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685" r:id="rId2"/>
    <p:sldMasterId id="2147483673" r:id="rId3"/>
  </p:sldMasterIdLst>
  <p:notesMasterIdLst>
    <p:notesMasterId r:id="rId34"/>
  </p:notesMasterIdLst>
  <p:handoutMasterIdLst>
    <p:handoutMasterId r:id="rId35"/>
  </p:handoutMasterIdLst>
  <p:sldIdLst>
    <p:sldId id="422" r:id="rId4"/>
    <p:sldId id="390" r:id="rId5"/>
    <p:sldId id="400" r:id="rId6"/>
    <p:sldId id="421" r:id="rId7"/>
    <p:sldId id="391" r:id="rId8"/>
    <p:sldId id="396" r:id="rId9"/>
    <p:sldId id="345" r:id="rId10"/>
    <p:sldId id="358" r:id="rId11"/>
    <p:sldId id="397" r:id="rId12"/>
    <p:sldId id="347" r:id="rId13"/>
    <p:sldId id="353" r:id="rId14"/>
    <p:sldId id="398" r:id="rId15"/>
    <p:sldId id="349" r:id="rId16"/>
    <p:sldId id="420" r:id="rId17"/>
    <p:sldId id="399" r:id="rId18"/>
    <p:sldId id="423" r:id="rId19"/>
    <p:sldId id="424" r:id="rId20"/>
    <p:sldId id="401" r:id="rId21"/>
    <p:sldId id="402" r:id="rId22"/>
    <p:sldId id="425" r:id="rId23"/>
    <p:sldId id="426" r:id="rId24"/>
    <p:sldId id="405" r:id="rId25"/>
    <p:sldId id="427" r:id="rId26"/>
    <p:sldId id="408" r:id="rId27"/>
    <p:sldId id="414" r:id="rId28"/>
    <p:sldId id="415" r:id="rId29"/>
    <p:sldId id="416" r:id="rId30"/>
    <p:sldId id="428" r:id="rId31"/>
    <p:sldId id="429" r:id="rId32"/>
    <p:sldId id="430" r:id="rId33"/>
  </p:sldIdLst>
  <p:sldSz cx="9144000" cy="6858000" type="screen4x3"/>
  <p:notesSz cx="6738938" cy="9872663"/>
  <p:embeddedFontLst>
    <p:embeddedFont>
      <p:font typeface="游ゴシック" panose="020B0400000000000000" pitchFamily="50" charset="-128"/>
      <p:regular r:id="rId36"/>
      <p:bold r:id="rId37"/>
    </p:embeddedFont>
    <p:embeddedFont>
      <p:font typeface="BIZ UDゴシック" panose="020B0400000000000000" pitchFamily="49" charset="-128"/>
      <p:regular r:id="rId38"/>
      <p:bold r:id="rId39"/>
    </p:embeddedFont>
    <p:embeddedFont>
      <p:font typeface="游ゴシック Light" panose="020B0300000000000000" pitchFamily="50" charset="-128"/>
      <p:regular r:id="rId40"/>
    </p:embeddedFont>
    <p:embeddedFont>
      <p:font typeface="UD デジタル 教科書体 NP-R" panose="02020400000000000000" pitchFamily="18" charset="-128"/>
      <p:regular r:id="rId41"/>
    </p:embeddedFont>
    <p:embeddedFont>
      <p:font typeface="UD デジタル 教科書体 NP-B" panose="02020700000000000000" pitchFamily="18" charset="-128"/>
      <p:bold r:id="rId42"/>
    </p:embeddedFont>
    <p:embeddedFont>
      <p:font typeface="UD デジタル 教科書体 NK-B" panose="02020700000000000000" pitchFamily="18" charset="-128"/>
      <p:bold r:id="rId43"/>
    </p:embeddedFont>
    <p:embeddedFont>
      <p:font typeface="BIZ UDPゴシック" panose="020B0400000000000000" pitchFamily="50" charset="-128"/>
      <p:regular r:id="rId44"/>
      <p:bold r:id="rId45"/>
    </p:embeddedFont>
    <p:embeddedFont>
      <p:font typeface="メイリオ" panose="020B0604030504040204" pitchFamily="50" charset="-128"/>
      <p:regular r:id="rId46"/>
      <p:bold r:id="rId47"/>
      <p:italic r:id="rId48"/>
      <p:boldItalic r:id="rId49"/>
    </p:embeddedFont>
    <p:embeddedFont>
      <p:font typeface="UD デジタル 教科書体 NK-R" panose="02020400000000000000" pitchFamily="18" charset="-128"/>
      <p:regular r:id="rId50"/>
    </p:embeddedFont>
    <p:embeddedFont>
      <p:font typeface="UD デジタル 教科書体 N-B" panose="02020700000000000000" pitchFamily="17" charset="-128"/>
      <p:bold r:id="rId51"/>
    </p:embeddedFont>
    <p:embeddedFont>
      <p:font typeface="HG丸ｺﾞｼｯｸM-PRO" panose="020F0600000000000000" pitchFamily="50" charset="-128"/>
      <p:regular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4975" autoAdjust="0"/>
  </p:normalViewPr>
  <p:slideViewPr>
    <p:cSldViewPr snapToGrid="0">
      <p:cViewPr varScale="1">
        <p:scale>
          <a:sx n="48" d="100"/>
          <a:sy n="48" d="100"/>
        </p:scale>
        <p:origin x="159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269" y="72"/>
      </p:cViewPr>
      <p:guideLst>
        <p:guide orient="horz" pos="3110"/>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6"/>
            <a:ext cx="2920206" cy="495346"/>
          </a:xfrm>
          <a:prstGeom prst="rect">
            <a:avLst/>
          </a:prstGeom>
        </p:spPr>
        <p:txBody>
          <a:bodyPr vert="horz" lIns="95263" tIns="47633" rIns="95263" bIns="4763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7174" y="6"/>
            <a:ext cx="2920206" cy="495346"/>
          </a:xfrm>
          <a:prstGeom prst="rect">
            <a:avLst/>
          </a:prstGeom>
        </p:spPr>
        <p:txBody>
          <a:bodyPr vert="horz" lIns="95263" tIns="47633" rIns="95263" bIns="47633" rtlCol="0"/>
          <a:lstStyle>
            <a:lvl1pPr algn="r">
              <a:defRPr sz="1300"/>
            </a:lvl1pPr>
          </a:lstStyle>
          <a:p>
            <a:fld id="{76A37F0F-A347-421E-B11D-CF797CE6B0AC}" type="datetimeFigureOut">
              <a:rPr kumimoji="1" lang="ja-JP" altLang="en-US" smtClean="0"/>
              <a:t>2020/2/28</a:t>
            </a:fld>
            <a:endParaRPr kumimoji="1" lang="ja-JP" altLang="en-US"/>
          </a:p>
        </p:txBody>
      </p:sp>
      <p:sp>
        <p:nvSpPr>
          <p:cNvPr id="4" name="フッター プレースホルダー 3"/>
          <p:cNvSpPr>
            <a:spLocks noGrp="1"/>
          </p:cNvSpPr>
          <p:nvPr>
            <p:ph type="ftr" sz="quarter" idx="2"/>
          </p:nvPr>
        </p:nvSpPr>
        <p:spPr>
          <a:xfrm>
            <a:off x="2" y="9377330"/>
            <a:ext cx="2920206" cy="495346"/>
          </a:xfrm>
          <a:prstGeom prst="rect">
            <a:avLst/>
          </a:prstGeom>
        </p:spPr>
        <p:txBody>
          <a:bodyPr vert="horz" lIns="95263" tIns="47633" rIns="95263" bIns="4763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7174" y="9377330"/>
            <a:ext cx="2920206" cy="495346"/>
          </a:xfrm>
          <a:prstGeom prst="rect">
            <a:avLst/>
          </a:prstGeom>
        </p:spPr>
        <p:txBody>
          <a:bodyPr vert="horz" lIns="95263" tIns="47633" rIns="95263" bIns="47633" rtlCol="0" anchor="b"/>
          <a:lstStyle>
            <a:lvl1pPr algn="r">
              <a:defRPr sz="1300"/>
            </a:lvl1pPr>
          </a:lstStyle>
          <a:p>
            <a:fld id="{F7C769FE-653F-4734-915A-6EB23753357A}" type="slidenum">
              <a:rPr kumimoji="1" lang="ja-JP" altLang="en-US" smtClean="0"/>
              <a:t>‹#›</a:t>
            </a:fld>
            <a:endParaRPr kumimoji="1" lang="ja-JP" altLang="en-US"/>
          </a:p>
        </p:txBody>
      </p:sp>
    </p:spTree>
    <p:extLst>
      <p:ext uri="{BB962C8B-B14F-4D97-AF65-F5344CB8AC3E}">
        <p14:creationId xmlns:p14="http://schemas.microsoft.com/office/powerpoint/2010/main" val="3343117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6"/>
            <a:ext cx="2920206" cy="495346"/>
          </a:xfrm>
          <a:prstGeom prst="rect">
            <a:avLst/>
          </a:prstGeom>
        </p:spPr>
        <p:txBody>
          <a:bodyPr vert="horz" lIns="95263" tIns="47633" rIns="95263" bIns="4763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7174" y="6"/>
            <a:ext cx="2920206" cy="495346"/>
          </a:xfrm>
          <a:prstGeom prst="rect">
            <a:avLst/>
          </a:prstGeom>
        </p:spPr>
        <p:txBody>
          <a:bodyPr vert="horz" lIns="95263" tIns="47633" rIns="95263" bIns="47633" rtlCol="0"/>
          <a:lstStyle>
            <a:lvl1pPr algn="r">
              <a:defRPr sz="1300"/>
            </a:lvl1pPr>
          </a:lstStyle>
          <a:p>
            <a:fld id="{C0C19AD5-7204-4916-A455-1153AEE51F05}" type="datetimeFigureOut">
              <a:rPr kumimoji="1" lang="ja-JP" altLang="en-US" smtClean="0"/>
              <a:t>2020/2/28</a:t>
            </a:fld>
            <a:endParaRPr kumimoji="1" lang="ja-JP" altLang="en-US"/>
          </a:p>
        </p:txBody>
      </p:sp>
      <p:sp>
        <p:nvSpPr>
          <p:cNvPr id="4" name="スライド イメージ プレースホルダー 3"/>
          <p:cNvSpPr>
            <a:spLocks noGrp="1" noRot="1" noChangeAspect="1"/>
          </p:cNvSpPr>
          <p:nvPr>
            <p:ph type="sldImg" idx="2"/>
          </p:nvPr>
        </p:nvSpPr>
        <p:spPr>
          <a:xfrm>
            <a:off x="1143000" y="1225550"/>
            <a:ext cx="4452938" cy="3340100"/>
          </a:xfrm>
          <a:prstGeom prst="rect">
            <a:avLst/>
          </a:prstGeom>
          <a:noFill/>
          <a:ln w="12700">
            <a:solidFill>
              <a:prstClr val="black"/>
            </a:solidFill>
          </a:ln>
        </p:spPr>
        <p:txBody>
          <a:bodyPr vert="horz" lIns="95263" tIns="47633" rIns="95263" bIns="47633" rtlCol="0" anchor="ctr"/>
          <a:lstStyle/>
          <a:p>
            <a:endParaRPr lang="ja-JP" altLang="en-US"/>
          </a:p>
        </p:txBody>
      </p:sp>
      <p:sp>
        <p:nvSpPr>
          <p:cNvPr id="5" name="ノート プレースホルダー 4"/>
          <p:cNvSpPr>
            <a:spLocks noGrp="1"/>
          </p:cNvSpPr>
          <p:nvPr>
            <p:ph type="body" sz="quarter" idx="3"/>
          </p:nvPr>
        </p:nvSpPr>
        <p:spPr>
          <a:xfrm>
            <a:off x="673895" y="4751237"/>
            <a:ext cx="5391150" cy="3887362"/>
          </a:xfrm>
          <a:prstGeom prst="rect">
            <a:avLst/>
          </a:prstGeom>
        </p:spPr>
        <p:txBody>
          <a:bodyPr vert="horz" lIns="95263" tIns="47633" rIns="95263" bIns="4763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30"/>
            <a:ext cx="2920206" cy="495346"/>
          </a:xfrm>
          <a:prstGeom prst="rect">
            <a:avLst/>
          </a:prstGeom>
        </p:spPr>
        <p:txBody>
          <a:bodyPr vert="horz" lIns="95263" tIns="47633" rIns="95263" bIns="476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7174" y="9377330"/>
            <a:ext cx="2920206" cy="495346"/>
          </a:xfrm>
          <a:prstGeom prst="rect">
            <a:avLst/>
          </a:prstGeom>
        </p:spPr>
        <p:txBody>
          <a:bodyPr vert="horz" lIns="95263" tIns="47633" rIns="95263" bIns="47633" rtlCol="0" anchor="b"/>
          <a:lstStyle>
            <a:lvl1pPr algn="r">
              <a:defRPr sz="1300"/>
            </a:lvl1pPr>
          </a:lstStyle>
          <a:p>
            <a:fld id="{9A02EB10-1272-4F49-AA45-47B398504B7E}" type="slidenum">
              <a:rPr kumimoji="1" lang="ja-JP" altLang="en-US" smtClean="0"/>
              <a:t>‹#›</a:t>
            </a:fld>
            <a:endParaRPr kumimoji="1" lang="ja-JP" altLang="en-US"/>
          </a:p>
        </p:txBody>
      </p:sp>
    </p:spTree>
    <p:extLst>
      <p:ext uri="{BB962C8B-B14F-4D97-AF65-F5344CB8AC3E}">
        <p14:creationId xmlns:p14="http://schemas.microsoft.com/office/powerpoint/2010/main" val="1811176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49300"/>
            <a:ext cx="4386263" cy="3290888"/>
          </a:xfrm>
        </p:spPr>
      </p:sp>
      <p:sp>
        <p:nvSpPr>
          <p:cNvPr id="3" name="ノート プレースホルダー 2"/>
          <p:cNvSpPr>
            <a:spLocks noGrp="1"/>
          </p:cNvSpPr>
          <p:nvPr>
            <p:ph type="body" idx="1"/>
          </p:nvPr>
        </p:nvSpPr>
        <p:spPr>
          <a:xfrm>
            <a:off x="661438" y="4211405"/>
            <a:ext cx="5351728" cy="441329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研修を始める前に資料の確認をします。　</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本日の研修の資料は，</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「研修スライド資料」と「教職員向けリーフレット」</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になります。ご確認ください。</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b="1" dirty="0">
              <a:latin typeface="UD デジタル 教科書体 NK-R" panose="02020400000000000000" pitchFamily="18" charset="-128"/>
              <a:ea typeface="UD デジタル 教科書体 NK-R" panose="02020400000000000000" pitchFamily="18" charset="-128"/>
            </a:endParaRPr>
          </a:p>
          <a:p>
            <a:endParaRPr lang="en-US" altLang="ja-JP" sz="1500" b="1"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a:t>
            </a:r>
            <a:r>
              <a:rPr lang="en-US" altLang="ja-JP" sz="1500" dirty="0">
                <a:latin typeface="UD デジタル 教科書体 NK-R" panose="02020400000000000000" pitchFamily="18" charset="-128"/>
                <a:ea typeface="UD デジタル 教科書体 NK-R" panose="02020400000000000000" pitchFamily="18" charset="-128"/>
              </a:rPr>
              <a:t>【</a:t>
            </a:r>
            <a:r>
              <a:rPr lang="ja-JP" altLang="en-US" sz="1500" dirty="0">
                <a:latin typeface="UD デジタル 教科書体 NK-R" panose="02020400000000000000" pitchFamily="18" charset="-128"/>
                <a:ea typeface="UD デジタル 教科書体 NK-R" panose="02020400000000000000" pitchFamily="18" charset="-128"/>
              </a:rPr>
              <a:t>確認が終わったら</a:t>
            </a:r>
            <a:r>
              <a:rPr lang="en-US" altLang="ja-JP" sz="1500" dirty="0">
                <a:latin typeface="UD デジタル 教科書体 NK-R" panose="02020400000000000000" pitchFamily="18" charset="-128"/>
                <a:ea typeface="UD デジタル 教科書体 NK-R" panose="02020400000000000000" pitchFamily="18" charset="-128"/>
              </a:rPr>
              <a:t>】</a:t>
            </a:r>
          </a:p>
          <a:p>
            <a:endParaRPr lang="en-US" altLang="ja-JP" sz="1500" b="1" dirty="0">
              <a:latin typeface="UD デジタル 教科書体 NK-R" panose="02020400000000000000" pitchFamily="18" charset="-128"/>
              <a:ea typeface="UD デジタル 教科書体 NK-R" panose="02020400000000000000" pitchFamily="18" charset="-128"/>
            </a:endParaRPr>
          </a:p>
          <a:p>
            <a:endParaRPr lang="en-US" altLang="ja-JP" sz="1500" b="1" dirty="0">
              <a:latin typeface="UD デジタル 教科書体 NK-R" panose="02020400000000000000" pitchFamily="18" charset="-128"/>
              <a:ea typeface="UD デジタル 教科書体 NK-R" panose="02020400000000000000" pitchFamily="18" charset="-128"/>
            </a:endParaRPr>
          </a:p>
          <a:p>
            <a:r>
              <a:rPr lang="ja-JP" altLang="en-US" sz="1500" b="1" dirty="0">
                <a:latin typeface="UD デジタル 教科書体 NK-R" panose="02020400000000000000" pitchFamily="18" charset="-128"/>
                <a:ea typeface="UD デジタル 教科書体 NK-R" panose="02020400000000000000" pitchFamily="18" charset="-128"/>
              </a:rPr>
              <a:t>　</a:t>
            </a:r>
            <a:r>
              <a:rPr lang="ja-JP" altLang="en-US" sz="1500" dirty="0">
                <a:latin typeface="UD デジタル 教科書体 NK-R" panose="02020400000000000000" pitchFamily="18" charset="-128"/>
                <a:ea typeface="UD デジタル 教科書体 NK-R" panose="02020400000000000000" pitchFamily="18" charset="-128"/>
              </a:rPr>
              <a:t>それでは始めます。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en-US" altLang="ja-JP" sz="1500" dirty="0">
              <a:latin typeface="UD デジタル 教科書体 NK-B" panose="02020700000000000000" pitchFamily="18" charset="-128"/>
              <a:ea typeface="UD デジタル 教科書体 NK-B" panose="020207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a:t>
            </a:fld>
            <a:endParaRPr kumimoji="1" lang="ja-JP" altLang="en-US"/>
          </a:p>
        </p:txBody>
      </p:sp>
    </p:spTree>
    <p:extLst>
      <p:ext uri="{BB962C8B-B14F-4D97-AF65-F5344CB8AC3E}">
        <p14:creationId xmlns:p14="http://schemas.microsoft.com/office/powerpoint/2010/main" val="257111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918872"/>
          </a:xfrm>
        </p:spPr>
        <p:txBody>
          <a:bodyPr/>
          <a:lstStyle/>
          <a:p>
            <a:pPr defTabSz="952781">
              <a:defRPr/>
            </a:pPr>
            <a:r>
              <a:rPr lang="ja-JP" altLang="en-US" sz="1500" dirty="0">
                <a:latin typeface="UD デジタル 教科書体 NK-R" panose="02020400000000000000" pitchFamily="18" charset="-128"/>
                <a:ea typeface="UD デジタル 教科書体 NK-R" panose="02020400000000000000" pitchFamily="18" charset="-128"/>
              </a:rPr>
              <a:t>　従前の学習指導要領には，「特に必要があるときは，障害の状態に応じて各教科の内容を補充するための特別の指導を含むものとする。」と記載されていましたが，</a:t>
            </a: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r>
              <a:rPr lang="ja-JP" altLang="en-US" sz="1500" dirty="0">
                <a:latin typeface="UD デジタル 教科書体 NK-R" panose="02020400000000000000" pitchFamily="18" charset="-128"/>
                <a:ea typeface="UD デジタル 教科書体 NK-R" panose="02020400000000000000" pitchFamily="18" charset="-128"/>
              </a:rPr>
              <a:t>障害による学習上又は生活上の困難とは直接関係のない，単なる各教科の補充指導が行えるとの誤解を招いていたため，</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平成２９年改訂の新学習指導要領で，「障害の状態に応じて</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各教科の内容を取り扱いながら行うことができる。」</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と，改正されました。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ポイント</a:t>
            </a:r>
            <a:r>
              <a:rPr lang="en-US" altLang="ja-JP" sz="1500" dirty="0">
                <a:latin typeface="BIZ UDPゴシック" panose="020B0400000000000000" pitchFamily="50" charset="-128"/>
                <a:ea typeface="BIZ UDPゴシック" panose="020B0400000000000000" pitchFamily="50" charset="-128"/>
              </a:rPr>
              <a:t>】</a:t>
            </a:r>
          </a:p>
          <a:p>
            <a:r>
              <a:rPr lang="ja-JP" altLang="en-US" sz="1500" dirty="0">
                <a:latin typeface="BIZ UDPゴシック" panose="020B0400000000000000" pitchFamily="50" charset="-128"/>
                <a:ea typeface="BIZ UDPゴシック" panose="020B0400000000000000" pitchFamily="50" charset="-128"/>
              </a:rPr>
              <a:t>・通級による指導は，各教科の補充指導を行うのではない。</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・各教科の内容を取り扱いながら行うことができる。</a:t>
            </a:r>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10</a:t>
            </a:fld>
            <a:endParaRPr kumimoji="1" lang="ja-JP" altLang="en-US"/>
          </a:p>
        </p:txBody>
      </p:sp>
      <p:sp>
        <p:nvSpPr>
          <p:cNvPr id="5" name="テキスト ボックス 4"/>
          <p:cNvSpPr txBox="1"/>
          <p:nvPr/>
        </p:nvSpPr>
        <p:spPr>
          <a:xfrm>
            <a:off x="661434" y="7951993"/>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370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8"/>
            <a:ext cx="5391150" cy="4626102"/>
          </a:xfrm>
        </p:spPr>
        <p:txBody>
          <a:bodyPr/>
          <a:lstStyle/>
          <a:p>
            <a:pPr defTabSz="952781">
              <a:defRPr/>
            </a:pPr>
            <a:r>
              <a:rPr lang="ja-JP" altLang="en-US" sz="1500" dirty="0">
                <a:latin typeface="UD デジタル 教科書体 NK-R" panose="02020400000000000000" pitchFamily="18" charset="-128"/>
                <a:ea typeface="UD デジタル 教科書体 NK-R" panose="02020400000000000000" pitchFamily="18" charset="-128"/>
              </a:rPr>
              <a:t>「各教科の内容を取り扱いながら」とは，例えば，</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意図を読み取ることに困難を抱える児童生徒に対し，文学的な文章の中で登場人物の考えや気持ちを読み取る指導を行うため，国語の教科を取り扱う。</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推論が苦手な児童生徒に対し，図形の特徴や操作の手順を言語化，視覚化して指導するため，数学の教科を取り扱う。</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といった指導になります。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通級による指導を行う場合，単なる各教科の遅れを補充する</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ための指導とはならないように，留意しなければなりません。</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450260"/>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・各教科の内容を取り扱いながら指導を行う場合，単なる各教科の遅れを補充するための指導とはならないようにする。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11</a:t>
            </a:fld>
            <a:endParaRPr kumimoji="1" lang="ja-JP" altLang="en-US"/>
          </a:p>
        </p:txBody>
      </p:sp>
      <p:sp>
        <p:nvSpPr>
          <p:cNvPr id="6" name="テキスト ボックス 5"/>
          <p:cNvSpPr txBox="1"/>
          <p:nvPr/>
        </p:nvSpPr>
        <p:spPr>
          <a:xfrm>
            <a:off x="661434" y="7963955"/>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287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続いて，通級による指導は，どのような児童生徒が対象になるのでしょうか。</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12</a:t>
            </a:fld>
            <a:endParaRPr kumimoji="1" lang="ja-JP" altLang="en-US"/>
          </a:p>
        </p:txBody>
      </p:sp>
    </p:spTree>
    <p:extLst>
      <p:ext uri="{BB962C8B-B14F-4D97-AF65-F5344CB8AC3E}">
        <p14:creationId xmlns:p14="http://schemas.microsoft.com/office/powerpoint/2010/main" val="139154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8"/>
            <a:ext cx="5391150" cy="50832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通級による指導の対象は，このような障害のある児童生徒で，　　通常の学級での学習におおむね参加でき，一部特別な指導を必要とする程度のものとされています。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宮城県では，言語障害と，</a:t>
            </a:r>
            <a:r>
              <a:rPr lang="en-US" altLang="ja-JP" sz="1500" dirty="0">
                <a:latin typeface="UD デジタル 教科書体 NK-R" panose="02020400000000000000" pitchFamily="18" charset="-128"/>
                <a:ea typeface="UD デジタル 教科書体 NK-R" panose="02020400000000000000" pitchFamily="18" charset="-128"/>
              </a:rPr>
              <a:t>LD</a:t>
            </a:r>
            <a:r>
              <a:rPr lang="ja-JP" altLang="en-US" sz="1500" dirty="0" err="1">
                <a:latin typeface="UD デジタル 教科書体 NK-R" panose="02020400000000000000" pitchFamily="18" charset="-128"/>
                <a:ea typeface="UD デジタル 教科書体 NK-R" panose="02020400000000000000" pitchFamily="18" charset="-128"/>
              </a:rPr>
              <a:t>，</a:t>
            </a:r>
            <a:r>
              <a:rPr lang="en-US" altLang="ja-JP" sz="1500" dirty="0">
                <a:latin typeface="UD デジタル 教科書体 NK-R" panose="02020400000000000000" pitchFamily="18" charset="-128"/>
                <a:ea typeface="UD デジタル 教科書体 NK-R" panose="02020400000000000000" pitchFamily="18" charset="-128"/>
              </a:rPr>
              <a:t>ADHD</a:t>
            </a:r>
            <a:r>
              <a:rPr lang="ja-JP" altLang="en-US" sz="1500" dirty="0">
                <a:latin typeface="UD デジタル 教科書体 NK-R" panose="02020400000000000000" pitchFamily="18" charset="-128"/>
                <a:ea typeface="UD デジタル 教科書体 NK-R" panose="02020400000000000000" pitchFamily="18" charset="-128"/>
              </a:rPr>
              <a:t>等の通級指導教室が設置されています。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B" panose="02020700000000000000" pitchFamily="18" charset="-128"/>
              <a:ea typeface="UD デジタル 教科書体 NK-B" panose="020207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なお，知的障害の児童生徒は，障害の特性や発達状態に応じた　特別の教育課程や指導法により，比較的多くの時間，特別支援学級において指導することが効果的であることから，対象となっていません。</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・対象となる児童生徒はスライドのような児童生徒で，通常の学級での学習におおむね参加でき，一部特別な指導を必要とする程度のもの。知的障害の児童生徒は指導の対象に含まれない。</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dirty="0" smtClean="0"/>
          </a:p>
          <a:p>
            <a:endParaRPr lang="ja-JP" altLang="en-US"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13</a:t>
            </a:fld>
            <a:endParaRPr kumimoji="1" lang="ja-JP" altLang="en-US"/>
          </a:p>
        </p:txBody>
      </p:sp>
      <p:sp>
        <p:nvSpPr>
          <p:cNvPr id="6" name="テキスト ボックス 5"/>
          <p:cNvSpPr txBox="1"/>
          <p:nvPr/>
        </p:nvSpPr>
        <p:spPr>
          <a:xfrm>
            <a:off x="661434" y="7951430"/>
            <a:ext cx="5403616"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3029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8"/>
            <a:ext cx="5391150" cy="50832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入級の判断については，医学的な診断の有無のみにとらわれることがないよう留意し，生徒自身や保護者の意向も確認しながら，総合的に判断する必要があります。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・入級の判断については，医学的な診断の有無のみにとらわれず，生徒自身や保護者の意向も確認し，総合的に判断する。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dirty="0" smtClean="0"/>
          </a:p>
          <a:p>
            <a:endParaRPr lang="ja-JP" altLang="en-US"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14</a:t>
            </a:fld>
            <a:endParaRPr kumimoji="1" lang="ja-JP" altLang="en-US"/>
          </a:p>
        </p:txBody>
      </p:sp>
      <p:sp>
        <p:nvSpPr>
          <p:cNvPr id="5" name="テキスト ボックス 4"/>
          <p:cNvSpPr txBox="1"/>
          <p:nvPr/>
        </p:nvSpPr>
        <p:spPr>
          <a:xfrm>
            <a:off x="661434" y="7951991"/>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760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次に，通級による指導は，週に何回行うことができるのでしょうか。</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UD デジタル 教科書体 NK-R" panose="02020400000000000000" pitchFamily="18" charset="-128"/>
                <a:ea typeface="UD デジタル 教科書体 NK-R" panose="02020400000000000000" pitchFamily="18" charset="-128"/>
              </a:rPr>
              <a:t>【</a:t>
            </a:r>
            <a:r>
              <a:rPr lang="ja-JP" altLang="en-US" sz="1500" dirty="0">
                <a:latin typeface="UD デジタル 教科書体 NK-R" panose="02020400000000000000" pitchFamily="18" charset="-128"/>
                <a:ea typeface="UD デジタル 教科書体 NK-R" panose="02020400000000000000" pitchFamily="18" charset="-128"/>
              </a:rPr>
              <a:t>少し間をあけて</a:t>
            </a:r>
            <a:r>
              <a:rPr lang="en-US" altLang="ja-JP"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15</a:t>
            </a:fld>
            <a:endParaRPr kumimoji="1" lang="ja-JP" altLang="en-US"/>
          </a:p>
        </p:txBody>
      </p:sp>
    </p:spTree>
    <p:extLst>
      <p:ext uri="{BB962C8B-B14F-4D97-AF65-F5344CB8AC3E}">
        <p14:creationId xmlns:p14="http://schemas.microsoft.com/office/powerpoint/2010/main" val="301943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4"/>
            <a:ext cx="5291429" cy="4856106"/>
          </a:xfrm>
        </p:spPr>
        <p:txBody>
          <a:bodyPr/>
          <a:lstStyle/>
          <a:p>
            <a:pPr defTabSz="938681">
              <a:defRPr/>
            </a:pPr>
            <a:r>
              <a:rPr lang="ja-JP" altLang="en-US" sz="1500" dirty="0">
                <a:latin typeface="UD デジタル 教科書体 NK-R" panose="02020400000000000000" pitchFamily="18" charset="-128"/>
                <a:ea typeface="UD デジタル 教科書体 NK-R" panose="02020400000000000000" pitchFamily="18" charset="-128"/>
              </a:rPr>
              <a:t>　通級による指導を受ける回数は生徒一人一人違いますが，</a:t>
            </a:r>
            <a:endParaRPr lang="en-US" altLang="ja-JP" sz="1500" dirty="0">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38681">
              <a:defRPr/>
            </a:pPr>
            <a:r>
              <a:rPr lang="ja-JP" altLang="en-US" sz="1500" dirty="0">
                <a:latin typeface="UD デジタル 教科書体 NK-R" panose="02020400000000000000" pitchFamily="18" charset="-128"/>
                <a:ea typeface="UD デジタル 教科書体 NK-R" panose="02020400000000000000" pitchFamily="18" charset="-128"/>
              </a:rPr>
              <a:t>　小・中学校では，年間，３５単位時間から２８０単位時間までが　　標準です。これは，</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週当たり</a:t>
            </a:r>
            <a:r>
              <a:rPr lang="ja-JP" altLang="en-US" sz="1500" dirty="0">
                <a:latin typeface="UD デジタル 教科書体 NK-R" panose="02020400000000000000" pitchFamily="18" charset="-128"/>
                <a:ea typeface="UD デジタル 教科書体 NK-R" panose="02020400000000000000" pitchFamily="18" charset="-128"/>
              </a:rPr>
              <a:t>１</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単位時間から</a:t>
            </a:r>
            <a:r>
              <a:rPr lang="ja-JP" altLang="en-US" sz="1500" dirty="0">
                <a:latin typeface="UD デジタル 教科書体 NK-R" panose="02020400000000000000" pitchFamily="18" charset="-128"/>
                <a:ea typeface="UD デジタル 教科書体 NK-R" panose="02020400000000000000" pitchFamily="18" charset="-128"/>
              </a:rPr>
              <a:t>８</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単位時間程度になります。</a:t>
            </a: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　ただし，</a:t>
            </a:r>
            <a:r>
              <a:rPr lang="en-US" altLang="ja-JP" sz="1500" dirty="0">
                <a:solidFill>
                  <a:prstClr val="black"/>
                </a:solidFill>
                <a:latin typeface="UD デジタル 教科書体 NK-R" panose="02020400000000000000" pitchFamily="18" charset="-128"/>
                <a:ea typeface="UD デジタル 教科書体 NK-R" panose="02020400000000000000" pitchFamily="18" charset="-128"/>
              </a:rPr>
              <a:t>LD</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及び</a:t>
            </a:r>
            <a:r>
              <a:rPr lang="en-US" altLang="ja-JP" sz="1500" dirty="0">
                <a:solidFill>
                  <a:prstClr val="black"/>
                </a:solidFill>
                <a:latin typeface="UD デジタル 教科書体 NK-R" panose="02020400000000000000" pitchFamily="18" charset="-128"/>
                <a:ea typeface="UD デジタル 教科書体 NK-R" panose="02020400000000000000" pitchFamily="18" charset="-128"/>
              </a:rPr>
              <a:t>ADHD</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の児童生徒については，月１単位時間程度でも指導上の効果が期待できる場合があることから，年間１０単位時間が下限となっています。</a:t>
            </a: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ja-JP" altLang="en-US"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　また，高等学校においては，年間７単位を超えない範囲となります。</a:t>
            </a: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solidFill>
                  <a:prstClr val="black"/>
                </a:solidFill>
                <a:latin typeface="UD デジタル 教科書体 NK-R" panose="02020400000000000000" pitchFamily="18" charset="-128"/>
                <a:ea typeface="UD デジタル 教科書体 NK-R" panose="02020400000000000000" pitchFamily="18" charset="-128"/>
              </a:rPr>
              <a:t>▼</a:t>
            </a: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938681">
              <a:defRPr/>
            </a:pPr>
            <a:endParaRPr lang="en-US" altLang="ja-JP" sz="1500" dirty="0">
              <a:solidFill>
                <a:prstClr val="black"/>
              </a:solidFill>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・通級による指導の授業時数は，小・中学校では週当たり１単位時間から８単位時間程度。</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938681">
              <a:defRPr/>
            </a:pPr>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16</a:t>
            </a:fld>
            <a:endParaRPr kumimoji="1" lang="ja-JP" altLang="en-US"/>
          </a:p>
        </p:txBody>
      </p:sp>
      <p:sp>
        <p:nvSpPr>
          <p:cNvPr id="5" name="テキスト ボックス 4"/>
          <p:cNvSpPr txBox="1"/>
          <p:nvPr/>
        </p:nvSpPr>
        <p:spPr>
          <a:xfrm>
            <a:off x="661434" y="8124534"/>
            <a:ext cx="5291430"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075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8"/>
            <a:ext cx="5291429" cy="5315844"/>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また，通級による指導を行う場合，特別の教育課程の編成方法は，大きく分けて２つあります。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１つ目は，特別の指導を教育課程に加える場合です。 具体的には，　放課後や長期休業中に指導を受けます。この場合の留意点として，放課後の部活動への参加についての配慮が必要です。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２つ目は，教育課程の一部に替える場合です。具体的には，教科の授業を抜けて別室で指導を受けます。この場合の留意点として，生徒が同じ時間に授業を抜けることによって，教科の学習に遅れが生じないように配慮することや，小テストや単元の導入の際には別な日に設定するなど，臨機応変に対処することが必要になり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また，出られなかった授業の板書を写真に撮って印刷して渡したり，板書を写したノートのコピーを渡したりし，できる限り学習に支障がないようにします。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・通級による指導は，放課後や長期休業中に指導を受ける場合と，教科の授業を抜けて指導を受ける場合とがある。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17</a:t>
            </a:fld>
            <a:endParaRPr kumimoji="1" lang="ja-JP" altLang="en-US"/>
          </a:p>
        </p:txBody>
      </p:sp>
      <p:sp>
        <p:nvSpPr>
          <p:cNvPr id="6" name="テキスト ボックス 5"/>
          <p:cNvSpPr txBox="1"/>
          <p:nvPr/>
        </p:nvSpPr>
        <p:spPr>
          <a:xfrm>
            <a:off x="661437" y="8604615"/>
            <a:ext cx="529142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1045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ここからは，中学校での通級による指導に関わる校内連携についてお話します。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18</a:t>
            </a:fld>
            <a:endParaRPr kumimoji="1" lang="ja-JP" altLang="en-US"/>
          </a:p>
        </p:txBody>
      </p:sp>
    </p:spTree>
    <p:extLst>
      <p:ext uri="{BB962C8B-B14F-4D97-AF65-F5344CB8AC3E}">
        <p14:creationId xmlns:p14="http://schemas.microsoft.com/office/powerpoint/2010/main" val="228113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4"/>
            <a:ext cx="5391150" cy="5083294"/>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指導担当教員が中心となって「通級による指導」を行いますが，校長先生や教頭先生をはじめ，全ての先生方が通級による指導に関わることにより，困難を抱える生徒に対して効果的な指導を行うことができ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通級による指導を行う際，入級前から指導後までに，先生方にどのような役割があるか，確認してみましょう。</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・全ての先生方が通級による指導に関わることにより，効果的な指導を行うことができる。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a:t>
            </a:r>
            <a:r>
              <a:rPr kumimoji="0" lang="ja-JP" altLang="en-US" sz="1500" dirty="0">
                <a:solidFill>
                  <a:prstClr val="black"/>
                </a:solidFill>
                <a:latin typeface="BIZ UDPゴシック" panose="020B0400000000000000" pitchFamily="50" charset="-128"/>
                <a:ea typeface="BIZ UDPゴシック" panose="020B0400000000000000" pitchFamily="50" charset="-128"/>
              </a:rPr>
              <a:t>入級前から指導後までの先生方の役割を確認してみましょう。</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19</a:t>
            </a:fld>
            <a:endParaRPr kumimoji="1" lang="ja-JP" altLang="en-US"/>
          </a:p>
        </p:txBody>
      </p:sp>
      <p:sp>
        <p:nvSpPr>
          <p:cNvPr id="5" name="テキスト ボックス 4"/>
          <p:cNvSpPr txBox="1"/>
          <p:nvPr/>
        </p:nvSpPr>
        <p:spPr>
          <a:xfrm>
            <a:off x="661438" y="7491180"/>
            <a:ext cx="5403616"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493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はじめに，通級による指導についての基礎知識についてお話します。</a:t>
            </a: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a:t>
            </a:fld>
            <a:endParaRPr kumimoji="1" lang="ja-JP" altLang="en-US"/>
          </a:p>
        </p:txBody>
      </p:sp>
    </p:spTree>
    <p:extLst>
      <p:ext uri="{BB962C8B-B14F-4D97-AF65-F5344CB8AC3E}">
        <p14:creationId xmlns:p14="http://schemas.microsoft.com/office/powerpoint/2010/main" val="22811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0"/>
            <a:ext cx="5291429" cy="500010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まず，入級に関わる場面です。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通級指導教室に入級するきっかけとして，生徒や保護者の希望だけでなく，</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例えば養護教諭が，生徒のちょっとした変化に気付いて悩みを聞き，特別の指導が必要ではないかと学年の先生に相談した。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各教科担任や学級担任が，学習や生活における生徒のつまずきを他の先生に相談した。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入学前から小学校と連携を図り，スムーズに引き継ぎを行った。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などが考えられ，先生方の気付きや声掛け，情報交換が通級による指導につながることがあります。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・生徒や保護者の希望だけでなく，先生方の気付きや声掛け，情報交換が通級による指導につながることがある。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20</a:t>
            </a:fld>
            <a:endParaRPr kumimoji="1" lang="ja-JP" altLang="en-US"/>
          </a:p>
        </p:txBody>
      </p:sp>
      <p:sp>
        <p:nvSpPr>
          <p:cNvPr id="5" name="テキスト ボックス 4"/>
          <p:cNvSpPr txBox="1"/>
          <p:nvPr/>
        </p:nvSpPr>
        <p:spPr>
          <a:xfrm>
            <a:off x="661437" y="8367086"/>
            <a:ext cx="529142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25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8"/>
            <a:ext cx="5291429" cy="5149472"/>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入級に向けての生徒や保護者との教育相談では，学級担任だけでなく学年主任が加わるなど複数で対応し，通級による指導について丁寧に説明する必要があります。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その際，子供を通級指導教室に通わせることに戸惑いや不安を感じる保護者もいます。そのような気持ちを十分にくみ取り，保護者が安心して相談できる雰囲気を作ることが大切です。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また，学校側から通級による指導を勧める場合は，特別支援教育コーディネーター，通級指導担当教員，養護教諭等が中心となって保護者と教育相談を行い，通級による指導の効果について丁寧に説明を行うように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・入級に向けての生徒や保護者との教育相談では，学級担任だけでなく学年主任が加わるなど複数で対応し，丁寧な説明が必要である。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21</a:t>
            </a:fld>
            <a:endParaRPr kumimoji="1" lang="ja-JP" altLang="en-US"/>
          </a:p>
        </p:txBody>
      </p:sp>
      <p:sp>
        <p:nvSpPr>
          <p:cNvPr id="5" name="テキスト ボックス 4"/>
          <p:cNvSpPr txBox="1"/>
          <p:nvPr/>
        </p:nvSpPr>
        <p:spPr>
          <a:xfrm>
            <a:off x="661437" y="8106981"/>
            <a:ext cx="5291426"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9865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5"/>
            <a:ext cx="5391150" cy="4973761"/>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校内支援委員会には，スライドのような先生方が参加し，</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指導内容や時数等の，特別な教育課程の編成について協議したり，</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生徒に寄り添った学校の対応や支援の在り方について検討したりします。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・校内支援委員会では，生徒に寄り添った学校の対応や支援の在り方について検討する。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22</a:t>
            </a:fld>
            <a:endParaRPr kumimoji="1" lang="ja-JP" altLang="en-US"/>
          </a:p>
        </p:txBody>
      </p:sp>
      <p:sp>
        <p:nvSpPr>
          <p:cNvPr id="5" name="テキスト ボックス 4"/>
          <p:cNvSpPr txBox="1"/>
          <p:nvPr/>
        </p:nvSpPr>
        <p:spPr>
          <a:xfrm>
            <a:off x="661438" y="8421253"/>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3031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8"/>
            <a:ext cx="5291429" cy="502113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通級による指導を行うに当たって，個別の指導計画を作成する必要があり，生徒についての情報収集を行います。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学級担任には，学級での様子や友達との関わりについて</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各教科担任には，授業中の学習への取組やつまずきについて。</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部活動顧問には，部活動中の気になる行動や他の生徒との</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コミュニケーション等について。</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などの情報を提供してもらいます。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また養護教諭は，個別に話を聞ける状況を活用し，生徒の相談役として活躍します。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・個別の指導計画作成の際は，多くの先生からの情報提供が必要。</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23</a:t>
            </a:fld>
            <a:endParaRPr kumimoji="1" lang="ja-JP" altLang="en-US" dirty="0"/>
          </a:p>
        </p:txBody>
      </p:sp>
      <p:sp>
        <p:nvSpPr>
          <p:cNvPr id="5" name="テキスト ボックス 4"/>
          <p:cNvSpPr txBox="1"/>
          <p:nvPr/>
        </p:nvSpPr>
        <p:spPr>
          <a:xfrm>
            <a:off x="661437" y="7909494"/>
            <a:ext cx="529142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472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7"/>
            <a:ext cx="5391150" cy="5083298"/>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個別の教育支援計画や，個別の指導計画の作成に当たっては，</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先生方から収集した情報や小学校からの引き継ぎ事項を基に，</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複数の教員で作成します。その際，生徒や保護者の意向を可能な限り尊重するようにします。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作成した個別の指導計画については，校長先生や教頭先生が確認の上，生徒や保護者の承諾をもらいます。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・個別の教育支援計画や個別の指導計画は，複数の教員で作成する。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・その際，生徒や保護者の願いを可能な限り尊重する。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24</a:t>
            </a:fld>
            <a:endParaRPr kumimoji="1" lang="ja-JP" altLang="en-US"/>
          </a:p>
        </p:txBody>
      </p:sp>
      <p:sp>
        <p:nvSpPr>
          <p:cNvPr id="5" name="テキスト ボックス 4"/>
          <p:cNvSpPr txBox="1"/>
          <p:nvPr/>
        </p:nvSpPr>
        <p:spPr>
          <a:xfrm>
            <a:off x="661438" y="8184951"/>
            <a:ext cx="5403616" cy="1014213"/>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740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0"/>
            <a:ext cx="5391150" cy="5083298"/>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通級による指導後は，</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指導内容を記録したシートを各教科担任や学級担任に回覧するなどし，共通理解を図ります。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また，定期的に保護者に対しても指導内容を紙面で伝えるようにします。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さらに，職員会議や学年部会等で，通級による指導の効果が通常の学級での学習や生活に生かされているかの情報交換を行い，今後の指導に生かします。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・通級による指導後は，指導内容や指導が生かされているかについて先生方との共通理解が必要。</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25</a:t>
            </a:fld>
            <a:endParaRPr kumimoji="1" lang="ja-JP" altLang="en-US"/>
          </a:p>
        </p:txBody>
      </p:sp>
      <p:sp>
        <p:nvSpPr>
          <p:cNvPr id="5" name="テキスト ボックス 4"/>
          <p:cNvSpPr txBox="1"/>
          <p:nvPr/>
        </p:nvSpPr>
        <p:spPr>
          <a:xfrm>
            <a:off x="661438" y="8184954"/>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303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0"/>
            <a:ext cx="5391150" cy="5083298"/>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学期末には，</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指導目標や指導内容について評価・改善を行い，次学期の指導内容について検討します。学年末には，指導要録の記載内容の検討を行い，担任が記載します。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・学期末，学年末には，指導目標や指導内容について評価・改善を行い，次学期の指導内容について検討する。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・指導内容等を指導要録に記載する必要がある。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26</a:t>
            </a:fld>
            <a:endParaRPr kumimoji="1" lang="ja-JP" altLang="en-US"/>
          </a:p>
        </p:txBody>
      </p:sp>
      <p:sp>
        <p:nvSpPr>
          <p:cNvPr id="5" name="テキスト ボックス 4"/>
          <p:cNvSpPr txBox="1"/>
          <p:nvPr/>
        </p:nvSpPr>
        <p:spPr>
          <a:xfrm>
            <a:off x="661438" y="8183828"/>
            <a:ext cx="5403616"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764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3"/>
            <a:ext cx="5391150" cy="485594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この他にも，先生方に協力していただく場面がたくさんありますが，</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大切なことは，通級による指導を充実させるために，一人一人が役割を果たし，全教職員で連携して指導に当たることです。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450260"/>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ポイント</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defTabSz="450260"/>
            <a:r>
              <a:rPr lang="ja-JP" altLang="en-US" sz="1500" dirty="0">
                <a:solidFill>
                  <a:prstClr val="black"/>
                </a:solidFill>
                <a:latin typeface="BIZ UDPゴシック" panose="020B0400000000000000" pitchFamily="50" charset="-128"/>
                <a:ea typeface="BIZ UDPゴシック" panose="020B0400000000000000" pitchFamily="50" charset="-128"/>
              </a:rPr>
              <a:t>・通級による指導を充実させるために，一人一人が役割を果たし</a:t>
            </a:r>
            <a:r>
              <a:rPr lang="ja-JP" altLang="en-US" sz="1500">
                <a:solidFill>
                  <a:prstClr val="black"/>
                </a:solidFill>
                <a:latin typeface="BIZ UDPゴシック" panose="020B0400000000000000" pitchFamily="50" charset="-128"/>
                <a:ea typeface="BIZ UDPゴシック" panose="020B0400000000000000" pitchFamily="50" charset="-128"/>
              </a:rPr>
              <a:t>，全教職員で</a:t>
            </a:r>
            <a:r>
              <a:rPr lang="ja-JP" altLang="en-US" sz="1500" dirty="0">
                <a:solidFill>
                  <a:prstClr val="black"/>
                </a:solidFill>
                <a:latin typeface="BIZ UDPゴシック" panose="020B0400000000000000" pitchFamily="50" charset="-128"/>
                <a:ea typeface="BIZ UDPゴシック" panose="020B0400000000000000" pitchFamily="50" charset="-128"/>
              </a:rPr>
              <a:t>連携して指導に当たる。</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27</a:t>
            </a:fld>
            <a:endParaRPr kumimoji="1" lang="ja-JP" altLang="en-US"/>
          </a:p>
        </p:txBody>
      </p:sp>
      <p:sp>
        <p:nvSpPr>
          <p:cNvPr id="5" name="テキスト ボックス 4"/>
          <p:cNvSpPr txBox="1"/>
          <p:nvPr/>
        </p:nvSpPr>
        <p:spPr>
          <a:xfrm>
            <a:off x="661438" y="7949898"/>
            <a:ext cx="5403616" cy="783414"/>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9417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6013" y="765175"/>
            <a:ext cx="4387850" cy="3290888"/>
          </a:xfrm>
        </p:spPr>
      </p:sp>
      <p:sp>
        <p:nvSpPr>
          <p:cNvPr id="3" name="ノート プレースホルダー 2"/>
          <p:cNvSpPr>
            <a:spLocks noGrp="1"/>
          </p:cNvSpPr>
          <p:nvPr>
            <p:ph type="body" idx="1"/>
          </p:nvPr>
        </p:nvSpPr>
        <p:spPr>
          <a:xfrm>
            <a:off x="661274" y="4241517"/>
            <a:ext cx="5290184" cy="5384556"/>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最後に，実際に通級による指導を受けた生徒の変容を紹介します。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通級による指導を行うことにより，生徒の緊張が和らいだことでパニックになることが減り，落ち着いて学校生活が送れるようになった。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周囲の生徒と良好な人間関係を構築できるようになり，「ありがとう」や「ごめんなさい」が言えるようになった。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自分の得意なこと，苦手なこと，その対応策を知ることができ，</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学習への意欲が高まり，学校に行きたいと思うようになった。</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先生や周りの友達に，できない部分ばかり見られていた生徒ができることを認められ，自信を持って生活できるようになるなど，自己肯定感が高まった。</a:t>
            </a: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などです。通級による指導が，生徒にとってより良い指導となるよう，先生方で連携を図っていきましょう。</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28</a:t>
            </a:fld>
            <a:endParaRPr kumimoji="1" lang="ja-JP" altLang="en-US"/>
          </a:p>
        </p:txBody>
      </p:sp>
    </p:spTree>
    <p:extLst>
      <p:ext uri="{BB962C8B-B14F-4D97-AF65-F5344CB8AC3E}">
        <p14:creationId xmlns:p14="http://schemas.microsoft.com/office/powerpoint/2010/main" val="261381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4"/>
            <a:ext cx="5291429" cy="383982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本日の研修で出てきたキーワードを振り返りましょう。</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UD デジタル 教科書体 NK-R" panose="02020400000000000000" pitchFamily="18" charset="-128"/>
                <a:ea typeface="UD デジタル 教科書体 NK-R" panose="02020400000000000000" pitchFamily="18" charset="-128"/>
              </a:rPr>
              <a:t>【</a:t>
            </a:r>
            <a:r>
              <a:rPr lang="ja-JP" altLang="en-US" sz="1500" dirty="0">
                <a:latin typeface="UD デジタル 教科書体 NK-R" panose="02020400000000000000" pitchFamily="18" charset="-128"/>
                <a:ea typeface="UD デジタル 教科書体 NK-R" panose="02020400000000000000" pitchFamily="18" charset="-128"/>
              </a:rPr>
              <a:t>スライドを読み上げる</a:t>
            </a:r>
            <a:r>
              <a:rPr lang="en-US" altLang="ja-JP"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en-US" altLang="ja-JP" sz="1500" dirty="0">
              <a:latin typeface="UD デジタル 教科書体 NK-B" panose="02020700000000000000" pitchFamily="18" charset="-128"/>
              <a:ea typeface="UD デジタル 教科書体 NK-B" panose="020207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469285">
              <a:defRPr/>
            </a:pPr>
            <a:fld id="{9A02EB10-1272-4F49-AA45-47B398504B7E}" type="slidenum">
              <a:rPr kumimoji="1" lang="ja-JP" altLang="en-US">
                <a:solidFill>
                  <a:prstClr val="black"/>
                </a:solidFill>
                <a:latin typeface="游ゴシック" panose="020F0502020204030204"/>
                <a:ea typeface="游ゴシック" panose="020B0400000000000000" pitchFamily="50" charset="-128"/>
              </a:rPr>
              <a:pPr defTabSz="469285">
                <a:defRPr/>
              </a:pPr>
              <a:t>29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3271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通級による指導とはどのような指導なのでしょうか？</a:t>
            </a: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UD デジタル 教科書体 NK-R" panose="02020400000000000000" pitchFamily="18" charset="-128"/>
                <a:ea typeface="UD デジタル 教科書体 NK-R" panose="02020400000000000000" pitchFamily="18" charset="-128"/>
              </a:rPr>
              <a:t>【</a:t>
            </a:r>
            <a:r>
              <a:rPr lang="ja-JP" altLang="en-US" sz="1500" dirty="0">
                <a:latin typeface="UD デジタル 教科書体 NK-R" panose="02020400000000000000" pitchFamily="18" charset="-128"/>
                <a:ea typeface="UD デジタル 教科書体 NK-R" panose="02020400000000000000" pitchFamily="18" charset="-128"/>
              </a:rPr>
              <a:t>少し間をあけて</a:t>
            </a:r>
            <a:r>
              <a:rPr lang="en-US" altLang="ja-JP"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3</a:t>
            </a:fld>
            <a:endParaRPr kumimoji="1" lang="ja-JP" altLang="en-US"/>
          </a:p>
        </p:txBody>
      </p:sp>
    </p:spTree>
    <p:extLst>
      <p:ext uri="{BB962C8B-B14F-4D97-AF65-F5344CB8AC3E}">
        <p14:creationId xmlns:p14="http://schemas.microsoft.com/office/powerpoint/2010/main" val="2281130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4"/>
            <a:ext cx="5291429" cy="383982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通級による指導について，さらに詳しく知りたい方は，</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宮城県総合教育センターのホームページに，</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通級による指導についてまとめられた，「通級指導教室サポートパック」がありますのでご覧ください。</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また，授業ユニバーサルデザインや合理的配慮についてまとめられた「ともまなびガイド」もありますので，ご覧ください。</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以上で，通級による指導についての研修を終わります。</a:t>
            </a: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469285">
              <a:defRPr/>
            </a:pPr>
            <a:fld id="{9A02EB10-1272-4F49-AA45-47B398504B7E}" type="slidenum">
              <a:rPr kumimoji="1" lang="ja-JP" altLang="en-US">
                <a:solidFill>
                  <a:prstClr val="black"/>
                </a:solidFill>
                <a:latin typeface="游ゴシック" panose="020F0502020204030204"/>
                <a:ea typeface="游ゴシック" panose="020B0400000000000000" pitchFamily="50" charset="-128"/>
              </a:rPr>
              <a:pPr defTabSz="469285">
                <a:defRPr/>
              </a:pPr>
              <a:t>30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7204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765175"/>
            <a:ext cx="4386263" cy="3290888"/>
          </a:xfrm>
        </p:spPr>
      </p:sp>
      <p:sp>
        <p:nvSpPr>
          <p:cNvPr id="3" name="ノート プレースホルダー 2"/>
          <p:cNvSpPr>
            <a:spLocks noGrp="1"/>
          </p:cNvSpPr>
          <p:nvPr>
            <p:ph type="body" idx="1"/>
          </p:nvPr>
        </p:nvSpPr>
        <p:spPr>
          <a:xfrm>
            <a:off x="661433" y="4241517"/>
            <a:ext cx="5291429" cy="5377751"/>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通級による指導とは，大部分の授業を通常の学級で受けながら，一部，障害に応じた特別の指導を，通級指導教室といった特別な場で受ける指導形態のことです。</a:t>
            </a: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例えば，通常の学級において，障害のある子どもと障害のない子どもが一緒に授業を受けています。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中には，授業ユニバーサルデザインが施された授業を受けたり，合理的配慮を受けたりしながら学習に取り組むものの，特別の指導を必要とする生徒がいます。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そのような生徒が，一部の授業について通常の学級ではなく，通級指導教室において障害に応じた特別の指導を受けるのが通級による指導です。</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ポイント</a:t>
            </a:r>
            <a:r>
              <a:rPr lang="en-US" altLang="ja-JP" sz="1500" dirty="0">
                <a:latin typeface="BIZ UDPゴシック" panose="020B0400000000000000" pitchFamily="50" charset="-128"/>
                <a:ea typeface="BIZ UDPゴシック" panose="020B0400000000000000" pitchFamily="50" charset="-128"/>
              </a:rPr>
              <a:t>】</a:t>
            </a:r>
          </a:p>
          <a:p>
            <a:r>
              <a:rPr lang="ja-JP" altLang="en-US" sz="1500" dirty="0">
                <a:latin typeface="BIZ UDPゴシック" panose="020B0400000000000000" pitchFamily="50" charset="-128"/>
                <a:ea typeface="BIZ UDPゴシック" panose="020B0400000000000000" pitchFamily="50" charset="-128"/>
              </a:rPr>
              <a:t>・通級による指導とは，大部分の授業を通常の学級で受けながら，一部，障害に応じた特別の指導を，通級指導教室といった特別な場で受ける指導形態のこと。</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・授業ユニバーサルデザイン</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・合理的配慮</a:t>
            </a:r>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4</a:t>
            </a:fld>
            <a:endParaRPr kumimoji="1" lang="ja-JP" altLang="en-US"/>
          </a:p>
        </p:txBody>
      </p:sp>
      <p:sp>
        <p:nvSpPr>
          <p:cNvPr id="7" name="テキスト ボックス 6"/>
          <p:cNvSpPr txBox="1"/>
          <p:nvPr/>
        </p:nvSpPr>
        <p:spPr>
          <a:xfrm>
            <a:off x="661433" y="7897749"/>
            <a:ext cx="5291429" cy="1475912"/>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981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0"/>
            <a:ext cx="5391150" cy="5083301"/>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通級による指導は，</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個々の障害による，学習上又は生活上の困難を改善・克服し，通常の学級における授業においてもその指導の効果が発揮されることを目指しています。</a:t>
            </a: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留意すべき点は，「障害そのものを改善・克服する」のではないということです。</a:t>
            </a: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ポイント</a:t>
            </a:r>
            <a:r>
              <a:rPr lang="en-US" altLang="ja-JP" sz="1500" dirty="0">
                <a:latin typeface="BIZ UDPゴシック" panose="020B0400000000000000" pitchFamily="50" charset="-128"/>
                <a:ea typeface="BIZ UDPゴシック" panose="020B0400000000000000" pitchFamily="50" charset="-128"/>
              </a:rPr>
              <a:t>】</a:t>
            </a:r>
          </a:p>
          <a:p>
            <a:r>
              <a:rPr lang="ja-JP" altLang="en-US" sz="1500" dirty="0">
                <a:latin typeface="BIZ UDPゴシック" panose="020B0400000000000000" pitchFamily="50" charset="-128"/>
                <a:ea typeface="BIZ UDPゴシック" panose="020B0400000000000000" pitchFamily="50" charset="-128"/>
              </a:rPr>
              <a:t>・通級による指導は，個々の障害による，学習上又は生活上の困難を改善・克服し，通常の学級における授業においてもその指導の効果が発揮されることを目指している。</a:t>
            </a:r>
            <a:endParaRPr lang="en-US" altLang="ja-JP" sz="1500" dirty="0">
              <a:latin typeface="BIZ UDPゴシック" panose="020B0400000000000000" pitchFamily="50" charset="-128"/>
              <a:ea typeface="BIZ UDPゴシック" panose="020B0400000000000000" pitchFamily="50"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5</a:t>
            </a:fld>
            <a:endParaRPr kumimoji="1" lang="ja-JP" altLang="en-US"/>
          </a:p>
        </p:txBody>
      </p:sp>
      <p:sp>
        <p:nvSpPr>
          <p:cNvPr id="5" name="テキスト ボックス 4"/>
          <p:cNvSpPr txBox="1"/>
          <p:nvPr/>
        </p:nvSpPr>
        <p:spPr>
          <a:xfrm>
            <a:off x="673895" y="7948506"/>
            <a:ext cx="5391150"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140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では，通級による指導では具体的にどのような指導を行うのでしょうか？</a:t>
            </a: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UD デジタル 教科書体 NK-R" panose="02020400000000000000" pitchFamily="18" charset="-128"/>
                <a:ea typeface="UD デジタル 教科書体 NK-R" panose="02020400000000000000" pitchFamily="18" charset="-128"/>
              </a:rPr>
              <a:t>【</a:t>
            </a:r>
            <a:r>
              <a:rPr lang="ja-JP" altLang="en-US" sz="1500" dirty="0">
                <a:latin typeface="UD デジタル 教科書体 NK-R" panose="02020400000000000000" pitchFamily="18" charset="-128"/>
                <a:ea typeface="UD デジタル 教科書体 NK-R" panose="02020400000000000000" pitchFamily="18" charset="-128"/>
              </a:rPr>
              <a:t>少し間をあけて</a:t>
            </a:r>
            <a:r>
              <a:rPr lang="en-US" altLang="ja-JP" sz="1500" dirty="0">
                <a:latin typeface="UD デジタル 教科書体 NK-R" panose="02020400000000000000" pitchFamily="18" charset="-128"/>
                <a:ea typeface="UD デジタル 教科書体 NK-R" panose="02020400000000000000" pitchFamily="18" charset="-128"/>
              </a:rPr>
              <a:t>】</a:t>
            </a: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6</a:t>
            </a:fld>
            <a:endParaRPr kumimoji="1" lang="ja-JP" altLang="en-US"/>
          </a:p>
        </p:txBody>
      </p:sp>
    </p:spTree>
    <p:extLst>
      <p:ext uri="{BB962C8B-B14F-4D97-AF65-F5344CB8AC3E}">
        <p14:creationId xmlns:p14="http://schemas.microsoft.com/office/powerpoint/2010/main" val="407897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5"/>
            <a:ext cx="5391150" cy="4927794"/>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通級による指導は，特別支援学校の小学部・中学部の学習指導要領に示す，自立活動の内容を参考にして行います。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自立活動は，特別支援学校の教育課程において特別に設けられた指導領域で，自立活動の内容はご覧のような６つの区分に整理されています。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ポイント</a:t>
            </a:r>
            <a:r>
              <a:rPr lang="en-US" altLang="ja-JP" sz="1500" dirty="0">
                <a:latin typeface="BIZ UDPゴシック" panose="020B0400000000000000" pitchFamily="50" charset="-128"/>
                <a:ea typeface="BIZ UDPゴシック" panose="020B0400000000000000" pitchFamily="50" charset="-128"/>
              </a:rPr>
              <a:t>】</a:t>
            </a:r>
          </a:p>
          <a:p>
            <a:r>
              <a:rPr lang="ja-JP" altLang="en-US" sz="1500" dirty="0">
                <a:latin typeface="BIZ UDPゴシック" panose="020B0400000000000000" pitchFamily="50" charset="-128"/>
                <a:ea typeface="BIZ UDPゴシック" panose="020B0400000000000000" pitchFamily="50" charset="-128"/>
              </a:rPr>
              <a:t>・通級による指導は，特別支援学校の小学部・中学部の学習指導要領に示す，自立活動の内容を参考にして行う。</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・自立活動の内容の６区分</a:t>
            </a:r>
            <a:endParaRPr lang="en-US" altLang="ja-JP" sz="1500" dirty="0">
              <a:latin typeface="BIZ UDPゴシック" panose="020B0400000000000000" pitchFamily="50" charset="-128"/>
              <a:ea typeface="BIZ UDPゴシック" panose="020B0400000000000000" pitchFamily="50" charset="-128"/>
            </a:endParaRPr>
          </a:p>
          <a:p>
            <a:pPr defTabSz="952781">
              <a:defRPr/>
            </a:pPr>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7</a:t>
            </a:fld>
            <a:endParaRPr kumimoji="1" lang="ja-JP" altLang="en-US"/>
          </a:p>
        </p:txBody>
      </p:sp>
      <p:sp>
        <p:nvSpPr>
          <p:cNvPr id="5" name="テキスト ボックス 4"/>
          <p:cNvSpPr txBox="1"/>
          <p:nvPr/>
        </p:nvSpPr>
        <p:spPr>
          <a:xfrm>
            <a:off x="661434" y="7954297"/>
            <a:ext cx="5403616" cy="1014247"/>
          </a:xfrm>
          <a:prstGeom prst="rect">
            <a:avLst/>
          </a:prstGeom>
          <a:noFill/>
          <a:ln>
            <a:solidFill>
              <a:schemeClr val="tx1"/>
            </a:solidFill>
          </a:ln>
        </p:spPr>
        <p:txBody>
          <a:bodyPr wrap="square" lIns="90001" tIns="45002" rIns="90001" bIns="45002" rtlCol="0">
            <a:spAutoFit/>
          </a:bodyPr>
          <a:lstStyle/>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5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6413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36"/>
            <a:ext cx="5391150" cy="5238280"/>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具体的には，</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他者と良好な関係を構築するのに困難がある児童生徒に対して，</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コミュニケーションスキルを高める指導を行う。</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カッとなって他者とトラブルになることが多い児童生徒に対して，　自己の感情や欲求をコントロールする方法を身に付けるための　　指導を行う。</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　文字を正確に書き取ることが苦手な児童生徒に対して，様々な　　方法の中から自分に適した学習方法を模索し，身に付けるための指導を行う。</a:t>
            </a:r>
            <a:endParaRPr lang="en-US" altLang="ja-JP" sz="1500" dirty="0">
              <a:latin typeface="UD デジタル 教科書体 NK-R" panose="02020400000000000000" pitchFamily="18" charset="-128"/>
              <a:ea typeface="UD デジタル 教科書体 NK-R" panose="02020400000000000000" pitchFamily="18" charset="-128"/>
            </a:endParaRPr>
          </a:p>
          <a:p>
            <a:r>
              <a:rPr lang="en-US" altLang="ja-JP" sz="1500" dirty="0">
                <a:latin typeface="UD デジタル 教科書体 NK-R" panose="02020400000000000000" pitchFamily="18" charset="-128"/>
                <a:ea typeface="UD デジタル 教科書体 NK-R" panose="02020400000000000000" pitchFamily="18" charset="-128"/>
              </a:rPr>
              <a:t/>
            </a:r>
            <a:br>
              <a:rPr lang="en-US" altLang="ja-JP" sz="1500" dirty="0">
                <a:latin typeface="UD デジタル 教科書体 NK-R" panose="02020400000000000000" pitchFamily="18" charset="-128"/>
                <a:ea typeface="UD デジタル 教科書体 NK-R" panose="02020400000000000000" pitchFamily="18" charset="-128"/>
              </a:rPr>
            </a:br>
            <a:r>
              <a:rPr lang="ja-JP" altLang="en-US" sz="1500" dirty="0">
                <a:latin typeface="UD デジタル 教科書体 NK-R" panose="02020400000000000000" pitchFamily="18" charset="-128"/>
                <a:ea typeface="UD デジタル 教科書体 NK-R" panose="02020400000000000000" pitchFamily="18" charset="-128"/>
              </a:rPr>
              <a:t>などといった，児童生徒の障害に応じた特別の指導になります。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pPr defTabSz="952781">
              <a:defRPr/>
            </a:pPr>
            <a:r>
              <a:rPr lang="ja-JP" altLang="en-US" sz="1500" dirty="0">
                <a:latin typeface="UD デジタル 教科書体 NK-B" panose="02020700000000000000" pitchFamily="18" charset="-128"/>
                <a:ea typeface="UD デジタル 教科書体 NK-B" panose="02020700000000000000" pitchFamily="18" charset="-128"/>
              </a:rPr>
              <a:t>クリック</a:t>
            </a:r>
            <a:r>
              <a:rPr lang="ja-JP" altLang="en-US" sz="15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8</a:t>
            </a:fld>
            <a:endParaRPr kumimoji="1" lang="ja-JP" altLang="en-US"/>
          </a:p>
        </p:txBody>
      </p:sp>
    </p:spTree>
    <p:extLst>
      <p:ext uri="{BB962C8B-B14F-4D97-AF65-F5344CB8AC3E}">
        <p14:creationId xmlns:p14="http://schemas.microsoft.com/office/powerpoint/2010/main" val="366085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74700"/>
            <a:ext cx="4440238" cy="3332163"/>
          </a:xfrm>
        </p:spPr>
      </p:sp>
      <p:sp>
        <p:nvSpPr>
          <p:cNvPr id="3" name="ノート プレースホルダー 2"/>
          <p:cNvSpPr>
            <a:spLocks noGrp="1"/>
          </p:cNvSpPr>
          <p:nvPr>
            <p:ph type="body" idx="1"/>
          </p:nvPr>
        </p:nvSpPr>
        <p:spPr>
          <a:xfrm>
            <a:off x="673895" y="4294028"/>
            <a:ext cx="5391150" cy="4400399"/>
          </a:xfrm>
        </p:spPr>
        <p:txBody>
          <a:bodyPr/>
          <a:lstStyle/>
          <a:p>
            <a:r>
              <a:rPr lang="ja-JP" altLang="en-US" sz="1500" dirty="0">
                <a:latin typeface="UD デジタル 教科書体 NK-R" panose="02020400000000000000" pitchFamily="18" charset="-128"/>
                <a:ea typeface="UD デジタル 教科書体 NK-R" panose="02020400000000000000" pitchFamily="18" charset="-128"/>
              </a:rPr>
              <a:t>　さて，通級による指導では，別室で学習の遅れを取り戻させるために教科の補充を行ってもよいのでしょうか。</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en-US" altLang="ja-JP" sz="1500" dirty="0">
              <a:latin typeface="UD デジタル 教科書体 NK-B" panose="02020700000000000000" pitchFamily="18" charset="-128"/>
              <a:ea typeface="UD デジタル 教科書体 NK-B" panose="020207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R" panose="02020400000000000000" pitchFamily="18" charset="-128"/>
                <a:ea typeface="UD デジタル 教科書体 NK-R" panose="02020400000000000000" pitchFamily="18" charset="-128"/>
              </a:rPr>
              <a:t>答えは</a:t>
            </a:r>
            <a:r>
              <a:rPr lang="en-US" altLang="ja-JP" sz="1500" dirty="0">
                <a:latin typeface="UD デジタル 教科書体 NK-R" panose="02020400000000000000" pitchFamily="18" charset="-128"/>
                <a:ea typeface="UD デジタル 教科書体 NK-R" panose="02020400000000000000" pitchFamily="18" charset="-128"/>
              </a:rPr>
              <a:t>NO</a:t>
            </a:r>
            <a:r>
              <a:rPr lang="ja-JP" altLang="en-US" sz="1500" dirty="0">
                <a:latin typeface="UD デジタル 教科書体 NK-R" panose="02020400000000000000" pitchFamily="18" charset="-128"/>
                <a:ea typeface="UD デジタル 教科書体 NK-R" panose="02020400000000000000" pitchFamily="18" charset="-128"/>
              </a:rPr>
              <a:t>です。</a:t>
            </a:r>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a:p>
            <a:r>
              <a:rPr lang="ja-JP" altLang="en-US" sz="1500" dirty="0">
                <a:latin typeface="UD デジタル 教科書体 NK-B" panose="02020700000000000000" pitchFamily="18" charset="-128"/>
                <a:ea typeface="UD デジタル 教科書体 NK-B" panose="02020700000000000000" pitchFamily="18" charset="-128"/>
              </a:rPr>
              <a:t>クリック▼</a:t>
            </a:r>
            <a:endParaRPr lang="en-US" altLang="ja-JP" sz="1500" dirty="0">
              <a:latin typeface="UD デジタル 教科書体 NK-B" panose="02020700000000000000" pitchFamily="18" charset="-128"/>
              <a:ea typeface="UD デジタル 教科書体 NK-B" panose="020207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ja-JP" altLang="en-US" sz="1500" dirty="0">
              <a:latin typeface="UD デジタル 教科書体 NK-R" panose="02020400000000000000" pitchFamily="18" charset="-128"/>
              <a:ea typeface="UD デジタル 教科書体 NK-R" panose="02020400000000000000" pitchFamily="18" charset="-128"/>
            </a:endParaRPr>
          </a:p>
          <a:p>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9A02EB10-1272-4F49-AA45-47B398504B7E}" type="slidenum">
              <a:rPr kumimoji="1" lang="ja-JP" altLang="en-US" smtClean="0"/>
              <a:t>9</a:t>
            </a:fld>
            <a:endParaRPr kumimoji="1" lang="ja-JP" altLang="en-US"/>
          </a:p>
        </p:txBody>
      </p:sp>
    </p:spTree>
    <p:extLst>
      <p:ext uri="{BB962C8B-B14F-4D97-AF65-F5344CB8AC3E}">
        <p14:creationId xmlns:p14="http://schemas.microsoft.com/office/powerpoint/2010/main" val="179086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EDFF4-AD43-4D28-8DE2-5B8B2DB8EE15}" type="slidenum">
              <a:rPr kumimoji="1" lang="ja-JP" altLang="en-US" smtClean="0"/>
              <a:pPr/>
              <a:t>‹#›</a:t>
            </a:fld>
            <a:r>
              <a:rPr kumimoji="1" lang="en-US" altLang="ja-JP" dirty="0" smtClean="0"/>
              <a:t>/30</a:t>
            </a:r>
            <a:endParaRPr kumimoji="1" lang="ja-JP" altLang="en-US" dirty="0"/>
          </a:p>
        </p:txBody>
      </p:sp>
    </p:spTree>
    <p:extLst>
      <p:ext uri="{BB962C8B-B14F-4D97-AF65-F5344CB8AC3E}">
        <p14:creationId xmlns:p14="http://schemas.microsoft.com/office/powerpoint/2010/main" val="3173576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110584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233996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3B0EDFF4-AD43-4D28-8DE2-5B8B2DB8EE15}" type="slidenum">
              <a:rPr kumimoji="1" lang="ja-JP" altLang="en-US" smtClean="0"/>
              <a:t>‹#›</a:t>
            </a:fld>
            <a:endParaRPr kumimoji="1" lang="ja-JP" altLang="en-US" dirty="0"/>
          </a:p>
        </p:txBody>
      </p:sp>
    </p:spTree>
    <p:extLst>
      <p:ext uri="{BB962C8B-B14F-4D97-AF65-F5344CB8AC3E}">
        <p14:creationId xmlns:p14="http://schemas.microsoft.com/office/powerpoint/2010/main" val="9456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163102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38854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101888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180936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7107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16046734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04F516-BB64-475E-AA05-A9343BF6E5B7}" type="slidenum">
              <a:rPr kumimoji="1" lang="ja-JP" altLang="en-US" smtClean="0"/>
              <a:pPr/>
              <a:t>‹#›</a:t>
            </a:fld>
            <a:r>
              <a:rPr kumimoji="1" lang="en-US" altLang="ja-JP" dirty="0" smtClean="0"/>
              <a:t>/30</a:t>
            </a:r>
            <a:endParaRPr kumimoji="1" lang="ja-JP" altLang="en-US" dirty="0"/>
          </a:p>
        </p:txBody>
      </p:sp>
    </p:spTree>
    <p:extLst>
      <p:ext uri="{BB962C8B-B14F-4D97-AF65-F5344CB8AC3E}">
        <p14:creationId xmlns:p14="http://schemas.microsoft.com/office/powerpoint/2010/main" val="1724634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タイトル 6"/>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8" name="日付プレースホルダー 7"/>
          <p:cNvSpPr>
            <a:spLocks noGrp="1"/>
          </p:cNvSpPr>
          <p:nvPr>
            <p:ph type="dt" sz="half" idx="10"/>
          </p:nvPr>
        </p:nvSpPr>
        <p:spPr/>
        <p:txBody>
          <a:bodyPr/>
          <a:lstStyle/>
          <a:p>
            <a:endParaRPr lang="ja-JP" altLang="en-US" dirty="0"/>
          </a:p>
        </p:txBody>
      </p:sp>
      <p:sp>
        <p:nvSpPr>
          <p:cNvPr id="9" name="フッター プレースホルダー 8"/>
          <p:cNvSpPr>
            <a:spLocks noGrp="1"/>
          </p:cNvSpPr>
          <p:nvPr>
            <p:ph type="ftr" sz="quarter" idx="11"/>
          </p:nvPr>
        </p:nvSpPr>
        <p:spPr/>
        <p:txBody>
          <a:bodyPr/>
          <a:lstStyle/>
          <a:p>
            <a:endParaRPr lang="ja-JP" altLang="en-US" dirty="0"/>
          </a:p>
        </p:txBody>
      </p:sp>
      <p:sp>
        <p:nvSpPr>
          <p:cNvPr id="10" name="スライド番号プレースホルダー 9"/>
          <p:cNvSpPr>
            <a:spLocks noGrp="1"/>
          </p:cNvSpPr>
          <p:nvPr>
            <p:ph type="sldNum" sz="quarter" idx="12"/>
          </p:nvPr>
        </p:nvSpPr>
        <p:spPr/>
        <p:txBody>
          <a:bodyPr/>
          <a:lstStyle/>
          <a:p>
            <a:fld id="{3B0EDFF4-AD43-4D28-8DE2-5B8B2DB8EE15}" type="slidenum">
              <a:rPr lang="ja-JP" altLang="en-US" smtClean="0"/>
              <a:pPr/>
              <a:t>‹#›</a:t>
            </a:fld>
            <a:r>
              <a:rPr lang="ja-JP" altLang="en-US" smtClean="0"/>
              <a:t>／</a:t>
            </a:r>
            <a:r>
              <a:rPr lang="en-US" altLang="ja-JP" smtClean="0"/>
              <a:t>30</a:t>
            </a:r>
            <a:endParaRPr lang="ja-JP" altLang="en-US" dirty="0"/>
          </a:p>
        </p:txBody>
      </p:sp>
    </p:spTree>
    <p:extLst>
      <p:ext uri="{BB962C8B-B14F-4D97-AF65-F5344CB8AC3E}">
        <p14:creationId xmlns:p14="http://schemas.microsoft.com/office/powerpoint/2010/main" val="383442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178001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205954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79866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399546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93219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13520124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27607560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3587682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1602917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317452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1321900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7B27C8-EA9C-4CD3-A5EC-374738584D0B}" type="slidenum">
              <a:rPr kumimoji="1" lang="ja-JP" altLang="en-US" smtClean="0"/>
              <a:pPr/>
              <a:t>‹#›</a:t>
            </a:fld>
            <a:r>
              <a:rPr kumimoji="1" lang="en-US" altLang="ja-JP" dirty="0" smtClean="0"/>
              <a:t>/30</a:t>
            </a:r>
            <a:endParaRPr kumimoji="1" lang="ja-JP" altLang="en-US" dirty="0"/>
          </a:p>
        </p:txBody>
      </p:sp>
    </p:spTree>
    <p:extLst>
      <p:ext uri="{BB962C8B-B14F-4D97-AF65-F5344CB8AC3E}">
        <p14:creationId xmlns:p14="http://schemas.microsoft.com/office/powerpoint/2010/main" val="14162542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3326888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1657116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3276448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57366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186085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72076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42660705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lvl1pPr>
              <a:defRPr sz="1600"/>
            </a:lvl1pPr>
          </a:lstStyle>
          <a:p>
            <a:fld id="{3B0EDFF4-AD43-4D28-8DE2-5B8B2DB8EE15}" type="slidenum">
              <a:rPr kumimoji="1" lang="ja-JP" altLang="en-US" smtClean="0"/>
              <a:pPr/>
              <a:t>‹#›</a:t>
            </a:fld>
            <a:r>
              <a:rPr kumimoji="1" lang="en-US" altLang="ja-JP" dirty="0" smtClean="0"/>
              <a:t>/30</a:t>
            </a:r>
            <a:endParaRPr kumimoji="1" lang="ja-JP" altLang="en-US" dirty="0"/>
          </a:p>
        </p:txBody>
      </p:sp>
    </p:spTree>
    <p:extLst>
      <p:ext uri="{BB962C8B-B14F-4D97-AF65-F5344CB8AC3E}">
        <p14:creationId xmlns:p14="http://schemas.microsoft.com/office/powerpoint/2010/main" val="40383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1233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EDFF4-AD43-4D28-8DE2-5B8B2DB8EE15}" type="slidenum">
              <a:rPr kumimoji="1" lang="ja-JP" altLang="en-US" smtClean="0"/>
              <a:t>‹#›</a:t>
            </a:fld>
            <a:endParaRPr kumimoji="1" lang="ja-JP" altLang="en-US"/>
          </a:p>
        </p:txBody>
      </p:sp>
    </p:spTree>
    <p:extLst>
      <p:ext uri="{BB962C8B-B14F-4D97-AF65-F5344CB8AC3E}">
        <p14:creationId xmlns:p14="http://schemas.microsoft.com/office/powerpoint/2010/main" val="113853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p:nvSpPr>
        <p:spPr>
          <a:xfrm>
            <a:off x="0" y="6492874"/>
            <a:ext cx="9144000" cy="3651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endParaRPr lang="ja-JP" altLang="en-US" dirty="0"/>
          </a:p>
        </p:txBody>
      </p:sp>
      <p:sp>
        <p:nvSpPr>
          <p:cNvPr id="5" name="Footer Placeholder 4"/>
          <p:cNvSpPr>
            <a:spLocks noGrp="1"/>
          </p:cNvSpPr>
          <p:nvPr>
            <p:ph type="ftr" sz="quarter" idx="3"/>
          </p:nvPr>
        </p:nvSpPr>
        <p:spPr>
          <a:xfrm>
            <a:off x="3028950" y="6491967"/>
            <a:ext cx="30861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b="1">
                <a:solidFill>
                  <a:schemeClr val="tx1">
                    <a:tint val="75000"/>
                  </a:schemeClr>
                </a:solidFill>
                <a:latin typeface="+mn-ea"/>
                <a:ea typeface="+mn-ea"/>
              </a:defRPr>
            </a:lvl1pPr>
          </a:lstStyle>
          <a:p>
            <a:fld id="{3B0EDFF4-AD43-4D28-8DE2-5B8B2DB8EE15}" type="slidenum">
              <a:rPr lang="ja-JP" altLang="en-US" smtClean="0"/>
              <a:pPr/>
              <a:t>‹#›</a:t>
            </a:fld>
            <a:r>
              <a:rPr lang="ja-JP" altLang="en-US" dirty="0" smtClean="0"/>
              <a:t>／</a:t>
            </a:r>
            <a:r>
              <a:rPr lang="en-US" altLang="ja-JP" dirty="0" smtClean="0"/>
              <a:t>30</a:t>
            </a:r>
            <a:endParaRPr lang="ja-JP" altLang="en-US" dirty="0"/>
          </a:p>
        </p:txBody>
      </p:sp>
    </p:spTree>
    <p:extLst>
      <p:ext uri="{BB962C8B-B14F-4D97-AF65-F5344CB8AC3E}">
        <p14:creationId xmlns:p14="http://schemas.microsoft.com/office/powerpoint/2010/main" val="36535428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4400" b="1" kern="120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9FFA-7BFE-4AAE-916A-735A6D467F30}" type="datetimeFigureOut">
              <a:rPr kumimoji="1" lang="ja-JP" altLang="en-US" smtClean="0"/>
              <a:t>2020/2/28</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4F516-BB64-475E-AA05-A9343BF6E5B7}" type="slidenum">
              <a:rPr kumimoji="1" lang="ja-JP" altLang="en-US" smtClean="0"/>
              <a:t>‹#›</a:t>
            </a:fld>
            <a:endParaRPr kumimoji="1" lang="ja-JP" altLang="en-US"/>
          </a:p>
        </p:txBody>
      </p:sp>
    </p:spTree>
    <p:extLst>
      <p:ext uri="{BB962C8B-B14F-4D97-AF65-F5344CB8AC3E}">
        <p14:creationId xmlns:p14="http://schemas.microsoft.com/office/powerpoint/2010/main" val="25816847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80380-900F-4A9B-BB9B-434A9F1C0826}" type="datetimeFigureOut">
              <a:rPr kumimoji="1" lang="ja-JP" altLang="en-US" smtClean="0"/>
              <a:t>2020/2/28</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B27C8-EA9C-4CD3-A5EC-374738584D0B}" type="slidenum">
              <a:rPr kumimoji="1" lang="ja-JP" altLang="en-US" smtClean="0"/>
              <a:t>‹#›</a:t>
            </a:fld>
            <a:endParaRPr kumimoji="1" lang="ja-JP" altLang="en-US"/>
          </a:p>
        </p:txBody>
      </p:sp>
    </p:spTree>
    <p:extLst>
      <p:ext uri="{BB962C8B-B14F-4D97-AF65-F5344CB8AC3E}">
        <p14:creationId xmlns:p14="http://schemas.microsoft.com/office/powerpoint/2010/main" val="652312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12"/>
          </p:nvPr>
        </p:nvSpPr>
        <p:spPr/>
        <p:txBody>
          <a:bodyPr/>
          <a:lstStyle/>
          <a:p>
            <a:fld id="{3B0EDFF4-AD43-4D28-8DE2-5B8B2DB8EE15}" type="slidenum">
              <a:rPr kumimoji="1" lang="ja-JP" altLang="en-US" sz="1600" smtClean="0"/>
              <a:t>1</a:t>
            </a:fld>
            <a:endParaRPr kumimoji="1" lang="ja-JP" altLang="en-US" sz="1600" dirty="0"/>
          </a:p>
        </p:txBody>
      </p:sp>
      <p:sp>
        <p:nvSpPr>
          <p:cNvPr id="14" name="角丸四角形 13"/>
          <p:cNvSpPr/>
          <p:nvPr/>
        </p:nvSpPr>
        <p:spPr>
          <a:xfrm>
            <a:off x="0" y="1296686"/>
            <a:ext cx="9144000" cy="1353864"/>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400" b="1" dirty="0" smtClean="0">
                <a:solidFill>
                  <a:srgbClr val="292929"/>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通級による指導の理解と連携</a:t>
            </a:r>
            <a:endParaRPr lang="ja-JP" altLang="en-US" sz="4400" b="1" dirty="0">
              <a:solidFill>
                <a:srgbClr val="292929"/>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sp>
        <p:nvSpPr>
          <p:cNvPr id="15" name="テキスト ボックス 14"/>
          <p:cNvSpPr txBox="1"/>
          <p:nvPr/>
        </p:nvSpPr>
        <p:spPr>
          <a:xfrm>
            <a:off x="325677" y="5868113"/>
            <a:ext cx="8568333" cy="523220"/>
          </a:xfrm>
          <a:prstGeom prst="rect">
            <a:avLst/>
          </a:prstGeom>
          <a:noFill/>
        </p:spPr>
        <p:txBody>
          <a:bodyPr wrap="square" rtlCol="0" anchor="b">
            <a:spAutoFit/>
          </a:bodyPr>
          <a:lstStyle/>
          <a:p>
            <a:r>
              <a:rPr kumimoji="0" lang="ja-JP" altLang="en-US" sz="2800" b="1" i="0" u="none" strike="noStrike" kern="0" cap="none" spc="0" normalizeH="0" baseline="0" noProof="0" dirty="0" smtClean="0">
                <a:ln>
                  <a:noFill/>
                </a:ln>
                <a:solidFill>
                  <a:srgbClr val="292929"/>
                </a:solidFill>
                <a:effectLst/>
                <a:uLnTx/>
                <a:uFillTx/>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令和元年度　専門研究　特別支援教育研究グループ</a:t>
            </a:r>
            <a:endParaRPr kumimoji="0" lang="en-US" altLang="ja-JP" sz="2800" b="1" i="0" u="none" strike="noStrike" kern="0" cap="none" spc="0" normalizeH="0" baseline="0" noProof="0" dirty="0" smtClean="0">
              <a:ln>
                <a:noFill/>
              </a:ln>
              <a:solidFill>
                <a:srgbClr val="292929"/>
              </a:solidFill>
              <a:effectLst/>
              <a:uLnTx/>
              <a:uFillTx/>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sp>
        <p:nvSpPr>
          <p:cNvPr id="16" name="角丸四角形 15"/>
          <p:cNvSpPr/>
          <p:nvPr/>
        </p:nvSpPr>
        <p:spPr>
          <a:xfrm>
            <a:off x="0" y="178848"/>
            <a:ext cx="9144000" cy="1012051"/>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ct val="150000"/>
              </a:lnSpc>
            </a:pPr>
            <a:r>
              <a:rPr lang="ja-JP" altLang="en-US" sz="4400" b="1" dirty="0" smtClean="0">
                <a:solidFill>
                  <a:srgbClr val="292929"/>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校内研修</a:t>
            </a:r>
            <a:endParaRPr lang="ja-JP" altLang="en-US" sz="4000" b="1" dirty="0">
              <a:solidFill>
                <a:srgbClr val="292929"/>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7647721" y="266985"/>
            <a:ext cx="1246289" cy="1422651"/>
          </a:xfrm>
          <a:prstGeom prst="rect">
            <a:avLst/>
          </a:prstGeom>
        </p:spPr>
      </p:pic>
      <p:pic>
        <p:nvPicPr>
          <p:cNvPr id="7" name="図 6"/>
          <p:cNvPicPr>
            <a:picLocks noChangeAspect="1"/>
          </p:cNvPicPr>
          <p:nvPr/>
        </p:nvPicPr>
        <p:blipFill>
          <a:blip r:embed="rId4"/>
          <a:stretch>
            <a:fillRect/>
          </a:stretch>
        </p:blipFill>
        <p:spPr>
          <a:xfrm>
            <a:off x="5221644" y="3971259"/>
            <a:ext cx="1336112" cy="1022816"/>
          </a:xfrm>
          <a:prstGeom prst="rect">
            <a:avLst/>
          </a:prstGeom>
        </p:spPr>
      </p:pic>
      <p:pic>
        <p:nvPicPr>
          <p:cNvPr id="8" name="図 7"/>
          <p:cNvPicPr>
            <a:picLocks noChangeAspect="1"/>
          </p:cNvPicPr>
          <p:nvPr/>
        </p:nvPicPr>
        <p:blipFill>
          <a:blip r:embed="rId5"/>
          <a:stretch>
            <a:fillRect/>
          </a:stretch>
        </p:blipFill>
        <p:spPr>
          <a:xfrm>
            <a:off x="6557756" y="3871252"/>
            <a:ext cx="895350" cy="1132354"/>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1782" y="2864288"/>
            <a:ext cx="1916013" cy="1711204"/>
          </a:xfrm>
          <a:prstGeom prst="rect">
            <a:avLst/>
          </a:prstGeom>
        </p:spPr>
      </p:pic>
    </p:spTree>
    <p:extLst>
      <p:ext uri="{BB962C8B-B14F-4D97-AF65-F5344CB8AC3E}">
        <p14:creationId xmlns:p14="http://schemas.microsoft.com/office/powerpoint/2010/main" val="54298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10</a:t>
            </a:fld>
            <a:endParaRPr lang="ja-JP" altLang="en-US" dirty="0"/>
          </a:p>
        </p:txBody>
      </p:sp>
      <p:sp>
        <p:nvSpPr>
          <p:cNvPr id="11" name="テキスト ボックス 10"/>
          <p:cNvSpPr txBox="1"/>
          <p:nvPr/>
        </p:nvSpPr>
        <p:spPr>
          <a:xfrm>
            <a:off x="251210" y="1255274"/>
            <a:ext cx="4508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従前の学習指導要領</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245259" y="4031364"/>
            <a:ext cx="7561008" cy="646331"/>
          </a:xfrm>
          <a:prstGeom prst="rect">
            <a:avLst/>
          </a:prstGeom>
          <a:noFill/>
        </p:spPr>
        <p:txBody>
          <a:bodyPr wrap="square" rtlCol="0">
            <a:spAutoFit/>
          </a:bodyPr>
          <a:lstStyle/>
          <a:p>
            <a:pPr>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新学習指導</a:t>
            </a:r>
            <a:r>
              <a:rPr kumimoji="1" lang="ja-JP" altLang="en-US" sz="3600" dirty="0">
                <a:solidFill>
                  <a:prstClr val="black"/>
                </a:solidFill>
                <a:latin typeface="UD デジタル 教科書体 N-B" panose="02020700000000000000" pitchFamily="17" charset="-128"/>
                <a:ea typeface="UD デジタル 教科書体 N-B" panose="02020700000000000000" pitchFamily="17" charset="-128"/>
              </a:rPr>
              <a:t>要領（平成２９年改訂</a:t>
            </a:r>
            <a:r>
              <a:rPr kumimoji="1" lang="ja-JP" altLang="en-US" sz="3600" dirty="0" smtClean="0">
                <a:solidFill>
                  <a:prstClr val="black"/>
                </a:solidFill>
                <a:latin typeface="UD デジタル 教科書体 N-B" panose="02020700000000000000" pitchFamily="17" charset="-128"/>
                <a:ea typeface="UD デジタル 教科書体 N-B" panose="02020700000000000000" pitchFamily="17" charset="-128"/>
              </a:rPr>
              <a:t>）</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245259" y="4825495"/>
            <a:ext cx="8623168" cy="1077218"/>
          </a:xfrm>
          <a:prstGeom prst="rect">
            <a:avLst/>
          </a:prstGeom>
          <a:solidFill>
            <a:schemeClr val="accent6">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i="0" strike="noStrike" kern="1200" cap="none" spc="0"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3200" b="1" i="0" u="sng" strike="noStrike" kern="1200" cap="none" spc="0" normalizeH="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rPr>
              <a:t>各教科の内容を取り扱いながら行う</a:t>
            </a:r>
            <a:r>
              <a:rPr kumimoji="1" lang="ja-JP" altLang="en-US" sz="3200" i="0" strike="noStrike" kern="1200" cap="none" spc="0"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ことが　　　できる。</a:t>
            </a:r>
            <a:r>
              <a:rPr kumimoji="1" lang="ja-JP" altLang="en-US" sz="320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320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245259" y="2016182"/>
            <a:ext cx="8623168" cy="1077218"/>
          </a:xfrm>
          <a:prstGeom prst="rect">
            <a:avLst/>
          </a:prstGeom>
          <a:solidFill>
            <a:schemeClr val="accent6">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i="0" u="sng" strike="noStrike" kern="1200" cap="none" spc="0"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3200" b="1" i="0" u="sng" strike="noStrike" kern="1200" cap="none" spc="0" normalizeH="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各教科の内容を補充</a:t>
            </a:r>
            <a:r>
              <a:rPr kumimoji="1" lang="ja-JP" altLang="en-US" sz="3200" b="1" i="0" u="sng"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するための特別の指導を含む</a:t>
            </a:r>
            <a:r>
              <a:rPr kumimoji="1" lang="ja-JP" altLang="en-US" sz="320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ものとする。」</a:t>
            </a:r>
            <a:endParaRPr kumimoji="1" lang="en-US" altLang="ja-JP" sz="320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下矢印 11"/>
          <p:cNvSpPr/>
          <p:nvPr/>
        </p:nvSpPr>
        <p:spPr>
          <a:xfrm>
            <a:off x="3908961" y="3546730"/>
            <a:ext cx="1197332" cy="361885"/>
          </a:xfrm>
          <a:prstGeom prst="down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1305" y="180589"/>
            <a:ext cx="9082454" cy="769441"/>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各教科の内容の取扱い</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114" y="405324"/>
            <a:ext cx="1192371" cy="1360156"/>
          </a:xfrm>
          <a:prstGeom prst="rect">
            <a:avLst/>
          </a:prstGeom>
        </p:spPr>
      </p:pic>
    </p:spTree>
    <p:extLst>
      <p:ext uri="{BB962C8B-B14F-4D97-AF65-F5344CB8AC3E}">
        <p14:creationId xmlns:p14="http://schemas.microsoft.com/office/powerpoint/2010/main" val="8318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11</a:t>
            </a:fld>
            <a:endParaRPr lang="ja-JP" altLang="en-US" dirty="0"/>
          </a:p>
        </p:txBody>
      </p:sp>
      <p:sp>
        <p:nvSpPr>
          <p:cNvPr id="19" name="テキスト ボックス 18"/>
          <p:cNvSpPr txBox="1"/>
          <p:nvPr/>
        </p:nvSpPr>
        <p:spPr>
          <a:xfrm>
            <a:off x="272143" y="5063940"/>
            <a:ext cx="8610600" cy="1323439"/>
          </a:xfrm>
          <a:prstGeom prst="rect">
            <a:avLst/>
          </a:prstGeom>
          <a:solidFill>
            <a:srgbClr val="FFC000"/>
          </a:solidFill>
        </p:spPr>
        <p:txBody>
          <a:bodyPr wrap="square" rtlCol="0">
            <a:spAutoFit/>
          </a:bodyPr>
          <a:lstStyle/>
          <a:p>
            <a:r>
              <a:rPr kumimoji="1" lang="ja-JP" altLang="en-US" sz="4000" dirty="0">
                <a:latin typeface="UD デジタル 教科書体 NK-R" panose="02020400000000000000" pitchFamily="18" charset="-128"/>
                <a:ea typeface="UD デジタル 教科書体 NP-B" panose="02020700000000000000" pitchFamily="18" charset="-128"/>
              </a:rPr>
              <a:t>単</a:t>
            </a:r>
            <a:r>
              <a:rPr kumimoji="1" lang="ja-JP" altLang="en-US" sz="4000" dirty="0" smtClean="0">
                <a:latin typeface="UD デジタル 教科書体 NK-R" panose="02020400000000000000" pitchFamily="18" charset="-128"/>
                <a:ea typeface="UD デジタル 教科書体 NP-B" panose="02020700000000000000" pitchFamily="18" charset="-128"/>
              </a:rPr>
              <a:t>なる各教科の遅れを補充する</a:t>
            </a:r>
            <a:endParaRPr kumimoji="1" lang="en-US" altLang="ja-JP" sz="4000" dirty="0" smtClean="0">
              <a:latin typeface="UD デジタル 教科書体 NK-R" panose="02020400000000000000" pitchFamily="18" charset="-128"/>
              <a:ea typeface="UD デジタル 教科書体 NP-B" panose="02020700000000000000" pitchFamily="18" charset="-128"/>
            </a:endParaRPr>
          </a:p>
          <a:p>
            <a:r>
              <a:rPr kumimoji="1" lang="ja-JP" altLang="en-US" sz="4000" dirty="0" smtClean="0">
                <a:latin typeface="UD デジタル 教科書体 NK-R" panose="02020400000000000000" pitchFamily="18" charset="-128"/>
                <a:ea typeface="UD デジタル 教科書体 NP-B" panose="02020700000000000000" pitchFamily="18" charset="-128"/>
              </a:rPr>
              <a:t>　　ための指導とはならないように</a:t>
            </a:r>
            <a:endParaRPr kumimoji="1" lang="en-US" altLang="ja-JP" sz="3600" dirty="0" smtClean="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21305" y="180589"/>
            <a:ext cx="9082454" cy="1446550"/>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r>
              <a:rPr kumimoji="1" lang="ja-JP" altLang="en-US" sz="4400" dirty="0" smtClean="0">
                <a:latin typeface="UD デジタル 教科書体 N-B" panose="02020700000000000000" pitchFamily="17" charset="-128"/>
                <a:ea typeface="UD デジタル 教科書体 N-B" panose="02020700000000000000" pitchFamily="17" charset="-128"/>
              </a:rPr>
              <a:t>各教科の内容を取り扱いながら　</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　　　　　　　行う指導の具体例</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sp>
        <p:nvSpPr>
          <p:cNvPr id="5" name="テキスト ボックス 4"/>
          <p:cNvSpPr txBox="1"/>
          <p:nvPr/>
        </p:nvSpPr>
        <p:spPr>
          <a:xfrm>
            <a:off x="141513" y="1922210"/>
            <a:ext cx="8828315" cy="1384995"/>
          </a:xfrm>
          <a:prstGeom prst="rect">
            <a:avLst/>
          </a:prstGeom>
          <a:solidFill>
            <a:schemeClr val="accent2">
              <a:lumMod val="40000"/>
              <a:lumOff val="60000"/>
            </a:schemeClr>
          </a:solidFill>
        </p:spPr>
        <p:txBody>
          <a:bodyPr wrap="square" rtlCol="0">
            <a:spAutoFit/>
          </a:bodyPr>
          <a:lstStyle/>
          <a:p>
            <a:pPr lvl="0">
              <a:defRPr/>
            </a:pPr>
            <a:r>
              <a:rPr kumimoji="1" lang="ja-JP" altLang="en-US" sz="2800" b="0" i="0" u="none" strike="noStrike" kern="1200" cap="none" spc="0" normalizeH="0" baseline="0" noProof="0" dirty="0" smtClean="0">
                <a:ln>
                  <a:noFill/>
                </a:ln>
                <a:effectLst/>
                <a:uLnTx/>
                <a:uFillTx/>
                <a:latin typeface="UD デジタル 教科書体 NP-B" panose="02020700000000000000" pitchFamily="18" charset="-128"/>
                <a:ea typeface="UD デジタル 教科書体 NP-B" panose="02020700000000000000" pitchFamily="18" charset="-128"/>
              </a:rPr>
              <a:t>意図を読み取ることに困難を抱える児童生徒に対し，文学的な文章の中で登場人物の考えや気持ちを読み取る指導を行うため，</a:t>
            </a:r>
            <a:r>
              <a:rPr kumimoji="1" lang="ja-JP" altLang="en-US" sz="2800" dirty="0" smtClean="0">
                <a:latin typeface="UD デジタル 教科書体 NP-B" panose="02020700000000000000" pitchFamily="18" charset="-128"/>
                <a:ea typeface="UD デジタル 教科書体 NP-B" panose="02020700000000000000" pitchFamily="18" charset="-128"/>
              </a:rPr>
              <a:t>国語の</a:t>
            </a:r>
            <a:r>
              <a:rPr kumimoji="1" lang="ja-JP" altLang="en-US" sz="2800" dirty="0">
                <a:latin typeface="UD デジタル 教科書体 NP-B" panose="02020700000000000000" pitchFamily="18" charset="-128"/>
                <a:ea typeface="UD デジタル 教科書体 NP-B" panose="02020700000000000000" pitchFamily="18" charset="-128"/>
              </a:rPr>
              <a:t>教科を</a:t>
            </a:r>
            <a:r>
              <a:rPr kumimoji="1" lang="ja-JP" altLang="en-US" sz="2800" dirty="0" smtClean="0">
                <a:latin typeface="UD デジタル 教科書体 NP-B" panose="02020700000000000000" pitchFamily="18" charset="-128"/>
                <a:ea typeface="UD デジタル 教科書体 NP-B" panose="02020700000000000000" pitchFamily="18" charset="-128"/>
              </a:rPr>
              <a:t>取り扱う。</a:t>
            </a:r>
            <a:endParaRPr kumimoji="1" lang="en-US" altLang="ja-JP" sz="2800" b="0" i="0" u="none" strike="noStrike" kern="1200" cap="none" spc="0" normalizeH="0" baseline="0" noProof="0" dirty="0" smtClean="0">
              <a:ln>
                <a:noFill/>
              </a:ln>
              <a:effectLst/>
              <a:uLnTx/>
              <a:uFillTx/>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41513" y="3494430"/>
            <a:ext cx="8828315" cy="1384995"/>
          </a:xfrm>
          <a:prstGeom prst="rect">
            <a:avLst/>
          </a:prstGeom>
          <a:solidFill>
            <a:schemeClr val="accent2">
              <a:lumMod val="40000"/>
              <a:lumOff val="60000"/>
            </a:schemeClr>
          </a:solidFill>
        </p:spPr>
        <p:txBody>
          <a:bodyPr wrap="square" rtlCol="0">
            <a:spAutoFit/>
          </a:bodyPr>
          <a:lstStyle/>
          <a:p>
            <a:pPr lvl="0">
              <a:defRPr/>
            </a:pPr>
            <a:r>
              <a:rPr kumimoji="1" lang="ja-JP" altLang="en-US" sz="2800" b="0" i="0" u="none" strike="noStrike" kern="1200" cap="none" spc="0" normalizeH="0" baseline="0" noProof="0" dirty="0" smtClean="0">
                <a:ln>
                  <a:noFill/>
                </a:ln>
                <a:effectLst/>
                <a:uLnTx/>
                <a:uFillTx/>
                <a:latin typeface="UD デジタル 教科書体 NP-B" panose="02020700000000000000" pitchFamily="18" charset="-128"/>
                <a:ea typeface="UD デジタル 教科書体 NP-B" panose="02020700000000000000" pitchFamily="18" charset="-128"/>
              </a:rPr>
              <a:t>推論が苦手な児童生徒に対し，図形の特徴や操作の手順を</a:t>
            </a:r>
            <a:r>
              <a:rPr kumimoji="1" lang="ja-JP" altLang="en-US" sz="2800" dirty="0" smtClean="0">
                <a:latin typeface="UD デジタル 教科書体 NP-B" panose="02020700000000000000" pitchFamily="18" charset="-128"/>
                <a:ea typeface="UD デジタル 教科書体 NP-B" panose="02020700000000000000" pitchFamily="18" charset="-128"/>
              </a:rPr>
              <a:t>言語化，</a:t>
            </a:r>
            <a:r>
              <a:rPr kumimoji="1" lang="ja-JP" altLang="en-US" sz="2800" b="0" i="0" u="none" strike="noStrike" kern="1200" cap="none" spc="0" normalizeH="0" baseline="0" noProof="0" dirty="0" smtClean="0">
                <a:ln>
                  <a:noFill/>
                </a:ln>
                <a:effectLst/>
                <a:uLnTx/>
                <a:uFillTx/>
                <a:latin typeface="UD デジタル 教科書体 NP-B" panose="02020700000000000000" pitchFamily="18" charset="-128"/>
                <a:ea typeface="UD デジタル 教科書体 NP-B" panose="02020700000000000000" pitchFamily="18" charset="-128"/>
              </a:rPr>
              <a:t>視覚化して指導するため，数学の教科</a:t>
            </a:r>
            <a:r>
              <a:rPr kumimoji="1" lang="ja-JP" altLang="en-US" sz="2800" dirty="0" smtClean="0">
                <a:latin typeface="UD デジタル 教科書体 NP-B" panose="02020700000000000000" pitchFamily="18" charset="-128"/>
                <a:ea typeface="UD デジタル 教科書体 NP-B" panose="02020700000000000000" pitchFamily="18" charset="-128"/>
              </a:rPr>
              <a:t>を取り扱う。</a:t>
            </a:r>
            <a:endParaRPr kumimoji="1" lang="en-US" altLang="ja-JP" sz="2800" b="0" i="0" u="none" strike="noStrike" kern="1200" cap="none" spc="0" normalizeH="0" baseline="0" noProof="0" dirty="0" smtClean="0">
              <a:ln>
                <a:noFill/>
              </a:ln>
              <a:effectLst/>
              <a:uLnTx/>
              <a:uFillTx/>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984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テキスト ボックス 9"/>
          <p:cNvSpPr txBox="1"/>
          <p:nvPr/>
        </p:nvSpPr>
        <p:spPr>
          <a:xfrm>
            <a:off x="0" y="1683453"/>
            <a:ext cx="9136664" cy="2554545"/>
          </a:xfrm>
          <a:prstGeom prst="rect">
            <a:avLst/>
          </a:prstGeom>
          <a:gradFill flip="none" rotWithShape="1">
            <a:gsLst>
              <a:gs pos="0">
                <a:schemeClr val="accent1"/>
              </a:gs>
              <a:gs pos="100000">
                <a:schemeClr val="accent1">
                  <a:lumMod val="20000"/>
                  <a:lumOff val="80000"/>
                </a:schemeClr>
              </a:gs>
              <a:gs pos="85000">
                <a:schemeClr val="accent1">
                  <a:lumMod val="40000"/>
                  <a:lumOff val="60000"/>
                </a:schemeClr>
              </a:gs>
            </a:gsLst>
            <a:lin ang="0" scaled="0"/>
            <a:tileRect/>
          </a:gradFill>
          <a:ln cmpd="sng">
            <a:noFill/>
          </a:ln>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12</a:t>
            </a:fld>
            <a:endParaRPr lang="ja-JP" altLang="en-US" dirty="0"/>
          </a:p>
        </p:txBody>
      </p:sp>
      <p:sp>
        <p:nvSpPr>
          <p:cNvPr id="12" name="テキスト ボックス 11"/>
          <p:cNvSpPr txBox="1"/>
          <p:nvPr/>
        </p:nvSpPr>
        <p:spPr>
          <a:xfrm>
            <a:off x="7336" y="2251779"/>
            <a:ext cx="9088175" cy="1323439"/>
          </a:xfrm>
          <a:prstGeom prst="rect">
            <a:avLst/>
          </a:prstGeom>
          <a:noFill/>
        </p:spPr>
        <p:txBody>
          <a:bodyPr wrap="square" rtlCol="0">
            <a:spAutoFit/>
          </a:bodyPr>
          <a:lstStyle/>
          <a:p>
            <a:pPr lvl="0"/>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通級による</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指導は，どのような児童　　</a:t>
            </a:r>
            <a:endParaRPr kumimoji="1" lang="en-US" altLang="ja-JP" sz="4000" dirty="0" smtClean="0">
              <a:solidFill>
                <a:prstClr val="black"/>
              </a:solidFill>
              <a:latin typeface="UD デジタル 教科書体 N-B" panose="02020700000000000000" pitchFamily="17" charset="-128"/>
              <a:ea typeface="UD デジタル 教科書体 N-B" panose="02020700000000000000" pitchFamily="17" charset="-128"/>
            </a:endParaRPr>
          </a:p>
          <a:p>
            <a:pPr lvl="0"/>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　　　生徒が対象になるのですか？」</a:t>
            </a:r>
            <a:r>
              <a:rPr kumimoji="1" lang="ja-JP" altLang="en-US" sz="4000" dirty="0" smtClean="0">
                <a:latin typeface="UD デジタル 教科書体 N-B" panose="02020700000000000000" pitchFamily="17" charset="-128"/>
                <a:ea typeface="UD デジタル 教科書体 N-B" panose="02020700000000000000" pitchFamily="17" charset="-128"/>
              </a:rPr>
              <a:t>　</a:t>
            </a: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134" y="328800"/>
            <a:ext cx="1684811" cy="1530083"/>
          </a:xfrm>
          <a:prstGeom prst="rect">
            <a:avLst/>
          </a:prstGeom>
        </p:spPr>
      </p:pic>
      <p:sp>
        <p:nvSpPr>
          <p:cNvPr id="9" name="円形吹き出し 8"/>
          <p:cNvSpPr/>
          <p:nvPr/>
        </p:nvSpPr>
        <p:spPr>
          <a:xfrm>
            <a:off x="324512" y="750215"/>
            <a:ext cx="2760433" cy="1046725"/>
          </a:xfrm>
          <a:prstGeom prst="wedgeEllipseCallout">
            <a:avLst>
              <a:gd name="adj1" fmla="val 31381"/>
              <a:gd name="adj2" fmla="val 383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144000" rIns="144000" bIns="216000" rtlCol="0" anchor="ctr"/>
          <a:lstStyle/>
          <a:p>
            <a:pPr algn="ctr"/>
            <a:r>
              <a:rPr kumimoji="1" lang="ja-JP" altLang="en-US" sz="5400" i="1" dirty="0" smtClean="0">
                <a:latin typeface="UD デジタル 教科書体 N-B" panose="02020700000000000000" pitchFamily="17" charset="-128"/>
                <a:ea typeface="UD デジタル 教科書体 N-B" panose="02020700000000000000" pitchFamily="17" charset="-128"/>
              </a:rPr>
              <a:t>Ｑ</a:t>
            </a:r>
            <a:r>
              <a:rPr kumimoji="1" lang="en-US" altLang="ja-JP" sz="5400" i="1" dirty="0" smtClean="0">
                <a:latin typeface="UD デジタル 教科書体 N-B" panose="02020700000000000000" pitchFamily="17" charset="-128"/>
                <a:ea typeface="UD デジタル 教科書体 N-B" panose="02020700000000000000" pitchFamily="17" charset="-128"/>
              </a:rPr>
              <a:t>.</a:t>
            </a:r>
            <a:r>
              <a:rPr kumimoji="1" lang="ja-JP" altLang="en-US" sz="5400" i="1" dirty="0" smtClean="0">
                <a:latin typeface="UD デジタル 教科書体 N-B" panose="02020700000000000000" pitchFamily="17" charset="-128"/>
                <a:ea typeface="UD デジタル 教科書体 N-B" panose="02020700000000000000" pitchFamily="17" charset="-128"/>
              </a:rPr>
              <a:t>４</a:t>
            </a:r>
            <a:endParaRPr kumimoji="1" lang="ja-JP" altLang="en-US" sz="5400" i="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16935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13</a:t>
            </a:fld>
            <a:endParaRPr lang="ja-JP" altLang="en-US" dirty="0"/>
          </a:p>
        </p:txBody>
      </p:sp>
      <p:sp>
        <p:nvSpPr>
          <p:cNvPr id="11" name="テキスト ボックス 10"/>
          <p:cNvSpPr txBox="1"/>
          <p:nvPr/>
        </p:nvSpPr>
        <p:spPr>
          <a:xfrm>
            <a:off x="0" y="2117980"/>
            <a:ext cx="9144000" cy="3046988"/>
          </a:xfrm>
          <a:prstGeom prst="rect">
            <a:avLst/>
          </a:prstGeom>
          <a:solidFill>
            <a:schemeClr val="accent6">
              <a:lumMod val="60000"/>
              <a:lumOff val="40000"/>
            </a:schemeClr>
          </a:solidFill>
        </p:spPr>
        <p:txBody>
          <a:bodyPr wrap="square" rtlCol="0">
            <a:spAutoFit/>
          </a:bodyPr>
          <a:lstStyle/>
          <a:p>
            <a:pPr lvl="0">
              <a:defRPr/>
            </a:pP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言語障害</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自閉症</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情緒障害</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a:t>
            </a:r>
            <a:endParaRPr lang="en-US" altLang="ja-JP" sz="3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lvl="0">
              <a:defRPr/>
            </a:pP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弱視</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　　　 　難聴者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学習障害</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a:t>
            </a:r>
            <a:endParaRPr lang="en-US"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lvl="0">
              <a:defRPr/>
            </a:pP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注意欠陥多動性障害</a:t>
            </a: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者　　　　肢体不自由者　　　</a:t>
            </a:r>
            <a:endParaRPr lang="en-US"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lvl="0">
              <a:defRPr/>
            </a:pPr>
            <a:r>
              <a:rPr lang="ja-JP" altLang="en-US"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病弱者及び身体虚弱者</a:t>
            </a:r>
            <a:endParaRPr lang="en-US"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lvl="0">
              <a:defRPr/>
            </a:pPr>
            <a:endParaRPr lang="en-US" altLang="ja-JP" sz="3200" dirty="0" smtClean="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defRPr/>
            </a:pPr>
            <a:r>
              <a:rPr kumimoji="1" lang="en-US" altLang="ja-JP" sz="3200" dirty="0" smtClean="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3200" dirty="0">
                <a:latin typeface="UD デジタル 教科書体 NP-B" panose="02020700000000000000" pitchFamily="18" charset="-128"/>
                <a:ea typeface="UD デジタル 教科書体 NP-B" panose="02020700000000000000" pitchFamily="18" charset="-128"/>
              </a:rPr>
              <a:t>知的障害の児童生徒</a:t>
            </a:r>
            <a:r>
              <a:rPr kumimoji="1"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は指導の対象に</a:t>
            </a:r>
            <a:r>
              <a:rPr kumimoji="1" lang="ja-JP" altLang="en-US" sz="3200" dirty="0" smtClean="0">
                <a:solidFill>
                  <a:prstClr val="black"/>
                </a:solidFill>
                <a:latin typeface="UD デジタル 教科書体 NP-B" panose="02020700000000000000" pitchFamily="18" charset="-128"/>
                <a:ea typeface="UD デジタル 教科書体 NP-B" panose="02020700000000000000" pitchFamily="18" charset="-128"/>
              </a:rPr>
              <a:t>含まれない</a:t>
            </a:r>
            <a:endParaRPr kumimoji="1" lang="ja-JP" altLang="en-US" sz="32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21305" y="180589"/>
            <a:ext cx="9082454" cy="769441"/>
          </a:xfrm>
          <a:prstGeom prst="rect">
            <a:avLst/>
          </a:prstGeom>
          <a:gradFill flip="none" rotWithShape="1">
            <a:gsLst>
              <a:gs pos="0">
                <a:schemeClr val="accent1"/>
              </a:gs>
              <a:gs pos="100000">
                <a:schemeClr val="accent1">
                  <a:lumMod val="20000"/>
                  <a:lumOff val="80000"/>
                </a:schemeClr>
              </a:gs>
              <a:gs pos="85000">
                <a:schemeClr val="accent1">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対象となる児童生徒</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10" name="図 9">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114" y="405324"/>
            <a:ext cx="1192371" cy="1360156"/>
          </a:xfrm>
          <a:prstGeom prst="rect">
            <a:avLst/>
          </a:prstGeom>
        </p:spPr>
      </p:pic>
    </p:spTree>
    <p:extLst>
      <p:ext uri="{BB962C8B-B14F-4D97-AF65-F5344CB8AC3E}">
        <p14:creationId xmlns:p14="http://schemas.microsoft.com/office/powerpoint/2010/main" val="3792009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14</a:t>
            </a:fld>
            <a:endParaRPr lang="ja-JP" altLang="en-US" dirty="0"/>
          </a:p>
        </p:txBody>
      </p:sp>
      <p:sp>
        <p:nvSpPr>
          <p:cNvPr id="9" name="テキスト ボックス 8"/>
          <p:cNvSpPr txBox="1"/>
          <p:nvPr/>
        </p:nvSpPr>
        <p:spPr>
          <a:xfrm>
            <a:off x="21305" y="1939334"/>
            <a:ext cx="9082454" cy="584775"/>
          </a:xfrm>
          <a:prstGeom prst="rect">
            <a:avLst/>
          </a:prstGeom>
          <a:solidFill>
            <a:schemeClr val="accent6">
              <a:lumMod val="60000"/>
              <a:lumOff val="40000"/>
            </a:schemeClr>
          </a:solidFill>
        </p:spPr>
        <p:txBody>
          <a:bodyPr wrap="square" rtlCol="0">
            <a:spAutoFit/>
          </a:bodyPr>
          <a:lstStyle/>
          <a:p>
            <a:r>
              <a:rPr kumimoji="1" lang="ja-JP" altLang="en-US" sz="3200" dirty="0" smtClean="0">
                <a:latin typeface="UD デジタル 教科書体 NK-R" panose="02020400000000000000" pitchFamily="18" charset="-128"/>
                <a:ea typeface="UD デジタル 教科書体 NP-B" panose="02020700000000000000" pitchFamily="18" charset="-128"/>
              </a:rPr>
              <a:t>　・医学的</a:t>
            </a:r>
            <a:r>
              <a:rPr kumimoji="1" lang="ja-JP" altLang="en-US" sz="3200" dirty="0">
                <a:latin typeface="UD デジタル 教科書体 NK-R" panose="02020400000000000000" pitchFamily="18" charset="-128"/>
                <a:ea typeface="UD デジタル 教科書体 NP-B" panose="02020700000000000000" pitchFamily="18" charset="-128"/>
              </a:rPr>
              <a:t>な診断の有無</a:t>
            </a:r>
            <a:r>
              <a:rPr kumimoji="1" lang="ja-JP" altLang="en-US" sz="3200" dirty="0" smtClean="0">
                <a:latin typeface="UD デジタル 教科書体 NK-R" panose="02020400000000000000" pitchFamily="18" charset="-128"/>
                <a:ea typeface="UD デジタル 教科書体 NP-B" panose="02020700000000000000" pitchFamily="18" charset="-128"/>
              </a:rPr>
              <a:t>のみにとらわれない</a:t>
            </a:r>
            <a:endParaRPr kumimoji="1" lang="en-US" altLang="ja-JP" sz="3200" dirty="0" smtClean="0">
              <a:latin typeface="UD デジタル 教科書体 NK-R" panose="02020400000000000000" pitchFamily="18" charset="-128"/>
              <a:ea typeface="UD デジタル 教科書体 NP-B" panose="02020700000000000000" pitchFamily="18" charset="-128"/>
            </a:endParaRPr>
          </a:p>
        </p:txBody>
      </p:sp>
      <p:sp>
        <p:nvSpPr>
          <p:cNvPr id="8" name="テキスト ボックス 7"/>
          <p:cNvSpPr txBox="1"/>
          <p:nvPr/>
        </p:nvSpPr>
        <p:spPr>
          <a:xfrm>
            <a:off x="21305" y="180589"/>
            <a:ext cx="9082454" cy="769441"/>
          </a:xfrm>
          <a:prstGeom prst="rect">
            <a:avLst/>
          </a:prstGeom>
          <a:gradFill flip="none" rotWithShape="1">
            <a:gsLst>
              <a:gs pos="0">
                <a:schemeClr val="accent1"/>
              </a:gs>
              <a:gs pos="100000">
                <a:schemeClr val="accent1">
                  <a:lumMod val="20000"/>
                  <a:lumOff val="80000"/>
                </a:schemeClr>
              </a:gs>
              <a:gs pos="85000">
                <a:schemeClr val="accent1">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入級の判断</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114" y="405324"/>
            <a:ext cx="1192371" cy="1360156"/>
          </a:xfrm>
          <a:prstGeom prst="rect">
            <a:avLst/>
          </a:prstGeom>
        </p:spPr>
      </p:pic>
      <p:sp>
        <p:nvSpPr>
          <p:cNvPr id="10" name="下矢印 9"/>
          <p:cNvSpPr/>
          <p:nvPr/>
        </p:nvSpPr>
        <p:spPr>
          <a:xfrm>
            <a:off x="3963865" y="3629892"/>
            <a:ext cx="1197332" cy="361885"/>
          </a:xfrm>
          <a:prstGeom prst="down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05" y="2574782"/>
            <a:ext cx="9082454" cy="584775"/>
          </a:xfrm>
          <a:prstGeom prst="rect">
            <a:avLst/>
          </a:prstGeom>
          <a:solidFill>
            <a:schemeClr val="accent6">
              <a:lumMod val="60000"/>
              <a:lumOff val="40000"/>
            </a:schemeClr>
          </a:solidFill>
        </p:spPr>
        <p:txBody>
          <a:bodyPr wrap="square" rtlCol="0">
            <a:spAutoFit/>
          </a:bodyPr>
          <a:lstStyle/>
          <a:p>
            <a:r>
              <a:rPr kumimoji="1" lang="ja-JP" altLang="en-US" sz="3200" dirty="0" smtClean="0">
                <a:latin typeface="UD デジタル 教科書体 NK-R" panose="02020400000000000000" pitchFamily="18" charset="-128"/>
                <a:ea typeface="UD デジタル 教科書体 NP-B" panose="02020700000000000000" pitchFamily="18" charset="-128"/>
              </a:rPr>
              <a:t>　・生徒自身</a:t>
            </a:r>
            <a:r>
              <a:rPr kumimoji="1" lang="ja-JP" altLang="en-US" sz="3200" dirty="0">
                <a:latin typeface="UD デジタル 教科書体 NK-R" panose="02020400000000000000" pitchFamily="18" charset="-128"/>
                <a:ea typeface="UD デジタル 教科書体 NP-B" panose="02020700000000000000" pitchFamily="18" charset="-128"/>
              </a:rPr>
              <a:t>や保護者</a:t>
            </a:r>
            <a:r>
              <a:rPr kumimoji="1" lang="ja-JP" altLang="en-US" sz="3200" dirty="0" smtClean="0">
                <a:latin typeface="UD デジタル 教科書体 NK-R" panose="02020400000000000000" pitchFamily="18" charset="-128"/>
                <a:ea typeface="UD デジタル 教科書体 NP-B" panose="02020700000000000000" pitchFamily="18" charset="-128"/>
              </a:rPr>
              <a:t>の意向も確認</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341185" y="4582300"/>
            <a:ext cx="4374575" cy="661720"/>
          </a:xfrm>
          <a:prstGeom prst="rect">
            <a:avLst/>
          </a:prstGeom>
          <a:solidFill>
            <a:srgbClr val="FFC000"/>
          </a:solidFill>
        </p:spPr>
        <p:txBody>
          <a:bodyPr wrap="square" tIns="0" rtlCol="0">
            <a:spAutoFit/>
          </a:bodyPr>
          <a:lstStyle/>
          <a:p>
            <a:pPr algn="ctr"/>
            <a:r>
              <a:rPr kumimoji="1" lang="ja-JP" altLang="en-US" sz="4000" dirty="0" smtClean="0">
                <a:latin typeface="UD デジタル 教科書体 NK-R" panose="02020400000000000000" pitchFamily="18" charset="-128"/>
                <a:ea typeface="UD デジタル 教科書体 NP-B" panose="02020700000000000000" pitchFamily="18" charset="-128"/>
              </a:rPr>
              <a:t>総合的に判断する</a:t>
            </a:r>
            <a:endParaRPr kumimoji="1" lang="en-US" altLang="ja-JP" sz="32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188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0" y="1683453"/>
            <a:ext cx="9136664" cy="2554545"/>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15</a:t>
            </a:fld>
            <a:endParaRPr lang="ja-JP" altLang="en-US" dirty="0"/>
          </a:p>
        </p:txBody>
      </p:sp>
      <p:sp>
        <p:nvSpPr>
          <p:cNvPr id="12" name="テキスト ボックス 11"/>
          <p:cNvSpPr txBox="1"/>
          <p:nvPr/>
        </p:nvSpPr>
        <p:spPr>
          <a:xfrm>
            <a:off x="7336" y="2255781"/>
            <a:ext cx="9088175" cy="1323439"/>
          </a:xfrm>
          <a:prstGeom prst="rect">
            <a:avLst/>
          </a:prstGeom>
          <a:noFill/>
        </p:spPr>
        <p:txBody>
          <a:bodyPr wrap="square" rtlCol="0">
            <a:spAutoFit/>
          </a:bodyPr>
          <a:lstStyle/>
          <a:p>
            <a:pPr lvl="0"/>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通級による</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指導は，週に何回</a:t>
            </a:r>
            <a:endParaRPr kumimoji="1" lang="en-US" altLang="ja-JP" sz="4000" dirty="0" smtClean="0">
              <a:solidFill>
                <a:prstClr val="black"/>
              </a:solidFill>
              <a:latin typeface="UD デジタル 教科書体 N-B" panose="02020700000000000000" pitchFamily="17" charset="-128"/>
              <a:ea typeface="UD デジタル 教科書体 N-B" panose="02020700000000000000" pitchFamily="17" charset="-128"/>
            </a:endParaRPr>
          </a:p>
          <a:p>
            <a:pPr lvl="0"/>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　　　行うことができるのですか？」</a:t>
            </a:r>
            <a:r>
              <a:rPr kumimoji="1" lang="ja-JP" altLang="en-US" sz="4000" dirty="0" smtClean="0">
                <a:latin typeface="UD デジタル 教科書体 N-B" panose="02020700000000000000" pitchFamily="17" charset="-128"/>
                <a:ea typeface="UD デジタル 教科書体 N-B" panose="02020700000000000000" pitchFamily="17" charset="-128"/>
              </a:rPr>
              <a:t>　</a:t>
            </a: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89" y="750474"/>
            <a:ext cx="1684811" cy="1530083"/>
          </a:xfrm>
          <a:prstGeom prst="rect">
            <a:avLst/>
          </a:prstGeom>
        </p:spPr>
      </p:pic>
      <p:sp>
        <p:nvSpPr>
          <p:cNvPr id="10" name="円形吹き出し 9"/>
          <p:cNvSpPr/>
          <p:nvPr/>
        </p:nvSpPr>
        <p:spPr>
          <a:xfrm>
            <a:off x="324512" y="750215"/>
            <a:ext cx="2760433" cy="1046725"/>
          </a:xfrm>
          <a:prstGeom prst="wedgeEllipseCallout">
            <a:avLst>
              <a:gd name="adj1" fmla="val 31381"/>
              <a:gd name="adj2" fmla="val 383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144000" rIns="144000" bIns="216000" rtlCol="0" anchor="ctr"/>
          <a:lstStyle/>
          <a:p>
            <a:pPr algn="ctr"/>
            <a:r>
              <a:rPr kumimoji="1" lang="ja-JP" altLang="en-US" sz="5400" i="1" dirty="0" smtClean="0">
                <a:latin typeface="UD デジタル 教科書体 N-B" panose="02020700000000000000" pitchFamily="17" charset="-128"/>
                <a:ea typeface="UD デジタル 教科書体 N-B" panose="02020700000000000000" pitchFamily="17" charset="-128"/>
              </a:rPr>
              <a:t>Ｑ</a:t>
            </a:r>
            <a:r>
              <a:rPr kumimoji="1" lang="en-US" altLang="ja-JP" sz="5400" i="1" dirty="0" smtClean="0">
                <a:latin typeface="UD デジタル 教科書体 N-B" panose="02020700000000000000" pitchFamily="17" charset="-128"/>
                <a:ea typeface="UD デジタル 教科書体 N-B" panose="02020700000000000000" pitchFamily="17" charset="-128"/>
              </a:rPr>
              <a:t>.</a:t>
            </a:r>
            <a:r>
              <a:rPr kumimoji="1" lang="ja-JP" altLang="en-US" sz="5400" i="1" dirty="0">
                <a:latin typeface="UD デジタル 教科書体 N-B" panose="02020700000000000000" pitchFamily="17" charset="-128"/>
                <a:ea typeface="UD デジタル 教科書体 N-B" panose="02020700000000000000" pitchFamily="17" charset="-128"/>
              </a:rPr>
              <a:t>５</a:t>
            </a:r>
          </a:p>
        </p:txBody>
      </p:sp>
    </p:spTree>
    <p:extLst>
      <p:ext uri="{BB962C8B-B14F-4D97-AF65-F5344CB8AC3E}">
        <p14:creationId xmlns:p14="http://schemas.microsoft.com/office/powerpoint/2010/main" val="347593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16</a:t>
            </a:fld>
            <a:endParaRPr lang="ja-JP" altLang="en-US" dirty="0"/>
          </a:p>
        </p:txBody>
      </p:sp>
      <p:sp>
        <p:nvSpPr>
          <p:cNvPr id="11" name="テキスト ボックス 10"/>
          <p:cNvSpPr txBox="1"/>
          <p:nvPr/>
        </p:nvSpPr>
        <p:spPr>
          <a:xfrm>
            <a:off x="189406" y="1467521"/>
            <a:ext cx="2516217" cy="646331"/>
          </a:xfrm>
          <a:prstGeom prst="rect">
            <a:avLst/>
          </a:prstGeom>
          <a:noFill/>
        </p:spPr>
        <p:txBody>
          <a:bodyPr wrap="square" rtlCol="0">
            <a:spAutoFit/>
          </a:bodyPr>
          <a:lstStyle/>
          <a:p>
            <a:pPr lvl="0">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小・中学校</a:t>
            </a:r>
            <a:endParaRPr kumimoji="1"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189406" y="4957621"/>
            <a:ext cx="2303274" cy="646331"/>
          </a:xfrm>
          <a:prstGeom prst="rect">
            <a:avLst/>
          </a:prstGeom>
          <a:noFill/>
        </p:spPr>
        <p:txBody>
          <a:bodyPr wrap="square" rtlCol="0">
            <a:spAutoFit/>
          </a:bodyPr>
          <a:lstStyle/>
          <a:p>
            <a:pPr lvl="0">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高等学校</a:t>
            </a:r>
            <a:endParaRPr kumimoji="1"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1305" y="180589"/>
            <a:ext cx="9082454" cy="769441"/>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授業時数</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284" y="256011"/>
            <a:ext cx="1192371" cy="1360156"/>
          </a:xfrm>
          <a:prstGeom prst="rect">
            <a:avLst/>
          </a:prstGeom>
        </p:spPr>
      </p:pic>
      <p:sp>
        <p:nvSpPr>
          <p:cNvPr id="16" name="テキスト ボックス 15"/>
          <p:cNvSpPr txBox="1"/>
          <p:nvPr/>
        </p:nvSpPr>
        <p:spPr>
          <a:xfrm>
            <a:off x="21305" y="5675110"/>
            <a:ext cx="9082454" cy="584775"/>
          </a:xfrm>
          <a:prstGeom prst="rect">
            <a:avLst/>
          </a:prstGeom>
          <a:solidFill>
            <a:schemeClr val="accent6">
              <a:lumMod val="60000"/>
              <a:lumOff val="40000"/>
            </a:schemeClr>
          </a:solidFill>
          <a:ln w="19050">
            <a:noFill/>
          </a:ln>
        </p:spPr>
        <p:txBody>
          <a:bodyPr wrap="square" rtlCol="0">
            <a:spAutoFit/>
          </a:bodyPr>
          <a:lstStyle/>
          <a:p>
            <a:pPr lvl="0">
              <a:defRPr/>
            </a:pP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　　年間，７単位</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を超えない</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範囲　</a:t>
            </a:r>
            <a:endParaRPr kumimoji="1" lang="en-US" altLang="ja-JP" sz="3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21306" y="2188586"/>
            <a:ext cx="9082454" cy="2554545"/>
          </a:xfrm>
          <a:prstGeom prst="rect">
            <a:avLst/>
          </a:prstGeom>
          <a:solidFill>
            <a:schemeClr val="accent6">
              <a:lumMod val="60000"/>
              <a:lumOff val="40000"/>
            </a:schemeClr>
          </a:solidFill>
          <a:ln w="19050">
            <a:noFill/>
          </a:ln>
        </p:spPr>
        <p:txBody>
          <a:bodyPr wrap="square" rtlCol="0">
            <a:spAutoFit/>
          </a:bodyPr>
          <a:lstStyle/>
          <a:p>
            <a:pPr algn="ctr">
              <a:defRPr/>
            </a:pPr>
            <a:r>
              <a:rPr kumimoji="1" lang="ja-JP" altLang="en-US" sz="3200" b="1" dirty="0" smtClean="0">
                <a:latin typeface="UD デジタル 教科書体 NK-R" panose="02020400000000000000" pitchFamily="18" charset="-128"/>
                <a:ea typeface="UD デジタル 教科書体 NK-R" panose="02020400000000000000" pitchFamily="18" charset="-128"/>
              </a:rPr>
              <a:t>年間，３５</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単位</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時間</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から２８０</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単位</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時間までを標準</a:t>
            </a:r>
            <a:endPar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endParaRPr>
          </a:p>
          <a:p>
            <a:pPr algn="ctr">
              <a:defRPr/>
            </a:pP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週</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当たり，</a:t>
            </a:r>
            <a:r>
              <a:rPr kumimoji="1" lang="ja-JP" altLang="en-US" sz="3200" b="1" dirty="0" smtClean="0">
                <a:solidFill>
                  <a:srgbClr val="FF0000"/>
                </a:solidFill>
                <a:latin typeface="UD デジタル 教科書体 NK-R" panose="02020400000000000000" pitchFamily="18" charset="-128"/>
                <a:ea typeface="UD デジタル 教科書体 NK-R" panose="02020400000000000000" pitchFamily="18" charset="-128"/>
              </a:rPr>
              <a:t>１</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単位時間</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から</a:t>
            </a:r>
            <a:r>
              <a:rPr kumimoji="1" lang="ja-JP" altLang="en-US" sz="3200" b="1" dirty="0" smtClean="0">
                <a:solidFill>
                  <a:srgbClr val="FF0000"/>
                </a:solidFill>
                <a:latin typeface="UD デジタル 教科書体 NK-R" panose="02020400000000000000" pitchFamily="18" charset="-128"/>
                <a:ea typeface="UD デジタル 教科書体 NK-R" panose="02020400000000000000" pitchFamily="18" charset="-128"/>
              </a:rPr>
              <a:t>８</a:t>
            </a:r>
            <a:r>
              <a:rPr kumimoji="1" lang="ja-JP" altLang="en-US" sz="3200" b="1" dirty="0">
                <a:solidFill>
                  <a:prstClr val="black"/>
                </a:solidFill>
                <a:latin typeface="UD デジタル 教科書体 NK-R" panose="02020400000000000000" pitchFamily="18" charset="-128"/>
                <a:ea typeface="UD デジタル 教科書体 NK-R" panose="02020400000000000000" pitchFamily="18" charset="-128"/>
              </a:rPr>
              <a:t>単位時間</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程度まで）</a:t>
            </a:r>
            <a:endParaRPr kumimoji="1" lang="en-US" altLang="ja-JP" sz="3200" b="1"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3200" b="1"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rPr>
              <a:t>※LD</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及び</a:t>
            </a:r>
            <a:r>
              <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rPr>
              <a:t>ADHD</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の児童生徒は，年間１０単位時間　</a:t>
            </a:r>
            <a:endPar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　　（月当たり１単位時間）が下限</a:t>
            </a:r>
            <a:endPar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7544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6" name="直線コネクタ 15"/>
          <p:cNvCxnSpPr/>
          <p:nvPr/>
        </p:nvCxnSpPr>
        <p:spPr>
          <a:xfrm>
            <a:off x="489527" y="3045177"/>
            <a:ext cx="0" cy="17552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 name="直線コネクタ 3"/>
          <p:cNvCxnSpPr/>
          <p:nvPr/>
        </p:nvCxnSpPr>
        <p:spPr>
          <a:xfrm>
            <a:off x="7084105" y="3045177"/>
            <a:ext cx="0" cy="173396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17</a:t>
            </a:fld>
            <a:endParaRPr lang="ja-JP" altLang="en-US" dirty="0"/>
          </a:p>
        </p:txBody>
      </p:sp>
      <p:sp>
        <p:nvSpPr>
          <p:cNvPr id="2" name="正方形/長方形 1"/>
          <p:cNvSpPr/>
          <p:nvPr/>
        </p:nvSpPr>
        <p:spPr>
          <a:xfrm>
            <a:off x="489527" y="1866351"/>
            <a:ext cx="6594578" cy="117882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UD デジタル 教科書体 NK-R" panose="02020400000000000000" pitchFamily="18" charset="-128"/>
                <a:ea typeface="UD デジタル 教科書体 NK-R" panose="02020400000000000000" pitchFamily="18" charset="-128"/>
              </a:rPr>
              <a:t>在籍校の教育課程</a:t>
            </a:r>
            <a:endPar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7084106" y="1866350"/>
            <a:ext cx="1627379" cy="1178827"/>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UD デジタル 教科書体 NK-R" panose="02020400000000000000" pitchFamily="18" charset="-128"/>
                <a:ea typeface="UD デジタル 教科書体 NK-R" panose="02020400000000000000" pitchFamily="18" charset="-128"/>
              </a:rPr>
              <a:t>障害に応じた</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特別の指導</a:t>
            </a:r>
          </a:p>
        </p:txBody>
      </p:sp>
      <p:sp>
        <p:nvSpPr>
          <p:cNvPr id="13" name="テキスト ボックス 12"/>
          <p:cNvSpPr txBox="1"/>
          <p:nvPr/>
        </p:nvSpPr>
        <p:spPr>
          <a:xfrm>
            <a:off x="212495" y="1138490"/>
            <a:ext cx="3060094" cy="646331"/>
          </a:xfrm>
          <a:prstGeom prst="rect">
            <a:avLst/>
          </a:prstGeom>
          <a:noFill/>
        </p:spPr>
        <p:txBody>
          <a:bodyPr wrap="square" rtlCol="0">
            <a:spAutoFit/>
          </a:bodyPr>
          <a:lstStyle/>
          <a:p>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ja-JP" altLang="en-US" sz="3600" dirty="0" smtClean="0">
                <a:solidFill>
                  <a:srgbClr val="FF0000"/>
                </a:solidFill>
                <a:latin typeface="UD デジタル 教科書体 N-B" panose="02020700000000000000" pitchFamily="17" charset="-128"/>
                <a:ea typeface="UD デジタル 教科書体 N-B" panose="02020700000000000000" pitchFamily="17" charset="-128"/>
              </a:rPr>
              <a:t>加える</a:t>
            </a:r>
            <a:r>
              <a:rPr kumimoji="1" lang="ja-JP" altLang="en-US" sz="3600" dirty="0" smtClean="0">
                <a:latin typeface="UD デジタル 教科書体 N-B" panose="02020700000000000000" pitchFamily="17" charset="-128"/>
                <a:ea typeface="UD デジタル 教科書体 N-B" panose="02020700000000000000" pitchFamily="17" charset="-128"/>
              </a:rPr>
              <a:t>場合</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19" name="正方形/長方形 18"/>
          <p:cNvSpPr/>
          <p:nvPr/>
        </p:nvSpPr>
        <p:spPr>
          <a:xfrm>
            <a:off x="489527" y="4557823"/>
            <a:ext cx="6594578" cy="1237151"/>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chemeClr val="tx1"/>
                </a:solidFill>
                <a:latin typeface="UD デジタル 教科書体 NK-R" panose="02020400000000000000" pitchFamily="18" charset="-128"/>
                <a:ea typeface="UD デジタル 教科書体 NK-R" panose="02020400000000000000" pitchFamily="18" charset="-128"/>
              </a:rPr>
              <a:t>　　　　　在籍校の教育課程</a:t>
            </a:r>
            <a:endPar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正方形/長方形 19"/>
          <p:cNvSpPr/>
          <p:nvPr/>
        </p:nvSpPr>
        <p:spPr>
          <a:xfrm>
            <a:off x="5421820" y="4922954"/>
            <a:ext cx="1662285" cy="87202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UD デジタル 教科書体 NK-R" panose="02020400000000000000" pitchFamily="18" charset="-128"/>
                <a:ea typeface="UD デジタル 教科書体 NK-R" panose="02020400000000000000" pitchFamily="18" charset="-128"/>
              </a:rPr>
              <a:t>障害に応じた</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特別の指導</a:t>
            </a:r>
          </a:p>
        </p:txBody>
      </p:sp>
      <p:sp>
        <p:nvSpPr>
          <p:cNvPr id="18" name="テキスト ボックス 17"/>
          <p:cNvSpPr txBox="1"/>
          <p:nvPr/>
        </p:nvSpPr>
        <p:spPr>
          <a:xfrm>
            <a:off x="21305" y="180589"/>
            <a:ext cx="9082454" cy="769441"/>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特別の教育課程の編成</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14" name="図 13">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3544" y="288139"/>
            <a:ext cx="1192371" cy="1360156"/>
          </a:xfrm>
          <a:prstGeom prst="rect">
            <a:avLst/>
          </a:prstGeom>
        </p:spPr>
      </p:pic>
      <p:sp>
        <p:nvSpPr>
          <p:cNvPr id="17" name="テキスト ボックス 16"/>
          <p:cNvSpPr txBox="1"/>
          <p:nvPr/>
        </p:nvSpPr>
        <p:spPr>
          <a:xfrm>
            <a:off x="212494" y="3809642"/>
            <a:ext cx="4600137" cy="646331"/>
          </a:xfrm>
          <a:prstGeom prst="rect">
            <a:avLst/>
          </a:prstGeom>
          <a:solidFill>
            <a:schemeClr val="bg1">
              <a:lumMod val="95000"/>
            </a:schemeClr>
          </a:solidFill>
        </p:spPr>
        <p:txBody>
          <a:bodyPr wrap="square" rtlCol="0">
            <a:spAutoFit/>
          </a:bodyPr>
          <a:lstStyle/>
          <a:p>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ja-JP" altLang="en-US" sz="3600" dirty="0" smtClean="0">
                <a:solidFill>
                  <a:srgbClr val="FF0000"/>
                </a:solidFill>
                <a:latin typeface="UD デジタル 教科書体 N-B" panose="02020700000000000000" pitchFamily="17" charset="-128"/>
                <a:ea typeface="UD デジタル 教科書体 N-B" panose="02020700000000000000" pitchFamily="17" charset="-128"/>
              </a:rPr>
              <a:t>一部に替える</a:t>
            </a:r>
            <a:r>
              <a:rPr kumimoji="1" lang="ja-JP" altLang="en-US" sz="3600" dirty="0" smtClean="0">
                <a:latin typeface="UD デジタル 教科書体 N-B" panose="02020700000000000000" pitchFamily="17" charset="-128"/>
                <a:ea typeface="UD デジタル 教科書体 N-B" panose="02020700000000000000" pitchFamily="17" charset="-128"/>
              </a:rPr>
              <a:t>場合</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7" name="テキスト ボックス 6"/>
          <p:cNvSpPr txBox="1"/>
          <p:nvPr/>
        </p:nvSpPr>
        <p:spPr>
          <a:xfrm>
            <a:off x="6055361" y="3272755"/>
            <a:ext cx="3088639"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放課後，長期休業中に行う</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4828643" y="6027276"/>
            <a:ext cx="2866821"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教科の授業を抜けて行う</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8" name="下矢印 7"/>
          <p:cNvSpPr/>
          <p:nvPr/>
        </p:nvSpPr>
        <p:spPr>
          <a:xfrm>
            <a:off x="7628554" y="2941313"/>
            <a:ext cx="538480" cy="346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5983722" y="5713248"/>
            <a:ext cx="538480" cy="346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319488" y="4581986"/>
            <a:ext cx="1589127" cy="1235217"/>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授業</a:t>
            </a: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を</a:t>
            </a:r>
            <a:endParaRPr kumimoji="1" lang="en-US" altLang="ja-JP"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抜けた</a:t>
            </a: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分の配慮</a:t>
            </a:r>
          </a:p>
        </p:txBody>
      </p:sp>
    </p:spTree>
    <p:extLst>
      <p:ext uri="{BB962C8B-B14F-4D97-AF65-F5344CB8AC3E}">
        <p14:creationId xmlns:p14="http://schemas.microsoft.com/office/powerpoint/2010/main" val="29443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6" presetClass="entr" presetSubtype="21" fill="hold" grpId="0" nodeType="afterEffect">
                                  <p:stCondLst>
                                    <p:cond delay="90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1200"/>
                                        <p:tgtEl>
                                          <p:spTgt spid="12"/>
                                        </p:tgtEl>
                                      </p:cBhvr>
                                    </p:animEffect>
                                  </p:childTnLst>
                                </p:cTn>
                              </p:par>
                            </p:childTnLst>
                          </p:cTn>
                        </p:par>
                        <p:par>
                          <p:cTn id="15" fill="hold">
                            <p:stCondLst>
                              <p:cond delay="2600"/>
                            </p:stCondLst>
                            <p:childTnLst>
                              <p:par>
                                <p:cTn id="16" presetID="10" presetClass="entr" presetSubtype="0" fill="hold" grpId="0" nodeType="afterEffect">
                                  <p:stCondLst>
                                    <p:cond delay="6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600"/>
                                        <p:tgtEl>
                                          <p:spTgt spid="8"/>
                                        </p:tgtEl>
                                      </p:cBhvr>
                                    </p:animEffect>
                                  </p:childTnLst>
                                </p:cTn>
                              </p:par>
                              <p:par>
                                <p:cTn id="19" presetID="10" presetClass="entr" presetSubtype="0" fill="hold" grpId="0" nodeType="withEffect">
                                  <p:stCondLst>
                                    <p:cond delay="14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6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500"/>
                            </p:stCondLst>
                            <p:childTnLst>
                              <p:par>
                                <p:cTn id="37" presetID="16" presetClass="entr" presetSubtype="21" fill="hold" grpId="0" nodeType="afterEffect">
                                  <p:stCondLst>
                                    <p:cond delay="90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1200"/>
                                        <p:tgtEl>
                                          <p:spTgt spid="20"/>
                                        </p:tgtEl>
                                      </p:cBhvr>
                                    </p:animEffect>
                                  </p:childTnLst>
                                </p:cTn>
                              </p:par>
                            </p:childTnLst>
                          </p:cTn>
                        </p:par>
                        <p:par>
                          <p:cTn id="40" fill="hold">
                            <p:stCondLst>
                              <p:cond delay="2600"/>
                            </p:stCondLst>
                            <p:childTnLst>
                              <p:par>
                                <p:cTn id="41" presetID="10" presetClass="entr" presetSubtype="0" fill="hold" grpId="0" nodeType="afterEffect">
                                  <p:stCondLst>
                                    <p:cond delay="6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600"/>
                                        <p:tgtEl>
                                          <p:spTgt spid="22"/>
                                        </p:tgtEl>
                                      </p:cBhvr>
                                    </p:animEffect>
                                  </p:childTnLst>
                                </p:cTn>
                              </p:par>
                              <p:par>
                                <p:cTn id="44" presetID="10" presetClass="entr" presetSubtype="0" fill="hold" grpId="0" nodeType="withEffect">
                                  <p:stCondLst>
                                    <p:cond delay="14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6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p:bldP spid="19" grpId="0" animBg="1"/>
      <p:bldP spid="20" grpId="0" animBg="1"/>
      <p:bldP spid="17" grpId="0" animBg="1"/>
      <p:bldP spid="7" grpId="0"/>
      <p:bldP spid="21" grpId="0"/>
      <p:bldP spid="8" grpId="0" animBg="1"/>
      <p:bldP spid="2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18</a:t>
            </a:fld>
            <a:endParaRPr lang="ja-JP" altLang="en-US" dirty="0"/>
          </a:p>
        </p:txBody>
      </p:sp>
      <p:sp>
        <p:nvSpPr>
          <p:cNvPr id="12" name="テキスト ボックス 11"/>
          <p:cNvSpPr txBox="1"/>
          <p:nvPr/>
        </p:nvSpPr>
        <p:spPr>
          <a:xfrm>
            <a:off x="0" y="1922761"/>
            <a:ext cx="9144000" cy="2677656"/>
          </a:xfrm>
          <a:prstGeom prst="rect">
            <a:avLst/>
          </a:prstGeom>
          <a:solidFill>
            <a:schemeClr val="accent2">
              <a:lumMod val="60000"/>
              <a:lumOff val="40000"/>
            </a:schemeClr>
          </a:solidFill>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r>
              <a:rPr kumimoji="1" lang="ja-JP" altLang="en-US" sz="4400" dirty="0" smtClean="0">
                <a:latin typeface="UD デジタル 教科書体 N-B" panose="02020700000000000000" pitchFamily="17" charset="-128"/>
                <a:ea typeface="UD デジタル 教科書体 N-B" panose="02020700000000000000" pitchFamily="17" charset="-128"/>
              </a:rPr>
              <a:t>　２．通級による指導に</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a:p>
            <a:r>
              <a:rPr kumimoji="1" lang="ja-JP" altLang="en-US" sz="4400" dirty="0" smtClean="0">
                <a:latin typeface="UD デジタル 教科書体 N-B" panose="02020700000000000000" pitchFamily="17" charset="-128"/>
                <a:ea typeface="UD デジタル 教科書体 N-B" panose="02020700000000000000" pitchFamily="17" charset="-128"/>
              </a:rPr>
              <a:t>　　　　　　　　関わる校内連携</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a:p>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pic>
        <p:nvPicPr>
          <p:cNvPr id="5" name="図 4"/>
          <p:cNvPicPr>
            <a:picLocks noChangeAspect="1"/>
          </p:cNvPicPr>
          <p:nvPr/>
        </p:nvPicPr>
        <p:blipFill>
          <a:blip r:embed="rId3"/>
          <a:stretch>
            <a:fillRect/>
          </a:stretch>
        </p:blipFill>
        <p:spPr>
          <a:xfrm>
            <a:off x="7407252" y="865481"/>
            <a:ext cx="1246289" cy="1422651"/>
          </a:xfrm>
          <a:prstGeom prst="rect">
            <a:avLst/>
          </a:prstGeom>
        </p:spPr>
      </p:pic>
    </p:spTree>
    <p:extLst>
      <p:ext uri="{BB962C8B-B14F-4D97-AF65-F5344CB8AC3E}">
        <p14:creationId xmlns:p14="http://schemas.microsoft.com/office/powerpoint/2010/main" val="136210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2" name="グループ化 11"/>
          <p:cNvGrpSpPr/>
          <p:nvPr/>
        </p:nvGrpSpPr>
        <p:grpSpPr>
          <a:xfrm>
            <a:off x="3793536" y="2942444"/>
            <a:ext cx="1993267" cy="1902971"/>
            <a:chOff x="3793536" y="2942444"/>
            <a:chExt cx="1993267" cy="1902971"/>
          </a:xfrm>
        </p:grpSpPr>
        <p:grpSp>
          <p:nvGrpSpPr>
            <p:cNvPr id="7" name="グループ化 6"/>
            <p:cNvGrpSpPr/>
            <p:nvPr/>
          </p:nvGrpSpPr>
          <p:grpSpPr>
            <a:xfrm>
              <a:off x="3793536" y="2942444"/>
              <a:ext cx="1993267" cy="1902971"/>
              <a:chOff x="3897927" y="3102545"/>
              <a:chExt cx="1714529" cy="1628424"/>
            </a:xfrm>
          </p:grpSpPr>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97927" y="3102545"/>
                <a:ext cx="1443507" cy="1605564"/>
              </a:xfrm>
              <a:prstGeom prst="rect">
                <a:avLst/>
              </a:prstGeom>
            </p:spPr>
          </p:pic>
          <p:sp>
            <p:nvSpPr>
              <p:cNvPr id="5" name="テキスト ボックス 4"/>
              <p:cNvSpPr txBox="1"/>
              <p:nvPr/>
            </p:nvSpPr>
            <p:spPr>
              <a:xfrm>
                <a:off x="3984082" y="4361637"/>
                <a:ext cx="1628374" cy="369332"/>
              </a:xfrm>
              <a:prstGeom prst="rect">
                <a:avLst/>
              </a:prstGeom>
              <a:solidFill>
                <a:schemeClr val="bg1">
                  <a:lumMod val="95000"/>
                </a:schemeClr>
              </a:solidFill>
            </p:spPr>
            <p:txBody>
              <a:bodyPr wrap="square" rtlCol="0">
                <a:spAutoFit/>
              </a:bodyPr>
              <a:lstStyle/>
              <a:p>
                <a:endParaRPr kumimoji="1" lang="ja-JP" altLang="en-US" dirty="0"/>
              </a:p>
            </p:txBody>
          </p:sp>
        </p:grpSp>
        <p:pic>
          <p:nvPicPr>
            <p:cNvPr id="10" name="図 9"/>
            <p:cNvPicPr>
              <a:picLocks noChangeAspect="1"/>
            </p:cNvPicPr>
            <p:nvPr/>
          </p:nvPicPr>
          <p:blipFill>
            <a:blip r:embed="rId4"/>
            <a:stretch>
              <a:fillRect/>
            </a:stretch>
          </p:blipFill>
          <p:spPr>
            <a:xfrm>
              <a:off x="4817353" y="3100754"/>
              <a:ext cx="115276" cy="214832"/>
            </a:xfrm>
            <a:prstGeom prst="rect">
              <a:avLst/>
            </a:prstGeom>
          </p:spPr>
        </p:pic>
        <p:pic>
          <p:nvPicPr>
            <p:cNvPr id="11" name="図 10"/>
            <p:cNvPicPr>
              <a:picLocks noChangeAspect="1"/>
            </p:cNvPicPr>
            <p:nvPr/>
          </p:nvPicPr>
          <p:blipFill>
            <a:blip r:embed="rId5"/>
            <a:stretch>
              <a:fillRect/>
            </a:stretch>
          </p:blipFill>
          <p:spPr>
            <a:xfrm>
              <a:off x="4932629" y="3211873"/>
              <a:ext cx="103713" cy="207426"/>
            </a:xfrm>
            <a:prstGeom prst="rect">
              <a:avLst/>
            </a:prstGeom>
          </p:spPr>
        </p:pic>
      </p:grpSp>
      <p:sp>
        <p:nvSpPr>
          <p:cNvPr id="6" name="スライド番号プレースホルダー 5"/>
          <p:cNvSpPr>
            <a:spLocks noGrp="1"/>
          </p:cNvSpPr>
          <p:nvPr>
            <p:ph type="sldNum" sz="quarter" idx="12"/>
          </p:nvPr>
        </p:nvSpPr>
        <p:spPr>
          <a:xfrm>
            <a:off x="0" y="6492875"/>
            <a:ext cx="9144000" cy="365125"/>
          </a:xfrm>
          <a:noFill/>
        </p:spPr>
        <p:txBody>
          <a:bodyPr/>
          <a:lstStyle/>
          <a:p>
            <a:fld id="{3B0EDFF4-AD43-4D28-8DE2-5B8B2DB8EE15}" type="slidenum">
              <a:rPr lang="ja-JP" altLang="en-US" smtClean="0"/>
              <a:pPr/>
              <a:t>19</a:t>
            </a:fld>
            <a:endParaRPr lang="ja-JP" altLang="en-US" dirty="0"/>
          </a:p>
        </p:txBody>
      </p:sp>
      <p:sp>
        <p:nvSpPr>
          <p:cNvPr id="3" name="楕円 2"/>
          <p:cNvSpPr/>
          <p:nvPr/>
        </p:nvSpPr>
        <p:spPr>
          <a:xfrm>
            <a:off x="2128289" y="1454590"/>
            <a:ext cx="4959926" cy="4775200"/>
          </a:xfrm>
          <a:prstGeom prst="ellipse">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698330" y="1033007"/>
            <a:ext cx="1747340" cy="8404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校長</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角丸四角形 12"/>
          <p:cNvSpPr/>
          <p:nvPr/>
        </p:nvSpPr>
        <p:spPr>
          <a:xfrm>
            <a:off x="5669161" y="1479144"/>
            <a:ext cx="2302599" cy="8346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養護教諭</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6083983" y="3648371"/>
            <a:ext cx="2815559" cy="8532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　　　　コーディネーター</a:t>
            </a:r>
            <a:endParaRPr kumimoji="1" lang="ja-JP" altLang="en-US"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角丸四角形 16"/>
          <p:cNvSpPr/>
          <p:nvPr/>
        </p:nvSpPr>
        <p:spPr>
          <a:xfrm>
            <a:off x="3419168" y="5765103"/>
            <a:ext cx="2286728" cy="8404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5980413" y="2541615"/>
            <a:ext cx="2476319" cy="8426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部活動顧問</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角丸四角形 18"/>
          <p:cNvSpPr/>
          <p:nvPr/>
        </p:nvSpPr>
        <p:spPr>
          <a:xfrm>
            <a:off x="5476425" y="4734289"/>
            <a:ext cx="2478807" cy="8532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各教科担任</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角丸四角形 13"/>
          <p:cNvSpPr/>
          <p:nvPr/>
        </p:nvSpPr>
        <p:spPr>
          <a:xfrm>
            <a:off x="273878" y="3657803"/>
            <a:ext cx="2744832" cy="8346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校内体制</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21" name="角丸四角形 20"/>
          <p:cNvSpPr/>
          <p:nvPr/>
        </p:nvSpPr>
        <p:spPr>
          <a:xfrm>
            <a:off x="1161200" y="4729906"/>
            <a:ext cx="2286728" cy="8404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学年主任</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角丸四角形 21"/>
          <p:cNvSpPr/>
          <p:nvPr/>
        </p:nvSpPr>
        <p:spPr>
          <a:xfrm>
            <a:off x="797022" y="2543816"/>
            <a:ext cx="2286728" cy="8404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教務主任</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1726163" y="1473760"/>
            <a:ext cx="1748676" cy="8404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教頭</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84298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a:t>
            </a:fld>
            <a:endParaRPr lang="ja-JP" altLang="en-US" dirty="0"/>
          </a:p>
        </p:txBody>
      </p:sp>
      <p:sp>
        <p:nvSpPr>
          <p:cNvPr id="12" name="テキスト ボックス 11"/>
          <p:cNvSpPr txBox="1"/>
          <p:nvPr/>
        </p:nvSpPr>
        <p:spPr>
          <a:xfrm>
            <a:off x="0" y="1911875"/>
            <a:ext cx="9144000" cy="2677656"/>
          </a:xfrm>
          <a:prstGeom prst="rect">
            <a:avLst/>
          </a:prstGeom>
          <a:solidFill>
            <a:schemeClr val="accent4">
              <a:lumMod val="60000"/>
              <a:lumOff val="40000"/>
            </a:schemeClr>
          </a:solidFill>
        </p:spPr>
        <p:txBody>
          <a:bodyPr wrap="square" rtlCol="0">
            <a:spAutoFit/>
          </a:bodyPr>
          <a:lstStyle/>
          <a:p>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400" dirty="0" smtClean="0">
                <a:latin typeface="UD デジタル 教科書体 N-B" panose="02020700000000000000" pitchFamily="17" charset="-128"/>
                <a:ea typeface="UD デジタル 教科書体 N-B" panose="02020700000000000000" pitchFamily="17" charset="-128"/>
              </a:rPr>
              <a:t>　１．通級による指導に</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　　　　　　ついての基礎知識</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a:p>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pic>
        <p:nvPicPr>
          <p:cNvPr id="4" name="図 3"/>
          <p:cNvPicPr>
            <a:picLocks noChangeAspect="1"/>
          </p:cNvPicPr>
          <p:nvPr/>
        </p:nvPicPr>
        <p:blipFill>
          <a:blip r:embed="rId3"/>
          <a:stretch>
            <a:fillRect/>
          </a:stretch>
        </p:blipFill>
        <p:spPr>
          <a:xfrm>
            <a:off x="7407252" y="865481"/>
            <a:ext cx="1246289" cy="1422651"/>
          </a:xfrm>
          <a:prstGeom prst="rect">
            <a:avLst/>
          </a:prstGeom>
        </p:spPr>
      </p:pic>
    </p:spTree>
    <p:extLst>
      <p:ext uri="{BB962C8B-B14F-4D97-AF65-F5344CB8AC3E}">
        <p14:creationId xmlns:p14="http://schemas.microsoft.com/office/powerpoint/2010/main" val="221426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6492875"/>
            <a:ext cx="9144000" cy="365125"/>
          </a:xfrm>
          <a:noFill/>
        </p:spPr>
        <p:txBody>
          <a:bodyPr/>
          <a:lstStyle/>
          <a:p>
            <a:fld id="{3B0EDFF4-AD43-4D28-8DE2-5B8B2DB8EE15}" type="slidenum">
              <a:rPr lang="ja-JP" altLang="en-US" smtClean="0"/>
              <a:pPr/>
              <a:t>20</a:t>
            </a:fld>
            <a:endParaRPr lang="ja-JP" altLang="en-US" dirty="0"/>
          </a:p>
        </p:txBody>
      </p:sp>
      <p:sp>
        <p:nvSpPr>
          <p:cNvPr id="14" name="テキスト ボックス 13"/>
          <p:cNvSpPr txBox="1"/>
          <p:nvPr/>
        </p:nvSpPr>
        <p:spPr>
          <a:xfrm>
            <a:off x="135217" y="1756644"/>
            <a:ext cx="6895387" cy="1200329"/>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・保健室への来室回数や症状など，</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ちょっとした変化への気付き</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135217" y="4024124"/>
            <a:ext cx="7677986"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・授業や学校生活全般でのつまずき</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a:xfrm>
            <a:off x="135217" y="5857339"/>
            <a:ext cx="5454428"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・小学校</a:t>
            </a:r>
            <a:r>
              <a:rPr kumimoji="1" lang="ja-JP" altLang="en-US" sz="3600" b="1" dirty="0">
                <a:latin typeface="UD デジタル 教科書体 NK-R" panose="02020400000000000000" pitchFamily="18" charset="-128"/>
                <a:ea typeface="UD デジタル 教科書体 NK-R" panose="02020400000000000000" pitchFamily="18" charset="-128"/>
              </a:rPr>
              <a:t>と</a:t>
            </a:r>
            <a:r>
              <a:rPr kumimoji="1" lang="ja-JP" altLang="en-US" sz="3600" b="1" dirty="0" smtClean="0">
                <a:latin typeface="UD デジタル 教科書体 NK-R" panose="02020400000000000000" pitchFamily="18" charset="-128"/>
                <a:ea typeface="UD デジタル 教科書体 NK-R" panose="02020400000000000000" pitchFamily="18" charset="-128"/>
              </a:rPr>
              <a:t>の連携</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入級のきっかけ</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19" name="図 18">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49" y="443756"/>
            <a:ext cx="1192371" cy="1360156"/>
          </a:xfrm>
          <a:prstGeom prst="rect">
            <a:avLst/>
          </a:prstGeom>
        </p:spPr>
      </p:pic>
      <p:sp>
        <p:nvSpPr>
          <p:cNvPr id="20" name="角丸四角形 19"/>
          <p:cNvSpPr/>
          <p:nvPr/>
        </p:nvSpPr>
        <p:spPr>
          <a:xfrm>
            <a:off x="135217" y="1087897"/>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養護教諭</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135217" y="3288272"/>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角丸四角形 21"/>
          <p:cNvSpPr/>
          <p:nvPr/>
        </p:nvSpPr>
        <p:spPr>
          <a:xfrm>
            <a:off x="2122337" y="3288272"/>
            <a:ext cx="2049613"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各教科担任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135217" y="5127306"/>
            <a:ext cx="31408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2" name="角丸四角形 11"/>
          <p:cNvSpPr/>
          <p:nvPr/>
        </p:nvSpPr>
        <p:spPr>
          <a:xfrm>
            <a:off x="3360410" y="5127306"/>
            <a:ext cx="4874141"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特別支援教育コーディネーター</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11449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6492875"/>
            <a:ext cx="9144000" cy="365125"/>
          </a:xfrm>
          <a:noFill/>
        </p:spPr>
        <p:txBody>
          <a:bodyPr/>
          <a:lstStyle/>
          <a:p>
            <a:fld id="{3B0EDFF4-AD43-4D28-8DE2-5B8B2DB8EE15}" type="slidenum">
              <a:rPr lang="ja-JP" altLang="en-US" smtClean="0"/>
              <a:pPr/>
              <a:t>21</a:t>
            </a:fld>
            <a:endParaRPr lang="ja-JP" altLang="en-US" dirty="0"/>
          </a:p>
        </p:txBody>
      </p:sp>
      <p:sp>
        <p:nvSpPr>
          <p:cNvPr id="16" name="テキスト ボックス 15"/>
          <p:cNvSpPr txBox="1"/>
          <p:nvPr/>
        </p:nvSpPr>
        <p:spPr>
          <a:xfrm>
            <a:off x="116555" y="5585253"/>
            <a:ext cx="6819953"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・必要に応じてサポート</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a:xfrm>
            <a:off x="116555" y="1971994"/>
            <a:ext cx="8974912"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・生徒や保護者の気持ちをくみ取りながら相談</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116555" y="2746691"/>
            <a:ext cx="8879662"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a:t>
            </a:r>
            <a:r>
              <a:rPr lang="ja-JP" altLang="en-US" sz="3600" b="1" dirty="0">
                <a:latin typeface="UD デジタル 教科書体 NK-R" panose="02020400000000000000" pitchFamily="18" charset="-128"/>
                <a:ea typeface="UD デジタル 教科書体 NK-R" panose="02020400000000000000" pitchFamily="18" charset="-128"/>
              </a:rPr>
              <a:t>安心して相談できる環境や雰囲気づくり</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生徒・保護者との教育相談</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15" name="図 14">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716" y="374061"/>
            <a:ext cx="1192371" cy="1360156"/>
          </a:xfrm>
          <a:prstGeom prst="rect">
            <a:avLst/>
          </a:prstGeom>
        </p:spPr>
      </p:pic>
      <p:sp>
        <p:nvSpPr>
          <p:cNvPr id="13" name="角丸四角形 12"/>
          <p:cNvSpPr/>
          <p:nvPr/>
        </p:nvSpPr>
        <p:spPr>
          <a:xfrm>
            <a:off x="129729" y="1145192"/>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角丸四角形 16"/>
          <p:cNvSpPr/>
          <p:nvPr/>
        </p:nvSpPr>
        <p:spPr>
          <a:xfrm>
            <a:off x="2157967" y="1153349"/>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学年主任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3442280" y="4823758"/>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養護教諭</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角丸四角形 21"/>
          <p:cNvSpPr/>
          <p:nvPr/>
        </p:nvSpPr>
        <p:spPr>
          <a:xfrm>
            <a:off x="129728" y="4823758"/>
            <a:ext cx="31815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角丸四角形 13"/>
          <p:cNvSpPr/>
          <p:nvPr/>
        </p:nvSpPr>
        <p:spPr>
          <a:xfrm>
            <a:off x="129728" y="4068058"/>
            <a:ext cx="4874141"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特別支援教育コーディネーター</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12400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22</a:t>
            </a:fld>
            <a:endParaRPr lang="ja-JP" altLang="en-US" dirty="0"/>
          </a:p>
        </p:txBody>
      </p:sp>
      <p:sp>
        <p:nvSpPr>
          <p:cNvPr id="18" name="テキスト ボックス 17"/>
          <p:cNvSpPr txBox="1"/>
          <p:nvPr/>
        </p:nvSpPr>
        <p:spPr>
          <a:xfrm>
            <a:off x="284863" y="4211681"/>
            <a:ext cx="8739062" cy="1200329"/>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・生徒に寄り添った学校の対応や，支援の</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在り方について検討</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284862" y="3452160"/>
            <a:ext cx="8739063"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・指導内容や時数等について協議</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284862" y="5525200"/>
            <a:ext cx="8320044"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・必要に応じてケース会議の実施</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pic>
        <p:nvPicPr>
          <p:cNvPr id="17" name="図 16">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144" y="5132719"/>
            <a:ext cx="1192371" cy="1360156"/>
          </a:xfrm>
          <a:prstGeom prst="rect">
            <a:avLst/>
          </a:prstGeom>
        </p:spPr>
      </p:pic>
      <p:sp>
        <p:nvSpPr>
          <p:cNvPr id="19" name="テキスト ボックス 18"/>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校内支援委員会での検討</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29" name="角丸四角形 28"/>
          <p:cNvSpPr/>
          <p:nvPr/>
        </p:nvSpPr>
        <p:spPr>
          <a:xfrm>
            <a:off x="6145976" y="1109710"/>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0" name="角丸四角形 29"/>
          <p:cNvSpPr/>
          <p:nvPr/>
        </p:nvSpPr>
        <p:spPr>
          <a:xfrm>
            <a:off x="4148456" y="1104505"/>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学年主任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1" name="角丸四角形 30"/>
          <p:cNvSpPr/>
          <p:nvPr/>
        </p:nvSpPr>
        <p:spPr>
          <a:xfrm>
            <a:off x="168912" y="2592860"/>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養護教諭</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5146763" y="1841669"/>
            <a:ext cx="31815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3" name="角丸四角形 32"/>
          <p:cNvSpPr/>
          <p:nvPr/>
        </p:nvSpPr>
        <p:spPr>
          <a:xfrm>
            <a:off x="168913" y="1102232"/>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校長・教頭</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4" name="角丸四角形 33"/>
          <p:cNvSpPr/>
          <p:nvPr/>
        </p:nvSpPr>
        <p:spPr>
          <a:xfrm>
            <a:off x="2150936" y="1108308"/>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教務主任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5" name="角丸四角形 34"/>
          <p:cNvSpPr/>
          <p:nvPr/>
        </p:nvSpPr>
        <p:spPr>
          <a:xfrm>
            <a:off x="168913" y="1847360"/>
            <a:ext cx="4874141"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特別支援教育コーディネーター</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73748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23</a:t>
            </a:fld>
            <a:endParaRPr lang="ja-JP" altLang="en-US" dirty="0"/>
          </a:p>
        </p:txBody>
      </p:sp>
      <p:sp>
        <p:nvSpPr>
          <p:cNvPr id="12" name="テキスト ボックス 11"/>
          <p:cNvSpPr txBox="1"/>
          <p:nvPr/>
        </p:nvSpPr>
        <p:spPr>
          <a:xfrm>
            <a:off x="301730" y="4422762"/>
            <a:ext cx="8596108" cy="1200329"/>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・個別に話を聞ける状況を活用し，生徒の</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相談役に　</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299578" y="1863493"/>
            <a:ext cx="8411907" cy="1200329"/>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・学校生活の様々な場面における，生徒に</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ついての情報提供</a:t>
            </a:r>
            <a:endParaRPr kumimoji="1"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情報収集</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15" name="角丸四角形 14"/>
          <p:cNvSpPr/>
          <p:nvPr/>
        </p:nvSpPr>
        <p:spPr>
          <a:xfrm>
            <a:off x="237132" y="1101363"/>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2273005" y="1105197"/>
            <a:ext cx="2049613"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各教科担任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4454236" y="1101363"/>
            <a:ext cx="2049613"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部活動顧問</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角丸四角形 18"/>
          <p:cNvSpPr/>
          <p:nvPr/>
        </p:nvSpPr>
        <p:spPr>
          <a:xfrm>
            <a:off x="237132" y="3704828"/>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養護教諭</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pic>
        <p:nvPicPr>
          <p:cNvPr id="14" name="図 13">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114" y="380402"/>
            <a:ext cx="1192371" cy="1360156"/>
          </a:xfrm>
          <a:prstGeom prst="rect">
            <a:avLst/>
          </a:prstGeom>
        </p:spPr>
      </p:pic>
    </p:spTree>
    <p:extLst>
      <p:ext uri="{BB962C8B-B14F-4D97-AF65-F5344CB8AC3E}">
        <p14:creationId xmlns:p14="http://schemas.microsoft.com/office/powerpoint/2010/main" val="3252118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24</a:t>
            </a:fld>
            <a:endParaRPr lang="ja-JP" altLang="en-US" dirty="0"/>
          </a:p>
        </p:txBody>
      </p:sp>
      <p:sp>
        <p:nvSpPr>
          <p:cNvPr id="16" name="テキスト ボックス 15"/>
          <p:cNvSpPr txBox="1"/>
          <p:nvPr/>
        </p:nvSpPr>
        <p:spPr>
          <a:xfrm>
            <a:off x="363169" y="2711326"/>
            <a:ext cx="8596108"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・複数の教員で作成</a:t>
            </a:r>
            <a:r>
              <a:rPr kumimoji="1" lang="ja-JP" altLang="en-US" sz="2800" dirty="0" smtClean="0">
                <a:latin typeface="UD デジタル 教科書体 NK-R" panose="02020400000000000000" pitchFamily="18" charset="-128"/>
                <a:ea typeface="UD デジタル 教科書体 NK-R" panose="02020400000000000000" pitchFamily="18" charset="-128"/>
              </a:rPr>
              <a:t>　</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363168" y="3489263"/>
            <a:ext cx="8780831"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・生徒や保護者の意向を可能な限り尊重</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358" y="1143192"/>
            <a:ext cx="1192371" cy="1360156"/>
          </a:xfrm>
          <a:prstGeom prst="rect">
            <a:avLst/>
          </a:prstGeom>
        </p:spPr>
      </p:pic>
      <p:sp>
        <p:nvSpPr>
          <p:cNvPr id="13" name="テキスト ボックス 12"/>
          <p:cNvSpPr txBox="1"/>
          <p:nvPr/>
        </p:nvSpPr>
        <p:spPr>
          <a:xfrm>
            <a:off x="0" y="180589"/>
            <a:ext cx="9103759" cy="630942"/>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lvl="0" algn="ctr">
              <a:defRPr/>
            </a:pPr>
            <a:r>
              <a:rPr kumimoji="1" lang="ja-JP" altLang="en-US" sz="3500" dirty="0">
                <a:solidFill>
                  <a:prstClr val="black"/>
                </a:solidFill>
                <a:latin typeface="UD デジタル 教科書体 N-B" panose="02020700000000000000" pitchFamily="17" charset="-128"/>
                <a:ea typeface="UD デジタル 教科書体 N-B" panose="02020700000000000000" pitchFamily="17" charset="-128"/>
              </a:rPr>
              <a:t>個別の教育支援計画</a:t>
            </a:r>
            <a:r>
              <a:rPr kumimoji="1" lang="ja-JP" altLang="en-US" sz="3500" dirty="0" smtClean="0">
                <a:solidFill>
                  <a:prstClr val="black"/>
                </a:solidFill>
                <a:latin typeface="UD デジタル 教科書体 N-B" panose="02020700000000000000" pitchFamily="17" charset="-128"/>
                <a:ea typeface="UD デジタル 教科書体 N-B" panose="02020700000000000000" pitchFamily="17" charset="-128"/>
              </a:rPr>
              <a:t>，個別の指導</a:t>
            </a:r>
            <a:r>
              <a:rPr kumimoji="1" lang="ja-JP" altLang="en-US" sz="3500" dirty="0">
                <a:solidFill>
                  <a:prstClr val="black"/>
                </a:solidFill>
                <a:latin typeface="UD デジタル 教科書体 N-B" panose="02020700000000000000" pitchFamily="17" charset="-128"/>
                <a:ea typeface="UD デジタル 教科書体 N-B" panose="02020700000000000000" pitchFamily="17" charset="-128"/>
              </a:rPr>
              <a:t>計画の作成</a:t>
            </a:r>
          </a:p>
        </p:txBody>
      </p:sp>
      <p:sp>
        <p:nvSpPr>
          <p:cNvPr id="14" name="角丸四角形 13"/>
          <p:cNvSpPr/>
          <p:nvPr/>
        </p:nvSpPr>
        <p:spPr>
          <a:xfrm>
            <a:off x="3573460" y="1777007"/>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272622" y="1777008"/>
            <a:ext cx="31815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角丸四角形 18"/>
          <p:cNvSpPr/>
          <p:nvPr/>
        </p:nvSpPr>
        <p:spPr>
          <a:xfrm>
            <a:off x="272622" y="1049674"/>
            <a:ext cx="4874141"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特別支援教育コーディネーター</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63169" y="5045137"/>
            <a:ext cx="8596108"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・生徒や保護者の承諾　</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363169" y="4267200"/>
            <a:ext cx="8596108" cy="646331"/>
          </a:xfrm>
          <a:prstGeom prst="rect">
            <a:avLst/>
          </a:prstGeom>
          <a:no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・作成した計画は，校長や教頭が確認　</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0928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25</a:t>
            </a:fld>
            <a:endParaRPr lang="ja-JP" altLang="en-US" dirty="0"/>
          </a:p>
        </p:txBody>
      </p:sp>
      <p:sp>
        <p:nvSpPr>
          <p:cNvPr id="25" name="テキスト ボックス 24"/>
          <p:cNvSpPr txBox="1"/>
          <p:nvPr/>
        </p:nvSpPr>
        <p:spPr>
          <a:xfrm>
            <a:off x="247422" y="1931112"/>
            <a:ext cx="8533806" cy="646331"/>
          </a:xfrm>
          <a:prstGeom prst="rect">
            <a:avLst/>
          </a:prstGeom>
          <a:noFill/>
        </p:spPr>
        <p:txBody>
          <a:bodyPr wrap="square" rtlCol="0">
            <a:spAutoFit/>
          </a:bodyPr>
          <a:lstStyle/>
          <a:p>
            <a:pPr lvl="0"/>
            <a:r>
              <a:rPr lang="ja-JP" altLang="en-US" sz="3600" b="1" dirty="0" smtClean="0">
                <a:latin typeface="UD デジタル 教科書体 NK-R" panose="02020400000000000000" pitchFamily="18" charset="-128"/>
                <a:ea typeface="UD デジタル 教科書体 NK-R" panose="02020400000000000000" pitchFamily="18" charset="-128"/>
              </a:rPr>
              <a:t>・</a:t>
            </a: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指導内容の記録と共通理解</a:t>
            </a:r>
            <a:endParaRPr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p:nvPr/>
        </p:nvSpPr>
        <p:spPr>
          <a:xfrm>
            <a:off x="247422" y="3594382"/>
            <a:ext cx="8533806" cy="1754326"/>
          </a:xfrm>
          <a:prstGeom prst="rect">
            <a:avLst/>
          </a:prstGeom>
          <a:noFill/>
        </p:spPr>
        <p:txBody>
          <a:bodyPr wrap="square" rtlCol="0">
            <a:spAutoFit/>
          </a:bodyPr>
          <a:lstStyle/>
          <a:p>
            <a:pPr lvl="0">
              <a:defRPr/>
            </a:pP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・通級</a:t>
            </a:r>
            <a:r>
              <a:rPr kumimoji="1" lang="ja-JP" altLang="en-US" sz="3600" b="1" dirty="0">
                <a:solidFill>
                  <a:prstClr val="black"/>
                </a:solidFill>
                <a:latin typeface="UD デジタル 教科書体 NK-R" panose="02020400000000000000" pitchFamily="18" charset="-128"/>
                <a:ea typeface="UD デジタル 教科書体 NK-R" panose="02020400000000000000" pitchFamily="18" charset="-128"/>
              </a:rPr>
              <a:t>による指導の効果が，通常の学級</a:t>
            </a: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で</a:t>
            </a:r>
            <a:endParaRPr kumimoji="1" lang="en-US" altLang="ja-JP" sz="3600" b="1"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　の</a:t>
            </a:r>
            <a:r>
              <a:rPr kumimoji="1" lang="ja-JP" altLang="en-US" sz="3600" b="1" dirty="0">
                <a:solidFill>
                  <a:prstClr val="black"/>
                </a:solidFill>
                <a:latin typeface="UD デジタル 教科書体 NK-R" panose="02020400000000000000" pitchFamily="18" charset="-128"/>
                <a:ea typeface="UD デジタル 教科書体 NK-R" panose="02020400000000000000" pitchFamily="18" charset="-128"/>
              </a:rPr>
              <a:t>学習や</a:t>
            </a: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生活に</a:t>
            </a:r>
            <a:r>
              <a:rPr kumimoji="1" lang="ja-JP" altLang="en-US" sz="3600" b="1" dirty="0">
                <a:solidFill>
                  <a:prstClr val="black"/>
                </a:solidFill>
                <a:latin typeface="UD デジタル 教科書体 NK-R" panose="02020400000000000000" pitchFamily="18" charset="-128"/>
                <a:ea typeface="UD デジタル 教科書体 NK-R" panose="02020400000000000000" pitchFamily="18" charset="-128"/>
              </a:rPr>
              <a:t>生かされている</a:t>
            </a: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かの情報</a:t>
            </a:r>
            <a:endParaRPr kumimoji="1" lang="en-US" altLang="ja-JP" sz="3600" b="1"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3600" b="1" dirty="0" smtClean="0">
                <a:solidFill>
                  <a:prstClr val="black"/>
                </a:solidFill>
                <a:latin typeface="UD デジタル 教科書体 NK-R" panose="02020400000000000000" pitchFamily="18" charset="-128"/>
                <a:ea typeface="UD デジタル 教科書体 NK-R" panose="02020400000000000000" pitchFamily="18" charset="-128"/>
              </a:rPr>
              <a:t>　交換</a:t>
            </a:r>
            <a:endParaRPr kumimoji="1" lang="en-US" altLang="ja-JP" sz="36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247422" y="2758129"/>
            <a:ext cx="8533806" cy="646331"/>
          </a:xfrm>
          <a:prstGeom prst="rect">
            <a:avLst/>
          </a:prstGeom>
          <a:noFill/>
        </p:spPr>
        <p:txBody>
          <a:bodyPr wrap="square" rtlCol="0">
            <a:spAutoFit/>
          </a:bodyPr>
          <a:lstStyle/>
          <a:p>
            <a:pPr lvl="0"/>
            <a:r>
              <a:rPr lang="ja-JP" altLang="en-US" sz="3600" b="1" dirty="0" smtClean="0">
                <a:latin typeface="UD デジタル 教科書体 NK-R" panose="02020400000000000000" pitchFamily="18" charset="-128"/>
                <a:ea typeface="UD デジタル 教科書体 NK-R" panose="02020400000000000000" pitchFamily="18" charset="-128"/>
              </a:rPr>
              <a:t>・定期的に，保護者に指導内容の連絡</a:t>
            </a:r>
            <a:endParaRPr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通級による指導後</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11" name="角丸四角形 10"/>
          <p:cNvSpPr/>
          <p:nvPr/>
        </p:nvSpPr>
        <p:spPr>
          <a:xfrm>
            <a:off x="247422" y="1096474"/>
            <a:ext cx="31815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pic>
        <p:nvPicPr>
          <p:cNvPr id="9" name="図 8">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3122" y="533844"/>
            <a:ext cx="1192371" cy="1360156"/>
          </a:xfrm>
          <a:prstGeom prst="rect">
            <a:avLst/>
          </a:prstGeom>
        </p:spPr>
      </p:pic>
    </p:spTree>
    <p:extLst>
      <p:ext uri="{BB962C8B-B14F-4D97-AF65-F5344CB8AC3E}">
        <p14:creationId xmlns:p14="http://schemas.microsoft.com/office/powerpoint/2010/main" val="3610117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26</a:t>
            </a:fld>
            <a:endParaRPr lang="ja-JP" altLang="en-US" dirty="0"/>
          </a:p>
        </p:txBody>
      </p:sp>
      <p:sp>
        <p:nvSpPr>
          <p:cNvPr id="19" name="テキスト ボックス 18"/>
          <p:cNvSpPr txBox="1"/>
          <p:nvPr/>
        </p:nvSpPr>
        <p:spPr>
          <a:xfrm>
            <a:off x="249975" y="2806830"/>
            <a:ext cx="8506097" cy="1200329"/>
          </a:xfrm>
          <a:prstGeom prst="rect">
            <a:avLst/>
          </a:prstGeom>
          <a:noFill/>
        </p:spPr>
        <p:txBody>
          <a:bodyPr wrap="square" rtlCol="0">
            <a:spAutoFit/>
          </a:bodyPr>
          <a:lstStyle/>
          <a:p>
            <a:r>
              <a:rPr lang="ja-JP" altLang="en-US" sz="3600" b="1" dirty="0" smtClean="0">
                <a:latin typeface="UD デジタル 教科書体 NK-R" panose="02020400000000000000" pitchFamily="18" charset="-128"/>
                <a:ea typeface="UD デジタル 教科書体 NK-R" panose="02020400000000000000" pitchFamily="18" charset="-128"/>
              </a:rPr>
              <a:t>・指導の評価や次学期の指導内容について</a:t>
            </a:r>
            <a:endParaRPr lang="en-US" altLang="ja-JP" sz="3600" b="1" dirty="0" smtClean="0">
              <a:latin typeface="UD デジタル 教科書体 NK-R" panose="02020400000000000000" pitchFamily="18" charset="-128"/>
              <a:ea typeface="UD デジタル 教科書体 NK-R" panose="02020400000000000000" pitchFamily="18" charset="-128"/>
            </a:endParaRPr>
          </a:p>
          <a:p>
            <a:r>
              <a:rPr lang="ja-JP" altLang="en-US" sz="3600" b="1" dirty="0" smtClean="0">
                <a:latin typeface="UD デジタル 教科書体 NK-R" panose="02020400000000000000" pitchFamily="18" charset="-128"/>
                <a:ea typeface="UD デジタル 教科書体 NK-R" panose="02020400000000000000" pitchFamily="18" charset="-128"/>
              </a:rPr>
              <a:t>　検討</a:t>
            </a:r>
            <a:endParaRPr lang="en-US" altLang="ja-JP" sz="3600" b="1" dirty="0" smtClean="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249976" y="4141346"/>
            <a:ext cx="8160694" cy="1200329"/>
          </a:xfrm>
          <a:prstGeom prst="rect">
            <a:avLst/>
          </a:prstGeom>
          <a:noFill/>
        </p:spPr>
        <p:txBody>
          <a:bodyPr wrap="square" rtlCol="0">
            <a:spAutoFit/>
          </a:bodyPr>
          <a:lstStyle/>
          <a:p>
            <a:r>
              <a:rPr lang="ja-JP" altLang="en-US" sz="3600" b="1" dirty="0" smtClean="0">
                <a:latin typeface="UD デジタル 教科書体 NK-R" panose="02020400000000000000" pitchFamily="18" charset="-128"/>
                <a:ea typeface="UD デジタル 教科書体 NK-R" panose="02020400000000000000" pitchFamily="18" charset="-128"/>
              </a:rPr>
              <a:t>・指導要録の記載内容の検討</a:t>
            </a:r>
            <a:endParaRPr lang="en-US" altLang="ja-JP" sz="3600" b="1" dirty="0" smtClean="0">
              <a:latin typeface="UD デジタル 教科書体 NK-R" panose="02020400000000000000" pitchFamily="18" charset="-128"/>
              <a:ea typeface="UD デジタル 教科書体 NK-R" panose="02020400000000000000" pitchFamily="18" charset="-128"/>
            </a:endParaRPr>
          </a:p>
          <a:p>
            <a:r>
              <a:rPr lang="ja-JP" altLang="en-US" sz="3600" b="1" dirty="0" smtClean="0">
                <a:latin typeface="UD デジタル 教科書体 NK-R" panose="02020400000000000000" pitchFamily="18" charset="-128"/>
                <a:ea typeface="UD デジタル 教科書体 NK-R" panose="02020400000000000000" pitchFamily="18" charset="-128"/>
              </a:rPr>
              <a:t> （指導内容，指導時間）</a:t>
            </a:r>
            <a:endParaRPr lang="en-US" altLang="ja-JP" sz="3600" b="1" dirty="0" smtClean="0">
              <a:latin typeface="UD デジタル 教科書体 NK-R" panose="02020400000000000000" pitchFamily="18" charset="-128"/>
              <a:ea typeface="UD デジタル 教科書体 NK-R" panose="02020400000000000000" pitchFamily="18" charset="-128"/>
            </a:endParaRPr>
          </a:p>
        </p:txBody>
      </p:sp>
      <p:pic>
        <p:nvPicPr>
          <p:cNvPr id="10" name="図 9">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49" y="1321725"/>
            <a:ext cx="1192371" cy="1360156"/>
          </a:xfrm>
          <a:prstGeom prst="rect">
            <a:avLst/>
          </a:prstGeom>
        </p:spPr>
      </p:pic>
      <p:sp>
        <p:nvSpPr>
          <p:cNvPr id="15" name="テキスト ボックス 14"/>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学期末，学年末</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11" name="角丸四角形 10"/>
          <p:cNvSpPr/>
          <p:nvPr/>
        </p:nvSpPr>
        <p:spPr>
          <a:xfrm>
            <a:off x="3573460" y="1831437"/>
            <a:ext cx="1904255"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学級担任</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272622" y="1831438"/>
            <a:ext cx="3181507"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通級指導担当教員</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角丸四角形 16"/>
          <p:cNvSpPr/>
          <p:nvPr/>
        </p:nvSpPr>
        <p:spPr>
          <a:xfrm>
            <a:off x="272622" y="1104104"/>
            <a:ext cx="4874141" cy="6391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UD デジタル 教科書体 NK-R" panose="02020400000000000000" pitchFamily="18" charset="-128"/>
                <a:ea typeface="UD デジタル 教科書体 NK-R" panose="02020400000000000000" pitchFamily="18" charset="-128"/>
              </a:rPr>
              <a:t>特別支援教育コーディネーター</a:t>
            </a:r>
            <a:endParaRPr kumimoji="1" lang="ja-JP" altLang="en-US" sz="28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42941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27</a:t>
            </a:fld>
            <a:endParaRPr lang="ja-JP" altLang="en-US" dirty="0"/>
          </a:p>
        </p:txBody>
      </p:sp>
      <p:sp>
        <p:nvSpPr>
          <p:cNvPr id="5" name="テキスト ボックス 4"/>
          <p:cNvSpPr txBox="1"/>
          <p:nvPr/>
        </p:nvSpPr>
        <p:spPr>
          <a:xfrm>
            <a:off x="203587" y="2574178"/>
            <a:ext cx="8657384" cy="1938992"/>
          </a:xfrm>
          <a:prstGeom prst="rect">
            <a:avLst/>
          </a:prstGeom>
          <a:solidFill>
            <a:srgbClr val="FFC000"/>
          </a:solidFill>
        </p:spPr>
        <p:txBody>
          <a:bodyPr wrap="square" rtlCol="0">
            <a:spAutoFit/>
          </a:bodyPr>
          <a:lstStyle/>
          <a:p>
            <a:pPr lvl="0">
              <a:defRPr/>
            </a:pPr>
            <a:r>
              <a:rPr kumimoji="1" lang="ja-JP" altLang="en-US" sz="4000" dirty="0">
                <a:latin typeface="UD デジタル 教科書体 N-B" panose="02020700000000000000" pitchFamily="17" charset="-128"/>
                <a:ea typeface="UD デジタル 教科書体 N-B" panose="02020700000000000000" pitchFamily="17" charset="-128"/>
              </a:rPr>
              <a:t> </a:t>
            </a:r>
            <a:r>
              <a:rPr kumimoji="1" lang="ja-JP" altLang="en-US" sz="4000" dirty="0" smtClean="0">
                <a:latin typeface="UD デジタル 教科書体 N-B" panose="02020700000000000000" pitchFamily="17" charset="-128"/>
                <a:ea typeface="UD デジタル 教科書体 N-B" panose="02020700000000000000" pitchFamily="17" charset="-128"/>
              </a:rPr>
              <a:t>通級による指導を充実させるため，</a:t>
            </a:r>
            <a:r>
              <a:rPr kumimoji="1"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　</a:t>
            </a:r>
            <a:endParaRPr kumimoji="1" lang="en-US" altLang="ja-JP" sz="4000" dirty="0" smtClean="0">
              <a:solidFill>
                <a:srgbClr val="FF0000"/>
              </a:solidFill>
              <a:latin typeface="UD デジタル 教科書体 N-B" panose="02020700000000000000" pitchFamily="17" charset="-128"/>
              <a:ea typeface="UD デジタル 教科書体 N-B" panose="02020700000000000000" pitchFamily="17" charset="-128"/>
            </a:endParaRPr>
          </a:p>
          <a:p>
            <a:pPr lvl="0">
              <a:defRPr/>
            </a:pPr>
            <a:r>
              <a:rPr kumimoji="1"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 全教職員</a:t>
            </a:r>
            <a:r>
              <a:rPr kumimoji="1" lang="ja-JP" altLang="en-US" sz="4000" dirty="0" smtClean="0">
                <a:latin typeface="UD デジタル 教科書体 N-B" panose="02020700000000000000" pitchFamily="17" charset="-128"/>
                <a:ea typeface="UD デジタル 教科書体 N-B" panose="02020700000000000000" pitchFamily="17" charset="-128"/>
              </a:rPr>
              <a:t>で</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連携して指導に当たる　 </a:t>
            </a:r>
            <a:endParaRPr kumimoji="1" lang="en-US" altLang="ja-JP" sz="4000" dirty="0" smtClean="0">
              <a:solidFill>
                <a:prstClr val="black"/>
              </a:solidFill>
              <a:latin typeface="UD デジタル 教科書体 N-B" panose="02020700000000000000" pitchFamily="17" charset="-128"/>
              <a:ea typeface="UD デジタル 教科書体 N-B" panose="02020700000000000000" pitchFamily="17" charset="-128"/>
            </a:endParaRPr>
          </a:p>
          <a:p>
            <a:pPr lvl="0">
              <a:defRPr/>
            </a:pPr>
            <a:r>
              <a:rPr kumimoji="1" lang="en-US" altLang="ja-JP" sz="4000"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ことが大切</a:t>
            </a:r>
            <a:endPar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114" y="964640"/>
            <a:ext cx="1192371" cy="1360156"/>
          </a:xfrm>
          <a:prstGeom prst="rect">
            <a:avLst/>
          </a:prstGeom>
        </p:spPr>
      </p:pic>
      <p:sp>
        <p:nvSpPr>
          <p:cNvPr id="9" name="テキスト ボックス 8"/>
          <p:cNvSpPr txBox="1"/>
          <p:nvPr/>
        </p:nvSpPr>
        <p:spPr>
          <a:xfrm>
            <a:off x="21305" y="180589"/>
            <a:ext cx="9082454" cy="707886"/>
          </a:xfrm>
          <a:prstGeom prst="rect">
            <a:avLst/>
          </a:prstGeom>
          <a:gradFill flip="none" rotWithShape="1">
            <a:gsLst>
              <a:gs pos="0">
                <a:schemeClr val="accent2"/>
              </a:gs>
              <a:gs pos="100000">
                <a:schemeClr val="accent2">
                  <a:lumMod val="20000"/>
                  <a:lumOff val="80000"/>
                </a:schemeClr>
              </a:gs>
              <a:gs pos="85000">
                <a:schemeClr val="accent2">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校内連携のまとめ</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407969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28</a:t>
            </a:fld>
            <a:endParaRPr lang="ja-JP" altLang="en-US" dirty="0"/>
          </a:p>
        </p:txBody>
      </p:sp>
      <p:sp>
        <p:nvSpPr>
          <p:cNvPr id="8" name="テキスト ボックス 7"/>
          <p:cNvSpPr txBox="1"/>
          <p:nvPr/>
        </p:nvSpPr>
        <p:spPr>
          <a:xfrm>
            <a:off x="5262" y="1078699"/>
            <a:ext cx="9138737" cy="1200329"/>
          </a:xfrm>
          <a:prstGeom prst="rect">
            <a:avLst/>
          </a:prstGeom>
          <a:solidFill>
            <a:schemeClr val="accent1">
              <a:lumMod val="60000"/>
              <a:lumOff val="40000"/>
            </a:schemeClr>
          </a:solidFill>
        </p:spPr>
        <p:txBody>
          <a:bodyPr wrap="square" rtlCol="0">
            <a:spAutoFit/>
          </a:bodyPr>
          <a:lstStyle/>
          <a:p>
            <a:r>
              <a:rPr kumimoji="1" lang="ja-JP" altLang="en-US" sz="3200" b="1" dirty="0" smtClean="0">
                <a:latin typeface="UD デジタル 教科書体 NK-R" panose="02020400000000000000" pitchFamily="18" charset="-128"/>
                <a:ea typeface="UD デジタル 教科書体 NK-R" panose="02020400000000000000" pitchFamily="18" charset="-128"/>
              </a:rPr>
              <a:t>・</a:t>
            </a:r>
            <a:r>
              <a:rPr kumimoji="1" lang="ja-JP" altLang="en-US" sz="3600" b="1" dirty="0" smtClean="0">
                <a:latin typeface="UD デジタル 教科書体 NK-R" panose="02020400000000000000" pitchFamily="18" charset="-128"/>
                <a:ea typeface="UD デジタル 教科書体 NK-R" panose="02020400000000000000" pitchFamily="18" charset="-128"/>
              </a:rPr>
              <a:t>心理的に安定して学校生活が送れるように　　</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なった。</a:t>
            </a:r>
            <a:endParaRPr kumimoji="1" lang="en-US" altLang="ja-JP" sz="36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5263" y="2469252"/>
            <a:ext cx="9138736" cy="1200329"/>
          </a:xfrm>
          <a:prstGeom prst="rect">
            <a:avLst/>
          </a:prstGeom>
          <a:solidFill>
            <a:schemeClr val="accent1">
              <a:lumMod val="60000"/>
              <a:lumOff val="40000"/>
            </a:schemeClr>
          </a:solid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・周囲の友達とのトラブルが減り，良好な人間</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関係を構築できるようになった。</a:t>
            </a:r>
            <a:endParaRPr kumimoji="1" lang="en-US" altLang="ja-JP" sz="36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0" y="4693430"/>
            <a:ext cx="9143999" cy="1754326"/>
          </a:xfrm>
          <a:prstGeom prst="rect">
            <a:avLst/>
          </a:prstGeom>
          <a:solidFill>
            <a:schemeClr val="accent1">
              <a:lumMod val="60000"/>
              <a:lumOff val="40000"/>
            </a:schemeClr>
          </a:solidFill>
        </p:spPr>
        <p:txBody>
          <a:bodyPr wrap="square" rtlCol="0">
            <a:spAutoFit/>
          </a:bodyPr>
          <a:lstStyle/>
          <a:p>
            <a:r>
              <a:rPr kumimoji="1" lang="ja-JP" altLang="en-US" sz="3200" b="1" dirty="0" smtClean="0">
                <a:latin typeface="UD デジタル 教科書体 NK-R" panose="02020400000000000000" pitchFamily="18" charset="-128"/>
                <a:ea typeface="UD デジタル 教科書体 NK-R" panose="02020400000000000000" pitchFamily="18" charset="-128"/>
              </a:rPr>
              <a:t>・</a:t>
            </a:r>
            <a:r>
              <a:rPr kumimoji="1" lang="ja-JP" altLang="en-US" sz="3600" b="1" dirty="0" smtClean="0">
                <a:latin typeface="UD デジタル 教科書体 NK-R" panose="02020400000000000000" pitchFamily="18" charset="-128"/>
                <a:ea typeface="UD デジタル 教科書体 NK-R" panose="02020400000000000000" pitchFamily="18" charset="-128"/>
              </a:rPr>
              <a:t>できない部分ばかり見られていた児童生徒が</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できることを認められ，自信を持って生活でき　</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　</a:t>
            </a:r>
            <a:r>
              <a:rPr kumimoji="1" lang="ja-JP" altLang="en-US" sz="3600" b="1" dirty="0" err="1" smtClean="0">
                <a:latin typeface="UD デジタル 教科書体 NK-R" panose="02020400000000000000" pitchFamily="18" charset="-128"/>
                <a:ea typeface="UD デジタル 教科書体 NK-R" panose="02020400000000000000" pitchFamily="18" charset="-128"/>
              </a:rPr>
              <a:t>るように</a:t>
            </a:r>
            <a:r>
              <a:rPr kumimoji="1" lang="ja-JP" altLang="en-US" sz="3600" b="1" dirty="0" smtClean="0">
                <a:latin typeface="UD デジタル 教科書体 NK-R" panose="02020400000000000000" pitchFamily="18" charset="-128"/>
                <a:ea typeface="UD デジタル 教科書体 NK-R" panose="02020400000000000000" pitchFamily="18" charset="-128"/>
              </a:rPr>
              <a:t>なるなど，自己肯定感が高まった。</a:t>
            </a:r>
            <a:endParaRPr kumimoji="1" lang="en-US" altLang="ja-JP" sz="3600" b="1"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0" y="3858340"/>
            <a:ext cx="9144000" cy="646331"/>
          </a:xfrm>
          <a:prstGeom prst="rect">
            <a:avLst/>
          </a:prstGeom>
          <a:solidFill>
            <a:schemeClr val="accent1">
              <a:lumMod val="60000"/>
              <a:lumOff val="40000"/>
            </a:schemeClr>
          </a:solidFill>
        </p:spPr>
        <p:txBody>
          <a:bodyPr wrap="square" rtlCol="0">
            <a:spAutoFit/>
          </a:bodyPr>
          <a:lstStyle/>
          <a:p>
            <a:r>
              <a:rPr kumimoji="1" lang="ja-JP" altLang="en-US" sz="3600" b="1" dirty="0" smtClean="0">
                <a:latin typeface="UD デジタル 教科書体 NK-R" panose="02020400000000000000" pitchFamily="18" charset="-128"/>
                <a:ea typeface="UD デジタル 教科書体 NK-R" panose="02020400000000000000" pitchFamily="18" charset="-128"/>
              </a:rPr>
              <a:t>・学習意欲や登校意欲が増した。</a:t>
            </a:r>
            <a:endParaRPr kumimoji="1" lang="en-US" altLang="ja-JP" sz="3600"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21305" y="180589"/>
            <a:ext cx="9082454" cy="707886"/>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通級による指導を行うことで</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13" name="図 12">
            <a:extLst>
              <a:ext uri="{FF2B5EF4-FFF2-40B4-BE49-F238E27FC236}">
                <a16:creationId xmlns:a16="http://schemas.microsoft.com/office/drawing/2014/main" id="{98B842BD-A83D-48E3-B9DE-B359B28DF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054" y="3273966"/>
            <a:ext cx="1528259" cy="1168748"/>
          </a:xfrm>
          <a:prstGeom prst="rect">
            <a:avLst/>
          </a:prstGeom>
        </p:spPr>
      </p:pic>
    </p:spTree>
    <p:extLst>
      <p:ext uri="{BB962C8B-B14F-4D97-AF65-F5344CB8AC3E}">
        <p14:creationId xmlns:p14="http://schemas.microsoft.com/office/powerpoint/2010/main" val="2537937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EDFF4-AD43-4D28-8DE2-5B8B2DB8EE15}" type="slidenum">
              <a:rPr kumimoji="1" lang="ja-JP" altLang="en-US" sz="1200" b="1" i="0" u="none" strike="noStrike" kern="1200" cap="none" spc="0" normalizeH="0" baseline="0" noProof="0" smtClean="0">
                <a:ln>
                  <a:noFill/>
                </a:ln>
                <a:solidFill>
                  <a:prstClr val="black">
                    <a:tint val="75000"/>
                  </a:prstClr>
                </a:solidFill>
                <a:effectLst/>
                <a:uLnTx/>
                <a:uFillTx/>
                <a:latin typeface="游ゴシック" panose="020B0400000000000000" pitchFamily="50" charset="-128"/>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1" i="0" u="none" strike="noStrike" kern="1200" cap="none" spc="0" normalizeH="0" baseline="0" noProof="0" dirty="0">
              <a:ln>
                <a:noFill/>
              </a:ln>
              <a:solidFill>
                <a:prstClr val="black">
                  <a:tint val="7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7" name="テキスト ボックス 16"/>
          <p:cNvSpPr txBox="1"/>
          <p:nvPr/>
        </p:nvSpPr>
        <p:spPr>
          <a:xfrm>
            <a:off x="0" y="1138462"/>
            <a:ext cx="9144000" cy="954107"/>
          </a:xfrm>
          <a:prstGeom prst="rect">
            <a:avLst/>
          </a:prstGeom>
          <a:solidFill>
            <a:schemeClr val="accent1">
              <a:lumMod val="60000"/>
              <a:lumOff val="40000"/>
            </a:schemeClr>
          </a:solid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①  </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学習上又は生活上の困難を，改善・克服する　</a:t>
            </a:r>
            <a:endParaRPr kumimoji="1"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こと</a:t>
            </a:r>
            <a:r>
              <a:rPr kumimoji="1" lang="ja-JP" altLang="en-US" sz="2800" dirty="0" smtClean="0">
                <a:latin typeface="UD デジタル 教科書体 NP-B" panose="02020700000000000000" pitchFamily="18" charset="-128"/>
                <a:ea typeface="UD デジタル 教科書体 NP-B" panose="02020700000000000000" pitchFamily="18" charset="-128"/>
              </a:rPr>
              <a:t>を目指す。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9468" y="2267201"/>
            <a:ext cx="9153468" cy="954107"/>
          </a:xfrm>
          <a:prstGeom prst="rect">
            <a:avLst/>
          </a:prstGeom>
          <a:solidFill>
            <a:schemeClr val="accent1">
              <a:lumMod val="60000"/>
              <a:lumOff val="40000"/>
            </a:schemeClr>
          </a:solid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②  </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自立活動の内容</a:t>
            </a:r>
            <a:r>
              <a:rPr kumimoji="1" lang="ja-JP" altLang="en-US" sz="2800" dirty="0" smtClean="0">
                <a:latin typeface="UD デジタル 教科書体 NP-B" panose="02020700000000000000" pitchFamily="18" charset="-128"/>
                <a:ea typeface="UD デジタル 教科書体 NP-B" panose="02020700000000000000" pitchFamily="18" charset="-128"/>
              </a:rPr>
              <a:t>を参考に</a:t>
            </a:r>
            <a:r>
              <a:rPr kumimoji="1" lang="ja-JP" altLang="en-US" sz="2800" dirty="0">
                <a:latin typeface="UD デジタル 教科書体 NP-B" panose="02020700000000000000" pitchFamily="18" charset="-128"/>
                <a:ea typeface="UD デジタル 教科書体 NP-B" panose="02020700000000000000" pitchFamily="18" charset="-128"/>
              </a:rPr>
              <a:t>具体的な目標</a:t>
            </a:r>
            <a:r>
              <a:rPr kumimoji="1" lang="ja-JP" altLang="en-US" sz="2800" dirty="0" smtClean="0">
                <a:latin typeface="UD デジタル 教科書体 NP-B" panose="02020700000000000000" pitchFamily="18" charset="-128"/>
                <a:ea typeface="UD デジタル 教科書体 NP-B" panose="02020700000000000000" pitchFamily="18" charset="-128"/>
              </a:rPr>
              <a:t>や</a:t>
            </a:r>
            <a:r>
              <a:rPr kumimoji="1" lang="ja-JP" altLang="en-US" sz="2800" dirty="0">
                <a:latin typeface="UD デジタル 教科書体 NP-B" panose="02020700000000000000" pitchFamily="18" charset="-128"/>
                <a:ea typeface="UD デジタル 教科書体 NP-B" panose="02020700000000000000" pitchFamily="18" charset="-128"/>
              </a:rPr>
              <a:t>内容を</a:t>
            </a:r>
            <a:r>
              <a:rPr kumimoji="1" lang="ja-JP" altLang="en-US" sz="2800" dirty="0" smtClean="0">
                <a:latin typeface="UD デジタル 教科書体 NP-B" panose="02020700000000000000" pitchFamily="18" charset="-128"/>
                <a:ea typeface="UD デジタル 教科書体 NP-B" panose="02020700000000000000" pitchFamily="18" charset="-128"/>
              </a:rPr>
              <a:t>定め，</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指導を行う。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p:cNvSpPr txBox="1"/>
          <p:nvPr/>
        </p:nvSpPr>
        <p:spPr>
          <a:xfrm>
            <a:off x="0" y="3395940"/>
            <a:ext cx="9144000" cy="523220"/>
          </a:xfrm>
          <a:prstGeom prst="rect">
            <a:avLst/>
          </a:prstGeom>
          <a:solidFill>
            <a:schemeClr val="accent1">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③  </a:t>
            </a:r>
            <a:r>
              <a:rPr kumimoji="1" lang="ja-JP" altLang="en-US" sz="2800" b="0" i="0" u="none" strike="noStrike" kern="1200" cap="none" spc="0" normalizeH="0" baseline="0" noProof="0" dirty="0" smtClean="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rPr>
              <a:t>各教科の内容を取り扱いながら</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行うことができる。</a:t>
            </a:r>
            <a:endParaRPr kumimoji="1" lang="ja-JP" altLang="en-US" sz="2800" b="0" i="0" u="none" strike="noStrike" kern="1200" cap="none" spc="0" normalizeH="0" baseline="0" noProof="0" dirty="0">
              <a:ln>
                <a:noFill/>
              </a:ln>
              <a:effectLst/>
              <a:uLnTx/>
              <a:uFillTx/>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232" y="4093792"/>
            <a:ext cx="9143998" cy="954107"/>
          </a:xfrm>
          <a:prstGeom prst="rect">
            <a:avLst/>
          </a:prstGeom>
          <a:solidFill>
            <a:schemeClr val="accent1">
              <a:lumMod val="60000"/>
              <a:lumOff val="40000"/>
            </a:schemeClr>
          </a:solidFill>
        </p:spPr>
        <p:txBody>
          <a:bodyPr wrap="square">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④  特別</a:t>
            </a:r>
            <a:r>
              <a:rPr kumimoji="1" lang="ja-JP" altLang="en-US" sz="2800" dirty="0">
                <a:latin typeface="UD デジタル 教科書体 NP-B" panose="02020700000000000000" pitchFamily="18" charset="-128"/>
                <a:ea typeface="UD デジタル 教科書体 NP-B" panose="02020700000000000000" pitchFamily="18" charset="-128"/>
              </a:rPr>
              <a:t>の指導を教育課程に</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加える</a:t>
            </a:r>
            <a:r>
              <a:rPr kumimoji="1" lang="ja-JP" altLang="en-US" sz="2800" dirty="0" smtClean="0">
                <a:latin typeface="UD デジタル 教科書体 NP-B" panose="02020700000000000000" pitchFamily="18" charset="-128"/>
                <a:ea typeface="UD デジタル 教科書体 NP-B" panose="02020700000000000000" pitchFamily="18" charset="-128"/>
              </a:rPr>
              <a:t>，又は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その</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一部に替える</a:t>
            </a:r>
            <a:r>
              <a:rPr kumimoji="1" lang="ja-JP" altLang="en-US" sz="2800" dirty="0" smtClean="0">
                <a:latin typeface="UD デジタル 教科書体 NP-B" panose="02020700000000000000" pitchFamily="18" charset="-128"/>
                <a:ea typeface="UD デジタル 教科書体 NP-B" panose="02020700000000000000" pitchFamily="18" charset="-128"/>
              </a:rPr>
              <a:t>ことができる。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p:cNvSpPr txBox="1"/>
          <p:nvPr/>
        </p:nvSpPr>
        <p:spPr>
          <a:xfrm>
            <a:off x="-233" y="5221876"/>
            <a:ext cx="9143999" cy="523220"/>
          </a:xfrm>
          <a:prstGeom prst="rect">
            <a:avLst/>
          </a:prstGeom>
          <a:solidFill>
            <a:schemeClr val="accent1">
              <a:lumMod val="60000"/>
              <a:lumOff val="40000"/>
            </a:schemeClr>
          </a:solidFill>
        </p:spPr>
        <p:txBody>
          <a:bodyPr wrap="square" rtlCol="0">
            <a:spAutoFit/>
          </a:bodyPr>
          <a:lstStyle/>
          <a:p>
            <a:pPr lvl="0">
              <a:defRPr/>
            </a:pPr>
            <a:r>
              <a:rPr kumimoji="1"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⑤  週当たり</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１</a:t>
            </a:r>
            <a:r>
              <a:rPr kumimoji="1"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単位時間から</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８</a:t>
            </a:r>
            <a:r>
              <a:rPr kumimoji="1"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単位時間程度。</a:t>
            </a:r>
            <a:endPar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232" y="5919073"/>
            <a:ext cx="9144232" cy="523220"/>
          </a:xfrm>
          <a:prstGeom prst="rect">
            <a:avLst/>
          </a:prstGeom>
          <a:solidFill>
            <a:schemeClr val="accent1">
              <a:lumMod val="60000"/>
              <a:lumOff val="40000"/>
            </a:schemeClr>
          </a:solidFill>
        </p:spPr>
        <p:txBody>
          <a:bodyPr wrap="square" rtlCol="0">
            <a:spAutoFit/>
          </a:bodyPr>
          <a:lstStyle/>
          <a:p>
            <a:pPr lvl="0">
              <a:defRPr/>
            </a:pPr>
            <a:r>
              <a:rPr kumimoji="1"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⑥  </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全教職員</a:t>
            </a:r>
            <a:r>
              <a:rPr kumimoji="1" lang="ja-JP" altLang="en-US" sz="2800" dirty="0">
                <a:latin typeface="UD デジタル 教科書体 NP-B" panose="02020700000000000000" pitchFamily="18" charset="-128"/>
                <a:ea typeface="UD デジタル 教科書体 NP-B" panose="02020700000000000000" pitchFamily="18" charset="-128"/>
              </a:rPr>
              <a:t>で</a:t>
            </a:r>
            <a:r>
              <a:rPr kumimoji="1" lang="ja-JP" altLang="en-US" sz="2800" dirty="0" smtClean="0">
                <a:latin typeface="UD デジタル 教科書体 NP-B" panose="02020700000000000000" pitchFamily="18" charset="-128"/>
                <a:ea typeface="UD デジタル 教科書体 NP-B" panose="02020700000000000000" pitchFamily="18" charset="-128"/>
              </a:rPr>
              <a:t>連携して指導に当たることが</a:t>
            </a:r>
            <a:r>
              <a:rPr kumimoji="1"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大切。</a:t>
            </a:r>
            <a:endParaRPr kumimoji="1" lang="ja-JP" altLang="en-US" sz="28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21305" y="180589"/>
            <a:ext cx="9082454" cy="707886"/>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振り返り</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a:stretch>
            <a:fillRect/>
          </a:stretch>
        </p:blipFill>
        <p:spPr>
          <a:xfrm>
            <a:off x="7142346" y="265978"/>
            <a:ext cx="1103766" cy="844951"/>
          </a:xfrm>
          <a:prstGeom prst="rect">
            <a:avLst/>
          </a:prstGeom>
        </p:spPr>
      </p:pic>
      <p:pic>
        <p:nvPicPr>
          <p:cNvPr id="14" name="図 13">
            <a:extLst>
              <a:ext uri="{FF2B5EF4-FFF2-40B4-BE49-F238E27FC236}">
                <a16:creationId xmlns:a16="http://schemas.microsoft.com/office/drawing/2014/main" id="{3F038B26-3292-4F6F-B7DF-50CB56393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3272" y="216671"/>
            <a:ext cx="734786" cy="921791"/>
          </a:xfrm>
          <a:prstGeom prst="rect">
            <a:avLst/>
          </a:prstGeom>
        </p:spPr>
      </p:pic>
    </p:spTree>
    <p:extLst>
      <p:ext uri="{BB962C8B-B14F-4D97-AF65-F5344CB8AC3E}">
        <p14:creationId xmlns:p14="http://schemas.microsoft.com/office/powerpoint/2010/main" val="260790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3</a:t>
            </a:fld>
            <a:endParaRPr lang="ja-JP" altLang="en-US" dirty="0"/>
          </a:p>
        </p:txBody>
      </p:sp>
      <p:sp>
        <p:nvSpPr>
          <p:cNvPr id="8" name="テキスト ボックス 7"/>
          <p:cNvSpPr txBox="1"/>
          <p:nvPr/>
        </p:nvSpPr>
        <p:spPr>
          <a:xfrm>
            <a:off x="0" y="1683453"/>
            <a:ext cx="9136664" cy="2554545"/>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p:cNvSpPr txBox="1"/>
          <p:nvPr/>
        </p:nvSpPr>
        <p:spPr>
          <a:xfrm>
            <a:off x="7337" y="1622093"/>
            <a:ext cx="9136665" cy="2554545"/>
          </a:xfrm>
          <a:prstGeom prst="rect">
            <a:avLst/>
          </a:prstGeom>
          <a:noFill/>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r>
              <a:rPr kumimoji="1" lang="ja-JP" altLang="en-US" sz="4000" dirty="0" smtClean="0">
                <a:latin typeface="UD デジタル 教科書体 N-B" panose="02020700000000000000" pitchFamily="17" charset="-128"/>
                <a:ea typeface="UD デジタル 教科書体 N-B" panose="02020700000000000000" pitchFamily="17" charset="-128"/>
              </a:rPr>
              <a:t>「通級による指導とは，</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r>
              <a:rPr kumimoji="1" lang="ja-JP" altLang="en-US" sz="4000" dirty="0" smtClean="0">
                <a:latin typeface="UD デジタル 教科書体 N-B" panose="02020700000000000000" pitchFamily="17" charset="-128"/>
                <a:ea typeface="UD デジタル 教科書体 N-B" panose="02020700000000000000" pitchFamily="17" charset="-128"/>
              </a:rPr>
              <a:t>　　　　　どのような指導ですか？」</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455" y="721299"/>
            <a:ext cx="1684811" cy="1530083"/>
          </a:xfrm>
          <a:prstGeom prst="rect">
            <a:avLst/>
          </a:prstGeom>
        </p:spPr>
      </p:pic>
      <p:sp>
        <p:nvSpPr>
          <p:cNvPr id="3" name="円形吹き出し 2"/>
          <p:cNvSpPr/>
          <p:nvPr/>
        </p:nvSpPr>
        <p:spPr>
          <a:xfrm>
            <a:off x="324512" y="750215"/>
            <a:ext cx="2760433" cy="1046725"/>
          </a:xfrm>
          <a:prstGeom prst="wedgeEllipseCallout">
            <a:avLst>
              <a:gd name="adj1" fmla="val 31381"/>
              <a:gd name="adj2" fmla="val 383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144000" rIns="144000" bIns="216000" rtlCol="0" anchor="ctr"/>
          <a:lstStyle/>
          <a:p>
            <a:pPr algn="ctr"/>
            <a:r>
              <a:rPr kumimoji="1" lang="ja-JP" altLang="en-US" sz="5400" i="1" dirty="0" smtClean="0">
                <a:latin typeface="UD デジタル 教科書体 N-B" panose="02020700000000000000" pitchFamily="17" charset="-128"/>
                <a:ea typeface="UD デジタル 教科書体 N-B" panose="02020700000000000000" pitchFamily="17" charset="-128"/>
              </a:rPr>
              <a:t>Ｑ</a:t>
            </a:r>
            <a:r>
              <a:rPr kumimoji="1" lang="en-US" altLang="ja-JP" sz="5400" i="1" dirty="0" smtClean="0">
                <a:latin typeface="UD デジタル 教科書体 N-B" panose="02020700000000000000" pitchFamily="17" charset="-128"/>
                <a:ea typeface="UD デジタル 教科書体 N-B" panose="02020700000000000000" pitchFamily="17" charset="-128"/>
              </a:rPr>
              <a:t>.</a:t>
            </a:r>
            <a:r>
              <a:rPr kumimoji="1" lang="ja-JP" altLang="en-US" sz="5400" i="1" dirty="0" smtClean="0">
                <a:latin typeface="UD デジタル 教科書体 N-B" panose="02020700000000000000" pitchFamily="17" charset="-128"/>
                <a:ea typeface="UD デジタル 教科書体 N-B" panose="02020700000000000000" pitchFamily="17" charset="-128"/>
              </a:rPr>
              <a:t>１</a:t>
            </a:r>
            <a:endParaRPr kumimoji="1" lang="ja-JP" altLang="en-US" sz="5400" i="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81396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EDFF4-AD43-4D28-8DE2-5B8B2DB8EE15}" type="slidenum">
              <a:rPr kumimoji="1" lang="ja-JP" altLang="en-US" sz="1200" b="1" i="0" u="none" strike="noStrike" kern="1200" cap="none" spc="0" normalizeH="0" baseline="0" noProof="0" smtClean="0">
                <a:ln>
                  <a:noFill/>
                </a:ln>
                <a:solidFill>
                  <a:prstClr val="black">
                    <a:tint val="75000"/>
                  </a:prstClr>
                </a:solidFill>
                <a:effectLst/>
                <a:uLnTx/>
                <a:uFillTx/>
                <a:latin typeface="游ゴシック" panose="020B0400000000000000" pitchFamily="50" charset="-128"/>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1" i="0" u="none" strike="noStrike" kern="1200" cap="none" spc="0" normalizeH="0" baseline="0" noProof="0" dirty="0">
              <a:ln>
                <a:noFill/>
              </a:ln>
              <a:solidFill>
                <a:prstClr val="black">
                  <a:tint val="7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7" name="図 6"/>
          <p:cNvPicPr>
            <a:picLocks noChangeAspect="1"/>
          </p:cNvPicPr>
          <p:nvPr/>
        </p:nvPicPr>
        <p:blipFill>
          <a:blip r:embed="rId3"/>
          <a:stretch>
            <a:fillRect/>
          </a:stretch>
        </p:blipFill>
        <p:spPr>
          <a:xfrm>
            <a:off x="5575949" y="2649845"/>
            <a:ext cx="2369154" cy="3496516"/>
          </a:xfrm>
          <a:prstGeom prst="rect">
            <a:avLst/>
          </a:prstGeom>
          <a:ln>
            <a:solidFill>
              <a:schemeClr val="tx1"/>
            </a:solidFill>
          </a:ln>
        </p:spPr>
      </p:pic>
      <p:grpSp>
        <p:nvGrpSpPr>
          <p:cNvPr id="6" name="グループ化 5"/>
          <p:cNvGrpSpPr/>
          <p:nvPr/>
        </p:nvGrpSpPr>
        <p:grpSpPr>
          <a:xfrm>
            <a:off x="558638" y="6227637"/>
            <a:ext cx="3813338" cy="530475"/>
            <a:chOff x="3583915" y="5791200"/>
            <a:chExt cx="3828376" cy="617955"/>
          </a:xfrm>
        </p:grpSpPr>
        <p:sp>
          <p:nvSpPr>
            <p:cNvPr id="4" name="角丸四角形 3"/>
            <p:cNvSpPr/>
            <p:nvPr/>
          </p:nvSpPr>
          <p:spPr>
            <a:xfrm>
              <a:off x="3583915" y="5791200"/>
              <a:ext cx="3604282" cy="39793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kumimoji="1" lang="ja-JP" altLang="en-US" sz="1600" dirty="0" smtClean="0">
                  <a:solidFill>
                    <a:schemeClr val="tx1"/>
                  </a:solidFill>
                  <a:latin typeface="UD デジタル 教科書体 NK-B" panose="02020700000000000000" pitchFamily="18" charset="-128"/>
                  <a:ea typeface="UD デジタル 教科書体 NK-B" panose="02020700000000000000" pitchFamily="18" charset="-128"/>
                </a:rPr>
                <a:t> 通級指導教室サポートパック</a:t>
              </a:r>
              <a:r>
                <a:rPr kumimoji="1" lang="ja-JP" altLang="en-US" dirty="0" smtClean="0">
                  <a:solidFill>
                    <a:schemeClr val="tx1"/>
                  </a:solidFill>
                </a:rPr>
                <a:t>　</a:t>
              </a:r>
              <a:endParaRPr kumimoji="1" lang="ja-JP" altLang="en-US" dirty="0">
                <a:solidFill>
                  <a:schemeClr val="tx1"/>
                </a:solidFill>
              </a:endParaRPr>
            </a:p>
          </p:txBody>
        </p:sp>
        <p:sp>
          <p:nvSpPr>
            <p:cNvPr id="23" name="角丸四角形 22"/>
            <p:cNvSpPr/>
            <p:nvPr/>
          </p:nvSpPr>
          <p:spPr>
            <a:xfrm>
              <a:off x="6417784" y="5791200"/>
              <a:ext cx="770412" cy="397933"/>
            </a:xfrm>
            <a:prstGeom prst="round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BIZ UDPゴシック" panose="020B0400000000000000" pitchFamily="50" charset="-128"/>
                  <a:ea typeface="BIZ UDPゴシック" panose="020B0400000000000000" pitchFamily="50" charset="-128"/>
                </a:rPr>
                <a:t>検 索</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上矢印 4"/>
            <p:cNvSpPr/>
            <p:nvPr/>
          </p:nvSpPr>
          <p:spPr>
            <a:xfrm rot="19479925">
              <a:off x="7090848" y="5969109"/>
              <a:ext cx="321443" cy="440046"/>
            </a:xfrm>
            <a:custGeom>
              <a:avLst/>
              <a:gdLst>
                <a:gd name="connsiteX0" fmla="*/ 0 w 316475"/>
                <a:gd name="connsiteY0" fmla="*/ 158238 h 440046"/>
                <a:gd name="connsiteX1" fmla="*/ 158238 w 316475"/>
                <a:gd name="connsiteY1" fmla="*/ 0 h 440046"/>
                <a:gd name="connsiteX2" fmla="*/ 316475 w 316475"/>
                <a:gd name="connsiteY2" fmla="*/ 158238 h 440046"/>
                <a:gd name="connsiteX3" fmla="*/ 237356 w 316475"/>
                <a:gd name="connsiteY3" fmla="*/ 158238 h 440046"/>
                <a:gd name="connsiteX4" fmla="*/ 237356 w 316475"/>
                <a:gd name="connsiteY4" fmla="*/ 440046 h 440046"/>
                <a:gd name="connsiteX5" fmla="*/ 79119 w 316475"/>
                <a:gd name="connsiteY5" fmla="*/ 440046 h 440046"/>
                <a:gd name="connsiteX6" fmla="*/ 79119 w 316475"/>
                <a:gd name="connsiteY6" fmla="*/ 158238 h 440046"/>
                <a:gd name="connsiteX7" fmla="*/ 0 w 316475"/>
                <a:gd name="connsiteY7" fmla="*/ 158238 h 440046"/>
                <a:gd name="connsiteX0" fmla="*/ 0 w 316475"/>
                <a:gd name="connsiteY0" fmla="*/ 158238 h 440046"/>
                <a:gd name="connsiteX1" fmla="*/ 158238 w 316475"/>
                <a:gd name="connsiteY1" fmla="*/ 0 h 440046"/>
                <a:gd name="connsiteX2" fmla="*/ 316475 w 316475"/>
                <a:gd name="connsiteY2" fmla="*/ 158238 h 440046"/>
                <a:gd name="connsiteX3" fmla="*/ 237356 w 316475"/>
                <a:gd name="connsiteY3" fmla="*/ 158238 h 440046"/>
                <a:gd name="connsiteX4" fmla="*/ 237356 w 316475"/>
                <a:gd name="connsiteY4" fmla="*/ 440046 h 440046"/>
                <a:gd name="connsiteX5" fmla="*/ 79119 w 316475"/>
                <a:gd name="connsiteY5" fmla="*/ 440046 h 440046"/>
                <a:gd name="connsiteX6" fmla="*/ 86987 w 316475"/>
                <a:gd name="connsiteY6" fmla="*/ 268447 h 440046"/>
                <a:gd name="connsiteX7" fmla="*/ 0 w 316475"/>
                <a:gd name="connsiteY7" fmla="*/ 158238 h 440046"/>
                <a:gd name="connsiteX0" fmla="*/ 0 w 331145"/>
                <a:gd name="connsiteY0" fmla="*/ 247928 h 440046"/>
                <a:gd name="connsiteX1" fmla="*/ 172908 w 331145"/>
                <a:gd name="connsiteY1" fmla="*/ 0 h 440046"/>
                <a:gd name="connsiteX2" fmla="*/ 331145 w 331145"/>
                <a:gd name="connsiteY2" fmla="*/ 158238 h 440046"/>
                <a:gd name="connsiteX3" fmla="*/ 252026 w 331145"/>
                <a:gd name="connsiteY3" fmla="*/ 158238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23986 w 331145"/>
                <a:gd name="connsiteY3" fmla="*/ 307891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99092 w 331145"/>
                <a:gd name="connsiteY6" fmla="*/ 271265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93963 w 331145"/>
                <a:gd name="connsiteY6" fmla="*/ 276899 h 440046"/>
                <a:gd name="connsiteX7" fmla="*/ 0 w 331145"/>
                <a:gd name="connsiteY7" fmla="*/ 247928 h 440046"/>
                <a:gd name="connsiteX0" fmla="*/ 0 w 336448"/>
                <a:gd name="connsiteY0" fmla="*/ 247928 h 440046"/>
                <a:gd name="connsiteX1" fmla="*/ 172908 w 336448"/>
                <a:gd name="connsiteY1" fmla="*/ 0 h 440046"/>
                <a:gd name="connsiteX2" fmla="*/ 336448 w 336448"/>
                <a:gd name="connsiteY2" fmla="*/ 271265 h 440046"/>
                <a:gd name="connsiteX3" fmla="*/ 246817 w 336448"/>
                <a:gd name="connsiteY3" fmla="*/ 277153 h 440046"/>
                <a:gd name="connsiteX4" fmla="*/ 252026 w 336448"/>
                <a:gd name="connsiteY4" fmla="*/ 440046 h 440046"/>
                <a:gd name="connsiteX5" fmla="*/ 93789 w 336448"/>
                <a:gd name="connsiteY5" fmla="*/ 440046 h 440046"/>
                <a:gd name="connsiteX6" fmla="*/ 93963 w 336448"/>
                <a:gd name="connsiteY6" fmla="*/ 276899 h 440046"/>
                <a:gd name="connsiteX7" fmla="*/ 0 w 336448"/>
                <a:gd name="connsiteY7" fmla="*/ 247928 h 440046"/>
                <a:gd name="connsiteX0" fmla="*/ 0 w 348767"/>
                <a:gd name="connsiteY0" fmla="*/ 272779 h 440046"/>
                <a:gd name="connsiteX1" fmla="*/ 185227 w 348767"/>
                <a:gd name="connsiteY1" fmla="*/ 0 h 440046"/>
                <a:gd name="connsiteX2" fmla="*/ 348767 w 348767"/>
                <a:gd name="connsiteY2" fmla="*/ 271265 h 440046"/>
                <a:gd name="connsiteX3" fmla="*/ 259136 w 348767"/>
                <a:gd name="connsiteY3" fmla="*/ 277153 h 440046"/>
                <a:gd name="connsiteX4" fmla="*/ 264345 w 348767"/>
                <a:gd name="connsiteY4" fmla="*/ 440046 h 440046"/>
                <a:gd name="connsiteX5" fmla="*/ 106108 w 348767"/>
                <a:gd name="connsiteY5" fmla="*/ 440046 h 440046"/>
                <a:gd name="connsiteX6" fmla="*/ 106282 w 348767"/>
                <a:gd name="connsiteY6" fmla="*/ 276899 h 440046"/>
                <a:gd name="connsiteX7" fmla="*/ 0 w 348767"/>
                <a:gd name="connsiteY7" fmla="*/ 272779 h 440046"/>
                <a:gd name="connsiteX0" fmla="*/ 0 w 343637"/>
                <a:gd name="connsiteY0" fmla="*/ 272779 h 440046"/>
                <a:gd name="connsiteX1" fmla="*/ 185227 w 343637"/>
                <a:gd name="connsiteY1" fmla="*/ 0 h 440046"/>
                <a:gd name="connsiteX2" fmla="*/ 343637 w 343637"/>
                <a:gd name="connsiteY2" fmla="*/ 276900 h 440046"/>
                <a:gd name="connsiteX3" fmla="*/ 259136 w 343637"/>
                <a:gd name="connsiteY3" fmla="*/ 277153 h 440046"/>
                <a:gd name="connsiteX4" fmla="*/ 264345 w 343637"/>
                <a:gd name="connsiteY4" fmla="*/ 440046 h 440046"/>
                <a:gd name="connsiteX5" fmla="*/ 106108 w 343637"/>
                <a:gd name="connsiteY5" fmla="*/ 440046 h 440046"/>
                <a:gd name="connsiteX6" fmla="*/ 106282 w 343637"/>
                <a:gd name="connsiteY6" fmla="*/ 276899 h 440046"/>
                <a:gd name="connsiteX7" fmla="*/ 0 w 343637"/>
                <a:gd name="connsiteY7" fmla="*/ 272779 h 440046"/>
                <a:gd name="connsiteX0" fmla="*/ 0 w 332873"/>
                <a:gd name="connsiteY0" fmla="*/ 27227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72274 h 440046"/>
                <a:gd name="connsiteX0" fmla="*/ 0 w 332873"/>
                <a:gd name="connsiteY0" fmla="*/ 28370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83704 h 440046"/>
                <a:gd name="connsiteX0" fmla="*/ 0 w 332873"/>
                <a:gd name="connsiteY0" fmla="*/ 27989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79894 h 440046"/>
                <a:gd name="connsiteX0" fmla="*/ 0 w 321443"/>
                <a:gd name="connsiteY0" fmla="*/ 276084 h 440046"/>
                <a:gd name="connsiteX1" fmla="*/ 163033 w 321443"/>
                <a:gd name="connsiteY1" fmla="*/ 0 h 440046"/>
                <a:gd name="connsiteX2" fmla="*/ 321443 w 321443"/>
                <a:gd name="connsiteY2" fmla="*/ 276900 h 440046"/>
                <a:gd name="connsiteX3" fmla="*/ 236942 w 321443"/>
                <a:gd name="connsiteY3" fmla="*/ 277153 h 440046"/>
                <a:gd name="connsiteX4" fmla="*/ 242151 w 321443"/>
                <a:gd name="connsiteY4" fmla="*/ 440046 h 440046"/>
                <a:gd name="connsiteX5" fmla="*/ 83914 w 321443"/>
                <a:gd name="connsiteY5" fmla="*/ 440046 h 440046"/>
                <a:gd name="connsiteX6" fmla="*/ 84088 w 321443"/>
                <a:gd name="connsiteY6" fmla="*/ 276899 h 440046"/>
                <a:gd name="connsiteX7" fmla="*/ 0 w 321443"/>
                <a:gd name="connsiteY7" fmla="*/ 276084 h 44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443" h="440046">
                  <a:moveTo>
                    <a:pt x="0" y="276084"/>
                  </a:moveTo>
                  <a:lnTo>
                    <a:pt x="163033" y="0"/>
                  </a:lnTo>
                  <a:lnTo>
                    <a:pt x="321443" y="276900"/>
                  </a:lnTo>
                  <a:lnTo>
                    <a:pt x="236942" y="277153"/>
                  </a:lnTo>
                  <a:lnTo>
                    <a:pt x="242151" y="440046"/>
                  </a:lnTo>
                  <a:lnTo>
                    <a:pt x="83914" y="440046"/>
                  </a:lnTo>
                  <a:lnTo>
                    <a:pt x="84088" y="276899"/>
                  </a:lnTo>
                  <a:lnTo>
                    <a:pt x="0" y="276084"/>
                  </a:lnTo>
                  <a:close/>
                </a:path>
              </a:pathLst>
            </a:cu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5381047" y="6223581"/>
            <a:ext cx="2961421" cy="538588"/>
            <a:chOff x="4455972" y="5791200"/>
            <a:chExt cx="2956319" cy="617955"/>
          </a:xfrm>
        </p:grpSpPr>
        <p:sp>
          <p:nvSpPr>
            <p:cNvPr id="16" name="角丸四角形 15"/>
            <p:cNvSpPr/>
            <p:nvPr/>
          </p:nvSpPr>
          <p:spPr>
            <a:xfrm>
              <a:off x="4455972" y="5791200"/>
              <a:ext cx="2732224" cy="39793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kumimoji="1" lang="ja-JP" altLang="en-US" sz="1600" dirty="0" smtClean="0">
                  <a:solidFill>
                    <a:schemeClr val="tx1"/>
                  </a:solidFill>
                  <a:latin typeface="UD デジタル 教科書体 NK-B" panose="02020700000000000000" pitchFamily="18" charset="-128"/>
                  <a:ea typeface="UD デジタル 教科書体 NK-B" panose="02020700000000000000" pitchFamily="18" charset="-128"/>
                </a:rPr>
                <a:t>　 ともまなびガイド</a:t>
              </a:r>
              <a:r>
                <a:rPr kumimoji="1" lang="ja-JP" altLang="en-US" dirty="0" smtClean="0">
                  <a:solidFill>
                    <a:schemeClr val="tx1"/>
                  </a:solidFill>
                </a:rPr>
                <a:t>　</a:t>
              </a:r>
              <a:endParaRPr kumimoji="1" lang="ja-JP" altLang="en-US" dirty="0">
                <a:solidFill>
                  <a:schemeClr val="tx1"/>
                </a:solidFill>
              </a:endParaRPr>
            </a:p>
          </p:txBody>
        </p:sp>
        <p:sp>
          <p:nvSpPr>
            <p:cNvPr id="17" name="角丸四角形 16"/>
            <p:cNvSpPr/>
            <p:nvPr/>
          </p:nvSpPr>
          <p:spPr>
            <a:xfrm>
              <a:off x="6433758" y="5791200"/>
              <a:ext cx="754438" cy="397934"/>
            </a:xfrm>
            <a:prstGeom prst="round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BIZ UDPゴシック" panose="020B0400000000000000" pitchFamily="50" charset="-128"/>
                  <a:ea typeface="BIZ UDPゴシック" panose="020B0400000000000000" pitchFamily="50" charset="-128"/>
                </a:rPr>
                <a:t>検 索</a:t>
              </a:r>
              <a:endParaRPr kumimoji="1" lang="ja-JP" altLang="en-US" b="1" dirty="0">
                <a:latin typeface="BIZ UDPゴシック" panose="020B0400000000000000" pitchFamily="50" charset="-128"/>
                <a:ea typeface="BIZ UDPゴシック" panose="020B0400000000000000" pitchFamily="50" charset="-128"/>
              </a:endParaRPr>
            </a:p>
          </p:txBody>
        </p:sp>
        <p:sp>
          <p:nvSpPr>
            <p:cNvPr id="18" name="上矢印 4"/>
            <p:cNvSpPr/>
            <p:nvPr/>
          </p:nvSpPr>
          <p:spPr>
            <a:xfrm rot="19479925">
              <a:off x="7090848" y="5969109"/>
              <a:ext cx="321443" cy="440046"/>
            </a:xfrm>
            <a:custGeom>
              <a:avLst/>
              <a:gdLst>
                <a:gd name="connsiteX0" fmla="*/ 0 w 316475"/>
                <a:gd name="connsiteY0" fmla="*/ 158238 h 440046"/>
                <a:gd name="connsiteX1" fmla="*/ 158238 w 316475"/>
                <a:gd name="connsiteY1" fmla="*/ 0 h 440046"/>
                <a:gd name="connsiteX2" fmla="*/ 316475 w 316475"/>
                <a:gd name="connsiteY2" fmla="*/ 158238 h 440046"/>
                <a:gd name="connsiteX3" fmla="*/ 237356 w 316475"/>
                <a:gd name="connsiteY3" fmla="*/ 158238 h 440046"/>
                <a:gd name="connsiteX4" fmla="*/ 237356 w 316475"/>
                <a:gd name="connsiteY4" fmla="*/ 440046 h 440046"/>
                <a:gd name="connsiteX5" fmla="*/ 79119 w 316475"/>
                <a:gd name="connsiteY5" fmla="*/ 440046 h 440046"/>
                <a:gd name="connsiteX6" fmla="*/ 79119 w 316475"/>
                <a:gd name="connsiteY6" fmla="*/ 158238 h 440046"/>
                <a:gd name="connsiteX7" fmla="*/ 0 w 316475"/>
                <a:gd name="connsiteY7" fmla="*/ 158238 h 440046"/>
                <a:gd name="connsiteX0" fmla="*/ 0 w 316475"/>
                <a:gd name="connsiteY0" fmla="*/ 158238 h 440046"/>
                <a:gd name="connsiteX1" fmla="*/ 158238 w 316475"/>
                <a:gd name="connsiteY1" fmla="*/ 0 h 440046"/>
                <a:gd name="connsiteX2" fmla="*/ 316475 w 316475"/>
                <a:gd name="connsiteY2" fmla="*/ 158238 h 440046"/>
                <a:gd name="connsiteX3" fmla="*/ 237356 w 316475"/>
                <a:gd name="connsiteY3" fmla="*/ 158238 h 440046"/>
                <a:gd name="connsiteX4" fmla="*/ 237356 w 316475"/>
                <a:gd name="connsiteY4" fmla="*/ 440046 h 440046"/>
                <a:gd name="connsiteX5" fmla="*/ 79119 w 316475"/>
                <a:gd name="connsiteY5" fmla="*/ 440046 h 440046"/>
                <a:gd name="connsiteX6" fmla="*/ 86987 w 316475"/>
                <a:gd name="connsiteY6" fmla="*/ 268447 h 440046"/>
                <a:gd name="connsiteX7" fmla="*/ 0 w 316475"/>
                <a:gd name="connsiteY7" fmla="*/ 158238 h 440046"/>
                <a:gd name="connsiteX0" fmla="*/ 0 w 331145"/>
                <a:gd name="connsiteY0" fmla="*/ 247928 h 440046"/>
                <a:gd name="connsiteX1" fmla="*/ 172908 w 331145"/>
                <a:gd name="connsiteY1" fmla="*/ 0 h 440046"/>
                <a:gd name="connsiteX2" fmla="*/ 331145 w 331145"/>
                <a:gd name="connsiteY2" fmla="*/ 158238 h 440046"/>
                <a:gd name="connsiteX3" fmla="*/ 252026 w 331145"/>
                <a:gd name="connsiteY3" fmla="*/ 158238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23986 w 331145"/>
                <a:gd name="connsiteY3" fmla="*/ 307891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101657 w 331145"/>
                <a:gd name="connsiteY6" fmla="*/ 268447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99092 w 331145"/>
                <a:gd name="connsiteY6" fmla="*/ 271265 h 440046"/>
                <a:gd name="connsiteX7" fmla="*/ 0 w 331145"/>
                <a:gd name="connsiteY7" fmla="*/ 247928 h 440046"/>
                <a:gd name="connsiteX0" fmla="*/ 0 w 331145"/>
                <a:gd name="connsiteY0" fmla="*/ 247928 h 440046"/>
                <a:gd name="connsiteX1" fmla="*/ 172908 w 331145"/>
                <a:gd name="connsiteY1" fmla="*/ 0 h 440046"/>
                <a:gd name="connsiteX2" fmla="*/ 331145 w 331145"/>
                <a:gd name="connsiteY2" fmla="*/ 158238 h 440046"/>
                <a:gd name="connsiteX3" fmla="*/ 246817 w 331145"/>
                <a:gd name="connsiteY3" fmla="*/ 277153 h 440046"/>
                <a:gd name="connsiteX4" fmla="*/ 252026 w 331145"/>
                <a:gd name="connsiteY4" fmla="*/ 440046 h 440046"/>
                <a:gd name="connsiteX5" fmla="*/ 93789 w 331145"/>
                <a:gd name="connsiteY5" fmla="*/ 440046 h 440046"/>
                <a:gd name="connsiteX6" fmla="*/ 93963 w 331145"/>
                <a:gd name="connsiteY6" fmla="*/ 276899 h 440046"/>
                <a:gd name="connsiteX7" fmla="*/ 0 w 331145"/>
                <a:gd name="connsiteY7" fmla="*/ 247928 h 440046"/>
                <a:gd name="connsiteX0" fmla="*/ 0 w 336448"/>
                <a:gd name="connsiteY0" fmla="*/ 247928 h 440046"/>
                <a:gd name="connsiteX1" fmla="*/ 172908 w 336448"/>
                <a:gd name="connsiteY1" fmla="*/ 0 h 440046"/>
                <a:gd name="connsiteX2" fmla="*/ 336448 w 336448"/>
                <a:gd name="connsiteY2" fmla="*/ 271265 h 440046"/>
                <a:gd name="connsiteX3" fmla="*/ 246817 w 336448"/>
                <a:gd name="connsiteY3" fmla="*/ 277153 h 440046"/>
                <a:gd name="connsiteX4" fmla="*/ 252026 w 336448"/>
                <a:gd name="connsiteY4" fmla="*/ 440046 h 440046"/>
                <a:gd name="connsiteX5" fmla="*/ 93789 w 336448"/>
                <a:gd name="connsiteY5" fmla="*/ 440046 h 440046"/>
                <a:gd name="connsiteX6" fmla="*/ 93963 w 336448"/>
                <a:gd name="connsiteY6" fmla="*/ 276899 h 440046"/>
                <a:gd name="connsiteX7" fmla="*/ 0 w 336448"/>
                <a:gd name="connsiteY7" fmla="*/ 247928 h 440046"/>
                <a:gd name="connsiteX0" fmla="*/ 0 w 348767"/>
                <a:gd name="connsiteY0" fmla="*/ 272779 h 440046"/>
                <a:gd name="connsiteX1" fmla="*/ 185227 w 348767"/>
                <a:gd name="connsiteY1" fmla="*/ 0 h 440046"/>
                <a:gd name="connsiteX2" fmla="*/ 348767 w 348767"/>
                <a:gd name="connsiteY2" fmla="*/ 271265 h 440046"/>
                <a:gd name="connsiteX3" fmla="*/ 259136 w 348767"/>
                <a:gd name="connsiteY3" fmla="*/ 277153 h 440046"/>
                <a:gd name="connsiteX4" fmla="*/ 264345 w 348767"/>
                <a:gd name="connsiteY4" fmla="*/ 440046 h 440046"/>
                <a:gd name="connsiteX5" fmla="*/ 106108 w 348767"/>
                <a:gd name="connsiteY5" fmla="*/ 440046 h 440046"/>
                <a:gd name="connsiteX6" fmla="*/ 106282 w 348767"/>
                <a:gd name="connsiteY6" fmla="*/ 276899 h 440046"/>
                <a:gd name="connsiteX7" fmla="*/ 0 w 348767"/>
                <a:gd name="connsiteY7" fmla="*/ 272779 h 440046"/>
                <a:gd name="connsiteX0" fmla="*/ 0 w 343637"/>
                <a:gd name="connsiteY0" fmla="*/ 272779 h 440046"/>
                <a:gd name="connsiteX1" fmla="*/ 185227 w 343637"/>
                <a:gd name="connsiteY1" fmla="*/ 0 h 440046"/>
                <a:gd name="connsiteX2" fmla="*/ 343637 w 343637"/>
                <a:gd name="connsiteY2" fmla="*/ 276900 h 440046"/>
                <a:gd name="connsiteX3" fmla="*/ 259136 w 343637"/>
                <a:gd name="connsiteY3" fmla="*/ 277153 h 440046"/>
                <a:gd name="connsiteX4" fmla="*/ 264345 w 343637"/>
                <a:gd name="connsiteY4" fmla="*/ 440046 h 440046"/>
                <a:gd name="connsiteX5" fmla="*/ 106108 w 343637"/>
                <a:gd name="connsiteY5" fmla="*/ 440046 h 440046"/>
                <a:gd name="connsiteX6" fmla="*/ 106282 w 343637"/>
                <a:gd name="connsiteY6" fmla="*/ 276899 h 440046"/>
                <a:gd name="connsiteX7" fmla="*/ 0 w 343637"/>
                <a:gd name="connsiteY7" fmla="*/ 272779 h 440046"/>
                <a:gd name="connsiteX0" fmla="*/ 0 w 332873"/>
                <a:gd name="connsiteY0" fmla="*/ 27227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72274 h 440046"/>
                <a:gd name="connsiteX0" fmla="*/ 0 w 332873"/>
                <a:gd name="connsiteY0" fmla="*/ 28370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83704 h 440046"/>
                <a:gd name="connsiteX0" fmla="*/ 0 w 332873"/>
                <a:gd name="connsiteY0" fmla="*/ 279894 h 440046"/>
                <a:gd name="connsiteX1" fmla="*/ 174463 w 332873"/>
                <a:gd name="connsiteY1" fmla="*/ 0 h 440046"/>
                <a:gd name="connsiteX2" fmla="*/ 332873 w 332873"/>
                <a:gd name="connsiteY2" fmla="*/ 276900 h 440046"/>
                <a:gd name="connsiteX3" fmla="*/ 248372 w 332873"/>
                <a:gd name="connsiteY3" fmla="*/ 277153 h 440046"/>
                <a:gd name="connsiteX4" fmla="*/ 253581 w 332873"/>
                <a:gd name="connsiteY4" fmla="*/ 440046 h 440046"/>
                <a:gd name="connsiteX5" fmla="*/ 95344 w 332873"/>
                <a:gd name="connsiteY5" fmla="*/ 440046 h 440046"/>
                <a:gd name="connsiteX6" fmla="*/ 95518 w 332873"/>
                <a:gd name="connsiteY6" fmla="*/ 276899 h 440046"/>
                <a:gd name="connsiteX7" fmla="*/ 0 w 332873"/>
                <a:gd name="connsiteY7" fmla="*/ 279894 h 440046"/>
                <a:gd name="connsiteX0" fmla="*/ 0 w 321443"/>
                <a:gd name="connsiteY0" fmla="*/ 276084 h 440046"/>
                <a:gd name="connsiteX1" fmla="*/ 163033 w 321443"/>
                <a:gd name="connsiteY1" fmla="*/ 0 h 440046"/>
                <a:gd name="connsiteX2" fmla="*/ 321443 w 321443"/>
                <a:gd name="connsiteY2" fmla="*/ 276900 h 440046"/>
                <a:gd name="connsiteX3" fmla="*/ 236942 w 321443"/>
                <a:gd name="connsiteY3" fmla="*/ 277153 h 440046"/>
                <a:gd name="connsiteX4" fmla="*/ 242151 w 321443"/>
                <a:gd name="connsiteY4" fmla="*/ 440046 h 440046"/>
                <a:gd name="connsiteX5" fmla="*/ 83914 w 321443"/>
                <a:gd name="connsiteY5" fmla="*/ 440046 h 440046"/>
                <a:gd name="connsiteX6" fmla="*/ 84088 w 321443"/>
                <a:gd name="connsiteY6" fmla="*/ 276899 h 440046"/>
                <a:gd name="connsiteX7" fmla="*/ 0 w 321443"/>
                <a:gd name="connsiteY7" fmla="*/ 276084 h 44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443" h="440046">
                  <a:moveTo>
                    <a:pt x="0" y="276084"/>
                  </a:moveTo>
                  <a:lnTo>
                    <a:pt x="163033" y="0"/>
                  </a:lnTo>
                  <a:lnTo>
                    <a:pt x="321443" y="276900"/>
                  </a:lnTo>
                  <a:lnTo>
                    <a:pt x="236942" y="277153"/>
                  </a:lnTo>
                  <a:lnTo>
                    <a:pt x="242151" y="440046"/>
                  </a:lnTo>
                  <a:lnTo>
                    <a:pt x="83914" y="440046"/>
                  </a:lnTo>
                  <a:lnTo>
                    <a:pt x="84088" y="276899"/>
                  </a:lnTo>
                  <a:lnTo>
                    <a:pt x="0" y="276084"/>
                  </a:lnTo>
                  <a:close/>
                </a:path>
              </a:pathLst>
            </a:cu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1230161" y="944041"/>
            <a:ext cx="6664741" cy="584775"/>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宮城県総合教育センター</a:t>
            </a:r>
            <a:r>
              <a:rPr kumimoji="1" lang="en-US" altLang="ja-JP" sz="3200" b="1"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HP</a:t>
            </a:r>
            <a:endParaRPr kumimoji="1" lang="ja-JP" altLang="en-US" sz="3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p:cNvSpPr txBox="1"/>
          <p:nvPr/>
        </p:nvSpPr>
        <p:spPr>
          <a:xfrm>
            <a:off x="454557" y="1501680"/>
            <a:ext cx="367169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令和元年度</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専門研究 成果物</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4894703" y="1522045"/>
            <a:ext cx="3731646"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平成</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30</a:t>
            </a: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年度</a:t>
            </a:r>
            <a:endPar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専門研究 成果物</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21305" y="180589"/>
            <a:ext cx="9082454" cy="707886"/>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さらに詳しく知りたい方</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pic>
        <p:nvPicPr>
          <p:cNvPr id="2" name="図 1"/>
          <p:cNvPicPr>
            <a:picLocks noChangeAspect="1"/>
          </p:cNvPicPr>
          <p:nvPr/>
        </p:nvPicPr>
        <p:blipFill>
          <a:blip r:embed="rId4"/>
          <a:stretch>
            <a:fillRect/>
          </a:stretch>
        </p:blipFill>
        <p:spPr>
          <a:xfrm>
            <a:off x="1108769" y="2649845"/>
            <a:ext cx="2457391" cy="3512563"/>
          </a:xfrm>
          <a:prstGeom prst="rect">
            <a:avLst/>
          </a:prstGeom>
          <a:ln>
            <a:solidFill>
              <a:schemeClr val="tx1"/>
            </a:solidFill>
          </a:ln>
        </p:spPr>
      </p:pic>
    </p:spTree>
    <p:extLst>
      <p:ext uri="{BB962C8B-B14F-4D97-AF65-F5344CB8AC3E}">
        <p14:creationId xmlns:p14="http://schemas.microsoft.com/office/powerpoint/2010/main" val="344808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正方形/長方形 7"/>
          <p:cNvSpPr/>
          <p:nvPr/>
        </p:nvSpPr>
        <p:spPr>
          <a:xfrm>
            <a:off x="5236092" y="1265031"/>
            <a:ext cx="3244362" cy="3212143"/>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5316939" y="1758337"/>
            <a:ext cx="3082668" cy="1377225"/>
          </a:xfrm>
          <a:prstGeom prst="ellipse">
            <a:avLst/>
          </a:prstGeom>
          <a:solidFill>
            <a:schemeClr val="accent4">
              <a:lumMod val="60000"/>
              <a:lumOff val="4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障害に応じた特別の</a:t>
            </a:r>
            <a:r>
              <a:rPr kumimoji="1" lang="ja-JP" altLang="en-US" sz="28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指導</a:t>
            </a:r>
          </a:p>
        </p:txBody>
      </p:sp>
      <p:sp>
        <p:nvSpPr>
          <p:cNvPr id="10" name="正方形/長方形 9"/>
          <p:cNvSpPr/>
          <p:nvPr/>
        </p:nvSpPr>
        <p:spPr>
          <a:xfrm>
            <a:off x="360947" y="1265031"/>
            <a:ext cx="4363453" cy="3212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1330819" y="1001749"/>
            <a:ext cx="2534113" cy="56270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通常の学級</a:t>
            </a:r>
            <a:endParaRPr kumimoji="1" lang="ja-JP" altLang="en-US" sz="28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楕円 11"/>
          <p:cNvSpPr/>
          <p:nvPr/>
        </p:nvSpPr>
        <p:spPr>
          <a:xfrm>
            <a:off x="609224" y="1643474"/>
            <a:ext cx="3871336" cy="2034815"/>
          </a:xfrm>
          <a:prstGeom prst="ellipse">
            <a:avLst/>
          </a:prstGeom>
          <a:solidFill>
            <a:schemeClr val="accent4">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授業ユニバーサルデザインや合理的配慮による授業</a:t>
            </a:r>
            <a:endParaRPr kumimoji="1" lang="ja-JP" altLang="en-US" sz="28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角丸四角形 12"/>
          <p:cNvSpPr/>
          <p:nvPr/>
        </p:nvSpPr>
        <p:spPr>
          <a:xfrm>
            <a:off x="5560291" y="1001749"/>
            <a:ext cx="2606246" cy="57707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通級</a:t>
            </a:r>
            <a:r>
              <a:rPr kumimoji="1" lang="ja-JP" altLang="en-US" sz="2800" b="1" i="0" u="none" strike="noStrike" kern="1200" cap="none" spc="0" normalizeH="0" baseline="0" noProof="0" dirty="0" smtClean="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指導教室</a:t>
            </a:r>
            <a:endParaRPr kumimoji="1" lang="ja-JP" altLang="en-US" sz="28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14" name="図 13">
            <a:extLst>
              <a:ext uri="{FF2B5EF4-FFF2-40B4-BE49-F238E27FC236}">
                <a16:creationId xmlns:a16="http://schemas.microsoft.com/office/drawing/2014/main" id="{BB3B615B-F38D-48FA-A39A-40F66F0B1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958" y="3340133"/>
            <a:ext cx="893502" cy="1070352"/>
          </a:xfrm>
          <a:prstGeom prst="rect">
            <a:avLst/>
          </a:prstGeom>
        </p:spPr>
      </p:pic>
      <p:pic>
        <p:nvPicPr>
          <p:cNvPr id="19" name="図 18">
            <a:extLst>
              <a:ext uri="{FF2B5EF4-FFF2-40B4-BE49-F238E27FC236}">
                <a16:creationId xmlns:a16="http://schemas.microsoft.com/office/drawing/2014/main" id="{3F038B26-3292-4F6F-B7DF-50CB56393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665" y="3357524"/>
            <a:ext cx="839346" cy="1052962"/>
          </a:xfrm>
          <a:prstGeom prst="rect">
            <a:avLst/>
          </a:prstGeom>
        </p:spPr>
      </p:pic>
      <p:sp>
        <p:nvSpPr>
          <p:cNvPr id="20" name="テキスト ボックス 19"/>
          <p:cNvSpPr txBox="1"/>
          <p:nvPr/>
        </p:nvSpPr>
        <p:spPr>
          <a:xfrm>
            <a:off x="21305" y="180589"/>
            <a:ext cx="9082454" cy="769441"/>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通級による指導</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21" name="図 20">
            <a:extLst>
              <a:ext uri="{FF2B5EF4-FFF2-40B4-BE49-F238E27FC236}">
                <a16:creationId xmlns:a16="http://schemas.microsoft.com/office/drawing/2014/main" id="{F7E98234-CC47-4387-9821-DDA15DCCED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43" y="3381084"/>
            <a:ext cx="1147470" cy="988449"/>
          </a:xfrm>
          <a:prstGeom prst="rect">
            <a:avLst/>
          </a:prstGeom>
        </p:spPr>
      </p:pic>
      <p:pic>
        <p:nvPicPr>
          <p:cNvPr id="16" name="図 15">
            <a:extLst>
              <a:ext uri="{FF2B5EF4-FFF2-40B4-BE49-F238E27FC236}">
                <a16:creationId xmlns:a16="http://schemas.microsoft.com/office/drawing/2014/main" id="{98B842BD-A83D-48E3-B9DE-B359B28DFC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02" y="3386602"/>
            <a:ext cx="1300811" cy="994805"/>
          </a:xfrm>
          <a:prstGeom prst="rect">
            <a:avLst/>
          </a:prstGeom>
        </p:spPr>
      </p:pic>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4</a:t>
            </a:fld>
            <a:endParaRPr lang="ja-JP" altLang="en-US" dirty="0"/>
          </a:p>
        </p:txBody>
      </p:sp>
      <p:grpSp>
        <p:nvGrpSpPr>
          <p:cNvPr id="7" name="グループ化 6"/>
          <p:cNvGrpSpPr/>
          <p:nvPr/>
        </p:nvGrpSpPr>
        <p:grpSpPr>
          <a:xfrm>
            <a:off x="-8676" y="5721314"/>
            <a:ext cx="9152676" cy="1077218"/>
            <a:chOff x="-8676" y="5721314"/>
            <a:chExt cx="9152676" cy="1077218"/>
          </a:xfrm>
        </p:grpSpPr>
        <p:sp>
          <p:nvSpPr>
            <p:cNvPr id="18" name="テキスト ボックス 17"/>
            <p:cNvSpPr txBox="1"/>
            <p:nvPr/>
          </p:nvSpPr>
          <p:spPr>
            <a:xfrm>
              <a:off x="-8676" y="5721314"/>
              <a:ext cx="9152676" cy="1077218"/>
            </a:xfrm>
            <a:prstGeom prst="rect">
              <a:avLst/>
            </a:prstGeom>
            <a:solidFill>
              <a:schemeClr val="accent6">
                <a:lumMod val="60000"/>
                <a:lumOff val="40000"/>
              </a:schemeClr>
            </a:solidFill>
          </p:spPr>
          <p:txBody>
            <a:bodyPr wrap="square" rtlCol="0">
              <a:spAutoFit/>
            </a:bodyPr>
            <a:lstStyle/>
            <a:p>
              <a:pPr>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障害のある子どもにとって</a:t>
              </a: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生活しや　　　　　</a:t>
              </a:r>
              <a:endParaRPr kumimoji="1" lang="en-US" altLang="ja-JP" sz="3200" b="1" dirty="0" smtClean="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3200" b="1" dirty="0" smtClean="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3200" b="1" dirty="0" err="1" smtClean="0">
                  <a:solidFill>
                    <a:prstClr val="black"/>
                  </a:solidFill>
                  <a:latin typeface="UD デジタル 教科書体 NK-R" panose="02020400000000000000" pitchFamily="18" charset="-128"/>
                  <a:ea typeface="UD デジタル 教科書体 NK-R" panose="02020400000000000000" pitchFamily="18" charset="-128"/>
                </a:rPr>
                <a:t>す</a:t>
              </a:r>
              <a:r>
                <a:rPr kumimoji="1" lang="ja-JP" altLang="en-US" sz="3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く，学びやすくなるような配慮</a:t>
              </a:r>
              <a:endParaRPr kumimoji="1" lang="ja-JP" altLang="en-US" sz="3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53846" y="5967535"/>
              <a:ext cx="2908810" cy="579569"/>
            </a:xfrm>
            <a:prstGeom prst="rect">
              <a:avLst/>
            </a:prstGeom>
            <a:noFill/>
          </p:spPr>
          <p:txBody>
            <a:bodyPr wrap="square" rtlCol="0">
              <a:spAutoFit/>
            </a:bodyPr>
            <a:lstStyle/>
            <a:p>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合理的</a:t>
              </a:r>
              <a:r>
                <a:rPr kumimoji="1" lang="ja-JP" altLang="en-US" sz="3200" dirty="0" smtClean="0">
                  <a:solidFill>
                    <a:prstClr val="black"/>
                  </a:solidFill>
                  <a:latin typeface="UD デジタル 教科書体 NK-B" panose="02020700000000000000" pitchFamily="18" charset="-128"/>
                  <a:ea typeface="UD デジタル 教科書体 NK-B" panose="02020700000000000000" pitchFamily="18" charset="-128"/>
                </a:rPr>
                <a:t>配慮 　： </a:t>
              </a:r>
              <a:endParaRPr kumimoji="1" lang="ja-JP" altLang="en-US" sz="3200" dirty="0"/>
            </a:p>
          </p:txBody>
        </p:sp>
      </p:grpSp>
      <p:grpSp>
        <p:nvGrpSpPr>
          <p:cNvPr id="5" name="グループ化 4"/>
          <p:cNvGrpSpPr/>
          <p:nvPr/>
        </p:nvGrpSpPr>
        <p:grpSpPr>
          <a:xfrm>
            <a:off x="-8676" y="4584628"/>
            <a:ext cx="9152676" cy="1077218"/>
            <a:chOff x="-8676" y="4584628"/>
            <a:chExt cx="9152676" cy="1077218"/>
          </a:xfrm>
        </p:grpSpPr>
        <p:sp>
          <p:nvSpPr>
            <p:cNvPr id="17" name="テキスト ボックス 16"/>
            <p:cNvSpPr txBox="1"/>
            <p:nvPr/>
          </p:nvSpPr>
          <p:spPr>
            <a:xfrm>
              <a:off x="-8676" y="4584628"/>
              <a:ext cx="9152676" cy="1077218"/>
            </a:xfrm>
            <a:prstGeom prst="rect">
              <a:avLst/>
            </a:prstGeom>
            <a:solidFill>
              <a:schemeClr val="accent6">
                <a:lumMod val="60000"/>
                <a:lumOff val="40000"/>
              </a:schemeClr>
            </a:solidFill>
          </p:spPr>
          <p:txBody>
            <a:bodyPr wrap="square" rtlCol="0">
              <a:spAutoFit/>
            </a:bodyPr>
            <a:lstStyle/>
            <a:p>
              <a:pPr lvl="0">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授業ユニバーサル　　　　　</a:t>
              </a:r>
              <a:r>
                <a:rPr kumimoji="1" lang="ja-JP" altLang="en-US" sz="3200" b="1"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すべての子どものために</a:t>
              </a:r>
              <a:r>
                <a:rPr kumimoji="1" lang="ja-JP" altLang="en-US" sz="3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3200" dirty="0" smtClean="0">
                  <a:solidFill>
                    <a:prstClr val="black"/>
                  </a:solidFill>
                  <a:latin typeface="UD デジタル 教科書体 NK-B" panose="02020700000000000000" pitchFamily="18" charset="-128"/>
                  <a:ea typeface="UD デジタル 教科書体 NK-B" panose="02020700000000000000" pitchFamily="18" charset="-128"/>
                </a:rPr>
                <a:t>　　　　　　　　 デザイン</a:t>
              </a:r>
              <a:r>
                <a:rPr kumimoji="1" lang="ja-JP" altLang="en-US" sz="3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工夫・配慮された授業</a:t>
              </a:r>
              <a:endParaRPr kumimoji="1" lang="ja-JP" altLang="en-US" sz="3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3491390" y="4906661"/>
              <a:ext cx="856953" cy="584775"/>
            </a:xfrm>
            <a:prstGeom prst="rect">
              <a:avLst/>
            </a:prstGeom>
            <a:noFill/>
          </p:spPr>
          <p:txBody>
            <a:bodyPr wrap="square" rtlCol="0">
              <a:spAutoFit/>
            </a:bodyPr>
            <a:lstStyle/>
            <a:p>
              <a:r>
                <a:rPr kumimoji="1" lang="ja-JP" altLang="en-US" sz="3200" dirty="0" smtClean="0">
                  <a:solidFill>
                    <a:prstClr val="black"/>
                  </a:solidFill>
                  <a:latin typeface="UD デジタル 教科書体 NK-B" panose="02020700000000000000" pitchFamily="18" charset="-128"/>
                  <a:ea typeface="UD デジタル 教科書体 NK-B" panose="02020700000000000000" pitchFamily="18" charset="-128"/>
                </a:rPr>
                <a:t>　：</a:t>
              </a:r>
              <a:endParaRPr kumimoji="1" lang="ja-JP" altLang="en-US" sz="3200" dirty="0"/>
            </a:p>
          </p:txBody>
        </p:sp>
      </p:grpSp>
    </p:spTree>
    <p:extLst>
      <p:ext uri="{BB962C8B-B14F-4D97-AF65-F5344CB8AC3E}">
        <p14:creationId xmlns:p14="http://schemas.microsoft.com/office/powerpoint/2010/main" val="6558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xit" presetSubtype="0" fill="hold" nodeType="afterEffect">
                                  <p:stCondLst>
                                    <p:cond delay="4900"/>
                                  </p:stCondLst>
                                  <p:childTnLst>
                                    <p:animEffect transition="out" filter="fade">
                                      <p:cBhvr>
                                        <p:cTn id="25" dur="1100"/>
                                        <p:tgtEl>
                                          <p:spTgt spid="21"/>
                                        </p:tgtEl>
                                      </p:cBhvr>
                                    </p:animEffect>
                                    <p:set>
                                      <p:cBhvr>
                                        <p:cTn id="26" dur="1" fill="hold">
                                          <p:stCondLst>
                                            <p:cond delay="1099"/>
                                          </p:stCondLst>
                                        </p:cTn>
                                        <p:tgtEl>
                                          <p:spTgt spid="21"/>
                                        </p:tgtEl>
                                        <p:attrNameLst>
                                          <p:attrName>style.visibility</p:attrName>
                                        </p:attrNameLst>
                                      </p:cBhvr>
                                      <p:to>
                                        <p:strVal val="hidden"/>
                                      </p:to>
                                    </p:set>
                                  </p:childTnLst>
                                </p:cTn>
                              </p:par>
                            </p:childTnLst>
                          </p:cTn>
                        </p:par>
                        <p:par>
                          <p:cTn id="27" fill="hold">
                            <p:stCondLst>
                              <p:cond delay="6500"/>
                            </p:stCondLst>
                            <p:childTnLst>
                              <p:par>
                                <p:cTn id="28" presetID="10" presetClass="entr" presetSubtype="0" fill="hold" nodeType="afterEffect">
                                  <p:stCondLst>
                                    <p:cond delay="8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88889E-6 3.7037E-6 L 0.3309 3.7037E-6 " pathEditMode="relative" rAng="0" ptsTypes="AA">
                                      <p:cBhvr>
                                        <p:cTn id="34" dur="2000" fill="hold"/>
                                        <p:tgtEl>
                                          <p:spTgt spid="14"/>
                                        </p:tgtEl>
                                        <p:attrNameLst>
                                          <p:attrName>ppt_x</p:attrName>
                                          <p:attrName>ppt_y</p:attrName>
                                        </p:attrNameLst>
                                      </p:cBhvr>
                                      <p:rCtr x="16545" y="0"/>
                                    </p:animMotion>
                                  </p:childTnLst>
                                </p:cTn>
                              </p:par>
                            </p:childTnLst>
                          </p:cTn>
                        </p:par>
                        <p:par>
                          <p:cTn id="35" fill="hold">
                            <p:stCondLst>
                              <p:cond delay="2000"/>
                            </p:stCondLst>
                            <p:childTnLst>
                              <p:par>
                                <p:cTn id="36" presetID="10" presetClass="entr" presetSubtype="0"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800"/>
                                        <p:tgtEl>
                                          <p:spTgt spid="9"/>
                                        </p:tgtEl>
                                      </p:cBhvr>
                                    </p:animEffect>
                                  </p:childTnLst>
                                </p:cTn>
                              </p:par>
                            </p:childTnLst>
                          </p:cTn>
                        </p:par>
                        <p:par>
                          <p:cTn id="39" fill="hold">
                            <p:stCondLst>
                              <p:cond delay="3800"/>
                            </p:stCondLst>
                            <p:childTnLst>
                              <p:par>
                                <p:cTn id="40" presetID="10" presetClass="exit" presetSubtype="0" fill="hold" nodeType="afterEffect">
                                  <p:stCondLst>
                                    <p:cond delay="800"/>
                                  </p:stCondLst>
                                  <p:childTnLst>
                                    <p:animEffect transition="out" filter="fade">
                                      <p:cBhvr>
                                        <p:cTn id="41" dur="1400"/>
                                        <p:tgtEl>
                                          <p:spTgt spid="14"/>
                                        </p:tgtEl>
                                      </p:cBhvr>
                                    </p:animEffect>
                                    <p:set>
                                      <p:cBhvr>
                                        <p:cTn id="42" dur="1" fill="hold">
                                          <p:stCondLst>
                                            <p:cond delay="1399"/>
                                          </p:stCondLst>
                                        </p:cTn>
                                        <p:tgtEl>
                                          <p:spTgt spid="14"/>
                                        </p:tgtEl>
                                        <p:attrNameLst>
                                          <p:attrName>style.visibility</p:attrName>
                                        </p:attrNameLst>
                                      </p:cBhvr>
                                      <p:to>
                                        <p:strVal val="hidden"/>
                                      </p:to>
                                    </p:set>
                                  </p:childTnLst>
                                </p:cTn>
                              </p:par>
                            </p:childTnLst>
                          </p:cTn>
                        </p:par>
                        <p:par>
                          <p:cTn id="43" fill="hold">
                            <p:stCondLst>
                              <p:cond delay="6000"/>
                            </p:stCondLst>
                            <p:childTnLst>
                              <p:par>
                                <p:cTn id="44" presetID="10" presetClass="entr" presetSubtype="0" fill="hold" nodeType="afterEffect">
                                  <p:stCondLst>
                                    <p:cond delay="10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400"/>
                                        <p:tgtEl>
                                          <p:spTgt spid="19"/>
                                        </p:tgtEl>
                                      </p:cBhvr>
                                    </p:animEffect>
                                  </p:childTnLst>
                                </p:cTn>
                              </p:par>
                            </p:childTnLst>
                          </p:cTn>
                        </p:par>
                        <p:par>
                          <p:cTn id="47" fill="hold">
                            <p:stCondLst>
                              <p:cond delay="8400"/>
                            </p:stCondLst>
                            <p:childTnLst>
                              <p:par>
                                <p:cTn id="48" presetID="42" presetClass="path" presetSubtype="0" accel="50000" decel="50000" fill="hold" nodeType="afterEffect">
                                  <p:stCondLst>
                                    <p:cond delay="1600"/>
                                  </p:stCondLst>
                                  <p:childTnLst>
                                    <p:animMotion origin="layout" path="M -1.94444E-6 -3.7037E-6 L -0.33194 -3.7037E-6 " pathEditMode="relative" rAng="0" ptsTypes="AA">
                                      <p:cBhvr>
                                        <p:cTn id="49" dur="2000" fill="hold"/>
                                        <p:tgtEl>
                                          <p:spTgt spid="19"/>
                                        </p:tgtEl>
                                        <p:attrNameLst>
                                          <p:attrName>ppt_x</p:attrName>
                                          <p:attrName>ppt_y</p:attrName>
                                        </p:attrNameLst>
                                      </p:cBhvr>
                                      <p:rCtr x="-1659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5</a:t>
            </a:fld>
            <a:endParaRPr lang="ja-JP" altLang="en-US" dirty="0"/>
          </a:p>
        </p:txBody>
      </p:sp>
      <p:sp>
        <p:nvSpPr>
          <p:cNvPr id="9" name="テキスト ボックス 8"/>
          <p:cNvSpPr txBox="1"/>
          <p:nvPr/>
        </p:nvSpPr>
        <p:spPr>
          <a:xfrm>
            <a:off x="137537" y="2143586"/>
            <a:ext cx="8849990" cy="2739211"/>
          </a:xfrm>
          <a:prstGeom prst="rect">
            <a:avLst/>
          </a:prstGeom>
          <a:solidFill>
            <a:schemeClr val="accent6">
              <a:lumMod val="60000"/>
              <a:lumOff val="40000"/>
            </a:schemeClr>
          </a:solidFill>
        </p:spPr>
        <p:txBody>
          <a:bodyPr wrap="square" rtlCol="0">
            <a:spAutoFit/>
          </a:bodyPr>
          <a:lstStyle/>
          <a:p>
            <a:endParaRPr kumimoji="1" lang="en-US" altLang="ja-JP" sz="3200" b="1" dirty="0" smtClean="0">
              <a:latin typeface="UD デジタル 教科書体 NK-R" panose="02020400000000000000" pitchFamily="18" charset="-128"/>
              <a:ea typeface="UD デジタル 教科書体 NK-R" panose="02020400000000000000" pitchFamily="18" charset="-128"/>
            </a:endParaRPr>
          </a:p>
          <a:p>
            <a:r>
              <a:rPr kumimoji="1" lang="ja-JP" altLang="en-US" sz="3600" b="1" dirty="0" smtClean="0">
                <a:latin typeface="UD デジタル 教科書体 NK-R" panose="02020400000000000000" pitchFamily="18" charset="-128"/>
                <a:ea typeface="UD デジタル 教科書体 NK-R" panose="02020400000000000000" pitchFamily="18" charset="-128"/>
              </a:rPr>
              <a:t>障害による</a:t>
            </a:r>
            <a:r>
              <a:rPr kumimoji="1" lang="ja-JP" altLang="en-US" sz="3600" b="1" dirty="0" smtClean="0">
                <a:solidFill>
                  <a:srgbClr val="FF0000"/>
                </a:solidFill>
                <a:latin typeface="UD デジタル 教科書体 NK-R" panose="02020400000000000000" pitchFamily="18" charset="-128"/>
                <a:ea typeface="UD デジタル 教科書体 NK-R" panose="02020400000000000000" pitchFamily="18" charset="-128"/>
              </a:rPr>
              <a:t>学習上又は生活上の困難を改善・克服し</a:t>
            </a:r>
            <a:r>
              <a:rPr kumimoji="1" lang="ja-JP" altLang="en-US" sz="3600" b="1" dirty="0" smtClean="0">
                <a:latin typeface="UD デジタル 教科書体 NK-R" panose="02020400000000000000" pitchFamily="18" charset="-128"/>
                <a:ea typeface="UD デジタル 教科書体 NK-R" panose="02020400000000000000" pitchFamily="18" charset="-128"/>
              </a:rPr>
              <a:t>，通常の学級における授業においてもその指導の効果が発揮されることを目指す。</a:t>
            </a:r>
            <a:endParaRPr kumimoji="1" lang="en-US" altLang="ja-JP" sz="3600" b="1" dirty="0" smtClean="0">
              <a:latin typeface="UD デジタル 教科書体 NK-R" panose="02020400000000000000" pitchFamily="18" charset="-128"/>
              <a:ea typeface="UD デジタル 教科書体 NK-R" panose="02020400000000000000" pitchFamily="18" charset="-128"/>
            </a:endParaRPr>
          </a:p>
          <a:p>
            <a:endParaRPr kumimoji="1" lang="en-US" altLang="ja-JP" sz="32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21305" y="180589"/>
            <a:ext cx="9082454" cy="769441"/>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通級による指導</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a:stretch>
            <a:fillRect/>
          </a:stretch>
        </p:blipFill>
        <p:spPr>
          <a:xfrm>
            <a:off x="7330419" y="627222"/>
            <a:ext cx="1246289" cy="1422651"/>
          </a:xfrm>
          <a:prstGeom prst="rect">
            <a:avLst/>
          </a:prstGeom>
        </p:spPr>
      </p:pic>
    </p:spTree>
    <p:extLst>
      <p:ext uri="{BB962C8B-B14F-4D97-AF65-F5344CB8AC3E}">
        <p14:creationId xmlns:p14="http://schemas.microsoft.com/office/powerpoint/2010/main" val="38029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0" y="1683453"/>
            <a:ext cx="9136664" cy="2554545"/>
          </a:xfrm>
          <a:prstGeom prst="rect">
            <a:avLst/>
          </a:prstGeom>
          <a:gradFill flip="none" rotWithShape="1">
            <a:gsLst>
              <a:gs pos="0">
                <a:schemeClr val="accent1"/>
              </a:gs>
              <a:gs pos="100000">
                <a:schemeClr val="accent1">
                  <a:lumMod val="20000"/>
                  <a:lumOff val="80000"/>
                </a:schemeClr>
              </a:gs>
              <a:gs pos="85000">
                <a:schemeClr val="accent1">
                  <a:lumMod val="40000"/>
                  <a:lumOff val="60000"/>
                </a:schemeClr>
              </a:gs>
            </a:gsLst>
            <a:lin ang="0" scaled="0"/>
            <a:tileRect/>
          </a:gradFill>
          <a:ln cmpd="sng">
            <a:noFill/>
          </a:ln>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6</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894" y="656524"/>
            <a:ext cx="1684811" cy="1530083"/>
          </a:xfrm>
          <a:prstGeom prst="rect">
            <a:avLst/>
          </a:prstGeom>
        </p:spPr>
      </p:pic>
      <p:sp>
        <p:nvSpPr>
          <p:cNvPr id="8" name="テキスト ボックス 7"/>
          <p:cNvSpPr txBox="1"/>
          <p:nvPr/>
        </p:nvSpPr>
        <p:spPr>
          <a:xfrm>
            <a:off x="-1" y="2271425"/>
            <a:ext cx="9136665" cy="1323439"/>
          </a:xfrm>
          <a:prstGeom prst="rect">
            <a:avLst/>
          </a:prstGeom>
          <a:noFill/>
        </p:spPr>
        <p:txBody>
          <a:bodyPr wrap="square" rtlCol="0">
            <a:spAutoFit/>
          </a:bodyPr>
          <a:lstStyle/>
          <a:p>
            <a:pPr lvl="0"/>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「通級による指導の指導内容は</a:t>
            </a:r>
            <a:endParaRPr kumimoji="1" lang="en-US" altLang="ja-JP" sz="4000" dirty="0">
              <a:solidFill>
                <a:prstClr val="black"/>
              </a:solidFill>
              <a:latin typeface="UD デジタル 教科書体 N-B" panose="02020700000000000000" pitchFamily="17" charset="-128"/>
              <a:ea typeface="UD デジタル 教科書体 N-B" panose="02020700000000000000" pitchFamily="17" charset="-128"/>
            </a:endParaRPr>
          </a:p>
          <a:p>
            <a:pPr lvl="0"/>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　　　　　　　　　　　何ですか？」</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
        <p:nvSpPr>
          <p:cNvPr id="10" name="円形吹き出し 9"/>
          <p:cNvSpPr/>
          <p:nvPr/>
        </p:nvSpPr>
        <p:spPr>
          <a:xfrm>
            <a:off x="324512" y="750215"/>
            <a:ext cx="2760433" cy="1046725"/>
          </a:xfrm>
          <a:prstGeom prst="wedgeEllipseCallout">
            <a:avLst>
              <a:gd name="adj1" fmla="val 31381"/>
              <a:gd name="adj2" fmla="val 383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144000" rIns="144000" bIns="216000" rtlCol="0" anchor="ctr"/>
          <a:lstStyle/>
          <a:p>
            <a:pPr algn="ctr"/>
            <a:r>
              <a:rPr kumimoji="1" lang="ja-JP" altLang="en-US" sz="5400" i="1" dirty="0" smtClean="0">
                <a:latin typeface="UD デジタル 教科書体 N-B" panose="02020700000000000000" pitchFamily="17" charset="-128"/>
                <a:ea typeface="UD デジタル 教科書体 N-B" panose="02020700000000000000" pitchFamily="17" charset="-128"/>
              </a:rPr>
              <a:t>Ｑ</a:t>
            </a:r>
            <a:r>
              <a:rPr kumimoji="1" lang="en-US" altLang="ja-JP" sz="5400" i="1" dirty="0" smtClean="0">
                <a:latin typeface="UD デジタル 教科書体 N-B" panose="02020700000000000000" pitchFamily="17" charset="-128"/>
                <a:ea typeface="UD デジタル 教科書体 N-B" panose="02020700000000000000" pitchFamily="17" charset="-128"/>
              </a:rPr>
              <a:t>.</a:t>
            </a:r>
            <a:r>
              <a:rPr kumimoji="1" lang="ja-JP" altLang="en-US" sz="5400" i="1" dirty="0" smtClean="0">
                <a:latin typeface="UD デジタル 教科書体 N-B" panose="02020700000000000000" pitchFamily="17" charset="-128"/>
                <a:ea typeface="UD デジタル 教科書体 N-B" panose="02020700000000000000" pitchFamily="17" charset="-128"/>
              </a:rPr>
              <a:t>２</a:t>
            </a:r>
            <a:endParaRPr kumimoji="1" lang="ja-JP" altLang="en-US" sz="5400" i="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44242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7</a:t>
            </a:fld>
            <a:endParaRPr lang="ja-JP" altLang="en-US" dirty="0"/>
          </a:p>
        </p:txBody>
      </p:sp>
      <p:sp>
        <p:nvSpPr>
          <p:cNvPr id="10" name="テキスト ボックス 9"/>
          <p:cNvSpPr txBox="1"/>
          <p:nvPr/>
        </p:nvSpPr>
        <p:spPr>
          <a:xfrm>
            <a:off x="4175550" y="2377373"/>
            <a:ext cx="4663650" cy="584775"/>
          </a:xfrm>
          <a:prstGeom prst="rect">
            <a:avLst/>
          </a:prstGeom>
          <a:noFill/>
        </p:spPr>
        <p:txBody>
          <a:bodyPr wrap="square" rtlCol="0">
            <a:spAutoFit/>
          </a:bodyPr>
          <a:lstStyle/>
          <a:p>
            <a:r>
              <a:rPr kumimoji="1"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自立活動の内容</a:t>
            </a:r>
            <a:r>
              <a:rPr kumimoji="1" lang="ja-JP" altLang="en-US" sz="3200" dirty="0" smtClean="0">
                <a:latin typeface="UD デジタル 教科書体 N-B" panose="02020700000000000000" pitchFamily="17" charset="-128"/>
                <a:ea typeface="UD デジタル 教科書体 N-B" panose="02020700000000000000" pitchFamily="17" charset="-128"/>
              </a:rPr>
              <a:t>の６区分</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21305" y="180589"/>
            <a:ext cx="9082454" cy="769441"/>
          </a:xfrm>
          <a:prstGeom prst="rect">
            <a:avLst/>
          </a:prstGeom>
          <a:gradFill flip="none" rotWithShape="1">
            <a:gsLst>
              <a:gs pos="0">
                <a:schemeClr val="accent1"/>
              </a:gs>
              <a:gs pos="100000">
                <a:schemeClr val="accent1">
                  <a:lumMod val="20000"/>
                  <a:lumOff val="80000"/>
                </a:schemeClr>
              </a:gs>
              <a:gs pos="85000">
                <a:schemeClr val="accent1">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指導内容</a:t>
            </a:r>
            <a:endParaRPr kumimoji="1" lang="en-US" altLang="ja-JP" sz="4400" dirty="0" smtClean="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D4D10CFF-5B3A-44BB-892C-09296A0DF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49384"/>
            <a:ext cx="1192371" cy="1360156"/>
          </a:xfrm>
          <a:prstGeom prst="rect">
            <a:avLst/>
          </a:prstGeom>
        </p:spPr>
      </p:pic>
      <p:sp>
        <p:nvSpPr>
          <p:cNvPr id="2" name="角丸四角形 1"/>
          <p:cNvSpPr/>
          <p:nvPr/>
        </p:nvSpPr>
        <p:spPr>
          <a:xfrm>
            <a:off x="4296384" y="3065818"/>
            <a:ext cx="4450579" cy="2986070"/>
          </a:xfrm>
          <a:prstGeom prst="round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latin typeface="UD デジタル 教科書体 NK-R" panose="02020400000000000000" pitchFamily="18" charset="-128"/>
                <a:ea typeface="UD デジタル 教科書体 NK-R" panose="02020400000000000000" pitchFamily="18" charset="-128"/>
              </a:rPr>
              <a:t>　　　</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１</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健康</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保持</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２</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心理的</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な</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安定</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３</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人間</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関係の</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形成</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４</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環境</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把握</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５</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身体</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動き</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６</a:t>
            </a:r>
            <a:r>
              <a:rPr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　コミュニケーション</a:t>
            </a:r>
            <a:endParaRPr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12" y="1329462"/>
            <a:ext cx="3373162" cy="4722426"/>
          </a:xfrm>
          <a:prstGeom prst="rect">
            <a:avLst/>
          </a:prstGeom>
        </p:spPr>
      </p:pic>
    </p:spTree>
    <p:extLst>
      <p:ext uri="{BB962C8B-B14F-4D97-AF65-F5344CB8AC3E}">
        <p14:creationId xmlns:p14="http://schemas.microsoft.com/office/powerpoint/2010/main" val="1870022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8</a:t>
            </a:fld>
            <a:endParaRPr lang="ja-JP" altLang="en-US"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544" y="4453411"/>
            <a:ext cx="1884733" cy="217807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48" y="3771830"/>
            <a:ext cx="1609296" cy="239833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720" y="3503435"/>
            <a:ext cx="2247760" cy="2448893"/>
          </a:xfrm>
          <a:prstGeom prst="rect">
            <a:avLst/>
          </a:prstGeom>
        </p:spPr>
      </p:pic>
      <p:sp>
        <p:nvSpPr>
          <p:cNvPr id="5" name="雲形吹き出し 4"/>
          <p:cNvSpPr/>
          <p:nvPr/>
        </p:nvSpPr>
        <p:spPr>
          <a:xfrm>
            <a:off x="58250" y="1806982"/>
            <a:ext cx="3026694" cy="1509189"/>
          </a:xfrm>
          <a:prstGeom prst="cloudCallout">
            <a:avLst>
              <a:gd name="adj1" fmla="val -11946"/>
              <a:gd name="adj2" fmla="val 69304"/>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友達とうまくいかない</a:t>
            </a:r>
            <a:r>
              <a:rPr kumimoji="1"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雲形吹き出し 9"/>
          <p:cNvSpPr/>
          <p:nvPr/>
        </p:nvSpPr>
        <p:spPr>
          <a:xfrm>
            <a:off x="2992584" y="2733962"/>
            <a:ext cx="2825605" cy="1368571"/>
          </a:xfrm>
          <a:prstGeom prst="cloudCallout">
            <a:avLst>
              <a:gd name="adj1" fmla="val -8689"/>
              <a:gd name="adj2" fmla="val 69427"/>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私は悪く</a:t>
            </a:r>
            <a:endParaRPr kumimoji="1"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ないのに！</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雲形吹き出し 10"/>
          <p:cNvSpPr/>
          <p:nvPr/>
        </p:nvSpPr>
        <p:spPr>
          <a:xfrm>
            <a:off x="5922531" y="1770038"/>
            <a:ext cx="3148182" cy="1402292"/>
          </a:xfrm>
          <a:prstGeom prst="cloudCallout">
            <a:avLst>
              <a:gd name="adj1" fmla="val -9631"/>
              <a:gd name="adj2" fmla="val 70037"/>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板書をうまく</a:t>
            </a:r>
            <a:endParaRPr kumimoji="1"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smtClean="0">
                <a:solidFill>
                  <a:schemeClr val="tx1"/>
                </a:solidFill>
                <a:latin typeface="UD デジタル 教科書体 NK-R" panose="02020400000000000000" pitchFamily="18" charset="-128"/>
                <a:ea typeface="UD デジタル 教科書体 NK-R" panose="02020400000000000000" pitchFamily="18" charset="-128"/>
              </a:rPr>
              <a:t>写せない</a:t>
            </a:r>
            <a:r>
              <a:rPr kumimoji="1" lang="en-US" altLang="ja-JP" sz="2800" b="1"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21305" y="180589"/>
            <a:ext cx="9082454" cy="769441"/>
          </a:xfrm>
          <a:prstGeom prst="rect">
            <a:avLst/>
          </a:prstGeom>
          <a:gradFill flip="none" rotWithShape="1">
            <a:gsLst>
              <a:gs pos="0">
                <a:schemeClr val="accent1"/>
              </a:gs>
              <a:gs pos="100000">
                <a:schemeClr val="accent1">
                  <a:lumMod val="20000"/>
                  <a:lumOff val="80000"/>
                </a:schemeClr>
              </a:gs>
              <a:gs pos="85000">
                <a:schemeClr val="tx2">
                  <a:lumMod val="40000"/>
                  <a:lumOff val="60000"/>
                </a:schemeClr>
              </a:gs>
            </a:gsLst>
            <a:lin ang="0" scaled="0"/>
            <a:tileRect/>
          </a:gradFill>
          <a:ln cmpd="sng">
            <a:noFill/>
          </a:ln>
        </p:spPr>
        <p:txBody>
          <a:bodyPr wrap="square" rtlCol="0">
            <a:spAutoFit/>
          </a:bodyPr>
          <a:lstStyle/>
          <a:p>
            <a:pPr algn="ctr"/>
            <a:r>
              <a:rPr kumimoji="1" lang="ja-JP" altLang="en-US" sz="4400" dirty="0" smtClean="0">
                <a:latin typeface="UD デジタル 教科書体 N-B" panose="02020700000000000000" pitchFamily="17" charset="-128"/>
                <a:ea typeface="UD デジタル 教科書体 N-B" panose="02020700000000000000" pitchFamily="17" charset="-128"/>
              </a:rPr>
              <a:t>具体的</a:t>
            </a:r>
            <a:r>
              <a:rPr kumimoji="1" lang="ja-JP" altLang="en-US" sz="4400" dirty="0">
                <a:latin typeface="UD デジタル 教科書体 N-B" panose="02020700000000000000" pitchFamily="17" charset="-128"/>
                <a:ea typeface="UD デジタル 教科書体 N-B" panose="02020700000000000000" pitchFamily="17" charset="-128"/>
              </a:rPr>
              <a:t>な</a:t>
            </a:r>
            <a:r>
              <a:rPr kumimoji="1" lang="ja-JP" altLang="en-US" sz="4400" dirty="0" smtClean="0">
                <a:latin typeface="UD デジタル 教科書体 N-B" panose="02020700000000000000" pitchFamily="17" charset="-128"/>
                <a:ea typeface="UD デジタル 教科書体 N-B" panose="02020700000000000000" pitchFamily="17" charset="-128"/>
              </a:rPr>
              <a:t>指導例</a:t>
            </a:r>
            <a:endParaRPr kumimoji="1" lang="ja-JP" altLang="en-US" sz="44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2825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0" y="1683453"/>
            <a:ext cx="9136664" cy="2554545"/>
          </a:xfrm>
          <a:prstGeom prst="rect">
            <a:avLst/>
          </a:prstGeom>
          <a:gradFill flip="none" rotWithShape="1">
            <a:gsLst>
              <a:gs pos="0">
                <a:schemeClr val="accent4"/>
              </a:gs>
              <a:gs pos="100000">
                <a:schemeClr val="accent4">
                  <a:lumMod val="20000"/>
                  <a:lumOff val="80000"/>
                </a:schemeClr>
              </a:gs>
              <a:gs pos="85000">
                <a:schemeClr val="accent4">
                  <a:lumMod val="40000"/>
                  <a:lumOff val="60000"/>
                </a:schemeClr>
              </a:gs>
            </a:gsLst>
            <a:lin ang="0" scaled="0"/>
            <a:tileRect/>
          </a:gradFill>
          <a:ln cmpd="sng">
            <a:noFill/>
          </a:ln>
        </p:spPr>
        <p:txBody>
          <a:bodyPr wrap="square" rtlCol="0">
            <a:spAutoFit/>
          </a:bodyPr>
          <a:lstStyle/>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a:p>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3B0EDFF4-AD43-4D28-8DE2-5B8B2DB8EE15}" type="slidenum">
              <a:rPr lang="ja-JP" altLang="en-US" smtClean="0"/>
              <a:pPr/>
              <a:t>9</a:t>
            </a:fld>
            <a:endParaRPr lang="ja-JP" altLang="en-US"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9372" t="-553" r="59146" b="70135"/>
          <a:stretch/>
        </p:blipFill>
        <p:spPr>
          <a:xfrm rot="5956094">
            <a:off x="4921918" y="4162668"/>
            <a:ext cx="1446073" cy="1363441"/>
          </a:xfrm>
          <a:prstGeom prst="rect">
            <a:avLst/>
          </a:prstGeom>
        </p:spPr>
      </p:pic>
      <p:pic>
        <p:nvPicPr>
          <p:cNvPr id="9" name="図 8">
            <a:extLst>
              <a:ext uri="{FF2B5EF4-FFF2-40B4-BE49-F238E27FC236}">
                <a16:creationId xmlns:a16="http://schemas.microsoft.com/office/drawing/2014/main" id="{D4D10CFF-5B3A-44BB-892C-09296A0DF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287" y="4404653"/>
            <a:ext cx="1673080" cy="1908509"/>
          </a:xfrm>
          <a:prstGeom prst="rect">
            <a:avLst/>
          </a:prstGeom>
        </p:spPr>
      </p:pic>
      <p:sp>
        <p:nvSpPr>
          <p:cNvPr id="12" name="テキスト ボックス 11"/>
          <p:cNvSpPr txBox="1"/>
          <p:nvPr/>
        </p:nvSpPr>
        <p:spPr>
          <a:xfrm>
            <a:off x="48489" y="1982985"/>
            <a:ext cx="9088175" cy="1938992"/>
          </a:xfrm>
          <a:prstGeom prst="rect">
            <a:avLst/>
          </a:prstGeom>
          <a:noFill/>
        </p:spPr>
        <p:txBody>
          <a:bodyPr wrap="square" rtlCol="0">
            <a:spAutoFit/>
          </a:bodyPr>
          <a:lstStyle/>
          <a:p>
            <a:pPr lvl="0"/>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通級による</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指導では，別室で学習の  遅れ</a:t>
            </a:r>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を</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取り戻させるために教科</a:t>
            </a:r>
            <a:r>
              <a:rPr kumimoji="1" lang="ja-JP" altLang="en-US" sz="4000" dirty="0">
                <a:solidFill>
                  <a:prstClr val="black"/>
                </a:solidFill>
                <a:latin typeface="UD デジタル 教科書体 N-B" panose="02020700000000000000" pitchFamily="17" charset="-128"/>
                <a:ea typeface="UD デジタル 教科書体 N-B" panose="02020700000000000000" pitchFamily="17" charset="-128"/>
              </a:rPr>
              <a:t>の</a:t>
            </a:r>
            <a:r>
              <a:rPr kumimoji="1" lang="ja-JP" altLang="en-US" sz="4000" dirty="0" smtClean="0">
                <a:solidFill>
                  <a:prstClr val="black"/>
                </a:solidFill>
                <a:latin typeface="UD デジタル 教科書体 N-B" panose="02020700000000000000" pitchFamily="17" charset="-128"/>
                <a:ea typeface="UD デジタル 教科書体 N-B" panose="02020700000000000000" pitchFamily="17" charset="-128"/>
              </a:rPr>
              <a:t>補充を行ってもよいのですか？」</a:t>
            </a:r>
            <a:r>
              <a:rPr kumimoji="1" lang="ja-JP" altLang="en-US" sz="4000" dirty="0" smtClean="0">
                <a:latin typeface="UD デジタル 教科書体 N-B" panose="02020700000000000000" pitchFamily="17" charset="-128"/>
                <a:ea typeface="UD デジタル 教科書体 N-B" panose="02020700000000000000" pitchFamily="17" charset="-128"/>
              </a:rPr>
              <a:t>　</a:t>
            </a: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346" y="402884"/>
            <a:ext cx="1258987" cy="1143365"/>
          </a:xfrm>
          <a:prstGeom prst="rect">
            <a:avLst/>
          </a:prstGeom>
        </p:spPr>
      </p:pic>
      <p:sp>
        <p:nvSpPr>
          <p:cNvPr id="11" name="円形吹き出し 10"/>
          <p:cNvSpPr/>
          <p:nvPr/>
        </p:nvSpPr>
        <p:spPr>
          <a:xfrm>
            <a:off x="324512" y="750215"/>
            <a:ext cx="2760433" cy="1046725"/>
          </a:xfrm>
          <a:prstGeom prst="wedgeEllipseCallout">
            <a:avLst>
              <a:gd name="adj1" fmla="val 31381"/>
              <a:gd name="adj2" fmla="val 383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144000" rIns="144000" bIns="216000" rtlCol="0" anchor="ctr"/>
          <a:lstStyle/>
          <a:p>
            <a:pPr algn="ctr"/>
            <a:r>
              <a:rPr kumimoji="1" lang="ja-JP" altLang="en-US" sz="5400" i="1" dirty="0" smtClean="0">
                <a:latin typeface="UD デジタル 教科書体 N-B" panose="02020700000000000000" pitchFamily="17" charset="-128"/>
                <a:ea typeface="UD デジタル 教科書体 N-B" panose="02020700000000000000" pitchFamily="17" charset="-128"/>
              </a:rPr>
              <a:t>Ｑ</a:t>
            </a:r>
            <a:r>
              <a:rPr kumimoji="1" lang="en-US" altLang="ja-JP" sz="5400" i="1" dirty="0" smtClean="0">
                <a:latin typeface="UD デジタル 教科書体 N-B" panose="02020700000000000000" pitchFamily="17" charset="-128"/>
                <a:ea typeface="UD デジタル 教科書体 N-B" panose="02020700000000000000" pitchFamily="17" charset="-128"/>
              </a:rPr>
              <a:t>.</a:t>
            </a:r>
            <a:r>
              <a:rPr kumimoji="1" lang="ja-JP" altLang="en-US" sz="5400" i="1" dirty="0">
                <a:latin typeface="UD デジタル 教科書体 N-B" panose="02020700000000000000" pitchFamily="17" charset="-128"/>
                <a:ea typeface="UD デジタル 教科書体 N-B" panose="02020700000000000000" pitchFamily="17" charset="-128"/>
              </a:rPr>
              <a:t>３</a:t>
            </a:r>
          </a:p>
        </p:txBody>
      </p:sp>
    </p:spTree>
    <p:extLst>
      <p:ext uri="{BB962C8B-B14F-4D97-AF65-F5344CB8AC3E}">
        <p14:creationId xmlns:p14="http://schemas.microsoft.com/office/powerpoint/2010/main" val="10092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12374</TotalTime>
  <Words>1079</Words>
  <Application>Microsoft Office PowerPoint</Application>
  <PresentationFormat>画面に合わせる (4:3)</PresentationFormat>
  <Paragraphs>682</Paragraphs>
  <Slides>30</Slides>
  <Notes>30</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30</vt:i4>
      </vt:variant>
    </vt:vector>
  </HeadingPairs>
  <TitlesOfParts>
    <vt:vector size="47" baseType="lpstr">
      <vt:lpstr>Arial</vt:lpstr>
      <vt:lpstr>Times New Roman</vt:lpstr>
      <vt:lpstr>游ゴシック</vt:lpstr>
      <vt:lpstr>BIZ UDゴシック</vt:lpstr>
      <vt:lpstr>游ゴシック Light</vt:lpstr>
      <vt:lpstr>UD デジタル 教科書体 NP-R</vt:lpstr>
      <vt:lpstr>UD デジタル 教科書体 NP-B</vt:lpstr>
      <vt:lpstr>UD デジタル 教科書体 NK-B</vt:lpstr>
      <vt:lpstr>BIZ UDPゴシック</vt:lpstr>
      <vt:lpstr>メイリオ</vt:lpstr>
      <vt:lpstr>UD デジタル 教科書体 NK-R</vt:lpstr>
      <vt:lpstr>UD デジタル 教科書体 N-B</vt:lpstr>
      <vt:lpstr>HG丸ｺﾞｼｯｸM-PRO</vt:lpstr>
      <vt:lpstr>Calibri</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R1専門研究_通級指導教室サポートパック_5校内研修編_研修スライド</dc:title>
  <dc:creator>宮城県総合教育センターR1専門研究特別支援教育グループ</dc:creator>
  <cp:lastModifiedBy>long0118</cp:lastModifiedBy>
  <cp:revision>1616</cp:revision>
  <cp:lastPrinted>2020-02-20T06:47:25Z</cp:lastPrinted>
  <dcterms:created xsi:type="dcterms:W3CDTF">2019-05-20T01:41:52Z</dcterms:created>
  <dcterms:modified xsi:type="dcterms:W3CDTF">2020-02-28T03:40:55Z</dcterms:modified>
</cp:coreProperties>
</file>