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612" r:id="rId3"/>
    <p:sldId id="635" r:id="rId4"/>
    <p:sldId id="636" r:id="rId5"/>
    <p:sldId id="637" r:id="rId6"/>
    <p:sldId id="638" r:id="rId7"/>
    <p:sldId id="639" r:id="rId8"/>
    <p:sldId id="643" r:id="rId9"/>
    <p:sldId id="644" r:id="rId10"/>
    <p:sldId id="645" r:id="rId11"/>
    <p:sldId id="646" r:id="rId12"/>
    <p:sldId id="647" r:id="rId13"/>
    <p:sldId id="641" r:id="rId14"/>
    <p:sldId id="642" r:id="rId15"/>
    <p:sldId id="608" r:id="rId16"/>
  </p:sldIdLst>
  <p:sldSz cx="9144000" cy="6858000" type="screen4x3"/>
  <p:notesSz cx="9994900" cy="6865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B0F0"/>
    <a:srgbClr val="000099"/>
    <a:srgbClr val="FF9933"/>
    <a:srgbClr val="77D9A8"/>
    <a:srgbClr val="4472C4"/>
    <a:srgbClr val="CCFFFF"/>
    <a:srgbClr val="00CCFF"/>
    <a:srgbClr val="00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65969" autoAdjust="0"/>
  </p:normalViewPr>
  <p:slideViewPr>
    <p:cSldViewPr snapToGrid="0">
      <p:cViewPr varScale="1">
        <p:scale>
          <a:sx n="53" d="100"/>
          <a:sy n="53" d="100"/>
        </p:scale>
        <p:origin x="619" y="58"/>
      </p:cViewPr>
      <p:guideLst/>
    </p:cSldViewPr>
  </p:slideViewPr>
  <p:notesTextViewPr>
    <p:cViewPr>
      <p:scale>
        <a:sx n="150" d="100"/>
        <a:sy n="150" d="100"/>
      </p:scale>
      <p:origin x="0" y="0"/>
    </p:cViewPr>
  </p:notesTextViewPr>
  <p:notesViewPr>
    <p:cSldViewPr snapToGrid="0">
      <p:cViewPr varScale="1">
        <p:scale>
          <a:sx n="79" d="100"/>
          <a:sy n="79" d="100"/>
        </p:scale>
        <p:origin x="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7"/>
            <a:ext cx="4331122" cy="344489"/>
          </a:xfrm>
          <a:prstGeom prst="rect">
            <a:avLst/>
          </a:prstGeom>
        </p:spPr>
        <p:txBody>
          <a:bodyPr vert="horz" lIns="92793" tIns="46397" rIns="92793" bIns="46397"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661488" y="17"/>
            <a:ext cx="4331122" cy="344489"/>
          </a:xfrm>
          <a:prstGeom prst="rect">
            <a:avLst/>
          </a:prstGeom>
        </p:spPr>
        <p:txBody>
          <a:bodyPr vert="horz" lIns="92793" tIns="46397" rIns="92793" bIns="46397" rtlCol="0"/>
          <a:lstStyle>
            <a:lvl1pPr algn="r">
              <a:defRPr sz="1200"/>
            </a:lvl1pPr>
          </a:lstStyle>
          <a:p>
            <a:fld id="{25D714E6-00DA-4DCD-B456-39A76B431D86}" type="datetimeFigureOut">
              <a:rPr kumimoji="1" lang="ja-JP" altLang="en-US" smtClean="0"/>
              <a:t>2021/3/15</a:t>
            </a:fld>
            <a:endParaRPr kumimoji="1" lang="ja-JP" altLang="en-US" dirty="0"/>
          </a:p>
        </p:txBody>
      </p:sp>
      <p:sp>
        <p:nvSpPr>
          <p:cNvPr id="4" name="フッター プレースホルダー 3"/>
          <p:cNvSpPr>
            <a:spLocks noGrp="1"/>
          </p:cNvSpPr>
          <p:nvPr>
            <p:ph type="ftr" sz="quarter" idx="2"/>
          </p:nvPr>
        </p:nvSpPr>
        <p:spPr>
          <a:xfrm>
            <a:off x="25" y="6521467"/>
            <a:ext cx="4331122" cy="344489"/>
          </a:xfrm>
          <a:prstGeom prst="rect">
            <a:avLst/>
          </a:prstGeom>
        </p:spPr>
        <p:txBody>
          <a:bodyPr vert="horz" lIns="92793" tIns="46397" rIns="92793" bIns="46397"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661488" y="6521467"/>
            <a:ext cx="4331122" cy="344489"/>
          </a:xfrm>
          <a:prstGeom prst="rect">
            <a:avLst/>
          </a:prstGeom>
        </p:spPr>
        <p:txBody>
          <a:bodyPr vert="horz" lIns="92793" tIns="46397" rIns="92793" bIns="46397" rtlCol="0" anchor="b"/>
          <a:lstStyle>
            <a:lvl1pPr algn="r">
              <a:defRPr sz="1200"/>
            </a:lvl1pPr>
          </a:lstStyle>
          <a:p>
            <a:fld id="{961DF997-E48B-4D51-9FC6-B5E128B4E0AD}" type="slidenum">
              <a:rPr kumimoji="1" lang="ja-JP" altLang="en-US" smtClean="0"/>
              <a:t>‹#›</a:t>
            </a:fld>
            <a:endParaRPr kumimoji="1" lang="ja-JP" altLang="en-US" dirty="0"/>
          </a:p>
        </p:txBody>
      </p:sp>
    </p:spTree>
    <p:extLst>
      <p:ext uri="{BB962C8B-B14F-4D97-AF65-F5344CB8AC3E}">
        <p14:creationId xmlns:p14="http://schemas.microsoft.com/office/powerpoint/2010/main" val="99706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7"/>
            <a:ext cx="4331122" cy="344489"/>
          </a:xfrm>
          <a:prstGeom prst="rect">
            <a:avLst/>
          </a:prstGeom>
        </p:spPr>
        <p:txBody>
          <a:bodyPr vert="horz" lIns="92793" tIns="46397" rIns="92793" bIns="4639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61488" y="17"/>
            <a:ext cx="4331122" cy="344489"/>
          </a:xfrm>
          <a:prstGeom prst="rect">
            <a:avLst/>
          </a:prstGeom>
        </p:spPr>
        <p:txBody>
          <a:bodyPr vert="horz" lIns="92793" tIns="46397" rIns="92793" bIns="46397" rtlCol="0"/>
          <a:lstStyle>
            <a:lvl1pPr algn="r">
              <a:defRPr sz="1200"/>
            </a:lvl1pPr>
          </a:lstStyle>
          <a:p>
            <a:fld id="{A096F978-2408-4ABC-9616-7C925A2365BF}" type="datetimeFigureOut">
              <a:rPr kumimoji="1" lang="ja-JP" altLang="en-US" smtClean="0"/>
              <a:t>2021/3/15</a:t>
            </a:fld>
            <a:endParaRPr kumimoji="1" lang="ja-JP" altLang="en-US" dirty="0"/>
          </a:p>
        </p:txBody>
      </p:sp>
      <p:sp>
        <p:nvSpPr>
          <p:cNvPr id="4" name="スライド イメージ プレースホルダー 3"/>
          <p:cNvSpPr>
            <a:spLocks noGrp="1" noRot="1" noChangeAspect="1"/>
          </p:cNvSpPr>
          <p:nvPr>
            <p:ph type="sldImg" idx="2"/>
          </p:nvPr>
        </p:nvSpPr>
        <p:spPr>
          <a:xfrm>
            <a:off x="3451225" y="857250"/>
            <a:ext cx="3092450" cy="2319338"/>
          </a:xfrm>
          <a:prstGeom prst="rect">
            <a:avLst/>
          </a:prstGeom>
          <a:noFill/>
          <a:ln w="12700">
            <a:solidFill>
              <a:prstClr val="black"/>
            </a:solidFill>
          </a:ln>
        </p:spPr>
        <p:txBody>
          <a:bodyPr vert="horz" lIns="92793" tIns="46397" rIns="92793" bIns="46397" rtlCol="0" anchor="ctr"/>
          <a:lstStyle/>
          <a:p>
            <a:endParaRPr lang="ja-JP" altLang="en-US" dirty="0"/>
          </a:p>
        </p:txBody>
      </p:sp>
      <p:sp>
        <p:nvSpPr>
          <p:cNvPr id="5" name="ノート プレースホルダー 4"/>
          <p:cNvSpPr>
            <a:spLocks noGrp="1"/>
          </p:cNvSpPr>
          <p:nvPr>
            <p:ph type="body" sz="quarter" idx="3"/>
          </p:nvPr>
        </p:nvSpPr>
        <p:spPr>
          <a:xfrm>
            <a:off x="354536" y="3304235"/>
            <a:ext cx="9198125" cy="2703463"/>
          </a:xfrm>
          <a:prstGeom prst="rect">
            <a:avLst/>
          </a:prstGeom>
        </p:spPr>
        <p:txBody>
          <a:bodyPr vert="horz" lIns="92793" tIns="46397" rIns="92793" bIns="4639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5" y="6521467"/>
            <a:ext cx="4331122" cy="344489"/>
          </a:xfrm>
          <a:prstGeom prst="rect">
            <a:avLst/>
          </a:prstGeom>
        </p:spPr>
        <p:txBody>
          <a:bodyPr vert="horz" lIns="92793" tIns="46397" rIns="92793" bIns="4639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61488" y="6521467"/>
            <a:ext cx="4331122" cy="344489"/>
          </a:xfrm>
          <a:prstGeom prst="rect">
            <a:avLst/>
          </a:prstGeom>
        </p:spPr>
        <p:txBody>
          <a:bodyPr vert="horz" lIns="92793" tIns="46397" rIns="92793" bIns="46397" rtlCol="0" anchor="b"/>
          <a:lstStyle>
            <a:lvl1pPr algn="r">
              <a:defRPr sz="1200"/>
            </a:lvl1pPr>
          </a:lstStyle>
          <a:p>
            <a:fld id="{F555AC91-3995-4B7A-8873-9BFBD72F5744}" type="slidenum">
              <a:rPr kumimoji="1" lang="ja-JP" altLang="en-US" smtClean="0"/>
              <a:t>‹#›</a:t>
            </a:fld>
            <a:endParaRPr kumimoji="1" lang="ja-JP" altLang="en-US" dirty="0"/>
          </a:p>
        </p:txBody>
      </p:sp>
    </p:spTree>
    <p:extLst>
      <p:ext uri="{BB962C8B-B14F-4D97-AF65-F5344CB8AC3E}">
        <p14:creationId xmlns:p14="http://schemas.microsoft.com/office/powerpoint/2010/main" val="37220854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400" dirty="0">
                <a:latin typeface="BIZ UDPゴシック" panose="020B0400000000000000" pitchFamily="50" charset="-128"/>
                <a:ea typeface="BIZ UDPゴシック" panose="020B0400000000000000" pitchFamily="50" charset="-128"/>
              </a:rPr>
              <a:t>　それではよろしくお願いいたします。</a:t>
            </a: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この研修スライドは，先生方に通級による指導に関する校内支援体制や具体的な指導について，概略的に理解していただくことを目的としています。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B2CB6A7-5264-4770-8639-3E54E1DC5F39}" type="slidenum">
              <a:rPr kumimoji="1" lang="ja-JP" altLang="en-US" smtClean="0"/>
              <a:t>1</a:t>
            </a:fld>
            <a:endParaRPr kumimoji="1" lang="ja-JP" altLang="en-US" dirty="0"/>
          </a:p>
        </p:txBody>
      </p:sp>
    </p:spTree>
    <p:extLst>
      <p:ext uri="{BB962C8B-B14F-4D97-AF65-F5344CB8AC3E}">
        <p14:creationId xmlns:p14="http://schemas.microsoft.com/office/powerpoint/2010/main" val="283774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感情のコントロールが苦手なＣさんについては，自分の怒りを数値化することで，客観的に捉えさせる。怒りを感じた際，代替行動を考える等が考えられます。</a:t>
            </a:r>
            <a:endParaRPr lang="en-US" altLang="ja-JP" sz="1400" dirty="0">
              <a:latin typeface="BIZ UDPゴシック" panose="020B0400000000000000" pitchFamily="50" charset="-128"/>
              <a:ea typeface="BIZ UDPゴシック" panose="020B0400000000000000" pitchFamily="50" charset="-128"/>
            </a:endParaRPr>
          </a:p>
          <a:p>
            <a:pPr defTabSz="927959">
              <a:defRPr/>
            </a:pPr>
            <a:r>
              <a:rPr lang="ja-JP" altLang="en-US" sz="1400" dirty="0">
                <a:latin typeface="BIZ UDPゴシック" panose="020B0400000000000000" pitchFamily="50" charset="-128"/>
                <a:ea typeface="BIZ UDPゴシック" panose="020B0400000000000000" pitchFamily="50" charset="-128"/>
              </a:rPr>
              <a:t>　これらはあくまで指導の一例となります。</a:t>
            </a:r>
            <a:endParaRPr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0516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どの指導内容においても，生徒の自己理解を促すような内容を取り入れること，自己決定の機会を設定すること，通級による指導や普段の学校生活での成長を認め，生徒の自己肯定感を高めることが大切です。</a:t>
            </a:r>
            <a:endParaRPr lang="ja-JP"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3048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次年度に向けては，指導の内容や特別の教育課程の編成について再検討します。その際も校内委員会のメンバーが中心となって行います。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6155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400" dirty="0">
                <a:latin typeface="BIZ UDPゴシック" panose="020B0400000000000000" pitchFamily="50" charset="-128"/>
                <a:ea typeface="BIZ UDPゴシック" panose="020B0400000000000000" pitchFamily="50" charset="-128"/>
              </a:rPr>
              <a:t>　その他の先生方にも，支援に関わっていただく場面があります。大切なことは，支援が必要な生徒に対して，全教職員が連携して指導や支援に当たるということです。</a:t>
            </a:r>
            <a:endParaRPr lang="en-US" altLang="ja-JP" sz="1400" dirty="0">
              <a:latin typeface="BIZ UDPゴシック" panose="020B0400000000000000" pitchFamily="50" charset="-128"/>
              <a:ea typeface="BIZ UDPゴシック" panose="020B0400000000000000" pitchFamily="50" charset="-128"/>
            </a:endParaRPr>
          </a:p>
          <a:p>
            <a:endParaRPr lang="ja-JP" altLang="ja-JP" sz="1200" dirty="0"/>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13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4911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通級による指導の具体的指導内容や校内支援体制に関する概要について，更に理解を深めたい方は，高校通級スタートパックの第３章「通級による指導の展開例」や４章「校内支援体制を整備する」をご覧ください。</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14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7687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まず</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校内支援体制について説明します。</a:t>
            </a:r>
            <a:endParaRPr lang="en-US" altLang="ja-JP" sz="1400" dirty="0">
              <a:latin typeface="BIZ UDPゴシック" panose="020B0400000000000000" pitchFamily="50" charset="-128"/>
              <a:ea typeface="BIZ UDPゴシック" panose="020B0400000000000000" pitchFamily="50" charset="-128"/>
            </a:endParaRPr>
          </a:p>
          <a:p>
            <a:pPr defTabSz="927959">
              <a:defRPr/>
            </a:pPr>
            <a:r>
              <a:rPr lang="ja-JP" altLang="en-US" sz="1400" dirty="0">
                <a:latin typeface="BIZ UDPゴシック" panose="020B0400000000000000" pitchFamily="50" charset="-128"/>
                <a:ea typeface="BIZ UDPゴシック" panose="020B0400000000000000" pitchFamily="50" charset="-128"/>
              </a:rPr>
              <a:t>　生徒に対する支援の中心となる組織が校内委員会です。教職員の共通理解や組織的な支援を行うために，誰が何を行うのかといった役割を明確にしておくことが大切です。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1827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400" dirty="0">
                <a:latin typeface="BIZ UDPゴシック" panose="020B0400000000000000" pitchFamily="50" charset="-128"/>
                <a:ea typeface="BIZ UDPゴシック" panose="020B0400000000000000" pitchFamily="50" charset="-128"/>
              </a:rPr>
              <a:t>　</a:t>
            </a:r>
            <a:r>
              <a:rPr lang="ja-JP" altLang="ja-JP" sz="1400" dirty="0">
                <a:latin typeface="BIZ UDPゴシック" panose="020B0400000000000000" pitchFamily="50" charset="-128"/>
                <a:ea typeface="BIZ UDPゴシック" panose="020B0400000000000000" pitchFamily="50" charset="-128"/>
              </a:rPr>
              <a:t>通級による指導を開始する場合，校内委員会で対象生徒の検討を行います。</a:t>
            </a:r>
            <a:r>
              <a:rPr lang="ja-JP" altLang="en-US" sz="1400" dirty="0">
                <a:latin typeface="BIZ UDPゴシック" panose="020B0400000000000000" pitchFamily="50" charset="-128"/>
                <a:ea typeface="BIZ UDPゴシック" panose="020B0400000000000000" pitchFamily="50" charset="-128"/>
              </a:rPr>
              <a:t>そのために，まずは支援が必要な生徒がいるかどうか把握する必要があります。実態把握には，「特別な教育的支援を必要とする児童生徒のチェックリスト」が活用できます。実態把握は，複数の教員で行うことが大切で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2507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400" dirty="0">
                <a:latin typeface="BIZ UDPゴシック" panose="020B0400000000000000" pitchFamily="50" charset="-128"/>
                <a:ea typeface="BIZ UDPゴシック" panose="020B0400000000000000" pitchFamily="50" charset="-128"/>
              </a:rPr>
              <a:t>対象生徒を決めた後，生徒や保護者と合意形成を図るために面談を行います。ホームルーム担任だけでなく，特別支援教育コーディネーター，通級指導担当教員，学年主任など，複数で対応します。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通級指導教室に通うことに不安を感じる生徒や保護者もいます。その思いをくみ取り，生徒や保護者が安心して相談できる雰囲気を作ることが大切です。また，通級による指導の内容や効果について丁寧に説明を行うことも大切です。</a:t>
            </a:r>
            <a:endParaRPr lang="en-US" altLang="ja-JP" sz="1400" dirty="0">
              <a:latin typeface="BIZ UDPゴシック" panose="020B0400000000000000" pitchFamily="50" charset="-128"/>
              <a:ea typeface="BIZ UDPゴシック" panose="020B0400000000000000" pitchFamily="50" charset="-128"/>
            </a:endParaRPr>
          </a:p>
          <a:p>
            <a:pPr defTabSz="927959">
              <a:defRPr/>
            </a:pPr>
            <a:endParaRPr lang="ja-JP" altLang="ja-JP" sz="1200" dirty="0"/>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5092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400" dirty="0">
                <a:latin typeface="BIZ UDPゴシック" panose="020B0400000000000000" pitchFamily="50" charset="-128"/>
                <a:ea typeface="BIZ UDPゴシック" panose="020B0400000000000000" pitchFamily="50" charset="-128"/>
              </a:rPr>
              <a:t>生徒や保護者との合意形成が図られた後，校長先生が指導開始の決定を行います。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指導を行うに当たって，個別の教育支援計画や個別の指導計画を作成する必要があります。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個別の指導計画を作成する際，対象となる生徒の情報収集を行います。ホームルーム担任には，学級での様子について。各教科担任には，授業中の様子やつまずきについて。養護教諭や部活動顧問には，保健室に来た際の様子や部活動中の様子についてなどの情報を提供してもら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0283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400" dirty="0">
                <a:latin typeface="BIZ UDPゴシック" panose="020B0400000000000000" pitchFamily="50" charset="-128"/>
                <a:ea typeface="BIZ UDPゴシック" panose="020B0400000000000000" pitchFamily="50" charset="-128"/>
              </a:rPr>
              <a:t>その後，先生方から収集した情報を基に，通級指導担当教員，特別支援教育コーディネーター，ホームルーム担任等複数の教員で個別の指導計画を作成します。その際，生徒や</a:t>
            </a:r>
            <a:r>
              <a:rPr lang="ja-JP" altLang="en-US" sz="1400">
                <a:latin typeface="BIZ UDPゴシック" panose="020B0400000000000000" pitchFamily="50" charset="-128"/>
                <a:ea typeface="BIZ UDPゴシック" panose="020B0400000000000000" pitchFamily="50" charset="-128"/>
              </a:rPr>
              <a:t>保護者</a:t>
            </a:r>
            <a:r>
              <a:rPr lang="ja-JP" altLang="en-US" sz="1400" smtClean="0">
                <a:latin typeface="BIZ UDPゴシック" panose="020B0400000000000000" pitchFamily="50" charset="-128"/>
                <a:ea typeface="BIZ UDPゴシック" panose="020B0400000000000000" pitchFamily="50" charset="-128"/>
              </a:rPr>
              <a:t>の願いも</a:t>
            </a:r>
            <a:r>
              <a:rPr lang="ja-JP" altLang="en-US" sz="1400" dirty="0">
                <a:latin typeface="BIZ UDPゴシック" panose="020B0400000000000000" pitchFamily="50" charset="-128"/>
                <a:ea typeface="BIZ UDPゴシック" panose="020B0400000000000000" pitchFamily="50" charset="-128"/>
              </a:rPr>
              <a:t>反映させていきます。作成した個別の指導計画については，校長先生の了解を得て</a:t>
            </a:r>
            <a:r>
              <a:rPr lang="ja-JP" altLang="en-US" sz="1400">
                <a:latin typeface="BIZ UDPゴシック" panose="020B0400000000000000" pitchFamily="50" charset="-128"/>
                <a:ea typeface="BIZ UDPゴシック" panose="020B0400000000000000" pitchFamily="50" charset="-128"/>
              </a:rPr>
              <a:t>，保護者の承諾</a:t>
            </a:r>
            <a:r>
              <a:rPr lang="ja-JP" altLang="en-US" sz="1400" dirty="0">
                <a:latin typeface="BIZ UDPゴシック" panose="020B0400000000000000" pitchFamily="50" charset="-128"/>
                <a:ea typeface="BIZ UDPゴシック" panose="020B0400000000000000" pitchFamily="50" charset="-128"/>
              </a:rPr>
              <a:t>をもらいます。</a:t>
            </a:r>
            <a:endParaRPr lang="en-US" altLang="ja-JP" sz="1400" dirty="0">
              <a:latin typeface="BIZ UDPゴシック" panose="020B0400000000000000" pitchFamily="50" charset="-128"/>
              <a:ea typeface="BIZ UDPゴシック" panose="020B0400000000000000" pitchFamily="50" charset="-128"/>
            </a:endParaRPr>
          </a:p>
          <a:p>
            <a:endParaRPr lang="ja-JP" altLang="ja-JP" sz="1200" dirty="0"/>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4514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次に</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具体的な指導内容についてお伝えします。個別の指導計画に記載された内容を基に</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生徒一人一人に応じて指導を行っていきます。具体的な指導を決める際には，生徒の主体的な学びを促したり，生徒の強みを生かした活動を取り入れていくことが大切です。</a:t>
            </a:r>
            <a:endParaRPr lang="en-US" altLang="ja-JP" sz="1400" dirty="0">
              <a:latin typeface="BIZ UDPゴシック" panose="020B0400000000000000" pitchFamily="50" charset="-128"/>
              <a:ea typeface="BIZ UDPゴシック" panose="020B0400000000000000" pitchFamily="50" charset="-128"/>
            </a:endParaRPr>
          </a:p>
          <a:p>
            <a:pPr defTabSz="927959">
              <a:defRPr/>
            </a:pPr>
            <a:r>
              <a:rPr lang="ja-JP" altLang="en-US" sz="1400" dirty="0">
                <a:latin typeface="BIZ UDPゴシック" panose="020B0400000000000000" pitchFamily="50" charset="-128"/>
                <a:ea typeface="BIZ UDPゴシック" panose="020B0400000000000000" pitchFamily="50" charset="-128"/>
              </a:rPr>
              <a:t>　例えば</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人との関わりが苦手なＡさんは，相手との会話を続けることや，表情から相手の気持ちを察することが苦手ですが，図や絵を見て覚えることが得意な生徒だとします。そのようなＡさんに指導を行う際，表情カードや写真から相手の感情を読み取る。また，Ａさん</a:t>
            </a:r>
            <a:r>
              <a:rPr lang="ja-JP" altLang="ja-JP" sz="1400" dirty="0">
                <a:latin typeface="BIZ UDPゴシック" panose="020B0400000000000000" pitchFamily="50" charset="-128"/>
                <a:ea typeface="BIZ UDPゴシック" panose="020B0400000000000000" pitchFamily="50" charset="-128"/>
              </a:rPr>
              <a:t>の周りで起きそうな場面を提示し，実際のやり取りを</a:t>
            </a:r>
            <a:r>
              <a:rPr lang="ja-JP" altLang="en-US" sz="1400" dirty="0">
                <a:latin typeface="BIZ UDPゴシック" panose="020B0400000000000000" pitchFamily="50" charset="-128"/>
                <a:ea typeface="BIZ UDPゴシック" panose="020B0400000000000000" pitchFamily="50" charset="-128"/>
              </a:rPr>
              <a:t>教師と</a:t>
            </a:r>
            <a:r>
              <a:rPr lang="ja-JP" altLang="ja-JP" sz="1400" dirty="0">
                <a:latin typeface="BIZ UDPゴシック" panose="020B0400000000000000" pitchFamily="50" charset="-128"/>
                <a:ea typeface="BIZ UDPゴシック" panose="020B0400000000000000" pitchFamily="50" charset="-128"/>
              </a:rPr>
              <a:t>ロールプレイしたりする</a:t>
            </a:r>
            <a:r>
              <a:rPr lang="ja-JP" altLang="en-US" sz="1400" dirty="0">
                <a:latin typeface="BIZ UDPゴシック" panose="020B0400000000000000" pitchFamily="50" charset="-128"/>
                <a:ea typeface="BIZ UDPゴシック" panose="020B0400000000000000" pitchFamily="50" charset="-128"/>
              </a:rPr>
              <a:t>などの活動を取り入れた指導が考えられます</a:t>
            </a:r>
            <a:r>
              <a:rPr lang="ja-JP" altLang="ja-JP"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5263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また，Ａさんは会話をする際のルールが身に付いていないことが考えられるので，自分のこれまでの関わりを振り返る。会話のルールを提示したり，お手本となる動画を見せたりしながら，視覚的に理解させる。会話が続けられそうなテーマを生徒に決めさせて会話をするなどの活動を取り入れた指導が考えられます。</a:t>
            </a:r>
            <a:endParaRPr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0562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5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読み書きが苦手なＢさんについては，漢字の構成について学習する際，例えばタブレット端末を使って部分ごとに色分けする。漢字を構成ごとに分解して漢字パズルを行うなどし，自分に合った学習方法を身に付けるなどが考えられます。</a:t>
            </a:r>
            <a:endParaRPr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7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79">
                <a:defRPr/>
              </a:pPr>
              <a:t>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7999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ADF30-AB80-45D3-9C59-114FA7333312}"/>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7EF51D2-77B5-41C9-873F-7DD90A405E41}"/>
              </a:ext>
            </a:extLst>
          </p:cNvPr>
          <p:cNvSpPr>
            <a:spLocks noGrp="1"/>
          </p:cNvSpPr>
          <p:nvPr>
            <p:ph type="sldNum" sz="quarter" idx="10"/>
          </p:nvPr>
        </p:nvSpPr>
        <p:spPr/>
        <p:txBody>
          <a:bodyPr/>
          <a:lstStyle/>
          <a:p>
            <a:fld id="{407B5038-CDCD-4A04-B0C9-9B5C1C16DF16}" type="slidenum">
              <a:rPr kumimoji="1" lang="ja-JP" altLang="en-US" smtClean="0"/>
              <a:pPr/>
              <a:t>‹#›</a:t>
            </a:fld>
            <a:endParaRPr kumimoji="1" lang="ja-JP" altLang="en-US" dirty="0"/>
          </a:p>
        </p:txBody>
      </p:sp>
    </p:spTree>
    <p:extLst>
      <p:ext uri="{BB962C8B-B14F-4D97-AF65-F5344CB8AC3E}">
        <p14:creationId xmlns:p14="http://schemas.microsoft.com/office/powerpoint/2010/main" val="20334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55623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22017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49862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20605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63054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84"/>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61030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59232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43959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920839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2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040264-F885-4518-A62E-37A3E06A04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54D667-5752-4B36-BF92-238F1F1F61E4}"/>
              </a:ext>
            </a:extLst>
          </p:cNvPr>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4" name="フッター プレースホルダー 3">
            <a:extLst>
              <a:ext uri="{FF2B5EF4-FFF2-40B4-BE49-F238E27FC236}">
                <a16:creationId xmlns:a16="http://schemas.microsoft.com/office/drawing/2014/main" id="{1996ED4A-7648-41F8-BA44-68535AE176E0}"/>
              </a:ext>
            </a:extLst>
          </p:cNvPr>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C273A6A-1394-455C-9B03-345D83147746}"/>
              </a:ext>
            </a:extLst>
          </p:cNvPr>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85062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27194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253401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99231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60837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26876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3095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84"/>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12629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0273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89264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16216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71936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38980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73456"/>
          </a:xfrm>
          <a:prstGeom prst="rect">
            <a:avLst/>
          </a:prstGeom>
          <a:solidFill>
            <a:srgbClr val="00B0F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05820" y="1743647"/>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6649019" y="6356351"/>
            <a:ext cx="2057400" cy="365125"/>
          </a:xfrm>
          <a:prstGeom prst="rect">
            <a:avLst/>
          </a:prstGeom>
        </p:spPr>
        <p:txBody>
          <a:bodyPr vert="horz" lIns="91440" tIns="45720" rIns="91440" bIns="45720" rtlCol="0" anchor="ctr"/>
          <a:lstStyle>
            <a:lvl1pPr algn="r">
              <a:defRPr sz="2400">
                <a:solidFill>
                  <a:schemeClr val="tx1"/>
                </a:solidFill>
              </a:defRPr>
            </a:lvl1pPr>
          </a:lstStyle>
          <a:p>
            <a:fld id="{407B5038-CDCD-4A04-B0C9-9B5C1C16DF16}" type="slidenum">
              <a:rPr kumimoji="1" lang="ja-JP" altLang="en-US" smtClean="0"/>
              <a:pPr/>
              <a:t>‹#›</a:t>
            </a:fld>
            <a:endParaRPr kumimoji="1" lang="ja-JP" altLang="en-US" dirty="0"/>
          </a:p>
        </p:txBody>
      </p:sp>
    </p:spTree>
    <p:extLst>
      <p:ext uri="{BB962C8B-B14F-4D97-AF65-F5344CB8AC3E}">
        <p14:creationId xmlns:p14="http://schemas.microsoft.com/office/powerpoint/2010/main" val="2067852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62"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73456"/>
          </a:xfrm>
          <a:prstGeom prst="rect">
            <a:avLst/>
          </a:prstGeom>
          <a:solidFill>
            <a:srgbClr val="00B0F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05820" y="1743647"/>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649019"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856224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6.xml"/><Relationship Id="rId7"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fld id="{3B0A50FD-222F-4203-9ECD-5E2F7DE4F7F9}" type="slidenum">
              <a:rPr kumimoji="1" lang="ja-JP" altLang="en-US" sz="3200" smtClean="0"/>
              <a:t>1</a:t>
            </a:fld>
            <a:endParaRPr kumimoji="1" lang="ja-JP" altLang="en-US" sz="3200" dirty="0"/>
          </a:p>
        </p:txBody>
      </p:sp>
      <p:pic>
        <p:nvPicPr>
          <p:cNvPr id="10" name="図 9"/>
          <p:cNvPicPr/>
          <p:nvPr/>
        </p:nvPicPr>
        <p:blipFill rotWithShape="1">
          <a:blip r:embed="rId3">
            <a:extLst>
              <a:ext uri="{28A0092B-C50C-407E-A947-70E740481C1C}">
                <a14:useLocalDpi xmlns:a14="http://schemas.microsoft.com/office/drawing/2010/main" val="0"/>
              </a:ext>
            </a:extLst>
          </a:blip>
          <a:srcRect l="8559" t="25960" r="9186" b="29021"/>
          <a:stretch/>
        </p:blipFill>
        <p:spPr bwMode="auto">
          <a:xfrm>
            <a:off x="0" y="0"/>
            <a:ext cx="9144000" cy="4824919"/>
          </a:xfrm>
          <a:prstGeom prst="rect">
            <a:avLst/>
          </a:prstGeom>
          <a:ln>
            <a:noFill/>
          </a:ln>
          <a:effectLst>
            <a:softEdge rad="127000"/>
          </a:effectLst>
          <a:extLst>
            <a:ext uri="{53640926-AAD7-44D8-BBD7-CCE9431645EC}">
              <a14:shadowObscured xmlns:a14="http://schemas.microsoft.com/office/drawing/2010/main"/>
            </a:ext>
          </a:extLst>
        </p:spPr>
      </p:pic>
      <p:sp>
        <p:nvSpPr>
          <p:cNvPr id="11" name="角丸四角形 10"/>
          <p:cNvSpPr/>
          <p:nvPr/>
        </p:nvSpPr>
        <p:spPr>
          <a:xfrm>
            <a:off x="-152043" y="332723"/>
            <a:ext cx="3229583" cy="1012051"/>
          </a:xfrm>
          <a:prstGeom prst="roundRect">
            <a:avLst>
              <a:gd name="adj" fmla="val 0"/>
            </a:avLst>
          </a:prstGeom>
          <a:noFill/>
          <a:ln w="12700" cap="flat" cmpd="sng" algn="ctr">
            <a:noFill/>
            <a:prstDash val="solid"/>
            <a:miter lim="800000"/>
          </a:ln>
          <a:effectLst/>
        </p:spPr>
        <p:txBody>
          <a:bodyPr tIns="0" bIns="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36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校内研修</a:t>
            </a:r>
            <a:endParaRPr kumimoji="0" lang="ja-JP" altLang="en-US" sz="32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角丸四角形 11"/>
          <p:cNvSpPr/>
          <p:nvPr/>
        </p:nvSpPr>
        <p:spPr>
          <a:xfrm>
            <a:off x="492523" y="1258430"/>
            <a:ext cx="8053600" cy="1012051"/>
          </a:xfrm>
          <a:prstGeom prst="roundRect">
            <a:avLst>
              <a:gd name="adj" fmla="val 0"/>
            </a:avLst>
          </a:prstGeom>
          <a:noFill/>
          <a:ln w="12700" cap="flat" cmpd="sng" algn="ctr">
            <a:noFill/>
            <a:prstDash val="solid"/>
            <a:miter lim="800000"/>
          </a:ln>
          <a:effectLst/>
        </p:spPr>
        <p:txBody>
          <a:bodyPr tIns="0" bIns="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36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「高等学校における通級による指導」</a:t>
            </a:r>
          </a:p>
        </p:txBody>
      </p:sp>
      <p:sp>
        <p:nvSpPr>
          <p:cNvPr id="13" name="テキスト ボックス 12"/>
          <p:cNvSpPr txBox="1"/>
          <p:nvPr/>
        </p:nvSpPr>
        <p:spPr>
          <a:xfrm>
            <a:off x="2230059" y="5332696"/>
            <a:ext cx="4683883" cy="769441"/>
          </a:xfrm>
          <a:prstGeom prst="rect">
            <a:avLst/>
          </a:prstGeom>
          <a:noFill/>
        </p:spPr>
        <p:txBody>
          <a:bodyPr wrap="square" rtlCol="0" anchor="b">
            <a:spAutoFit/>
          </a:bodyPr>
          <a:lstStyle/>
          <a:p>
            <a:r>
              <a:rPr kumimoji="0" lang="ja-JP" altLang="en-US" sz="44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具体的指導内容編</a:t>
            </a:r>
            <a:endParaRPr kumimoji="0" lang="en-US" altLang="ja-JP" sz="44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5359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113182" y="267911"/>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277894" y="652338"/>
              <a:ext cx="402130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具体的な指導内容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36" name="テキスト ボックス 2"/>
          <p:cNvSpPr txBox="1">
            <a:spLocks noChangeArrowheads="1"/>
          </p:cNvSpPr>
          <p:nvPr/>
        </p:nvSpPr>
        <p:spPr bwMode="auto">
          <a:xfrm>
            <a:off x="2113182" y="1898249"/>
            <a:ext cx="5221356"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rgbClr val="0070C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「自分の怒りに対する理解」</a:t>
            </a:r>
            <a:endParaRPr kumimoji="0" lang="ja-JP" altLang="en-US" sz="2000" b="0" i="0" u="none" strike="noStrike" kern="100" cap="none" spc="0" normalizeH="0" baseline="0" noProof="0" dirty="0">
              <a:ln>
                <a:noFill/>
              </a:ln>
              <a:solidFill>
                <a:srgbClr val="0070C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p:cNvPicPr>
            <a:picLocks noChangeAspect="1"/>
          </p:cNvPicPr>
          <p:nvPr/>
        </p:nvPicPr>
        <p:blipFill>
          <a:blip r:embed="rId4"/>
          <a:stretch>
            <a:fillRect/>
          </a:stretch>
        </p:blipFill>
        <p:spPr>
          <a:xfrm>
            <a:off x="347112" y="3842122"/>
            <a:ext cx="4569444" cy="2411650"/>
          </a:xfrm>
          <a:prstGeom prst="rect">
            <a:avLst/>
          </a:prstGeom>
        </p:spPr>
      </p:pic>
      <p:sp>
        <p:nvSpPr>
          <p:cNvPr id="10" name="テキスト ボックス 2"/>
          <p:cNvSpPr txBox="1">
            <a:spLocks noChangeArrowheads="1"/>
          </p:cNvSpPr>
          <p:nvPr/>
        </p:nvSpPr>
        <p:spPr bwMode="auto">
          <a:xfrm>
            <a:off x="1215372" y="2798490"/>
            <a:ext cx="2832923"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怒りの数値化</a:t>
            </a:r>
          </a:p>
        </p:txBody>
      </p:sp>
      <p:pic>
        <p:nvPicPr>
          <p:cNvPr id="11" name="図 10"/>
          <p:cNvPicPr>
            <a:picLocks noChangeAspect="1"/>
          </p:cNvPicPr>
          <p:nvPr/>
        </p:nvPicPr>
        <p:blipFill rotWithShape="1">
          <a:blip r:embed="rId5" cstate="hqprint">
            <a:extLst>
              <a:ext uri="{28A0092B-C50C-407E-A947-70E740481C1C}">
                <a14:useLocalDpi xmlns:a14="http://schemas.microsoft.com/office/drawing/2010/main" val="0"/>
              </a:ext>
            </a:extLst>
          </a:blip>
          <a:srcRect b="5207"/>
          <a:stretch/>
        </p:blipFill>
        <p:spPr>
          <a:xfrm>
            <a:off x="522885" y="308067"/>
            <a:ext cx="1101634" cy="1626750"/>
          </a:xfrm>
          <a:prstGeom prst="rect">
            <a:avLst/>
          </a:prstGeom>
        </p:spPr>
      </p:pic>
      <p:pic>
        <p:nvPicPr>
          <p:cNvPr id="3" name="図 2"/>
          <p:cNvPicPr>
            <a:picLocks noChangeAspect="1"/>
          </p:cNvPicPr>
          <p:nvPr/>
        </p:nvPicPr>
        <p:blipFill>
          <a:blip r:embed="rId6"/>
          <a:stretch>
            <a:fillRect/>
          </a:stretch>
        </p:blipFill>
        <p:spPr>
          <a:xfrm>
            <a:off x="5082546" y="3698731"/>
            <a:ext cx="3561837" cy="1084421"/>
          </a:xfrm>
          <a:prstGeom prst="rect">
            <a:avLst/>
          </a:prstGeom>
        </p:spPr>
      </p:pic>
      <p:sp>
        <p:nvSpPr>
          <p:cNvPr id="14" name="テキスト ボックス 2"/>
          <p:cNvSpPr txBox="1">
            <a:spLocks noChangeArrowheads="1"/>
          </p:cNvSpPr>
          <p:nvPr/>
        </p:nvSpPr>
        <p:spPr bwMode="auto">
          <a:xfrm>
            <a:off x="6115000" y="2798490"/>
            <a:ext cx="2033228"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代替行動</a:t>
            </a:r>
          </a:p>
        </p:txBody>
      </p:sp>
      <p:pic>
        <p:nvPicPr>
          <p:cNvPr id="6" name="図 5"/>
          <p:cNvPicPr>
            <a:picLocks noChangeAspect="1"/>
          </p:cNvPicPr>
          <p:nvPr/>
        </p:nvPicPr>
        <p:blipFill>
          <a:blip r:embed="rId7"/>
          <a:stretch>
            <a:fillRect/>
          </a:stretch>
        </p:blipFill>
        <p:spPr>
          <a:xfrm>
            <a:off x="5082546" y="5098618"/>
            <a:ext cx="3561837" cy="1083651"/>
          </a:xfrm>
          <a:prstGeom prst="rect">
            <a:avLst/>
          </a:prstGeom>
        </p:spPr>
      </p:pic>
      <p:sp>
        <p:nvSpPr>
          <p:cNvPr id="16" name="二等辺三角形 15"/>
          <p:cNvSpPr/>
          <p:nvPr/>
        </p:nvSpPr>
        <p:spPr>
          <a:xfrm rot="10800000">
            <a:off x="6393011" y="4853885"/>
            <a:ext cx="940905" cy="503583"/>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50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113182" y="267911"/>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436921" y="652338"/>
              <a:ext cx="410701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大切にしたいこと</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12" name="テキスト ボックス 2"/>
          <p:cNvSpPr txBox="1">
            <a:spLocks noChangeArrowheads="1"/>
          </p:cNvSpPr>
          <p:nvPr/>
        </p:nvSpPr>
        <p:spPr bwMode="auto">
          <a:xfrm>
            <a:off x="2597427" y="2388839"/>
            <a:ext cx="4236761" cy="76944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自己理解</a:t>
            </a:r>
            <a:r>
              <a:rPr kumimoji="0" lang="ja-JP" altLang="en-US" sz="36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を促す</a:t>
            </a:r>
          </a:p>
        </p:txBody>
      </p:sp>
      <p:sp>
        <p:nvSpPr>
          <p:cNvPr id="13" name="テキスト ボックス 2"/>
          <p:cNvSpPr txBox="1">
            <a:spLocks noChangeArrowheads="1"/>
          </p:cNvSpPr>
          <p:nvPr/>
        </p:nvSpPr>
        <p:spPr bwMode="auto">
          <a:xfrm>
            <a:off x="1417983" y="3805780"/>
            <a:ext cx="7182678" cy="76944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自己決定の機会</a:t>
            </a:r>
            <a:r>
              <a:rPr kumimoji="0" lang="ja-JP" altLang="en-US" sz="36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を設定する</a:t>
            </a:r>
          </a:p>
        </p:txBody>
      </p:sp>
      <p:sp>
        <p:nvSpPr>
          <p:cNvPr id="14" name="テキスト ボックス 2"/>
          <p:cNvSpPr txBox="1">
            <a:spLocks noChangeArrowheads="1"/>
          </p:cNvSpPr>
          <p:nvPr/>
        </p:nvSpPr>
        <p:spPr bwMode="auto">
          <a:xfrm>
            <a:off x="1981200" y="5265522"/>
            <a:ext cx="5181600" cy="76944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自己肯定感</a:t>
            </a:r>
            <a:r>
              <a:rPr kumimoji="0" lang="ja-JP" altLang="en-US" sz="36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を高める</a:t>
            </a:r>
          </a:p>
        </p:txBody>
      </p:sp>
    </p:spTree>
    <p:extLst>
      <p:ext uri="{BB962C8B-B14F-4D97-AF65-F5344CB8AC3E}">
        <p14:creationId xmlns:p14="http://schemas.microsoft.com/office/powerpoint/2010/main" val="1605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27" name="テキスト ボックス 26"/>
          <p:cNvSpPr txBox="1"/>
          <p:nvPr/>
        </p:nvSpPr>
        <p:spPr>
          <a:xfrm>
            <a:off x="2869675" y="1848754"/>
            <a:ext cx="340465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指導内容の検討</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2411176" y="2681216"/>
            <a:ext cx="4321649"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特別の教育課程の編成</a:t>
            </a:r>
            <a:endParaRPr kumimoji="1" lang="en-US" altLang="ja-JP" sz="32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stretch>
            <a:fillRect/>
          </a:stretch>
        </p:blipFill>
        <p:spPr>
          <a:xfrm>
            <a:off x="2580531" y="3416207"/>
            <a:ext cx="3926164" cy="3176291"/>
          </a:xfrm>
          <a:prstGeom prst="rect">
            <a:avLst/>
          </a:prstGeom>
        </p:spPr>
      </p:pic>
      <p:grpSp>
        <p:nvGrpSpPr>
          <p:cNvPr id="13" name="グループ化 12"/>
          <p:cNvGrpSpPr/>
          <p:nvPr/>
        </p:nvGrpSpPr>
        <p:grpSpPr>
          <a:xfrm>
            <a:off x="2113182" y="267911"/>
            <a:ext cx="5018432" cy="1430627"/>
            <a:chOff x="1952676" y="612182"/>
            <a:chExt cx="5018432" cy="1430627"/>
          </a:xfrm>
        </p:grpSpPr>
        <p:pic>
          <p:nvPicPr>
            <p:cNvPr id="14" name="図 13"/>
            <p:cNvPicPr/>
            <p:nvPr/>
          </p:nvPicPr>
          <p:blipFill rotWithShape="1">
            <a:blip r:embed="rId4">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16" name="角丸四角形 15"/>
            <p:cNvSpPr/>
            <p:nvPr/>
          </p:nvSpPr>
          <p:spPr>
            <a:xfrm>
              <a:off x="2092364" y="652338"/>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200" dirty="0">
                  <a:solidFill>
                    <a:schemeClr val="bg1"/>
                  </a:solidFill>
                  <a:latin typeface="BIZ UDPゴシック" panose="020B0400000000000000" pitchFamily="50" charset="-128"/>
                  <a:ea typeface="BIZ UDPゴシック" panose="020B0400000000000000" pitchFamily="50" charset="-128"/>
                </a:rPr>
                <a:t>次年度に向けて</a:t>
              </a:r>
              <a:endParaRPr kumimoji="1" lang="en-US" altLang="ja-JP" sz="32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9419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7" name="テキスト ボックス 6"/>
          <p:cNvSpPr txBox="1"/>
          <p:nvPr/>
        </p:nvSpPr>
        <p:spPr>
          <a:xfrm>
            <a:off x="790706" y="5422519"/>
            <a:ext cx="7562588" cy="769441"/>
          </a:xfrm>
          <a:prstGeom prst="rect">
            <a:avLst/>
          </a:prstGeom>
          <a:noFill/>
        </p:spPr>
        <p:txBody>
          <a:bodyPr wrap="square" rtlCol="0">
            <a:spAutoFit/>
          </a:bodyPr>
          <a:lstStyle/>
          <a:p>
            <a:pPr lvl="0">
              <a:defRPr/>
            </a:pPr>
            <a:r>
              <a:rPr kumimoji="1" lang="ja-JP" altLang="en-US" sz="4400" dirty="0">
                <a:solidFill>
                  <a:srgbClr val="0070C0"/>
                </a:solidFill>
                <a:latin typeface="BIZ UDPゴシック" panose="020B0400000000000000" pitchFamily="50" charset="-128"/>
                <a:ea typeface="BIZ UDPゴシック" panose="020B0400000000000000" pitchFamily="50" charset="-128"/>
              </a:rPr>
              <a:t>全教職員</a:t>
            </a:r>
            <a:r>
              <a:rPr kumimoji="1" lang="ja-JP" altLang="en-US" sz="4000" dirty="0">
                <a:latin typeface="BIZ UDPゴシック" panose="020B0400000000000000" pitchFamily="50" charset="-128"/>
                <a:ea typeface="BIZ UDPゴシック" panose="020B0400000000000000" pitchFamily="50" charset="-128"/>
              </a:rPr>
              <a:t>が連携した指導や支援</a:t>
            </a:r>
            <a:endParaRPr kumimoji="1" lang="en-US" altLang="ja-JP" sz="4000" dirty="0">
              <a:latin typeface="BIZ UDPゴシック" panose="020B0400000000000000" pitchFamily="50" charset="-128"/>
              <a:ea typeface="BIZ UDPゴシック" panose="020B0400000000000000" pitchFamily="50" charset="-128"/>
            </a:endParaRPr>
          </a:p>
        </p:txBody>
      </p:sp>
      <p:grpSp>
        <p:nvGrpSpPr>
          <p:cNvPr id="8" name="グループ化 7"/>
          <p:cNvGrpSpPr/>
          <p:nvPr/>
        </p:nvGrpSpPr>
        <p:grpSpPr>
          <a:xfrm>
            <a:off x="4020269" y="2181897"/>
            <a:ext cx="1103462" cy="1474629"/>
            <a:chOff x="6074217" y="774485"/>
            <a:chExt cx="1103462" cy="1474629"/>
          </a:xfrm>
        </p:grpSpPr>
        <p:sp>
          <p:nvSpPr>
            <p:cNvPr id="9" name="テキスト ボックス 8"/>
            <p:cNvSpPr txBox="1"/>
            <p:nvPr/>
          </p:nvSpPr>
          <p:spPr>
            <a:xfrm>
              <a:off x="6074217" y="1987504"/>
              <a:ext cx="1103462"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校　長</a:t>
              </a:r>
            </a:p>
          </p:txBody>
        </p:sp>
        <p:pic>
          <p:nvPicPr>
            <p:cNvPr id="10" name="図 9"/>
            <p:cNvPicPr>
              <a:picLocks noChangeAspect="1"/>
            </p:cNvPicPr>
            <p:nvPr/>
          </p:nvPicPr>
          <p:blipFill rotWithShape="1">
            <a:blip r:embed="rId3"/>
            <a:srcRect b="16314"/>
            <a:stretch/>
          </p:blipFill>
          <p:spPr>
            <a:xfrm>
              <a:off x="6172100" y="774485"/>
              <a:ext cx="900783" cy="1224000"/>
            </a:xfrm>
            <a:prstGeom prst="rect">
              <a:avLst/>
            </a:prstGeom>
          </p:spPr>
        </p:pic>
      </p:grpSp>
      <p:grpSp>
        <p:nvGrpSpPr>
          <p:cNvPr id="11" name="グループ化 10"/>
          <p:cNvGrpSpPr/>
          <p:nvPr/>
        </p:nvGrpSpPr>
        <p:grpSpPr>
          <a:xfrm>
            <a:off x="5414802" y="2786690"/>
            <a:ext cx="873367" cy="1501996"/>
            <a:chOff x="5223111" y="997526"/>
            <a:chExt cx="873367" cy="1501996"/>
          </a:xfrm>
        </p:grpSpPr>
        <p:pic>
          <p:nvPicPr>
            <p:cNvPr id="12" name="図 11">
              <a:extLst>
                <a:ext uri="{FF2B5EF4-FFF2-40B4-BE49-F238E27FC236}">
                  <a16:creationId xmlns:a16="http://schemas.microsoft.com/office/drawing/2014/main" id="{689B154F-410F-0C44-AC7C-9AE081998C89}"/>
                </a:ext>
              </a:extLst>
            </p:cNvPr>
            <p:cNvPicPr>
              <a:picLocks noChangeAspect="1"/>
            </p:cNvPicPr>
            <p:nvPr/>
          </p:nvPicPr>
          <p:blipFill rotWithShape="1">
            <a:blip r:embed="rId4"/>
            <a:srcRect l="56582" t="18233" r="18675" b="34147"/>
            <a:stretch/>
          </p:blipFill>
          <p:spPr>
            <a:xfrm>
              <a:off x="5223111" y="997526"/>
              <a:ext cx="873367" cy="1259537"/>
            </a:xfrm>
            <a:prstGeom prst="rect">
              <a:avLst/>
            </a:prstGeom>
          </p:spPr>
        </p:pic>
        <p:sp>
          <p:nvSpPr>
            <p:cNvPr id="13" name="テキスト ボックス 12"/>
            <p:cNvSpPr txBox="1"/>
            <p:nvPr/>
          </p:nvSpPr>
          <p:spPr>
            <a:xfrm>
              <a:off x="5391437" y="2237912"/>
              <a:ext cx="67733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教　頭</a:t>
              </a:r>
            </a:p>
          </p:txBody>
        </p:sp>
      </p:grpSp>
      <p:grpSp>
        <p:nvGrpSpPr>
          <p:cNvPr id="14" name="グループ化 13"/>
          <p:cNvGrpSpPr/>
          <p:nvPr/>
        </p:nvGrpSpPr>
        <p:grpSpPr>
          <a:xfrm>
            <a:off x="2812854" y="2842756"/>
            <a:ext cx="1103462" cy="1495320"/>
            <a:chOff x="4643970" y="755066"/>
            <a:chExt cx="1103462" cy="1495320"/>
          </a:xfrm>
        </p:grpSpPr>
        <p:sp>
          <p:nvSpPr>
            <p:cNvPr id="16" name="テキスト ボックス 15"/>
            <p:cNvSpPr txBox="1"/>
            <p:nvPr/>
          </p:nvSpPr>
          <p:spPr>
            <a:xfrm>
              <a:off x="4643970" y="1988776"/>
              <a:ext cx="1103462"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教務主任</a:t>
              </a:r>
            </a:p>
          </p:txBody>
        </p:sp>
        <p:pic>
          <p:nvPicPr>
            <p:cNvPr id="17" name="図 16"/>
            <p:cNvPicPr>
              <a:picLocks noChangeAspect="1"/>
            </p:cNvPicPr>
            <p:nvPr/>
          </p:nvPicPr>
          <p:blipFill rotWithShape="1">
            <a:blip r:embed="rId5"/>
            <a:srcRect b="7137"/>
            <a:stretch/>
          </p:blipFill>
          <p:spPr>
            <a:xfrm>
              <a:off x="4767445" y="755066"/>
              <a:ext cx="788765" cy="1259537"/>
            </a:xfrm>
            <a:prstGeom prst="rect">
              <a:avLst/>
            </a:prstGeom>
          </p:spPr>
        </p:pic>
      </p:grpSp>
      <p:grpSp>
        <p:nvGrpSpPr>
          <p:cNvPr id="18" name="グループ化 17"/>
          <p:cNvGrpSpPr/>
          <p:nvPr/>
        </p:nvGrpSpPr>
        <p:grpSpPr>
          <a:xfrm>
            <a:off x="6325294" y="3209547"/>
            <a:ext cx="1312941" cy="1581830"/>
            <a:chOff x="3055716" y="837833"/>
            <a:chExt cx="1312941" cy="1581830"/>
          </a:xfrm>
        </p:grpSpPr>
        <p:sp>
          <p:nvSpPr>
            <p:cNvPr id="19" name="テキスト ボックス 18"/>
            <p:cNvSpPr txBox="1"/>
            <p:nvPr/>
          </p:nvSpPr>
          <p:spPr>
            <a:xfrm>
              <a:off x="3055716" y="1988776"/>
              <a:ext cx="1312941"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特別支援教育</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コーディネーター</a:t>
              </a:r>
            </a:p>
          </p:txBody>
        </p:sp>
        <p:pic>
          <p:nvPicPr>
            <p:cNvPr id="20" name="図 19"/>
            <p:cNvPicPr>
              <a:picLocks noChangeAspect="1"/>
            </p:cNvPicPr>
            <p:nvPr/>
          </p:nvPicPr>
          <p:blipFill rotWithShape="1">
            <a:blip r:embed="rId6"/>
            <a:srcRect b="14198"/>
            <a:stretch/>
          </p:blipFill>
          <p:spPr>
            <a:xfrm>
              <a:off x="3263622" y="837833"/>
              <a:ext cx="860685" cy="1188000"/>
            </a:xfrm>
            <a:prstGeom prst="rect">
              <a:avLst/>
            </a:prstGeom>
          </p:spPr>
        </p:pic>
      </p:grpSp>
      <p:grpSp>
        <p:nvGrpSpPr>
          <p:cNvPr id="21" name="グループ化 20"/>
          <p:cNvGrpSpPr/>
          <p:nvPr/>
        </p:nvGrpSpPr>
        <p:grpSpPr>
          <a:xfrm>
            <a:off x="1531670" y="3248064"/>
            <a:ext cx="1103462" cy="1405907"/>
            <a:chOff x="886601" y="820057"/>
            <a:chExt cx="1103462" cy="1405907"/>
          </a:xfrm>
        </p:grpSpPr>
        <p:sp>
          <p:nvSpPr>
            <p:cNvPr id="25" name="テキスト ボックス 24"/>
            <p:cNvSpPr txBox="1"/>
            <p:nvPr/>
          </p:nvSpPr>
          <p:spPr>
            <a:xfrm>
              <a:off x="886601" y="1964354"/>
              <a:ext cx="1103462"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通級担当教員</a:t>
              </a:r>
            </a:p>
          </p:txBody>
        </p:sp>
        <p:pic>
          <p:nvPicPr>
            <p:cNvPr id="26" name="図 25">
              <a:extLst>
                <a:ext uri="{FF2B5EF4-FFF2-40B4-BE49-F238E27FC236}">
                  <a16:creationId xmlns:a16="http://schemas.microsoft.com/office/drawing/2014/main" id="{1F070CBD-F75D-2A4E-A540-B4F98AC9E28D}"/>
                </a:ext>
              </a:extLst>
            </p:cNvPr>
            <p:cNvPicPr>
              <a:picLocks noChangeAspect="1"/>
            </p:cNvPicPr>
            <p:nvPr/>
          </p:nvPicPr>
          <p:blipFill rotWithShape="1">
            <a:blip r:embed="rId7"/>
            <a:srcRect l="60960" t="16485" r="12026" b="36031"/>
            <a:stretch/>
          </p:blipFill>
          <p:spPr>
            <a:xfrm>
              <a:off x="981783" y="820057"/>
              <a:ext cx="900074" cy="1185495"/>
            </a:xfrm>
            <a:prstGeom prst="rect">
              <a:avLst/>
            </a:prstGeom>
          </p:spPr>
        </p:pic>
      </p:grpSp>
      <p:grpSp>
        <p:nvGrpSpPr>
          <p:cNvPr id="27" name="グループ化 26"/>
          <p:cNvGrpSpPr/>
          <p:nvPr/>
        </p:nvGrpSpPr>
        <p:grpSpPr>
          <a:xfrm>
            <a:off x="3980873" y="3696097"/>
            <a:ext cx="1182254" cy="1684513"/>
            <a:chOff x="6576290" y="975050"/>
            <a:chExt cx="1182254" cy="1684513"/>
          </a:xfrm>
        </p:grpSpPr>
        <p:pic>
          <p:nvPicPr>
            <p:cNvPr id="28" name="図 27">
              <a:extLst>
                <a:ext uri="{FF2B5EF4-FFF2-40B4-BE49-F238E27FC236}">
                  <a16:creationId xmlns:a16="http://schemas.microsoft.com/office/drawing/2014/main" id="{2E77516D-865E-5E4E-9648-155E88A3CC33}"/>
                </a:ext>
              </a:extLst>
            </p:cNvPr>
            <p:cNvPicPr>
              <a:picLocks noChangeAspect="1"/>
            </p:cNvPicPr>
            <p:nvPr/>
          </p:nvPicPr>
          <p:blipFill rotWithShape="1">
            <a:blip r:embed="rId8"/>
            <a:srcRect l="15169" t="16444" r="48543" b="31421"/>
            <a:stretch/>
          </p:blipFill>
          <p:spPr>
            <a:xfrm>
              <a:off x="6576290" y="975050"/>
              <a:ext cx="1182254" cy="1272778"/>
            </a:xfrm>
            <a:prstGeom prst="rect">
              <a:avLst/>
            </a:prstGeom>
          </p:spPr>
        </p:pic>
        <p:sp>
          <p:nvSpPr>
            <p:cNvPr id="29" name="テキスト ボックス 28"/>
            <p:cNvSpPr txBox="1"/>
            <p:nvPr/>
          </p:nvSpPr>
          <p:spPr>
            <a:xfrm>
              <a:off x="6626457" y="2228676"/>
              <a:ext cx="1103462"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ホームルーム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担　任</a:t>
              </a:r>
            </a:p>
          </p:txBody>
        </p:sp>
      </p:grpSp>
      <p:grpSp>
        <p:nvGrpSpPr>
          <p:cNvPr id="30" name="グループ化 29"/>
          <p:cNvGrpSpPr/>
          <p:nvPr/>
        </p:nvGrpSpPr>
        <p:grpSpPr>
          <a:xfrm>
            <a:off x="2113182" y="267911"/>
            <a:ext cx="5018432" cy="1430627"/>
            <a:chOff x="1952676" y="612182"/>
            <a:chExt cx="5018432" cy="1430627"/>
          </a:xfrm>
        </p:grpSpPr>
        <p:pic>
          <p:nvPicPr>
            <p:cNvPr id="31" name="図 30"/>
            <p:cNvPicPr/>
            <p:nvPr/>
          </p:nvPicPr>
          <p:blipFill rotWithShape="1">
            <a:blip r:embed="rId9">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32" name="角丸四角形 31"/>
            <p:cNvSpPr/>
            <p:nvPr/>
          </p:nvSpPr>
          <p:spPr>
            <a:xfrm>
              <a:off x="2092364" y="652338"/>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200" dirty="0">
                  <a:solidFill>
                    <a:schemeClr val="bg1"/>
                  </a:solidFill>
                  <a:latin typeface="BIZ UDPゴシック" panose="020B0400000000000000" pitchFamily="50" charset="-128"/>
                  <a:ea typeface="BIZ UDPゴシック" panose="020B0400000000000000" pitchFamily="50" charset="-128"/>
                </a:rPr>
                <a:t>大切なこと</a:t>
              </a:r>
              <a:endParaRPr kumimoji="1" lang="en-US" altLang="ja-JP" sz="32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9223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179622"/>
            <a:ext cx="5018432" cy="1430627"/>
            <a:chOff x="1952676" y="612182"/>
            <a:chExt cx="5018432" cy="1430627"/>
          </a:xfrm>
        </p:grpSpPr>
        <p:pic>
          <p:nvPicPr>
            <p:cNvPr id="23" name="図 22"/>
            <p:cNvPicPr/>
            <p:nvPr/>
          </p:nvPicPr>
          <p:blipFill rotWithShape="1">
            <a:blip r:embed="rId4">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1952676" y="657954"/>
              <a:ext cx="501843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高校通級スタートパック</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sp>
        <p:nvSpPr>
          <p:cNvPr id="10" name="角丸四角形 9">
            <a:extLst>
              <a:ext uri="{FF2B5EF4-FFF2-40B4-BE49-F238E27FC236}">
                <a16:creationId xmlns:a16="http://schemas.microsoft.com/office/drawing/2014/main" id="{94DC6E41-8B83-4641-A53C-6F6CAF7F9B95}"/>
              </a:ext>
            </a:extLst>
          </p:cNvPr>
          <p:cNvSpPr/>
          <p:nvPr/>
        </p:nvSpPr>
        <p:spPr>
          <a:xfrm>
            <a:off x="989319" y="1542906"/>
            <a:ext cx="4144717"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通級による指導を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理解する</a:t>
            </a:r>
          </a:p>
        </p:txBody>
      </p:sp>
      <p:sp>
        <p:nvSpPr>
          <p:cNvPr id="11" name="角丸四角形 10">
            <a:extLst>
              <a:ext uri="{FF2B5EF4-FFF2-40B4-BE49-F238E27FC236}">
                <a16:creationId xmlns:a16="http://schemas.microsoft.com/office/drawing/2014/main" id="{2309D6AA-2D43-1140-85A3-6ABFE41DA24C}"/>
              </a:ext>
            </a:extLst>
          </p:cNvPr>
          <p:cNvSpPr/>
          <p:nvPr/>
        </p:nvSpPr>
        <p:spPr>
          <a:xfrm>
            <a:off x="989319" y="2310249"/>
            <a:ext cx="4914998"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具体的指導内容を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イメージする</a:t>
            </a:r>
          </a:p>
        </p:txBody>
      </p:sp>
      <p:sp>
        <p:nvSpPr>
          <p:cNvPr id="12" name="角丸四角形 11">
            <a:extLst>
              <a:ext uri="{FF2B5EF4-FFF2-40B4-BE49-F238E27FC236}">
                <a16:creationId xmlns:a16="http://schemas.microsoft.com/office/drawing/2014/main" id="{94DC6E41-8B83-4641-A53C-6F6CAF7F9B95}"/>
              </a:ext>
            </a:extLst>
          </p:cNvPr>
          <p:cNvSpPr/>
          <p:nvPr/>
        </p:nvSpPr>
        <p:spPr>
          <a:xfrm>
            <a:off x="1009254" y="4866086"/>
            <a:ext cx="4008642"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schemeClr val="tx1"/>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新たな道を拓く</a:t>
            </a:r>
            <a:r>
              <a:rPr kumimoji="1" lang="ja-JP" altLang="en-US" sz="3600" dirty="0">
                <a:solidFill>
                  <a:schemeClr val="tx1"/>
                </a:solidFill>
                <a:latin typeface="BIZ UDPゴシック" panose="020B0400000000000000" pitchFamily="50" charset="-128"/>
                <a:ea typeface="BIZ UDPゴシック" panose="020B0400000000000000" pitchFamily="50" charset="-128"/>
              </a:rPr>
              <a:t>進路指導</a:t>
            </a:r>
          </a:p>
        </p:txBody>
      </p:sp>
      <p:sp>
        <p:nvSpPr>
          <p:cNvPr id="13" name="角丸四角形 12">
            <a:extLst>
              <a:ext uri="{FF2B5EF4-FFF2-40B4-BE49-F238E27FC236}">
                <a16:creationId xmlns:a16="http://schemas.microsoft.com/office/drawing/2014/main" id="{2309D6AA-2D43-1140-85A3-6ABFE41DA24C}"/>
              </a:ext>
            </a:extLst>
          </p:cNvPr>
          <p:cNvSpPr/>
          <p:nvPr/>
        </p:nvSpPr>
        <p:spPr>
          <a:xfrm>
            <a:off x="989319" y="5671325"/>
            <a:ext cx="5367130"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すぐに活用できる</a:t>
            </a:r>
            <a:r>
              <a:rPr kumimoji="1" lang="ja-JP" altLang="en-US" sz="3600" dirty="0">
                <a:solidFill>
                  <a:schemeClr val="tx1"/>
                </a:solidFill>
                <a:latin typeface="BIZ UDPゴシック" panose="020B0400000000000000" pitchFamily="50" charset="-128"/>
                <a:ea typeface="BIZ UDPゴシック" panose="020B0400000000000000" pitchFamily="50" charset="-128"/>
              </a:rPr>
              <a:t>資料</a:t>
            </a:r>
          </a:p>
        </p:txBody>
      </p:sp>
      <p:sp>
        <p:nvSpPr>
          <p:cNvPr id="14" name="角丸四角形 13">
            <a:extLst>
              <a:ext uri="{FF2B5EF4-FFF2-40B4-BE49-F238E27FC236}">
                <a16:creationId xmlns:a16="http://schemas.microsoft.com/office/drawing/2014/main" id="{94DC6E41-8B83-4641-A53C-6F6CAF7F9B95}"/>
              </a:ext>
            </a:extLst>
          </p:cNvPr>
          <p:cNvSpPr/>
          <p:nvPr/>
        </p:nvSpPr>
        <p:spPr>
          <a:xfrm>
            <a:off x="970766" y="3178906"/>
            <a:ext cx="5036257"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schemeClr val="tx1"/>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通級による指導の</a:t>
            </a:r>
            <a:r>
              <a:rPr kumimoji="1" lang="ja-JP" altLang="en-US" sz="3600" dirty="0">
                <a:solidFill>
                  <a:schemeClr val="tx1"/>
                </a:solidFill>
                <a:latin typeface="BIZ UDPゴシック" panose="020B0400000000000000" pitchFamily="50" charset="-128"/>
                <a:ea typeface="BIZ UDPゴシック" panose="020B0400000000000000" pitchFamily="50" charset="-128"/>
              </a:rPr>
              <a:t>展開例</a:t>
            </a:r>
            <a:endParaRPr kumimoji="1" lang="ja-JP" altLang="en-US" sz="60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a:extLst>
              <a:ext uri="{FF2B5EF4-FFF2-40B4-BE49-F238E27FC236}">
                <a16:creationId xmlns:a16="http://schemas.microsoft.com/office/drawing/2014/main" id="{2309D6AA-2D43-1140-85A3-6ABFE41DA24C}"/>
              </a:ext>
            </a:extLst>
          </p:cNvPr>
          <p:cNvSpPr/>
          <p:nvPr/>
        </p:nvSpPr>
        <p:spPr>
          <a:xfrm>
            <a:off x="989319" y="3990787"/>
            <a:ext cx="3934299"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校内支援体制を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整備する</a:t>
            </a:r>
          </a:p>
        </p:txBody>
      </p:sp>
      <p:sp>
        <p:nvSpPr>
          <p:cNvPr id="16" name="正方形/長方形 15"/>
          <p:cNvSpPr/>
          <p:nvPr/>
        </p:nvSpPr>
        <p:spPr>
          <a:xfrm>
            <a:off x="449319" y="1827498"/>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１</a:t>
            </a:r>
          </a:p>
        </p:txBody>
      </p:sp>
      <p:sp>
        <p:nvSpPr>
          <p:cNvPr id="17" name="正方形/長方形 16"/>
          <p:cNvSpPr/>
          <p:nvPr/>
        </p:nvSpPr>
        <p:spPr>
          <a:xfrm>
            <a:off x="449319" y="2637499"/>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２</a:t>
            </a:r>
          </a:p>
        </p:txBody>
      </p:sp>
      <p:sp>
        <p:nvSpPr>
          <p:cNvPr id="18" name="正方形/長方形 17"/>
          <p:cNvSpPr/>
          <p:nvPr/>
        </p:nvSpPr>
        <p:spPr>
          <a:xfrm>
            <a:off x="430766" y="3458971"/>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３</a:t>
            </a:r>
          </a:p>
        </p:txBody>
      </p:sp>
      <p:sp>
        <p:nvSpPr>
          <p:cNvPr id="19" name="正方形/長方形 18"/>
          <p:cNvSpPr/>
          <p:nvPr/>
        </p:nvSpPr>
        <p:spPr>
          <a:xfrm>
            <a:off x="430766" y="4311418"/>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４</a:t>
            </a:r>
          </a:p>
        </p:txBody>
      </p:sp>
      <p:sp>
        <p:nvSpPr>
          <p:cNvPr id="20" name="正方形/長方形 19"/>
          <p:cNvSpPr/>
          <p:nvPr/>
        </p:nvSpPr>
        <p:spPr>
          <a:xfrm>
            <a:off x="449319" y="5131325"/>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５</a:t>
            </a:r>
          </a:p>
        </p:txBody>
      </p:sp>
      <p:sp>
        <p:nvSpPr>
          <p:cNvPr id="21" name="正方形/長方形 20"/>
          <p:cNvSpPr/>
          <p:nvPr/>
        </p:nvSpPr>
        <p:spPr>
          <a:xfrm>
            <a:off x="430766" y="5983772"/>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６</a:t>
            </a:r>
          </a:p>
        </p:txBody>
      </p:sp>
      <p:sp>
        <p:nvSpPr>
          <p:cNvPr id="2" name="角丸四角形 1"/>
          <p:cNvSpPr/>
          <p:nvPr/>
        </p:nvSpPr>
        <p:spPr>
          <a:xfrm>
            <a:off x="225287" y="3244011"/>
            <a:ext cx="4908749" cy="8686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225286" y="4143929"/>
            <a:ext cx="4908749" cy="8686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417584026"/>
              </p:ext>
            </p:extLst>
          </p:nvPr>
        </p:nvGraphicFramePr>
        <p:xfrm>
          <a:off x="5944144" y="1900010"/>
          <a:ext cx="2819400" cy="4064000"/>
        </p:xfrm>
        <a:graphic>
          <a:graphicData uri="http://schemas.openxmlformats.org/presentationml/2006/ole">
            <mc:AlternateContent xmlns:mc="http://schemas.openxmlformats.org/markup-compatibility/2006">
              <mc:Choice xmlns:v="urn:schemas-microsoft-com:vml" Requires="v">
                <p:oleObj spid="_x0000_s2062" name="文書" r:id="rId5" imgW="7240536" imgH="10439256" progId="Word.Document.12">
                  <p:embed/>
                </p:oleObj>
              </mc:Choice>
              <mc:Fallback>
                <p:oleObj name="文書" r:id="rId5" imgW="7240536" imgH="10439256" progId="Word.Document.12">
                  <p:embed/>
                  <p:pic>
                    <p:nvPicPr>
                      <p:cNvPr id="0" name=""/>
                      <p:cNvPicPr/>
                      <p:nvPr/>
                    </p:nvPicPr>
                    <p:blipFill>
                      <a:blip r:embed="rId6"/>
                      <a:stretch>
                        <a:fillRect/>
                      </a:stretch>
                    </p:blipFill>
                    <p:spPr>
                      <a:xfrm>
                        <a:off x="5944144" y="1900010"/>
                        <a:ext cx="2819400" cy="4064000"/>
                      </a:xfrm>
                      <a:prstGeom prst="rect">
                        <a:avLst/>
                      </a:prstGeom>
                    </p:spPr>
                  </p:pic>
                </p:oleObj>
              </mc:Fallback>
            </mc:AlternateContent>
          </a:graphicData>
        </a:graphic>
      </p:graphicFrame>
    </p:spTree>
    <p:extLst>
      <p:ext uri="{BB962C8B-B14F-4D97-AF65-F5344CB8AC3E}">
        <p14:creationId xmlns:p14="http://schemas.microsoft.com/office/powerpoint/2010/main" val="18329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26" name="角丸四角形 25"/>
          <p:cNvSpPr/>
          <p:nvPr/>
        </p:nvSpPr>
        <p:spPr>
          <a:xfrm>
            <a:off x="2106118" y="1735432"/>
            <a:ext cx="4931764" cy="548898"/>
          </a:xfrm>
          <a:prstGeom prst="roundRect">
            <a:avLst>
              <a:gd name="adj" fmla="val 0"/>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32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役割の確認・組織的な支援</a:t>
            </a:r>
            <a:endParaRPr lang="ja-JP" sz="32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p:cNvPicPr>
            <a:picLocks noChangeAspect="1"/>
          </p:cNvPicPr>
          <p:nvPr/>
        </p:nvPicPr>
        <p:blipFill>
          <a:blip r:embed="rId3"/>
          <a:stretch>
            <a:fillRect/>
          </a:stretch>
        </p:blipFill>
        <p:spPr>
          <a:xfrm>
            <a:off x="1934329" y="2352703"/>
            <a:ext cx="5275343" cy="4270980"/>
          </a:xfrm>
          <a:prstGeom prst="rect">
            <a:avLst/>
          </a:prstGeom>
        </p:spPr>
      </p:pic>
      <p:grpSp>
        <p:nvGrpSpPr>
          <p:cNvPr id="29" name="グループ化 28"/>
          <p:cNvGrpSpPr/>
          <p:nvPr/>
        </p:nvGrpSpPr>
        <p:grpSpPr>
          <a:xfrm>
            <a:off x="2113182" y="267911"/>
            <a:ext cx="5018432" cy="1430627"/>
            <a:chOff x="1952676" y="612182"/>
            <a:chExt cx="5018432" cy="1430627"/>
          </a:xfrm>
        </p:grpSpPr>
        <p:pic>
          <p:nvPicPr>
            <p:cNvPr id="30" name="図 29"/>
            <p:cNvPicPr/>
            <p:nvPr/>
          </p:nvPicPr>
          <p:blipFill rotWithShape="1">
            <a:blip r:embed="rId4">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31" name="角丸四角形 30"/>
            <p:cNvSpPr/>
            <p:nvPr/>
          </p:nvSpPr>
          <p:spPr>
            <a:xfrm>
              <a:off x="2436921" y="652338"/>
              <a:ext cx="410701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校内委員会</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11826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28" name="テキスト ボックス 2"/>
          <p:cNvSpPr txBox="1">
            <a:spLocks noChangeArrowheads="1"/>
          </p:cNvSpPr>
          <p:nvPr/>
        </p:nvSpPr>
        <p:spPr bwMode="auto">
          <a:xfrm>
            <a:off x="4921247" y="2187762"/>
            <a:ext cx="3566381" cy="1077218"/>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複数の教員による実態把握</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2" name="グループ化 31"/>
          <p:cNvGrpSpPr/>
          <p:nvPr/>
        </p:nvGrpSpPr>
        <p:grpSpPr>
          <a:xfrm>
            <a:off x="5148523" y="3689974"/>
            <a:ext cx="1312941" cy="1581830"/>
            <a:chOff x="3055716" y="837833"/>
            <a:chExt cx="1312941" cy="1581830"/>
          </a:xfrm>
        </p:grpSpPr>
        <p:sp>
          <p:nvSpPr>
            <p:cNvPr id="33" name="テキスト ボックス 32"/>
            <p:cNvSpPr txBox="1"/>
            <p:nvPr/>
          </p:nvSpPr>
          <p:spPr>
            <a:xfrm>
              <a:off x="3055716" y="1988776"/>
              <a:ext cx="1312941"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特別支援教育</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コーディネーター</a:t>
              </a:r>
            </a:p>
          </p:txBody>
        </p:sp>
        <p:pic>
          <p:nvPicPr>
            <p:cNvPr id="34" name="図 33"/>
            <p:cNvPicPr>
              <a:picLocks noChangeAspect="1"/>
            </p:cNvPicPr>
            <p:nvPr/>
          </p:nvPicPr>
          <p:blipFill rotWithShape="1">
            <a:blip r:embed="rId3"/>
            <a:srcRect b="14198"/>
            <a:stretch/>
          </p:blipFill>
          <p:spPr>
            <a:xfrm>
              <a:off x="3263622" y="837833"/>
              <a:ext cx="860685" cy="1188000"/>
            </a:xfrm>
            <a:prstGeom prst="rect">
              <a:avLst/>
            </a:prstGeom>
          </p:spPr>
        </p:pic>
      </p:grpSp>
      <p:grpSp>
        <p:nvGrpSpPr>
          <p:cNvPr id="35" name="グループ化 34"/>
          <p:cNvGrpSpPr/>
          <p:nvPr/>
        </p:nvGrpSpPr>
        <p:grpSpPr>
          <a:xfrm>
            <a:off x="6930537" y="3645797"/>
            <a:ext cx="1182254" cy="1684513"/>
            <a:chOff x="6576290" y="975050"/>
            <a:chExt cx="1182254" cy="1684513"/>
          </a:xfrm>
        </p:grpSpPr>
        <p:pic>
          <p:nvPicPr>
            <p:cNvPr id="36" name="図 35">
              <a:extLst>
                <a:ext uri="{FF2B5EF4-FFF2-40B4-BE49-F238E27FC236}">
                  <a16:creationId xmlns:a16="http://schemas.microsoft.com/office/drawing/2014/main" id="{2E77516D-865E-5E4E-9648-155E88A3CC33}"/>
                </a:ext>
              </a:extLst>
            </p:cNvPr>
            <p:cNvPicPr>
              <a:picLocks noChangeAspect="1"/>
            </p:cNvPicPr>
            <p:nvPr/>
          </p:nvPicPr>
          <p:blipFill rotWithShape="1">
            <a:blip r:embed="rId4"/>
            <a:srcRect l="15169" t="16444" r="48543" b="31421"/>
            <a:stretch/>
          </p:blipFill>
          <p:spPr>
            <a:xfrm>
              <a:off x="6576290" y="975050"/>
              <a:ext cx="1182254" cy="1272778"/>
            </a:xfrm>
            <a:prstGeom prst="rect">
              <a:avLst/>
            </a:prstGeom>
          </p:spPr>
        </p:pic>
        <p:sp>
          <p:nvSpPr>
            <p:cNvPr id="37" name="テキスト ボックス 36"/>
            <p:cNvSpPr txBox="1"/>
            <p:nvPr/>
          </p:nvSpPr>
          <p:spPr>
            <a:xfrm>
              <a:off x="6626457" y="2228676"/>
              <a:ext cx="1103462"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ホームルーム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担　任</a:t>
              </a:r>
            </a:p>
          </p:txBody>
        </p:sp>
      </p:grpSp>
      <p:pic>
        <p:nvPicPr>
          <p:cNvPr id="3" name="図 2"/>
          <p:cNvPicPr>
            <a:picLocks noChangeAspect="1"/>
          </p:cNvPicPr>
          <p:nvPr/>
        </p:nvPicPr>
        <p:blipFill>
          <a:blip r:embed="rId5"/>
          <a:stretch>
            <a:fillRect/>
          </a:stretch>
        </p:blipFill>
        <p:spPr>
          <a:xfrm>
            <a:off x="1347878" y="2284868"/>
            <a:ext cx="2859946" cy="3968904"/>
          </a:xfrm>
          <a:prstGeom prst="rect">
            <a:avLst/>
          </a:prstGeom>
          <a:ln>
            <a:solidFill>
              <a:schemeClr val="tx1"/>
            </a:solidFill>
          </a:ln>
        </p:spPr>
      </p:pic>
      <p:sp>
        <p:nvSpPr>
          <p:cNvPr id="16" name="テキスト ボックス 2"/>
          <p:cNvSpPr txBox="1">
            <a:spLocks noChangeArrowheads="1"/>
          </p:cNvSpPr>
          <p:nvPr/>
        </p:nvSpPr>
        <p:spPr bwMode="auto">
          <a:xfrm>
            <a:off x="198783" y="6362119"/>
            <a:ext cx="5884305" cy="33855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kumimoji="1" lang="ja-JP" altLang="en-US" sz="1600" dirty="0">
                <a:latin typeface="BIZ UDPゴシック" panose="020B0400000000000000" pitchFamily="50" charset="-128"/>
                <a:ea typeface="BIZ UDPゴシック" panose="020B0400000000000000" pitchFamily="50" charset="-128"/>
              </a:rPr>
              <a:t>「特別な教育的支援を必要とする児童生徒のチェックリスト」</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7" name="グループ化 16"/>
          <p:cNvGrpSpPr/>
          <p:nvPr/>
        </p:nvGrpSpPr>
        <p:grpSpPr>
          <a:xfrm>
            <a:off x="2113182" y="267911"/>
            <a:ext cx="5018432" cy="1430627"/>
            <a:chOff x="1952676" y="612182"/>
            <a:chExt cx="5018432" cy="1430627"/>
          </a:xfrm>
        </p:grpSpPr>
        <p:pic>
          <p:nvPicPr>
            <p:cNvPr id="18" name="図 17"/>
            <p:cNvPicPr/>
            <p:nvPr/>
          </p:nvPicPr>
          <p:blipFill rotWithShape="1">
            <a:blip r:embed="rId6">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19" name="角丸四角形 18"/>
            <p:cNvSpPr/>
            <p:nvPr/>
          </p:nvSpPr>
          <p:spPr>
            <a:xfrm>
              <a:off x="2436921" y="652338"/>
              <a:ext cx="410701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生徒の実態把握</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2654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14" name="テキスト ボックス 13"/>
          <p:cNvSpPr txBox="1"/>
          <p:nvPr/>
        </p:nvSpPr>
        <p:spPr>
          <a:xfrm>
            <a:off x="1087819" y="5374674"/>
            <a:ext cx="683859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通級による指導について丁寧に説明</a:t>
            </a:r>
            <a:endParaRPr kumimoji="1" lang="en-US" altLang="ja-JP" sz="3200" dirty="0">
              <a:latin typeface="BIZ UDPゴシック" panose="020B0400000000000000" pitchFamily="50" charset="-128"/>
              <a:ea typeface="BIZ UDPゴシック" panose="020B0400000000000000" pitchFamily="50" charset="-128"/>
            </a:endParaRPr>
          </a:p>
        </p:txBody>
      </p:sp>
      <p:grpSp>
        <p:nvGrpSpPr>
          <p:cNvPr id="16" name="グループ化 15"/>
          <p:cNvGrpSpPr/>
          <p:nvPr/>
        </p:nvGrpSpPr>
        <p:grpSpPr>
          <a:xfrm>
            <a:off x="1832703" y="2540468"/>
            <a:ext cx="1182254" cy="1684513"/>
            <a:chOff x="6576290" y="975050"/>
            <a:chExt cx="1182254" cy="1684513"/>
          </a:xfrm>
        </p:grpSpPr>
        <p:pic>
          <p:nvPicPr>
            <p:cNvPr id="17" name="図 16">
              <a:extLst>
                <a:ext uri="{FF2B5EF4-FFF2-40B4-BE49-F238E27FC236}">
                  <a16:creationId xmlns:a16="http://schemas.microsoft.com/office/drawing/2014/main" id="{2E77516D-865E-5E4E-9648-155E88A3CC33}"/>
                </a:ext>
              </a:extLst>
            </p:cNvPr>
            <p:cNvPicPr>
              <a:picLocks noChangeAspect="1"/>
            </p:cNvPicPr>
            <p:nvPr/>
          </p:nvPicPr>
          <p:blipFill rotWithShape="1">
            <a:blip r:embed="rId3"/>
            <a:srcRect l="15169" t="16444" r="48543" b="31421"/>
            <a:stretch/>
          </p:blipFill>
          <p:spPr>
            <a:xfrm>
              <a:off x="6576290" y="975050"/>
              <a:ext cx="1182254" cy="1272778"/>
            </a:xfrm>
            <a:prstGeom prst="rect">
              <a:avLst/>
            </a:prstGeom>
          </p:spPr>
        </p:pic>
        <p:sp>
          <p:nvSpPr>
            <p:cNvPr id="18" name="テキスト ボックス 17"/>
            <p:cNvSpPr txBox="1"/>
            <p:nvPr/>
          </p:nvSpPr>
          <p:spPr>
            <a:xfrm>
              <a:off x="6626457" y="2228676"/>
              <a:ext cx="1103462"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ホームルーム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担　任</a:t>
              </a:r>
            </a:p>
          </p:txBody>
        </p:sp>
      </p:grpSp>
      <p:grpSp>
        <p:nvGrpSpPr>
          <p:cNvPr id="19" name="グループ化 18"/>
          <p:cNvGrpSpPr/>
          <p:nvPr/>
        </p:nvGrpSpPr>
        <p:grpSpPr>
          <a:xfrm>
            <a:off x="5867646" y="2547929"/>
            <a:ext cx="1103462" cy="1405907"/>
            <a:chOff x="886601" y="820057"/>
            <a:chExt cx="1103462" cy="1405907"/>
          </a:xfrm>
        </p:grpSpPr>
        <p:sp>
          <p:nvSpPr>
            <p:cNvPr id="20" name="テキスト ボックス 19"/>
            <p:cNvSpPr txBox="1"/>
            <p:nvPr/>
          </p:nvSpPr>
          <p:spPr>
            <a:xfrm>
              <a:off x="886601" y="1964354"/>
              <a:ext cx="1103462"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通級担当教員</a:t>
              </a:r>
            </a:p>
          </p:txBody>
        </p:sp>
        <p:pic>
          <p:nvPicPr>
            <p:cNvPr id="21" name="図 20">
              <a:extLst>
                <a:ext uri="{FF2B5EF4-FFF2-40B4-BE49-F238E27FC236}">
                  <a16:creationId xmlns:a16="http://schemas.microsoft.com/office/drawing/2014/main" id="{1F070CBD-F75D-2A4E-A540-B4F98AC9E28D}"/>
                </a:ext>
              </a:extLst>
            </p:cNvPr>
            <p:cNvPicPr>
              <a:picLocks noChangeAspect="1"/>
            </p:cNvPicPr>
            <p:nvPr/>
          </p:nvPicPr>
          <p:blipFill rotWithShape="1">
            <a:blip r:embed="rId4"/>
            <a:srcRect l="60960" t="16485" r="12026" b="36031"/>
            <a:stretch/>
          </p:blipFill>
          <p:spPr>
            <a:xfrm>
              <a:off x="981783" y="820057"/>
              <a:ext cx="900074" cy="1185495"/>
            </a:xfrm>
            <a:prstGeom prst="rect">
              <a:avLst/>
            </a:prstGeom>
          </p:spPr>
        </p:pic>
      </p:grpSp>
      <p:grpSp>
        <p:nvGrpSpPr>
          <p:cNvPr id="26" name="グループ化 25"/>
          <p:cNvGrpSpPr/>
          <p:nvPr/>
        </p:nvGrpSpPr>
        <p:grpSpPr>
          <a:xfrm>
            <a:off x="3850644" y="2547929"/>
            <a:ext cx="1312941" cy="1581830"/>
            <a:chOff x="3055716" y="837833"/>
            <a:chExt cx="1312941" cy="1581830"/>
          </a:xfrm>
        </p:grpSpPr>
        <p:sp>
          <p:nvSpPr>
            <p:cNvPr id="27" name="テキスト ボックス 26"/>
            <p:cNvSpPr txBox="1"/>
            <p:nvPr/>
          </p:nvSpPr>
          <p:spPr>
            <a:xfrm>
              <a:off x="3055716" y="1988776"/>
              <a:ext cx="1312941"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特別支援教育</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コーディネーター</a:t>
              </a:r>
            </a:p>
          </p:txBody>
        </p:sp>
        <p:pic>
          <p:nvPicPr>
            <p:cNvPr id="29" name="図 28"/>
            <p:cNvPicPr>
              <a:picLocks noChangeAspect="1"/>
            </p:cNvPicPr>
            <p:nvPr/>
          </p:nvPicPr>
          <p:blipFill rotWithShape="1">
            <a:blip r:embed="rId5"/>
            <a:srcRect b="14198"/>
            <a:stretch/>
          </p:blipFill>
          <p:spPr>
            <a:xfrm>
              <a:off x="3263622" y="837833"/>
              <a:ext cx="860685" cy="1188000"/>
            </a:xfrm>
            <a:prstGeom prst="rect">
              <a:avLst/>
            </a:prstGeom>
          </p:spPr>
        </p:pic>
      </p:grpSp>
      <p:grpSp>
        <p:nvGrpSpPr>
          <p:cNvPr id="25" name="グループ化 24"/>
          <p:cNvGrpSpPr/>
          <p:nvPr/>
        </p:nvGrpSpPr>
        <p:grpSpPr>
          <a:xfrm>
            <a:off x="2113182" y="267911"/>
            <a:ext cx="5018432" cy="1430627"/>
            <a:chOff x="1952676" y="612182"/>
            <a:chExt cx="5018432" cy="1430627"/>
          </a:xfrm>
        </p:grpSpPr>
        <p:pic>
          <p:nvPicPr>
            <p:cNvPr id="28" name="図 27"/>
            <p:cNvPicPr/>
            <p:nvPr/>
          </p:nvPicPr>
          <p:blipFill rotWithShape="1">
            <a:blip r:embed="rId6">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30" name="角丸四角形 29"/>
            <p:cNvSpPr/>
            <p:nvPr/>
          </p:nvSpPr>
          <p:spPr>
            <a:xfrm>
              <a:off x="2092364" y="652338"/>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200" dirty="0">
                  <a:solidFill>
                    <a:schemeClr val="bg1"/>
                  </a:solidFill>
                  <a:latin typeface="BIZ UDPゴシック" panose="020B0400000000000000" pitchFamily="50" charset="-128"/>
                  <a:ea typeface="BIZ UDPゴシック" panose="020B0400000000000000" pitchFamily="50" charset="-128"/>
                </a:rPr>
                <a:t>生徒や保護者との面談</a:t>
              </a:r>
              <a:endParaRPr kumimoji="1" lang="en-US" altLang="ja-JP" sz="3200" dirty="0">
                <a:solidFill>
                  <a:schemeClr val="bg1"/>
                </a:solidFill>
                <a:latin typeface="BIZ UDPゴシック" panose="020B0400000000000000" pitchFamily="50" charset="-128"/>
                <a:ea typeface="BIZ UDPゴシック" panose="020B0400000000000000" pitchFamily="50" charset="-128"/>
              </a:endParaRPr>
            </a:p>
          </p:txBody>
        </p:sp>
      </p:grpSp>
      <p:sp>
        <p:nvSpPr>
          <p:cNvPr id="22" name="テキスト ボックス 21"/>
          <p:cNvSpPr txBox="1"/>
          <p:nvPr/>
        </p:nvSpPr>
        <p:spPr>
          <a:xfrm>
            <a:off x="3364630" y="4424082"/>
            <a:ext cx="241474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複数で対応</a:t>
            </a:r>
            <a:endParaRPr kumimoji="1" lang="en-US" altLang="ja-JP"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25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2" name="図 1"/>
          <p:cNvPicPr>
            <a:picLocks noChangeAspect="1"/>
          </p:cNvPicPr>
          <p:nvPr/>
        </p:nvPicPr>
        <p:blipFill>
          <a:blip r:embed="rId3"/>
          <a:stretch>
            <a:fillRect/>
          </a:stretch>
        </p:blipFill>
        <p:spPr>
          <a:xfrm>
            <a:off x="250959" y="2525089"/>
            <a:ext cx="4327717" cy="3816531"/>
          </a:xfrm>
          <a:prstGeom prst="rect">
            <a:avLst/>
          </a:prstGeom>
        </p:spPr>
      </p:pic>
      <p:sp>
        <p:nvSpPr>
          <p:cNvPr id="28" name="テキスト ボックス 2"/>
          <p:cNvSpPr txBox="1">
            <a:spLocks noChangeArrowheads="1"/>
          </p:cNvSpPr>
          <p:nvPr/>
        </p:nvSpPr>
        <p:spPr bwMode="auto">
          <a:xfrm>
            <a:off x="5220799" y="2525089"/>
            <a:ext cx="3566381" cy="1077218"/>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複数の教員による生徒の情報収集</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5" name="グループ化 34"/>
          <p:cNvGrpSpPr/>
          <p:nvPr/>
        </p:nvGrpSpPr>
        <p:grpSpPr>
          <a:xfrm>
            <a:off x="5220799" y="3847891"/>
            <a:ext cx="1182254" cy="1684513"/>
            <a:chOff x="6576290" y="975050"/>
            <a:chExt cx="1182254" cy="1684513"/>
          </a:xfrm>
        </p:grpSpPr>
        <p:pic>
          <p:nvPicPr>
            <p:cNvPr id="36" name="図 35">
              <a:extLst>
                <a:ext uri="{FF2B5EF4-FFF2-40B4-BE49-F238E27FC236}">
                  <a16:creationId xmlns:a16="http://schemas.microsoft.com/office/drawing/2014/main" id="{2E77516D-865E-5E4E-9648-155E88A3CC33}"/>
                </a:ext>
              </a:extLst>
            </p:cNvPr>
            <p:cNvPicPr>
              <a:picLocks noChangeAspect="1"/>
            </p:cNvPicPr>
            <p:nvPr/>
          </p:nvPicPr>
          <p:blipFill rotWithShape="1">
            <a:blip r:embed="rId4"/>
            <a:srcRect l="15169" t="16444" r="48543" b="31421"/>
            <a:stretch/>
          </p:blipFill>
          <p:spPr>
            <a:xfrm>
              <a:off x="6576290" y="975050"/>
              <a:ext cx="1182254" cy="1272778"/>
            </a:xfrm>
            <a:prstGeom prst="rect">
              <a:avLst/>
            </a:prstGeom>
          </p:spPr>
        </p:pic>
        <p:sp>
          <p:nvSpPr>
            <p:cNvPr id="37" name="テキスト ボックス 36"/>
            <p:cNvSpPr txBox="1"/>
            <p:nvPr/>
          </p:nvSpPr>
          <p:spPr>
            <a:xfrm>
              <a:off x="6626457" y="2228676"/>
              <a:ext cx="1103462"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ホームルーム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担　任</a:t>
              </a:r>
            </a:p>
          </p:txBody>
        </p:sp>
      </p:grpSp>
      <p:grpSp>
        <p:nvGrpSpPr>
          <p:cNvPr id="13" name="グループ化 12"/>
          <p:cNvGrpSpPr/>
          <p:nvPr/>
        </p:nvGrpSpPr>
        <p:grpSpPr>
          <a:xfrm>
            <a:off x="2113182" y="267911"/>
            <a:ext cx="5018432" cy="1430627"/>
            <a:chOff x="1952676" y="612182"/>
            <a:chExt cx="5018432" cy="1430627"/>
          </a:xfrm>
        </p:grpSpPr>
        <p:pic>
          <p:nvPicPr>
            <p:cNvPr id="14" name="図 13"/>
            <p:cNvPicPr/>
            <p:nvPr/>
          </p:nvPicPr>
          <p:blipFill rotWithShape="1">
            <a:blip r:embed="rId5">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16" name="角丸四角形 15"/>
            <p:cNvSpPr/>
            <p:nvPr/>
          </p:nvSpPr>
          <p:spPr>
            <a:xfrm>
              <a:off x="2092364" y="652338"/>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200" dirty="0">
                  <a:solidFill>
                    <a:schemeClr val="bg1"/>
                  </a:solidFill>
                  <a:latin typeface="BIZ UDPゴシック" panose="020B0400000000000000" pitchFamily="50" charset="-128"/>
                  <a:ea typeface="BIZ UDPゴシック" panose="020B0400000000000000" pitchFamily="50" charset="-128"/>
                </a:rPr>
                <a:t>個別の指導計画の作成</a:t>
              </a:r>
              <a:endParaRPr kumimoji="1" lang="en-US" altLang="ja-JP" sz="32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43837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25" name="角丸四角形 24"/>
          <p:cNvSpPr/>
          <p:nvPr/>
        </p:nvSpPr>
        <p:spPr>
          <a:xfrm>
            <a:off x="849085" y="2182119"/>
            <a:ext cx="7445829" cy="548898"/>
          </a:xfrm>
          <a:prstGeom prst="roundRect">
            <a:avLst>
              <a:gd name="adj" fmla="val 0"/>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ja-JP" sz="32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8" name="テキスト ボックス 2"/>
          <p:cNvSpPr txBox="1">
            <a:spLocks noChangeArrowheads="1"/>
          </p:cNvSpPr>
          <p:nvPr/>
        </p:nvSpPr>
        <p:spPr bwMode="auto">
          <a:xfrm>
            <a:off x="4571999" y="2642303"/>
            <a:ext cx="4182298" cy="58477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生徒や保護者の意向</a:t>
            </a:r>
            <a:endPar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35" name="グループ化 34"/>
          <p:cNvGrpSpPr/>
          <p:nvPr/>
        </p:nvGrpSpPr>
        <p:grpSpPr>
          <a:xfrm>
            <a:off x="7466450" y="4417745"/>
            <a:ext cx="1182254" cy="1684513"/>
            <a:chOff x="6576290" y="975050"/>
            <a:chExt cx="1182254" cy="1684513"/>
          </a:xfrm>
        </p:grpSpPr>
        <p:pic>
          <p:nvPicPr>
            <p:cNvPr id="36" name="図 35">
              <a:extLst>
                <a:ext uri="{FF2B5EF4-FFF2-40B4-BE49-F238E27FC236}">
                  <a16:creationId xmlns:a16="http://schemas.microsoft.com/office/drawing/2014/main" id="{2E77516D-865E-5E4E-9648-155E88A3CC33}"/>
                </a:ext>
              </a:extLst>
            </p:cNvPr>
            <p:cNvPicPr>
              <a:picLocks noChangeAspect="1"/>
            </p:cNvPicPr>
            <p:nvPr/>
          </p:nvPicPr>
          <p:blipFill rotWithShape="1">
            <a:blip r:embed="rId4"/>
            <a:srcRect l="15169" t="16444" r="48543" b="31421"/>
            <a:stretch/>
          </p:blipFill>
          <p:spPr>
            <a:xfrm>
              <a:off x="6576290" y="975050"/>
              <a:ext cx="1182254" cy="1272778"/>
            </a:xfrm>
            <a:prstGeom prst="rect">
              <a:avLst/>
            </a:prstGeom>
          </p:spPr>
        </p:pic>
        <p:sp>
          <p:nvSpPr>
            <p:cNvPr id="37" name="テキスト ボックス 36"/>
            <p:cNvSpPr txBox="1"/>
            <p:nvPr/>
          </p:nvSpPr>
          <p:spPr>
            <a:xfrm>
              <a:off x="6626457" y="2228676"/>
              <a:ext cx="1103462"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ホームルーム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担　任</a:t>
              </a:r>
            </a:p>
          </p:txBody>
        </p:sp>
      </p:grpSp>
      <p:sp>
        <p:nvSpPr>
          <p:cNvPr id="14" name="テキスト ボックス 2"/>
          <p:cNvSpPr txBox="1">
            <a:spLocks noChangeArrowheads="1"/>
          </p:cNvSpPr>
          <p:nvPr/>
        </p:nvSpPr>
        <p:spPr bwMode="auto">
          <a:xfrm>
            <a:off x="4571999" y="3439592"/>
            <a:ext cx="4182298" cy="58477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保護者の承諾</a:t>
            </a:r>
            <a:endPar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16" name="グループ化 15"/>
          <p:cNvGrpSpPr/>
          <p:nvPr/>
        </p:nvGrpSpPr>
        <p:grpSpPr>
          <a:xfrm>
            <a:off x="4544271" y="4520428"/>
            <a:ext cx="1103462" cy="1405907"/>
            <a:chOff x="886601" y="820057"/>
            <a:chExt cx="1103462" cy="1405907"/>
          </a:xfrm>
        </p:grpSpPr>
        <p:sp>
          <p:nvSpPr>
            <p:cNvPr id="17" name="テキスト ボックス 16"/>
            <p:cNvSpPr txBox="1"/>
            <p:nvPr/>
          </p:nvSpPr>
          <p:spPr>
            <a:xfrm>
              <a:off x="886601" y="1964354"/>
              <a:ext cx="1103462"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通級担当教員</a:t>
              </a:r>
            </a:p>
          </p:txBody>
        </p:sp>
        <p:pic>
          <p:nvPicPr>
            <p:cNvPr id="18" name="図 17">
              <a:extLst>
                <a:ext uri="{FF2B5EF4-FFF2-40B4-BE49-F238E27FC236}">
                  <a16:creationId xmlns:a16="http://schemas.microsoft.com/office/drawing/2014/main" id="{1F070CBD-F75D-2A4E-A540-B4F98AC9E28D}"/>
                </a:ext>
              </a:extLst>
            </p:cNvPr>
            <p:cNvPicPr>
              <a:picLocks noChangeAspect="1"/>
            </p:cNvPicPr>
            <p:nvPr/>
          </p:nvPicPr>
          <p:blipFill rotWithShape="1">
            <a:blip r:embed="rId5"/>
            <a:srcRect l="60960" t="16485" r="12026" b="36031"/>
            <a:stretch/>
          </p:blipFill>
          <p:spPr>
            <a:xfrm>
              <a:off x="981783" y="820057"/>
              <a:ext cx="900074" cy="1185495"/>
            </a:xfrm>
            <a:prstGeom prst="rect">
              <a:avLst/>
            </a:prstGeom>
          </p:spPr>
        </p:pic>
      </p:grpSp>
      <p:grpSp>
        <p:nvGrpSpPr>
          <p:cNvPr id="19" name="グループ化 18"/>
          <p:cNvGrpSpPr/>
          <p:nvPr/>
        </p:nvGrpSpPr>
        <p:grpSpPr>
          <a:xfrm>
            <a:off x="5945603" y="4520428"/>
            <a:ext cx="1312941" cy="1581830"/>
            <a:chOff x="3055716" y="837833"/>
            <a:chExt cx="1312941" cy="1581830"/>
          </a:xfrm>
        </p:grpSpPr>
        <p:sp>
          <p:nvSpPr>
            <p:cNvPr id="20" name="テキスト ボックス 19"/>
            <p:cNvSpPr txBox="1"/>
            <p:nvPr/>
          </p:nvSpPr>
          <p:spPr>
            <a:xfrm>
              <a:off x="3055716" y="1988776"/>
              <a:ext cx="1312941"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特別支援教育</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コーディネーター</a:t>
              </a:r>
            </a:p>
          </p:txBody>
        </p:sp>
        <p:pic>
          <p:nvPicPr>
            <p:cNvPr id="21" name="図 20"/>
            <p:cNvPicPr>
              <a:picLocks noChangeAspect="1"/>
            </p:cNvPicPr>
            <p:nvPr/>
          </p:nvPicPr>
          <p:blipFill rotWithShape="1">
            <a:blip r:embed="rId6"/>
            <a:srcRect b="14198"/>
            <a:stretch/>
          </p:blipFill>
          <p:spPr>
            <a:xfrm>
              <a:off x="3263622" y="837833"/>
              <a:ext cx="860685" cy="1188000"/>
            </a:xfrm>
            <a:prstGeom prst="rect">
              <a:avLst/>
            </a:prstGeom>
          </p:spPr>
        </p:pic>
      </p:grpSp>
      <p:grpSp>
        <p:nvGrpSpPr>
          <p:cNvPr id="26" name="グループ化 25"/>
          <p:cNvGrpSpPr/>
          <p:nvPr/>
        </p:nvGrpSpPr>
        <p:grpSpPr>
          <a:xfrm>
            <a:off x="2113182" y="267911"/>
            <a:ext cx="5018432" cy="1430627"/>
            <a:chOff x="1952676" y="612182"/>
            <a:chExt cx="5018432" cy="1430627"/>
          </a:xfrm>
        </p:grpSpPr>
        <p:pic>
          <p:nvPicPr>
            <p:cNvPr id="27" name="図 26"/>
            <p:cNvPicPr/>
            <p:nvPr/>
          </p:nvPicPr>
          <p:blipFill rotWithShape="1">
            <a:blip r:embed="rId7">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9" name="角丸四角形 28"/>
            <p:cNvSpPr/>
            <p:nvPr/>
          </p:nvSpPr>
          <p:spPr>
            <a:xfrm>
              <a:off x="2092364" y="652338"/>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200" dirty="0">
                  <a:solidFill>
                    <a:schemeClr val="bg1"/>
                  </a:solidFill>
                  <a:latin typeface="BIZ UDPゴシック" panose="020B0400000000000000" pitchFamily="50" charset="-128"/>
                  <a:ea typeface="BIZ UDPゴシック" panose="020B0400000000000000" pitchFamily="50" charset="-128"/>
                </a:rPr>
                <a:t>個別の指導計画の作成</a:t>
              </a:r>
              <a:endParaRPr kumimoji="1" lang="en-US" altLang="ja-JP" sz="3200" dirty="0">
                <a:solidFill>
                  <a:schemeClr val="bg1"/>
                </a:solidFill>
                <a:latin typeface="BIZ UDPゴシック" panose="020B0400000000000000" pitchFamily="50" charset="-128"/>
                <a:ea typeface="BIZ UDPゴシック" panose="020B0400000000000000" pitchFamily="50" charset="-128"/>
              </a:endParaRPr>
            </a:p>
          </p:txBody>
        </p:sp>
      </p:grpSp>
      <p:graphicFrame>
        <p:nvGraphicFramePr>
          <p:cNvPr id="5" name="オブジェクト 4"/>
          <p:cNvGraphicFramePr>
            <a:graphicFrameLocks noChangeAspect="1"/>
          </p:cNvGraphicFramePr>
          <p:nvPr>
            <p:extLst>
              <p:ext uri="{D42A27DB-BD31-4B8C-83A1-F6EECF244321}">
                <p14:modId xmlns:p14="http://schemas.microsoft.com/office/powerpoint/2010/main" val="2576518965"/>
              </p:ext>
            </p:extLst>
          </p:nvPr>
        </p:nvGraphicFramePr>
        <p:xfrm>
          <a:off x="762219" y="1965862"/>
          <a:ext cx="3523979" cy="5300462"/>
        </p:xfrm>
        <a:graphic>
          <a:graphicData uri="http://schemas.openxmlformats.org/presentationml/2006/ole">
            <mc:AlternateContent xmlns:mc="http://schemas.openxmlformats.org/markup-compatibility/2006">
              <mc:Choice xmlns:v="urn:schemas-microsoft-com:vml" Requires="v">
                <p:oleObj spid="_x0000_s1038" name="文書" r:id="rId8" imgW="6128393" imgH="9218602" progId="Word.Document.12">
                  <p:embed/>
                </p:oleObj>
              </mc:Choice>
              <mc:Fallback>
                <p:oleObj name="文書" r:id="rId8" imgW="6128393" imgH="9218602" progId="Word.Document.12">
                  <p:embed/>
                  <p:pic>
                    <p:nvPicPr>
                      <p:cNvPr id="0" name=""/>
                      <p:cNvPicPr/>
                      <p:nvPr/>
                    </p:nvPicPr>
                    <p:blipFill>
                      <a:blip r:embed="rId9"/>
                      <a:stretch>
                        <a:fillRect/>
                      </a:stretch>
                    </p:blipFill>
                    <p:spPr>
                      <a:xfrm>
                        <a:off x="762219" y="1965862"/>
                        <a:ext cx="3523979" cy="5300462"/>
                      </a:xfrm>
                      <a:prstGeom prst="rect">
                        <a:avLst/>
                      </a:prstGeom>
                    </p:spPr>
                  </p:pic>
                </p:oleObj>
              </mc:Fallback>
            </mc:AlternateContent>
          </a:graphicData>
        </a:graphic>
      </p:graphicFrame>
    </p:spTree>
    <p:extLst>
      <p:ext uri="{BB962C8B-B14F-4D97-AF65-F5344CB8AC3E}">
        <p14:creationId xmlns:p14="http://schemas.microsoft.com/office/powerpoint/2010/main" val="401355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113182" y="267911"/>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277894" y="652338"/>
              <a:ext cx="402130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具体的な指導内容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pic>
        <p:nvPicPr>
          <p:cNvPr id="12" name="図 11">
            <a:extLst>
              <a:ext uri="{FF2B5EF4-FFF2-40B4-BE49-F238E27FC236}">
                <a16:creationId xmlns:a16="http://schemas.microsoft.com/office/drawing/2014/main" id="{E8B1D8CE-D357-2844-A3F8-41CEDEAEC810}"/>
              </a:ext>
            </a:extLst>
          </p:cNvPr>
          <p:cNvPicPr>
            <a:picLocks noChangeAspect="1"/>
          </p:cNvPicPr>
          <p:nvPr/>
        </p:nvPicPr>
        <p:blipFill rotWithShape="1">
          <a:blip r:embed="rId4"/>
          <a:srcRect l="28795" t="19240" r="51728" b="39578"/>
          <a:stretch/>
        </p:blipFill>
        <p:spPr>
          <a:xfrm>
            <a:off x="5147067" y="3625921"/>
            <a:ext cx="1011339" cy="1602380"/>
          </a:xfrm>
          <a:prstGeom prst="rect">
            <a:avLst/>
          </a:prstGeom>
        </p:spPr>
      </p:pic>
      <p:sp>
        <p:nvSpPr>
          <p:cNvPr id="36" name="テキスト ボックス 2"/>
          <p:cNvSpPr txBox="1">
            <a:spLocks noChangeArrowheads="1"/>
          </p:cNvSpPr>
          <p:nvPr/>
        </p:nvSpPr>
        <p:spPr bwMode="auto">
          <a:xfrm>
            <a:off x="2438400" y="1812927"/>
            <a:ext cx="4876800"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rgbClr val="0070C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「相手の感情を読み取る」</a:t>
            </a:r>
            <a:endParaRPr kumimoji="0" lang="ja-JP" altLang="en-US" sz="2000" b="0" i="0" u="none" strike="noStrike" kern="100" cap="none" spc="0" normalizeH="0" baseline="0" noProof="0" dirty="0">
              <a:ln>
                <a:noFill/>
              </a:ln>
              <a:solidFill>
                <a:srgbClr val="0070C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2"/>
          <p:cNvSpPr txBox="1">
            <a:spLocks noChangeArrowheads="1"/>
          </p:cNvSpPr>
          <p:nvPr/>
        </p:nvSpPr>
        <p:spPr bwMode="auto">
          <a:xfrm>
            <a:off x="416903" y="2770437"/>
            <a:ext cx="4876800"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表情カードや写真</a:t>
            </a:r>
          </a:p>
        </p:txBody>
      </p:sp>
      <p:sp>
        <p:nvSpPr>
          <p:cNvPr id="38" name="テキスト ボックス 2"/>
          <p:cNvSpPr txBox="1">
            <a:spLocks noChangeArrowheads="1"/>
          </p:cNvSpPr>
          <p:nvPr/>
        </p:nvSpPr>
        <p:spPr bwMode="auto">
          <a:xfrm>
            <a:off x="4562285" y="2770437"/>
            <a:ext cx="6341705"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やりとりをロールプレイ</a:t>
            </a:r>
          </a:p>
        </p:txBody>
      </p:sp>
      <p:pic>
        <p:nvPicPr>
          <p:cNvPr id="3" name="図 2"/>
          <p:cNvPicPr>
            <a:picLocks noChangeAspect="1"/>
          </p:cNvPicPr>
          <p:nvPr/>
        </p:nvPicPr>
        <p:blipFill>
          <a:blip r:embed="rId5"/>
          <a:stretch>
            <a:fillRect/>
          </a:stretch>
        </p:blipFill>
        <p:spPr>
          <a:xfrm>
            <a:off x="7437561" y="3537519"/>
            <a:ext cx="1245090" cy="1632079"/>
          </a:xfrm>
          <a:prstGeom prst="rect">
            <a:avLst/>
          </a:prstGeom>
        </p:spPr>
      </p:pic>
      <p:cxnSp>
        <p:nvCxnSpPr>
          <p:cNvPr id="6" name="直線コネクタ 5"/>
          <p:cNvCxnSpPr/>
          <p:nvPr/>
        </p:nvCxnSpPr>
        <p:spPr>
          <a:xfrm flipV="1">
            <a:off x="6296979" y="3893896"/>
            <a:ext cx="244732" cy="16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6279389" y="4147930"/>
            <a:ext cx="300988" cy="84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296979" y="4353558"/>
            <a:ext cx="265808" cy="2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054256" y="3838895"/>
            <a:ext cx="260944" cy="139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023683" y="4063579"/>
            <a:ext cx="322090" cy="63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7033180" y="4244835"/>
            <a:ext cx="312593" cy="10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E8B1D8CE-D357-2844-A3F8-41CEDEAEC810}"/>
              </a:ext>
            </a:extLst>
          </p:cNvPr>
          <p:cNvPicPr>
            <a:picLocks noChangeAspect="1"/>
          </p:cNvPicPr>
          <p:nvPr/>
        </p:nvPicPr>
        <p:blipFill rotWithShape="1">
          <a:blip r:embed="rId4"/>
          <a:srcRect l="28795" t="19240" r="51728" b="39578"/>
          <a:stretch/>
        </p:blipFill>
        <p:spPr>
          <a:xfrm>
            <a:off x="583096" y="210547"/>
            <a:ext cx="1011339" cy="1602380"/>
          </a:xfrm>
          <a:prstGeom prst="rect">
            <a:avLst/>
          </a:prstGeom>
        </p:spPr>
      </p:pic>
      <p:pic>
        <p:nvPicPr>
          <p:cNvPr id="5" name="図 4"/>
          <p:cNvPicPr>
            <a:picLocks noChangeAspect="1"/>
          </p:cNvPicPr>
          <p:nvPr/>
        </p:nvPicPr>
        <p:blipFill>
          <a:blip r:embed="rId6"/>
          <a:stretch>
            <a:fillRect/>
          </a:stretch>
        </p:blipFill>
        <p:spPr>
          <a:xfrm>
            <a:off x="500967" y="3631011"/>
            <a:ext cx="3615241" cy="1597290"/>
          </a:xfrm>
          <a:prstGeom prst="rect">
            <a:avLst/>
          </a:prstGeom>
        </p:spPr>
      </p:pic>
    </p:spTree>
    <p:extLst>
      <p:ext uri="{BB962C8B-B14F-4D97-AF65-F5344CB8AC3E}">
        <p14:creationId xmlns:p14="http://schemas.microsoft.com/office/powerpoint/2010/main" val="110261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113182" y="267911"/>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277894" y="652338"/>
              <a:ext cx="402130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具体的な指導内容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36" name="テキスト ボックス 2"/>
          <p:cNvSpPr txBox="1">
            <a:spLocks noChangeArrowheads="1"/>
          </p:cNvSpPr>
          <p:nvPr/>
        </p:nvSpPr>
        <p:spPr bwMode="auto">
          <a:xfrm>
            <a:off x="2438400" y="1812927"/>
            <a:ext cx="5148964"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rgbClr val="0070C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「ルールを守りながら会話」</a:t>
            </a:r>
            <a:endParaRPr kumimoji="0" lang="ja-JP" altLang="en-US" sz="2000" b="0" i="0" u="none" strike="noStrike" kern="100" cap="none" spc="0" normalizeH="0" baseline="0" noProof="0" dirty="0">
              <a:ln>
                <a:noFill/>
              </a:ln>
              <a:solidFill>
                <a:srgbClr val="0070C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2"/>
          <p:cNvSpPr txBox="1">
            <a:spLocks noChangeArrowheads="1"/>
          </p:cNvSpPr>
          <p:nvPr/>
        </p:nvSpPr>
        <p:spPr bwMode="auto">
          <a:xfrm>
            <a:off x="731912" y="2777586"/>
            <a:ext cx="3412975"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関わりの振り返り</a:t>
            </a:r>
          </a:p>
        </p:txBody>
      </p:sp>
      <p:sp>
        <p:nvSpPr>
          <p:cNvPr id="38" name="テキスト ボックス 2"/>
          <p:cNvSpPr txBox="1">
            <a:spLocks noChangeArrowheads="1"/>
          </p:cNvSpPr>
          <p:nvPr/>
        </p:nvSpPr>
        <p:spPr bwMode="auto">
          <a:xfrm>
            <a:off x="4633182" y="2731528"/>
            <a:ext cx="3940976"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テーマを決めて会話</a:t>
            </a:r>
          </a:p>
        </p:txBody>
      </p:sp>
      <p:graphicFrame>
        <p:nvGraphicFramePr>
          <p:cNvPr id="5" name="表 4"/>
          <p:cNvGraphicFramePr>
            <a:graphicFrameLocks noGrp="1"/>
          </p:cNvGraphicFramePr>
          <p:nvPr/>
        </p:nvGraphicFramePr>
        <p:xfrm>
          <a:off x="4505739" y="3626668"/>
          <a:ext cx="4256100" cy="2509089"/>
        </p:xfrm>
        <a:graphic>
          <a:graphicData uri="http://schemas.openxmlformats.org/drawingml/2006/table">
            <a:tbl>
              <a:tblPr firstRow="1" firstCol="1" bandRow="1"/>
              <a:tblGrid>
                <a:gridCol w="1418700">
                  <a:extLst>
                    <a:ext uri="{9D8B030D-6E8A-4147-A177-3AD203B41FA5}">
                      <a16:colId xmlns:a16="http://schemas.microsoft.com/office/drawing/2014/main" val="76574842"/>
                    </a:ext>
                  </a:extLst>
                </a:gridCol>
                <a:gridCol w="1418700">
                  <a:extLst>
                    <a:ext uri="{9D8B030D-6E8A-4147-A177-3AD203B41FA5}">
                      <a16:colId xmlns:a16="http://schemas.microsoft.com/office/drawing/2014/main" val="4265161880"/>
                    </a:ext>
                  </a:extLst>
                </a:gridCol>
                <a:gridCol w="1418700">
                  <a:extLst>
                    <a:ext uri="{9D8B030D-6E8A-4147-A177-3AD203B41FA5}">
                      <a16:colId xmlns:a16="http://schemas.microsoft.com/office/drawing/2014/main" val="2287410852"/>
                    </a:ext>
                  </a:extLst>
                </a:gridCol>
              </a:tblGrid>
              <a:tr h="1175930">
                <a:tc>
                  <a:txBody>
                    <a:bodyPr/>
                    <a:lstStyle/>
                    <a:p>
                      <a:pPr algn="just">
                        <a:lnSpc>
                          <a:spcPts val="1400"/>
                        </a:lnSpc>
                        <a:spcAft>
                          <a:spcPts val="0"/>
                        </a:spcAft>
                      </a:pP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mn-cs"/>
                        </a:rPr>
                        <a:t>好きな</a:t>
                      </a: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mn-cs"/>
                        </a:rPr>
                        <a:t>食べ物</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mn-cs"/>
                        </a:rPr>
                        <a:t>マイブー</a:t>
                      </a: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mn-cs"/>
                        </a:rPr>
                        <a:t>ム</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endParaRPr lang="en-US" altLang="ja-JP" sz="2400" kern="1200" dirty="0">
                        <a:solidFill>
                          <a:srgbClr val="000000"/>
                        </a:solidFill>
                        <a:effectLst/>
                        <a:latin typeface="BIZ UDPゴシック" panose="020B0400000000000000" pitchFamily="50" charset="-128"/>
                        <a:ea typeface="BIZ UDPゴシック" panose="020B0400000000000000" pitchFamily="50" charset="-128"/>
                        <a:cs typeface="+mn-cs"/>
                      </a:endParaRPr>
                    </a:p>
                    <a:p>
                      <a:pPr algn="just">
                        <a:lnSpc>
                          <a:spcPts val="1400"/>
                        </a:lnSpc>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mn-cs"/>
                        </a:rPr>
                        <a:t>将来の夢</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en-US"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485358"/>
                  </a:ext>
                </a:extLst>
              </a:tr>
              <a:tr h="1333159">
                <a:tc>
                  <a:txBody>
                    <a:bodyPr/>
                    <a:lstStyle/>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最近うれ</a:t>
                      </a: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しかった</a:t>
                      </a: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こと</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昨日家で</a:t>
                      </a: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行った</a:t>
                      </a:r>
                      <a:r>
                        <a:rPr lang="ja-JP" sz="2400" kern="100" dirty="0" err="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a:t>
                      </a: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ほしいも</a:t>
                      </a: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endParaRPr lang="en-US" alt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400"/>
                        </a:lnSpc>
                        <a:spcAft>
                          <a:spcPts val="0"/>
                        </a:spcAft>
                      </a:pPr>
                      <a:r>
                        <a:rPr lang="ja-JP" sz="2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08509"/>
                  </a:ext>
                </a:extLst>
              </a:tr>
            </a:tbl>
          </a:graphicData>
        </a:graphic>
      </p:graphicFrame>
      <p:pic>
        <p:nvPicPr>
          <p:cNvPr id="6" name="図 5"/>
          <p:cNvPicPr>
            <a:picLocks noChangeAspect="1"/>
          </p:cNvPicPr>
          <p:nvPr/>
        </p:nvPicPr>
        <p:blipFill>
          <a:blip r:embed="rId4"/>
          <a:stretch>
            <a:fillRect/>
          </a:stretch>
        </p:blipFill>
        <p:spPr>
          <a:xfrm>
            <a:off x="300908" y="3603205"/>
            <a:ext cx="3954679" cy="2532552"/>
          </a:xfrm>
          <a:prstGeom prst="rect">
            <a:avLst/>
          </a:prstGeom>
        </p:spPr>
      </p:pic>
      <p:pic>
        <p:nvPicPr>
          <p:cNvPr id="11" name="図 10">
            <a:extLst>
              <a:ext uri="{FF2B5EF4-FFF2-40B4-BE49-F238E27FC236}">
                <a16:creationId xmlns:a16="http://schemas.microsoft.com/office/drawing/2014/main" id="{E8B1D8CE-D357-2844-A3F8-41CEDEAEC810}"/>
              </a:ext>
            </a:extLst>
          </p:cNvPr>
          <p:cNvPicPr>
            <a:picLocks noChangeAspect="1"/>
          </p:cNvPicPr>
          <p:nvPr/>
        </p:nvPicPr>
        <p:blipFill rotWithShape="1">
          <a:blip r:embed="rId5"/>
          <a:srcRect l="28795" t="19240" r="51728" b="39578"/>
          <a:stretch/>
        </p:blipFill>
        <p:spPr>
          <a:xfrm>
            <a:off x="583096" y="210547"/>
            <a:ext cx="1011339" cy="1602380"/>
          </a:xfrm>
          <a:prstGeom prst="rect">
            <a:avLst/>
          </a:prstGeom>
        </p:spPr>
      </p:pic>
    </p:spTree>
    <p:extLst>
      <p:ext uri="{BB962C8B-B14F-4D97-AF65-F5344CB8AC3E}">
        <p14:creationId xmlns:p14="http://schemas.microsoft.com/office/powerpoint/2010/main" val="191164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113182" y="267911"/>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277894" y="652338"/>
              <a:ext cx="402130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具体的な指導内容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36" name="テキスト ボックス 2"/>
          <p:cNvSpPr txBox="1">
            <a:spLocks noChangeArrowheads="1"/>
          </p:cNvSpPr>
          <p:nvPr/>
        </p:nvSpPr>
        <p:spPr bwMode="auto">
          <a:xfrm>
            <a:off x="1338470" y="1812927"/>
            <a:ext cx="7195930" cy="5847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rgbClr val="0070C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「自分に合った学習方法を身に付ける」</a:t>
            </a:r>
            <a:endParaRPr kumimoji="0" lang="ja-JP" altLang="en-US" sz="2000" b="0" i="0" u="none" strike="noStrike" kern="100" cap="none" spc="0" normalizeH="0" baseline="0" noProof="0" dirty="0">
              <a:ln>
                <a:noFill/>
              </a:ln>
              <a:solidFill>
                <a:srgbClr val="0070C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p:cNvPicPr>
            <a:picLocks noChangeAspect="1"/>
          </p:cNvPicPr>
          <p:nvPr/>
        </p:nvPicPr>
        <p:blipFill>
          <a:blip r:embed="rId4"/>
          <a:stretch>
            <a:fillRect/>
          </a:stretch>
        </p:blipFill>
        <p:spPr>
          <a:xfrm>
            <a:off x="795132" y="2682735"/>
            <a:ext cx="2231853" cy="3248734"/>
          </a:xfrm>
          <a:prstGeom prst="rect">
            <a:avLst/>
          </a:prstGeom>
        </p:spPr>
      </p:pic>
      <p:pic>
        <p:nvPicPr>
          <p:cNvPr id="7" name="図 6"/>
          <p:cNvPicPr>
            <a:picLocks noChangeAspect="1"/>
          </p:cNvPicPr>
          <p:nvPr/>
        </p:nvPicPr>
        <p:blipFill>
          <a:blip r:embed="rId5"/>
          <a:stretch>
            <a:fillRect/>
          </a:stretch>
        </p:blipFill>
        <p:spPr>
          <a:xfrm>
            <a:off x="3794548" y="2682735"/>
            <a:ext cx="4739852" cy="2307885"/>
          </a:xfrm>
          <a:prstGeom prst="rect">
            <a:avLst/>
          </a:prstGeom>
        </p:spPr>
      </p:pic>
      <p:pic>
        <p:nvPicPr>
          <p:cNvPr id="9" name="図 8"/>
          <p:cNvPicPr>
            <a:picLocks noChangeAspect="1"/>
          </p:cNvPicPr>
          <p:nvPr/>
        </p:nvPicPr>
        <p:blipFill>
          <a:blip r:embed="rId6"/>
          <a:stretch>
            <a:fillRect/>
          </a:stretch>
        </p:blipFill>
        <p:spPr>
          <a:xfrm>
            <a:off x="558364" y="225423"/>
            <a:ext cx="1057178" cy="1444987"/>
          </a:xfrm>
          <a:prstGeom prst="rect">
            <a:avLst/>
          </a:prstGeom>
        </p:spPr>
      </p:pic>
    </p:spTree>
    <p:extLst>
      <p:ext uri="{BB962C8B-B14F-4D97-AF65-F5344CB8AC3E}">
        <p14:creationId xmlns:p14="http://schemas.microsoft.com/office/powerpoint/2010/main" val="8406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ユーザー定義 1">
      <a:dk1>
        <a:srgbClr val="44546A"/>
      </a:dk1>
      <a:lt1>
        <a:sysClr val="window" lastClr="FFFFFF"/>
      </a:lt1>
      <a:dk2>
        <a:srgbClr val="4472C4"/>
      </a:dk2>
      <a:lt2>
        <a:srgbClr val="E7E6E6"/>
      </a:lt2>
      <a:accent1>
        <a:srgbClr val="00B0F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UD デジタル 教科書体 NK-B"/>
        <a:cs typeface=""/>
      </a:majorFont>
      <a:minorFont>
        <a:latin typeface="Calibri"/>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1">
      <a:dk1>
        <a:srgbClr val="44546A"/>
      </a:dk1>
      <a:lt1>
        <a:sysClr val="window" lastClr="FFFFFF"/>
      </a:lt1>
      <a:dk2>
        <a:srgbClr val="4472C4"/>
      </a:dk2>
      <a:lt2>
        <a:srgbClr val="E7E6E6"/>
      </a:lt2>
      <a:accent1>
        <a:srgbClr val="00B0F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UD デジタル 教科書体 NK-B"/>
        <a:cs typeface=""/>
      </a:majorFont>
      <a:minorFont>
        <a:latin typeface="Calibri"/>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8905</TotalTime>
  <Words>1373</Words>
  <Application>Microsoft Office PowerPoint</Application>
  <PresentationFormat>画面に合わせる (4:3)</PresentationFormat>
  <Paragraphs>151</Paragraphs>
  <Slides>14</Slides>
  <Notes>14</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1</vt:i4>
      </vt:variant>
      <vt:variant>
        <vt:lpstr>スライド タイトル</vt:lpstr>
      </vt:variant>
      <vt:variant>
        <vt:i4>14</vt:i4>
      </vt:variant>
    </vt:vector>
  </HeadingPairs>
  <TitlesOfParts>
    <vt:vector size="27" baseType="lpstr">
      <vt:lpstr>BIZ UDPゴシック</vt:lpstr>
      <vt:lpstr>UD デジタル 教科書体 NK-B</vt:lpstr>
      <vt:lpstr>UD デジタル 教科書体 NK-R</vt:lpstr>
      <vt:lpstr>メイリオ</vt:lpstr>
      <vt:lpstr>游ゴシック</vt:lpstr>
      <vt:lpstr>游明朝</vt:lpstr>
      <vt:lpstr>Arial</vt:lpstr>
      <vt:lpstr>Calibri</vt:lpstr>
      <vt:lpstr>Calibri Light</vt:lpstr>
      <vt:lpstr>Times New Roman</vt:lpstr>
      <vt:lpstr>Office テーマ</vt:lpstr>
      <vt:lpstr>1_Office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宮城県総合教育センターR2年度研究成果物（特別支援教育グループ）</dc:title>
  <dc:creator>宮城県総合教育センターR2年度専門研究特別支援教育グループ</dc:creator>
  <cp:lastModifiedBy>long2016</cp:lastModifiedBy>
  <cp:revision>759</cp:revision>
  <cp:lastPrinted>2021-02-26T06:42:46Z</cp:lastPrinted>
  <dcterms:created xsi:type="dcterms:W3CDTF">2020-05-13T09:59:23Z</dcterms:created>
  <dcterms:modified xsi:type="dcterms:W3CDTF">2021-03-15T00:17:12Z</dcterms:modified>
</cp:coreProperties>
</file>