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handoutMasterIdLst>
    <p:handoutMasterId r:id="rId29"/>
  </p:handoutMasterIdLst>
  <p:sldIdLst>
    <p:sldId id="612" r:id="rId3"/>
    <p:sldId id="628" r:id="rId4"/>
    <p:sldId id="620" r:id="rId5"/>
    <p:sldId id="574" r:id="rId6"/>
    <p:sldId id="587" r:id="rId7"/>
    <p:sldId id="613" r:id="rId8"/>
    <p:sldId id="625" r:id="rId9"/>
    <p:sldId id="629" r:id="rId10"/>
    <p:sldId id="624" r:id="rId11"/>
    <p:sldId id="617" r:id="rId12"/>
    <p:sldId id="615" r:id="rId13"/>
    <p:sldId id="632" r:id="rId14"/>
    <p:sldId id="589" r:id="rId15"/>
    <p:sldId id="626" r:id="rId16"/>
    <p:sldId id="591" r:id="rId17"/>
    <p:sldId id="590" r:id="rId18"/>
    <p:sldId id="588" r:id="rId19"/>
    <p:sldId id="623" r:id="rId20"/>
    <p:sldId id="631" r:id="rId21"/>
    <p:sldId id="633" r:id="rId22"/>
    <p:sldId id="627" r:id="rId23"/>
    <p:sldId id="594" r:id="rId24"/>
    <p:sldId id="634" r:id="rId25"/>
    <p:sldId id="596" r:id="rId26"/>
    <p:sldId id="608" r:id="rId27"/>
  </p:sldIdLst>
  <p:sldSz cx="9144000" cy="6858000" type="screen4x3"/>
  <p:notesSz cx="9994900" cy="68659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00B0F0"/>
    <a:srgbClr val="000099"/>
    <a:srgbClr val="FF9933"/>
    <a:srgbClr val="77D9A8"/>
    <a:srgbClr val="4472C4"/>
    <a:srgbClr val="CCFFFF"/>
    <a:srgbClr val="00CCFF"/>
    <a:srgbClr val="00FF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65969" autoAdjust="0"/>
  </p:normalViewPr>
  <p:slideViewPr>
    <p:cSldViewPr snapToGrid="0">
      <p:cViewPr varScale="1">
        <p:scale>
          <a:sx n="53" d="100"/>
          <a:sy n="53" d="100"/>
        </p:scale>
        <p:origin x="619" y="58"/>
      </p:cViewPr>
      <p:guideLst/>
    </p:cSldViewPr>
  </p:slideViewPr>
  <p:notesTextViewPr>
    <p:cViewPr>
      <p:scale>
        <a:sx n="150" d="100"/>
        <a:sy n="150" d="100"/>
      </p:scale>
      <p:origin x="0" y="0"/>
    </p:cViewPr>
  </p:notesTextViewPr>
  <p:notesViewPr>
    <p:cSldViewPr snapToGrid="0">
      <p:cViewPr varScale="1">
        <p:scale>
          <a:sx n="79" d="100"/>
          <a:sy n="79" d="100"/>
        </p:scale>
        <p:origin x="9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4" y="16"/>
            <a:ext cx="4331122" cy="344489"/>
          </a:xfrm>
          <a:prstGeom prst="rect">
            <a:avLst/>
          </a:prstGeom>
        </p:spPr>
        <p:txBody>
          <a:bodyPr vert="horz" lIns="92795" tIns="46398" rIns="92795" bIns="46398"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5661487" y="16"/>
            <a:ext cx="4331122" cy="344489"/>
          </a:xfrm>
          <a:prstGeom prst="rect">
            <a:avLst/>
          </a:prstGeom>
        </p:spPr>
        <p:txBody>
          <a:bodyPr vert="horz" lIns="92795" tIns="46398" rIns="92795" bIns="46398" rtlCol="0"/>
          <a:lstStyle>
            <a:lvl1pPr algn="r">
              <a:defRPr sz="1200"/>
            </a:lvl1pPr>
          </a:lstStyle>
          <a:p>
            <a:fld id="{25D714E6-00DA-4DCD-B456-39A76B431D86}" type="datetimeFigureOut">
              <a:rPr kumimoji="1" lang="ja-JP" altLang="en-US" smtClean="0"/>
              <a:t>2021/3/15</a:t>
            </a:fld>
            <a:endParaRPr kumimoji="1" lang="ja-JP" altLang="en-US" dirty="0"/>
          </a:p>
        </p:txBody>
      </p:sp>
      <p:sp>
        <p:nvSpPr>
          <p:cNvPr id="4" name="フッター プレースホルダー 3"/>
          <p:cNvSpPr>
            <a:spLocks noGrp="1"/>
          </p:cNvSpPr>
          <p:nvPr>
            <p:ph type="ftr" sz="quarter" idx="2"/>
          </p:nvPr>
        </p:nvSpPr>
        <p:spPr>
          <a:xfrm>
            <a:off x="24" y="6521466"/>
            <a:ext cx="4331122" cy="344489"/>
          </a:xfrm>
          <a:prstGeom prst="rect">
            <a:avLst/>
          </a:prstGeom>
        </p:spPr>
        <p:txBody>
          <a:bodyPr vert="horz" lIns="92795" tIns="46398" rIns="92795" bIns="46398"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5661487" y="6521466"/>
            <a:ext cx="4331122" cy="344489"/>
          </a:xfrm>
          <a:prstGeom prst="rect">
            <a:avLst/>
          </a:prstGeom>
        </p:spPr>
        <p:txBody>
          <a:bodyPr vert="horz" lIns="92795" tIns="46398" rIns="92795" bIns="46398" rtlCol="0" anchor="b"/>
          <a:lstStyle>
            <a:lvl1pPr algn="r">
              <a:defRPr sz="1200"/>
            </a:lvl1pPr>
          </a:lstStyle>
          <a:p>
            <a:fld id="{961DF997-E48B-4D51-9FC6-B5E128B4E0AD}" type="slidenum">
              <a:rPr kumimoji="1" lang="ja-JP" altLang="en-US" smtClean="0"/>
              <a:t>‹#›</a:t>
            </a:fld>
            <a:endParaRPr kumimoji="1" lang="ja-JP" altLang="en-US" dirty="0"/>
          </a:p>
        </p:txBody>
      </p:sp>
    </p:spTree>
    <p:extLst>
      <p:ext uri="{BB962C8B-B14F-4D97-AF65-F5344CB8AC3E}">
        <p14:creationId xmlns:p14="http://schemas.microsoft.com/office/powerpoint/2010/main" val="997069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4" y="16"/>
            <a:ext cx="4331122" cy="344489"/>
          </a:xfrm>
          <a:prstGeom prst="rect">
            <a:avLst/>
          </a:prstGeom>
        </p:spPr>
        <p:txBody>
          <a:bodyPr vert="horz" lIns="92795" tIns="46398" rIns="92795" bIns="46398"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5661487" y="16"/>
            <a:ext cx="4331122" cy="344489"/>
          </a:xfrm>
          <a:prstGeom prst="rect">
            <a:avLst/>
          </a:prstGeom>
        </p:spPr>
        <p:txBody>
          <a:bodyPr vert="horz" lIns="92795" tIns="46398" rIns="92795" bIns="46398" rtlCol="0"/>
          <a:lstStyle>
            <a:lvl1pPr algn="r">
              <a:defRPr sz="1200"/>
            </a:lvl1pPr>
          </a:lstStyle>
          <a:p>
            <a:fld id="{A096F978-2408-4ABC-9616-7C925A2365BF}" type="datetimeFigureOut">
              <a:rPr kumimoji="1" lang="ja-JP" altLang="en-US" smtClean="0"/>
              <a:t>2021/3/15</a:t>
            </a:fld>
            <a:endParaRPr kumimoji="1" lang="ja-JP" altLang="en-US" dirty="0"/>
          </a:p>
        </p:txBody>
      </p:sp>
      <p:sp>
        <p:nvSpPr>
          <p:cNvPr id="4" name="スライド イメージ プレースホルダー 3"/>
          <p:cNvSpPr>
            <a:spLocks noGrp="1" noRot="1" noChangeAspect="1"/>
          </p:cNvSpPr>
          <p:nvPr>
            <p:ph type="sldImg" idx="2"/>
          </p:nvPr>
        </p:nvSpPr>
        <p:spPr>
          <a:xfrm>
            <a:off x="3452813" y="857250"/>
            <a:ext cx="3089275" cy="2317750"/>
          </a:xfrm>
          <a:prstGeom prst="rect">
            <a:avLst/>
          </a:prstGeom>
          <a:noFill/>
          <a:ln w="12700">
            <a:solidFill>
              <a:prstClr val="black"/>
            </a:solidFill>
          </a:ln>
        </p:spPr>
        <p:txBody>
          <a:bodyPr vert="horz" lIns="92795" tIns="46398" rIns="92795" bIns="46398" rtlCol="0" anchor="ctr"/>
          <a:lstStyle/>
          <a:p>
            <a:endParaRPr lang="ja-JP" altLang="en-US" dirty="0"/>
          </a:p>
        </p:txBody>
      </p:sp>
      <p:sp>
        <p:nvSpPr>
          <p:cNvPr id="5" name="ノート プレースホルダー 4"/>
          <p:cNvSpPr>
            <a:spLocks noGrp="1"/>
          </p:cNvSpPr>
          <p:nvPr>
            <p:ph type="body" sz="quarter" idx="3"/>
          </p:nvPr>
        </p:nvSpPr>
        <p:spPr>
          <a:xfrm>
            <a:off x="354535" y="3304234"/>
            <a:ext cx="9198126" cy="2703463"/>
          </a:xfrm>
          <a:prstGeom prst="rect">
            <a:avLst/>
          </a:prstGeom>
        </p:spPr>
        <p:txBody>
          <a:bodyPr vert="horz" lIns="92795" tIns="46398" rIns="92795" bIns="46398"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4" y="6521466"/>
            <a:ext cx="4331122" cy="344489"/>
          </a:xfrm>
          <a:prstGeom prst="rect">
            <a:avLst/>
          </a:prstGeom>
        </p:spPr>
        <p:txBody>
          <a:bodyPr vert="horz" lIns="92795" tIns="46398" rIns="92795" bIns="46398"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5661487" y="6521466"/>
            <a:ext cx="4331122" cy="344489"/>
          </a:xfrm>
          <a:prstGeom prst="rect">
            <a:avLst/>
          </a:prstGeom>
        </p:spPr>
        <p:txBody>
          <a:bodyPr vert="horz" lIns="92795" tIns="46398" rIns="92795" bIns="46398" rtlCol="0" anchor="b"/>
          <a:lstStyle>
            <a:lvl1pPr algn="r">
              <a:defRPr sz="1200"/>
            </a:lvl1pPr>
          </a:lstStyle>
          <a:p>
            <a:fld id="{F555AC91-3995-4B7A-8873-9BFBD72F5744}" type="slidenum">
              <a:rPr kumimoji="1" lang="ja-JP" altLang="en-US" smtClean="0"/>
              <a:t>‹#›</a:t>
            </a:fld>
            <a:endParaRPr kumimoji="1" lang="ja-JP" altLang="en-US" dirty="0"/>
          </a:p>
        </p:txBody>
      </p:sp>
    </p:spTree>
    <p:extLst>
      <p:ext uri="{BB962C8B-B14F-4D97-AF65-F5344CB8AC3E}">
        <p14:creationId xmlns:p14="http://schemas.microsoft.com/office/powerpoint/2010/main" val="37220854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600" kern="1200">
        <a:solidFill>
          <a:schemeClr val="tx1"/>
        </a:solidFill>
        <a:latin typeface="+mn-lt"/>
        <a:ea typeface="+mn-ea"/>
        <a:cs typeface="+mn-cs"/>
      </a:defRPr>
    </a:lvl1pPr>
    <a:lvl2pPr marL="457200" algn="l" defTabSz="914400" rtl="0" eaLnBrk="1" latinLnBrk="0" hangingPunct="1">
      <a:defRPr kumimoji="1" sz="1600" kern="1200">
        <a:solidFill>
          <a:schemeClr val="tx1"/>
        </a:solidFill>
        <a:latin typeface="+mn-lt"/>
        <a:ea typeface="+mn-ea"/>
        <a:cs typeface="+mn-cs"/>
      </a:defRPr>
    </a:lvl2pPr>
    <a:lvl3pPr marL="914400" algn="l" defTabSz="914400" rtl="0" eaLnBrk="1" latinLnBrk="0" hangingPunct="1">
      <a:defRPr kumimoji="1" sz="1600" kern="1200">
        <a:solidFill>
          <a:schemeClr val="tx1"/>
        </a:solidFill>
        <a:latin typeface="+mn-lt"/>
        <a:ea typeface="+mn-ea"/>
        <a:cs typeface="+mn-cs"/>
      </a:defRPr>
    </a:lvl3pPr>
    <a:lvl4pPr marL="1371600" algn="l" defTabSz="914400" rtl="0" eaLnBrk="1" latinLnBrk="0" hangingPunct="1">
      <a:defRPr kumimoji="1" sz="1600" kern="1200">
        <a:solidFill>
          <a:schemeClr val="tx1"/>
        </a:solidFill>
        <a:latin typeface="+mn-lt"/>
        <a:ea typeface="+mn-ea"/>
        <a:cs typeface="+mn-cs"/>
      </a:defRPr>
    </a:lvl4pPr>
    <a:lvl5pPr marL="1828800" algn="l" defTabSz="914400" rtl="0" eaLnBrk="1" latinLnBrk="0" hangingPunct="1">
      <a:defRPr kumimoji="1" sz="16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7979">
              <a:defRPr/>
            </a:pPr>
            <a:r>
              <a:rPr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この研修スライドは，通級による指導に関する概論や法的根拠について，先生方に概略的に理解していただくことを目的としています。</a:t>
            </a:r>
            <a:endParaRPr lang="en-US"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6B2CB6A7-5264-4770-8639-3E54E1DC5F39}" type="slidenum">
              <a:rPr kumimoji="1" lang="ja-JP" altLang="en-US" smtClean="0"/>
              <a:t>1</a:t>
            </a:fld>
            <a:endParaRPr kumimoji="1" lang="ja-JP" altLang="en-US" dirty="0"/>
          </a:p>
        </p:txBody>
      </p:sp>
    </p:spTree>
    <p:extLst>
      <p:ext uri="{BB962C8B-B14F-4D97-AF65-F5344CB8AC3E}">
        <p14:creationId xmlns:p14="http://schemas.microsoft.com/office/powerpoint/2010/main" val="2837746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7979">
              <a:defRPr/>
            </a:pPr>
            <a:r>
              <a:rPr lang="ja-JP" altLang="en-US" sz="1400" dirty="0">
                <a:latin typeface="BIZ UDPゴシック" panose="020B0400000000000000" pitchFamily="50" charset="-128"/>
                <a:ea typeface="BIZ UDPゴシック" panose="020B0400000000000000" pitchFamily="50" charset="-128"/>
              </a:rPr>
              <a:t>　小・中学校で通級による指導を受けている児童生徒の増加，中学校卒業後の生徒の高等学校への進学状況などを踏まえ，小・中学校からの学びの連続性の確保の観点から，必要性が指摘されるようになりました。</a:t>
            </a:r>
            <a:endParaRPr lang="en-US" altLang="ja-JP" sz="1400" dirty="0">
              <a:latin typeface="BIZ UDPゴシック" panose="020B0400000000000000" pitchFamily="50" charset="-128"/>
              <a:ea typeface="BIZ UDPゴシック" panose="020B0400000000000000" pitchFamily="50" charset="-128"/>
            </a:endParaRPr>
          </a:p>
          <a:p>
            <a:pPr defTabSz="927979">
              <a:defRPr/>
            </a:pPr>
            <a:r>
              <a:rPr lang="ja-JP" altLang="en-US" sz="1400" dirty="0">
                <a:latin typeface="BIZ UDPゴシック" panose="020B0400000000000000" pitchFamily="50" charset="-128"/>
                <a:ea typeface="BIZ UDPゴシック" panose="020B0400000000000000" pitchFamily="50" charset="-128"/>
              </a:rPr>
              <a:t>　生徒に対する指導・支援の体制整備が求められており，通級による指導の制度化に至りました。</a:t>
            </a:r>
          </a:p>
          <a:p>
            <a:pPr defTabSz="927979">
              <a:defRPr/>
            </a:pPr>
            <a:endParaRPr lang="en-US"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8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89">
                <a:defRPr/>
              </a:pPr>
              <a:t>10</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203841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7979">
              <a:defRPr/>
            </a:pPr>
            <a:r>
              <a:rPr lang="ja-JP" altLang="en-US" sz="1200" dirty="0"/>
              <a:t>　</a:t>
            </a:r>
            <a:r>
              <a:rPr lang="ja-JP" altLang="en-US" sz="1400" dirty="0">
                <a:latin typeface="BIZ UDPゴシック" panose="020B0400000000000000" pitchFamily="50" charset="-128"/>
                <a:ea typeface="BIZ UDPゴシック" panose="020B0400000000000000" pitchFamily="50" charset="-128"/>
              </a:rPr>
              <a:t>通級による指導を受ける生徒については，特別の教育課程を編成する必要があります。その点については，学校教育法施行規則第１４０条によって制度的</a:t>
            </a:r>
            <a:r>
              <a:rPr lang="ja-JP" altLang="en-US" sz="1400">
                <a:latin typeface="BIZ UDPゴシック" panose="020B0400000000000000" pitchFamily="50" charset="-128"/>
                <a:ea typeface="BIZ UDPゴシック" panose="020B0400000000000000" pitchFamily="50" charset="-128"/>
              </a:rPr>
              <a:t>に位置付けられて</a:t>
            </a:r>
            <a:r>
              <a:rPr lang="ja-JP" altLang="en-US" sz="1400" dirty="0">
                <a:latin typeface="BIZ UDPゴシック" panose="020B0400000000000000" pitchFamily="50" charset="-128"/>
                <a:ea typeface="BIZ UDPゴシック" panose="020B0400000000000000" pitchFamily="50" charset="-128"/>
              </a:rPr>
              <a:t>います。</a:t>
            </a:r>
            <a:endParaRPr lang="en-US" altLang="ja-JP" sz="1400" dirty="0">
              <a:latin typeface="BIZ UDPゴシック" panose="020B0400000000000000" pitchFamily="50" charset="-128"/>
              <a:ea typeface="BIZ UDPゴシック" panose="020B0400000000000000" pitchFamily="50" charset="-128"/>
            </a:endParaRPr>
          </a:p>
          <a:p>
            <a:pPr defTabSz="927979">
              <a:defRPr/>
            </a:pPr>
            <a:r>
              <a:rPr lang="ja-JP" altLang="en-US" sz="1400" dirty="0">
                <a:latin typeface="BIZ UDPゴシック" panose="020B0400000000000000" pitchFamily="50" charset="-128"/>
                <a:ea typeface="BIZ UDPゴシック" panose="020B0400000000000000" pitchFamily="50" charset="-128"/>
              </a:rPr>
              <a:t>　</a:t>
            </a:r>
            <a:endParaRPr lang="ja-JP"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8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89">
                <a:defRPr/>
              </a:pPr>
              <a:t>11</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385584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7979">
              <a:defRPr/>
            </a:pPr>
            <a:r>
              <a:rPr lang="ja-JP" altLang="en-US" sz="1400" dirty="0">
                <a:latin typeface="BIZ UDPゴシック" panose="020B0400000000000000" pitchFamily="50" charset="-128"/>
                <a:ea typeface="BIZ UDPゴシック" panose="020B0400000000000000" pitchFamily="50" charset="-128"/>
              </a:rPr>
              <a:t>　通級による指導は，障害に応じた特別の指導を通常の教育課程に加え，又はその一部に替えて行うものとなっています。</a:t>
            </a:r>
            <a:endParaRPr lang="en-US" altLang="ja-JP" sz="1400" dirty="0">
              <a:latin typeface="BIZ UDPゴシック" panose="020B0400000000000000" pitchFamily="50" charset="-128"/>
              <a:ea typeface="BIZ UDPゴシック" panose="020B0400000000000000" pitchFamily="50" charset="-128"/>
            </a:endParaRPr>
          </a:p>
          <a:p>
            <a:pPr defTabSz="927979">
              <a:defRPr/>
            </a:pPr>
            <a:r>
              <a:rPr lang="ja-JP" altLang="en-US" sz="1400" dirty="0">
                <a:latin typeface="BIZ UDPゴシック" panose="020B0400000000000000" pitchFamily="50" charset="-128"/>
                <a:ea typeface="BIZ UDPゴシック" panose="020B0400000000000000" pitchFamily="50" charset="-128"/>
              </a:rPr>
              <a:t>　</a:t>
            </a:r>
            <a:endParaRPr lang="ja-JP"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8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89">
                <a:defRPr/>
              </a:pPr>
              <a:t>12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844420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BIZ UDPゴシック" panose="020B0400000000000000" pitchFamily="50" charset="-128"/>
                <a:ea typeface="BIZ UDPゴシック" panose="020B0400000000000000" pitchFamily="50" charset="-128"/>
              </a:rPr>
              <a:t>　特別の指導を教育課程に加える場合は放課後等，授業のない時間帯に実施します。この場合，他の生徒と比較して対象生徒の授業時数が増加するので，生徒の負担や心理的抵抗感に配慮する必要があります。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endParaRPr lang="ja-JP"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8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89">
                <a:defRPr/>
              </a:pPr>
              <a:t>13</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17482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BIZ UDPゴシック" panose="020B0400000000000000" pitchFamily="50" charset="-128"/>
                <a:ea typeface="BIZ UDPゴシック" panose="020B0400000000000000" pitchFamily="50" charset="-128"/>
              </a:rPr>
              <a:t>　教育課程の一部に替える場合は，授業時数は増加しませんが，他の生徒と同じ時間帯に異なる科目を履修させることになります。こちらについても生徒の心理的抵抗感や他の教科・科目を受けないことで弊害はないかについて，配慮していく必要があります。</a:t>
            </a:r>
            <a:endParaRPr lang="ja-JP"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8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89">
                <a:defRPr/>
              </a:pPr>
              <a:t>14</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590686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7979">
              <a:defRPr/>
            </a:pPr>
            <a:r>
              <a:rPr lang="ja-JP" altLang="en-US" sz="1200" dirty="0"/>
              <a:t>　</a:t>
            </a:r>
            <a:r>
              <a:rPr lang="ja-JP" altLang="en-US" sz="1400" dirty="0">
                <a:latin typeface="BIZ UDPゴシック" panose="020B0400000000000000" pitchFamily="50" charset="-128"/>
                <a:ea typeface="BIZ UDPゴシック" panose="020B0400000000000000" pitchFamily="50" charset="-128"/>
              </a:rPr>
              <a:t>また，各学科においては，替えることのできない教科・科目があります。例えば，普通科においては必履修教科・科目，総合的な探究の時間及び特別活動です。専門学科はこれに全ての生徒が履修する専門教科・科目，総合学科は産業社会と人間が加わります。これらを踏まえたうえで，特別の教育課程を編成していく必要があります。</a:t>
            </a:r>
            <a:endParaRPr lang="ja-JP"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8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89">
                <a:defRPr/>
              </a:pPr>
              <a:t>15</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42962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7979">
              <a:defRPr/>
            </a:pPr>
            <a:r>
              <a:rPr lang="ja-JP" altLang="en-US" sz="1400" dirty="0">
                <a:latin typeface="BIZ UDPゴシック" panose="020B0400000000000000" pitchFamily="50" charset="-128"/>
                <a:ea typeface="BIZ UDPゴシック" panose="020B0400000000000000" pitchFamily="50" charset="-128"/>
              </a:rPr>
              <a:t>　次に単位修得の認定について説明します。高等学校の定める個別の指導計画に従って通級による指導を履修し，指導を通して目標が達成できていると校長先生が認めた場合に単位の修得が認定されます。</a:t>
            </a:r>
            <a:endParaRPr lang="ja-JP"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8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89">
                <a:defRPr/>
              </a:pPr>
              <a:t>16</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364900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defRPr/>
            </a:pPr>
            <a:r>
              <a:rPr lang="ja-JP" altLang="en-US" sz="1400" dirty="0">
                <a:latin typeface="BIZ UDPゴシック" panose="020B0400000000000000" pitchFamily="50" charset="-128"/>
                <a:ea typeface="BIZ UDPゴシック" panose="020B0400000000000000" pitchFamily="50" charset="-128"/>
              </a:rPr>
              <a:t>　高等学校では年間７単位を超えない範囲で，</a:t>
            </a:r>
            <a:r>
              <a:rPr lang="ja-JP" altLang="en-US" sz="1400" dirty="0">
                <a:solidFill>
                  <a:srgbClr val="44546A"/>
                </a:solidFill>
                <a:latin typeface="BIZ UDPゴシック" panose="020B0400000000000000" pitchFamily="50" charset="-128"/>
                <a:ea typeface="BIZ UDPゴシック" panose="020B0400000000000000" pitchFamily="50" charset="-128"/>
              </a:rPr>
              <a:t>在学する高等学校等が定めた卒業に必要な単位数に加えることができます。</a:t>
            </a:r>
            <a:endParaRPr lang="ja-JP"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8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89">
                <a:defRPr/>
              </a:pPr>
              <a:t>17</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626532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BIZ UDPゴシック" panose="020B0400000000000000" pitchFamily="50" charset="-128"/>
                <a:ea typeface="BIZ UDPゴシック" panose="020B0400000000000000" pitchFamily="50" charset="-128"/>
              </a:rPr>
              <a:t>　次に指導の内容について説明します。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平成３０年に告示された学習指導要領には，通級による指導について新しく記載され，</a:t>
            </a:r>
            <a:endParaRPr lang="en-US"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8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89">
                <a:defRPr/>
              </a:pPr>
              <a:t>18</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95970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BIZ UDPゴシック" panose="020B0400000000000000" pitchFamily="50" charset="-128"/>
                <a:ea typeface="BIZ UDPゴシック" panose="020B0400000000000000" pitchFamily="50" charset="-128"/>
              </a:rPr>
              <a:t>　指導を行う際，特別支援学校高等部の学習指導要領に示す，自立活動の内容を参考にして行うことが示されました。</a:t>
            </a:r>
            <a:endParaRPr lang="en-US"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8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89">
                <a:defRPr/>
              </a:pPr>
              <a:t>19</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275516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7979">
              <a:defRPr/>
            </a:pPr>
            <a:r>
              <a:rPr lang="ja-JP" altLang="en-US" sz="1400" dirty="0">
                <a:latin typeface="BIZ UDPゴシック" panose="020B0400000000000000" pitchFamily="50" charset="-128"/>
                <a:ea typeface="BIZ UDPゴシック" panose="020B0400000000000000" pitchFamily="50" charset="-128"/>
              </a:rPr>
              <a:t>　このスライドでは，このような内容の順で説明していきます。約１０分の説明となります。</a:t>
            </a:r>
            <a:endParaRPr lang="en-US"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8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89">
                <a:defRPr/>
              </a:pPr>
              <a:t>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22368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BIZ UDPゴシック" panose="020B0400000000000000" pitchFamily="50" charset="-128"/>
                <a:ea typeface="BIZ UDPゴシック" panose="020B0400000000000000" pitchFamily="50" charset="-128"/>
              </a:rPr>
              <a:t>　こちらが特別支援学校高等部学習指導要領です。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endParaRPr lang="en-US"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8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89">
                <a:defRPr/>
              </a:pPr>
              <a:t>20</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491852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BIZ UDPゴシック" panose="020B0400000000000000" pitchFamily="50" charset="-128"/>
                <a:ea typeface="BIZ UDPゴシック" panose="020B0400000000000000" pitchFamily="50" charset="-128"/>
              </a:rPr>
              <a:t>　自立活動は，個々の生徒の障害による学習上又は生活上の困難を改善・克服するための指導です。自立活動の目標はこのようになっています。</a:t>
            </a:r>
            <a:endParaRPr lang="en-US"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8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89">
                <a:defRPr/>
              </a:pPr>
              <a:t>21</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9625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7979">
              <a:defRPr/>
            </a:pPr>
            <a:r>
              <a:rPr lang="ja-JP" altLang="en-US" sz="1200" dirty="0">
                <a:latin typeface="UD デジタル 教科書体 NK-R" panose="02020400000000000000" pitchFamily="18" charset="-128"/>
                <a:ea typeface="UD デジタル 教科書体 NK-R" panose="02020400000000000000" pitchFamily="18" charset="-128"/>
              </a:rPr>
              <a:t>　</a:t>
            </a:r>
            <a:r>
              <a:rPr lang="ja-JP" altLang="en-US" sz="1400" dirty="0">
                <a:latin typeface="BIZ UDPゴシック" panose="020B0400000000000000" pitchFamily="50" charset="-128"/>
                <a:ea typeface="BIZ UDPゴシック" panose="020B0400000000000000" pitchFamily="50" charset="-128"/>
              </a:rPr>
              <a:t>自立活動は，特別支援学校の教育課程において特別に設けられた指導領域です。自立活動の内容はご覧のような６区分に整理されており，</a:t>
            </a:r>
            <a:endParaRPr lang="en-US" altLang="ja-JP" sz="1400" dirty="0">
              <a:latin typeface="BIZ UDPゴシック" panose="020B0400000000000000" pitchFamily="50" charset="-128"/>
              <a:ea typeface="BIZ UDPゴシック" panose="020B0400000000000000" pitchFamily="50" charset="-128"/>
            </a:endParaRPr>
          </a:p>
          <a:p>
            <a:pPr defTabSz="927979">
              <a:defRPr/>
            </a:pPr>
            <a:endParaRPr lang="ja-JP" altLang="ja-JP" sz="1400" dirty="0"/>
          </a:p>
        </p:txBody>
      </p:sp>
      <p:sp>
        <p:nvSpPr>
          <p:cNvPr id="4" name="スライド番号プレースホルダー 3"/>
          <p:cNvSpPr>
            <a:spLocks noGrp="1"/>
          </p:cNvSpPr>
          <p:nvPr>
            <p:ph type="sldNum" sz="quarter" idx="10"/>
          </p:nvPr>
        </p:nvSpPr>
        <p:spPr/>
        <p:txBody>
          <a:bodyPr/>
          <a:lstStyle/>
          <a:p>
            <a:pPr defTabSz="46398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89">
                <a:defRPr/>
              </a:pPr>
              <a:t>22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89930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7979">
              <a:defRPr/>
            </a:pPr>
            <a:r>
              <a:rPr lang="ja-JP" altLang="en-US" sz="1400" dirty="0">
                <a:latin typeface="BIZ UDPゴシック" panose="020B0400000000000000" pitchFamily="50" charset="-128"/>
                <a:ea typeface="BIZ UDPゴシック" panose="020B0400000000000000" pitchFamily="50" charset="-128"/>
              </a:rPr>
              <a:t>　更にこのように２７項目に分かれています。この中から，生徒一人一人の実態に応じて取り入れていきます。</a:t>
            </a:r>
            <a:endParaRPr lang="en-US" altLang="ja-JP" sz="1400" dirty="0">
              <a:latin typeface="BIZ UDPゴシック" panose="020B0400000000000000" pitchFamily="50" charset="-128"/>
              <a:ea typeface="BIZ UDPゴシック" panose="020B0400000000000000" pitchFamily="50" charset="-128"/>
            </a:endParaRPr>
          </a:p>
          <a:p>
            <a:pPr defTabSz="927979">
              <a:defRPr/>
            </a:pPr>
            <a:endParaRPr lang="en-US" altLang="ja-JP" sz="1400" dirty="0">
              <a:latin typeface="BIZ UDPゴシック" panose="020B0400000000000000" pitchFamily="50" charset="-128"/>
              <a:ea typeface="BIZ UDPゴシック" panose="020B0400000000000000" pitchFamily="50" charset="-128"/>
            </a:endParaRPr>
          </a:p>
          <a:p>
            <a:pPr defTabSz="927979">
              <a:defRPr/>
            </a:pPr>
            <a:endParaRPr lang="ja-JP" altLang="ja-JP" sz="1400" dirty="0"/>
          </a:p>
        </p:txBody>
      </p:sp>
      <p:sp>
        <p:nvSpPr>
          <p:cNvPr id="4" name="スライド番号プレースホルダー 3"/>
          <p:cNvSpPr>
            <a:spLocks noGrp="1"/>
          </p:cNvSpPr>
          <p:nvPr>
            <p:ph type="sldNum" sz="quarter" idx="10"/>
          </p:nvPr>
        </p:nvSpPr>
        <p:spPr/>
        <p:txBody>
          <a:bodyPr/>
          <a:lstStyle/>
          <a:p>
            <a:pPr defTabSz="46398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89">
                <a:defRPr/>
              </a:pPr>
              <a:t>23</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89308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7979">
              <a:defRPr/>
            </a:pPr>
            <a:r>
              <a:rPr lang="ja-JP" altLang="en-US" sz="1400" dirty="0">
                <a:latin typeface="BIZ UDPゴシック" panose="020B0400000000000000" pitchFamily="50" charset="-128"/>
                <a:ea typeface="BIZ UDPゴシック" panose="020B0400000000000000" pitchFamily="50" charset="-128"/>
              </a:rPr>
              <a:t>　通級による指導は教科指導と異なり，具体的な指導内容はあらかじめ定められていません。</a:t>
            </a:r>
            <a:endParaRPr lang="en-US" altLang="ja-JP" sz="1400" dirty="0">
              <a:latin typeface="BIZ UDPゴシック" panose="020B0400000000000000" pitchFamily="50" charset="-128"/>
              <a:ea typeface="BIZ UDPゴシック" panose="020B0400000000000000" pitchFamily="50" charset="-128"/>
            </a:endParaRPr>
          </a:p>
          <a:p>
            <a:pPr defTabSz="927979">
              <a:defRPr/>
            </a:pPr>
            <a:r>
              <a:rPr lang="ja-JP" altLang="en-US" sz="1400" dirty="0">
                <a:latin typeface="BIZ UDPゴシック" panose="020B0400000000000000" pitchFamily="50" charset="-128"/>
                <a:ea typeface="BIZ UDPゴシック" panose="020B0400000000000000" pitchFamily="50" charset="-128"/>
              </a:rPr>
              <a:t>生徒一人一人に応じて指導内容を検討することから，オーダーメイドの指導と言われています。</a:t>
            </a:r>
            <a:endParaRPr lang="ja-JP"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8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89">
                <a:defRPr/>
              </a:pPr>
              <a:t>24</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581528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通級による指導や特別支援教育に関する概要について，更に理解を深めたい方は，高校通級スタートパックの第１章「通級による指導を理解する」をご覧ください。</a:t>
            </a:r>
            <a:endParaRPr lang="ja-JP"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8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89">
                <a:defRPr/>
              </a:pPr>
              <a:t>25</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976870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7979">
              <a:defRPr/>
            </a:pPr>
            <a:r>
              <a:rPr lang="ja-JP" altLang="en-US" sz="1400" dirty="0">
                <a:latin typeface="BIZ UDPゴシック" panose="020B0400000000000000" pitchFamily="50" charset="-128"/>
                <a:ea typeface="BIZ UDPゴシック" panose="020B0400000000000000" pitchFamily="50" charset="-128"/>
              </a:rPr>
              <a:t>　平成２８年に学校教育法施行規則の一部</a:t>
            </a:r>
            <a:r>
              <a:rPr lang="ja-JP" altLang="en-US" sz="1400">
                <a:latin typeface="BIZ UDPゴシック" panose="020B0400000000000000" pitchFamily="50" charset="-128"/>
                <a:ea typeface="BIZ UDPゴシック" panose="020B0400000000000000" pitchFamily="50" charset="-128"/>
              </a:rPr>
              <a:t>が改正により，</a:t>
            </a:r>
            <a:r>
              <a:rPr lang="ja-JP" altLang="en-US" sz="1400" dirty="0">
                <a:latin typeface="BIZ UDPゴシック" panose="020B0400000000000000" pitchFamily="50" charset="-128"/>
                <a:ea typeface="BIZ UDPゴシック" panose="020B0400000000000000" pitchFamily="50" charset="-128"/>
              </a:rPr>
              <a:t>平成２８年度から高等学校においても通級による指導が制度化され，平成３０年４月１日より実施が可能になりました。これまで高等学校では，障害のある生徒などに対して通常の授業での配慮や学校設定教科・科目等により，それぞれの先生方が指導や支援をしてきましたが，制度化によって生徒一人一人の障害に応じた特別の指導ができるようになりました。本県の県立高等学校でも通級による指導が開始されています。</a:t>
            </a:r>
            <a:endParaRPr lang="en-US"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8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89">
                <a:defRPr/>
              </a:pPr>
              <a:t>3</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18278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dirty="0">
                <a:latin typeface="BIZ UDPゴシック" panose="020B0400000000000000" pitchFamily="50" charset="-128"/>
                <a:ea typeface="BIZ UDPゴシック" panose="020B0400000000000000" pitchFamily="50" charset="-128"/>
              </a:rPr>
              <a:t>通級による指導とは，どのような指導なのか説明します。</a:t>
            </a:r>
            <a:endParaRPr lang="en-US" altLang="ja-JP" sz="1400" dirty="0">
              <a:latin typeface="BIZ UDPゴシック" panose="020B0400000000000000" pitchFamily="50" charset="-128"/>
              <a:ea typeface="BIZ UDPゴシック" panose="020B0400000000000000" pitchFamily="50" charset="-128"/>
            </a:endParaRPr>
          </a:p>
          <a:p>
            <a:pPr defTabSz="927979">
              <a:defRPr/>
            </a:pPr>
            <a:r>
              <a:rPr lang="ja-JP" altLang="en-US" sz="1400" dirty="0">
                <a:latin typeface="BIZ UDPゴシック" panose="020B0400000000000000" pitchFamily="50" charset="-128"/>
                <a:ea typeface="BIZ UDPゴシック" panose="020B0400000000000000" pitchFamily="50" charset="-128"/>
              </a:rPr>
              <a:t>　通級による指導とは，通常の学級に在籍している障害のある生徒が大部分の授業を通常の学級で受けながら，一部，障害に応じた特別の指導を，通級指導教室といった特別な場で受ける指導形態のことです。</a:t>
            </a:r>
            <a:endParaRPr lang="en-US" altLang="ja-JP" sz="1400" dirty="0">
              <a:latin typeface="BIZ UDPゴシック" panose="020B0400000000000000" pitchFamily="50" charset="-128"/>
              <a:ea typeface="BIZ UDPゴシック" panose="020B0400000000000000" pitchFamily="50" charset="-128"/>
            </a:endParaRPr>
          </a:p>
          <a:p>
            <a:pPr defTabSz="927979">
              <a:defRPr/>
            </a:pPr>
            <a:r>
              <a:rPr lang="ja-JP" altLang="en-US" sz="1400" dirty="0">
                <a:latin typeface="BIZ UDPゴシック" panose="020B0400000000000000" pitchFamily="50" charset="-128"/>
                <a:ea typeface="BIZ UDPゴシック" panose="020B0400000000000000" pitchFamily="50" charset="-128"/>
              </a:rPr>
              <a:t>　障害のある生徒はその障害によって学習場面や日常生活において様々なつまずきや困難が生じるため，他の生徒と同様に，発達段階に応じた指導だけでは十分とは言えません。そのような生徒が，一部の授業について通常の学級ではなく，通級指導教室において障害に応じた特別の指導を受けるのが通級による指導です。</a:t>
            </a:r>
            <a:endParaRPr lang="en-US"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8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89">
                <a:defRPr/>
              </a:pPr>
              <a:t>4</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10283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7979">
              <a:defRPr/>
            </a:pPr>
            <a:r>
              <a:rPr lang="ja-JP" altLang="en-US" sz="1400" dirty="0">
                <a:latin typeface="BIZ UDPゴシック" panose="020B0400000000000000" pitchFamily="50" charset="-128"/>
                <a:ea typeface="BIZ UDPゴシック" panose="020B0400000000000000" pitchFamily="50" charset="-128"/>
              </a:rPr>
              <a:t>　通級による指導はどのように実施していくのか説明します。まず，実施形態についてお伝えします。実施形態には，自校通級，他校通級，巡回指導があります。</a:t>
            </a:r>
            <a:endParaRPr lang="en-US" altLang="ja-JP" sz="1400" dirty="0">
              <a:latin typeface="BIZ UDPゴシック" panose="020B0400000000000000" pitchFamily="50" charset="-128"/>
              <a:ea typeface="BIZ UDPゴシック" panose="020B0400000000000000" pitchFamily="50" charset="-128"/>
            </a:endParaRPr>
          </a:p>
          <a:p>
            <a:pPr defTabSz="927979">
              <a:defRPr/>
            </a:pPr>
            <a:r>
              <a:rPr lang="ja-JP" altLang="en-US" sz="1400" dirty="0">
                <a:latin typeface="BIZ UDPゴシック" panose="020B0400000000000000" pitchFamily="50" charset="-128"/>
                <a:ea typeface="BIZ UDPゴシック" panose="020B0400000000000000" pitchFamily="50" charset="-128"/>
              </a:rPr>
              <a:t>　自校通級は，生徒が在学する学校において，その学校の先生から指導を受ける形態です。</a:t>
            </a:r>
            <a:endParaRPr lang="en-US" altLang="ja-JP" sz="1400" dirty="0">
              <a:latin typeface="BIZ UDPゴシック" panose="020B0400000000000000" pitchFamily="50" charset="-128"/>
              <a:ea typeface="BIZ UDPゴシック" panose="020B0400000000000000" pitchFamily="50" charset="-128"/>
            </a:endParaRPr>
          </a:p>
          <a:p>
            <a:pPr defTabSz="927979">
              <a:defRPr/>
            </a:pPr>
            <a:r>
              <a:rPr lang="ja-JP" altLang="en-US" sz="1400" dirty="0">
                <a:latin typeface="BIZ UDPゴシック" panose="020B0400000000000000" pitchFamily="50" charset="-128"/>
                <a:ea typeface="BIZ UDPゴシック" panose="020B0400000000000000" pitchFamily="50" charset="-128"/>
              </a:rPr>
              <a:t>　他校通級は，他の学校の通級指導教室に生徒が通級し，指導を受ける形態です。</a:t>
            </a:r>
            <a:endParaRPr lang="en-US" altLang="ja-JP" sz="1400" dirty="0">
              <a:latin typeface="BIZ UDPゴシック" panose="020B0400000000000000" pitchFamily="50" charset="-128"/>
              <a:ea typeface="BIZ UDPゴシック" panose="020B0400000000000000" pitchFamily="50" charset="-128"/>
            </a:endParaRPr>
          </a:p>
          <a:p>
            <a:pPr defTabSz="927979">
              <a:defRPr/>
            </a:pPr>
            <a:r>
              <a:rPr lang="ja-JP" altLang="en-US" sz="1400" dirty="0">
                <a:latin typeface="BIZ UDPゴシック" panose="020B0400000000000000" pitchFamily="50" charset="-128"/>
                <a:ea typeface="BIZ UDPゴシック" panose="020B0400000000000000" pitchFamily="50" charset="-128"/>
              </a:rPr>
              <a:t>　巡回指導は，別な学校に在籍している先生が生徒の在学する学校を訪問し，指導を行う形態です。</a:t>
            </a:r>
            <a:endParaRPr lang="ja-JP"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8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89">
                <a:defRPr/>
              </a:pPr>
              <a:t>5</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59712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7979">
              <a:defRPr/>
            </a:pPr>
            <a:r>
              <a:rPr lang="ja-JP" altLang="en-US" sz="1400" dirty="0">
                <a:latin typeface="BIZ UDPゴシック" panose="020B0400000000000000" pitchFamily="50" charset="-128"/>
                <a:ea typeface="BIZ UDPゴシック" panose="020B0400000000000000" pitchFamily="50" charset="-128"/>
              </a:rPr>
              <a:t>　通級による指導の対象は，このような障害のある児童生徒です。通常の学級での学習におおむね参加でき，一部特別な指導を必要とする程度のものとされています。</a:t>
            </a:r>
            <a:endParaRPr lang="en-US" altLang="ja-JP" sz="1400" dirty="0">
              <a:latin typeface="BIZ UDPゴシック" panose="020B0400000000000000" pitchFamily="50" charset="-128"/>
              <a:ea typeface="BIZ UDPゴシック" panose="020B0400000000000000" pitchFamily="50" charset="-128"/>
            </a:endParaRPr>
          </a:p>
          <a:p>
            <a:pPr defTabSz="927979">
              <a:defRPr/>
            </a:pPr>
            <a:r>
              <a:rPr lang="ja-JP" altLang="en-US" sz="1400" dirty="0">
                <a:latin typeface="BIZ UDPゴシック" panose="020B0400000000000000" pitchFamily="50" charset="-128"/>
                <a:ea typeface="BIZ UDPゴシック" panose="020B0400000000000000" pitchFamily="50" charset="-128"/>
              </a:rPr>
              <a:t>　なお，知的障害の児童生徒は，特別支援学級等で指導を行うことが効果的なので，小・中学校においても現在のところ対象に含まれていません。</a:t>
            </a:r>
            <a:endParaRPr lang="en-US" altLang="ja-JP" sz="1400" dirty="0">
              <a:latin typeface="BIZ UDPゴシック" panose="020B0400000000000000" pitchFamily="50" charset="-128"/>
              <a:ea typeface="BIZ UDPゴシック" panose="020B0400000000000000" pitchFamily="50" charset="-128"/>
            </a:endParaRPr>
          </a:p>
          <a:p>
            <a:pPr defTabSz="927979">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通級による指導を実施するかどうかの判断においては，医学的な診断の有無のみにとらわれることがないよう留意し，総合的に判断する必要があります。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endParaRPr lang="ja-JP" altLang="ja-JP" sz="1200" dirty="0"/>
          </a:p>
        </p:txBody>
      </p:sp>
      <p:sp>
        <p:nvSpPr>
          <p:cNvPr id="4" name="スライド番号プレースホルダー 3"/>
          <p:cNvSpPr>
            <a:spLocks noGrp="1"/>
          </p:cNvSpPr>
          <p:nvPr>
            <p:ph type="sldNum" sz="quarter" idx="10"/>
          </p:nvPr>
        </p:nvSpPr>
        <p:spPr/>
        <p:txBody>
          <a:bodyPr/>
          <a:lstStyle/>
          <a:p>
            <a:pPr defTabSz="46398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89">
                <a:defRPr/>
              </a:pPr>
              <a:t>6</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364808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7979">
              <a:defRPr/>
            </a:pPr>
            <a:r>
              <a:rPr lang="ja-JP" altLang="en-US" sz="1400" dirty="0">
                <a:latin typeface="BIZ UDPゴシック" panose="020B0400000000000000" pitchFamily="50" charset="-128"/>
                <a:ea typeface="BIZ UDPゴシック" panose="020B0400000000000000" pitchFamily="50" charset="-128"/>
              </a:rPr>
              <a:t>　現在，高等学校で対象となっている生徒は，学習障害者，注意欠陥多動性障害者，情緒障害者，自閉症者またはその可能性のある生徒が多いです。</a:t>
            </a:r>
            <a:endParaRPr lang="en-US" altLang="ja-JP" sz="1400" dirty="0">
              <a:latin typeface="BIZ UDPゴシック" panose="020B0400000000000000" pitchFamily="50" charset="-128"/>
              <a:ea typeface="BIZ UDPゴシック" panose="020B0400000000000000" pitchFamily="50" charset="-128"/>
            </a:endParaRPr>
          </a:p>
          <a:p>
            <a:pPr defTabSz="927979">
              <a:defRPr/>
            </a:pPr>
            <a:endParaRPr lang="ja-JP" altLang="ja-JP" sz="1200" dirty="0"/>
          </a:p>
        </p:txBody>
      </p:sp>
      <p:sp>
        <p:nvSpPr>
          <p:cNvPr id="4" name="スライド番号プレースホルダー 3"/>
          <p:cNvSpPr>
            <a:spLocks noGrp="1"/>
          </p:cNvSpPr>
          <p:nvPr>
            <p:ph type="sldNum" sz="quarter" idx="10"/>
          </p:nvPr>
        </p:nvSpPr>
        <p:spPr/>
        <p:txBody>
          <a:bodyPr/>
          <a:lstStyle/>
          <a:p>
            <a:pPr defTabSz="46398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89">
                <a:defRPr/>
              </a:pPr>
              <a:t>7</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29344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7979">
              <a:defRPr/>
            </a:pPr>
            <a:r>
              <a:rPr lang="ja-JP" altLang="en-US" sz="1400" dirty="0">
                <a:latin typeface="BIZ UDPゴシック" panose="020B0400000000000000" pitchFamily="50" charset="-128"/>
                <a:ea typeface="BIZ UDPゴシック" panose="020B0400000000000000" pitchFamily="50" charset="-128"/>
              </a:rPr>
              <a:t>　次に，なぜ，高等学校で通級による指導が行われることになったか経緯を説明します。</a:t>
            </a:r>
            <a:endParaRPr lang="en-US" altLang="ja-JP" sz="1400" dirty="0">
              <a:latin typeface="BIZ UDPゴシック" panose="020B0400000000000000" pitchFamily="50" charset="-128"/>
              <a:ea typeface="BIZ UDPゴシック" panose="020B0400000000000000" pitchFamily="50" charset="-128"/>
            </a:endParaRPr>
          </a:p>
          <a:p>
            <a:pPr defTabSz="927979">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文部科学省は，</a:t>
            </a:r>
            <a:r>
              <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障害の有無やその他の個々の違いを認識しつつ</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様々な人々が活躍できる</a:t>
            </a:r>
            <a:r>
              <a:rPr lang="ja-JP" altLang="ja-JP" sz="14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共生社会</a:t>
            </a:r>
            <a:r>
              <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の形成</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に向けた方策の一つとして「インクルーシブ教育システムの構築のための特別支援教育の推進」を掲げています。</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27979">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インクルーシブ教育システムとは，障害のある人と，障害のない人が共に学ぶ仕組みです。</a:t>
            </a:r>
            <a:r>
              <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多様で柔軟な仕組みを整備することが重要であることや，</a:t>
            </a:r>
            <a:r>
              <a:rPr lang="ja-JP" altLang="ja-JP" sz="14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連続性のある多様な学びの場</a:t>
            </a:r>
            <a:r>
              <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を用意しておくことが必要であるとの考えが示されました。</a:t>
            </a:r>
          </a:p>
          <a:p>
            <a:pPr defTabSz="927979">
              <a:defRPr/>
            </a:pPr>
            <a:endPar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27979">
              <a:defRPr/>
            </a:pPr>
            <a:endPar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8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89">
                <a:defRPr/>
              </a:pPr>
              <a:t>8</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795366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41775" algn="just"/>
            <a:r>
              <a:rPr lang="ja-JP" altLang="en-US" sz="1400" dirty="0">
                <a:latin typeface="BIZ UDPゴシック" panose="020B0400000000000000" pitchFamily="50" charset="-128"/>
                <a:ea typeface="BIZ UDPゴシック" panose="020B0400000000000000" pitchFamily="50" charset="-128"/>
              </a:rPr>
              <a:t>この図は日本の義務教育段階の多様な学びの場の連続性を示したものです。</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義</a:t>
            </a:r>
            <a:r>
              <a:rPr lang="ja-JP" altLang="ja-JP" sz="14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務教育段階では，</a:t>
            </a:r>
            <a:r>
              <a:rPr lang="ja-JP" altLang="en-US" sz="14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通常学級，通級による指導，特別支援学級，特別支援学校といった</a:t>
            </a:r>
            <a:r>
              <a:rPr lang="ja-JP" altLang="ja-JP" sz="14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連続性のある多様な学びの場がすでに整備されています</a:t>
            </a:r>
            <a:r>
              <a:rPr lang="ja-JP" altLang="en-US" sz="14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4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41775" algn="just"/>
            <a:r>
              <a:rPr lang="ja-JP" altLang="en-US" sz="14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今まで障害のある生徒の中学校卒業後の進学先は，高等学校の通常学級か，特別支援学校高等部のみの選択でしたが，</a:t>
            </a:r>
            <a:r>
              <a:rPr lang="ja-JP" altLang="ja-JP" sz="14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通級による指導の制度化により，高等学校に</a:t>
            </a:r>
            <a:r>
              <a:rPr lang="ja-JP" altLang="en-US" sz="14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多様な学びの場の一つが新たにできたことになります。</a:t>
            </a:r>
            <a:r>
              <a:rPr lang="ja-JP" altLang="en-US" sz="1400" dirty="0">
                <a:latin typeface="BIZ UDPゴシック" panose="020B0400000000000000" pitchFamily="50" charset="-128"/>
                <a:ea typeface="BIZ UDPゴシック" panose="020B0400000000000000" pitchFamily="50" charset="-128"/>
              </a:rPr>
              <a:t>小・中学校で支援を受けてきた生徒が，高等学校に入学してからも支援を受けることができるようになりました。</a:t>
            </a:r>
            <a:endPar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defTabSz="463989">
              <a:defRPr/>
            </a:pPr>
            <a:fld id="{6B2CB6A7-5264-4770-8639-3E54E1DC5F39}" type="slidenum">
              <a:rPr kumimoji="1" lang="ja-JP" altLang="en-US">
                <a:solidFill>
                  <a:prstClr val="black"/>
                </a:solidFill>
                <a:latin typeface="游ゴシック" panose="020F0502020204030204"/>
                <a:ea typeface="游ゴシック" panose="020B0400000000000000" pitchFamily="50" charset="-128"/>
              </a:rPr>
              <a:pPr defTabSz="463989">
                <a:defRPr/>
              </a:pPr>
              <a:t>9</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250463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FADF30-AB80-45D3-9C59-114FA7333312}"/>
              </a:ext>
            </a:extLst>
          </p:cNvPr>
          <p:cNvSpPr>
            <a:spLocks noGrp="1"/>
          </p:cNvSpPr>
          <p:nvPr>
            <p:ph type="title"/>
          </p:nvPr>
        </p:nvSpPr>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37EF51D2-77B5-41C9-873F-7DD90A405E41}"/>
              </a:ext>
            </a:extLst>
          </p:cNvPr>
          <p:cNvSpPr>
            <a:spLocks noGrp="1"/>
          </p:cNvSpPr>
          <p:nvPr>
            <p:ph type="sldNum" sz="quarter" idx="10"/>
          </p:nvPr>
        </p:nvSpPr>
        <p:spPr/>
        <p:txBody>
          <a:bodyPr/>
          <a:lstStyle/>
          <a:p>
            <a:fld id="{407B5038-CDCD-4A04-B0C9-9B5C1C16DF16}" type="slidenum">
              <a:rPr kumimoji="1" lang="ja-JP" altLang="en-US" smtClean="0"/>
              <a:pPr/>
              <a:t>‹#›</a:t>
            </a:fld>
            <a:endParaRPr kumimoji="1" lang="ja-JP" altLang="en-US" dirty="0"/>
          </a:p>
        </p:txBody>
      </p:sp>
    </p:spTree>
    <p:extLst>
      <p:ext uri="{BB962C8B-B14F-4D97-AF65-F5344CB8AC3E}">
        <p14:creationId xmlns:p14="http://schemas.microsoft.com/office/powerpoint/2010/main" val="203346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6966108-BBAC-4EEB-959C-BC60B17C688A}" type="datetimeFigureOut">
              <a:rPr kumimoji="1" lang="ja-JP" altLang="en-US" smtClean="0"/>
              <a:t>2021/3/15</a:t>
            </a:fld>
            <a:endParaRPr kumimoji="1" lang="ja-JP" alt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556232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6966108-BBAC-4EEB-959C-BC60B17C688A}" type="datetimeFigureOut">
              <a:rPr kumimoji="1" lang="ja-JP" altLang="en-US" smtClean="0"/>
              <a:t>2021/3/15</a:t>
            </a:fld>
            <a:endParaRPr kumimoji="1" lang="ja-JP" alt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3220172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6966108-BBAC-4EEB-959C-BC60B17C688A}" type="datetimeFigureOut">
              <a:rPr kumimoji="1" lang="ja-JP" altLang="en-US" smtClean="0"/>
              <a:t>2021/3/15</a:t>
            </a:fld>
            <a:endParaRPr kumimoji="1" lang="ja-JP" alt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2498629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6966108-BBAC-4EEB-959C-BC60B17C688A}" type="datetimeFigureOut">
              <a:rPr kumimoji="1" lang="ja-JP" altLang="en-US" smtClean="0"/>
              <a:t>2021/3/15</a:t>
            </a:fld>
            <a:endParaRPr kumimoji="1" lang="ja-JP" alt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1206059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966108-BBAC-4EEB-959C-BC60B17C688A}" type="datetimeFigureOut">
              <a:rPr kumimoji="1" lang="ja-JP" altLang="en-US" smtClean="0"/>
              <a:t>2021/3/15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3630548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9784"/>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6966108-BBAC-4EEB-959C-BC60B17C688A}" type="datetimeFigureOut">
              <a:rPr kumimoji="1" lang="ja-JP" altLang="en-US" smtClean="0"/>
              <a:t>2021/3/15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1610308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6966108-BBAC-4EEB-959C-BC60B17C688A}" type="datetimeFigureOut">
              <a:rPr kumimoji="1" lang="ja-JP" altLang="en-US" smtClean="0"/>
              <a:t>2021/3/15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3592325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6966108-BBAC-4EEB-959C-BC60B17C688A}" type="datetimeFigureOut">
              <a:rPr kumimoji="1" lang="ja-JP" altLang="en-US" smtClean="0"/>
              <a:t>2021/3/15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2439590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6966108-BBAC-4EEB-959C-BC60B17C688A}" type="datetimeFigureOut">
              <a:rPr kumimoji="1" lang="ja-JP" altLang="en-US" smtClean="0"/>
              <a:t>2021/3/15</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2920839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6966108-BBAC-4EEB-959C-BC60B17C688A}" type="datetimeFigureOut">
              <a:rPr kumimoji="1" lang="ja-JP" altLang="en-US" smtClean="0"/>
              <a:t>2021/3/15</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132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040264-F885-4518-A62E-37A3E06A049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454D667-5752-4B36-BF92-238F1F1F61E4}"/>
              </a:ext>
            </a:extLst>
          </p:cNvPr>
          <p:cNvSpPr>
            <a:spLocks noGrp="1"/>
          </p:cNvSpPr>
          <p:nvPr>
            <p:ph type="dt" sz="half" idx="10"/>
          </p:nvPr>
        </p:nvSpPr>
        <p:spPr>
          <a:xfrm>
            <a:off x="628650" y="6356351"/>
            <a:ext cx="2057400" cy="365125"/>
          </a:xfrm>
          <a:prstGeom prst="rect">
            <a:avLst/>
          </a:prstGeom>
        </p:spPr>
        <p:txBody>
          <a:bodyPr/>
          <a:lstStyle/>
          <a:p>
            <a:fld id="{46966108-BBAC-4EEB-959C-BC60B17C688A}" type="datetimeFigureOut">
              <a:rPr kumimoji="1" lang="ja-JP" altLang="en-US" smtClean="0"/>
              <a:t>2021/3/15</a:t>
            </a:fld>
            <a:endParaRPr kumimoji="1" lang="ja-JP" altLang="en-US" dirty="0"/>
          </a:p>
        </p:txBody>
      </p:sp>
      <p:sp>
        <p:nvSpPr>
          <p:cNvPr id="4" name="フッター プレースホルダー 3">
            <a:extLst>
              <a:ext uri="{FF2B5EF4-FFF2-40B4-BE49-F238E27FC236}">
                <a16:creationId xmlns:a16="http://schemas.microsoft.com/office/drawing/2014/main" id="{1996ED4A-7648-41F8-BA44-68535AE176E0}"/>
              </a:ext>
            </a:extLst>
          </p:cNvPr>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EC273A6A-1394-455C-9B03-345D83147746}"/>
              </a:ext>
            </a:extLst>
          </p:cNvPr>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3850624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66108-BBAC-4EEB-959C-BC60B17C688A}" type="datetimeFigureOut">
              <a:rPr kumimoji="1" lang="ja-JP" altLang="en-US" smtClean="0"/>
              <a:t>2021/3/15</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3271943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6966108-BBAC-4EEB-959C-BC60B17C688A}" type="datetimeFigureOut">
              <a:rPr kumimoji="1" lang="ja-JP" altLang="en-US" smtClean="0"/>
              <a:t>2021/3/15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1253401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6966108-BBAC-4EEB-959C-BC60B17C688A}" type="datetimeFigureOut">
              <a:rPr kumimoji="1" lang="ja-JP" altLang="en-US" smtClean="0"/>
              <a:t>2021/3/15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99231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966108-BBAC-4EEB-959C-BC60B17C688A}" type="datetimeFigureOut">
              <a:rPr kumimoji="1" lang="ja-JP" altLang="en-US" smtClean="0"/>
              <a:t>2021/3/15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1360837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966108-BBAC-4EEB-959C-BC60B17C688A}" type="datetimeFigureOut">
              <a:rPr kumimoji="1" lang="ja-JP" altLang="en-US" smtClean="0"/>
              <a:t>2021/3/15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4268767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6966108-BBAC-4EEB-959C-BC60B17C688A}" type="datetimeFigureOut">
              <a:rPr kumimoji="1" lang="ja-JP" altLang="en-US" smtClean="0"/>
              <a:t>2021/3/15</a:t>
            </a:fld>
            <a:endParaRPr kumimoji="1" lang="ja-JP" alt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230959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9784"/>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6966108-BBAC-4EEB-959C-BC60B17C688A}" type="datetimeFigureOut">
              <a:rPr kumimoji="1" lang="ja-JP" altLang="en-US" smtClean="0"/>
              <a:t>2021/3/15</a:t>
            </a:fld>
            <a:endParaRPr kumimoji="1" lang="ja-JP" alt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412629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6966108-BBAC-4EEB-959C-BC60B17C688A}" type="datetimeFigureOut">
              <a:rPr kumimoji="1" lang="ja-JP" altLang="en-US" smtClean="0"/>
              <a:t>2021/3/15</a:t>
            </a:fld>
            <a:endParaRPr kumimoji="1" lang="ja-JP" alt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4027304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6966108-BBAC-4EEB-959C-BC60B17C688A}" type="datetimeFigureOut">
              <a:rPr kumimoji="1" lang="ja-JP" altLang="en-US" smtClean="0"/>
              <a:t>2021/3/15</a:t>
            </a:fld>
            <a:endParaRPr kumimoji="1" lang="ja-JP" alt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89264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6966108-BBAC-4EEB-959C-BC60B17C688A}" type="datetimeFigureOut">
              <a:rPr kumimoji="1" lang="ja-JP" altLang="en-US" smtClean="0"/>
              <a:t>2021/3/15</a:t>
            </a:fld>
            <a:endParaRPr kumimoji="1" lang="ja-JP" alt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216216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46966108-BBAC-4EEB-959C-BC60B17C688A}" type="datetimeFigureOut">
              <a:rPr kumimoji="1" lang="ja-JP" altLang="en-US" smtClean="0"/>
              <a:t>2021/3/15</a:t>
            </a:fld>
            <a:endParaRPr kumimoji="1" lang="ja-JP" alt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71936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6966108-BBAC-4EEB-959C-BC60B17C688A}" type="datetimeFigureOut">
              <a:rPr kumimoji="1" lang="ja-JP" altLang="en-US" smtClean="0"/>
              <a:t>2021/3/15</a:t>
            </a:fld>
            <a:endParaRPr kumimoji="1" lang="ja-JP" alt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2389802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873456"/>
          </a:xfrm>
          <a:prstGeom prst="rect">
            <a:avLst/>
          </a:prstGeom>
          <a:solidFill>
            <a:srgbClr val="00B0F0"/>
          </a:solidFill>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05820" y="1743647"/>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4"/>
          </p:nvPr>
        </p:nvSpPr>
        <p:spPr>
          <a:xfrm>
            <a:off x="6649019" y="6356351"/>
            <a:ext cx="2057400" cy="365125"/>
          </a:xfrm>
          <a:prstGeom prst="rect">
            <a:avLst/>
          </a:prstGeom>
        </p:spPr>
        <p:txBody>
          <a:bodyPr vert="horz" lIns="91440" tIns="45720" rIns="91440" bIns="45720" rtlCol="0" anchor="ctr"/>
          <a:lstStyle>
            <a:lvl1pPr algn="r">
              <a:defRPr sz="2400">
                <a:solidFill>
                  <a:schemeClr val="tx1"/>
                </a:solidFill>
              </a:defRPr>
            </a:lvl1pPr>
          </a:lstStyle>
          <a:p>
            <a:fld id="{407B5038-CDCD-4A04-B0C9-9B5C1C16DF16}" type="slidenum">
              <a:rPr kumimoji="1" lang="ja-JP" altLang="en-US" smtClean="0"/>
              <a:pPr/>
              <a:t>‹#›</a:t>
            </a:fld>
            <a:endParaRPr kumimoji="1" lang="ja-JP" altLang="en-US" dirty="0"/>
          </a:p>
        </p:txBody>
      </p:sp>
    </p:spTree>
    <p:extLst>
      <p:ext uri="{BB962C8B-B14F-4D97-AF65-F5344CB8AC3E}">
        <p14:creationId xmlns:p14="http://schemas.microsoft.com/office/powerpoint/2010/main" val="206785278"/>
      </p:ext>
    </p:extLst>
  </p:cSld>
  <p:clrMap bg1="lt1" tx1="dk1" bg2="lt2" tx2="dk2" accent1="accent1" accent2="accent2" accent3="accent3" accent4="accent4" accent5="accent5" accent6="accent6" hlink="hlink" folHlink="folHlink"/>
  <p:sldLayoutIdLst>
    <p:sldLayoutId id="2147483687" r:id="rId1"/>
    <p:sldLayoutId id="2147483685" r:id="rId2"/>
    <p:sldLayoutId id="2147483662" r:id="rId3"/>
    <p:sldLayoutId id="2147483661"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kumimoji="1"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873456"/>
          </a:xfrm>
          <a:prstGeom prst="rect">
            <a:avLst/>
          </a:prstGeom>
          <a:solidFill>
            <a:srgbClr val="00B0F0"/>
          </a:solidFill>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05820" y="1743647"/>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66108-BBAC-4EEB-959C-BC60B17C688A}" type="datetimeFigureOut">
              <a:rPr kumimoji="1" lang="ja-JP" altLang="en-US" smtClean="0"/>
              <a:t>2021/3/15</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649019"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B5038-CDCD-4A04-B0C9-9B5C1C16DF16}" type="slidenum">
              <a:rPr kumimoji="1" lang="ja-JP" altLang="en-US" smtClean="0"/>
              <a:t>‹#›</a:t>
            </a:fld>
            <a:endParaRPr kumimoji="1" lang="ja-JP" altLang="en-US" dirty="0"/>
          </a:p>
        </p:txBody>
      </p:sp>
    </p:spTree>
    <p:extLst>
      <p:ext uri="{BB962C8B-B14F-4D97-AF65-F5344CB8AC3E}">
        <p14:creationId xmlns:p14="http://schemas.microsoft.com/office/powerpoint/2010/main" val="856224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jpg"/><Relationship Id="rId5" Type="http://schemas.openxmlformats.org/officeDocument/2006/relationships/image" Target="../media/image11.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fld id="{3B0A50FD-222F-4203-9ECD-5E2F7DE4F7F9}" type="slidenum">
              <a:rPr kumimoji="1" lang="ja-JP" altLang="en-US" sz="3200" smtClean="0"/>
              <a:t>1</a:t>
            </a:fld>
            <a:endParaRPr kumimoji="1" lang="ja-JP" altLang="en-US" sz="3200" dirty="0"/>
          </a:p>
        </p:txBody>
      </p:sp>
      <p:pic>
        <p:nvPicPr>
          <p:cNvPr id="10" name="図 9"/>
          <p:cNvPicPr/>
          <p:nvPr/>
        </p:nvPicPr>
        <p:blipFill rotWithShape="1">
          <a:blip r:embed="rId3">
            <a:extLst>
              <a:ext uri="{28A0092B-C50C-407E-A947-70E740481C1C}">
                <a14:useLocalDpi xmlns:a14="http://schemas.microsoft.com/office/drawing/2010/main" val="0"/>
              </a:ext>
            </a:extLst>
          </a:blip>
          <a:srcRect l="8559" t="25960" r="9186" b="29021"/>
          <a:stretch/>
        </p:blipFill>
        <p:spPr bwMode="auto">
          <a:xfrm>
            <a:off x="0" y="0"/>
            <a:ext cx="9144000" cy="4824919"/>
          </a:xfrm>
          <a:prstGeom prst="rect">
            <a:avLst/>
          </a:prstGeom>
          <a:ln>
            <a:noFill/>
          </a:ln>
          <a:effectLst>
            <a:softEdge rad="127000"/>
          </a:effectLst>
          <a:extLst>
            <a:ext uri="{53640926-AAD7-44D8-BBD7-CCE9431645EC}">
              <a14:shadowObscured xmlns:a14="http://schemas.microsoft.com/office/drawing/2010/main"/>
            </a:ext>
          </a:extLst>
        </p:spPr>
      </p:pic>
      <p:sp>
        <p:nvSpPr>
          <p:cNvPr id="11" name="角丸四角形 10"/>
          <p:cNvSpPr/>
          <p:nvPr/>
        </p:nvSpPr>
        <p:spPr>
          <a:xfrm>
            <a:off x="-152043" y="332723"/>
            <a:ext cx="3229583" cy="1012051"/>
          </a:xfrm>
          <a:prstGeom prst="roundRect">
            <a:avLst>
              <a:gd name="adj" fmla="val 0"/>
            </a:avLst>
          </a:prstGeom>
          <a:noFill/>
          <a:ln w="12700" cap="flat" cmpd="sng" algn="ctr">
            <a:noFill/>
            <a:prstDash val="solid"/>
            <a:miter lim="800000"/>
          </a:ln>
          <a:effectLst/>
        </p:spPr>
        <p:txBody>
          <a:bodyPr tIns="0" bIns="0" rtlCol="0" anchor="t"/>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ja-JP" altLang="en-US" sz="3600" i="0" u="none" strike="noStrike" kern="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校内研修</a:t>
            </a:r>
            <a:endParaRPr kumimoji="0" lang="ja-JP" altLang="en-US" sz="3200" i="0" u="none" strike="noStrike" kern="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2" name="角丸四角形 11"/>
          <p:cNvSpPr/>
          <p:nvPr/>
        </p:nvSpPr>
        <p:spPr>
          <a:xfrm>
            <a:off x="492523" y="1258430"/>
            <a:ext cx="8053600" cy="1012051"/>
          </a:xfrm>
          <a:prstGeom prst="roundRect">
            <a:avLst>
              <a:gd name="adj" fmla="val 0"/>
            </a:avLst>
          </a:prstGeom>
          <a:noFill/>
          <a:ln w="12700" cap="flat" cmpd="sng" algn="ctr">
            <a:noFill/>
            <a:prstDash val="solid"/>
            <a:miter lim="800000"/>
          </a:ln>
          <a:effectLst/>
        </p:spPr>
        <p:txBody>
          <a:bodyPr tIns="0" bIns="0" rtlCol="0" anchor="t"/>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ja-JP" altLang="en-US" sz="3600" i="0" u="none" strike="noStrike" kern="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「高等学校における通級による指導」</a:t>
            </a:r>
          </a:p>
        </p:txBody>
      </p:sp>
      <p:sp>
        <p:nvSpPr>
          <p:cNvPr id="13" name="テキスト ボックス 12"/>
          <p:cNvSpPr txBox="1"/>
          <p:nvPr/>
        </p:nvSpPr>
        <p:spPr>
          <a:xfrm>
            <a:off x="3584408" y="5332696"/>
            <a:ext cx="1975184" cy="769441"/>
          </a:xfrm>
          <a:prstGeom prst="rect">
            <a:avLst/>
          </a:prstGeom>
          <a:noFill/>
        </p:spPr>
        <p:txBody>
          <a:bodyPr wrap="square" rtlCol="0" anchor="b">
            <a:spAutoFit/>
          </a:bodyPr>
          <a:lstStyle/>
          <a:p>
            <a:r>
              <a:rPr kumimoji="0" lang="ja-JP" altLang="en-US" sz="440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理解編</a:t>
            </a:r>
            <a:endParaRPr kumimoji="0" lang="en-US" altLang="ja-JP" sz="440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253597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22" name="グループ化 21"/>
          <p:cNvGrpSpPr/>
          <p:nvPr/>
        </p:nvGrpSpPr>
        <p:grpSpPr>
          <a:xfrm>
            <a:off x="2060875" y="403074"/>
            <a:ext cx="5018432" cy="1430627"/>
            <a:chOff x="1952676" y="612182"/>
            <a:chExt cx="5018432" cy="1430627"/>
          </a:xfrm>
        </p:grpSpPr>
        <p:pic>
          <p:nvPicPr>
            <p:cNvPr id="23" name="図 22"/>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4" name="角丸四角形 23"/>
            <p:cNvSpPr/>
            <p:nvPr/>
          </p:nvSpPr>
          <p:spPr>
            <a:xfrm>
              <a:off x="2189443" y="667992"/>
              <a:ext cx="4544898"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600" dirty="0">
                  <a:solidFill>
                    <a:schemeClr val="bg1"/>
                  </a:solidFill>
                  <a:latin typeface="BIZ UDPゴシック" panose="020B0400000000000000" pitchFamily="50" charset="-128"/>
                  <a:ea typeface="BIZ UDPゴシック" panose="020B0400000000000000" pitchFamily="50" charset="-128"/>
                </a:rPr>
                <a:t>国の動向</a:t>
              </a:r>
              <a:endParaRPr kumimoji="1" lang="en-US" altLang="ja-JP" sz="3600" dirty="0">
                <a:solidFill>
                  <a:schemeClr val="bg1"/>
                </a:solidFill>
                <a:latin typeface="BIZ UDPゴシック" panose="020B0400000000000000" pitchFamily="50" charset="-128"/>
                <a:ea typeface="BIZ UDPゴシック" panose="020B0400000000000000" pitchFamily="50" charset="-128"/>
              </a:endParaRPr>
            </a:p>
          </p:txBody>
        </p:sp>
      </p:grpSp>
      <p:sp>
        <p:nvSpPr>
          <p:cNvPr id="2" name="下矢印 1"/>
          <p:cNvSpPr/>
          <p:nvPr/>
        </p:nvSpPr>
        <p:spPr>
          <a:xfrm>
            <a:off x="4229805" y="3923798"/>
            <a:ext cx="742122" cy="65726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角丸四角形 29"/>
          <p:cNvSpPr/>
          <p:nvPr/>
        </p:nvSpPr>
        <p:spPr>
          <a:xfrm>
            <a:off x="1104654" y="4581060"/>
            <a:ext cx="6992423" cy="98956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600" dirty="0">
                <a:solidFill>
                  <a:srgbClr val="0070C0"/>
                </a:solidFill>
                <a:latin typeface="BIZ UDPゴシック" panose="020B0400000000000000" pitchFamily="50" charset="-128"/>
                <a:ea typeface="BIZ UDPゴシック" panose="020B0400000000000000" pitchFamily="50" charset="-128"/>
              </a:rPr>
              <a:t>学びの連続性の確保</a:t>
            </a:r>
            <a:endParaRPr kumimoji="1" lang="en-US" altLang="ja-JP" sz="3600" dirty="0">
              <a:solidFill>
                <a:srgbClr val="0070C0"/>
              </a:solidFill>
              <a:latin typeface="BIZ UDPゴシック" panose="020B0400000000000000" pitchFamily="50" charset="-128"/>
              <a:ea typeface="BIZ UDPゴシック" panose="020B0400000000000000" pitchFamily="50" charset="-128"/>
            </a:endParaRPr>
          </a:p>
        </p:txBody>
      </p:sp>
      <p:sp>
        <p:nvSpPr>
          <p:cNvPr id="10" name="角丸四角形 9"/>
          <p:cNvSpPr/>
          <p:nvPr/>
        </p:nvSpPr>
        <p:spPr>
          <a:xfrm>
            <a:off x="1295642" y="2195424"/>
            <a:ext cx="6840030" cy="5580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2800" dirty="0">
                <a:solidFill>
                  <a:srgbClr val="44546A"/>
                </a:solidFill>
                <a:latin typeface="BIZ UDPゴシック" panose="020B0400000000000000" pitchFamily="50" charset="-128"/>
                <a:ea typeface="BIZ UDPゴシック" panose="020B0400000000000000" pitchFamily="50" charset="-128"/>
              </a:rPr>
              <a:t>小・中学校で通級による指導を受けて</a:t>
            </a:r>
            <a:r>
              <a:rPr kumimoji="1" lang="ja-JP" altLang="en-US" sz="2800" dirty="0" smtClean="0">
                <a:solidFill>
                  <a:srgbClr val="44546A"/>
                </a:solidFill>
                <a:latin typeface="BIZ UDPゴシック" panose="020B0400000000000000" pitchFamily="50" charset="-128"/>
                <a:ea typeface="BIZ UDPゴシック" panose="020B0400000000000000" pitchFamily="50" charset="-128"/>
              </a:rPr>
              <a:t>いる</a:t>
            </a:r>
            <a:endParaRPr kumimoji="1" lang="en-US" altLang="ja-JP" sz="2800" dirty="0" smtClean="0">
              <a:solidFill>
                <a:srgbClr val="44546A"/>
              </a:solidFill>
              <a:latin typeface="BIZ UDPゴシック" panose="020B0400000000000000" pitchFamily="50" charset="-128"/>
              <a:ea typeface="BIZ UDPゴシック" panose="020B0400000000000000" pitchFamily="50" charset="-128"/>
            </a:endParaRPr>
          </a:p>
          <a:p>
            <a:pPr lvl="0" algn="ctr">
              <a:defRPr/>
            </a:pPr>
            <a:r>
              <a:rPr kumimoji="1" lang="ja-JP" altLang="en-US" sz="2800" dirty="0" smtClean="0">
                <a:solidFill>
                  <a:srgbClr val="44546A"/>
                </a:solidFill>
                <a:latin typeface="BIZ UDPゴシック" panose="020B0400000000000000" pitchFamily="50" charset="-128"/>
                <a:ea typeface="BIZ UDPゴシック" panose="020B0400000000000000" pitchFamily="50" charset="-128"/>
              </a:rPr>
              <a:t>児童</a:t>
            </a:r>
            <a:r>
              <a:rPr kumimoji="1" lang="ja-JP" altLang="en-US" sz="2800" dirty="0">
                <a:solidFill>
                  <a:srgbClr val="44546A"/>
                </a:solidFill>
                <a:latin typeface="BIZ UDPゴシック" panose="020B0400000000000000" pitchFamily="50" charset="-128"/>
                <a:ea typeface="BIZ UDPゴシック" panose="020B0400000000000000" pitchFamily="50" charset="-128"/>
              </a:rPr>
              <a:t>生徒の増加</a:t>
            </a:r>
            <a:endParaRPr kumimoji="1" lang="en-US" altLang="ja-JP" sz="2800" dirty="0">
              <a:solidFill>
                <a:srgbClr val="44546A"/>
              </a:solidFill>
              <a:latin typeface="BIZ UDPゴシック" panose="020B0400000000000000" pitchFamily="50" charset="-128"/>
              <a:ea typeface="BIZ UDPゴシック" panose="020B0400000000000000" pitchFamily="50" charset="-128"/>
            </a:endParaRPr>
          </a:p>
        </p:txBody>
      </p:sp>
      <p:sp>
        <p:nvSpPr>
          <p:cNvPr id="11" name="角丸四角形 10"/>
          <p:cNvSpPr/>
          <p:nvPr/>
        </p:nvSpPr>
        <p:spPr>
          <a:xfrm>
            <a:off x="2814178" y="3157587"/>
            <a:ext cx="4028362" cy="5580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2800" dirty="0">
                <a:solidFill>
                  <a:srgbClr val="44546A"/>
                </a:solidFill>
                <a:latin typeface="BIZ UDPゴシック" panose="020B0400000000000000" pitchFamily="50" charset="-128"/>
                <a:ea typeface="BIZ UDPゴシック" panose="020B0400000000000000" pitchFamily="50" charset="-128"/>
              </a:rPr>
              <a:t>高等学校への進学状況</a:t>
            </a:r>
            <a:endParaRPr kumimoji="1" lang="en-US" altLang="ja-JP" sz="2800" dirty="0">
              <a:solidFill>
                <a:srgbClr val="44546A"/>
              </a:solidFill>
              <a:latin typeface="BIZ UDPゴシック" panose="020B0400000000000000" pitchFamily="50" charset="-128"/>
              <a:ea typeface="BIZ UDPゴシック" panose="020B0400000000000000" pitchFamily="50" charset="-128"/>
            </a:endParaRPr>
          </a:p>
        </p:txBody>
      </p:sp>
      <p:sp>
        <p:nvSpPr>
          <p:cNvPr id="12" name="角丸四角形 29">
            <a:extLst>
              <a:ext uri="{FF2B5EF4-FFF2-40B4-BE49-F238E27FC236}">
                <a16:creationId xmlns:a16="http://schemas.microsoft.com/office/drawing/2014/main" id="{54C52AEB-32D5-4283-95D3-57B51910B0CA}"/>
              </a:ext>
            </a:extLst>
          </p:cNvPr>
          <p:cNvSpPr/>
          <p:nvPr/>
        </p:nvSpPr>
        <p:spPr>
          <a:xfrm>
            <a:off x="1104654" y="5380963"/>
            <a:ext cx="6992423" cy="98956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600" dirty="0">
                <a:solidFill>
                  <a:srgbClr val="0070C0"/>
                </a:solidFill>
                <a:latin typeface="BIZ UDPゴシック" panose="020B0400000000000000" pitchFamily="50" charset="-128"/>
                <a:ea typeface="BIZ UDPゴシック" panose="020B0400000000000000" pitchFamily="50" charset="-128"/>
              </a:rPr>
              <a:t>通級による指導の制度化</a:t>
            </a:r>
            <a:endParaRPr kumimoji="1" lang="en-US" altLang="ja-JP" sz="3600" dirty="0">
              <a:solidFill>
                <a:srgbClr val="0070C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6709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22" name="グループ化 21"/>
          <p:cNvGrpSpPr/>
          <p:nvPr/>
        </p:nvGrpSpPr>
        <p:grpSpPr>
          <a:xfrm>
            <a:off x="2062784" y="411042"/>
            <a:ext cx="5018432" cy="1430627"/>
            <a:chOff x="1952676" y="612182"/>
            <a:chExt cx="5018432" cy="1430627"/>
          </a:xfrm>
        </p:grpSpPr>
        <p:pic>
          <p:nvPicPr>
            <p:cNvPr id="23" name="図 22"/>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4" name="角丸四角形 23"/>
            <p:cNvSpPr/>
            <p:nvPr/>
          </p:nvSpPr>
          <p:spPr>
            <a:xfrm>
              <a:off x="2782111" y="731850"/>
              <a:ext cx="3517089"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600" dirty="0">
                  <a:solidFill>
                    <a:schemeClr val="bg1"/>
                  </a:solidFill>
                  <a:latin typeface="BIZ UDPゴシック" panose="020B0400000000000000" pitchFamily="50" charset="-128"/>
                  <a:ea typeface="BIZ UDPゴシック" panose="020B0400000000000000" pitchFamily="50" charset="-128"/>
                </a:rPr>
                <a:t>特別の教育課程</a:t>
              </a:r>
              <a:endParaRPr kumimoji="1" lang="en-US" altLang="ja-JP" sz="3600" dirty="0">
                <a:solidFill>
                  <a:schemeClr val="bg1"/>
                </a:solidFill>
                <a:latin typeface="BIZ UDPゴシック" panose="020B0400000000000000" pitchFamily="50" charset="-128"/>
                <a:ea typeface="BIZ UDPゴシック" panose="020B0400000000000000" pitchFamily="50" charset="-128"/>
              </a:endParaRPr>
            </a:p>
          </p:txBody>
        </p:sp>
      </p:grpSp>
      <p:sp>
        <p:nvSpPr>
          <p:cNvPr id="17" name="角丸四角形 16"/>
          <p:cNvSpPr/>
          <p:nvPr/>
        </p:nvSpPr>
        <p:spPr>
          <a:xfrm>
            <a:off x="549522" y="5430688"/>
            <a:ext cx="8202481" cy="5580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dirty="0">
                <a:solidFill>
                  <a:srgbClr val="44546A"/>
                </a:solidFill>
                <a:latin typeface="BIZ UDPゴシック" panose="020B0400000000000000" pitchFamily="50" charset="-128"/>
                <a:ea typeface="BIZ UDPゴシック" panose="020B0400000000000000" pitchFamily="50" charset="-128"/>
              </a:rPr>
              <a:t>「学校教育法施行規則の一部を改正する省令等の公布について（通知）」</a:t>
            </a:r>
            <a:r>
              <a:rPr kumimoji="1" lang="ja-JP" altLang="en-US" dirty="0" smtClean="0">
                <a:solidFill>
                  <a:srgbClr val="44546A"/>
                </a:solidFill>
                <a:latin typeface="BIZ UDPゴシック" panose="020B0400000000000000" pitchFamily="50" charset="-128"/>
                <a:ea typeface="BIZ UDPゴシック" panose="020B0400000000000000" pitchFamily="50" charset="-128"/>
              </a:rPr>
              <a:t>より</a:t>
            </a:r>
            <a:endParaRPr kumimoji="1" lang="en-US" altLang="ja-JP" dirty="0">
              <a:solidFill>
                <a:srgbClr val="44546A"/>
              </a:solidFill>
              <a:latin typeface="BIZ UDPゴシック" panose="020B0400000000000000" pitchFamily="50" charset="-128"/>
              <a:ea typeface="BIZ UDPゴシック" panose="020B0400000000000000" pitchFamily="50" charset="-128"/>
            </a:endParaRPr>
          </a:p>
        </p:txBody>
      </p:sp>
      <p:sp>
        <p:nvSpPr>
          <p:cNvPr id="18" name="角丸四角形 17"/>
          <p:cNvSpPr/>
          <p:nvPr/>
        </p:nvSpPr>
        <p:spPr>
          <a:xfrm>
            <a:off x="682042" y="2248306"/>
            <a:ext cx="7786095" cy="3281637"/>
          </a:xfrm>
          <a:prstGeom prst="roundRect">
            <a:avLst>
              <a:gd name="adj" fmla="val 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r>
              <a:rPr kumimoji="1" lang="ja-JP" altLang="en-US" sz="2400" dirty="0">
                <a:solidFill>
                  <a:srgbClr val="44546A"/>
                </a:solidFill>
                <a:latin typeface="BIZ UDPゴシック" panose="020B0400000000000000" pitchFamily="50" charset="-128"/>
                <a:ea typeface="BIZ UDPゴシック" panose="020B0400000000000000" pitchFamily="50" charset="-128"/>
              </a:rPr>
              <a:t>高等学校又は中等教育学校の後期課程において，上記１の（１）に該当する生徒に対し，規則第１４０条の規定による</a:t>
            </a:r>
            <a:r>
              <a:rPr kumimoji="1" lang="ja-JP" altLang="en-US" sz="2400" dirty="0">
                <a:solidFill>
                  <a:srgbClr val="0070C0"/>
                </a:solidFill>
                <a:latin typeface="BIZ UDPゴシック" panose="020B0400000000000000" pitchFamily="50" charset="-128"/>
                <a:ea typeface="BIZ UDPゴシック" panose="020B0400000000000000" pitchFamily="50" charset="-128"/>
              </a:rPr>
              <a:t>特別の教育課程を編成</a:t>
            </a:r>
            <a:r>
              <a:rPr kumimoji="1" lang="ja-JP" altLang="en-US" sz="2400" dirty="0">
                <a:solidFill>
                  <a:srgbClr val="44546A"/>
                </a:solidFill>
                <a:latin typeface="BIZ UDPゴシック" panose="020B0400000000000000" pitchFamily="50" charset="-128"/>
                <a:ea typeface="BIZ UDPゴシック" panose="020B0400000000000000" pitchFamily="50" charset="-128"/>
              </a:rPr>
              <a:t>するに当たっては，当該生徒の障害に応じた特別の指導を，高等学校又は中等教育学校の後期課程の</a:t>
            </a:r>
            <a:r>
              <a:rPr kumimoji="1" lang="ja-JP" altLang="en-US" sz="2400" dirty="0">
                <a:solidFill>
                  <a:srgbClr val="0070C0"/>
                </a:solidFill>
                <a:latin typeface="BIZ UDPゴシック" panose="020B0400000000000000" pitchFamily="50" charset="-128"/>
                <a:ea typeface="BIZ UDPゴシック" panose="020B0400000000000000" pitchFamily="50" charset="-128"/>
              </a:rPr>
              <a:t>教育課程に加え，又はその一部に替える</a:t>
            </a:r>
            <a:r>
              <a:rPr kumimoji="1" lang="ja-JP" altLang="en-US" sz="2400" dirty="0">
                <a:solidFill>
                  <a:srgbClr val="44546A"/>
                </a:solidFill>
                <a:latin typeface="BIZ UDPゴシック" panose="020B0400000000000000" pitchFamily="50" charset="-128"/>
                <a:ea typeface="BIZ UDPゴシック" panose="020B0400000000000000" pitchFamily="50" charset="-128"/>
              </a:rPr>
              <a:t>ことができるものとすること。</a:t>
            </a:r>
            <a:endParaRPr kumimoji="1" lang="en-US" altLang="ja-JP" sz="2400" dirty="0">
              <a:solidFill>
                <a:srgbClr val="44546A"/>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5208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22" name="グループ化 21"/>
          <p:cNvGrpSpPr/>
          <p:nvPr/>
        </p:nvGrpSpPr>
        <p:grpSpPr>
          <a:xfrm>
            <a:off x="2062784" y="411042"/>
            <a:ext cx="5018432" cy="1430627"/>
            <a:chOff x="1952676" y="612182"/>
            <a:chExt cx="5018432" cy="1430627"/>
          </a:xfrm>
        </p:grpSpPr>
        <p:pic>
          <p:nvPicPr>
            <p:cNvPr id="23" name="図 22"/>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4" name="角丸四角形 23"/>
            <p:cNvSpPr/>
            <p:nvPr/>
          </p:nvSpPr>
          <p:spPr>
            <a:xfrm>
              <a:off x="2782111" y="731850"/>
              <a:ext cx="3517089"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600" dirty="0">
                  <a:solidFill>
                    <a:schemeClr val="bg1"/>
                  </a:solidFill>
                  <a:latin typeface="BIZ UDPゴシック" panose="020B0400000000000000" pitchFamily="50" charset="-128"/>
                  <a:ea typeface="BIZ UDPゴシック" panose="020B0400000000000000" pitchFamily="50" charset="-128"/>
                </a:rPr>
                <a:t>特別の教育課程</a:t>
              </a:r>
              <a:endParaRPr kumimoji="1" lang="en-US" altLang="ja-JP" sz="3600" dirty="0">
                <a:solidFill>
                  <a:schemeClr val="bg1"/>
                </a:solidFill>
                <a:latin typeface="BIZ UDPゴシック" panose="020B0400000000000000" pitchFamily="50" charset="-128"/>
                <a:ea typeface="BIZ UDPゴシック" panose="020B0400000000000000" pitchFamily="50" charset="-128"/>
              </a:endParaRPr>
            </a:p>
          </p:txBody>
        </p:sp>
      </p:grpSp>
      <p:sp>
        <p:nvSpPr>
          <p:cNvPr id="17" name="角丸四角形 16"/>
          <p:cNvSpPr/>
          <p:nvPr/>
        </p:nvSpPr>
        <p:spPr>
          <a:xfrm>
            <a:off x="549522" y="5430688"/>
            <a:ext cx="8202481" cy="5580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dirty="0">
                <a:solidFill>
                  <a:srgbClr val="44546A"/>
                </a:solidFill>
                <a:latin typeface="BIZ UDPゴシック" panose="020B0400000000000000" pitchFamily="50" charset="-128"/>
                <a:ea typeface="BIZ UDPゴシック" panose="020B0400000000000000" pitchFamily="50" charset="-128"/>
              </a:rPr>
              <a:t>「学校教育法施行規則の一部を改正する省令等の公布について（通知）」</a:t>
            </a:r>
            <a:r>
              <a:rPr kumimoji="1" lang="ja-JP" altLang="en-US" dirty="0" smtClean="0">
                <a:solidFill>
                  <a:srgbClr val="44546A"/>
                </a:solidFill>
                <a:latin typeface="BIZ UDPゴシック" panose="020B0400000000000000" pitchFamily="50" charset="-128"/>
                <a:ea typeface="BIZ UDPゴシック" panose="020B0400000000000000" pitchFamily="50" charset="-128"/>
              </a:rPr>
              <a:t>より</a:t>
            </a:r>
            <a:endParaRPr kumimoji="1" lang="en-US" altLang="ja-JP" dirty="0">
              <a:solidFill>
                <a:srgbClr val="44546A"/>
              </a:solidFill>
              <a:latin typeface="BIZ UDPゴシック" panose="020B0400000000000000" pitchFamily="50" charset="-128"/>
              <a:ea typeface="BIZ UDPゴシック" panose="020B0400000000000000" pitchFamily="50" charset="-128"/>
            </a:endParaRPr>
          </a:p>
        </p:txBody>
      </p:sp>
      <p:sp>
        <p:nvSpPr>
          <p:cNvPr id="18" name="角丸四角形 17"/>
          <p:cNvSpPr/>
          <p:nvPr/>
        </p:nvSpPr>
        <p:spPr>
          <a:xfrm>
            <a:off x="682042" y="2248306"/>
            <a:ext cx="7786095" cy="3281637"/>
          </a:xfrm>
          <a:prstGeom prst="roundRect">
            <a:avLst>
              <a:gd name="adj" fmla="val 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r>
              <a:rPr kumimoji="1" lang="ja-JP" altLang="en-US" sz="2400" dirty="0">
                <a:solidFill>
                  <a:schemeClr val="bg2"/>
                </a:solidFill>
                <a:latin typeface="BIZ UDPゴシック" panose="020B0400000000000000" pitchFamily="50" charset="-128"/>
                <a:ea typeface="BIZ UDPゴシック" panose="020B0400000000000000" pitchFamily="50" charset="-128"/>
              </a:rPr>
              <a:t>高等学校又は中等教育学校の後期課程において，上記１の（１）に該当する生徒に対し，規則第１４０条の規定による</a:t>
            </a:r>
            <a:r>
              <a:rPr kumimoji="1" lang="ja-JP" altLang="en-US" sz="2400" dirty="0">
                <a:solidFill>
                  <a:srgbClr val="0070C0"/>
                </a:solidFill>
                <a:latin typeface="BIZ UDPゴシック" panose="020B0400000000000000" pitchFamily="50" charset="-128"/>
                <a:ea typeface="BIZ UDPゴシック" panose="020B0400000000000000" pitchFamily="50" charset="-128"/>
              </a:rPr>
              <a:t>特別の教育課程を</a:t>
            </a:r>
            <a:r>
              <a:rPr kumimoji="1" lang="ja-JP" altLang="en-US" sz="2400" dirty="0">
                <a:solidFill>
                  <a:schemeClr val="bg2"/>
                </a:solidFill>
                <a:latin typeface="BIZ UDPゴシック" panose="020B0400000000000000" pitchFamily="50" charset="-128"/>
                <a:ea typeface="BIZ UDPゴシック" panose="020B0400000000000000" pitchFamily="50" charset="-128"/>
              </a:rPr>
              <a:t>編成するに当たっては，当該生徒の障害に応じた特別の指導を，高等学校又は中等教育学校の後期課程の</a:t>
            </a:r>
            <a:r>
              <a:rPr kumimoji="1" lang="ja-JP" altLang="en-US" sz="2400" dirty="0">
                <a:solidFill>
                  <a:srgbClr val="0070C0"/>
                </a:solidFill>
                <a:latin typeface="BIZ UDPゴシック" panose="020B0400000000000000" pitchFamily="50" charset="-128"/>
                <a:ea typeface="BIZ UDPゴシック" panose="020B0400000000000000" pitchFamily="50" charset="-128"/>
              </a:rPr>
              <a:t>教育課程に加え，又はその一部に替える</a:t>
            </a:r>
            <a:r>
              <a:rPr kumimoji="1" lang="ja-JP" altLang="en-US" sz="2400" dirty="0">
                <a:solidFill>
                  <a:schemeClr val="bg2"/>
                </a:solidFill>
                <a:latin typeface="BIZ UDPゴシック" panose="020B0400000000000000" pitchFamily="50" charset="-128"/>
                <a:ea typeface="BIZ UDPゴシック" panose="020B0400000000000000" pitchFamily="50" charset="-128"/>
              </a:rPr>
              <a:t>ことができるものとすること。</a:t>
            </a:r>
            <a:endParaRPr kumimoji="1" lang="en-US" altLang="ja-JP" sz="2400" dirty="0">
              <a:solidFill>
                <a:schemeClr val="bg2"/>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4971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22" name="グループ化 21"/>
          <p:cNvGrpSpPr/>
          <p:nvPr/>
        </p:nvGrpSpPr>
        <p:grpSpPr>
          <a:xfrm>
            <a:off x="2062784" y="411042"/>
            <a:ext cx="5018432" cy="1430627"/>
            <a:chOff x="1952676" y="612182"/>
            <a:chExt cx="5018432" cy="1430627"/>
          </a:xfrm>
        </p:grpSpPr>
        <p:pic>
          <p:nvPicPr>
            <p:cNvPr id="23" name="図 22"/>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4" name="角丸四角形 23"/>
            <p:cNvSpPr/>
            <p:nvPr/>
          </p:nvSpPr>
          <p:spPr>
            <a:xfrm>
              <a:off x="2782111" y="731850"/>
              <a:ext cx="3517089"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600" dirty="0">
                  <a:solidFill>
                    <a:schemeClr val="bg1"/>
                  </a:solidFill>
                  <a:latin typeface="BIZ UDPゴシック" panose="020B0400000000000000" pitchFamily="50" charset="-128"/>
                  <a:ea typeface="BIZ UDPゴシック" panose="020B0400000000000000" pitchFamily="50" charset="-128"/>
                </a:rPr>
                <a:t>特別の教育課程</a:t>
              </a:r>
              <a:endParaRPr kumimoji="1" lang="en-US" altLang="ja-JP" sz="3600" dirty="0">
                <a:solidFill>
                  <a:schemeClr val="bg1"/>
                </a:solidFill>
                <a:latin typeface="BIZ UDPゴシック" panose="020B0400000000000000" pitchFamily="50" charset="-128"/>
                <a:ea typeface="BIZ UDPゴシック" panose="020B0400000000000000" pitchFamily="50" charset="-128"/>
              </a:endParaRPr>
            </a:p>
          </p:txBody>
        </p:sp>
      </p:grpSp>
      <p:sp>
        <p:nvSpPr>
          <p:cNvPr id="13" name="テキスト ボックス 12"/>
          <p:cNvSpPr txBox="1"/>
          <p:nvPr/>
        </p:nvSpPr>
        <p:spPr>
          <a:xfrm>
            <a:off x="2611120" y="2162477"/>
            <a:ext cx="3921760" cy="646331"/>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教育課程に</a:t>
            </a:r>
            <a:r>
              <a:rPr kumimoji="1" lang="ja-JP" altLang="en-US" sz="3600" dirty="0">
                <a:solidFill>
                  <a:srgbClr val="0070C0"/>
                </a:solidFill>
                <a:latin typeface="BIZ UDPゴシック" panose="020B0400000000000000" pitchFamily="50" charset="-128"/>
                <a:ea typeface="BIZ UDPゴシック" panose="020B0400000000000000" pitchFamily="50" charset="-128"/>
              </a:rPr>
              <a:t>加える</a:t>
            </a:r>
            <a:r>
              <a:rPr kumimoji="1" lang="ja-JP" altLang="en-US" sz="2400" dirty="0">
                <a:latin typeface="BIZ UDPゴシック" panose="020B0400000000000000" pitchFamily="50" charset="-128"/>
                <a:ea typeface="BIZ UDPゴシック" panose="020B0400000000000000" pitchFamily="50" charset="-128"/>
              </a:rPr>
              <a:t>場合</a:t>
            </a:r>
          </a:p>
        </p:txBody>
      </p:sp>
      <p:graphicFrame>
        <p:nvGraphicFramePr>
          <p:cNvPr id="2" name="表 1"/>
          <p:cNvGraphicFramePr>
            <a:graphicFrameLocks noGrp="1"/>
          </p:cNvGraphicFramePr>
          <p:nvPr>
            <p:extLst>
              <p:ext uri="{D42A27DB-BD31-4B8C-83A1-F6EECF244321}">
                <p14:modId xmlns:p14="http://schemas.microsoft.com/office/powerpoint/2010/main" val="3746956500"/>
              </p:ext>
            </p:extLst>
          </p:nvPr>
        </p:nvGraphicFramePr>
        <p:xfrm>
          <a:off x="1185241" y="4547748"/>
          <a:ext cx="6773519" cy="794170"/>
        </p:xfrm>
        <a:graphic>
          <a:graphicData uri="http://schemas.openxmlformats.org/drawingml/2006/table">
            <a:tbl>
              <a:tblPr firstRow="1" firstCol="1" bandRow="1"/>
              <a:tblGrid>
                <a:gridCol w="2158109">
                  <a:extLst>
                    <a:ext uri="{9D8B030D-6E8A-4147-A177-3AD203B41FA5}">
                      <a16:colId xmlns:a16="http://schemas.microsoft.com/office/drawing/2014/main" val="716705504"/>
                    </a:ext>
                  </a:extLst>
                </a:gridCol>
                <a:gridCol w="893971">
                  <a:extLst>
                    <a:ext uri="{9D8B030D-6E8A-4147-A177-3AD203B41FA5}">
                      <a16:colId xmlns:a16="http://schemas.microsoft.com/office/drawing/2014/main" val="789000830"/>
                    </a:ext>
                  </a:extLst>
                </a:gridCol>
                <a:gridCol w="2420463">
                  <a:extLst>
                    <a:ext uri="{9D8B030D-6E8A-4147-A177-3AD203B41FA5}">
                      <a16:colId xmlns:a16="http://schemas.microsoft.com/office/drawing/2014/main" val="1792106922"/>
                    </a:ext>
                  </a:extLst>
                </a:gridCol>
                <a:gridCol w="891276">
                  <a:extLst>
                    <a:ext uri="{9D8B030D-6E8A-4147-A177-3AD203B41FA5}">
                      <a16:colId xmlns:a16="http://schemas.microsoft.com/office/drawing/2014/main" val="34566524"/>
                    </a:ext>
                  </a:extLst>
                </a:gridCol>
                <a:gridCol w="409700">
                  <a:extLst>
                    <a:ext uri="{9D8B030D-6E8A-4147-A177-3AD203B41FA5}">
                      <a16:colId xmlns:a16="http://schemas.microsoft.com/office/drawing/2014/main" val="2941261311"/>
                    </a:ext>
                  </a:extLst>
                </a:gridCol>
              </a:tblGrid>
              <a:tr h="794170">
                <a:tc>
                  <a:txBody>
                    <a:bodyPr/>
                    <a:lstStyle/>
                    <a:p>
                      <a:pPr algn="just">
                        <a:lnSpc>
                          <a:spcPts val="3000"/>
                        </a:lnSpc>
                        <a:spcAft>
                          <a:spcPts val="0"/>
                        </a:spcAft>
                      </a:pPr>
                      <a:r>
                        <a:rPr lang="ja-JP" sz="2000" kern="100" dirty="0">
                          <a:effectLst/>
                          <a:latin typeface="游明朝" panose="02020400000000000000" pitchFamily="18" charset="-128"/>
                          <a:ea typeface="BIZ UDPゴシック" panose="020B0400000000000000" pitchFamily="50" charset="-128"/>
                          <a:cs typeface="Times New Roman" panose="02020603050405020304" pitchFamily="18" charset="0"/>
                        </a:rPr>
                        <a:t>各学科に共通する</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3000"/>
                        </a:lnSpc>
                        <a:spcAft>
                          <a:spcPts val="0"/>
                        </a:spcAft>
                      </a:pPr>
                      <a:r>
                        <a:rPr lang="ja-JP" sz="2000" kern="100" dirty="0">
                          <a:effectLst/>
                          <a:latin typeface="游明朝" panose="02020400000000000000" pitchFamily="18" charset="-128"/>
                          <a:ea typeface="BIZ UDPゴシック" panose="020B0400000000000000" pitchFamily="50" charset="-128"/>
                          <a:cs typeface="Times New Roman" panose="02020603050405020304" pitchFamily="18" charset="0"/>
                        </a:rPr>
                        <a:t>必履修教科・科目</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総合的な</a:t>
                      </a:r>
                      <a:r>
                        <a:rPr lang="ja-JP" altLang="en-US"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探究</a:t>
                      </a:r>
                      <a:r>
                        <a:rPr 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の時間</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50000"/>
                        </a:lnSpc>
                        <a:spcAft>
                          <a:spcPts val="0"/>
                        </a:spcAft>
                      </a:pPr>
                      <a:r>
                        <a:rPr 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選択教科・科目</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障害に応じた特別の指導</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500"/>
                        </a:lnSpc>
                        <a:spcAft>
                          <a:spcPts val="0"/>
                        </a:spcAft>
                      </a:pPr>
                      <a:r>
                        <a:rPr lang="ja-JP" sz="1100" kern="100" dirty="0">
                          <a:effectLst/>
                          <a:latin typeface="游明朝" panose="02020400000000000000" pitchFamily="18" charset="-128"/>
                          <a:ea typeface="BIZ UDPゴシック" panose="020B0400000000000000" pitchFamily="50" charset="-128"/>
                          <a:cs typeface="Times New Roman" panose="02020603050405020304" pitchFamily="18" charset="0"/>
                        </a:rPr>
                        <a:t>特別活動</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519763386"/>
                  </a:ext>
                </a:extLst>
              </a:tr>
            </a:tbl>
          </a:graphicData>
        </a:graphic>
      </p:graphicFrame>
      <p:sp>
        <p:nvSpPr>
          <p:cNvPr id="5" name="角丸四角形 4"/>
          <p:cNvSpPr/>
          <p:nvPr/>
        </p:nvSpPr>
        <p:spPr>
          <a:xfrm>
            <a:off x="6573216" y="4352409"/>
            <a:ext cx="1016000" cy="11892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p:cNvSpPr txBox="1"/>
          <p:nvPr/>
        </p:nvSpPr>
        <p:spPr>
          <a:xfrm>
            <a:off x="3385820" y="5632468"/>
            <a:ext cx="2372360"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授業時数の増加</a:t>
            </a:r>
          </a:p>
        </p:txBody>
      </p:sp>
      <p:graphicFrame>
        <p:nvGraphicFramePr>
          <p:cNvPr id="11" name="表 10"/>
          <p:cNvGraphicFramePr>
            <a:graphicFrameLocks noGrp="1"/>
          </p:cNvGraphicFramePr>
          <p:nvPr>
            <p:extLst>
              <p:ext uri="{D42A27DB-BD31-4B8C-83A1-F6EECF244321}">
                <p14:modId xmlns:p14="http://schemas.microsoft.com/office/powerpoint/2010/main" val="3137149199"/>
              </p:ext>
            </p:extLst>
          </p:nvPr>
        </p:nvGraphicFramePr>
        <p:xfrm>
          <a:off x="1205230" y="3184888"/>
          <a:ext cx="5918031" cy="791441"/>
        </p:xfrm>
        <a:graphic>
          <a:graphicData uri="http://schemas.openxmlformats.org/drawingml/2006/table">
            <a:tbl>
              <a:tblPr firstRow="1" firstCol="1" bandRow="1"/>
              <a:tblGrid>
                <a:gridCol w="2171241">
                  <a:extLst>
                    <a:ext uri="{9D8B030D-6E8A-4147-A177-3AD203B41FA5}">
                      <a16:colId xmlns:a16="http://schemas.microsoft.com/office/drawing/2014/main" val="2767185669"/>
                    </a:ext>
                  </a:extLst>
                </a:gridCol>
                <a:gridCol w="899410">
                  <a:extLst>
                    <a:ext uri="{9D8B030D-6E8A-4147-A177-3AD203B41FA5}">
                      <a16:colId xmlns:a16="http://schemas.microsoft.com/office/drawing/2014/main" val="3071470726"/>
                    </a:ext>
                  </a:extLst>
                </a:gridCol>
                <a:gridCol w="2435188">
                  <a:extLst>
                    <a:ext uri="{9D8B030D-6E8A-4147-A177-3AD203B41FA5}">
                      <a16:colId xmlns:a16="http://schemas.microsoft.com/office/drawing/2014/main" val="1747092658"/>
                    </a:ext>
                  </a:extLst>
                </a:gridCol>
                <a:gridCol w="412192">
                  <a:extLst>
                    <a:ext uri="{9D8B030D-6E8A-4147-A177-3AD203B41FA5}">
                      <a16:colId xmlns:a16="http://schemas.microsoft.com/office/drawing/2014/main" val="120699935"/>
                    </a:ext>
                  </a:extLst>
                </a:gridCol>
              </a:tblGrid>
              <a:tr h="791441">
                <a:tc>
                  <a:txBody>
                    <a:bodyPr/>
                    <a:lstStyle/>
                    <a:p>
                      <a:pPr algn="just">
                        <a:lnSpc>
                          <a:spcPts val="3000"/>
                        </a:lnSpc>
                        <a:spcAft>
                          <a:spcPts val="0"/>
                        </a:spcAft>
                      </a:pPr>
                      <a:r>
                        <a:rPr lang="ja-JP" sz="2000" kern="100" dirty="0">
                          <a:effectLst/>
                          <a:latin typeface="游明朝" panose="02020400000000000000" pitchFamily="18" charset="-128"/>
                          <a:ea typeface="BIZ UDPゴシック" panose="020B0400000000000000" pitchFamily="50" charset="-128"/>
                          <a:cs typeface="Times New Roman" panose="02020603050405020304" pitchFamily="18" charset="0"/>
                        </a:rPr>
                        <a:t>各学科に共通する</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3000"/>
                        </a:lnSpc>
                        <a:spcAft>
                          <a:spcPts val="0"/>
                        </a:spcAft>
                      </a:pPr>
                      <a:r>
                        <a:rPr lang="ja-JP" sz="2000" kern="100" dirty="0">
                          <a:effectLst/>
                          <a:latin typeface="游明朝" panose="02020400000000000000" pitchFamily="18" charset="-128"/>
                          <a:ea typeface="BIZ UDPゴシック" panose="020B0400000000000000" pitchFamily="50" charset="-128"/>
                          <a:cs typeface="Times New Roman" panose="02020603050405020304" pitchFamily="18" charset="0"/>
                        </a:rPr>
                        <a:t>必履修教科・科目</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総合的な</a:t>
                      </a:r>
                      <a:r>
                        <a:rPr lang="ja-JP" altLang="en-US"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探究</a:t>
                      </a:r>
                      <a:r>
                        <a:rPr 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の時間</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50000"/>
                        </a:lnSpc>
                      </a:pPr>
                      <a:r>
                        <a:rPr lang="ja-JP" sz="2400" kern="100" dirty="0">
                          <a:effectLst/>
                          <a:latin typeface="游明朝" panose="02020400000000000000" pitchFamily="18" charset="-128"/>
                          <a:ea typeface="BIZ UDPゴシック" panose="020B0400000000000000" pitchFamily="50" charset="-128"/>
                        </a:rPr>
                        <a:t>選択教科・科目</a:t>
                      </a:r>
                      <a:r>
                        <a:rPr lang="ja-JP" sz="2400" kern="100" dirty="0">
                          <a:effectLst/>
                          <a:latin typeface="游明朝" panose="02020400000000000000" pitchFamily="18" charset="-128"/>
                          <a:ea typeface="游明朝" panose="02020400000000000000" pitchFamily="18" charset="-12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100" kern="100" dirty="0">
                          <a:effectLst/>
                          <a:latin typeface="游明朝" panose="02020400000000000000" pitchFamily="18" charset="-128"/>
                          <a:ea typeface="BIZ UDPゴシック" panose="020B0400000000000000" pitchFamily="50" charset="-128"/>
                          <a:cs typeface="Times New Roman" panose="02020603050405020304" pitchFamily="18" charset="0"/>
                        </a:rPr>
                        <a:t>特別活動</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290531823"/>
                  </a:ext>
                </a:extLst>
              </a:tr>
            </a:tbl>
          </a:graphicData>
        </a:graphic>
      </p:graphicFrame>
      <p:sp>
        <p:nvSpPr>
          <p:cNvPr id="30" name="テキスト ボックス 2"/>
          <p:cNvSpPr txBox="1">
            <a:spLocks noChangeArrowheads="1"/>
          </p:cNvSpPr>
          <p:nvPr/>
        </p:nvSpPr>
        <p:spPr bwMode="auto">
          <a:xfrm>
            <a:off x="5242979" y="14022663"/>
            <a:ext cx="1135063" cy="284162"/>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spAutoFit/>
          </a:bodyPr>
          <a:lstStyle/>
          <a:p>
            <a:pPr algn="just">
              <a:spcAft>
                <a:spcPts val="0"/>
              </a:spcAft>
            </a:pPr>
            <a:r>
              <a:rPr lang="ja-JP" sz="1050" kern="100" dirty="0">
                <a:effectLst/>
                <a:latin typeface="游明朝" panose="02020400000000000000" pitchFamily="18" charset="-128"/>
                <a:ea typeface="BIZ UDPゴシック" panose="020B0400000000000000" pitchFamily="50" charset="-128"/>
                <a:cs typeface="Times New Roman" panose="02020603050405020304" pitchFamily="18" charset="0"/>
              </a:rPr>
              <a:t>通級による指導</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29348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22" name="グループ化 21"/>
          <p:cNvGrpSpPr/>
          <p:nvPr/>
        </p:nvGrpSpPr>
        <p:grpSpPr>
          <a:xfrm>
            <a:off x="2062784" y="411042"/>
            <a:ext cx="5018432" cy="1430627"/>
            <a:chOff x="1952676" y="612182"/>
            <a:chExt cx="5018432" cy="1430627"/>
          </a:xfrm>
        </p:grpSpPr>
        <p:pic>
          <p:nvPicPr>
            <p:cNvPr id="23" name="図 22"/>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4" name="角丸四角形 23"/>
            <p:cNvSpPr/>
            <p:nvPr/>
          </p:nvSpPr>
          <p:spPr>
            <a:xfrm>
              <a:off x="2782111" y="731850"/>
              <a:ext cx="3517089"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600" dirty="0">
                  <a:solidFill>
                    <a:schemeClr val="bg1"/>
                  </a:solidFill>
                  <a:latin typeface="BIZ UDPゴシック" panose="020B0400000000000000" pitchFamily="50" charset="-128"/>
                  <a:ea typeface="BIZ UDPゴシック" panose="020B0400000000000000" pitchFamily="50" charset="-128"/>
                </a:rPr>
                <a:t>特別の教育課程</a:t>
              </a:r>
              <a:endParaRPr kumimoji="1" lang="en-US" altLang="ja-JP" sz="3600" dirty="0">
                <a:solidFill>
                  <a:schemeClr val="bg1"/>
                </a:solidFill>
                <a:latin typeface="BIZ UDPゴシック" panose="020B0400000000000000" pitchFamily="50" charset="-128"/>
                <a:ea typeface="BIZ UDPゴシック" panose="020B0400000000000000" pitchFamily="50" charset="-128"/>
              </a:endParaRPr>
            </a:p>
          </p:txBody>
        </p:sp>
      </p:grpSp>
      <p:sp>
        <p:nvSpPr>
          <p:cNvPr id="27" name="テキスト ボックス 26"/>
          <p:cNvSpPr txBox="1"/>
          <p:nvPr/>
        </p:nvSpPr>
        <p:spPr>
          <a:xfrm>
            <a:off x="2119873" y="1969646"/>
            <a:ext cx="4904254" cy="646331"/>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教育課程の一部に</a:t>
            </a:r>
            <a:r>
              <a:rPr kumimoji="1" lang="ja-JP" altLang="en-US" sz="3600" dirty="0">
                <a:solidFill>
                  <a:srgbClr val="0070C0"/>
                </a:solidFill>
                <a:latin typeface="BIZ UDPゴシック" panose="020B0400000000000000" pitchFamily="50" charset="-128"/>
                <a:ea typeface="BIZ UDPゴシック" panose="020B0400000000000000" pitchFamily="50" charset="-128"/>
              </a:rPr>
              <a:t>替える</a:t>
            </a:r>
            <a:r>
              <a:rPr kumimoji="1" lang="ja-JP" altLang="en-US" sz="2400" dirty="0">
                <a:latin typeface="BIZ UDPゴシック" panose="020B0400000000000000" pitchFamily="50" charset="-128"/>
                <a:ea typeface="BIZ UDPゴシック" panose="020B0400000000000000" pitchFamily="50" charset="-128"/>
              </a:rPr>
              <a:t>場合</a:t>
            </a:r>
          </a:p>
        </p:txBody>
      </p:sp>
      <p:graphicFrame>
        <p:nvGraphicFramePr>
          <p:cNvPr id="11" name="表 10"/>
          <p:cNvGraphicFramePr>
            <a:graphicFrameLocks noGrp="1"/>
          </p:cNvGraphicFramePr>
          <p:nvPr>
            <p:extLst>
              <p:ext uri="{D42A27DB-BD31-4B8C-83A1-F6EECF244321}">
                <p14:modId xmlns:p14="http://schemas.microsoft.com/office/powerpoint/2010/main" val="3712797229"/>
              </p:ext>
            </p:extLst>
          </p:nvPr>
        </p:nvGraphicFramePr>
        <p:xfrm>
          <a:off x="1612984" y="4857756"/>
          <a:ext cx="5918031" cy="791441"/>
        </p:xfrm>
        <a:graphic>
          <a:graphicData uri="http://schemas.openxmlformats.org/drawingml/2006/table">
            <a:tbl>
              <a:tblPr firstRow="1" firstCol="1" bandRow="1"/>
              <a:tblGrid>
                <a:gridCol w="2171241">
                  <a:extLst>
                    <a:ext uri="{9D8B030D-6E8A-4147-A177-3AD203B41FA5}">
                      <a16:colId xmlns:a16="http://schemas.microsoft.com/office/drawing/2014/main" val="2767185669"/>
                    </a:ext>
                  </a:extLst>
                </a:gridCol>
                <a:gridCol w="899410">
                  <a:extLst>
                    <a:ext uri="{9D8B030D-6E8A-4147-A177-3AD203B41FA5}">
                      <a16:colId xmlns:a16="http://schemas.microsoft.com/office/drawing/2014/main" val="3071470726"/>
                    </a:ext>
                  </a:extLst>
                </a:gridCol>
                <a:gridCol w="2435188">
                  <a:extLst>
                    <a:ext uri="{9D8B030D-6E8A-4147-A177-3AD203B41FA5}">
                      <a16:colId xmlns:a16="http://schemas.microsoft.com/office/drawing/2014/main" val="1747092658"/>
                    </a:ext>
                  </a:extLst>
                </a:gridCol>
                <a:gridCol w="412192">
                  <a:extLst>
                    <a:ext uri="{9D8B030D-6E8A-4147-A177-3AD203B41FA5}">
                      <a16:colId xmlns:a16="http://schemas.microsoft.com/office/drawing/2014/main" val="120699935"/>
                    </a:ext>
                  </a:extLst>
                </a:gridCol>
              </a:tblGrid>
              <a:tr h="791441">
                <a:tc>
                  <a:txBody>
                    <a:bodyPr/>
                    <a:lstStyle/>
                    <a:p>
                      <a:pPr algn="just">
                        <a:lnSpc>
                          <a:spcPts val="3000"/>
                        </a:lnSpc>
                        <a:spcAft>
                          <a:spcPts val="0"/>
                        </a:spcAft>
                      </a:pPr>
                      <a:r>
                        <a:rPr lang="ja-JP" sz="2000" kern="100" dirty="0">
                          <a:effectLst/>
                          <a:latin typeface="游明朝" panose="02020400000000000000" pitchFamily="18" charset="-128"/>
                          <a:ea typeface="BIZ UDPゴシック" panose="020B0400000000000000" pitchFamily="50" charset="-128"/>
                          <a:cs typeface="Times New Roman" panose="02020603050405020304" pitchFamily="18" charset="0"/>
                        </a:rPr>
                        <a:t>各学科に共通する</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3000"/>
                        </a:lnSpc>
                        <a:spcAft>
                          <a:spcPts val="0"/>
                        </a:spcAft>
                      </a:pPr>
                      <a:r>
                        <a:rPr lang="ja-JP" sz="2000" kern="100" dirty="0">
                          <a:effectLst/>
                          <a:latin typeface="游明朝" panose="02020400000000000000" pitchFamily="18" charset="-128"/>
                          <a:ea typeface="BIZ UDPゴシック" panose="020B0400000000000000" pitchFamily="50" charset="-128"/>
                          <a:cs typeface="Times New Roman" panose="02020603050405020304" pitchFamily="18" charset="0"/>
                        </a:rPr>
                        <a:t>必履修教科・科目</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総合的な</a:t>
                      </a:r>
                      <a:r>
                        <a:rPr lang="ja-JP" altLang="en-US"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探究</a:t>
                      </a:r>
                      <a:r>
                        <a:rPr 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の時間</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r>
                        <a:rPr lang="ja-JP" sz="1400" kern="100" dirty="0">
                          <a:effectLst/>
                          <a:latin typeface="游明朝" panose="02020400000000000000" pitchFamily="18" charset="-128"/>
                          <a:ea typeface="BIZ UDPゴシック" panose="020B0400000000000000" pitchFamily="50" charset="-128"/>
                        </a:rPr>
                        <a:t>選択教科・科目</a:t>
                      </a:r>
                      <a:r>
                        <a:rPr lang="ja-JP" sz="1400" kern="100" dirty="0">
                          <a:effectLst/>
                          <a:latin typeface="游明朝" panose="02020400000000000000" pitchFamily="18" charset="-128"/>
                          <a:ea typeface="游明朝" panose="02020400000000000000" pitchFamily="18" charset="-12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100" kern="100" dirty="0">
                          <a:effectLst/>
                          <a:latin typeface="游明朝" panose="02020400000000000000" pitchFamily="18" charset="-128"/>
                          <a:ea typeface="BIZ UDPゴシック" panose="020B0400000000000000" pitchFamily="50" charset="-128"/>
                          <a:cs typeface="Times New Roman" panose="02020603050405020304" pitchFamily="18" charset="0"/>
                        </a:rPr>
                        <a:t>特別活動</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290531823"/>
                  </a:ext>
                </a:extLst>
              </a:tr>
            </a:tbl>
          </a:graphicData>
        </a:graphic>
      </p:graphicFrame>
      <p:sp>
        <p:nvSpPr>
          <p:cNvPr id="30" name="テキスト ボックス 2"/>
          <p:cNvSpPr txBox="1">
            <a:spLocks noChangeArrowheads="1"/>
          </p:cNvSpPr>
          <p:nvPr/>
        </p:nvSpPr>
        <p:spPr bwMode="auto">
          <a:xfrm>
            <a:off x="5242979" y="14022663"/>
            <a:ext cx="1135063" cy="284162"/>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spAutoFit/>
          </a:bodyPr>
          <a:lstStyle/>
          <a:p>
            <a:pPr algn="just">
              <a:spcAft>
                <a:spcPts val="0"/>
              </a:spcAft>
            </a:pPr>
            <a:r>
              <a:rPr lang="ja-JP" sz="1050" kern="100" dirty="0">
                <a:effectLst/>
                <a:latin typeface="游明朝" panose="02020400000000000000" pitchFamily="18" charset="-128"/>
                <a:ea typeface="BIZ UDPゴシック" panose="020B0400000000000000" pitchFamily="50" charset="-128"/>
                <a:cs typeface="Times New Roman" panose="02020603050405020304" pitchFamily="18" charset="0"/>
              </a:rPr>
              <a:t>通級による指導</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1" name="テキスト ボックス 2"/>
          <p:cNvSpPr txBox="1">
            <a:spLocks noChangeArrowheads="1"/>
          </p:cNvSpPr>
          <p:nvPr/>
        </p:nvSpPr>
        <p:spPr bwMode="auto">
          <a:xfrm>
            <a:off x="6147024" y="5080510"/>
            <a:ext cx="982683" cy="553998"/>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a:spAutoFit/>
          </a:bodyPr>
          <a:lstStyle/>
          <a:p>
            <a:pPr algn="just">
              <a:lnSpc>
                <a:spcPts val="1200"/>
              </a:lnSpc>
              <a:spcAft>
                <a:spcPts val="0"/>
              </a:spcAft>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障害に応じた特別の指導</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2" name="角丸四角形 31"/>
          <p:cNvSpPr/>
          <p:nvPr/>
        </p:nvSpPr>
        <p:spPr>
          <a:xfrm>
            <a:off x="5978683" y="5041115"/>
            <a:ext cx="1222382" cy="687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p:cNvSpPr txBox="1"/>
          <p:nvPr/>
        </p:nvSpPr>
        <p:spPr>
          <a:xfrm>
            <a:off x="2273060" y="5850722"/>
            <a:ext cx="4597880"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選択教科・科目の一部に替える</a:t>
            </a:r>
          </a:p>
        </p:txBody>
      </p:sp>
      <p:graphicFrame>
        <p:nvGraphicFramePr>
          <p:cNvPr id="16" name="表 15">
            <a:extLst>
              <a:ext uri="{FF2B5EF4-FFF2-40B4-BE49-F238E27FC236}">
                <a16:creationId xmlns:a16="http://schemas.microsoft.com/office/drawing/2014/main" id="{BDA84DA3-8495-4448-9000-8E9DA88FB66B}"/>
              </a:ext>
            </a:extLst>
          </p:cNvPr>
          <p:cNvGraphicFramePr>
            <a:graphicFrameLocks noGrp="1"/>
          </p:cNvGraphicFramePr>
          <p:nvPr>
            <p:extLst>
              <p:ext uri="{D42A27DB-BD31-4B8C-83A1-F6EECF244321}">
                <p14:modId xmlns:p14="http://schemas.microsoft.com/office/powerpoint/2010/main" val="2534074352"/>
              </p:ext>
            </p:extLst>
          </p:nvPr>
        </p:nvGraphicFramePr>
        <p:xfrm>
          <a:off x="1612985" y="3134298"/>
          <a:ext cx="5918031" cy="791441"/>
        </p:xfrm>
        <a:graphic>
          <a:graphicData uri="http://schemas.openxmlformats.org/drawingml/2006/table">
            <a:tbl>
              <a:tblPr firstRow="1" firstCol="1" bandRow="1"/>
              <a:tblGrid>
                <a:gridCol w="2171241">
                  <a:extLst>
                    <a:ext uri="{9D8B030D-6E8A-4147-A177-3AD203B41FA5}">
                      <a16:colId xmlns:a16="http://schemas.microsoft.com/office/drawing/2014/main" val="2767185669"/>
                    </a:ext>
                  </a:extLst>
                </a:gridCol>
                <a:gridCol w="899410">
                  <a:extLst>
                    <a:ext uri="{9D8B030D-6E8A-4147-A177-3AD203B41FA5}">
                      <a16:colId xmlns:a16="http://schemas.microsoft.com/office/drawing/2014/main" val="3071470726"/>
                    </a:ext>
                  </a:extLst>
                </a:gridCol>
                <a:gridCol w="2435188">
                  <a:extLst>
                    <a:ext uri="{9D8B030D-6E8A-4147-A177-3AD203B41FA5}">
                      <a16:colId xmlns:a16="http://schemas.microsoft.com/office/drawing/2014/main" val="1747092658"/>
                    </a:ext>
                  </a:extLst>
                </a:gridCol>
                <a:gridCol w="412192">
                  <a:extLst>
                    <a:ext uri="{9D8B030D-6E8A-4147-A177-3AD203B41FA5}">
                      <a16:colId xmlns:a16="http://schemas.microsoft.com/office/drawing/2014/main" val="120699935"/>
                    </a:ext>
                  </a:extLst>
                </a:gridCol>
              </a:tblGrid>
              <a:tr h="791441">
                <a:tc>
                  <a:txBody>
                    <a:bodyPr/>
                    <a:lstStyle/>
                    <a:p>
                      <a:pPr algn="just">
                        <a:lnSpc>
                          <a:spcPts val="3000"/>
                        </a:lnSpc>
                        <a:spcAft>
                          <a:spcPts val="0"/>
                        </a:spcAft>
                      </a:pPr>
                      <a:r>
                        <a:rPr lang="ja-JP" sz="2000" kern="100" dirty="0">
                          <a:effectLst/>
                          <a:latin typeface="游明朝" panose="02020400000000000000" pitchFamily="18" charset="-128"/>
                          <a:ea typeface="BIZ UDPゴシック" panose="020B0400000000000000" pitchFamily="50" charset="-128"/>
                          <a:cs typeface="Times New Roman" panose="02020603050405020304" pitchFamily="18" charset="0"/>
                        </a:rPr>
                        <a:t>各学科に共通する</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3000"/>
                        </a:lnSpc>
                        <a:spcAft>
                          <a:spcPts val="0"/>
                        </a:spcAft>
                      </a:pPr>
                      <a:r>
                        <a:rPr lang="ja-JP" sz="2000" kern="100" dirty="0">
                          <a:effectLst/>
                          <a:latin typeface="游明朝" panose="02020400000000000000" pitchFamily="18" charset="-128"/>
                          <a:ea typeface="BIZ UDPゴシック" panose="020B0400000000000000" pitchFamily="50" charset="-128"/>
                          <a:cs typeface="Times New Roman" panose="02020603050405020304" pitchFamily="18" charset="0"/>
                        </a:rPr>
                        <a:t>必履修教科・科目</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総合的な</a:t>
                      </a:r>
                      <a:r>
                        <a:rPr lang="ja-JP" altLang="en-US"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探究</a:t>
                      </a:r>
                      <a:r>
                        <a:rPr 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の時間</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50000"/>
                        </a:lnSpc>
                      </a:pPr>
                      <a:r>
                        <a:rPr lang="ja-JP" sz="2400" kern="100" dirty="0">
                          <a:effectLst/>
                          <a:latin typeface="游明朝" panose="02020400000000000000" pitchFamily="18" charset="-128"/>
                          <a:ea typeface="BIZ UDPゴシック" panose="020B0400000000000000" pitchFamily="50" charset="-128"/>
                        </a:rPr>
                        <a:t>選択教科・科目</a:t>
                      </a:r>
                      <a:r>
                        <a:rPr lang="ja-JP" sz="2400" kern="100" dirty="0">
                          <a:effectLst/>
                          <a:latin typeface="游明朝" panose="02020400000000000000" pitchFamily="18" charset="-128"/>
                          <a:ea typeface="游明朝" panose="02020400000000000000" pitchFamily="18" charset="-128"/>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100" kern="100" dirty="0">
                          <a:effectLst/>
                          <a:latin typeface="游明朝" panose="02020400000000000000" pitchFamily="18" charset="-128"/>
                          <a:ea typeface="BIZ UDPゴシック" panose="020B0400000000000000" pitchFamily="50" charset="-128"/>
                          <a:cs typeface="Times New Roman" panose="02020603050405020304" pitchFamily="18" charset="0"/>
                        </a:rPr>
                        <a:t>特別活動</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290531823"/>
                  </a:ext>
                </a:extLst>
              </a:tr>
            </a:tbl>
          </a:graphicData>
        </a:graphic>
      </p:graphicFrame>
    </p:spTree>
    <p:extLst>
      <p:ext uri="{BB962C8B-B14F-4D97-AF65-F5344CB8AC3E}">
        <p14:creationId xmlns:p14="http://schemas.microsoft.com/office/powerpoint/2010/main" val="281239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22" name="グループ化 21"/>
          <p:cNvGrpSpPr/>
          <p:nvPr/>
        </p:nvGrpSpPr>
        <p:grpSpPr>
          <a:xfrm>
            <a:off x="2062784" y="380673"/>
            <a:ext cx="5018432" cy="1430627"/>
            <a:chOff x="1952676" y="612182"/>
            <a:chExt cx="5018432" cy="1430627"/>
          </a:xfrm>
        </p:grpSpPr>
        <p:pic>
          <p:nvPicPr>
            <p:cNvPr id="23" name="図 22"/>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4" name="角丸四角形 23"/>
            <p:cNvSpPr/>
            <p:nvPr/>
          </p:nvSpPr>
          <p:spPr>
            <a:xfrm>
              <a:off x="2782111" y="731850"/>
              <a:ext cx="3517089"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600" dirty="0">
                  <a:solidFill>
                    <a:schemeClr val="bg1"/>
                  </a:solidFill>
                  <a:latin typeface="BIZ UDPゴシック" panose="020B0400000000000000" pitchFamily="50" charset="-128"/>
                  <a:ea typeface="BIZ UDPゴシック" panose="020B0400000000000000" pitchFamily="50" charset="-128"/>
                </a:rPr>
                <a:t>特別の教育課程</a:t>
              </a:r>
              <a:endParaRPr kumimoji="1" lang="en-US" altLang="ja-JP" sz="3600" dirty="0">
                <a:solidFill>
                  <a:schemeClr val="bg1"/>
                </a:solidFill>
                <a:latin typeface="BIZ UDPゴシック" panose="020B0400000000000000" pitchFamily="50" charset="-128"/>
                <a:ea typeface="BIZ UDPゴシック" panose="020B0400000000000000" pitchFamily="50" charset="-128"/>
              </a:endParaRPr>
            </a:p>
          </p:txBody>
        </p:sp>
      </p:grpSp>
      <p:sp>
        <p:nvSpPr>
          <p:cNvPr id="18" name="角丸四角形 17"/>
          <p:cNvSpPr/>
          <p:nvPr/>
        </p:nvSpPr>
        <p:spPr>
          <a:xfrm>
            <a:off x="416845" y="2372556"/>
            <a:ext cx="4710325" cy="627880"/>
          </a:xfrm>
          <a:prstGeom prst="roundRect">
            <a:avLst/>
          </a:prstGeom>
          <a:solidFill>
            <a:schemeClr val="tx2">
              <a:lumMod val="75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2400" dirty="0">
                <a:solidFill>
                  <a:schemeClr val="bg1"/>
                </a:solidFill>
                <a:latin typeface="BIZ UDPゴシック" panose="020B0400000000000000" pitchFamily="50" charset="-128"/>
                <a:ea typeface="BIZ UDPゴシック" panose="020B0400000000000000" pitchFamily="50" charset="-128"/>
              </a:rPr>
              <a:t>替えることが</a:t>
            </a:r>
            <a:r>
              <a:rPr kumimoji="1" lang="ja-JP" altLang="en-US" sz="2400" dirty="0" smtClean="0">
                <a:solidFill>
                  <a:schemeClr val="bg1"/>
                </a:solidFill>
                <a:latin typeface="BIZ UDPゴシック" panose="020B0400000000000000" pitchFamily="50" charset="-128"/>
                <a:ea typeface="BIZ UDPゴシック" panose="020B0400000000000000" pitchFamily="50" charset="-128"/>
              </a:rPr>
              <a:t>できない教科・科目</a:t>
            </a:r>
            <a:endParaRPr kumimoji="1" lang="en-US" altLang="ja-JP" sz="2400" dirty="0">
              <a:solidFill>
                <a:schemeClr val="bg1"/>
              </a:solidFill>
              <a:latin typeface="BIZ UDPゴシック" panose="020B0400000000000000" pitchFamily="50" charset="-128"/>
              <a:ea typeface="BIZ UDPゴシック" panose="020B04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756437537"/>
              </p:ext>
            </p:extLst>
          </p:nvPr>
        </p:nvGraphicFramePr>
        <p:xfrm>
          <a:off x="1037755" y="3231793"/>
          <a:ext cx="6848273" cy="3021979"/>
        </p:xfrm>
        <a:graphic>
          <a:graphicData uri="http://schemas.openxmlformats.org/drawingml/2006/table">
            <a:tbl>
              <a:tblPr firstRow="1" firstCol="1" bandRow="1"/>
              <a:tblGrid>
                <a:gridCol w="1157592">
                  <a:extLst>
                    <a:ext uri="{9D8B030D-6E8A-4147-A177-3AD203B41FA5}">
                      <a16:colId xmlns:a16="http://schemas.microsoft.com/office/drawing/2014/main" val="78833186"/>
                    </a:ext>
                  </a:extLst>
                </a:gridCol>
                <a:gridCol w="5690681">
                  <a:extLst>
                    <a:ext uri="{9D8B030D-6E8A-4147-A177-3AD203B41FA5}">
                      <a16:colId xmlns:a16="http://schemas.microsoft.com/office/drawing/2014/main" val="3151734388"/>
                    </a:ext>
                  </a:extLst>
                </a:gridCol>
              </a:tblGrid>
              <a:tr h="419035">
                <a:tc>
                  <a:txBody>
                    <a:bodyPr/>
                    <a:lstStyle/>
                    <a:p>
                      <a:pPr algn="ctr">
                        <a:spcAft>
                          <a:spcPts val="0"/>
                        </a:spcAft>
                      </a:pPr>
                      <a:r>
                        <a:rPr lang="ja-JP" sz="2000" kern="100" dirty="0">
                          <a:effectLst/>
                          <a:latin typeface="游明朝" panose="02020400000000000000" pitchFamily="18" charset="-128"/>
                          <a:ea typeface="BIZ UDPゴシック" panose="020B0400000000000000" pitchFamily="50" charset="-128"/>
                          <a:cs typeface="Times New Roman" panose="02020603050405020304" pitchFamily="18" charset="0"/>
                        </a:rPr>
                        <a:t>学科</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2000" kern="100" dirty="0">
                          <a:effectLst/>
                          <a:latin typeface="游明朝" panose="02020400000000000000" pitchFamily="18" charset="-128"/>
                          <a:ea typeface="BIZ UDPゴシック" panose="020B0400000000000000" pitchFamily="50" charset="-128"/>
                          <a:cs typeface="Times New Roman" panose="02020603050405020304" pitchFamily="18" charset="0"/>
                        </a:rPr>
                        <a:t>替えることができない教科・科目等</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65475194"/>
                  </a:ext>
                </a:extLst>
              </a:tr>
              <a:tr h="650736">
                <a:tc>
                  <a:txBody>
                    <a:bodyPr/>
                    <a:lstStyle/>
                    <a:p>
                      <a:pPr algn="ctr">
                        <a:spcAft>
                          <a:spcPts val="0"/>
                        </a:spcAft>
                      </a:pPr>
                      <a:r>
                        <a:rPr lang="ja-JP" sz="2000" kern="100" dirty="0">
                          <a:effectLst/>
                          <a:latin typeface="游明朝" panose="02020400000000000000" pitchFamily="18" charset="-128"/>
                          <a:ea typeface="BIZ UDPゴシック" panose="020B0400000000000000" pitchFamily="50" charset="-128"/>
                          <a:cs typeface="Times New Roman" panose="02020603050405020304" pitchFamily="18" charset="0"/>
                        </a:rPr>
                        <a:t>普通科</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〇</a:t>
                      </a:r>
                      <a:r>
                        <a:rPr lang="ja-JP" sz="200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必履修教科・科目</a:t>
                      </a:r>
                      <a:endParaRPr lang="ja-JP" sz="180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0"/>
                        </a:spcAft>
                      </a:pPr>
                      <a:r>
                        <a:rPr 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〇　総合的な探究の時間</a:t>
                      </a: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及び特別活動</a:t>
                      </a:r>
                      <a:endParaRPr 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0344186"/>
                  </a:ext>
                </a:extLst>
              </a:tr>
              <a:tr h="976104">
                <a:tc>
                  <a:txBody>
                    <a:bodyPr/>
                    <a:lstStyle/>
                    <a:p>
                      <a:pPr algn="ctr">
                        <a:spcAft>
                          <a:spcPts val="0"/>
                        </a:spcAft>
                      </a:pPr>
                      <a:r>
                        <a:rPr lang="ja-JP" sz="2000" kern="100" dirty="0">
                          <a:effectLst/>
                          <a:latin typeface="游明朝" panose="02020400000000000000" pitchFamily="18" charset="-128"/>
                          <a:ea typeface="BIZ UDPゴシック" panose="020B0400000000000000" pitchFamily="50" charset="-128"/>
                          <a:cs typeface="Times New Roman" panose="02020603050405020304" pitchFamily="18" charset="0"/>
                        </a:rPr>
                        <a:t>専門学科</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〇　必履修教科・科目</a:t>
                      </a:r>
                      <a:endParaRPr 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0"/>
                        </a:spcAft>
                      </a:pPr>
                      <a:r>
                        <a:rPr 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〇　総合的な探究の時間</a:t>
                      </a: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及び特別活動</a:t>
                      </a:r>
                      <a:endParaRPr lang="ja-JP" sz="1800" kern="100" dirty="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0"/>
                        </a:spcAft>
                      </a:pPr>
                      <a:r>
                        <a:rPr lang="ja-JP" sz="20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〇</a:t>
                      </a:r>
                      <a:r>
                        <a:rPr lang="ja-JP" sz="2000" kern="100" dirty="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全ての生徒が履修する専門教科・科目</a:t>
                      </a:r>
                      <a:endParaRPr lang="ja-JP" sz="1800" kern="100" dirty="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3866303"/>
                  </a:ext>
                </a:extLst>
              </a:tr>
              <a:tr h="976104">
                <a:tc>
                  <a:txBody>
                    <a:bodyPr/>
                    <a:lstStyle/>
                    <a:p>
                      <a:pPr algn="ctr">
                        <a:spcAft>
                          <a:spcPts val="0"/>
                        </a:spcAft>
                      </a:pPr>
                      <a:r>
                        <a:rPr lang="ja-JP" sz="2000" kern="100" dirty="0">
                          <a:effectLst/>
                          <a:latin typeface="游明朝" panose="02020400000000000000" pitchFamily="18" charset="-128"/>
                          <a:ea typeface="BIZ UDPゴシック" panose="020B0400000000000000" pitchFamily="50" charset="-128"/>
                          <a:cs typeface="Times New Roman" panose="02020603050405020304" pitchFamily="18" charset="0"/>
                        </a:rPr>
                        <a:t>総合学科</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〇　必履修教科・科目</a:t>
                      </a:r>
                      <a:endParaRPr 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0"/>
                        </a:spcAft>
                      </a:pPr>
                      <a:r>
                        <a:rPr 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〇　総合的な探究の時間</a:t>
                      </a:r>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及び特別活動</a:t>
                      </a:r>
                      <a:endParaRPr 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0"/>
                        </a:spcAft>
                      </a:pPr>
                      <a:r>
                        <a:rPr lang="ja-JP" sz="20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〇</a:t>
                      </a:r>
                      <a:r>
                        <a:rPr lang="ja-JP" sz="2000" kern="100" dirty="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産業社会と人間</a:t>
                      </a:r>
                      <a:endParaRPr lang="ja-JP" sz="1800" kern="100" dirty="0">
                        <a:solidFill>
                          <a:srgbClr val="0070C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6074635"/>
                  </a:ext>
                </a:extLst>
              </a:tr>
            </a:tbl>
          </a:graphicData>
        </a:graphic>
      </p:graphicFrame>
    </p:spTree>
    <p:extLst>
      <p:ext uri="{BB962C8B-B14F-4D97-AF65-F5344CB8AC3E}">
        <p14:creationId xmlns:p14="http://schemas.microsoft.com/office/powerpoint/2010/main" val="210584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22" name="グループ化 21"/>
          <p:cNvGrpSpPr/>
          <p:nvPr/>
        </p:nvGrpSpPr>
        <p:grpSpPr>
          <a:xfrm>
            <a:off x="1952676" y="403686"/>
            <a:ext cx="5018432" cy="1430627"/>
            <a:chOff x="1952676" y="612182"/>
            <a:chExt cx="5018432" cy="1430627"/>
          </a:xfrm>
        </p:grpSpPr>
        <p:pic>
          <p:nvPicPr>
            <p:cNvPr id="23" name="図 22"/>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4" name="角丸四角形 23"/>
            <p:cNvSpPr/>
            <p:nvPr/>
          </p:nvSpPr>
          <p:spPr>
            <a:xfrm>
              <a:off x="2377440" y="731850"/>
              <a:ext cx="4326998"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600" dirty="0">
                  <a:solidFill>
                    <a:schemeClr val="bg1"/>
                  </a:solidFill>
                  <a:latin typeface="BIZ UDPゴシック" panose="020B0400000000000000" pitchFamily="50" charset="-128"/>
                  <a:ea typeface="BIZ UDPゴシック" panose="020B0400000000000000" pitchFamily="50" charset="-128"/>
                </a:rPr>
                <a:t>単位修得の認定</a:t>
              </a:r>
              <a:endParaRPr kumimoji="1" lang="en-US" altLang="ja-JP" sz="3600" dirty="0">
                <a:solidFill>
                  <a:schemeClr val="bg1"/>
                </a:solidFill>
                <a:latin typeface="BIZ UDPゴシック" panose="020B0400000000000000" pitchFamily="50" charset="-128"/>
                <a:ea typeface="BIZ UDPゴシック" panose="020B0400000000000000" pitchFamily="50" charset="-128"/>
              </a:endParaRPr>
            </a:p>
          </p:txBody>
        </p:sp>
      </p:grpSp>
      <p:sp>
        <p:nvSpPr>
          <p:cNvPr id="9" name="角丸四角形 8"/>
          <p:cNvSpPr/>
          <p:nvPr/>
        </p:nvSpPr>
        <p:spPr>
          <a:xfrm>
            <a:off x="682042" y="2248307"/>
            <a:ext cx="7786095" cy="3170858"/>
          </a:xfrm>
          <a:prstGeom prst="roundRect">
            <a:avLst>
              <a:gd name="adj" fmla="val 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r>
              <a:rPr kumimoji="1" lang="ja-JP" altLang="en-US" sz="2800" dirty="0">
                <a:solidFill>
                  <a:srgbClr val="44546A"/>
                </a:solidFill>
                <a:latin typeface="BIZ UDPゴシック" panose="020B0400000000000000" pitchFamily="50" charset="-128"/>
                <a:ea typeface="BIZ UDPゴシック" panose="020B0400000000000000" pitchFamily="50" charset="-128"/>
              </a:rPr>
              <a:t>学校においては，生徒が学校の定める</a:t>
            </a:r>
            <a:r>
              <a:rPr kumimoji="1" lang="ja-JP" altLang="en-US" sz="2800" dirty="0">
                <a:solidFill>
                  <a:srgbClr val="0070C0"/>
                </a:solidFill>
                <a:latin typeface="BIZ UDPゴシック" panose="020B0400000000000000" pitchFamily="50" charset="-128"/>
                <a:ea typeface="BIZ UDPゴシック" panose="020B0400000000000000" pitchFamily="50" charset="-128"/>
              </a:rPr>
              <a:t>個別の指導計画に従って通級による指導を履修</a:t>
            </a:r>
            <a:r>
              <a:rPr kumimoji="1" lang="ja-JP" altLang="en-US" sz="2800" dirty="0">
                <a:solidFill>
                  <a:srgbClr val="44546A"/>
                </a:solidFill>
                <a:latin typeface="BIZ UDPゴシック" panose="020B0400000000000000" pitchFamily="50" charset="-128"/>
                <a:ea typeface="BIZ UDPゴシック" panose="020B0400000000000000" pitchFamily="50" charset="-128"/>
              </a:rPr>
              <a:t>し，その</a:t>
            </a:r>
            <a:r>
              <a:rPr kumimoji="1" lang="ja-JP" altLang="en-US" sz="2800" dirty="0">
                <a:solidFill>
                  <a:srgbClr val="0070C0"/>
                </a:solidFill>
                <a:latin typeface="BIZ UDPゴシック" panose="020B0400000000000000" pitchFamily="50" charset="-128"/>
                <a:ea typeface="BIZ UDPゴシック" panose="020B0400000000000000" pitchFamily="50" charset="-128"/>
              </a:rPr>
              <a:t>成果が個別に設定された指導目標からみて満足できる</a:t>
            </a:r>
            <a:r>
              <a:rPr kumimoji="1" lang="ja-JP" altLang="en-US" sz="2800" dirty="0">
                <a:solidFill>
                  <a:srgbClr val="44546A"/>
                </a:solidFill>
                <a:latin typeface="BIZ UDPゴシック" panose="020B0400000000000000" pitchFamily="50" charset="-128"/>
                <a:ea typeface="BIZ UDPゴシック" panose="020B0400000000000000" pitchFamily="50" charset="-128"/>
              </a:rPr>
              <a:t>と</a:t>
            </a:r>
            <a:r>
              <a:rPr kumimoji="1" lang="ja-JP" altLang="en-US" sz="2800" dirty="0">
                <a:solidFill>
                  <a:schemeClr val="tx1"/>
                </a:solidFill>
                <a:latin typeface="BIZ UDPゴシック" panose="020B0400000000000000" pitchFamily="50" charset="-128"/>
                <a:ea typeface="BIZ UDPゴシック" panose="020B0400000000000000" pitchFamily="50" charset="-128"/>
              </a:rPr>
              <a:t>認められる場合</a:t>
            </a:r>
            <a:r>
              <a:rPr kumimoji="1" lang="ja-JP" altLang="en-US" sz="2800" dirty="0">
                <a:solidFill>
                  <a:srgbClr val="44546A"/>
                </a:solidFill>
                <a:latin typeface="BIZ UDPゴシック" panose="020B0400000000000000" pitchFamily="50" charset="-128"/>
                <a:ea typeface="BIZ UDPゴシック" panose="020B0400000000000000" pitchFamily="50" charset="-128"/>
              </a:rPr>
              <a:t>には，当該学校の単位を修得したことを認定しなければならない。　</a:t>
            </a:r>
            <a:endParaRPr kumimoji="1" lang="en-US" altLang="ja-JP" sz="2800" dirty="0">
              <a:solidFill>
                <a:srgbClr val="44546A"/>
              </a:solidFill>
              <a:latin typeface="BIZ UDPゴシック" panose="020B0400000000000000" pitchFamily="50" charset="-128"/>
              <a:ea typeface="BIZ UDPゴシック" panose="020B0400000000000000" pitchFamily="50" charset="-128"/>
            </a:endParaRPr>
          </a:p>
        </p:txBody>
      </p:sp>
      <p:sp>
        <p:nvSpPr>
          <p:cNvPr id="8" name="角丸四角形 6">
            <a:extLst>
              <a:ext uri="{FF2B5EF4-FFF2-40B4-BE49-F238E27FC236}">
                <a16:creationId xmlns:a16="http://schemas.microsoft.com/office/drawing/2014/main" id="{D5F29BAF-FB7C-4C19-8FC9-3A31DDCDD514}"/>
              </a:ext>
            </a:extLst>
          </p:cNvPr>
          <p:cNvSpPr/>
          <p:nvPr/>
        </p:nvSpPr>
        <p:spPr>
          <a:xfrm>
            <a:off x="2377440" y="5419165"/>
            <a:ext cx="6154916" cy="5580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dirty="0">
                <a:solidFill>
                  <a:srgbClr val="44546A"/>
                </a:solidFill>
                <a:latin typeface="BIZ UDPゴシック" panose="020B0400000000000000" pitchFamily="50" charset="-128"/>
                <a:ea typeface="BIZ UDPゴシック" panose="020B0400000000000000" pitchFamily="50" charset="-128"/>
              </a:rPr>
              <a:t>「高等学校学習指導要領（平成３０年告示）解説　総則編」より</a:t>
            </a:r>
            <a:endParaRPr kumimoji="1" lang="en-US" altLang="ja-JP" dirty="0">
              <a:solidFill>
                <a:srgbClr val="44546A"/>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9656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22" name="グループ化 21"/>
          <p:cNvGrpSpPr/>
          <p:nvPr/>
        </p:nvGrpSpPr>
        <p:grpSpPr>
          <a:xfrm>
            <a:off x="2062784" y="386895"/>
            <a:ext cx="5018432" cy="1430627"/>
            <a:chOff x="1952676" y="612182"/>
            <a:chExt cx="5018432" cy="1430627"/>
          </a:xfrm>
        </p:grpSpPr>
        <p:pic>
          <p:nvPicPr>
            <p:cNvPr id="23" name="図 22"/>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4" name="角丸四角形 23"/>
            <p:cNvSpPr/>
            <p:nvPr/>
          </p:nvSpPr>
          <p:spPr>
            <a:xfrm>
              <a:off x="2739418" y="731850"/>
              <a:ext cx="3559782"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600" dirty="0">
                  <a:solidFill>
                    <a:schemeClr val="bg1"/>
                  </a:solidFill>
                  <a:latin typeface="BIZ UDPゴシック" panose="020B0400000000000000" pitchFamily="50" charset="-128"/>
                  <a:ea typeface="BIZ UDPゴシック" panose="020B0400000000000000" pitchFamily="50" charset="-128"/>
                </a:rPr>
                <a:t>単位修得の認定</a:t>
              </a:r>
              <a:endParaRPr kumimoji="1" lang="en-US" altLang="ja-JP" sz="3600" dirty="0">
                <a:solidFill>
                  <a:schemeClr val="bg1"/>
                </a:solidFill>
                <a:latin typeface="BIZ UDPゴシック" panose="020B0400000000000000" pitchFamily="50" charset="-128"/>
                <a:ea typeface="BIZ UDPゴシック" panose="020B0400000000000000" pitchFamily="50" charset="-128"/>
              </a:endParaRPr>
            </a:p>
          </p:txBody>
        </p:sp>
      </p:grpSp>
      <p:sp>
        <p:nvSpPr>
          <p:cNvPr id="7" name="角丸四角形 6"/>
          <p:cNvSpPr/>
          <p:nvPr/>
        </p:nvSpPr>
        <p:spPr>
          <a:xfrm>
            <a:off x="2307042" y="5151666"/>
            <a:ext cx="6154916" cy="5580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dirty="0">
                <a:solidFill>
                  <a:srgbClr val="44546A"/>
                </a:solidFill>
                <a:latin typeface="BIZ UDPゴシック" panose="020B0400000000000000" pitchFamily="50" charset="-128"/>
                <a:ea typeface="BIZ UDPゴシック" panose="020B0400000000000000" pitchFamily="50" charset="-128"/>
              </a:rPr>
              <a:t>「高等学校学習指導要領（平成３０年告示）解説　総則編」より</a:t>
            </a:r>
            <a:endParaRPr kumimoji="1" lang="en-US" altLang="ja-JP" dirty="0">
              <a:solidFill>
                <a:srgbClr val="44546A"/>
              </a:solidFill>
              <a:latin typeface="BIZ UDPゴシック" panose="020B0400000000000000" pitchFamily="50" charset="-128"/>
              <a:ea typeface="BIZ UDPゴシック" panose="020B0400000000000000" pitchFamily="50" charset="-128"/>
            </a:endParaRPr>
          </a:p>
        </p:txBody>
      </p:sp>
      <p:sp>
        <p:nvSpPr>
          <p:cNvPr id="8" name="角丸四角形 7"/>
          <p:cNvSpPr/>
          <p:nvPr/>
        </p:nvSpPr>
        <p:spPr>
          <a:xfrm>
            <a:off x="682042" y="2248307"/>
            <a:ext cx="7786095" cy="2917334"/>
          </a:xfrm>
          <a:prstGeom prst="roundRect">
            <a:avLst>
              <a:gd name="adj" fmla="val 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r>
              <a:rPr kumimoji="1" lang="ja-JP" altLang="en-US" sz="2800" dirty="0">
                <a:solidFill>
                  <a:srgbClr val="0070C0"/>
                </a:solidFill>
                <a:latin typeface="BIZ UDPゴシック" panose="020B0400000000000000" pitchFamily="50" charset="-128"/>
                <a:ea typeface="BIZ UDPゴシック" panose="020B0400000000000000" pitchFamily="50" charset="-128"/>
              </a:rPr>
              <a:t>年間７単位を超えない範囲</a:t>
            </a:r>
            <a:r>
              <a:rPr kumimoji="1" lang="ja-JP" altLang="en-US" sz="2800" dirty="0">
                <a:solidFill>
                  <a:srgbClr val="44546A"/>
                </a:solidFill>
                <a:latin typeface="BIZ UDPゴシック" panose="020B0400000000000000" pitchFamily="50" charset="-128"/>
                <a:ea typeface="BIZ UDPゴシック" panose="020B0400000000000000" pitchFamily="50" charset="-128"/>
              </a:rPr>
              <a:t>で当該習得した単位数を当該生徒の在学する高等学校等が定めた全課程の修了を認めるに必要な単位数に加えることができる。</a:t>
            </a:r>
            <a:endParaRPr kumimoji="1" lang="en-US" altLang="ja-JP" sz="2800" dirty="0">
              <a:solidFill>
                <a:srgbClr val="44546A"/>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5597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8" name="グループ化 7"/>
          <p:cNvGrpSpPr/>
          <p:nvPr/>
        </p:nvGrpSpPr>
        <p:grpSpPr>
          <a:xfrm>
            <a:off x="2146207" y="300276"/>
            <a:ext cx="5018432" cy="1430627"/>
            <a:chOff x="1962404" y="670404"/>
            <a:chExt cx="5018432" cy="1430627"/>
          </a:xfrm>
        </p:grpSpPr>
        <p:pic>
          <p:nvPicPr>
            <p:cNvPr id="22" name="図 21"/>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62404" y="670404"/>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 name="角丸四角形 1"/>
            <p:cNvSpPr/>
            <p:nvPr/>
          </p:nvSpPr>
          <p:spPr>
            <a:xfrm>
              <a:off x="2175084" y="731850"/>
              <a:ext cx="4611756"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2800" dirty="0">
                  <a:solidFill>
                    <a:schemeClr val="bg1"/>
                  </a:solidFill>
                  <a:latin typeface="BIZ UDPゴシック" panose="020B0400000000000000" pitchFamily="50" charset="-128"/>
                  <a:ea typeface="BIZ UDPゴシック" panose="020B0400000000000000" pitchFamily="50" charset="-128"/>
                </a:rPr>
                <a:t>障害に応じた特別の指導</a:t>
              </a:r>
              <a:endParaRPr kumimoji="1" lang="en-US" altLang="ja-JP" sz="2800" dirty="0">
                <a:solidFill>
                  <a:schemeClr val="bg1"/>
                </a:solidFill>
                <a:latin typeface="BIZ UDPゴシック" panose="020B0400000000000000" pitchFamily="50" charset="-128"/>
                <a:ea typeface="BIZ UDPゴシック" panose="020B0400000000000000" pitchFamily="50" charset="-128"/>
              </a:endParaRPr>
            </a:p>
          </p:txBody>
        </p:sp>
      </p:grpSp>
      <p:sp>
        <p:nvSpPr>
          <p:cNvPr id="33" name="角丸四角形 32"/>
          <p:cNvSpPr/>
          <p:nvPr/>
        </p:nvSpPr>
        <p:spPr>
          <a:xfrm>
            <a:off x="682042" y="1791461"/>
            <a:ext cx="7786095" cy="3668437"/>
          </a:xfrm>
          <a:prstGeom prst="roundRect">
            <a:avLst>
              <a:gd name="adj" fmla="val 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kumimoji="1" lang="en-US" altLang="ja-JP" sz="2400" dirty="0">
              <a:solidFill>
                <a:srgbClr val="44546A"/>
              </a:solidFill>
              <a:latin typeface="BIZ UDPゴシック" panose="020B0400000000000000" pitchFamily="50" charset="-128"/>
              <a:ea typeface="BIZ UDPゴシック" panose="020B0400000000000000" pitchFamily="50" charset="-128"/>
            </a:endParaRPr>
          </a:p>
          <a:p>
            <a:pPr lvl="0">
              <a:defRPr/>
            </a:pPr>
            <a:r>
              <a:rPr kumimoji="1" lang="ja-JP" altLang="en-US" sz="2400" dirty="0">
                <a:solidFill>
                  <a:schemeClr val="tx1"/>
                </a:solidFill>
                <a:latin typeface="BIZ UDPゴシック" panose="020B0400000000000000" pitchFamily="50" charset="-128"/>
                <a:ea typeface="BIZ UDPゴシック" panose="020B0400000000000000" pitchFamily="50" charset="-128"/>
              </a:rPr>
              <a:t>イ 障害のある生徒に対して，学校教育法施行規則第</a:t>
            </a:r>
            <a:r>
              <a:rPr kumimoji="1" lang="en-US" altLang="ja-JP" sz="2400" dirty="0">
                <a:solidFill>
                  <a:schemeClr val="tx1"/>
                </a:solidFill>
                <a:latin typeface="BIZ UDPゴシック" panose="020B0400000000000000" pitchFamily="50" charset="-128"/>
                <a:ea typeface="BIZ UDPゴシック" panose="020B0400000000000000" pitchFamily="50" charset="-128"/>
              </a:rPr>
              <a:t>140</a:t>
            </a:r>
            <a:r>
              <a:rPr kumimoji="1" lang="ja-JP" altLang="en-US" sz="2400" dirty="0">
                <a:solidFill>
                  <a:schemeClr val="tx1"/>
                </a:solidFill>
                <a:latin typeface="BIZ UDPゴシック" panose="020B0400000000000000" pitchFamily="50" charset="-128"/>
                <a:ea typeface="BIZ UDPゴシック" panose="020B0400000000000000" pitchFamily="50" charset="-128"/>
              </a:rPr>
              <a:t>条の規定に基づき，特別の教育課程を編成し，障害に応じた特別の指導（以下「通級による指導」という。）を行う場合には，学校教育法施行規則第</a:t>
            </a:r>
            <a:r>
              <a:rPr kumimoji="1" lang="en-US" altLang="ja-JP" sz="2400" dirty="0">
                <a:solidFill>
                  <a:schemeClr val="tx1"/>
                </a:solidFill>
                <a:latin typeface="BIZ UDPゴシック" panose="020B0400000000000000" pitchFamily="50" charset="-128"/>
                <a:ea typeface="BIZ UDPゴシック" panose="020B0400000000000000" pitchFamily="50" charset="-128"/>
              </a:rPr>
              <a:t>129</a:t>
            </a:r>
            <a:r>
              <a:rPr kumimoji="1" lang="ja-JP" altLang="en-US" sz="2400" dirty="0">
                <a:solidFill>
                  <a:schemeClr val="tx1"/>
                </a:solidFill>
                <a:latin typeface="BIZ UDPゴシック" panose="020B0400000000000000" pitchFamily="50" charset="-128"/>
                <a:ea typeface="BIZ UDPゴシック" panose="020B0400000000000000" pitchFamily="50" charset="-128"/>
              </a:rPr>
              <a:t>条の規定により</a:t>
            </a:r>
          </a:p>
          <a:p>
            <a:pPr lvl="0">
              <a:defRPr/>
            </a:pPr>
            <a:r>
              <a:rPr kumimoji="1" lang="ja-JP" altLang="en-US" sz="2400" dirty="0">
                <a:solidFill>
                  <a:schemeClr val="tx1"/>
                </a:solidFill>
                <a:latin typeface="BIZ UDPゴシック" panose="020B0400000000000000" pitchFamily="50" charset="-128"/>
                <a:ea typeface="BIZ UDPゴシック" panose="020B0400000000000000" pitchFamily="50" charset="-128"/>
              </a:rPr>
              <a:t>定める</a:t>
            </a:r>
            <a:r>
              <a:rPr kumimoji="1" lang="ja-JP" altLang="en-US" sz="2400" dirty="0">
                <a:solidFill>
                  <a:schemeClr val="tx2"/>
                </a:solidFill>
                <a:latin typeface="BIZ UDPゴシック" panose="020B0400000000000000" pitchFamily="50" charset="-128"/>
                <a:ea typeface="BIZ UDPゴシック" panose="020B0400000000000000" pitchFamily="50" charset="-128"/>
              </a:rPr>
              <a:t>現行の特別支援学校高等部学習指導要領第６章に示す自立活動の内容を参考とし，具体的な目標や内容を定め，指導を行うものとする。</a:t>
            </a:r>
            <a:r>
              <a:rPr kumimoji="1" lang="ja-JP" altLang="en-US" sz="2400" dirty="0">
                <a:solidFill>
                  <a:srgbClr val="44546A"/>
                </a:solidFill>
                <a:latin typeface="BIZ UDPゴシック" panose="020B0400000000000000" pitchFamily="50" charset="-128"/>
                <a:ea typeface="BIZ UDPゴシック" panose="020B0400000000000000" pitchFamily="50" charset="-128"/>
              </a:rPr>
              <a:t>その際，通級による指導が効果的に行われるよう，各教科・科目等と通級による指導との関連を図るなど，</a:t>
            </a:r>
            <a:r>
              <a:rPr kumimoji="1" lang="ja-JP" altLang="en-US" sz="2400" dirty="0">
                <a:solidFill>
                  <a:schemeClr val="tx1"/>
                </a:solidFill>
                <a:latin typeface="BIZ UDPゴシック" panose="020B0400000000000000" pitchFamily="50" charset="-128"/>
                <a:ea typeface="BIZ UDPゴシック" panose="020B0400000000000000" pitchFamily="50" charset="-128"/>
              </a:rPr>
              <a:t>教師間の連携に努めるものとする。</a:t>
            </a:r>
          </a:p>
          <a:p>
            <a:pPr lvl="0">
              <a:lnSpc>
                <a:spcPct val="150000"/>
              </a:lnSpc>
              <a:defRPr/>
            </a:pPr>
            <a:r>
              <a:rPr kumimoji="1" lang="ja-JP" altLang="en-US" sz="2400" dirty="0">
                <a:solidFill>
                  <a:srgbClr val="44546A"/>
                </a:solidFill>
                <a:latin typeface="BIZ UDPゴシック" panose="020B0400000000000000" pitchFamily="50" charset="-128"/>
                <a:ea typeface="BIZ UDPゴシック" panose="020B0400000000000000" pitchFamily="50" charset="-128"/>
              </a:rPr>
              <a:t>　</a:t>
            </a:r>
          </a:p>
        </p:txBody>
      </p:sp>
      <p:sp>
        <p:nvSpPr>
          <p:cNvPr id="9" name="角丸四角形 8"/>
          <p:cNvSpPr/>
          <p:nvPr/>
        </p:nvSpPr>
        <p:spPr>
          <a:xfrm>
            <a:off x="437322" y="5749463"/>
            <a:ext cx="7551833" cy="98956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2400" dirty="0">
                <a:solidFill>
                  <a:srgbClr val="0070C0"/>
                </a:solidFill>
                <a:latin typeface="BIZ UDPゴシック" panose="020B0400000000000000" pitchFamily="50" charset="-128"/>
                <a:ea typeface="BIZ UDPゴシック" panose="020B0400000000000000" pitchFamily="50" charset="-128"/>
              </a:rPr>
              <a:t>高等学校学習指導要領に通級による指導について記載</a:t>
            </a:r>
            <a:endParaRPr kumimoji="1" lang="en-US" altLang="ja-JP" sz="2400" dirty="0">
              <a:solidFill>
                <a:srgbClr val="0070C0"/>
              </a:solidFill>
              <a:latin typeface="BIZ UDPゴシック" panose="020B0400000000000000" pitchFamily="50" charset="-128"/>
              <a:ea typeface="BIZ UDPゴシック" panose="020B0400000000000000" pitchFamily="50" charset="-128"/>
            </a:endParaRPr>
          </a:p>
        </p:txBody>
      </p:sp>
      <p:sp>
        <p:nvSpPr>
          <p:cNvPr id="10" name="角丸四角形 6">
            <a:extLst>
              <a:ext uri="{FF2B5EF4-FFF2-40B4-BE49-F238E27FC236}">
                <a16:creationId xmlns:a16="http://schemas.microsoft.com/office/drawing/2014/main" id="{57F3E62D-2D28-4CCD-8CFD-6EB19D7CC4D7}"/>
              </a:ext>
            </a:extLst>
          </p:cNvPr>
          <p:cNvSpPr/>
          <p:nvPr/>
        </p:nvSpPr>
        <p:spPr>
          <a:xfrm>
            <a:off x="3406191" y="5470443"/>
            <a:ext cx="5061946" cy="5580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dirty="0">
                <a:solidFill>
                  <a:srgbClr val="44546A"/>
                </a:solidFill>
                <a:latin typeface="BIZ UDPゴシック" panose="020B0400000000000000" pitchFamily="50" charset="-128"/>
                <a:ea typeface="BIZ UDPゴシック" panose="020B0400000000000000" pitchFamily="50" charset="-128"/>
              </a:rPr>
              <a:t>「高等学校学習指導要領（平成３０年告示）」より</a:t>
            </a:r>
            <a:endParaRPr kumimoji="1" lang="en-US" altLang="ja-JP" dirty="0">
              <a:solidFill>
                <a:srgbClr val="44546A"/>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1272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8" name="グループ化 7"/>
          <p:cNvGrpSpPr/>
          <p:nvPr/>
        </p:nvGrpSpPr>
        <p:grpSpPr>
          <a:xfrm>
            <a:off x="2146207" y="300276"/>
            <a:ext cx="5018432" cy="1430627"/>
            <a:chOff x="1962404" y="670404"/>
            <a:chExt cx="5018432" cy="1430627"/>
          </a:xfrm>
        </p:grpSpPr>
        <p:pic>
          <p:nvPicPr>
            <p:cNvPr id="22" name="図 21"/>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62404" y="670404"/>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 name="角丸四角形 1"/>
            <p:cNvSpPr/>
            <p:nvPr/>
          </p:nvSpPr>
          <p:spPr>
            <a:xfrm>
              <a:off x="2175084" y="731850"/>
              <a:ext cx="4611756"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2800" dirty="0">
                  <a:solidFill>
                    <a:schemeClr val="bg1"/>
                  </a:solidFill>
                  <a:latin typeface="BIZ UDPゴシック" panose="020B0400000000000000" pitchFamily="50" charset="-128"/>
                  <a:ea typeface="BIZ UDPゴシック" panose="020B0400000000000000" pitchFamily="50" charset="-128"/>
                </a:rPr>
                <a:t>障害に応じた特別の指導</a:t>
              </a:r>
              <a:endParaRPr kumimoji="1" lang="en-US" altLang="ja-JP" sz="2800" dirty="0">
                <a:solidFill>
                  <a:schemeClr val="bg1"/>
                </a:solidFill>
                <a:latin typeface="BIZ UDPゴシック" panose="020B0400000000000000" pitchFamily="50" charset="-128"/>
                <a:ea typeface="BIZ UDPゴシック" panose="020B0400000000000000" pitchFamily="50" charset="-128"/>
              </a:endParaRPr>
            </a:p>
          </p:txBody>
        </p:sp>
      </p:grpSp>
      <p:sp>
        <p:nvSpPr>
          <p:cNvPr id="33" name="角丸四角形 32"/>
          <p:cNvSpPr/>
          <p:nvPr/>
        </p:nvSpPr>
        <p:spPr>
          <a:xfrm>
            <a:off x="682042" y="1791461"/>
            <a:ext cx="7786095" cy="3668437"/>
          </a:xfrm>
          <a:prstGeom prst="roundRect">
            <a:avLst>
              <a:gd name="adj" fmla="val 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kumimoji="1" lang="en-US" altLang="ja-JP" sz="2400" dirty="0">
              <a:solidFill>
                <a:srgbClr val="44546A"/>
              </a:solidFill>
              <a:latin typeface="BIZ UDPゴシック" panose="020B0400000000000000" pitchFamily="50" charset="-128"/>
              <a:ea typeface="BIZ UDPゴシック" panose="020B0400000000000000" pitchFamily="50" charset="-128"/>
            </a:endParaRPr>
          </a:p>
          <a:p>
            <a:pPr lvl="0">
              <a:defRPr/>
            </a:pPr>
            <a:r>
              <a:rPr kumimoji="1" lang="ja-JP" altLang="en-US" sz="2400" dirty="0">
                <a:solidFill>
                  <a:schemeClr val="bg2"/>
                </a:solidFill>
                <a:latin typeface="BIZ UDPゴシック" panose="020B0400000000000000" pitchFamily="50" charset="-128"/>
                <a:ea typeface="BIZ UDPゴシック" panose="020B0400000000000000" pitchFamily="50" charset="-128"/>
              </a:rPr>
              <a:t>イ 障害のある生徒に対して，学校教育法施行規則第</a:t>
            </a:r>
            <a:r>
              <a:rPr kumimoji="1" lang="en-US" altLang="ja-JP" sz="2400" dirty="0">
                <a:solidFill>
                  <a:schemeClr val="bg2"/>
                </a:solidFill>
                <a:latin typeface="BIZ UDPゴシック" panose="020B0400000000000000" pitchFamily="50" charset="-128"/>
                <a:ea typeface="BIZ UDPゴシック" panose="020B0400000000000000" pitchFamily="50" charset="-128"/>
              </a:rPr>
              <a:t>140</a:t>
            </a:r>
            <a:r>
              <a:rPr kumimoji="1" lang="ja-JP" altLang="en-US" sz="2400" dirty="0">
                <a:solidFill>
                  <a:schemeClr val="bg2"/>
                </a:solidFill>
                <a:latin typeface="BIZ UDPゴシック" panose="020B0400000000000000" pitchFamily="50" charset="-128"/>
                <a:ea typeface="BIZ UDPゴシック" panose="020B0400000000000000" pitchFamily="50" charset="-128"/>
              </a:rPr>
              <a:t>条の規定に基づき，特別の教育課程を編成し，障害に応じた特別の指導（以下「通級による指導」という。）を行う場合には，学校教育法施行規則第</a:t>
            </a:r>
            <a:r>
              <a:rPr kumimoji="1" lang="en-US" altLang="ja-JP" sz="2400" dirty="0">
                <a:solidFill>
                  <a:schemeClr val="bg2"/>
                </a:solidFill>
                <a:latin typeface="BIZ UDPゴシック" panose="020B0400000000000000" pitchFamily="50" charset="-128"/>
                <a:ea typeface="BIZ UDPゴシック" panose="020B0400000000000000" pitchFamily="50" charset="-128"/>
              </a:rPr>
              <a:t>129</a:t>
            </a:r>
            <a:r>
              <a:rPr kumimoji="1" lang="ja-JP" altLang="en-US" sz="2400" dirty="0">
                <a:solidFill>
                  <a:schemeClr val="bg2"/>
                </a:solidFill>
                <a:latin typeface="BIZ UDPゴシック" panose="020B0400000000000000" pitchFamily="50" charset="-128"/>
                <a:ea typeface="BIZ UDPゴシック" panose="020B0400000000000000" pitchFamily="50" charset="-128"/>
              </a:rPr>
              <a:t>条の規定により</a:t>
            </a:r>
          </a:p>
          <a:p>
            <a:pPr lvl="0">
              <a:defRPr/>
            </a:pPr>
            <a:r>
              <a:rPr kumimoji="1" lang="ja-JP" altLang="en-US" sz="2400" dirty="0">
                <a:solidFill>
                  <a:schemeClr val="bg2"/>
                </a:solidFill>
                <a:latin typeface="BIZ UDPゴシック" panose="020B0400000000000000" pitchFamily="50" charset="-128"/>
                <a:ea typeface="BIZ UDPゴシック" panose="020B0400000000000000" pitchFamily="50" charset="-128"/>
              </a:rPr>
              <a:t>定める</a:t>
            </a:r>
            <a:r>
              <a:rPr kumimoji="1" lang="ja-JP" altLang="en-US" sz="2400" dirty="0">
                <a:solidFill>
                  <a:schemeClr val="tx2"/>
                </a:solidFill>
                <a:latin typeface="BIZ UDPゴシック" panose="020B0400000000000000" pitchFamily="50" charset="-128"/>
                <a:ea typeface="BIZ UDPゴシック" panose="020B0400000000000000" pitchFamily="50" charset="-128"/>
              </a:rPr>
              <a:t>現行の特別支援学校高等部学習指導要領第６章に示す自立活動の内容を参考とし，具体的な目標や内容を定め，指導を行うものとする。</a:t>
            </a:r>
            <a:r>
              <a:rPr kumimoji="1" lang="ja-JP" altLang="en-US" sz="2400" dirty="0">
                <a:solidFill>
                  <a:schemeClr val="bg2"/>
                </a:solidFill>
                <a:latin typeface="BIZ UDPゴシック" panose="020B0400000000000000" pitchFamily="50" charset="-128"/>
                <a:ea typeface="BIZ UDPゴシック" panose="020B0400000000000000" pitchFamily="50" charset="-128"/>
              </a:rPr>
              <a:t>その際，通級による指導が効果的に行われるよう，各教科・科目等と通級による指導との関連を図るなど，教師間の連携に努めるものとする。</a:t>
            </a:r>
          </a:p>
          <a:p>
            <a:pPr lvl="0">
              <a:lnSpc>
                <a:spcPct val="150000"/>
              </a:lnSpc>
              <a:defRPr/>
            </a:pPr>
            <a:r>
              <a:rPr kumimoji="1" lang="ja-JP" altLang="en-US" sz="2400" dirty="0">
                <a:solidFill>
                  <a:srgbClr val="44546A"/>
                </a:solidFill>
                <a:latin typeface="BIZ UDPゴシック" panose="020B0400000000000000" pitchFamily="50" charset="-128"/>
                <a:ea typeface="BIZ UDPゴシック" panose="020B0400000000000000" pitchFamily="50" charset="-128"/>
              </a:rPr>
              <a:t>　</a:t>
            </a:r>
          </a:p>
        </p:txBody>
      </p:sp>
      <p:sp>
        <p:nvSpPr>
          <p:cNvPr id="9" name="角丸四角形 8"/>
          <p:cNvSpPr/>
          <p:nvPr/>
        </p:nvSpPr>
        <p:spPr>
          <a:xfrm>
            <a:off x="437322" y="5749463"/>
            <a:ext cx="7551833" cy="98956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2400" dirty="0">
                <a:solidFill>
                  <a:srgbClr val="0070C0"/>
                </a:solidFill>
                <a:latin typeface="BIZ UDPゴシック" panose="020B0400000000000000" pitchFamily="50" charset="-128"/>
                <a:ea typeface="BIZ UDPゴシック" panose="020B0400000000000000" pitchFamily="50" charset="-128"/>
              </a:rPr>
              <a:t>高等学校学習指導要領に通級による指導について記載</a:t>
            </a:r>
            <a:endParaRPr kumimoji="1" lang="en-US" altLang="ja-JP" sz="2400" dirty="0">
              <a:solidFill>
                <a:srgbClr val="0070C0"/>
              </a:solidFill>
              <a:latin typeface="BIZ UDPゴシック" panose="020B0400000000000000" pitchFamily="50" charset="-128"/>
              <a:ea typeface="BIZ UDPゴシック" panose="020B0400000000000000" pitchFamily="50" charset="-128"/>
            </a:endParaRPr>
          </a:p>
        </p:txBody>
      </p:sp>
      <p:sp>
        <p:nvSpPr>
          <p:cNvPr id="10" name="角丸四角形 6">
            <a:extLst>
              <a:ext uri="{FF2B5EF4-FFF2-40B4-BE49-F238E27FC236}">
                <a16:creationId xmlns:a16="http://schemas.microsoft.com/office/drawing/2014/main" id="{57F3E62D-2D28-4CCD-8CFD-6EB19D7CC4D7}"/>
              </a:ext>
            </a:extLst>
          </p:cNvPr>
          <p:cNvSpPr/>
          <p:nvPr/>
        </p:nvSpPr>
        <p:spPr>
          <a:xfrm>
            <a:off x="3406191" y="5470443"/>
            <a:ext cx="5061946" cy="5580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dirty="0">
                <a:solidFill>
                  <a:srgbClr val="44546A"/>
                </a:solidFill>
                <a:latin typeface="BIZ UDPゴシック" panose="020B0400000000000000" pitchFamily="50" charset="-128"/>
                <a:ea typeface="BIZ UDPゴシック" panose="020B0400000000000000" pitchFamily="50" charset="-128"/>
              </a:rPr>
              <a:t>「高等学校学習指導要領（平成３０年告示）」より</a:t>
            </a:r>
            <a:endParaRPr kumimoji="1" lang="en-US" altLang="ja-JP" dirty="0">
              <a:solidFill>
                <a:srgbClr val="44546A"/>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7305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22" name="グループ化 21"/>
          <p:cNvGrpSpPr/>
          <p:nvPr/>
        </p:nvGrpSpPr>
        <p:grpSpPr>
          <a:xfrm>
            <a:off x="2060875" y="403074"/>
            <a:ext cx="5018432" cy="1430627"/>
            <a:chOff x="1952676" y="612182"/>
            <a:chExt cx="5018432" cy="1430627"/>
          </a:xfrm>
        </p:grpSpPr>
        <p:pic>
          <p:nvPicPr>
            <p:cNvPr id="23" name="図 22"/>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4" name="角丸四角形 23"/>
            <p:cNvSpPr/>
            <p:nvPr/>
          </p:nvSpPr>
          <p:spPr>
            <a:xfrm>
              <a:off x="2189443" y="667992"/>
              <a:ext cx="4544898"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prstClr val="white"/>
                  </a:solidFill>
                  <a:latin typeface="BIZ UDPゴシック" panose="020B0400000000000000" pitchFamily="50" charset="-128"/>
                  <a:ea typeface="BIZ UDPゴシック" panose="020B0400000000000000" pitchFamily="50" charset="-128"/>
                </a:rPr>
                <a:t>本日の研修の流れ</a:t>
              </a:r>
              <a:endParaRPr kumimoji="1" lang="en-US" altLang="ja-JP" sz="2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28" name="角丸四角形 27"/>
          <p:cNvSpPr/>
          <p:nvPr/>
        </p:nvSpPr>
        <p:spPr>
          <a:xfrm>
            <a:off x="2760858" y="1978790"/>
            <a:ext cx="4318449" cy="5580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solidFill>
                  <a:srgbClr val="44546A"/>
                </a:solidFill>
                <a:latin typeface="BIZ UDPゴシック" panose="020B0400000000000000" pitchFamily="50" charset="-128"/>
                <a:ea typeface="BIZ UDPゴシック" panose="020B0400000000000000" pitchFamily="50" charset="-128"/>
              </a:rPr>
              <a:t>通級による指導について</a:t>
            </a:r>
            <a:endParaRPr kumimoji="1" lang="en-US" altLang="ja-JP" sz="2800" b="0" i="0" u="none" strike="noStrike" kern="1200" cap="none" spc="0" normalizeH="0" baseline="0" noProof="0" dirty="0">
              <a:ln>
                <a:noFill/>
              </a:ln>
              <a:solidFill>
                <a:srgbClr val="44546A"/>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角丸四角形 27">
            <a:extLst>
              <a:ext uri="{FF2B5EF4-FFF2-40B4-BE49-F238E27FC236}">
                <a16:creationId xmlns:a16="http://schemas.microsoft.com/office/drawing/2014/main" id="{AC09F619-AEBC-4DFA-B62F-37C90EB3F29C}"/>
              </a:ext>
            </a:extLst>
          </p:cNvPr>
          <p:cNvSpPr/>
          <p:nvPr/>
        </p:nvSpPr>
        <p:spPr>
          <a:xfrm>
            <a:off x="3827077" y="2821349"/>
            <a:ext cx="1728387" cy="5580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44546A"/>
                </a:solidFill>
                <a:effectLst/>
                <a:uLnTx/>
                <a:uFillTx/>
                <a:latin typeface="BIZ UDPゴシック" panose="020B0400000000000000" pitchFamily="50" charset="-128"/>
                <a:ea typeface="BIZ UDPゴシック" panose="020B0400000000000000" pitchFamily="50" charset="-128"/>
                <a:cs typeface="+mn-cs"/>
              </a:rPr>
              <a:t>国の動向</a:t>
            </a:r>
            <a:endParaRPr kumimoji="1" lang="en-US" altLang="ja-JP" sz="2800" b="0" i="0" u="none" strike="noStrike" kern="1200" cap="none" spc="0" normalizeH="0" baseline="0" noProof="0" dirty="0">
              <a:ln>
                <a:noFill/>
              </a:ln>
              <a:solidFill>
                <a:srgbClr val="44546A"/>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角丸四角形 27">
            <a:extLst>
              <a:ext uri="{FF2B5EF4-FFF2-40B4-BE49-F238E27FC236}">
                <a16:creationId xmlns:a16="http://schemas.microsoft.com/office/drawing/2014/main" id="{8E4C3021-6C77-408D-8424-6439157F311B}"/>
              </a:ext>
            </a:extLst>
          </p:cNvPr>
          <p:cNvSpPr/>
          <p:nvPr/>
        </p:nvSpPr>
        <p:spPr>
          <a:xfrm>
            <a:off x="3293968" y="3663908"/>
            <a:ext cx="2794605" cy="5580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solidFill>
                  <a:srgbClr val="44546A"/>
                </a:solidFill>
                <a:latin typeface="BIZ UDPゴシック" panose="020B0400000000000000" pitchFamily="50" charset="-128"/>
                <a:ea typeface="BIZ UDPゴシック" panose="020B0400000000000000" pitchFamily="50" charset="-128"/>
              </a:rPr>
              <a:t>特別の教育課程</a:t>
            </a:r>
            <a:endParaRPr kumimoji="1" lang="en-US" altLang="ja-JP" sz="2800" b="0" i="0" u="none" strike="noStrike" kern="1200" cap="none" spc="0" normalizeH="0" baseline="0" noProof="0" dirty="0">
              <a:ln>
                <a:noFill/>
              </a:ln>
              <a:solidFill>
                <a:srgbClr val="44546A"/>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角丸四角形 27">
            <a:extLst>
              <a:ext uri="{FF2B5EF4-FFF2-40B4-BE49-F238E27FC236}">
                <a16:creationId xmlns:a16="http://schemas.microsoft.com/office/drawing/2014/main" id="{ADB68ADB-1871-4846-9E28-3D933F7E301F}"/>
              </a:ext>
            </a:extLst>
          </p:cNvPr>
          <p:cNvSpPr/>
          <p:nvPr/>
        </p:nvSpPr>
        <p:spPr>
          <a:xfrm>
            <a:off x="3293968" y="4506467"/>
            <a:ext cx="2794605" cy="5580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44546A"/>
                </a:solidFill>
                <a:effectLst/>
                <a:uLnTx/>
                <a:uFillTx/>
                <a:latin typeface="BIZ UDPゴシック" panose="020B0400000000000000" pitchFamily="50" charset="-128"/>
                <a:ea typeface="BIZ UDPゴシック" panose="020B0400000000000000" pitchFamily="50" charset="-128"/>
                <a:cs typeface="+mn-cs"/>
              </a:rPr>
              <a:t>単位修得の認定</a:t>
            </a:r>
            <a:endParaRPr kumimoji="1" lang="en-US" altLang="ja-JP" sz="2800" b="0" i="0" u="none" strike="noStrike" kern="1200" cap="none" spc="0" normalizeH="0" baseline="0" noProof="0" dirty="0">
              <a:ln>
                <a:noFill/>
              </a:ln>
              <a:solidFill>
                <a:srgbClr val="44546A"/>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角丸四角形 27">
            <a:extLst>
              <a:ext uri="{FF2B5EF4-FFF2-40B4-BE49-F238E27FC236}">
                <a16:creationId xmlns:a16="http://schemas.microsoft.com/office/drawing/2014/main" id="{60EB885D-4FA9-4D15-8DC6-9F218ED3D5D3}"/>
              </a:ext>
            </a:extLst>
          </p:cNvPr>
          <p:cNvSpPr/>
          <p:nvPr/>
        </p:nvSpPr>
        <p:spPr>
          <a:xfrm>
            <a:off x="3586462" y="5332676"/>
            <a:ext cx="2209617" cy="5580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solidFill>
                  <a:srgbClr val="44546A"/>
                </a:solidFill>
                <a:latin typeface="BIZ UDPゴシック" panose="020B0400000000000000" pitchFamily="50" charset="-128"/>
                <a:ea typeface="BIZ UDPゴシック" panose="020B0400000000000000" pitchFamily="50" charset="-128"/>
              </a:rPr>
              <a:t>指導の内容</a:t>
            </a:r>
            <a:endParaRPr kumimoji="1" lang="en-US" altLang="ja-JP" sz="2800" b="0" i="0" u="none" strike="noStrike" kern="1200" cap="none" spc="0" normalizeH="0" baseline="0" noProof="0" dirty="0">
              <a:ln>
                <a:noFill/>
              </a:ln>
              <a:solidFill>
                <a:srgbClr val="44546A"/>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5008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8" name="グループ化 7"/>
          <p:cNvGrpSpPr/>
          <p:nvPr/>
        </p:nvGrpSpPr>
        <p:grpSpPr>
          <a:xfrm>
            <a:off x="2146207" y="300276"/>
            <a:ext cx="5018432" cy="1430627"/>
            <a:chOff x="1962404" y="670404"/>
            <a:chExt cx="5018432" cy="1430627"/>
          </a:xfrm>
        </p:grpSpPr>
        <p:pic>
          <p:nvPicPr>
            <p:cNvPr id="22" name="図 21"/>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62404" y="670404"/>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 name="角丸四角形 1"/>
            <p:cNvSpPr/>
            <p:nvPr/>
          </p:nvSpPr>
          <p:spPr>
            <a:xfrm>
              <a:off x="2175084" y="731850"/>
              <a:ext cx="4611756"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2800" dirty="0">
                  <a:solidFill>
                    <a:schemeClr val="bg1"/>
                  </a:solidFill>
                  <a:latin typeface="BIZ UDPゴシック" panose="020B0400000000000000" pitchFamily="50" charset="-128"/>
                  <a:ea typeface="BIZ UDPゴシック" panose="020B0400000000000000" pitchFamily="50" charset="-128"/>
                </a:rPr>
                <a:t>障害に応じた特別の指導</a:t>
              </a:r>
              <a:endParaRPr kumimoji="1" lang="en-US" altLang="ja-JP" sz="2800" dirty="0">
                <a:solidFill>
                  <a:schemeClr val="bg1"/>
                </a:solidFill>
                <a:latin typeface="BIZ UDPゴシック" panose="020B0400000000000000" pitchFamily="50" charset="-128"/>
                <a:ea typeface="BIZ UDPゴシック" panose="020B0400000000000000" pitchFamily="50" charset="-128"/>
              </a:endParaRPr>
            </a:p>
          </p:txBody>
        </p:sp>
      </p:grpSp>
      <p:pic>
        <p:nvPicPr>
          <p:cNvPr id="9" name="図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80212" y="2215990"/>
            <a:ext cx="2840642" cy="4037782"/>
          </a:xfrm>
          <a:prstGeom prst="rect">
            <a:avLst/>
          </a:prstGeom>
        </p:spPr>
      </p:pic>
    </p:spTree>
    <p:extLst>
      <p:ext uri="{BB962C8B-B14F-4D97-AF65-F5344CB8AC3E}">
        <p14:creationId xmlns:p14="http://schemas.microsoft.com/office/powerpoint/2010/main" val="385946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8" name="グループ化 7"/>
          <p:cNvGrpSpPr/>
          <p:nvPr/>
        </p:nvGrpSpPr>
        <p:grpSpPr>
          <a:xfrm>
            <a:off x="2146207" y="300276"/>
            <a:ext cx="5018432" cy="1430627"/>
            <a:chOff x="1962404" y="670404"/>
            <a:chExt cx="5018432" cy="1430627"/>
          </a:xfrm>
        </p:grpSpPr>
        <p:pic>
          <p:nvPicPr>
            <p:cNvPr id="22" name="図 21"/>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62404" y="670404"/>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 name="角丸四角形 1"/>
            <p:cNvSpPr/>
            <p:nvPr/>
          </p:nvSpPr>
          <p:spPr>
            <a:xfrm>
              <a:off x="2175084" y="731850"/>
              <a:ext cx="4611756"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2800" dirty="0">
                  <a:solidFill>
                    <a:schemeClr val="bg1"/>
                  </a:solidFill>
                  <a:latin typeface="BIZ UDPゴシック" panose="020B0400000000000000" pitchFamily="50" charset="-128"/>
                  <a:ea typeface="BIZ UDPゴシック" panose="020B0400000000000000" pitchFamily="50" charset="-128"/>
                </a:rPr>
                <a:t>障害に応じた特別の指導</a:t>
              </a:r>
              <a:endParaRPr kumimoji="1" lang="en-US" altLang="ja-JP" sz="2800" dirty="0">
                <a:solidFill>
                  <a:schemeClr val="bg1"/>
                </a:solidFill>
                <a:latin typeface="BIZ UDPゴシック" panose="020B0400000000000000" pitchFamily="50" charset="-128"/>
                <a:ea typeface="BIZ UDPゴシック" panose="020B0400000000000000" pitchFamily="50" charset="-128"/>
              </a:endParaRPr>
            </a:p>
          </p:txBody>
        </p:sp>
      </p:grpSp>
      <p:sp>
        <p:nvSpPr>
          <p:cNvPr id="11" name="テキスト ボックス 10">
            <a:extLst>
              <a:ext uri="{FF2B5EF4-FFF2-40B4-BE49-F238E27FC236}">
                <a16:creationId xmlns:a16="http://schemas.microsoft.com/office/drawing/2014/main" id="{D750D081-F244-4F08-B267-EFBA4866BFE4}"/>
              </a:ext>
            </a:extLst>
          </p:cNvPr>
          <p:cNvSpPr txBox="1"/>
          <p:nvPr/>
        </p:nvSpPr>
        <p:spPr>
          <a:xfrm>
            <a:off x="2965138" y="2044941"/>
            <a:ext cx="3399253" cy="584775"/>
          </a:xfrm>
          <a:prstGeom prst="rect">
            <a:avLst/>
          </a:prstGeom>
          <a:noFill/>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自立活動の目標</a:t>
            </a:r>
          </a:p>
        </p:txBody>
      </p:sp>
      <p:sp>
        <p:nvSpPr>
          <p:cNvPr id="14" name="角丸四角形 7">
            <a:extLst>
              <a:ext uri="{FF2B5EF4-FFF2-40B4-BE49-F238E27FC236}">
                <a16:creationId xmlns:a16="http://schemas.microsoft.com/office/drawing/2014/main" id="{BCC41A43-833F-43CD-80F3-F2D81D5E4909}"/>
              </a:ext>
            </a:extLst>
          </p:cNvPr>
          <p:cNvSpPr/>
          <p:nvPr/>
        </p:nvSpPr>
        <p:spPr>
          <a:xfrm>
            <a:off x="762375" y="2769618"/>
            <a:ext cx="7786095" cy="2917334"/>
          </a:xfrm>
          <a:prstGeom prst="roundRect">
            <a:avLst>
              <a:gd name="adj" fmla="val 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r>
              <a:rPr kumimoji="1" lang="ja-JP" altLang="en-US" sz="2800" dirty="0">
                <a:solidFill>
                  <a:schemeClr val="tx1"/>
                </a:solidFill>
                <a:latin typeface="BIZ UDPゴシック" panose="020B0400000000000000" pitchFamily="50" charset="-128"/>
                <a:ea typeface="BIZ UDPゴシック" panose="020B0400000000000000" pitchFamily="50" charset="-128"/>
              </a:rPr>
              <a:t>個々の生徒が自立を目指し，</a:t>
            </a:r>
            <a:r>
              <a:rPr kumimoji="1" lang="ja-JP" altLang="en-US" sz="2800" dirty="0">
                <a:solidFill>
                  <a:srgbClr val="0070C0"/>
                </a:solidFill>
                <a:latin typeface="BIZ UDPゴシック" panose="020B0400000000000000" pitchFamily="50" charset="-128"/>
                <a:ea typeface="BIZ UDPゴシック" panose="020B0400000000000000" pitchFamily="50" charset="-128"/>
              </a:rPr>
              <a:t>障害による学習上又は生活上の困難を主体的に改善・克服</a:t>
            </a:r>
            <a:r>
              <a:rPr kumimoji="1" lang="ja-JP" altLang="en-US" sz="2800" dirty="0">
                <a:solidFill>
                  <a:schemeClr val="tx1"/>
                </a:solidFill>
                <a:latin typeface="BIZ UDPゴシック" panose="020B0400000000000000" pitchFamily="50" charset="-128"/>
                <a:ea typeface="BIZ UDPゴシック" panose="020B0400000000000000" pitchFamily="50" charset="-128"/>
              </a:rPr>
              <a:t>するために必要な知識，技能，態度及び習慣を養い，もって心身の調和的発達の基盤を培う</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15" name="角丸四角形 6">
            <a:extLst>
              <a:ext uri="{FF2B5EF4-FFF2-40B4-BE49-F238E27FC236}">
                <a16:creationId xmlns:a16="http://schemas.microsoft.com/office/drawing/2014/main" id="{0794A8AA-1CE1-42D1-9D23-054ED5FADA11}"/>
              </a:ext>
            </a:extLst>
          </p:cNvPr>
          <p:cNvSpPr/>
          <p:nvPr/>
        </p:nvSpPr>
        <p:spPr>
          <a:xfrm>
            <a:off x="4109119" y="5686952"/>
            <a:ext cx="4510544" cy="5580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a:solidFill>
                  <a:srgbClr val="44546A"/>
                </a:solidFill>
                <a:latin typeface="BIZ UDPゴシック" panose="020B0400000000000000" pitchFamily="50" charset="-128"/>
                <a:ea typeface="BIZ UDPゴシック" panose="020B0400000000000000" pitchFamily="50" charset="-128"/>
              </a:rPr>
              <a:t>「特別支援学校高等部学習指導要領」</a:t>
            </a:r>
            <a:r>
              <a:rPr kumimoji="1" lang="ja-JP" altLang="en-US" dirty="0">
                <a:solidFill>
                  <a:srgbClr val="44546A"/>
                </a:solidFill>
                <a:latin typeface="BIZ UDPゴシック" panose="020B0400000000000000" pitchFamily="50" charset="-128"/>
                <a:ea typeface="BIZ UDPゴシック" panose="020B0400000000000000" pitchFamily="50" charset="-128"/>
              </a:rPr>
              <a:t>より</a:t>
            </a:r>
            <a:endParaRPr kumimoji="1" lang="en-US" altLang="ja-JP" dirty="0">
              <a:solidFill>
                <a:srgbClr val="44546A"/>
              </a:solidFill>
              <a:latin typeface="BIZ UDPゴシック" panose="020B0400000000000000" pitchFamily="50" charset="-128"/>
              <a:ea typeface="BIZ UDPゴシック" panose="020B0400000000000000" pitchFamily="50" charset="-128"/>
            </a:endParaRPr>
          </a:p>
        </p:txBody>
      </p:sp>
      <p:pic>
        <p:nvPicPr>
          <p:cNvPr id="9" name="図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377319" y="1055058"/>
            <a:ext cx="1107796" cy="1574658"/>
          </a:xfrm>
          <a:prstGeom prst="rect">
            <a:avLst/>
          </a:prstGeom>
        </p:spPr>
      </p:pic>
    </p:spTree>
    <p:extLst>
      <p:ext uri="{BB962C8B-B14F-4D97-AF65-F5344CB8AC3E}">
        <p14:creationId xmlns:p14="http://schemas.microsoft.com/office/powerpoint/2010/main" val="369174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22" name="グループ化 21"/>
          <p:cNvGrpSpPr/>
          <p:nvPr/>
        </p:nvGrpSpPr>
        <p:grpSpPr>
          <a:xfrm>
            <a:off x="2062784" y="439903"/>
            <a:ext cx="5018432" cy="1430627"/>
            <a:chOff x="1952676" y="612182"/>
            <a:chExt cx="5018432" cy="1430627"/>
          </a:xfrm>
        </p:grpSpPr>
        <p:pic>
          <p:nvPicPr>
            <p:cNvPr id="23" name="図 22"/>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4" name="角丸四角形 23"/>
            <p:cNvSpPr/>
            <p:nvPr/>
          </p:nvSpPr>
          <p:spPr>
            <a:xfrm>
              <a:off x="2606588" y="731850"/>
              <a:ext cx="3692612"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600" dirty="0" smtClean="0">
                  <a:solidFill>
                    <a:schemeClr val="bg1"/>
                  </a:solidFill>
                  <a:latin typeface="BIZ UDPゴシック" panose="020B0400000000000000" pitchFamily="50" charset="-128"/>
                  <a:ea typeface="BIZ UDPゴシック" panose="020B0400000000000000" pitchFamily="50" charset="-128"/>
                </a:rPr>
                <a:t>自立活動の内容</a:t>
              </a:r>
              <a:endParaRPr kumimoji="1" lang="en-US" altLang="ja-JP" sz="3600" dirty="0">
                <a:solidFill>
                  <a:schemeClr val="bg1"/>
                </a:solidFill>
                <a:latin typeface="BIZ UDPゴシック" panose="020B0400000000000000" pitchFamily="50" charset="-128"/>
                <a:ea typeface="BIZ UDPゴシック" panose="020B0400000000000000" pitchFamily="50" charset="-128"/>
              </a:endParaRPr>
            </a:p>
          </p:txBody>
        </p:sp>
      </p:grpSp>
      <p:sp>
        <p:nvSpPr>
          <p:cNvPr id="9" name="テキスト ボックス 8"/>
          <p:cNvSpPr txBox="1"/>
          <p:nvPr/>
        </p:nvSpPr>
        <p:spPr>
          <a:xfrm>
            <a:off x="1952676" y="2246647"/>
            <a:ext cx="4663650" cy="584775"/>
          </a:xfrm>
          <a:prstGeom prst="rect">
            <a:avLst/>
          </a:prstGeom>
          <a:noFill/>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自立活動の内容の６区分</a:t>
            </a:r>
          </a:p>
        </p:txBody>
      </p:sp>
      <p:sp>
        <p:nvSpPr>
          <p:cNvPr id="3" name="正方形/長方形 2"/>
          <p:cNvSpPr/>
          <p:nvPr/>
        </p:nvSpPr>
        <p:spPr>
          <a:xfrm>
            <a:off x="2591880" y="3035260"/>
            <a:ext cx="4182893" cy="3046988"/>
          </a:xfrm>
          <a:prstGeom prst="rect">
            <a:avLst/>
          </a:prstGeom>
        </p:spPr>
        <p:txBody>
          <a:bodyPr wrap="square">
            <a:spAutoFit/>
          </a:bodyPr>
          <a:lstStyle/>
          <a:p>
            <a:r>
              <a:rPr lang="ja-JP" altLang="en-US" sz="3200" dirty="0" smtClean="0">
                <a:latin typeface="BIZ UDPゴシック" panose="020B0400000000000000" pitchFamily="50" charset="-128"/>
                <a:ea typeface="BIZ UDPゴシック" panose="020B0400000000000000" pitchFamily="50" charset="-128"/>
              </a:rPr>
              <a:t>１　健康</a:t>
            </a:r>
            <a:r>
              <a:rPr lang="ja-JP" altLang="en-US" sz="3200" dirty="0">
                <a:latin typeface="BIZ UDPゴシック" panose="020B0400000000000000" pitchFamily="50" charset="-128"/>
                <a:ea typeface="BIZ UDPゴシック" panose="020B0400000000000000" pitchFamily="50" charset="-128"/>
              </a:rPr>
              <a:t>の保持　　　　　　</a:t>
            </a:r>
            <a:endParaRPr lang="en-US" altLang="ja-JP" sz="3200" dirty="0">
              <a:latin typeface="BIZ UDPゴシック" panose="020B0400000000000000" pitchFamily="50" charset="-128"/>
              <a:ea typeface="BIZ UDPゴシック" panose="020B0400000000000000" pitchFamily="50" charset="-128"/>
            </a:endParaRPr>
          </a:p>
          <a:p>
            <a:r>
              <a:rPr lang="ja-JP" altLang="en-US" sz="3200" dirty="0" smtClean="0">
                <a:latin typeface="BIZ UDPゴシック" panose="020B0400000000000000" pitchFamily="50" charset="-128"/>
                <a:ea typeface="BIZ UDPゴシック" panose="020B0400000000000000" pitchFamily="50" charset="-128"/>
              </a:rPr>
              <a:t>２　心理的</a:t>
            </a:r>
            <a:r>
              <a:rPr lang="ja-JP" altLang="en-US" sz="3200" dirty="0">
                <a:latin typeface="BIZ UDPゴシック" panose="020B0400000000000000" pitchFamily="50" charset="-128"/>
                <a:ea typeface="BIZ UDPゴシック" panose="020B0400000000000000" pitchFamily="50" charset="-128"/>
              </a:rPr>
              <a:t>な安定</a:t>
            </a:r>
            <a:endParaRPr lang="en-US" altLang="ja-JP" sz="3200" dirty="0">
              <a:latin typeface="BIZ UDPゴシック" panose="020B0400000000000000" pitchFamily="50" charset="-128"/>
              <a:ea typeface="BIZ UDPゴシック" panose="020B0400000000000000" pitchFamily="50" charset="-128"/>
            </a:endParaRPr>
          </a:p>
          <a:p>
            <a:r>
              <a:rPr lang="ja-JP" altLang="en-US" sz="3200" dirty="0" smtClean="0">
                <a:latin typeface="BIZ UDPゴシック" panose="020B0400000000000000" pitchFamily="50" charset="-128"/>
                <a:ea typeface="BIZ UDPゴシック" panose="020B0400000000000000" pitchFamily="50" charset="-128"/>
              </a:rPr>
              <a:t>３　人間</a:t>
            </a:r>
            <a:r>
              <a:rPr lang="ja-JP" altLang="en-US" sz="3200" dirty="0">
                <a:latin typeface="BIZ UDPゴシック" panose="020B0400000000000000" pitchFamily="50" charset="-128"/>
                <a:ea typeface="BIZ UDPゴシック" panose="020B0400000000000000" pitchFamily="50" charset="-128"/>
              </a:rPr>
              <a:t>関係の形成　　 </a:t>
            </a:r>
            <a:endParaRPr lang="en-US" altLang="ja-JP" sz="3200" dirty="0">
              <a:latin typeface="BIZ UDPゴシック" panose="020B0400000000000000" pitchFamily="50" charset="-128"/>
              <a:ea typeface="BIZ UDPゴシック" panose="020B0400000000000000" pitchFamily="50" charset="-128"/>
            </a:endParaRPr>
          </a:p>
          <a:p>
            <a:r>
              <a:rPr lang="ja-JP" altLang="en-US" sz="3200" dirty="0" smtClean="0">
                <a:latin typeface="BIZ UDPゴシック" panose="020B0400000000000000" pitchFamily="50" charset="-128"/>
                <a:ea typeface="BIZ UDPゴシック" panose="020B0400000000000000" pitchFamily="50" charset="-128"/>
              </a:rPr>
              <a:t>４　環境</a:t>
            </a:r>
            <a:r>
              <a:rPr lang="ja-JP" altLang="en-US" sz="3200" dirty="0">
                <a:latin typeface="BIZ UDPゴシック" panose="020B0400000000000000" pitchFamily="50" charset="-128"/>
                <a:ea typeface="BIZ UDPゴシック" panose="020B0400000000000000" pitchFamily="50" charset="-128"/>
              </a:rPr>
              <a:t>の把握</a:t>
            </a:r>
            <a:endParaRPr lang="en-US" altLang="ja-JP" sz="3200" dirty="0">
              <a:latin typeface="BIZ UDPゴシック" panose="020B0400000000000000" pitchFamily="50" charset="-128"/>
              <a:ea typeface="BIZ UDPゴシック" panose="020B0400000000000000" pitchFamily="50" charset="-128"/>
            </a:endParaRPr>
          </a:p>
          <a:p>
            <a:r>
              <a:rPr lang="ja-JP" altLang="en-US" sz="3200" dirty="0" smtClean="0">
                <a:latin typeface="BIZ UDPゴシック" panose="020B0400000000000000" pitchFamily="50" charset="-128"/>
                <a:ea typeface="BIZ UDPゴシック" panose="020B0400000000000000" pitchFamily="50" charset="-128"/>
              </a:rPr>
              <a:t>５　身体</a:t>
            </a:r>
            <a:r>
              <a:rPr lang="ja-JP" altLang="en-US" sz="3200" dirty="0">
                <a:latin typeface="BIZ UDPゴシック" panose="020B0400000000000000" pitchFamily="50" charset="-128"/>
                <a:ea typeface="BIZ UDPゴシック" panose="020B0400000000000000" pitchFamily="50" charset="-128"/>
              </a:rPr>
              <a:t>の動き　　　　　</a:t>
            </a:r>
            <a:endParaRPr lang="en-US" altLang="ja-JP" sz="3200" dirty="0">
              <a:latin typeface="BIZ UDPゴシック" panose="020B0400000000000000" pitchFamily="50" charset="-128"/>
              <a:ea typeface="BIZ UDPゴシック" panose="020B0400000000000000" pitchFamily="50" charset="-128"/>
            </a:endParaRPr>
          </a:p>
          <a:p>
            <a:r>
              <a:rPr lang="ja-JP" altLang="en-US" sz="3200" dirty="0" smtClean="0">
                <a:latin typeface="BIZ UDPゴシック" panose="020B0400000000000000" pitchFamily="50" charset="-128"/>
                <a:ea typeface="BIZ UDPゴシック" panose="020B0400000000000000" pitchFamily="50" charset="-128"/>
              </a:rPr>
              <a:t>６　コミュニケーション</a:t>
            </a:r>
            <a:endParaRPr lang="en-US" altLang="ja-JP" sz="3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461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22" name="グループ化 21"/>
          <p:cNvGrpSpPr/>
          <p:nvPr/>
        </p:nvGrpSpPr>
        <p:grpSpPr>
          <a:xfrm>
            <a:off x="2062784" y="439903"/>
            <a:ext cx="5018432" cy="1430627"/>
            <a:chOff x="1952676" y="612182"/>
            <a:chExt cx="5018432" cy="1430627"/>
          </a:xfrm>
        </p:grpSpPr>
        <p:pic>
          <p:nvPicPr>
            <p:cNvPr id="23" name="図 22"/>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4" name="角丸四角形 23"/>
            <p:cNvSpPr/>
            <p:nvPr/>
          </p:nvSpPr>
          <p:spPr>
            <a:xfrm>
              <a:off x="2606588" y="731850"/>
              <a:ext cx="3692612"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600" dirty="0" smtClean="0">
                  <a:solidFill>
                    <a:schemeClr val="bg1"/>
                  </a:solidFill>
                  <a:latin typeface="BIZ UDPゴシック" panose="020B0400000000000000" pitchFamily="50" charset="-128"/>
                  <a:ea typeface="BIZ UDPゴシック" panose="020B0400000000000000" pitchFamily="50" charset="-128"/>
                </a:rPr>
                <a:t>自立活動の内容</a:t>
              </a:r>
              <a:endParaRPr kumimoji="1" lang="en-US" altLang="ja-JP" sz="3600" dirty="0">
                <a:solidFill>
                  <a:schemeClr val="bg1"/>
                </a:solidFill>
                <a:latin typeface="BIZ UDPゴシック" panose="020B0400000000000000" pitchFamily="50" charset="-128"/>
                <a:ea typeface="BIZ UDPゴシック" panose="020B0400000000000000" pitchFamily="50" charset="-128"/>
              </a:endParaRPr>
            </a:p>
          </p:txBody>
        </p:sp>
      </p:grpSp>
      <p:sp>
        <p:nvSpPr>
          <p:cNvPr id="9" name="テキスト ボックス 8"/>
          <p:cNvSpPr txBox="1"/>
          <p:nvPr/>
        </p:nvSpPr>
        <p:spPr>
          <a:xfrm>
            <a:off x="1656496" y="2001796"/>
            <a:ext cx="6096047" cy="584775"/>
          </a:xfrm>
          <a:prstGeom prst="rect">
            <a:avLst/>
          </a:prstGeom>
          <a:noFill/>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自立活動の内容の</a:t>
            </a:r>
            <a:r>
              <a:rPr kumimoji="1" lang="ja-JP" altLang="en-US" sz="3200" dirty="0" smtClean="0">
                <a:latin typeface="BIZ UDPゴシック" panose="020B0400000000000000" pitchFamily="50" charset="-128"/>
                <a:ea typeface="BIZ UDPゴシック" panose="020B0400000000000000" pitchFamily="50" charset="-128"/>
              </a:rPr>
              <a:t>６区分２７項目</a:t>
            </a:r>
            <a:endParaRPr kumimoji="1" lang="ja-JP" altLang="en-US" sz="3200" dirty="0">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4"/>
          <a:stretch>
            <a:fillRect/>
          </a:stretch>
        </p:blipFill>
        <p:spPr>
          <a:xfrm>
            <a:off x="1869633" y="2717837"/>
            <a:ext cx="5669771" cy="3901778"/>
          </a:xfrm>
          <a:prstGeom prst="rect">
            <a:avLst/>
          </a:prstGeom>
        </p:spPr>
      </p:pic>
    </p:spTree>
    <p:extLst>
      <p:ext uri="{BB962C8B-B14F-4D97-AF65-F5344CB8AC3E}">
        <p14:creationId xmlns:p14="http://schemas.microsoft.com/office/powerpoint/2010/main" val="320383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22" name="グループ化 21"/>
          <p:cNvGrpSpPr/>
          <p:nvPr/>
        </p:nvGrpSpPr>
        <p:grpSpPr>
          <a:xfrm>
            <a:off x="2113182" y="267911"/>
            <a:ext cx="5018432" cy="1430627"/>
            <a:chOff x="1952676" y="612182"/>
            <a:chExt cx="5018432" cy="1430627"/>
          </a:xfrm>
        </p:grpSpPr>
        <p:pic>
          <p:nvPicPr>
            <p:cNvPr id="23" name="図 22"/>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4" name="角丸四角形 23"/>
            <p:cNvSpPr/>
            <p:nvPr/>
          </p:nvSpPr>
          <p:spPr>
            <a:xfrm>
              <a:off x="2768224" y="652338"/>
              <a:ext cx="3530976"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600" dirty="0" smtClean="0">
                  <a:solidFill>
                    <a:schemeClr val="bg1"/>
                  </a:solidFill>
                  <a:latin typeface="BIZ UDPゴシック" panose="020B0400000000000000" pitchFamily="50" charset="-128"/>
                  <a:ea typeface="BIZ UDPゴシック" panose="020B0400000000000000" pitchFamily="50" charset="-128"/>
                </a:rPr>
                <a:t>自立活動の</a:t>
              </a:r>
              <a:r>
                <a:rPr kumimoji="1" lang="ja-JP" altLang="en-US" sz="3600" dirty="0">
                  <a:solidFill>
                    <a:schemeClr val="bg1"/>
                  </a:solidFill>
                  <a:latin typeface="BIZ UDPゴシック" panose="020B0400000000000000" pitchFamily="50" charset="-128"/>
                  <a:ea typeface="BIZ UDPゴシック" panose="020B0400000000000000" pitchFamily="50" charset="-128"/>
                </a:rPr>
                <a:t>内容</a:t>
              </a:r>
              <a:endParaRPr kumimoji="1" lang="en-US" altLang="ja-JP" sz="3600" dirty="0">
                <a:solidFill>
                  <a:schemeClr val="bg1"/>
                </a:solidFill>
                <a:latin typeface="BIZ UDPゴシック" panose="020B0400000000000000" pitchFamily="50" charset="-128"/>
                <a:ea typeface="BIZ UDPゴシック" panose="020B0400000000000000" pitchFamily="50" charset="-128"/>
              </a:endParaRPr>
            </a:p>
          </p:txBody>
        </p:sp>
      </p:grpSp>
      <p:sp>
        <p:nvSpPr>
          <p:cNvPr id="9" name="テキスト ボックス 8"/>
          <p:cNvSpPr txBox="1"/>
          <p:nvPr/>
        </p:nvSpPr>
        <p:spPr>
          <a:xfrm>
            <a:off x="768485" y="3429000"/>
            <a:ext cx="7928042"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〇</a:t>
            </a:r>
            <a:r>
              <a:rPr kumimoji="1" lang="ja-JP" altLang="en-US" sz="2400" dirty="0">
                <a:latin typeface="UD デジタル 教科書体 N-B" panose="02020700000000000000" pitchFamily="17" charset="-128"/>
                <a:ea typeface="UD デジタル 教科書体 N-B" panose="02020700000000000000" pitchFamily="17" charset="-128"/>
              </a:rPr>
              <a:t>  </a:t>
            </a:r>
            <a:r>
              <a:rPr kumimoji="1" lang="ja-JP" altLang="en-US" sz="2400" dirty="0">
                <a:latin typeface="BIZ UDPゴシック" panose="020B0400000000000000" pitchFamily="50" charset="-128"/>
                <a:ea typeface="BIZ UDPゴシック" panose="020B0400000000000000" pitchFamily="50" charset="-128"/>
              </a:rPr>
              <a:t>具体的な指導内容はあらかじめ定められていない</a:t>
            </a:r>
          </a:p>
        </p:txBody>
      </p:sp>
      <p:sp>
        <p:nvSpPr>
          <p:cNvPr id="10" name="角丸四角形 9"/>
          <p:cNvSpPr/>
          <p:nvPr/>
        </p:nvSpPr>
        <p:spPr>
          <a:xfrm>
            <a:off x="416846" y="2372556"/>
            <a:ext cx="3785503" cy="627880"/>
          </a:xfrm>
          <a:prstGeom prst="roundRect">
            <a:avLst/>
          </a:prstGeom>
          <a:solidFill>
            <a:schemeClr val="tx2">
              <a:lumMod val="75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2400" dirty="0">
                <a:solidFill>
                  <a:schemeClr val="bg1"/>
                </a:solidFill>
                <a:latin typeface="BIZ UDPゴシック" panose="020B0400000000000000" pitchFamily="50" charset="-128"/>
                <a:ea typeface="BIZ UDPゴシック" panose="020B0400000000000000" pitchFamily="50" charset="-128"/>
              </a:rPr>
              <a:t>教科指導との違い</a:t>
            </a:r>
            <a:endParaRPr kumimoji="1" lang="en-US" altLang="ja-JP" sz="2400" dirty="0">
              <a:solidFill>
                <a:schemeClr val="bg1"/>
              </a:solidFill>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768484" y="3916993"/>
            <a:ext cx="8189985" cy="1446550"/>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〇　 </a:t>
            </a:r>
            <a:r>
              <a:rPr kumimoji="1" lang="ja-JP" altLang="en-US" sz="2400" dirty="0" smtClean="0">
                <a:latin typeface="BIZ UDPゴシック" panose="020B0400000000000000" pitchFamily="50" charset="-128"/>
                <a:ea typeface="BIZ UDPゴシック" panose="020B0400000000000000" pitchFamily="50" charset="-128"/>
              </a:rPr>
              <a:t>生徒</a:t>
            </a:r>
            <a:r>
              <a:rPr kumimoji="1" lang="ja-JP" altLang="en-US" sz="2400" dirty="0">
                <a:latin typeface="BIZ UDPゴシック" panose="020B0400000000000000" pitchFamily="50" charset="-128"/>
                <a:ea typeface="BIZ UDPゴシック" panose="020B0400000000000000" pitchFamily="50" charset="-128"/>
              </a:rPr>
              <a:t>一人一人の教育的ニーズに応じて指導内容を検討</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3200" dirty="0">
                <a:latin typeface="BIZ UDPゴシック" panose="020B0400000000000000" pitchFamily="50" charset="-128"/>
                <a:ea typeface="BIZ UDPゴシック" panose="020B0400000000000000" pitchFamily="50" charset="-128"/>
              </a:rPr>
              <a:t>　</a:t>
            </a:r>
            <a:endParaRPr kumimoji="1" lang="en-US" altLang="ja-JP" sz="3200" dirty="0">
              <a:latin typeface="BIZ UDPゴシック" panose="020B0400000000000000" pitchFamily="50" charset="-128"/>
              <a:ea typeface="BIZ UDPゴシック" panose="020B0400000000000000" pitchFamily="50" charset="-128"/>
            </a:endParaRPr>
          </a:p>
          <a:p>
            <a:r>
              <a:rPr kumimoji="1" lang="en-US" altLang="ja-JP" sz="3200" dirty="0">
                <a:solidFill>
                  <a:srgbClr val="0070C0"/>
                </a:solidFill>
                <a:latin typeface="BIZ UDPゴシック" panose="020B0400000000000000" pitchFamily="50" charset="-128"/>
                <a:ea typeface="BIZ UDPゴシック" panose="020B0400000000000000" pitchFamily="50" charset="-128"/>
              </a:rPr>
              <a:t> </a:t>
            </a:r>
            <a:r>
              <a:rPr kumimoji="1" lang="en-US" altLang="ja-JP" sz="3200" dirty="0" smtClean="0">
                <a:solidFill>
                  <a:srgbClr val="0070C0"/>
                </a:solidFill>
                <a:latin typeface="BIZ UDPゴシック" panose="020B0400000000000000" pitchFamily="50" charset="-128"/>
                <a:ea typeface="BIZ UDPゴシック" panose="020B0400000000000000" pitchFamily="50" charset="-128"/>
              </a:rPr>
              <a:t>            </a:t>
            </a:r>
            <a:r>
              <a:rPr kumimoji="1" lang="ja-JP" altLang="en-US" sz="3200" dirty="0" smtClean="0">
                <a:solidFill>
                  <a:srgbClr val="0070C0"/>
                </a:solidFill>
                <a:latin typeface="BIZ UDPゴシック" panose="020B0400000000000000" pitchFamily="50" charset="-128"/>
                <a:ea typeface="BIZ UDPゴシック" panose="020B0400000000000000" pitchFamily="50" charset="-128"/>
              </a:rPr>
              <a:t>「</a:t>
            </a:r>
            <a:r>
              <a:rPr kumimoji="1" lang="ja-JP" altLang="en-US" sz="3200" dirty="0">
                <a:solidFill>
                  <a:srgbClr val="0070C0"/>
                </a:solidFill>
                <a:latin typeface="BIZ UDPゴシック" panose="020B0400000000000000" pitchFamily="50" charset="-128"/>
                <a:ea typeface="BIZ UDPゴシック" panose="020B0400000000000000" pitchFamily="50" charset="-128"/>
              </a:rPr>
              <a:t>オーダーメイドの指導」</a:t>
            </a:r>
            <a:endParaRPr kumimoji="1" lang="en-US" altLang="ja-JP" sz="3200" dirty="0">
              <a:solidFill>
                <a:srgbClr val="0070C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9637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2488004683"/>
              </p:ext>
            </p:extLst>
          </p:nvPr>
        </p:nvGraphicFramePr>
        <p:xfrm>
          <a:off x="5898067" y="1951860"/>
          <a:ext cx="2858635" cy="4044728"/>
        </p:xfrm>
        <a:graphic>
          <a:graphicData uri="http://schemas.openxmlformats.org/presentationml/2006/ole">
            <mc:AlternateContent xmlns:mc="http://schemas.openxmlformats.org/markup-compatibility/2006">
              <mc:Choice xmlns:v="urn:schemas-microsoft-com:vml" Requires="v">
                <p:oleObj spid="_x0000_s1060" name="Acrobat Document" r:id="rId4" imgW="4533723" imgH="6415694" progId="AcroExch.Document.DC">
                  <p:embed/>
                </p:oleObj>
              </mc:Choice>
              <mc:Fallback>
                <p:oleObj name="Acrobat Document" r:id="rId4" imgW="4533723" imgH="6415694" progId="AcroExch.Document.DC">
                  <p:embed/>
                  <p:pic>
                    <p:nvPicPr>
                      <p:cNvPr id="0" name=""/>
                      <p:cNvPicPr/>
                      <p:nvPr/>
                    </p:nvPicPr>
                    <p:blipFill>
                      <a:blip r:embed="rId5"/>
                      <a:stretch>
                        <a:fillRect/>
                      </a:stretch>
                    </p:blipFill>
                    <p:spPr>
                      <a:xfrm>
                        <a:off x="5898067" y="1951860"/>
                        <a:ext cx="2858635" cy="4044728"/>
                      </a:xfrm>
                      <a:prstGeom prst="rect">
                        <a:avLst/>
                      </a:prstGeom>
                      <a:ln>
                        <a:solidFill>
                          <a:schemeClr val="tx1"/>
                        </a:solidFill>
                      </a:ln>
                    </p:spPr>
                  </p:pic>
                </p:oleObj>
              </mc:Fallback>
            </mc:AlternateContent>
          </a:graphicData>
        </a:graphic>
      </p:graphicFrame>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22" name="グループ化 21"/>
          <p:cNvGrpSpPr/>
          <p:nvPr/>
        </p:nvGrpSpPr>
        <p:grpSpPr>
          <a:xfrm>
            <a:off x="2062784" y="179622"/>
            <a:ext cx="5018432" cy="1430627"/>
            <a:chOff x="1952676" y="612182"/>
            <a:chExt cx="5018432" cy="1430627"/>
          </a:xfrm>
        </p:grpSpPr>
        <p:pic>
          <p:nvPicPr>
            <p:cNvPr id="23" name="図 22"/>
            <p:cNvPicPr/>
            <p:nvPr/>
          </p:nvPicPr>
          <p:blipFill rotWithShape="1">
            <a:blip r:embed="rId6">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4" name="角丸四角形 23"/>
            <p:cNvSpPr/>
            <p:nvPr/>
          </p:nvSpPr>
          <p:spPr>
            <a:xfrm>
              <a:off x="1952676" y="657954"/>
              <a:ext cx="5018432"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2800" dirty="0">
                  <a:solidFill>
                    <a:schemeClr val="bg1"/>
                  </a:solidFill>
                  <a:latin typeface="BIZ UDPゴシック" panose="020B0400000000000000" pitchFamily="50" charset="-128"/>
                  <a:ea typeface="BIZ UDPゴシック" panose="020B0400000000000000" pitchFamily="50" charset="-128"/>
                </a:rPr>
                <a:t>高校通級スタートパック</a:t>
              </a:r>
              <a:endParaRPr kumimoji="1" lang="en-US" altLang="ja-JP" sz="2800" dirty="0">
                <a:solidFill>
                  <a:schemeClr val="bg1"/>
                </a:solidFill>
                <a:latin typeface="BIZ UDPゴシック" panose="020B0400000000000000" pitchFamily="50" charset="-128"/>
                <a:ea typeface="BIZ UDPゴシック" panose="020B0400000000000000" pitchFamily="50" charset="-128"/>
              </a:endParaRPr>
            </a:p>
          </p:txBody>
        </p:sp>
      </p:grpSp>
      <p:sp>
        <p:nvSpPr>
          <p:cNvPr id="10" name="角丸四角形 9">
            <a:extLst>
              <a:ext uri="{FF2B5EF4-FFF2-40B4-BE49-F238E27FC236}">
                <a16:creationId xmlns:a16="http://schemas.microsoft.com/office/drawing/2014/main" id="{94DC6E41-8B83-4641-A53C-6F6CAF7F9B95}"/>
              </a:ext>
            </a:extLst>
          </p:cNvPr>
          <p:cNvSpPr/>
          <p:nvPr/>
        </p:nvSpPr>
        <p:spPr>
          <a:xfrm>
            <a:off x="989319" y="1542906"/>
            <a:ext cx="4144717" cy="936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dirty="0">
                <a:solidFill>
                  <a:prstClr val="white"/>
                </a:solidFill>
                <a:latin typeface="UD デジタル 教科書体 NK-B"/>
                <a:ea typeface="UD デジタル 教科書体 NK-B"/>
              </a:rPr>
              <a:t>　</a:t>
            </a:r>
            <a:r>
              <a:rPr kumimoji="1" lang="ja-JP" altLang="en-US" dirty="0">
                <a:solidFill>
                  <a:schemeClr val="tx1"/>
                </a:solidFill>
                <a:latin typeface="BIZ UDPゴシック" panose="020B0400000000000000" pitchFamily="50" charset="-128"/>
                <a:ea typeface="BIZ UDPゴシック" panose="020B0400000000000000" pitchFamily="50" charset="-128"/>
              </a:rPr>
              <a:t>通級による指導を</a:t>
            </a:r>
            <a:r>
              <a:rPr kumimoji="1" lang="ja-JP" altLang="en-US" sz="3600" dirty="0">
                <a:solidFill>
                  <a:schemeClr val="tx1"/>
                </a:solidFill>
                <a:latin typeface="BIZ UDPゴシック" panose="020B0400000000000000" pitchFamily="50" charset="-128"/>
                <a:ea typeface="BIZ UDPゴシック" panose="020B0400000000000000" pitchFamily="50" charset="-128"/>
              </a:rPr>
              <a:t>理解する</a:t>
            </a:r>
          </a:p>
        </p:txBody>
      </p:sp>
      <p:sp>
        <p:nvSpPr>
          <p:cNvPr id="11" name="角丸四角形 10">
            <a:extLst>
              <a:ext uri="{FF2B5EF4-FFF2-40B4-BE49-F238E27FC236}">
                <a16:creationId xmlns:a16="http://schemas.microsoft.com/office/drawing/2014/main" id="{2309D6AA-2D43-1140-85A3-6ABFE41DA24C}"/>
              </a:ext>
            </a:extLst>
          </p:cNvPr>
          <p:cNvSpPr/>
          <p:nvPr/>
        </p:nvSpPr>
        <p:spPr>
          <a:xfrm>
            <a:off x="989319" y="2310249"/>
            <a:ext cx="4914998" cy="936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dirty="0">
                <a:solidFill>
                  <a:prstClr val="white"/>
                </a:solidFill>
                <a:latin typeface="UD デジタル 教科書体 NK-B"/>
                <a:ea typeface="UD デジタル 教科書体 NK-B"/>
              </a:rPr>
              <a:t>　</a:t>
            </a:r>
            <a:r>
              <a:rPr kumimoji="1" lang="ja-JP" altLang="en-US" dirty="0">
                <a:solidFill>
                  <a:schemeClr val="tx1"/>
                </a:solidFill>
                <a:latin typeface="BIZ UDPゴシック" panose="020B0400000000000000" pitchFamily="50" charset="-128"/>
                <a:ea typeface="BIZ UDPゴシック" panose="020B0400000000000000" pitchFamily="50" charset="-128"/>
              </a:rPr>
              <a:t>具体的指導内容を</a:t>
            </a:r>
            <a:r>
              <a:rPr kumimoji="1" lang="ja-JP" altLang="en-US" sz="3600" dirty="0">
                <a:solidFill>
                  <a:schemeClr val="tx1"/>
                </a:solidFill>
                <a:latin typeface="BIZ UDPゴシック" panose="020B0400000000000000" pitchFamily="50" charset="-128"/>
                <a:ea typeface="BIZ UDPゴシック" panose="020B0400000000000000" pitchFamily="50" charset="-128"/>
              </a:rPr>
              <a:t>イメージする</a:t>
            </a:r>
          </a:p>
        </p:txBody>
      </p:sp>
      <p:sp>
        <p:nvSpPr>
          <p:cNvPr id="12" name="角丸四角形 11">
            <a:extLst>
              <a:ext uri="{FF2B5EF4-FFF2-40B4-BE49-F238E27FC236}">
                <a16:creationId xmlns:a16="http://schemas.microsoft.com/office/drawing/2014/main" id="{94DC6E41-8B83-4641-A53C-6F6CAF7F9B95}"/>
              </a:ext>
            </a:extLst>
          </p:cNvPr>
          <p:cNvSpPr/>
          <p:nvPr/>
        </p:nvSpPr>
        <p:spPr>
          <a:xfrm>
            <a:off x="1009254" y="4866086"/>
            <a:ext cx="4008642" cy="936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dirty="0">
                <a:solidFill>
                  <a:schemeClr val="tx1"/>
                </a:solidFill>
                <a:latin typeface="UD デジタル 教科書体 NK-B"/>
                <a:ea typeface="UD デジタル 教科書体 NK-B"/>
              </a:rPr>
              <a:t>　</a:t>
            </a:r>
            <a:r>
              <a:rPr kumimoji="1" lang="ja-JP" altLang="en-US" dirty="0">
                <a:solidFill>
                  <a:schemeClr val="tx1"/>
                </a:solidFill>
                <a:latin typeface="BIZ UDPゴシック" panose="020B0400000000000000" pitchFamily="50" charset="-128"/>
                <a:ea typeface="BIZ UDPゴシック" panose="020B0400000000000000" pitchFamily="50" charset="-128"/>
              </a:rPr>
              <a:t>新たな道を拓く</a:t>
            </a:r>
            <a:r>
              <a:rPr kumimoji="1" lang="ja-JP" altLang="en-US" sz="3600" dirty="0">
                <a:solidFill>
                  <a:schemeClr val="tx1"/>
                </a:solidFill>
                <a:latin typeface="BIZ UDPゴシック" panose="020B0400000000000000" pitchFamily="50" charset="-128"/>
                <a:ea typeface="BIZ UDPゴシック" panose="020B0400000000000000" pitchFamily="50" charset="-128"/>
              </a:rPr>
              <a:t>進路指導</a:t>
            </a:r>
          </a:p>
        </p:txBody>
      </p:sp>
      <p:sp>
        <p:nvSpPr>
          <p:cNvPr id="13" name="角丸四角形 12">
            <a:extLst>
              <a:ext uri="{FF2B5EF4-FFF2-40B4-BE49-F238E27FC236}">
                <a16:creationId xmlns:a16="http://schemas.microsoft.com/office/drawing/2014/main" id="{2309D6AA-2D43-1140-85A3-6ABFE41DA24C}"/>
              </a:ext>
            </a:extLst>
          </p:cNvPr>
          <p:cNvSpPr/>
          <p:nvPr/>
        </p:nvSpPr>
        <p:spPr>
          <a:xfrm>
            <a:off x="989319" y="5671325"/>
            <a:ext cx="5367130" cy="936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prstClr val="white"/>
                </a:solidFill>
                <a:latin typeface="UD デジタル 教科書体 NK-B"/>
                <a:ea typeface="UD デジタル 教科書体 NK-B"/>
              </a:rPr>
              <a:t>　</a:t>
            </a:r>
            <a:r>
              <a:rPr kumimoji="1" lang="ja-JP" altLang="en-US" dirty="0">
                <a:solidFill>
                  <a:schemeClr val="tx1"/>
                </a:solidFill>
                <a:latin typeface="BIZ UDPゴシック" panose="020B0400000000000000" pitchFamily="50" charset="-128"/>
                <a:ea typeface="BIZ UDPゴシック" panose="020B0400000000000000" pitchFamily="50" charset="-128"/>
              </a:rPr>
              <a:t>すぐに活用できる</a:t>
            </a:r>
            <a:r>
              <a:rPr kumimoji="1" lang="ja-JP" altLang="en-US" sz="3600" dirty="0">
                <a:solidFill>
                  <a:schemeClr val="tx1"/>
                </a:solidFill>
                <a:latin typeface="BIZ UDPゴシック" panose="020B0400000000000000" pitchFamily="50" charset="-128"/>
                <a:ea typeface="BIZ UDPゴシック" panose="020B0400000000000000" pitchFamily="50" charset="-128"/>
              </a:rPr>
              <a:t>資料</a:t>
            </a:r>
          </a:p>
        </p:txBody>
      </p:sp>
      <p:sp>
        <p:nvSpPr>
          <p:cNvPr id="14" name="角丸四角形 13">
            <a:extLst>
              <a:ext uri="{FF2B5EF4-FFF2-40B4-BE49-F238E27FC236}">
                <a16:creationId xmlns:a16="http://schemas.microsoft.com/office/drawing/2014/main" id="{94DC6E41-8B83-4641-A53C-6F6CAF7F9B95}"/>
              </a:ext>
            </a:extLst>
          </p:cNvPr>
          <p:cNvSpPr/>
          <p:nvPr/>
        </p:nvSpPr>
        <p:spPr>
          <a:xfrm>
            <a:off x="970766" y="3178906"/>
            <a:ext cx="5036257" cy="936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dirty="0">
                <a:solidFill>
                  <a:schemeClr val="tx1"/>
                </a:solidFill>
                <a:latin typeface="UD デジタル 教科書体 NK-B"/>
                <a:ea typeface="UD デジタル 教科書体 NK-B"/>
              </a:rPr>
              <a:t>　</a:t>
            </a:r>
            <a:r>
              <a:rPr kumimoji="1" lang="ja-JP" altLang="en-US" dirty="0">
                <a:solidFill>
                  <a:schemeClr val="tx1"/>
                </a:solidFill>
                <a:latin typeface="BIZ UDPゴシック" panose="020B0400000000000000" pitchFamily="50" charset="-128"/>
                <a:ea typeface="BIZ UDPゴシック" panose="020B0400000000000000" pitchFamily="50" charset="-128"/>
              </a:rPr>
              <a:t>通級による指導の</a:t>
            </a:r>
            <a:r>
              <a:rPr kumimoji="1" lang="ja-JP" altLang="en-US" sz="3600" dirty="0">
                <a:solidFill>
                  <a:schemeClr val="tx1"/>
                </a:solidFill>
                <a:latin typeface="BIZ UDPゴシック" panose="020B0400000000000000" pitchFamily="50" charset="-128"/>
                <a:ea typeface="BIZ UDPゴシック" panose="020B0400000000000000" pitchFamily="50" charset="-128"/>
              </a:rPr>
              <a:t>展開例</a:t>
            </a:r>
            <a:endParaRPr kumimoji="1" lang="ja-JP" altLang="en-US" sz="6000" dirty="0">
              <a:solidFill>
                <a:schemeClr val="tx1"/>
              </a:solidFill>
              <a:latin typeface="BIZ UDPゴシック" panose="020B0400000000000000" pitchFamily="50" charset="-128"/>
              <a:ea typeface="BIZ UDPゴシック" panose="020B0400000000000000" pitchFamily="50" charset="-128"/>
            </a:endParaRPr>
          </a:p>
        </p:txBody>
      </p:sp>
      <p:sp>
        <p:nvSpPr>
          <p:cNvPr id="15" name="角丸四角形 14">
            <a:extLst>
              <a:ext uri="{FF2B5EF4-FFF2-40B4-BE49-F238E27FC236}">
                <a16:creationId xmlns:a16="http://schemas.microsoft.com/office/drawing/2014/main" id="{2309D6AA-2D43-1140-85A3-6ABFE41DA24C}"/>
              </a:ext>
            </a:extLst>
          </p:cNvPr>
          <p:cNvSpPr/>
          <p:nvPr/>
        </p:nvSpPr>
        <p:spPr>
          <a:xfrm>
            <a:off x="989319" y="3990787"/>
            <a:ext cx="3934299" cy="9360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dirty="0">
                <a:solidFill>
                  <a:prstClr val="white"/>
                </a:solidFill>
                <a:latin typeface="UD デジタル 教科書体 NK-B"/>
                <a:ea typeface="UD デジタル 教科書体 NK-B"/>
              </a:rPr>
              <a:t>　</a:t>
            </a:r>
            <a:r>
              <a:rPr kumimoji="1" lang="ja-JP" altLang="en-US" dirty="0">
                <a:solidFill>
                  <a:schemeClr val="tx1"/>
                </a:solidFill>
                <a:latin typeface="BIZ UDPゴシック" panose="020B0400000000000000" pitchFamily="50" charset="-128"/>
                <a:ea typeface="BIZ UDPゴシック" panose="020B0400000000000000" pitchFamily="50" charset="-128"/>
              </a:rPr>
              <a:t>校内支援体制を</a:t>
            </a:r>
            <a:r>
              <a:rPr kumimoji="1" lang="ja-JP" altLang="en-US" sz="3600" dirty="0">
                <a:solidFill>
                  <a:schemeClr val="tx1"/>
                </a:solidFill>
                <a:latin typeface="BIZ UDPゴシック" panose="020B0400000000000000" pitchFamily="50" charset="-128"/>
                <a:ea typeface="BIZ UDPゴシック" panose="020B0400000000000000" pitchFamily="50" charset="-128"/>
              </a:rPr>
              <a:t>整備する</a:t>
            </a:r>
          </a:p>
        </p:txBody>
      </p:sp>
      <p:sp>
        <p:nvSpPr>
          <p:cNvPr id="16" name="正方形/長方形 15"/>
          <p:cNvSpPr/>
          <p:nvPr/>
        </p:nvSpPr>
        <p:spPr>
          <a:xfrm>
            <a:off x="449319" y="1827498"/>
            <a:ext cx="540000" cy="54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１</a:t>
            </a:r>
          </a:p>
        </p:txBody>
      </p:sp>
      <p:sp>
        <p:nvSpPr>
          <p:cNvPr id="17" name="正方形/長方形 16"/>
          <p:cNvSpPr/>
          <p:nvPr/>
        </p:nvSpPr>
        <p:spPr>
          <a:xfrm>
            <a:off x="449319" y="2637499"/>
            <a:ext cx="540000" cy="54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２</a:t>
            </a:r>
          </a:p>
        </p:txBody>
      </p:sp>
      <p:sp>
        <p:nvSpPr>
          <p:cNvPr id="18" name="正方形/長方形 17"/>
          <p:cNvSpPr/>
          <p:nvPr/>
        </p:nvSpPr>
        <p:spPr>
          <a:xfrm>
            <a:off x="430766" y="3458971"/>
            <a:ext cx="540000" cy="54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３</a:t>
            </a:r>
          </a:p>
        </p:txBody>
      </p:sp>
      <p:sp>
        <p:nvSpPr>
          <p:cNvPr id="19" name="正方形/長方形 18"/>
          <p:cNvSpPr/>
          <p:nvPr/>
        </p:nvSpPr>
        <p:spPr>
          <a:xfrm>
            <a:off x="430766" y="4311418"/>
            <a:ext cx="540000" cy="54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４</a:t>
            </a:r>
          </a:p>
        </p:txBody>
      </p:sp>
      <p:sp>
        <p:nvSpPr>
          <p:cNvPr id="20" name="正方形/長方形 19"/>
          <p:cNvSpPr/>
          <p:nvPr/>
        </p:nvSpPr>
        <p:spPr>
          <a:xfrm>
            <a:off x="449319" y="5131325"/>
            <a:ext cx="540000" cy="54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５</a:t>
            </a:r>
          </a:p>
        </p:txBody>
      </p:sp>
      <p:sp>
        <p:nvSpPr>
          <p:cNvPr id="21" name="正方形/長方形 20"/>
          <p:cNvSpPr/>
          <p:nvPr/>
        </p:nvSpPr>
        <p:spPr>
          <a:xfrm>
            <a:off x="430766" y="5983772"/>
            <a:ext cx="540000" cy="54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６</a:t>
            </a:r>
          </a:p>
        </p:txBody>
      </p:sp>
      <p:sp>
        <p:nvSpPr>
          <p:cNvPr id="2" name="角丸四角形 1"/>
          <p:cNvSpPr/>
          <p:nvPr/>
        </p:nvSpPr>
        <p:spPr>
          <a:xfrm>
            <a:off x="225287" y="1610249"/>
            <a:ext cx="4908749" cy="8686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83291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22" name="グループ化 21"/>
          <p:cNvGrpSpPr/>
          <p:nvPr/>
        </p:nvGrpSpPr>
        <p:grpSpPr>
          <a:xfrm>
            <a:off x="2060875" y="403074"/>
            <a:ext cx="5018432" cy="1430627"/>
            <a:chOff x="1952676" y="612182"/>
            <a:chExt cx="5018432" cy="1430627"/>
          </a:xfrm>
        </p:grpSpPr>
        <p:pic>
          <p:nvPicPr>
            <p:cNvPr id="23" name="図 22"/>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4" name="角丸四角形 23"/>
            <p:cNvSpPr/>
            <p:nvPr/>
          </p:nvSpPr>
          <p:spPr>
            <a:xfrm>
              <a:off x="2189443" y="667992"/>
              <a:ext cx="4544898"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高等学校における特別支援教育</a:t>
              </a:r>
              <a:endParaRPr kumimoji="1" lang="en-US" altLang="ja-JP" sz="2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28" name="角丸四角形 27"/>
          <p:cNvSpPr/>
          <p:nvPr/>
        </p:nvSpPr>
        <p:spPr>
          <a:xfrm>
            <a:off x="885987" y="2257810"/>
            <a:ext cx="7368207" cy="5580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44546A"/>
                </a:solidFill>
                <a:effectLst/>
                <a:uLnTx/>
                <a:uFillTx/>
                <a:latin typeface="BIZ UDPゴシック" panose="020B0400000000000000" pitchFamily="50" charset="-128"/>
                <a:ea typeface="BIZ UDPゴシック" panose="020B0400000000000000" pitchFamily="50" charset="-128"/>
                <a:cs typeface="+mn-cs"/>
              </a:rPr>
              <a:t>平成２８年　学校教育法施行規則の一部改正等</a:t>
            </a:r>
            <a:endParaRPr kumimoji="1" lang="en-US" altLang="ja-JP" sz="2800" b="0" i="0" u="none" strike="noStrike" kern="1200" cap="none" spc="0" normalizeH="0" baseline="0" noProof="0" dirty="0">
              <a:ln>
                <a:noFill/>
              </a:ln>
              <a:solidFill>
                <a:srgbClr val="44546A"/>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角丸四角形 28"/>
          <p:cNvSpPr/>
          <p:nvPr/>
        </p:nvSpPr>
        <p:spPr>
          <a:xfrm>
            <a:off x="834889" y="4600190"/>
            <a:ext cx="7712765" cy="98956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44546A"/>
                </a:solidFill>
                <a:effectLst/>
                <a:uLnTx/>
                <a:uFillTx/>
                <a:latin typeface="BIZ UDPゴシック" panose="020B0400000000000000" pitchFamily="50" charset="-128"/>
                <a:ea typeface="BIZ UDPゴシック" panose="020B0400000000000000" pitchFamily="50" charset="-128"/>
                <a:cs typeface="+mn-cs"/>
              </a:rPr>
              <a:t>平成３０年４月１日より</a:t>
            </a:r>
            <a:endParaRPr kumimoji="1" lang="en-US" altLang="ja-JP" sz="2800" b="0" i="0" u="none" strike="noStrike" kern="1200" cap="none" spc="0" normalizeH="0" baseline="0" noProof="0" dirty="0">
              <a:ln>
                <a:noFill/>
              </a:ln>
              <a:solidFill>
                <a:srgbClr val="44546A"/>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44546A"/>
                </a:solidFill>
                <a:effectLst/>
                <a:uLnTx/>
                <a:uFillTx/>
                <a:latin typeface="BIZ UDPゴシック" panose="020B0400000000000000" pitchFamily="50" charset="-128"/>
                <a:ea typeface="BIZ UDPゴシック" panose="020B0400000000000000" pitchFamily="50" charset="-128"/>
                <a:cs typeface="+mn-cs"/>
              </a:rPr>
              <a:t>高等学校における通級による指導が実施可能に</a:t>
            </a:r>
            <a:endParaRPr kumimoji="1" lang="en-US" altLang="ja-JP" sz="2800" b="0" i="0" u="none" strike="noStrike" kern="1200" cap="none" spc="0" normalizeH="0" baseline="0" noProof="0" dirty="0">
              <a:ln>
                <a:noFill/>
              </a:ln>
              <a:solidFill>
                <a:srgbClr val="44546A"/>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下矢印 1"/>
          <p:cNvSpPr/>
          <p:nvPr/>
        </p:nvSpPr>
        <p:spPr>
          <a:xfrm>
            <a:off x="4110537" y="3576989"/>
            <a:ext cx="742122" cy="65726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UD デジタル 教科書体 NK-R"/>
              <a:cs typeface="+mn-cs"/>
            </a:endParaRPr>
          </a:p>
        </p:txBody>
      </p:sp>
    </p:spTree>
    <p:extLst>
      <p:ext uri="{BB962C8B-B14F-4D97-AF65-F5344CB8AC3E}">
        <p14:creationId xmlns:p14="http://schemas.microsoft.com/office/powerpoint/2010/main" val="128340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sp>
        <p:nvSpPr>
          <p:cNvPr id="5" name="テキスト ボックス 4"/>
          <p:cNvSpPr txBox="1"/>
          <p:nvPr/>
        </p:nvSpPr>
        <p:spPr>
          <a:xfrm>
            <a:off x="-13250" y="2216580"/>
            <a:ext cx="4137366" cy="523220"/>
          </a:xfrm>
          <a:prstGeom prst="rect">
            <a:avLst/>
          </a:prstGeom>
          <a:noFill/>
        </p:spPr>
        <p:txBody>
          <a:bodyPr wrap="square" rtlCol="0">
            <a:spAutoFit/>
          </a:bodyPr>
          <a:lstStyle/>
          <a:p>
            <a:r>
              <a:rPr kumimoji="1" lang="ja-JP" altLang="en-US" sz="2800" dirty="0">
                <a:latin typeface="+mj-ea"/>
                <a:ea typeface="+mj-ea"/>
              </a:rPr>
              <a:t>　　</a:t>
            </a:r>
            <a:r>
              <a:rPr kumimoji="1" lang="ja-JP" altLang="en-US" sz="2800" dirty="0">
                <a:latin typeface="BIZ UDPゴシック" panose="020B0400000000000000" pitchFamily="50" charset="-128"/>
                <a:ea typeface="BIZ UDPゴシック" panose="020B0400000000000000" pitchFamily="50" charset="-128"/>
              </a:rPr>
              <a:t>各教科の大部分の授業</a:t>
            </a:r>
          </a:p>
        </p:txBody>
      </p:sp>
      <p:sp>
        <p:nvSpPr>
          <p:cNvPr id="11" name="テキスト ボックス 10"/>
          <p:cNvSpPr txBox="1"/>
          <p:nvPr/>
        </p:nvSpPr>
        <p:spPr>
          <a:xfrm>
            <a:off x="1000357" y="5471057"/>
            <a:ext cx="2597843" cy="523220"/>
          </a:xfrm>
          <a:prstGeom prst="rect">
            <a:avLst/>
          </a:prstGeom>
          <a:noFill/>
        </p:spPr>
        <p:txBody>
          <a:bodyPr wrap="square" rtlCol="0">
            <a:spAutoFit/>
          </a:bodyPr>
          <a:lstStyle/>
          <a:p>
            <a:r>
              <a:rPr kumimoji="1" lang="ja-JP" altLang="en-US" sz="2400" dirty="0">
                <a:latin typeface="+mj-ea"/>
                <a:ea typeface="+mj-ea"/>
              </a:rPr>
              <a:t>　　</a:t>
            </a:r>
            <a:r>
              <a:rPr kumimoji="1" lang="ja-JP" altLang="en-US" sz="2800" dirty="0">
                <a:latin typeface="BIZ UDPゴシック" panose="020B0400000000000000" pitchFamily="50" charset="-128"/>
                <a:ea typeface="BIZ UDPゴシック" panose="020B0400000000000000" pitchFamily="50" charset="-128"/>
              </a:rPr>
              <a:t>通常の学級</a:t>
            </a:r>
          </a:p>
        </p:txBody>
      </p:sp>
      <p:sp>
        <p:nvSpPr>
          <p:cNvPr id="9" name="テキスト ボックス 8"/>
          <p:cNvSpPr txBox="1"/>
          <p:nvPr/>
        </p:nvSpPr>
        <p:spPr>
          <a:xfrm>
            <a:off x="5645423" y="1885832"/>
            <a:ext cx="2977025" cy="954107"/>
          </a:xfrm>
          <a:prstGeom prst="rect">
            <a:avLst/>
          </a:prstGeom>
          <a:noFill/>
        </p:spPr>
        <p:txBody>
          <a:bodyPr wrap="square" rtlCol="0">
            <a:spAutoFit/>
          </a:bodyPr>
          <a:lstStyle/>
          <a:p>
            <a:r>
              <a:rPr kumimoji="1" lang="ja-JP" altLang="en-US" sz="2800" dirty="0">
                <a:latin typeface="+mj-ea"/>
                <a:ea typeface="+mj-ea"/>
              </a:rPr>
              <a:t>　　</a:t>
            </a:r>
            <a:r>
              <a:rPr kumimoji="1" lang="ja-JP" altLang="en-US" sz="2800" dirty="0">
                <a:solidFill>
                  <a:srgbClr val="0070C0"/>
                </a:solidFill>
                <a:latin typeface="BIZ UDPゴシック" panose="020B0400000000000000" pitchFamily="50" charset="-128"/>
                <a:ea typeface="BIZ UDPゴシック" panose="020B0400000000000000" pitchFamily="50" charset="-128"/>
              </a:rPr>
              <a:t>障害に応じた</a:t>
            </a:r>
            <a:endParaRPr kumimoji="1" lang="en-US" altLang="ja-JP" sz="2800" dirty="0">
              <a:solidFill>
                <a:srgbClr val="0070C0"/>
              </a:solidFill>
              <a:latin typeface="BIZ UDPゴシック" panose="020B0400000000000000" pitchFamily="50" charset="-128"/>
              <a:ea typeface="BIZ UDPゴシック" panose="020B0400000000000000" pitchFamily="50" charset="-128"/>
            </a:endParaRPr>
          </a:p>
          <a:p>
            <a:r>
              <a:rPr kumimoji="1" lang="ja-JP" altLang="en-US" sz="2800" dirty="0">
                <a:solidFill>
                  <a:srgbClr val="0070C0"/>
                </a:solidFill>
                <a:latin typeface="BIZ UDPゴシック" panose="020B0400000000000000" pitchFamily="50" charset="-128"/>
                <a:ea typeface="BIZ UDPゴシック" panose="020B0400000000000000" pitchFamily="50" charset="-128"/>
              </a:rPr>
              <a:t>　　特別の指導</a:t>
            </a:r>
            <a:endParaRPr kumimoji="1" lang="ja-JP" altLang="en-US" sz="2400" dirty="0">
              <a:solidFill>
                <a:srgbClr val="0070C0"/>
              </a:solidFill>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5734869" y="5471056"/>
            <a:ext cx="3264345" cy="523220"/>
          </a:xfrm>
          <a:prstGeom prst="rect">
            <a:avLst/>
          </a:prstGeom>
          <a:noFill/>
        </p:spPr>
        <p:txBody>
          <a:bodyPr wrap="square" rtlCol="0">
            <a:spAutoFit/>
          </a:bodyPr>
          <a:lstStyle/>
          <a:p>
            <a:r>
              <a:rPr kumimoji="1" lang="ja-JP" altLang="en-US" sz="2400" dirty="0">
                <a:latin typeface="+mj-ea"/>
                <a:ea typeface="+mj-ea"/>
              </a:rPr>
              <a:t>　　</a:t>
            </a:r>
            <a:r>
              <a:rPr kumimoji="1" lang="ja-JP" altLang="en-US" sz="2800" dirty="0">
                <a:solidFill>
                  <a:srgbClr val="0070C0"/>
                </a:solidFill>
                <a:latin typeface="BIZ UDPゴシック" panose="020B0400000000000000" pitchFamily="50" charset="-128"/>
                <a:ea typeface="BIZ UDPゴシック" panose="020B0400000000000000" pitchFamily="50" charset="-128"/>
              </a:rPr>
              <a:t>通級指導教室</a:t>
            </a:r>
          </a:p>
        </p:txBody>
      </p:sp>
      <p:grpSp>
        <p:nvGrpSpPr>
          <p:cNvPr id="8" name="グループ化 7"/>
          <p:cNvGrpSpPr/>
          <p:nvPr/>
        </p:nvGrpSpPr>
        <p:grpSpPr>
          <a:xfrm>
            <a:off x="2146207" y="300276"/>
            <a:ext cx="5018432" cy="1430627"/>
            <a:chOff x="1962404" y="670404"/>
            <a:chExt cx="5018432" cy="1430627"/>
          </a:xfrm>
        </p:grpSpPr>
        <p:pic>
          <p:nvPicPr>
            <p:cNvPr id="22" name="図 21"/>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62404" y="670404"/>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 name="角丸四角形 1"/>
            <p:cNvSpPr/>
            <p:nvPr/>
          </p:nvSpPr>
          <p:spPr>
            <a:xfrm>
              <a:off x="2844800" y="731850"/>
              <a:ext cx="3454400"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3600" dirty="0">
                  <a:solidFill>
                    <a:schemeClr val="bg1"/>
                  </a:solidFill>
                  <a:latin typeface="BIZ UDPゴシック" panose="020B0400000000000000" pitchFamily="50" charset="-128"/>
                  <a:ea typeface="BIZ UDPゴシック" panose="020B0400000000000000" pitchFamily="50" charset="-128"/>
                </a:rPr>
                <a:t>通級による指導</a:t>
              </a:r>
              <a:endParaRPr kumimoji="1" lang="en-US" altLang="ja-JP" sz="360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3" name="グループ化 22"/>
          <p:cNvGrpSpPr/>
          <p:nvPr/>
        </p:nvGrpSpPr>
        <p:grpSpPr>
          <a:xfrm>
            <a:off x="782579" y="2965907"/>
            <a:ext cx="3275092" cy="2406419"/>
            <a:chOff x="941603" y="3085175"/>
            <a:chExt cx="2902121" cy="2132373"/>
          </a:xfrm>
        </p:grpSpPr>
        <p:sp>
          <p:nvSpPr>
            <p:cNvPr id="7" name="角丸四角形 6"/>
            <p:cNvSpPr/>
            <p:nvPr/>
          </p:nvSpPr>
          <p:spPr>
            <a:xfrm>
              <a:off x="941603" y="3085175"/>
              <a:ext cx="2902121" cy="2132373"/>
            </a:xfrm>
            <a:prstGeom prst="roundRect">
              <a:avLst>
                <a:gd name="adj" fmla="val 10859"/>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grpSp>
          <p:nvGrpSpPr>
            <p:cNvPr id="10" name="グループ化 9"/>
            <p:cNvGrpSpPr/>
            <p:nvPr/>
          </p:nvGrpSpPr>
          <p:grpSpPr>
            <a:xfrm>
              <a:off x="1185889" y="3109275"/>
              <a:ext cx="2365693" cy="2051939"/>
              <a:chOff x="1026864" y="3109275"/>
              <a:chExt cx="2561613" cy="2221875"/>
            </a:xfrm>
          </p:grpSpPr>
          <p:pic>
            <p:nvPicPr>
              <p:cNvPr id="20" name="図 19">
                <a:extLst>
                  <a:ext uri="{FF2B5EF4-FFF2-40B4-BE49-F238E27FC236}">
                    <a16:creationId xmlns:a16="http://schemas.microsoft.com/office/drawing/2014/main" id="{2E77516D-865E-5E4E-9648-155E88A3CC33}"/>
                  </a:ext>
                </a:extLst>
              </p:cNvPr>
              <p:cNvPicPr>
                <a:picLocks noChangeAspect="1"/>
              </p:cNvPicPr>
              <p:nvPr/>
            </p:nvPicPr>
            <p:blipFill rotWithShape="1">
              <a:blip r:embed="rId4"/>
              <a:srcRect l="15169" t="16444" r="48543" b="31421"/>
              <a:stretch/>
            </p:blipFill>
            <p:spPr>
              <a:xfrm>
                <a:off x="1882602" y="3109275"/>
                <a:ext cx="985012" cy="1060433"/>
              </a:xfrm>
              <a:prstGeom prst="rect">
                <a:avLst/>
              </a:prstGeom>
              <a:noFill/>
              <a:ln>
                <a:noFill/>
              </a:ln>
            </p:spPr>
            <p:style>
              <a:lnRef idx="1">
                <a:schemeClr val="accent6"/>
              </a:lnRef>
              <a:fillRef idx="2">
                <a:schemeClr val="accent6"/>
              </a:fillRef>
              <a:effectRef idx="1">
                <a:schemeClr val="accent6"/>
              </a:effectRef>
              <a:fontRef idx="minor">
                <a:schemeClr val="dk1"/>
              </a:fontRef>
            </p:style>
          </p:pic>
          <p:pic>
            <p:nvPicPr>
              <p:cNvPr id="24" name="図 23">
                <a:extLst>
                  <a:ext uri="{FF2B5EF4-FFF2-40B4-BE49-F238E27FC236}">
                    <a16:creationId xmlns:a16="http://schemas.microsoft.com/office/drawing/2014/main" id="{61521CEC-8A1B-5B43-94F0-298C735FE23A}"/>
                  </a:ext>
                </a:extLst>
              </p:cNvPr>
              <p:cNvPicPr>
                <a:picLocks noChangeAspect="1"/>
              </p:cNvPicPr>
              <p:nvPr/>
            </p:nvPicPr>
            <p:blipFill rotWithShape="1">
              <a:blip r:embed="rId5"/>
              <a:srcRect l="25355" t="16297" r="48002" b="32148"/>
              <a:stretch/>
            </p:blipFill>
            <p:spPr>
              <a:xfrm>
                <a:off x="1026864" y="4119711"/>
                <a:ext cx="835475" cy="1211439"/>
              </a:xfrm>
              <a:prstGeom prst="rect">
                <a:avLst/>
              </a:prstGeom>
              <a:noFill/>
              <a:ln>
                <a:noFill/>
              </a:ln>
            </p:spPr>
            <p:style>
              <a:lnRef idx="1">
                <a:schemeClr val="accent6"/>
              </a:lnRef>
              <a:fillRef idx="2">
                <a:schemeClr val="accent6"/>
              </a:fillRef>
              <a:effectRef idx="1">
                <a:schemeClr val="accent6"/>
              </a:effectRef>
              <a:fontRef idx="minor">
                <a:schemeClr val="dk1"/>
              </a:fontRef>
            </p:style>
          </p:pic>
          <p:pic>
            <p:nvPicPr>
              <p:cNvPr id="25" name="図 24">
                <a:extLst>
                  <a:ext uri="{FF2B5EF4-FFF2-40B4-BE49-F238E27FC236}">
                    <a16:creationId xmlns:a16="http://schemas.microsoft.com/office/drawing/2014/main" id="{3171CAB0-0652-5C41-91FC-B50386971F3E}"/>
                  </a:ext>
                </a:extLst>
              </p:cNvPr>
              <p:cNvPicPr>
                <a:picLocks noChangeAspect="1"/>
              </p:cNvPicPr>
              <p:nvPr/>
            </p:nvPicPr>
            <p:blipFill rotWithShape="1">
              <a:blip r:embed="rId6"/>
              <a:srcRect l="65851" t="20084" r="12903" b="40591"/>
              <a:stretch/>
            </p:blipFill>
            <p:spPr>
              <a:xfrm>
                <a:off x="1973351" y="4203742"/>
                <a:ext cx="705320" cy="978211"/>
              </a:xfrm>
              <a:prstGeom prst="rect">
                <a:avLst/>
              </a:prstGeom>
              <a:noFill/>
              <a:ln>
                <a:noFill/>
              </a:ln>
            </p:spPr>
            <p:style>
              <a:lnRef idx="1">
                <a:schemeClr val="accent6"/>
              </a:lnRef>
              <a:fillRef idx="2">
                <a:schemeClr val="accent6"/>
              </a:fillRef>
              <a:effectRef idx="1">
                <a:schemeClr val="accent6"/>
              </a:effectRef>
              <a:fontRef idx="minor">
                <a:schemeClr val="dk1"/>
              </a:fontRef>
            </p:style>
          </p:pic>
          <p:pic>
            <p:nvPicPr>
              <p:cNvPr id="26" name="図 25">
                <a:extLst>
                  <a:ext uri="{FF2B5EF4-FFF2-40B4-BE49-F238E27FC236}">
                    <a16:creationId xmlns:a16="http://schemas.microsoft.com/office/drawing/2014/main" id="{9F8DE4D5-D77A-644D-B5E1-BCA13725EFFD}"/>
                  </a:ext>
                </a:extLst>
              </p:cNvPr>
              <p:cNvPicPr>
                <a:picLocks noChangeAspect="1"/>
              </p:cNvPicPr>
              <p:nvPr/>
            </p:nvPicPr>
            <p:blipFill rotWithShape="1">
              <a:blip r:embed="rId7"/>
              <a:srcRect l="66610" t="30718" r="12144" b="30633"/>
              <a:stretch/>
            </p:blipFill>
            <p:spPr>
              <a:xfrm>
                <a:off x="2887877" y="4243400"/>
                <a:ext cx="700600" cy="954984"/>
              </a:xfrm>
              <a:prstGeom prst="rect">
                <a:avLst/>
              </a:prstGeom>
              <a:noFill/>
              <a:ln>
                <a:noFill/>
              </a:ln>
            </p:spPr>
            <p:style>
              <a:lnRef idx="1">
                <a:schemeClr val="accent6"/>
              </a:lnRef>
              <a:fillRef idx="2">
                <a:schemeClr val="accent6"/>
              </a:fillRef>
              <a:effectRef idx="1">
                <a:schemeClr val="accent6"/>
              </a:effectRef>
              <a:fontRef idx="minor">
                <a:schemeClr val="dk1"/>
              </a:fontRef>
            </p:style>
          </p:pic>
        </p:grpSp>
      </p:grpSp>
      <p:grpSp>
        <p:nvGrpSpPr>
          <p:cNvPr id="32" name="グループ化 31"/>
          <p:cNvGrpSpPr/>
          <p:nvPr/>
        </p:nvGrpSpPr>
        <p:grpSpPr>
          <a:xfrm>
            <a:off x="6463350" y="2968411"/>
            <a:ext cx="1469366" cy="2407894"/>
            <a:chOff x="6463350" y="2968411"/>
            <a:chExt cx="1302033" cy="2133680"/>
          </a:xfrm>
        </p:grpSpPr>
        <p:sp>
          <p:nvSpPr>
            <p:cNvPr id="17" name="角丸四角形 16"/>
            <p:cNvSpPr/>
            <p:nvPr/>
          </p:nvSpPr>
          <p:spPr>
            <a:xfrm>
              <a:off x="6463350" y="2968411"/>
              <a:ext cx="1302033" cy="2133680"/>
            </a:xfrm>
            <a:prstGeom prst="roundRect">
              <a:avLst>
                <a:gd name="adj" fmla="val 10859"/>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grpSp>
          <p:nvGrpSpPr>
            <p:cNvPr id="14" name="グループ化 13"/>
            <p:cNvGrpSpPr/>
            <p:nvPr/>
          </p:nvGrpSpPr>
          <p:grpSpPr>
            <a:xfrm>
              <a:off x="6784656" y="3017245"/>
              <a:ext cx="655896" cy="1916779"/>
              <a:chOff x="6705144" y="3136513"/>
              <a:chExt cx="655896" cy="1916779"/>
            </a:xfrm>
          </p:grpSpPr>
          <p:pic>
            <p:nvPicPr>
              <p:cNvPr id="27" name="図 26">
                <a:extLst>
                  <a:ext uri="{FF2B5EF4-FFF2-40B4-BE49-F238E27FC236}">
                    <a16:creationId xmlns:a16="http://schemas.microsoft.com/office/drawing/2014/main" id="{9F8DE4D5-D77A-644D-B5E1-BCA13725EFFD}"/>
                  </a:ext>
                </a:extLst>
              </p:cNvPr>
              <p:cNvPicPr>
                <a:picLocks noChangeAspect="1"/>
              </p:cNvPicPr>
              <p:nvPr/>
            </p:nvPicPr>
            <p:blipFill rotWithShape="1">
              <a:blip r:embed="rId7"/>
              <a:srcRect l="66610" t="30718" r="12144" b="30633"/>
              <a:stretch/>
            </p:blipFill>
            <p:spPr>
              <a:xfrm>
                <a:off x="6724746" y="4150341"/>
                <a:ext cx="636294" cy="902951"/>
              </a:xfrm>
              <a:prstGeom prst="rect">
                <a:avLst/>
              </a:prstGeom>
              <a:noFill/>
              <a:ln>
                <a:noFill/>
              </a:ln>
            </p:spPr>
            <p:style>
              <a:lnRef idx="1">
                <a:schemeClr val="accent6"/>
              </a:lnRef>
              <a:fillRef idx="2">
                <a:schemeClr val="accent6"/>
              </a:fillRef>
              <a:effectRef idx="1">
                <a:schemeClr val="accent6"/>
              </a:effectRef>
              <a:fontRef idx="minor">
                <a:schemeClr val="dk1"/>
              </a:fontRef>
            </p:style>
          </p:pic>
          <p:pic>
            <p:nvPicPr>
              <p:cNvPr id="28" name="図 27">
                <a:extLst>
                  <a:ext uri="{FF2B5EF4-FFF2-40B4-BE49-F238E27FC236}">
                    <a16:creationId xmlns:a16="http://schemas.microsoft.com/office/drawing/2014/main" id="{1F070CBD-F75D-2A4E-A540-B4F98AC9E28D}"/>
                  </a:ext>
                </a:extLst>
              </p:cNvPr>
              <p:cNvPicPr>
                <a:picLocks noChangeAspect="1"/>
              </p:cNvPicPr>
              <p:nvPr/>
            </p:nvPicPr>
            <p:blipFill rotWithShape="1">
              <a:blip r:embed="rId8"/>
              <a:srcRect l="60960" t="16485" r="12026" b="36031"/>
              <a:stretch/>
            </p:blipFill>
            <p:spPr>
              <a:xfrm>
                <a:off x="6705144" y="3136513"/>
                <a:ext cx="649813" cy="891025"/>
              </a:xfrm>
              <a:prstGeom prst="rect">
                <a:avLst/>
              </a:prstGeom>
              <a:noFill/>
              <a:ln>
                <a:noFill/>
              </a:ln>
            </p:spPr>
            <p:style>
              <a:lnRef idx="1">
                <a:schemeClr val="accent6"/>
              </a:lnRef>
              <a:fillRef idx="2">
                <a:schemeClr val="accent6"/>
              </a:fillRef>
              <a:effectRef idx="1">
                <a:schemeClr val="accent6"/>
              </a:effectRef>
              <a:fontRef idx="minor">
                <a:schemeClr val="dk1"/>
              </a:fontRef>
            </p:style>
          </p:pic>
        </p:grpSp>
      </p:grpSp>
      <p:grpSp>
        <p:nvGrpSpPr>
          <p:cNvPr id="31" name="グループ化 30"/>
          <p:cNvGrpSpPr/>
          <p:nvPr/>
        </p:nvGrpSpPr>
        <p:grpSpPr>
          <a:xfrm>
            <a:off x="4557370" y="1937082"/>
            <a:ext cx="1300094" cy="1039667"/>
            <a:chOff x="4411594" y="2029850"/>
            <a:chExt cx="1300094" cy="1039667"/>
          </a:xfrm>
        </p:grpSpPr>
        <p:sp>
          <p:nvSpPr>
            <p:cNvPr id="13" name="右矢印 12"/>
            <p:cNvSpPr/>
            <p:nvPr/>
          </p:nvSpPr>
          <p:spPr>
            <a:xfrm>
              <a:off x="4411594" y="2029850"/>
              <a:ext cx="1300094" cy="1039667"/>
            </a:xfrm>
            <a:prstGeom prst="rightArrow">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p>
          </p:txBody>
        </p:sp>
        <p:sp>
          <p:nvSpPr>
            <p:cNvPr id="29" name="正方形/長方形 28"/>
            <p:cNvSpPr/>
            <p:nvPr/>
          </p:nvSpPr>
          <p:spPr>
            <a:xfrm>
              <a:off x="4557546" y="2299126"/>
              <a:ext cx="800219" cy="461665"/>
            </a:xfrm>
            <a:prstGeom prst="rect">
              <a:avLst/>
            </a:prstGeom>
          </p:spPr>
          <p:txBody>
            <a:bodyPr wrap="none">
              <a:spAutoFit/>
            </a:bodyPr>
            <a:lstStyle/>
            <a:p>
              <a:r>
                <a:rPr kumimoji="1" lang="ja-JP" altLang="en-US" sz="2400" dirty="0">
                  <a:latin typeface="BIZ UDPゴシック" panose="020B0400000000000000" pitchFamily="50" charset="-128"/>
                  <a:ea typeface="BIZ UDPゴシック" panose="020B0400000000000000" pitchFamily="50" charset="-128"/>
                </a:rPr>
                <a:t>一部</a:t>
              </a:r>
            </a:p>
          </p:txBody>
        </p:sp>
      </p:grpSp>
      <p:sp>
        <p:nvSpPr>
          <p:cNvPr id="3" name="楕円 2">
            <a:extLst>
              <a:ext uri="{FF2B5EF4-FFF2-40B4-BE49-F238E27FC236}">
                <a16:creationId xmlns:a16="http://schemas.microsoft.com/office/drawing/2014/main" id="{2941A9D6-9330-48C4-80A8-701189BAD545}"/>
              </a:ext>
            </a:extLst>
          </p:cNvPr>
          <p:cNvSpPr/>
          <p:nvPr/>
        </p:nvSpPr>
        <p:spPr>
          <a:xfrm>
            <a:off x="2779781" y="4046185"/>
            <a:ext cx="1223501" cy="12625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667C255A-B3B0-47CE-9DAF-1C578903096C}"/>
              </a:ext>
            </a:extLst>
          </p:cNvPr>
          <p:cNvSpPr/>
          <p:nvPr/>
        </p:nvSpPr>
        <p:spPr>
          <a:xfrm>
            <a:off x="6552888" y="4094868"/>
            <a:ext cx="1223501" cy="12625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a:extLst>
              <a:ext uri="{FF2B5EF4-FFF2-40B4-BE49-F238E27FC236}">
                <a16:creationId xmlns:a16="http://schemas.microsoft.com/office/drawing/2014/main" id="{08332B6C-63C2-4516-BF2A-3BDBA67275EF}"/>
              </a:ext>
            </a:extLst>
          </p:cNvPr>
          <p:cNvCxnSpPr>
            <a:stCxn id="3" idx="6"/>
          </p:cNvCxnSpPr>
          <p:nvPr/>
        </p:nvCxnSpPr>
        <p:spPr>
          <a:xfrm flipV="1">
            <a:off x="4003282" y="4672738"/>
            <a:ext cx="2460068" cy="473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18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sp>
        <p:nvSpPr>
          <p:cNvPr id="21" name="角丸四角形 20"/>
          <p:cNvSpPr/>
          <p:nvPr/>
        </p:nvSpPr>
        <p:spPr>
          <a:xfrm>
            <a:off x="702980" y="2802441"/>
            <a:ext cx="8058858" cy="5580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2400" dirty="0">
                <a:solidFill>
                  <a:srgbClr val="44546A"/>
                </a:solidFill>
                <a:latin typeface="BIZ UDPゴシック" panose="020B0400000000000000" pitchFamily="50" charset="-128"/>
                <a:ea typeface="BIZ UDPゴシック" panose="020B0400000000000000" pitchFamily="50" charset="-128"/>
              </a:rPr>
              <a:t>生徒が在学する学校において指導を受ける。</a:t>
            </a:r>
            <a:endParaRPr kumimoji="1" lang="en-US" altLang="ja-JP" sz="2400" dirty="0">
              <a:solidFill>
                <a:srgbClr val="44546A"/>
              </a:solidFill>
              <a:latin typeface="BIZ UDPゴシック" panose="020B0400000000000000" pitchFamily="50" charset="-128"/>
              <a:ea typeface="BIZ UDPゴシック" panose="020B0400000000000000" pitchFamily="50" charset="-128"/>
            </a:endParaRPr>
          </a:p>
        </p:txBody>
      </p:sp>
      <p:sp>
        <p:nvSpPr>
          <p:cNvPr id="16" name="角丸四角形 15"/>
          <p:cNvSpPr/>
          <p:nvPr/>
        </p:nvSpPr>
        <p:spPr>
          <a:xfrm>
            <a:off x="416846" y="2179164"/>
            <a:ext cx="1548139" cy="627880"/>
          </a:xfrm>
          <a:prstGeom prst="roundRect">
            <a:avLst/>
          </a:prstGeom>
          <a:solidFill>
            <a:schemeClr val="tx2">
              <a:lumMod val="75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2400" dirty="0">
                <a:solidFill>
                  <a:schemeClr val="bg1"/>
                </a:solidFill>
                <a:latin typeface="BIZ UDPゴシック" panose="020B0400000000000000" pitchFamily="50" charset="-128"/>
                <a:ea typeface="BIZ UDPゴシック" panose="020B0400000000000000" pitchFamily="50" charset="-128"/>
              </a:rPr>
              <a:t>自校通級</a:t>
            </a:r>
            <a:endParaRPr kumimoji="1" lang="en-US" altLang="ja-JP" sz="2400" dirty="0">
              <a:solidFill>
                <a:schemeClr val="bg1"/>
              </a:solidFill>
              <a:latin typeface="BIZ UDPゴシック" panose="020B0400000000000000" pitchFamily="50" charset="-128"/>
              <a:ea typeface="BIZ UDPゴシック" panose="020B0400000000000000" pitchFamily="50" charset="-128"/>
            </a:endParaRPr>
          </a:p>
        </p:txBody>
      </p:sp>
      <p:sp>
        <p:nvSpPr>
          <p:cNvPr id="17" name="角丸四角形 16"/>
          <p:cNvSpPr/>
          <p:nvPr/>
        </p:nvSpPr>
        <p:spPr>
          <a:xfrm>
            <a:off x="416846" y="3607377"/>
            <a:ext cx="1548139" cy="627880"/>
          </a:xfrm>
          <a:prstGeom prst="roundRect">
            <a:avLst/>
          </a:prstGeom>
          <a:solidFill>
            <a:schemeClr val="tx2">
              <a:lumMod val="75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2400" dirty="0">
                <a:solidFill>
                  <a:schemeClr val="bg1"/>
                </a:solidFill>
                <a:latin typeface="BIZ UDPゴシック" panose="020B0400000000000000" pitchFamily="50" charset="-128"/>
                <a:ea typeface="BIZ UDPゴシック" panose="020B0400000000000000" pitchFamily="50" charset="-128"/>
              </a:rPr>
              <a:t>他校通級</a:t>
            </a:r>
            <a:endParaRPr kumimoji="1" lang="en-US" altLang="ja-JP" sz="2400" dirty="0">
              <a:solidFill>
                <a:schemeClr val="bg1"/>
              </a:solidFill>
              <a:latin typeface="BIZ UDPゴシック" panose="020B0400000000000000" pitchFamily="50" charset="-128"/>
              <a:ea typeface="BIZ UDPゴシック" panose="020B0400000000000000" pitchFamily="50" charset="-128"/>
            </a:endParaRPr>
          </a:p>
        </p:txBody>
      </p:sp>
      <p:sp>
        <p:nvSpPr>
          <p:cNvPr id="18" name="角丸四角形 17"/>
          <p:cNvSpPr/>
          <p:nvPr/>
        </p:nvSpPr>
        <p:spPr>
          <a:xfrm>
            <a:off x="702980" y="4235257"/>
            <a:ext cx="8242237" cy="5580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2400" dirty="0">
                <a:solidFill>
                  <a:srgbClr val="44546A"/>
                </a:solidFill>
                <a:latin typeface="BIZ UDPゴシック" panose="020B0400000000000000" pitchFamily="50" charset="-128"/>
                <a:ea typeface="BIZ UDPゴシック" panose="020B0400000000000000" pitchFamily="50" charset="-128"/>
              </a:rPr>
              <a:t>他の学校に週に何単位時間か定期的に通級し，指導を受ける。</a:t>
            </a:r>
            <a:endParaRPr kumimoji="1" lang="en-US" altLang="ja-JP" sz="2400" dirty="0">
              <a:solidFill>
                <a:srgbClr val="44546A"/>
              </a:solidFill>
              <a:latin typeface="BIZ UDPゴシック" panose="020B0400000000000000" pitchFamily="50" charset="-128"/>
              <a:ea typeface="BIZ UDPゴシック" panose="020B0400000000000000" pitchFamily="50" charset="-128"/>
            </a:endParaRPr>
          </a:p>
        </p:txBody>
      </p:sp>
      <p:sp>
        <p:nvSpPr>
          <p:cNvPr id="19" name="角丸四角形 18"/>
          <p:cNvSpPr/>
          <p:nvPr/>
        </p:nvSpPr>
        <p:spPr>
          <a:xfrm>
            <a:off x="416846" y="4999435"/>
            <a:ext cx="1548139" cy="627880"/>
          </a:xfrm>
          <a:prstGeom prst="roundRect">
            <a:avLst/>
          </a:prstGeom>
          <a:solidFill>
            <a:schemeClr val="tx2">
              <a:lumMod val="75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2400" dirty="0">
                <a:solidFill>
                  <a:schemeClr val="bg1"/>
                </a:solidFill>
                <a:latin typeface="BIZ UDPゴシック" panose="020B0400000000000000" pitchFamily="50" charset="-128"/>
                <a:ea typeface="BIZ UDPゴシック" panose="020B0400000000000000" pitchFamily="50" charset="-128"/>
              </a:rPr>
              <a:t>巡回指導</a:t>
            </a:r>
            <a:endParaRPr kumimoji="1" lang="en-US" altLang="ja-JP" sz="2400" dirty="0">
              <a:solidFill>
                <a:schemeClr val="bg1"/>
              </a:solidFill>
              <a:latin typeface="BIZ UDPゴシック" panose="020B0400000000000000" pitchFamily="50" charset="-128"/>
              <a:ea typeface="BIZ UDPゴシック" panose="020B0400000000000000" pitchFamily="50" charset="-128"/>
            </a:endParaRPr>
          </a:p>
        </p:txBody>
      </p:sp>
      <p:sp>
        <p:nvSpPr>
          <p:cNvPr id="20" name="角丸四角形 19"/>
          <p:cNvSpPr/>
          <p:nvPr/>
        </p:nvSpPr>
        <p:spPr>
          <a:xfrm>
            <a:off x="702980" y="5744023"/>
            <a:ext cx="8242237" cy="5580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2400" dirty="0">
                <a:solidFill>
                  <a:srgbClr val="44546A"/>
                </a:solidFill>
                <a:latin typeface="BIZ UDPゴシック" panose="020B0400000000000000" pitchFamily="50" charset="-128"/>
                <a:ea typeface="BIZ UDPゴシック" panose="020B0400000000000000" pitchFamily="50" charset="-128"/>
              </a:rPr>
              <a:t>通級による指導の担当教師が該当する生徒がいる学校に赴き，又は複数の学校を巡回して指導を行う。</a:t>
            </a:r>
            <a:endParaRPr kumimoji="1" lang="en-US" altLang="ja-JP" sz="2400" dirty="0">
              <a:solidFill>
                <a:srgbClr val="44546A"/>
              </a:solidFill>
              <a:latin typeface="BIZ UDPゴシック" panose="020B0400000000000000" pitchFamily="50" charset="-128"/>
              <a:ea typeface="BIZ UDPゴシック" panose="020B0400000000000000" pitchFamily="50" charset="-128"/>
            </a:endParaRPr>
          </a:p>
        </p:txBody>
      </p:sp>
      <p:grpSp>
        <p:nvGrpSpPr>
          <p:cNvPr id="22" name="グループ化 21"/>
          <p:cNvGrpSpPr/>
          <p:nvPr/>
        </p:nvGrpSpPr>
        <p:grpSpPr>
          <a:xfrm>
            <a:off x="2062784" y="362860"/>
            <a:ext cx="5018432" cy="1430627"/>
            <a:chOff x="1952676" y="612182"/>
            <a:chExt cx="5018432" cy="1430627"/>
          </a:xfrm>
        </p:grpSpPr>
        <p:pic>
          <p:nvPicPr>
            <p:cNvPr id="23" name="図 22"/>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4" name="角丸四角形 23"/>
            <p:cNvSpPr/>
            <p:nvPr/>
          </p:nvSpPr>
          <p:spPr>
            <a:xfrm>
              <a:off x="2844800" y="731850"/>
              <a:ext cx="3454400"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600" dirty="0">
                  <a:solidFill>
                    <a:schemeClr val="bg1"/>
                  </a:solidFill>
                  <a:latin typeface="BIZ UDPゴシック" panose="020B0400000000000000" pitchFamily="50" charset="-128"/>
                  <a:ea typeface="BIZ UDPゴシック" panose="020B0400000000000000" pitchFamily="50" charset="-128"/>
                </a:rPr>
                <a:t>実施形態</a:t>
              </a:r>
              <a:endParaRPr kumimoji="1" lang="en-US" altLang="ja-JP" sz="3600" dirty="0">
                <a:solidFill>
                  <a:schemeClr val="bg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61644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22" name="グループ化 21"/>
          <p:cNvGrpSpPr/>
          <p:nvPr/>
        </p:nvGrpSpPr>
        <p:grpSpPr>
          <a:xfrm>
            <a:off x="2062784" y="249846"/>
            <a:ext cx="5018432" cy="1430627"/>
            <a:chOff x="1952676" y="612182"/>
            <a:chExt cx="5018432" cy="1430627"/>
          </a:xfrm>
        </p:grpSpPr>
        <p:pic>
          <p:nvPicPr>
            <p:cNvPr id="23" name="図 22"/>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4" name="角丸四角形 23"/>
            <p:cNvSpPr/>
            <p:nvPr/>
          </p:nvSpPr>
          <p:spPr>
            <a:xfrm>
              <a:off x="2844800" y="731850"/>
              <a:ext cx="3454400"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600" dirty="0">
                  <a:solidFill>
                    <a:schemeClr val="bg1"/>
                  </a:solidFill>
                  <a:latin typeface="BIZ UDPゴシック" panose="020B0400000000000000" pitchFamily="50" charset="-128"/>
                  <a:ea typeface="BIZ UDPゴシック" panose="020B0400000000000000" pitchFamily="50" charset="-128"/>
                </a:rPr>
                <a:t>対象となる生徒</a:t>
              </a:r>
              <a:endParaRPr kumimoji="1" lang="en-US" altLang="ja-JP" sz="3600" dirty="0">
                <a:solidFill>
                  <a:schemeClr val="bg1"/>
                </a:solidFill>
                <a:latin typeface="BIZ UDPゴシック" panose="020B0400000000000000" pitchFamily="50" charset="-128"/>
                <a:ea typeface="BIZ UDPゴシック" panose="020B0400000000000000" pitchFamily="50" charset="-128"/>
              </a:endParaRPr>
            </a:p>
          </p:txBody>
        </p:sp>
      </p:grpSp>
      <p:sp>
        <p:nvSpPr>
          <p:cNvPr id="8" name="テキスト ボックス 7"/>
          <p:cNvSpPr txBox="1"/>
          <p:nvPr/>
        </p:nvSpPr>
        <p:spPr>
          <a:xfrm>
            <a:off x="477079" y="1813393"/>
            <a:ext cx="9144000" cy="3539430"/>
          </a:xfrm>
          <a:prstGeom prst="rect">
            <a:avLst/>
          </a:prstGeom>
          <a:noFill/>
        </p:spPr>
        <p:txBody>
          <a:bodyPr wrap="square" rtlCol="0">
            <a:spAutoFit/>
          </a:bodyPr>
          <a:lstStyle/>
          <a:p>
            <a:pPr lvl="0">
              <a:defRPr/>
            </a:pPr>
            <a:r>
              <a:rPr lang="ja-JP" altLang="en-US" sz="32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lang="ja-JP" altLang="ja-JP" sz="3200" dirty="0">
                <a:latin typeface="BIZ UDPゴシック" panose="020B0400000000000000" pitchFamily="50" charset="-128"/>
                <a:ea typeface="BIZ UDPゴシック" panose="020B0400000000000000" pitchFamily="50" charset="-128"/>
                <a:cs typeface="Times New Roman" panose="02020603050405020304" pitchFamily="18" charset="0"/>
              </a:rPr>
              <a:t>言語障害</a:t>
            </a:r>
            <a:r>
              <a:rPr lang="ja-JP" altLang="en-US" sz="3200" dirty="0">
                <a:latin typeface="BIZ UDPゴシック" panose="020B0400000000000000" pitchFamily="50" charset="-128"/>
                <a:ea typeface="BIZ UDPゴシック" panose="020B0400000000000000" pitchFamily="50" charset="-128"/>
                <a:cs typeface="Times New Roman" panose="02020603050405020304" pitchFamily="18" charset="0"/>
              </a:rPr>
              <a:t>者　 </a:t>
            </a:r>
            <a:r>
              <a:rPr lang="ja-JP" altLang="ja-JP" sz="3200" dirty="0">
                <a:latin typeface="BIZ UDPゴシック" panose="020B0400000000000000" pitchFamily="50" charset="-128"/>
                <a:ea typeface="BIZ UDPゴシック" panose="020B0400000000000000" pitchFamily="50" charset="-128"/>
                <a:cs typeface="Times New Roman" panose="02020603050405020304" pitchFamily="18" charset="0"/>
              </a:rPr>
              <a:t>自閉症</a:t>
            </a:r>
            <a:r>
              <a:rPr lang="ja-JP" altLang="en-US" sz="3200" dirty="0">
                <a:latin typeface="BIZ UDPゴシック" panose="020B0400000000000000" pitchFamily="50" charset="-128"/>
                <a:ea typeface="BIZ UDPゴシック" panose="020B0400000000000000" pitchFamily="50" charset="-128"/>
                <a:cs typeface="Times New Roman" panose="02020603050405020304" pitchFamily="18" charset="0"/>
              </a:rPr>
              <a:t>者 　　   </a:t>
            </a:r>
            <a:r>
              <a:rPr lang="ja-JP" altLang="ja-JP" sz="3200" dirty="0">
                <a:latin typeface="BIZ UDPゴシック" panose="020B0400000000000000" pitchFamily="50" charset="-128"/>
                <a:ea typeface="BIZ UDPゴシック" panose="020B0400000000000000" pitchFamily="50" charset="-128"/>
                <a:cs typeface="Times New Roman" panose="02020603050405020304" pitchFamily="18" charset="0"/>
              </a:rPr>
              <a:t>情緒障害</a:t>
            </a:r>
            <a:r>
              <a:rPr lang="ja-JP" altLang="en-US" sz="3200" dirty="0">
                <a:latin typeface="BIZ UDPゴシック" panose="020B0400000000000000" pitchFamily="50" charset="-128"/>
                <a:ea typeface="BIZ UDPゴシック" panose="020B0400000000000000" pitchFamily="50" charset="-128"/>
                <a:cs typeface="Times New Roman" panose="02020603050405020304" pitchFamily="18" charset="0"/>
              </a:rPr>
              <a:t>者</a:t>
            </a:r>
            <a:endParaRPr lang="en-US" altLang="ja-JP" sz="3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a:defRPr/>
            </a:pPr>
            <a:endParaRPr lang="en-US" altLang="ja-JP" sz="3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a:defRPr/>
            </a:pPr>
            <a:r>
              <a:rPr lang="ja-JP" altLang="en-US" sz="32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3200" dirty="0">
                <a:latin typeface="BIZ UDPゴシック" panose="020B0400000000000000" pitchFamily="50" charset="-128"/>
                <a:ea typeface="BIZ UDPゴシック" panose="020B0400000000000000" pitchFamily="50" charset="-128"/>
                <a:cs typeface="Times New Roman" panose="02020603050405020304" pitchFamily="18" charset="0"/>
              </a:rPr>
              <a:t>弱視</a:t>
            </a:r>
            <a:r>
              <a:rPr lang="ja-JP" altLang="en-US" sz="3200" dirty="0">
                <a:latin typeface="BIZ UDPゴシック" panose="020B0400000000000000" pitchFamily="50" charset="-128"/>
                <a:ea typeface="BIZ UDPゴシック" panose="020B0400000000000000" pitchFamily="50" charset="-128"/>
                <a:cs typeface="Times New Roman" panose="02020603050405020304" pitchFamily="18" charset="0"/>
              </a:rPr>
              <a:t>者　　　 　難聴者　　 　　　</a:t>
            </a:r>
            <a:r>
              <a:rPr lang="ja-JP" altLang="ja-JP" sz="3200" dirty="0">
                <a:latin typeface="BIZ UDPゴシック" panose="020B0400000000000000" pitchFamily="50" charset="-128"/>
                <a:ea typeface="BIZ UDPゴシック" panose="020B0400000000000000" pitchFamily="50" charset="-128"/>
                <a:cs typeface="Times New Roman" panose="02020603050405020304" pitchFamily="18" charset="0"/>
              </a:rPr>
              <a:t>学習障害</a:t>
            </a:r>
            <a:r>
              <a:rPr lang="ja-JP" altLang="en-US" sz="3200" dirty="0">
                <a:latin typeface="BIZ UDPゴシック" panose="020B0400000000000000" pitchFamily="50" charset="-128"/>
                <a:ea typeface="BIZ UDPゴシック" panose="020B0400000000000000" pitchFamily="50" charset="-128"/>
                <a:cs typeface="Times New Roman" panose="02020603050405020304" pitchFamily="18" charset="0"/>
              </a:rPr>
              <a:t>者</a:t>
            </a:r>
            <a:endParaRPr lang="en-US" altLang="ja-JP" sz="3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a:defRPr/>
            </a:pPr>
            <a:endParaRPr lang="en-US" altLang="ja-JP" sz="3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a:defRPr/>
            </a:pPr>
            <a:r>
              <a:rPr lang="ja-JP" altLang="en-US" sz="32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3200" dirty="0">
                <a:latin typeface="BIZ UDPゴシック" panose="020B0400000000000000" pitchFamily="50" charset="-128"/>
                <a:ea typeface="BIZ UDPゴシック" panose="020B0400000000000000" pitchFamily="50" charset="-128"/>
                <a:cs typeface="Times New Roman" panose="02020603050405020304" pitchFamily="18" charset="0"/>
              </a:rPr>
              <a:t>注意欠陥多動性障害</a:t>
            </a:r>
            <a:r>
              <a:rPr lang="ja-JP" altLang="en-US" sz="3200" dirty="0">
                <a:latin typeface="BIZ UDPゴシック" panose="020B0400000000000000" pitchFamily="50" charset="-128"/>
                <a:ea typeface="BIZ UDPゴシック" panose="020B0400000000000000" pitchFamily="50" charset="-128"/>
                <a:cs typeface="Times New Roman" panose="02020603050405020304" pitchFamily="18" charset="0"/>
              </a:rPr>
              <a:t>者　　　　肢体不自由者　</a:t>
            </a:r>
            <a:endParaRPr lang="en-US" altLang="ja-JP" sz="3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a:defRPr/>
            </a:pPr>
            <a:r>
              <a:rPr lang="ja-JP" altLang="en-US" sz="3200"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en-US" altLang="ja-JP" sz="3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a:defRPr/>
            </a:pPr>
            <a:r>
              <a:rPr lang="ja-JP" altLang="en-US" sz="3200" dirty="0">
                <a:latin typeface="BIZ UDPゴシック" panose="020B0400000000000000" pitchFamily="50" charset="-128"/>
                <a:ea typeface="BIZ UDPゴシック" panose="020B0400000000000000" pitchFamily="50" charset="-128"/>
                <a:cs typeface="Times New Roman" panose="02020603050405020304" pitchFamily="18" charset="0"/>
              </a:rPr>
              <a:t>　病弱者及び身体虚弱者</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383151" y="5952406"/>
            <a:ext cx="9144000" cy="523220"/>
          </a:xfrm>
          <a:prstGeom prst="rect">
            <a:avLst/>
          </a:prstGeom>
          <a:noFill/>
        </p:spPr>
        <p:txBody>
          <a:bodyPr wrap="square" rtlCol="0">
            <a:spAutoFit/>
          </a:bodyPr>
          <a:lstStyle/>
          <a:p>
            <a:pPr>
              <a:defRPr/>
            </a:pPr>
            <a:r>
              <a:rPr kumimoji="1" lang="en-US" altLang="ja-JP" sz="2800" dirty="0">
                <a:solidFill>
                  <a:prstClr val="black"/>
                </a:solidFill>
                <a:latin typeface="BIZ UDPゴシック" panose="020B0400000000000000" pitchFamily="50" charset="-128"/>
                <a:ea typeface="BIZ UDPゴシック" panose="020B0400000000000000" pitchFamily="50" charset="-128"/>
              </a:rPr>
              <a:t>※</a:t>
            </a:r>
            <a:r>
              <a:rPr kumimoji="1" lang="ja-JP" altLang="en-US" sz="2800" dirty="0">
                <a:latin typeface="BIZ UDPゴシック" panose="020B0400000000000000" pitchFamily="50" charset="-128"/>
                <a:ea typeface="BIZ UDPゴシック" panose="020B0400000000000000" pitchFamily="50" charset="-128"/>
              </a:rPr>
              <a:t>知的障害の児童生徒は指導の対象に含まれない</a:t>
            </a:r>
          </a:p>
        </p:txBody>
      </p:sp>
    </p:spTree>
    <p:extLst>
      <p:ext uri="{BB962C8B-B14F-4D97-AF65-F5344CB8AC3E}">
        <p14:creationId xmlns:p14="http://schemas.microsoft.com/office/powerpoint/2010/main" val="404402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22" name="グループ化 21"/>
          <p:cNvGrpSpPr/>
          <p:nvPr/>
        </p:nvGrpSpPr>
        <p:grpSpPr>
          <a:xfrm>
            <a:off x="2062784" y="249846"/>
            <a:ext cx="5018432" cy="1430627"/>
            <a:chOff x="1952676" y="612182"/>
            <a:chExt cx="5018432" cy="1430627"/>
          </a:xfrm>
        </p:grpSpPr>
        <p:pic>
          <p:nvPicPr>
            <p:cNvPr id="23" name="図 22"/>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4" name="角丸四角形 23"/>
            <p:cNvSpPr/>
            <p:nvPr/>
          </p:nvSpPr>
          <p:spPr>
            <a:xfrm>
              <a:off x="2844800" y="731850"/>
              <a:ext cx="3454400"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600" dirty="0">
                  <a:solidFill>
                    <a:schemeClr val="bg1"/>
                  </a:solidFill>
                  <a:latin typeface="BIZ UDPゴシック" panose="020B0400000000000000" pitchFamily="50" charset="-128"/>
                  <a:ea typeface="BIZ UDPゴシック" panose="020B0400000000000000" pitchFamily="50" charset="-128"/>
                </a:rPr>
                <a:t>対象となる生徒</a:t>
              </a:r>
              <a:endParaRPr kumimoji="1" lang="en-US" altLang="ja-JP" sz="3600" dirty="0">
                <a:solidFill>
                  <a:schemeClr val="bg1"/>
                </a:solidFill>
                <a:latin typeface="BIZ UDPゴシック" panose="020B0400000000000000" pitchFamily="50" charset="-128"/>
                <a:ea typeface="BIZ UDPゴシック" panose="020B0400000000000000" pitchFamily="50" charset="-128"/>
              </a:endParaRPr>
            </a:p>
          </p:txBody>
        </p:sp>
      </p:grpSp>
      <p:sp>
        <p:nvSpPr>
          <p:cNvPr id="8" name="テキスト ボックス 7"/>
          <p:cNvSpPr txBox="1"/>
          <p:nvPr/>
        </p:nvSpPr>
        <p:spPr>
          <a:xfrm>
            <a:off x="477079" y="1813393"/>
            <a:ext cx="9144000" cy="3539430"/>
          </a:xfrm>
          <a:prstGeom prst="rect">
            <a:avLst/>
          </a:prstGeom>
          <a:noFill/>
        </p:spPr>
        <p:txBody>
          <a:bodyPr wrap="square" rtlCol="0">
            <a:spAutoFit/>
          </a:bodyPr>
          <a:lstStyle/>
          <a:p>
            <a:pPr lvl="0">
              <a:defRPr/>
            </a:pPr>
            <a:r>
              <a:rPr lang="ja-JP" altLang="en-US" sz="32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lang="ja-JP" altLang="ja-JP" sz="3200" dirty="0">
                <a:latin typeface="BIZ UDPゴシック" panose="020B0400000000000000" pitchFamily="50" charset="-128"/>
                <a:ea typeface="BIZ UDPゴシック" panose="020B0400000000000000" pitchFamily="50" charset="-128"/>
                <a:cs typeface="Times New Roman" panose="02020603050405020304" pitchFamily="18" charset="0"/>
              </a:rPr>
              <a:t>言語障害</a:t>
            </a:r>
            <a:r>
              <a:rPr lang="ja-JP" altLang="en-US" sz="3200" dirty="0">
                <a:latin typeface="BIZ UDPゴシック" panose="020B0400000000000000" pitchFamily="50" charset="-128"/>
                <a:ea typeface="BIZ UDPゴシック" panose="020B0400000000000000" pitchFamily="50" charset="-128"/>
                <a:cs typeface="Times New Roman" panose="02020603050405020304" pitchFamily="18" charset="0"/>
              </a:rPr>
              <a:t>者　 </a:t>
            </a:r>
            <a:r>
              <a:rPr lang="ja-JP" altLang="ja-JP" sz="3200" dirty="0">
                <a:latin typeface="BIZ UDPゴシック" panose="020B0400000000000000" pitchFamily="50" charset="-128"/>
                <a:ea typeface="BIZ UDPゴシック" panose="020B0400000000000000" pitchFamily="50" charset="-128"/>
                <a:cs typeface="Times New Roman" panose="02020603050405020304" pitchFamily="18" charset="0"/>
              </a:rPr>
              <a:t>自閉症</a:t>
            </a:r>
            <a:r>
              <a:rPr lang="ja-JP" altLang="en-US" sz="3200" dirty="0">
                <a:latin typeface="BIZ UDPゴシック" panose="020B0400000000000000" pitchFamily="50" charset="-128"/>
                <a:ea typeface="BIZ UDPゴシック" panose="020B0400000000000000" pitchFamily="50" charset="-128"/>
                <a:cs typeface="Times New Roman" panose="02020603050405020304" pitchFamily="18" charset="0"/>
              </a:rPr>
              <a:t>者 　　   </a:t>
            </a:r>
            <a:r>
              <a:rPr lang="ja-JP" altLang="ja-JP" sz="3200" dirty="0">
                <a:latin typeface="BIZ UDPゴシック" panose="020B0400000000000000" pitchFamily="50" charset="-128"/>
                <a:ea typeface="BIZ UDPゴシック" panose="020B0400000000000000" pitchFamily="50" charset="-128"/>
                <a:cs typeface="Times New Roman" panose="02020603050405020304" pitchFamily="18" charset="0"/>
              </a:rPr>
              <a:t>情緒障害</a:t>
            </a:r>
            <a:r>
              <a:rPr lang="ja-JP" altLang="en-US" sz="3200" dirty="0">
                <a:latin typeface="BIZ UDPゴシック" panose="020B0400000000000000" pitchFamily="50" charset="-128"/>
                <a:ea typeface="BIZ UDPゴシック" panose="020B0400000000000000" pitchFamily="50" charset="-128"/>
                <a:cs typeface="Times New Roman" panose="02020603050405020304" pitchFamily="18" charset="0"/>
              </a:rPr>
              <a:t>者</a:t>
            </a:r>
            <a:endParaRPr lang="en-US" altLang="ja-JP" sz="3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a:defRPr/>
            </a:pPr>
            <a:endParaRPr lang="en-US" altLang="ja-JP" sz="3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a:defRPr/>
            </a:pPr>
            <a:r>
              <a:rPr lang="ja-JP" altLang="en-US" sz="32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3200" dirty="0">
                <a:latin typeface="BIZ UDPゴシック" panose="020B0400000000000000" pitchFamily="50" charset="-128"/>
                <a:ea typeface="BIZ UDPゴシック" panose="020B0400000000000000" pitchFamily="50" charset="-128"/>
                <a:cs typeface="Times New Roman" panose="02020603050405020304" pitchFamily="18" charset="0"/>
              </a:rPr>
              <a:t>弱視</a:t>
            </a:r>
            <a:r>
              <a:rPr lang="ja-JP" altLang="en-US" sz="3200" dirty="0">
                <a:latin typeface="BIZ UDPゴシック" panose="020B0400000000000000" pitchFamily="50" charset="-128"/>
                <a:ea typeface="BIZ UDPゴシック" panose="020B0400000000000000" pitchFamily="50" charset="-128"/>
                <a:cs typeface="Times New Roman" panose="02020603050405020304" pitchFamily="18" charset="0"/>
              </a:rPr>
              <a:t>者　　　 　難聴者　　 　　　</a:t>
            </a:r>
            <a:r>
              <a:rPr lang="ja-JP" altLang="ja-JP" sz="3200" dirty="0">
                <a:latin typeface="BIZ UDPゴシック" panose="020B0400000000000000" pitchFamily="50" charset="-128"/>
                <a:ea typeface="BIZ UDPゴシック" panose="020B0400000000000000" pitchFamily="50" charset="-128"/>
                <a:cs typeface="Times New Roman" panose="02020603050405020304" pitchFamily="18" charset="0"/>
              </a:rPr>
              <a:t>学習障害</a:t>
            </a:r>
            <a:r>
              <a:rPr lang="ja-JP" altLang="en-US" sz="3200" dirty="0">
                <a:latin typeface="BIZ UDPゴシック" panose="020B0400000000000000" pitchFamily="50" charset="-128"/>
                <a:ea typeface="BIZ UDPゴシック" panose="020B0400000000000000" pitchFamily="50" charset="-128"/>
                <a:cs typeface="Times New Roman" panose="02020603050405020304" pitchFamily="18" charset="0"/>
              </a:rPr>
              <a:t>者</a:t>
            </a:r>
            <a:endParaRPr lang="en-US" altLang="ja-JP" sz="3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a:defRPr/>
            </a:pPr>
            <a:endParaRPr lang="en-US" altLang="ja-JP" sz="3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a:defRPr/>
            </a:pPr>
            <a:r>
              <a:rPr lang="ja-JP" altLang="en-US" sz="32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3200" dirty="0">
                <a:latin typeface="BIZ UDPゴシック" panose="020B0400000000000000" pitchFamily="50" charset="-128"/>
                <a:ea typeface="BIZ UDPゴシック" panose="020B0400000000000000" pitchFamily="50" charset="-128"/>
                <a:cs typeface="Times New Roman" panose="02020603050405020304" pitchFamily="18" charset="0"/>
              </a:rPr>
              <a:t>注意欠陥多動性障害</a:t>
            </a:r>
            <a:r>
              <a:rPr lang="ja-JP" altLang="en-US" sz="3200" dirty="0">
                <a:latin typeface="BIZ UDPゴシック" panose="020B0400000000000000" pitchFamily="50" charset="-128"/>
                <a:ea typeface="BIZ UDPゴシック" panose="020B0400000000000000" pitchFamily="50" charset="-128"/>
                <a:cs typeface="Times New Roman" panose="02020603050405020304" pitchFamily="18" charset="0"/>
              </a:rPr>
              <a:t>者　　　　肢体不自由者　</a:t>
            </a:r>
            <a:endParaRPr lang="en-US" altLang="ja-JP" sz="3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a:defRPr/>
            </a:pPr>
            <a:r>
              <a:rPr lang="ja-JP" altLang="en-US" sz="3200"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en-US" altLang="ja-JP" sz="3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lvl="0">
              <a:defRPr/>
            </a:pPr>
            <a:r>
              <a:rPr lang="ja-JP" altLang="en-US" sz="3200" dirty="0">
                <a:latin typeface="BIZ UDPゴシック" panose="020B0400000000000000" pitchFamily="50" charset="-128"/>
                <a:ea typeface="BIZ UDPゴシック" panose="020B0400000000000000" pitchFamily="50" charset="-128"/>
                <a:cs typeface="Times New Roman" panose="02020603050405020304" pitchFamily="18" charset="0"/>
              </a:rPr>
              <a:t>　病弱者及び身体虚弱者</a:t>
            </a:r>
            <a:endParaRPr kumimoji="1" lang="ja-JP" altLang="en-US" sz="2800" dirty="0">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FDC113C1-4755-4953-868D-35C9A29D99C1}"/>
              </a:ext>
            </a:extLst>
          </p:cNvPr>
          <p:cNvGrpSpPr/>
          <p:nvPr/>
        </p:nvGrpSpPr>
        <p:grpSpPr>
          <a:xfrm>
            <a:off x="655983" y="1800141"/>
            <a:ext cx="7507357" cy="2598234"/>
            <a:chOff x="655983" y="1800141"/>
            <a:chExt cx="7507357" cy="2598234"/>
          </a:xfrm>
        </p:grpSpPr>
        <p:sp>
          <p:nvSpPr>
            <p:cNvPr id="2" name="角丸四角形 1"/>
            <p:cNvSpPr/>
            <p:nvPr/>
          </p:nvSpPr>
          <p:spPr>
            <a:xfrm>
              <a:off x="3008244" y="1802459"/>
              <a:ext cx="2040835" cy="645651"/>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角丸四角形 8"/>
            <p:cNvSpPr/>
            <p:nvPr/>
          </p:nvSpPr>
          <p:spPr>
            <a:xfrm>
              <a:off x="5751650" y="1800141"/>
              <a:ext cx="2275026" cy="645651"/>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角丸四角形 9"/>
            <p:cNvSpPr/>
            <p:nvPr/>
          </p:nvSpPr>
          <p:spPr>
            <a:xfrm>
              <a:off x="5751650" y="2803879"/>
              <a:ext cx="2411690" cy="645651"/>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角丸四角形 10"/>
            <p:cNvSpPr/>
            <p:nvPr/>
          </p:nvSpPr>
          <p:spPr>
            <a:xfrm>
              <a:off x="655983" y="3752724"/>
              <a:ext cx="4393096" cy="645651"/>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2" name="テキスト ボックス 11"/>
          <p:cNvSpPr txBox="1"/>
          <p:nvPr/>
        </p:nvSpPr>
        <p:spPr>
          <a:xfrm>
            <a:off x="383151" y="5952406"/>
            <a:ext cx="9144000" cy="523220"/>
          </a:xfrm>
          <a:prstGeom prst="rect">
            <a:avLst/>
          </a:prstGeom>
          <a:noFill/>
        </p:spPr>
        <p:txBody>
          <a:bodyPr wrap="square" rtlCol="0">
            <a:spAutoFit/>
          </a:bodyPr>
          <a:lstStyle/>
          <a:p>
            <a:pPr>
              <a:defRPr/>
            </a:pPr>
            <a:r>
              <a:rPr kumimoji="1" lang="en-US" altLang="ja-JP" sz="2800" dirty="0">
                <a:solidFill>
                  <a:prstClr val="black"/>
                </a:solidFill>
                <a:latin typeface="BIZ UDPゴシック" panose="020B0400000000000000" pitchFamily="50" charset="-128"/>
                <a:ea typeface="BIZ UDPゴシック" panose="020B0400000000000000" pitchFamily="50" charset="-128"/>
              </a:rPr>
              <a:t>※</a:t>
            </a:r>
            <a:r>
              <a:rPr kumimoji="1" lang="ja-JP" altLang="en-US" sz="2800" dirty="0">
                <a:latin typeface="BIZ UDPゴシック" panose="020B0400000000000000" pitchFamily="50" charset="-128"/>
                <a:ea typeface="BIZ UDPゴシック" panose="020B0400000000000000" pitchFamily="50" charset="-128"/>
              </a:rPr>
              <a:t>知的障害の児童生徒は指導の対象に含まれない</a:t>
            </a:r>
          </a:p>
        </p:txBody>
      </p:sp>
    </p:spTree>
    <p:extLst>
      <p:ext uri="{BB962C8B-B14F-4D97-AF65-F5344CB8AC3E}">
        <p14:creationId xmlns:p14="http://schemas.microsoft.com/office/powerpoint/2010/main" val="426288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22" name="グループ化 21"/>
          <p:cNvGrpSpPr/>
          <p:nvPr/>
        </p:nvGrpSpPr>
        <p:grpSpPr>
          <a:xfrm>
            <a:off x="2060875" y="403074"/>
            <a:ext cx="5018432" cy="1430627"/>
            <a:chOff x="1952676" y="612182"/>
            <a:chExt cx="5018432" cy="1430627"/>
          </a:xfrm>
        </p:grpSpPr>
        <p:pic>
          <p:nvPicPr>
            <p:cNvPr id="23" name="図 22"/>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4" name="角丸四角形 23"/>
            <p:cNvSpPr/>
            <p:nvPr/>
          </p:nvSpPr>
          <p:spPr>
            <a:xfrm>
              <a:off x="2189443" y="667992"/>
              <a:ext cx="4544898"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600" dirty="0">
                  <a:solidFill>
                    <a:schemeClr val="bg1"/>
                  </a:solidFill>
                  <a:latin typeface="BIZ UDPゴシック" panose="020B0400000000000000" pitchFamily="50" charset="-128"/>
                  <a:ea typeface="BIZ UDPゴシック" panose="020B0400000000000000" pitchFamily="50" charset="-128"/>
                </a:rPr>
                <a:t>国の動向</a:t>
              </a:r>
              <a:endParaRPr kumimoji="1" lang="en-US" altLang="ja-JP" sz="3600" dirty="0">
                <a:solidFill>
                  <a:schemeClr val="bg1"/>
                </a:solidFill>
                <a:latin typeface="BIZ UDPゴシック" panose="020B0400000000000000" pitchFamily="50" charset="-128"/>
                <a:ea typeface="BIZ UDPゴシック" panose="020B0400000000000000" pitchFamily="50" charset="-128"/>
              </a:endParaRPr>
            </a:p>
          </p:txBody>
        </p:sp>
      </p:grpSp>
      <p:sp>
        <p:nvSpPr>
          <p:cNvPr id="9" name="角丸四角形 29">
            <a:extLst>
              <a:ext uri="{FF2B5EF4-FFF2-40B4-BE49-F238E27FC236}">
                <a16:creationId xmlns:a16="http://schemas.microsoft.com/office/drawing/2014/main" id="{B9FAB22B-994B-4FC4-A7D5-759D002407C8}"/>
              </a:ext>
            </a:extLst>
          </p:cNvPr>
          <p:cNvSpPr/>
          <p:nvPr/>
        </p:nvSpPr>
        <p:spPr>
          <a:xfrm>
            <a:off x="1073879" y="2093354"/>
            <a:ext cx="6992423" cy="98956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600" dirty="0">
                <a:solidFill>
                  <a:srgbClr val="0070C0"/>
                </a:solidFill>
                <a:latin typeface="BIZ UDPゴシック" panose="020B0400000000000000" pitchFamily="50" charset="-128"/>
                <a:ea typeface="BIZ UDPゴシック" panose="020B0400000000000000" pitchFamily="50" charset="-128"/>
              </a:rPr>
              <a:t>インクルーシブ教育システム</a:t>
            </a:r>
            <a:endParaRPr kumimoji="1" lang="en-US" altLang="ja-JP" sz="3600" dirty="0">
              <a:solidFill>
                <a:srgbClr val="0070C0"/>
              </a:solidFill>
              <a:latin typeface="BIZ UDPゴシック" panose="020B0400000000000000" pitchFamily="50" charset="-128"/>
              <a:ea typeface="BIZ UDPゴシック" panose="020B0400000000000000" pitchFamily="50" charset="-128"/>
            </a:endParaRPr>
          </a:p>
        </p:txBody>
      </p:sp>
      <p:sp>
        <p:nvSpPr>
          <p:cNvPr id="10" name="角丸四角形 10">
            <a:extLst>
              <a:ext uri="{FF2B5EF4-FFF2-40B4-BE49-F238E27FC236}">
                <a16:creationId xmlns:a16="http://schemas.microsoft.com/office/drawing/2014/main" id="{EC045A05-CC80-4770-9571-CC70CDD189B5}"/>
              </a:ext>
            </a:extLst>
          </p:cNvPr>
          <p:cNvSpPr/>
          <p:nvPr/>
        </p:nvSpPr>
        <p:spPr>
          <a:xfrm>
            <a:off x="3630667" y="3027985"/>
            <a:ext cx="2111227" cy="5580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2800" dirty="0">
                <a:solidFill>
                  <a:srgbClr val="44546A"/>
                </a:solidFill>
                <a:latin typeface="BIZ UDPゴシック" panose="020B0400000000000000" pitchFamily="50" charset="-128"/>
                <a:ea typeface="BIZ UDPゴシック" panose="020B0400000000000000" pitchFamily="50" charset="-128"/>
              </a:rPr>
              <a:t>「共に学ぶ」</a:t>
            </a:r>
            <a:endParaRPr kumimoji="1" lang="en-US" altLang="ja-JP" sz="2800" dirty="0">
              <a:solidFill>
                <a:srgbClr val="44546A"/>
              </a:solidFill>
              <a:latin typeface="BIZ UDPゴシック" panose="020B0400000000000000" pitchFamily="50" charset="-128"/>
              <a:ea typeface="BIZ UDPゴシック" panose="020B0400000000000000" pitchFamily="50" charset="-128"/>
            </a:endParaRPr>
          </a:p>
        </p:txBody>
      </p:sp>
      <p:sp>
        <p:nvSpPr>
          <p:cNvPr id="11" name="下矢印 1">
            <a:extLst>
              <a:ext uri="{FF2B5EF4-FFF2-40B4-BE49-F238E27FC236}">
                <a16:creationId xmlns:a16="http://schemas.microsoft.com/office/drawing/2014/main" id="{416D7288-CB2C-43AE-89E3-D532DA9C2928}"/>
              </a:ext>
            </a:extLst>
          </p:cNvPr>
          <p:cNvSpPr/>
          <p:nvPr/>
        </p:nvSpPr>
        <p:spPr>
          <a:xfrm>
            <a:off x="4199029" y="4053125"/>
            <a:ext cx="742122" cy="65726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UD デジタル 教科書体 NK-R"/>
              <a:cs typeface="+mn-cs"/>
            </a:endParaRPr>
          </a:p>
        </p:txBody>
      </p:sp>
      <p:sp>
        <p:nvSpPr>
          <p:cNvPr id="12" name="テキスト ボックス 11">
            <a:extLst>
              <a:ext uri="{FF2B5EF4-FFF2-40B4-BE49-F238E27FC236}">
                <a16:creationId xmlns:a16="http://schemas.microsoft.com/office/drawing/2014/main" id="{CD32B3C4-172A-4343-835D-3FEC3CBCCDEE}"/>
              </a:ext>
            </a:extLst>
          </p:cNvPr>
          <p:cNvSpPr txBox="1"/>
          <p:nvPr/>
        </p:nvSpPr>
        <p:spPr>
          <a:xfrm>
            <a:off x="2503826" y="5004550"/>
            <a:ext cx="4874650" cy="523220"/>
          </a:xfrm>
          <a:prstGeom prst="rect">
            <a:avLst/>
          </a:prstGeom>
          <a:noFill/>
        </p:spPr>
        <p:txBody>
          <a:bodyPr wrap="square" rtlCol="0">
            <a:spAutoFit/>
          </a:bodyPr>
          <a:lstStyle/>
          <a:p>
            <a:pPr>
              <a:defRPr/>
            </a:pPr>
            <a:r>
              <a:rPr lang="ja-JP" alt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多様で柔軟な仕組み</a:t>
            </a:r>
            <a:r>
              <a:rPr lang="ja-JP" altLang="en-US"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の</a:t>
            </a:r>
            <a:r>
              <a:rPr lang="ja-JP" alt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整備</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75932DB1-ACF7-4AE4-8512-74D2D793B178}"/>
              </a:ext>
            </a:extLst>
          </p:cNvPr>
          <p:cNvSpPr txBox="1"/>
          <p:nvPr/>
        </p:nvSpPr>
        <p:spPr>
          <a:xfrm>
            <a:off x="2503826" y="5736094"/>
            <a:ext cx="4874650" cy="523220"/>
          </a:xfrm>
          <a:prstGeom prst="rect">
            <a:avLst/>
          </a:prstGeom>
          <a:noFill/>
        </p:spPr>
        <p:txBody>
          <a:bodyPr wrap="square" rtlCol="0">
            <a:spAutoFit/>
          </a:bodyPr>
          <a:lstStyle/>
          <a:p>
            <a:pPr>
              <a:defRPr/>
            </a:pPr>
            <a:r>
              <a:rPr kumimoji="1" lang="ja-JP" altLang="en-US" sz="2800" kern="100" dirty="0">
                <a:latin typeface="BIZ UDPゴシック" panose="020B0400000000000000" pitchFamily="50" charset="-128"/>
                <a:ea typeface="BIZ UDPゴシック" panose="020B0400000000000000" pitchFamily="50" charset="-128"/>
                <a:cs typeface="Times New Roman" panose="02020603050405020304" pitchFamily="18" charset="0"/>
              </a:rPr>
              <a:t>連続性のある多様な学びの場</a:t>
            </a:r>
            <a:endParaRPr kumimoji="1" lang="ja-JP" altLang="en-US" sz="2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4715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04438" y="6253772"/>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50FD-222F-4203-9ECD-5E2F7DE4F7F9}" type="slidenum">
              <a:rPr kumimoji="1" lang="ja-JP" altLang="en-US" sz="3200" b="0" i="0" u="none" strike="noStrike" kern="1200" cap="none" spc="0" normalizeH="0" baseline="0" noProof="0" smtClean="0">
                <a:ln>
                  <a:noFill/>
                </a:ln>
                <a:solidFill>
                  <a:srgbClr val="44546A"/>
                </a:solidFill>
                <a:effectLst/>
                <a:uLnTx/>
                <a:uFillTx/>
                <a:latin typeface="Calibri"/>
                <a:ea typeface="UD デジタル 教科書体 NK-R"/>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3200" b="0" i="0" u="none" strike="noStrike" kern="1200" cap="none" spc="0" normalizeH="0" baseline="0" noProof="0" dirty="0">
              <a:ln>
                <a:noFill/>
              </a:ln>
              <a:solidFill>
                <a:srgbClr val="44546A"/>
              </a:solidFill>
              <a:effectLst/>
              <a:uLnTx/>
              <a:uFillTx/>
              <a:latin typeface="Calibri"/>
              <a:ea typeface="UD デジタル 教科書体 NK-R"/>
              <a:cs typeface="+mn-cs"/>
            </a:endParaRPr>
          </a:p>
        </p:txBody>
      </p:sp>
      <p:grpSp>
        <p:nvGrpSpPr>
          <p:cNvPr id="22" name="グループ化 21"/>
          <p:cNvGrpSpPr/>
          <p:nvPr/>
        </p:nvGrpSpPr>
        <p:grpSpPr>
          <a:xfrm>
            <a:off x="2060875" y="403074"/>
            <a:ext cx="5018432" cy="1430627"/>
            <a:chOff x="1952676" y="612182"/>
            <a:chExt cx="5018432" cy="1430627"/>
          </a:xfrm>
        </p:grpSpPr>
        <p:pic>
          <p:nvPicPr>
            <p:cNvPr id="23" name="図 22"/>
            <p:cNvPicPr/>
            <p:nvPr/>
          </p:nvPicPr>
          <p:blipFill rotWithShape="1">
            <a:blip r:embed="rId3">
              <a:extLst>
                <a:ext uri="{28A0092B-C50C-407E-A947-70E740481C1C}">
                  <a14:useLocalDpi xmlns:a14="http://schemas.microsoft.com/office/drawing/2010/main" val="0"/>
                </a:ext>
              </a:extLst>
            </a:blip>
            <a:srcRect l="8559" t="25960" r="9186" b="37657"/>
            <a:stretch/>
          </p:blipFill>
          <p:spPr bwMode="auto">
            <a:xfrm>
              <a:off x="1952676" y="612182"/>
              <a:ext cx="5018432" cy="1430627"/>
            </a:xfrm>
            <a:prstGeom prst="rect">
              <a:avLst/>
            </a:prstGeom>
            <a:ln>
              <a:noFill/>
            </a:ln>
            <a:effectLst>
              <a:softEdge rad="127000"/>
            </a:effectLst>
            <a:extLst>
              <a:ext uri="{53640926-AAD7-44D8-BBD7-CCE9431645EC}">
                <a14:shadowObscured xmlns:a14="http://schemas.microsoft.com/office/drawing/2010/main"/>
              </a:ext>
            </a:extLst>
          </p:spPr>
        </p:pic>
        <p:sp>
          <p:nvSpPr>
            <p:cNvPr id="24" name="角丸四角形 23"/>
            <p:cNvSpPr/>
            <p:nvPr/>
          </p:nvSpPr>
          <p:spPr>
            <a:xfrm>
              <a:off x="2189443" y="667992"/>
              <a:ext cx="4544898" cy="999067"/>
            </a:xfrm>
            <a:prstGeom prst="round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3600" dirty="0">
                  <a:solidFill>
                    <a:schemeClr val="bg1"/>
                  </a:solidFill>
                  <a:latin typeface="BIZ UDPゴシック" panose="020B0400000000000000" pitchFamily="50" charset="-128"/>
                  <a:ea typeface="BIZ UDPゴシック" panose="020B0400000000000000" pitchFamily="50" charset="-128"/>
                </a:rPr>
                <a:t>国の動向</a:t>
              </a:r>
              <a:endParaRPr kumimoji="1" lang="en-US" altLang="ja-JP" sz="3600" dirty="0">
                <a:solidFill>
                  <a:schemeClr val="bg1"/>
                </a:solidFill>
                <a:latin typeface="BIZ UDPゴシック" panose="020B0400000000000000" pitchFamily="50" charset="-128"/>
                <a:ea typeface="BIZ UDPゴシック" panose="020B0400000000000000" pitchFamily="50" charset="-128"/>
              </a:endParaRPr>
            </a:p>
          </p:txBody>
        </p:sp>
      </p:grpSp>
      <p:pic>
        <p:nvPicPr>
          <p:cNvPr id="3" name="図 2">
            <a:extLst>
              <a:ext uri="{FF2B5EF4-FFF2-40B4-BE49-F238E27FC236}">
                <a16:creationId xmlns:a16="http://schemas.microsoft.com/office/drawing/2014/main" id="{E2E38D0F-3FD7-4BC2-B569-46885A86F894}"/>
              </a:ext>
            </a:extLst>
          </p:cNvPr>
          <p:cNvPicPr>
            <a:picLocks noChangeAspect="1"/>
          </p:cNvPicPr>
          <p:nvPr/>
        </p:nvPicPr>
        <p:blipFill>
          <a:blip r:embed="rId4"/>
          <a:stretch>
            <a:fillRect/>
          </a:stretch>
        </p:blipFill>
        <p:spPr>
          <a:xfrm>
            <a:off x="630067" y="2294828"/>
            <a:ext cx="8316851" cy="3797506"/>
          </a:xfrm>
          <a:prstGeom prst="rect">
            <a:avLst/>
          </a:prstGeom>
        </p:spPr>
      </p:pic>
      <p:sp>
        <p:nvSpPr>
          <p:cNvPr id="18" name="テキスト ボックス 2">
            <a:extLst>
              <a:ext uri="{FF2B5EF4-FFF2-40B4-BE49-F238E27FC236}">
                <a16:creationId xmlns:a16="http://schemas.microsoft.com/office/drawing/2014/main" id="{C27C85D2-2B82-4873-A5DD-A84B8B531098}"/>
              </a:ext>
            </a:extLst>
          </p:cNvPr>
          <p:cNvSpPr txBox="1">
            <a:spLocks noChangeArrowheads="1"/>
          </p:cNvSpPr>
          <p:nvPr/>
        </p:nvSpPr>
        <p:spPr bwMode="auto">
          <a:xfrm>
            <a:off x="1136074" y="5984612"/>
            <a:ext cx="7026291" cy="64633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l"/>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a:t>
            </a:r>
            <a:r>
              <a:rPr 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共生社会の形成に向けたインクルーシブ教育システム構築のための特別支援教育の推進（報告）（平成</a:t>
            </a:r>
            <a:r>
              <a:rPr 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24</a:t>
            </a:r>
            <a:r>
              <a:rPr 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年</a:t>
            </a:r>
            <a:r>
              <a:rPr 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7</a:t>
            </a:r>
            <a:r>
              <a:rPr 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月）参考資料４</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kern="100" dirty="0">
                <a:effectLst/>
                <a:latin typeface="游明朝" panose="02020400000000000000" pitchFamily="18" charset="-128"/>
                <a:ea typeface="BIZ UDPゴシック" panose="020B0400000000000000" pitchFamily="50" charset="-128"/>
                <a:cs typeface="Times New Roman" panose="02020603050405020304" pitchFamily="18" charset="0"/>
              </a:rPr>
              <a:t>より</a:t>
            </a:r>
            <a:r>
              <a:rPr lang="ja-JP" altLang="en-US" kern="100" dirty="0">
                <a:effectLst/>
                <a:latin typeface="游明朝" panose="02020400000000000000" pitchFamily="18" charset="-128"/>
                <a:ea typeface="BIZ UDPゴシック" panose="020B0400000000000000" pitchFamily="50" charset="-128"/>
                <a:cs typeface="Times New Roman" panose="02020603050405020304" pitchFamily="18" charset="0"/>
              </a:rPr>
              <a:t>作成</a:t>
            </a:r>
            <a:endParaRPr 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楕円 4">
            <a:extLst>
              <a:ext uri="{FF2B5EF4-FFF2-40B4-BE49-F238E27FC236}">
                <a16:creationId xmlns:a16="http://schemas.microsoft.com/office/drawing/2014/main" id="{56683021-5C9F-4C08-8FB7-32939B8609E1}"/>
              </a:ext>
            </a:extLst>
          </p:cNvPr>
          <p:cNvSpPr/>
          <p:nvPr/>
        </p:nvSpPr>
        <p:spPr>
          <a:xfrm>
            <a:off x="2297642" y="4370294"/>
            <a:ext cx="4406796" cy="363071"/>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067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ユーザー定義 1">
      <a:dk1>
        <a:srgbClr val="44546A"/>
      </a:dk1>
      <a:lt1>
        <a:sysClr val="window" lastClr="FFFFFF"/>
      </a:lt1>
      <a:dk2>
        <a:srgbClr val="4472C4"/>
      </a:dk2>
      <a:lt2>
        <a:srgbClr val="E7E6E6"/>
      </a:lt2>
      <a:accent1>
        <a:srgbClr val="00B0F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alibri Light"/>
        <a:ea typeface="UD デジタル 教科書体 NK-B"/>
        <a:cs typeface=""/>
      </a:majorFont>
      <a:minorFont>
        <a:latin typeface="Calibri"/>
        <a:ea typeface="UD デジタル 教科書体 NK-R"/>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ユーザー定義 1">
      <a:dk1>
        <a:srgbClr val="44546A"/>
      </a:dk1>
      <a:lt1>
        <a:sysClr val="window" lastClr="FFFFFF"/>
      </a:lt1>
      <a:dk2>
        <a:srgbClr val="4472C4"/>
      </a:dk2>
      <a:lt2>
        <a:srgbClr val="E7E6E6"/>
      </a:lt2>
      <a:accent1>
        <a:srgbClr val="00B0F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alibri Light"/>
        <a:ea typeface="UD デジタル 教科書体 NK-B"/>
        <a:cs typeface=""/>
      </a:majorFont>
      <a:minorFont>
        <a:latin typeface="Calibri"/>
        <a:ea typeface="UD デジタル 教科書体 NK-R"/>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8294</TotalTime>
  <Words>3169</Words>
  <Application>Microsoft Office PowerPoint</Application>
  <PresentationFormat>画面に合わせる (4:3)</PresentationFormat>
  <Paragraphs>257</Paragraphs>
  <Slides>25</Slides>
  <Notes>25</Notes>
  <HiddenSlides>0</HiddenSlides>
  <MMClips>0</MMClips>
  <ScaleCrop>false</ScaleCrop>
  <HeadingPairs>
    <vt:vector size="8" baseType="variant">
      <vt:variant>
        <vt:lpstr>使用されているフォント</vt:lpstr>
      </vt:variant>
      <vt:variant>
        <vt:i4>11</vt:i4>
      </vt:variant>
      <vt:variant>
        <vt:lpstr>テーマ</vt:lpstr>
      </vt:variant>
      <vt:variant>
        <vt:i4>2</vt:i4>
      </vt:variant>
      <vt:variant>
        <vt:lpstr>埋め込まれた OLE サーバー</vt:lpstr>
      </vt:variant>
      <vt:variant>
        <vt:i4>1</vt:i4>
      </vt:variant>
      <vt:variant>
        <vt:lpstr>スライド タイトル</vt:lpstr>
      </vt:variant>
      <vt:variant>
        <vt:i4>25</vt:i4>
      </vt:variant>
    </vt:vector>
  </HeadingPairs>
  <TitlesOfParts>
    <vt:vector size="39" baseType="lpstr">
      <vt:lpstr>BIZ UDPゴシック</vt:lpstr>
      <vt:lpstr>UD デジタル 教科書体 N-B</vt:lpstr>
      <vt:lpstr>UD デジタル 教科書体 NK-B</vt:lpstr>
      <vt:lpstr>UD デジタル 教科書体 NK-R</vt:lpstr>
      <vt:lpstr>メイリオ</vt:lpstr>
      <vt:lpstr>游ゴシック</vt:lpstr>
      <vt:lpstr>游明朝</vt:lpstr>
      <vt:lpstr>Arial</vt:lpstr>
      <vt:lpstr>Calibri</vt:lpstr>
      <vt:lpstr>Calibri Light</vt:lpstr>
      <vt:lpstr>Times New Roman</vt:lpstr>
      <vt:lpstr>Office テーマ</vt:lpstr>
      <vt:lpstr>1_Office テーマ</vt:lpstr>
      <vt:lpstr>Acrobat 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宮城県総合教育センターR2年度研究成果物（特別支援教育グループ）</dc:title>
  <dc:creator>宮城県総合教育センターR2年度専門研究特別支援教育グループ</dc:creator>
  <cp:lastModifiedBy>long2016</cp:lastModifiedBy>
  <cp:revision>716</cp:revision>
  <cp:lastPrinted>2021-02-25T01:59:42Z</cp:lastPrinted>
  <dcterms:created xsi:type="dcterms:W3CDTF">2020-05-13T09:59:23Z</dcterms:created>
  <dcterms:modified xsi:type="dcterms:W3CDTF">2021-03-15T00:16:24Z</dcterms:modified>
</cp:coreProperties>
</file>