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2" r:id="rId2"/>
  </p:sldMasterIdLst>
  <p:notesMasterIdLst>
    <p:notesMasterId r:id="rId25"/>
  </p:notesMasterIdLst>
  <p:handoutMasterIdLst>
    <p:handoutMasterId r:id="rId26"/>
  </p:handoutMasterIdLst>
  <p:sldIdLst>
    <p:sldId id="612" r:id="rId3"/>
    <p:sldId id="673" r:id="rId4"/>
    <p:sldId id="678" r:id="rId5"/>
    <p:sldId id="717" r:id="rId6"/>
    <p:sldId id="680" r:id="rId7"/>
    <p:sldId id="679" r:id="rId8"/>
    <p:sldId id="684" r:id="rId9"/>
    <p:sldId id="715" r:id="rId10"/>
    <p:sldId id="718" r:id="rId11"/>
    <p:sldId id="723" r:id="rId12"/>
    <p:sldId id="713" r:id="rId13"/>
    <p:sldId id="689" r:id="rId14"/>
    <p:sldId id="712" r:id="rId15"/>
    <p:sldId id="650" r:id="rId16"/>
    <p:sldId id="666" r:id="rId17"/>
    <p:sldId id="692" r:id="rId18"/>
    <p:sldId id="690" r:id="rId19"/>
    <p:sldId id="646" r:id="rId20"/>
    <p:sldId id="691" r:id="rId21"/>
    <p:sldId id="693" r:id="rId22"/>
    <p:sldId id="694" r:id="rId23"/>
    <p:sldId id="711" r:id="rId24"/>
  </p:sldIdLst>
  <p:sldSz cx="9144000" cy="6858000" type="screen4x3"/>
  <p:notesSz cx="9872663" cy="6738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澤理恵" initials="小澤理恵" lastIdx="15" clrIdx="0">
    <p:extLst>
      <p:ext uri="{19B8F6BF-5375-455C-9EA6-DF929625EA0E}">
        <p15:presenceInfo xmlns:p15="http://schemas.microsoft.com/office/powerpoint/2012/main" userId="S-1-5-21-692773450-193787374-601824037-4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B0F0"/>
    <a:srgbClr val="000099"/>
    <a:srgbClr val="FF9933"/>
    <a:srgbClr val="77D9A8"/>
    <a:srgbClr val="4472C4"/>
    <a:srgbClr val="CCFFFF"/>
    <a:srgbClr val="00CCFF"/>
    <a:srgbClr val="00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37" autoAdjust="0"/>
    <p:restoredTop sz="62180" autoAdjust="0"/>
  </p:normalViewPr>
  <p:slideViewPr>
    <p:cSldViewPr snapToGrid="0">
      <p:cViewPr varScale="1">
        <p:scale>
          <a:sx n="69" d="100"/>
          <a:sy n="69" d="100"/>
        </p:scale>
        <p:origin x="2136" y="176"/>
      </p:cViewPr>
      <p:guideLst/>
    </p:cSldViewPr>
  </p:slideViewPr>
  <p:notesTextViewPr>
    <p:cViewPr>
      <p:scale>
        <a:sx n="150" d="100"/>
        <a:sy n="150" d="100"/>
      </p:scale>
      <p:origin x="0" y="0"/>
    </p:cViewPr>
  </p:notesTextViewPr>
  <p:notesViewPr>
    <p:cSldViewPr snapToGrid="0">
      <p:cViewPr varScale="1">
        <p:scale>
          <a:sx n="79" d="100"/>
          <a:sy n="79" d="100"/>
        </p:scale>
        <p:origin x="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7"/>
            <a:ext cx="4278153" cy="338117"/>
          </a:xfrm>
          <a:prstGeom prst="rect">
            <a:avLst/>
          </a:prstGeom>
        </p:spPr>
        <p:txBody>
          <a:bodyPr vert="horz" lIns="91420" tIns="45710" rIns="91420" bIns="4571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592248" y="17"/>
            <a:ext cx="4278153" cy="338117"/>
          </a:xfrm>
          <a:prstGeom prst="rect">
            <a:avLst/>
          </a:prstGeom>
        </p:spPr>
        <p:txBody>
          <a:bodyPr vert="horz" lIns="91420" tIns="45710" rIns="91420" bIns="45710" rtlCol="0"/>
          <a:lstStyle>
            <a:lvl1pPr algn="r">
              <a:defRPr sz="1200"/>
            </a:lvl1pPr>
          </a:lstStyle>
          <a:p>
            <a:fld id="{25D714E6-00DA-4DCD-B456-39A76B431D86}" type="datetimeFigureOut">
              <a:rPr kumimoji="1" lang="ja-JP" altLang="en-US" smtClean="0"/>
              <a:t>2022/1/12</a:t>
            </a:fld>
            <a:endParaRPr kumimoji="1" lang="ja-JP" altLang="en-US" dirty="0"/>
          </a:p>
        </p:txBody>
      </p:sp>
      <p:sp>
        <p:nvSpPr>
          <p:cNvPr id="4" name="フッター プレースホルダー 3"/>
          <p:cNvSpPr>
            <a:spLocks noGrp="1"/>
          </p:cNvSpPr>
          <p:nvPr>
            <p:ph type="ftr" sz="quarter" idx="2"/>
          </p:nvPr>
        </p:nvSpPr>
        <p:spPr>
          <a:xfrm>
            <a:off x="25" y="6400839"/>
            <a:ext cx="4278153" cy="338117"/>
          </a:xfrm>
          <a:prstGeom prst="rect">
            <a:avLst/>
          </a:prstGeom>
        </p:spPr>
        <p:txBody>
          <a:bodyPr vert="horz" lIns="91420" tIns="45710" rIns="91420" bIns="4571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592248" y="6400839"/>
            <a:ext cx="4278153" cy="338117"/>
          </a:xfrm>
          <a:prstGeom prst="rect">
            <a:avLst/>
          </a:prstGeom>
        </p:spPr>
        <p:txBody>
          <a:bodyPr vert="horz" lIns="91420" tIns="45710" rIns="91420" bIns="45710" rtlCol="0" anchor="b"/>
          <a:lstStyle>
            <a:lvl1pPr algn="r">
              <a:defRPr sz="1200"/>
            </a:lvl1pPr>
          </a:lstStyle>
          <a:p>
            <a:fld id="{961DF997-E48B-4D51-9FC6-B5E128B4E0AD}" type="slidenum">
              <a:rPr kumimoji="1" lang="ja-JP" altLang="en-US" smtClean="0"/>
              <a:t>‹#›</a:t>
            </a:fld>
            <a:endParaRPr kumimoji="1" lang="ja-JP" altLang="en-US" dirty="0"/>
          </a:p>
        </p:txBody>
      </p:sp>
    </p:spTree>
    <p:extLst>
      <p:ext uri="{BB962C8B-B14F-4D97-AF65-F5344CB8AC3E}">
        <p14:creationId xmlns:p14="http://schemas.microsoft.com/office/powerpoint/2010/main" val="997069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7"/>
            <a:ext cx="4278153" cy="338117"/>
          </a:xfrm>
          <a:prstGeom prst="rect">
            <a:avLst/>
          </a:prstGeom>
        </p:spPr>
        <p:txBody>
          <a:bodyPr vert="horz" lIns="91420" tIns="45710" rIns="91420" bIns="4571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592248" y="17"/>
            <a:ext cx="4278153" cy="338117"/>
          </a:xfrm>
          <a:prstGeom prst="rect">
            <a:avLst/>
          </a:prstGeom>
        </p:spPr>
        <p:txBody>
          <a:bodyPr vert="horz" lIns="91420" tIns="45710" rIns="91420" bIns="45710" rtlCol="0"/>
          <a:lstStyle>
            <a:lvl1pPr algn="r">
              <a:defRPr sz="1200"/>
            </a:lvl1pPr>
          </a:lstStyle>
          <a:p>
            <a:fld id="{A096F978-2408-4ABC-9616-7C925A2365BF}" type="datetimeFigureOut">
              <a:rPr kumimoji="1" lang="ja-JP" altLang="en-US" smtClean="0"/>
              <a:t>2022/1/12</a:t>
            </a:fld>
            <a:endParaRPr kumimoji="1" lang="ja-JP" altLang="en-US" dirty="0"/>
          </a:p>
        </p:txBody>
      </p:sp>
      <p:sp>
        <p:nvSpPr>
          <p:cNvPr id="4" name="スライド イメージ プレースホルダー 3"/>
          <p:cNvSpPr>
            <a:spLocks noGrp="1" noRot="1" noChangeAspect="1"/>
          </p:cNvSpPr>
          <p:nvPr>
            <p:ph type="sldImg" idx="2"/>
          </p:nvPr>
        </p:nvSpPr>
        <p:spPr>
          <a:xfrm>
            <a:off x="3417888" y="841375"/>
            <a:ext cx="3036887" cy="2276475"/>
          </a:xfrm>
          <a:prstGeom prst="rect">
            <a:avLst/>
          </a:prstGeom>
          <a:noFill/>
          <a:ln w="12700">
            <a:solidFill>
              <a:prstClr val="black"/>
            </a:solidFill>
          </a:ln>
        </p:spPr>
        <p:txBody>
          <a:bodyPr vert="horz" lIns="91420" tIns="45710" rIns="91420" bIns="45710" rtlCol="0" anchor="ctr"/>
          <a:lstStyle/>
          <a:p>
            <a:endParaRPr lang="ja-JP" altLang="en-US" dirty="0"/>
          </a:p>
        </p:txBody>
      </p:sp>
      <p:sp>
        <p:nvSpPr>
          <p:cNvPr id="5" name="ノート プレースホルダー 4"/>
          <p:cNvSpPr>
            <a:spLocks noGrp="1"/>
          </p:cNvSpPr>
          <p:nvPr>
            <p:ph type="body" sz="quarter" idx="3"/>
          </p:nvPr>
        </p:nvSpPr>
        <p:spPr>
          <a:xfrm>
            <a:off x="350200" y="3243117"/>
            <a:ext cx="9085633" cy="2653457"/>
          </a:xfrm>
          <a:prstGeom prst="rect">
            <a:avLst/>
          </a:prstGeom>
        </p:spPr>
        <p:txBody>
          <a:bodyPr vert="horz" lIns="91420" tIns="45710" rIns="91420" bIns="4571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5" y="6400839"/>
            <a:ext cx="4278153" cy="338117"/>
          </a:xfrm>
          <a:prstGeom prst="rect">
            <a:avLst/>
          </a:prstGeom>
        </p:spPr>
        <p:txBody>
          <a:bodyPr vert="horz" lIns="91420" tIns="45710" rIns="91420" bIns="4571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592248" y="6400839"/>
            <a:ext cx="4278153" cy="338117"/>
          </a:xfrm>
          <a:prstGeom prst="rect">
            <a:avLst/>
          </a:prstGeom>
        </p:spPr>
        <p:txBody>
          <a:bodyPr vert="horz" lIns="91420" tIns="45710" rIns="91420" bIns="45710" rtlCol="0" anchor="b"/>
          <a:lstStyle>
            <a:lvl1pPr algn="r">
              <a:defRPr sz="1200"/>
            </a:lvl1pPr>
          </a:lstStyle>
          <a:p>
            <a:fld id="{F555AC91-3995-4B7A-8873-9BFBD72F5744}" type="slidenum">
              <a:rPr kumimoji="1" lang="ja-JP" altLang="en-US" smtClean="0"/>
              <a:t>‹#›</a:t>
            </a:fld>
            <a:endParaRPr kumimoji="1" lang="ja-JP" altLang="en-US" dirty="0"/>
          </a:p>
        </p:txBody>
      </p:sp>
    </p:spTree>
    <p:extLst>
      <p:ext uri="{BB962C8B-B14F-4D97-AF65-F5344CB8AC3E}">
        <p14:creationId xmlns:p14="http://schemas.microsoft.com/office/powerpoint/2010/main" val="37220854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40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a:latin typeface="BIZ UDPゴシック" panose="020B0400000000000000" pitchFamily="50" charset="-128"/>
                <a:ea typeface="BIZ UDPゴシック" panose="020B0400000000000000" pitchFamily="50" charset="-128"/>
                <a:cs typeface="Times New Roman" panose="02020603050405020304" pitchFamily="18" charset="0"/>
              </a:rPr>
              <a:t>この研修スライドは，支援を必要とする生徒に対し，どのような視点で生徒の実態を捉え，一人一人の教育的ニーズに応じた指導につなげていくのかを，先生方に理解していただくために作成しています。</a:t>
            </a:r>
            <a:endPar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6B2CB6A7-5264-4770-8639-3E54E1DC5F39}" type="slidenum">
              <a:rPr kumimoji="1" lang="ja-JP" altLang="en-US" smtClean="0"/>
              <a:t>1</a:t>
            </a:fld>
            <a:endParaRPr kumimoji="1" lang="ja-JP" altLang="en-US" dirty="0"/>
          </a:p>
        </p:txBody>
      </p:sp>
    </p:spTree>
    <p:extLst>
      <p:ext uri="{BB962C8B-B14F-4D97-AF65-F5344CB8AC3E}">
        <p14:creationId xmlns:p14="http://schemas.microsoft.com/office/powerpoint/2010/main" val="283774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lang="ja-JP" altLang="en-US" sz="14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D</a:t>
            </a:r>
            <a:r>
              <a:rPr lang="ja-JP" altLang="en-US" sz="1200" dirty="0">
                <a:latin typeface="BIZ UDPゴシック" panose="020B0400000000000000" pitchFamily="50" charset="-128"/>
                <a:ea typeface="BIZ UDPゴシック" panose="020B0400000000000000" pitchFamily="50" charset="-128"/>
              </a:rPr>
              <a:t>さんの背景要因を踏まえ，</a:t>
            </a:r>
            <a:r>
              <a:rPr lang="en-US" altLang="ja-JP" sz="1200" dirty="0">
                <a:latin typeface="BIZ UDPゴシック" panose="020B0400000000000000" pitchFamily="50" charset="-128"/>
                <a:ea typeface="BIZ UDPゴシック" panose="020B0400000000000000" pitchFamily="50" charset="-128"/>
              </a:rPr>
              <a:t>D</a:t>
            </a:r>
            <a:r>
              <a:rPr lang="ja-JP" altLang="en-US" sz="1200" dirty="0">
                <a:latin typeface="BIZ UDPゴシック" panose="020B0400000000000000" pitchFamily="50" charset="-128"/>
                <a:ea typeface="BIZ UDPゴシック" panose="020B0400000000000000" pitchFamily="50" charset="-128"/>
              </a:rPr>
              <a:t>さんの指導目標や具体的な指導内容をこのように考えることができます。</a:t>
            </a:r>
            <a:endPar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225">
              <a:defRPr/>
            </a:pP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457112" rtl="0" eaLnBrk="1" fontAlgn="auto" latinLnBrk="0" hangingPunct="1">
              <a:lnSpc>
                <a:spcPct val="100000"/>
              </a:lnSpc>
              <a:spcBef>
                <a:spcPts val="0"/>
              </a:spcBef>
              <a:spcAft>
                <a:spcPts val="0"/>
              </a:spcAft>
              <a:buClrTx/>
              <a:buSzTx/>
              <a:buFontTx/>
              <a:buNone/>
              <a:tabLst/>
              <a:defRPr/>
            </a:pPr>
            <a:fld id="{6B2CB6A7-5264-4770-8639-3E54E1DC5F3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12"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03696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200" dirty="0">
                <a:latin typeface="BIZ UDPゴシック" panose="020B0400000000000000" pitchFamily="50" charset="-128"/>
                <a:ea typeface="BIZ UDPゴシック" panose="020B0400000000000000" pitchFamily="50" charset="-128"/>
              </a:rPr>
              <a:t>　続いて</a:t>
            </a:r>
            <a:r>
              <a:rPr lang="en-US" altLang="ja-JP" sz="1200" dirty="0">
                <a:latin typeface="BIZ UDPゴシック" panose="020B0400000000000000" pitchFamily="50" charset="-128"/>
                <a:ea typeface="BIZ UDPゴシック" panose="020B0400000000000000" pitchFamily="50" charset="-128"/>
              </a:rPr>
              <a:t>A</a:t>
            </a:r>
            <a:r>
              <a:rPr lang="ja-JP" altLang="en-US" sz="1200" dirty="0">
                <a:latin typeface="BIZ UDPゴシック" panose="020B0400000000000000" pitchFamily="50" charset="-128"/>
                <a:ea typeface="BIZ UDPゴシック" panose="020B0400000000000000" pitchFamily="50" charset="-128"/>
              </a:rPr>
              <a:t>さんの背景要因は何か，先生方で考えたり，近くの席の先生方で意見交換をします。</a:t>
            </a:r>
          </a:p>
          <a:p>
            <a:pPr marL="0" marR="0" lvl="0" indent="0" algn="l" defTabSz="914225"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　始めは，</a:t>
            </a:r>
            <a:r>
              <a:rPr lang="en-US" altLang="ja-JP" sz="1200" dirty="0">
                <a:latin typeface="BIZ UDPゴシック" panose="020B0400000000000000" pitchFamily="50" charset="-128"/>
                <a:ea typeface="BIZ UDPゴシック" panose="020B0400000000000000" pitchFamily="50" charset="-128"/>
              </a:rPr>
              <a:t>A</a:t>
            </a:r>
            <a:r>
              <a:rPr lang="ja-JP" altLang="en-US" sz="1200" dirty="0">
                <a:latin typeface="BIZ UDPゴシック" panose="020B0400000000000000" pitchFamily="50" charset="-128"/>
                <a:ea typeface="BIZ UDPゴシック" panose="020B0400000000000000" pitchFamily="50" charset="-128"/>
              </a:rPr>
              <a:t>さんの背景要因を先生方一人一人で考えます。</a:t>
            </a:r>
            <a:r>
              <a:rPr lang="en-US" altLang="ja-JP" sz="1200" dirty="0">
                <a:latin typeface="BIZ UDPゴシック" panose="020B0400000000000000" pitchFamily="50" charset="-128"/>
                <a:ea typeface="BIZ UDPゴシック" panose="020B0400000000000000" pitchFamily="50" charset="-128"/>
              </a:rPr>
              <a:t>A</a:t>
            </a:r>
            <a:r>
              <a:rPr lang="ja-JP" altLang="en-US" sz="1200" dirty="0">
                <a:latin typeface="BIZ UDPゴシック" panose="020B0400000000000000" pitchFamily="50" charset="-128"/>
                <a:ea typeface="BIZ UDPゴシック" panose="020B0400000000000000" pitchFamily="50" charset="-128"/>
              </a:rPr>
              <a:t>さんの実態をご覧になり，考えられる背景要因を付箋に記入して下さい。５分程度の時間を取ります。</a:t>
            </a:r>
            <a:endParaRPr lang="en-US" altLang="ja-JP" sz="1200" dirty="0">
              <a:latin typeface="BIZ UDPゴシック" panose="020B0400000000000000" pitchFamily="50" charset="-128"/>
              <a:ea typeface="BIZ UDPゴシック" panose="020B0400000000000000" pitchFamily="50" charset="-128"/>
            </a:endParaRPr>
          </a:p>
          <a:p>
            <a:pPr marL="0" marR="0" lvl="0" indent="0" algn="l" defTabSz="914225"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　５分経ちましたら声を掛けますので，次に</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書いた付箋を各グループに配布しているワークシート（</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氷山の絵が描かれている</a:t>
            </a:r>
            <a:r>
              <a:rPr lang="en-US" altLang="ja-JP" sz="1200" dirty="0">
                <a:latin typeface="BIZ UDPゴシック" panose="020B0400000000000000" pitchFamily="50" charset="-128"/>
                <a:ea typeface="BIZ UDPゴシック" panose="020B0400000000000000" pitchFamily="50" charset="-128"/>
              </a:rPr>
              <a:t>A</a:t>
            </a:r>
            <a:r>
              <a:rPr lang="ja-JP" altLang="en-US" sz="1200" dirty="0">
                <a:latin typeface="BIZ UDPゴシック" panose="020B0400000000000000" pitchFamily="50" charset="-128"/>
                <a:ea typeface="BIZ UDPゴシック" panose="020B0400000000000000" pitchFamily="50" charset="-128"/>
              </a:rPr>
              <a:t>３のプリント）に紹介しながら貼って下さい。こちらも５分程度時間をとります。</a:t>
            </a:r>
          </a:p>
          <a:p>
            <a:pPr defTabSz="914225">
              <a:defRPr/>
            </a:pPr>
            <a:r>
              <a:rPr lang="ja-JP" altLang="en-US" sz="1200" dirty="0">
                <a:latin typeface="BIZ UDPゴシック" panose="020B0400000000000000" pitchFamily="50" charset="-128"/>
                <a:ea typeface="BIZ UDPゴシック" panose="020B0400000000000000" pitchFamily="50" charset="-128"/>
              </a:rPr>
              <a:t>　最後に，それぞれのグループのワークシートを全体で共有します。全体で１５分位の活動となります。それでは作業を始めて下さい。</a:t>
            </a:r>
          </a:p>
          <a:p>
            <a:pPr defTabSz="914225">
              <a:defRPr/>
            </a:pP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11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76782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200" dirty="0">
                <a:latin typeface="BIZ UDPゴシック" panose="020B0400000000000000" pitchFamily="50" charset="-128"/>
                <a:ea typeface="BIZ UDPゴシック" panose="020B0400000000000000" pitchFamily="50" charset="-128"/>
              </a:rPr>
              <a:t>（グループごとに付箋をワークシートに貼ったら）</a:t>
            </a:r>
            <a:endParaRPr lang="en-US" altLang="ja-JP" sz="1200" dirty="0">
              <a:latin typeface="BIZ UDPゴシック" panose="020B0400000000000000" pitchFamily="50" charset="-128"/>
              <a:ea typeface="BIZ UDPゴシック" panose="020B0400000000000000" pitchFamily="50" charset="-128"/>
            </a:endParaRPr>
          </a:p>
          <a:p>
            <a:pPr defTabSz="914225">
              <a:defRPr/>
            </a:pPr>
            <a:r>
              <a:rPr lang="ja-JP" altLang="en-US" sz="1200" dirty="0">
                <a:latin typeface="BIZ UDPゴシック" panose="020B0400000000000000" pitchFamily="50" charset="-128"/>
                <a:ea typeface="BIZ UDPゴシック" panose="020B0400000000000000" pitchFamily="50" charset="-128"/>
              </a:rPr>
              <a:t>先生方が考えていただいた意見を全体で見ていきたいと思います。</a:t>
            </a:r>
            <a:endParaRPr lang="en-US" altLang="ja-JP" sz="1200" dirty="0">
              <a:latin typeface="BIZ UDPゴシック" panose="020B0400000000000000" pitchFamily="50" charset="-128"/>
              <a:ea typeface="BIZ UDPゴシック" panose="020B0400000000000000" pitchFamily="50" charset="-128"/>
            </a:endParaRPr>
          </a:p>
          <a:p>
            <a:pPr defTabSz="914225">
              <a:defRPr/>
            </a:pPr>
            <a:endParaRPr lang="en-US" altLang="ja-JP" sz="1200" dirty="0">
              <a:latin typeface="BIZ UDPゴシック" panose="020B0400000000000000" pitchFamily="50" charset="-128"/>
              <a:ea typeface="BIZ UDPゴシック" panose="020B0400000000000000" pitchFamily="50" charset="-128"/>
            </a:endParaRPr>
          </a:p>
          <a:p>
            <a:pPr defTabSz="914225">
              <a:defRPr/>
            </a:pP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各グループのワークシートをスライドの画面に映したり，グループの代表の先生が発表したりする。）</a:t>
            </a:r>
            <a:endParaRPr lang="en-US"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86205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a:t>
            </a:r>
            <a:r>
              <a:rPr lang="ja-JP" altLang="en-US" sz="1200">
                <a:latin typeface="BIZ UDPゴシック" panose="020B0400000000000000" pitchFamily="50" charset="-128"/>
                <a:ea typeface="BIZ UDPゴシック" panose="020B0400000000000000" pitchFamily="50" charset="-128"/>
              </a:rPr>
              <a:t>さんの背景要因について，「高校通級スタートパック」ではこのように捉えました。</a:t>
            </a:r>
          </a:p>
          <a:p>
            <a:r>
              <a:rPr lang="ja-JP" altLang="en-US" sz="120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a:t>
            </a:r>
            <a:r>
              <a:rPr lang="ja-JP" altLang="en-US" sz="1200">
                <a:latin typeface="BIZ UDPゴシック" panose="020B0400000000000000" pitchFamily="50" charset="-128"/>
                <a:ea typeface="BIZ UDPゴシック" panose="020B0400000000000000" pitchFamily="50" charset="-128"/>
              </a:rPr>
              <a:t>さんは，他の生徒にからかわれた時に始めは我慢しますが，かっとなり暴言を吐いたり，物に我慢をしてしまったりすることから，気持ちを言葉に表すことができなかったり，感情をコントロールする力が弱かったり，気持ちを落ち着かせる方法が分からなかったりするのかもしれません。</a:t>
            </a:r>
          </a:p>
          <a:p>
            <a:pPr defTabSz="914225">
              <a:defRPr/>
            </a:pPr>
            <a:r>
              <a:rPr lang="ja-JP" altLang="en-US" sz="1200">
                <a:latin typeface="BIZ UDPゴシック" panose="020B0400000000000000" pitchFamily="50" charset="-128"/>
                <a:ea typeface="BIZ UDPゴシック" panose="020B0400000000000000" pitchFamily="50" charset="-128"/>
              </a:rPr>
              <a:t>　教師と一緒に自分の行動を振り返り，教師の指導を素直に聞き入れることはできますが，同じようなトラブルを起こしてしまいます。そのことからどのように行動すればトラブルにならないのかということがわからないのかもしれません。また，勝ち負けにこだわることや</a:t>
            </a:r>
            <a:r>
              <a:rPr lang="en-US" altLang="ja-JP" sz="1200" dirty="0">
                <a:latin typeface="BIZ UDPゴシック" panose="020B0400000000000000" pitchFamily="50" charset="-128"/>
                <a:ea typeface="BIZ UDPゴシック" panose="020B0400000000000000" pitchFamily="50" charset="-128"/>
              </a:rPr>
              <a:t>,</a:t>
            </a:r>
            <a:r>
              <a:rPr lang="ja-JP" altLang="en-US" sz="1200">
                <a:latin typeface="BIZ UDPゴシック" panose="020B0400000000000000" pitchFamily="50" charset="-128"/>
                <a:ea typeface="BIZ UDPゴシック" panose="020B0400000000000000" pitchFamily="50" charset="-128"/>
              </a:rPr>
              <a:t>不正がゆるせないなども背景要因として考えられます。ここに挙げた以外にも，いろいろな要因があるかもしれません。</a:t>
            </a:r>
            <a:endParaRPr lang="ja-JP"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13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3134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200" dirty="0">
                <a:latin typeface="BIZ UDPゴシック" panose="020B0400000000000000" pitchFamily="50" charset="-128"/>
                <a:ea typeface="BIZ UDPゴシック" panose="020B0400000000000000" pitchFamily="50" charset="-128"/>
              </a:rPr>
              <a:t>　ここまで</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二人の生徒の行動の背景要因を見てきました。目に見える行動の背景には様々な要因が隠れていたり</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一見同じような行動でも、その背景は生徒一人一人異なります。背景要因に目を向けて指導や支援を考えるということが大切です。</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14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119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　次に，</a:t>
            </a:r>
            <a:r>
              <a:rPr lang="en-US" altLang="ja-JP" sz="1200" dirty="0">
                <a:latin typeface="BIZ UDPゴシック" panose="020B0400000000000000" pitchFamily="50" charset="-128"/>
                <a:ea typeface="BIZ UDPゴシック" panose="020B0400000000000000" pitchFamily="50" charset="-128"/>
              </a:rPr>
              <a:t>A</a:t>
            </a:r>
            <a:r>
              <a:rPr lang="ja-JP" altLang="en-US" sz="1200" dirty="0">
                <a:latin typeface="BIZ UDPゴシック" panose="020B0400000000000000" pitchFamily="50" charset="-128"/>
                <a:ea typeface="BIZ UDPゴシック" panose="020B0400000000000000" pitchFamily="50" charset="-128"/>
              </a:rPr>
              <a:t>さんの具体的な指導内容を先ほど捉えた背景要因を踏まえて考えていきます。</a:t>
            </a:r>
            <a:endParaRPr lang="en-US" altLang="ja-JP" sz="12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15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39473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200" dirty="0">
                <a:latin typeface="BIZ UDPゴシック" panose="020B0400000000000000" pitchFamily="50" charset="-128"/>
                <a:ea typeface="BIZ UDPゴシック" panose="020B0400000000000000" pitchFamily="50" charset="-128"/>
              </a:rPr>
              <a:t>　指導を考える際，できないことばかりに注目するのではなく，生徒のできることや得意なことにも着目し，指導内容を考えることが大切です。</a:t>
            </a:r>
            <a:endParaRPr lang="en-US" altLang="ja-JP" sz="1200" dirty="0">
              <a:latin typeface="BIZ UDPゴシック" panose="020B0400000000000000" pitchFamily="50" charset="-128"/>
              <a:ea typeface="BIZ UDPゴシック" panose="020B0400000000000000" pitchFamily="50" charset="-128"/>
            </a:endParaRPr>
          </a:p>
          <a:p>
            <a:pPr defTabSz="914225">
              <a:defRPr/>
            </a:pPr>
            <a:r>
              <a:rPr lang="ja-JP" altLang="en-US" sz="1200" dirty="0">
                <a:latin typeface="BIZ UDPゴシック" panose="020B0400000000000000" pitchFamily="50" charset="-128"/>
                <a:ea typeface="BIZ UDPゴシック" panose="020B0400000000000000" pitchFamily="50" charset="-128"/>
              </a:rPr>
              <a:t>　始めに，先生方一人一人で生徒の強みと指導内容を考え，付箋に記入して下さい。○分ほど時間を取ります。次に</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書いた付箋を各グループに配布した氷山の絵が描かれているワークシートに紹介しながら貼ってください。こちらも○分程度時間をとりますので，意見交換してみてください。それでは作業に入ってください。</a:t>
            </a:r>
          </a:p>
          <a:p>
            <a:pPr defTabSz="914225">
              <a:defRPr/>
            </a:pPr>
            <a:r>
              <a:rPr lang="ja-JP" altLang="en-US" sz="1200" dirty="0">
                <a:latin typeface="BIZ UDPゴシック" panose="020B0400000000000000" pitchFamily="50" charset="-128"/>
                <a:ea typeface="BIZ UDPゴシック" panose="020B0400000000000000" pitchFamily="50" charset="-128"/>
              </a:rPr>
              <a:t>　（時間になったら）何人かの先生方に考えていただいた生徒の強みと指導内容を教えていただきたいと思います。</a:t>
            </a:r>
          </a:p>
          <a:p>
            <a:pPr defTabSz="914225">
              <a:defRPr/>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何名かの先生方が発表する。</a:t>
            </a:r>
          </a:p>
          <a:p>
            <a:pPr defTabSz="914225">
              <a:defRPr/>
            </a:pPr>
            <a:endParaRPr lang="en-US" altLang="ja-JP" sz="1400" dirty="0">
              <a:latin typeface="BIZ UDPゴシック" panose="020B0400000000000000" pitchFamily="50" charset="-128"/>
              <a:ea typeface="BIZ UDPゴシック" panose="020B0400000000000000" pitchFamily="50" charset="-128"/>
            </a:endParaRPr>
          </a:p>
          <a:p>
            <a:pPr defTabSz="914225">
              <a:defRPr/>
            </a:pPr>
            <a:endParaRPr lang="en-US" altLang="ja-JP" sz="1400" dirty="0">
              <a:latin typeface="BIZ UDPゴシック" panose="020B0400000000000000" pitchFamily="50" charset="-128"/>
              <a:ea typeface="BIZ UDPゴシック" panose="020B0400000000000000" pitchFamily="50" charset="-128"/>
            </a:endParaRPr>
          </a:p>
          <a:p>
            <a:pPr defTabSz="914225">
              <a:defRPr/>
            </a:pP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16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69505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200">
                <a:latin typeface="BIZ UDPゴシック" panose="020B0400000000000000" pitchFamily="50" charset="-128"/>
                <a:ea typeface="BIZ UDPゴシック" panose="020B0400000000000000" pitchFamily="50" charset="-128"/>
              </a:rPr>
              <a:t>「高校通級スタートパック」では，</a:t>
            </a:r>
            <a:r>
              <a:rPr lang="en-US" altLang="ja-JP" sz="1200" dirty="0">
                <a:latin typeface="BIZ UDPゴシック" panose="020B0400000000000000" pitchFamily="50" charset="-128"/>
                <a:ea typeface="BIZ UDPゴシック" panose="020B0400000000000000" pitchFamily="50" charset="-128"/>
              </a:rPr>
              <a:t>A</a:t>
            </a:r>
            <a:r>
              <a:rPr lang="ja-JP" altLang="en-US" sz="1200" dirty="0">
                <a:latin typeface="BIZ UDPゴシック" panose="020B0400000000000000" pitchFamily="50" charset="-128"/>
                <a:ea typeface="BIZ UDPゴシック" panose="020B0400000000000000" pitchFamily="50" charset="-128"/>
              </a:rPr>
              <a:t>さんの背景</a:t>
            </a:r>
            <a:r>
              <a:rPr lang="ja-JP" altLang="en-US" sz="1200">
                <a:latin typeface="BIZ UDPゴシック" panose="020B0400000000000000" pitchFamily="50" charset="-128"/>
                <a:ea typeface="BIZ UDPゴシック" panose="020B0400000000000000" pitchFamily="50" charset="-128"/>
              </a:rPr>
              <a:t>要因から考えられる</a:t>
            </a:r>
            <a:r>
              <a:rPr lang="ja-JP" altLang="en-US" sz="1200" dirty="0">
                <a:latin typeface="BIZ UDPゴシック" panose="020B0400000000000000" pitchFamily="50" charset="-128"/>
                <a:ea typeface="BIZ UDPゴシック" panose="020B0400000000000000" pitchFamily="50" charset="-128"/>
              </a:rPr>
              <a:t>具体的指導</a:t>
            </a:r>
            <a:r>
              <a:rPr lang="ja-JP" altLang="en-US" sz="1200">
                <a:latin typeface="BIZ UDPゴシック" panose="020B0400000000000000" pitchFamily="50" charset="-128"/>
                <a:ea typeface="BIZ UDPゴシック" panose="020B0400000000000000" pitchFamily="50" charset="-128"/>
              </a:rPr>
              <a:t>内容をどのように考えたか一例として紹介します。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17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54914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200" dirty="0"/>
              <a:t>　</a:t>
            </a:r>
            <a:r>
              <a:rPr lang="en-US" altLang="ja-JP" sz="1200" dirty="0">
                <a:latin typeface="BIZ UDPゴシック" panose="020B0400000000000000" pitchFamily="50" charset="-128"/>
                <a:ea typeface="BIZ UDPゴシック" panose="020B0400000000000000" pitchFamily="50" charset="-128"/>
              </a:rPr>
              <a:t>A</a:t>
            </a:r>
            <a:r>
              <a:rPr lang="ja-JP" altLang="en-US" sz="1200" dirty="0">
                <a:latin typeface="BIZ UDPゴシック" panose="020B0400000000000000" pitchFamily="50" charset="-128"/>
                <a:ea typeface="BIZ UDPゴシック" panose="020B0400000000000000" pitchFamily="50" charset="-128"/>
              </a:rPr>
              <a:t>さんは感情をコントロールする力が弱いが</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自分の行動を振り返ることができるという特性があるので</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自分がどんな時に怒りを感じるのかを理解させる学習が考えられます。自分の怒りを数値化することで客観的に捉えさせ，同じ怒りでも場面や状況によって度合いが異なることを理解させます。また，怒りを感じたときの対処方法を考え，練習させることで実生活に生かすことができます。</a:t>
            </a:r>
            <a:endParaRPr lang="en-US"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18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05162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4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また</a:t>
            </a:r>
            <a:r>
              <a:rPr lang="en-US" altLang="ja-JP" sz="1200" dirty="0">
                <a:latin typeface="BIZ UDPゴシック" panose="020B0400000000000000" pitchFamily="50" charset="-128"/>
                <a:ea typeface="BIZ UDPゴシック" panose="020B0400000000000000" pitchFamily="50" charset="-128"/>
              </a:rPr>
              <a:t>,A</a:t>
            </a:r>
            <a:r>
              <a:rPr lang="ja-JP" altLang="en-US" sz="1200" dirty="0" err="1">
                <a:latin typeface="BIZ UDPゴシック" panose="020B0400000000000000" pitchFamily="50" charset="-128"/>
                <a:ea typeface="BIZ UDPゴシック" panose="020B0400000000000000" pitchFamily="50" charset="-128"/>
              </a:rPr>
              <a:t>さんは</a:t>
            </a:r>
            <a:r>
              <a:rPr lang="ja-JP" altLang="en-US" sz="1200" dirty="0">
                <a:latin typeface="BIZ UDPゴシック" panose="020B0400000000000000" pitchFamily="50" charset="-128"/>
                <a:ea typeface="BIZ UDPゴシック" panose="020B0400000000000000" pitchFamily="50" charset="-128"/>
              </a:rPr>
              <a:t>教師の指導を素直に受け入れることはできますが</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同じようなトラブルを起こしてしまいます。そこで</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トラブルが起きた場面を図式化しながら客観的に出来事を整理させることでトラブルが起きる原因を理解させ</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同じ行動を繰り返さないための行動を考えさせることが必要だと思われます。　</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19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2756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200">
                <a:latin typeface="BIZ UDPゴシック" panose="020B0400000000000000" pitchFamily="50" charset="-128"/>
                <a:ea typeface="BIZ UDPゴシック" panose="020B0400000000000000" pitchFamily="50" charset="-128"/>
              </a:rPr>
              <a:t>　研修は，このような流れで行います。</a:t>
            </a:r>
          </a:p>
          <a:p>
            <a:pPr defTabSz="914225">
              <a:defRPr/>
            </a:pPr>
            <a:r>
              <a:rPr lang="ja-JP" altLang="en-US" sz="1200">
                <a:latin typeface="BIZ UDPゴシック" panose="020B0400000000000000" pitchFamily="50" charset="-128"/>
                <a:ea typeface="BIZ UDPゴシック" panose="020B0400000000000000" pitchFamily="50" charset="-128"/>
              </a:rPr>
              <a:t>　まず，「高校通級スタートパック」に登場する生徒を事例に</a:t>
            </a:r>
            <a:r>
              <a:rPr lang="en-US" altLang="ja-JP" sz="1200" dirty="0">
                <a:latin typeface="BIZ UDPゴシック" panose="020B0400000000000000" pitchFamily="50" charset="-128"/>
                <a:ea typeface="BIZ UDPゴシック" panose="020B0400000000000000" pitchFamily="50" charset="-128"/>
              </a:rPr>
              <a:t>, </a:t>
            </a:r>
            <a:r>
              <a:rPr lang="ja-JP" altLang="en-US" sz="1200">
                <a:latin typeface="BIZ UDPゴシック" panose="020B0400000000000000" pitchFamily="50" charset="-128"/>
                <a:ea typeface="BIZ UDPゴシック" panose="020B0400000000000000" pitchFamily="50" charset="-128"/>
              </a:rPr>
              <a:t>指導方法や指導内容を考える上で重要な視点となる背景要因の捉え方についてお話をします。一部</a:t>
            </a:r>
            <a:r>
              <a:rPr lang="en-US" altLang="ja-JP" sz="1200" dirty="0">
                <a:latin typeface="BIZ UDPゴシック" panose="020B0400000000000000" pitchFamily="50" charset="-128"/>
                <a:ea typeface="BIZ UDPゴシック" panose="020B0400000000000000" pitchFamily="50" charset="-128"/>
              </a:rPr>
              <a:t>,</a:t>
            </a:r>
            <a:r>
              <a:rPr lang="ja-JP" altLang="en-US" sz="1200">
                <a:latin typeface="BIZ UDPゴシック" panose="020B0400000000000000" pitchFamily="50" charset="-128"/>
                <a:ea typeface="BIZ UDPゴシック" panose="020B0400000000000000" pitchFamily="50" charset="-128"/>
              </a:rPr>
              <a:t>先生方から意見を聞かせていただく場面もありますので</a:t>
            </a:r>
            <a:r>
              <a:rPr lang="en-US" altLang="ja-JP" sz="1200" dirty="0">
                <a:latin typeface="BIZ UDPゴシック" panose="020B0400000000000000" pitchFamily="50" charset="-128"/>
                <a:ea typeface="BIZ UDPゴシック" panose="020B0400000000000000" pitchFamily="50" charset="-128"/>
              </a:rPr>
              <a:t>,</a:t>
            </a:r>
            <a:r>
              <a:rPr lang="ja-JP" altLang="en-US" sz="1200">
                <a:latin typeface="BIZ UDPゴシック" panose="020B0400000000000000" pitchFamily="50" charset="-128"/>
                <a:ea typeface="BIZ UDPゴシック" panose="020B0400000000000000" pitchFamily="50" charset="-128"/>
              </a:rPr>
              <a:t>よろしくお願いします。次に</a:t>
            </a:r>
            <a:r>
              <a:rPr lang="en-US" altLang="ja-JP" sz="1200" dirty="0">
                <a:latin typeface="BIZ UDPゴシック" panose="020B0400000000000000" pitchFamily="50" charset="-128"/>
                <a:ea typeface="BIZ UDPゴシック" panose="020B0400000000000000" pitchFamily="50" charset="-128"/>
              </a:rPr>
              <a:t>,</a:t>
            </a:r>
            <a:r>
              <a:rPr lang="ja-JP" altLang="en-US" sz="1200">
                <a:latin typeface="BIZ UDPゴシック" panose="020B0400000000000000" pitchFamily="50" charset="-128"/>
                <a:ea typeface="BIZ UDPゴシック" panose="020B0400000000000000" pitchFamily="50" charset="-128"/>
              </a:rPr>
              <a:t>生徒に対する具体的な指導内容を先生方に考えて頂き，最後に指導例を紹介します。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58212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　さらに</a:t>
            </a:r>
            <a:r>
              <a:rPr lang="en-US" altLang="ja-JP" sz="1200" dirty="0">
                <a:latin typeface="BIZ UDPゴシック" panose="020B0400000000000000" pitchFamily="50" charset="-128"/>
                <a:ea typeface="BIZ UDPゴシック" panose="020B0400000000000000" pitchFamily="50" charset="-128"/>
              </a:rPr>
              <a:t>,A</a:t>
            </a:r>
            <a:r>
              <a:rPr lang="ja-JP" altLang="en-US" sz="1200" dirty="0">
                <a:latin typeface="BIZ UDPゴシック" panose="020B0400000000000000" pitchFamily="50" charset="-128"/>
                <a:ea typeface="BIZ UDPゴシック" panose="020B0400000000000000" pitchFamily="50" charset="-128"/>
              </a:rPr>
              <a:t>さんは運動が苦手な生徒に配慮できる面があり，感情の抑制さえできれば望ましい行動を考えて行動することができると思われます。そこで友達とのやり取りを想定しながら自分の気持ちの伝え方をローププレイすることで，感情や行動を調整する力を身に付けさせることができると考えられます。</a:t>
            </a:r>
            <a:endParaRPr lang="en-US"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20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13519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200" dirty="0">
                <a:latin typeface="BIZ UDPゴシック" panose="020B0400000000000000" pitchFamily="50" charset="-128"/>
                <a:ea typeface="BIZ UDPゴシック" panose="020B0400000000000000" pitchFamily="50" charset="-128"/>
              </a:rPr>
              <a:t>　このような個に応じた指導や配慮を</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まずは通常の学級の中で適切に行っていきます。しかし，生徒が抱える困難さによっては継続した指導が必要となり，通常の学級だけで指導することは難しい場合があります。そのような場合に通級による指導において一人一人の教育的ニーズに応じた指導を行うことが必要となってきます。</a:t>
            </a:r>
            <a:endParaRPr lang="en-US"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21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75617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　通級による指導</a:t>
            </a:r>
            <a:r>
              <a:rPr lang="ja-JP" altLang="en-US" sz="1200">
                <a:latin typeface="BIZ UDPゴシック" panose="020B0400000000000000" pitchFamily="50" charset="-128"/>
                <a:ea typeface="BIZ UDPゴシック" panose="020B0400000000000000" pitchFamily="50" charset="-128"/>
              </a:rPr>
              <a:t>について，さらに理解</a:t>
            </a:r>
            <a:r>
              <a:rPr lang="ja-JP" altLang="en-US" sz="1200" dirty="0">
                <a:latin typeface="BIZ UDPゴシック" panose="020B0400000000000000" pitchFamily="50" charset="-128"/>
                <a:ea typeface="BIZ UDPゴシック" panose="020B0400000000000000" pitchFamily="50" charset="-128"/>
              </a:rPr>
              <a:t>を深めたい方は，高校通級スタートパックをご覧</a:t>
            </a:r>
            <a:r>
              <a:rPr lang="ja-JP" altLang="en-US" sz="1200">
                <a:latin typeface="BIZ UDPゴシック" panose="020B0400000000000000" pitchFamily="50" charset="-128"/>
                <a:ea typeface="BIZ UDPゴシック" panose="020B0400000000000000" pitchFamily="50" charset="-128"/>
              </a:rPr>
              <a:t>ください。</a:t>
            </a:r>
            <a:endParaRPr lang="ja-JP"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22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40234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  まず初めに，生徒の行動の背景にある要因について考えることの必要性について説明します。この二人の生徒は，ある高校で通級による指導を受けている生徒です。二人とも，他の人から見れば些細なことがきっかけで，感情が不安定になりがちな生徒です。</a:t>
            </a: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9094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このような生徒に先生方はどのように指導をしますか。例えば「そういうことはある。我慢が必要な時もある。」や「社会に出たら思い通りにならないことはたくさんある。」など，時間をかけて丁寧にお話をして指導することが多いのではないでしょうか。</a:t>
            </a:r>
            <a:endParaRPr lang="en-GB" altLang="ja-JP" sz="1200" dirty="0">
              <a:latin typeface="BIZ UDPゴシック" panose="020B0400000000000000" pitchFamily="50" charset="-128"/>
              <a:ea typeface="BIZ UDPゴシック" panose="020B0400000000000000" pitchFamily="50" charset="-128"/>
            </a:endParaRPr>
          </a:p>
          <a:p>
            <a:pPr marL="0" marR="0" lvl="0" indent="0" algn="l" defTabSz="914225"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それで改善できる生徒がほとんどですが、中には，なかなか改善できなかったり，指導の効果が認められても，時間が経つと同じことを繰り返してしまう生徒もいます。</a:t>
            </a:r>
            <a:endParaRPr lang="en-GB" altLang="ja-JP" sz="1200" dirty="0">
              <a:latin typeface="BIZ UDPゴシック" panose="020B0400000000000000" pitchFamily="50" charset="-128"/>
              <a:ea typeface="BIZ UDPゴシック" panose="020B0400000000000000" pitchFamily="50" charset="-128"/>
            </a:endParaRPr>
          </a:p>
          <a:p>
            <a:pPr marL="0" marR="0" lvl="0" indent="0" algn="l" defTabSz="914225"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そのような生徒の中には，発達障害等により，特別の支援を必要とする生徒が含まれている可能性があり，それぞれの実態に応じた指導内容や指導方法を考えていく必要があります。</a:t>
            </a: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4619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lang="ja-JP" altLang="en-US" sz="1400" dirty="0">
                <a:latin typeface="BIZ UDPゴシック" panose="020B0400000000000000" pitchFamily="50" charset="-128"/>
                <a:ea typeface="BIZ UDPゴシック" panose="020B0400000000000000" pitchFamily="50" charset="-128"/>
              </a:rPr>
              <a:t>　</a:t>
            </a:r>
            <a:r>
              <a:rPr lang="ja-JP" altLang="en-US" sz="1200" dirty="0">
                <a:solidFill>
                  <a:schemeClr val="dk1"/>
                </a:solidFill>
                <a:latin typeface="BIZ UDPゴシック" panose="020B0400000000000000" pitchFamily="50" charset="-128"/>
                <a:ea typeface="BIZ UDPゴシック" panose="020B0400000000000000" pitchFamily="50" charset="-128"/>
                <a:cs typeface="Arial"/>
                <a:sym typeface="Arial"/>
              </a:rPr>
              <a:t>この図は氷山モデルといわれているものです。ご存じの通り，氷山は表面に出ている部分よりも水面下に隠れている部分の方が巨大です。これと同じように，私たちに見えている生徒の姿は氷山の一角で，実はその背景にはさまざまな要因がかくれています。</a:t>
            </a:r>
            <a:endParaRPr lang="en-GB" altLang="ja-JP" sz="1200" dirty="0">
              <a:solidFill>
                <a:schemeClr val="dk1"/>
              </a:solidFill>
              <a:latin typeface="BIZ UDPゴシック" panose="020B0400000000000000" pitchFamily="50" charset="-128"/>
              <a:ea typeface="BIZ UDPゴシック" panose="020B0400000000000000" pitchFamily="50" charset="-128"/>
              <a:cs typeface="Arial"/>
              <a:sym typeface="Arial"/>
            </a:endParaRPr>
          </a:p>
          <a:p>
            <a:pPr marL="0" marR="0" lvl="0" indent="0" algn="l" defTabSz="914225" rtl="0" eaLnBrk="1" fontAlgn="auto" latinLnBrk="0" hangingPunct="1">
              <a:lnSpc>
                <a:spcPct val="100000"/>
              </a:lnSpc>
              <a:spcBef>
                <a:spcPts val="0"/>
              </a:spcBef>
              <a:spcAft>
                <a:spcPts val="0"/>
              </a:spcAft>
              <a:buClrTx/>
              <a:buSzTx/>
              <a:buFontTx/>
              <a:buNone/>
              <a:tabLst/>
              <a:defRPr/>
            </a:pPr>
            <a:r>
              <a:rPr lang="ja-JP" altLang="en-US" sz="1200" dirty="0">
                <a:solidFill>
                  <a:schemeClr val="dk1"/>
                </a:solidFill>
                <a:latin typeface="BIZ UDPゴシック" panose="020B0400000000000000" pitchFamily="50" charset="-128"/>
                <a:ea typeface="BIZ UDPゴシック" panose="020B0400000000000000" pitchFamily="50" charset="-128"/>
                <a:cs typeface="Arial"/>
                <a:sym typeface="Arial"/>
              </a:rPr>
              <a:t>生徒指導に関しても同様のことがいわれているので，ご存じの先生方もいらっしゃると思います。それぞれの実態に応じた指導を行うには，目に見える生徒の行動だけでなく，背景にある要因に目を向けることが大切です。この背景要因には，本人の特性と，周囲の環境や状況の影響が相互に作用しているといわれています。</a:t>
            </a:r>
            <a:endParaRPr lang="ja-JP" altLang="en-US"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3029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4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問題となる行動の背景にある要因の違いに気づいていただくために，この２人の生徒を，もう少し詳しく見てみましょう。初めに資料１（</a:t>
            </a:r>
            <a:r>
              <a:rPr lang="en-US" altLang="ja-JP" sz="1200" dirty="0">
                <a:latin typeface="BIZ UDPゴシック" panose="020B0400000000000000" pitchFamily="50" charset="-128"/>
                <a:ea typeface="BIZ UDPゴシック" panose="020B0400000000000000" pitchFamily="50" charset="-128"/>
              </a:rPr>
              <a:t>A</a:t>
            </a:r>
            <a:r>
              <a:rPr lang="ja-JP" altLang="en-US" sz="1200" dirty="0">
                <a:latin typeface="BIZ UDPゴシック" panose="020B0400000000000000" pitchFamily="50" charset="-128"/>
                <a:ea typeface="BIZ UDPゴシック" panose="020B0400000000000000" pitchFamily="50" charset="-128"/>
              </a:rPr>
              <a:t>さんの実態・</a:t>
            </a:r>
            <a:r>
              <a:rPr lang="en-US" altLang="ja-JP" sz="1200" dirty="0">
                <a:latin typeface="BIZ UDPゴシック" panose="020B0400000000000000" pitchFamily="50" charset="-128"/>
                <a:ea typeface="BIZ UDPゴシック" panose="020B0400000000000000" pitchFamily="50" charset="-128"/>
              </a:rPr>
              <a:t>D</a:t>
            </a:r>
            <a:r>
              <a:rPr lang="ja-JP" altLang="en-US" sz="1200" dirty="0">
                <a:latin typeface="BIZ UDPゴシック" panose="020B0400000000000000" pitchFamily="50" charset="-128"/>
                <a:ea typeface="BIZ UDPゴシック" panose="020B0400000000000000" pitchFamily="50" charset="-128"/>
              </a:rPr>
              <a:t>さんの実態）をご覧ください。二人はどうして精神的に不安定になってしまうのか，要因を考えながら生徒の実態を読んでください。３分程，時間をとりたいと思います。</a:t>
            </a:r>
            <a:endParaRPr lang="en-US" altLang="ja-JP" sz="1200" dirty="0">
              <a:latin typeface="BIZ UDPゴシック" panose="020B0400000000000000" pitchFamily="50" charset="-128"/>
              <a:ea typeface="BIZ UDPゴシック" panose="020B0400000000000000" pitchFamily="50" charset="-128"/>
            </a:endParaRPr>
          </a:p>
          <a:p>
            <a:pPr defTabSz="914225">
              <a:defRPr/>
            </a:pPr>
            <a:r>
              <a:rPr lang="ja-JP" altLang="en-US" sz="1200" dirty="0">
                <a:latin typeface="BIZ UDPゴシック" panose="020B0400000000000000" pitchFamily="50" charset="-128"/>
                <a:ea typeface="BIZ UDPゴシック" panose="020B0400000000000000" pitchFamily="50" charset="-128"/>
              </a:rPr>
              <a:t>（３分後）いかがでしょうか。二人の背景となる要因には共通点や相違点があることに気づいていただけたでしょうか。</a:t>
            </a:r>
            <a:endParaRPr lang="en-US"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4682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BIZ UDPゴシック" panose="020B0400000000000000" pitchFamily="50" charset="-128"/>
                <a:ea typeface="BIZ UDPゴシック" panose="020B0400000000000000" pitchFamily="50" charset="-128"/>
              </a:rPr>
              <a:t>  それでは</a:t>
            </a:r>
            <a:r>
              <a:rPr lang="en-US" altLang="ja-JP" sz="1200" dirty="0">
                <a:latin typeface="BIZ UDPゴシック" panose="020B0400000000000000" pitchFamily="50" charset="-128"/>
                <a:ea typeface="BIZ UDPゴシック" panose="020B0400000000000000" pitchFamily="50" charset="-128"/>
              </a:rPr>
              <a:t>D</a:t>
            </a:r>
            <a:r>
              <a:rPr lang="ja-JP" altLang="en-US" sz="1200">
                <a:latin typeface="BIZ UDPゴシック" panose="020B0400000000000000" pitchFamily="50" charset="-128"/>
                <a:ea typeface="BIZ UDPゴシック" panose="020B0400000000000000" pitchFamily="50" charset="-128"/>
              </a:rPr>
              <a:t>さんの背景要因について，「高校通級スタートパック」ではどのように捉えたかを紹介します。</a:t>
            </a:r>
          </a:p>
          <a:p>
            <a:r>
              <a:rPr lang="ja-JP" altLang="en-US" sz="1200">
                <a:latin typeface="BIZ UDPゴシック" panose="020B0400000000000000" pitchFamily="50" charset="-128"/>
                <a:ea typeface="BIZ UDPゴシック" panose="020B0400000000000000" pitchFamily="50" charset="-128"/>
              </a:rPr>
              <a:t>　本人や周囲が困っている</a:t>
            </a:r>
            <a:r>
              <a:rPr lang="en-US" altLang="ja-JP" sz="1200" dirty="0">
                <a:latin typeface="BIZ UDPゴシック" panose="020B0400000000000000" pitchFamily="50" charset="-128"/>
                <a:ea typeface="BIZ UDPゴシック" panose="020B0400000000000000" pitchFamily="50" charset="-128"/>
              </a:rPr>
              <a:t>D</a:t>
            </a:r>
            <a:r>
              <a:rPr lang="ja-JP" altLang="en-US" sz="1200">
                <a:latin typeface="BIZ UDPゴシック" panose="020B0400000000000000" pitchFamily="50" charset="-128"/>
                <a:ea typeface="BIZ UDPゴシック" panose="020B0400000000000000" pitchFamily="50" charset="-128"/>
              </a:rPr>
              <a:t>さんの行動は，自分の想定したとおりに物事が進まないと大泣きしたり，その場から飛び出してしまったりすることです。隠れている背景要因に目を向けてみましょう。</a:t>
            </a:r>
            <a:endParaRPr lang="ja-JP"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120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en-US" altLang="ja-JP" sz="14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D</a:t>
            </a:r>
            <a:r>
              <a:rPr lang="ja-JP" altLang="en-US" sz="1200" dirty="0">
                <a:latin typeface="BIZ UDPゴシック" panose="020B0400000000000000" pitchFamily="50" charset="-128"/>
                <a:ea typeface="BIZ UDPゴシック" panose="020B0400000000000000" pitchFamily="50" charset="-128"/>
              </a:rPr>
              <a:t>さんは高校生になっても，授業中に大泣きをしたり</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教室から飛び出したりすることから，年齢の割に感情をコントロールする力が弱かったり，気持ちを落ち着かせる方法が分からなかったりするのかもしれません。</a:t>
            </a:r>
          </a:p>
          <a:p>
            <a:pPr defTabSz="914225">
              <a:defRPr/>
            </a:pPr>
            <a:r>
              <a:rPr lang="ja-JP" altLang="en-US" sz="1200" dirty="0">
                <a:latin typeface="BIZ UDPゴシック" panose="020B0400000000000000" pitchFamily="50" charset="-128"/>
                <a:ea typeface="BIZ UDPゴシック" panose="020B0400000000000000" pitchFamily="50" charset="-128"/>
              </a:rPr>
              <a:t>　学習能力は高いけれども，コミュニケーションに課題があり，気持ちを言葉で伝えることが苦手だったり</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分からないことや困っていることを人に相談できなかったりするのかもしれません。また，興味関心の幅が狭く，完璧主義で，間違いや</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失敗がゆるせないなどが考えられます。ここに挙げた以外にも，いろいろな要因があるかもしれません。</a:t>
            </a:r>
            <a:endParaRPr lang="ja-JP"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57112">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57112">
                <a:defRPr/>
              </a:pPr>
              <a:t>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9010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5">
              <a:defRPr/>
            </a:pPr>
            <a:r>
              <a:rPr lang="ja-JP" altLang="en-US" sz="1200" dirty="0">
                <a:latin typeface="BIZ UDPゴシック" panose="020B0400000000000000" pitchFamily="50" charset="-128"/>
                <a:ea typeface="BIZ UDPゴシック" panose="020B0400000000000000" pitchFamily="50" charset="-128"/>
              </a:rPr>
              <a:t>　また，</a:t>
            </a:r>
            <a:r>
              <a:rPr lang="en-US" altLang="ja-JP" sz="1200" dirty="0">
                <a:latin typeface="BIZ UDPゴシック" panose="020B0400000000000000" pitchFamily="50" charset="-128"/>
                <a:ea typeface="BIZ UDPゴシック" panose="020B0400000000000000" pitchFamily="50" charset="-128"/>
              </a:rPr>
              <a:t>D</a:t>
            </a:r>
            <a:r>
              <a:rPr lang="ja-JP" altLang="en-US" sz="1200" dirty="0">
                <a:latin typeface="BIZ UDPゴシック" panose="020B0400000000000000" pitchFamily="50" charset="-128"/>
                <a:ea typeface="BIZ UDPゴシック" panose="020B0400000000000000" pitchFamily="50" charset="-128"/>
              </a:rPr>
              <a:t>さんは見えている姿だけをみると困った生徒に写ってしまうかもしれませんが，視点を変えて背景要因を見てみると困っている生徒と捉えることができます。</a:t>
            </a:r>
            <a:endParaRPr lang="ja-JP"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457112" rtl="0" eaLnBrk="1" fontAlgn="auto" latinLnBrk="0" hangingPunct="1">
              <a:lnSpc>
                <a:spcPct val="100000"/>
              </a:lnSpc>
              <a:spcBef>
                <a:spcPts val="0"/>
              </a:spcBef>
              <a:spcAft>
                <a:spcPts val="0"/>
              </a:spcAft>
              <a:buClrTx/>
              <a:buSzTx/>
              <a:buFontTx/>
              <a:buNone/>
              <a:tabLst/>
              <a:defRPr/>
            </a:pPr>
            <a:fld id="{6B2CB6A7-5264-4770-8639-3E54E1DC5F3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12"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299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63054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36083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4268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34606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57038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929344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541684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951628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918090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513266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87080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9784"/>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610308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456835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012218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561943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ADF30-AB80-45D3-9C59-114FA7333312}"/>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37EF51D2-77B5-41C9-873F-7DD90A405E41}"/>
              </a:ext>
            </a:extLst>
          </p:cNvPr>
          <p:cNvSpPr>
            <a:spLocks noGrp="1"/>
          </p:cNvSpPr>
          <p:nvPr>
            <p:ph type="sldNum" sz="quarter" idx="10"/>
          </p:nvPr>
        </p:nvSpPr>
        <p:spPr/>
        <p:txBody>
          <a:bodyPr/>
          <a:lstStyle/>
          <a:p>
            <a:fld id="{407B5038-CDCD-4A04-B0C9-9B5C1C16DF16}" type="slidenum">
              <a:rPr kumimoji="1" lang="ja-JP" altLang="en-US" smtClean="0"/>
              <a:pPr/>
              <a:t>‹#›</a:t>
            </a:fld>
            <a:endParaRPr kumimoji="1" lang="ja-JP" altLang="en-US" dirty="0"/>
          </a:p>
        </p:txBody>
      </p:sp>
    </p:spTree>
    <p:extLst>
      <p:ext uri="{BB962C8B-B14F-4D97-AF65-F5344CB8AC3E}">
        <p14:creationId xmlns:p14="http://schemas.microsoft.com/office/powerpoint/2010/main" val="203346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040264-F885-4518-A62E-37A3E06A04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454D667-5752-4B36-BF92-238F1F1F61E4}"/>
              </a:ext>
            </a:extLst>
          </p:cNvPr>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2022/1/12</a:t>
            </a:fld>
            <a:endParaRPr kumimoji="1" lang="ja-JP" altLang="en-US" dirty="0"/>
          </a:p>
        </p:txBody>
      </p:sp>
      <p:sp>
        <p:nvSpPr>
          <p:cNvPr id="4" name="フッター プレースホルダー 3">
            <a:extLst>
              <a:ext uri="{FF2B5EF4-FFF2-40B4-BE49-F238E27FC236}">
                <a16:creationId xmlns:a16="http://schemas.microsoft.com/office/drawing/2014/main" id="{1996ED4A-7648-41F8-BA44-68535AE176E0}"/>
              </a:ext>
            </a:extLst>
          </p:cNvPr>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EC273A6A-1394-455C-9B03-345D83147746}"/>
              </a:ext>
            </a:extLst>
          </p:cNvPr>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85062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59232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43959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92083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32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27194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25340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2022/1/12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9923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73456"/>
          </a:xfrm>
          <a:prstGeom prst="rect">
            <a:avLst/>
          </a:prstGeom>
          <a:solidFill>
            <a:srgbClr val="00B0F0"/>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05820" y="1743647"/>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649019"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856224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66108-BBAC-4EEB-959C-BC60B17C688A}" type="datetimeFigureOut">
              <a:rPr kumimoji="1" lang="ja-JP" altLang="en-US" smtClean="0"/>
              <a:t>2022/1/12</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9283905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687"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fld id="{3B0A50FD-222F-4203-9ECD-5E2F7DE4F7F9}" type="slidenum">
              <a:rPr kumimoji="1" lang="ja-JP" altLang="en-US" sz="3200" smtClean="0"/>
              <a:t>1</a:t>
            </a:fld>
            <a:endParaRPr kumimoji="1" lang="ja-JP" altLang="en-US" sz="3200" dirty="0"/>
          </a:p>
        </p:txBody>
      </p:sp>
      <p:pic>
        <p:nvPicPr>
          <p:cNvPr id="10" name="図 9"/>
          <p:cNvPicPr/>
          <p:nvPr/>
        </p:nvPicPr>
        <p:blipFill rotWithShape="1">
          <a:blip r:embed="rId3">
            <a:extLst>
              <a:ext uri="{28A0092B-C50C-407E-A947-70E740481C1C}">
                <a14:useLocalDpi xmlns:a14="http://schemas.microsoft.com/office/drawing/2010/main" val="0"/>
              </a:ext>
            </a:extLst>
          </a:blip>
          <a:srcRect l="8559" t="25960" r="9186" b="29021"/>
          <a:stretch/>
        </p:blipFill>
        <p:spPr bwMode="auto">
          <a:xfrm>
            <a:off x="0" y="0"/>
            <a:ext cx="9144000" cy="4824919"/>
          </a:xfrm>
          <a:prstGeom prst="rect">
            <a:avLst/>
          </a:prstGeom>
          <a:ln>
            <a:noFill/>
          </a:ln>
          <a:effectLst>
            <a:softEdge rad="127000"/>
          </a:effectLst>
          <a:extLst>
            <a:ext uri="{53640926-AAD7-44D8-BBD7-CCE9431645EC}">
              <a14:shadowObscured xmlns:a14="http://schemas.microsoft.com/office/drawing/2010/main"/>
            </a:ext>
          </a:extLst>
        </p:spPr>
      </p:pic>
      <p:sp>
        <p:nvSpPr>
          <p:cNvPr id="11" name="角丸四角形 10"/>
          <p:cNvSpPr/>
          <p:nvPr/>
        </p:nvSpPr>
        <p:spPr>
          <a:xfrm>
            <a:off x="-152043" y="332723"/>
            <a:ext cx="3229583" cy="753955"/>
          </a:xfrm>
          <a:prstGeom prst="roundRect">
            <a:avLst>
              <a:gd name="adj" fmla="val 0"/>
            </a:avLst>
          </a:prstGeom>
          <a:noFill/>
          <a:ln w="12700" cap="flat" cmpd="sng" algn="ctr">
            <a:noFill/>
            <a:prstDash val="solid"/>
            <a:miter lim="800000"/>
          </a:ln>
          <a:effectLst/>
        </p:spPr>
        <p:txBody>
          <a:bodyPr tIns="0" bIns="0" rtlCol="0" anchor="t"/>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320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校内研修</a:t>
            </a:r>
            <a:endParaRPr kumimoji="0" lang="ja-JP" altLang="en-US" sz="280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2" name="角丸四角形 11"/>
          <p:cNvSpPr/>
          <p:nvPr/>
        </p:nvSpPr>
        <p:spPr>
          <a:xfrm>
            <a:off x="265042" y="1258430"/>
            <a:ext cx="8496795" cy="1392005"/>
          </a:xfrm>
          <a:prstGeom prst="roundRect">
            <a:avLst>
              <a:gd name="adj" fmla="val 0"/>
            </a:avLst>
          </a:prstGeom>
          <a:noFill/>
          <a:ln w="12700" cap="flat" cmpd="sng" algn="ctr">
            <a:noFill/>
            <a:prstDash val="solid"/>
            <a:miter lim="800000"/>
          </a:ln>
          <a:effectLst/>
        </p:spPr>
        <p:txBody>
          <a:bodyPr tIns="0" bIns="0" rtlCol="0" anchor="t"/>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320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「生徒一人一人の教育的ニーズに応じた指導」</a:t>
            </a:r>
          </a:p>
        </p:txBody>
      </p:sp>
      <p:sp>
        <p:nvSpPr>
          <p:cNvPr id="6" name="テキスト ボックス 5">
            <a:extLst>
              <a:ext uri="{FF2B5EF4-FFF2-40B4-BE49-F238E27FC236}">
                <a16:creationId xmlns:a16="http://schemas.microsoft.com/office/drawing/2014/main" id="{7AFAF85E-51F4-4CD9-A2AD-F4693C922E43}"/>
              </a:ext>
            </a:extLst>
          </p:cNvPr>
          <p:cNvSpPr txBox="1"/>
          <p:nvPr/>
        </p:nvSpPr>
        <p:spPr>
          <a:xfrm>
            <a:off x="3068111" y="5332696"/>
            <a:ext cx="3007778" cy="769441"/>
          </a:xfrm>
          <a:prstGeom prst="rect">
            <a:avLst/>
          </a:prstGeom>
          <a:noFill/>
        </p:spPr>
        <p:txBody>
          <a:bodyPr wrap="square" rtlCol="0" anchor="b">
            <a:spAutoFit/>
          </a:bodyPr>
          <a:lstStyle/>
          <a:p>
            <a:pPr algn="ctr"/>
            <a:r>
              <a:rPr lang="ja-JP" altLang="en-US" sz="4400" kern="0" dirty="0">
                <a:solidFill>
                  <a:srgbClr val="44546A"/>
                </a:solidFill>
                <a:latin typeface="BIZ UDPゴシック" panose="020B0400000000000000" pitchFamily="50" charset="-128"/>
                <a:ea typeface="BIZ UDPゴシック" panose="020B0400000000000000" pitchFamily="50" charset="-128"/>
                <a:cs typeface="メイリオ" panose="020B0604030504040204" pitchFamily="50" charset="-128"/>
              </a:rPr>
              <a:t>生徒理解編</a:t>
            </a:r>
            <a:endParaRPr lang="en-US" altLang="ja-JP" sz="4400" kern="0" dirty="0">
              <a:solidFill>
                <a:srgbClr val="44546A"/>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53597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pic>
        <p:nvPicPr>
          <p:cNvPr id="6" name="図 5">
            <a:extLst>
              <a:ext uri="{FF2B5EF4-FFF2-40B4-BE49-F238E27FC236}">
                <a16:creationId xmlns:a16="http://schemas.microsoft.com/office/drawing/2014/main" id="{1F6F8385-9947-4D2E-BEC9-DD86B9858059}"/>
              </a:ext>
            </a:extLst>
          </p:cNvPr>
          <p:cNvPicPr>
            <a:picLocks noChangeAspect="1"/>
          </p:cNvPicPr>
          <p:nvPr/>
        </p:nvPicPr>
        <p:blipFill>
          <a:blip r:embed="rId3"/>
          <a:stretch>
            <a:fillRect/>
          </a:stretch>
        </p:blipFill>
        <p:spPr>
          <a:xfrm>
            <a:off x="361281" y="379457"/>
            <a:ext cx="1434517" cy="1658341"/>
          </a:xfrm>
          <a:prstGeom prst="rect">
            <a:avLst/>
          </a:prstGeom>
        </p:spPr>
      </p:pic>
      <p:sp>
        <p:nvSpPr>
          <p:cNvPr id="21" name="テキスト ボックス 2">
            <a:extLst>
              <a:ext uri="{FF2B5EF4-FFF2-40B4-BE49-F238E27FC236}">
                <a16:creationId xmlns:a16="http://schemas.microsoft.com/office/drawing/2014/main" id="{68759575-8025-4907-A7E5-90F95CDD1110}"/>
              </a:ext>
            </a:extLst>
          </p:cNvPr>
          <p:cNvSpPr txBox="1">
            <a:spLocks noChangeArrowheads="1"/>
          </p:cNvSpPr>
          <p:nvPr/>
        </p:nvSpPr>
        <p:spPr bwMode="auto">
          <a:xfrm>
            <a:off x="1972682" y="379457"/>
            <a:ext cx="1830062" cy="52322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指導目標</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2" name="テキスト ボックス 2">
            <a:extLst>
              <a:ext uri="{FF2B5EF4-FFF2-40B4-BE49-F238E27FC236}">
                <a16:creationId xmlns:a16="http://schemas.microsoft.com/office/drawing/2014/main" id="{73FC03E4-815E-4EE8-ADE9-CD5654BD3C91}"/>
              </a:ext>
            </a:extLst>
          </p:cNvPr>
          <p:cNvSpPr txBox="1">
            <a:spLocks noChangeArrowheads="1"/>
          </p:cNvSpPr>
          <p:nvPr/>
        </p:nvSpPr>
        <p:spPr bwMode="auto">
          <a:xfrm>
            <a:off x="1972682" y="1054372"/>
            <a:ext cx="6344004" cy="13849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「不安になったときの対処方法や，困ったときに援助を求める方法を身に付けることができる。」</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3" name="テキスト ボックス 2">
            <a:extLst>
              <a:ext uri="{FF2B5EF4-FFF2-40B4-BE49-F238E27FC236}">
                <a16:creationId xmlns:a16="http://schemas.microsoft.com/office/drawing/2014/main" id="{C82658C9-CF50-4410-A5D4-E4D4FC5510DF}"/>
              </a:ext>
            </a:extLst>
          </p:cNvPr>
          <p:cNvSpPr txBox="1">
            <a:spLocks noChangeArrowheads="1"/>
          </p:cNvSpPr>
          <p:nvPr/>
        </p:nvSpPr>
        <p:spPr bwMode="auto">
          <a:xfrm>
            <a:off x="1972682" y="2736502"/>
            <a:ext cx="6344004" cy="95410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「物事の捉え方によって感情や行動が変化することを理解することができる。」</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3" name="表 2">
            <a:extLst>
              <a:ext uri="{FF2B5EF4-FFF2-40B4-BE49-F238E27FC236}">
                <a16:creationId xmlns:a16="http://schemas.microsoft.com/office/drawing/2014/main" id="{09D661B1-FDCE-4436-8EDD-AA83CB5E3021}"/>
              </a:ext>
            </a:extLst>
          </p:cNvPr>
          <p:cNvGraphicFramePr>
            <a:graphicFrameLocks noGrp="1"/>
          </p:cNvGraphicFramePr>
          <p:nvPr>
            <p:extLst>
              <p:ext uri="{D42A27DB-BD31-4B8C-83A1-F6EECF244321}">
                <p14:modId xmlns:p14="http://schemas.microsoft.com/office/powerpoint/2010/main" val="957805763"/>
              </p:ext>
            </p:extLst>
          </p:nvPr>
        </p:nvGraphicFramePr>
        <p:xfrm>
          <a:off x="634002" y="4065806"/>
          <a:ext cx="7377883" cy="1885051"/>
        </p:xfrm>
        <a:graphic>
          <a:graphicData uri="http://schemas.openxmlformats.org/drawingml/2006/table">
            <a:tbl>
              <a:tblPr firstRow="1" firstCol="1" bandRow="1"/>
              <a:tblGrid>
                <a:gridCol w="1038405">
                  <a:extLst>
                    <a:ext uri="{9D8B030D-6E8A-4147-A177-3AD203B41FA5}">
                      <a16:colId xmlns:a16="http://schemas.microsoft.com/office/drawing/2014/main" val="762427142"/>
                    </a:ext>
                  </a:extLst>
                </a:gridCol>
                <a:gridCol w="1840050">
                  <a:extLst>
                    <a:ext uri="{9D8B030D-6E8A-4147-A177-3AD203B41FA5}">
                      <a16:colId xmlns:a16="http://schemas.microsoft.com/office/drawing/2014/main" val="70155289"/>
                    </a:ext>
                  </a:extLst>
                </a:gridCol>
                <a:gridCol w="2197196">
                  <a:extLst>
                    <a:ext uri="{9D8B030D-6E8A-4147-A177-3AD203B41FA5}">
                      <a16:colId xmlns:a16="http://schemas.microsoft.com/office/drawing/2014/main" val="1141709112"/>
                    </a:ext>
                  </a:extLst>
                </a:gridCol>
                <a:gridCol w="2302232">
                  <a:extLst>
                    <a:ext uri="{9D8B030D-6E8A-4147-A177-3AD203B41FA5}">
                      <a16:colId xmlns:a16="http://schemas.microsoft.com/office/drawing/2014/main" val="1198900440"/>
                    </a:ext>
                  </a:extLst>
                </a:gridCol>
              </a:tblGrid>
              <a:tr h="1885051">
                <a:tc>
                  <a:txBody>
                    <a:bodyPr/>
                    <a:lstStyle/>
                    <a:p>
                      <a:pPr algn="just"/>
                      <a:r>
                        <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具体的な指導内容</a:t>
                      </a:r>
                      <a:endPar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r>
                        <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不安になったときの対処法を身に付ける。</a:t>
                      </a:r>
                      <a:endPar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自分の想定外のことが起きたときの気持ちの切り替え方を学ぶ。</a:t>
                      </a:r>
                      <a:endPar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物事の捉え方によって感情や行動が変わることを学ぶ。</a:t>
                      </a:r>
                      <a:endPar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680764"/>
                  </a:ext>
                </a:extLst>
              </a:tr>
            </a:tbl>
          </a:graphicData>
        </a:graphic>
      </p:graphicFrame>
    </p:spTree>
    <p:extLst>
      <p:ext uri="{BB962C8B-B14F-4D97-AF65-F5344CB8AC3E}">
        <p14:creationId xmlns:p14="http://schemas.microsoft.com/office/powerpoint/2010/main" val="289704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8" name="テキスト ボックス 7">
            <a:extLst>
              <a:ext uri="{FF2B5EF4-FFF2-40B4-BE49-F238E27FC236}">
                <a16:creationId xmlns:a16="http://schemas.microsoft.com/office/drawing/2014/main" id="{260498DA-D51F-4F46-BBA2-3009D9B7A168}"/>
              </a:ext>
            </a:extLst>
          </p:cNvPr>
          <p:cNvSpPr txBox="1"/>
          <p:nvPr/>
        </p:nvSpPr>
        <p:spPr>
          <a:xfrm>
            <a:off x="629355" y="2165874"/>
            <a:ext cx="7977749" cy="523220"/>
          </a:xfrm>
          <a:prstGeom prst="rect">
            <a:avLst/>
          </a:prstGeom>
          <a:noFill/>
        </p:spPr>
        <p:txBody>
          <a:bodyPr wrap="square" rtlCol="0" anchor="b">
            <a:spAutoFit/>
          </a:bodyPr>
          <a:lstStyle/>
          <a:p>
            <a:r>
              <a:rPr kumimoji="0" lang="ja-JP" altLang="en-US" sz="28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１　</a:t>
            </a:r>
            <a:r>
              <a:rPr lang="en-US" altLang="ja-JP" sz="2800" kern="0" dirty="0">
                <a:latin typeface="BIZ UDPゴシック" panose="020B0400000000000000" pitchFamily="50" charset="-128"/>
                <a:ea typeface="BIZ UDPゴシック" panose="020B0400000000000000" pitchFamily="50" charset="-128"/>
                <a:cs typeface="メイリオ" panose="020B0604030504040204" pitchFamily="50" charset="-128"/>
              </a:rPr>
              <a:t>A</a:t>
            </a:r>
            <a:r>
              <a:rPr kumimoji="0" lang="ja-JP" altLang="en-US" sz="28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さんの背景要因を考えて付箋に書く</a:t>
            </a:r>
            <a:endParaRPr kumimoji="0" lang="en-US" altLang="ja-JP" sz="28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81AC2554-C853-49D4-9E4F-0AAA1C24442B}"/>
              </a:ext>
            </a:extLst>
          </p:cNvPr>
          <p:cNvSpPr txBox="1"/>
          <p:nvPr/>
        </p:nvSpPr>
        <p:spPr>
          <a:xfrm>
            <a:off x="611250" y="3016134"/>
            <a:ext cx="7977748" cy="523220"/>
          </a:xfrm>
          <a:prstGeom prst="rect">
            <a:avLst/>
          </a:prstGeom>
          <a:noFill/>
        </p:spPr>
        <p:txBody>
          <a:bodyPr wrap="square" rtlCol="0" anchor="b">
            <a:spAutoFit/>
          </a:bodyPr>
          <a:lstStyle/>
          <a:p>
            <a:r>
              <a:rPr kumimoji="0" lang="ja-JP" altLang="en-US" sz="28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２　書いた付箋をワークシートに貼って紹介し合う　　</a:t>
            </a:r>
            <a:endParaRPr kumimoji="0" lang="en-US" altLang="ja-JP" sz="28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F7AA3ED7-0346-424A-B124-3D9ACEB360E4}"/>
              </a:ext>
            </a:extLst>
          </p:cNvPr>
          <p:cNvSpPr txBox="1"/>
          <p:nvPr/>
        </p:nvSpPr>
        <p:spPr>
          <a:xfrm>
            <a:off x="1447891" y="941142"/>
            <a:ext cx="6248219" cy="584775"/>
          </a:xfrm>
          <a:prstGeom prst="rect">
            <a:avLst/>
          </a:prstGeom>
          <a:noFill/>
        </p:spPr>
        <p:txBody>
          <a:bodyPr wrap="square" rtlCol="0" anchor="b">
            <a:spAutoFit/>
          </a:bodyPr>
          <a:lstStyle/>
          <a:p>
            <a:r>
              <a:rPr lang="ja-JP" altLang="en-US" sz="3200" kern="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3200" kern="0" dirty="0">
                <a:latin typeface="BIZ UDPゴシック" panose="020B0400000000000000" pitchFamily="50" charset="-128"/>
                <a:ea typeface="BIZ UDPゴシック" panose="020B0400000000000000" pitchFamily="50" charset="-128"/>
                <a:cs typeface="メイリオ" panose="020B0604030504040204" pitchFamily="50" charset="-128"/>
              </a:rPr>
              <a:t>A</a:t>
            </a:r>
            <a:r>
              <a:rPr kumimoji="0" lang="ja-JP" altLang="en-US" sz="32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さんの背景要因を考えよう～</a:t>
            </a:r>
            <a:endParaRPr kumimoji="0" lang="en-US" altLang="ja-JP" sz="32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481D587E-1507-4971-821D-B19E16D2003E}"/>
              </a:ext>
            </a:extLst>
          </p:cNvPr>
          <p:cNvSpPr txBox="1"/>
          <p:nvPr/>
        </p:nvSpPr>
        <p:spPr>
          <a:xfrm>
            <a:off x="629355" y="4852703"/>
            <a:ext cx="8388627" cy="523220"/>
          </a:xfrm>
          <a:prstGeom prst="rect">
            <a:avLst/>
          </a:prstGeom>
          <a:noFill/>
        </p:spPr>
        <p:txBody>
          <a:bodyPr wrap="square" rtlCol="0" anchor="b">
            <a:spAutoFit/>
          </a:bodyPr>
          <a:lstStyle/>
          <a:p>
            <a:r>
              <a:rPr lang="en-US" altLang="ja-JP" sz="2800" kern="0" dirty="0">
                <a:latin typeface="BIZ UDPゴシック" panose="020B0400000000000000" pitchFamily="50" charset="-128"/>
                <a:ea typeface="BIZ UDPゴシック" panose="020B0400000000000000" pitchFamily="50" charset="-128"/>
                <a:cs typeface="メイリオ" panose="020B0604030504040204" pitchFamily="50" charset="-128"/>
              </a:rPr>
              <a:t>※</a:t>
            </a:r>
            <a:r>
              <a:rPr kumimoji="0" lang="ja-JP" altLang="en-US" sz="28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１５分程度の活動となります。</a:t>
            </a:r>
            <a:endParaRPr kumimoji="0" lang="en-US" altLang="ja-JP" sz="28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pic>
        <p:nvPicPr>
          <p:cNvPr id="13" name="図 12">
            <a:extLst>
              <a:ext uri="{FF2B5EF4-FFF2-40B4-BE49-F238E27FC236}">
                <a16:creationId xmlns:a16="http://schemas.microsoft.com/office/drawing/2014/main" id="{06EA0433-A756-4E42-A745-327EAD98B583}"/>
              </a:ext>
            </a:extLst>
          </p:cNvPr>
          <p:cNvPicPr>
            <a:picLocks noChangeAspect="1"/>
          </p:cNvPicPr>
          <p:nvPr/>
        </p:nvPicPr>
        <p:blipFill>
          <a:blip r:embed="rId3"/>
          <a:stretch>
            <a:fillRect/>
          </a:stretch>
        </p:blipFill>
        <p:spPr>
          <a:xfrm>
            <a:off x="453006" y="138975"/>
            <a:ext cx="1199940" cy="1743309"/>
          </a:xfrm>
          <a:prstGeom prst="rect">
            <a:avLst/>
          </a:prstGeom>
        </p:spPr>
      </p:pic>
      <p:sp>
        <p:nvSpPr>
          <p:cNvPr id="10" name="テキスト ボックス 9">
            <a:extLst>
              <a:ext uri="{FF2B5EF4-FFF2-40B4-BE49-F238E27FC236}">
                <a16:creationId xmlns:a16="http://schemas.microsoft.com/office/drawing/2014/main" id="{E839C557-707F-4C9E-847A-4A890B9796AD}"/>
              </a:ext>
            </a:extLst>
          </p:cNvPr>
          <p:cNvSpPr txBox="1"/>
          <p:nvPr/>
        </p:nvSpPr>
        <p:spPr>
          <a:xfrm>
            <a:off x="636903" y="3875467"/>
            <a:ext cx="7977749" cy="523220"/>
          </a:xfrm>
          <a:prstGeom prst="rect">
            <a:avLst/>
          </a:prstGeom>
          <a:noFill/>
        </p:spPr>
        <p:txBody>
          <a:bodyPr wrap="square" rtlCol="0" anchor="b">
            <a:spAutoFit/>
          </a:bodyPr>
          <a:lstStyle/>
          <a:p>
            <a:r>
              <a:rPr lang="ja-JP" altLang="en-US" sz="2800" kern="0" dirty="0">
                <a:latin typeface="BIZ UDPゴシック" panose="020B0400000000000000" pitchFamily="50" charset="-128"/>
                <a:ea typeface="BIZ UDPゴシック" panose="020B0400000000000000" pitchFamily="50" charset="-128"/>
                <a:cs typeface="メイリオ" panose="020B0604030504040204" pitchFamily="50" charset="-128"/>
              </a:rPr>
              <a:t>３</a:t>
            </a:r>
            <a:r>
              <a:rPr kumimoji="0" lang="ja-JP" altLang="en-US" sz="28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a:t>
            </a:r>
            <a:r>
              <a:rPr lang="ja-JP" altLang="en-US" sz="2800" kern="0" dirty="0">
                <a:latin typeface="BIZ UDPゴシック" panose="020B0400000000000000" pitchFamily="50" charset="-128"/>
                <a:ea typeface="BIZ UDPゴシック" panose="020B0400000000000000" pitchFamily="50" charset="-128"/>
                <a:cs typeface="メイリオ" panose="020B0604030504040204" pitchFamily="50" charset="-128"/>
              </a:rPr>
              <a:t>全体で考えを共有する</a:t>
            </a:r>
            <a:endParaRPr kumimoji="0" lang="en-US" altLang="ja-JP" sz="28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28016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pic>
        <p:nvPicPr>
          <p:cNvPr id="10" name="Picture 2" descr="N:\平成２９年度\専門研究員\050特別支援教育グループ\恭子先生へイラスト３\SKM_754e17102309090_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2" t="11002" r="45263" b="22694"/>
          <a:stretch/>
        </p:blipFill>
        <p:spPr bwMode="auto">
          <a:xfrm>
            <a:off x="750757" y="-107415"/>
            <a:ext cx="7642486" cy="75497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7BC5A145-FC38-4DE3-A90C-DC9BC557EBA5}"/>
              </a:ext>
            </a:extLst>
          </p:cNvPr>
          <p:cNvPicPr>
            <a:picLocks noChangeAspect="1"/>
          </p:cNvPicPr>
          <p:nvPr/>
        </p:nvPicPr>
        <p:blipFill>
          <a:blip r:embed="rId4"/>
          <a:stretch>
            <a:fillRect/>
          </a:stretch>
        </p:blipFill>
        <p:spPr>
          <a:xfrm>
            <a:off x="1241571" y="224734"/>
            <a:ext cx="1199940" cy="1743309"/>
          </a:xfrm>
          <a:prstGeom prst="rect">
            <a:avLst/>
          </a:prstGeom>
        </p:spPr>
      </p:pic>
      <p:sp>
        <p:nvSpPr>
          <p:cNvPr id="8" name="角丸四角形吹き出し 18">
            <a:extLst>
              <a:ext uri="{FF2B5EF4-FFF2-40B4-BE49-F238E27FC236}">
                <a16:creationId xmlns:a16="http://schemas.microsoft.com/office/drawing/2014/main" id="{3B21A6F4-EA03-40E3-B802-319BBB857204}"/>
              </a:ext>
            </a:extLst>
          </p:cNvPr>
          <p:cNvSpPr/>
          <p:nvPr/>
        </p:nvSpPr>
        <p:spPr>
          <a:xfrm>
            <a:off x="3439765" y="1096388"/>
            <a:ext cx="2432248" cy="720000"/>
          </a:xfrm>
          <a:prstGeom prst="wedgeRoundRectCallout">
            <a:avLst>
              <a:gd name="adj1" fmla="val -14489"/>
              <a:gd name="adj2" fmla="val 276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かっとなると物に</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当たる。暴言を吐く</a:t>
            </a:r>
          </a:p>
        </p:txBody>
      </p:sp>
    </p:spTree>
    <p:extLst>
      <p:ext uri="{BB962C8B-B14F-4D97-AF65-F5344CB8AC3E}">
        <p14:creationId xmlns:p14="http://schemas.microsoft.com/office/powerpoint/2010/main" val="29395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pic>
        <p:nvPicPr>
          <p:cNvPr id="10" name="Picture 2" descr="N:\平成２９年度\専門研究員\050特別支援教育グループ\恭子先生へイラスト３\SKM_754e17102309090_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2" t="11002" r="45263" b="22694"/>
          <a:stretch/>
        </p:blipFill>
        <p:spPr bwMode="auto">
          <a:xfrm>
            <a:off x="1119352" y="38666"/>
            <a:ext cx="6241115" cy="61654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図 16"/>
          <p:cNvPicPr>
            <a:picLocks noChangeAspect="1"/>
          </p:cNvPicPr>
          <p:nvPr/>
        </p:nvPicPr>
        <p:blipFill>
          <a:blip r:embed="rId4"/>
          <a:stretch>
            <a:fillRect/>
          </a:stretch>
        </p:blipFill>
        <p:spPr>
          <a:xfrm>
            <a:off x="1457607" y="524968"/>
            <a:ext cx="933569" cy="1356317"/>
          </a:xfrm>
          <a:prstGeom prst="rect">
            <a:avLst/>
          </a:prstGeom>
        </p:spPr>
      </p:pic>
      <p:sp>
        <p:nvSpPr>
          <p:cNvPr id="12" name="角丸四角形吹き出し 18">
            <a:extLst>
              <a:ext uri="{FF2B5EF4-FFF2-40B4-BE49-F238E27FC236}">
                <a16:creationId xmlns:a16="http://schemas.microsoft.com/office/drawing/2014/main" id="{87D855C1-97A3-40CA-86FA-1C3916455ED3}"/>
              </a:ext>
            </a:extLst>
          </p:cNvPr>
          <p:cNvSpPr/>
          <p:nvPr/>
        </p:nvSpPr>
        <p:spPr>
          <a:xfrm>
            <a:off x="3039010" y="896537"/>
            <a:ext cx="2432248" cy="720000"/>
          </a:xfrm>
          <a:prstGeom prst="wedgeRoundRectCallout">
            <a:avLst>
              <a:gd name="adj1" fmla="val -14489"/>
              <a:gd name="adj2" fmla="val 276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かっとなると物に</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当たる。暴言を吐く</a:t>
            </a:r>
          </a:p>
        </p:txBody>
      </p:sp>
      <p:sp>
        <p:nvSpPr>
          <p:cNvPr id="13" name="角丸四角形吹き出し 14">
            <a:extLst>
              <a:ext uri="{FF2B5EF4-FFF2-40B4-BE49-F238E27FC236}">
                <a16:creationId xmlns:a16="http://schemas.microsoft.com/office/drawing/2014/main" id="{B62A2036-1DF2-409A-8D2A-7A53D7234D5D}"/>
              </a:ext>
            </a:extLst>
          </p:cNvPr>
          <p:cNvSpPr/>
          <p:nvPr/>
        </p:nvSpPr>
        <p:spPr>
          <a:xfrm>
            <a:off x="2498759" y="1969786"/>
            <a:ext cx="3413157" cy="489593"/>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気持ちを言葉でうまく伝えられない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4" name="角丸四角形吹き出し 20">
            <a:extLst>
              <a:ext uri="{FF2B5EF4-FFF2-40B4-BE49-F238E27FC236}">
                <a16:creationId xmlns:a16="http://schemas.microsoft.com/office/drawing/2014/main" id="{7A437C88-031C-4EB9-89BC-D06A8F8BF0E4}"/>
              </a:ext>
            </a:extLst>
          </p:cNvPr>
          <p:cNvSpPr/>
          <p:nvPr/>
        </p:nvSpPr>
        <p:spPr>
          <a:xfrm>
            <a:off x="2126954" y="2609604"/>
            <a:ext cx="2053578"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感情をコントロールする力が弱い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吹き出し 20">
            <a:extLst>
              <a:ext uri="{FF2B5EF4-FFF2-40B4-BE49-F238E27FC236}">
                <a16:creationId xmlns:a16="http://schemas.microsoft.com/office/drawing/2014/main" id="{F844B4A0-8217-4E66-A055-972892B4ACFA}"/>
              </a:ext>
            </a:extLst>
          </p:cNvPr>
          <p:cNvSpPr/>
          <p:nvPr/>
        </p:nvSpPr>
        <p:spPr>
          <a:xfrm>
            <a:off x="4322543" y="2550822"/>
            <a:ext cx="2432248"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気持ちを落ち着かせる方法が分からない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1" name="角丸四角形吹き出し 20">
            <a:extLst>
              <a:ext uri="{FF2B5EF4-FFF2-40B4-BE49-F238E27FC236}">
                <a16:creationId xmlns:a16="http://schemas.microsoft.com/office/drawing/2014/main" id="{79F5775C-59B4-4EDB-98E0-F54217D2B3CE}"/>
              </a:ext>
            </a:extLst>
          </p:cNvPr>
          <p:cNvSpPr/>
          <p:nvPr/>
        </p:nvSpPr>
        <p:spPr>
          <a:xfrm>
            <a:off x="4357291" y="3962627"/>
            <a:ext cx="1878883" cy="498528"/>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不正がゆるせない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3" name="角丸四角形吹き出し 20">
            <a:extLst>
              <a:ext uri="{FF2B5EF4-FFF2-40B4-BE49-F238E27FC236}">
                <a16:creationId xmlns:a16="http://schemas.microsoft.com/office/drawing/2014/main" id="{4ED10C71-721E-4DF5-9848-EE0E72F19757}"/>
              </a:ext>
            </a:extLst>
          </p:cNvPr>
          <p:cNvSpPr/>
          <p:nvPr/>
        </p:nvSpPr>
        <p:spPr>
          <a:xfrm>
            <a:off x="4357291" y="3383003"/>
            <a:ext cx="2053577" cy="498528"/>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勝ち負けにこだわる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4" name="角丸四角形吹き出し 20">
            <a:extLst>
              <a:ext uri="{FF2B5EF4-FFF2-40B4-BE49-F238E27FC236}">
                <a16:creationId xmlns:a16="http://schemas.microsoft.com/office/drawing/2014/main" id="{4ED10C71-721E-4DF5-9848-EE0E72F19757}"/>
              </a:ext>
            </a:extLst>
          </p:cNvPr>
          <p:cNvSpPr/>
          <p:nvPr/>
        </p:nvSpPr>
        <p:spPr>
          <a:xfrm>
            <a:off x="2126955" y="3441464"/>
            <a:ext cx="2053577"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トラブルにならない行動がわからない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821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9" name="テキスト ボックス 2"/>
          <p:cNvSpPr txBox="1">
            <a:spLocks noChangeArrowheads="1"/>
          </p:cNvSpPr>
          <p:nvPr/>
        </p:nvSpPr>
        <p:spPr bwMode="auto">
          <a:xfrm>
            <a:off x="662608" y="1997839"/>
            <a:ext cx="7758378" cy="2862322"/>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・目に見える行動の背景にある要因　は様々ある</a:t>
            </a:r>
            <a:endParaRPr lang="en-US"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3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・同じような行動でも背景要因は生徒一人一人異なる</a:t>
            </a:r>
            <a:endParaRPr lang="en-US"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97255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9" name="テキスト ボックス 2"/>
          <p:cNvSpPr txBox="1">
            <a:spLocks noChangeArrowheads="1"/>
          </p:cNvSpPr>
          <p:nvPr/>
        </p:nvSpPr>
        <p:spPr bwMode="auto">
          <a:xfrm>
            <a:off x="1573301" y="2132985"/>
            <a:ext cx="5997399" cy="646331"/>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さんに必要な</a:t>
            </a:r>
            <a:r>
              <a:rPr lang="ja-JP" altLang="en-US" sz="3600" kern="100" dirty="0">
                <a:latin typeface="BIZ UDPゴシック" panose="020B0400000000000000" pitchFamily="50" charset="-128"/>
                <a:ea typeface="BIZ UDPゴシック" panose="020B0400000000000000" pitchFamily="50" charset="-128"/>
                <a:cs typeface="Times New Roman" panose="02020603050405020304" pitchFamily="18" charset="0"/>
              </a:rPr>
              <a:t>指導内容は</a:t>
            </a:r>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p:cNvPicPr>
            <a:picLocks noChangeAspect="1"/>
          </p:cNvPicPr>
          <p:nvPr/>
        </p:nvPicPr>
        <p:blipFill>
          <a:blip r:embed="rId3"/>
          <a:stretch>
            <a:fillRect/>
          </a:stretch>
        </p:blipFill>
        <p:spPr>
          <a:xfrm>
            <a:off x="3691420" y="3061490"/>
            <a:ext cx="1861956" cy="2705105"/>
          </a:xfrm>
          <a:prstGeom prst="rect">
            <a:avLst/>
          </a:prstGeom>
        </p:spPr>
      </p:pic>
      <p:grpSp>
        <p:nvGrpSpPr>
          <p:cNvPr id="5" name="グループ化 4">
            <a:extLst>
              <a:ext uri="{FF2B5EF4-FFF2-40B4-BE49-F238E27FC236}">
                <a16:creationId xmlns:a16="http://schemas.microsoft.com/office/drawing/2014/main" id="{23341D96-9537-44B8-AEAE-A9BD025E1844}"/>
              </a:ext>
            </a:extLst>
          </p:cNvPr>
          <p:cNvGrpSpPr/>
          <p:nvPr/>
        </p:nvGrpSpPr>
        <p:grpSpPr>
          <a:xfrm>
            <a:off x="950614" y="267911"/>
            <a:ext cx="7378574" cy="1430627"/>
            <a:chOff x="1952676" y="612182"/>
            <a:chExt cx="5018432" cy="1430627"/>
          </a:xfrm>
        </p:grpSpPr>
        <p:pic>
          <p:nvPicPr>
            <p:cNvPr id="6" name="図 5">
              <a:extLst>
                <a:ext uri="{FF2B5EF4-FFF2-40B4-BE49-F238E27FC236}">
                  <a16:creationId xmlns:a16="http://schemas.microsoft.com/office/drawing/2014/main" id="{E7F383FD-0914-4631-805F-DC34A9FC83FD}"/>
                </a:ext>
              </a:extLst>
            </p:cNvPr>
            <p:cNvPicPr/>
            <p:nvPr/>
          </p:nvPicPr>
          <p:blipFill rotWithShape="1">
            <a:blip r:embed="rId4">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7" name="角丸四角形 15">
              <a:extLst>
                <a:ext uri="{FF2B5EF4-FFF2-40B4-BE49-F238E27FC236}">
                  <a16:creationId xmlns:a16="http://schemas.microsoft.com/office/drawing/2014/main" id="{ECDAF5EA-1F2E-4E89-A022-EF1344ABEF0D}"/>
                </a:ext>
              </a:extLst>
            </p:cNvPr>
            <p:cNvSpPr/>
            <p:nvPr/>
          </p:nvSpPr>
          <p:spPr>
            <a:xfrm>
              <a:off x="2022520" y="652339"/>
              <a:ext cx="4878744"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ja-JP" altLang="en-US" sz="28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２　具体的な指導内容を考える</a:t>
              </a:r>
            </a:p>
          </p:txBody>
        </p:sp>
      </p:grpSp>
    </p:spTree>
    <p:extLst>
      <p:ext uri="{BB962C8B-B14F-4D97-AF65-F5344CB8AC3E}">
        <p14:creationId xmlns:p14="http://schemas.microsoft.com/office/powerpoint/2010/main" val="1109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pic>
        <p:nvPicPr>
          <p:cNvPr id="10" name="Picture 2" descr="N:\平成２９年度\専門研究員\050特別支援教育グループ\恭子先生へイラスト３\SKM_754e17102309090_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2" t="11002" r="45263" b="22694"/>
          <a:stretch/>
        </p:blipFill>
        <p:spPr bwMode="auto">
          <a:xfrm>
            <a:off x="1119352" y="38666"/>
            <a:ext cx="6241115" cy="61654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図 16"/>
          <p:cNvPicPr>
            <a:picLocks noChangeAspect="1"/>
          </p:cNvPicPr>
          <p:nvPr/>
        </p:nvPicPr>
        <p:blipFill>
          <a:blip r:embed="rId4"/>
          <a:stretch>
            <a:fillRect/>
          </a:stretch>
        </p:blipFill>
        <p:spPr>
          <a:xfrm>
            <a:off x="1457607" y="524968"/>
            <a:ext cx="933569" cy="1356317"/>
          </a:xfrm>
          <a:prstGeom prst="rect">
            <a:avLst/>
          </a:prstGeom>
        </p:spPr>
      </p:pic>
      <p:sp>
        <p:nvSpPr>
          <p:cNvPr id="12" name="角丸四角形吹き出し 18">
            <a:extLst>
              <a:ext uri="{FF2B5EF4-FFF2-40B4-BE49-F238E27FC236}">
                <a16:creationId xmlns:a16="http://schemas.microsoft.com/office/drawing/2014/main" id="{87D855C1-97A3-40CA-86FA-1C3916455ED3}"/>
              </a:ext>
            </a:extLst>
          </p:cNvPr>
          <p:cNvSpPr/>
          <p:nvPr/>
        </p:nvSpPr>
        <p:spPr>
          <a:xfrm>
            <a:off x="3039010" y="896537"/>
            <a:ext cx="2432248" cy="720000"/>
          </a:xfrm>
          <a:prstGeom prst="wedgeRoundRectCallout">
            <a:avLst>
              <a:gd name="adj1" fmla="val -14489"/>
              <a:gd name="adj2" fmla="val 276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かっとなると物に</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当たる。暴言を吐く</a:t>
            </a:r>
          </a:p>
        </p:txBody>
      </p:sp>
      <p:sp>
        <p:nvSpPr>
          <p:cNvPr id="13" name="角丸四角形吹き出し 14">
            <a:extLst>
              <a:ext uri="{FF2B5EF4-FFF2-40B4-BE49-F238E27FC236}">
                <a16:creationId xmlns:a16="http://schemas.microsoft.com/office/drawing/2014/main" id="{B62A2036-1DF2-409A-8D2A-7A53D7234D5D}"/>
              </a:ext>
            </a:extLst>
          </p:cNvPr>
          <p:cNvSpPr/>
          <p:nvPr/>
        </p:nvSpPr>
        <p:spPr>
          <a:xfrm>
            <a:off x="2498759" y="1969786"/>
            <a:ext cx="3413157" cy="489593"/>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気持ちを言葉でうまく伝えられない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4" name="角丸四角形吹き出し 20">
            <a:extLst>
              <a:ext uri="{FF2B5EF4-FFF2-40B4-BE49-F238E27FC236}">
                <a16:creationId xmlns:a16="http://schemas.microsoft.com/office/drawing/2014/main" id="{7A437C88-031C-4EB9-89BC-D06A8F8BF0E4}"/>
              </a:ext>
            </a:extLst>
          </p:cNvPr>
          <p:cNvSpPr/>
          <p:nvPr/>
        </p:nvSpPr>
        <p:spPr>
          <a:xfrm>
            <a:off x="2126954" y="2609604"/>
            <a:ext cx="2053578"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感情をコントロールする力が弱い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吹き出し 20">
            <a:extLst>
              <a:ext uri="{FF2B5EF4-FFF2-40B4-BE49-F238E27FC236}">
                <a16:creationId xmlns:a16="http://schemas.microsoft.com/office/drawing/2014/main" id="{F844B4A0-8217-4E66-A055-972892B4ACFA}"/>
              </a:ext>
            </a:extLst>
          </p:cNvPr>
          <p:cNvSpPr/>
          <p:nvPr/>
        </p:nvSpPr>
        <p:spPr>
          <a:xfrm>
            <a:off x="4322543" y="2550822"/>
            <a:ext cx="2432248"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気持ちを落ち着かせる方法が分からない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1" name="角丸四角形吹き出し 20">
            <a:extLst>
              <a:ext uri="{FF2B5EF4-FFF2-40B4-BE49-F238E27FC236}">
                <a16:creationId xmlns:a16="http://schemas.microsoft.com/office/drawing/2014/main" id="{79F5775C-59B4-4EDB-98E0-F54217D2B3CE}"/>
              </a:ext>
            </a:extLst>
          </p:cNvPr>
          <p:cNvSpPr/>
          <p:nvPr/>
        </p:nvSpPr>
        <p:spPr>
          <a:xfrm>
            <a:off x="4357291" y="3962627"/>
            <a:ext cx="1878883" cy="498528"/>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不正がゆるせない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3" name="角丸四角形吹き出し 20">
            <a:extLst>
              <a:ext uri="{FF2B5EF4-FFF2-40B4-BE49-F238E27FC236}">
                <a16:creationId xmlns:a16="http://schemas.microsoft.com/office/drawing/2014/main" id="{4ED10C71-721E-4DF5-9848-EE0E72F19757}"/>
              </a:ext>
            </a:extLst>
          </p:cNvPr>
          <p:cNvSpPr/>
          <p:nvPr/>
        </p:nvSpPr>
        <p:spPr>
          <a:xfrm>
            <a:off x="4357291" y="3383003"/>
            <a:ext cx="2053577" cy="498528"/>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勝ち負けにこだわる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4" name="角丸四角形吹き出し 20">
            <a:extLst>
              <a:ext uri="{FF2B5EF4-FFF2-40B4-BE49-F238E27FC236}">
                <a16:creationId xmlns:a16="http://schemas.microsoft.com/office/drawing/2014/main" id="{4ED10C71-721E-4DF5-9848-EE0E72F19757}"/>
              </a:ext>
            </a:extLst>
          </p:cNvPr>
          <p:cNvSpPr/>
          <p:nvPr/>
        </p:nvSpPr>
        <p:spPr>
          <a:xfrm>
            <a:off x="2126955" y="3441464"/>
            <a:ext cx="2053577"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トラブルにならない行動がわからない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AA9DF6F3-E0E0-4B10-99C4-6C6472483468}"/>
              </a:ext>
            </a:extLst>
          </p:cNvPr>
          <p:cNvGrpSpPr/>
          <p:nvPr/>
        </p:nvGrpSpPr>
        <p:grpSpPr>
          <a:xfrm>
            <a:off x="1482834" y="4635373"/>
            <a:ext cx="5679418" cy="1634646"/>
            <a:chOff x="0" y="-204737"/>
            <a:chExt cx="6468745" cy="2519325"/>
          </a:xfrm>
        </p:grpSpPr>
        <p:sp>
          <p:nvSpPr>
            <p:cNvPr id="18" name="四角形: 角を丸くする 17">
              <a:extLst>
                <a:ext uri="{FF2B5EF4-FFF2-40B4-BE49-F238E27FC236}">
                  <a16:creationId xmlns:a16="http://schemas.microsoft.com/office/drawing/2014/main" id="{83377233-A629-4A22-B0E0-7C9D768679F7}"/>
                </a:ext>
              </a:extLst>
            </p:cNvPr>
            <p:cNvSpPr/>
            <p:nvPr/>
          </p:nvSpPr>
          <p:spPr>
            <a:xfrm>
              <a:off x="80465" y="-204737"/>
              <a:ext cx="6293039" cy="879930"/>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テキスト ボックス 4">
              <a:extLst>
                <a:ext uri="{FF2B5EF4-FFF2-40B4-BE49-F238E27FC236}">
                  <a16:creationId xmlns:a16="http://schemas.microsoft.com/office/drawing/2014/main" id="{B05A20AD-0766-4937-824C-F33F98B128EA}"/>
                </a:ext>
              </a:extLst>
            </p:cNvPr>
            <p:cNvSpPr txBox="1"/>
            <p:nvPr/>
          </p:nvSpPr>
          <p:spPr>
            <a:xfrm>
              <a:off x="0" y="1563959"/>
              <a:ext cx="6468745" cy="75062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2400">
                  <a:effectLst/>
                  <a:latin typeface="游明朝" panose="02020400000000000000" pitchFamily="18" charset="-128"/>
                  <a:ea typeface="BIZ UDPゴシック" panose="020B0400000000000000" pitchFamily="50" charset="-128"/>
                  <a:cs typeface="游明朝" panose="02020400000000000000" pitchFamily="18" charset="-128"/>
                </a:rPr>
                <a:t>考えられる指導</a:t>
              </a:r>
              <a:r>
                <a:rPr lang="ja-JP" altLang="en-US" sz="2400">
                  <a:effectLst/>
                  <a:latin typeface="游明朝" panose="02020400000000000000" pitchFamily="18" charset="-128"/>
                  <a:ea typeface="BIZ UDPゴシック" panose="020B0400000000000000" pitchFamily="50" charset="-128"/>
                  <a:cs typeface="游明朝" panose="02020400000000000000" pitchFamily="18" charset="-128"/>
                </a:rPr>
                <a:t>内容</a:t>
              </a:r>
              <a:endParaRPr lang="ja-JP" sz="2000" dirty="0">
                <a:effectLst/>
                <a:latin typeface="游明朝" panose="02020400000000000000" pitchFamily="18" charset="-128"/>
                <a:ea typeface="游明朝" panose="02020400000000000000" pitchFamily="18" charset="-128"/>
                <a:cs typeface="游明朝" panose="02020400000000000000" pitchFamily="18" charset="-128"/>
              </a:endParaRPr>
            </a:p>
          </p:txBody>
        </p:sp>
        <p:sp>
          <p:nvSpPr>
            <p:cNvPr id="20" name="矢印: 下 19">
              <a:extLst>
                <a:ext uri="{FF2B5EF4-FFF2-40B4-BE49-F238E27FC236}">
                  <a16:creationId xmlns:a16="http://schemas.microsoft.com/office/drawing/2014/main" id="{70214170-6AD3-406A-BCC3-1CC918442544}"/>
                </a:ext>
              </a:extLst>
            </p:cNvPr>
            <p:cNvSpPr/>
            <p:nvPr/>
          </p:nvSpPr>
          <p:spPr>
            <a:xfrm>
              <a:off x="2440106" y="794929"/>
              <a:ext cx="1555484" cy="75062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テキスト ボックス 6">
              <a:extLst>
                <a:ext uri="{FF2B5EF4-FFF2-40B4-BE49-F238E27FC236}">
                  <a16:creationId xmlns:a16="http://schemas.microsoft.com/office/drawing/2014/main" id="{5CF47DE8-E97B-4B7E-A980-95338A4B7465}"/>
                </a:ext>
              </a:extLst>
            </p:cNvPr>
            <p:cNvSpPr txBox="1"/>
            <p:nvPr/>
          </p:nvSpPr>
          <p:spPr>
            <a:xfrm>
              <a:off x="122830" y="-44379"/>
              <a:ext cx="6097339" cy="51809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2400" dirty="0">
                  <a:effectLst/>
                  <a:latin typeface="游明朝" panose="02020400000000000000" pitchFamily="18" charset="-128"/>
                  <a:ea typeface="BIZ UDPゴシック" panose="020B0400000000000000" pitchFamily="50" charset="-128"/>
                  <a:cs typeface="游明朝" panose="02020400000000000000" pitchFamily="18" charset="-128"/>
                </a:rPr>
                <a:t>生徒の強み（できることや得意なこと）</a:t>
              </a:r>
              <a:endParaRPr lang="ja-JP" sz="2000" dirty="0">
                <a:effectLst/>
                <a:latin typeface="游明朝" panose="02020400000000000000" pitchFamily="18" charset="-128"/>
                <a:ea typeface="游明朝" panose="02020400000000000000" pitchFamily="18" charset="-128"/>
                <a:cs typeface="游明朝" panose="02020400000000000000" pitchFamily="18" charset="-128"/>
              </a:endParaRPr>
            </a:p>
          </p:txBody>
        </p:sp>
      </p:grpSp>
    </p:spTree>
    <p:extLst>
      <p:ext uri="{BB962C8B-B14F-4D97-AF65-F5344CB8AC3E}">
        <p14:creationId xmlns:p14="http://schemas.microsoft.com/office/powerpoint/2010/main" val="34148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pic>
        <p:nvPicPr>
          <p:cNvPr id="7" name="図 6"/>
          <p:cNvPicPr>
            <a:picLocks noChangeAspect="1"/>
          </p:cNvPicPr>
          <p:nvPr/>
        </p:nvPicPr>
        <p:blipFill>
          <a:blip r:embed="rId3"/>
          <a:stretch>
            <a:fillRect/>
          </a:stretch>
        </p:blipFill>
        <p:spPr>
          <a:xfrm>
            <a:off x="800871" y="778806"/>
            <a:ext cx="1069974" cy="1554490"/>
          </a:xfrm>
          <a:prstGeom prst="rect">
            <a:avLst/>
          </a:prstGeom>
        </p:spPr>
      </p:pic>
      <p:sp>
        <p:nvSpPr>
          <p:cNvPr id="8" name="テキスト ボックス 2"/>
          <p:cNvSpPr txBox="1">
            <a:spLocks noChangeArrowheads="1"/>
          </p:cNvSpPr>
          <p:nvPr/>
        </p:nvSpPr>
        <p:spPr bwMode="auto">
          <a:xfrm>
            <a:off x="1999983" y="1587064"/>
            <a:ext cx="5144035" cy="646331"/>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さんの具体的</a:t>
            </a:r>
            <a:r>
              <a:rPr lang="ja-JP" altLang="en-US" sz="3600" kern="100" dirty="0">
                <a:latin typeface="BIZ UDPゴシック" panose="020B0400000000000000" pitchFamily="50" charset="-128"/>
                <a:ea typeface="BIZ UDPゴシック" panose="020B0400000000000000" pitchFamily="50" charset="-128"/>
                <a:cs typeface="Times New Roman" panose="02020603050405020304" pitchFamily="18" charset="0"/>
              </a:rPr>
              <a:t>指導内容</a:t>
            </a:r>
            <a:endParaRPr lang="ja-JP"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角丸四角形吹き出し 14">
            <a:extLst>
              <a:ext uri="{FF2B5EF4-FFF2-40B4-BE49-F238E27FC236}">
                <a16:creationId xmlns:a16="http://schemas.microsoft.com/office/drawing/2014/main" id="{783F1B69-BE18-4CD9-84D3-D3F0D7060968}"/>
              </a:ext>
            </a:extLst>
          </p:cNvPr>
          <p:cNvSpPr/>
          <p:nvPr/>
        </p:nvSpPr>
        <p:spPr>
          <a:xfrm>
            <a:off x="914400" y="4333413"/>
            <a:ext cx="7315200" cy="720000"/>
          </a:xfrm>
          <a:prstGeom prst="wedgeRoundRectCallout">
            <a:avLst>
              <a:gd name="adj1" fmla="val -35721"/>
              <a:gd name="adj2" fmla="val -522"/>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自分の気持ちを伝えるための方法を学ぶ</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10" name="角丸四角形吹き出し 20">
            <a:extLst>
              <a:ext uri="{FF2B5EF4-FFF2-40B4-BE49-F238E27FC236}">
                <a16:creationId xmlns:a16="http://schemas.microsoft.com/office/drawing/2014/main" id="{5750AA22-8200-4013-8E2F-12CFE6F8F5F2}"/>
              </a:ext>
            </a:extLst>
          </p:cNvPr>
          <p:cNvSpPr/>
          <p:nvPr/>
        </p:nvSpPr>
        <p:spPr>
          <a:xfrm>
            <a:off x="914400" y="2527779"/>
            <a:ext cx="7315200" cy="720000"/>
          </a:xfrm>
          <a:prstGeom prst="wedgeRoundRectCallout">
            <a:avLst>
              <a:gd name="adj1" fmla="val -35721"/>
              <a:gd name="adj2" fmla="val -522"/>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自分がどんなときに怒りを感じるのかを理解させる</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11" name="角丸四角形吹き出し 20">
            <a:extLst>
              <a:ext uri="{FF2B5EF4-FFF2-40B4-BE49-F238E27FC236}">
                <a16:creationId xmlns:a16="http://schemas.microsoft.com/office/drawing/2014/main" id="{C578270C-15A0-431C-AD35-485295D0598C}"/>
              </a:ext>
            </a:extLst>
          </p:cNvPr>
          <p:cNvSpPr/>
          <p:nvPr/>
        </p:nvSpPr>
        <p:spPr>
          <a:xfrm>
            <a:off x="914400" y="3451547"/>
            <a:ext cx="7315200" cy="720000"/>
          </a:xfrm>
          <a:prstGeom prst="wedgeRoundRectCallout">
            <a:avLst>
              <a:gd name="adj1" fmla="val -35721"/>
              <a:gd name="adj2" fmla="val -522"/>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怒ったときの代替行動について考える</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0861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10" name="テキスト ボックス 2"/>
          <p:cNvSpPr txBox="1">
            <a:spLocks noChangeArrowheads="1"/>
          </p:cNvSpPr>
          <p:nvPr/>
        </p:nvSpPr>
        <p:spPr bwMode="auto">
          <a:xfrm>
            <a:off x="1215372" y="2873991"/>
            <a:ext cx="2832923" cy="523220"/>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怒りの数値化</a:t>
            </a:r>
          </a:p>
        </p:txBody>
      </p:sp>
      <p:pic>
        <p:nvPicPr>
          <p:cNvPr id="11" name="図 10"/>
          <p:cNvPicPr>
            <a:picLocks noChangeAspect="1"/>
          </p:cNvPicPr>
          <p:nvPr/>
        </p:nvPicPr>
        <p:blipFill rotWithShape="1">
          <a:blip r:embed="rId3" cstate="hqprint">
            <a:extLst>
              <a:ext uri="{28A0092B-C50C-407E-A947-70E740481C1C}">
                <a14:useLocalDpi xmlns:a14="http://schemas.microsoft.com/office/drawing/2010/main" val="0"/>
              </a:ext>
            </a:extLst>
          </a:blip>
          <a:srcRect b="5207"/>
          <a:stretch/>
        </p:blipFill>
        <p:spPr>
          <a:xfrm>
            <a:off x="522885" y="308067"/>
            <a:ext cx="1101634" cy="1626750"/>
          </a:xfrm>
          <a:prstGeom prst="rect">
            <a:avLst/>
          </a:prstGeom>
        </p:spPr>
      </p:pic>
      <p:sp>
        <p:nvSpPr>
          <p:cNvPr id="14" name="テキスト ボックス 2"/>
          <p:cNvSpPr txBox="1">
            <a:spLocks noChangeArrowheads="1"/>
          </p:cNvSpPr>
          <p:nvPr/>
        </p:nvSpPr>
        <p:spPr bwMode="auto">
          <a:xfrm>
            <a:off x="5016617" y="2873991"/>
            <a:ext cx="3745221" cy="523220"/>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怒ったときの対処方法</a:t>
            </a:r>
          </a:p>
        </p:txBody>
      </p:sp>
      <p:sp>
        <p:nvSpPr>
          <p:cNvPr id="17" name="角丸四角形 16"/>
          <p:cNvSpPr/>
          <p:nvPr/>
        </p:nvSpPr>
        <p:spPr>
          <a:xfrm>
            <a:off x="2183026" y="240956"/>
            <a:ext cx="4878744"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800" dirty="0">
                <a:solidFill>
                  <a:schemeClr val="bg1"/>
                </a:solidFill>
                <a:latin typeface="BIZ UDPゴシック" panose="020B0400000000000000" pitchFamily="50" charset="-128"/>
                <a:ea typeface="BIZ UDPゴシック" panose="020B0400000000000000" pitchFamily="50" charset="-128"/>
              </a:rPr>
              <a:t>通級による指導の具体的指導</a:t>
            </a:r>
            <a:endParaRPr kumimoji="1" lang="en-US" altLang="ja-JP" sz="2800" dirty="0">
              <a:solidFill>
                <a:schemeClr val="bg1"/>
              </a:solidFill>
              <a:latin typeface="BIZ UDPゴシック" panose="020B0400000000000000" pitchFamily="50" charset="-128"/>
              <a:ea typeface="BIZ UDPゴシック" panose="020B0400000000000000" pitchFamily="50" charset="-128"/>
            </a:endParaRPr>
          </a:p>
        </p:txBody>
      </p:sp>
      <p:sp>
        <p:nvSpPr>
          <p:cNvPr id="13" name="角丸四角形吹き出し 20">
            <a:extLst>
              <a:ext uri="{FF2B5EF4-FFF2-40B4-BE49-F238E27FC236}">
                <a16:creationId xmlns:a16="http://schemas.microsoft.com/office/drawing/2014/main" id="{B2DFE556-F2C8-4E3B-A605-F149C0ACABC1}"/>
              </a:ext>
            </a:extLst>
          </p:cNvPr>
          <p:cNvSpPr/>
          <p:nvPr/>
        </p:nvSpPr>
        <p:spPr>
          <a:xfrm>
            <a:off x="673480" y="1994457"/>
            <a:ext cx="7797040" cy="720000"/>
          </a:xfrm>
          <a:prstGeom prst="wedgeRoundRectCallout">
            <a:avLst>
              <a:gd name="adj1" fmla="val -35721"/>
              <a:gd name="adj2" fmla="val -522"/>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自分がどんなときに怒りを感じるのかを理解させる学習</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grpSp>
        <p:nvGrpSpPr>
          <p:cNvPr id="19" name="グループ化 18"/>
          <p:cNvGrpSpPr/>
          <p:nvPr/>
        </p:nvGrpSpPr>
        <p:grpSpPr>
          <a:xfrm>
            <a:off x="349560" y="3374500"/>
            <a:ext cx="4357413" cy="2411650"/>
            <a:chOff x="0" y="0"/>
            <a:chExt cx="2195195" cy="1155700"/>
          </a:xfrm>
        </p:grpSpPr>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 y="68580"/>
              <a:ext cx="1692275" cy="1087120"/>
            </a:xfrm>
            <a:prstGeom prst="rect">
              <a:avLst/>
            </a:prstGeom>
            <a:noFill/>
            <a:ln>
              <a:noFill/>
            </a:ln>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20980" y="0"/>
              <a:ext cx="182245" cy="1111885"/>
            </a:xfrm>
            <a:prstGeom prst="rect">
              <a:avLst/>
            </a:prstGeom>
            <a:noFill/>
            <a:ln>
              <a:noFill/>
            </a:ln>
          </p:spPr>
        </p:pic>
        <p:pic>
          <p:nvPicPr>
            <p:cNvPr id="22" name="図 21"/>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0" y="22860"/>
              <a:ext cx="217170" cy="1132205"/>
            </a:xfrm>
            <a:prstGeom prst="rect">
              <a:avLst/>
            </a:prstGeom>
            <a:noFill/>
            <a:ln>
              <a:noFill/>
            </a:ln>
          </p:spPr>
        </p:pic>
      </p:grpSp>
      <p:graphicFrame>
        <p:nvGraphicFramePr>
          <p:cNvPr id="3" name="表 2"/>
          <p:cNvGraphicFramePr>
            <a:graphicFrameLocks noGrp="1"/>
          </p:cNvGraphicFramePr>
          <p:nvPr/>
        </p:nvGraphicFramePr>
        <p:xfrm>
          <a:off x="4946979" y="3457140"/>
          <a:ext cx="3884496" cy="1590368"/>
        </p:xfrm>
        <a:graphic>
          <a:graphicData uri="http://schemas.openxmlformats.org/drawingml/2006/table">
            <a:tbl>
              <a:tblPr firstRow="1" firstCol="1" bandRow="1"/>
              <a:tblGrid>
                <a:gridCol w="1293858">
                  <a:extLst>
                    <a:ext uri="{9D8B030D-6E8A-4147-A177-3AD203B41FA5}">
                      <a16:colId xmlns:a16="http://schemas.microsoft.com/office/drawing/2014/main" val="4191298403"/>
                    </a:ext>
                  </a:extLst>
                </a:gridCol>
                <a:gridCol w="1295806">
                  <a:extLst>
                    <a:ext uri="{9D8B030D-6E8A-4147-A177-3AD203B41FA5}">
                      <a16:colId xmlns:a16="http://schemas.microsoft.com/office/drawing/2014/main" val="1347524705"/>
                    </a:ext>
                  </a:extLst>
                </a:gridCol>
                <a:gridCol w="1294832">
                  <a:extLst>
                    <a:ext uri="{9D8B030D-6E8A-4147-A177-3AD203B41FA5}">
                      <a16:colId xmlns:a16="http://schemas.microsoft.com/office/drawing/2014/main" val="931536710"/>
                    </a:ext>
                  </a:extLst>
                </a:gridCol>
              </a:tblGrid>
              <a:tr h="0">
                <a:tc>
                  <a:txBody>
                    <a:bodyPr/>
                    <a:lstStyle/>
                    <a:p>
                      <a:pPr algn="just">
                        <a:lnSpc>
                          <a:spcPts val="1800"/>
                        </a:lnSpc>
                        <a:spcAft>
                          <a:spcPts val="0"/>
                        </a:spcAft>
                      </a:pPr>
                      <a:r>
                        <a:rPr 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心の中で１から６まで数える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08000" marR="108000" marT="108000" marB="108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その場から立ち去る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08000" marR="108000" marT="108000" marB="108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手をぎゅっと握る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08000" marR="108000" marT="108000" marB="108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848155"/>
                  </a:ext>
                </a:extLst>
              </a:tr>
              <a:tr h="0">
                <a:tc>
                  <a:txBody>
                    <a:bodyPr/>
                    <a:lstStyle/>
                    <a:p>
                      <a:pPr algn="just">
                        <a:lnSpc>
                          <a:spcPts val="1800"/>
                        </a:lnSpc>
                        <a:spcAft>
                          <a:spcPts val="0"/>
                        </a:spcAft>
                      </a:pPr>
                      <a:r>
                        <a:rPr lang="ja-JP" sz="1800" kern="100">
                          <a:effectLst/>
                          <a:latin typeface="游明朝" panose="02020400000000000000" pitchFamily="18" charset="-128"/>
                          <a:ea typeface="UD デジタル 教科書体 NK-R" panose="02020400000000000000" pitchFamily="18" charset="-128"/>
                          <a:cs typeface="Times New Roman" panose="02020603050405020304" pitchFamily="18" charset="0"/>
                        </a:rPr>
                        <a:t>心の中で歌を歌う</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08000" marR="108000" marT="108000" marB="108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水を飲みに行く</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08000" marR="108000" marT="108000" marB="108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18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深呼吸を６回する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08000" marR="108000" marT="108000" marB="108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378056"/>
                  </a:ext>
                </a:extLst>
              </a:tr>
            </a:tbl>
          </a:graphicData>
        </a:graphic>
      </p:graphicFrame>
    </p:spTree>
    <p:extLst>
      <p:ext uri="{BB962C8B-B14F-4D97-AF65-F5344CB8AC3E}">
        <p14:creationId xmlns:p14="http://schemas.microsoft.com/office/powerpoint/2010/main" val="160509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pic>
        <p:nvPicPr>
          <p:cNvPr id="11" name="図 10"/>
          <p:cNvPicPr>
            <a:picLocks noChangeAspect="1"/>
          </p:cNvPicPr>
          <p:nvPr/>
        </p:nvPicPr>
        <p:blipFill rotWithShape="1">
          <a:blip r:embed="rId3" cstate="hqprint">
            <a:extLst>
              <a:ext uri="{28A0092B-C50C-407E-A947-70E740481C1C}">
                <a14:useLocalDpi xmlns:a14="http://schemas.microsoft.com/office/drawing/2010/main" val="0"/>
              </a:ext>
            </a:extLst>
          </a:blip>
          <a:srcRect b="5207"/>
          <a:stretch/>
        </p:blipFill>
        <p:spPr>
          <a:xfrm>
            <a:off x="522885" y="308067"/>
            <a:ext cx="1101634" cy="1626750"/>
          </a:xfrm>
          <a:prstGeom prst="rect">
            <a:avLst/>
          </a:prstGeom>
        </p:spPr>
      </p:pic>
      <p:sp>
        <p:nvSpPr>
          <p:cNvPr id="16" name="二等辺三角形 15"/>
          <p:cNvSpPr/>
          <p:nvPr/>
        </p:nvSpPr>
        <p:spPr>
          <a:xfrm rot="10800000">
            <a:off x="4101548" y="3479523"/>
            <a:ext cx="940905" cy="503583"/>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20">
            <a:extLst>
              <a:ext uri="{FF2B5EF4-FFF2-40B4-BE49-F238E27FC236}">
                <a16:creationId xmlns:a16="http://schemas.microsoft.com/office/drawing/2014/main" id="{EBBB4E4F-9D7C-4A5B-BAF0-4B9DC2B4AFE3}"/>
              </a:ext>
            </a:extLst>
          </p:cNvPr>
          <p:cNvSpPr/>
          <p:nvPr/>
        </p:nvSpPr>
        <p:spPr>
          <a:xfrm>
            <a:off x="1580123" y="1088408"/>
            <a:ext cx="5983755" cy="720000"/>
          </a:xfrm>
          <a:prstGeom prst="wedgeRoundRectCallout">
            <a:avLst>
              <a:gd name="adj1" fmla="val -35721"/>
              <a:gd name="adj2" fmla="val -522"/>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怒ったときの代替行動について考える学習</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p:nvPr/>
        </p:nvPicPr>
        <p:blipFill rotWithShape="1">
          <a:blip r:embed="rId4" cstate="print">
            <a:extLst>
              <a:ext uri="{28A0092B-C50C-407E-A947-70E740481C1C}">
                <a14:useLocalDpi xmlns:a14="http://schemas.microsoft.com/office/drawing/2010/main" val="0"/>
              </a:ext>
            </a:extLst>
          </a:blip>
          <a:srcRect t="24910" b="27678"/>
          <a:stretch/>
        </p:blipFill>
        <p:spPr bwMode="auto">
          <a:xfrm>
            <a:off x="646542" y="2102982"/>
            <a:ext cx="7920000" cy="1136099"/>
          </a:xfrm>
          <a:prstGeom prst="rect">
            <a:avLst/>
          </a:prstGeom>
          <a:noFill/>
          <a:ln w="19050">
            <a:solidFill>
              <a:schemeClr val="tx1"/>
            </a:solidFill>
          </a:ln>
        </p:spPr>
      </p:pic>
      <p:pic>
        <p:nvPicPr>
          <p:cNvPr id="13" name="図 12"/>
          <p:cNvPicPr/>
          <p:nvPr/>
        </p:nvPicPr>
        <p:blipFill rotWithShape="1">
          <a:blip r:embed="rId5" cstate="print">
            <a:extLst>
              <a:ext uri="{28A0092B-C50C-407E-A947-70E740481C1C}">
                <a14:useLocalDpi xmlns:a14="http://schemas.microsoft.com/office/drawing/2010/main" val="0"/>
              </a:ext>
            </a:extLst>
          </a:blip>
          <a:srcRect t="24599" b="25727"/>
          <a:stretch/>
        </p:blipFill>
        <p:spPr bwMode="auto">
          <a:xfrm>
            <a:off x="661864" y="4114796"/>
            <a:ext cx="7904677" cy="1200150"/>
          </a:xfrm>
          <a:prstGeom prst="rect">
            <a:avLst/>
          </a:prstGeom>
          <a:noFill/>
          <a:ln w="19050">
            <a:solidFill>
              <a:schemeClr val="tx1"/>
            </a:solidFill>
          </a:ln>
        </p:spPr>
      </p:pic>
    </p:spTree>
    <p:extLst>
      <p:ext uri="{BB962C8B-B14F-4D97-AF65-F5344CB8AC3E}">
        <p14:creationId xmlns:p14="http://schemas.microsoft.com/office/powerpoint/2010/main" val="344353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9" name="グループ化 28"/>
          <p:cNvGrpSpPr/>
          <p:nvPr/>
        </p:nvGrpSpPr>
        <p:grpSpPr>
          <a:xfrm>
            <a:off x="2113182" y="267911"/>
            <a:ext cx="5018432" cy="1430627"/>
            <a:chOff x="1952676" y="612182"/>
            <a:chExt cx="5018432" cy="1430627"/>
          </a:xfrm>
        </p:grpSpPr>
        <p:pic>
          <p:nvPicPr>
            <p:cNvPr id="30" name="図 29"/>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31" name="角丸四角形 30"/>
            <p:cNvSpPr/>
            <p:nvPr/>
          </p:nvSpPr>
          <p:spPr>
            <a:xfrm>
              <a:off x="2436921" y="652338"/>
              <a:ext cx="4107012"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研修の流れ</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10" name="テキスト ボックス 9"/>
          <p:cNvSpPr txBox="1"/>
          <p:nvPr/>
        </p:nvSpPr>
        <p:spPr>
          <a:xfrm>
            <a:off x="790662" y="2291941"/>
            <a:ext cx="7538530" cy="646331"/>
          </a:xfrm>
          <a:prstGeom prst="rect">
            <a:avLst/>
          </a:prstGeom>
          <a:noFill/>
        </p:spPr>
        <p:txBody>
          <a:bodyPr wrap="square" rtlCol="0" anchor="b">
            <a:spAutoFit/>
          </a:bodyPr>
          <a:lstStyle/>
          <a:p>
            <a:r>
              <a:rPr kumimoji="0" lang="ja-JP" altLang="en-US" sz="36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１　背景要因から生徒の実態を捉える</a:t>
            </a:r>
            <a:endParaRPr kumimoji="0" lang="en-US" altLang="ja-JP" sz="36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2" name="テキスト ボックス 11"/>
          <p:cNvSpPr txBox="1"/>
          <p:nvPr/>
        </p:nvSpPr>
        <p:spPr>
          <a:xfrm>
            <a:off x="790662" y="3308408"/>
            <a:ext cx="6959103" cy="646331"/>
          </a:xfrm>
          <a:prstGeom prst="rect">
            <a:avLst/>
          </a:prstGeom>
          <a:noFill/>
        </p:spPr>
        <p:txBody>
          <a:bodyPr wrap="square" rtlCol="0" anchor="b">
            <a:spAutoFit/>
          </a:bodyPr>
          <a:lstStyle/>
          <a:p>
            <a:r>
              <a:rPr kumimoji="0" lang="ja-JP" altLang="en-US" sz="36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２　具体的な指導内容を考える</a:t>
            </a:r>
            <a:endParaRPr kumimoji="0" lang="en-US" altLang="ja-JP" sz="36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53898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pic>
        <p:nvPicPr>
          <p:cNvPr id="11" name="図 10"/>
          <p:cNvPicPr>
            <a:picLocks noChangeAspect="1"/>
          </p:cNvPicPr>
          <p:nvPr/>
        </p:nvPicPr>
        <p:blipFill rotWithShape="1">
          <a:blip r:embed="rId3" cstate="hqprint">
            <a:extLst>
              <a:ext uri="{28A0092B-C50C-407E-A947-70E740481C1C}">
                <a14:useLocalDpi xmlns:a14="http://schemas.microsoft.com/office/drawing/2010/main" val="0"/>
              </a:ext>
            </a:extLst>
          </a:blip>
          <a:srcRect b="5207"/>
          <a:stretch/>
        </p:blipFill>
        <p:spPr>
          <a:xfrm>
            <a:off x="522885" y="308067"/>
            <a:ext cx="1101634" cy="1626750"/>
          </a:xfrm>
          <a:prstGeom prst="rect">
            <a:avLst/>
          </a:prstGeom>
        </p:spPr>
      </p:pic>
      <p:sp>
        <p:nvSpPr>
          <p:cNvPr id="12" name="角丸四角形吹き出し 20">
            <a:extLst>
              <a:ext uri="{FF2B5EF4-FFF2-40B4-BE49-F238E27FC236}">
                <a16:creationId xmlns:a16="http://schemas.microsoft.com/office/drawing/2014/main" id="{EBBB4E4F-9D7C-4A5B-BAF0-4B9DC2B4AFE3}"/>
              </a:ext>
            </a:extLst>
          </p:cNvPr>
          <p:cNvSpPr/>
          <p:nvPr/>
        </p:nvSpPr>
        <p:spPr>
          <a:xfrm>
            <a:off x="1580123" y="1016974"/>
            <a:ext cx="6305528" cy="720000"/>
          </a:xfrm>
          <a:prstGeom prst="wedgeRoundRectCallout">
            <a:avLst>
              <a:gd name="adj1" fmla="val -35721"/>
              <a:gd name="adj2" fmla="val -522"/>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sz="2400" dirty="0">
                <a:solidFill>
                  <a:schemeClr val="tx1"/>
                </a:solidFill>
                <a:latin typeface="BIZ UDPゴシック" panose="020B0400000000000000" pitchFamily="50" charset="-128"/>
                <a:ea typeface="BIZ UDPゴシック" panose="020B0400000000000000" pitchFamily="50" charset="-128"/>
              </a:rPr>
              <a:t>自分の気持ちを伝えるための方法を知る学習</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2">
            <a:extLst>
              <a:ext uri="{FF2B5EF4-FFF2-40B4-BE49-F238E27FC236}">
                <a16:creationId xmlns:a16="http://schemas.microsoft.com/office/drawing/2014/main" id="{27996F77-9343-4D7E-9945-C94AE521B3D2}"/>
              </a:ext>
            </a:extLst>
          </p:cNvPr>
          <p:cNvSpPr txBox="1">
            <a:spLocks noChangeArrowheads="1"/>
          </p:cNvSpPr>
          <p:nvPr/>
        </p:nvSpPr>
        <p:spPr bwMode="auto">
          <a:xfrm>
            <a:off x="2785841" y="1890954"/>
            <a:ext cx="3745221" cy="523220"/>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ロールプレイ</a:t>
            </a:r>
          </a:p>
        </p:txBody>
      </p:sp>
      <p:sp>
        <p:nvSpPr>
          <p:cNvPr id="7" name="テキスト ボックス 2"/>
          <p:cNvSpPr txBox="1">
            <a:spLocks noChangeArrowheads="1"/>
          </p:cNvSpPr>
          <p:nvPr/>
        </p:nvSpPr>
        <p:spPr bwMode="auto">
          <a:xfrm>
            <a:off x="585343" y="2568155"/>
            <a:ext cx="4400996" cy="25545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indent="139700" algn="just">
              <a:lnSpc>
                <a:spcPts val="3200"/>
              </a:lnSpc>
              <a:spcAft>
                <a:spcPts val="0"/>
              </a:spcAft>
            </a:pPr>
            <a:r>
              <a:rPr 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友達とプールに行こうと約束していましたが，前日の晩「急に家の用事ができて行けなくなった。ごめん。」とキャンセルされてしまいました。</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吹き出し: 角を丸めた四角形 4"/>
          <p:cNvSpPr/>
          <p:nvPr/>
        </p:nvSpPr>
        <p:spPr>
          <a:xfrm>
            <a:off x="5273035" y="2553326"/>
            <a:ext cx="3669853" cy="3430874"/>
          </a:xfrm>
          <a:prstGeom prst="wedgeRoundRectCallout">
            <a:avLst>
              <a:gd name="adj1" fmla="val -59917"/>
              <a:gd name="adj2" fmla="val -18684"/>
              <a:gd name="adj3" fmla="val 16667"/>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14300" indent="-114300" algn="just">
              <a:lnSpc>
                <a:spcPts val="2400"/>
              </a:lnSpc>
              <a:spcAft>
                <a:spcPts val="0"/>
              </a:spcAft>
            </a:pPr>
            <a:r>
              <a:rPr lang="ja-JP" kern="100" dirty="0">
                <a:solidFill>
                  <a:srgbClr val="000000"/>
                </a:solidFill>
                <a:effectLst/>
                <a:ea typeface="BIZ UDPゴシック" panose="020B0400000000000000" pitchFamily="50" charset="-128"/>
                <a:cs typeface="Times New Roman" panose="02020603050405020304" pitchFamily="18" charset="0"/>
              </a:rPr>
              <a:t>Ｔ　「このときどのような気持ちになりますか。」</a:t>
            </a:r>
            <a:endParaRPr lang="ja-JP" kern="100" dirty="0">
              <a:effectLst/>
              <a:ea typeface="游明朝" panose="02020400000000000000" pitchFamily="18" charset="-128"/>
              <a:cs typeface="Times New Roman" panose="02020603050405020304" pitchFamily="18" charset="0"/>
            </a:endParaRPr>
          </a:p>
          <a:p>
            <a:pPr marL="228600" indent="-228600" algn="just">
              <a:lnSpc>
                <a:spcPts val="2400"/>
              </a:lnSpc>
              <a:spcAft>
                <a:spcPts val="0"/>
              </a:spcAft>
            </a:pPr>
            <a:r>
              <a:rPr lang="en-US"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S</a:t>
            </a:r>
            <a:r>
              <a:rPr lang="ja-JP" kern="100" dirty="0">
                <a:solidFill>
                  <a:srgbClr val="000000"/>
                </a:solidFill>
                <a:effectLst/>
                <a:ea typeface="BIZ UDPゴシック" panose="020B0400000000000000" pitchFamily="50" charset="-128"/>
                <a:cs typeface="Times New Roman" panose="02020603050405020304" pitchFamily="18" charset="0"/>
              </a:rPr>
              <a:t>　「前日にキャンセルされたら，頭にくるかもしれない。」</a:t>
            </a:r>
            <a:endParaRPr lang="ja-JP" kern="100" dirty="0">
              <a:effectLst/>
              <a:ea typeface="游明朝" panose="02020400000000000000" pitchFamily="18" charset="-128"/>
              <a:cs typeface="Times New Roman" panose="02020603050405020304" pitchFamily="18" charset="0"/>
            </a:endParaRPr>
          </a:p>
          <a:p>
            <a:pPr marL="114300" indent="-114300" algn="just">
              <a:lnSpc>
                <a:spcPts val="2400"/>
              </a:lnSpc>
              <a:spcAft>
                <a:spcPts val="0"/>
              </a:spcAft>
            </a:pPr>
            <a:r>
              <a:rPr lang="ja-JP" kern="100" dirty="0">
                <a:solidFill>
                  <a:srgbClr val="000000"/>
                </a:solidFill>
                <a:effectLst/>
                <a:ea typeface="BIZ UDPゴシック" panose="020B0400000000000000" pitchFamily="50" charset="-128"/>
                <a:cs typeface="Times New Roman" panose="02020603050405020304" pitchFamily="18" charset="0"/>
              </a:rPr>
              <a:t>Ｔ　「これまでどのように返していましたか。」</a:t>
            </a:r>
            <a:endParaRPr lang="ja-JP" kern="100" dirty="0">
              <a:effectLst/>
              <a:ea typeface="游明朝" panose="02020400000000000000" pitchFamily="18" charset="-128"/>
              <a:cs typeface="Times New Roman" panose="02020603050405020304" pitchFamily="18" charset="0"/>
            </a:endParaRPr>
          </a:p>
          <a:p>
            <a:pPr marL="285750" indent="-285750" algn="just">
              <a:lnSpc>
                <a:spcPts val="2400"/>
              </a:lnSpc>
              <a:spcAft>
                <a:spcPts val="0"/>
              </a:spcAft>
            </a:pPr>
            <a:r>
              <a:rPr lang="en-US"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S</a:t>
            </a:r>
            <a:r>
              <a:rPr lang="ja-JP" kern="100" dirty="0">
                <a:solidFill>
                  <a:srgbClr val="000000"/>
                </a:solidFill>
                <a:effectLst/>
                <a:ea typeface="BIZ UDPゴシック" panose="020B0400000000000000" pitchFamily="50" charset="-128"/>
                <a:cs typeface="Times New Roman" panose="02020603050405020304" pitchFamily="18" charset="0"/>
              </a:rPr>
              <a:t>　「『むかつく！もう誘わないからな！』と怒鳴っていた。友達は嫌だったかも。別な言い方がないかな。」</a:t>
            </a:r>
            <a:endParaRPr lang="ja-JP"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23493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9" name="テキスト ボックス 2"/>
          <p:cNvSpPr txBox="1">
            <a:spLocks noChangeArrowheads="1"/>
          </p:cNvSpPr>
          <p:nvPr/>
        </p:nvSpPr>
        <p:spPr bwMode="auto">
          <a:xfrm>
            <a:off x="1157441" y="1926243"/>
            <a:ext cx="6929914" cy="646331"/>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通常の学級で適切な指導や配慮</a:t>
            </a:r>
            <a:endParaRPr 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二等辺三角形 6"/>
          <p:cNvSpPr/>
          <p:nvPr/>
        </p:nvSpPr>
        <p:spPr>
          <a:xfrm rot="10800000">
            <a:off x="4035286" y="2873804"/>
            <a:ext cx="940905" cy="503583"/>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2"/>
          <p:cNvSpPr txBox="1">
            <a:spLocks noChangeArrowheads="1"/>
          </p:cNvSpPr>
          <p:nvPr/>
        </p:nvSpPr>
        <p:spPr bwMode="auto">
          <a:xfrm>
            <a:off x="1157441" y="3722376"/>
            <a:ext cx="6929914" cy="1200329"/>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それだけでは十分でない場合に通級による指導を実施</a:t>
            </a:r>
            <a:endParaRPr 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86402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179622"/>
            <a:ext cx="5018432" cy="1430627"/>
            <a:chOff x="1952676" y="612182"/>
            <a:chExt cx="5018432" cy="1430627"/>
          </a:xfrm>
        </p:grpSpPr>
        <p:pic>
          <p:nvPicPr>
            <p:cNvPr id="23" name="図 22"/>
            <p:cNvPicPr/>
            <p:nvPr/>
          </p:nvPicPr>
          <p:blipFill rotWithShape="1">
            <a:blip r:embed="rId4">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1952676" y="657954"/>
              <a:ext cx="5018432"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800" dirty="0">
                  <a:solidFill>
                    <a:schemeClr val="bg1"/>
                  </a:solidFill>
                  <a:latin typeface="BIZ UDPゴシック" panose="020B0400000000000000" pitchFamily="50" charset="-128"/>
                  <a:ea typeface="BIZ UDPゴシック" panose="020B0400000000000000" pitchFamily="50" charset="-128"/>
                </a:rPr>
                <a:t>高校通級スタートパック</a:t>
              </a:r>
              <a:endParaRPr kumimoji="1" lang="en-US" altLang="ja-JP" sz="2800" dirty="0">
                <a:solidFill>
                  <a:schemeClr val="bg1"/>
                </a:solidFill>
                <a:latin typeface="BIZ UDPゴシック" panose="020B0400000000000000" pitchFamily="50" charset="-128"/>
                <a:ea typeface="BIZ UDPゴシック" panose="020B0400000000000000" pitchFamily="50" charset="-128"/>
              </a:endParaRPr>
            </a:p>
          </p:txBody>
        </p:sp>
      </p:grpSp>
      <p:sp>
        <p:nvSpPr>
          <p:cNvPr id="10" name="角丸四角形 9">
            <a:extLst>
              <a:ext uri="{FF2B5EF4-FFF2-40B4-BE49-F238E27FC236}">
                <a16:creationId xmlns:a16="http://schemas.microsoft.com/office/drawing/2014/main" id="{94DC6E41-8B83-4641-A53C-6F6CAF7F9B95}"/>
              </a:ext>
            </a:extLst>
          </p:cNvPr>
          <p:cNvSpPr/>
          <p:nvPr/>
        </p:nvSpPr>
        <p:spPr>
          <a:xfrm>
            <a:off x="989319" y="1542906"/>
            <a:ext cx="4144717"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通級による指導を</a:t>
            </a:r>
            <a:r>
              <a:rPr kumimoji="1" lang="ja-JP" altLang="en-US" sz="3600" dirty="0">
                <a:solidFill>
                  <a:schemeClr val="tx1"/>
                </a:solidFill>
                <a:latin typeface="BIZ UDPゴシック" panose="020B0400000000000000" pitchFamily="50" charset="-128"/>
                <a:ea typeface="BIZ UDPゴシック" panose="020B0400000000000000" pitchFamily="50" charset="-128"/>
              </a:rPr>
              <a:t>理解する</a:t>
            </a:r>
          </a:p>
        </p:txBody>
      </p:sp>
      <p:sp>
        <p:nvSpPr>
          <p:cNvPr id="11" name="角丸四角形 10">
            <a:extLst>
              <a:ext uri="{FF2B5EF4-FFF2-40B4-BE49-F238E27FC236}">
                <a16:creationId xmlns:a16="http://schemas.microsoft.com/office/drawing/2014/main" id="{2309D6AA-2D43-1140-85A3-6ABFE41DA24C}"/>
              </a:ext>
            </a:extLst>
          </p:cNvPr>
          <p:cNvSpPr/>
          <p:nvPr/>
        </p:nvSpPr>
        <p:spPr>
          <a:xfrm>
            <a:off x="989319" y="2310249"/>
            <a:ext cx="4914998"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具体的指導内容を</a:t>
            </a:r>
            <a:r>
              <a:rPr kumimoji="1" lang="ja-JP" altLang="en-US" sz="3600" dirty="0">
                <a:solidFill>
                  <a:schemeClr val="tx1"/>
                </a:solidFill>
                <a:latin typeface="BIZ UDPゴシック" panose="020B0400000000000000" pitchFamily="50" charset="-128"/>
                <a:ea typeface="BIZ UDPゴシック" panose="020B0400000000000000" pitchFamily="50" charset="-128"/>
              </a:rPr>
              <a:t>イメージする</a:t>
            </a:r>
          </a:p>
        </p:txBody>
      </p:sp>
      <p:sp>
        <p:nvSpPr>
          <p:cNvPr id="12" name="角丸四角形 11">
            <a:extLst>
              <a:ext uri="{FF2B5EF4-FFF2-40B4-BE49-F238E27FC236}">
                <a16:creationId xmlns:a16="http://schemas.microsoft.com/office/drawing/2014/main" id="{94DC6E41-8B83-4641-A53C-6F6CAF7F9B95}"/>
              </a:ext>
            </a:extLst>
          </p:cNvPr>
          <p:cNvSpPr/>
          <p:nvPr/>
        </p:nvSpPr>
        <p:spPr>
          <a:xfrm>
            <a:off x="1009254" y="4866086"/>
            <a:ext cx="4008642"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schemeClr val="tx1"/>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新たな道を拓く</a:t>
            </a:r>
            <a:r>
              <a:rPr kumimoji="1" lang="ja-JP" altLang="en-US" sz="3600" dirty="0">
                <a:solidFill>
                  <a:schemeClr val="tx1"/>
                </a:solidFill>
                <a:latin typeface="BIZ UDPゴシック" panose="020B0400000000000000" pitchFamily="50" charset="-128"/>
                <a:ea typeface="BIZ UDPゴシック" panose="020B0400000000000000" pitchFamily="50" charset="-128"/>
              </a:rPr>
              <a:t>進路指導</a:t>
            </a:r>
          </a:p>
        </p:txBody>
      </p:sp>
      <p:sp>
        <p:nvSpPr>
          <p:cNvPr id="13" name="角丸四角形 12">
            <a:extLst>
              <a:ext uri="{FF2B5EF4-FFF2-40B4-BE49-F238E27FC236}">
                <a16:creationId xmlns:a16="http://schemas.microsoft.com/office/drawing/2014/main" id="{2309D6AA-2D43-1140-85A3-6ABFE41DA24C}"/>
              </a:ext>
            </a:extLst>
          </p:cNvPr>
          <p:cNvSpPr/>
          <p:nvPr/>
        </p:nvSpPr>
        <p:spPr>
          <a:xfrm>
            <a:off x="989319" y="5671325"/>
            <a:ext cx="5367130"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すぐに活用できる</a:t>
            </a:r>
            <a:r>
              <a:rPr kumimoji="1" lang="ja-JP" altLang="en-US" sz="3600" dirty="0">
                <a:solidFill>
                  <a:schemeClr val="tx1"/>
                </a:solidFill>
                <a:latin typeface="BIZ UDPゴシック" panose="020B0400000000000000" pitchFamily="50" charset="-128"/>
                <a:ea typeface="BIZ UDPゴシック" panose="020B0400000000000000" pitchFamily="50" charset="-128"/>
              </a:rPr>
              <a:t>資料</a:t>
            </a:r>
          </a:p>
        </p:txBody>
      </p:sp>
      <p:sp>
        <p:nvSpPr>
          <p:cNvPr id="14" name="角丸四角形 13">
            <a:extLst>
              <a:ext uri="{FF2B5EF4-FFF2-40B4-BE49-F238E27FC236}">
                <a16:creationId xmlns:a16="http://schemas.microsoft.com/office/drawing/2014/main" id="{94DC6E41-8B83-4641-A53C-6F6CAF7F9B95}"/>
              </a:ext>
            </a:extLst>
          </p:cNvPr>
          <p:cNvSpPr/>
          <p:nvPr/>
        </p:nvSpPr>
        <p:spPr>
          <a:xfrm>
            <a:off x="970766" y="3178906"/>
            <a:ext cx="5036257"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schemeClr val="tx1"/>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通級による指導の</a:t>
            </a:r>
            <a:r>
              <a:rPr kumimoji="1" lang="ja-JP" altLang="en-US" sz="3600" dirty="0">
                <a:solidFill>
                  <a:schemeClr val="tx1"/>
                </a:solidFill>
                <a:latin typeface="BIZ UDPゴシック" panose="020B0400000000000000" pitchFamily="50" charset="-128"/>
                <a:ea typeface="BIZ UDPゴシック" panose="020B0400000000000000" pitchFamily="50" charset="-128"/>
              </a:rPr>
              <a:t>展開例</a:t>
            </a:r>
            <a:endParaRPr kumimoji="1" lang="ja-JP" altLang="en-US" sz="6000" dirty="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 14">
            <a:extLst>
              <a:ext uri="{FF2B5EF4-FFF2-40B4-BE49-F238E27FC236}">
                <a16:creationId xmlns:a16="http://schemas.microsoft.com/office/drawing/2014/main" id="{2309D6AA-2D43-1140-85A3-6ABFE41DA24C}"/>
              </a:ext>
            </a:extLst>
          </p:cNvPr>
          <p:cNvSpPr/>
          <p:nvPr/>
        </p:nvSpPr>
        <p:spPr>
          <a:xfrm>
            <a:off x="989319" y="3990787"/>
            <a:ext cx="3934299"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校内支援体制を</a:t>
            </a:r>
            <a:r>
              <a:rPr kumimoji="1" lang="ja-JP" altLang="en-US" sz="3600" dirty="0">
                <a:solidFill>
                  <a:schemeClr val="tx1"/>
                </a:solidFill>
                <a:latin typeface="BIZ UDPゴシック" panose="020B0400000000000000" pitchFamily="50" charset="-128"/>
                <a:ea typeface="BIZ UDPゴシック" panose="020B0400000000000000" pitchFamily="50" charset="-128"/>
              </a:rPr>
              <a:t>整備する</a:t>
            </a:r>
          </a:p>
        </p:txBody>
      </p:sp>
      <p:sp>
        <p:nvSpPr>
          <p:cNvPr id="16" name="正方形/長方形 15"/>
          <p:cNvSpPr/>
          <p:nvPr/>
        </p:nvSpPr>
        <p:spPr>
          <a:xfrm>
            <a:off x="449319" y="1827498"/>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１</a:t>
            </a:r>
          </a:p>
        </p:txBody>
      </p:sp>
      <p:sp>
        <p:nvSpPr>
          <p:cNvPr id="17" name="正方形/長方形 16"/>
          <p:cNvSpPr/>
          <p:nvPr/>
        </p:nvSpPr>
        <p:spPr>
          <a:xfrm>
            <a:off x="449319" y="2637499"/>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２</a:t>
            </a:r>
          </a:p>
        </p:txBody>
      </p:sp>
      <p:sp>
        <p:nvSpPr>
          <p:cNvPr id="18" name="正方形/長方形 17"/>
          <p:cNvSpPr/>
          <p:nvPr/>
        </p:nvSpPr>
        <p:spPr>
          <a:xfrm>
            <a:off x="430766" y="3458971"/>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３</a:t>
            </a:r>
          </a:p>
        </p:txBody>
      </p:sp>
      <p:sp>
        <p:nvSpPr>
          <p:cNvPr id="19" name="正方形/長方形 18"/>
          <p:cNvSpPr/>
          <p:nvPr/>
        </p:nvSpPr>
        <p:spPr>
          <a:xfrm>
            <a:off x="430766" y="4311418"/>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４</a:t>
            </a:r>
          </a:p>
        </p:txBody>
      </p:sp>
      <p:sp>
        <p:nvSpPr>
          <p:cNvPr id="20" name="正方形/長方形 19"/>
          <p:cNvSpPr/>
          <p:nvPr/>
        </p:nvSpPr>
        <p:spPr>
          <a:xfrm>
            <a:off x="449319" y="5131325"/>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５</a:t>
            </a:r>
          </a:p>
        </p:txBody>
      </p:sp>
      <p:sp>
        <p:nvSpPr>
          <p:cNvPr id="21" name="正方形/長方形 20"/>
          <p:cNvSpPr/>
          <p:nvPr/>
        </p:nvSpPr>
        <p:spPr>
          <a:xfrm>
            <a:off x="430766" y="5983772"/>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６</a:t>
            </a:r>
          </a:p>
        </p:txBody>
      </p:sp>
      <p:graphicFrame>
        <p:nvGraphicFramePr>
          <p:cNvPr id="3" name="オブジェクト 2"/>
          <p:cNvGraphicFramePr>
            <a:graphicFrameLocks noChangeAspect="1"/>
          </p:cNvGraphicFramePr>
          <p:nvPr/>
        </p:nvGraphicFramePr>
        <p:xfrm>
          <a:off x="5944144" y="1900010"/>
          <a:ext cx="2819400" cy="4064000"/>
        </p:xfrm>
        <a:graphic>
          <a:graphicData uri="http://schemas.openxmlformats.org/presentationml/2006/ole">
            <mc:AlternateContent xmlns:mc="http://schemas.openxmlformats.org/markup-compatibility/2006">
              <mc:Choice xmlns:v="urn:schemas-microsoft-com:vml" Requires="v">
                <p:oleObj spid="_x0000_s1034" name="文書" r:id="rId5" imgW="7240536" imgH="10439256" progId="Word.Document.12">
                  <p:embed/>
                </p:oleObj>
              </mc:Choice>
              <mc:Fallback>
                <p:oleObj name="文書" r:id="rId5" imgW="7240536" imgH="10439256" progId="Word.Document.12">
                  <p:embed/>
                  <p:pic>
                    <p:nvPicPr>
                      <p:cNvPr id="3" name="オブジェクト 2"/>
                      <p:cNvPicPr/>
                      <p:nvPr/>
                    </p:nvPicPr>
                    <p:blipFill>
                      <a:blip r:embed="rId6"/>
                      <a:stretch>
                        <a:fillRect/>
                      </a:stretch>
                    </p:blipFill>
                    <p:spPr>
                      <a:xfrm>
                        <a:off x="5944144" y="1900010"/>
                        <a:ext cx="2819400" cy="4064000"/>
                      </a:xfrm>
                      <a:prstGeom prst="rect">
                        <a:avLst/>
                      </a:prstGeom>
                    </p:spPr>
                  </p:pic>
                </p:oleObj>
              </mc:Fallback>
            </mc:AlternateContent>
          </a:graphicData>
        </a:graphic>
      </p:graphicFrame>
    </p:spTree>
    <p:extLst>
      <p:ext uri="{BB962C8B-B14F-4D97-AF65-F5344CB8AC3E}">
        <p14:creationId xmlns:p14="http://schemas.microsoft.com/office/powerpoint/2010/main" val="335369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9" name="グループ化 28"/>
          <p:cNvGrpSpPr/>
          <p:nvPr/>
        </p:nvGrpSpPr>
        <p:grpSpPr>
          <a:xfrm>
            <a:off x="488887" y="267911"/>
            <a:ext cx="8272951" cy="1430627"/>
            <a:chOff x="1952676" y="612182"/>
            <a:chExt cx="5018432" cy="1430627"/>
          </a:xfrm>
        </p:grpSpPr>
        <p:pic>
          <p:nvPicPr>
            <p:cNvPr id="30" name="図 29"/>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31" name="角丸四角形 30"/>
            <p:cNvSpPr/>
            <p:nvPr/>
          </p:nvSpPr>
          <p:spPr>
            <a:xfrm>
              <a:off x="2084481" y="652338"/>
              <a:ext cx="4652195"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１　背景要因から生徒の実態を捉える</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9" name="テキスト ボックス 2"/>
          <p:cNvSpPr txBox="1">
            <a:spLocks noChangeArrowheads="1"/>
          </p:cNvSpPr>
          <p:nvPr/>
        </p:nvSpPr>
        <p:spPr bwMode="auto">
          <a:xfrm>
            <a:off x="927652" y="1835388"/>
            <a:ext cx="7447721" cy="52322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800" kern="100" dirty="0">
                <a:latin typeface="BIZ UDPゴシック" panose="020B0400000000000000" pitchFamily="50" charset="-128"/>
                <a:ea typeface="BIZ UDPゴシック" panose="020B0400000000000000" pitchFamily="50" charset="-128"/>
                <a:cs typeface="Times New Roman" panose="02020603050405020304" pitchFamily="18" charset="0"/>
              </a:rPr>
              <a:t>何かのきっかけで</a:t>
            </a:r>
            <a:r>
              <a:rPr lang="ja-JP" alt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感情が不安定になる生徒</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二等辺三角形 9"/>
          <p:cNvSpPr/>
          <p:nvPr/>
        </p:nvSpPr>
        <p:spPr>
          <a:xfrm rot="10800000">
            <a:off x="4012797" y="5294297"/>
            <a:ext cx="940905" cy="503583"/>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2"/>
          <p:cNvSpPr txBox="1">
            <a:spLocks noChangeArrowheads="1"/>
          </p:cNvSpPr>
          <p:nvPr/>
        </p:nvSpPr>
        <p:spPr bwMode="auto">
          <a:xfrm>
            <a:off x="1738263" y="5917601"/>
            <a:ext cx="5630788" cy="646331"/>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3600" kern="100" dirty="0">
                <a:latin typeface="BIZ UDPゴシック" panose="020B0400000000000000" pitchFamily="50" charset="-128"/>
                <a:ea typeface="BIZ UDPゴシック" panose="020B0400000000000000" pitchFamily="50" charset="-128"/>
                <a:cs typeface="Times New Roman" panose="02020603050405020304" pitchFamily="18" charset="0"/>
              </a:rPr>
              <a:t>どのような指導が必要か</a:t>
            </a:r>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6" name="グループ化 5">
            <a:extLst>
              <a:ext uri="{FF2B5EF4-FFF2-40B4-BE49-F238E27FC236}">
                <a16:creationId xmlns:a16="http://schemas.microsoft.com/office/drawing/2014/main" id="{1599EB38-1AA7-4E0E-9083-1C77CD1A15EC}"/>
              </a:ext>
            </a:extLst>
          </p:cNvPr>
          <p:cNvGrpSpPr/>
          <p:nvPr/>
        </p:nvGrpSpPr>
        <p:grpSpPr>
          <a:xfrm>
            <a:off x="1032095" y="2587076"/>
            <a:ext cx="6943380" cy="3031387"/>
            <a:chOff x="1032095" y="2587076"/>
            <a:chExt cx="6943380" cy="3031387"/>
          </a:xfrm>
        </p:grpSpPr>
        <p:pic>
          <p:nvPicPr>
            <p:cNvPr id="2" name="図 1"/>
            <p:cNvPicPr>
              <a:picLocks noChangeAspect="1"/>
            </p:cNvPicPr>
            <p:nvPr/>
          </p:nvPicPr>
          <p:blipFill>
            <a:blip r:embed="rId4"/>
            <a:stretch>
              <a:fillRect/>
            </a:stretch>
          </p:blipFill>
          <p:spPr>
            <a:xfrm>
              <a:off x="2352235" y="2587077"/>
              <a:ext cx="1318617" cy="1915726"/>
            </a:xfrm>
            <a:prstGeom prst="rect">
              <a:avLst/>
            </a:prstGeom>
          </p:spPr>
        </p:pic>
        <p:pic>
          <p:nvPicPr>
            <p:cNvPr id="5" name="図 4"/>
            <p:cNvPicPr>
              <a:picLocks noChangeAspect="1"/>
            </p:cNvPicPr>
            <p:nvPr/>
          </p:nvPicPr>
          <p:blipFill>
            <a:blip r:embed="rId5"/>
            <a:stretch>
              <a:fillRect/>
            </a:stretch>
          </p:blipFill>
          <p:spPr>
            <a:xfrm>
              <a:off x="5273905" y="2587076"/>
              <a:ext cx="1657164" cy="1915727"/>
            </a:xfrm>
            <a:prstGeom prst="rect">
              <a:avLst/>
            </a:prstGeom>
          </p:spPr>
        </p:pic>
        <p:sp>
          <p:nvSpPr>
            <p:cNvPr id="11" name="テキスト ボックス 2"/>
            <p:cNvSpPr txBox="1">
              <a:spLocks noChangeArrowheads="1"/>
            </p:cNvSpPr>
            <p:nvPr/>
          </p:nvSpPr>
          <p:spPr bwMode="auto">
            <a:xfrm>
              <a:off x="6704438" y="3872355"/>
              <a:ext cx="1271037" cy="52322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D</a:t>
              </a:r>
              <a:r>
                <a:rPr lang="ja-JP" altLang="en-US" sz="28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さん</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2"/>
            <p:cNvSpPr txBox="1">
              <a:spLocks noChangeArrowheads="1"/>
            </p:cNvSpPr>
            <p:nvPr/>
          </p:nvSpPr>
          <p:spPr bwMode="auto">
            <a:xfrm>
              <a:off x="1319689" y="3906093"/>
              <a:ext cx="1271037" cy="52322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Ａさん</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4" name="角丸四角形吹き出し 18">
              <a:extLst>
                <a:ext uri="{FF2B5EF4-FFF2-40B4-BE49-F238E27FC236}">
                  <a16:creationId xmlns:a16="http://schemas.microsoft.com/office/drawing/2014/main" id="{E9D7382D-2C49-49FA-8F4C-3D4C64FE9833}"/>
                </a:ext>
              </a:extLst>
            </p:cNvPr>
            <p:cNvSpPr/>
            <p:nvPr/>
          </p:nvSpPr>
          <p:spPr>
            <a:xfrm>
              <a:off x="1032095" y="4506121"/>
              <a:ext cx="2716039" cy="838981"/>
            </a:xfrm>
            <a:prstGeom prst="wedgeRoundRectCallout">
              <a:avLst>
                <a:gd name="adj1" fmla="val -14489"/>
                <a:gd name="adj2" fmla="val 276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かっとなって物に当たる暴言を吐く</a:t>
              </a:r>
            </a:p>
          </p:txBody>
        </p:sp>
        <p:sp>
          <p:nvSpPr>
            <p:cNvPr id="15" name="角丸四角形吹き出し 18">
              <a:extLst>
                <a:ext uri="{FF2B5EF4-FFF2-40B4-BE49-F238E27FC236}">
                  <a16:creationId xmlns:a16="http://schemas.microsoft.com/office/drawing/2014/main" id="{88F15074-F971-4A34-832C-F90614A7F778}"/>
                </a:ext>
              </a:extLst>
            </p:cNvPr>
            <p:cNvSpPr/>
            <p:nvPr/>
          </p:nvSpPr>
          <p:spPr>
            <a:xfrm>
              <a:off x="5218364" y="4480805"/>
              <a:ext cx="2751505" cy="1137658"/>
            </a:xfrm>
            <a:prstGeom prst="wedgeRoundRectCallout">
              <a:avLst>
                <a:gd name="adj1" fmla="val -14489"/>
                <a:gd name="adj2" fmla="val 276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自分の想定したとおり</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に物事が進まないと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大泣きしたりその場から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飛び出してしまう</a:t>
              </a:r>
            </a:p>
          </p:txBody>
        </p:sp>
      </p:grpSp>
    </p:spTree>
    <p:extLst>
      <p:ext uri="{BB962C8B-B14F-4D97-AF65-F5344CB8AC3E}">
        <p14:creationId xmlns:p14="http://schemas.microsoft.com/office/powerpoint/2010/main" val="290901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9" name="テキスト ボックス 2"/>
          <p:cNvSpPr txBox="1">
            <a:spLocks noChangeArrowheads="1"/>
          </p:cNvSpPr>
          <p:nvPr/>
        </p:nvSpPr>
        <p:spPr bwMode="auto">
          <a:xfrm>
            <a:off x="927652" y="1835388"/>
            <a:ext cx="7447721" cy="52322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800" kern="100" dirty="0">
                <a:latin typeface="BIZ UDPゴシック" panose="020B0400000000000000" pitchFamily="50" charset="-128"/>
                <a:ea typeface="BIZ UDPゴシック" panose="020B0400000000000000" pitchFamily="50" charset="-128"/>
                <a:cs typeface="Times New Roman" panose="02020603050405020304" pitchFamily="18" charset="0"/>
              </a:rPr>
              <a:t>何かのきっかけで</a:t>
            </a:r>
            <a:r>
              <a:rPr lang="ja-JP" alt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精神的に不安定になる生徒</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二等辺三角形 9"/>
          <p:cNvSpPr/>
          <p:nvPr/>
        </p:nvSpPr>
        <p:spPr>
          <a:xfrm rot="10800000">
            <a:off x="4012797" y="4823520"/>
            <a:ext cx="940905" cy="503583"/>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2"/>
          <p:cNvSpPr txBox="1">
            <a:spLocks noChangeArrowheads="1"/>
          </p:cNvSpPr>
          <p:nvPr/>
        </p:nvSpPr>
        <p:spPr bwMode="auto">
          <a:xfrm>
            <a:off x="863360" y="5446824"/>
            <a:ext cx="7447721" cy="646331"/>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3600" kern="100" dirty="0">
                <a:latin typeface="BIZ UDPゴシック" panose="020B0400000000000000" pitchFamily="50" charset="-128"/>
                <a:ea typeface="BIZ UDPゴシック" panose="020B0400000000000000" pitchFamily="50" charset="-128"/>
                <a:cs typeface="Times New Roman" panose="02020603050405020304" pitchFamily="18" charset="0"/>
              </a:rPr>
              <a:t>それぞれの実態に応じた指導が必要</a:t>
            </a:r>
          </a:p>
        </p:txBody>
      </p:sp>
      <p:pic>
        <p:nvPicPr>
          <p:cNvPr id="2" name="図 1"/>
          <p:cNvPicPr>
            <a:picLocks noChangeAspect="1"/>
          </p:cNvPicPr>
          <p:nvPr/>
        </p:nvPicPr>
        <p:blipFill>
          <a:blip r:embed="rId3"/>
          <a:stretch>
            <a:fillRect/>
          </a:stretch>
        </p:blipFill>
        <p:spPr>
          <a:xfrm>
            <a:off x="2352235" y="2587077"/>
            <a:ext cx="1318617" cy="1915726"/>
          </a:xfrm>
          <a:prstGeom prst="rect">
            <a:avLst/>
          </a:prstGeom>
        </p:spPr>
      </p:pic>
      <p:pic>
        <p:nvPicPr>
          <p:cNvPr id="5" name="図 4"/>
          <p:cNvPicPr>
            <a:picLocks noChangeAspect="1"/>
          </p:cNvPicPr>
          <p:nvPr/>
        </p:nvPicPr>
        <p:blipFill>
          <a:blip r:embed="rId4"/>
          <a:stretch>
            <a:fillRect/>
          </a:stretch>
        </p:blipFill>
        <p:spPr>
          <a:xfrm>
            <a:off x="5273905" y="2587076"/>
            <a:ext cx="1657164" cy="1915727"/>
          </a:xfrm>
          <a:prstGeom prst="rect">
            <a:avLst/>
          </a:prstGeom>
        </p:spPr>
      </p:pic>
      <p:sp>
        <p:nvSpPr>
          <p:cNvPr id="11" name="テキスト ボックス 2"/>
          <p:cNvSpPr txBox="1">
            <a:spLocks noChangeArrowheads="1"/>
          </p:cNvSpPr>
          <p:nvPr/>
        </p:nvSpPr>
        <p:spPr bwMode="auto">
          <a:xfrm>
            <a:off x="6704438" y="3872355"/>
            <a:ext cx="1271037" cy="52322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D</a:t>
            </a:r>
            <a:r>
              <a:rPr lang="ja-JP" altLang="en-US" sz="28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さん</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2"/>
          <p:cNvSpPr txBox="1">
            <a:spLocks noChangeArrowheads="1"/>
          </p:cNvSpPr>
          <p:nvPr/>
        </p:nvSpPr>
        <p:spPr bwMode="auto">
          <a:xfrm>
            <a:off x="1319689" y="3906093"/>
            <a:ext cx="1271037" cy="52322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Ａさん</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41157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9" name="グループ化 8"/>
          <p:cNvGrpSpPr/>
          <p:nvPr/>
        </p:nvGrpSpPr>
        <p:grpSpPr>
          <a:xfrm>
            <a:off x="608665" y="329167"/>
            <a:ext cx="8128000" cy="6050440"/>
            <a:chOff x="596244" y="2934476"/>
            <a:chExt cx="6014227" cy="4268073"/>
          </a:xfrm>
        </p:grpSpPr>
        <p:pic>
          <p:nvPicPr>
            <p:cNvPr id="10" name="Picture 2" descr="N:\平成２９年度\専門研究員\050特別支援教育グループ\恭子先生へイラスト３\SKM_754e17102309090_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2" t="11002" r="45263" b="22694"/>
            <a:stretch/>
          </p:blipFill>
          <p:spPr bwMode="auto">
            <a:xfrm>
              <a:off x="596244" y="2934476"/>
              <a:ext cx="4320480" cy="42680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4214436" y="4236905"/>
              <a:ext cx="2396035" cy="743047"/>
            </a:xfrm>
            <a:prstGeom prst="rect">
              <a:avLst/>
            </a:prstGeom>
            <a:solidFill>
              <a:srgbClr val="0070C0"/>
            </a:solidFill>
            <a:effectLst>
              <a:softEdge rad="63500"/>
            </a:effectLst>
          </p:spPr>
          <p:txBody>
            <a:bodyPr wrap="square" tIns="144000" rtlCol="0">
              <a:spAutoFit/>
            </a:bodyPr>
            <a:lstStyle/>
            <a:p>
              <a:r>
                <a:rPr lang="ja-JP" altLang="en-US"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かくれている要因</a:t>
              </a:r>
              <a:endParaRPr lang="en-GB" altLang="ja-JP"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（背景要因）</a:t>
              </a:r>
              <a:endParaRPr kumimoji="1" lang="en-GB" altLang="ja-JP"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テキスト ボックス 12"/>
          <p:cNvSpPr txBox="1"/>
          <p:nvPr/>
        </p:nvSpPr>
        <p:spPr>
          <a:xfrm>
            <a:off x="5436066" y="6253772"/>
            <a:ext cx="3004186"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参考：氷山モデルの考え方</a:t>
            </a:r>
          </a:p>
        </p:txBody>
      </p:sp>
      <p:sp>
        <p:nvSpPr>
          <p:cNvPr id="14" name="テキスト ボックス 2"/>
          <p:cNvSpPr txBox="1">
            <a:spLocks noChangeArrowheads="1"/>
          </p:cNvSpPr>
          <p:nvPr/>
        </p:nvSpPr>
        <p:spPr bwMode="auto">
          <a:xfrm>
            <a:off x="5555621" y="947961"/>
            <a:ext cx="2481959" cy="95410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見えている姿</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altLang="en-US" sz="2800" kern="100" dirty="0">
                <a:latin typeface="BIZ UDPゴシック" panose="020B0400000000000000" pitchFamily="50" charset="-128"/>
                <a:ea typeface="BIZ UDPゴシック" panose="020B0400000000000000" pitchFamily="50" charset="-128"/>
                <a:cs typeface="Times New Roman" panose="02020603050405020304" pitchFamily="18" charset="0"/>
              </a:rPr>
              <a:t>（状態像）</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角丸四角形吹き出し 18">
            <a:extLst>
              <a:ext uri="{FF2B5EF4-FFF2-40B4-BE49-F238E27FC236}">
                <a16:creationId xmlns:a16="http://schemas.microsoft.com/office/drawing/2014/main" id="{F604F4C4-CCB0-4057-86E1-F4CF7C141C24}"/>
              </a:ext>
            </a:extLst>
          </p:cNvPr>
          <p:cNvSpPr/>
          <p:nvPr/>
        </p:nvSpPr>
        <p:spPr>
          <a:xfrm>
            <a:off x="3143538" y="2439353"/>
            <a:ext cx="671119" cy="1979293"/>
          </a:xfrm>
          <a:prstGeom prst="wedgeRoundRectCallout">
            <a:avLst>
              <a:gd name="adj1" fmla="val -14489"/>
              <a:gd name="adj2" fmla="val 27699"/>
              <a:gd name="adj3" fmla="val 16667"/>
            </a:avLst>
          </a:prstGeom>
        </p:spPr>
        <p:style>
          <a:lnRef idx="1">
            <a:schemeClr val="accent2"/>
          </a:lnRef>
          <a:fillRef idx="2">
            <a:schemeClr val="accent2"/>
          </a:fillRef>
          <a:effectRef idx="1">
            <a:schemeClr val="accent2"/>
          </a:effectRef>
          <a:fontRef idx="minor">
            <a:schemeClr val="dk1"/>
          </a:fontRef>
        </p:style>
        <p:txBody>
          <a:bodyPr vert="eaVert"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相互作用</a:t>
            </a:r>
          </a:p>
        </p:txBody>
      </p:sp>
      <p:sp>
        <p:nvSpPr>
          <p:cNvPr id="15" name="角丸四角形吹き出し 18">
            <a:extLst>
              <a:ext uri="{FF2B5EF4-FFF2-40B4-BE49-F238E27FC236}">
                <a16:creationId xmlns:a16="http://schemas.microsoft.com/office/drawing/2014/main" id="{A9D94564-C923-49DC-BD5A-BC4C2529342F}"/>
              </a:ext>
            </a:extLst>
          </p:cNvPr>
          <p:cNvSpPr/>
          <p:nvPr/>
        </p:nvSpPr>
        <p:spPr>
          <a:xfrm>
            <a:off x="1786852" y="2439353"/>
            <a:ext cx="671119" cy="1979293"/>
          </a:xfrm>
          <a:prstGeom prst="wedgeRoundRectCallout">
            <a:avLst>
              <a:gd name="adj1" fmla="val -14489"/>
              <a:gd name="adj2" fmla="val 276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本人の特性</a:t>
            </a:r>
          </a:p>
        </p:txBody>
      </p:sp>
      <p:sp>
        <p:nvSpPr>
          <p:cNvPr id="16" name="角丸四角形吹き出し 18">
            <a:extLst>
              <a:ext uri="{FF2B5EF4-FFF2-40B4-BE49-F238E27FC236}">
                <a16:creationId xmlns:a16="http://schemas.microsoft.com/office/drawing/2014/main" id="{0D60CBA3-CAA3-4C7B-ADA4-BA654AB3029F}"/>
              </a:ext>
            </a:extLst>
          </p:cNvPr>
          <p:cNvSpPr/>
          <p:nvPr/>
        </p:nvSpPr>
        <p:spPr>
          <a:xfrm>
            <a:off x="4555918" y="2439352"/>
            <a:ext cx="671119" cy="2476597"/>
          </a:xfrm>
          <a:prstGeom prst="wedgeRoundRectCallout">
            <a:avLst>
              <a:gd name="adj1" fmla="val -14489"/>
              <a:gd name="adj2" fmla="val 276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環境・状況の影響</a:t>
            </a:r>
          </a:p>
        </p:txBody>
      </p:sp>
      <p:sp>
        <p:nvSpPr>
          <p:cNvPr id="3" name="矢印: 右 2">
            <a:extLst>
              <a:ext uri="{FF2B5EF4-FFF2-40B4-BE49-F238E27FC236}">
                <a16:creationId xmlns:a16="http://schemas.microsoft.com/office/drawing/2014/main" id="{8DCB6E00-DB83-4E3B-979C-A16069A4C44C}"/>
              </a:ext>
            </a:extLst>
          </p:cNvPr>
          <p:cNvSpPr/>
          <p:nvPr/>
        </p:nvSpPr>
        <p:spPr>
          <a:xfrm>
            <a:off x="2516341" y="3146871"/>
            <a:ext cx="587230" cy="4150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873612AC-4584-429E-8D7B-FEA1BFA8424B}"/>
              </a:ext>
            </a:extLst>
          </p:cNvPr>
          <p:cNvSpPr/>
          <p:nvPr/>
        </p:nvSpPr>
        <p:spPr>
          <a:xfrm rot="10800000">
            <a:off x="3891672" y="3146870"/>
            <a:ext cx="587230" cy="4150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019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8" name="テキスト ボックス 2"/>
          <p:cNvSpPr txBox="1">
            <a:spLocks noChangeArrowheads="1"/>
          </p:cNvSpPr>
          <p:nvPr/>
        </p:nvSpPr>
        <p:spPr bwMode="auto">
          <a:xfrm>
            <a:off x="714699" y="891464"/>
            <a:ext cx="7714602" cy="646331"/>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二人の生徒の実態を読んでみましょう</a:t>
            </a:r>
            <a:endParaRPr lang="en-US"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20AB5D92-D118-49B3-9EA7-0E41E8D05765}"/>
              </a:ext>
            </a:extLst>
          </p:cNvPr>
          <p:cNvGrpSpPr/>
          <p:nvPr/>
        </p:nvGrpSpPr>
        <p:grpSpPr>
          <a:xfrm>
            <a:off x="1607560" y="1946839"/>
            <a:ext cx="5758095" cy="3457583"/>
            <a:chOff x="1808896" y="3104521"/>
            <a:chExt cx="5758095" cy="3457583"/>
          </a:xfrm>
        </p:grpSpPr>
        <p:pic>
          <p:nvPicPr>
            <p:cNvPr id="2" name="図 1"/>
            <p:cNvPicPr>
              <a:picLocks noChangeAspect="1"/>
            </p:cNvPicPr>
            <p:nvPr/>
          </p:nvPicPr>
          <p:blipFill>
            <a:blip r:embed="rId3"/>
            <a:stretch>
              <a:fillRect/>
            </a:stretch>
          </p:blipFill>
          <p:spPr>
            <a:xfrm>
              <a:off x="1808896" y="3104521"/>
              <a:ext cx="1861956" cy="2705105"/>
            </a:xfrm>
            <a:prstGeom prst="rect">
              <a:avLst/>
            </a:prstGeom>
          </p:spPr>
        </p:pic>
        <p:pic>
          <p:nvPicPr>
            <p:cNvPr id="5" name="図 4"/>
            <p:cNvPicPr>
              <a:picLocks noChangeAspect="1"/>
            </p:cNvPicPr>
            <p:nvPr/>
          </p:nvPicPr>
          <p:blipFill>
            <a:blip r:embed="rId4"/>
            <a:stretch>
              <a:fillRect/>
            </a:stretch>
          </p:blipFill>
          <p:spPr>
            <a:xfrm>
              <a:off x="5287157" y="3104521"/>
              <a:ext cx="2279834" cy="2635551"/>
            </a:xfrm>
            <a:prstGeom prst="rect">
              <a:avLst/>
            </a:prstGeom>
          </p:spPr>
        </p:pic>
        <p:sp>
          <p:nvSpPr>
            <p:cNvPr id="10" name="テキスト ボックス 2">
              <a:extLst>
                <a:ext uri="{FF2B5EF4-FFF2-40B4-BE49-F238E27FC236}">
                  <a16:creationId xmlns:a16="http://schemas.microsoft.com/office/drawing/2014/main" id="{0BA29A3F-8929-4A31-9910-15396CAA951A}"/>
                </a:ext>
              </a:extLst>
            </p:cNvPr>
            <p:cNvSpPr txBox="1">
              <a:spLocks noChangeArrowheads="1"/>
            </p:cNvSpPr>
            <p:nvPr/>
          </p:nvSpPr>
          <p:spPr bwMode="auto">
            <a:xfrm>
              <a:off x="5428609" y="5639452"/>
              <a:ext cx="1996929" cy="82203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D</a:t>
              </a:r>
              <a:r>
                <a:rPr lang="ja-JP" altLang="en-US" sz="28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さん</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2">
              <a:extLst>
                <a:ext uri="{FF2B5EF4-FFF2-40B4-BE49-F238E27FC236}">
                  <a16:creationId xmlns:a16="http://schemas.microsoft.com/office/drawing/2014/main" id="{64585404-669F-4101-8201-5921C42510A1}"/>
                </a:ext>
              </a:extLst>
            </p:cNvPr>
            <p:cNvSpPr txBox="1">
              <a:spLocks noChangeArrowheads="1"/>
            </p:cNvSpPr>
            <p:nvPr/>
          </p:nvSpPr>
          <p:spPr bwMode="auto">
            <a:xfrm>
              <a:off x="2278387" y="5740072"/>
              <a:ext cx="1996929" cy="822032"/>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Ａさん</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268824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pic>
        <p:nvPicPr>
          <p:cNvPr id="10" name="Picture 2" descr="N:\平成２９年度\専門研究員\050特別支援教育グループ\恭子先生へイラスト３\SKM_754e17102309090_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2" t="11002" r="45263" b="22694"/>
          <a:stretch/>
        </p:blipFill>
        <p:spPr bwMode="auto">
          <a:xfrm>
            <a:off x="911125" y="51681"/>
            <a:ext cx="7481437" cy="7390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1F6F8385-9947-4D2E-BEC9-DD86B9858059}"/>
              </a:ext>
            </a:extLst>
          </p:cNvPr>
          <p:cNvPicPr>
            <a:picLocks noChangeAspect="1"/>
          </p:cNvPicPr>
          <p:nvPr/>
        </p:nvPicPr>
        <p:blipFill>
          <a:blip r:embed="rId4"/>
          <a:stretch>
            <a:fillRect/>
          </a:stretch>
        </p:blipFill>
        <p:spPr>
          <a:xfrm>
            <a:off x="1363795" y="364818"/>
            <a:ext cx="1434517" cy="1658341"/>
          </a:xfrm>
          <a:prstGeom prst="rect">
            <a:avLst/>
          </a:prstGeom>
        </p:spPr>
      </p:pic>
      <p:sp>
        <p:nvSpPr>
          <p:cNvPr id="13" name="角丸四角形吹き出し 18">
            <a:extLst>
              <a:ext uri="{FF2B5EF4-FFF2-40B4-BE49-F238E27FC236}">
                <a16:creationId xmlns:a16="http://schemas.microsoft.com/office/drawing/2014/main" id="{6395BA10-E0B3-42AC-9193-970A9957FADD}"/>
              </a:ext>
            </a:extLst>
          </p:cNvPr>
          <p:cNvSpPr/>
          <p:nvPr/>
        </p:nvSpPr>
        <p:spPr>
          <a:xfrm>
            <a:off x="3305263" y="746495"/>
            <a:ext cx="2751505" cy="1137658"/>
          </a:xfrm>
          <a:prstGeom prst="wedgeRoundRectCallout">
            <a:avLst>
              <a:gd name="adj1" fmla="val -14489"/>
              <a:gd name="adj2" fmla="val 276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自分の想定したとおり</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に物事が進まないと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大泣きしたりその場から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飛び出してしまう</a:t>
            </a:r>
          </a:p>
        </p:txBody>
      </p:sp>
    </p:spTree>
    <p:extLst>
      <p:ext uri="{BB962C8B-B14F-4D97-AF65-F5344CB8AC3E}">
        <p14:creationId xmlns:p14="http://schemas.microsoft.com/office/powerpoint/2010/main" val="232929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pic>
        <p:nvPicPr>
          <p:cNvPr id="10" name="Picture 2" descr="N:\平成２９年度\専門研究員\050特別支援教育グループ\恭子先生へイラスト３\SKM_754e17102309090_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2" t="11002" r="45263" b="22694"/>
          <a:stretch/>
        </p:blipFill>
        <p:spPr bwMode="auto">
          <a:xfrm>
            <a:off x="911125" y="51681"/>
            <a:ext cx="7481437" cy="7390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1F6F8385-9947-4D2E-BEC9-DD86B9858059}"/>
              </a:ext>
            </a:extLst>
          </p:cNvPr>
          <p:cNvPicPr>
            <a:picLocks noChangeAspect="1"/>
          </p:cNvPicPr>
          <p:nvPr/>
        </p:nvPicPr>
        <p:blipFill>
          <a:blip r:embed="rId4"/>
          <a:stretch>
            <a:fillRect/>
          </a:stretch>
        </p:blipFill>
        <p:spPr>
          <a:xfrm>
            <a:off x="1363795" y="364818"/>
            <a:ext cx="1434517" cy="1658341"/>
          </a:xfrm>
          <a:prstGeom prst="rect">
            <a:avLst/>
          </a:prstGeom>
        </p:spPr>
      </p:pic>
      <p:sp>
        <p:nvSpPr>
          <p:cNvPr id="13" name="角丸四角形吹き出し 18">
            <a:extLst>
              <a:ext uri="{FF2B5EF4-FFF2-40B4-BE49-F238E27FC236}">
                <a16:creationId xmlns:a16="http://schemas.microsoft.com/office/drawing/2014/main" id="{6395BA10-E0B3-42AC-9193-970A9957FADD}"/>
              </a:ext>
            </a:extLst>
          </p:cNvPr>
          <p:cNvSpPr/>
          <p:nvPr/>
        </p:nvSpPr>
        <p:spPr>
          <a:xfrm>
            <a:off x="3305263" y="746495"/>
            <a:ext cx="2751505" cy="1137658"/>
          </a:xfrm>
          <a:prstGeom prst="wedgeRoundRectCallout">
            <a:avLst>
              <a:gd name="adj1" fmla="val -14489"/>
              <a:gd name="adj2" fmla="val 276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自分の想定したとおり</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に物事が進まないと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大泣きしたりその場から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飛び出してしまう</a:t>
            </a:r>
          </a:p>
        </p:txBody>
      </p:sp>
      <p:grpSp>
        <p:nvGrpSpPr>
          <p:cNvPr id="7" name="グループ化 6">
            <a:extLst>
              <a:ext uri="{FF2B5EF4-FFF2-40B4-BE49-F238E27FC236}">
                <a16:creationId xmlns:a16="http://schemas.microsoft.com/office/drawing/2014/main" id="{7A3D0665-4F2C-471D-BE9E-115A7FCD983E}"/>
              </a:ext>
            </a:extLst>
          </p:cNvPr>
          <p:cNvGrpSpPr/>
          <p:nvPr/>
        </p:nvGrpSpPr>
        <p:grpSpPr>
          <a:xfrm>
            <a:off x="1556846" y="2440345"/>
            <a:ext cx="6672751" cy="2635520"/>
            <a:chOff x="1556846" y="3662554"/>
            <a:chExt cx="6672751" cy="2635520"/>
          </a:xfrm>
        </p:grpSpPr>
        <p:sp>
          <p:nvSpPr>
            <p:cNvPr id="8" name="角丸四角形吹き出し 14">
              <a:extLst>
                <a:ext uri="{FF2B5EF4-FFF2-40B4-BE49-F238E27FC236}">
                  <a16:creationId xmlns:a16="http://schemas.microsoft.com/office/drawing/2014/main" id="{E8B6CE63-332D-40C9-ADFC-A67DC008C74D}"/>
                </a:ext>
              </a:extLst>
            </p:cNvPr>
            <p:cNvSpPr/>
            <p:nvPr/>
          </p:nvSpPr>
          <p:spPr>
            <a:xfrm>
              <a:off x="1556846" y="3668760"/>
              <a:ext cx="2599666"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気持ちを言葉で</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1"/>
                  </a:solidFill>
                  <a:latin typeface="BIZ UDPゴシック" panose="020B0400000000000000" pitchFamily="50" charset="-128"/>
                  <a:ea typeface="BIZ UDPゴシック" panose="020B0400000000000000" pitchFamily="50" charset="-128"/>
                </a:rPr>
                <a:t>うまく表現できない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9" name="角丸四角形吹き出し 20">
              <a:extLst>
                <a:ext uri="{FF2B5EF4-FFF2-40B4-BE49-F238E27FC236}">
                  <a16:creationId xmlns:a16="http://schemas.microsoft.com/office/drawing/2014/main" id="{3CD074CB-B6D0-4400-B555-831B6952E3FF}"/>
                </a:ext>
              </a:extLst>
            </p:cNvPr>
            <p:cNvSpPr/>
            <p:nvPr/>
          </p:nvSpPr>
          <p:spPr>
            <a:xfrm>
              <a:off x="1992721" y="4658421"/>
              <a:ext cx="2432248"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感情をコントロールする力が弱い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11" name="角丸四角形吹き出し 20">
              <a:extLst>
                <a:ext uri="{FF2B5EF4-FFF2-40B4-BE49-F238E27FC236}">
                  <a16:creationId xmlns:a16="http://schemas.microsoft.com/office/drawing/2014/main" id="{EB61E78E-A5F7-43D9-8A74-E167B8BED24E}"/>
                </a:ext>
              </a:extLst>
            </p:cNvPr>
            <p:cNvSpPr/>
            <p:nvPr/>
          </p:nvSpPr>
          <p:spPr>
            <a:xfrm>
              <a:off x="4318501" y="3662554"/>
              <a:ext cx="3911096" cy="733644"/>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分からないことや困っていることを相談することができない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12" name="角丸四角形吹き出し 20">
              <a:extLst>
                <a:ext uri="{FF2B5EF4-FFF2-40B4-BE49-F238E27FC236}">
                  <a16:creationId xmlns:a16="http://schemas.microsoft.com/office/drawing/2014/main" id="{9F138B39-3C44-4FBE-B437-E7A924E79FEE}"/>
                </a:ext>
              </a:extLst>
            </p:cNvPr>
            <p:cNvSpPr/>
            <p:nvPr/>
          </p:nvSpPr>
          <p:spPr>
            <a:xfrm>
              <a:off x="4473264" y="5567268"/>
              <a:ext cx="3548109"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間違いや失敗がゆるせない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1"/>
                  </a:solidFill>
                  <a:latin typeface="BIZ UDPゴシック" panose="020B0400000000000000" pitchFamily="50" charset="-128"/>
                  <a:ea typeface="BIZ UDPゴシック" panose="020B0400000000000000" pitchFamily="50" charset="-128"/>
                </a:rPr>
                <a:t>（０か１００の考え方）</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14" name="角丸四角形吹き出し 20">
              <a:extLst>
                <a:ext uri="{FF2B5EF4-FFF2-40B4-BE49-F238E27FC236}">
                  <a16:creationId xmlns:a16="http://schemas.microsoft.com/office/drawing/2014/main" id="{A98AF2C2-7656-487A-9F27-EF4AD15968D9}"/>
                </a:ext>
              </a:extLst>
            </p:cNvPr>
            <p:cNvSpPr/>
            <p:nvPr/>
          </p:nvSpPr>
          <p:spPr>
            <a:xfrm>
              <a:off x="4646994" y="4641425"/>
              <a:ext cx="2885492"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気持ちを落ち着かせる方法がわからない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吹き出し 20">
              <a:extLst>
                <a:ext uri="{FF2B5EF4-FFF2-40B4-BE49-F238E27FC236}">
                  <a16:creationId xmlns:a16="http://schemas.microsoft.com/office/drawing/2014/main" id="{631F7E8C-A693-42A4-BF66-43250F45CF33}"/>
                </a:ext>
              </a:extLst>
            </p:cNvPr>
            <p:cNvSpPr/>
            <p:nvPr/>
          </p:nvSpPr>
          <p:spPr>
            <a:xfrm>
              <a:off x="2072632" y="5578074"/>
              <a:ext cx="2203173"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興味・関心の偏り</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p:txBody>
        </p:sp>
      </p:grpSp>
      <p:sp>
        <p:nvSpPr>
          <p:cNvPr id="16" name="角丸四角形吹き出し 20">
            <a:extLst>
              <a:ext uri="{FF2B5EF4-FFF2-40B4-BE49-F238E27FC236}">
                <a16:creationId xmlns:a16="http://schemas.microsoft.com/office/drawing/2014/main" id="{5A351F8B-5312-4A7A-B395-DAAD457E107E}"/>
              </a:ext>
            </a:extLst>
          </p:cNvPr>
          <p:cNvSpPr/>
          <p:nvPr/>
        </p:nvSpPr>
        <p:spPr>
          <a:xfrm>
            <a:off x="2856679" y="5264712"/>
            <a:ext cx="3548109"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chemeClr val="tx1"/>
                </a:solidFill>
                <a:latin typeface="BIZ UDPゴシック" panose="020B0400000000000000" pitchFamily="50" charset="-128"/>
                <a:ea typeface="BIZ UDPゴシック" panose="020B0400000000000000" pitchFamily="50" charset="-128"/>
              </a:rPr>
              <a:t>1</a:t>
            </a:r>
            <a:r>
              <a:rPr kumimoji="1" lang="ja-JP" altLang="en-US" sz="2000" dirty="0">
                <a:solidFill>
                  <a:schemeClr val="tx1"/>
                </a:solidFill>
                <a:latin typeface="BIZ UDPゴシック" panose="020B0400000000000000" pitchFamily="50" charset="-128"/>
                <a:ea typeface="BIZ UDPゴシック" panose="020B0400000000000000" pitchFamily="50" charset="-128"/>
              </a:rPr>
              <a:t>つの考えに固執してしまう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0230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 name="グループ化 1">
            <a:extLst>
              <a:ext uri="{FF2B5EF4-FFF2-40B4-BE49-F238E27FC236}">
                <a16:creationId xmlns:a16="http://schemas.microsoft.com/office/drawing/2014/main" id="{9C14D193-6E19-4A98-BA7E-F939502AF14F}"/>
              </a:ext>
            </a:extLst>
          </p:cNvPr>
          <p:cNvGrpSpPr/>
          <p:nvPr/>
        </p:nvGrpSpPr>
        <p:grpSpPr>
          <a:xfrm>
            <a:off x="-157181" y="51681"/>
            <a:ext cx="7481437" cy="7390688"/>
            <a:chOff x="911125" y="51681"/>
            <a:chExt cx="7481437" cy="7390688"/>
          </a:xfrm>
        </p:grpSpPr>
        <p:pic>
          <p:nvPicPr>
            <p:cNvPr id="10" name="Picture 2" descr="N:\平成２９年度\専門研究員\050特別支援教育グループ\恭子先生へイラスト３\SKM_754e17102309090_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2" t="11002" r="45263" b="22694"/>
            <a:stretch/>
          </p:blipFill>
          <p:spPr bwMode="auto">
            <a:xfrm>
              <a:off x="911125" y="51681"/>
              <a:ext cx="7481437" cy="7390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1F6F8385-9947-4D2E-BEC9-DD86B9858059}"/>
                </a:ext>
              </a:extLst>
            </p:cNvPr>
            <p:cNvPicPr>
              <a:picLocks noChangeAspect="1"/>
            </p:cNvPicPr>
            <p:nvPr/>
          </p:nvPicPr>
          <p:blipFill>
            <a:blip r:embed="rId4"/>
            <a:stretch>
              <a:fillRect/>
            </a:stretch>
          </p:blipFill>
          <p:spPr>
            <a:xfrm>
              <a:off x="1363795" y="364818"/>
              <a:ext cx="1434517" cy="1658341"/>
            </a:xfrm>
            <a:prstGeom prst="rect">
              <a:avLst/>
            </a:prstGeom>
          </p:spPr>
        </p:pic>
        <p:sp>
          <p:nvSpPr>
            <p:cNvPr id="13" name="角丸四角形吹き出し 18">
              <a:extLst>
                <a:ext uri="{FF2B5EF4-FFF2-40B4-BE49-F238E27FC236}">
                  <a16:creationId xmlns:a16="http://schemas.microsoft.com/office/drawing/2014/main" id="{6395BA10-E0B3-42AC-9193-970A9957FADD}"/>
                </a:ext>
              </a:extLst>
            </p:cNvPr>
            <p:cNvSpPr/>
            <p:nvPr/>
          </p:nvSpPr>
          <p:spPr>
            <a:xfrm>
              <a:off x="3305263" y="746495"/>
              <a:ext cx="2751505" cy="1137658"/>
            </a:xfrm>
            <a:prstGeom prst="wedgeRoundRectCallout">
              <a:avLst>
                <a:gd name="adj1" fmla="val -14489"/>
                <a:gd name="adj2" fmla="val 276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自分の想定したとおり</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に物事が進まないと</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大泣きしたりその場から</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飛び出してしまう</a:t>
              </a:r>
            </a:p>
          </p:txBody>
        </p:sp>
        <p:grpSp>
          <p:nvGrpSpPr>
            <p:cNvPr id="7" name="グループ化 6">
              <a:extLst>
                <a:ext uri="{FF2B5EF4-FFF2-40B4-BE49-F238E27FC236}">
                  <a16:creationId xmlns:a16="http://schemas.microsoft.com/office/drawing/2014/main" id="{7A3D0665-4F2C-471D-BE9E-115A7FCD983E}"/>
                </a:ext>
              </a:extLst>
            </p:cNvPr>
            <p:cNvGrpSpPr/>
            <p:nvPr/>
          </p:nvGrpSpPr>
          <p:grpSpPr>
            <a:xfrm>
              <a:off x="1556846" y="2310716"/>
              <a:ext cx="6464527" cy="2765149"/>
              <a:chOff x="1556846" y="3532925"/>
              <a:chExt cx="6464527" cy="2765149"/>
            </a:xfrm>
          </p:grpSpPr>
          <p:sp>
            <p:nvSpPr>
              <p:cNvPr id="8" name="角丸四角形吹き出し 14">
                <a:extLst>
                  <a:ext uri="{FF2B5EF4-FFF2-40B4-BE49-F238E27FC236}">
                    <a16:creationId xmlns:a16="http://schemas.microsoft.com/office/drawing/2014/main" id="{E8B6CE63-332D-40C9-ADFC-A67DC008C74D}"/>
                  </a:ext>
                </a:extLst>
              </p:cNvPr>
              <p:cNvSpPr/>
              <p:nvPr/>
            </p:nvSpPr>
            <p:spPr>
              <a:xfrm>
                <a:off x="1556846" y="3668760"/>
                <a:ext cx="2599666"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気持ちを言葉で</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うまく表現できない</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角丸四角形吹き出し 20">
                <a:extLst>
                  <a:ext uri="{FF2B5EF4-FFF2-40B4-BE49-F238E27FC236}">
                    <a16:creationId xmlns:a16="http://schemas.microsoft.com/office/drawing/2014/main" id="{3CD074CB-B6D0-4400-B555-831B6952E3FF}"/>
                  </a:ext>
                </a:extLst>
              </p:cNvPr>
              <p:cNvSpPr/>
              <p:nvPr/>
            </p:nvSpPr>
            <p:spPr>
              <a:xfrm>
                <a:off x="1992721" y="4658421"/>
                <a:ext cx="2432248"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感情をコントロールする力が弱い</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角丸四角形吹き出し 20">
                <a:extLst>
                  <a:ext uri="{FF2B5EF4-FFF2-40B4-BE49-F238E27FC236}">
                    <a16:creationId xmlns:a16="http://schemas.microsoft.com/office/drawing/2014/main" id="{EB61E78E-A5F7-43D9-8A74-E167B8BED24E}"/>
                  </a:ext>
                </a:extLst>
              </p:cNvPr>
              <p:cNvSpPr/>
              <p:nvPr/>
            </p:nvSpPr>
            <p:spPr>
              <a:xfrm>
                <a:off x="4318501" y="3532925"/>
                <a:ext cx="2805601" cy="1030013"/>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分からないことや</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困っていることを相談することができない</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角丸四角形吹き出し 20">
                <a:extLst>
                  <a:ext uri="{FF2B5EF4-FFF2-40B4-BE49-F238E27FC236}">
                    <a16:creationId xmlns:a16="http://schemas.microsoft.com/office/drawing/2014/main" id="{9F138B39-3C44-4FBE-B437-E7A924E79FEE}"/>
                  </a:ext>
                </a:extLst>
              </p:cNvPr>
              <p:cNvSpPr/>
              <p:nvPr/>
            </p:nvSpPr>
            <p:spPr>
              <a:xfrm>
                <a:off x="4473264" y="5567268"/>
                <a:ext cx="3548109"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間違いや失敗がゆるせない</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（０か１００の考え方）</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角丸四角形吹き出し 20">
                <a:extLst>
                  <a:ext uri="{FF2B5EF4-FFF2-40B4-BE49-F238E27FC236}">
                    <a16:creationId xmlns:a16="http://schemas.microsoft.com/office/drawing/2014/main" id="{A98AF2C2-7656-487A-9F27-EF4AD15968D9}"/>
                  </a:ext>
                </a:extLst>
              </p:cNvPr>
              <p:cNvSpPr/>
              <p:nvPr/>
            </p:nvSpPr>
            <p:spPr>
              <a:xfrm>
                <a:off x="4646994" y="4641425"/>
                <a:ext cx="2885492"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気持ちを落ち着かせる方法がわからない</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角丸四角形吹き出し 20">
                <a:extLst>
                  <a:ext uri="{FF2B5EF4-FFF2-40B4-BE49-F238E27FC236}">
                    <a16:creationId xmlns:a16="http://schemas.microsoft.com/office/drawing/2014/main" id="{631F7E8C-A693-42A4-BF66-43250F45CF33}"/>
                  </a:ext>
                </a:extLst>
              </p:cNvPr>
              <p:cNvSpPr/>
              <p:nvPr/>
            </p:nvSpPr>
            <p:spPr>
              <a:xfrm>
                <a:off x="2072632" y="5578074"/>
                <a:ext cx="2203173"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興味・関心の偏り</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6" name="角丸四角形吹き出し 20">
              <a:extLst>
                <a:ext uri="{FF2B5EF4-FFF2-40B4-BE49-F238E27FC236}">
                  <a16:creationId xmlns:a16="http://schemas.microsoft.com/office/drawing/2014/main" id="{5A351F8B-5312-4A7A-B395-DAAD457E107E}"/>
                </a:ext>
              </a:extLst>
            </p:cNvPr>
            <p:cNvSpPr/>
            <p:nvPr/>
          </p:nvSpPr>
          <p:spPr>
            <a:xfrm>
              <a:off x="2856679" y="5264712"/>
              <a:ext cx="3548109" cy="720000"/>
            </a:xfrm>
            <a:prstGeom prst="wedgeRoundRectCallout">
              <a:avLst>
                <a:gd name="adj1" fmla="val -35721"/>
                <a:gd name="adj2" fmla="val -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つの考えに固執してしまう</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 name="グループ化 16">
            <a:extLst>
              <a:ext uri="{FF2B5EF4-FFF2-40B4-BE49-F238E27FC236}">
                <a16:creationId xmlns:a16="http://schemas.microsoft.com/office/drawing/2014/main" id="{51752579-8DEC-4B3F-98C2-4E193D9C3A48}"/>
              </a:ext>
            </a:extLst>
          </p:cNvPr>
          <p:cNvGrpSpPr/>
          <p:nvPr/>
        </p:nvGrpSpPr>
        <p:grpSpPr>
          <a:xfrm>
            <a:off x="6224631" y="1275474"/>
            <a:ext cx="2689371" cy="1820928"/>
            <a:chOff x="6224631" y="1655716"/>
            <a:chExt cx="2689371" cy="1820928"/>
          </a:xfrm>
        </p:grpSpPr>
        <p:sp>
          <p:nvSpPr>
            <p:cNvPr id="18" name="テキスト ボックス 2">
              <a:extLst>
                <a:ext uri="{FF2B5EF4-FFF2-40B4-BE49-F238E27FC236}">
                  <a16:creationId xmlns:a16="http://schemas.microsoft.com/office/drawing/2014/main" id="{BFF67840-D1D9-4C67-A10A-E3EB54D209B1}"/>
                </a:ext>
              </a:extLst>
            </p:cNvPr>
            <p:cNvSpPr txBox="1">
              <a:spLocks noChangeArrowheads="1"/>
            </p:cNvSpPr>
            <p:nvPr/>
          </p:nvSpPr>
          <p:spPr bwMode="auto">
            <a:xfrm>
              <a:off x="6612111" y="1655716"/>
              <a:ext cx="2057400" cy="52322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困った生徒</a:t>
              </a:r>
              <a:endParaRPr lang="ja-JP" sz="2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9" name="テキスト ボックス 2">
              <a:extLst>
                <a:ext uri="{FF2B5EF4-FFF2-40B4-BE49-F238E27FC236}">
                  <a16:creationId xmlns:a16="http://schemas.microsoft.com/office/drawing/2014/main" id="{D38707ED-3740-4496-BAE0-4CB8E37E57A3}"/>
                </a:ext>
              </a:extLst>
            </p:cNvPr>
            <p:cNvSpPr txBox="1">
              <a:spLocks noChangeArrowheads="1"/>
            </p:cNvSpPr>
            <p:nvPr/>
          </p:nvSpPr>
          <p:spPr bwMode="auto">
            <a:xfrm>
              <a:off x="6224631" y="2953424"/>
              <a:ext cx="2689371" cy="52322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困っている生徒</a:t>
              </a:r>
              <a:endParaRPr lang="ja-JP" sz="2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二等辺三角形 19">
              <a:extLst>
                <a:ext uri="{FF2B5EF4-FFF2-40B4-BE49-F238E27FC236}">
                  <a16:creationId xmlns:a16="http://schemas.microsoft.com/office/drawing/2014/main" id="{BE57725C-D02F-4F28-829A-F478B815E9B0}"/>
                </a:ext>
              </a:extLst>
            </p:cNvPr>
            <p:cNvSpPr/>
            <p:nvPr/>
          </p:nvSpPr>
          <p:spPr>
            <a:xfrm rot="10800000">
              <a:off x="7103294" y="2321201"/>
              <a:ext cx="940905" cy="503583"/>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4346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テーマ">
  <a:themeElements>
    <a:clrScheme name="ユーザー定義 1">
      <a:dk1>
        <a:srgbClr val="44546A"/>
      </a:dk1>
      <a:lt1>
        <a:sysClr val="window" lastClr="FFFFFF"/>
      </a:lt1>
      <a:dk2>
        <a:srgbClr val="4472C4"/>
      </a:dk2>
      <a:lt2>
        <a:srgbClr val="E7E6E6"/>
      </a:lt2>
      <a:accent1>
        <a:srgbClr val="00B0F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UD デジタル 教科書体 NK-B"/>
        <a:cs typeface=""/>
      </a:majorFont>
      <a:minorFont>
        <a:latin typeface="Calibri"/>
        <a:ea typeface="UD デジタル 教科書体 NK-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20780</TotalTime>
  <Words>2772</Words>
  <Application>Microsoft Macintosh PowerPoint</Application>
  <PresentationFormat>画面に合わせる (4:3)</PresentationFormat>
  <Paragraphs>223</Paragraphs>
  <Slides>22</Slides>
  <Notes>22</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22</vt:i4>
      </vt:variant>
    </vt:vector>
  </HeadingPairs>
  <TitlesOfParts>
    <vt:vector size="33" baseType="lpstr">
      <vt:lpstr>BIZ UDPゴシック</vt:lpstr>
      <vt:lpstr>UD デジタル 教科書体 NK-B</vt:lpstr>
      <vt:lpstr>メイリオ</vt:lpstr>
      <vt:lpstr>游ゴシック</vt:lpstr>
      <vt:lpstr>游明朝</vt:lpstr>
      <vt:lpstr>Arial</vt:lpstr>
      <vt:lpstr>Calibri</vt:lpstr>
      <vt:lpstr>Calibri Light</vt:lpstr>
      <vt:lpstr>1_Office テーマ</vt:lpstr>
      <vt:lpstr>Office Theme</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令和2年度　専門研究　特別支援教育研究グループ</dc:title>
  <dc:subject/>
  <dc:creator/>
  <cp:keywords/>
  <dc:description/>
  <cp:lastModifiedBy>慈子 西堀</cp:lastModifiedBy>
  <cp:revision>1039</cp:revision>
  <cp:lastPrinted>2021-03-08T04:44:30Z</cp:lastPrinted>
  <dcterms:created xsi:type="dcterms:W3CDTF">2020-05-13T09:59:23Z</dcterms:created>
  <dcterms:modified xsi:type="dcterms:W3CDTF">2022-01-12T06:48:00Z</dcterms:modified>
  <cp:category/>
</cp:coreProperties>
</file>