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08" r:id="rId3"/>
    <p:sldId id="294" r:id="rId4"/>
    <p:sldId id="296" r:id="rId5"/>
    <p:sldId id="307" r:id="rId6"/>
    <p:sldId id="297" r:id="rId7"/>
    <p:sldId id="299" r:id="rId8"/>
    <p:sldId id="300" r:id="rId9"/>
    <p:sldId id="301" r:id="rId10"/>
    <p:sldId id="302" r:id="rId11"/>
    <p:sldId id="303" r:id="rId12"/>
    <p:sldId id="304" r:id="rId13"/>
    <p:sldId id="305" r:id="rId14"/>
    <p:sldId id="306" r:id="rId15"/>
    <p:sldId id="293" r:id="rId16"/>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C0CD"/>
    <a:srgbClr val="54EECD"/>
    <a:srgbClr val="99FDE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365" autoAdjust="0"/>
  </p:normalViewPr>
  <p:slideViewPr>
    <p:cSldViewPr snapToGrid="0">
      <p:cViewPr varScale="1">
        <p:scale>
          <a:sx n="59" d="100"/>
          <a:sy n="59" d="100"/>
        </p:scale>
        <p:origin x="1618" y="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11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5682" cy="502627"/>
          </a:xfrm>
          <a:prstGeom prst="rect">
            <a:avLst/>
          </a:prstGeom>
        </p:spPr>
        <p:txBody>
          <a:bodyPr vert="horz" lIns="93027" tIns="46514" rIns="93027" bIns="465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481" y="0"/>
            <a:ext cx="2984059" cy="502627"/>
          </a:xfrm>
          <a:prstGeom prst="rect">
            <a:avLst/>
          </a:prstGeom>
        </p:spPr>
        <p:txBody>
          <a:bodyPr vert="horz" lIns="93027" tIns="46514" rIns="93027" bIns="46514" rtlCol="0"/>
          <a:lstStyle>
            <a:lvl1pPr algn="r">
              <a:defRPr sz="1200"/>
            </a:lvl1pPr>
          </a:lstStyle>
          <a:p>
            <a:fld id="{759CD12F-0612-4D9F-8E4C-29B3D8FECA45}" type="datetimeFigureOut">
              <a:rPr kumimoji="1" lang="ja-JP" altLang="en-US" smtClean="0"/>
              <a:t>2023/3/8</a:t>
            </a:fld>
            <a:endParaRPr kumimoji="1" lang="ja-JP" altLang="en-US"/>
          </a:p>
        </p:txBody>
      </p:sp>
      <p:sp>
        <p:nvSpPr>
          <p:cNvPr id="4" name="フッター プレースホルダー 3"/>
          <p:cNvSpPr>
            <a:spLocks noGrp="1"/>
          </p:cNvSpPr>
          <p:nvPr>
            <p:ph type="ftr" sz="quarter" idx="2"/>
          </p:nvPr>
        </p:nvSpPr>
        <p:spPr>
          <a:xfrm>
            <a:off x="0" y="9516089"/>
            <a:ext cx="2985682" cy="502627"/>
          </a:xfrm>
          <a:prstGeom prst="rect">
            <a:avLst/>
          </a:prstGeom>
        </p:spPr>
        <p:txBody>
          <a:bodyPr vert="horz" lIns="93027" tIns="46514" rIns="93027" bIns="465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481" y="9516089"/>
            <a:ext cx="2984059" cy="502627"/>
          </a:xfrm>
          <a:prstGeom prst="rect">
            <a:avLst/>
          </a:prstGeom>
        </p:spPr>
        <p:txBody>
          <a:bodyPr vert="horz" lIns="93027" tIns="46514" rIns="93027" bIns="46514" rtlCol="0" anchor="b"/>
          <a:lstStyle>
            <a:lvl1pPr algn="r">
              <a:defRPr sz="1200"/>
            </a:lvl1pPr>
          </a:lstStyle>
          <a:p>
            <a:fld id="{3B0E7CB9-F2B5-498D-85AF-6FF6AC84424A}" type="slidenum">
              <a:rPr kumimoji="1" lang="ja-JP" altLang="en-US" smtClean="0"/>
              <a:t>‹#›</a:t>
            </a:fld>
            <a:endParaRPr kumimoji="1" lang="ja-JP" altLang="en-US"/>
          </a:p>
        </p:txBody>
      </p:sp>
    </p:spTree>
    <p:extLst>
      <p:ext uri="{BB962C8B-B14F-4D97-AF65-F5344CB8AC3E}">
        <p14:creationId xmlns:p14="http://schemas.microsoft.com/office/powerpoint/2010/main" val="2880478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0" cy="502676"/>
          </a:xfrm>
          <a:prstGeom prst="rect">
            <a:avLst/>
          </a:prstGeom>
        </p:spPr>
        <p:txBody>
          <a:bodyPr vert="horz" lIns="93027" tIns="46514" rIns="93027" bIns="465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8" y="0"/>
            <a:ext cx="2984870" cy="502676"/>
          </a:xfrm>
          <a:prstGeom prst="rect">
            <a:avLst/>
          </a:prstGeom>
        </p:spPr>
        <p:txBody>
          <a:bodyPr vert="horz" lIns="93027" tIns="46514" rIns="93027" bIns="46514" rtlCol="0"/>
          <a:lstStyle>
            <a:lvl1pPr algn="r">
              <a:defRPr sz="1200"/>
            </a:lvl1pPr>
          </a:lstStyle>
          <a:p>
            <a:fld id="{43611377-5B59-49D2-8197-F5BCA1308186}" type="datetimeFigureOut">
              <a:rPr kumimoji="1" lang="ja-JP" altLang="en-US" smtClean="0"/>
              <a:t>2023/3/8</a:t>
            </a:fld>
            <a:endParaRPr kumimoji="1" lang="ja-JP" altLang="en-US"/>
          </a:p>
        </p:txBody>
      </p:sp>
      <p:sp>
        <p:nvSpPr>
          <p:cNvPr id="4" name="スライド イメージ プレースホルダー 3"/>
          <p:cNvSpPr>
            <a:spLocks noGrp="1" noRot="1" noChangeAspect="1"/>
          </p:cNvSpPr>
          <p:nvPr>
            <p:ph type="sldImg" idx="2"/>
          </p:nvPr>
        </p:nvSpPr>
        <p:spPr>
          <a:xfrm>
            <a:off x="438150" y="1250950"/>
            <a:ext cx="6013450" cy="3382963"/>
          </a:xfrm>
          <a:prstGeom prst="rect">
            <a:avLst/>
          </a:prstGeom>
          <a:noFill/>
          <a:ln w="12700">
            <a:solidFill>
              <a:prstClr val="black"/>
            </a:solidFill>
          </a:ln>
        </p:spPr>
        <p:txBody>
          <a:bodyPr vert="horz" lIns="93027" tIns="46514" rIns="93027" bIns="46514"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3027" tIns="46514" rIns="93027" bIns="465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6043"/>
            <a:ext cx="2984870" cy="502675"/>
          </a:xfrm>
          <a:prstGeom prst="rect">
            <a:avLst/>
          </a:prstGeom>
        </p:spPr>
        <p:txBody>
          <a:bodyPr vert="horz" lIns="93027" tIns="46514" rIns="93027" bIns="465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8" y="9516043"/>
            <a:ext cx="2984870" cy="502675"/>
          </a:xfrm>
          <a:prstGeom prst="rect">
            <a:avLst/>
          </a:prstGeom>
        </p:spPr>
        <p:txBody>
          <a:bodyPr vert="horz" lIns="93027" tIns="46514" rIns="93027" bIns="46514" rtlCol="0" anchor="b"/>
          <a:lstStyle>
            <a:lvl1pPr algn="r">
              <a:defRPr sz="1200"/>
            </a:lvl1pPr>
          </a:lstStyle>
          <a:p>
            <a:fld id="{D737941F-0CC6-4DF8-97C6-4B441CFCA537}" type="slidenum">
              <a:rPr kumimoji="1" lang="ja-JP" altLang="en-US" smtClean="0"/>
              <a:t>‹#›</a:t>
            </a:fld>
            <a:endParaRPr kumimoji="1" lang="ja-JP" altLang="en-US"/>
          </a:p>
        </p:txBody>
      </p:sp>
    </p:spTree>
    <p:extLst>
      <p:ext uri="{BB962C8B-B14F-4D97-AF65-F5344CB8AC3E}">
        <p14:creationId xmlns:p14="http://schemas.microsoft.com/office/powerpoint/2010/main" val="7415640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「みやぎ授業づくりガイド＋」第２章設定編，第３章活用例編では，ツールを活用した学習活動の設定について活用例を示しながら説明しています。</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a:t>
            </a:fld>
            <a:endParaRPr kumimoji="1" lang="ja-JP" altLang="en-US" dirty="0"/>
          </a:p>
        </p:txBody>
      </p:sp>
    </p:spTree>
    <p:extLst>
      <p:ext uri="{BB962C8B-B14F-4D97-AF65-F5344CB8AC3E}">
        <p14:creationId xmlns:p14="http://schemas.microsoft.com/office/powerpoint/2010/main" val="33066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【Step</a:t>
            </a:r>
            <a:r>
              <a:rPr lang="ja-JP" altLang="en-US" dirty="0" smtClean="0"/>
              <a:t>３　各教科の目標及び内容の調整・見直し</a:t>
            </a:r>
            <a:r>
              <a:rPr lang="en-US" altLang="ja-JP" dirty="0" smtClean="0"/>
              <a:t>】</a:t>
            </a:r>
            <a:r>
              <a:rPr lang="ja-JP" altLang="en-US" dirty="0" smtClean="0"/>
              <a:t>をします。</a:t>
            </a:r>
            <a:r>
              <a:rPr lang="ja-JP" altLang="ja-JP" dirty="0" smtClean="0"/>
              <a:t>年間</a:t>
            </a:r>
            <a:r>
              <a:rPr lang="ja-JP" altLang="ja-JP" dirty="0"/>
              <a:t>指導</a:t>
            </a:r>
            <a:r>
              <a:rPr lang="ja-JP" altLang="ja-JP" dirty="0" smtClean="0"/>
              <a:t>計画</a:t>
            </a:r>
            <a:r>
              <a:rPr lang="ja-JP" altLang="en-US" dirty="0" smtClean="0"/>
              <a:t>に示されている</a:t>
            </a:r>
            <a:r>
              <a:rPr lang="en-US" altLang="ja-JP" dirty="0" smtClean="0"/>
              <a:t>【</a:t>
            </a:r>
            <a:r>
              <a:rPr lang="ja-JP" altLang="ja-JP" dirty="0" smtClean="0"/>
              <a:t>各教科</a:t>
            </a:r>
            <a:r>
              <a:rPr lang="ja-JP" altLang="ja-JP" dirty="0"/>
              <a:t>の目標及び</a:t>
            </a:r>
            <a:r>
              <a:rPr lang="ja-JP" altLang="ja-JP" dirty="0" smtClean="0"/>
              <a:t>内容</a:t>
            </a:r>
            <a:r>
              <a:rPr lang="en-US" altLang="ja-JP" dirty="0" smtClean="0"/>
              <a:t>】</a:t>
            </a:r>
            <a:r>
              <a:rPr lang="ja-JP" altLang="en-US" dirty="0" smtClean="0"/>
              <a:t>に迫る授業を，生徒の実態に応じて考えます。難しい場合には，実態に合わせた</a:t>
            </a:r>
            <a:r>
              <a:rPr lang="en-US" altLang="ja-JP" dirty="0" smtClean="0"/>
              <a:t>【</a:t>
            </a:r>
            <a:r>
              <a:rPr lang="ja-JP" altLang="en-US" dirty="0" smtClean="0"/>
              <a:t>各教科の目標及び内容</a:t>
            </a:r>
            <a:r>
              <a:rPr lang="en-US" altLang="ja-JP" dirty="0" smtClean="0"/>
              <a:t>】</a:t>
            </a:r>
            <a:r>
              <a:rPr lang="ja-JP" altLang="en-US" dirty="0" smtClean="0"/>
              <a:t>に調整・見直ししていきます。ここでは，中学部２学年の</a:t>
            </a:r>
            <a:r>
              <a:rPr lang="en-US" altLang="ja-JP" dirty="0" smtClean="0"/>
              <a:t>A</a:t>
            </a:r>
            <a:r>
              <a:rPr lang="ja-JP" altLang="en-US" dirty="0" err="1" smtClean="0"/>
              <a:t>さんの</a:t>
            </a:r>
            <a:r>
              <a:rPr lang="ja-JP" altLang="en-US" dirty="0" smtClean="0"/>
              <a:t>実態に応じて，国語</a:t>
            </a:r>
            <a:r>
              <a:rPr lang="en-US" altLang="ja-JP" dirty="0" smtClean="0"/>
              <a:t>A</a:t>
            </a:r>
            <a:r>
              <a:rPr lang="ja-JP" altLang="en-US" dirty="0" smtClean="0"/>
              <a:t>聞くこと・話すことエを，中学部２段階から小学部２段階へ段階の調整・見直しを行っています。</a:t>
            </a:r>
            <a:endParaRPr lang="ja-JP" altLang="ja-JP" dirty="0"/>
          </a:p>
          <a:p>
            <a:r>
              <a:rPr lang="en-US" altLang="ja-JP" dirty="0"/>
              <a:t> </a:t>
            </a:r>
            <a:endParaRPr lang="ja-JP" altLang="ja-JP" dirty="0"/>
          </a:p>
          <a:p>
            <a:pPr defTabSz="930279"/>
            <a:r>
              <a:rPr lang="ja-JP" altLang="ja-JP" dirty="0" smtClean="0"/>
              <a:t>調整</a:t>
            </a:r>
            <a:r>
              <a:rPr lang="ja-JP" altLang="ja-JP" dirty="0"/>
              <a:t>・見直しの留意点について</a:t>
            </a:r>
            <a:r>
              <a:rPr lang="ja-JP" altLang="ja-JP" dirty="0" smtClean="0"/>
              <a:t>は</a:t>
            </a:r>
            <a:r>
              <a:rPr lang="ja-JP" altLang="en-US" dirty="0" smtClean="0"/>
              <a:t>，みやぎ授業づくりガイド＋第２章２－１０，２－１１で説明しています。</a:t>
            </a:r>
            <a:endParaRPr lang="ja-JP" altLang="ja-JP" dirty="0" smtClean="0"/>
          </a:p>
          <a:p>
            <a:endParaRPr lang="ja-JP" altLang="ja-JP" dirty="0"/>
          </a:p>
          <a:p>
            <a:pPr defTabSz="930279">
              <a:defRPr/>
            </a:pPr>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10</a:t>
            </a:fld>
            <a:endParaRPr kumimoji="1" lang="ja-JP" altLang="en-US"/>
          </a:p>
        </p:txBody>
      </p:sp>
    </p:spTree>
    <p:extLst>
      <p:ext uri="{BB962C8B-B14F-4D97-AF65-F5344CB8AC3E}">
        <p14:creationId xmlns:p14="http://schemas.microsoft.com/office/powerpoint/2010/main" val="398113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【Step</a:t>
            </a:r>
            <a:r>
              <a:rPr lang="ja-JP" altLang="en-US" dirty="0" smtClean="0"/>
              <a:t>４　</a:t>
            </a:r>
            <a:r>
              <a:rPr lang="ja-JP" altLang="ja-JP" dirty="0" smtClean="0"/>
              <a:t>個別の</a:t>
            </a:r>
            <a:r>
              <a:rPr lang="ja-JP" altLang="ja-JP" dirty="0"/>
              <a:t>学習</a:t>
            </a:r>
            <a:r>
              <a:rPr lang="ja-JP" altLang="ja-JP" dirty="0" smtClean="0"/>
              <a:t>活動</a:t>
            </a:r>
            <a:r>
              <a:rPr lang="ja-JP" altLang="en-US" dirty="0" smtClean="0"/>
              <a:t>の</a:t>
            </a:r>
            <a:r>
              <a:rPr lang="ja-JP" altLang="ja-JP" dirty="0" smtClean="0"/>
              <a:t>設定</a:t>
            </a:r>
            <a:r>
              <a:rPr lang="en-US" altLang="ja-JP" dirty="0" smtClean="0"/>
              <a:t>】</a:t>
            </a:r>
            <a:r>
              <a:rPr lang="ja-JP" altLang="en-US" dirty="0" smtClean="0"/>
              <a:t>です。</a:t>
            </a:r>
            <a:r>
              <a:rPr lang="ja-JP" altLang="ja-JP" dirty="0" smtClean="0"/>
              <a:t>学習</a:t>
            </a:r>
            <a:r>
              <a:rPr lang="ja-JP" altLang="ja-JP" dirty="0"/>
              <a:t>活動は</a:t>
            </a:r>
            <a:r>
              <a:rPr lang="ja-JP" altLang="ja-JP" dirty="0" smtClean="0"/>
              <a:t>，</a:t>
            </a:r>
            <a:r>
              <a:rPr lang="en-US" altLang="ja-JP" dirty="0" smtClean="0"/>
              <a:t>Step</a:t>
            </a:r>
            <a:r>
              <a:rPr lang="ja-JP" altLang="en-US" dirty="0" smtClean="0"/>
              <a:t>２と</a:t>
            </a:r>
            <a:r>
              <a:rPr lang="ja-JP" altLang="ja-JP" dirty="0" smtClean="0"/>
              <a:t>３</a:t>
            </a:r>
            <a:r>
              <a:rPr lang="ja-JP" altLang="ja-JP" dirty="0"/>
              <a:t>で調整・見直しを</a:t>
            </a:r>
            <a:r>
              <a:rPr lang="ja-JP" altLang="ja-JP" dirty="0" smtClean="0"/>
              <a:t>した</a:t>
            </a:r>
            <a:r>
              <a:rPr lang="en-US" altLang="ja-JP" dirty="0" smtClean="0"/>
              <a:t>【</a:t>
            </a:r>
            <a:r>
              <a:rPr lang="ja-JP" altLang="ja-JP" dirty="0" smtClean="0"/>
              <a:t>各教科</a:t>
            </a:r>
            <a:r>
              <a:rPr lang="ja-JP" altLang="ja-JP" dirty="0"/>
              <a:t>の目標及び</a:t>
            </a:r>
            <a:r>
              <a:rPr lang="ja-JP" altLang="ja-JP" dirty="0" smtClean="0"/>
              <a:t>内容</a:t>
            </a:r>
            <a:r>
              <a:rPr lang="en-US" altLang="ja-JP" dirty="0" smtClean="0"/>
              <a:t>】【</a:t>
            </a:r>
            <a:r>
              <a:rPr lang="ja-JP" altLang="ja-JP" dirty="0" smtClean="0"/>
              <a:t>学んだ</a:t>
            </a:r>
            <a:r>
              <a:rPr lang="ja-JP" altLang="ja-JP" dirty="0"/>
              <a:t>ことを生かしている</a:t>
            </a:r>
            <a:r>
              <a:rPr lang="ja-JP" altLang="ja-JP" dirty="0" smtClean="0"/>
              <a:t>姿</a:t>
            </a:r>
            <a:r>
              <a:rPr lang="en-US" altLang="ja-JP" dirty="0" smtClean="0"/>
              <a:t>】【</a:t>
            </a:r>
            <a:r>
              <a:rPr lang="ja-JP" altLang="ja-JP" dirty="0" smtClean="0"/>
              <a:t>場</a:t>
            </a:r>
            <a:r>
              <a:rPr lang="ja-JP" altLang="ja-JP" dirty="0"/>
              <a:t>・人・</a:t>
            </a:r>
            <a:r>
              <a:rPr lang="ja-JP" altLang="ja-JP" dirty="0" smtClean="0"/>
              <a:t>もの</a:t>
            </a:r>
            <a:r>
              <a:rPr lang="en-US" altLang="ja-JP" dirty="0" smtClean="0"/>
              <a:t>】</a:t>
            </a:r>
            <a:r>
              <a:rPr lang="ja-JP" altLang="ja-JP" dirty="0" smtClean="0"/>
              <a:t>を</a:t>
            </a:r>
            <a:r>
              <a:rPr lang="ja-JP" altLang="ja-JP" dirty="0"/>
              <a:t>参考に考えます</a:t>
            </a:r>
            <a:r>
              <a:rPr lang="ja-JP" altLang="ja-JP" dirty="0" smtClean="0"/>
              <a:t>。「</a:t>
            </a:r>
            <a:r>
              <a:rPr lang="ja-JP" altLang="ja-JP" dirty="0"/>
              <a:t>場・人」を授業の場面設定に，「もの」を教材・教具につなげると</a:t>
            </a:r>
            <a:r>
              <a:rPr lang="ja-JP" altLang="ja-JP" dirty="0" smtClean="0"/>
              <a:t>，児童</a:t>
            </a:r>
            <a:r>
              <a:rPr lang="ja-JP" altLang="ja-JP" dirty="0"/>
              <a:t>生徒の生活</a:t>
            </a:r>
            <a:r>
              <a:rPr lang="ja-JP" altLang="ja-JP" dirty="0" smtClean="0"/>
              <a:t>に</a:t>
            </a:r>
            <a:r>
              <a:rPr lang="ja-JP" altLang="en-US" dirty="0" smtClean="0"/>
              <a:t>結び付いた</a:t>
            </a:r>
            <a:r>
              <a:rPr lang="ja-JP" altLang="ja-JP" dirty="0" smtClean="0"/>
              <a:t>学習活動</a:t>
            </a:r>
            <a:r>
              <a:rPr lang="ja-JP" altLang="en-US" dirty="0" smtClean="0"/>
              <a:t>と</a:t>
            </a:r>
            <a:r>
              <a:rPr lang="ja-JP" altLang="ja-JP" dirty="0" smtClean="0"/>
              <a:t>する</a:t>
            </a:r>
            <a:r>
              <a:rPr lang="ja-JP" altLang="ja-JP" dirty="0"/>
              <a:t>ことができます</a:t>
            </a:r>
            <a:r>
              <a:rPr lang="ja-JP" altLang="ja-JP" dirty="0" smtClean="0"/>
              <a:t>。</a:t>
            </a:r>
            <a:r>
              <a:rPr lang="en-US" altLang="ja-JP" dirty="0" smtClean="0"/>
              <a:t>A</a:t>
            </a:r>
            <a:r>
              <a:rPr lang="ja-JP" altLang="en-US" dirty="0" err="1" smtClean="0"/>
              <a:t>さんの</a:t>
            </a:r>
            <a:r>
              <a:rPr lang="ja-JP" altLang="en-US" dirty="0" smtClean="0"/>
              <a:t>場合，本単元での学習活動は，教師と一緒に買物の一連の流れを，別教室に設置した仮想店舗でシミュレーションするなどと，設定しています。</a:t>
            </a:r>
            <a:endParaRPr lang="ja-JP" altLang="ja-JP" dirty="0"/>
          </a:p>
          <a:p>
            <a:endParaRPr lang="ja-JP" altLang="ja-JP" dirty="0"/>
          </a:p>
          <a:p>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11</a:t>
            </a:fld>
            <a:endParaRPr kumimoji="1" lang="ja-JP" altLang="en-US"/>
          </a:p>
        </p:txBody>
      </p:sp>
    </p:spTree>
    <p:extLst>
      <p:ext uri="{BB962C8B-B14F-4D97-AF65-F5344CB8AC3E}">
        <p14:creationId xmlns:p14="http://schemas.microsoft.com/office/powerpoint/2010/main" val="194398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【Step</a:t>
            </a:r>
            <a:r>
              <a:rPr lang="ja-JP" altLang="en-US" dirty="0" smtClean="0"/>
              <a:t>５　</a:t>
            </a:r>
            <a:r>
              <a:rPr lang="ja-JP" altLang="ja-JP" dirty="0" smtClean="0"/>
              <a:t>集団</a:t>
            </a:r>
            <a:r>
              <a:rPr lang="ja-JP" altLang="ja-JP" dirty="0"/>
              <a:t>の学習</a:t>
            </a:r>
            <a:r>
              <a:rPr lang="ja-JP" altLang="ja-JP" dirty="0" smtClean="0"/>
              <a:t>活動</a:t>
            </a:r>
            <a:r>
              <a:rPr lang="ja-JP" altLang="en-US" dirty="0" smtClean="0"/>
              <a:t>の設定</a:t>
            </a:r>
            <a:r>
              <a:rPr lang="en-US" altLang="ja-JP" dirty="0" smtClean="0"/>
              <a:t>】Step</a:t>
            </a:r>
            <a:r>
              <a:rPr lang="ja-JP" altLang="ja-JP" dirty="0" smtClean="0"/>
              <a:t>４</a:t>
            </a:r>
            <a:r>
              <a:rPr lang="ja-JP" altLang="ja-JP" dirty="0"/>
              <a:t>で設定</a:t>
            </a:r>
            <a:r>
              <a:rPr lang="ja-JP" altLang="ja-JP" dirty="0" smtClean="0"/>
              <a:t>した個別の</a:t>
            </a:r>
            <a:r>
              <a:rPr lang="en-US" altLang="ja-JP" dirty="0" smtClean="0"/>
              <a:t>【</a:t>
            </a:r>
            <a:r>
              <a:rPr lang="ja-JP" altLang="ja-JP" dirty="0" smtClean="0"/>
              <a:t>学習活動</a:t>
            </a:r>
            <a:r>
              <a:rPr lang="en-US" altLang="ja-JP" dirty="0" smtClean="0"/>
              <a:t>】</a:t>
            </a:r>
            <a:r>
              <a:rPr lang="ja-JP" altLang="ja-JP" dirty="0" smtClean="0"/>
              <a:t>を</a:t>
            </a:r>
            <a:r>
              <a:rPr lang="ja-JP" altLang="en-US" dirty="0" smtClean="0"/>
              <a:t>，で</a:t>
            </a:r>
            <a:r>
              <a:rPr lang="ja-JP" altLang="ja-JP" dirty="0" smtClean="0"/>
              <a:t>きるだけ全員分取り入れて</a:t>
            </a:r>
            <a:r>
              <a:rPr lang="ja-JP" altLang="ja-JP" dirty="0"/>
              <a:t>集団の学習活動を</a:t>
            </a:r>
            <a:r>
              <a:rPr lang="ja-JP" altLang="ja-JP" dirty="0" smtClean="0"/>
              <a:t>考え</a:t>
            </a:r>
            <a:r>
              <a:rPr lang="ja-JP" altLang="en-US" dirty="0" smtClean="0"/>
              <a:t>ます。そうすることで，</a:t>
            </a:r>
            <a:r>
              <a:rPr lang="ja-JP" altLang="ja-JP" dirty="0" smtClean="0"/>
              <a:t>全員</a:t>
            </a:r>
            <a:r>
              <a:rPr lang="ja-JP" altLang="ja-JP" dirty="0"/>
              <a:t>が十分に学べる</a:t>
            </a:r>
            <a:r>
              <a:rPr lang="ja-JP" altLang="ja-JP" dirty="0" smtClean="0"/>
              <a:t>単元</a:t>
            </a:r>
            <a:r>
              <a:rPr lang="ja-JP" altLang="en-US" dirty="0" smtClean="0"/>
              <a:t>にすることができ</a:t>
            </a:r>
            <a:r>
              <a:rPr lang="ja-JP" altLang="ja-JP" dirty="0" smtClean="0"/>
              <a:t>ます。一斉</a:t>
            </a:r>
            <a:r>
              <a:rPr lang="ja-JP" altLang="ja-JP" dirty="0"/>
              <a:t>指導，個別指導，グループ指導などの指導</a:t>
            </a:r>
            <a:r>
              <a:rPr lang="ja-JP" altLang="ja-JP" dirty="0" smtClean="0"/>
              <a:t>体制</a:t>
            </a:r>
            <a:r>
              <a:rPr lang="ja-JP" altLang="en-US" dirty="0" smtClean="0"/>
              <a:t>を</a:t>
            </a:r>
            <a:r>
              <a:rPr lang="ja-JP" altLang="ja-JP" dirty="0" smtClean="0"/>
              <a:t>検討</a:t>
            </a:r>
            <a:r>
              <a:rPr lang="ja-JP" altLang="ja-JP" dirty="0"/>
              <a:t>します</a:t>
            </a:r>
            <a:r>
              <a:rPr lang="ja-JP" altLang="ja-JP" dirty="0" smtClean="0"/>
              <a:t>。一斉での学習が難しいときには，</a:t>
            </a:r>
            <a:r>
              <a:rPr lang="ja-JP" altLang="en-US" dirty="0" smtClean="0"/>
              <a:t>個別指導やグループ指導を部分的に取り入れたり，集団での学習ではなく個別の学習で行ったりすることもあります。これらをまとめたのが，</a:t>
            </a:r>
            <a:r>
              <a:rPr lang="en-US" altLang="ja-JP" dirty="0" smtClean="0"/>
              <a:t>【</a:t>
            </a:r>
            <a:r>
              <a:rPr lang="ja-JP" altLang="en-US" dirty="0" smtClean="0"/>
              <a:t>主な学習活動</a:t>
            </a:r>
            <a:r>
              <a:rPr lang="en-US" altLang="ja-JP" dirty="0" smtClean="0"/>
              <a:t>】</a:t>
            </a:r>
            <a:r>
              <a:rPr lang="ja-JP" altLang="en-US" dirty="0" smtClean="0"/>
              <a:t>です。</a:t>
            </a:r>
            <a:endParaRPr lang="en-US" altLang="ja-JP" dirty="0"/>
          </a:p>
          <a:p>
            <a:endParaRPr lang="ja-JP" altLang="ja-JP"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12</a:t>
            </a:fld>
            <a:endParaRPr kumimoji="1" lang="ja-JP" altLang="en-US"/>
          </a:p>
        </p:txBody>
      </p:sp>
    </p:spTree>
    <p:extLst>
      <p:ext uri="{BB962C8B-B14F-4D97-AF65-F5344CB8AC3E}">
        <p14:creationId xmlns:p14="http://schemas.microsoft.com/office/powerpoint/2010/main" val="111513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a:t>
            </a:r>
            <a:r>
              <a:rPr lang="ja-JP" altLang="ja-JP" dirty="0" smtClean="0"/>
              <a:t>目標</a:t>
            </a:r>
            <a:r>
              <a:rPr lang="ja-JP" altLang="en-US" dirty="0" smtClean="0"/>
              <a:t>，</a:t>
            </a:r>
            <a:r>
              <a:rPr lang="ja-JP" altLang="ja-JP" dirty="0" smtClean="0"/>
              <a:t>評価</a:t>
            </a:r>
            <a:r>
              <a:rPr lang="ja-JP" altLang="ja-JP" dirty="0"/>
              <a:t>規準の</a:t>
            </a:r>
            <a:r>
              <a:rPr lang="ja-JP" altLang="ja-JP" dirty="0" smtClean="0"/>
              <a:t>設定</a:t>
            </a:r>
            <a:r>
              <a:rPr lang="en-US" altLang="ja-JP" dirty="0" smtClean="0"/>
              <a:t>】</a:t>
            </a:r>
            <a:r>
              <a:rPr lang="ja-JP" altLang="ja-JP" dirty="0" smtClean="0"/>
              <a:t>に</a:t>
            </a:r>
            <a:r>
              <a:rPr lang="ja-JP" altLang="ja-JP" dirty="0"/>
              <a:t>ついては</a:t>
            </a:r>
            <a:r>
              <a:rPr lang="ja-JP" altLang="ja-JP" dirty="0" smtClean="0"/>
              <a:t>，</a:t>
            </a:r>
            <a:r>
              <a:rPr lang="ja-JP" altLang="en-US" dirty="0" smtClean="0"/>
              <a:t>令和３年度　研究成果物「</a:t>
            </a:r>
            <a:r>
              <a:rPr lang="ja-JP" altLang="ja-JP" dirty="0" smtClean="0"/>
              <a:t>みやぎ</a:t>
            </a:r>
            <a:r>
              <a:rPr lang="ja-JP" altLang="ja-JP" dirty="0"/>
              <a:t>授業づくりガイド</a:t>
            </a:r>
            <a:r>
              <a:rPr lang="ja-JP" altLang="ja-JP" dirty="0" smtClean="0"/>
              <a:t>」</a:t>
            </a:r>
            <a:r>
              <a:rPr lang="ja-JP" altLang="en-US" dirty="0" smtClean="0"/>
              <a:t>で詳しく説明しています</a:t>
            </a:r>
            <a:r>
              <a:rPr lang="ja-JP" altLang="ja-JP" dirty="0" smtClean="0"/>
              <a:t>。</a:t>
            </a:r>
            <a:endParaRPr lang="ja-JP" altLang="ja-JP" dirty="0"/>
          </a:p>
          <a:p>
            <a:pPr defTabSz="930279">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13</a:t>
            </a:fld>
            <a:endParaRPr kumimoji="1" lang="ja-JP" altLang="en-US"/>
          </a:p>
        </p:txBody>
      </p:sp>
    </p:spTree>
    <p:extLst>
      <p:ext uri="{BB962C8B-B14F-4D97-AF65-F5344CB8AC3E}">
        <p14:creationId xmlns:p14="http://schemas.microsoft.com/office/powerpoint/2010/main" val="2183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279"/>
            <a:r>
              <a:rPr lang="ja-JP" altLang="en-US" smtClean="0">
                <a:latin typeface="+mn-ea"/>
                <a:ea typeface="+mn-ea"/>
              </a:rPr>
              <a:t>「みやぎ</a:t>
            </a:r>
            <a:r>
              <a:rPr lang="ja-JP" altLang="en-US" dirty="0" smtClean="0">
                <a:latin typeface="+mn-ea"/>
                <a:ea typeface="+mn-ea"/>
              </a:rPr>
              <a:t>授業づくり</a:t>
            </a:r>
            <a:r>
              <a:rPr lang="ja-JP" altLang="en-US" smtClean="0">
                <a:latin typeface="+mn-ea"/>
                <a:ea typeface="+mn-ea"/>
              </a:rPr>
              <a:t>ガイド＋」第３章</a:t>
            </a:r>
            <a:r>
              <a:rPr lang="ja-JP" altLang="en-US" dirty="0" smtClean="0">
                <a:latin typeface="+mn-ea"/>
                <a:ea typeface="+mn-ea"/>
              </a:rPr>
              <a:t>３－４をご覧下さい。調整・見直し前の年間指導計画から，生徒の実態やキャリア発達段階を踏まえ，各教科の目標及び内容を捉えた指導計画になっています。</a:t>
            </a:r>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14</a:t>
            </a:fld>
            <a:endParaRPr kumimoji="1" lang="ja-JP" altLang="en-US"/>
          </a:p>
        </p:txBody>
      </p:sp>
    </p:spTree>
    <p:extLst>
      <p:ext uri="{BB962C8B-B14F-4D97-AF65-F5344CB8AC3E}">
        <p14:creationId xmlns:p14="http://schemas.microsoft.com/office/powerpoint/2010/main" val="332401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279">
              <a:defRPr/>
            </a:pPr>
            <a:r>
              <a:rPr kumimoji="1" lang="ja-JP" altLang="en-US" dirty="0" smtClean="0"/>
              <a:t>以上で，「育成を目指す資質・能力」を児童生徒の生活に結び付ける学習活動の設定についての説明は終了です。</a:t>
            </a:r>
          </a:p>
          <a:p>
            <a:pPr defTabSz="930279"/>
            <a:endParaRPr lang="ja-JP" altLang="ja-JP"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15</a:t>
            </a:fld>
            <a:endParaRPr kumimoji="1" lang="ja-JP" altLang="en-US"/>
          </a:p>
        </p:txBody>
      </p:sp>
    </p:spTree>
    <p:extLst>
      <p:ext uri="{BB962C8B-B14F-4D97-AF65-F5344CB8AC3E}">
        <p14:creationId xmlns:p14="http://schemas.microsoft.com/office/powerpoint/2010/main" val="379110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483">
              <a:defRPr/>
            </a:pPr>
            <a:r>
              <a:rPr kumimoji="1" lang="ja-JP" altLang="en-US" dirty="0" smtClean="0">
                <a:latin typeface="+mn-ea"/>
                <a:ea typeface="+mn-ea"/>
              </a:rPr>
              <a:t>ツールの活用を通して，児童生徒の生活を捉えること，「学んだことを生かしている姿」を考えること，育成を目指す資質・能力を明確にすることができます。そうすることで，「育成を目指す資質・能力」を生活に結び付ける学習活動を設定することができます。</a:t>
            </a:r>
            <a:endParaRPr lang="en-US" altLang="ja-JP" dirty="0" smtClean="0">
              <a:latin typeface="+mn-ea"/>
              <a:ea typeface="+mn-ea"/>
              <a:cs typeface="ＭＳ Ｐゴシック" panose="020B0600070205080204" pitchFamily="50" charset="-128"/>
            </a:endParaRPr>
          </a:p>
          <a:p>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2</a:t>
            </a:fld>
            <a:endParaRPr kumimoji="1" lang="ja-JP" altLang="en-US"/>
          </a:p>
        </p:txBody>
      </p:sp>
    </p:spTree>
    <p:extLst>
      <p:ext uri="{BB962C8B-B14F-4D97-AF65-F5344CB8AC3E}">
        <p14:creationId xmlns:p14="http://schemas.microsoft.com/office/powerpoint/2010/main" val="1970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授業づくりの構成図にあるように，学習活動の設定方法として「場・人・もの」と「学んだことを生かしている姿」を組み込むことを提案しています。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3</a:t>
            </a:fld>
            <a:endParaRPr kumimoji="1" lang="ja-JP" altLang="en-US"/>
          </a:p>
        </p:txBody>
      </p:sp>
    </p:spTree>
    <p:extLst>
      <p:ext uri="{BB962C8B-B14F-4D97-AF65-F5344CB8AC3E}">
        <p14:creationId xmlns:p14="http://schemas.microsoft.com/office/powerpoint/2010/main" val="95343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279">
              <a:defRPr/>
            </a:pPr>
            <a:r>
              <a:rPr lang="ja-JP" altLang="en-US" b="0" dirty="0" smtClean="0">
                <a:latin typeface="+mn-ea"/>
                <a:ea typeface="+mn-ea"/>
              </a:rPr>
              <a:t>学習活動の設定</a:t>
            </a:r>
            <a:r>
              <a:rPr lang="ja-JP" altLang="en-US" b="0" smtClean="0">
                <a:latin typeface="+mn-ea"/>
                <a:ea typeface="+mn-ea"/>
              </a:rPr>
              <a:t>の基本型と</a:t>
            </a:r>
            <a:r>
              <a:rPr lang="ja-JP" altLang="en-US" b="0" dirty="0" smtClean="0">
                <a:latin typeface="+mn-ea"/>
                <a:ea typeface="+mn-ea"/>
              </a:rPr>
              <a:t>して，五つのステップを提案しています。しかし，学習活動を設定する際，</a:t>
            </a:r>
            <a:r>
              <a:rPr lang="ja-JP" altLang="ja-JP" b="0" dirty="0" smtClean="0">
                <a:latin typeface="+mn-ea"/>
                <a:ea typeface="+mn-ea"/>
              </a:rPr>
              <a:t>「</a:t>
            </a:r>
            <a:r>
              <a:rPr lang="ja-JP" altLang="ja-JP" b="0" dirty="0">
                <a:latin typeface="+mn-ea"/>
                <a:ea typeface="+mn-ea"/>
              </a:rPr>
              <a:t>単元（題材）の目標」や</a:t>
            </a:r>
            <a:r>
              <a:rPr lang="ja-JP" altLang="ja-JP" b="0" dirty="0" smtClean="0">
                <a:latin typeface="+mn-ea"/>
                <a:ea typeface="+mn-ea"/>
              </a:rPr>
              <a:t>「</a:t>
            </a:r>
            <a:r>
              <a:rPr lang="ja-JP" altLang="en-US" b="0" dirty="0" smtClean="0">
                <a:latin typeface="+mn-ea"/>
                <a:ea typeface="+mn-ea"/>
              </a:rPr>
              <a:t>評価規準</a:t>
            </a:r>
            <a:r>
              <a:rPr lang="ja-JP" altLang="ja-JP" b="0" dirty="0" smtClean="0">
                <a:latin typeface="+mn-ea"/>
                <a:ea typeface="+mn-ea"/>
              </a:rPr>
              <a:t>」など</a:t>
            </a:r>
            <a:r>
              <a:rPr lang="ja-JP" altLang="en-US" b="0" dirty="0" smtClean="0">
                <a:latin typeface="+mn-ea"/>
                <a:ea typeface="+mn-ea"/>
              </a:rPr>
              <a:t>，様々な</a:t>
            </a:r>
            <a:r>
              <a:rPr lang="ja-JP" altLang="ja-JP" b="0" dirty="0" smtClean="0">
                <a:latin typeface="+mn-ea"/>
                <a:ea typeface="+mn-ea"/>
              </a:rPr>
              <a:t>事項</a:t>
            </a:r>
            <a:r>
              <a:rPr lang="ja-JP" altLang="ja-JP" b="0" dirty="0">
                <a:latin typeface="+mn-ea"/>
                <a:ea typeface="+mn-ea"/>
              </a:rPr>
              <a:t>は相互に関わり合います。</a:t>
            </a:r>
            <a:endParaRPr lang="en-US" altLang="ja-JP" b="0" dirty="0">
              <a:latin typeface="+mn-ea"/>
              <a:ea typeface="+mn-ea"/>
            </a:endParaRPr>
          </a:p>
          <a:p>
            <a:pPr defTabSz="930279">
              <a:defRPr/>
            </a:pPr>
            <a:r>
              <a:rPr lang="ja-JP" altLang="en-US" b="0" dirty="0" smtClean="0">
                <a:latin typeface="+mn-ea"/>
                <a:ea typeface="+mn-ea"/>
              </a:rPr>
              <a:t>これらの事項に</a:t>
            </a:r>
            <a:r>
              <a:rPr lang="ja-JP" altLang="en-US" b="0" dirty="0">
                <a:latin typeface="+mn-ea"/>
                <a:ea typeface="+mn-ea"/>
              </a:rPr>
              <a:t>順序性</a:t>
            </a:r>
            <a:r>
              <a:rPr lang="ja-JP" altLang="en-US" b="0" dirty="0" smtClean="0">
                <a:latin typeface="+mn-ea"/>
                <a:ea typeface="+mn-ea"/>
              </a:rPr>
              <a:t>はなく，行ったり来たりしながら考えていくもので，必ずしも提案した順序で学習活動を設定しなければならないわけではありません。</a:t>
            </a:r>
            <a:r>
              <a:rPr kumimoji="1" lang="ja-JP" altLang="en-US" b="0" dirty="0" smtClean="0">
                <a:latin typeface="+mn-ea"/>
                <a:ea typeface="+mn-ea"/>
              </a:rPr>
              <a:t>設定方法の一つの提案と捉えていただければと思います。</a:t>
            </a:r>
            <a:endParaRPr kumimoji="1" lang="en-US" altLang="ja-JP" b="0"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4</a:t>
            </a:fld>
            <a:endParaRPr kumimoji="1" lang="ja-JP" altLang="en-US"/>
          </a:p>
        </p:txBody>
      </p:sp>
    </p:spTree>
    <p:extLst>
      <p:ext uri="{BB962C8B-B14F-4D97-AF65-F5344CB8AC3E}">
        <p14:creationId xmlns:p14="http://schemas.microsoft.com/office/powerpoint/2010/main" val="276856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n-ea"/>
                <a:ea typeface="+mn-ea"/>
              </a:rPr>
              <a:t>「育成を目指す資質・能力」を児童生徒の生活と結び付ける学習活動を設定する際に，ツールを活用することで，考えを整理し，必要事項を関連させながら設定していくことができます。</a:t>
            </a:r>
            <a:endParaRPr kumimoji="1" lang="en-US" altLang="ja-JP" dirty="0" smtClean="0">
              <a:latin typeface="+mn-ea"/>
              <a:ea typeface="+mn-ea"/>
            </a:endParaRPr>
          </a:p>
          <a:p>
            <a:r>
              <a:rPr kumimoji="1" lang="ja-JP" altLang="en-US" dirty="0" smtClean="0">
                <a:latin typeface="+mn-ea"/>
                <a:ea typeface="+mn-ea"/>
              </a:rPr>
              <a:t>活用するのは，「場・人・ものマトリックス」と「学習活動（指導内容・方法）設定シート」です。</a:t>
            </a:r>
            <a:endParaRPr kumimoji="1" lang="en-US" altLang="ja-JP" dirty="0" smtClean="0">
              <a:latin typeface="+mn-ea"/>
              <a:ea typeface="+mn-ea"/>
            </a:endParaRPr>
          </a:p>
          <a:p>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5</a:t>
            </a:fld>
            <a:endParaRPr kumimoji="1" lang="ja-JP" altLang="en-US" dirty="0"/>
          </a:p>
        </p:txBody>
      </p:sp>
    </p:spTree>
    <p:extLst>
      <p:ext uri="{BB962C8B-B14F-4D97-AF65-F5344CB8AC3E}">
        <p14:creationId xmlns:p14="http://schemas.microsoft.com/office/powerpoint/2010/main" val="388138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各教科等を合わせた指導（生活単元学習）特別支援学校中学部２学年の年間指導計画例　単元（題材）名「買物へ行こう」を基に，五つのＳｔｅｐに沿って説明していきます。実際の学習活動の設定では，年間指導計画だけでなく，これまでの授業実践の学習指導案や教育計画などを参考にすることもある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6</a:t>
            </a:fld>
            <a:endParaRPr kumimoji="1" lang="ja-JP" altLang="en-US"/>
          </a:p>
        </p:txBody>
      </p:sp>
    </p:spTree>
    <p:extLst>
      <p:ext uri="{BB962C8B-B14F-4D97-AF65-F5344CB8AC3E}">
        <p14:creationId xmlns:p14="http://schemas.microsoft.com/office/powerpoint/2010/main" val="52971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279">
              <a:defRPr/>
            </a:pPr>
            <a:r>
              <a:rPr lang="ja-JP" altLang="en-US" dirty="0" smtClean="0"/>
              <a:t>それでは，ツールを活用した学習活動の設定について五</a:t>
            </a:r>
            <a:r>
              <a:rPr kumimoji="1" lang="ja-JP" altLang="en-US" dirty="0" smtClean="0"/>
              <a:t>つのＳｔｅｐの順にご説明します。</a:t>
            </a:r>
            <a:endParaRPr lang="en-US" altLang="ja-JP" dirty="0" smtClean="0"/>
          </a:p>
          <a:p>
            <a:pPr defTabSz="930279"/>
            <a:r>
              <a:rPr lang="ja-JP" altLang="en-US" dirty="0" smtClean="0"/>
              <a:t>「みやぎ授業づくりガイド＋」第３章３－３にある「学習活動（指導内容・方法）設定シート記入例」を見ながら設定方法を確認してください。</a:t>
            </a:r>
            <a:endParaRPr lang="ja-JP" altLang="ja-JP" dirty="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7</a:t>
            </a:fld>
            <a:endParaRPr kumimoji="1" lang="ja-JP" altLang="en-US"/>
          </a:p>
        </p:txBody>
      </p:sp>
    </p:spTree>
    <p:extLst>
      <p:ext uri="{BB962C8B-B14F-4D97-AF65-F5344CB8AC3E}">
        <p14:creationId xmlns:p14="http://schemas.microsoft.com/office/powerpoint/2010/main" val="79085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0279">
              <a:defRPr/>
            </a:pPr>
            <a:r>
              <a:rPr kumimoji="1" lang="en-US" altLang="ja-JP" dirty="0" smtClean="0"/>
              <a:t>【Step</a:t>
            </a:r>
            <a:r>
              <a:rPr kumimoji="1" lang="ja-JP" altLang="en-US" dirty="0" smtClean="0"/>
              <a:t>１　年間指導計画等の確認</a:t>
            </a:r>
            <a:r>
              <a:rPr kumimoji="1" lang="en-US" altLang="ja-JP" dirty="0" smtClean="0"/>
              <a:t>】</a:t>
            </a:r>
            <a:r>
              <a:rPr lang="ja-JP" altLang="ja-JP" dirty="0" smtClean="0"/>
              <a:t>年間指導計画等を見て，</a:t>
            </a:r>
            <a:r>
              <a:rPr lang="en-US" altLang="ja-JP" dirty="0" smtClean="0"/>
              <a:t>【</a:t>
            </a:r>
            <a:r>
              <a:rPr lang="ja-JP" altLang="ja-JP" dirty="0" smtClean="0"/>
              <a:t>指導</a:t>
            </a:r>
            <a:r>
              <a:rPr lang="ja-JP" altLang="en-US" dirty="0" smtClean="0"/>
              <a:t>の</a:t>
            </a:r>
            <a:r>
              <a:rPr lang="ja-JP" altLang="ja-JP" dirty="0" smtClean="0"/>
              <a:t>形態</a:t>
            </a:r>
            <a:r>
              <a:rPr lang="en-US" altLang="ja-JP" dirty="0" smtClean="0"/>
              <a:t>】【</a:t>
            </a:r>
            <a:r>
              <a:rPr lang="ja-JP" altLang="en-US" dirty="0" smtClean="0"/>
              <a:t>単元（題材）名</a:t>
            </a:r>
            <a:r>
              <a:rPr lang="en-US" altLang="ja-JP" dirty="0" smtClean="0"/>
              <a:t>】【</a:t>
            </a:r>
            <a:r>
              <a:rPr lang="ja-JP" altLang="en-US" dirty="0" smtClean="0"/>
              <a:t>時数</a:t>
            </a:r>
            <a:r>
              <a:rPr lang="en-US" altLang="ja-JP" dirty="0" smtClean="0"/>
              <a:t>】</a:t>
            </a:r>
            <a:r>
              <a:rPr lang="ja-JP" altLang="ja-JP" dirty="0" smtClean="0"/>
              <a:t>等を確認し</a:t>
            </a:r>
            <a:r>
              <a:rPr lang="ja-JP" altLang="en-US" dirty="0" smtClean="0"/>
              <a:t>記入します</a:t>
            </a:r>
            <a:r>
              <a:rPr lang="ja-JP" altLang="ja-JP" dirty="0" smtClean="0"/>
              <a:t>。これ</a:t>
            </a:r>
            <a:r>
              <a:rPr lang="ja-JP" altLang="ja-JP" dirty="0"/>
              <a:t>までの授業</a:t>
            </a:r>
            <a:r>
              <a:rPr lang="ja-JP" altLang="ja-JP" dirty="0" smtClean="0"/>
              <a:t>実践</a:t>
            </a:r>
            <a:r>
              <a:rPr lang="ja-JP" altLang="en-US" dirty="0" smtClean="0"/>
              <a:t>の略案</a:t>
            </a:r>
            <a:r>
              <a:rPr lang="ja-JP" altLang="ja-JP" dirty="0" smtClean="0"/>
              <a:t>など</a:t>
            </a:r>
            <a:r>
              <a:rPr lang="ja-JP" altLang="en-US" dirty="0" smtClean="0"/>
              <a:t>も参考になります。</a:t>
            </a:r>
            <a:r>
              <a:rPr lang="ja-JP" altLang="ja-JP" dirty="0" smtClean="0"/>
              <a:t>今回</a:t>
            </a:r>
            <a:r>
              <a:rPr lang="ja-JP" altLang="ja-JP" dirty="0"/>
              <a:t>の単元（題材</a:t>
            </a:r>
            <a:r>
              <a:rPr lang="ja-JP" altLang="ja-JP" dirty="0" smtClean="0"/>
              <a:t>）</a:t>
            </a:r>
            <a:r>
              <a:rPr lang="ja-JP" altLang="en-US" dirty="0" smtClean="0"/>
              <a:t>における学習</a:t>
            </a:r>
            <a:r>
              <a:rPr lang="ja-JP" altLang="ja-JP" dirty="0" smtClean="0"/>
              <a:t>活動</a:t>
            </a:r>
            <a:r>
              <a:rPr lang="ja-JP" altLang="en-US" dirty="0" smtClean="0"/>
              <a:t>の内容を大</a:t>
            </a:r>
            <a:r>
              <a:rPr lang="ja-JP" altLang="ja-JP" dirty="0" smtClean="0"/>
              <a:t>まかに</a:t>
            </a:r>
            <a:r>
              <a:rPr lang="ja-JP" altLang="ja-JP" dirty="0"/>
              <a:t>イメージ</a:t>
            </a:r>
            <a:r>
              <a:rPr lang="ja-JP" altLang="ja-JP" dirty="0" smtClean="0"/>
              <a:t>します。</a:t>
            </a:r>
            <a:endParaRPr lang="ja-JP" altLang="ja-JP" dirty="0"/>
          </a:p>
          <a:p>
            <a:pPr defTabSz="930279">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8</a:t>
            </a:fld>
            <a:endParaRPr kumimoji="1" lang="ja-JP" altLang="en-US"/>
          </a:p>
        </p:txBody>
      </p:sp>
    </p:spTree>
    <p:extLst>
      <p:ext uri="{BB962C8B-B14F-4D97-AF65-F5344CB8AC3E}">
        <p14:creationId xmlns:p14="http://schemas.microsoft.com/office/powerpoint/2010/main" val="310273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latin typeface="+mn-ea"/>
                <a:ea typeface="+mn-ea"/>
              </a:rPr>
              <a:t>【Step</a:t>
            </a:r>
            <a:r>
              <a:rPr lang="ja-JP" altLang="en-US" dirty="0" smtClean="0">
                <a:latin typeface="+mn-ea"/>
                <a:ea typeface="+mn-ea"/>
              </a:rPr>
              <a:t>２</a:t>
            </a:r>
            <a:r>
              <a:rPr lang="ja-JP" altLang="ja-JP" dirty="0" smtClean="0">
                <a:latin typeface="+mn-ea"/>
                <a:ea typeface="+mn-ea"/>
              </a:rPr>
              <a:t>「</a:t>
            </a:r>
            <a:r>
              <a:rPr lang="ja-JP" altLang="ja-JP" dirty="0">
                <a:latin typeface="+mn-ea"/>
                <a:ea typeface="+mn-ea"/>
              </a:rPr>
              <a:t>学んだことを生かしている姿</a:t>
            </a:r>
            <a:r>
              <a:rPr lang="ja-JP" altLang="ja-JP" dirty="0" smtClean="0">
                <a:latin typeface="+mn-ea"/>
                <a:ea typeface="+mn-ea"/>
              </a:rPr>
              <a:t>」</a:t>
            </a:r>
            <a:r>
              <a:rPr lang="ja-JP" altLang="en-US" dirty="0" smtClean="0">
                <a:latin typeface="+mn-ea"/>
                <a:ea typeface="+mn-ea"/>
              </a:rPr>
              <a:t>の設定</a:t>
            </a:r>
            <a:r>
              <a:rPr lang="en-US" altLang="ja-JP" dirty="0" smtClean="0">
                <a:latin typeface="+mn-ea"/>
                <a:ea typeface="+mn-ea"/>
              </a:rPr>
              <a:t>】</a:t>
            </a:r>
            <a:r>
              <a:rPr lang="ja-JP" altLang="ja-JP" dirty="0" smtClean="0">
                <a:latin typeface="+mn-ea"/>
                <a:ea typeface="+mn-ea"/>
              </a:rPr>
              <a:t>を</a:t>
            </a:r>
            <a:r>
              <a:rPr lang="ja-JP" altLang="ja-JP" dirty="0">
                <a:latin typeface="+mn-ea"/>
                <a:ea typeface="+mn-ea"/>
              </a:rPr>
              <a:t>具体的に</a:t>
            </a:r>
            <a:r>
              <a:rPr lang="ja-JP" altLang="ja-JP" dirty="0" smtClean="0">
                <a:latin typeface="+mn-ea"/>
                <a:ea typeface="+mn-ea"/>
              </a:rPr>
              <a:t>考えます。</a:t>
            </a:r>
            <a:r>
              <a:rPr lang="ja-JP" altLang="en-US" dirty="0" smtClean="0">
                <a:latin typeface="+mn-ea"/>
                <a:ea typeface="+mn-ea"/>
              </a:rPr>
              <a:t>学んだことが児童生徒の生活においてどのように生かされていくのか，</a:t>
            </a:r>
            <a:r>
              <a:rPr lang="ja-JP" altLang="ja-JP" dirty="0" smtClean="0">
                <a:latin typeface="+mn-ea"/>
                <a:ea typeface="+mn-ea"/>
              </a:rPr>
              <a:t>「</a:t>
            </a:r>
            <a:r>
              <a:rPr lang="ja-JP" altLang="ja-JP" dirty="0">
                <a:latin typeface="+mn-ea"/>
                <a:ea typeface="+mn-ea"/>
              </a:rPr>
              <a:t>どこで（場）誰と（人）何を使って（もの）何をするのか</a:t>
            </a:r>
            <a:r>
              <a:rPr lang="ja-JP" altLang="ja-JP" dirty="0" smtClean="0">
                <a:latin typeface="+mn-ea"/>
                <a:ea typeface="+mn-ea"/>
              </a:rPr>
              <a:t>（</a:t>
            </a:r>
            <a:r>
              <a:rPr lang="ja-JP" altLang="en-US" dirty="0" smtClean="0">
                <a:latin typeface="+mn-ea"/>
                <a:ea typeface="+mn-ea"/>
              </a:rPr>
              <a:t>各教科の目標及び内容</a:t>
            </a:r>
            <a:r>
              <a:rPr lang="ja-JP" altLang="ja-JP" dirty="0" smtClean="0">
                <a:latin typeface="+mn-ea"/>
                <a:ea typeface="+mn-ea"/>
              </a:rPr>
              <a:t>）</a:t>
            </a:r>
            <a:r>
              <a:rPr lang="ja-JP" altLang="ja-JP" dirty="0">
                <a:latin typeface="+mn-ea"/>
                <a:ea typeface="+mn-ea"/>
              </a:rPr>
              <a:t>」を考えます</a:t>
            </a:r>
            <a:r>
              <a:rPr lang="ja-JP" altLang="ja-JP" dirty="0" smtClean="0">
                <a:latin typeface="+mn-ea"/>
                <a:ea typeface="+mn-ea"/>
              </a:rPr>
              <a:t>。</a:t>
            </a:r>
            <a:r>
              <a:rPr lang="ja-JP" altLang="en-US" dirty="0" smtClean="0">
                <a:latin typeface="+mn-ea"/>
                <a:ea typeface="+mn-ea"/>
              </a:rPr>
              <a:t>この時，</a:t>
            </a:r>
            <a:r>
              <a:rPr lang="ja-JP" altLang="ja-JP" b="0" u="sng" dirty="0" smtClean="0">
                <a:latin typeface="+mn-ea"/>
                <a:ea typeface="+mn-ea"/>
              </a:rPr>
              <a:t>「</a:t>
            </a:r>
            <a:r>
              <a:rPr lang="ja-JP" altLang="ja-JP" b="0" u="sng" dirty="0">
                <a:latin typeface="+mn-ea"/>
                <a:ea typeface="+mn-ea"/>
              </a:rPr>
              <a:t>場・人・もの</a:t>
            </a:r>
            <a:r>
              <a:rPr lang="ja-JP" altLang="ja-JP" b="0" u="sng" dirty="0" smtClean="0">
                <a:latin typeface="+mn-ea"/>
                <a:ea typeface="+mn-ea"/>
              </a:rPr>
              <a:t>マトリックス」</a:t>
            </a:r>
            <a:r>
              <a:rPr lang="ja-JP" altLang="ja-JP" b="0" dirty="0">
                <a:latin typeface="+mn-ea"/>
                <a:ea typeface="+mn-ea"/>
              </a:rPr>
              <a:t>を参考にすることが</a:t>
            </a:r>
            <a:r>
              <a:rPr lang="ja-JP" altLang="ja-JP" b="0" dirty="0" smtClean="0">
                <a:latin typeface="+mn-ea"/>
                <a:ea typeface="+mn-ea"/>
              </a:rPr>
              <a:t>できます</a:t>
            </a:r>
            <a:r>
              <a:rPr lang="ja-JP" altLang="en-US" b="0" dirty="0" smtClean="0">
                <a:latin typeface="+mn-ea"/>
                <a:ea typeface="+mn-ea"/>
              </a:rPr>
              <a:t>。</a:t>
            </a:r>
            <a:endParaRPr lang="ja-JP" altLang="ja-JP" b="0" dirty="0">
              <a:latin typeface="+mn-ea"/>
              <a:ea typeface="+mn-ea"/>
            </a:endParaRPr>
          </a:p>
          <a:p>
            <a:endParaRPr lang="ja-JP" altLang="ja-JP" b="0" dirty="0">
              <a:latin typeface="+mn-ea"/>
              <a:ea typeface="+mn-ea"/>
            </a:endParaRPr>
          </a:p>
          <a:p>
            <a:r>
              <a:rPr lang="ja-JP" altLang="ja-JP" dirty="0" smtClean="0">
                <a:latin typeface="+mn-ea"/>
                <a:ea typeface="+mn-ea"/>
              </a:rPr>
              <a:t>必ず</a:t>
            </a:r>
            <a:r>
              <a:rPr lang="ja-JP" altLang="ja-JP" dirty="0">
                <a:latin typeface="+mn-ea"/>
                <a:ea typeface="+mn-ea"/>
              </a:rPr>
              <a:t>しも</a:t>
            </a:r>
            <a:r>
              <a:rPr lang="ja-JP" altLang="ja-JP" dirty="0" smtClean="0">
                <a:latin typeface="+mn-ea"/>
                <a:ea typeface="+mn-ea"/>
              </a:rPr>
              <a:t>，</a:t>
            </a:r>
            <a:r>
              <a:rPr lang="en-US" altLang="ja-JP" dirty="0" smtClean="0">
                <a:latin typeface="+mn-ea"/>
                <a:ea typeface="+mn-ea"/>
              </a:rPr>
              <a:t>【</a:t>
            </a:r>
            <a:r>
              <a:rPr lang="ja-JP" altLang="ja-JP" dirty="0" smtClean="0">
                <a:latin typeface="+mn-ea"/>
                <a:ea typeface="+mn-ea"/>
              </a:rPr>
              <a:t>場</a:t>
            </a:r>
            <a:r>
              <a:rPr lang="ja-JP" altLang="ja-JP" dirty="0">
                <a:latin typeface="+mn-ea"/>
                <a:ea typeface="+mn-ea"/>
              </a:rPr>
              <a:t>・人・</a:t>
            </a:r>
            <a:r>
              <a:rPr lang="ja-JP" altLang="ja-JP" dirty="0" smtClean="0">
                <a:latin typeface="+mn-ea"/>
                <a:ea typeface="+mn-ea"/>
              </a:rPr>
              <a:t>もの</a:t>
            </a:r>
            <a:r>
              <a:rPr lang="en-US" altLang="ja-JP" dirty="0" smtClean="0">
                <a:latin typeface="+mn-ea"/>
                <a:ea typeface="+mn-ea"/>
              </a:rPr>
              <a:t>】</a:t>
            </a:r>
            <a:r>
              <a:rPr lang="ja-JP" altLang="ja-JP" dirty="0" smtClean="0">
                <a:latin typeface="+mn-ea"/>
                <a:ea typeface="+mn-ea"/>
              </a:rPr>
              <a:t>を</a:t>
            </a:r>
            <a:r>
              <a:rPr lang="ja-JP" altLang="ja-JP" dirty="0">
                <a:latin typeface="+mn-ea"/>
                <a:ea typeface="+mn-ea"/>
              </a:rPr>
              <a:t>全て記入する必要はありません</a:t>
            </a:r>
            <a:r>
              <a:rPr lang="ja-JP" altLang="ja-JP" dirty="0" smtClean="0">
                <a:latin typeface="+mn-ea"/>
                <a:ea typeface="+mn-ea"/>
              </a:rPr>
              <a:t>。</a:t>
            </a:r>
            <a:r>
              <a:rPr lang="ja-JP" altLang="en-US" dirty="0" smtClean="0">
                <a:latin typeface="+mn-ea"/>
                <a:ea typeface="+mn-ea"/>
              </a:rPr>
              <a:t>児童生徒のキャリア発達段階を踏まえ，実態に合わせて下学年の</a:t>
            </a:r>
            <a:r>
              <a:rPr lang="en-US" altLang="ja-JP" dirty="0" smtClean="0">
                <a:latin typeface="+mn-ea"/>
                <a:ea typeface="+mn-ea"/>
              </a:rPr>
              <a:t>【</a:t>
            </a:r>
            <a:r>
              <a:rPr lang="ja-JP" altLang="en-US" dirty="0" smtClean="0">
                <a:latin typeface="+mn-ea"/>
                <a:ea typeface="+mn-ea"/>
              </a:rPr>
              <a:t>場・人・もの</a:t>
            </a:r>
            <a:r>
              <a:rPr lang="en-US" altLang="ja-JP" dirty="0" smtClean="0">
                <a:latin typeface="+mn-ea"/>
                <a:ea typeface="+mn-ea"/>
              </a:rPr>
              <a:t>】</a:t>
            </a:r>
            <a:r>
              <a:rPr lang="ja-JP" altLang="en-US" dirty="0" smtClean="0">
                <a:latin typeface="+mn-ea"/>
                <a:ea typeface="+mn-ea"/>
              </a:rPr>
              <a:t>を扱うこともあります。ここでは，</a:t>
            </a:r>
            <a:r>
              <a:rPr lang="en-US" altLang="ja-JP" dirty="0" smtClean="0">
                <a:latin typeface="+mn-ea"/>
                <a:ea typeface="+mn-ea"/>
              </a:rPr>
              <a:t>A</a:t>
            </a:r>
            <a:r>
              <a:rPr lang="ja-JP" altLang="en-US" dirty="0" err="1" smtClean="0">
                <a:latin typeface="+mn-ea"/>
                <a:ea typeface="+mn-ea"/>
              </a:rPr>
              <a:t>さんの</a:t>
            </a:r>
            <a:r>
              <a:rPr lang="ja-JP" altLang="en-US" dirty="0" smtClean="0">
                <a:latin typeface="+mn-ea"/>
                <a:ea typeface="+mn-ea"/>
              </a:rPr>
              <a:t>生活を（場）目的に応じた店（人）店員等（もの）紙幣・硬貨，エコバック等と捉えました。そこから「学んだことを生かしている姿」を目的に応じた店で，家族（支援者）と買物に行く。店員と簡単なやり取りをする等と捉えました。</a:t>
            </a:r>
            <a:endParaRPr lang="ja-JP" altLang="ja-JP" dirty="0">
              <a:latin typeface="+mn-ea"/>
              <a:ea typeface="+mn-ea"/>
            </a:endParaRPr>
          </a:p>
          <a:p>
            <a:endParaRPr lang="ja-JP" altLang="ja-JP" dirty="0"/>
          </a:p>
          <a:p>
            <a:endParaRPr kumimoji="1" lang="en-US" altLang="ja-JP" b="0" u="none" dirty="0" smtClean="0"/>
          </a:p>
          <a:p>
            <a:endParaRPr kumimoji="1" lang="en-US" altLang="ja-JP" b="0" u="none" dirty="0" smtClean="0"/>
          </a:p>
        </p:txBody>
      </p:sp>
      <p:sp>
        <p:nvSpPr>
          <p:cNvPr id="4" name="スライド番号プレースホルダー 3"/>
          <p:cNvSpPr>
            <a:spLocks noGrp="1"/>
          </p:cNvSpPr>
          <p:nvPr>
            <p:ph type="sldNum" sz="quarter" idx="10"/>
          </p:nvPr>
        </p:nvSpPr>
        <p:spPr/>
        <p:txBody>
          <a:bodyPr/>
          <a:lstStyle/>
          <a:p>
            <a:fld id="{D737941F-0CC6-4DF8-97C6-4B441CFCA537}" type="slidenum">
              <a:rPr kumimoji="1" lang="ja-JP" altLang="en-US" smtClean="0"/>
              <a:t>9</a:t>
            </a:fld>
            <a:endParaRPr kumimoji="1" lang="ja-JP" altLang="en-US"/>
          </a:p>
        </p:txBody>
      </p:sp>
    </p:spTree>
    <p:extLst>
      <p:ext uri="{BB962C8B-B14F-4D97-AF65-F5344CB8AC3E}">
        <p14:creationId xmlns:p14="http://schemas.microsoft.com/office/powerpoint/2010/main" val="104668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73F9266-111D-4515-B2B5-19272CB65C57}" type="datetime1">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r>
              <a:rPr lang="ja-JP" altLang="en-US" dirty="0" smtClean="0"/>
              <a:t>研修パック②　実践編</a:t>
            </a:r>
            <a:endParaRPr lang="ja-JP" altLang="en-US" dirty="0"/>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D67E624D-B24F-4D49-B013-843895CD5DFB}" type="slidenum">
              <a:rPr lang="ja-JP" altLang="en-US" smtClean="0"/>
              <a:pPr/>
              <a:t>‹#›</a:t>
            </a:fld>
            <a:endParaRPr lang="ja-JP" altLang="en-US" dirty="0"/>
          </a:p>
        </p:txBody>
      </p:sp>
    </p:spTree>
    <p:extLst>
      <p:ext uri="{BB962C8B-B14F-4D97-AF65-F5344CB8AC3E}">
        <p14:creationId xmlns:p14="http://schemas.microsoft.com/office/powerpoint/2010/main" val="1533299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6"/>
          <p:cNvSpPr/>
          <p:nvPr userDrawn="1"/>
        </p:nvSpPr>
        <p:spPr>
          <a:xfrm>
            <a:off x="3175" y="6260087"/>
            <a:ext cx="12188825" cy="59791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5350F-3E55-4371-BD28-A24CD56EB915}" type="datetime1">
              <a:rPr kumimoji="1" lang="ja-JP" altLang="en-US" smtClean="0"/>
              <a:t>2023/3/8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latin typeface="メイリオ" panose="020B0604030504040204" pitchFamily="50" charset="-128"/>
                <a:ea typeface="メイリオ" panose="020B0604030504040204" pitchFamily="50" charset="-128"/>
              </a:defRPr>
            </a:lvl1pPr>
          </a:lstStyle>
          <a:p>
            <a:r>
              <a:rPr lang="ja-JP" altLang="en-US" dirty="0" smtClean="0"/>
              <a:t>研修パック②　実践編</a:t>
            </a:r>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3200">
                <a:solidFill>
                  <a:schemeClr val="tx1">
                    <a:tint val="75000"/>
                  </a:schemeClr>
                </a:solidFill>
                <a:latin typeface="メイリオ" panose="020B0604030504040204" pitchFamily="50" charset="-128"/>
                <a:ea typeface="メイリオ" panose="020B0604030504040204" pitchFamily="50" charset="-128"/>
              </a:defRPr>
            </a:lvl1pPr>
          </a:lstStyle>
          <a:p>
            <a:fld id="{D67E624D-B24F-4D49-B013-843895CD5DFB}" type="slidenum">
              <a:rPr lang="ja-JP" altLang="en-US" smtClean="0"/>
              <a:pPr/>
              <a:t>‹#›</a:t>
            </a:fld>
            <a:endParaRPr lang="ja-JP" altLang="en-US" dirty="0"/>
          </a:p>
        </p:txBody>
      </p:sp>
    </p:spTree>
    <p:extLst>
      <p:ext uri="{BB962C8B-B14F-4D97-AF65-F5344CB8AC3E}">
        <p14:creationId xmlns:p14="http://schemas.microsoft.com/office/powerpoint/2010/main" val="1720624830"/>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21.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2.jpeg"/><Relationship Id="rId4" Type="http://schemas.openxmlformats.org/officeDocument/2006/relationships/image" Target="../media/image12.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3.emf"/><Relationship Id="rId5" Type="http://schemas.openxmlformats.org/officeDocument/2006/relationships/oleObject" Target="../embeddings/oleObject3.bin"/><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4.bin"/><Relationship Id="rId4" Type="http://schemas.openxmlformats.org/officeDocument/2006/relationships/image" Target="../media/image27.jpeg"/><Relationship Id="rId9"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8.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16.emf"/><Relationship Id="rId10"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64416" y="456476"/>
            <a:ext cx="3736716" cy="523220"/>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校内研修用スライド②　</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7"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
        <p:nvSpPr>
          <p:cNvPr id="18" name="スライド番号プレースホルダー 17"/>
          <p:cNvSpPr>
            <a:spLocks noGrp="1"/>
          </p:cNvSpPr>
          <p:nvPr>
            <p:ph type="sldNum" sz="quarter" idx="12"/>
          </p:nvPr>
        </p:nvSpPr>
        <p:spPr/>
        <p:txBody>
          <a:bodyPr/>
          <a:lstStyle/>
          <a:p>
            <a:fld id="{D67E624D-B24F-4D49-B013-843895CD5DFB}" type="slidenum">
              <a:rPr kumimoji="1" lang="ja-JP" altLang="en-US" smtClean="0"/>
              <a:t>1</a:t>
            </a:fld>
            <a:endParaRPr kumimoji="1" lang="ja-JP" altLang="en-US" dirty="0"/>
          </a:p>
        </p:txBody>
      </p:sp>
      <p:sp>
        <p:nvSpPr>
          <p:cNvPr id="11" name="正方形/長方形 10"/>
          <p:cNvSpPr/>
          <p:nvPr/>
        </p:nvSpPr>
        <p:spPr>
          <a:xfrm>
            <a:off x="338328" y="1175121"/>
            <a:ext cx="11568750" cy="4422732"/>
          </a:xfrm>
          <a:prstGeom prst="rect">
            <a:avLst/>
          </a:prstGeom>
          <a:solidFill>
            <a:srgbClr val="FFC000">
              <a:lumMod val="75000"/>
            </a:srgbClr>
          </a:solidFill>
          <a:ln w="12700" cap="flat" cmpd="sng" algn="ctr">
            <a:solidFill>
              <a:srgbClr val="FFC000">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19" name="図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08" y="1344323"/>
            <a:ext cx="11089789" cy="3897518"/>
          </a:xfrm>
          <a:prstGeom prst="rect">
            <a:avLst/>
          </a:prstGeom>
          <a:noFill/>
          <a:ln>
            <a:noFill/>
          </a:ln>
        </p:spPr>
      </p:pic>
      <p:sp>
        <p:nvSpPr>
          <p:cNvPr id="2" name="正方形/長方形 1"/>
          <p:cNvSpPr/>
          <p:nvPr/>
        </p:nvSpPr>
        <p:spPr>
          <a:xfrm>
            <a:off x="1263556" y="2321432"/>
            <a:ext cx="6438384" cy="584775"/>
          </a:xfrm>
          <a:prstGeom prst="rect">
            <a:avLst/>
          </a:prstGeom>
        </p:spPr>
        <p:txBody>
          <a:bodyPr wrap="square">
            <a:spAutoFit/>
          </a:bodyPr>
          <a:lstStyle/>
          <a:p>
            <a:pPr marL="914400" indent="-914400">
              <a:spcAft>
                <a:spcPts val="0"/>
              </a:spcAft>
            </a:pPr>
            <a:r>
              <a:rPr lang="ja-JP" altLang="en-US" sz="3200" kern="100" dirty="0" smtClean="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ツールを活用した学習活動の設定</a:t>
            </a:r>
            <a:endParaRPr lang="ja-JP" altLang="ja-JP" sz="32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テキスト ボックス 12"/>
          <p:cNvSpPr txBox="1"/>
          <p:nvPr/>
        </p:nvSpPr>
        <p:spPr>
          <a:xfrm>
            <a:off x="1414585" y="3283195"/>
            <a:ext cx="9416233" cy="1569660"/>
          </a:xfrm>
          <a:prstGeom prst="rect">
            <a:avLst/>
          </a:prstGeom>
          <a:noFill/>
        </p:spPr>
        <p:txBody>
          <a:bodyPr wrap="square" rtlCol="0">
            <a:spAutoFit/>
          </a:bodyPr>
          <a:lstStyle/>
          <a:p>
            <a:r>
              <a:rPr kumimoji="1" lang="ja-JP" altLang="en-US" sz="9600" dirty="0" smtClean="0">
                <a:solidFill>
                  <a:schemeClr val="bg1"/>
                </a:solidFill>
                <a:latin typeface="BIZ UDPゴシック" panose="020B0400000000000000" pitchFamily="50" charset="-128"/>
                <a:ea typeface="BIZ UDPゴシック" panose="020B0400000000000000" pitchFamily="50" charset="-128"/>
              </a:rPr>
              <a:t>設定編・活用例編</a:t>
            </a:r>
            <a:endParaRPr kumimoji="1" lang="ja-JP" altLang="en-US" sz="96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9305544" y="5159085"/>
            <a:ext cx="1051030" cy="388382"/>
          </a:xfrm>
          <a:prstGeom prst="rect">
            <a:avLst/>
          </a:prstGeom>
          <a:solidFill>
            <a:srgbClr val="5B9BD5">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21" name="図 20"/>
          <p:cNvPicPr/>
          <p:nvPr/>
        </p:nvPicPr>
        <p:blipFill>
          <a:blip r:embed="rId4">
            <a:extLst>
              <a:ext uri="{28A0092B-C50C-407E-A947-70E740481C1C}">
                <a14:useLocalDpi xmlns:a14="http://schemas.microsoft.com/office/drawing/2010/main" val="0"/>
              </a:ext>
            </a:extLst>
          </a:blip>
          <a:srcRect/>
          <a:stretch>
            <a:fillRect/>
          </a:stretch>
        </p:blipFill>
        <p:spPr bwMode="auto">
          <a:xfrm flipV="1">
            <a:off x="9661334" y="5144450"/>
            <a:ext cx="339450" cy="436702"/>
          </a:xfrm>
          <a:prstGeom prst="rect">
            <a:avLst/>
          </a:prstGeom>
          <a:noFill/>
          <a:ln>
            <a:noFill/>
          </a:ln>
        </p:spPr>
      </p:pic>
      <p:sp>
        <p:nvSpPr>
          <p:cNvPr id="4" name="正方形/長方形 3"/>
          <p:cNvSpPr/>
          <p:nvPr/>
        </p:nvSpPr>
        <p:spPr>
          <a:xfrm>
            <a:off x="1149292" y="2251216"/>
            <a:ext cx="6477000" cy="83773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4495" y="1747815"/>
            <a:ext cx="1051809" cy="1491288"/>
          </a:xfrm>
          <a:prstGeom prst="rect">
            <a:avLst/>
          </a:prstGeom>
          <a:ln w="6350">
            <a:solidFill>
              <a:schemeClr val="tx1"/>
            </a:solidFill>
          </a:ln>
        </p:spPr>
      </p:pic>
      <p:sp>
        <p:nvSpPr>
          <p:cNvPr id="6" name="正方形/長方形 5"/>
          <p:cNvSpPr/>
          <p:nvPr/>
        </p:nvSpPr>
        <p:spPr>
          <a:xfrm>
            <a:off x="883111" y="1477947"/>
            <a:ext cx="2965465" cy="584775"/>
          </a:xfrm>
          <a:prstGeom prst="rect">
            <a:avLst/>
          </a:prstGeom>
        </p:spPr>
        <p:txBody>
          <a:bodyPr wrap="square">
            <a:spAutoFit/>
          </a:bodyPr>
          <a:lstStyle/>
          <a:p>
            <a:r>
              <a:rPr lang="ja-JP" altLang="en-US" sz="3200" kern="100" dirty="0" smtClean="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第２章　第３章</a:t>
            </a:r>
            <a:endParaRPr lang="ja-JP" altLang="en-US" sz="3200" dirty="0"/>
          </a:p>
        </p:txBody>
      </p:sp>
      <p:sp>
        <p:nvSpPr>
          <p:cNvPr id="15" name="テキスト ボックス 14"/>
          <p:cNvSpPr txBox="1"/>
          <p:nvPr/>
        </p:nvSpPr>
        <p:spPr>
          <a:xfrm>
            <a:off x="5596661" y="5592087"/>
            <a:ext cx="6461713" cy="523220"/>
          </a:xfrm>
          <a:prstGeom prst="rect">
            <a:avLst/>
          </a:prstGeom>
          <a:noFill/>
        </p:spPr>
        <p:txBody>
          <a:bodyPr wrap="square" rtlCol="0">
            <a:spAutoFit/>
          </a:bodyPr>
          <a:lstStyle/>
          <a:p>
            <a:r>
              <a:rPr kumimoji="1" lang="ja-JP" altLang="en-US" sz="2800" dirty="0" smtClean="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宮城県総合教育</a:t>
            </a:r>
            <a:r>
              <a:rPr lang="ja-JP" altLang="en-US" sz="2000" dirty="0" smtClean="0">
                <a:latin typeface="BIZ UDPゴシック" panose="020B0400000000000000" pitchFamily="50" charset="-128"/>
                <a:ea typeface="BIZ UDPゴシック" panose="020B0400000000000000" pitchFamily="50" charset="-128"/>
              </a:rPr>
              <a:t>センター　特別</a:t>
            </a:r>
            <a:r>
              <a:rPr lang="ja-JP" altLang="en-US" sz="2000" dirty="0">
                <a:latin typeface="BIZ UDPゴシック" panose="020B0400000000000000" pitchFamily="50" charset="-128"/>
                <a:ea typeface="BIZ UDPゴシック" panose="020B0400000000000000" pitchFamily="50" charset="-128"/>
              </a:rPr>
              <a:t>支援</a:t>
            </a:r>
            <a:r>
              <a:rPr lang="ja-JP" altLang="en-US" sz="2000" dirty="0" smtClean="0">
                <a:latin typeface="BIZ UDPゴシック" panose="020B0400000000000000" pitchFamily="50" charset="-128"/>
                <a:ea typeface="BIZ UDPゴシック" panose="020B0400000000000000" pitchFamily="50" charset="-128"/>
              </a:rPr>
              <a:t>教育研究グループ</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301071" y="458438"/>
            <a:ext cx="3800061" cy="5796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872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p:nvPr/>
        </p:nvPicPr>
        <p:blipFill>
          <a:blip r:embed="rId4"/>
          <a:stretch>
            <a:fillRect/>
          </a:stretch>
        </p:blipFill>
        <p:spPr>
          <a:xfrm>
            <a:off x="969534" y="1381857"/>
            <a:ext cx="2566351" cy="2698389"/>
          </a:xfrm>
          <a:prstGeom prst="rect">
            <a:avLst/>
          </a:prstGeom>
          <a:ln w="6350">
            <a:solidFill>
              <a:schemeClr val="tx1"/>
            </a:solidFill>
          </a:ln>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478" y="1398530"/>
            <a:ext cx="3626249" cy="2393325"/>
          </a:xfrm>
          <a:prstGeom prst="rect">
            <a:avLst/>
          </a:prstGeom>
          <a:ln w="6350">
            <a:solidFill>
              <a:schemeClr val="tx1"/>
            </a:solidFill>
          </a:ln>
        </p:spPr>
      </p:pic>
      <p:sp>
        <p:nvSpPr>
          <p:cNvPr id="25" name="正方形/長方形 24"/>
          <p:cNvSpPr/>
          <p:nvPr/>
        </p:nvSpPr>
        <p:spPr>
          <a:xfrm>
            <a:off x="4059971" y="1924752"/>
            <a:ext cx="836224" cy="121514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10</a:t>
            </a:fld>
            <a:endParaRPr kumimoji="1" lang="ja-JP" altLang="en-US"/>
          </a:p>
        </p:txBody>
      </p:sp>
      <p:sp>
        <p:nvSpPr>
          <p:cNvPr id="13" name="テキスト ボックス 12"/>
          <p:cNvSpPr txBox="1"/>
          <p:nvPr/>
        </p:nvSpPr>
        <p:spPr>
          <a:xfrm>
            <a:off x="797951" y="481147"/>
            <a:ext cx="8509258" cy="553998"/>
          </a:xfrm>
          <a:prstGeom prst="rect">
            <a:avLst/>
          </a:prstGeom>
          <a:noFill/>
        </p:spPr>
        <p:txBody>
          <a:bodyPr wrap="square" rtlCol="0">
            <a:spAutoFit/>
          </a:bodyPr>
          <a:lstStyle/>
          <a:p>
            <a:r>
              <a:rPr kumimoji="1" lang="ja-JP" altLang="en-US" sz="3000" b="1" dirty="0" smtClean="0">
                <a:latin typeface="BIZ UDPゴシック" panose="020B0400000000000000" pitchFamily="50" charset="-128"/>
                <a:ea typeface="BIZ UDPゴシック" panose="020B0400000000000000" pitchFamily="50" charset="-128"/>
              </a:rPr>
              <a:t>Ｓｔｅｐ３　　　各教科の目標及び内容の調整・見直し</a:t>
            </a:r>
            <a:endParaRPr kumimoji="1" lang="en-US" altLang="ja-JP" sz="3000" b="1" dirty="0" smtClean="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857250" y="4548550"/>
            <a:ext cx="5480747" cy="646331"/>
          </a:xfrm>
          <a:prstGeom prst="rect">
            <a:avLst/>
          </a:prstGeom>
        </p:spPr>
        <p:txBody>
          <a:bodyPr wrap="square">
            <a:spAutoFit/>
          </a:bodyPr>
          <a:lstStyle/>
          <a:p>
            <a:pPr lvl="0"/>
            <a:r>
              <a:rPr lang="ja-JP" altLang="en-US" dirty="0">
                <a:solidFill>
                  <a:prstClr val="black"/>
                </a:solidFill>
                <a:latin typeface="BIZ UDPゴシック" panose="020B0400000000000000" pitchFamily="50" charset="-128"/>
                <a:ea typeface="BIZ UDPゴシック" panose="020B0400000000000000" pitchFamily="50" charset="-128"/>
              </a:rPr>
              <a:t>児童生徒の指導で使用して</a:t>
            </a:r>
            <a:r>
              <a:rPr lang="ja-JP" altLang="en-US" dirty="0" smtClean="0">
                <a:solidFill>
                  <a:prstClr val="black"/>
                </a:solidFill>
                <a:latin typeface="BIZ UDPゴシック" panose="020B0400000000000000" pitchFamily="50" charset="-128"/>
                <a:ea typeface="BIZ UDPゴシック" panose="020B0400000000000000" pitchFamily="50" charset="-128"/>
              </a:rPr>
              <a:t>いる，</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lvl="0"/>
            <a:r>
              <a:rPr lang="ja-JP" altLang="en-US" dirty="0">
                <a:solidFill>
                  <a:prstClr val="black"/>
                </a:solidFill>
                <a:latin typeface="BIZ UDPゴシック" panose="020B0400000000000000" pitchFamily="50" charset="-128"/>
                <a:ea typeface="BIZ UDPゴシック" panose="020B0400000000000000" pitchFamily="50" charset="-128"/>
              </a:rPr>
              <a:t>学習指導</a:t>
            </a:r>
            <a:r>
              <a:rPr lang="ja-JP" altLang="en-US" dirty="0" smtClean="0">
                <a:solidFill>
                  <a:prstClr val="black"/>
                </a:solidFill>
                <a:latin typeface="BIZ UDPゴシック" panose="020B0400000000000000" pitchFamily="50" charset="-128"/>
                <a:ea typeface="BIZ UDPゴシック" panose="020B0400000000000000" pitchFamily="50" charset="-128"/>
              </a:rPr>
              <a:t>要領「各教科等の目標及び内容」を参照</a:t>
            </a:r>
            <a:endParaRPr lang="en-US" altLang="ja-JP" dirty="0" smtClean="0">
              <a:solidFill>
                <a:prstClr val="black"/>
              </a:solidFill>
              <a:latin typeface="BIZ UDPゴシック" panose="020B0400000000000000" pitchFamily="50" charset="-128"/>
              <a:ea typeface="BIZ UDPゴシック" panose="020B0400000000000000" pitchFamily="50" charset="-128"/>
            </a:endParaRPr>
          </a:p>
        </p:txBody>
      </p:sp>
      <p:sp>
        <p:nvSpPr>
          <p:cNvPr id="7" name="四角形吹き出し 6"/>
          <p:cNvSpPr/>
          <p:nvPr/>
        </p:nvSpPr>
        <p:spPr>
          <a:xfrm>
            <a:off x="8125543" y="2482201"/>
            <a:ext cx="3580211" cy="3025646"/>
          </a:xfrm>
          <a:prstGeom prst="wedgeRectCallout">
            <a:avLst>
              <a:gd name="adj1" fmla="val -129680"/>
              <a:gd name="adj2" fmla="val -34193"/>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38653" y="349525"/>
            <a:ext cx="8627855" cy="81724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636386407"/>
              </p:ext>
            </p:extLst>
          </p:nvPr>
        </p:nvGraphicFramePr>
        <p:xfrm>
          <a:off x="8021913" y="1815882"/>
          <a:ext cx="4153398" cy="3939388"/>
        </p:xfrm>
        <a:graphic>
          <a:graphicData uri="http://schemas.openxmlformats.org/presentationml/2006/ole">
            <mc:AlternateContent xmlns:mc="http://schemas.openxmlformats.org/markup-compatibility/2006">
              <mc:Choice xmlns:v="urn:schemas-microsoft-com:vml" Requires="v">
                <p:oleObj spid="_x0000_s7338" name="文書" r:id="rId6" imgW="3144032" imgH="2660279" progId="Word.Document.12">
                  <p:embed/>
                </p:oleObj>
              </mc:Choice>
              <mc:Fallback>
                <p:oleObj name="文書" r:id="rId6" imgW="3144032" imgH="2660279" progId="Word.Document.12">
                  <p:embed/>
                  <p:pic>
                    <p:nvPicPr>
                      <p:cNvPr id="4" name="オブジェクト 3"/>
                      <p:cNvPicPr/>
                      <p:nvPr/>
                    </p:nvPicPr>
                    <p:blipFill>
                      <a:blip r:embed="rId7"/>
                      <a:stretch>
                        <a:fillRect/>
                      </a:stretch>
                    </p:blipFill>
                    <p:spPr>
                      <a:xfrm>
                        <a:off x="8021913" y="1815882"/>
                        <a:ext cx="4153398" cy="3939388"/>
                      </a:xfrm>
                      <a:prstGeom prst="rect">
                        <a:avLst/>
                      </a:prstGeom>
                    </p:spPr>
                  </p:pic>
                </p:oleObj>
              </mc:Fallback>
            </mc:AlternateContent>
          </a:graphicData>
        </a:graphic>
      </p:graphicFrame>
      <p:sp>
        <p:nvSpPr>
          <p:cNvPr id="5" name="正方形/長方形 4"/>
          <p:cNvSpPr/>
          <p:nvPr/>
        </p:nvSpPr>
        <p:spPr>
          <a:xfrm>
            <a:off x="627017" y="4229376"/>
            <a:ext cx="6908651" cy="13883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C:\Users\long2219\Desktop\学習指導要領くん2.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3063" y="4287432"/>
            <a:ext cx="1270334" cy="1272264"/>
          </a:xfrm>
          <a:prstGeom prst="rect">
            <a:avLst/>
          </a:prstGeom>
          <a:noFill/>
          <a:ln>
            <a:noFill/>
          </a:ln>
        </p:spPr>
      </p:pic>
      <p:sp>
        <p:nvSpPr>
          <p:cNvPr id="26" name="正方形/長方形 25"/>
          <p:cNvSpPr/>
          <p:nvPr/>
        </p:nvSpPr>
        <p:spPr>
          <a:xfrm>
            <a:off x="2560320" y="2376382"/>
            <a:ext cx="962935" cy="16934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9704267" y="293984"/>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66649" y="404425"/>
            <a:ext cx="689385" cy="977432"/>
          </a:xfrm>
          <a:prstGeom prst="rect">
            <a:avLst/>
          </a:prstGeom>
          <a:ln w="6350">
            <a:solidFill>
              <a:schemeClr val="tx1"/>
            </a:solidFill>
          </a:ln>
        </p:spPr>
      </p:pic>
      <p:sp>
        <p:nvSpPr>
          <p:cNvPr id="21" name="テキスト ボックス 20"/>
          <p:cNvSpPr txBox="1"/>
          <p:nvPr/>
        </p:nvSpPr>
        <p:spPr>
          <a:xfrm>
            <a:off x="10544684" y="0"/>
            <a:ext cx="1410421" cy="1815882"/>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２－５</a:t>
            </a:r>
            <a:endParaRPr kumimoji="1" lang="en-US" altLang="ja-JP" sz="2000" b="1" dirty="0" smtClean="0">
              <a:latin typeface="BIZ UDPゴシック" panose="020B0400000000000000" pitchFamily="50" charset="-128"/>
              <a:ea typeface="BIZ UDPゴシック" panose="020B0400000000000000"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a:t>
            </a:r>
            <a:r>
              <a:rPr kumimoji="1" lang="en-US" altLang="ja-JP" sz="2000" b="1" dirty="0" smtClean="0">
                <a:latin typeface="BIZ UDPゴシック" panose="020B0400000000000000" pitchFamily="50" charset="-128"/>
                <a:ea typeface="BIZ UDPゴシック" panose="020B0400000000000000" pitchFamily="50" charset="-128"/>
              </a:rPr>
              <a:t>10</a:t>
            </a: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a:t>
            </a:r>
            <a:r>
              <a:rPr kumimoji="1" lang="en-US" altLang="ja-JP" sz="2000" b="1" dirty="0" smtClean="0">
                <a:latin typeface="BIZ UDPゴシック" panose="020B0400000000000000" pitchFamily="50" charset="-128"/>
                <a:ea typeface="BIZ UDPゴシック" panose="020B0400000000000000" pitchFamily="50" charset="-128"/>
              </a:rPr>
              <a:t>11</a:t>
            </a:r>
            <a:endParaRPr lang="en-US" altLang="ja-JP" sz="2000" b="1" dirty="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24"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Tree>
    <p:extLst>
      <p:ext uri="{BB962C8B-B14F-4D97-AF65-F5344CB8AC3E}">
        <p14:creationId xmlns:p14="http://schemas.microsoft.com/office/powerpoint/2010/main" val="3480235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7008" y="1172271"/>
            <a:ext cx="4050240" cy="2673158"/>
          </a:xfrm>
          <a:prstGeom prst="rect">
            <a:avLst/>
          </a:prstGeom>
          <a:ln w="6350">
            <a:solidFill>
              <a:schemeClr val="tx1"/>
            </a:solidFill>
          </a:ln>
        </p:spPr>
      </p:pic>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11</a:t>
            </a:fld>
            <a:endParaRPr kumimoji="1" lang="ja-JP" altLang="en-US"/>
          </a:p>
        </p:txBody>
      </p:sp>
      <p:sp>
        <p:nvSpPr>
          <p:cNvPr id="13" name="テキスト ボックス 12"/>
          <p:cNvSpPr txBox="1"/>
          <p:nvPr/>
        </p:nvSpPr>
        <p:spPr>
          <a:xfrm>
            <a:off x="985925" y="305622"/>
            <a:ext cx="8519160" cy="584775"/>
          </a:xfrm>
          <a:prstGeom prst="rect">
            <a:avLst/>
          </a:prstGeom>
          <a:noFill/>
        </p:spPr>
        <p:txBody>
          <a:bodyPr wrap="square" rtlCol="0">
            <a:spAutoFit/>
          </a:bodyPr>
          <a:lstStyle/>
          <a:p>
            <a:r>
              <a:rPr kumimoji="1" lang="ja-JP" altLang="en-US" sz="3200" b="1" dirty="0" smtClean="0">
                <a:latin typeface="BIZ UDPゴシック" panose="020B0400000000000000" pitchFamily="50" charset="-128"/>
                <a:ea typeface="BIZ UDPゴシック" panose="020B0400000000000000" pitchFamily="50" charset="-128"/>
              </a:rPr>
              <a:t>Ｓｔｅｐ４　　　個別の学習活動の設定</a:t>
            </a:r>
            <a:endParaRPr kumimoji="1" lang="en-US" altLang="ja-JP" sz="3200" b="1" dirty="0" smtClean="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7304864" y="1733897"/>
            <a:ext cx="858904" cy="13580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68751" y="191899"/>
            <a:ext cx="7909043" cy="81724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368800" y="1742733"/>
            <a:ext cx="2870986" cy="1349259"/>
          </a:xfrm>
          <a:prstGeom prst="rect">
            <a:avLst/>
          </a:prstGeom>
          <a:solidFill>
            <a:sysClr val="window" lastClr="FFFFFF">
              <a:alpha val="0"/>
            </a:sysClr>
          </a:solidFill>
          <a:ln w="76200" cap="flat" cmpd="sng" algn="ctr">
            <a:solidFill>
              <a:schemeClr val="bg2">
                <a:lumMod val="50000"/>
              </a:schemeClr>
            </a:solidFill>
            <a:prstDash val="solid"/>
            <a:miter lim="800000"/>
          </a:ln>
          <a:effectLst/>
        </p:spPr>
        <p:txBody>
          <a:bodyPr rtlCol="0" anchor="ctr"/>
          <a:lstStyle/>
          <a:p>
            <a:endParaRPr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617025605"/>
              </p:ext>
            </p:extLst>
          </p:nvPr>
        </p:nvGraphicFramePr>
        <p:xfrm>
          <a:off x="686106" y="2727862"/>
          <a:ext cx="5561012" cy="1368425"/>
        </p:xfrm>
        <a:graphic>
          <a:graphicData uri="http://schemas.openxmlformats.org/presentationml/2006/ole">
            <mc:AlternateContent xmlns:mc="http://schemas.openxmlformats.org/markup-compatibility/2006">
              <mc:Choice xmlns:v="urn:schemas-microsoft-com:vml" Requires="v">
                <p:oleObj spid="_x0000_s8480" name="文書" r:id="rId5" imgW="6139950" imgH="1506176" progId="Word.Document.12">
                  <p:embed/>
                </p:oleObj>
              </mc:Choice>
              <mc:Fallback>
                <p:oleObj name="文書" r:id="rId5" imgW="6139950" imgH="1506176" progId="Word.Document.12">
                  <p:embed/>
                  <p:pic>
                    <p:nvPicPr>
                      <p:cNvPr id="11" name="オブジェクト 10"/>
                      <p:cNvPicPr/>
                      <p:nvPr/>
                    </p:nvPicPr>
                    <p:blipFill>
                      <a:blip r:embed="rId6"/>
                      <a:stretch>
                        <a:fillRect/>
                      </a:stretch>
                    </p:blipFill>
                    <p:spPr>
                      <a:xfrm>
                        <a:off x="686106" y="2727862"/>
                        <a:ext cx="5561012" cy="1368425"/>
                      </a:xfrm>
                      <a:prstGeom prst="rect">
                        <a:avLst/>
                      </a:prstGeom>
                      <a:solidFill>
                        <a:schemeClr val="bg1"/>
                      </a:solidFill>
                    </p:spPr>
                  </p:pic>
                </p:oleObj>
              </mc:Fallback>
            </mc:AlternateContent>
          </a:graphicData>
        </a:graphic>
      </p:graphicFrame>
      <p:sp>
        <p:nvSpPr>
          <p:cNvPr id="15" name="角丸四角形 14"/>
          <p:cNvSpPr/>
          <p:nvPr/>
        </p:nvSpPr>
        <p:spPr>
          <a:xfrm>
            <a:off x="9505085" y="191899"/>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6443" y="325845"/>
            <a:ext cx="689385" cy="977432"/>
          </a:xfrm>
          <a:prstGeom prst="rect">
            <a:avLst/>
          </a:prstGeom>
          <a:ln w="6350">
            <a:solidFill>
              <a:schemeClr val="tx1"/>
            </a:solidFill>
          </a:ln>
        </p:spPr>
      </p:pic>
      <p:sp>
        <p:nvSpPr>
          <p:cNvPr id="17" name="テキスト ボックス 16"/>
          <p:cNvSpPr txBox="1"/>
          <p:nvPr/>
        </p:nvSpPr>
        <p:spPr>
          <a:xfrm>
            <a:off x="10505828" y="219662"/>
            <a:ext cx="1114312" cy="892552"/>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２－６</a:t>
            </a:r>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19"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
        <p:nvSpPr>
          <p:cNvPr id="7" name="四角形吹き出し 6"/>
          <p:cNvSpPr/>
          <p:nvPr/>
        </p:nvSpPr>
        <p:spPr>
          <a:xfrm>
            <a:off x="5582697" y="3950901"/>
            <a:ext cx="5205964" cy="2232921"/>
          </a:xfrm>
          <a:prstGeom prst="wedgeRectCallout">
            <a:avLst>
              <a:gd name="adj1" fmla="val 2084"/>
              <a:gd name="adj2" fmla="val -84270"/>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吹き出し 27"/>
          <p:cNvSpPr/>
          <p:nvPr/>
        </p:nvSpPr>
        <p:spPr>
          <a:xfrm>
            <a:off x="768705" y="2746115"/>
            <a:ext cx="5395814" cy="1153604"/>
          </a:xfrm>
          <a:prstGeom prst="wedgeRectCallout">
            <a:avLst>
              <a:gd name="adj1" fmla="val 39136"/>
              <a:gd name="adj2" fmla="val -85979"/>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8"/>
          <a:stretch>
            <a:fillRect/>
          </a:stretch>
        </p:blipFill>
        <p:spPr>
          <a:xfrm>
            <a:off x="5582697" y="3981523"/>
            <a:ext cx="5205964" cy="2165320"/>
          </a:xfrm>
          <a:prstGeom prst="rect">
            <a:avLst/>
          </a:prstGeom>
        </p:spPr>
      </p:pic>
    </p:spTree>
    <p:extLst>
      <p:ext uri="{BB962C8B-B14F-4D97-AF65-F5344CB8AC3E}">
        <p14:creationId xmlns:p14="http://schemas.microsoft.com/office/powerpoint/2010/main" val="174983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504" y="1319203"/>
            <a:ext cx="3728591" cy="2460870"/>
          </a:xfrm>
          <a:prstGeom prst="rect">
            <a:avLst/>
          </a:prstGeom>
          <a:ln w="6350">
            <a:solidFill>
              <a:schemeClr val="tx1"/>
            </a:solidFill>
          </a:ln>
        </p:spPr>
      </p:pic>
      <p:sp>
        <p:nvSpPr>
          <p:cNvPr id="28" name="正方形/長方形 27"/>
          <p:cNvSpPr/>
          <p:nvPr/>
        </p:nvSpPr>
        <p:spPr>
          <a:xfrm>
            <a:off x="6551802" y="1828800"/>
            <a:ext cx="861690" cy="1258350"/>
          </a:xfrm>
          <a:prstGeom prst="rect">
            <a:avLst/>
          </a:prstGeom>
          <a:solidFill>
            <a:sysClr val="window" lastClr="FFFFFF">
              <a:alpha val="0"/>
            </a:sysClr>
          </a:solidFill>
          <a:ln w="76200" cap="flat" cmpd="sng" algn="ctr">
            <a:solidFill>
              <a:schemeClr val="bg2">
                <a:lumMod val="50000"/>
              </a:schemeClr>
            </a:solidFill>
            <a:prstDash val="solid"/>
            <a:miter lim="800000"/>
          </a:ln>
          <a:effectLst/>
        </p:spPr>
        <p:txBody>
          <a:bodyPr rtlCol="0" anchor="ctr"/>
          <a:lstStyle/>
          <a:p>
            <a:endParaRPr lang="ja-JP" altLang="en-US"/>
          </a:p>
        </p:txBody>
      </p:sp>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12</a:t>
            </a:fld>
            <a:endParaRPr kumimoji="1" lang="ja-JP" altLang="en-US"/>
          </a:p>
        </p:txBody>
      </p:sp>
      <p:sp>
        <p:nvSpPr>
          <p:cNvPr id="13" name="テキスト ボックス 12"/>
          <p:cNvSpPr txBox="1"/>
          <p:nvPr/>
        </p:nvSpPr>
        <p:spPr>
          <a:xfrm>
            <a:off x="766917" y="386049"/>
            <a:ext cx="7780742" cy="584775"/>
          </a:xfrm>
          <a:prstGeom prst="rect">
            <a:avLst/>
          </a:prstGeom>
          <a:noFill/>
        </p:spPr>
        <p:txBody>
          <a:bodyPr wrap="square" rtlCol="0">
            <a:spAutoFit/>
          </a:bodyPr>
          <a:lstStyle/>
          <a:p>
            <a:r>
              <a:rPr kumimoji="1" lang="ja-JP" altLang="en-US" sz="3200" b="1" dirty="0" smtClean="0">
                <a:latin typeface="BIZ UDPゴシック" panose="020B0400000000000000" pitchFamily="50" charset="-128"/>
                <a:ea typeface="BIZ UDPゴシック" panose="020B0400000000000000" pitchFamily="50" charset="-128"/>
              </a:rPr>
              <a:t>Ｓｔｅｐ５　　　　集団の学習活動の設定</a:t>
            </a:r>
            <a:endParaRPr kumimoji="1" lang="en-US" altLang="ja-JP" sz="3200" b="1" dirty="0" smtClean="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3926048" y="3208137"/>
            <a:ext cx="3539320" cy="47462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83326" y="268661"/>
            <a:ext cx="7511533" cy="81724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199358697"/>
              </p:ext>
            </p:extLst>
          </p:nvPr>
        </p:nvGraphicFramePr>
        <p:xfrm>
          <a:off x="298449" y="3921125"/>
          <a:ext cx="7696409" cy="2333625"/>
        </p:xfrm>
        <a:graphic>
          <a:graphicData uri="http://schemas.openxmlformats.org/presentationml/2006/ole">
            <mc:AlternateContent xmlns:mc="http://schemas.openxmlformats.org/markup-compatibility/2006">
              <mc:Choice xmlns:v="urn:schemas-microsoft-com:vml" Requires="v">
                <p:oleObj spid="_x0000_s9506" name="文書" r:id="rId5" imgW="6131733" imgH="1874264" progId="Word.Document.12">
                  <p:embed/>
                </p:oleObj>
              </mc:Choice>
              <mc:Fallback>
                <p:oleObj name="文書" r:id="rId5" imgW="6131733" imgH="1874264" progId="Word.Document.12">
                  <p:embed/>
                  <p:pic>
                    <p:nvPicPr>
                      <p:cNvPr id="6" name="オブジェクト 5"/>
                      <p:cNvPicPr/>
                      <p:nvPr/>
                    </p:nvPicPr>
                    <p:blipFill>
                      <a:blip r:embed="rId6"/>
                      <a:stretch>
                        <a:fillRect/>
                      </a:stretch>
                    </p:blipFill>
                    <p:spPr>
                      <a:xfrm>
                        <a:off x="298449" y="3921125"/>
                        <a:ext cx="7696409" cy="2333625"/>
                      </a:xfrm>
                      <a:prstGeom prst="rect">
                        <a:avLst/>
                      </a:prstGeom>
                    </p:spPr>
                  </p:pic>
                </p:oleObj>
              </mc:Fallback>
            </mc:AlternateContent>
          </a:graphicData>
        </a:graphic>
      </p:graphicFrame>
      <p:sp>
        <p:nvSpPr>
          <p:cNvPr id="27" name="四角形吹き出し 26"/>
          <p:cNvSpPr/>
          <p:nvPr/>
        </p:nvSpPr>
        <p:spPr>
          <a:xfrm>
            <a:off x="8610601" y="1706253"/>
            <a:ext cx="2946662" cy="2267145"/>
          </a:xfrm>
          <a:prstGeom prst="wedgeRectCallout">
            <a:avLst>
              <a:gd name="adj1" fmla="val -85457"/>
              <a:gd name="adj2" fmla="val -18122"/>
            </a:avLst>
          </a:prstGeom>
          <a:solidFill>
            <a:schemeClr val="bg1"/>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曲折矢印 10"/>
          <p:cNvSpPr/>
          <p:nvPr/>
        </p:nvSpPr>
        <p:spPr>
          <a:xfrm rot="10800000">
            <a:off x="8740862" y="4378602"/>
            <a:ext cx="1805217" cy="1129398"/>
          </a:xfrm>
          <a:prstGeom prst="ben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角丸四角形 13"/>
          <p:cNvSpPr/>
          <p:nvPr/>
        </p:nvSpPr>
        <p:spPr>
          <a:xfrm>
            <a:off x="9704267" y="293984"/>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2200" y="403693"/>
            <a:ext cx="689385" cy="977432"/>
          </a:xfrm>
          <a:prstGeom prst="rect">
            <a:avLst/>
          </a:prstGeom>
          <a:ln w="6350">
            <a:solidFill>
              <a:schemeClr val="tx1"/>
            </a:solidFill>
          </a:ln>
        </p:spPr>
      </p:pic>
      <p:sp>
        <p:nvSpPr>
          <p:cNvPr id="16" name="テキスト ボックス 15"/>
          <p:cNvSpPr txBox="1"/>
          <p:nvPr/>
        </p:nvSpPr>
        <p:spPr>
          <a:xfrm>
            <a:off x="10673762" y="268661"/>
            <a:ext cx="1114312" cy="892552"/>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２－７</a:t>
            </a:r>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19"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779692995"/>
              </p:ext>
            </p:extLst>
          </p:nvPr>
        </p:nvGraphicFramePr>
        <p:xfrm>
          <a:off x="8380413" y="-1079500"/>
          <a:ext cx="3370262" cy="5184873"/>
        </p:xfrm>
        <a:graphic>
          <a:graphicData uri="http://schemas.openxmlformats.org/presentationml/2006/ole">
            <mc:AlternateContent xmlns:mc="http://schemas.openxmlformats.org/markup-compatibility/2006">
              <mc:Choice xmlns:v="urn:schemas-microsoft-com:vml" Requires="v">
                <p:oleObj spid="_x0000_s9507" name="文書" r:id="rId8" imgW="4293523" imgH="6597525" progId="Word.Document.12">
                  <p:embed/>
                </p:oleObj>
              </mc:Choice>
              <mc:Fallback>
                <p:oleObj name="文書" r:id="rId8" imgW="4293523" imgH="6597525" progId="Word.Document.12">
                  <p:embed/>
                  <p:pic>
                    <p:nvPicPr>
                      <p:cNvPr id="0" name=""/>
                      <p:cNvPicPr/>
                      <p:nvPr/>
                    </p:nvPicPr>
                    <p:blipFill>
                      <a:blip r:embed="rId9"/>
                      <a:stretch>
                        <a:fillRect/>
                      </a:stretch>
                    </p:blipFill>
                    <p:spPr>
                      <a:xfrm>
                        <a:off x="8380413" y="-1079500"/>
                        <a:ext cx="3370262" cy="5184873"/>
                      </a:xfrm>
                      <a:prstGeom prst="rect">
                        <a:avLst/>
                      </a:prstGeom>
                    </p:spPr>
                  </p:pic>
                </p:oleObj>
              </mc:Fallback>
            </mc:AlternateContent>
          </a:graphicData>
        </a:graphic>
      </p:graphicFrame>
      <p:grpSp>
        <p:nvGrpSpPr>
          <p:cNvPr id="9284" name="グループ化 16"/>
          <p:cNvGrpSpPr>
            <a:grpSpLocks/>
          </p:cNvGrpSpPr>
          <p:nvPr/>
        </p:nvGrpSpPr>
        <p:grpSpPr bwMode="auto">
          <a:xfrm>
            <a:off x="82550" y="323850"/>
            <a:ext cx="273050" cy="184150"/>
            <a:chOff x="0" y="0"/>
            <a:chExt cx="273050" cy="184063"/>
          </a:xfrm>
        </p:grpSpPr>
      </p:grpSp>
      <p:sp>
        <p:nvSpPr>
          <p:cNvPr id="7" name="四角形吹き出し 6"/>
          <p:cNvSpPr/>
          <p:nvPr/>
        </p:nvSpPr>
        <p:spPr>
          <a:xfrm>
            <a:off x="394855" y="3911818"/>
            <a:ext cx="7495309" cy="2080273"/>
          </a:xfrm>
          <a:prstGeom prst="wedgeRectCallout">
            <a:avLst>
              <a:gd name="adj1" fmla="val -1409"/>
              <a:gd name="adj2" fmla="val -6968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8008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075" y="1564228"/>
            <a:ext cx="3773764" cy="4588953"/>
          </a:xfrm>
          <a:prstGeom prst="rect">
            <a:avLst/>
          </a:prstGeom>
        </p:spPr>
      </p:pic>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13</a:t>
            </a:fld>
            <a:endParaRPr kumimoji="1" lang="ja-JP" altLang="en-US"/>
          </a:p>
        </p:txBody>
      </p:sp>
      <p:sp>
        <p:nvSpPr>
          <p:cNvPr id="13" name="テキスト ボックス 12"/>
          <p:cNvSpPr txBox="1"/>
          <p:nvPr/>
        </p:nvSpPr>
        <p:spPr>
          <a:xfrm>
            <a:off x="3369300" y="424229"/>
            <a:ext cx="5057873" cy="584775"/>
          </a:xfrm>
          <a:prstGeom prst="rect">
            <a:avLst/>
          </a:prstGeom>
          <a:noFill/>
        </p:spPr>
        <p:txBody>
          <a:bodyPr wrap="square" rtlCol="0">
            <a:spAutoFit/>
          </a:bodyPr>
          <a:lstStyle/>
          <a:p>
            <a:r>
              <a:rPr kumimoji="1" lang="ja-JP" altLang="en-US" sz="3200" b="1" dirty="0" smtClean="0">
                <a:latin typeface="BIZ UDPゴシック" panose="020B0400000000000000" pitchFamily="50" charset="-128"/>
                <a:ea typeface="BIZ UDPゴシック" panose="020B0400000000000000" pitchFamily="50" charset="-128"/>
              </a:rPr>
              <a:t>目標，評価規準の設定</a:t>
            </a:r>
            <a:endParaRPr kumimoji="1" lang="en-US" altLang="ja-JP" sz="3200" b="1" dirty="0" smtClean="0">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1422155" y="477461"/>
            <a:ext cx="1681118" cy="523220"/>
          </a:xfrm>
          <a:prstGeom prst="roundRect">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400" kern="100" dirty="0">
                <a:solidFill>
                  <a:srgbClr val="538135"/>
                </a:solidFill>
                <a:effectLst/>
                <a:ea typeface="BIZ UDゴシック" panose="020B0400000000000000" pitchFamily="49" charset="-128"/>
                <a:cs typeface="Times New Roman" panose="02020603050405020304" pitchFamily="18" charset="0"/>
              </a:rPr>
              <a:t>参照</a:t>
            </a:r>
            <a:endParaRPr lang="ja-JP" sz="2400" kern="100" dirty="0">
              <a:effectLst/>
              <a:ea typeface="游明朝" panose="02020400000000000000" pitchFamily="18" charset="-128"/>
              <a:cs typeface="Times New Roman" panose="02020603050405020304" pitchFamily="18" charset="0"/>
            </a:endParaRPr>
          </a:p>
        </p:txBody>
      </p:sp>
      <p:pic>
        <p:nvPicPr>
          <p:cNvPr id="19" name="図 18"/>
          <p:cNvPicPr/>
          <p:nvPr/>
        </p:nvPicPr>
        <p:blipFill>
          <a:blip r:embed="rId4" cstate="print">
            <a:extLst>
              <a:ext uri="{28A0092B-C50C-407E-A947-70E740481C1C}">
                <a14:useLocalDpi xmlns:a14="http://schemas.microsoft.com/office/drawing/2010/main" val="0"/>
              </a:ext>
            </a:extLst>
          </a:blip>
          <a:stretch>
            <a:fillRect/>
          </a:stretch>
        </p:blipFill>
        <p:spPr>
          <a:xfrm>
            <a:off x="1844325" y="1674653"/>
            <a:ext cx="2124416" cy="2690423"/>
          </a:xfrm>
          <a:prstGeom prst="rect">
            <a:avLst/>
          </a:prstGeom>
          <a:ln>
            <a:noFill/>
          </a:ln>
        </p:spPr>
      </p:pic>
      <p:sp>
        <p:nvSpPr>
          <p:cNvPr id="20" name="テキスト ボックス 19"/>
          <p:cNvSpPr txBox="1"/>
          <p:nvPr/>
        </p:nvSpPr>
        <p:spPr>
          <a:xfrm>
            <a:off x="1603118" y="4365076"/>
            <a:ext cx="3530585" cy="2123658"/>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ja-JP" altLang="en-US" sz="2000" b="1" dirty="0" smtClean="0">
                <a:latin typeface="BIZ UDPゴシック" panose="020B0400000000000000" pitchFamily="50" charset="-128"/>
                <a:ea typeface="BIZ UDPゴシック" panose="020B0400000000000000" pitchFamily="50" charset="-128"/>
              </a:rPr>
              <a:t>令和３年度　研究成果物</a:t>
            </a:r>
            <a:endParaRPr kumimoji="1" lang="en-US" altLang="ja-JP" sz="2000" b="1" dirty="0" smtClean="0">
              <a:latin typeface="BIZ UDPゴシック" panose="020B0400000000000000" pitchFamily="50" charset="-128"/>
              <a:ea typeface="BIZ UDPゴシック" panose="020B0400000000000000" pitchFamily="50" charset="-128"/>
            </a:endParaRPr>
          </a:p>
          <a:p>
            <a:r>
              <a:rPr kumimoji="1" lang="ja-JP" altLang="en-US" sz="2000" b="1" dirty="0" smtClean="0">
                <a:latin typeface="BIZ UDPゴシック" panose="020B0400000000000000" pitchFamily="50" charset="-128"/>
                <a:ea typeface="BIZ UDPゴシック" panose="020B0400000000000000" pitchFamily="50" charset="-128"/>
              </a:rPr>
              <a:t>「みやぎ授業づくりガイド」を</a:t>
            </a:r>
            <a:endParaRPr lang="en-US" altLang="ja-JP" sz="2000" b="1" dirty="0">
              <a:latin typeface="BIZ UDPゴシック" panose="020B0400000000000000" pitchFamily="50" charset="-128"/>
              <a:ea typeface="BIZ UDPゴシック" panose="020B0400000000000000" pitchFamily="50" charset="-128"/>
            </a:endParaRPr>
          </a:p>
          <a:p>
            <a:r>
              <a:rPr kumimoji="1" lang="ja-JP" altLang="en-US" sz="2000" b="1" dirty="0" smtClean="0">
                <a:latin typeface="BIZ UDPゴシック" panose="020B0400000000000000" pitchFamily="50" charset="-128"/>
                <a:ea typeface="BIZ UDPゴシック" panose="020B0400000000000000" pitchFamily="50" charset="-128"/>
              </a:rPr>
              <a:t>ご参照ください。</a:t>
            </a:r>
            <a:endParaRPr kumimoji="1" lang="en-US" altLang="ja-JP" sz="2000" b="1" dirty="0" smtClean="0">
              <a:latin typeface="BIZ UDPゴシック" panose="020B0400000000000000" pitchFamily="50" charset="-128"/>
              <a:ea typeface="BIZ UDPゴシック" panose="020B0400000000000000"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21" name="角丸四角形 20"/>
          <p:cNvSpPr/>
          <p:nvPr/>
        </p:nvSpPr>
        <p:spPr>
          <a:xfrm>
            <a:off x="958365" y="342228"/>
            <a:ext cx="7005018" cy="81724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9704267" y="293984"/>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10561195" y="139088"/>
            <a:ext cx="1114312" cy="1508105"/>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２－８</a:t>
            </a:r>
            <a:endParaRPr kumimoji="1" lang="en-US" altLang="ja-JP" sz="2000" b="1" dirty="0" smtClean="0">
              <a:latin typeface="BIZ UDPゴシック" panose="020B0400000000000000" pitchFamily="50" charset="-128"/>
              <a:ea typeface="BIZ UDPゴシック" panose="020B0400000000000000"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２－９</a:t>
            </a:r>
            <a:endParaRPr kumimoji="1" lang="en-US" altLang="ja-JP" sz="2000" b="1" dirty="0" smtClean="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2696" y="404425"/>
            <a:ext cx="689385" cy="977432"/>
          </a:xfrm>
          <a:prstGeom prst="rect">
            <a:avLst/>
          </a:prstGeom>
          <a:ln w="6350">
            <a:solidFill>
              <a:schemeClr val="tx1"/>
            </a:solidFill>
          </a:ln>
        </p:spPr>
      </p:pic>
      <p:sp>
        <p:nvSpPr>
          <p:cNvPr id="22"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
        <p:nvSpPr>
          <p:cNvPr id="23" name="正方形/長方形 22"/>
          <p:cNvSpPr/>
          <p:nvPr/>
        </p:nvSpPr>
        <p:spPr>
          <a:xfrm>
            <a:off x="5532120" y="2129246"/>
            <a:ext cx="3638001" cy="52914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532120" y="5539139"/>
            <a:ext cx="3667059" cy="5778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215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14</a:t>
            </a:fld>
            <a:endParaRPr kumimoji="1" lang="ja-JP" altLang="en-US"/>
          </a:p>
        </p:txBody>
      </p:sp>
      <p:sp>
        <p:nvSpPr>
          <p:cNvPr id="19" name="右矢印 18"/>
          <p:cNvSpPr/>
          <p:nvPr/>
        </p:nvSpPr>
        <p:spPr>
          <a:xfrm>
            <a:off x="3933720" y="2384296"/>
            <a:ext cx="3135046" cy="1064457"/>
          </a:xfrm>
          <a:prstGeom prst="rightArrow">
            <a:avLst>
              <a:gd name="adj1" fmla="val 50000"/>
              <a:gd name="adj2" fmla="val 65564"/>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666750">
              <a:lnSpc>
                <a:spcPct val="150000"/>
              </a:lnSpc>
              <a:spcAft>
                <a:spcPts val="0"/>
              </a:spcAft>
            </a:pPr>
            <a:r>
              <a:rPr lang="ja-JP" altLang="ja-JP" b="1" kern="100" dirty="0" smtClean="0">
                <a:solidFill>
                  <a:srgbClr val="000000"/>
                </a:solidFill>
                <a:ea typeface="BIZ UDPゴシック" panose="020B0400000000000000" pitchFamily="50" charset="-128"/>
                <a:cs typeface="Times New Roman" panose="02020603050405020304" pitchFamily="18" charset="0"/>
              </a:rPr>
              <a:t>調整</a:t>
            </a:r>
            <a:r>
              <a:rPr lang="ja-JP" altLang="en-US" b="1" kern="100" dirty="0" smtClean="0">
                <a:solidFill>
                  <a:srgbClr val="000000"/>
                </a:solidFill>
                <a:ea typeface="BIZ UDPゴシック" panose="020B0400000000000000" pitchFamily="50" charset="-128"/>
                <a:cs typeface="Times New Roman" panose="02020603050405020304" pitchFamily="18" charset="0"/>
              </a:rPr>
              <a:t>・見直し</a:t>
            </a:r>
            <a:endParaRPr lang="ja-JP" kern="100" dirty="0">
              <a:effectLst/>
              <a:ea typeface="游明朝" panose="02020400000000000000" pitchFamily="18" charset="-128"/>
              <a:cs typeface="Times New Roman" panose="02020603050405020304" pitchFamily="18" charset="0"/>
            </a:endParaRPr>
          </a:p>
        </p:txBody>
      </p:sp>
      <p:sp>
        <p:nvSpPr>
          <p:cNvPr id="15" name="テキスト ボックス 3"/>
          <p:cNvSpPr txBox="1"/>
          <p:nvPr/>
        </p:nvSpPr>
        <p:spPr>
          <a:xfrm>
            <a:off x="881033" y="473642"/>
            <a:ext cx="8781584" cy="1013111"/>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ja-JP" altLang="en-US" sz="30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ツールを活用した学習活動の設定（調整・見直し）後</a:t>
            </a:r>
            <a:endParaRPr lang="ja-JP" sz="3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角丸四角形 12"/>
          <p:cNvSpPr/>
          <p:nvPr/>
        </p:nvSpPr>
        <p:spPr>
          <a:xfrm>
            <a:off x="9797143" y="293984"/>
            <a:ext cx="1908611"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3707" y="404425"/>
            <a:ext cx="689385" cy="977432"/>
          </a:xfrm>
          <a:prstGeom prst="rect">
            <a:avLst/>
          </a:prstGeom>
          <a:ln w="6350">
            <a:solidFill>
              <a:schemeClr val="tx1"/>
            </a:solidFill>
          </a:ln>
        </p:spPr>
      </p:pic>
      <p:sp>
        <p:nvSpPr>
          <p:cNvPr id="11" name="テキスト ボックス 10"/>
          <p:cNvSpPr txBox="1"/>
          <p:nvPr/>
        </p:nvSpPr>
        <p:spPr>
          <a:xfrm>
            <a:off x="10633092" y="0"/>
            <a:ext cx="1114312" cy="1508105"/>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endParaRPr kumimoji="1" lang="en-US" altLang="ja-JP" sz="2000" b="1" dirty="0" smtClean="0">
              <a:latin typeface="BIZ UDPゴシック" panose="020B0400000000000000" pitchFamily="50" charset="-128"/>
              <a:ea typeface="BIZ UDPゴシック" panose="020B0400000000000000"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３－４</a:t>
            </a:r>
            <a:endParaRPr kumimoji="1" lang="en-US" altLang="ja-JP" sz="2000" b="1" dirty="0" smtClean="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16"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pic>
        <p:nvPicPr>
          <p:cNvPr id="14" name="図 13"/>
          <p:cNvPicPr/>
          <p:nvPr/>
        </p:nvPicPr>
        <p:blipFill>
          <a:blip r:embed="rId4"/>
          <a:stretch>
            <a:fillRect/>
          </a:stretch>
        </p:blipFill>
        <p:spPr>
          <a:xfrm>
            <a:off x="881033" y="1695394"/>
            <a:ext cx="2608103" cy="3150926"/>
          </a:xfrm>
          <a:prstGeom prst="rect">
            <a:avLst/>
          </a:prstGeom>
          <a:ln w="6350">
            <a:solidFill>
              <a:schemeClr val="tx1"/>
            </a:solidFill>
          </a:ln>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3349" y="1618546"/>
            <a:ext cx="3753465" cy="4564269"/>
          </a:xfrm>
          <a:prstGeom prst="rect">
            <a:avLst/>
          </a:prstGeom>
        </p:spPr>
      </p:pic>
      <p:pic>
        <p:nvPicPr>
          <p:cNvPr id="17" name="図 16"/>
          <p:cNvPicPr/>
          <p:nvPr/>
        </p:nvPicPr>
        <p:blipFill>
          <a:blip r:embed="rId6"/>
          <a:stretch>
            <a:fillRect/>
          </a:stretch>
        </p:blipFill>
        <p:spPr>
          <a:xfrm>
            <a:off x="3822646" y="3641676"/>
            <a:ext cx="3246120" cy="2066977"/>
          </a:xfrm>
          <a:prstGeom prst="rect">
            <a:avLst/>
          </a:prstGeom>
          <a:ln w="6350">
            <a:solidFill>
              <a:schemeClr val="tx1"/>
            </a:solidFill>
          </a:ln>
        </p:spPr>
      </p:pic>
    </p:spTree>
    <p:extLst>
      <p:ext uri="{BB962C8B-B14F-4D97-AF65-F5344CB8AC3E}">
        <p14:creationId xmlns:p14="http://schemas.microsoft.com/office/powerpoint/2010/main" val="340152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67E624D-B24F-4D49-B013-843895CD5DFB}" type="slidenum">
              <a:rPr kumimoji="1" lang="ja-JP" altLang="en-US" smtClean="0"/>
              <a:t>15</a:t>
            </a:fld>
            <a:endParaRPr kumimoji="1" lang="ja-JP" altLang="en-US"/>
          </a:p>
        </p:txBody>
      </p:sp>
      <p:sp>
        <p:nvSpPr>
          <p:cNvPr id="11" name="テキスト ボックス 10"/>
          <p:cNvSpPr txBox="1"/>
          <p:nvPr/>
        </p:nvSpPr>
        <p:spPr>
          <a:xfrm>
            <a:off x="2629672" y="1428507"/>
            <a:ext cx="5191861" cy="1200329"/>
          </a:xfrm>
          <a:prstGeom prst="rect">
            <a:avLst/>
          </a:prstGeom>
          <a:noFill/>
        </p:spPr>
        <p:txBody>
          <a:bodyPr wrap="square" rtlCol="0">
            <a:spAutoFit/>
          </a:bodyPr>
          <a:lstStyle/>
          <a:p>
            <a:r>
              <a:rPr lang="ja-JP" altLang="en-US" sz="4400" b="1" dirty="0" smtClean="0">
                <a:latin typeface="BIZ UDPゴシック" panose="020B0400000000000000" pitchFamily="50" charset="-128"/>
                <a:ea typeface="BIZ UDPゴシック" panose="020B0400000000000000" pitchFamily="50" charset="-128"/>
              </a:rPr>
              <a:t>お疲れさま</a:t>
            </a:r>
            <a:r>
              <a:rPr lang="ja-JP" altLang="en-US" sz="4400" b="1" dirty="0" err="1" smtClean="0">
                <a:latin typeface="BIZ UDPゴシック" panose="020B0400000000000000" pitchFamily="50" charset="-128"/>
                <a:ea typeface="BIZ UDPゴシック" panose="020B0400000000000000" pitchFamily="50" charset="-128"/>
              </a:rPr>
              <a:t>で</a:t>
            </a:r>
            <a:r>
              <a:rPr lang="ja-JP" altLang="en-US" sz="4400" b="1" dirty="0" smtClean="0">
                <a:latin typeface="BIZ UDPゴシック" panose="020B0400000000000000" pitchFamily="50" charset="-128"/>
                <a:ea typeface="BIZ UDPゴシック" panose="020B0400000000000000" pitchFamily="50" charset="-128"/>
              </a:rPr>
              <a:t>した！</a:t>
            </a:r>
            <a:endParaRPr lang="en-US" altLang="ja-JP" sz="4400" b="1" dirty="0" smtClean="0">
              <a:latin typeface="BIZ UDPゴシック" panose="020B0400000000000000" pitchFamily="50" charset="-128"/>
              <a:ea typeface="BIZ UDPゴシック" panose="020B0400000000000000" pitchFamily="50" charset="-128"/>
            </a:endParaRPr>
          </a:p>
          <a:p>
            <a:endParaRPr lang="en-US" altLang="ja-JP" sz="2800" b="1" dirty="0">
              <a:latin typeface="メイリオ" panose="020B0604030504040204" pitchFamily="50" charset="-128"/>
              <a:ea typeface="メイリオ" panose="020B0604030504040204" pitchFamily="50" charset="-128"/>
            </a:endParaRPr>
          </a:p>
        </p:txBody>
      </p:sp>
      <p:pic>
        <p:nvPicPr>
          <p:cNvPr id="10" name="図 9" descr="C:\Users\long2219\Desktop\学習指導要領くん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3169634"/>
            <a:ext cx="2441287" cy="2296735"/>
          </a:xfrm>
          <a:prstGeom prst="rect">
            <a:avLst/>
          </a:prstGeom>
          <a:noFill/>
          <a:ln>
            <a:noFill/>
          </a:ln>
        </p:spPr>
      </p:pic>
      <p:sp>
        <p:nvSpPr>
          <p:cNvPr id="5" name="円形吹き出し 4"/>
          <p:cNvSpPr/>
          <p:nvPr/>
        </p:nvSpPr>
        <p:spPr>
          <a:xfrm>
            <a:off x="1250639" y="559269"/>
            <a:ext cx="7824651" cy="2610365"/>
          </a:xfrm>
          <a:prstGeom prst="wedgeEllipseCallout">
            <a:avLst>
              <a:gd name="adj1" fmla="val 45335"/>
              <a:gd name="adj2" fmla="val 523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4241" y="3322179"/>
            <a:ext cx="1427701" cy="2436067"/>
          </a:xfrm>
          <a:prstGeom prst="rect">
            <a:avLst/>
          </a:prstGeom>
          <a:noFill/>
        </p:spPr>
      </p:pic>
      <p:pic>
        <p:nvPicPr>
          <p:cNvPr id="12" name="図 11" descr="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3388220"/>
            <a:ext cx="1355915" cy="2436067"/>
          </a:xfrm>
          <a:prstGeom prst="rect">
            <a:avLst/>
          </a:prstGeom>
          <a:noFill/>
        </p:spPr>
      </p:pic>
      <p:pic>
        <p:nvPicPr>
          <p:cNvPr id="13" name="図 12" descr="C:\Users\long2120\AppData\Local\Microsoft\Windows\INetCache\Content.Word\A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1713" y="3388220"/>
            <a:ext cx="1437959" cy="2370026"/>
          </a:xfrm>
          <a:prstGeom prst="rect">
            <a:avLst/>
          </a:prstGeom>
          <a:noFill/>
          <a:ln>
            <a:noFill/>
          </a:ln>
        </p:spPr>
      </p:pic>
      <p:sp>
        <p:nvSpPr>
          <p:cNvPr id="14" name="フローチャート: 論理積ゲート 13"/>
          <p:cNvSpPr/>
          <p:nvPr/>
        </p:nvSpPr>
        <p:spPr>
          <a:xfrm rot="16200000">
            <a:off x="1331065" y="4776852"/>
            <a:ext cx="1218184" cy="1379033"/>
          </a:xfrm>
          <a:prstGeom prst="flowChartDelay">
            <a:avLst/>
          </a:prstGeom>
          <a:solidFill>
            <a:srgbClr val="4472C4">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フローチャート: 組合せ 16"/>
          <p:cNvSpPr/>
          <p:nvPr/>
        </p:nvSpPr>
        <p:spPr>
          <a:xfrm>
            <a:off x="1554480" y="4857276"/>
            <a:ext cx="716280" cy="1119556"/>
          </a:xfrm>
          <a:prstGeom prst="flowChartMerge">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ローチャート: 論理積ゲート 17"/>
          <p:cNvSpPr/>
          <p:nvPr/>
        </p:nvSpPr>
        <p:spPr>
          <a:xfrm rot="16200000">
            <a:off x="3534178" y="4758689"/>
            <a:ext cx="1218184" cy="1379033"/>
          </a:xfrm>
          <a:prstGeom prst="flowChartDelay">
            <a:avLst/>
          </a:prstGeom>
          <a:solidFill>
            <a:srgbClr val="4472C4">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ローチャート: 論理積ゲート 18"/>
          <p:cNvSpPr/>
          <p:nvPr/>
        </p:nvSpPr>
        <p:spPr>
          <a:xfrm rot="16200000">
            <a:off x="5723594" y="4739328"/>
            <a:ext cx="1218184" cy="1379033"/>
          </a:xfrm>
          <a:prstGeom prst="flowChartDelay">
            <a:avLst/>
          </a:prstGeom>
          <a:solidFill>
            <a:srgbClr val="4472C4">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ローチャート: 組合せ 19"/>
          <p:cNvSpPr/>
          <p:nvPr/>
        </p:nvSpPr>
        <p:spPr>
          <a:xfrm>
            <a:off x="3763498" y="4843354"/>
            <a:ext cx="716280" cy="1119556"/>
          </a:xfrm>
          <a:prstGeom prst="flowChartMerge">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ローチャート: 組合せ 20"/>
          <p:cNvSpPr/>
          <p:nvPr/>
        </p:nvSpPr>
        <p:spPr>
          <a:xfrm>
            <a:off x="5974546" y="4808758"/>
            <a:ext cx="716280" cy="1119556"/>
          </a:xfrm>
          <a:prstGeom prst="flowChartMerge">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ローチャート: 照合 15"/>
          <p:cNvSpPr/>
          <p:nvPr/>
        </p:nvSpPr>
        <p:spPr>
          <a:xfrm rot="5400000">
            <a:off x="3949108" y="4582113"/>
            <a:ext cx="363817" cy="697523"/>
          </a:xfrm>
          <a:prstGeom prst="flowChartCollate">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ローチャート: 他ページ結合子 14"/>
          <p:cNvSpPr/>
          <p:nvPr/>
        </p:nvSpPr>
        <p:spPr>
          <a:xfrm>
            <a:off x="1830342" y="4857602"/>
            <a:ext cx="166098" cy="1070712"/>
          </a:xfrm>
          <a:prstGeom prst="flowChartOffpageConnector">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ローチャート: 他ページ結合子 21"/>
          <p:cNvSpPr/>
          <p:nvPr/>
        </p:nvSpPr>
        <p:spPr>
          <a:xfrm>
            <a:off x="6249637" y="4840079"/>
            <a:ext cx="166098" cy="1070712"/>
          </a:xfrm>
          <a:prstGeom prst="flowChartOffpageConnector">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Tree>
    <p:extLst>
      <p:ext uri="{BB962C8B-B14F-4D97-AF65-F5344CB8AC3E}">
        <p14:creationId xmlns:p14="http://schemas.microsoft.com/office/powerpoint/2010/main" val="279471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837368" y="6408882"/>
            <a:ext cx="2743200" cy="365125"/>
          </a:xfrm>
        </p:spPr>
        <p:txBody>
          <a:bodyPr/>
          <a:lstStyle/>
          <a:p>
            <a:fld id="{D67E624D-B24F-4D49-B013-843895CD5DFB}" type="slidenum">
              <a:rPr kumimoji="1" lang="ja-JP" altLang="en-US" smtClean="0"/>
              <a:t>2</a:t>
            </a:fld>
            <a:endParaRPr kumimoji="1" lang="ja-JP" altLang="en-US" dirty="0"/>
          </a:p>
        </p:txBody>
      </p:sp>
      <p:sp>
        <p:nvSpPr>
          <p:cNvPr id="18" name="テキスト ボックス 3"/>
          <p:cNvSpPr txBox="1"/>
          <p:nvPr/>
        </p:nvSpPr>
        <p:spPr>
          <a:xfrm>
            <a:off x="658841" y="259892"/>
            <a:ext cx="6759517" cy="912465"/>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ja-JP" altLang="en-US" sz="32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ツールの活用を通してできること</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正方形/長方形 1"/>
          <p:cNvSpPr/>
          <p:nvPr/>
        </p:nvSpPr>
        <p:spPr>
          <a:xfrm>
            <a:off x="994610" y="1703478"/>
            <a:ext cx="10585958" cy="2001864"/>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kumimoji="1" lang="ja-JP" altLang="en-US" sz="2400" dirty="0" smtClean="0">
                <a:latin typeface="BIZ UDゴシック" panose="020B0400000000000000" pitchFamily="49" charset="-128"/>
                <a:ea typeface="BIZ UDゴシック" panose="020B0400000000000000" pitchFamily="49" charset="-128"/>
              </a:rPr>
              <a:t>□　児童生徒の生活を捉えること（　　　　　　と対応）</a:t>
            </a:r>
            <a:endParaRPr kumimoji="1" lang="en-US" altLang="ja-JP" sz="2400" dirty="0" smtClean="0">
              <a:latin typeface="BIZ UDゴシック" panose="020B0400000000000000" pitchFamily="49" charset="-128"/>
              <a:ea typeface="BIZ UDゴシック" panose="020B0400000000000000" pitchFamily="49" charset="-128"/>
            </a:endParaRPr>
          </a:p>
          <a:p>
            <a:pPr>
              <a:lnSpc>
                <a:spcPct val="150000"/>
              </a:lnSpc>
            </a:pPr>
            <a:r>
              <a:rPr kumimoji="1" lang="ja-JP" altLang="en-US" sz="2400" dirty="0" smtClean="0">
                <a:latin typeface="BIZ UDゴシック" panose="020B0400000000000000" pitchFamily="49" charset="-128"/>
                <a:ea typeface="BIZ UDゴシック" panose="020B0400000000000000" pitchFamily="49" charset="-128"/>
              </a:rPr>
              <a:t>□「学んだことを生かしている姿」を考えること（　　　　　　と対応）</a:t>
            </a:r>
            <a:endParaRPr kumimoji="1" lang="en-US" altLang="ja-JP" sz="2400" dirty="0" smtClean="0">
              <a:latin typeface="BIZ UDゴシック" panose="020B0400000000000000" pitchFamily="49" charset="-128"/>
              <a:ea typeface="BIZ UDゴシック" panose="020B0400000000000000" pitchFamily="49" charset="-128"/>
            </a:endParaRPr>
          </a:p>
          <a:p>
            <a:pPr>
              <a:lnSpc>
                <a:spcPct val="150000"/>
              </a:lnSpc>
            </a:pPr>
            <a:r>
              <a:rPr kumimoji="1" lang="ja-JP" altLang="en-US" sz="2400" dirty="0" smtClean="0">
                <a:latin typeface="BIZ UDゴシック" panose="020B0400000000000000" pitchFamily="49" charset="-128"/>
                <a:ea typeface="BIZ UDゴシック" panose="020B0400000000000000" pitchFamily="49" charset="-128"/>
              </a:rPr>
              <a:t>□　育成を目指す資質・能力（各教科の目標及び内容）を明確にすること</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4" name="下矢印 3"/>
          <p:cNvSpPr/>
          <p:nvPr/>
        </p:nvSpPr>
        <p:spPr>
          <a:xfrm>
            <a:off x="5574631" y="3880977"/>
            <a:ext cx="433137" cy="529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94610" y="4586001"/>
            <a:ext cx="10700085" cy="1467792"/>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smtClean="0">
                <a:latin typeface="BIZ UDゴシック" panose="020B0400000000000000" pitchFamily="49" charset="-128"/>
                <a:ea typeface="BIZ UDゴシック" panose="020B0400000000000000" pitchFamily="49" charset="-128"/>
              </a:rPr>
              <a:t>　「育成を目指す資質・能力」を</a:t>
            </a:r>
            <a:endParaRPr kumimoji="1" lang="en-US" altLang="ja-JP" sz="2400" dirty="0" smtClean="0">
              <a:latin typeface="BIZ UDゴシック" panose="020B0400000000000000" pitchFamily="49" charset="-128"/>
              <a:ea typeface="BIZ UDゴシック" panose="020B0400000000000000" pitchFamily="49" charset="-128"/>
            </a:endParaRPr>
          </a:p>
          <a:p>
            <a:r>
              <a:rPr kumimoji="1" lang="ja-JP" altLang="en-US" sz="2400" dirty="0" smtClean="0">
                <a:latin typeface="BIZ UDゴシック" panose="020B0400000000000000" pitchFamily="49" charset="-128"/>
                <a:ea typeface="BIZ UDゴシック" panose="020B0400000000000000" pitchFamily="49" charset="-128"/>
              </a:rPr>
              <a:t>　　生活に結び付ける学習活動の設定とすることができます。</a:t>
            </a:r>
            <a:endParaRPr kumimoji="1" lang="ja-JP" altLang="en-US" sz="2400" dirty="0">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10648137" y="237588"/>
            <a:ext cx="1114312" cy="1200329"/>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１－６</a:t>
            </a:r>
            <a:endParaRPr kumimoji="1" lang="en-US" altLang="ja-JP" sz="2000" b="1" dirty="0" smtClean="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12" name="角丸四角形 11"/>
          <p:cNvSpPr/>
          <p:nvPr/>
        </p:nvSpPr>
        <p:spPr>
          <a:xfrm>
            <a:off x="9647394" y="239602"/>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189" y="356819"/>
            <a:ext cx="689385" cy="977432"/>
          </a:xfrm>
          <a:prstGeom prst="rect">
            <a:avLst/>
          </a:prstGeom>
          <a:ln w="6350">
            <a:solidFill>
              <a:schemeClr val="tx1"/>
            </a:solidFill>
          </a:ln>
        </p:spPr>
      </p:pic>
      <p:sp>
        <p:nvSpPr>
          <p:cNvPr id="15"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
        <p:nvSpPr>
          <p:cNvPr id="17" name="角丸四角形 16"/>
          <p:cNvSpPr/>
          <p:nvPr/>
        </p:nvSpPr>
        <p:spPr>
          <a:xfrm>
            <a:off x="6007768" y="1852285"/>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角丸四角形 19"/>
          <p:cNvSpPr/>
          <p:nvPr/>
        </p:nvSpPr>
        <p:spPr>
          <a:xfrm>
            <a:off x="8191660" y="2401412"/>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926928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20057" y="2130484"/>
            <a:ext cx="3836092" cy="3925427"/>
          </a:xfrm>
          <a:prstGeom prst="rect">
            <a:avLst/>
          </a:prstGeom>
          <a:ln w="6350">
            <a:solidFill>
              <a:sysClr val="windowText" lastClr="000000"/>
            </a:solidFill>
          </a:ln>
        </p:spPr>
      </p:pic>
      <p:sp>
        <p:nvSpPr>
          <p:cNvPr id="5" name="スライド番号プレースホルダー 4"/>
          <p:cNvSpPr>
            <a:spLocks noGrp="1"/>
          </p:cNvSpPr>
          <p:nvPr>
            <p:ph type="sldNum" sz="quarter" idx="12"/>
          </p:nvPr>
        </p:nvSpPr>
        <p:spPr/>
        <p:txBody>
          <a:bodyPr/>
          <a:lstStyle/>
          <a:p>
            <a:r>
              <a:rPr lang="ja-JP" altLang="en-US" dirty="0" smtClean="0"/>
              <a:t>３</a:t>
            </a:r>
            <a:endParaRPr lang="ja-JP" altLang="en-US" dirty="0"/>
          </a:p>
        </p:txBody>
      </p:sp>
      <p:sp>
        <p:nvSpPr>
          <p:cNvPr id="15" name="テキスト ボックス 3"/>
          <p:cNvSpPr txBox="1"/>
          <p:nvPr/>
        </p:nvSpPr>
        <p:spPr>
          <a:xfrm>
            <a:off x="447567" y="279432"/>
            <a:ext cx="8017164" cy="1578257"/>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ja-JP" altLang="en-US" sz="30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「育成を目指す資質・能力」を</a:t>
            </a:r>
            <a:endParaRPr lang="en-US" altLang="ja-JP" sz="30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50000"/>
              </a:lnSpc>
              <a:spcAft>
                <a:spcPts val="0"/>
              </a:spcAft>
            </a:pPr>
            <a:r>
              <a:rPr lang="ja-JP" altLang="en-US" sz="30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児童生徒の生活に結び付ける学習活動の設定</a:t>
            </a:r>
            <a:endParaRPr lang="ja-JP" sz="3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角丸四角形 8"/>
          <p:cNvSpPr/>
          <p:nvPr/>
        </p:nvSpPr>
        <p:spPr>
          <a:xfrm>
            <a:off x="9430090" y="362351"/>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7507" y="472793"/>
            <a:ext cx="689385" cy="977432"/>
          </a:xfrm>
          <a:prstGeom prst="rect">
            <a:avLst/>
          </a:prstGeom>
          <a:ln w="6350">
            <a:solidFill>
              <a:schemeClr val="tx1"/>
            </a:solidFill>
          </a:ln>
        </p:spPr>
      </p:pic>
      <p:sp>
        <p:nvSpPr>
          <p:cNvPr id="11" name="テキスト ボックス 10"/>
          <p:cNvSpPr txBox="1"/>
          <p:nvPr/>
        </p:nvSpPr>
        <p:spPr>
          <a:xfrm>
            <a:off x="10395042" y="339041"/>
            <a:ext cx="1114312" cy="1200329"/>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２－１</a:t>
            </a:r>
            <a:endParaRPr kumimoji="1" lang="en-US" altLang="ja-JP" sz="2000" b="1" dirty="0" smtClean="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14" name="四角形吹き出し 13"/>
          <p:cNvSpPr/>
          <p:nvPr/>
        </p:nvSpPr>
        <p:spPr>
          <a:xfrm>
            <a:off x="5630091" y="2272937"/>
            <a:ext cx="5837277" cy="3396343"/>
          </a:xfrm>
          <a:prstGeom prst="wedgeRectCallout">
            <a:avLst>
              <a:gd name="adj1" fmla="val -81033"/>
              <a:gd name="adj2" fmla="val -637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854337" y="4737039"/>
            <a:ext cx="5512526" cy="553998"/>
          </a:xfrm>
          <a:prstGeom prst="rect">
            <a:avLst/>
          </a:prstGeom>
          <a:noFill/>
        </p:spPr>
        <p:txBody>
          <a:bodyPr wrap="square" rtlCol="0">
            <a:spAutoFit/>
          </a:bodyPr>
          <a:lstStyle/>
          <a:p>
            <a:r>
              <a:rPr kumimoji="1" lang="ja-JP" altLang="en-US" sz="3000" b="1" dirty="0" smtClean="0">
                <a:latin typeface="BIZ UDPゴシック" panose="020B0400000000000000" pitchFamily="50" charset="-128"/>
                <a:ea typeface="BIZ UDPゴシック" panose="020B0400000000000000" pitchFamily="50" charset="-128"/>
              </a:rPr>
              <a:t>「学んだことを生かしている姿」</a:t>
            </a:r>
            <a:endParaRPr kumimoji="1" lang="en-US" altLang="ja-JP" sz="3000" b="1" dirty="0" smtClean="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5854337" y="3166585"/>
            <a:ext cx="5512526" cy="553998"/>
          </a:xfrm>
          <a:prstGeom prst="rect">
            <a:avLst/>
          </a:prstGeom>
          <a:noFill/>
        </p:spPr>
        <p:txBody>
          <a:bodyPr wrap="square" rtlCol="0">
            <a:spAutoFit/>
          </a:bodyPr>
          <a:lstStyle/>
          <a:p>
            <a:r>
              <a:rPr kumimoji="1" lang="ja-JP" altLang="en-US" sz="3000" b="1" dirty="0" smtClean="0">
                <a:latin typeface="BIZ UDPゴシック" panose="020B0400000000000000" pitchFamily="50" charset="-128"/>
                <a:ea typeface="BIZ UDPゴシック" panose="020B0400000000000000" pitchFamily="50" charset="-128"/>
              </a:rPr>
              <a:t>「場・人・もの」</a:t>
            </a:r>
            <a:endParaRPr kumimoji="1" lang="en-US" altLang="ja-JP" sz="3000" b="1" dirty="0" smtClean="0">
              <a:latin typeface="BIZ UDPゴシック" panose="020B0400000000000000" pitchFamily="50" charset="-128"/>
              <a:ea typeface="BIZ UDPゴシック" panose="020B0400000000000000" pitchFamily="50" charset="-128"/>
            </a:endParaRPr>
          </a:p>
        </p:txBody>
      </p:sp>
      <p:sp>
        <p:nvSpPr>
          <p:cNvPr id="18"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
        <p:nvSpPr>
          <p:cNvPr id="16" name="角丸四角形 15"/>
          <p:cNvSpPr/>
          <p:nvPr/>
        </p:nvSpPr>
        <p:spPr>
          <a:xfrm>
            <a:off x="5854337" y="2531680"/>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①</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角丸四角形 16"/>
          <p:cNvSpPr/>
          <p:nvPr/>
        </p:nvSpPr>
        <p:spPr>
          <a:xfrm>
            <a:off x="5852746" y="3971130"/>
            <a:ext cx="1720529" cy="60599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0"/>
              </a:spcAft>
            </a:pPr>
            <a:r>
              <a:rPr lang="ja-JP"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ポイント</a:t>
            </a:r>
            <a:r>
              <a:rPr lang="ja-JP" altLang="en-US" sz="24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②</a:t>
            </a:r>
            <a:endParaRPr 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057850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kumimoji="1" lang="ja-JP" altLang="en-US" dirty="0" smtClean="0"/>
              <a:t>４</a:t>
            </a:r>
            <a:endParaRPr kumimoji="1" lang="ja-JP" altLang="en-US" dirty="0"/>
          </a:p>
        </p:txBody>
      </p:sp>
      <p:sp>
        <p:nvSpPr>
          <p:cNvPr id="9" name="正方形/長方形 8"/>
          <p:cNvSpPr/>
          <p:nvPr/>
        </p:nvSpPr>
        <p:spPr>
          <a:xfrm>
            <a:off x="431706" y="1481559"/>
            <a:ext cx="11220995" cy="47102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2310341" y="1751917"/>
            <a:ext cx="8307977" cy="461665"/>
          </a:xfrm>
          <a:prstGeom prst="rect">
            <a:avLst/>
          </a:prstGeom>
          <a:noFill/>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Ｓｔｅｐ１　　　　　年間指導計画等の確認</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2310804" y="2476557"/>
            <a:ext cx="7500257" cy="461665"/>
          </a:xfrm>
          <a:prstGeom prst="rect">
            <a:avLst/>
          </a:prstGeom>
          <a:noFill/>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Ｓｔｅｐ２　　　　　「学んだことを生かしている姿」の設定</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2315518" y="3260992"/>
            <a:ext cx="7854657" cy="461665"/>
          </a:xfrm>
          <a:prstGeom prst="rect">
            <a:avLst/>
          </a:prstGeom>
          <a:noFill/>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Ｓｔｅｐ３　　　　　各教科の目標及び内容の調整・見直し</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2310341" y="3990905"/>
            <a:ext cx="7926543" cy="461665"/>
          </a:xfrm>
          <a:prstGeom prst="rect">
            <a:avLst/>
          </a:prstGeom>
          <a:noFill/>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Ｓｔｅｐ４　　　　　個別の学習活動の設定</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2310341" y="4767050"/>
            <a:ext cx="5406242" cy="461665"/>
          </a:xfrm>
          <a:prstGeom prst="rect">
            <a:avLst/>
          </a:prstGeom>
          <a:noFill/>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Ｓｔｅｐ５　　　　　集団の学習活動の設定</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2574864" y="5545386"/>
            <a:ext cx="8321436" cy="461665"/>
          </a:xfrm>
          <a:prstGeom prst="rect">
            <a:avLst/>
          </a:prstGeom>
          <a:noFill/>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目標，評価規準の設定，調整・見直しの留意点を示しています。</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2050520" y="1690993"/>
            <a:ext cx="8020826" cy="5945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角丸四角形 27"/>
          <p:cNvSpPr/>
          <p:nvPr/>
        </p:nvSpPr>
        <p:spPr>
          <a:xfrm>
            <a:off x="2050520" y="2434977"/>
            <a:ext cx="8020826" cy="5945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角丸四角形 29"/>
          <p:cNvSpPr/>
          <p:nvPr/>
        </p:nvSpPr>
        <p:spPr>
          <a:xfrm>
            <a:off x="2050520" y="3191171"/>
            <a:ext cx="8020826" cy="5945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2050520" y="4696782"/>
            <a:ext cx="8020826" cy="5945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角丸四角形 36"/>
          <p:cNvSpPr/>
          <p:nvPr/>
        </p:nvSpPr>
        <p:spPr>
          <a:xfrm>
            <a:off x="2050520" y="3947365"/>
            <a:ext cx="8020826" cy="5945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899703" y="5471660"/>
            <a:ext cx="1464674" cy="5945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1212321" y="5545386"/>
            <a:ext cx="838199" cy="461665"/>
          </a:xfrm>
          <a:prstGeom prst="rect">
            <a:avLst/>
          </a:prstGeom>
          <a:noFill/>
        </p:spPr>
        <p:txBody>
          <a:bodyPr wrap="square" rtlCol="0">
            <a:spAutoFit/>
          </a:bodyPr>
          <a:lstStyle/>
          <a:p>
            <a:r>
              <a:rPr kumimoji="1" lang="ja-JP" altLang="en-US" sz="2400" dirty="0" smtClean="0">
                <a:latin typeface="BIZ UDPゴシック" panose="020B0400000000000000" pitchFamily="50" charset="-128"/>
                <a:ea typeface="BIZ UDPゴシック" panose="020B0400000000000000" pitchFamily="50" charset="-128"/>
              </a:rPr>
              <a:t>参照</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20" name="テキスト ボックス 3"/>
          <p:cNvSpPr txBox="1"/>
          <p:nvPr/>
        </p:nvSpPr>
        <p:spPr>
          <a:xfrm>
            <a:off x="445417" y="357896"/>
            <a:ext cx="7517635" cy="889773"/>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ja-JP" altLang="en-US" sz="32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学習活動の設定Ｓｔｅｐ１～５・参照</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角丸四角形 18"/>
          <p:cNvSpPr/>
          <p:nvPr/>
        </p:nvSpPr>
        <p:spPr>
          <a:xfrm>
            <a:off x="9663598" y="300157"/>
            <a:ext cx="2001487" cy="104200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9444" y="393907"/>
            <a:ext cx="594880" cy="843440"/>
          </a:xfrm>
          <a:prstGeom prst="rect">
            <a:avLst/>
          </a:prstGeom>
          <a:ln w="6350">
            <a:solidFill>
              <a:schemeClr val="tx1"/>
            </a:solidFill>
          </a:ln>
        </p:spPr>
      </p:pic>
      <p:sp>
        <p:nvSpPr>
          <p:cNvPr id="22" name="テキスト ボックス 21"/>
          <p:cNvSpPr txBox="1"/>
          <p:nvPr/>
        </p:nvSpPr>
        <p:spPr>
          <a:xfrm>
            <a:off x="10618318" y="220994"/>
            <a:ext cx="1114312" cy="1200329"/>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２－２</a:t>
            </a:r>
            <a:endParaRPr kumimoji="1" lang="en-US" altLang="ja-JP" sz="2000" b="1" dirty="0" smtClean="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23"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spTree>
    <p:extLst>
      <p:ext uri="{BB962C8B-B14F-4D97-AF65-F5344CB8AC3E}">
        <p14:creationId xmlns:p14="http://schemas.microsoft.com/office/powerpoint/2010/main" val="2186186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kumimoji="1" lang="ja-JP" altLang="en-US" dirty="0" smtClean="0"/>
              <a:t>５</a:t>
            </a:r>
            <a:endParaRPr kumimoji="1" lang="ja-JP" altLang="en-US" dirty="0"/>
          </a:p>
        </p:txBody>
      </p:sp>
      <p:sp>
        <p:nvSpPr>
          <p:cNvPr id="21" name="正方形/長方形 20"/>
          <p:cNvSpPr/>
          <p:nvPr/>
        </p:nvSpPr>
        <p:spPr>
          <a:xfrm>
            <a:off x="1610446" y="2099343"/>
            <a:ext cx="3221448" cy="534033"/>
          </a:xfrm>
          <a:prstGeom prst="rect">
            <a:avLst/>
          </a:prstGeom>
          <a:solidFill>
            <a:srgbClr val="70AD47">
              <a:lumMod val="20000"/>
              <a:lumOff val="80000"/>
            </a:srgbClr>
          </a:solidFill>
          <a:ln w="12700">
            <a:solidFill>
              <a:srgbClr val="00B050"/>
            </a:solidFill>
          </a:ln>
        </p:spPr>
        <p:txBody>
          <a:bodyPr wrap="square">
            <a:noAutofit/>
          </a:bodyPr>
          <a:lstStyle/>
          <a:p>
            <a:pPr algn="ctr">
              <a:lnSpc>
                <a:spcPct val="150000"/>
              </a:lnSpc>
              <a:spcAft>
                <a:spcPts val="0"/>
              </a:spcAft>
            </a:pPr>
            <a:r>
              <a:rPr lang="ja-JP" sz="2000" b="1" kern="1200" dirty="0">
                <a:solidFill>
                  <a:srgbClr val="0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「場・人・ものマトリックス」</a:t>
            </a:r>
            <a:endParaRPr lang="ja-JP" sz="20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2" name="角丸四角形 21"/>
          <p:cNvSpPr/>
          <p:nvPr/>
        </p:nvSpPr>
        <p:spPr>
          <a:xfrm>
            <a:off x="303603" y="2033700"/>
            <a:ext cx="1411285" cy="517349"/>
          </a:xfrm>
          <a:prstGeom prst="roundRect">
            <a:avLst/>
          </a:prstGeom>
          <a:solidFill>
            <a:srgbClr val="FFCCFF"/>
          </a:solidFill>
          <a:ln w="9525" cap="flat" cmpd="sng" algn="ctr">
            <a:solidFill>
              <a:srgbClr val="FF0000"/>
            </a:solidFill>
            <a:prstDash val="solid"/>
            <a:miter lim="800000"/>
          </a:ln>
          <a:effectLst/>
        </p:spPr>
        <p:txBody>
          <a:bodyPr wrap="square" rtlCol="0" anchor="ctr">
            <a:noAutofit/>
          </a:bodyPr>
          <a:lstStyle/>
          <a:p>
            <a:pPr algn="ctr">
              <a:spcAft>
                <a:spcPts val="0"/>
              </a:spcAft>
            </a:pPr>
            <a:r>
              <a:rPr lang="ja-JP" sz="16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ツール</a:t>
            </a:r>
            <a:r>
              <a:rPr lang="ja-JP" altLang="en-US" sz="16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１</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 name="正方形/長方形 22"/>
          <p:cNvSpPr/>
          <p:nvPr/>
        </p:nvSpPr>
        <p:spPr>
          <a:xfrm>
            <a:off x="6138737" y="2115529"/>
            <a:ext cx="4943724" cy="536416"/>
          </a:xfrm>
          <a:prstGeom prst="rect">
            <a:avLst/>
          </a:prstGeom>
          <a:solidFill>
            <a:srgbClr val="70AD47">
              <a:lumMod val="20000"/>
              <a:lumOff val="80000"/>
            </a:srgbClr>
          </a:solidFill>
          <a:ln w="12700">
            <a:solidFill>
              <a:srgbClr val="00B050"/>
            </a:solidFill>
          </a:ln>
        </p:spPr>
        <p:txBody>
          <a:bodyPr wrap="square">
            <a:noAutofit/>
          </a:bodyPr>
          <a:lstStyle/>
          <a:p>
            <a:pPr algn="ctr">
              <a:lnSpc>
                <a:spcPct val="150000"/>
              </a:lnSpc>
              <a:spcAft>
                <a:spcPts val="0"/>
              </a:spcAft>
            </a:pPr>
            <a:r>
              <a:rPr lang="ja-JP" sz="2000" b="1" kern="1200" dirty="0">
                <a:solidFill>
                  <a:srgbClr val="0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「学習活動（指導内容・方法）設定シート」</a:t>
            </a:r>
            <a:endParaRPr lang="ja-JP" sz="20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4" name="角丸四角形 23"/>
          <p:cNvSpPr/>
          <p:nvPr/>
        </p:nvSpPr>
        <p:spPr>
          <a:xfrm>
            <a:off x="5016137" y="2033700"/>
            <a:ext cx="1317921" cy="517349"/>
          </a:xfrm>
          <a:prstGeom prst="roundRect">
            <a:avLst/>
          </a:prstGeom>
          <a:solidFill>
            <a:srgbClr val="FFCCFF"/>
          </a:solidFill>
          <a:ln w="9525" cap="flat" cmpd="sng" algn="ctr">
            <a:solidFill>
              <a:srgbClr val="FF0000"/>
            </a:solidFill>
            <a:prstDash val="solid"/>
            <a:miter lim="800000"/>
          </a:ln>
          <a:effectLst/>
        </p:spPr>
        <p:txBody>
          <a:bodyPr wrap="square" rtlCol="0" anchor="ctr">
            <a:noAutofit/>
          </a:bodyPr>
          <a:lstStyle/>
          <a:p>
            <a:pPr algn="ctr">
              <a:spcAft>
                <a:spcPts val="0"/>
              </a:spcAft>
            </a:pPr>
            <a:r>
              <a:rPr lang="ja-JP" sz="16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ツール</a:t>
            </a:r>
            <a:r>
              <a:rPr lang="ja-JP" altLang="en-US" sz="1600" b="1" kern="1200" dirty="0" smtClean="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２</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6" name="テキスト ボックス 3"/>
          <p:cNvSpPr txBox="1"/>
          <p:nvPr/>
        </p:nvSpPr>
        <p:spPr>
          <a:xfrm>
            <a:off x="769356" y="458241"/>
            <a:ext cx="6911603" cy="853934"/>
          </a:xfrm>
          <a:prstGeom prst="roundRect">
            <a:avLst/>
          </a:prstGeom>
          <a:solidFill>
            <a:sysClr val="window" lastClr="FFFFFF"/>
          </a:solidFill>
          <a:ln w="38100" cmpd="dbl">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ja-JP" altLang="en-US" sz="3200"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ツールを活用した学習活動の設定</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角丸四角形 16"/>
          <p:cNvSpPr/>
          <p:nvPr/>
        </p:nvSpPr>
        <p:spPr>
          <a:xfrm>
            <a:off x="9412435" y="458241"/>
            <a:ext cx="2001487" cy="104200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4760" y="557523"/>
            <a:ext cx="594880" cy="843440"/>
          </a:xfrm>
          <a:prstGeom prst="rect">
            <a:avLst/>
          </a:prstGeom>
          <a:ln w="6350">
            <a:solidFill>
              <a:schemeClr val="tx1"/>
            </a:solidFill>
          </a:ln>
        </p:spPr>
      </p:pic>
      <p:sp>
        <p:nvSpPr>
          <p:cNvPr id="19" name="テキスト ボックス 18"/>
          <p:cNvSpPr txBox="1"/>
          <p:nvPr/>
        </p:nvSpPr>
        <p:spPr>
          <a:xfrm>
            <a:off x="10309595" y="385691"/>
            <a:ext cx="1114312" cy="892552"/>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２－２</a:t>
            </a:r>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25"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pic>
        <p:nvPicPr>
          <p:cNvPr id="7" name="図 6"/>
          <p:cNvPicPr>
            <a:picLocks noChangeAspect="1"/>
          </p:cNvPicPr>
          <p:nvPr/>
        </p:nvPicPr>
        <p:blipFill>
          <a:blip r:embed="rId4"/>
          <a:stretch>
            <a:fillRect/>
          </a:stretch>
        </p:blipFill>
        <p:spPr>
          <a:xfrm>
            <a:off x="574345" y="2887771"/>
            <a:ext cx="2954073" cy="2034139"/>
          </a:xfrm>
          <a:prstGeom prst="rect">
            <a:avLst/>
          </a:prstGeom>
          <a:solidFill>
            <a:schemeClr val="bg1"/>
          </a:solidFill>
          <a:ln w="6350">
            <a:solidFill>
              <a:schemeClr val="tx1"/>
            </a:solidFill>
          </a:ln>
        </p:spPr>
      </p:pic>
      <p:pic>
        <p:nvPicPr>
          <p:cNvPr id="8" name="図 7"/>
          <p:cNvPicPr>
            <a:picLocks noChangeAspect="1"/>
          </p:cNvPicPr>
          <p:nvPr/>
        </p:nvPicPr>
        <p:blipFill>
          <a:blip r:embed="rId5"/>
          <a:stretch>
            <a:fillRect/>
          </a:stretch>
        </p:blipFill>
        <p:spPr>
          <a:xfrm>
            <a:off x="1396076" y="3374454"/>
            <a:ext cx="2934837" cy="2034139"/>
          </a:xfrm>
          <a:prstGeom prst="rect">
            <a:avLst/>
          </a:prstGeom>
          <a:solidFill>
            <a:schemeClr val="bg1"/>
          </a:solidFill>
          <a:ln w="6350">
            <a:solidFill>
              <a:schemeClr val="tx1"/>
            </a:solidFill>
          </a:ln>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1874" y="3045162"/>
            <a:ext cx="4391793" cy="2898583"/>
          </a:xfrm>
          <a:prstGeom prst="rect">
            <a:avLst/>
          </a:prstGeom>
          <a:ln w="6350">
            <a:solidFill>
              <a:schemeClr val="tx1"/>
            </a:solidFill>
          </a:ln>
        </p:spPr>
      </p:pic>
      <p:pic>
        <p:nvPicPr>
          <p:cNvPr id="4" name="図 3"/>
          <p:cNvPicPr>
            <a:picLocks noChangeAspect="1"/>
          </p:cNvPicPr>
          <p:nvPr/>
        </p:nvPicPr>
        <p:blipFill>
          <a:blip r:embed="rId7"/>
          <a:stretch>
            <a:fillRect/>
          </a:stretch>
        </p:blipFill>
        <p:spPr>
          <a:xfrm>
            <a:off x="2454000" y="3904840"/>
            <a:ext cx="2962394" cy="2034139"/>
          </a:xfrm>
          <a:prstGeom prst="rect">
            <a:avLst/>
          </a:prstGeom>
          <a:solidFill>
            <a:schemeClr val="bg1"/>
          </a:solidFill>
          <a:ln w="6350">
            <a:solidFill>
              <a:schemeClr val="tx1"/>
            </a:solidFill>
          </a:ln>
        </p:spPr>
      </p:pic>
    </p:spTree>
    <p:extLst>
      <p:ext uri="{BB962C8B-B14F-4D97-AF65-F5344CB8AC3E}">
        <p14:creationId xmlns:p14="http://schemas.microsoft.com/office/powerpoint/2010/main" val="222821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r>
              <a:rPr lang="ja-JP" altLang="en-US" dirty="0" smtClean="0"/>
              <a:t>６</a:t>
            </a:r>
            <a:endParaRPr lang="ja-JP" altLang="en-US" dirty="0"/>
          </a:p>
        </p:txBody>
      </p:sp>
      <p:pic>
        <p:nvPicPr>
          <p:cNvPr id="23" name="図 22"/>
          <p:cNvPicPr>
            <a:picLocks noChangeAspect="1"/>
          </p:cNvPicPr>
          <p:nvPr/>
        </p:nvPicPr>
        <p:blipFill>
          <a:blip r:embed="rId3"/>
          <a:stretch>
            <a:fillRect/>
          </a:stretch>
        </p:blipFill>
        <p:spPr>
          <a:xfrm>
            <a:off x="285339" y="363598"/>
            <a:ext cx="6890714" cy="2263053"/>
          </a:xfrm>
          <a:prstGeom prst="rect">
            <a:avLst/>
          </a:prstGeom>
        </p:spPr>
      </p:pic>
      <p:sp>
        <p:nvSpPr>
          <p:cNvPr id="25" name="テキスト ボックス 10"/>
          <p:cNvSpPr txBox="1"/>
          <p:nvPr/>
        </p:nvSpPr>
        <p:spPr>
          <a:xfrm>
            <a:off x="477576" y="706538"/>
            <a:ext cx="6698477" cy="18679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sz="2800" b="1" kern="100" dirty="0">
                <a:solidFill>
                  <a:srgbClr val="FFFFFF"/>
                </a:solidFill>
                <a:effectLst>
                  <a:glow rad="139700">
                    <a:schemeClr val="accent5">
                      <a:satMod val="175000"/>
                      <a:alpha val="40000"/>
                    </a:schemeClr>
                  </a:glow>
                </a:effectLst>
                <a:latin typeface="BIZ UDPゴシック" panose="020B0400000000000000" pitchFamily="50" charset="-128"/>
                <a:ea typeface="BIZ UDPゴシック" panose="020B0400000000000000" pitchFamily="50" charset="-128"/>
                <a:cs typeface="Times New Roman" panose="02020603050405020304" pitchFamily="18" charset="0"/>
              </a:rPr>
              <a:t>活用例①　</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spcAft>
                <a:spcPts val="0"/>
              </a:spcAft>
            </a:pPr>
            <a:r>
              <a:rPr lang="ja-JP" sz="2800" b="1" kern="100" dirty="0" smtClean="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各教科</a:t>
            </a: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等を合わせた</a:t>
            </a:r>
            <a:r>
              <a:rPr lang="ja-JP" sz="2800" b="1" kern="100" dirty="0" smtClean="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指導（</a:t>
            </a: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生活単元学習</a:t>
            </a:r>
            <a:r>
              <a:rPr lang="ja-JP" sz="2800" b="1" kern="100" dirty="0" smtClean="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）ある</a:t>
            </a:r>
            <a:r>
              <a:rPr lang="ja-JP" sz="28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特別支援学校中学部の例　</a:t>
            </a:r>
            <a:endParaRPr 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7" name="図 26"/>
          <p:cNvPicPr/>
          <p:nvPr/>
        </p:nvPicPr>
        <p:blipFill>
          <a:blip r:embed="rId4">
            <a:extLst>
              <a:ext uri="{28A0092B-C50C-407E-A947-70E740481C1C}">
                <a14:useLocalDpi xmlns:a14="http://schemas.microsoft.com/office/drawing/2010/main" val="0"/>
              </a:ext>
            </a:extLst>
          </a:blip>
          <a:srcRect/>
          <a:stretch>
            <a:fillRect/>
          </a:stretch>
        </p:blipFill>
        <p:spPr bwMode="auto">
          <a:xfrm flipV="1">
            <a:off x="6267913" y="2358976"/>
            <a:ext cx="182880" cy="267675"/>
          </a:xfrm>
          <a:prstGeom prst="rect">
            <a:avLst/>
          </a:prstGeom>
          <a:noFill/>
          <a:ln>
            <a:noFill/>
          </a:ln>
        </p:spPr>
      </p:pic>
      <p:sp>
        <p:nvSpPr>
          <p:cNvPr id="28" name="テキスト ボックス 27"/>
          <p:cNvSpPr txBox="1"/>
          <p:nvPr/>
        </p:nvSpPr>
        <p:spPr>
          <a:xfrm>
            <a:off x="477575" y="3534467"/>
            <a:ext cx="6698477" cy="1384995"/>
          </a:xfrm>
          <a:prstGeom prst="rect">
            <a:avLst/>
          </a:prstGeom>
          <a:noFill/>
        </p:spPr>
        <p:txBody>
          <a:bodyPr wrap="square" rtlCol="0">
            <a:spAutoFit/>
          </a:bodyPr>
          <a:lstStyle/>
          <a:p>
            <a:r>
              <a:rPr kumimoji="1" lang="en-US" altLang="ja-JP" sz="2800" dirty="0" smtClean="0">
                <a:latin typeface="BIZ UDPゴシック" panose="020B0400000000000000" pitchFamily="50" charset="-128"/>
                <a:ea typeface="BIZ UDPゴシック" panose="020B0400000000000000" pitchFamily="50" charset="-128"/>
              </a:rPr>
              <a:t>※</a:t>
            </a:r>
            <a:r>
              <a:rPr kumimoji="1" lang="ja-JP" altLang="en-US" sz="2800" dirty="0" smtClean="0">
                <a:latin typeface="BIZ UDPゴシック" panose="020B0400000000000000" pitchFamily="50" charset="-128"/>
                <a:ea typeface="BIZ UDPゴシック" panose="020B0400000000000000" pitchFamily="50" charset="-128"/>
              </a:rPr>
              <a:t>年間指導計画だけではなく，これまでの</a:t>
            </a:r>
            <a:endParaRPr kumimoji="1" lang="en-US" altLang="ja-JP" sz="2800" dirty="0" smtClean="0">
              <a:latin typeface="BIZ UDPゴシック" panose="020B0400000000000000" pitchFamily="50" charset="-128"/>
              <a:ea typeface="BIZ UDPゴシック" panose="020B0400000000000000" pitchFamily="50" charset="-128"/>
            </a:endParaRPr>
          </a:p>
          <a:p>
            <a:r>
              <a:rPr kumimoji="1" lang="ja-JP" altLang="en-US" sz="2800" dirty="0" smtClean="0">
                <a:latin typeface="BIZ UDPゴシック" panose="020B0400000000000000" pitchFamily="50" charset="-128"/>
                <a:ea typeface="BIZ UDPゴシック" panose="020B0400000000000000" pitchFamily="50" charset="-128"/>
              </a:rPr>
              <a:t>　 授業実践の指導案や教育計画等を参考</a:t>
            </a:r>
            <a:endParaRPr kumimoji="1" lang="en-US" altLang="ja-JP" sz="2800" dirty="0" smtClean="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 </a:t>
            </a:r>
            <a:r>
              <a:rPr lang="en-US" altLang="ja-JP" sz="2800" dirty="0" smtClean="0">
                <a:latin typeface="BIZ UDPゴシック" panose="020B0400000000000000" pitchFamily="50" charset="-128"/>
                <a:ea typeface="BIZ UDPゴシック" panose="020B0400000000000000" pitchFamily="50" charset="-128"/>
              </a:rPr>
              <a:t>  </a:t>
            </a:r>
            <a:r>
              <a:rPr kumimoji="1" lang="ja-JP" altLang="en-US" sz="2800" dirty="0" smtClean="0">
                <a:latin typeface="BIZ UDPゴシック" panose="020B0400000000000000" pitchFamily="50" charset="-128"/>
                <a:ea typeface="BIZ UDPゴシック" panose="020B0400000000000000" pitchFamily="50" charset="-128"/>
              </a:rPr>
              <a:t>にすることもあります。</a:t>
            </a:r>
            <a:endParaRPr kumimoji="1" lang="en-US" altLang="ja-JP" sz="2800" dirty="0" smtClean="0">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9704267" y="293984"/>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200" y="404425"/>
            <a:ext cx="689385" cy="977432"/>
          </a:xfrm>
          <a:prstGeom prst="rect">
            <a:avLst/>
          </a:prstGeom>
          <a:ln w="6350">
            <a:solidFill>
              <a:schemeClr val="tx1"/>
            </a:solidFill>
          </a:ln>
        </p:spPr>
      </p:pic>
      <p:sp>
        <p:nvSpPr>
          <p:cNvPr id="14" name="テキスト ボックス 13"/>
          <p:cNvSpPr txBox="1"/>
          <p:nvPr/>
        </p:nvSpPr>
        <p:spPr>
          <a:xfrm>
            <a:off x="10671585" y="293983"/>
            <a:ext cx="1114312" cy="892552"/>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３－１</a:t>
            </a:r>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15"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pic>
        <p:nvPicPr>
          <p:cNvPr id="12" name="図 11"/>
          <p:cNvPicPr/>
          <p:nvPr/>
        </p:nvPicPr>
        <p:blipFill>
          <a:blip r:embed="rId6"/>
          <a:stretch>
            <a:fillRect/>
          </a:stretch>
        </p:blipFill>
        <p:spPr>
          <a:xfrm>
            <a:off x="7368289" y="1602740"/>
            <a:ext cx="4337465" cy="4447846"/>
          </a:xfrm>
          <a:prstGeom prst="rect">
            <a:avLst/>
          </a:prstGeom>
          <a:ln w="6350">
            <a:solidFill>
              <a:schemeClr val="tx1"/>
            </a:solidFill>
          </a:ln>
        </p:spPr>
      </p:pic>
    </p:spTree>
    <p:extLst>
      <p:ext uri="{BB962C8B-B14F-4D97-AF65-F5344CB8AC3E}">
        <p14:creationId xmlns:p14="http://schemas.microsoft.com/office/powerpoint/2010/main" val="3289276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r>
              <a:rPr kumimoji="1" lang="ja-JP" altLang="en-US" dirty="0" smtClean="0"/>
              <a:t>７</a:t>
            </a:r>
            <a:endParaRPr kumimoji="1" lang="ja-JP" altLang="en-US" dirty="0"/>
          </a:p>
        </p:txBody>
      </p:sp>
      <p:sp>
        <p:nvSpPr>
          <p:cNvPr id="11" name="テキスト ボックス 10"/>
          <p:cNvSpPr txBox="1"/>
          <p:nvPr/>
        </p:nvSpPr>
        <p:spPr>
          <a:xfrm>
            <a:off x="2142309" y="763345"/>
            <a:ext cx="7437270" cy="2246769"/>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五つのステップで学習活動を設定します！</a:t>
            </a:r>
            <a:endParaRPr lang="en-US" altLang="ja-JP" sz="2800" dirty="0" smtClean="0">
              <a:latin typeface="BIZ UDPゴシック" panose="020B0400000000000000" pitchFamily="50" charset="-128"/>
              <a:ea typeface="BIZ UDPゴシック" panose="020B0400000000000000" pitchFamily="50" charset="-128"/>
            </a:endParaRPr>
          </a:p>
          <a:p>
            <a:endParaRPr lang="en-US" altLang="ja-JP" sz="8000" dirty="0" smtClean="0">
              <a:latin typeface="BIZ UDPゴシック" panose="020B0400000000000000" pitchFamily="50" charset="-128"/>
              <a:ea typeface="BIZ UDPゴシック" panose="020B0400000000000000" pitchFamily="50" charset="-128"/>
            </a:endParaRPr>
          </a:p>
          <a:p>
            <a:endParaRPr lang="en-US" altLang="ja-JP" sz="2800" b="1" dirty="0">
              <a:latin typeface="メイリオ" panose="020B0604030504040204" pitchFamily="50" charset="-128"/>
              <a:ea typeface="メイリオ" panose="020B0604030504040204" pitchFamily="50" charset="-128"/>
            </a:endParaRPr>
          </a:p>
        </p:txBody>
      </p:sp>
      <p:pic>
        <p:nvPicPr>
          <p:cNvPr id="10" name="図 9" descr="C:\Users\long2219\Desktop\学習指導要領くん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487" y="1743426"/>
            <a:ext cx="1774639" cy="1731294"/>
          </a:xfrm>
          <a:prstGeom prst="rect">
            <a:avLst/>
          </a:prstGeom>
          <a:noFill/>
          <a:ln>
            <a:noFill/>
          </a:ln>
        </p:spPr>
      </p:pic>
      <p:sp>
        <p:nvSpPr>
          <p:cNvPr id="5" name="円形吹き出し 4"/>
          <p:cNvSpPr/>
          <p:nvPr/>
        </p:nvSpPr>
        <p:spPr>
          <a:xfrm>
            <a:off x="1227908" y="413096"/>
            <a:ext cx="8395753" cy="1330330"/>
          </a:xfrm>
          <a:prstGeom prst="wedgeEllipseCallout">
            <a:avLst>
              <a:gd name="adj1" fmla="val 51311"/>
              <a:gd name="adj2" fmla="val 564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1125" y="429261"/>
            <a:ext cx="689385" cy="977432"/>
          </a:xfrm>
          <a:prstGeom prst="rect">
            <a:avLst/>
          </a:prstGeom>
          <a:ln w="6350">
            <a:solidFill>
              <a:schemeClr val="tx1"/>
            </a:solidFill>
          </a:ln>
        </p:spPr>
      </p:pic>
      <p:sp>
        <p:nvSpPr>
          <p:cNvPr id="18" name="テキスト ボックス 17"/>
          <p:cNvSpPr txBox="1"/>
          <p:nvPr/>
        </p:nvSpPr>
        <p:spPr>
          <a:xfrm>
            <a:off x="10671585" y="293983"/>
            <a:ext cx="1114312" cy="892552"/>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３－３</a:t>
            </a:r>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19" name="角丸四角形 18"/>
          <p:cNvSpPr/>
          <p:nvPr/>
        </p:nvSpPr>
        <p:spPr>
          <a:xfrm>
            <a:off x="9753335" y="310728"/>
            <a:ext cx="2001487" cy="1198315"/>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pic>
        <p:nvPicPr>
          <p:cNvPr id="14" name="図 13"/>
          <p:cNvPicPr/>
          <p:nvPr/>
        </p:nvPicPr>
        <p:blipFill>
          <a:blip r:embed="rId5"/>
          <a:stretch>
            <a:fillRect/>
          </a:stretch>
        </p:blipFill>
        <p:spPr>
          <a:xfrm>
            <a:off x="2796122" y="1885869"/>
            <a:ext cx="6043078" cy="3902845"/>
          </a:xfrm>
          <a:prstGeom prst="rect">
            <a:avLst/>
          </a:prstGeom>
          <a:ln w="6350">
            <a:solidFill>
              <a:schemeClr val="tx1"/>
            </a:solidFill>
          </a:ln>
        </p:spPr>
      </p:pic>
    </p:spTree>
    <p:extLst>
      <p:ext uri="{BB962C8B-B14F-4D97-AF65-F5344CB8AC3E}">
        <p14:creationId xmlns:p14="http://schemas.microsoft.com/office/powerpoint/2010/main" val="2342536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p:nvPr/>
        </p:nvPicPr>
        <p:blipFill>
          <a:blip r:embed="rId3"/>
          <a:stretch>
            <a:fillRect/>
          </a:stretch>
        </p:blipFill>
        <p:spPr>
          <a:xfrm>
            <a:off x="9160728" y="1462207"/>
            <a:ext cx="2329457" cy="2265920"/>
          </a:xfrm>
          <a:prstGeom prst="rect">
            <a:avLst/>
          </a:prstGeom>
          <a:ln w="6350">
            <a:solidFill>
              <a:schemeClr val="tx1"/>
            </a:solidFill>
          </a:ln>
        </p:spPr>
      </p:pic>
      <p:sp>
        <p:nvSpPr>
          <p:cNvPr id="21" name="テキスト ボックス 31"/>
          <p:cNvSpPr txBox="1"/>
          <p:nvPr/>
        </p:nvSpPr>
        <p:spPr>
          <a:xfrm>
            <a:off x="9003910" y="3800413"/>
            <a:ext cx="2838450" cy="4634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　</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年間</a:t>
            </a:r>
            <a:r>
              <a:rPr lang="ja-JP" sz="1200" kern="100" dirty="0">
                <a:effectLst/>
                <a:latin typeface="游明朝" panose="02020400000000000000" pitchFamily="18" charset="-128"/>
                <a:ea typeface="BIZ UDゴシック" panose="020B0400000000000000" pitchFamily="49" charset="-128"/>
                <a:cs typeface="Times New Roman" panose="02020603050405020304" pitchFamily="18" charset="0"/>
              </a:rPr>
              <a:t>指導</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計画</a:t>
            </a:r>
            <a:r>
              <a:rPr lang="ja-JP" altLang="en-US"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例</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（Ｐ</a:t>
            </a:r>
            <a:r>
              <a:rPr lang="ja-JP" altLang="en-US"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３</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a:t>
            </a:r>
            <a:r>
              <a:rPr lang="ja-JP" altLang="en-US"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１</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参照</a:t>
            </a:r>
            <a:r>
              <a:rPr lang="ja-JP" sz="1200" kern="100" dirty="0">
                <a:effectLst/>
                <a:latin typeface="游明朝" panose="02020400000000000000" pitchFamily="18" charset="-128"/>
                <a:ea typeface="BIZ UDゴシック" panose="020B0400000000000000" pitchFamily="49"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r>
              <a:rPr kumimoji="1" lang="ja-JP" altLang="en-US" dirty="0" smtClean="0"/>
              <a:t>８</a:t>
            </a:r>
            <a:endParaRPr kumimoji="1" lang="ja-JP" altLang="en-US" dirty="0"/>
          </a:p>
        </p:txBody>
      </p:sp>
      <p:sp>
        <p:nvSpPr>
          <p:cNvPr id="13" name="テキスト ボックス 12"/>
          <p:cNvSpPr txBox="1"/>
          <p:nvPr/>
        </p:nvSpPr>
        <p:spPr>
          <a:xfrm>
            <a:off x="936220" y="395604"/>
            <a:ext cx="7462182" cy="1015663"/>
          </a:xfrm>
          <a:prstGeom prst="rect">
            <a:avLst/>
          </a:prstGeom>
          <a:noFill/>
        </p:spPr>
        <p:txBody>
          <a:bodyPr wrap="square" rtlCol="0">
            <a:spAutoFit/>
          </a:bodyPr>
          <a:lstStyle/>
          <a:p>
            <a:r>
              <a:rPr kumimoji="1" lang="ja-JP" altLang="en-US" sz="3200" b="1" dirty="0" smtClean="0">
                <a:latin typeface="BIZ UDPゴシック" panose="020B0400000000000000" pitchFamily="50" charset="-128"/>
                <a:ea typeface="BIZ UDPゴシック" panose="020B0400000000000000" pitchFamily="50" charset="-128"/>
              </a:rPr>
              <a:t>Ｓｔｅｐ１　　　　年間指導計画等の確認</a:t>
            </a:r>
            <a:endParaRPr kumimoji="1" lang="en-US" altLang="ja-JP" sz="3200" b="1" dirty="0" smtClean="0">
              <a:latin typeface="BIZ UDPゴシック" panose="020B0400000000000000" pitchFamily="50" charset="-128"/>
              <a:ea typeface="BIZ UDPゴシック" panose="020B0400000000000000" pitchFamily="50" charset="-128"/>
            </a:endParaRPr>
          </a:p>
          <a:p>
            <a:endParaRPr kumimoji="1" lang="en-US" altLang="ja-JP" sz="2800" dirty="0" smtClean="0">
              <a:latin typeface="メイリオ" panose="020B0604030504040204" pitchFamily="50" charset="-128"/>
              <a:ea typeface="メイリオ" panose="020B0604030504040204" pitchFamily="50" charset="-128"/>
            </a:endParaRPr>
          </a:p>
        </p:txBody>
      </p:sp>
      <p:sp>
        <p:nvSpPr>
          <p:cNvPr id="22" name="角丸四角形 21"/>
          <p:cNvSpPr/>
          <p:nvPr/>
        </p:nvSpPr>
        <p:spPr>
          <a:xfrm>
            <a:off x="729321" y="308860"/>
            <a:ext cx="7424080" cy="81724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181111" y="1717837"/>
            <a:ext cx="2288692" cy="37684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9422391" y="261878"/>
            <a:ext cx="2001487" cy="104200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7392" y="376904"/>
            <a:ext cx="594880" cy="843440"/>
          </a:xfrm>
          <a:prstGeom prst="rect">
            <a:avLst/>
          </a:prstGeom>
          <a:ln w="6350">
            <a:solidFill>
              <a:schemeClr val="tx1"/>
            </a:solidFill>
          </a:ln>
        </p:spPr>
      </p:pic>
      <p:sp>
        <p:nvSpPr>
          <p:cNvPr id="20" name="テキスト ボックス 19"/>
          <p:cNvSpPr txBox="1"/>
          <p:nvPr/>
        </p:nvSpPr>
        <p:spPr>
          <a:xfrm>
            <a:off x="10333213" y="217159"/>
            <a:ext cx="1114312" cy="1200329"/>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２－３</a:t>
            </a:r>
            <a:endParaRPr kumimoji="1" lang="en-US" altLang="ja-JP" sz="2000" b="1" dirty="0" smtClean="0">
              <a:latin typeface="BIZ UDPゴシック" panose="020B0400000000000000" pitchFamily="50" charset="-128"/>
              <a:ea typeface="BIZ UDPゴシック" panose="020B0400000000000000"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24"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pic>
        <p:nvPicPr>
          <p:cNvPr id="17" name="図 16" descr="画面の領域"/>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663877" y="1227179"/>
            <a:ext cx="3890212" cy="2742366"/>
          </a:xfrm>
          <a:prstGeom prst="rect">
            <a:avLst/>
          </a:prstGeom>
          <a:ln w="6350">
            <a:solidFill>
              <a:schemeClr val="tx1"/>
            </a:solidFill>
          </a:ln>
        </p:spPr>
      </p:pic>
      <p:sp>
        <p:nvSpPr>
          <p:cNvPr id="4" name="正方形/長方形 3"/>
          <p:cNvSpPr/>
          <p:nvPr/>
        </p:nvSpPr>
        <p:spPr>
          <a:xfrm>
            <a:off x="2893804" y="1578514"/>
            <a:ext cx="3432855" cy="3326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1736204" y="4155031"/>
            <a:ext cx="8781682" cy="1828226"/>
          </a:xfrm>
          <a:prstGeom prst="wedgeRectCallout">
            <a:avLst>
              <a:gd name="adj1" fmla="val 1448"/>
              <a:gd name="adj2" fmla="val -163934"/>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150040961"/>
              </p:ext>
            </p:extLst>
          </p:nvPr>
        </p:nvGraphicFramePr>
        <p:xfrm>
          <a:off x="1736204" y="4163145"/>
          <a:ext cx="8781682" cy="1820112"/>
        </p:xfrm>
        <a:graphic>
          <a:graphicData uri="http://schemas.openxmlformats.org/drawingml/2006/table">
            <a:tbl>
              <a:tblPr firstRow="1" firstCol="1" bandRow="1"/>
              <a:tblGrid>
                <a:gridCol w="3126366">
                  <a:extLst>
                    <a:ext uri="{9D8B030D-6E8A-4147-A177-3AD203B41FA5}">
                      <a16:colId xmlns:a16="http://schemas.microsoft.com/office/drawing/2014/main" val="834762454"/>
                    </a:ext>
                  </a:extLst>
                </a:gridCol>
                <a:gridCol w="3598516">
                  <a:extLst>
                    <a:ext uri="{9D8B030D-6E8A-4147-A177-3AD203B41FA5}">
                      <a16:colId xmlns:a16="http://schemas.microsoft.com/office/drawing/2014/main" val="3155755375"/>
                    </a:ext>
                  </a:extLst>
                </a:gridCol>
                <a:gridCol w="2056800">
                  <a:extLst>
                    <a:ext uri="{9D8B030D-6E8A-4147-A177-3AD203B41FA5}">
                      <a16:colId xmlns:a16="http://schemas.microsoft.com/office/drawing/2014/main" val="1933061258"/>
                    </a:ext>
                  </a:extLst>
                </a:gridCol>
              </a:tblGrid>
              <a:tr h="993611">
                <a:tc>
                  <a:txBody>
                    <a:bodyPr/>
                    <a:lstStyle/>
                    <a:p>
                      <a:pPr marL="50165" algn="just">
                        <a:spcAft>
                          <a:spcPts val="0"/>
                        </a:spcAft>
                      </a:pPr>
                      <a:r>
                        <a:rPr 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指導</a:t>
                      </a:r>
                      <a:r>
                        <a:rPr lang="ja-JP" altLang="en-US"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の</a:t>
                      </a:r>
                      <a:r>
                        <a:rPr lang="ja-JP"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形態</a:t>
                      </a:r>
                      <a:r>
                        <a:rPr 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endParaRPr lang="en-US" altLang="ja-JP"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endParaRPr>
                    </a:p>
                    <a:p>
                      <a:pPr marL="50165" algn="just">
                        <a:spcAft>
                          <a:spcPts val="0"/>
                        </a:spcAft>
                      </a:pPr>
                      <a:r>
                        <a:rPr lang="ja-JP" altLang="en-US" sz="1800" b="1" kern="100" dirty="0" smtClean="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800" b="1" kern="100" dirty="0" smtClean="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生活</a:t>
                      </a:r>
                      <a:r>
                        <a:rPr lang="ja-JP" sz="1800" b="1" kern="100" dirty="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単元学習</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algn="just">
                        <a:spcAft>
                          <a:spcPts val="0"/>
                        </a:spcAft>
                      </a:pPr>
                      <a:r>
                        <a:rPr 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【単元（題材）名】　</a:t>
                      </a:r>
                      <a:r>
                        <a:rPr lang="ja-JP" sz="1800" b="1" kern="100" dirty="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altLang="en-US" sz="1800" b="1" kern="100" dirty="0" smtClean="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買物に行こう</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algn="just">
                        <a:spcAft>
                          <a:spcPts val="0"/>
                        </a:spcAft>
                      </a:pPr>
                      <a:r>
                        <a:rPr 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【時数】　</a:t>
                      </a:r>
                      <a:r>
                        <a:rPr lang="ja-JP" sz="1800" b="1" kern="100" dirty="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７時間</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214864"/>
                  </a:ext>
                </a:extLst>
              </a:tr>
              <a:tr h="826501">
                <a:tc>
                  <a:txBody>
                    <a:bodyPr/>
                    <a:lstStyle/>
                    <a:p>
                      <a:pPr marL="50165" algn="just">
                        <a:spcAft>
                          <a:spcPts val="0"/>
                        </a:spcAft>
                      </a:pPr>
                      <a:r>
                        <a:rPr 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指導</a:t>
                      </a:r>
                      <a:r>
                        <a:rPr lang="ja-JP" altLang="en-US"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の</a:t>
                      </a:r>
                      <a:r>
                        <a:rPr lang="ja-JP"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期間</a:t>
                      </a:r>
                      <a:r>
                        <a:rPr 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1800" b="1" kern="100" dirty="0" smtClean="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５月</a:t>
                      </a:r>
                      <a:r>
                        <a:rPr lang="ja-JP" sz="1800" b="1" kern="100" dirty="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～６月</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50165" algn="just">
                        <a:spcAft>
                          <a:spcPts val="0"/>
                        </a:spcAft>
                      </a:pPr>
                      <a:r>
                        <a:rPr lang="ja-JP"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学部・学年・学級</a:t>
                      </a:r>
                      <a:r>
                        <a:rPr lang="ja-JP" sz="18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1800" b="1" kern="100" dirty="0" smtClean="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中学部２年</a:t>
                      </a:r>
                      <a:r>
                        <a:rPr lang="ja-JP" altLang="en-US" sz="1800" b="1" kern="100" dirty="0" smtClean="0">
                          <a:solidFill>
                            <a:srgbClr val="0070C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１組</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29964875"/>
                  </a:ext>
                </a:extLst>
              </a:tr>
            </a:tbl>
          </a:graphicData>
        </a:graphic>
      </p:graphicFrame>
    </p:spTree>
    <p:extLst>
      <p:ext uri="{BB962C8B-B14F-4D97-AF65-F5344CB8AC3E}">
        <p14:creationId xmlns:p14="http://schemas.microsoft.com/office/powerpoint/2010/main" val="1196908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31"/>
          <p:cNvSpPr txBox="1"/>
          <p:nvPr/>
        </p:nvSpPr>
        <p:spPr>
          <a:xfrm>
            <a:off x="6967097" y="2439402"/>
            <a:ext cx="4160042" cy="25398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latin typeface="游明朝" panose="02020400000000000000" pitchFamily="18" charset="-128"/>
                <a:ea typeface="BIZ UDゴシック" panose="020B0400000000000000" pitchFamily="49" charset="-128"/>
                <a:cs typeface="Times New Roman" panose="02020603050405020304" pitchFamily="18" charset="0"/>
              </a:rPr>
              <a:t>「場・人・ものマトリックス（</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Ｐ</a:t>
            </a:r>
            <a:r>
              <a:rPr lang="ja-JP" altLang="en-US"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１</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a:t>
            </a:r>
            <a:r>
              <a:rPr lang="ja-JP" altLang="en-US"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９，１０，１１</a:t>
            </a:r>
            <a:r>
              <a:rPr lang="ja-JP" sz="1200" kern="100" dirty="0" smtClean="0">
                <a:effectLst/>
                <a:latin typeface="游明朝" panose="02020400000000000000" pitchFamily="18" charset="-128"/>
                <a:ea typeface="BIZ UDゴシック" panose="020B0400000000000000" pitchFamily="49"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r>
              <a:rPr kumimoji="1" lang="ja-JP" altLang="en-US" dirty="0" smtClean="0"/>
              <a:t>９</a:t>
            </a:r>
            <a:endParaRPr kumimoji="1" lang="ja-JP" altLang="en-US" dirty="0"/>
          </a:p>
        </p:txBody>
      </p:sp>
      <p:sp>
        <p:nvSpPr>
          <p:cNvPr id="9" name="テキスト ボックス 8"/>
          <p:cNvSpPr txBox="1"/>
          <p:nvPr/>
        </p:nvSpPr>
        <p:spPr>
          <a:xfrm>
            <a:off x="485563" y="330150"/>
            <a:ext cx="9116389" cy="1015663"/>
          </a:xfrm>
          <a:prstGeom prst="rect">
            <a:avLst/>
          </a:prstGeom>
          <a:noFill/>
        </p:spPr>
        <p:txBody>
          <a:bodyPr wrap="square" rtlCol="0">
            <a:spAutoFit/>
          </a:bodyPr>
          <a:lstStyle/>
          <a:p>
            <a:r>
              <a:rPr kumimoji="1" lang="ja-JP" altLang="en-US" sz="3200" b="1" dirty="0" smtClean="0">
                <a:latin typeface="BIZ UDPゴシック" panose="020B0400000000000000" pitchFamily="50" charset="-128"/>
                <a:ea typeface="BIZ UDPゴシック" panose="020B0400000000000000" pitchFamily="50" charset="-128"/>
              </a:rPr>
              <a:t>Ｓｔｅｐ２　　「学んだことを生かしている姿」の設定</a:t>
            </a:r>
            <a:endParaRPr kumimoji="1" lang="en-US" altLang="ja-JP" sz="3200" b="1" dirty="0" smtClean="0">
              <a:latin typeface="BIZ UDPゴシック" panose="020B0400000000000000" pitchFamily="50" charset="-128"/>
              <a:ea typeface="BIZ UDPゴシック" panose="020B0400000000000000" pitchFamily="50" charset="-128"/>
            </a:endParaRPr>
          </a:p>
          <a:p>
            <a:endParaRPr kumimoji="1" lang="en-US" altLang="ja-JP" sz="2800" dirty="0" smtClean="0">
              <a:latin typeface="メイリオ" panose="020B0604030504040204" pitchFamily="50" charset="-128"/>
              <a:ea typeface="メイリオ" panose="020B0604030504040204" pitchFamily="50" charset="-128"/>
            </a:endParaRPr>
          </a:p>
        </p:txBody>
      </p:sp>
      <p:sp>
        <p:nvSpPr>
          <p:cNvPr id="20" name="角丸四角形 19"/>
          <p:cNvSpPr/>
          <p:nvPr/>
        </p:nvSpPr>
        <p:spPr>
          <a:xfrm>
            <a:off x="7043475" y="2791406"/>
            <a:ext cx="3964055" cy="607413"/>
          </a:xfrm>
          <a:prstGeom prst="roundRect">
            <a:avLst/>
          </a:prstGeom>
          <a:ln w="57150"/>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kern="100" dirty="0">
                <a:solidFill>
                  <a:srgbClr val="FF0000"/>
                </a:solidFill>
                <a:effectLst/>
                <a:ea typeface="BIZ UDPゴシック" panose="020B0400000000000000" pitchFamily="50" charset="-128"/>
                <a:cs typeface="Times New Roman" panose="02020603050405020304" pitchFamily="18" charset="0"/>
              </a:rPr>
              <a:t>各教科の目標及び</a:t>
            </a:r>
            <a:r>
              <a:rPr lang="ja-JP" kern="100" dirty="0" smtClean="0">
                <a:solidFill>
                  <a:srgbClr val="FF0000"/>
                </a:solidFill>
                <a:effectLst/>
                <a:ea typeface="BIZ UDPゴシック" panose="020B0400000000000000" pitchFamily="50" charset="-128"/>
                <a:cs typeface="Times New Roman" panose="02020603050405020304" pitchFamily="18" charset="0"/>
              </a:rPr>
              <a:t>内容</a:t>
            </a:r>
            <a:r>
              <a:rPr lang="ja-JP" altLang="en-US"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（職業・家庭）</a:t>
            </a:r>
            <a:endParaRPr lang="ja-JP"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角丸四角形 20"/>
          <p:cNvSpPr/>
          <p:nvPr/>
        </p:nvSpPr>
        <p:spPr>
          <a:xfrm>
            <a:off x="356142" y="227514"/>
            <a:ext cx="9245810" cy="91254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オブジェクト 27"/>
          <p:cNvGraphicFramePr>
            <a:graphicFrameLocks noChangeAspect="1"/>
          </p:cNvGraphicFramePr>
          <p:nvPr>
            <p:extLst>
              <p:ext uri="{D42A27DB-BD31-4B8C-83A1-F6EECF244321}">
                <p14:modId xmlns:p14="http://schemas.microsoft.com/office/powerpoint/2010/main" val="4199955408"/>
              </p:ext>
            </p:extLst>
          </p:nvPr>
        </p:nvGraphicFramePr>
        <p:xfrm>
          <a:off x="962079" y="3072451"/>
          <a:ext cx="9424987" cy="2743200"/>
        </p:xfrm>
        <a:graphic>
          <a:graphicData uri="http://schemas.openxmlformats.org/presentationml/2006/ole">
            <mc:AlternateContent xmlns:mc="http://schemas.openxmlformats.org/markup-compatibility/2006">
              <mc:Choice xmlns:v="urn:schemas-microsoft-com:vml" Requires="v">
                <p:oleObj spid="_x0000_s6316" name="文書" r:id="rId4" imgW="5751383" imgH="1672792" progId="Word.Document.12">
                  <p:embed/>
                </p:oleObj>
              </mc:Choice>
              <mc:Fallback>
                <p:oleObj name="文書" r:id="rId4" imgW="5751383" imgH="1672792" progId="Word.Document.12">
                  <p:embed/>
                  <p:pic>
                    <p:nvPicPr>
                      <p:cNvPr id="28" name="オブジェクト 27"/>
                      <p:cNvPicPr/>
                      <p:nvPr/>
                    </p:nvPicPr>
                    <p:blipFill>
                      <a:blip r:embed="rId5"/>
                      <a:stretch>
                        <a:fillRect/>
                      </a:stretch>
                    </p:blipFill>
                    <p:spPr>
                      <a:xfrm>
                        <a:off x="962079" y="3072451"/>
                        <a:ext cx="9424987" cy="2743200"/>
                      </a:xfrm>
                      <a:prstGeom prst="rect">
                        <a:avLst/>
                      </a:prstGeom>
                    </p:spPr>
                  </p:pic>
                </p:oleObj>
              </mc:Fallback>
            </mc:AlternateContent>
          </a:graphicData>
        </a:graphic>
      </p:graphicFrame>
      <p:sp>
        <p:nvSpPr>
          <p:cNvPr id="23" name="角丸四角形 22"/>
          <p:cNvSpPr/>
          <p:nvPr/>
        </p:nvSpPr>
        <p:spPr>
          <a:xfrm>
            <a:off x="9731373" y="227514"/>
            <a:ext cx="2001487" cy="104200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200" y="320864"/>
            <a:ext cx="594880" cy="843440"/>
          </a:xfrm>
          <a:prstGeom prst="rect">
            <a:avLst/>
          </a:prstGeom>
          <a:ln w="6350">
            <a:solidFill>
              <a:schemeClr val="tx1"/>
            </a:solidFill>
          </a:ln>
        </p:spPr>
      </p:pic>
      <p:sp>
        <p:nvSpPr>
          <p:cNvPr id="26" name="テキスト ボックス 25"/>
          <p:cNvSpPr txBox="1"/>
          <p:nvPr/>
        </p:nvSpPr>
        <p:spPr>
          <a:xfrm>
            <a:off x="10600859" y="142419"/>
            <a:ext cx="1114312" cy="892552"/>
          </a:xfrm>
          <a:prstGeom prst="rect">
            <a:avLst/>
          </a:prstGeom>
          <a:noFill/>
        </p:spPr>
        <p:txBody>
          <a:bodyPr wrap="square" rtlCol="0">
            <a:spAutoFit/>
          </a:bodyPr>
          <a:lstStyle/>
          <a:p>
            <a:endParaRPr kumimoji="1" lang="en-US" altLang="ja-JP" sz="2400" dirty="0" smtClean="0">
              <a:solidFill>
                <a:srgbClr val="0070C0"/>
              </a:solidFill>
              <a:latin typeface="メイリオ" panose="020B0604030504040204" pitchFamily="50" charset="-128"/>
              <a:ea typeface="メイリオ" panose="020B0604030504040204" pitchFamily="50" charset="-128"/>
            </a:endParaRPr>
          </a:p>
          <a:p>
            <a:r>
              <a:rPr kumimoji="1" lang="en-US" altLang="ja-JP" sz="2000" b="1" dirty="0" smtClean="0">
                <a:latin typeface="BIZ UDPゴシック" panose="020B0400000000000000" pitchFamily="50" charset="-128"/>
                <a:ea typeface="BIZ UDPゴシック" panose="020B0400000000000000" pitchFamily="50" charset="-128"/>
              </a:rPr>
              <a:t>P</a:t>
            </a:r>
            <a:r>
              <a:rPr kumimoji="1" lang="ja-JP" altLang="en-US" sz="2000" b="1" dirty="0" smtClean="0">
                <a:latin typeface="BIZ UDPゴシック" panose="020B0400000000000000" pitchFamily="50" charset="-128"/>
                <a:ea typeface="BIZ UDPゴシック" panose="020B0400000000000000" pitchFamily="50" charset="-128"/>
              </a:rPr>
              <a:t>２－４</a:t>
            </a:r>
            <a:r>
              <a:rPr lang="ja-JP" altLang="en-US" sz="2800" dirty="0">
                <a:latin typeface="メイリオ" panose="020B0604030504040204" pitchFamily="50" charset="-128"/>
                <a:ea typeface="メイリオ" panose="020B0604030504040204" pitchFamily="50" charset="-128"/>
              </a:rPr>
              <a:t>　</a:t>
            </a:r>
            <a:endParaRPr kumimoji="1" lang="ja-JP" altLang="en-US" sz="2800" dirty="0">
              <a:latin typeface="メイリオ" panose="020B0604030504040204" pitchFamily="50" charset="-128"/>
              <a:ea typeface="メイリオ" panose="020B0604030504040204" pitchFamily="50" charset="-128"/>
            </a:endParaRPr>
          </a:p>
        </p:txBody>
      </p:sp>
      <p:sp>
        <p:nvSpPr>
          <p:cNvPr id="27" name="フッター プレースホルダー 16"/>
          <p:cNvSpPr>
            <a:spLocks noGrp="1"/>
          </p:cNvSpPr>
          <p:nvPr>
            <p:ph type="ftr" sz="quarter" idx="11"/>
          </p:nvPr>
        </p:nvSpPr>
        <p:spPr>
          <a:xfrm>
            <a:off x="3848576" y="6375738"/>
            <a:ext cx="4827105" cy="345737"/>
          </a:xfrm>
        </p:spPr>
        <p:txBody>
          <a:bodyPr/>
          <a:lstStyle/>
          <a:p>
            <a:r>
              <a:rPr kumimoji="1" lang="ja-JP" altLang="en-US" dirty="0" smtClean="0"/>
              <a:t>校内研修用スライド②　設定編・活用例編</a:t>
            </a:r>
            <a:endParaRPr kumimoji="1" lang="ja-JP" altLang="en-US" dirty="0"/>
          </a:p>
        </p:txBody>
      </p:sp>
      <p:pic>
        <p:nvPicPr>
          <p:cNvPr id="6" name="図 5"/>
          <p:cNvPicPr>
            <a:picLocks noChangeAspect="1"/>
          </p:cNvPicPr>
          <p:nvPr/>
        </p:nvPicPr>
        <p:blipFill>
          <a:blip r:embed="rId7"/>
          <a:stretch>
            <a:fillRect/>
          </a:stretch>
        </p:blipFill>
        <p:spPr>
          <a:xfrm>
            <a:off x="6782750" y="1411642"/>
            <a:ext cx="1366395" cy="939923"/>
          </a:xfrm>
          <a:prstGeom prst="rect">
            <a:avLst/>
          </a:prstGeom>
          <a:ln w="6350">
            <a:solidFill>
              <a:schemeClr val="tx1"/>
            </a:solidFill>
          </a:ln>
        </p:spPr>
      </p:pic>
      <p:pic>
        <p:nvPicPr>
          <p:cNvPr id="7" name="図 6"/>
          <p:cNvPicPr>
            <a:picLocks noChangeAspect="1"/>
          </p:cNvPicPr>
          <p:nvPr/>
        </p:nvPicPr>
        <p:blipFill>
          <a:blip r:embed="rId8"/>
          <a:stretch>
            <a:fillRect/>
          </a:stretch>
        </p:blipFill>
        <p:spPr>
          <a:xfrm>
            <a:off x="8334251" y="1435400"/>
            <a:ext cx="1376899" cy="954992"/>
          </a:xfrm>
          <a:prstGeom prst="rect">
            <a:avLst/>
          </a:prstGeom>
          <a:ln w="6350">
            <a:solidFill>
              <a:schemeClr val="tx1"/>
            </a:solidFill>
          </a:ln>
        </p:spPr>
      </p:pic>
      <p:pic>
        <p:nvPicPr>
          <p:cNvPr id="4" name="図 3"/>
          <p:cNvPicPr>
            <a:picLocks noChangeAspect="1"/>
          </p:cNvPicPr>
          <p:nvPr/>
        </p:nvPicPr>
        <p:blipFill>
          <a:blip r:embed="rId9"/>
          <a:stretch>
            <a:fillRect/>
          </a:stretch>
        </p:blipFill>
        <p:spPr>
          <a:xfrm>
            <a:off x="2128117" y="1274408"/>
            <a:ext cx="3440917" cy="2441608"/>
          </a:xfrm>
          <a:prstGeom prst="rect">
            <a:avLst/>
          </a:prstGeom>
          <a:ln w="6350">
            <a:solidFill>
              <a:schemeClr val="tx1"/>
            </a:solidFill>
          </a:ln>
        </p:spPr>
      </p:pic>
      <p:sp>
        <p:nvSpPr>
          <p:cNvPr id="48" name="正方形/長方形 47"/>
          <p:cNvSpPr/>
          <p:nvPr/>
        </p:nvSpPr>
        <p:spPr>
          <a:xfrm>
            <a:off x="3178911" y="1848370"/>
            <a:ext cx="1450754" cy="100975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吹き出し 23"/>
          <p:cNvSpPr/>
          <p:nvPr/>
        </p:nvSpPr>
        <p:spPr>
          <a:xfrm>
            <a:off x="1082040" y="3830067"/>
            <a:ext cx="9060180" cy="1977008"/>
          </a:xfrm>
          <a:prstGeom prst="wedgeRectCallout">
            <a:avLst>
              <a:gd name="adj1" fmla="val -15628"/>
              <a:gd name="adj2" fmla="val -91528"/>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10"/>
          <a:stretch>
            <a:fillRect/>
          </a:stretch>
        </p:blipFill>
        <p:spPr>
          <a:xfrm>
            <a:off x="9889747" y="1438703"/>
            <a:ext cx="1386341" cy="951689"/>
          </a:xfrm>
          <a:prstGeom prst="rect">
            <a:avLst/>
          </a:prstGeom>
          <a:ln w="6350">
            <a:solidFill>
              <a:schemeClr val="tx1"/>
            </a:solidFill>
          </a:ln>
        </p:spPr>
      </p:pic>
    </p:spTree>
    <p:extLst>
      <p:ext uri="{BB962C8B-B14F-4D97-AF65-F5344CB8AC3E}">
        <p14:creationId xmlns:p14="http://schemas.microsoft.com/office/powerpoint/2010/main" val="3844312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3917</TotalTime>
  <Words>1970</Words>
  <Application>Microsoft Office PowerPoint</Application>
  <PresentationFormat>ワイド画面</PresentationFormat>
  <Paragraphs>172</Paragraphs>
  <Slides>15</Slides>
  <Notes>15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7" baseType="lpstr">
      <vt:lpstr>BIZ UDPゴシック</vt:lpstr>
      <vt:lpstr>BIZ UDゴシック</vt:lpstr>
      <vt:lpstr>ＭＳ Ｐゴシック</vt:lpstr>
      <vt:lpstr>UD デジタル 教科書体 NK-R</vt:lpstr>
      <vt:lpstr>メイリオ</vt:lpstr>
      <vt:lpstr>游ゴシック</vt:lpstr>
      <vt:lpstr>游ゴシック Light</vt:lpstr>
      <vt:lpstr>游明朝</vt:lpstr>
      <vt:lpstr>Arial</vt:lpstr>
      <vt:lpstr>Times New Roman</vt:lpstr>
      <vt:lpstr>Office テーマ</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宮城県総合教育センターR４特別支援教育研究グループ</dc:title>
  <dc:creator>宮城県総合教育センター</dc:creator>
  <cp:lastModifiedBy>宮城県総合教育センター</cp:lastModifiedBy>
  <cp:revision>501</cp:revision>
  <cp:lastPrinted>2023-02-22T07:12:55Z</cp:lastPrinted>
  <dcterms:created xsi:type="dcterms:W3CDTF">2022-11-15T00:31:22Z</dcterms:created>
  <dcterms:modified xsi:type="dcterms:W3CDTF">2023-03-08T06:58:36Z</dcterms:modified>
</cp:coreProperties>
</file>