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88" r:id="rId2"/>
    <p:sldId id="270" r:id="rId3"/>
    <p:sldId id="258" r:id="rId4"/>
    <p:sldId id="280" r:id="rId5"/>
    <p:sldId id="281" r:id="rId6"/>
    <p:sldId id="257" r:id="rId7"/>
    <p:sldId id="271" r:id="rId8"/>
    <p:sldId id="282" r:id="rId9"/>
    <p:sldId id="283" r:id="rId10"/>
    <p:sldId id="261" r:id="rId11"/>
    <p:sldId id="260" r:id="rId12"/>
    <p:sldId id="284" r:id="rId13"/>
    <p:sldId id="272" r:id="rId14"/>
    <p:sldId id="273" r:id="rId15"/>
    <p:sldId id="285" r:id="rId16"/>
    <p:sldId id="279" r:id="rId17"/>
    <p:sldId id="287" r:id="rId18"/>
    <p:sldId id="286" r:id="rId19"/>
    <p:sldId id="275" r:id="rId20"/>
    <p:sldId id="276" r:id="rId21"/>
    <p:sldId id="269" r:id="rId22"/>
  </p:sldIdLst>
  <p:sldSz cx="12192000" cy="6858000"/>
  <p:notesSz cx="6888163" cy="100187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CC"/>
    <a:srgbClr val="5FC0CD"/>
    <a:srgbClr val="54EECD"/>
    <a:srgbClr val="99FDE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5320" autoAdjust="0"/>
  </p:normalViewPr>
  <p:slideViewPr>
    <p:cSldViewPr snapToGrid="0">
      <p:cViewPr>
        <p:scale>
          <a:sx n="95" d="100"/>
          <a:sy n="95" d="100"/>
        </p:scale>
        <p:origin x="134" y="-322"/>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64" d="100"/>
          <a:sy n="64" d="100"/>
        </p:scale>
        <p:origin x="3115" y="67"/>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84871" cy="502676"/>
          </a:xfrm>
          <a:prstGeom prst="rect">
            <a:avLst/>
          </a:prstGeom>
        </p:spPr>
        <p:txBody>
          <a:bodyPr vert="horz" lIns="96606" tIns="48303" rIns="96606" bIns="48303" rtlCol="0"/>
          <a:lstStyle>
            <a:lvl1pPr algn="l">
              <a:defRPr sz="1300"/>
            </a:lvl1pPr>
          </a:lstStyle>
          <a:p>
            <a:endParaRPr kumimoji="1" lang="ja-JP" altLang="en-US"/>
          </a:p>
        </p:txBody>
      </p:sp>
      <p:sp>
        <p:nvSpPr>
          <p:cNvPr id="3" name="日付プレースホルダー 2"/>
          <p:cNvSpPr>
            <a:spLocks noGrp="1"/>
          </p:cNvSpPr>
          <p:nvPr>
            <p:ph type="dt" idx="1"/>
          </p:nvPr>
        </p:nvSpPr>
        <p:spPr>
          <a:xfrm>
            <a:off x="3901698" y="0"/>
            <a:ext cx="2984871" cy="502676"/>
          </a:xfrm>
          <a:prstGeom prst="rect">
            <a:avLst/>
          </a:prstGeom>
        </p:spPr>
        <p:txBody>
          <a:bodyPr vert="horz" lIns="96606" tIns="48303" rIns="96606" bIns="48303" rtlCol="0"/>
          <a:lstStyle>
            <a:lvl1pPr algn="r">
              <a:defRPr sz="1300"/>
            </a:lvl1pPr>
          </a:lstStyle>
          <a:p>
            <a:fld id="{43611377-5B59-49D2-8197-F5BCA1308186}" type="datetimeFigureOut">
              <a:rPr kumimoji="1" lang="ja-JP" altLang="en-US" smtClean="0"/>
              <a:t>2023/2/22</a:t>
            </a:fld>
            <a:endParaRPr kumimoji="1" lang="ja-JP" altLang="en-US"/>
          </a:p>
        </p:txBody>
      </p:sp>
      <p:sp>
        <p:nvSpPr>
          <p:cNvPr id="4" name="スライド イメージ プレースホルダー 3"/>
          <p:cNvSpPr>
            <a:spLocks noGrp="1" noRot="1" noChangeAspect="1"/>
          </p:cNvSpPr>
          <p:nvPr>
            <p:ph type="sldImg" idx="2"/>
          </p:nvPr>
        </p:nvSpPr>
        <p:spPr>
          <a:xfrm>
            <a:off x="439738" y="1252538"/>
            <a:ext cx="6008687" cy="3381375"/>
          </a:xfrm>
          <a:prstGeom prst="rect">
            <a:avLst/>
          </a:prstGeom>
          <a:noFill/>
          <a:ln w="12700">
            <a:solidFill>
              <a:prstClr val="black"/>
            </a:solidFill>
          </a:ln>
        </p:spPr>
        <p:txBody>
          <a:bodyPr vert="horz" lIns="96606" tIns="48303" rIns="96606" bIns="48303" rtlCol="0" anchor="ctr"/>
          <a:lstStyle/>
          <a:p>
            <a:endParaRPr lang="ja-JP" altLang="en-US"/>
          </a:p>
        </p:txBody>
      </p:sp>
      <p:sp>
        <p:nvSpPr>
          <p:cNvPr id="5" name="ノート プレースホルダー 4"/>
          <p:cNvSpPr>
            <a:spLocks noGrp="1"/>
          </p:cNvSpPr>
          <p:nvPr>
            <p:ph type="body" sz="quarter" idx="3"/>
          </p:nvPr>
        </p:nvSpPr>
        <p:spPr>
          <a:xfrm>
            <a:off x="688817" y="4821506"/>
            <a:ext cx="5510530" cy="3944868"/>
          </a:xfrm>
          <a:prstGeom prst="rect">
            <a:avLst/>
          </a:prstGeom>
        </p:spPr>
        <p:txBody>
          <a:bodyPr vert="horz" lIns="96606" tIns="48303" rIns="96606" bIns="48303"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516039"/>
            <a:ext cx="2984871" cy="502674"/>
          </a:xfrm>
          <a:prstGeom prst="rect">
            <a:avLst/>
          </a:prstGeom>
        </p:spPr>
        <p:txBody>
          <a:bodyPr vert="horz" lIns="96606" tIns="48303" rIns="96606" bIns="48303" rtlCol="0" anchor="b"/>
          <a:lstStyle>
            <a:lvl1pPr algn="l">
              <a:defRPr sz="1300"/>
            </a:lvl1pPr>
          </a:lstStyle>
          <a:p>
            <a:endParaRPr kumimoji="1" lang="ja-JP" altLang="en-US"/>
          </a:p>
        </p:txBody>
      </p:sp>
      <p:sp>
        <p:nvSpPr>
          <p:cNvPr id="7" name="スライド番号プレースホルダー 6"/>
          <p:cNvSpPr>
            <a:spLocks noGrp="1"/>
          </p:cNvSpPr>
          <p:nvPr>
            <p:ph type="sldNum" sz="quarter" idx="5"/>
          </p:nvPr>
        </p:nvSpPr>
        <p:spPr>
          <a:xfrm>
            <a:off x="3901698" y="9516039"/>
            <a:ext cx="2984871" cy="502674"/>
          </a:xfrm>
          <a:prstGeom prst="rect">
            <a:avLst/>
          </a:prstGeom>
        </p:spPr>
        <p:txBody>
          <a:bodyPr vert="horz" lIns="96606" tIns="48303" rIns="96606" bIns="48303" rtlCol="0" anchor="b"/>
          <a:lstStyle>
            <a:lvl1pPr algn="r">
              <a:defRPr sz="1300"/>
            </a:lvl1pPr>
          </a:lstStyle>
          <a:p>
            <a:fld id="{D737941F-0CC6-4DF8-97C6-4B441CFCA537}" type="slidenum">
              <a:rPr kumimoji="1" lang="ja-JP" altLang="en-US" smtClean="0"/>
              <a:t>‹#›</a:t>
            </a:fld>
            <a:endParaRPr kumimoji="1" lang="ja-JP" altLang="en-US"/>
          </a:p>
        </p:txBody>
      </p:sp>
    </p:spTree>
    <p:extLst>
      <p:ext uri="{BB962C8B-B14F-4D97-AF65-F5344CB8AC3E}">
        <p14:creationId xmlns:p14="http://schemas.microsoft.com/office/powerpoint/2010/main" val="741564038"/>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校内研修用スライド①理論・ツール編では，「育成を目指す資質・能力」を児童生徒の生活に結び付ける学習活動の設定の理論と，それをまとめた「みやぎ授業づくりガイド＋（プラス）」の概要について説明します。</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D737941F-0CC6-4DF8-97C6-4B441CFCA537}" type="slidenum">
              <a:rPr kumimoji="1" lang="ja-JP" altLang="en-US" smtClean="0"/>
              <a:t>1</a:t>
            </a:fld>
            <a:endParaRPr kumimoji="1" lang="ja-JP" altLang="en-US" dirty="0"/>
          </a:p>
        </p:txBody>
      </p:sp>
    </p:spTree>
    <p:extLst>
      <p:ext uri="{BB962C8B-B14F-4D97-AF65-F5344CB8AC3E}">
        <p14:creationId xmlns:p14="http://schemas.microsoft.com/office/powerpoint/2010/main" val="41449907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例えば名取さん。障害の状態に関わらず，学部，学校，すなわちキャリア発達段階が上がるにつれて，「生活の場」「関わる人」「扱うもの」は，積み重なり広がっていきます。「場・人・もの」の積み重なりや広がりを考慮することで学部，学校の段階に応じた名取さんの生活を捉えやすくなります。</a:t>
            </a:r>
            <a:r>
              <a:rPr kumimoji="1" lang="ja-JP" altLang="ja-JP" sz="1200" kern="1200" dirty="0" smtClean="0">
                <a:solidFill>
                  <a:schemeClr val="tx1"/>
                </a:solidFill>
                <a:effectLst/>
                <a:latin typeface="+mn-lt"/>
                <a:ea typeface="+mn-ea"/>
                <a:cs typeface="+mn-cs"/>
              </a:rPr>
              <a:t>学習活動を設定する</a:t>
            </a:r>
            <a:r>
              <a:rPr kumimoji="1" lang="ja-JP" altLang="en-US" sz="1200" kern="1200" dirty="0" smtClean="0">
                <a:solidFill>
                  <a:schemeClr val="tx1"/>
                </a:solidFill>
                <a:effectLst/>
                <a:latin typeface="+mn-lt"/>
                <a:ea typeface="+mn-ea"/>
                <a:cs typeface="+mn-cs"/>
              </a:rPr>
              <a:t>とき</a:t>
            </a:r>
            <a:r>
              <a:rPr kumimoji="1" lang="ja-JP" altLang="ja-JP" sz="1200" kern="1200" dirty="0" smtClean="0">
                <a:solidFill>
                  <a:schemeClr val="tx1"/>
                </a:solidFill>
                <a:effectLst/>
                <a:latin typeface="+mn-lt"/>
                <a:ea typeface="+mn-ea"/>
                <a:cs typeface="+mn-cs"/>
              </a:rPr>
              <a:t>に</a:t>
            </a:r>
            <a:r>
              <a:rPr kumimoji="1" lang="ja-JP" altLang="en-US" sz="1200" kern="1200" dirty="0" smtClean="0">
                <a:solidFill>
                  <a:schemeClr val="tx1"/>
                </a:solidFill>
                <a:effectLst/>
                <a:latin typeface="+mn-lt"/>
                <a:ea typeface="+mn-ea"/>
                <a:cs typeface="+mn-cs"/>
              </a:rPr>
              <a:t>，</a:t>
            </a:r>
            <a:r>
              <a:rPr kumimoji="1" lang="ja-JP" altLang="ja-JP" sz="1200" kern="1200" dirty="0" smtClean="0">
                <a:solidFill>
                  <a:schemeClr val="tx1"/>
                </a:solidFill>
                <a:effectLst/>
                <a:latin typeface="+mn-lt"/>
                <a:ea typeface="+mn-ea"/>
                <a:cs typeface="+mn-cs"/>
              </a:rPr>
              <a:t>「場」・「人」は場面設定に，「もの」は教材・教具の工夫に生かすことができます。</a:t>
            </a:r>
          </a:p>
          <a:p>
            <a:endParaRPr kumimoji="1" lang="en-US" altLang="ja-JP" dirty="0" smtClean="0"/>
          </a:p>
        </p:txBody>
      </p:sp>
      <p:sp>
        <p:nvSpPr>
          <p:cNvPr id="4" name="スライド番号プレースホルダー 3"/>
          <p:cNvSpPr>
            <a:spLocks noGrp="1"/>
          </p:cNvSpPr>
          <p:nvPr>
            <p:ph type="sldNum" sz="quarter" idx="10"/>
          </p:nvPr>
        </p:nvSpPr>
        <p:spPr/>
        <p:txBody>
          <a:bodyPr/>
          <a:lstStyle/>
          <a:p>
            <a:fld id="{D737941F-0CC6-4DF8-97C6-4B441CFCA537}" type="slidenum">
              <a:rPr kumimoji="1" lang="ja-JP" altLang="en-US" smtClean="0"/>
              <a:t>10</a:t>
            </a:fld>
            <a:endParaRPr kumimoji="1" lang="ja-JP" altLang="en-US"/>
          </a:p>
        </p:txBody>
      </p:sp>
    </p:spTree>
    <p:extLst>
      <p:ext uri="{BB962C8B-B14F-4D97-AF65-F5344CB8AC3E}">
        <p14:creationId xmlns:p14="http://schemas.microsoft.com/office/powerpoint/2010/main" val="27061341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この図は，「育成を目指す資質・能力」を児童生徒の生活に結び付ける学習活動の設定のイメージです。ポイントは，児童生徒の生活を捉えることと，「学んだことを生かしている姿」を考えることの２点です。児童生徒の生活</a:t>
            </a:r>
            <a:r>
              <a:rPr kumimoji="1" lang="ja-JP" altLang="en-US" smtClean="0"/>
              <a:t>は，個の実態</a:t>
            </a:r>
            <a:r>
              <a:rPr kumimoji="1" lang="ja-JP" altLang="en-US" dirty="0" smtClean="0"/>
              <a:t>と，障害の有無や軽重に関わらずに共通するキャリア発達段階と「場・人・もの」の積み重ねや広がりから捉えていきます。「学んだことを生かしている姿」は，各教科の目標及び内容と児童生徒の生活を合わせて考えます。そして，これらを考慮して学習活動を設定します。</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D737941F-0CC6-4DF8-97C6-4B441CFCA537}" type="slidenum">
              <a:rPr kumimoji="1" lang="ja-JP" altLang="en-US" smtClean="0"/>
              <a:t>11</a:t>
            </a:fld>
            <a:endParaRPr kumimoji="1" lang="ja-JP" altLang="en-US"/>
          </a:p>
        </p:txBody>
      </p:sp>
    </p:spTree>
    <p:extLst>
      <p:ext uri="{BB962C8B-B14F-4D97-AF65-F5344CB8AC3E}">
        <p14:creationId xmlns:p14="http://schemas.microsoft.com/office/powerpoint/2010/main" val="28079119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知的障害教育では，発達が緩やかなため，学年が上がっても下学年の段階の各教科の目標及び内容を学習する場合があります。</a:t>
            </a:r>
            <a:endParaRPr kumimoji="1" lang="en-US" altLang="ja-JP" dirty="0" smtClean="0"/>
          </a:p>
          <a:p>
            <a:r>
              <a:rPr kumimoji="1" lang="ja-JP" altLang="en-US" dirty="0" smtClean="0"/>
              <a:t>特別支援学校に在籍する発達が緩やかな名取さんを再び例に挙げてみましょう。名取さんは，算数や数学の授業における各教科の目標及び内容は，小学部２段階です。しかし，名取さんの学部の段階に応じたキャリア発達段階があり，「場・人・もの」は積み重なり広がっていきます。算数・数学の目標及び内容が小学部２段階のままの名取さんが，小学部・中学部・高等部と</a:t>
            </a:r>
            <a:r>
              <a:rPr kumimoji="1" lang="ja-JP" altLang="en-US" smtClean="0"/>
              <a:t>進学した場合の，</a:t>
            </a:r>
            <a:r>
              <a:rPr kumimoji="1" lang="ja-JP" altLang="en-US" dirty="0" smtClean="0"/>
              <a:t>学習活動を次に例示します。</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D737941F-0CC6-4DF8-97C6-4B441CFCA537}" type="slidenum">
              <a:rPr kumimoji="1" lang="ja-JP" altLang="en-US" smtClean="0"/>
              <a:t>12</a:t>
            </a:fld>
            <a:endParaRPr kumimoji="1" lang="ja-JP" altLang="en-US"/>
          </a:p>
        </p:txBody>
      </p:sp>
    </p:spTree>
    <p:extLst>
      <p:ext uri="{BB962C8B-B14F-4D97-AF65-F5344CB8AC3E}">
        <p14:creationId xmlns:p14="http://schemas.microsoft.com/office/powerpoint/2010/main" val="14980169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こちらが小学部の名取さんの例です。学んだことを生かしている姿を「食堂で，学級の友達と教師の人数分の牛乳とストローを数えて教室まで運ぶ。教室で，人数分の牛乳とストローを正確に配る」と考え，その活動につながるように「空の牛乳パック５個を数唱しながらかごに入れたり，５までの数を数唱しながら，ストローを仕切りのあるケースに入れたりする学習活動」を設定しています。こうすることで，名取さんは実際に給食当番で，学んだことを生かすことができるようになります。</a:t>
            </a:r>
            <a:endParaRPr kumimoji="1" lang="ja-JP" altLang="en-US" dirty="0"/>
          </a:p>
        </p:txBody>
      </p:sp>
      <p:sp>
        <p:nvSpPr>
          <p:cNvPr id="4" name="スライド番号プレースホルダー 3"/>
          <p:cNvSpPr>
            <a:spLocks noGrp="1"/>
          </p:cNvSpPr>
          <p:nvPr>
            <p:ph type="sldNum" sz="quarter" idx="10"/>
          </p:nvPr>
        </p:nvSpPr>
        <p:spPr/>
        <p:txBody>
          <a:bodyPr/>
          <a:lstStyle/>
          <a:p>
            <a:fld id="{D737941F-0CC6-4DF8-97C6-4B441CFCA537}" type="slidenum">
              <a:rPr kumimoji="1" lang="ja-JP" altLang="en-US" smtClean="0"/>
              <a:t>13</a:t>
            </a:fld>
            <a:endParaRPr kumimoji="1" lang="ja-JP" altLang="en-US"/>
          </a:p>
        </p:txBody>
      </p:sp>
    </p:spTree>
    <p:extLst>
      <p:ext uri="{BB962C8B-B14F-4D97-AF65-F5344CB8AC3E}">
        <p14:creationId xmlns:p14="http://schemas.microsoft.com/office/powerpoint/2010/main" val="4640489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こちらは，中学部に進学した名取さんの例です。「各教科の目標及び内容」の段階は同じですが，名取さんの生活は広がっており，それに伴い，生活の場が家庭の台所，人が家族，そしてものが調理器具，食器へと広がっています。学んだことを生かしている姿も，「家庭で，食事の準備を手伝う。調理器具を用意したり，家族の食器を並べたりする」となっています。また，学習活動も「調理室で，グループ数に応じて必要な調理器具の個数を，作業表を確認しながら準備する。グループの人数分の食器を準備する」という学習活動が設定されています。</a:t>
            </a:r>
            <a:endParaRPr kumimoji="1" lang="ja-JP" altLang="en-US" dirty="0"/>
          </a:p>
        </p:txBody>
      </p:sp>
      <p:sp>
        <p:nvSpPr>
          <p:cNvPr id="4" name="スライド番号プレースホルダー 3"/>
          <p:cNvSpPr>
            <a:spLocks noGrp="1"/>
          </p:cNvSpPr>
          <p:nvPr>
            <p:ph type="sldNum" sz="quarter" idx="10"/>
          </p:nvPr>
        </p:nvSpPr>
        <p:spPr/>
        <p:txBody>
          <a:bodyPr/>
          <a:lstStyle/>
          <a:p>
            <a:fld id="{D737941F-0CC6-4DF8-97C6-4B441CFCA537}" type="slidenum">
              <a:rPr kumimoji="1" lang="ja-JP" altLang="en-US" smtClean="0"/>
              <a:t>14</a:t>
            </a:fld>
            <a:endParaRPr kumimoji="1" lang="ja-JP" altLang="en-US"/>
          </a:p>
        </p:txBody>
      </p:sp>
    </p:spTree>
    <p:extLst>
      <p:ext uri="{BB962C8B-B14F-4D97-AF65-F5344CB8AC3E}">
        <p14:creationId xmlns:p14="http://schemas.microsoft.com/office/powerpoint/2010/main" val="29125667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こちらは，高等部に進学した名取さんの例です。生活の場が職場実習先，人が職場の人，そしてものが商品へと広がっています。学んだことを生かしている姿も，「職場実習先で，職場の人と協力して，指示されたとおりの個数の商品を袋詰めする仕事を行う」となっています。そのため，学習活動も「作業を行う中で，コーヒーシュガーを</a:t>
            </a:r>
            <a:r>
              <a:rPr kumimoji="1" lang="en-US" altLang="ja-JP" dirty="0" smtClean="0"/>
              <a:t>10</a:t>
            </a:r>
            <a:r>
              <a:rPr kumimoji="1" lang="ja-JP" altLang="en-US" dirty="0" smtClean="0"/>
              <a:t>本まで数え，向きをそろえて袋詰めをする」と設定されています。</a:t>
            </a:r>
            <a:endParaRPr kumimoji="1" lang="ja-JP" altLang="en-US" dirty="0"/>
          </a:p>
        </p:txBody>
      </p:sp>
      <p:sp>
        <p:nvSpPr>
          <p:cNvPr id="4" name="スライド番号プレースホルダー 3"/>
          <p:cNvSpPr>
            <a:spLocks noGrp="1"/>
          </p:cNvSpPr>
          <p:nvPr>
            <p:ph type="sldNum" sz="quarter" idx="10"/>
          </p:nvPr>
        </p:nvSpPr>
        <p:spPr/>
        <p:txBody>
          <a:bodyPr/>
          <a:lstStyle/>
          <a:p>
            <a:fld id="{D737941F-0CC6-4DF8-97C6-4B441CFCA537}" type="slidenum">
              <a:rPr kumimoji="1" lang="ja-JP" altLang="en-US" smtClean="0"/>
              <a:t>15</a:t>
            </a:fld>
            <a:endParaRPr kumimoji="1" lang="ja-JP" altLang="en-US"/>
          </a:p>
        </p:txBody>
      </p:sp>
    </p:spTree>
    <p:extLst>
      <p:ext uri="{BB962C8B-B14F-4D97-AF65-F5344CB8AC3E}">
        <p14:creationId xmlns:p14="http://schemas.microsoft.com/office/powerpoint/2010/main" val="22386081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66064">
              <a:defRPr/>
            </a:pPr>
            <a:r>
              <a:rPr lang="ja-JP" altLang="en-US" sz="1300" dirty="0" smtClean="0"/>
              <a:t>年間指導計画や個別の指導計画等を基に，調整・見直しを図って学習活動を設定する際に活用することができるツールを二つ作成しました。「場・人・ものマトリックス」と「学習活動（指導内容・方法）設定シート」です。</a:t>
            </a:r>
            <a:endParaRPr lang="en-US" altLang="ja-JP" sz="1300" dirty="0" smtClean="0"/>
          </a:p>
          <a:p>
            <a:pPr defTabSz="966064">
              <a:defRPr/>
            </a:pPr>
            <a:r>
              <a:rPr lang="ja-JP" altLang="en-US" sz="1300" dirty="0" smtClean="0"/>
              <a:t>二つのツールを活用し，「育成を目指す資質・能力」を児童生徒の生活に結び付ける学習活動を設定することで，「学んだことを生かしている姿」の実現につながります。</a:t>
            </a:r>
            <a:endParaRPr lang="ja-JP" altLang="ja-JP" sz="1300" dirty="0" smtClean="0"/>
          </a:p>
          <a:p>
            <a:pPr defTabSz="966064">
              <a:defRPr/>
            </a:pPr>
            <a:endParaRPr lang="en-US" altLang="ja-JP" sz="1300" dirty="0"/>
          </a:p>
        </p:txBody>
      </p:sp>
      <p:sp>
        <p:nvSpPr>
          <p:cNvPr id="4" name="スライド番号プレースホルダー 3"/>
          <p:cNvSpPr>
            <a:spLocks noGrp="1"/>
          </p:cNvSpPr>
          <p:nvPr>
            <p:ph type="sldNum" sz="quarter" idx="10"/>
          </p:nvPr>
        </p:nvSpPr>
        <p:spPr/>
        <p:txBody>
          <a:bodyPr/>
          <a:lstStyle/>
          <a:p>
            <a:fld id="{D737941F-0CC6-4DF8-97C6-4B441CFCA537}" type="slidenum">
              <a:rPr kumimoji="1" lang="ja-JP" altLang="en-US" smtClean="0"/>
              <a:t>16</a:t>
            </a:fld>
            <a:endParaRPr kumimoji="1" lang="ja-JP" altLang="en-US"/>
          </a:p>
        </p:txBody>
      </p:sp>
    </p:spTree>
    <p:extLst>
      <p:ext uri="{BB962C8B-B14F-4D97-AF65-F5344CB8AC3E}">
        <p14:creationId xmlns:p14="http://schemas.microsoft.com/office/powerpoint/2010/main" val="21334964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latin typeface="+mn-ea"/>
                <a:ea typeface="+mn-ea"/>
              </a:rPr>
              <a:t>ツールの活用を通して，児童生徒の生活を捉えること，「学んだことを生かしている姿」を考えること，育成を目指す資質・能力を明確にすることができます。そうすることで，「育成を目指す資質・能力」を生活に結び付ける学習活動を設定することができます。</a:t>
            </a:r>
            <a:endParaRPr lang="en-US" altLang="ja-JP" dirty="0" smtClean="0">
              <a:latin typeface="+mn-ea"/>
              <a:ea typeface="+mn-ea"/>
              <a:cs typeface="ＭＳ Ｐゴシック" panose="020B0600070205080204" pitchFamily="50" charset="-128"/>
            </a:endParaRPr>
          </a:p>
          <a:p>
            <a:endParaRPr kumimoji="1" lang="en-US" altLang="ja-JP" dirty="0" smtClean="0">
              <a:latin typeface="+mn-ea"/>
              <a:ea typeface="+mn-ea"/>
            </a:endParaRPr>
          </a:p>
        </p:txBody>
      </p:sp>
      <p:sp>
        <p:nvSpPr>
          <p:cNvPr id="4" name="スライド番号プレースホルダー 3"/>
          <p:cNvSpPr>
            <a:spLocks noGrp="1"/>
          </p:cNvSpPr>
          <p:nvPr>
            <p:ph type="sldNum" sz="quarter" idx="10"/>
          </p:nvPr>
        </p:nvSpPr>
        <p:spPr/>
        <p:txBody>
          <a:bodyPr/>
          <a:lstStyle/>
          <a:p>
            <a:fld id="{D737941F-0CC6-4DF8-97C6-4B441CFCA537}" type="slidenum">
              <a:rPr kumimoji="1" lang="ja-JP" altLang="en-US" smtClean="0"/>
              <a:t>17</a:t>
            </a:fld>
            <a:endParaRPr kumimoji="1" lang="ja-JP" altLang="en-US"/>
          </a:p>
        </p:txBody>
      </p:sp>
    </p:spTree>
    <p:extLst>
      <p:ext uri="{BB962C8B-B14F-4D97-AF65-F5344CB8AC3E}">
        <p14:creationId xmlns:p14="http://schemas.microsoft.com/office/powerpoint/2010/main" val="378126114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ここからは，二つのツールについて説明します。知的障害のある児童生徒の生活の変化において，共通して積み重なり広がっていく「場・人・もの」とキャリア発達段階を組み合わせて示したものが，「場・人・ものマトリックス」です。「場・人・ものマトリックス」を活用することで，キャリア発達段階と「場・人・もの」の積み重ねや広がりを考慮して，生活を捉えた学習活動を設定することができます。「学んだことを生かしている姿」を考えるときや，場面設定，教材・教具を工夫するときに参考にすることができます。児童生徒の生活を捉え，学部，学校の段階に応じた学習活動を設定することが大切です。</a:t>
            </a:r>
            <a:endParaRPr kumimoji="1" lang="en-US" altLang="ja-JP" dirty="0" smtClean="0"/>
          </a:p>
          <a:p>
            <a:endParaRPr kumimoji="1" lang="en-US" altLang="ja-JP" dirty="0" smtClean="0"/>
          </a:p>
        </p:txBody>
      </p:sp>
      <p:sp>
        <p:nvSpPr>
          <p:cNvPr id="4" name="スライド番号プレースホルダー 3"/>
          <p:cNvSpPr>
            <a:spLocks noGrp="1"/>
          </p:cNvSpPr>
          <p:nvPr>
            <p:ph type="sldNum" sz="quarter" idx="10"/>
          </p:nvPr>
        </p:nvSpPr>
        <p:spPr/>
        <p:txBody>
          <a:bodyPr/>
          <a:lstStyle/>
          <a:p>
            <a:fld id="{D737941F-0CC6-4DF8-97C6-4B441CFCA537}" type="slidenum">
              <a:rPr kumimoji="1" lang="ja-JP" altLang="en-US" smtClean="0"/>
              <a:t>18</a:t>
            </a:fld>
            <a:endParaRPr kumimoji="1" lang="ja-JP" altLang="en-US"/>
          </a:p>
        </p:txBody>
      </p:sp>
    </p:spTree>
    <p:extLst>
      <p:ext uri="{BB962C8B-B14F-4D97-AF65-F5344CB8AC3E}">
        <p14:creationId xmlns:p14="http://schemas.microsoft.com/office/powerpoint/2010/main" val="16629117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「場・人・ものマトリックス」の見方を説明します。</a:t>
            </a:r>
            <a:endParaRPr kumimoji="1" lang="en-US" altLang="ja-JP" dirty="0" smtClean="0"/>
          </a:p>
          <a:p>
            <a:r>
              <a:rPr kumimoji="1" lang="ja-JP" altLang="en-US" dirty="0" smtClean="0"/>
              <a:t>赤枠は，キャリア発達段階を基に，生活場面を「職業」「経済」「余暇」「地域」「家庭」の五つのカテゴリーに分類しています。</a:t>
            </a:r>
            <a:endParaRPr kumimoji="1" lang="en-US" altLang="ja-JP" dirty="0" smtClean="0"/>
          </a:p>
          <a:p>
            <a:r>
              <a:rPr kumimoji="1" lang="ja-JP" altLang="en-US" dirty="0" smtClean="0"/>
              <a:t>青枠は，生活場面のカテゴリーごとに，時期的な特徴などを見出しとして示しています。</a:t>
            </a:r>
            <a:endParaRPr kumimoji="1" lang="en-US" altLang="ja-JP" dirty="0" smtClean="0"/>
          </a:p>
          <a:p>
            <a:r>
              <a:rPr kumimoji="1" lang="ja-JP" altLang="en-US" dirty="0" smtClean="0"/>
              <a:t>緑枠は，「場・人・もの」の具体的な事物です。学部（キャリア発達段階）を考慮して例示しています。</a:t>
            </a:r>
            <a:endParaRPr kumimoji="1" lang="en-US" altLang="ja-JP" dirty="0" smtClean="0"/>
          </a:p>
          <a:p>
            <a:r>
              <a:rPr kumimoji="1" lang="ja-JP" altLang="en-US" dirty="0" smtClean="0"/>
              <a:t>児童生徒の実態，学校や地域の状況で取り入れられないものや，他学部，他の学校段階の具体的な事物を取り入れる場合もあります。</a:t>
            </a:r>
            <a:endParaRPr kumimoji="1" lang="en-US" altLang="ja-JP" dirty="0" smtClean="0"/>
          </a:p>
          <a:p>
            <a:endParaRPr kumimoji="1" lang="en-US" altLang="ja-JP" dirty="0" smtClean="0"/>
          </a:p>
        </p:txBody>
      </p:sp>
      <p:sp>
        <p:nvSpPr>
          <p:cNvPr id="4" name="スライド番号プレースホルダー 3"/>
          <p:cNvSpPr>
            <a:spLocks noGrp="1"/>
          </p:cNvSpPr>
          <p:nvPr>
            <p:ph type="sldNum" sz="quarter" idx="10"/>
          </p:nvPr>
        </p:nvSpPr>
        <p:spPr/>
        <p:txBody>
          <a:bodyPr/>
          <a:lstStyle/>
          <a:p>
            <a:fld id="{D737941F-0CC6-4DF8-97C6-4B441CFCA537}" type="slidenum">
              <a:rPr kumimoji="1" lang="ja-JP" altLang="en-US" smtClean="0"/>
              <a:t>19</a:t>
            </a:fld>
            <a:endParaRPr kumimoji="1" lang="ja-JP" altLang="en-US"/>
          </a:p>
        </p:txBody>
      </p:sp>
    </p:spTree>
    <p:extLst>
      <p:ext uri="{BB962C8B-B14F-4D97-AF65-F5344CB8AC3E}">
        <p14:creationId xmlns:p14="http://schemas.microsoft.com/office/powerpoint/2010/main" val="25504905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66064">
              <a:defRPr/>
            </a:pPr>
            <a:r>
              <a:rPr kumimoji="1" lang="ja-JP" altLang="en-US" dirty="0" smtClean="0"/>
              <a:t>学習指導要領が改訂され，「生きる力」がより具体化されました。教育課程全体を通して育成を目指す資質・能力が「知識及び技能」「思考力，判断力，表現力等」「学びに向かう力，人間性等」の三つの柱に整理されました。各教科等の目標や内容も，この三つの柱に基づいて整理されました。</a:t>
            </a:r>
            <a:endParaRPr kumimoji="1" lang="en-US" altLang="ja-JP" dirty="0" smtClean="0"/>
          </a:p>
          <a:p>
            <a:endParaRPr kumimoji="1" lang="en-US" altLang="ja-JP" dirty="0" smtClean="0"/>
          </a:p>
        </p:txBody>
      </p:sp>
      <p:sp>
        <p:nvSpPr>
          <p:cNvPr id="4" name="スライド番号プレースホルダー 3"/>
          <p:cNvSpPr>
            <a:spLocks noGrp="1"/>
          </p:cNvSpPr>
          <p:nvPr>
            <p:ph type="sldNum" sz="quarter" idx="10"/>
          </p:nvPr>
        </p:nvSpPr>
        <p:spPr/>
        <p:txBody>
          <a:bodyPr/>
          <a:lstStyle/>
          <a:p>
            <a:fld id="{D737941F-0CC6-4DF8-97C6-4B441CFCA537}" type="slidenum">
              <a:rPr kumimoji="1" lang="ja-JP" altLang="en-US" smtClean="0"/>
              <a:t>2</a:t>
            </a:fld>
            <a:endParaRPr kumimoji="1" lang="ja-JP" altLang="en-US"/>
          </a:p>
        </p:txBody>
      </p:sp>
    </p:spTree>
    <p:extLst>
      <p:ext uri="{BB962C8B-B14F-4D97-AF65-F5344CB8AC3E}">
        <p14:creationId xmlns:p14="http://schemas.microsoft.com/office/powerpoint/2010/main" val="235582935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66064">
              <a:defRPr/>
            </a:pPr>
            <a:r>
              <a:rPr lang="ja-JP" altLang="en-US" sz="1300" dirty="0" smtClean="0"/>
              <a:t>児童生徒の生活を捉えることと，児童生徒が「学んだことを生かしている姿」を考えること，この二つのポイントを踏まえて学習活動を設定するときに活用できるツールが，「学習活動（指導内容・方法）設定シート」です。年間指導計画や個別の指導計画等を基に，調整・見直しをしながら学習活動を設定することができます。学習活動を設定した後は，単元計画等の指導計画の立案につなげることができます。</a:t>
            </a:r>
            <a:endParaRPr lang="en-US" altLang="ja-JP" sz="1300" dirty="0"/>
          </a:p>
        </p:txBody>
      </p:sp>
      <p:sp>
        <p:nvSpPr>
          <p:cNvPr id="4" name="スライド番号プレースホルダー 3"/>
          <p:cNvSpPr>
            <a:spLocks noGrp="1"/>
          </p:cNvSpPr>
          <p:nvPr>
            <p:ph type="sldNum" sz="quarter" idx="10"/>
          </p:nvPr>
        </p:nvSpPr>
        <p:spPr/>
        <p:txBody>
          <a:bodyPr/>
          <a:lstStyle/>
          <a:p>
            <a:fld id="{D737941F-0CC6-4DF8-97C6-4B441CFCA537}" type="slidenum">
              <a:rPr kumimoji="1" lang="ja-JP" altLang="en-US" smtClean="0"/>
              <a:t>20</a:t>
            </a:fld>
            <a:endParaRPr kumimoji="1" lang="ja-JP" altLang="en-US"/>
          </a:p>
        </p:txBody>
      </p:sp>
    </p:spTree>
    <p:extLst>
      <p:ext uri="{BB962C8B-B14F-4D97-AF65-F5344CB8AC3E}">
        <p14:creationId xmlns:p14="http://schemas.microsoft.com/office/powerpoint/2010/main" val="141454295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これまで説明してきた</a:t>
            </a:r>
            <a:r>
              <a:rPr kumimoji="1" lang="en-US" altLang="ja-JP" dirty="0" smtClean="0"/>
              <a:t>,</a:t>
            </a:r>
            <a:r>
              <a:rPr kumimoji="1" lang="ja-JP" altLang="en-US" dirty="0" smtClean="0"/>
              <a:t>学習活動の考え方や活用できるツールの提案を</a:t>
            </a:r>
            <a:r>
              <a:rPr kumimoji="1" lang="en-US" altLang="ja-JP" dirty="0" smtClean="0"/>
              <a:t>,</a:t>
            </a:r>
            <a:r>
              <a:rPr kumimoji="1" lang="ja-JP" altLang="en-US" dirty="0" smtClean="0"/>
              <a:t>研究成果物「みやぎ授業づくりガイド＋」第１章にまとめています。</a:t>
            </a:r>
            <a:endParaRPr kumimoji="1" lang="en-US" altLang="ja-JP" dirty="0" smtClean="0"/>
          </a:p>
          <a:p>
            <a:r>
              <a:rPr kumimoji="1" lang="ja-JP" altLang="en-US" dirty="0" smtClean="0"/>
              <a:t>第２章では，各教科の目標及び内容を児童生徒の生活に結び付ける学習活動の設定方法を</a:t>
            </a:r>
            <a:r>
              <a:rPr kumimoji="1" lang="en-US" altLang="ja-JP" dirty="0" smtClean="0"/>
              <a:t>Step</a:t>
            </a:r>
            <a:r>
              <a:rPr kumimoji="1" lang="ja-JP" altLang="en-US" dirty="0" smtClean="0"/>
              <a:t>ごとに説明しています。また，児童生徒の実態に応じた調整・見直しの留意点を明記しています。</a:t>
            </a:r>
            <a:endParaRPr kumimoji="1" lang="en-US" altLang="ja-JP" dirty="0" smtClean="0"/>
          </a:p>
          <a:p>
            <a:pPr defTabSz="937478">
              <a:defRPr/>
            </a:pPr>
            <a:r>
              <a:rPr kumimoji="1" lang="ja-JP" altLang="en-US" dirty="0" smtClean="0"/>
              <a:t>第３章では，特別支援学校中学部と高等学園におけるツールの活用例</a:t>
            </a:r>
            <a:r>
              <a:rPr kumimoji="1" lang="ja-JP" altLang="en-US" smtClean="0"/>
              <a:t>を掲載しています</a:t>
            </a:r>
            <a:r>
              <a:rPr kumimoji="1" lang="ja-JP" altLang="en-US" dirty="0" smtClean="0"/>
              <a:t>。</a:t>
            </a:r>
            <a:endParaRPr kumimoji="1" lang="en-US" altLang="ja-JP" dirty="0" smtClean="0"/>
          </a:p>
          <a:p>
            <a:r>
              <a:rPr kumimoji="1" lang="ja-JP" altLang="en-US" dirty="0" smtClean="0"/>
              <a:t>ぜひご参照ください。</a:t>
            </a:r>
            <a:endParaRPr kumimoji="1" lang="en-US" altLang="ja-JP" dirty="0" smtClean="0"/>
          </a:p>
          <a:p>
            <a:endParaRPr kumimoji="1" lang="en-US" altLang="ja-JP" dirty="0" smtClean="0"/>
          </a:p>
        </p:txBody>
      </p:sp>
      <p:sp>
        <p:nvSpPr>
          <p:cNvPr id="4" name="スライド番号プレースホルダー 3"/>
          <p:cNvSpPr>
            <a:spLocks noGrp="1"/>
          </p:cNvSpPr>
          <p:nvPr>
            <p:ph type="sldNum" sz="quarter" idx="10"/>
          </p:nvPr>
        </p:nvSpPr>
        <p:spPr/>
        <p:txBody>
          <a:bodyPr/>
          <a:lstStyle/>
          <a:p>
            <a:fld id="{D737941F-0CC6-4DF8-97C6-4B441CFCA537}" type="slidenum">
              <a:rPr kumimoji="1" lang="ja-JP" altLang="en-US" smtClean="0"/>
              <a:t>21</a:t>
            </a:fld>
            <a:endParaRPr kumimoji="1" lang="ja-JP" altLang="en-US"/>
          </a:p>
        </p:txBody>
      </p:sp>
    </p:spTree>
    <p:extLst>
      <p:ext uri="{BB962C8B-B14F-4D97-AF65-F5344CB8AC3E}">
        <p14:creationId xmlns:p14="http://schemas.microsoft.com/office/powerpoint/2010/main" val="38283436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授業づくりの考え方は様々あります。ここでは，学習指導要領の趣旨を踏まえた授業づくりの考え方の一つを，令和３年度長期研修研究成果物「みやぎ授業づくりガイド」と令和４年度長期研修研究成果物「みやぎ授業づくりガイド＋」で示しました。二つの成果物を活用することで，知的障害のある児童生徒の資質・能力を育成する授業づくりに取り組むことができます。</a:t>
            </a:r>
            <a:endParaRPr kumimoji="1" lang="en-US" altLang="ja-JP" dirty="0" smtClean="0"/>
          </a:p>
          <a:p>
            <a:r>
              <a:rPr kumimoji="1" lang="ja-JP" altLang="en-US" dirty="0" smtClean="0"/>
              <a:t>「みやぎ授業づくりガイド＋」は，「育成を目指す資質・能力」を児童生徒の生活に結び付ける学習活動の考え方の理論を説明し，その学習活動の設定方法を示しています。また学習活動を設定する際に活用するツールを提案しています。</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D737941F-0CC6-4DF8-97C6-4B441CFCA537}" type="slidenum">
              <a:rPr kumimoji="1" lang="ja-JP" altLang="en-US" smtClean="0"/>
              <a:t>3</a:t>
            </a:fld>
            <a:endParaRPr kumimoji="1" lang="ja-JP" altLang="en-US"/>
          </a:p>
        </p:txBody>
      </p:sp>
    </p:spTree>
    <p:extLst>
      <p:ext uri="{BB962C8B-B14F-4D97-AF65-F5344CB8AC3E}">
        <p14:creationId xmlns:p14="http://schemas.microsoft.com/office/powerpoint/2010/main" val="42043219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こちらは，「みやぎ授業づくりガイド」で示している授業の構成図です。「みやぎ授業づくりガイド＋」で説明を加えている箇所を，赤枠で示しています。</a:t>
            </a:r>
            <a:endParaRPr kumimoji="1" lang="en-US" altLang="ja-JP" dirty="0" smtClean="0"/>
          </a:p>
          <a:p>
            <a:r>
              <a:rPr kumimoji="1" lang="ja-JP" altLang="en-US" dirty="0" smtClean="0"/>
              <a:t>年間指導計画や個別の指導計画等を基に，児童生徒の実態</a:t>
            </a:r>
            <a:r>
              <a:rPr kumimoji="1" lang="ja-JP" altLang="en-US" smtClean="0"/>
              <a:t>に合わせて学習活動（指導内容・方法）の調整</a:t>
            </a:r>
            <a:r>
              <a:rPr kumimoji="1" lang="ja-JP" altLang="en-US" dirty="0" smtClean="0"/>
              <a:t>・見直しを図るときに，「みやぎ授業づくりガイド＋」を活用することができます。</a:t>
            </a:r>
            <a:endParaRPr kumimoji="1" lang="en-US" altLang="ja-JP" dirty="0" smtClean="0"/>
          </a:p>
          <a:p>
            <a:r>
              <a:rPr kumimoji="1" lang="ja-JP" altLang="en-US" dirty="0" smtClean="0"/>
              <a:t>赤枠以外の「目標」と「評価規準」の設定や「主体的・対話的で深い学びの視点」による授業改善等については，「みやぎ授業づくりガイド」を参照してください。</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D737941F-0CC6-4DF8-97C6-4B441CFCA537}" type="slidenum">
              <a:rPr kumimoji="1" lang="ja-JP" altLang="en-US" smtClean="0"/>
              <a:t>4</a:t>
            </a:fld>
            <a:endParaRPr kumimoji="1" lang="ja-JP" altLang="en-US"/>
          </a:p>
        </p:txBody>
      </p:sp>
    </p:spTree>
    <p:extLst>
      <p:ext uri="{BB962C8B-B14F-4D97-AF65-F5344CB8AC3E}">
        <p14:creationId xmlns:p14="http://schemas.microsoft.com/office/powerpoint/2010/main" val="41316024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こちらの３名の先生方と同じようなことで困っていることはありませんか。「育成を目指す資質・能力」を児童生徒の生活に結び付ける学習活動を活用することが，悩みの解決の一助となります。</a:t>
            </a:r>
            <a:endParaRPr kumimoji="1" lang="en-US" altLang="ja-JP" dirty="0" smtClean="0"/>
          </a:p>
          <a:p>
            <a:endParaRPr kumimoji="1" lang="en-US" altLang="ja-JP" dirty="0" smtClean="0"/>
          </a:p>
        </p:txBody>
      </p:sp>
      <p:sp>
        <p:nvSpPr>
          <p:cNvPr id="4" name="スライド番号プレースホルダー 3"/>
          <p:cNvSpPr>
            <a:spLocks noGrp="1"/>
          </p:cNvSpPr>
          <p:nvPr>
            <p:ph type="sldNum" sz="quarter" idx="10"/>
          </p:nvPr>
        </p:nvSpPr>
        <p:spPr/>
        <p:txBody>
          <a:bodyPr/>
          <a:lstStyle/>
          <a:p>
            <a:fld id="{D737941F-0CC6-4DF8-97C6-4B441CFCA537}" type="slidenum">
              <a:rPr kumimoji="1" lang="ja-JP" altLang="en-US" smtClean="0"/>
              <a:t>5</a:t>
            </a:fld>
            <a:endParaRPr kumimoji="1" lang="ja-JP" altLang="en-US"/>
          </a:p>
        </p:txBody>
      </p:sp>
    </p:spTree>
    <p:extLst>
      <p:ext uri="{BB962C8B-B14F-4D97-AF65-F5344CB8AC3E}">
        <p14:creationId xmlns:p14="http://schemas.microsoft.com/office/powerpoint/2010/main" val="32695452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特別支援学校学習指導要領では，知的障害のある児童生徒は，学習によって得た知識や技能が断片的になりやすく，実際の生活場面の中で生かすことが難しいという学習上の特性が挙げられています。そのため，実際の生活場面に即しながら，継続的，段階的に指導をすることが重要です。また，「知的障害のある児童生徒の教育的対応」として，「生活に結び付いた具体的な活動を学習活動の中心に据え，実際的な状況下で指導する」ことも挙げられています。</a:t>
            </a:r>
            <a:endParaRPr kumimoji="1" lang="en-US" altLang="ja-JP" dirty="0" smtClean="0"/>
          </a:p>
          <a:p>
            <a:endParaRPr kumimoji="1"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D737941F-0CC6-4DF8-97C6-4B441CFCA537}" type="slidenum">
              <a:rPr kumimoji="1" lang="ja-JP" altLang="en-US" smtClean="0"/>
              <a:t>6</a:t>
            </a:fld>
            <a:endParaRPr kumimoji="1" lang="ja-JP" altLang="en-US"/>
          </a:p>
        </p:txBody>
      </p:sp>
    </p:spTree>
    <p:extLst>
      <p:ext uri="{BB962C8B-B14F-4D97-AF65-F5344CB8AC3E}">
        <p14:creationId xmlns:p14="http://schemas.microsoft.com/office/powerpoint/2010/main" val="35964256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66064">
              <a:defRPr/>
            </a:pPr>
            <a:r>
              <a:rPr kumimoji="1" lang="ja-JP" altLang="en-US" dirty="0" smtClean="0"/>
              <a:t>そこで，「みやぎ授業づくりガイド＋」では，「育成を目指す資質・能力」と「児童生徒の生活」を考えながら学習活動を設定していくことが大切であると考え，「育成を目指す資質・能力」を児童生徒の生活に結び付ける学習活動</a:t>
            </a:r>
            <a:r>
              <a:rPr kumimoji="1" lang="ja-JP" altLang="en-US" smtClean="0"/>
              <a:t>の設定について提案</a:t>
            </a:r>
            <a:r>
              <a:rPr kumimoji="1" lang="ja-JP" altLang="en-US" dirty="0" smtClean="0"/>
              <a:t>します。</a:t>
            </a:r>
          </a:p>
          <a:p>
            <a:endParaRPr kumimoji="1" lang="en-US" altLang="ja-JP" dirty="0" smtClean="0"/>
          </a:p>
          <a:p>
            <a:endParaRPr kumimoji="1"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D737941F-0CC6-4DF8-97C6-4B441CFCA537}" type="slidenum">
              <a:rPr kumimoji="1" lang="ja-JP" altLang="en-US" smtClean="0"/>
              <a:t>7</a:t>
            </a:fld>
            <a:endParaRPr kumimoji="1" lang="ja-JP" altLang="en-US"/>
          </a:p>
        </p:txBody>
      </p:sp>
    </p:spTree>
    <p:extLst>
      <p:ext uri="{BB962C8B-B14F-4D97-AF65-F5344CB8AC3E}">
        <p14:creationId xmlns:p14="http://schemas.microsoft.com/office/powerpoint/2010/main" val="27354656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smtClean="0">
                <a:solidFill>
                  <a:schemeClr val="tx1"/>
                </a:solidFill>
                <a:effectLst/>
                <a:latin typeface="+mn-lt"/>
                <a:ea typeface="+mn-ea"/>
                <a:cs typeface="+mn-cs"/>
              </a:rPr>
              <a:t>「</a:t>
            </a:r>
            <a:r>
              <a:rPr kumimoji="1" lang="ja-JP" altLang="ja-JP" sz="1200" kern="1200" dirty="0" smtClean="0">
                <a:solidFill>
                  <a:schemeClr val="tx1"/>
                </a:solidFill>
                <a:effectLst/>
                <a:latin typeface="+mn-lt"/>
                <a:ea typeface="+mn-ea"/>
                <a:cs typeface="+mn-cs"/>
              </a:rPr>
              <a:t>生活に結び付ける</a:t>
            </a:r>
            <a:r>
              <a:rPr kumimoji="1" lang="ja-JP" altLang="en-US" sz="1200" kern="1200" dirty="0" smtClean="0">
                <a:solidFill>
                  <a:schemeClr val="tx1"/>
                </a:solidFill>
                <a:effectLst/>
                <a:latin typeface="+mn-lt"/>
                <a:ea typeface="+mn-ea"/>
                <a:cs typeface="+mn-cs"/>
              </a:rPr>
              <a:t>」</a:t>
            </a:r>
            <a:r>
              <a:rPr kumimoji="1" lang="ja-JP" altLang="ja-JP" sz="1200" kern="1200" dirty="0" smtClean="0">
                <a:solidFill>
                  <a:schemeClr val="tx1"/>
                </a:solidFill>
                <a:effectLst/>
                <a:latin typeface="+mn-lt"/>
                <a:ea typeface="+mn-ea"/>
                <a:cs typeface="+mn-cs"/>
              </a:rPr>
              <a:t>とは，</a:t>
            </a:r>
            <a:r>
              <a:rPr kumimoji="1" lang="ja-JP" altLang="en-US" sz="1200" kern="1200" dirty="0" smtClean="0">
                <a:solidFill>
                  <a:schemeClr val="tx1"/>
                </a:solidFill>
                <a:effectLst/>
                <a:latin typeface="+mn-lt"/>
                <a:ea typeface="+mn-ea"/>
                <a:cs typeface="+mn-cs"/>
              </a:rPr>
              <a:t>学習内容を児童生徒の生活に沿うようにする，生かされるようにするということです。</a:t>
            </a:r>
            <a:r>
              <a:rPr kumimoji="1" lang="ja-JP" altLang="ja-JP" sz="1200" kern="1200" dirty="0" smtClean="0">
                <a:solidFill>
                  <a:schemeClr val="tx1"/>
                </a:solidFill>
                <a:effectLst/>
                <a:latin typeface="+mn-lt"/>
                <a:ea typeface="+mn-ea"/>
                <a:cs typeface="+mn-cs"/>
              </a:rPr>
              <a:t>生活に役立つ指導事項を選択することや，知識・技能の習得・活用を目指すことだけではありません。</a:t>
            </a:r>
            <a:r>
              <a:rPr kumimoji="1" lang="ja-JP" altLang="en-US" sz="1200" kern="1200" dirty="0" smtClean="0">
                <a:solidFill>
                  <a:schemeClr val="tx1"/>
                </a:solidFill>
                <a:effectLst/>
                <a:latin typeface="+mn-lt"/>
                <a:ea typeface="+mn-ea"/>
                <a:cs typeface="+mn-cs"/>
              </a:rPr>
              <a:t>学習活動を通して，</a:t>
            </a:r>
            <a:r>
              <a:rPr kumimoji="1" lang="ja-JP" altLang="ja-JP" sz="1200" kern="1200" dirty="0" smtClean="0">
                <a:solidFill>
                  <a:schemeClr val="tx1"/>
                </a:solidFill>
                <a:effectLst/>
                <a:latin typeface="+mn-lt"/>
                <a:ea typeface="+mn-ea"/>
                <a:cs typeface="+mn-cs"/>
              </a:rPr>
              <a:t>芸術に触れ</a:t>
            </a:r>
            <a:r>
              <a:rPr kumimoji="1" lang="ja-JP" altLang="en-US" sz="1200" kern="1200" dirty="0" smtClean="0">
                <a:solidFill>
                  <a:schemeClr val="tx1"/>
                </a:solidFill>
                <a:effectLst/>
                <a:latin typeface="+mn-lt"/>
                <a:ea typeface="+mn-ea"/>
                <a:cs typeface="+mn-cs"/>
              </a:rPr>
              <a:t>て</a:t>
            </a:r>
            <a:r>
              <a:rPr kumimoji="1" lang="ja-JP" altLang="ja-JP" sz="1200" kern="1200" dirty="0" smtClean="0">
                <a:solidFill>
                  <a:schemeClr val="tx1"/>
                </a:solidFill>
                <a:effectLst/>
                <a:latin typeface="+mn-lt"/>
                <a:ea typeface="+mn-ea"/>
                <a:cs typeface="+mn-cs"/>
              </a:rPr>
              <a:t>情感豊かな心を育てることやスポーツや音楽</a:t>
            </a:r>
            <a:r>
              <a:rPr kumimoji="1" lang="ja-JP" altLang="en-US" sz="1200" kern="1200" dirty="0" smtClean="0">
                <a:solidFill>
                  <a:schemeClr val="tx1"/>
                </a:solidFill>
                <a:effectLst/>
                <a:latin typeface="+mn-lt"/>
                <a:ea typeface="+mn-ea"/>
                <a:cs typeface="+mn-cs"/>
              </a:rPr>
              <a:t>等に，</a:t>
            </a:r>
            <a:r>
              <a:rPr kumimoji="1" lang="ja-JP" altLang="ja-JP" sz="1200" kern="1200" dirty="0" smtClean="0">
                <a:solidFill>
                  <a:schemeClr val="tx1"/>
                </a:solidFill>
                <a:effectLst/>
                <a:latin typeface="+mn-lt"/>
                <a:ea typeface="+mn-ea"/>
                <a:cs typeface="+mn-cs"/>
              </a:rPr>
              <a:t>生涯に</a:t>
            </a:r>
            <a:r>
              <a:rPr kumimoji="1" lang="ja-JP" altLang="en-US" sz="1200" kern="1200" dirty="0" smtClean="0">
                <a:solidFill>
                  <a:schemeClr val="tx1"/>
                </a:solidFill>
                <a:effectLst/>
                <a:latin typeface="+mn-lt"/>
                <a:ea typeface="+mn-ea"/>
                <a:cs typeface="+mn-cs"/>
              </a:rPr>
              <a:t>わたって</a:t>
            </a:r>
            <a:r>
              <a:rPr kumimoji="1" lang="ja-JP" altLang="ja-JP" sz="1200" kern="1200" dirty="0" smtClean="0">
                <a:solidFill>
                  <a:schemeClr val="tx1"/>
                </a:solidFill>
                <a:effectLst/>
                <a:latin typeface="+mn-lt"/>
                <a:ea typeface="+mn-ea"/>
                <a:cs typeface="+mn-cs"/>
              </a:rPr>
              <a:t>親しむ態度を育成することも大切です。</a:t>
            </a:r>
            <a:r>
              <a:rPr kumimoji="1" lang="ja-JP" altLang="en-US" sz="1200" kern="1200" dirty="0" smtClean="0">
                <a:solidFill>
                  <a:schemeClr val="tx1"/>
                </a:solidFill>
                <a:effectLst/>
                <a:latin typeface="+mn-lt"/>
                <a:ea typeface="+mn-ea"/>
                <a:cs typeface="+mn-cs"/>
              </a:rPr>
              <a:t>そのため，</a:t>
            </a:r>
            <a:r>
              <a:rPr kumimoji="1" lang="ja-JP" altLang="ja-JP" sz="1200" kern="1200" dirty="0" smtClean="0">
                <a:solidFill>
                  <a:schemeClr val="tx1"/>
                </a:solidFill>
                <a:effectLst/>
                <a:latin typeface="+mn-lt"/>
                <a:ea typeface="+mn-ea"/>
                <a:cs typeface="+mn-cs"/>
              </a:rPr>
              <a:t>幅広</a:t>
            </a:r>
            <a:r>
              <a:rPr kumimoji="1" lang="ja-JP" altLang="en-US" sz="1200" kern="1200" dirty="0" smtClean="0">
                <a:solidFill>
                  <a:schemeClr val="tx1"/>
                </a:solidFill>
                <a:effectLst/>
                <a:latin typeface="+mn-lt"/>
                <a:ea typeface="+mn-ea"/>
                <a:cs typeface="+mn-cs"/>
              </a:rPr>
              <a:t>い</a:t>
            </a:r>
            <a:r>
              <a:rPr kumimoji="1" lang="ja-JP" altLang="ja-JP" sz="1200" kern="1200" dirty="0" smtClean="0">
                <a:solidFill>
                  <a:schemeClr val="tx1"/>
                </a:solidFill>
                <a:effectLst/>
                <a:latin typeface="+mn-lt"/>
                <a:ea typeface="+mn-ea"/>
                <a:cs typeface="+mn-cs"/>
              </a:rPr>
              <a:t>体験</a:t>
            </a:r>
            <a:r>
              <a:rPr kumimoji="1" lang="ja-JP" altLang="en-US" sz="1200" kern="1200" dirty="0" smtClean="0">
                <a:solidFill>
                  <a:schemeClr val="tx1"/>
                </a:solidFill>
                <a:effectLst/>
                <a:latin typeface="+mn-lt"/>
                <a:ea typeface="+mn-ea"/>
                <a:cs typeface="+mn-cs"/>
              </a:rPr>
              <a:t>を</a:t>
            </a:r>
            <a:r>
              <a:rPr kumimoji="1" lang="ja-JP" altLang="ja-JP" sz="1200" kern="1200" dirty="0" smtClean="0">
                <a:solidFill>
                  <a:schemeClr val="tx1"/>
                </a:solidFill>
                <a:effectLst/>
                <a:latin typeface="+mn-lt"/>
                <a:ea typeface="+mn-ea"/>
                <a:cs typeface="+mn-cs"/>
              </a:rPr>
              <a:t>することや感性を働かせること，主体的に取り組むこと，コミュニケーションを楽しむこと，他者と協働すること，自己を</a:t>
            </a:r>
            <a:r>
              <a:rPr kumimoji="1" lang="ja-JP" altLang="en-US" sz="1200" kern="1200" dirty="0" smtClean="0">
                <a:solidFill>
                  <a:schemeClr val="tx1"/>
                </a:solidFill>
                <a:effectLst/>
                <a:latin typeface="+mn-lt"/>
                <a:ea typeface="+mn-ea"/>
                <a:cs typeface="+mn-cs"/>
              </a:rPr>
              <a:t>表現</a:t>
            </a:r>
            <a:r>
              <a:rPr kumimoji="1" lang="ja-JP" altLang="ja-JP" sz="1200" kern="1200" dirty="0" smtClean="0">
                <a:solidFill>
                  <a:schemeClr val="tx1"/>
                </a:solidFill>
                <a:effectLst/>
                <a:latin typeface="+mn-lt"/>
                <a:ea typeface="+mn-ea"/>
                <a:cs typeface="+mn-cs"/>
              </a:rPr>
              <a:t>する喜びを感じること</a:t>
            </a:r>
            <a:r>
              <a:rPr kumimoji="1" lang="ja-JP" altLang="en-US" sz="1200" kern="1200" dirty="0" smtClean="0">
                <a:solidFill>
                  <a:schemeClr val="tx1"/>
                </a:solidFill>
                <a:effectLst/>
                <a:latin typeface="+mn-lt"/>
                <a:ea typeface="+mn-ea"/>
                <a:cs typeface="+mn-cs"/>
              </a:rPr>
              <a:t>等</a:t>
            </a:r>
            <a:r>
              <a:rPr kumimoji="1" lang="ja-JP" altLang="ja-JP" sz="1200" kern="1200" dirty="0" smtClean="0">
                <a:solidFill>
                  <a:schemeClr val="tx1"/>
                </a:solidFill>
                <a:effectLst/>
                <a:latin typeface="+mn-lt"/>
                <a:ea typeface="+mn-ea"/>
                <a:cs typeface="+mn-cs"/>
              </a:rPr>
              <a:t>も</a:t>
            </a:r>
            <a:r>
              <a:rPr kumimoji="1" lang="ja-JP" altLang="en-US" sz="1200" kern="1200" dirty="0" smtClean="0">
                <a:solidFill>
                  <a:schemeClr val="tx1"/>
                </a:solidFill>
                <a:effectLst/>
                <a:latin typeface="+mn-lt"/>
                <a:ea typeface="+mn-ea"/>
                <a:cs typeface="+mn-cs"/>
              </a:rPr>
              <a:t>重要</a:t>
            </a:r>
            <a:r>
              <a:rPr kumimoji="1" lang="ja-JP" altLang="ja-JP" sz="1200" kern="1200" dirty="0" smtClean="0">
                <a:solidFill>
                  <a:schemeClr val="tx1"/>
                </a:solidFill>
                <a:effectLst/>
                <a:latin typeface="+mn-lt"/>
                <a:ea typeface="+mn-ea"/>
                <a:cs typeface="+mn-cs"/>
              </a:rPr>
              <a:t>な学習活動です。様々な学習経験</a:t>
            </a:r>
            <a:r>
              <a:rPr kumimoji="1" lang="ja-JP" altLang="en-US" sz="1200" kern="1200" dirty="0" smtClean="0">
                <a:solidFill>
                  <a:schemeClr val="tx1"/>
                </a:solidFill>
                <a:effectLst/>
                <a:latin typeface="+mn-lt"/>
                <a:ea typeface="+mn-ea"/>
                <a:cs typeface="+mn-cs"/>
              </a:rPr>
              <a:t>を</a:t>
            </a:r>
            <a:r>
              <a:rPr kumimoji="1" lang="ja-JP" altLang="ja-JP" sz="1200" kern="1200" dirty="0" smtClean="0">
                <a:solidFill>
                  <a:schemeClr val="tx1"/>
                </a:solidFill>
                <a:effectLst/>
                <a:latin typeface="+mn-lt"/>
                <a:ea typeface="+mn-ea"/>
                <a:cs typeface="+mn-cs"/>
              </a:rPr>
              <a:t>積み重ね</a:t>
            </a:r>
            <a:r>
              <a:rPr kumimoji="1" lang="ja-JP" altLang="en-US" sz="1200" kern="1200" dirty="0" smtClean="0">
                <a:solidFill>
                  <a:schemeClr val="tx1"/>
                </a:solidFill>
                <a:effectLst/>
                <a:latin typeface="+mn-lt"/>
                <a:ea typeface="+mn-ea"/>
                <a:cs typeface="+mn-cs"/>
              </a:rPr>
              <a:t>ることが児童生徒の</a:t>
            </a:r>
            <a:r>
              <a:rPr kumimoji="1" lang="ja-JP" altLang="ja-JP" sz="1200" kern="1200" dirty="0" smtClean="0">
                <a:solidFill>
                  <a:schemeClr val="tx1"/>
                </a:solidFill>
                <a:effectLst/>
                <a:latin typeface="+mn-lt"/>
                <a:ea typeface="+mn-ea"/>
                <a:cs typeface="+mn-cs"/>
              </a:rPr>
              <a:t>人間的成長</a:t>
            </a:r>
            <a:r>
              <a:rPr kumimoji="1" lang="ja-JP" altLang="en-US" sz="1200" kern="1200" dirty="0" smtClean="0">
                <a:solidFill>
                  <a:schemeClr val="tx1"/>
                </a:solidFill>
                <a:effectLst/>
                <a:latin typeface="+mn-lt"/>
                <a:ea typeface="+mn-ea"/>
                <a:cs typeface="+mn-cs"/>
              </a:rPr>
              <a:t>に関わり，現在及び将来の生活を豊かにしていくことにつながっていくと考えています。</a:t>
            </a:r>
            <a:endParaRPr kumimoji="1" lang="ja-JP" altLang="ja-JP" sz="1200" kern="1200" dirty="0" smtClean="0">
              <a:solidFill>
                <a:schemeClr val="tx1"/>
              </a:solidFill>
              <a:effectLst/>
              <a:latin typeface="+mn-lt"/>
              <a:ea typeface="+mn-ea"/>
              <a:cs typeface="+mn-cs"/>
            </a:endParaRPr>
          </a:p>
          <a:p>
            <a:endParaRPr kumimoji="1" lang="en-US" altLang="ja-JP" dirty="0" smtClean="0"/>
          </a:p>
          <a:p>
            <a:endParaRPr kumimoji="1"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D737941F-0CC6-4DF8-97C6-4B441CFCA537}" type="slidenum">
              <a:rPr kumimoji="1" lang="ja-JP" altLang="en-US" smtClean="0"/>
              <a:t>8</a:t>
            </a:fld>
            <a:endParaRPr kumimoji="1" lang="ja-JP" altLang="en-US"/>
          </a:p>
        </p:txBody>
      </p:sp>
    </p:spTree>
    <p:extLst>
      <p:ext uri="{BB962C8B-B14F-4D97-AF65-F5344CB8AC3E}">
        <p14:creationId xmlns:p14="http://schemas.microsoft.com/office/powerpoint/2010/main" val="9377184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児童生徒の生活を考える時に，知的障害の状態や特性，学習状況や経験，本人の興味や関心，家庭環境など様々な要素があり，個によって大きく異なります。</a:t>
            </a:r>
            <a:endParaRPr kumimoji="1" lang="en-US" altLang="ja-JP" dirty="0" smtClean="0"/>
          </a:p>
          <a:p>
            <a:r>
              <a:rPr kumimoji="1" lang="ja-JP" altLang="en-US" dirty="0" smtClean="0"/>
              <a:t>しかし，障害の有無や軽重に関わらず，学部，学校の段階ごとのキャリア発達段階があり，時期的な特徴と課題があります。キャリア発達段階を参考にすることで，学部，学校の段階に応じた児童生徒の生活を捉えやすくなります。</a:t>
            </a:r>
            <a:endParaRPr kumimoji="1" lang="en-US" altLang="ja-JP" dirty="0" smtClean="0"/>
          </a:p>
          <a:p>
            <a:endParaRPr kumimoji="1"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D737941F-0CC6-4DF8-97C6-4B441CFCA537}" type="slidenum">
              <a:rPr kumimoji="1" lang="ja-JP" altLang="en-US" smtClean="0"/>
              <a:t>9</a:t>
            </a:fld>
            <a:endParaRPr kumimoji="1" lang="ja-JP" altLang="en-US"/>
          </a:p>
        </p:txBody>
      </p:sp>
    </p:spTree>
    <p:extLst>
      <p:ext uri="{BB962C8B-B14F-4D97-AF65-F5344CB8AC3E}">
        <p14:creationId xmlns:p14="http://schemas.microsoft.com/office/powerpoint/2010/main" val="3603382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1122363"/>
            <a:ext cx="9144000" cy="2387600"/>
          </a:xfrm>
        </p:spPr>
        <p:txBody>
          <a:bodyPr anchor="b"/>
          <a:lstStyle>
            <a:lvl1pPr algn="ctr">
              <a:defRPr sz="6000"/>
            </a:lvl1p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9B90DB16-D8D6-4E13-8496-02E9B926A68F}" type="datetime1">
              <a:rPr kumimoji="1" lang="ja-JP" altLang="en-US" smtClean="0"/>
              <a:t>2023/2/22</a:t>
            </a:fld>
            <a:endParaRPr kumimoji="1" lang="ja-JP" altLang="en-US"/>
          </a:p>
        </p:txBody>
      </p:sp>
      <p:sp>
        <p:nvSpPr>
          <p:cNvPr id="5" name="フッター プレースホルダー 4"/>
          <p:cNvSpPr>
            <a:spLocks noGrp="1"/>
          </p:cNvSpPr>
          <p:nvPr>
            <p:ph type="ftr" sz="quarter" idx="11"/>
          </p:nvPr>
        </p:nvSpPr>
        <p:spPr/>
        <p:txBody>
          <a:bodyPr/>
          <a:lstStyle>
            <a:lvl1pPr>
              <a:defRPr>
                <a:solidFill>
                  <a:schemeClr val="tx1"/>
                </a:solidFill>
              </a:defRPr>
            </a:lvl1pPr>
          </a:lstStyle>
          <a:p>
            <a:r>
              <a:rPr lang="ja-JP" altLang="en-US" smtClean="0"/>
              <a:t>校内研修用スライド①　理論・ツール編</a:t>
            </a:r>
            <a:endParaRPr lang="ja-JP" altLang="en-US" dirty="0"/>
          </a:p>
        </p:txBody>
      </p:sp>
      <p:sp>
        <p:nvSpPr>
          <p:cNvPr id="6" name="スライド番号プレースホルダー 5"/>
          <p:cNvSpPr>
            <a:spLocks noGrp="1"/>
          </p:cNvSpPr>
          <p:nvPr>
            <p:ph type="sldNum" sz="quarter" idx="12"/>
          </p:nvPr>
        </p:nvSpPr>
        <p:spPr/>
        <p:txBody>
          <a:bodyPr/>
          <a:lstStyle>
            <a:lvl1pPr>
              <a:defRPr>
                <a:solidFill>
                  <a:schemeClr val="tx1"/>
                </a:solidFill>
              </a:defRPr>
            </a:lvl1pPr>
          </a:lstStyle>
          <a:p>
            <a:fld id="{D67E624D-B24F-4D49-B013-843895CD5DFB}" type="slidenum">
              <a:rPr lang="ja-JP" altLang="en-US" smtClean="0"/>
              <a:pPr/>
              <a:t>‹#›</a:t>
            </a:fld>
            <a:endParaRPr lang="ja-JP" altLang="en-US" dirty="0"/>
          </a:p>
        </p:txBody>
      </p:sp>
    </p:spTree>
    <p:extLst>
      <p:ext uri="{BB962C8B-B14F-4D97-AF65-F5344CB8AC3E}">
        <p14:creationId xmlns:p14="http://schemas.microsoft.com/office/powerpoint/2010/main" val="153329930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6"/>
          <p:cNvSpPr/>
          <p:nvPr userDrawn="1"/>
        </p:nvSpPr>
        <p:spPr>
          <a:xfrm>
            <a:off x="3175" y="6260087"/>
            <a:ext cx="12188825" cy="597913"/>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タイトル プレースホルダー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36964A2-5647-40B1-9F32-7F2CD0C72993}" type="datetime1">
              <a:rPr kumimoji="1" lang="ja-JP" altLang="en-US" smtClean="0"/>
              <a:t>2023/2/22</a:t>
            </a:fld>
            <a:endParaRPr kumimoji="1" lang="ja-JP" altLang="en-US"/>
          </a:p>
        </p:txBody>
      </p:sp>
      <p:sp>
        <p:nvSpPr>
          <p:cNvPr id="5" name="フッター プレースホルダー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800">
                <a:solidFill>
                  <a:schemeClr val="tx1">
                    <a:tint val="75000"/>
                  </a:schemeClr>
                </a:solidFill>
                <a:latin typeface="メイリオ" panose="020B0604030504040204" pitchFamily="50" charset="-128"/>
                <a:ea typeface="メイリオ" panose="020B0604030504040204" pitchFamily="50" charset="-128"/>
              </a:defRPr>
            </a:lvl1pPr>
          </a:lstStyle>
          <a:p>
            <a:r>
              <a:rPr lang="ja-JP" altLang="en-US" smtClean="0"/>
              <a:t>校内研修用スライド①　理論・ツール編</a:t>
            </a:r>
            <a:endParaRPr lang="ja-JP" altLang="en-US" dirty="0"/>
          </a:p>
        </p:txBody>
      </p:sp>
      <p:sp>
        <p:nvSpPr>
          <p:cNvPr id="6" name="スライド番号プレースホルダー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3200">
                <a:solidFill>
                  <a:schemeClr val="tx1">
                    <a:tint val="75000"/>
                  </a:schemeClr>
                </a:solidFill>
                <a:latin typeface="メイリオ" panose="020B0604030504040204" pitchFamily="50" charset="-128"/>
                <a:ea typeface="メイリオ" panose="020B0604030504040204" pitchFamily="50" charset="-128"/>
              </a:defRPr>
            </a:lvl1pPr>
          </a:lstStyle>
          <a:p>
            <a:fld id="{D67E624D-B24F-4D49-B013-843895CD5DFB}" type="slidenum">
              <a:rPr lang="ja-JP" altLang="en-US" smtClean="0"/>
              <a:pPr/>
              <a:t>‹#›</a:t>
            </a:fld>
            <a:endParaRPr lang="ja-JP" altLang="en-US" dirty="0"/>
          </a:p>
        </p:txBody>
      </p:sp>
    </p:spTree>
    <p:extLst>
      <p:ext uri="{BB962C8B-B14F-4D97-AF65-F5344CB8AC3E}">
        <p14:creationId xmlns:p14="http://schemas.microsoft.com/office/powerpoint/2010/main" val="1720624830"/>
      </p:ext>
    </p:extLst>
  </p:cSld>
  <p:clrMap bg1="lt1" tx1="dk1" bg2="lt2" tx2="dk2" accent1="accent1" accent2="accent2" accent3="accent3" accent4="accent4" accent5="accent5" accent6="accent6" hlink="hlink" folHlink="folHlink"/>
  <p:sldLayoutIdLst>
    <p:sldLayoutId id="2147483649" r:id="rId1"/>
  </p:sldLayoutIdLst>
  <p:timing>
    <p:tnLst>
      <p:par>
        <p:cTn id="1" dur="indefinite" restart="never" nodeType="tmRoot"/>
      </p:par>
    </p:tnLst>
  </p:timing>
  <p:hf hd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4.jpeg"/><Relationship Id="rId7" Type="http://schemas.microsoft.com/office/2007/relationships/hdphoto" Target="../media/hdphoto3.wdp"/><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15.png"/><Relationship Id="rId5" Type="http://schemas.microsoft.com/office/2007/relationships/hdphoto" Target="../media/hdphoto2.wdp"/><Relationship Id="rId4" Type="http://schemas.openxmlformats.org/officeDocument/2006/relationships/image" Target="../media/image14.png"/><Relationship Id="rId9" Type="http://schemas.microsoft.com/office/2007/relationships/hdphoto" Target="../media/hdphoto4.wdp"/></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microsoft.com/office/2007/relationships/hdphoto" Target="../media/hdphoto2.wdp"/><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microsoft.com/office/2007/relationships/hdphoto" Target="../media/hdphoto2.wdp"/><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microsoft.com/office/2007/relationships/hdphoto" Target="../media/hdphoto3.wdp"/><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microsoft.com/office/2007/relationships/hdphoto" Target="../media/hdphoto4.wdp"/><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microsoft.com/office/2007/relationships/hdphoto" Target="../media/hdphoto2.wdp"/><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19.emf"/><Relationship Id="rId5" Type="http://schemas.openxmlformats.org/officeDocument/2006/relationships/image" Target="../media/image18.emf"/><Relationship Id="rId4" Type="http://schemas.openxmlformats.org/officeDocument/2006/relationships/image" Target="../media/image17.emf"/></Relationships>
</file>

<file path=ppt/slides/_rels/slide19.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2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6.jpe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8.jpeg"/><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9.png"/><Relationship Id="rId7"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1.jpeg"/><Relationship Id="rId5" Type="http://schemas.openxmlformats.org/officeDocument/2006/relationships/image" Target="../media/image4.jpe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テキスト ボックス 13"/>
          <p:cNvSpPr txBox="1"/>
          <p:nvPr/>
        </p:nvSpPr>
        <p:spPr>
          <a:xfrm>
            <a:off x="364416" y="456476"/>
            <a:ext cx="3736716" cy="523220"/>
          </a:xfrm>
          <a:prstGeom prst="rect">
            <a:avLst/>
          </a:prstGeom>
          <a:noFill/>
        </p:spPr>
        <p:txBody>
          <a:bodyPr wrap="square" rtlCol="0">
            <a:spAutoFit/>
          </a:bodyPr>
          <a:lstStyle/>
          <a:p>
            <a:r>
              <a:rPr kumimoji="1" lang="ja-JP" altLang="en-US" sz="2800" dirty="0" smtClean="0">
                <a:latin typeface="BIZ UDPゴシック" panose="020B0400000000000000" pitchFamily="50" charset="-128"/>
                <a:ea typeface="BIZ UDPゴシック" panose="020B0400000000000000" pitchFamily="50" charset="-128"/>
              </a:rPr>
              <a:t>校内研修用スライド①　</a:t>
            </a:r>
            <a:endParaRPr kumimoji="1" lang="ja-JP" altLang="en-US" sz="2800" dirty="0">
              <a:latin typeface="BIZ UDPゴシック" panose="020B0400000000000000" pitchFamily="50" charset="-128"/>
              <a:ea typeface="BIZ UDPゴシック" panose="020B0400000000000000" pitchFamily="50" charset="-128"/>
            </a:endParaRPr>
          </a:p>
        </p:txBody>
      </p:sp>
      <p:sp>
        <p:nvSpPr>
          <p:cNvPr id="18" name="スライド番号プレースホルダー 17"/>
          <p:cNvSpPr>
            <a:spLocks noGrp="1"/>
          </p:cNvSpPr>
          <p:nvPr>
            <p:ph type="sldNum" sz="quarter" idx="12"/>
          </p:nvPr>
        </p:nvSpPr>
        <p:spPr/>
        <p:txBody>
          <a:bodyPr/>
          <a:lstStyle/>
          <a:p>
            <a:fld id="{D67E624D-B24F-4D49-B013-843895CD5DFB}" type="slidenum">
              <a:rPr kumimoji="1" lang="ja-JP" altLang="en-US" smtClean="0"/>
              <a:t>1</a:t>
            </a:fld>
            <a:endParaRPr kumimoji="1" lang="ja-JP" altLang="en-US" dirty="0"/>
          </a:p>
        </p:txBody>
      </p:sp>
      <p:sp>
        <p:nvSpPr>
          <p:cNvPr id="11" name="正方形/長方形 10"/>
          <p:cNvSpPr/>
          <p:nvPr/>
        </p:nvSpPr>
        <p:spPr>
          <a:xfrm>
            <a:off x="338328" y="1175121"/>
            <a:ext cx="11568750" cy="4422732"/>
          </a:xfrm>
          <a:prstGeom prst="rect">
            <a:avLst/>
          </a:prstGeom>
          <a:solidFill>
            <a:srgbClr val="FFC000">
              <a:lumMod val="75000"/>
            </a:srgbClr>
          </a:solidFill>
          <a:ln w="12700" cap="flat" cmpd="sng" algn="ctr">
            <a:solidFill>
              <a:srgbClr val="FFC000">
                <a:lumMod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dirty="0"/>
          </a:p>
        </p:txBody>
      </p:sp>
      <p:pic>
        <p:nvPicPr>
          <p:cNvPr id="19" name="図 18"/>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7806" y="1378506"/>
            <a:ext cx="11089789" cy="3897518"/>
          </a:xfrm>
          <a:prstGeom prst="rect">
            <a:avLst/>
          </a:prstGeom>
          <a:noFill/>
          <a:ln>
            <a:noFill/>
          </a:ln>
        </p:spPr>
      </p:pic>
      <p:sp>
        <p:nvSpPr>
          <p:cNvPr id="2" name="正方形/長方形 1"/>
          <p:cNvSpPr/>
          <p:nvPr/>
        </p:nvSpPr>
        <p:spPr>
          <a:xfrm>
            <a:off x="1224514" y="2166479"/>
            <a:ext cx="8830706" cy="1077218"/>
          </a:xfrm>
          <a:prstGeom prst="rect">
            <a:avLst/>
          </a:prstGeom>
        </p:spPr>
        <p:txBody>
          <a:bodyPr wrap="square">
            <a:spAutoFit/>
          </a:bodyPr>
          <a:lstStyle/>
          <a:p>
            <a:pPr marL="914400" indent="-914400">
              <a:spcAft>
                <a:spcPts val="0"/>
              </a:spcAft>
            </a:pPr>
            <a:r>
              <a:rPr lang="ja-JP" altLang="en-US" sz="3200" kern="100" dirty="0" smtClean="0">
                <a:solidFill>
                  <a:schemeClr val="bg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「育成を目指す資質・能力」を</a:t>
            </a:r>
            <a:endParaRPr lang="en-US" altLang="ja-JP" sz="3200" kern="100" dirty="0" smtClean="0">
              <a:solidFill>
                <a:schemeClr val="bg1"/>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marL="914400" indent="-914400">
              <a:spcAft>
                <a:spcPts val="0"/>
              </a:spcAft>
            </a:pPr>
            <a:r>
              <a:rPr lang="ja-JP" altLang="en-US" sz="3200" kern="100" dirty="0" smtClean="0">
                <a:solidFill>
                  <a:schemeClr val="bg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児童生徒の生活に結び付ける学習活動の設定</a:t>
            </a:r>
            <a:endParaRPr lang="ja-JP" altLang="ja-JP" sz="3200" kern="100" dirty="0">
              <a:solidFill>
                <a:schemeClr val="bg1"/>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13" name="テキスト ボックス 12"/>
          <p:cNvSpPr txBox="1"/>
          <p:nvPr/>
        </p:nvSpPr>
        <p:spPr>
          <a:xfrm>
            <a:off x="2042209" y="3354690"/>
            <a:ext cx="8160985" cy="1569660"/>
          </a:xfrm>
          <a:prstGeom prst="rect">
            <a:avLst/>
          </a:prstGeom>
          <a:noFill/>
        </p:spPr>
        <p:txBody>
          <a:bodyPr wrap="square" rtlCol="0">
            <a:spAutoFit/>
          </a:bodyPr>
          <a:lstStyle/>
          <a:p>
            <a:r>
              <a:rPr kumimoji="1" lang="ja-JP" altLang="en-US" sz="9600" dirty="0" smtClean="0">
                <a:solidFill>
                  <a:schemeClr val="bg1"/>
                </a:solidFill>
                <a:latin typeface="BIZ UDPゴシック" panose="020B0400000000000000" pitchFamily="50" charset="-128"/>
                <a:ea typeface="BIZ UDPゴシック" panose="020B0400000000000000" pitchFamily="50" charset="-128"/>
              </a:rPr>
              <a:t>理論・ツール編</a:t>
            </a:r>
            <a:endParaRPr kumimoji="1" lang="ja-JP" altLang="en-US" sz="9600" dirty="0">
              <a:solidFill>
                <a:schemeClr val="bg1"/>
              </a:solidFill>
              <a:latin typeface="BIZ UDPゴシック" panose="020B0400000000000000" pitchFamily="50" charset="-128"/>
              <a:ea typeface="BIZ UDPゴシック" panose="020B0400000000000000" pitchFamily="50" charset="-128"/>
            </a:endParaRPr>
          </a:p>
        </p:txBody>
      </p:sp>
      <p:sp>
        <p:nvSpPr>
          <p:cNvPr id="20" name="正方形/長方形 19"/>
          <p:cNvSpPr/>
          <p:nvPr/>
        </p:nvSpPr>
        <p:spPr>
          <a:xfrm>
            <a:off x="9305544" y="5159085"/>
            <a:ext cx="1051030" cy="388382"/>
          </a:xfrm>
          <a:prstGeom prst="rect">
            <a:avLst/>
          </a:prstGeom>
          <a:solidFill>
            <a:srgbClr val="5B9BD5">
              <a:lumMod val="75000"/>
            </a:srgbClr>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dirty="0"/>
          </a:p>
        </p:txBody>
      </p:sp>
      <p:pic>
        <p:nvPicPr>
          <p:cNvPr id="21" name="図 20"/>
          <p:cNvPicPr/>
          <p:nvPr/>
        </p:nvPicPr>
        <p:blipFill>
          <a:blip r:embed="rId4">
            <a:extLst>
              <a:ext uri="{28A0092B-C50C-407E-A947-70E740481C1C}">
                <a14:useLocalDpi xmlns:a14="http://schemas.microsoft.com/office/drawing/2010/main" val="0"/>
              </a:ext>
            </a:extLst>
          </a:blip>
          <a:srcRect/>
          <a:stretch>
            <a:fillRect/>
          </a:stretch>
        </p:blipFill>
        <p:spPr bwMode="auto">
          <a:xfrm flipV="1">
            <a:off x="9661334" y="5144450"/>
            <a:ext cx="339450" cy="436702"/>
          </a:xfrm>
          <a:prstGeom prst="rect">
            <a:avLst/>
          </a:prstGeom>
          <a:noFill/>
          <a:ln>
            <a:noFill/>
          </a:ln>
        </p:spPr>
      </p:pic>
      <p:sp>
        <p:nvSpPr>
          <p:cNvPr id="4" name="正方形/長方形 3"/>
          <p:cNvSpPr/>
          <p:nvPr/>
        </p:nvSpPr>
        <p:spPr>
          <a:xfrm>
            <a:off x="1103540" y="2070538"/>
            <a:ext cx="8557794" cy="1315949"/>
          </a:xfrm>
          <a:prstGeom prst="rect">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16" name="図 1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209623" y="1958120"/>
            <a:ext cx="1051809" cy="1491288"/>
          </a:xfrm>
          <a:prstGeom prst="rect">
            <a:avLst/>
          </a:prstGeom>
          <a:ln w="6350">
            <a:solidFill>
              <a:schemeClr val="tx1"/>
            </a:solidFill>
          </a:ln>
        </p:spPr>
      </p:pic>
      <p:sp>
        <p:nvSpPr>
          <p:cNvPr id="6" name="正方形/長方形 5"/>
          <p:cNvSpPr/>
          <p:nvPr/>
        </p:nvSpPr>
        <p:spPr>
          <a:xfrm>
            <a:off x="778722" y="1394481"/>
            <a:ext cx="1263487" cy="584775"/>
          </a:xfrm>
          <a:prstGeom prst="rect">
            <a:avLst/>
          </a:prstGeom>
        </p:spPr>
        <p:txBody>
          <a:bodyPr wrap="none">
            <a:spAutoFit/>
          </a:bodyPr>
          <a:lstStyle/>
          <a:p>
            <a:r>
              <a:rPr lang="ja-JP" altLang="en-US" sz="3200" kern="100" dirty="0" smtClean="0">
                <a:solidFill>
                  <a:schemeClr val="bg1"/>
                </a:solidFill>
                <a:latin typeface="BIZ UDPゴシック" panose="020B0400000000000000" pitchFamily="50" charset="-128"/>
                <a:ea typeface="BIZ UDPゴシック" panose="020B0400000000000000" pitchFamily="50" charset="-128"/>
                <a:cs typeface="Times New Roman" panose="02020603050405020304" pitchFamily="18" charset="0"/>
              </a:rPr>
              <a:t>第１章</a:t>
            </a:r>
            <a:endParaRPr lang="en-US" altLang="ja-JP" sz="3200" kern="100" dirty="0" smtClean="0">
              <a:solidFill>
                <a:schemeClr val="bg1"/>
              </a:solidFill>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15" name="テキスト ボックス 14"/>
          <p:cNvSpPr txBox="1"/>
          <p:nvPr/>
        </p:nvSpPr>
        <p:spPr>
          <a:xfrm>
            <a:off x="5978304" y="5655272"/>
            <a:ext cx="6105923" cy="523220"/>
          </a:xfrm>
          <a:prstGeom prst="rect">
            <a:avLst/>
          </a:prstGeom>
          <a:noFill/>
        </p:spPr>
        <p:txBody>
          <a:bodyPr wrap="square" rtlCol="0">
            <a:spAutoFit/>
          </a:bodyPr>
          <a:lstStyle/>
          <a:p>
            <a:r>
              <a:rPr kumimoji="1" lang="ja-JP" altLang="en-US" sz="2800" dirty="0" smtClean="0">
                <a:latin typeface="BIZ UDPゴシック" panose="020B0400000000000000" pitchFamily="50" charset="-128"/>
                <a:ea typeface="BIZ UDPゴシック" panose="020B0400000000000000" pitchFamily="50" charset="-128"/>
              </a:rPr>
              <a:t>　</a:t>
            </a:r>
            <a:r>
              <a:rPr lang="ja-JP" altLang="en-US" sz="2000" dirty="0">
                <a:latin typeface="BIZ UDPゴシック" panose="020B0400000000000000" pitchFamily="50" charset="-128"/>
                <a:ea typeface="BIZ UDPゴシック" panose="020B0400000000000000" pitchFamily="50" charset="-128"/>
              </a:rPr>
              <a:t>宮城県総合教育</a:t>
            </a:r>
            <a:r>
              <a:rPr lang="ja-JP" altLang="en-US" sz="2000" dirty="0" smtClean="0">
                <a:latin typeface="BIZ UDPゴシック" panose="020B0400000000000000" pitchFamily="50" charset="-128"/>
                <a:ea typeface="BIZ UDPゴシック" panose="020B0400000000000000" pitchFamily="50" charset="-128"/>
              </a:rPr>
              <a:t>センター　特別</a:t>
            </a:r>
            <a:r>
              <a:rPr lang="ja-JP" altLang="en-US" sz="2000" dirty="0">
                <a:latin typeface="BIZ UDPゴシック" panose="020B0400000000000000" pitchFamily="50" charset="-128"/>
                <a:ea typeface="BIZ UDPゴシック" panose="020B0400000000000000" pitchFamily="50" charset="-128"/>
              </a:rPr>
              <a:t>支援教育グループ</a:t>
            </a:r>
            <a:endParaRPr kumimoji="1" lang="ja-JP" altLang="en-US" sz="2000" dirty="0">
              <a:latin typeface="BIZ UDPゴシック" panose="020B0400000000000000" pitchFamily="50" charset="-128"/>
              <a:ea typeface="BIZ UDPゴシック" panose="020B0400000000000000" pitchFamily="50" charset="-128"/>
            </a:endParaRPr>
          </a:p>
        </p:txBody>
      </p:sp>
      <p:sp>
        <p:nvSpPr>
          <p:cNvPr id="22" name="正方形/長方形 21"/>
          <p:cNvSpPr/>
          <p:nvPr/>
        </p:nvSpPr>
        <p:spPr>
          <a:xfrm>
            <a:off x="301071" y="458438"/>
            <a:ext cx="3800061" cy="57965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フッター プレースホルダー 16"/>
          <p:cNvSpPr>
            <a:spLocks noGrp="1"/>
          </p:cNvSpPr>
          <p:nvPr>
            <p:ph type="ftr" sz="quarter" idx="11"/>
          </p:nvPr>
        </p:nvSpPr>
        <p:spPr>
          <a:xfrm>
            <a:off x="4038600" y="6356350"/>
            <a:ext cx="4572000" cy="365125"/>
          </a:xfrm>
        </p:spPr>
        <p:txBody>
          <a:bodyPr/>
          <a:lstStyle/>
          <a:p>
            <a:r>
              <a:rPr kumimoji="1" lang="ja-JP" altLang="en-US" dirty="0" smtClean="0"/>
              <a:t>校内研修用スライド①　理論・ツール編</a:t>
            </a:r>
            <a:endParaRPr kumimoji="1" lang="ja-JP" altLang="en-US" dirty="0"/>
          </a:p>
        </p:txBody>
      </p:sp>
    </p:spTree>
    <p:extLst>
      <p:ext uri="{BB962C8B-B14F-4D97-AF65-F5344CB8AC3E}">
        <p14:creationId xmlns:p14="http://schemas.microsoft.com/office/powerpoint/2010/main" val="220501697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フッター プレースホルダー 1"/>
          <p:cNvSpPr>
            <a:spLocks noGrp="1"/>
          </p:cNvSpPr>
          <p:nvPr>
            <p:ph type="ftr" sz="quarter" idx="11"/>
          </p:nvPr>
        </p:nvSpPr>
        <p:spPr>
          <a:xfrm>
            <a:off x="4038600" y="6356350"/>
            <a:ext cx="4572000" cy="365125"/>
          </a:xfrm>
        </p:spPr>
        <p:txBody>
          <a:bodyPr/>
          <a:lstStyle/>
          <a:p>
            <a:r>
              <a:rPr kumimoji="1" lang="ja-JP" altLang="en-US" smtClean="0"/>
              <a:t>校内研修用スライド①　理論・ツール編</a:t>
            </a:r>
            <a:endParaRPr kumimoji="1" lang="ja-JP" altLang="en-US" dirty="0"/>
          </a:p>
        </p:txBody>
      </p:sp>
      <p:sp>
        <p:nvSpPr>
          <p:cNvPr id="3" name="スライド番号プレースホルダー 2"/>
          <p:cNvSpPr>
            <a:spLocks noGrp="1"/>
          </p:cNvSpPr>
          <p:nvPr>
            <p:ph type="sldNum" sz="quarter" idx="12"/>
          </p:nvPr>
        </p:nvSpPr>
        <p:spPr/>
        <p:txBody>
          <a:bodyPr/>
          <a:lstStyle/>
          <a:p>
            <a:fld id="{D67E624D-B24F-4D49-B013-843895CD5DFB}" type="slidenum">
              <a:rPr kumimoji="1" lang="ja-JP" altLang="en-US" smtClean="0"/>
              <a:t>10</a:t>
            </a:fld>
            <a:endParaRPr kumimoji="1" lang="ja-JP" altLang="en-US"/>
          </a:p>
        </p:txBody>
      </p:sp>
      <p:sp>
        <p:nvSpPr>
          <p:cNvPr id="16" name="正方形/長方形 15"/>
          <p:cNvSpPr/>
          <p:nvPr/>
        </p:nvSpPr>
        <p:spPr>
          <a:xfrm>
            <a:off x="1237179" y="2320001"/>
            <a:ext cx="1515994" cy="1212983"/>
          </a:xfrm>
          <a:prstGeom prst="rect">
            <a:avLst/>
          </a:prstGeom>
          <a:noFill/>
          <a:ln w="12700">
            <a:noFill/>
          </a:ln>
        </p:spPr>
        <p:txBody>
          <a:bodyPr wrap="square">
            <a:noAutofit/>
          </a:bodyPr>
          <a:lstStyle/>
          <a:p>
            <a:pPr algn="ctr">
              <a:lnSpc>
                <a:spcPct val="150000"/>
              </a:lnSpc>
              <a:spcAft>
                <a:spcPts val="0"/>
              </a:spcAft>
            </a:pPr>
            <a:r>
              <a:rPr lang="ja-JP" sz="2400" kern="1200" dirty="0" smtClean="0">
                <a:solidFill>
                  <a:srgbClr val="0070C0"/>
                </a:solidFill>
                <a:effectLst/>
                <a:latin typeface="ＭＳ Ｐゴシック" panose="020B0600070205080204" pitchFamily="50" charset="-128"/>
                <a:ea typeface="BIZ UDPゴシック" panose="020B0400000000000000" pitchFamily="50" charset="-128"/>
                <a:cs typeface="Times New Roman" panose="02020603050405020304" pitchFamily="18" charset="0"/>
              </a:rPr>
              <a:t>小学</a:t>
            </a:r>
            <a:r>
              <a:rPr lang="ja-JP" altLang="en-US" sz="2400" kern="1200" dirty="0" smtClean="0">
                <a:solidFill>
                  <a:srgbClr val="0070C0"/>
                </a:solidFill>
                <a:effectLst/>
                <a:latin typeface="ＭＳ Ｐゴシック" panose="020B0600070205080204" pitchFamily="50" charset="-128"/>
                <a:ea typeface="BIZ UDPゴシック" panose="020B0400000000000000" pitchFamily="50" charset="-128"/>
                <a:cs typeface="Times New Roman" panose="02020603050405020304" pitchFamily="18" charset="0"/>
              </a:rPr>
              <a:t>部</a:t>
            </a:r>
            <a:endParaRPr lang="en-US" altLang="ja-JP" sz="2400" kern="1200" dirty="0" smtClean="0">
              <a:solidFill>
                <a:srgbClr val="0070C0"/>
              </a:solidFill>
              <a:effectLst/>
              <a:latin typeface="ＭＳ Ｐゴシック" panose="020B0600070205080204" pitchFamily="50" charset="-128"/>
              <a:ea typeface="BIZ UDPゴシック" panose="020B0400000000000000" pitchFamily="50" charset="-128"/>
              <a:cs typeface="Times New Roman" panose="02020603050405020304" pitchFamily="18" charset="0"/>
            </a:endParaRPr>
          </a:p>
          <a:p>
            <a:pPr algn="ctr">
              <a:lnSpc>
                <a:spcPct val="150000"/>
              </a:lnSpc>
              <a:spcAft>
                <a:spcPts val="0"/>
              </a:spcAft>
            </a:pPr>
            <a:r>
              <a:rPr lang="ja-JP" altLang="en-US" sz="2400" kern="1200" dirty="0" smtClean="0">
                <a:solidFill>
                  <a:srgbClr val="0070C0"/>
                </a:solidFill>
                <a:effectLst/>
                <a:latin typeface="ＭＳ Ｐゴシック" panose="020B0600070205080204" pitchFamily="50" charset="-128"/>
                <a:ea typeface="BIZ UDPゴシック" panose="020B0400000000000000" pitchFamily="50" charset="-128"/>
                <a:cs typeface="Times New Roman" panose="02020603050405020304" pitchFamily="18" charset="0"/>
              </a:rPr>
              <a:t>（小学校）</a:t>
            </a:r>
            <a:endParaRPr lang="en-US" altLang="ja-JP" sz="2400" kern="1200" dirty="0" smtClean="0">
              <a:solidFill>
                <a:srgbClr val="0070C0"/>
              </a:solidFill>
              <a:effectLst/>
              <a:latin typeface="ＭＳ Ｐゴシック" panose="020B0600070205080204" pitchFamily="50" charset="-128"/>
              <a:ea typeface="BIZ UDPゴシック" panose="020B0400000000000000" pitchFamily="50" charset="-128"/>
              <a:cs typeface="Times New Roman" panose="02020603050405020304" pitchFamily="18" charset="0"/>
            </a:endParaRPr>
          </a:p>
        </p:txBody>
      </p:sp>
      <p:sp>
        <p:nvSpPr>
          <p:cNvPr id="18" name="正方形/長方形 17"/>
          <p:cNvSpPr/>
          <p:nvPr/>
        </p:nvSpPr>
        <p:spPr>
          <a:xfrm>
            <a:off x="4033259" y="1818462"/>
            <a:ext cx="1429215" cy="1233178"/>
          </a:xfrm>
          <a:prstGeom prst="rect">
            <a:avLst/>
          </a:prstGeom>
          <a:noFill/>
          <a:ln w="12700">
            <a:noFill/>
          </a:ln>
        </p:spPr>
        <p:txBody>
          <a:bodyPr wrap="square">
            <a:noAutofit/>
          </a:bodyPr>
          <a:lstStyle/>
          <a:p>
            <a:pPr algn="ctr">
              <a:lnSpc>
                <a:spcPct val="150000"/>
              </a:lnSpc>
              <a:spcAft>
                <a:spcPts val="0"/>
              </a:spcAft>
            </a:pPr>
            <a:r>
              <a:rPr lang="ja-JP" sz="2400" kern="1200" dirty="0" smtClean="0">
                <a:solidFill>
                  <a:srgbClr val="BF8F00"/>
                </a:solidFill>
                <a:effectLst/>
                <a:latin typeface="ＭＳ Ｐゴシック" panose="020B0600070205080204" pitchFamily="50" charset="-128"/>
                <a:ea typeface="BIZ UDPゴシック" panose="020B0400000000000000" pitchFamily="50" charset="-128"/>
                <a:cs typeface="Times New Roman" panose="02020603050405020304" pitchFamily="18" charset="0"/>
              </a:rPr>
              <a:t>中学</a:t>
            </a:r>
            <a:r>
              <a:rPr lang="ja-JP" altLang="en-US" sz="2400" kern="1200" dirty="0" smtClean="0">
                <a:solidFill>
                  <a:srgbClr val="BF8F00"/>
                </a:solidFill>
                <a:effectLst/>
                <a:latin typeface="ＭＳ Ｐゴシック" panose="020B0600070205080204" pitchFamily="50" charset="-128"/>
                <a:ea typeface="BIZ UDPゴシック" panose="020B0400000000000000" pitchFamily="50" charset="-128"/>
                <a:cs typeface="Times New Roman" panose="02020603050405020304" pitchFamily="18" charset="0"/>
              </a:rPr>
              <a:t>部（中学校）</a:t>
            </a:r>
            <a:endParaRPr lang="ja-JP" sz="240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p:txBody>
      </p:sp>
      <p:sp>
        <p:nvSpPr>
          <p:cNvPr id="19" name="正方形/長方形 18"/>
          <p:cNvSpPr/>
          <p:nvPr/>
        </p:nvSpPr>
        <p:spPr>
          <a:xfrm>
            <a:off x="6851159" y="1418851"/>
            <a:ext cx="1806999" cy="1231115"/>
          </a:xfrm>
          <a:prstGeom prst="rect">
            <a:avLst/>
          </a:prstGeom>
          <a:noFill/>
          <a:ln w="12700">
            <a:noFill/>
          </a:ln>
        </p:spPr>
        <p:txBody>
          <a:bodyPr wrap="square">
            <a:noAutofit/>
          </a:bodyPr>
          <a:lstStyle/>
          <a:p>
            <a:pPr algn="ctr">
              <a:lnSpc>
                <a:spcPct val="150000"/>
              </a:lnSpc>
              <a:spcAft>
                <a:spcPts val="0"/>
              </a:spcAft>
            </a:pPr>
            <a:r>
              <a:rPr lang="ja-JP" sz="2400" kern="1200" dirty="0" smtClean="0">
                <a:solidFill>
                  <a:srgbClr val="FF0000"/>
                </a:solidFill>
                <a:effectLst/>
                <a:latin typeface="ＭＳ Ｐゴシック" panose="020B0600070205080204" pitchFamily="50" charset="-128"/>
                <a:ea typeface="BIZ UDPゴシック" panose="020B0400000000000000" pitchFamily="50" charset="-128"/>
                <a:cs typeface="Times New Roman" panose="02020603050405020304" pitchFamily="18" charset="0"/>
              </a:rPr>
              <a:t>高等</a:t>
            </a:r>
            <a:r>
              <a:rPr lang="ja-JP" altLang="en-US" sz="2400" kern="1200" dirty="0" smtClean="0">
                <a:solidFill>
                  <a:srgbClr val="FF0000"/>
                </a:solidFill>
                <a:effectLst/>
                <a:latin typeface="ＭＳ Ｐゴシック" panose="020B0600070205080204" pitchFamily="50" charset="-128"/>
                <a:ea typeface="BIZ UDPゴシック" panose="020B0400000000000000" pitchFamily="50" charset="-128"/>
                <a:cs typeface="Times New Roman" panose="02020603050405020304" pitchFamily="18" charset="0"/>
              </a:rPr>
              <a:t>部</a:t>
            </a:r>
            <a:endParaRPr lang="en-US" altLang="ja-JP" sz="2400" kern="1200" dirty="0" smtClean="0">
              <a:solidFill>
                <a:srgbClr val="FF0000"/>
              </a:solidFill>
              <a:effectLst/>
              <a:latin typeface="ＭＳ Ｐゴシック" panose="020B0600070205080204" pitchFamily="50" charset="-128"/>
              <a:ea typeface="BIZ UDPゴシック" panose="020B0400000000000000" pitchFamily="50" charset="-128"/>
              <a:cs typeface="Times New Roman" panose="02020603050405020304" pitchFamily="18" charset="0"/>
            </a:endParaRPr>
          </a:p>
          <a:p>
            <a:pPr>
              <a:lnSpc>
                <a:spcPct val="150000"/>
              </a:lnSpc>
              <a:spcAft>
                <a:spcPts val="0"/>
              </a:spcAft>
            </a:pPr>
            <a:r>
              <a:rPr lang="ja-JP" altLang="en-US" sz="2400" kern="1200" dirty="0" smtClean="0">
                <a:solidFill>
                  <a:srgbClr val="FF0000"/>
                </a:solidFill>
                <a:effectLst/>
                <a:latin typeface="ＭＳ Ｐゴシック" panose="020B0600070205080204" pitchFamily="50" charset="-128"/>
                <a:ea typeface="BIZ UDPゴシック" panose="020B0400000000000000" pitchFamily="50" charset="-128"/>
                <a:cs typeface="Times New Roman" panose="02020603050405020304" pitchFamily="18" charset="0"/>
              </a:rPr>
              <a:t>（高等学園）</a:t>
            </a:r>
            <a:endParaRPr lang="en-US" altLang="ja-JP" sz="2400" kern="1200" dirty="0" smtClean="0">
              <a:solidFill>
                <a:srgbClr val="FF0000"/>
              </a:solidFill>
              <a:effectLst/>
              <a:latin typeface="ＭＳ Ｐゴシック" panose="020B0600070205080204" pitchFamily="50" charset="-128"/>
              <a:ea typeface="BIZ UDPゴシック" panose="020B0400000000000000" pitchFamily="50" charset="-128"/>
              <a:cs typeface="Times New Roman" panose="02020603050405020304" pitchFamily="18" charset="0"/>
            </a:endParaRPr>
          </a:p>
          <a:p>
            <a:pPr>
              <a:lnSpc>
                <a:spcPct val="150000"/>
              </a:lnSpc>
              <a:spcAft>
                <a:spcPts val="0"/>
              </a:spcAft>
            </a:pPr>
            <a:endParaRPr lang="ja-JP" sz="240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p:txBody>
      </p:sp>
      <p:sp>
        <p:nvSpPr>
          <p:cNvPr id="20" name="直角三角形 19"/>
          <p:cNvSpPr/>
          <p:nvPr/>
        </p:nvSpPr>
        <p:spPr>
          <a:xfrm rot="16200000">
            <a:off x="3599191" y="-197493"/>
            <a:ext cx="2315512" cy="8999562"/>
          </a:xfrm>
          <a:prstGeom prst="rtTriangle">
            <a:avLst/>
          </a:prstGeom>
          <a:solidFill>
            <a:schemeClr val="accent6">
              <a:lumMod val="20000"/>
              <a:lumOff val="80000"/>
            </a:schemeClr>
          </a:solid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39" name="角丸四角形 38"/>
          <p:cNvSpPr/>
          <p:nvPr/>
        </p:nvSpPr>
        <p:spPr>
          <a:xfrm rot="16200000">
            <a:off x="10619480" y="-289908"/>
            <a:ext cx="1051753" cy="1872777"/>
          </a:xfrm>
          <a:prstGeom prst="roundRect">
            <a:avLst/>
          </a:prstGeom>
          <a:solidFill>
            <a:schemeClr val="bg1"/>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40" name="図 3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08955" y="256457"/>
            <a:ext cx="558478" cy="791828"/>
          </a:xfrm>
          <a:prstGeom prst="rect">
            <a:avLst/>
          </a:prstGeom>
          <a:ln w="6350">
            <a:solidFill>
              <a:schemeClr val="tx1"/>
            </a:solidFill>
          </a:ln>
        </p:spPr>
      </p:pic>
      <p:sp>
        <p:nvSpPr>
          <p:cNvPr id="41" name="テキスト ボックス 40"/>
          <p:cNvSpPr txBox="1"/>
          <p:nvPr/>
        </p:nvSpPr>
        <p:spPr>
          <a:xfrm>
            <a:off x="11075613" y="64638"/>
            <a:ext cx="1114312" cy="1077218"/>
          </a:xfrm>
          <a:prstGeom prst="rect">
            <a:avLst/>
          </a:prstGeom>
          <a:noFill/>
        </p:spPr>
        <p:txBody>
          <a:bodyPr wrap="square" rtlCol="0">
            <a:spAutoFit/>
          </a:bodyPr>
          <a:lstStyle/>
          <a:p>
            <a:endParaRPr kumimoji="1" lang="en-US" altLang="ja-JP" sz="2400" dirty="0" smtClean="0">
              <a:solidFill>
                <a:srgbClr val="0070C0"/>
              </a:solidFill>
              <a:latin typeface="メイリオ" panose="020B0604030504040204" pitchFamily="50" charset="-128"/>
              <a:ea typeface="メイリオ" panose="020B0604030504040204" pitchFamily="50" charset="-128"/>
            </a:endParaRPr>
          </a:p>
          <a:p>
            <a:r>
              <a:rPr kumimoji="1" lang="en-US" altLang="ja-JP" sz="2000" b="1" dirty="0" smtClean="0">
                <a:latin typeface="BIZ UDPゴシック" panose="020B0400000000000000" pitchFamily="50" charset="-128"/>
                <a:ea typeface="BIZ UDPゴシック" panose="020B0400000000000000" pitchFamily="50" charset="-128"/>
              </a:rPr>
              <a:t>P</a:t>
            </a:r>
            <a:r>
              <a:rPr kumimoji="1" lang="ja-JP" altLang="en-US" sz="2000" b="1" dirty="0" smtClean="0">
                <a:latin typeface="BIZ UDPゴシック" panose="020B0400000000000000" pitchFamily="50" charset="-128"/>
                <a:ea typeface="BIZ UDPゴシック" panose="020B0400000000000000" pitchFamily="50" charset="-128"/>
              </a:rPr>
              <a:t>１－３</a:t>
            </a:r>
            <a:endParaRPr kumimoji="1" lang="en-US" altLang="ja-JP" sz="2000" b="1" dirty="0" smtClean="0">
              <a:latin typeface="BIZ UDPゴシック" panose="020B0400000000000000" pitchFamily="50" charset="-128"/>
              <a:ea typeface="BIZ UDPゴシック" panose="020B0400000000000000" pitchFamily="50" charset="-128"/>
            </a:endParaRPr>
          </a:p>
          <a:p>
            <a:endParaRPr kumimoji="1" lang="en-US" altLang="ja-JP" sz="2000" b="1" dirty="0" smtClean="0">
              <a:latin typeface="BIZ UDPゴシック" panose="020B0400000000000000" pitchFamily="50" charset="-128"/>
              <a:ea typeface="BIZ UDPゴシック" panose="020B0400000000000000" pitchFamily="50" charset="-128"/>
            </a:endParaRPr>
          </a:p>
        </p:txBody>
      </p:sp>
      <p:sp>
        <p:nvSpPr>
          <p:cNvPr id="37" name="テキスト ボックス 3"/>
          <p:cNvSpPr txBox="1"/>
          <p:nvPr/>
        </p:nvSpPr>
        <p:spPr>
          <a:xfrm>
            <a:off x="885625" y="798631"/>
            <a:ext cx="4600775" cy="747452"/>
          </a:xfrm>
          <a:prstGeom prst="roundRect">
            <a:avLst/>
          </a:prstGeom>
          <a:solidFill>
            <a:sysClr val="window" lastClr="FFFFFF"/>
          </a:solidFill>
          <a:ln w="38100" cmpd="dbl">
            <a:solidFill>
              <a:srgbClr val="00B050"/>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ct val="150000"/>
              </a:lnSpc>
              <a:spcAft>
                <a:spcPts val="0"/>
              </a:spcAft>
            </a:pPr>
            <a:r>
              <a:rPr lang="ja-JP" altLang="en-US" sz="2400" kern="100" dirty="0" smtClean="0">
                <a:effectLst/>
                <a:latin typeface="游明朝" panose="02020400000000000000" pitchFamily="18" charset="-128"/>
                <a:ea typeface="BIZ UDPゴシック" panose="020B0400000000000000" pitchFamily="50" charset="-128"/>
                <a:cs typeface="Times New Roman" panose="02020603050405020304" pitchFamily="18" charset="0"/>
              </a:rPr>
              <a:t>児童生徒の生活と「場・人・もの」</a:t>
            </a:r>
            <a:endParaRPr lang="ja-JP" sz="2400" kern="100" dirty="0">
              <a:effectLst/>
              <a:latin typeface="游明朝" panose="02020400000000000000" pitchFamily="18" charset="-128"/>
              <a:ea typeface="游明朝" panose="02020400000000000000" pitchFamily="18" charset="-128"/>
              <a:cs typeface="Times New Roman" panose="02020603050405020304" pitchFamily="18" charset="0"/>
            </a:endParaRPr>
          </a:p>
        </p:txBody>
      </p:sp>
      <p:sp>
        <p:nvSpPr>
          <p:cNvPr id="27" name="角丸四角形 26"/>
          <p:cNvSpPr/>
          <p:nvPr/>
        </p:nvSpPr>
        <p:spPr>
          <a:xfrm>
            <a:off x="9652828" y="3186267"/>
            <a:ext cx="2233041" cy="2286416"/>
          </a:xfrm>
          <a:prstGeom prst="roundRect">
            <a:avLst/>
          </a:prstGeom>
          <a:solidFill>
            <a:sysClr val="window" lastClr="FFFFFF"/>
          </a:solidFill>
          <a:ln w="12700" cap="flat" cmpd="sng" algn="ctr">
            <a:solidFill>
              <a:sysClr val="window" lastClr="FFFFFF"/>
            </a:solidFill>
            <a:prstDash val="solid"/>
            <a:miter lim="800000"/>
          </a:ln>
          <a:effectLst>
            <a:glow rad="139700">
              <a:srgbClr val="70AD47">
                <a:satMod val="175000"/>
                <a:alpha val="40000"/>
              </a:srgbClr>
            </a:glo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50000"/>
              </a:lnSpc>
              <a:spcAft>
                <a:spcPts val="0"/>
              </a:spcAft>
            </a:pPr>
            <a:r>
              <a:rPr lang="ja-JP" altLang="en-US" sz="2400" dirty="0" smtClean="0">
                <a:effectLst/>
                <a:latin typeface="ＭＳ Ｐゴシック" panose="020B0600070205080204" pitchFamily="50" charset="-128"/>
                <a:ea typeface="BIZ UDPゴシック" panose="020B0400000000000000" pitchFamily="50" charset="-128"/>
                <a:cs typeface="ＭＳ Ｐゴシック" panose="020B0600070205080204" pitchFamily="50" charset="-128"/>
              </a:rPr>
              <a:t>「場・人・もの」</a:t>
            </a:r>
            <a:endParaRPr lang="en-US" altLang="ja-JP" sz="2400" dirty="0" smtClean="0">
              <a:effectLst/>
              <a:latin typeface="ＭＳ Ｐゴシック" panose="020B0600070205080204" pitchFamily="50" charset="-128"/>
              <a:ea typeface="BIZ UDPゴシック" panose="020B0400000000000000" pitchFamily="50" charset="-128"/>
              <a:cs typeface="ＭＳ Ｐゴシック" panose="020B0600070205080204" pitchFamily="50" charset="-128"/>
            </a:endParaRPr>
          </a:p>
          <a:p>
            <a:pPr>
              <a:lnSpc>
                <a:spcPct val="150000"/>
              </a:lnSpc>
              <a:spcAft>
                <a:spcPts val="0"/>
              </a:spcAft>
            </a:pPr>
            <a:r>
              <a:rPr lang="ja-JP" altLang="en-US" sz="2400" dirty="0" smtClean="0">
                <a:effectLst/>
                <a:latin typeface="ＭＳ Ｐゴシック" panose="020B0600070205080204" pitchFamily="50" charset="-128"/>
                <a:ea typeface="BIZ UDPゴシック" panose="020B0400000000000000" pitchFamily="50" charset="-128"/>
                <a:cs typeface="ＭＳ Ｐゴシック" panose="020B0600070205080204" pitchFamily="50" charset="-128"/>
              </a:rPr>
              <a:t>が</a:t>
            </a:r>
            <a:r>
              <a:rPr lang="ja-JP" sz="2400" dirty="0" smtClean="0">
                <a:effectLst/>
                <a:latin typeface="ＭＳ Ｐゴシック" panose="020B0600070205080204" pitchFamily="50" charset="-128"/>
                <a:ea typeface="BIZ UDPゴシック" panose="020B0400000000000000" pitchFamily="50" charset="-128"/>
                <a:cs typeface="ＭＳ Ｐゴシック" panose="020B0600070205080204" pitchFamily="50" charset="-128"/>
              </a:rPr>
              <a:t>積み重なり，</a:t>
            </a:r>
            <a:endParaRPr lang="en-US" altLang="ja-JP" sz="2400" dirty="0" smtClean="0">
              <a:effectLst/>
              <a:latin typeface="ＭＳ Ｐゴシック" panose="020B0600070205080204" pitchFamily="50" charset="-128"/>
              <a:ea typeface="BIZ UDPゴシック" panose="020B0400000000000000" pitchFamily="50" charset="-128"/>
              <a:cs typeface="ＭＳ Ｐゴシック" panose="020B0600070205080204" pitchFamily="50" charset="-128"/>
            </a:endParaRPr>
          </a:p>
          <a:p>
            <a:pPr>
              <a:lnSpc>
                <a:spcPct val="150000"/>
              </a:lnSpc>
              <a:spcAft>
                <a:spcPts val="0"/>
              </a:spcAft>
            </a:pPr>
            <a:r>
              <a:rPr lang="ja-JP" sz="2400" dirty="0" smtClean="0">
                <a:effectLst/>
                <a:latin typeface="ＭＳ Ｐゴシック" panose="020B0600070205080204" pitchFamily="50" charset="-128"/>
                <a:ea typeface="BIZ UDPゴシック" panose="020B0400000000000000" pitchFamily="50" charset="-128"/>
                <a:cs typeface="ＭＳ Ｐゴシック" panose="020B0600070205080204" pitchFamily="50" charset="-128"/>
              </a:rPr>
              <a:t>広がって</a:t>
            </a:r>
            <a:r>
              <a:rPr lang="ja-JP" sz="2400" dirty="0">
                <a:effectLst/>
                <a:latin typeface="ＭＳ Ｐゴシック" panose="020B0600070205080204" pitchFamily="50" charset="-128"/>
                <a:ea typeface="BIZ UDPゴシック" panose="020B0400000000000000" pitchFamily="50" charset="-128"/>
                <a:cs typeface="ＭＳ Ｐゴシック" panose="020B0600070205080204" pitchFamily="50" charset="-128"/>
              </a:rPr>
              <a:t>いく</a:t>
            </a:r>
            <a:endParaRPr lang="ja-JP" sz="240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p:txBody>
      </p:sp>
      <p:pic>
        <p:nvPicPr>
          <p:cNvPr id="36" name="図 35"/>
          <p:cNvPicPr>
            <a:picLocks noChangeAspect="1"/>
          </p:cNvPicPr>
          <p:nvPr/>
        </p:nvPicPr>
        <p:blipFill>
          <a:blip r:embed="rId4" cstate="print">
            <a:extLst>
              <a:ext uri="{BEBA8EAE-BF5A-486C-A8C5-ECC9F3942E4B}">
                <a14:imgProps xmlns:a14="http://schemas.microsoft.com/office/drawing/2010/main">
                  <a14:imgLayer r:embed="rId5">
                    <a14:imgEffect>
                      <a14:backgroundRemoval t="2167" b="98000" l="8209" r="92289"/>
                    </a14:imgEffect>
                  </a14:imgLayer>
                </a14:imgProps>
              </a:ext>
              <a:ext uri="{28A0092B-C50C-407E-A947-70E740481C1C}">
                <a14:useLocalDpi xmlns:a14="http://schemas.microsoft.com/office/drawing/2010/main" val="0"/>
              </a:ext>
            </a:extLst>
          </a:blip>
          <a:stretch>
            <a:fillRect/>
          </a:stretch>
        </p:blipFill>
        <p:spPr>
          <a:xfrm>
            <a:off x="1315431" y="3403667"/>
            <a:ext cx="1385190" cy="2067448"/>
          </a:xfrm>
          <a:prstGeom prst="rect">
            <a:avLst/>
          </a:prstGeom>
        </p:spPr>
      </p:pic>
      <p:pic>
        <p:nvPicPr>
          <p:cNvPr id="38" name="図 37"/>
          <p:cNvPicPr>
            <a:picLocks noChangeAspect="1"/>
          </p:cNvPicPr>
          <p:nvPr/>
        </p:nvPicPr>
        <p:blipFill>
          <a:blip r:embed="rId6">
            <a:extLst>
              <a:ext uri="{BEBA8EAE-BF5A-486C-A8C5-ECC9F3942E4B}">
                <a14:imgProps xmlns:a14="http://schemas.microsoft.com/office/drawing/2010/main">
                  <a14:imgLayer r:embed="rId7">
                    <a14:imgEffect>
                      <a14:backgroundRemoval t="3291" b="97258" l="2516" r="95912"/>
                    </a14:imgEffect>
                  </a14:imgLayer>
                </a14:imgProps>
              </a:ext>
              <a:ext uri="{28A0092B-C50C-407E-A947-70E740481C1C}">
                <a14:useLocalDpi xmlns:a14="http://schemas.microsoft.com/office/drawing/2010/main" val="0"/>
              </a:ext>
            </a:extLst>
          </a:blip>
          <a:stretch>
            <a:fillRect/>
          </a:stretch>
        </p:blipFill>
        <p:spPr>
          <a:xfrm>
            <a:off x="4018413" y="2985967"/>
            <a:ext cx="1477066" cy="2531810"/>
          </a:xfrm>
          <a:prstGeom prst="rect">
            <a:avLst/>
          </a:prstGeom>
        </p:spPr>
      </p:pic>
      <p:pic>
        <p:nvPicPr>
          <p:cNvPr id="42" name="図 41"/>
          <p:cNvPicPr>
            <a:picLocks noChangeAspect="1"/>
          </p:cNvPicPr>
          <p:nvPr/>
        </p:nvPicPr>
        <p:blipFill>
          <a:blip r:embed="rId8" cstate="print">
            <a:extLst>
              <a:ext uri="{BEBA8EAE-BF5A-486C-A8C5-ECC9F3942E4B}">
                <a14:imgProps xmlns:a14="http://schemas.microsoft.com/office/drawing/2010/main">
                  <a14:imgLayer r:embed="rId9">
                    <a14:imgEffect>
                      <a14:backgroundRemoval t="1130" b="99153" l="4711" r="93790"/>
                    </a14:imgEffect>
                  </a14:imgLayer>
                </a14:imgProps>
              </a:ext>
              <a:ext uri="{28A0092B-C50C-407E-A947-70E740481C1C}">
                <a14:useLocalDpi xmlns:a14="http://schemas.microsoft.com/office/drawing/2010/main" val="0"/>
              </a:ext>
            </a:extLst>
          </a:blip>
          <a:stretch>
            <a:fillRect/>
          </a:stretch>
        </p:blipFill>
        <p:spPr>
          <a:xfrm>
            <a:off x="6867050" y="2521500"/>
            <a:ext cx="1886663" cy="2938544"/>
          </a:xfrm>
          <a:prstGeom prst="rect">
            <a:avLst/>
          </a:prstGeom>
        </p:spPr>
      </p:pic>
      <p:sp>
        <p:nvSpPr>
          <p:cNvPr id="22" name="角丸四角形 21"/>
          <p:cNvSpPr/>
          <p:nvPr/>
        </p:nvSpPr>
        <p:spPr>
          <a:xfrm>
            <a:off x="371061" y="5593367"/>
            <a:ext cx="8885667" cy="496337"/>
          </a:xfrm>
          <a:prstGeom prst="roundRect">
            <a:avLst/>
          </a:prstGeom>
          <a:solidFill>
            <a:sysClr val="window" lastClr="FFFFFF"/>
          </a:solidFill>
          <a:ln w="12700" cap="flat" cmpd="sng" algn="ctr">
            <a:solidFill>
              <a:sysClr val="window" lastClr="FFFFFF"/>
            </a:solidFill>
            <a:prstDash val="solid"/>
            <a:miter lim="800000"/>
          </a:ln>
          <a:effectLst>
            <a:glow rad="139700">
              <a:srgbClr val="70AD47">
                <a:satMod val="175000"/>
                <a:alpha val="40000"/>
              </a:srgbClr>
            </a:glo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50000"/>
              </a:lnSpc>
              <a:spcAft>
                <a:spcPts val="0"/>
              </a:spcAft>
            </a:pPr>
            <a:r>
              <a:rPr lang="ja-JP" altLang="en-US" sz="2400" dirty="0" smtClean="0">
                <a:effectLst/>
                <a:latin typeface="ＭＳ Ｐゴシック" panose="020B0600070205080204" pitchFamily="50" charset="-128"/>
                <a:ea typeface="BIZ UDPゴシック" panose="020B0400000000000000" pitchFamily="50" charset="-128"/>
                <a:cs typeface="ＭＳ Ｐゴシック" panose="020B0600070205080204" pitchFamily="50" charset="-128"/>
              </a:rPr>
              <a:t>名　取　さ　</a:t>
            </a:r>
            <a:r>
              <a:rPr lang="ja-JP" altLang="en-US" sz="2400" dirty="0" err="1" smtClean="0">
                <a:effectLst/>
                <a:latin typeface="ＭＳ Ｐゴシック" panose="020B0600070205080204" pitchFamily="50" charset="-128"/>
                <a:ea typeface="BIZ UDPゴシック" panose="020B0400000000000000" pitchFamily="50" charset="-128"/>
                <a:cs typeface="ＭＳ Ｐゴシック" panose="020B0600070205080204" pitchFamily="50" charset="-128"/>
              </a:rPr>
              <a:t>ん</a:t>
            </a:r>
            <a:endParaRPr lang="en-US" altLang="ja-JP" sz="2400" dirty="0" smtClean="0">
              <a:effectLst/>
              <a:latin typeface="ＭＳ Ｐゴシック" panose="020B0600070205080204" pitchFamily="50" charset="-128"/>
              <a:ea typeface="BIZ UDPゴシック" panose="020B0400000000000000" pitchFamily="50" charset="-128"/>
              <a:cs typeface="ＭＳ Ｐゴシック" panose="020B0600070205080204" pitchFamily="50" charset="-128"/>
            </a:endParaRPr>
          </a:p>
        </p:txBody>
      </p:sp>
    </p:spTree>
    <p:extLst>
      <p:ext uri="{BB962C8B-B14F-4D97-AF65-F5344CB8AC3E}">
        <p14:creationId xmlns:p14="http://schemas.microsoft.com/office/powerpoint/2010/main" val="407316671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角丸四角形 13"/>
          <p:cNvSpPr/>
          <p:nvPr/>
        </p:nvSpPr>
        <p:spPr>
          <a:xfrm>
            <a:off x="140969" y="540067"/>
            <a:ext cx="11940775" cy="5621247"/>
          </a:xfrm>
          <a:prstGeom prst="roundRect">
            <a:avLst/>
          </a:prstGeom>
          <a:solidFill>
            <a:schemeClr val="accent6">
              <a:lumMod val="20000"/>
              <a:lumOff val="80000"/>
            </a:schemeClr>
          </a:solidFill>
          <a:ln w="12700" cap="flat" cmpd="sng" algn="ctr">
            <a:noFill/>
            <a:prstDash val="solid"/>
            <a:miter lim="800000"/>
          </a:ln>
          <a:effectLst>
            <a:softEdge rad="317500"/>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2" name="フッター プレースホルダー 1"/>
          <p:cNvSpPr>
            <a:spLocks noGrp="1"/>
          </p:cNvSpPr>
          <p:nvPr>
            <p:ph type="ftr" sz="quarter" idx="11"/>
          </p:nvPr>
        </p:nvSpPr>
        <p:spPr>
          <a:xfrm>
            <a:off x="4038600" y="6356350"/>
            <a:ext cx="4572000" cy="365125"/>
          </a:xfrm>
        </p:spPr>
        <p:txBody>
          <a:bodyPr/>
          <a:lstStyle/>
          <a:p>
            <a:r>
              <a:rPr kumimoji="1" lang="ja-JP" altLang="en-US" smtClean="0"/>
              <a:t>校内研修用スライド①　理論・ツール編</a:t>
            </a:r>
            <a:endParaRPr kumimoji="1" lang="ja-JP" altLang="en-US" dirty="0"/>
          </a:p>
        </p:txBody>
      </p:sp>
      <p:sp>
        <p:nvSpPr>
          <p:cNvPr id="3" name="スライド番号プレースホルダー 2"/>
          <p:cNvSpPr>
            <a:spLocks noGrp="1"/>
          </p:cNvSpPr>
          <p:nvPr>
            <p:ph type="sldNum" sz="quarter" idx="12"/>
          </p:nvPr>
        </p:nvSpPr>
        <p:spPr/>
        <p:txBody>
          <a:bodyPr/>
          <a:lstStyle/>
          <a:p>
            <a:fld id="{D67E624D-B24F-4D49-B013-843895CD5DFB}" type="slidenum">
              <a:rPr kumimoji="1" lang="ja-JP" altLang="en-US" smtClean="0"/>
              <a:t>11</a:t>
            </a:fld>
            <a:endParaRPr kumimoji="1" lang="ja-JP" altLang="en-US"/>
          </a:p>
        </p:txBody>
      </p:sp>
      <p:sp>
        <p:nvSpPr>
          <p:cNvPr id="27" name="正方形/長方形 26"/>
          <p:cNvSpPr/>
          <p:nvPr/>
        </p:nvSpPr>
        <p:spPr>
          <a:xfrm>
            <a:off x="731591" y="1198944"/>
            <a:ext cx="6042848" cy="1253008"/>
          </a:xfrm>
          <a:prstGeom prst="rect">
            <a:avLst/>
          </a:prstGeom>
          <a:solidFill>
            <a:schemeClr val="bg1"/>
          </a:solidFill>
          <a:ln w="19050">
            <a:solidFill>
              <a:srgbClr val="00B050"/>
            </a:solidFill>
          </a:ln>
        </p:spPr>
        <p:txBody>
          <a:bodyPr wrap="square">
            <a:noAutofit/>
          </a:bodyPr>
          <a:lstStyle/>
          <a:p>
            <a:pPr algn="ctr">
              <a:lnSpc>
                <a:spcPct val="150000"/>
              </a:lnSpc>
              <a:spcAft>
                <a:spcPts val="0"/>
              </a:spcAft>
            </a:pPr>
            <a:r>
              <a:rPr lang="ja-JP" altLang="en-US" sz="2400" b="1" kern="1200" dirty="0" smtClean="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各教科の目標及び内容</a:t>
            </a:r>
            <a:endParaRPr lang="ja-JP" sz="2400" b="1" dirty="0">
              <a:effectLst/>
              <a:latin typeface="BIZ UDPゴシック" panose="020B0400000000000000" pitchFamily="50" charset="-128"/>
              <a:ea typeface="BIZ UDPゴシック" panose="020B0400000000000000" pitchFamily="50" charset="-128"/>
              <a:cs typeface="ＭＳ Ｐゴシック" panose="020B0600070205080204" pitchFamily="50" charset="-128"/>
            </a:endParaRPr>
          </a:p>
          <a:p>
            <a:pPr algn="ctr">
              <a:lnSpc>
                <a:spcPct val="150000"/>
              </a:lnSpc>
              <a:spcAft>
                <a:spcPts val="0"/>
              </a:spcAft>
            </a:pPr>
            <a:r>
              <a:rPr lang="ja-JP" sz="2400" kern="1200" dirty="0" smtClean="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2400" kern="1200" dirty="0" smtClean="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育成を目指す資質・能力</a:t>
            </a:r>
            <a:r>
              <a:rPr lang="ja-JP" sz="2400" kern="1200" dirty="0" smtClean="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a:t>
            </a:r>
            <a:endParaRPr lang="ja-JP" sz="2400" dirty="0">
              <a:effectLst/>
              <a:latin typeface="BIZ UDPゴシック" panose="020B0400000000000000" pitchFamily="50" charset="-128"/>
              <a:ea typeface="BIZ UDPゴシック" panose="020B0400000000000000" pitchFamily="50" charset="-128"/>
              <a:cs typeface="ＭＳ Ｐゴシック" panose="020B0600070205080204" pitchFamily="50" charset="-128"/>
            </a:endParaRPr>
          </a:p>
        </p:txBody>
      </p:sp>
      <p:sp>
        <p:nvSpPr>
          <p:cNvPr id="28" name="正方形/長方形 27"/>
          <p:cNvSpPr/>
          <p:nvPr/>
        </p:nvSpPr>
        <p:spPr>
          <a:xfrm>
            <a:off x="717792" y="2763622"/>
            <a:ext cx="6079954" cy="1943997"/>
          </a:xfrm>
          <a:prstGeom prst="rect">
            <a:avLst/>
          </a:prstGeom>
          <a:solidFill>
            <a:schemeClr val="bg1"/>
          </a:solidFill>
          <a:ln w="19050">
            <a:solidFill>
              <a:srgbClr val="00B050"/>
            </a:solidFill>
          </a:ln>
        </p:spPr>
        <p:txBody>
          <a:bodyPr wrap="square">
            <a:noAutofit/>
          </a:bodyPr>
          <a:lstStyle/>
          <a:p>
            <a:pPr algn="ctr">
              <a:lnSpc>
                <a:spcPct val="150000"/>
              </a:lnSpc>
              <a:spcAft>
                <a:spcPts val="0"/>
              </a:spcAft>
            </a:pPr>
            <a:r>
              <a:rPr lang="ja-JP" sz="2400" b="1" kern="1200" dirty="0">
                <a:solidFill>
                  <a:srgbClr val="000000"/>
                </a:solidFill>
                <a:effectLst/>
                <a:latin typeface="ＭＳ Ｐゴシック" panose="020B0600070205080204" pitchFamily="50" charset="-128"/>
                <a:ea typeface="BIZ UDPゴシック" panose="020B0400000000000000" pitchFamily="50" charset="-128"/>
                <a:cs typeface="Times New Roman" panose="02020603050405020304" pitchFamily="18" charset="0"/>
              </a:rPr>
              <a:t>児童生徒の生活</a:t>
            </a:r>
            <a:endParaRPr lang="ja-JP" sz="240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p:txBody>
      </p:sp>
      <p:sp>
        <p:nvSpPr>
          <p:cNvPr id="30" name="正方形/長方形 29"/>
          <p:cNvSpPr/>
          <p:nvPr/>
        </p:nvSpPr>
        <p:spPr>
          <a:xfrm>
            <a:off x="702253" y="3436430"/>
            <a:ext cx="6229711" cy="1239077"/>
          </a:xfrm>
          <a:prstGeom prst="rect">
            <a:avLst/>
          </a:prstGeom>
          <a:noFill/>
          <a:ln w="19050">
            <a:noFill/>
          </a:ln>
        </p:spPr>
        <p:txBody>
          <a:bodyPr wrap="square">
            <a:noAutofit/>
          </a:bodyPr>
          <a:lstStyle/>
          <a:p>
            <a:pPr>
              <a:lnSpc>
                <a:spcPct val="150000"/>
              </a:lnSpc>
            </a:pPr>
            <a:r>
              <a:rPr lang="ja-JP" altLang="en-US" sz="2400" dirty="0">
                <a:latin typeface="BIZ UDPゴシック" panose="020B0400000000000000" pitchFamily="50" charset="-128"/>
                <a:ea typeface="BIZ UDPゴシック" panose="020B0400000000000000" pitchFamily="50" charset="-128"/>
                <a:cs typeface="ＭＳ Ｐゴシック" panose="020B0600070205080204" pitchFamily="50" charset="-128"/>
              </a:rPr>
              <a:t>キャリア発達</a:t>
            </a:r>
            <a:r>
              <a:rPr lang="ja-JP" altLang="en-US" sz="2400" dirty="0" smtClean="0">
                <a:latin typeface="BIZ UDPゴシック" panose="020B0400000000000000" pitchFamily="50" charset="-128"/>
                <a:ea typeface="BIZ UDPゴシック" panose="020B0400000000000000" pitchFamily="50" charset="-128"/>
                <a:cs typeface="ＭＳ Ｐゴシック" panose="020B0600070205080204" pitchFamily="50" charset="-128"/>
              </a:rPr>
              <a:t>段階　　　「</a:t>
            </a:r>
            <a:r>
              <a:rPr lang="ja-JP" altLang="en-US" sz="2400" dirty="0">
                <a:latin typeface="BIZ UDPゴシック" panose="020B0400000000000000" pitchFamily="50" charset="-128"/>
                <a:ea typeface="BIZ UDPゴシック" panose="020B0400000000000000" pitchFamily="50" charset="-128"/>
                <a:cs typeface="ＭＳ Ｐゴシック" panose="020B0600070205080204" pitchFamily="50" charset="-128"/>
              </a:rPr>
              <a:t>場・人・もの」</a:t>
            </a:r>
            <a:endParaRPr lang="ja-JP" altLang="ja-JP" sz="2400" dirty="0">
              <a:latin typeface="BIZ UDPゴシック" panose="020B0400000000000000" pitchFamily="50" charset="-128"/>
              <a:ea typeface="BIZ UDPゴシック" panose="020B0400000000000000" pitchFamily="50" charset="-128"/>
              <a:cs typeface="ＭＳ Ｐゴシック" panose="020B0600070205080204" pitchFamily="50" charset="-128"/>
            </a:endParaRPr>
          </a:p>
          <a:p>
            <a:pPr>
              <a:lnSpc>
                <a:spcPct val="150000"/>
              </a:lnSpc>
              <a:spcAft>
                <a:spcPts val="0"/>
              </a:spcAft>
            </a:pPr>
            <a:r>
              <a:rPr lang="ja-JP" altLang="en-US" sz="2400" dirty="0" smtClean="0">
                <a:effectLst/>
                <a:latin typeface="BIZ UDPゴシック" panose="020B0400000000000000" pitchFamily="50" charset="-128"/>
                <a:ea typeface="BIZ UDPゴシック" panose="020B0400000000000000" pitchFamily="50" charset="-128"/>
                <a:cs typeface="ＭＳ Ｐゴシック" panose="020B0600070205080204" pitchFamily="50" charset="-128"/>
              </a:rPr>
              <a:t>個の実態（興味・関心，ニーズ，障害の特性等）</a:t>
            </a:r>
            <a:endParaRPr lang="en-US" altLang="ja-JP" sz="2400" dirty="0" smtClean="0">
              <a:effectLst/>
              <a:latin typeface="BIZ UDPゴシック" panose="020B0400000000000000" pitchFamily="50" charset="-128"/>
              <a:ea typeface="BIZ UDPゴシック" panose="020B0400000000000000" pitchFamily="50" charset="-128"/>
              <a:cs typeface="ＭＳ Ｐゴシック" panose="020B0600070205080204" pitchFamily="50" charset="-128"/>
            </a:endParaRPr>
          </a:p>
        </p:txBody>
      </p:sp>
      <p:sp>
        <p:nvSpPr>
          <p:cNvPr id="31" name="右中かっこ 30"/>
          <p:cNvSpPr/>
          <p:nvPr/>
        </p:nvSpPr>
        <p:spPr>
          <a:xfrm>
            <a:off x="6774440" y="1528516"/>
            <a:ext cx="613928" cy="2238350"/>
          </a:xfrm>
          <a:prstGeom prst="rightBrace">
            <a:avLst>
              <a:gd name="adj1" fmla="val 17306"/>
              <a:gd name="adj2" fmla="val 48421"/>
            </a:avLst>
          </a:prstGeom>
          <a:ln w="38100">
            <a:solidFill>
              <a:srgbClr val="00B050"/>
            </a:solidFill>
          </a:ln>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32" name="下矢印 31"/>
          <p:cNvSpPr/>
          <p:nvPr/>
        </p:nvSpPr>
        <p:spPr>
          <a:xfrm>
            <a:off x="6947503" y="3606040"/>
            <a:ext cx="950794" cy="1317719"/>
          </a:xfrm>
          <a:prstGeom prst="downArrow">
            <a:avLst/>
          </a:prstGeom>
          <a:solidFill>
            <a:srgbClr val="00B050"/>
          </a:solidFill>
          <a:ln w="12700" cap="flat" cmpd="sng" algn="ctr">
            <a:solidFill>
              <a:srgbClr val="00B05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33" name="正方形/長方形 32"/>
          <p:cNvSpPr/>
          <p:nvPr/>
        </p:nvSpPr>
        <p:spPr>
          <a:xfrm>
            <a:off x="7484381" y="2371388"/>
            <a:ext cx="4185062" cy="679220"/>
          </a:xfrm>
          <a:prstGeom prst="rect">
            <a:avLst/>
          </a:prstGeom>
          <a:solidFill>
            <a:sysClr val="window" lastClr="FFFFFF"/>
          </a:solidFill>
          <a:ln w="19050">
            <a:solidFill>
              <a:srgbClr val="00B050"/>
            </a:solidFill>
          </a:ln>
        </p:spPr>
        <p:txBody>
          <a:bodyPr wrap="square">
            <a:noAutofit/>
          </a:bodyPr>
          <a:lstStyle/>
          <a:p>
            <a:pPr algn="ctr">
              <a:lnSpc>
                <a:spcPct val="150000"/>
              </a:lnSpc>
              <a:spcAft>
                <a:spcPts val="0"/>
              </a:spcAft>
            </a:pPr>
            <a:r>
              <a:rPr lang="ja-JP" sz="2400" b="1" kern="120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学んだことを生かしている姿</a:t>
            </a:r>
            <a:endParaRPr lang="ja-JP" sz="2400" b="1" dirty="0">
              <a:effectLst/>
              <a:latin typeface="BIZ UDPゴシック" panose="020B0400000000000000" pitchFamily="50" charset="-128"/>
              <a:ea typeface="BIZ UDPゴシック" panose="020B0400000000000000" pitchFamily="50" charset="-128"/>
              <a:cs typeface="ＭＳ Ｐゴシック" panose="020B0600070205080204" pitchFamily="50" charset="-128"/>
            </a:endParaRPr>
          </a:p>
          <a:p>
            <a:pPr>
              <a:spcAft>
                <a:spcPts val="0"/>
              </a:spcAft>
            </a:pPr>
            <a:r>
              <a:rPr lang="en-US" sz="1400" kern="1200" dirty="0">
                <a:solidFill>
                  <a:srgbClr val="000000"/>
                </a:solidFill>
                <a:effectLst/>
                <a:latin typeface="BIZ UDPゴシック" panose="020B0400000000000000" pitchFamily="50" charset="-128"/>
                <a:ea typeface="ＭＳ Ｐゴシック" panose="020B0600070205080204" pitchFamily="50" charset="-128"/>
                <a:cs typeface="Times New Roman" panose="02020603050405020304" pitchFamily="18" charset="0"/>
              </a:rPr>
              <a:t> </a:t>
            </a:r>
            <a:endParaRPr lang="ja-JP" sz="120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p:txBody>
      </p:sp>
      <p:sp>
        <p:nvSpPr>
          <p:cNvPr id="13" name="正方形/長方形 12"/>
          <p:cNvSpPr/>
          <p:nvPr/>
        </p:nvSpPr>
        <p:spPr>
          <a:xfrm>
            <a:off x="5297965" y="5127082"/>
            <a:ext cx="4522520" cy="628676"/>
          </a:xfrm>
          <a:prstGeom prst="rect">
            <a:avLst/>
          </a:prstGeom>
          <a:solidFill>
            <a:schemeClr val="bg1"/>
          </a:solidFill>
          <a:ln w="19050">
            <a:solidFill>
              <a:srgbClr val="00B050"/>
            </a:solidFill>
          </a:ln>
        </p:spPr>
        <p:txBody>
          <a:bodyPr wrap="square">
            <a:noAutofit/>
          </a:bodyPr>
          <a:lstStyle/>
          <a:p>
            <a:pPr algn="ctr">
              <a:lnSpc>
                <a:spcPct val="150000"/>
              </a:lnSpc>
              <a:spcAft>
                <a:spcPts val="0"/>
              </a:spcAft>
            </a:pPr>
            <a:r>
              <a:rPr lang="ja-JP" altLang="en-US" sz="2400" b="1" kern="1200" dirty="0" smtClean="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学習活動</a:t>
            </a:r>
            <a:endParaRPr lang="ja-JP" sz="2400" dirty="0">
              <a:effectLst/>
              <a:latin typeface="BIZ UDPゴシック" panose="020B0400000000000000" pitchFamily="50" charset="-128"/>
              <a:ea typeface="BIZ UDPゴシック" panose="020B0400000000000000" pitchFamily="50" charset="-128"/>
              <a:cs typeface="ＭＳ Ｐゴシック" panose="020B0600070205080204" pitchFamily="50" charset="-128"/>
            </a:endParaRPr>
          </a:p>
        </p:txBody>
      </p:sp>
      <p:sp>
        <p:nvSpPr>
          <p:cNvPr id="18" name="角丸四角形 17"/>
          <p:cNvSpPr/>
          <p:nvPr/>
        </p:nvSpPr>
        <p:spPr>
          <a:xfrm rot="16200000">
            <a:off x="10619480" y="-289908"/>
            <a:ext cx="1051753" cy="1872777"/>
          </a:xfrm>
          <a:prstGeom prst="roundRect">
            <a:avLst/>
          </a:prstGeom>
          <a:solidFill>
            <a:schemeClr val="bg1"/>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1" name="図 2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08955" y="256457"/>
            <a:ext cx="558478" cy="791828"/>
          </a:xfrm>
          <a:prstGeom prst="rect">
            <a:avLst/>
          </a:prstGeom>
          <a:ln w="6350">
            <a:solidFill>
              <a:schemeClr val="tx1"/>
            </a:solidFill>
          </a:ln>
        </p:spPr>
      </p:pic>
      <p:sp>
        <p:nvSpPr>
          <p:cNvPr id="22" name="テキスト ボックス 21"/>
          <p:cNvSpPr txBox="1"/>
          <p:nvPr/>
        </p:nvSpPr>
        <p:spPr>
          <a:xfrm>
            <a:off x="11075613" y="64638"/>
            <a:ext cx="1114312" cy="1077218"/>
          </a:xfrm>
          <a:prstGeom prst="rect">
            <a:avLst/>
          </a:prstGeom>
          <a:noFill/>
        </p:spPr>
        <p:txBody>
          <a:bodyPr wrap="square" rtlCol="0">
            <a:spAutoFit/>
          </a:bodyPr>
          <a:lstStyle/>
          <a:p>
            <a:endParaRPr kumimoji="1" lang="en-US" altLang="ja-JP" sz="2400" dirty="0" smtClean="0">
              <a:solidFill>
                <a:srgbClr val="0070C0"/>
              </a:solidFill>
              <a:latin typeface="メイリオ" panose="020B0604030504040204" pitchFamily="50" charset="-128"/>
              <a:ea typeface="メイリオ" panose="020B0604030504040204" pitchFamily="50" charset="-128"/>
            </a:endParaRPr>
          </a:p>
          <a:p>
            <a:r>
              <a:rPr kumimoji="1" lang="en-US" altLang="ja-JP" sz="2000" b="1" dirty="0" smtClean="0">
                <a:latin typeface="BIZ UDPゴシック" panose="020B0400000000000000" pitchFamily="50" charset="-128"/>
                <a:ea typeface="BIZ UDPゴシック" panose="020B0400000000000000" pitchFamily="50" charset="-128"/>
              </a:rPr>
              <a:t>P</a:t>
            </a:r>
            <a:r>
              <a:rPr kumimoji="1" lang="ja-JP" altLang="en-US" sz="2000" b="1" dirty="0" smtClean="0">
                <a:latin typeface="BIZ UDPゴシック" panose="020B0400000000000000" pitchFamily="50" charset="-128"/>
                <a:ea typeface="BIZ UDPゴシック" panose="020B0400000000000000" pitchFamily="50" charset="-128"/>
              </a:rPr>
              <a:t>１－３</a:t>
            </a:r>
            <a:endParaRPr kumimoji="1" lang="en-US" altLang="ja-JP" sz="2000" b="1" dirty="0" smtClean="0">
              <a:latin typeface="BIZ UDPゴシック" panose="020B0400000000000000" pitchFamily="50" charset="-128"/>
              <a:ea typeface="BIZ UDPゴシック" panose="020B0400000000000000" pitchFamily="50" charset="-128"/>
            </a:endParaRPr>
          </a:p>
          <a:p>
            <a:endParaRPr kumimoji="1" lang="en-US" altLang="ja-JP" sz="2000" b="1" dirty="0" smtClean="0">
              <a:latin typeface="BIZ UDPゴシック" panose="020B0400000000000000" pitchFamily="50" charset="-128"/>
              <a:ea typeface="BIZ UDPゴシック" panose="020B0400000000000000" pitchFamily="50" charset="-128"/>
            </a:endParaRPr>
          </a:p>
        </p:txBody>
      </p:sp>
      <p:sp>
        <p:nvSpPr>
          <p:cNvPr id="17" name="テキスト ボックス 3"/>
          <p:cNvSpPr txBox="1"/>
          <p:nvPr/>
        </p:nvSpPr>
        <p:spPr>
          <a:xfrm>
            <a:off x="717792" y="229521"/>
            <a:ext cx="3604290" cy="747452"/>
          </a:xfrm>
          <a:prstGeom prst="roundRect">
            <a:avLst/>
          </a:prstGeom>
          <a:solidFill>
            <a:sysClr val="window" lastClr="FFFFFF"/>
          </a:solidFill>
          <a:ln w="38100" cmpd="dbl">
            <a:solidFill>
              <a:srgbClr val="00B050"/>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ct val="150000"/>
              </a:lnSpc>
              <a:spcAft>
                <a:spcPts val="0"/>
              </a:spcAft>
            </a:pPr>
            <a:r>
              <a:rPr lang="ja-JP" sz="2400" kern="100" dirty="0">
                <a:effectLst/>
                <a:latin typeface="游明朝" panose="02020400000000000000" pitchFamily="18" charset="-128"/>
                <a:ea typeface="BIZ UDPゴシック" panose="020B0400000000000000" pitchFamily="50" charset="-128"/>
                <a:cs typeface="Times New Roman" panose="02020603050405020304" pitchFamily="18" charset="0"/>
              </a:rPr>
              <a:t>学習活動の設定イメージ</a:t>
            </a:r>
            <a:endParaRPr lang="ja-JP" sz="2400" kern="100" dirty="0">
              <a:effectLst/>
              <a:latin typeface="游明朝" panose="02020400000000000000" pitchFamily="18" charset="-128"/>
              <a:ea typeface="游明朝" panose="02020400000000000000" pitchFamily="18" charset="-128"/>
              <a:cs typeface="Times New Roman" panose="02020603050405020304" pitchFamily="18" charset="0"/>
            </a:endParaRPr>
          </a:p>
        </p:txBody>
      </p:sp>
      <p:sp>
        <p:nvSpPr>
          <p:cNvPr id="23" name="角丸四角形 22"/>
          <p:cNvSpPr/>
          <p:nvPr/>
        </p:nvSpPr>
        <p:spPr>
          <a:xfrm>
            <a:off x="7654495" y="1873354"/>
            <a:ext cx="1720529" cy="605995"/>
          </a:xfrm>
          <a:prstGeom prst="roundRect">
            <a:avLst/>
          </a:prstGeom>
          <a:solidFill>
            <a:srgbClr val="FFFF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spcAft>
                <a:spcPts val="0"/>
              </a:spcAft>
            </a:pPr>
            <a:r>
              <a:rPr lang="ja-JP" sz="2400" b="1" kern="1200" dirty="0">
                <a:solidFill>
                  <a:srgbClr val="000000"/>
                </a:solidFill>
                <a:effectLst/>
                <a:latin typeface="ＭＳ Ｐゴシック" panose="020B0600070205080204" pitchFamily="50" charset="-128"/>
                <a:ea typeface="BIZ UDPゴシック" panose="020B0400000000000000" pitchFamily="50" charset="-128"/>
                <a:cs typeface="Times New Roman" panose="02020603050405020304" pitchFamily="18" charset="0"/>
              </a:rPr>
              <a:t>ポイント②</a:t>
            </a:r>
            <a:endParaRPr lang="ja-JP" sz="240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p:txBody>
      </p:sp>
      <p:sp>
        <p:nvSpPr>
          <p:cNvPr id="24" name="角丸四角形 23"/>
          <p:cNvSpPr/>
          <p:nvPr/>
        </p:nvSpPr>
        <p:spPr>
          <a:xfrm>
            <a:off x="876911" y="2594533"/>
            <a:ext cx="1720529" cy="605995"/>
          </a:xfrm>
          <a:prstGeom prst="roundRect">
            <a:avLst/>
          </a:prstGeom>
          <a:solidFill>
            <a:srgbClr val="FFFF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spcAft>
                <a:spcPts val="0"/>
              </a:spcAft>
            </a:pPr>
            <a:r>
              <a:rPr lang="ja-JP" sz="2400" b="1" kern="1200" dirty="0" smtClean="0">
                <a:solidFill>
                  <a:srgbClr val="000000"/>
                </a:solidFill>
                <a:effectLst/>
                <a:latin typeface="ＭＳ Ｐゴシック" panose="020B0600070205080204" pitchFamily="50" charset="-128"/>
                <a:ea typeface="BIZ UDPゴシック" panose="020B0400000000000000" pitchFamily="50" charset="-128"/>
                <a:cs typeface="Times New Roman" panose="02020603050405020304" pitchFamily="18" charset="0"/>
              </a:rPr>
              <a:t>ポイント</a:t>
            </a:r>
            <a:r>
              <a:rPr lang="ja-JP" altLang="en-US" sz="2400" b="1" kern="1200" dirty="0" smtClean="0">
                <a:solidFill>
                  <a:srgbClr val="000000"/>
                </a:solidFill>
                <a:effectLst/>
                <a:latin typeface="ＭＳ Ｐゴシック" panose="020B0600070205080204" pitchFamily="50" charset="-128"/>
                <a:ea typeface="BIZ UDPゴシック" panose="020B0400000000000000" pitchFamily="50" charset="-128"/>
                <a:cs typeface="Times New Roman" panose="02020603050405020304" pitchFamily="18" charset="0"/>
              </a:rPr>
              <a:t>①</a:t>
            </a:r>
            <a:endParaRPr lang="ja-JP" sz="240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p:txBody>
      </p:sp>
    </p:spTree>
    <p:extLst>
      <p:ext uri="{BB962C8B-B14F-4D97-AF65-F5344CB8AC3E}">
        <p14:creationId xmlns:p14="http://schemas.microsoft.com/office/powerpoint/2010/main" val="243348349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フッター プレースホルダー 1"/>
          <p:cNvSpPr>
            <a:spLocks noGrp="1"/>
          </p:cNvSpPr>
          <p:nvPr>
            <p:ph type="ftr" sz="quarter" idx="11"/>
          </p:nvPr>
        </p:nvSpPr>
        <p:spPr>
          <a:xfrm>
            <a:off x="4038600" y="6356350"/>
            <a:ext cx="4572000" cy="365125"/>
          </a:xfrm>
        </p:spPr>
        <p:txBody>
          <a:bodyPr/>
          <a:lstStyle/>
          <a:p>
            <a:r>
              <a:rPr kumimoji="1" lang="ja-JP" altLang="en-US" smtClean="0"/>
              <a:t>校内研修用スライド①　理論・ツール編</a:t>
            </a:r>
            <a:endParaRPr kumimoji="1" lang="ja-JP" altLang="en-US" dirty="0"/>
          </a:p>
        </p:txBody>
      </p:sp>
      <p:sp>
        <p:nvSpPr>
          <p:cNvPr id="3" name="スライド番号プレースホルダー 2"/>
          <p:cNvSpPr>
            <a:spLocks noGrp="1"/>
          </p:cNvSpPr>
          <p:nvPr>
            <p:ph type="sldNum" sz="quarter" idx="12"/>
          </p:nvPr>
        </p:nvSpPr>
        <p:spPr/>
        <p:txBody>
          <a:bodyPr/>
          <a:lstStyle/>
          <a:p>
            <a:fld id="{D67E624D-B24F-4D49-B013-843895CD5DFB}" type="slidenum">
              <a:rPr kumimoji="1" lang="ja-JP" altLang="en-US" smtClean="0"/>
              <a:t>12</a:t>
            </a:fld>
            <a:endParaRPr kumimoji="1" lang="ja-JP" altLang="en-US"/>
          </a:p>
        </p:txBody>
      </p:sp>
      <p:sp>
        <p:nvSpPr>
          <p:cNvPr id="39" name="角丸四角形 38"/>
          <p:cNvSpPr/>
          <p:nvPr/>
        </p:nvSpPr>
        <p:spPr>
          <a:xfrm rot="16200000">
            <a:off x="10619480" y="-289908"/>
            <a:ext cx="1051753" cy="1872777"/>
          </a:xfrm>
          <a:prstGeom prst="roundRect">
            <a:avLst/>
          </a:prstGeom>
          <a:solidFill>
            <a:schemeClr val="bg1"/>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40" name="図 3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08955" y="256457"/>
            <a:ext cx="558478" cy="791828"/>
          </a:xfrm>
          <a:prstGeom prst="rect">
            <a:avLst/>
          </a:prstGeom>
          <a:ln w="6350">
            <a:solidFill>
              <a:schemeClr val="tx1"/>
            </a:solidFill>
          </a:ln>
        </p:spPr>
      </p:pic>
      <p:sp>
        <p:nvSpPr>
          <p:cNvPr id="41" name="テキスト ボックス 40"/>
          <p:cNvSpPr txBox="1"/>
          <p:nvPr/>
        </p:nvSpPr>
        <p:spPr>
          <a:xfrm>
            <a:off x="11075613" y="64638"/>
            <a:ext cx="1114312" cy="1077218"/>
          </a:xfrm>
          <a:prstGeom prst="rect">
            <a:avLst/>
          </a:prstGeom>
          <a:noFill/>
        </p:spPr>
        <p:txBody>
          <a:bodyPr wrap="square" rtlCol="0">
            <a:spAutoFit/>
          </a:bodyPr>
          <a:lstStyle/>
          <a:p>
            <a:endParaRPr kumimoji="1" lang="en-US" altLang="ja-JP" sz="2400" dirty="0" smtClean="0">
              <a:solidFill>
                <a:srgbClr val="0070C0"/>
              </a:solidFill>
              <a:latin typeface="メイリオ" panose="020B0604030504040204" pitchFamily="50" charset="-128"/>
              <a:ea typeface="メイリオ" panose="020B0604030504040204" pitchFamily="50" charset="-128"/>
            </a:endParaRPr>
          </a:p>
          <a:p>
            <a:r>
              <a:rPr kumimoji="1" lang="en-US" altLang="ja-JP" sz="2000" b="1" dirty="0" smtClean="0">
                <a:latin typeface="BIZ UDPゴシック" panose="020B0400000000000000" pitchFamily="50" charset="-128"/>
                <a:ea typeface="BIZ UDPゴシック" panose="020B0400000000000000" pitchFamily="50" charset="-128"/>
              </a:rPr>
              <a:t>P</a:t>
            </a:r>
            <a:r>
              <a:rPr kumimoji="1" lang="ja-JP" altLang="en-US" sz="2000" b="1" dirty="0" smtClean="0">
                <a:latin typeface="BIZ UDPゴシック" panose="020B0400000000000000" pitchFamily="50" charset="-128"/>
                <a:ea typeface="BIZ UDPゴシック" panose="020B0400000000000000" pitchFamily="50" charset="-128"/>
              </a:rPr>
              <a:t>１－４</a:t>
            </a:r>
            <a:endParaRPr kumimoji="1" lang="en-US" altLang="ja-JP" sz="2000" b="1" dirty="0" smtClean="0">
              <a:latin typeface="BIZ UDPゴシック" panose="020B0400000000000000" pitchFamily="50" charset="-128"/>
              <a:ea typeface="BIZ UDPゴシック" panose="020B0400000000000000" pitchFamily="50" charset="-128"/>
            </a:endParaRPr>
          </a:p>
          <a:p>
            <a:endParaRPr kumimoji="1" lang="en-US" altLang="ja-JP" sz="2000" b="1" dirty="0" smtClean="0">
              <a:latin typeface="BIZ UDPゴシック" panose="020B0400000000000000" pitchFamily="50" charset="-128"/>
              <a:ea typeface="BIZ UDPゴシック" panose="020B0400000000000000" pitchFamily="50" charset="-128"/>
            </a:endParaRPr>
          </a:p>
        </p:txBody>
      </p:sp>
      <p:sp>
        <p:nvSpPr>
          <p:cNvPr id="37" name="テキスト ボックス 3"/>
          <p:cNvSpPr txBox="1"/>
          <p:nvPr/>
        </p:nvSpPr>
        <p:spPr>
          <a:xfrm>
            <a:off x="717792" y="229521"/>
            <a:ext cx="6968469" cy="747452"/>
          </a:xfrm>
          <a:prstGeom prst="roundRect">
            <a:avLst/>
          </a:prstGeom>
          <a:solidFill>
            <a:sysClr val="window" lastClr="FFFFFF"/>
          </a:solidFill>
          <a:ln w="38100" cmpd="dbl">
            <a:solidFill>
              <a:srgbClr val="00B050"/>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ct val="150000"/>
              </a:lnSpc>
              <a:spcAft>
                <a:spcPts val="0"/>
              </a:spcAft>
            </a:pPr>
            <a:r>
              <a:rPr lang="ja-JP" altLang="en-US" sz="2400" kern="100" dirty="0" smtClean="0">
                <a:effectLst/>
                <a:latin typeface="游明朝" panose="02020400000000000000" pitchFamily="18" charset="-128"/>
                <a:ea typeface="BIZ UDPゴシック" panose="020B0400000000000000" pitchFamily="50" charset="-128"/>
                <a:cs typeface="Times New Roman" panose="02020603050405020304" pitchFamily="18" charset="0"/>
              </a:rPr>
              <a:t>小学部・中学部・高等部の学習活動の設定イメージ</a:t>
            </a:r>
            <a:endParaRPr lang="ja-JP" sz="2400" kern="100" dirty="0">
              <a:effectLst/>
              <a:latin typeface="游明朝" panose="02020400000000000000" pitchFamily="18" charset="-128"/>
              <a:ea typeface="游明朝" panose="02020400000000000000" pitchFamily="18" charset="-128"/>
              <a:cs typeface="Times New Roman" panose="02020603050405020304" pitchFamily="18" charset="0"/>
            </a:endParaRPr>
          </a:p>
        </p:txBody>
      </p:sp>
      <p:sp>
        <p:nvSpPr>
          <p:cNvPr id="12" name="正方形/長方形 11"/>
          <p:cNvSpPr/>
          <p:nvPr/>
        </p:nvSpPr>
        <p:spPr>
          <a:xfrm>
            <a:off x="2258508" y="1320348"/>
            <a:ext cx="8306078" cy="689982"/>
          </a:xfrm>
          <a:prstGeom prst="rect">
            <a:avLst/>
          </a:prstGeom>
          <a:solidFill>
            <a:sysClr val="window" lastClr="FFFFFF"/>
          </a:solidFill>
          <a:ln w="28575">
            <a:solidFill>
              <a:srgbClr val="00B050"/>
            </a:solidFill>
          </a:ln>
        </p:spPr>
        <p:txBody>
          <a:bodyPr wrap="square">
            <a:noAutofit/>
          </a:bodyPr>
          <a:lstStyle/>
          <a:p>
            <a:pPr>
              <a:lnSpc>
                <a:spcPct val="150000"/>
              </a:lnSpc>
              <a:spcAft>
                <a:spcPts val="0"/>
              </a:spcAft>
            </a:pPr>
            <a:r>
              <a:rPr lang="ja-JP" sz="2400" kern="120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【各教科の目標及び内容】　</a:t>
            </a:r>
            <a:r>
              <a:rPr lang="ja-JP" sz="2400" kern="1200" dirty="0">
                <a:solidFill>
                  <a:srgbClr val="FF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算数　</a:t>
            </a:r>
            <a:r>
              <a:rPr lang="en-US" altLang="ja-JP" sz="2400" kern="1200" dirty="0" smtClean="0">
                <a:solidFill>
                  <a:srgbClr val="FF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A</a:t>
            </a:r>
            <a:r>
              <a:rPr lang="ja-JP" altLang="en-US" sz="2400" kern="1200" dirty="0" smtClean="0">
                <a:solidFill>
                  <a:srgbClr val="FF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　</a:t>
            </a:r>
            <a:r>
              <a:rPr lang="ja-JP" altLang="en-US" sz="2400" dirty="0">
                <a:solidFill>
                  <a:srgbClr val="FF0000"/>
                </a:solidFill>
                <a:latin typeface="BIZ UDPゴシック" panose="020B0400000000000000" pitchFamily="50" charset="-128"/>
                <a:ea typeface="BIZ UDPゴシック" panose="020B0400000000000000" pitchFamily="50" charset="-128"/>
                <a:cs typeface="Times New Roman" panose="02020603050405020304" pitchFamily="18" charset="0"/>
              </a:rPr>
              <a:t>数と</a:t>
            </a:r>
            <a:r>
              <a:rPr lang="ja-JP" altLang="en-US" sz="2400" dirty="0" smtClean="0">
                <a:solidFill>
                  <a:srgbClr val="FF0000"/>
                </a:solidFill>
                <a:latin typeface="BIZ UDPゴシック" panose="020B0400000000000000" pitchFamily="50" charset="-128"/>
                <a:ea typeface="BIZ UDPゴシック" panose="020B0400000000000000" pitchFamily="50" charset="-128"/>
                <a:cs typeface="Times New Roman" panose="02020603050405020304" pitchFamily="18" charset="0"/>
              </a:rPr>
              <a:t>計算　</a:t>
            </a:r>
            <a:r>
              <a:rPr lang="ja-JP" sz="2400" kern="1200" dirty="0" smtClean="0">
                <a:solidFill>
                  <a:srgbClr val="FF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小学部</a:t>
            </a:r>
            <a:r>
              <a:rPr lang="ja-JP" sz="2400" kern="1200" dirty="0">
                <a:solidFill>
                  <a:srgbClr val="FF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２段階</a:t>
            </a:r>
            <a:r>
              <a:rPr lang="ja-JP" sz="1050" kern="120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　　　</a:t>
            </a:r>
            <a:r>
              <a:rPr lang="ja-JP" sz="1050" kern="1200" dirty="0">
                <a:solidFill>
                  <a:srgbClr val="000000"/>
                </a:solidFill>
                <a:effectLst/>
                <a:latin typeface="ＭＳ Ｐゴシック" panose="020B0600070205080204" pitchFamily="50" charset="-128"/>
                <a:ea typeface="BIZ UDPゴシック" panose="020B0400000000000000" pitchFamily="50" charset="-128"/>
                <a:cs typeface="Times New Roman" panose="02020603050405020304" pitchFamily="18" charset="0"/>
              </a:rPr>
              <a:t>　　　　　　　　</a:t>
            </a:r>
            <a:endParaRPr lang="ja-JP" sz="120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p:txBody>
      </p:sp>
      <p:graphicFrame>
        <p:nvGraphicFramePr>
          <p:cNvPr id="13" name="表 12"/>
          <p:cNvGraphicFramePr>
            <a:graphicFrameLocks noGrp="1"/>
          </p:cNvGraphicFramePr>
          <p:nvPr>
            <p:extLst>
              <p:ext uri="{D42A27DB-BD31-4B8C-83A1-F6EECF244321}">
                <p14:modId xmlns:p14="http://schemas.microsoft.com/office/powerpoint/2010/main" val="1391295057"/>
              </p:ext>
            </p:extLst>
          </p:nvPr>
        </p:nvGraphicFramePr>
        <p:xfrm>
          <a:off x="2067730" y="2254354"/>
          <a:ext cx="9896680" cy="3207714"/>
        </p:xfrm>
        <a:graphic>
          <a:graphicData uri="http://schemas.openxmlformats.org/drawingml/2006/table">
            <a:tbl>
              <a:tblPr firstRow="1" firstCol="1" bandRow="1"/>
              <a:tblGrid>
                <a:gridCol w="556587">
                  <a:extLst>
                    <a:ext uri="{9D8B030D-6E8A-4147-A177-3AD203B41FA5}">
                      <a16:colId xmlns:a16="http://schemas.microsoft.com/office/drawing/2014/main" val="854354707"/>
                    </a:ext>
                  </a:extLst>
                </a:gridCol>
                <a:gridCol w="2096085">
                  <a:extLst>
                    <a:ext uri="{9D8B030D-6E8A-4147-A177-3AD203B41FA5}">
                      <a16:colId xmlns:a16="http://schemas.microsoft.com/office/drawing/2014/main" val="4139097245"/>
                    </a:ext>
                  </a:extLst>
                </a:gridCol>
                <a:gridCol w="3599623">
                  <a:extLst>
                    <a:ext uri="{9D8B030D-6E8A-4147-A177-3AD203B41FA5}">
                      <a16:colId xmlns:a16="http://schemas.microsoft.com/office/drawing/2014/main" val="1844413565"/>
                    </a:ext>
                  </a:extLst>
                </a:gridCol>
                <a:gridCol w="3644385">
                  <a:extLst>
                    <a:ext uri="{9D8B030D-6E8A-4147-A177-3AD203B41FA5}">
                      <a16:colId xmlns:a16="http://schemas.microsoft.com/office/drawing/2014/main" val="1455488675"/>
                    </a:ext>
                  </a:extLst>
                </a:gridCol>
              </a:tblGrid>
              <a:tr h="540714">
                <a:tc>
                  <a:txBody>
                    <a:bodyPr/>
                    <a:lstStyle/>
                    <a:p>
                      <a:pPr algn="ctr">
                        <a:lnSpc>
                          <a:spcPts val="3500"/>
                        </a:lnSpc>
                        <a:spcAft>
                          <a:spcPts val="0"/>
                        </a:spcAft>
                      </a:pPr>
                      <a:endParaRPr lang="ja-JP" sz="24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3500"/>
                        </a:lnSpc>
                        <a:spcAft>
                          <a:spcPts val="0"/>
                        </a:spcAft>
                      </a:pPr>
                      <a:r>
                        <a:rPr lang="ja-JP" sz="2400" kern="100" dirty="0">
                          <a:effectLst/>
                          <a:latin typeface="游明朝" panose="02020400000000000000" pitchFamily="18" charset="-128"/>
                          <a:ea typeface="BIZ UDPゴシック" panose="020B0400000000000000" pitchFamily="50" charset="-128"/>
                          <a:cs typeface="Times New Roman" panose="02020603050405020304" pitchFamily="18" charset="0"/>
                        </a:rPr>
                        <a:t>知識及び技能</a:t>
                      </a:r>
                      <a:endParaRPr lang="ja-JP" sz="24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3500"/>
                        </a:lnSpc>
                        <a:spcAft>
                          <a:spcPts val="0"/>
                        </a:spcAft>
                      </a:pPr>
                      <a:r>
                        <a:rPr lang="ja-JP" sz="2400" kern="100" dirty="0" smtClean="0">
                          <a:effectLst/>
                          <a:latin typeface="游明朝" panose="02020400000000000000" pitchFamily="18" charset="-128"/>
                          <a:ea typeface="BIZ UDPゴシック" panose="020B0400000000000000" pitchFamily="50" charset="-128"/>
                          <a:cs typeface="Times New Roman" panose="02020603050405020304" pitchFamily="18" charset="0"/>
                        </a:rPr>
                        <a:t>思考力</a:t>
                      </a:r>
                      <a:r>
                        <a:rPr lang="ja-JP" altLang="en-US" sz="2400" kern="100" dirty="0" smtClean="0">
                          <a:effectLst/>
                          <a:latin typeface="游明朝" panose="02020400000000000000" pitchFamily="18" charset="-128"/>
                          <a:ea typeface="BIZ UDPゴシック" panose="020B0400000000000000" pitchFamily="50" charset="-128"/>
                          <a:cs typeface="Times New Roman" panose="02020603050405020304" pitchFamily="18" charset="0"/>
                        </a:rPr>
                        <a:t>，</a:t>
                      </a:r>
                      <a:r>
                        <a:rPr lang="ja-JP" sz="2400" kern="100" dirty="0" smtClean="0">
                          <a:effectLst/>
                          <a:latin typeface="游明朝" panose="02020400000000000000" pitchFamily="18" charset="-128"/>
                          <a:ea typeface="BIZ UDPゴシック" panose="020B0400000000000000" pitchFamily="50" charset="-128"/>
                          <a:cs typeface="Times New Roman" panose="02020603050405020304" pitchFamily="18" charset="0"/>
                        </a:rPr>
                        <a:t>判断力</a:t>
                      </a:r>
                      <a:r>
                        <a:rPr lang="ja-JP" altLang="en-US" sz="2400" kern="100" dirty="0" smtClean="0">
                          <a:effectLst/>
                          <a:latin typeface="游明朝" panose="02020400000000000000" pitchFamily="18" charset="-128"/>
                          <a:ea typeface="BIZ UDPゴシック" panose="020B0400000000000000" pitchFamily="50" charset="-128"/>
                          <a:cs typeface="Times New Roman" panose="02020603050405020304" pitchFamily="18" charset="0"/>
                        </a:rPr>
                        <a:t>，</a:t>
                      </a:r>
                      <a:r>
                        <a:rPr lang="ja-JP" sz="2400" kern="100" dirty="0" smtClean="0">
                          <a:effectLst/>
                          <a:latin typeface="游明朝" panose="02020400000000000000" pitchFamily="18" charset="-128"/>
                          <a:ea typeface="BIZ UDPゴシック" panose="020B0400000000000000" pitchFamily="50" charset="-128"/>
                          <a:cs typeface="Times New Roman" panose="02020603050405020304" pitchFamily="18" charset="0"/>
                        </a:rPr>
                        <a:t>表現力</a:t>
                      </a:r>
                      <a:r>
                        <a:rPr lang="ja-JP" altLang="en-US" sz="2400" kern="100" dirty="0" smtClean="0">
                          <a:effectLst/>
                          <a:latin typeface="游明朝" panose="02020400000000000000" pitchFamily="18" charset="-128"/>
                          <a:ea typeface="BIZ UDPゴシック" panose="020B0400000000000000" pitchFamily="50" charset="-128"/>
                          <a:cs typeface="Times New Roman" panose="02020603050405020304" pitchFamily="18" charset="0"/>
                        </a:rPr>
                        <a:t>等</a:t>
                      </a:r>
                      <a:endParaRPr lang="ja-JP" sz="24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3500"/>
                        </a:lnSpc>
                        <a:spcAft>
                          <a:spcPts val="0"/>
                        </a:spcAft>
                      </a:pPr>
                      <a:r>
                        <a:rPr lang="ja-JP" sz="2400" kern="100" dirty="0">
                          <a:effectLst/>
                          <a:latin typeface="游明朝" panose="02020400000000000000" pitchFamily="18" charset="-128"/>
                          <a:ea typeface="BIZ UDPゴシック" panose="020B0400000000000000" pitchFamily="50" charset="-128"/>
                          <a:cs typeface="Times New Roman" panose="02020603050405020304" pitchFamily="18" charset="0"/>
                        </a:rPr>
                        <a:t>学びに向かう</a:t>
                      </a:r>
                      <a:r>
                        <a:rPr lang="ja-JP" sz="2400" kern="100" dirty="0" smtClean="0">
                          <a:effectLst/>
                          <a:latin typeface="游明朝" panose="02020400000000000000" pitchFamily="18" charset="-128"/>
                          <a:ea typeface="BIZ UDPゴシック" panose="020B0400000000000000" pitchFamily="50" charset="-128"/>
                          <a:cs typeface="Times New Roman" panose="02020603050405020304" pitchFamily="18" charset="0"/>
                        </a:rPr>
                        <a:t>力</a:t>
                      </a:r>
                      <a:r>
                        <a:rPr lang="ja-JP" altLang="en-US" sz="2400" kern="100" dirty="0" smtClean="0">
                          <a:effectLst/>
                          <a:latin typeface="游明朝" panose="02020400000000000000" pitchFamily="18" charset="-128"/>
                          <a:ea typeface="BIZ UDPゴシック" panose="020B0400000000000000" pitchFamily="50" charset="-128"/>
                          <a:cs typeface="Times New Roman" panose="02020603050405020304" pitchFamily="18" charset="0"/>
                        </a:rPr>
                        <a:t>，</a:t>
                      </a:r>
                      <a:r>
                        <a:rPr lang="ja-JP" sz="2400" kern="100" dirty="0" smtClean="0">
                          <a:effectLst/>
                          <a:latin typeface="游明朝" panose="02020400000000000000" pitchFamily="18" charset="-128"/>
                          <a:ea typeface="BIZ UDPゴシック" panose="020B0400000000000000" pitchFamily="50" charset="-128"/>
                          <a:cs typeface="Times New Roman" panose="02020603050405020304" pitchFamily="18" charset="0"/>
                        </a:rPr>
                        <a:t>人間性</a:t>
                      </a:r>
                      <a:r>
                        <a:rPr lang="ja-JP" sz="2400" kern="100" dirty="0">
                          <a:effectLst/>
                          <a:latin typeface="游明朝" panose="02020400000000000000" pitchFamily="18" charset="-128"/>
                          <a:ea typeface="BIZ UDPゴシック" panose="020B0400000000000000" pitchFamily="50" charset="-128"/>
                          <a:cs typeface="Times New Roman" panose="02020603050405020304" pitchFamily="18" charset="0"/>
                        </a:rPr>
                        <a:t>等</a:t>
                      </a:r>
                      <a:endParaRPr lang="ja-JP" sz="24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05376132"/>
                  </a:ext>
                </a:extLst>
              </a:tr>
              <a:tr h="2139424">
                <a:tc>
                  <a:txBody>
                    <a:bodyPr/>
                    <a:lstStyle/>
                    <a:p>
                      <a:pPr algn="ctr">
                        <a:lnSpc>
                          <a:spcPts val="3500"/>
                        </a:lnSpc>
                        <a:spcAft>
                          <a:spcPts val="0"/>
                        </a:spcAft>
                      </a:pPr>
                      <a:r>
                        <a:rPr lang="ja-JP" altLang="en-US" sz="2400" b="1" kern="100" dirty="0" smtClean="0">
                          <a:effectLst/>
                          <a:latin typeface="游明朝" panose="02020400000000000000" pitchFamily="18" charset="-128"/>
                          <a:ea typeface="BIZ UDPゴシック" panose="020B0400000000000000" pitchFamily="50" charset="-128"/>
                          <a:cs typeface="Times New Roman" panose="02020603050405020304" pitchFamily="18" charset="0"/>
                        </a:rPr>
                        <a:t>内容</a:t>
                      </a:r>
                      <a:endParaRPr lang="ja-JP" sz="2400" b="1"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3500"/>
                        </a:lnSpc>
                        <a:spcAft>
                          <a:spcPts val="0"/>
                        </a:spcAft>
                      </a:pPr>
                      <a:r>
                        <a:rPr lang="ja-JP" altLang="en-US" sz="2400" kern="100" dirty="0" smtClean="0">
                          <a:effectLst/>
                          <a:latin typeface="游明朝" panose="02020400000000000000" pitchFamily="18" charset="-128"/>
                          <a:ea typeface="BIZ UDPゴシック" panose="020B0400000000000000" pitchFamily="50" charset="-128"/>
                          <a:cs typeface="Times New Roman" panose="02020603050405020304" pitchFamily="18" charset="0"/>
                        </a:rPr>
                        <a:t>ア</a:t>
                      </a:r>
                      <a:r>
                        <a:rPr lang="ja-JP" sz="2400" kern="100" dirty="0" smtClean="0">
                          <a:effectLst/>
                          <a:latin typeface="游明朝" panose="02020400000000000000" pitchFamily="18" charset="-128"/>
                          <a:ea typeface="BIZ UDPゴシック" panose="020B0400000000000000" pitchFamily="50" charset="-128"/>
                          <a:cs typeface="Times New Roman" panose="02020603050405020304" pitchFamily="18" charset="0"/>
                        </a:rPr>
                        <a:t>（</a:t>
                      </a:r>
                      <a:r>
                        <a:rPr lang="ja-JP" sz="2400" kern="100" dirty="0">
                          <a:effectLst/>
                          <a:latin typeface="游明朝" panose="02020400000000000000" pitchFamily="18" charset="-128"/>
                          <a:ea typeface="BIZ UDPゴシック" panose="020B0400000000000000" pitchFamily="50" charset="-128"/>
                          <a:cs typeface="Times New Roman" panose="02020603050405020304" pitchFamily="18" charset="0"/>
                        </a:rPr>
                        <a:t>ア）</a:t>
                      </a:r>
                      <a:r>
                        <a:rPr lang="ja-JP" sz="2400" kern="100" dirty="0" smtClean="0">
                          <a:effectLst/>
                          <a:latin typeface="游明朝" panose="02020400000000000000" pitchFamily="18" charset="-128"/>
                          <a:ea typeface="BIZ UDPゴシック" panose="020B0400000000000000" pitchFamily="50" charset="-128"/>
                          <a:cs typeface="Times New Roman" panose="02020603050405020304" pitchFamily="18" charset="0"/>
                        </a:rPr>
                        <a:t>㋒</a:t>
                      </a:r>
                      <a:r>
                        <a:rPr lang="ja-JP" altLang="en-US" sz="2400" kern="100" dirty="0" smtClean="0">
                          <a:effectLst/>
                          <a:latin typeface="游明朝" panose="02020400000000000000" pitchFamily="18" charset="-128"/>
                          <a:ea typeface="BIZ UDPゴシック" panose="020B0400000000000000" pitchFamily="50" charset="-128"/>
                          <a:cs typeface="Times New Roman" panose="02020603050405020304" pitchFamily="18" charset="0"/>
                        </a:rPr>
                        <a:t>ものの集まりや数詞と対応して数字が分かること</a:t>
                      </a:r>
                      <a:r>
                        <a:rPr lang="ja-JP" sz="2400" kern="100" dirty="0" smtClean="0">
                          <a:effectLst/>
                          <a:latin typeface="游明朝" panose="02020400000000000000" pitchFamily="18" charset="-128"/>
                          <a:ea typeface="BIZ UDPゴシック" panose="020B0400000000000000" pitchFamily="50" charset="-128"/>
                          <a:cs typeface="Times New Roman" panose="02020603050405020304" pitchFamily="18" charset="0"/>
                        </a:rPr>
                        <a:t>。</a:t>
                      </a:r>
                      <a:endParaRPr lang="ja-JP" sz="24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3500"/>
                        </a:lnSpc>
                        <a:spcAft>
                          <a:spcPts val="0"/>
                        </a:spcAft>
                      </a:pPr>
                      <a:r>
                        <a:rPr lang="ja-JP" altLang="en-US" sz="2400" kern="100" dirty="0" smtClean="0">
                          <a:effectLst/>
                          <a:latin typeface="游明朝" panose="02020400000000000000" pitchFamily="18" charset="-128"/>
                          <a:ea typeface="BIZ UDPゴシック" panose="020B0400000000000000" pitchFamily="50" charset="-128"/>
                          <a:cs typeface="Times New Roman" panose="02020603050405020304" pitchFamily="18" charset="0"/>
                        </a:rPr>
                        <a:t>ア</a:t>
                      </a:r>
                      <a:r>
                        <a:rPr lang="ja-JP" sz="2400" kern="100" dirty="0" smtClean="0">
                          <a:effectLst/>
                          <a:latin typeface="游明朝" panose="02020400000000000000" pitchFamily="18" charset="-128"/>
                          <a:ea typeface="BIZ UDPゴシック" panose="020B0400000000000000" pitchFamily="50" charset="-128"/>
                          <a:cs typeface="Times New Roman" panose="02020603050405020304" pitchFamily="18" charset="0"/>
                        </a:rPr>
                        <a:t>（</a:t>
                      </a:r>
                      <a:r>
                        <a:rPr lang="ja-JP" sz="2400" kern="100" dirty="0">
                          <a:effectLst/>
                          <a:latin typeface="游明朝" panose="02020400000000000000" pitchFamily="18" charset="-128"/>
                          <a:ea typeface="BIZ UDPゴシック" panose="020B0400000000000000" pitchFamily="50" charset="-128"/>
                          <a:cs typeface="Times New Roman" panose="02020603050405020304" pitchFamily="18" charset="0"/>
                        </a:rPr>
                        <a:t>イ）㋐数詞と数字，ものとの関係に</a:t>
                      </a:r>
                      <a:r>
                        <a:rPr lang="ja-JP" sz="2400" kern="100">
                          <a:effectLst/>
                          <a:latin typeface="游明朝" panose="02020400000000000000" pitchFamily="18" charset="-128"/>
                          <a:ea typeface="BIZ UDPゴシック" panose="020B0400000000000000" pitchFamily="50" charset="-128"/>
                          <a:cs typeface="Times New Roman" panose="02020603050405020304" pitchFamily="18" charset="0"/>
                        </a:rPr>
                        <a:t>着目</a:t>
                      </a:r>
                      <a:r>
                        <a:rPr lang="ja-JP" sz="2400" kern="100" smtClean="0">
                          <a:effectLst/>
                          <a:latin typeface="游明朝" panose="02020400000000000000" pitchFamily="18" charset="-128"/>
                          <a:ea typeface="BIZ UDPゴシック" panose="020B0400000000000000" pitchFamily="50" charset="-128"/>
                          <a:cs typeface="Times New Roman" panose="02020603050405020304" pitchFamily="18" charset="0"/>
                        </a:rPr>
                        <a:t>し</a:t>
                      </a:r>
                      <a:r>
                        <a:rPr lang="ja-JP" altLang="en-US" sz="2400" kern="100" smtClean="0">
                          <a:effectLst/>
                          <a:latin typeface="游明朝" panose="02020400000000000000" pitchFamily="18" charset="-128"/>
                          <a:ea typeface="BIZ UDPゴシック" panose="020B0400000000000000" pitchFamily="50" charset="-128"/>
                          <a:cs typeface="Times New Roman" panose="02020603050405020304" pitchFamily="18" charset="0"/>
                        </a:rPr>
                        <a:t>，</a:t>
                      </a:r>
                      <a:r>
                        <a:rPr lang="ja-JP" sz="2400" kern="100" smtClean="0">
                          <a:effectLst/>
                          <a:latin typeface="游明朝" panose="02020400000000000000" pitchFamily="18" charset="-128"/>
                          <a:ea typeface="BIZ UDPゴシック" panose="020B0400000000000000" pitchFamily="50" charset="-128"/>
                          <a:cs typeface="Times New Roman" panose="02020603050405020304" pitchFamily="18" charset="0"/>
                        </a:rPr>
                        <a:t>数</a:t>
                      </a:r>
                      <a:r>
                        <a:rPr lang="ja-JP" sz="2400" kern="100" dirty="0">
                          <a:effectLst/>
                          <a:latin typeface="游明朝" panose="02020400000000000000" pitchFamily="18" charset="-128"/>
                          <a:ea typeface="BIZ UDPゴシック" panose="020B0400000000000000" pitchFamily="50" charset="-128"/>
                          <a:cs typeface="Times New Roman" panose="02020603050405020304" pitchFamily="18" charset="0"/>
                        </a:rPr>
                        <a:t>の数え方や数の大きさの比べ方，表し方について</a:t>
                      </a:r>
                      <a:r>
                        <a:rPr lang="ja-JP" sz="2400" kern="100" dirty="0" smtClean="0">
                          <a:effectLst/>
                          <a:latin typeface="游明朝" panose="02020400000000000000" pitchFamily="18" charset="-128"/>
                          <a:ea typeface="BIZ UDPゴシック" panose="020B0400000000000000" pitchFamily="50" charset="-128"/>
                          <a:cs typeface="Times New Roman" panose="02020603050405020304" pitchFamily="18" charset="0"/>
                        </a:rPr>
                        <a:t>考え，それら</a:t>
                      </a:r>
                      <a:r>
                        <a:rPr lang="ja-JP" sz="2400" kern="100" dirty="0">
                          <a:effectLst/>
                          <a:latin typeface="游明朝" panose="02020400000000000000" pitchFamily="18" charset="-128"/>
                          <a:ea typeface="BIZ UDPゴシック" panose="020B0400000000000000" pitchFamily="50" charset="-128"/>
                          <a:cs typeface="Times New Roman" panose="02020603050405020304" pitchFamily="18" charset="0"/>
                        </a:rPr>
                        <a:t>を学習や生活で興味</a:t>
                      </a:r>
                      <a:r>
                        <a:rPr lang="ja-JP" sz="2400" kern="100" dirty="0" smtClean="0">
                          <a:effectLst/>
                          <a:latin typeface="游明朝" panose="02020400000000000000" pitchFamily="18" charset="-128"/>
                          <a:ea typeface="BIZ UDPゴシック" panose="020B0400000000000000" pitchFamily="50" charset="-128"/>
                          <a:cs typeface="Times New Roman" panose="02020603050405020304" pitchFamily="18" charset="0"/>
                        </a:rPr>
                        <a:t>を</a:t>
                      </a:r>
                      <a:r>
                        <a:rPr lang="ja-JP" altLang="en-US" sz="2400" kern="100" dirty="0" smtClean="0">
                          <a:effectLst/>
                          <a:latin typeface="游明朝" panose="02020400000000000000" pitchFamily="18" charset="-128"/>
                          <a:ea typeface="BIZ UDPゴシック" panose="020B0400000000000000" pitchFamily="50" charset="-128"/>
                          <a:cs typeface="Times New Roman" panose="02020603050405020304" pitchFamily="18" charset="0"/>
                        </a:rPr>
                        <a:t>持って</a:t>
                      </a:r>
                      <a:r>
                        <a:rPr lang="ja-JP" sz="2400" kern="100" dirty="0" smtClean="0">
                          <a:effectLst/>
                          <a:latin typeface="游明朝" panose="02020400000000000000" pitchFamily="18" charset="-128"/>
                          <a:ea typeface="BIZ UDPゴシック" panose="020B0400000000000000" pitchFamily="50" charset="-128"/>
                          <a:cs typeface="Times New Roman" panose="02020603050405020304" pitchFamily="18" charset="0"/>
                        </a:rPr>
                        <a:t>生かす</a:t>
                      </a:r>
                      <a:r>
                        <a:rPr lang="ja-JP" sz="2400" kern="100" dirty="0">
                          <a:effectLst/>
                          <a:latin typeface="游明朝" panose="02020400000000000000" pitchFamily="18" charset="-128"/>
                          <a:ea typeface="BIZ UDPゴシック" panose="020B0400000000000000" pitchFamily="50" charset="-128"/>
                          <a:cs typeface="Times New Roman" panose="02020603050405020304" pitchFamily="18" charset="0"/>
                        </a:rPr>
                        <a:t>こと。</a:t>
                      </a:r>
                      <a:endParaRPr lang="ja-JP" sz="24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3500"/>
                        </a:lnSpc>
                        <a:spcAft>
                          <a:spcPts val="0"/>
                        </a:spcAft>
                      </a:pPr>
                      <a:r>
                        <a:rPr lang="ja-JP" altLang="en-US" sz="2400" kern="100" dirty="0" smtClean="0">
                          <a:effectLst/>
                          <a:latin typeface="游明朝" panose="02020400000000000000" pitchFamily="18" charset="-128"/>
                          <a:ea typeface="BIZ UDPゴシック" panose="020B0400000000000000" pitchFamily="50" charset="-128"/>
                          <a:cs typeface="Times New Roman" panose="02020603050405020304" pitchFamily="18" charset="0"/>
                        </a:rPr>
                        <a:t>（２段階の</a:t>
                      </a:r>
                      <a:r>
                        <a:rPr lang="ja-JP" altLang="en-US" sz="2400" b="1" kern="100" dirty="0" smtClean="0">
                          <a:effectLst/>
                          <a:latin typeface="游明朝" panose="02020400000000000000" pitchFamily="18" charset="-128"/>
                          <a:ea typeface="BIZ UDPゴシック" panose="020B0400000000000000" pitchFamily="50" charset="-128"/>
                          <a:cs typeface="Times New Roman" panose="02020603050405020304" pitchFamily="18" charset="0"/>
                        </a:rPr>
                        <a:t>目標</a:t>
                      </a:r>
                      <a:r>
                        <a:rPr lang="ja-JP" altLang="en-US" sz="2400" kern="100" dirty="0" smtClean="0">
                          <a:effectLst/>
                          <a:latin typeface="游明朝" panose="02020400000000000000" pitchFamily="18" charset="-128"/>
                          <a:ea typeface="BIZ UDPゴシック" panose="020B0400000000000000" pitchFamily="50" charset="-128"/>
                          <a:cs typeface="Times New Roman" panose="02020603050405020304" pitchFamily="18" charset="0"/>
                        </a:rPr>
                        <a:t>）</a:t>
                      </a:r>
                      <a:endParaRPr lang="en-US" altLang="ja-JP" sz="2400" kern="100" dirty="0" smtClean="0">
                        <a:effectLst/>
                        <a:latin typeface="游明朝" panose="02020400000000000000" pitchFamily="18" charset="-128"/>
                        <a:ea typeface="BIZ UDPゴシック" panose="020B0400000000000000" pitchFamily="50" charset="-128"/>
                        <a:cs typeface="Times New Roman" panose="02020603050405020304" pitchFamily="18" charset="0"/>
                      </a:endParaRPr>
                    </a:p>
                    <a:p>
                      <a:pPr algn="just">
                        <a:lnSpc>
                          <a:spcPts val="3500"/>
                        </a:lnSpc>
                        <a:spcAft>
                          <a:spcPts val="0"/>
                        </a:spcAft>
                      </a:pPr>
                      <a:r>
                        <a:rPr lang="ja-JP" sz="2400" kern="100" dirty="0" smtClean="0">
                          <a:effectLst/>
                          <a:latin typeface="游明朝" panose="02020400000000000000" pitchFamily="18" charset="-128"/>
                          <a:ea typeface="BIZ UDPゴシック" panose="020B0400000000000000" pitchFamily="50" charset="-128"/>
                          <a:cs typeface="Times New Roman" panose="02020603050405020304" pitchFamily="18" charset="0"/>
                        </a:rPr>
                        <a:t>ウ数量</a:t>
                      </a:r>
                      <a:r>
                        <a:rPr lang="ja-JP" sz="2400" kern="100" dirty="0">
                          <a:effectLst/>
                          <a:latin typeface="游明朝" panose="02020400000000000000" pitchFamily="18" charset="-128"/>
                          <a:ea typeface="BIZ UDPゴシック" panose="020B0400000000000000" pitchFamily="50" charset="-128"/>
                          <a:cs typeface="Times New Roman" panose="02020603050405020304" pitchFamily="18" charset="0"/>
                        </a:rPr>
                        <a:t>に関心</a:t>
                      </a:r>
                      <a:r>
                        <a:rPr lang="ja-JP" sz="2400" kern="100" dirty="0" smtClean="0">
                          <a:effectLst/>
                          <a:latin typeface="游明朝" panose="02020400000000000000" pitchFamily="18" charset="-128"/>
                          <a:ea typeface="BIZ UDPゴシック" panose="020B0400000000000000" pitchFamily="50" charset="-128"/>
                          <a:cs typeface="Times New Roman" panose="02020603050405020304" pitchFamily="18" charset="0"/>
                        </a:rPr>
                        <a:t>を</a:t>
                      </a:r>
                      <a:r>
                        <a:rPr lang="ja-JP" altLang="en-US" sz="2400" kern="100" dirty="0" smtClean="0">
                          <a:effectLst/>
                          <a:latin typeface="游明朝" panose="02020400000000000000" pitchFamily="18" charset="-128"/>
                          <a:ea typeface="BIZ UDPゴシック" panose="020B0400000000000000" pitchFamily="50" charset="-128"/>
                          <a:cs typeface="Times New Roman" panose="02020603050405020304" pitchFamily="18" charset="0"/>
                        </a:rPr>
                        <a:t>持ち，</a:t>
                      </a:r>
                      <a:r>
                        <a:rPr lang="ja-JP" sz="2400" kern="100" dirty="0" smtClean="0">
                          <a:effectLst/>
                          <a:latin typeface="游明朝" panose="02020400000000000000" pitchFamily="18" charset="-128"/>
                          <a:ea typeface="BIZ UDPゴシック" panose="020B0400000000000000" pitchFamily="50" charset="-128"/>
                          <a:cs typeface="Times New Roman" panose="02020603050405020304" pitchFamily="18" charset="0"/>
                        </a:rPr>
                        <a:t>算数</a:t>
                      </a:r>
                      <a:r>
                        <a:rPr lang="ja-JP" sz="2400" kern="100" dirty="0">
                          <a:effectLst/>
                          <a:latin typeface="游明朝" panose="02020400000000000000" pitchFamily="18" charset="-128"/>
                          <a:ea typeface="BIZ UDPゴシック" panose="020B0400000000000000" pitchFamily="50" charset="-128"/>
                          <a:cs typeface="Times New Roman" panose="02020603050405020304" pitchFamily="18" charset="0"/>
                        </a:rPr>
                        <a:t>で学んだことの楽し</a:t>
                      </a:r>
                      <a:r>
                        <a:rPr lang="ja-JP" sz="2400" kern="100" dirty="0" smtClean="0">
                          <a:effectLst/>
                          <a:latin typeface="游明朝" panose="02020400000000000000" pitchFamily="18" charset="-128"/>
                          <a:ea typeface="BIZ UDPゴシック" panose="020B0400000000000000" pitchFamily="50" charset="-128"/>
                          <a:cs typeface="Times New Roman" panose="02020603050405020304" pitchFamily="18" charset="0"/>
                        </a:rPr>
                        <a:t>さや</a:t>
                      </a:r>
                      <a:r>
                        <a:rPr lang="ja-JP" altLang="en-US" sz="2400" kern="100" dirty="0" smtClean="0">
                          <a:effectLst/>
                          <a:latin typeface="游明朝" panose="02020400000000000000" pitchFamily="18" charset="-128"/>
                          <a:ea typeface="BIZ UDPゴシック" panose="020B0400000000000000" pitchFamily="50" charset="-128"/>
                          <a:cs typeface="Times New Roman" panose="02020603050405020304" pitchFamily="18" charset="0"/>
                        </a:rPr>
                        <a:t>良さ</a:t>
                      </a:r>
                      <a:r>
                        <a:rPr lang="ja-JP" sz="2400" kern="100" dirty="0" smtClean="0">
                          <a:effectLst/>
                          <a:latin typeface="游明朝" panose="02020400000000000000" pitchFamily="18" charset="-128"/>
                          <a:ea typeface="BIZ UDPゴシック" panose="020B0400000000000000" pitchFamily="50" charset="-128"/>
                          <a:cs typeface="Times New Roman" panose="02020603050405020304" pitchFamily="18" charset="0"/>
                        </a:rPr>
                        <a:t>を</a:t>
                      </a:r>
                      <a:r>
                        <a:rPr lang="ja-JP" sz="2400" kern="100" dirty="0">
                          <a:effectLst/>
                          <a:latin typeface="游明朝" panose="02020400000000000000" pitchFamily="18" charset="-128"/>
                          <a:ea typeface="BIZ UDPゴシック" panose="020B0400000000000000" pitchFamily="50" charset="-128"/>
                          <a:cs typeface="Times New Roman" panose="02020603050405020304" pitchFamily="18" charset="0"/>
                        </a:rPr>
                        <a:t>感じながら興味</a:t>
                      </a:r>
                      <a:r>
                        <a:rPr lang="ja-JP" sz="2400" kern="100" dirty="0" smtClean="0">
                          <a:effectLst/>
                          <a:latin typeface="游明朝" panose="02020400000000000000" pitchFamily="18" charset="-128"/>
                          <a:ea typeface="BIZ UDPゴシック" panose="020B0400000000000000" pitchFamily="50" charset="-128"/>
                          <a:cs typeface="Times New Roman" panose="02020603050405020304" pitchFamily="18" charset="0"/>
                        </a:rPr>
                        <a:t>を</a:t>
                      </a:r>
                      <a:r>
                        <a:rPr lang="ja-JP" altLang="en-US" sz="2400" kern="100" dirty="0" smtClean="0">
                          <a:effectLst/>
                          <a:latin typeface="游明朝" panose="02020400000000000000" pitchFamily="18" charset="-128"/>
                          <a:ea typeface="BIZ UDPゴシック" panose="020B0400000000000000" pitchFamily="50" charset="-128"/>
                          <a:cs typeface="Times New Roman" panose="02020603050405020304" pitchFamily="18" charset="0"/>
                        </a:rPr>
                        <a:t>持って</a:t>
                      </a:r>
                      <a:r>
                        <a:rPr lang="ja-JP" sz="2400" kern="100" dirty="0" smtClean="0">
                          <a:effectLst/>
                          <a:latin typeface="游明朝" panose="02020400000000000000" pitchFamily="18" charset="-128"/>
                          <a:ea typeface="BIZ UDPゴシック" panose="020B0400000000000000" pitchFamily="50" charset="-128"/>
                          <a:cs typeface="Times New Roman" panose="02020603050405020304" pitchFamily="18" charset="0"/>
                        </a:rPr>
                        <a:t>学ぶ</a:t>
                      </a:r>
                      <a:r>
                        <a:rPr lang="ja-JP" sz="2400" kern="100" dirty="0">
                          <a:effectLst/>
                          <a:latin typeface="游明朝" panose="02020400000000000000" pitchFamily="18" charset="-128"/>
                          <a:ea typeface="BIZ UDPゴシック" panose="020B0400000000000000" pitchFamily="50" charset="-128"/>
                          <a:cs typeface="Times New Roman" panose="02020603050405020304" pitchFamily="18" charset="0"/>
                        </a:rPr>
                        <a:t>態度を養う。</a:t>
                      </a:r>
                      <a:endParaRPr lang="ja-JP" sz="24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24127303"/>
                  </a:ext>
                </a:extLst>
              </a:tr>
            </a:tbl>
          </a:graphicData>
        </a:graphic>
      </p:graphicFrame>
      <p:sp>
        <p:nvSpPr>
          <p:cNvPr id="14" name="テキスト ボックス 13"/>
          <p:cNvSpPr txBox="1"/>
          <p:nvPr/>
        </p:nvSpPr>
        <p:spPr>
          <a:xfrm>
            <a:off x="4714522" y="5614065"/>
            <a:ext cx="7477478" cy="374323"/>
          </a:xfrm>
          <a:prstGeom prst="rect">
            <a:avLst/>
          </a:prstGeom>
          <a:noFill/>
          <a:ln w="28575">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indent="254000" algn="just">
              <a:lnSpc>
                <a:spcPct val="150000"/>
              </a:lnSpc>
              <a:spcAft>
                <a:spcPts val="0"/>
              </a:spcAft>
            </a:pPr>
            <a:r>
              <a:rPr lang="en-US" altLang="ja-JP" sz="1200" kern="100" dirty="0" smtClean="0">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1200" kern="100" dirty="0" smtClean="0">
                <a:latin typeface="BIZ UDPゴシック" panose="020B0400000000000000" pitchFamily="50" charset="-128"/>
                <a:ea typeface="BIZ UDPゴシック" panose="020B0400000000000000" pitchFamily="50" charset="-128"/>
                <a:cs typeface="Times New Roman" panose="02020603050405020304" pitchFamily="18" charset="0"/>
              </a:rPr>
              <a:t>参考</a:t>
            </a:r>
            <a:r>
              <a:rPr lang="en-US" altLang="ja-JP" sz="1200" kern="100" dirty="0" smtClean="0">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1200" kern="100" dirty="0" smtClean="0">
                <a:latin typeface="BIZ UDPゴシック" panose="020B0400000000000000" pitchFamily="50" charset="-128"/>
                <a:ea typeface="BIZ UDPゴシック" panose="020B0400000000000000" pitchFamily="50" charset="-128"/>
                <a:cs typeface="Times New Roman" panose="02020603050405020304" pitchFamily="18" charset="0"/>
              </a:rPr>
              <a:t>特別</a:t>
            </a:r>
            <a:r>
              <a:rPr lang="ja-JP" altLang="en-US" sz="1200" kern="100" dirty="0">
                <a:latin typeface="BIZ UDPゴシック" panose="020B0400000000000000" pitchFamily="50" charset="-128"/>
                <a:ea typeface="BIZ UDPゴシック" panose="020B0400000000000000" pitchFamily="50" charset="-128"/>
                <a:cs typeface="Times New Roman" panose="02020603050405020304" pitchFamily="18" charset="0"/>
              </a:rPr>
              <a:t>支援</a:t>
            </a:r>
            <a:r>
              <a:rPr lang="ja-JP" altLang="en-US" sz="1200" kern="100" dirty="0" smtClean="0">
                <a:latin typeface="BIZ UDPゴシック" panose="020B0400000000000000" pitchFamily="50" charset="-128"/>
                <a:ea typeface="BIZ UDPゴシック" panose="020B0400000000000000" pitchFamily="50" charset="-128"/>
                <a:cs typeface="Times New Roman" panose="02020603050405020304" pitchFamily="18" charset="0"/>
              </a:rPr>
              <a:t>学校学習指導要領解説　各教科等編　（小学部・中学部）　第４章第４節第３</a:t>
            </a:r>
            <a:endParaRPr lang="en-US" altLang="ja-JP" sz="1200" kern="100" dirty="0">
              <a:latin typeface="BIZ UDPゴシック" panose="020B0400000000000000" pitchFamily="50" charset="-128"/>
              <a:ea typeface="BIZ UDPゴシック" panose="020B0400000000000000" pitchFamily="50" charset="-128"/>
              <a:cs typeface="Times New Roman" panose="02020603050405020304" pitchFamily="18" charset="0"/>
            </a:endParaRPr>
          </a:p>
        </p:txBody>
      </p:sp>
      <p:pic>
        <p:nvPicPr>
          <p:cNvPr id="15" name="図 14"/>
          <p:cNvPicPr>
            <a:picLocks noChangeAspect="1"/>
          </p:cNvPicPr>
          <p:nvPr/>
        </p:nvPicPr>
        <p:blipFill>
          <a:blip r:embed="rId4" cstate="print">
            <a:extLst>
              <a:ext uri="{BEBA8EAE-BF5A-486C-A8C5-ECC9F3942E4B}">
                <a14:imgProps xmlns:a14="http://schemas.microsoft.com/office/drawing/2010/main">
                  <a14:imgLayer r:embed="rId5">
                    <a14:imgEffect>
                      <a14:backgroundRemoval t="2167" b="98000" l="8209" r="92289"/>
                    </a14:imgEffect>
                  </a14:imgLayer>
                </a14:imgProps>
              </a:ext>
              <a:ext uri="{28A0092B-C50C-407E-A947-70E740481C1C}">
                <a14:useLocalDpi xmlns:a14="http://schemas.microsoft.com/office/drawing/2010/main" val="0"/>
              </a:ext>
            </a:extLst>
          </a:blip>
          <a:stretch>
            <a:fillRect/>
          </a:stretch>
        </p:blipFill>
        <p:spPr>
          <a:xfrm>
            <a:off x="329087" y="2674906"/>
            <a:ext cx="1385190" cy="2067448"/>
          </a:xfrm>
          <a:prstGeom prst="rect">
            <a:avLst/>
          </a:prstGeom>
        </p:spPr>
      </p:pic>
      <p:sp>
        <p:nvSpPr>
          <p:cNvPr id="16" name="正方形/長方形 15"/>
          <p:cNvSpPr/>
          <p:nvPr/>
        </p:nvSpPr>
        <p:spPr>
          <a:xfrm>
            <a:off x="329087" y="4868631"/>
            <a:ext cx="1483213" cy="663794"/>
          </a:xfrm>
          <a:prstGeom prst="rect">
            <a:avLst/>
          </a:prstGeom>
          <a:noFill/>
          <a:ln w="12700">
            <a:noFill/>
          </a:ln>
        </p:spPr>
        <p:txBody>
          <a:bodyPr wrap="square">
            <a:noAutofit/>
          </a:bodyPr>
          <a:lstStyle/>
          <a:p>
            <a:pPr>
              <a:lnSpc>
                <a:spcPct val="150000"/>
              </a:lnSpc>
              <a:spcAft>
                <a:spcPts val="0"/>
              </a:spcAft>
            </a:pPr>
            <a:r>
              <a:rPr lang="ja-JP" altLang="en-US" sz="2400" kern="1200" dirty="0" smtClean="0">
                <a:solidFill>
                  <a:srgbClr val="000000"/>
                </a:solidFill>
                <a:effectLst/>
                <a:latin typeface="ＭＳ Ｐゴシック" panose="020B0600070205080204" pitchFamily="50" charset="-128"/>
                <a:ea typeface="BIZ UDPゴシック" panose="020B0400000000000000" pitchFamily="50" charset="-128"/>
                <a:cs typeface="Times New Roman" panose="02020603050405020304" pitchFamily="18" charset="0"/>
              </a:rPr>
              <a:t>名取</a:t>
            </a:r>
            <a:r>
              <a:rPr lang="ja-JP" sz="2400" kern="1200" dirty="0" smtClean="0">
                <a:solidFill>
                  <a:srgbClr val="000000"/>
                </a:solidFill>
                <a:effectLst/>
                <a:latin typeface="ＭＳ Ｐゴシック" panose="020B0600070205080204" pitchFamily="50" charset="-128"/>
                <a:ea typeface="BIZ UDPゴシック" panose="020B0400000000000000" pitchFamily="50" charset="-128"/>
                <a:cs typeface="Times New Roman" panose="02020603050405020304" pitchFamily="18" charset="0"/>
              </a:rPr>
              <a:t>さん</a:t>
            </a:r>
            <a:endParaRPr lang="ja-JP" sz="240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p:txBody>
      </p:sp>
      <p:sp>
        <p:nvSpPr>
          <p:cNvPr id="17" name="正方形/長方形 16"/>
          <p:cNvSpPr/>
          <p:nvPr/>
        </p:nvSpPr>
        <p:spPr>
          <a:xfrm>
            <a:off x="133724" y="5431749"/>
            <a:ext cx="3357152" cy="663794"/>
          </a:xfrm>
          <a:prstGeom prst="rect">
            <a:avLst/>
          </a:prstGeom>
          <a:noFill/>
          <a:ln w="12700">
            <a:noFill/>
          </a:ln>
        </p:spPr>
        <p:txBody>
          <a:bodyPr wrap="square">
            <a:noAutofit/>
          </a:bodyPr>
          <a:lstStyle/>
          <a:p>
            <a:pPr>
              <a:lnSpc>
                <a:spcPct val="150000"/>
              </a:lnSpc>
              <a:spcAft>
                <a:spcPts val="0"/>
              </a:spcAft>
            </a:pPr>
            <a:r>
              <a:rPr lang="ja-JP" altLang="en-US" sz="2400" dirty="0" smtClean="0">
                <a:effectLst/>
                <a:latin typeface="BIZ UDPゴシック" panose="020B0400000000000000" pitchFamily="50" charset="-128"/>
                <a:ea typeface="BIZ UDPゴシック" panose="020B0400000000000000" pitchFamily="50" charset="-128"/>
                <a:cs typeface="ＭＳ Ｐゴシック" panose="020B0600070205080204" pitchFamily="50" charset="-128"/>
              </a:rPr>
              <a:t>特別支援学校在籍</a:t>
            </a:r>
            <a:endParaRPr lang="ja-JP" sz="2400" dirty="0">
              <a:effectLst/>
              <a:latin typeface="BIZ UDPゴシック" panose="020B0400000000000000" pitchFamily="50" charset="-128"/>
              <a:ea typeface="BIZ UDPゴシック" panose="020B0400000000000000" pitchFamily="50" charset="-128"/>
              <a:cs typeface="ＭＳ Ｐゴシック" panose="020B0600070205080204" pitchFamily="50" charset="-128"/>
            </a:endParaRPr>
          </a:p>
        </p:txBody>
      </p:sp>
    </p:spTree>
    <p:extLst>
      <p:ext uri="{BB962C8B-B14F-4D97-AF65-F5344CB8AC3E}">
        <p14:creationId xmlns:p14="http://schemas.microsoft.com/office/powerpoint/2010/main" val="350517502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角丸四角形 41"/>
          <p:cNvSpPr/>
          <p:nvPr/>
        </p:nvSpPr>
        <p:spPr>
          <a:xfrm>
            <a:off x="130085" y="721380"/>
            <a:ext cx="11695430" cy="5605244"/>
          </a:xfrm>
          <a:prstGeom prst="roundRect">
            <a:avLst/>
          </a:prstGeom>
          <a:solidFill>
            <a:schemeClr val="accent1">
              <a:lumMod val="20000"/>
              <a:lumOff val="80000"/>
            </a:schemeClr>
          </a:solidFill>
          <a:ln w="12700" cap="flat" cmpd="sng" algn="ctr">
            <a:noFill/>
            <a:prstDash val="solid"/>
            <a:miter lim="800000"/>
          </a:ln>
          <a:effectLst>
            <a:softEdge rad="317500"/>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4" name="フッター プレースホルダー 3"/>
          <p:cNvSpPr>
            <a:spLocks noGrp="1"/>
          </p:cNvSpPr>
          <p:nvPr>
            <p:ph type="ftr" sz="quarter" idx="11"/>
          </p:nvPr>
        </p:nvSpPr>
        <p:spPr>
          <a:xfrm>
            <a:off x="4038600" y="6356350"/>
            <a:ext cx="4572000" cy="365125"/>
          </a:xfrm>
        </p:spPr>
        <p:txBody>
          <a:bodyPr/>
          <a:lstStyle/>
          <a:p>
            <a:r>
              <a:rPr lang="ja-JP" altLang="en-US" smtClean="0"/>
              <a:t>校内研修用スライド①　理論・ツール編</a:t>
            </a:r>
            <a:endParaRPr lang="ja-JP" altLang="en-US" dirty="0"/>
          </a:p>
        </p:txBody>
      </p:sp>
      <p:sp>
        <p:nvSpPr>
          <p:cNvPr id="5" name="スライド番号プレースホルダー 4"/>
          <p:cNvSpPr>
            <a:spLocks noGrp="1"/>
          </p:cNvSpPr>
          <p:nvPr>
            <p:ph type="sldNum" sz="quarter" idx="12"/>
          </p:nvPr>
        </p:nvSpPr>
        <p:spPr/>
        <p:txBody>
          <a:bodyPr/>
          <a:lstStyle/>
          <a:p>
            <a:fld id="{D67E624D-B24F-4D49-B013-843895CD5DFB}" type="slidenum">
              <a:rPr lang="ja-JP" altLang="en-US" smtClean="0"/>
              <a:pPr/>
              <a:t>13</a:t>
            </a:fld>
            <a:endParaRPr lang="ja-JP" altLang="en-US" dirty="0"/>
          </a:p>
        </p:txBody>
      </p:sp>
      <p:sp>
        <p:nvSpPr>
          <p:cNvPr id="19" name="角丸四角形 18"/>
          <p:cNvSpPr/>
          <p:nvPr/>
        </p:nvSpPr>
        <p:spPr>
          <a:xfrm rot="16200000">
            <a:off x="10619480" y="-289908"/>
            <a:ext cx="1051753" cy="1872777"/>
          </a:xfrm>
          <a:prstGeom prst="roundRect">
            <a:avLst/>
          </a:prstGeom>
          <a:solidFill>
            <a:schemeClr val="bg1"/>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テキスト ボックス 20"/>
          <p:cNvSpPr txBox="1"/>
          <p:nvPr/>
        </p:nvSpPr>
        <p:spPr>
          <a:xfrm>
            <a:off x="11075613" y="64638"/>
            <a:ext cx="1114312" cy="1077218"/>
          </a:xfrm>
          <a:prstGeom prst="rect">
            <a:avLst/>
          </a:prstGeom>
          <a:noFill/>
        </p:spPr>
        <p:txBody>
          <a:bodyPr wrap="square" rtlCol="0">
            <a:spAutoFit/>
          </a:bodyPr>
          <a:lstStyle/>
          <a:p>
            <a:endParaRPr kumimoji="1" lang="en-US" altLang="ja-JP" sz="2400" dirty="0" smtClean="0">
              <a:solidFill>
                <a:srgbClr val="0070C0"/>
              </a:solidFill>
              <a:latin typeface="メイリオ" panose="020B0604030504040204" pitchFamily="50" charset="-128"/>
              <a:ea typeface="メイリオ" panose="020B0604030504040204" pitchFamily="50" charset="-128"/>
            </a:endParaRPr>
          </a:p>
          <a:p>
            <a:r>
              <a:rPr kumimoji="1" lang="en-US" altLang="ja-JP" sz="2000" b="1" dirty="0" smtClean="0">
                <a:latin typeface="BIZ UDPゴシック" panose="020B0400000000000000" pitchFamily="50" charset="-128"/>
                <a:ea typeface="BIZ UDPゴシック" panose="020B0400000000000000" pitchFamily="50" charset="-128"/>
              </a:rPr>
              <a:t>P</a:t>
            </a:r>
            <a:r>
              <a:rPr kumimoji="1" lang="ja-JP" altLang="en-US" sz="2000" b="1" dirty="0" smtClean="0">
                <a:latin typeface="BIZ UDPゴシック" panose="020B0400000000000000" pitchFamily="50" charset="-128"/>
                <a:ea typeface="BIZ UDPゴシック" panose="020B0400000000000000" pitchFamily="50" charset="-128"/>
              </a:rPr>
              <a:t>１－４</a:t>
            </a:r>
            <a:endParaRPr kumimoji="1" lang="en-US" altLang="ja-JP" sz="2000" b="1" dirty="0" smtClean="0">
              <a:latin typeface="BIZ UDPゴシック" panose="020B0400000000000000" pitchFamily="50" charset="-128"/>
              <a:ea typeface="BIZ UDPゴシック" panose="020B0400000000000000" pitchFamily="50" charset="-128"/>
            </a:endParaRPr>
          </a:p>
          <a:p>
            <a:endParaRPr kumimoji="1" lang="en-US" altLang="ja-JP" sz="2000" b="1" dirty="0" smtClean="0">
              <a:latin typeface="BIZ UDPゴシック" panose="020B0400000000000000" pitchFamily="50" charset="-128"/>
              <a:ea typeface="BIZ UDPゴシック" panose="020B0400000000000000" pitchFamily="50" charset="-128"/>
            </a:endParaRPr>
          </a:p>
        </p:txBody>
      </p:sp>
      <p:pic>
        <p:nvPicPr>
          <p:cNvPr id="23" name="図 2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08955" y="256457"/>
            <a:ext cx="558478" cy="791828"/>
          </a:xfrm>
          <a:prstGeom prst="rect">
            <a:avLst/>
          </a:prstGeom>
          <a:ln w="6350">
            <a:solidFill>
              <a:schemeClr val="tx1"/>
            </a:solidFill>
          </a:ln>
        </p:spPr>
      </p:pic>
      <p:sp>
        <p:nvSpPr>
          <p:cNvPr id="43" name="テキスト ボックス 2"/>
          <p:cNvSpPr txBox="1">
            <a:spLocks noChangeArrowheads="1"/>
          </p:cNvSpPr>
          <p:nvPr/>
        </p:nvSpPr>
        <p:spPr bwMode="auto">
          <a:xfrm>
            <a:off x="539313" y="256457"/>
            <a:ext cx="1463658" cy="672264"/>
          </a:xfrm>
          <a:prstGeom prst="rect">
            <a:avLst/>
          </a:prstGeom>
          <a:noFill/>
          <a:ln w="9525">
            <a:noFill/>
            <a:miter lim="800000"/>
            <a:headEnd/>
            <a:tailEnd/>
          </a:ln>
        </p:spPr>
        <p:txBody>
          <a:bodyPr rot="0" vert="horz" wrap="square" lIns="91440" tIns="45720" rIns="91440" bIns="45720" anchor="t" anchorCtr="0">
            <a:noAutofit/>
          </a:bodyPr>
          <a:lstStyle/>
          <a:p>
            <a:pPr algn="just">
              <a:spcAft>
                <a:spcPts val="0"/>
              </a:spcAft>
            </a:pPr>
            <a:r>
              <a:rPr lang="ja-JP" sz="3200" b="1" kern="100" dirty="0">
                <a:solidFill>
                  <a:srgbClr val="0070C0"/>
                </a:solidFill>
                <a:effectLst/>
                <a:latin typeface="游明朝" panose="02020400000000000000" pitchFamily="18" charset="-128"/>
                <a:ea typeface="BIZ UDPゴシック" panose="020B0400000000000000" pitchFamily="50" charset="-128"/>
                <a:cs typeface="Times New Roman" panose="02020603050405020304" pitchFamily="18" charset="0"/>
              </a:rPr>
              <a:t>小学部</a:t>
            </a:r>
            <a:endParaRPr lang="ja-JP" sz="3200" kern="100" dirty="0">
              <a:effectLst/>
              <a:latin typeface="游明朝" panose="02020400000000000000" pitchFamily="18" charset="-128"/>
              <a:ea typeface="游明朝" panose="02020400000000000000" pitchFamily="18" charset="-128"/>
              <a:cs typeface="Times New Roman" panose="02020603050405020304" pitchFamily="18" charset="0"/>
            </a:endParaRPr>
          </a:p>
        </p:txBody>
      </p:sp>
      <p:sp>
        <p:nvSpPr>
          <p:cNvPr id="44" name="角丸四角形吹き出し 43"/>
          <p:cNvSpPr/>
          <p:nvPr/>
        </p:nvSpPr>
        <p:spPr>
          <a:xfrm>
            <a:off x="8530647" y="3707838"/>
            <a:ext cx="2951681" cy="1034607"/>
          </a:xfrm>
          <a:prstGeom prst="wedgeRoundRectCallout">
            <a:avLst>
              <a:gd name="adj1" fmla="val 399"/>
              <a:gd name="adj2" fmla="val 87493"/>
              <a:gd name="adj3" fmla="val 16667"/>
            </a:avLst>
          </a:prstGeom>
          <a:solidFill>
            <a:sysClr val="window" lastClr="FFFFFF"/>
          </a:solidFill>
          <a:ln w="12700" cap="flat" cmpd="sng" algn="ctr">
            <a:solidFill>
              <a:schemeClr val="accent5"/>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l">
              <a:spcAft>
                <a:spcPts val="0"/>
              </a:spcAft>
            </a:pPr>
            <a:r>
              <a:rPr lang="ja-JP" sz="2000" kern="100" dirty="0">
                <a:effectLst/>
                <a:latin typeface="游明朝" panose="02020400000000000000" pitchFamily="18" charset="-128"/>
                <a:ea typeface="BIZ UDゴシック" panose="020B0400000000000000" pitchFamily="49" charset="-128"/>
                <a:cs typeface="Times New Roman" panose="02020603050405020304" pitchFamily="18" charset="0"/>
              </a:rPr>
              <a:t>給食</a:t>
            </a:r>
            <a:r>
              <a:rPr lang="ja-JP" sz="2000" kern="100" dirty="0" smtClean="0">
                <a:effectLst/>
                <a:latin typeface="游明朝" panose="02020400000000000000" pitchFamily="18" charset="-128"/>
                <a:ea typeface="BIZ UDゴシック" panose="020B0400000000000000" pitchFamily="49" charset="-128"/>
                <a:cs typeface="Times New Roman" panose="02020603050405020304" pitchFamily="18" charset="0"/>
              </a:rPr>
              <a:t>当番</a:t>
            </a:r>
            <a:r>
              <a:rPr lang="ja-JP" altLang="en-US" sz="2000" kern="100" dirty="0">
                <a:latin typeface="游明朝" panose="02020400000000000000" pitchFamily="18" charset="-128"/>
                <a:ea typeface="BIZ UDゴシック" panose="020B0400000000000000" pitchFamily="49" charset="-128"/>
                <a:cs typeface="Times New Roman" panose="02020603050405020304" pitchFamily="18" charset="0"/>
              </a:rPr>
              <a:t>と</a:t>
            </a:r>
            <a:r>
              <a:rPr lang="ja-JP" altLang="en-US" sz="2000" kern="100" dirty="0" smtClean="0">
                <a:latin typeface="游明朝" panose="02020400000000000000" pitchFamily="18" charset="-128"/>
                <a:ea typeface="BIZ UDゴシック" panose="020B0400000000000000" pitchFamily="49" charset="-128"/>
                <a:cs typeface="Times New Roman" panose="02020603050405020304" pitchFamily="18" charset="0"/>
              </a:rPr>
              <a:t>して，人数分の</a:t>
            </a:r>
            <a:r>
              <a:rPr lang="ja-JP" altLang="en-US" sz="2000" kern="100" dirty="0" smtClean="0">
                <a:effectLst/>
                <a:latin typeface="游明朝" panose="02020400000000000000" pitchFamily="18" charset="-128"/>
                <a:ea typeface="BIZ UDゴシック" panose="020B0400000000000000" pitchFamily="49" charset="-128"/>
                <a:cs typeface="Times New Roman" panose="02020603050405020304" pitchFamily="18" charset="0"/>
              </a:rPr>
              <a:t>牛乳と</a:t>
            </a:r>
            <a:r>
              <a:rPr lang="ja-JP" sz="2000" kern="100" dirty="0" smtClean="0">
                <a:effectLst/>
                <a:latin typeface="游明朝" panose="02020400000000000000" pitchFamily="18" charset="-128"/>
                <a:ea typeface="BIZ UDゴシック" panose="020B0400000000000000" pitchFamily="49" charset="-128"/>
                <a:cs typeface="Times New Roman" panose="02020603050405020304" pitchFamily="18" charset="0"/>
              </a:rPr>
              <a:t>ストローを配</a:t>
            </a:r>
            <a:r>
              <a:rPr lang="ja-JP" altLang="en-US" sz="2000" kern="100" dirty="0" smtClean="0">
                <a:effectLst/>
                <a:latin typeface="游明朝" panose="02020400000000000000" pitchFamily="18" charset="-128"/>
                <a:ea typeface="BIZ UDゴシック" panose="020B0400000000000000" pitchFamily="49" charset="-128"/>
                <a:cs typeface="Times New Roman" panose="02020603050405020304" pitchFamily="18" charset="0"/>
              </a:rPr>
              <a:t>ることができ</a:t>
            </a:r>
            <a:r>
              <a:rPr lang="ja-JP" sz="2000" kern="100" dirty="0" smtClean="0">
                <a:effectLst/>
                <a:latin typeface="游明朝" panose="02020400000000000000" pitchFamily="18" charset="-128"/>
                <a:ea typeface="BIZ UDゴシック" panose="020B0400000000000000" pitchFamily="49" charset="-128"/>
                <a:cs typeface="Times New Roman" panose="02020603050405020304" pitchFamily="18" charset="0"/>
              </a:rPr>
              <a:t>た</a:t>
            </a:r>
            <a:r>
              <a:rPr lang="ja-JP" sz="2000" kern="100" dirty="0">
                <a:effectLst/>
                <a:latin typeface="游明朝" panose="02020400000000000000" pitchFamily="18" charset="-128"/>
                <a:ea typeface="BIZ UDゴシック" panose="020B0400000000000000" pitchFamily="49" charset="-128"/>
                <a:cs typeface="Times New Roman" panose="02020603050405020304" pitchFamily="18" charset="0"/>
              </a:rPr>
              <a:t>。</a:t>
            </a:r>
            <a:endParaRPr lang="ja-JP" sz="2000" kern="100" dirty="0">
              <a:effectLst/>
              <a:latin typeface="游明朝" panose="02020400000000000000" pitchFamily="18" charset="-128"/>
              <a:ea typeface="游明朝" panose="02020400000000000000" pitchFamily="18" charset="-128"/>
              <a:cs typeface="Times New Roman" panose="02020603050405020304" pitchFamily="18" charset="0"/>
            </a:endParaRPr>
          </a:p>
        </p:txBody>
      </p:sp>
      <p:sp>
        <p:nvSpPr>
          <p:cNvPr id="45" name="正方形/長方形 44"/>
          <p:cNvSpPr/>
          <p:nvPr/>
        </p:nvSpPr>
        <p:spPr>
          <a:xfrm>
            <a:off x="7887921" y="1241975"/>
            <a:ext cx="3600324" cy="2207415"/>
          </a:xfrm>
          <a:prstGeom prst="rect">
            <a:avLst/>
          </a:prstGeom>
          <a:solidFill>
            <a:sysClr val="window" lastClr="FFFFFF"/>
          </a:solidFill>
          <a:ln w="19050">
            <a:solidFill>
              <a:schemeClr val="accent5"/>
            </a:solidFill>
          </a:ln>
        </p:spPr>
        <p:txBody>
          <a:bodyPr wrap="square">
            <a:noAutofit/>
          </a:bodyPr>
          <a:lstStyle/>
          <a:p>
            <a:pPr algn="ctr">
              <a:lnSpc>
                <a:spcPct val="150000"/>
              </a:lnSpc>
              <a:spcAft>
                <a:spcPts val="0"/>
              </a:spcAft>
            </a:pPr>
            <a:r>
              <a:rPr lang="ja-JP" b="1" kern="1200" dirty="0">
                <a:solidFill>
                  <a:srgbClr val="000000"/>
                </a:solidFill>
                <a:effectLst/>
                <a:latin typeface="ＭＳ Ｐゴシック" panose="020B0600070205080204" pitchFamily="50" charset="-128"/>
                <a:ea typeface="BIZ UDPゴシック" panose="020B0400000000000000" pitchFamily="50" charset="-128"/>
                <a:cs typeface="Times New Roman" panose="02020603050405020304" pitchFamily="18" charset="0"/>
              </a:rPr>
              <a:t>学んだことを生かしている姿</a:t>
            </a:r>
            <a:endParaRPr lang="ja-JP"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a:p>
            <a:pPr>
              <a:spcAft>
                <a:spcPts val="0"/>
              </a:spcAft>
            </a:pPr>
            <a:r>
              <a:rPr lang="en-US" sz="1400" kern="1200" dirty="0">
                <a:solidFill>
                  <a:srgbClr val="000000"/>
                </a:solidFill>
                <a:effectLst/>
                <a:latin typeface="BIZ UDPゴシック" panose="020B0400000000000000" pitchFamily="50" charset="-128"/>
                <a:ea typeface="ＭＳ Ｐゴシック" panose="020B0600070205080204" pitchFamily="50" charset="-128"/>
                <a:cs typeface="Times New Roman" panose="02020603050405020304" pitchFamily="18" charset="0"/>
              </a:rPr>
              <a:t> </a:t>
            </a:r>
            <a:endParaRPr lang="ja-JP" sz="120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p:txBody>
      </p:sp>
      <p:sp>
        <p:nvSpPr>
          <p:cNvPr id="46" name="正方形/長方形 45"/>
          <p:cNvSpPr/>
          <p:nvPr/>
        </p:nvSpPr>
        <p:spPr>
          <a:xfrm>
            <a:off x="7887921" y="1691130"/>
            <a:ext cx="3659167" cy="1667773"/>
          </a:xfrm>
          <a:prstGeom prst="rect">
            <a:avLst/>
          </a:prstGeom>
        </p:spPr>
        <p:txBody>
          <a:bodyPr wrap="square">
            <a:noAutofit/>
          </a:bodyPr>
          <a:lstStyle/>
          <a:p>
            <a:pPr>
              <a:lnSpc>
                <a:spcPts val="2500"/>
              </a:lnSpc>
              <a:spcAft>
                <a:spcPts val="0"/>
              </a:spcAft>
            </a:pPr>
            <a:r>
              <a:rPr lang="ja-JP" altLang="en-US" dirty="0" smtClean="0">
                <a:solidFill>
                  <a:srgbClr val="0070C0"/>
                </a:solidFill>
                <a:latin typeface="ＭＳ Ｐゴシック" panose="020B0600070205080204" pitchFamily="50" charset="-128"/>
                <a:ea typeface="BIZ UDPゴシック" panose="020B0400000000000000" pitchFamily="50" charset="-128"/>
                <a:cs typeface="Times New Roman" panose="02020603050405020304" pitchFamily="18" charset="0"/>
              </a:rPr>
              <a:t>・</a:t>
            </a:r>
            <a:r>
              <a:rPr lang="ja-JP" kern="1200" dirty="0" smtClean="0">
                <a:solidFill>
                  <a:srgbClr val="0070C0"/>
                </a:solidFill>
                <a:effectLst/>
                <a:latin typeface="ＭＳ Ｐゴシック" panose="020B0600070205080204" pitchFamily="50" charset="-128"/>
                <a:ea typeface="BIZ UDPゴシック" panose="020B0400000000000000" pitchFamily="50" charset="-128"/>
                <a:cs typeface="Times New Roman" panose="02020603050405020304" pitchFamily="18" charset="0"/>
              </a:rPr>
              <a:t>食堂で</a:t>
            </a:r>
            <a:r>
              <a:rPr lang="ja-JP" altLang="en-US" kern="1200" dirty="0" smtClean="0">
                <a:solidFill>
                  <a:srgbClr val="0070C0"/>
                </a:solidFill>
                <a:effectLst/>
                <a:latin typeface="ＭＳ Ｐゴシック" panose="020B0600070205080204" pitchFamily="50" charset="-128"/>
                <a:ea typeface="BIZ UDPゴシック" panose="020B0400000000000000" pitchFamily="50" charset="-128"/>
                <a:cs typeface="Times New Roman" panose="02020603050405020304" pitchFamily="18" charset="0"/>
              </a:rPr>
              <a:t>，</a:t>
            </a:r>
            <a:r>
              <a:rPr lang="ja-JP" kern="1200" dirty="0" smtClean="0">
                <a:solidFill>
                  <a:srgbClr val="0070C0"/>
                </a:solidFill>
                <a:effectLst/>
                <a:latin typeface="ＭＳ Ｐゴシック" panose="020B0600070205080204" pitchFamily="50" charset="-128"/>
                <a:ea typeface="BIZ UDPゴシック" panose="020B0400000000000000" pitchFamily="50" charset="-128"/>
                <a:cs typeface="Times New Roman" panose="02020603050405020304" pitchFamily="18" charset="0"/>
              </a:rPr>
              <a:t>学級</a:t>
            </a:r>
            <a:r>
              <a:rPr lang="ja-JP" kern="1200" dirty="0">
                <a:solidFill>
                  <a:srgbClr val="0070C0"/>
                </a:solidFill>
                <a:effectLst/>
                <a:latin typeface="ＭＳ Ｐゴシック" panose="020B0600070205080204" pitchFamily="50" charset="-128"/>
                <a:ea typeface="BIZ UDPゴシック" panose="020B0400000000000000" pitchFamily="50" charset="-128"/>
                <a:cs typeface="Times New Roman" panose="02020603050405020304" pitchFamily="18" charset="0"/>
              </a:rPr>
              <a:t>の友達と教師</a:t>
            </a:r>
            <a:r>
              <a:rPr lang="ja-JP" kern="1200" dirty="0" smtClean="0">
                <a:solidFill>
                  <a:srgbClr val="0070C0"/>
                </a:solidFill>
                <a:effectLst/>
                <a:latin typeface="ＭＳ Ｐゴシック" panose="020B0600070205080204" pitchFamily="50" charset="-128"/>
                <a:ea typeface="BIZ UDPゴシック" panose="020B0400000000000000" pitchFamily="50" charset="-128"/>
                <a:cs typeface="Times New Roman" panose="02020603050405020304" pitchFamily="18" charset="0"/>
              </a:rPr>
              <a:t>の</a:t>
            </a:r>
            <a:r>
              <a:rPr lang="ja-JP" altLang="en-US" kern="1200" dirty="0" smtClean="0">
                <a:solidFill>
                  <a:srgbClr val="0070C0"/>
                </a:solidFill>
                <a:effectLst/>
                <a:latin typeface="ＭＳ Ｐゴシック" panose="020B0600070205080204" pitchFamily="50" charset="-128"/>
                <a:ea typeface="BIZ UDPゴシック" panose="020B0400000000000000" pitchFamily="50" charset="-128"/>
                <a:cs typeface="Times New Roman" panose="02020603050405020304" pitchFamily="18" charset="0"/>
              </a:rPr>
              <a:t>人数</a:t>
            </a:r>
            <a:endParaRPr lang="en-US" altLang="ja-JP" kern="1200" dirty="0" smtClean="0">
              <a:solidFill>
                <a:srgbClr val="0070C0"/>
              </a:solidFill>
              <a:effectLst/>
              <a:latin typeface="ＭＳ Ｐゴシック" panose="020B0600070205080204" pitchFamily="50" charset="-128"/>
              <a:ea typeface="BIZ UDPゴシック" panose="020B0400000000000000" pitchFamily="50" charset="-128"/>
              <a:cs typeface="Times New Roman" panose="02020603050405020304" pitchFamily="18" charset="0"/>
            </a:endParaRPr>
          </a:p>
          <a:p>
            <a:pPr>
              <a:lnSpc>
                <a:spcPts val="2500"/>
              </a:lnSpc>
              <a:spcAft>
                <a:spcPts val="0"/>
              </a:spcAft>
            </a:pPr>
            <a:r>
              <a:rPr lang="ja-JP" altLang="en-US" kern="1200" dirty="0" smtClean="0">
                <a:solidFill>
                  <a:srgbClr val="0070C0"/>
                </a:solidFill>
                <a:effectLst/>
                <a:latin typeface="ＭＳ Ｐゴシック" panose="020B0600070205080204" pitchFamily="50" charset="-128"/>
                <a:ea typeface="BIZ UDPゴシック" panose="020B0400000000000000" pitchFamily="50" charset="-128"/>
                <a:cs typeface="Times New Roman" panose="02020603050405020304" pitchFamily="18" charset="0"/>
              </a:rPr>
              <a:t> 分の</a:t>
            </a:r>
            <a:r>
              <a:rPr lang="ja-JP" kern="1200" dirty="0" smtClean="0">
                <a:solidFill>
                  <a:srgbClr val="0070C0"/>
                </a:solidFill>
                <a:effectLst/>
                <a:latin typeface="ＭＳ Ｐゴシック" panose="020B0600070205080204" pitchFamily="50" charset="-128"/>
                <a:ea typeface="BIZ UDPゴシック" panose="020B0400000000000000" pitchFamily="50" charset="-128"/>
                <a:cs typeface="Times New Roman" panose="02020603050405020304" pitchFamily="18" charset="0"/>
              </a:rPr>
              <a:t>牛乳</a:t>
            </a:r>
            <a:r>
              <a:rPr lang="ja-JP" kern="1200" dirty="0">
                <a:solidFill>
                  <a:srgbClr val="0070C0"/>
                </a:solidFill>
                <a:effectLst/>
                <a:latin typeface="ＭＳ Ｐゴシック" panose="020B0600070205080204" pitchFamily="50" charset="-128"/>
                <a:ea typeface="BIZ UDPゴシック" panose="020B0400000000000000" pitchFamily="50" charset="-128"/>
                <a:cs typeface="Times New Roman" panose="02020603050405020304" pitchFamily="18" charset="0"/>
              </a:rPr>
              <a:t>とストローを</a:t>
            </a:r>
            <a:r>
              <a:rPr lang="ja-JP" kern="1200" dirty="0" smtClean="0">
                <a:solidFill>
                  <a:srgbClr val="0070C0"/>
                </a:solidFill>
                <a:effectLst/>
                <a:latin typeface="ＭＳ Ｐゴシック" panose="020B0600070205080204" pitchFamily="50" charset="-128"/>
                <a:ea typeface="BIZ UDPゴシック" panose="020B0400000000000000" pitchFamily="50" charset="-128"/>
                <a:cs typeface="Times New Roman" panose="02020603050405020304" pitchFamily="18" charset="0"/>
              </a:rPr>
              <a:t>数え</a:t>
            </a:r>
            <a:r>
              <a:rPr lang="ja-JP" altLang="en-US" kern="1200" dirty="0" smtClean="0">
                <a:solidFill>
                  <a:srgbClr val="0070C0"/>
                </a:solidFill>
                <a:effectLst/>
                <a:latin typeface="ＭＳ Ｐゴシック" panose="020B0600070205080204" pitchFamily="50" charset="-128"/>
                <a:ea typeface="BIZ UDPゴシック" panose="020B0400000000000000" pitchFamily="50" charset="-128"/>
                <a:cs typeface="Times New Roman" panose="02020603050405020304" pitchFamily="18" charset="0"/>
              </a:rPr>
              <a:t>て</a:t>
            </a:r>
            <a:r>
              <a:rPr lang="ja-JP" kern="1200" dirty="0" smtClean="0">
                <a:solidFill>
                  <a:srgbClr val="0070C0"/>
                </a:solidFill>
                <a:effectLst/>
                <a:latin typeface="ＭＳ Ｐゴシック" panose="020B0600070205080204" pitchFamily="50" charset="-128"/>
                <a:ea typeface="BIZ UDPゴシック" panose="020B0400000000000000" pitchFamily="50" charset="-128"/>
                <a:cs typeface="Times New Roman" panose="02020603050405020304" pitchFamily="18" charset="0"/>
              </a:rPr>
              <a:t>教室</a:t>
            </a:r>
            <a:r>
              <a:rPr lang="en-US" altLang="ja-JP" kern="1200" dirty="0" smtClean="0">
                <a:solidFill>
                  <a:srgbClr val="0070C0"/>
                </a:solidFill>
                <a:effectLst/>
                <a:latin typeface="ＭＳ Ｐゴシック" panose="020B0600070205080204" pitchFamily="50" charset="-128"/>
                <a:ea typeface="BIZ UDPゴシック" panose="020B0400000000000000" pitchFamily="50" charset="-128"/>
                <a:cs typeface="Times New Roman" panose="02020603050405020304" pitchFamily="18" charset="0"/>
              </a:rPr>
              <a:t> </a:t>
            </a:r>
          </a:p>
          <a:p>
            <a:pPr>
              <a:lnSpc>
                <a:spcPts val="2500"/>
              </a:lnSpc>
              <a:spcAft>
                <a:spcPts val="0"/>
              </a:spcAft>
            </a:pPr>
            <a:r>
              <a:rPr lang="en-US" altLang="ja-JP" dirty="0">
                <a:solidFill>
                  <a:srgbClr val="0070C0"/>
                </a:solidFill>
                <a:latin typeface="ＭＳ Ｐゴシック" panose="020B0600070205080204" pitchFamily="50" charset="-128"/>
                <a:ea typeface="BIZ UDPゴシック" panose="020B0400000000000000" pitchFamily="50" charset="-128"/>
                <a:cs typeface="Times New Roman" panose="02020603050405020304" pitchFamily="18" charset="0"/>
              </a:rPr>
              <a:t> </a:t>
            </a:r>
            <a:r>
              <a:rPr lang="ja-JP" altLang="en-US" kern="1200" dirty="0" smtClean="0">
                <a:solidFill>
                  <a:srgbClr val="0070C0"/>
                </a:solidFill>
                <a:effectLst/>
                <a:latin typeface="ＭＳ Ｐゴシック" panose="020B0600070205080204" pitchFamily="50" charset="-128"/>
                <a:ea typeface="BIZ UDPゴシック" panose="020B0400000000000000" pitchFamily="50" charset="-128"/>
                <a:cs typeface="Times New Roman" panose="02020603050405020304" pitchFamily="18" charset="0"/>
              </a:rPr>
              <a:t>まで運ぶ。</a:t>
            </a:r>
            <a:endParaRPr lang="en-US" altLang="ja-JP" dirty="0">
              <a:solidFill>
                <a:srgbClr val="0070C0"/>
              </a:solidFill>
              <a:latin typeface="ＭＳ Ｐゴシック" panose="020B0600070205080204" pitchFamily="50" charset="-128"/>
              <a:ea typeface="BIZ UDPゴシック" panose="020B0400000000000000" pitchFamily="50" charset="-128"/>
              <a:cs typeface="Times New Roman" panose="02020603050405020304" pitchFamily="18" charset="0"/>
            </a:endParaRPr>
          </a:p>
          <a:p>
            <a:pPr>
              <a:lnSpc>
                <a:spcPts val="2500"/>
              </a:lnSpc>
              <a:spcAft>
                <a:spcPts val="0"/>
              </a:spcAft>
            </a:pPr>
            <a:r>
              <a:rPr lang="ja-JP" altLang="en-US" kern="1200" dirty="0" smtClean="0">
                <a:solidFill>
                  <a:srgbClr val="0070C0"/>
                </a:solidFill>
                <a:effectLst/>
                <a:latin typeface="ＭＳ Ｐゴシック" panose="020B0600070205080204" pitchFamily="50" charset="-128"/>
                <a:ea typeface="BIZ UDPゴシック" panose="020B0400000000000000" pitchFamily="50" charset="-128"/>
                <a:cs typeface="Times New Roman" panose="02020603050405020304" pitchFamily="18" charset="0"/>
              </a:rPr>
              <a:t>・教室</a:t>
            </a:r>
            <a:r>
              <a:rPr lang="ja-JP" kern="1200" dirty="0" smtClean="0">
                <a:solidFill>
                  <a:srgbClr val="0070C0"/>
                </a:solidFill>
                <a:effectLst/>
                <a:latin typeface="ＭＳ Ｐゴシック" panose="020B0600070205080204" pitchFamily="50" charset="-128"/>
                <a:ea typeface="BIZ UDPゴシック" panose="020B0400000000000000" pitchFamily="50" charset="-128"/>
                <a:cs typeface="Times New Roman" panose="02020603050405020304" pitchFamily="18" charset="0"/>
              </a:rPr>
              <a:t>で</a:t>
            </a:r>
            <a:r>
              <a:rPr lang="ja-JP" altLang="en-US" kern="1200" dirty="0" smtClean="0">
                <a:solidFill>
                  <a:srgbClr val="0070C0"/>
                </a:solidFill>
                <a:effectLst/>
                <a:latin typeface="ＭＳ Ｐゴシック" panose="020B0600070205080204" pitchFamily="50" charset="-128"/>
                <a:ea typeface="BIZ UDPゴシック" panose="020B0400000000000000" pitchFamily="50" charset="-128"/>
                <a:cs typeface="Times New Roman" panose="02020603050405020304" pitchFamily="18" charset="0"/>
              </a:rPr>
              <a:t>，人数分</a:t>
            </a:r>
            <a:r>
              <a:rPr lang="ja-JP" altLang="en-US" dirty="0" smtClean="0">
                <a:solidFill>
                  <a:srgbClr val="0070C0"/>
                </a:solidFill>
                <a:latin typeface="ＭＳ Ｐゴシック" panose="020B0600070205080204" pitchFamily="50" charset="-128"/>
                <a:ea typeface="BIZ UDPゴシック" panose="020B0400000000000000" pitchFamily="50" charset="-128"/>
                <a:cs typeface="Times New Roman" panose="02020603050405020304" pitchFamily="18" charset="0"/>
              </a:rPr>
              <a:t>の牛乳とストロー　</a:t>
            </a:r>
            <a:endParaRPr lang="en-US" altLang="ja-JP" dirty="0" smtClean="0">
              <a:solidFill>
                <a:srgbClr val="0070C0"/>
              </a:solidFill>
              <a:latin typeface="ＭＳ Ｐゴシック" panose="020B0600070205080204" pitchFamily="50" charset="-128"/>
              <a:ea typeface="BIZ UDPゴシック" panose="020B0400000000000000" pitchFamily="50" charset="-128"/>
              <a:cs typeface="Times New Roman" panose="02020603050405020304" pitchFamily="18" charset="0"/>
            </a:endParaRPr>
          </a:p>
          <a:p>
            <a:pPr>
              <a:lnSpc>
                <a:spcPts val="2500"/>
              </a:lnSpc>
              <a:spcAft>
                <a:spcPts val="0"/>
              </a:spcAft>
            </a:pPr>
            <a:r>
              <a:rPr lang="ja-JP" altLang="en-US" dirty="0" smtClean="0">
                <a:solidFill>
                  <a:srgbClr val="0070C0"/>
                </a:solidFill>
                <a:latin typeface="ＭＳ Ｐゴシック" panose="020B0600070205080204" pitchFamily="50" charset="-128"/>
                <a:ea typeface="BIZ UDPゴシック" panose="020B0400000000000000" pitchFamily="50" charset="-128"/>
                <a:cs typeface="Times New Roman" panose="02020603050405020304" pitchFamily="18" charset="0"/>
              </a:rPr>
              <a:t> </a:t>
            </a:r>
            <a:r>
              <a:rPr lang="ja-JP" altLang="en-US" kern="1200" dirty="0" smtClean="0">
                <a:solidFill>
                  <a:srgbClr val="0070C0"/>
                </a:solidFill>
                <a:effectLst/>
                <a:latin typeface="ＭＳ Ｐゴシック" panose="020B0600070205080204" pitchFamily="50" charset="-128"/>
                <a:ea typeface="BIZ UDPゴシック" panose="020B0400000000000000" pitchFamily="50" charset="-128"/>
                <a:cs typeface="Times New Roman" panose="02020603050405020304" pitchFamily="18" charset="0"/>
              </a:rPr>
              <a:t>を</a:t>
            </a:r>
            <a:r>
              <a:rPr lang="ja-JP" kern="1200" dirty="0" smtClean="0">
                <a:solidFill>
                  <a:srgbClr val="0070C0"/>
                </a:solidFill>
                <a:effectLst/>
                <a:latin typeface="ＭＳ Ｐゴシック" panose="020B0600070205080204" pitchFamily="50" charset="-128"/>
                <a:ea typeface="BIZ UDPゴシック" panose="020B0400000000000000" pitchFamily="50" charset="-128"/>
                <a:cs typeface="Times New Roman" panose="02020603050405020304" pitchFamily="18" charset="0"/>
              </a:rPr>
              <a:t>正確</a:t>
            </a:r>
            <a:r>
              <a:rPr lang="ja-JP" kern="1200" dirty="0">
                <a:solidFill>
                  <a:srgbClr val="0070C0"/>
                </a:solidFill>
                <a:effectLst/>
                <a:latin typeface="ＭＳ Ｐゴシック" panose="020B0600070205080204" pitchFamily="50" charset="-128"/>
                <a:ea typeface="BIZ UDPゴシック" panose="020B0400000000000000" pitchFamily="50" charset="-128"/>
                <a:cs typeface="Times New Roman" panose="02020603050405020304" pitchFamily="18" charset="0"/>
              </a:rPr>
              <a:t>に配る。</a:t>
            </a:r>
            <a:endParaRPr lang="ja-JP"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p:txBody>
      </p:sp>
      <p:sp>
        <p:nvSpPr>
          <p:cNvPr id="47" name="正方形/長方形 46"/>
          <p:cNvSpPr/>
          <p:nvPr/>
        </p:nvSpPr>
        <p:spPr>
          <a:xfrm>
            <a:off x="738879" y="1128653"/>
            <a:ext cx="6471433" cy="628067"/>
          </a:xfrm>
          <a:prstGeom prst="rect">
            <a:avLst/>
          </a:prstGeom>
          <a:solidFill>
            <a:sysClr val="window" lastClr="FFFFFF"/>
          </a:solidFill>
          <a:ln w="19050">
            <a:solidFill>
              <a:schemeClr val="accent5"/>
            </a:solidFill>
          </a:ln>
        </p:spPr>
        <p:txBody>
          <a:bodyPr wrap="square">
            <a:noAutofit/>
          </a:bodyPr>
          <a:lstStyle/>
          <a:p>
            <a:pPr algn="ctr">
              <a:spcAft>
                <a:spcPts val="0"/>
              </a:spcAft>
            </a:pPr>
            <a:r>
              <a:rPr lang="ja-JP" b="1" kern="1200" dirty="0" smtClean="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各教科</a:t>
            </a:r>
            <a:r>
              <a:rPr lang="ja-JP" b="1" kern="120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の目標及び</a:t>
            </a:r>
            <a:r>
              <a:rPr lang="ja-JP" b="1" kern="1200" dirty="0" smtClean="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内容</a:t>
            </a:r>
            <a:r>
              <a:rPr lang="ja-JP" altLang="en-US" b="1" kern="1200" dirty="0" smtClean="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（育成を目指す資質・能力）</a:t>
            </a:r>
            <a:endParaRPr lang="ja-JP" dirty="0">
              <a:effectLst/>
              <a:latin typeface="BIZ UDPゴシック" panose="020B0400000000000000" pitchFamily="50" charset="-128"/>
              <a:ea typeface="BIZ UDPゴシック" panose="020B0400000000000000" pitchFamily="50" charset="-128"/>
              <a:cs typeface="ＭＳ Ｐゴシック" panose="020B0600070205080204" pitchFamily="50" charset="-128"/>
            </a:endParaRPr>
          </a:p>
          <a:p>
            <a:pPr algn="ctr">
              <a:spcAft>
                <a:spcPts val="0"/>
              </a:spcAft>
            </a:pPr>
            <a:r>
              <a:rPr lang="ja-JP" kern="1200" dirty="0">
                <a:solidFill>
                  <a:srgbClr val="FF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算数　</a:t>
            </a:r>
            <a:r>
              <a:rPr lang="en-US" altLang="ja-JP" kern="1200" dirty="0" smtClean="0">
                <a:solidFill>
                  <a:srgbClr val="FF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A</a:t>
            </a:r>
            <a:r>
              <a:rPr lang="ja-JP" altLang="en-US" kern="1200" dirty="0" smtClean="0">
                <a:solidFill>
                  <a:srgbClr val="FF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　数と計算　</a:t>
            </a:r>
            <a:r>
              <a:rPr lang="ja-JP" kern="1200" dirty="0" smtClean="0">
                <a:solidFill>
                  <a:srgbClr val="FF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小学部</a:t>
            </a:r>
            <a:r>
              <a:rPr lang="ja-JP" kern="1200" dirty="0">
                <a:solidFill>
                  <a:srgbClr val="FF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２段階</a:t>
            </a:r>
            <a:endParaRPr lang="ja-JP" dirty="0">
              <a:solidFill>
                <a:srgbClr val="FF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endParaRPr>
          </a:p>
        </p:txBody>
      </p:sp>
      <p:sp>
        <p:nvSpPr>
          <p:cNvPr id="48" name="右中かっこ 47"/>
          <p:cNvSpPr/>
          <p:nvPr/>
        </p:nvSpPr>
        <p:spPr>
          <a:xfrm>
            <a:off x="7227595" y="1432762"/>
            <a:ext cx="532161" cy="1966014"/>
          </a:xfrm>
          <a:prstGeom prst="rightBrace">
            <a:avLst>
              <a:gd name="adj1" fmla="val 41804"/>
              <a:gd name="adj2" fmla="val 48421"/>
            </a:avLst>
          </a:prstGeom>
          <a:noFill/>
          <a:ln w="28575" cap="flat" cmpd="sng" algn="ctr">
            <a:solidFill>
              <a:schemeClr val="accent5"/>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49" name="正方形/長方形 48"/>
          <p:cNvSpPr/>
          <p:nvPr/>
        </p:nvSpPr>
        <p:spPr>
          <a:xfrm>
            <a:off x="728378" y="1935762"/>
            <a:ext cx="6471433" cy="2288230"/>
          </a:xfrm>
          <a:prstGeom prst="rect">
            <a:avLst/>
          </a:prstGeom>
          <a:solidFill>
            <a:sysClr val="window" lastClr="FFFFFF"/>
          </a:solidFill>
          <a:ln w="19050">
            <a:solidFill>
              <a:schemeClr val="accent5"/>
            </a:solidFill>
          </a:ln>
        </p:spPr>
        <p:txBody>
          <a:bodyPr wrap="square">
            <a:noAutofit/>
          </a:bodyPr>
          <a:lstStyle/>
          <a:p>
            <a:pPr algn="ctr">
              <a:lnSpc>
                <a:spcPct val="150000"/>
              </a:lnSpc>
              <a:spcAft>
                <a:spcPts val="0"/>
              </a:spcAft>
            </a:pPr>
            <a:r>
              <a:rPr lang="ja-JP" altLang="en-US" b="1" kern="1200" dirty="0" smtClean="0">
                <a:solidFill>
                  <a:srgbClr val="000000"/>
                </a:solidFill>
                <a:effectLst/>
                <a:latin typeface="ＭＳ Ｐゴシック" panose="020B0600070205080204" pitchFamily="50" charset="-128"/>
                <a:ea typeface="BIZ UDPゴシック" panose="020B0400000000000000" pitchFamily="50" charset="-128"/>
                <a:cs typeface="Times New Roman" panose="02020603050405020304" pitchFamily="18" charset="0"/>
              </a:rPr>
              <a:t>名取さん</a:t>
            </a:r>
            <a:r>
              <a:rPr lang="ja-JP" b="1" kern="1200" dirty="0" smtClean="0">
                <a:solidFill>
                  <a:srgbClr val="000000"/>
                </a:solidFill>
                <a:effectLst/>
                <a:latin typeface="ＭＳ Ｐゴシック" panose="020B0600070205080204" pitchFamily="50" charset="-128"/>
                <a:ea typeface="BIZ UDPゴシック" panose="020B0400000000000000" pitchFamily="50" charset="-128"/>
                <a:cs typeface="Times New Roman" panose="02020603050405020304" pitchFamily="18" charset="0"/>
              </a:rPr>
              <a:t>の</a:t>
            </a:r>
            <a:r>
              <a:rPr lang="ja-JP" b="1" kern="1200" dirty="0">
                <a:solidFill>
                  <a:srgbClr val="000000"/>
                </a:solidFill>
                <a:effectLst/>
                <a:latin typeface="ＭＳ Ｐゴシック" panose="020B0600070205080204" pitchFamily="50" charset="-128"/>
                <a:ea typeface="BIZ UDPゴシック" panose="020B0400000000000000" pitchFamily="50" charset="-128"/>
                <a:cs typeface="Times New Roman" panose="02020603050405020304" pitchFamily="18" charset="0"/>
              </a:rPr>
              <a:t>生活</a:t>
            </a:r>
            <a:endParaRPr lang="ja-JP"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p:txBody>
      </p:sp>
      <p:sp>
        <p:nvSpPr>
          <p:cNvPr id="50" name="正方形/長方形 49"/>
          <p:cNvSpPr/>
          <p:nvPr/>
        </p:nvSpPr>
        <p:spPr>
          <a:xfrm>
            <a:off x="838200" y="3043859"/>
            <a:ext cx="6248991" cy="981053"/>
          </a:xfrm>
          <a:prstGeom prst="rect">
            <a:avLst/>
          </a:prstGeom>
          <a:noFill/>
          <a:ln w="19050">
            <a:noFill/>
          </a:ln>
        </p:spPr>
        <p:txBody>
          <a:bodyPr wrap="square">
            <a:noAutofit/>
          </a:bodyPr>
          <a:lstStyle/>
          <a:p>
            <a:pPr>
              <a:lnSpc>
                <a:spcPts val="2500"/>
              </a:lnSpc>
              <a:spcAft>
                <a:spcPts val="0"/>
              </a:spcAft>
            </a:pPr>
            <a:r>
              <a:rPr lang="ja-JP" altLang="en-US" b="1" dirty="0" smtClean="0">
                <a:effectLst/>
                <a:latin typeface="BIZ UDPゴシック" panose="020B0400000000000000" pitchFamily="50" charset="-128"/>
                <a:ea typeface="BIZ UDPゴシック" panose="020B0400000000000000" pitchFamily="50" charset="-128"/>
                <a:cs typeface="ＭＳ Ｐゴシック" panose="020B0600070205080204" pitchFamily="50" charset="-128"/>
              </a:rPr>
              <a:t>名取さん</a:t>
            </a:r>
            <a:r>
              <a:rPr lang="ja-JP" b="1" dirty="0" smtClean="0">
                <a:effectLst/>
                <a:latin typeface="BIZ UDPゴシック" panose="020B0400000000000000" pitchFamily="50" charset="-128"/>
                <a:ea typeface="BIZ UDPゴシック" panose="020B0400000000000000" pitchFamily="50" charset="-128"/>
                <a:cs typeface="ＭＳ Ｐゴシック" panose="020B0600070205080204" pitchFamily="50" charset="-128"/>
              </a:rPr>
              <a:t>の</a:t>
            </a:r>
            <a:r>
              <a:rPr lang="ja-JP" b="1" dirty="0">
                <a:effectLst/>
                <a:latin typeface="BIZ UDPゴシック" panose="020B0400000000000000" pitchFamily="50" charset="-128"/>
                <a:ea typeface="BIZ UDPゴシック" panose="020B0400000000000000" pitchFamily="50" charset="-128"/>
                <a:cs typeface="ＭＳ Ｐゴシック" panose="020B0600070205080204" pitchFamily="50" charset="-128"/>
              </a:rPr>
              <a:t>実態</a:t>
            </a:r>
            <a:endParaRPr lang="ja-JP" dirty="0">
              <a:effectLst/>
              <a:latin typeface="BIZ UDPゴシック" panose="020B0400000000000000" pitchFamily="50" charset="-128"/>
              <a:ea typeface="BIZ UDPゴシック" panose="020B0400000000000000" pitchFamily="50" charset="-128"/>
              <a:cs typeface="ＭＳ Ｐゴシック" panose="020B0600070205080204" pitchFamily="50" charset="-128"/>
            </a:endParaRPr>
          </a:p>
          <a:p>
            <a:pPr>
              <a:lnSpc>
                <a:spcPts val="2500"/>
              </a:lnSpc>
              <a:spcAft>
                <a:spcPts val="0"/>
              </a:spcAft>
            </a:pPr>
            <a:r>
              <a:rPr lang="ja-JP" altLang="en-US" dirty="0">
                <a:solidFill>
                  <a:srgbClr val="0070C0"/>
                </a:solidFill>
                <a:latin typeface="BIZ UDPゴシック" panose="020B0400000000000000" pitchFamily="50" charset="-128"/>
                <a:ea typeface="BIZ UDPゴシック" panose="020B0400000000000000" pitchFamily="50" charset="-128"/>
                <a:cs typeface="ＭＳ Ｐゴシック" panose="020B0600070205080204" pitchFamily="50" charset="-128"/>
              </a:rPr>
              <a:t>・</a:t>
            </a:r>
            <a:r>
              <a:rPr lang="ja-JP" dirty="0" smtClean="0">
                <a:solidFill>
                  <a:srgbClr val="0070C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当番</a:t>
            </a:r>
            <a:r>
              <a:rPr lang="ja-JP" dirty="0">
                <a:solidFill>
                  <a:srgbClr val="0070C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活動に意欲的である</a:t>
            </a:r>
            <a:r>
              <a:rPr lang="ja-JP" dirty="0" smtClean="0">
                <a:solidFill>
                  <a:srgbClr val="0070C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a:t>
            </a:r>
            <a:endParaRPr lang="en-US" altLang="ja-JP" dirty="0" smtClean="0">
              <a:solidFill>
                <a:srgbClr val="0070C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endParaRPr>
          </a:p>
          <a:p>
            <a:pPr>
              <a:lnSpc>
                <a:spcPts val="2500"/>
              </a:lnSpc>
              <a:spcAft>
                <a:spcPts val="0"/>
              </a:spcAft>
            </a:pPr>
            <a:r>
              <a:rPr lang="ja-JP" altLang="en-US" dirty="0">
                <a:solidFill>
                  <a:srgbClr val="0070C0"/>
                </a:solidFill>
                <a:latin typeface="BIZ UDPゴシック" panose="020B0400000000000000" pitchFamily="50" charset="-128"/>
                <a:ea typeface="BIZ UDPゴシック" panose="020B0400000000000000" pitchFamily="50" charset="-128"/>
                <a:cs typeface="ＭＳ Ｐゴシック" panose="020B0600070205080204" pitchFamily="50" charset="-128"/>
              </a:rPr>
              <a:t>・</a:t>
            </a:r>
            <a:r>
              <a:rPr lang="ja-JP" dirty="0" smtClean="0">
                <a:solidFill>
                  <a:srgbClr val="0070C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３</a:t>
            </a:r>
            <a:r>
              <a:rPr lang="ja-JP" dirty="0">
                <a:solidFill>
                  <a:srgbClr val="0070C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までの数を数えることができる。</a:t>
            </a:r>
            <a:endParaRPr lang="ja-JP" dirty="0">
              <a:effectLst/>
              <a:latin typeface="BIZ UDPゴシック" panose="020B0400000000000000" pitchFamily="50" charset="-128"/>
              <a:ea typeface="BIZ UDPゴシック" panose="020B0400000000000000" pitchFamily="50" charset="-128"/>
              <a:cs typeface="ＭＳ Ｐゴシック" panose="020B0600070205080204" pitchFamily="50" charset="-128"/>
            </a:endParaRPr>
          </a:p>
        </p:txBody>
      </p:sp>
      <p:sp>
        <p:nvSpPr>
          <p:cNvPr id="51" name="正方形/長方形 50"/>
          <p:cNvSpPr/>
          <p:nvPr/>
        </p:nvSpPr>
        <p:spPr>
          <a:xfrm>
            <a:off x="838200" y="2357247"/>
            <a:ext cx="6243948" cy="722630"/>
          </a:xfrm>
          <a:prstGeom prst="rect">
            <a:avLst/>
          </a:prstGeom>
          <a:noFill/>
          <a:ln w="19050">
            <a:noFill/>
          </a:ln>
        </p:spPr>
        <p:txBody>
          <a:bodyPr wrap="square">
            <a:noAutofit/>
          </a:bodyPr>
          <a:lstStyle/>
          <a:p>
            <a:pPr>
              <a:lnSpc>
                <a:spcPts val="2500"/>
              </a:lnSpc>
              <a:spcAft>
                <a:spcPts val="0"/>
              </a:spcAft>
            </a:pPr>
            <a:r>
              <a:rPr lang="ja-JP" altLang="en-US" b="1" kern="1200" dirty="0" smtClean="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キャリア発達段階を考慮した</a:t>
            </a:r>
            <a:r>
              <a:rPr lang="ja-JP" b="1" kern="1200" dirty="0" smtClean="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b="1" kern="120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場・人・もの」</a:t>
            </a:r>
            <a:endParaRPr lang="ja-JP" dirty="0">
              <a:effectLst/>
              <a:latin typeface="BIZ UDPゴシック" panose="020B0400000000000000" pitchFamily="50" charset="-128"/>
              <a:ea typeface="BIZ UDPゴシック" panose="020B0400000000000000" pitchFamily="50" charset="-128"/>
              <a:cs typeface="ＭＳ Ｐゴシック" panose="020B0600070205080204" pitchFamily="50" charset="-128"/>
            </a:endParaRPr>
          </a:p>
          <a:p>
            <a:pPr>
              <a:lnSpc>
                <a:spcPts val="2500"/>
              </a:lnSpc>
              <a:spcAft>
                <a:spcPts val="0"/>
              </a:spcAft>
            </a:pPr>
            <a:r>
              <a:rPr lang="ja-JP" altLang="en-US" kern="1200" dirty="0" smtClean="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小学部　</a:t>
            </a:r>
            <a:r>
              <a:rPr lang="ja-JP" kern="1200" dirty="0" smtClean="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場</a:t>
            </a:r>
            <a:r>
              <a:rPr lang="ja-JP" kern="120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kern="1200" dirty="0" smtClean="0">
                <a:solidFill>
                  <a:srgbClr val="0070C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食堂</a:t>
            </a:r>
            <a:r>
              <a:rPr lang="ja-JP" altLang="en-US" kern="1200" dirty="0" smtClean="0">
                <a:solidFill>
                  <a:srgbClr val="0070C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，教室</a:t>
            </a:r>
            <a:r>
              <a:rPr lang="ja-JP" kern="1200" dirty="0">
                <a:solidFill>
                  <a:srgbClr val="0070C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　</a:t>
            </a:r>
            <a:r>
              <a:rPr lang="ja-JP" kern="120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人：</a:t>
            </a:r>
            <a:r>
              <a:rPr lang="ja-JP" kern="1200" dirty="0">
                <a:solidFill>
                  <a:srgbClr val="0070C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友達，教師　</a:t>
            </a:r>
            <a:r>
              <a:rPr lang="ja-JP" kern="120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もの</a:t>
            </a:r>
            <a:r>
              <a:rPr lang="ja-JP" kern="1200" dirty="0" smtClean="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kern="1200" dirty="0" smtClean="0">
                <a:solidFill>
                  <a:srgbClr val="0070C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牛乳</a:t>
            </a:r>
            <a:r>
              <a:rPr lang="ja-JP" altLang="en-US" kern="1200" dirty="0" smtClean="0">
                <a:solidFill>
                  <a:srgbClr val="0070C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，ストロー</a:t>
            </a:r>
            <a:endParaRPr lang="ja-JP" dirty="0">
              <a:effectLst/>
              <a:latin typeface="BIZ UDPゴシック" panose="020B0400000000000000" pitchFamily="50" charset="-128"/>
              <a:ea typeface="BIZ UDPゴシック" panose="020B0400000000000000" pitchFamily="50" charset="-128"/>
              <a:cs typeface="ＭＳ Ｐゴシック" panose="020B0600070205080204" pitchFamily="50" charset="-128"/>
            </a:endParaRPr>
          </a:p>
        </p:txBody>
      </p:sp>
      <p:sp>
        <p:nvSpPr>
          <p:cNvPr id="52" name="正方形/長方形 51"/>
          <p:cNvSpPr/>
          <p:nvPr/>
        </p:nvSpPr>
        <p:spPr>
          <a:xfrm>
            <a:off x="728379" y="4456473"/>
            <a:ext cx="7459082" cy="1495389"/>
          </a:xfrm>
          <a:prstGeom prst="rect">
            <a:avLst/>
          </a:prstGeom>
          <a:solidFill>
            <a:sysClr val="window" lastClr="FFFFFF"/>
          </a:solidFill>
          <a:ln w="19050">
            <a:solidFill>
              <a:schemeClr val="accent5"/>
            </a:solidFill>
          </a:ln>
        </p:spPr>
        <p:txBody>
          <a:bodyPr wrap="square">
            <a:noAutofit/>
          </a:bodyPr>
          <a:lstStyle/>
          <a:p>
            <a:pPr algn="ctr">
              <a:lnSpc>
                <a:spcPct val="150000"/>
              </a:lnSpc>
              <a:spcAft>
                <a:spcPts val="0"/>
              </a:spcAft>
            </a:pPr>
            <a:r>
              <a:rPr lang="ja-JP" b="1" kern="120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学習</a:t>
            </a:r>
            <a:r>
              <a:rPr lang="ja-JP" b="1" kern="1200" dirty="0" smtClean="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活動</a:t>
            </a:r>
            <a:endParaRPr lang="ja-JP" dirty="0">
              <a:effectLst/>
              <a:latin typeface="BIZ UDPゴシック" panose="020B0400000000000000" pitchFamily="50" charset="-128"/>
              <a:ea typeface="BIZ UDPゴシック" panose="020B0400000000000000" pitchFamily="50" charset="-128"/>
              <a:cs typeface="ＭＳ Ｐゴシック" panose="020B0600070205080204" pitchFamily="50" charset="-128"/>
            </a:endParaRPr>
          </a:p>
          <a:p>
            <a:pPr>
              <a:spcAft>
                <a:spcPts val="0"/>
              </a:spcAft>
            </a:pPr>
            <a:r>
              <a:rPr lang="en-US" sz="1400" dirty="0">
                <a:effectLst/>
                <a:latin typeface="BIZ UDPゴシック" panose="020B0400000000000000" pitchFamily="50" charset="-128"/>
                <a:ea typeface="ＭＳ Ｐゴシック" panose="020B0600070205080204" pitchFamily="50" charset="-128"/>
                <a:cs typeface="ＭＳ Ｐゴシック" panose="020B0600070205080204" pitchFamily="50" charset="-128"/>
              </a:rPr>
              <a:t> </a:t>
            </a:r>
            <a:endParaRPr lang="ja-JP" sz="120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p:txBody>
      </p:sp>
      <p:sp>
        <p:nvSpPr>
          <p:cNvPr id="53" name="正方形/長方形 52"/>
          <p:cNvSpPr/>
          <p:nvPr/>
        </p:nvSpPr>
        <p:spPr>
          <a:xfrm>
            <a:off x="877114" y="4792071"/>
            <a:ext cx="7187036" cy="1032944"/>
          </a:xfrm>
          <a:prstGeom prst="rect">
            <a:avLst/>
          </a:prstGeom>
        </p:spPr>
        <p:txBody>
          <a:bodyPr wrap="square">
            <a:noAutofit/>
          </a:bodyPr>
          <a:lstStyle/>
          <a:p>
            <a:pPr>
              <a:lnSpc>
                <a:spcPts val="2500"/>
              </a:lnSpc>
              <a:spcAft>
                <a:spcPts val="0"/>
              </a:spcAft>
            </a:pPr>
            <a:r>
              <a:rPr lang="ja-JP" kern="1200" dirty="0">
                <a:effectLst/>
                <a:latin typeface="BIZ UDPゴシック" panose="020B0400000000000000" pitchFamily="50" charset="-128"/>
                <a:ea typeface="BIZ UDPゴシック" panose="020B0400000000000000" pitchFamily="50" charset="-128"/>
                <a:cs typeface="Times New Roman" panose="02020603050405020304" pitchFamily="18" charset="0"/>
              </a:rPr>
              <a:t>教科別の指導「算数」</a:t>
            </a:r>
            <a:endParaRPr lang="ja-JP" dirty="0">
              <a:effectLst/>
              <a:latin typeface="BIZ UDPゴシック" panose="020B0400000000000000" pitchFamily="50" charset="-128"/>
              <a:ea typeface="BIZ UDPゴシック" panose="020B0400000000000000" pitchFamily="50" charset="-128"/>
              <a:cs typeface="ＭＳ Ｐゴシック" panose="020B0600070205080204" pitchFamily="50" charset="-128"/>
            </a:endParaRPr>
          </a:p>
          <a:p>
            <a:pPr>
              <a:lnSpc>
                <a:spcPts val="2500"/>
              </a:lnSpc>
              <a:spcAft>
                <a:spcPts val="0"/>
              </a:spcAft>
            </a:pPr>
            <a:r>
              <a:rPr lang="ja-JP" kern="1200" dirty="0" smtClean="0">
                <a:solidFill>
                  <a:srgbClr val="0070C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・空</a:t>
            </a:r>
            <a:r>
              <a:rPr lang="ja-JP" kern="1200" dirty="0">
                <a:solidFill>
                  <a:srgbClr val="0070C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の牛乳</a:t>
            </a:r>
            <a:r>
              <a:rPr lang="ja-JP" kern="1200" dirty="0" smtClean="0">
                <a:solidFill>
                  <a:srgbClr val="0070C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パック</a:t>
            </a:r>
            <a:r>
              <a:rPr lang="ja-JP" altLang="en-US" kern="1200" dirty="0" smtClean="0">
                <a:solidFill>
                  <a:srgbClr val="0070C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５個</a:t>
            </a:r>
            <a:r>
              <a:rPr lang="ja-JP" kern="1200" dirty="0" smtClean="0">
                <a:solidFill>
                  <a:srgbClr val="0070C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を</a:t>
            </a:r>
            <a:r>
              <a:rPr lang="ja-JP" kern="1200" dirty="0">
                <a:solidFill>
                  <a:srgbClr val="0070C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数唱しながらかごに入れる。</a:t>
            </a:r>
            <a:endParaRPr lang="ja-JP" dirty="0">
              <a:effectLst/>
              <a:latin typeface="BIZ UDPゴシック" panose="020B0400000000000000" pitchFamily="50" charset="-128"/>
              <a:ea typeface="BIZ UDPゴシック" panose="020B0400000000000000" pitchFamily="50" charset="-128"/>
              <a:cs typeface="ＭＳ Ｐゴシック" panose="020B0600070205080204" pitchFamily="50" charset="-128"/>
            </a:endParaRPr>
          </a:p>
          <a:p>
            <a:pPr>
              <a:lnSpc>
                <a:spcPts val="2500"/>
              </a:lnSpc>
              <a:spcAft>
                <a:spcPts val="0"/>
              </a:spcAft>
            </a:pPr>
            <a:r>
              <a:rPr lang="ja-JP" kern="1200" dirty="0">
                <a:solidFill>
                  <a:srgbClr val="0070C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kern="1200" dirty="0" smtClean="0">
                <a:solidFill>
                  <a:srgbClr val="0070C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５</a:t>
            </a:r>
            <a:r>
              <a:rPr lang="ja-JP" altLang="en-US" kern="1200" dirty="0" smtClean="0">
                <a:solidFill>
                  <a:srgbClr val="0070C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までの数を</a:t>
            </a:r>
            <a:r>
              <a:rPr lang="ja-JP" kern="1200" dirty="0" smtClean="0">
                <a:solidFill>
                  <a:srgbClr val="0070C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数唱</a:t>
            </a:r>
            <a:r>
              <a:rPr lang="ja-JP" kern="1200" dirty="0">
                <a:solidFill>
                  <a:srgbClr val="0070C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しながら</a:t>
            </a:r>
            <a:r>
              <a:rPr lang="ja-JP" kern="1200" dirty="0" smtClean="0">
                <a:solidFill>
                  <a:srgbClr val="0070C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kern="1200" dirty="0" smtClean="0">
                <a:solidFill>
                  <a:srgbClr val="0070C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ストローを</a:t>
            </a:r>
            <a:r>
              <a:rPr lang="ja-JP" kern="1200" dirty="0" smtClean="0">
                <a:solidFill>
                  <a:srgbClr val="0070C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仕切り</a:t>
            </a:r>
            <a:r>
              <a:rPr lang="ja-JP" kern="1200" dirty="0">
                <a:solidFill>
                  <a:srgbClr val="0070C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の</a:t>
            </a:r>
            <a:r>
              <a:rPr lang="ja-JP" kern="1200" dirty="0" smtClean="0">
                <a:solidFill>
                  <a:srgbClr val="0070C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あるケース</a:t>
            </a:r>
            <a:r>
              <a:rPr lang="ja-JP" kern="1200" dirty="0">
                <a:solidFill>
                  <a:srgbClr val="0070C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に</a:t>
            </a:r>
            <a:r>
              <a:rPr lang="ja-JP" kern="1200" dirty="0" smtClean="0">
                <a:solidFill>
                  <a:srgbClr val="0070C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入れ</a:t>
            </a:r>
            <a:r>
              <a:rPr lang="ja-JP" altLang="en-US" kern="1200" dirty="0" smtClean="0">
                <a:solidFill>
                  <a:srgbClr val="0070C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る</a:t>
            </a:r>
            <a:r>
              <a:rPr lang="ja-JP" kern="1200" dirty="0" smtClean="0">
                <a:solidFill>
                  <a:srgbClr val="0070C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a:t>
            </a:r>
            <a:endParaRPr lang="ja-JP" dirty="0">
              <a:effectLst/>
              <a:latin typeface="BIZ UDPゴシック" panose="020B0400000000000000" pitchFamily="50" charset="-128"/>
              <a:ea typeface="BIZ UDPゴシック" panose="020B0400000000000000" pitchFamily="50" charset="-128"/>
              <a:cs typeface="ＭＳ Ｐゴシック" panose="020B0600070205080204" pitchFamily="50" charset="-128"/>
            </a:endParaRPr>
          </a:p>
        </p:txBody>
      </p:sp>
      <p:sp>
        <p:nvSpPr>
          <p:cNvPr id="54" name="下矢印 53"/>
          <p:cNvSpPr/>
          <p:nvPr/>
        </p:nvSpPr>
        <p:spPr>
          <a:xfrm>
            <a:off x="7234829" y="3428503"/>
            <a:ext cx="764588" cy="937483"/>
          </a:xfrm>
          <a:prstGeom prst="downArrow">
            <a:avLst/>
          </a:prstGeom>
          <a:solidFill>
            <a:srgbClr val="0070C0"/>
          </a:solidFill>
          <a:ln w="12700" cap="flat" cmpd="sng" algn="ctr">
            <a:solidFill>
              <a:srgbClr val="0070C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pic>
        <p:nvPicPr>
          <p:cNvPr id="55" name="図 54"/>
          <p:cNvPicPr>
            <a:picLocks noChangeAspect="1"/>
          </p:cNvPicPr>
          <p:nvPr/>
        </p:nvPicPr>
        <p:blipFill>
          <a:blip r:embed="rId4" cstate="print">
            <a:extLst>
              <a:ext uri="{BEBA8EAE-BF5A-486C-A8C5-ECC9F3942E4B}">
                <a14:imgProps xmlns:a14="http://schemas.microsoft.com/office/drawing/2010/main">
                  <a14:imgLayer r:embed="rId5">
                    <a14:imgEffect>
                      <a14:backgroundRemoval t="2167" b="98000" l="8209" r="92289"/>
                    </a14:imgEffect>
                  </a14:imgLayer>
                </a14:imgProps>
              </a:ext>
              <a:ext uri="{28A0092B-C50C-407E-A947-70E740481C1C}">
                <a14:useLocalDpi xmlns:a14="http://schemas.microsoft.com/office/drawing/2010/main" val="0"/>
              </a:ext>
            </a:extLst>
          </a:blip>
          <a:stretch>
            <a:fillRect/>
          </a:stretch>
        </p:blipFill>
        <p:spPr>
          <a:xfrm>
            <a:off x="8886299" y="4772172"/>
            <a:ext cx="884630" cy="1320343"/>
          </a:xfrm>
          <a:prstGeom prst="rect">
            <a:avLst/>
          </a:prstGeom>
        </p:spPr>
      </p:pic>
      <p:sp>
        <p:nvSpPr>
          <p:cNvPr id="22" name="角丸四角形 21"/>
          <p:cNvSpPr/>
          <p:nvPr/>
        </p:nvSpPr>
        <p:spPr>
          <a:xfrm>
            <a:off x="810416" y="1783604"/>
            <a:ext cx="1720529" cy="605995"/>
          </a:xfrm>
          <a:prstGeom prst="roundRect">
            <a:avLst/>
          </a:prstGeom>
          <a:solidFill>
            <a:srgbClr val="FFFF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spcAft>
                <a:spcPts val="0"/>
              </a:spcAft>
            </a:pPr>
            <a:r>
              <a:rPr lang="ja-JP" sz="2400" b="1" kern="1200" dirty="0" smtClean="0">
                <a:solidFill>
                  <a:srgbClr val="000000"/>
                </a:solidFill>
                <a:effectLst/>
                <a:latin typeface="ＭＳ Ｐゴシック" panose="020B0600070205080204" pitchFamily="50" charset="-128"/>
                <a:ea typeface="BIZ UDPゴシック" panose="020B0400000000000000" pitchFamily="50" charset="-128"/>
                <a:cs typeface="Times New Roman" panose="02020603050405020304" pitchFamily="18" charset="0"/>
              </a:rPr>
              <a:t>ポイント</a:t>
            </a:r>
            <a:r>
              <a:rPr lang="ja-JP" altLang="en-US" sz="2400" b="1" kern="1200" dirty="0" smtClean="0">
                <a:solidFill>
                  <a:srgbClr val="000000"/>
                </a:solidFill>
                <a:effectLst/>
                <a:latin typeface="ＭＳ Ｐゴシック" panose="020B0600070205080204" pitchFamily="50" charset="-128"/>
                <a:ea typeface="BIZ UDPゴシック" panose="020B0400000000000000" pitchFamily="50" charset="-128"/>
                <a:cs typeface="Times New Roman" panose="02020603050405020304" pitchFamily="18" charset="0"/>
              </a:rPr>
              <a:t>①</a:t>
            </a:r>
            <a:endParaRPr lang="ja-JP" sz="240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p:txBody>
      </p:sp>
      <p:sp>
        <p:nvSpPr>
          <p:cNvPr id="24" name="角丸四角形 23"/>
          <p:cNvSpPr/>
          <p:nvPr/>
        </p:nvSpPr>
        <p:spPr>
          <a:xfrm>
            <a:off x="8076957" y="721379"/>
            <a:ext cx="1720529" cy="605995"/>
          </a:xfrm>
          <a:prstGeom prst="roundRect">
            <a:avLst/>
          </a:prstGeom>
          <a:solidFill>
            <a:srgbClr val="FFFF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spcAft>
                <a:spcPts val="0"/>
              </a:spcAft>
            </a:pPr>
            <a:r>
              <a:rPr lang="ja-JP" sz="2400" b="1" kern="1200" dirty="0">
                <a:solidFill>
                  <a:srgbClr val="000000"/>
                </a:solidFill>
                <a:effectLst/>
                <a:latin typeface="ＭＳ Ｐゴシック" panose="020B0600070205080204" pitchFamily="50" charset="-128"/>
                <a:ea typeface="BIZ UDPゴシック" panose="020B0400000000000000" pitchFamily="50" charset="-128"/>
                <a:cs typeface="Times New Roman" panose="02020603050405020304" pitchFamily="18" charset="0"/>
              </a:rPr>
              <a:t>ポイント②</a:t>
            </a:r>
            <a:endParaRPr lang="ja-JP" sz="240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p:txBody>
      </p:sp>
      <p:sp>
        <p:nvSpPr>
          <p:cNvPr id="25" name="テキスト ボックス 2"/>
          <p:cNvSpPr txBox="1"/>
          <p:nvPr/>
        </p:nvSpPr>
        <p:spPr>
          <a:xfrm>
            <a:off x="9780139" y="5365109"/>
            <a:ext cx="1313313" cy="61046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just">
              <a:spcAft>
                <a:spcPts val="0"/>
              </a:spcAft>
            </a:pPr>
            <a:r>
              <a:rPr lang="ja-JP" sz="2000" kern="100" dirty="0">
                <a:effectLst/>
                <a:latin typeface="游明朝" panose="02020400000000000000" pitchFamily="18" charset="-128"/>
                <a:ea typeface="BIZ UDゴシック" panose="020B0400000000000000" pitchFamily="49" charset="-128"/>
                <a:cs typeface="Times New Roman" panose="02020603050405020304" pitchFamily="18" charset="0"/>
              </a:rPr>
              <a:t>小学部</a:t>
            </a:r>
            <a:r>
              <a:rPr lang="ja-JP" sz="2000" kern="100" dirty="0" smtClean="0">
                <a:effectLst/>
                <a:latin typeface="游明朝" panose="02020400000000000000" pitchFamily="18" charset="-128"/>
                <a:ea typeface="BIZ UDゴシック" panose="020B0400000000000000" pitchFamily="49" charset="-128"/>
                <a:cs typeface="Times New Roman" panose="02020603050405020304" pitchFamily="18" charset="0"/>
              </a:rPr>
              <a:t>の</a:t>
            </a:r>
            <a:endParaRPr lang="en-US" altLang="ja-JP" sz="2000" kern="100" dirty="0" smtClean="0">
              <a:effectLst/>
              <a:latin typeface="游明朝" panose="02020400000000000000" pitchFamily="18" charset="-128"/>
              <a:ea typeface="BIZ UDゴシック" panose="020B0400000000000000" pitchFamily="49" charset="-128"/>
              <a:cs typeface="Times New Roman" panose="02020603050405020304" pitchFamily="18" charset="0"/>
            </a:endParaRPr>
          </a:p>
          <a:p>
            <a:pPr algn="just">
              <a:spcAft>
                <a:spcPts val="0"/>
              </a:spcAft>
            </a:pPr>
            <a:r>
              <a:rPr lang="ja-JP" sz="2000" kern="100" dirty="0" smtClean="0">
                <a:effectLst/>
                <a:latin typeface="游明朝" panose="02020400000000000000" pitchFamily="18" charset="-128"/>
                <a:ea typeface="BIZ UDゴシック" panose="020B0400000000000000" pitchFamily="49" charset="-128"/>
                <a:cs typeface="Times New Roman" panose="02020603050405020304" pitchFamily="18" charset="0"/>
              </a:rPr>
              <a:t>名取</a:t>
            </a:r>
            <a:r>
              <a:rPr lang="ja-JP" sz="2000" kern="100" dirty="0">
                <a:effectLst/>
                <a:latin typeface="游明朝" panose="02020400000000000000" pitchFamily="18" charset="-128"/>
                <a:ea typeface="BIZ UDゴシック" panose="020B0400000000000000" pitchFamily="49" charset="-128"/>
                <a:cs typeface="Times New Roman" panose="02020603050405020304" pitchFamily="18" charset="0"/>
              </a:rPr>
              <a:t>さん</a:t>
            </a:r>
            <a:endParaRPr lang="ja-JP" sz="2000" kern="100" dirty="0">
              <a:effectLst/>
              <a:latin typeface="游明朝" panose="02020400000000000000" pitchFamily="18" charset="-128"/>
              <a:ea typeface="游明朝" panose="02020400000000000000" pitchFamily="18" charset="-128"/>
              <a:cs typeface="Times New Roman" panose="02020603050405020304" pitchFamily="18" charset="0"/>
            </a:endParaRPr>
          </a:p>
        </p:txBody>
      </p:sp>
    </p:spTree>
    <p:extLst>
      <p:ext uri="{BB962C8B-B14F-4D97-AF65-F5344CB8AC3E}">
        <p14:creationId xmlns:p14="http://schemas.microsoft.com/office/powerpoint/2010/main" val="187456468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角丸四角形 28"/>
          <p:cNvSpPr/>
          <p:nvPr/>
        </p:nvSpPr>
        <p:spPr>
          <a:xfrm>
            <a:off x="127321" y="763929"/>
            <a:ext cx="11792378" cy="5592421"/>
          </a:xfrm>
          <a:prstGeom prst="roundRect">
            <a:avLst/>
          </a:prstGeom>
          <a:solidFill>
            <a:srgbClr val="FFEBAB"/>
          </a:solidFill>
          <a:ln w="12700" cap="flat" cmpd="sng" algn="ctr">
            <a:noFill/>
            <a:prstDash val="solid"/>
            <a:miter lim="800000"/>
          </a:ln>
          <a:effectLst>
            <a:softEdge rad="317500"/>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4" name="フッター プレースホルダー 3"/>
          <p:cNvSpPr>
            <a:spLocks noGrp="1"/>
          </p:cNvSpPr>
          <p:nvPr>
            <p:ph type="ftr" sz="quarter" idx="11"/>
          </p:nvPr>
        </p:nvSpPr>
        <p:spPr>
          <a:xfrm>
            <a:off x="4038600" y="6356350"/>
            <a:ext cx="4572000" cy="365125"/>
          </a:xfrm>
        </p:spPr>
        <p:txBody>
          <a:bodyPr/>
          <a:lstStyle/>
          <a:p>
            <a:r>
              <a:rPr lang="ja-JP" altLang="en-US" smtClean="0"/>
              <a:t>校内研修用スライド①　理論・ツール編</a:t>
            </a:r>
            <a:endParaRPr lang="ja-JP" altLang="en-US" dirty="0"/>
          </a:p>
        </p:txBody>
      </p:sp>
      <p:sp>
        <p:nvSpPr>
          <p:cNvPr id="5" name="スライド番号プレースホルダー 4"/>
          <p:cNvSpPr>
            <a:spLocks noGrp="1"/>
          </p:cNvSpPr>
          <p:nvPr>
            <p:ph type="sldNum" sz="quarter" idx="12"/>
          </p:nvPr>
        </p:nvSpPr>
        <p:spPr/>
        <p:txBody>
          <a:bodyPr/>
          <a:lstStyle/>
          <a:p>
            <a:fld id="{D67E624D-B24F-4D49-B013-843895CD5DFB}" type="slidenum">
              <a:rPr lang="ja-JP" altLang="en-US" smtClean="0"/>
              <a:pPr/>
              <a:t>14</a:t>
            </a:fld>
            <a:endParaRPr lang="ja-JP" altLang="en-US" dirty="0"/>
          </a:p>
        </p:txBody>
      </p:sp>
      <p:sp>
        <p:nvSpPr>
          <p:cNvPr id="30" name="角丸四角形 29"/>
          <p:cNvSpPr/>
          <p:nvPr/>
        </p:nvSpPr>
        <p:spPr>
          <a:xfrm rot="16200000">
            <a:off x="10619480" y="-289908"/>
            <a:ext cx="1051753" cy="1872777"/>
          </a:xfrm>
          <a:prstGeom prst="roundRect">
            <a:avLst/>
          </a:prstGeom>
          <a:solidFill>
            <a:schemeClr val="bg1"/>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1" name="図 3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08955" y="256457"/>
            <a:ext cx="558478" cy="791828"/>
          </a:xfrm>
          <a:prstGeom prst="rect">
            <a:avLst/>
          </a:prstGeom>
          <a:ln w="6350">
            <a:solidFill>
              <a:schemeClr val="tx1"/>
            </a:solidFill>
          </a:ln>
        </p:spPr>
      </p:pic>
      <p:sp>
        <p:nvSpPr>
          <p:cNvPr id="32" name="テキスト ボックス 31"/>
          <p:cNvSpPr txBox="1"/>
          <p:nvPr/>
        </p:nvSpPr>
        <p:spPr>
          <a:xfrm>
            <a:off x="11075613" y="64638"/>
            <a:ext cx="1114312" cy="1077218"/>
          </a:xfrm>
          <a:prstGeom prst="rect">
            <a:avLst/>
          </a:prstGeom>
          <a:noFill/>
        </p:spPr>
        <p:txBody>
          <a:bodyPr wrap="square" rtlCol="0">
            <a:spAutoFit/>
          </a:bodyPr>
          <a:lstStyle/>
          <a:p>
            <a:endParaRPr kumimoji="1" lang="en-US" altLang="ja-JP" sz="2400" dirty="0" smtClean="0">
              <a:solidFill>
                <a:srgbClr val="0070C0"/>
              </a:solidFill>
              <a:latin typeface="メイリオ" panose="020B0604030504040204" pitchFamily="50" charset="-128"/>
              <a:ea typeface="メイリオ" panose="020B0604030504040204" pitchFamily="50" charset="-128"/>
            </a:endParaRPr>
          </a:p>
          <a:p>
            <a:r>
              <a:rPr kumimoji="1" lang="en-US" altLang="ja-JP" sz="2000" b="1" dirty="0" smtClean="0">
                <a:latin typeface="BIZ UDPゴシック" panose="020B0400000000000000" pitchFamily="50" charset="-128"/>
                <a:ea typeface="BIZ UDPゴシック" panose="020B0400000000000000" pitchFamily="50" charset="-128"/>
              </a:rPr>
              <a:t>P</a:t>
            </a:r>
            <a:r>
              <a:rPr kumimoji="1" lang="ja-JP" altLang="en-US" sz="2000" b="1" dirty="0" smtClean="0">
                <a:latin typeface="BIZ UDPゴシック" panose="020B0400000000000000" pitchFamily="50" charset="-128"/>
                <a:ea typeface="BIZ UDPゴシック" panose="020B0400000000000000" pitchFamily="50" charset="-128"/>
              </a:rPr>
              <a:t>１－５</a:t>
            </a:r>
            <a:endParaRPr kumimoji="1" lang="en-US" altLang="ja-JP" sz="2000" b="1" dirty="0" smtClean="0">
              <a:latin typeface="BIZ UDPゴシック" panose="020B0400000000000000" pitchFamily="50" charset="-128"/>
              <a:ea typeface="BIZ UDPゴシック" panose="020B0400000000000000" pitchFamily="50" charset="-128"/>
            </a:endParaRPr>
          </a:p>
          <a:p>
            <a:endParaRPr kumimoji="1" lang="en-US" altLang="ja-JP" sz="2000" b="1" dirty="0" smtClean="0">
              <a:latin typeface="BIZ UDPゴシック" panose="020B0400000000000000" pitchFamily="50" charset="-128"/>
              <a:ea typeface="BIZ UDPゴシック" panose="020B0400000000000000" pitchFamily="50" charset="-128"/>
            </a:endParaRPr>
          </a:p>
        </p:txBody>
      </p:sp>
      <p:sp>
        <p:nvSpPr>
          <p:cNvPr id="33" name="テキスト ボックス 2"/>
          <p:cNvSpPr txBox="1">
            <a:spLocks noChangeArrowheads="1"/>
          </p:cNvSpPr>
          <p:nvPr/>
        </p:nvSpPr>
        <p:spPr bwMode="auto">
          <a:xfrm>
            <a:off x="539313" y="256457"/>
            <a:ext cx="1463658" cy="672264"/>
          </a:xfrm>
          <a:prstGeom prst="rect">
            <a:avLst/>
          </a:prstGeom>
          <a:noFill/>
          <a:ln w="9525">
            <a:noFill/>
            <a:miter lim="800000"/>
            <a:headEnd/>
            <a:tailEnd/>
          </a:ln>
        </p:spPr>
        <p:txBody>
          <a:bodyPr rot="0" vert="horz" wrap="square" lIns="91440" tIns="45720" rIns="91440" bIns="45720" anchor="t" anchorCtr="0">
            <a:noAutofit/>
          </a:bodyPr>
          <a:lstStyle/>
          <a:p>
            <a:pPr algn="just">
              <a:spcAft>
                <a:spcPts val="0"/>
              </a:spcAft>
            </a:pPr>
            <a:r>
              <a:rPr lang="ja-JP" altLang="en-US" sz="3200" b="1" kern="100" dirty="0" smtClean="0">
                <a:solidFill>
                  <a:srgbClr val="FFC000"/>
                </a:solidFill>
                <a:effectLst/>
                <a:latin typeface="游明朝" panose="02020400000000000000" pitchFamily="18" charset="-128"/>
                <a:ea typeface="BIZ UDPゴシック" panose="020B0400000000000000" pitchFamily="50" charset="-128"/>
                <a:cs typeface="Times New Roman" panose="02020603050405020304" pitchFamily="18" charset="0"/>
              </a:rPr>
              <a:t>中学部</a:t>
            </a:r>
            <a:endParaRPr lang="ja-JP" sz="3200" kern="100" dirty="0">
              <a:solidFill>
                <a:srgbClr val="FFC000"/>
              </a:solidFill>
              <a:effectLst/>
              <a:latin typeface="游明朝" panose="02020400000000000000" pitchFamily="18" charset="-128"/>
              <a:ea typeface="游明朝" panose="02020400000000000000" pitchFamily="18" charset="-128"/>
              <a:cs typeface="Times New Roman" panose="02020603050405020304" pitchFamily="18" charset="0"/>
            </a:endParaRPr>
          </a:p>
        </p:txBody>
      </p:sp>
      <p:sp>
        <p:nvSpPr>
          <p:cNvPr id="34" name="角丸四角形吹き出し 33"/>
          <p:cNvSpPr/>
          <p:nvPr/>
        </p:nvSpPr>
        <p:spPr>
          <a:xfrm>
            <a:off x="8408222" y="3244521"/>
            <a:ext cx="3028420" cy="1020010"/>
          </a:xfrm>
          <a:prstGeom prst="wedgeRoundRectCallout">
            <a:avLst>
              <a:gd name="adj1" fmla="val 6321"/>
              <a:gd name="adj2" fmla="val 96591"/>
              <a:gd name="adj3" fmla="val 16667"/>
            </a:avLst>
          </a:prstGeom>
          <a:solidFill>
            <a:sysClr val="window" lastClr="FFFFFF"/>
          </a:solidFill>
          <a:ln w="12700" cap="flat" cmpd="sng" algn="ctr">
            <a:solidFill>
              <a:schemeClr val="accent5"/>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l">
              <a:lnSpc>
                <a:spcPts val="2500"/>
              </a:lnSpc>
              <a:spcAft>
                <a:spcPts val="0"/>
              </a:spcAft>
            </a:pPr>
            <a:r>
              <a:rPr lang="ja-JP" altLang="en-US" kern="100" dirty="0" smtClean="0">
                <a:effectLst/>
                <a:latin typeface="BIZ UDPゴシック" panose="020B0400000000000000" pitchFamily="50" charset="-128"/>
                <a:ea typeface="BIZ UDPゴシック" panose="020B0400000000000000" pitchFamily="50" charset="-128"/>
                <a:cs typeface="Times New Roman" panose="02020603050405020304" pitchFamily="18" charset="0"/>
              </a:rPr>
              <a:t>家庭で，食事の準備の手伝いができた。</a:t>
            </a:r>
            <a:endParaRPr lang="ja-JP"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35" name="正方形/長方形 34"/>
          <p:cNvSpPr/>
          <p:nvPr/>
        </p:nvSpPr>
        <p:spPr>
          <a:xfrm>
            <a:off x="8018528" y="1389922"/>
            <a:ext cx="3418114" cy="1553339"/>
          </a:xfrm>
          <a:prstGeom prst="rect">
            <a:avLst/>
          </a:prstGeom>
          <a:solidFill>
            <a:sysClr val="window" lastClr="FFFFFF"/>
          </a:solidFill>
          <a:ln w="19050">
            <a:solidFill>
              <a:srgbClr val="FFC000"/>
            </a:solidFill>
          </a:ln>
        </p:spPr>
        <p:txBody>
          <a:bodyPr wrap="square">
            <a:noAutofit/>
          </a:bodyPr>
          <a:lstStyle/>
          <a:p>
            <a:pPr algn="ctr">
              <a:lnSpc>
                <a:spcPct val="150000"/>
              </a:lnSpc>
              <a:spcAft>
                <a:spcPts val="0"/>
              </a:spcAft>
            </a:pPr>
            <a:r>
              <a:rPr lang="ja-JP" b="1" kern="1200" dirty="0">
                <a:solidFill>
                  <a:srgbClr val="000000"/>
                </a:solidFill>
                <a:effectLst/>
                <a:latin typeface="ＭＳ Ｐゴシック" panose="020B0600070205080204" pitchFamily="50" charset="-128"/>
                <a:ea typeface="BIZ UDPゴシック" panose="020B0400000000000000" pitchFamily="50" charset="-128"/>
                <a:cs typeface="Times New Roman" panose="02020603050405020304" pitchFamily="18" charset="0"/>
              </a:rPr>
              <a:t>学んだことを生かしている姿</a:t>
            </a:r>
            <a:endParaRPr lang="ja-JP"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a:p>
            <a:pPr>
              <a:spcAft>
                <a:spcPts val="0"/>
              </a:spcAft>
            </a:pPr>
            <a:r>
              <a:rPr lang="en-US" sz="1400" kern="1200" dirty="0">
                <a:solidFill>
                  <a:srgbClr val="000000"/>
                </a:solidFill>
                <a:effectLst/>
                <a:latin typeface="BIZ UDPゴシック" panose="020B0400000000000000" pitchFamily="50" charset="-128"/>
                <a:ea typeface="ＭＳ Ｐゴシック" panose="020B0600070205080204" pitchFamily="50" charset="-128"/>
                <a:cs typeface="Times New Roman" panose="02020603050405020304" pitchFamily="18" charset="0"/>
              </a:rPr>
              <a:t> </a:t>
            </a:r>
            <a:endParaRPr lang="ja-JP" sz="120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p:txBody>
      </p:sp>
      <p:sp>
        <p:nvSpPr>
          <p:cNvPr id="36" name="正方形/長方形 35"/>
          <p:cNvSpPr/>
          <p:nvPr/>
        </p:nvSpPr>
        <p:spPr>
          <a:xfrm>
            <a:off x="8027489" y="1861908"/>
            <a:ext cx="3400192" cy="1042539"/>
          </a:xfrm>
          <a:prstGeom prst="rect">
            <a:avLst/>
          </a:prstGeom>
        </p:spPr>
        <p:txBody>
          <a:bodyPr wrap="square">
            <a:noAutofit/>
          </a:bodyPr>
          <a:lstStyle/>
          <a:p>
            <a:pPr>
              <a:lnSpc>
                <a:spcPts val="2500"/>
              </a:lnSpc>
              <a:spcAft>
                <a:spcPts val="0"/>
              </a:spcAft>
            </a:pPr>
            <a:r>
              <a:rPr lang="ja-JP" altLang="en-US" dirty="0" smtClean="0">
                <a:solidFill>
                  <a:srgbClr val="0070C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・家庭で，食事の準備を手伝う。</a:t>
            </a:r>
            <a:endParaRPr lang="en-US" altLang="ja-JP" dirty="0" smtClean="0">
              <a:solidFill>
                <a:srgbClr val="0070C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endParaRPr>
          </a:p>
          <a:p>
            <a:pPr>
              <a:lnSpc>
                <a:spcPts val="2500"/>
              </a:lnSpc>
              <a:spcAft>
                <a:spcPts val="0"/>
              </a:spcAft>
            </a:pPr>
            <a:r>
              <a:rPr lang="ja-JP" altLang="en-US" dirty="0" smtClean="0">
                <a:solidFill>
                  <a:srgbClr val="0070C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・調理器具を用意したり，家族の</a:t>
            </a:r>
            <a:endParaRPr lang="en-US" altLang="ja-JP" dirty="0" smtClean="0">
              <a:solidFill>
                <a:srgbClr val="0070C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endParaRPr>
          </a:p>
          <a:p>
            <a:pPr>
              <a:lnSpc>
                <a:spcPts val="2500"/>
              </a:lnSpc>
              <a:spcAft>
                <a:spcPts val="0"/>
              </a:spcAft>
            </a:pPr>
            <a:r>
              <a:rPr lang="ja-JP" altLang="en-US" dirty="0" smtClean="0">
                <a:solidFill>
                  <a:srgbClr val="0070C0"/>
                </a:solidFill>
                <a:latin typeface="BIZ UDPゴシック" panose="020B0400000000000000" pitchFamily="50" charset="-128"/>
                <a:ea typeface="BIZ UDPゴシック" panose="020B0400000000000000" pitchFamily="50" charset="-128"/>
                <a:cs typeface="ＭＳ Ｐゴシック" panose="020B0600070205080204" pitchFamily="50" charset="-128"/>
              </a:rPr>
              <a:t> </a:t>
            </a:r>
            <a:r>
              <a:rPr lang="ja-JP" altLang="en-US" dirty="0" smtClean="0">
                <a:solidFill>
                  <a:srgbClr val="0070C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食器を並べたりする。</a:t>
            </a:r>
            <a:endParaRPr lang="ja-JP" dirty="0">
              <a:solidFill>
                <a:srgbClr val="0070C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endParaRPr>
          </a:p>
        </p:txBody>
      </p:sp>
      <p:sp>
        <p:nvSpPr>
          <p:cNvPr id="37" name="正方形/長方形 36"/>
          <p:cNvSpPr/>
          <p:nvPr/>
        </p:nvSpPr>
        <p:spPr>
          <a:xfrm>
            <a:off x="892991" y="1112108"/>
            <a:ext cx="6702247" cy="628067"/>
          </a:xfrm>
          <a:prstGeom prst="rect">
            <a:avLst/>
          </a:prstGeom>
          <a:solidFill>
            <a:sysClr val="window" lastClr="FFFFFF"/>
          </a:solidFill>
          <a:ln w="19050">
            <a:solidFill>
              <a:srgbClr val="FFC000"/>
            </a:solidFill>
          </a:ln>
        </p:spPr>
        <p:txBody>
          <a:bodyPr wrap="square">
            <a:noAutofit/>
          </a:bodyPr>
          <a:lstStyle/>
          <a:p>
            <a:pPr algn="ctr">
              <a:spcAft>
                <a:spcPts val="0"/>
              </a:spcAft>
            </a:pPr>
            <a:r>
              <a:rPr lang="ja-JP" b="1" kern="1200" dirty="0" smtClean="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各教科</a:t>
            </a:r>
            <a:r>
              <a:rPr lang="ja-JP" b="1" kern="120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の目標及び</a:t>
            </a:r>
            <a:r>
              <a:rPr lang="ja-JP" b="1" kern="1200" dirty="0" smtClean="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内容</a:t>
            </a:r>
            <a:r>
              <a:rPr lang="ja-JP" altLang="en-US" b="1" kern="1200" dirty="0" smtClean="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（育成を目指す資質・能力）</a:t>
            </a:r>
            <a:endParaRPr lang="ja-JP" dirty="0">
              <a:effectLst/>
              <a:latin typeface="BIZ UDPゴシック" panose="020B0400000000000000" pitchFamily="50" charset="-128"/>
              <a:ea typeface="BIZ UDPゴシック" panose="020B0400000000000000" pitchFamily="50" charset="-128"/>
              <a:cs typeface="ＭＳ Ｐゴシック" panose="020B0600070205080204" pitchFamily="50" charset="-128"/>
            </a:endParaRPr>
          </a:p>
          <a:p>
            <a:pPr algn="ctr">
              <a:spcAft>
                <a:spcPts val="0"/>
              </a:spcAft>
            </a:pPr>
            <a:r>
              <a:rPr lang="ja-JP" kern="1200" dirty="0" smtClean="0">
                <a:solidFill>
                  <a:srgbClr val="FF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算数</a:t>
            </a:r>
            <a:r>
              <a:rPr lang="ja-JP" kern="1200" dirty="0">
                <a:solidFill>
                  <a:srgbClr val="FF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　</a:t>
            </a:r>
            <a:r>
              <a:rPr lang="en-US" altLang="ja-JP" kern="1200" dirty="0" smtClean="0">
                <a:solidFill>
                  <a:srgbClr val="FF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A</a:t>
            </a:r>
            <a:r>
              <a:rPr lang="ja-JP" altLang="en-US" kern="1200" dirty="0" smtClean="0">
                <a:solidFill>
                  <a:srgbClr val="FF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　数と計算　</a:t>
            </a:r>
            <a:r>
              <a:rPr lang="ja-JP" kern="1200" dirty="0" smtClean="0">
                <a:solidFill>
                  <a:srgbClr val="FF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小学部</a:t>
            </a:r>
            <a:r>
              <a:rPr lang="ja-JP" kern="1200" dirty="0">
                <a:solidFill>
                  <a:srgbClr val="FF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２段階</a:t>
            </a:r>
            <a:endParaRPr lang="ja-JP" dirty="0">
              <a:solidFill>
                <a:srgbClr val="FF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endParaRPr>
          </a:p>
        </p:txBody>
      </p:sp>
      <p:sp>
        <p:nvSpPr>
          <p:cNvPr id="38" name="右中かっこ 37"/>
          <p:cNvSpPr/>
          <p:nvPr/>
        </p:nvSpPr>
        <p:spPr>
          <a:xfrm>
            <a:off x="7589184" y="1472387"/>
            <a:ext cx="336986" cy="2141445"/>
          </a:xfrm>
          <a:prstGeom prst="rightBrace">
            <a:avLst>
              <a:gd name="adj1" fmla="val 41804"/>
              <a:gd name="adj2" fmla="val 47886"/>
            </a:avLst>
          </a:prstGeom>
          <a:noFill/>
          <a:ln w="28575" cap="flat" cmpd="sng" algn="ctr">
            <a:solidFill>
              <a:srgbClr val="FFC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39" name="正方形/長方形 38"/>
          <p:cNvSpPr/>
          <p:nvPr/>
        </p:nvSpPr>
        <p:spPr>
          <a:xfrm>
            <a:off x="886556" y="2004379"/>
            <a:ext cx="6741742" cy="2148617"/>
          </a:xfrm>
          <a:prstGeom prst="rect">
            <a:avLst/>
          </a:prstGeom>
          <a:solidFill>
            <a:sysClr val="window" lastClr="FFFFFF"/>
          </a:solidFill>
          <a:ln w="19050">
            <a:solidFill>
              <a:srgbClr val="FFC000"/>
            </a:solidFill>
          </a:ln>
        </p:spPr>
        <p:txBody>
          <a:bodyPr wrap="square">
            <a:noAutofit/>
          </a:bodyPr>
          <a:lstStyle/>
          <a:p>
            <a:pPr algn="ctr">
              <a:lnSpc>
                <a:spcPct val="150000"/>
              </a:lnSpc>
              <a:spcAft>
                <a:spcPts val="0"/>
              </a:spcAft>
            </a:pPr>
            <a:r>
              <a:rPr lang="ja-JP" altLang="en-US" b="1" kern="1200" dirty="0" smtClean="0">
                <a:solidFill>
                  <a:srgbClr val="000000"/>
                </a:solidFill>
                <a:effectLst/>
                <a:latin typeface="ＭＳ Ｐゴシック" panose="020B0600070205080204" pitchFamily="50" charset="-128"/>
                <a:ea typeface="BIZ UDPゴシック" panose="020B0400000000000000" pitchFamily="50" charset="-128"/>
                <a:cs typeface="Times New Roman" panose="02020603050405020304" pitchFamily="18" charset="0"/>
              </a:rPr>
              <a:t>名取さん</a:t>
            </a:r>
            <a:r>
              <a:rPr lang="ja-JP" b="1" kern="1200" dirty="0" smtClean="0">
                <a:solidFill>
                  <a:srgbClr val="000000"/>
                </a:solidFill>
                <a:effectLst/>
                <a:latin typeface="ＭＳ Ｐゴシック" panose="020B0600070205080204" pitchFamily="50" charset="-128"/>
                <a:ea typeface="BIZ UDPゴシック" panose="020B0400000000000000" pitchFamily="50" charset="-128"/>
                <a:cs typeface="Times New Roman" panose="02020603050405020304" pitchFamily="18" charset="0"/>
              </a:rPr>
              <a:t>の</a:t>
            </a:r>
            <a:r>
              <a:rPr lang="ja-JP" b="1" kern="1200" dirty="0">
                <a:solidFill>
                  <a:srgbClr val="000000"/>
                </a:solidFill>
                <a:effectLst/>
                <a:latin typeface="ＭＳ Ｐゴシック" panose="020B0600070205080204" pitchFamily="50" charset="-128"/>
                <a:ea typeface="BIZ UDPゴシック" panose="020B0400000000000000" pitchFamily="50" charset="-128"/>
                <a:cs typeface="Times New Roman" panose="02020603050405020304" pitchFamily="18" charset="0"/>
              </a:rPr>
              <a:t>生活</a:t>
            </a:r>
            <a:endParaRPr lang="ja-JP"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p:txBody>
      </p:sp>
      <p:sp>
        <p:nvSpPr>
          <p:cNvPr id="40" name="正方形/長方形 39"/>
          <p:cNvSpPr/>
          <p:nvPr/>
        </p:nvSpPr>
        <p:spPr>
          <a:xfrm>
            <a:off x="911000" y="3096357"/>
            <a:ext cx="6646088" cy="1030155"/>
          </a:xfrm>
          <a:prstGeom prst="rect">
            <a:avLst/>
          </a:prstGeom>
          <a:noFill/>
          <a:ln w="19050">
            <a:noFill/>
          </a:ln>
        </p:spPr>
        <p:txBody>
          <a:bodyPr wrap="square">
            <a:noAutofit/>
          </a:bodyPr>
          <a:lstStyle/>
          <a:p>
            <a:pPr>
              <a:lnSpc>
                <a:spcPts val="2500"/>
              </a:lnSpc>
              <a:spcAft>
                <a:spcPts val="0"/>
              </a:spcAft>
            </a:pPr>
            <a:r>
              <a:rPr lang="ja-JP" altLang="en-US" b="1" dirty="0" smtClean="0">
                <a:effectLst/>
                <a:latin typeface="BIZ UDPゴシック" panose="020B0400000000000000" pitchFamily="50" charset="-128"/>
                <a:ea typeface="BIZ UDPゴシック" panose="020B0400000000000000" pitchFamily="50" charset="-128"/>
                <a:cs typeface="ＭＳ Ｐゴシック" panose="020B0600070205080204" pitchFamily="50" charset="-128"/>
              </a:rPr>
              <a:t>名取さん</a:t>
            </a:r>
            <a:r>
              <a:rPr lang="ja-JP" b="1" dirty="0" smtClean="0">
                <a:effectLst/>
                <a:latin typeface="BIZ UDPゴシック" panose="020B0400000000000000" pitchFamily="50" charset="-128"/>
                <a:ea typeface="BIZ UDPゴシック" panose="020B0400000000000000" pitchFamily="50" charset="-128"/>
                <a:cs typeface="ＭＳ Ｐゴシック" panose="020B0600070205080204" pitchFamily="50" charset="-128"/>
              </a:rPr>
              <a:t>の</a:t>
            </a:r>
            <a:r>
              <a:rPr lang="ja-JP" b="1" dirty="0">
                <a:effectLst/>
                <a:latin typeface="BIZ UDPゴシック" panose="020B0400000000000000" pitchFamily="50" charset="-128"/>
                <a:ea typeface="BIZ UDPゴシック" panose="020B0400000000000000" pitchFamily="50" charset="-128"/>
                <a:cs typeface="ＭＳ Ｐゴシック" panose="020B0600070205080204" pitchFamily="50" charset="-128"/>
              </a:rPr>
              <a:t>実態</a:t>
            </a:r>
            <a:endParaRPr lang="ja-JP" dirty="0">
              <a:effectLst/>
              <a:latin typeface="BIZ UDPゴシック" panose="020B0400000000000000" pitchFamily="50" charset="-128"/>
              <a:ea typeface="BIZ UDPゴシック" panose="020B0400000000000000" pitchFamily="50" charset="-128"/>
              <a:cs typeface="ＭＳ Ｐゴシック" panose="020B0600070205080204" pitchFamily="50" charset="-128"/>
            </a:endParaRPr>
          </a:p>
          <a:p>
            <a:pPr>
              <a:lnSpc>
                <a:spcPts val="2500"/>
              </a:lnSpc>
              <a:spcAft>
                <a:spcPts val="0"/>
              </a:spcAft>
            </a:pPr>
            <a:r>
              <a:rPr lang="ja-JP" altLang="en-US" dirty="0" smtClean="0">
                <a:solidFill>
                  <a:srgbClr val="0070C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・家族思い。</a:t>
            </a:r>
            <a:endParaRPr lang="en-US" altLang="ja-JP" dirty="0" smtClean="0">
              <a:solidFill>
                <a:srgbClr val="0070C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endParaRPr>
          </a:p>
          <a:p>
            <a:pPr>
              <a:lnSpc>
                <a:spcPts val="2500"/>
              </a:lnSpc>
              <a:spcAft>
                <a:spcPts val="0"/>
              </a:spcAft>
            </a:pPr>
            <a:r>
              <a:rPr lang="ja-JP" altLang="en-US" dirty="0" smtClean="0">
                <a:solidFill>
                  <a:srgbClr val="0070C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・家庭でできることを増やし，家族の手伝いをしたいと思っている。</a:t>
            </a:r>
            <a:endParaRPr lang="ja-JP" dirty="0">
              <a:effectLst/>
              <a:latin typeface="BIZ UDPゴシック" panose="020B0400000000000000" pitchFamily="50" charset="-128"/>
              <a:ea typeface="BIZ UDPゴシック" panose="020B0400000000000000" pitchFamily="50" charset="-128"/>
              <a:cs typeface="ＭＳ Ｐゴシック" panose="020B0600070205080204" pitchFamily="50" charset="-128"/>
            </a:endParaRPr>
          </a:p>
        </p:txBody>
      </p:sp>
      <p:sp>
        <p:nvSpPr>
          <p:cNvPr id="41" name="正方形/長方形 40"/>
          <p:cNvSpPr/>
          <p:nvPr/>
        </p:nvSpPr>
        <p:spPr>
          <a:xfrm>
            <a:off x="911325" y="2437416"/>
            <a:ext cx="5924293" cy="722630"/>
          </a:xfrm>
          <a:prstGeom prst="rect">
            <a:avLst/>
          </a:prstGeom>
          <a:noFill/>
          <a:ln w="19050">
            <a:noFill/>
          </a:ln>
        </p:spPr>
        <p:txBody>
          <a:bodyPr wrap="square">
            <a:noAutofit/>
          </a:bodyPr>
          <a:lstStyle/>
          <a:p>
            <a:pPr>
              <a:lnSpc>
                <a:spcPts val="2500"/>
              </a:lnSpc>
              <a:spcAft>
                <a:spcPts val="0"/>
              </a:spcAft>
            </a:pPr>
            <a:r>
              <a:rPr lang="ja-JP" altLang="en-US" b="1" kern="1200" dirty="0" smtClean="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キャリア発達段階を考慮した</a:t>
            </a:r>
            <a:r>
              <a:rPr lang="ja-JP" b="1" kern="1200" dirty="0" smtClean="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b="1" kern="120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場・人・もの」</a:t>
            </a:r>
            <a:endParaRPr lang="ja-JP" dirty="0">
              <a:effectLst/>
              <a:latin typeface="BIZ UDPゴシック" panose="020B0400000000000000" pitchFamily="50" charset="-128"/>
              <a:ea typeface="BIZ UDPゴシック" panose="020B0400000000000000" pitchFamily="50" charset="-128"/>
              <a:cs typeface="ＭＳ Ｐゴシック" panose="020B0600070205080204" pitchFamily="50" charset="-128"/>
            </a:endParaRPr>
          </a:p>
          <a:p>
            <a:pPr>
              <a:lnSpc>
                <a:spcPts val="2500"/>
              </a:lnSpc>
              <a:spcAft>
                <a:spcPts val="0"/>
              </a:spcAft>
            </a:pPr>
            <a:r>
              <a:rPr lang="ja-JP" altLang="en-US" kern="1200" dirty="0" smtClean="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中学部　</a:t>
            </a:r>
            <a:r>
              <a:rPr lang="ja-JP" kern="1200" dirty="0" smtClean="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場：</a:t>
            </a:r>
            <a:r>
              <a:rPr lang="ja-JP" altLang="en-US" kern="1200" dirty="0" smtClean="0">
                <a:solidFill>
                  <a:srgbClr val="0070C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家庭の台所</a:t>
            </a:r>
            <a:r>
              <a:rPr lang="ja-JP" kern="1200" dirty="0">
                <a:solidFill>
                  <a:srgbClr val="0070C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　</a:t>
            </a:r>
            <a:r>
              <a:rPr lang="ja-JP" kern="120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人</a:t>
            </a:r>
            <a:r>
              <a:rPr lang="ja-JP" kern="1200" dirty="0" smtClean="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kern="1200" dirty="0" smtClean="0">
                <a:solidFill>
                  <a:srgbClr val="0070C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家族</a:t>
            </a:r>
            <a:r>
              <a:rPr lang="ja-JP" kern="1200" dirty="0">
                <a:solidFill>
                  <a:srgbClr val="0070C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　</a:t>
            </a:r>
            <a:r>
              <a:rPr lang="ja-JP" kern="120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もの</a:t>
            </a:r>
            <a:r>
              <a:rPr lang="ja-JP" kern="1200" dirty="0" smtClean="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kern="1200" dirty="0" smtClean="0">
                <a:solidFill>
                  <a:srgbClr val="0070C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調理器具</a:t>
            </a:r>
            <a:r>
              <a:rPr lang="ja-JP" altLang="en-US" dirty="0">
                <a:solidFill>
                  <a:srgbClr val="0070C0"/>
                </a:solidFill>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kern="1200" dirty="0" smtClean="0">
                <a:solidFill>
                  <a:srgbClr val="0070C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食器</a:t>
            </a:r>
            <a:endParaRPr lang="ja-JP" dirty="0">
              <a:solidFill>
                <a:srgbClr val="0070C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endParaRPr>
          </a:p>
        </p:txBody>
      </p:sp>
      <p:sp>
        <p:nvSpPr>
          <p:cNvPr id="42" name="正方形/長方形 41"/>
          <p:cNvSpPr/>
          <p:nvPr/>
        </p:nvSpPr>
        <p:spPr>
          <a:xfrm>
            <a:off x="871220" y="4255008"/>
            <a:ext cx="7521666" cy="1717464"/>
          </a:xfrm>
          <a:prstGeom prst="rect">
            <a:avLst/>
          </a:prstGeom>
          <a:solidFill>
            <a:sysClr val="window" lastClr="FFFFFF"/>
          </a:solidFill>
          <a:ln w="19050">
            <a:solidFill>
              <a:srgbClr val="FFC000"/>
            </a:solidFill>
          </a:ln>
        </p:spPr>
        <p:txBody>
          <a:bodyPr wrap="square">
            <a:noAutofit/>
          </a:bodyPr>
          <a:lstStyle/>
          <a:p>
            <a:pPr algn="ctr">
              <a:lnSpc>
                <a:spcPct val="150000"/>
              </a:lnSpc>
              <a:spcAft>
                <a:spcPts val="0"/>
              </a:spcAft>
            </a:pPr>
            <a:r>
              <a:rPr lang="ja-JP" b="1" kern="120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学習</a:t>
            </a:r>
            <a:r>
              <a:rPr lang="ja-JP" b="1" kern="1200" dirty="0" smtClean="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活動</a:t>
            </a:r>
            <a:endParaRPr lang="ja-JP" dirty="0">
              <a:effectLst/>
              <a:latin typeface="BIZ UDPゴシック" panose="020B0400000000000000" pitchFamily="50" charset="-128"/>
              <a:ea typeface="BIZ UDPゴシック" panose="020B0400000000000000" pitchFamily="50" charset="-128"/>
              <a:cs typeface="ＭＳ Ｐゴシック" panose="020B0600070205080204" pitchFamily="50" charset="-128"/>
            </a:endParaRPr>
          </a:p>
          <a:p>
            <a:pPr>
              <a:spcAft>
                <a:spcPts val="0"/>
              </a:spcAft>
            </a:pPr>
            <a:r>
              <a:rPr lang="en-US" sz="1400" dirty="0">
                <a:effectLst/>
                <a:latin typeface="BIZ UDPゴシック" panose="020B0400000000000000" pitchFamily="50" charset="-128"/>
                <a:ea typeface="ＭＳ Ｐゴシック" panose="020B0600070205080204" pitchFamily="50" charset="-128"/>
                <a:cs typeface="ＭＳ Ｐゴシック" panose="020B0600070205080204" pitchFamily="50" charset="-128"/>
              </a:rPr>
              <a:t> </a:t>
            </a:r>
            <a:endParaRPr lang="ja-JP" sz="120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p:txBody>
      </p:sp>
      <p:sp>
        <p:nvSpPr>
          <p:cNvPr id="43" name="正方形/長方形 42"/>
          <p:cNvSpPr/>
          <p:nvPr/>
        </p:nvSpPr>
        <p:spPr>
          <a:xfrm>
            <a:off x="892991" y="4614814"/>
            <a:ext cx="7187036" cy="1329038"/>
          </a:xfrm>
          <a:prstGeom prst="rect">
            <a:avLst/>
          </a:prstGeom>
        </p:spPr>
        <p:txBody>
          <a:bodyPr wrap="square">
            <a:noAutofit/>
          </a:bodyPr>
          <a:lstStyle/>
          <a:p>
            <a:pPr>
              <a:lnSpc>
                <a:spcPts val="2500"/>
              </a:lnSpc>
              <a:spcAft>
                <a:spcPts val="0"/>
              </a:spcAft>
            </a:pPr>
            <a:r>
              <a:rPr lang="ja-JP" altLang="en-US" kern="1200" dirty="0" smtClean="0">
                <a:effectLst/>
                <a:latin typeface="BIZ UDPゴシック" panose="020B0400000000000000" pitchFamily="50" charset="-128"/>
                <a:ea typeface="BIZ UDPゴシック" panose="020B0400000000000000" pitchFamily="50" charset="-128"/>
                <a:cs typeface="Times New Roman" panose="02020603050405020304" pitchFamily="18" charset="0"/>
              </a:rPr>
              <a:t>各教科等を合わせた指導「生活単元学習（職業・家庭</a:t>
            </a:r>
            <a:r>
              <a:rPr lang="en-US" altLang="ja-JP" kern="1200" dirty="0" smtClean="0">
                <a:effectLst/>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kern="1200" dirty="0" smtClean="0">
                <a:effectLst/>
                <a:latin typeface="BIZ UDPゴシック" panose="020B0400000000000000" pitchFamily="50" charset="-128"/>
                <a:ea typeface="BIZ UDPゴシック" panose="020B0400000000000000" pitchFamily="50" charset="-128"/>
                <a:cs typeface="Times New Roman" panose="02020603050405020304" pitchFamily="18" charset="0"/>
              </a:rPr>
              <a:t>数学）」</a:t>
            </a:r>
            <a:endParaRPr lang="ja-JP" dirty="0">
              <a:effectLst/>
              <a:latin typeface="BIZ UDPゴシック" panose="020B0400000000000000" pitchFamily="50" charset="-128"/>
              <a:ea typeface="BIZ UDPゴシック" panose="020B0400000000000000" pitchFamily="50" charset="-128"/>
              <a:cs typeface="ＭＳ Ｐゴシック" panose="020B0600070205080204" pitchFamily="50" charset="-128"/>
            </a:endParaRPr>
          </a:p>
          <a:p>
            <a:pPr>
              <a:lnSpc>
                <a:spcPts val="2500"/>
              </a:lnSpc>
              <a:spcAft>
                <a:spcPts val="0"/>
              </a:spcAft>
            </a:pPr>
            <a:r>
              <a:rPr lang="ja-JP" kern="1200" dirty="0" smtClean="0">
                <a:solidFill>
                  <a:srgbClr val="0070C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dirty="0">
                <a:solidFill>
                  <a:srgbClr val="0070C0"/>
                </a:solidFill>
                <a:latin typeface="BIZ UDPゴシック" panose="020B0400000000000000" pitchFamily="50" charset="-128"/>
                <a:ea typeface="BIZ UDPゴシック" panose="020B0400000000000000" pitchFamily="50" charset="-128"/>
                <a:cs typeface="Times New Roman" panose="02020603050405020304" pitchFamily="18" charset="0"/>
              </a:rPr>
              <a:t> </a:t>
            </a:r>
            <a:r>
              <a:rPr lang="ja-JP" altLang="en-US" dirty="0" smtClean="0">
                <a:solidFill>
                  <a:srgbClr val="0070C0"/>
                </a:solidFill>
                <a:latin typeface="BIZ UDPゴシック" panose="020B0400000000000000" pitchFamily="50" charset="-128"/>
                <a:ea typeface="BIZ UDPゴシック" panose="020B0400000000000000" pitchFamily="50" charset="-128"/>
                <a:cs typeface="Times New Roman" panose="02020603050405020304" pitchFamily="18" charset="0"/>
              </a:rPr>
              <a:t>調理室で</a:t>
            </a:r>
            <a:r>
              <a:rPr lang="ja-JP" altLang="en-US" dirty="0">
                <a:solidFill>
                  <a:srgbClr val="0070C0"/>
                </a:solidFill>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dirty="0" smtClean="0">
                <a:solidFill>
                  <a:srgbClr val="0070C0"/>
                </a:solidFill>
                <a:latin typeface="BIZ UDPゴシック" panose="020B0400000000000000" pitchFamily="50" charset="-128"/>
                <a:ea typeface="BIZ UDPゴシック" panose="020B0400000000000000" pitchFamily="50" charset="-128"/>
                <a:cs typeface="Times New Roman" panose="02020603050405020304" pitchFamily="18" charset="0"/>
              </a:rPr>
              <a:t>グループ数に応じて必要な調理器具の個数を，作業表を</a:t>
            </a:r>
            <a:endParaRPr lang="en-US" altLang="ja-JP" dirty="0" smtClean="0">
              <a:solidFill>
                <a:srgbClr val="0070C0"/>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a:lnSpc>
                <a:spcPts val="2500"/>
              </a:lnSpc>
              <a:spcAft>
                <a:spcPts val="0"/>
              </a:spcAft>
            </a:pPr>
            <a:r>
              <a:rPr lang="ja-JP" altLang="en-US" dirty="0" smtClean="0">
                <a:solidFill>
                  <a:srgbClr val="0070C0"/>
                </a:solidFill>
                <a:latin typeface="BIZ UDPゴシック" panose="020B0400000000000000" pitchFamily="50" charset="-128"/>
                <a:ea typeface="BIZ UDPゴシック" panose="020B0400000000000000" pitchFamily="50" charset="-128"/>
                <a:cs typeface="Times New Roman" panose="02020603050405020304" pitchFamily="18" charset="0"/>
              </a:rPr>
              <a:t>　確認しながら準備する。</a:t>
            </a:r>
            <a:endParaRPr lang="en-US" altLang="ja-JP" kern="1200" dirty="0" smtClean="0">
              <a:solidFill>
                <a:srgbClr val="0070C0"/>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a:lnSpc>
                <a:spcPts val="2500"/>
              </a:lnSpc>
              <a:spcAft>
                <a:spcPts val="0"/>
              </a:spcAft>
            </a:pPr>
            <a:r>
              <a:rPr lang="ja-JP" altLang="en-US" kern="1200" dirty="0" smtClean="0">
                <a:solidFill>
                  <a:srgbClr val="0070C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・グループの人数分の食器を準備する。</a:t>
            </a:r>
            <a:endParaRPr lang="ja-JP" dirty="0">
              <a:effectLst/>
              <a:latin typeface="BIZ UDPゴシック" panose="020B0400000000000000" pitchFamily="50" charset="-128"/>
              <a:ea typeface="BIZ UDPゴシック" panose="020B0400000000000000" pitchFamily="50" charset="-128"/>
              <a:cs typeface="ＭＳ Ｐゴシック" panose="020B0600070205080204" pitchFamily="50" charset="-128"/>
            </a:endParaRPr>
          </a:p>
        </p:txBody>
      </p:sp>
      <p:sp>
        <p:nvSpPr>
          <p:cNvPr id="44" name="下矢印 43"/>
          <p:cNvSpPr/>
          <p:nvPr/>
        </p:nvSpPr>
        <p:spPr>
          <a:xfrm>
            <a:off x="7628298" y="3096357"/>
            <a:ext cx="764588" cy="1079659"/>
          </a:xfrm>
          <a:prstGeom prst="downArrow">
            <a:avLst/>
          </a:prstGeom>
          <a:solidFill>
            <a:srgbClr val="FFC000"/>
          </a:solidFill>
          <a:ln w="12700" cap="flat" cmpd="sng" algn="ctr">
            <a:solidFill>
              <a:srgbClr val="FFC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pic>
        <p:nvPicPr>
          <p:cNvPr id="45" name="図 44"/>
          <p:cNvPicPr>
            <a:picLocks noChangeAspect="1"/>
          </p:cNvPicPr>
          <p:nvPr/>
        </p:nvPicPr>
        <p:blipFill>
          <a:blip r:embed="rId4" cstate="print">
            <a:extLst>
              <a:ext uri="{BEBA8EAE-BF5A-486C-A8C5-ECC9F3942E4B}">
                <a14:imgProps xmlns:a14="http://schemas.microsoft.com/office/drawing/2010/main">
                  <a14:imgLayer r:embed="rId5">
                    <a14:imgEffect>
                      <a14:backgroundRemoval t="3291" b="97258" l="2516" r="95912"/>
                    </a14:imgEffect>
                  </a14:imgLayer>
                </a14:imgProps>
              </a:ext>
              <a:ext uri="{28A0092B-C50C-407E-A947-70E740481C1C}">
                <a14:useLocalDpi xmlns:a14="http://schemas.microsoft.com/office/drawing/2010/main" val="0"/>
              </a:ext>
            </a:extLst>
          </a:blip>
          <a:stretch>
            <a:fillRect/>
          </a:stretch>
        </p:blipFill>
        <p:spPr>
          <a:xfrm>
            <a:off x="9076009" y="4264531"/>
            <a:ext cx="1004693" cy="1728198"/>
          </a:xfrm>
          <a:prstGeom prst="rect">
            <a:avLst/>
          </a:prstGeom>
        </p:spPr>
      </p:pic>
      <p:sp>
        <p:nvSpPr>
          <p:cNvPr id="21" name="角丸四角形 20"/>
          <p:cNvSpPr/>
          <p:nvPr/>
        </p:nvSpPr>
        <p:spPr>
          <a:xfrm>
            <a:off x="8138766" y="884194"/>
            <a:ext cx="1720529" cy="605995"/>
          </a:xfrm>
          <a:prstGeom prst="roundRect">
            <a:avLst/>
          </a:prstGeom>
          <a:solidFill>
            <a:srgbClr val="FFFF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spcAft>
                <a:spcPts val="0"/>
              </a:spcAft>
            </a:pPr>
            <a:r>
              <a:rPr lang="ja-JP" sz="2400" b="1" kern="1200" dirty="0">
                <a:solidFill>
                  <a:srgbClr val="000000"/>
                </a:solidFill>
                <a:effectLst/>
                <a:latin typeface="ＭＳ Ｐゴシック" panose="020B0600070205080204" pitchFamily="50" charset="-128"/>
                <a:ea typeface="BIZ UDPゴシック" panose="020B0400000000000000" pitchFamily="50" charset="-128"/>
                <a:cs typeface="Times New Roman" panose="02020603050405020304" pitchFamily="18" charset="0"/>
              </a:rPr>
              <a:t>ポイント②</a:t>
            </a:r>
            <a:endParaRPr lang="ja-JP" sz="240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p:txBody>
      </p:sp>
      <p:sp>
        <p:nvSpPr>
          <p:cNvPr id="22" name="角丸四角形 21"/>
          <p:cNvSpPr/>
          <p:nvPr/>
        </p:nvSpPr>
        <p:spPr>
          <a:xfrm>
            <a:off x="911000" y="1769293"/>
            <a:ext cx="1720529" cy="605995"/>
          </a:xfrm>
          <a:prstGeom prst="roundRect">
            <a:avLst/>
          </a:prstGeom>
          <a:solidFill>
            <a:srgbClr val="FFFF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spcAft>
                <a:spcPts val="0"/>
              </a:spcAft>
            </a:pPr>
            <a:r>
              <a:rPr lang="ja-JP" sz="2400" b="1" kern="1200" dirty="0" smtClean="0">
                <a:solidFill>
                  <a:srgbClr val="000000"/>
                </a:solidFill>
                <a:effectLst/>
                <a:latin typeface="ＭＳ Ｐゴシック" panose="020B0600070205080204" pitchFamily="50" charset="-128"/>
                <a:ea typeface="BIZ UDPゴシック" panose="020B0400000000000000" pitchFamily="50" charset="-128"/>
                <a:cs typeface="Times New Roman" panose="02020603050405020304" pitchFamily="18" charset="0"/>
              </a:rPr>
              <a:t>ポイント</a:t>
            </a:r>
            <a:r>
              <a:rPr lang="ja-JP" altLang="en-US" sz="2400" b="1" kern="1200" dirty="0" smtClean="0">
                <a:solidFill>
                  <a:srgbClr val="000000"/>
                </a:solidFill>
                <a:effectLst/>
                <a:latin typeface="ＭＳ Ｐゴシック" panose="020B0600070205080204" pitchFamily="50" charset="-128"/>
                <a:ea typeface="BIZ UDPゴシック" panose="020B0400000000000000" pitchFamily="50" charset="-128"/>
                <a:cs typeface="Times New Roman" panose="02020603050405020304" pitchFamily="18" charset="0"/>
              </a:rPr>
              <a:t>①</a:t>
            </a:r>
            <a:endParaRPr lang="ja-JP" sz="240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p:txBody>
      </p:sp>
      <p:sp>
        <p:nvSpPr>
          <p:cNvPr id="23" name="テキスト ボックス 2"/>
          <p:cNvSpPr txBox="1"/>
          <p:nvPr/>
        </p:nvSpPr>
        <p:spPr>
          <a:xfrm>
            <a:off x="10168877" y="5279333"/>
            <a:ext cx="1313313" cy="61046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just">
              <a:spcAft>
                <a:spcPts val="0"/>
              </a:spcAft>
            </a:pPr>
            <a:r>
              <a:rPr lang="ja-JP" altLang="en-US" sz="2000" kern="100" dirty="0" smtClean="0">
                <a:effectLst/>
                <a:latin typeface="游明朝" panose="02020400000000000000" pitchFamily="18" charset="-128"/>
                <a:ea typeface="BIZ UDゴシック" panose="020B0400000000000000" pitchFamily="49" charset="-128"/>
                <a:cs typeface="Times New Roman" panose="02020603050405020304" pitchFamily="18" charset="0"/>
              </a:rPr>
              <a:t>中</a:t>
            </a:r>
            <a:r>
              <a:rPr lang="ja-JP" sz="2000" kern="100" dirty="0" smtClean="0">
                <a:effectLst/>
                <a:latin typeface="游明朝" panose="02020400000000000000" pitchFamily="18" charset="-128"/>
                <a:ea typeface="BIZ UDゴシック" panose="020B0400000000000000" pitchFamily="49" charset="-128"/>
                <a:cs typeface="Times New Roman" panose="02020603050405020304" pitchFamily="18" charset="0"/>
              </a:rPr>
              <a:t>学部の</a:t>
            </a:r>
            <a:endParaRPr lang="en-US" altLang="ja-JP" sz="2000" kern="100" dirty="0" smtClean="0">
              <a:effectLst/>
              <a:latin typeface="游明朝" panose="02020400000000000000" pitchFamily="18" charset="-128"/>
              <a:ea typeface="BIZ UDゴシック" panose="020B0400000000000000" pitchFamily="49" charset="-128"/>
              <a:cs typeface="Times New Roman" panose="02020603050405020304" pitchFamily="18" charset="0"/>
            </a:endParaRPr>
          </a:p>
          <a:p>
            <a:pPr algn="just">
              <a:spcAft>
                <a:spcPts val="0"/>
              </a:spcAft>
            </a:pPr>
            <a:r>
              <a:rPr lang="ja-JP" sz="2000" kern="100" dirty="0" smtClean="0">
                <a:effectLst/>
                <a:latin typeface="游明朝" panose="02020400000000000000" pitchFamily="18" charset="-128"/>
                <a:ea typeface="BIZ UDゴシック" panose="020B0400000000000000" pitchFamily="49" charset="-128"/>
                <a:cs typeface="Times New Roman" panose="02020603050405020304" pitchFamily="18" charset="0"/>
              </a:rPr>
              <a:t>名取</a:t>
            </a:r>
            <a:r>
              <a:rPr lang="ja-JP" sz="2000" kern="100" dirty="0">
                <a:effectLst/>
                <a:latin typeface="游明朝" panose="02020400000000000000" pitchFamily="18" charset="-128"/>
                <a:ea typeface="BIZ UDゴシック" panose="020B0400000000000000" pitchFamily="49" charset="-128"/>
                <a:cs typeface="Times New Roman" panose="02020603050405020304" pitchFamily="18" charset="0"/>
              </a:rPr>
              <a:t>さん</a:t>
            </a:r>
            <a:endParaRPr lang="ja-JP" sz="2000" kern="100" dirty="0">
              <a:effectLst/>
              <a:latin typeface="游明朝" panose="02020400000000000000" pitchFamily="18" charset="-128"/>
              <a:ea typeface="游明朝" panose="02020400000000000000" pitchFamily="18" charset="-128"/>
              <a:cs typeface="Times New Roman" panose="02020603050405020304" pitchFamily="18" charset="0"/>
            </a:endParaRPr>
          </a:p>
        </p:txBody>
      </p:sp>
    </p:spTree>
    <p:extLst>
      <p:ext uri="{BB962C8B-B14F-4D97-AF65-F5344CB8AC3E}">
        <p14:creationId xmlns:p14="http://schemas.microsoft.com/office/powerpoint/2010/main" val="255671398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角丸四角形 28"/>
          <p:cNvSpPr/>
          <p:nvPr/>
        </p:nvSpPr>
        <p:spPr>
          <a:xfrm>
            <a:off x="117820" y="775504"/>
            <a:ext cx="11695430" cy="5451821"/>
          </a:xfrm>
          <a:prstGeom prst="roundRect">
            <a:avLst/>
          </a:prstGeom>
          <a:solidFill>
            <a:srgbClr val="FFCCCC"/>
          </a:solidFill>
          <a:ln w="12700" cap="flat" cmpd="sng" algn="ctr">
            <a:noFill/>
            <a:prstDash val="solid"/>
            <a:miter lim="800000"/>
          </a:ln>
          <a:effectLst>
            <a:softEdge rad="317500"/>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4" name="フッター プレースホルダー 3"/>
          <p:cNvSpPr>
            <a:spLocks noGrp="1"/>
          </p:cNvSpPr>
          <p:nvPr>
            <p:ph type="ftr" sz="quarter" idx="11"/>
          </p:nvPr>
        </p:nvSpPr>
        <p:spPr>
          <a:xfrm>
            <a:off x="4038600" y="6356350"/>
            <a:ext cx="4572000" cy="365125"/>
          </a:xfrm>
        </p:spPr>
        <p:txBody>
          <a:bodyPr/>
          <a:lstStyle/>
          <a:p>
            <a:r>
              <a:rPr lang="ja-JP" altLang="en-US" smtClean="0"/>
              <a:t>校内研修用スライド①　理論・ツール編</a:t>
            </a:r>
            <a:endParaRPr lang="ja-JP" altLang="en-US" dirty="0"/>
          </a:p>
        </p:txBody>
      </p:sp>
      <p:sp>
        <p:nvSpPr>
          <p:cNvPr id="5" name="スライド番号プレースホルダー 4"/>
          <p:cNvSpPr>
            <a:spLocks noGrp="1"/>
          </p:cNvSpPr>
          <p:nvPr>
            <p:ph type="sldNum" sz="quarter" idx="12"/>
          </p:nvPr>
        </p:nvSpPr>
        <p:spPr/>
        <p:txBody>
          <a:bodyPr/>
          <a:lstStyle/>
          <a:p>
            <a:fld id="{D67E624D-B24F-4D49-B013-843895CD5DFB}" type="slidenum">
              <a:rPr lang="ja-JP" altLang="en-US" smtClean="0"/>
              <a:pPr/>
              <a:t>15</a:t>
            </a:fld>
            <a:endParaRPr lang="ja-JP" altLang="en-US" dirty="0"/>
          </a:p>
        </p:txBody>
      </p:sp>
      <p:sp>
        <p:nvSpPr>
          <p:cNvPr id="30" name="角丸四角形 29"/>
          <p:cNvSpPr/>
          <p:nvPr/>
        </p:nvSpPr>
        <p:spPr>
          <a:xfrm rot="16200000">
            <a:off x="10619480" y="-289908"/>
            <a:ext cx="1051753" cy="1872777"/>
          </a:xfrm>
          <a:prstGeom prst="roundRect">
            <a:avLst/>
          </a:prstGeom>
          <a:solidFill>
            <a:schemeClr val="bg1"/>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1" name="図 3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08955" y="256457"/>
            <a:ext cx="558478" cy="791828"/>
          </a:xfrm>
          <a:prstGeom prst="rect">
            <a:avLst/>
          </a:prstGeom>
          <a:ln w="6350">
            <a:solidFill>
              <a:schemeClr val="tx1"/>
            </a:solidFill>
          </a:ln>
        </p:spPr>
      </p:pic>
      <p:sp>
        <p:nvSpPr>
          <p:cNvPr id="32" name="テキスト ボックス 31"/>
          <p:cNvSpPr txBox="1"/>
          <p:nvPr/>
        </p:nvSpPr>
        <p:spPr>
          <a:xfrm>
            <a:off x="11075613" y="64638"/>
            <a:ext cx="1114312" cy="1077218"/>
          </a:xfrm>
          <a:prstGeom prst="rect">
            <a:avLst/>
          </a:prstGeom>
          <a:noFill/>
        </p:spPr>
        <p:txBody>
          <a:bodyPr wrap="square" rtlCol="0">
            <a:spAutoFit/>
          </a:bodyPr>
          <a:lstStyle/>
          <a:p>
            <a:endParaRPr kumimoji="1" lang="en-US" altLang="ja-JP" sz="2400" dirty="0" smtClean="0">
              <a:solidFill>
                <a:srgbClr val="0070C0"/>
              </a:solidFill>
              <a:latin typeface="メイリオ" panose="020B0604030504040204" pitchFamily="50" charset="-128"/>
              <a:ea typeface="メイリオ" panose="020B0604030504040204" pitchFamily="50" charset="-128"/>
            </a:endParaRPr>
          </a:p>
          <a:p>
            <a:r>
              <a:rPr kumimoji="1" lang="en-US" altLang="ja-JP" sz="2000" b="1" dirty="0" smtClean="0">
                <a:latin typeface="BIZ UDPゴシック" panose="020B0400000000000000" pitchFamily="50" charset="-128"/>
                <a:ea typeface="BIZ UDPゴシック" panose="020B0400000000000000" pitchFamily="50" charset="-128"/>
              </a:rPr>
              <a:t>P</a:t>
            </a:r>
            <a:r>
              <a:rPr kumimoji="1" lang="ja-JP" altLang="en-US" sz="2000" b="1" dirty="0" smtClean="0">
                <a:latin typeface="BIZ UDPゴシック" panose="020B0400000000000000" pitchFamily="50" charset="-128"/>
                <a:ea typeface="BIZ UDPゴシック" panose="020B0400000000000000" pitchFamily="50" charset="-128"/>
              </a:rPr>
              <a:t>１－５</a:t>
            </a:r>
            <a:endParaRPr kumimoji="1" lang="en-US" altLang="ja-JP" sz="2000" b="1" dirty="0" smtClean="0">
              <a:latin typeface="BIZ UDPゴシック" panose="020B0400000000000000" pitchFamily="50" charset="-128"/>
              <a:ea typeface="BIZ UDPゴシック" panose="020B0400000000000000" pitchFamily="50" charset="-128"/>
            </a:endParaRPr>
          </a:p>
          <a:p>
            <a:endParaRPr kumimoji="1" lang="en-US" altLang="ja-JP" sz="2000" b="1" dirty="0" smtClean="0">
              <a:latin typeface="BIZ UDPゴシック" panose="020B0400000000000000" pitchFamily="50" charset="-128"/>
              <a:ea typeface="BIZ UDPゴシック" panose="020B0400000000000000" pitchFamily="50" charset="-128"/>
            </a:endParaRPr>
          </a:p>
        </p:txBody>
      </p:sp>
      <p:sp>
        <p:nvSpPr>
          <p:cNvPr id="33" name="テキスト ボックス 2"/>
          <p:cNvSpPr txBox="1">
            <a:spLocks noChangeArrowheads="1"/>
          </p:cNvSpPr>
          <p:nvPr/>
        </p:nvSpPr>
        <p:spPr bwMode="auto">
          <a:xfrm>
            <a:off x="539313" y="256457"/>
            <a:ext cx="1463658" cy="672264"/>
          </a:xfrm>
          <a:prstGeom prst="rect">
            <a:avLst/>
          </a:prstGeom>
          <a:noFill/>
          <a:ln w="9525">
            <a:noFill/>
            <a:miter lim="800000"/>
            <a:headEnd/>
            <a:tailEnd/>
          </a:ln>
        </p:spPr>
        <p:txBody>
          <a:bodyPr rot="0" vert="horz" wrap="square" lIns="91440" tIns="45720" rIns="91440" bIns="45720" anchor="t" anchorCtr="0">
            <a:noAutofit/>
          </a:bodyPr>
          <a:lstStyle/>
          <a:p>
            <a:pPr algn="just">
              <a:spcAft>
                <a:spcPts val="0"/>
              </a:spcAft>
            </a:pPr>
            <a:r>
              <a:rPr lang="ja-JP" altLang="en-US" sz="3200" b="1" kern="100" dirty="0" smtClean="0">
                <a:solidFill>
                  <a:srgbClr val="FF0000"/>
                </a:solidFill>
                <a:effectLst/>
                <a:latin typeface="游明朝" panose="02020400000000000000" pitchFamily="18" charset="-128"/>
                <a:ea typeface="BIZ UDPゴシック" panose="020B0400000000000000" pitchFamily="50" charset="-128"/>
                <a:cs typeface="Times New Roman" panose="02020603050405020304" pitchFamily="18" charset="0"/>
              </a:rPr>
              <a:t>高等部</a:t>
            </a:r>
            <a:endParaRPr lang="ja-JP" sz="3200" kern="100" dirty="0">
              <a:solidFill>
                <a:srgbClr val="FF0000"/>
              </a:solidFill>
              <a:effectLst/>
              <a:latin typeface="游明朝" panose="02020400000000000000" pitchFamily="18" charset="-128"/>
              <a:ea typeface="游明朝" panose="02020400000000000000" pitchFamily="18" charset="-128"/>
              <a:cs typeface="Times New Roman" panose="02020603050405020304" pitchFamily="18" charset="0"/>
            </a:endParaRPr>
          </a:p>
        </p:txBody>
      </p:sp>
      <p:sp>
        <p:nvSpPr>
          <p:cNvPr id="34" name="角丸四角形吹き出し 33"/>
          <p:cNvSpPr/>
          <p:nvPr/>
        </p:nvSpPr>
        <p:spPr>
          <a:xfrm>
            <a:off x="8316567" y="3305715"/>
            <a:ext cx="2960914" cy="1020010"/>
          </a:xfrm>
          <a:prstGeom prst="wedgeRoundRectCallout">
            <a:avLst>
              <a:gd name="adj1" fmla="val 1672"/>
              <a:gd name="adj2" fmla="val 89844"/>
              <a:gd name="adj3" fmla="val 16667"/>
            </a:avLst>
          </a:prstGeom>
          <a:solidFill>
            <a:sysClr val="window" lastClr="FFFFFF"/>
          </a:solidFill>
          <a:ln w="12700" cap="flat" cmpd="sng" algn="ctr">
            <a:solidFill>
              <a:schemeClr val="accent5"/>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l">
              <a:lnSpc>
                <a:spcPts val="2500"/>
              </a:lnSpc>
              <a:spcAft>
                <a:spcPts val="0"/>
              </a:spcAft>
            </a:pPr>
            <a:r>
              <a:rPr lang="ja-JP" altLang="en-US" kern="100" dirty="0" smtClean="0">
                <a:effectLst/>
                <a:latin typeface="BIZ UDPゴシック" panose="020B0400000000000000" pitchFamily="50" charset="-128"/>
                <a:ea typeface="BIZ UDPゴシック" panose="020B0400000000000000" pitchFamily="50" charset="-128"/>
                <a:cs typeface="Times New Roman" panose="02020603050405020304" pitchFamily="18" charset="0"/>
              </a:rPr>
              <a:t>職場実習先で，商品の個数を指示</a:t>
            </a:r>
            <a:r>
              <a:rPr lang="ja-JP" altLang="en-US" kern="100" dirty="0" smtClean="0">
                <a:latin typeface="BIZ UDPゴシック" panose="020B0400000000000000" pitchFamily="50" charset="-128"/>
                <a:ea typeface="BIZ UDPゴシック" panose="020B0400000000000000" pitchFamily="50" charset="-128"/>
                <a:cs typeface="Times New Roman" panose="02020603050405020304" pitchFamily="18" charset="0"/>
              </a:rPr>
              <a:t>されたとおり</a:t>
            </a:r>
            <a:r>
              <a:rPr lang="ja-JP" altLang="en-US" kern="100" dirty="0" smtClean="0">
                <a:effectLst/>
                <a:latin typeface="BIZ UDPゴシック" panose="020B0400000000000000" pitchFamily="50" charset="-128"/>
                <a:ea typeface="BIZ UDPゴシック" panose="020B0400000000000000" pitchFamily="50" charset="-128"/>
                <a:cs typeface="Times New Roman" panose="02020603050405020304" pitchFamily="18" charset="0"/>
              </a:rPr>
              <a:t>に袋詰めすることができた。</a:t>
            </a:r>
            <a:endParaRPr lang="ja-JP"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35" name="正方形/長方形 34"/>
          <p:cNvSpPr/>
          <p:nvPr/>
        </p:nvSpPr>
        <p:spPr>
          <a:xfrm>
            <a:off x="7838050" y="1375573"/>
            <a:ext cx="3418114" cy="1814722"/>
          </a:xfrm>
          <a:prstGeom prst="rect">
            <a:avLst/>
          </a:prstGeom>
          <a:solidFill>
            <a:sysClr val="window" lastClr="FFFFFF"/>
          </a:solidFill>
          <a:ln w="19050">
            <a:solidFill>
              <a:srgbClr val="FF0000"/>
            </a:solidFill>
          </a:ln>
        </p:spPr>
        <p:txBody>
          <a:bodyPr wrap="square">
            <a:noAutofit/>
          </a:bodyPr>
          <a:lstStyle/>
          <a:p>
            <a:pPr algn="ctr">
              <a:lnSpc>
                <a:spcPct val="150000"/>
              </a:lnSpc>
              <a:spcAft>
                <a:spcPts val="0"/>
              </a:spcAft>
            </a:pPr>
            <a:r>
              <a:rPr lang="ja-JP" b="1" kern="1200" dirty="0">
                <a:solidFill>
                  <a:srgbClr val="000000"/>
                </a:solidFill>
                <a:effectLst/>
                <a:latin typeface="ＭＳ Ｐゴシック" panose="020B0600070205080204" pitchFamily="50" charset="-128"/>
                <a:ea typeface="BIZ UDPゴシック" panose="020B0400000000000000" pitchFamily="50" charset="-128"/>
                <a:cs typeface="Times New Roman" panose="02020603050405020304" pitchFamily="18" charset="0"/>
              </a:rPr>
              <a:t>学んだことを生かしている姿</a:t>
            </a:r>
            <a:endParaRPr lang="ja-JP"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a:p>
            <a:pPr>
              <a:spcAft>
                <a:spcPts val="0"/>
              </a:spcAft>
            </a:pPr>
            <a:r>
              <a:rPr lang="en-US" sz="1400" kern="1200" dirty="0">
                <a:solidFill>
                  <a:srgbClr val="000000"/>
                </a:solidFill>
                <a:effectLst/>
                <a:latin typeface="BIZ UDPゴシック" panose="020B0400000000000000" pitchFamily="50" charset="-128"/>
                <a:ea typeface="ＭＳ Ｐゴシック" panose="020B0600070205080204" pitchFamily="50" charset="-128"/>
                <a:cs typeface="Times New Roman" panose="02020603050405020304" pitchFamily="18" charset="0"/>
              </a:rPr>
              <a:t> </a:t>
            </a:r>
            <a:endParaRPr lang="ja-JP" sz="120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p:txBody>
      </p:sp>
      <p:sp>
        <p:nvSpPr>
          <p:cNvPr id="36" name="正方形/長方形 35"/>
          <p:cNvSpPr/>
          <p:nvPr/>
        </p:nvSpPr>
        <p:spPr>
          <a:xfrm>
            <a:off x="7907704" y="1777922"/>
            <a:ext cx="3278805" cy="1269222"/>
          </a:xfrm>
          <a:prstGeom prst="rect">
            <a:avLst/>
          </a:prstGeom>
        </p:spPr>
        <p:txBody>
          <a:bodyPr wrap="square">
            <a:noAutofit/>
          </a:bodyPr>
          <a:lstStyle/>
          <a:p>
            <a:pPr>
              <a:lnSpc>
                <a:spcPts val="2500"/>
              </a:lnSpc>
              <a:spcAft>
                <a:spcPts val="0"/>
              </a:spcAft>
            </a:pPr>
            <a:r>
              <a:rPr lang="ja-JP" altLang="en-US" dirty="0" smtClean="0">
                <a:solidFill>
                  <a:srgbClr val="0070C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・職場実習先で，職場の人と協　</a:t>
            </a:r>
            <a:endParaRPr lang="en-US" altLang="ja-JP" dirty="0" smtClean="0">
              <a:solidFill>
                <a:srgbClr val="0070C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endParaRPr>
          </a:p>
          <a:p>
            <a:pPr>
              <a:lnSpc>
                <a:spcPts val="2500"/>
              </a:lnSpc>
              <a:spcAft>
                <a:spcPts val="0"/>
              </a:spcAft>
            </a:pPr>
            <a:r>
              <a:rPr lang="ja-JP" altLang="en-US" dirty="0" smtClean="0">
                <a:solidFill>
                  <a:srgbClr val="0070C0"/>
                </a:solidFill>
                <a:latin typeface="BIZ UDPゴシック" panose="020B0400000000000000" pitchFamily="50" charset="-128"/>
                <a:ea typeface="BIZ UDPゴシック" panose="020B0400000000000000" pitchFamily="50" charset="-128"/>
                <a:cs typeface="ＭＳ Ｐゴシック" panose="020B0600070205080204" pitchFamily="50" charset="-128"/>
              </a:rPr>
              <a:t> </a:t>
            </a:r>
            <a:r>
              <a:rPr lang="ja-JP" altLang="en-US" dirty="0" err="1" smtClean="0">
                <a:solidFill>
                  <a:srgbClr val="0070C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力して</a:t>
            </a:r>
            <a:r>
              <a:rPr lang="ja-JP" altLang="en-US" dirty="0" smtClean="0">
                <a:solidFill>
                  <a:srgbClr val="0070C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，指示されたとおりの個 </a:t>
            </a:r>
            <a:endParaRPr lang="en-US" altLang="ja-JP" dirty="0" smtClean="0">
              <a:solidFill>
                <a:srgbClr val="0070C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endParaRPr>
          </a:p>
          <a:p>
            <a:pPr>
              <a:lnSpc>
                <a:spcPts val="2500"/>
              </a:lnSpc>
              <a:spcAft>
                <a:spcPts val="0"/>
              </a:spcAft>
            </a:pPr>
            <a:r>
              <a:rPr lang="en-US" altLang="ja-JP" dirty="0">
                <a:solidFill>
                  <a:srgbClr val="0070C0"/>
                </a:solidFill>
                <a:latin typeface="BIZ UDPゴシック" panose="020B0400000000000000" pitchFamily="50" charset="-128"/>
                <a:ea typeface="BIZ UDPゴシック" panose="020B0400000000000000" pitchFamily="50" charset="-128"/>
                <a:cs typeface="ＭＳ Ｐゴシック" panose="020B0600070205080204" pitchFamily="50" charset="-128"/>
              </a:rPr>
              <a:t> </a:t>
            </a:r>
            <a:r>
              <a:rPr lang="ja-JP" altLang="en-US" dirty="0" smtClean="0">
                <a:solidFill>
                  <a:srgbClr val="0070C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数の商品を袋詰めする仕事を</a:t>
            </a:r>
            <a:endParaRPr lang="en-US" altLang="ja-JP" dirty="0" smtClean="0">
              <a:solidFill>
                <a:srgbClr val="0070C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endParaRPr>
          </a:p>
          <a:p>
            <a:pPr>
              <a:lnSpc>
                <a:spcPts val="2500"/>
              </a:lnSpc>
              <a:spcAft>
                <a:spcPts val="0"/>
              </a:spcAft>
            </a:pPr>
            <a:r>
              <a:rPr lang="en-US" altLang="ja-JP" dirty="0">
                <a:solidFill>
                  <a:srgbClr val="0070C0"/>
                </a:solidFill>
                <a:latin typeface="BIZ UDPゴシック" panose="020B0400000000000000" pitchFamily="50" charset="-128"/>
                <a:ea typeface="BIZ UDPゴシック" panose="020B0400000000000000" pitchFamily="50" charset="-128"/>
                <a:cs typeface="ＭＳ Ｐゴシック" panose="020B0600070205080204" pitchFamily="50" charset="-128"/>
              </a:rPr>
              <a:t> </a:t>
            </a:r>
            <a:r>
              <a:rPr lang="ja-JP" altLang="en-US" dirty="0" smtClean="0">
                <a:solidFill>
                  <a:srgbClr val="0070C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行う。</a:t>
            </a:r>
            <a:endParaRPr lang="ja-JP" dirty="0">
              <a:solidFill>
                <a:srgbClr val="0070C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endParaRPr>
          </a:p>
        </p:txBody>
      </p:sp>
      <p:sp>
        <p:nvSpPr>
          <p:cNvPr id="37" name="正方形/長方形 36"/>
          <p:cNvSpPr/>
          <p:nvPr/>
        </p:nvSpPr>
        <p:spPr>
          <a:xfrm>
            <a:off x="871220" y="1322601"/>
            <a:ext cx="6328012" cy="628067"/>
          </a:xfrm>
          <a:prstGeom prst="rect">
            <a:avLst/>
          </a:prstGeom>
          <a:solidFill>
            <a:sysClr val="window" lastClr="FFFFFF"/>
          </a:solidFill>
          <a:ln w="19050">
            <a:solidFill>
              <a:srgbClr val="FF0000"/>
            </a:solidFill>
          </a:ln>
        </p:spPr>
        <p:txBody>
          <a:bodyPr wrap="square">
            <a:noAutofit/>
          </a:bodyPr>
          <a:lstStyle/>
          <a:p>
            <a:pPr algn="ctr">
              <a:spcAft>
                <a:spcPts val="0"/>
              </a:spcAft>
            </a:pPr>
            <a:r>
              <a:rPr lang="ja-JP" b="1" kern="1200" dirty="0" smtClean="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各教科</a:t>
            </a:r>
            <a:r>
              <a:rPr lang="ja-JP" b="1" kern="120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の目標及び</a:t>
            </a:r>
            <a:r>
              <a:rPr lang="ja-JP" b="1" kern="1200" dirty="0" smtClean="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内容</a:t>
            </a:r>
            <a:r>
              <a:rPr lang="ja-JP" altLang="en-US" b="1" kern="1200" dirty="0" smtClean="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（育成を目指す資質・能力）</a:t>
            </a:r>
            <a:endParaRPr lang="ja-JP" dirty="0">
              <a:effectLst/>
              <a:latin typeface="BIZ UDPゴシック" panose="020B0400000000000000" pitchFamily="50" charset="-128"/>
              <a:ea typeface="BIZ UDPゴシック" panose="020B0400000000000000" pitchFamily="50" charset="-128"/>
              <a:cs typeface="ＭＳ Ｐゴシック" panose="020B0600070205080204" pitchFamily="50" charset="-128"/>
            </a:endParaRPr>
          </a:p>
          <a:p>
            <a:pPr algn="ctr">
              <a:spcAft>
                <a:spcPts val="0"/>
              </a:spcAft>
            </a:pPr>
            <a:r>
              <a:rPr lang="ja-JP" kern="1200" dirty="0" smtClean="0">
                <a:solidFill>
                  <a:srgbClr val="FF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算数</a:t>
            </a:r>
            <a:r>
              <a:rPr lang="ja-JP" kern="1200" dirty="0">
                <a:solidFill>
                  <a:srgbClr val="FF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　</a:t>
            </a:r>
            <a:r>
              <a:rPr lang="en-US" altLang="ja-JP" kern="1200" dirty="0" smtClean="0">
                <a:solidFill>
                  <a:srgbClr val="FF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A</a:t>
            </a:r>
            <a:r>
              <a:rPr lang="ja-JP" altLang="en-US" kern="1200" dirty="0" smtClean="0">
                <a:solidFill>
                  <a:srgbClr val="FF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　数と計算　</a:t>
            </a:r>
            <a:r>
              <a:rPr lang="ja-JP" kern="1200" dirty="0" smtClean="0">
                <a:solidFill>
                  <a:srgbClr val="FF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小学部</a:t>
            </a:r>
            <a:r>
              <a:rPr lang="ja-JP" kern="1200" dirty="0">
                <a:solidFill>
                  <a:srgbClr val="FF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２段階</a:t>
            </a:r>
            <a:endParaRPr lang="ja-JP" dirty="0">
              <a:solidFill>
                <a:srgbClr val="FF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endParaRPr>
          </a:p>
        </p:txBody>
      </p:sp>
      <p:sp>
        <p:nvSpPr>
          <p:cNvPr id="38" name="右中かっこ 37"/>
          <p:cNvSpPr/>
          <p:nvPr/>
        </p:nvSpPr>
        <p:spPr>
          <a:xfrm>
            <a:off x="7199678" y="1491123"/>
            <a:ext cx="447146" cy="1966014"/>
          </a:xfrm>
          <a:prstGeom prst="rightBrace">
            <a:avLst>
              <a:gd name="adj1" fmla="val 41804"/>
              <a:gd name="adj2" fmla="val 48421"/>
            </a:avLst>
          </a:prstGeom>
          <a:noFill/>
          <a:ln w="28575" cap="flat" cmpd="sng" algn="ctr">
            <a:solidFill>
              <a:srgbClr val="FF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39" name="正方形/長方形 38"/>
          <p:cNvSpPr/>
          <p:nvPr/>
        </p:nvSpPr>
        <p:spPr>
          <a:xfrm>
            <a:off x="871220" y="2192594"/>
            <a:ext cx="6339092" cy="2192784"/>
          </a:xfrm>
          <a:prstGeom prst="rect">
            <a:avLst/>
          </a:prstGeom>
          <a:solidFill>
            <a:sysClr val="window" lastClr="FFFFFF"/>
          </a:solidFill>
          <a:ln w="19050">
            <a:solidFill>
              <a:srgbClr val="FF0000"/>
            </a:solidFill>
          </a:ln>
        </p:spPr>
        <p:txBody>
          <a:bodyPr wrap="square">
            <a:noAutofit/>
          </a:bodyPr>
          <a:lstStyle/>
          <a:p>
            <a:pPr algn="ctr">
              <a:lnSpc>
                <a:spcPct val="150000"/>
              </a:lnSpc>
              <a:spcAft>
                <a:spcPts val="0"/>
              </a:spcAft>
            </a:pPr>
            <a:r>
              <a:rPr lang="ja-JP" altLang="en-US" b="1" kern="1200" dirty="0" smtClean="0">
                <a:solidFill>
                  <a:srgbClr val="000000"/>
                </a:solidFill>
                <a:effectLst/>
                <a:latin typeface="ＭＳ Ｐゴシック" panose="020B0600070205080204" pitchFamily="50" charset="-128"/>
                <a:ea typeface="BIZ UDPゴシック" panose="020B0400000000000000" pitchFamily="50" charset="-128"/>
                <a:cs typeface="Times New Roman" panose="02020603050405020304" pitchFamily="18" charset="0"/>
              </a:rPr>
              <a:t>名取さん</a:t>
            </a:r>
            <a:r>
              <a:rPr lang="ja-JP" b="1" kern="1200" dirty="0" smtClean="0">
                <a:solidFill>
                  <a:srgbClr val="000000"/>
                </a:solidFill>
                <a:effectLst/>
                <a:latin typeface="ＭＳ Ｐゴシック" panose="020B0600070205080204" pitchFamily="50" charset="-128"/>
                <a:ea typeface="BIZ UDPゴシック" panose="020B0400000000000000" pitchFamily="50" charset="-128"/>
                <a:cs typeface="Times New Roman" panose="02020603050405020304" pitchFamily="18" charset="0"/>
              </a:rPr>
              <a:t>の</a:t>
            </a:r>
            <a:r>
              <a:rPr lang="ja-JP" b="1" kern="1200" dirty="0">
                <a:solidFill>
                  <a:srgbClr val="000000"/>
                </a:solidFill>
                <a:effectLst/>
                <a:latin typeface="ＭＳ Ｐゴシック" panose="020B0600070205080204" pitchFamily="50" charset="-128"/>
                <a:ea typeface="BIZ UDPゴシック" panose="020B0400000000000000" pitchFamily="50" charset="-128"/>
                <a:cs typeface="Times New Roman" panose="02020603050405020304" pitchFamily="18" charset="0"/>
              </a:rPr>
              <a:t>生活</a:t>
            </a:r>
            <a:endParaRPr lang="ja-JP"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p:txBody>
      </p:sp>
      <p:sp>
        <p:nvSpPr>
          <p:cNvPr id="40" name="正方形/長方形 39"/>
          <p:cNvSpPr/>
          <p:nvPr/>
        </p:nvSpPr>
        <p:spPr>
          <a:xfrm>
            <a:off x="1069685" y="3315136"/>
            <a:ext cx="6287445" cy="1030155"/>
          </a:xfrm>
          <a:prstGeom prst="rect">
            <a:avLst/>
          </a:prstGeom>
          <a:noFill/>
          <a:ln w="19050">
            <a:noFill/>
          </a:ln>
        </p:spPr>
        <p:txBody>
          <a:bodyPr wrap="square">
            <a:noAutofit/>
          </a:bodyPr>
          <a:lstStyle/>
          <a:p>
            <a:pPr>
              <a:lnSpc>
                <a:spcPts val="2500"/>
              </a:lnSpc>
              <a:spcAft>
                <a:spcPts val="0"/>
              </a:spcAft>
            </a:pPr>
            <a:r>
              <a:rPr lang="ja-JP" altLang="en-US" b="1" dirty="0" smtClean="0">
                <a:latin typeface="BIZ UDPゴシック" panose="020B0400000000000000" pitchFamily="50" charset="-128"/>
                <a:ea typeface="BIZ UDPゴシック" panose="020B0400000000000000" pitchFamily="50" charset="-128"/>
                <a:cs typeface="ＭＳ Ｐゴシック" panose="020B0600070205080204" pitchFamily="50" charset="-128"/>
              </a:rPr>
              <a:t>名取さん</a:t>
            </a:r>
            <a:r>
              <a:rPr lang="ja-JP" b="1" dirty="0" smtClean="0">
                <a:effectLst/>
                <a:latin typeface="BIZ UDPゴシック" panose="020B0400000000000000" pitchFamily="50" charset="-128"/>
                <a:ea typeface="BIZ UDPゴシック" panose="020B0400000000000000" pitchFamily="50" charset="-128"/>
                <a:cs typeface="ＭＳ Ｐゴシック" panose="020B0600070205080204" pitchFamily="50" charset="-128"/>
              </a:rPr>
              <a:t>の</a:t>
            </a:r>
            <a:r>
              <a:rPr lang="ja-JP" b="1" dirty="0">
                <a:effectLst/>
                <a:latin typeface="BIZ UDPゴシック" panose="020B0400000000000000" pitchFamily="50" charset="-128"/>
                <a:ea typeface="BIZ UDPゴシック" panose="020B0400000000000000" pitchFamily="50" charset="-128"/>
                <a:cs typeface="ＭＳ Ｐゴシック" panose="020B0600070205080204" pitchFamily="50" charset="-128"/>
              </a:rPr>
              <a:t>実態</a:t>
            </a:r>
            <a:endParaRPr lang="ja-JP" dirty="0">
              <a:effectLst/>
              <a:latin typeface="BIZ UDPゴシック" panose="020B0400000000000000" pitchFamily="50" charset="-128"/>
              <a:ea typeface="BIZ UDPゴシック" panose="020B0400000000000000" pitchFamily="50" charset="-128"/>
              <a:cs typeface="ＭＳ Ｐゴシック" panose="020B0600070205080204" pitchFamily="50" charset="-128"/>
            </a:endParaRPr>
          </a:p>
          <a:p>
            <a:pPr>
              <a:lnSpc>
                <a:spcPts val="2500"/>
              </a:lnSpc>
              <a:spcAft>
                <a:spcPts val="0"/>
              </a:spcAft>
            </a:pPr>
            <a:r>
              <a:rPr lang="ja-JP" altLang="en-US" dirty="0" smtClean="0">
                <a:solidFill>
                  <a:srgbClr val="0070C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・今度，職場実習先に行く。</a:t>
            </a:r>
            <a:endParaRPr lang="en-US" altLang="ja-JP" dirty="0" smtClean="0">
              <a:solidFill>
                <a:srgbClr val="0070C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endParaRPr>
          </a:p>
          <a:p>
            <a:pPr>
              <a:lnSpc>
                <a:spcPts val="2500"/>
              </a:lnSpc>
              <a:spcAft>
                <a:spcPts val="0"/>
              </a:spcAft>
            </a:pPr>
            <a:r>
              <a:rPr lang="ja-JP" altLang="en-US" dirty="0">
                <a:solidFill>
                  <a:srgbClr val="0070C0"/>
                </a:solidFill>
                <a:latin typeface="BIZ UDPゴシック" panose="020B0400000000000000" pitchFamily="50" charset="-128"/>
                <a:ea typeface="BIZ UDPゴシック" panose="020B0400000000000000" pitchFamily="50" charset="-128"/>
                <a:cs typeface="ＭＳ Ｐゴシック" panose="020B0600070205080204" pitchFamily="50" charset="-128"/>
              </a:rPr>
              <a:t>・</a:t>
            </a:r>
            <a:r>
              <a:rPr lang="ja-JP" altLang="en-US" dirty="0" smtClean="0">
                <a:solidFill>
                  <a:srgbClr val="0070C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指示された</a:t>
            </a:r>
            <a:r>
              <a:rPr lang="ja-JP" altLang="en-US" dirty="0">
                <a:solidFill>
                  <a:srgbClr val="0070C0"/>
                </a:solidFill>
                <a:latin typeface="BIZ UDPゴシック" panose="020B0400000000000000" pitchFamily="50" charset="-128"/>
                <a:ea typeface="BIZ UDPゴシック" panose="020B0400000000000000" pitchFamily="50" charset="-128"/>
                <a:cs typeface="ＭＳ Ｐゴシック" panose="020B0600070205080204" pitchFamily="50" charset="-128"/>
              </a:rPr>
              <a:t>とおり</a:t>
            </a:r>
            <a:r>
              <a:rPr lang="ja-JP" altLang="en-US" dirty="0" smtClean="0">
                <a:solidFill>
                  <a:srgbClr val="0070C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に，仕事ができるか不安を感じている。</a:t>
            </a:r>
            <a:endParaRPr lang="ja-JP" dirty="0">
              <a:effectLst/>
              <a:latin typeface="BIZ UDPゴシック" panose="020B0400000000000000" pitchFamily="50" charset="-128"/>
              <a:ea typeface="BIZ UDPゴシック" panose="020B0400000000000000" pitchFamily="50" charset="-128"/>
              <a:cs typeface="ＭＳ Ｐゴシック" panose="020B0600070205080204" pitchFamily="50" charset="-128"/>
            </a:endParaRPr>
          </a:p>
        </p:txBody>
      </p:sp>
      <p:sp>
        <p:nvSpPr>
          <p:cNvPr id="41" name="正方形/長方形 40"/>
          <p:cNvSpPr/>
          <p:nvPr/>
        </p:nvSpPr>
        <p:spPr>
          <a:xfrm>
            <a:off x="1084159" y="2617690"/>
            <a:ext cx="5924293" cy="722630"/>
          </a:xfrm>
          <a:prstGeom prst="rect">
            <a:avLst/>
          </a:prstGeom>
          <a:noFill/>
          <a:ln w="19050">
            <a:noFill/>
          </a:ln>
        </p:spPr>
        <p:txBody>
          <a:bodyPr wrap="square">
            <a:noAutofit/>
          </a:bodyPr>
          <a:lstStyle/>
          <a:p>
            <a:pPr>
              <a:lnSpc>
                <a:spcPts val="2500"/>
              </a:lnSpc>
              <a:spcAft>
                <a:spcPts val="0"/>
              </a:spcAft>
            </a:pPr>
            <a:r>
              <a:rPr lang="ja-JP" altLang="en-US" b="1" kern="1200" dirty="0" smtClean="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キャリア発達段階を考慮した</a:t>
            </a:r>
            <a:r>
              <a:rPr lang="ja-JP" b="1" kern="1200" dirty="0" smtClean="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b="1" kern="120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場・人・もの」</a:t>
            </a:r>
            <a:endParaRPr lang="ja-JP" dirty="0">
              <a:effectLst/>
              <a:latin typeface="BIZ UDPゴシック" panose="020B0400000000000000" pitchFamily="50" charset="-128"/>
              <a:ea typeface="BIZ UDPゴシック" panose="020B0400000000000000" pitchFamily="50" charset="-128"/>
              <a:cs typeface="ＭＳ Ｐゴシック" panose="020B0600070205080204" pitchFamily="50" charset="-128"/>
            </a:endParaRPr>
          </a:p>
          <a:p>
            <a:pPr>
              <a:lnSpc>
                <a:spcPts val="2500"/>
              </a:lnSpc>
              <a:spcAft>
                <a:spcPts val="0"/>
              </a:spcAft>
            </a:pPr>
            <a:r>
              <a:rPr lang="ja-JP" altLang="en-US" kern="1200" dirty="0" smtClean="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高等部　</a:t>
            </a:r>
            <a:r>
              <a:rPr lang="ja-JP" kern="1200" dirty="0" smtClean="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場：</a:t>
            </a:r>
            <a:r>
              <a:rPr lang="ja-JP" altLang="en-US" kern="1200" dirty="0" smtClean="0">
                <a:solidFill>
                  <a:srgbClr val="0070C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職場実習先</a:t>
            </a:r>
            <a:r>
              <a:rPr lang="ja-JP" kern="1200" dirty="0">
                <a:solidFill>
                  <a:srgbClr val="0070C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　</a:t>
            </a:r>
            <a:r>
              <a:rPr lang="ja-JP" kern="120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人</a:t>
            </a:r>
            <a:r>
              <a:rPr lang="ja-JP" kern="1200" dirty="0" smtClean="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kern="1200" dirty="0" smtClean="0">
                <a:solidFill>
                  <a:srgbClr val="0070C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職場の人</a:t>
            </a:r>
            <a:r>
              <a:rPr lang="ja-JP" kern="1200" dirty="0">
                <a:solidFill>
                  <a:srgbClr val="0070C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　</a:t>
            </a:r>
            <a:r>
              <a:rPr lang="ja-JP" kern="120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もの</a:t>
            </a:r>
            <a:r>
              <a:rPr lang="ja-JP" kern="1200" dirty="0" smtClean="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kern="1200" dirty="0" smtClean="0">
                <a:solidFill>
                  <a:srgbClr val="0070C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商品</a:t>
            </a:r>
            <a:endParaRPr lang="ja-JP" dirty="0">
              <a:solidFill>
                <a:srgbClr val="0070C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endParaRPr>
          </a:p>
        </p:txBody>
      </p:sp>
      <p:sp>
        <p:nvSpPr>
          <p:cNvPr id="42" name="正方形/長方形 41"/>
          <p:cNvSpPr/>
          <p:nvPr/>
        </p:nvSpPr>
        <p:spPr>
          <a:xfrm>
            <a:off x="882105" y="4490579"/>
            <a:ext cx="7208807" cy="1512638"/>
          </a:xfrm>
          <a:prstGeom prst="rect">
            <a:avLst/>
          </a:prstGeom>
          <a:solidFill>
            <a:sysClr val="window" lastClr="FFFFFF"/>
          </a:solidFill>
          <a:ln w="19050">
            <a:solidFill>
              <a:srgbClr val="FF0000"/>
            </a:solidFill>
          </a:ln>
        </p:spPr>
        <p:txBody>
          <a:bodyPr wrap="square">
            <a:noAutofit/>
          </a:bodyPr>
          <a:lstStyle/>
          <a:p>
            <a:pPr algn="ctr">
              <a:lnSpc>
                <a:spcPct val="150000"/>
              </a:lnSpc>
              <a:spcAft>
                <a:spcPts val="0"/>
              </a:spcAft>
            </a:pPr>
            <a:r>
              <a:rPr lang="ja-JP" b="1" kern="120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学習</a:t>
            </a:r>
            <a:r>
              <a:rPr lang="ja-JP" b="1" kern="1200" dirty="0" smtClean="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活動</a:t>
            </a:r>
            <a:endParaRPr lang="ja-JP" dirty="0">
              <a:effectLst/>
              <a:latin typeface="BIZ UDPゴシック" panose="020B0400000000000000" pitchFamily="50" charset="-128"/>
              <a:ea typeface="BIZ UDPゴシック" panose="020B0400000000000000" pitchFamily="50" charset="-128"/>
              <a:cs typeface="ＭＳ Ｐゴシック" panose="020B0600070205080204" pitchFamily="50" charset="-128"/>
            </a:endParaRPr>
          </a:p>
          <a:p>
            <a:pPr>
              <a:spcAft>
                <a:spcPts val="0"/>
              </a:spcAft>
            </a:pPr>
            <a:r>
              <a:rPr lang="en-US" sz="1400" dirty="0">
                <a:effectLst/>
                <a:latin typeface="BIZ UDPゴシック" panose="020B0400000000000000" pitchFamily="50" charset="-128"/>
                <a:ea typeface="ＭＳ Ｐゴシック" panose="020B0600070205080204" pitchFamily="50" charset="-128"/>
                <a:cs typeface="ＭＳ Ｐゴシック" panose="020B0600070205080204" pitchFamily="50" charset="-128"/>
              </a:rPr>
              <a:t> </a:t>
            </a:r>
            <a:endParaRPr lang="ja-JP" sz="120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p:txBody>
      </p:sp>
      <p:sp>
        <p:nvSpPr>
          <p:cNvPr id="43" name="正方形/長方形 42"/>
          <p:cNvSpPr/>
          <p:nvPr/>
        </p:nvSpPr>
        <p:spPr>
          <a:xfrm>
            <a:off x="1069685" y="4924567"/>
            <a:ext cx="7187036" cy="1032944"/>
          </a:xfrm>
          <a:prstGeom prst="rect">
            <a:avLst/>
          </a:prstGeom>
        </p:spPr>
        <p:txBody>
          <a:bodyPr wrap="square">
            <a:noAutofit/>
          </a:bodyPr>
          <a:lstStyle/>
          <a:p>
            <a:pPr>
              <a:lnSpc>
                <a:spcPts val="2500"/>
              </a:lnSpc>
              <a:spcAft>
                <a:spcPts val="0"/>
              </a:spcAft>
            </a:pPr>
            <a:r>
              <a:rPr lang="ja-JP" altLang="en-US" kern="1200" dirty="0" smtClean="0">
                <a:effectLst/>
                <a:latin typeface="BIZ UDPゴシック" panose="020B0400000000000000" pitchFamily="50" charset="-128"/>
                <a:ea typeface="BIZ UDPゴシック" panose="020B0400000000000000" pitchFamily="50" charset="-128"/>
                <a:cs typeface="Times New Roman" panose="02020603050405020304" pitchFamily="18" charset="0"/>
              </a:rPr>
              <a:t>各教科等を合わせた指導「作業学習・食品製造班（数学，家庭）」</a:t>
            </a:r>
            <a:endParaRPr lang="ja-JP" dirty="0">
              <a:effectLst/>
              <a:latin typeface="BIZ UDPゴシック" panose="020B0400000000000000" pitchFamily="50" charset="-128"/>
              <a:ea typeface="BIZ UDPゴシック" panose="020B0400000000000000" pitchFamily="50" charset="-128"/>
              <a:cs typeface="ＭＳ Ｐゴシック" panose="020B0600070205080204" pitchFamily="50" charset="-128"/>
            </a:endParaRPr>
          </a:p>
          <a:p>
            <a:pPr>
              <a:lnSpc>
                <a:spcPts val="2500"/>
              </a:lnSpc>
              <a:spcAft>
                <a:spcPts val="0"/>
              </a:spcAft>
            </a:pPr>
            <a:r>
              <a:rPr lang="ja-JP" kern="1200" dirty="0" smtClean="0">
                <a:solidFill>
                  <a:srgbClr val="0070C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dirty="0">
                <a:solidFill>
                  <a:srgbClr val="0070C0"/>
                </a:solidFill>
                <a:latin typeface="BIZ UDPゴシック" panose="020B0400000000000000" pitchFamily="50" charset="-128"/>
                <a:ea typeface="BIZ UDPゴシック" panose="020B0400000000000000" pitchFamily="50" charset="-128"/>
                <a:cs typeface="Times New Roman" panose="02020603050405020304" pitchFamily="18" charset="0"/>
              </a:rPr>
              <a:t> </a:t>
            </a:r>
            <a:r>
              <a:rPr lang="ja-JP" altLang="en-US" kern="1200" dirty="0" smtClean="0">
                <a:solidFill>
                  <a:srgbClr val="0070C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作業を行う中で，コーヒーシュガーを</a:t>
            </a:r>
            <a:r>
              <a:rPr lang="en-US" altLang="ja-JP" kern="1200" dirty="0" smtClean="0">
                <a:solidFill>
                  <a:srgbClr val="0070C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10</a:t>
            </a:r>
            <a:r>
              <a:rPr lang="ja-JP" altLang="en-US" kern="1200" dirty="0" smtClean="0">
                <a:solidFill>
                  <a:srgbClr val="0070C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本まで数え，向きを</a:t>
            </a:r>
            <a:endParaRPr lang="en-US" altLang="ja-JP" kern="1200" dirty="0" smtClean="0">
              <a:solidFill>
                <a:srgbClr val="0070C0"/>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a:lnSpc>
                <a:spcPts val="2500"/>
              </a:lnSpc>
              <a:spcAft>
                <a:spcPts val="0"/>
              </a:spcAft>
            </a:pPr>
            <a:r>
              <a:rPr lang="ja-JP" altLang="en-US" dirty="0">
                <a:solidFill>
                  <a:srgbClr val="0070C0"/>
                </a:solidFill>
                <a:latin typeface="BIZ UDPゴシック" panose="020B0400000000000000" pitchFamily="50" charset="-128"/>
                <a:ea typeface="BIZ UDPゴシック" panose="020B0400000000000000" pitchFamily="50" charset="-128"/>
                <a:cs typeface="Times New Roman" panose="02020603050405020304" pitchFamily="18" charset="0"/>
              </a:rPr>
              <a:t>　</a:t>
            </a:r>
            <a:r>
              <a:rPr lang="ja-JP" altLang="en-US" kern="1200" dirty="0" smtClean="0">
                <a:solidFill>
                  <a:srgbClr val="0070C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そろえて袋詰めをする。</a:t>
            </a:r>
            <a:endParaRPr lang="ja-JP" dirty="0">
              <a:effectLst/>
              <a:latin typeface="BIZ UDPゴシック" panose="020B0400000000000000" pitchFamily="50" charset="-128"/>
              <a:ea typeface="BIZ UDPゴシック" panose="020B0400000000000000" pitchFamily="50" charset="-128"/>
              <a:cs typeface="ＭＳ Ｐゴシック" panose="020B0600070205080204" pitchFamily="50" charset="-128"/>
            </a:endParaRPr>
          </a:p>
        </p:txBody>
      </p:sp>
      <p:sp>
        <p:nvSpPr>
          <p:cNvPr id="44" name="下矢印 43"/>
          <p:cNvSpPr/>
          <p:nvPr/>
        </p:nvSpPr>
        <p:spPr>
          <a:xfrm>
            <a:off x="7382953" y="3335583"/>
            <a:ext cx="764588" cy="1011845"/>
          </a:xfrm>
          <a:prstGeom prst="downArrow">
            <a:avLst/>
          </a:prstGeom>
          <a:solidFill>
            <a:srgbClr val="FF0000"/>
          </a:solidFill>
          <a:ln w="12700" cap="flat" cmpd="sng" algn="ctr">
            <a:solidFill>
              <a:srgbClr val="FF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pic>
        <p:nvPicPr>
          <p:cNvPr id="45" name="図 44"/>
          <p:cNvPicPr>
            <a:picLocks noChangeAspect="1"/>
          </p:cNvPicPr>
          <p:nvPr/>
        </p:nvPicPr>
        <p:blipFill>
          <a:blip r:embed="rId4" cstate="print">
            <a:extLst>
              <a:ext uri="{BEBA8EAE-BF5A-486C-A8C5-ECC9F3942E4B}">
                <a14:imgProps xmlns:a14="http://schemas.microsoft.com/office/drawing/2010/main">
                  <a14:imgLayer r:embed="rId5">
                    <a14:imgEffect>
                      <a14:backgroundRemoval t="1130" b="99153" l="4711" r="93790"/>
                    </a14:imgEffect>
                  </a14:imgLayer>
                </a14:imgProps>
              </a:ext>
              <a:ext uri="{28A0092B-C50C-407E-A947-70E740481C1C}">
                <a14:useLocalDpi xmlns:a14="http://schemas.microsoft.com/office/drawing/2010/main" val="0"/>
              </a:ext>
            </a:extLst>
          </a:blip>
          <a:stretch>
            <a:fillRect/>
          </a:stretch>
        </p:blipFill>
        <p:spPr>
          <a:xfrm>
            <a:off x="8729979" y="4339807"/>
            <a:ext cx="1067045" cy="1617704"/>
          </a:xfrm>
          <a:prstGeom prst="rect">
            <a:avLst/>
          </a:prstGeom>
        </p:spPr>
      </p:pic>
      <p:sp>
        <p:nvSpPr>
          <p:cNvPr id="21" name="角丸四角形 20"/>
          <p:cNvSpPr/>
          <p:nvPr/>
        </p:nvSpPr>
        <p:spPr>
          <a:xfrm>
            <a:off x="953544" y="2011694"/>
            <a:ext cx="1720529" cy="605995"/>
          </a:xfrm>
          <a:prstGeom prst="roundRect">
            <a:avLst/>
          </a:prstGeom>
          <a:solidFill>
            <a:srgbClr val="FFFF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spcAft>
                <a:spcPts val="0"/>
              </a:spcAft>
            </a:pPr>
            <a:r>
              <a:rPr lang="ja-JP" sz="2400" b="1" kern="1200" dirty="0" smtClean="0">
                <a:solidFill>
                  <a:srgbClr val="000000"/>
                </a:solidFill>
                <a:effectLst/>
                <a:latin typeface="ＭＳ Ｐゴシック" panose="020B0600070205080204" pitchFamily="50" charset="-128"/>
                <a:ea typeface="BIZ UDPゴシック" panose="020B0400000000000000" pitchFamily="50" charset="-128"/>
                <a:cs typeface="Times New Roman" panose="02020603050405020304" pitchFamily="18" charset="0"/>
              </a:rPr>
              <a:t>ポイント</a:t>
            </a:r>
            <a:r>
              <a:rPr lang="ja-JP" altLang="en-US" sz="2400" b="1" kern="1200" dirty="0" smtClean="0">
                <a:solidFill>
                  <a:srgbClr val="000000"/>
                </a:solidFill>
                <a:effectLst/>
                <a:latin typeface="ＭＳ Ｐゴシック" panose="020B0600070205080204" pitchFamily="50" charset="-128"/>
                <a:ea typeface="BIZ UDPゴシック" panose="020B0400000000000000" pitchFamily="50" charset="-128"/>
                <a:cs typeface="Times New Roman" panose="02020603050405020304" pitchFamily="18" charset="0"/>
              </a:rPr>
              <a:t>①</a:t>
            </a:r>
            <a:endParaRPr lang="ja-JP" sz="240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p:txBody>
      </p:sp>
      <p:sp>
        <p:nvSpPr>
          <p:cNvPr id="22" name="角丸四角形 21"/>
          <p:cNvSpPr/>
          <p:nvPr/>
        </p:nvSpPr>
        <p:spPr>
          <a:xfrm>
            <a:off x="7929482" y="869359"/>
            <a:ext cx="1720529" cy="605995"/>
          </a:xfrm>
          <a:prstGeom prst="roundRect">
            <a:avLst/>
          </a:prstGeom>
          <a:solidFill>
            <a:srgbClr val="FFFF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spcAft>
                <a:spcPts val="0"/>
              </a:spcAft>
            </a:pPr>
            <a:r>
              <a:rPr lang="ja-JP" sz="2400" b="1" kern="1200" dirty="0" smtClean="0">
                <a:solidFill>
                  <a:srgbClr val="000000"/>
                </a:solidFill>
                <a:effectLst/>
                <a:latin typeface="ＭＳ Ｐゴシック" panose="020B0600070205080204" pitchFamily="50" charset="-128"/>
                <a:ea typeface="BIZ UDPゴシック" panose="020B0400000000000000" pitchFamily="50" charset="-128"/>
                <a:cs typeface="Times New Roman" panose="02020603050405020304" pitchFamily="18" charset="0"/>
              </a:rPr>
              <a:t>ポイント</a:t>
            </a:r>
            <a:r>
              <a:rPr lang="ja-JP" altLang="en-US" sz="2400" b="1" kern="1200" dirty="0" smtClean="0">
                <a:solidFill>
                  <a:srgbClr val="000000"/>
                </a:solidFill>
                <a:effectLst/>
                <a:latin typeface="ＭＳ Ｐゴシック" panose="020B0600070205080204" pitchFamily="50" charset="-128"/>
                <a:ea typeface="BIZ UDPゴシック" panose="020B0400000000000000" pitchFamily="50" charset="-128"/>
                <a:cs typeface="Times New Roman" panose="02020603050405020304" pitchFamily="18" charset="0"/>
              </a:rPr>
              <a:t>②</a:t>
            </a:r>
            <a:endParaRPr lang="ja-JP" sz="240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p:txBody>
      </p:sp>
      <p:sp>
        <p:nvSpPr>
          <p:cNvPr id="23" name="テキスト ボックス 2"/>
          <p:cNvSpPr txBox="1"/>
          <p:nvPr/>
        </p:nvSpPr>
        <p:spPr>
          <a:xfrm>
            <a:off x="10040487" y="5246898"/>
            <a:ext cx="1313313" cy="61046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just">
              <a:spcAft>
                <a:spcPts val="0"/>
              </a:spcAft>
            </a:pPr>
            <a:r>
              <a:rPr lang="ja-JP" altLang="en-US" sz="2000" kern="100" smtClean="0">
                <a:effectLst/>
                <a:latin typeface="游明朝" panose="02020400000000000000" pitchFamily="18" charset="-128"/>
                <a:ea typeface="BIZ UDゴシック" panose="020B0400000000000000" pitchFamily="49" charset="-128"/>
                <a:cs typeface="Times New Roman" panose="02020603050405020304" pitchFamily="18" charset="0"/>
              </a:rPr>
              <a:t>高等</a:t>
            </a:r>
            <a:r>
              <a:rPr lang="ja-JP" sz="2000" kern="100" smtClean="0">
                <a:effectLst/>
                <a:latin typeface="游明朝" panose="02020400000000000000" pitchFamily="18" charset="-128"/>
                <a:ea typeface="BIZ UDゴシック" panose="020B0400000000000000" pitchFamily="49" charset="-128"/>
                <a:cs typeface="Times New Roman" panose="02020603050405020304" pitchFamily="18" charset="0"/>
              </a:rPr>
              <a:t>部</a:t>
            </a:r>
            <a:r>
              <a:rPr lang="ja-JP" sz="2000" kern="100" dirty="0" smtClean="0">
                <a:effectLst/>
                <a:latin typeface="游明朝" panose="02020400000000000000" pitchFamily="18" charset="-128"/>
                <a:ea typeface="BIZ UDゴシック" panose="020B0400000000000000" pitchFamily="49" charset="-128"/>
                <a:cs typeface="Times New Roman" panose="02020603050405020304" pitchFamily="18" charset="0"/>
              </a:rPr>
              <a:t>の</a:t>
            </a:r>
            <a:endParaRPr lang="en-US" altLang="ja-JP" sz="2000" kern="100" dirty="0" smtClean="0">
              <a:effectLst/>
              <a:latin typeface="游明朝" panose="02020400000000000000" pitchFamily="18" charset="-128"/>
              <a:ea typeface="BIZ UDゴシック" panose="020B0400000000000000" pitchFamily="49" charset="-128"/>
              <a:cs typeface="Times New Roman" panose="02020603050405020304" pitchFamily="18" charset="0"/>
            </a:endParaRPr>
          </a:p>
          <a:p>
            <a:pPr algn="just">
              <a:spcAft>
                <a:spcPts val="0"/>
              </a:spcAft>
            </a:pPr>
            <a:r>
              <a:rPr lang="ja-JP" sz="2000" kern="100" dirty="0" smtClean="0">
                <a:effectLst/>
                <a:latin typeface="游明朝" panose="02020400000000000000" pitchFamily="18" charset="-128"/>
                <a:ea typeface="BIZ UDゴシック" panose="020B0400000000000000" pitchFamily="49" charset="-128"/>
                <a:cs typeface="Times New Roman" panose="02020603050405020304" pitchFamily="18" charset="0"/>
              </a:rPr>
              <a:t>名取</a:t>
            </a:r>
            <a:r>
              <a:rPr lang="ja-JP" sz="2000" kern="100" dirty="0">
                <a:effectLst/>
                <a:latin typeface="游明朝" panose="02020400000000000000" pitchFamily="18" charset="-128"/>
                <a:ea typeface="BIZ UDゴシック" panose="020B0400000000000000" pitchFamily="49" charset="-128"/>
                <a:cs typeface="Times New Roman" panose="02020603050405020304" pitchFamily="18" charset="0"/>
              </a:rPr>
              <a:t>さん</a:t>
            </a:r>
            <a:endParaRPr lang="ja-JP" sz="2000" kern="100" dirty="0">
              <a:effectLst/>
              <a:latin typeface="游明朝" panose="02020400000000000000" pitchFamily="18" charset="-128"/>
              <a:ea typeface="游明朝" panose="02020400000000000000" pitchFamily="18" charset="-128"/>
              <a:cs typeface="Times New Roman" panose="02020603050405020304" pitchFamily="18" charset="0"/>
            </a:endParaRPr>
          </a:p>
        </p:txBody>
      </p:sp>
    </p:spTree>
    <p:extLst>
      <p:ext uri="{BB962C8B-B14F-4D97-AF65-F5344CB8AC3E}">
        <p14:creationId xmlns:p14="http://schemas.microsoft.com/office/powerpoint/2010/main" val="183486011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フッター プレースホルダー 1"/>
          <p:cNvSpPr>
            <a:spLocks noGrp="1"/>
          </p:cNvSpPr>
          <p:nvPr>
            <p:ph type="ftr" sz="quarter" idx="11"/>
          </p:nvPr>
        </p:nvSpPr>
        <p:spPr>
          <a:xfrm>
            <a:off x="4038600" y="6356350"/>
            <a:ext cx="4572000" cy="365125"/>
          </a:xfrm>
        </p:spPr>
        <p:txBody>
          <a:bodyPr/>
          <a:lstStyle/>
          <a:p>
            <a:r>
              <a:rPr kumimoji="1" lang="ja-JP" altLang="en-US" dirty="0" smtClean="0"/>
              <a:t>校内研修用スライド①　理論・ツール編</a:t>
            </a:r>
            <a:endParaRPr kumimoji="1" lang="ja-JP" altLang="en-US" dirty="0"/>
          </a:p>
        </p:txBody>
      </p:sp>
      <p:sp>
        <p:nvSpPr>
          <p:cNvPr id="3" name="スライド番号プレースホルダー 2"/>
          <p:cNvSpPr>
            <a:spLocks noGrp="1"/>
          </p:cNvSpPr>
          <p:nvPr>
            <p:ph type="sldNum" sz="quarter" idx="12"/>
          </p:nvPr>
        </p:nvSpPr>
        <p:spPr/>
        <p:txBody>
          <a:bodyPr/>
          <a:lstStyle/>
          <a:p>
            <a:fld id="{D67E624D-B24F-4D49-B013-843895CD5DFB}" type="slidenum">
              <a:rPr kumimoji="1" lang="ja-JP" altLang="en-US" smtClean="0"/>
              <a:t>16</a:t>
            </a:fld>
            <a:endParaRPr kumimoji="1" lang="ja-JP" altLang="en-US"/>
          </a:p>
        </p:txBody>
      </p:sp>
      <p:sp>
        <p:nvSpPr>
          <p:cNvPr id="27" name="角丸四角形 26"/>
          <p:cNvSpPr/>
          <p:nvPr/>
        </p:nvSpPr>
        <p:spPr>
          <a:xfrm rot="16200000">
            <a:off x="10619480" y="-289908"/>
            <a:ext cx="1051753" cy="1872777"/>
          </a:xfrm>
          <a:prstGeom prst="roundRect">
            <a:avLst/>
          </a:prstGeom>
          <a:solidFill>
            <a:schemeClr val="bg1"/>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0" name="図 2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08955" y="256457"/>
            <a:ext cx="558478" cy="791828"/>
          </a:xfrm>
          <a:prstGeom prst="rect">
            <a:avLst/>
          </a:prstGeom>
          <a:ln w="6350">
            <a:solidFill>
              <a:schemeClr val="tx1"/>
            </a:solidFill>
          </a:ln>
        </p:spPr>
      </p:pic>
      <p:sp>
        <p:nvSpPr>
          <p:cNvPr id="33" name="テキスト ボックス 32"/>
          <p:cNvSpPr txBox="1"/>
          <p:nvPr/>
        </p:nvSpPr>
        <p:spPr>
          <a:xfrm>
            <a:off x="11077688" y="47032"/>
            <a:ext cx="1114312" cy="1077218"/>
          </a:xfrm>
          <a:prstGeom prst="rect">
            <a:avLst/>
          </a:prstGeom>
          <a:noFill/>
        </p:spPr>
        <p:txBody>
          <a:bodyPr wrap="square" rtlCol="0">
            <a:spAutoFit/>
          </a:bodyPr>
          <a:lstStyle/>
          <a:p>
            <a:endParaRPr kumimoji="1" lang="en-US" altLang="ja-JP" sz="2400" dirty="0" smtClean="0">
              <a:solidFill>
                <a:srgbClr val="0070C0"/>
              </a:solidFill>
              <a:latin typeface="メイリオ" panose="020B0604030504040204" pitchFamily="50" charset="-128"/>
              <a:ea typeface="メイリオ" panose="020B0604030504040204" pitchFamily="50" charset="-128"/>
            </a:endParaRPr>
          </a:p>
          <a:p>
            <a:r>
              <a:rPr kumimoji="1" lang="en-US" altLang="ja-JP" sz="2000" b="1" dirty="0" smtClean="0">
                <a:latin typeface="BIZ UDPゴシック" panose="020B0400000000000000" pitchFamily="50" charset="-128"/>
                <a:ea typeface="BIZ UDPゴシック" panose="020B0400000000000000" pitchFamily="50" charset="-128"/>
              </a:rPr>
              <a:t>P</a:t>
            </a:r>
            <a:r>
              <a:rPr kumimoji="1" lang="ja-JP" altLang="en-US" sz="2000" b="1" dirty="0" smtClean="0">
                <a:latin typeface="BIZ UDPゴシック" panose="020B0400000000000000" pitchFamily="50" charset="-128"/>
                <a:ea typeface="BIZ UDPゴシック" panose="020B0400000000000000" pitchFamily="50" charset="-128"/>
              </a:rPr>
              <a:t>１－６</a:t>
            </a:r>
            <a:endParaRPr kumimoji="1" lang="en-US" altLang="ja-JP" sz="2000" b="1" dirty="0" smtClean="0">
              <a:latin typeface="BIZ UDPゴシック" panose="020B0400000000000000" pitchFamily="50" charset="-128"/>
              <a:ea typeface="BIZ UDPゴシック" panose="020B0400000000000000" pitchFamily="50" charset="-128"/>
            </a:endParaRPr>
          </a:p>
          <a:p>
            <a:endParaRPr kumimoji="1" lang="en-US" altLang="ja-JP" sz="2000" b="1" dirty="0" smtClean="0">
              <a:latin typeface="BIZ UDPゴシック" panose="020B0400000000000000" pitchFamily="50" charset="-128"/>
              <a:ea typeface="BIZ UDPゴシック" panose="020B0400000000000000" pitchFamily="50" charset="-128"/>
            </a:endParaRPr>
          </a:p>
        </p:txBody>
      </p:sp>
      <p:sp>
        <p:nvSpPr>
          <p:cNvPr id="34" name="角丸四角形 33"/>
          <p:cNvSpPr/>
          <p:nvPr/>
        </p:nvSpPr>
        <p:spPr>
          <a:xfrm>
            <a:off x="221563" y="2714071"/>
            <a:ext cx="3378500" cy="515227"/>
          </a:xfrm>
          <a:prstGeom prst="roundRect">
            <a:avLst/>
          </a:prstGeom>
          <a:solidFill>
            <a:sysClr val="window" lastClr="FFFFFF"/>
          </a:solidFill>
          <a:ln w="12700" cap="flat" cmpd="sng" algn="ctr">
            <a:solidFill>
              <a:sysClr val="window" lastClr="FFFFFF"/>
            </a:solidFill>
            <a:prstDash val="solid"/>
            <a:miter lim="800000"/>
          </a:ln>
          <a:effectLst>
            <a:glow rad="139700">
              <a:srgbClr val="70AD47">
                <a:satMod val="175000"/>
                <a:alpha val="40000"/>
              </a:srgbClr>
            </a:glo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ja-JP" altLang="en-US" sz="2400" dirty="0">
                <a:latin typeface="BIZ UDPゴシック" panose="020B0400000000000000" pitchFamily="50" charset="-128"/>
                <a:ea typeface="BIZ UDPゴシック" panose="020B0400000000000000" pitchFamily="50" charset="-128"/>
                <a:cs typeface="ＭＳ Ｐゴシック" panose="020B0600070205080204" pitchFamily="50" charset="-128"/>
              </a:rPr>
              <a:t>学習</a:t>
            </a:r>
            <a:r>
              <a:rPr lang="ja-JP" altLang="en-US" sz="2400" dirty="0" smtClean="0">
                <a:latin typeface="BIZ UDPゴシック" panose="020B0400000000000000" pitchFamily="50" charset="-128"/>
                <a:ea typeface="BIZ UDPゴシック" panose="020B0400000000000000" pitchFamily="50" charset="-128"/>
                <a:cs typeface="ＭＳ Ｐゴシック" panose="020B0600070205080204" pitchFamily="50" charset="-128"/>
              </a:rPr>
              <a:t>活動の設定</a:t>
            </a:r>
            <a:endParaRPr lang="ja-JP" sz="2400" dirty="0">
              <a:effectLst/>
              <a:latin typeface="BIZ UDPゴシック" panose="020B0400000000000000" pitchFamily="50" charset="-128"/>
              <a:ea typeface="BIZ UDPゴシック" panose="020B0400000000000000" pitchFamily="50" charset="-128"/>
              <a:cs typeface="ＭＳ Ｐゴシック" panose="020B0600070205080204" pitchFamily="50" charset="-128"/>
            </a:endParaRPr>
          </a:p>
        </p:txBody>
      </p:sp>
      <p:sp>
        <p:nvSpPr>
          <p:cNvPr id="35" name="四角形吹き出し 34"/>
          <p:cNvSpPr/>
          <p:nvPr/>
        </p:nvSpPr>
        <p:spPr>
          <a:xfrm>
            <a:off x="4038178" y="2239122"/>
            <a:ext cx="7822389" cy="1744542"/>
          </a:xfrm>
          <a:prstGeom prst="wedgeRectCallout">
            <a:avLst>
              <a:gd name="adj1" fmla="val -59186"/>
              <a:gd name="adj2" fmla="val -202"/>
            </a:avLst>
          </a:prstGeom>
          <a:solidFill>
            <a:schemeClr val="bg1"/>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正方形/長方形 37"/>
          <p:cNvSpPr/>
          <p:nvPr/>
        </p:nvSpPr>
        <p:spPr>
          <a:xfrm>
            <a:off x="6285055" y="3193226"/>
            <a:ext cx="5444490" cy="650963"/>
          </a:xfrm>
          <a:prstGeom prst="rect">
            <a:avLst/>
          </a:prstGeom>
          <a:solidFill>
            <a:srgbClr val="70AD47">
              <a:lumMod val="20000"/>
              <a:lumOff val="80000"/>
            </a:srgbClr>
          </a:solidFill>
          <a:ln w="12700">
            <a:solidFill>
              <a:srgbClr val="00B050"/>
            </a:solidFill>
          </a:ln>
        </p:spPr>
        <p:txBody>
          <a:bodyPr wrap="square">
            <a:noAutofit/>
          </a:bodyPr>
          <a:lstStyle/>
          <a:p>
            <a:pPr algn="r">
              <a:lnSpc>
                <a:spcPct val="150000"/>
              </a:lnSpc>
              <a:spcAft>
                <a:spcPts val="0"/>
              </a:spcAft>
            </a:pPr>
            <a:r>
              <a:rPr lang="ja-JP" altLang="en-US" sz="2400" dirty="0" smtClean="0">
                <a:effectLst/>
                <a:latin typeface="BIZ UDPゴシック" panose="020B0400000000000000" pitchFamily="50" charset="-128"/>
                <a:ea typeface="BIZ UDPゴシック" panose="020B0400000000000000" pitchFamily="50" charset="-128"/>
                <a:cs typeface="ＭＳ Ｐゴシック" panose="020B0600070205080204" pitchFamily="50" charset="-128"/>
              </a:rPr>
              <a:t>学習活動（指導内容・方法）設定シート</a:t>
            </a:r>
            <a:endParaRPr lang="ja-JP" sz="2400" dirty="0">
              <a:effectLst/>
              <a:latin typeface="BIZ UDPゴシック" panose="020B0400000000000000" pitchFamily="50" charset="-128"/>
              <a:ea typeface="BIZ UDPゴシック" panose="020B0400000000000000" pitchFamily="50" charset="-128"/>
              <a:cs typeface="ＭＳ Ｐゴシック" panose="020B0600070205080204" pitchFamily="50" charset="-128"/>
            </a:endParaRPr>
          </a:p>
        </p:txBody>
      </p:sp>
      <p:sp>
        <p:nvSpPr>
          <p:cNvPr id="39" name="下矢印 38"/>
          <p:cNvSpPr/>
          <p:nvPr/>
        </p:nvSpPr>
        <p:spPr>
          <a:xfrm>
            <a:off x="1686198" y="2163348"/>
            <a:ext cx="449231" cy="389478"/>
          </a:xfrm>
          <a:prstGeom prst="downArrow">
            <a:avLst/>
          </a:prstGeom>
          <a:solidFill>
            <a:schemeClr val="accent6">
              <a:lumMod val="20000"/>
              <a:lumOff val="80000"/>
            </a:schemeClr>
          </a:solidFill>
          <a:ln w="12700" cap="flat" cmpd="sng" algn="ctr">
            <a:solidFill>
              <a:srgbClr val="00B05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40" name="角丸四角形 39"/>
          <p:cNvSpPr/>
          <p:nvPr/>
        </p:nvSpPr>
        <p:spPr>
          <a:xfrm>
            <a:off x="264160" y="1468921"/>
            <a:ext cx="3378500" cy="515227"/>
          </a:xfrm>
          <a:prstGeom prst="roundRect">
            <a:avLst/>
          </a:prstGeom>
          <a:solidFill>
            <a:sysClr val="window" lastClr="FFFFFF"/>
          </a:solidFill>
          <a:ln w="12700" cap="flat" cmpd="sng" algn="ctr">
            <a:solidFill>
              <a:sysClr val="window" lastClr="FFFFFF"/>
            </a:solidFill>
            <a:prstDash val="solid"/>
            <a:miter lim="800000"/>
          </a:ln>
          <a:effectLst>
            <a:glow rad="139700">
              <a:srgbClr val="70AD47">
                <a:satMod val="175000"/>
                <a:alpha val="40000"/>
              </a:srgbClr>
            </a:glo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ja-JP" altLang="en-US" sz="2400" dirty="0" smtClean="0">
                <a:effectLst/>
                <a:latin typeface="BIZ UDPゴシック" panose="020B0400000000000000" pitchFamily="50" charset="-128"/>
                <a:ea typeface="BIZ UDPゴシック" panose="020B0400000000000000" pitchFamily="50" charset="-128"/>
                <a:cs typeface="ＭＳ Ｐゴシック" panose="020B0600070205080204" pitchFamily="50" charset="-128"/>
              </a:rPr>
              <a:t>年間指導計画等の確認</a:t>
            </a:r>
            <a:endParaRPr lang="ja-JP" sz="2400" dirty="0">
              <a:effectLst/>
              <a:latin typeface="BIZ UDPゴシック" panose="020B0400000000000000" pitchFamily="50" charset="-128"/>
              <a:ea typeface="BIZ UDPゴシック" panose="020B0400000000000000" pitchFamily="50" charset="-128"/>
              <a:cs typeface="ＭＳ Ｐゴシック" panose="020B0600070205080204" pitchFamily="50" charset="-128"/>
            </a:endParaRPr>
          </a:p>
        </p:txBody>
      </p:sp>
      <p:sp>
        <p:nvSpPr>
          <p:cNvPr id="41" name="正方形/長方形 40"/>
          <p:cNvSpPr/>
          <p:nvPr/>
        </p:nvSpPr>
        <p:spPr>
          <a:xfrm>
            <a:off x="6285054" y="2433011"/>
            <a:ext cx="5466918" cy="650963"/>
          </a:xfrm>
          <a:prstGeom prst="rect">
            <a:avLst/>
          </a:prstGeom>
          <a:solidFill>
            <a:srgbClr val="70AD47">
              <a:lumMod val="20000"/>
              <a:lumOff val="80000"/>
            </a:srgbClr>
          </a:solidFill>
          <a:ln w="12700">
            <a:solidFill>
              <a:srgbClr val="00B050"/>
            </a:solidFill>
          </a:ln>
        </p:spPr>
        <p:txBody>
          <a:bodyPr wrap="square">
            <a:noAutofit/>
          </a:bodyPr>
          <a:lstStyle/>
          <a:p>
            <a:pPr algn="ctr">
              <a:lnSpc>
                <a:spcPct val="150000"/>
              </a:lnSpc>
              <a:spcAft>
                <a:spcPts val="0"/>
              </a:spcAft>
            </a:pPr>
            <a:r>
              <a:rPr lang="ja-JP" altLang="en-US" sz="2400" dirty="0" smtClean="0">
                <a:effectLst/>
                <a:latin typeface="BIZ UDPゴシック" panose="020B0400000000000000" pitchFamily="50" charset="-128"/>
                <a:ea typeface="BIZ UDPゴシック" panose="020B0400000000000000" pitchFamily="50" charset="-128"/>
                <a:cs typeface="ＭＳ Ｐゴシック" panose="020B0600070205080204" pitchFamily="50" charset="-128"/>
              </a:rPr>
              <a:t>場・人・ものマトリックス</a:t>
            </a:r>
            <a:endParaRPr lang="ja-JP" sz="2400" dirty="0">
              <a:effectLst/>
              <a:latin typeface="BIZ UDPゴシック" panose="020B0400000000000000" pitchFamily="50" charset="-128"/>
              <a:ea typeface="BIZ UDPゴシック" panose="020B0400000000000000" pitchFamily="50" charset="-128"/>
              <a:cs typeface="ＭＳ Ｐゴシック" panose="020B0600070205080204" pitchFamily="50" charset="-128"/>
            </a:endParaRPr>
          </a:p>
        </p:txBody>
      </p:sp>
      <p:sp>
        <p:nvSpPr>
          <p:cNvPr id="42" name="正方形/長方形 41"/>
          <p:cNvSpPr/>
          <p:nvPr/>
        </p:nvSpPr>
        <p:spPr>
          <a:xfrm>
            <a:off x="4195073" y="2433831"/>
            <a:ext cx="1461181" cy="1317120"/>
          </a:xfrm>
          <a:prstGeom prst="rect">
            <a:avLst/>
          </a:prstGeom>
          <a:noFill/>
          <a:ln w="12700">
            <a:noFill/>
          </a:ln>
        </p:spPr>
        <p:txBody>
          <a:bodyPr wrap="square">
            <a:noAutofit/>
          </a:bodyPr>
          <a:lstStyle/>
          <a:p>
            <a:pPr>
              <a:spcAft>
                <a:spcPts val="0"/>
              </a:spcAft>
            </a:pPr>
            <a:r>
              <a:rPr lang="ja-JP" altLang="en-US" sz="2400" dirty="0" smtClean="0">
                <a:solidFill>
                  <a:srgbClr val="FF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二つの</a:t>
            </a:r>
            <a:endParaRPr lang="en-US" altLang="ja-JP" sz="2400" dirty="0" smtClean="0">
              <a:solidFill>
                <a:srgbClr val="FF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endParaRPr>
          </a:p>
          <a:p>
            <a:pPr>
              <a:spcAft>
                <a:spcPts val="0"/>
              </a:spcAft>
            </a:pPr>
            <a:r>
              <a:rPr lang="ja-JP" altLang="en-US" sz="2400" dirty="0" smtClean="0">
                <a:solidFill>
                  <a:srgbClr val="FF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ツール</a:t>
            </a:r>
            <a:endParaRPr lang="en-US" altLang="ja-JP" sz="2400" dirty="0" smtClean="0">
              <a:solidFill>
                <a:srgbClr val="FF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endParaRPr>
          </a:p>
          <a:p>
            <a:pPr>
              <a:spcAft>
                <a:spcPts val="0"/>
              </a:spcAft>
            </a:pPr>
            <a:r>
              <a:rPr lang="ja-JP" altLang="en-US" sz="2400" dirty="0" smtClean="0">
                <a:solidFill>
                  <a:srgbClr val="FF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の活用</a:t>
            </a:r>
            <a:endParaRPr lang="en-US" altLang="ja-JP" sz="2400" dirty="0" smtClean="0">
              <a:solidFill>
                <a:srgbClr val="FF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endParaRPr>
          </a:p>
        </p:txBody>
      </p:sp>
      <p:sp>
        <p:nvSpPr>
          <p:cNvPr id="43" name="テキスト ボックス 3"/>
          <p:cNvSpPr txBox="1"/>
          <p:nvPr/>
        </p:nvSpPr>
        <p:spPr>
          <a:xfrm>
            <a:off x="230888" y="373771"/>
            <a:ext cx="4726567" cy="747452"/>
          </a:xfrm>
          <a:prstGeom prst="roundRect">
            <a:avLst/>
          </a:prstGeom>
          <a:solidFill>
            <a:sysClr val="window" lastClr="FFFFFF"/>
          </a:solidFill>
          <a:ln w="38100" cmpd="dbl">
            <a:solidFill>
              <a:srgbClr val="00B050"/>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ct val="150000"/>
              </a:lnSpc>
              <a:spcAft>
                <a:spcPts val="0"/>
              </a:spcAft>
            </a:pPr>
            <a:r>
              <a:rPr lang="ja-JP" altLang="en-US" sz="2400" kern="100" dirty="0" smtClean="0">
                <a:effectLst/>
                <a:latin typeface="游明朝" panose="02020400000000000000" pitchFamily="18" charset="-128"/>
                <a:ea typeface="BIZ UDPゴシック" panose="020B0400000000000000" pitchFamily="50" charset="-128"/>
                <a:cs typeface="Times New Roman" panose="02020603050405020304" pitchFamily="18" charset="0"/>
              </a:rPr>
              <a:t>ツールを活用した学習活動の設定</a:t>
            </a:r>
            <a:endParaRPr lang="ja-JP" sz="2400" kern="100" dirty="0">
              <a:effectLst/>
              <a:latin typeface="游明朝" panose="02020400000000000000" pitchFamily="18" charset="-128"/>
              <a:ea typeface="游明朝" panose="02020400000000000000" pitchFamily="18" charset="-128"/>
              <a:cs typeface="Times New Roman" panose="02020603050405020304" pitchFamily="18" charset="0"/>
            </a:endParaRPr>
          </a:p>
        </p:txBody>
      </p:sp>
      <p:sp>
        <p:nvSpPr>
          <p:cNvPr id="44" name="下矢印 43"/>
          <p:cNvSpPr/>
          <p:nvPr/>
        </p:nvSpPr>
        <p:spPr>
          <a:xfrm>
            <a:off x="1731223" y="3525883"/>
            <a:ext cx="449231" cy="389478"/>
          </a:xfrm>
          <a:prstGeom prst="downArrow">
            <a:avLst/>
          </a:prstGeom>
          <a:solidFill>
            <a:schemeClr val="accent6">
              <a:lumMod val="20000"/>
              <a:lumOff val="80000"/>
            </a:schemeClr>
          </a:solidFill>
          <a:ln w="12700" cap="flat" cmpd="sng" algn="ctr">
            <a:solidFill>
              <a:srgbClr val="00B05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45" name="角丸四角形 44"/>
          <p:cNvSpPr/>
          <p:nvPr/>
        </p:nvSpPr>
        <p:spPr>
          <a:xfrm>
            <a:off x="230888" y="5410786"/>
            <a:ext cx="5024925" cy="542643"/>
          </a:xfrm>
          <a:prstGeom prst="roundRect">
            <a:avLst/>
          </a:prstGeom>
          <a:solidFill>
            <a:sysClr val="window" lastClr="FFFFFF"/>
          </a:solidFill>
          <a:ln w="12700" cap="flat" cmpd="sng" algn="ctr">
            <a:solidFill>
              <a:sysClr val="window" lastClr="FFFFFF"/>
            </a:solidFill>
            <a:prstDash val="solid"/>
            <a:miter lim="800000"/>
          </a:ln>
          <a:effectLst>
            <a:glow rad="139700">
              <a:srgbClr val="70AD47">
                <a:satMod val="175000"/>
                <a:alpha val="40000"/>
              </a:srgbClr>
            </a:glo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ja-JP" altLang="en-US" sz="2400" dirty="0" smtClean="0">
                <a:effectLst/>
                <a:latin typeface="BIZ UDPゴシック" panose="020B0400000000000000" pitchFamily="50" charset="-128"/>
                <a:ea typeface="BIZ UDPゴシック" panose="020B0400000000000000" pitchFamily="50" charset="-128"/>
                <a:cs typeface="ＭＳ Ｐゴシック" panose="020B0600070205080204" pitchFamily="50" charset="-128"/>
              </a:rPr>
              <a:t>学んだことを生</a:t>
            </a:r>
            <a:r>
              <a:rPr lang="ja-JP" altLang="en-US" sz="2400" dirty="0">
                <a:latin typeface="BIZ UDPゴシック" panose="020B0400000000000000" pitchFamily="50" charset="-128"/>
                <a:ea typeface="BIZ UDPゴシック" panose="020B0400000000000000" pitchFamily="50" charset="-128"/>
                <a:cs typeface="ＭＳ Ｐゴシック" panose="020B0600070205080204" pitchFamily="50" charset="-128"/>
              </a:rPr>
              <a:t>か</a:t>
            </a:r>
            <a:r>
              <a:rPr lang="ja-JP" altLang="en-US" sz="2400" dirty="0" smtClean="0">
                <a:latin typeface="BIZ UDPゴシック" panose="020B0400000000000000" pitchFamily="50" charset="-128"/>
                <a:ea typeface="BIZ UDPゴシック" panose="020B0400000000000000" pitchFamily="50" charset="-128"/>
                <a:cs typeface="ＭＳ Ｐゴシック" panose="020B0600070205080204" pitchFamily="50" charset="-128"/>
              </a:rPr>
              <a:t>して</a:t>
            </a:r>
            <a:r>
              <a:rPr lang="ja-JP" altLang="en-US" sz="2400" dirty="0">
                <a:latin typeface="BIZ UDPゴシック" panose="020B0400000000000000" pitchFamily="50" charset="-128"/>
                <a:ea typeface="BIZ UDPゴシック" panose="020B0400000000000000" pitchFamily="50" charset="-128"/>
                <a:cs typeface="ＭＳ Ｐゴシック" panose="020B0600070205080204" pitchFamily="50" charset="-128"/>
              </a:rPr>
              <a:t>いる</a:t>
            </a:r>
            <a:r>
              <a:rPr lang="ja-JP" altLang="en-US" sz="2400" dirty="0" smtClean="0">
                <a:effectLst/>
                <a:latin typeface="BIZ UDPゴシック" panose="020B0400000000000000" pitchFamily="50" charset="-128"/>
                <a:ea typeface="BIZ UDPゴシック" panose="020B0400000000000000" pitchFamily="50" charset="-128"/>
                <a:cs typeface="ＭＳ Ｐゴシック" panose="020B0600070205080204" pitchFamily="50" charset="-128"/>
              </a:rPr>
              <a:t>姿の実現</a:t>
            </a:r>
            <a:endParaRPr lang="ja-JP" sz="2400" dirty="0">
              <a:effectLst/>
              <a:latin typeface="BIZ UDPゴシック" panose="020B0400000000000000" pitchFamily="50" charset="-128"/>
              <a:ea typeface="BIZ UDPゴシック" panose="020B0400000000000000" pitchFamily="50" charset="-128"/>
              <a:cs typeface="ＭＳ Ｐゴシック" panose="020B0600070205080204" pitchFamily="50" charset="-128"/>
            </a:endParaRPr>
          </a:p>
        </p:txBody>
      </p:sp>
      <p:sp>
        <p:nvSpPr>
          <p:cNvPr id="46" name="正方形/長方形 45"/>
          <p:cNvSpPr/>
          <p:nvPr/>
        </p:nvSpPr>
        <p:spPr>
          <a:xfrm>
            <a:off x="4038599" y="1353023"/>
            <a:ext cx="7821968" cy="790680"/>
          </a:xfrm>
          <a:prstGeom prst="rect">
            <a:avLst/>
          </a:prstGeom>
          <a:solidFill>
            <a:schemeClr val="bg1"/>
          </a:solidFill>
          <a:ln w="12700">
            <a:solidFill>
              <a:schemeClr val="tx1"/>
            </a:solidFill>
          </a:ln>
        </p:spPr>
        <p:txBody>
          <a:bodyPr wrap="square">
            <a:noAutofit/>
          </a:bodyPr>
          <a:lstStyle/>
          <a:p>
            <a:pPr>
              <a:spcAft>
                <a:spcPts val="0"/>
              </a:spcAft>
            </a:pPr>
            <a:r>
              <a:rPr lang="ja-JP" sz="2400" kern="1200"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年間指導計画に示された調整・見直し前の学習</a:t>
            </a:r>
            <a:r>
              <a:rPr lang="ja-JP" sz="2400" kern="1200" dirty="0" smtClean="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活動</a:t>
            </a:r>
            <a:endParaRPr lang="ja-JP" sz="2400" dirty="0">
              <a:effectLst/>
              <a:latin typeface="BIZ UDPゴシック" panose="020B0400000000000000" pitchFamily="50" charset="-128"/>
              <a:ea typeface="BIZ UDPゴシック" panose="020B0400000000000000" pitchFamily="50" charset="-128"/>
              <a:cs typeface="ＭＳ Ｐゴシック" panose="020B0600070205080204" pitchFamily="50" charset="-128"/>
            </a:endParaRPr>
          </a:p>
          <a:p>
            <a:pPr indent="152400">
              <a:spcAft>
                <a:spcPts val="0"/>
              </a:spcAft>
            </a:pPr>
            <a:r>
              <a:rPr lang="ja-JP" sz="2400" kern="1200" dirty="0">
                <a:solidFill>
                  <a:srgbClr val="0070C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・おはじき</a:t>
            </a:r>
            <a:r>
              <a:rPr lang="ja-JP" sz="2400" kern="1200" dirty="0" smtClean="0">
                <a:solidFill>
                  <a:srgbClr val="0070C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を</a:t>
            </a:r>
            <a:r>
              <a:rPr lang="ja-JP" altLang="en-US" sz="2400" kern="1200" dirty="0" smtClean="0">
                <a:solidFill>
                  <a:srgbClr val="0070C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５まで数え</a:t>
            </a:r>
            <a:r>
              <a:rPr lang="ja-JP" sz="2400" kern="1200" dirty="0" smtClean="0">
                <a:solidFill>
                  <a:srgbClr val="0070C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a:t>
            </a:r>
            <a:r>
              <a:rPr lang="ja-JP" sz="2400" kern="1200" dirty="0">
                <a:solidFill>
                  <a:srgbClr val="0070C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紙皿</a:t>
            </a:r>
            <a:r>
              <a:rPr lang="ja-JP" sz="2400" kern="1200" dirty="0" smtClean="0">
                <a:solidFill>
                  <a:srgbClr val="0070C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に置く</a:t>
            </a:r>
            <a:r>
              <a:rPr lang="ja-JP" sz="2400" kern="1200" dirty="0">
                <a:solidFill>
                  <a:srgbClr val="0070C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a:t>
            </a:r>
            <a:endParaRPr lang="ja-JP" sz="2400" dirty="0">
              <a:effectLst/>
              <a:latin typeface="BIZ UDPゴシック" panose="020B0400000000000000" pitchFamily="50" charset="-128"/>
              <a:ea typeface="BIZ UDPゴシック" panose="020B0400000000000000" pitchFamily="50" charset="-128"/>
              <a:cs typeface="ＭＳ Ｐゴシック" panose="020B0600070205080204" pitchFamily="50" charset="-128"/>
            </a:endParaRPr>
          </a:p>
        </p:txBody>
      </p:sp>
      <p:sp>
        <p:nvSpPr>
          <p:cNvPr id="47" name="正方形/長方形 46"/>
          <p:cNvSpPr/>
          <p:nvPr/>
        </p:nvSpPr>
        <p:spPr>
          <a:xfrm>
            <a:off x="4038177" y="4043180"/>
            <a:ext cx="7822389" cy="852478"/>
          </a:xfrm>
          <a:prstGeom prst="rect">
            <a:avLst/>
          </a:prstGeom>
          <a:solidFill>
            <a:sysClr val="window" lastClr="FFFFFF"/>
          </a:solidFill>
          <a:ln w="12700">
            <a:solidFill>
              <a:schemeClr val="tx1"/>
            </a:solidFill>
          </a:ln>
        </p:spPr>
        <p:txBody>
          <a:bodyPr wrap="square">
            <a:noAutofit/>
          </a:bodyPr>
          <a:lstStyle/>
          <a:p>
            <a:pPr>
              <a:spcAft>
                <a:spcPts val="0"/>
              </a:spcAft>
            </a:pPr>
            <a:r>
              <a:rPr lang="ja-JP" sz="2400" kern="1200"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調整・見直し後</a:t>
            </a:r>
            <a:r>
              <a:rPr lang="ja-JP" sz="2400" kern="1200" dirty="0" smtClean="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の</a:t>
            </a:r>
            <a:r>
              <a:rPr lang="ja-JP" altLang="en-US" sz="2400" kern="1200" dirty="0" smtClean="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名取</a:t>
            </a:r>
            <a:r>
              <a:rPr lang="ja-JP" sz="2400" kern="1200" dirty="0" smtClean="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さんの</a:t>
            </a:r>
            <a:r>
              <a:rPr lang="ja-JP" sz="2400" kern="1200"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学習活動</a:t>
            </a:r>
            <a:endParaRPr lang="ja-JP" sz="2400" dirty="0">
              <a:effectLst/>
              <a:latin typeface="BIZ UDPゴシック" panose="020B0400000000000000" pitchFamily="50" charset="-128"/>
              <a:ea typeface="BIZ UDPゴシック" panose="020B0400000000000000" pitchFamily="50" charset="-128"/>
              <a:cs typeface="ＭＳ Ｐゴシック" panose="020B0600070205080204" pitchFamily="50" charset="-128"/>
            </a:endParaRPr>
          </a:p>
          <a:p>
            <a:pPr indent="152400">
              <a:spcAft>
                <a:spcPts val="0"/>
              </a:spcAft>
            </a:pPr>
            <a:r>
              <a:rPr lang="ja-JP" sz="2400" kern="1200" dirty="0">
                <a:solidFill>
                  <a:srgbClr val="0070C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・空の牛乳パック５個を，数唱しながらかごに入れる</a:t>
            </a:r>
            <a:r>
              <a:rPr lang="ja-JP" sz="2400" kern="1200" dirty="0" smtClean="0">
                <a:solidFill>
                  <a:srgbClr val="0070C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a:t>
            </a:r>
            <a:endParaRPr lang="ja-JP" sz="2400" dirty="0">
              <a:effectLst/>
              <a:latin typeface="BIZ UDPゴシック" panose="020B0400000000000000" pitchFamily="50" charset="-128"/>
              <a:ea typeface="BIZ UDPゴシック" panose="020B0400000000000000" pitchFamily="50" charset="-128"/>
              <a:cs typeface="ＭＳ Ｐゴシック" panose="020B0600070205080204" pitchFamily="50" charset="-128"/>
            </a:endParaRPr>
          </a:p>
        </p:txBody>
      </p:sp>
      <p:sp>
        <p:nvSpPr>
          <p:cNvPr id="48" name="下矢印 47"/>
          <p:cNvSpPr/>
          <p:nvPr/>
        </p:nvSpPr>
        <p:spPr>
          <a:xfrm>
            <a:off x="1736021" y="4865424"/>
            <a:ext cx="449231" cy="389478"/>
          </a:xfrm>
          <a:prstGeom prst="downArrow">
            <a:avLst/>
          </a:prstGeom>
          <a:solidFill>
            <a:schemeClr val="accent6">
              <a:lumMod val="20000"/>
              <a:lumOff val="80000"/>
            </a:schemeClr>
          </a:solidFill>
          <a:ln w="12700" cap="flat" cmpd="sng" algn="ctr">
            <a:solidFill>
              <a:srgbClr val="00B05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50" name="角丸四角形吹き出し 49"/>
          <p:cNvSpPr/>
          <p:nvPr/>
        </p:nvSpPr>
        <p:spPr>
          <a:xfrm>
            <a:off x="7141580" y="5228862"/>
            <a:ext cx="4718986" cy="877233"/>
          </a:xfrm>
          <a:prstGeom prst="wedgeRoundRectCallout">
            <a:avLst>
              <a:gd name="adj1" fmla="val -59032"/>
              <a:gd name="adj2" fmla="val -6649"/>
              <a:gd name="adj3" fmla="val 16667"/>
            </a:avLst>
          </a:prstGeom>
          <a:solidFill>
            <a:sysClr val="window" lastClr="FFFFFF"/>
          </a:solidFill>
          <a:ln w="12700" cap="flat" cmpd="sng" algn="ctr">
            <a:solidFill>
              <a:srgbClr val="4472C4"/>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l">
              <a:spcAft>
                <a:spcPts val="0"/>
              </a:spcAft>
            </a:pPr>
            <a:r>
              <a:rPr lang="ja-JP" sz="24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給食当番として</a:t>
            </a:r>
            <a:r>
              <a:rPr lang="ja-JP" sz="2400" kern="100" dirty="0" smtClean="0">
                <a:effectLst/>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2400" kern="100" dirty="0" smtClean="0">
                <a:effectLst/>
                <a:latin typeface="BIZ UDPゴシック" panose="020B0400000000000000" pitchFamily="50" charset="-128"/>
                <a:ea typeface="BIZ UDPゴシック" panose="020B0400000000000000" pitchFamily="50" charset="-128"/>
                <a:cs typeface="Times New Roman" panose="02020603050405020304" pitchFamily="18" charset="0"/>
              </a:rPr>
              <a:t>人数分の</a:t>
            </a:r>
            <a:r>
              <a:rPr lang="ja-JP" sz="2400" kern="100" dirty="0" smtClean="0">
                <a:effectLst/>
                <a:latin typeface="BIZ UDPゴシック" panose="020B0400000000000000" pitchFamily="50" charset="-128"/>
                <a:ea typeface="BIZ UDPゴシック" panose="020B0400000000000000" pitchFamily="50" charset="-128"/>
                <a:cs typeface="Times New Roman" panose="02020603050405020304" pitchFamily="18" charset="0"/>
              </a:rPr>
              <a:t>牛乳を</a:t>
            </a:r>
            <a:endParaRPr lang="en-US" altLang="ja-JP" sz="2400" kern="100" dirty="0" smtClean="0">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algn="l">
              <a:spcAft>
                <a:spcPts val="0"/>
              </a:spcAft>
            </a:pPr>
            <a:r>
              <a:rPr lang="ja-JP" sz="2400" kern="100" dirty="0" smtClean="0">
                <a:effectLst/>
                <a:latin typeface="BIZ UDPゴシック" panose="020B0400000000000000" pitchFamily="50" charset="-128"/>
                <a:ea typeface="BIZ UDPゴシック" panose="020B0400000000000000" pitchFamily="50" charset="-128"/>
                <a:cs typeface="Times New Roman" panose="02020603050405020304" pitchFamily="18" charset="0"/>
              </a:rPr>
              <a:t>配る</a:t>
            </a:r>
            <a:r>
              <a:rPr lang="ja-JP" sz="24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ことができた</a:t>
            </a:r>
            <a:r>
              <a:rPr lang="ja-JP" sz="2400" kern="100" dirty="0" smtClean="0">
                <a:effectLst/>
                <a:latin typeface="BIZ UDPゴシック" panose="020B0400000000000000" pitchFamily="50" charset="-128"/>
                <a:ea typeface="BIZ UDPゴシック" panose="020B0400000000000000" pitchFamily="50" charset="-128"/>
                <a:cs typeface="Times New Roman" panose="02020603050405020304" pitchFamily="18" charset="0"/>
              </a:rPr>
              <a:t>。</a:t>
            </a:r>
            <a:endParaRPr lang="ja-JP" sz="24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51" name="左矢印 50"/>
          <p:cNvSpPr/>
          <p:nvPr/>
        </p:nvSpPr>
        <p:spPr>
          <a:xfrm flipV="1">
            <a:off x="3720720" y="1536644"/>
            <a:ext cx="239818" cy="426448"/>
          </a:xfrm>
          <a:prstGeom prst="leftArrow">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52" name="左矢印 51"/>
          <p:cNvSpPr/>
          <p:nvPr/>
        </p:nvSpPr>
        <p:spPr>
          <a:xfrm flipV="1">
            <a:off x="3699211" y="4170181"/>
            <a:ext cx="239818" cy="426448"/>
          </a:xfrm>
          <a:prstGeom prst="leftArrow">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53" name="角丸四角形 52"/>
          <p:cNvSpPr/>
          <p:nvPr/>
        </p:nvSpPr>
        <p:spPr>
          <a:xfrm>
            <a:off x="221563" y="4106412"/>
            <a:ext cx="3378500" cy="515227"/>
          </a:xfrm>
          <a:prstGeom prst="roundRect">
            <a:avLst/>
          </a:prstGeom>
          <a:solidFill>
            <a:sysClr val="window" lastClr="FFFFFF"/>
          </a:solidFill>
          <a:ln w="12700" cap="flat" cmpd="sng" algn="ctr">
            <a:solidFill>
              <a:sysClr val="window" lastClr="FFFFFF"/>
            </a:solidFill>
            <a:prstDash val="solid"/>
            <a:miter lim="800000"/>
          </a:ln>
          <a:effectLst>
            <a:glow rad="139700">
              <a:srgbClr val="70AD47">
                <a:satMod val="175000"/>
                <a:alpha val="40000"/>
              </a:srgbClr>
            </a:glo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ja-JP" altLang="en-US" sz="2400" dirty="0">
                <a:latin typeface="BIZ UDPゴシック" panose="020B0400000000000000" pitchFamily="50" charset="-128"/>
                <a:ea typeface="BIZ UDPゴシック" panose="020B0400000000000000" pitchFamily="50" charset="-128"/>
                <a:cs typeface="ＭＳ Ｐゴシック" panose="020B0600070205080204" pitchFamily="50" charset="-128"/>
              </a:rPr>
              <a:t>授業実践</a:t>
            </a:r>
            <a:endParaRPr lang="ja-JP" sz="2400" dirty="0">
              <a:effectLst/>
              <a:latin typeface="BIZ UDPゴシック" panose="020B0400000000000000" pitchFamily="50" charset="-128"/>
              <a:ea typeface="BIZ UDPゴシック" panose="020B0400000000000000" pitchFamily="50" charset="-128"/>
              <a:cs typeface="ＭＳ Ｐゴシック" panose="020B0600070205080204" pitchFamily="50" charset="-128"/>
            </a:endParaRPr>
          </a:p>
        </p:txBody>
      </p:sp>
      <p:sp>
        <p:nvSpPr>
          <p:cNvPr id="54" name="角丸四角形 53"/>
          <p:cNvSpPr/>
          <p:nvPr/>
        </p:nvSpPr>
        <p:spPr>
          <a:xfrm>
            <a:off x="5498793" y="3305840"/>
            <a:ext cx="943722" cy="468450"/>
          </a:xfrm>
          <a:prstGeom prst="roundRect">
            <a:avLst/>
          </a:prstGeom>
          <a:solidFill>
            <a:srgbClr val="FFCCFF"/>
          </a:solidFill>
          <a:ln w="9525" cap="flat" cmpd="sng" algn="ctr">
            <a:solidFill>
              <a:srgbClr val="FF0000"/>
            </a:solidFill>
            <a:prstDash val="solid"/>
            <a:miter lim="800000"/>
          </a:ln>
          <a:effectLst/>
        </p:spPr>
        <p:txBody>
          <a:bodyPr wrap="square" rtlCol="0" anchor="ctr">
            <a:noAutofit/>
          </a:bodyPr>
          <a:lstStyle/>
          <a:p>
            <a:pPr algn="ctr">
              <a:spcAft>
                <a:spcPts val="0"/>
              </a:spcAft>
            </a:pPr>
            <a:r>
              <a:rPr lang="ja-JP" sz="1400" b="1" kern="1200" dirty="0" smtClean="0">
                <a:solidFill>
                  <a:srgbClr val="000000"/>
                </a:solidFill>
                <a:effectLst/>
                <a:latin typeface="ＭＳ Ｐゴシック" panose="020B0600070205080204" pitchFamily="50" charset="-128"/>
                <a:ea typeface="BIZ UDPゴシック" panose="020B0400000000000000" pitchFamily="50" charset="-128"/>
                <a:cs typeface="Times New Roman" panose="02020603050405020304" pitchFamily="18" charset="0"/>
              </a:rPr>
              <a:t>ツール</a:t>
            </a:r>
            <a:r>
              <a:rPr lang="ja-JP" altLang="en-US" sz="1400" b="1" kern="1200" dirty="0" smtClean="0">
                <a:solidFill>
                  <a:srgbClr val="000000"/>
                </a:solidFill>
                <a:effectLst/>
                <a:latin typeface="ＭＳ Ｐゴシック" panose="020B0600070205080204" pitchFamily="50" charset="-128"/>
                <a:ea typeface="BIZ UDPゴシック" panose="020B0400000000000000" pitchFamily="50" charset="-128"/>
                <a:cs typeface="Times New Roman" panose="02020603050405020304" pitchFamily="18" charset="0"/>
              </a:rPr>
              <a:t>２</a:t>
            </a:r>
            <a:endParaRPr lang="ja-JP" sz="140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p:txBody>
      </p:sp>
      <p:sp>
        <p:nvSpPr>
          <p:cNvPr id="55" name="角丸四角形 54"/>
          <p:cNvSpPr/>
          <p:nvPr/>
        </p:nvSpPr>
        <p:spPr>
          <a:xfrm>
            <a:off x="5502812" y="2534149"/>
            <a:ext cx="941252" cy="468450"/>
          </a:xfrm>
          <a:prstGeom prst="roundRect">
            <a:avLst/>
          </a:prstGeom>
          <a:solidFill>
            <a:srgbClr val="FFCCFF"/>
          </a:solidFill>
          <a:ln w="9525" cap="flat" cmpd="sng" algn="ctr">
            <a:solidFill>
              <a:srgbClr val="FF0000"/>
            </a:solidFill>
            <a:prstDash val="solid"/>
            <a:miter lim="800000"/>
          </a:ln>
          <a:effectLst/>
        </p:spPr>
        <p:txBody>
          <a:bodyPr wrap="square" rtlCol="0" anchor="ctr">
            <a:noAutofit/>
          </a:bodyPr>
          <a:lstStyle/>
          <a:p>
            <a:pPr algn="ctr">
              <a:spcAft>
                <a:spcPts val="0"/>
              </a:spcAft>
            </a:pPr>
            <a:r>
              <a:rPr lang="ja-JP" sz="1400" b="1" kern="1200" dirty="0" smtClean="0">
                <a:solidFill>
                  <a:srgbClr val="000000"/>
                </a:solidFill>
                <a:effectLst/>
                <a:latin typeface="ＭＳ Ｐゴシック" panose="020B0600070205080204" pitchFamily="50" charset="-128"/>
                <a:ea typeface="BIZ UDPゴシック" panose="020B0400000000000000" pitchFamily="50" charset="-128"/>
                <a:cs typeface="Times New Roman" panose="02020603050405020304" pitchFamily="18" charset="0"/>
              </a:rPr>
              <a:t>ツール</a:t>
            </a:r>
            <a:r>
              <a:rPr lang="ja-JP" altLang="en-US" sz="1400" b="1" kern="1200" dirty="0" smtClean="0">
                <a:solidFill>
                  <a:srgbClr val="000000"/>
                </a:solidFill>
                <a:effectLst/>
                <a:latin typeface="ＭＳ Ｐゴシック" panose="020B0600070205080204" pitchFamily="50" charset="-128"/>
                <a:ea typeface="BIZ UDPゴシック" panose="020B0400000000000000" pitchFamily="50" charset="-128"/>
                <a:cs typeface="Times New Roman" panose="02020603050405020304" pitchFamily="18" charset="0"/>
              </a:rPr>
              <a:t>１</a:t>
            </a:r>
            <a:endParaRPr lang="ja-JP" sz="140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p:txBody>
      </p:sp>
      <p:pic>
        <p:nvPicPr>
          <p:cNvPr id="28" name="図 27"/>
          <p:cNvPicPr>
            <a:picLocks noChangeAspect="1"/>
          </p:cNvPicPr>
          <p:nvPr/>
        </p:nvPicPr>
        <p:blipFill>
          <a:blip r:embed="rId4" cstate="print">
            <a:extLst>
              <a:ext uri="{BEBA8EAE-BF5A-486C-A8C5-ECC9F3942E4B}">
                <a14:imgProps xmlns:a14="http://schemas.microsoft.com/office/drawing/2010/main">
                  <a14:imgLayer r:embed="rId5">
                    <a14:imgEffect>
                      <a14:backgroundRemoval t="2167" b="98000" l="8209" r="92289"/>
                    </a14:imgEffect>
                  </a14:imgLayer>
                </a14:imgProps>
              </a:ext>
              <a:ext uri="{28A0092B-C50C-407E-A947-70E740481C1C}">
                <a14:useLocalDpi xmlns:a14="http://schemas.microsoft.com/office/drawing/2010/main" val="0"/>
              </a:ext>
            </a:extLst>
          </a:blip>
          <a:stretch>
            <a:fillRect/>
          </a:stretch>
        </p:blipFill>
        <p:spPr>
          <a:xfrm>
            <a:off x="5781522" y="5023477"/>
            <a:ext cx="801507" cy="1196279"/>
          </a:xfrm>
          <a:prstGeom prst="rect">
            <a:avLst/>
          </a:prstGeom>
        </p:spPr>
      </p:pic>
    </p:spTree>
    <p:extLst>
      <p:ext uri="{BB962C8B-B14F-4D97-AF65-F5344CB8AC3E}">
        <p14:creationId xmlns:p14="http://schemas.microsoft.com/office/powerpoint/2010/main" val="330882128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a:xfrm>
            <a:off x="8837368" y="6408882"/>
            <a:ext cx="2743200" cy="365125"/>
          </a:xfrm>
        </p:spPr>
        <p:txBody>
          <a:bodyPr/>
          <a:lstStyle/>
          <a:p>
            <a:fld id="{D67E624D-B24F-4D49-B013-843895CD5DFB}" type="slidenum">
              <a:rPr kumimoji="1" lang="ja-JP" altLang="en-US" smtClean="0"/>
              <a:t>17</a:t>
            </a:fld>
            <a:endParaRPr kumimoji="1" lang="ja-JP" altLang="en-US" dirty="0"/>
          </a:p>
        </p:txBody>
      </p:sp>
      <p:sp>
        <p:nvSpPr>
          <p:cNvPr id="2" name="正方形/長方形 1"/>
          <p:cNvSpPr/>
          <p:nvPr/>
        </p:nvSpPr>
        <p:spPr>
          <a:xfrm>
            <a:off x="994610" y="1703478"/>
            <a:ext cx="10585958" cy="2391444"/>
          </a:xfrm>
          <a:prstGeom prst="rect">
            <a:avLst/>
          </a:prstGeom>
          <a:ln w="57150"/>
        </p:spPr>
        <p:style>
          <a:lnRef idx="2">
            <a:schemeClr val="accent2"/>
          </a:lnRef>
          <a:fillRef idx="1">
            <a:schemeClr val="lt1"/>
          </a:fillRef>
          <a:effectRef idx="0">
            <a:schemeClr val="accent2"/>
          </a:effectRef>
          <a:fontRef idx="minor">
            <a:schemeClr val="dk1"/>
          </a:fontRef>
        </p:style>
        <p:txBody>
          <a:bodyPr rtlCol="0" anchor="ctr"/>
          <a:lstStyle/>
          <a:p>
            <a:pPr>
              <a:lnSpc>
                <a:spcPct val="200000"/>
              </a:lnSpc>
            </a:pPr>
            <a:r>
              <a:rPr kumimoji="1" lang="ja-JP" altLang="en-US" sz="2400" dirty="0" smtClean="0">
                <a:latin typeface="BIZ UDゴシック" panose="020B0400000000000000" pitchFamily="49" charset="-128"/>
                <a:ea typeface="BIZ UDゴシック" panose="020B0400000000000000" pitchFamily="49" charset="-128"/>
              </a:rPr>
              <a:t>□児童生徒の生活を捉えること（　　　　　　と対応）</a:t>
            </a:r>
            <a:endParaRPr kumimoji="1" lang="en-US" altLang="ja-JP" sz="2400" dirty="0" smtClean="0">
              <a:latin typeface="BIZ UDゴシック" panose="020B0400000000000000" pitchFamily="49" charset="-128"/>
              <a:ea typeface="BIZ UDゴシック" panose="020B0400000000000000" pitchFamily="49" charset="-128"/>
            </a:endParaRPr>
          </a:p>
          <a:p>
            <a:pPr>
              <a:lnSpc>
                <a:spcPct val="200000"/>
              </a:lnSpc>
            </a:pPr>
            <a:r>
              <a:rPr kumimoji="1" lang="ja-JP" altLang="en-US" sz="2400" dirty="0" smtClean="0">
                <a:latin typeface="BIZ UDゴシック" panose="020B0400000000000000" pitchFamily="49" charset="-128"/>
                <a:ea typeface="BIZ UDゴシック" panose="020B0400000000000000" pitchFamily="49" charset="-128"/>
              </a:rPr>
              <a:t>□「学んだことを生かしている姿」を考えること（　　　　　　と対応）</a:t>
            </a:r>
            <a:endParaRPr kumimoji="1" lang="en-US" altLang="ja-JP" sz="2400" dirty="0" smtClean="0">
              <a:latin typeface="BIZ UDゴシック" panose="020B0400000000000000" pitchFamily="49" charset="-128"/>
              <a:ea typeface="BIZ UDゴシック" panose="020B0400000000000000" pitchFamily="49" charset="-128"/>
            </a:endParaRPr>
          </a:p>
          <a:p>
            <a:pPr>
              <a:lnSpc>
                <a:spcPct val="200000"/>
              </a:lnSpc>
            </a:pPr>
            <a:r>
              <a:rPr kumimoji="1" lang="ja-JP" altLang="en-US" sz="2400" dirty="0" smtClean="0">
                <a:latin typeface="BIZ UDゴシック" panose="020B0400000000000000" pitchFamily="49" charset="-128"/>
                <a:ea typeface="BIZ UDゴシック" panose="020B0400000000000000" pitchFamily="49" charset="-128"/>
              </a:rPr>
              <a:t>□育成を目指す資質・能力（各教科の目標及び内容）を明確にすること</a:t>
            </a:r>
            <a:endParaRPr kumimoji="1" lang="ja-JP" altLang="en-US" sz="2400" dirty="0">
              <a:latin typeface="BIZ UDゴシック" panose="020B0400000000000000" pitchFamily="49" charset="-128"/>
              <a:ea typeface="BIZ UDゴシック" panose="020B0400000000000000" pitchFamily="49" charset="-128"/>
            </a:endParaRPr>
          </a:p>
        </p:txBody>
      </p:sp>
      <p:sp>
        <p:nvSpPr>
          <p:cNvPr id="4" name="下矢印 3"/>
          <p:cNvSpPr/>
          <p:nvPr/>
        </p:nvSpPr>
        <p:spPr>
          <a:xfrm>
            <a:off x="6131221" y="4094922"/>
            <a:ext cx="693647" cy="45374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a:xfrm>
            <a:off x="994611" y="4586001"/>
            <a:ext cx="10585958" cy="1467792"/>
          </a:xfrm>
          <a:prstGeom prst="rect">
            <a:avLst/>
          </a:prstGeom>
          <a:ln w="57150"/>
        </p:spPr>
        <p:style>
          <a:lnRef idx="2">
            <a:schemeClr val="accent2"/>
          </a:lnRef>
          <a:fillRef idx="1">
            <a:schemeClr val="lt1"/>
          </a:fillRef>
          <a:effectRef idx="0">
            <a:schemeClr val="accent2"/>
          </a:effectRef>
          <a:fontRef idx="minor">
            <a:schemeClr val="dk1"/>
          </a:fontRef>
        </p:style>
        <p:txBody>
          <a:bodyPr rtlCol="0" anchor="ctr"/>
          <a:lstStyle/>
          <a:p>
            <a:r>
              <a:rPr kumimoji="1" lang="ja-JP" altLang="en-US" sz="2400" dirty="0" smtClean="0">
                <a:latin typeface="BIZ UDゴシック" panose="020B0400000000000000" pitchFamily="49" charset="-128"/>
                <a:ea typeface="BIZ UDゴシック" panose="020B0400000000000000" pitchFamily="49" charset="-128"/>
              </a:rPr>
              <a:t>　「育成を目指す資質・能力」を児童生徒の生活に結び付ける学習活動の</a:t>
            </a:r>
            <a:endParaRPr kumimoji="1" lang="en-US" altLang="ja-JP" sz="2400" dirty="0" smtClean="0">
              <a:latin typeface="BIZ UDゴシック" panose="020B0400000000000000" pitchFamily="49" charset="-128"/>
              <a:ea typeface="BIZ UDゴシック" panose="020B0400000000000000" pitchFamily="49" charset="-128"/>
            </a:endParaRPr>
          </a:p>
          <a:p>
            <a:r>
              <a:rPr lang="ja-JP" altLang="en-US" sz="2400" dirty="0">
                <a:latin typeface="BIZ UDゴシック" panose="020B0400000000000000" pitchFamily="49" charset="-128"/>
                <a:ea typeface="BIZ UDゴシック" panose="020B0400000000000000" pitchFamily="49" charset="-128"/>
              </a:rPr>
              <a:t> </a:t>
            </a:r>
            <a:r>
              <a:rPr kumimoji="1" lang="ja-JP" altLang="en-US" sz="2400" dirty="0" smtClean="0">
                <a:latin typeface="BIZ UDゴシック" panose="020B0400000000000000" pitchFamily="49" charset="-128"/>
                <a:ea typeface="BIZ UDゴシック" panose="020B0400000000000000" pitchFamily="49" charset="-128"/>
              </a:rPr>
              <a:t>設定とすることができます。</a:t>
            </a:r>
            <a:endParaRPr kumimoji="1" lang="ja-JP" altLang="en-US" sz="2400" dirty="0">
              <a:latin typeface="BIZ UDゴシック" panose="020B0400000000000000" pitchFamily="49" charset="-128"/>
              <a:ea typeface="BIZ UDゴシック" panose="020B0400000000000000" pitchFamily="49" charset="-128"/>
            </a:endParaRPr>
          </a:p>
        </p:txBody>
      </p:sp>
      <p:sp>
        <p:nvSpPr>
          <p:cNvPr id="11" name="フッター プレースホルダー 1"/>
          <p:cNvSpPr>
            <a:spLocks noGrp="1"/>
          </p:cNvSpPr>
          <p:nvPr>
            <p:ph type="ftr" sz="quarter" idx="11"/>
          </p:nvPr>
        </p:nvSpPr>
        <p:spPr>
          <a:xfrm>
            <a:off x="4038600" y="6356350"/>
            <a:ext cx="4572000" cy="365125"/>
          </a:xfrm>
        </p:spPr>
        <p:txBody>
          <a:bodyPr/>
          <a:lstStyle/>
          <a:p>
            <a:r>
              <a:rPr kumimoji="1" lang="ja-JP" altLang="en-US" dirty="0" smtClean="0"/>
              <a:t>校内研修用スライド①　理論・ツール編</a:t>
            </a:r>
            <a:endParaRPr kumimoji="1" lang="ja-JP" altLang="en-US" dirty="0"/>
          </a:p>
        </p:txBody>
      </p:sp>
      <p:sp>
        <p:nvSpPr>
          <p:cNvPr id="12" name="正方形/長方形 11"/>
          <p:cNvSpPr/>
          <p:nvPr/>
        </p:nvSpPr>
        <p:spPr>
          <a:xfrm>
            <a:off x="594882" y="534580"/>
            <a:ext cx="4979749" cy="715151"/>
          </a:xfrm>
          <a:prstGeom prst="rect">
            <a:avLst/>
          </a:prstGeom>
          <a:solidFill>
            <a:srgbClr val="70AD47">
              <a:lumMod val="20000"/>
              <a:lumOff val="80000"/>
            </a:srgbClr>
          </a:solidFill>
          <a:ln w="12700">
            <a:solidFill>
              <a:srgbClr val="00B050"/>
            </a:solidFill>
          </a:ln>
        </p:spPr>
        <p:txBody>
          <a:bodyPr wrap="square">
            <a:noAutofit/>
          </a:bodyPr>
          <a:lstStyle/>
          <a:p>
            <a:pPr>
              <a:lnSpc>
                <a:spcPct val="150000"/>
              </a:lnSpc>
              <a:spcAft>
                <a:spcPts val="0"/>
              </a:spcAft>
            </a:pPr>
            <a:r>
              <a:rPr lang="ja-JP" altLang="en-US" sz="2400" dirty="0" smtClean="0">
                <a:effectLst/>
                <a:latin typeface="BIZ UDPゴシック" panose="020B0400000000000000" pitchFamily="50" charset="-128"/>
                <a:ea typeface="BIZ UDPゴシック" panose="020B0400000000000000" pitchFamily="50" charset="-128"/>
                <a:cs typeface="ＭＳ Ｐゴシック" panose="020B0600070205080204" pitchFamily="50" charset="-128"/>
              </a:rPr>
              <a:t>ツールの活用を通してできること</a:t>
            </a:r>
            <a:endParaRPr lang="ja-JP" sz="2400" dirty="0">
              <a:effectLst/>
              <a:latin typeface="BIZ UDPゴシック" panose="020B0400000000000000" pitchFamily="50" charset="-128"/>
              <a:ea typeface="BIZ UDPゴシック" panose="020B0400000000000000" pitchFamily="50" charset="-128"/>
              <a:cs typeface="ＭＳ Ｐゴシック" panose="020B0600070205080204" pitchFamily="50" charset="-128"/>
            </a:endParaRPr>
          </a:p>
        </p:txBody>
      </p:sp>
      <p:sp>
        <p:nvSpPr>
          <p:cNvPr id="14" name="角丸四角形 13"/>
          <p:cNvSpPr/>
          <p:nvPr/>
        </p:nvSpPr>
        <p:spPr>
          <a:xfrm>
            <a:off x="5735866" y="1907079"/>
            <a:ext cx="1720529" cy="605995"/>
          </a:xfrm>
          <a:prstGeom prst="roundRect">
            <a:avLst/>
          </a:prstGeom>
          <a:solidFill>
            <a:srgbClr val="FFFF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spcAft>
                <a:spcPts val="0"/>
              </a:spcAft>
            </a:pPr>
            <a:r>
              <a:rPr lang="ja-JP" sz="2400" b="1" kern="1200" dirty="0" smtClean="0">
                <a:solidFill>
                  <a:srgbClr val="000000"/>
                </a:solidFill>
                <a:effectLst/>
                <a:latin typeface="ＭＳ Ｐゴシック" panose="020B0600070205080204" pitchFamily="50" charset="-128"/>
                <a:ea typeface="BIZ UDPゴシック" panose="020B0400000000000000" pitchFamily="50" charset="-128"/>
                <a:cs typeface="Times New Roman" panose="02020603050405020304" pitchFamily="18" charset="0"/>
              </a:rPr>
              <a:t>ポイント</a:t>
            </a:r>
            <a:r>
              <a:rPr lang="ja-JP" altLang="en-US" sz="2400" b="1" kern="1200" dirty="0" smtClean="0">
                <a:solidFill>
                  <a:srgbClr val="000000"/>
                </a:solidFill>
                <a:effectLst/>
                <a:latin typeface="ＭＳ Ｐゴシック" panose="020B0600070205080204" pitchFamily="50" charset="-128"/>
                <a:ea typeface="BIZ UDPゴシック" panose="020B0400000000000000" pitchFamily="50" charset="-128"/>
                <a:cs typeface="Times New Roman" panose="02020603050405020304" pitchFamily="18" charset="0"/>
              </a:rPr>
              <a:t>①</a:t>
            </a:r>
            <a:endParaRPr lang="ja-JP" sz="240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p:txBody>
      </p:sp>
      <p:sp>
        <p:nvSpPr>
          <p:cNvPr id="16" name="角丸四角形 15"/>
          <p:cNvSpPr/>
          <p:nvPr/>
        </p:nvSpPr>
        <p:spPr>
          <a:xfrm>
            <a:off x="8160193" y="2625035"/>
            <a:ext cx="1720529" cy="605995"/>
          </a:xfrm>
          <a:prstGeom prst="roundRect">
            <a:avLst/>
          </a:prstGeom>
          <a:solidFill>
            <a:srgbClr val="FFFF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spcAft>
                <a:spcPts val="0"/>
              </a:spcAft>
            </a:pPr>
            <a:r>
              <a:rPr lang="ja-JP" sz="2400" b="1" kern="1200" dirty="0" smtClean="0">
                <a:solidFill>
                  <a:srgbClr val="000000"/>
                </a:solidFill>
                <a:effectLst/>
                <a:latin typeface="ＭＳ Ｐゴシック" panose="020B0600070205080204" pitchFamily="50" charset="-128"/>
                <a:ea typeface="BIZ UDPゴシック" panose="020B0400000000000000" pitchFamily="50" charset="-128"/>
                <a:cs typeface="Times New Roman" panose="02020603050405020304" pitchFamily="18" charset="0"/>
              </a:rPr>
              <a:t>ポイント</a:t>
            </a:r>
            <a:r>
              <a:rPr lang="ja-JP" altLang="en-US" sz="2400" b="1" kern="1200" dirty="0" smtClean="0">
                <a:solidFill>
                  <a:srgbClr val="000000"/>
                </a:solidFill>
                <a:effectLst/>
                <a:latin typeface="ＭＳ Ｐゴシック" panose="020B0600070205080204" pitchFamily="50" charset="-128"/>
                <a:ea typeface="BIZ UDPゴシック" panose="020B0400000000000000" pitchFamily="50" charset="-128"/>
                <a:cs typeface="Times New Roman" panose="02020603050405020304" pitchFamily="18" charset="0"/>
              </a:rPr>
              <a:t>②</a:t>
            </a:r>
            <a:endParaRPr lang="ja-JP" sz="240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p:txBody>
      </p:sp>
    </p:spTree>
    <p:extLst>
      <p:ext uri="{BB962C8B-B14F-4D97-AF65-F5344CB8AC3E}">
        <p14:creationId xmlns:p14="http://schemas.microsoft.com/office/powerpoint/2010/main" val="424932786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フッター プレースホルダー 1"/>
          <p:cNvSpPr>
            <a:spLocks noGrp="1"/>
          </p:cNvSpPr>
          <p:nvPr>
            <p:ph type="ftr" sz="quarter" idx="11"/>
          </p:nvPr>
        </p:nvSpPr>
        <p:spPr>
          <a:xfrm>
            <a:off x="4038600" y="6356350"/>
            <a:ext cx="4572000" cy="365125"/>
          </a:xfrm>
        </p:spPr>
        <p:txBody>
          <a:bodyPr/>
          <a:lstStyle/>
          <a:p>
            <a:r>
              <a:rPr kumimoji="1" lang="ja-JP" altLang="en-US" smtClean="0"/>
              <a:t>校内研修用スライド①　理論・ツール編</a:t>
            </a:r>
            <a:endParaRPr kumimoji="1" lang="ja-JP" altLang="en-US" dirty="0"/>
          </a:p>
        </p:txBody>
      </p:sp>
      <p:sp>
        <p:nvSpPr>
          <p:cNvPr id="3" name="スライド番号プレースホルダー 2"/>
          <p:cNvSpPr>
            <a:spLocks noGrp="1"/>
          </p:cNvSpPr>
          <p:nvPr>
            <p:ph type="sldNum" sz="quarter" idx="12"/>
          </p:nvPr>
        </p:nvSpPr>
        <p:spPr/>
        <p:txBody>
          <a:bodyPr/>
          <a:lstStyle/>
          <a:p>
            <a:fld id="{D67E624D-B24F-4D49-B013-843895CD5DFB}" type="slidenum">
              <a:rPr kumimoji="1" lang="ja-JP" altLang="en-US" smtClean="0"/>
              <a:t>18</a:t>
            </a:fld>
            <a:endParaRPr kumimoji="1" lang="ja-JP" altLang="en-US"/>
          </a:p>
        </p:txBody>
      </p:sp>
      <p:sp>
        <p:nvSpPr>
          <p:cNvPr id="17" name="正方形/長方形 16"/>
          <p:cNvSpPr/>
          <p:nvPr/>
        </p:nvSpPr>
        <p:spPr>
          <a:xfrm>
            <a:off x="1872072" y="4861088"/>
            <a:ext cx="6783496" cy="1342943"/>
          </a:xfrm>
          <a:prstGeom prst="rect">
            <a:avLst/>
          </a:prstGeom>
          <a:noFill/>
          <a:ln w="12700">
            <a:noFill/>
          </a:ln>
        </p:spPr>
        <p:txBody>
          <a:bodyPr wrap="square">
            <a:noAutofit/>
          </a:bodyPr>
          <a:lstStyle/>
          <a:p>
            <a:pPr>
              <a:lnSpc>
                <a:spcPct val="150000"/>
              </a:lnSpc>
              <a:spcAft>
                <a:spcPts val="0"/>
              </a:spcAft>
            </a:pPr>
            <a:endParaRPr lang="ja-JP" sz="2400" dirty="0">
              <a:effectLst/>
              <a:latin typeface="BIZ UDPゴシック" panose="020B0400000000000000" pitchFamily="50" charset="-128"/>
              <a:ea typeface="BIZ UDPゴシック" panose="020B0400000000000000" pitchFamily="50" charset="-128"/>
              <a:cs typeface="ＭＳ Ｐゴシック" panose="020B0600070205080204" pitchFamily="50" charset="-128"/>
            </a:endParaRPr>
          </a:p>
        </p:txBody>
      </p:sp>
      <p:sp>
        <p:nvSpPr>
          <p:cNvPr id="5" name="正方形/長方形 4"/>
          <p:cNvSpPr/>
          <p:nvPr/>
        </p:nvSpPr>
        <p:spPr>
          <a:xfrm>
            <a:off x="207663" y="4746008"/>
            <a:ext cx="11701677" cy="1384995"/>
          </a:xfrm>
          <a:prstGeom prst="rect">
            <a:avLst/>
          </a:prstGeom>
        </p:spPr>
        <p:txBody>
          <a:bodyPr wrap="square">
            <a:spAutoFit/>
          </a:bodyPr>
          <a:lstStyle/>
          <a:p>
            <a:pPr>
              <a:lnSpc>
                <a:spcPct val="150000"/>
              </a:lnSpc>
              <a:spcAft>
                <a:spcPts val="0"/>
              </a:spcAft>
            </a:pPr>
            <a:r>
              <a:rPr lang="ja-JP" altLang="en-US" sz="2800" dirty="0" smtClean="0">
                <a:latin typeface="BIZ UDPゴシック" panose="020B0400000000000000" pitchFamily="50" charset="-128"/>
                <a:ea typeface="BIZ UDPゴシック" panose="020B0400000000000000" pitchFamily="50" charset="-128"/>
                <a:cs typeface="ＭＳ Ｐゴシック" panose="020B0600070205080204" pitchFamily="50" charset="-128"/>
              </a:rPr>
              <a:t>　知的</a:t>
            </a:r>
            <a:r>
              <a:rPr lang="ja-JP" altLang="en-US" sz="2800" dirty="0">
                <a:latin typeface="BIZ UDPゴシック" panose="020B0400000000000000" pitchFamily="50" charset="-128"/>
                <a:ea typeface="BIZ UDPゴシック" panose="020B0400000000000000" pitchFamily="50" charset="-128"/>
                <a:cs typeface="ＭＳ Ｐゴシック" panose="020B0600070205080204" pitchFamily="50" charset="-128"/>
              </a:rPr>
              <a:t>障害のある児童生徒</a:t>
            </a:r>
            <a:r>
              <a:rPr lang="ja-JP" altLang="en-US" sz="2800" dirty="0" smtClean="0">
                <a:latin typeface="BIZ UDPゴシック" panose="020B0400000000000000" pitchFamily="50" charset="-128"/>
                <a:ea typeface="BIZ UDPゴシック" panose="020B0400000000000000" pitchFamily="50" charset="-128"/>
                <a:cs typeface="ＭＳ Ｐゴシック" panose="020B0600070205080204" pitchFamily="50" charset="-128"/>
              </a:rPr>
              <a:t>の生活の変化において，共通して積み重なり広がっていく「場・人・もの」とキャリア発達段階を組み合わせて示したもの</a:t>
            </a:r>
            <a:endParaRPr lang="en-US" altLang="ja-JP" sz="2800" dirty="0">
              <a:latin typeface="BIZ UDPゴシック" panose="020B0400000000000000" pitchFamily="50" charset="-128"/>
              <a:ea typeface="BIZ UDPゴシック" panose="020B0400000000000000" pitchFamily="50" charset="-128"/>
              <a:cs typeface="ＭＳ Ｐゴシック" panose="020B0600070205080204" pitchFamily="50" charset="-128"/>
            </a:endParaRPr>
          </a:p>
        </p:txBody>
      </p:sp>
      <p:sp>
        <p:nvSpPr>
          <p:cNvPr id="19" name="楕円 18"/>
          <p:cNvSpPr/>
          <p:nvPr/>
        </p:nvSpPr>
        <p:spPr>
          <a:xfrm>
            <a:off x="9047572" y="1369335"/>
            <a:ext cx="1136538" cy="918992"/>
          </a:xfrm>
          <a:prstGeom prst="ellipse">
            <a:avLst/>
          </a:prstGeom>
          <a:solidFill>
            <a:srgbClr val="FF99CC"/>
          </a:solidFill>
          <a:ln>
            <a:noFill/>
          </a:ln>
          <a:effectLst>
            <a:outerShdw blurRad="76200" dir="18900000" sy="23000" kx="-1200000" algn="bl" rotWithShape="0">
              <a:prstClr val="black">
                <a:alpha val="20000"/>
              </a:prstClr>
            </a:outerShdw>
          </a:effectLst>
        </p:spPr>
        <p:style>
          <a:lnRef idx="2">
            <a:schemeClr val="accent4">
              <a:shade val="50000"/>
            </a:schemeClr>
          </a:lnRef>
          <a:fillRef idx="1">
            <a:schemeClr val="accent4"/>
          </a:fillRef>
          <a:effectRef idx="0">
            <a:schemeClr val="accent4"/>
          </a:effectRef>
          <a:fontRef idx="minor">
            <a:schemeClr val="lt1"/>
          </a:fontRef>
        </p:style>
        <p:txBody>
          <a:bodyPr wrap="square" rtlCol="0" anchor="ctr">
            <a:noAutofit/>
          </a:bodyPr>
          <a:lstStyle/>
          <a:p>
            <a:pPr algn="ctr">
              <a:spcAft>
                <a:spcPts val="0"/>
              </a:spcAft>
            </a:pPr>
            <a:r>
              <a:rPr lang="ja-JP" sz="240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もの</a:t>
            </a:r>
            <a:endParaRPr lang="ja-JP" sz="2400" dirty="0">
              <a:effectLst/>
              <a:latin typeface="BIZ UDPゴシック" panose="020B0400000000000000" pitchFamily="50" charset="-128"/>
              <a:ea typeface="BIZ UDPゴシック" panose="020B0400000000000000" pitchFamily="50" charset="-128"/>
              <a:cs typeface="ＭＳ Ｐゴシック" panose="020B0600070205080204" pitchFamily="50" charset="-128"/>
            </a:endParaRPr>
          </a:p>
        </p:txBody>
      </p:sp>
      <p:sp>
        <p:nvSpPr>
          <p:cNvPr id="20" name="楕円 19"/>
          <p:cNvSpPr/>
          <p:nvPr/>
        </p:nvSpPr>
        <p:spPr>
          <a:xfrm>
            <a:off x="5446939" y="1391588"/>
            <a:ext cx="1136538" cy="918992"/>
          </a:xfrm>
          <a:prstGeom prst="ellipse">
            <a:avLst/>
          </a:prstGeom>
          <a:solidFill>
            <a:srgbClr val="00B050"/>
          </a:solidFill>
          <a:ln>
            <a:noFill/>
          </a:ln>
          <a:effectLst>
            <a:outerShdw blurRad="76200" dir="18900000" sy="23000" kx="-1200000" algn="bl" rotWithShape="0">
              <a:prstClr val="black">
                <a:alpha val="20000"/>
              </a:prstClr>
            </a:outerShdw>
          </a:effectLst>
        </p:spPr>
        <p:style>
          <a:lnRef idx="2">
            <a:schemeClr val="accent4">
              <a:shade val="50000"/>
            </a:schemeClr>
          </a:lnRef>
          <a:fillRef idx="1">
            <a:schemeClr val="accent4"/>
          </a:fillRef>
          <a:effectRef idx="0">
            <a:schemeClr val="accent4"/>
          </a:effectRef>
          <a:fontRef idx="minor">
            <a:schemeClr val="lt1"/>
          </a:fontRef>
        </p:style>
        <p:txBody>
          <a:bodyPr wrap="square" rtlCol="0" anchor="ctr">
            <a:noAutofit/>
          </a:bodyPr>
          <a:lstStyle/>
          <a:p>
            <a:pPr algn="ctr">
              <a:spcAft>
                <a:spcPts val="0"/>
              </a:spcAft>
            </a:pPr>
            <a:r>
              <a:rPr lang="ja-JP" altLang="en-US" sz="2400" dirty="0" smtClean="0">
                <a:solidFill>
                  <a:schemeClr val="tx1"/>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人</a:t>
            </a:r>
            <a:endParaRPr lang="ja-JP" sz="2400" dirty="0">
              <a:solidFill>
                <a:schemeClr val="tx1"/>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endParaRPr>
          </a:p>
        </p:txBody>
      </p:sp>
      <p:sp>
        <p:nvSpPr>
          <p:cNvPr id="21" name="楕円 20"/>
          <p:cNvSpPr/>
          <p:nvPr/>
        </p:nvSpPr>
        <p:spPr>
          <a:xfrm>
            <a:off x="1732677" y="1404265"/>
            <a:ext cx="1136538" cy="918992"/>
          </a:xfrm>
          <a:prstGeom prst="ellipse">
            <a:avLst/>
          </a:prstGeom>
          <a:solidFill>
            <a:srgbClr val="FFC000"/>
          </a:solidFill>
          <a:ln>
            <a:noFill/>
          </a:ln>
          <a:effectLst>
            <a:outerShdw blurRad="76200" dir="18900000" sy="23000" kx="-1200000" algn="bl" rotWithShape="0">
              <a:prstClr val="black">
                <a:alpha val="20000"/>
              </a:prstClr>
            </a:outerShdw>
          </a:effectLst>
        </p:spPr>
        <p:style>
          <a:lnRef idx="2">
            <a:schemeClr val="accent4">
              <a:shade val="50000"/>
            </a:schemeClr>
          </a:lnRef>
          <a:fillRef idx="1">
            <a:schemeClr val="accent4"/>
          </a:fillRef>
          <a:effectRef idx="0">
            <a:schemeClr val="accent4"/>
          </a:effectRef>
          <a:fontRef idx="minor">
            <a:schemeClr val="lt1"/>
          </a:fontRef>
        </p:style>
        <p:txBody>
          <a:bodyPr wrap="square" rtlCol="0" anchor="ctr">
            <a:noAutofit/>
          </a:bodyPr>
          <a:lstStyle/>
          <a:p>
            <a:pPr algn="ctr">
              <a:spcAft>
                <a:spcPts val="0"/>
              </a:spcAft>
            </a:pPr>
            <a:r>
              <a:rPr lang="ja-JP" altLang="en-US" sz="2400" dirty="0" smtClean="0">
                <a:solidFill>
                  <a:schemeClr val="tx1"/>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場</a:t>
            </a:r>
            <a:endParaRPr lang="ja-JP" sz="2400" dirty="0">
              <a:solidFill>
                <a:schemeClr val="tx1"/>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endParaRPr>
          </a:p>
        </p:txBody>
      </p:sp>
      <p:sp>
        <p:nvSpPr>
          <p:cNvPr id="22" name="テキスト ボックス 1"/>
          <p:cNvSpPr txBox="1"/>
          <p:nvPr/>
        </p:nvSpPr>
        <p:spPr>
          <a:xfrm rot="21000000">
            <a:off x="843230" y="1389993"/>
            <a:ext cx="1164081" cy="476775"/>
          </a:xfrm>
          <a:prstGeom prst="rect">
            <a:avLst/>
          </a:prstGeom>
          <a:noFill/>
          <a:ln w="9525" cmpd="sng">
            <a:noFill/>
          </a:ln>
          <a:effectLst/>
        </p:spPr>
        <p:txBody>
          <a:bodyPr wrap="square" rtlCol="0" anchor="t">
            <a:noAutofit/>
          </a:bodyPr>
          <a:lstStyle/>
          <a:p>
            <a:pPr>
              <a:spcAft>
                <a:spcPts val="0"/>
              </a:spcAft>
            </a:pPr>
            <a:r>
              <a:rPr lang="ja-JP" sz="2400" dirty="0">
                <a:solidFill>
                  <a:srgbClr val="FF0000"/>
                </a:solidFill>
                <a:effectLst/>
                <a:latin typeface="ＭＳ Ｐゴシック" panose="020B0600070205080204" pitchFamily="50" charset="-128"/>
                <a:ea typeface="BIZ UDPゴシック" panose="020B0400000000000000" pitchFamily="50" charset="-128"/>
                <a:cs typeface="Times New Roman" panose="02020603050405020304" pitchFamily="18" charset="0"/>
              </a:rPr>
              <a:t>生活の</a:t>
            </a:r>
            <a:endParaRPr lang="ja-JP" sz="240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p:txBody>
      </p:sp>
      <p:sp>
        <p:nvSpPr>
          <p:cNvPr id="23" name="テキスト ボックス 1"/>
          <p:cNvSpPr txBox="1"/>
          <p:nvPr/>
        </p:nvSpPr>
        <p:spPr>
          <a:xfrm rot="21000000">
            <a:off x="4523113" y="1383234"/>
            <a:ext cx="1164081" cy="476775"/>
          </a:xfrm>
          <a:prstGeom prst="rect">
            <a:avLst/>
          </a:prstGeom>
          <a:noFill/>
          <a:ln w="9525" cmpd="sng">
            <a:noFill/>
          </a:ln>
          <a:effectLst/>
        </p:spPr>
        <p:txBody>
          <a:bodyPr wrap="square" rtlCol="0" anchor="t">
            <a:noAutofit/>
          </a:bodyPr>
          <a:lstStyle/>
          <a:p>
            <a:pPr>
              <a:spcAft>
                <a:spcPts val="0"/>
              </a:spcAft>
            </a:pPr>
            <a:r>
              <a:rPr lang="ja-JP" altLang="en-US" sz="2400" dirty="0" smtClean="0">
                <a:solidFill>
                  <a:srgbClr val="FF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関わる</a:t>
            </a:r>
            <a:endParaRPr lang="ja-JP" sz="2400" dirty="0">
              <a:solidFill>
                <a:srgbClr val="FF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endParaRPr>
          </a:p>
        </p:txBody>
      </p:sp>
      <p:sp>
        <p:nvSpPr>
          <p:cNvPr id="24" name="テキスト ボックス 1"/>
          <p:cNvSpPr txBox="1"/>
          <p:nvPr/>
        </p:nvSpPr>
        <p:spPr>
          <a:xfrm rot="21000000">
            <a:off x="8465312" y="1322008"/>
            <a:ext cx="1164081" cy="476775"/>
          </a:xfrm>
          <a:prstGeom prst="rect">
            <a:avLst/>
          </a:prstGeom>
          <a:noFill/>
          <a:ln w="9525" cmpd="sng">
            <a:noFill/>
          </a:ln>
          <a:effectLst/>
        </p:spPr>
        <p:txBody>
          <a:bodyPr wrap="square" rtlCol="0" anchor="t">
            <a:noAutofit/>
          </a:bodyPr>
          <a:lstStyle/>
          <a:p>
            <a:pPr>
              <a:spcAft>
                <a:spcPts val="0"/>
              </a:spcAft>
            </a:pPr>
            <a:r>
              <a:rPr lang="ja-JP" altLang="en-US" sz="2400" dirty="0" smtClean="0">
                <a:solidFill>
                  <a:srgbClr val="FF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扱う</a:t>
            </a:r>
            <a:endParaRPr lang="ja-JP" sz="2400" dirty="0">
              <a:solidFill>
                <a:srgbClr val="FF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endParaRPr>
          </a:p>
        </p:txBody>
      </p:sp>
      <p:sp>
        <p:nvSpPr>
          <p:cNvPr id="18" name="角丸四角形 17"/>
          <p:cNvSpPr/>
          <p:nvPr/>
        </p:nvSpPr>
        <p:spPr>
          <a:xfrm rot="16200000">
            <a:off x="10619480" y="-289908"/>
            <a:ext cx="1051753" cy="1872777"/>
          </a:xfrm>
          <a:prstGeom prst="roundRect">
            <a:avLst/>
          </a:prstGeom>
          <a:solidFill>
            <a:schemeClr val="bg1"/>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5" name="図 2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08955" y="256457"/>
            <a:ext cx="558478" cy="791828"/>
          </a:xfrm>
          <a:prstGeom prst="rect">
            <a:avLst/>
          </a:prstGeom>
          <a:ln w="6350">
            <a:solidFill>
              <a:schemeClr val="tx1"/>
            </a:solidFill>
          </a:ln>
        </p:spPr>
      </p:pic>
      <p:sp>
        <p:nvSpPr>
          <p:cNvPr id="27" name="テキスト ボックス 26"/>
          <p:cNvSpPr txBox="1"/>
          <p:nvPr/>
        </p:nvSpPr>
        <p:spPr>
          <a:xfrm>
            <a:off x="11057678" y="63547"/>
            <a:ext cx="1114312" cy="1077218"/>
          </a:xfrm>
          <a:prstGeom prst="rect">
            <a:avLst/>
          </a:prstGeom>
          <a:noFill/>
        </p:spPr>
        <p:txBody>
          <a:bodyPr wrap="square" rtlCol="0">
            <a:spAutoFit/>
          </a:bodyPr>
          <a:lstStyle/>
          <a:p>
            <a:endParaRPr kumimoji="1" lang="en-US" altLang="ja-JP" sz="2400" dirty="0" smtClean="0">
              <a:solidFill>
                <a:srgbClr val="0070C0"/>
              </a:solidFill>
              <a:latin typeface="メイリオ" panose="020B0604030504040204" pitchFamily="50" charset="-128"/>
              <a:ea typeface="メイリオ" panose="020B0604030504040204" pitchFamily="50" charset="-128"/>
            </a:endParaRPr>
          </a:p>
          <a:p>
            <a:r>
              <a:rPr kumimoji="1" lang="en-US" altLang="ja-JP" sz="2000" b="1" dirty="0" smtClean="0">
                <a:latin typeface="BIZ UDPゴシック" panose="020B0400000000000000" pitchFamily="50" charset="-128"/>
                <a:ea typeface="BIZ UDPゴシック" panose="020B0400000000000000" pitchFamily="50" charset="-128"/>
              </a:rPr>
              <a:t>P</a:t>
            </a:r>
            <a:r>
              <a:rPr lang="ja-JP" altLang="en-US" sz="2000" b="1" dirty="0" smtClean="0">
                <a:latin typeface="BIZ UDPゴシック" panose="020B0400000000000000" pitchFamily="50" charset="-128"/>
                <a:ea typeface="BIZ UDPゴシック" panose="020B0400000000000000" pitchFamily="50" charset="-128"/>
              </a:rPr>
              <a:t>１</a:t>
            </a:r>
            <a:r>
              <a:rPr kumimoji="1" lang="ja-JP" altLang="en-US" sz="2000" b="1" dirty="0" smtClean="0">
                <a:latin typeface="BIZ UDPゴシック" panose="020B0400000000000000" pitchFamily="50" charset="-128"/>
                <a:ea typeface="BIZ UDPゴシック" panose="020B0400000000000000" pitchFamily="50" charset="-128"/>
              </a:rPr>
              <a:t>－７</a:t>
            </a:r>
            <a:endParaRPr kumimoji="1" lang="en-US" altLang="ja-JP" sz="2000" b="1" dirty="0" smtClean="0">
              <a:latin typeface="BIZ UDPゴシック" panose="020B0400000000000000" pitchFamily="50" charset="-128"/>
              <a:ea typeface="BIZ UDPゴシック" panose="020B0400000000000000" pitchFamily="50" charset="-128"/>
            </a:endParaRPr>
          </a:p>
          <a:p>
            <a:endParaRPr kumimoji="1" lang="en-US" altLang="ja-JP" sz="2000" b="1" dirty="0" smtClean="0">
              <a:latin typeface="BIZ UDPゴシック" panose="020B0400000000000000" pitchFamily="50" charset="-128"/>
              <a:ea typeface="BIZ UDPゴシック" panose="020B0400000000000000" pitchFamily="50" charset="-128"/>
            </a:endParaRPr>
          </a:p>
        </p:txBody>
      </p:sp>
      <p:sp>
        <p:nvSpPr>
          <p:cNvPr id="28" name="テキスト ボックス 3"/>
          <p:cNvSpPr txBox="1"/>
          <p:nvPr/>
        </p:nvSpPr>
        <p:spPr>
          <a:xfrm>
            <a:off x="380068" y="388002"/>
            <a:ext cx="4856950" cy="747452"/>
          </a:xfrm>
          <a:prstGeom prst="roundRect">
            <a:avLst/>
          </a:prstGeom>
          <a:solidFill>
            <a:sysClr val="window" lastClr="FFFFFF"/>
          </a:solidFill>
          <a:ln w="38100" cmpd="dbl">
            <a:solidFill>
              <a:srgbClr val="00B050"/>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ct val="150000"/>
              </a:lnSpc>
              <a:spcAft>
                <a:spcPts val="0"/>
              </a:spcAft>
            </a:pPr>
            <a:r>
              <a:rPr lang="ja-JP" altLang="en-US" sz="2400" kern="100" dirty="0" smtClean="0">
                <a:effectLst/>
                <a:latin typeface="游明朝" panose="02020400000000000000" pitchFamily="18" charset="-128"/>
                <a:ea typeface="BIZ UDPゴシック" panose="020B0400000000000000" pitchFamily="50" charset="-128"/>
                <a:cs typeface="Times New Roman" panose="02020603050405020304" pitchFamily="18" charset="0"/>
              </a:rPr>
              <a:t>「場・人・ものマトリックス」について</a:t>
            </a:r>
            <a:endParaRPr lang="ja-JP" sz="2400" kern="100" dirty="0">
              <a:effectLst/>
              <a:latin typeface="游明朝" panose="02020400000000000000" pitchFamily="18" charset="-128"/>
              <a:ea typeface="游明朝" panose="02020400000000000000" pitchFamily="18" charset="-128"/>
              <a:cs typeface="Times New Roman" panose="02020603050405020304" pitchFamily="18" charset="0"/>
            </a:endParaRPr>
          </a:p>
        </p:txBody>
      </p:sp>
      <p:pic>
        <p:nvPicPr>
          <p:cNvPr id="8" name="図 7"/>
          <p:cNvPicPr>
            <a:picLocks noChangeAspect="1"/>
          </p:cNvPicPr>
          <p:nvPr/>
        </p:nvPicPr>
        <p:blipFill>
          <a:blip r:embed="rId4"/>
          <a:stretch>
            <a:fillRect/>
          </a:stretch>
        </p:blipFill>
        <p:spPr>
          <a:xfrm>
            <a:off x="657157" y="2399416"/>
            <a:ext cx="3381442" cy="2328421"/>
          </a:xfrm>
          <a:prstGeom prst="rect">
            <a:avLst/>
          </a:prstGeom>
          <a:ln w="6350">
            <a:solidFill>
              <a:schemeClr val="tx1"/>
            </a:solidFill>
          </a:ln>
        </p:spPr>
      </p:pic>
      <p:pic>
        <p:nvPicPr>
          <p:cNvPr id="9" name="図 8"/>
          <p:cNvPicPr>
            <a:picLocks noChangeAspect="1"/>
          </p:cNvPicPr>
          <p:nvPr/>
        </p:nvPicPr>
        <p:blipFill>
          <a:blip r:embed="rId5"/>
          <a:stretch>
            <a:fillRect/>
          </a:stretch>
        </p:blipFill>
        <p:spPr>
          <a:xfrm>
            <a:off x="4380952" y="2378502"/>
            <a:ext cx="3362087" cy="2330267"/>
          </a:xfrm>
          <a:prstGeom prst="rect">
            <a:avLst/>
          </a:prstGeom>
          <a:solidFill>
            <a:schemeClr val="bg1"/>
          </a:solidFill>
          <a:ln w="6350">
            <a:solidFill>
              <a:schemeClr val="tx1"/>
            </a:solidFill>
          </a:ln>
        </p:spPr>
      </p:pic>
      <p:pic>
        <p:nvPicPr>
          <p:cNvPr id="4" name="図 3"/>
          <p:cNvPicPr>
            <a:picLocks noChangeAspect="1"/>
          </p:cNvPicPr>
          <p:nvPr/>
        </p:nvPicPr>
        <p:blipFill>
          <a:blip r:embed="rId6"/>
          <a:stretch>
            <a:fillRect/>
          </a:stretch>
        </p:blipFill>
        <p:spPr>
          <a:xfrm>
            <a:off x="8120310" y="2378502"/>
            <a:ext cx="3393657" cy="2330267"/>
          </a:xfrm>
          <a:prstGeom prst="rect">
            <a:avLst/>
          </a:prstGeom>
          <a:ln w="6350">
            <a:solidFill>
              <a:schemeClr val="tx1"/>
            </a:solidFill>
          </a:ln>
        </p:spPr>
      </p:pic>
    </p:spTree>
    <p:extLst>
      <p:ext uri="{BB962C8B-B14F-4D97-AF65-F5344CB8AC3E}">
        <p14:creationId xmlns:p14="http://schemas.microsoft.com/office/powerpoint/2010/main" val="391173344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p:cNvPicPr>
            <a:picLocks noChangeAspect="1"/>
          </p:cNvPicPr>
          <p:nvPr/>
        </p:nvPicPr>
        <p:blipFill>
          <a:blip r:embed="rId3"/>
          <a:stretch>
            <a:fillRect/>
          </a:stretch>
        </p:blipFill>
        <p:spPr>
          <a:xfrm>
            <a:off x="2150925" y="1244019"/>
            <a:ext cx="7101563" cy="4890052"/>
          </a:xfrm>
          <a:prstGeom prst="rect">
            <a:avLst/>
          </a:prstGeom>
          <a:solidFill>
            <a:schemeClr val="bg1"/>
          </a:solidFill>
          <a:ln w="6350">
            <a:solidFill>
              <a:schemeClr val="tx1"/>
            </a:solidFill>
          </a:ln>
        </p:spPr>
      </p:pic>
      <p:sp>
        <p:nvSpPr>
          <p:cNvPr id="7" name="正方形/長方形 6"/>
          <p:cNvSpPr/>
          <p:nvPr/>
        </p:nvSpPr>
        <p:spPr>
          <a:xfrm>
            <a:off x="2414911" y="2861006"/>
            <a:ext cx="255564" cy="3060912"/>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6" name="正方形/長方形 65"/>
          <p:cNvSpPr/>
          <p:nvPr/>
        </p:nvSpPr>
        <p:spPr>
          <a:xfrm>
            <a:off x="2668534" y="4083815"/>
            <a:ext cx="6492295" cy="362142"/>
          </a:xfrm>
          <a:prstGeom prst="rect">
            <a:avLst/>
          </a:prstGeom>
          <a:noFill/>
          <a:ln w="762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フッター プレースホルダー 1"/>
          <p:cNvSpPr>
            <a:spLocks noGrp="1"/>
          </p:cNvSpPr>
          <p:nvPr>
            <p:ph type="ftr" sz="quarter" idx="11"/>
          </p:nvPr>
        </p:nvSpPr>
        <p:spPr>
          <a:xfrm>
            <a:off x="4038600" y="6356350"/>
            <a:ext cx="4572000" cy="365125"/>
          </a:xfrm>
        </p:spPr>
        <p:txBody>
          <a:bodyPr/>
          <a:lstStyle/>
          <a:p>
            <a:r>
              <a:rPr kumimoji="1" lang="ja-JP" altLang="en-US" smtClean="0"/>
              <a:t>校内研修用スライド①　理論・ツール編</a:t>
            </a:r>
            <a:endParaRPr kumimoji="1" lang="ja-JP" altLang="en-US" dirty="0"/>
          </a:p>
        </p:txBody>
      </p:sp>
      <p:sp>
        <p:nvSpPr>
          <p:cNvPr id="3" name="スライド番号プレースホルダー 2"/>
          <p:cNvSpPr>
            <a:spLocks noGrp="1"/>
          </p:cNvSpPr>
          <p:nvPr>
            <p:ph type="sldNum" sz="quarter" idx="12"/>
          </p:nvPr>
        </p:nvSpPr>
        <p:spPr/>
        <p:txBody>
          <a:bodyPr/>
          <a:lstStyle/>
          <a:p>
            <a:fld id="{D67E624D-B24F-4D49-B013-843895CD5DFB}" type="slidenum">
              <a:rPr kumimoji="1" lang="ja-JP" altLang="en-US" smtClean="0"/>
              <a:t>19</a:t>
            </a:fld>
            <a:endParaRPr kumimoji="1" lang="ja-JP" altLang="en-US"/>
          </a:p>
        </p:txBody>
      </p:sp>
      <p:sp>
        <p:nvSpPr>
          <p:cNvPr id="17" name="正方形/長方形 16"/>
          <p:cNvSpPr/>
          <p:nvPr/>
        </p:nvSpPr>
        <p:spPr>
          <a:xfrm>
            <a:off x="1872072" y="4861088"/>
            <a:ext cx="6783496" cy="1342943"/>
          </a:xfrm>
          <a:prstGeom prst="rect">
            <a:avLst/>
          </a:prstGeom>
          <a:noFill/>
          <a:ln w="12700">
            <a:noFill/>
          </a:ln>
        </p:spPr>
        <p:txBody>
          <a:bodyPr wrap="square">
            <a:noAutofit/>
          </a:bodyPr>
          <a:lstStyle/>
          <a:p>
            <a:pPr>
              <a:lnSpc>
                <a:spcPct val="150000"/>
              </a:lnSpc>
              <a:spcAft>
                <a:spcPts val="0"/>
              </a:spcAft>
            </a:pPr>
            <a:endParaRPr lang="ja-JP" sz="2400" dirty="0">
              <a:effectLst/>
              <a:latin typeface="BIZ UDPゴシック" panose="020B0400000000000000" pitchFamily="50" charset="-128"/>
              <a:ea typeface="BIZ UDPゴシック" panose="020B0400000000000000" pitchFamily="50" charset="-128"/>
              <a:cs typeface="ＭＳ Ｐゴシック" panose="020B0600070205080204" pitchFamily="50" charset="-128"/>
            </a:endParaRPr>
          </a:p>
        </p:txBody>
      </p:sp>
      <p:sp>
        <p:nvSpPr>
          <p:cNvPr id="18" name="角丸四角形 17"/>
          <p:cNvSpPr/>
          <p:nvPr/>
        </p:nvSpPr>
        <p:spPr>
          <a:xfrm rot="16200000">
            <a:off x="10619480" y="-289908"/>
            <a:ext cx="1051753" cy="1872777"/>
          </a:xfrm>
          <a:prstGeom prst="roundRect">
            <a:avLst/>
          </a:prstGeom>
          <a:solidFill>
            <a:schemeClr val="bg1"/>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5" name="図 2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408955" y="256457"/>
            <a:ext cx="558478" cy="791828"/>
          </a:xfrm>
          <a:prstGeom prst="rect">
            <a:avLst/>
          </a:prstGeom>
          <a:ln w="6350">
            <a:solidFill>
              <a:schemeClr val="tx1"/>
            </a:solidFill>
          </a:ln>
        </p:spPr>
      </p:pic>
      <p:sp>
        <p:nvSpPr>
          <p:cNvPr id="26" name="テキスト ボックス 25"/>
          <p:cNvSpPr txBox="1"/>
          <p:nvPr/>
        </p:nvSpPr>
        <p:spPr>
          <a:xfrm>
            <a:off x="11075613" y="64638"/>
            <a:ext cx="1114312" cy="1077218"/>
          </a:xfrm>
          <a:prstGeom prst="rect">
            <a:avLst/>
          </a:prstGeom>
          <a:noFill/>
        </p:spPr>
        <p:txBody>
          <a:bodyPr wrap="square" rtlCol="0">
            <a:spAutoFit/>
          </a:bodyPr>
          <a:lstStyle/>
          <a:p>
            <a:endParaRPr kumimoji="1" lang="en-US" altLang="ja-JP" sz="2400" dirty="0" smtClean="0">
              <a:solidFill>
                <a:srgbClr val="0070C0"/>
              </a:solidFill>
              <a:latin typeface="メイリオ" panose="020B0604030504040204" pitchFamily="50" charset="-128"/>
              <a:ea typeface="メイリオ" panose="020B0604030504040204" pitchFamily="50" charset="-128"/>
            </a:endParaRPr>
          </a:p>
          <a:p>
            <a:r>
              <a:rPr kumimoji="1" lang="en-US" altLang="ja-JP" sz="2000" b="1" dirty="0" smtClean="0">
                <a:latin typeface="BIZ UDPゴシック" panose="020B0400000000000000" pitchFamily="50" charset="-128"/>
                <a:ea typeface="BIZ UDPゴシック" panose="020B0400000000000000" pitchFamily="50" charset="-128"/>
              </a:rPr>
              <a:t>P</a:t>
            </a:r>
            <a:r>
              <a:rPr lang="ja-JP" altLang="en-US" sz="2000" b="1" dirty="0" smtClean="0">
                <a:latin typeface="BIZ UDPゴシック" panose="020B0400000000000000" pitchFamily="50" charset="-128"/>
                <a:ea typeface="BIZ UDPゴシック" panose="020B0400000000000000" pitchFamily="50" charset="-128"/>
              </a:rPr>
              <a:t>１</a:t>
            </a:r>
            <a:r>
              <a:rPr kumimoji="1" lang="ja-JP" altLang="en-US" sz="2000" b="1" dirty="0" smtClean="0">
                <a:latin typeface="BIZ UDPゴシック" panose="020B0400000000000000" pitchFamily="50" charset="-128"/>
                <a:ea typeface="BIZ UDPゴシック" panose="020B0400000000000000" pitchFamily="50" charset="-128"/>
              </a:rPr>
              <a:t>－８</a:t>
            </a:r>
            <a:endParaRPr kumimoji="1" lang="en-US" altLang="ja-JP" sz="2000" b="1" dirty="0" smtClean="0">
              <a:latin typeface="BIZ UDPゴシック" panose="020B0400000000000000" pitchFamily="50" charset="-128"/>
              <a:ea typeface="BIZ UDPゴシック" panose="020B0400000000000000" pitchFamily="50" charset="-128"/>
            </a:endParaRPr>
          </a:p>
          <a:p>
            <a:endParaRPr kumimoji="1" lang="en-US" altLang="ja-JP" sz="2000" b="1" dirty="0" smtClean="0">
              <a:latin typeface="BIZ UDPゴシック" panose="020B0400000000000000" pitchFamily="50" charset="-128"/>
              <a:ea typeface="BIZ UDPゴシック" panose="020B0400000000000000" pitchFamily="50" charset="-128"/>
            </a:endParaRPr>
          </a:p>
        </p:txBody>
      </p:sp>
      <p:sp>
        <p:nvSpPr>
          <p:cNvPr id="28" name="テキスト ボックス 3"/>
          <p:cNvSpPr txBox="1"/>
          <p:nvPr/>
        </p:nvSpPr>
        <p:spPr>
          <a:xfrm>
            <a:off x="380068" y="388002"/>
            <a:ext cx="4580815" cy="747452"/>
          </a:xfrm>
          <a:prstGeom prst="roundRect">
            <a:avLst/>
          </a:prstGeom>
          <a:solidFill>
            <a:sysClr val="window" lastClr="FFFFFF"/>
          </a:solidFill>
          <a:ln w="38100" cmpd="dbl">
            <a:solidFill>
              <a:srgbClr val="00B050"/>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ct val="150000"/>
              </a:lnSpc>
              <a:spcAft>
                <a:spcPts val="0"/>
              </a:spcAft>
            </a:pPr>
            <a:r>
              <a:rPr lang="ja-JP" altLang="en-US" sz="2400" kern="100" dirty="0" smtClean="0">
                <a:effectLst/>
                <a:latin typeface="游明朝" panose="02020400000000000000" pitchFamily="18" charset="-128"/>
                <a:ea typeface="BIZ UDPゴシック" panose="020B0400000000000000" pitchFamily="50" charset="-128"/>
                <a:cs typeface="Times New Roman" panose="02020603050405020304" pitchFamily="18" charset="0"/>
              </a:rPr>
              <a:t>「場・人・ものマトリックス」の見方</a:t>
            </a:r>
            <a:endParaRPr lang="ja-JP" sz="2400" kern="100" dirty="0">
              <a:effectLst/>
              <a:latin typeface="游明朝" panose="02020400000000000000" pitchFamily="18" charset="-128"/>
              <a:ea typeface="游明朝" panose="02020400000000000000" pitchFamily="18" charset="-128"/>
              <a:cs typeface="Times New Roman" panose="02020603050405020304" pitchFamily="18" charset="0"/>
            </a:endParaRPr>
          </a:p>
        </p:txBody>
      </p:sp>
      <p:sp>
        <p:nvSpPr>
          <p:cNvPr id="29" name="四角形吹き出し 28"/>
          <p:cNvSpPr/>
          <p:nvPr/>
        </p:nvSpPr>
        <p:spPr>
          <a:xfrm>
            <a:off x="396461" y="1324676"/>
            <a:ext cx="10957339" cy="1081624"/>
          </a:xfrm>
          <a:prstGeom prst="wedgeRectCallout">
            <a:avLst>
              <a:gd name="adj1" fmla="val -30690"/>
              <a:gd name="adj2" fmla="val 105392"/>
            </a:avLst>
          </a:prstGeom>
          <a:solidFill>
            <a:schemeClr val="bg1"/>
          </a:solidFill>
          <a:ln w="38100" cap="flat" cmpd="sng" algn="ctr">
            <a:solidFill>
              <a:srgbClr val="FF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en-US" sz="1050" kern="100">
                <a:effectLst/>
                <a:latin typeface="游明朝" panose="02020400000000000000" pitchFamily="18" charset="-128"/>
                <a:ea typeface="游明朝" panose="02020400000000000000" pitchFamily="18" charset="-128"/>
                <a:cs typeface="Times New Roman" panose="02020603050405020304" pitchFamily="18" charset="0"/>
              </a:rPr>
              <a:t> </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p:txBody>
      </p:sp>
      <p:sp>
        <p:nvSpPr>
          <p:cNvPr id="30" name="四角形吹き出し 29"/>
          <p:cNvSpPr/>
          <p:nvPr/>
        </p:nvSpPr>
        <p:spPr>
          <a:xfrm>
            <a:off x="4651021" y="2617155"/>
            <a:ext cx="6729115" cy="1058545"/>
          </a:xfrm>
          <a:prstGeom prst="wedgeRectCallout">
            <a:avLst>
              <a:gd name="adj1" fmla="val -40140"/>
              <a:gd name="adj2" fmla="val 96253"/>
            </a:avLst>
          </a:prstGeom>
          <a:solidFill>
            <a:schemeClr val="bg1"/>
          </a:solidFill>
          <a:ln w="38100" cap="flat" cmpd="sng" algn="ctr">
            <a:solidFill>
              <a:srgbClr val="00B0F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en-US" sz="1050" kern="100">
                <a:effectLst/>
                <a:latin typeface="游明朝" panose="02020400000000000000" pitchFamily="18" charset="-128"/>
                <a:ea typeface="游明朝" panose="02020400000000000000" pitchFamily="18" charset="-128"/>
                <a:cs typeface="Times New Roman" panose="02020603050405020304" pitchFamily="18" charset="0"/>
              </a:rPr>
              <a:t> </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p:txBody>
      </p:sp>
      <p:sp>
        <p:nvSpPr>
          <p:cNvPr id="31" name="四角形吹き出し 30"/>
          <p:cNvSpPr/>
          <p:nvPr/>
        </p:nvSpPr>
        <p:spPr>
          <a:xfrm>
            <a:off x="6915152" y="5353215"/>
            <a:ext cx="4432414" cy="769841"/>
          </a:xfrm>
          <a:prstGeom prst="wedgeRectCallout">
            <a:avLst>
              <a:gd name="adj1" fmla="val -51811"/>
              <a:gd name="adj2" fmla="val -135582"/>
            </a:avLst>
          </a:prstGeom>
          <a:solidFill>
            <a:schemeClr val="bg1"/>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en-US" sz="1050" kern="100">
                <a:effectLst/>
                <a:ea typeface="游明朝" panose="02020400000000000000" pitchFamily="18" charset="-128"/>
                <a:cs typeface="Times New Roman" panose="02020603050405020304" pitchFamily="18" charset="0"/>
              </a:rPr>
              <a:t> </a:t>
            </a:r>
            <a:endParaRPr lang="ja-JP" sz="1050" kern="100">
              <a:effectLst/>
              <a:ea typeface="游明朝" panose="02020400000000000000" pitchFamily="18" charset="-128"/>
              <a:cs typeface="Times New Roman" panose="02020603050405020304" pitchFamily="18" charset="0"/>
            </a:endParaRPr>
          </a:p>
        </p:txBody>
      </p:sp>
      <p:sp>
        <p:nvSpPr>
          <p:cNvPr id="32" name="テキスト ボックス 2"/>
          <p:cNvSpPr txBox="1"/>
          <p:nvPr/>
        </p:nvSpPr>
        <p:spPr>
          <a:xfrm>
            <a:off x="429032" y="1415150"/>
            <a:ext cx="3443786" cy="43140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indent="152400" algn="just">
              <a:spcAft>
                <a:spcPts val="0"/>
              </a:spcAft>
            </a:pPr>
            <a:r>
              <a:rPr lang="ja-JP" sz="2400" kern="100" dirty="0" smtClean="0">
                <a:solidFill>
                  <a:srgbClr val="FF0000"/>
                </a:solidFill>
                <a:effectLst/>
                <a:latin typeface="游明朝" panose="02020400000000000000" pitchFamily="18" charset="-128"/>
                <a:ea typeface="BIZ UDPゴシック" panose="020B0400000000000000" pitchFamily="50" charset="-128"/>
                <a:cs typeface="Times New Roman" panose="02020603050405020304" pitchFamily="18" charset="0"/>
              </a:rPr>
              <a:t>生活場面</a:t>
            </a:r>
            <a:r>
              <a:rPr lang="ja-JP" altLang="en-US" sz="2400" kern="100" dirty="0" smtClean="0">
                <a:solidFill>
                  <a:srgbClr val="FF0000"/>
                </a:solidFill>
                <a:effectLst/>
                <a:latin typeface="游明朝" panose="02020400000000000000" pitchFamily="18" charset="-128"/>
                <a:ea typeface="BIZ UDPゴシック" panose="020B0400000000000000" pitchFamily="50" charset="-128"/>
                <a:cs typeface="Times New Roman" panose="02020603050405020304" pitchFamily="18" charset="0"/>
              </a:rPr>
              <a:t>のカテゴリー</a:t>
            </a:r>
            <a:endParaRPr lang="ja-JP" sz="2400" kern="100" dirty="0">
              <a:solidFill>
                <a:srgbClr val="FF0000"/>
              </a:solidFill>
              <a:effectLst/>
              <a:latin typeface="游明朝" panose="02020400000000000000" pitchFamily="18" charset="-128"/>
              <a:ea typeface="游明朝" panose="02020400000000000000" pitchFamily="18" charset="-128"/>
              <a:cs typeface="Times New Roman" panose="02020603050405020304" pitchFamily="18" charset="0"/>
            </a:endParaRPr>
          </a:p>
        </p:txBody>
      </p:sp>
      <p:sp>
        <p:nvSpPr>
          <p:cNvPr id="33" name="テキスト ボックス 2"/>
          <p:cNvSpPr txBox="1"/>
          <p:nvPr/>
        </p:nvSpPr>
        <p:spPr>
          <a:xfrm>
            <a:off x="6915151" y="5563440"/>
            <a:ext cx="4289592" cy="509203"/>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indent="152400" algn="just">
              <a:spcAft>
                <a:spcPts val="0"/>
              </a:spcAft>
            </a:pPr>
            <a:r>
              <a:rPr lang="ja-JP" altLang="en-US" sz="2400" kern="100" dirty="0" smtClean="0">
                <a:solidFill>
                  <a:srgbClr val="00B050"/>
                </a:solidFill>
                <a:effectLst/>
                <a:latin typeface="游明朝" panose="02020400000000000000" pitchFamily="18" charset="-128"/>
                <a:ea typeface="BIZ UDPゴシック" panose="020B0400000000000000" pitchFamily="50" charset="-128"/>
                <a:cs typeface="Times New Roman" panose="02020603050405020304" pitchFamily="18" charset="0"/>
              </a:rPr>
              <a:t>「場・人・もの」の具体的な事物</a:t>
            </a:r>
            <a:endParaRPr lang="ja-JP" sz="2400" kern="100" dirty="0">
              <a:solidFill>
                <a:srgbClr val="00B050"/>
              </a:solidFill>
              <a:effectLst/>
              <a:latin typeface="游明朝" panose="02020400000000000000" pitchFamily="18" charset="-128"/>
              <a:ea typeface="游明朝" panose="02020400000000000000" pitchFamily="18" charset="-128"/>
              <a:cs typeface="Times New Roman" panose="02020603050405020304" pitchFamily="18" charset="0"/>
            </a:endParaRPr>
          </a:p>
        </p:txBody>
      </p:sp>
      <p:sp>
        <p:nvSpPr>
          <p:cNvPr id="35" name="テキスト ボックス 2"/>
          <p:cNvSpPr txBox="1"/>
          <p:nvPr/>
        </p:nvSpPr>
        <p:spPr>
          <a:xfrm>
            <a:off x="4651022" y="2698226"/>
            <a:ext cx="1354666" cy="498672"/>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indent="152400" algn="just">
              <a:spcAft>
                <a:spcPts val="0"/>
              </a:spcAft>
            </a:pPr>
            <a:r>
              <a:rPr lang="ja-JP" altLang="en-US" sz="2400" kern="100" dirty="0" smtClean="0">
                <a:solidFill>
                  <a:srgbClr val="0070C0"/>
                </a:solidFill>
                <a:effectLst/>
                <a:latin typeface="游明朝" panose="02020400000000000000" pitchFamily="18" charset="-128"/>
                <a:ea typeface="BIZ UDPゴシック" panose="020B0400000000000000" pitchFamily="50" charset="-128"/>
                <a:cs typeface="Times New Roman" panose="02020603050405020304" pitchFamily="18" charset="0"/>
              </a:rPr>
              <a:t>見出し</a:t>
            </a:r>
            <a:endParaRPr lang="ja-JP" sz="2400" kern="100" dirty="0">
              <a:solidFill>
                <a:srgbClr val="0070C0"/>
              </a:solidFill>
              <a:effectLst/>
              <a:latin typeface="游明朝" panose="02020400000000000000" pitchFamily="18" charset="-128"/>
              <a:ea typeface="游明朝" panose="02020400000000000000" pitchFamily="18" charset="-128"/>
              <a:cs typeface="Times New Roman" panose="02020603050405020304" pitchFamily="18" charset="0"/>
            </a:endParaRPr>
          </a:p>
        </p:txBody>
      </p:sp>
      <p:sp>
        <p:nvSpPr>
          <p:cNvPr id="36" name="テキスト ボックス 2"/>
          <p:cNvSpPr txBox="1"/>
          <p:nvPr/>
        </p:nvSpPr>
        <p:spPr>
          <a:xfrm>
            <a:off x="364031" y="1833563"/>
            <a:ext cx="10324163" cy="45672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indent="152400" algn="just">
              <a:spcAft>
                <a:spcPts val="0"/>
              </a:spcAft>
            </a:pPr>
            <a:r>
              <a:rPr lang="ja-JP" altLang="en-US" sz="2400" kern="100" dirty="0" smtClean="0">
                <a:effectLst/>
                <a:latin typeface="游明朝" panose="02020400000000000000" pitchFamily="18" charset="-128"/>
                <a:ea typeface="BIZ UDPゴシック" panose="020B0400000000000000" pitchFamily="50" charset="-128"/>
                <a:cs typeface="Times New Roman" panose="02020603050405020304" pitchFamily="18" charset="0"/>
              </a:rPr>
              <a:t>キャリア発達段階を基に</a:t>
            </a:r>
            <a:r>
              <a:rPr lang="en-US" altLang="ja-JP" sz="2400" kern="100" dirty="0" smtClean="0">
                <a:effectLst/>
                <a:latin typeface="游明朝" panose="02020400000000000000" pitchFamily="18" charset="-128"/>
                <a:ea typeface="BIZ UDPゴシック" panose="020B0400000000000000" pitchFamily="50" charset="-128"/>
                <a:cs typeface="Times New Roman" panose="02020603050405020304" pitchFamily="18" charset="0"/>
              </a:rPr>
              <a:t>,</a:t>
            </a:r>
            <a:r>
              <a:rPr lang="ja-JP" altLang="en-US" sz="2400" kern="100" dirty="0" smtClean="0">
                <a:effectLst/>
                <a:latin typeface="游明朝" panose="02020400000000000000" pitchFamily="18" charset="-128"/>
                <a:ea typeface="BIZ UDPゴシック" panose="020B0400000000000000" pitchFamily="50" charset="-128"/>
                <a:cs typeface="Times New Roman" panose="02020603050405020304" pitchFamily="18" charset="0"/>
              </a:rPr>
              <a:t>「職業」「経済」「余暇」「地域」「家庭」の五つに分類</a:t>
            </a:r>
            <a:endParaRPr lang="ja-JP" sz="2400" kern="100" dirty="0">
              <a:effectLst/>
              <a:latin typeface="游明朝" panose="02020400000000000000" pitchFamily="18" charset="-128"/>
              <a:ea typeface="游明朝" panose="02020400000000000000" pitchFamily="18" charset="-128"/>
              <a:cs typeface="Times New Roman" panose="02020603050405020304" pitchFamily="18" charset="0"/>
            </a:endParaRPr>
          </a:p>
        </p:txBody>
      </p:sp>
      <p:sp>
        <p:nvSpPr>
          <p:cNvPr id="37" name="テキスト ボックス 2"/>
          <p:cNvSpPr txBox="1"/>
          <p:nvPr/>
        </p:nvSpPr>
        <p:spPr>
          <a:xfrm>
            <a:off x="4592426" y="3119183"/>
            <a:ext cx="6661635" cy="498672"/>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indent="152400" algn="just">
              <a:spcAft>
                <a:spcPts val="0"/>
              </a:spcAft>
            </a:pPr>
            <a:r>
              <a:rPr lang="ja-JP" altLang="en-US" sz="2400" kern="100" dirty="0" smtClean="0">
                <a:effectLst/>
                <a:latin typeface="游明朝" panose="02020400000000000000" pitchFamily="18" charset="-128"/>
                <a:ea typeface="BIZ UDPゴシック" panose="020B0400000000000000" pitchFamily="50" charset="-128"/>
                <a:cs typeface="Times New Roman" panose="02020603050405020304" pitchFamily="18" charset="0"/>
              </a:rPr>
              <a:t>生活場面のカテゴリーごとの時期的な特徴など</a:t>
            </a:r>
            <a:endParaRPr lang="ja-JP" sz="2400" kern="100" dirty="0">
              <a:effectLst/>
              <a:latin typeface="游明朝" panose="02020400000000000000" pitchFamily="18" charset="-128"/>
              <a:ea typeface="游明朝" panose="02020400000000000000" pitchFamily="18" charset="-128"/>
              <a:cs typeface="Times New Roman" panose="02020603050405020304" pitchFamily="18" charset="0"/>
            </a:endParaRPr>
          </a:p>
        </p:txBody>
      </p:sp>
      <p:sp>
        <p:nvSpPr>
          <p:cNvPr id="68" name="正方形/長方形 67"/>
          <p:cNvSpPr/>
          <p:nvPr/>
        </p:nvSpPr>
        <p:spPr>
          <a:xfrm>
            <a:off x="2668534" y="4445957"/>
            <a:ext cx="6492295" cy="305894"/>
          </a:xfrm>
          <a:prstGeom prst="rect">
            <a:avLst/>
          </a:prstGeom>
          <a:no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28261238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フッター プレースホルダー 16"/>
          <p:cNvSpPr>
            <a:spLocks noGrp="1"/>
          </p:cNvSpPr>
          <p:nvPr>
            <p:ph type="ftr" sz="quarter" idx="11"/>
          </p:nvPr>
        </p:nvSpPr>
        <p:spPr>
          <a:xfrm>
            <a:off x="4038600" y="6356350"/>
            <a:ext cx="4572000" cy="365125"/>
          </a:xfrm>
        </p:spPr>
        <p:txBody>
          <a:bodyPr/>
          <a:lstStyle/>
          <a:p>
            <a:r>
              <a:rPr kumimoji="1" lang="ja-JP" altLang="en-US" dirty="0" smtClean="0"/>
              <a:t>校内研修用スライド①　理論・ツール編</a:t>
            </a:r>
            <a:endParaRPr kumimoji="1" lang="ja-JP" altLang="en-US" dirty="0"/>
          </a:p>
        </p:txBody>
      </p:sp>
      <p:sp>
        <p:nvSpPr>
          <p:cNvPr id="18" name="スライド番号プレースホルダー 17"/>
          <p:cNvSpPr>
            <a:spLocks noGrp="1"/>
          </p:cNvSpPr>
          <p:nvPr>
            <p:ph type="sldNum" sz="quarter" idx="12"/>
          </p:nvPr>
        </p:nvSpPr>
        <p:spPr/>
        <p:txBody>
          <a:bodyPr/>
          <a:lstStyle/>
          <a:p>
            <a:fld id="{D67E624D-B24F-4D49-B013-843895CD5DFB}" type="slidenum">
              <a:rPr kumimoji="1" lang="ja-JP" altLang="en-US" smtClean="0"/>
              <a:t>2</a:t>
            </a:fld>
            <a:endParaRPr kumimoji="1" lang="ja-JP" altLang="en-US"/>
          </a:p>
        </p:txBody>
      </p:sp>
      <p:grpSp>
        <p:nvGrpSpPr>
          <p:cNvPr id="8" name="グループ化 7"/>
          <p:cNvGrpSpPr/>
          <p:nvPr/>
        </p:nvGrpSpPr>
        <p:grpSpPr>
          <a:xfrm>
            <a:off x="1520535" y="1406084"/>
            <a:ext cx="9150928" cy="3309319"/>
            <a:chOff x="9470" y="0"/>
            <a:chExt cx="5746292" cy="2115020"/>
          </a:xfrm>
        </p:grpSpPr>
        <p:sp>
          <p:nvSpPr>
            <p:cNvPr id="10" name="フローチャート: 抜出し 9"/>
            <p:cNvSpPr/>
            <p:nvPr/>
          </p:nvSpPr>
          <p:spPr>
            <a:xfrm>
              <a:off x="1684751" y="281836"/>
              <a:ext cx="2322195" cy="1173480"/>
            </a:xfrm>
            <a:prstGeom prst="flowChartExtract">
              <a:avLst/>
            </a:prstGeom>
            <a:noFill/>
            <a:ln w="101600" cap="flat" cmpd="sng" algn="ctr">
              <a:solidFill>
                <a:srgbClr val="FF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11" name="角丸四角形 10"/>
            <p:cNvSpPr/>
            <p:nvPr/>
          </p:nvSpPr>
          <p:spPr>
            <a:xfrm>
              <a:off x="9470" y="1105327"/>
              <a:ext cx="2607945" cy="647065"/>
            </a:xfrm>
            <a:prstGeom prst="roundRect">
              <a:avLst/>
            </a:prstGeom>
            <a:solidFill>
              <a:sysClr val="window" lastClr="FFFFFF"/>
            </a:solidFill>
            <a:ln w="76200" cap="flat" cmpd="thinThick" algn="ctr">
              <a:solidFill>
                <a:srgbClr val="003399"/>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50000"/>
                </a:lnSpc>
                <a:spcAft>
                  <a:spcPts val="0"/>
                </a:spcAft>
              </a:pPr>
              <a:r>
                <a:rPr lang="ja-JP" kern="10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何を理解しているか</a:t>
              </a:r>
              <a:endParaRPr lang="ja-JP"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algn="ctr">
                <a:lnSpc>
                  <a:spcPct val="150000"/>
                </a:lnSpc>
                <a:spcAft>
                  <a:spcPts val="0"/>
                </a:spcAft>
              </a:pPr>
              <a:r>
                <a:rPr lang="ja-JP" kern="10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何ができるか</a:t>
              </a:r>
              <a:endParaRPr lang="ja-JP"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13" name="角丸四角形 12"/>
            <p:cNvSpPr/>
            <p:nvPr/>
          </p:nvSpPr>
          <p:spPr>
            <a:xfrm>
              <a:off x="3146547" y="1105317"/>
              <a:ext cx="2609215" cy="647065"/>
            </a:xfrm>
            <a:prstGeom prst="roundRect">
              <a:avLst/>
            </a:prstGeom>
            <a:solidFill>
              <a:sysClr val="window" lastClr="FFFFFF"/>
            </a:solidFill>
            <a:ln w="76200" cap="flat" cmpd="thinThick" algn="ctr">
              <a:solidFill>
                <a:srgbClr val="009999"/>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50000"/>
                </a:lnSpc>
                <a:spcAft>
                  <a:spcPts val="0"/>
                </a:spcAft>
              </a:pPr>
              <a:r>
                <a:rPr lang="ja-JP" kern="10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理解していること・</a:t>
              </a:r>
              <a:endParaRPr lang="ja-JP"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algn="ctr">
                <a:lnSpc>
                  <a:spcPct val="150000"/>
                </a:lnSpc>
                <a:spcAft>
                  <a:spcPts val="0"/>
                </a:spcAft>
              </a:pPr>
              <a:r>
                <a:rPr lang="ja-JP" kern="10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できることをどう使うか</a:t>
              </a:r>
              <a:endParaRPr lang="ja-JP"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15" name="角丸四角形 14"/>
            <p:cNvSpPr/>
            <p:nvPr/>
          </p:nvSpPr>
          <p:spPr>
            <a:xfrm>
              <a:off x="319414" y="1703540"/>
              <a:ext cx="1931035" cy="411480"/>
            </a:xfrm>
            <a:prstGeom prst="roundRect">
              <a:avLst/>
            </a:prstGeom>
            <a:solidFill>
              <a:srgbClr val="003399"/>
            </a:solidFill>
            <a:ln w="76200" cap="flat" cmpd="thinThick" algn="ctr">
              <a:solidFill>
                <a:srgbClr val="003399"/>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ts val="1600"/>
                </a:lnSpc>
                <a:spcAft>
                  <a:spcPts val="0"/>
                </a:spcAft>
              </a:pPr>
              <a:r>
                <a:rPr lang="ja-JP" kern="100" dirty="0">
                  <a:solidFill>
                    <a:srgbClr val="FFFFFF"/>
                  </a:solidFill>
                  <a:effectLst/>
                  <a:latin typeface="BIZ UDPゴシック" panose="020B0400000000000000" pitchFamily="50" charset="-128"/>
                  <a:ea typeface="BIZ UDPゴシック" panose="020B0400000000000000" pitchFamily="50" charset="-128"/>
                  <a:cs typeface="Times New Roman" panose="02020603050405020304" pitchFamily="18" charset="0"/>
                </a:rPr>
                <a:t>知識及び技能</a:t>
              </a:r>
              <a:endParaRPr lang="ja-JP"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16" name="角丸四角形 15"/>
            <p:cNvSpPr/>
            <p:nvPr/>
          </p:nvSpPr>
          <p:spPr>
            <a:xfrm>
              <a:off x="3475973" y="1703540"/>
              <a:ext cx="1931035" cy="411480"/>
            </a:xfrm>
            <a:prstGeom prst="roundRect">
              <a:avLst/>
            </a:prstGeom>
            <a:solidFill>
              <a:srgbClr val="009999"/>
            </a:solidFill>
            <a:ln w="76200" cap="flat" cmpd="thinThick" algn="ctr">
              <a:solidFill>
                <a:srgbClr val="009999"/>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ts val="1600"/>
                </a:lnSpc>
                <a:spcAft>
                  <a:spcPts val="0"/>
                </a:spcAft>
              </a:pPr>
              <a:r>
                <a:rPr lang="ja-JP" kern="100" dirty="0">
                  <a:solidFill>
                    <a:srgbClr val="FFFFFF"/>
                  </a:solidFill>
                  <a:effectLst/>
                  <a:latin typeface="BIZ UDPゴシック" panose="020B0400000000000000" pitchFamily="50" charset="-128"/>
                  <a:ea typeface="BIZ UDPゴシック" panose="020B0400000000000000" pitchFamily="50" charset="-128"/>
                  <a:cs typeface="Times New Roman" panose="02020603050405020304" pitchFamily="18" charset="0"/>
                </a:rPr>
                <a:t>思考力，判断力，表現力等</a:t>
              </a:r>
              <a:endParaRPr lang="ja-JP"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19" name="角丸四角形 18"/>
            <p:cNvSpPr/>
            <p:nvPr/>
          </p:nvSpPr>
          <p:spPr>
            <a:xfrm>
              <a:off x="1541240" y="357235"/>
              <a:ext cx="2609215" cy="647065"/>
            </a:xfrm>
            <a:prstGeom prst="roundRect">
              <a:avLst/>
            </a:prstGeom>
            <a:solidFill>
              <a:sysClr val="window" lastClr="FFFFFF"/>
            </a:solidFill>
            <a:ln w="76200" cap="flat" cmpd="thinThick" algn="ctr">
              <a:solidFill>
                <a:srgbClr val="FF66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50000"/>
                </a:lnSpc>
                <a:spcAft>
                  <a:spcPts val="0"/>
                </a:spcAft>
              </a:pPr>
              <a:r>
                <a:rPr lang="ja-JP" kern="10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どのように社会・世界と関わり，</a:t>
              </a:r>
              <a:endParaRPr lang="ja-JP"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algn="ctr">
                <a:lnSpc>
                  <a:spcPct val="150000"/>
                </a:lnSpc>
                <a:spcAft>
                  <a:spcPts val="0"/>
                </a:spcAft>
              </a:pPr>
              <a:r>
                <a:rPr lang="ja-JP" kern="10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よりよい人生を送るか</a:t>
              </a:r>
              <a:endParaRPr lang="ja-JP"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20" name="角丸四角形 19"/>
            <p:cNvSpPr/>
            <p:nvPr/>
          </p:nvSpPr>
          <p:spPr>
            <a:xfrm>
              <a:off x="1903956" y="0"/>
              <a:ext cx="1925955" cy="411480"/>
            </a:xfrm>
            <a:prstGeom prst="roundRect">
              <a:avLst/>
            </a:prstGeom>
            <a:solidFill>
              <a:srgbClr val="ED7D31"/>
            </a:solidFill>
            <a:ln w="76200" cap="flat" cmpd="thinThick" algn="ctr">
              <a:solidFill>
                <a:srgbClr val="ED7D31"/>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ts val="1600"/>
                </a:lnSpc>
                <a:spcAft>
                  <a:spcPts val="0"/>
                </a:spcAft>
              </a:pPr>
              <a:r>
                <a:rPr lang="ja-JP" kern="100" dirty="0">
                  <a:solidFill>
                    <a:srgbClr val="FFFFFF"/>
                  </a:solidFill>
                  <a:effectLst/>
                  <a:latin typeface="BIZ UDPゴシック" panose="020B0400000000000000" pitchFamily="50" charset="-128"/>
                  <a:ea typeface="BIZ UDPゴシック" panose="020B0400000000000000" pitchFamily="50" charset="-128"/>
                  <a:cs typeface="Times New Roman" panose="02020603050405020304" pitchFamily="18" charset="0"/>
                </a:rPr>
                <a:t>学びに向かう力，人間性等</a:t>
              </a:r>
              <a:endParaRPr lang="ja-JP"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p:txBody>
        </p:sp>
      </p:grpSp>
      <p:sp>
        <p:nvSpPr>
          <p:cNvPr id="22" name="テキスト ボックス 21"/>
          <p:cNvSpPr txBox="1"/>
          <p:nvPr/>
        </p:nvSpPr>
        <p:spPr>
          <a:xfrm>
            <a:off x="484909" y="5245192"/>
            <a:ext cx="11222181" cy="646331"/>
          </a:xfrm>
          <a:prstGeom prst="rect">
            <a:avLst/>
          </a:prstGeom>
          <a:noFill/>
        </p:spPr>
        <p:txBody>
          <a:bodyPr wrap="square" rtlCol="0">
            <a:spAutoFit/>
          </a:bodyPr>
          <a:lstStyle/>
          <a:p>
            <a:r>
              <a:rPr kumimoji="1" lang="ja-JP" altLang="en-US" sz="3600" b="1" dirty="0" smtClean="0">
                <a:latin typeface="BIZ UDPゴシック" panose="020B0400000000000000" pitchFamily="50" charset="-128"/>
                <a:ea typeface="BIZ UDPゴシック" panose="020B0400000000000000" pitchFamily="50" charset="-128"/>
              </a:rPr>
              <a:t>各教科の目標や内容について三つの柱に基づき整理</a:t>
            </a:r>
            <a:endParaRPr kumimoji="1" lang="en-US" altLang="ja-JP" sz="3600" b="1" dirty="0" smtClean="0">
              <a:latin typeface="BIZ UDPゴシック" panose="020B0400000000000000" pitchFamily="50" charset="-128"/>
              <a:ea typeface="BIZ UDPゴシック" panose="020B0400000000000000" pitchFamily="50" charset="-128"/>
            </a:endParaRPr>
          </a:p>
        </p:txBody>
      </p:sp>
      <p:sp>
        <p:nvSpPr>
          <p:cNvPr id="24" name="角丸四角形 23"/>
          <p:cNvSpPr/>
          <p:nvPr/>
        </p:nvSpPr>
        <p:spPr>
          <a:xfrm rot="16200000">
            <a:off x="10619480" y="-289908"/>
            <a:ext cx="1051753" cy="1872777"/>
          </a:xfrm>
          <a:prstGeom prst="roundRect">
            <a:avLst/>
          </a:prstGeom>
          <a:solidFill>
            <a:schemeClr val="bg1"/>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5" name="図 2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08955" y="256457"/>
            <a:ext cx="558478" cy="791828"/>
          </a:xfrm>
          <a:prstGeom prst="rect">
            <a:avLst/>
          </a:prstGeom>
          <a:ln w="6350">
            <a:solidFill>
              <a:schemeClr val="tx1"/>
            </a:solidFill>
          </a:ln>
        </p:spPr>
      </p:pic>
      <p:sp>
        <p:nvSpPr>
          <p:cNvPr id="26" name="テキスト ボックス 25"/>
          <p:cNvSpPr txBox="1"/>
          <p:nvPr/>
        </p:nvSpPr>
        <p:spPr>
          <a:xfrm>
            <a:off x="10942338" y="95139"/>
            <a:ext cx="1206119" cy="1077218"/>
          </a:xfrm>
          <a:prstGeom prst="rect">
            <a:avLst/>
          </a:prstGeom>
          <a:noFill/>
        </p:spPr>
        <p:txBody>
          <a:bodyPr wrap="square" rtlCol="0">
            <a:spAutoFit/>
          </a:bodyPr>
          <a:lstStyle/>
          <a:p>
            <a:endParaRPr kumimoji="1" lang="en-US" altLang="ja-JP" sz="2400" dirty="0" smtClean="0">
              <a:solidFill>
                <a:srgbClr val="0070C0"/>
              </a:solidFill>
              <a:latin typeface="メイリオ" panose="020B0604030504040204" pitchFamily="50" charset="-128"/>
              <a:ea typeface="メイリオ" panose="020B0604030504040204" pitchFamily="50" charset="-128"/>
            </a:endParaRPr>
          </a:p>
          <a:p>
            <a:r>
              <a:rPr kumimoji="1" lang="ja-JP" altLang="en-US" sz="2000" b="1" dirty="0" smtClean="0">
                <a:latin typeface="BIZ UDPゴシック" panose="020B0400000000000000" pitchFamily="50" charset="-128"/>
                <a:ea typeface="BIZ UDPゴシック" panose="020B0400000000000000" pitchFamily="50" charset="-128"/>
              </a:rPr>
              <a:t>はじめに</a:t>
            </a:r>
            <a:endParaRPr kumimoji="1" lang="en-US" altLang="ja-JP" sz="2000" b="1" dirty="0" smtClean="0">
              <a:latin typeface="BIZ UDPゴシック" panose="020B0400000000000000" pitchFamily="50" charset="-128"/>
              <a:ea typeface="BIZ UDPゴシック" panose="020B0400000000000000" pitchFamily="50" charset="-128"/>
            </a:endParaRPr>
          </a:p>
          <a:p>
            <a:endParaRPr kumimoji="1" lang="en-US" altLang="ja-JP" sz="2000" b="1" dirty="0" smtClean="0">
              <a:latin typeface="BIZ UDPゴシック" panose="020B0400000000000000" pitchFamily="50" charset="-128"/>
              <a:ea typeface="BIZ UDPゴシック" panose="020B0400000000000000" pitchFamily="50" charset="-128"/>
            </a:endParaRPr>
          </a:p>
        </p:txBody>
      </p:sp>
      <p:sp>
        <p:nvSpPr>
          <p:cNvPr id="21" name="テキスト ボックス 12"/>
          <p:cNvSpPr txBox="1"/>
          <p:nvPr/>
        </p:nvSpPr>
        <p:spPr>
          <a:xfrm>
            <a:off x="274471" y="349055"/>
            <a:ext cx="4624907" cy="592268"/>
          </a:xfrm>
          <a:prstGeom prst="rect">
            <a:avLst/>
          </a:prstGeom>
          <a:solidFill>
            <a:schemeClr val="accent6">
              <a:lumMod val="20000"/>
              <a:lumOff val="80000"/>
            </a:schemeClr>
          </a:solidFill>
          <a:ln w="12700">
            <a:solidFill>
              <a:srgbClr val="00B050"/>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indent="254000" algn="just">
              <a:lnSpc>
                <a:spcPct val="150000"/>
              </a:lnSpc>
              <a:spcAft>
                <a:spcPts val="0"/>
              </a:spcAft>
            </a:pPr>
            <a:r>
              <a:rPr lang="ja-JP" altLang="en-US" sz="2400" kern="100" dirty="0" smtClean="0">
                <a:latin typeface="BIZ UDPゴシック" panose="020B0400000000000000" pitchFamily="50" charset="-128"/>
                <a:ea typeface="BIZ UDPゴシック" panose="020B0400000000000000" pitchFamily="50" charset="-128"/>
                <a:cs typeface="Times New Roman" panose="02020603050405020304" pitchFamily="18" charset="0"/>
              </a:rPr>
              <a:t>「育成を目指す資質・能力」とは</a:t>
            </a:r>
            <a:endParaRPr lang="en-US" altLang="ja-JP" sz="2400" kern="100" dirty="0" smtClean="0">
              <a:effectLst/>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Tree>
    <p:extLst>
      <p:ext uri="{BB962C8B-B14F-4D97-AF65-F5344CB8AC3E}">
        <p14:creationId xmlns:p14="http://schemas.microsoft.com/office/powerpoint/2010/main" val="13246998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2696" y="2126314"/>
            <a:ext cx="4478830" cy="2956028"/>
          </a:xfrm>
          <a:prstGeom prst="rect">
            <a:avLst/>
          </a:prstGeom>
          <a:ln w="6350">
            <a:solidFill>
              <a:schemeClr val="tx1"/>
            </a:solidFill>
          </a:ln>
        </p:spPr>
      </p:pic>
      <p:sp>
        <p:nvSpPr>
          <p:cNvPr id="4" name="四角形吹き出し 3"/>
          <p:cNvSpPr/>
          <p:nvPr/>
        </p:nvSpPr>
        <p:spPr>
          <a:xfrm>
            <a:off x="5660252" y="2122564"/>
            <a:ext cx="6421493" cy="2738631"/>
          </a:xfrm>
          <a:prstGeom prst="wedgeRectCallout">
            <a:avLst>
              <a:gd name="adj1" fmla="val -66540"/>
              <a:gd name="adj2" fmla="val -2629"/>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フッター プレースホルダー 1"/>
          <p:cNvSpPr>
            <a:spLocks noGrp="1"/>
          </p:cNvSpPr>
          <p:nvPr>
            <p:ph type="ftr" sz="quarter" idx="11"/>
          </p:nvPr>
        </p:nvSpPr>
        <p:spPr>
          <a:xfrm>
            <a:off x="4038600" y="6356350"/>
            <a:ext cx="4572000" cy="365125"/>
          </a:xfrm>
        </p:spPr>
        <p:txBody>
          <a:bodyPr/>
          <a:lstStyle/>
          <a:p>
            <a:r>
              <a:rPr kumimoji="1" lang="ja-JP" altLang="en-US" smtClean="0"/>
              <a:t>校内研修用スライド①　理論・ツール編</a:t>
            </a:r>
            <a:endParaRPr kumimoji="1" lang="ja-JP" altLang="en-US" dirty="0"/>
          </a:p>
        </p:txBody>
      </p:sp>
      <p:sp>
        <p:nvSpPr>
          <p:cNvPr id="3" name="スライド番号プレースホルダー 2"/>
          <p:cNvSpPr>
            <a:spLocks noGrp="1"/>
          </p:cNvSpPr>
          <p:nvPr>
            <p:ph type="sldNum" sz="quarter" idx="12"/>
          </p:nvPr>
        </p:nvSpPr>
        <p:spPr/>
        <p:txBody>
          <a:bodyPr/>
          <a:lstStyle/>
          <a:p>
            <a:fld id="{D67E624D-B24F-4D49-B013-843895CD5DFB}" type="slidenum">
              <a:rPr kumimoji="1" lang="ja-JP" altLang="en-US" smtClean="0"/>
              <a:t>20</a:t>
            </a:fld>
            <a:endParaRPr kumimoji="1" lang="ja-JP" altLang="en-US"/>
          </a:p>
        </p:txBody>
      </p:sp>
      <p:sp>
        <p:nvSpPr>
          <p:cNvPr id="24" name="正方形/長方形 23"/>
          <p:cNvSpPr/>
          <p:nvPr/>
        </p:nvSpPr>
        <p:spPr>
          <a:xfrm>
            <a:off x="9527401" y="1634620"/>
            <a:ext cx="2247010" cy="713587"/>
          </a:xfrm>
          <a:prstGeom prst="rect">
            <a:avLst/>
          </a:prstGeom>
          <a:noFill/>
          <a:ln w="19050">
            <a:noFill/>
          </a:ln>
        </p:spPr>
        <p:txBody>
          <a:bodyPr wrap="square">
            <a:noAutofit/>
          </a:bodyPr>
          <a:lstStyle/>
          <a:p>
            <a:pPr>
              <a:lnSpc>
                <a:spcPct val="150000"/>
              </a:lnSpc>
              <a:spcAft>
                <a:spcPts val="0"/>
              </a:spcAft>
            </a:pPr>
            <a:endParaRPr lang="ja-JP" sz="2800" dirty="0">
              <a:effectLst/>
              <a:latin typeface="メイリオ" panose="020B0604030504040204" pitchFamily="50" charset="-128"/>
              <a:ea typeface="メイリオ" panose="020B0604030504040204" pitchFamily="50" charset="-128"/>
              <a:cs typeface="ＭＳ Ｐゴシック" panose="020B0600070205080204" pitchFamily="50" charset="-128"/>
            </a:endParaRPr>
          </a:p>
          <a:p>
            <a:pPr>
              <a:spcAft>
                <a:spcPts val="0"/>
              </a:spcAft>
            </a:pPr>
            <a:r>
              <a:rPr lang="ja-JP" sz="1600" kern="1200" dirty="0">
                <a:solidFill>
                  <a:srgbClr val="000000"/>
                </a:solidFill>
                <a:effectLst/>
                <a:latin typeface="ＭＳ Ｐゴシック" panose="020B0600070205080204" pitchFamily="50" charset="-128"/>
                <a:ea typeface="メイリオ" panose="020B0604030504040204" pitchFamily="50" charset="-128"/>
                <a:cs typeface="Times New Roman" panose="02020603050405020304" pitchFamily="18" charset="0"/>
              </a:rPr>
              <a:t>　　　　　　　　　　　　　</a:t>
            </a:r>
            <a:endParaRPr lang="ja-JP" sz="120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p:txBody>
      </p:sp>
      <p:sp>
        <p:nvSpPr>
          <p:cNvPr id="12" name="角丸四角形 11"/>
          <p:cNvSpPr/>
          <p:nvPr/>
        </p:nvSpPr>
        <p:spPr>
          <a:xfrm rot="16200000">
            <a:off x="10619480" y="-289908"/>
            <a:ext cx="1051753" cy="1872777"/>
          </a:xfrm>
          <a:prstGeom prst="roundRect">
            <a:avLst/>
          </a:prstGeom>
          <a:solidFill>
            <a:schemeClr val="bg1"/>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3" name="図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408955" y="256457"/>
            <a:ext cx="558478" cy="791828"/>
          </a:xfrm>
          <a:prstGeom prst="rect">
            <a:avLst/>
          </a:prstGeom>
          <a:ln w="6350">
            <a:solidFill>
              <a:schemeClr val="tx1"/>
            </a:solidFill>
          </a:ln>
        </p:spPr>
      </p:pic>
      <p:sp>
        <p:nvSpPr>
          <p:cNvPr id="21" name="テキスト ボックス 20"/>
          <p:cNvSpPr txBox="1"/>
          <p:nvPr/>
        </p:nvSpPr>
        <p:spPr>
          <a:xfrm>
            <a:off x="10967433" y="59641"/>
            <a:ext cx="1204044" cy="1077218"/>
          </a:xfrm>
          <a:prstGeom prst="rect">
            <a:avLst/>
          </a:prstGeom>
          <a:noFill/>
        </p:spPr>
        <p:txBody>
          <a:bodyPr wrap="square" rtlCol="0">
            <a:spAutoFit/>
          </a:bodyPr>
          <a:lstStyle/>
          <a:p>
            <a:endParaRPr kumimoji="1" lang="en-US" altLang="ja-JP" sz="2400" dirty="0" smtClean="0">
              <a:solidFill>
                <a:srgbClr val="0070C0"/>
              </a:solidFill>
              <a:latin typeface="メイリオ" panose="020B0604030504040204" pitchFamily="50" charset="-128"/>
              <a:ea typeface="メイリオ" panose="020B0604030504040204" pitchFamily="50" charset="-128"/>
            </a:endParaRPr>
          </a:p>
          <a:p>
            <a:r>
              <a:rPr kumimoji="1" lang="en-US" altLang="ja-JP" sz="2000" b="1" dirty="0" smtClean="0">
                <a:latin typeface="BIZ UDPゴシック" panose="020B0400000000000000" pitchFamily="50" charset="-128"/>
                <a:ea typeface="BIZ UDPゴシック" panose="020B0400000000000000" pitchFamily="50" charset="-128"/>
              </a:rPr>
              <a:t>P</a:t>
            </a:r>
            <a:r>
              <a:rPr lang="ja-JP" altLang="en-US" sz="2000" b="1" dirty="0" smtClean="0">
                <a:latin typeface="BIZ UDPゴシック" panose="020B0400000000000000" pitchFamily="50" charset="-128"/>
                <a:ea typeface="BIZ UDPゴシック" panose="020B0400000000000000" pitchFamily="50" charset="-128"/>
              </a:rPr>
              <a:t>１</a:t>
            </a:r>
            <a:r>
              <a:rPr kumimoji="1" lang="ja-JP" altLang="en-US" sz="2000" b="1" dirty="0" smtClean="0">
                <a:latin typeface="BIZ UDPゴシック" panose="020B0400000000000000" pitchFamily="50" charset="-128"/>
                <a:ea typeface="BIZ UDPゴシック" panose="020B0400000000000000" pitchFamily="50" charset="-128"/>
              </a:rPr>
              <a:t>－</a:t>
            </a:r>
            <a:r>
              <a:rPr kumimoji="1" lang="en-US" altLang="ja-JP" sz="2000" b="1" dirty="0" smtClean="0">
                <a:latin typeface="BIZ UDPゴシック" panose="020B0400000000000000" pitchFamily="50" charset="-128"/>
                <a:ea typeface="BIZ UDPゴシック" panose="020B0400000000000000" pitchFamily="50" charset="-128"/>
              </a:rPr>
              <a:t>12</a:t>
            </a:r>
          </a:p>
          <a:p>
            <a:endParaRPr kumimoji="1" lang="en-US" altLang="ja-JP" sz="2000" b="1" dirty="0" smtClean="0">
              <a:latin typeface="BIZ UDPゴシック" panose="020B0400000000000000" pitchFamily="50" charset="-128"/>
              <a:ea typeface="BIZ UDPゴシック" panose="020B0400000000000000" pitchFamily="50" charset="-128"/>
            </a:endParaRPr>
          </a:p>
        </p:txBody>
      </p:sp>
      <p:pic>
        <p:nvPicPr>
          <p:cNvPr id="22" name="図 2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408955" y="254003"/>
            <a:ext cx="558478" cy="791828"/>
          </a:xfrm>
          <a:prstGeom prst="rect">
            <a:avLst/>
          </a:prstGeom>
          <a:ln w="6350">
            <a:solidFill>
              <a:schemeClr val="tx1"/>
            </a:solidFill>
          </a:ln>
        </p:spPr>
      </p:pic>
      <p:sp>
        <p:nvSpPr>
          <p:cNvPr id="20" name="テキスト ボックス 3"/>
          <p:cNvSpPr txBox="1"/>
          <p:nvPr/>
        </p:nvSpPr>
        <p:spPr>
          <a:xfrm>
            <a:off x="380067" y="388002"/>
            <a:ext cx="6736350" cy="747452"/>
          </a:xfrm>
          <a:prstGeom prst="roundRect">
            <a:avLst/>
          </a:prstGeom>
          <a:solidFill>
            <a:sysClr val="window" lastClr="FFFFFF"/>
          </a:solidFill>
          <a:ln w="38100" cmpd="dbl">
            <a:solidFill>
              <a:srgbClr val="00B050"/>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ct val="150000"/>
              </a:lnSpc>
              <a:spcAft>
                <a:spcPts val="0"/>
              </a:spcAft>
            </a:pPr>
            <a:r>
              <a:rPr lang="ja-JP" altLang="en-US" sz="2400" kern="100" dirty="0" smtClean="0">
                <a:effectLst/>
                <a:latin typeface="游明朝" panose="02020400000000000000" pitchFamily="18" charset="-128"/>
                <a:ea typeface="BIZ UDPゴシック" panose="020B0400000000000000" pitchFamily="50" charset="-128"/>
                <a:cs typeface="Times New Roman" panose="02020603050405020304" pitchFamily="18" charset="0"/>
              </a:rPr>
              <a:t>「学習活動（指導内容・方法）」設定シートについて</a:t>
            </a:r>
            <a:endParaRPr lang="ja-JP" sz="2400" kern="100" dirty="0">
              <a:effectLst/>
              <a:latin typeface="游明朝" panose="02020400000000000000" pitchFamily="18" charset="-128"/>
              <a:ea typeface="游明朝" panose="02020400000000000000" pitchFamily="18" charset="-128"/>
              <a:cs typeface="Times New Roman" panose="02020603050405020304" pitchFamily="18" charset="0"/>
            </a:endParaRPr>
          </a:p>
        </p:txBody>
      </p:sp>
      <p:sp>
        <p:nvSpPr>
          <p:cNvPr id="23" name="テキスト ボックス 2"/>
          <p:cNvSpPr txBox="1">
            <a:spLocks noChangeArrowheads="1"/>
          </p:cNvSpPr>
          <p:nvPr/>
        </p:nvSpPr>
        <p:spPr bwMode="auto">
          <a:xfrm>
            <a:off x="380067" y="1373285"/>
            <a:ext cx="5690779" cy="585070"/>
          </a:xfrm>
          <a:prstGeom prst="rect">
            <a:avLst/>
          </a:prstGeom>
          <a:noFill/>
          <a:ln w="12700">
            <a:solidFill>
              <a:srgbClr val="00B050"/>
            </a:solidFill>
            <a:miter lim="800000"/>
            <a:headEnd/>
            <a:tailEnd/>
          </a:ln>
        </p:spPr>
        <p:txBody>
          <a:bodyPr rot="0" vert="horz" wrap="square" lIns="91440" tIns="45720" rIns="91440" bIns="45720" anchor="ctr" anchorCtr="0">
            <a:noAutofit/>
          </a:bodyPr>
          <a:lstStyle/>
          <a:p>
            <a:pPr algn="just">
              <a:spcAft>
                <a:spcPts val="0"/>
              </a:spcAft>
            </a:pPr>
            <a:r>
              <a:rPr lang="ja-JP" sz="2400" kern="100" dirty="0">
                <a:effectLst/>
                <a:latin typeface="游明朝" panose="02020400000000000000" pitchFamily="18" charset="-128"/>
                <a:ea typeface="BIZ UDPゴシック" panose="020B0400000000000000" pitchFamily="50" charset="-128"/>
                <a:cs typeface="Times New Roman" panose="02020603050405020304" pitchFamily="18" charset="0"/>
              </a:rPr>
              <a:t>年間指導計画，個別の指導計画</a:t>
            </a:r>
            <a:r>
              <a:rPr lang="ja-JP" sz="2400" kern="100" dirty="0" smtClean="0">
                <a:effectLst/>
                <a:latin typeface="游明朝" panose="02020400000000000000" pitchFamily="18" charset="-128"/>
                <a:ea typeface="BIZ UDPゴシック" panose="020B0400000000000000" pitchFamily="50" charset="-128"/>
                <a:cs typeface="Times New Roman" panose="02020603050405020304" pitchFamily="18" charset="0"/>
              </a:rPr>
              <a:t>等</a:t>
            </a:r>
            <a:r>
              <a:rPr lang="ja-JP" altLang="en-US" sz="2400" kern="100" dirty="0" smtClean="0">
                <a:effectLst/>
                <a:latin typeface="游明朝" panose="02020400000000000000" pitchFamily="18" charset="-128"/>
                <a:ea typeface="BIZ UDPゴシック" panose="020B0400000000000000" pitchFamily="50" charset="-128"/>
                <a:cs typeface="Times New Roman" panose="02020603050405020304" pitchFamily="18" charset="0"/>
              </a:rPr>
              <a:t>の確認</a:t>
            </a:r>
            <a:endParaRPr lang="ja-JP" sz="2400" kern="100" dirty="0">
              <a:effectLst/>
              <a:latin typeface="游明朝" panose="02020400000000000000" pitchFamily="18" charset="-128"/>
              <a:ea typeface="游明朝" panose="02020400000000000000" pitchFamily="18" charset="-128"/>
              <a:cs typeface="Times New Roman" panose="02020603050405020304" pitchFamily="18" charset="0"/>
            </a:endParaRPr>
          </a:p>
        </p:txBody>
      </p:sp>
      <p:sp>
        <p:nvSpPr>
          <p:cNvPr id="25" name="テキスト ボックス 2"/>
          <p:cNvSpPr txBox="1">
            <a:spLocks noChangeArrowheads="1"/>
          </p:cNvSpPr>
          <p:nvPr/>
        </p:nvSpPr>
        <p:spPr bwMode="auto">
          <a:xfrm>
            <a:off x="1898017" y="5303488"/>
            <a:ext cx="4785006" cy="585070"/>
          </a:xfrm>
          <a:prstGeom prst="rect">
            <a:avLst/>
          </a:prstGeom>
          <a:noFill/>
          <a:ln w="12700">
            <a:solidFill>
              <a:srgbClr val="00B050"/>
            </a:solidFill>
            <a:miter lim="800000"/>
            <a:headEnd/>
            <a:tailEnd/>
          </a:ln>
        </p:spPr>
        <p:txBody>
          <a:bodyPr rot="0" vert="horz" wrap="square" lIns="91440" tIns="45720" rIns="91440" bIns="45720" anchor="ctr" anchorCtr="0">
            <a:noAutofit/>
          </a:bodyPr>
          <a:lstStyle/>
          <a:p>
            <a:pPr algn="ctr">
              <a:spcAft>
                <a:spcPts val="0"/>
              </a:spcAft>
            </a:pPr>
            <a:r>
              <a:rPr lang="ja-JP" altLang="en-US" sz="2400" kern="100" dirty="0" smtClean="0">
                <a:effectLst/>
                <a:latin typeface="游明朝" panose="02020400000000000000" pitchFamily="18" charset="-128"/>
                <a:ea typeface="BIZ UDPゴシック" panose="020B0400000000000000" pitchFamily="50" charset="-128"/>
                <a:cs typeface="Times New Roman" panose="02020603050405020304" pitchFamily="18" charset="0"/>
              </a:rPr>
              <a:t>単元計画等の指導計画の立案</a:t>
            </a:r>
            <a:endParaRPr lang="ja-JP" sz="2400" kern="100" dirty="0">
              <a:effectLst/>
              <a:latin typeface="游明朝" panose="02020400000000000000" pitchFamily="18" charset="-128"/>
              <a:ea typeface="游明朝" panose="02020400000000000000" pitchFamily="18" charset="-128"/>
              <a:cs typeface="Times New Roman" panose="02020603050405020304" pitchFamily="18" charset="0"/>
            </a:endParaRPr>
          </a:p>
        </p:txBody>
      </p:sp>
      <p:sp>
        <p:nvSpPr>
          <p:cNvPr id="26" name="テキスト ボックス 12"/>
          <p:cNvSpPr txBox="1"/>
          <p:nvPr/>
        </p:nvSpPr>
        <p:spPr>
          <a:xfrm>
            <a:off x="5681173" y="3080319"/>
            <a:ext cx="5888282" cy="568382"/>
          </a:xfrm>
          <a:prstGeom prst="rect">
            <a:avLst/>
          </a:prstGeom>
          <a:noFill/>
          <a:ln w="28575">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indent="254000" algn="just">
              <a:lnSpc>
                <a:spcPct val="150000"/>
              </a:lnSpc>
              <a:spcAft>
                <a:spcPts val="0"/>
              </a:spcAft>
            </a:pPr>
            <a:r>
              <a:rPr lang="ja-JP" altLang="en-US" sz="2400" kern="100" dirty="0" smtClean="0">
                <a:latin typeface="BIZ UDPゴシック" panose="020B0400000000000000" pitchFamily="50" charset="-128"/>
                <a:ea typeface="BIZ UDPゴシック" panose="020B0400000000000000" pitchFamily="50" charset="-128"/>
                <a:cs typeface="Times New Roman" panose="02020603050405020304" pitchFamily="18" charset="0"/>
              </a:rPr>
              <a:t>児童</a:t>
            </a:r>
            <a:r>
              <a:rPr lang="ja-JP" altLang="en-US" sz="2400" kern="100" dirty="0">
                <a:latin typeface="BIZ UDPゴシック" panose="020B0400000000000000" pitchFamily="50" charset="-128"/>
                <a:ea typeface="BIZ UDPゴシック" panose="020B0400000000000000" pitchFamily="50" charset="-128"/>
                <a:cs typeface="Times New Roman" panose="02020603050405020304" pitchFamily="18" charset="0"/>
              </a:rPr>
              <a:t>生徒</a:t>
            </a:r>
            <a:r>
              <a:rPr lang="ja-JP" altLang="en-US" sz="2400" kern="100" dirty="0" smtClean="0">
                <a:latin typeface="BIZ UDPゴシック" panose="020B0400000000000000" pitchFamily="50" charset="-128"/>
                <a:ea typeface="BIZ UDPゴシック" panose="020B0400000000000000" pitchFamily="50" charset="-128"/>
                <a:cs typeface="Times New Roman" panose="02020603050405020304" pitchFamily="18" charset="0"/>
              </a:rPr>
              <a:t>の生活を捉えること</a:t>
            </a:r>
            <a:endParaRPr lang="en-US" altLang="ja-JP" sz="2400" kern="100" dirty="0" smtClean="0">
              <a:latin typeface="BIZ UDPゴシック" panose="020B0400000000000000" pitchFamily="50" charset="-128"/>
              <a:ea typeface="BIZ UDPゴシック" panose="020B0400000000000000" pitchFamily="50" charset="-128"/>
              <a:cs typeface="Times New Roman" panose="02020603050405020304" pitchFamily="18" charset="0"/>
            </a:endParaRPr>
          </a:p>
          <a:p>
            <a:pPr indent="254000" algn="just">
              <a:lnSpc>
                <a:spcPct val="150000"/>
              </a:lnSpc>
              <a:spcAft>
                <a:spcPts val="0"/>
              </a:spcAft>
            </a:pPr>
            <a:endParaRPr lang="en-US" altLang="ja-JP" sz="2400" kern="100" dirty="0">
              <a:latin typeface="BIZ UDPゴシック" panose="020B0400000000000000" pitchFamily="50" charset="-128"/>
              <a:ea typeface="BIZ UDPゴシック" panose="020B0400000000000000" pitchFamily="50" charset="-128"/>
              <a:cs typeface="Times New Roman" panose="02020603050405020304" pitchFamily="18" charset="0"/>
            </a:endParaRPr>
          </a:p>
          <a:p>
            <a:pPr indent="254000" algn="just">
              <a:lnSpc>
                <a:spcPct val="150000"/>
              </a:lnSpc>
              <a:spcAft>
                <a:spcPts val="0"/>
              </a:spcAft>
            </a:pPr>
            <a:endParaRPr lang="en-US" altLang="ja-JP" sz="2400" kern="100" dirty="0" smtClean="0">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27" name="テキスト ボックス 12"/>
          <p:cNvSpPr txBox="1"/>
          <p:nvPr/>
        </p:nvSpPr>
        <p:spPr>
          <a:xfrm>
            <a:off x="5660252" y="4111847"/>
            <a:ext cx="6511225" cy="776736"/>
          </a:xfrm>
          <a:prstGeom prst="rect">
            <a:avLst/>
          </a:prstGeom>
          <a:noFill/>
          <a:ln w="28575">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indent="254000" algn="just">
              <a:lnSpc>
                <a:spcPct val="150000"/>
              </a:lnSpc>
              <a:spcAft>
                <a:spcPts val="0"/>
              </a:spcAft>
            </a:pPr>
            <a:r>
              <a:rPr lang="ja-JP" altLang="en-US" sz="2400" kern="100" dirty="0" smtClean="0">
                <a:latin typeface="BIZ UDPゴシック" panose="020B0400000000000000" pitchFamily="50" charset="-128"/>
                <a:ea typeface="BIZ UDPゴシック" panose="020B0400000000000000" pitchFamily="50" charset="-128"/>
                <a:cs typeface="Times New Roman" panose="02020603050405020304" pitchFamily="18" charset="0"/>
              </a:rPr>
              <a:t>「学んだことを生かしている姿」を考えること</a:t>
            </a:r>
            <a:endParaRPr lang="en-US" altLang="ja-JP" sz="2400" kern="100" dirty="0">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28" name="角丸四角形 27"/>
          <p:cNvSpPr/>
          <p:nvPr/>
        </p:nvSpPr>
        <p:spPr>
          <a:xfrm>
            <a:off x="5943355" y="2174867"/>
            <a:ext cx="2346123" cy="472222"/>
          </a:xfrm>
          <a:prstGeom prst="round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spcAft>
                <a:spcPts val="0"/>
              </a:spcAft>
            </a:pPr>
            <a:r>
              <a:rPr lang="ja-JP" altLang="en-US" sz="2400" b="1" kern="1200" dirty="0" smtClean="0">
                <a:solidFill>
                  <a:srgbClr val="000000"/>
                </a:solidFill>
                <a:effectLst/>
                <a:latin typeface="ＭＳ Ｐゴシック" panose="020B0600070205080204" pitchFamily="50" charset="-128"/>
                <a:ea typeface="BIZ UDPゴシック" panose="020B0400000000000000" pitchFamily="50" charset="-128"/>
                <a:cs typeface="Times New Roman" panose="02020603050405020304" pitchFamily="18" charset="0"/>
              </a:rPr>
              <a:t>二つの</a:t>
            </a:r>
            <a:r>
              <a:rPr lang="ja-JP" sz="2400" b="1" kern="1200" dirty="0" smtClean="0">
                <a:solidFill>
                  <a:srgbClr val="000000"/>
                </a:solidFill>
                <a:effectLst/>
                <a:latin typeface="ＭＳ Ｐゴシック" panose="020B0600070205080204" pitchFamily="50" charset="-128"/>
                <a:ea typeface="BIZ UDPゴシック" panose="020B0400000000000000" pitchFamily="50" charset="-128"/>
                <a:cs typeface="Times New Roman" panose="02020603050405020304" pitchFamily="18" charset="0"/>
              </a:rPr>
              <a:t>ポイント</a:t>
            </a:r>
            <a:endParaRPr lang="ja-JP" sz="240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p:txBody>
      </p:sp>
      <p:sp>
        <p:nvSpPr>
          <p:cNvPr id="18" name="屈折矢印 17"/>
          <p:cNvSpPr/>
          <p:nvPr/>
        </p:nvSpPr>
        <p:spPr>
          <a:xfrm rot="5400000">
            <a:off x="455648" y="2243535"/>
            <a:ext cx="556260" cy="540385"/>
          </a:xfrm>
          <a:prstGeom prst="bentUpArrow">
            <a:avLst>
              <a:gd name="adj1" fmla="val 22976"/>
              <a:gd name="adj2" fmla="val 26145"/>
              <a:gd name="adj3" fmla="val 29834"/>
            </a:avLst>
          </a:prstGeom>
          <a:solidFill>
            <a:srgbClr val="70AD47">
              <a:lumMod val="20000"/>
              <a:lumOff val="80000"/>
            </a:srgbClr>
          </a:solidFill>
          <a:ln w="12700" cap="flat" cmpd="sng" algn="ctr">
            <a:solidFill>
              <a:srgbClr val="00B05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19" name="屈折矢印 18"/>
          <p:cNvSpPr/>
          <p:nvPr/>
        </p:nvSpPr>
        <p:spPr>
          <a:xfrm rot="5400000">
            <a:off x="1262804" y="5224417"/>
            <a:ext cx="556260" cy="540385"/>
          </a:xfrm>
          <a:prstGeom prst="bentUpArrow">
            <a:avLst>
              <a:gd name="adj1" fmla="val 22976"/>
              <a:gd name="adj2" fmla="val 26145"/>
              <a:gd name="adj3" fmla="val 29834"/>
            </a:avLst>
          </a:prstGeom>
          <a:solidFill>
            <a:srgbClr val="70AD47">
              <a:lumMod val="20000"/>
              <a:lumOff val="80000"/>
            </a:srgbClr>
          </a:solidFill>
          <a:ln w="12700" cap="flat" cmpd="sng" algn="ctr">
            <a:solidFill>
              <a:srgbClr val="00B05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31" name="角丸四角形 30"/>
          <p:cNvSpPr/>
          <p:nvPr/>
        </p:nvSpPr>
        <p:spPr>
          <a:xfrm>
            <a:off x="6070847" y="2757721"/>
            <a:ext cx="1800963" cy="413495"/>
          </a:xfrm>
          <a:prstGeom prst="roundRect">
            <a:avLst/>
          </a:prstGeom>
          <a:solidFill>
            <a:srgbClr val="FFFF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spcAft>
                <a:spcPts val="0"/>
              </a:spcAft>
            </a:pPr>
            <a:r>
              <a:rPr lang="ja-JP" sz="2400" b="1" kern="1200" dirty="0" smtClean="0">
                <a:solidFill>
                  <a:srgbClr val="000000"/>
                </a:solidFill>
                <a:effectLst/>
                <a:latin typeface="ＭＳ Ｐゴシック" panose="020B0600070205080204" pitchFamily="50" charset="-128"/>
                <a:ea typeface="BIZ UDPゴシック" panose="020B0400000000000000" pitchFamily="50" charset="-128"/>
                <a:cs typeface="Times New Roman" panose="02020603050405020304" pitchFamily="18" charset="0"/>
              </a:rPr>
              <a:t>ポイント</a:t>
            </a:r>
            <a:r>
              <a:rPr lang="ja-JP" altLang="en-US" sz="2400" b="1" kern="1200" dirty="0" smtClean="0">
                <a:solidFill>
                  <a:srgbClr val="000000"/>
                </a:solidFill>
                <a:effectLst/>
                <a:latin typeface="ＭＳ Ｐゴシック" panose="020B0600070205080204" pitchFamily="50" charset="-128"/>
                <a:ea typeface="BIZ UDPゴシック" panose="020B0400000000000000" pitchFamily="50" charset="-128"/>
                <a:cs typeface="Times New Roman" panose="02020603050405020304" pitchFamily="18" charset="0"/>
              </a:rPr>
              <a:t>①</a:t>
            </a:r>
            <a:endParaRPr lang="ja-JP" sz="240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p:txBody>
      </p:sp>
      <p:sp>
        <p:nvSpPr>
          <p:cNvPr id="32" name="角丸四角形 31"/>
          <p:cNvSpPr/>
          <p:nvPr/>
        </p:nvSpPr>
        <p:spPr>
          <a:xfrm>
            <a:off x="6070848" y="3763897"/>
            <a:ext cx="1800963" cy="447810"/>
          </a:xfrm>
          <a:prstGeom prst="roundRect">
            <a:avLst/>
          </a:prstGeom>
          <a:solidFill>
            <a:srgbClr val="FFFF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spcAft>
                <a:spcPts val="0"/>
              </a:spcAft>
            </a:pPr>
            <a:r>
              <a:rPr lang="ja-JP" sz="2400" b="1" kern="1200" dirty="0">
                <a:solidFill>
                  <a:srgbClr val="000000"/>
                </a:solidFill>
                <a:effectLst/>
                <a:latin typeface="ＭＳ Ｐゴシック" panose="020B0600070205080204" pitchFamily="50" charset="-128"/>
                <a:ea typeface="BIZ UDPゴシック" panose="020B0400000000000000" pitchFamily="50" charset="-128"/>
                <a:cs typeface="Times New Roman" panose="02020603050405020304" pitchFamily="18" charset="0"/>
              </a:rPr>
              <a:t>ポイント②</a:t>
            </a:r>
            <a:endParaRPr lang="ja-JP" sz="240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p:txBody>
      </p:sp>
    </p:spTree>
    <p:extLst>
      <p:ext uri="{BB962C8B-B14F-4D97-AF65-F5344CB8AC3E}">
        <p14:creationId xmlns:p14="http://schemas.microsoft.com/office/powerpoint/2010/main" val="171761610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フッター プレースホルダー 1"/>
          <p:cNvSpPr>
            <a:spLocks noGrp="1"/>
          </p:cNvSpPr>
          <p:nvPr>
            <p:ph type="ftr" sz="quarter" idx="11"/>
          </p:nvPr>
        </p:nvSpPr>
        <p:spPr>
          <a:xfrm>
            <a:off x="4038600" y="6356350"/>
            <a:ext cx="4572000" cy="365125"/>
          </a:xfrm>
        </p:spPr>
        <p:txBody>
          <a:bodyPr/>
          <a:lstStyle/>
          <a:p>
            <a:r>
              <a:rPr kumimoji="1" lang="ja-JP" altLang="en-US" smtClean="0"/>
              <a:t>校内研修用スライド①　理論・ツール編</a:t>
            </a:r>
            <a:endParaRPr kumimoji="1" lang="ja-JP" altLang="en-US" dirty="0"/>
          </a:p>
        </p:txBody>
      </p:sp>
      <p:sp>
        <p:nvSpPr>
          <p:cNvPr id="3" name="スライド番号プレースホルダー 2"/>
          <p:cNvSpPr>
            <a:spLocks noGrp="1"/>
          </p:cNvSpPr>
          <p:nvPr>
            <p:ph type="sldNum" sz="quarter" idx="12"/>
          </p:nvPr>
        </p:nvSpPr>
        <p:spPr/>
        <p:txBody>
          <a:bodyPr/>
          <a:lstStyle/>
          <a:p>
            <a:fld id="{D67E624D-B24F-4D49-B013-843895CD5DFB}" type="slidenum">
              <a:rPr kumimoji="1" lang="ja-JP" altLang="en-US" smtClean="0"/>
              <a:t>21</a:t>
            </a:fld>
            <a:endParaRPr kumimoji="1" lang="ja-JP" altLang="en-US"/>
          </a:p>
        </p:txBody>
      </p:sp>
      <p:sp>
        <p:nvSpPr>
          <p:cNvPr id="11" name="正方形/長方形 10"/>
          <p:cNvSpPr/>
          <p:nvPr/>
        </p:nvSpPr>
        <p:spPr>
          <a:xfrm>
            <a:off x="276830" y="1088272"/>
            <a:ext cx="11402552" cy="5111804"/>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kumimoji="1" lang="en-US" altLang="ja-JP" sz="2800" dirty="0" smtClean="0">
              <a:solidFill>
                <a:schemeClr val="tx1">
                  <a:lumMod val="95000"/>
                  <a:lumOff val="5000"/>
                </a:schemeClr>
              </a:solidFill>
              <a:latin typeface="メイリオ" panose="020B0604030504040204" pitchFamily="50" charset="-128"/>
              <a:ea typeface="メイリオ" panose="020B0604030504040204" pitchFamily="50" charset="-128"/>
            </a:endParaRPr>
          </a:p>
          <a:p>
            <a:r>
              <a:rPr kumimoji="1" lang="ja-JP" altLang="en-US" sz="2800" dirty="0" smtClean="0">
                <a:solidFill>
                  <a:schemeClr val="tx1">
                    <a:lumMod val="95000"/>
                    <a:lumOff val="5000"/>
                  </a:schemeClr>
                </a:solidFill>
                <a:latin typeface="メイリオ" panose="020B0604030504040204" pitchFamily="50" charset="-128"/>
                <a:ea typeface="メイリオ" panose="020B0604030504040204" pitchFamily="50" charset="-128"/>
              </a:rPr>
              <a:t>　　　　　　　　　　  　　</a:t>
            </a:r>
            <a:r>
              <a:rPr kumimoji="1" lang="ja-JP" altLang="en-US" sz="2800" b="1" dirty="0" smtClean="0">
                <a:solidFill>
                  <a:schemeClr val="tx1">
                    <a:lumMod val="95000"/>
                    <a:lumOff val="5000"/>
                  </a:schemeClr>
                </a:solidFill>
                <a:latin typeface="メイリオ" panose="020B0604030504040204" pitchFamily="50" charset="-128"/>
                <a:ea typeface="メイリオ" panose="020B0604030504040204" pitchFamily="50" charset="-128"/>
              </a:rPr>
              <a:t>　　</a:t>
            </a:r>
            <a:endParaRPr kumimoji="1" lang="en-US" altLang="ja-JP" sz="2800" dirty="0" smtClean="0">
              <a:solidFill>
                <a:schemeClr val="tx1">
                  <a:lumMod val="95000"/>
                  <a:lumOff val="5000"/>
                </a:schemeClr>
              </a:solidFill>
              <a:latin typeface="メイリオ" panose="020B0604030504040204" pitchFamily="50" charset="-128"/>
              <a:ea typeface="メイリオ" panose="020B0604030504040204" pitchFamily="50" charset="-128"/>
            </a:endParaRPr>
          </a:p>
        </p:txBody>
      </p:sp>
      <p:sp>
        <p:nvSpPr>
          <p:cNvPr id="8" name="正方形/長方形 7"/>
          <p:cNvSpPr/>
          <p:nvPr/>
        </p:nvSpPr>
        <p:spPr>
          <a:xfrm>
            <a:off x="276830" y="209796"/>
            <a:ext cx="3663799" cy="715151"/>
          </a:xfrm>
          <a:prstGeom prst="rect">
            <a:avLst/>
          </a:prstGeom>
          <a:solidFill>
            <a:srgbClr val="70AD47">
              <a:lumMod val="20000"/>
              <a:lumOff val="80000"/>
            </a:srgbClr>
          </a:solidFill>
          <a:ln w="12700">
            <a:solidFill>
              <a:srgbClr val="00B050"/>
            </a:solidFill>
          </a:ln>
        </p:spPr>
        <p:txBody>
          <a:bodyPr wrap="square">
            <a:noAutofit/>
          </a:bodyPr>
          <a:lstStyle/>
          <a:p>
            <a:pPr>
              <a:lnSpc>
                <a:spcPct val="150000"/>
              </a:lnSpc>
              <a:spcAft>
                <a:spcPts val="0"/>
              </a:spcAft>
            </a:pPr>
            <a:r>
              <a:rPr lang="ja-JP" altLang="en-US" sz="2400" dirty="0" smtClean="0">
                <a:effectLst/>
                <a:latin typeface="BIZ UDPゴシック" panose="020B0400000000000000" pitchFamily="50" charset="-128"/>
                <a:ea typeface="BIZ UDPゴシック" panose="020B0400000000000000" pitchFamily="50" charset="-128"/>
                <a:cs typeface="ＭＳ Ｐゴシック" panose="020B0600070205080204" pitchFamily="50" charset="-128"/>
              </a:rPr>
              <a:t>みやぎ授業づくりガイド＋</a:t>
            </a:r>
            <a:endParaRPr lang="ja-JP" sz="2400" dirty="0">
              <a:effectLst/>
              <a:latin typeface="BIZ UDPゴシック" panose="020B0400000000000000" pitchFamily="50" charset="-128"/>
              <a:ea typeface="BIZ UDPゴシック" panose="020B0400000000000000" pitchFamily="50" charset="-128"/>
              <a:cs typeface="ＭＳ Ｐゴシック" panose="020B0600070205080204" pitchFamily="50" charset="-128"/>
            </a:endParaRPr>
          </a:p>
        </p:txBody>
      </p:sp>
      <p:pic>
        <p:nvPicPr>
          <p:cNvPr id="9" name="図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03215" y="192622"/>
            <a:ext cx="1091743" cy="1539491"/>
          </a:xfrm>
          <a:prstGeom prst="rect">
            <a:avLst/>
          </a:prstGeom>
          <a:ln w="6350">
            <a:solidFill>
              <a:schemeClr val="tx1"/>
            </a:solidFill>
          </a:ln>
        </p:spPr>
      </p:pic>
      <p:sp>
        <p:nvSpPr>
          <p:cNvPr id="10" name="正方形/長方形 9"/>
          <p:cNvSpPr/>
          <p:nvPr/>
        </p:nvSpPr>
        <p:spPr>
          <a:xfrm>
            <a:off x="517617" y="1088272"/>
            <a:ext cx="10920977" cy="4821319"/>
          </a:xfrm>
          <a:prstGeom prst="rect">
            <a:avLst/>
          </a:prstGeom>
          <a:noFill/>
          <a:ln w="19050">
            <a:noFill/>
          </a:ln>
        </p:spPr>
        <p:txBody>
          <a:bodyPr wrap="square">
            <a:noAutofit/>
          </a:bodyPr>
          <a:lstStyle/>
          <a:p>
            <a:r>
              <a:rPr lang="ja-JP" altLang="en-US" sz="2800" b="1" dirty="0" smtClean="0">
                <a:solidFill>
                  <a:schemeClr val="tx1">
                    <a:lumMod val="95000"/>
                    <a:lumOff val="5000"/>
                  </a:schemeClr>
                </a:solidFill>
                <a:latin typeface="BIZ UDPゴシック" panose="020B0400000000000000" pitchFamily="50" charset="-128"/>
                <a:ea typeface="BIZ UDPゴシック" panose="020B0400000000000000" pitchFamily="50" charset="-128"/>
              </a:rPr>
              <a:t>第１章</a:t>
            </a:r>
            <a:r>
              <a:rPr lang="ja-JP" altLang="en-US" sz="2800" b="1" dirty="0">
                <a:solidFill>
                  <a:schemeClr val="tx1">
                    <a:lumMod val="95000"/>
                    <a:lumOff val="5000"/>
                  </a:schemeClr>
                </a:solidFill>
                <a:latin typeface="BIZ UDPゴシック" panose="020B0400000000000000" pitchFamily="50" charset="-128"/>
                <a:ea typeface="BIZ UDPゴシック" panose="020B0400000000000000" pitchFamily="50" charset="-128"/>
              </a:rPr>
              <a:t>　</a:t>
            </a:r>
            <a:r>
              <a:rPr lang="ja-JP" altLang="en-US" sz="2800" b="1" dirty="0" smtClean="0">
                <a:solidFill>
                  <a:schemeClr val="tx1">
                    <a:lumMod val="95000"/>
                    <a:lumOff val="5000"/>
                  </a:schemeClr>
                </a:solidFill>
                <a:latin typeface="BIZ UDPゴシック" panose="020B0400000000000000" pitchFamily="50" charset="-128"/>
                <a:ea typeface="BIZ UDPゴシック" panose="020B0400000000000000" pitchFamily="50" charset="-128"/>
              </a:rPr>
              <a:t>理論・ツール編</a:t>
            </a:r>
            <a:endParaRPr lang="en-US" altLang="ja-JP" sz="2800" b="1" dirty="0">
              <a:solidFill>
                <a:schemeClr val="tx1">
                  <a:lumMod val="95000"/>
                  <a:lumOff val="5000"/>
                </a:schemeClr>
              </a:solidFill>
              <a:latin typeface="BIZ UDPゴシック" panose="020B0400000000000000" pitchFamily="50" charset="-128"/>
              <a:ea typeface="BIZ UDPゴシック" panose="020B0400000000000000" pitchFamily="50" charset="-128"/>
            </a:endParaRPr>
          </a:p>
          <a:p>
            <a:endParaRPr lang="en-US" altLang="ja-JP" sz="1000" dirty="0" smtClean="0">
              <a:solidFill>
                <a:schemeClr val="tx1">
                  <a:lumMod val="95000"/>
                  <a:lumOff val="5000"/>
                </a:schemeClr>
              </a:solidFill>
              <a:latin typeface="BIZ UDPゴシック" panose="020B0400000000000000" pitchFamily="50" charset="-128"/>
              <a:ea typeface="BIZ UDPゴシック" panose="020B0400000000000000" pitchFamily="50" charset="-128"/>
            </a:endParaRPr>
          </a:p>
          <a:p>
            <a:r>
              <a:rPr lang="ja-JP" altLang="en-US" sz="2800" b="1" dirty="0" smtClean="0">
                <a:solidFill>
                  <a:schemeClr val="tx1">
                    <a:lumMod val="95000"/>
                    <a:lumOff val="5000"/>
                  </a:schemeClr>
                </a:solidFill>
                <a:latin typeface="BIZ UDPゴシック" panose="020B0400000000000000" pitchFamily="50" charset="-128"/>
                <a:ea typeface="BIZ UDPゴシック" panose="020B0400000000000000" pitchFamily="50" charset="-128"/>
              </a:rPr>
              <a:t>　</a:t>
            </a:r>
            <a:r>
              <a:rPr lang="ja-JP" altLang="en-US" sz="2400" b="1" dirty="0" smtClean="0">
                <a:solidFill>
                  <a:schemeClr val="tx1">
                    <a:lumMod val="95000"/>
                    <a:lumOff val="5000"/>
                  </a:schemeClr>
                </a:solidFill>
                <a:latin typeface="BIZ UDPゴシック" panose="020B0400000000000000" pitchFamily="50" charset="-128"/>
                <a:ea typeface="BIZ UDPゴシック" panose="020B0400000000000000" pitchFamily="50" charset="-128"/>
              </a:rPr>
              <a:t>・</a:t>
            </a:r>
            <a:r>
              <a:rPr lang="ja-JP" altLang="en-US" sz="2400" dirty="0" smtClean="0">
                <a:solidFill>
                  <a:schemeClr val="tx1">
                    <a:lumMod val="95000"/>
                    <a:lumOff val="5000"/>
                  </a:schemeClr>
                </a:solidFill>
                <a:latin typeface="BIZ UDPゴシック" panose="020B0400000000000000" pitchFamily="50" charset="-128"/>
                <a:ea typeface="BIZ UDPゴシック" panose="020B0400000000000000" pitchFamily="50" charset="-128"/>
              </a:rPr>
              <a:t>「育成を目指す資質・能力」を児童生徒の生活に結び</a:t>
            </a:r>
            <a:r>
              <a:rPr lang="ja-JP" altLang="en-US" sz="2400" dirty="0">
                <a:solidFill>
                  <a:schemeClr val="tx1">
                    <a:lumMod val="95000"/>
                    <a:lumOff val="5000"/>
                  </a:schemeClr>
                </a:solidFill>
                <a:latin typeface="BIZ UDPゴシック" panose="020B0400000000000000" pitchFamily="50" charset="-128"/>
                <a:ea typeface="BIZ UDPゴシック" panose="020B0400000000000000" pitchFamily="50" charset="-128"/>
              </a:rPr>
              <a:t>付ける</a:t>
            </a:r>
            <a:r>
              <a:rPr lang="ja-JP" altLang="en-US" sz="2400" dirty="0" smtClean="0">
                <a:solidFill>
                  <a:schemeClr val="tx1">
                    <a:lumMod val="95000"/>
                    <a:lumOff val="5000"/>
                  </a:schemeClr>
                </a:solidFill>
                <a:latin typeface="BIZ UDPゴシック" panose="020B0400000000000000" pitchFamily="50" charset="-128"/>
                <a:ea typeface="BIZ UDPゴシック" panose="020B0400000000000000" pitchFamily="50" charset="-128"/>
              </a:rPr>
              <a:t>学習活動の考え方</a:t>
            </a:r>
            <a:endParaRPr lang="en-US" altLang="ja-JP" sz="2400" dirty="0" smtClean="0">
              <a:solidFill>
                <a:schemeClr val="tx1">
                  <a:lumMod val="95000"/>
                  <a:lumOff val="5000"/>
                </a:schemeClr>
              </a:solidFill>
              <a:latin typeface="BIZ UDPゴシック" panose="020B0400000000000000" pitchFamily="50" charset="-128"/>
              <a:ea typeface="BIZ UDPゴシック" panose="020B0400000000000000" pitchFamily="50" charset="-128"/>
            </a:endParaRPr>
          </a:p>
          <a:p>
            <a:r>
              <a:rPr lang="ja-JP" altLang="en-US" sz="2400" dirty="0" smtClean="0">
                <a:solidFill>
                  <a:schemeClr val="tx1">
                    <a:lumMod val="95000"/>
                    <a:lumOff val="5000"/>
                  </a:schemeClr>
                </a:solidFill>
                <a:latin typeface="BIZ UDPゴシック" panose="020B0400000000000000" pitchFamily="50" charset="-128"/>
                <a:ea typeface="BIZ UDPゴシック" panose="020B0400000000000000" pitchFamily="50" charset="-128"/>
              </a:rPr>
              <a:t>　　を提案</a:t>
            </a:r>
            <a:endParaRPr lang="en-US" altLang="ja-JP" sz="2400" dirty="0" smtClean="0">
              <a:solidFill>
                <a:schemeClr val="tx1">
                  <a:lumMod val="95000"/>
                  <a:lumOff val="5000"/>
                </a:schemeClr>
              </a:solidFill>
              <a:latin typeface="BIZ UDPゴシック" panose="020B0400000000000000" pitchFamily="50" charset="-128"/>
              <a:ea typeface="BIZ UDPゴシック" panose="020B0400000000000000" pitchFamily="50" charset="-128"/>
            </a:endParaRPr>
          </a:p>
          <a:p>
            <a:r>
              <a:rPr lang="ja-JP" altLang="en-US" sz="2400" dirty="0">
                <a:solidFill>
                  <a:schemeClr val="tx1">
                    <a:lumMod val="95000"/>
                    <a:lumOff val="5000"/>
                  </a:schemeClr>
                </a:solidFill>
                <a:latin typeface="BIZ UDPゴシック" panose="020B0400000000000000" pitchFamily="50" charset="-128"/>
                <a:ea typeface="BIZ UDPゴシック" panose="020B0400000000000000" pitchFamily="50" charset="-128"/>
              </a:rPr>
              <a:t>　</a:t>
            </a:r>
            <a:r>
              <a:rPr lang="ja-JP" altLang="en-US" sz="2400" dirty="0" smtClean="0">
                <a:solidFill>
                  <a:schemeClr val="tx1">
                    <a:lumMod val="95000"/>
                    <a:lumOff val="5000"/>
                  </a:schemeClr>
                </a:solidFill>
                <a:latin typeface="BIZ UDPゴシック" panose="020B0400000000000000" pitchFamily="50" charset="-128"/>
                <a:ea typeface="BIZ UDPゴシック" panose="020B0400000000000000" pitchFamily="50" charset="-128"/>
              </a:rPr>
              <a:t>・活用できるツールを提案</a:t>
            </a:r>
            <a:endParaRPr lang="en-US" altLang="ja-JP" sz="2400" dirty="0" smtClean="0">
              <a:solidFill>
                <a:schemeClr val="tx1">
                  <a:lumMod val="95000"/>
                  <a:lumOff val="5000"/>
                </a:schemeClr>
              </a:solidFill>
              <a:latin typeface="BIZ UDPゴシック" panose="020B0400000000000000" pitchFamily="50" charset="-128"/>
              <a:ea typeface="BIZ UDPゴシック" panose="020B0400000000000000" pitchFamily="50" charset="-128"/>
            </a:endParaRPr>
          </a:p>
          <a:p>
            <a:endParaRPr lang="en-US" altLang="ja-JP" sz="2800" b="1" dirty="0">
              <a:solidFill>
                <a:schemeClr val="tx1">
                  <a:lumMod val="95000"/>
                  <a:lumOff val="5000"/>
                </a:schemeClr>
              </a:solidFill>
              <a:latin typeface="BIZ UDPゴシック" panose="020B0400000000000000" pitchFamily="50" charset="-128"/>
              <a:ea typeface="BIZ UDPゴシック" panose="020B0400000000000000" pitchFamily="50" charset="-128"/>
            </a:endParaRPr>
          </a:p>
          <a:p>
            <a:r>
              <a:rPr lang="ja-JP" altLang="en-US" sz="2800" b="1" dirty="0" smtClean="0">
                <a:solidFill>
                  <a:schemeClr val="tx1">
                    <a:lumMod val="95000"/>
                    <a:lumOff val="5000"/>
                  </a:schemeClr>
                </a:solidFill>
                <a:latin typeface="BIZ UDPゴシック" panose="020B0400000000000000" pitchFamily="50" charset="-128"/>
                <a:ea typeface="BIZ UDPゴシック" panose="020B0400000000000000" pitchFamily="50" charset="-128"/>
              </a:rPr>
              <a:t>第２章</a:t>
            </a:r>
            <a:r>
              <a:rPr lang="ja-JP" altLang="en-US" sz="2800" b="1" dirty="0">
                <a:solidFill>
                  <a:schemeClr val="tx1">
                    <a:lumMod val="95000"/>
                    <a:lumOff val="5000"/>
                  </a:schemeClr>
                </a:solidFill>
                <a:latin typeface="BIZ UDPゴシック" panose="020B0400000000000000" pitchFamily="50" charset="-128"/>
                <a:ea typeface="BIZ UDPゴシック" panose="020B0400000000000000" pitchFamily="50" charset="-128"/>
              </a:rPr>
              <a:t>　</a:t>
            </a:r>
            <a:r>
              <a:rPr lang="ja-JP" altLang="en-US" sz="2800" b="1" dirty="0" smtClean="0">
                <a:solidFill>
                  <a:schemeClr val="tx1">
                    <a:lumMod val="95000"/>
                    <a:lumOff val="5000"/>
                  </a:schemeClr>
                </a:solidFill>
                <a:latin typeface="BIZ UDPゴシック" panose="020B0400000000000000" pitchFamily="50" charset="-128"/>
                <a:ea typeface="BIZ UDPゴシック" panose="020B0400000000000000" pitchFamily="50" charset="-128"/>
              </a:rPr>
              <a:t>設定編</a:t>
            </a:r>
            <a:endParaRPr lang="en-US" altLang="ja-JP" sz="2800" b="1" dirty="0" smtClean="0">
              <a:solidFill>
                <a:schemeClr val="tx1">
                  <a:lumMod val="95000"/>
                  <a:lumOff val="5000"/>
                </a:schemeClr>
              </a:solidFill>
              <a:latin typeface="BIZ UDPゴシック" panose="020B0400000000000000" pitchFamily="50" charset="-128"/>
              <a:ea typeface="BIZ UDPゴシック" panose="020B0400000000000000" pitchFamily="50" charset="-128"/>
            </a:endParaRPr>
          </a:p>
          <a:p>
            <a:r>
              <a:rPr lang="ja-JP" altLang="en-US" sz="2800" b="1" dirty="0">
                <a:solidFill>
                  <a:schemeClr val="tx1">
                    <a:lumMod val="95000"/>
                    <a:lumOff val="5000"/>
                  </a:schemeClr>
                </a:solidFill>
                <a:latin typeface="BIZ UDPゴシック" panose="020B0400000000000000" pitchFamily="50" charset="-128"/>
                <a:ea typeface="BIZ UDPゴシック" panose="020B0400000000000000" pitchFamily="50" charset="-128"/>
              </a:rPr>
              <a:t>　</a:t>
            </a:r>
            <a:r>
              <a:rPr lang="ja-JP" altLang="en-US" sz="2400" dirty="0" smtClean="0">
                <a:solidFill>
                  <a:schemeClr val="tx1">
                    <a:lumMod val="95000"/>
                    <a:lumOff val="5000"/>
                  </a:schemeClr>
                </a:solidFill>
                <a:latin typeface="BIZ UDPゴシック" panose="020B0400000000000000" pitchFamily="50" charset="-128"/>
                <a:ea typeface="BIZ UDPゴシック" panose="020B0400000000000000" pitchFamily="50" charset="-128"/>
              </a:rPr>
              <a:t>・各教科の目標及び内容（育成を目指す資質・能力）を</a:t>
            </a:r>
            <a:r>
              <a:rPr lang="ja-JP" altLang="en-US" sz="2400" dirty="0">
                <a:solidFill>
                  <a:schemeClr val="tx1">
                    <a:lumMod val="95000"/>
                    <a:lumOff val="5000"/>
                  </a:schemeClr>
                </a:solidFill>
                <a:latin typeface="BIZ UDPゴシック" panose="020B0400000000000000" pitchFamily="50" charset="-128"/>
                <a:ea typeface="BIZ UDPゴシック" panose="020B0400000000000000" pitchFamily="50" charset="-128"/>
              </a:rPr>
              <a:t>児童生徒</a:t>
            </a:r>
            <a:r>
              <a:rPr lang="ja-JP" altLang="en-US" sz="2400" dirty="0" smtClean="0">
                <a:solidFill>
                  <a:schemeClr val="tx1">
                    <a:lumMod val="95000"/>
                    <a:lumOff val="5000"/>
                  </a:schemeClr>
                </a:solidFill>
                <a:latin typeface="BIZ UDPゴシック" panose="020B0400000000000000" pitchFamily="50" charset="-128"/>
                <a:ea typeface="BIZ UDPゴシック" panose="020B0400000000000000" pitchFamily="50" charset="-128"/>
              </a:rPr>
              <a:t>の生活に結び付</a:t>
            </a:r>
            <a:endParaRPr lang="en-US" altLang="ja-JP" sz="2400" dirty="0" smtClean="0">
              <a:solidFill>
                <a:schemeClr val="tx1">
                  <a:lumMod val="95000"/>
                  <a:lumOff val="5000"/>
                </a:schemeClr>
              </a:solidFill>
              <a:latin typeface="BIZ UDPゴシック" panose="020B0400000000000000" pitchFamily="50" charset="-128"/>
              <a:ea typeface="BIZ UDPゴシック" panose="020B0400000000000000" pitchFamily="50" charset="-128"/>
            </a:endParaRPr>
          </a:p>
          <a:p>
            <a:r>
              <a:rPr lang="ja-JP" altLang="en-US" sz="2400" dirty="0">
                <a:solidFill>
                  <a:schemeClr val="tx1">
                    <a:lumMod val="95000"/>
                    <a:lumOff val="5000"/>
                  </a:schemeClr>
                </a:solidFill>
                <a:latin typeface="BIZ UDPゴシック" panose="020B0400000000000000" pitchFamily="50" charset="-128"/>
                <a:ea typeface="BIZ UDPゴシック" panose="020B0400000000000000" pitchFamily="50" charset="-128"/>
              </a:rPr>
              <a:t>　</a:t>
            </a:r>
            <a:r>
              <a:rPr lang="ja-JP" altLang="en-US" sz="2400" dirty="0" smtClean="0">
                <a:solidFill>
                  <a:schemeClr val="tx1">
                    <a:lumMod val="95000"/>
                    <a:lumOff val="5000"/>
                  </a:schemeClr>
                </a:solidFill>
                <a:latin typeface="BIZ UDPゴシック" panose="020B0400000000000000" pitchFamily="50" charset="-128"/>
                <a:ea typeface="BIZ UDPゴシック" panose="020B0400000000000000" pitchFamily="50" charset="-128"/>
              </a:rPr>
              <a:t>　ける学習活動の設定方法をＳｔｅｐごとに説明</a:t>
            </a:r>
            <a:endParaRPr lang="en-US" altLang="ja-JP" sz="2400" dirty="0" smtClean="0">
              <a:solidFill>
                <a:schemeClr val="tx1">
                  <a:lumMod val="95000"/>
                  <a:lumOff val="5000"/>
                </a:schemeClr>
              </a:solidFill>
              <a:latin typeface="BIZ UDPゴシック" panose="020B0400000000000000" pitchFamily="50" charset="-128"/>
              <a:ea typeface="BIZ UDPゴシック" panose="020B0400000000000000" pitchFamily="50" charset="-128"/>
            </a:endParaRPr>
          </a:p>
          <a:p>
            <a:r>
              <a:rPr lang="ja-JP" altLang="en-US" sz="2400" dirty="0" smtClean="0">
                <a:solidFill>
                  <a:schemeClr val="tx1">
                    <a:lumMod val="95000"/>
                    <a:lumOff val="5000"/>
                  </a:schemeClr>
                </a:solidFill>
                <a:latin typeface="BIZ UDPゴシック" panose="020B0400000000000000" pitchFamily="50" charset="-128"/>
                <a:ea typeface="BIZ UDPゴシック" panose="020B0400000000000000" pitchFamily="50" charset="-128"/>
              </a:rPr>
              <a:t>　・児童生徒の実態に応じた調整・見直しの留意点を明記</a:t>
            </a:r>
            <a:endParaRPr lang="en-US" altLang="ja-JP" sz="2400" dirty="0" smtClean="0">
              <a:solidFill>
                <a:schemeClr val="tx1">
                  <a:lumMod val="95000"/>
                  <a:lumOff val="5000"/>
                </a:schemeClr>
              </a:solidFill>
              <a:latin typeface="BIZ UDPゴシック" panose="020B0400000000000000" pitchFamily="50" charset="-128"/>
              <a:ea typeface="BIZ UDPゴシック" panose="020B0400000000000000" pitchFamily="50" charset="-128"/>
            </a:endParaRPr>
          </a:p>
          <a:p>
            <a:endParaRPr lang="en-US" altLang="ja-JP" sz="2400" b="1" dirty="0">
              <a:solidFill>
                <a:schemeClr val="tx1">
                  <a:lumMod val="95000"/>
                  <a:lumOff val="5000"/>
                </a:schemeClr>
              </a:solidFill>
              <a:latin typeface="BIZ UDPゴシック" panose="020B0400000000000000" pitchFamily="50" charset="-128"/>
              <a:ea typeface="BIZ UDPゴシック" panose="020B0400000000000000" pitchFamily="50" charset="-128"/>
            </a:endParaRPr>
          </a:p>
          <a:p>
            <a:r>
              <a:rPr lang="ja-JP" altLang="en-US" sz="2800" b="1" dirty="0" smtClean="0">
                <a:solidFill>
                  <a:schemeClr val="tx1">
                    <a:lumMod val="95000"/>
                    <a:lumOff val="5000"/>
                  </a:schemeClr>
                </a:solidFill>
                <a:latin typeface="BIZ UDPゴシック" panose="020B0400000000000000" pitchFamily="50" charset="-128"/>
                <a:ea typeface="BIZ UDPゴシック" panose="020B0400000000000000" pitchFamily="50" charset="-128"/>
              </a:rPr>
              <a:t>第３章</a:t>
            </a:r>
            <a:r>
              <a:rPr lang="ja-JP" altLang="en-US" sz="2800" b="1" dirty="0">
                <a:solidFill>
                  <a:schemeClr val="tx1">
                    <a:lumMod val="95000"/>
                    <a:lumOff val="5000"/>
                  </a:schemeClr>
                </a:solidFill>
                <a:latin typeface="BIZ UDPゴシック" panose="020B0400000000000000" pitchFamily="50" charset="-128"/>
                <a:ea typeface="BIZ UDPゴシック" panose="020B0400000000000000" pitchFamily="50" charset="-128"/>
              </a:rPr>
              <a:t>　</a:t>
            </a:r>
            <a:r>
              <a:rPr lang="ja-JP" altLang="en-US" sz="2800" b="1" dirty="0" smtClean="0">
                <a:solidFill>
                  <a:schemeClr val="tx1">
                    <a:lumMod val="95000"/>
                    <a:lumOff val="5000"/>
                  </a:schemeClr>
                </a:solidFill>
                <a:latin typeface="BIZ UDPゴシック" panose="020B0400000000000000" pitchFamily="50" charset="-128"/>
                <a:ea typeface="BIZ UDPゴシック" panose="020B0400000000000000" pitchFamily="50" charset="-128"/>
              </a:rPr>
              <a:t>活用例編</a:t>
            </a:r>
            <a:endParaRPr lang="en-US" altLang="ja-JP" sz="2800" b="1" dirty="0" smtClean="0">
              <a:solidFill>
                <a:schemeClr val="tx1">
                  <a:lumMod val="95000"/>
                  <a:lumOff val="5000"/>
                </a:schemeClr>
              </a:solidFill>
              <a:latin typeface="BIZ UDPゴシック" panose="020B0400000000000000" pitchFamily="50" charset="-128"/>
              <a:ea typeface="BIZ UDPゴシック" panose="020B0400000000000000" pitchFamily="50" charset="-128"/>
            </a:endParaRPr>
          </a:p>
          <a:p>
            <a:r>
              <a:rPr lang="ja-JP" altLang="en-US" sz="2400" dirty="0" smtClean="0">
                <a:solidFill>
                  <a:schemeClr val="tx1">
                    <a:lumMod val="95000"/>
                    <a:lumOff val="5000"/>
                  </a:schemeClr>
                </a:solidFill>
                <a:latin typeface="BIZ UDPゴシック" panose="020B0400000000000000" pitchFamily="50" charset="-128"/>
                <a:ea typeface="BIZ UDPゴシック" panose="020B0400000000000000" pitchFamily="50" charset="-128"/>
              </a:rPr>
              <a:t>　・</a:t>
            </a:r>
            <a:r>
              <a:rPr lang="ja-JP" altLang="en-US" sz="2400" dirty="0">
                <a:solidFill>
                  <a:schemeClr val="tx1">
                    <a:lumMod val="95000"/>
                    <a:lumOff val="5000"/>
                  </a:schemeClr>
                </a:solidFill>
                <a:latin typeface="BIZ UDPゴシック" panose="020B0400000000000000" pitchFamily="50" charset="-128"/>
                <a:ea typeface="BIZ UDPゴシック" panose="020B0400000000000000" pitchFamily="50" charset="-128"/>
              </a:rPr>
              <a:t>特別支援</a:t>
            </a:r>
            <a:r>
              <a:rPr lang="ja-JP" altLang="en-US" sz="2400" dirty="0" smtClean="0">
                <a:solidFill>
                  <a:schemeClr val="tx1">
                    <a:lumMod val="95000"/>
                    <a:lumOff val="5000"/>
                  </a:schemeClr>
                </a:solidFill>
                <a:latin typeface="BIZ UDPゴシック" panose="020B0400000000000000" pitchFamily="50" charset="-128"/>
                <a:ea typeface="BIZ UDPゴシック" panose="020B0400000000000000" pitchFamily="50" charset="-128"/>
              </a:rPr>
              <a:t>学校中学部と高等学園におけるツールの活用例を掲載</a:t>
            </a:r>
            <a:endParaRPr lang="ja-JP" sz="2800" dirty="0" smtClean="0">
              <a:effectLst/>
              <a:latin typeface="BIZ UDPゴシック" panose="020B0400000000000000" pitchFamily="50" charset="-128"/>
              <a:ea typeface="BIZ UDPゴシック" panose="020B0400000000000000" pitchFamily="50" charset="-128"/>
              <a:cs typeface="ＭＳ Ｐゴシック" panose="020B0600070205080204" pitchFamily="50" charset="-128"/>
            </a:endParaRPr>
          </a:p>
          <a:p>
            <a:pPr>
              <a:spcAft>
                <a:spcPts val="0"/>
              </a:spcAft>
            </a:pPr>
            <a:r>
              <a:rPr lang="ja-JP" sz="1600" kern="120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　　　　　　　　　　　　　</a:t>
            </a:r>
            <a:endParaRPr lang="ja-JP" sz="1200" dirty="0">
              <a:effectLst/>
              <a:latin typeface="BIZ UDPゴシック" panose="020B0400000000000000" pitchFamily="50" charset="-128"/>
              <a:ea typeface="BIZ UDPゴシック" panose="020B0400000000000000" pitchFamily="50" charset="-128"/>
              <a:cs typeface="ＭＳ Ｐゴシック" panose="020B0600070205080204" pitchFamily="50" charset="-128"/>
            </a:endParaRPr>
          </a:p>
        </p:txBody>
      </p:sp>
    </p:spTree>
    <p:extLst>
      <p:ext uri="{BB962C8B-B14F-4D97-AF65-F5344CB8AC3E}">
        <p14:creationId xmlns:p14="http://schemas.microsoft.com/office/powerpoint/2010/main" val="399319664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正方形/長方形 22"/>
          <p:cNvSpPr/>
          <p:nvPr/>
        </p:nvSpPr>
        <p:spPr>
          <a:xfrm>
            <a:off x="5855531" y="381336"/>
            <a:ext cx="5931104" cy="4525046"/>
          </a:xfrm>
          <a:prstGeom prst="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dirty="0"/>
          </a:p>
        </p:txBody>
      </p:sp>
      <p:sp>
        <p:nvSpPr>
          <p:cNvPr id="2" name="フッター プレースホルダー 1"/>
          <p:cNvSpPr>
            <a:spLocks noGrp="1"/>
          </p:cNvSpPr>
          <p:nvPr>
            <p:ph type="ftr" sz="quarter" idx="11"/>
          </p:nvPr>
        </p:nvSpPr>
        <p:spPr>
          <a:xfrm>
            <a:off x="4038600" y="6356350"/>
            <a:ext cx="4572000" cy="365125"/>
          </a:xfrm>
        </p:spPr>
        <p:txBody>
          <a:bodyPr/>
          <a:lstStyle/>
          <a:p>
            <a:r>
              <a:rPr kumimoji="1" lang="ja-JP" altLang="en-US" smtClean="0"/>
              <a:t>校内研修用スライド①　理論・ツール編</a:t>
            </a:r>
            <a:endParaRPr kumimoji="1" lang="ja-JP" altLang="en-US" dirty="0"/>
          </a:p>
        </p:txBody>
      </p:sp>
      <p:sp>
        <p:nvSpPr>
          <p:cNvPr id="3" name="スライド番号プレースホルダー 2"/>
          <p:cNvSpPr>
            <a:spLocks noGrp="1"/>
          </p:cNvSpPr>
          <p:nvPr>
            <p:ph type="sldNum" sz="quarter" idx="12"/>
          </p:nvPr>
        </p:nvSpPr>
        <p:spPr/>
        <p:txBody>
          <a:bodyPr/>
          <a:lstStyle/>
          <a:p>
            <a:fld id="{D67E624D-B24F-4D49-B013-843895CD5DFB}" type="slidenum">
              <a:rPr kumimoji="1" lang="ja-JP" altLang="en-US" smtClean="0"/>
              <a:t>3</a:t>
            </a:fld>
            <a:endParaRPr kumimoji="1" lang="ja-JP" altLang="en-US"/>
          </a:p>
        </p:txBody>
      </p:sp>
      <p:sp>
        <p:nvSpPr>
          <p:cNvPr id="17" name="角丸四角形 16"/>
          <p:cNvSpPr/>
          <p:nvPr/>
        </p:nvSpPr>
        <p:spPr>
          <a:xfrm rot="16200000">
            <a:off x="10619480" y="-289908"/>
            <a:ext cx="1051753" cy="1872777"/>
          </a:xfrm>
          <a:prstGeom prst="roundRect">
            <a:avLst/>
          </a:prstGeom>
          <a:solidFill>
            <a:schemeClr val="bg1"/>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8" name="図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08955" y="256457"/>
            <a:ext cx="558478" cy="791828"/>
          </a:xfrm>
          <a:prstGeom prst="rect">
            <a:avLst/>
          </a:prstGeom>
          <a:ln w="6350">
            <a:solidFill>
              <a:schemeClr val="tx1"/>
            </a:solidFill>
          </a:ln>
        </p:spPr>
      </p:pic>
      <p:sp>
        <p:nvSpPr>
          <p:cNvPr id="20" name="テキスト ボックス 19"/>
          <p:cNvSpPr txBox="1"/>
          <p:nvPr/>
        </p:nvSpPr>
        <p:spPr>
          <a:xfrm>
            <a:off x="10942338" y="95139"/>
            <a:ext cx="1206119" cy="1077218"/>
          </a:xfrm>
          <a:prstGeom prst="rect">
            <a:avLst/>
          </a:prstGeom>
          <a:noFill/>
        </p:spPr>
        <p:txBody>
          <a:bodyPr wrap="square" rtlCol="0">
            <a:spAutoFit/>
          </a:bodyPr>
          <a:lstStyle/>
          <a:p>
            <a:endParaRPr kumimoji="1" lang="en-US" altLang="ja-JP" sz="2400" dirty="0" smtClean="0">
              <a:solidFill>
                <a:srgbClr val="0070C0"/>
              </a:solidFill>
              <a:latin typeface="メイリオ" panose="020B0604030504040204" pitchFamily="50" charset="-128"/>
              <a:ea typeface="メイリオ" panose="020B0604030504040204" pitchFamily="50" charset="-128"/>
            </a:endParaRPr>
          </a:p>
          <a:p>
            <a:r>
              <a:rPr kumimoji="1" lang="ja-JP" altLang="en-US" sz="2000" b="1" dirty="0" smtClean="0">
                <a:latin typeface="BIZ UDPゴシック" panose="020B0400000000000000" pitchFamily="50" charset="-128"/>
                <a:ea typeface="BIZ UDPゴシック" panose="020B0400000000000000" pitchFamily="50" charset="-128"/>
              </a:rPr>
              <a:t>はじめに</a:t>
            </a:r>
            <a:endParaRPr kumimoji="1" lang="en-US" altLang="ja-JP" sz="2000" b="1" dirty="0" smtClean="0">
              <a:latin typeface="BIZ UDPゴシック" panose="020B0400000000000000" pitchFamily="50" charset="-128"/>
              <a:ea typeface="BIZ UDPゴシック" panose="020B0400000000000000" pitchFamily="50" charset="-128"/>
            </a:endParaRPr>
          </a:p>
          <a:p>
            <a:endParaRPr kumimoji="1" lang="en-US" altLang="ja-JP" sz="2000" b="1" dirty="0" smtClean="0">
              <a:latin typeface="BIZ UDPゴシック" panose="020B0400000000000000" pitchFamily="50" charset="-128"/>
              <a:ea typeface="BIZ UDPゴシック" panose="020B0400000000000000" pitchFamily="50" charset="-128"/>
            </a:endParaRPr>
          </a:p>
        </p:txBody>
      </p:sp>
      <p:sp>
        <p:nvSpPr>
          <p:cNvPr id="21" name="スライド番号プレースホルダー 2"/>
          <p:cNvSpPr txBox="1">
            <a:spLocks/>
          </p:cNvSpPr>
          <p:nvPr/>
        </p:nvSpPr>
        <p:spPr>
          <a:xfrm>
            <a:off x="8610600" y="6356350"/>
            <a:ext cx="27432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3200" kern="1200">
                <a:solidFill>
                  <a:schemeClr val="tx1"/>
                </a:solidFill>
                <a:latin typeface="メイリオ" panose="020B0604030504040204" pitchFamily="50" charset="-128"/>
                <a:ea typeface="メイリオ" panose="020B0604030504040204" pitchFamily="50" charset="-128"/>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D67E624D-B24F-4D49-B013-843895CD5DFB}" type="slidenum">
              <a:rPr lang="ja-JP" altLang="en-US" smtClean="0"/>
              <a:pPr/>
              <a:t>3</a:t>
            </a:fld>
            <a:endParaRPr lang="ja-JP" altLang="en-US" dirty="0"/>
          </a:p>
        </p:txBody>
      </p:sp>
      <p:sp>
        <p:nvSpPr>
          <p:cNvPr id="22" name="テキスト ボックス 21"/>
          <p:cNvSpPr txBox="1"/>
          <p:nvPr/>
        </p:nvSpPr>
        <p:spPr>
          <a:xfrm>
            <a:off x="428347" y="5162333"/>
            <a:ext cx="11237893" cy="830997"/>
          </a:xfrm>
          <a:prstGeom prst="rect">
            <a:avLst/>
          </a:prstGeom>
          <a:noFill/>
        </p:spPr>
        <p:txBody>
          <a:bodyPr wrap="square" rtlCol="0">
            <a:spAutoFit/>
          </a:bodyPr>
          <a:lstStyle/>
          <a:p>
            <a:r>
              <a:rPr kumimoji="1" lang="ja-JP" altLang="en-US" sz="2400" dirty="0" smtClean="0">
                <a:solidFill>
                  <a:srgbClr val="FF0000"/>
                </a:solidFill>
                <a:latin typeface="BIZ UDPゴシック" panose="020B0400000000000000" pitchFamily="50" charset="-128"/>
                <a:ea typeface="BIZ UDPゴシック" panose="020B0400000000000000" pitchFamily="50" charset="-128"/>
              </a:rPr>
              <a:t>　</a:t>
            </a:r>
            <a:r>
              <a:rPr kumimoji="1" lang="ja-JP" altLang="en-US" sz="2400" dirty="0" smtClean="0">
                <a:latin typeface="BIZ UDPゴシック" panose="020B0400000000000000" pitchFamily="50" charset="-128"/>
                <a:ea typeface="BIZ UDPゴシック" panose="020B0400000000000000" pitchFamily="50" charset="-128"/>
              </a:rPr>
              <a:t>二つの成果物を活用することで，知的障害のある児童生徒に，資質・能力を育成する授業づくり</a:t>
            </a:r>
            <a:r>
              <a:rPr lang="ja-JP" altLang="en-US" sz="2400" dirty="0" smtClean="0">
                <a:latin typeface="BIZ UDPゴシック" panose="020B0400000000000000" pitchFamily="50" charset="-128"/>
                <a:ea typeface="BIZ UDPゴシック" panose="020B0400000000000000" pitchFamily="50" charset="-128"/>
              </a:rPr>
              <a:t>に取り組む</a:t>
            </a:r>
            <a:endParaRPr kumimoji="1" lang="ja-JP" altLang="en-US" sz="2400" dirty="0">
              <a:latin typeface="BIZ UDPゴシック" panose="020B0400000000000000" pitchFamily="50" charset="-128"/>
              <a:ea typeface="BIZ UDPゴシック" panose="020B0400000000000000" pitchFamily="50" charset="-128"/>
            </a:endParaRPr>
          </a:p>
        </p:txBody>
      </p:sp>
      <p:sp>
        <p:nvSpPr>
          <p:cNvPr id="24" name="テキスト ボックス 23"/>
          <p:cNvSpPr txBox="1"/>
          <p:nvPr/>
        </p:nvSpPr>
        <p:spPr>
          <a:xfrm>
            <a:off x="5855531" y="2505724"/>
            <a:ext cx="6085747" cy="2300758"/>
          </a:xfrm>
          <a:prstGeom prst="rect">
            <a:avLst/>
          </a:prstGeom>
          <a:noFill/>
        </p:spPr>
        <p:txBody>
          <a:bodyPr wrap="square" rtlCol="0">
            <a:spAutoFit/>
          </a:bodyPr>
          <a:lstStyle/>
          <a:p>
            <a:pPr>
              <a:lnSpc>
                <a:spcPts val="4500"/>
              </a:lnSpc>
            </a:pPr>
            <a:r>
              <a:rPr lang="ja-JP" altLang="en-US" sz="2400" dirty="0">
                <a:latin typeface="BIZ UDPゴシック" panose="020B0400000000000000" pitchFamily="50" charset="-128"/>
                <a:ea typeface="BIZ UDPゴシック" panose="020B0400000000000000" pitchFamily="50" charset="-128"/>
              </a:rPr>
              <a:t>〇</a:t>
            </a:r>
            <a:r>
              <a:rPr lang="ja-JP" altLang="en-US" sz="2400" dirty="0" smtClean="0">
                <a:latin typeface="BIZ UDPゴシック" panose="020B0400000000000000" pitchFamily="50" charset="-128"/>
                <a:ea typeface="BIZ UDPゴシック" panose="020B0400000000000000" pitchFamily="50" charset="-128"/>
              </a:rPr>
              <a:t>「</a:t>
            </a:r>
            <a:r>
              <a:rPr lang="ja-JP" altLang="en-US" sz="2400" dirty="0">
                <a:latin typeface="BIZ UDPゴシック" panose="020B0400000000000000" pitchFamily="50" charset="-128"/>
                <a:ea typeface="BIZ UDPゴシック" panose="020B0400000000000000" pitchFamily="50" charset="-128"/>
              </a:rPr>
              <a:t>育成を目指す資質・能力」を児童生徒</a:t>
            </a:r>
            <a:r>
              <a:rPr lang="ja-JP" altLang="en-US" sz="2400" dirty="0" smtClean="0">
                <a:latin typeface="BIZ UDPゴシック" panose="020B0400000000000000" pitchFamily="50" charset="-128"/>
                <a:ea typeface="BIZ UDPゴシック" panose="020B0400000000000000" pitchFamily="50" charset="-128"/>
              </a:rPr>
              <a:t>の</a:t>
            </a:r>
            <a:endParaRPr lang="en-US" altLang="ja-JP" sz="2400" dirty="0" smtClean="0">
              <a:latin typeface="BIZ UDPゴシック" panose="020B0400000000000000" pitchFamily="50" charset="-128"/>
              <a:ea typeface="BIZ UDPゴシック" panose="020B0400000000000000" pitchFamily="50" charset="-128"/>
            </a:endParaRPr>
          </a:p>
          <a:p>
            <a:pPr>
              <a:lnSpc>
                <a:spcPts val="4500"/>
              </a:lnSpc>
            </a:pPr>
            <a:r>
              <a:rPr lang="ja-JP" altLang="en-US" sz="2400" dirty="0">
                <a:latin typeface="BIZ UDPゴシック" panose="020B0400000000000000" pitchFamily="50" charset="-128"/>
                <a:ea typeface="BIZ UDPゴシック" panose="020B0400000000000000" pitchFamily="50" charset="-128"/>
              </a:rPr>
              <a:t>　 </a:t>
            </a:r>
            <a:r>
              <a:rPr lang="ja-JP" altLang="en-US" sz="2400" dirty="0" smtClean="0">
                <a:latin typeface="BIZ UDPゴシック" panose="020B0400000000000000" pitchFamily="50" charset="-128"/>
                <a:ea typeface="BIZ UDPゴシック" panose="020B0400000000000000" pitchFamily="50" charset="-128"/>
              </a:rPr>
              <a:t>生活に結び付ける</a:t>
            </a:r>
            <a:r>
              <a:rPr lang="ja-JP" altLang="en-US" sz="2400" dirty="0">
                <a:latin typeface="BIZ UDPゴシック" panose="020B0400000000000000" pitchFamily="50" charset="-128"/>
                <a:ea typeface="BIZ UDPゴシック" panose="020B0400000000000000" pitchFamily="50" charset="-128"/>
              </a:rPr>
              <a:t>学習</a:t>
            </a:r>
            <a:r>
              <a:rPr lang="ja-JP" altLang="en-US" sz="2400" dirty="0" smtClean="0">
                <a:latin typeface="BIZ UDPゴシック" panose="020B0400000000000000" pitchFamily="50" charset="-128"/>
                <a:ea typeface="BIZ UDPゴシック" panose="020B0400000000000000" pitchFamily="50" charset="-128"/>
              </a:rPr>
              <a:t>活動を提案</a:t>
            </a:r>
            <a:r>
              <a:rPr lang="ja-JP" altLang="en-US" sz="2400" dirty="0">
                <a:latin typeface="BIZ UDPゴシック" panose="020B0400000000000000" pitchFamily="50" charset="-128"/>
                <a:ea typeface="BIZ UDPゴシック" panose="020B0400000000000000" pitchFamily="50" charset="-128"/>
              </a:rPr>
              <a:t>　</a:t>
            </a:r>
            <a:endParaRPr kumimoji="1" lang="en-US" altLang="ja-JP" sz="2400" dirty="0" smtClean="0">
              <a:latin typeface="BIZ UDPゴシック" panose="020B0400000000000000" pitchFamily="50" charset="-128"/>
              <a:ea typeface="BIZ UDPゴシック" panose="020B0400000000000000" pitchFamily="50" charset="-128"/>
            </a:endParaRPr>
          </a:p>
          <a:p>
            <a:pPr>
              <a:lnSpc>
                <a:spcPts val="4500"/>
              </a:lnSpc>
            </a:pPr>
            <a:r>
              <a:rPr lang="ja-JP" altLang="en-US" sz="2400" dirty="0">
                <a:latin typeface="BIZ UDPゴシック" panose="020B0400000000000000" pitchFamily="50" charset="-128"/>
                <a:ea typeface="BIZ UDPゴシック" panose="020B0400000000000000" pitchFamily="50" charset="-128"/>
              </a:rPr>
              <a:t>〇</a:t>
            </a:r>
            <a:r>
              <a:rPr kumimoji="1" lang="ja-JP" altLang="en-US" sz="2400" dirty="0" smtClean="0">
                <a:latin typeface="BIZ UDPゴシック" panose="020B0400000000000000" pitchFamily="50" charset="-128"/>
                <a:ea typeface="BIZ UDPゴシック" panose="020B0400000000000000" pitchFamily="50" charset="-128"/>
              </a:rPr>
              <a:t>学習活動を設定する際に活用するツール</a:t>
            </a:r>
            <a:endParaRPr kumimoji="1" lang="en-US" altLang="ja-JP" sz="2400" dirty="0" smtClean="0">
              <a:latin typeface="BIZ UDPゴシック" panose="020B0400000000000000" pitchFamily="50" charset="-128"/>
              <a:ea typeface="BIZ UDPゴシック" panose="020B0400000000000000" pitchFamily="50" charset="-128"/>
            </a:endParaRPr>
          </a:p>
          <a:p>
            <a:pPr>
              <a:lnSpc>
                <a:spcPts val="4500"/>
              </a:lnSpc>
            </a:pPr>
            <a:r>
              <a:rPr lang="ja-JP" altLang="en-US" sz="2400" dirty="0">
                <a:latin typeface="BIZ UDPゴシック" panose="020B0400000000000000" pitchFamily="50" charset="-128"/>
                <a:ea typeface="BIZ UDPゴシック" panose="020B0400000000000000" pitchFamily="50" charset="-128"/>
              </a:rPr>
              <a:t>　 </a:t>
            </a:r>
            <a:r>
              <a:rPr kumimoji="1" lang="ja-JP" altLang="en-US" sz="2400" dirty="0" smtClean="0">
                <a:latin typeface="BIZ UDPゴシック" panose="020B0400000000000000" pitchFamily="50" charset="-128"/>
                <a:ea typeface="BIZ UDPゴシック" panose="020B0400000000000000" pitchFamily="50" charset="-128"/>
              </a:rPr>
              <a:t>を提案　　　　　　　　　　　</a:t>
            </a:r>
            <a:endParaRPr kumimoji="1" lang="en-US" altLang="ja-JP" sz="2400" dirty="0" smtClean="0">
              <a:latin typeface="BIZ UDPゴシック" panose="020B0400000000000000" pitchFamily="50" charset="-128"/>
              <a:ea typeface="BIZ UDPゴシック" panose="020B0400000000000000" pitchFamily="50" charset="-128"/>
            </a:endParaRPr>
          </a:p>
        </p:txBody>
      </p:sp>
      <p:sp>
        <p:nvSpPr>
          <p:cNvPr id="25" name="正方形/長方形 24"/>
          <p:cNvSpPr/>
          <p:nvPr/>
        </p:nvSpPr>
        <p:spPr>
          <a:xfrm>
            <a:off x="249310" y="381336"/>
            <a:ext cx="5451578" cy="4525046"/>
          </a:xfrm>
          <a:prstGeom prst="rect">
            <a:avLst/>
          </a:pr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dirty="0"/>
          </a:p>
        </p:txBody>
      </p:sp>
      <p:pic>
        <p:nvPicPr>
          <p:cNvPr id="26" name="図 25"/>
          <p:cNvPicPr/>
          <p:nvPr/>
        </p:nvPicPr>
        <p:blipFill>
          <a:blip r:embed="rId4" cstate="print">
            <a:extLst>
              <a:ext uri="{28A0092B-C50C-407E-A947-70E740481C1C}">
                <a14:useLocalDpi xmlns:a14="http://schemas.microsoft.com/office/drawing/2010/main" val="0"/>
              </a:ext>
            </a:extLst>
          </a:blip>
          <a:stretch>
            <a:fillRect/>
          </a:stretch>
        </p:blipFill>
        <p:spPr>
          <a:xfrm>
            <a:off x="3844917" y="1260534"/>
            <a:ext cx="853101" cy="1243395"/>
          </a:xfrm>
          <a:prstGeom prst="rect">
            <a:avLst/>
          </a:prstGeom>
          <a:ln>
            <a:noFill/>
          </a:ln>
        </p:spPr>
      </p:pic>
      <p:sp>
        <p:nvSpPr>
          <p:cNvPr id="27" name="テキスト ボックス 26"/>
          <p:cNvSpPr txBox="1"/>
          <p:nvPr/>
        </p:nvSpPr>
        <p:spPr>
          <a:xfrm>
            <a:off x="270636" y="2603067"/>
            <a:ext cx="5408925" cy="1823576"/>
          </a:xfrm>
          <a:prstGeom prst="rect">
            <a:avLst/>
          </a:prstGeom>
          <a:noFill/>
        </p:spPr>
        <p:txBody>
          <a:bodyPr wrap="square" rtlCol="0">
            <a:spAutoFit/>
          </a:bodyPr>
          <a:lstStyle/>
          <a:p>
            <a:pPr>
              <a:lnSpc>
                <a:spcPts val="4500"/>
              </a:lnSpc>
            </a:pPr>
            <a:r>
              <a:rPr lang="ja-JP" altLang="en-US" sz="2400" dirty="0">
                <a:latin typeface="BIZ UDPゴシック" panose="020B0400000000000000" pitchFamily="50" charset="-128"/>
                <a:ea typeface="BIZ UDPゴシック" panose="020B0400000000000000" pitchFamily="50" charset="-128"/>
              </a:rPr>
              <a:t>〇</a:t>
            </a:r>
            <a:r>
              <a:rPr kumimoji="1" lang="ja-JP" altLang="en-US" sz="2400" dirty="0" smtClean="0">
                <a:latin typeface="BIZ UDPゴシック" panose="020B0400000000000000" pitchFamily="50" charset="-128"/>
                <a:ea typeface="BIZ UDPゴシック" panose="020B0400000000000000" pitchFamily="50" charset="-128"/>
              </a:rPr>
              <a:t>目標や評価規準の設定方法の提案</a:t>
            </a:r>
            <a:endParaRPr lang="en-US" altLang="ja-JP" sz="2400" dirty="0">
              <a:latin typeface="BIZ UDPゴシック" panose="020B0400000000000000" pitchFamily="50" charset="-128"/>
              <a:ea typeface="BIZ UDPゴシック" panose="020B0400000000000000" pitchFamily="50" charset="-128"/>
            </a:endParaRPr>
          </a:p>
          <a:p>
            <a:pPr>
              <a:lnSpc>
                <a:spcPts val="4500"/>
              </a:lnSpc>
            </a:pPr>
            <a:r>
              <a:rPr lang="ja-JP" altLang="en-US" sz="2400" dirty="0" smtClean="0">
                <a:latin typeface="BIZ UDPゴシック" panose="020B0400000000000000" pitchFamily="50" charset="-128"/>
                <a:ea typeface="BIZ UDPゴシック" panose="020B0400000000000000" pitchFamily="50" charset="-128"/>
              </a:rPr>
              <a:t>〇</a:t>
            </a:r>
            <a:r>
              <a:rPr lang="ja-JP" altLang="en-US" sz="2400" dirty="0">
                <a:latin typeface="BIZ UDPゴシック" panose="020B0400000000000000" pitchFamily="50" charset="-128"/>
                <a:ea typeface="BIZ UDPゴシック" panose="020B0400000000000000" pitchFamily="50" charset="-128"/>
              </a:rPr>
              <a:t>「</a:t>
            </a:r>
            <a:r>
              <a:rPr kumimoji="1" lang="ja-JP" altLang="en-US" sz="2400" dirty="0" smtClean="0">
                <a:latin typeface="BIZ UDPゴシック" panose="020B0400000000000000" pitchFamily="50" charset="-128"/>
                <a:ea typeface="BIZ UDPゴシック" panose="020B0400000000000000" pitchFamily="50" charset="-128"/>
              </a:rPr>
              <a:t>主体的・対話的で深い学び」</a:t>
            </a:r>
            <a:r>
              <a:rPr lang="ja-JP" altLang="en-US" sz="2400" dirty="0" smtClean="0">
                <a:latin typeface="BIZ UDPゴシック" panose="020B0400000000000000" pitchFamily="50" charset="-128"/>
                <a:ea typeface="BIZ UDPゴシック" panose="020B0400000000000000" pitchFamily="50" charset="-128"/>
              </a:rPr>
              <a:t>の視点</a:t>
            </a:r>
            <a:endParaRPr lang="en-US" altLang="ja-JP" sz="2400" dirty="0" smtClean="0">
              <a:latin typeface="BIZ UDPゴシック" panose="020B0400000000000000" pitchFamily="50" charset="-128"/>
              <a:ea typeface="BIZ UDPゴシック" panose="020B0400000000000000" pitchFamily="50" charset="-128"/>
            </a:endParaRPr>
          </a:p>
          <a:p>
            <a:pPr>
              <a:lnSpc>
                <a:spcPts val="4500"/>
              </a:lnSpc>
            </a:pPr>
            <a:r>
              <a:rPr lang="ja-JP" altLang="en-US" sz="2400" dirty="0">
                <a:latin typeface="BIZ UDPゴシック" panose="020B0400000000000000" pitchFamily="50" charset="-128"/>
                <a:ea typeface="BIZ UDPゴシック" panose="020B0400000000000000" pitchFamily="50" charset="-128"/>
              </a:rPr>
              <a:t>　 </a:t>
            </a:r>
            <a:r>
              <a:rPr lang="ja-JP" altLang="en-US" sz="2400" dirty="0" smtClean="0">
                <a:latin typeface="BIZ UDPゴシック" panose="020B0400000000000000" pitchFamily="50" charset="-128"/>
                <a:ea typeface="BIZ UDPゴシック" panose="020B0400000000000000" pitchFamily="50" charset="-128"/>
              </a:rPr>
              <a:t>からの授業改善の提案　等</a:t>
            </a:r>
            <a:endParaRPr lang="en-US" altLang="ja-JP" sz="2400" dirty="0">
              <a:latin typeface="BIZ UDPゴシック" panose="020B0400000000000000" pitchFamily="50" charset="-128"/>
              <a:ea typeface="BIZ UDPゴシック" panose="020B0400000000000000" pitchFamily="50" charset="-128"/>
            </a:endParaRPr>
          </a:p>
        </p:txBody>
      </p:sp>
      <p:pic>
        <p:nvPicPr>
          <p:cNvPr id="28" name="図 2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805391" y="1276135"/>
            <a:ext cx="882803" cy="1244860"/>
          </a:xfrm>
          <a:prstGeom prst="rect">
            <a:avLst/>
          </a:prstGeom>
          <a:ln w="6350">
            <a:solidFill>
              <a:schemeClr val="tx1"/>
            </a:solidFill>
          </a:ln>
        </p:spPr>
      </p:pic>
      <p:sp>
        <p:nvSpPr>
          <p:cNvPr id="29" name="テキスト ボックス 28"/>
          <p:cNvSpPr txBox="1"/>
          <p:nvPr/>
        </p:nvSpPr>
        <p:spPr>
          <a:xfrm>
            <a:off x="325171" y="561750"/>
            <a:ext cx="3397076" cy="1246495"/>
          </a:xfrm>
          <a:prstGeom prst="rect">
            <a:avLst/>
          </a:prstGeom>
          <a:noFill/>
        </p:spPr>
        <p:txBody>
          <a:bodyPr wrap="square" rtlCol="0">
            <a:spAutoFit/>
          </a:bodyPr>
          <a:lstStyle/>
          <a:p>
            <a:pPr>
              <a:lnSpc>
                <a:spcPts val="4500"/>
              </a:lnSpc>
            </a:pPr>
            <a:r>
              <a:rPr lang="ja-JP" altLang="en-US" sz="2400" dirty="0" smtClean="0">
                <a:latin typeface="BIZ UDPゴシック" panose="020B0400000000000000" pitchFamily="50" charset="-128"/>
                <a:ea typeface="BIZ UDPゴシック" panose="020B0400000000000000" pitchFamily="50" charset="-128"/>
              </a:rPr>
              <a:t>令和３年度</a:t>
            </a:r>
            <a:endParaRPr lang="en-US" altLang="ja-JP" sz="2400" dirty="0" smtClean="0">
              <a:latin typeface="BIZ UDPゴシック" panose="020B0400000000000000" pitchFamily="50" charset="-128"/>
              <a:ea typeface="BIZ UDPゴシック" panose="020B0400000000000000" pitchFamily="50" charset="-128"/>
            </a:endParaRPr>
          </a:p>
          <a:p>
            <a:pPr>
              <a:lnSpc>
                <a:spcPts val="4500"/>
              </a:lnSpc>
            </a:pPr>
            <a:r>
              <a:rPr lang="ja-JP" altLang="en-US" sz="2400" dirty="0" smtClean="0">
                <a:latin typeface="BIZ UDPゴシック" panose="020B0400000000000000" pitchFamily="50" charset="-128"/>
                <a:ea typeface="BIZ UDPゴシック" panose="020B0400000000000000" pitchFamily="50" charset="-128"/>
              </a:rPr>
              <a:t>みやぎ授業づくりガイド</a:t>
            </a:r>
            <a:endParaRPr lang="en-US" altLang="ja-JP" sz="2400" dirty="0">
              <a:latin typeface="BIZ UDPゴシック" panose="020B0400000000000000" pitchFamily="50" charset="-128"/>
              <a:ea typeface="BIZ UDPゴシック" panose="020B0400000000000000" pitchFamily="50" charset="-128"/>
            </a:endParaRPr>
          </a:p>
        </p:txBody>
      </p:sp>
      <p:sp>
        <p:nvSpPr>
          <p:cNvPr id="30" name="テキスト ボックス 29"/>
          <p:cNvSpPr txBox="1"/>
          <p:nvPr/>
        </p:nvSpPr>
        <p:spPr>
          <a:xfrm>
            <a:off x="5981537" y="637287"/>
            <a:ext cx="4000663" cy="1246495"/>
          </a:xfrm>
          <a:prstGeom prst="rect">
            <a:avLst/>
          </a:prstGeom>
          <a:noFill/>
        </p:spPr>
        <p:txBody>
          <a:bodyPr wrap="square" rtlCol="0">
            <a:spAutoFit/>
          </a:bodyPr>
          <a:lstStyle/>
          <a:p>
            <a:pPr>
              <a:lnSpc>
                <a:spcPts val="4500"/>
              </a:lnSpc>
            </a:pPr>
            <a:r>
              <a:rPr lang="ja-JP" altLang="en-US" sz="2400" dirty="0" smtClean="0">
                <a:latin typeface="BIZ UDPゴシック" panose="020B0400000000000000" pitchFamily="50" charset="-128"/>
                <a:ea typeface="BIZ UDPゴシック" panose="020B0400000000000000" pitchFamily="50" charset="-128"/>
              </a:rPr>
              <a:t>令和４年度</a:t>
            </a:r>
            <a:endParaRPr lang="en-US" altLang="ja-JP" sz="2400" dirty="0" smtClean="0">
              <a:latin typeface="BIZ UDPゴシック" panose="020B0400000000000000" pitchFamily="50" charset="-128"/>
              <a:ea typeface="BIZ UDPゴシック" panose="020B0400000000000000" pitchFamily="50" charset="-128"/>
            </a:endParaRPr>
          </a:p>
          <a:p>
            <a:pPr>
              <a:lnSpc>
                <a:spcPts val="4500"/>
              </a:lnSpc>
            </a:pPr>
            <a:r>
              <a:rPr lang="ja-JP" altLang="en-US" sz="2400" dirty="0" smtClean="0">
                <a:latin typeface="BIZ UDPゴシック" panose="020B0400000000000000" pitchFamily="50" charset="-128"/>
                <a:ea typeface="BIZ UDPゴシック" panose="020B0400000000000000" pitchFamily="50" charset="-128"/>
              </a:rPr>
              <a:t>みやぎ授業づくりガイド＋</a:t>
            </a:r>
            <a:endParaRPr lang="en-US" altLang="ja-JP" sz="2400" dirty="0">
              <a:latin typeface="BIZ UDPゴシック" panose="020B0400000000000000" pitchFamily="50" charset="-128"/>
              <a:ea typeface="BIZ UDPゴシック" panose="020B0400000000000000" pitchFamily="50" charset="-128"/>
            </a:endParaRPr>
          </a:p>
        </p:txBody>
      </p:sp>
      <p:sp>
        <p:nvSpPr>
          <p:cNvPr id="31" name="テキスト ボックス 30"/>
          <p:cNvSpPr txBox="1"/>
          <p:nvPr/>
        </p:nvSpPr>
        <p:spPr>
          <a:xfrm>
            <a:off x="6047294" y="1913347"/>
            <a:ext cx="1452669" cy="461665"/>
          </a:xfrm>
          <a:prstGeom prst="rect">
            <a:avLst/>
          </a:prstGeom>
          <a:solidFill>
            <a:schemeClr val="accent6">
              <a:lumMod val="20000"/>
              <a:lumOff val="80000"/>
            </a:schemeClr>
          </a:solidFill>
          <a:ln>
            <a:solidFill>
              <a:srgbClr val="00B050"/>
            </a:solidFill>
          </a:ln>
        </p:spPr>
        <p:txBody>
          <a:bodyPr wrap="square" rtlCol="0">
            <a:spAutoFit/>
          </a:bodyPr>
          <a:lstStyle/>
          <a:p>
            <a:r>
              <a:rPr kumimoji="1" lang="ja-JP" altLang="en-US" sz="2400" dirty="0" smtClean="0">
                <a:latin typeface="BIZ UDPゴシック" panose="020B0400000000000000" pitchFamily="50" charset="-128"/>
                <a:ea typeface="BIZ UDPゴシック" panose="020B0400000000000000" pitchFamily="50" charset="-128"/>
              </a:rPr>
              <a:t>主な内容</a:t>
            </a:r>
            <a:endParaRPr kumimoji="1" lang="ja-JP" altLang="en-US" sz="2400" dirty="0">
              <a:latin typeface="BIZ UDPゴシック" panose="020B0400000000000000" pitchFamily="50" charset="-128"/>
              <a:ea typeface="BIZ UDPゴシック" panose="020B0400000000000000" pitchFamily="50" charset="-128"/>
            </a:endParaRPr>
          </a:p>
        </p:txBody>
      </p:sp>
      <p:sp>
        <p:nvSpPr>
          <p:cNvPr id="32" name="テキスト ボックス 31"/>
          <p:cNvSpPr txBox="1"/>
          <p:nvPr/>
        </p:nvSpPr>
        <p:spPr>
          <a:xfrm>
            <a:off x="417318" y="1907383"/>
            <a:ext cx="1452669" cy="461665"/>
          </a:xfrm>
          <a:prstGeom prst="rect">
            <a:avLst/>
          </a:prstGeom>
          <a:solidFill>
            <a:schemeClr val="accent6">
              <a:lumMod val="20000"/>
              <a:lumOff val="80000"/>
            </a:schemeClr>
          </a:solidFill>
          <a:ln>
            <a:solidFill>
              <a:srgbClr val="00B050"/>
            </a:solidFill>
          </a:ln>
        </p:spPr>
        <p:txBody>
          <a:bodyPr wrap="square" rtlCol="0">
            <a:spAutoFit/>
          </a:bodyPr>
          <a:lstStyle/>
          <a:p>
            <a:r>
              <a:rPr kumimoji="1" lang="ja-JP" altLang="en-US" sz="2400" dirty="0" smtClean="0">
                <a:latin typeface="BIZ UDPゴシック" panose="020B0400000000000000" pitchFamily="50" charset="-128"/>
                <a:ea typeface="BIZ UDPゴシック" panose="020B0400000000000000" pitchFamily="50" charset="-128"/>
              </a:rPr>
              <a:t>主な内容</a:t>
            </a:r>
            <a:endParaRPr kumimoji="1" lang="ja-JP" altLang="en-US" sz="2400"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60137823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a:stretch>
            <a:fillRect/>
          </a:stretch>
        </p:blipFill>
        <p:spPr>
          <a:xfrm>
            <a:off x="306934" y="95139"/>
            <a:ext cx="5803179" cy="6083592"/>
          </a:xfrm>
          <a:prstGeom prst="rect">
            <a:avLst/>
          </a:prstGeom>
        </p:spPr>
      </p:pic>
      <p:sp>
        <p:nvSpPr>
          <p:cNvPr id="2" name="フッター プレースホルダー 1"/>
          <p:cNvSpPr>
            <a:spLocks noGrp="1"/>
          </p:cNvSpPr>
          <p:nvPr>
            <p:ph type="ftr" sz="quarter" idx="11"/>
          </p:nvPr>
        </p:nvSpPr>
        <p:spPr>
          <a:xfrm>
            <a:off x="4038600" y="6356350"/>
            <a:ext cx="4572000" cy="365125"/>
          </a:xfrm>
        </p:spPr>
        <p:txBody>
          <a:bodyPr/>
          <a:lstStyle/>
          <a:p>
            <a:r>
              <a:rPr kumimoji="1" lang="ja-JP" altLang="en-US" smtClean="0"/>
              <a:t>校内研修用スライド①　理論・ツール編</a:t>
            </a:r>
            <a:endParaRPr kumimoji="1" lang="ja-JP" altLang="en-US" dirty="0"/>
          </a:p>
        </p:txBody>
      </p:sp>
      <p:sp>
        <p:nvSpPr>
          <p:cNvPr id="3" name="スライド番号プレースホルダー 2"/>
          <p:cNvSpPr>
            <a:spLocks noGrp="1"/>
          </p:cNvSpPr>
          <p:nvPr>
            <p:ph type="sldNum" sz="quarter" idx="12"/>
          </p:nvPr>
        </p:nvSpPr>
        <p:spPr/>
        <p:txBody>
          <a:bodyPr/>
          <a:lstStyle/>
          <a:p>
            <a:fld id="{D67E624D-B24F-4D49-B013-843895CD5DFB}" type="slidenum">
              <a:rPr kumimoji="1" lang="ja-JP" altLang="en-US" smtClean="0"/>
              <a:t>4</a:t>
            </a:fld>
            <a:endParaRPr kumimoji="1" lang="ja-JP" altLang="en-US"/>
          </a:p>
        </p:txBody>
      </p:sp>
      <p:sp>
        <p:nvSpPr>
          <p:cNvPr id="17" name="角丸四角形 16"/>
          <p:cNvSpPr/>
          <p:nvPr/>
        </p:nvSpPr>
        <p:spPr>
          <a:xfrm rot="16200000">
            <a:off x="10619480" y="-289908"/>
            <a:ext cx="1051753" cy="1872777"/>
          </a:xfrm>
          <a:prstGeom prst="roundRect">
            <a:avLst/>
          </a:prstGeom>
          <a:solidFill>
            <a:schemeClr val="bg1"/>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8" name="図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408955" y="256457"/>
            <a:ext cx="558478" cy="791828"/>
          </a:xfrm>
          <a:prstGeom prst="rect">
            <a:avLst/>
          </a:prstGeom>
          <a:ln w="6350">
            <a:solidFill>
              <a:schemeClr val="tx1"/>
            </a:solidFill>
          </a:ln>
        </p:spPr>
      </p:pic>
      <p:sp>
        <p:nvSpPr>
          <p:cNvPr id="20" name="テキスト ボックス 19"/>
          <p:cNvSpPr txBox="1"/>
          <p:nvPr/>
        </p:nvSpPr>
        <p:spPr>
          <a:xfrm>
            <a:off x="10942338" y="95139"/>
            <a:ext cx="1206119" cy="1077218"/>
          </a:xfrm>
          <a:prstGeom prst="rect">
            <a:avLst/>
          </a:prstGeom>
          <a:noFill/>
        </p:spPr>
        <p:txBody>
          <a:bodyPr wrap="square" rtlCol="0">
            <a:spAutoFit/>
          </a:bodyPr>
          <a:lstStyle/>
          <a:p>
            <a:endParaRPr kumimoji="1" lang="en-US" altLang="ja-JP" sz="2400" dirty="0" smtClean="0">
              <a:solidFill>
                <a:srgbClr val="0070C0"/>
              </a:solidFill>
              <a:latin typeface="メイリオ" panose="020B0604030504040204" pitchFamily="50" charset="-128"/>
              <a:ea typeface="メイリオ" panose="020B0604030504040204" pitchFamily="50" charset="-128"/>
            </a:endParaRPr>
          </a:p>
          <a:p>
            <a:r>
              <a:rPr kumimoji="1" lang="ja-JP" altLang="en-US" sz="2000" b="1" dirty="0" smtClean="0">
                <a:latin typeface="BIZ UDPゴシック" panose="020B0400000000000000" pitchFamily="50" charset="-128"/>
                <a:ea typeface="BIZ UDPゴシック" panose="020B0400000000000000" pitchFamily="50" charset="-128"/>
              </a:rPr>
              <a:t>はじめに</a:t>
            </a:r>
            <a:endParaRPr kumimoji="1" lang="en-US" altLang="ja-JP" sz="2000" b="1" dirty="0" smtClean="0">
              <a:latin typeface="BIZ UDPゴシック" panose="020B0400000000000000" pitchFamily="50" charset="-128"/>
              <a:ea typeface="BIZ UDPゴシック" panose="020B0400000000000000" pitchFamily="50" charset="-128"/>
            </a:endParaRPr>
          </a:p>
          <a:p>
            <a:endParaRPr kumimoji="1" lang="en-US" altLang="ja-JP" sz="2000" b="1" dirty="0" smtClean="0">
              <a:latin typeface="BIZ UDPゴシック" panose="020B0400000000000000" pitchFamily="50" charset="-128"/>
              <a:ea typeface="BIZ UDPゴシック" panose="020B0400000000000000" pitchFamily="50" charset="-128"/>
            </a:endParaRPr>
          </a:p>
        </p:txBody>
      </p:sp>
      <p:sp>
        <p:nvSpPr>
          <p:cNvPr id="47" name="四角形吹き出し 46"/>
          <p:cNvSpPr/>
          <p:nvPr/>
        </p:nvSpPr>
        <p:spPr>
          <a:xfrm>
            <a:off x="6324600" y="1955991"/>
            <a:ext cx="5318234" cy="3373821"/>
          </a:xfrm>
          <a:prstGeom prst="wedgeRectCallout">
            <a:avLst>
              <a:gd name="adj1" fmla="val -63753"/>
              <a:gd name="adj2" fmla="val -36988"/>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48" name="図 4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190582" y="2248111"/>
            <a:ext cx="1161385" cy="1637694"/>
          </a:xfrm>
          <a:prstGeom prst="rect">
            <a:avLst/>
          </a:prstGeom>
          <a:ln w="6350">
            <a:solidFill>
              <a:schemeClr val="tx1"/>
            </a:solidFill>
          </a:ln>
        </p:spPr>
      </p:pic>
      <p:sp>
        <p:nvSpPr>
          <p:cNvPr id="49" name="テキスト ボックス 48"/>
          <p:cNvSpPr txBox="1"/>
          <p:nvPr/>
        </p:nvSpPr>
        <p:spPr>
          <a:xfrm>
            <a:off x="6311418" y="2511686"/>
            <a:ext cx="4833938" cy="2400657"/>
          </a:xfrm>
          <a:prstGeom prst="rect">
            <a:avLst/>
          </a:prstGeom>
          <a:noFill/>
        </p:spPr>
        <p:txBody>
          <a:bodyPr wrap="square" rtlCol="0">
            <a:spAutoFit/>
          </a:bodyPr>
          <a:lstStyle/>
          <a:p>
            <a:pPr>
              <a:lnSpc>
                <a:spcPts val="4500"/>
              </a:lnSpc>
            </a:pPr>
            <a:r>
              <a:rPr lang="ja-JP" altLang="en-US" sz="2400" dirty="0" smtClean="0">
                <a:latin typeface="BIZ UDPゴシック" panose="020B0400000000000000" pitchFamily="50" charset="-128"/>
                <a:ea typeface="BIZ UDPゴシック" panose="020B0400000000000000" pitchFamily="50" charset="-128"/>
              </a:rPr>
              <a:t>・年間指導計画や</a:t>
            </a:r>
            <a:endParaRPr lang="en-US" altLang="ja-JP" sz="2400" dirty="0" smtClean="0">
              <a:latin typeface="BIZ UDPゴシック" panose="020B0400000000000000" pitchFamily="50" charset="-128"/>
              <a:ea typeface="BIZ UDPゴシック" panose="020B0400000000000000" pitchFamily="50" charset="-128"/>
            </a:endParaRPr>
          </a:p>
          <a:p>
            <a:pPr>
              <a:lnSpc>
                <a:spcPts val="4500"/>
              </a:lnSpc>
            </a:pPr>
            <a:r>
              <a:rPr lang="ja-JP" altLang="en-US" sz="2400" dirty="0" smtClean="0">
                <a:latin typeface="BIZ UDPゴシック" panose="020B0400000000000000" pitchFamily="50" charset="-128"/>
                <a:ea typeface="BIZ UDPゴシック" panose="020B0400000000000000" pitchFamily="50" charset="-128"/>
              </a:rPr>
              <a:t>　個別の指導計画等を基に，</a:t>
            </a:r>
            <a:endParaRPr lang="en-US" altLang="ja-JP" sz="2400" dirty="0" smtClean="0">
              <a:latin typeface="BIZ UDPゴシック" panose="020B0400000000000000" pitchFamily="50" charset="-128"/>
              <a:ea typeface="BIZ UDPゴシック" panose="020B0400000000000000" pitchFamily="50" charset="-128"/>
            </a:endParaRPr>
          </a:p>
          <a:p>
            <a:pPr>
              <a:lnSpc>
                <a:spcPts val="4500"/>
              </a:lnSpc>
            </a:pPr>
            <a:r>
              <a:rPr lang="ja-JP" altLang="en-US" sz="2400" dirty="0" smtClean="0">
                <a:latin typeface="BIZ UDPゴシック" panose="020B0400000000000000" pitchFamily="50" charset="-128"/>
                <a:ea typeface="BIZ UDPゴシック" panose="020B0400000000000000" pitchFamily="50" charset="-128"/>
              </a:rPr>
              <a:t>　</a:t>
            </a:r>
            <a:r>
              <a:rPr lang="ja-JP" altLang="en-US" sz="2400" dirty="0" smtClean="0">
                <a:solidFill>
                  <a:srgbClr val="FF0000"/>
                </a:solidFill>
                <a:latin typeface="BIZ UDPゴシック" panose="020B0400000000000000" pitchFamily="50" charset="-128"/>
                <a:ea typeface="BIZ UDPゴシック" panose="020B0400000000000000" pitchFamily="50" charset="-128"/>
              </a:rPr>
              <a:t>児童生徒の実態に合わせて</a:t>
            </a:r>
            <a:endParaRPr lang="en-US" altLang="ja-JP" sz="2400" dirty="0" smtClean="0">
              <a:solidFill>
                <a:srgbClr val="FF0000"/>
              </a:solidFill>
              <a:latin typeface="BIZ UDPゴシック" panose="020B0400000000000000" pitchFamily="50" charset="-128"/>
              <a:ea typeface="BIZ UDPゴシック" panose="020B0400000000000000" pitchFamily="50" charset="-128"/>
            </a:endParaRPr>
          </a:p>
          <a:p>
            <a:pPr>
              <a:lnSpc>
                <a:spcPts val="4500"/>
              </a:lnSpc>
            </a:pPr>
            <a:r>
              <a:rPr lang="ja-JP" altLang="en-US" sz="2400" dirty="0" smtClean="0">
                <a:solidFill>
                  <a:srgbClr val="FF0000"/>
                </a:solidFill>
                <a:latin typeface="BIZ UDPゴシック" panose="020B0400000000000000" pitchFamily="50" charset="-128"/>
                <a:ea typeface="BIZ UDPゴシック" panose="020B0400000000000000" pitchFamily="50" charset="-128"/>
              </a:rPr>
              <a:t>　調整・見直し</a:t>
            </a:r>
            <a:endParaRPr lang="en-US" altLang="ja-JP" sz="2400" dirty="0">
              <a:solidFill>
                <a:srgbClr val="FF0000"/>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94394991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フッター プレースホルダー 1"/>
          <p:cNvSpPr>
            <a:spLocks noGrp="1"/>
          </p:cNvSpPr>
          <p:nvPr>
            <p:ph type="ftr" sz="quarter" idx="11"/>
          </p:nvPr>
        </p:nvSpPr>
        <p:spPr>
          <a:xfrm>
            <a:off x="4038600" y="6356350"/>
            <a:ext cx="4572000" cy="365125"/>
          </a:xfrm>
        </p:spPr>
        <p:txBody>
          <a:bodyPr/>
          <a:lstStyle/>
          <a:p>
            <a:r>
              <a:rPr kumimoji="1" lang="ja-JP" altLang="en-US" smtClean="0"/>
              <a:t>校内研修用スライド①　理論・ツール編</a:t>
            </a:r>
            <a:endParaRPr kumimoji="1" lang="ja-JP" altLang="en-US" dirty="0"/>
          </a:p>
        </p:txBody>
      </p:sp>
      <p:sp>
        <p:nvSpPr>
          <p:cNvPr id="3" name="スライド番号プレースホルダー 2"/>
          <p:cNvSpPr>
            <a:spLocks noGrp="1"/>
          </p:cNvSpPr>
          <p:nvPr>
            <p:ph type="sldNum" sz="quarter" idx="12"/>
          </p:nvPr>
        </p:nvSpPr>
        <p:spPr/>
        <p:txBody>
          <a:bodyPr/>
          <a:lstStyle/>
          <a:p>
            <a:fld id="{D67E624D-B24F-4D49-B013-843895CD5DFB}" type="slidenum">
              <a:rPr kumimoji="1" lang="ja-JP" altLang="en-US" smtClean="0"/>
              <a:t>5</a:t>
            </a:fld>
            <a:endParaRPr kumimoji="1" lang="ja-JP" altLang="en-US"/>
          </a:p>
        </p:txBody>
      </p:sp>
      <p:pic>
        <p:nvPicPr>
          <p:cNvPr id="7" name="図 6" descr="C:\Users\long2120\AppData\Local\Microsoft\Windows\INetCache\Content.Word\1 先生.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8381" y="312443"/>
            <a:ext cx="914400" cy="1442720"/>
          </a:xfrm>
          <a:prstGeom prst="rect">
            <a:avLst/>
          </a:prstGeom>
          <a:noFill/>
          <a:ln>
            <a:noFill/>
          </a:ln>
        </p:spPr>
      </p:pic>
      <p:sp>
        <p:nvSpPr>
          <p:cNvPr id="8" name="テキスト ボックス 22"/>
          <p:cNvSpPr txBox="1"/>
          <p:nvPr/>
        </p:nvSpPr>
        <p:spPr>
          <a:xfrm>
            <a:off x="707739" y="1816571"/>
            <a:ext cx="807720" cy="381000"/>
          </a:xfrm>
          <a:prstGeom prst="rect">
            <a:avLst/>
          </a:prstGeom>
          <a:noFill/>
          <a:ln w="6350">
            <a:noFill/>
          </a:ln>
          <a:effectLst/>
        </p:spPr>
        <p:txBody>
          <a:bodyPr rot="0" spcFirstLastPara="0" vert="horz" wrap="square" lIns="91440" tIns="91440" rIns="91440" bIns="91440" numCol="1" spcCol="0" rtlCol="0" fromWordArt="0" anchor="t" anchorCtr="0" forceAA="0" compatLnSpc="1">
            <a:prstTxWarp prst="textNoShape">
              <a:avLst/>
            </a:prstTxWarp>
            <a:noAutofit/>
          </a:bodyPr>
          <a:lstStyle/>
          <a:p>
            <a:pPr algn="just">
              <a:spcAft>
                <a:spcPts val="0"/>
              </a:spcAft>
            </a:pPr>
            <a:r>
              <a:rPr lang="ja-JP" sz="1200" b="1" kern="100" dirty="0">
                <a:effectLst/>
                <a:latin typeface="游明朝" panose="02020400000000000000" pitchFamily="18" charset="-128"/>
                <a:ea typeface="BIZ UDPゴシック" panose="020B0400000000000000" pitchFamily="50" charset="-128"/>
                <a:cs typeface="Times New Roman" panose="02020603050405020304" pitchFamily="18" charset="0"/>
              </a:rPr>
              <a:t>美田先生</a:t>
            </a:r>
            <a:endParaRPr 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p:txBody>
      </p:sp>
      <p:pic>
        <p:nvPicPr>
          <p:cNvPr id="1026" name="Picture 2" descr="2 先生"/>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0049" y="2258979"/>
            <a:ext cx="909638" cy="1635125"/>
          </a:xfrm>
          <a:prstGeom prst="rect">
            <a:avLst/>
          </a:prstGeom>
          <a:noFill/>
          <a:extLst>
            <a:ext uri="{909E8E84-426E-40DD-AFC4-6F175D3DCCD1}">
              <a14:hiddenFill xmlns:a14="http://schemas.microsoft.com/office/drawing/2010/main">
                <a:solidFill>
                  <a:srgbClr val="FFFFFF"/>
                </a:solidFill>
              </a14:hiddenFill>
            </a:ext>
          </a:extLst>
        </p:spPr>
      </p:pic>
      <p:sp>
        <p:nvSpPr>
          <p:cNvPr id="10" name="テキスト ボックス 23"/>
          <p:cNvSpPr txBox="1"/>
          <p:nvPr/>
        </p:nvSpPr>
        <p:spPr>
          <a:xfrm>
            <a:off x="735061" y="3894104"/>
            <a:ext cx="807720" cy="381000"/>
          </a:xfrm>
          <a:prstGeom prst="rect">
            <a:avLst/>
          </a:prstGeom>
          <a:noFill/>
          <a:ln w="6350">
            <a:noFill/>
          </a:ln>
          <a:effectLst/>
        </p:spPr>
        <p:txBody>
          <a:bodyPr rot="0" spcFirstLastPara="0" vert="horz" wrap="square" lIns="91440" tIns="91440" rIns="91440" bIns="91440" numCol="1" spcCol="0" rtlCol="0" fromWordArt="0" anchor="t" anchorCtr="0" forceAA="0" compatLnSpc="1">
            <a:prstTxWarp prst="textNoShape">
              <a:avLst/>
            </a:prstTxWarp>
            <a:noAutofit/>
          </a:bodyPr>
          <a:lstStyle/>
          <a:p>
            <a:pPr algn="just">
              <a:spcAft>
                <a:spcPts val="0"/>
              </a:spcAft>
            </a:pPr>
            <a:r>
              <a:rPr lang="ja-JP" sz="1200" b="1" kern="100" dirty="0" smtClean="0">
                <a:effectLst/>
                <a:latin typeface="游明朝" panose="02020400000000000000" pitchFamily="18" charset="-128"/>
                <a:ea typeface="BIZ UDPゴシック" panose="020B0400000000000000" pitchFamily="50" charset="-128"/>
                <a:cs typeface="Times New Roman" panose="02020603050405020304" pitchFamily="18" charset="0"/>
              </a:rPr>
              <a:t>園</a:t>
            </a:r>
            <a:r>
              <a:rPr lang="ja-JP" altLang="en-US" sz="1200" b="1" kern="100" dirty="0" smtClean="0">
                <a:effectLst/>
                <a:latin typeface="游明朝" panose="02020400000000000000" pitchFamily="18" charset="-128"/>
                <a:ea typeface="BIZ UDPゴシック" panose="020B0400000000000000" pitchFamily="50" charset="-128"/>
                <a:cs typeface="Times New Roman" panose="02020603050405020304" pitchFamily="18" charset="0"/>
              </a:rPr>
              <a:t>子</a:t>
            </a:r>
            <a:r>
              <a:rPr lang="ja-JP" sz="1200" b="1" kern="100" dirty="0" smtClean="0">
                <a:effectLst/>
                <a:latin typeface="游明朝" panose="02020400000000000000" pitchFamily="18" charset="-128"/>
                <a:ea typeface="BIZ UDPゴシック" panose="020B0400000000000000" pitchFamily="50" charset="-128"/>
                <a:cs typeface="Times New Roman" panose="02020603050405020304" pitchFamily="18" charset="0"/>
              </a:rPr>
              <a:t>先生</a:t>
            </a:r>
            <a:endParaRPr 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p:txBody>
      </p:sp>
      <p:sp>
        <p:nvSpPr>
          <p:cNvPr id="13" name="四角形吹き出し 12"/>
          <p:cNvSpPr/>
          <p:nvPr/>
        </p:nvSpPr>
        <p:spPr>
          <a:xfrm>
            <a:off x="1909465" y="549110"/>
            <a:ext cx="7113573" cy="1246493"/>
          </a:xfrm>
          <a:prstGeom prst="wedgeRectCallout">
            <a:avLst>
              <a:gd name="adj1" fmla="val -54907"/>
              <a:gd name="adj2" fmla="val -1126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just">
              <a:spcAft>
                <a:spcPts val="0"/>
              </a:spcAft>
            </a:pPr>
            <a:endParaRPr lang="ja-JP" sz="1050" kern="100" dirty="0">
              <a:effectLst/>
              <a:ea typeface="游明朝" panose="02020400000000000000" pitchFamily="18" charset="-128"/>
              <a:cs typeface="Times New Roman" panose="02020603050405020304" pitchFamily="18" charset="0"/>
            </a:endParaRPr>
          </a:p>
        </p:txBody>
      </p:sp>
      <p:sp>
        <p:nvSpPr>
          <p:cNvPr id="14" name="テキスト ボックス 13"/>
          <p:cNvSpPr txBox="1"/>
          <p:nvPr/>
        </p:nvSpPr>
        <p:spPr>
          <a:xfrm>
            <a:off x="1977383" y="594870"/>
            <a:ext cx="6735478" cy="1246495"/>
          </a:xfrm>
          <a:prstGeom prst="rect">
            <a:avLst/>
          </a:prstGeom>
          <a:noFill/>
        </p:spPr>
        <p:txBody>
          <a:bodyPr wrap="square" rtlCol="0">
            <a:spAutoFit/>
          </a:bodyPr>
          <a:lstStyle/>
          <a:p>
            <a:pPr>
              <a:lnSpc>
                <a:spcPts val="4500"/>
              </a:lnSpc>
            </a:pPr>
            <a:r>
              <a:rPr lang="ja-JP" altLang="en-US" sz="2400" dirty="0" smtClean="0">
                <a:latin typeface="BIZ UDPゴシック" panose="020B0400000000000000" pitchFamily="50" charset="-128"/>
                <a:ea typeface="BIZ UDPゴシック" panose="020B0400000000000000" pitchFamily="50" charset="-128"/>
              </a:rPr>
              <a:t>「育成を目指す資質・能力」を踏まえた学習活動をどのように設定したらよいのか困っています。</a:t>
            </a:r>
            <a:endParaRPr lang="en-US" altLang="ja-JP" sz="2400" dirty="0" smtClean="0">
              <a:latin typeface="BIZ UDPゴシック" panose="020B0400000000000000" pitchFamily="50" charset="-128"/>
              <a:ea typeface="BIZ UDPゴシック" panose="020B0400000000000000" pitchFamily="50" charset="-128"/>
            </a:endParaRPr>
          </a:p>
        </p:txBody>
      </p:sp>
      <p:sp>
        <p:nvSpPr>
          <p:cNvPr id="40" name="角丸四角形 39"/>
          <p:cNvSpPr/>
          <p:nvPr/>
        </p:nvSpPr>
        <p:spPr>
          <a:xfrm rot="16200000">
            <a:off x="10619480" y="-289908"/>
            <a:ext cx="1051753" cy="1872777"/>
          </a:xfrm>
          <a:prstGeom prst="roundRect">
            <a:avLst/>
          </a:prstGeom>
          <a:solidFill>
            <a:schemeClr val="bg1"/>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41" name="図 4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408955" y="256457"/>
            <a:ext cx="558478" cy="791828"/>
          </a:xfrm>
          <a:prstGeom prst="rect">
            <a:avLst/>
          </a:prstGeom>
          <a:ln w="6350">
            <a:solidFill>
              <a:schemeClr val="tx1"/>
            </a:solidFill>
          </a:ln>
        </p:spPr>
      </p:pic>
      <p:sp>
        <p:nvSpPr>
          <p:cNvPr id="42" name="テキスト ボックス 41"/>
          <p:cNvSpPr txBox="1"/>
          <p:nvPr/>
        </p:nvSpPr>
        <p:spPr>
          <a:xfrm>
            <a:off x="10942338" y="95139"/>
            <a:ext cx="1206119" cy="1077218"/>
          </a:xfrm>
          <a:prstGeom prst="rect">
            <a:avLst/>
          </a:prstGeom>
          <a:noFill/>
        </p:spPr>
        <p:txBody>
          <a:bodyPr wrap="square" rtlCol="0">
            <a:spAutoFit/>
          </a:bodyPr>
          <a:lstStyle/>
          <a:p>
            <a:endParaRPr kumimoji="1" lang="en-US" altLang="ja-JP" sz="2400" dirty="0" smtClean="0">
              <a:solidFill>
                <a:srgbClr val="0070C0"/>
              </a:solidFill>
              <a:latin typeface="メイリオ" panose="020B0604030504040204" pitchFamily="50" charset="-128"/>
              <a:ea typeface="メイリオ" panose="020B0604030504040204" pitchFamily="50" charset="-128"/>
            </a:endParaRPr>
          </a:p>
          <a:p>
            <a:r>
              <a:rPr kumimoji="1" lang="ja-JP" altLang="en-US" sz="2000" b="1" dirty="0" smtClean="0">
                <a:latin typeface="BIZ UDPゴシック" panose="020B0400000000000000" pitchFamily="50" charset="-128"/>
                <a:ea typeface="BIZ UDPゴシック" panose="020B0400000000000000" pitchFamily="50" charset="-128"/>
              </a:rPr>
              <a:t>はじめに</a:t>
            </a:r>
            <a:endParaRPr kumimoji="1" lang="en-US" altLang="ja-JP" sz="2000" b="1" dirty="0" smtClean="0">
              <a:latin typeface="BIZ UDPゴシック" panose="020B0400000000000000" pitchFamily="50" charset="-128"/>
              <a:ea typeface="BIZ UDPゴシック" panose="020B0400000000000000" pitchFamily="50" charset="-128"/>
            </a:endParaRPr>
          </a:p>
          <a:p>
            <a:endParaRPr kumimoji="1" lang="en-US" altLang="ja-JP" sz="2000" b="1" dirty="0" smtClean="0">
              <a:latin typeface="BIZ UDPゴシック" panose="020B0400000000000000" pitchFamily="50" charset="-128"/>
              <a:ea typeface="BIZ UDPゴシック" panose="020B0400000000000000" pitchFamily="50" charset="-128"/>
            </a:endParaRPr>
          </a:p>
        </p:txBody>
      </p:sp>
      <p:sp>
        <p:nvSpPr>
          <p:cNvPr id="19" name="四角形吹き出し 18"/>
          <p:cNvSpPr/>
          <p:nvPr/>
        </p:nvSpPr>
        <p:spPr>
          <a:xfrm>
            <a:off x="1909465" y="4689885"/>
            <a:ext cx="7113573" cy="1246493"/>
          </a:xfrm>
          <a:prstGeom prst="wedgeRectCallout">
            <a:avLst>
              <a:gd name="adj1" fmla="val -53950"/>
              <a:gd name="adj2" fmla="val -10939"/>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just">
              <a:spcAft>
                <a:spcPts val="0"/>
              </a:spcAft>
            </a:pPr>
            <a:endParaRPr lang="ja-JP" sz="1050" kern="100" dirty="0">
              <a:effectLst/>
              <a:ea typeface="游明朝" panose="02020400000000000000" pitchFamily="18" charset="-128"/>
              <a:cs typeface="Times New Roman" panose="02020603050405020304" pitchFamily="18" charset="0"/>
            </a:endParaRPr>
          </a:p>
        </p:txBody>
      </p:sp>
      <p:sp>
        <p:nvSpPr>
          <p:cNvPr id="20" name="テキスト ボックス 19"/>
          <p:cNvSpPr txBox="1"/>
          <p:nvPr/>
        </p:nvSpPr>
        <p:spPr>
          <a:xfrm>
            <a:off x="1977383" y="4688693"/>
            <a:ext cx="7070257" cy="1246495"/>
          </a:xfrm>
          <a:prstGeom prst="rect">
            <a:avLst/>
          </a:prstGeom>
          <a:noFill/>
        </p:spPr>
        <p:txBody>
          <a:bodyPr wrap="square" rtlCol="0">
            <a:spAutoFit/>
          </a:bodyPr>
          <a:lstStyle/>
          <a:p>
            <a:pPr>
              <a:lnSpc>
                <a:spcPts val="4500"/>
              </a:lnSpc>
            </a:pPr>
            <a:r>
              <a:rPr lang="ja-JP" altLang="en-US" sz="2400" dirty="0">
                <a:latin typeface="BIZ UDPゴシック" panose="020B0400000000000000" pitchFamily="50" charset="-128"/>
                <a:ea typeface="BIZ UDPゴシック" panose="020B0400000000000000" pitchFamily="50" charset="-128"/>
              </a:rPr>
              <a:t>児童生徒</a:t>
            </a:r>
            <a:r>
              <a:rPr lang="ja-JP" altLang="en-US" sz="2400" dirty="0" smtClean="0">
                <a:latin typeface="BIZ UDPゴシック" panose="020B0400000000000000" pitchFamily="50" charset="-128"/>
                <a:ea typeface="BIZ UDPゴシック" panose="020B0400000000000000" pitchFamily="50" charset="-128"/>
              </a:rPr>
              <a:t>が学んだことを生活に生かすことができるような学習活動をもっと工夫したいと考えています。</a:t>
            </a:r>
            <a:endParaRPr lang="en-US" altLang="ja-JP" sz="2400" dirty="0" smtClean="0">
              <a:latin typeface="BIZ UDPゴシック" panose="020B0400000000000000" pitchFamily="50" charset="-128"/>
              <a:ea typeface="BIZ UDPゴシック" panose="020B0400000000000000" pitchFamily="50" charset="-128"/>
            </a:endParaRPr>
          </a:p>
        </p:txBody>
      </p:sp>
      <p:sp>
        <p:nvSpPr>
          <p:cNvPr id="21" name="四角形吹き出し 20"/>
          <p:cNvSpPr/>
          <p:nvPr/>
        </p:nvSpPr>
        <p:spPr>
          <a:xfrm>
            <a:off x="1909464" y="2342844"/>
            <a:ext cx="7113573" cy="1735941"/>
          </a:xfrm>
          <a:prstGeom prst="wedgeRectCallout">
            <a:avLst>
              <a:gd name="adj1" fmla="val -53950"/>
              <a:gd name="adj2" fmla="val -22923"/>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just">
              <a:spcAft>
                <a:spcPts val="0"/>
              </a:spcAft>
            </a:pPr>
            <a:endParaRPr lang="ja-JP" sz="1050" kern="100" dirty="0">
              <a:effectLst/>
              <a:ea typeface="游明朝" panose="02020400000000000000" pitchFamily="18" charset="-128"/>
              <a:cs typeface="Times New Roman" panose="02020603050405020304" pitchFamily="18" charset="0"/>
            </a:endParaRPr>
          </a:p>
        </p:txBody>
      </p:sp>
      <p:sp>
        <p:nvSpPr>
          <p:cNvPr id="23" name="テキスト ボックス 22"/>
          <p:cNvSpPr txBox="1"/>
          <p:nvPr/>
        </p:nvSpPr>
        <p:spPr>
          <a:xfrm>
            <a:off x="2001985" y="2330360"/>
            <a:ext cx="7021052" cy="1823576"/>
          </a:xfrm>
          <a:prstGeom prst="rect">
            <a:avLst/>
          </a:prstGeom>
          <a:noFill/>
        </p:spPr>
        <p:txBody>
          <a:bodyPr wrap="square" rtlCol="0">
            <a:spAutoFit/>
          </a:bodyPr>
          <a:lstStyle/>
          <a:p>
            <a:pPr>
              <a:lnSpc>
                <a:spcPts val="4500"/>
              </a:lnSpc>
            </a:pPr>
            <a:r>
              <a:rPr lang="ja-JP" altLang="en-US" sz="2400" dirty="0" smtClean="0">
                <a:latin typeface="BIZ UDPゴシック" panose="020B0400000000000000" pitchFamily="50" charset="-128"/>
                <a:ea typeface="BIZ UDPゴシック" panose="020B0400000000000000" pitchFamily="50" charset="-128"/>
              </a:rPr>
              <a:t>「各教科の目標及び内容」の段階があまり変わらない児童生徒について，どのような点に留意して学習活動を設定したらよいのでしょうか。</a:t>
            </a:r>
            <a:endParaRPr lang="en-US" altLang="ja-JP" sz="2400" dirty="0" smtClean="0">
              <a:latin typeface="BIZ UDPゴシック" panose="020B0400000000000000" pitchFamily="50" charset="-128"/>
              <a:ea typeface="BIZ UDPゴシック" panose="020B0400000000000000" pitchFamily="50" charset="-128"/>
            </a:endParaRPr>
          </a:p>
        </p:txBody>
      </p:sp>
      <p:pic>
        <p:nvPicPr>
          <p:cNvPr id="24" name="図 2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863544" y="1877979"/>
            <a:ext cx="1560721" cy="2200806"/>
          </a:xfrm>
          <a:prstGeom prst="rect">
            <a:avLst/>
          </a:prstGeom>
          <a:ln w="6350">
            <a:solidFill>
              <a:schemeClr val="tx1"/>
            </a:solidFill>
          </a:ln>
        </p:spPr>
      </p:pic>
      <p:sp>
        <p:nvSpPr>
          <p:cNvPr id="4" name="正方形/長方形 3"/>
          <p:cNvSpPr/>
          <p:nvPr/>
        </p:nvSpPr>
        <p:spPr>
          <a:xfrm>
            <a:off x="9265142" y="1362582"/>
            <a:ext cx="2757527" cy="4406039"/>
          </a:xfrm>
          <a:prstGeom prst="rect">
            <a:avLst/>
          </a:prstGeom>
          <a:no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テキスト ボックス 24"/>
          <p:cNvSpPr txBox="1"/>
          <p:nvPr/>
        </p:nvSpPr>
        <p:spPr>
          <a:xfrm>
            <a:off x="9748532" y="4342592"/>
            <a:ext cx="2073287" cy="1146596"/>
          </a:xfrm>
          <a:prstGeom prst="rect">
            <a:avLst/>
          </a:prstGeom>
          <a:noFill/>
        </p:spPr>
        <p:txBody>
          <a:bodyPr wrap="square" rtlCol="0">
            <a:spAutoFit/>
          </a:bodyPr>
          <a:lstStyle/>
          <a:p>
            <a:pPr>
              <a:lnSpc>
                <a:spcPts val="4500"/>
              </a:lnSpc>
            </a:pPr>
            <a:r>
              <a:rPr lang="ja-JP" altLang="en-US" sz="2400" dirty="0" smtClean="0">
                <a:latin typeface="BIZ UDPゴシック" panose="020B0400000000000000" pitchFamily="50" charset="-128"/>
                <a:ea typeface="BIZ UDPゴシック" panose="020B0400000000000000" pitchFamily="50" charset="-128"/>
              </a:rPr>
              <a:t>悩みの</a:t>
            </a:r>
            <a:endParaRPr lang="en-US" altLang="ja-JP" sz="2400" dirty="0" smtClean="0">
              <a:latin typeface="BIZ UDPゴシック" panose="020B0400000000000000" pitchFamily="50" charset="-128"/>
              <a:ea typeface="BIZ UDPゴシック" panose="020B0400000000000000" pitchFamily="50" charset="-128"/>
            </a:endParaRPr>
          </a:p>
          <a:p>
            <a:pPr>
              <a:lnSpc>
                <a:spcPts val="4500"/>
              </a:lnSpc>
            </a:pPr>
            <a:r>
              <a:rPr lang="ja-JP" altLang="en-US" sz="2400" dirty="0" smtClean="0">
                <a:latin typeface="BIZ UDPゴシック" panose="020B0400000000000000" pitchFamily="50" charset="-128"/>
                <a:ea typeface="BIZ UDPゴシック" panose="020B0400000000000000" pitchFamily="50" charset="-128"/>
              </a:rPr>
              <a:t>解決の一助</a:t>
            </a:r>
            <a:endParaRPr lang="en-US" altLang="ja-JP" sz="2400" dirty="0" smtClean="0">
              <a:latin typeface="BIZ UDPゴシック" panose="020B0400000000000000" pitchFamily="50" charset="-128"/>
              <a:ea typeface="BIZ UDPゴシック" panose="020B0400000000000000" pitchFamily="50" charset="-128"/>
            </a:endParaRPr>
          </a:p>
        </p:txBody>
      </p:sp>
      <p:pic>
        <p:nvPicPr>
          <p:cNvPr id="22" name="図 21"/>
          <p:cNvPicPr>
            <a:picLocks noChangeAspect="1"/>
          </p:cNvPicPr>
          <p:nvPr/>
        </p:nvPicPr>
        <p:blipFill>
          <a:blip r:embed="rId7" cstate="print">
            <a:extLst>
              <a:ext uri="{BEBA8EAE-BF5A-486C-A8C5-ECC9F3942E4B}">
                <a14:imgProps xmlns:a14="http://schemas.microsoft.com/office/drawing/2010/main">
                  <a14:imgLayer r:embed="rId8">
                    <a14:imgEffect>
                      <a14:backgroundRemoval t="4720" b="96853" l="9620" r="89620"/>
                    </a14:imgEffect>
                  </a14:imgLayer>
                </a14:imgProps>
              </a:ext>
              <a:ext uri="{28A0092B-C50C-407E-A947-70E740481C1C}">
                <a14:useLocalDpi xmlns:a14="http://schemas.microsoft.com/office/drawing/2010/main" val="0"/>
              </a:ext>
            </a:extLst>
          </a:blip>
          <a:stretch>
            <a:fillRect/>
          </a:stretch>
        </p:blipFill>
        <p:spPr>
          <a:xfrm>
            <a:off x="450917" y="4115009"/>
            <a:ext cx="1327902" cy="1922937"/>
          </a:xfrm>
          <a:prstGeom prst="rect">
            <a:avLst/>
          </a:prstGeom>
        </p:spPr>
      </p:pic>
      <p:sp>
        <p:nvSpPr>
          <p:cNvPr id="26" name="テキスト ボックス 24"/>
          <p:cNvSpPr txBox="1"/>
          <p:nvPr/>
        </p:nvSpPr>
        <p:spPr>
          <a:xfrm>
            <a:off x="735061" y="5935188"/>
            <a:ext cx="807720" cy="381000"/>
          </a:xfrm>
          <a:prstGeom prst="rect">
            <a:avLst/>
          </a:prstGeom>
          <a:noFill/>
          <a:ln w="6350">
            <a:noFill/>
          </a:ln>
          <a:effectLst/>
        </p:spPr>
        <p:txBody>
          <a:bodyPr rot="0" spcFirstLastPara="0" vert="horz" wrap="square" lIns="91440" tIns="91440" rIns="91440" bIns="91440" numCol="1" spcCol="0" rtlCol="0" fromWordArt="0" anchor="t" anchorCtr="0" forceAA="0" compatLnSpc="1">
            <a:prstTxWarp prst="textNoShape">
              <a:avLst/>
            </a:prstTxWarp>
            <a:noAutofit/>
          </a:bodyPr>
          <a:lstStyle/>
          <a:p>
            <a:pPr algn="just">
              <a:spcAft>
                <a:spcPts val="0"/>
              </a:spcAft>
            </a:pPr>
            <a:r>
              <a:rPr lang="ja-JP" altLang="en-US" sz="1200" b="1" kern="100" dirty="0">
                <a:latin typeface="游明朝" panose="02020400000000000000" pitchFamily="18" charset="-128"/>
                <a:ea typeface="BIZ UDPゴシック" panose="020B0400000000000000" pitchFamily="50" charset="-128"/>
                <a:cs typeface="Times New Roman" panose="02020603050405020304" pitchFamily="18" charset="0"/>
              </a:rPr>
              <a:t>宮城</a:t>
            </a:r>
            <a:r>
              <a:rPr lang="ja-JP" sz="1200" b="1" kern="100" dirty="0" smtClean="0">
                <a:effectLst/>
                <a:latin typeface="游明朝" panose="02020400000000000000" pitchFamily="18" charset="-128"/>
                <a:ea typeface="BIZ UDPゴシック" panose="020B0400000000000000" pitchFamily="50" charset="-128"/>
                <a:cs typeface="Times New Roman" panose="02020603050405020304" pitchFamily="18" charset="0"/>
              </a:rPr>
              <a:t>先生</a:t>
            </a:r>
            <a:endParaRPr 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p:txBody>
      </p:sp>
    </p:spTree>
    <p:extLst>
      <p:ext uri="{BB962C8B-B14F-4D97-AF65-F5344CB8AC3E}">
        <p14:creationId xmlns:p14="http://schemas.microsoft.com/office/powerpoint/2010/main" val="257515347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フッター プレースホルダー 1"/>
          <p:cNvSpPr>
            <a:spLocks noGrp="1"/>
          </p:cNvSpPr>
          <p:nvPr>
            <p:ph type="ftr" sz="quarter" idx="11"/>
          </p:nvPr>
        </p:nvSpPr>
        <p:spPr>
          <a:xfrm>
            <a:off x="4038600" y="6356350"/>
            <a:ext cx="4572000" cy="365125"/>
          </a:xfrm>
        </p:spPr>
        <p:txBody>
          <a:bodyPr/>
          <a:lstStyle/>
          <a:p>
            <a:r>
              <a:rPr kumimoji="1" lang="ja-JP" altLang="en-US" smtClean="0"/>
              <a:t>校内研修用スライド①　理論・ツール編</a:t>
            </a:r>
            <a:endParaRPr kumimoji="1" lang="ja-JP" altLang="en-US" dirty="0"/>
          </a:p>
        </p:txBody>
      </p:sp>
      <p:sp>
        <p:nvSpPr>
          <p:cNvPr id="3" name="スライド番号プレースホルダー 2"/>
          <p:cNvSpPr>
            <a:spLocks noGrp="1"/>
          </p:cNvSpPr>
          <p:nvPr>
            <p:ph type="sldNum" sz="quarter" idx="12"/>
          </p:nvPr>
        </p:nvSpPr>
        <p:spPr/>
        <p:txBody>
          <a:bodyPr/>
          <a:lstStyle/>
          <a:p>
            <a:fld id="{D67E624D-B24F-4D49-B013-843895CD5DFB}" type="slidenum">
              <a:rPr kumimoji="1" lang="ja-JP" altLang="en-US" smtClean="0"/>
              <a:t>6</a:t>
            </a:fld>
            <a:endParaRPr kumimoji="1" lang="ja-JP" altLang="en-US"/>
          </a:p>
        </p:txBody>
      </p:sp>
      <p:sp>
        <p:nvSpPr>
          <p:cNvPr id="22" name="テキスト ボックス 12"/>
          <p:cNvSpPr txBox="1"/>
          <p:nvPr/>
        </p:nvSpPr>
        <p:spPr>
          <a:xfrm>
            <a:off x="423906" y="272311"/>
            <a:ext cx="6081997" cy="632180"/>
          </a:xfrm>
          <a:prstGeom prst="rect">
            <a:avLst/>
          </a:prstGeom>
          <a:solidFill>
            <a:schemeClr val="accent6">
              <a:lumMod val="20000"/>
              <a:lumOff val="80000"/>
            </a:schemeClr>
          </a:solidFill>
          <a:ln w="12700">
            <a:solidFill>
              <a:srgbClr val="00B050"/>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indent="254000" algn="just">
              <a:lnSpc>
                <a:spcPct val="150000"/>
              </a:lnSpc>
              <a:spcAft>
                <a:spcPts val="0"/>
              </a:spcAft>
            </a:pPr>
            <a:r>
              <a:rPr lang="ja-JP" altLang="en-US" sz="2400" kern="100" dirty="0" smtClean="0">
                <a:effectLst/>
                <a:latin typeface="BIZ UDPゴシック" panose="020B0400000000000000" pitchFamily="50" charset="-128"/>
                <a:ea typeface="BIZ UDPゴシック" panose="020B0400000000000000" pitchFamily="50" charset="-128"/>
                <a:cs typeface="Times New Roman" panose="02020603050405020304" pitchFamily="18" charset="0"/>
              </a:rPr>
              <a:t>知的障害のある児童生徒の学習上の特性</a:t>
            </a:r>
            <a:endParaRPr lang="en-US" altLang="ja-JP" sz="2400" kern="100" dirty="0" smtClean="0">
              <a:effectLst/>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5" name="テキスト ボックス 12"/>
          <p:cNvSpPr txBox="1"/>
          <p:nvPr/>
        </p:nvSpPr>
        <p:spPr>
          <a:xfrm>
            <a:off x="292742" y="917800"/>
            <a:ext cx="10619512" cy="1564119"/>
          </a:xfrm>
          <a:prstGeom prst="rect">
            <a:avLst/>
          </a:prstGeom>
          <a:noFill/>
          <a:ln w="28575">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indent="254000" algn="just">
              <a:lnSpc>
                <a:spcPct val="150000"/>
              </a:lnSpc>
              <a:spcAft>
                <a:spcPts val="0"/>
              </a:spcAft>
            </a:pPr>
            <a:r>
              <a:rPr lang="ja-JP" altLang="en-US" sz="2800" kern="100" dirty="0" smtClean="0">
                <a:effectLst/>
                <a:latin typeface="BIZ UDPゴシック" panose="020B0400000000000000" pitchFamily="50" charset="-128"/>
                <a:ea typeface="BIZ UDPゴシック" panose="020B0400000000000000" pitchFamily="50" charset="-128"/>
                <a:cs typeface="Times New Roman" panose="02020603050405020304" pitchFamily="18" charset="0"/>
              </a:rPr>
              <a:t>学習によって得た知識や技能が断片的になりやすく</a:t>
            </a:r>
            <a:r>
              <a:rPr lang="en-US" altLang="ja-JP" sz="2800" kern="100" dirty="0" smtClean="0">
                <a:effectLst/>
                <a:latin typeface="BIZ UDPゴシック" panose="020B0400000000000000" pitchFamily="50" charset="-128"/>
                <a:ea typeface="BIZ UDPゴシック" panose="020B0400000000000000" pitchFamily="50" charset="-128"/>
                <a:cs typeface="Times New Roman" panose="02020603050405020304" pitchFamily="18" charset="0"/>
              </a:rPr>
              <a:t>,</a:t>
            </a:r>
          </a:p>
          <a:p>
            <a:pPr indent="254000" algn="just">
              <a:spcAft>
                <a:spcPts val="0"/>
              </a:spcAft>
            </a:pPr>
            <a:r>
              <a:rPr lang="ja-JP" altLang="en-US" sz="2800" kern="100" dirty="0" smtClean="0">
                <a:effectLst/>
                <a:latin typeface="BIZ UDPゴシック" panose="020B0400000000000000" pitchFamily="50" charset="-128"/>
                <a:ea typeface="BIZ UDPゴシック" panose="020B0400000000000000" pitchFamily="50" charset="-128"/>
                <a:cs typeface="Times New Roman" panose="02020603050405020304" pitchFamily="18" charset="0"/>
              </a:rPr>
              <a:t>実際の生活場面の中で生かすことが難しい。</a:t>
            </a:r>
            <a:endParaRPr lang="ja-JP" sz="28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6" name="テキスト ボックス 12"/>
          <p:cNvSpPr txBox="1"/>
          <p:nvPr/>
        </p:nvSpPr>
        <p:spPr>
          <a:xfrm>
            <a:off x="423907" y="2495229"/>
            <a:ext cx="9985048" cy="540106"/>
          </a:xfrm>
          <a:prstGeom prst="rect">
            <a:avLst/>
          </a:prstGeom>
          <a:noFill/>
          <a:ln w="28575">
            <a:solidFill>
              <a:srgbClr val="00B050"/>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indent="254000" algn="just">
              <a:spcAft>
                <a:spcPts val="0"/>
              </a:spcAft>
            </a:pPr>
            <a:r>
              <a:rPr lang="ja-JP" altLang="en-US" sz="3200" kern="100" dirty="0">
                <a:latin typeface="メイリオ" panose="020B0604030504040204" pitchFamily="50" charset="-128"/>
                <a:ea typeface="メイリオ" panose="020B0604030504040204" pitchFamily="50" charset="-128"/>
                <a:cs typeface="Times New Roman" panose="02020603050405020304" pitchFamily="18" charset="0"/>
              </a:rPr>
              <a:t> </a:t>
            </a:r>
            <a:r>
              <a:rPr lang="ja-JP" altLang="en-US" sz="2800" kern="100" dirty="0" smtClean="0">
                <a:effectLst/>
                <a:latin typeface="BIZ UDPゴシック" panose="020B0400000000000000" pitchFamily="50" charset="-128"/>
                <a:ea typeface="BIZ UDPゴシック" panose="020B0400000000000000" pitchFamily="50" charset="-128"/>
                <a:cs typeface="Times New Roman" panose="02020603050405020304" pitchFamily="18" charset="0"/>
              </a:rPr>
              <a:t>実際の生活場面に即しながら継続的</a:t>
            </a:r>
            <a:r>
              <a:rPr lang="ja-JP" altLang="en-US" sz="2800" kern="100" dirty="0" smtClean="0">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2800" kern="100" dirty="0" smtClean="0">
                <a:effectLst/>
                <a:latin typeface="BIZ UDPゴシック" panose="020B0400000000000000" pitchFamily="50" charset="-128"/>
                <a:ea typeface="BIZ UDPゴシック" panose="020B0400000000000000" pitchFamily="50" charset="-128"/>
                <a:cs typeface="Times New Roman" panose="02020603050405020304" pitchFamily="18" charset="0"/>
              </a:rPr>
              <a:t>段階的な指導が重要</a:t>
            </a:r>
            <a:endParaRPr lang="en-US" altLang="ja-JP" sz="2800" kern="100" dirty="0" smtClean="0">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indent="254000" algn="just">
              <a:lnSpc>
                <a:spcPct val="150000"/>
              </a:lnSpc>
              <a:spcAft>
                <a:spcPts val="0"/>
              </a:spcAft>
            </a:pPr>
            <a:endParaRPr lang="ja-JP" sz="3200" kern="100" dirty="0">
              <a:effectLst/>
              <a:latin typeface="メイリオ" panose="020B0604030504040204" pitchFamily="50" charset="-128"/>
              <a:ea typeface="メイリオ" panose="020B0604030504040204" pitchFamily="50" charset="-128"/>
              <a:cs typeface="Times New Roman" panose="02020603050405020304" pitchFamily="18" charset="0"/>
            </a:endParaRPr>
          </a:p>
        </p:txBody>
      </p:sp>
      <p:sp>
        <p:nvSpPr>
          <p:cNvPr id="4" name="下矢印 3"/>
          <p:cNvSpPr/>
          <p:nvPr/>
        </p:nvSpPr>
        <p:spPr>
          <a:xfrm>
            <a:off x="5316438" y="2092832"/>
            <a:ext cx="840949" cy="389087"/>
          </a:xfrm>
          <a:prstGeom prst="downArrow">
            <a:avLst/>
          </a:prstGeom>
          <a:solidFill>
            <a:schemeClr val="accent6">
              <a:lumMod val="20000"/>
              <a:lumOff val="80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角丸四角形 10"/>
          <p:cNvSpPr/>
          <p:nvPr/>
        </p:nvSpPr>
        <p:spPr>
          <a:xfrm rot="16200000">
            <a:off x="10619480" y="-289908"/>
            <a:ext cx="1051753" cy="1872777"/>
          </a:xfrm>
          <a:prstGeom prst="roundRect">
            <a:avLst/>
          </a:prstGeom>
          <a:solidFill>
            <a:schemeClr val="bg1"/>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2" name="図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08955" y="256457"/>
            <a:ext cx="558478" cy="791828"/>
          </a:xfrm>
          <a:prstGeom prst="rect">
            <a:avLst/>
          </a:prstGeom>
          <a:ln w="6350">
            <a:solidFill>
              <a:schemeClr val="tx1"/>
            </a:solidFill>
          </a:ln>
        </p:spPr>
      </p:pic>
      <p:sp>
        <p:nvSpPr>
          <p:cNvPr id="13" name="テキスト ボックス 12"/>
          <p:cNvSpPr txBox="1"/>
          <p:nvPr/>
        </p:nvSpPr>
        <p:spPr>
          <a:xfrm>
            <a:off x="11075613" y="64638"/>
            <a:ext cx="1114312" cy="1077218"/>
          </a:xfrm>
          <a:prstGeom prst="rect">
            <a:avLst/>
          </a:prstGeom>
          <a:noFill/>
        </p:spPr>
        <p:txBody>
          <a:bodyPr wrap="square" rtlCol="0">
            <a:spAutoFit/>
          </a:bodyPr>
          <a:lstStyle/>
          <a:p>
            <a:endParaRPr kumimoji="1" lang="en-US" altLang="ja-JP" sz="2400" dirty="0" smtClean="0">
              <a:solidFill>
                <a:srgbClr val="0070C0"/>
              </a:solidFill>
              <a:latin typeface="メイリオ" panose="020B0604030504040204" pitchFamily="50" charset="-128"/>
              <a:ea typeface="メイリオ" panose="020B0604030504040204" pitchFamily="50" charset="-128"/>
            </a:endParaRPr>
          </a:p>
          <a:p>
            <a:r>
              <a:rPr kumimoji="1" lang="en-US" altLang="ja-JP" sz="2000" b="1" dirty="0" smtClean="0">
                <a:latin typeface="BIZ UDPゴシック" panose="020B0400000000000000" pitchFamily="50" charset="-128"/>
                <a:ea typeface="BIZ UDPゴシック" panose="020B0400000000000000" pitchFamily="50" charset="-128"/>
              </a:rPr>
              <a:t>P</a:t>
            </a:r>
            <a:r>
              <a:rPr kumimoji="1" lang="ja-JP" altLang="en-US" sz="2000" b="1" dirty="0" smtClean="0">
                <a:latin typeface="BIZ UDPゴシック" panose="020B0400000000000000" pitchFamily="50" charset="-128"/>
                <a:ea typeface="BIZ UDPゴシック" panose="020B0400000000000000" pitchFamily="50" charset="-128"/>
              </a:rPr>
              <a:t>１－１</a:t>
            </a:r>
            <a:endParaRPr kumimoji="1" lang="en-US" altLang="ja-JP" sz="2000" b="1" dirty="0" smtClean="0">
              <a:latin typeface="BIZ UDPゴシック" panose="020B0400000000000000" pitchFamily="50" charset="-128"/>
              <a:ea typeface="BIZ UDPゴシック" panose="020B0400000000000000" pitchFamily="50" charset="-128"/>
            </a:endParaRPr>
          </a:p>
          <a:p>
            <a:endParaRPr kumimoji="1" lang="en-US" altLang="ja-JP" sz="2000" b="1" dirty="0" smtClean="0">
              <a:latin typeface="BIZ UDPゴシック" panose="020B0400000000000000" pitchFamily="50" charset="-128"/>
              <a:ea typeface="BIZ UDPゴシック" panose="020B0400000000000000" pitchFamily="50" charset="-128"/>
            </a:endParaRPr>
          </a:p>
        </p:txBody>
      </p:sp>
      <p:pic>
        <p:nvPicPr>
          <p:cNvPr id="14" name="図 13" descr="学習指導要領くん2"/>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887420" y="5248460"/>
            <a:ext cx="880673" cy="873376"/>
          </a:xfrm>
          <a:prstGeom prst="rect">
            <a:avLst/>
          </a:prstGeom>
          <a:noFill/>
        </p:spPr>
      </p:pic>
      <p:sp>
        <p:nvSpPr>
          <p:cNvPr id="15" name="テキスト ボックス 12"/>
          <p:cNvSpPr txBox="1"/>
          <p:nvPr/>
        </p:nvSpPr>
        <p:spPr>
          <a:xfrm>
            <a:off x="423906" y="3472022"/>
            <a:ext cx="5903322" cy="592268"/>
          </a:xfrm>
          <a:prstGeom prst="rect">
            <a:avLst/>
          </a:prstGeom>
          <a:solidFill>
            <a:schemeClr val="accent6">
              <a:lumMod val="20000"/>
              <a:lumOff val="80000"/>
            </a:schemeClr>
          </a:solidFill>
          <a:ln w="12700">
            <a:solidFill>
              <a:srgbClr val="00B050"/>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indent="254000" algn="just">
              <a:lnSpc>
                <a:spcPct val="150000"/>
              </a:lnSpc>
              <a:spcAft>
                <a:spcPts val="0"/>
              </a:spcAft>
            </a:pPr>
            <a:r>
              <a:rPr lang="ja-JP" altLang="en-US" sz="2400" kern="100" dirty="0" smtClean="0">
                <a:effectLst/>
                <a:latin typeface="BIZ UDPゴシック" panose="020B0400000000000000" pitchFamily="50" charset="-128"/>
                <a:ea typeface="BIZ UDPゴシック" panose="020B0400000000000000" pitchFamily="50" charset="-128"/>
                <a:cs typeface="Times New Roman" panose="02020603050405020304" pitchFamily="18" charset="0"/>
              </a:rPr>
              <a:t>知的障害のある児童生徒の教育的対応</a:t>
            </a:r>
            <a:endParaRPr lang="en-US" altLang="ja-JP" sz="2400" kern="100" dirty="0" smtClean="0">
              <a:effectLst/>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16" name="テキスト ボックス 12"/>
          <p:cNvSpPr txBox="1"/>
          <p:nvPr/>
        </p:nvSpPr>
        <p:spPr>
          <a:xfrm>
            <a:off x="423906" y="4249592"/>
            <a:ext cx="11344187" cy="1077803"/>
          </a:xfrm>
          <a:prstGeom prst="rect">
            <a:avLst/>
          </a:prstGeom>
          <a:noFill/>
          <a:ln w="28575">
            <a:solidFill>
              <a:srgbClr val="00B050"/>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indent="254000" algn="just">
              <a:spcAft>
                <a:spcPts val="0"/>
              </a:spcAft>
            </a:pPr>
            <a:r>
              <a:rPr lang="ja-JP" altLang="en-US" sz="2800" kern="100" dirty="0" smtClean="0">
                <a:effectLst/>
                <a:latin typeface="BIZ UDPゴシック" panose="020B0400000000000000" pitchFamily="50" charset="-128"/>
                <a:ea typeface="BIZ UDPゴシック" panose="020B0400000000000000" pitchFamily="50" charset="-128"/>
                <a:cs typeface="Times New Roman" panose="02020603050405020304" pitchFamily="18" charset="0"/>
              </a:rPr>
              <a:t> 生活に結び付いた具体的な学習を学習活動の中心に据え</a:t>
            </a:r>
            <a:r>
              <a:rPr lang="ja-JP" altLang="en-US" sz="2800" kern="100" dirty="0">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2800" kern="100" dirty="0" smtClean="0">
                <a:effectLst/>
                <a:latin typeface="BIZ UDPゴシック" panose="020B0400000000000000" pitchFamily="50" charset="-128"/>
                <a:ea typeface="BIZ UDPゴシック" panose="020B0400000000000000" pitchFamily="50" charset="-128"/>
                <a:cs typeface="Times New Roman" panose="02020603050405020304" pitchFamily="18" charset="0"/>
              </a:rPr>
              <a:t>実際的な </a:t>
            </a:r>
            <a:endParaRPr lang="en-US" altLang="ja-JP" sz="2800" kern="100" dirty="0" smtClean="0">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indent="254000" algn="just">
              <a:spcAft>
                <a:spcPts val="0"/>
              </a:spcAft>
            </a:pPr>
            <a:r>
              <a:rPr lang="en-US" altLang="ja-JP" sz="2800" kern="100" dirty="0">
                <a:latin typeface="BIZ UDPゴシック" panose="020B0400000000000000" pitchFamily="50" charset="-128"/>
                <a:ea typeface="BIZ UDPゴシック" panose="020B0400000000000000" pitchFamily="50" charset="-128"/>
                <a:cs typeface="Times New Roman" panose="02020603050405020304" pitchFamily="18" charset="0"/>
              </a:rPr>
              <a:t> </a:t>
            </a:r>
            <a:r>
              <a:rPr lang="ja-JP" altLang="en-US" sz="2800" kern="100" dirty="0" smtClean="0">
                <a:effectLst/>
                <a:latin typeface="BIZ UDPゴシック" panose="020B0400000000000000" pitchFamily="50" charset="-128"/>
                <a:ea typeface="BIZ UDPゴシック" panose="020B0400000000000000" pitchFamily="50" charset="-128"/>
                <a:cs typeface="Times New Roman" panose="02020603050405020304" pitchFamily="18" charset="0"/>
              </a:rPr>
              <a:t>状況下で指導する</a:t>
            </a:r>
            <a:r>
              <a:rPr lang="ja-JP" altLang="en-US" sz="3200" kern="100" dirty="0" smtClean="0">
                <a:effectLst/>
                <a:latin typeface="BIZ UDPゴシック" panose="020B0400000000000000" pitchFamily="50" charset="-128"/>
                <a:ea typeface="BIZ UDPゴシック" panose="020B0400000000000000" pitchFamily="50" charset="-128"/>
                <a:cs typeface="Times New Roman" panose="02020603050405020304" pitchFamily="18" charset="0"/>
              </a:rPr>
              <a:t>。</a:t>
            </a:r>
            <a:endParaRPr lang="en-US" altLang="ja-JP" sz="3200" kern="100" dirty="0" smtClean="0">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indent="254000" algn="just">
              <a:lnSpc>
                <a:spcPct val="150000"/>
              </a:lnSpc>
              <a:spcAft>
                <a:spcPts val="0"/>
              </a:spcAft>
            </a:pPr>
            <a:endParaRPr lang="ja-JP" sz="3200" kern="100" dirty="0">
              <a:effectLst/>
              <a:latin typeface="メイリオ" panose="020B0604030504040204" pitchFamily="50" charset="-128"/>
              <a:ea typeface="メイリオ" panose="020B0604030504040204" pitchFamily="50" charset="-128"/>
              <a:cs typeface="Times New Roman" panose="02020603050405020304" pitchFamily="18" charset="0"/>
            </a:endParaRPr>
          </a:p>
        </p:txBody>
      </p:sp>
      <p:sp>
        <p:nvSpPr>
          <p:cNvPr id="17" name="テキスト ボックス 16"/>
          <p:cNvSpPr txBox="1"/>
          <p:nvPr/>
        </p:nvSpPr>
        <p:spPr>
          <a:xfrm>
            <a:off x="3097756" y="5537454"/>
            <a:ext cx="7596748" cy="584382"/>
          </a:xfrm>
          <a:prstGeom prst="rect">
            <a:avLst/>
          </a:prstGeom>
          <a:noFill/>
          <a:ln w="28575">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indent="254000" algn="just">
              <a:lnSpc>
                <a:spcPct val="150000"/>
              </a:lnSpc>
              <a:spcAft>
                <a:spcPts val="0"/>
              </a:spcAft>
            </a:pPr>
            <a:r>
              <a:rPr lang="en-US" altLang="ja-JP" sz="1200" kern="100" dirty="0" smtClean="0">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1200" kern="100" dirty="0" smtClean="0">
                <a:latin typeface="BIZ UDPゴシック" panose="020B0400000000000000" pitchFamily="50" charset="-128"/>
                <a:ea typeface="BIZ UDPゴシック" panose="020B0400000000000000" pitchFamily="50" charset="-128"/>
                <a:cs typeface="Times New Roman" panose="02020603050405020304" pitchFamily="18" charset="0"/>
              </a:rPr>
              <a:t>参考</a:t>
            </a:r>
            <a:r>
              <a:rPr lang="en-US" altLang="ja-JP" sz="1200" kern="100" dirty="0" smtClean="0">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1200" kern="100" dirty="0" smtClean="0">
                <a:latin typeface="BIZ UDPゴシック" panose="020B0400000000000000" pitchFamily="50" charset="-128"/>
                <a:ea typeface="BIZ UDPゴシック" panose="020B0400000000000000" pitchFamily="50" charset="-128"/>
                <a:cs typeface="Times New Roman" panose="02020603050405020304" pitchFamily="18" charset="0"/>
              </a:rPr>
              <a:t>特別</a:t>
            </a:r>
            <a:r>
              <a:rPr lang="ja-JP" altLang="en-US" sz="1200" kern="100" dirty="0">
                <a:latin typeface="BIZ UDPゴシック" panose="020B0400000000000000" pitchFamily="50" charset="-128"/>
                <a:ea typeface="BIZ UDPゴシック" panose="020B0400000000000000" pitchFamily="50" charset="-128"/>
                <a:cs typeface="Times New Roman" panose="02020603050405020304" pitchFamily="18" charset="0"/>
              </a:rPr>
              <a:t>支援</a:t>
            </a:r>
            <a:r>
              <a:rPr lang="ja-JP" altLang="en-US" sz="1200" kern="100" dirty="0" smtClean="0">
                <a:latin typeface="BIZ UDPゴシック" panose="020B0400000000000000" pitchFamily="50" charset="-128"/>
                <a:ea typeface="BIZ UDPゴシック" panose="020B0400000000000000" pitchFamily="50" charset="-128"/>
                <a:cs typeface="Times New Roman" panose="02020603050405020304" pitchFamily="18" charset="0"/>
              </a:rPr>
              <a:t>学校学習指導要領解説　各教科等編　（小学部・中学部）　第４章第２節１，２</a:t>
            </a:r>
            <a:endParaRPr lang="en-US" altLang="ja-JP" sz="1200" kern="100" dirty="0" smtClean="0">
              <a:latin typeface="BIZ UDPゴシック" panose="020B0400000000000000" pitchFamily="50" charset="-128"/>
              <a:ea typeface="BIZ UDPゴシック" panose="020B0400000000000000" pitchFamily="50" charset="-128"/>
              <a:cs typeface="Times New Roman" panose="02020603050405020304" pitchFamily="18" charset="0"/>
            </a:endParaRPr>
          </a:p>
          <a:p>
            <a:pPr indent="254000" algn="just">
              <a:lnSpc>
                <a:spcPct val="150000"/>
              </a:lnSpc>
              <a:spcAft>
                <a:spcPts val="0"/>
              </a:spcAft>
            </a:pPr>
            <a:r>
              <a:rPr lang="ja-JP" altLang="en-US" sz="1200" kern="100" dirty="0" smtClean="0">
                <a:latin typeface="BIZ UDPゴシック" panose="020B0400000000000000" pitchFamily="50" charset="-128"/>
                <a:ea typeface="BIZ UDPゴシック" panose="020B0400000000000000" pitchFamily="50" charset="-128"/>
                <a:cs typeface="Times New Roman" panose="02020603050405020304" pitchFamily="18" charset="0"/>
              </a:rPr>
              <a:t>　　　　 特別支援学校学習指導要領解説　知的障害教科等編（上）（高等部）　第５章第２節１，２</a:t>
            </a:r>
            <a:endParaRPr lang="en-US" altLang="ja-JP" sz="1200" kern="100" dirty="0">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Tree>
    <p:extLst>
      <p:ext uri="{BB962C8B-B14F-4D97-AF65-F5344CB8AC3E}">
        <p14:creationId xmlns:p14="http://schemas.microsoft.com/office/powerpoint/2010/main" val="393608477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フッター プレースホルダー 1"/>
          <p:cNvSpPr>
            <a:spLocks noGrp="1"/>
          </p:cNvSpPr>
          <p:nvPr>
            <p:ph type="ftr" sz="quarter" idx="11"/>
          </p:nvPr>
        </p:nvSpPr>
        <p:spPr>
          <a:xfrm>
            <a:off x="4038600" y="6356350"/>
            <a:ext cx="4572000" cy="365125"/>
          </a:xfrm>
        </p:spPr>
        <p:txBody>
          <a:bodyPr/>
          <a:lstStyle/>
          <a:p>
            <a:r>
              <a:rPr kumimoji="1" lang="ja-JP" altLang="en-US" smtClean="0"/>
              <a:t>校内研修用スライド①　理論・ツール編</a:t>
            </a:r>
            <a:endParaRPr kumimoji="1" lang="ja-JP" altLang="en-US" dirty="0"/>
          </a:p>
        </p:txBody>
      </p:sp>
      <p:sp>
        <p:nvSpPr>
          <p:cNvPr id="3" name="スライド番号プレースホルダー 2"/>
          <p:cNvSpPr>
            <a:spLocks noGrp="1"/>
          </p:cNvSpPr>
          <p:nvPr>
            <p:ph type="sldNum" sz="quarter" idx="12"/>
          </p:nvPr>
        </p:nvSpPr>
        <p:spPr/>
        <p:txBody>
          <a:bodyPr/>
          <a:lstStyle/>
          <a:p>
            <a:fld id="{D67E624D-B24F-4D49-B013-843895CD5DFB}" type="slidenum">
              <a:rPr kumimoji="1" lang="ja-JP" altLang="en-US" smtClean="0"/>
              <a:t>7</a:t>
            </a:fld>
            <a:endParaRPr kumimoji="1" lang="ja-JP" altLang="en-US"/>
          </a:p>
        </p:txBody>
      </p:sp>
      <p:sp>
        <p:nvSpPr>
          <p:cNvPr id="22" name="テキスト ボックス 12"/>
          <p:cNvSpPr txBox="1"/>
          <p:nvPr/>
        </p:nvSpPr>
        <p:spPr>
          <a:xfrm>
            <a:off x="661553" y="2905621"/>
            <a:ext cx="10868894" cy="1936558"/>
          </a:xfrm>
          <a:prstGeom prst="rect">
            <a:avLst/>
          </a:prstGeom>
          <a:noFill/>
          <a:ln w="28575">
            <a:solidFill>
              <a:schemeClr val="accent6">
                <a:lumMod val="75000"/>
              </a:schemeClr>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indent="254000" algn="just">
              <a:lnSpc>
                <a:spcPct val="150000"/>
              </a:lnSpc>
              <a:spcAft>
                <a:spcPts val="0"/>
              </a:spcAft>
            </a:pPr>
            <a:r>
              <a:rPr lang="ja-JP" altLang="en-US" sz="3600" b="1" kern="100" dirty="0" smtClean="0">
                <a:solidFill>
                  <a:srgbClr val="FF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sz="3600" b="1" kern="100" dirty="0" smtClean="0">
                <a:solidFill>
                  <a:srgbClr val="FF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育成</a:t>
            </a:r>
            <a:r>
              <a:rPr lang="ja-JP" sz="3600" b="1" kern="100" dirty="0">
                <a:solidFill>
                  <a:srgbClr val="FF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を目指す資質・</a:t>
            </a:r>
            <a:r>
              <a:rPr lang="ja-JP" sz="3600" b="1" kern="100" dirty="0" smtClean="0">
                <a:solidFill>
                  <a:srgbClr val="FF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能力</a:t>
            </a:r>
            <a:r>
              <a:rPr lang="ja-JP" altLang="en-US" sz="3600" b="1" kern="100" dirty="0" smtClean="0">
                <a:solidFill>
                  <a:srgbClr val="FF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sz="3600" b="1" kern="100" dirty="0" smtClean="0">
                <a:solidFill>
                  <a:srgbClr val="FF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を</a:t>
            </a:r>
            <a:endParaRPr lang="ja-JP" sz="3600" kern="100" dirty="0">
              <a:solidFill>
                <a:srgbClr val="FF0000"/>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indent="1016000" algn="just">
              <a:lnSpc>
                <a:spcPct val="150000"/>
              </a:lnSpc>
              <a:spcAft>
                <a:spcPts val="0"/>
              </a:spcAft>
            </a:pPr>
            <a:r>
              <a:rPr lang="ja-JP" sz="3600" b="1" kern="100" dirty="0" smtClean="0">
                <a:solidFill>
                  <a:srgbClr val="FF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児童</a:t>
            </a:r>
            <a:r>
              <a:rPr lang="ja-JP" sz="3600" b="1" kern="100" dirty="0">
                <a:solidFill>
                  <a:srgbClr val="FF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生徒の生活に</a:t>
            </a:r>
            <a:r>
              <a:rPr lang="ja-JP" sz="3600" b="1" kern="100" dirty="0" smtClean="0">
                <a:solidFill>
                  <a:srgbClr val="FF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結び</a:t>
            </a:r>
            <a:r>
              <a:rPr lang="ja-JP" altLang="en-US" sz="3600" b="1" kern="100" dirty="0" smtClean="0">
                <a:solidFill>
                  <a:srgbClr val="FF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付ける</a:t>
            </a:r>
            <a:r>
              <a:rPr lang="ja-JP" sz="3600" b="1" kern="100" dirty="0" smtClean="0">
                <a:solidFill>
                  <a:srgbClr val="FF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学習活動</a:t>
            </a:r>
            <a:r>
              <a:rPr lang="ja-JP" sz="3600" b="1" kern="100" dirty="0" smtClean="0">
                <a:solidFill>
                  <a:srgbClr val="385623"/>
                </a:solidFill>
                <a:effectLst/>
                <a:latin typeface="BIZ UDPゴシック" panose="020B0400000000000000" pitchFamily="50" charset="-128"/>
                <a:ea typeface="BIZ UDPゴシック" panose="020B0400000000000000" pitchFamily="50" charset="-128"/>
                <a:cs typeface="Times New Roman" panose="02020603050405020304" pitchFamily="18" charset="0"/>
              </a:rPr>
              <a:t>の</a:t>
            </a:r>
            <a:r>
              <a:rPr lang="ja-JP" sz="3600" b="1" kern="100" dirty="0">
                <a:solidFill>
                  <a:srgbClr val="385623"/>
                </a:solidFill>
                <a:effectLst/>
                <a:latin typeface="BIZ UDPゴシック" panose="020B0400000000000000" pitchFamily="50" charset="-128"/>
                <a:ea typeface="BIZ UDPゴシック" panose="020B0400000000000000" pitchFamily="50" charset="-128"/>
                <a:cs typeface="Times New Roman" panose="02020603050405020304" pitchFamily="18" charset="0"/>
              </a:rPr>
              <a:t>設定</a:t>
            </a:r>
            <a:endParaRPr lang="ja-JP" sz="3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5" name="テキスト ボックス 12"/>
          <p:cNvSpPr txBox="1"/>
          <p:nvPr/>
        </p:nvSpPr>
        <p:spPr>
          <a:xfrm>
            <a:off x="661553" y="1288451"/>
            <a:ext cx="5171688" cy="652191"/>
          </a:xfrm>
          <a:prstGeom prst="rect">
            <a:avLst/>
          </a:prstGeom>
          <a:solidFill>
            <a:schemeClr val="accent6">
              <a:lumMod val="20000"/>
              <a:lumOff val="80000"/>
            </a:schemeClr>
          </a:solidFill>
          <a:ln w="12700">
            <a:solidFill>
              <a:srgbClr val="00B050"/>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indent="254000" algn="just">
              <a:lnSpc>
                <a:spcPct val="150000"/>
              </a:lnSpc>
              <a:spcAft>
                <a:spcPts val="0"/>
              </a:spcAft>
            </a:pPr>
            <a:r>
              <a:rPr lang="ja-JP" altLang="en-US" sz="2400" kern="100" dirty="0" smtClean="0">
                <a:effectLst/>
                <a:latin typeface="BIZ UDPゴシック" panose="020B0400000000000000" pitchFamily="50" charset="-128"/>
                <a:ea typeface="BIZ UDPゴシック" panose="020B0400000000000000" pitchFamily="50" charset="-128"/>
                <a:cs typeface="Times New Roman" panose="02020603050405020304" pitchFamily="18" charset="0"/>
              </a:rPr>
              <a:t>みやぎ授業づくりガイド＋の提案</a:t>
            </a:r>
            <a:endParaRPr lang="en-US" altLang="ja-JP" sz="2400" kern="100" dirty="0" smtClean="0">
              <a:effectLst/>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9" name="角丸四角形 8"/>
          <p:cNvSpPr/>
          <p:nvPr/>
        </p:nvSpPr>
        <p:spPr>
          <a:xfrm rot="16200000">
            <a:off x="10619480" y="-289908"/>
            <a:ext cx="1051753" cy="1872777"/>
          </a:xfrm>
          <a:prstGeom prst="roundRect">
            <a:avLst/>
          </a:prstGeom>
          <a:solidFill>
            <a:schemeClr val="bg1"/>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0" name="図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08955" y="256457"/>
            <a:ext cx="558478" cy="791828"/>
          </a:xfrm>
          <a:prstGeom prst="rect">
            <a:avLst/>
          </a:prstGeom>
          <a:ln w="6350">
            <a:solidFill>
              <a:schemeClr val="tx1"/>
            </a:solidFill>
          </a:ln>
        </p:spPr>
      </p:pic>
      <p:sp>
        <p:nvSpPr>
          <p:cNvPr id="11" name="テキスト ボックス 10"/>
          <p:cNvSpPr txBox="1"/>
          <p:nvPr/>
        </p:nvSpPr>
        <p:spPr>
          <a:xfrm>
            <a:off x="11075613" y="64638"/>
            <a:ext cx="1114312" cy="1077218"/>
          </a:xfrm>
          <a:prstGeom prst="rect">
            <a:avLst/>
          </a:prstGeom>
          <a:noFill/>
        </p:spPr>
        <p:txBody>
          <a:bodyPr wrap="square" rtlCol="0">
            <a:spAutoFit/>
          </a:bodyPr>
          <a:lstStyle/>
          <a:p>
            <a:endParaRPr kumimoji="1" lang="en-US" altLang="ja-JP" sz="2400" dirty="0" smtClean="0">
              <a:solidFill>
                <a:srgbClr val="0070C0"/>
              </a:solidFill>
              <a:latin typeface="メイリオ" panose="020B0604030504040204" pitchFamily="50" charset="-128"/>
              <a:ea typeface="メイリオ" panose="020B0604030504040204" pitchFamily="50" charset="-128"/>
            </a:endParaRPr>
          </a:p>
          <a:p>
            <a:r>
              <a:rPr kumimoji="1" lang="en-US" altLang="ja-JP" sz="2000" b="1" dirty="0" smtClean="0">
                <a:latin typeface="BIZ UDPゴシック" panose="020B0400000000000000" pitchFamily="50" charset="-128"/>
                <a:ea typeface="BIZ UDPゴシック" panose="020B0400000000000000" pitchFamily="50" charset="-128"/>
              </a:rPr>
              <a:t>P</a:t>
            </a:r>
            <a:r>
              <a:rPr kumimoji="1" lang="ja-JP" altLang="en-US" sz="2000" b="1" dirty="0" smtClean="0">
                <a:latin typeface="BIZ UDPゴシック" panose="020B0400000000000000" pitchFamily="50" charset="-128"/>
                <a:ea typeface="BIZ UDPゴシック" panose="020B0400000000000000" pitchFamily="50" charset="-128"/>
              </a:rPr>
              <a:t>１－１</a:t>
            </a:r>
            <a:endParaRPr kumimoji="1" lang="en-US" altLang="ja-JP" sz="2000" b="1" dirty="0" smtClean="0">
              <a:latin typeface="BIZ UDPゴシック" panose="020B0400000000000000" pitchFamily="50" charset="-128"/>
              <a:ea typeface="BIZ UDPゴシック" panose="020B0400000000000000" pitchFamily="50" charset="-128"/>
            </a:endParaRPr>
          </a:p>
          <a:p>
            <a:endParaRPr kumimoji="1" lang="en-US" altLang="ja-JP" sz="2000" b="1" dirty="0" smtClean="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327394921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フッター プレースホルダー 1"/>
          <p:cNvSpPr>
            <a:spLocks noGrp="1"/>
          </p:cNvSpPr>
          <p:nvPr>
            <p:ph type="ftr" sz="quarter" idx="11"/>
          </p:nvPr>
        </p:nvSpPr>
        <p:spPr>
          <a:xfrm>
            <a:off x="4038600" y="6356350"/>
            <a:ext cx="4572000" cy="365125"/>
          </a:xfrm>
        </p:spPr>
        <p:txBody>
          <a:bodyPr/>
          <a:lstStyle/>
          <a:p>
            <a:r>
              <a:rPr kumimoji="1" lang="ja-JP" altLang="en-US" smtClean="0"/>
              <a:t>校内研修用スライド①　理論・ツール編</a:t>
            </a:r>
            <a:endParaRPr kumimoji="1" lang="ja-JP" altLang="en-US" dirty="0"/>
          </a:p>
        </p:txBody>
      </p:sp>
      <p:sp>
        <p:nvSpPr>
          <p:cNvPr id="3" name="スライド番号プレースホルダー 2"/>
          <p:cNvSpPr>
            <a:spLocks noGrp="1"/>
          </p:cNvSpPr>
          <p:nvPr>
            <p:ph type="sldNum" sz="quarter" idx="12"/>
          </p:nvPr>
        </p:nvSpPr>
        <p:spPr/>
        <p:txBody>
          <a:bodyPr/>
          <a:lstStyle/>
          <a:p>
            <a:fld id="{D67E624D-B24F-4D49-B013-843895CD5DFB}" type="slidenum">
              <a:rPr kumimoji="1" lang="ja-JP" altLang="en-US" smtClean="0"/>
              <a:t>8</a:t>
            </a:fld>
            <a:endParaRPr kumimoji="1" lang="ja-JP" altLang="en-US"/>
          </a:p>
        </p:txBody>
      </p:sp>
      <p:sp>
        <p:nvSpPr>
          <p:cNvPr id="9" name="角丸四角形 8"/>
          <p:cNvSpPr/>
          <p:nvPr/>
        </p:nvSpPr>
        <p:spPr>
          <a:xfrm rot="16200000">
            <a:off x="10619480" y="-289908"/>
            <a:ext cx="1051753" cy="1872777"/>
          </a:xfrm>
          <a:prstGeom prst="roundRect">
            <a:avLst/>
          </a:prstGeom>
          <a:solidFill>
            <a:schemeClr val="bg1"/>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0" name="図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08955" y="256457"/>
            <a:ext cx="558478" cy="791828"/>
          </a:xfrm>
          <a:prstGeom prst="rect">
            <a:avLst/>
          </a:prstGeom>
          <a:ln w="6350">
            <a:solidFill>
              <a:schemeClr val="tx1"/>
            </a:solidFill>
          </a:ln>
        </p:spPr>
      </p:pic>
      <p:sp>
        <p:nvSpPr>
          <p:cNvPr id="11" name="テキスト ボックス 10"/>
          <p:cNvSpPr txBox="1"/>
          <p:nvPr/>
        </p:nvSpPr>
        <p:spPr>
          <a:xfrm>
            <a:off x="11075613" y="64638"/>
            <a:ext cx="1114312" cy="1077218"/>
          </a:xfrm>
          <a:prstGeom prst="rect">
            <a:avLst/>
          </a:prstGeom>
          <a:noFill/>
        </p:spPr>
        <p:txBody>
          <a:bodyPr wrap="square" rtlCol="0">
            <a:spAutoFit/>
          </a:bodyPr>
          <a:lstStyle/>
          <a:p>
            <a:endParaRPr kumimoji="1" lang="en-US" altLang="ja-JP" sz="2400" dirty="0" smtClean="0">
              <a:solidFill>
                <a:srgbClr val="0070C0"/>
              </a:solidFill>
              <a:latin typeface="メイリオ" panose="020B0604030504040204" pitchFamily="50" charset="-128"/>
              <a:ea typeface="メイリオ" panose="020B0604030504040204" pitchFamily="50" charset="-128"/>
            </a:endParaRPr>
          </a:p>
          <a:p>
            <a:r>
              <a:rPr kumimoji="1" lang="en-US" altLang="ja-JP" sz="2000" b="1" dirty="0" smtClean="0">
                <a:latin typeface="BIZ UDPゴシック" panose="020B0400000000000000" pitchFamily="50" charset="-128"/>
                <a:ea typeface="BIZ UDPゴシック" panose="020B0400000000000000" pitchFamily="50" charset="-128"/>
              </a:rPr>
              <a:t>P</a:t>
            </a:r>
            <a:r>
              <a:rPr kumimoji="1" lang="ja-JP" altLang="en-US" sz="2000" b="1" dirty="0" smtClean="0">
                <a:latin typeface="BIZ UDPゴシック" panose="020B0400000000000000" pitchFamily="50" charset="-128"/>
                <a:ea typeface="BIZ UDPゴシック" panose="020B0400000000000000" pitchFamily="50" charset="-128"/>
              </a:rPr>
              <a:t>１－１</a:t>
            </a:r>
            <a:endParaRPr kumimoji="1" lang="en-US" altLang="ja-JP" sz="2000" b="1" dirty="0" smtClean="0">
              <a:latin typeface="BIZ UDPゴシック" panose="020B0400000000000000" pitchFamily="50" charset="-128"/>
              <a:ea typeface="BIZ UDPゴシック" panose="020B0400000000000000" pitchFamily="50" charset="-128"/>
            </a:endParaRPr>
          </a:p>
          <a:p>
            <a:endParaRPr kumimoji="1" lang="en-US" altLang="ja-JP" sz="2000" b="1" dirty="0" smtClean="0">
              <a:latin typeface="BIZ UDPゴシック" panose="020B0400000000000000" pitchFamily="50" charset="-128"/>
              <a:ea typeface="BIZ UDPゴシック" panose="020B0400000000000000" pitchFamily="50" charset="-128"/>
            </a:endParaRPr>
          </a:p>
        </p:txBody>
      </p:sp>
      <p:sp>
        <p:nvSpPr>
          <p:cNvPr id="55" name="角丸四角形 54"/>
          <p:cNvSpPr/>
          <p:nvPr/>
        </p:nvSpPr>
        <p:spPr>
          <a:xfrm>
            <a:off x="8494467" y="2075298"/>
            <a:ext cx="3429000" cy="662609"/>
          </a:xfrm>
          <a:prstGeom prst="roundRect">
            <a:avLst/>
          </a:prstGeom>
          <a:solidFill>
            <a:sysClr val="window" lastClr="FFFFFF"/>
          </a:solidFill>
          <a:ln w="12700" cap="flat" cmpd="sng" algn="ctr">
            <a:solidFill>
              <a:sysClr val="window" lastClr="FFFFFF"/>
            </a:solidFill>
            <a:prstDash val="solid"/>
            <a:miter lim="800000"/>
          </a:ln>
          <a:effectLst>
            <a:glow rad="139700">
              <a:srgbClr val="70AD47">
                <a:satMod val="175000"/>
                <a:alpha val="40000"/>
              </a:srgbClr>
            </a:glo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50000"/>
              </a:lnSpc>
              <a:spcAft>
                <a:spcPts val="0"/>
              </a:spcAft>
            </a:pPr>
            <a:r>
              <a:rPr lang="ja-JP" altLang="en-US" sz="2400" dirty="0" smtClean="0">
                <a:latin typeface="ＭＳ Ｐゴシック" panose="020B0600070205080204" pitchFamily="50" charset="-128"/>
                <a:ea typeface="BIZ UDPゴシック" panose="020B0400000000000000" pitchFamily="50" charset="-128"/>
                <a:cs typeface="ＭＳ Ｐゴシック" panose="020B0600070205080204" pitchFamily="50" charset="-128"/>
              </a:rPr>
              <a:t>学習経験の積み重ね</a:t>
            </a:r>
            <a:endParaRPr lang="en-US" altLang="ja-JP" sz="2400" dirty="0" smtClean="0">
              <a:effectLst/>
              <a:latin typeface="ＭＳ Ｐゴシック" panose="020B0600070205080204" pitchFamily="50" charset="-128"/>
              <a:ea typeface="BIZ UDPゴシック" panose="020B0400000000000000" pitchFamily="50" charset="-128"/>
              <a:cs typeface="ＭＳ Ｐゴシック" panose="020B0600070205080204" pitchFamily="50" charset="-128"/>
            </a:endParaRPr>
          </a:p>
        </p:txBody>
      </p:sp>
      <p:sp>
        <p:nvSpPr>
          <p:cNvPr id="58" name="四角形吹き出し 57"/>
          <p:cNvSpPr/>
          <p:nvPr/>
        </p:nvSpPr>
        <p:spPr>
          <a:xfrm>
            <a:off x="492350" y="1951187"/>
            <a:ext cx="7732374" cy="4164017"/>
          </a:xfrm>
          <a:prstGeom prst="wedgeRectCallout">
            <a:avLst>
              <a:gd name="adj1" fmla="val 56309"/>
              <a:gd name="adj2" fmla="val -38218"/>
            </a:avLst>
          </a:prstGeom>
          <a:solidFill>
            <a:schemeClr val="bg1"/>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9" name="テキスト ボックス 12"/>
          <p:cNvSpPr txBox="1"/>
          <p:nvPr/>
        </p:nvSpPr>
        <p:spPr>
          <a:xfrm>
            <a:off x="4101977" y="2885855"/>
            <a:ext cx="3701751" cy="632180"/>
          </a:xfrm>
          <a:prstGeom prst="rect">
            <a:avLst/>
          </a:prstGeom>
          <a:solidFill>
            <a:schemeClr val="bg1"/>
          </a:solidFill>
          <a:ln w="12700">
            <a:solidFill>
              <a:srgbClr val="0070C0"/>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indent="254000" algn="just">
              <a:lnSpc>
                <a:spcPct val="150000"/>
              </a:lnSpc>
              <a:spcAft>
                <a:spcPts val="0"/>
              </a:spcAft>
            </a:pPr>
            <a:r>
              <a:rPr lang="ja-JP" altLang="en-US" sz="2400" kern="100" dirty="0">
                <a:latin typeface="BIZ UDPゴシック" panose="020B0400000000000000" pitchFamily="50" charset="-128"/>
                <a:ea typeface="BIZ UDPゴシック" panose="020B0400000000000000" pitchFamily="50" charset="-128"/>
                <a:cs typeface="Times New Roman" panose="02020603050405020304" pitchFamily="18" charset="0"/>
              </a:rPr>
              <a:t>生活に</a:t>
            </a:r>
            <a:r>
              <a:rPr lang="ja-JP" altLang="en-US" sz="2400" kern="100" dirty="0" smtClean="0">
                <a:latin typeface="BIZ UDPゴシック" panose="020B0400000000000000" pitchFamily="50" charset="-128"/>
                <a:ea typeface="BIZ UDPゴシック" panose="020B0400000000000000" pitchFamily="50" charset="-128"/>
                <a:cs typeface="Times New Roman" panose="02020603050405020304" pitchFamily="18" charset="0"/>
              </a:rPr>
              <a:t>役立つ指導事項</a:t>
            </a:r>
            <a:endParaRPr lang="en-US" altLang="ja-JP" sz="2400" kern="100" dirty="0" smtClean="0">
              <a:effectLst/>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60" name="テキスト ボックス 12"/>
          <p:cNvSpPr txBox="1"/>
          <p:nvPr/>
        </p:nvSpPr>
        <p:spPr>
          <a:xfrm>
            <a:off x="568567" y="3869748"/>
            <a:ext cx="3700898" cy="632180"/>
          </a:xfrm>
          <a:prstGeom prst="rect">
            <a:avLst/>
          </a:prstGeom>
          <a:solidFill>
            <a:schemeClr val="bg1"/>
          </a:solidFill>
          <a:ln w="12700">
            <a:solidFill>
              <a:srgbClr val="0070C0"/>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indent="254000" algn="just">
              <a:lnSpc>
                <a:spcPct val="150000"/>
              </a:lnSpc>
              <a:spcAft>
                <a:spcPts val="0"/>
              </a:spcAft>
            </a:pPr>
            <a:r>
              <a:rPr lang="ja-JP" altLang="en-US" sz="2400" kern="100" dirty="0" smtClean="0">
                <a:latin typeface="BIZ UDPゴシック" panose="020B0400000000000000" pitchFamily="50" charset="-128"/>
                <a:ea typeface="BIZ UDPゴシック" panose="020B0400000000000000" pitchFamily="50" charset="-128"/>
                <a:cs typeface="Times New Roman" panose="02020603050405020304" pitchFamily="18" charset="0"/>
              </a:rPr>
              <a:t>知識・技能の習得・活用</a:t>
            </a:r>
            <a:endParaRPr lang="en-US" altLang="ja-JP" sz="2400" kern="100" dirty="0" smtClean="0">
              <a:effectLst/>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61" name="テキスト ボックス 12"/>
          <p:cNvSpPr txBox="1"/>
          <p:nvPr/>
        </p:nvSpPr>
        <p:spPr>
          <a:xfrm>
            <a:off x="4779507" y="3715270"/>
            <a:ext cx="2640433" cy="632180"/>
          </a:xfrm>
          <a:prstGeom prst="rect">
            <a:avLst/>
          </a:prstGeom>
          <a:solidFill>
            <a:schemeClr val="bg1"/>
          </a:solidFill>
          <a:ln w="12700">
            <a:solidFill>
              <a:srgbClr val="FFC000"/>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indent="254000" algn="just">
              <a:lnSpc>
                <a:spcPct val="150000"/>
              </a:lnSpc>
              <a:spcAft>
                <a:spcPts val="0"/>
              </a:spcAft>
            </a:pPr>
            <a:r>
              <a:rPr lang="ja-JP" altLang="en-US" sz="2400" kern="100" dirty="0">
                <a:latin typeface="BIZ UDPゴシック" panose="020B0400000000000000" pitchFamily="50" charset="-128"/>
                <a:ea typeface="BIZ UDPゴシック" panose="020B0400000000000000" pitchFamily="50" charset="-128"/>
                <a:cs typeface="Times New Roman" panose="02020603050405020304" pitchFamily="18" charset="0"/>
              </a:rPr>
              <a:t>感性</a:t>
            </a:r>
            <a:r>
              <a:rPr lang="ja-JP" altLang="en-US" sz="2400" kern="100" dirty="0" smtClean="0">
                <a:latin typeface="BIZ UDPゴシック" panose="020B0400000000000000" pitchFamily="50" charset="-128"/>
                <a:ea typeface="BIZ UDPゴシック" panose="020B0400000000000000" pitchFamily="50" charset="-128"/>
                <a:cs typeface="Times New Roman" panose="02020603050405020304" pitchFamily="18" charset="0"/>
              </a:rPr>
              <a:t>を働かせる</a:t>
            </a:r>
            <a:endParaRPr lang="en-US" altLang="ja-JP" sz="2400" kern="100" dirty="0" smtClean="0">
              <a:effectLst/>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62" name="テキスト ボックス 12"/>
          <p:cNvSpPr txBox="1"/>
          <p:nvPr/>
        </p:nvSpPr>
        <p:spPr>
          <a:xfrm>
            <a:off x="991758" y="3131448"/>
            <a:ext cx="2998304" cy="632180"/>
          </a:xfrm>
          <a:prstGeom prst="rect">
            <a:avLst/>
          </a:prstGeom>
          <a:solidFill>
            <a:schemeClr val="bg1"/>
          </a:solidFill>
          <a:ln w="12700">
            <a:solidFill>
              <a:srgbClr val="FFC000"/>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indent="254000" algn="just">
              <a:lnSpc>
                <a:spcPct val="150000"/>
              </a:lnSpc>
              <a:spcAft>
                <a:spcPts val="0"/>
              </a:spcAft>
            </a:pPr>
            <a:r>
              <a:rPr lang="ja-JP" altLang="en-US" sz="2400" kern="100" dirty="0" smtClean="0">
                <a:effectLst/>
                <a:latin typeface="BIZ UDPゴシック" panose="020B0400000000000000" pitchFamily="50" charset="-128"/>
                <a:ea typeface="BIZ UDPゴシック" panose="020B0400000000000000" pitchFamily="50" charset="-128"/>
                <a:cs typeface="Times New Roman" panose="02020603050405020304" pitchFamily="18" charset="0"/>
              </a:rPr>
              <a:t>主体的に取り組む</a:t>
            </a:r>
            <a:endParaRPr lang="en-US" altLang="ja-JP" sz="2400" kern="100" dirty="0" smtClean="0">
              <a:effectLst/>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63" name="テキスト ボックス 12"/>
          <p:cNvSpPr txBox="1"/>
          <p:nvPr/>
        </p:nvSpPr>
        <p:spPr>
          <a:xfrm>
            <a:off x="689472" y="4609808"/>
            <a:ext cx="2113563" cy="632180"/>
          </a:xfrm>
          <a:prstGeom prst="rect">
            <a:avLst/>
          </a:prstGeom>
          <a:solidFill>
            <a:schemeClr val="bg1"/>
          </a:solidFill>
          <a:ln w="12700">
            <a:solidFill>
              <a:srgbClr val="FFC000"/>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indent="254000" algn="just">
              <a:lnSpc>
                <a:spcPct val="150000"/>
              </a:lnSpc>
              <a:spcAft>
                <a:spcPts val="0"/>
              </a:spcAft>
            </a:pPr>
            <a:r>
              <a:rPr lang="ja-JP" altLang="en-US" sz="2400" kern="100" dirty="0" smtClean="0">
                <a:effectLst/>
                <a:latin typeface="BIZ UDPゴシック" panose="020B0400000000000000" pitchFamily="50" charset="-128"/>
                <a:ea typeface="BIZ UDPゴシック" panose="020B0400000000000000" pitchFamily="50" charset="-128"/>
                <a:cs typeface="Times New Roman" panose="02020603050405020304" pitchFamily="18" charset="0"/>
              </a:rPr>
              <a:t>幅広</a:t>
            </a:r>
            <a:r>
              <a:rPr lang="ja-JP" altLang="en-US" sz="2400" kern="100" dirty="0">
                <a:latin typeface="BIZ UDPゴシック" panose="020B0400000000000000" pitchFamily="50" charset="-128"/>
                <a:ea typeface="BIZ UDPゴシック" panose="020B0400000000000000" pitchFamily="50" charset="-128"/>
                <a:cs typeface="Times New Roman" panose="02020603050405020304" pitchFamily="18" charset="0"/>
              </a:rPr>
              <a:t>い</a:t>
            </a:r>
            <a:r>
              <a:rPr lang="ja-JP" altLang="en-US" sz="2400" kern="100" dirty="0" smtClean="0">
                <a:effectLst/>
                <a:latin typeface="BIZ UDPゴシック" panose="020B0400000000000000" pitchFamily="50" charset="-128"/>
                <a:ea typeface="BIZ UDPゴシック" panose="020B0400000000000000" pitchFamily="50" charset="-128"/>
                <a:cs typeface="Times New Roman" panose="02020603050405020304" pitchFamily="18" charset="0"/>
              </a:rPr>
              <a:t>体験</a:t>
            </a:r>
            <a:endParaRPr lang="en-US" altLang="ja-JP" sz="2400" kern="100" dirty="0" smtClean="0">
              <a:effectLst/>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64" name="テキスト ボックス 12"/>
          <p:cNvSpPr txBox="1"/>
          <p:nvPr/>
        </p:nvSpPr>
        <p:spPr>
          <a:xfrm>
            <a:off x="931453" y="5366099"/>
            <a:ext cx="2040047" cy="632180"/>
          </a:xfrm>
          <a:prstGeom prst="rect">
            <a:avLst/>
          </a:prstGeom>
          <a:solidFill>
            <a:schemeClr val="bg1"/>
          </a:solidFill>
          <a:ln w="12700">
            <a:solidFill>
              <a:srgbClr val="FFC000"/>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indent="254000" algn="just">
              <a:lnSpc>
                <a:spcPct val="150000"/>
              </a:lnSpc>
              <a:spcAft>
                <a:spcPts val="0"/>
              </a:spcAft>
            </a:pPr>
            <a:r>
              <a:rPr lang="ja-JP" altLang="en-US" sz="2400" kern="100" dirty="0">
                <a:latin typeface="BIZ UDPゴシック" panose="020B0400000000000000" pitchFamily="50" charset="-128"/>
                <a:ea typeface="BIZ UDPゴシック" panose="020B0400000000000000" pitchFamily="50" charset="-128"/>
                <a:cs typeface="Times New Roman" panose="02020603050405020304" pitchFamily="18" charset="0"/>
              </a:rPr>
              <a:t>他者</a:t>
            </a:r>
            <a:r>
              <a:rPr lang="ja-JP" altLang="en-US" sz="2400" kern="100" dirty="0" smtClean="0">
                <a:latin typeface="BIZ UDPゴシック" panose="020B0400000000000000" pitchFamily="50" charset="-128"/>
                <a:ea typeface="BIZ UDPゴシック" panose="020B0400000000000000" pitchFamily="50" charset="-128"/>
                <a:cs typeface="Times New Roman" panose="02020603050405020304" pitchFamily="18" charset="0"/>
              </a:rPr>
              <a:t>と協働</a:t>
            </a:r>
            <a:endParaRPr lang="en-US" altLang="ja-JP" sz="2400" kern="100" dirty="0" smtClean="0">
              <a:effectLst/>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65" name="テキスト ボックス 12"/>
          <p:cNvSpPr txBox="1"/>
          <p:nvPr/>
        </p:nvSpPr>
        <p:spPr>
          <a:xfrm>
            <a:off x="3354936" y="4579631"/>
            <a:ext cx="4448792" cy="632180"/>
          </a:xfrm>
          <a:prstGeom prst="rect">
            <a:avLst/>
          </a:prstGeom>
          <a:solidFill>
            <a:schemeClr val="bg1"/>
          </a:solidFill>
          <a:ln w="12700">
            <a:solidFill>
              <a:srgbClr val="FFC000"/>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indent="254000" algn="just">
              <a:lnSpc>
                <a:spcPct val="150000"/>
              </a:lnSpc>
              <a:spcAft>
                <a:spcPts val="0"/>
              </a:spcAft>
            </a:pPr>
            <a:r>
              <a:rPr lang="ja-JP" altLang="en-US" sz="2400" kern="100" dirty="0">
                <a:latin typeface="BIZ UDPゴシック" panose="020B0400000000000000" pitchFamily="50" charset="-128"/>
                <a:ea typeface="BIZ UDPゴシック" panose="020B0400000000000000" pitchFamily="50" charset="-128"/>
                <a:cs typeface="Times New Roman" panose="02020603050405020304" pitchFamily="18" charset="0"/>
              </a:rPr>
              <a:t>自己を発揮する喜びを感じる</a:t>
            </a:r>
            <a:endParaRPr lang="en-US" altLang="ja-JP" sz="2400" kern="100" dirty="0" smtClean="0">
              <a:effectLst/>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66" name="角丸四角形 65"/>
          <p:cNvSpPr/>
          <p:nvPr/>
        </p:nvSpPr>
        <p:spPr>
          <a:xfrm>
            <a:off x="8471452" y="4852485"/>
            <a:ext cx="3429000" cy="1238117"/>
          </a:xfrm>
          <a:prstGeom prst="roundRect">
            <a:avLst/>
          </a:prstGeom>
          <a:solidFill>
            <a:sysClr val="window" lastClr="FFFFFF"/>
          </a:solidFill>
          <a:ln w="12700" cap="flat" cmpd="sng" algn="ctr">
            <a:solidFill>
              <a:sysClr val="window" lastClr="FFFFFF"/>
            </a:solidFill>
            <a:prstDash val="solid"/>
            <a:miter lim="800000"/>
          </a:ln>
          <a:effectLst>
            <a:glow rad="139700">
              <a:srgbClr val="70AD47">
                <a:satMod val="175000"/>
                <a:alpha val="40000"/>
              </a:srgbClr>
            </a:glo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50000"/>
              </a:lnSpc>
              <a:spcAft>
                <a:spcPts val="0"/>
              </a:spcAft>
            </a:pPr>
            <a:r>
              <a:rPr lang="ja-JP" altLang="en-US" sz="2400" dirty="0" smtClean="0">
                <a:latin typeface="ＭＳ Ｐゴシック" panose="020B0600070205080204" pitchFamily="50" charset="-128"/>
                <a:ea typeface="BIZ UDPゴシック" panose="020B0400000000000000" pitchFamily="50" charset="-128"/>
                <a:cs typeface="ＭＳ Ｐゴシック" panose="020B0600070205080204" pitchFamily="50" charset="-128"/>
              </a:rPr>
              <a:t>現在及び将来の</a:t>
            </a:r>
            <a:endParaRPr lang="en-US" altLang="ja-JP" sz="2400" dirty="0" smtClean="0">
              <a:latin typeface="ＭＳ Ｐゴシック" panose="020B0600070205080204" pitchFamily="50" charset="-128"/>
              <a:ea typeface="BIZ UDPゴシック" panose="020B0400000000000000" pitchFamily="50" charset="-128"/>
              <a:cs typeface="ＭＳ Ｐゴシック" panose="020B0600070205080204" pitchFamily="50" charset="-128"/>
            </a:endParaRPr>
          </a:p>
          <a:p>
            <a:pPr algn="ctr">
              <a:lnSpc>
                <a:spcPct val="150000"/>
              </a:lnSpc>
              <a:spcAft>
                <a:spcPts val="0"/>
              </a:spcAft>
            </a:pPr>
            <a:r>
              <a:rPr lang="ja-JP" altLang="en-US" sz="2400" dirty="0" smtClean="0">
                <a:latin typeface="ＭＳ Ｐゴシック" panose="020B0600070205080204" pitchFamily="50" charset="-128"/>
                <a:ea typeface="BIZ UDPゴシック" panose="020B0400000000000000" pitchFamily="50" charset="-128"/>
                <a:cs typeface="ＭＳ Ｐゴシック" panose="020B0600070205080204" pitchFamily="50" charset="-128"/>
              </a:rPr>
              <a:t>生活を豊かに</a:t>
            </a:r>
            <a:endParaRPr lang="en-US" altLang="ja-JP" sz="2400" dirty="0" smtClean="0">
              <a:effectLst/>
              <a:latin typeface="ＭＳ Ｐゴシック" panose="020B0600070205080204" pitchFamily="50" charset="-128"/>
              <a:ea typeface="BIZ UDPゴシック" panose="020B0400000000000000" pitchFamily="50" charset="-128"/>
              <a:cs typeface="ＭＳ Ｐゴシック" panose="020B0600070205080204" pitchFamily="50" charset="-128"/>
            </a:endParaRPr>
          </a:p>
        </p:txBody>
      </p:sp>
      <p:sp>
        <p:nvSpPr>
          <p:cNvPr id="67" name="角丸四角形 66"/>
          <p:cNvSpPr/>
          <p:nvPr/>
        </p:nvSpPr>
        <p:spPr>
          <a:xfrm>
            <a:off x="8471452" y="3467773"/>
            <a:ext cx="3429000" cy="662609"/>
          </a:xfrm>
          <a:prstGeom prst="roundRect">
            <a:avLst/>
          </a:prstGeom>
          <a:solidFill>
            <a:sysClr val="window" lastClr="FFFFFF"/>
          </a:solidFill>
          <a:ln w="12700" cap="flat" cmpd="sng" algn="ctr">
            <a:solidFill>
              <a:sysClr val="window" lastClr="FFFFFF"/>
            </a:solidFill>
            <a:prstDash val="solid"/>
            <a:miter lim="800000"/>
          </a:ln>
          <a:effectLst>
            <a:glow rad="139700">
              <a:srgbClr val="70AD47">
                <a:satMod val="175000"/>
                <a:alpha val="40000"/>
              </a:srgbClr>
            </a:glo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50000"/>
              </a:lnSpc>
              <a:spcAft>
                <a:spcPts val="0"/>
              </a:spcAft>
            </a:pPr>
            <a:r>
              <a:rPr lang="ja-JP" altLang="en-US" sz="2400" dirty="0" smtClean="0">
                <a:effectLst/>
                <a:latin typeface="ＭＳ Ｐゴシック" panose="020B0600070205080204" pitchFamily="50" charset="-128"/>
                <a:ea typeface="BIZ UDPゴシック" panose="020B0400000000000000" pitchFamily="50" charset="-128"/>
                <a:cs typeface="ＭＳ Ｐゴシック" panose="020B0600070205080204" pitchFamily="50" charset="-128"/>
              </a:rPr>
              <a:t>人間的成長</a:t>
            </a:r>
            <a:endParaRPr lang="en-US" altLang="ja-JP" sz="2400" dirty="0" smtClean="0">
              <a:effectLst/>
              <a:latin typeface="ＭＳ Ｐゴシック" panose="020B0600070205080204" pitchFamily="50" charset="-128"/>
              <a:ea typeface="BIZ UDPゴシック" panose="020B0400000000000000" pitchFamily="50" charset="-128"/>
              <a:cs typeface="ＭＳ Ｐゴシック" panose="020B0600070205080204" pitchFamily="50" charset="-128"/>
            </a:endParaRPr>
          </a:p>
        </p:txBody>
      </p:sp>
      <p:sp>
        <p:nvSpPr>
          <p:cNvPr id="68" name="下矢印 67"/>
          <p:cNvSpPr/>
          <p:nvPr/>
        </p:nvSpPr>
        <p:spPr>
          <a:xfrm>
            <a:off x="9765477" y="2955637"/>
            <a:ext cx="840949" cy="389087"/>
          </a:xfrm>
          <a:prstGeom prst="downArrow">
            <a:avLst/>
          </a:prstGeom>
          <a:solidFill>
            <a:schemeClr val="accent6">
              <a:lumMod val="20000"/>
              <a:lumOff val="80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9" name="下矢印 68"/>
          <p:cNvSpPr/>
          <p:nvPr/>
        </p:nvSpPr>
        <p:spPr>
          <a:xfrm>
            <a:off x="9788492" y="4349504"/>
            <a:ext cx="840949" cy="389087"/>
          </a:xfrm>
          <a:prstGeom prst="downArrow">
            <a:avLst/>
          </a:prstGeom>
          <a:solidFill>
            <a:schemeClr val="accent6">
              <a:lumMod val="20000"/>
              <a:lumOff val="80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 name="テキスト ボックス 12"/>
          <p:cNvSpPr txBox="1"/>
          <p:nvPr/>
        </p:nvSpPr>
        <p:spPr>
          <a:xfrm>
            <a:off x="3603387" y="2075298"/>
            <a:ext cx="4421792" cy="632180"/>
          </a:xfrm>
          <a:prstGeom prst="rect">
            <a:avLst/>
          </a:prstGeom>
          <a:solidFill>
            <a:schemeClr val="bg1"/>
          </a:solidFill>
          <a:ln w="12700">
            <a:solidFill>
              <a:srgbClr val="FFC000"/>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indent="254000" algn="just">
              <a:lnSpc>
                <a:spcPct val="150000"/>
              </a:lnSpc>
              <a:spcAft>
                <a:spcPts val="0"/>
              </a:spcAft>
            </a:pPr>
            <a:r>
              <a:rPr lang="ja-JP" altLang="en-US" sz="2400" kern="100" dirty="0" smtClean="0">
                <a:effectLst/>
                <a:latin typeface="BIZ UDPゴシック" panose="020B0400000000000000" pitchFamily="50" charset="-128"/>
                <a:ea typeface="BIZ UDPゴシック" panose="020B0400000000000000" pitchFamily="50" charset="-128"/>
                <a:cs typeface="Times New Roman" panose="02020603050405020304" pitchFamily="18" charset="0"/>
              </a:rPr>
              <a:t>コミュニケーションを楽しむ</a:t>
            </a:r>
            <a:endParaRPr lang="en-US" altLang="ja-JP" sz="2400" kern="100" dirty="0" smtClean="0">
              <a:effectLst/>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71" name="テキスト ボックス 12"/>
          <p:cNvSpPr txBox="1"/>
          <p:nvPr/>
        </p:nvSpPr>
        <p:spPr>
          <a:xfrm>
            <a:off x="3603386" y="5350867"/>
            <a:ext cx="4200341" cy="632180"/>
          </a:xfrm>
          <a:prstGeom prst="rect">
            <a:avLst/>
          </a:prstGeom>
          <a:solidFill>
            <a:schemeClr val="bg1"/>
          </a:solidFill>
          <a:ln w="12700">
            <a:solidFill>
              <a:srgbClr val="FFC000"/>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indent="254000" algn="just">
              <a:lnSpc>
                <a:spcPct val="150000"/>
              </a:lnSpc>
              <a:spcAft>
                <a:spcPts val="0"/>
              </a:spcAft>
            </a:pPr>
            <a:r>
              <a:rPr lang="ja-JP" altLang="en-US" sz="2400" kern="100" dirty="0" smtClean="0">
                <a:latin typeface="BIZ UDPゴシック" panose="020B0400000000000000" pitchFamily="50" charset="-128"/>
                <a:ea typeface="BIZ UDPゴシック" panose="020B0400000000000000" pitchFamily="50" charset="-128"/>
                <a:cs typeface="Times New Roman" panose="02020603050405020304" pitchFamily="18" charset="0"/>
              </a:rPr>
              <a:t>生涯にわたって親しむ態度</a:t>
            </a:r>
            <a:endParaRPr lang="en-US" altLang="ja-JP" sz="2400" kern="100" dirty="0" smtClean="0">
              <a:effectLst/>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72" name="テキスト ボックス 12"/>
          <p:cNvSpPr txBox="1"/>
          <p:nvPr/>
        </p:nvSpPr>
        <p:spPr>
          <a:xfrm>
            <a:off x="625122" y="266325"/>
            <a:ext cx="3587788" cy="593906"/>
          </a:xfrm>
          <a:prstGeom prst="rect">
            <a:avLst/>
          </a:prstGeom>
          <a:solidFill>
            <a:schemeClr val="accent6">
              <a:lumMod val="20000"/>
              <a:lumOff val="80000"/>
            </a:schemeClr>
          </a:solidFill>
          <a:ln w="12700">
            <a:solidFill>
              <a:srgbClr val="00B050"/>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indent="254000" algn="just">
              <a:lnSpc>
                <a:spcPct val="150000"/>
              </a:lnSpc>
              <a:spcAft>
                <a:spcPts val="0"/>
              </a:spcAft>
            </a:pPr>
            <a:r>
              <a:rPr lang="ja-JP" altLang="en-US" sz="2400" kern="100" dirty="0" smtClean="0">
                <a:effectLst/>
                <a:latin typeface="BIZ UDPゴシック" panose="020B0400000000000000" pitchFamily="50" charset="-128"/>
                <a:ea typeface="BIZ UDPゴシック" panose="020B0400000000000000" pitchFamily="50" charset="-128"/>
                <a:cs typeface="Times New Roman" panose="02020603050405020304" pitchFamily="18" charset="0"/>
              </a:rPr>
              <a:t>生活に結び付けるとは</a:t>
            </a:r>
            <a:endParaRPr lang="en-US" altLang="ja-JP" sz="2400" kern="100" dirty="0" smtClean="0">
              <a:effectLst/>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73" name="テキスト ボックス 12"/>
          <p:cNvSpPr txBox="1"/>
          <p:nvPr/>
        </p:nvSpPr>
        <p:spPr>
          <a:xfrm>
            <a:off x="310817" y="949967"/>
            <a:ext cx="11006931" cy="684476"/>
          </a:xfrm>
          <a:prstGeom prst="rect">
            <a:avLst/>
          </a:prstGeom>
          <a:noFill/>
          <a:ln w="28575">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indent="254000" algn="just">
              <a:lnSpc>
                <a:spcPct val="150000"/>
              </a:lnSpc>
              <a:spcAft>
                <a:spcPts val="0"/>
              </a:spcAft>
            </a:pPr>
            <a:r>
              <a:rPr lang="ja-JP" altLang="en-US" sz="2400" kern="100" dirty="0" smtClean="0">
                <a:effectLst/>
                <a:latin typeface="BIZ UDPゴシック" panose="020B0400000000000000" pitchFamily="50" charset="-128"/>
                <a:ea typeface="BIZ UDPゴシック" panose="020B0400000000000000" pitchFamily="50" charset="-128"/>
                <a:cs typeface="Times New Roman" panose="02020603050405020304" pitchFamily="18" charset="0"/>
              </a:rPr>
              <a:t>学習内容を児童生徒の生活に沿うようにする，生かされるようにすること。</a:t>
            </a:r>
            <a:endParaRPr lang="en-US" altLang="ja-JP" sz="2400" kern="100" dirty="0" smtClean="0">
              <a:effectLst/>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74" name="テキスト ボックス 12"/>
          <p:cNvSpPr txBox="1"/>
          <p:nvPr/>
        </p:nvSpPr>
        <p:spPr>
          <a:xfrm>
            <a:off x="643933" y="1639443"/>
            <a:ext cx="2430572" cy="642056"/>
          </a:xfrm>
          <a:prstGeom prst="rect">
            <a:avLst/>
          </a:prstGeom>
          <a:solidFill>
            <a:schemeClr val="accent6">
              <a:lumMod val="20000"/>
              <a:lumOff val="80000"/>
            </a:schemeClr>
          </a:solidFill>
          <a:ln w="12700">
            <a:solidFill>
              <a:srgbClr val="00B050"/>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indent="254000" algn="just">
              <a:lnSpc>
                <a:spcPct val="150000"/>
              </a:lnSpc>
              <a:spcAft>
                <a:spcPts val="0"/>
              </a:spcAft>
            </a:pPr>
            <a:r>
              <a:rPr lang="ja-JP" altLang="en-US" sz="2400" kern="100" dirty="0" smtClean="0">
                <a:effectLst/>
                <a:latin typeface="BIZ UDPゴシック" panose="020B0400000000000000" pitchFamily="50" charset="-128"/>
                <a:ea typeface="BIZ UDPゴシック" panose="020B0400000000000000" pitchFamily="50" charset="-128"/>
                <a:cs typeface="Times New Roman" panose="02020603050405020304" pitchFamily="18" charset="0"/>
              </a:rPr>
              <a:t>学習活動（例）</a:t>
            </a:r>
            <a:endParaRPr lang="en-US" altLang="ja-JP" sz="2400" kern="100" dirty="0" smtClean="0">
              <a:effectLst/>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75" name="テキスト ボックス 12"/>
          <p:cNvSpPr txBox="1"/>
          <p:nvPr/>
        </p:nvSpPr>
        <p:spPr>
          <a:xfrm>
            <a:off x="617445" y="2421817"/>
            <a:ext cx="2354055" cy="632180"/>
          </a:xfrm>
          <a:prstGeom prst="rect">
            <a:avLst/>
          </a:prstGeom>
          <a:solidFill>
            <a:schemeClr val="bg1"/>
          </a:solidFill>
          <a:ln w="12700">
            <a:solidFill>
              <a:srgbClr val="FFC000"/>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indent="254000" algn="just">
              <a:lnSpc>
                <a:spcPct val="150000"/>
              </a:lnSpc>
              <a:spcAft>
                <a:spcPts val="0"/>
              </a:spcAft>
            </a:pPr>
            <a:r>
              <a:rPr lang="ja-JP" altLang="en-US" sz="2400" kern="100" dirty="0">
                <a:latin typeface="BIZ UDPゴシック" panose="020B0400000000000000" pitchFamily="50" charset="-128"/>
                <a:ea typeface="BIZ UDPゴシック" panose="020B0400000000000000" pitchFamily="50" charset="-128"/>
                <a:cs typeface="Times New Roman" panose="02020603050405020304" pitchFamily="18" charset="0"/>
              </a:rPr>
              <a:t>情感豊かな心</a:t>
            </a:r>
            <a:endParaRPr lang="en-US" altLang="ja-JP" sz="2400" kern="100" dirty="0" smtClean="0">
              <a:effectLst/>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Tree>
    <p:extLst>
      <p:ext uri="{BB962C8B-B14F-4D97-AF65-F5344CB8AC3E}">
        <p14:creationId xmlns:p14="http://schemas.microsoft.com/office/powerpoint/2010/main" val="260247926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フッター プレースホルダー 1"/>
          <p:cNvSpPr>
            <a:spLocks noGrp="1"/>
          </p:cNvSpPr>
          <p:nvPr>
            <p:ph type="ftr" sz="quarter" idx="11"/>
          </p:nvPr>
        </p:nvSpPr>
        <p:spPr>
          <a:xfrm>
            <a:off x="4038600" y="6356350"/>
            <a:ext cx="4572000" cy="365125"/>
          </a:xfrm>
        </p:spPr>
        <p:txBody>
          <a:bodyPr/>
          <a:lstStyle/>
          <a:p>
            <a:r>
              <a:rPr kumimoji="1" lang="ja-JP" altLang="en-US" smtClean="0"/>
              <a:t>校内研修用スライド①　理論・ツール編</a:t>
            </a:r>
            <a:endParaRPr kumimoji="1" lang="ja-JP" altLang="en-US" dirty="0"/>
          </a:p>
        </p:txBody>
      </p:sp>
      <p:sp>
        <p:nvSpPr>
          <p:cNvPr id="3" name="スライド番号プレースホルダー 2"/>
          <p:cNvSpPr>
            <a:spLocks noGrp="1"/>
          </p:cNvSpPr>
          <p:nvPr>
            <p:ph type="sldNum" sz="quarter" idx="12"/>
          </p:nvPr>
        </p:nvSpPr>
        <p:spPr/>
        <p:txBody>
          <a:bodyPr/>
          <a:lstStyle/>
          <a:p>
            <a:fld id="{D67E624D-B24F-4D49-B013-843895CD5DFB}" type="slidenum">
              <a:rPr kumimoji="1" lang="ja-JP" altLang="en-US" smtClean="0"/>
              <a:t>9</a:t>
            </a:fld>
            <a:endParaRPr kumimoji="1" lang="ja-JP" altLang="en-US"/>
          </a:p>
        </p:txBody>
      </p:sp>
      <p:sp>
        <p:nvSpPr>
          <p:cNvPr id="9" name="角丸四角形 8"/>
          <p:cNvSpPr/>
          <p:nvPr/>
        </p:nvSpPr>
        <p:spPr>
          <a:xfrm rot="16200000">
            <a:off x="10619480" y="-289908"/>
            <a:ext cx="1051753" cy="1872777"/>
          </a:xfrm>
          <a:prstGeom prst="roundRect">
            <a:avLst/>
          </a:prstGeom>
          <a:solidFill>
            <a:schemeClr val="bg1"/>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0" name="図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08955" y="256457"/>
            <a:ext cx="558478" cy="791828"/>
          </a:xfrm>
          <a:prstGeom prst="rect">
            <a:avLst/>
          </a:prstGeom>
          <a:ln w="6350">
            <a:solidFill>
              <a:schemeClr val="tx1"/>
            </a:solidFill>
          </a:ln>
        </p:spPr>
      </p:pic>
      <p:sp>
        <p:nvSpPr>
          <p:cNvPr id="11" name="テキスト ボックス 10"/>
          <p:cNvSpPr txBox="1"/>
          <p:nvPr/>
        </p:nvSpPr>
        <p:spPr>
          <a:xfrm>
            <a:off x="11075613" y="64638"/>
            <a:ext cx="1114312" cy="1077218"/>
          </a:xfrm>
          <a:prstGeom prst="rect">
            <a:avLst/>
          </a:prstGeom>
          <a:noFill/>
        </p:spPr>
        <p:txBody>
          <a:bodyPr wrap="square" rtlCol="0">
            <a:spAutoFit/>
          </a:bodyPr>
          <a:lstStyle/>
          <a:p>
            <a:endParaRPr kumimoji="1" lang="en-US" altLang="ja-JP" sz="2400" dirty="0" smtClean="0">
              <a:solidFill>
                <a:srgbClr val="0070C0"/>
              </a:solidFill>
              <a:latin typeface="メイリオ" panose="020B0604030504040204" pitchFamily="50" charset="-128"/>
              <a:ea typeface="メイリオ" panose="020B0604030504040204" pitchFamily="50" charset="-128"/>
            </a:endParaRPr>
          </a:p>
          <a:p>
            <a:r>
              <a:rPr kumimoji="1" lang="en-US" altLang="ja-JP" sz="2000" b="1" dirty="0" smtClean="0">
                <a:latin typeface="BIZ UDPゴシック" panose="020B0400000000000000" pitchFamily="50" charset="-128"/>
                <a:ea typeface="BIZ UDPゴシック" panose="020B0400000000000000" pitchFamily="50" charset="-128"/>
              </a:rPr>
              <a:t>P</a:t>
            </a:r>
            <a:r>
              <a:rPr kumimoji="1" lang="ja-JP" altLang="en-US" sz="2000" b="1" dirty="0" smtClean="0">
                <a:latin typeface="BIZ UDPゴシック" panose="020B0400000000000000" pitchFamily="50" charset="-128"/>
                <a:ea typeface="BIZ UDPゴシック" panose="020B0400000000000000" pitchFamily="50" charset="-128"/>
              </a:rPr>
              <a:t>１－２</a:t>
            </a:r>
            <a:endParaRPr kumimoji="1" lang="en-US" altLang="ja-JP" sz="2000" b="1" dirty="0" smtClean="0">
              <a:latin typeface="BIZ UDPゴシック" panose="020B0400000000000000" pitchFamily="50" charset="-128"/>
              <a:ea typeface="BIZ UDPゴシック" panose="020B0400000000000000" pitchFamily="50" charset="-128"/>
            </a:endParaRPr>
          </a:p>
          <a:p>
            <a:endParaRPr kumimoji="1" lang="en-US" altLang="ja-JP" sz="2000" b="1" dirty="0" smtClean="0">
              <a:latin typeface="BIZ UDPゴシック" panose="020B0400000000000000" pitchFamily="50" charset="-128"/>
              <a:ea typeface="BIZ UDPゴシック" panose="020B0400000000000000" pitchFamily="50" charset="-128"/>
            </a:endParaRPr>
          </a:p>
        </p:txBody>
      </p:sp>
      <p:sp>
        <p:nvSpPr>
          <p:cNvPr id="8" name="テキスト ボックス 3"/>
          <p:cNvSpPr txBox="1"/>
          <p:nvPr/>
        </p:nvSpPr>
        <p:spPr>
          <a:xfrm>
            <a:off x="377549" y="250873"/>
            <a:ext cx="5146981" cy="747452"/>
          </a:xfrm>
          <a:prstGeom prst="roundRect">
            <a:avLst/>
          </a:prstGeom>
          <a:solidFill>
            <a:sysClr val="window" lastClr="FFFFFF"/>
          </a:solidFill>
          <a:ln w="38100" cmpd="dbl">
            <a:solidFill>
              <a:srgbClr val="00B050"/>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ct val="150000"/>
              </a:lnSpc>
              <a:spcAft>
                <a:spcPts val="0"/>
              </a:spcAft>
            </a:pPr>
            <a:r>
              <a:rPr lang="ja-JP" altLang="en-US" sz="2400" kern="100" dirty="0" smtClean="0">
                <a:effectLst/>
                <a:latin typeface="游明朝" panose="02020400000000000000" pitchFamily="18" charset="-128"/>
                <a:ea typeface="BIZ UDPゴシック" panose="020B0400000000000000" pitchFamily="50" charset="-128"/>
                <a:cs typeface="Times New Roman" panose="02020603050405020304" pitchFamily="18" charset="0"/>
              </a:rPr>
              <a:t>児童生徒の生活とキャリア発達段階</a:t>
            </a:r>
            <a:endParaRPr lang="ja-JP" sz="2400" kern="100" dirty="0">
              <a:effectLst/>
              <a:latin typeface="游明朝" panose="02020400000000000000" pitchFamily="18" charset="-128"/>
              <a:ea typeface="游明朝" panose="02020400000000000000" pitchFamily="18" charset="-128"/>
              <a:cs typeface="Times New Roman" panose="02020603050405020304" pitchFamily="18" charset="0"/>
            </a:endParaRPr>
          </a:p>
        </p:txBody>
      </p:sp>
      <p:sp>
        <p:nvSpPr>
          <p:cNvPr id="12" name="テキスト ボックス 12"/>
          <p:cNvSpPr txBox="1"/>
          <p:nvPr/>
        </p:nvSpPr>
        <p:spPr>
          <a:xfrm>
            <a:off x="377549" y="1120262"/>
            <a:ext cx="2743798" cy="652191"/>
          </a:xfrm>
          <a:prstGeom prst="rect">
            <a:avLst/>
          </a:prstGeom>
          <a:solidFill>
            <a:schemeClr val="accent6">
              <a:lumMod val="20000"/>
              <a:lumOff val="80000"/>
            </a:schemeClr>
          </a:solidFill>
          <a:ln w="12700">
            <a:solidFill>
              <a:srgbClr val="00B050"/>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indent="254000" algn="just">
              <a:lnSpc>
                <a:spcPct val="150000"/>
              </a:lnSpc>
              <a:spcAft>
                <a:spcPts val="0"/>
              </a:spcAft>
            </a:pPr>
            <a:r>
              <a:rPr lang="ja-JP" altLang="en-US" sz="2400" kern="100" dirty="0" smtClean="0">
                <a:effectLst/>
                <a:latin typeface="BIZ UDPゴシック" panose="020B0400000000000000" pitchFamily="50" charset="-128"/>
                <a:ea typeface="BIZ UDPゴシック" panose="020B0400000000000000" pitchFamily="50" charset="-128"/>
                <a:cs typeface="Times New Roman" panose="02020603050405020304" pitchFamily="18" charset="0"/>
              </a:rPr>
              <a:t>児童生徒の生活</a:t>
            </a:r>
            <a:endParaRPr lang="en-US" altLang="ja-JP" sz="2400" kern="100" dirty="0" smtClean="0">
              <a:effectLst/>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15" name="テキスト ボックス 12"/>
          <p:cNvSpPr txBox="1"/>
          <p:nvPr/>
        </p:nvSpPr>
        <p:spPr>
          <a:xfrm>
            <a:off x="377549" y="3087934"/>
            <a:ext cx="3377046" cy="652191"/>
          </a:xfrm>
          <a:prstGeom prst="rect">
            <a:avLst/>
          </a:prstGeom>
          <a:solidFill>
            <a:schemeClr val="accent6">
              <a:lumMod val="20000"/>
              <a:lumOff val="80000"/>
            </a:schemeClr>
          </a:solidFill>
          <a:ln w="12700">
            <a:solidFill>
              <a:srgbClr val="00B050"/>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indent="254000" algn="just">
              <a:lnSpc>
                <a:spcPct val="150000"/>
              </a:lnSpc>
              <a:spcAft>
                <a:spcPts val="0"/>
              </a:spcAft>
            </a:pPr>
            <a:r>
              <a:rPr lang="ja-JP" altLang="en-US" sz="2400" kern="100" dirty="0" smtClean="0">
                <a:effectLst/>
                <a:latin typeface="BIZ UDPゴシック" panose="020B0400000000000000" pitchFamily="50" charset="-128"/>
                <a:ea typeface="BIZ UDPゴシック" panose="020B0400000000000000" pitchFamily="50" charset="-128"/>
                <a:cs typeface="Times New Roman" panose="02020603050405020304" pitchFamily="18" charset="0"/>
              </a:rPr>
              <a:t>キャリア発達の段階</a:t>
            </a:r>
            <a:endParaRPr lang="en-US" altLang="ja-JP" sz="2400" kern="100" dirty="0" smtClean="0">
              <a:effectLst/>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16" name="テキスト ボックス 12"/>
          <p:cNvSpPr txBox="1"/>
          <p:nvPr/>
        </p:nvSpPr>
        <p:spPr>
          <a:xfrm>
            <a:off x="164592" y="1772453"/>
            <a:ext cx="12027408" cy="1193544"/>
          </a:xfrm>
          <a:prstGeom prst="rect">
            <a:avLst/>
          </a:prstGeom>
          <a:noFill/>
          <a:ln w="28575">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indent="254000" algn="just">
              <a:lnSpc>
                <a:spcPct val="150000"/>
              </a:lnSpc>
              <a:spcAft>
                <a:spcPts val="0"/>
              </a:spcAft>
            </a:pPr>
            <a:r>
              <a:rPr lang="ja-JP" altLang="en-US" sz="2400" kern="100" dirty="0" smtClean="0">
                <a:effectLst/>
                <a:latin typeface="BIZ UDPゴシック" panose="020B0400000000000000" pitchFamily="50" charset="-128"/>
                <a:ea typeface="BIZ UDPゴシック" panose="020B0400000000000000" pitchFamily="50" charset="-128"/>
                <a:cs typeface="Times New Roman" panose="02020603050405020304" pitchFamily="18" charset="0"/>
              </a:rPr>
              <a:t>知的障害の状況や特性，学習状況や経験，興味・関心等　　　</a:t>
            </a:r>
            <a:r>
              <a:rPr lang="ja-JP" altLang="en-US" sz="2400" kern="100" dirty="0" smtClean="0">
                <a:solidFill>
                  <a:srgbClr val="FF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個によって異なる。</a:t>
            </a:r>
            <a:endParaRPr lang="en-US" altLang="ja-JP" sz="2400" kern="100" dirty="0" smtClean="0">
              <a:solidFill>
                <a:srgbClr val="FF0000"/>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indent="254000" algn="just">
              <a:lnSpc>
                <a:spcPct val="150000"/>
              </a:lnSpc>
            </a:pPr>
            <a:r>
              <a:rPr lang="ja-JP" altLang="en-US" sz="2400" kern="100" dirty="0" smtClean="0">
                <a:effectLst/>
                <a:latin typeface="BIZ UDPゴシック" panose="020B0400000000000000" pitchFamily="50" charset="-128"/>
                <a:ea typeface="BIZ UDPゴシック" panose="020B0400000000000000" pitchFamily="50" charset="-128"/>
                <a:cs typeface="Times New Roman" panose="02020603050405020304" pitchFamily="18" charset="0"/>
              </a:rPr>
              <a:t>学部（学校）の段階ごとのキャリア発達段階　　　</a:t>
            </a:r>
            <a:r>
              <a:rPr lang="ja-JP" altLang="en-US" sz="2400" kern="100" dirty="0" smtClean="0">
                <a:solidFill>
                  <a:srgbClr val="FF0000"/>
                </a:solidFill>
                <a:latin typeface="BIZ UDPゴシック" panose="020B0400000000000000" pitchFamily="50" charset="-128"/>
                <a:ea typeface="BIZ UDPゴシック" panose="020B0400000000000000" pitchFamily="50" charset="-128"/>
                <a:cs typeface="Times New Roman" panose="02020603050405020304" pitchFamily="18" charset="0"/>
              </a:rPr>
              <a:t>障害</a:t>
            </a:r>
            <a:r>
              <a:rPr lang="ja-JP" altLang="en-US" sz="2400" kern="100" dirty="0">
                <a:solidFill>
                  <a:srgbClr val="FF0000"/>
                </a:solidFill>
                <a:latin typeface="BIZ UDPゴシック" panose="020B0400000000000000" pitchFamily="50" charset="-128"/>
                <a:ea typeface="BIZ UDPゴシック" panose="020B0400000000000000" pitchFamily="50" charset="-128"/>
                <a:cs typeface="Times New Roman" panose="02020603050405020304" pitchFamily="18" charset="0"/>
              </a:rPr>
              <a:t>の有無や軽重に関わらず共通</a:t>
            </a:r>
            <a:r>
              <a:rPr lang="ja-JP" altLang="en-US" sz="2400" kern="100" dirty="0" smtClean="0">
                <a:solidFill>
                  <a:srgbClr val="FF0000"/>
                </a:solidFill>
                <a:latin typeface="BIZ UDPゴシック" panose="020B0400000000000000" pitchFamily="50" charset="-128"/>
                <a:ea typeface="BIZ UDPゴシック" panose="020B0400000000000000" pitchFamily="50" charset="-128"/>
                <a:cs typeface="Times New Roman" panose="02020603050405020304" pitchFamily="18" charset="0"/>
              </a:rPr>
              <a:t>する。</a:t>
            </a:r>
            <a:endParaRPr lang="en-US" altLang="ja-JP" sz="2400" kern="100" dirty="0">
              <a:solidFill>
                <a:srgbClr val="FF0000"/>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indent="254000" algn="just">
              <a:lnSpc>
                <a:spcPct val="150000"/>
              </a:lnSpc>
              <a:spcAft>
                <a:spcPts val="0"/>
              </a:spcAft>
            </a:pPr>
            <a:endParaRPr lang="en-US" altLang="ja-JP" sz="2400" kern="100" dirty="0" smtClean="0">
              <a:solidFill>
                <a:srgbClr val="FF0000"/>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p:txBody>
      </p:sp>
      <p:graphicFrame>
        <p:nvGraphicFramePr>
          <p:cNvPr id="18" name="表 17"/>
          <p:cNvGraphicFramePr>
            <a:graphicFrameLocks noGrp="1"/>
          </p:cNvGraphicFramePr>
          <p:nvPr>
            <p:extLst>
              <p:ext uri="{D42A27DB-BD31-4B8C-83A1-F6EECF244321}">
                <p14:modId xmlns:p14="http://schemas.microsoft.com/office/powerpoint/2010/main" val="3727462914"/>
              </p:ext>
            </p:extLst>
          </p:nvPr>
        </p:nvGraphicFramePr>
        <p:xfrm>
          <a:off x="391510" y="3862062"/>
          <a:ext cx="10962290" cy="1985199"/>
        </p:xfrm>
        <a:graphic>
          <a:graphicData uri="http://schemas.openxmlformats.org/drawingml/2006/table">
            <a:tbl>
              <a:tblPr firstRow="1" firstCol="1" bandRow="1"/>
              <a:tblGrid>
                <a:gridCol w="2722179">
                  <a:extLst>
                    <a:ext uri="{9D8B030D-6E8A-4147-A177-3AD203B41FA5}">
                      <a16:colId xmlns:a16="http://schemas.microsoft.com/office/drawing/2014/main" val="4139097245"/>
                    </a:ext>
                  </a:extLst>
                </a:gridCol>
                <a:gridCol w="3891529">
                  <a:extLst>
                    <a:ext uri="{9D8B030D-6E8A-4147-A177-3AD203B41FA5}">
                      <a16:colId xmlns:a16="http://schemas.microsoft.com/office/drawing/2014/main" val="1844413565"/>
                    </a:ext>
                  </a:extLst>
                </a:gridCol>
                <a:gridCol w="4348582">
                  <a:extLst>
                    <a:ext uri="{9D8B030D-6E8A-4147-A177-3AD203B41FA5}">
                      <a16:colId xmlns:a16="http://schemas.microsoft.com/office/drawing/2014/main" val="1455488675"/>
                    </a:ext>
                  </a:extLst>
                </a:gridCol>
              </a:tblGrid>
              <a:tr h="400511">
                <a:tc>
                  <a:txBody>
                    <a:bodyPr/>
                    <a:lstStyle/>
                    <a:p>
                      <a:pPr algn="ctr">
                        <a:lnSpc>
                          <a:spcPct val="100000"/>
                        </a:lnSpc>
                        <a:spcAft>
                          <a:spcPts val="0"/>
                        </a:spcAft>
                      </a:pPr>
                      <a:r>
                        <a:rPr lang="ja-JP" altLang="en-US" sz="2400" kern="100" dirty="0" smtClean="0">
                          <a:effectLst/>
                          <a:latin typeface="游明朝" panose="02020400000000000000" pitchFamily="18" charset="-128"/>
                          <a:ea typeface="BIZ UDPゴシック" panose="020B0400000000000000" pitchFamily="50" charset="-128"/>
                          <a:cs typeface="Times New Roman" panose="02020603050405020304" pitchFamily="18" charset="0"/>
                        </a:rPr>
                        <a:t>小学部（小学校）</a:t>
                      </a:r>
                      <a:endParaRPr lang="ja-JP" sz="24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ja-JP" altLang="en-US" sz="2400" kern="100" dirty="0" smtClean="0">
                          <a:effectLst/>
                          <a:latin typeface="游明朝" panose="02020400000000000000" pitchFamily="18" charset="-128"/>
                          <a:ea typeface="BIZ UDPゴシック" panose="020B0400000000000000" pitchFamily="50" charset="-128"/>
                          <a:cs typeface="Times New Roman" panose="02020603050405020304" pitchFamily="18" charset="0"/>
                        </a:rPr>
                        <a:t>中学部（中学校）</a:t>
                      </a:r>
                      <a:endParaRPr lang="ja-JP" sz="24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ja-JP" altLang="en-US" sz="2400" kern="100" dirty="0" smtClean="0">
                          <a:effectLst/>
                          <a:latin typeface="游明朝" panose="02020400000000000000" pitchFamily="18" charset="-128"/>
                          <a:ea typeface="BIZ UDPゴシック" panose="020B0400000000000000" pitchFamily="50" charset="-128"/>
                          <a:cs typeface="Times New Roman" panose="02020603050405020304" pitchFamily="18" charset="0"/>
                        </a:rPr>
                        <a:t>高等部（高等学園）</a:t>
                      </a:r>
                      <a:endParaRPr lang="ja-JP" sz="24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05376132"/>
                  </a:ext>
                </a:extLst>
              </a:tr>
              <a:tr h="1584688">
                <a:tc>
                  <a:txBody>
                    <a:bodyPr/>
                    <a:lstStyle/>
                    <a:p>
                      <a:pPr algn="just">
                        <a:lnSpc>
                          <a:spcPct val="100000"/>
                        </a:lnSpc>
                        <a:spcAft>
                          <a:spcPts val="0"/>
                        </a:spcAft>
                      </a:pPr>
                      <a:r>
                        <a:rPr lang="ja-JP" altLang="en-US" sz="2400" kern="100" dirty="0" smtClean="0">
                          <a:effectLst/>
                          <a:latin typeface="游明朝" panose="02020400000000000000" pitchFamily="18" charset="-128"/>
                          <a:ea typeface="BIZ UDPゴシック" panose="020B0400000000000000" pitchFamily="50" charset="-128"/>
                          <a:cs typeface="Times New Roman" panose="02020603050405020304" pitchFamily="18" charset="0"/>
                        </a:rPr>
                        <a:t>職業及び生活に関わる</a:t>
                      </a:r>
                      <a:r>
                        <a:rPr lang="ja-JP" altLang="en-US" sz="2400" kern="100" dirty="0" smtClean="0">
                          <a:solidFill>
                            <a:srgbClr val="0070C0"/>
                          </a:solidFill>
                          <a:effectLst/>
                          <a:latin typeface="游明朝" panose="02020400000000000000" pitchFamily="18" charset="-128"/>
                          <a:ea typeface="BIZ UDPゴシック" panose="020B0400000000000000" pitchFamily="50" charset="-128"/>
                          <a:cs typeface="Times New Roman" panose="02020603050405020304" pitchFamily="18" charset="0"/>
                        </a:rPr>
                        <a:t>基礎的な能力獲得</a:t>
                      </a:r>
                      <a:r>
                        <a:rPr lang="ja-JP" altLang="en-US" sz="2400" kern="100" dirty="0" smtClean="0">
                          <a:effectLst/>
                          <a:latin typeface="游明朝" panose="02020400000000000000" pitchFamily="18" charset="-128"/>
                          <a:ea typeface="BIZ UDPゴシック" panose="020B0400000000000000" pitchFamily="50" charset="-128"/>
                          <a:cs typeface="Times New Roman" panose="02020603050405020304" pitchFamily="18" charset="0"/>
                        </a:rPr>
                        <a:t>の時期</a:t>
                      </a:r>
                      <a:endParaRPr lang="ja-JP" sz="24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ja-JP" altLang="en-US" sz="2400" kern="100" dirty="0" smtClean="0">
                          <a:effectLst/>
                          <a:latin typeface="游明朝" panose="02020400000000000000" pitchFamily="18" charset="-128"/>
                          <a:ea typeface="BIZ UDPゴシック" panose="020B0400000000000000" pitchFamily="50" charset="-128"/>
                          <a:cs typeface="Times New Roman" panose="02020603050405020304" pitchFamily="18" charset="0"/>
                        </a:rPr>
                        <a:t>職業及び生活に関わる基礎的な能力を土台に，それらを</a:t>
                      </a:r>
                      <a:r>
                        <a:rPr lang="ja-JP" altLang="en-US" sz="2400" kern="100" dirty="0" smtClean="0">
                          <a:solidFill>
                            <a:srgbClr val="0070C0"/>
                          </a:solidFill>
                          <a:effectLst/>
                          <a:latin typeface="游明朝" panose="02020400000000000000" pitchFamily="18" charset="-128"/>
                          <a:ea typeface="BIZ UDPゴシック" panose="020B0400000000000000" pitchFamily="50" charset="-128"/>
                          <a:cs typeface="Times New Roman" panose="02020603050405020304" pitchFamily="18" charset="0"/>
                        </a:rPr>
                        <a:t>統合して働くことに応用する</a:t>
                      </a:r>
                      <a:r>
                        <a:rPr lang="ja-JP" altLang="en-US" sz="2400" kern="100" dirty="0" smtClean="0">
                          <a:effectLst/>
                          <a:latin typeface="游明朝" panose="02020400000000000000" pitchFamily="18" charset="-128"/>
                          <a:ea typeface="BIZ UDPゴシック" panose="020B0400000000000000" pitchFamily="50" charset="-128"/>
                          <a:cs typeface="Times New Roman" panose="02020603050405020304" pitchFamily="18" charset="0"/>
                        </a:rPr>
                        <a:t>能力獲得の時期</a:t>
                      </a:r>
                      <a:endParaRPr lang="ja-JP" sz="24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ja-JP" altLang="en-US" sz="2400" kern="100" dirty="0" smtClean="0">
                          <a:effectLst/>
                          <a:latin typeface="游明朝" panose="02020400000000000000" pitchFamily="18" charset="-128"/>
                          <a:ea typeface="BIZ UDPゴシック" panose="020B0400000000000000" pitchFamily="50" charset="-128"/>
                          <a:cs typeface="Times New Roman" panose="02020603050405020304" pitchFamily="18" charset="0"/>
                        </a:rPr>
                        <a:t>職業及び卒業後の</a:t>
                      </a:r>
                      <a:r>
                        <a:rPr lang="ja-JP" altLang="en-US" sz="2400" kern="100" dirty="0" smtClean="0">
                          <a:solidFill>
                            <a:srgbClr val="0070C0"/>
                          </a:solidFill>
                          <a:effectLst/>
                          <a:latin typeface="游明朝" panose="02020400000000000000" pitchFamily="18" charset="-128"/>
                          <a:ea typeface="BIZ UDPゴシック" panose="020B0400000000000000" pitchFamily="50" charset="-128"/>
                          <a:cs typeface="Times New Roman" panose="02020603050405020304" pitchFamily="18" charset="0"/>
                        </a:rPr>
                        <a:t>家庭生活に必要な能力を実際に働く生活を想定して具体的に適用する</a:t>
                      </a:r>
                      <a:r>
                        <a:rPr lang="ja-JP" altLang="en-US" sz="2400" kern="100" dirty="0" smtClean="0">
                          <a:effectLst/>
                          <a:latin typeface="游明朝" panose="02020400000000000000" pitchFamily="18" charset="-128"/>
                          <a:ea typeface="BIZ UDPゴシック" panose="020B0400000000000000" pitchFamily="50" charset="-128"/>
                          <a:cs typeface="Times New Roman" panose="02020603050405020304" pitchFamily="18" charset="0"/>
                        </a:rPr>
                        <a:t>ための能力獲得の時期</a:t>
                      </a:r>
                      <a:endParaRPr lang="ja-JP" sz="24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24127303"/>
                  </a:ext>
                </a:extLst>
              </a:tr>
            </a:tbl>
          </a:graphicData>
        </a:graphic>
      </p:graphicFrame>
      <p:sp>
        <p:nvSpPr>
          <p:cNvPr id="19" name="テキスト ボックス 18"/>
          <p:cNvSpPr txBox="1"/>
          <p:nvPr/>
        </p:nvSpPr>
        <p:spPr>
          <a:xfrm>
            <a:off x="3754595" y="5902099"/>
            <a:ext cx="7761039" cy="399413"/>
          </a:xfrm>
          <a:prstGeom prst="rect">
            <a:avLst/>
          </a:prstGeom>
          <a:noFill/>
          <a:ln w="28575">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indent="254000" algn="just">
              <a:lnSpc>
                <a:spcPct val="150000"/>
              </a:lnSpc>
              <a:spcAft>
                <a:spcPts val="0"/>
              </a:spcAft>
            </a:pPr>
            <a:r>
              <a:rPr lang="en-US" altLang="ja-JP" sz="1200" kern="100" dirty="0" smtClean="0">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1200" kern="100" dirty="0" smtClean="0">
                <a:latin typeface="BIZ UDPゴシック" panose="020B0400000000000000" pitchFamily="50" charset="-128"/>
                <a:ea typeface="BIZ UDPゴシック" panose="020B0400000000000000" pitchFamily="50" charset="-128"/>
                <a:cs typeface="Times New Roman" panose="02020603050405020304" pitchFamily="18" charset="0"/>
              </a:rPr>
              <a:t>参考</a:t>
            </a:r>
            <a:r>
              <a:rPr lang="en-US" altLang="ja-JP" sz="1200" kern="100" dirty="0" smtClean="0">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1200" kern="100" dirty="0" smtClean="0">
                <a:latin typeface="BIZ UDPゴシック" panose="020B0400000000000000" pitchFamily="50" charset="-128"/>
                <a:ea typeface="BIZ UDPゴシック" panose="020B0400000000000000" pitchFamily="50" charset="-128"/>
                <a:cs typeface="Times New Roman" panose="02020603050405020304" pitchFamily="18" charset="0"/>
              </a:rPr>
              <a:t>知的障害のある児童生徒の</a:t>
            </a:r>
            <a:r>
              <a:rPr lang="ja-JP" altLang="en-US" sz="1200" kern="100" dirty="0">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1200" kern="100" dirty="0" smtClean="0">
                <a:latin typeface="BIZ UDPゴシック" panose="020B0400000000000000" pitchFamily="50" charset="-128"/>
                <a:ea typeface="BIZ UDPゴシック" panose="020B0400000000000000" pitchFamily="50" charset="-128"/>
                <a:cs typeface="Times New Roman" panose="02020603050405020304" pitchFamily="18" charset="0"/>
              </a:rPr>
              <a:t>キャリアプランニング・マトリックス（試案）」国立特別支援教育総合研究所</a:t>
            </a:r>
            <a:endParaRPr lang="en-US" altLang="ja-JP" sz="1200" kern="100" dirty="0">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13" name="下矢印 12"/>
          <p:cNvSpPr/>
          <p:nvPr/>
        </p:nvSpPr>
        <p:spPr>
          <a:xfrm rot="16200000">
            <a:off x="7830950" y="1921170"/>
            <a:ext cx="375399" cy="394531"/>
          </a:xfrm>
          <a:prstGeom prst="downArrow">
            <a:avLst/>
          </a:prstGeom>
          <a:solidFill>
            <a:schemeClr val="accent6">
              <a:lumMod val="20000"/>
              <a:lumOff val="80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下矢印 13"/>
          <p:cNvSpPr/>
          <p:nvPr/>
        </p:nvSpPr>
        <p:spPr>
          <a:xfrm rot="16200000">
            <a:off x="6269357" y="2465725"/>
            <a:ext cx="375399" cy="394531"/>
          </a:xfrm>
          <a:prstGeom prst="downArrow">
            <a:avLst/>
          </a:prstGeom>
          <a:solidFill>
            <a:schemeClr val="accent6">
              <a:lumMod val="20000"/>
              <a:lumOff val="80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94710419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2819</TotalTime>
  <Words>4725</Words>
  <Application>Microsoft Office PowerPoint</Application>
  <PresentationFormat>ワイド画面</PresentationFormat>
  <Paragraphs>400</Paragraphs>
  <Slides>21</Slides>
  <Notes>21</Notes>
  <HiddenSlides>0</HiddenSlides>
  <MMClips>0</MMClips>
  <ScaleCrop>false</ScaleCrop>
  <HeadingPairs>
    <vt:vector size="6" baseType="variant">
      <vt:variant>
        <vt:lpstr>使用されているフォント</vt:lpstr>
      </vt:variant>
      <vt:variant>
        <vt:i4>9</vt:i4>
      </vt:variant>
      <vt:variant>
        <vt:lpstr>テーマ</vt:lpstr>
      </vt:variant>
      <vt:variant>
        <vt:i4>1</vt:i4>
      </vt:variant>
      <vt:variant>
        <vt:lpstr>スライド タイトル</vt:lpstr>
      </vt:variant>
      <vt:variant>
        <vt:i4>21</vt:i4>
      </vt:variant>
    </vt:vector>
  </HeadingPairs>
  <TitlesOfParts>
    <vt:vector size="31" baseType="lpstr">
      <vt:lpstr>BIZ UDPゴシック</vt:lpstr>
      <vt:lpstr>BIZ UDゴシック</vt:lpstr>
      <vt:lpstr>ＭＳ Ｐゴシック</vt:lpstr>
      <vt:lpstr>メイリオ</vt:lpstr>
      <vt:lpstr>游ゴシック</vt:lpstr>
      <vt:lpstr>游ゴシック Light</vt:lpstr>
      <vt:lpstr>游明朝</vt:lpstr>
      <vt:lpstr>Arial</vt:lpstr>
      <vt:lpstr>Times New Roman</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宮城県総合教育センターR４特別支援教育研究グループ</dc:title>
  <dc:creator>宮城県総合教育センター</dc:creator>
  <cp:lastModifiedBy>long2218</cp:lastModifiedBy>
  <cp:revision>388</cp:revision>
  <cp:lastPrinted>2023-01-24T06:07:29Z</cp:lastPrinted>
  <dcterms:created xsi:type="dcterms:W3CDTF">2022-11-15T00:31:22Z</dcterms:created>
  <dcterms:modified xsi:type="dcterms:W3CDTF">2023-02-22T07:29:44Z</dcterms:modified>
</cp:coreProperties>
</file>