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handoutMasterIdLst>
    <p:handoutMasterId r:id="rId19"/>
  </p:handoutMasterIdLst>
  <p:sldIdLst>
    <p:sldId id="728" r:id="rId2"/>
    <p:sldId id="708" r:id="rId3"/>
    <p:sldId id="719" r:id="rId4"/>
    <p:sldId id="729" r:id="rId5"/>
    <p:sldId id="742" r:id="rId6"/>
    <p:sldId id="730" r:id="rId7"/>
    <p:sldId id="673" r:id="rId8"/>
    <p:sldId id="743" r:id="rId9"/>
    <p:sldId id="732" r:id="rId10"/>
    <p:sldId id="739" r:id="rId11"/>
    <p:sldId id="736" r:id="rId12"/>
    <p:sldId id="737" r:id="rId13"/>
    <p:sldId id="735" r:id="rId14"/>
    <p:sldId id="746" r:id="rId15"/>
    <p:sldId id="713" r:id="rId16"/>
    <p:sldId id="712" r:id="rId17"/>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CCFFCC"/>
    <a:srgbClr val="FFCC66"/>
    <a:srgbClr val="66FFFF"/>
    <a:srgbClr val="99CCFF"/>
    <a:srgbClr val="CCFF99"/>
    <a:srgbClr val="ED7D31"/>
    <a:srgbClr val="0099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7" autoAdjust="0"/>
    <p:restoredTop sz="62438" autoAdjust="0"/>
  </p:normalViewPr>
  <p:slideViewPr>
    <p:cSldViewPr snapToGrid="0">
      <p:cViewPr varScale="1">
        <p:scale>
          <a:sx n="54" d="100"/>
          <a:sy n="54" d="100"/>
        </p:scale>
        <p:origin x="2112" y="62"/>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84870" cy="502675"/>
          </a:xfrm>
          <a:prstGeom prst="rect">
            <a:avLst/>
          </a:prstGeom>
        </p:spPr>
        <p:txBody>
          <a:bodyPr vert="horz" lIns="93047" tIns="46524" rIns="93047" bIns="465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698" y="6"/>
            <a:ext cx="2984870" cy="502675"/>
          </a:xfrm>
          <a:prstGeom prst="rect">
            <a:avLst/>
          </a:prstGeom>
        </p:spPr>
        <p:txBody>
          <a:bodyPr vert="horz" lIns="93047" tIns="46524" rIns="93047" bIns="46524" rtlCol="0"/>
          <a:lstStyle>
            <a:lvl1pPr algn="r">
              <a:defRPr sz="1200"/>
            </a:lvl1pPr>
          </a:lstStyle>
          <a:p>
            <a:fld id="{B4C7B8BA-C030-4D0D-852F-797CC5858CF0}" type="datetimeFigureOut">
              <a:rPr kumimoji="1" lang="ja-JP" altLang="en-US" smtClean="0"/>
              <a:t>2023/3/8</a:t>
            </a:fld>
            <a:endParaRPr kumimoji="1" lang="ja-JP" altLang="en-US"/>
          </a:p>
        </p:txBody>
      </p:sp>
      <p:sp>
        <p:nvSpPr>
          <p:cNvPr id="4" name="フッター プレースホルダー 3"/>
          <p:cNvSpPr>
            <a:spLocks noGrp="1"/>
          </p:cNvSpPr>
          <p:nvPr>
            <p:ph type="ftr" sz="quarter" idx="2"/>
          </p:nvPr>
        </p:nvSpPr>
        <p:spPr>
          <a:xfrm>
            <a:off x="0" y="9516047"/>
            <a:ext cx="2984870" cy="502675"/>
          </a:xfrm>
          <a:prstGeom prst="rect">
            <a:avLst/>
          </a:prstGeom>
        </p:spPr>
        <p:txBody>
          <a:bodyPr vert="horz" lIns="93047" tIns="46524" rIns="93047" bIns="465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698" y="9516047"/>
            <a:ext cx="2984870" cy="502675"/>
          </a:xfrm>
          <a:prstGeom prst="rect">
            <a:avLst/>
          </a:prstGeom>
        </p:spPr>
        <p:txBody>
          <a:bodyPr vert="horz" lIns="93047" tIns="46524" rIns="93047" bIns="46524" rtlCol="0" anchor="b"/>
          <a:lstStyle>
            <a:lvl1pPr algn="r">
              <a:defRPr sz="1200"/>
            </a:lvl1pPr>
          </a:lstStyle>
          <a:p>
            <a:fld id="{6C187B39-63B9-4486-AC86-D83794482F14}" type="slidenum">
              <a:rPr kumimoji="1" lang="ja-JP" altLang="en-US" smtClean="0"/>
              <a:t>‹#›</a:t>
            </a:fld>
            <a:endParaRPr kumimoji="1" lang="ja-JP" altLang="en-US"/>
          </a:p>
        </p:txBody>
      </p:sp>
    </p:spTree>
    <p:extLst>
      <p:ext uri="{BB962C8B-B14F-4D97-AF65-F5344CB8AC3E}">
        <p14:creationId xmlns:p14="http://schemas.microsoft.com/office/powerpoint/2010/main" val="428456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5682" cy="502627"/>
          </a:xfrm>
          <a:prstGeom prst="rect">
            <a:avLst/>
          </a:prstGeom>
        </p:spPr>
        <p:txBody>
          <a:bodyPr vert="horz" lIns="93058" tIns="46529" rIns="93058" bIns="465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481" y="2"/>
            <a:ext cx="2984059" cy="502627"/>
          </a:xfrm>
          <a:prstGeom prst="rect">
            <a:avLst/>
          </a:prstGeom>
        </p:spPr>
        <p:txBody>
          <a:bodyPr vert="horz" lIns="93058" tIns="46529" rIns="93058" bIns="46529" rtlCol="0"/>
          <a:lstStyle>
            <a:lvl1pPr algn="r">
              <a:defRPr sz="1200"/>
            </a:lvl1pPr>
          </a:lstStyle>
          <a:p>
            <a:fld id="{F67778DF-DCDB-4BF8-92F4-40F35E2F158E}" type="datetimeFigureOut">
              <a:rPr kumimoji="1" lang="ja-JP" altLang="en-US" smtClean="0"/>
              <a:t>2023/3/8</a:t>
            </a:fld>
            <a:endParaRPr kumimoji="1" lang="ja-JP" altLang="en-US"/>
          </a:p>
        </p:txBody>
      </p:sp>
      <p:sp>
        <p:nvSpPr>
          <p:cNvPr id="4" name="スライド イメージ プレースホルダー 3"/>
          <p:cNvSpPr>
            <a:spLocks noGrp="1" noRot="1" noChangeAspect="1"/>
          </p:cNvSpPr>
          <p:nvPr>
            <p:ph type="sldImg" idx="2"/>
          </p:nvPr>
        </p:nvSpPr>
        <p:spPr>
          <a:xfrm>
            <a:off x="1187450" y="1249363"/>
            <a:ext cx="4513263" cy="3384550"/>
          </a:xfrm>
          <a:prstGeom prst="rect">
            <a:avLst/>
          </a:prstGeom>
          <a:noFill/>
          <a:ln w="12700">
            <a:solidFill>
              <a:prstClr val="black"/>
            </a:solidFill>
          </a:ln>
        </p:spPr>
        <p:txBody>
          <a:bodyPr vert="horz" lIns="93058" tIns="46529" rIns="93058" bIns="46529" rtlCol="0" anchor="ctr"/>
          <a:lstStyle/>
          <a:p>
            <a:endParaRPr lang="ja-JP" altLang="en-US"/>
          </a:p>
        </p:txBody>
      </p:sp>
      <p:sp>
        <p:nvSpPr>
          <p:cNvPr id="5" name="ノート プレースホルダー 4"/>
          <p:cNvSpPr>
            <a:spLocks noGrp="1"/>
          </p:cNvSpPr>
          <p:nvPr>
            <p:ph type="body" sz="quarter" idx="3"/>
          </p:nvPr>
        </p:nvSpPr>
        <p:spPr>
          <a:xfrm>
            <a:off x="689628" y="4821676"/>
            <a:ext cx="5510530" cy="3945302"/>
          </a:xfrm>
          <a:prstGeom prst="rect">
            <a:avLst/>
          </a:prstGeom>
        </p:spPr>
        <p:txBody>
          <a:bodyPr vert="horz" lIns="93058" tIns="46529" rIns="93058" bIns="465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6086"/>
            <a:ext cx="2985682" cy="502627"/>
          </a:xfrm>
          <a:prstGeom prst="rect">
            <a:avLst/>
          </a:prstGeom>
        </p:spPr>
        <p:txBody>
          <a:bodyPr vert="horz" lIns="93058" tIns="46529" rIns="93058" bIns="465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481" y="9516086"/>
            <a:ext cx="2984059" cy="502627"/>
          </a:xfrm>
          <a:prstGeom prst="rect">
            <a:avLst/>
          </a:prstGeom>
        </p:spPr>
        <p:txBody>
          <a:bodyPr vert="horz" lIns="93058" tIns="46529" rIns="93058" bIns="46529" rtlCol="0" anchor="b"/>
          <a:lstStyle>
            <a:lvl1pPr algn="r">
              <a:defRPr sz="1200"/>
            </a:lvl1pPr>
          </a:lstStyle>
          <a:p>
            <a:fld id="{B85237FC-72AA-471A-9098-FE39100C2DB3}" type="slidenum">
              <a:rPr kumimoji="1" lang="ja-JP" altLang="en-US" smtClean="0"/>
              <a:t>‹#›</a:t>
            </a:fld>
            <a:endParaRPr kumimoji="1" lang="ja-JP" altLang="en-US"/>
          </a:p>
        </p:txBody>
      </p:sp>
    </p:spTree>
    <p:extLst>
      <p:ext uri="{BB962C8B-B14F-4D97-AF65-F5344CB8AC3E}">
        <p14:creationId xmlns:p14="http://schemas.microsoft.com/office/powerpoint/2010/main" val="1281847248"/>
      </p:ext>
    </p:extLst>
  </p:cSld>
  <p:clrMap bg1="lt1" tx1="dk1" bg2="lt2" tx2="dk2" accent1="accent1" accent2="accent2" accent3="accent3" accent4="accent4" accent5="accent5" accent6="accent6" hlink="hlink" folHlink="folHlink"/>
  <p:notesStyle>
    <a:lvl1pPr marL="0" algn="l" defTabSz="914296" rtl="0" eaLnBrk="1" latinLnBrk="0" hangingPunct="1">
      <a:defRPr kumimoji="1" sz="1199" kern="1200">
        <a:solidFill>
          <a:schemeClr val="tx1"/>
        </a:solidFill>
        <a:latin typeface="+mn-lt"/>
        <a:ea typeface="+mn-ea"/>
        <a:cs typeface="+mn-cs"/>
      </a:defRPr>
    </a:lvl1pPr>
    <a:lvl2pPr marL="457150" algn="l" defTabSz="914296" rtl="0" eaLnBrk="1" latinLnBrk="0" hangingPunct="1">
      <a:defRPr kumimoji="1" sz="1199" kern="1200">
        <a:solidFill>
          <a:schemeClr val="tx1"/>
        </a:solidFill>
        <a:latin typeface="+mn-lt"/>
        <a:ea typeface="+mn-ea"/>
        <a:cs typeface="+mn-cs"/>
      </a:defRPr>
    </a:lvl2pPr>
    <a:lvl3pPr marL="914296" algn="l" defTabSz="914296" rtl="0" eaLnBrk="1" latinLnBrk="0" hangingPunct="1">
      <a:defRPr kumimoji="1" sz="1199" kern="1200">
        <a:solidFill>
          <a:schemeClr val="tx1"/>
        </a:solidFill>
        <a:latin typeface="+mn-lt"/>
        <a:ea typeface="+mn-ea"/>
        <a:cs typeface="+mn-cs"/>
      </a:defRPr>
    </a:lvl3pPr>
    <a:lvl4pPr marL="1371442" algn="l" defTabSz="914296" rtl="0" eaLnBrk="1" latinLnBrk="0" hangingPunct="1">
      <a:defRPr kumimoji="1" sz="1199" kern="1200">
        <a:solidFill>
          <a:schemeClr val="tx1"/>
        </a:solidFill>
        <a:latin typeface="+mn-lt"/>
        <a:ea typeface="+mn-ea"/>
        <a:cs typeface="+mn-cs"/>
      </a:defRPr>
    </a:lvl4pPr>
    <a:lvl5pPr marL="1828590" algn="l" defTabSz="914296" rtl="0" eaLnBrk="1" latinLnBrk="0" hangingPunct="1">
      <a:defRPr kumimoji="1" sz="1199" kern="1200">
        <a:solidFill>
          <a:schemeClr val="tx1"/>
        </a:solidFill>
        <a:latin typeface="+mn-lt"/>
        <a:ea typeface="+mn-ea"/>
        <a:cs typeface="+mn-cs"/>
      </a:defRPr>
    </a:lvl5pPr>
    <a:lvl6pPr marL="2285738" algn="l" defTabSz="914296" rtl="0" eaLnBrk="1" latinLnBrk="0" hangingPunct="1">
      <a:defRPr kumimoji="1" sz="1199" kern="1200">
        <a:solidFill>
          <a:schemeClr val="tx1"/>
        </a:solidFill>
        <a:latin typeface="+mn-lt"/>
        <a:ea typeface="+mn-ea"/>
        <a:cs typeface="+mn-cs"/>
      </a:defRPr>
    </a:lvl6pPr>
    <a:lvl7pPr marL="2742885" algn="l" defTabSz="914296" rtl="0" eaLnBrk="1" latinLnBrk="0" hangingPunct="1">
      <a:defRPr kumimoji="1" sz="1199" kern="1200">
        <a:solidFill>
          <a:schemeClr val="tx1"/>
        </a:solidFill>
        <a:latin typeface="+mn-lt"/>
        <a:ea typeface="+mn-ea"/>
        <a:cs typeface="+mn-cs"/>
      </a:defRPr>
    </a:lvl7pPr>
    <a:lvl8pPr marL="3200032" algn="l" defTabSz="914296" rtl="0" eaLnBrk="1" latinLnBrk="0" hangingPunct="1">
      <a:defRPr kumimoji="1" sz="1199" kern="1200">
        <a:solidFill>
          <a:schemeClr val="tx1"/>
        </a:solidFill>
        <a:latin typeface="+mn-lt"/>
        <a:ea typeface="+mn-ea"/>
        <a:cs typeface="+mn-cs"/>
      </a:defRPr>
    </a:lvl8pPr>
    <a:lvl9pPr marL="3657179" algn="l" defTabSz="914296" rtl="0" eaLnBrk="1" latinLnBrk="0" hangingPunct="1">
      <a:defRPr kumimoji="1"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49363"/>
            <a:ext cx="4513263" cy="3384550"/>
          </a:xfrm>
        </p:spPr>
      </p:sp>
      <p:sp>
        <p:nvSpPr>
          <p:cNvPr id="3" name="ノート プレースホルダー 2"/>
          <p:cNvSpPr>
            <a:spLocks noGrp="1"/>
          </p:cNvSpPr>
          <p:nvPr>
            <p:ph type="body" idx="1"/>
          </p:nvPr>
        </p:nvSpPr>
        <p:spPr/>
        <p:txBody>
          <a:bodyPr/>
          <a:lstStyle/>
          <a:p>
            <a:pPr algn="just"/>
            <a:r>
              <a:rPr lang="en-US" altLang="ja-JP" dirty="0"/>
              <a:t>※</a:t>
            </a:r>
            <a:r>
              <a:rPr lang="ja-JP" altLang="en-US" dirty="0"/>
              <a:t>研修会が始まるまで提示</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a:t>
            </a:fld>
            <a:endParaRPr kumimoji="1" lang="ja-JP" altLang="en-US"/>
          </a:p>
        </p:txBody>
      </p:sp>
    </p:spTree>
    <p:extLst>
      <p:ext uri="{BB962C8B-B14F-4D97-AF65-F5344CB8AC3E}">
        <p14:creationId xmlns:p14="http://schemas.microsoft.com/office/powerpoint/2010/main" val="325510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例えば，知的障害特別</a:t>
            </a:r>
            <a:r>
              <a:rPr lang="ja-JP" altLang="en-US" dirty="0" smtClean="0"/>
              <a:t>支援</a:t>
            </a:r>
            <a:r>
              <a:rPr lang="ja-JP" altLang="en-US" smtClean="0"/>
              <a:t>学級に在籍</a:t>
            </a:r>
            <a:r>
              <a:rPr lang="ja-JP" altLang="en-US" dirty="0"/>
              <a:t>する中学</a:t>
            </a:r>
            <a:r>
              <a:rPr lang="en-US" altLang="ja-JP" dirty="0"/>
              <a:t>2</a:t>
            </a:r>
            <a:r>
              <a:rPr lang="ja-JP" altLang="en-US" dirty="0"/>
              <a:t>年生のＨさんは，国語は中学部</a:t>
            </a:r>
            <a:r>
              <a:rPr lang="en-US" altLang="ja-JP" dirty="0"/>
              <a:t>2</a:t>
            </a:r>
            <a:r>
              <a:rPr lang="ja-JP" altLang="en-US" dirty="0"/>
              <a:t>段階程度で，お菓子づくりに関心の高い生徒です。この生徒に，国語「Ｃ　読むこと」ウの内容の指導をする授業を考えてみます。</a:t>
            </a:r>
          </a:p>
          <a:p>
            <a:pPr defTabSz="930479">
              <a:defRPr/>
            </a:pPr>
            <a:r>
              <a:rPr lang="ja-JP" altLang="en-US" dirty="0"/>
              <a:t>お菓子づくりに関心があることから，レシピを読んで実際に調理をする活動をメインの活動に設定します。お菓子づくりに使う調理器具の説明書を読んだり，地域のゴミの分別の注意書きを読んで，調理後に出たゴミを分別したりする活動が考えられます。</a:t>
            </a:r>
            <a:endParaRPr lang="en-US" altLang="ja-JP" dirty="0"/>
          </a:p>
          <a:p>
            <a:pPr defTabSz="930479">
              <a:defRPr/>
            </a:pPr>
            <a:r>
              <a:rPr lang="ja-JP" altLang="en-US" dirty="0"/>
              <a:t>この授業では，説明書や注意書きを読む活動を通して，将来の社会生活や職業生活に生かすことをねらいとしています。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10</a:t>
            </a:fld>
            <a:endParaRPr kumimoji="1" lang="ja-JP" altLang="en-US"/>
          </a:p>
        </p:txBody>
      </p:sp>
    </p:spTree>
    <p:extLst>
      <p:ext uri="{BB962C8B-B14F-4D97-AF65-F5344CB8AC3E}">
        <p14:creationId xmlns:p14="http://schemas.microsoft.com/office/powerpoint/2010/main" val="258307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また，知的障害教育において，児童生徒の実態に合わせた教材・教具を準備することも大切です。</a:t>
            </a:r>
          </a:p>
          <a:p>
            <a:r>
              <a:rPr lang="ja-JP" altLang="en-US" dirty="0"/>
              <a:t>教師が教材・教具を介して，児童生徒との学習ややり取りを行うことで，児童生徒の反応や自発的な行動が見られたり，児童生徒の学習意欲や集中力を高めたりすることができます。また，児童生徒の学習のつまずきを解消する側面もあります。</a:t>
            </a:r>
            <a:endParaRPr lang="en-US" altLang="ja-JP" dirty="0"/>
          </a:p>
          <a:p>
            <a:r>
              <a:rPr lang="ja-JP" altLang="en-US" dirty="0"/>
              <a:t>効果的な教材・教具を準備するためには，的確な実態把握を基に，児童生徒をよく知ることが大切です。その上で，児童生徒にどんな力を身に付けさせたいか？そのために，どんな教材・教具を準備すると良いか？を考え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11</a:t>
            </a:fld>
            <a:endParaRPr kumimoji="1" lang="ja-JP" altLang="en-US"/>
          </a:p>
        </p:txBody>
      </p:sp>
    </p:spTree>
    <p:extLst>
      <p:ext uri="{BB962C8B-B14F-4D97-AF65-F5344CB8AC3E}">
        <p14:creationId xmlns:p14="http://schemas.microsoft.com/office/powerpoint/2010/main" val="4070801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加えて，学習指導要領では，特別支援教育におけるＩＣＴの活用について，指導方法の工夫を行うことや，指導の効果を高めることを求めています。</a:t>
            </a:r>
            <a:endParaRPr lang="en-US" altLang="ja-JP" dirty="0"/>
          </a:p>
          <a:p>
            <a:r>
              <a:rPr lang="ja-JP" altLang="en-US" dirty="0"/>
              <a:t>例えば，ことばや文字，数などの学習にＩＣＴを活用して，言語や認知の発達を促したり教科指導の効果を高めたりすることが考えられます。</a:t>
            </a:r>
          </a:p>
          <a:p>
            <a:r>
              <a:rPr lang="ja-JP" altLang="en-US" dirty="0"/>
              <a:t>また，言語や認知，運動機能の障害による学習上又は生活上の困難を補うためにＩＣＴを活用して，機能を代替することが考えられます。</a:t>
            </a:r>
            <a:endParaRPr lang="en-US" altLang="ja-JP" dirty="0"/>
          </a:p>
          <a:p>
            <a:pPr defTabSz="930479">
              <a:defRPr/>
            </a:pPr>
            <a:r>
              <a:rPr lang="ja-JP" altLang="en-US" dirty="0"/>
              <a:t>特に大切なことは，児童生徒の実態や指導目標，指導環境に合わせて，ＩＣＴを１つの学習の手段として有効活用することです。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12</a:t>
            </a:fld>
            <a:endParaRPr kumimoji="1" lang="ja-JP" altLang="en-US"/>
          </a:p>
        </p:txBody>
      </p:sp>
    </p:spTree>
    <p:extLst>
      <p:ext uri="{BB962C8B-B14F-4D97-AF65-F5344CB8AC3E}">
        <p14:creationId xmlns:p14="http://schemas.microsoft.com/office/powerpoint/2010/main" val="28981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特別支援学級では，教室環境の整備も大切な要素となります。ポイントは４点あります。</a:t>
            </a:r>
            <a:endParaRPr lang="en-US" altLang="ja-JP" dirty="0"/>
          </a:p>
          <a:p>
            <a:pPr defTabSz="930479">
              <a:defRPr/>
            </a:pPr>
            <a:r>
              <a:rPr lang="ja-JP" altLang="en-US" dirty="0"/>
              <a:t>１点目，過ごしやすく整えられた環境。</a:t>
            </a:r>
            <a:endParaRPr lang="en-US" altLang="ja-JP" dirty="0"/>
          </a:p>
          <a:p>
            <a:pPr defTabSz="930479">
              <a:defRPr/>
            </a:pPr>
            <a:r>
              <a:rPr lang="ja-JP" altLang="en-US" dirty="0"/>
              <a:t>２点目，見通しを持って生活しやすい環境。</a:t>
            </a:r>
            <a:endParaRPr lang="en-US" altLang="ja-JP" dirty="0"/>
          </a:p>
          <a:p>
            <a:pPr defTabSz="930479">
              <a:defRPr/>
            </a:pPr>
            <a:r>
              <a:rPr lang="ja-JP" altLang="en-US" dirty="0"/>
              <a:t>３点目，自主的，自発的に行動しやすい環境。</a:t>
            </a:r>
            <a:endParaRPr lang="en-US" altLang="ja-JP" dirty="0"/>
          </a:p>
          <a:p>
            <a:pPr defTabSz="930479">
              <a:defRPr/>
            </a:pPr>
            <a:r>
              <a:rPr lang="ja-JP" altLang="en-US" dirty="0"/>
              <a:t>４点目，</a:t>
            </a:r>
            <a:r>
              <a:rPr lang="ja-JP" altLang="en-US" dirty="0" smtClean="0"/>
              <a:t>安全・安心</a:t>
            </a:r>
            <a:r>
              <a:rPr lang="ja-JP" altLang="en-US" dirty="0"/>
              <a:t>，落ち着いて過ごせる環境。</a:t>
            </a:r>
            <a:endParaRPr lang="en-US" altLang="ja-JP" dirty="0"/>
          </a:p>
          <a:p>
            <a:pPr defTabSz="930479">
              <a:defRPr/>
            </a:pPr>
            <a:r>
              <a:rPr lang="ja-JP" altLang="en-US" dirty="0"/>
              <a:t>児童生徒一人一人の障害の状況に応じ，安全で，落ち着いて過ごすことができる環境整備を心掛けることが大切です。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13</a:t>
            </a:fld>
            <a:endParaRPr kumimoji="1" lang="ja-JP" altLang="en-US"/>
          </a:p>
        </p:txBody>
      </p:sp>
    </p:spTree>
    <p:extLst>
      <p:ext uri="{BB962C8B-B14F-4D97-AF65-F5344CB8AC3E}">
        <p14:creationId xmlns:p14="http://schemas.microsoft.com/office/powerpoint/2010/main" val="97548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また，知的障害のある児童生徒が，特別支援学級だけでなく，交流学級で一緒に授業を受けることがあります。</a:t>
            </a:r>
          </a:p>
          <a:p>
            <a:pPr defTabSz="930479">
              <a:defRPr/>
            </a:pPr>
            <a:r>
              <a:rPr lang="ja-JP" altLang="en-US" dirty="0"/>
              <a:t>例えば，中学２年生Ｈさんは，音楽，美術，保健体育，技術・家庭科は，交流学級で授業を受けています。</a:t>
            </a:r>
          </a:p>
          <a:p>
            <a:pPr defTabSz="930479">
              <a:defRPr/>
            </a:pPr>
            <a:r>
              <a:rPr lang="ja-JP" altLang="en-US" dirty="0"/>
              <a:t>すでに実践されている先生方も多いかも知れませんが，ユニバーサルデザインを意識した授業を行うことで，Ｈさんだけでなく，全ての児童生徒にとって「分かる・できる」授業となります。</a:t>
            </a:r>
            <a:endParaRPr lang="en-US" altLang="ja-JP" dirty="0"/>
          </a:p>
          <a:p>
            <a:pPr defTabSz="930479">
              <a:defRPr/>
            </a:pPr>
            <a:r>
              <a:rPr lang="ja-JP" altLang="en-US" dirty="0"/>
              <a:t>以上の授業づくりのポイントを踏まえ，担任を中心に，周りの様々な教職員がチームとなって，授業づくりに取り組んでいただければと思います。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14</a:t>
            </a:fld>
            <a:endParaRPr kumimoji="1" lang="ja-JP" altLang="en-US"/>
          </a:p>
        </p:txBody>
      </p:sp>
    </p:spTree>
    <p:extLst>
      <p:ext uri="{BB962C8B-B14F-4D97-AF65-F5344CB8AC3E}">
        <p14:creationId xmlns:p14="http://schemas.microsoft.com/office/powerpoint/2010/main" val="203306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49363"/>
            <a:ext cx="4513263" cy="3384550"/>
          </a:xfrm>
        </p:spPr>
      </p:sp>
      <p:sp>
        <p:nvSpPr>
          <p:cNvPr id="3" name="ノート プレースホルダー 2"/>
          <p:cNvSpPr>
            <a:spLocks noGrp="1"/>
          </p:cNvSpPr>
          <p:nvPr>
            <p:ph type="body" idx="1"/>
          </p:nvPr>
        </p:nvSpPr>
        <p:spPr/>
        <p:txBody>
          <a:bodyPr/>
          <a:lstStyle/>
          <a:p>
            <a:pPr algn="just"/>
            <a:r>
              <a:rPr lang="ja-JP" altLang="en-US" dirty="0"/>
              <a:t>以上で，研修④「特別支援学級の授業づくり」を終わります。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15</a:t>
            </a:fld>
            <a:endParaRPr kumimoji="1" lang="ja-JP" altLang="en-US"/>
          </a:p>
        </p:txBody>
      </p:sp>
    </p:spTree>
    <p:extLst>
      <p:ext uri="{BB962C8B-B14F-4D97-AF65-F5344CB8AC3E}">
        <p14:creationId xmlns:p14="http://schemas.microsoft.com/office/powerpoint/2010/main" val="131128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49363"/>
            <a:ext cx="4513263" cy="3384550"/>
          </a:xfrm>
        </p:spPr>
      </p:sp>
      <p:sp>
        <p:nvSpPr>
          <p:cNvPr id="3" name="ノート プレースホルダー 2"/>
          <p:cNvSpPr>
            <a:spLocks noGrp="1"/>
          </p:cNvSpPr>
          <p:nvPr>
            <p:ph type="body" idx="1"/>
          </p:nvPr>
        </p:nvSpPr>
        <p:spPr/>
        <p:txBody>
          <a:bodyPr/>
          <a:lstStyle/>
          <a:p>
            <a:pPr algn="just"/>
            <a:r>
              <a:rPr lang="ja-JP" altLang="en-US" dirty="0"/>
              <a:t>研修①「知的障害教育の授業づくりのポイント」，研修②「教科別の指導の授業づくり」，研修③「各教科等を合わせた指導の授業づくり」も用意しておりますので，ご活用ください。</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16</a:t>
            </a:fld>
            <a:endParaRPr kumimoji="1" lang="ja-JP" altLang="en-US"/>
          </a:p>
        </p:txBody>
      </p:sp>
    </p:spTree>
    <p:extLst>
      <p:ext uri="{BB962C8B-B14F-4D97-AF65-F5344CB8AC3E}">
        <p14:creationId xmlns:p14="http://schemas.microsoft.com/office/powerpoint/2010/main" val="428420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7450" y="1249363"/>
            <a:ext cx="4513263" cy="3384550"/>
          </a:xfrm>
        </p:spPr>
      </p:sp>
      <p:sp>
        <p:nvSpPr>
          <p:cNvPr id="3" name="ノート プレースホルダー 2"/>
          <p:cNvSpPr>
            <a:spLocks noGrp="1"/>
          </p:cNvSpPr>
          <p:nvPr>
            <p:ph type="body" idx="1"/>
          </p:nvPr>
        </p:nvSpPr>
        <p:spPr/>
        <p:txBody>
          <a:bodyPr/>
          <a:lstStyle/>
          <a:p>
            <a:pPr algn="just"/>
            <a:r>
              <a:rPr lang="ja-JP" altLang="en-US" dirty="0"/>
              <a:t>「みやぎ授業づくりガイド」を活用しながら，特別支援学級の授業づくりについて研修していきます。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2</a:t>
            </a:fld>
            <a:endParaRPr kumimoji="1" lang="ja-JP" altLang="en-US"/>
          </a:p>
        </p:txBody>
      </p:sp>
    </p:spTree>
    <p:extLst>
      <p:ext uri="{BB962C8B-B14F-4D97-AF65-F5344CB8AC3E}">
        <p14:creationId xmlns:p14="http://schemas.microsoft.com/office/powerpoint/2010/main" val="13368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特別支援学級では，担任を中心に，周りの様々な教職員がチームとなって授業づくりに取り組むことが必要になります。</a:t>
            </a:r>
            <a:endParaRPr lang="en-US" altLang="ja-JP" dirty="0"/>
          </a:p>
          <a:p>
            <a:pPr defTabSz="930479">
              <a:defRPr/>
            </a:pPr>
            <a:r>
              <a:rPr lang="ja-JP" altLang="en-US" dirty="0"/>
              <a:t>例えば，特別支援教育コーディネーターや養護教諭，支援員，時には学年主任や管理職の先生のサポートが考えられます。また，中学校においては，教科担任のサポートも大切になります。</a:t>
            </a:r>
            <a:endParaRPr lang="en-US" altLang="ja-JP" dirty="0"/>
          </a:p>
          <a:p>
            <a:pPr defTabSz="930479">
              <a:defRPr/>
            </a:pPr>
            <a:r>
              <a:rPr lang="ja-JP" altLang="en-US" dirty="0"/>
              <a:t>それでは，特別支援学級の授業づくりについて確認していきます。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3</a:t>
            </a:fld>
            <a:endParaRPr kumimoji="1" lang="ja-JP" altLang="en-US"/>
          </a:p>
        </p:txBody>
      </p:sp>
    </p:spTree>
    <p:extLst>
      <p:ext uri="{BB962C8B-B14F-4D97-AF65-F5344CB8AC3E}">
        <p14:creationId xmlns:p14="http://schemas.microsoft.com/office/powerpoint/2010/main" val="81062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まずは，「みやぎ授業づくりガイド」の第１章を中心に，授業づくりを支えるポイントとして，「知的障害のある児童生徒の学習上の特性」，「特別の教育課程」，「各教科の目標及び内容の段階」について確認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4</a:t>
            </a:fld>
            <a:endParaRPr kumimoji="1" lang="ja-JP" altLang="en-US"/>
          </a:p>
        </p:txBody>
      </p:sp>
    </p:spTree>
    <p:extLst>
      <p:ext uri="{BB962C8B-B14F-4D97-AF65-F5344CB8AC3E}">
        <p14:creationId xmlns:p14="http://schemas.microsoft.com/office/powerpoint/2010/main" val="83788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585">
              <a:defRPr/>
            </a:pPr>
            <a:r>
              <a:rPr lang="ja-JP" altLang="en-US" dirty="0"/>
              <a:t>授業づくりガイドの</a:t>
            </a:r>
            <a:r>
              <a:rPr lang="en-US" altLang="ja-JP" dirty="0"/>
              <a:t>p.1‐2</a:t>
            </a:r>
            <a:r>
              <a:rPr lang="ja-JP" altLang="en-US" dirty="0"/>
              <a:t>をお開きください。ここからは，スクリーン右上にいる</a:t>
            </a:r>
            <a:r>
              <a:rPr lang="ja-JP" altLang="en-US" dirty="0" err="1"/>
              <a:t>ら</a:t>
            </a:r>
            <a:r>
              <a:rPr lang="ja-JP" altLang="en-US" dirty="0"/>
              <a:t>しーんが，ガイドのページを示していますので，スクリーンとガイドを合わせて説明をお聞きください。</a:t>
            </a:r>
            <a:endParaRPr lang="en-US" altLang="ja-JP" dirty="0"/>
          </a:p>
          <a:p>
            <a:pPr defTabSz="930585">
              <a:defRPr/>
            </a:pPr>
            <a:r>
              <a:rPr lang="ja-JP" altLang="en-US" dirty="0"/>
              <a:t>特別支援学級の授業づくりを支えるために，</a:t>
            </a:r>
            <a:r>
              <a:rPr lang="ja-JP" altLang="ja-JP" dirty="0"/>
              <a:t>知的障害のある児童生徒の学習上の特性</a:t>
            </a:r>
            <a:r>
              <a:rPr lang="ja-JP" altLang="en-US" dirty="0"/>
              <a:t>を踏まえることが重要です。</a:t>
            </a:r>
            <a:endParaRPr lang="en-US" altLang="ja-JP" dirty="0"/>
          </a:p>
          <a:p>
            <a:pPr defTabSz="930585">
              <a:defRPr/>
            </a:pPr>
            <a:r>
              <a:rPr lang="ja-JP" altLang="ja-JP" dirty="0"/>
              <a:t>知的障害のある児童生徒の学習上の特性として</a:t>
            </a:r>
            <a:r>
              <a:rPr lang="ja-JP" altLang="en-US" dirty="0"/>
              <a:t>は</a:t>
            </a:r>
            <a:r>
              <a:rPr lang="ja-JP" altLang="ja-JP" dirty="0"/>
              <a:t>，「知識や技能が断片的になりやすい」こと，「成功経験が少なく，主体的に取り組む意欲が育っていない」こと，「抽象的な内容がイメージしにくい」ことが</a:t>
            </a:r>
            <a:r>
              <a:rPr lang="ja-JP" altLang="en-US" dirty="0"/>
              <a:t>挙げられて</a:t>
            </a:r>
            <a:r>
              <a:rPr lang="ja-JP" altLang="ja-JP" dirty="0"/>
              <a:t>います。</a:t>
            </a:r>
            <a:endParaRPr lang="en-US" altLang="ja-JP" dirty="0"/>
          </a:p>
          <a:p>
            <a:pPr defTabSz="930585">
              <a:defRPr/>
            </a:pPr>
            <a:r>
              <a:rPr lang="ja-JP" altLang="ja-JP" dirty="0"/>
              <a:t>そして</a:t>
            </a:r>
            <a:r>
              <a:rPr lang="ja-JP" altLang="en-US" dirty="0"/>
              <a:t>，</a:t>
            </a:r>
            <a:r>
              <a:rPr lang="ja-JP" altLang="ja-JP" dirty="0"/>
              <a:t>特性を踏まえた配慮や支援の工夫として</a:t>
            </a:r>
            <a:r>
              <a:rPr lang="ja-JP" altLang="en-US" dirty="0"/>
              <a:t>は</a:t>
            </a:r>
            <a:r>
              <a:rPr lang="ja-JP" altLang="ja-JP" dirty="0"/>
              <a:t>，「生活場面に即しながら繰り返し学習すること</a:t>
            </a:r>
            <a:r>
              <a:rPr lang="ja-JP" altLang="en-US" dirty="0"/>
              <a:t>が重要</a:t>
            </a:r>
            <a:r>
              <a:rPr lang="ja-JP" altLang="ja-JP" dirty="0"/>
              <a:t>」</a:t>
            </a:r>
            <a:r>
              <a:rPr lang="ja-JP" altLang="en-US" dirty="0"/>
              <a:t>，</a:t>
            </a:r>
            <a:r>
              <a:rPr lang="ja-JP" altLang="ja-JP" dirty="0"/>
              <a:t>「細かく認めたり称賛したりすること</a:t>
            </a:r>
            <a:r>
              <a:rPr lang="ja-JP" altLang="en-US" dirty="0"/>
              <a:t>が必要</a:t>
            </a:r>
            <a:r>
              <a:rPr lang="ja-JP" altLang="ja-JP" dirty="0"/>
              <a:t>」</a:t>
            </a:r>
            <a:r>
              <a:rPr lang="ja-JP" altLang="en-US" dirty="0"/>
              <a:t>，</a:t>
            </a:r>
            <a:r>
              <a:rPr lang="ja-JP" altLang="ja-JP" dirty="0" smtClean="0"/>
              <a:t>「</a:t>
            </a:r>
            <a:r>
              <a:rPr lang="ja-JP" altLang="en-US" dirty="0" smtClean="0"/>
              <a:t>実際的な生活場面の中で，</a:t>
            </a:r>
            <a:r>
              <a:rPr lang="ja-JP" altLang="ja-JP" dirty="0" smtClean="0"/>
              <a:t>具体的</a:t>
            </a:r>
            <a:r>
              <a:rPr lang="ja-JP" altLang="ja-JP" dirty="0"/>
              <a:t>に思考や判断，表現できるよう指導することが効果的」とされています。</a:t>
            </a:r>
            <a:r>
              <a:rPr lang="ja-JP" altLang="en-US" dirty="0"/>
              <a:t>そのため，学習上の特性を踏まえた授業をつくる必要があります。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5</a:t>
            </a:fld>
            <a:endParaRPr kumimoji="1" lang="ja-JP" altLang="en-US"/>
          </a:p>
        </p:txBody>
      </p:sp>
    </p:spTree>
    <p:extLst>
      <p:ext uri="{BB962C8B-B14F-4D97-AF65-F5344CB8AC3E}">
        <p14:creationId xmlns:p14="http://schemas.microsoft.com/office/powerpoint/2010/main" val="110169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特別支援学級においては，特別の教育課程を編成することができます。特別の教育課程とは，児童（生徒）の障害の程度や学級の実態等を考慮の上，各教科の目標や内容を下学年の教科の目標や内容に替えたり，各教科を知的障害者である児童（生徒）に対する教育を行う特別支援学校の各教科に替えたりするなどして，実態に応じた教育課程を編成することです。</a:t>
            </a:r>
            <a:endParaRPr lang="en-US" altLang="ja-JP" dirty="0"/>
          </a:p>
          <a:p>
            <a:pPr defTabSz="930479">
              <a:defRPr/>
            </a:pPr>
            <a:r>
              <a:rPr lang="ja-JP" altLang="en-US" dirty="0"/>
              <a:t>障害の状態に応じて，教育課程の編成は異なります。</a:t>
            </a:r>
            <a:endParaRPr lang="en-US" altLang="ja-JP" dirty="0"/>
          </a:p>
          <a:p>
            <a:pPr defTabSz="930479">
              <a:defRPr/>
            </a:pPr>
            <a:r>
              <a:rPr lang="ja-JP" altLang="en-US" dirty="0"/>
              <a:t>例えば，当該学年の学習内容の理解がやや難しい児童生徒であれば，下学年の学習内容を用いることで，本人のペースに合わせて理解することができます。</a:t>
            </a:r>
            <a:endParaRPr lang="en-US" altLang="ja-JP" dirty="0"/>
          </a:p>
          <a:p>
            <a:pPr defTabSz="930479">
              <a:defRPr/>
            </a:pPr>
            <a:r>
              <a:rPr lang="ja-JP" altLang="en-US" dirty="0"/>
              <a:t>また，抽象的な学習内容の理解が難しい児童生徒であれば，生活に結び付いた具体的な学習内容を，知的障害特別支援学校の教科の学習</a:t>
            </a:r>
            <a:r>
              <a:rPr lang="ja-JP" altLang="en-US" dirty="0" smtClean="0"/>
              <a:t>内容に用いる</a:t>
            </a:r>
            <a:r>
              <a:rPr lang="ja-JP" altLang="en-US" dirty="0"/>
              <a:t>ことで，社会生活に必要な知識や技能を身に付けることができます。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6</a:t>
            </a:fld>
            <a:endParaRPr kumimoji="1" lang="ja-JP" altLang="en-US"/>
          </a:p>
        </p:txBody>
      </p:sp>
    </p:spTree>
    <p:extLst>
      <p:ext uri="{BB962C8B-B14F-4D97-AF65-F5344CB8AC3E}">
        <p14:creationId xmlns:p14="http://schemas.microsoft.com/office/powerpoint/2010/main" val="143554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知的障害のある児童生徒は，同一学年であっても，個人差が大きく，学力や学習状況が異なります。そのため，知的障害特別支援学校の各教科の目標及び内容は，学年ではなく，段階別に示されています。その児童生徒の目標及び内容を段階を設けて示すことにより，個々の児童生徒の実態等に即して，各教科の内容を精選した指導を行う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7</a:t>
            </a:fld>
            <a:endParaRPr kumimoji="1" lang="ja-JP" altLang="en-US"/>
          </a:p>
        </p:txBody>
      </p:sp>
    </p:spTree>
    <p:extLst>
      <p:ext uri="{BB962C8B-B14F-4D97-AF65-F5344CB8AC3E}">
        <p14:creationId xmlns:p14="http://schemas.microsoft.com/office/powerpoint/2010/main" val="44088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続いて，「みやぎ授業づくりガイド」の第３章を中心に，具体的な授業づくりや，</a:t>
            </a:r>
            <a:r>
              <a:rPr lang="ja-JP" altLang="en-US" dirty="0" smtClean="0"/>
              <a:t>授業づくりの支え</a:t>
            </a:r>
            <a:r>
              <a:rPr lang="ja-JP" altLang="en-US" dirty="0"/>
              <a:t>となるポイントについて説明します。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8</a:t>
            </a:fld>
            <a:endParaRPr kumimoji="1" lang="ja-JP" altLang="en-US"/>
          </a:p>
        </p:txBody>
      </p:sp>
    </p:spTree>
    <p:extLst>
      <p:ext uri="{BB962C8B-B14F-4D97-AF65-F5344CB8AC3E}">
        <p14:creationId xmlns:p14="http://schemas.microsoft.com/office/powerpoint/2010/main" val="255250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79">
              <a:defRPr/>
            </a:pPr>
            <a:r>
              <a:rPr lang="ja-JP" altLang="en-US" dirty="0"/>
              <a:t>特別支援学級で，知的障害特別支援学校の教科の内容を扱う場合</a:t>
            </a:r>
            <a:r>
              <a:rPr lang="ja-JP" altLang="en-US" dirty="0" smtClean="0"/>
              <a:t>，初めに</a:t>
            </a:r>
            <a:r>
              <a:rPr lang="ja-JP" altLang="en-US" dirty="0"/>
              <a:t>児童生徒の実態把握により，教科の段階を決めます。次に，各教科で指導する内容から具体的な授業を検討していきます。学習指導要領に載っている目標及び内容をまとめたこちらの「各教科の内容表」のデータが，Ｗｅｂ上にありますので，ダウンロードしてご活用ください。</a:t>
            </a:r>
          </a:p>
          <a:p>
            <a:pPr defTabSz="930479">
              <a:defRPr/>
            </a:pP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9</a:t>
            </a:fld>
            <a:endParaRPr kumimoji="1" lang="ja-JP" altLang="en-US"/>
          </a:p>
        </p:txBody>
      </p:sp>
    </p:spTree>
    <p:extLst>
      <p:ext uri="{BB962C8B-B14F-4D97-AF65-F5344CB8AC3E}">
        <p14:creationId xmlns:p14="http://schemas.microsoft.com/office/powerpoint/2010/main" val="119609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dirty="0"/>
          </a:p>
        </p:txBody>
      </p:sp>
    </p:spTree>
    <p:extLst>
      <p:ext uri="{BB962C8B-B14F-4D97-AF65-F5344CB8AC3E}">
        <p14:creationId xmlns:p14="http://schemas.microsoft.com/office/powerpoint/2010/main" val="402210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2324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34611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315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83183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40676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2021/7/7</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16911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2021/7/7</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621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2021/7/7</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5249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1144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1412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2021/7/7</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75961" y="6483260"/>
            <a:ext cx="2057400" cy="365125"/>
          </a:xfrm>
          <a:prstGeom prst="rect">
            <a:avLst/>
          </a:prstGeom>
        </p:spPr>
        <p:txBody>
          <a:bodyPr vert="horz" lIns="91440" tIns="45720" rIns="91440" bIns="45720" rtlCol="0" anchor="ctr"/>
          <a:lstStyle>
            <a:lvl1pPr algn="r">
              <a:defRPr sz="1600">
                <a:solidFill>
                  <a:schemeClr val="tx1"/>
                </a:solidFill>
              </a:defRPr>
            </a:lvl1pPr>
          </a:lstStyle>
          <a:p>
            <a:fld id="{F4833F11-40D2-46AE-80D4-D9A3E5F05BAF}" type="slidenum">
              <a:rPr kumimoji="1" lang="ja-JP" altLang="en-US" smtClean="0"/>
              <a:pPr/>
              <a:t>‹#›</a:t>
            </a:fld>
            <a:endParaRPr kumimoji="1" lang="ja-JP" altLang="en-US"/>
          </a:p>
        </p:txBody>
      </p:sp>
      <p:sp>
        <p:nvSpPr>
          <p:cNvPr id="7" name="テキスト ボックス 6"/>
          <p:cNvSpPr txBox="1"/>
          <p:nvPr userDrawn="1"/>
        </p:nvSpPr>
        <p:spPr>
          <a:xfrm>
            <a:off x="0" y="6495690"/>
            <a:ext cx="9144000" cy="369332"/>
          </a:xfrm>
          <a:prstGeom prst="rect">
            <a:avLst/>
          </a:prstGeom>
          <a:solidFill>
            <a:srgbClr val="66C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授業づくり研修パック　④特別支援学級の授業づくり</a:t>
            </a:r>
          </a:p>
        </p:txBody>
      </p:sp>
    </p:spTree>
    <p:extLst>
      <p:ext uri="{BB962C8B-B14F-4D97-AF65-F5344CB8AC3E}">
        <p14:creationId xmlns:p14="http://schemas.microsoft.com/office/powerpoint/2010/main" val="2804418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tm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tmp"/><Relationship Id="rId5" Type="http://schemas.openxmlformats.org/officeDocument/2006/relationships/image" Target="../media/image33.tmp"/><Relationship Id="rId4" Type="http://schemas.openxmlformats.org/officeDocument/2006/relationships/image" Target="../media/image32.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tmp"/></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6483260"/>
          </a:xfrm>
          <a:prstGeom prst="rect">
            <a:avLst/>
          </a:prstGeom>
          <a:solidFill>
            <a:srgbClr val="66FF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a:t>
            </a:fld>
            <a:endParaRPr kumimoji="1" lang="ja-JP" altLang="en-US"/>
          </a:p>
        </p:txBody>
      </p:sp>
      <p:sp>
        <p:nvSpPr>
          <p:cNvPr id="27" name="正方形/長方形 26"/>
          <p:cNvSpPr/>
          <p:nvPr/>
        </p:nvSpPr>
        <p:spPr>
          <a:xfrm>
            <a:off x="6100352" y="5273020"/>
            <a:ext cx="2993571"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データの準備がお済みでない方は</a:t>
            </a:r>
            <a:r>
              <a:rPr lang="ja-JP" altLang="en-US" sz="22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こちらを読み取ってください。</a:t>
            </a:r>
            <a:endParaRPr lang="ja-JP" sz="22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10" name="タイトル 1"/>
          <p:cNvSpPr>
            <a:spLocks noGrp="1"/>
          </p:cNvSpPr>
          <p:nvPr>
            <p:ph type="ctrTitle"/>
          </p:nvPr>
        </p:nvSpPr>
        <p:spPr>
          <a:xfrm>
            <a:off x="82265" y="141677"/>
            <a:ext cx="8979471" cy="949088"/>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15240" y="2617302"/>
            <a:ext cx="7117080" cy="2308324"/>
          </a:xfrm>
          <a:prstGeom prst="rect">
            <a:avLst/>
          </a:prstGeom>
        </p:spPr>
        <p:txBody>
          <a:bodyPr wrap="square">
            <a:spAutoFit/>
          </a:bodyPr>
          <a:lstStyle/>
          <a:p>
            <a:pPr>
              <a:spcAft>
                <a:spcPts val="0"/>
              </a:spcAft>
            </a:pPr>
            <a:r>
              <a:rPr lang="ja-JP" altLang="en-US"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以下のものをご準備ください。</a:t>
            </a:r>
            <a:endParaRPr lang="en-US" altLang="ja-JP"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筆記用具</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みやぎ授業づくりガイド</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（タブレット端末も可）</a:t>
            </a:r>
            <a:endParaRPr lang="ja-JP" sz="36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pic>
        <p:nvPicPr>
          <p:cNvPr id="11" name="図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144691"/>
            <a:ext cx="633962" cy="728499"/>
          </a:xfrm>
          <a:prstGeom prst="rect">
            <a:avLst/>
          </a:prstGeom>
        </p:spPr>
      </p:pic>
      <p:pic>
        <p:nvPicPr>
          <p:cNvPr id="12" name="図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695179"/>
            <a:ext cx="633962" cy="728499"/>
          </a:xfrm>
          <a:prstGeom prst="rect">
            <a:avLst/>
          </a:prstGeom>
        </p:spPr>
      </p:pic>
      <p:sp>
        <p:nvSpPr>
          <p:cNvPr id="16" name="タイトル 1"/>
          <p:cNvSpPr txBox="1">
            <a:spLocks/>
          </p:cNvSpPr>
          <p:nvPr/>
        </p:nvSpPr>
        <p:spPr>
          <a:xfrm>
            <a:off x="98639" y="1252928"/>
            <a:ext cx="8886103" cy="70224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④特別支援学級の授業づくり</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890" y="4852352"/>
            <a:ext cx="2847350" cy="1672819"/>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5690" y="2361191"/>
            <a:ext cx="2801630" cy="2757642"/>
          </a:xfrm>
          <a:prstGeom prst="rect">
            <a:avLst/>
          </a:prstGeom>
        </p:spPr>
      </p:pic>
    </p:spTree>
    <p:extLst>
      <p:ext uri="{BB962C8B-B14F-4D97-AF65-F5344CB8AC3E}">
        <p14:creationId xmlns:p14="http://schemas.microsoft.com/office/powerpoint/2010/main" val="82057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10</a:t>
            </a:fld>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7" y="5336581"/>
            <a:ext cx="1537432" cy="1088623"/>
          </a:xfrm>
          <a:prstGeom prst="rect">
            <a:avLst/>
          </a:prstGeom>
        </p:spPr>
      </p:pic>
      <p:sp>
        <p:nvSpPr>
          <p:cNvPr id="6" name="テキスト ボックス 5"/>
          <p:cNvSpPr txBox="1"/>
          <p:nvPr/>
        </p:nvSpPr>
        <p:spPr>
          <a:xfrm>
            <a:off x="1813029" y="180346"/>
            <a:ext cx="6571336" cy="1323439"/>
          </a:xfrm>
          <a:prstGeom prst="rect">
            <a:avLst/>
          </a:prstGeom>
          <a:noFill/>
        </p:spPr>
        <p:txBody>
          <a:bodyPr wrap="square" rtlCol="0">
            <a:spAutoFit/>
          </a:bodyPr>
          <a:lstStyle/>
          <a:p>
            <a:r>
              <a:rPr kumimoji="1" lang="ja-JP" altLang="en-US" sz="2000" dirty="0">
                <a:latin typeface="BIZ UDゴシック" panose="020B0400000000000000" pitchFamily="49" charset="-128"/>
                <a:ea typeface="BIZ UDゴシック" panose="020B0400000000000000" pitchFamily="49" charset="-128"/>
              </a:rPr>
              <a:t>例　中学校２年生　Ｈさん　（知的障害）の実態　</a:t>
            </a:r>
          </a:p>
          <a:p>
            <a:r>
              <a:rPr kumimoji="1" lang="ja-JP" altLang="en-US" sz="2000" dirty="0">
                <a:latin typeface="BIZ UDゴシック" panose="020B0400000000000000" pitchFamily="49" charset="-128"/>
                <a:ea typeface="BIZ UDゴシック" panose="020B0400000000000000" pitchFamily="49" charset="-128"/>
              </a:rPr>
              <a:t>　・　国語は中学部２段階</a:t>
            </a:r>
          </a:p>
          <a:p>
            <a:r>
              <a:rPr lang="ja-JP" altLang="en-US" sz="2000" dirty="0">
                <a:latin typeface="BIZ UDゴシック" panose="020B0400000000000000" pitchFamily="49" charset="-128"/>
                <a:ea typeface="BIZ UDゴシック" panose="020B0400000000000000" pitchFamily="49" charset="-128"/>
              </a:rPr>
              <a:t>　・　文部科学省著作教科書（星本）☆☆☆☆☆を使用</a:t>
            </a:r>
            <a:endParaRPr kumimoji="1" lang="ja-JP" altLang="en-US"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　お菓子づくりに関心がある</a:t>
            </a:r>
          </a:p>
        </p:txBody>
      </p:sp>
      <p:sp>
        <p:nvSpPr>
          <p:cNvPr id="7" name="下矢印 6"/>
          <p:cNvSpPr/>
          <p:nvPr/>
        </p:nvSpPr>
        <p:spPr>
          <a:xfrm>
            <a:off x="4314825" y="1532813"/>
            <a:ext cx="514350" cy="430768"/>
          </a:xfrm>
          <a:prstGeom prst="downArrow">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下矢印 19"/>
          <p:cNvSpPr/>
          <p:nvPr/>
        </p:nvSpPr>
        <p:spPr>
          <a:xfrm>
            <a:off x="4314825" y="3699775"/>
            <a:ext cx="514350" cy="430768"/>
          </a:xfrm>
          <a:prstGeom prst="downArrow">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57632" y="2093014"/>
            <a:ext cx="8640000" cy="1477328"/>
          </a:xfrm>
          <a:prstGeom prst="rect">
            <a:avLst/>
          </a:prstGeom>
          <a:noFill/>
          <a:ln>
            <a:solidFill>
              <a:schemeClr val="tx1"/>
            </a:solidFill>
          </a:ln>
        </p:spPr>
        <p:txBody>
          <a:bodyPr wrap="square" rtlCol="0" anchor="ctr" anchorCtr="0">
            <a:spAutoFit/>
          </a:bodyPr>
          <a:lstStyle/>
          <a:p>
            <a:r>
              <a:rPr lang="ja-JP" altLang="en-US" dirty="0"/>
              <a:t>中学部　国語　２段階　内容</a:t>
            </a:r>
          </a:p>
          <a:p>
            <a:r>
              <a:rPr lang="en-US" altLang="ja-JP" dirty="0"/>
              <a:t>〔</a:t>
            </a:r>
            <a:r>
              <a:rPr lang="ja-JP" altLang="en-US" dirty="0"/>
              <a:t>思考力，判断力，表現力等</a:t>
            </a:r>
            <a:r>
              <a:rPr lang="en-US" altLang="ja-JP" dirty="0"/>
              <a:t>〕</a:t>
            </a:r>
          </a:p>
          <a:p>
            <a:r>
              <a:rPr lang="ja-JP" altLang="en-US" dirty="0"/>
              <a:t>　Ｃ　読むこと</a:t>
            </a:r>
          </a:p>
          <a:p>
            <a:r>
              <a:rPr lang="ja-JP" altLang="en-US" dirty="0"/>
              <a:t>　ウ　日常生活や社会生活，職業生活に必要な語句，文章，表示など</a:t>
            </a:r>
            <a:r>
              <a:rPr lang="ja-JP" altLang="en-US"/>
              <a:t>の</a:t>
            </a:r>
            <a:r>
              <a:rPr lang="ja-JP" altLang="en-US" smtClean="0"/>
              <a:t>意味を</a:t>
            </a:r>
            <a:r>
              <a:rPr lang="ja-JP" altLang="en-US" dirty="0"/>
              <a:t>読</a:t>
            </a:r>
            <a:endParaRPr lang="en-US" altLang="ja-JP" dirty="0"/>
          </a:p>
          <a:p>
            <a:r>
              <a:rPr lang="ja-JP" altLang="en-US" dirty="0"/>
              <a:t>　　</a:t>
            </a:r>
            <a:r>
              <a:rPr lang="ja-JP" altLang="en-US" dirty="0" err="1"/>
              <a:t>み</a:t>
            </a:r>
            <a:r>
              <a:rPr lang="ja-JP" altLang="en-US" dirty="0"/>
              <a:t>取り，行動すること。</a:t>
            </a:r>
            <a:endParaRPr kumimoji="1" lang="ja-JP" altLang="en-US" dirty="0"/>
          </a:p>
        </p:txBody>
      </p:sp>
      <p:sp>
        <p:nvSpPr>
          <p:cNvPr id="28" name="角丸四角形吹き出し 27"/>
          <p:cNvSpPr/>
          <p:nvPr/>
        </p:nvSpPr>
        <p:spPr>
          <a:xfrm>
            <a:off x="2230831" y="5258602"/>
            <a:ext cx="6702530" cy="1088624"/>
          </a:xfrm>
          <a:prstGeom prst="wedgeRoundRectCallout">
            <a:avLst>
              <a:gd name="adj1" fmla="val -56755"/>
              <a:gd name="adj2" fmla="val -6389"/>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nchorCtr="0"/>
          <a:lstStyle/>
          <a:p>
            <a:pPr algn="just"/>
            <a:r>
              <a:rPr kumimoji="1" lang="ja-JP" altLang="en-US" dirty="0">
                <a:solidFill>
                  <a:schemeClr val="tx1"/>
                </a:solidFill>
                <a:latin typeface="HG丸ｺﾞｼｯｸM-PRO" panose="020F0600000000000000" pitchFamily="50" charset="-128"/>
                <a:ea typeface="HG丸ｺﾞｼｯｸM-PRO" panose="020F0600000000000000" pitchFamily="50" charset="-128"/>
              </a:rPr>
              <a:t>　将来の社会生活や職業生活では，説明書や注意書きを読むことが大切になってきます。児童生徒の関心のあるものから始め，様々な文章を読む経験をすることが大切です。</a:t>
            </a:r>
          </a:p>
        </p:txBody>
      </p:sp>
      <p:pic>
        <p:nvPicPr>
          <p:cNvPr id="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6673" y="97169"/>
            <a:ext cx="1115280" cy="1866412"/>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8">
            <a:extLst>
              <a:ext uri="{FF2B5EF4-FFF2-40B4-BE49-F238E27FC236}">
                <a16:creationId xmlns:a16="http://schemas.microsoft.com/office/drawing/2014/main" id="{00C246CA-4781-4065-9B6C-D12B0B1A9515}"/>
              </a:ext>
            </a:extLst>
          </p:cNvPr>
          <p:cNvSpPr/>
          <p:nvPr/>
        </p:nvSpPr>
        <p:spPr>
          <a:xfrm>
            <a:off x="252000" y="4259975"/>
            <a:ext cx="8640000" cy="82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kumimoji="1" lang="ja-JP" altLang="en-US" sz="2400" dirty="0">
                <a:solidFill>
                  <a:schemeClr val="tx1"/>
                </a:solidFill>
                <a:latin typeface="BIZ UDゴシック" panose="020B0400000000000000" pitchFamily="49" charset="-128"/>
                <a:ea typeface="BIZ UDゴシック" panose="020B0400000000000000" pitchFamily="49" charset="-128"/>
              </a:rPr>
              <a:t>　お菓子づくりを計画する際，レシピや調理器具の説明書，地域のゴミ分別の注意書きを読み取る。等</a:t>
            </a:r>
          </a:p>
        </p:txBody>
      </p:sp>
    </p:spTree>
    <p:extLst>
      <p:ext uri="{BB962C8B-B14F-4D97-AF65-F5344CB8AC3E}">
        <p14:creationId xmlns:p14="http://schemas.microsoft.com/office/powerpoint/2010/main" val="86825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11</a:t>
            </a:fld>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9" name="角丸四角形 8">
            <a:extLst>
              <a:ext uri="{FF2B5EF4-FFF2-40B4-BE49-F238E27FC236}">
                <a16:creationId xmlns:a16="http://schemas.microsoft.com/office/drawing/2014/main" id="{00C246CA-4781-4065-9B6C-D12B0B1A9515}"/>
              </a:ext>
            </a:extLst>
          </p:cNvPr>
          <p:cNvSpPr/>
          <p:nvPr/>
        </p:nvSpPr>
        <p:spPr>
          <a:xfrm>
            <a:off x="128337" y="106680"/>
            <a:ext cx="4159884"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教材・教具の準備</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p.3-33</a:t>
            </a:r>
          </a:p>
        </p:txBody>
      </p:sp>
      <p:pic>
        <p:nvPicPr>
          <p:cNvPr id="10" name="図 9" descr="画面の領域"/>
          <p:cNvPicPr>
            <a:picLocks noChangeAspect="1"/>
          </p:cNvPicPr>
          <p:nvPr/>
        </p:nvPicPr>
        <p:blipFill rotWithShape="1">
          <a:blip r:embed="rId4">
            <a:extLst>
              <a:ext uri="{28A0092B-C50C-407E-A947-70E740481C1C}">
                <a14:useLocalDpi xmlns:a14="http://schemas.microsoft.com/office/drawing/2010/main" val="0"/>
              </a:ext>
            </a:extLst>
          </a:blip>
          <a:srcRect b="20273"/>
          <a:stretch/>
        </p:blipFill>
        <p:spPr>
          <a:xfrm>
            <a:off x="208482" y="1437942"/>
            <a:ext cx="8724879" cy="4697023"/>
          </a:xfrm>
          <a:prstGeom prst="rect">
            <a:avLst/>
          </a:prstGeom>
        </p:spPr>
      </p:pic>
    </p:spTree>
    <p:extLst>
      <p:ext uri="{BB962C8B-B14F-4D97-AF65-F5344CB8AC3E}">
        <p14:creationId xmlns:p14="http://schemas.microsoft.com/office/powerpoint/2010/main" val="124149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12</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9" name="角丸四角形 8">
            <a:extLst>
              <a:ext uri="{FF2B5EF4-FFF2-40B4-BE49-F238E27FC236}">
                <a16:creationId xmlns:a16="http://schemas.microsoft.com/office/drawing/2014/main" id="{00C246CA-4781-4065-9B6C-D12B0B1A9515}"/>
              </a:ext>
            </a:extLst>
          </p:cNvPr>
          <p:cNvSpPr/>
          <p:nvPr/>
        </p:nvSpPr>
        <p:spPr>
          <a:xfrm>
            <a:off x="128337" y="106680"/>
            <a:ext cx="5670000"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特別支援教育のＩＣＴ活用</a:t>
            </a:r>
            <a:endParaRPr lang="ja-JP"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 name="正方形/長方形 7"/>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p.3-35</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36</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 name="図 2" descr="画面の領域"/>
          <p:cNvPicPr>
            <a:picLocks noChangeAspect="1"/>
          </p:cNvPicPr>
          <p:nvPr/>
        </p:nvPicPr>
        <p:blipFill rotWithShape="1">
          <a:blip r:embed="rId4">
            <a:extLst>
              <a:ext uri="{28A0092B-C50C-407E-A947-70E740481C1C}">
                <a14:useLocalDpi xmlns:a14="http://schemas.microsoft.com/office/drawing/2010/main" val="0"/>
              </a:ext>
            </a:extLst>
          </a:blip>
          <a:srcRect l="50400" t="15258" r="839" b="57632"/>
          <a:stretch/>
        </p:blipFill>
        <p:spPr>
          <a:xfrm>
            <a:off x="4772661" y="2054422"/>
            <a:ext cx="3024000" cy="1449141"/>
          </a:xfrm>
          <a:prstGeom prst="rect">
            <a:avLst/>
          </a:prstGeom>
        </p:spPr>
      </p:pic>
      <p:pic>
        <p:nvPicPr>
          <p:cNvPr id="10" name="図 9" descr="画面の領域"/>
          <p:cNvPicPr>
            <a:picLocks noChangeAspect="1"/>
          </p:cNvPicPr>
          <p:nvPr/>
        </p:nvPicPr>
        <p:blipFill rotWithShape="1">
          <a:blip r:embed="rId4">
            <a:extLst>
              <a:ext uri="{28A0092B-C50C-407E-A947-70E740481C1C}">
                <a14:useLocalDpi xmlns:a14="http://schemas.microsoft.com/office/drawing/2010/main" val="0"/>
              </a:ext>
            </a:extLst>
          </a:blip>
          <a:srcRect b="84898"/>
          <a:stretch/>
        </p:blipFill>
        <p:spPr>
          <a:xfrm>
            <a:off x="972000" y="1127827"/>
            <a:ext cx="7200000" cy="937238"/>
          </a:xfrm>
          <a:prstGeom prst="rect">
            <a:avLst/>
          </a:prstGeom>
        </p:spPr>
      </p:pic>
      <p:pic>
        <p:nvPicPr>
          <p:cNvPr id="11" name="図 10" descr="画面の領域"/>
          <p:cNvPicPr>
            <a:picLocks noChangeAspect="1"/>
          </p:cNvPicPr>
          <p:nvPr/>
        </p:nvPicPr>
        <p:blipFill rotWithShape="1">
          <a:blip r:embed="rId5">
            <a:extLst>
              <a:ext uri="{28A0092B-C50C-407E-A947-70E740481C1C}">
                <a14:useLocalDpi xmlns:a14="http://schemas.microsoft.com/office/drawing/2010/main" val="0"/>
              </a:ext>
            </a:extLst>
          </a:blip>
          <a:srcRect b="83383"/>
          <a:stretch/>
        </p:blipFill>
        <p:spPr>
          <a:xfrm>
            <a:off x="972000" y="3481584"/>
            <a:ext cx="7200000" cy="1372045"/>
          </a:xfrm>
          <a:prstGeom prst="rect">
            <a:avLst/>
          </a:prstGeom>
        </p:spPr>
      </p:pic>
      <p:pic>
        <p:nvPicPr>
          <p:cNvPr id="12" name="図 11" descr="画面の領域"/>
          <p:cNvPicPr>
            <a:picLocks noChangeAspect="1"/>
          </p:cNvPicPr>
          <p:nvPr/>
        </p:nvPicPr>
        <p:blipFill rotWithShape="1">
          <a:blip r:embed="rId4">
            <a:extLst>
              <a:ext uri="{28A0092B-C50C-407E-A947-70E740481C1C}">
                <a14:useLocalDpi xmlns:a14="http://schemas.microsoft.com/office/drawing/2010/main" val="0"/>
              </a:ext>
            </a:extLst>
          </a:blip>
          <a:srcRect l="941" t="15258" r="50312" b="57391"/>
          <a:stretch/>
        </p:blipFill>
        <p:spPr>
          <a:xfrm>
            <a:off x="1176317" y="2055586"/>
            <a:ext cx="3024000" cy="1462418"/>
          </a:xfrm>
          <a:prstGeom prst="rect">
            <a:avLst/>
          </a:prstGeom>
        </p:spPr>
      </p:pic>
      <p:pic>
        <p:nvPicPr>
          <p:cNvPr id="2" name="図 1"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317" y="4865786"/>
            <a:ext cx="2673089" cy="1617474"/>
          </a:xfrm>
          <a:prstGeom prst="rect">
            <a:avLst/>
          </a:prstGeom>
        </p:spPr>
      </p:pic>
      <p:pic>
        <p:nvPicPr>
          <p:cNvPr id="6" name="図 5" descr="画面の領域"/>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8730" y="4853629"/>
            <a:ext cx="3193599" cy="1629631"/>
          </a:xfrm>
          <a:prstGeom prst="rect">
            <a:avLst/>
          </a:prstGeom>
        </p:spPr>
      </p:pic>
    </p:spTree>
    <p:extLst>
      <p:ext uri="{BB962C8B-B14F-4D97-AF65-F5344CB8AC3E}">
        <p14:creationId xmlns:p14="http://schemas.microsoft.com/office/powerpoint/2010/main" val="183256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13</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9" name="角丸四角形 8">
            <a:extLst>
              <a:ext uri="{FF2B5EF4-FFF2-40B4-BE49-F238E27FC236}">
                <a16:creationId xmlns:a16="http://schemas.microsoft.com/office/drawing/2014/main" id="{00C246CA-4781-4065-9B6C-D12B0B1A9515}"/>
              </a:ext>
            </a:extLst>
          </p:cNvPr>
          <p:cNvSpPr/>
          <p:nvPr/>
        </p:nvSpPr>
        <p:spPr>
          <a:xfrm>
            <a:off x="128337" y="106680"/>
            <a:ext cx="3718449"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教室環境の整備</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p.3-32</a:t>
            </a:r>
          </a:p>
        </p:txBody>
      </p:sp>
      <p:pic>
        <p:nvPicPr>
          <p:cNvPr id="5" name="図 4" descr="画面の領域"/>
          <p:cNvPicPr>
            <a:picLocks noChangeAspect="1"/>
          </p:cNvPicPr>
          <p:nvPr/>
        </p:nvPicPr>
        <p:blipFill rotWithShape="1">
          <a:blip r:embed="rId4">
            <a:extLst>
              <a:ext uri="{28A0092B-C50C-407E-A947-70E740481C1C}">
                <a14:useLocalDpi xmlns:a14="http://schemas.microsoft.com/office/drawing/2010/main" val="0"/>
              </a:ext>
            </a:extLst>
          </a:blip>
          <a:srcRect t="770" r="464"/>
          <a:stretch/>
        </p:blipFill>
        <p:spPr>
          <a:xfrm>
            <a:off x="3761450" y="1203959"/>
            <a:ext cx="5336098" cy="5254347"/>
          </a:xfrm>
          <a:prstGeom prst="rect">
            <a:avLst/>
          </a:prstGeom>
        </p:spPr>
      </p:pic>
      <p:sp>
        <p:nvSpPr>
          <p:cNvPr id="12" name="角丸四角形 8">
            <a:extLst>
              <a:ext uri="{FF2B5EF4-FFF2-40B4-BE49-F238E27FC236}">
                <a16:creationId xmlns:a16="http://schemas.microsoft.com/office/drawing/2014/main" id="{00C246CA-4781-4065-9B6C-D12B0B1A9515}"/>
              </a:ext>
            </a:extLst>
          </p:cNvPr>
          <p:cNvSpPr/>
          <p:nvPr/>
        </p:nvSpPr>
        <p:spPr>
          <a:xfrm>
            <a:off x="28577" y="1590154"/>
            <a:ext cx="3747162" cy="4447790"/>
          </a:xfrm>
          <a:prstGeom prst="roundRect">
            <a:avLst>
              <a:gd name="adj" fmla="val 6007"/>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400" dirty="0">
                <a:latin typeface="ＤＦ特太ゴシック体" panose="020B0509000000000000" pitchFamily="49" charset="-128"/>
                <a:ea typeface="ＤＦ特太ゴシック体" panose="020B0509000000000000" pitchFamily="49" charset="-128"/>
              </a:rPr>
              <a:t>教室環境の整備ポイント</a:t>
            </a:r>
            <a:endParaRPr kumimoji="1" lang="en-US" altLang="ja-JP" sz="2400" dirty="0">
              <a:latin typeface="ＤＦ特太ゴシック体" panose="020B0509000000000000" pitchFamily="49" charset="-128"/>
              <a:ea typeface="ＤＦ特太ゴシック体" panose="020B0509000000000000" pitchFamily="49" charset="-128"/>
            </a:endParaRPr>
          </a:p>
          <a:p>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r>
              <a:rPr lang="ja-JP" altLang="en-US" sz="2000" kern="100" dirty="0">
                <a:latin typeface="游明朝" panose="02020400000000000000" pitchFamily="18" charset="-128"/>
                <a:ea typeface="ＤＦ特太ゴシック体" panose="020B0509000000000000" pitchFamily="49" charset="-128"/>
                <a:cs typeface="Times New Roman" panose="02020603050405020304" pitchFamily="18" charset="0"/>
              </a:rPr>
              <a:t>１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過ごしやすく</a:t>
            </a: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r>
              <a:rPr lang="ja-JP" altLang="en-US"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整えられた環境</a:t>
            </a: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２</a:t>
            </a:r>
            <a:r>
              <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見通しを持って</a:t>
            </a: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r>
              <a:rPr lang="ja-JP" altLang="en-US"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生活しやすい環境</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３</a:t>
            </a:r>
            <a:r>
              <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自主的，自発的に</a:t>
            </a: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r>
              <a:rPr lang="ja-JP" altLang="en-US"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行動しやすい環境</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４</a:t>
            </a:r>
            <a:r>
              <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smtClean="0">
                <a:latin typeface="游明朝" panose="02020400000000000000" pitchFamily="18" charset="-128"/>
                <a:ea typeface="ＤＦ特太ゴシック体" panose="020B0509000000000000" pitchFamily="49" charset="-128"/>
                <a:cs typeface="Times New Roman" panose="02020603050405020304" pitchFamily="18" charset="0"/>
              </a:rPr>
              <a:t>安全</a:t>
            </a:r>
            <a:r>
              <a:rPr lang="ja-JP" altLang="en-US" sz="2000" kern="100" dirty="0" smtClean="0">
                <a:latin typeface="游明朝" panose="02020400000000000000" pitchFamily="18" charset="-128"/>
                <a:ea typeface="ＤＦ特太ゴシック体" panose="020B0509000000000000" pitchFamily="49" charset="-128"/>
                <a:cs typeface="Times New Roman" panose="02020603050405020304" pitchFamily="18" charset="0"/>
              </a:rPr>
              <a:t>・</a:t>
            </a:r>
            <a:r>
              <a:rPr lang="ja-JP" altLang="ja-JP" sz="2000" kern="100" dirty="0" smtClean="0">
                <a:latin typeface="游明朝" panose="02020400000000000000" pitchFamily="18" charset="-128"/>
                <a:ea typeface="ＤＦ特太ゴシック体" panose="020B0509000000000000" pitchFamily="49" charset="-128"/>
                <a:cs typeface="Times New Roman" panose="02020603050405020304" pitchFamily="18" charset="0"/>
              </a:rPr>
              <a:t>安心</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a:t>
            </a:r>
            <a:endParaRPr lang="en-US"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endParaRPr>
          </a:p>
          <a:p>
            <a:pPr algn="just">
              <a:spcAft>
                <a:spcPts val="0"/>
              </a:spcAft>
            </a:pPr>
            <a:r>
              <a:rPr lang="ja-JP" altLang="en-US" sz="2000" kern="100" dirty="0">
                <a:latin typeface="游明朝" panose="02020400000000000000" pitchFamily="18" charset="-128"/>
                <a:ea typeface="ＤＦ特太ゴシック体" panose="020B0509000000000000" pitchFamily="49" charset="-128"/>
                <a:cs typeface="Times New Roman" panose="02020603050405020304" pitchFamily="18" charset="0"/>
              </a:rPr>
              <a:t>　 　</a:t>
            </a:r>
            <a:r>
              <a:rPr lang="ja-JP" altLang="ja-JP" sz="2000" kern="100" dirty="0">
                <a:latin typeface="游明朝" panose="02020400000000000000" pitchFamily="18" charset="-128"/>
                <a:ea typeface="ＤＦ特太ゴシック体" panose="020B0509000000000000" pitchFamily="49" charset="-128"/>
                <a:cs typeface="Times New Roman" panose="02020603050405020304" pitchFamily="18" charset="0"/>
              </a:rPr>
              <a:t>落ち着いて過ごせる環境</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6612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14</a:t>
            </a:fld>
            <a:endParaRPr kumimoji="1" lang="ja-JP" altLang="en-US"/>
          </a:p>
        </p:txBody>
      </p:sp>
      <p:sp>
        <p:nvSpPr>
          <p:cNvPr id="6" name="テキスト ボックス 5"/>
          <p:cNvSpPr txBox="1"/>
          <p:nvPr/>
        </p:nvSpPr>
        <p:spPr>
          <a:xfrm>
            <a:off x="1735554" y="1308323"/>
            <a:ext cx="6906266" cy="1015663"/>
          </a:xfrm>
          <a:prstGeom prst="rect">
            <a:avLst/>
          </a:prstGeom>
          <a:noFill/>
        </p:spPr>
        <p:txBody>
          <a:bodyPr wrap="square" rtlCol="0">
            <a:spAutoFit/>
          </a:bodyPr>
          <a:lstStyle/>
          <a:p>
            <a:r>
              <a:rPr kumimoji="1" lang="ja-JP" altLang="en-US" sz="2000" dirty="0">
                <a:latin typeface="BIZ UDゴシック" panose="020B0400000000000000" pitchFamily="49" charset="-128"/>
                <a:ea typeface="BIZ UDゴシック" panose="020B0400000000000000" pitchFamily="49" charset="-128"/>
              </a:rPr>
              <a:t>中学校２年生　Ｈさん　（知的障害）　</a:t>
            </a:r>
          </a:p>
          <a:p>
            <a:r>
              <a:rPr kumimoji="1" lang="ja-JP" altLang="en-US" sz="2000" dirty="0">
                <a:latin typeface="BIZ UDゴシック" panose="020B0400000000000000" pitchFamily="49" charset="-128"/>
                <a:ea typeface="BIZ UDゴシック" panose="020B0400000000000000" pitchFamily="49" charset="-128"/>
              </a:rPr>
              <a:t>　・　音楽，美術，保健体育，技術・家庭科は交流学級で</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授業を受ける。</a:t>
            </a:r>
          </a:p>
        </p:txBody>
      </p:sp>
      <p:sp>
        <p:nvSpPr>
          <p:cNvPr id="11" name="角丸四角形 8">
            <a:extLst>
              <a:ext uri="{FF2B5EF4-FFF2-40B4-BE49-F238E27FC236}">
                <a16:creationId xmlns:a16="http://schemas.microsoft.com/office/drawing/2014/main" id="{00C246CA-4781-4065-9B6C-D12B0B1A9515}"/>
              </a:ext>
            </a:extLst>
          </p:cNvPr>
          <p:cNvSpPr/>
          <p:nvPr/>
        </p:nvSpPr>
        <p:spPr>
          <a:xfrm>
            <a:off x="136277" y="155215"/>
            <a:ext cx="4853566"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ユニバーサルデザイン</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661" y="-24785"/>
            <a:ext cx="1280000" cy="1080000"/>
          </a:xfrm>
          <a:prstGeom prst="rect">
            <a:avLst/>
          </a:prstGeom>
        </p:spPr>
      </p:pic>
      <p:sp>
        <p:nvSpPr>
          <p:cNvPr id="13" name="正方形/長方形 12"/>
          <p:cNvSpPr/>
          <p:nvPr/>
        </p:nvSpPr>
        <p:spPr>
          <a:xfrm>
            <a:off x="6321378" y="110405"/>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p.3-31</a:t>
            </a:r>
          </a:p>
        </p:txBody>
      </p:sp>
      <p:pic>
        <p:nvPicPr>
          <p:cNvPr id="15" name="図 14"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61" y="2526833"/>
            <a:ext cx="8640000" cy="3906783"/>
          </a:xfrm>
          <a:prstGeom prst="rect">
            <a:avLst/>
          </a:prstGeom>
        </p:spPr>
      </p:pic>
      <p:sp>
        <p:nvSpPr>
          <p:cNvPr id="16" name="角丸四角形 15"/>
          <p:cNvSpPr/>
          <p:nvPr/>
        </p:nvSpPr>
        <p:spPr>
          <a:xfrm>
            <a:off x="499110" y="2486061"/>
            <a:ext cx="1333500" cy="291429"/>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14"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8660" y="1008192"/>
            <a:ext cx="853440" cy="142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6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4490"/>
            <a:ext cx="9144000" cy="6483260"/>
          </a:xfrm>
          <a:prstGeom prst="rect">
            <a:avLst/>
          </a:prstGeom>
          <a:solidFill>
            <a:srgbClr val="66FF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15</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8" name="タイトル 1">
            <a:extLst>
              <a:ext uri="{FF2B5EF4-FFF2-40B4-BE49-F238E27FC236}">
                <a16:creationId xmlns:a16="http://schemas.microsoft.com/office/drawing/2014/main" id="{E4543822-0761-4C54-A4EA-9B5B8008001A}"/>
              </a:ext>
            </a:extLst>
          </p:cNvPr>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④特別支援学級の授業づくり</a:t>
            </a:r>
          </a:p>
        </p:txBody>
      </p:sp>
      <p:sp>
        <p:nvSpPr>
          <p:cNvPr id="4" name="ドーナツ 3"/>
          <p:cNvSpPr/>
          <p:nvPr/>
        </p:nvSpPr>
        <p:spPr>
          <a:xfrm>
            <a:off x="3661541" y="2788842"/>
            <a:ext cx="1820919" cy="1832884"/>
          </a:xfrm>
          <a:prstGeom prst="donut">
            <a:avLst>
              <a:gd name="adj" fmla="val 7431"/>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rPr>
              <a:t>済</a:t>
            </a:r>
          </a:p>
        </p:txBody>
      </p:sp>
      <p:sp>
        <p:nvSpPr>
          <p:cNvPr id="16"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7" name="正方形/長方形 16"/>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grpSp>
        <p:nvGrpSpPr>
          <p:cNvPr id="18" name="グループ化 17"/>
          <p:cNvGrpSpPr/>
          <p:nvPr/>
        </p:nvGrpSpPr>
        <p:grpSpPr>
          <a:xfrm>
            <a:off x="858592" y="4671124"/>
            <a:ext cx="7167808" cy="1624269"/>
            <a:chOff x="858592" y="4671124"/>
            <a:chExt cx="7167808" cy="1624269"/>
          </a:xfrm>
        </p:grpSpPr>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95573" y="4855393"/>
              <a:ext cx="751468" cy="1440000"/>
            </a:xfrm>
            <a:prstGeom prst="rect">
              <a:avLst/>
            </a:prstGeom>
            <a:noFill/>
            <a:ln>
              <a:noFill/>
            </a:ln>
          </p:spPr>
        </p:pic>
        <p:pic>
          <p:nvPicPr>
            <p:cNvPr id="20" name="図 19"/>
            <p:cNvPicPr/>
            <p:nvPr/>
          </p:nvPicPr>
          <p:blipFill>
            <a:blip r:embed="rId5" cstate="print">
              <a:extLst>
                <a:ext uri="{28A0092B-C50C-407E-A947-70E740481C1C}">
                  <a14:useLocalDpi xmlns:a14="http://schemas.microsoft.com/office/drawing/2010/main" val="0"/>
                </a:ext>
              </a:extLst>
            </a:blip>
            <a:stretch>
              <a:fillRect/>
            </a:stretch>
          </p:blipFill>
          <p:spPr bwMode="auto">
            <a:xfrm>
              <a:off x="2064660" y="4671124"/>
              <a:ext cx="1026757" cy="1624269"/>
            </a:xfrm>
            <a:prstGeom prst="rect">
              <a:avLst/>
            </a:prstGeom>
            <a:ln>
              <a:noFill/>
            </a:ln>
            <a:extLst>
              <a:ext uri="{53640926-AAD7-44D8-BBD7-CCE9431645EC}">
                <a14:shadowObscured xmlns:a14="http://schemas.microsoft.com/office/drawing/2010/main"/>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21215" y="4961871"/>
              <a:ext cx="1105185" cy="1333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65590" y="4999993"/>
              <a:ext cx="77407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7672" y="5008757"/>
              <a:ext cx="713728" cy="1286636"/>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58592" y="4682784"/>
              <a:ext cx="1031895" cy="1612609"/>
            </a:xfrm>
            <a:prstGeom prst="rect">
              <a:avLst/>
            </a:prstGeom>
            <a:noFill/>
            <a:ln>
              <a:noFill/>
            </a:ln>
          </p:spPr>
        </p:pic>
        <p:pic>
          <p:nvPicPr>
            <p:cNvPr id="2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213833" y="5120640"/>
              <a:ext cx="719666" cy="11747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767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490"/>
            <a:ext cx="9144000" cy="6483260"/>
          </a:xfrm>
          <a:prstGeom prst="rect">
            <a:avLst/>
          </a:prstGeom>
          <a:solidFill>
            <a:srgbClr val="66FF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16</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5" name="タイトル 1"/>
          <p:cNvSpPr txBox="1">
            <a:spLocks/>
          </p:cNvSpPr>
          <p:nvPr/>
        </p:nvSpPr>
        <p:spPr>
          <a:xfrm>
            <a:off x="164892" y="5577613"/>
            <a:ext cx="8817502" cy="7296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③各教科等を合わせた指導の授業づくり</a:t>
            </a:r>
          </a:p>
        </p:txBody>
      </p:sp>
      <p:sp>
        <p:nvSpPr>
          <p:cNvPr id="11" name="タイトル 1">
            <a:extLst>
              <a:ext uri="{FF2B5EF4-FFF2-40B4-BE49-F238E27FC236}">
                <a16:creationId xmlns:a16="http://schemas.microsoft.com/office/drawing/2014/main" id="{772B645B-109A-4763-BFDC-82AE03D2165A}"/>
              </a:ext>
            </a:extLst>
          </p:cNvPr>
          <p:cNvSpPr txBox="1">
            <a:spLocks/>
          </p:cNvSpPr>
          <p:nvPr/>
        </p:nvSpPr>
        <p:spPr>
          <a:xfrm>
            <a:off x="164892" y="3365630"/>
            <a:ext cx="885154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①知的障害教育の授業づくりのポイント</a:t>
            </a:r>
          </a:p>
        </p:txBody>
      </p:sp>
      <p:sp>
        <p:nvSpPr>
          <p:cNvPr id="10"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2" name="正方形/長方形 11"/>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
        <p:nvSpPr>
          <p:cNvPr id="13" name="タイトル 1"/>
          <p:cNvSpPr txBox="1">
            <a:spLocks/>
          </p:cNvSpPr>
          <p:nvPr/>
        </p:nvSpPr>
        <p:spPr>
          <a:xfrm>
            <a:off x="164892" y="4485886"/>
            <a:ext cx="8817502" cy="7296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②教科別の指導の授業づくり</a:t>
            </a:r>
          </a:p>
        </p:txBody>
      </p:sp>
    </p:spTree>
    <p:extLst>
      <p:ext uri="{BB962C8B-B14F-4D97-AF65-F5344CB8AC3E}">
        <p14:creationId xmlns:p14="http://schemas.microsoft.com/office/powerpoint/2010/main" val="376836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490"/>
            <a:ext cx="9144000" cy="6483260"/>
          </a:xfrm>
          <a:prstGeom prst="rect">
            <a:avLst/>
          </a:prstGeom>
          <a:solidFill>
            <a:srgbClr val="66FF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2</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14" name="タイトル 1">
            <a:extLst>
              <a:ext uri="{FF2B5EF4-FFF2-40B4-BE49-F238E27FC236}">
                <a16:creationId xmlns:a16="http://schemas.microsoft.com/office/drawing/2014/main" id="{1368170D-7473-4326-8D2F-B218143A7739}"/>
              </a:ext>
            </a:extLst>
          </p:cNvPr>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④特別支援学級の授業づくり</a:t>
            </a:r>
          </a:p>
        </p:txBody>
      </p:sp>
      <p:sp>
        <p:nvSpPr>
          <p:cNvPr id="17"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22" name="正方形/長方形 21"/>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858592" y="4671124"/>
            <a:ext cx="7167808" cy="1624269"/>
            <a:chOff x="858592" y="4671124"/>
            <a:chExt cx="7167808" cy="1624269"/>
          </a:xfrm>
        </p:grpSpPr>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95573" y="4855393"/>
              <a:ext cx="751468" cy="1440000"/>
            </a:xfrm>
            <a:prstGeom prst="rect">
              <a:avLst/>
            </a:prstGeom>
            <a:noFill/>
            <a:ln>
              <a:noFill/>
            </a:ln>
          </p:spPr>
        </p:pic>
        <p:pic>
          <p:nvPicPr>
            <p:cNvPr id="18" name="図 17"/>
            <p:cNvPicPr/>
            <p:nvPr/>
          </p:nvPicPr>
          <p:blipFill>
            <a:blip r:embed="rId5" cstate="print">
              <a:extLst>
                <a:ext uri="{28A0092B-C50C-407E-A947-70E740481C1C}">
                  <a14:useLocalDpi xmlns:a14="http://schemas.microsoft.com/office/drawing/2010/main" val="0"/>
                </a:ext>
              </a:extLst>
            </a:blip>
            <a:stretch>
              <a:fillRect/>
            </a:stretch>
          </p:blipFill>
          <p:spPr bwMode="auto">
            <a:xfrm>
              <a:off x="2064660" y="4671124"/>
              <a:ext cx="1026757" cy="1624269"/>
            </a:xfrm>
            <a:prstGeom prst="rect">
              <a:avLst/>
            </a:prstGeom>
            <a:ln>
              <a:noFill/>
            </a:ln>
            <a:extLst>
              <a:ext uri="{53640926-AAD7-44D8-BBD7-CCE9431645EC}">
                <a14:shadowObscured xmlns:a14="http://schemas.microsoft.com/office/drawing/2010/main"/>
              </a:ext>
            </a:extLst>
          </p:spPr>
        </p:pic>
        <p:pic>
          <p:nvPicPr>
            <p:cNvPr id="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21215" y="4961871"/>
              <a:ext cx="1105185" cy="13335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65590" y="4999993"/>
              <a:ext cx="77407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7672" y="5008757"/>
              <a:ext cx="713728" cy="1286636"/>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58592" y="4682784"/>
              <a:ext cx="1031895" cy="1612609"/>
            </a:xfrm>
            <a:prstGeom prst="rect">
              <a:avLst/>
            </a:prstGeom>
            <a:noFill/>
            <a:ln>
              <a:noFill/>
            </a:ln>
          </p:spPr>
        </p:pic>
        <p:pic>
          <p:nvPicPr>
            <p:cNvPr id="2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213833" y="5120640"/>
              <a:ext cx="719666" cy="11747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314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p:nvPr/>
        </p:nvSpPr>
        <p:spPr>
          <a:xfrm>
            <a:off x="170261" y="1003012"/>
            <a:ext cx="8803479" cy="5393613"/>
          </a:xfrm>
          <a:prstGeom prst="ellipse">
            <a:avLst/>
          </a:prstGeom>
          <a:solidFill>
            <a:srgbClr val="FFCCFF">
              <a:alpha val="50196"/>
            </a:srgbClr>
          </a:solidFill>
          <a:ln>
            <a:solidFill>
              <a:srgbClr val="FF66FF"/>
            </a:solidFill>
          </a:ln>
          <a:effectLst>
            <a:outerShdw sx="1000" sy="1000" algn="ctr">
              <a:srgbClr val="000000"/>
            </a:outerShdw>
          </a:effectLst>
          <a:scene3d>
            <a:camera prst="orthographicFront">
              <a:rot lat="0" lon="0" rev="0"/>
            </a:camera>
            <a:lightRig rig="balanced" dir="t">
              <a:rot lat="0" lon="0" rev="8700000"/>
            </a:lightRig>
          </a:scene3d>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3</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03078" y="999818"/>
            <a:ext cx="910274" cy="1440000"/>
          </a:xfrm>
          <a:prstGeom prst="rect">
            <a:avLst/>
          </a:prstGeom>
          <a:ln>
            <a:noFill/>
          </a:ln>
          <a:extLst>
            <a:ext uri="{53640926-AAD7-44D8-BBD7-CCE9431645EC}">
              <a14:shadowObscured xmlns:a14="http://schemas.microsoft.com/office/drawing/2010/main"/>
            </a:ext>
          </a:extLst>
        </p:spPr>
      </p:pic>
      <p:grpSp>
        <p:nvGrpSpPr>
          <p:cNvPr id="3" name="グループ化 2"/>
          <p:cNvGrpSpPr>
            <a:grpSpLocks noChangeAspect="1"/>
          </p:cNvGrpSpPr>
          <p:nvPr/>
        </p:nvGrpSpPr>
        <p:grpSpPr>
          <a:xfrm>
            <a:off x="3183322" y="3200537"/>
            <a:ext cx="2777357" cy="1440000"/>
            <a:chOff x="3312360" y="2547574"/>
            <a:chExt cx="2498464" cy="1295401"/>
          </a:xfrm>
        </p:grpSpPr>
        <p:pic>
          <p:nvPicPr>
            <p:cNvPr id="9" name="Picture 7" desc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924" y="2547575"/>
              <a:ext cx="7239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2360" y="2547574"/>
              <a:ext cx="8239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3616" y="2547574"/>
              <a:ext cx="715963"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角丸四角形 8">
            <a:extLst>
              <a:ext uri="{FF2B5EF4-FFF2-40B4-BE49-F238E27FC236}">
                <a16:creationId xmlns:a16="http://schemas.microsoft.com/office/drawing/2014/main" id="{00C246CA-4781-4065-9B6C-D12B0B1A9515}"/>
              </a:ext>
            </a:extLst>
          </p:cNvPr>
          <p:cNvSpPr/>
          <p:nvPr/>
        </p:nvSpPr>
        <p:spPr>
          <a:xfrm>
            <a:off x="129882" y="103012"/>
            <a:ext cx="5167332" cy="900000"/>
          </a:xfrm>
          <a:prstGeom prst="horizontalScroll">
            <a:avLst/>
          </a:prstGeom>
          <a:solidFill>
            <a:srgbClr val="FFCC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周りの教職員のチーム</a:t>
            </a:r>
            <a:endParaRPr lang="ja-JP" altLang="en-US" sz="32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4756" y="4591078"/>
            <a:ext cx="751466" cy="1440000"/>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2726" y="4591078"/>
            <a:ext cx="922353" cy="1440000"/>
          </a:xfrm>
          <a:prstGeom prst="rect">
            <a:avLst/>
          </a:prstGeom>
        </p:spPr>
      </p:pic>
      <p:sp>
        <p:nvSpPr>
          <p:cNvPr id="13" name="額縁 12"/>
          <p:cNvSpPr/>
          <p:nvPr/>
        </p:nvSpPr>
        <p:spPr>
          <a:xfrm>
            <a:off x="3641263" y="2333289"/>
            <a:ext cx="1712834" cy="720000"/>
          </a:xfrm>
          <a:prstGeom prst="bevel">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担任</a:t>
            </a:r>
          </a:p>
        </p:txBody>
      </p:sp>
      <p:sp>
        <p:nvSpPr>
          <p:cNvPr id="16" name="額縁 15"/>
          <p:cNvSpPr/>
          <p:nvPr/>
        </p:nvSpPr>
        <p:spPr>
          <a:xfrm>
            <a:off x="7030025" y="3775980"/>
            <a:ext cx="1749271" cy="720000"/>
          </a:xfrm>
          <a:prstGeom prst="bevel">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支援員</a:t>
            </a:r>
          </a:p>
        </p:txBody>
      </p:sp>
      <p:sp>
        <p:nvSpPr>
          <p:cNvPr id="17" name="額縁 16"/>
          <p:cNvSpPr/>
          <p:nvPr/>
        </p:nvSpPr>
        <p:spPr>
          <a:xfrm>
            <a:off x="61726" y="3663566"/>
            <a:ext cx="2919532" cy="720000"/>
          </a:xfrm>
          <a:prstGeom prst="bevel">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管理職の先生</a:t>
            </a:r>
          </a:p>
        </p:txBody>
      </p:sp>
      <p:sp>
        <p:nvSpPr>
          <p:cNvPr id="18" name="額縁 17"/>
          <p:cNvSpPr/>
          <p:nvPr/>
        </p:nvSpPr>
        <p:spPr>
          <a:xfrm>
            <a:off x="1001385" y="1422455"/>
            <a:ext cx="2617831" cy="720000"/>
          </a:xfrm>
          <a:prstGeom prst="bevel">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教科担任</a:t>
            </a:r>
          </a:p>
        </p:txBody>
      </p:sp>
      <p:sp>
        <p:nvSpPr>
          <p:cNvPr id="20" name="額縁 19"/>
          <p:cNvSpPr/>
          <p:nvPr/>
        </p:nvSpPr>
        <p:spPr>
          <a:xfrm>
            <a:off x="2732197" y="4959399"/>
            <a:ext cx="3701649" cy="1224000"/>
          </a:xfrm>
          <a:prstGeom prst="bevel">
            <a:avLst>
              <a:gd name="adj" fmla="val 7873"/>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特別支援教育</a:t>
            </a:r>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コーディネーター</a:t>
            </a:r>
          </a:p>
        </p:txBody>
      </p:sp>
      <p:sp>
        <p:nvSpPr>
          <p:cNvPr id="21" name="額縁 20"/>
          <p:cNvSpPr/>
          <p:nvPr/>
        </p:nvSpPr>
        <p:spPr>
          <a:xfrm>
            <a:off x="6848608" y="2713470"/>
            <a:ext cx="2107387" cy="720000"/>
          </a:xfrm>
          <a:prstGeom prst="bevel">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養護教諭</a:t>
            </a:r>
          </a:p>
        </p:txBody>
      </p:sp>
      <p:sp>
        <p:nvSpPr>
          <p:cNvPr id="22" name="額縁 21"/>
          <p:cNvSpPr/>
          <p:nvPr/>
        </p:nvSpPr>
        <p:spPr>
          <a:xfrm>
            <a:off x="418586" y="2543011"/>
            <a:ext cx="2058471" cy="720000"/>
          </a:xfrm>
          <a:prstGeom prst="bevel">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学年主任</a:t>
            </a:r>
          </a:p>
        </p:txBody>
      </p:sp>
      <p:sp>
        <p:nvSpPr>
          <p:cNvPr id="24" name="額縁 23"/>
          <p:cNvSpPr/>
          <p:nvPr/>
        </p:nvSpPr>
        <p:spPr>
          <a:xfrm>
            <a:off x="5505972" y="1146960"/>
            <a:ext cx="3225333" cy="1224000"/>
          </a:xfrm>
          <a:prstGeom prst="bevel">
            <a:avLst>
              <a:gd name="adj" fmla="val 7348"/>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交流，協力学級</a:t>
            </a:r>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の担任</a:t>
            </a:r>
          </a:p>
        </p:txBody>
      </p:sp>
    </p:spTree>
    <p:extLst>
      <p:ext uri="{BB962C8B-B14F-4D97-AF65-F5344CB8AC3E}">
        <p14:creationId xmlns:p14="http://schemas.microsoft.com/office/powerpoint/2010/main" val="51768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4</a:t>
            </a:fld>
            <a:endParaRPr kumimoji="1" lang="ja-JP" altLang="en-US"/>
          </a:p>
        </p:txBody>
      </p:sp>
      <p:sp>
        <p:nvSpPr>
          <p:cNvPr id="15" name="角丸四角形 8">
            <a:extLst>
              <a:ext uri="{FF2B5EF4-FFF2-40B4-BE49-F238E27FC236}">
                <a16:creationId xmlns:a16="http://schemas.microsoft.com/office/drawing/2014/main" id="{00C246CA-4781-4065-9B6C-D12B0B1A9515}"/>
              </a:ext>
            </a:extLst>
          </p:cNvPr>
          <p:cNvSpPr/>
          <p:nvPr/>
        </p:nvSpPr>
        <p:spPr>
          <a:xfrm>
            <a:off x="2609249" y="3098514"/>
            <a:ext cx="3925503" cy="900000"/>
          </a:xfrm>
          <a:prstGeom prst="horizontalScroll">
            <a:avLst/>
          </a:prstGeom>
          <a:solidFill>
            <a:srgbClr val="FFCC66"/>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特別の教育課程</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552" y="2648513"/>
            <a:ext cx="2374575" cy="1800000"/>
          </a:xfrm>
          <a:prstGeom prst="rect">
            <a:avLst/>
          </a:prstGeom>
        </p:spPr>
      </p:pic>
      <p:grpSp>
        <p:nvGrpSpPr>
          <p:cNvPr id="24" name="グループ化 23"/>
          <p:cNvGrpSpPr/>
          <p:nvPr/>
        </p:nvGrpSpPr>
        <p:grpSpPr>
          <a:xfrm>
            <a:off x="137160" y="136056"/>
            <a:ext cx="6418985" cy="1080000"/>
            <a:chOff x="3029615" y="1793971"/>
            <a:chExt cx="6418985" cy="1080000"/>
          </a:xfrm>
        </p:grpSpPr>
        <p:pic>
          <p:nvPicPr>
            <p:cNvPr id="25" name="図 24"/>
            <p:cNvPicPr>
              <a:picLocks noChangeAspect="1"/>
            </p:cNvPicPr>
            <p:nvPr/>
          </p:nvPicPr>
          <p:blipFill rotWithShape="1">
            <a:blip r:embed="rId4">
              <a:extLst>
                <a:ext uri="{28A0092B-C50C-407E-A947-70E740481C1C}">
                  <a14:useLocalDpi xmlns:a14="http://schemas.microsoft.com/office/drawing/2010/main" val="0"/>
                </a:ext>
              </a:extLst>
            </a:blip>
            <a:srcRect b="78880"/>
            <a:stretch/>
          </p:blipFill>
          <p:spPr>
            <a:xfrm>
              <a:off x="3029615" y="1793971"/>
              <a:ext cx="3535005" cy="1080000"/>
            </a:xfrm>
            <a:prstGeom prst="rect">
              <a:avLst/>
            </a:prstGeom>
          </p:spPr>
        </p:pic>
        <p:sp>
          <p:nvSpPr>
            <p:cNvPr id="26" name="テキスト ボックス 2"/>
            <p:cNvSpPr txBox="1"/>
            <p:nvPr/>
          </p:nvSpPr>
          <p:spPr>
            <a:xfrm>
              <a:off x="5870402" y="1953713"/>
              <a:ext cx="3578198" cy="747289"/>
            </a:xfrm>
            <a:prstGeom prst="rect">
              <a:avLst/>
            </a:prstGeom>
            <a:noFill/>
            <a:ln>
              <a:noFill/>
            </a:ln>
          </p:spPr>
          <p:txBody>
            <a:bodyPr wrap="square" rtlCol="0" anchor="ctr" anchorCtr="0">
              <a:noAutofit/>
            </a:bodyPr>
            <a:lstStyle/>
            <a:p>
              <a:pPr algn="ctr"/>
              <a:r>
                <a:rPr lang="ja-JP" altLang="en-US" sz="28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altLang="en-US" sz="20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知的障害教育の知識</a:t>
              </a:r>
            </a:p>
          </p:txBody>
        </p:sp>
      </p:grpSp>
      <p:sp>
        <p:nvSpPr>
          <p:cNvPr id="13" name="角丸四角形 8">
            <a:extLst>
              <a:ext uri="{FF2B5EF4-FFF2-40B4-BE49-F238E27FC236}">
                <a16:creationId xmlns:a16="http://schemas.microsoft.com/office/drawing/2014/main" id="{00C246CA-4781-4065-9B6C-D12B0B1A9515}"/>
              </a:ext>
            </a:extLst>
          </p:cNvPr>
          <p:cNvSpPr/>
          <p:nvPr/>
        </p:nvSpPr>
        <p:spPr>
          <a:xfrm>
            <a:off x="1534828" y="5080439"/>
            <a:ext cx="6074344" cy="900000"/>
          </a:xfrm>
          <a:prstGeom prst="horizontalScroll">
            <a:avLst/>
          </a:prstGeom>
          <a:solidFill>
            <a:srgbClr val="FFCC66"/>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各教科の目標及び内容の段階</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角丸四角形 8">
            <a:extLst>
              <a:ext uri="{FF2B5EF4-FFF2-40B4-BE49-F238E27FC236}">
                <a16:creationId xmlns:a16="http://schemas.microsoft.com/office/drawing/2014/main" id="{00C246CA-4781-4065-9B6C-D12B0B1A9515}"/>
              </a:ext>
            </a:extLst>
          </p:cNvPr>
          <p:cNvSpPr/>
          <p:nvPr/>
        </p:nvSpPr>
        <p:spPr>
          <a:xfrm>
            <a:off x="2732363" y="1116588"/>
            <a:ext cx="3600000" cy="900000"/>
          </a:xfrm>
          <a:prstGeom prst="horizontalScroll">
            <a:avLst/>
          </a:prstGeom>
          <a:solidFill>
            <a:srgbClr val="FFCC66"/>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学習上の特性</a:t>
            </a:r>
            <a:endParaRPr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1474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5</a:t>
            </a:fld>
            <a:endParaRPr kumimoji="1" lang="ja-JP" altLang="en-US"/>
          </a:p>
        </p:txBody>
      </p:sp>
      <p:sp>
        <p:nvSpPr>
          <p:cNvPr id="13" name="テキスト ボックス 12"/>
          <p:cNvSpPr txBox="1"/>
          <p:nvPr/>
        </p:nvSpPr>
        <p:spPr>
          <a:xfrm>
            <a:off x="120808" y="1019501"/>
            <a:ext cx="8856000" cy="830997"/>
          </a:xfrm>
          <a:prstGeom prst="rect">
            <a:avLst/>
          </a:prstGeom>
          <a:noFill/>
        </p:spPr>
        <p:txBody>
          <a:bodyPr wrap="squar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・知識や技能が断片的になりやすい。</a:t>
            </a:r>
            <a:endParaRPr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・実生活で生かすことが難しい。</a:t>
            </a:r>
            <a:endParaRPr lang="ja-JP" altLang="en-US" sz="2400" u="sng"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120808" y="3090982"/>
            <a:ext cx="8856000" cy="830997"/>
          </a:xfrm>
          <a:prstGeom prst="rect">
            <a:avLst/>
          </a:prstGeom>
          <a:noFill/>
        </p:spPr>
        <p:txBody>
          <a:bodyPr wrap="squar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・成功経験が少ない。</a:t>
            </a:r>
            <a:endParaRPr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・主体的に取り組む意欲が育っていない。</a:t>
            </a:r>
          </a:p>
        </p:txBody>
      </p:sp>
      <p:sp>
        <p:nvSpPr>
          <p:cNvPr id="16" name="テキスト ボックス 15"/>
          <p:cNvSpPr txBox="1"/>
          <p:nvPr/>
        </p:nvSpPr>
        <p:spPr>
          <a:xfrm>
            <a:off x="120808" y="4802463"/>
            <a:ext cx="8856000" cy="461665"/>
          </a:xfrm>
          <a:prstGeom prst="rect">
            <a:avLst/>
          </a:prstGeom>
          <a:noFill/>
        </p:spPr>
        <p:txBody>
          <a:bodyPr wrap="square" rtlCol="0">
            <a:spAutoFit/>
          </a:bodyPr>
          <a:lstStyle/>
          <a:p>
            <a:r>
              <a:rPr lang="ja-JP" altLang="en-US" sz="2400" dirty="0">
                <a:latin typeface="UD デジタル 教科書体 NP-R" panose="02020400000000000000" pitchFamily="18" charset="-128"/>
                <a:ea typeface="UD デジタル 教科書体 NP-R" panose="02020400000000000000" pitchFamily="18" charset="-128"/>
              </a:rPr>
              <a:t>・抽象的な内容がイメージしにくい。</a:t>
            </a:r>
          </a:p>
        </p:txBody>
      </p:sp>
      <p:sp>
        <p:nvSpPr>
          <p:cNvPr id="17" name="正方形/長方形 16"/>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p.1-2</a:t>
            </a: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9" name="角丸四角形 8">
            <a:extLst>
              <a:ext uri="{FF2B5EF4-FFF2-40B4-BE49-F238E27FC236}">
                <a16:creationId xmlns:a16="http://schemas.microsoft.com/office/drawing/2014/main" id="{00C246CA-4781-4065-9B6C-D12B0B1A9515}"/>
              </a:ext>
            </a:extLst>
          </p:cNvPr>
          <p:cNvSpPr/>
          <p:nvPr/>
        </p:nvSpPr>
        <p:spPr>
          <a:xfrm>
            <a:off x="128321" y="108166"/>
            <a:ext cx="3600000" cy="900000"/>
          </a:xfrm>
          <a:prstGeom prst="horizontalScroll">
            <a:avLst/>
          </a:prstGeom>
          <a:solidFill>
            <a:srgbClr val="FFCC66"/>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学習上の特性</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14" name="角丸四角形 8">
            <a:extLst>
              <a:ext uri="{FF2B5EF4-FFF2-40B4-BE49-F238E27FC236}">
                <a16:creationId xmlns:a16="http://schemas.microsoft.com/office/drawing/2014/main" id="{00C246CA-4781-4065-9B6C-D12B0B1A9515}"/>
              </a:ext>
            </a:extLst>
          </p:cNvPr>
          <p:cNvSpPr/>
          <p:nvPr/>
        </p:nvSpPr>
        <p:spPr>
          <a:xfrm>
            <a:off x="144000" y="1966740"/>
            <a:ext cx="8856000" cy="100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　生活場面に即しながら繰り返し学習することが重要。</a:t>
            </a:r>
          </a:p>
        </p:txBody>
      </p:sp>
      <p:sp>
        <p:nvSpPr>
          <p:cNvPr id="20" name="角丸四角形 8">
            <a:extLst>
              <a:ext uri="{FF2B5EF4-FFF2-40B4-BE49-F238E27FC236}">
                <a16:creationId xmlns:a16="http://schemas.microsoft.com/office/drawing/2014/main" id="{00C246CA-4781-4065-9B6C-D12B0B1A9515}"/>
              </a:ext>
            </a:extLst>
          </p:cNvPr>
          <p:cNvSpPr/>
          <p:nvPr/>
        </p:nvSpPr>
        <p:spPr>
          <a:xfrm>
            <a:off x="128321" y="4038221"/>
            <a:ext cx="8856000" cy="64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　細かく認めたり称賛したりすることが必要。</a:t>
            </a:r>
          </a:p>
        </p:txBody>
      </p:sp>
      <p:sp>
        <p:nvSpPr>
          <p:cNvPr id="21" name="角丸四角形 8">
            <a:extLst>
              <a:ext uri="{FF2B5EF4-FFF2-40B4-BE49-F238E27FC236}">
                <a16:creationId xmlns:a16="http://schemas.microsoft.com/office/drawing/2014/main" id="{00C246CA-4781-4065-9B6C-D12B0B1A9515}"/>
              </a:ext>
            </a:extLst>
          </p:cNvPr>
          <p:cNvSpPr/>
          <p:nvPr/>
        </p:nvSpPr>
        <p:spPr>
          <a:xfrm>
            <a:off x="128321" y="5380372"/>
            <a:ext cx="8856000" cy="1008000"/>
          </a:xfrm>
          <a:prstGeom prst="roundRect">
            <a:avLst/>
          </a:prstGeom>
          <a:solidFill>
            <a:srgbClr val="FF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r>
              <a:rPr lang="ja-JP" altLang="en-US" sz="3200" dirty="0">
                <a:solidFill>
                  <a:srgbClr val="FF0000"/>
                </a:solidFill>
                <a:latin typeface="UD デジタル 教科書体 NP-R" panose="02020400000000000000" pitchFamily="18" charset="-128"/>
                <a:ea typeface="UD デジタル 教科書体 NP-R" panose="02020400000000000000" pitchFamily="18" charset="-128"/>
              </a:rPr>
              <a:t>　実際的な生活場面の中で，具体的に思考や判断，表現できるようにする指導が効果的。</a:t>
            </a:r>
          </a:p>
        </p:txBody>
      </p:sp>
      <p:grpSp>
        <p:nvGrpSpPr>
          <p:cNvPr id="22" name="グループ化 21"/>
          <p:cNvGrpSpPr>
            <a:grpSpLocks noChangeAspect="1"/>
          </p:cNvGrpSpPr>
          <p:nvPr/>
        </p:nvGrpSpPr>
        <p:grpSpPr>
          <a:xfrm>
            <a:off x="5988113" y="917235"/>
            <a:ext cx="1800000" cy="933261"/>
            <a:chOff x="3312360" y="2547574"/>
            <a:chExt cx="2498464" cy="1295401"/>
          </a:xfrm>
        </p:grpSpPr>
        <p:pic>
          <p:nvPicPr>
            <p:cNvPr id="23" name="Picture 7" desc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924" y="2547575"/>
              <a:ext cx="7239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2360" y="2547574"/>
              <a:ext cx="8239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3616" y="2547574"/>
              <a:ext cx="715963" cy="1295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632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6</a:t>
            </a:fld>
            <a:endParaRPr kumimoji="1" lang="ja-JP" altLang="en-US"/>
          </a:p>
        </p:txBody>
      </p:sp>
      <p:sp>
        <p:nvSpPr>
          <p:cNvPr id="5" name="角丸四角形 8">
            <a:extLst>
              <a:ext uri="{FF2B5EF4-FFF2-40B4-BE49-F238E27FC236}">
                <a16:creationId xmlns:a16="http://schemas.microsoft.com/office/drawing/2014/main" id="{00C246CA-4781-4065-9B6C-D12B0B1A9515}"/>
              </a:ext>
            </a:extLst>
          </p:cNvPr>
          <p:cNvSpPr/>
          <p:nvPr/>
        </p:nvSpPr>
        <p:spPr>
          <a:xfrm>
            <a:off x="128337" y="106680"/>
            <a:ext cx="3925503" cy="900000"/>
          </a:xfrm>
          <a:prstGeom prst="horizontalScroll">
            <a:avLst/>
          </a:prstGeom>
          <a:solidFill>
            <a:srgbClr val="FFCC66"/>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特別の教育課程</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正方形/長方形 8"/>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p.1-4</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pic>
        <p:nvPicPr>
          <p:cNvPr id="8" name="図 7"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385" y="1075263"/>
            <a:ext cx="5838177" cy="3957339"/>
          </a:xfrm>
          <a:prstGeom prst="rect">
            <a:avLst/>
          </a:prstGeom>
        </p:spPr>
      </p:pic>
      <p:sp>
        <p:nvSpPr>
          <p:cNvPr id="12" name="角丸四角形 11"/>
          <p:cNvSpPr/>
          <p:nvPr/>
        </p:nvSpPr>
        <p:spPr>
          <a:xfrm>
            <a:off x="3751913" y="1257299"/>
            <a:ext cx="1188000" cy="627382"/>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5029200" y="1264990"/>
            <a:ext cx="1188000" cy="612000"/>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4" name="角丸四角形 13">
            <a:extLst>
              <a:ext uri="{FF2B5EF4-FFF2-40B4-BE49-F238E27FC236}">
                <a16:creationId xmlns:a16="http://schemas.microsoft.com/office/drawing/2014/main" id="{00C246CA-4781-4065-9B6C-D12B0B1A9515}"/>
              </a:ext>
            </a:extLst>
          </p:cNvPr>
          <p:cNvSpPr/>
          <p:nvPr/>
        </p:nvSpPr>
        <p:spPr>
          <a:xfrm>
            <a:off x="565599" y="5141503"/>
            <a:ext cx="3600000" cy="1178860"/>
          </a:xfrm>
          <a:prstGeom prst="roundRect">
            <a:avLst/>
          </a:prstGeom>
          <a:solidFill>
            <a:srgbClr val="66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800" dirty="0">
                <a:latin typeface="HG丸ｺﾞｼｯｸM-PRO" panose="020F0600000000000000" pitchFamily="50" charset="-128"/>
                <a:ea typeface="HG丸ｺﾞｼｯｸM-PRO" panose="020F0600000000000000" pitchFamily="50" charset="-128"/>
              </a:rPr>
              <a:t>下学年の目標</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5" name="角丸四角形 14">
            <a:extLst>
              <a:ext uri="{FF2B5EF4-FFF2-40B4-BE49-F238E27FC236}">
                <a16:creationId xmlns:a16="http://schemas.microsoft.com/office/drawing/2014/main" id="{00C246CA-4781-4065-9B6C-D12B0B1A9515}"/>
              </a:ext>
            </a:extLst>
          </p:cNvPr>
          <p:cNvSpPr/>
          <p:nvPr/>
        </p:nvSpPr>
        <p:spPr>
          <a:xfrm>
            <a:off x="4888980" y="5115569"/>
            <a:ext cx="3600000" cy="1230727"/>
          </a:xfrm>
          <a:prstGeom prst="roundRect">
            <a:avLst/>
          </a:prstGeom>
          <a:solidFill>
            <a:srgbClr val="66FFFF"/>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sz="2800" dirty="0">
                <a:latin typeface="HG丸ｺﾞｼｯｸM-PRO" panose="020F0600000000000000" pitchFamily="50" charset="-128"/>
                <a:ea typeface="HG丸ｺﾞｼｯｸM-PRO" panose="020F0600000000000000" pitchFamily="50" charset="-128"/>
              </a:rPr>
              <a:t>特別支援学校</a:t>
            </a:r>
            <a:endParaRPr kumimoji="1" lang="en-US" altLang="ja-JP" sz="2800" dirty="0">
              <a:latin typeface="HG丸ｺﾞｼｯｸM-PRO" panose="020F0600000000000000" pitchFamily="50" charset="-128"/>
              <a:ea typeface="HG丸ｺﾞｼｯｸM-PRO" panose="020F0600000000000000" pitchFamily="50" charset="-128"/>
            </a:endParaRPr>
          </a:p>
          <a:p>
            <a:pPr algn="ctr"/>
            <a:r>
              <a:rPr kumimoji="1" lang="ja-JP" altLang="en-US" sz="2800" dirty="0">
                <a:latin typeface="HG丸ｺﾞｼｯｸM-PRO" panose="020F0600000000000000" pitchFamily="50" charset="-128"/>
                <a:ea typeface="HG丸ｺﾞｼｯｸM-PRO" panose="020F0600000000000000" pitchFamily="50" charset="-128"/>
              </a:rPr>
              <a:t>（知的障害）の目標</a:t>
            </a:r>
            <a:endParaRPr kumimoji="1"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9804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7</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9" name="角丸四角形 8">
            <a:extLst>
              <a:ext uri="{FF2B5EF4-FFF2-40B4-BE49-F238E27FC236}">
                <a16:creationId xmlns:a16="http://schemas.microsoft.com/office/drawing/2014/main" id="{00C246CA-4781-4065-9B6C-D12B0B1A9515}"/>
              </a:ext>
            </a:extLst>
          </p:cNvPr>
          <p:cNvSpPr/>
          <p:nvPr/>
        </p:nvSpPr>
        <p:spPr>
          <a:xfrm>
            <a:off x="128337" y="106680"/>
            <a:ext cx="6074344" cy="900000"/>
          </a:xfrm>
          <a:prstGeom prst="horizontalScroll">
            <a:avLst/>
          </a:prstGeom>
          <a:solidFill>
            <a:srgbClr val="FFCC66"/>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各教科の目標及び内容の段階</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p.1-6</a:t>
            </a:r>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1148245"/>
            <a:ext cx="8640000" cy="5335015"/>
          </a:xfrm>
          <a:prstGeom prst="rect">
            <a:avLst/>
          </a:prstGeom>
        </p:spPr>
      </p:pic>
    </p:spTree>
    <p:extLst>
      <p:ext uri="{BB962C8B-B14F-4D97-AF65-F5344CB8AC3E}">
        <p14:creationId xmlns:p14="http://schemas.microsoft.com/office/powerpoint/2010/main" val="133899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8</a:t>
            </a:fld>
            <a:endParaRPr kumimoji="1" lang="ja-JP" altLang="en-US"/>
          </a:p>
        </p:txBody>
      </p:sp>
      <p:sp>
        <p:nvSpPr>
          <p:cNvPr id="11" name="角丸四角形 8">
            <a:extLst>
              <a:ext uri="{FF2B5EF4-FFF2-40B4-BE49-F238E27FC236}">
                <a16:creationId xmlns:a16="http://schemas.microsoft.com/office/drawing/2014/main" id="{00C246CA-4781-4065-9B6C-D12B0B1A9515}"/>
              </a:ext>
            </a:extLst>
          </p:cNvPr>
          <p:cNvSpPr/>
          <p:nvPr/>
        </p:nvSpPr>
        <p:spPr>
          <a:xfrm>
            <a:off x="2681727" y="4248525"/>
            <a:ext cx="3900506"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教室環境の整備</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角丸四角形 8">
            <a:extLst>
              <a:ext uri="{FF2B5EF4-FFF2-40B4-BE49-F238E27FC236}">
                <a16:creationId xmlns:a16="http://schemas.microsoft.com/office/drawing/2014/main" id="{00C246CA-4781-4065-9B6C-D12B0B1A9515}"/>
              </a:ext>
            </a:extLst>
          </p:cNvPr>
          <p:cNvSpPr/>
          <p:nvPr/>
        </p:nvSpPr>
        <p:spPr>
          <a:xfrm>
            <a:off x="2343922" y="5285922"/>
            <a:ext cx="4844574"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ユニバーサルデザイン</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19" y="4445229"/>
            <a:ext cx="2374575" cy="1681386"/>
          </a:xfrm>
          <a:prstGeom prst="rect">
            <a:avLst/>
          </a:prstGeom>
        </p:spPr>
      </p:pic>
      <p:sp>
        <p:nvSpPr>
          <p:cNvPr id="13" name="角丸四角形 8">
            <a:extLst>
              <a:ext uri="{FF2B5EF4-FFF2-40B4-BE49-F238E27FC236}">
                <a16:creationId xmlns:a16="http://schemas.microsoft.com/office/drawing/2014/main" id="{00C246CA-4781-4065-9B6C-D12B0B1A9515}"/>
              </a:ext>
            </a:extLst>
          </p:cNvPr>
          <p:cNvSpPr/>
          <p:nvPr/>
        </p:nvSpPr>
        <p:spPr>
          <a:xfrm>
            <a:off x="2343922" y="2173729"/>
            <a:ext cx="4395311"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游明朝" panose="02020400000000000000" pitchFamily="18" charset="-128"/>
                <a:ea typeface="UD デジタル 教科書体 NP-R" panose="02020400000000000000" pitchFamily="18" charset="-128"/>
                <a:cs typeface="Times New Roman" panose="02020603050405020304" pitchFamily="18" charset="0"/>
              </a:rPr>
              <a:t>教材・教具の準備</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角丸四角形 8">
            <a:extLst>
              <a:ext uri="{FF2B5EF4-FFF2-40B4-BE49-F238E27FC236}">
                <a16:creationId xmlns:a16="http://schemas.microsoft.com/office/drawing/2014/main" id="{00C246CA-4781-4065-9B6C-D12B0B1A9515}"/>
              </a:ext>
            </a:extLst>
          </p:cNvPr>
          <p:cNvSpPr/>
          <p:nvPr/>
        </p:nvSpPr>
        <p:spPr>
          <a:xfrm>
            <a:off x="1921092" y="3211127"/>
            <a:ext cx="5669984" cy="900000"/>
          </a:xfrm>
          <a:prstGeom prst="horizontalScroll">
            <a:avLst/>
          </a:prstGeom>
          <a:solidFill>
            <a:srgbClr val="CCFF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marL="203200" indent="-203200" algn="ct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特別支援教育のＩＣＴ活用</a:t>
            </a:r>
            <a:endParaRPr lang="ja-JP"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grpSp>
        <p:nvGrpSpPr>
          <p:cNvPr id="19" name="グループ化 18"/>
          <p:cNvGrpSpPr/>
          <p:nvPr/>
        </p:nvGrpSpPr>
        <p:grpSpPr>
          <a:xfrm>
            <a:off x="137160" y="141830"/>
            <a:ext cx="5942382" cy="1080000"/>
            <a:chOff x="3029615" y="4595542"/>
            <a:chExt cx="5942382" cy="1080000"/>
          </a:xfrm>
        </p:grpSpPr>
        <p:pic>
          <p:nvPicPr>
            <p:cNvPr id="20" name="図 19"/>
            <p:cNvPicPr>
              <a:picLocks noChangeAspect="1"/>
            </p:cNvPicPr>
            <p:nvPr/>
          </p:nvPicPr>
          <p:blipFill rotWithShape="1">
            <a:blip r:embed="rId4">
              <a:extLst>
                <a:ext uri="{28A0092B-C50C-407E-A947-70E740481C1C}">
                  <a14:useLocalDpi xmlns:a14="http://schemas.microsoft.com/office/drawing/2010/main" val="0"/>
                </a:ext>
              </a:extLst>
            </a:blip>
            <a:srcRect b="78825"/>
            <a:stretch/>
          </p:blipFill>
          <p:spPr>
            <a:xfrm>
              <a:off x="3029615" y="4595542"/>
              <a:ext cx="3538510" cy="1080000"/>
            </a:xfrm>
            <a:prstGeom prst="rect">
              <a:avLst/>
            </a:prstGeom>
          </p:spPr>
        </p:pic>
        <p:sp>
          <p:nvSpPr>
            <p:cNvPr id="21" name="テキスト ボックス 2"/>
            <p:cNvSpPr txBox="1"/>
            <p:nvPr/>
          </p:nvSpPr>
          <p:spPr>
            <a:xfrm>
              <a:off x="6047520" y="4751330"/>
              <a:ext cx="2924477" cy="747289"/>
            </a:xfrm>
            <a:prstGeom prst="rect">
              <a:avLst/>
            </a:prstGeom>
            <a:noFill/>
            <a:ln>
              <a:noFill/>
            </a:ln>
          </p:spPr>
          <p:txBody>
            <a:bodyPr wrap="square" rtlCol="0" anchor="ctr" anchorCtr="0">
              <a:noAutofit/>
            </a:bodyPr>
            <a:lstStyle/>
            <a:p>
              <a:pPr algn="ctr"/>
              <a:r>
                <a:rPr lang="ja-JP" altLang="en-US" sz="28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a:t>
              </a:r>
              <a:r>
                <a:rPr lang="ja-JP" altLang="en-US" sz="2400" kern="100" dirty="0">
                  <a:solidFill>
                    <a:srgbClr val="0070C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明日からの授業</a:t>
              </a:r>
            </a:p>
          </p:txBody>
        </p:sp>
      </p:grpSp>
      <p:sp>
        <p:nvSpPr>
          <p:cNvPr id="22" name="角丸四角形 8">
            <a:extLst>
              <a:ext uri="{FF2B5EF4-FFF2-40B4-BE49-F238E27FC236}">
                <a16:creationId xmlns:a16="http://schemas.microsoft.com/office/drawing/2014/main" id="{00C246CA-4781-4065-9B6C-D12B0B1A9515}"/>
              </a:ext>
            </a:extLst>
          </p:cNvPr>
          <p:cNvSpPr/>
          <p:nvPr/>
        </p:nvSpPr>
        <p:spPr>
          <a:xfrm>
            <a:off x="2757781" y="1321788"/>
            <a:ext cx="3628439" cy="714543"/>
          </a:xfrm>
          <a:prstGeom prst="foldedCorner">
            <a:avLst/>
          </a:prstGeom>
          <a:solidFill>
            <a:srgbClr val="CCFF99"/>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lnSpc>
                <a:spcPct val="100000"/>
              </a:lnSpc>
            </a:pPr>
            <a:r>
              <a:rPr lang="ja-JP" altLang="en-US" sz="3200" dirty="0">
                <a:latin typeface="UD デジタル 教科書体 NP-R" panose="02020400000000000000" pitchFamily="18" charset="-128"/>
                <a:ea typeface="UD デジタル 教科書体 NP-R" panose="02020400000000000000" pitchFamily="18" charset="-128"/>
              </a:rPr>
              <a:t>各教科の内容表</a:t>
            </a:r>
            <a:endParaRPr lang="en-US" altLang="ja-JP" sz="3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4892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9</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1" name="正方形/長方形 10"/>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p.3-25</a:t>
            </a:r>
          </a:p>
        </p:txBody>
      </p:sp>
      <p:pic>
        <p:nvPicPr>
          <p:cNvPr id="2" name="図 1" descr="画面の領域"/>
          <p:cNvPicPr>
            <a:picLocks noChangeAspect="1"/>
          </p:cNvPicPr>
          <p:nvPr/>
        </p:nvPicPr>
        <p:blipFill rotWithShape="1">
          <a:blip r:embed="rId4">
            <a:extLst>
              <a:ext uri="{28A0092B-C50C-407E-A947-70E740481C1C}">
                <a14:useLocalDpi xmlns:a14="http://schemas.microsoft.com/office/drawing/2010/main" val="0"/>
              </a:ext>
            </a:extLst>
          </a:blip>
          <a:srcRect b="38048"/>
          <a:stretch/>
        </p:blipFill>
        <p:spPr>
          <a:xfrm>
            <a:off x="1872000" y="913657"/>
            <a:ext cx="5400000" cy="2733225"/>
          </a:xfrm>
          <a:prstGeom prst="rect">
            <a:avLst/>
          </a:prstGeom>
        </p:spPr>
      </p:pic>
      <p:sp>
        <p:nvSpPr>
          <p:cNvPr id="10" name="角丸四角形 8">
            <a:extLst>
              <a:ext uri="{FF2B5EF4-FFF2-40B4-BE49-F238E27FC236}">
                <a16:creationId xmlns:a16="http://schemas.microsoft.com/office/drawing/2014/main" id="{00C246CA-4781-4065-9B6C-D12B0B1A9515}"/>
              </a:ext>
            </a:extLst>
          </p:cNvPr>
          <p:cNvSpPr/>
          <p:nvPr/>
        </p:nvSpPr>
        <p:spPr>
          <a:xfrm>
            <a:off x="110358" y="138154"/>
            <a:ext cx="3628439" cy="714543"/>
          </a:xfrm>
          <a:prstGeom prst="foldedCorner">
            <a:avLst/>
          </a:prstGeom>
          <a:solidFill>
            <a:srgbClr val="CCFF99"/>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lnSpc>
                <a:spcPct val="100000"/>
              </a:lnSpc>
            </a:pPr>
            <a:r>
              <a:rPr lang="ja-JP" altLang="en-US" sz="3200" dirty="0">
                <a:latin typeface="UD デジタル 教科書体 NP-R" panose="02020400000000000000" pitchFamily="18" charset="-128"/>
                <a:ea typeface="UD デジタル 教科書体 NP-R" panose="02020400000000000000" pitchFamily="18" charset="-128"/>
              </a:rPr>
              <a:t>各教科の内容表</a:t>
            </a:r>
            <a:endParaRPr lang="en-US" altLang="ja-JP" sz="3200" dirty="0">
              <a:latin typeface="UD デジタル 教科書体 NP-R" panose="02020400000000000000" pitchFamily="18" charset="-128"/>
              <a:ea typeface="UD デジタル 教科書体 NP-R" panose="02020400000000000000" pitchFamily="18" charset="-128"/>
            </a:endParaRPr>
          </a:p>
        </p:txBody>
      </p:sp>
      <p:pic>
        <p:nvPicPr>
          <p:cNvPr id="3" name="図 2" descr="画面の領域"/>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0" y="4077610"/>
            <a:ext cx="4500000" cy="2330128"/>
          </a:xfrm>
          <a:prstGeom prst="rect">
            <a:avLst/>
          </a:prstGeom>
        </p:spPr>
      </p:pic>
      <p:pic>
        <p:nvPicPr>
          <p:cNvPr id="5" name="図 4" descr="画面の領域"/>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0441" y="4077610"/>
            <a:ext cx="4500000" cy="2368926"/>
          </a:xfrm>
          <a:prstGeom prst="rect">
            <a:avLst/>
          </a:prstGeom>
        </p:spPr>
      </p:pic>
      <p:sp>
        <p:nvSpPr>
          <p:cNvPr id="9" name="角丸四角形 8">
            <a:extLst>
              <a:ext uri="{FF2B5EF4-FFF2-40B4-BE49-F238E27FC236}">
                <a16:creationId xmlns:a16="http://schemas.microsoft.com/office/drawing/2014/main" id="{00C246CA-4781-4065-9B6C-D12B0B1A9515}"/>
              </a:ext>
            </a:extLst>
          </p:cNvPr>
          <p:cNvSpPr/>
          <p:nvPr/>
        </p:nvSpPr>
        <p:spPr>
          <a:xfrm>
            <a:off x="63680" y="3712377"/>
            <a:ext cx="2880000" cy="319242"/>
          </a:xfrm>
          <a:prstGeom prst="roundRect">
            <a:avLst/>
          </a:prstGeom>
          <a:solidFill>
            <a:srgbClr val="CC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中学校　国語科の場合</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a:extLst>
              <a:ext uri="{FF2B5EF4-FFF2-40B4-BE49-F238E27FC236}">
                <a16:creationId xmlns:a16="http://schemas.microsoft.com/office/drawing/2014/main" id="{00C246CA-4781-4065-9B6C-D12B0B1A9515}"/>
              </a:ext>
            </a:extLst>
          </p:cNvPr>
          <p:cNvSpPr/>
          <p:nvPr/>
        </p:nvSpPr>
        <p:spPr>
          <a:xfrm>
            <a:off x="4634614" y="3712377"/>
            <a:ext cx="2880000" cy="319242"/>
          </a:xfrm>
          <a:prstGeom prst="roundRect">
            <a:avLst/>
          </a:prstGeom>
          <a:solidFill>
            <a:srgbClr val="CCFF9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中学校　数学科の場合</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335227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b" anchorCtr="0"/>
      <a:lstStyle>
        <a:defPPr algn="ctr">
          <a:defRPr kumimoji="1"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15534</TotalTime>
  <Words>2109</Words>
  <Application>Microsoft Office PowerPoint</Application>
  <PresentationFormat>画面に合わせる (4:3)</PresentationFormat>
  <Paragraphs>167</Paragraphs>
  <Slides>16</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16</vt:i4>
      </vt:variant>
    </vt:vector>
  </HeadingPairs>
  <TitlesOfParts>
    <vt:vector size="31" baseType="lpstr">
      <vt:lpstr>BIZ UDゴシック</vt:lpstr>
      <vt:lpstr>ＤＦ特太ゴシック体</vt:lpstr>
      <vt:lpstr>HG丸ｺﾞｼｯｸM-PRO</vt:lpstr>
      <vt:lpstr>ＭＳ Ｐゴシック</vt:lpstr>
      <vt:lpstr>UD デジタル 教科書体 NK-R</vt:lpstr>
      <vt:lpstr>UD デジタル 教科書体 NP-B</vt:lpstr>
      <vt:lpstr>UD デジタル 教科書体 NP-R</vt:lpstr>
      <vt:lpstr>游ゴシック</vt:lpstr>
      <vt:lpstr>游ゴシック Light</vt:lpstr>
      <vt:lpstr>游明朝</vt:lpstr>
      <vt:lpstr>Arial</vt:lpstr>
      <vt:lpstr>Calibri</vt:lpstr>
      <vt:lpstr>Calibri Light</vt:lpstr>
      <vt:lpstr>Times New Roman</vt:lpstr>
      <vt:lpstr>Office テーマ</vt:lpstr>
      <vt:lpstr>授業づくり研修</vt:lpstr>
      <vt:lpstr>知的障害教育の 授業づくり研修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知的障害教育の 授業づくり研修</vt:lpstr>
      <vt:lpstr>知的障害教育の 授業づくり研修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宮城県総合教育センターR3年度研修パック②（特別支援教育研究グループ）</dc:title>
  <dc:creator>宮城県総合教育センターR3年度専門研究特別支援教育研究グループ</dc:creator>
  <cp:lastModifiedBy>菅原 淳</cp:lastModifiedBy>
  <cp:revision>1244</cp:revision>
  <cp:lastPrinted>2023-02-27T02:12:08Z</cp:lastPrinted>
  <dcterms:created xsi:type="dcterms:W3CDTF">2021-04-13T05:05:10Z</dcterms:created>
  <dcterms:modified xsi:type="dcterms:W3CDTF">2023-03-08T05:24:38Z</dcterms:modified>
</cp:coreProperties>
</file>