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81" r:id="rId2"/>
    <p:sldId id="268" r:id="rId3"/>
    <p:sldId id="269" r:id="rId4"/>
    <p:sldId id="289" r:id="rId5"/>
    <p:sldId id="290" r:id="rId6"/>
    <p:sldId id="291" r:id="rId7"/>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3399FF"/>
    <a:srgbClr val="FF66CC"/>
    <a:srgbClr val="41709C"/>
    <a:srgbClr val="FF9900"/>
    <a:srgbClr val="FF0000"/>
    <a:srgbClr val="FF3399"/>
    <a:srgbClr val="00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1" d="100"/>
          <a:sy n="61" d="100"/>
        </p:scale>
        <p:origin x="2491" y="53"/>
      </p:cViewPr>
      <p:guideLst>
        <p:guide orient="horz" pos="3120"/>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1543" cy="339884"/>
          </a:xfrm>
          <a:prstGeom prst="rect">
            <a:avLst/>
          </a:prstGeom>
        </p:spPr>
        <p:txBody>
          <a:bodyPr vert="horz" lIns="92038" tIns="46020" rIns="92038"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38" tIns="46020" rIns="92038" bIns="46020" rtlCol="0"/>
          <a:lstStyle>
            <a:lvl1pPr algn="r">
              <a:defRPr sz="1300"/>
            </a:lvl1pPr>
          </a:lstStyle>
          <a:p>
            <a:fld id="{296E4C18-EA94-4624-A191-2E4A7FAE43BE}" type="datetime1">
              <a:rPr kumimoji="1" lang="ja-JP" altLang="en-US" smtClean="0"/>
              <a:t>2024/3/11</a:t>
            </a:fld>
            <a:endParaRPr kumimoji="1" lang="ja-JP" altLang="en-US"/>
          </a:p>
        </p:txBody>
      </p:sp>
      <p:sp>
        <p:nvSpPr>
          <p:cNvPr id="4" name="フッター プレースホルダー 3"/>
          <p:cNvSpPr>
            <a:spLocks noGrp="1"/>
          </p:cNvSpPr>
          <p:nvPr>
            <p:ph type="ftr" sz="quarter" idx="2"/>
          </p:nvPr>
        </p:nvSpPr>
        <p:spPr>
          <a:xfrm>
            <a:off x="2" y="6456613"/>
            <a:ext cx="4301543" cy="339884"/>
          </a:xfrm>
          <a:prstGeom prst="rect">
            <a:avLst/>
          </a:prstGeom>
        </p:spPr>
        <p:txBody>
          <a:bodyPr vert="horz" lIns="92038" tIns="46020" rIns="92038"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38" tIns="46020" rIns="92038"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38" tIns="46020" rIns="92038"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38" tIns="46020" rIns="92038" bIns="46020" rtlCol="0"/>
          <a:lstStyle>
            <a:lvl1pPr algn="r">
              <a:defRPr sz="1300"/>
            </a:lvl1pPr>
          </a:lstStyle>
          <a:p>
            <a:fld id="{DDAD0BE0-5749-4CB9-A883-99C9B4244C07}" type="datetime1">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38" tIns="46020" rIns="92038" bIns="46020" rtlCol="0" anchor="ctr"/>
          <a:lstStyle/>
          <a:p>
            <a:endParaRPr lang="ja-JP" altLang="en-US"/>
          </a:p>
        </p:txBody>
      </p:sp>
      <p:sp>
        <p:nvSpPr>
          <p:cNvPr id="5" name="ノート プレースホルダー 4"/>
          <p:cNvSpPr>
            <a:spLocks noGrp="1"/>
          </p:cNvSpPr>
          <p:nvPr>
            <p:ph type="body" sz="quarter" idx="3"/>
          </p:nvPr>
        </p:nvSpPr>
        <p:spPr>
          <a:xfrm>
            <a:off x="992827" y="3228297"/>
            <a:ext cx="7940991" cy="3060155"/>
          </a:xfrm>
          <a:prstGeom prst="rect">
            <a:avLst/>
          </a:prstGeom>
        </p:spPr>
        <p:txBody>
          <a:bodyPr vert="horz" lIns="92038" tIns="46020" rIns="92038" bIns="460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56591"/>
            <a:ext cx="4301703" cy="339484"/>
          </a:xfrm>
          <a:prstGeom prst="rect">
            <a:avLst/>
          </a:prstGeom>
        </p:spPr>
        <p:txBody>
          <a:bodyPr vert="horz" lIns="92038" tIns="46020" rIns="92038"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1"/>
            <a:ext cx="4301702" cy="339484"/>
          </a:xfrm>
          <a:prstGeom prst="rect">
            <a:avLst/>
          </a:prstGeom>
        </p:spPr>
        <p:txBody>
          <a:bodyPr vert="horz" lIns="92038" tIns="46020" rIns="92038"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0"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685743"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36" indent="-171436" algn="l" defTabSz="685743"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06" indent="-171436" algn="l" defTabSz="685743" rtl="0" eaLnBrk="1" latinLnBrk="0" hangingPunct="1">
        <a:lnSpc>
          <a:spcPct val="90000"/>
        </a:lnSpc>
        <a:spcBef>
          <a:spcPts val="376"/>
        </a:spcBef>
        <a:buFont typeface="Arial" panose="020B0604020202020204" pitchFamily="34" charset="0"/>
        <a:buChar char="•"/>
        <a:defRPr kumimoji="1" sz="1800" kern="1200">
          <a:solidFill>
            <a:schemeClr val="tx1"/>
          </a:solidFill>
          <a:latin typeface="+mn-lt"/>
          <a:ea typeface="+mn-ea"/>
          <a:cs typeface="+mn-cs"/>
        </a:defRPr>
      </a:lvl2pPr>
      <a:lvl3pPr marL="857178" indent="-171436" algn="l" defTabSz="685743" rtl="0" eaLnBrk="1" latinLnBrk="0" hangingPunct="1">
        <a:lnSpc>
          <a:spcPct val="90000"/>
        </a:lnSpc>
        <a:spcBef>
          <a:spcPts val="376"/>
        </a:spcBef>
        <a:buFont typeface="Arial" panose="020B0604020202020204" pitchFamily="34" charset="0"/>
        <a:buChar char="•"/>
        <a:defRPr kumimoji="1" sz="1499" kern="1200">
          <a:solidFill>
            <a:schemeClr val="tx1"/>
          </a:solidFill>
          <a:latin typeface="+mn-lt"/>
          <a:ea typeface="+mn-ea"/>
          <a:cs typeface="+mn-cs"/>
        </a:defRPr>
      </a:lvl3pPr>
      <a:lvl4pPr marL="1200049"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4pPr>
      <a:lvl5pPr marL="1542921"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5pPr>
      <a:lvl6pPr marL="1885791"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6pPr>
      <a:lvl7pPr marL="2228663"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7pPr>
      <a:lvl8pPr marL="2571535"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8pPr>
      <a:lvl9pPr marL="2914406" indent="-171436" algn="l" defTabSz="685743" rtl="0" eaLnBrk="1" latinLnBrk="0" hangingPunct="1">
        <a:lnSpc>
          <a:spcPct val="90000"/>
        </a:lnSpc>
        <a:spcBef>
          <a:spcPts val="376"/>
        </a:spcBef>
        <a:buFont typeface="Arial" panose="020B0604020202020204" pitchFamily="34" charset="0"/>
        <a:buChar char="•"/>
        <a:defRPr kumimoji="1" sz="1351" kern="1200">
          <a:solidFill>
            <a:schemeClr val="tx1"/>
          </a:solidFill>
          <a:latin typeface="+mn-lt"/>
          <a:ea typeface="+mn-ea"/>
          <a:cs typeface="+mn-cs"/>
        </a:defRPr>
      </a:lvl9pPr>
    </p:bodyStyle>
    <p:otherStyle>
      <a:defPPr>
        <a:defRPr lang="en-US"/>
      </a:defPPr>
      <a:lvl1pPr marL="0" algn="l" defTabSz="685743" rtl="0" eaLnBrk="1" latinLnBrk="0" hangingPunct="1">
        <a:defRPr kumimoji="1" sz="1351" kern="1200">
          <a:solidFill>
            <a:schemeClr val="tx1"/>
          </a:solidFill>
          <a:latin typeface="+mn-lt"/>
          <a:ea typeface="+mn-ea"/>
          <a:cs typeface="+mn-cs"/>
        </a:defRPr>
      </a:lvl1pPr>
      <a:lvl2pPr marL="342872" algn="l" defTabSz="685743" rtl="0" eaLnBrk="1" latinLnBrk="0" hangingPunct="1">
        <a:defRPr kumimoji="1" sz="1351" kern="1200">
          <a:solidFill>
            <a:schemeClr val="tx1"/>
          </a:solidFill>
          <a:latin typeface="+mn-lt"/>
          <a:ea typeface="+mn-ea"/>
          <a:cs typeface="+mn-cs"/>
        </a:defRPr>
      </a:lvl2pPr>
      <a:lvl3pPr marL="685743" algn="l" defTabSz="685743" rtl="0" eaLnBrk="1" latinLnBrk="0" hangingPunct="1">
        <a:defRPr kumimoji="1" sz="1351" kern="1200">
          <a:solidFill>
            <a:schemeClr val="tx1"/>
          </a:solidFill>
          <a:latin typeface="+mn-lt"/>
          <a:ea typeface="+mn-ea"/>
          <a:cs typeface="+mn-cs"/>
        </a:defRPr>
      </a:lvl3pPr>
      <a:lvl4pPr marL="1028614" algn="l" defTabSz="685743" rtl="0" eaLnBrk="1" latinLnBrk="0" hangingPunct="1">
        <a:defRPr kumimoji="1" sz="1351" kern="1200">
          <a:solidFill>
            <a:schemeClr val="tx1"/>
          </a:solidFill>
          <a:latin typeface="+mn-lt"/>
          <a:ea typeface="+mn-ea"/>
          <a:cs typeface="+mn-cs"/>
        </a:defRPr>
      </a:lvl4pPr>
      <a:lvl5pPr marL="1371485" algn="l" defTabSz="685743" rtl="0" eaLnBrk="1" latinLnBrk="0" hangingPunct="1">
        <a:defRPr kumimoji="1" sz="1351" kern="1200">
          <a:solidFill>
            <a:schemeClr val="tx1"/>
          </a:solidFill>
          <a:latin typeface="+mn-lt"/>
          <a:ea typeface="+mn-ea"/>
          <a:cs typeface="+mn-cs"/>
        </a:defRPr>
      </a:lvl5pPr>
      <a:lvl6pPr marL="1714357" algn="l" defTabSz="685743" rtl="0" eaLnBrk="1" latinLnBrk="0" hangingPunct="1">
        <a:defRPr kumimoji="1" sz="1351" kern="1200">
          <a:solidFill>
            <a:schemeClr val="tx1"/>
          </a:solidFill>
          <a:latin typeface="+mn-lt"/>
          <a:ea typeface="+mn-ea"/>
          <a:cs typeface="+mn-cs"/>
        </a:defRPr>
      </a:lvl6pPr>
      <a:lvl7pPr marL="2057227" algn="l" defTabSz="685743" rtl="0" eaLnBrk="1" latinLnBrk="0" hangingPunct="1">
        <a:defRPr kumimoji="1" sz="1351" kern="1200">
          <a:solidFill>
            <a:schemeClr val="tx1"/>
          </a:solidFill>
          <a:latin typeface="+mn-lt"/>
          <a:ea typeface="+mn-ea"/>
          <a:cs typeface="+mn-cs"/>
        </a:defRPr>
      </a:lvl7pPr>
      <a:lvl8pPr marL="2400099" algn="l" defTabSz="685743" rtl="0" eaLnBrk="1" latinLnBrk="0" hangingPunct="1">
        <a:defRPr kumimoji="1" sz="1351" kern="1200">
          <a:solidFill>
            <a:schemeClr val="tx1"/>
          </a:solidFill>
          <a:latin typeface="+mn-lt"/>
          <a:ea typeface="+mn-ea"/>
          <a:cs typeface="+mn-cs"/>
        </a:defRPr>
      </a:lvl8pPr>
      <a:lvl9pPr marL="2742970" algn="l" defTabSz="685743" rtl="0" eaLnBrk="1" latinLnBrk="0" hangingPunct="1">
        <a:defRPr kumimoji="1"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55"/>
          <p:cNvSpPr>
            <a:spLocks noChangeArrowheads="1"/>
          </p:cNvSpPr>
          <p:nvPr/>
        </p:nvSpPr>
        <p:spPr bwMode="auto">
          <a:xfrm>
            <a:off x="1567314" y="177531"/>
            <a:ext cx="5440491"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dirty="0" smtClean="0">
                <a:latin typeface="HG丸ｺﾞｼｯｸM-PRO" panose="020F0600000000000000" pitchFamily="50" charset="-128"/>
                <a:ea typeface="HG丸ｺﾞｼｯｸM-PRO" panose="020F0600000000000000" pitchFamily="50" charset="-128"/>
              </a:rPr>
              <a:t>運動会の振り返りをしよう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sp>
        <p:nvSpPr>
          <p:cNvPr id="66" name="Rectangle 11"/>
          <p:cNvSpPr>
            <a:spLocks noChangeArrowheads="1"/>
          </p:cNvSpPr>
          <p:nvPr/>
        </p:nvSpPr>
        <p:spPr bwMode="auto">
          <a:xfrm>
            <a:off x="6605358" y="153195"/>
            <a:ext cx="108000" cy="589076"/>
          </a:xfrm>
          <a:prstGeom prst="rect">
            <a:avLst/>
          </a:prstGeom>
          <a:solidFill>
            <a:srgbClr val="0099FF"/>
          </a:solidFill>
          <a:ln>
            <a:noFill/>
          </a:ln>
          <a:extLst/>
        </p:spPr>
        <p:txBody>
          <a:bodyPr wrap="none" anchor="ctr"/>
          <a:lstStyle/>
          <a:p>
            <a:pPr algn="ctr"/>
            <a:endParaRPr lang="ja-JP" altLang="en-US">
              <a:ea typeface="HG丸ｺﾞｼｯｸM-PRO" pitchFamily="50" charset="-128"/>
            </a:endParaRPr>
          </a:p>
        </p:txBody>
      </p:sp>
      <p:sp>
        <p:nvSpPr>
          <p:cNvPr id="71" name="Rectangle 11"/>
          <p:cNvSpPr>
            <a:spLocks noChangeArrowheads="1"/>
          </p:cNvSpPr>
          <p:nvPr/>
        </p:nvSpPr>
        <p:spPr bwMode="auto">
          <a:xfrm>
            <a:off x="142315" y="776359"/>
            <a:ext cx="1583999" cy="732391"/>
          </a:xfrm>
          <a:prstGeom prst="rect">
            <a:avLst/>
          </a:prstGeom>
          <a:solidFill>
            <a:srgbClr val="0099FF"/>
          </a:solidFill>
          <a:ln>
            <a:noFill/>
          </a:ln>
          <a:extLst/>
        </p:spPr>
        <p:txBody>
          <a:bodyPr wrap="none" anchor="ctr"/>
          <a:lstStyle/>
          <a:p>
            <a:pPr algn="ctr"/>
            <a:r>
              <a:rPr lang="ja-JP" altLang="en-US" sz="1600" dirty="0">
                <a:ea typeface="HG丸ｺﾞｼｯｸM-PRO" pitchFamily="50" charset="-128"/>
              </a:rPr>
              <a:t>プログラムの</a:t>
            </a:r>
            <a:endParaRPr lang="en-US" altLang="ja-JP" sz="1600" dirty="0">
              <a:ea typeface="HG丸ｺﾞｼｯｸM-PRO" pitchFamily="50" charset="-128"/>
            </a:endParaRPr>
          </a:p>
          <a:p>
            <a:pPr algn="ctr"/>
            <a:r>
              <a:rPr lang="ja-JP" altLang="en-US" sz="1600" dirty="0">
                <a:ea typeface="HG丸ｺﾞｼｯｸM-PRO" pitchFamily="50" charset="-128"/>
              </a:rPr>
              <a:t>ねらい</a:t>
            </a:r>
          </a:p>
        </p:txBody>
      </p:sp>
      <p:sp>
        <p:nvSpPr>
          <p:cNvPr id="72" name="正方形/長方形 71"/>
          <p:cNvSpPr/>
          <p:nvPr/>
        </p:nvSpPr>
        <p:spPr>
          <a:xfrm>
            <a:off x="142315" y="772511"/>
            <a:ext cx="6546864" cy="73624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2" name="角丸四角形 41"/>
          <p:cNvSpPr/>
          <p:nvPr/>
        </p:nvSpPr>
        <p:spPr>
          <a:xfrm>
            <a:off x="227581" y="2772250"/>
            <a:ext cx="6402838" cy="6915089"/>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3" name="角丸四角形 42"/>
          <p:cNvSpPr/>
          <p:nvPr/>
        </p:nvSpPr>
        <p:spPr>
          <a:xfrm>
            <a:off x="1726315" y="2572704"/>
            <a:ext cx="3442513"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0" name="Rectangle 22"/>
          <p:cNvSpPr>
            <a:spLocks noChangeArrowheads="1"/>
          </p:cNvSpPr>
          <p:nvPr/>
        </p:nvSpPr>
        <p:spPr bwMode="auto">
          <a:xfrm>
            <a:off x="142315" y="446391"/>
            <a:ext cx="1583999" cy="288001"/>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499" dirty="0" smtClean="0">
                <a:ea typeface="HG丸ｺﾞｼｯｸM-PRO" pitchFamily="50" charset="-128"/>
              </a:rPr>
              <a:t>中学校</a:t>
            </a:r>
            <a:endParaRPr lang="ja-JP" altLang="en-US" sz="1499" dirty="0">
              <a:ea typeface="HG丸ｺﾞｼｯｸM-PRO" pitchFamily="50" charset="-128"/>
            </a:endParaRPr>
          </a:p>
        </p:txBody>
      </p:sp>
      <p:sp>
        <p:nvSpPr>
          <p:cNvPr id="92" name="Rectangle 11"/>
          <p:cNvSpPr>
            <a:spLocks noChangeArrowheads="1"/>
          </p:cNvSpPr>
          <p:nvPr/>
        </p:nvSpPr>
        <p:spPr bwMode="auto">
          <a:xfrm>
            <a:off x="1760303" y="129361"/>
            <a:ext cx="108000" cy="6120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
        <p:nvSpPr>
          <p:cNvPr id="86" name="角丸四角形 85"/>
          <p:cNvSpPr/>
          <p:nvPr/>
        </p:nvSpPr>
        <p:spPr>
          <a:xfrm>
            <a:off x="1230162" y="6832178"/>
            <a:ext cx="4862623" cy="780951"/>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400" b="1" i="1" dirty="0" smtClean="0">
                <a:latin typeface="HG丸ｺﾞｼｯｸM-PRO" panose="020F0600000000000000" pitchFamily="50" charset="-128"/>
                <a:ea typeface="HG丸ｺﾞｼｯｸM-PRO" panose="020F0600000000000000" pitchFamily="50" charset="-128"/>
              </a:rPr>
              <a:t>運　動　会</a:t>
            </a:r>
            <a:endParaRPr lang="ja-JP" altLang="en-US" sz="2400" b="1" i="1" dirty="0">
              <a:latin typeface="HG丸ｺﾞｼｯｸM-PRO" panose="020F0600000000000000" pitchFamily="50" charset="-128"/>
              <a:ea typeface="HG丸ｺﾞｼｯｸM-PRO" panose="020F0600000000000000" pitchFamily="50" charset="-128"/>
            </a:endParaRPr>
          </a:p>
        </p:txBody>
      </p:sp>
      <p:sp>
        <p:nvSpPr>
          <p:cNvPr id="74" name="下矢印 73"/>
          <p:cNvSpPr/>
          <p:nvPr/>
        </p:nvSpPr>
        <p:spPr bwMode="auto">
          <a:xfrm>
            <a:off x="1081283" y="7955921"/>
            <a:ext cx="381554" cy="594967"/>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ja-JP" altLang="en-US"/>
          </a:p>
        </p:txBody>
      </p:sp>
      <p:sp>
        <p:nvSpPr>
          <p:cNvPr id="80" name="角丸四角形 79"/>
          <p:cNvSpPr/>
          <p:nvPr/>
        </p:nvSpPr>
        <p:spPr>
          <a:xfrm>
            <a:off x="2301602" y="3339458"/>
            <a:ext cx="4138459" cy="2423028"/>
          </a:xfrm>
          <a:prstGeom prst="roundRect">
            <a:avLst>
              <a:gd name="adj" fmla="val 11551"/>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縦割り活動を意識した練習、企画、準備等</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（例）</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・縦割り応援合戦の練習。上級生が下級生に</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演技指導を行う。</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・縦割りで結団式や解団式を行う。</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・委員会をまとまりとして係活動を行う。</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（生活委員→用具係など）</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6" name="角丸四角形 45"/>
          <p:cNvSpPr/>
          <p:nvPr/>
        </p:nvSpPr>
        <p:spPr bwMode="auto">
          <a:xfrm>
            <a:off x="417939" y="3380393"/>
            <a:ext cx="1708243" cy="1186537"/>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運動会の</a:t>
            </a:r>
            <a:endParaRPr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練習・準備</a:t>
            </a:r>
            <a:endParaRPr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bwMode="auto">
          <a:xfrm>
            <a:off x="2402996" y="8789757"/>
            <a:ext cx="3935671" cy="589273"/>
          </a:xfrm>
          <a:prstGeom prst="roundRect">
            <a:avLst>
              <a:gd name="adj" fmla="val 23348"/>
            </a:avLst>
          </a:prstGeom>
          <a:solidFill>
            <a:schemeClr val="bg1"/>
          </a:solidFill>
          <a:ln>
            <a:solidFill>
              <a:srgbClr val="0000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b="1" dirty="0" smtClean="0">
                <a:solidFill>
                  <a:schemeClr val="tx1"/>
                </a:solidFill>
                <a:latin typeface="HG丸ｺﾞｼｯｸM-PRO" panose="020F0600000000000000" pitchFamily="50" charset="-128"/>
                <a:ea typeface="HG丸ｺﾞｼｯｸM-PRO" panose="020F0600000000000000" pitchFamily="50" charset="-128"/>
              </a:rPr>
              <a:t>運動会を</a:t>
            </a:r>
            <a:r>
              <a:rPr lang="ja-JP" altLang="en-US" b="1" dirty="0">
                <a:solidFill>
                  <a:schemeClr val="tx1"/>
                </a:solidFill>
                <a:latin typeface="HG丸ｺﾞｼｯｸM-PRO" panose="020F0600000000000000" pitchFamily="50" charset="-128"/>
                <a:ea typeface="HG丸ｺﾞｼｯｸM-PRO" panose="020F0600000000000000" pitchFamily="50" charset="-128"/>
              </a:rPr>
              <a:t>振り返ろう</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下矢印 36"/>
          <p:cNvSpPr/>
          <p:nvPr/>
        </p:nvSpPr>
        <p:spPr bwMode="auto">
          <a:xfrm>
            <a:off x="1063235" y="5353828"/>
            <a:ext cx="417650" cy="901550"/>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ja-JP" altLang="en-US"/>
          </a:p>
        </p:txBody>
      </p:sp>
      <p:sp>
        <p:nvSpPr>
          <p:cNvPr id="38" name="角丸四角形 37"/>
          <p:cNvSpPr/>
          <p:nvPr/>
        </p:nvSpPr>
        <p:spPr bwMode="auto">
          <a:xfrm>
            <a:off x="597622" y="8734136"/>
            <a:ext cx="1348876" cy="700514"/>
          </a:xfrm>
          <a:prstGeom prst="roundRect">
            <a:avLst>
              <a:gd name="adj" fmla="val 32221"/>
            </a:avLst>
          </a:prstGeom>
          <a:solidFill>
            <a:srgbClr val="0000FF"/>
          </a:solidFill>
          <a:ln>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学級</a:t>
            </a:r>
            <a:r>
              <a:rPr lang="ja-JP" altLang="en-US" sz="1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活動</a:t>
            </a:r>
            <a:endParaRPr lang="en-US" altLang="ja-JP"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6" name="Rectangle 11"/>
          <p:cNvSpPr>
            <a:spLocks noChangeArrowheads="1"/>
          </p:cNvSpPr>
          <p:nvPr/>
        </p:nvSpPr>
        <p:spPr bwMode="auto">
          <a:xfrm>
            <a:off x="142315" y="1552456"/>
            <a:ext cx="1584000" cy="796328"/>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smtClean="0">
                <a:ea typeface="HG丸ｺﾞｼｯｸM-PRO" pitchFamily="50" charset="-128"/>
              </a:rPr>
              <a:t>「ささえ－る」</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27" name="Rectangle 55"/>
          <p:cNvSpPr>
            <a:spLocks noChangeArrowheads="1"/>
          </p:cNvSpPr>
          <p:nvPr/>
        </p:nvSpPr>
        <p:spPr bwMode="auto">
          <a:xfrm>
            <a:off x="1737585" y="1636124"/>
            <a:ext cx="4933243" cy="59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①－４　振り返りは自己評価に加え、仲間と認め合う活動を取り入れる。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①－７　異年齢交流を取り入れる。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8" name="正方形/長方形 27"/>
          <p:cNvSpPr/>
          <p:nvPr/>
        </p:nvSpPr>
        <p:spPr>
          <a:xfrm>
            <a:off x="142315" y="1543373"/>
            <a:ext cx="6546864" cy="812338"/>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9" name="Rectangle 22"/>
          <p:cNvSpPr>
            <a:spLocks noChangeArrowheads="1"/>
          </p:cNvSpPr>
          <p:nvPr/>
        </p:nvSpPr>
        <p:spPr bwMode="auto">
          <a:xfrm>
            <a:off x="142315" y="134306"/>
            <a:ext cx="1584000" cy="288000"/>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b="0" dirty="0" smtClean="0">
                <a:ea typeface="HG丸ｺﾞｼｯｸM-PRO" pitchFamily="50" charset="-128"/>
              </a:rPr>
              <a:t>指導プログラム案</a:t>
            </a:r>
            <a:endParaRPr lang="ja-JP" altLang="en-US" sz="1400" b="0" dirty="0">
              <a:ea typeface="HG丸ｺﾞｼｯｸM-PRO" pitchFamily="50" charset="-128"/>
            </a:endParaRPr>
          </a:p>
        </p:txBody>
      </p:sp>
      <p:sp>
        <p:nvSpPr>
          <p:cNvPr id="24" name="Rectangle 55"/>
          <p:cNvSpPr>
            <a:spLocks noChangeArrowheads="1"/>
          </p:cNvSpPr>
          <p:nvPr/>
        </p:nvSpPr>
        <p:spPr bwMode="auto">
          <a:xfrm>
            <a:off x="1716820" y="858292"/>
            <a:ext cx="4969194" cy="91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ja-JP" altLang="en-US" sz="1101" dirty="0" smtClean="0">
                <a:latin typeface="HG丸ｺﾞｼｯｸM-PRO" panose="020F0600000000000000" pitchFamily="50" charset="-128"/>
                <a:ea typeface="HG丸ｺﾞｼｯｸM-PRO" panose="020F0600000000000000" pitchFamily="50" charset="-128"/>
              </a:rPr>
              <a:t>○学年の枠を超えて振り返りを行ったり、認め合ったりする場面を設定する</a:t>
            </a:r>
            <a:endParaRPr lang="en-US" altLang="ja-JP" sz="1101" dirty="0" smtClean="0">
              <a:latin typeface="HG丸ｺﾞｼｯｸM-PRO" panose="020F0600000000000000" pitchFamily="50" charset="-128"/>
              <a:ea typeface="HG丸ｺﾞｼｯｸM-PRO" panose="020F0600000000000000" pitchFamily="50" charset="-128"/>
            </a:endParaRPr>
          </a:p>
          <a:p>
            <a:r>
              <a:rPr lang="ja-JP" altLang="en-US" sz="1101" dirty="0" smtClean="0">
                <a:latin typeface="HG丸ｺﾞｼｯｸM-PRO" panose="020F0600000000000000" pitchFamily="50" charset="-128"/>
                <a:ea typeface="HG丸ｺﾞｼｯｸM-PRO" panose="020F0600000000000000" pitchFamily="50" charset="-128"/>
              </a:rPr>
              <a:t>　ことで、児童生徒の自己有用感の高まりやこれからの学校生活に主体的に</a:t>
            </a:r>
            <a:endParaRPr lang="en-US" altLang="ja-JP" sz="1101" dirty="0" smtClean="0">
              <a:latin typeface="HG丸ｺﾞｼｯｸM-PRO" panose="020F0600000000000000" pitchFamily="50" charset="-128"/>
              <a:ea typeface="HG丸ｺﾞｼｯｸM-PRO" panose="020F0600000000000000" pitchFamily="50" charset="-128"/>
            </a:endParaRPr>
          </a:p>
          <a:p>
            <a:r>
              <a:rPr lang="ja-JP" altLang="en-US" sz="1101" dirty="0" smtClean="0">
                <a:latin typeface="HG丸ｺﾞｼｯｸM-PRO" panose="020F0600000000000000" pitchFamily="50" charset="-128"/>
                <a:ea typeface="HG丸ｺﾞｼｯｸM-PRO" panose="020F0600000000000000" pitchFamily="50" charset="-128"/>
              </a:rPr>
              <a:t>　取り組もうとする意欲の高まりを支える。</a:t>
            </a:r>
            <a:endParaRPr lang="en-US" altLang="ja-JP" sz="1101" dirty="0" smtClean="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2301601" y="5796928"/>
            <a:ext cx="3977279" cy="461665"/>
          </a:xfrm>
          <a:prstGeom prst="rect">
            <a:avLst/>
          </a:prstGeom>
          <a:noFill/>
        </p:spPr>
        <p:txBody>
          <a:bodyPr wrap="square" lIns="72000" rtlCol="0">
            <a:spAutoFit/>
          </a:bodyPr>
          <a:lstStyle/>
          <a:p>
            <a:r>
              <a:rPr lang="en-US" altLang="ja-JP" sz="1200" b="1" dirty="0" smtClean="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各学校の実態</a:t>
            </a:r>
            <a:r>
              <a:rPr lang="ja-JP" altLang="en-US" sz="1200" b="1" dirty="0" smtClean="0">
                <a:latin typeface="UD デジタル 教科書体 NP-B" panose="02020700000000000000" pitchFamily="18" charset="-128"/>
                <a:ea typeface="UD デジタル 教科書体 NP-B" panose="02020700000000000000" pitchFamily="18" charset="-128"/>
              </a:rPr>
              <a:t>を踏まえ、縦割りを意識した活動を取り　</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smtClean="0">
                <a:latin typeface="UD デジタル 教科書体 NP-B" panose="02020700000000000000" pitchFamily="18" charset="-128"/>
                <a:ea typeface="UD デジタル 教科書体 NP-B" panose="02020700000000000000" pitchFamily="18" charset="-128"/>
              </a:rPr>
              <a:t>　入れる。</a:t>
            </a:r>
            <a:endParaRPr lang="ja-JP" altLang="en-US" sz="1200" b="1"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1213601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3432" y="5962427"/>
            <a:ext cx="760512" cy="529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3200" y="4115709"/>
            <a:ext cx="760512" cy="529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7812" y="8387440"/>
            <a:ext cx="760512" cy="529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11"/>
          <p:cNvSpPr>
            <a:spLocks noChangeArrowheads="1"/>
          </p:cNvSpPr>
          <p:nvPr/>
        </p:nvSpPr>
        <p:spPr bwMode="auto">
          <a:xfrm>
            <a:off x="68165" y="2082590"/>
            <a:ext cx="6696000" cy="392112"/>
          </a:xfrm>
          <a:prstGeom prst="rect">
            <a:avLst/>
          </a:prstGeom>
          <a:solidFill>
            <a:srgbClr val="0099FF"/>
          </a:solidFill>
          <a:ln>
            <a:noFill/>
          </a:ln>
          <a:extLst/>
        </p:spPr>
        <p:txBody>
          <a:bodyPr wrap="none" anchor="ctr"/>
          <a:lstStyle/>
          <a:p>
            <a:pPr algn="ctr"/>
            <a:r>
              <a:rPr lang="ja-JP" altLang="en-US" dirty="0">
                <a:ea typeface="HG丸ｺﾞｼｯｸM-PRO" pitchFamily="50" charset="-128"/>
              </a:rPr>
              <a:t>授 業 展 開 例</a:t>
            </a:r>
          </a:p>
        </p:txBody>
      </p:sp>
      <p:sp>
        <p:nvSpPr>
          <p:cNvPr id="6" name="Rectangle 11"/>
          <p:cNvSpPr>
            <a:spLocks noChangeArrowheads="1"/>
          </p:cNvSpPr>
          <p:nvPr/>
        </p:nvSpPr>
        <p:spPr bwMode="auto">
          <a:xfrm>
            <a:off x="2560160" y="175410"/>
            <a:ext cx="108000" cy="468000"/>
          </a:xfrm>
          <a:prstGeom prst="rect">
            <a:avLst/>
          </a:prstGeom>
          <a:solidFill>
            <a:srgbClr val="00B0F0"/>
          </a:solidFill>
          <a:ln>
            <a:noFill/>
          </a:ln>
          <a:extLst/>
        </p:spPr>
        <p:txBody>
          <a:bodyPr wrap="none" anchor="ctr"/>
          <a:lstStyle/>
          <a:p>
            <a:pPr algn="ctr"/>
            <a:endParaRPr lang="ja-JP" altLang="en-US" dirty="0">
              <a:ea typeface="HG丸ｺﾞｼｯｸM-PRO" pitchFamily="50" charset="-128"/>
            </a:endParaRPr>
          </a:p>
        </p:txBody>
      </p:sp>
      <p:sp>
        <p:nvSpPr>
          <p:cNvPr id="7" name="Rectangle 11"/>
          <p:cNvSpPr>
            <a:spLocks noChangeArrowheads="1"/>
          </p:cNvSpPr>
          <p:nvPr/>
        </p:nvSpPr>
        <p:spPr bwMode="auto">
          <a:xfrm>
            <a:off x="6654249" y="175411"/>
            <a:ext cx="108000" cy="468313"/>
          </a:xfrm>
          <a:prstGeom prst="rect">
            <a:avLst/>
          </a:prstGeom>
          <a:solidFill>
            <a:srgbClr val="0099FF"/>
          </a:solidFill>
          <a:ln>
            <a:noFill/>
          </a:ln>
          <a:extLst/>
        </p:spPr>
        <p:txBody>
          <a:bodyPr wrap="none" anchor="ctr"/>
          <a:lstStyle/>
          <a:p>
            <a:pPr algn="ctr"/>
            <a:endParaRPr lang="ja-JP" altLang="en-US" dirty="0">
              <a:ea typeface="HG丸ｺﾞｼｯｸM-PRO" pitchFamily="50" charset="-128"/>
            </a:endParaRPr>
          </a:p>
        </p:txBody>
      </p:sp>
      <p:sp>
        <p:nvSpPr>
          <p:cNvPr id="9" name="四角形 34"/>
          <p:cNvSpPr>
            <a:spLocks noChangeArrowheads="1"/>
          </p:cNvSpPr>
          <p:nvPr/>
        </p:nvSpPr>
        <p:spPr bwMode="auto">
          <a:xfrm>
            <a:off x="77999" y="175411"/>
            <a:ext cx="1220788" cy="4714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dirty="0"/>
          </a:p>
        </p:txBody>
      </p:sp>
      <p:sp>
        <p:nvSpPr>
          <p:cNvPr id="10" name="Rectangle 22"/>
          <p:cNvSpPr>
            <a:spLocks noChangeArrowheads="1"/>
          </p:cNvSpPr>
          <p:nvPr/>
        </p:nvSpPr>
        <p:spPr bwMode="auto">
          <a:xfrm>
            <a:off x="95463" y="192874"/>
            <a:ext cx="1184275" cy="433387"/>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dirty="0">
                <a:ea typeface="HG丸ｺﾞｼｯｸM-PRO" pitchFamily="50" charset="-128"/>
              </a:rPr>
              <a:t>授業案</a:t>
            </a:r>
          </a:p>
        </p:txBody>
      </p:sp>
      <p:grpSp>
        <p:nvGrpSpPr>
          <p:cNvPr id="11" name="Group 21"/>
          <p:cNvGrpSpPr>
            <a:grpSpLocks/>
          </p:cNvGrpSpPr>
          <p:nvPr/>
        </p:nvGrpSpPr>
        <p:grpSpPr bwMode="auto">
          <a:xfrm>
            <a:off x="1318736" y="179410"/>
            <a:ext cx="1220787" cy="455612"/>
            <a:chOff x="482" y="30"/>
            <a:chExt cx="227" cy="265"/>
          </a:xfrm>
        </p:grpSpPr>
        <p:sp>
          <p:nvSpPr>
            <p:cNvPr id="12" name="Rectangle 22"/>
            <p:cNvSpPr>
              <a:spLocks noChangeArrowheads="1"/>
            </p:cNvSpPr>
            <p:nvPr/>
          </p:nvSpPr>
          <p:spPr bwMode="auto">
            <a:xfrm>
              <a:off x="482" y="30"/>
              <a:ext cx="227" cy="122"/>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1" dirty="0">
                  <a:ea typeface="HG丸ｺﾞｼｯｸM-PRO" pitchFamily="50" charset="-128"/>
                </a:rPr>
                <a:t>中学校</a:t>
              </a:r>
            </a:p>
          </p:txBody>
        </p:sp>
        <p:sp>
          <p:nvSpPr>
            <p:cNvPr id="13" name="Rectangle 23"/>
            <p:cNvSpPr>
              <a:spLocks noChangeArrowheads="1"/>
            </p:cNvSpPr>
            <p:nvPr/>
          </p:nvSpPr>
          <p:spPr bwMode="auto">
            <a:xfrm>
              <a:off x="482" y="161"/>
              <a:ext cx="227" cy="134"/>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1" dirty="0">
                  <a:ea typeface="HG丸ｺﾞｼｯｸM-PRO" pitchFamily="50" charset="-128"/>
                </a:rPr>
                <a:t>学級活動</a:t>
              </a:r>
            </a:p>
          </p:txBody>
        </p:sp>
      </p:grpSp>
      <p:graphicFrame>
        <p:nvGraphicFramePr>
          <p:cNvPr id="31" name="表 30"/>
          <p:cNvGraphicFramePr>
            <a:graphicFrameLocks noGrp="1"/>
          </p:cNvGraphicFramePr>
          <p:nvPr>
            <p:extLst>
              <p:ext uri="{D42A27DB-BD31-4B8C-83A1-F6EECF244321}">
                <p14:modId xmlns:p14="http://schemas.microsoft.com/office/powerpoint/2010/main" val="1933633835"/>
              </p:ext>
            </p:extLst>
          </p:nvPr>
        </p:nvGraphicFramePr>
        <p:xfrm>
          <a:off x="622819" y="2517378"/>
          <a:ext cx="6164995" cy="7364461"/>
        </p:xfrm>
        <a:graphic>
          <a:graphicData uri="http://schemas.openxmlformats.org/drawingml/2006/table">
            <a:tbl>
              <a:tblPr firstRow="1" bandRow="1">
                <a:tableStyleId>{5940675A-B579-460E-94D1-54222C63F5DA}</a:tableStyleId>
              </a:tblPr>
              <a:tblGrid>
                <a:gridCol w="3410547">
                  <a:extLst>
                    <a:ext uri="{9D8B030D-6E8A-4147-A177-3AD203B41FA5}">
                      <a16:colId xmlns:a16="http://schemas.microsoft.com/office/drawing/2014/main" val="20000"/>
                    </a:ext>
                  </a:extLst>
                </a:gridCol>
                <a:gridCol w="2754448">
                  <a:extLst>
                    <a:ext uri="{9D8B030D-6E8A-4147-A177-3AD203B41FA5}">
                      <a16:colId xmlns:a16="http://schemas.microsoft.com/office/drawing/2014/main" val="20001"/>
                    </a:ext>
                  </a:extLst>
                </a:gridCol>
              </a:tblGrid>
              <a:tr h="749581">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学　習　活　動</a:t>
                      </a:r>
                      <a:endParaRPr kumimoji="1" lang="ja-JP" altLang="en-US" sz="1000" dirty="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 指 導 上 の 留 意 点</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277512">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１　運動会の姿を視聴する。（</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5</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２　本時の活動内容を把握する。（</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5</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◇行事の成功だけでなく、行事までの準備</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や努力したことについても、教員から褒</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める。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◇振り返りの意義を伝える。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33736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３　運動会を振り返る。（</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４　縦割り活動で一緒に活動した他学年の生徒に向け</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ysClr val="windowText" lastClr="000000"/>
                          </a:solidFill>
                          <a:latin typeface="HG丸ｺﾞｼｯｸM-PRO" panose="020F0600000000000000" pitchFamily="50" charset="-128"/>
                          <a:ea typeface="HG丸ｺﾞｼｯｸM-PRO" panose="020F0600000000000000" pitchFamily="50" charset="-128"/>
                        </a:rPr>
                        <a:t>て</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メッセージを書く。（</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latin typeface="HG丸ｺﾞｼｯｸM-PRO" panose="020F0600000000000000" pitchFamily="50" charset="-128"/>
                          <a:ea typeface="HG丸ｺﾞｼｯｸM-PRO" panose="020F0600000000000000" pitchFamily="50" charset="-128"/>
                        </a:rPr>
                        <a:t>◇ワークシートの設問１について書く内容</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を示してから取り組ませる。</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en-US" altLang="ja-JP" sz="1050" dirty="0" smtClean="0">
                          <a:latin typeface="HG丸ｺﾞｼｯｸM-PRO" panose="020F0600000000000000" pitchFamily="50" charset="-128"/>
                          <a:ea typeface="HG丸ｺﾞｼｯｸM-PRO" panose="020F0600000000000000" pitchFamily="50" charset="-128"/>
                        </a:rPr>
                        <a:t>〈</a:t>
                      </a:r>
                      <a:r>
                        <a:rPr kumimoji="1" lang="ja-JP" altLang="en-US" sz="1050" dirty="0" smtClean="0">
                          <a:latin typeface="HG丸ｺﾞｼｯｸM-PRO" panose="020F0600000000000000" pitchFamily="50" charset="-128"/>
                          <a:ea typeface="HG丸ｺﾞｼｯｸM-PRO" panose="020F0600000000000000" pitchFamily="50" charset="-128"/>
                        </a:rPr>
                        <a:t>書くこと</a:t>
                      </a:r>
                      <a:r>
                        <a:rPr kumimoji="1" lang="en-US" altLang="ja-JP" sz="1050" dirty="0" smtClean="0">
                          <a:latin typeface="HG丸ｺﾞｼｯｸM-PRO" panose="020F0600000000000000" pitchFamily="50" charset="-128"/>
                          <a:ea typeface="HG丸ｺﾞｼｯｸM-PRO" panose="020F0600000000000000" pitchFamily="50" charset="-128"/>
                        </a:rPr>
                        <a:t>〉</a:t>
                      </a:r>
                    </a:p>
                    <a:p>
                      <a:r>
                        <a:rPr kumimoji="1" lang="ja-JP" altLang="en-US" sz="1050" dirty="0" smtClean="0">
                          <a:latin typeface="HG丸ｺﾞｼｯｸM-PRO" panose="020F0600000000000000" pitchFamily="50" charset="-128"/>
                          <a:ea typeface="HG丸ｺﾞｼｯｸM-PRO" panose="020F0600000000000000" pitchFamily="50" charset="-128"/>
                        </a:rPr>
                        <a:t>１年生　先輩と一緒に活動して</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・学んだこと　　・感動したこと</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・感謝していること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２年生　先輩や後輩と一緒に活動して</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・学んだこと　　・感動したこと</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・感謝していること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３年生　後輩と一緒に活動して</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・学んだこと・感謝していること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・心に残っていること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◇ワークシートの設問２については、この</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後、他の学年の生徒に向けたメッセージ</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ボード作成の原稿となることを伝え、心</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を込めて書くように伝える。</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73" name="Rectangle 11"/>
          <p:cNvSpPr>
            <a:spLocks noChangeArrowheads="1"/>
          </p:cNvSpPr>
          <p:nvPr/>
        </p:nvSpPr>
        <p:spPr bwMode="auto">
          <a:xfrm>
            <a:off x="76792" y="1340756"/>
            <a:ext cx="1606718" cy="686511"/>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smtClean="0">
                <a:ea typeface="HG丸ｺﾞｼｯｸM-PRO" pitchFamily="50" charset="-128"/>
              </a:rPr>
              <a:t>「ささえ－る」</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78" name="Rectangle 11"/>
          <p:cNvSpPr>
            <a:spLocks noChangeArrowheads="1"/>
          </p:cNvSpPr>
          <p:nvPr/>
        </p:nvSpPr>
        <p:spPr bwMode="auto">
          <a:xfrm>
            <a:off x="67112" y="679424"/>
            <a:ext cx="1606718" cy="576000"/>
          </a:xfrm>
          <a:prstGeom prst="rect">
            <a:avLst/>
          </a:prstGeom>
          <a:solidFill>
            <a:srgbClr val="0099FF"/>
          </a:solidFill>
          <a:ln>
            <a:noFill/>
          </a:ln>
          <a:extLst/>
        </p:spPr>
        <p:txBody>
          <a:bodyPr wrap="none" anchor="ctr"/>
          <a:lstStyle/>
          <a:p>
            <a:pPr algn="ctr"/>
            <a:r>
              <a:rPr lang="ja-JP" altLang="en-US" sz="1600" dirty="0">
                <a:ea typeface="HG丸ｺﾞｼｯｸM-PRO" pitchFamily="50" charset="-128"/>
              </a:rPr>
              <a:t>本時の目標</a:t>
            </a:r>
          </a:p>
        </p:txBody>
      </p:sp>
      <p:sp>
        <p:nvSpPr>
          <p:cNvPr id="82" name="Rectangle 55"/>
          <p:cNvSpPr>
            <a:spLocks noChangeArrowheads="1"/>
          </p:cNvSpPr>
          <p:nvPr/>
        </p:nvSpPr>
        <p:spPr bwMode="auto">
          <a:xfrm>
            <a:off x="1625731" y="726094"/>
            <a:ext cx="5148326" cy="48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○集団における自治的な活動を通して身に付けたことを生かし、多様な他者と</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協働し、学校生活をよりよくしようとする態度を養う。</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83" name="Rectangle 55"/>
          <p:cNvSpPr>
            <a:spLocks noChangeArrowheads="1"/>
          </p:cNvSpPr>
          <p:nvPr/>
        </p:nvSpPr>
        <p:spPr bwMode="auto">
          <a:xfrm>
            <a:off x="1639256" y="1421298"/>
            <a:ext cx="5105738" cy="59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endParaRPr lang="en-US" altLang="ja-JP" sz="1050" dirty="0">
              <a:latin typeface="HG丸ｺﾞｼｯｸM-PRO" panose="020F0600000000000000" pitchFamily="50" charset="-128"/>
              <a:ea typeface="HG丸ｺﾞｼｯｸM-PRO" panose="020F0600000000000000" pitchFamily="50" charset="-128"/>
            </a:endParaRPr>
          </a:p>
          <a:p>
            <a:endParaRPr lang="en-US" altLang="ja-JP" sz="1050" spc="-150" dirty="0">
              <a:latin typeface="HG丸ｺﾞｼｯｸM-PRO" panose="020F0600000000000000" pitchFamily="50" charset="-128"/>
              <a:ea typeface="HG丸ｺﾞｼｯｸM-PRO" panose="020F0600000000000000" pitchFamily="50" charset="-128"/>
            </a:endParaRPr>
          </a:p>
        </p:txBody>
      </p:sp>
      <p:sp>
        <p:nvSpPr>
          <p:cNvPr id="61" name="正方形/長方形 60"/>
          <p:cNvSpPr/>
          <p:nvPr/>
        </p:nvSpPr>
        <p:spPr>
          <a:xfrm>
            <a:off x="77999" y="679424"/>
            <a:ext cx="6666997" cy="57600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2" name="正方形/長方形 61"/>
          <p:cNvSpPr/>
          <p:nvPr/>
        </p:nvSpPr>
        <p:spPr>
          <a:xfrm>
            <a:off x="66512" y="1309378"/>
            <a:ext cx="6666516" cy="703764"/>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4" name="AutoShape 23"/>
          <p:cNvSpPr>
            <a:spLocks noChangeArrowheads="1"/>
          </p:cNvSpPr>
          <p:nvPr/>
        </p:nvSpPr>
        <p:spPr bwMode="auto">
          <a:xfrm rot="5400000">
            <a:off x="-1166076" y="3766240"/>
            <a:ext cx="3005178" cy="540000"/>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45" name="正方形/長方形 51"/>
          <p:cNvSpPr>
            <a:spLocks noChangeArrowheads="1"/>
          </p:cNvSpPr>
          <p:nvPr/>
        </p:nvSpPr>
        <p:spPr bwMode="auto">
          <a:xfrm>
            <a:off x="69821" y="2999391"/>
            <a:ext cx="555624" cy="201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導入　　分</a:t>
            </a:r>
            <a:endParaRPr lang="en-US" altLang="ja-JP" sz="1200" dirty="0">
              <a:latin typeface="HG丸ｺﾞｼｯｸM-PRO" pitchFamily="50" charset="-128"/>
              <a:ea typeface="HG丸ｺﾞｼｯｸM-PRO" pitchFamily="50" charset="-128"/>
            </a:endParaRPr>
          </a:p>
        </p:txBody>
      </p:sp>
      <p:sp>
        <p:nvSpPr>
          <p:cNvPr id="43" name="Rectangle 55"/>
          <p:cNvSpPr>
            <a:spLocks noChangeArrowheads="1"/>
          </p:cNvSpPr>
          <p:nvPr/>
        </p:nvSpPr>
        <p:spPr bwMode="auto">
          <a:xfrm>
            <a:off x="2614159" y="18529"/>
            <a:ext cx="3952718" cy="341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１</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ウ 学校における多様な集団の生活の向上</a:t>
            </a:r>
            <a:endParaRPr lang="en-US" altLang="ja-JP" sz="900" dirty="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２</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ア 自他の個性の理解と尊重、よりよい人間関係の形成</a:t>
            </a:r>
          </a:p>
        </p:txBody>
      </p:sp>
      <p:sp>
        <p:nvSpPr>
          <p:cNvPr id="101" name="角丸四角形吹き出し 100"/>
          <p:cNvSpPr/>
          <p:nvPr/>
        </p:nvSpPr>
        <p:spPr>
          <a:xfrm>
            <a:off x="1298787" y="4067837"/>
            <a:ext cx="2664687" cy="1323466"/>
          </a:xfrm>
          <a:prstGeom prst="wedgeRoundRectCallout">
            <a:avLst>
              <a:gd name="adj1" fmla="val -54112"/>
              <a:gd name="adj2" fmla="val -27541"/>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just"/>
            <a:r>
              <a:rPr lang="ja-JP" altLang="en-US" sz="1050" dirty="0">
                <a:latin typeface="ＤＦ平成明朝体W3" panose="02020309000000000000" pitchFamily="17" charset="-128"/>
                <a:ea typeface="ＤＦ平成明朝体W3" panose="02020309000000000000" pitchFamily="17" charset="-128"/>
              </a:rPr>
              <a:t>　先日の運動会お疲れ様でした。当日</a:t>
            </a:r>
            <a:r>
              <a:rPr lang="ja-JP" altLang="en-US" sz="1050" dirty="0" smtClean="0">
                <a:latin typeface="ＤＦ平成明朝体W3" panose="02020309000000000000" pitchFamily="17" charset="-128"/>
                <a:ea typeface="ＤＦ平成明朝体W3" panose="02020309000000000000" pitchFamily="17" charset="-128"/>
              </a:rPr>
              <a:t>の行事の</a:t>
            </a:r>
            <a:r>
              <a:rPr lang="ja-JP" altLang="en-US" sz="1050" dirty="0">
                <a:latin typeface="ＤＦ平成明朝体W3" panose="02020309000000000000" pitchFamily="17" charset="-128"/>
                <a:ea typeface="ＤＦ平成明朝体W3" panose="02020309000000000000" pitchFamily="17" charset="-128"/>
              </a:rPr>
              <a:t>成功だけ</a:t>
            </a:r>
            <a:r>
              <a:rPr lang="ja-JP" altLang="en-US" sz="1050" dirty="0" smtClean="0">
                <a:latin typeface="ＤＦ平成明朝体W3" panose="02020309000000000000" pitchFamily="17" charset="-128"/>
                <a:ea typeface="ＤＦ平成明朝体W3" panose="02020309000000000000" pitchFamily="17" charset="-128"/>
              </a:rPr>
              <a:t>ではなく</a:t>
            </a:r>
            <a:r>
              <a:rPr lang="ja-JP" altLang="en-US" sz="1050" dirty="0">
                <a:latin typeface="ＤＦ平成明朝体W3" panose="02020309000000000000" pitchFamily="17" charset="-128"/>
                <a:ea typeface="ＤＦ平成明朝体W3" panose="02020309000000000000" pitchFamily="17" charset="-128"/>
              </a:rPr>
              <a:t>、それまでの練習で努力したことや、たくさん悩んだこと</a:t>
            </a:r>
            <a:r>
              <a:rPr lang="ja-JP" altLang="en-US" sz="1050" dirty="0" smtClean="0">
                <a:latin typeface="ＤＦ平成明朝体W3" panose="02020309000000000000" pitchFamily="17" charset="-128"/>
                <a:ea typeface="ＤＦ平成明朝体W3" panose="02020309000000000000" pitchFamily="17" charset="-128"/>
              </a:rPr>
              <a:t>、先輩に教わったことすべて</a:t>
            </a:r>
            <a:r>
              <a:rPr lang="ja-JP" altLang="en-US" sz="1050" dirty="0">
                <a:latin typeface="ＤＦ平成明朝体W3" panose="02020309000000000000" pitchFamily="17" charset="-128"/>
                <a:ea typeface="ＤＦ平成明朝体W3" panose="02020309000000000000" pitchFamily="17" charset="-128"/>
              </a:rPr>
              <a:t>がみんなの今後の生活の財産になったと思います。これからの生活をよりよいものにするために、振り返りを</a:t>
            </a:r>
            <a:r>
              <a:rPr lang="ja-JP" altLang="en-US" sz="1050" dirty="0" smtClean="0">
                <a:latin typeface="ＤＦ平成明朝体W3" panose="02020309000000000000" pitchFamily="17" charset="-128"/>
                <a:ea typeface="ＤＦ平成明朝体W3" panose="02020309000000000000" pitchFamily="17" charset="-128"/>
              </a:rPr>
              <a:t>行います。</a:t>
            </a:r>
            <a:endParaRPr lang="ja-JP" altLang="en-US" sz="1050" dirty="0">
              <a:latin typeface="ＤＦ平成明朝体W3" panose="02020309000000000000" pitchFamily="17" charset="-128"/>
              <a:ea typeface="ＤＦ平成明朝体W3" panose="02020309000000000000" pitchFamily="17" charset="-128"/>
            </a:endParaRPr>
          </a:p>
        </p:txBody>
      </p:sp>
      <p:sp>
        <p:nvSpPr>
          <p:cNvPr id="68" name="角丸四角形吹き出し 67"/>
          <p:cNvSpPr/>
          <p:nvPr/>
        </p:nvSpPr>
        <p:spPr>
          <a:xfrm>
            <a:off x="1298787" y="8485094"/>
            <a:ext cx="2664687" cy="1208099"/>
          </a:xfrm>
          <a:prstGeom prst="wedgeRoundRectCallout">
            <a:avLst>
              <a:gd name="adj1" fmla="val -55556"/>
              <a:gd name="adj2" fmla="val -35408"/>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latin typeface="ＤＦ平成明朝体W3" panose="02020309000000000000" pitchFamily="17" charset="-128"/>
                <a:ea typeface="ＤＦ平成明朝体W3" panose="02020309000000000000" pitchFamily="17" charset="-128"/>
              </a:rPr>
              <a:t>ワークシートの</a:t>
            </a:r>
            <a:r>
              <a:rPr lang="ja-JP" altLang="en-US" sz="1050" dirty="0" smtClean="0">
                <a:latin typeface="ＤＦ平成明朝体W3" panose="02020309000000000000" pitchFamily="17" charset="-128"/>
                <a:ea typeface="ＤＦ平成明朝体W3" panose="02020309000000000000" pitchFamily="17" charset="-128"/>
              </a:rPr>
              <a:t>設問２に</a:t>
            </a:r>
            <a:r>
              <a:rPr lang="ja-JP" altLang="en-US" sz="1050" dirty="0">
                <a:latin typeface="ＤＦ平成明朝体W3" panose="02020309000000000000" pitchFamily="17" charset="-128"/>
                <a:ea typeface="ＤＦ平成明朝体W3" panose="02020309000000000000" pitchFamily="17" charset="-128"/>
              </a:rPr>
              <a:t>ついては、感謝の気持ちやこれから</a:t>
            </a:r>
            <a:r>
              <a:rPr lang="ja-JP" altLang="en-US" sz="1050" dirty="0" smtClean="0">
                <a:latin typeface="ＤＦ平成明朝体W3" panose="02020309000000000000" pitchFamily="17" charset="-128"/>
                <a:ea typeface="ＤＦ平成明朝体W3" panose="02020309000000000000" pitchFamily="17" charset="-128"/>
              </a:rPr>
              <a:t>の生活に生かして</a:t>
            </a:r>
            <a:r>
              <a:rPr lang="ja-JP" altLang="en-US" sz="1050" dirty="0">
                <a:latin typeface="ＤＦ平成明朝体W3" panose="02020309000000000000" pitchFamily="17" charset="-128"/>
                <a:ea typeface="ＤＦ平成明朝体W3" panose="02020309000000000000" pitchFamily="17" charset="-128"/>
              </a:rPr>
              <a:t>いきたいことなどを交えながらメッセージを書きましょう。この後の他の学年への</a:t>
            </a:r>
            <a:r>
              <a:rPr lang="ja-JP" altLang="en-US" sz="1050" dirty="0" smtClean="0">
                <a:latin typeface="ＤＦ平成明朝体W3" panose="02020309000000000000" pitchFamily="17" charset="-128"/>
                <a:ea typeface="ＤＦ平成明朝体W3" panose="02020309000000000000" pitchFamily="17" charset="-128"/>
              </a:rPr>
              <a:t>メッセージボード作りの</a:t>
            </a:r>
            <a:r>
              <a:rPr lang="ja-JP" altLang="en-US" sz="1050" dirty="0">
                <a:latin typeface="ＤＦ平成明朝体W3" panose="02020309000000000000" pitchFamily="17" charset="-128"/>
                <a:ea typeface="ＤＦ平成明朝体W3" panose="02020309000000000000" pitchFamily="17" charset="-128"/>
              </a:rPr>
              <a:t>原稿となるので、心を</a:t>
            </a:r>
            <a:r>
              <a:rPr lang="ja-JP" altLang="en-US" sz="1050" dirty="0" smtClean="0">
                <a:latin typeface="ＤＦ平成明朝体W3" panose="02020309000000000000" pitchFamily="17" charset="-128"/>
                <a:ea typeface="ＤＦ平成明朝体W3" panose="02020309000000000000" pitchFamily="17" charset="-128"/>
              </a:rPr>
              <a:t>込めて書きましょう</a:t>
            </a:r>
            <a:r>
              <a:rPr lang="ja-JP" altLang="en-US" sz="1050" dirty="0">
                <a:latin typeface="ＤＦ平成明朝体W3" panose="02020309000000000000" pitchFamily="17" charset="-128"/>
                <a:ea typeface="ＤＦ平成明朝体W3" panose="02020309000000000000" pitchFamily="17" charset="-128"/>
              </a:rPr>
              <a:t>。</a:t>
            </a:r>
          </a:p>
        </p:txBody>
      </p:sp>
      <p:sp>
        <p:nvSpPr>
          <p:cNvPr id="41" name="Rectangle 55"/>
          <p:cNvSpPr>
            <a:spLocks noChangeArrowheads="1"/>
          </p:cNvSpPr>
          <p:nvPr/>
        </p:nvSpPr>
        <p:spPr bwMode="auto">
          <a:xfrm>
            <a:off x="1625731" y="1362349"/>
            <a:ext cx="4933243" cy="59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spc="-150" dirty="0" smtClean="0">
                <a:latin typeface="HG丸ｺﾞｼｯｸM-PRO" panose="020F0600000000000000" pitchFamily="50" charset="-128"/>
                <a:ea typeface="HG丸ｺﾞｼｯｸM-PRO" panose="020F0600000000000000" pitchFamily="50" charset="-128"/>
              </a:rPr>
              <a:t>①</a:t>
            </a:r>
            <a:r>
              <a:rPr lang="ja-JP" altLang="en-US" sz="1100" spc="-150" dirty="0">
                <a:latin typeface="HG丸ｺﾞｼｯｸM-PRO" panose="020F0600000000000000" pitchFamily="50" charset="-128"/>
                <a:ea typeface="HG丸ｺﾞｼｯｸM-PRO" panose="020F0600000000000000" pitchFamily="50" charset="-128"/>
              </a:rPr>
              <a:t>－４　</a:t>
            </a:r>
            <a:r>
              <a:rPr lang="ja-JP" altLang="en-US" sz="1100" dirty="0">
                <a:latin typeface="HG丸ｺﾞｼｯｸM-PRO" panose="020F0600000000000000" pitchFamily="50" charset="-128"/>
                <a:ea typeface="HG丸ｺﾞｼｯｸM-PRO" panose="020F0600000000000000" pitchFamily="50" charset="-128"/>
              </a:rPr>
              <a:t>振り返りは自己</a:t>
            </a:r>
            <a:r>
              <a:rPr lang="ja-JP" altLang="en-US" sz="1100" dirty="0" smtClean="0">
                <a:latin typeface="HG丸ｺﾞｼｯｸM-PRO" panose="020F0600000000000000" pitchFamily="50" charset="-128"/>
                <a:ea typeface="HG丸ｺﾞｼｯｸM-PRO" panose="020F0600000000000000" pitchFamily="50" charset="-128"/>
              </a:rPr>
              <a:t>評価に加え、</a:t>
            </a:r>
            <a:r>
              <a:rPr lang="ja-JP" altLang="en-US" sz="1100" dirty="0">
                <a:latin typeface="HG丸ｺﾞｼｯｸM-PRO" panose="020F0600000000000000" pitchFamily="50" charset="-128"/>
                <a:ea typeface="HG丸ｺﾞｼｯｸM-PRO" panose="020F0600000000000000" pitchFamily="50" charset="-128"/>
              </a:rPr>
              <a:t>仲間と認め合う活動</a:t>
            </a:r>
            <a:r>
              <a:rPr lang="ja-JP" altLang="en-US" sz="1100" dirty="0" smtClean="0">
                <a:latin typeface="HG丸ｺﾞｼｯｸM-PRO" panose="020F0600000000000000" pitchFamily="50" charset="-128"/>
                <a:ea typeface="HG丸ｺﾞｼｯｸM-PRO" panose="020F0600000000000000" pitchFamily="50" charset="-128"/>
              </a:rPr>
              <a:t>を取り入れる。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spc="-150" dirty="0">
                <a:latin typeface="HG丸ｺﾞｼｯｸM-PRO" panose="020F0600000000000000" pitchFamily="50" charset="-128"/>
                <a:ea typeface="HG丸ｺﾞｼｯｸM-PRO" panose="020F0600000000000000" pitchFamily="50" charset="-128"/>
              </a:rPr>
              <a:t>①－７　</a:t>
            </a:r>
            <a:r>
              <a:rPr lang="ja-JP" altLang="en-US" sz="1100" dirty="0">
                <a:latin typeface="HG丸ｺﾞｼｯｸM-PRO" panose="020F0600000000000000" pitchFamily="50" charset="-128"/>
                <a:ea typeface="HG丸ｺﾞｼｯｸM-PRO" panose="020F0600000000000000" pitchFamily="50" charset="-128"/>
              </a:rPr>
              <a:t>異年齢交流を</a:t>
            </a:r>
            <a:r>
              <a:rPr lang="ja-JP" altLang="en-US" sz="1100" dirty="0" smtClean="0">
                <a:latin typeface="HG丸ｺﾞｼｯｸM-PRO" panose="020F0600000000000000" pitchFamily="50" charset="-128"/>
                <a:ea typeface="HG丸ｺﾞｼｯｸM-PRO" panose="020F0600000000000000" pitchFamily="50" charset="-128"/>
              </a:rPr>
              <a:t>取り入れる。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42" name="AutoShape 23"/>
          <p:cNvSpPr>
            <a:spLocks noChangeArrowheads="1"/>
          </p:cNvSpPr>
          <p:nvPr/>
        </p:nvSpPr>
        <p:spPr bwMode="auto">
          <a:xfrm rot="5400000">
            <a:off x="-1882585" y="7389341"/>
            <a:ext cx="4438194" cy="540000"/>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48" name="正方形/長方形 51"/>
          <p:cNvSpPr>
            <a:spLocks noChangeArrowheads="1"/>
          </p:cNvSpPr>
          <p:nvPr/>
        </p:nvSpPr>
        <p:spPr bwMode="auto">
          <a:xfrm>
            <a:off x="82820" y="5483750"/>
            <a:ext cx="533079" cy="2879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　　　　　　　　　　主活動　　分</a:t>
            </a:r>
            <a:endParaRPr lang="en-US" altLang="ja-JP" sz="1200" dirty="0">
              <a:latin typeface="HG丸ｺﾞｼｯｸM-PRO" pitchFamily="50" charset="-128"/>
              <a:ea typeface="HG丸ｺﾞｼｯｸM-PRO" pitchFamily="50" charset="-128"/>
            </a:endParaRPr>
          </a:p>
        </p:txBody>
      </p:sp>
      <p:sp>
        <p:nvSpPr>
          <p:cNvPr id="56" name="Rectangle 55"/>
          <p:cNvSpPr>
            <a:spLocks noChangeArrowheads="1"/>
          </p:cNvSpPr>
          <p:nvPr/>
        </p:nvSpPr>
        <p:spPr bwMode="auto">
          <a:xfrm>
            <a:off x="1929128" y="339516"/>
            <a:ext cx="5440491" cy="3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dirty="0" smtClean="0">
                <a:latin typeface="HG丸ｺﾞｼｯｸM-PRO" panose="020F0600000000000000" pitchFamily="50" charset="-128"/>
                <a:ea typeface="HG丸ｺﾞｼｯｸM-PRO" panose="020F0600000000000000" pitchFamily="50" charset="-128"/>
              </a:rPr>
              <a:t>運動会の振り返りをしよう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150284" y="3929338"/>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10</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58" name="テキスト ボックス 57"/>
          <p:cNvSpPr txBox="1"/>
          <p:nvPr/>
        </p:nvSpPr>
        <p:spPr>
          <a:xfrm>
            <a:off x="140897" y="7699321"/>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35</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50" name="角丸四角形吹き出し 49"/>
          <p:cNvSpPr/>
          <p:nvPr/>
        </p:nvSpPr>
        <p:spPr>
          <a:xfrm>
            <a:off x="1298787" y="6116927"/>
            <a:ext cx="2664687" cy="1050492"/>
          </a:xfrm>
          <a:prstGeom prst="wedgeRoundRectCallout">
            <a:avLst>
              <a:gd name="adj1" fmla="val -54805"/>
              <a:gd name="adj2" fmla="val -38707"/>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just"/>
            <a:r>
              <a:rPr lang="ja-JP" altLang="en-US" sz="1050" dirty="0">
                <a:latin typeface="ＤＦ平成明朝体W3" panose="02020309000000000000" pitchFamily="17" charset="-128"/>
                <a:ea typeface="ＤＦ平成明朝体W3" panose="02020309000000000000" pitchFamily="17" charset="-128"/>
              </a:rPr>
              <a:t>　</a:t>
            </a:r>
            <a:r>
              <a:rPr lang="ja-JP" altLang="en-US" sz="1050" dirty="0" smtClean="0">
                <a:latin typeface="ＤＦ平成明朝体W3" panose="02020309000000000000" pitchFamily="17" charset="-128"/>
                <a:ea typeface="ＤＦ平成明朝体W3" panose="02020309000000000000" pitchFamily="17" charset="-128"/>
              </a:rPr>
              <a:t>運動会への取組について振り返ります。</a:t>
            </a:r>
            <a:endParaRPr lang="en-US" altLang="ja-JP" sz="1050" dirty="0" smtClean="0">
              <a:latin typeface="ＤＦ平成明朝体W3" panose="02020309000000000000" pitchFamily="17" charset="-128"/>
              <a:ea typeface="ＤＦ平成明朝体W3" panose="02020309000000000000" pitchFamily="17" charset="-128"/>
            </a:endParaRPr>
          </a:p>
          <a:p>
            <a:pPr algn="just"/>
            <a:r>
              <a:rPr lang="ja-JP" altLang="en-US" sz="1050" dirty="0" smtClean="0">
                <a:latin typeface="ＤＦ平成明朝体W3" panose="02020309000000000000" pitchFamily="17" charset="-128"/>
                <a:ea typeface="ＤＦ平成明朝体W3" panose="02020309000000000000" pitchFamily="17" charset="-128"/>
              </a:rPr>
              <a:t>　自分の頑張りを振り返るのも大切ですが、先輩（後輩）と一緒に活動したときのことも思い出しながら書きましょう。</a:t>
            </a:r>
            <a:endParaRPr lang="ja-JP" altLang="en-US" sz="1050" dirty="0">
              <a:latin typeface="ＤＦ平成明朝体W3" panose="02020309000000000000" pitchFamily="17" charset="-128"/>
              <a:ea typeface="ＤＦ平成明朝体W3" panose="02020309000000000000" pitchFamily="17" charset="-128"/>
            </a:endParaRPr>
          </a:p>
        </p:txBody>
      </p:sp>
      <p:sp>
        <p:nvSpPr>
          <p:cNvPr id="36" name="正方形/長方形 35"/>
          <p:cNvSpPr/>
          <p:nvPr/>
        </p:nvSpPr>
        <p:spPr>
          <a:xfrm>
            <a:off x="4060308" y="2779901"/>
            <a:ext cx="2672719" cy="430887"/>
          </a:xfrm>
          <a:prstGeom prst="rect">
            <a:avLst/>
          </a:prstGeom>
          <a:solidFill>
            <a:srgbClr val="FFCCFF"/>
          </a:solidFill>
        </p:spPr>
        <p:txBody>
          <a:bodyPr wrap="square">
            <a:spAutoFit/>
          </a:bodyPr>
          <a:lstStyle/>
          <a:p>
            <a:pPr algn="ctr"/>
            <a:r>
              <a:rPr lang="ja-JP" altLang="en-US" sz="1100" smtClean="0">
                <a:latin typeface="HG丸ｺﾞｼｯｸM-PRO" panose="020F0600000000000000" pitchFamily="50" charset="-128"/>
                <a:ea typeface="HG丸ｺﾞｼｯｸM-PRO" panose="020F0600000000000000" pitchFamily="50" charset="-128"/>
              </a:rPr>
              <a:t>「ささえ－る</a:t>
            </a:r>
            <a:r>
              <a:rPr lang="ja-JP" altLang="en-US" sz="1100" dirty="0" smtClean="0">
                <a:latin typeface="HG丸ｺﾞｼｯｸM-PRO" panose="020F0600000000000000" pitchFamily="50" charset="-128"/>
                <a:ea typeface="HG丸ｺﾞｼｯｸM-PRO" panose="020F0600000000000000" pitchFamily="50" charset="-128"/>
              </a:rPr>
              <a:t>」ポイントを意識した</a:t>
            </a:r>
            <a:endParaRPr lang="en-US" altLang="ja-JP" sz="1100" dirty="0" smtClean="0">
              <a:latin typeface="HG丸ｺﾞｼｯｸM-PRO" panose="020F0600000000000000" pitchFamily="50" charset="-128"/>
              <a:ea typeface="HG丸ｺﾞｼｯｸM-PRO" panose="020F0600000000000000" pitchFamily="50" charset="-128"/>
            </a:endParaRPr>
          </a:p>
          <a:p>
            <a:pPr algn="ctr"/>
            <a:r>
              <a:rPr lang="ja-JP" altLang="en-US" sz="1100" dirty="0" smtClean="0">
                <a:latin typeface="HG丸ｺﾞｼｯｸM-PRO" panose="020F0600000000000000" pitchFamily="50" charset="-128"/>
                <a:ea typeface="HG丸ｺﾞｼｯｸM-PRO" panose="020F0600000000000000" pitchFamily="50" charset="-128"/>
              </a:rPr>
              <a:t>具体的な働き掛け</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4114309" y="8521241"/>
            <a:ext cx="2647940" cy="1277273"/>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ポイント①－４</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振り返りは自己</a:t>
            </a:r>
            <a:r>
              <a:rPr lang="ja-JP" altLang="en-US" sz="1100" dirty="0" smtClean="0">
                <a:latin typeface="HG丸ｺﾞｼｯｸM-PRO" panose="020F0600000000000000" pitchFamily="50" charset="-128"/>
                <a:ea typeface="HG丸ｺﾞｼｯｸM-PRO" panose="020F0600000000000000" pitchFamily="50" charset="-128"/>
              </a:rPr>
              <a:t>評価に加え、</a:t>
            </a:r>
            <a:r>
              <a:rPr lang="ja-JP" altLang="en-US" sz="1100" dirty="0">
                <a:latin typeface="HG丸ｺﾞｼｯｸM-PRO" panose="020F0600000000000000" pitchFamily="50" charset="-128"/>
                <a:ea typeface="HG丸ｺﾞｼｯｸM-PRO" panose="020F0600000000000000" pitchFamily="50" charset="-128"/>
              </a:rPr>
              <a:t>仲間と認め合う活動</a:t>
            </a:r>
            <a:r>
              <a:rPr lang="ja-JP" altLang="en-US" sz="1100" dirty="0" smtClean="0">
                <a:latin typeface="HG丸ｺﾞｼｯｸM-PRO" panose="020F0600000000000000" pitchFamily="50" charset="-128"/>
                <a:ea typeface="HG丸ｺﾞｼｯｸM-PRO" panose="020F0600000000000000" pitchFamily="50" charset="-128"/>
              </a:rPr>
              <a:t>を取り入れる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自己</a:t>
            </a:r>
            <a:r>
              <a:rPr lang="ja-JP" altLang="en-US" sz="1100" dirty="0">
                <a:latin typeface="HG丸ｺﾞｼｯｸM-PRO" panose="020F0600000000000000" pitchFamily="50" charset="-128"/>
                <a:ea typeface="HG丸ｺﾞｼｯｸM-PRO" panose="020F0600000000000000" pitchFamily="50" charset="-128"/>
              </a:rPr>
              <a:t>評価で終わるのではなく</a:t>
            </a:r>
            <a:r>
              <a:rPr lang="ja-JP" altLang="en-US" sz="1100" dirty="0" smtClean="0">
                <a:latin typeface="HG丸ｺﾞｼｯｸM-PRO" panose="020F0600000000000000" pitchFamily="50" charset="-128"/>
                <a:ea typeface="HG丸ｺﾞｼｯｸM-PRO" panose="020F0600000000000000" pitchFamily="50" charset="-128"/>
              </a:rPr>
              <a:t>、他学年の頑張りや</a:t>
            </a:r>
            <a:r>
              <a:rPr lang="ja-JP" altLang="en-US" sz="1100" dirty="0">
                <a:latin typeface="HG丸ｺﾞｼｯｸM-PRO" panose="020F0600000000000000" pitchFamily="50" charset="-128"/>
                <a:ea typeface="HG丸ｺﾞｼｯｸM-PRO" panose="020F0600000000000000" pitchFamily="50" charset="-128"/>
              </a:rPr>
              <a:t>よさに目を</a:t>
            </a:r>
            <a:r>
              <a:rPr lang="ja-JP" altLang="en-US" sz="1100" dirty="0" smtClean="0">
                <a:latin typeface="HG丸ｺﾞｼｯｸM-PRO" panose="020F0600000000000000" pitchFamily="50" charset="-128"/>
                <a:ea typeface="HG丸ｺﾞｼｯｸM-PRO" panose="020F0600000000000000" pitchFamily="50" charset="-128"/>
              </a:rPr>
              <a:t>向けることで感謝の気持ちや尊敬の気持ちの高まりにつなげる。</a:t>
            </a:r>
            <a:endParaRPr lang="en-US" altLang="ja-JP" sz="11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33912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8030" y="7606526"/>
            <a:ext cx="1003938" cy="698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8030" y="894282"/>
            <a:ext cx="1003938" cy="698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AutoShape 23"/>
          <p:cNvSpPr>
            <a:spLocks noChangeArrowheads="1"/>
          </p:cNvSpPr>
          <p:nvPr/>
        </p:nvSpPr>
        <p:spPr bwMode="auto">
          <a:xfrm rot="5400000">
            <a:off x="-613455" y="7392970"/>
            <a:ext cx="1976150" cy="544512"/>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1860741727"/>
              </p:ext>
            </p:extLst>
          </p:nvPr>
        </p:nvGraphicFramePr>
        <p:xfrm>
          <a:off x="676284" y="79476"/>
          <a:ext cx="6116797" cy="8514127"/>
        </p:xfrm>
        <a:graphic>
          <a:graphicData uri="http://schemas.openxmlformats.org/drawingml/2006/table">
            <a:tbl>
              <a:tblPr firstRow="1" bandRow="1">
                <a:tableStyleId>{5940675A-B579-460E-94D1-54222C63F5DA}</a:tableStyleId>
              </a:tblPr>
              <a:tblGrid>
                <a:gridCol w="3400632">
                  <a:extLst>
                    <a:ext uri="{9D8B030D-6E8A-4147-A177-3AD203B41FA5}">
                      <a16:colId xmlns:a16="http://schemas.microsoft.com/office/drawing/2014/main" val="20000"/>
                    </a:ext>
                  </a:extLst>
                </a:gridCol>
                <a:gridCol w="2716165">
                  <a:extLst>
                    <a:ext uri="{9D8B030D-6E8A-4147-A177-3AD203B41FA5}">
                      <a16:colId xmlns:a16="http://schemas.microsoft.com/office/drawing/2014/main" val="20001"/>
                    </a:ext>
                  </a:extLst>
                </a:gridCol>
              </a:tblGrid>
              <a:tr h="325160">
                <a:tc>
                  <a:txBody>
                    <a:bodyPr/>
                    <a:lstStyle/>
                    <a:p>
                      <a:pPr algn="ct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学　習　活　動</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 指 導 上 の 留 意 点</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246001">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５　縦割り活動で一緒に活動した他学年の生徒にメッ</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セージボードを作成する。（</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15</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◇メッセージボードの作成の流れについ</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て、黒板に示しておき、一人一人が確</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認しながら作業できるようにする。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◇スプレッドシートを活用してもよい。</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42966">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６　振り返りを行う。（３分）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７　教員の話を聞く。（２分）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振り返りは、班ごとに振り返り活動を</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行って感じたことや思ったことを自由</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に述べ合う。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L="91441" marR="9144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66" name="正方形/長方形 51"/>
          <p:cNvSpPr>
            <a:spLocks noChangeArrowheads="1"/>
          </p:cNvSpPr>
          <p:nvPr/>
        </p:nvSpPr>
        <p:spPr bwMode="auto">
          <a:xfrm>
            <a:off x="102364" y="6566993"/>
            <a:ext cx="555624" cy="2094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振り返り　　分</a:t>
            </a:r>
            <a:endParaRPr lang="en-US" altLang="ja-JP" sz="1200" dirty="0">
              <a:latin typeface="HG丸ｺﾞｼｯｸM-PRO" pitchFamily="50" charset="-128"/>
              <a:ea typeface="HG丸ｺﾞｼｯｸM-PRO" pitchFamily="50" charset="-128"/>
            </a:endParaRPr>
          </a:p>
        </p:txBody>
      </p:sp>
      <p:grpSp>
        <p:nvGrpSpPr>
          <p:cNvPr id="3" name="グループ化 2"/>
          <p:cNvGrpSpPr/>
          <p:nvPr/>
        </p:nvGrpSpPr>
        <p:grpSpPr>
          <a:xfrm>
            <a:off x="102364" y="100074"/>
            <a:ext cx="558354" cy="6750107"/>
            <a:chOff x="90483" y="306003"/>
            <a:chExt cx="558354" cy="6109617"/>
          </a:xfrm>
        </p:grpSpPr>
        <p:sp>
          <p:nvSpPr>
            <p:cNvPr id="7" name="AutoShape 23"/>
            <p:cNvSpPr>
              <a:spLocks noChangeArrowheads="1"/>
            </p:cNvSpPr>
            <p:nvPr/>
          </p:nvSpPr>
          <p:spPr bwMode="auto">
            <a:xfrm rot="5400000">
              <a:off x="-2692070" y="3088556"/>
              <a:ext cx="6109617" cy="544512"/>
            </a:xfrm>
            <a:prstGeom prst="chevron">
              <a:avLst>
                <a:gd name="adj" fmla="val 37469"/>
              </a:avLst>
            </a:prstGeom>
            <a:solidFill>
              <a:srgbClr val="0099FF"/>
            </a:solidFill>
            <a:ln>
              <a:noFill/>
            </a:ln>
            <a:extLst/>
          </p:spPr>
          <p:txBody>
            <a:bodyPr rot="10800000" vert="eaVert" wrap="none" anchor="ctr"/>
            <a:lstStyle/>
            <a:p>
              <a:pPr algn="ctr"/>
              <a:r>
                <a:rPr lang="en-US" altLang="ja-JP" sz="1200" dirty="0">
                  <a:ea typeface="HG丸ｺﾞｼｯｸM-PRO" pitchFamily="50" charset="-128"/>
                </a:rPr>
                <a:t> </a:t>
              </a:r>
              <a:endParaRPr lang="ja-JP" altLang="en-US" dirty="0">
                <a:latin typeface="HG丸ｺﾞｼｯｸM-PRO" pitchFamily="50" charset="-128"/>
                <a:ea typeface="HG丸ｺﾞｼｯｸM-PRO" pitchFamily="50" charset="-128"/>
              </a:endParaRPr>
            </a:p>
          </p:txBody>
        </p:sp>
        <p:sp>
          <p:nvSpPr>
            <p:cNvPr id="67" name="正方形/長方形 51"/>
            <p:cNvSpPr>
              <a:spLocks noChangeArrowheads="1"/>
            </p:cNvSpPr>
            <p:nvPr/>
          </p:nvSpPr>
          <p:spPr bwMode="auto">
            <a:xfrm>
              <a:off x="93212" y="2123896"/>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　　　</a:t>
              </a:r>
              <a:endParaRPr lang="en-US" altLang="ja-JP" sz="1200" dirty="0">
                <a:latin typeface="HG丸ｺﾞｼｯｸM-PRO" pitchFamily="50" charset="-128"/>
                <a:ea typeface="HG丸ｺﾞｼｯｸM-PRO" pitchFamily="50" charset="-128"/>
              </a:endParaRPr>
            </a:p>
          </p:txBody>
        </p:sp>
      </p:grpSp>
      <p:sp>
        <p:nvSpPr>
          <p:cNvPr id="39" name="角丸四角形吹き出し 38"/>
          <p:cNvSpPr/>
          <p:nvPr/>
        </p:nvSpPr>
        <p:spPr>
          <a:xfrm>
            <a:off x="1588655" y="925577"/>
            <a:ext cx="2430446" cy="1014060"/>
          </a:xfrm>
          <a:prstGeom prst="wedgeRoundRectCallout">
            <a:avLst>
              <a:gd name="adj1" fmla="val -57939"/>
              <a:gd name="adj2" fmla="val -13850"/>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これから、縦割り活動で一緒に活動した先輩や後輩へのメッセージボードを作っていきます。感謝の気持ちを込めて作成していきましょう。</a:t>
            </a:r>
            <a:endParaRPr lang="ja-JP" altLang="en-US" sz="1050" dirty="0">
              <a:latin typeface="ＤＦ平成明朝体W3" panose="02020309000000000000" pitchFamily="17" charset="-128"/>
              <a:ea typeface="ＤＦ平成明朝体W3" panose="02020309000000000000" pitchFamily="17" charset="-128"/>
            </a:endParaRPr>
          </a:p>
        </p:txBody>
      </p:sp>
      <p:sp>
        <p:nvSpPr>
          <p:cNvPr id="22" name="正方形/長方形 51"/>
          <p:cNvSpPr>
            <a:spLocks noChangeArrowheads="1"/>
          </p:cNvSpPr>
          <p:nvPr/>
        </p:nvSpPr>
        <p:spPr bwMode="auto">
          <a:xfrm>
            <a:off x="89527" y="2014462"/>
            <a:ext cx="567009" cy="2280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smtClean="0">
                <a:latin typeface="HG丸ｺﾞｼｯｸM-PRO" pitchFamily="50" charset="-128"/>
                <a:ea typeface="HG丸ｺﾞｼｯｸM-PRO" pitchFamily="50" charset="-128"/>
              </a:rPr>
              <a:t>主活動　　分</a:t>
            </a:r>
            <a:r>
              <a:rPr lang="ja-JP" altLang="en-US" sz="1200" dirty="0">
                <a:latin typeface="HG丸ｺﾞｼｯｸM-PRO" pitchFamily="50" charset="-128"/>
                <a:ea typeface="HG丸ｺﾞｼｯｸM-PRO" pitchFamily="50" charset="-128"/>
              </a:rPr>
              <a:t>　　　</a:t>
            </a:r>
            <a:endParaRPr lang="en-US" altLang="ja-JP" sz="1200" dirty="0">
              <a:latin typeface="HG丸ｺﾞｼｯｸM-PRO" pitchFamily="50" charset="-128"/>
              <a:ea typeface="HG丸ｺﾞｼｯｸM-PRO" pitchFamily="50" charset="-128"/>
            </a:endParaRPr>
          </a:p>
        </p:txBody>
      </p:sp>
      <p:sp>
        <p:nvSpPr>
          <p:cNvPr id="26" name="正方形/長方形 25"/>
          <p:cNvSpPr/>
          <p:nvPr/>
        </p:nvSpPr>
        <p:spPr>
          <a:xfrm>
            <a:off x="4109760" y="2600907"/>
            <a:ext cx="2647940" cy="1107996"/>
          </a:xfrm>
          <a:prstGeom prst="rect">
            <a:avLst/>
          </a:prstGeom>
          <a:solidFill>
            <a:srgbClr val="FFCCFF"/>
          </a:solidFill>
        </p:spPr>
        <p:txBody>
          <a:bodyPr wrap="square">
            <a:spAutoFit/>
          </a:bodyPr>
          <a:lstStyle/>
          <a:p>
            <a:r>
              <a:rPr lang="ja-JP" altLang="en-US" sz="1100" spc="-150" dirty="0" smtClean="0">
                <a:latin typeface="HG丸ｺﾞｼｯｸM-PRO" panose="020F0600000000000000" pitchFamily="50" charset="-128"/>
                <a:ea typeface="HG丸ｺﾞｼｯｸM-PRO" panose="020F0600000000000000" pitchFamily="50" charset="-128"/>
              </a:rPr>
              <a:t>ポイント①－７</a:t>
            </a:r>
            <a:endParaRPr lang="en-US" altLang="ja-JP" sz="1100" spc="-150" dirty="0" smtClean="0">
              <a:latin typeface="HG丸ｺﾞｼｯｸM-PRO" panose="020F0600000000000000" pitchFamily="50" charset="-128"/>
              <a:ea typeface="HG丸ｺﾞｼｯｸM-PRO" panose="020F0600000000000000" pitchFamily="50" charset="-128"/>
            </a:endParaRPr>
          </a:p>
          <a:p>
            <a:r>
              <a:rPr lang="en-US" altLang="ja-JP" sz="1100" spc="-150" dirty="0" smtClean="0">
                <a:latin typeface="HG丸ｺﾞｼｯｸM-PRO" panose="020F0600000000000000" pitchFamily="50" charset="-128"/>
                <a:ea typeface="HG丸ｺﾞｼｯｸM-PRO" panose="020F0600000000000000" pitchFamily="50" charset="-128"/>
              </a:rPr>
              <a:t>【</a:t>
            </a:r>
            <a:r>
              <a:rPr lang="ja-JP" altLang="en-US" sz="1100" spc="-150" dirty="0" smtClean="0">
                <a:latin typeface="HG丸ｺﾞｼｯｸM-PRO" panose="020F0600000000000000" pitchFamily="50" charset="-128"/>
                <a:ea typeface="HG丸ｺﾞｼｯｸM-PRO" panose="020F0600000000000000" pitchFamily="50" charset="-128"/>
              </a:rPr>
              <a:t>異年齢交流を取り入れる</a:t>
            </a:r>
            <a:r>
              <a:rPr lang="en-US" altLang="ja-JP" sz="1100" spc="-150" dirty="0" smtClean="0">
                <a:latin typeface="HG丸ｺﾞｼｯｸM-PRO" panose="020F0600000000000000" pitchFamily="50" charset="-128"/>
                <a:ea typeface="HG丸ｺﾞｼｯｸM-PRO" panose="020F0600000000000000" pitchFamily="50" charset="-128"/>
              </a:rPr>
              <a:t>】</a:t>
            </a:r>
          </a:p>
          <a:p>
            <a:r>
              <a:rPr lang="ja-JP" altLang="en-US" sz="1100" spc="-150" dirty="0" smtClean="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異年齢交流がある行事を実施した場合</a:t>
            </a:r>
            <a:r>
              <a:rPr lang="ja-JP" altLang="en-US" sz="1100" dirty="0">
                <a:latin typeface="HG丸ｺﾞｼｯｸM-PRO" panose="020F0600000000000000" pitchFamily="50" charset="-128"/>
                <a:ea typeface="HG丸ｺﾞｼｯｸM-PRO" panose="020F0600000000000000" pitchFamily="50" charset="-128"/>
              </a:rPr>
              <a:t>には</a:t>
            </a:r>
            <a:r>
              <a:rPr lang="ja-JP" altLang="en-US" sz="1100" dirty="0" smtClean="0">
                <a:latin typeface="HG丸ｺﾞｼｯｸM-PRO" panose="020F0600000000000000" pitchFamily="50" charset="-128"/>
                <a:ea typeface="HG丸ｺﾞｼｯｸM-PRO" panose="020F0600000000000000" pitchFamily="50" charset="-128"/>
              </a:rPr>
              <a:t>、学年</a:t>
            </a:r>
            <a:r>
              <a:rPr lang="ja-JP" altLang="en-US" sz="1100" dirty="0">
                <a:latin typeface="HG丸ｺﾞｼｯｸM-PRO" panose="020F0600000000000000" pitchFamily="50" charset="-128"/>
                <a:ea typeface="HG丸ｺﾞｼｯｸM-PRO" panose="020F0600000000000000" pitchFamily="50" charset="-128"/>
              </a:rPr>
              <a:t>の枠を超えて振り返ったり、</a:t>
            </a:r>
            <a:r>
              <a:rPr lang="ja-JP" altLang="en-US" sz="1100" dirty="0" smtClean="0">
                <a:latin typeface="HG丸ｺﾞｼｯｸM-PRO" panose="020F0600000000000000" pitchFamily="50" charset="-128"/>
                <a:ea typeface="HG丸ｺﾞｼｯｸM-PRO" panose="020F0600000000000000" pitchFamily="50" charset="-128"/>
              </a:rPr>
              <a:t>認め合ったりする</a:t>
            </a:r>
            <a:r>
              <a:rPr lang="ja-JP" altLang="en-US" sz="1100" dirty="0">
                <a:latin typeface="HG丸ｺﾞｼｯｸM-PRO" panose="020F0600000000000000" pitchFamily="50" charset="-128"/>
                <a:ea typeface="HG丸ｺﾞｼｯｸM-PRO" panose="020F0600000000000000" pitchFamily="50" charset="-128"/>
              </a:rPr>
              <a:t>場面を設定</a:t>
            </a:r>
            <a:r>
              <a:rPr lang="ja-JP" altLang="en-US" sz="1100" dirty="0" smtClean="0">
                <a:latin typeface="HG丸ｺﾞｼｯｸM-PRO" panose="020F0600000000000000" pitchFamily="50" charset="-128"/>
                <a:ea typeface="HG丸ｺﾞｼｯｸM-PRO" panose="020F0600000000000000" pitchFamily="50" charset="-128"/>
              </a:rPr>
              <a:t>し、経験を成長に結び付ける一助とする。</a:t>
            </a:r>
            <a:endParaRPr lang="en-US" altLang="ja-JP" sz="1101" dirty="0">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99399" y="8704740"/>
            <a:ext cx="6693682" cy="1169551"/>
          </a:xfrm>
          <a:prstGeom prst="rect">
            <a:avLst/>
          </a:prstGeom>
          <a:noFill/>
          <a:ln>
            <a:solidFill>
              <a:schemeClr val="tx1"/>
            </a:solidFill>
          </a:ln>
        </p:spPr>
        <p:txBody>
          <a:bodyPr wrap="square" rtlCol="0">
            <a:spAutoFit/>
          </a:bodyPr>
          <a:lstStyle/>
          <a:p>
            <a:r>
              <a:rPr lang="en-US" altLang="ja-JP" sz="1400" dirty="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事後の指導</a:t>
            </a:r>
            <a:r>
              <a:rPr lang="en-US" altLang="ja-JP" sz="1400" dirty="0">
                <a:latin typeface="UD デジタル 教科書体 NK-B" panose="02020700000000000000" pitchFamily="18" charset="-128"/>
                <a:ea typeface="UD デジタル 教科書体 NK-B" panose="02020700000000000000" pitchFamily="18" charset="-128"/>
              </a:rPr>
              <a:t>】</a:t>
            </a:r>
          </a:p>
          <a:p>
            <a:r>
              <a:rPr lang="ja-JP" altLang="en-US" sz="1400" dirty="0" smtClean="0">
                <a:latin typeface="UD デジタル 教科書体 NK-B" panose="02020700000000000000" pitchFamily="18" charset="-128"/>
                <a:ea typeface="UD デジタル 教科書体 NK-B" panose="02020700000000000000" pitchFamily="18" charset="-128"/>
              </a:rPr>
              <a:t>・運動会実行委員や学級委員などの</a:t>
            </a:r>
            <a:r>
              <a:rPr lang="ja-JP" altLang="en-US" sz="1400" dirty="0">
                <a:latin typeface="UD デジタル 教科書体 NK-B" panose="02020700000000000000" pitchFamily="18" charset="-128"/>
                <a:ea typeface="UD デジタル 教科書体 NK-B" panose="02020700000000000000" pitchFamily="18" charset="-128"/>
              </a:rPr>
              <a:t>代表者</a:t>
            </a:r>
            <a:r>
              <a:rPr lang="ja-JP" altLang="en-US" sz="1400" dirty="0" smtClean="0">
                <a:latin typeface="UD デジタル 教科書体 NK-B" panose="02020700000000000000" pitchFamily="18" charset="-128"/>
                <a:ea typeface="UD デジタル 教科書体 NK-B" panose="02020700000000000000" pitchFamily="18" charset="-128"/>
              </a:rPr>
              <a:t>が、完成</a:t>
            </a:r>
            <a:r>
              <a:rPr lang="ja-JP" altLang="en-US" sz="1400" dirty="0">
                <a:latin typeface="UD デジタル 教科書体 NK-B" panose="02020700000000000000" pitchFamily="18" charset="-128"/>
                <a:ea typeface="UD デジタル 教科書体 NK-B" panose="02020700000000000000" pitchFamily="18" charset="-128"/>
              </a:rPr>
              <a:t>したメッセージボード</a:t>
            </a:r>
            <a:r>
              <a:rPr lang="ja-JP" altLang="en-US" sz="1400" dirty="0" smtClean="0">
                <a:latin typeface="UD デジタル 教科書体 NK-B" panose="02020700000000000000" pitchFamily="18" charset="-128"/>
                <a:ea typeface="UD デジタル 教科書体 NK-B" panose="02020700000000000000" pitchFamily="18" charset="-128"/>
              </a:rPr>
              <a:t>を感謝のメッ</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セージと共に渡す場面を設定する。</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・解団式などがあれば、クラスで感謝の言葉を伝えながらメッセージボードを渡す場面を</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設定する。</a:t>
            </a:r>
            <a:endParaRPr lang="en-US" altLang="ja-JP" sz="1400" dirty="0" smtClean="0">
              <a:latin typeface="UD デジタル 教科書体 NK-B" panose="02020700000000000000" pitchFamily="18" charset="-128"/>
              <a:ea typeface="UD デジタル 教科書体 NK-B" panose="02020700000000000000" pitchFamily="18" charset="-128"/>
            </a:endParaRPr>
          </a:p>
        </p:txBody>
      </p:sp>
      <p:sp>
        <p:nvSpPr>
          <p:cNvPr id="30" name="テキスト ボックス 29"/>
          <p:cNvSpPr txBox="1"/>
          <p:nvPr/>
        </p:nvSpPr>
        <p:spPr>
          <a:xfrm>
            <a:off x="210669" y="7678717"/>
            <a:ext cx="46561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５</a:t>
            </a:r>
          </a:p>
        </p:txBody>
      </p:sp>
      <p:sp>
        <p:nvSpPr>
          <p:cNvPr id="31" name="角丸四角形吹き出し 30"/>
          <p:cNvSpPr/>
          <p:nvPr/>
        </p:nvSpPr>
        <p:spPr>
          <a:xfrm>
            <a:off x="1586522" y="7646954"/>
            <a:ext cx="5083852" cy="756001"/>
          </a:xfrm>
          <a:prstGeom prst="wedgeRoundRectCallout">
            <a:avLst>
              <a:gd name="adj1" fmla="val -52197"/>
              <a:gd name="adj2" fmla="val -31499"/>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先輩や後輩へのメッセージの中から、みんなの運動会に向けた努力や熱い思いがたくさん感じられました。本当に素晴らしい行事になりましたね。また、明日からよりよい学級、学校を目指して力を合わせて生活していきましょ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pic>
        <p:nvPicPr>
          <p:cNvPr id="8" name="図 7"/>
          <p:cNvPicPr>
            <a:picLocks noChangeAspect="1"/>
          </p:cNvPicPr>
          <p:nvPr/>
        </p:nvPicPr>
        <p:blipFill rotWithShape="1">
          <a:blip r:embed="rId3"/>
          <a:srcRect l="21387" t="19630" r="6969" b="11433"/>
          <a:stretch/>
        </p:blipFill>
        <p:spPr>
          <a:xfrm>
            <a:off x="841971" y="3776688"/>
            <a:ext cx="5174058" cy="2800469"/>
          </a:xfrm>
          <a:prstGeom prst="rect">
            <a:avLst/>
          </a:prstGeom>
          <a:ln w="31750" cap="sq">
            <a:solidFill>
              <a:srgbClr val="000000"/>
            </a:solidFill>
            <a:prstDash val="solid"/>
            <a:miter lim="800000"/>
          </a:ln>
          <a:effectLst/>
        </p:spPr>
      </p:pic>
      <p:sp>
        <p:nvSpPr>
          <p:cNvPr id="2" name="テキスト ボックス 1"/>
          <p:cNvSpPr txBox="1"/>
          <p:nvPr/>
        </p:nvSpPr>
        <p:spPr>
          <a:xfrm>
            <a:off x="4156322" y="1023314"/>
            <a:ext cx="2554817" cy="1277273"/>
          </a:xfrm>
          <a:prstGeom prst="rect">
            <a:avLst/>
          </a:prstGeom>
          <a:noFill/>
          <a:ln>
            <a:solidFill>
              <a:schemeClr val="tx1"/>
            </a:solidFill>
          </a:ln>
        </p:spPr>
        <p:txBody>
          <a:bodyPr wrap="square" rtlCol="0">
            <a:spAutoFit/>
          </a:bodyPr>
          <a:lstStyle/>
          <a:p>
            <a:r>
              <a:rPr kumimoji="1" lang="ja-JP" altLang="en-US" sz="1100" dirty="0" smtClean="0"/>
              <a:t>（例）作成の流れ</a:t>
            </a:r>
            <a:endParaRPr kumimoji="1" lang="en-US" altLang="ja-JP" sz="1100" dirty="0" smtClean="0"/>
          </a:p>
          <a:p>
            <a:r>
              <a:rPr kumimoji="1" lang="ja-JP" altLang="en-US" sz="1100" dirty="0" smtClean="0"/>
              <a:t>①</a:t>
            </a:r>
            <a:r>
              <a:rPr kumimoji="1" lang="ja-JP" altLang="en-US" sz="1100" spc="10" dirty="0" smtClean="0"/>
              <a:t>ワークシートの下部分</a:t>
            </a:r>
            <a:r>
              <a:rPr kumimoji="1" lang="ja-JP" altLang="en-US" sz="1100" spc="10" dirty="0" smtClean="0"/>
              <a:t>のメッセージ を</a:t>
            </a:r>
            <a:endParaRPr kumimoji="1" lang="en-US" altLang="ja-JP" sz="1100" spc="10" dirty="0" smtClean="0"/>
          </a:p>
          <a:p>
            <a:r>
              <a:rPr kumimoji="1" lang="ja-JP" altLang="en-US" sz="1100" dirty="0" smtClean="0"/>
              <a:t>　 切り取る</a:t>
            </a:r>
            <a:r>
              <a:rPr kumimoji="1" lang="ja-JP" altLang="en-US" sz="1100" dirty="0" smtClean="0"/>
              <a:t>。</a:t>
            </a:r>
            <a:endParaRPr kumimoji="1" lang="en-US" altLang="ja-JP" sz="1100" dirty="0" smtClean="0"/>
          </a:p>
          <a:p>
            <a:r>
              <a:rPr kumimoji="1" lang="ja-JP" altLang="en-US" sz="1100" dirty="0" smtClean="0"/>
              <a:t>②男子は○年生の担当、女子は○ 年生</a:t>
            </a:r>
            <a:endParaRPr kumimoji="1" lang="en-US" altLang="ja-JP" sz="1100" dirty="0" smtClean="0"/>
          </a:p>
          <a:p>
            <a:r>
              <a:rPr kumimoji="1" lang="ja-JP" altLang="en-US" sz="1100" dirty="0" smtClean="0"/>
              <a:t>　</a:t>
            </a:r>
            <a:r>
              <a:rPr kumimoji="1" lang="ja-JP" altLang="en-US" sz="1100" dirty="0" smtClean="0"/>
              <a:t> の</a:t>
            </a:r>
            <a:r>
              <a:rPr kumimoji="1" lang="ja-JP" altLang="en-US" sz="1100" dirty="0" smtClean="0"/>
              <a:t>担当。</a:t>
            </a:r>
            <a:endParaRPr kumimoji="1" lang="en-US" altLang="ja-JP" sz="1100" dirty="0" smtClean="0"/>
          </a:p>
          <a:p>
            <a:r>
              <a:rPr kumimoji="1" lang="ja-JP" altLang="en-US" sz="1100" dirty="0" smtClean="0"/>
              <a:t>③完成イメージを見ながら、工夫してメッ</a:t>
            </a:r>
            <a:endParaRPr kumimoji="1" lang="en-US" altLang="ja-JP" sz="1100" dirty="0" smtClean="0"/>
          </a:p>
          <a:p>
            <a:r>
              <a:rPr kumimoji="1" lang="ja-JP" altLang="en-US" sz="1100" dirty="0" smtClean="0"/>
              <a:t>　</a:t>
            </a:r>
            <a:r>
              <a:rPr kumimoji="1" lang="ja-JP" altLang="en-US" sz="1100" dirty="0" smtClean="0"/>
              <a:t> セージボード</a:t>
            </a:r>
            <a:r>
              <a:rPr kumimoji="1" lang="ja-JP" altLang="en-US" sz="1100" dirty="0" smtClean="0"/>
              <a:t>を完成させる。</a:t>
            </a:r>
            <a:endParaRPr kumimoji="1" lang="en-US" altLang="ja-JP" sz="1100" dirty="0" smtClean="0"/>
          </a:p>
        </p:txBody>
      </p:sp>
      <p:sp>
        <p:nvSpPr>
          <p:cNvPr id="18" name="テキスト ボックス 17"/>
          <p:cNvSpPr txBox="1"/>
          <p:nvPr/>
        </p:nvSpPr>
        <p:spPr>
          <a:xfrm>
            <a:off x="175288" y="2946661"/>
            <a:ext cx="46561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35</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52954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51671" y="334855"/>
            <a:ext cx="2954655"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運動会の振り返りをしよう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　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366741" y="6897777"/>
            <a:ext cx="5655655"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先輩にメッセージを書こう！</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3"/>
            <a:ext cx="38862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dirty="0">
                <a:latin typeface="HG丸ｺﾞｼｯｸM-PRO" panose="020F0600000000000000" pitchFamily="50" charset="-128"/>
                <a:ea typeface="HG丸ｺﾞｼｯｸM-PRO" panose="020F0600000000000000" pitchFamily="50" charset="-128"/>
              </a:rPr>
              <a:t>中学校</a:t>
            </a:r>
            <a:r>
              <a:rPr lang="ja-JP" altLang="en-US" sz="1050" dirty="0" smtClean="0">
                <a:latin typeface="HG丸ｺﾞｼｯｸM-PRO" panose="020F0600000000000000" pitchFamily="50" charset="-128"/>
                <a:ea typeface="HG丸ｺﾞｼｯｸM-PRO" panose="020F0600000000000000" pitchFamily="50" charset="-128"/>
              </a:rPr>
              <a:t>＜運動会の振り返りをしよう＞</a:t>
            </a:r>
            <a:r>
              <a:rPr lang="ja-JP" altLang="en-US" sz="1050" dirty="0">
                <a:latin typeface="HG丸ｺﾞｼｯｸM-PRO" panose="020F0600000000000000" pitchFamily="50" charset="-128"/>
                <a:ea typeface="HG丸ｺﾞｼｯｸM-PRO" panose="020F0600000000000000" pitchFamily="50" charset="-128"/>
              </a:rPr>
              <a:t>ワークシート</a:t>
            </a:r>
            <a:endParaRPr lang="ja-JP" altLang="en-US" sz="1050" dirty="0">
              <a:latin typeface="ＭＳ ゴシック" pitchFamily="49" charset="-128"/>
              <a:ea typeface="ＭＳ ゴシック" pitchFamily="49" charset="-128"/>
            </a:endParaRPr>
          </a:p>
        </p:txBody>
      </p:sp>
      <p:sp>
        <p:nvSpPr>
          <p:cNvPr id="28" name="角丸四角形 27"/>
          <p:cNvSpPr/>
          <p:nvPr/>
        </p:nvSpPr>
        <p:spPr>
          <a:xfrm>
            <a:off x="309412" y="7270549"/>
            <a:ext cx="3050035"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66741" y="1848187"/>
            <a:ext cx="6028652" cy="4987124"/>
          </a:xfrm>
          <a:prstGeom prst="roundRect">
            <a:avLst>
              <a:gd name="adj" fmla="val 3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１</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自分の目標を達成することが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３　 ２　 １</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２</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自分の役割を果たすことが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３</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仲間と協力して活動することが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４</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先輩と一緒に活動して学んだこと、感動したこと、感謝</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していることなど、３つ書きましょう。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①</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②</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③</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　２年生へ　　　　　　　　　　　　　　　　　　　３年生へ</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より　　　　　　　　　　　　　　　　　　　　　より</a:t>
            </a:r>
            <a:endParaRPr lang="en-US" altLang="ja-JP" sz="1600" dirty="0" smtClean="0">
              <a:solidFill>
                <a:schemeClr val="tx1"/>
              </a:solidFill>
            </a:endParaRPr>
          </a:p>
        </p:txBody>
      </p:sp>
      <p:sp>
        <p:nvSpPr>
          <p:cNvPr id="24" name="角丸四角形 23"/>
          <p:cNvSpPr/>
          <p:nvPr/>
        </p:nvSpPr>
        <p:spPr>
          <a:xfrm>
            <a:off x="510065" y="4945287"/>
            <a:ext cx="5747044" cy="1802630"/>
          </a:xfrm>
          <a:prstGeom prst="roundRect">
            <a:avLst>
              <a:gd name="adj" fmla="val 173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2" name="角丸四角形 11"/>
          <p:cNvSpPr/>
          <p:nvPr/>
        </p:nvSpPr>
        <p:spPr>
          <a:xfrm>
            <a:off x="3611644" y="7268020"/>
            <a:ext cx="3050035"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3" name="テキスト ボックス 12"/>
          <p:cNvSpPr txBox="1"/>
          <p:nvPr/>
        </p:nvSpPr>
        <p:spPr>
          <a:xfrm>
            <a:off x="5599879" y="92883"/>
            <a:ext cx="1061800" cy="307777"/>
          </a:xfrm>
          <a:prstGeom prst="rect">
            <a:avLst/>
          </a:prstGeom>
          <a:noFill/>
          <a:ln>
            <a:solidFill>
              <a:schemeClr val="tx1"/>
            </a:solidFill>
          </a:ln>
        </p:spPr>
        <p:txBody>
          <a:bodyPr wrap="square" rtlCol="0">
            <a:spAutoFit/>
          </a:bodyPr>
          <a:lstStyle/>
          <a:p>
            <a:pPr algn="ctr"/>
            <a:r>
              <a:rPr lang="ja-JP" altLang="en-US" sz="1400" b="1" dirty="0" smtClean="0">
                <a:latin typeface="HG丸ｺﾞｼｯｸM-PRO" panose="020F0600000000000000" pitchFamily="50" charset="-128"/>
                <a:ea typeface="HG丸ｺﾞｼｯｸM-PRO" panose="020F0600000000000000" pitchFamily="50" charset="-128"/>
              </a:rPr>
              <a:t>１年生用</a:t>
            </a:r>
            <a:endParaRPr lang="en-US" altLang="ja-JP" sz="1400"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59849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51671" y="334855"/>
            <a:ext cx="2954655"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運動会の振り返りをしよう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5560690" y="107513"/>
            <a:ext cx="1061800" cy="307777"/>
          </a:xfrm>
          <a:prstGeom prst="rect">
            <a:avLst/>
          </a:prstGeom>
          <a:noFill/>
          <a:ln>
            <a:solidFill>
              <a:schemeClr val="tx1"/>
            </a:solidFill>
          </a:ln>
        </p:spPr>
        <p:txBody>
          <a:bodyPr wrap="square" rtlCol="0">
            <a:spAutoFit/>
          </a:bodyPr>
          <a:lstStyle/>
          <a:p>
            <a:pPr algn="ctr"/>
            <a:r>
              <a:rPr lang="ja-JP" altLang="en-US" sz="1400" b="1" dirty="0" smtClean="0">
                <a:latin typeface="HG丸ｺﾞｼｯｸM-PRO" panose="020F0600000000000000" pitchFamily="50" charset="-128"/>
                <a:ea typeface="HG丸ｺﾞｼｯｸM-PRO" panose="020F0600000000000000" pitchFamily="50" charset="-128"/>
              </a:rPr>
              <a:t>２年生用</a:t>
            </a:r>
            <a:endParaRPr lang="en-US" altLang="ja-JP" sz="1400" b="1" dirty="0" smtClean="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3"/>
            <a:ext cx="38862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dirty="0">
                <a:latin typeface="HG丸ｺﾞｼｯｸM-PRO" panose="020F0600000000000000" pitchFamily="50" charset="-128"/>
                <a:ea typeface="HG丸ｺﾞｼｯｸM-PRO" panose="020F0600000000000000" pitchFamily="50" charset="-128"/>
              </a:rPr>
              <a:t>中学校</a:t>
            </a:r>
            <a:r>
              <a:rPr lang="ja-JP" altLang="en-US" sz="1050" dirty="0" smtClean="0">
                <a:latin typeface="HG丸ｺﾞｼｯｸM-PRO" panose="020F0600000000000000" pitchFamily="50" charset="-128"/>
                <a:ea typeface="HG丸ｺﾞｼｯｸM-PRO" panose="020F0600000000000000" pitchFamily="50" charset="-128"/>
              </a:rPr>
              <a:t>＜運動会の振り返りをしよう＞</a:t>
            </a:r>
            <a:r>
              <a:rPr lang="ja-JP" altLang="en-US" sz="1050" dirty="0">
                <a:latin typeface="HG丸ｺﾞｼｯｸM-PRO" panose="020F0600000000000000" pitchFamily="50" charset="-128"/>
                <a:ea typeface="HG丸ｺﾞｼｯｸM-PRO" panose="020F0600000000000000" pitchFamily="50" charset="-128"/>
              </a:rPr>
              <a:t>ワークシート</a:t>
            </a:r>
            <a:endParaRPr lang="ja-JP" altLang="en-US" sz="1050" dirty="0">
              <a:latin typeface="ＭＳ ゴシック" pitchFamily="49" charset="-128"/>
              <a:ea typeface="ＭＳ ゴシック" pitchFamily="49" charset="-128"/>
            </a:endParaRPr>
          </a:p>
        </p:txBody>
      </p:sp>
      <p:sp>
        <p:nvSpPr>
          <p:cNvPr id="28" name="角丸四角形 27"/>
          <p:cNvSpPr/>
          <p:nvPr/>
        </p:nvSpPr>
        <p:spPr>
          <a:xfrm>
            <a:off x="324218" y="7268020"/>
            <a:ext cx="3050035"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66741" y="1848187"/>
            <a:ext cx="6028652" cy="4987124"/>
          </a:xfrm>
          <a:prstGeom prst="roundRect">
            <a:avLst>
              <a:gd name="adj" fmla="val 3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１</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自分の目標を達成することが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a:t>
            </a:r>
            <a:r>
              <a:rPr lang="ja-JP" altLang="en-US" sz="1600" dirty="0" smtClean="0">
                <a:solidFill>
                  <a:schemeClr val="tx1"/>
                </a:solidFill>
                <a:latin typeface="BIZ UDゴシック" panose="020B0400000000000000" pitchFamily="49" charset="-128"/>
                <a:ea typeface="BIZ UDゴシック" panose="020B0400000000000000" pitchFamily="49" charset="-128"/>
              </a:rPr>
              <a:t>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２</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自分の役割を果たすことが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４</a:t>
            </a:r>
            <a:r>
              <a:rPr lang="ja-JP" altLang="en-US" sz="1600" dirty="0" smtClean="0">
                <a:solidFill>
                  <a:schemeClr val="tx1"/>
                </a:solidFill>
                <a:latin typeface="BIZ UDゴシック" panose="020B0400000000000000" pitchFamily="49" charset="-128"/>
                <a:ea typeface="BIZ UDゴシック" panose="020B0400000000000000" pitchFamily="49" charset="-128"/>
              </a:rPr>
              <a:t>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３</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仲間と協力して活動することが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a:t>
            </a:r>
            <a:r>
              <a:rPr lang="ja-JP" altLang="en-US" sz="1600" dirty="0" smtClean="0">
                <a:solidFill>
                  <a:schemeClr val="tx1"/>
                </a:solidFill>
                <a:latin typeface="BIZ UDゴシック" panose="020B0400000000000000" pitchFamily="49" charset="-128"/>
                <a:ea typeface="BIZ UDゴシック" panose="020B0400000000000000" pitchFamily="49" charset="-128"/>
              </a:rPr>
              <a:t>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４</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先輩や後輩と一緒に活動して学んだこと、感動したこと、</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感謝していることなど、３つ書きましょう。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①</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②</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③</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r>
              <a:rPr lang="ja-JP" altLang="en-US" sz="1600" dirty="0" smtClean="0">
                <a:solidFill>
                  <a:schemeClr val="tx1"/>
                </a:solidFill>
              </a:rPr>
              <a:t>　１年生へ　　　　　　　　　　　　　　　　　　　３年生へ</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より　　　　　　　　　　　　　　　　　　　　　より</a:t>
            </a:r>
            <a:endParaRPr lang="en-US" altLang="ja-JP" sz="1600" dirty="0">
              <a:solidFill>
                <a:schemeClr val="tx1"/>
              </a:solidFill>
            </a:endParaRPr>
          </a:p>
        </p:txBody>
      </p:sp>
      <p:sp>
        <p:nvSpPr>
          <p:cNvPr id="24" name="角丸四角形 23"/>
          <p:cNvSpPr/>
          <p:nvPr/>
        </p:nvSpPr>
        <p:spPr>
          <a:xfrm>
            <a:off x="510065" y="4945287"/>
            <a:ext cx="5747044" cy="1802630"/>
          </a:xfrm>
          <a:prstGeom prst="roundRect">
            <a:avLst>
              <a:gd name="adj" fmla="val 173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2" name="角丸四角形 11"/>
          <p:cNvSpPr/>
          <p:nvPr/>
        </p:nvSpPr>
        <p:spPr>
          <a:xfrm>
            <a:off x="3572455" y="7268020"/>
            <a:ext cx="3050035"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3" name="テキスト ボックス 12"/>
          <p:cNvSpPr txBox="1"/>
          <p:nvPr/>
        </p:nvSpPr>
        <p:spPr>
          <a:xfrm>
            <a:off x="366741" y="6897777"/>
            <a:ext cx="5655655"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後輩と先輩にメッセージを書こう！</a:t>
            </a:r>
            <a:endParaRPr lang="ja-JP" altLang="ja-JP"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67850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51671" y="334855"/>
            <a:ext cx="2954655"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運動会の振り返りをしよう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5560690" y="107513"/>
            <a:ext cx="1061800" cy="307777"/>
          </a:xfrm>
          <a:prstGeom prst="rect">
            <a:avLst/>
          </a:prstGeom>
          <a:noFill/>
          <a:ln>
            <a:solidFill>
              <a:schemeClr val="tx1"/>
            </a:solidFill>
          </a:ln>
        </p:spPr>
        <p:txBody>
          <a:bodyPr wrap="square" rtlCol="0">
            <a:spAutoFit/>
          </a:bodyPr>
          <a:lstStyle/>
          <a:p>
            <a:pPr algn="ctr"/>
            <a:r>
              <a:rPr lang="ja-JP" altLang="en-US" sz="1400" b="1" dirty="0" smtClean="0">
                <a:latin typeface="HG丸ｺﾞｼｯｸM-PRO" panose="020F0600000000000000" pitchFamily="50" charset="-128"/>
                <a:ea typeface="HG丸ｺﾞｼｯｸM-PRO" panose="020F0600000000000000" pitchFamily="50" charset="-128"/>
              </a:rPr>
              <a:t>３年生用</a:t>
            </a:r>
            <a:endParaRPr lang="en-US" altLang="ja-JP" sz="1400" b="1" dirty="0" smtClean="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3"/>
            <a:ext cx="38862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dirty="0">
                <a:latin typeface="HG丸ｺﾞｼｯｸM-PRO" panose="020F0600000000000000" pitchFamily="50" charset="-128"/>
                <a:ea typeface="HG丸ｺﾞｼｯｸM-PRO" panose="020F0600000000000000" pitchFamily="50" charset="-128"/>
              </a:rPr>
              <a:t>中学校</a:t>
            </a:r>
            <a:r>
              <a:rPr lang="ja-JP" altLang="en-US" sz="1050" dirty="0" smtClean="0">
                <a:latin typeface="HG丸ｺﾞｼｯｸM-PRO" panose="020F0600000000000000" pitchFamily="50" charset="-128"/>
                <a:ea typeface="HG丸ｺﾞｼｯｸM-PRO" panose="020F0600000000000000" pitchFamily="50" charset="-128"/>
              </a:rPr>
              <a:t>＜運動会の振り返りをしよう＞</a:t>
            </a:r>
            <a:r>
              <a:rPr lang="ja-JP" altLang="en-US" sz="1050" dirty="0">
                <a:latin typeface="HG丸ｺﾞｼｯｸM-PRO" panose="020F0600000000000000" pitchFamily="50" charset="-128"/>
                <a:ea typeface="HG丸ｺﾞｼｯｸM-PRO" panose="020F0600000000000000" pitchFamily="50" charset="-128"/>
              </a:rPr>
              <a:t>ワークシート</a:t>
            </a:r>
            <a:endParaRPr lang="ja-JP" altLang="en-US" sz="1050" dirty="0">
              <a:latin typeface="ＭＳ ゴシック" pitchFamily="49" charset="-128"/>
              <a:ea typeface="ＭＳ ゴシック" pitchFamily="49" charset="-128"/>
            </a:endParaRPr>
          </a:p>
        </p:txBody>
      </p:sp>
      <p:sp>
        <p:nvSpPr>
          <p:cNvPr id="28" name="角丸四角形 27"/>
          <p:cNvSpPr/>
          <p:nvPr/>
        </p:nvSpPr>
        <p:spPr>
          <a:xfrm>
            <a:off x="331032" y="7268020"/>
            <a:ext cx="3050035"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66741" y="1848187"/>
            <a:ext cx="6028652" cy="4987124"/>
          </a:xfrm>
          <a:prstGeom prst="roundRect">
            <a:avLst>
              <a:gd name="adj" fmla="val 3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　　　　　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１</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自分の目標を達成することが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２</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自分の役割を果たすことが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３</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仲間と協力して活動することが　　</a:t>
            </a:r>
            <a:r>
              <a:rPr lang="ja-JP" altLang="en-US" sz="1600" dirty="0" smtClean="0">
                <a:solidFill>
                  <a:schemeClr val="tx1"/>
                </a:solidFill>
                <a:latin typeface="BIZ UDゴシック" panose="020B0400000000000000" pitchFamily="49" charset="-128"/>
                <a:ea typeface="BIZ UDゴシック" panose="020B0400000000000000" pitchFamily="49" charset="-128"/>
              </a:rPr>
              <a:t>４ 　３ 　２ 　１</a:t>
            </a:r>
            <a:endParaRPr lang="en-US" altLang="ja-JP" sz="1600" dirty="0" smtClean="0">
              <a:solidFill>
                <a:schemeClr val="tx1"/>
              </a:solidFill>
              <a:latin typeface="BIZ UDゴシック" panose="020B0400000000000000" pitchFamily="49" charset="-128"/>
              <a:ea typeface="BIZ UDゴシック" panose="020B0400000000000000" pitchFamily="49"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４</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後輩と一緒に活動して学んだこと、感謝していること、</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心に残っていることなど、３つ書きましょう。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①</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②</a:t>
            </a:r>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③</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r>
              <a:rPr lang="ja-JP" altLang="en-US" sz="1600" dirty="0" smtClean="0">
                <a:solidFill>
                  <a:schemeClr val="tx1"/>
                </a:solidFill>
              </a:rPr>
              <a:t>　１年生へ　　　　　　　　　　　　　　　　　　　２年生へ</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より　　　　　　　　　　　　　　　　　　　　　より</a:t>
            </a:r>
            <a:endParaRPr lang="en-US" altLang="ja-JP" sz="1600" dirty="0">
              <a:solidFill>
                <a:schemeClr val="tx1"/>
              </a:solidFill>
            </a:endParaRPr>
          </a:p>
        </p:txBody>
      </p:sp>
      <p:sp>
        <p:nvSpPr>
          <p:cNvPr id="24" name="角丸四角形 23"/>
          <p:cNvSpPr/>
          <p:nvPr/>
        </p:nvSpPr>
        <p:spPr>
          <a:xfrm>
            <a:off x="510065" y="4945287"/>
            <a:ext cx="5747044" cy="1802630"/>
          </a:xfrm>
          <a:prstGeom prst="roundRect">
            <a:avLst>
              <a:gd name="adj" fmla="val 173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2" name="角丸四角形 11"/>
          <p:cNvSpPr/>
          <p:nvPr/>
        </p:nvSpPr>
        <p:spPr>
          <a:xfrm>
            <a:off x="3572455" y="7247344"/>
            <a:ext cx="3050035"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3" name="テキスト ボックス 12"/>
          <p:cNvSpPr txBox="1"/>
          <p:nvPr/>
        </p:nvSpPr>
        <p:spPr>
          <a:xfrm>
            <a:off x="366741" y="6897777"/>
            <a:ext cx="5655655"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後輩にメッセージを書こう！</a:t>
            </a:r>
            <a:endParaRPr lang="ja-JP" altLang="ja-JP"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13241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14307</TotalTime>
  <Words>1953</Words>
  <Application>Microsoft Office PowerPoint</Application>
  <PresentationFormat>A4 210 x 297 mm</PresentationFormat>
  <Paragraphs>300</Paragraphs>
  <Slides>6</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6</vt:i4>
      </vt:variant>
    </vt:vector>
  </HeadingPairs>
  <TitlesOfParts>
    <vt:vector size="18" baseType="lpstr">
      <vt:lpstr>BIZ UDゴシック</vt:lpstr>
      <vt:lpstr>ＤＦ平成明朝体W3</vt:lpstr>
      <vt:lpstr>HG丸ｺﾞｼｯｸM-PRO</vt:lpstr>
      <vt:lpstr>ＭＳ Ｐゴシック</vt:lpstr>
      <vt:lpstr>ＭＳ ゴシック</vt:lpstr>
      <vt:lpstr>UD デジタル 教科書体 NK-B</vt:lpstr>
      <vt:lpstr>UD デジタル 教科書体 NP-B</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運動会の振り返りをしよう</dc:title>
  <dc:creator>宮城県総合教育センター</dc:creator>
  <cp:lastModifiedBy>long2307</cp:lastModifiedBy>
  <cp:revision>790</cp:revision>
  <cp:lastPrinted>2024-02-29T00:37:09Z</cp:lastPrinted>
  <dcterms:created xsi:type="dcterms:W3CDTF">2014-06-22T09:44:07Z</dcterms:created>
  <dcterms:modified xsi:type="dcterms:W3CDTF">2024-03-11T03:16:52Z</dcterms:modified>
</cp:coreProperties>
</file>