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77" r:id="rId3"/>
  </p:sldIdLst>
  <p:sldSz cx="6858000" cy="9906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CCFF"/>
    <a:srgbClr val="3399FF"/>
    <a:srgbClr val="FF66CC"/>
    <a:srgbClr val="41709C"/>
    <a:srgbClr val="FF9900"/>
    <a:srgbClr val="FF0000"/>
    <a:srgbClr val="FF33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6" autoAdjust="0"/>
    <p:restoredTop sz="94660"/>
  </p:normalViewPr>
  <p:slideViewPr>
    <p:cSldViewPr snapToGrid="0">
      <p:cViewPr varScale="1">
        <p:scale>
          <a:sx n="61" d="100"/>
          <a:sy n="61" d="100"/>
        </p:scale>
        <p:origin x="2722" y="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1812" y="-102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2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r">
              <a:defRPr sz="1300"/>
            </a:lvl1pPr>
          </a:lstStyle>
          <a:p>
            <a:fld id="{296E4C18-EA94-4624-A191-2E4A7FAE43BE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56613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3"/>
            <a:ext cx="4301543" cy="3398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r">
              <a:defRPr sz="1300"/>
            </a:lvl1pPr>
          </a:lstStyle>
          <a:p>
            <a:fld id="{8F73C529-BCC4-46D0-98B1-1AC86D656C2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85550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703" cy="3394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3340" y="0"/>
            <a:ext cx="4301702" cy="339484"/>
          </a:xfrm>
          <a:prstGeom prst="rect">
            <a:avLst/>
          </a:prstGeom>
        </p:spPr>
        <p:txBody>
          <a:bodyPr vert="horz" lIns="92040" tIns="46020" rIns="92040" bIns="46020" rtlCol="0"/>
          <a:lstStyle>
            <a:lvl1pPr algn="r">
              <a:defRPr sz="1300"/>
            </a:lvl1pPr>
          </a:lstStyle>
          <a:p>
            <a:fld id="{DDAD0BE0-5749-4CB9-A883-99C9B4244C07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40" tIns="46020" rIns="92040" bIns="460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826" y="3228296"/>
            <a:ext cx="7940991" cy="3060155"/>
          </a:xfrm>
          <a:prstGeom prst="rect">
            <a:avLst/>
          </a:prstGeom>
        </p:spPr>
        <p:txBody>
          <a:bodyPr vert="horz" lIns="92040" tIns="46020" rIns="92040" bIns="460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590"/>
            <a:ext cx="4301703" cy="3394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3340" y="6456590"/>
            <a:ext cx="4301702" cy="339484"/>
          </a:xfrm>
          <a:prstGeom prst="rect">
            <a:avLst/>
          </a:prstGeom>
        </p:spPr>
        <p:txBody>
          <a:bodyPr vert="horz" lIns="92040" tIns="46020" rIns="92040" bIns="46020" rtlCol="0" anchor="b"/>
          <a:lstStyle>
            <a:lvl1pPr algn="r">
              <a:defRPr sz="1300"/>
            </a:lvl1pPr>
          </a:lstStyle>
          <a:p>
            <a:fld id="{24512867-79DD-4576-924B-F197EFD893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524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956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55"/>
          <p:cNvSpPr>
            <a:spLocks noChangeArrowheads="1"/>
          </p:cNvSpPr>
          <p:nvPr/>
        </p:nvSpPr>
        <p:spPr bwMode="auto">
          <a:xfrm>
            <a:off x="1868303" y="70896"/>
            <a:ext cx="4735490" cy="642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ja-JP" altLang="en-US" sz="17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自発的・自治的な委員会活動を目指して　　　</a:t>
            </a:r>
          </a:p>
        </p:txBody>
      </p:sp>
      <p:sp>
        <p:nvSpPr>
          <p:cNvPr id="69" name="Rectangle 55"/>
          <p:cNvSpPr>
            <a:spLocks noChangeArrowheads="1"/>
          </p:cNvSpPr>
          <p:nvPr/>
        </p:nvSpPr>
        <p:spPr bwMode="auto">
          <a:xfrm>
            <a:off x="1737678" y="853927"/>
            <a:ext cx="4969194" cy="719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○学校生活の充実・向上に向けて、創意工夫を凝らした自発的・自治的な取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組を行い、児童生徒の主体性を高める。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○異年齢集団活動を通して、望ましい人間関係を築き、よりよい学校づくり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に向けて、役割を分担し合い、協力して活動する</a:t>
            </a:r>
            <a:r>
              <a:rPr lang="ja-JP" altLang="en-US" sz="11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態度</a:t>
            </a:r>
            <a:r>
              <a:rPr lang="ja-JP" altLang="en-US" sz="11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を育む。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 bwMode="auto">
          <a:xfrm>
            <a:off x="326681" y="3383529"/>
            <a:ext cx="2735618" cy="503075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「各種の委員会」とは</a:t>
            </a:r>
            <a:endParaRPr kumimoji="1" lang="en-US" altLang="ja-JP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9" name="Rectangle 55"/>
          <p:cNvSpPr>
            <a:spLocks noChangeArrowheads="1"/>
          </p:cNvSpPr>
          <p:nvPr/>
        </p:nvSpPr>
        <p:spPr bwMode="auto">
          <a:xfrm>
            <a:off x="1744315" y="1707735"/>
            <a:ext cx="4962557" cy="699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①－２　児童生徒の意見・要望・疑問に耳を傾ける。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b="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①－７　異年齢交流を取り入れる。</a:t>
            </a:r>
            <a:endParaRPr lang="en-US" altLang="ja-JP" sz="1100" b="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①－８　活動を校外に発信する。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326681" y="6005692"/>
            <a:ext cx="2735618" cy="480525"/>
          </a:xfrm>
          <a:prstGeom prst="roundRect">
            <a:avLst>
              <a:gd name="adj" fmla="val 42701"/>
            </a:avLst>
          </a:prstGeom>
          <a:solidFill>
            <a:srgbClr val="00FFFF"/>
          </a:solidFill>
          <a:ln>
            <a:solidFill>
              <a:srgbClr val="00FFFF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「各種の委員会」の課題</a:t>
            </a:r>
            <a:endParaRPr kumimoji="1" lang="en-US" altLang="ja-JP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26681" y="4115218"/>
            <a:ext cx="6234986" cy="1261672"/>
          </a:xfrm>
          <a:prstGeom prst="roundRect">
            <a:avLst>
              <a:gd name="adj" fmla="val 4837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①生活の規律に関する委員会、図書に関する委員会、給食に関する委員会等、様々な委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員会が、学校の実情に合わせて設けられている。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②児童会・生徒会活動における実践活動の推進の役割を担うものであり、学校生活の充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実・向上を目指すために、児童生徒の立場から自発的・自治的に行われる活動である。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26681" y="6713424"/>
            <a:ext cx="6234986" cy="2212448"/>
          </a:xfrm>
          <a:prstGeom prst="roundRect">
            <a:avLst>
              <a:gd name="adj" fmla="val 4837"/>
            </a:avLst>
          </a:prstGeom>
          <a:solidFill>
            <a:schemeClr val="bg1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①児童生徒の実態や学校の状況に関わらず、前年度と同じ活動内容を繰り返す。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②教員が「やらせたい」「やってもらいたい」活動が多く、児童生徒の発意と発想が生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かされた活動が設定されていない。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異年齢交流のよさ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が生かされていない。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上級生は、自分の役割を自覚して一所懸命行動したことが、下級生の手本になった、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役に立ったと感じ取れたときに成長する。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下級生は、上級生のしてくれたことに感謝し、自分もこのような上級生になりたいと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あこがれの気持ちを持つことが成長につながる。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Rectangle 22">
            <a:extLst>
              <a:ext uri="{FF2B5EF4-FFF2-40B4-BE49-F238E27FC236}">
                <a16:creationId xmlns:a16="http://schemas.microsoft.com/office/drawing/2014/main" id="{6AC96631-4716-D28C-B768-810221D3A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50" y="52183"/>
            <a:ext cx="1601821" cy="315834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0" dirty="0">
                <a:ea typeface="HG丸ｺﾞｼｯｸM-PRO" pitchFamily="50" charset="-128"/>
              </a:rPr>
              <a:t>指導プログラム案</a:t>
            </a:r>
          </a:p>
        </p:txBody>
      </p:sp>
      <p:sp>
        <p:nvSpPr>
          <p:cNvPr id="3" name="Rectangle 22">
            <a:extLst>
              <a:ext uri="{FF2B5EF4-FFF2-40B4-BE49-F238E27FC236}">
                <a16:creationId xmlns:a16="http://schemas.microsoft.com/office/drawing/2014/main" id="{FE66A705-C3CD-89A3-7F81-E08C6CEE0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33" y="399077"/>
            <a:ext cx="1602000" cy="316800"/>
          </a:xfrm>
          <a:prstGeom prst="rect">
            <a:avLst/>
          </a:prstGeom>
          <a:solidFill>
            <a:srgbClr val="FF990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/>
          <a:p>
            <a:pPr algn="ctr"/>
            <a:r>
              <a:rPr lang="ja-JP" altLang="en-US" sz="1500" b="0" dirty="0">
                <a:ea typeface="HG丸ｺﾞｼｯｸM-PRO" pitchFamily="50" charset="-128"/>
              </a:rPr>
              <a:t>小学校・中学校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9544F82-BED1-43A5-DBE2-E7171740E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0303" y="57918"/>
            <a:ext cx="108000" cy="655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none" anchor="ctr"/>
          <a:lstStyle/>
          <a:p>
            <a:pPr algn="ctr"/>
            <a:endParaRPr lang="ja-JP" altLang="en-US" sz="1600" dirty="0">
              <a:ea typeface="HG丸ｺﾞｼｯｸM-PRO" pitchFamily="50" charset="-128"/>
            </a:endParaRP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9FD06C8-FBF3-0C5E-6D73-C6E84FF9A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3793" y="57905"/>
            <a:ext cx="108000" cy="6552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none" anchor="ctr"/>
          <a:lstStyle/>
          <a:p>
            <a:pPr algn="ctr"/>
            <a:endParaRPr lang="ja-JP" altLang="en-US" sz="1600" dirty="0">
              <a:ea typeface="HG丸ｺﾞｼｯｸM-PRO" pitchFamily="50" charset="-128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FEEC78E-663C-97D0-0279-F48299C0A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78" y="762908"/>
            <a:ext cx="1602000" cy="897797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ja-JP" altLang="en-US" sz="1600" dirty="0">
                <a:ea typeface="HG丸ｺﾞｼｯｸM-PRO" pitchFamily="50" charset="-128"/>
              </a:rPr>
              <a:t>プログラムの</a:t>
            </a:r>
            <a:endParaRPr lang="en-US" altLang="ja-JP" sz="1600" dirty="0">
              <a:ea typeface="HG丸ｺﾞｼｯｸM-PRO" pitchFamily="50" charset="-128"/>
            </a:endParaRPr>
          </a:p>
          <a:p>
            <a:pPr algn="ctr"/>
            <a:r>
              <a:rPr lang="ja-JP" altLang="en-US" sz="1600" dirty="0">
                <a:ea typeface="HG丸ｺﾞｼｯｸM-PRO" pitchFamily="50" charset="-128"/>
              </a:rPr>
              <a:t>ねらい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D15FB2-500B-839A-049D-AEF7B990BCF1}"/>
              </a:ext>
            </a:extLst>
          </p:cNvPr>
          <p:cNvSpPr/>
          <p:nvPr/>
        </p:nvSpPr>
        <p:spPr>
          <a:xfrm>
            <a:off x="142315" y="768029"/>
            <a:ext cx="6571043" cy="892676"/>
          </a:xfrm>
          <a:prstGeom prst="rect">
            <a:avLst/>
          </a:prstGeom>
          <a:noFill/>
          <a:ln w="127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6FC62733-F9B6-FF91-5D62-0DB2BAAA7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23" y="1699231"/>
            <a:ext cx="1602000" cy="694985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ja-JP" altLang="en-US" sz="1400" dirty="0">
                <a:ea typeface="HG丸ｺﾞｼｯｸM-PRO" pitchFamily="50" charset="-128"/>
              </a:rPr>
              <a:t>児童生徒の発達を</a:t>
            </a:r>
            <a:endParaRPr lang="en-US" altLang="ja-JP" sz="1400" dirty="0">
              <a:ea typeface="HG丸ｺﾞｼｯｸM-PRO" pitchFamily="50" charset="-128"/>
            </a:endParaRPr>
          </a:p>
          <a:p>
            <a:pPr algn="ctr"/>
            <a:r>
              <a:rPr lang="ja-JP" altLang="en-US" sz="1400">
                <a:ea typeface="HG丸ｺﾞｼｯｸM-PRO" pitchFamily="50" charset="-128"/>
              </a:rPr>
              <a:t>「</a:t>
            </a:r>
            <a:r>
              <a:rPr lang="ja-JP" altLang="en-US" sz="1400" smtClean="0">
                <a:ea typeface="HG丸ｺﾞｼｯｸM-PRO" pitchFamily="50" charset="-128"/>
              </a:rPr>
              <a:t>ささえ－る</a:t>
            </a:r>
            <a:r>
              <a:rPr lang="ja-JP" altLang="en-US" sz="1400" dirty="0">
                <a:ea typeface="HG丸ｺﾞｼｯｸM-PRO" pitchFamily="50" charset="-128"/>
              </a:rPr>
              <a:t>」</a:t>
            </a:r>
            <a:endParaRPr lang="en-US" altLang="ja-JP" sz="1400" dirty="0">
              <a:ea typeface="HG丸ｺﾞｼｯｸM-PRO" pitchFamily="50" charset="-128"/>
            </a:endParaRPr>
          </a:p>
          <a:p>
            <a:pPr algn="ctr"/>
            <a:r>
              <a:rPr lang="ja-JP" altLang="en-US" sz="1400" dirty="0">
                <a:ea typeface="HG丸ｺﾞｼｯｸM-PRO" pitchFamily="50" charset="-128"/>
              </a:rPr>
              <a:t>ポイント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6F5B7F8-9136-189A-3063-4326A96F217F}"/>
              </a:ext>
            </a:extLst>
          </p:cNvPr>
          <p:cNvSpPr/>
          <p:nvPr/>
        </p:nvSpPr>
        <p:spPr>
          <a:xfrm>
            <a:off x="142315" y="1697974"/>
            <a:ext cx="6571043" cy="703763"/>
          </a:xfrm>
          <a:prstGeom prst="rect">
            <a:avLst/>
          </a:prstGeom>
          <a:noFill/>
          <a:ln w="127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角丸四角形 41">
            <a:extLst>
              <a:ext uri="{FF2B5EF4-FFF2-40B4-BE49-F238E27FC236}">
                <a16:creationId xmlns:a16="http://schemas.microsoft.com/office/drawing/2014/main" id="{6ED7A480-A2D9-6A64-75A8-8EAD945FE82E}"/>
              </a:ext>
            </a:extLst>
          </p:cNvPr>
          <p:cNvSpPr/>
          <p:nvPr/>
        </p:nvSpPr>
        <p:spPr>
          <a:xfrm>
            <a:off x="124280" y="2706833"/>
            <a:ext cx="6589078" cy="7008667"/>
          </a:xfrm>
          <a:prstGeom prst="roundRect">
            <a:avLst>
              <a:gd name="adj" fmla="val 3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42">
            <a:extLst>
              <a:ext uri="{FF2B5EF4-FFF2-40B4-BE49-F238E27FC236}">
                <a16:creationId xmlns:a16="http://schemas.microsoft.com/office/drawing/2014/main" id="{860EA80B-088F-6602-1406-18B4D7633863}"/>
              </a:ext>
            </a:extLst>
          </p:cNvPr>
          <p:cNvSpPr/>
          <p:nvPr/>
        </p:nvSpPr>
        <p:spPr>
          <a:xfrm>
            <a:off x="1694490" y="2478391"/>
            <a:ext cx="3442512" cy="432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「各種の委員会」について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61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137787" y="336450"/>
            <a:ext cx="6582426" cy="9319083"/>
          </a:xfrm>
          <a:prstGeom prst="roundRect">
            <a:avLst>
              <a:gd name="adj" fmla="val 31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角丸四角形 42"/>
          <p:cNvSpPr/>
          <p:nvPr/>
        </p:nvSpPr>
        <p:spPr>
          <a:xfrm>
            <a:off x="1227474" y="120450"/>
            <a:ext cx="4403053" cy="432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3810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 algn="ctr" eaLnBrk="1" hangingPunct="1">
              <a:lnSpc>
                <a:spcPct val="120000"/>
              </a:lnSpc>
              <a:defRPr/>
            </a:pPr>
            <a:r>
              <a:rPr lang="ja-JP" altLang="en-US" spc="-1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自発的・自治的な委員会活動にするために</a:t>
            </a:r>
            <a:endParaRPr lang="en-US" altLang="ja-JP" spc="-1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11507" y="724720"/>
            <a:ext cx="6234986" cy="2153206"/>
          </a:xfrm>
          <a:prstGeom prst="roundRect">
            <a:avLst>
              <a:gd name="adj" fmla="val 4837"/>
            </a:avLst>
          </a:prstGeom>
          <a:solidFill>
            <a:srgbClr val="66CCFF"/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例１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b="1" spc="-3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全校の声を生かして、活動内容の検討を年度末の委員会活動で行う</a:t>
            </a:r>
            <a:r>
              <a:rPr lang="en-US" altLang="ja-JP" sz="1400" b="1" spc="-3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Google Forms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等を使い、全校の児童生徒に各委員会で実施してほしいことをアンケート調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査する（小学校は、４年生以上など発達段階に考慮する）。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②担当教員と委員長や副委員長で、意見の集約を実施する。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③年度末の委員会で、来年度の活動内容を検討する。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・当番として行う活動（石けんの補充、図書の貸出しなど）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・日常的に行う活動（あいさつ運動、募金の呼び掛けなど）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・新年度から挑戦する活動（〇〇週間の企画・実施）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11507" y="3099790"/>
            <a:ext cx="6234986" cy="2052353"/>
          </a:xfrm>
          <a:prstGeom prst="roundRect">
            <a:avLst>
              <a:gd name="adj" fmla="val 4837"/>
            </a:avLst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例２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異年齢交流を意識した活動を組み込む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①意図的に異年齢交流を組み込むグルーピングを行う。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中学校の例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（旧）　月～金まで、「１年生→２年生→３年生」のローテーションで活動する。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（新）　月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→各学年の１組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火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→各学年の２組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水→各学年の３組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など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</a:t>
            </a: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②上級生がリーダーシップを発揮して活動に取り組めるよう、担当教員と打合せを行っておく。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③下級生が上級生に、活動の成果や感想を伝える場面を設けることで、両者の成長につなげる。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11507" y="5383346"/>
            <a:ext cx="6234986" cy="1905260"/>
          </a:xfrm>
          <a:prstGeom prst="roundRect">
            <a:avLst>
              <a:gd name="adj" fmla="val 4837"/>
            </a:avLst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例３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イベントで学校生活を盛り上げる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①委員会の特色を生かしたイベントを企画する。児童集会・生徒集会の一部分に委員会企画の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コーナーを設定し、担当する委員会を変えながら、児童生徒主体の集会を実施する。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10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・放送委員会→早口言葉大会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・生活委員会→挨拶や服装など基本的生活習慣に関する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動画の撮影、試写会の実施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・保健委員会→保健に関する○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クイズ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・図書委員会→おすすめの本紹介、読み聞かせの会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11507" y="7531662"/>
            <a:ext cx="6234986" cy="1898532"/>
          </a:xfrm>
          <a:prstGeom prst="roundRect">
            <a:avLst>
              <a:gd name="adj" fmla="val 4837"/>
            </a:avLst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rgbClr val="00FFFF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例４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活動を校外に発信する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①活動を校内にとどめずに、校外でも行ったり、活動内容を発信したりする場面を設定する。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・募金活動を街頭で行う。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・学校広報誌と連携し、活動を紹介する。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・学校ホームページや学校だよりなどを活用し、活動を紹介する。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・放送委員会が地元のラジオ局と連携して放送を行う。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019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15544</TotalTime>
  <Words>810</Words>
  <Application>Microsoft Office PowerPoint</Application>
  <PresentationFormat>A4 210 x 297 mm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自発的・自治的な委員会活動を目指して</dc:title>
  <dc:creator>宮城県総合教育センター</dc:creator>
  <cp:lastModifiedBy>long2307</cp:lastModifiedBy>
  <cp:revision>736</cp:revision>
  <cp:lastPrinted>2024-02-22T03:35:07Z</cp:lastPrinted>
  <dcterms:created xsi:type="dcterms:W3CDTF">2014-06-22T09:44:07Z</dcterms:created>
  <dcterms:modified xsi:type="dcterms:W3CDTF">2024-03-11T02:44:19Z</dcterms:modified>
</cp:coreProperties>
</file>