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77" r:id="rId3"/>
  </p:sldIdLst>
  <p:sldSz cx="6858000" cy="9906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AEBD2"/>
    <a:srgbClr val="FF99FF"/>
    <a:srgbClr val="FF66CC"/>
    <a:srgbClr val="FF9900"/>
    <a:srgbClr val="FF3399"/>
    <a:srgbClr val="66CCFF"/>
    <a:srgbClr val="41709C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91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1812" y="-102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296E4C18-EA94-4624-A191-2E4A7FAE43BE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8F73C529-BCC4-46D0-98B1-1AC86D656C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5550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340" y="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DDAD0BE0-5749-4CB9-A883-99C9B4244C07}" type="datetime1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0" tIns="46020" rIns="92040" bIns="460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826" y="3228296"/>
            <a:ext cx="7940991" cy="3060155"/>
          </a:xfrm>
          <a:prstGeom prst="rect">
            <a:avLst/>
          </a:prstGeom>
        </p:spPr>
        <p:txBody>
          <a:bodyPr vert="horz" lIns="92040" tIns="46020" rIns="92040" bIns="460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59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340" y="645659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24512867-79DD-4576-924B-F197EFD893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24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95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600" y="8767474"/>
            <a:ext cx="909433" cy="949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7860">
            <a:off x="3261738" y="7895455"/>
            <a:ext cx="1112517" cy="846532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30258">
            <a:off x="3143714" y="8718208"/>
            <a:ext cx="997485" cy="759001"/>
          </a:xfrm>
          <a:prstGeom prst="rect">
            <a:avLst/>
          </a:prstGeom>
        </p:spPr>
      </p:pic>
      <p:sp>
        <p:nvSpPr>
          <p:cNvPr id="21" name="角丸四角形吹き出し 20"/>
          <p:cNvSpPr/>
          <p:nvPr/>
        </p:nvSpPr>
        <p:spPr>
          <a:xfrm>
            <a:off x="3915798" y="3040184"/>
            <a:ext cx="2712831" cy="1425640"/>
          </a:xfrm>
          <a:prstGeom prst="wedgeRoundRectCallout">
            <a:avLst>
              <a:gd name="adj1" fmla="val -84966"/>
              <a:gd name="adj2" fmla="val -480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78630" y="4683568"/>
            <a:ext cx="2114332" cy="29336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390501" y="6549449"/>
            <a:ext cx="1803024" cy="285370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しっかり座りなさい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25999" y="2707200"/>
            <a:ext cx="6588000" cy="7148908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1073693" y="2493972"/>
            <a:ext cx="4536297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全ての児童生徒の自己肯定感を高めるために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350269" y="3290353"/>
            <a:ext cx="2614357" cy="736423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tIns="0" rtlCol="0" anchor="b"/>
          <a:lstStyle/>
          <a:p>
            <a:pPr algn="ctr">
              <a:lnSpc>
                <a:spcPct val="150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集中して授業に</a:t>
            </a:r>
            <a:endParaRPr kumimoji="1" lang="en-US" altLang="ja-JP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参加できない児童生徒</a:t>
            </a:r>
            <a:endParaRPr kumimoji="1" lang="en-US" altLang="ja-JP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50442" y="3110048"/>
            <a:ext cx="2961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　</a:t>
            </a:r>
            <a:r>
              <a:rPr kumimoji="1" lang="ja-JP" altLang="en-US" sz="1600" b="1" spc="-13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こんな児童生徒いませんか？</a:t>
            </a:r>
            <a:endParaRPr kumimoji="1" lang="en-US" altLang="ja-JP" sz="800" b="1" spc="-130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・周りの児童生徒にちょっかいを出す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・手遊びや落書きをしている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・授業中何度も席を離れる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kumimoji="1" lang="ja-JP" altLang="en-US" sz="12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ぼ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ーっとして何もしない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405983" y="7143710"/>
            <a:ext cx="1803024" cy="285370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ノートを書きなさい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369498" y="6030687"/>
            <a:ext cx="1839510" cy="285370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ちゃんと聞きなさい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356201" y="5509249"/>
            <a:ext cx="1852806" cy="285370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静かにしなさい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0501" y="4735700"/>
            <a:ext cx="1889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pc="-13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こんな声掛けしていませんか？</a:t>
            </a:r>
            <a:endParaRPr lang="en-US" altLang="ja-JP" sz="1400" b="1" spc="-13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3982732" y="4687437"/>
            <a:ext cx="2645897" cy="3003450"/>
          </a:xfrm>
          <a:prstGeom prst="roundRect">
            <a:avLst/>
          </a:prstGeom>
          <a:solidFill>
            <a:srgbClr val="FFCCFF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193486" y="4734149"/>
            <a:ext cx="23635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pc="-13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できるような状況をつくって適切</a:t>
            </a:r>
            <a:r>
              <a:rPr lang="ja-JP" altLang="en-US" sz="1400" b="1" spc="-13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な行動</a:t>
            </a:r>
            <a:r>
              <a:rPr lang="ja-JP" altLang="en-US" sz="1400" b="1" spc="-13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を引き出し、その行動を褒める</a:t>
            </a:r>
          </a:p>
          <a:p>
            <a:endParaRPr lang="en-US" altLang="ja-JP" sz="1600" b="1" spc="-13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4252618" y="6600514"/>
            <a:ext cx="2352740" cy="356822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pc="-180" dirty="0" smtClean="0">
                <a:solidFill>
                  <a:schemeClr val="tx1"/>
                </a:solidFill>
              </a:rPr>
              <a:t>教科書出していていいね</a:t>
            </a:r>
            <a:endParaRPr kumimoji="1" lang="ja-JP" altLang="en-US" spc="-180" dirty="0">
              <a:solidFill>
                <a:schemeClr val="tx1"/>
              </a:solidFill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4228201" y="6088780"/>
            <a:ext cx="2305844" cy="327658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pc="80" dirty="0" smtClean="0">
                <a:solidFill>
                  <a:schemeClr val="tx1"/>
                </a:solidFill>
              </a:rPr>
              <a:t>よく見て気付いたね</a:t>
            </a:r>
            <a:endParaRPr kumimoji="1" lang="en-US" altLang="ja-JP" spc="80" dirty="0" smtClean="0">
              <a:solidFill>
                <a:schemeClr val="tx1"/>
              </a:solidFill>
            </a:endParaRPr>
          </a:p>
        </p:txBody>
      </p:sp>
      <p:sp>
        <p:nvSpPr>
          <p:cNvPr id="45" name="角丸四角形吹き出し 44"/>
          <p:cNvSpPr/>
          <p:nvPr/>
        </p:nvSpPr>
        <p:spPr>
          <a:xfrm>
            <a:off x="4211535" y="5576473"/>
            <a:ext cx="2327481" cy="310222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pc="100" dirty="0" smtClean="0">
                <a:solidFill>
                  <a:schemeClr val="tx1"/>
                </a:solidFill>
              </a:rPr>
              <a:t>姿勢がいいね</a:t>
            </a:r>
            <a:endParaRPr kumimoji="1" lang="ja-JP" altLang="en-US" spc="100" dirty="0">
              <a:solidFill>
                <a:schemeClr val="tx1"/>
              </a:solidFill>
            </a:endParaRPr>
          </a:p>
        </p:txBody>
      </p:sp>
      <p:sp>
        <p:nvSpPr>
          <p:cNvPr id="47" name="角丸四角形吹き出し 46"/>
          <p:cNvSpPr/>
          <p:nvPr/>
        </p:nvSpPr>
        <p:spPr>
          <a:xfrm>
            <a:off x="4291570" y="7172533"/>
            <a:ext cx="2265494" cy="310222"/>
          </a:xfrm>
          <a:prstGeom prst="wedgeRoundRectCallout">
            <a:avLst>
              <a:gd name="adj1" fmla="val -56915"/>
              <a:gd name="adj2" fmla="val 33553"/>
              <a:gd name="adj3" fmla="val 16667"/>
            </a:avLst>
          </a:prstGeom>
          <a:solidFill>
            <a:schemeClr val="bg1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pc="-100" dirty="0" smtClean="0">
                <a:solidFill>
                  <a:schemeClr val="tx1"/>
                </a:solidFill>
              </a:rPr>
              <a:t>忘れ物なし</a:t>
            </a:r>
            <a:r>
              <a:rPr kumimoji="1" lang="en-US" altLang="ja-JP" spc="-100" dirty="0" smtClean="0">
                <a:solidFill>
                  <a:schemeClr val="tx1"/>
                </a:solidFill>
              </a:rPr>
              <a:t>!</a:t>
            </a:r>
            <a:r>
              <a:rPr kumimoji="1" lang="ja-JP" altLang="en-US" spc="-100" dirty="0" smtClean="0">
                <a:solidFill>
                  <a:schemeClr val="tx1"/>
                </a:solidFill>
              </a:rPr>
              <a:t>すばらしい</a:t>
            </a:r>
            <a:endParaRPr kumimoji="1" lang="ja-JP" altLang="en-US" spc="-100" dirty="0">
              <a:solidFill>
                <a:schemeClr val="tx1"/>
              </a:solidFill>
            </a:endParaRPr>
          </a:p>
        </p:txBody>
      </p:sp>
      <p:sp>
        <p:nvSpPr>
          <p:cNvPr id="65" name="角丸四角形吹き出し 64"/>
          <p:cNvSpPr/>
          <p:nvPr/>
        </p:nvSpPr>
        <p:spPr>
          <a:xfrm>
            <a:off x="169814" y="7932772"/>
            <a:ext cx="2109954" cy="1233318"/>
          </a:xfrm>
          <a:prstGeom prst="wedgeRoundRectCallout">
            <a:avLst>
              <a:gd name="adj1" fmla="val -39145"/>
              <a:gd name="adj2" fmla="val 22660"/>
              <a:gd name="adj3" fmla="val 16667"/>
            </a:avLst>
          </a:prstGeom>
          <a:solidFill>
            <a:schemeClr val="bg1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600" b="1" spc="-13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問題行動を叱責せず、できていることを褒める、認める。</a:t>
            </a:r>
            <a:endParaRPr kumimoji="1" lang="ja-JP" altLang="en-US" sz="1600" b="1" spc="-13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59896" y="4795175"/>
            <a:ext cx="1555902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集中して授業に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参加できない原因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を取り除き、適切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な行動が起こりや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すい環境にする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授業中、話を</a:t>
            </a:r>
            <a:r>
              <a:rPr lang="ja-JP" altLang="en-US" sz="12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る、立ち歩くなど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の問題行動と置き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換わる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適切な行動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を促す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適切な行動を強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化する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下矢印 72"/>
          <p:cNvSpPr/>
          <p:nvPr/>
        </p:nvSpPr>
        <p:spPr>
          <a:xfrm rot="16200000" flipH="1">
            <a:off x="2968116" y="6870509"/>
            <a:ext cx="406400" cy="1622837"/>
          </a:xfrm>
          <a:prstGeom prst="downArrow">
            <a:avLst>
              <a:gd name="adj1" fmla="val 41666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星 7 2"/>
          <p:cNvSpPr/>
          <p:nvPr/>
        </p:nvSpPr>
        <p:spPr>
          <a:xfrm>
            <a:off x="3938269" y="7802156"/>
            <a:ext cx="2696098" cy="1930635"/>
          </a:xfrm>
          <a:prstGeom prst="star7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27746" y="8238718"/>
            <a:ext cx="20293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spc="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成功体験を増やす。</a:t>
            </a:r>
            <a:endParaRPr lang="en-US" altLang="ja-JP" sz="1400" b="1" spc="3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400" b="1" spc="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成就感、達成感</a:t>
            </a:r>
            <a:r>
              <a:rPr lang="ja-JP" altLang="en-US" sz="1400" b="1" spc="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endParaRPr lang="en-US" altLang="ja-JP" sz="1400" b="1" spc="3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400" b="1" spc="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味わえる</a:t>
            </a:r>
            <a:r>
              <a:rPr lang="ja-JP" altLang="en-US" sz="1400" b="1" spc="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よう</a:t>
            </a:r>
            <a:r>
              <a:rPr lang="ja-JP" altLang="en-US" sz="1400" b="1" spc="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な働</a:t>
            </a:r>
            <a:endParaRPr lang="en-US" altLang="ja-JP" sz="1400" b="1" spc="3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400" b="1" spc="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き掛けで</a:t>
            </a:r>
            <a:r>
              <a:rPr lang="ja-JP" altLang="en-US" sz="1400" b="1" spc="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自己</a:t>
            </a:r>
            <a:r>
              <a:rPr lang="ja-JP" altLang="en-US" sz="1400" b="1" spc="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肯定</a:t>
            </a:r>
            <a:endParaRPr lang="en-US" altLang="ja-JP" sz="1400" b="1" spc="3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400" b="1" spc="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</a:t>
            </a:r>
            <a:r>
              <a:rPr lang="ja-JP" altLang="en-US" sz="1400" b="1" spc="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を上げる！</a:t>
            </a:r>
            <a:endParaRPr lang="en-US" altLang="ja-JP" sz="1400" b="1" spc="3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Rectangle 55"/>
          <p:cNvSpPr>
            <a:spLocks noChangeArrowheads="1"/>
          </p:cNvSpPr>
          <p:nvPr/>
        </p:nvSpPr>
        <p:spPr bwMode="auto">
          <a:xfrm>
            <a:off x="1741823" y="34479"/>
            <a:ext cx="4969969" cy="68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肯定的な声掛けで児童生徒を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支えよう</a:t>
            </a:r>
            <a:endParaRPr lang="ja-JP" altLang="en-US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Rectangle 55"/>
          <p:cNvSpPr>
            <a:spLocks noChangeArrowheads="1"/>
          </p:cNvSpPr>
          <p:nvPr/>
        </p:nvSpPr>
        <p:spPr bwMode="auto">
          <a:xfrm>
            <a:off x="1735351" y="762908"/>
            <a:ext cx="4976442" cy="89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○児童生徒に掛ける言葉を見直し、自己肯定感を高める声掛けで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支える。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Rectangle 11"/>
          <p:cNvSpPr>
            <a:spLocks noChangeArrowheads="1"/>
          </p:cNvSpPr>
          <p:nvPr/>
        </p:nvSpPr>
        <p:spPr bwMode="auto">
          <a:xfrm>
            <a:off x="133351" y="762908"/>
            <a:ext cx="1602000" cy="897797"/>
          </a:xfrm>
          <a:prstGeom prst="rect">
            <a:avLst/>
          </a:prstGeom>
          <a:solidFill>
            <a:srgbClr val="0099FF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ja-JP" altLang="en-US" sz="1600" dirty="0" smtClean="0">
                <a:ea typeface="HG丸ｺﾞｼｯｸM-PRO" pitchFamily="50" charset="-128"/>
              </a:rPr>
              <a:t>プログラムの</a:t>
            </a:r>
            <a:endParaRPr lang="en-US" altLang="ja-JP" sz="1600" dirty="0" smtClean="0"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ea typeface="HG丸ｺﾞｼｯｸM-PRO" pitchFamily="50" charset="-128"/>
              </a:rPr>
              <a:t>ねらい</a:t>
            </a:r>
            <a:endParaRPr lang="ja-JP" altLang="en-US" sz="1600" dirty="0">
              <a:ea typeface="HG丸ｺﾞｼｯｸM-PRO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142315" y="768029"/>
            <a:ext cx="6571043" cy="892676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>
            <a:off x="137833" y="399077"/>
            <a:ext cx="1602000" cy="316800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algn="ctr"/>
            <a:r>
              <a:rPr lang="ja-JP" altLang="en-US" sz="1500" b="0" dirty="0" smtClean="0">
                <a:ea typeface="HG丸ｺﾞｼｯｸM-PRO" pitchFamily="50" charset="-128"/>
              </a:rPr>
              <a:t>小学校・中学校</a:t>
            </a:r>
            <a:endParaRPr lang="ja-JP" altLang="en-US" sz="1500" b="0" dirty="0">
              <a:ea typeface="HG丸ｺﾞｼｯｸM-PRO" pitchFamily="50" charset="-128"/>
            </a:endParaRPr>
          </a:p>
        </p:txBody>
      </p:sp>
      <p:sp>
        <p:nvSpPr>
          <p:cNvPr id="75" name="Rectangle 11"/>
          <p:cNvSpPr>
            <a:spLocks noChangeArrowheads="1"/>
          </p:cNvSpPr>
          <p:nvPr/>
        </p:nvSpPr>
        <p:spPr bwMode="auto">
          <a:xfrm>
            <a:off x="1760303" y="57918"/>
            <a:ext cx="108000" cy="655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endParaRPr lang="ja-JP" altLang="en-US" sz="1600" dirty="0">
              <a:ea typeface="HG丸ｺﾞｼｯｸM-PRO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42315" y="1697974"/>
            <a:ext cx="6571043" cy="703763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Rectangle 11"/>
          <p:cNvSpPr>
            <a:spLocks noChangeArrowheads="1"/>
          </p:cNvSpPr>
          <p:nvPr/>
        </p:nvSpPr>
        <p:spPr bwMode="auto">
          <a:xfrm>
            <a:off x="139823" y="1702362"/>
            <a:ext cx="1602000" cy="694985"/>
          </a:xfrm>
          <a:prstGeom prst="rect">
            <a:avLst/>
          </a:prstGeom>
          <a:solidFill>
            <a:srgbClr val="0099FF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ja-JP" altLang="en-US" sz="1400" dirty="0">
                <a:ea typeface="HG丸ｺﾞｼｯｸM-PRO" pitchFamily="50" charset="-128"/>
              </a:rPr>
              <a:t>児童生徒の発達を</a:t>
            </a:r>
            <a:endParaRPr lang="en-US" altLang="ja-JP" sz="1400" dirty="0">
              <a:ea typeface="HG丸ｺﾞｼｯｸM-PRO" pitchFamily="50" charset="-128"/>
            </a:endParaRPr>
          </a:p>
          <a:p>
            <a:pPr algn="ctr"/>
            <a:r>
              <a:rPr lang="ja-JP" altLang="en-US" sz="1400">
                <a:ea typeface="HG丸ｺﾞｼｯｸM-PRO" pitchFamily="50" charset="-128"/>
              </a:rPr>
              <a:t>「</a:t>
            </a:r>
            <a:r>
              <a:rPr lang="ja-JP" altLang="en-US" sz="1400" smtClean="0">
                <a:ea typeface="HG丸ｺﾞｼｯｸM-PRO" pitchFamily="50" charset="-128"/>
              </a:rPr>
              <a:t>ささえ－る</a:t>
            </a:r>
            <a:r>
              <a:rPr lang="ja-JP" altLang="en-US" sz="1400" dirty="0">
                <a:ea typeface="HG丸ｺﾞｼｯｸM-PRO" pitchFamily="50" charset="-128"/>
              </a:rPr>
              <a:t>」</a:t>
            </a:r>
            <a:endParaRPr lang="en-US" altLang="ja-JP" sz="1400" dirty="0">
              <a:ea typeface="HG丸ｺﾞｼｯｸM-PRO" pitchFamily="50" charset="-128"/>
            </a:endParaRPr>
          </a:p>
          <a:p>
            <a:pPr algn="ctr"/>
            <a:r>
              <a:rPr lang="ja-JP" altLang="en-US" sz="1400" dirty="0" smtClean="0">
                <a:ea typeface="HG丸ｺﾞｼｯｸM-PRO" pitchFamily="50" charset="-128"/>
              </a:rPr>
              <a:t>ポイント</a:t>
            </a:r>
            <a:endParaRPr lang="ja-JP" altLang="en-US" sz="1400" dirty="0">
              <a:ea typeface="HG丸ｺﾞｼｯｸM-PRO" pitchFamily="50" charset="-128"/>
            </a:endParaRPr>
          </a:p>
        </p:txBody>
      </p:sp>
      <p:sp>
        <p:nvSpPr>
          <p:cNvPr id="80" name="Rectangle 22"/>
          <p:cNvSpPr>
            <a:spLocks noChangeArrowheads="1"/>
          </p:cNvSpPr>
          <p:nvPr/>
        </p:nvSpPr>
        <p:spPr bwMode="auto">
          <a:xfrm>
            <a:off x="137450" y="52183"/>
            <a:ext cx="1601821" cy="31583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0" dirty="0" smtClean="0">
                <a:ea typeface="HG丸ｺﾞｼｯｸM-PRO" pitchFamily="50" charset="-128"/>
              </a:rPr>
              <a:t>指導プログラム案</a:t>
            </a:r>
            <a:endParaRPr lang="ja-JP" altLang="en-US" sz="1400" b="0" dirty="0">
              <a:ea typeface="HG丸ｺﾞｼｯｸM-PRO" pitchFamily="50" charset="-128"/>
            </a:endParaRPr>
          </a:p>
        </p:txBody>
      </p:sp>
      <p:sp>
        <p:nvSpPr>
          <p:cNvPr id="81" name="Rectangle 11"/>
          <p:cNvSpPr>
            <a:spLocks noChangeArrowheads="1"/>
          </p:cNvSpPr>
          <p:nvPr/>
        </p:nvSpPr>
        <p:spPr bwMode="auto">
          <a:xfrm>
            <a:off x="6603793" y="57905"/>
            <a:ext cx="108000" cy="655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endParaRPr lang="ja-JP" altLang="en-US" sz="1600" dirty="0">
              <a:ea typeface="HG丸ｺﾞｼｯｸM-PRO" pitchFamily="50" charset="-128"/>
            </a:endParaRPr>
          </a:p>
        </p:txBody>
      </p:sp>
      <p:sp>
        <p:nvSpPr>
          <p:cNvPr id="82" name="Rectangle 55"/>
          <p:cNvSpPr>
            <a:spLocks noChangeArrowheads="1"/>
          </p:cNvSpPr>
          <p:nvPr/>
        </p:nvSpPr>
        <p:spPr bwMode="auto">
          <a:xfrm>
            <a:off x="1741823" y="1695509"/>
            <a:ext cx="4969969" cy="71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③－２　児童生徒の実態や特性に応じて声を掛ける。</a:t>
            </a:r>
            <a:endParaRPr lang="en-US" altLang="ja-JP" sz="11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③－３　自己表現が苦手な児童生徒や、活動に消極的な児童生徒に焦点を当</a:t>
            </a:r>
            <a:endParaRPr lang="en-US" altLang="ja-JP" sz="11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てる。</a:t>
            </a:r>
            <a:endParaRPr lang="en-US" altLang="ja-JP" sz="1100" b="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6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252390" y="791249"/>
            <a:ext cx="6328447" cy="62624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2000" spc="-130" dirty="0" smtClean="0">
                <a:solidFill>
                  <a:schemeClr val="tx1"/>
                </a:solidFill>
              </a:rPr>
              <a:t>　</a:t>
            </a:r>
            <a:endParaRPr kumimoji="1" lang="en-US" altLang="ja-JP" sz="1400" b="1" spc="-130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1600" spc="-130" dirty="0" smtClean="0">
              <a:solidFill>
                <a:schemeClr val="tx1"/>
              </a:solidFill>
            </a:endParaRPr>
          </a:p>
        </p:txBody>
      </p:sp>
      <p:sp>
        <p:nvSpPr>
          <p:cNvPr id="19" name="星 7 18"/>
          <p:cNvSpPr/>
          <p:nvPr/>
        </p:nvSpPr>
        <p:spPr>
          <a:xfrm>
            <a:off x="1775145" y="6107584"/>
            <a:ext cx="3522951" cy="637595"/>
          </a:xfrm>
          <a:prstGeom prst="star7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659993" y="4991418"/>
            <a:ext cx="5520011" cy="8310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楕円 1"/>
          <p:cNvSpPr/>
          <p:nvPr/>
        </p:nvSpPr>
        <p:spPr>
          <a:xfrm>
            <a:off x="423549" y="8446811"/>
            <a:ext cx="5909204" cy="946489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906829" y="8568912"/>
            <a:ext cx="51389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/>
              <a:t>できていることを認めましょう。　　　　　　　　　よい</a:t>
            </a:r>
            <a:r>
              <a:rPr lang="ja-JP" altLang="en-US" sz="2000" b="1" dirty="0"/>
              <a:t>行動に</a:t>
            </a:r>
            <a:r>
              <a:rPr lang="ja-JP" altLang="en-US" sz="2000" b="1" dirty="0" smtClean="0"/>
              <a:t>は笑顔で行動強化！</a:t>
            </a:r>
            <a:endParaRPr lang="en-US" altLang="ja-JP" sz="2000" b="1" dirty="0" smtClean="0"/>
          </a:p>
          <a:p>
            <a:pPr algn="ctr"/>
            <a:endParaRPr lang="en-US" altLang="ja-JP" sz="2000" b="1" dirty="0"/>
          </a:p>
          <a:p>
            <a:pPr algn="ctr"/>
            <a:endParaRPr lang="en-US" altLang="ja-JP" sz="2000" b="1" dirty="0" smtClean="0"/>
          </a:p>
          <a:p>
            <a:pPr algn="ctr"/>
            <a:endParaRPr lang="en-US" altLang="ja-JP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1099" y="7239251"/>
            <a:ext cx="5524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spc="-1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それでも、行動が変わらないとき</a:t>
            </a:r>
            <a:r>
              <a:rPr lang="ja-JP" altLang="en-US" sz="1400" b="1" spc="-1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には、</a:t>
            </a:r>
            <a:r>
              <a:rPr lang="en-US" altLang="ja-JP" sz="1400" b="1" spc="-1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400" b="1" spc="-1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r>
              <a:rPr lang="ja-JP" altLang="en-US" sz="1400" b="1" spc="-1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しなさい</a:t>
            </a:r>
            <a:r>
              <a:rPr lang="en-US" altLang="ja-JP" sz="1400" b="1" spc="-1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400" b="1" spc="-1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とさせる</a:t>
            </a:r>
            <a:r>
              <a:rPr lang="ja-JP" altLang="en-US" sz="1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言い方</a:t>
            </a:r>
            <a:r>
              <a:rPr lang="ja-JP" altLang="en-US" sz="1400" b="1" spc="2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ではなく</a:t>
            </a:r>
            <a:r>
              <a:rPr lang="ja-JP" altLang="en-US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r>
              <a:rPr lang="ja-JP" altLang="en-US" sz="1400" b="1" spc="2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してから○○しよう</a:t>
            </a:r>
            <a:r>
              <a:rPr lang="ja-JP" altLang="en-US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ね</a:t>
            </a:r>
            <a:r>
              <a:rPr lang="en-US" altLang="ja-JP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｣｢</a:t>
            </a:r>
            <a:r>
              <a:rPr lang="ja-JP" altLang="en-US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ちょっと保健室で</a:t>
            </a:r>
            <a:r>
              <a:rPr lang="ja-JP" altLang="en-US" sz="1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休もうか</a:t>
            </a:r>
            <a:r>
              <a:rPr lang="en-US" altLang="ja-JP" sz="1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など、具体的な言葉で声掛けし、児童生徒の自己</a:t>
            </a:r>
            <a:r>
              <a:rPr lang="ja-JP" altLang="en-US" sz="1400" b="1" spc="2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肯定感</a:t>
            </a:r>
            <a:r>
              <a:rPr lang="ja-JP" altLang="en-US" sz="1400" b="1" spc="2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下げないように心掛けましょう。</a:t>
            </a:r>
            <a:endParaRPr lang="en-US" altLang="ja-JP" sz="1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 rot="16200000" flipH="1">
            <a:off x="3861412" y="3106361"/>
            <a:ext cx="750900" cy="456473"/>
          </a:xfrm>
          <a:prstGeom prst="downArrow">
            <a:avLst>
              <a:gd name="adj1" fmla="val 4166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4285515" y="2184397"/>
            <a:ext cx="1894489" cy="702772"/>
          </a:xfrm>
          <a:prstGeom prst="ellipse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ありがとう</a:t>
            </a:r>
            <a:endParaRPr kumimoji="1" lang="ja-JP" altLang="en-US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4907078" y="2998384"/>
            <a:ext cx="1577154" cy="673967"/>
          </a:xfrm>
          <a:prstGeom prst="ellipse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助かるよ</a:t>
            </a:r>
            <a:endParaRPr kumimoji="1" lang="ja-JP" altLang="en-US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4615322" y="3863817"/>
            <a:ext cx="1564682" cy="711034"/>
          </a:xfrm>
          <a:prstGeom prst="ellipse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その調子</a:t>
            </a:r>
            <a:endParaRPr kumimoji="1" lang="ja-JP" altLang="en-US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2605" y="5044506"/>
            <a:ext cx="62616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200" b="1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褒めた</a:t>
            </a:r>
            <a:r>
              <a:rPr lang="ja-JP" altLang="en-US" sz="1200" b="1" spc="-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後に</a:t>
            </a:r>
            <a:r>
              <a:rPr lang="ja-JP" altLang="en-US" sz="1200" b="1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、褒めたことを消してしまうような一言や、他の人と比較する言葉は</a:t>
            </a:r>
            <a:endParaRPr lang="en-US" altLang="ja-JP" sz="1200" b="1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b="1" spc="-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言わないようにしましょう。</a:t>
            </a:r>
            <a:endParaRPr lang="en-US" altLang="ja-JP" sz="1200" b="1" spc="-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/>
            <a:r>
              <a:rPr lang="ja-JP" altLang="en-US" sz="12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200" b="1" spc="-1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次はちゃんとしてね</a:t>
            </a:r>
            <a:r>
              <a:rPr lang="en-US" altLang="ja-JP" sz="12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2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200" b="1" spc="-1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○○さん</a:t>
            </a:r>
            <a:r>
              <a:rPr lang="ja-JP" altLang="en-US" sz="12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はもっとできるからあなたにもできるよ</a:t>
            </a:r>
            <a:r>
              <a:rPr lang="en-US" altLang="ja-JP" sz="12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endParaRPr lang="en-US" altLang="ja-JP" sz="1200" b="1" spc="-13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6000" y="535215"/>
            <a:ext cx="6588000" cy="9080733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1459235" y="359249"/>
            <a:ext cx="3921529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児童生徒の自己肯定感を高めるために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503242" y="1627378"/>
            <a:ext cx="3114310" cy="295699"/>
          </a:xfrm>
          <a:prstGeom prst="wedgeEllipseCallout">
            <a:avLst>
              <a:gd name="adj1" fmla="val -936"/>
              <a:gd name="adj2" fmla="val 27574"/>
            </a:avLst>
          </a:prstGeom>
          <a:solidFill>
            <a:srgbClr val="FAEBD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3241" y="1576266"/>
            <a:ext cx="321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どんな児童生徒にもよい</a:t>
            </a:r>
            <a:r>
              <a:rPr lang="ja-JP" altLang="en-US" sz="1400" b="1" spc="-1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ところはある！</a:t>
            </a:r>
            <a:endParaRPr lang="en-US" altLang="ja-JP" sz="1400" b="1" spc="-13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324115" y="967215"/>
            <a:ext cx="4191768" cy="4320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lvl="0" algn="ctr">
              <a:lnSpc>
                <a:spcPct val="200000"/>
              </a:lnSpc>
            </a:pPr>
            <a:r>
              <a:rPr lang="ja-JP" altLang="en-US" spc="-13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どんな小さなこと</a:t>
            </a:r>
            <a:r>
              <a:rPr lang="ja-JP" altLang="en-US" spc="-13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でも褒めましょう</a:t>
            </a:r>
            <a:r>
              <a:rPr lang="ja-JP" altLang="en-US" spc="-13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！！</a:t>
            </a:r>
            <a:r>
              <a:rPr lang="ja-JP" altLang="en-US" sz="1400" spc="-13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endParaRPr lang="en-US" altLang="ja-JP" sz="1000" b="1" spc="-13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en-US" altLang="ja-JP" sz="1000" b="1" spc="-13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98592" y="2589274"/>
            <a:ext cx="3077719" cy="3429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spc="-1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あっ！ゴミを拾っている！！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98592" y="3159453"/>
            <a:ext cx="3227047" cy="3429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自分から黒板</a:t>
            </a:r>
            <a:r>
              <a:rPr lang="ja-JP" altLang="en-US" b="1" spc="-1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を消している</a:t>
            </a:r>
            <a:r>
              <a:rPr lang="ja-JP" altLang="en-US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r>
              <a:rPr lang="ja-JP" altLang="en-US" b="1" spc="-1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79902" y="3780311"/>
            <a:ext cx="3245738" cy="3429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落ち着いて過ごせているな！</a:t>
            </a:r>
            <a:r>
              <a:rPr lang="en-US" altLang="ja-JP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840484" y="6238020"/>
            <a:ext cx="3392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000" b="1" dirty="0">
                <a:solidFill>
                  <a:prstClr val="black"/>
                </a:solidFill>
              </a:rPr>
              <a:t>最後は笑顔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で賞賛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して終わる</a:t>
            </a:r>
            <a:endParaRPr lang="ja-JP" altLang="en-US" sz="2000" b="1" dirty="0">
              <a:solidFill>
                <a:prstClr val="black"/>
              </a:solidFill>
            </a:endParaRPr>
          </a:p>
        </p:txBody>
      </p:sp>
      <p:pic>
        <p:nvPicPr>
          <p:cNvPr id="2060" name="Picture 12" descr="https://illustimage.com/photo/dl/2112.png?201512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64" y="5434544"/>
            <a:ext cx="286042" cy="28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https://illustimage.com/photo/dl/2112.png?201512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598" y="5423904"/>
            <a:ext cx="298260" cy="29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円形吹き出し 30"/>
          <p:cNvSpPr/>
          <p:nvPr/>
        </p:nvSpPr>
        <p:spPr>
          <a:xfrm>
            <a:off x="1424349" y="1864100"/>
            <a:ext cx="2767330" cy="246910"/>
          </a:xfrm>
          <a:prstGeom prst="wedgeEllipseCallout">
            <a:avLst>
              <a:gd name="adj1" fmla="val -936"/>
              <a:gd name="adj2" fmla="val 27574"/>
            </a:avLst>
          </a:prstGeom>
          <a:solidFill>
            <a:srgbClr val="FAEBD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24349" y="1836298"/>
            <a:ext cx="2953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spc="-13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児童生徒</a:t>
            </a:r>
            <a:r>
              <a:rPr lang="ja-JP" altLang="en-US" sz="1400" b="1" spc="-13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の見方を変えてみましょう！</a:t>
            </a:r>
            <a:endParaRPr lang="en-US" altLang="ja-JP" sz="1400" b="1" spc="-13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30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15785</TotalTime>
  <Words>510</Words>
  <Application>Microsoft Office PowerPoint</Application>
  <PresentationFormat>A4 210 x 297 mm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 P悠々ゴシック体E</vt:lpstr>
      <vt:lpstr>HG丸ｺﾞｼｯｸM-PRO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肯定的な声掛けで児童生徒を支える</dc:title>
  <dc:creator>宮城県総合教育センター</dc:creator>
  <cp:lastModifiedBy>long2307</cp:lastModifiedBy>
  <cp:revision>754</cp:revision>
  <cp:lastPrinted>2024-02-29T01:53:43Z</cp:lastPrinted>
  <dcterms:created xsi:type="dcterms:W3CDTF">2014-06-22T09:44:07Z</dcterms:created>
  <dcterms:modified xsi:type="dcterms:W3CDTF">2024-03-12T00:57:55Z</dcterms:modified>
</cp:coreProperties>
</file>