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handoutMasterIdLst>
    <p:handoutMasterId r:id="rId12"/>
  </p:handoutMasterIdLst>
  <p:sldIdLst>
    <p:sldId id="259" r:id="rId2"/>
    <p:sldId id="276" r:id="rId3"/>
    <p:sldId id="268" r:id="rId4"/>
    <p:sldId id="269" r:id="rId5"/>
    <p:sldId id="294" r:id="rId6"/>
    <p:sldId id="296" r:id="rId7"/>
    <p:sldId id="297" r:id="rId8"/>
    <p:sldId id="295" r:id="rId9"/>
    <p:sldId id="293" r:id="rId10"/>
  </p:sldIdLst>
  <p:sldSz cx="6858000" cy="9906000" type="A4"/>
  <p:notesSz cx="9926638" cy="6797675"/>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 uri="{2D200454-40CA-4A62-9FC3-DE9A4176ACB9}">
      <p15:notesGuideLst xmlns:p15="http://schemas.microsoft.com/office/powerpoint/2012/main">
        <p15:guide id="1" orient="horz" pos="2140" userDrawn="1">
          <p15:clr>
            <a:srgbClr val="A4A3A4"/>
          </p15:clr>
        </p15:guide>
        <p15:guide id="2" pos="312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EBAB"/>
    <a:srgbClr val="FF0000"/>
    <a:srgbClr val="66CCFF"/>
    <a:srgbClr val="FF66CC"/>
    <a:srgbClr val="41709C"/>
    <a:srgbClr val="FF9900"/>
    <a:srgbClr val="3399FF"/>
    <a:srgbClr val="FF3399"/>
    <a:srgbClr val="00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92" autoAdjust="0"/>
    <p:restoredTop sz="94660"/>
  </p:normalViewPr>
  <p:slideViewPr>
    <p:cSldViewPr snapToGrid="0">
      <p:cViewPr>
        <p:scale>
          <a:sx n="134" d="100"/>
          <a:sy n="134" d="100"/>
        </p:scale>
        <p:origin x="926" y="-2208"/>
      </p:cViewPr>
      <p:guideLst>
        <p:guide orient="horz" pos="3120"/>
        <p:guide pos="2160"/>
      </p:guideLst>
    </p:cSldViewPr>
  </p:slideViewPr>
  <p:notesTextViewPr>
    <p:cViewPr>
      <p:scale>
        <a:sx n="1" d="1"/>
        <a:sy n="1" d="1"/>
      </p:scale>
      <p:origin x="0" y="0"/>
    </p:cViewPr>
  </p:notesTextViewPr>
  <p:sorterViewPr>
    <p:cViewPr>
      <p:scale>
        <a:sx n="68" d="100"/>
        <a:sy n="68" d="100"/>
      </p:scale>
      <p:origin x="0" y="0"/>
    </p:cViewPr>
  </p:sorterViewPr>
  <p:notesViewPr>
    <p:cSldViewPr snapToGrid="0">
      <p:cViewPr varScale="1">
        <p:scale>
          <a:sx n="71" d="100"/>
          <a:sy n="71" d="100"/>
        </p:scale>
        <p:origin x="-1812" y="-102"/>
      </p:cViewPr>
      <p:guideLst>
        <p:guide orient="horz" pos="2140"/>
        <p:guide pos="312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2"/>
            <a:ext cx="4301543" cy="339884"/>
          </a:xfrm>
          <a:prstGeom prst="rect">
            <a:avLst/>
          </a:prstGeom>
        </p:spPr>
        <p:txBody>
          <a:bodyPr vert="horz" lIns="92036" tIns="46020" rIns="92036" bIns="46020" rtlCol="0"/>
          <a:lstStyle>
            <a:lvl1pPr algn="l">
              <a:defRPr sz="1300"/>
            </a:lvl1pPr>
          </a:lstStyle>
          <a:p>
            <a:endParaRPr kumimoji="1" lang="ja-JP" altLang="en-US"/>
          </a:p>
        </p:txBody>
      </p:sp>
      <p:sp>
        <p:nvSpPr>
          <p:cNvPr id="3" name="日付プレースホルダー 2"/>
          <p:cNvSpPr>
            <a:spLocks noGrp="1"/>
          </p:cNvSpPr>
          <p:nvPr>
            <p:ph type="dt" sz="quarter" idx="1"/>
          </p:nvPr>
        </p:nvSpPr>
        <p:spPr>
          <a:xfrm>
            <a:off x="5622798" y="2"/>
            <a:ext cx="4301543" cy="339884"/>
          </a:xfrm>
          <a:prstGeom prst="rect">
            <a:avLst/>
          </a:prstGeom>
        </p:spPr>
        <p:txBody>
          <a:bodyPr vert="horz" lIns="92036" tIns="46020" rIns="92036" bIns="46020" rtlCol="0"/>
          <a:lstStyle>
            <a:lvl1pPr algn="r">
              <a:defRPr sz="1300"/>
            </a:lvl1pPr>
          </a:lstStyle>
          <a:p>
            <a:fld id="{2D547134-8370-4955-9D68-675257D4F374}" type="datetime1">
              <a:rPr kumimoji="1" lang="ja-JP" altLang="en-US" smtClean="0"/>
              <a:t>2024/3/11</a:t>
            </a:fld>
            <a:endParaRPr kumimoji="1" lang="ja-JP" altLang="en-US"/>
          </a:p>
        </p:txBody>
      </p:sp>
      <p:sp>
        <p:nvSpPr>
          <p:cNvPr id="4" name="フッター プレースホルダー 3"/>
          <p:cNvSpPr>
            <a:spLocks noGrp="1"/>
          </p:cNvSpPr>
          <p:nvPr>
            <p:ph type="ftr" sz="quarter" idx="2"/>
          </p:nvPr>
        </p:nvSpPr>
        <p:spPr>
          <a:xfrm>
            <a:off x="3" y="6456613"/>
            <a:ext cx="4301543" cy="339884"/>
          </a:xfrm>
          <a:prstGeom prst="rect">
            <a:avLst/>
          </a:prstGeom>
        </p:spPr>
        <p:txBody>
          <a:bodyPr vert="horz" lIns="92036" tIns="46020" rIns="92036" bIns="46020" rtlCol="0" anchor="b"/>
          <a:lstStyle>
            <a:lvl1pPr algn="l">
              <a:defRPr sz="1300"/>
            </a:lvl1pPr>
          </a:lstStyle>
          <a:p>
            <a:endParaRPr kumimoji="1" lang="ja-JP" altLang="en-US"/>
          </a:p>
        </p:txBody>
      </p:sp>
      <p:sp>
        <p:nvSpPr>
          <p:cNvPr id="5" name="スライド番号プレースホルダー 4"/>
          <p:cNvSpPr>
            <a:spLocks noGrp="1"/>
          </p:cNvSpPr>
          <p:nvPr>
            <p:ph type="sldNum" sz="quarter" idx="3"/>
          </p:nvPr>
        </p:nvSpPr>
        <p:spPr>
          <a:xfrm>
            <a:off x="5622798" y="6456613"/>
            <a:ext cx="4301543" cy="339884"/>
          </a:xfrm>
          <a:prstGeom prst="rect">
            <a:avLst/>
          </a:prstGeom>
        </p:spPr>
        <p:txBody>
          <a:bodyPr vert="horz" lIns="92036" tIns="46020" rIns="92036" bIns="46020" rtlCol="0" anchor="b"/>
          <a:lstStyle>
            <a:lvl1pPr algn="r">
              <a:defRPr sz="1300"/>
            </a:lvl1pPr>
          </a:lstStyle>
          <a:p>
            <a:fld id="{8F73C529-BCC4-46D0-98B1-1AC86D656C24}" type="slidenum">
              <a:rPr kumimoji="1" lang="ja-JP" altLang="en-US" smtClean="0"/>
              <a:pPr/>
              <a:t>‹#›</a:t>
            </a:fld>
            <a:endParaRPr kumimoji="1" lang="ja-JP" altLang="en-US"/>
          </a:p>
        </p:txBody>
      </p:sp>
    </p:spTree>
    <p:extLst>
      <p:ext uri="{BB962C8B-B14F-4D97-AF65-F5344CB8AC3E}">
        <p14:creationId xmlns:p14="http://schemas.microsoft.com/office/powerpoint/2010/main" val="3127855509"/>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4301703" cy="339484"/>
          </a:xfrm>
          <a:prstGeom prst="rect">
            <a:avLst/>
          </a:prstGeom>
        </p:spPr>
        <p:txBody>
          <a:bodyPr vert="horz" lIns="92036" tIns="46020" rIns="92036" bIns="46020" rtlCol="0"/>
          <a:lstStyle>
            <a:lvl1pPr algn="l">
              <a:defRPr sz="1300"/>
            </a:lvl1pPr>
          </a:lstStyle>
          <a:p>
            <a:endParaRPr kumimoji="1" lang="ja-JP" altLang="en-US"/>
          </a:p>
        </p:txBody>
      </p:sp>
      <p:sp>
        <p:nvSpPr>
          <p:cNvPr id="3" name="日付プレースホルダー 2"/>
          <p:cNvSpPr>
            <a:spLocks noGrp="1"/>
          </p:cNvSpPr>
          <p:nvPr>
            <p:ph type="dt" idx="1"/>
          </p:nvPr>
        </p:nvSpPr>
        <p:spPr>
          <a:xfrm>
            <a:off x="5623340" y="0"/>
            <a:ext cx="4301702" cy="339484"/>
          </a:xfrm>
          <a:prstGeom prst="rect">
            <a:avLst/>
          </a:prstGeom>
        </p:spPr>
        <p:txBody>
          <a:bodyPr vert="horz" lIns="92036" tIns="46020" rIns="92036" bIns="46020" rtlCol="0"/>
          <a:lstStyle>
            <a:lvl1pPr algn="r">
              <a:defRPr sz="1300"/>
            </a:lvl1pPr>
          </a:lstStyle>
          <a:p>
            <a:fld id="{CCCF6A3E-E72A-4B00-BFAB-23A7CAB8438B}" type="datetime1">
              <a:rPr kumimoji="1" lang="ja-JP" altLang="en-US" smtClean="0"/>
              <a:t>2024/3/11</a:t>
            </a:fld>
            <a:endParaRPr kumimoji="1" lang="ja-JP" altLang="en-US"/>
          </a:p>
        </p:txBody>
      </p:sp>
      <p:sp>
        <p:nvSpPr>
          <p:cNvPr id="4" name="スライド イメージ プレースホルダー 3"/>
          <p:cNvSpPr>
            <a:spLocks noGrp="1" noRot="1" noChangeAspect="1"/>
          </p:cNvSpPr>
          <p:nvPr>
            <p:ph type="sldImg" idx="2"/>
          </p:nvPr>
        </p:nvSpPr>
        <p:spPr>
          <a:xfrm>
            <a:off x="4081463" y="509588"/>
            <a:ext cx="1765300" cy="2549525"/>
          </a:xfrm>
          <a:prstGeom prst="rect">
            <a:avLst/>
          </a:prstGeom>
          <a:noFill/>
          <a:ln w="12700">
            <a:solidFill>
              <a:prstClr val="black"/>
            </a:solidFill>
          </a:ln>
        </p:spPr>
        <p:txBody>
          <a:bodyPr vert="horz" lIns="92036" tIns="46020" rIns="92036" bIns="46020" rtlCol="0" anchor="ctr"/>
          <a:lstStyle/>
          <a:p>
            <a:endParaRPr lang="ja-JP" altLang="en-US"/>
          </a:p>
        </p:txBody>
      </p:sp>
      <p:sp>
        <p:nvSpPr>
          <p:cNvPr id="5" name="ノート プレースホルダー 4"/>
          <p:cNvSpPr>
            <a:spLocks noGrp="1"/>
          </p:cNvSpPr>
          <p:nvPr>
            <p:ph type="body" sz="quarter" idx="3"/>
          </p:nvPr>
        </p:nvSpPr>
        <p:spPr>
          <a:xfrm>
            <a:off x="992828" y="3228298"/>
            <a:ext cx="7940991" cy="3060155"/>
          </a:xfrm>
          <a:prstGeom prst="rect">
            <a:avLst/>
          </a:prstGeom>
        </p:spPr>
        <p:txBody>
          <a:bodyPr vert="horz" lIns="92036" tIns="46020" rIns="92036" bIns="460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6456592"/>
            <a:ext cx="4301703" cy="339484"/>
          </a:xfrm>
          <a:prstGeom prst="rect">
            <a:avLst/>
          </a:prstGeom>
        </p:spPr>
        <p:txBody>
          <a:bodyPr vert="horz" lIns="92036" tIns="46020" rIns="92036" bIns="46020"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5623340" y="6456592"/>
            <a:ext cx="4301702" cy="339484"/>
          </a:xfrm>
          <a:prstGeom prst="rect">
            <a:avLst/>
          </a:prstGeom>
        </p:spPr>
        <p:txBody>
          <a:bodyPr vert="horz" lIns="92036" tIns="46020" rIns="92036" bIns="46020" rtlCol="0" anchor="b"/>
          <a:lstStyle>
            <a:lvl1pPr algn="r">
              <a:defRPr sz="1300"/>
            </a:lvl1pPr>
          </a:lstStyle>
          <a:p>
            <a:fld id="{24512867-79DD-4576-924B-F197EFD89383}" type="slidenum">
              <a:rPr kumimoji="1" lang="ja-JP" altLang="en-US" smtClean="0"/>
              <a:pPr/>
              <a:t>‹#›</a:t>
            </a:fld>
            <a:endParaRPr kumimoji="1" lang="ja-JP" altLang="en-US"/>
          </a:p>
        </p:txBody>
      </p:sp>
    </p:spTree>
    <p:extLst>
      <p:ext uri="{BB962C8B-B14F-4D97-AF65-F5344CB8AC3E}">
        <p14:creationId xmlns:p14="http://schemas.microsoft.com/office/powerpoint/2010/main" val="328752460"/>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051956433"/>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extLst>
      <p:ext uri="{BB962C8B-B14F-4D97-AF65-F5344CB8AC3E}">
        <p14:creationId xmlns:p14="http://schemas.microsoft.com/office/powerpoint/2010/main" val="63935436"/>
      </p:ext>
    </p:extLst>
  </p:cSld>
  <p:clrMap bg1="lt1" tx1="dk1" bg2="lt2" tx2="dk2" accent1="accent1" accent2="accent2" accent3="accent3" accent4="accent4" accent5="accent5" accent6="accent6" hlink="hlink" folHlink="folHlink"/>
  <p:sldLayoutIdLst>
    <p:sldLayoutId id="2147483667" r:id="rId1"/>
  </p:sldLayoutIdLst>
  <p:hf hd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角丸四角形 116"/>
          <p:cNvSpPr/>
          <p:nvPr/>
        </p:nvSpPr>
        <p:spPr bwMode="auto">
          <a:xfrm>
            <a:off x="501090" y="6787050"/>
            <a:ext cx="1440000" cy="700514"/>
          </a:xfrm>
          <a:prstGeom prst="roundRect">
            <a:avLst>
              <a:gd name="adj" fmla="val 32221"/>
            </a:avLst>
          </a:prstGeom>
          <a:solidFill>
            <a:srgbClr val="0000FF"/>
          </a:solidFill>
          <a:ln>
            <a:headEnd/>
            <a:tailEnd/>
          </a:ln>
          <a:scene3d>
            <a:camera prst="orthographicFront"/>
            <a:lightRig rig="threePt" dir="t"/>
          </a:scene3d>
          <a:sp3d>
            <a:bevelT prst="angle"/>
          </a:sp3d>
        </p:spPr>
        <p:style>
          <a:lnRef idx="0">
            <a:schemeClr val="accent5"/>
          </a:lnRef>
          <a:fillRef idx="3">
            <a:schemeClr val="accent5"/>
          </a:fillRef>
          <a:effectRef idx="3">
            <a:schemeClr val="accent5"/>
          </a:effectRef>
          <a:fontRef idx="minor">
            <a:schemeClr val="lt1"/>
          </a:fontRef>
        </p:style>
        <p:txBody>
          <a:bodyPr wrap="none" tIns="0" rtlCol="0" anchor="ctr"/>
          <a:lstStyle/>
          <a:p>
            <a:pPr algn="ctr"/>
            <a:r>
              <a:rPr kumimoji="1" lang="ja-JP" altLang="en-US" sz="1600" dirty="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学級活動</a:t>
            </a:r>
            <a:endParaRPr kumimoji="1" lang="en-US" altLang="ja-JP" sz="1600" dirty="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p:txBody>
      </p:sp>
      <p:sp>
        <p:nvSpPr>
          <p:cNvPr id="62" name="Rectangle 55"/>
          <p:cNvSpPr>
            <a:spLocks noChangeArrowheads="1"/>
          </p:cNvSpPr>
          <p:nvPr/>
        </p:nvSpPr>
        <p:spPr bwMode="auto">
          <a:xfrm>
            <a:off x="1868303" y="52183"/>
            <a:ext cx="4735490" cy="6609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prstDash val="dash"/>
                <a:miter lim="800000"/>
                <a:headEnd/>
                <a:tailEnd/>
              </a14:hiddenLine>
            </a:ext>
          </a:extLst>
        </p:spPr>
        <p:txBody>
          <a:bodyPr anchor="ctr"/>
          <a:lstStyle/>
          <a:p>
            <a:pPr algn="ctr"/>
            <a:r>
              <a:rPr lang="ja-JP" altLang="en-US" b="0" dirty="0">
                <a:latin typeface="HG丸ｺﾞｼｯｸM-PRO" panose="020F0600000000000000" pitchFamily="50" charset="-128"/>
                <a:ea typeface="HG丸ｺﾞｼｯｸM-PRO" panose="020F0600000000000000" pitchFamily="50" charset="-128"/>
              </a:rPr>
              <a:t>聞きたい言葉、いやな言葉　　　　</a:t>
            </a:r>
          </a:p>
        </p:txBody>
      </p:sp>
      <p:sp>
        <p:nvSpPr>
          <p:cNvPr id="69" name="Rectangle 55"/>
          <p:cNvSpPr>
            <a:spLocks noChangeArrowheads="1"/>
          </p:cNvSpPr>
          <p:nvPr/>
        </p:nvSpPr>
        <p:spPr bwMode="auto">
          <a:xfrm>
            <a:off x="1741823" y="771827"/>
            <a:ext cx="4973424" cy="872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prstDash val="dash"/>
                <a:miter lim="800000"/>
                <a:headEnd/>
                <a:tailEnd/>
              </a14:hiddenLine>
            </a:ext>
          </a:extLst>
        </p:spPr>
        <p:txBody>
          <a:bodyPr anchor="ctr"/>
          <a:lstStyle/>
          <a:p>
            <a:pPr algn="just"/>
            <a:r>
              <a:rPr lang="ja-JP" altLang="en-US" sz="1100" dirty="0">
                <a:latin typeface="HG丸ｺﾞｼｯｸM-PRO" panose="020F0600000000000000" pitchFamily="50" charset="-128"/>
                <a:ea typeface="HG丸ｺﾞｼｯｸM-PRO" panose="020F0600000000000000" pitchFamily="50" charset="-128"/>
              </a:rPr>
              <a:t>○日頃の言葉遣いを振り返ることを通して、言葉に</a:t>
            </a:r>
            <a:r>
              <a:rPr lang="ja-JP" altLang="en-US" sz="1100" dirty="0" smtClean="0">
                <a:latin typeface="HG丸ｺﾞｼｯｸM-PRO" panose="020F0600000000000000" pitchFamily="50" charset="-128"/>
                <a:ea typeface="HG丸ｺﾞｼｯｸM-PRO" panose="020F0600000000000000" pitchFamily="50" charset="-128"/>
              </a:rPr>
              <a:t>よって相手</a:t>
            </a:r>
            <a:r>
              <a:rPr lang="ja-JP" altLang="en-US" sz="1100" dirty="0">
                <a:latin typeface="HG丸ｺﾞｼｯｸM-PRO" panose="020F0600000000000000" pitchFamily="50" charset="-128"/>
                <a:ea typeface="HG丸ｺﾞｼｯｸM-PRO" panose="020F0600000000000000" pitchFamily="50" charset="-128"/>
              </a:rPr>
              <a:t>を元気</a:t>
            </a:r>
            <a:r>
              <a:rPr lang="ja-JP" altLang="en-US" sz="1100" dirty="0" smtClean="0">
                <a:latin typeface="HG丸ｺﾞｼｯｸM-PRO" panose="020F0600000000000000" pitchFamily="50" charset="-128"/>
                <a:ea typeface="HG丸ｺﾞｼｯｸM-PRO" panose="020F0600000000000000" pitchFamily="50" charset="-128"/>
              </a:rPr>
              <a:t>にさせ</a:t>
            </a:r>
            <a:endParaRPr lang="en-US" altLang="ja-JP" sz="1100" dirty="0" smtClean="0">
              <a:latin typeface="HG丸ｺﾞｼｯｸM-PRO" panose="020F0600000000000000" pitchFamily="50" charset="-128"/>
              <a:ea typeface="HG丸ｺﾞｼｯｸM-PRO" panose="020F0600000000000000" pitchFamily="50" charset="-128"/>
            </a:endParaRPr>
          </a:p>
          <a:p>
            <a:pPr algn="just"/>
            <a:r>
              <a:rPr lang="ja-JP" altLang="en-US" sz="1100" dirty="0" smtClean="0">
                <a:latin typeface="HG丸ｺﾞｼｯｸM-PRO" panose="020F0600000000000000" pitchFamily="50" charset="-128"/>
                <a:ea typeface="HG丸ｺﾞｼｯｸM-PRO" panose="020F0600000000000000" pitchFamily="50" charset="-128"/>
              </a:rPr>
              <a:t>　たり</a:t>
            </a:r>
            <a:r>
              <a:rPr lang="ja-JP" altLang="en-US" sz="1100" dirty="0">
                <a:latin typeface="HG丸ｺﾞｼｯｸM-PRO" panose="020F0600000000000000" pitchFamily="50" charset="-128"/>
                <a:ea typeface="HG丸ｺﾞｼｯｸM-PRO" panose="020F0600000000000000" pitchFamily="50" charset="-128"/>
              </a:rPr>
              <a:t>、悲しい気持ちにさせたりすること</a:t>
            </a:r>
            <a:r>
              <a:rPr lang="ja-JP" altLang="en-US" sz="1100">
                <a:latin typeface="HG丸ｺﾞｼｯｸM-PRO" panose="020F0600000000000000" pitchFamily="50" charset="-128"/>
                <a:ea typeface="HG丸ｺﾞｼｯｸM-PRO" panose="020F0600000000000000" pitchFamily="50" charset="-128"/>
              </a:rPr>
              <a:t>に</a:t>
            </a:r>
            <a:r>
              <a:rPr lang="ja-JP" altLang="en-US" sz="1100" smtClean="0">
                <a:latin typeface="HG丸ｺﾞｼｯｸM-PRO" panose="020F0600000000000000" pitchFamily="50" charset="-128"/>
                <a:ea typeface="HG丸ｺﾞｼｯｸM-PRO" panose="020F0600000000000000" pitchFamily="50" charset="-128"/>
              </a:rPr>
              <a:t>気付くよう支える。</a:t>
            </a:r>
            <a:endParaRPr lang="en-US" altLang="ja-JP" sz="1100" dirty="0">
              <a:latin typeface="HG丸ｺﾞｼｯｸM-PRO" panose="020F0600000000000000" pitchFamily="50" charset="-128"/>
              <a:ea typeface="HG丸ｺﾞｼｯｸM-PRO" panose="020F0600000000000000" pitchFamily="50" charset="-128"/>
            </a:endParaRPr>
          </a:p>
          <a:p>
            <a:pPr algn="just"/>
            <a:r>
              <a:rPr lang="ja-JP" altLang="en-US" sz="1100" dirty="0" smtClean="0">
                <a:latin typeface="HG丸ｺﾞｼｯｸM-PRO" panose="020F0600000000000000" pitchFamily="50" charset="-128"/>
                <a:ea typeface="HG丸ｺﾞｼｯｸM-PRO" panose="020F0600000000000000" pitchFamily="50" charset="-128"/>
              </a:rPr>
              <a:t>○みんなが</a:t>
            </a:r>
            <a:r>
              <a:rPr lang="ja-JP" altLang="en-US" sz="1100" dirty="0">
                <a:latin typeface="HG丸ｺﾞｼｯｸM-PRO" panose="020F0600000000000000" pitchFamily="50" charset="-128"/>
                <a:ea typeface="HG丸ｺﾞｼｯｸM-PRO" panose="020F0600000000000000" pitchFamily="50" charset="-128"/>
              </a:rPr>
              <a:t>楽しく、気持ちよく生活するには、どのような言葉遣いをしてい</a:t>
            </a:r>
            <a:endParaRPr lang="en-US" altLang="ja-JP" sz="1100" dirty="0">
              <a:latin typeface="HG丸ｺﾞｼｯｸM-PRO" panose="020F0600000000000000" pitchFamily="50" charset="-128"/>
              <a:ea typeface="HG丸ｺﾞｼｯｸM-PRO" panose="020F0600000000000000" pitchFamily="50" charset="-128"/>
            </a:endParaRPr>
          </a:p>
          <a:p>
            <a:r>
              <a:rPr lang="ja-JP" altLang="en-US" sz="1100" dirty="0">
                <a:latin typeface="HG丸ｺﾞｼｯｸM-PRO" panose="020F0600000000000000" pitchFamily="50" charset="-128"/>
                <a:ea typeface="HG丸ｺﾞｼｯｸM-PRO" panose="020F0600000000000000" pitchFamily="50" charset="-128"/>
              </a:rPr>
              <a:t>　くとよいのかを話し合い、自分のめあてを立てて実践しようとする気持ち</a:t>
            </a:r>
            <a:endParaRPr lang="en-US" altLang="ja-JP" sz="1100" dirty="0">
              <a:latin typeface="HG丸ｺﾞｼｯｸM-PRO" panose="020F0600000000000000" pitchFamily="50" charset="-128"/>
              <a:ea typeface="HG丸ｺﾞｼｯｸM-PRO" panose="020F0600000000000000" pitchFamily="50" charset="-128"/>
            </a:endParaRPr>
          </a:p>
          <a:p>
            <a:r>
              <a:rPr lang="ja-JP" altLang="en-US" sz="1100" dirty="0">
                <a:latin typeface="HG丸ｺﾞｼｯｸM-PRO" panose="020F0600000000000000" pitchFamily="50" charset="-128"/>
                <a:ea typeface="HG丸ｺﾞｼｯｸM-PRO" panose="020F0600000000000000" pitchFamily="50" charset="-128"/>
              </a:rPr>
              <a:t>　を高める。</a:t>
            </a:r>
          </a:p>
        </p:txBody>
      </p:sp>
      <p:sp>
        <p:nvSpPr>
          <p:cNvPr id="72" name="正方形/長方形 71"/>
          <p:cNvSpPr/>
          <p:nvPr/>
        </p:nvSpPr>
        <p:spPr>
          <a:xfrm>
            <a:off x="142315" y="760135"/>
            <a:ext cx="6571043" cy="893468"/>
          </a:xfrm>
          <a:prstGeom prst="rect">
            <a:avLst/>
          </a:prstGeom>
          <a:noFill/>
          <a:ln w="12700">
            <a:solidFill>
              <a:srgbClr val="33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4" name="下矢印 73"/>
          <p:cNvSpPr/>
          <p:nvPr/>
        </p:nvSpPr>
        <p:spPr bwMode="auto">
          <a:xfrm>
            <a:off x="1019536" y="7743794"/>
            <a:ext cx="403108" cy="253509"/>
          </a:xfrm>
          <a:prstGeom prst="downArrow">
            <a:avLst/>
          </a:prstGeom>
          <a:solidFill>
            <a:srgbClr val="0000FF"/>
          </a:solidFill>
          <a:ln>
            <a:solidFill>
              <a:srgbClr val="0000FF"/>
            </a:solidFill>
            <a:headEnd/>
            <a:tailEnd/>
          </a:ln>
        </p:spPr>
        <p:style>
          <a:lnRef idx="1">
            <a:schemeClr val="accent1"/>
          </a:lnRef>
          <a:fillRef idx="3">
            <a:schemeClr val="accent1"/>
          </a:fillRef>
          <a:effectRef idx="2">
            <a:schemeClr val="accent1"/>
          </a:effectRef>
          <a:fontRef idx="minor">
            <a:schemeClr val="lt1"/>
          </a:fontRef>
        </p:style>
        <p:txBody>
          <a:bodyPr wrap="none" rtlCol="0" anchor="ctr"/>
          <a:lstStyle/>
          <a:p>
            <a:pPr algn="ctr"/>
            <a:endParaRPr kumimoji="1" lang="ja-JP" altLang="en-US"/>
          </a:p>
        </p:txBody>
      </p:sp>
      <p:sp>
        <p:nvSpPr>
          <p:cNvPr id="80" name="角丸四角形 79"/>
          <p:cNvSpPr/>
          <p:nvPr/>
        </p:nvSpPr>
        <p:spPr>
          <a:xfrm>
            <a:off x="2447596" y="3183165"/>
            <a:ext cx="3906880" cy="683037"/>
          </a:xfrm>
          <a:prstGeom prst="roundRect">
            <a:avLst>
              <a:gd name="adj" fmla="val 26865"/>
            </a:avLst>
          </a:prstGeom>
          <a:solidFill>
            <a:schemeClr val="bg1"/>
          </a:solidFill>
          <a:ln w="19050">
            <a:solidFill>
              <a:srgbClr val="00FFFF"/>
            </a:solidFill>
          </a:ln>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chemeClr val="tx1"/>
                </a:solidFill>
                <a:latin typeface="HG丸ｺﾞｼｯｸM-PRO" panose="020F0600000000000000" pitchFamily="50" charset="-128"/>
                <a:ea typeface="HG丸ｺﾞｼｯｸM-PRO" panose="020F0600000000000000" pitchFamily="50" charset="-128"/>
              </a:rPr>
              <a:t>代表</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委員（学級委員）や</a:t>
            </a:r>
            <a:r>
              <a:rPr lang="ja-JP" altLang="en-US" sz="1200" dirty="0">
                <a:solidFill>
                  <a:schemeClr val="tx1"/>
                </a:solidFill>
                <a:latin typeface="HG丸ｺﾞｼｯｸM-PRO" panose="020F0600000000000000" pitchFamily="50" charset="-128"/>
                <a:ea typeface="HG丸ｺﾞｼｯｸM-PRO" panose="020F0600000000000000" pitchFamily="50" charset="-128"/>
              </a:rPr>
              <a:t>班長に対して、本時の目的を話し、活動までの見通しを共有する。</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46" name="角丸四角形 45"/>
          <p:cNvSpPr/>
          <p:nvPr/>
        </p:nvSpPr>
        <p:spPr bwMode="auto">
          <a:xfrm>
            <a:off x="501090" y="3308683"/>
            <a:ext cx="1440000" cy="432000"/>
          </a:xfrm>
          <a:prstGeom prst="roundRect">
            <a:avLst>
              <a:gd name="adj" fmla="val 42701"/>
            </a:avLst>
          </a:prstGeom>
          <a:solidFill>
            <a:srgbClr val="00FFFF"/>
          </a:solidFill>
          <a:ln>
            <a:solidFill>
              <a:srgbClr val="00FFFF"/>
            </a:solidFill>
            <a:headEnd/>
            <a:tailEnd/>
          </a:ln>
          <a:scene3d>
            <a:camera prst="orthographicFront"/>
            <a:lightRig rig="threePt" dir="t"/>
          </a:scene3d>
          <a:sp3d>
            <a:bevelT prst="angle"/>
          </a:sp3d>
        </p:spPr>
        <p:style>
          <a:lnRef idx="0">
            <a:schemeClr val="accent5"/>
          </a:lnRef>
          <a:fillRef idx="3">
            <a:schemeClr val="accent5"/>
          </a:fillRef>
          <a:effectRef idx="3">
            <a:schemeClr val="accent5"/>
          </a:effectRef>
          <a:fontRef idx="minor">
            <a:schemeClr val="lt1"/>
          </a:fontRef>
        </p:style>
        <p:txBody>
          <a:bodyPr wrap="none" tIns="0" rtlCol="0" anchor="ctr"/>
          <a:lstStyle/>
          <a:p>
            <a:pPr algn="ctr"/>
            <a:r>
              <a:rPr kumimoji="1" lang="ja-JP" altLang="en-US" sz="1600" dirty="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放課後等</a:t>
            </a:r>
          </a:p>
        </p:txBody>
      </p:sp>
      <p:sp>
        <p:nvSpPr>
          <p:cNvPr id="52" name="角丸四角形 51"/>
          <p:cNvSpPr/>
          <p:nvPr/>
        </p:nvSpPr>
        <p:spPr bwMode="auto">
          <a:xfrm>
            <a:off x="2447596" y="6795307"/>
            <a:ext cx="3906000" cy="684000"/>
          </a:xfrm>
          <a:prstGeom prst="roundRect">
            <a:avLst>
              <a:gd name="adj" fmla="val 23348"/>
            </a:avLst>
          </a:prstGeom>
          <a:solidFill>
            <a:schemeClr val="bg1"/>
          </a:solidFill>
          <a:ln>
            <a:solidFill>
              <a:srgbClr val="0000FF"/>
            </a:solidFill>
            <a:headEnd/>
            <a:tailEnd/>
          </a:ln>
          <a:scene3d>
            <a:camera prst="orthographicFront"/>
            <a:lightRig rig="threePt" dir="t"/>
          </a:scene3d>
          <a:sp3d>
            <a:bevelT prst="angle"/>
          </a:sp3d>
        </p:spPr>
        <p:style>
          <a:lnRef idx="0">
            <a:schemeClr val="accent5"/>
          </a:lnRef>
          <a:fillRef idx="3">
            <a:schemeClr val="accent5"/>
          </a:fillRef>
          <a:effectRef idx="3">
            <a:schemeClr val="accent5"/>
          </a:effectRef>
          <a:fontRef idx="minor">
            <a:schemeClr val="lt1"/>
          </a:fontRef>
        </p:style>
        <p:txBody>
          <a:bodyPr wrap="none" rtlCol="0" anchor="ctr"/>
          <a:lstStyle/>
          <a:p>
            <a:pPr algn="ctr"/>
            <a:r>
              <a:rPr kumimoji="1" lang="ja-JP" altLang="en-US" b="1" i="1" dirty="0">
                <a:solidFill>
                  <a:schemeClr val="tx1"/>
                </a:solidFill>
                <a:latin typeface="HG丸ｺﾞｼｯｸM-PRO" panose="020F0600000000000000" pitchFamily="50" charset="-128"/>
                <a:ea typeface="HG丸ｺﾞｼｯｸM-PRO" panose="020F0600000000000000" pitchFamily="50" charset="-128"/>
              </a:rPr>
              <a:t>題材「</a:t>
            </a:r>
            <a:r>
              <a:rPr lang="ja-JP" altLang="en-US" b="1" i="1" dirty="0">
                <a:solidFill>
                  <a:schemeClr val="tx1"/>
                </a:solidFill>
                <a:latin typeface="HG丸ｺﾞｼｯｸM-PRO" panose="020F0600000000000000" pitchFamily="50" charset="-128"/>
                <a:ea typeface="HG丸ｺﾞｼｯｸM-PRO" panose="020F0600000000000000" pitchFamily="50" charset="-128"/>
              </a:rPr>
              <a:t>聞きたい</a:t>
            </a:r>
            <a:r>
              <a:rPr kumimoji="1" lang="ja-JP" altLang="en-US" b="1" i="1" dirty="0" smtClean="0">
                <a:solidFill>
                  <a:schemeClr val="tx1"/>
                </a:solidFill>
                <a:latin typeface="HG丸ｺﾞｼｯｸM-PRO" panose="020F0600000000000000" pitchFamily="50" charset="-128"/>
                <a:ea typeface="HG丸ｺﾞｼｯｸM-PRO" panose="020F0600000000000000" pitchFamily="50" charset="-128"/>
              </a:rPr>
              <a:t>言葉、いや</a:t>
            </a:r>
            <a:r>
              <a:rPr kumimoji="1" lang="ja-JP" altLang="en-US" b="1" i="1" dirty="0">
                <a:solidFill>
                  <a:schemeClr val="tx1"/>
                </a:solidFill>
                <a:latin typeface="HG丸ｺﾞｼｯｸM-PRO" panose="020F0600000000000000" pitchFamily="50" charset="-128"/>
                <a:ea typeface="HG丸ｺﾞｼｯｸM-PRO" panose="020F0600000000000000" pitchFamily="50" charset="-128"/>
              </a:rPr>
              <a:t>な言葉」</a:t>
            </a:r>
            <a:endParaRPr kumimoji="1" lang="en-US" altLang="ja-JP" b="1" i="1" dirty="0">
              <a:solidFill>
                <a:schemeClr val="tx1"/>
              </a:solidFill>
              <a:latin typeface="HG丸ｺﾞｼｯｸM-PRO" panose="020F0600000000000000" pitchFamily="50" charset="-128"/>
              <a:ea typeface="HG丸ｺﾞｼｯｸM-PRO" panose="020F0600000000000000" pitchFamily="50" charset="-128"/>
            </a:endParaRPr>
          </a:p>
        </p:txBody>
      </p:sp>
      <p:sp>
        <p:nvSpPr>
          <p:cNvPr id="57" name="角丸四角形 56"/>
          <p:cNvSpPr/>
          <p:nvPr/>
        </p:nvSpPr>
        <p:spPr bwMode="auto">
          <a:xfrm>
            <a:off x="501090" y="4468225"/>
            <a:ext cx="1440000" cy="432000"/>
          </a:xfrm>
          <a:prstGeom prst="roundRect">
            <a:avLst>
              <a:gd name="adj" fmla="val 42701"/>
            </a:avLst>
          </a:prstGeom>
          <a:solidFill>
            <a:srgbClr val="00FFFF"/>
          </a:solidFill>
          <a:ln>
            <a:solidFill>
              <a:srgbClr val="00FFFF"/>
            </a:solidFill>
            <a:headEnd/>
            <a:tailEnd/>
          </a:ln>
          <a:scene3d>
            <a:camera prst="orthographicFront"/>
            <a:lightRig rig="threePt" dir="t"/>
          </a:scene3d>
          <a:sp3d>
            <a:bevelT prst="angle"/>
          </a:sp3d>
        </p:spPr>
        <p:style>
          <a:lnRef idx="0">
            <a:schemeClr val="accent5"/>
          </a:lnRef>
          <a:fillRef idx="3">
            <a:schemeClr val="accent5"/>
          </a:fillRef>
          <a:effectRef idx="3">
            <a:schemeClr val="accent5"/>
          </a:effectRef>
          <a:fontRef idx="minor">
            <a:schemeClr val="lt1"/>
          </a:fontRef>
        </p:style>
        <p:txBody>
          <a:bodyPr wrap="none" tIns="0" rtlCol="0" anchor="ctr"/>
          <a:lstStyle/>
          <a:p>
            <a:pPr algn="ctr"/>
            <a:r>
              <a:rPr kumimoji="1" lang="ja-JP" altLang="en-US" sz="1600" dirty="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帰りの会</a:t>
            </a:r>
          </a:p>
        </p:txBody>
      </p:sp>
      <p:sp>
        <p:nvSpPr>
          <p:cNvPr id="64" name="角丸四角形 63"/>
          <p:cNvSpPr/>
          <p:nvPr/>
        </p:nvSpPr>
        <p:spPr bwMode="auto">
          <a:xfrm>
            <a:off x="501090" y="8250371"/>
            <a:ext cx="1440000" cy="861548"/>
          </a:xfrm>
          <a:prstGeom prst="roundRect">
            <a:avLst>
              <a:gd name="adj" fmla="val 28739"/>
            </a:avLst>
          </a:prstGeom>
          <a:solidFill>
            <a:srgbClr val="00FFFF"/>
          </a:solidFill>
          <a:ln>
            <a:solidFill>
              <a:srgbClr val="00FFFF"/>
            </a:solidFill>
            <a:headEnd/>
            <a:tailEnd/>
          </a:ln>
          <a:scene3d>
            <a:camera prst="orthographicFront"/>
            <a:lightRig rig="threePt" dir="t"/>
          </a:scene3d>
          <a:sp3d>
            <a:bevelT prst="angle"/>
          </a:sp3d>
        </p:spPr>
        <p:style>
          <a:lnRef idx="0">
            <a:schemeClr val="accent5"/>
          </a:lnRef>
          <a:fillRef idx="3">
            <a:schemeClr val="accent5"/>
          </a:fillRef>
          <a:effectRef idx="3">
            <a:schemeClr val="accent5"/>
          </a:effectRef>
          <a:fontRef idx="minor">
            <a:schemeClr val="lt1"/>
          </a:fontRef>
        </p:style>
        <p:txBody>
          <a:bodyPr wrap="none" tIns="0" rtlCol="0" anchor="ctr"/>
          <a:lstStyle/>
          <a:p>
            <a:pPr algn="ctr"/>
            <a:r>
              <a:rPr kumimoji="1" lang="ja-JP" altLang="en-US" sz="1600" dirty="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朝の会</a:t>
            </a:r>
            <a:endParaRPr kumimoji="1" lang="en-US" altLang="ja-JP" sz="1600" dirty="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pPr algn="ctr"/>
            <a:r>
              <a:rPr kumimoji="1" lang="ja-JP" altLang="en-US" sz="1600" dirty="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帰りの会</a:t>
            </a:r>
          </a:p>
        </p:txBody>
      </p:sp>
      <p:sp>
        <p:nvSpPr>
          <p:cNvPr id="55" name="角丸四角形 54"/>
          <p:cNvSpPr/>
          <p:nvPr/>
        </p:nvSpPr>
        <p:spPr>
          <a:xfrm>
            <a:off x="2447596" y="4342707"/>
            <a:ext cx="3906000" cy="683037"/>
          </a:xfrm>
          <a:prstGeom prst="roundRect">
            <a:avLst>
              <a:gd name="adj" fmla="val 26865"/>
            </a:avLst>
          </a:prstGeom>
          <a:solidFill>
            <a:schemeClr val="bg1"/>
          </a:solidFill>
          <a:ln w="19050">
            <a:solidFill>
              <a:srgbClr val="00FFFF"/>
            </a:solidFill>
          </a:ln>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chemeClr val="tx1"/>
                </a:solidFill>
                <a:latin typeface="HG丸ｺﾞｼｯｸM-PRO" panose="020F0600000000000000" pitchFamily="50" charset="-128"/>
                <a:ea typeface="HG丸ｺﾞｼｯｸM-PRO" panose="020F0600000000000000" pitchFamily="50" charset="-128"/>
              </a:rPr>
              <a:t>言葉遣いに関するアンケートを行う。</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67" name="下矢印 66"/>
          <p:cNvSpPr/>
          <p:nvPr/>
        </p:nvSpPr>
        <p:spPr bwMode="auto">
          <a:xfrm>
            <a:off x="1041090" y="5173514"/>
            <a:ext cx="360000" cy="231464"/>
          </a:xfrm>
          <a:prstGeom prst="downArrow">
            <a:avLst/>
          </a:prstGeom>
          <a:solidFill>
            <a:srgbClr val="0000FF"/>
          </a:solidFill>
          <a:ln>
            <a:solidFill>
              <a:srgbClr val="0000FF"/>
            </a:solidFill>
            <a:headEnd/>
            <a:tailEnd/>
          </a:ln>
        </p:spPr>
        <p:style>
          <a:lnRef idx="1">
            <a:schemeClr val="accent1"/>
          </a:lnRef>
          <a:fillRef idx="3">
            <a:schemeClr val="accent1"/>
          </a:fillRef>
          <a:effectRef idx="2">
            <a:schemeClr val="accent1"/>
          </a:effectRef>
          <a:fontRef idx="minor">
            <a:schemeClr val="lt1"/>
          </a:fontRef>
        </p:style>
        <p:txBody>
          <a:bodyPr wrap="none" rtlCol="0" anchor="ctr"/>
          <a:lstStyle/>
          <a:p>
            <a:pPr algn="ctr"/>
            <a:endParaRPr kumimoji="1" lang="ja-JP" altLang="en-US"/>
          </a:p>
        </p:txBody>
      </p:sp>
      <p:sp>
        <p:nvSpPr>
          <p:cNvPr id="68" name="下矢印 67"/>
          <p:cNvSpPr/>
          <p:nvPr/>
        </p:nvSpPr>
        <p:spPr bwMode="auto">
          <a:xfrm>
            <a:off x="1041090" y="6340433"/>
            <a:ext cx="360000" cy="231464"/>
          </a:xfrm>
          <a:prstGeom prst="downArrow">
            <a:avLst/>
          </a:prstGeom>
          <a:solidFill>
            <a:srgbClr val="0000FF"/>
          </a:solidFill>
          <a:ln>
            <a:solidFill>
              <a:srgbClr val="0000FF"/>
            </a:solidFill>
            <a:headEnd/>
            <a:tailEnd/>
          </a:ln>
        </p:spPr>
        <p:style>
          <a:lnRef idx="1">
            <a:schemeClr val="accent1"/>
          </a:lnRef>
          <a:fillRef idx="3">
            <a:schemeClr val="accent1"/>
          </a:fillRef>
          <a:effectRef idx="2">
            <a:schemeClr val="accent1"/>
          </a:effectRef>
          <a:fontRef idx="minor">
            <a:schemeClr val="lt1"/>
          </a:fontRef>
        </p:style>
        <p:txBody>
          <a:bodyPr wrap="none" rtlCol="0" anchor="ctr"/>
          <a:lstStyle/>
          <a:p>
            <a:pPr algn="ctr"/>
            <a:endParaRPr kumimoji="1" lang="ja-JP" altLang="en-US"/>
          </a:p>
        </p:txBody>
      </p:sp>
      <p:sp>
        <p:nvSpPr>
          <p:cNvPr id="70" name="角丸四角形 69"/>
          <p:cNvSpPr/>
          <p:nvPr/>
        </p:nvSpPr>
        <p:spPr bwMode="auto">
          <a:xfrm>
            <a:off x="501090" y="5654883"/>
            <a:ext cx="1440000" cy="432000"/>
          </a:xfrm>
          <a:prstGeom prst="roundRect">
            <a:avLst>
              <a:gd name="adj" fmla="val 42701"/>
            </a:avLst>
          </a:prstGeom>
          <a:solidFill>
            <a:srgbClr val="00FFFF"/>
          </a:solidFill>
          <a:ln>
            <a:solidFill>
              <a:srgbClr val="00FFFF"/>
            </a:solidFill>
            <a:headEnd/>
            <a:tailEnd/>
          </a:ln>
          <a:scene3d>
            <a:camera prst="orthographicFront"/>
            <a:lightRig rig="threePt" dir="t"/>
          </a:scene3d>
          <a:sp3d>
            <a:bevelT prst="angle"/>
          </a:sp3d>
        </p:spPr>
        <p:style>
          <a:lnRef idx="0">
            <a:schemeClr val="accent5"/>
          </a:lnRef>
          <a:fillRef idx="3">
            <a:schemeClr val="accent5"/>
          </a:fillRef>
          <a:effectRef idx="3">
            <a:schemeClr val="accent5"/>
          </a:effectRef>
          <a:fontRef idx="minor">
            <a:schemeClr val="lt1"/>
          </a:fontRef>
        </p:style>
        <p:txBody>
          <a:bodyPr wrap="none" tIns="0" rtlCol="0" anchor="ctr"/>
          <a:lstStyle/>
          <a:p>
            <a:pPr algn="ctr"/>
            <a:r>
              <a:rPr kumimoji="1" lang="ja-JP" altLang="en-US" sz="1600" dirty="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放課後</a:t>
            </a:r>
          </a:p>
        </p:txBody>
      </p:sp>
      <p:sp>
        <p:nvSpPr>
          <p:cNvPr id="73" name="角丸四角形 72"/>
          <p:cNvSpPr/>
          <p:nvPr/>
        </p:nvSpPr>
        <p:spPr>
          <a:xfrm>
            <a:off x="2447596" y="5529365"/>
            <a:ext cx="3906000" cy="683037"/>
          </a:xfrm>
          <a:prstGeom prst="roundRect">
            <a:avLst>
              <a:gd name="adj" fmla="val 26865"/>
            </a:avLst>
          </a:prstGeom>
          <a:solidFill>
            <a:schemeClr val="bg1"/>
          </a:solidFill>
          <a:ln w="19050">
            <a:solidFill>
              <a:srgbClr val="00FFFF"/>
            </a:solidFill>
          </a:ln>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chemeClr val="tx1"/>
                </a:solidFill>
                <a:latin typeface="HG丸ｺﾞｼｯｸM-PRO" panose="020F0600000000000000" pitchFamily="50" charset="-128"/>
                <a:ea typeface="HG丸ｺﾞｼｯｸM-PRO" panose="020F0600000000000000" pitchFamily="50" charset="-128"/>
              </a:rPr>
              <a:t>アンケート結果を集計し、提示するデータや資料を作成する。</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32" name="正方形/長方形 31"/>
          <p:cNvSpPr/>
          <p:nvPr/>
        </p:nvSpPr>
        <p:spPr>
          <a:xfrm>
            <a:off x="142315" y="1708652"/>
            <a:ext cx="6571043" cy="731192"/>
          </a:xfrm>
          <a:prstGeom prst="rect">
            <a:avLst/>
          </a:prstGeom>
          <a:noFill/>
          <a:ln w="12700">
            <a:solidFill>
              <a:srgbClr val="33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3" name="Rectangle 55"/>
          <p:cNvSpPr>
            <a:spLocks noChangeArrowheads="1"/>
          </p:cNvSpPr>
          <p:nvPr/>
        </p:nvSpPr>
        <p:spPr bwMode="auto">
          <a:xfrm>
            <a:off x="1734084" y="1718923"/>
            <a:ext cx="4965655" cy="673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prstDash val="dash"/>
                <a:miter lim="800000"/>
                <a:headEnd/>
                <a:tailEnd/>
              </a14:hiddenLine>
            </a:ext>
          </a:extLst>
        </p:spPr>
        <p:txBody>
          <a:bodyPr anchor="ctr"/>
          <a:lstStyle/>
          <a:p>
            <a:pPr algn="just"/>
            <a:r>
              <a:rPr lang="ja-JP" altLang="en-US" sz="1100" dirty="0">
                <a:latin typeface="HG丸ｺﾞｼｯｸM-PRO" panose="020F0600000000000000" pitchFamily="50" charset="-128"/>
                <a:ea typeface="HG丸ｺﾞｼｯｸM-PRO" panose="020F0600000000000000" pitchFamily="50" charset="-128"/>
              </a:rPr>
              <a:t>①－１　</a:t>
            </a:r>
            <a:r>
              <a:rPr lang="ja-JP" altLang="en-US" sz="1100" dirty="0" smtClean="0">
                <a:latin typeface="HG丸ｺﾞｼｯｸM-PRO" panose="020F0600000000000000" pitchFamily="50" charset="-128"/>
                <a:ea typeface="HG丸ｺﾞｼｯｸM-PRO" panose="020F0600000000000000" pitchFamily="50" charset="-128"/>
              </a:rPr>
              <a:t>教員主導</a:t>
            </a:r>
            <a:r>
              <a:rPr lang="ja-JP" altLang="en-US" sz="1100" dirty="0">
                <a:latin typeface="HG丸ｺﾞｼｯｸM-PRO" panose="020F0600000000000000" pitchFamily="50" charset="-128"/>
                <a:ea typeface="HG丸ｺﾞｼｯｸM-PRO" panose="020F0600000000000000" pitchFamily="50" charset="-128"/>
              </a:rPr>
              <a:t>ではなく児童生徒が課題を設定する。</a:t>
            </a:r>
            <a:endParaRPr lang="en-US" altLang="ja-JP" sz="1100" b="0" dirty="0">
              <a:latin typeface="HG丸ｺﾞｼｯｸM-PRO" panose="020F0600000000000000" pitchFamily="50" charset="-128"/>
              <a:ea typeface="HG丸ｺﾞｼｯｸM-PRO" panose="020F0600000000000000" pitchFamily="50" charset="-128"/>
            </a:endParaRPr>
          </a:p>
          <a:p>
            <a:pPr algn="just"/>
            <a:r>
              <a:rPr lang="ja-JP" altLang="en-US" sz="1100" b="0" dirty="0">
                <a:latin typeface="HG丸ｺﾞｼｯｸM-PRO" panose="020F0600000000000000" pitchFamily="50" charset="-128"/>
                <a:ea typeface="HG丸ｺﾞｼｯｸM-PRO" panose="020F0600000000000000" pitchFamily="50" charset="-128"/>
              </a:rPr>
              <a:t>①－３　意見の共有・集団の目標設定を自己決定へつなげる。</a:t>
            </a:r>
            <a:endParaRPr lang="en-US" altLang="ja-JP" sz="1100" b="0" dirty="0">
              <a:latin typeface="HG丸ｺﾞｼｯｸM-PRO" panose="020F0600000000000000" pitchFamily="50" charset="-128"/>
              <a:ea typeface="HG丸ｺﾞｼｯｸM-PRO" panose="020F0600000000000000" pitchFamily="50" charset="-128"/>
            </a:endParaRPr>
          </a:p>
          <a:p>
            <a:pPr algn="just"/>
            <a:r>
              <a:rPr lang="ja-JP" altLang="en-US" sz="1100" b="0" dirty="0" smtClean="0">
                <a:latin typeface="HG丸ｺﾞｼｯｸM-PRO" panose="020F0600000000000000" pitchFamily="50" charset="-128"/>
                <a:ea typeface="HG丸ｺﾞｼｯｸM-PRO" panose="020F0600000000000000" pitchFamily="50" charset="-128"/>
              </a:rPr>
              <a:t>②</a:t>
            </a:r>
            <a:r>
              <a:rPr lang="ja-JP" altLang="en-US" sz="1100" b="0" dirty="0">
                <a:latin typeface="HG丸ｺﾞｼｯｸM-PRO" panose="020F0600000000000000" pitchFamily="50" charset="-128"/>
                <a:ea typeface="HG丸ｺﾞｼｯｸM-PRO" panose="020F0600000000000000" pitchFamily="50" charset="-128"/>
              </a:rPr>
              <a:t>－２　</a:t>
            </a:r>
            <a:r>
              <a:rPr lang="ja-JP" altLang="en-US" sz="1100" b="0" dirty="0" smtClean="0">
                <a:latin typeface="HG丸ｺﾞｼｯｸM-PRO" panose="020F0600000000000000" pitchFamily="50" charset="-128"/>
                <a:ea typeface="HG丸ｺﾞｼｯｸM-PRO" panose="020F0600000000000000" pitchFamily="50" charset="-128"/>
              </a:rPr>
              <a:t>「仲間</a:t>
            </a:r>
            <a:r>
              <a:rPr lang="ja-JP" altLang="en-US" sz="1100" b="0" dirty="0">
                <a:latin typeface="HG丸ｺﾞｼｯｸM-PRO" panose="020F0600000000000000" pitchFamily="50" charset="-128"/>
                <a:ea typeface="HG丸ｺﾞｼｯｸM-PRO" panose="020F0600000000000000" pitchFamily="50" charset="-128"/>
              </a:rPr>
              <a:t>同士で褒める・認める</a:t>
            </a:r>
            <a:r>
              <a:rPr lang="ja-JP" altLang="en-US" sz="1100" b="0" dirty="0" smtClean="0">
                <a:latin typeface="HG丸ｺﾞｼｯｸM-PRO" panose="020F0600000000000000" pitchFamily="50" charset="-128"/>
                <a:ea typeface="HG丸ｺﾞｼｯｸM-PRO" panose="020F0600000000000000" pitchFamily="50" charset="-128"/>
              </a:rPr>
              <a:t>言葉集」等</a:t>
            </a:r>
            <a:r>
              <a:rPr lang="ja-JP" altLang="en-US" sz="1100" b="0" dirty="0">
                <a:latin typeface="HG丸ｺﾞｼｯｸM-PRO" panose="020F0600000000000000" pitchFamily="50" charset="-128"/>
                <a:ea typeface="HG丸ｺﾞｼｯｸM-PRO" panose="020F0600000000000000" pitchFamily="50" charset="-128"/>
              </a:rPr>
              <a:t>を提供し</a:t>
            </a:r>
            <a:r>
              <a:rPr lang="ja-JP" altLang="en-US" sz="1100" b="0" dirty="0" smtClean="0">
                <a:latin typeface="HG丸ｺﾞｼｯｸM-PRO" panose="020F0600000000000000" pitchFamily="50" charset="-128"/>
                <a:ea typeface="HG丸ｺﾞｼｯｸM-PRO" panose="020F0600000000000000" pitchFamily="50" charset="-128"/>
              </a:rPr>
              <a:t>、児童生徒同士の</a:t>
            </a:r>
            <a:endParaRPr lang="en-US" altLang="ja-JP" sz="1100" b="0" dirty="0" smtClean="0">
              <a:latin typeface="HG丸ｺﾞｼｯｸM-PRO" panose="020F0600000000000000" pitchFamily="50" charset="-128"/>
              <a:ea typeface="HG丸ｺﾞｼｯｸM-PRO" panose="020F0600000000000000" pitchFamily="50" charset="-128"/>
            </a:endParaRPr>
          </a:p>
          <a:p>
            <a:pPr algn="just"/>
            <a:r>
              <a:rPr lang="ja-JP" altLang="en-US" sz="1100" b="0" dirty="0" smtClean="0">
                <a:latin typeface="HG丸ｺﾞｼｯｸM-PRO" panose="020F0600000000000000" pitchFamily="50" charset="-128"/>
                <a:ea typeface="HG丸ｺﾞｼｯｸM-PRO" panose="020F0600000000000000" pitchFamily="50" charset="-128"/>
              </a:rPr>
              <a:t>　　　　絆づくりを</a:t>
            </a:r>
            <a:r>
              <a:rPr lang="ja-JP" altLang="en-US" sz="1100" b="0" dirty="0">
                <a:latin typeface="HG丸ｺﾞｼｯｸM-PRO" panose="020F0600000000000000" pitchFamily="50" charset="-128"/>
                <a:ea typeface="HG丸ｺﾞｼｯｸM-PRO" panose="020F0600000000000000" pitchFamily="50" charset="-128"/>
              </a:rPr>
              <a:t>促す。</a:t>
            </a:r>
            <a:endParaRPr lang="en-US" altLang="ja-JP" sz="1100" b="0" dirty="0">
              <a:latin typeface="HG丸ｺﾞｼｯｸM-PRO" panose="020F0600000000000000" pitchFamily="50" charset="-128"/>
              <a:ea typeface="HG丸ｺﾞｼｯｸM-PRO" panose="020F0600000000000000" pitchFamily="50" charset="-128"/>
            </a:endParaRPr>
          </a:p>
        </p:txBody>
      </p:sp>
      <p:sp>
        <p:nvSpPr>
          <p:cNvPr id="8" name="角丸四角形 72">
            <a:extLst>
              <a:ext uri="{FF2B5EF4-FFF2-40B4-BE49-F238E27FC236}">
                <a16:creationId xmlns:a16="http://schemas.microsoft.com/office/drawing/2014/main" id="{72FE3166-0B20-0795-399D-1EC47068D9BD}"/>
              </a:ext>
            </a:extLst>
          </p:cNvPr>
          <p:cNvSpPr/>
          <p:nvPr/>
        </p:nvSpPr>
        <p:spPr>
          <a:xfrm>
            <a:off x="2447596" y="8030663"/>
            <a:ext cx="3906000" cy="1300964"/>
          </a:xfrm>
          <a:prstGeom prst="roundRect">
            <a:avLst>
              <a:gd name="adj" fmla="val 26865"/>
            </a:avLst>
          </a:prstGeom>
          <a:solidFill>
            <a:schemeClr val="bg1"/>
          </a:solidFill>
          <a:ln w="19050">
            <a:solidFill>
              <a:srgbClr val="00FFFF"/>
            </a:solidFill>
          </a:ln>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ja-JP" altLang="en-US" sz="1200" dirty="0">
                <a:solidFill>
                  <a:schemeClr val="tx1"/>
                </a:solidFill>
                <a:latin typeface="HG丸ｺﾞｼｯｸM-PRO" panose="020F0600000000000000" pitchFamily="50" charset="-128"/>
                <a:ea typeface="HG丸ｺﾞｼｯｸM-PRO" panose="020F0600000000000000" pitchFamily="50" charset="-128"/>
              </a:rPr>
              <a:t>帰りの会や週末に、自分の立てためあてに</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対する振り返り</a:t>
            </a:r>
            <a:r>
              <a:rPr lang="ja-JP" altLang="en-US" sz="1200" dirty="0">
                <a:solidFill>
                  <a:schemeClr val="tx1"/>
                </a:solidFill>
                <a:latin typeface="HG丸ｺﾞｼｯｸM-PRO" panose="020F0600000000000000" pitchFamily="50" charset="-128"/>
                <a:ea typeface="HG丸ｺﾞｼｯｸM-PRO" panose="020F0600000000000000" pitchFamily="50" charset="-128"/>
              </a:rPr>
              <a:t>の場を設定する。その際</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、教員が</a:t>
            </a:r>
            <a:r>
              <a:rPr lang="ja-JP" altLang="en-US" sz="1200" dirty="0">
                <a:solidFill>
                  <a:schemeClr val="tx1"/>
                </a:solidFill>
                <a:latin typeface="HG丸ｺﾞｼｯｸM-PRO" panose="020F0600000000000000" pitchFamily="50" charset="-128"/>
                <a:ea typeface="HG丸ｺﾞｼｯｸM-PRO" panose="020F0600000000000000" pitchFamily="50" charset="-128"/>
              </a:rPr>
              <a:t>見付けた学級の「あったか言葉</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」に関するエピソード</a:t>
            </a:r>
            <a:r>
              <a:rPr lang="ja-JP" altLang="en-US" sz="1200" dirty="0">
                <a:solidFill>
                  <a:schemeClr val="tx1"/>
                </a:solidFill>
                <a:latin typeface="HG丸ｺﾞｼｯｸM-PRO" panose="020F0600000000000000" pitchFamily="50" charset="-128"/>
                <a:ea typeface="HG丸ｺﾞｼｯｸM-PRO" panose="020F0600000000000000" pitchFamily="50" charset="-128"/>
              </a:rPr>
              <a:t>を紹介したり、児童同士</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で友達</a:t>
            </a:r>
            <a:r>
              <a:rPr lang="ja-JP" altLang="en-US" sz="1200" dirty="0">
                <a:solidFill>
                  <a:schemeClr val="tx1"/>
                </a:solidFill>
                <a:latin typeface="HG丸ｺﾞｼｯｸM-PRO" panose="020F0600000000000000" pitchFamily="50" charset="-128"/>
                <a:ea typeface="HG丸ｺﾞｼｯｸM-PRO" panose="020F0600000000000000" pitchFamily="50" charset="-128"/>
              </a:rPr>
              <a:t>に</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言われてうれしかった「</a:t>
            </a:r>
            <a:r>
              <a:rPr lang="ja-JP" altLang="en-US" sz="1200" dirty="0">
                <a:solidFill>
                  <a:schemeClr val="tx1"/>
                </a:solidFill>
                <a:latin typeface="HG丸ｺﾞｼｯｸM-PRO" panose="020F0600000000000000" pitchFamily="50" charset="-128"/>
                <a:ea typeface="HG丸ｺﾞｼｯｸM-PRO" panose="020F0600000000000000" pitchFamily="50" charset="-128"/>
              </a:rPr>
              <a:t>あったか言葉」を紹介し合ったりし、よりよい人間関係の構築につなげる。</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37" name="Rectangle 11"/>
          <p:cNvSpPr>
            <a:spLocks noChangeArrowheads="1"/>
          </p:cNvSpPr>
          <p:nvPr/>
        </p:nvSpPr>
        <p:spPr bwMode="auto">
          <a:xfrm>
            <a:off x="1760303" y="57918"/>
            <a:ext cx="108000" cy="655200"/>
          </a:xfrm>
          <a:prstGeom prst="rect">
            <a:avLst/>
          </a:prstGeom>
          <a:solidFill>
            <a:srgbClr val="00B0F0"/>
          </a:solidFill>
          <a:ln>
            <a:noFill/>
          </a:ln>
          <a:extLst/>
        </p:spPr>
        <p:txBody>
          <a:bodyPr wrap="none" anchor="ctr"/>
          <a:lstStyle/>
          <a:p>
            <a:pPr algn="ctr"/>
            <a:endParaRPr lang="ja-JP" altLang="en-US" sz="1600" dirty="0">
              <a:ea typeface="HG丸ｺﾞｼｯｸM-PRO" pitchFamily="50" charset="-128"/>
            </a:endParaRPr>
          </a:p>
        </p:txBody>
      </p:sp>
      <p:sp>
        <p:nvSpPr>
          <p:cNvPr id="38" name="Rectangle 11"/>
          <p:cNvSpPr>
            <a:spLocks noChangeArrowheads="1"/>
          </p:cNvSpPr>
          <p:nvPr/>
        </p:nvSpPr>
        <p:spPr bwMode="auto">
          <a:xfrm>
            <a:off x="6603793" y="57905"/>
            <a:ext cx="108000" cy="655200"/>
          </a:xfrm>
          <a:prstGeom prst="rect">
            <a:avLst/>
          </a:prstGeom>
          <a:solidFill>
            <a:srgbClr val="00B0F0"/>
          </a:solidFill>
          <a:ln>
            <a:noFill/>
          </a:ln>
          <a:extLst/>
        </p:spPr>
        <p:txBody>
          <a:bodyPr wrap="none" anchor="ctr"/>
          <a:lstStyle/>
          <a:p>
            <a:pPr algn="ctr"/>
            <a:endParaRPr lang="ja-JP" altLang="en-US" sz="1600" dirty="0">
              <a:ea typeface="HG丸ｺﾞｼｯｸM-PRO" pitchFamily="50" charset="-128"/>
            </a:endParaRPr>
          </a:p>
        </p:txBody>
      </p:sp>
      <p:sp>
        <p:nvSpPr>
          <p:cNvPr id="39" name="Rectangle 22"/>
          <p:cNvSpPr>
            <a:spLocks noChangeArrowheads="1"/>
          </p:cNvSpPr>
          <p:nvPr/>
        </p:nvSpPr>
        <p:spPr bwMode="auto">
          <a:xfrm>
            <a:off x="137450" y="52183"/>
            <a:ext cx="1601821" cy="315834"/>
          </a:xfrm>
          <a:prstGeom prst="rect">
            <a:avLst/>
          </a:prstGeom>
          <a:solidFill>
            <a:srgbClr val="FFFF99"/>
          </a:solidFill>
          <a:ln>
            <a:noFill/>
          </a:ln>
          <a:extLst>
            <a:ext uri="{91240B29-F687-4F45-9708-019B960494DF}">
              <a14:hiddenLine xmlns:a14="http://schemas.microsoft.com/office/drawing/2010/main" w="3175">
                <a:solidFill>
                  <a:srgbClr val="000000"/>
                </a:solidFill>
                <a:miter lim="800000"/>
                <a:headEnd/>
                <a:tailEnd/>
              </a14:hiddenLine>
            </a:ext>
          </a:extLst>
        </p:spPr>
        <p:txBody>
          <a:bodyPr wrap="none" anchor="ct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1400" b="0" dirty="0" smtClean="0">
                <a:ea typeface="HG丸ｺﾞｼｯｸM-PRO" pitchFamily="50" charset="-128"/>
              </a:rPr>
              <a:t>指導プログラム案</a:t>
            </a:r>
            <a:endParaRPr lang="ja-JP" altLang="en-US" sz="1400" b="0" dirty="0">
              <a:ea typeface="HG丸ｺﾞｼｯｸM-PRO" pitchFamily="50" charset="-128"/>
            </a:endParaRPr>
          </a:p>
        </p:txBody>
      </p:sp>
      <p:sp>
        <p:nvSpPr>
          <p:cNvPr id="40" name="Rectangle 22"/>
          <p:cNvSpPr>
            <a:spLocks noChangeArrowheads="1"/>
          </p:cNvSpPr>
          <p:nvPr/>
        </p:nvSpPr>
        <p:spPr bwMode="auto">
          <a:xfrm>
            <a:off x="137833" y="399077"/>
            <a:ext cx="1602000" cy="316800"/>
          </a:xfrm>
          <a:prstGeom prst="rect">
            <a:avLst/>
          </a:prstGeom>
          <a:solidFill>
            <a:srgbClr val="FF9900">
              <a:alpha val="59999"/>
            </a:srgbClr>
          </a:solidFill>
          <a:ln>
            <a:noFill/>
          </a:ln>
          <a:extLst>
            <a:ext uri="{91240B29-F687-4F45-9708-019B960494DF}">
              <a14:hiddenLine xmlns:a14="http://schemas.microsoft.com/office/drawing/2010/main" w="3175">
                <a:solidFill>
                  <a:srgbClr val="000000"/>
                </a:solidFill>
                <a:miter lim="800000"/>
                <a:headEnd/>
                <a:tailEnd/>
              </a14:hiddenLine>
            </a:ext>
          </a:extLst>
        </p:spPr>
        <p:txBody>
          <a:bodyPr wrap="none" anchor="ctr" anchorCtr="1"/>
          <a:lstStyle/>
          <a:p>
            <a:pPr algn="ctr"/>
            <a:r>
              <a:rPr lang="ja-JP" altLang="en-US" sz="1500" b="0" dirty="0" smtClean="0">
                <a:ea typeface="HG丸ｺﾞｼｯｸM-PRO" pitchFamily="50" charset="-128"/>
              </a:rPr>
              <a:t>小学校</a:t>
            </a:r>
            <a:endParaRPr lang="ja-JP" altLang="en-US" sz="1500" b="0" dirty="0">
              <a:ea typeface="HG丸ｺﾞｼｯｸM-PRO" pitchFamily="50" charset="-128"/>
            </a:endParaRPr>
          </a:p>
        </p:txBody>
      </p:sp>
      <p:sp>
        <p:nvSpPr>
          <p:cNvPr id="41" name="Rectangle 11"/>
          <p:cNvSpPr>
            <a:spLocks noChangeArrowheads="1"/>
          </p:cNvSpPr>
          <p:nvPr/>
        </p:nvSpPr>
        <p:spPr bwMode="auto">
          <a:xfrm>
            <a:off x="135678" y="762908"/>
            <a:ext cx="1602000" cy="897797"/>
          </a:xfrm>
          <a:prstGeom prst="rect">
            <a:avLst/>
          </a:prstGeom>
          <a:solidFill>
            <a:srgbClr val="0099FF"/>
          </a:solidFill>
          <a:ln>
            <a:noFill/>
          </a:ln>
          <a:extLst/>
        </p:spPr>
        <p:txBody>
          <a:bodyPr wrap="none" anchor="ctr"/>
          <a:lstStyle/>
          <a:p>
            <a:pPr algn="ctr"/>
            <a:r>
              <a:rPr lang="ja-JP" altLang="en-US" sz="1600" dirty="0" smtClean="0">
                <a:ea typeface="HG丸ｺﾞｼｯｸM-PRO" pitchFamily="50" charset="-128"/>
              </a:rPr>
              <a:t>プログラムの</a:t>
            </a:r>
            <a:endParaRPr lang="en-US" altLang="ja-JP" sz="1600" dirty="0" smtClean="0">
              <a:ea typeface="HG丸ｺﾞｼｯｸM-PRO" pitchFamily="50" charset="-128"/>
            </a:endParaRPr>
          </a:p>
          <a:p>
            <a:pPr algn="ctr"/>
            <a:r>
              <a:rPr lang="ja-JP" altLang="en-US" sz="1600" dirty="0" smtClean="0">
                <a:ea typeface="HG丸ｺﾞｼｯｸM-PRO" pitchFamily="50" charset="-128"/>
              </a:rPr>
              <a:t>ねらい</a:t>
            </a:r>
            <a:endParaRPr lang="ja-JP" altLang="en-US" sz="1600" dirty="0">
              <a:ea typeface="HG丸ｺﾞｼｯｸM-PRO" pitchFamily="50" charset="-128"/>
            </a:endParaRPr>
          </a:p>
        </p:txBody>
      </p:sp>
      <p:sp>
        <p:nvSpPr>
          <p:cNvPr id="44" name="Rectangle 11"/>
          <p:cNvSpPr>
            <a:spLocks noChangeArrowheads="1"/>
          </p:cNvSpPr>
          <p:nvPr/>
        </p:nvSpPr>
        <p:spPr bwMode="auto">
          <a:xfrm>
            <a:off x="139823" y="1705093"/>
            <a:ext cx="1602000" cy="740613"/>
          </a:xfrm>
          <a:prstGeom prst="rect">
            <a:avLst/>
          </a:prstGeom>
          <a:solidFill>
            <a:srgbClr val="0099FF"/>
          </a:solidFill>
          <a:ln>
            <a:noFill/>
          </a:ln>
          <a:extLst/>
        </p:spPr>
        <p:txBody>
          <a:bodyPr wrap="none" anchor="ctr"/>
          <a:lstStyle/>
          <a:p>
            <a:pPr algn="ctr"/>
            <a:r>
              <a:rPr lang="ja-JP" altLang="en-US" sz="1400" dirty="0">
                <a:ea typeface="HG丸ｺﾞｼｯｸM-PRO" pitchFamily="50" charset="-128"/>
              </a:rPr>
              <a:t>児童生徒の発達を</a:t>
            </a:r>
            <a:endParaRPr lang="en-US" altLang="ja-JP" sz="1400" dirty="0">
              <a:ea typeface="HG丸ｺﾞｼｯｸM-PRO" pitchFamily="50" charset="-128"/>
            </a:endParaRPr>
          </a:p>
          <a:p>
            <a:pPr algn="ctr"/>
            <a:r>
              <a:rPr lang="ja-JP" altLang="en-US" sz="1400" dirty="0">
                <a:ea typeface="HG丸ｺﾞｼｯｸM-PRO" pitchFamily="50" charset="-128"/>
              </a:rPr>
              <a:t>「</a:t>
            </a:r>
            <a:r>
              <a:rPr lang="ja-JP" altLang="en-US" sz="1400" dirty="0" smtClean="0">
                <a:ea typeface="HG丸ｺﾞｼｯｸM-PRO" pitchFamily="50" charset="-128"/>
              </a:rPr>
              <a:t>ささえ－る</a:t>
            </a:r>
            <a:r>
              <a:rPr lang="ja-JP" altLang="en-US" sz="1400" dirty="0">
                <a:ea typeface="HG丸ｺﾞｼｯｸM-PRO" pitchFamily="50" charset="-128"/>
              </a:rPr>
              <a:t>」</a:t>
            </a:r>
            <a:endParaRPr lang="en-US" altLang="ja-JP" sz="1400" dirty="0">
              <a:ea typeface="HG丸ｺﾞｼｯｸM-PRO" pitchFamily="50" charset="-128"/>
            </a:endParaRPr>
          </a:p>
          <a:p>
            <a:pPr algn="ctr"/>
            <a:r>
              <a:rPr lang="ja-JP" altLang="en-US" sz="1400" dirty="0" smtClean="0">
                <a:ea typeface="HG丸ｺﾞｼｯｸM-PRO" pitchFamily="50" charset="-128"/>
              </a:rPr>
              <a:t>ポイント</a:t>
            </a:r>
            <a:endParaRPr lang="ja-JP" altLang="en-US" sz="1400" dirty="0">
              <a:ea typeface="HG丸ｺﾞｼｯｸM-PRO" pitchFamily="50" charset="-128"/>
            </a:endParaRPr>
          </a:p>
        </p:txBody>
      </p:sp>
      <p:sp>
        <p:nvSpPr>
          <p:cNvPr id="47" name="角丸四角形 46"/>
          <p:cNvSpPr/>
          <p:nvPr/>
        </p:nvSpPr>
        <p:spPr>
          <a:xfrm>
            <a:off x="124280" y="2706833"/>
            <a:ext cx="6589078" cy="7008667"/>
          </a:xfrm>
          <a:prstGeom prst="roundRect">
            <a:avLst>
              <a:gd name="adj" fmla="val 314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角丸四角形 44"/>
          <p:cNvSpPr/>
          <p:nvPr/>
        </p:nvSpPr>
        <p:spPr>
          <a:xfrm>
            <a:off x="1702110" y="2484349"/>
            <a:ext cx="3442512" cy="432000"/>
          </a:xfrm>
          <a:prstGeom prst="roundRect">
            <a:avLst>
              <a:gd name="adj" fmla="val 50000"/>
            </a:avLst>
          </a:prstGeom>
          <a:solidFill>
            <a:schemeClr val="bg1">
              <a:lumMod val="85000"/>
            </a:schemeClr>
          </a:solidFill>
          <a:ln w="38100">
            <a:noFill/>
          </a:ln>
          <a:scene3d>
            <a:camera prst="orthographicFront"/>
            <a:lightRig rig="threePt" dir="t"/>
          </a:scene3d>
          <a:sp3d>
            <a:bevelT prst="angle"/>
          </a:sp3d>
        </p:spPr>
        <p:style>
          <a:lnRef idx="2">
            <a:schemeClr val="accent2"/>
          </a:lnRef>
          <a:fillRef idx="1">
            <a:schemeClr val="lt1"/>
          </a:fillRef>
          <a:effectRef idx="0">
            <a:schemeClr val="accent2"/>
          </a:effectRef>
          <a:fontRef idx="minor">
            <a:schemeClr val="dk1"/>
          </a:fontRef>
        </p:style>
        <p:txBody>
          <a:bodyPr anchor="ctr" anchorCtr="1"/>
          <a:lstStyle/>
          <a:p>
            <a:pPr algn="ctr" eaLnBrk="1" hangingPunct="1">
              <a:lnSpc>
                <a:spcPct val="120000"/>
              </a:lnSpc>
              <a:defRPr/>
            </a:pPr>
            <a:r>
              <a:rPr lang="ja-JP" altLang="en-US" spc="-15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指導プログラムの進め方</a:t>
            </a:r>
            <a:endParaRPr lang="en-US" altLang="ja-JP" spc="-15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48" name="下矢印 47"/>
          <p:cNvSpPr/>
          <p:nvPr/>
        </p:nvSpPr>
        <p:spPr bwMode="auto">
          <a:xfrm>
            <a:off x="1041090" y="3965444"/>
            <a:ext cx="360000" cy="231464"/>
          </a:xfrm>
          <a:prstGeom prst="downArrow">
            <a:avLst/>
          </a:prstGeom>
          <a:solidFill>
            <a:srgbClr val="0000FF"/>
          </a:solidFill>
          <a:ln>
            <a:solidFill>
              <a:srgbClr val="0000FF"/>
            </a:solidFill>
            <a:headEnd/>
            <a:tailEnd/>
          </a:ln>
        </p:spPr>
        <p:style>
          <a:lnRef idx="1">
            <a:schemeClr val="accent1"/>
          </a:lnRef>
          <a:fillRef idx="3">
            <a:schemeClr val="accent1"/>
          </a:fillRef>
          <a:effectRef idx="2">
            <a:schemeClr val="accent1"/>
          </a:effectRef>
          <a:fontRef idx="minor">
            <a:schemeClr val="lt1"/>
          </a:fontRef>
        </p:style>
        <p:txBody>
          <a:bodyPr wrap="none" rtlCol="0" anchor="ctr"/>
          <a:lstStyle/>
          <a:p>
            <a:pPr algn="ctr"/>
            <a:endParaRPr kumimoji="1" lang="ja-JP" altLang="en-US"/>
          </a:p>
        </p:txBody>
      </p:sp>
    </p:spTree>
    <p:extLst>
      <p:ext uri="{BB962C8B-B14F-4D97-AF65-F5344CB8AC3E}">
        <p14:creationId xmlns:p14="http://schemas.microsoft.com/office/powerpoint/2010/main" val="3436147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 name="図 2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65185" y="5921180"/>
            <a:ext cx="615997" cy="468721"/>
          </a:xfrm>
          <a:prstGeom prst="rect">
            <a:avLst/>
          </a:prstGeom>
        </p:spPr>
      </p:pic>
      <p:pic>
        <p:nvPicPr>
          <p:cNvPr id="35" name="図 3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923536" y="2676390"/>
            <a:ext cx="720755" cy="548433"/>
          </a:xfrm>
          <a:prstGeom prst="rect">
            <a:avLst/>
          </a:prstGeom>
        </p:spPr>
      </p:pic>
      <p:pic>
        <p:nvPicPr>
          <p:cNvPr id="29" name="Picture 19"/>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72217" y="7550480"/>
            <a:ext cx="1098401" cy="764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8" name="角丸四角形 17"/>
          <p:cNvSpPr/>
          <p:nvPr/>
        </p:nvSpPr>
        <p:spPr>
          <a:xfrm>
            <a:off x="169200" y="1605351"/>
            <a:ext cx="6519086" cy="8113415"/>
          </a:xfrm>
          <a:prstGeom prst="roundRect">
            <a:avLst>
              <a:gd name="adj" fmla="val 2808"/>
            </a:avLst>
          </a:prstGeom>
          <a:noFill/>
          <a:ln w="2857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Rectangle 11"/>
          <p:cNvSpPr>
            <a:spLocks noChangeArrowheads="1"/>
          </p:cNvSpPr>
          <p:nvPr/>
        </p:nvSpPr>
        <p:spPr bwMode="auto">
          <a:xfrm>
            <a:off x="168045" y="859606"/>
            <a:ext cx="1584001" cy="585390"/>
          </a:xfrm>
          <a:prstGeom prst="rect">
            <a:avLst/>
          </a:prstGeom>
          <a:solidFill>
            <a:srgbClr val="0099FF"/>
          </a:solidFill>
          <a:ln>
            <a:noFill/>
          </a:ln>
        </p:spPr>
        <p:txBody>
          <a:bodyPr wrap="none" anchor="ctr"/>
          <a:lstStyle/>
          <a:p>
            <a:pPr algn="ctr"/>
            <a:r>
              <a:rPr lang="ja-JP" altLang="en-US" sz="1600" dirty="0">
                <a:ea typeface="HG丸ｺﾞｼｯｸM-PRO" pitchFamily="50" charset="-128"/>
              </a:rPr>
              <a:t>活動のねらい</a:t>
            </a:r>
          </a:p>
        </p:txBody>
      </p:sp>
      <p:sp>
        <p:nvSpPr>
          <p:cNvPr id="65" name="正方形/長方形 64"/>
          <p:cNvSpPr/>
          <p:nvPr/>
        </p:nvSpPr>
        <p:spPr>
          <a:xfrm>
            <a:off x="164123" y="859605"/>
            <a:ext cx="6524163" cy="585272"/>
          </a:xfrm>
          <a:prstGeom prst="rect">
            <a:avLst/>
          </a:prstGeom>
          <a:noFill/>
          <a:ln w="12700">
            <a:solidFill>
              <a:srgbClr val="33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9" name="Rectangle 55"/>
          <p:cNvSpPr>
            <a:spLocks noChangeArrowheads="1"/>
          </p:cNvSpPr>
          <p:nvPr/>
        </p:nvSpPr>
        <p:spPr bwMode="auto">
          <a:xfrm>
            <a:off x="1727699" y="871227"/>
            <a:ext cx="4960587" cy="573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prstDash val="dash"/>
                <a:miter lim="800000"/>
                <a:headEnd/>
                <a:tailEnd/>
              </a14:hiddenLine>
            </a:ext>
          </a:extLst>
        </p:spPr>
        <p:txBody>
          <a:bodyPr anchor="ctr"/>
          <a:lstStyle/>
          <a:p>
            <a:r>
              <a:rPr lang="ja-JP" altLang="en-US" sz="1100" dirty="0" smtClean="0">
                <a:latin typeface="HG丸ｺﾞｼｯｸM-PRO" panose="020F0600000000000000" pitchFamily="50" charset="-128"/>
                <a:ea typeface="HG丸ｺﾞｼｯｸM-PRO" panose="020F0600000000000000" pitchFamily="50" charset="-128"/>
              </a:rPr>
              <a:t>○日頃の言葉遣いを振り返ることで、言葉遣いに関する課題を児童一人一人</a:t>
            </a:r>
            <a:endParaRPr lang="en-US" altLang="ja-JP" sz="1100" dirty="0" smtClean="0">
              <a:latin typeface="HG丸ｺﾞｼｯｸM-PRO" panose="020F0600000000000000" pitchFamily="50" charset="-128"/>
              <a:ea typeface="HG丸ｺﾞｼｯｸM-PRO" panose="020F0600000000000000" pitchFamily="50" charset="-128"/>
            </a:endParaRPr>
          </a:p>
          <a:p>
            <a:r>
              <a:rPr lang="ja-JP" altLang="en-US" sz="1100" dirty="0" smtClean="0">
                <a:latin typeface="HG丸ｺﾞｼｯｸM-PRO" panose="020F0600000000000000" pitchFamily="50" charset="-128"/>
                <a:ea typeface="HG丸ｺﾞｼｯｸM-PRO" panose="020F0600000000000000" pitchFamily="50" charset="-128"/>
              </a:rPr>
              <a:t>　が自分事</a:t>
            </a:r>
            <a:r>
              <a:rPr lang="ja-JP" altLang="en-US" sz="1100" dirty="0">
                <a:latin typeface="HG丸ｺﾞｼｯｸM-PRO" panose="020F0600000000000000" pitchFamily="50" charset="-128"/>
                <a:ea typeface="HG丸ｺﾞｼｯｸM-PRO" panose="020F0600000000000000" pitchFamily="50" charset="-128"/>
              </a:rPr>
              <a:t>として</a:t>
            </a:r>
            <a:r>
              <a:rPr lang="ja-JP" altLang="en-US" sz="1100" dirty="0" smtClean="0">
                <a:latin typeface="HG丸ｺﾞｼｯｸM-PRO" panose="020F0600000000000000" pitchFamily="50" charset="-128"/>
                <a:ea typeface="HG丸ｺﾞｼｯｸM-PRO" panose="020F0600000000000000" pitchFamily="50" charset="-128"/>
              </a:rPr>
              <a:t>捉えられるようにする。</a:t>
            </a:r>
            <a:endParaRPr lang="en-US" altLang="ja-JP" sz="1100" dirty="0" smtClean="0">
              <a:latin typeface="HG丸ｺﾞｼｯｸM-PRO" panose="020F0600000000000000" pitchFamily="50" charset="-128"/>
              <a:ea typeface="HG丸ｺﾞｼｯｸM-PRO" panose="020F0600000000000000" pitchFamily="50" charset="-128"/>
            </a:endParaRPr>
          </a:p>
        </p:txBody>
      </p:sp>
      <p:sp>
        <p:nvSpPr>
          <p:cNvPr id="41" name="角丸四角形 40"/>
          <p:cNvSpPr/>
          <p:nvPr/>
        </p:nvSpPr>
        <p:spPr bwMode="auto">
          <a:xfrm>
            <a:off x="223822" y="1824306"/>
            <a:ext cx="1152000" cy="432000"/>
          </a:xfrm>
          <a:prstGeom prst="roundRect">
            <a:avLst>
              <a:gd name="adj" fmla="val 42701"/>
            </a:avLst>
          </a:prstGeom>
          <a:solidFill>
            <a:srgbClr val="00FFFF"/>
          </a:solidFill>
          <a:ln>
            <a:solidFill>
              <a:srgbClr val="00FFFF"/>
            </a:solidFill>
            <a:headEnd/>
            <a:tailEnd/>
          </a:ln>
          <a:scene3d>
            <a:camera prst="orthographicFront"/>
            <a:lightRig rig="threePt" dir="t"/>
          </a:scene3d>
          <a:sp3d>
            <a:bevelT prst="angle"/>
          </a:sp3d>
        </p:spPr>
        <p:style>
          <a:lnRef idx="0">
            <a:schemeClr val="accent5"/>
          </a:lnRef>
          <a:fillRef idx="3">
            <a:schemeClr val="accent5"/>
          </a:fillRef>
          <a:effectRef idx="3">
            <a:schemeClr val="accent5"/>
          </a:effectRef>
          <a:fontRef idx="minor">
            <a:schemeClr val="lt1"/>
          </a:fontRef>
        </p:style>
        <p:txBody>
          <a:bodyPr wrap="none" rtlCol="0" anchor="ctr"/>
          <a:lstStyle/>
          <a:p>
            <a:pPr algn="ctr"/>
            <a:r>
              <a:rPr kumimoji="1" lang="ja-JP" altLang="en-US" sz="1400" dirty="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放課後等</a:t>
            </a:r>
          </a:p>
        </p:txBody>
      </p:sp>
      <p:sp>
        <p:nvSpPr>
          <p:cNvPr id="46" name="角丸四角形 45"/>
          <p:cNvSpPr/>
          <p:nvPr/>
        </p:nvSpPr>
        <p:spPr>
          <a:xfrm>
            <a:off x="1465690" y="1751216"/>
            <a:ext cx="5133175" cy="576000"/>
          </a:xfrm>
          <a:prstGeom prst="roundRect">
            <a:avLst>
              <a:gd name="adj" fmla="val 26865"/>
            </a:avLst>
          </a:prstGeom>
          <a:solidFill>
            <a:schemeClr val="bg1"/>
          </a:solidFill>
          <a:ln w="19050">
            <a:solidFill>
              <a:srgbClr val="00FFFF"/>
            </a:solidFill>
          </a:ln>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代表委員（学級委員）や</a:t>
            </a:r>
            <a:r>
              <a:rPr lang="ja-JP" altLang="en-US" sz="1200" dirty="0">
                <a:solidFill>
                  <a:schemeClr val="tx1"/>
                </a:solidFill>
                <a:latin typeface="HG丸ｺﾞｼｯｸM-PRO" panose="020F0600000000000000" pitchFamily="50" charset="-128"/>
                <a:ea typeface="HG丸ｺﾞｼｯｸM-PRO" panose="020F0600000000000000" pitchFamily="50" charset="-128"/>
              </a:rPr>
              <a:t>班長に対して、次回の学級活動内容と目的を伝え、活動までの見通しを共有する。</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53" name="角丸四角形 52"/>
          <p:cNvSpPr/>
          <p:nvPr/>
        </p:nvSpPr>
        <p:spPr bwMode="auto">
          <a:xfrm>
            <a:off x="223822" y="4842201"/>
            <a:ext cx="1152000" cy="432000"/>
          </a:xfrm>
          <a:prstGeom prst="roundRect">
            <a:avLst>
              <a:gd name="adj" fmla="val 42701"/>
            </a:avLst>
          </a:prstGeom>
          <a:solidFill>
            <a:srgbClr val="00FFFF"/>
          </a:solidFill>
          <a:ln>
            <a:solidFill>
              <a:srgbClr val="00FFFF"/>
            </a:solidFill>
            <a:headEnd/>
            <a:tailEnd/>
          </a:ln>
          <a:scene3d>
            <a:camera prst="orthographicFront"/>
            <a:lightRig rig="threePt" dir="t"/>
          </a:scene3d>
          <a:sp3d>
            <a:bevelT prst="angle"/>
          </a:sp3d>
        </p:spPr>
        <p:style>
          <a:lnRef idx="0">
            <a:schemeClr val="accent5"/>
          </a:lnRef>
          <a:fillRef idx="3">
            <a:schemeClr val="accent5"/>
          </a:fillRef>
          <a:effectRef idx="3">
            <a:schemeClr val="accent5"/>
          </a:effectRef>
          <a:fontRef idx="minor">
            <a:schemeClr val="lt1"/>
          </a:fontRef>
        </p:style>
        <p:txBody>
          <a:bodyPr wrap="none" rtlCol="0" anchor="ctr"/>
          <a:lstStyle/>
          <a:p>
            <a:pPr algn="ctr"/>
            <a:r>
              <a:rPr kumimoji="1" lang="ja-JP" altLang="en-US" sz="1400" dirty="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帰りの会</a:t>
            </a:r>
          </a:p>
        </p:txBody>
      </p:sp>
      <p:sp>
        <p:nvSpPr>
          <p:cNvPr id="56" name="角丸四角形 55"/>
          <p:cNvSpPr/>
          <p:nvPr/>
        </p:nvSpPr>
        <p:spPr>
          <a:xfrm>
            <a:off x="1465690" y="4773405"/>
            <a:ext cx="5133175" cy="577595"/>
          </a:xfrm>
          <a:prstGeom prst="roundRect">
            <a:avLst>
              <a:gd name="adj" fmla="val 26865"/>
            </a:avLst>
          </a:prstGeom>
          <a:solidFill>
            <a:schemeClr val="bg1"/>
          </a:solidFill>
          <a:ln w="19050">
            <a:solidFill>
              <a:srgbClr val="00FFFF"/>
            </a:solidFill>
          </a:ln>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chemeClr val="tx1"/>
                </a:solidFill>
                <a:latin typeface="HG丸ｺﾞｼｯｸM-PRO" panose="020F0600000000000000" pitchFamily="50" charset="-128"/>
                <a:ea typeface="HG丸ｺﾞｼｯｸM-PRO" panose="020F0600000000000000" pitchFamily="50" charset="-128"/>
              </a:rPr>
              <a:t>日頃の言葉遣いに関するアンケート調査を行う。</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60" name="角丸四角形 59"/>
          <p:cNvSpPr/>
          <p:nvPr/>
        </p:nvSpPr>
        <p:spPr bwMode="auto">
          <a:xfrm>
            <a:off x="223822" y="6635972"/>
            <a:ext cx="1152000" cy="432000"/>
          </a:xfrm>
          <a:prstGeom prst="roundRect">
            <a:avLst>
              <a:gd name="adj" fmla="val 42701"/>
            </a:avLst>
          </a:prstGeom>
          <a:solidFill>
            <a:srgbClr val="00FFFF"/>
          </a:solidFill>
          <a:ln>
            <a:solidFill>
              <a:srgbClr val="00FFFF"/>
            </a:solidFill>
            <a:headEnd/>
            <a:tailEnd/>
          </a:ln>
          <a:scene3d>
            <a:camera prst="orthographicFront"/>
            <a:lightRig rig="threePt" dir="t"/>
          </a:scene3d>
          <a:sp3d>
            <a:bevelT prst="angle"/>
          </a:sp3d>
        </p:spPr>
        <p:style>
          <a:lnRef idx="0">
            <a:schemeClr val="accent5"/>
          </a:lnRef>
          <a:fillRef idx="3">
            <a:schemeClr val="accent5"/>
          </a:fillRef>
          <a:effectRef idx="3">
            <a:schemeClr val="accent5"/>
          </a:effectRef>
          <a:fontRef idx="minor">
            <a:schemeClr val="lt1"/>
          </a:fontRef>
        </p:style>
        <p:txBody>
          <a:bodyPr wrap="none" rtlCol="0" anchor="ctr"/>
          <a:lstStyle/>
          <a:p>
            <a:pPr algn="ctr"/>
            <a:r>
              <a:rPr kumimoji="1" lang="ja-JP" altLang="en-US" sz="1400" dirty="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放課後</a:t>
            </a:r>
          </a:p>
        </p:txBody>
      </p:sp>
      <p:sp>
        <p:nvSpPr>
          <p:cNvPr id="61" name="角丸四角形 60"/>
          <p:cNvSpPr/>
          <p:nvPr/>
        </p:nvSpPr>
        <p:spPr>
          <a:xfrm>
            <a:off x="1465477" y="6566244"/>
            <a:ext cx="5133600" cy="576000"/>
          </a:xfrm>
          <a:prstGeom prst="roundRect">
            <a:avLst>
              <a:gd name="adj" fmla="val 26865"/>
            </a:avLst>
          </a:prstGeom>
          <a:solidFill>
            <a:schemeClr val="bg1"/>
          </a:solidFill>
          <a:ln w="19050">
            <a:solidFill>
              <a:srgbClr val="00FFFF"/>
            </a:solidFill>
          </a:ln>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chemeClr val="tx1"/>
                </a:solidFill>
                <a:latin typeface="HG丸ｺﾞｼｯｸM-PRO" panose="020F0600000000000000" pitchFamily="50" charset="-128"/>
                <a:ea typeface="HG丸ｺﾞｼｯｸM-PRO" panose="020F0600000000000000" pitchFamily="50" charset="-128"/>
              </a:rPr>
              <a:t>アンケート結果を集計し、データとして整理する。</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63" name="角丸四角形吹き出し 62"/>
          <p:cNvSpPr/>
          <p:nvPr/>
        </p:nvSpPr>
        <p:spPr>
          <a:xfrm>
            <a:off x="1325567" y="7287011"/>
            <a:ext cx="4608992" cy="396000"/>
          </a:xfrm>
          <a:prstGeom prst="wedgeRoundRectCallout">
            <a:avLst>
              <a:gd name="adj1" fmla="val -55257"/>
              <a:gd name="adj2" fmla="val 43140"/>
              <a:gd name="adj3" fmla="val 16667"/>
            </a:avLst>
          </a:prstGeom>
          <a:ln w="6350">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gn="just"/>
            <a:r>
              <a:rPr lang="ja-JP" altLang="en-US" sz="1100" dirty="0" smtClean="0">
                <a:latin typeface="ＤＦ平成明朝体W3" panose="02020309000000000000" pitchFamily="17" charset="-128"/>
                <a:ea typeface="ＤＦ平成明朝体W3" panose="02020309000000000000" pitchFamily="17" charset="-128"/>
              </a:rPr>
              <a:t>　アンケートの結果を見て、どう思いますか。</a:t>
            </a:r>
            <a:endParaRPr lang="en-US" altLang="ja-JP" sz="1100" dirty="0">
              <a:latin typeface="ＤＦ平成明朝体W3" panose="02020309000000000000" pitchFamily="17" charset="-128"/>
              <a:ea typeface="ＤＦ平成明朝体W3" panose="02020309000000000000" pitchFamily="17" charset="-128"/>
            </a:endParaRPr>
          </a:p>
        </p:txBody>
      </p:sp>
      <p:sp>
        <p:nvSpPr>
          <p:cNvPr id="51" name="角丸四角形吹き出し 50"/>
          <p:cNvSpPr/>
          <p:nvPr/>
        </p:nvSpPr>
        <p:spPr>
          <a:xfrm>
            <a:off x="1325567" y="3122218"/>
            <a:ext cx="4608992" cy="468000"/>
          </a:xfrm>
          <a:prstGeom prst="wedgeRoundRectCallout">
            <a:avLst>
              <a:gd name="adj1" fmla="val 52290"/>
              <a:gd name="adj2" fmla="val -34999"/>
              <a:gd name="adj3" fmla="val 16667"/>
            </a:avLst>
          </a:prstGeom>
          <a:ln w="6350">
            <a:solidFill>
              <a:schemeClr val="tx1"/>
            </a:solidFill>
          </a:ln>
        </p:spPr>
        <p:style>
          <a:lnRef idx="2">
            <a:schemeClr val="accent1"/>
          </a:lnRef>
          <a:fillRef idx="1">
            <a:schemeClr val="lt1"/>
          </a:fillRef>
          <a:effectRef idx="0">
            <a:schemeClr val="accent1"/>
          </a:effectRef>
          <a:fontRef idx="minor">
            <a:schemeClr val="dk1"/>
          </a:fontRef>
        </p:style>
        <p:txBody>
          <a:bodyPr rtlCol="0" anchor="ctr" anchorCtr="0"/>
          <a:lstStyle/>
          <a:p>
            <a:pPr algn="just"/>
            <a:r>
              <a:rPr lang="ja-JP" altLang="en-US" sz="1100" dirty="0" smtClean="0">
                <a:solidFill>
                  <a:schemeClr val="tx1"/>
                </a:solidFill>
                <a:latin typeface="ＤＦ平成明朝体W3" panose="02020309000000000000" pitchFamily="17" charset="-128"/>
                <a:ea typeface="ＤＦ平成明朝体W3" panose="02020309000000000000" pitchFamily="17" charset="-128"/>
              </a:rPr>
              <a:t>　○○○</a:t>
            </a:r>
            <a:r>
              <a:rPr lang="ja-JP" altLang="en-US" sz="1100" dirty="0">
                <a:solidFill>
                  <a:schemeClr val="tx1"/>
                </a:solidFill>
                <a:latin typeface="ＤＦ平成明朝体W3" panose="02020309000000000000" pitchFamily="17" charset="-128"/>
                <a:ea typeface="ＤＦ平成明朝体W3" panose="02020309000000000000" pitchFamily="17" charset="-128"/>
              </a:rPr>
              <a:t>のよう</a:t>
            </a:r>
            <a:r>
              <a:rPr lang="ja-JP" altLang="en-US" sz="1100" dirty="0" smtClean="0">
                <a:solidFill>
                  <a:schemeClr val="tx1"/>
                </a:solidFill>
                <a:latin typeface="ＤＦ平成明朝体W3" panose="02020309000000000000" pitchFamily="17" charset="-128"/>
                <a:ea typeface="ＤＦ平成明朝体W3" panose="02020309000000000000" pitchFamily="17" charset="-128"/>
              </a:rPr>
              <a:t>なよい</a:t>
            </a:r>
            <a:r>
              <a:rPr lang="ja-JP" altLang="en-US" sz="1100" dirty="0">
                <a:solidFill>
                  <a:schemeClr val="tx1"/>
                </a:solidFill>
                <a:latin typeface="ＤＦ平成明朝体W3" panose="02020309000000000000" pitchFamily="17" charset="-128"/>
                <a:ea typeface="ＤＦ平成明朝体W3" panose="02020309000000000000" pitchFamily="17" charset="-128"/>
              </a:rPr>
              <a:t>ところや</a:t>
            </a:r>
            <a:r>
              <a:rPr lang="ja-JP" altLang="en-US" sz="1100" dirty="0" smtClean="0">
                <a:solidFill>
                  <a:schemeClr val="tx1"/>
                </a:solidFill>
                <a:latin typeface="ＤＦ平成明朝体W3" panose="02020309000000000000" pitchFamily="17" charset="-128"/>
                <a:ea typeface="ＤＦ平成明朝体W3" panose="02020309000000000000" pitchFamily="17" charset="-128"/>
              </a:rPr>
              <a:t>できるよう</a:t>
            </a:r>
            <a:r>
              <a:rPr lang="ja-JP" altLang="en-US" sz="1100" dirty="0">
                <a:solidFill>
                  <a:schemeClr val="tx1"/>
                </a:solidFill>
                <a:latin typeface="ＤＦ平成明朝体W3" panose="02020309000000000000" pitchFamily="17" charset="-128"/>
                <a:ea typeface="ＤＦ平成明朝体W3" panose="02020309000000000000" pitchFamily="17" charset="-128"/>
              </a:rPr>
              <a:t>になったことがたくさんあります。でも、△△△のような点はもう少し直していきたいです。</a:t>
            </a:r>
            <a:endParaRPr lang="en-US" altLang="ja-JP" sz="1100" dirty="0">
              <a:solidFill>
                <a:schemeClr val="tx1"/>
              </a:solidFill>
              <a:latin typeface="ＤＦ平成明朝体W3" panose="02020309000000000000" pitchFamily="17" charset="-128"/>
              <a:ea typeface="ＤＦ平成明朝体W3" panose="02020309000000000000" pitchFamily="17" charset="-128"/>
            </a:endParaRPr>
          </a:p>
        </p:txBody>
      </p:sp>
      <p:sp>
        <p:nvSpPr>
          <p:cNvPr id="47" name="角丸四角形吹き出し 46"/>
          <p:cNvSpPr/>
          <p:nvPr/>
        </p:nvSpPr>
        <p:spPr>
          <a:xfrm>
            <a:off x="1326063" y="3744657"/>
            <a:ext cx="4608000" cy="773547"/>
          </a:xfrm>
          <a:prstGeom prst="wedgeRoundRectCallout">
            <a:avLst>
              <a:gd name="adj1" fmla="val -55226"/>
              <a:gd name="adj2" fmla="val -48748"/>
              <a:gd name="adj3" fmla="val 16667"/>
            </a:avLst>
          </a:prstGeom>
          <a:ln w="6350">
            <a:solidFill>
              <a:schemeClr val="tx1"/>
            </a:solidFill>
          </a:ln>
        </p:spPr>
        <p:style>
          <a:lnRef idx="2">
            <a:schemeClr val="accent1"/>
          </a:lnRef>
          <a:fillRef idx="1">
            <a:schemeClr val="lt1"/>
          </a:fillRef>
          <a:effectRef idx="0">
            <a:schemeClr val="accent1"/>
          </a:effectRef>
          <a:fontRef idx="minor">
            <a:schemeClr val="dk1"/>
          </a:fontRef>
        </p:style>
        <p:txBody>
          <a:bodyPr rtlCol="0" anchor="ctr" anchorCtr="0"/>
          <a:lstStyle/>
          <a:p>
            <a:pPr algn="just"/>
            <a:r>
              <a:rPr lang="ja-JP" altLang="en-US" sz="1100" dirty="0" smtClean="0">
                <a:solidFill>
                  <a:schemeClr val="tx1"/>
                </a:solidFill>
                <a:latin typeface="ＤＦ平成明朝体W3" panose="02020309000000000000" pitchFamily="17" charset="-128"/>
                <a:ea typeface="ＤＦ平成明朝体W3" panose="02020309000000000000" pitchFamily="17" charset="-128"/>
              </a:rPr>
              <a:t>　先生</a:t>
            </a:r>
            <a:r>
              <a:rPr lang="ja-JP" altLang="en-US" sz="1100" dirty="0">
                <a:solidFill>
                  <a:schemeClr val="tx1"/>
                </a:solidFill>
                <a:latin typeface="ＤＦ平成明朝体W3" panose="02020309000000000000" pitchFamily="17" charset="-128"/>
                <a:ea typeface="ＤＦ平成明朝体W3" panose="02020309000000000000" pitchFamily="17" charset="-128"/>
              </a:rPr>
              <a:t>もそう感じていました</a:t>
            </a:r>
            <a:r>
              <a:rPr lang="ja-JP" altLang="en-US" sz="1100" dirty="0" smtClean="0">
                <a:solidFill>
                  <a:schemeClr val="tx1"/>
                </a:solidFill>
                <a:latin typeface="ＤＦ平成明朝体W3" panose="02020309000000000000" pitchFamily="17" charset="-128"/>
                <a:ea typeface="ＤＦ平成明朝体W3" panose="02020309000000000000" pitchFamily="17" charset="-128"/>
              </a:rPr>
              <a:t>。では、</a:t>
            </a:r>
            <a:r>
              <a:rPr lang="ja-JP" altLang="en-US" sz="1100" dirty="0">
                <a:solidFill>
                  <a:schemeClr val="tx1"/>
                </a:solidFill>
                <a:latin typeface="ＤＦ平成明朝体W3" panose="02020309000000000000" pitchFamily="17" charset="-128"/>
                <a:ea typeface="ＤＦ平成明朝体W3" panose="02020309000000000000" pitchFamily="17" charset="-128"/>
              </a:rPr>
              <a:t>次回の学級活動では、学級</a:t>
            </a:r>
            <a:r>
              <a:rPr lang="ja-JP" altLang="en-US" sz="1100" dirty="0" smtClean="0">
                <a:solidFill>
                  <a:schemeClr val="tx1"/>
                </a:solidFill>
                <a:latin typeface="ＤＦ平成明朝体W3" panose="02020309000000000000" pitchFamily="17" charset="-128"/>
                <a:ea typeface="ＤＦ平成明朝体W3" panose="02020309000000000000" pitchFamily="17" charset="-128"/>
              </a:rPr>
              <a:t>を更に</a:t>
            </a:r>
            <a:r>
              <a:rPr lang="ja-JP" altLang="en-US" sz="1100" dirty="0">
                <a:solidFill>
                  <a:schemeClr val="tx1"/>
                </a:solidFill>
                <a:latin typeface="ＤＦ平成明朝体W3" panose="02020309000000000000" pitchFamily="17" charset="-128"/>
                <a:ea typeface="ＤＦ平成明朝体W3" panose="02020309000000000000" pitchFamily="17" charset="-128"/>
              </a:rPr>
              <a:t>よくしていくために、言葉遣いに</a:t>
            </a:r>
            <a:r>
              <a:rPr lang="ja-JP" altLang="en-US" sz="1100" dirty="0" smtClean="0">
                <a:solidFill>
                  <a:schemeClr val="tx1"/>
                </a:solidFill>
                <a:latin typeface="ＤＦ平成明朝体W3" panose="02020309000000000000" pitchFamily="17" charset="-128"/>
                <a:ea typeface="ＤＦ平成明朝体W3" panose="02020309000000000000" pitchFamily="17" charset="-128"/>
              </a:rPr>
              <a:t>ついてみんなで</a:t>
            </a:r>
            <a:r>
              <a:rPr lang="ja-JP" altLang="en-US" sz="1100" dirty="0">
                <a:solidFill>
                  <a:schemeClr val="tx1"/>
                </a:solidFill>
                <a:latin typeface="ＤＦ平成明朝体W3" panose="02020309000000000000" pitchFamily="17" charset="-128"/>
                <a:ea typeface="ＤＦ平成明朝体W3" panose="02020309000000000000" pitchFamily="17" charset="-128"/>
              </a:rPr>
              <a:t>考えていきたいと思います。そこで</a:t>
            </a:r>
            <a:r>
              <a:rPr lang="ja-JP" altLang="en-US" sz="1100" dirty="0" smtClean="0">
                <a:solidFill>
                  <a:schemeClr val="tx1"/>
                </a:solidFill>
                <a:latin typeface="ＤＦ平成明朝体W3" panose="02020309000000000000" pitchFamily="17" charset="-128"/>
                <a:ea typeface="ＤＦ平成明朝体W3" panose="02020309000000000000" pitchFamily="17" charset="-128"/>
              </a:rPr>
              <a:t>、学級のみんなに</a:t>
            </a:r>
            <a:r>
              <a:rPr lang="ja-JP" altLang="en-US" sz="1100" dirty="0">
                <a:solidFill>
                  <a:schemeClr val="tx1"/>
                </a:solidFill>
                <a:latin typeface="ＤＦ平成明朝体W3" panose="02020309000000000000" pitchFamily="17" charset="-128"/>
                <a:ea typeface="ＤＦ平成明朝体W3" panose="02020309000000000000" pitchFamily="17" charset="-128"/>
              </a:rPr>
              <a:t>言葉遣いについて真剣に考えてもらうために、帰りの会で事前アンケートをとりたいと思います。</a:t>
            </a:r>
            <a:endParaRPr lang="en-US" altLang="ja-JP" sz="1100" dirty="0">
              <a:solidFill>
                <a:schemeClr val="tx1"/>
              </a:solidFill>
              <a:latin typeface="ＤＦ平成明朝体W3" panose="02020309000000000000" pitchFamily="17" charset="-128"/>
              <a:ea typeface="ＤＦ平成明朝体W3" panose="02020309000000000000" pitchFamily="17" charset="-128"/>
            </a:endParaRPr>
          </a:p>
        </p:txBody>
      </p:sp>
      <p:sp>
        <p:nvSpPr>
          <p:cNvPr id="59" name="角丸四角形吹き出し 58"/>
          <p:cNvSpPr/>
          <p:nvPr/>
        </p:nvSpPr>
        <p:spPr>
          <a:xfrm>
            <a:off x="1326063" y="5521791"/>
            <a:ext cx="4608000" cy="724660"/>
          </a:xfrm>
          <a:prstGeom prst="wedgeRoundRectCallout">
            <a:avLst>
              <a:gd name="adj1" fmla="val 54530"/>
              <a:gd name="adj2" fmla="val -3653"/>
              <a:gd name="adj3" fmla="val 16667"/>
            </a:avLst>
          </a:prstGeom>
          <a:ln w="6350">
            <a:solidFill>
              <a:schemeClr val="tx1"/>
            </a:solidFill>
          </a:ln>
        </p:spPr>
        <p:style>
          <a:lnRef idx="2">
            <a:schemeClr val="accent1"/>
          </a:lnRef>
          <a:fillRef idx="1">
            <a:schemeClr val="lt1"/>
          </a:fillRef>
          <a:effectRef idx="0">
            <a:schemeClr val="accent1"/>
          </a:effectRef>
          <a:fontRef idx="minor">
            <a:schemeClr val="dk1"/>
          </a:fontRef>
        </p:style>
        <p:txBody>
          <a:bodyPr rtlCol="0" anchor="ctr" anchorCtr="0"/>
          <a:lstStyle/>
          <a:p>
            <a:r>
              <a:rPr lang="ja-JP" altLang="en-US" sz="1100" dirty="0" smtClean="0">
                <a:solidFill>
                  <a:schemeClr val="tx1"/>
                </a:solidFill>
                <a:latin typeface="ＤＦ平成明朝体W3" panose="02020309000000000000" pitchFamily="17" charset="-128"/>
                <a:ea typeface="ＤＦ平成明朝体W3" panose="02020309000000000000" pitchFamily="17" charset="-128"/>
              </a:rPr>
              <a:t>　毎日</a:t>
            </a:r>
            <a:r>
              <a:rPr lang="ja-JP" altLang="en-US" sz="1100" dirty="0">
                <a:solidFill>
                  <a:schemeClr val="tx1"/>
                </a:solidFill>
                <a:latin typeface="ＤＦ平成明朝体W3" panose="02020309000000000000" pitchFamily="17" charset="-128"/>
                <a:ea typeface="ＤＦ平成明朝体W3" panose="02020309000000000000" pitchFamily="17" charset="-128"/>
              </a:rPr>
              <a:t>元気に過ごしている〇組の皆さんですが</a:t>
            </a:r>
            <a:r>
              <a:rPr lang="ja-JP" altLang="en-US" sz="1100" dirty="0" smtClean="0">
                <a:solidFill>
                  <a:schemeClr val="tx1"/>
                </a:solidFill>
                <a:latin typeface="ＤＦ平成明朝体W3" panose="02020309000000000000" pitchFamily="17" charset="-128"/>
                <a:ea typeface="ＤＦ平成明朝体W3" panose="02020309000000000000" pitchFamily="17" charset="-128"/>
              </a:rPr>
              <a:t>、一人一人が</a:t>
            </a:r>
            <a:r>
              <a:rPr lang="ja-JP" altLang="en-US" sz="1100" dirty="0">
                <a:solidFill>
                  <a:schemeClr val="tx1"/>
                </a:solidFill>
                <a:latin typeface="ＤＦ平成明朝体W3" panose="02020309000000000000" pitchFamily="17" charset="-128"/>
                <a:ea typeface="ＤＦ平成明朝体W3" panose="02020309000000000000" pitchFamily="17" charset="-128"/>
              </a:rPr>
              <a:t>安心して、もっと仲良く過ごせる学級にしていくために、次の学級活動で</a:t>
            </a:r>
            <a:r>
              <a:rPr lang="ja-JP" altLang="en-US" sz="1100" dirty="0" smtClean="0">
                <a:solidFill>
                  <a:schemeClr val="tx1"/>
                </a:solidFill>
                <a:latin typeface="ＤＦ平成明朝体W3" panose="02020309000000000000" pitchFamily="17" charset="-128"/>
                <a:ea typeface="ＤＦ平成明朝体W3" panose="02020309000000000000" pitchFamily="17" charset="-128"/>
              </a:rPr>
              <a:t>言葉遣いについて考えて</a:t>
            </a:r>
            <a:r>
              <a:rPr lang="ja-JP" altLang="en-US" sz="1100" dirty="0">
                <a:solidFill>
                  <a:schemeClr val="tx1"/>
                </a:solidFill>
                <a:latin typeface="ＤＦ平成明朝体W3" panose="02020309000000000000" pitchFamily="17" charset="-128"/>
                <a:ea typeface="ＤＦ平成明朝体W3" panose="02020309000000000000" pitchFamily="17" charset="-128"/>
              </a:rPr>
              <a:t>いきます。日頃の言葉遣いに関する</a:t>
            </a:r>
            <a:r>
              <a:rPr lang="ja-JP" altLang="en-US" sz="1100" dirty="0" smtClean="0">
                <a:solidFill>
                  <a:schemeClr val="tx1"/>
                </a:solidFill>
                <a:latin typeface="ＤＦ平成明朝体W3" panose="02020309000000000000" pitchFamily="17" charset="-128"/>
                <a:ea typeface="ＤＦ平成明朝体W3" panose="02020309000000000000" pitchFamily="17" charset="-128"/>
              </a:rPr>
              <a:t>アンケートに答えてください。</a:t>
            </a:r>
            <a:endParaRPr lang="en-US" altLang="ja-JP" sz="1100" dirty="0">
              <a:solidFill>
                <a:schemeClr val="tx1"/>
              </a:solidFill>
              <a:latin typeface="ＤＦ平成明朝体W3" panose="02020309000000000000" pitchFamily="17" charset="-128"/>
              <a:ea typeface="ＤＦ平成明朝体W3" panose="02020309000000000000" pitchFamily="17" charset="-128"/>
            </a:endParaRPr>
          </a:p>
        </p:txBody>
      </p:sp>
      <p:sp>
        <p:nvSpPr>
          <p:cNvPr id="66" name="角丸四角形吹き出し 65"/>
          <p:cNvSpPr/>
          <p:nvPr/>
        </p:nvSpPr>
        <p:spPr>
          <a:xfrm>
            <a:off x="1326063" y="7804346"/>
            <a:ext cx="4608000" cy="663889"/>
          </a:xfrm>
          <a:prstGeom prst="wedgeRoundRectCallout">
            <a:avLst>
              <a:gd name="adj1" fmla="val 54294"/>
              <a:gd name="adj2" fmla="val 30809"/>
              <a:gd name="adj3" fmla="val 16667"/>
            </a:avLst>
          </a:prstGeom>
          <a:ln w="6350">
            <a:solidFill>
              <a:schemeClr val="tx1"/>
            </a:solidFill>
          </a:ln>
        </p:spPr>
        <p:style>
          <a:lnRef idx="2">
            <a:schemeClr val="accent1"/>
          </a:lnRef>
          <a:fillRef idx="1">
            <a:schemeClr val="lt1"/>
          </a:fillRef>
          <a:effectRef idx="0">
            <a:schemeClr val="accent1"/>
          </a:effectRef>
          <a:fontRef idx="minor">
            <a:schemeClr val="dk1"/>
          </a:fontRef>
        </p:style>
        <p:txBody>
          <a:bodyPr rtlCol="0" anchor="ctr" anchorCtr="0"/>
          <a:lstStyle/>
          <a:p>
            <a:r>
              <a:rPr lang="ja-JP" altLang="en-US" sz="1100" dirty="0" smtClean="0">
                <a:solidFill>
                  <a:schemeClr val="tx1"/>
                </a:solidFill>
                <a:latin typeface="ＤＦ平成明朝体W3" panose="02020309000000000000" pitchFamily="17" charset="-128"/>
                <a:ea typeface="ＤＦ平成明朝体W3" panose="02020309000000000000" pitchFamily="17" charset="-128"/>
              </a:rPr>
              <a:t>　アンケート結果のように「ありがとう」というあたたかい言葉を使っている人は多いと思います</a:t>
            </a:r>
            <a:r>
              <a:rPr lang="ja-JP" altLang="en-US" sz="1100" dirty="0" smtClean="0">
                <a:solidFill>
                  <a:schemeClr val="tx1"/>
                </a:solidFill>
                <a:latin typeface="ＤＦ平成明朝体W3" panose="02020309000000000000" pitchFamily="17" charset="-128"/>
                <a:ea typeface="ＤＦ平成明朝体W3" panose="02020309000000000000" pitchFamily="17" charset="-128"/>
              </a:rPr>
              <a:t>。でも、</a:t>
            </a:r>
            <a:r>
              <a:rPr lang="ja-JP" altLang="en-US" sz="1100" dirty="0" smtClean="0">
                <a:solidFill>
                  <a:schemeClr val="tx1"/>
                </a:solidFill>
                <a:latin typeface="ＤＦ平成明朝体W3" panose="02020309000000000000" pitchFamily="17" charset="-128"/>
                <a:ea typeface="ＤＦ平成明朝体W3" panose="02020309000000000000" pitchFamily="17" charset="-128"/>
              </a:rPr>
              <a:t>いやな言葉を言われて悲しい気持ちになった人もいます。</a:t>
            </a:r>
            <a:endParaRPr lang="en-US" altLang="ja-JP" sz="1100" dirty="0">
              <a:solidFill>
                <a:schemeClr val="tx1"/>
              </a:solidFill>
              <a:latin typeface="ＤＦ平成明朝体W3" panose="02020309000000000000" pitchFamily="17" charset="-128"/>
              <a:ea typeface="ＤＦ平成明朝体W3" panose="02020309000000000000" pitchFamily="17" charset="-128"/>
            </a:endParaRPr>
          </a:p>
        </p:txBody>
      </p:sp>
      <p:sp>
        <p:nvSpPr>
          <p:cNvPr id="81" name="角丸四角形吹き出し 80"/>
          <p:cNvSpPr/>
          <p:nvPr/>
        </p:nvSpPr>
        <p:spPr>
          <a:xfrm>
            <a:off x="1326063" y="8589571"/>
            <a:ext cx="4608000" cy="942857"/>
          </a:xfrm>
          <a:prstGeom prst="wedgeRoundRectCallout">
            <a:avLst>
              <a:gd name="adj1" fmla="val -54301"/>
              <a:gd name="adj2" fmla="val -48570"/>
              <a:gd name="adj3" fmla="val 16667"/>
            </a:avLst>
          </a:prstGeom>
          <a:ln w="6350">
            <a:solidFill>
              <a:schemeClr val="tx1"/>
            </a:solidFill>
          </a:ln>
        </p:spPr>
        <p:style>
          <a:lnRef idx="2">
            <a:schemeClr val="accent1"/>
          </a:lnRef>
          <a:fillRef idx="1">
            <a:schemeClr val="lt1"/>
          </a:fillRef>
          <a:effectRef idx="0">
            <a:schemeClr val="accent1"/>
          </a:effectRef>
          <a:fontRef idx="minor">
            <a:schemeClr val="dk1"/>
          </a:fontRef>
        </p:style>
        <p:txBody>
          <a:bodyPr rtlCol="0" anchor="ctr" anchorCtr="0"/>
          <a:lstStyle/>
          <a:p>
            <a:pPr algn="just"/>
            <a:r>
              <a:rPr lang="ja-JP" altLang="en-US" sz="1100" dirty="0" smtClean="0">
                <a:solidFill>
                  <a:schemeClr val="tx1"/>
                </a:solidFill>
                <a:latin typeface="ＤＦ平成明朝体W3" panose="02020309000000000000" pitchFamily="17" charset="-128"/>
                <a:ea typeface="ＤＦ平成明朝体W3" panose="02020309000000000000" pitchFamily="17" charset="-128"/>
              </a:rPr>
              <a:t>　そうですね。先生もそう思います。アンケートでは、いやな言葉を言われた経験があると答えた人もいました。〇年生</a:t>
            </a:r>
            <a:r>
              <a:rPr lang="ja-JP" altLang="en-US" sz="1100" dirty="0">
                <a:solidFill>
                  <a:schemeClr val="tx1"/>
                </a:solidFill>
                <a:latin typeface="ＤＦ平成明朝体W3" panose="02020309000000000000" pitchFamily="17" charset="-128"/>
                <a:ea typeface="ＤＦ平成明朝体W3" panose="02020309000000000000" pitchFamily="17" charset="-128"/>
              </a:rPr>
              <a:t>まであと少し</a:t>
            </a:r>
            <a:r>
              <a:rPr lang="ja-JP" altLang="en-US" sz="1100" dirty="0" smtClean="0">
                <a:solidFill>
                  <a:schemeClr val="tx1"/>
                </a:solidFill>
                <a:latin typeface="ＤＦ平成明朝体W3" panose="02020309000000000000" pitchFamily="17" charset="-128"/>
                <a:ea typeface="ＤＦ平成明朝体W3" panose="02020309000000000000" pitchFamily="17" charset="-128"/>
              </a:rPr>
              <a:t>。素敵な</a:t>
            </a:r>
            <a:r>
              <a:rPr lang="ja-JP" altLang="en-US" sz="1100" dirty="0">
                <a:solidFill>
                  <a:schemeClr val="tx1"/>
                </a:solidFill>
                <a:latin typeface="ＤＦ平成明朝体W3" panose="02020309000000000000" pitchFamily="17" charset="-128"/>
                <a:ea typeface="ＤＦ平成明朝体W3" panose="02020309000000000000" pitchFamily="17" charset="-128"/>
              </a:rPr>
              <a:t>〇年生に向けて、学級も自分も磨いていくために</a:t>
            </a:r>
            <a:r>
              <a:rPr lang="ja-JP" altLang="en-US" sz="1100" dirty="0" smtClean="0">
                <a:solidFill>
                  <a:schemeClr val="tx1"/>
                </a:solidFill>
                <a:latin typeface="ＤＦ平成明朝体W3" panose="02020309000000000000" pitchFamily="17" charset="-128"/>
                <a:ea typeface="ＤＦ平成明朝体W3" panose="02020309000000000000" pitchFamily="17" charset="-128"/>
              </a:rPr>
              <a:t>、学級活動で言葉遣い</a:t>
            </a:r>
            <a:r>
              <a:rPr lang="ja-JP" altLang="en-US" sz="1100" dirty="0">
                <a:solidFill>
                  <a:schemeClr val="tx1"/>
                </a:solidFill>
                <a:latin typeface="ＤＦ平成明朝体W3" panose="02020309000000000000" pitchFamily="17" charset="-128"/>
                <a:ea typeface="ＤＦ平成明朝体W3" panose="02020309000000000000" pitchFamily="17" charset="-128"/>
              </a:rPr>
              <a:t>に</a:t>
            </a:r>
            <a:r>
              <a:rPr lang="ja-JP" altLang="en-US" sz="1100" dirty="0" smtClean="0">
                <a:solidFill>
                  <a:schemeClr val="tx1"/>
                </a:solidFill>
                <a:latin typeface="ＤＦ平成明朝体W3" panose="02020309000000000000" pitchFamily="17" charset="-128"/>
                <a:ea typeface="ＤＦ平成明朝体W3" panose="02020309000000000000" pitchFamily="17" charset="-128"/>
              </a:rPr>
              <a:t>ついて考えていきましょう。</a:t>
            </a:r>
            <a:endParaRPr lang="en-US" altLang="ja-JP" sz="1100" dirty="0">
              <a:solidFill>
                <a:schemeClr val="tx1"/>
              </a:solidFill>
              <a:latin typeface="ＤＦ平成明朝体W3" panose="02020309000000000000" pitchFamily="17" charset="-128"/>
              <a:ea typeface="ＤＦ平成明朝体W3" panose="02020309000000000000" pitchFamily="17" charset="-128"/>
            </a:endParaRPr>
          </a:p>
        </p:txBody>
      </p:sp>
      <p:sp>
        <p:nvSpPr>
          <p:cNvPr id="8" name="Rectangle 55">
            <a:extLst>
              <a:ext uri="{FF2B5EF4-FFF2-40B4-BE49-F238E27FC236}">
                <a16:creationId xmlns:a16="http://schemas.microsoft.com/office/drawing/2014/main" id="{30C816DC-5B59-C687-60AD-7982FE5B9E9E}"/>
              </a:ext>
            </a:extLst>
          </p:cNvPr>
          <p:cNvSpPr>
            <a:spLocks noChangeArrowheads="1"/>
          </p:cNvSpPr>
          <p:nvPr/>
        </p:nvSpPr>
        <p:spPr bwMode="auto">
          <a:xfrm>
            <a:off x="1880376" y="327557"/>
            <a:ext cx="4700806" cy="459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prstDash val="dash"/>
                <a:miter lim="800000"/>
                <a:headEnd/>
                <a:tailEnd/>
              </a14:hiddenLine>
            </a:ext>
          </a:extLst>
        </p:spPr>
        <p:txBody>
          <a:bodyPr anchor="ctr"/>
          <a:lstStyle/>
          <a:p>
            <a:pPr algn="ctr"/>
            <a:r>
              <a:rPr lang="ja-JP" altLang="en-US" b="0" dirty="0">
                <a:latin typeface="HG丸ｺﾞｼｯｸM-PRO" panose="020F0600000000000000" pitchFamily="50" charset="-128"/>
                <a:ea typeface="HG丸ｺﾞｼｯｸM-PRO" panose="020F0600000000000000" pitchFamily="50" charset="-128"/>
              </a:rPr>
              <a:t>聞きたい言葉、いやな言葉　　　　</a:t>
            </a:r>
          </a:p>
        </p:txBody>
      </p:sp>
      <p:pic>
        <p:nvPicPr>
          <p:cNvPr id="28" name="Picture 19"/>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87270" y="2752680"/>
            <a:ext cx="1098401" cy="764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7" name="正方形/長方形 26"/>
          <p:cNvSpPr/>
          <p:nvPr/>
        </p:nvSpPr>
        <p:spPr>
          <a:xfrm>
            <a:off x="20722" y="23895"/>
            <a:ext cx="3438762" cy="369332"/>
          </a:xfrm>
          <a:prstGeom prst="rect">
            <a:avLst/>
          </a:prstGeom>
          <a:noFill/>
        </p:spPr>
        <p:txBody>
          <a:bodyPr wrap="none" lIns="91440" tIns="45720" rIns="91440" bIns="45720">
            <a:spAutoFit/>
          </a:bodyPr>
          <a:lstStyle/>
          <a:p>
            <a:pPr algn="ctr"/>
            <a:r>
              <a:rPr lang="ja-JP" altLang="en-US" b="1" dirty="0" smtClean="0">
                <a:ea typeface="HG丸ｺﾞｼｯｸM-PRO" pitchFamily="50" charset="-128"/>
              </a:rPr>
              <a:t>学級活動へつなげる事前の活動</a:t>
            </a:r>
            <a:endParaRPr lang="ja-JP" altLang="en-US" b="1" dirty="0">
              <a:ea typeface="HG丸ｺﾞｼｯｸM-PRO" pitchFamily="50" charset="-128"/>
            </a:endParaRPr>
          </a:p>
        </p:txBody>
      </p:sp>
      <p:sp>
        <p:nvSpPr>
          <p:cNvPr id="30" name="Rectangle 22"/>
          <p:cNvSpPr>
            <a:spLocks noChangeArrowheads="1"/>
          </p:cNvSpPr>
          <p:nvPr/>
        </p:nvSpPr>
        <p:spPr bwMode="auto">
          <a:xfrm>
            <a:off x="168046" y="486585"/>
            <a:ext cx="1584000" cy="316800"/>
          </a:xfrm>
          <a:prstGeom prst="rect">
            <a:avLst/>
          </a:prstGeom>
          <a:solidFill>
            <a:srgbClr val="FF9900">
              <a:alpha val="59999"/>
            </a:srgbClr>
          </a:solidFill>
          <a:ln>
            <a:noFill/>
          </a:ln>
          <a:extLst>
            <a:ext uri="{91240B29-F687-4F45-9708-019B960494DF}">
              <a14:hiddenLine xmlns:a14="http://schemas.microsoft.com/office/drawing/2010/main" w="3175">
                <a:solidFill>
                  <a:srgbClr val="000000"/>
                </a:solidFill>
                <a:miter lim="800000"/>
                <a:headEnd/>
                <a:tailEnd/>
              </a14:hiddenLine>
            </a:ext>
          </a:extLst>
        </p:spPr>
        <p:txBody>
          <a:bodyPr wrap="none" anchor="ctr" anchorCtr="1"/>
          <a:lstStyle/>
          <a:p>
            <a:pPr algn="ctr"/>
            <a:r>
              <a:rPr lang="ja-JP" altLang="en-US" sz="1600" dirty="0" smtClean="0">
                <a:ea typeface="HG丸ｺﾞｼｯｸM-PRO" pitchFamily="50" charset="-128"/>
              </a:rPr>
              <a:t>小学校</a:t>
            </a:r>
            <a:endParaRPr lang="ja-JP" altLang="en-US" sz="1600" b="0" dirty="0">
              <a:ea typeface="HG丸ｺﾞｼｯｸM-PRO" pitchFamily="50" charset="-128"/>
            </a:endParaRPr>
          </a:p>
        </p:txBody>
      </p:sp>
      <p:sp>
        <p:nvSpPr>
          <p:cNvPr id="31" name="Rectangle 11"/>
          <p:cNvSpPr>
            <a:spLocks noChangeArrowheads="1"/>
          </p:cNvSpPr>
          <p:nvPr/>
        </p:nvSpPr>
        <p:spPr bwMode="auto">
          <a:xfrm>
            <a:off x="1772376" y="381657"/>
            <a:ext cx="108000" cy="432000"/>
          </a:xfrm>
          <a:prstGeom prst="rect">
            <a:avLst/>
          </a:prstGeom>
          <a:solidFill>
            <a:srgbClr val="00B0F0"/>
          </a:solidFill>
          <a:ln>
            <a:noFill/>
          </a:ln>
          <a:extLst/>
        </p:spPr>
        <p:txBody>
          <a:bodyPr wrap="none" anchor="ctr"/>
          <a:lstStyle/>
          <a:p>
            <a:pPr algn="ctr"/>
            <a:endParaRPr lang="ja-JP" altLang="en-US" sz="1800" dirty="0">
              <a:ea typeface="HG丸ｺﾞｼｯｸM-PRO" pitchFamily="50" charset="-128"/>
            </a:endParaRPr>
          </a:p>
        </p:txBody>
      </p:sp>
      <p:sp>
        <p:nvSpPr>
          <p:cNvPr id="33" name="Rectangle 11"/>
          <p:cNvSpPr>
            <a:spLocks noChangeArrowheads="1"/>
          </p:cNvSpPr>
          <p:nvPr/>
        </p:nvSpPr>
        <p:spPr bwMode="auto">
          <a:xfrm>
            <a:off x="6581182" y="384214"/>
            <a:ext cx="108000" cy="432000"/>
          </a:xfrm>
          <a:prstGeom prst="rect">
            <a:avLst/>
          </a:prstGeom>
          <a:solidFill>
            <a:srgbClr val="00B0F0"/>
          </a:solidFill>
          <a:ln>
            <a:noFill/>
          </a:ln>
          <a:extLst/>
        </p:spPr>
        <p:txBody>
          <a:bodyPr wrap="none" anchor="ctr"/>
          <a:lstStyle/>
          <a:p>
            <a:pPr algn="ctr"/>
            <a:endParaRPr lang="ja-JP" altLang="en-US" sz="1800" dirty="0">
              <a:ea typeface="HG丸ｺﾞｼｯｸM-PRO" pitchFamily="50" charset="-128"/>
            </a:endParaRPr>
          </a:p>
        </p:txBody>
      </p:sp>
      <p:sp>
        <p:nvSpPr>
          <p:cNvPr id="32" name="角丸四角形吹き出し 31"/>
          <p:cNvSpPr/>
          <p:nvPr/>
        </p:nvSpPr>
        <p:spPr>
          <a:xfrm>
            <a:off x="1326063" y="2498596"/>
            <a:ext cx="4608000" cy="468000"/>
          </a:xfrm>
          <a:prstGeom prst="wedgeRoundRectCallout">
            <a:avLst>
              <a:gd name="adj1" fmla="val -55089"/>
              <a:gd name="adj2" fmla="val 48296"/>
              <a:gd name="adj3" fmla="val 16667"/>
            </a:avLst>
          </a:prstGeom>
          <a:ln w="6350">
            <a:solidFill>
              <a:schemeClr val="tx1"/>
            </a:solidFill>
          </a:ln>
        </p:spPr>
        <p:style>
          <a:lnRef idx="2">
            <a:schemeClr val="accent1"/>
          </a:lnRef>
          <a:fillRef idx="1">
            <a:schemeClr val="lt1"/>
          </a:fillRef>
          <a:effectRef idx="0">
            <a:schemeClr val="accent1"/>
          </a:effectRef>
          <a:fontRef idx="minor">
            <a:schemeClr val="dk1"/>
          </a:fontRef>
        </p:style>
        <p:txBody>
          <a:bodyPr rtlCol="0" anchor="ctr" anchorCtr="0"/>
          <a:lstStyle/>
          <a:p>
            <a:pPr algn="just"/>
            <a:r>
              <a:rPr lang="ja-JP" altLang="en-US" sz="1200" dirty="0" smtClean="0">
                <a:solidFill>
                  <a:schemeClr val="tx1"/>
                </a:solidFill>
                <a:latin typeface="ＤＦ平成明朝体W3" panose="02020309000000000000" pitchFamily="17" charset="-128"/>
                <a:ea typeface="ＤＦ平成明朝体W3" panose="02020309000000000000" pitchFamily="17" charset="-128"/>
              </a:rPr>
              <a:t>　代表委員（学級委員）と</a:t>
            </a:r>
            <a:r>
              <a:rPr lang="ja-JP" altLang="en-US" sz="1200" dirty="0">
                <a:solidFill>
                  <a:schemeClr val="tx1"/>
                </a:solidFill>
                <a:latin typeface="ＤＦ平成明朝体W3" panose="02020309000000000000" pitchFamily="17" charset="-128"/>
                <a:ea typeface="ＤＦ平成明朝体W3" panose="02020309000000000000" pitchFamily="17" charset="-128"/>
              </a:rPr>
              <a:t>班長の皆さん、最近の学級生活を振り返って</a:t>
            </a:r>
            <a:r>
              <a:rPr lang="ja-JP" altLang="en-US" sz="1200" dirty="0" smtClean="0">
                <a:solidFill>
                  <a:schemeClr val="tx1"/>
                </a:solidFill>
                <a:latin typeface="ＤＦ平成明朝体W3" panose="02020309000000000000" pitchFamily="17" charset="-128"/>
                <a:ea typeface="ＤＦ平成明朝体W3" panose="02020309000000000000" pitchFamily="17" charset="-128"/>
              </a:rPr>
              <a:t>みて、何か問題点はありませんか。</a:t>
            </a:r>
            <a:endParaRPr lang="en-US" altLang="ja-JP" sz="1200" dirty="0">
              <a:solidFill>
                <a:schemeClr val="tx1"/>
              </a:solidFill>
              <a:latin typeface="ＤＦ平成明朝体W3" panose="02020309000000000000" pitchFamily="17" charset="-128"/>
              <a:ea typeface="ＤＦ平成明朝体W3" panose="02020309000000000000" pitchFamily="17" charset="-128"/>
            </a:endParaRPr>
          </a:p>
        </p:txBody>
      </p:sp>
      <p:pic>
        <p:nvPicPr>
          <p:cNvPr id="48" name="図 4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19185" y="8458060"/>
            <a:ext cx="615997" cy="468721"/>
          </a:xfrm>
          <a:prstGeom prst="rect">
            <a:avLst/>
          </a:prstGeom>
        </p:spPr>
      </p:pic>
    </p:spTree>
    <p:extLst>
      <p:ext uri="{BB962C8B-B14F-4D97-AF65-F5344CB8AC3E}">
        <p14:creationId xmlns:p14="http://schemas.microsoft.com/office/powerpoint/2010/main" val="9504639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1" name="表 30"/>
          <p:cNvGraphicFramePr>
            <a:graphicFrameLocks noGrp="1"/>
          </p:cNvGraphicFramePr>
          <p:nvPr>
            <p:extLst>
              <p:ext uri="{D42A27DB-BD31-4B8C-83A1-F6EECF244321}">
                <p14:modId xmlns:p14="http://schemas.microsoft.com/office/powerpoint/2010/main" val="916108604"/>
              </p:ext>
            </p:extLst>
          </p:nvPr>
        </p:nvGraphicFramePr>
        <p:xfrm>
          <a:off x="616548" y="2736901"/>
          <a:ext cx="6127420" cy="6978599"/>
        </p:xfrm>
        <a:graphic>
          <a:graphicData uri="http://schemas.openxmlformats.org/drawingml/2006/table">
            <a:tbl>
              <a:tblPr firstRow="1" bandRow="1">
                <a:tableStyleId>{5940675A-B579-460E-94D1-54222C63F5DA}</a:tableStyleId>
              </a:tblPr>
              <a:tblGrid>
                <a:gridCol w="3410547">
                  <a:extLst>
                    <a:ext uri="{9D8B030D-6E8A-4147-A177-3AD203B41FA5}">
                      <a16:colId xmlns:a16="http://schemas.microsoft.com/office/drawing/2014/main" val="20000"/>
                    </a:ext>
                  </a:extLst>
                </a:gridCol>
                <a:gridCol w="2716873">
                  <a:extLst>
                    <a:ext uri="{9D8B030D-6E8A-4147-A177-3AD203B41FA5}">
                      <a16:colId xmlns:a16="http://schemas.microsoft.com/office/drawing/2014/main" val="20001"/>
                    </a:ext>
                  </a:extLst>
                </a:gridCol>
              </a:tblGrid>
              <a:tr h="730871">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学　習　活　動</a:t>
                      </a:r>
                    </a:p>
                  </a:txBody>
                  <a:tcPr marR="7200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 指 導 上 の 留 意 点</a:t>
                      </a:r>
                      <a:endParaRPr kumimoji="1" lang="en-US" altLang="ja-JP" sz="1050" dirty="0">
                        <a:latin typeface="HG丸ｺﾞｼｯｸM-PRO" panose="020F0600000000000000" pitchFamily="50" charset="-128"/>
                        <a:ea typeface="HG丸ｺﾞｼｯｸM-PRO" panose="020F0600000000000000" pitchFamily="50" charset="-128"/>
                      </a:endParaRPr>
                    </a:p>
                    <a:p>
                      <a:pPr algn="ctr"/>
                      <a:endParaRPr kumimoji="1" lang="en-US" altLang="ja-JP" sz="1050" dirty="0">
                        <a:latin typeface="HG丸ｺﾞｼｯｸM-PRO" panose="020F0600000000000000" pitchFamily="50" charset="-128"/>
                        <a:ea typeface="HG丸ｺﾞｼｯｸM-PRO" panose="020F0600000000000000" pitchFamily="50" charset="-128"/>
                      </a:endParaRPr>
                    </a:p>
                    <a:p>
                      <a:pPr algn="ctr"/>
                      <a:endParaRPr kumimoji="1" lang="ja-JP" altLang="en-US" sz="1050" dirty="0">
                        <a:latin typeface="HG丸ｺﾞｼｯｸM-PRO" panose="020F0600000000000000" pitchFamily="50" charset="-128"/>
                        <a:ea typeface="HG丸ｺﾞｼｯｸM-PRO" panose="020F0600000000000000" pitchFamily="50" charset="-128"/>
                      </a:endParaRPr>
                    </a:p>
                  </a:txBody>
                  <a:tcPr marR="7200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4165033">
                <a:tc>
                  <a:txBody>
                    <a:bodyPr/>
                    <a:lstStyle/>
                    <a:p>
                      <a:pPr algn="just"/>
                      <a:r>
                        <a:rPr kumimoji="1" lang="ja-JP" altLang="en-US" sz="1050" dirty="0">
                          <a:solidFill>
                            <a:schemeClr val="tx1"/>
                          </a:solidFill>
                          <a:latin typeface="HG丸ｺﾞｼｯｸM-PRO" panose="020F0600000000000000" pitchFamily="50" charset="-128"/>
                          <a:ea typeface="HG丸ｺﾞｼｯｸM-PRO" panose="020F0600000000000000" pitchFamily="50" charset="-128"/>
                        </a:rPr>
                        <a:t>１　北原白秋の</a:t>
                      </a:r>
                      <a:r>
                        <a:rPr kumimoji="1" lang="ja-JP" altLang="en-US" sz="1050" dirty="0" smtClean="0">
                          <a:solidFill>
                            <a:schemeClr val="tx1"/>
                          </a:solidFill>
                          <a:latin typeface="HG丸ｺﾞｼｯｸM-PRO" panose="020F0600000000000000" pitchFamily="50" charset="-128"/>
                          <a:ea typeface="HG丸ｺﾞｼｯｸM-PRO" panose="020F0600000000000000" pitchFamily="50" charset="-128"/>
                        </a:rPr>
                        <a:t>詩「ひとつのことば」の</a:t>
                      </a:r>
                      <a:r>
                        <a:rPr kumimoji="1" lang="ja-JP" altLang="en-US" sz="1050" dirty="0">
                          <a:solidFill>
                            <a:schemeClr val="tx1"/>
                          </a:solidFill>
                          <a:latin typeface="HG丸ｺﾞｼｯｸM-PRO" panose="020F0600000000000000" pitchFamily="50" charset="-128"/>
                          <a:ea typeface="HG丸ｺﾞｼｯｸM-PRO" panose="020F0600000000000000" pitchFamily="50" charset="-128"/>
                        </a:rPr>
                        <a:t>内容について</a:t>
                      </a:r>
                      <a:r>
                        <a:rPr kumimoji="1" lang="ja-JP" altLang="en-US" sz="1050" dirty="0" smtClean="0">
                          <a:solidFill>
                            <a:schemeClr val="tx1"/>
                          </a:solidFill>
                          <a:latin typeface="HG丸ｺﾞｼｯｸM-PRO" panose="020F0600000000000000" pitchFamily="50" charset="-128"/>
                          <a:ea typeface="HG丸ｺﾞｼｯｸM-PRO" panose="020F0600000000000000" pitchFamily="50" charset="-128"/>
                        </a:rPr>
                        <a:t>、</a:t>
                      </a:r>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pPr algn="just"/>
                      <a:r>
                        <a:rPr kumimoji="1" lang="ja-JP" altLang="en-US" sz="1050" dirty="0" smtClean="0">
                          <a:solidFill>
                            <a:schemeClr val="tx1"/>
                          </a:solidFill>
                          <a:latin typeface="HG丸ｺﾞｼｯｸM-PRO" panose="020F0600000000000000" pitchFamily="50" charset="-128"/>
                          <a:ea typeface="HG丸ｺﾞｼｯｸM-PRO" panose="020F0600000000000000" pitchFamily="50" charset="-128"/>
                        </a:rPr>
                        <a:t>　どんな言葉が入ると予想したのか発表し合い、言葉</a:t>
                      </a:r>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pPr algn="just"/>
                      <a:r>
                        <a:rPr kumimoji="1" lang="ja-JP" altLang="en-US" sz="1050" dirty="0" smtClean="0">
                          <a:solidFill>
                            <a:schemeClr val="tx1"/>
                          </a:solidFill>
                          <a:latin typeface="HG丸ｺﾞｼｯｸM-PRO" panose="020F0600000000000000" pitchFamily="50" charset="-128"/>
                          <a:ea typeface="HG丸ｺﾞｼｯｸM-PRO" panose="020F0600000000000000" pitchFamily="50" charset="-128"/>
                        </a:rPr>
                        <a:t>　の持つ力について考える。（５分）</a:t>
                      </a:r>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a:solidFill>
                          <a:schemeClr val="tx1"/>
                        </a:solidFill>
                        <a:latin typeface="HG丸ｺﾞｼｯｸM-PRO" panose="020F0600000000000000" pitchFamily="50" charset="-128"/>
                        <a:ea typeface="HG丸ｺﾞｼｯｸM-PRO" panose="020F0600000000000000" pitchFamily="50" charset="-128"/>
                      </a:endParaRPr>
                    </a:p>
                    <a:p>
                      <a:pPr algn="just"/>
                      <a:r>
                        <a:rPr kumimoji="1" lang="ja-JP" altLang="en-US" sz="1050" dirty="0">
                          <a:solidFill>
                            <a:schemeClr val="tx1"/>
                          </a:solidFill>
                          <a:latin typeface="HG丸ｺﾞｼｯｸM-PRO" panose="020F0600000000000000" pitchFamily="50" charset="-128"/>
                          <a:ea typeface="HG丸ｺﾞｼｯｸM-PRO" panose="020F0600000000000000" pitchFamily="50" charset="-128"/>
                        </a:rPr>
                        <a:t>２　事前のアンケート結果を見て、日頃の言葉遣いに</a:t>
                      </a:r>
                      <a:endParaRPr kumimoji="1" lang="en-US" altLang="ja-JP" sz="105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050" dirty="0">
                          <a:solidFill>
                            <a:schemeClr val="tx1"/>
                          </a:solidFill>
                          <a:latin typeface="HG丸ｺﾞｼｯｸM-PRO" panose="020F0600000000000000" pitchFamily="50" charset="-128"/>
                          <a:ea typeface="HG丸ｺﾞｼｯｸM-PRO" panose="020F0600000000000000" pitchFamily="50" charset="-128"/>
                        </a:rPr>
                        <a:t>　ついて振り返り、学級の課題を設定する。（５分）</a:t>
                      </a:r>
                    </a:p>
                  </a:txBody>
                  <a:tcPr marR="7200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050" dirty="0">
                          <a:solidFill>
                            <a:schemeClr val="tx1"/>
                          </a:solidFill>
                          <a:latin typeface="HG丸ｺﾞｼｯｸM-PRO" panose="020F0600000000000000" pitchFamily="50" charset="-128"/>
                          <a:ea typeface="HG丸ｺﾞｼｯｸM-PRO" panose="020F0600000000000000" pitchFamily="50" charset="-128"/>
                        </a:rPr>
                        <a:t>◇詩「ひとつのことば」を聞き、言葉の</a:t>
                      </a:r>
                      <a:r>
                        <a:rPr kumimoji="1" lang="ja-JP" altLang="en-US" sz="1050" dirty="0" smtClean="0">
                          <a:solidFill>
                            <a:schemeClr val="tx1"/>
                          </a:solidFill>
                          <a:latin typeface="HG丸ｺﾞｼｯｸM-PRO" panose="020F0600000000000000" pitchFamily="50" charset="-128"/>
                          <a:ea typeface="HG丸ｺﾞｼｯｸM-PRO" panose="020F0600000000000000" pitchFamily="50" charset="-128"/>
                        </a:rPr>
                        <a:t>持</a:t>
                      </a:r>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050" dirty="0" smtClean="0">
                          <a:solidFill>
                            <a:schemeClr val="tx1"/>
                          </a:solidFill>
                          <a:latin typeface="HG丸ｺﾞｼｯｸM-PRO" panose="020F0600000000000000" pitchFamily="50" charset="-128"/>
                          <a:ea typeface="HG丸ｺﾞｼｯｸM-PRO" panose="020F0600000000000000" pitchFamily="50" charset="-128"/>
                        </a:rPr>
                        <a:t>　</a:t>
                      </a:r>
                      <a:r>
                        <a:rPr kumimoji="1" lang="ja-JP" altLang="en-US" sz="1050" dirty="0" err="1" smtClean="0">
                          <a:solidFill>
                            <a:schemeClr val="tx1"/>
                          </a:solidFill>
                          <a:latin typeface="HG丸ｺﾞｼｯｸM-PRO" panose="020F0600000000000000" pitchFamily="50" charset="-128"/>
                          <a:ea typeface="HG丸ｺﾞｼｯｸM-PRO" panose="020F0600000000000000" pitchFamily="50" charset="-128"/>
                        </a:rPr>
                        <a:t>つ</a:t>
                      </a:r>
                      <a:r>
                        <a:rPr kumimoji="1" lang="ja-JP" altLang="en-US" sz="1050" dirty="0">
                          <a:solidFill>
                            <a:schemeClr val="tx1"/>
                          </a:solidFill>
                          <a:latin typeface="HG丸ｺﾞｼｯｸM-PRO" panose="020F0600000000000000" pitchFamily="50" charset="-128"/>
                          <a:ea typeface="HG丸ｺﾞｼｯｸM-PRO" panose="020F0600000000000000" pitchFamily="50" charset="-128"/>
                        </a:rPr>
                        <a:t>力を考え、日頃自分自身がどんな</a:t>
                      </a:r>
                      <a:r>
                        <a:rPr kumimoji="1" lang="ja-JP" altLang="en-US" sz="1050" dirty="0" smtClean="0">
                          <a:solidFill>
                            <a:schemeClr val="tx1"/>
                          </a:solidFill>
                          <a:latin typeface="HG丸ｺﾞｼｯｸM-PRO" panose="020F0600000000000000" pitchFamily="50" charset="-128"/>
                          <a:ea typeface="HG丸ｺﾞｼｯｸM-PRO" panose="020F0600000000000000" pitchFamily="50" charset="-128"/>
                        </a:rPr>
                        <a:t>言葉</a:t>
                      </a:r>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050" dirty="0" smtClean="0">
                          <a:solidFill>
                            <a:schemeClr val="tx1"/>
                          </a:solidFill>
                          <a:latin typeface="HG丸ｺﾞｼｯｸM-PRO" panose="020F0600000000000000" pitchFamily="50" charset="-128"/>
                          <a:ea typeface="HG丸ｺﾞｼｯｸM-PRO" panose="020F0600000000000000" pitchFamily="50" charset="-128"/>
                        </a:rPr>
                        <a:t>　を</a:t>
                      </a:r>
                      <a:r>
                        <a:rPr kumimoji="1" lang="ja-JP" altLang="en-US" sz="1050" dirty="0">
                          <a:solidFill>
                            <a:schemeClr val="tx1"/>
                          </a:solidFill>
                          <a:latin typeface="HG丸ｺﾞｼｯｸM-PRO" panose="020F0600000000000000" pitchFamily="50" charset="-128"/>
                          <a:ea typeface="HG丸ｺﾞｼｯｸM-PRO" panose="020F0600000000000000" pitchFamily="50" charset="-128"/>
                        </a:rPr>
                        <a:t>使っているのか振り返る場を設定する。</a:t>
                      </a:r>
                      <a:endParaRPr kumimoji="1" lang="en-US" altLang="ja-JP" sz="1050" dirty="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050" dirty="0" smtClean="0">
                          <a:solidFill>
                            <a:schemeClr val="tx1"/>
                          </a:solidFill>
                          <a:latin typeface="HG丸ｺﾞｼｯｸM-PRO" panose="020F0600000000000000" pitchFamily="50" charset="-128"/>
                          <a:ea typeface="HG丸ｺﾞｼｯｸM-PRO" panose="020F0600000000000000" pitchFamily="50" charset="-128"/>
                        </a:rPr>
                        <a:t>◇</a:t>
                      </a:r>
                      <a:r>
                        <a:rPr kumimoji="1" lang="ja-JP" altLang="en-US" sz="1050" dirty="0">
                          <a:solidFill>
                            <a:schemeClr val="tx1"/>
                          </a:solidFill>
                          <a:latin typeface="HG丸ｺﾞｼｯｸM-PRO" panose="020F0600000000000000" pitchFamily="50" charset="-128"/>
                          <a:ea typeface="HG丸ｺﾞｼｯｸM-PRO" panose="020F0600000000000000" pitchFamily="50" charset="-128"/>
                        </a:rPr>
                        <a:t>事前に</a:t>
                      </a:r>
                      <a:r>
                        <a:rPr kumimoji="1" lang="ja-JP" altLang="en-US" sz="1050" dirty="0" smtClean="0">
                          <a:solidFill>
                            <a:schemeClr val="tx1"/>
                          </a:solidFill>
                          <a:latin typeface="HG丸ｺﾞｼｯｸM-PRO" panose="020F0600000000000000" pitchFamily="50" charset="-128"/>
                          <a:ea typeface="HG丸ｺﾞｼｯｸM-PRO" panose="020F0600000000000000" pitchFamily="50" charset="-128"/>
                        </a:rPr>
                        <a:t>とった日頃の</a:t>
                      </a:r>
                      <a:r>
                        <a:rPr kumimoji="1" lang="ja-JP" altLang="en-US" sz="1050" dirty="0">
                          <a:solidFill>
                            <a:schemeClr val="tx1"/>
                          </a:solidFill>
                          <a:latin typeface="HG丸ｺﾞｼｯｸM-PRO" panose="020F0600000000000000" pitchFamily="50" charset="-128"/>
                          <a:ea typeface="HG丸ｺﾞｼｯｸM-PRO" panose="020F0600000000000000" pitchFamily="50" charset="-128"/>
                        </a:rPr>
                        <a:t>言葉遣いに関する</a:t>
                      </a:r>
                      <a:r>
                        <a:rPr kumimoji="1" lang="ja-JP" altLang="en-US" sz="1050" dirty="0" smtClean="0">
                          <a:solidFill>
                            <a:schemeClr val="tx1"/>
                          </a:solidFill>
                          <a:latin typeface="HG丸ｺﾞｼｯｸM-PRO" panose="020F0600000000000000" pitchFamily="50" charset="-128"/>
                          <a:ea typeface="HG丸ｺﾞｼｯｸM-PRO" panose="020F0600000000000000" pitchFamily="50" charset="-128"/>
                        </a:rPr>
                        <a:t>ア</a:t>
                      </a:r>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050" dirty="0" smtClean="0">
                          <a:solidFill>
                            <a:schemeClr val="tx1"/>
                          </a:solidFill>
                          <a:latin typeface="HG丸ｺﾞｼｯｸM-PRO" panose="020F0600000000000000" pitchFamily="50" charset="-128"/>
                          <a:ea typeface="HG丸ｺﾞｼｯｸM-PRO" panose="020F0600000000000000" pitchFamily="50" charset="-128"/>
                        </a:rPr>
                        <a:t>　ンケート</a:t>
                      </a:r>
                      <a:r>
                        <a:rPr kumimoji="1" lang="ja-JP" altLang="en-US" sz="1050" dirty="0">
                          <a:solidFill>
                            <a:schemeClr val="tx1"/>
                          </a:solidFill>
                          <a:latin typeface="HG丸ｺﾞｼｯｸM-PRO" panose="020F0600000000000000" pitchFamily="50" charset="-128"/>
                          <a:ea typeface="HG丸ｺﾞｼｯｸM-PRO" panose="020F0600000000000000" pitchFamily="50" charset="-128"/>
                        </a:rPr>
                        <a:t>結果を報告する。</a:t>
                      </a:r>
                      <a:endParaRPr kumimoji="1" lang="en-US" altLang="ja-JP" sz="1050" dirty="0">
                        <a:solidFill>
                          <a:schemeClr val="tx1"/>
                        </a:solidFill>
                        <a:latin typeface="HG丸ｺﾞｼｯｸM-PRO" panose="020F0600000000000000" pitchFamily="50" charset="-128"/>
                        <a:ea typeface="HG丸ｺﾞｼｯｸM-PRO" panose="020F0600000000000000" pitchFamily="50" charset="-128"/>
                      </a:endParaRPr>
                    </a:p>
                  </a:txBody>
                  <a:tcPr marR="7200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2082695">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a:solidFill>
                            <a:sysClr val="windowText" lastClr="000000"/>
                          </a:solidFill>
                          <a:latin typeface="HG丸ｺﾞｼｯｸM-PRO" panose="020F0600000000000000" pitchFamily="50" charset="-128"/>
                          <a:ea typeface="HG丸ｺﾞｼｯｸM-PRO" panose="020F0600000000000000" pitchFamily="50" charset="-128"/>
                        </a:rPr>
                        <a:t>３　いやな言葉を使ってしまう原因を考え、あたたか</a:t>
                      </a:r>
                      <a:endParaRPr kumimoji="1" lang="en-US" altLang="ja-JP" sz="1050" dirty="0">
                        <a:solidFill>
                          <a:sysClr val="windowText" lastClr="000000"/>
                        </a:solidFill>
                        <a:latin typeface="HG丸ｺﾞｼｯｸM-PRO" panose="020F0600000000000000" pitchFamily="50" charset="-128"/>
                        <a:ea typeface="HG丸ｺﾞｼｯｸM-PRO" panose="020F0600000000000000" pitchFamily="50" charset="-128"/>
                      </a:endParaRPr>
                    </a:p>
                    <a:p>
                      <a:pPr marL="0" marR="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a:solidFill>
                            <a:sysClr val="windowText" lastClr="000000"/>
                          </a:solidFill>
                          <a:latin typeface="HG丸ｺﾞｼｯｸM-PRO" panose="020F0600000000000000" pitchFamily="50" charset="-128"/>
                          <a:ea typeface="HG丸ｺﾞｼｯｸM-PRO" panose="020F0600000000000000" pitchFamily="50" charset="-128"/>
                        </a:rPr>
                        <a:t>　</a:t>
                      </a:r>
                      <a:r>
                        <a:rPr kumimoji="1" lang="ja-JP" altLang="en-US" sz="1050" dirty="0" err="1">
                          <a:solidFill>
                            <a:sysClr val="windowText" lastClr="000000"/>
                          </a:solidFill>
                          <a:latin typeface="HG丸ｺﾞｼｯｸM-PRO" panose="020F0600000000000000" pitchFamily="50" charset="-128"/>
                          <a:ea typeface="HG丸ｺﾞｼｯｸM-PRO" panose="020F0600000000000000" pitchFamily="50" charset="-128"/>
                        </a:rPr>
                        <a:t>い</a:t>
                      </a:r>
                      <a:r>
                        <a:rPr kumimoji="1" lang="ja-JP" altLang="en-US" sz="1050" dirty="0">
                          <a:solidFill>
                            <a:sysClr val="windowText" lastClr="000000"/>
                          </a:solidFill>
                          <a:latin typeface="HG丸ｺﾞｼｯｸM-PRO" panose="020F0600000000000000" pitchFamily="50" charset="-128"/>
                          <a:ea typeface="HG丸ｺﾞｼｯｸM-PRO" panose="020F0600000000000000" pitchFamily="50" charset="-128"/>
                        </a:rPr>
                        <a:t>言葉を使う必要性に気付く。</a:t>
                      </a:r>
                      <a:r>
                        <a:rPr kumimoji="1" lang="ja-JP" altLang="en-US" sz="1050" dirty="0" smtClean="0">
                          <a:solidFill>
                            <a:sysClr val="windowText" lastClr="000000"/>
                          </a:solidFill>
                          <a:latin typeface="HG丸ｺﾞｼｯｸM-PRO" panose="020F0600000000000000" pitchFamily="50" charset="-128"/>
                          <a:ea typeface="HG丸ｺﾞｼｯｸM-PRO" panose="020F0600000000000000" pitchFamily="50" charset="-128"/>
                        </a:rPr>
                        <a:t>（</a:t>
                      </a:r>
                      <a:r>
                        <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rPr>
                        <a:t>10</a:t>
                      </a:r>
                      <a:r>
                        <a:rPr kumimoji="1" lang="ja-JP" altLang="en-US" sz="1050" dirty="0" smtClean="0">
                          <a:solidFill>
                            <a:sysClr val="windowText" lastClr="000000"/>
                          </a:solidFill>
                          <a:latin typeface="HG丸ｺﾞｼｯｸM-PRO" panose="020F0600000000000000" pitchFamily="50" charset="-128"/>
                          <a:ea typeface="HG丸ｺﾞｼｯｸM-PRO" panose="020F0600000000000000" pitchFamily="50" charset="-128"/>
                        </a:rPr>
                        <a:t>分</a:t>
                      </a:r>
                      <a:r>
                        <a:rPr kumimoji="1" lang="ja-JP" altLang="en-US" sz="1050" dirty="0">
                          <a:solidFill>
                            <a:sysClr val="windowText" lastClr="000000"/>
                          </a:solidFill>
                          <a:latin typeface="HG丸ｺﾞｼｯｸM-PRO" panose="020F0600000000000000" pitchFamily="50" charset="-128"/>
                          <a:ea typeface="HG丸ｺﾞｼｯｸM-PRO" panose="020F0600000000000000" pitchFamily="50" charset="-128"/>
                        </a:rPr>
                        <a:t>）</a:t>
                      </a:r>
                      <a:endParaRPr kumimoji="1" lang="en-US" altLang="ja-JP" sz="1050" dirty="0">
                        <a:solidFill>
                          <a:sysClr val="windowText" lastClr="000000"/>
                        </a:solidFill>
                        <a:latin typeface="HG丸ｺﾞｼｯｸM-PRO" panose="020F0600000000000000" pitchFamily="50" charset="-128"/>
                        <a:ea typeface="HG丸ｺﾞｼｯｸM-PRO" panose="020F0600000000000000" pitchFamily="50" charset="-128"/>
                      </a:endParaRPr>
                    </a:p>
                    <a:p>
                      <a:pPr marL="0" marR="0" indent="0" algn="l" defTabSz="685800" rtl="0" eaLnBrk="1" fontAlgn="auto" latinLnBrk="0" hangingPunct="1">
                        <a:lnSpc>
                          <a:spcPct val="100000"/>
                        </a:lnSpc>
                        <a:spcBef>
                          <a:spcPts val="0"/>
                        </a:spcBef>
                        <a:spcAft>
                          <a:spcPts val="0"/>
                        </a:spcAft>
                        <a:buClrTx/>
                        <a:buSzTx/>
                        <a:buFontTx/>
                        <a:buNone/>
                        <a:tabLst/>
                        <a:defRPr/>
                      </a:pPr>
                      <a:endParaRPr kumimoji="1" lang="en-US" altLang="ja-JP" sz="1050" dirty="0">
                        <a:solidFill>
                          <a:sysClr val="windowText" lastClr="000000"/>
                        </a:solidFill>
                        <a:latin typeface="HG丸ｺﾞｼｯｸM-PRO" panose="020F0600000000000000" pitchFamily="50" charset="-128"/>
                        <a:ea typeface="HG丸ｺﾞｼｯｸM-PRO" panose="020F0600000000000000" pitchFamily="50" charset="-128"/>
                      </a:endParaRPr>
                    </a:p>
                    <a:p>
                      <a:pPr marL="0" marR="0" indent="0" algn="l" defTabSz="685800" rtl="0" eaLnBrk="1" fontAlgn="auto" latinLnBrk="0" hangingPunct="1">
                        <a:lnSpc>
                          <a:spcPct val="100000"/>
                        </a:lnSpc>
                        <a:spcBef>
                          <a:spcPts val="0"/>
                        </a:spcBef>
                        <a:spcAft>
                          <a:spcPts val="0"/>
                        </a:spcAft>
                        <a:buClrTx/>
                        <a:buSzTx/>
                        <a:buFontTx/>
                        <a:buNone/>
                        <a:tabLst/>
                        <a:defRPr/>
                      </a:pPr>
                      <a:endParaRPr kumimoji="1" lang="en-US" altLang="ja-JP" sz="1050" dirty="0">
                        <a:solidFill>
                          <a:sysClr val="windowText" lastClr="000000"/>
                        </a:solidFill>
                        <a:latin typeface="HG丸ｺﾞｼｯｸM-PRO" panose="020F0600000000000000" pitchFamily="50" charset="-128"/>
                        <a:ea typeface="HG丸ｺﾞｼｯｸM-PRO" panose="020F0600000000000000" pitchFamily="50" charset="-128"/>
                      </a:endParaRPr>
                    </a:p>
                    <a:p>
                      <a:pPr marL="0" marR="0" indent="0" algn="l" defTabSz="685800" rtl="0" eaLnBrk="1" fontAlgn="auto" latinLnBrk="0" hangingPunct="1">
                        <a:lnSpc>
                          <a:spcPct val="100000"/>
                        </a:lnSpc>
                        <a:spcBef>
                          <a:spcPts val="0"/>
                        </a:spcBef>
                        <a:spcAft>
                          <a:spcPts val="0"/>
                        </a:spcAft>
                        <a:buClrTx/>
                        <a:buSzTx/>
                        <a:buFontTx/>
                        <a:buNone/>
                        <a:tabLst/>
                        <a:defRPr/>
                      </a:pPr>
                      <a:endParaRPr kumimoji="1" lang="en-US" altLang="ja-JP" sz="1050" dirty="0">
                        <a:solidFill>
                          <a:sysClr val="windowText" lastClr="000000"/>
                        </a:solidFill>
                        <a:latin typeface="HG丸ｺﾞｼｯｸM-PRO" panose="020F0600000000000000" pitchFamily="50" charset="-128"/>
                        <a:ea typeface="HG丸ｺﾞｼｯｸM-PRO" panose="020F0600000000000000" pitchFamily="50" charset="-128"/>
                      </a:endParaRPr>
                    </a:p>
                    <a:p>
                      <a:pPr marL="0" marR="0" indent="0" algn="l" defTabSz="685800" rtl="0" eaLnBrk="1" fontAlgn="auto" latinLnBrk="0" hangingPunct="1">
                        <a:lnSpc>
                          <a:spcPct val="100000"/>
                        </a:lnSpc>
                        <a:spcBef>
                          <a:spcPts val="0"/>
                        </a:spcBef>
                        <a:spcAft>
                          <a:spcPts val="0"/>
                        </a:spcAft>
                        <a:buClrTx/>
                        <a:buSzTx/>
                        <a:buFontTx/>
                        <a:buNone/>
                        <a:tabLst/>
                        <a:defRPr/>
                      </a:pPr>
                      <a:endParaRPr kumimoji="1" lang="en-US" altLang="ja-JP" sz="1050" dirty="0">
                        <a:solidFill>
                          <a:sysClr val="windowText" lastClr="000000"/>
                        </a:solidFill>
                        <a:latin typeface="HG丸ｺﾞｼｯｸM-PRO" panose="020F0600000000000000" pitchFamily="50" charset="-128"/>
                        <a:ea typeface="HG丸ｺﾞｼｯｸM-PRO" panose="020F0600000000000000" pitchFamily="50" charset="-128"/>
                      </a:endParaRPr>
                    </a:p>
                    <a:p>
                      <a:pPr marL="0" marR="0" indent="0" algn="l" defTabSz="685800" rtl="0" eaLnBrk="1" fontAlgn="auto" latinLnBrk="0" hangingPunct="1">
                        <a:lnSpc>
                          <a:spcPct val="100000"/>
                        </a:lnSpc>
                        <a:spcBef>
                          <a:spcPts val="0"/>
                        </a:spcBef>
                        <a:spcAft>
                          <a:spcPts val="0"/>
                        </a:spcAft>
                        <a:buClrTx/>
                        <a:buSzTx/>
                        <a:buFontTx/>
                        <a:buNone/>
                        <a:tabLst/>
                        <a:defRPr/>
                      </a:pPr>
                      <a:endParaRPr kumimoji="1" lang="en-US" altLang="ja-JP" sz="1050" dirty="0">
                        <a:solidFill>
                          <a:sysClr val="windowText" lastClr="000000"/>
                        </a:solidFill>
                        <a:latin typeface="HG丸ｺﾞｼｯｸM-PRO" panose="020F0600000000000000" pitchFamily="50" charset="-128"/>
                        <a:ea typeface="HG丸ｺﾞｼｯｸM-PRO" panose="020F0600000000000000" pitchFamily="50" charset="-128"/>
                      </a:endParaRPr>
                    </a:p>
                    <a:p>
                      <a:pPr marL="0" marR="0" indent="0" algn="l" defTabSz="685800" rtl="0" eaLnBrk="1" fontAlgn="auto" latinLnBrk="0" hangingPunct="1">
                        <a:lnSpc>
                          <a:spcPct val="100000"/>
                        </a:lnSpc>
                        <a:spcBef>
                          <a:spcPts val="0"/>
                        </a:spcBef>
                        <a:spcAft>
                          <a:spcPts val="0"/>
                        </a:spcAft>
                        <a:buClrTx/>
                        <a:buSzTx/>
                        <a:buFontTx/>
                        <a:buNone/>
                        <a:tabLst/>
                        <a:defRPr/>
                      </a:pPr>
                      <a:endParaRPr kumimoji="1" lang="en-US" altLang="ja-JP" sz="1050" dirty="0">
                        <a:solidFill>
                          <a:sysClr val="windowText" lastClr="000000"/>
                        </a:solidFill>
                        <a:latin typeface="HG丸ｺﾞｼｯｸM-PRO" panose="020F0600000000000000" pitchFamily="50" charset="-128"/>
                        <a:ea typeface="HG丸ｺﾞｼｯｸM-PRO" panose="020F0600000000000000" pitchFamily="50" charset="-128"/>
                      </a:endParaRPr>
                    </a:p>
                    <a:p>
                      <a:pPr marL="0" marR="0" indent="0" algn="l" defTabSz="685800" rtl="0" eaLnBrk="1" fontAlgn="auto" latinLnBrk="0" hangingPunct="1">
                        <a:lnSpc>
                          <a:spcPct val="100000"/>
                        </a:lnSpc>
                        <a:spcBef>
                          <a:spcPts val="0"/>
                        </a:spcBef>
                        <a:spcAft>
                          <a:spcPts val="0"/>
                        </a:spcAft>
                        <a:buClrTx/>
                        <a:buSzTx/>
                        <a:buFontTx/>
                        <a:buNone/>
                        <a:tabLst/>
                        <a:defRPr/>
                      </a:pPr>
                      <a:endParaRPr kumimoji="1" lang="en-US" altLang="ja-JP" sz="1050" dirty="0">
                        <a:solidFill>
                          <a:sysClr val="windowText" lastClr="000000"/>
                        </a:solidFill>
                        <a:latin typeface="HG丸ｺﾞｼｯｸM-PRO" panose="020F0600000000000000" pitchFamily="50" charset="-128"/>
                        <a:ea typeface="HG丸ｺﾞｼｯｸM-PRO" panose="020F0600000000000000" pitchFamily="50" charset="-128"/>
                      </a:endParaRPr>
                    </a:p>
                    <a:p>
                      <a:pPr marL="0" marR="0" indent="0" algn="l" defTabSz="685800" rtl="0" eaLnBrk="1" fontAlgn="auto" latinLnBrk="0" hangingPunct="1">
                        <a:lnSpc>
                          <a:spcPct val="100000"/>
                        </a:lnSpc>
                        <a:spcBef>
                          <a:spcPts val="0"/>
                        </a:spcBef>
                        <a:spcAft>
                          <a:spcPts val="0"/>
                        </a:spcAft>
                        <a:buClrTx/>
                        <a:buSzTx/>
                        <a:buFontTx/>
                        <a:buNone/>
                        <a:tabLst/>
                        <a:defRPr/>
                      </a:pPr>
                      <a:endParaRPr kumimoji="1" lang="en-US" altLang="ja-JP" sz="1050" dirty="0">
                        <a:solidFill>
                          <a:sysClr val="windowText" lastClr="000000"/>
                        </a:solidFill>
                        <a:latin typeface="HG丸ｺﾞｼｯｸM-PRO" panose="020F0600000000000000" pitchFamily="50" charset="-128"/>
                        <a:ea typeface="HG丸ｺﾞｼｯｸM-PRO" panose="020F0600000000000000" pitchFamily="50" charset="-128"/>
                      </a:endParaRPr>
                    </a:p>
                    <a:p>
                      <a:pPr marL="0" marR="0" indent="0" algn="l" defTabSz="685800" rtl="0" eaLnBrk="1" fontAlgn="auto" latinLnBrk="0" hangingPunct="1">
                        <a:lnSpc>
                          <a:spcPct val="100000"/>
                        </a:lnSpc>
                        <a:spcBef>
                          <a:spcPts val="0"/>
                        </a:spcBef>
                        <a:spcAft>
                          <a:spcPts val="0"/>
                        </a:spcAft>
                        <a:buClrTx/>
                        <a:buSzTx/>
                        <a:buFontTx/>
                        <a:buNone/>
                        <a:tabLst/>
                        <a:defRPr/>
                      </a:pPr>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pPr marL="0" marR="0" indent="0" algn="l" defTabSz="685800" rtl="0" eaLnBrk="1" fontAlgn="auto" latinLnBrk="0" hangingPunct="1">
                        <a:lnSpc>
                          <a:spcPct val="100000"/>
                        </a:lnSpc>
                        <a:spcBef>
                          <a:spcPts val="0"/>
                        </a:spcBef>
                        <a:spcAft>
                          <a:spcPts val="0"/>
                        </a:spcAft>
                        <a:buClrTx/>
                        <a:buSzTx/>
                        <a:buFontTx/>
                        <a:buNone/>
                        <a:tabLst/>
                        <a:defRPr/>
                      </a:pPr>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txBody>
                  <a:tcPr marR="7200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ja-JP" altLang="en-US" sz="1050" dirty="0" smtClean="0">
                          <a:solidFill>
                            <a:sysClr val="windowText" lastClr="000000"/>
                          </a:solidFill>
                          <a:latin typeface="HG丸ｺﾞｼｯｸM-PRO" panose="020F0600000000000000" pitchFamily="50" charset="-128"/>
                          <a:ea typeface="HG丸ｺﾞｼｯｸM-PRO" panose="020F0600000000000000" pitchFamily="50" charset="-128"/>
                        </a:rPr>
                        <a:t>◇</a:t>
                      </a:r>
                      <a:r>
                        <a:rPr lang="ja-JP" altLang="en-US" sz="1050" dirty="0">
                          <a:solidFill>
                            <a:sysClr val="windowText" lastClr="000000"/>
                          </a:solidFill>
                          <a:latin typeface="HG丸ｺﾞｼｯｸM-PRO" panose="020F0600000000000000" pitchFamily="50" charset="-128"/>
                          <a:ea typeface="HG丸ｺﾞｼｯｸM-PRO" panose="020F0600000000000000" pitchFamily="50" charset="-128"/>
                        </a:rPr>
                        <a:t>言われる</a:t>
                      </a:r>
                      <a:r>
                        <a:rPr lang="ja-JP" altLang="en-US" sz="1050" dirty="0" smtClean="0">
                          <a:solidFill>
                            <a:sysClr val="windowText" lastClr="000000"/>
                          </a:solidFill>
                          <a:latin typeface="HG丸ｺﾞｼｯｸM-PRO" panose="020F0600000000000000" pitchFamily="50" charset="-128"/>
                          <a:ea typeface="HG丸ｺﾞｼｯｸM-PRO" panose="020F0600000000000000" pitchFamily="50" charset="-128"/>
                        </a:rPr>
                        <a:t>といや</a:t>
                      </a:r>
                      <a:r>
                        <a:rPr lang="ja-JP" altLang="en-US" sz="1050" dirty="0">
                          <a:solidFill>
                            <a:sysClr val="windowText" lastClr="000000"/>
                          </a:solidFill>
                          <a:latin typeface="HG丸ｺﾞｼｯｸM-PRO" panose="020F0600000000000000" pitchFamily="50" charset="-128"/>
                          <a:ea typeface="HG丸ｺﾞｼｯｸM-PRO" panose="020F0600000000000000" pitchFamily="50" charset="-128"/>
                        </a:rPr>
                        <a:t>な気持ちに</a:t>
                      </a:r>
                      <a:r>
                        <a:rPr lang="ja-JP" altLang="en-US" sz="1050" dirty="0" smtClean="0">
                          <a:solidFill>
                            <a:sysClr val="windowText" lastClr="000000"/>
                          </a:solidFill>
                          <a:latin typeface="HG丸ｺﾞｼｯｸM-PRO" panose="020F0600000000000000" pitchFamily="50" charset="-128"/>
                          <a:ea typeface="HG丸ｺﾞｼｯｸM-PRO" panose="020F0600000000000000" pitchFamily="50" charset="-128"/>
                        </a:rPr>
                        <a:t>なった経験が</a:t>
                      </a:r>
                      <a:endParaRPr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pPr algn="just"/>
                      <a:r>
                        <a:rPr lang="ja-JP" altLang="en-US" sz="1050" dirty="0" smtClean="0">
                          <a:solidFill>
                            <a:sysClr val="windowText" lastClr="000000"/>
                          </a:solidFill>
                          <a:latin typeface="HG丸ｺﾞｼｯｸM-PRO" panose="020F0600000000000000" pitchFamily="50" charset="-128"/>
                          <a:ea typeface="HG丸ｺﾞｼｯｸM-PRO" panose="020F0600000000000000" pitchFamily="50" charset="-128"/>
                        </a:rPr>
                        <a:t>　あるのに</a:t>
                      </a:r>
                      <a:r>
                        <a:rPr lang="ja-JP" altLang="en-US" sz="1050" dirty="0">
                          <a:solidFill>
                            <a:sysClr val="windowText" lastClr="000000"/>
                          </a:solidFill>
                          <a:latin typeface="HG丸ｺﾞｼｯｸM-PRO" panose="020F0600000000000000" pitchFamily="50" charset="-128"/>
                          <a:ea typeface="HG丸ｺﾞｼｯｸM-PRO" panose="020F0600000000000000" pitchFamily="50" charset="-128"/>
                        </a:rPr>
                        <a:t>、なぜ友達にいやな</a:t>
                      </a:r>
                      <a:r>
                        <a:rPr lang="ja-JP" altLang="en-US" sz="1050" dirty="0" smtClean="0">
                          <a:solidFill>
                            <a:sysClr val="windowText" lastClr="000000"/>
                          </a:solidFill>
                          <a:latin typeface="HG丸ｺﾞｼｯｸM-PRO" panose="020F0600000000000000" pitchFamily="50" charset="-128"/>
                          <a:ea typeface="HG丸ｺﾞｼｯｸM-PRO" panose="020F0600000000000000" pitchFamily="50" charset="-128"/>
                        </a:rPr>
                        <a:t>言葉を使</a:t>
                      </a:r>
                      <a:r>
                        <a:rPr lang="ja-JP" altLang="en-US" sz="1050" dirty="0" err="1" smtClean="0">
                          <a:solidFill>
                            <a:sysClr val="windowText" lastClr="000000"/>
                          </a:solidFill>
                          <a:latin typeface="HG丸ｺﾞｼｯｸM-PRO" panose="020F0600000000000000" pitchFamily="50" charset="-128"/>
                          <a:ea typeface="HG丸ｺﾞｼｯｸM-PRO" panose="020F0600000000000000" pitchFamily="50" charset="-128"/>
                        </a:rPr>
                        <a:t>っ</a:t>
                      </a:r>
                      <a:endParaRPr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pPr algn="just"/>
                      <a:r>
                        <a:rPr lang="ja-JP" altLang="en-US" sz="1050" dirty="0" smtClean="0">
                          <a:solidFill>
                            <a:sysClr val="windowText" lastClr="000000"/>
                          </a:solidFill>
                          <a:latin typeface="HG丸ｺﾞｼｯｸM-PRO" panose="020F0600000000000000" pitchFamily="50" charset="-128"/>
                          <a:ea typeface="HG丸ｺﾞｼｯｸM-PRO" panose="020F0600000000000000" pitchFamily="50" charset="-128"/>
                        </a:rPr>
                        <a:t>　</a:t>
                      </a:r>
                      <a:r>
                        <a:rPr lang="ja-JP" altLang="en-US" sz="1050" dirty="0" err="1" smtClean="0">
                          <a:solidFill>
                            <a:sysClr val="windowText" lastClr="000000"/>
                          </a:solidFill>
                          <a:latin typeface="HG丸ｺﾞｼｯｸM-PRO" panose="020F0600000000000000" pitchFamily="50" charset="-128"/>
                          <a:ea typeface="HG丸ｺﾞｼｯｸM-PRO" panose="020F0600000000000000" pitchFamily="50" charset="-128"/>
                        </a:rPr>
                        <a:t>て</a:t>
                      </a:r>
                      <a:r>
                        <a:rPr lang="ja-JP" altLang="en-US" sz="1050" dirty="0" smtClean="0">
                          <a:solidFill>
                            <a:sysClr val="windowText" lastClr="000000"/>
                          </a:solidFill>
                          <a:latin typeface="HG丸ｺﾞｼｯｸM-PRO" panose="020F0600000000000000" pitchFamily="50" charset="-128"/>
                          <a:ea typeface="HG丸ｺﾞｼｯｸM-PRO" panose="020F0600000000000000" pitchFamily="50" charset="-128"/>
                        </a:rPr>
                        <a:t>しまうのか</a:t>
                      </a:r>
                      <a:r>
                        <a:rPr lang="ja-JP" altLang="en-US" sz="1050" dirty="0">
                          <a:solidFill>
                            <a:sysClr val="windowText" lastClr="000000"/>
                          </a:solidFill>
                          <a:latin typeface="HG丸ｺﾞｼｯｸM-PRO" panose="020F0600000000000000" pitchFamily="50" charset="-128"/>
                          <a:ea typeface="HG丸ｺﾞｼｯｸM-PRO" panose="020F0600000000000000" pitchFamily="50" charset="-128"/>
                        </a:rPr>
                        <a:t>、その原因を考える。</a:t>
                      </a:r>
                      <a:endParaRPr lang="en-US" altLang="ja-JP" sz="1050" dirty="0">
                        <a:solidFill>
                          <a:sysClr val="windowText" lastClr="000000"/>
                        </a:solidFill>
                        <a:latin typeface="HG丸ｺﾞｼｯｸM-PRO" panose="020F0600000000000000" pitchFamily="50" charset="-128"/>
                        <a:ea typeface="HG丸ｺﾞｼｯｸM-PRO" panose="020F0600000000000000" pitchFamily="50" charset="-128"/>
                      </a:endParaRPr>
                    </a:p>
                    <a:p>
                      <a:endParaRPr lang="en-US" altLang="ja-JP" sz="1050" dirty="0">
                        <a:solidFill>
                          <a:sysClr val="windowText" lastClr="000000"/>
                        </a:solidFill>
                        <a:latin typeface="HG丸ｺﾞｼｯｸM-PRO" panose="020F0600000000000000" pitchFamily="50" charset="-128"/>
                        <a:ea typeface="HG丸ｺﾞｼｯｸM-PRO" panose="020F0600000000000000" pitchFamily="50" charset="-128"/>
                      </a:endParaRPr>
                    </a:p>
                    <a:p>
                      <a:pPr algn="just"/>
                      <a:r>
                        <a:rPr lang="ja-JP" altLang="en-US" sz="1050" dirty="0" smtClean="0">
                          <a:solidFill>
                            <a:sysClr val="windowText" lastClr="000000"/>
                          </a:solidFill>
                          <a:latin typeface="HG丸ｺﾞｼｯｸM-PRO" panose="020F0600000000000000" pitchFamily="50" charset="-128"/>
                          <a:ea typeface="HG丸ｺﾞｼｯｸM-PRO" panose="020F0600000000000000" pitchFamily="50" charset="-128"/>
                        </a:rPr>
                        <a:t>◇楽しい・仲</a:t>
                      </a:r>
                      <a:r>
                        <a:rPr lang="ja-JP" altLang="en-US" sz="1050" dirty="0">
                          <a:solidFill>
                            <a:sysClr val="windowText" lastClr="000000"/>
                          </a:solidFill>
                          <a:latin typeface="HG丸ｺﾞｼｯｸM-PRO" panose="020F0600000000000000" pitchFamily="50" charset="-128"/>
                          <a:ea typeface="HG丸ｺﾞｼｯｸM-PRO" panose="020F0600000000000000" pitchFamily="50" charset="-128"/>
                        </a:rPr>
                        <a:t>のよい学級にしていくために</a:t>
                      </a:r>
                      <a:r>
                        <a:rPr lang="ja-JP" altLang="en-US" sz="1050" dirty="0" smtClean="0">
                          <a:solidFill>
                            <a:sysClr val="windowText" lastClr="000000"/>
                          </a:solidFill>
                          <a:latin typeface="HG丸ｺﾞｼｯｸM-PRO" panose="020F0600000000000000" pitchFamily="50" charset="-128"/>
                          <a:ea typeface="HG丸ｺﾞｼｯｸM-PRO" panose="020F0600000000000000" pitchFamily="50" charset="-128"/>
                        </a:rPr>
                        <a:t>、</a:t>
                      </a:r>
                      <a:endParaRPr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pPr algn="just"/>
                      <a:r>
                        <a:rPr lang="ja-JP" altLang="en-US" sz="1050" dirty="0" smtClean="0">
                          <a:solidFill>
                            <a:sysClr val="windowText" lastClr="000000"/>
                          </a:solidFill>
                          <a:latin typeface="HG丸ｺﾞｼｯｸM-PRO" panose="020F0600000000000000" pitchFamily="50" charset="-128"/>
                          <a:ea typeface="HG丸ｺﾞｼｯｸM-PRO" panose="020F0600000000000000" pitchFamily="50" charset="-128"/>
                        </a:rPr>
                        <a:t>　あたたかい</a:t>
                      </a:r>
                      <a:r>
                        <a:rPr lang="ja-JP" altLang="en-US" sz="1050" dirty="0">
                          <a:solidFill>
                            <a:sysClr val="windowText" lastClr="000000"/>
                          </a:solidFill>
                          <a:latin typeface="HG丸ｺﾞｼｯｸM-PRO" panose="020F0600000000000000" pitchFamily="50" charset="-128"/>
                          <a:ea typeface="HG丸ｺﾞｼｯｸM-PRO" panose="020F0600000000000000" pitchFamily="50" charset="-128"/>
                        </a:rPr>
                        <a:t>言葉</a:t>
                      </a:r>
                      <a:r>
                        <a:rPr lang="ja-JP" altLang="en-US" sz="1050" dirty="0" smtClean="0">
                          <a:solidFill>
                            <a:sysClr val="windowText" lastClr="000000"/>
                          </a:solidFill>
                          <a:latin typeface="HG丸ｺﾞｼｯｸM-PRO" panose="020F0600000000000000" pitchFamily="50" charset="-128"/>
                          <a:ea typeface="HG丸ｺﾞｼｯｸM-PRO" panose="020F0600000000000000" pitchFamily="50" charset="-128"/>
                        </a:rPr>
                        <a:t>をみんなで</a:t>
                      </a:r>
                      <a:r>
                        <a:rPr lang="ja-JP" altLang="en-US" sz="1050" dirty="0">
                          <a:solidFill>
                            <a:sysClr val="windowText" lastClr="000000"/>
                          </a:solidFill>
                          <a:latin typeface="HG丸ｺﾞｼｯｸM-PRO" panose="020F0600000000000000" pitchFamily="50" charset="-128"/>
                          <a:ea typeface="HG丸ｺﾞｼｯｸM-PRO" panose="020F0600000000000000" pitchFamily="50" charset="-128"/>
                        </a:rPr>
                        <a:t>使って</a:t>
                      </a:r>
                      <a:r>
                        <a:rPr lang="ja-JP" altLang="en-US" sz="1050" dirty="0" smtClean="0">
                          <a:solidFill>
                            <a:sysClr val="windowText" lastClr="000000"/>
                          </a:solidFill>
                          <a:latin typeface="HG丸ｺﾞｼｯｸM-PRO" panose="020F0600000000000000" pitchFamily="50" charset="-128"/>
                          <a:ea typeface="HG丸ｺﾞｼｯｸM-PRO" panose="020F0600000000000000" pitchFamily="50" charset="-128"/>
                        </a:rPr>
                        <a:t>いくこ</a:t>
                      </a:r>
                      <a:endParaRPr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pPr algn="just"/>
                      <a:r>
                        <a:rPr lang="ja-JP" altLang="en-US" sz="1050" dirty="0" smtClean="0">
                          <a:solidFill>
                            <a:sysClr val="windowText" lastClr="000000"/>
                          </a:solidFill>
                          <a:latin typeface="HG丸ｺﾞｼｯｸM-PRO" panose="020F0600000000000000" pitchFamily="50" charset="-128"/>
                          <a:ea typeface="HG丸ｺﾞｼｯｸM-PRO" panose="020F0600000000000000" pitchFamily="50" charset="-128"/>
                        </a:rPr>
                        <a:t>　との</a:t>
                      </a:r>
                      <a:r>
                        <a:rPr lang="ja-JP" altLang="en-US" sz="1050" dirty="0">
                          <a:solidFill>
                            <a:sysClr val="windowText" lastClr="000000"/>
                          </a:solidFill>
                          <a:latin typeface="HG丸ｺﾞｼｯｸM-PRO" panose="020F0600000000000000" pitchFamily="50" charset="-128"/>
                          <a:ea typeface="HG丸ｺﾞｼｯｸM-PRO" panose="020F0600000000000000" pitchFamily="50" charset="-128"/>
                        </a:rPr>
                        <a:t>必要性を確認する。</a:t>
                      </a:r>
                      <a:endParaRPr lang="en-US" altLang="ja-JP" sz="1050" dirty="0">
                        <a:solidFill>
                          <a:sysClr val="windowText" lastClr="000000"/>
                        </a:solidFill>
                        <a:latin typeface="HG丸ｺﾞｼｯｸM-PRO" panose="020F0600000000000000" pitchFamily="50" charset="-128"/>
                        <a:ea typeface="HG丸ｺﾞｼｯｸM-PRO" panose="020F0600000000000000" pitchFamily="50" charset="-128"/>
                      </a:endParaRPr>
                    </a:p>
                  </a:txBody>
                  <a:tcPr marR="7200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bl>
          </a:graphicData>
        </a:graphic>
      </p:graphicFrame>
      <p:pic>
        <p:nvPicPr>
          <p:cNvPr id="49" name="Picture 19"/>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9671" y="8016876"/>
            <a:ext cx="815582" cy="5673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4" name="Picture 19"/>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9671" y="4092665"/>
            <a:ext cx="827338" cy="5755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ectangle 11"/>
          <p:cNvSpPr>
            <a:spLocks noChangeArrowheads="1"/>
          </p:cNvSpPr>
          <p:nvPr/>
        </p:nvSpPr>
        <p:spPr bwMode="auto">
          <a:xfrm>
            <a:off x="2560159" y="175410"/>
            <a:ext cx="108000" cy="468000"/>
          </a:xfrm>
          <a:prstGeom prst="rect">
            <a:avLst/>
          </a:prstGeom>
          <a:solidFill>
            <a:srgbClr val="00B0F0"/>
          </a:solidFill>
          <a:ln>
            <a:noFill/>
          </a:ln>
        </p:spPr>
        <p:txBody>
          <a:bodyPr wrap="none" anchor="ctr"/>
          <a:lstStyle/>
          <a:p>
            <a:pPr algn="ctr"/>
            <a:endParaRPr lang="ja-JP" altLang="en-US" sz="1800" dirty="0">
              <a:ea typeface="HG丸ｺﾞｼｯｸM-PRO" pitchFamily="50" charset="-128"/>
            </a:endParaRPr>
          </a:p>
        </p:txBody>
      </p:sp>
      <p:sp>
        <p:nvSpPr>
          <p:cNvPr id="7" name="Rectangle 11"/>
          <p:cNvSpPr>
            <a:spLocks noChangeArrowheads="1"/>
          </p:cNvSpPr>
          <p:nvPr/>
        </p:nvSpPr>
        <p:spPr bwMode="auto">
          <a:xfrm>
            <a:off x="6654248" y="175410"/>
            <a:ext cx="108000" cy="468313"/>
          </a:xfrm>
          <a:prstGeom prst="rect">
            <a:avLst/>
          </a:prstGeom>
          <a:solidFill>
            <a:srgbClr val="0099FF"/>
          </a:solidFill>
          <a:ln>
            <a:noFill/>
          </a:ln>
        </p:spPr>
        <p:txBody>
          <a:bodyPr wrap="none" anchor="ctr"/>
          <a:lstStyle/>
          <a:p>
            <a:pPr algn="ctr"/>
            <a:endParaRPr lang="ja-JP" altLang="en-US" sz="1800" dirty="0">
              <a:ea typeface="HG丸ｺﾞｼｯｸM-PRO" pitchFamily="50" charset="-128"/>
            </a:endParaRPr>
          </a:p>
        </p:txBody>
      </p:sp>
      <p:grpSp>
        <p:nvGrpSpPr>
          <p:cNvPr id="11" name="Group 21"/>
          <p:cNvGrpSpPr>
            <a:grpSpLocks/>
          </p:cNvGrpSpPr>
          <p:nvPr/>
        </p:nvGrpSpPr>
        <p:grpSpPr bwMode="auto">
          <a:xfrm>
            <a:off x="1318735" y="179410"/>
            <a:ext cx="1220787" cy="455613"/>
            <a:chOff x="482" y="30"/>
            <a:chExt cx="227" cy="265"/>
          </a:xfrm>
        </p:grpSpPr>
        <p:sp>
          <p:nvSpPr>
            <p:cNvPr id="12" name="Rectangle 22"/>
            <p:cNvSpPr>
              <a:spLocks noChangeArrowheads="1"/>
            </p:cNvSpPr>
            <p:nvPr/>
          </p:nvSpPr>
          <p:spPr bwMode="auto">
            <a:xfrm>
              <a:off x="482" y="30"/>
              <a:ext cx="227" cy="122"/>
            </a:xfrm>
            <a:prstGeom prst="rect">
              <a:avLst/>
            </a:prstGeom>
            <a:solidFill>
              <a:srgbClr val="FF9900">
                <a:alpha val="59999"/>
              </a:srgbClr>
            </a:solidFill>
            <a:ln>
              <a:noFill/>
            </a:ln>
            <a:extLst>
              <a:ext uri="{91240B29-F687-4F45-9708-019B960494DF}">
                <a14:hiddenLine xmlns:a14="http://schemas.microsoft.com/office/drawing/2010/main" w="3175">
                  <a:solidFill>
                    <a:srgbClr val="000000"/>
                  </a:solidFill>
                  <a:miter lim="800000"/>
                  <a:headEnd/>
                  <a:tailEnd/>
                </a14:hiddenLine>
              </a:ext>
            </a:extLst>
          </p:spPr>
          <p:txBody>
            <a:bodyPr wrap="none" anchor="ctr"/>
            <a:lstStyle/>
            <a:p>
              <a:pPr algn="ctr"/>
              <a:r>
                <a:rPr lang="ja-JP" altLang="en-US" sz="1100" b="0" dirty="0">
                  <a:ea typeface="HG丸ｺﾞｼｯｸM-PRO" pitchFamily="50" charset="-128"/>
                </a:rPr>
                <a:t>小学校</a:t>
              </a:r>
            </a:p>
          </p:txBody>
        </p:sp>
        <p:sp>
          <p:nvSpPr>
            <p:cNvPr id="13" name="Rectangle 23"/>
            <p:cNvSpPr>
              <a:spLocks noChangeArrowheads="1"/>
            </p:cNvSpPr>
            <p:nvPr/>
          </p:nvSpPr>
          <p:spPr bwMode="auto">
            <a:xfrm>
              <a:off x="482" y="161"/>
              <a:ext cx="227" cy="134"/>
            </a:xfrm>
            <a:prstGeom prst="rect">
              <a:avLst/>
            </a:prstGeom>
            <a:solidFill>
              <a:srgbClr val="FF9900">
                <a:alpha val="59999"/>
              </a:srgbClr>
            </a:solidFill>
            <a:ln>
              <a:noFill/>
            </a:ln>
            <a:extLst>
              <a:ext uri="{91240B29-F687-4F45-9708-019B960494DF}">
                <a14:hiddenLine xmlns:a14="http://schemas.microsoft.com/office/drawing/2010/main" w="3175">
                  <a:solidFill>
                    <a:srgbClr val="000000"/>
                  </a:solidFill>
                  <a:miter lim="800000"/>
                  <a:headEnd/>
                  <a:tailEnd/>
                </a14:hiddenLine>
              </a:ext>
            </a:extLst>
          </p:spPr>
          <p:txBody>
            <a:bodyPr wrap="none" anchor="ctr"/>
            <a:lstStyle/>
            <a:p>
              <a:pPr algn="ctr"/>
              <a:r>
                <a:rPr lang="ja-JP" altLang="en-US" sz="1100" b="0" dirty="0">
                  <a:ea typeface="HG丸ｺﾞｼｯｸM-PRO" pitchFamily="50" charset="-128"/>
                </a:rPr>
                <a:t>学級活動</a:t>
              </a:r>
            </a:p>
          </p:txBody>
        </p:sp>
      </p:grpSp>
      <p:sp>
        <p:nvSpPr>
          <p:cNvPr id="32" name="Rectangle 55"/>
          <p:cNvSpPr>
            <a:spLocks noChangeArrowheads="1"/>
          </p:cNvSpPr>
          <p:nvPr/>
        </p:nvSpPr>
        <p:spPr bwMode="auto">
          <a:xfrm>
            <a:off x="2668159" y="192873"/>
            <a:ext cx="4083343" cy="4326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prstDash val="dash"/>
                <a:miter lim="800000"/>
                <a:headEnd/>
                <a:tailEnd/>
              </a14:hiddenLine>
            </a:ext>
          </a:extLst>
        </p:spPr>
        <p:txBody>
          <a:bodyPr anchor="ctr"/>
          <a:lstStyle/>
          <a:p>
            <a:pPr algn="ctr"/>
            <a:r>
              <a:rPr lang="ja-JP" altLang="en-US" sz="1400" dirty="0">
                <a:latin typeface="HG丸ｺﾞｼｯｸM-PRO" panose="020F0600000000000000" pitchFamily="50" charset="-128"/>
                <a:ea typeface="HG丸ｺﾞｼｯｸM-PRO" panose="020F0600000000000000" pitchFamily="50" charset="-128"/>
              </a:rPr>
              <a:t>聞きたい</a:t>
            </a:r>
            <a:r>
              <a:rPr lang="ja-JP" altLang="en-US" sz="1400" dirty="0" smtClean="0">
                <a:latin typeface="HG丸ｺﾞｼｯｸM-PRO" panose="020F0600000000000000" pitchFamily="50" charset="-128"/>
                <a:ea typeface="HG丸ｺﾞｼｯｸM-PRO" panose="020F0600000000000000" pitchFamily="50" charset="-128"/>
              </a:rPr>
              <a:t>言葉、いや</a:t>
            </a:r>
            <a:r>
              <a:rPr lang="ja-JP" altLang="en-US" sz="1400" dirty="0">
                <a:latin typeface="HG丸ｺﾞｼｯｸM-PRO" panose="020F0600000000000000" pitchFamily="50" charset="-128"/>
                <a:ea typeface="HG丸ｺﾞｼｯｸM-PRO" panose="020F0600000000000000" pitchFamily="50" charset="-128"/>
              </a:rPr>
              <a:t>な</a:t>
            </a:r>
            <a:r>
              <a:rPr lang="ja-JP" altLang="en-US" sz="1400" dirty="0" smtClean="0">
                <a:latin typeface="HG丸ｺﾞｼｯｸM-PRO" panose="020F0600000000000000" pitchFamily="50" charset="-128"/>
                <a:ea typeface="HG丸ｺﾞｼｯｸM-PRO" panose="020F0600000000000000" pitchFamily="50" charset="-128"/>
              </a:rPr>
              <a:t>言葉</a:t>
            </a:r>
          </a:p>
        </p:txBody>
      </p:sp>
      <p:sp>
        <p:nvSpPr>
          <p:cNvPr id="78" name="Rectangle 11"/>
          <p:cNvSpPr>
            <a:spLocks noChangeArrowheads="1"/>
          </p:cNvSpPr>
          <p:nvPr/>
        </p:nvSpPr>
        <p:spPr bwMode="auto">
          <a:xfrm>
            <a:off x="67112" y="679423"/>
            <a:ext cx="1606718" cy="703294"/>
          </a:xfrm>
          <a:prstGeom prst="rect">
            <a:avLst/>
          </a:prstGeom>
          <a:solidFill>
            <a:srgbClr val="0099FF"/>
          </a:solidFill>
          <a:ln>
            <a:noFill/>
          </a:ln>
        </p:spPr>
        <p:txBody>
          <a:bodyPr wrap="none" anchor="ctr"/>
          <a:lstStyle/>
          <a:p>
            <a:pPr algn="ctr"/>
            <a:r>
              <a:rPr lang="ja-JP" altLang="en-US" sz="1600" dirty="0">
                <a:ea typeface="HG丸ｺﾞｼｯｸM-PRO" pitchFamily="50" charset="-128"/>
              </a:rPr>
              <a:t>本時の目標</a:t>
            </a:r>
          </a:p>
        </p:txBody>
      </p:sp>
      <p:sp>
        <p:nvSpPr>
          <p:cNvPr id="82" name="Rectangle 55"/>
          <p:cNvSpPr>
            <a:spLocks noChangeArrowheads="1"/>
          </p:cNvSpPr>
          <p:nvPr/>
        </p:nvSpPr>
        <p:spPr bwMode="auto">
          <a:xfrm>
            <a:off x="1625731" y="726093"/>
            <a:ext cx="5148326" cy="4826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prstDash val="dash"/>
                <a:miter lim="800000"/>
                <a:headEnd/>
                <a:tailEnd/>
              </a14:hiddenLine>
            </a:ext>
          </a:extLst>
        </p:spPr>
        <p:txBody>
          <a:bodyPr anchor="ctr"/>
          <a:lstStyle/>
          <a:p>
            <a:endParaRPr lang="ja-JP" altLang="ja-JP" sz="1050" dirty="0">
              <a:latin typeface="HG丸ｺﾞｼｯｸM-PRO" panose="020F0600000000000000" pitchFamily="50" charset="-128"/>
              <a:ea typeface="HG丸ｺﾞｼｯｸM-PRO" panose="020F0600000000000000" pitchFamily="50" charset="-128"/>
            </a:endParaRPr>
          </a:p>
        </p:txBody>
      </p:sp>
      <p:sp>
        <p:nvSpPr>
          <p:cNvPr id="61" name="正方形/長方形 60"/>
          <p:cNvSpPr/>
          <p:nvPr/>
        </p:nvSpPr>
        <p:spPr>
          <a:xfrm>
            <a:off x="77998" y="679422"/>
            <a:ext cx="6666997" cy="710331"/>
          </a:xfrm>
          <a:prstGeom prst="rect">
            <a:avLst/>
          </a:prstGeom>
          <a:noFill/>
          <a:ln w="12700">
            <a:solidFill>
              <a:srgbClr val="33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2" name="正方形/長方形 61"/>
          <p:cNvSpPr/>
          <p:nvPr/>
        </p:nvSpPr>
        <p:spPr>
          <a:xfrm>
            <a:off x="85448" y="1423942"/>
            <a:ext cx="6659547" cy="749480"/>
          </a:xfrm>
          <a:prstGeom prst="rect">
            <a:avLst/>
          </a:prstGeom>
          <a:noFill/>
          <a:ln w="12700">
            <a:solidFill>
              <a:srgbClr val="33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4" name="AutoShape 23"/>
          <p:cNvSpPr>
            <a:spLocks noChangeArrowheads="1"/>
          </p:cNvSpPr>
          <p:nvPr/>
        </p:nvSpPr>
        <p:spPr bwMode="auto">
          <a:xfrm rot="5400000">
            <a:off x="-2189463" y="5001815"/>
            <a:ext cx="5024859" cy="540000"/>
          </a:xfrm>
          <a:prstGeom prst="chevron">
            <a:avLst>
              <a:gd name="adj" fmla="val 37469"/>
            </a:avLst>
          </a:prstGeom>
          <a:solidFill>
            <a:srgbClr val="0099FF"/>
          </a:solidFill>
          <a:ln>
            <a:noFill/>
          </a:ln>
        </p:spPr>
        <p:txBody>
          <a:bodyPr rot="10800000" vert="eaVert" wrap="none" anchor="ctr"/>
          <a:lstStyle/>
          <a:p>
            <a:pPr algn="ctr"/>
            <a:r>
              <a:rPr lang="en-US" altLang="ja-JP" sz="1200" b="0" dirty="0">
                <a:ea typeface="HG丸ｺﾞｼｯｸM-PRO" pitchFamily="50" charset="-128"/>
              </a:rPr>
              <a:t> </a:t>
            </a:r>
            <a:endParaRPr lang="ja-JP" altLang="en-US" b="0" dirty="0">
              <a:latin typeface="HG丸ｺﾞｼｯｸM-PRO" pitchFamily="50" charset="-128"/>
              <a:ea typeface="HG丸ｺﾞｼｯｸM-PRO" pitchFamily="50" charset="-128"/>
            </a:endParaRPr>
          </a:p>
        </p:txBody>
      </p:sp>
      <p:sp>
        <p:nvSpPr>
          <p:cNvPr id="45" name="正方形/長方形 51"/>
          <p:cNvSpPr>
            <a:spLocks noChangeArrowheads="1"/>
          </p:cNvSpPr>
          <p:nvPr/>
        </p:nvSpPr>
        <p:spPr bwMode="auto">
          <a:xfrm>
            <a:off x="54081" y="3658885"/>
            <a:ext cx="555625" cy="20186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prstDash val="dash"/>
                <a:miter lim="800000"/>
                <a:headEnd/>
                <a:tailEnd/>
              </a14:hiddenLine>
            </a:ext>
          </a:extLst>
        </p:spPr>
        <p:txBody>
          <a:bodyPr vert="eaVert" wrap="none" lIns="36000" tIns="0" rIns="36000" bIns="0" anchor="ctr"/>
          <a:lstStyle/>
          <a:p>
            <a:pPr algn="ctr"/>
            <a:r>
              <a:rPr lang="ja-JP" altLang="en-US" sz="1200" b="0" dirty="0">
                <a:latin typeface="HG丸ｺﾞｼｯｸM-PRO" pitchFamily="50" charset="-128"/>
                <a:ea typeface="HG丸ｺﾞｼｯｸM-PRO" pitchFamily="50" charset="-128"/>
              </a:rPr>
              <a:t>導入</a:t>
            </a:r>
            <a:r>
              <a:rPr lang="ja-JP" altLang="en-US" sz="1200" dirty="0">
                <a:latin typeface="HG丸ｺﾞｼｯｸM-PRO" pitchFamily="50" charset="-128"/>
                <a:ea typeface="HG丸ｺﾞｼｯｸM-PRO" pitchFamily="50" charset="-128"/>
              </a:rPr>
              <a:t>　</a:t>
            </a:r>
            <a:r>
              <a:rPr lang="en-US" altLang="ja-JP" sz="1200" dirty="0">
                <a:latin typeface="HG丸ｺﾞｼｯｸM-PRO" pitchFamily="50" charset="-128"/>
                <a:ea typeface="HG丸ｺﾞｼｯｸM-PRO" pitchFamily="50" charset="-128"/>
              </a:rPr>
              <a:t>10</a:t>
            </a:r>
            <a:r>
              <a:rPr lang="ja-JP" altLang="en-US" sz="1200" b="0" dirty="0">
                <a:latin typeface="HG丸ｺﾞｼｯｸM-PRO" pitchFamily="50" charset="-128"/>
                <a:ea typeface="HG丸ｺﾞｼｯｸM-PRO" pitchFamily="50" charset="-128"/>
              </a:rPr>
              <a:t>分</a:t>
            </a:r>
            <a:endParaRPr lang="en-US" altLang="ja-JP" sz="1200" b="0" dirty="0">
              <a:latin typeface="HG丸ｺﾞｼｯｸM-PRO" pitchFamily="50" charset="-128"/>
              <a:ea typeface="HG丸ｺﾞｼｯｸM-PRO" pitchFamily="50" charset="-128"/>
            </a:endParaRPr>
          </a:p>
        </p:txBody>
      </p:sp>
      <p:sp>
        <p:nvSpPr>
          <p:cNvPr id="43" name="Rectangle 55"/>
          <p:cNvSpPr>
            <a:spLocks noChangeArrowheads="1"/>
          </p:cNvSpPr>
          <p:nvPr/>
        </p:nvSpPr>
        <p:spPr bwMode="auto">
          <a:xfrm>
            <a:off x="2663836" y="63945"/>
            <a:ext cx="3990411" cy="2309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prstDash val="dash"/>
                <a:miter lim="800000"/>
                <a:headEnd/>
                <a:tailEnd/>
              </a14:hiddenLine>
            </a:ext>
          </a:extLst>
        </p:spPr>
        <p:txBody>
          <a:bodyPr anchor="t"/>
          <a:lstStyle/>
          <a:p>
            <a:r>
              <a:rPr lang="en-US" altLang="ja-JP" sz="900" dirty="0">
                <a:latin typeface="HG丸ｺﾞｼｯｸM-PRO" panose="020F0600000000000000" pitchFamily="50" charset="-128"/>
                <a:ea typeface="HG丸ｺﾞｼｯｸM-PRO" panose="020F0600000000000000" pitchFamily="50" charset="-128"/>
              </a:rPr>
              <a:t>(</a:t>
            </a:r>
            <a:r>
              <a:rPr lang="ja-JP" altLang="en-US" sz="900" dirty="0">
                <a:latin typeface="HG丸ｺﾞｼｯｸM-PRO" panose="020F0600000000000000" pitchFamily="50" charset="-128"/>
                <a:ea typeface="HG丸ｺﾞｼｯｸM-PRO" panose="020F0600000000000000" pitchFamily="50" charset="-128"/>
              </a:rPr>
              <a:t>２</a:t>
            </a:r>
            <a:r>
              <a:rPr lang="en-US" altLang="ja-JP" sz="900" dirty="0">
                <a:latin typeface="HG丸ｺﾞｼｯｸM-PRO" panose="020F0600000000000000" pitchFamily="50" charset="-128"/>
                <a:ea typeface="HG丸ｺﾞｼｯｸM-PRO" panose="020F0600000000000000" pitchFamily="50" charset="-128"/>
              </a:rPr>
              <a:t>)</a:t>
            </a:r>
            <a:r>
              <a:rPr lang="en-US" altLang="ja-JP" sz="900" b="0" dirty="0">
                <a:latin typeface="HG丸ｺﾞｼｯｸM-PRO" panose="020F0600000000000000" pitchFamily="50" charset="-128"/>
                <a:ea typeface="HG丸ｺﾞｼｯｸM-PRO" panose="020F0600000000000000" pitchFamily="50" charset="-128"/>
              </a:rPr>
              <a:t>-</a:t>
            </a:r>
            <a:r>
              <a:rPr lang="ja-JP" altLang="en-US" sz="900" b="0" dirty="0">
                <a:latin typeface="HG丸ｺﾞｼｯｸM-PRO" panose="020F0600000000000000" pitchFamily="50" charset="-128"/>
                <a:ea typeface="HG丸ｺﾞｼｯｸM-PRO" panose="020F0600000000000000" pitchFamily="50" charset="-128"/>
              </a:rPr>
              <a:t>イ　よりよい人間関係の形成 </a:t>
            </a:r>
          </a:p>
        </p:txBody>
      </p:sp>
      <p:sp>
        <p:nvSpPr>
          <p:cNvPr id="41" name="Rectangle 55"/>
          <p:cNvSpPr>
            <a:spLocks noChangeArrowheads="1"/>
          </p:cNvSpPr>
          <p:nvPr/>
        </p:nvSpPr>
        <p:spPr bwMode="auto">
          <a:xfrm>
            <a:off x="1683509" y="1298423"/>
            <a:ext cx="4988591" cy="8484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prstDash val="dash"/>
                <a:miter lim="800000"/>
                <a:headEnd/>
                <a:tailEnd/>
              </a14:hiddenLine>
            </a:ext>
          </a:extLst>
        </p:spPr>
        <p:txBody>
          <a:bodyPr anchor="ctr"/>
          <a:lstStyle/>
          <a:p>
            <a:endParaRPr lang="en-US" altLang="ja-JP" sz="1050" b="0" dirty="0">
              <a:latin typeface="HG丸ｺﾞｼｯｸM-PRO" panose="020F0600000000000000" pitchFamily="50" charset="-128"/>
              <a:ea typeface="HG丸ｺﾞｼｯｸM-PRO" panose="020F0600000000000000" pitchFamily="50" charset="-128"/>
            </a:endParaRPr>
          </a:p>
        </p:txBody>
      </p:sp>
      <p:sp>
        <p:nvSpPr>
          <p:cNvPr id="42" name="AutoShape 23"/>
          <p:cNvSpPr>
            <a:spLocks noChangeArrowheads="1"/>
          </p:cNvSpPr>
          <p:nvPr/>
        </p:nvSpPr>
        <p:spPr bwMode="auto">
          <a:xfrm rot="5400000">
            <a:off x="-714644" y="8421266"/>
            <a:ext cx="2078449" cy="540000"/>
          </a:xfrm>
          <a:prstGeom prst="chevron">
            <a:avLst>
              <a:gd name="adj" fmla="val 37469"/>
            </a:avLst>
          </a:prstGeom>
          <a:solidFill>
            <a:srgbClr val="0099FF"/>
          </a:solidFill>
          <a:ln>
            <a:noFill/>
          </a:ln>
        </p:spPr>
        <p:txBody>
          <a:bodyPr rot="10800000" vert="eaVert" wrap="none" anchor="ctr"/>
          <a:lstStyle/>
          <a:p>
            <a:pPr algn="ctr"/>
            <a:r>
              <a:rPr lang="en-US" altLang="ja-JP" sz="1200" b="0" dirty="0">
                <a:ea typeface="HG丸ｺﾞｼｯｸM-PRO" pitchFamily="50" charset="-128"/>
              </a:rPr>
              <a:t> </a:t>
            </a:r>
            <a:endParaRPr lang="ja-JP" altLang="en-US" b="0" dirty="0">
              <a:latin typeface="HG丸ｺﾞｼｯｸM-PRO" pitchFamily="50" charset="-128"/>
              <a:ea typeface="HG丸ｺﾞｼｯｸM-PRO" pitchFamily="50" charset="-128"/>
            </a:endParaRPr>
          </a:p>
        </p:txBody>
      </p:sp>
      <p:sp>
        <p:nvSpPr>
          <p:cNvPr id="35" name="正方形/長方形 34"/>
          <p:cNvSpPr/>
          <p:nvPr/>
        </p:nvSpPr>
        <p:spPr>
          <a:xfrm>
            <a:off x="4057311" y="5472381"/>
            <a:ext cx="2647940" cy="2123658"/>
          </a:xfrm>
          <a:prstGeom prst="rect">
            <a:avLst/>
          </a:prstGeom>
          <a:solidFill>
            <a:srgbClr val="FFCCFF"/>
          </a:solidFill>
        </p:spPr>
        <p:txBody>
          <a:bodyPr wrap="square">
            <a:spAutoFit/>
          </a:bodyPr>
          <a:lstStyle/>
          <a:p>
            <a:r>
              <a:rPr lang="ja-JP" altLang="en-US" sz="1100" dirty="0">
                <a:latin typeface="HG丸ｺﾞｼｯｸM-PRO" panose="020F0600000000000000" pitchFamily="50" charset="-128"/>
                <a:ea typeface="HG丸ｺﾞｼｯｸM-PRO" panose="020F0600000000000000" pitchFamily="50" charset="-128"/>
              </a:rPr>
              <a:t>ポイント①－１</a:t>
            </a:r>
            <a:endParaRPr lang="en-US" altLang="ja-JP" sz="1100" dirty="0">
              <a:latin typeface="HG丸ｺﾞｼｯｸM-PRO" panose="020F0600000000000000" pitchFamily="50" charset="-128"/>
              <a:ea typeface="HG丸ｺﾞｼｯｸM-PRO" panose="020F0600000000000000" pitchFamily="50" charset="-128"/>
            </a:endParaRPr>
          </a:p>
          <a:p>
            <a:pPr algn="just"/>
            <a:r>
              <a:rPr lang="en-US" altLang="ja-JP" sz="1100" dirty="0">
                <a:latin typeface="HG丸ｺﾞｼｯｸM-PRO" panose="020F0600000000000000" pitchFamily="50" charset="-128"/>
                <a:ea typeface="HG丸ｺﾞｼｯｸM-PRO" panose="020F0600000000000000" pitchFamily="50" charset="-128"/>
              </a:rPr>
              <a:t>【</a:t>
            </a:r>
            <a:r>
              <a:rPr lang="ja-JP" altLang="en-US" sz="1100" dirty="0" smtClean="0">
                <a:latin typeface="HG丸ｺﾞｼｯｸM-PRO" panose="020F0600000000000000" pitchFamily="50" charset="-128"/>
                <a:ea typeface="HG丸ｺﾞｼｯｸM-PRO" panose="020F0600000000000000" pitchFamily="50" charset="-128"/>
              </a:rPr>
              <a:t>教員主導</a:t>
            </a:r>
            <a:r>
              <a:rPr lang="ja-JP" altLang="en-US" sz="1100" dirty="0">
                <a:latin typeface="HG丸ｺﾞｼｯｸM-PRO" panose="020F0600000000000000" pitchFamily="50" charset="-128"/>
                <a:ea typeface="HG丸ｺﾞｼｯｸM-PRO" panose="020F0600000000000000" pitchFamily="50" charset="-128"/>
              </a:rPr>
              <a:t>ではなく児童生徒が課題を設定</a:t>
            </a:r>
            <a:r>
              <a:rPr lang="ja-JP" altLang="en-US" sz="1100" dirty="0" smtClean="0">
                <a:latin typeface="HG丸ｺﾞｼｯｸM-PRO" panose="020F0600000000000000" pitchFamily="50" charset="-128"/>
                <a:ea typeface="HG丸ｺﾞｼｯｸM-PRO" panose="020F0600000000000000" pitchFamily="50" charset="-128"/>
              </a:rPr>
              <a:t>する</a:t>
            </a:r>
            <a:r>
              <a:rPr lang="en-US" altLang="ja-JP" sz="1100" dirty="0" smtClean="0">
                <a:latin typeface="HG丸ｺﾞｼｯｸM-PRO" panose="020F0600000000000000" pitchFamily="50" charset="-128"/>
                <a:ea typeface="HG丸ｺﾞｼｯｸM-PRO" panose="020F0600000000000000" pitchFamily="50" charset="-128"/>
              </a:rPr>
              <a:t>】</a:t>
            </a:r>
            <a:endParaRPr lang="en-US" altLang="ja-JP" sz="1100" dirty="0">
              <a:latin typeface="HG丸ｺﾞｼｯｸM-PRO" panose="020F0600000000000000" pitchFamily="50" charset="-128"/>
              <a:ea typeface="HG丸ｺﾞｼｯｸM-PRO" panose="020F0600000000000000" pitchFamily="50" charset="-128"/>
            </a:endParaRPr>
          </a:p>
          <a:p>
            <a:pPr algn="just"/>
            <a:r>
              <a:rPr lang="ja-JP" altLang="en-US" sz="1100" dirty="0">
                <a:latin typeface="HG丸ｺﾞｼｯｸM-PRO" panose="020F0600000000000000" pitchFamily="50" charset="-128"/>
                <a:ea typeface="HG丸ｺﾞｼｯｸM-PRO" panose="020F0600000000000000" pitchFamily="50" charset="-128"/>
              </a:rPr>
              <a:t>　詩やアンケート調査の結果から</a:t>
            </a:r>
            <a:r>
              <a:rPr lang="ja-JP" altLang="en-US" sz="1100" dirty="0" smtClean="0">
                <a:latin typeface="HG丸ｺﾞｼｯｸM-PRO" panose="020F0600000000000000" pitchFamily="50" charset="-128"/>
                <a:ea typeface="HG丸ｺﾞｼｯｸM-PRO" panose="020F0600000000000000" pitchFamily="50" charset="-128"/>
              </a:rPr>
              <a:t>、日頃の</a:t>
            </a:r>
            <a:r>
              <a:rPr lang="ja-JP" altLang="en-US" sz="1100" dirty="0">
                <a:latin typeface="HG丸ｺﾞｼｯｸM-PRO" panose="020F0600000000000000" pitchFamily="50" charset="-128"/>
                <a:ea typeface="HG丸ｺﾞｼｯｸM-PRO" panose="020F0600000000000000" pitchFamily="50" charset="-128"/>
              </a:rPr>
              <a:t>言葉遣いに関する実態を把握する。一人一人が使っている何気ない言葉で相手を喜ばせたり、悲しませたりしていることに気付かせ、自分事として課題を</a:t>
            </a:r>
            <a:r>
              <a:rPr lang="ja-JP" altLang="en-US" sz="1100" dirty="0" smtClean="0">
                <a:latin typeface="HG丸ｺﾞｼｯｸM-PRO" panose="020F0600000000000000" pitchFamily="50" charset="-128"/>
                <a:ea typeface="HG丸ｺﾞｼｯｸM-PRO" panose="020F0600000000000000" pitchFamily="50" charset="-128"/>
              </a:rPr>
              <a:t>捉えるようにする。言葉遣いを振り返ること</a:t>
            </a:r>
            <a:r>
              <a:rPr lang="ja-JP" altLang="en-US" sz="1100" dirty="0">
                <a:latin typeface="HG丸ｺﾞｼｯｸM-PRO" panose="020F0600000000000000" pitchFamily="50" charset="-128"/>
                <a:ea typeface="HG丸ｺﾞｼｯｸM-PRO" panose="020F0600000000000000" pitchFamily="50" charset="-128"/>
              </a:rPr>
              <a:t>で、一人一人</a:t>
            </a:r>
            <a:r>
              <a:rPr lang="ja-JP" altLang="en-US" sz="1100" dirty="0" smtClean="0">
                <a:latin typeface="HG丸ｺﾞｼｯｸM-PRO" panose="020F0600000000000000" pitchFamily="50" charset="-128"/>
                <a:ea typeface="HG丸ｺﾞｼｯｸM-PRO" panose="020F0600000000000000" pitchFamily="50" charset="-128"/>
              </a:rPr>
              <a:t>がよりよい</a:t>
            </a:r>
            <a:r>
              <a:rPr lang="ja-JP" altLang="en-US" sz="1100" dirty="0">
                <a:latin typeface="HG丸ｺﾞｼｯｸM-PRO" panose="020F0600000000000000" pitchFamily="50" charset="-128"/>
                <a:ea typeface="HG丸ｺﾞｼｯｸM-PRO" panose="020F0600000000000000" pitchFamily="50" charset="-128"/>
              </a:rPr>
              <a:t>学級づくりやよりよい人間関係を構築していこうとする気持ちにつなげる。</a:t>
            </a:r>
            <a:endParaRPr lang="en-US" altLang="ja-JP" sz="1100" dirty="0">
              <a:latin typeface="HG丸ｺﾞｼｯｸM-PRO" panose="020F0600000000000000" pitchFamily="50" charset="-128"/>
              <a:ea typeface="HG丸ｺﾞｼｯｸM-PRO" panose="020F0600000000000000" pitchFamily="50" charset="-128"/>
            </a:endParaRPr>
          </a:p>
        </p:txBody>
      </p:sp>
      <p:sp>
        <p:nvSpPr>
          <p:cNvPr id="37" name="Rectangle 55"/>
          <p:cNvSpPr>
            <a:spLocks noChangeArrowheads="1"/>
          </p:cNvSpPr>
          <p:nvPr/>
        </p:nvSpPr>
        <p:spPr bwMode="auto">
          <a:xfrm>
            <a:off x="1673829" y="686775"/>
            <a:ext cx="5071166" cy="6989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prstDash val="dash"/>
                <a:miter lim="800000"/>
                <a:headEnd/>
                <a:tailEnd/>
              </a14:hiddenLine>
            </a:ext>
          </a:extLst>
        </p:spPr>
        <p:txBody>
          <a:bodyPr rIns="72000" anchor="ctr"/>
          <a:lstStyle/>
          <a:p>
            <a:r>
              <a:rPr lang="ja-JP" altLang="en-US" sz="1100" dirty="0">
                <a:latin typeface="HG丸ｺﾞｼｯｸM-PRO" panose="020F0600000000000000" pitchFamily="50" charset="-128"/>
                <a:ea typeface="HG丸ｺﾞｼｯｸM-PRO" panose="020F0600000000000000" pitchFamily="50" charset="-128"/>
              </a:rPr>
              <a:t>○日頃の言葉遣いを振り返ることを通して、言葉に</a:t>
            </a:r>
            <a:r>
              <a:rPr lang="ja-JP" altLang="en-US" sz="1100" dirty="0" smtClean="0">
                <a:latin typeface="HG丸ｺﾞｼｯｸM-PRO" panose="020F0600000000000000" pitchFamily="50" charset="-128"/>
                <a:ea typeface="HG丸ｺﾞｼｯｸM-PRO" panose="020F0600000000000000" pitchFamily="50" charset="-128"/>
              </a:rPr>
              <a:t>よって相手</a:t>
            </a:r>
            <a:r>
              <a:rPr lang="ja-JP" altLang="en-US" sz="1100" dirty="0">
                <a:latin typeface="HG丸ｺﾞｼｯｸM-PRO" panose="020F0600000000000000" pitchFamily="50" charset="-128"/>
                <a:ea typeface="HG丸ｺﾞｼｯｸM-PRO" panose="020F0600000000000000" pitchFamily="50" charset="-128"/>
              </a:rPr>
              <a:t>を元気</a:t>
            </a:r>
            <a:r>
              <a:rPr lang="ja-JP" altLang="en-US" sz="1100" dirty="0" smtClean="0">
                <a:latin typeface="HG丸ｺﾞｼｯｸM-PRO" panose="020F0600000000000000" pitchFamily="50" charset="-128"/>
                <a:ea typeface="HG丸ｺﾞｼｯｸM-PRO" panose="020F0600000000000000" pitchFamily="50" charset="-128"/>
              </a:rPr>
              <a:t>にさせた</a:t>
            </a:r>
            <a:endParaRPr lang="en-US" altLang="ja-JP" sz="1100" dirty="0" smtClean="0">
              <a:latin typeface="HG丸ｺﾞｼｯｸM-PRO" panose="020F0600000000000000" pitchFamily="50" charset="-128"/>
              <a:ea typeface="HG丸ｺﾞｼｯｸM-PRO" panose="020F0600000000000000" pitchFamily="50" charset="-128"/>
            </a:endParaRPr>
          </a:p>
          <a:p>
            <a:r>
              <a:rPr lang="ja-JP" altLang="en-US" sz="1100" dirty="0" smtClean="0">
                <a:latin typeface="HG丸ｺﾞｼｯｸM-PRO" panose="020F0600000000000000" pitchFamily="50" charset="-128"/>
                <a:ea typeface="HG丸ｺﾞｼｯｸM-PRO" panose="020F0600000000000000" pitchFamily="50" charset="-128"/>
              </a:rPr>
              <a:t>　り</a:t>
            </a:r>
            <a:r>
              <a:rPr lang="ja-JP" altLang="en-US" sz="1100" dirty="0">
                <a:latin typeface="HG丸ｺﾞｼｯｸM-PRO" panose="020F0600000000000000" pitchFamily="50" charset="-128"/>
                <a:ea typeface="HG丸ｺﾞｼｯｸM-PRO" panose="020F0600000000000000" pitchFamily="50" charset="-128"/>
              </a:rPr>
              <a:t>、悲しい気持ちにさせたりすること</a:t>
            </a:r>
            <a:r>
              <a:rPr lang="ja-JP" altLang="en-US" sz="1100">
                <a:latin typeface="HG丸ｺﾞｼｯｸM-PRO" panose="020F0600000000000000" pitchFamily="50" charset="-128"/>
                <a:ea typeface="HG丸ｺﾞｼｯｸM-PRO" panose="020F0600000000000000" pitchFamily="50" charset="-128"/>
              </a:rPr>
              <a:t>に</a:t>
            </a:r>
            <a:r>
              <a:rPr lang="ja-JP" altLang="en-US" sz="1100" smtClean="0">
                <a:latin typeface="HG丸ｺﾞｼｯｸM-PRO" panose="020F0600000000000000" pitchFamily="50" charset="-128"/>
                <a:ea typeface="HG丸ｺﾞｼｯｸM-PRO" panose="020F0600000000000000" pitchFamily="50" charset="-128"/>
              </a:rPr>
              <a:t>気付くよう支える。</a:t>
            </a:r>
            <a:endParaRPr lang="en-US" altLang="ja-JP" sz="1100" dirty="0">
              <a:latin typeface="HG丸ｺﾞｼｯｸM-PRO" panose="020F0600000000000000" pitchFamily="50" charset="-128"/>
              <a:ea typeface="HG丸ｺﾞｼｯｸM-PRO" panose="020F0600000000000000" pitchFamily="50" charset="-128"/>
            </a:endParaRPr>
          </a:p>
          <a:p>
            <a:pPr algn="just"/>
            <a:r>
              <a:rPr lang="ja-JP" altLang="en-US" sz="1100" dirty="0" smtClean="0">
                <a:latin typeface="HG丸ｺﾞｼｯｸM-PRO" panose="020F0600000000000000" pitchFamily="50" charset="-128"/>
                <a:ea typeface="HG丸ｺﾞｼｯｸM-PRO" panose="020F0600000000000000" pitchFamily="50" charset="-128"/>
              </a:rPr>
              <a:t>○みんなが</a:t>
            </a:r>
            <a:r>
              <a:rPr lang="ja-JP" altLang="en-US" sz="1100" dirty="0">
                <a:latin typeface="HG丸ｺﾞｼｯｸM-PRO" panose="020F0600000000000000" pitchFamily="50" charset="-128"/>
                <a:ea typeface="HG丸ｺﾞｼｯｸM-PRO" panose="020F0600000000000000" pitchFamily="50" charset="-128"/>
              </a:rPr>
              <a:t>楽しく、気持ちよく生活するには、どのような言葉を使えば</a:t>
            </a:r>
            <a:r>
              <a:rPr lang="ja-JP" altLang="en-US" sz="1100" dirty="0" smtClean="0">
                <a:latin typeface="HG丸ｺﾞｼｯｸM-PRO" panose="020F0600000000000000" pitchFamily="50" charset="-128"/>
                <a:ea typeface="HG丸ｺﾞｼｯｸM-PRO" panose="020F0600000000000000" pitchFamily="50" charset="-128"/>
              </a:rPr>
              <a:t>よいの</a:t>
            </a:r>
            <a:endParaRPr lang="en-US" altLang="ja-JP" sz="1100" dirty="0" smtClean="0">
              <a:latin typeface="HG丸ｺﾞｼｯｸM-PRO" panose="020F0600000000000000" pitchFamily="50" charset="-128"/>
              <a:ea typeface="HG丸ｺﾞｼｯｸM-PRO" panose="020F0600000000000000" pitchFamily="50" charset="-128"/>
            </a:endParaRPr>
          </a:p>
          <a:p>
            <a:pPr algn="just"/>
            <a:r>
              <a:rPr lang="ja-JP" altLang="en-US" sz="1100" dirty="0" smtClean="0">
                <a:latin typeface="HG丸ｺﾞｼｯｸM-PRO" panose="020F0600000000000000" pitchFamily="50" charset="-128"/>
                <a:ea typeface="HG丸ｺﾞｼｯｸM-PRO" panose="020F0600000000000000" pitchFamily="50" charset="-128"/>
              </a:rPr>
              <a:t>　</a:t>
            </a:r>
            <a:r>
              <a:rPr lang="ja-JP" altLang="en-US" sz="1100" dirty="0" err="1" smtClean="0">
                <a:latin typeface="HG丸ｺﾞｼｯｸM-PRO" panose="020F0600000000000000" pitchFamily="50" charset="-128"/>
                <a:ea typeface="HG丸ｺﾞｼｯｸM-PRO" panose="020F0600000000000000" pitchFamily="50" charset="-128"/>
              </a:rPr>
              <a:t>かを</a:t>
            </a:r>
            <a:r>
              <a:rPr lang="ja-JP" altLang="en-US" sz="1100" dirty="0">
                <a:latin typeface="HG丸ｺﾞｼｯｸM-PRO" panose="020F0600000000000000" pitchFamily="50" charset="-128"/>
                <a:ea typeface="HG丸ｺﾞｼｯｸM-PRO" panose="020F0600000000000000" pitchFamily="50" charset="-128"/>
              </a:rPr>
              <a:t>話し合い、自分のめあてを立てて実践しようとする気持ちを高める。</a:t>
            </a:r>
          </a:p>
        </p:txBody>
      </p:sp>
      <p:sp>
        <p:nvSpPr>
          <p:cNvPr id="38" name="Rectangle 55"/>
          <p:cNvSpPr>
            <a:spLocks noChangeArrowheads="1"/>
          </p:cNvSpPr>
          <p:nvPr/>
        </p:nvSpPr>
        <p:spPr bwMode="auto">
          <a:xfrm>
            <a:off x="1676712" y="1441784"/>
            <a:ext cx="5074790" cy="7189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prstDash val="dash"/>
                <a:miter lim="800000"/>
                <a:headEnd/>
                <a:tailEnd/>
              </a14:hiddenLine>
            </a:ext>
          </a:extLst>
        </p:spPr>
        <p:txBody>
          <a:bodyPr tIns="36000" anchor="ctr"/>
          <a:lstStyle/>
          <a:p>
            <a:r>
              <a:rPr lang="ja-JP" altLang="en-US" sz="1100" b="0" dirty="0">
                <a:latin typeface="HG丸ｺﾞｼｯｸM-PRO" panose="020F0600000000000000" pitchFamily="50" charset="-128"/>
                <a:ea typeface="HG丸ｺﾞｼｯｸM-PRO" panose="020F0600000000000000" pitchFamily="50" charset="-128"/>
              </a:rPr>
              <a:t>①－１　</a:t>
            </a:r>
            <a:r>
              <a:rPr lang="ja-JP" altLang="en-US" sz="1100" b="0" dirty="0" smtClean="0">
                <a:latin typeface="HG丸ｺﾞｼｯｸM-PRO" panose="020F0600000000000000" pitchFamily="50" charset="-128"/>
                <a:ea typeface="HG丸ｺﾞｼｯｸM-PRO" panose="020F0600000000000000" pitchFamily="50" charset="-128"/>
              </a:rPr>
              <a:t>教員主導</a:t>
            </a:r>
            <a:r>
              <a:rPr lang="ja-JP" altLang="en-US" sz="1100" b="0" dirty="0">
                <a:latin typeface="HG丸ｺﾞｼｯｸM-PRO" panose="020F0600000000000000" pitchFamily="50" charset="-128"/>
                <a:ea typeface="HG丸ｺﾞｼｯｸM-PRO" panose="020F0600000000000000" pitchFamily="50" charset="-128"/>
              </a:rPr>
              <a:t>ではなく児童生徒が課題を設定する。</a:t>
            </a:r>
            <a:endParaRPr lang="en-US" altLang="ja-JP" sz="1100" b="0" dirty="0">
              <a:latin typeface="HG丸ｺﾞｼｯｸM-PRO" panose="020F0600000000000000" pitchFamily="50" charset="-128"/>
              <a:ea typeface="HG丸ｺﾞｼｯｸM-PRO" panose="020F0600000000000000" pitchFamily="50" charset="-128"/>
            </a:endParaRPr>
          </a:p>
          <a:p>
            <a:r>
              <a:rPr lang="ja-JP" altLang="en-US" sz="1100" b="0" dirty="0">
                <a:latin typeface="HG丸ｺﾞｼｯｸM-PRO" panose="020F0600000000000000" pitchFamily="50" charset="-128"/>
                <a:ea typeface="HG丸ｺﾞｼｯｸM-PRO" panose="020F0600000000000000" pitchFamily="50" charset="-128"/>
              </a:rPr>
              <a:t>②－２　</a:t>
            </a:r>
            <a:r>
              <a:rPr lang="ja-JP" altLang="en-US" sz="1100" b="0" dirty="0" smtClean="0">
                <a:latin typeface="HG丸ｺﾞｼｯｸM-PRO" panose="020F0600000000000000" pitchFamily="50" charset="-128"/>
                <a:ea typeface="HG丸ｺﾞｼｯｸM-PRO" panose="020F0600000000000000" pitchFamily="50" charset="-128"/>
              </a:rPr>
              <a:t>「仲間</a:t>
            </a:r>
            <a:r>
              <a:rPr lang="ja-JP" altLang="en-US" sz="1100" b="0" dirty="0">
                <a:latin typeface="HG丸ｺﾞｼｯｸM-PRO" panose="020F0600000000000000" pitchFamily="50" charset="-128"/>
                <a:ea typeface="HG丸ｺﾞｼｯｸM-PRO" panose="020F0600000000000000" pitchFamily="50" charset="-128"/>
              </a:rPr>
              <a:t>同士で褒める・認める</a:t>
            </a:r>
            <a:r>
              <a:rPr lang="ja-JP" altLang="en-US" sz="1100" b="0" dirty="0" smtClean="0">
                <a:latin typeface="HG丸ｺﾞｼｯｸM-PRO" panose="020F0600000000000000" pitchFamily="50" charset="-128"/>
                <a:ea typeface="HG丸ｺﾞｼｯｸM-PRO" panose="020F0600000000000000" pitchFamily="50" charset="-128"/>
              </a:rPr>
              <a:t>言葉集」等</a:t>
            </a:r>
            <a:r>
              <a:rPr lang="ja-JP" altLang="en-US" sz="1100" b="0" dirty="0">
                <a:latin typeface="HG丸ｺﾞｼｯｸM-PRO" panose="020F0600000000000000" pitchFamily="50" charset="-128"/>
                <a:ea typeface="HG丸ｺﾞｼｯｸM-PRO" panose="020F0600000000000000" pitchFamily="50" charset="-128"/>
              </a:rPr>
              <a:t>を提供し</a:t>
            </a:r>
            <a:r>
              <a:rPr lang="ja-JP" altLang="en-US" sz="1100" b="0" dirty="0" smtClean="0">
                <a:latin typeface="HG丸ｺﾞｼｯｸM-PRO" panose="020F0600000000000000" pitchFamily="50" charset="-128"/>
                <a:ea typeface="HG丸ｺﾞｼｯｸM-PRO" panose="020F0600000000000000" pitchFamily="50" charset="-128"/>
              </a:rPr>
              <a:t>、児童生徒同士</a:t>
            </a:r>
            <a:r>
              <a:rPr lang="ja-JP" altLang="en-US" sz="1100" b="0" dirty="0">
                <a:latin typeface="HG丸ｺﾞｼｯｸM-PRO" panose="020F0600000000000000" pitchFamily="50" charset="-128"/>
                <a:ea typeface="HG丸ｺﾞｼｯｸM-PRO" panose="020F0600000000000000" pitchFamily="50" charset="-128"/>
              </a:rPr>
              <a:t>の</a:t>
            </a:r>
            <a:r>
              <a:rPr lang="ja-JP" altLang="en-US" sz="1100" b="0" dirty="0" smtClean="0">
                <a:latin typeface="HG丸ｺﾞｼｯｸM-PRO" panose="020F0600000000000000" pitchFamily="50" charset="-128"/>
                <a:ea typeface="HG丸ｺﾞｼｯｸM-PRO" panose="020F0600000000000000" pitchFamily="50" charset="-128"/>
              </a:rPr>
              <a:t>絆</a:t>
            </a:r>
            <a:endParaRPr lang="en-US" altLang="ja-JP" sz="1100" b="0" dirty="0" smtClean="0">
              <a:latin typeface="HG丸ｺﾞｼｯｸM-PRO" panose="020F0600000000000000" pitchFamily="50" charset="-128"/>
              <a:ea typeface="HG丸ｺﾞｼｯｸM-PRO" panose="020F0600000000000000" pitchFamily="50" charset="-128"/>
            </a:endParaRPr>
          </a:p>
          <a:p>
            <a:r>
              <a:rPr lang="ja-JP" altLang="en-US" sz="1100" b="0" dirty="0" smtClean="0">
                <a:latin typeface="HG丸ｺﾞｼｯｸM-PRO" panose="020F0600000000000000" pitchFamily="50" charset="-128"/>
                <a:ea typeface="HG丸ｺﾞｼｯｸM-PRO" panose="020F0600000000000000" pitchFamily="50" charset="-128"/>
              </a:rPr>
              <a:t>　　　　</a:t>
            </a:r>
            <a:r>
              <a:rPr lang="ja-JP" altLang="en-US" sz="1100" b="0" dirty="0" err="1" smtClean="0">
                <a:latin typeface="HG丸ｺﾞｼｯｸM-PRO" panose="020F0600000000000000" pitchFamily="50" charset="-128"/>
                <a:ea typeface="HG丸ｺﾞｼｯｸM-PRO" panose="020F0600000000000000" pitchFamily="50" charset="-128"/>
              </a:rPr>
              <a:t>づ</a:t>
            </a:r>
            <a:r>
              <a:rPr lang="ja-JP" altLang="en-US" sz="1100" b="0" dirty="0" smtClean="0">
                <a:latin typeface="HG丸ｺﾞｼｯｸM-PRO" panose="020F0600000000000000" pitchFamily="50" charset="-128"/>
                <a:ea typeface="HG丸ｺﾞｼｯｸM-PRO" panose="020F0600000000000000" pitchFamily="50" charset="-128"/>
              </a:rPr>
              <a:t>くりを</a:t>
            </a:r>
            <a:r>
              <a:rPr lang="ja-JP" altLang="en-US" sz="1100" b="0" dirty="0">
                <a:latin typeface="HG丸ｺﾞｼｯｸM-PRO" panose="020F0600000000000000" pitchFamily="50" charset="-128"/>
                <a:ea typeface="HG丸ｺﾞｼｯｸM-PRO" panose="020F0600000000000000" pitchFamily="50" charset="-128"/>
              </a:rPr>
              <a:t>促す。</a:t>
            </a:r>
            <a:endParaRPr lang="en-US" altLang="ja-JP" sz="1100" b="0" dirty="0">
              <a:latin typeface="HG丸ｺﾞｼｯｸM-PRO" panose="020F0600000000000000" pitchFamily="50" charset="-128"/>
              <a:ea typeface="HG丸ｺﾞｼｯｸM-PRO" panose="020F0600000000000000" pitchFamily="50" charset="-128"/>
            </a:endParaRPr>
          </a:p>
          <a:p>
            <a:r>
              <a:rPr lang="ja-JP" altLang="en-US" sz="1100" dirty="0">
                <a:latin typeface="HG丸ｺﾞｼｯｸM-PRO" panose="020F0600000000000000" pitchFamily="50" charset="-128"/>
                <a:ea typeface="HG丸ｺﾞｼｯｸM-PRO" panose="020F0600000000000000" pitchFamily="50" charset="-128"/>
              </a:rPr>
              <a:t>①－３　意見の共有・集団の目標設定を自己決定へつなげる。</a:t>
            </a:r>
            <a:endParaRPr lang="en-US" altLang="ja-JP" sz="1100" dirty="0">
              <a:latin typeface="HG丸ｺﾞｼｯｸM-PRO" panose="020F0600000000000000" pitchFamily="50" charset="-128"/>
              <a:ea typeface="HG丸ｺﾞｼｯｸM-PRO" panose="020F0600000000000000" pitchFamily="50" charset="-128"/>
            </a:endParaRPr>
          </a:p>
        </p:txBody>
      </p:sp>
      <p:sp>
        <p:nvSpPr>
          <p:cNvPr id="39" name="角丸四角形吹き出し 38"/>
          <p:cNvSpPr/>
          <p:nvPr/>
        </p:nvSpPr>
        <p:spPr>
          <a:xfrm>
            <a:off x="1418361" y="4074668"/>
            <a:ext cx="5283894" cy="843867"/>
          </a:xfrm>
          <a:prstGeom prst="wedgeRoundRectCallout">
            <a:avLst>
              <a:gd name="adj1" fmla="val -53654"/>
              <a:gd name="adj2" fmla="val -10963"/>
              <a:gd name="adj3" fmla="val 16667"/>
            </a:avLst>
          </a:prstGeom>
          <a:ln w="6350">
            <a:solidFill>
              <a:schemeClr val="tx1"/>
            </a:solidFill>
          </a:ln>
        </p:spPr>
        <p:style>
          <a:lnRef idx="2">
            <a:schemeClr val="accent1"/>
          </a:lnRef>
          <a:fillRef idx="1">
            <a:schemeClr val="lt1"/>
          </a:fillRef>
          <a:effectRef idx="0">
            <a:schemeClr val="accent1"/>
          </a:effectRef>
          <a:fontRef idx="minor">
            <a:schemeClr val="dk1"/>
          </a:fontRef>
        </p:style>
        <p:txBody>
          <a:bodyPr lIns="0" tIns="36000" rIns="0" bIns="36000" rtlCol="0" anchor="ctr"/>
          <a:lstStyle/>
          <a:p>
            <a:pPr algn="just"/>
            <a:r>
              <a:rPr lang="ja-JP" altLang="en-US" sz="1050" dirty="0">
                <a:solidFill>
                  <a:schemeClr val="tx1"/>
                </a:solidFill>
                <a:latin typeface="ＤＦ平成明朝体W3" panose="02020309000000000000" pitchFamily="17" charset="-128"/>
                <a:ea typeface="ＤＦ平成明朝体W3" panose="02020309000000000000" pitchFamily="17" charset="-128"/>
              </a:rPr>
              <a:t>　北原白</a:t>
            </a:r>
            <a:r>
              <a:rPr lang="ja-JP" altLang="en-US" sz="1050" dirty="0" smtClean="0">
                <a:solidFill>
                  <a:schemeClr val="tx1"/>
                </a:solidFill>
                <a:latin typeface="ＤＦ平成明朝体W3" panose="02020309000000000000" pitchFamily="17" charset="-128"/>
                <a:ea typeface="ＤＦ平成明朝体W3" panose="02020309000000000000" pitchFamily="17" charset="-128"/>
              </a:rPr>
              <a:t>秋が</a:t>
            </a:r>
            <a:r>
              <a:rPr lang="ja-JP" altLang="en-US" sz="1050" dirty="0">
                <a:solidFill>
                  <a:schemeClr val="tx1"/>
                </a:solidFill>
                <a:latin typeface="ＤＦ平成明朝体W3" panose="02020309000000000000" pitchFamily="17" charset="-128"/>
                <a:ea typeface="ＤＦ平成明朝体W3" panose="02020309000000000000" pitchFamily="17" charset="-128"/>
              </a:rPr>
              <a:t>書いた「ひとつのことば」という詩があります。先生が読んでみます</a:t>
            </a:r>
            <a:r>
              <a:rPr lang="ja-JP" altLang="en-US" sz="1050" dirty="0" smtClean="0">
                <a:solidFill>
                  <a:schemeClr val="tx1"/>
                </a:solidFill>
                <a:latin typeface="ＤＦ平成明朝体W3" panose="02020309000000000000" pitchFamily="17" charset="-128"/>
                <a:ea typeface="ＤＦ平成明朝体W3" panose="02020309000000000000" pitchFamily="17" charset="-128"/>
              </a:rPr>
              <a:t>。</a:t>
            </a:r>
            <a:endParaRPr lang="en-US" altLang="ja-JP" sz="1050" dirty="0" smtClean="0">
              <a:solidFill>
                <a:schemeClr val="tx1"/>
              </a:solidFill>
              <a:latin typeface="ＤＦ平成明朝体W3" panose="02020309000000000000" pitchFamily="17" charset="-128"/>
              <a:ea typeface="ＤＦ平成明朝体W3" panose="02020309000000000000" pitchFamily="17" charset="-128"/>
            </a:endParaRPr>
          </a:p>
          <a:p>
            <a:r>
              <a:rPr lang="ja-JP" altLang="en-US" sz="1050" dirty="0" smtClean="0">
                <a:solidFill>
                  <a:schemeClr val="tx1"/>
                </a:solidFill>
                <a:latin typeface="ＤＦ平成明朝体W3" panose="02020309000000000000" pitchFamily="17" charset="-128"/>
                <a:ea typeface="ＤＦ平成明朝体W3" panose="02020309000000000000" pitchFamily="17" charset="-128"/>
              </a:rPr>
              <a:t>みなさん</a:t>
            </a:r>
            <a:r>
              <a:rPr lang="ja-JP" altLang="en-US" sz="1050" dirty="0">
                <a:solidFill>
                  <a:schemeClr val="tx1"/>
                </a:solidFill>
                <a:latin typeface="ＤＦ平成明朝体W3" panose="02020309000000000000" pitchFamily="17" charset="-128"/>
                <a:ea typeface="ＤＦ平成明朝体W3" panose="02020309000000000000" pitchFamily="17" charset="-128"/>
              </a:rPr>
              <a:t>は、空欄にどんな言葉が入るのか考えながら聞いてください。</a:t>
            </a:r>
            <a:endParaRPr lang="en-US" altLang="ja-JP" sz="1050" dirty="0">
              <a:solidFill>
                <a:schemeClr val="tx1"/>
              </a:solidFill>
              <a:latin typeface="ＤＦ平成明朝体W3" panose="02020309000000000000" pitchFamily="17" charset="-128"/>
              <a:ea typeface="ＤＦ平成明朝体W3" panose="02020309000000000000" pitchFamily="17" charset="-128"/>
            </a:endParaRPr>
          </a:p>
          <a:p>
            <a:endParaRPr kumimoji="1" lang="en-US" altLang="ja-JP" sz="1050" dirty="0">
              <a:solidFill>
                <a:schemeClr val="tx1"/>
              </a:solidFill>
              <a:latin typeface="ＤＦ平成明朝体W3" panose="02020309000000000000" pitchFamily="17" charset="-128"/>
              <a:ea typeface="ＤＦ平成明朝体W3" panose="02020309000000000000" pitchFamily="17" charset="-128"/>
            </a:endParaRPr>
          </a:p>
          <a:p>
            <a:r>
              <a:rPr kumimoji="1" lang="ja-JP" altLang="en-US" sz="1050" dirty="0">
                <a:latin typeface="ＤＦ平成明朝体W3" panose="02020309000000000000" pitchFamily="17" charset="-128"/>
                <a:ea typeface="ＤＦ平成明朝体W3" panose="02020309000000000000" pitchFamily="17" charset="-128"/>
              </a:rPr>
              <a:t>「ひとつのことば」北原白秋</a:t>
            </a:r>
            <a:endParaRPr kumimoji="1" lang="en-US" altLang="ja-JP" sz="1050" dirty="0">
              <a:latin typeface="ＤＦ平成明朝体W3" panose="02020309000000000000" pitchFamily="17" charset="-128"/>
              <a:ea typeface="ＤＦ平成明朝体W3" panose="02020309000000000000" pitchFamily="17" charset="-128"/>
            </a:endParaRPr>
          </a:p>
          <a:p>
            <a:r>
              <a:rPr kumimoji="1" lang="ja-JP" altLang="en-US" sz="1050" dirty="0">
                <a:latin typeface="ＤＦ平成明朝体W3" panose="02020309000000000000" pitchFamily="17" charset="-128"/>
                <a:ea typeface="ＤＦ平成明朝体W3" panose="02020309000000000000" pitchFamily="17" charset="-128"/>
              </a:rPr>
              <a:t>ひとつのことばで　・・・ひとつのことばで　・・・</a:t>
            </a:r>
          </a:p>
        </p:txBody>
      </p:sp>
      <p:sp>
        <p:nvSpPr>
          <p:cNvPr id="40" name="角丸四角形吹き出し 39"/>
          <p:cNvSpPr/>
          <p:nvPr/>
        </p:nvSpPr>
        <p:spPr>
          <a:xfrm>
            <a:off x="1413812" y="8092212"/>
            <a:ext cx="2509143" cy="1377703"/>
          </a:xfrm>
          <a:prstGeom prst="wedgeRoundRectCallout">
            <a:avLst>
              <a:gd name="adj1" fmla="val -55449"/>
              <a:gd name="adj2" fmla="val -33442"/>
              <a:gd name="adj3" fmla="val 16667"/>
            </a:avLst>
          </a:prstGeom>
          <a:ln w="6350">
            <a:solidFill>
              <a:schemeClr val="tx1"/>
            </a:solidFill>
          </a:ln>
        </p:spPr>
        <p:style>
          <a:lnRef idx="2">
            <a:schemeClr val="accent1"/>
          </a:lnRef>
          <a:fillRef idx="1">
            <a:schemeClr val="lt1"/>
          </a:fillRef>
          <a:effectRef idx="0">
            <a:schemeClr val="accent1"/>
          </a:effectRef>
          <a:fontRef idx="minor">
            <a:schemeClr val="dk1"/>
          </a:fontRef>
        </p:style>
        <p:txBody>
          <a:bodyPr lIns="0" tIns="36000" rIns="0" bIns="36000" rtlCol="0" anchor="ctr"/>
          <a:lstStyle/>
          <a:p>
            <a:r>
              <a:rPr kumimoji="1" lang="ja-JP" altLang="en-US" sz="1050" dirty="0">
                <a:latin typeface="ＤＦ平成明朝体W3" panose="02020309000000000000" pitchFamily="17" charset="-128"/>
                <a:ea typeface="ＤＦ平成明朝体W3" panose="02020309000000000000" pitchFamily="17" charset="-128"/>
              </a:rPr>
              <a:t>・どんな場面でいやな言葉を言って</a:t>
            </a:r>
            <a:r>
              <a:rPr kumimoji="1" lang="ja-JP" altLang="en-US" sz="1050" dirty="0" smtClean="0">
                <a:latin typeface="ＤＦ平成明朝体W3" panose="02020309000000000000" pitchFamily="17" charset="-128"/>
                <a:ea typeface="ＤＦ平成明朝体W3" panose="02020309000000000000" pitchFamily="17" charset="-128"/>
              </a:rPr>
              <a:t>し</a:t>
            </a:r>
            <a:endParaRPr kumimoji="1" lang="en-US" altLang="ja-JP" sz="1050" dirty="0" smtClean="0">
              <a:latin typeface="ＤＦ平成明朝体W3" panose="02020309000000000000" pitchFamily="17" charset="-128"/>
              <a:ea typeface="ＤＦ平成明朝体W3" panose="02020309000000000000" pitchFamily="17" charset="-128"/>
            </a:endParaRPr>
          </a:p>
          <a:p>
            <a:r>
              <a:rPr kumimoji="1" lang="ja-JP" altLang="en-US" sz="1050" dirty="0" smtClean="0">
                <a:latin typeface="ＤＦ平成明朝体W3" panose="02020309000000000000" pitchFamily="17" charset="-128"/>
                <a:ea typeface="ＤＦ平成明朝体W3" panose="02020309000000000000" pitchFamily="17" charset="-128"/>
              </a:rPr>
              <a:t>　まったり</a:t>
            </a:r>
            <a:r>
              <a:rPr kumimoji="1" lang="ja-JP" altLang="en-US" sz="1050" dirty="0">
                <a:latin typeface="ＤＦ平成明朝体W3" panose="02020309000000000000" pitchFamily="17" charset="-128"/>
                <a:ea typeface="ＤＦ平成明朝体W3" panose="02020309000000000000" pitchFamily="17" charset="-128"/>
              </a:rPr>
              <a:t>、言われたりしている</a:t>
            </a:r>
            <a:r>
              <a:rPr kumimoji="1" lang="ja-JP" altLang="en-US" sz="1050" dirty="0" smtClean="0">
                <a:latin typeface="ＤＦ平成明朝体W3" panose="02020309000000000000" pitchFamily="17" charset="-128"/>
                <a:ea typeface="ＤＦ平成明朝体W3" panose="02020309000000000000" pitchFamily="17" charset="-128"/>
              </a:rPr>
              <a:t>だろ</a:t>
            </a:r>
            <a:endParaRPr kumimoji="1" lang="en-US" altLang="ja-JP" sz="1050" dirty="0" smtClean="0">
              <a:latin typeface="ＤＦ平成明朝体W3" panose="02020309000000000000" pitchFamily="17" charset="-128"/>
              <a:ea typeface="ＤＦ平成明朝体W3" panose="02020309000000000000" pitchFamily="17" charset="-128"/>
            </a:endParaRPr>
          </a:p>
          <a:p>
            <a:r>
              <a:rPr kumimoji="1" lang="ja-JP" altLang="en-US" sz="1050" dirty="0" smtClean="0">
                <a:latin typeface="ＤＦ平成明朝体W3" panose="02020309000000000000" pitchFamily="17" charset="-128"/>
                <a:ea typeface="ＤＦ平成明朝体W3" panose="02020309000000000000" pitchFamily="17" charset="-128"/>
              </a:rPr>
              <a:t>　うか</a:t>
            </a:r>
            <a:r>
              <a:rPr kumimoji="1" lang="ja-JP" altLang="en-US" sz="1050" dirty="0">
                <a:latin typeface="ＤＦ平成明朝体W3" panose="02020309000000000000" pitchFamily="17" charset="-128"/>
                <a:ea typeface="ＤＦ平成明朝体W3" panose="02020309000000000000" pitchFamily="17" charset="-128"/>
              </a:rPr>
              <a:t>。</a:t>
            </a:r>
            <a:endParaRPr kumimoji="1" lang="en-US" altLang="ja-JP" sz="1050" dirty="0">
              <a:latin typeface="ＤＦ平成明朝体W3" panose="02020309000000000000" pitchFamily="17" charset="-128"/>
              <a:ea typeface="ＤＦ平成明朝体W3" panose="02020309000000000000" pitchFamily="17" charset="-128"/>
            </a:endParaRPr>
          </a:p>
          <a:p>
            <a:r>
              <a:rPr kumimoji="1" lang="ja-JP" altLang="en-US" sz="1050" dirty="0" smtClean="0">
                <a:latin typeface="ＤＦ平成明朝体W3" panose="02020309000000000000" pitchFamily="17" charset="-128"/>
                <a:ea typeface="ＤＦ平成明朝体W3" panose="02020309000000000000" pitchFamily="17" charset="-128"/>
              </a:rPr>
              <a:t>・それは、どんな</a:t>
            </a:r>
            <a:r>
              <a:rPr kumimoji="1" lang="ja-JP" altLang="en-US" sz="1050" dirty="0">
                <a:latin typeface="ＤＦ平成明朝体W3" panose="02020309000000000000" pitchFamily="17" charset="-128"/>
                <a:ea typeface="ＤＦ平成明朝体W3" panose="02020309000000000000" pitchFamily="17" charset="-128"/>
              </a:rPr>
              <a:t>言葉だったかな。</a:t>
            </a:r>
            <a:endParaRPr kumimoji="1" lang="en-US" altLang="ja-JP" sz="1050" dirty="0">
              <a:latin typeface="ＤＦ平成明朝体W3" panose="02020309000000000000" pitchFamily="17" charset="-128"/>
              <a:ea typeface="ＤＦ平成明朝体W3" panose="02020309000000000000" pitchFamily="17" charset="-128"/>
            </a:endParaRPr>
          </a:p>
          <a:p>
            <a:r>
              <a:rPr kumimoji="1" lang="ja-JP" altLang="en-US" sz="1050" dirty="0" smtClean="0">
                <a:latin typeface="ＤＦ平成明朝体W3" panose="02020309000000000000" pitchFamily="17" charset="-128"/>
                <a:ea typeface="ＤＦ平成明朝体W3" panose="02020309000000000000" pitchFamily="17" charset="-128"/>
              </a:rPr>
              <a:t>・</a:t>
            </a:r>
            <a:r>
              <a:rPr kumimoji="1" lang="ja-JP" altLang="en-US" sz="1050" dirty="0">
                <a:latin typeface="ＤＦ平成明朝体W3" panose="02020309000000000000" pitchFamily="17" charset="-128"/>
                <a:ea typeface="ＤＦ平成明朝体W3" panose="02020309000000000000" pitchFamily="17" charset="-128"/>
              </a:rPr>
              <a:t>どうして、いやな言葉を使って</a:t>
            </a:r>
            <a:r>
              <a:rPr kumimoji="1" lang="ja-JP" altLang="en-US" sz="1050" dirty="0" smtClean="0">
                <a:latin typeface="ＤＦ平成明朝体W3" panose="02020309000000000000" pitchFamily="17" charset="-128"/>
                <a:ea typeface="ＤＦ平成明朝体W3" panose="02020309000000000000" pitchFamily="17" charset="-128"/>
              </a:rPr>
              <a:t>しま</a:t>
            </a:r>
            <a:endParaRPr kumimoji="1" lang="en-US" altLang="ja-JP" sz="1050" dirty="0" smtClean="0">
              <a:latin typeface="ＤＦ平成明朝体W3" panose="02020309000000000000" pitchFamily="17" charset="-128"/>
              <a:ea typeface="ＤＦ平成明朝体W3" panose="02020309000000000000" pitchFamily="17" charset="-128"/>
            </a:endParaRPr>
          </a:p>
          <a:p>
            <a:r>
              <a:rPr kumimoji="1" lang="ja-JP" altLang="en-US" sz="1050" dirty="0" smtClean="0">
                <a:latin typeface="ＤＦ平成明朝体W3" panose="02020309000000000000" pitchFamily="17" charset="-128"/>
                <a:ea typeface="ＤＦ平成明朝体W3" panose="02020309000000000000" pitchFamily="17" charset="-128"/>
              </a:rPr>
              <a:t>　うのだろうか。</a:t>
            </a:r>
            <a:endParaRPr kumimoji="1" lang="en-US" altLang="ja-JP" sz="1050" dirty="0" smtClean="0">
              <a:latin typeface="ＤＦ平成明朝体W3" panose="02020309000000000000" pitchFamily="17" charset="-128"/>
              <a:ea typeface="ＤＦ平成明朝体W3" panose="02020309000000000000" pitchFamily="17" charset="-128"/>
            </a:endParaRPr>
          </a:p>
          <a:p>
            <a:r>
              <a:rPr lang="ja-JP" altLang="en-US" sz="1050" dirty="0">
                <a:latin typeface="ＤＦ平成明朝体W3" panose="02020309000000000000" pitchFamily="17" charset="-128"/>
                <a:ea typeface="ＤＦ平成明朝体W3" panose="02020309000000000000" pitchFamily="17" charset="-128"/>
              </a:rPr>
              <a:t>・言われた時の気持ちは</a:t>
            </a:r>
            <a:r>
              <a:rPr lang="ja-JP" altLang="en-US" sz="1050" dirty="0" smtClean="0">
                <a:latin typeface="ＤＦ平成明朝体W3" panose="02020309000000000000" pitchFamily="17" charset="-128"/>
                <a:ea typeface="ＤＦ平成明朝体W3" panose="02020309000000000000" pitchFamily="17" charset="-128"/>
              </a:rPr>
              <a:t>。</a:t>
            </a:r>
            <a:endParaRPr lang="en-US" altLang="ja-JP" sz="1050" dirty="0">
              <a:latin typeface="ＤＦ平成明朝体W3" panose="02020309000000000000" pitchFamily="17" charset="-128"/>
              <a:ea typeface="ＤＦ平成明朝体W3" panose="02020309000000000000" pitchFamily="17" charset="-128"/>
            </a:endParaRPr>
          </a:p>
        </p:txBody>
      </p:sp>
      <p:sp>
        <p:nvSpPr>
          <p:cNvPr id="51" name="四角形 34"/>
          <p:cNvSpPr>
            <a:spLocks noChangeArrowheads="1"/>
          </p:cNvSpPr>
          <p:nvPr/>
        </p:nvSpPr>
        <p:spPr bwMode="auto">
          <a:xfrm>
            <a:off x="68400" y="175410"/>
            <a:ext cx="1220788" cy="471488"/>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dirty="0"/>
          </a:p>
        </p:txBody>
      </p:sp>
      <p:sp>
        <p:nvSpPr>
          <p:cNvPr id="52" name="Rectangle 22"/>
          <p:cNvSpPr>
            <a:spLocks noChangeArrowheads="1"/>
          </p:cNvSpPr>
          <p:nvPr/>
        </p:nvSpPr>
        <p:spPr bwMode="auto">
          <a:xfrm>
            <a:off x="88125" y="192872"/>
            <a:ext cx="1184275" cy="433387"/>
          </a:xfrm>
          <a:prstGeom prst="rect">
            <a:avLst/>
          </a:prstGeom>
          <a:solidFill>
            <a:srgbClr val="FFFF99"/>
          </a:solidFill>
          <a:ln>
            <a:noFill/>
          </a:ln>
          <a:extLst>
            <a:ext uri="{91240B29-F687-4F45-9708-019B960494DF}">
              <a14:hiddenLine xmlns:a14="http://schemas.microsoft.com/office/drawing/2010/main" w="3175">
                <a:solidFill>
                  <a:srgbClr val="000000"/>
                </a:solidFill>
                <a:miter lim="800000"/>
                <a:headEnd/>
                <a:tailEnd/>
              </a14:hiddenLine>
            </a:ext>
          </a:extLst>
        </p:spPr>
        <p:txBody>
          <a:bodyPr wrap="none" anchor="ctr"/>
          <a:lstStyle/>
          <a:p>
            <a:pPr algn="ctr"/>
            <a:r>
              <a:rPr lang="ja-JP" altLang="en-US" sz="1400" dirty="0" smtClean="0">
                <a:ea typeface="HG丸ｺﾞｼｯｸM-PRO" pitchFamily="50" charset="-128"/>
              </a:rPr>
              <a:t>授業案</a:t>
            </a:r>
            <a:endParaRPr lang="ja-JP" altLang="en-US" sz="1400" b="0" dirty="0">
              <a:ea typeface="HG丸ｺﾞｼｯｸM-PRO" pitchFamily="50" charset="-128"/>
            </a:endParaRPr>
          </a:p>
        </p:txBody>
      </p:sp>
      <p:sp>
        <p:nvSpPr>
          <p:cNvPr id="54" name="Rectangle 11"/>
          <p:cNvSpPr>
            <a:spLocks noChangeArrowheads="1"/>
          </p:cNvSpPr>
          <p:nvPr/>
        </p:nvSpPr>
        <p:spPr bwMode="auto">
          <a:xfrm>
            <a:off x="68400" y="1422192"/>
            <a:ext cx="1606718" cy="761047"/>
          </a:xfrm>
          <a:prstGeom prst="rect">
            <a:avLst/>
          </a:prstGeom>
          <a:solidFill>
            <a:srgbClr val="0099FF"/>
          </a:solidFill>
          <a:ln>
            <a:noFill/>
          </a:ln>
          <a:extLst/>
        </p:spPr>
        <p:txBody>
          <a:bodyPr wrap="none" anchor="ctr"/>
          <a:lstStyle/>
          <a:p>
            <a:pPr algn="ctr"/>
            <a:r>
              <a:rPr lang="ja-JP" altLang="en-US" sz="1400" dirty="0">
                <a:ea typeface="HG丸ｺﾞｼｯｸM-PRO" pitchFamily="50" charset="-128"/>
              </a:rPr>
              <a:t>児童生徒の発達を</a:t>
            </a:r>
            <a:endParaRPr lang="en-US" altLang="ja-JP" sz="1400" dirty="0">
              <a:ea typeface="HG丸ｺﾞｼｯｸM-PRO" pitchFamily="50" charset="-128"/>
            </a:endParaRPr>
          </a:p>
          <a:p>
            <a:pPr algn="ctr"/>
            <a:r>
              <a:rPr lang="ja-JP" altLang="en-US" sz="1400" dirty="0">
                <a:ea typeface="HG丸ｺﾞｼｯｸM-PRO" pitchFamily="50" charset="-128"/>
              </a:rPr>
              <a:t>「</a:t>
            </a:r>
            <a:r>
              <a:rPr lang="ja-JP" altLang="en-US" sz="1400" dirty="0" smtClean="0">
                <a:ea typeface="HG丸ｺﾞｼｯｸM-PRO" pitchFamily="50" charset="-128"/>
              </a:rPr>
              <a:t>ささえ－る</a:t>
            </a:r>
            <a:r>
              <a:rPr lang="ja-JP" altLang="en-US" sz="1400" dirty="0">
                <a:ea typeface="HG丸ｺﾞｼｯｸM-PRO" pitchFamily="50" charset="-128"/>
              </a:rPr>
              <a:t>」</a:t>
            </a:r>
            <a:endParaRPr lang="en-US" altLang="ja-JP" sz="1400" dirty="0">
              <a:ea typeface="HG丸ｺﾞｼｯｸM-PRO" pitchFamily="50" charset="-128"/>
            </a:endParaRPr>
          </a:p>
          <a:p>
            <a:pPr algn="ctr"/>
            <a:r>
              <a:rPr lang="ja-JP" altLang="en-US" sz="1400" dirty="0" smtClean="0">
                <a:ea typeface="HG丸ｺﾞｼｯｸM-PRO" pitchFamily="50" charset="-128"/>
              </a:rPr>
              <a:t>ポイント</a:t>
            </a:r>
            <a:endParaRPr lang="ja-JP" altLang="en-US" sz="1400" dirty="0">
              <a:ea typeface="HG丸ｺﾞｼｯｸM-PRO" pitchFamily="50" charset="-128"/>
            </a:endParaRPr>
          </a:p>
        </p:txBody>
      </p:sp>
      <p:sp>
        <p:nvSpPr>
          <p:cNvPr id="56" name="Rectangle 11"/>
          <p:cNvSpPr>
            <a:spLocks noChangeArrowheads="1"/>
          </p:cNvSpPr>
          <p:nvPr/>
        </p:nvSpPr>
        <p:spPr bwMode="auto">
          <a:xfrm>
            <a:off x="68400" y="2264014"/>
            <a:ext cx="6696000" cy="392112"/>
          </a:xfrm>
          <a:prstGeom prst="rect">
            <a:avLst/>
          </a:prstGeom>
          <a:solidFill>
            <a:srgbClr val="0099FF"/>
          </a:solidFill>
          <a:ln>
            <a:noFill/>
          </a:ln>
          <a:extLst/>
        </p:spPr>
        <p:txBody>
          <a:bodyPr wrap="none" anchor="ctr"/>
          <a:lstStyle/>
          <a:p>
            <a:pPr algn="ctr"/>
            <a:r>
              <a:rPr lang="ja-JP" altLang="en-US" dirty="0" smtClean="0">
                <a:ea typeface="HG丸ｺﾞｼｯｸM-PRO" pitchFamily="50" charset="-128"/>
              </a:rPr>
              <a:t>授 業</a:t>
            </a:r>
            <a:r>
              <a:rPr lang="ja-JP" altLang="en-US" sz="1800" dirty="0" smtClean="0">
                <a:ea typeface="HG丸ｺﾞｼｯｸM-PRO" pitchFamily="50" charset="-128"/>
              </a:rPr>
              <a:t> 展 開 例</a:t>
            </a:r>
            <a:endParaRPr lang="ja-JP" altLang="en-US" sz="1800" dirty="0">
              <a:ea typeface="HG丸ｺﾞｼｯｸM-PRO" pitchFamily="50" charset="-128"/>
            </a:endParaRPr>
          </a:p>
        </p:txBody>
      </p:sp>
      <p:sp>
        <p:nvSpPr>
          <p:cNvPr id="57" name="正方形/長方形 56"/>
          <p:cNvSpPr/>
          <p:nvPr/>
        </p:nvSpPr>
        <p:spPr>
          <a:xfrm>
            <a:off x="4057311" y="2983169"/>
            <a:ext cx="2647940" cy="430887"/>
          </a:xfrm>
          <a:prstGeom prst="rect">
            <a:avLst/>
          </a:prstGeom>
          <a:solidFill>
            <a:srgbClr val="FFCCFF"/>
          </a:solidFill>
        </p:spPr>
        <p:txBody>
          <a:bodyPr wrap="square">
            <a:spAutoFit/>
          </a:bodyPr>
          <a:lstStyle/>
          <a:p>
            <a:pPr algn="ctr"/>
            <a:r>
              <a:rPr lang="ja-JP" altLang="en-US" sz="1100" dirty="0" smtClean="0">
                <a:latin typeface="HG丸ｺﾞｼｯｸM-PRO" panose="020F0600000000000000" pitchFamily="50" charset="-128"/>
                <a:ea typeface="HG丸ｺﾞｼｯｸM-PRO" panose="020F0600000000000000" pitchFamily="50" charset="-128"/>
              </a:rPr>
              <a:t>「ささえ－る」ポイントを意識した</a:t>
            </a:r>
            <a:endParaRPr lang="en-US" altLang="ja-JP" sz="1100" dirty="0" smtClean="0">
              <a:latin typeface="HG丸ｺﾞｼｯｸM-PRO" panose="020F0600000000000000" pitchFamily="50" charset="-128"/>
              <a:ea typeface="HG丸ｺﾞｼｯｸM-PRO" panose="020F0600000000000000" pitchFamily="50" charset="-128"/>
            </a:endParaRPr>
          </a:p>
          <a:p>
            <a:pPr algn="ctr"/>
            <a:r>
              <a:rPr lang="ja-JP" altLang="en-US" sz="1100" dirty="0" smtClean="0">
                <a:latin typeface="HG丸ｺﾞｼｯｸM-PRO" panose="020F0600000000000000" pitchFamily="50" charset="-128"/>
                <a:ea typeface="HG丸ｺﾞｼｯｸM-PRO" panose="020F0600000000000000" pitchFamily="50" charset="-128"/>
              </a:rPr>
              <a:t>具体的な働き掛け</a:t>
            </a:r>
            <a:endParaRPr lang="en-US" altLang="ja-JP" sz="1100" dirty="0">
              <a:latin typeface="HG丸ｺﾞｼｯｸM-PRO" panose="020F0600000000000000" pitchFamily="50" charset="-128"/>
              <a:ea typeface="HG丸ｺﾞｼｯｸM-PRO" panose="020F0600000000000000" pitchFamily="50" charset="-128"/>
            </a:endParaRPr>
          </a:p>
        </p:txBody>
      </p:sp>
      <p:pic>
        <p:nvPicPr>
          <p:cNvPr id="58" name="Picture 19"/>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9671" y="5554728"/>
            <a:ext cx="827338" cy="5755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3" name="角丸四角形吹き出し 52"/>
          <p:cNvSpPr/>
          <p:nvPr/>
        </p:nvSpPr>
        <p:spPr>
          <a:xfrm>
            <a:off x="1413812" y="5507744"/>
            <a:ext cx="2509142" cy="1300047"/>
          </a:xfrm>
          <a:prstGeom prst="wedgeRoundRectCallout">
            <a:avLst>
              <a:gd name="adj1" fmla="val -58151"/>
              <a:gd name="adj2" fmla="val -19150"/>
              <a:gd name="adj3" fmla="val 16667"/>
            </a:avLst>
          </a:prstGeom>
          <a:ln w="6350">
            <a:solidFill>
              <a:schemeClr val="tx1"/>
            </a:solidFill>
          </a:ln>
        </p:spPr>
        <p:style>
          <a:lnRef idx="2">
            <a:schemeClr val="accent1"/>
          </a:lnRef>
          <a:fillRef idx="1">
            <a:schemeClr val="lt1"/>
          </a:fillRef>
          <a:effectRef idx="0">
            <a:schemeClr val="accent1"/>
          </a:effectRef>
          <a:fontRef idx="minor">
            <a:schemeClr val="dk1"/>
          </a:fontRef>
        </p:style>
        <p:txBody>
          <a:bodyPr lIns="36000" rIns="36000" rtlCol="0" anchor="ctr"/>
          <a:lstStyle/>
          <a:p>
            <a:r>
              <a:rPr lang="ja-JP" altLang="en-US" sz="1050" dirty="0">
                <a:solidFill>
                  <a:schemeClr val="tx1"/>
                </a:solidFill>
                <a:latin typeface="ＤＦ平成明朝体W3" panose="02020309000000000000" pitchFamily="17" charset="-128"/>
                <a:ea typeface="ＤＦ平成明朝体W3" panose="02020309000000000000" pitchFamily="17" charset="-128"/>
              </a:rPr>
              <a:t>　</a:t>
            </a:r>
            <a:r>
              <a:rPr lang="ja-JP" altLang="en-US" sz="1050" dirty="0" smtClean="0">
                <a:solidFill>
                  <a:schemeClr val="tx1"/>
                </a:solidFill>
                <a:latin typeface="ＤＦ平成明朝体W3" panose="02020309000000000000" pitchFamily="17" charset="-128"/>
                <a:ea typeface="ＤＦ平成明朝体W3" panose="02020309000000000000" pitchFamily="17" charset="-128"/>
              </a:rPr>
              <a:t>あたたかい言葉</a:t>
            </a:r>
            <a:r>
              <a:rPr lang="ja-JP" altLang="en-US" sz="1050" dirty="0">
                <a:solidFill>
                  <a:schemeClr val="tx1"/>
                </a:solidFill>
                <a:latin typeface="ＤＦ平成明朝体W3" panose="02020309000000000000" pitchFamily="17" charset="-128"/>
                <a:ea typeface="ＤＦ平成明朝体W3" panose="02020309000000000000" pitchFamily="17" charset="-128"/>
              </a:rPr>
              <a:t>を使っている友達がたくさんいますね。一方で、いやな言葉を言われたことがある人も多いようです</a:t>
            </a:r>
            <a:r>
              <a:rPr lang="ja-JP" altLang="en-US" sz="1050" dirty="0" smtClean="0">
                <a:solidFill>
                  <a:schemeClr val="tx1"/>
                </a:solidFill>
                <a:latin typeface="ＤＦ平成明朝体W3" panose="02020309000000000000" pitchFamily="17" charset="-128"/>
                <a:ea typeface="ＤＦ平成明朝体W3" panose="02020309000000000000" pitchFamily="17" charset="-128"/>
              </a:rPr>
              <a:t>。〇年生</a:t>
            </a:r>
            <a:r>
              <a:rPr lang="ja-JP" altLang="en-US" sz="1050" dirty="0">
                <a:solidFill>
                  <a:schemeClr val="tx1"/>
                </a:solidFill>
                <a:latin typeface="ＤＦ平成明朝体W3" panose="02020309000000000000" pitchFamily="17" charset="-128"/>
                <a:ea typeface="ＤＦ平成明朝体W3" panose="02020309000000000000" pitchFamily="17" charset="-128"/>
              </a:rPr>
              <a:t>まであと少し</a:t>
            </a:r>
            <a:r>
              <a:rPr lang="ja-JP" altLang="en-US" sz="1050" dirty="0" smtClean="0">
                <a:solidFill>
                  <a:schemeClr val="tx1"/>
                </a:solidFill>
                <a:latin typeface="ＤＦ平成明朝体W3" panose="02020309000000000000" pitchFamily="17" charset="-128"/>
                <a:ea typeface="ＤＦ平成明朝体W3" panose="02020309000000000000" pitchFamily="17" charset="-128"/>
              </a:rPr>
              <a:t>。素敵な</a:t>
            </a:r>
            <a:r>
              <a:rPr lang="ja-JP" altLang="en-US" sz="1050" dirty="0">
                <a:solidFill>
                  <a:schemeClr val="tx1"/>
                </a:solidFill>
                <a:latin typeface="ＤＦ平成明朝体W3" panose="02020309000000000000" pitchFamily="17" charset="-128"/>
                <a:ea typeface="ＤＦ平成明朝体W3" panose="02020309000000000000" pitchFamily="17" charset="-128"/>
              </a:rPr>
              <a:t>上級生に向けて、学級も自分も磨いていくために、今日は言葉遣いについて考えていきましょう。</a:t>
            </a:r>
            <a:endParaRPr lang="en-US" altLang="ja-JP" sz="1050" dirty="0">
              <a:solidFill>
                <a:schemeClr val="tx1"/>
              </a:solidFill>
              <a:latin typeface="ＤＦ平成明朝体W3" panose="02020309000000000000" pitchFamily="17" charset="-128"/>
              <a:ea typeface="ＤＦ平成明朝体W3" panose="02020309000000000000" pitchFamily="17" charset="-128"/>
            </a:endParaRPr>
          </a:p>
        </p:txBody>
      </p:sp>
      <p:sp>
        <p:nvSpPr>
          <p:cNvPr id="59" name="正方形/長方形 51"/>
          <p:cNvSpPr>
            <a:spLocks noChangeArrowheads="1"/>
          </p:cNvSpPr>
          <p:nvPr/>
        </p:nvSpPr>
        <p:spPr bwMode="auto">
          <a:xfrm>
            <a:off x="52160" y="7549308"/>
            <a:ext cx="555625" cy="1967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prstDash val="dash"/>
                <a:miter lim="800000"/>
                <a:headEnd/>
                <a:tailEnd/>
              </a14:hiddenLine>
            </a:ext>
          </a:extLst>
        </p:spPr>
        <p:txBody>
          <a:bodyPr vert="eaVert" wrap="none" lIns="36000" tIns="0" rIns="36000" bIns="0" anchor="ctr"/>
          <a:lstStyle/>
          <a:p>
            <a:pPr algn="ctr"/>
            <a:r>
              <a:rPr lang="ja-JP" altLang="en-US" sz="1200" dirty="0" smtClean="0">
                <a:latin typeface="HG丸ｺﾞｼｯｸM-PRO" pitchFamily="50" charset="-128"/>
                <a:ea typeface="HG丸ｺﾞｼｯｸM-PRO" pitchFamily="50" charset="-128"/>
              </a:rPr>
              <a:t>主活動</a:t>
            </a:r>
            <a:r>
              <a:rPr lang="ja-JP" altLang="en-US" sz="1200" dirty="0">
                <a:latin typeface="HG丸ｺﾞｼｯｸM-PRO" pitchFamily="50" charset="-128"/>
                <a:ea typeface="HG丸ｺﾞｼｯｸM-PRO" pitchFamily="50" charset="-128"/>
              </a:rPr>
              <a:t>　</a:t>
            </a:r>
            <a:r>
              <a:rPr lang="en-US" altLang="ja-JP" sz="1200" dirty="0" smtClean="0">
                <a:latin typeface="HG丸ｺﾞｼｯｸM-PRO" pitchFamily="50" charset="-128"/>
                <a:ea typeface="HG丸ｺﾞｼｯｸM-PRO" pitchFamily="50" charset="-128"/>
              </a:rPr>
              <a:t> 25</a:t>
            </a:r>
            <a:r>
              <a:rPr lang="ja-JP" altLang="en-US" sz="1200" b="0" dirty="0" smtClean="0">
                <a:latin typeface="HG丸ｺﾞｼｯｸM-PRO" pitchFamily="50" charset="-128"/>
                <a:ea typeface="HG丸ｺﾞｼｯｸM-PRO" pitchFamily="50" charset="-128"/>
              </a:rPr>
              <a:t>分</a:t>
            </a:r>
            <a:endParaRPr lang="en-US" altLang="ja-JP" sz="1200" b="0" dirty="0">
              <a:latin typeface="HG丸ｺﾞｼｯｸM-PRO" pitchFamily="50" charset="-128"/>
              <a:ea typeface="HG丸ｺﾞｼｯｸM-PRO" pitchFamily="50" charset="-128"/>
            </a:endParaRPr>
          </a:p>
        </p:txBody>
      </p:sp>
    </p:spTree>
    <p:extLst>
      <p:ext uri="{BB962C8B-B14F-4D97-AF65-F5344CB8AC3E}">
        <p14:creationId xmlns:p14="http://schemas.microsoft.com/office/powerpoint/2010/main" val="12339122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4" name="表 63"/>
          <p:cNvGraphicFramePr>
            <a:graphicFrameLocks noGrp="1"/>
          </p:cNvGraphicFramePr>
          <p:nvPr>
            <p:extLst>
              <p:ext uri="{D42A27DB-BD31-4B8C-83A1-F6EECF244321}">
                <p14:modId xmlns:p14="http://schemas.microsoft.com/office/powerpoint/2010/main" val="480488208"/>
              </p:ext>
            </p:extLst>
          </p:nvPr>
        </p:nvGraphicFramePr>
        <p:xfrm>
          <a:off x="642502" y="74183"/>
          <a:ext cx="6127200" cy="9606333"/>
        </p:xfrm>
        <a:graphic>
          <a:graphicData uri="http://schemas.openxmlformats.org/drawingml/2006/table">
            <a:tbl>
              <a:tblPr firstRow="1" bandRow="1">
                <a:tableStyleId>{5940675A-B579-460E-94D1-54222C63F5DA}</a:tableStyleId>
              </a:tblPr>
              <a:tblGrid>
                <a:gridCol w="3406416">
                  <a:extLst>
                    <a:ext uri="{9D8B030D-6E8A-4147-A177-3AD203B41FA5}">
                      <a16:colId xmlns:a16="http://schemas.microsoft.com/office/drawing/2014/main" val="20000"/>
                    </a:ext>
                  </a:extLst>
                </a:gridCol>
                <a:gridCol w="2720784">
                  <a:extLst>
                    <a:ext uri="{9D8B030D-6E8A-4147-A177-3AD203B41FA5}">
                      <a16:colId xmlns:a16="http://schemas.microsoft.com/office/drawing/2014/main" val="20001"/>
                    </a:ext>
                  </a:extLst>
                </a:gridCol>
              </a:tblGrid>
              <a:tr h="253970">
                <a:tc>
                  <a:txBody>
                    <a:bodyPr/>
                    <a:lstStyle/>
                    <a:p>
                      <a:pPr algn="ctr"/>
                      <a:r>
                        <a:rPr kumimoji="1" lang="ja-JP" altLang="en-US" sz="1050" dirty="0">
                          <a:solidFill>
                            <a:sysClr val="windowText" lastClr="000000"/>
                          </a:solidFill>
                          <a:latin typeface="HG丸ｺﾞｼｯｸM-PRO" panose="020F0600000000000000" pitchFamily="50" charset="-128"/>
                          <a:ea typeface="HG丸ｺﾞｼｯｸM-PRO" panose="020F0600000000000000" pitchFamily="50" charset="-128"/>
                        </a:rPr>
                        <a:t>学　習　活　動</a:t>
                      </a:r>
                    </a:p>
                  </a:txBody>
                  <a:tcPr marR="7200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1050" dirty="0">
                          <a:solidFill>
                            <a:sysClr val="windowText" lastClr="000000"/>
                          </a:solidFill>
                          <a:latin typeface="HG丸ｺﾞｼｯｸM-PRO" panose="020F0600000000000000" pitchFamily="50" charset="-128"/>
                          <a:ea typeface="HG丸ｺﾞｼｯｸM-PRO" panose="020F0600000000000000" pitchFamily="50" charset="-128"/>
                        </a:rPr>
                        <a:t>◇ 指 導 上 の 留 意 点</a:t>
                      </a:r>
                    </a:p>
                  </a:txBody>
                  <a:tcPr marR="7200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6809518">
                <a:tc>
                  <a:txBody>
                    <a:bodyPr/>
                    <a:lstStyle/>
                    <a:p>
                      <a:r>
                        <a:rPr kumimoji="1" lang="ja-JP" altLang="en-US" sz="1050" dirty="0">
                          <a:solidFill>
                            <a:sysClr val="windowText" lastClr="000000"/>
                          </a:solidFill>
                          <a:latin typeface="HG丸ｺﾞｼｯｸM-PRO" panose="020F0600000000000000" pitchFamily="50" charset="-128"/>
                          <a:ea typeface="HG丸ｺﾞｼｯｸM-PRO" panose="020F0600000000000000" pitchFamily="50" charset="-128"/>
                        </a:rPr>
                        <a:t>４　</a:t>
                      </a:r>
                      <a:r>
                        <a:rPr kumimoji="1" lang="ja-JP" altLang="en-US" sz="1050" dirty="0" smtClean="0">
                          <a:solidFill>
                            <a:sysClr val="windowText" lastClr="000000"/>
                          </a:solidFill>
                          <a:latin typeface="HG丸ｺﾞｼｯｸM-PRO" panose="020F0600000000000000" pitchFamily="50" charset="-128"/>
                          <a:ea typeface="HG丸ｺﾞｼｯｸM-PRO" panose="020F0600000000000000" pitchFamily="50" charset="-128"/>
                        </a:rPr>
                        <a:t>様々な場面のスライドを見て、いや</a:t>
                      </a:r>
                      <a:r>
                        <a:rPr kumimoji="1" lang="ja-JP" altLang="en-US" sz="1050" dirty="0">
                          <a:solidFill>
                            <a:sysClr val="windowText" lastClr="000000"/>
                          </a:solidFill>
                          <a:latin typeface="HG丸ｺﾞｼｯｸM-PRO" panose="020F0600000000000000" pitchFamily="50" charset="-128"/>
                          <a:ea typeface="HG丸ｺﾞｼｯｸM-PRO" panose="020F0600000000000000" pitchFamily="50" charset="-128"/>
                        </a:rPr>
                        <a:t>な言葉を使</a:t>
                      </a:r>
                      <a:r>
                        <a:rPr kumimoji="1" lang="ja-JP" altLang="en-US" sz="1050" dirty="0" err="1" smtClean="0">
                          <a:solidFill>
                            <a:sysClr val="windowText" lastClr="000000"/>
                          </a:solidFill>
                          <a:latin typeface="HG丸ｺﾞｼｯｸM-PRO" panose="020F0600000000000000" pitchFamily="50" charset="-128"/>
                          <a:ea typeface="HG丸ｺﾞｼｯｸM-PRO" panose="020F0600000000000000" pitchFamily="50" charset="-128"/>
                        </a:rPr>
                        <a:t>わ</a:t>
                      </a:r>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r>
                        <a:rPr kumimoji="1" lang="ja-JP" altLang="en-US" sz="1050" dirty="0" smtClean="0">
                          <a:solidFill>
                            <a:sysClr val="windowText" lastClr="000000"/>
                          </a:solidFill>
                          <a:latin typeface="HG丸ｺﾞｼｯｸM-PRO" panose="020F0600000000000000" pitchFamily="50" charset="-128"/>
                          <a:ea typeface="HG丸ｺﾞｼｯｸM-PRO" panose="020F0600000000000000" pitchFamily="50" charset="-128"/>
                        </a:rPr>
                        <a:t>　ずに</a:t>
                      </a:r>
                      <a:r>
                        <a:rPr kumimoji="1" lang="ja-JP" altLang="en-US" sz="1050" dirty="0">
                          <a:solidFill>
                            <a:sysClr val="windowText" lastClr="000000"/>
                          </a:solidFill>
                          <a:latin typeface="HG丸ｺﾞｼｯｸM-PRO" panose="020F0600000000000000" pitchFamily="50" charset="-128"/>
                          <a:ea typeface="HG丸ｺﾞｼｯｸM-PRO" panose="020F0600000000000000" pitchFamily="50" charset="-128"/>
                        </a:rPr>
                        <a:t>、</a:t>
                      </a:r>
                      <a:r>
                        <a:rPr kumimoji="1" lang="ja-JP" altLang="en-US" sz="1050" dirty="0" smtClean="0">
                          <a:solidFill>
                            <a:sysClr val="windowText" lastClr="000000"/>
                          </a:solidFill>
                          <a:latin typeface="HG丸ｺﾞｼｯｸM-PRO" panose="020F0600000000000000" pitchFamily="50" charset="-128"/>
                          <a:ea typeface="HG丸ｺﾞｼｯｸM-PRO" panose="020F0600000000000000" pitchFamily="50" charset="-128"/>
                        </a:rPr>
                        <a:t>あたたかい言葉</a:t>
                      </a:r>
                      <a:r>
                        <a:rPr kumimoji="1" lang="ja-JP" altLang="en-US" sz="1050" dirty="0">
                          <a:solidFill>
                            <a:sysClr val="windowText" lastClr="000000"/>
                          </a:solidFill>
                          <a:latin typeface="HG丸ｺﾞｼｯｸM-PRO" panose="020F0600000000000000" pitchFamily="50" charset="-128"/>
                          <a:ea typeface="HG丸ｺﾞｼｯｸM-PRO" panose="020F0600000000000000" pitchFamily="50" charset="-128"/>
                        </a:rPr>
                        <a:t>で返す</a:t>
                      </a:r>
                      <a:r>
                        <a:rPr kumimoji="1" lang="ja-JP" altLang="en-US" sz="1050" dirty="0" smtClean="0">
                          <a:solidFill>
                            <a:sysClr val="windowText" lastClr="000000"/>
                          </a:solidFill>
                          <a:latin typeface="HG丸ｺﾞｼｯｸM-PRO" panose="020F0600000000000000" pitchFamily="50" charset="-128"/>
                          <a:ea typeface="HG丸ｺﾞｼｯｸM-PRO" panose="020F0600000000000000" pitchFamily="50" charset="-128"/>
                        </a:rPr>
                        <a:t>ためには</a:t>
                      </a:r>
                      <a:r>
                        <a:rPr kumimoji="1" lang="ja-JP" altLang="en-US" sz="1050" dirty="0">
                          <a:solidFill>
                            <a:sysClr val="windowText" lastClr="000000"/>
                          </a:solidFill>
                          <a:latin typeface="HG丸ｺﾞｼｯｸM-PRO" panose="020F0600000000000000" pitchFamily="50" charset="-128"/>
                          <a:ea typeface="HG丸ｺﾞｼｯｸM-PRO" panose="020F0600000000000000" pitchFamily="50" charset="-128"/>
                        </a:rPr>
                        <a:t>、どんな</a:t>
                      </a:r>
                      <a:r>
                        <a:rPr kumimoji="1" lang="ja-JP" altLang="en-US" sz="1050" dirty="0" smtClean="0">
                          <a:solidFill>
                            <a:sysClr val="windowText" lastClr="000000"/>
                          </a:solidFill>
                          <a:latin typeface="HG丸ｺﾞｼｯｸM-PRO" panose="020F0600000000000000" pitchFamily="50" charset="-128"/>
                          <a:ea typeface="HG丸ｺﾞｼｯｸM-PRO" panose="020F0600000000000000" pitchFamily="50" charset="-128"/>
                        </a:rPr>
                        <a:t>言葉</a:t>
                      </a:r>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r>
                        <a:rPr kumimoji="1" lang="ja-JP" altLang="en-US" sz="1050" dirty="0" smtClean="0">
                          <a:solidFill>
                            <a:sysClr val="windowText" lastClr="000000"/>
                          </a:solidFill>
                          <a:latin typeface="HG丸ｺﾞｼｯｸM-PRO" panose="020F0600000000000000" pitchFamily="50" charset="-128"/>
                          <a:ea typeface="HG丸ｺﾞｼｯｸM-PRO" panose="020F0600000000000000" pitchFamily="50" charset="-128"/>
                        </a:rPr>
                        <a:t>　を</a:t>
                      </a:r>
                      <a:r>
                        <a:rPr kumimoji="1" lang="ja-JP" altLang="en-US" sz="1050" dirty="0">
                          <a:solidFill>
                            <a:sysClr val="windowText" lastClr="000000"/>
                          </a:solidFill>
                          <a:latin typeface="HG丸ｺﾞｼｯｸM-PRO" panose="020F0600000000000000" pitchFamily="50" charset="-128"/>
                          <a:ea typeface="HG丸ｺﾞｼｯｸM-PRO" panose="020F0600000000000000" pitchFamily="50" charset="-128"/>
                        </a:rPr>
                        <a:t>使うとよいか</a:t>
                      </a:r>
                      <a:r>
                        <a:rPr kumimoji="1" lang="ja-JP" altLang="en-US" sz="1050" dirty="0" smtClean="0">
                          <a:solidFill>
                            <a:sysClr val="windowText" lastClr="000000"/>
                          </a:solidFill>
                          <a:latin typeface="HG丸ｺﾞｼｯｸM-PRO" panose="020F0600000000000000" pitchFamily="50" charset="-128"/>
                          <a:ea typeface="HG丸ｺﾞｼｯｸM-PRO" panose="020F0600000000000000" pitchFamily="50" charset="-128"/>
                        </a:rPr>
                        <a:t>を出し合う。（</a:t>
                      </a:r>
                      <a:r>
                        <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rPr>
                        <a:t>15</a:t>
                      </a:r>
                      <a:r>
                        <a:rPr kumimoji="1" lang="ja-JP" altLang="en-US" sz="1050" dirty="0" smtClean="0">
                          <a:solidFill>
                            <a:sysClr val="windowText" lastClr="000000"/>
                          </a:solidFill>
                          <a:latin typeface="HG丸ｺﾞｼｯｸM-PRO" panose="020F0600000000000000" pitchFamily="50" charset="-128"/>
                          <a:ea typeface="HG丸ｺﾞｼｯｸM-PRO" panose="020F0600000000000000" pitchFamily="50" charset="-128"/>
                        </a:rPr>
                        <a:t>分）</a:t>
                      </a:r>
                      <a:endParaRPr kumimoji="1" lang="en-US" altLang="ja-JP" sz="1050" dirty="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a:solidFill>
                          <a:sysClr val="windowText" lastClr="000000"/>
                        </a:solidFill>
                        <a:latin typeface="HG丸ｺﾞｼｯｸM-PRO" panose="020F0600000000000000" pitchFamily="50" charset="-128"/>
                        <a:ea typeface="HG丸ｺﾞｼｯｸM-PRO" panose="020F0600000000000000" pitchFamily="50" charset="-128"/>
                      </a:endParaRPr>
                    </a:p>
                  </a:txBody>
                  <a:tcPr marR="7200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kumimoji="1" lang="ja-JP" altLang="en-US"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rPr>
                        <a:t>◇様々な場面のスライドを提示し、どんな</a:t>
                      </a:r>
                      <a:endParaRPr kumimoji="1" lang="en-US" altLang="ja-JP"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pPr algn="just"/>
                      <a:r>
                        <a:rPr kumimoji="1" lang="ja-JP" altLang="en-US"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rPr>
                        <a:t>　あたたかい言葉を</a:t>
                      </a:r>
                      <a:r>
                        <a:rPr kumimoji="1" lang="ja-JP" altLang="en-US" sz="1050" dirty="0">
                          <a:solidFill>
                            <a:schemeClr val="tx1">
                              <a:lumMod val="95000"/>
                              <a:lumOff val="5000"/>
                            </a:schemeClr>
                          </a:solidFill>
                          <a:latin typeface="HG丸ｺﾞｼｯｸM-PRO" panose="020F0600000000000000" pitchFamily="50" charset="-128"/>
                          <a:ea typeface="HG丸ｺﾞｼｯｸM-PRO" panose="020F0600000000000000" pitchFamily="50" charset="-128"/>
                        </a:rPr>
                        <a:t>使うと、言われた人</a:t>
                      </a:r>
                      <a:r>
                        <a:rPr kumimoji="1" lang="ja-JP" altLang="en-US"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rPr>
                        <a:t>も</a:t>
                      </a:r>
                      <a:endParaRPr kumimoji="1" lang="en-US" altLang="ja-JP"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pPr algn="just"/>
                      <a:r>
                        <a:rPr kumimoji="1" lang="ja-JP" altLang="en-US"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rPr>
                        <a:t>　言った</a:t>
                      </a:r>
                      <a:r>
                        <a:rPr kumimoji="1" lang="ja-JP" altLang="en-US" sz="1050" dirty="0">
                          <a:solidFill>
                            <a:schemeClr val="tx1">
                              <a:lumMod val="95000"/>
                              <a:lumOff val="5000"/>
                            </a:schemeClr>
                          </a:solidFill>
                          <a:latin typeface="HG丸ｺﾞｼｯｸM-PRO" panose="020F0600000000000000" pitchFamily="50" charset="-128"/>
                          <a:ea typeface="HG丸ｺﾞｼｯｸM-PRO" panose="020F0600000000000000" pitchFamily="50" charset="-128"/>
                        </a:rPr>
                        <a:t>人</a:t>
                      </a:r>
                      <a:r>
                        <a:rPr kumimoji="1" lang="ja-JP" altLang="en-US"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rPr>
                        <a:t>もうれしい</a:t>
                      </a:r>
                      <a:r>
                        <a:rPr kumimoji="1" lang="ja-JP" altLang="en-US" sz="1050" dirty="0">
                          <a:solidFill>
                            <a:schemeClr val="tx1">
                              <a:lumMod val="95000"/>
                              <a:lumOff val="5000"/>
                            </a:schemeClr>
                          </a:solidFill>
                          <a:latin typeface="HG丸ｺﾞｼｯｸM-PRO" panose="020F0600000000000000" pitchFamily="50" charset="-128"/>
                          <a:ea typeface="HG丸ｺﾞｼｯｸM-PRO" panose="020F0600000000000000" pitchFamily="50" charset="-128"/>
                        </a:rPr>
                        <a:t>気持ちになるか</a:t>
                      </a:r>
                      <a:r>
                        <a:rPr kumimoji="1" lang="ja-JP" altLang="en-US"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rPr>
                        <a:t>を</a:t>
                      </a:r>
                      <a:r>
                        <a:rPr kumimoji="1" lang="ja-JP" altLang="en-US" sz="1050" dirty="0" err="1" smtClean="0">
                          <a:solidFill>
                            <a:schemeClr val="tx1">
                              <a:lumMod val="95000"/>
                              <a:lumOff val="5000"/>
                            </a:schemeClr>
                          </a:solidFill>
                          <a:latin typeface="HG丸ｺﾞｼｯｸM-PRO" panose="020F0600000000000000" pitchFamily="50" charset="-128"/>
                          <a:ea typeface="HG丸ｺﾞｼｯｸM-PRO" panose="020F0600000000000000" pitchFamily="50" charset="-128"/>
                        </a:rPr>
                        <a:t>み</a:t>
                      </a:r>
                      <a:endParaRPr kumimoji="1" lang="en-US" altLang="ja-JP"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pPr algn="just"/>
                      <a:r>
                        <a:rPr kumimoji="1" lang="ja-JP" altLang="en-US"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rPr>
                        <a:t>　</a:t>
                      </a:r>
                      <a:r>
                        <a:rPr kumimoji="1" lang="ja-JP" altLang="en-US" sz="1050" dirty="0" err="1" smtClean="0">
                          <a:solidFill>
                            <a:schemeClr val="tx1">
                              <a:lumMod val="95000"/>
                              <a:lumOff val="5000"/>
                            </a:schemeClr>
                          </a:solidFill>
                          <a:latin typeface="HG丸ｺﾞｼｯｸM-PRO" panose="020F0600000000000000" pitchFamily="50" charset="-128"/>
                          <a:ea typeface="HG丸ｺﾞｼｯｸM-PRO" panose="020F0600000000000000" pitchFamily="50" charset="-128"/>
                        </a:rPr>
                        <a:t>ん</a:t>
                      </a:r>
                      <a:r>
                        <a:rPr kumimoji="1" lang="ja-JP" altLang="en-US"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rPr>
                        <a:t>なで</a:t>
                      </a:r>
                      <a:r>
                        <a:rPr kumimoji="1" lang="ja-JP" altLang="en-US" sz="1050" dirty="0">
                          <a:solidFill>
                            <a:schemeClr val="tx1">
                              <a:lumMod val="95000"/>
                              <a:lumOff val="5000"/>
                            </a:schemeClr>
                          </a:solidFill>
                          <a:latin typeface="HG丸ｺﾞｼｯｸM-PRO" panose="020F0600000000000000" pitchFamily="50" charset="-128"/>
                          <a:ea typeface="HG丸ｺﾞｼｯｸM-PRO" panose="020F0600000000000000" pitchFamily="50" charset="-128"/>
                        </a:rPr>
                        <a:t>考える。</a:t>
                      </a:r>
                      <a:endParaRPr kumimoji="1" lang="en-US" altLang="ja-JP" sz="1050" dirty="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endParaRPr kumimoji="1" lang="en-US" altLang="ja-JP" sz="1050" dirty="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endParaRPr kumimoji="1" lang="en-US" altLang="ja-JP" sz="1050" dirty="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endParaRPr kumimoji="1" lang="en-US" altLang="ja-JP" sz="1050" dirty="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endParaRPr kumimoji="1" lang="en-US" altLang="ja-JP" sz="1050" dirty="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endParaRPr kumimoji="1" lang="en-US" altLang="ja-JP" sz="1050" dirty="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endParaRPr kumimoji="1" lang="en-US" altLang="ja-JP" sz="1050" dirty="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endParaRPr kumimoji="1" lang="en-US" altLang="ja-JP" sz="1050" dirty="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endParaRPr kumimoji="1" lang="en-US" altLang="ja-JP" sz="1050" dirty="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endParaRPr kumimoji="1" lang="en-US" altLang="ja-JP" sz="1050" dirty="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endParaRPr kumimoji="1" lang="en-US" altLang="ja-JP" sz="1050" dirty="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endParaRPr kumimoji="1" lang="en-US" altLang="ja-JP" sz="1050" dirty="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pPr algn="just"/>
                      <a:r>
                        <a:rPr kumimoji="1" lang="ja-JP" altLang="en-US"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rPr>
                        <a:t>◇スライドから、どんな</a:t>
                      </a:r>
                      <a:r>
                        <a:rPr kumimoji="1" lang="ja-JP" altLang="en-US" sz="1050" dirty="0">
                          <a:solidFill>
                            <a:schemeClr val="tx1">
                              <a:lumMod val="95000"/>
                              <a:lumOff val="5000"/>
                            </a:schemeClr>
                          </a:solidFill>
                          <a:latin typeface="HG丸ｺﾞｼｯｸM-PRO" panose="020F0600000000000000" pitchFamily="50" charset="-128"/>
                          <a:ea typeface="HG丸ｺﾞｼｯｸM-PRO" panose="020F0600000000000000" pitchFamily="50" charset="-128"/>
                        </a:rPr>
                        <a:t>言葉</a:t>
                      </a:r>
                      <a:r>
                        <a:rPr kumimoji="1" lang="ja-JP" altLang="en-US"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rPr>
                        <a:t>を掛けると相</a:t>
                      </a:r>
                      <a:endParaRPr kumimoji="1" lang="en-US" altLang="ja-JP"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pPr algn="just"/>
                      <a:r>
                        <a:rPr kumimoji="1" lang="ja-JP" altLang="en-US"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rPr>
                        <a:t>　手はうれしい</a:t>
                      </a:r>
                      <a:r>
                        <a:rPr kumimoji="1" lang="ja-JP" altLang="en-US" sz="1050" dirty="0">
                          <a:solidFill>
                            <a:schemeClr val="tx1">
                              <a:lumMod val="95000"/>
                              <a:lumOff val="5000"/>
                            </a:schemeClr>
                          </a:solidFill>
                          <a:latin typeface="HG丸ｺﾞｼｯｸM-PRO" panose="020F0600000000000000" pitchFamily="50" charset="-128"/>
                          <a:ea typeface="HG丸ｺﾞｼｯｸM-PRO" panose="020F0600000000000000" pitchFamily="50" charset="-128"/>
                        </a:rPr>
                        <a:t>気持ちになる</a:t>
                      </a:r>
                      <a:r>
                        <a:rPr kumimoji="1" lang="ja-JP" altLang="en-US"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rPr>
                        <a:t>か、「あった</a:t>
                      </a:r>
                      <a:endParaRPr kumimoji="1" lang="en-US" altLang="ja-JP"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pPr algn="just"/>
                      <a:r>
                        <a:rPr kumimoji="1" lang="ja-JP" altLang="en-US"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rPr>
                        <a:t>　</a:t>
                      </a:r>
                      <a:r>
                        <a:rPr kumimoji="1" lang="ja-JP" altLang="en-US" sz="1050" dirty="0" err="1" smtClean="0">
                          <a:solidFill>
                            <a:schemeClr val="tx1">
                              <a:lumMod val="95000"/>
                              <a:lumOff val="5000"/>
                            </a:schemeClr>
                          </a:solidFill>
                          <a:latin typeface="HG丸ｺﾞｼｯｸM-PRO" panose="020F0600000000000000" pitchFamily="50" charset="-128"/>
                          <a:ea typeface="HG丸ｺﾞｼｯｸM-PRO" panose="020F0600000000000000" pitchFamily="50" charset="-128"/>
                        </a:rPr>
                        <a:t>か</a:t>
                      </a:r>
                      <a:r>
                        <a:rPr kumimoji="1" lang="ja-JP" altLang="en-US"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rPr>
                        <a:t>言葉」を</a:t>
                      </a:r>
                      <a:r>
                        <a:rPr kumimoji="1" lang="ja-JP" altLang="en-US" sz="1050" dirty="0">
                          <a:solidFill>
                            <a:schemeClr val="tx1">
                              <a:lumMod val="95000"/>
                              <a:lumOff val="5000"/>
                            </a:schemeClr>
                          </a:solidFill>
                          <a:latin typeface="HG丸ｺﾞｼｯｸM-PRO" panose="020F0600000000000000" pitchFamily="50" charset="-128"/>
                          <a:ea typeface="HG丸ｺﾞｼｯｸM-PRO" panose="020F0600000000000000" pitchFamily="50" charset="-128"/>
                        </a:rPr>
                        <a:t>考える。</a:t>
                      </a:r>
                      <a:endParaRPr kumimoji="1" lang="en-US" altLang="ja-JP" sz="1050" dirty="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endParaRPr kumimoji="1" lang="en-US" altLang="ja-JP" sz="1050" dirty="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pPr marL="0" marR="0" lvl="0" indent="0" algn="just" defTabSz="685800" rtl="0" eaLnBrk="1" fontAlgn="auto" latinLnBrk="0" hangingPunct="1">
                        <a:lnSpc>
                          <a:spcPct val="100000"/>
                        </a:lnSpc>
                        <a:spcBef>
                          <a:spcPts val="0"/>
                        </a:spcBef>
                        <a:spcAft>
                          <a:spcPts val="0"/>
                        </a:spcAft>
                        <a:buClrTx/>
                        <a:buSzTx/>
                        <a:buFontTx/>
                        <a:buNone/>
                        <a:tabLst/>
                        <a:defRPr/>
                      </a:pPr>
                      <a:r>
                        <a:rPr kumimoji="1" lang="ja-JP" altLang="en-US"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rPr>
                        <a:t>◇「あった</a:t>
                      </a:r>
                      <a:r>
                        <a:rPr kumimoji="1" lang="ja-JP" altLang="en-US" sz="1050" dirty="0">
                          <a:solidFill>
                            <a:schemeClr val="tx1">
                              <a:lumMod val="95000"/>
                              <a:lumOff val="5000"/>
                            </a:schemeClr>
                          </a:solidFill>
                          <a:latin typeface="HG丸ｺﾞｼｯｸM-PRO" panose="020F0600000000000000" pitchFamily="50" charset="-128"/>
                          <a:ea typeface="HG丸ｺﾞｼｯｸM-PRO" panose="020F0600000000000000" pitchFamily="50" charset="-128"/>
                        </a:rPr>
                        <a:t>か</a:t>
                      </a:r>
                      <a:r>
                        <a:rPr kumimoji="1" lang="ja-JP" altLang="en-US"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rPr>
                        <a:t>言葉集」を</a:t>
                      </a:r>
                      <a:r>
                        <a:rPr kumimoji="1" lang="ja-JP" altLang="en-US" sz="1050" dirty="0">
                          <a:solidFill>
                            <a:schemeClr val="tx1">
                              <a:lumMod val="95000"/>
                              <a:lumOff val="5000"/>
                            </a:schemeClr>
                          </a:solidFill>
                          <a:latin typeface="HG丸ｺﾞｼｯｸM-PRO" panose="020F0600000000000000" pitchFamily="50" charset="-128"/>
                          <a:ea typeface="HG丸ｺﾞｼｯｸM-PRO" panose="020F0600000000000000" pitchFamily="50" charset="-128"/>
                        </a:rPr>
                        <a:t>提示し、</a:t>
                      </a:r>
                      <a:r>
                        <a:rPr kumimoji="1" lang="ja-JP" altLang="en-US"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rPr>
                        <a:t>出された</a:t>
                      </a:r>
                      <a:endParaRPr kumimoji="1" lang="en-US" altLang="ja-JP"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pPr marL="0" marR="0" lvl="0" indent="0" algn="just" defTabSz="685800" rtl="0" eaLnBrk="1" fontAlgn="auto" latinLnBrk="0" hangingPunct="1">
                        <a:lnSpc>
                          <a:spcPct val="100000"/>
                        </a:lnSpc>
                        <a:spcBef>
                          <a:spcPts val="0"/>
                        </a:spcBef>
                        <a:spcAft>
                          <a:spcPts val="0"/>
                        </a:spcAft>
                        <a:buClrTx/>
                        <a:buSzTx/>
                        <a:buFontTx/>
                        <a:buNone/>
                        <a:tabLst/>
                        <a:defRPr/>
                      </a:pPr>
                      <a:r>
                        <a:rPr kumimoji="1" lang="ja-JP" altLang="en-US"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rPr>
                        <a:t>　意見</a:t>
                      </a:r>
                      <a:r>
                        <a:rPr kumimoji="1" lang="ja-JP" altLang="en-US" sz="1050" dirty="0">
                          <a:solidFill>
                            <a:schemeClr val="tx1">
                              <a:lumMod val="95000"/>
                              <a:lumOff val="5000"/>
                            </a:schemeClr>
                          </a:solidFill>
                          <a:latin typeface="HG丸ｺﾞｼｯｸM-PRO" panose="020F0600000000000000" pitchFamily="50" charset="-128"/>
                          <a:ea typeface="HG丸ｺﾞｼｯｸM-PRO" panose="020F0600000000000000" pitchFamily="50" charset="-128"/>
                        </a:rPr>
                        <a:t>の他にも「あったか言葉」はたく</a:t>
                      </a:r>
                      <a:r>
                        <a:rPr kumimoji="1" lang="ja-JP" altLang="en-US"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rPr>
                        <a:t>さ</a:t>
                      </a:r>
                      <a:endParaRPr kumimoji="1" lang="en-US" altLang="ja-JP"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pPr marL="0" marR="0" lvl="0" indent="0" algn="just" defTabSz="685800" rtl="0" eaLnBrk="1" fontAlgn="auto" latinLnBrk="0" hangingPunct="1">
                        <a:lnSpc>
                          <a:spcPct val="100000"/>
                        </a:lnSpc>
                        <a:spcBef>
                          <a:spcPts val="0"/>
                        </a:spcBef>
                        <a:spcAft>
                          <a:spcPts val="0"/>
                        </a:spcAft>
                        <a:buClrTx/>
                        <a:buSzTx/>
                        <a:buFontTx/>
                        <a:buNone/>
                        <a:tabLst/>
                        <a:defRPr/>
                      </a:pPr>
                      <a:r>
                        <a:rPr kumimoji="1" lang="ja-JP" altLang="en-US"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rPr>
                        <a:t>　</a:t>
                      </a:r>
                      <a:r>
                        <a:rPr kumimoji="1" lang="ja-JP" altLang="en-US" sz="1050" dirty="0" err="1" smtClean="0">
                          <a:solidFill>
                            <a:schemeClr val="tx1">
                              <a:lumMod val="95000"/>
                              <a:lumOff val="5000"/>
                            </a:schemeClr>
                          </a:solidFill>
                          <a:latin typeface="HG丸ｺﾞｼｯｸM-PRO" panose="020F0600000000000000" pitchFamily="50" charset="-128"/>
                          <a:ea typeface="HG丸ｺﾞｼｯｸM-PRO" panose="020F0600000000000000" pitchFamily="50" charset="-128"/>
                        </a:rPr>
                        <a:t>ん</a:t>
                      </a:r>
                      <a:r>
                        <a:rPr kumimoji="1" lang="ja-JP" altLang="en-US" sz="1050" dirty="0">
                          <a:solidFill>
                            <a:schemeClr val="tx1">
                              <a:lumMod val="95000"/>
                              <a:lumOff val="5000"/>
                            </a:schemeClr>
                          </a:solidFill>
                          <a:latin typeface="HG丸ｺﾞｼｯｸM-PRO" panose="020F0600000000000000" pitchFamily="50" charset="-128"/>
                          <a:ea typeface="HG丸ｺﾞｼｯｸM-PRO" panose="020F0600000000000000" pitchFamily="50" charset="-128"/>
                        </a:rPr>
                        <a:t>あることを知り、どんな時にどんな</a:t>
                      </a:r>
                      <a:r>
                        <a:rPr kumimoji="1" lang="ja-JP" altLang="en-US"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rPr>
                        <a:t>言</a:t>
                      </a:r>
                      <a:endParaRPr kumimoji="1" lang="en-US" altLang="ja-JP"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pPr marL="0" marR="0" lvl="0" indent="0" algn="just" defTabSz="685800" rtl="0" eaLnBrk="1" fontAlgn="auto" latinLnBrk="0" hangingPunct="1">
                        <a:lnSpc>
                          <a:spcPct val="100000"/>
                        </a:lnSpc>
                        <a:spcBef>
                          <a:spcPts val="0"/>
                        </a:spcBef>
                        <a:spcAft>
                          <a:spcPts val="0"/>
                        </a:spcAft>
                        <a:buClrTx/>
                        <a:buSzTx/>
                        <a:buFontTx/>
                        <a:buNone/>
                        <a:tabLst/>
                        <a:defRPr/>
                      </a:pPr>
                      <a:r>
                        <a:rPr kumimoji="1" lang="ja-JP" altLang="en-US"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rPr>
                        <a:t>　葉</a:t>
                      </a:r>
                      <a:r>
                        <a:rPr kumimoji="1" lang="ja-JP" altLang="en-US" sz="1050" dirty="0">
                          <a:solidFill>
                            <a:schemeClr val="tx1">
                              <a:lumMod val="95000"/>
                              <a:lumOff val="5000"/>
                            </a:schemeClr>
                          </a:solidFill>
                          <a:latin typeface="HG丸ｺﾞｼｯｸM-PRO" panose="020F0600000000000000" pitchFamily="50" charset="-128"/>
                          <a:ea typeface="HG丸ｺﾞｼｯｸM-PRO" panose="020F0600000000000000" pitchFamily="50" charset="-128"/>
                        </a:rPr>
                        <a:t>が使え</a:t>
                      </a:r>
                      <a:r>
                        <a:rPr kumimoji="1" lang="ja-JP" altLang="en-US"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rPr>
                        <a:t>そうかイラストを</a:t>
                      </a:r>
                      <a:r>
                        <a:rPr kumimoji="1" lang="ja-JP" altLang="en-US" sz="1050" dirty="0">
                          <a:solidFill>
                            <a:schemeClr val="tx1">
                              <a:lumMod val="95000"/>
                              <a:lumOff val="5000"/>
                            </a:schemeClr>
                          </a:solidFill>
                          <a:latin typeface="HG丸ｺﾞｼｯｸM-PRO" panose="020F0600000000000000" pitchFamily="50" charset="-128"/>
                          <a:ea typeface="HG丸ｺﾞｼｯｸM-PRO" panose="020F0600000000000000" pitchFamily="50" charset="-128"/>
                        </a:rPr>
                        <a:t>使いながら</a:t>
                      </a:r>
                      <a:r>
                        <a:rPr kumimoji="1" lang="ja-JP" altLang="en-US"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rPr>
                        <a:t>、</a:t>
                      </a:r>
                      <a:endParaRPr kumimoji="1" lang="en-US" altLang="ja-JP"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pPr marL="0" marR="0" lvl="0" indent="0" algn="just" defTabSz="685800" rtl="0" eaLnBrk="1" fontAlgn="auto" latinLnBrk="0" hangingPunct="1">
                        <a:lnSpc>
                          <a:spcPct val="100000"/>
                        </a:lnSpc>
                        <a:spcBef>
                          <a:spcPts val="0"/>
                        </a:spcBef>
                        <a:spcAft>
                          <a:spcPts val="0"/>
                        </a:spcAft>
                        <a:buClrTx/>
                        <a:buSzTx/>
                        <a:buFontTx/>
                        <a:buNone/>
                        <a:tabLst/>
                        <a:defRPr/>
                      </a:pPr>
                      <a:r>
                        <a:rPr kumimoji="1" lang="ja-JP" altLang="en-US"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rPr>
                        <a:t>　ペアで</a:t>
                      </a:r>
                      <a:r>
                        <a:rPr kumimoji="1" lang="ja-JP" altLang="en-US" sz="1050" dirty="0">
                          <a:solidFill>
                            <a:schemeClr val="tx1">
                              <a:lumMod val="95000"/>
                              <a:lumOff val="5000"/>
                            </a:schemeClr>
                          </a:solidFill>
                          <a:latin typeface="HG丸ｺﾞｼｯｸM-PRO" panose="020F0600000000000000" pitchFamily="50" charset="-128"/>
                          <a:ea typeface="HG丸ｺﾞｼｯｸM-PRO" panose="020F0600000000000000" pitchFamily="50" charset="-128"/>
                        </a:rPr>
                        <a:t>やりとり</a:t>
                      </a:r>
                      <a:r>
                        <a:rPr kumimoji="1" lang="ja-JP" altLang="en-US"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rPr>
                        <a:t>をする。</a:t>
                      </a:r>
                      <a:endParaRPr kumimoji="1" lang="en-US" altLang="ja-JP" sz="1050" dirty="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endParaRPr kumimoji="1" lang="en-US" altLang="ja-JP" sz="1050" dirty="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endParaRPr kumimoji="1" lang="en-US" altLang="ja-JP" sz="1050" dirty="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endParaRPr kumimoji="1" lang="en-US" altLang="ja-JP" sz="1050" dirty="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endParaRPr kumimoji="1" lang="en-US" altLang="ja-JP" sz="1050" dirty="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endParaRPr kumimoji="1" lang="en-US" altLang="ja-JP" sz="1050" dirty="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endParaRPr kumimoji="1" lang="en-US" altLang="ja-JP" sz="1050" dirty="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endParaRPr kumimoji="1" lang="en-US" altLang="ja-JP" sz="1050" dirty="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endParaRPr kumimoji="1" lang="en-US" altLang="ja-JP" sz="1050" dirty="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endParaRPr kumimoji="1" lang="en-US" altLang="ja-JP" sz="1050" dirty="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endParaRPr kumimoji="1" lang="en-US" altLang="ja-JP" sz="1050" dirty="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endParaRPr kumimoji="1" lang="en-US" altLang="ja-JP" sz="1050" dirty="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endParaRPr kumimoji="1" lang="en-US" altLang="ja-JP" sz="1050" dirty="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endParaRPr kumimoji="1" lang="en-US" altLang="ja-JP" sz="1050" dirty="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endParaRPr kumimoji="1" lang="en-US" altLang="ja-JP" sz="1050" dirty="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endParaRPr kumimoji="1" lang="en-US" altLang="ja-JP" sz="1050" dirty="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endParaRPr kumimoji="1" lang="en-US" altLang="ja-JP" sz="1050" dirty="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endParaRPr kumimoji="1" lang="en-US" altLang="ja-JP" sz="1050" dirty="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txBody>
                  <a:tcPr marR="7200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2542845">
                <a:tc>
                  <a:txBody>
                    <a:bodyPr/>
                    <a:lstStyle/>
                    <a:p>
                      <a:r>
                        <a:rPr kumimoji="1" lang="ja-JP" altLang="en-US" sz="1050" dirty="0">
                          <a:solidFill>
                            <a:sysClr val="windowText" lastClr="000000"/>
                          </a:solidFill>
                          <a:latin typeface="HG丸ｺﾞｼｯｸM-PRO" panose="020F0600000000000000" pitchFamily="50" charset="-128"/>
                          <a:ea typeface="HG丸ｺﾞｼｯｸM-PRO" panose="020F0600000000000000" pitchFamily="50" charset="-128"/>
                        </a:rPr>
                        <a:t>５　これから使っていきたい「あったか言葉」を決め、</a:t>
                      </a:r>
                      <a:endParaRPr kumimoji="1" lang="en-US" altLang="ja-JP" sz="1050" dirty="0">
                        <a:solidFill>
                          <a:sysClr val="windowText" lastClr="000000"/>
                        </a:solidFill>
                        <a:latin typeface="HG丸ｺﾞｼｯｸM-PRO" panose="020F0600000000000000" pitchFamily="50" charset="-128"/>
                        <a:ea typeface="HG丸ｺﾞｼｯｸM-PRO" panose="020F0600000000000000" pitchFamily="50" charset="-128"/>
                      </a:endParaRPr>
                    </a:p>
                    <a:p>
                      <a:r>
                        <a:rPr kumimoji="1" lang="ja-JP" altLang="en-US" sz="1050" dirty="0">
                          <a:solidFill>
                            <a:sysClr val="windowText" lastClr="000000"/>
                          </a:solidFill>
                          <a:latin typeface="HG丸ｺﾞｼｯｸM-PRO" panose="020F0600000000000000" pitchFamily="50" charset="-128"/>
                          <a:ea typeface="HG丸ｺﾞｼｯｸM-PRO" panose="020F0600000000000000" pitchFamily="50" charset="-128"/>
                        </a:rPr>
                        <a:t>　</a:t>
                      </a:r>
                      <a:r>
                        <a:rPr kumimoji="1" lang="ja-JP" altLang="en-US" sz="1050" dirty="0" smtClean="0">
                          <a:solidFill>
                            <a:sysClr val="windowText" lastClr="000000"/>
                          </a:solidFill>
                          <a:latin typeface="HG丸ｺﾞｼｯｸM-PRO" panose="020F0600000000000000" pitchFamily="50" charset="-128"/>
                          <a:ea typeface="HG丸ｺﾞｼｯｸM-PRO" panose="020F0600000000000000" pitchFamily="50" charset="-128"/>
                        </a:rPr>
                        <a:t>個人</a:t>
                      </a:r>
                      <a:r>
                        <a:rPr kumimoji="1" lang="ja-JP" altLang="en-US" sz="1050" dirty="0">
                          <a:solidFill>
                            <a:sysClr val="windowText" lastClr="000000"/>
                          </a:solidFill>
                          <a:latin typeface="HG丸ｺﾞｼｯｸM-PRO" panose="020F0600000000000000" pitchFamily="50" charset="-128"/>
                          <a:ea typeface="HG丸ｺﾞｼｯｸM-PRO" panose="020F0600000000000000" pitchFamily="50" charset="-128"/>
                        </a:rPr>
                        <a:t>目標を立てる</a:t>
                      </a:r>
                      <a:r>
                        <a:rPr kumimoji="1" lang="ja-JP" altLang="en-US" sz="1050" dirty="0" smtClean="0">
                          <a:solidFill>
                            <a:sysClr val="windowText" lastClr="000000"/>
                          </a:solidFill>
                          <a:latin typeface="HG丸ｺﾞｼｯｸM-PRO" panose="020F0600000000000000" pitchFamily="50" charset="-128"/>
                          <a:ea typeface="HG丸ｺﾞｼｯｸM-PRO" panose="020F0600000000000000" pitchFamily="50" charset="-128"/>
                        </a:rPr>
                        <a:t>。（７分）</a:t>
                      </a:r>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a:solidFill>
                          <a:sysClr val="windowText" lastClr="000000"/>
                        </a:solidFill>
                        <a:latin typeface="HG丸ｺﾞｼｯｸM-PRO" panose="020F0600000000000000" pitchFamily="50" charset="-128"/>
                        <a:ea typeface="HG丸ｺﾞｼｯｸM-PRO" panose="020F0600000000000000" pitchFamily="50" charset="-128"/>
                      </a:endParaRPr>
                    </a:p>
                    <a:p>
                      <a:r>
                        <a:rPr kumimoji="1" lang="ja-JP" altLang="en-US" sz="1050" dirty="0">
                          <a:solidFill>
                            <a:sysClr val="windowText" lastClr="000000"/>
                          </a:solidFill>
                          <a:latin typeface="HG丸ｺﾞｼｯｸM-PRO" panose="020F0600000000000000" pitchFamily="50" charset="-128"/>
                          <a:ea typeface="HG丸ｺﾞｼｯｸM-PRO" panose="020F0600000000000000" pitchFamily="50" charset="-128"/>
                        </a:rPr>
                        <a:t>６　本時の振り返りを行い、実践への意欲を持つ</a:t>
                      </a:r>
                      <a:r>
                        <a:rPr kumimoji="1" lang="ja-JP" altLang="en-US" sz="1050" dirty="0" smtClean="0">
                          <a:solidFill>
                            <a:sysClr val="windowText" lastClr="000000"/>
                          </a:solidFill>
                          <a:latin typeface="HG丸ｺﾞｼｯｸM-PRO" panose="020F0600000000000000" pitchFamily="50" charset="-128"/>
                          <a:ea typeface="HG丸ｺﾞｼｯｸM-PRO" panose="020F0600000000000000" pitchFamily="50" charset="-128"/>
                        </a:rPr>
                        <a:t>。</a:t>
                      </a:r>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r>
                        <a:rPr kumimoji="1" lang="ja-JP" altLang="en-US" sz="1050" dirty="0" smtClean="0">
                          <a:solidFill>
                            <a:sysClr val="windowText" lastClr="000000"/>
                          </a:solidFill>
                          <a:latin typeface="HG丸ｺﾞｼｯｸM-PRO" panose="020F0600000000000000" pitchFamily="50" charset="-128"/>
                          <a:ea typeface="HG丸ｺﾞｼｯｸM-PRO" panose="020F0600000000000000" pitchFamily="50" charset="-128"/>
                        </a:rPr>
                        <a:t>　（３分）</a:t>
                      </a:r>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txBody>
                  <a:tcPr marR="7200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050" kern="1200" dirty="0">
                          <a:solidFill>
                            <a:schemeClr val="tx1">
                              <a:lumMod val="95000"/>
                              <a:lumOff val="5000"/>
                            </a:schemeClr>
                          </a:solidFill>
                          <a:effectLst/>
                          <a:latin typeface="HG丸ｺﾞｼｯｸM-PRO" panose="020F0600000000000000" pitchFamily="50" charset="-128"/>
                          <a:ea typeface="HG丸ｺﾞｼｯｸM-PRO" panose="020F0600000000000000" pitchFamily="50" charset="-128"/>
                          <a:cs typeface="+mn-cs"/>
                        </a:rPr>
                        <a:t>◇本時の学活を事後につなげるため、</a:t>
                      </a:r>
                      <a:r>
                        <a:rPr kumimoji="1" lang="ja-JP" altLang="en-US" sz="1050" kern="1200" dirty="0" smtClean="0">
                          <a:solidFill>
                            <a:schemeClr val="tx1">
                              <a:lumMod val="95000"/>
                              <a:lumOff val="5000"/>
                            </a:schemeClr>
                          </a:solidFill>
                          <a:effectLst/>
                          <a:latin typeface="HG丸ｺﾞｼｯｸM-PRO" panose="020F0600000000000000" pitchFamily="50" charset="-128"/>
                          <a:ea typeface="HG丸ｺﾞｼｯｸM-PRO" panose="020F0600000000000000" pitchFamily="50" charset="-128"/>
                          <a:cs typeface="+mn-cs"/>
                        </a:rPr>
                        <a:t>自分</a:t>
                      </a:r>
                      <a:endParaRPr kumimoji="1" lang="en-US" altLang="ja-JP" sz="1050" kern="1200" dirty="0" smtClean="0">
                        <a:solidFill>
                          <a:schemeClr val="tx1">
                            <a:lumMod val="95000"/>
                            <a:lumOff val="5000"/>
                          </a:schemeClr>
                        </a:solidFill>
                        <a:effectLst/>
                        <a:latin typeface="HG丸ｺﾞｼｯｸM-PRO" panose="020F0600000000000000" pitchFamily="50" charset="-128"/>
                        <a:ea typeface="HG丸ｺﾞｼｯｸM-PRO" panose="020F0600000000000000" pitchFamily="50" charset="-128"/>
                        <a:cs typeface="+mn-cs"/>
                      </a:endParaRPr>
                    </a:p>
                    <a:p>
                      <a:r>
                        <a:rPr kumimoji="1" lang="ja-JP" altLang="en-US" sz="1050" kern="1200" dirty="0" smtClean="0">
                          <a:solidFill>
                            <a:schemeClr val="tx1">
                              <a:lumMod val="95000"/>
                              <a:lumOff val="5000"/>
                            </a:schemeClr>
                          </a:solidFill>
                          <a:effectLst/>
                          <a:latin typeface="HG丸ｺﾞｼｯｸM-PRO" panose="020F0600000000000000" pitchFamily="50" charset="-128"/>
                          <a:ea typeface="HG丸ｺﾞｼｯｸM-PRO" panose="020F0600000000000000" pitchFamily="50" charset="-128"/>
                          <a:cs typeface="+mn-cs"/>
                        </a:rPr>
                        <a:t>　が</a:t>
                      </a:r>
                      <a:r>
                        <a:rPr kumimoji="1" lang="ja-JP" altLang="en-US" sz="1050" kern="1200" dirty="0">
                          <a:solidFill>
                            <a:schemeClr val="tx1">
                              <a:lumMod val="95000"/>
                              <a:lumOff val="5000"/>
                            </a:schemeClr>
                          </a:solidFill>
                          <a:effectLst/>
                          <a:latin typeface="HG丸ｺﾞｼｯｸM-PRO" panose="020F0600000000000000" pitchFamily="50" charset="-128"/>
                          <a:ea typeface="HG丸ｺﾞｼｯｸM-PRO" panose="020F0600000000000000" pitchFamily="50" charset="-128"/>
                          <a:cs typeface="+mn-cs"/>
                        </a:rPr>
                        <a:t>学級の中で、特に意識して使って</a:t>
                      </a:r>
                      <a:r>
                        <a:rPr kumimoji="1" lang="ja-JP" altLang="en-US" sz="1050" kern="1200" dirty="0" smtClean="0">
                          <a:solidFill>
                            <a:schemeClr val="tx1">
                              <a:lumMod val="95000"/>
                              <a:lumOff val="5000"/>
                            </a:schemeClr>
                          </a:solidFill>
                          <a:effectLst/>
                          <a:latin typeface="HG丸ｺﾞｼｯｸM-PRO" panose="020F0600000000000000" pitchFamily="50" charset="-128"/>
                          <a:ea typeface="HG丸ｺﾞｼｯｸM-PRO" panose="020F0600000000000000" pitchFamily="50" charset="-128"/>
                          <a:cs typeface="+mn-cs"/>
                        </a:rPr>
                        <a:t>いき</a:t>
                      </a:r>
                      <a:endParaRPr kumimoji="1" lang="en-US" altLang="ja-JP" sz="1050" kern="1200" dirty="0" smtClean="0">
                        <a:solidFill>
                          <a:schemeClr val="tx1">
                            <a:lumMod val="95000"/>
                            <a:lumOff val="5000"/>
                          </a:schemeClr>
                        </a:solidFill>
                        <a:effectLst/>
                        <a:latin typeface="HG丸ｺﾞｼｯｸM-PRO" panose="020F0600000000000000" pitchFamily="50" charset="-128"/>
                        <a:ea typeface="HG丸ｺﾞｼｯｸM-PRO" panose="020F0600000000000000" pitchFamily="50" charset="-128"/>
                        <a:cs typeface="+mn-cs"/>
                      </a:endParaRPr>
                    </a:p>
                    <a:p>
                      <a:r>
                        <a:rPr kumimoji="1" lang="ja-JP" altLang="en-US" sz="1050" kern="1200" dirty="0" smtClean="0">
                          <a:solidFill>
                            <a:schemeClr val="tx1">
                              <a:lumMod val="95000"/>
                              <a:lumOff val="5000"/>
                            </a:schemeClr>
                          </a:solidFill>
                          <a:effectLst/>
                          <a:latin typeface="HG丸ｺﾞｼｯｸM-PRO" panose="020F0600000000000000" pitchFamily="50" charset="-128"/>
                          <a:ea typeface="HG丸ｺﾞｼｯｸM-PRO" panose="020F0600000000000000" pitchFamily="50" charset="-128"/>
                          <a:cs typeface="+mn-cs"/>
                        </a:rPr>
                        <a:t>　たい</a:t>
                      </a:r>
                      <a:r>
                        <a:rPr kumimoji="1" lang="ja-JP" altLang="en-US" sz="1050" kern="1200" dirty="0">
                          <a:solidFill>
                            <a:schemeClr val="tx1">
                              <a:lumMod val="95000"/>
                              <a:lumOff val="5000"/>
                            </a:schemeClr>
                          </a:solidFill>
                          <a:effectLst/>
                          <a:latin typeface="HG丸ｺﾞｼｯｸM-PRO" panose="020F0600000000000000" pitchFamily="50" charset="-128"/>
                          <a:ea typeface="HG丸ｺﾞｼｯｸM-PRO" panose="020F0600000000000000" pitchFamily="50" charset="-128"/>
                          <a:cs typeface="+mn-cs"/>
                        </a:rPr>
                        <a:t>「あったか言葉」をワークシート</a:t>
                      </a:r>
                      <a:r>
                        <a:rPr kumimoji="1" lang="ja-JP" altLang="en-US" sz="1050" kern="1200" dirty="0" smtClean="0">
                          <a:solidFill>
                            <a:schemeClr val="tx1">
                              <a:lumMod val="95000"/>
                              <a:lumOff val="5000"/>
                            </a:schemeClr>
                          </a:solidFill>
                          <a:effectLst/>
                          <a:latin typeface="HG丸ｺﾞｼｯｸM-PRO" panose="020F0600000000000000" pitchFamily="50" charset="-128"/>
                          <a:ea typeface="HG丸ｺﾞｼｯｸM-PRO" panose="020F0600000000000000" pitchFamily="50" charset="-128"/>
                          <a:cs typeface="+mn-cs"/>
                        </a:rPr>
                        <a:t>に</a:t>
                      </a:r>
                      <a:endParaRPr kumimoji="1" lang="en-US" altLang="ja-JP" sz="1050" kern="1200" dirty="0" smtClean="0">
                        <a:solidFill>
                          <a:schemeClr val="tx1">
                            <a:lumMod val="95000"/>
                            <a:lumOff val="5000"/>
                          </a:schemeClr>
                        </a:solidFill>
                        <a:effectLst/>
                        <a:latin typeface="HG丸ｺﾞｼｯｸM-PRO" panose="020F0600000000000000" pitchFamily="50" charset="-128"/>
                        <a:ea typeface="HG丸ｺﾞｼｯｸM-PRO" panose="020F0600000000000000" pitchFamily="50" charset="-128"/>
                        <a:cs typeface="+mn-cs"/>
                      </a:endParaRPr>
                    </a:p>
                    <a:p>
                      <a:r>
                        <a:rPr kumimoji="1" lang="ja-JP" altLang="en-US" sz="1050" kern="1200" dirty="0" smtClean="0">
                          <a:solidFill>
                            <a:schemeClr val="tx1">
                              <a:lumMod val="95000"/>
                              <a:lumOff val="5000"/>
                            </a:schemeClr>
                          </a:solidFill>
                          <a:effectLst/>
                          <a:latin typeface="HG丸ｺﾞｼｯｸM-PRO" panose="020F0600000000000000" pitchFamily="50" charset="-128"/>
                          <a:ea typeface="HG丸ｺﾞｼｯｸM-PRO" panose="020F0600000000000000" pitchFamily="50" charset="-128"/>
                          <a:cs typeface="+mn-cs"/>
                        </a:rPr>
                        <a:t>　記入</a:t>
                      </a:r>
                      <a:r>
                        <a:rPr kumimoji="1" lang="ja-JP" altLang="en-US" sz="1050" kern="1200" dirty="0">
                          <a:solidFill>
                            <a:schemeClr val="tx1">
                              <a:lumMod val="95000"/>
                              <a:lumOff val="5000"/>
                            </a:schemeClr>
                          </a:solidFill>
                          <a:effectLst/>
                          <a:latin typeface="HG丸ｺﾞｼｯｸM-PRO" panose="020F0600000000000000" pitchFamily="50" charset="-128"/>
                          <a:ea typeface="HG丸ｺﾞｼｯｸM-PRO" panose="020F0600000000000000" pitchFamily="50" charset="-128"/>
                          <a:cs typeface="+mn-cs"/>
                        </a:rPr>
                        <a:t>し、個人目標を立てる。</a:t>
                      </a:r>
                      <a:endParaRPr kumimoji="1" lang="en-US" altLang="ja-JP" sz="1050" kern="1200" dirty="0">
                        <a:solidFill>
                          <a:schemeClr val="tx1">
                            <a:lumMod val="95000"/>
                            <a:lumOff val="5000"/>
                          </a:schemeClr>
                        </a:solidFill>
                        <a:effectLst/>
                        <a:latin typeface="HG丸ｺﾞｼｯｸM-PRO" panose="020F0600000000000000" pitchFamily="50" charset="-128"/>
                        <a:ea typeface="HG丸ｺﾞｼｯｸM-PRO" panose="020F0600000000000000" pitchFamily="50" charset="-128"/>
                        <a:cs typeface="+mn-cs"/>
                      </a:endParaRPr>
                    </a:p>
                    <a:p>
                      <a:endParaRPr kumimoji="1" lang="en-US" altLang="ja-JP" sz="1050" kern="1200" dirty="0">
                        <a:solidFill>
                          <a:schemeClr val="tx1">
                            <a:lumMod val="95000"/>
                            <a:lumOff val="5000"/>
                          </a:schemeClr>
                        </a:solidFill>
                        <a:effectLst/>
                        <a:latin typeface="HG丸ｺﾞｼｯｸM-PRO" panose="020F0600000000000000" pitchFamily="50" charset="-128"/>
                        <a:ea typeface="HG丸ｺﾞｼｯｸM-PRO" panose="020F0600000000000000" pitchFamily="50" charset="-128"/>
                        <a:cs typeface="+mn-cs"/>
                      </a:endParaRPr>
                    </a:p>
                    <a:p>
                      <a:endParaRPr kumimoji="1" lang="en-US" altLang="ja-JP" sz="1050" kern="1200" dirty="0">
                        <a:solidFill>
                          <a:schemeClr val="tx1">
                            <a:lumMod val="95000"/>
                            <a:lumOff val="5000"/>
                          </a:schemeClr>
                        </a:solidFill>
                        <a:effectLst/>
                        <a:latin typeface="HG丸ｺﾞｼｯｸM-PRO" panose="020F0600000000000000" pitchFamily="50" charset="-128"/>
                        <a:ea typeface="HG丸ｺﾞｼｯｸM-PRO" panose="020F0600000000000000" pitchFamily="50" charset="-128"/>
                        <a:cs typeface="+mn-cs"/>
                      </a:endParaRPr>
                    </a:p>
                    <a:p>
                      <a:endParaRPr kumimoji="1" lang="en-US" altLang="ja-JP" sz="1050" kern="1200" dirty="0">
                        <a:solidFill>
                          <a:schemeClr val="tx1">
                            <a:lumMod val="95000"/>
                            <a:lumOff val="5000"/>
                          </a:schemeClr>
                        </a:solidFill>
                        <a:effectLst/>
                        <a:latin typeface="HG丸ｺﾞｼｯｸM-PRO" panose="020F0600000000000000" pitchFamily="50" charset="-128"/>
                        <a:ea typeface="HG丸ｺﾞｼｯｸM-PRO" panose="020F0600000000000000" pitchFamily="50" charset="-128"/>
                        <a:cs typeface="+mn-cs"/>
                      </a:endParaRPr>
                    </a:p>
                    <a:p>
                      <a:endParaRPr kumimoji="1" lang="en-US" altLang="ja-JP" sz="1050" kern="1200" dirty="0">
                        <a:solidFill>
                          <a:schemeClr val="tx1">
                            <a:lumMod val="95000"/>
                            <a:lumOff val="5000"/>
                          </a:schemeClr>
                        </a:solidFill>
                        <a:effectLst/>
                        <a:latin typeface="HG丸ｺﾞｼｯｸM-PRO" panose="020F0600000000000000" pitchFamily="50" charset="-128"/>
                        <a:ea typeface="HG丸ｺﾞｼｯｸM-PRO" panose="020F0600000000000000" pitchFamily="50" charset="-128"/>
                        <a:cs typeface="+mn-cs"/>
                      </a:endParaRPr>
                    </a:p>
                    <a:p>
                      <a:endParaRPr kumimoji="1" lang="en-US" altLang="ja-JP" sz="1050" kern="1200" dirty="0">
                        <a:solidFill>
                          <a:schemeClr val="tx1">
                            <a:lumMod val="95000"/>
                            <a:lumOff val="5000"/>
                          </a:schemeClr>
                        </a:solidFill>
                        <a:effectLst/>
                        <a:latin typeface="HG丸ｺﾞｼｯｸM-PRO" panose="020F0600000000000000" pitchFamily="50" charset="-128"/>
                        <a:ea typeface="HG丸ｺﾞｼｯｸM-PRO" panose="020F0600000000000000" pitchFamily="50" charset="-128"/>
                        <a:cs typeface="+mn-cs"/>
                      </a:endParaRPr>
                    </a:p>
                    <a:p>
                      <a:endParaRPr kumimoji="1" lang="en-US" altLang="ja-JP" sz="1050" kern="1200" dirty="0">
                        <a:solidFill>
                          <a:schemeClr val="tx1">
                            <a:lumMod val="95000"/>
                            <a:lumOff val="5000"/>
                          </a:schemeClr>
                        </a:solidFill>
                        <a:effectLst/>
                        <a:latin typeface="HG丸ｺﾞｼｯｸM-PRO" panose="020F0600000000000000" pitchFamily="50" charset="-128"/>
                        <a:ea typeface="HG丸ｺﾞｼｯｸM-PRO" panose="020F0600000000000000" pitchFamily="50" charset="-128"/>
                        <a:cs typeface="+mn-cs"/>
                      </a:endParaRPr>
                    </a:p>
                  </a:txBody>
                  <a:tcPr marR="7200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bl>
          </a:graphicData>
        </a:graphic>
      </p:graphicFrame>
      <p:pic>
        <p:nvPicPr>
          <p:cNvPr id="12" name="図 11"/>
          <p:cNvPicPr>
            <a:picLocks noChangeAspect="1"/>
          </p:cNvPicPr>
          <p:nvPr/>
        </p:nvPicPr>
        <p:blipFill>
          <a:blip r:embed="rId2"/>
          <a:stretch>
            <a:fillRect/>
          </a:stretch>
        </p:blipFill>
        <p:spPr>
          <a:xfrm>
            <a:off x="676570" y="2862310"/>
            <a:ext cx="809830" cy="562382"/>
          </a:xfrm>
          <a:prstGeom prst="rect">
            <a:avLst/>
          </a:prstGeom>
        </p:spPr>
      </p:pic>
      <p:pic>
        <p:nvPicPr>
          <p:cNvPr id="25" name="Picture 1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2815" y="1245513"/>
            <a:ext cx="777339" cy="540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7" name="AutoShape 23"/>
          <p:cNvSpPr>
            <a:spLocks noChangeArrowheads="1"/>
          </p:cNvSpPr>
          <p:nvPr/>
        </p:nvSpPr>
        <p:spPr bwMode="auto">
          <a:xfrm rot="5400000">
            <a:off x="-956764" y="8119776"/>
            <a:ext cx="2570469" cy="551011"/>
          </a:xfrm>
          <a:prstGeom prst="chevron">
            <a:avLst>
              <a:gd name="adj" fmla="val 37469"/>
            </a:avLst>
          </a:prstGeom>
          <a:solidFill>
            <a:srgbClr val="0099FF"/>
          </a:solidFill>
          <a:ln>
            <a:noFill/>
          </a:ln>
        </p:spPr>
        <p:txBody>
          <a:bodyPr rot="10800000" vert="eaVert" wrap="none" anchor="ctr"/>
          <a:lstStyle/>
          <a:p>
            <a:pPr algn="ctr"/>
            <a:r>
              <a:rPr lang="en-US" altLang="ja-JP" sz="1200" b="0" dirty="0">
                <a:ea typeface="HG丸ｺﾞｼｯｸM-PRO" pitchFamily="50" charset="-128"/>
              </a:rPr>
              <a:t> </a:t>
            </a:r>
            <a:endParaRPr lang="ja-JP" altLang="en-US" b="0" dirty="0">
              <a:latin typeface="HG丸ｺﾞｼｯｸM-PRO" pitchFamily="50" charset="-128"/>
              <a:ea typeface="HG丸ｺﾞｼｯｸM-PRO" pitchFamily="50" charset="-128"/>
            </a:endParaRPr>
          </a:p>
        </p:txBody>
      </p:sp>
      <p:sp>
        <p:nvSpPr>
          <p:cNvPr id="66" name="正方形/長方形 51"/>
          <p:cNvSpPr>
            <a:spLocks noChangeArrowheads="1"/>
          </p:cNvSpPr>
          <p:nvPr/>
        </p:nvSpPr>
        <p:spPr bwMode="auto">
          <a:xfrm>
            <a:off x="55582" y="7315200"/>
            <a:ext cx="555625" cy="21665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prstDash val="dash"/>
                <a:miter lim="800000"/>
                <a:headEnd/>
                <a:tailEnd/>
              </a14:hiddenLine>
            </a:ext>
          </a:extLst>
        </p:spPr>
        <p:txBody>
          <a:bodyPr vert="eaVert" wrap="none" lIns="36000" tIns="0" rIns="36000" bIns="0" anchor="ctr"/>
          <a:lstStyle/>
          <a:p>
            <a:pPr algn="ctr"/>
            <a:r>
              <a:rPr lang="ja-JP" altLang="en-US" sz="1200" dirty="0">
                <a:latin typeface="HG丸ｺﾞｼｯｸM-PRO" pitchFamily="50" charset="-128"/>
                <a:ea typeface="HG丸ｺﾞｼｯｸM-PRO" pitchFamily="50" charset="-128"/>
              </a:rPr>
              <a:t>振り返り</a:t>
            </a:r>
            <a:r>
              <a:rPr lang="ja-JP" altLang="en-US" sz="1200" b="0" dirty="0">
                <a:latin typeface="HG丸ｺﾞｼｯｸM-PRO" pitchFamily="50" charset="-128"/>
                <a:ea typeface="HG丸ｺﾞｼｯｸM-PRO" pitchFamily="50" charset="-128"/>
              </a:rPr>
              <a:t>　</a:t>
            </a:r>
            <a:r>
              <a:rPr lang="en-US" altLang="ja-JP" sz="1200" b="0" dirty="0" smtClean="0">
                <a:latin typeface="HG丸ｺﾞｼｯｸM-PRO" pitchFamily="50" charset="-128"/>
                <a:ea typeface="HG丸ｺﾞｼｯｸM-PRO" pitchFamily="50" charset="-128"/>
              </a:rPr>
              <a:t>10</a:t>
            </a:r>
            <a:r>
              <a:rPr lang="ja-JP" altLang="en-US" sz="1200" b="0" dirty="0" smtClean="0">
                <a:latin typeface="HG丸ｺﾞｼｯｸM-PRO" pitchFamily="50" charset="-128"/>
                <a:ea typeface="HG丸ｺﾞｼｯｸM-PRO" pitchFamily="50" charset="-128"/>
              </a:rPr>
              <a:t>分</a:t>
            </a:r>
            <a:endParaRPr lang="en-US" altLang="ja-JP" sz="1200" b="0" dirty="0">
              <a:latin typeface="HG丸ｺﾞｼｯｸM-PRO" pitchFamily="50" charset="-128"/>
              <a:ea typeface="HG丸ｺﾞｼｯｸM-PRO" pitchFamily="50" charset="-128"/>
            </a:endParaRPr>
          </a:p>
        </p:txBody>
      </p:sp>
      <p:grpSp>
        <p:nvGrpSpPr>
          <p:cNvPr id="3" name="グループ化 2"/>
          <p:cNvGrpSpPr/>
          <p:nvPr/>
        </p:nvGrpSpPr>
        <p:grpSpPr>
          <a:xfrm>
            <a:off x="52966" y="74184"/>
            <a:ext cx="570089" cy="7146789"/>
            <a:chOff x="78748" y="241672"/>
            <a:chExt cx="570089" cy="6109617"/>
          </a:xfrm>
        </p:grpSpPr>
        <p:sp>
          <p:nvSpPr>
            <p:cNvPr id="7" name="AutoShape 23"/>
            <p:cNvSpPr>
              <a:spLocks noChangeArrowheads="1"/>
            </p:cNvSpPr>
            <p:nvPr/>
          </p:nvSpPr>
          <p:spPr bwMode="auto">
            <a:xfrm rot="5400000">
              <a:off x="-2697937" y="3018357"/>
              <a:ext cx="6109617" cy="556247"/>
            </a:xfrm>
            <a:prstGeom prst="chevron">
              <a:avLst>
                <a:gd name="adj" fmla="val 37469"/>
              </a:avLst>
            </a:prstGeom>
            <a:solidFill>
              <a:srgbClr val="0099FF"/>
            </a:solidFill>
            <a:ln>
              <a:noFill/>
            </a:ln>
          </p:spPr>
          <p:txBody>
            <a:bodyPr rot="10800000" vert="eaVert" wrap="none" anchor="ctr"/>
            <a:lstStyle/>
            <a:p>
              <a:pPr algn="ctr"/>
              <a:r>
                <a:rPr lang="en-US" altLang="ja-JP" sz="1200" b="0" dirty="0">
                  <a:ea typeface="HG丸ｺﾞｼｯｸM-PRO" pitchFamily="50" charset="-128"/>
                </a:rPr>
                <a:t> </a:t>
              </a:r>
              <a:endParaRPr lang="ja-JP" altLang="en-US" b="0" dirty="0">
                <a:latin typeface="HG丸ｺﾞｼｯｸM-PRO" pitchFamily="50" charset="-128"/>
                <a:ea typeface="HG丸ｺﾞｼｯｸM-PRO" pitchFamily="50" charset="-128"/>
              </a:endParaRPr>
            </a:p>
          </p:txBody>
        </p:sp>
        <p:sp>
          <p:nvSpPr>
            <p:cNvPr id="67" name="正方形/長方形 51"/>
            <p:cNvSpPr>
              <a:spLocks noChangeArrowheads="1"/>
            </p:cNvSpPr>
            <p:nvPr/>
          </p:nvSpPr>
          <p:spPr bwMode="auto">
            <a:xfrm>
              <a:off x="93212" y="2123896"/>
              <a:ext cx="555625" cy="20186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prstDash val="dash"/>
                  <a:miter lim="800000"/>
                  <a:headEnd/>
                  <a:tailEnd/>
                </a14:hiddenLine>
              </a:ext>
            </a:extLst>
          </p:spPr>
          <p:txBody>
            <a:bodyPr vert="eaVert" wrap="none" lIns="36000" tIns="0" rIns="36000" bIns="0" anchor="ctr"/>
            <a:lstStyle/>
            <a:p>
              <a:pPr algn="ctr"/>
              <a:r>
                <a:rPr lang="ja-JP" altLang="en-US" sz="1200" b="0" dirty="0">
                  <a:latin typeface="HG丸ｺﾞｼｯｸM-PRO" pitchFamily="50" charset="-128"/>
                  <a:ea typeface="HG丸ｺﾞｼｯｸM-PRO" pitchFamily="50" charset="-128"/>
                </a:rPr>
                <a:t>　　　</a:t>
              </a:r>
              <a:endParaRPr lang="en-US" altLang="ja-JP" sz="1200" b="0" dirty="0">
                <a:latin typeface="HG丸ｺﾞｼｯｸM-PRO" pitchFamily="50" charset="-128"/>
                <a:ea typeface="HG丸ｺﾞｼｯｸM-PRO" pitchFamily="50" charset="-128"/>
              </a:endParaRPr>
            </a:p>
          </p:txBody>
        </p:sp>
      </p:grpSp>
      <p:sp>
        <p:nvSpPr>
          <p:cNvPr id="42" name="角丸四角形吹き出し 41"/>
          <p:cNvSpPr/>
          <p:nvPr/>
        </p:nvSpPr>
        <p:spPr>
          <a:xfrm>
            <a:off x="1418401" y="1042216"/>
            <a:ext cx="5274764" cy="713958"/>
          </a:xfrm>
          <a:prstGeom prst="wedgeRoundRectCallout">
            <a:avLst>
              <a:gd name="adj1" fmla="val -52872"/>
              <a:gd name="adj2" fmla="val -14992"/>
              <a:gd name="adj3" fmla="val 16667"/>
            </a:avLst>
          </a:prstGeom>
          <a:ln w="6350">
            <a:solidFill>
              <a:schemeClr val="tx1"/>
            </a:solidFill>
          </a:ln>
        </p:spPr>
        <p:style>
          <a:lnRef idx="2">
            <a:schemeClr val="accent1"/>
          </a:lnRef>
          <a:fillRef idx="1">
            <a:schemeClr val="lt1"/>
          </a:fillRef>
          <a:effectRef idx="0">
            <a:schemeClr val="accent1"/>
          </a:effectRef>
          <a:fontRef idx="minor">
            <a:schemeClr val="dk1"/>
          </a:fontRef>
        </p:style>
        <p:txBody>
          <a:bodyPr rIns="36000" rtlCol="0" anchor="ctr"/>
          <a:lstStyle/>
          <a:p>
            <a:r>
              <a:rPr lang="ja-JP" altLang="en-US" sz="1050" dirty="0" smtClean="0">
                <a:solidFill>
                  <a:schemeClr val="tx1"/>
                </a:solidFill>
                <a:latin typeface="ＤＦ平成明朝体W3" panose="02020309000000000000" pitchFamily="17" charset="-128"/>
                <a:ea typeface="ＤＦ平成明朝体W3" panose="02020309000000000000" pitchFamily="17" charset="-128"/>
              </a:rPr>
              <a:t>　みんな</a:t>
            </a:r>
            <a:r>
              <a:rPr lang="ja-JP" altLang="en-US" sz="1050" dirty="0" smtClean="0">
                <a:solidFill>
                  <a:schemeClr val="tx1"/>
                </a:solidFill>
                <a:latin typeface="ＤＦ平成明朝体W3" panose="02020309000000000000" pitchFamily="17" charset="-128"/>
                <a:ea typeface="ＤＦ平成明朝体W3" panose="02020309000000000000" pitchFamily="17" charset="-128"/>
              </a:rPr>
              <a:t>が</a:t>
            </a:r>
            <a:r>
              <a:rPr lang="ja-JP" altLang="en-US" sz="1050" dirty="0">
                <a:solidFill>
                  <a:schemeClr val="tx1"/>
                </a:solidFill>
                <a:latin typeface="ＤＦ平成明朝体W3" panose="02020309000000000000" pitchFamily="17" charset="-128"/>
                <a:ea typeface="ＤＦ平成明朝体W3" panose="02020309000000000000" pitchFamily="17" charset="-128"/>
              </a:rPr>
              <a:t>安心して、気持ちよく生活するためには、</a:t>
            </a:r>
            <a:r>
              <a:rPr lang="ja-JP" altLang="en-US" sz="1050" dirty="0" smtClean="0">
                <a:solidFill>
                  <a:schemeClr val="tx1"/>
                </a:solidFill>
                <a:latin typeface="ＤＦ平成明朝体W3" panose="02020309000000000000" pitchFamily="17" charset="-128"/>
                <a:ea typeface="ＤＦ平成明朝体W3" panose="02020309000000000000" pitchFamily="17" charset="-128"/>
              </a:rPr>
              <a:t>どんな「あった</a:t>
            </a:r>
            <a:r>
              <a:rPr lang="ja-JP" altLang="en-US" sz="1050" dirty="0">
                <a:solidFill>
                  <a:schemeClr val="tx1"/>
                </a:solidFill>
                <a:latin typeface="ＤＦ平成明朝体W3" panose="02020309000000000000" pitchFamily="17" charset="-128"/>
                <a:ea typeface="ＤＦ平成明朝体W3" panose="02020309000000000000" pitchFamily="17" charset="-128"/>
              </a:rPr>
              <a:t>か</a:t>
            </a:r>
            <a:r>
              <a:rPr lang="ja-JP" altLang="en-US" sz="1050" dirty="0" smtClean="0">
                <a:solidFill>
                  <a:schemeClr val="tx1"/>
                </a:solidFill>
                <a:latin typeface="ＤＦ平成明朝体W3" panose="02020309000000000000" pitchFamily="17" charset="-128"/>
                <a:ea typeface="ＤＦ平成明朝体W3" panose="02020309000000000000" pitchFamily="17" charset="-128"/>
              </a:rPr>
              <a:t>言葉」を</a:t>
            </a:r>
            <a:r>
              <a:rPr lang="ja-JP" altLang="en-US" sz="1050" dirty="0">
                <a:solidFill>
                  <a:schemeClr val="tx1"/>
                </a:solidFill>
                <a:latin typeface="ＤＦ平成明朝体W3" panose="02020309000000000000" pitchFamily="17" charset="-128"/>
                <a:ea typeface="ＤＦ平成明朝体W3" panose="02020309000000000000" pitchFamily="17" charset="-128"/>
              </a:rPr>
              <a:t>使ったらよいかを考えてみます。</a:t>
            </a:r>
            <a:endParaRPr lang="en-US" altLang="ja-JP" sz="1050" dirty="0">
              <a:solidFill>
                <a:schemeClr val="tx1"/>
              </a:solidFill>
              <a:latin typeface="ＤＦ平成明朝体W3" panose="02020309000000000000" pitchFamily="17" charset="-128"/>
              <a:ea typeface="ＤＦ平成明朝体W3" panose="02020309000000000000" pitchFamily="17" charset="-128"/>
            </a:endParaRPr>
          </a:p>
          <a:p>
            <a:r>
              <a:rPr lang="ja-JP" altLang="en-US" sz="1050" dirty="0" smtClean="0">
                <a:solidFill>
                  <a:schemeClr val="tx1"/>
                </a:solidFill>
                <a:latin typeface="ＤＦ平成明朝体W3" panose="02020309000000000000" pitchFamily="17" charset="-128"/>
                <a:ea typeface="ＤＦ平成明朝体W3" panose="02020309000000000000" pitchFamily="17" charset="-128"/>
              </a:rPr>
              <a:t>　これ</a:t>
            </a:r>
            <a:r>
              <a:rPr lang="ja-JP" altLang="en-US" sz="1050" dirty="0">
                <a:solidFill>
                  <a:schemeClr val="tx1"/>
                </a:solidFill>
                <a:latin typeface="ＤＦ平成明朝体W3" panose="02020309000000000000" pitchFamily="17" charset="-128"/>
                <a:ea typeface="ＤＦ平成明朝体W3" panose="02020309000000000000" pitchFamily="17" charset="-128"/>
              </a:rPr>
              <a:t>は、休み時間校庭でドッジボールをして遊んでいる場面です。</a:t>
            </a:r>
            <a:r>
              <a:rPr lang="ja-JP" altLang="en-US" sz="1050" dirty="0" smtClean="0">
                <a:solidFill>
                  <a:schemeClr val="tx1"/>
                </a:solidFill>
                <a:latin typeface="ＤＦ平成明朝体W3" panose="02020309000000000000" pitchFamily="17" charset="-128"/>
                <a:ea typeface="ＤＦ平成明朝体W3" panose="02020309000000000000" pitchFamily="17" charset="-128"/>
              </a:rPr>
              <a:t>どんな「</a:t>
            </a:r>
            <a:r>
              <a:rPr lang="ja-JP" altLang="en-US" sz="1050" dirty="0" smtClean="0">
                <a:solidFill>
                  <a:schemeClr val="tx1"/>
                </a:solidFill>
                <a:latin typeface="ＤＦ平成明朝体W3" panose="02020309000000000000" pitchFamily="17" charset="-128"/>
                <a:ea typeface="ＤＦ平成明朝体W3" panose="02020309000000000000" pitchFamily="17" charset="-128"/>
              </a:rPr>
              <a:t>あったか</a:t>
            </a:r>
            <a:r>
              <a:rPr lang="ja-JP" altLang="en-US" sz="1050" dirty="0" smtClean="0">
                <a:solidFill>
                  <a:schemeClr val="tx1"/>
                </a:solidFill>
                <a:latin typeface="ＤＦ平成明朝体W3" panose="02020309000000000000" pitchFamily="17" charset="-128"/>
                <a:ea typeface="ＤＦ平成明朝体W3" panose="02020309000000000000" pitchFamily="17" charset="-128"/>
              </a:rPr>
              <a:t>言葉」を掛けますか。</a:t>
            </a:r>
            <a:endParaRPr lang="en-US" altLang="ja-JP" sz="1050" dirty="0">
              <a:solidFill>
                <a:schemeClr val="tx1"/>
              </a:solidFill>
              <a:latin typeface="ＤＦ平成明朝体W3" panose="02020309000000000000" pitchFamily="17" charset="-128"/>
              <a:ea typeface="ＤＦ平成明朝体W3" panose="02020309000000000000" pitchFamily="17" charset="-128"/>
            </a:endParaRPr>
          </a:p>
        </p:txBody>
      </p:sp>
      <p:sp>
        <p:nvSpPr>
          <p:cNvPr id="22" name="正方形/長方形 51"/>
          <p:cNvSpPr>
            <a:spLocks noChangeArrowheads="1"/>
          </p:cNvSpPr>
          <p:nvPr/>
        </p:nvSpPr>
        <p:spPr bwMode="auto">
          <a:xfrm>
            <a:off x="60338" y="74183"/>
            <a:ext cx="548876" cy="72058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prstDash val="dash"/>
                <a:miter lim="800000"/>
                <a:headEnd/>
                <a:tailEnd/>
              </a14:hiddenLine>
            </a:ext>
          </a:extLst>
        </p:spPr>
        <p:txBody>
          <a:bodyPr vert="eaVert" wrap="none" lIns="36000" tIns="0" rIns="36000" bIns="0" anchor="ctr"/>
          <a:lstStyle/>
          <a:p>
            <a:pPr algn="ctr"/>
            <a:r>
              <a:rPr lang="ja-JP" altLang="en-US" sz="1200" b="0" dirty="0">
                <a:latin typeface="HG丸ｺﾞｼｯｸM-PRO" pitchFamily="50" charset="-128"/>
                <a:ea typeface="HG丸ｺﾞｼｯｸM-PRO" pitchFamily="50" charset="-128"/>
              </a:rPr>
              <a:t>主</a:t>
            </a:r>
            <a:r>
              <a:rPr lang="ja-JP" altLang="en-US" sz="1200" b="0" dirty="0" smtClean="0">
                <a:latin typeface="HG丸ｺﾞｼｯｸM-PRO" pitchFamily="50" charset="-128"/>
                <a:ea typeface="HG丸ｺﾞｼｯｸM-PRO" pitchFamily="50" charset="-128"/>
              </a:rPr>
              <a:t>活動　</a:t>
            </a:r>
            <a:r>
              <a:rPr lang="en-US" altLang="ja-JP" sz="1200" b="0" dirty="0" smtClean="0">
                <a:latin typeface="HG丸ｺﾞｼｯｸM-PRO" pitchFamily="50" charset="-128"/>
                <a:ea typeface="HG丸ｺﾞｼｯｸM-PRO" pitchFamily="50" charset="-128"/>
              </a:rPr>
              <a:t>25</a:t>
            </a:r>
            <a:r>
              <a:rPr lang="ja-JP" altLang="en-US" sz="1200" b="0" dirty="0" smtClean="0">
                <a:latin typeface="HG丸ｺﾞｼｯｸM-PRO" pitchFamily="50" charset="-128"/>
                <a:ea typeface="HG丸ｺﾞｼｯｸM-PRO" pitchFamily="50" charset="-128"/>
              </a:rPr>
              <a:t>分</a:t>
            </a:r>
            <a:r>
              <a:rPr lang="ja-JP" altLang="en-US" sz="1200" b="0" dirty="0">
                <a:latin typeface="HG丸ｺﾞｼｯｸM-PRO" pitchFamily="50" charset="-128"/>
                <a:ea typeface="HG丸ｺﾞｼｯｸM-PRO" pitchFamily="50" charset="-128"/>
              </a:rPr>
              <a:t>　　　</a:t>
            </a:r>
            <a:endParaRPr lang="en-US" altLang="ja-JP" sz="1200" b="0" dirty="0">
              <a:latin typeface="HG丸ｺﾞｼｯｸM-PRO" pitchFamily="50" charset="-128"/>
              <a:ea typeface="HG丸ｺﾞｼｯｸM-PRO" pitchFamily="50" charset="-128"/>
            </a:endParaRPr>
          </a:p>
        </p:txBody>
      </p:sp>
      <p:sp>
        <p:nvSpPr>
          <p:cNvPr id="20" name="正方形/長方形 19"/>
          <p:cNvSpPr/>
          <p:nvPr/>
        </p:nvSpPr>
        <p:spPr>
          <a:xfrm>
            <a:off x="4091055" y="7895433"/>
            <a:ext cx="2647940" cy="1446550"/>
          </a:xfrm>
          <a:prstGeom prst="rect">
            <a:avLst/>
          </a:prstGeom>
          <a:solidFill>
            <a:srgbClr val="FFCCFF"/>
          </a:solidFill>
        </p:spPr>
        <p:txBody>
          <a:bodyPr wrap="square">
            <a:spAutoFit/>
          </a:bodyPr>
          <a:lstStyle/>
          <a:p>
            <a:r>
              <a:rPr lang="ja-JP" altLang="en-US" sz="1100" dirty="0">
                <a:latin typeface="HG丸ｺﾞｼｯｸM-PRO" panose="020F0600000000000000" pitchFamily="50" charset="-128"/>
                <a:ea typeface="HG丸ｺﾞｼｯｸM-PRO" panose="020F0600000000000000" pitchFamily="50" charset="-128"/>
              </a:rPr>
              <a:t>ポイント①－３</a:t>
            </a:r>
            <a:endParaRPr lang="en-US" altLang="ja-JP" sz="1100" dirty="0">
              <a:latin typeface="HG丸ｺﾞｼｯｸM-PRO" panose="020F0600000000000000" pitchFamily="50" charset="-128"/>
              <a:ea typeface="HG丸ｺﾞｼｯｸM-PRO" panose="020F0600000000000000" pitchFamily="50" charset="-128"/>
            </a:endParaRPr>
          </a:p>
          <a:p>
            <a:pPr algn="just"/>
            <a:r>
              <a:rPr lang="en-US" altLang="ja-JP" sz="1100" dirty="0">
                <a:latin typeface="HG丸ｺﾞｼｯｸM-PRO" panose="020F0600000000000000" pitchFamily="50" charset="-128"/>
                <a:ea typeface="HG丸ｺﾞｼｯｸM-PRO" panose="020F0600000000000000" pitchFamily="50" charset="-128"/>
              </a:rPr>
              <a:t>【</a:t>
            </a:r>
            <a:r>
              <a:rPr lang="ja-JP" altLang="en-US" sz="1100" dirty="0">
                <a:latin typeface="HG丸ｺﾞｼｯｸM-PRO" panose="020F0600000000000000" pitchFamily="50" charset="-128"/>
                <a:ea typeface="HG丸ｺﾞｼｯｸM-PRO" panose="020F0600000000000000" pitchFamily="50" charset="-128"/>
              </a:rPr>
              <a:t>意見の共有・集団の目標設定を自己決定へ</a:t>
            </a:r>
            <a:r>
              <a:rPr lang="ja-JP" altLang="en-US" sz="1100" dirty="0" smtClean="0">
                <a:latin typeface="HG丸ｺﾞｼｯｸM-PRO" panose="020F0600000000000000" pitchFamily="50" charset="-128"/>
                <a:ea typeface="HG丸ｺﾞｼｯｸM-PRO" panose="020F0600000000000000" pitchFamily="50" charset="-128"/>
              </a:rPr>
              <a:t>つなげる</a:t>
            </a:r>
            <a:r>
              <a:rPr lang="en-US" altLang="ja-JP" sz="1100" dirty="0" smtClean="0">
                <a:latin typeface="HG丸ｺﾞｼｯｸM-PRO" panose="020F0600000000000000" pitchFamily="50" charset="-128"/>
                <a:ea typeface="HG丸ｺﾞｼｯｸM-PRO" panose="020F0600000000000000" pitchFamily="50" charset="-128"/>
              </a:rPr>
              <a:t>】</a:t>
            </a:r>
            <a:endParaRPr lang="en-US" altLang="ja-JP" sz="1100" dirty="0">
              <a:latin typeface="HG丸ｺﾞｼｯｸM-PRO" panose="020F0600000000000000" pitchFamily="50" charset="-128"/>
              <a:ea typeface="HG丸ｺﾞｼｯｸM-PRO" panose="020F0600000000000000" pitchFamily="50" charset="-128"/>
            </a:endParaRPr>
          </a:p>
          <a:p>
            <a:pPr algn="just"/>
            <a:r>
              <a:rPr lang="ja-JP" altLang="en-US" sz="1100" dirty="0">
                <a:latin typeface="HG丸ｺﾞｼｯｸM-PRO" panose="020F0600000000000000" pitchFamily="50" charset="-128"/>
                <a:ea typeface="HG丸ｺﾞｼｯｸM-PRO" panose="020F0600000000000000" pitchFamily="50" charset="-128"/>
              </a:rPr>
              <a:t>　</a:t>
            </a:r>
            <a:r>
              <a:rPr lang="ja-JP" altLang="en-US" sz="1100" dirty="0" smtClean="0">
                <a:latin typeface="HG丸ｺﾞｼｯｸM-PRO" panose="020F0600000000000000" pitchFamily="50" charset="-128"/>
                <a:ea typeface="HG丸ｺﾞｼｯｸM-PRO" panose="020F0600000000000000" pitchFamily="50" charset="-128"/>
              </a:rPr>
              <a:t>みんなで</a:t>
            </a:r>
            <a:r>
              <a:rPr lang="ja-JP" altLang="en-US" sz="1100" dirty="0">
                <a:latin typeface="HG丸ｺﾞｼｯｸM-PRO" panose="020F0600000000000000" pitchFamily="50" charset="-128"/>
                <a:ea typeface="HG丸ｺﾞｼｯｸM-PRO" panose="020F0600000000000000" pitchFamily="50" charset="-128"/>
              </a:rPr>
              <a:t>意見を出した「あったか言葉」</a:t>
            </a:r>
            <a:r>
              <a:rPr lang="ja-JP" altLang="en-US" sz="1100" dirty="0" smtClean="0">
                <a:latin typeface="HG丸ｺﾞｼｯｸM-PRO" panose="020F0600000000000000" pitchFamily="50" charset="-128"/>
                <a:ea typeface="HG丸ｺﾞｼｯｸM-PRO" panose="020F0600000000000000" pitchFamily="50" charset="-128"/>
              </a:rPr>
              <a:t>や「あった</a:t>
            </a:r>
            <a:r>
              <a:rPr lang="ja-JP" altLang="en-US" sz="1100">
                <a:latin typeface="HG丸ｺﾞｼｯｸM-PRO" panose="020F0600000000000000" pitchFamily="50" charset="-128"/>
                <a:ea typeface="HG丸ｺﾞｼｯｸM-PRO" panose="020F0600000000000000" pitchFamily="50" charset="-128"/>
              </a:rPr>
              <a:t>か</a:t>
            </a:r>
            <a:r>
              <a:rPr lang="ja-JP" altLang="en-US" sz="1100" smtClean="0">
                <a:latin typeface="HG丸ｺﾞｼｯｸM-PRO" panose="020F0600000000000000" pitchFamily="50" charset="-128"/>
                <a:ea typeface="HG丸ｺﾞｼｯｸM-PRO" panose="020F0600000000000000" pitchFamily="50" charset="-128"/>
              </a:rPr>
              <a:t>言葉集」の</a:t>
            </a:r>
            <a:r>
              <a:rPr lang="ja-JP" altLang="en-US" sz="1100" dirty="0">
                <a:latin typeface="HG丸ｺﾞｼｯｸM-PRO" panose="020F0600000000000000" pitchFamily="50" charset="-128"/>
                <a:ea typeface="HG丸ｺﾞｼｯｸM-PRO" panose="020F0600000000000000" pitchFamily="50" charset="-128"/>
              </a:rPr>
              <a:t>中から、自分</a:t>
            </a:r>
            <a:r>
              <a:rPr lang="ja-JP" altLang="en-US" sz="1100" dirty="0" smtClean="0">
                <a:latin typeface="HG丸ｺﾞｼｯｸM-PRO" panose="020F0600000000000000" pitchFamily="50" charset="-128"/>
                <a:ea typeface="HG丸ｺﾞｼｯｸM-PRO" panose="020F0600000000000000" pitchFamily="50" charset="-128"/>
              </a:rPr>
              <a:t>が使っていきたい言葉や具体的な個人目標について</a:t>
            </a:r>
            <a:r>
              <a:rPr lang="ja-JP" altLang="en-US" sz="1100" dirty="0">
                <a:latin typeface="HG丸ｺﾞｼｯｸM-PRO" panose="020F0600000000000000" pitchFamily="50" charset="-128"/>
                <a:ea typeface="HG丸ｺﾞｼｯｸM-PRO" panose="020F0600000000000000" pitchFamily="50" charset="-128"/>
              </a:rPr>
              <a:t>考え</a:t>
            </a:r>
            <a:r>
              <a:rPr lang="ja-JP" altLang="en-US" sz="1100" dirty="0" smtClean="0">
                <a:latin typeface="HG丸ｺﾞｼｯｸM-PRO" panose="020F0600000000000000" pitchFamily="50" charset="-128"/>
                <a:ea typeface="HG丸ｺﾞｼｯｸM-PRO" panose="020F0600000000000000" pitchFamily="50" charset="-128"/>
              </a:rPr>
              <a:t>、自己決定する時間</a:t>
            </a:r>
            <a:r>
              <a:rPr lang="ja-JP" altLang="en-US" sz="1100" dirty="0">
                <a:latin typeface="HG丸ｺﾞｼｯｸM-PRO" panose="020F0600000000000000" pitchFamily="50" charset="-128"/>
                <a:ea typeface="HG丸ｺﾞｼｯｸM-PRO" panose="020F0600000000000000" pitchFamily="50" charset="-128"/>
              </a:rPr>
              <a:t>を</a:t>
            </a:r>
            <a:r>
              <a:rPr lang="ja-JP" altLang="en-US" sz="1100" dirty="0" smtClean="0">
                <a:latin typeface="HG丸ｺﾞｼｯｸM-PRO" panose="020F0600000000000000" pitchFamily="50" charset="-128"/>
                <a:ea typeface="HG丸ｺﾞｼｯｸM-PRO" panose="020F0600000000000000" pitchFamily="50" charset="-128"/>
              </a:rPr>
              <a:t>確保し、実践への意欲を高める。</a:t>
            </a:r>
            <a:endParaRPr lang="en-US" altLang="ja-JP" sz="1100" dirty="0">
              <a:latin typeface="HG丸ｺﾞｼｯｸM-PRO" panose="020F0600000000000000" pitchFamily="50" charset="-128"/>
              <a:ea typeface="HG丸ｺﾞｼｯｸM-PRO" panose="020F0600000000000000" pitchFamily="50" charset="-128"/>
            </a:endParaRPr>
          </a:p>
        </p:txBody>
      </p:sp>
      <p:sp>
        <p:nvSpPr>
          <p:cNvPr id="21" name="正方形/長方形 20"/>
          <p:cNvSpPr/>
          <p:nvPr/>
        </p:nvSpPr>
        <p:spPr>
          <a:xfrm>
            <a:off x="4091055" y="4294889"/>
            <a:ext cx="2647940" cy="1785104"/>
          </a:xfrm>
          <a:prstGeom prst="rect">
            <a:avLst/>
          </a:prstGeom>
          <a:solidFill>
            <a:srgbClr val="FFCCFF"/>
          </a:solidFill>
        </p:spPr>
        <p:txBody>
          <a:bodyPr wrap="square" rIns="90000">
            <a:spAutoFit/>
          </a:bodyPr>
          <a:lstStyle/>
          <a:p>
            <a:r>
              <a:rPr lang="ja-JP" altLang="en-US" sz="1100" dirty="0">
                <a:latin typeface="HG丸ｺﾞｼｯｸM-PRO" panose="020F0600000000000000" pitchFamily="50" charset="-128"/>
                <a:ea typeface="HG丸ｺﾞｼｯｸM-PRO" panose="020F0600000000000000" pitchFamily="50" charset="-128"/>
              </a:rPr>
              <a:t>ポイント②－２</a:t>
            </a:r>
            <a:endParaRPr lang="en-US" altLang="ja-JP" sz="1100" dirty="0">
              <a:latin typeface="HG丸ｺﾞｼｯｸM-PRO" panose="020F0600000000000000" pitchFamily="50" charset="-128"/>
              <a:ea typeface="HG丸ｺﾞｼｯｸM-PRO" panose="020F0600000000000000" pitchFamily="50" charset="-128"/>
            </a:endParaRPr>
          </a:p>
          <a:p>
            <a:pPr algn="just"/>
            <a:r>
              <a:rPr lang="en-US" altLang="ja-JP" sz="1100" dirty="0" smtClean="0">
                <a:latin typeface="HG丸ｺﾞｼｯｸM-PRO" panose="020F0600000000000000" pitchFamily="50" charset="-128"/>
                <a:ea typeface="HG丸ｺﾞｼｯｸM-PRO" panose="020F0600000000000000" pitchFamily="50" charset="-128"/>
              </a:rPr>
              <a:t>【</a:t>
            </a:r>
            <a:r>
              <a:rPr lang="ja-JP" altLang="en-US" sz="1100" dirty="0" smtClean="0">
                <a:latin typeface="HG丸ｺﾞｼｯｸM-PRO" panose="020F0600000000000000" pitchFamily="50" charset="-128"/>
                <a:ea typeface="HG丸ｺﾞｼｯｸM-PRO" panose="020F0600000000000000" pitchFamily="50" charset="-128"/>
              </a:rPr>
              <a:t>「仲間</a:t>
            </a:r>
            <a:r>
              <a:rPr lang="ja-JP" altLang="en-US" sz="1100" dirty="0">
                <a:latin typeface="HG丸ｺﾞｼｯｸM-PRO" panose="020F0600000000000000" pitchFamily="50" charset="-128"/>
                <a:ea typeface="HG丸ｺﾞｼｯｸM-PRO" panose="020F0600000000000000" pitchFamily="50" charset="-128"/>
              </a:rPr>
              <a:t>同士で褒める・</a:t>
            </a:r>
            <a:r>
              <a:rPr lang="ja-JP" altLang="en-US" sz="1100" dirty="0" smtClean="0">
                <a:latin typeface="HG丸ｺﾞｼｯｸM-PRO" panose="020F0600000000000000" pitchFamily="50" charset="-128"/>
                <a:ea typeface="HG丸ｺﾞｼｯｸM-PRO" panose="020F0600000000000000" pitchFamily="50" charset="-128"/>
              </a:rPr>
              <a:t>認める言葉集」等</a:t>
            </a:r>
            <a:r>
              <a:rPr lang="ja-JP" altLang="en-US" sz="1100" dirty="0">
                <a:latin typeface="HG丸ｺﾞｼｯｸM-PRO" panose="020F0600000000000000" pitchFamily="50" charset="-128"/>
                <a:ea typeface="HG丸ｺﾞｼｯｸM-PRO" panose="020F0600000000000000" pitchFamily="50" charset="-128"/>
              </a:rPr>
              <a:t>を提供し</a:t>
            </a:r>
            <a:r>
              <a:rPr lang="ja-JP" altLang="en-US" sz="1100" dirty="0" smtClean="0">
                <a:latin typeface="HG丸ｺﾞｼｯｸM-PRO" panose="020F0600000000000000" pitchFamily="50" charset="-128"/>
                <a:ea typeface="HG丸ｺﾞｼｯｸM-PRO" panose="020F0600000000000000" pitchFamily="50" charset="-128"/>
              </a:rPr>
              <a:t>、児童生徒同士</a:t>
            </a:r>
            <a:r>
              <a:rPr lang="ja-JP" altLang="en-US" sz="1100" dirty="0">
                <a:latin typeface="HG丸ｺﾞｼｯｸM-PRO" panose="020F0600000000000000" pitchFamily="50" charset="-128"/>
                <a:ea typeface="HG丸ｺﾞｼｯｸM-PRO" panose="020F0600000000000000" pitchFamily="50" charset="-128"/>
              </a:rPr>
              <a:t>の絆づくりを</a:t>
            </a:r>
            <a:r>
              <a:rPr lang="ja-JP" altLang="en-US" sz="1100" dirty="0" smtClean="0">
                <a:latin typeface="HG丸ｺﾞｼｯｸM-PRO" panose="020F0600000000000000" pitchFamily="50" charset="-128"/>
                <a:ea typeface="HG丸ｺﾞｼｯｸM-PRO" panose="020F0600000000000000" pitchFamily="50" charset="-128"/>
              </a:rPr>
              <a:t>促す</a:t>
            </a:r>
            <a:r>
              <a:rPr lang="en-US" altLang="ja-JP" sz="1100" dirty="0" smtClean="0">
                <a:latin typeface="HG丸ｺﾞｼｯｸM-PRO" panose="020F0600000000000000" pitchFamily="50" charset="-128"/>
                <a:ea typeface="HG丸ｺﾞｼｯｸM-PRO" panose="020F0600000000000000" pitchFamily="50" charset="-128"/>
              </a:rPr>
              <a:t>】</a:t>
            </a:r>
            <a:endParaRPr lang="en-US" altLang="ja-JP" sz="1100" dirty="0">
              <a:latin typeface="HG丸ｺﾞｼｯｸM-PRO" panose="020F0600000000000000" pitchFamily="50" charset="-128"/>
              <a:ea typeface="HG丸ｺﾞｼｯｸM-PRO" panose="020F0600000000000000" pitchFamily="50" charset="-128"/>
            </a:endParaRPr>
          </a:p>
          <a:p>
            <a:pPr algn="just"/>
            <a:r>
              <a:rPr lang="ja-JP" altLang="en-US" sz="1100" dirty="0">
                <a:latin typeface="HG丸ｺﾞｼｯｸM-PRO" panose="020F0600000000000000" pitchFamily="50" charset="-128"/>
                <a:ea typeface="HG丸ｺﾞｼｯｸM-PRO" panose="020F0600000000000000" pitchFamily="50" charset="-128"/>
              </a:rPr>
              <a:t>　全体でどんな「あったか言葉</a:t>
            </a:r>
            <a:r>
              <a:rPr lang="ja-JP" altLang="en-US" sz="1100" dirty="0" smtClean="0">
                <a:latin typeface="HG丸ｺﾞｼｯｸM-PRO" panose="020F0600000000000000" pitchFamily="50" charset="-128"/>
                <a:ea typeface="HG丸ｺﾞｼｯｸM-PRO" panose="020F0600000000000000" pitchFamily="50" charset="-128"/>
              </a:rPr>
              <a:t>」を使ったら</a:t>
            </a:r>
            <a:r>
              <a:rPr lang="ja-JP" altLang="en-US" sz="1100" dirty="0">
                <a:latin typeface="HG丸ｺﾞｼｯｸM-PRO" panose="020F0600000000000000" pitchFamily="50" charset="-128"/>
                <a:ea typeface="HG丸ｺﾞｼｯｸM-PRO" panose="020F0600000000000000" pitchFamily="50" charset="-128"/>
              </a:rPr>
              <a:t>よいかを</a:t>
            </a:r>
            <a:r>
              <a:rPr lang="ja-JP" altLang="en-US" sz="1100" dirty="0" smtClean="0">
                <a:latin typeface="HG丸ｺﾞｼｯｸM-PRO" panose="020F0600000000000000" pitchFamily="50" charset="-128"/>
                <a:ea typeface="HG丸ｺﾞｼｯｸM-PRO" panose="020F0600000000000000" pitchFamily="50" charset="-128"/>
              </a:rPr>
              <a:t>考える。その後</a:t>
            </a:r>
            <a:r>
              <a:rPr lang="ja-JP" altLang="en-US" sz="1100" dirty="0">
                <a:latin typeface="HG丸ｺﾞｼｯｸM-PRO" panose="020F0600000000000000" pitchFamily="50" charset="-128"/>
                <a:ea typeface="HG丸ｺﾞｼｯｸM-PRO" panose="020F0600000000000000" pitchFamily="50" charset="-128"/>
              </a:rPr>
              <a:t>に</a:t>
            </a:r>
            <a:r>
              <a:rPr lang="ja-JP" altLang="en-US" sz="1100" dirty="0" smtClean="0">
                <a:latin typeface="HG丸ｺﾞｼｯｸM-PRO" panose="020F0600000000000000" pitchFamily="50" charset="-128"/>
                <a:ea typeface="HG丸ｺﾞｼｯｸM-PRO" panose="020F0600000000000000" pitchFamily="50" charset="-128"/>
              </a:rPr>
              <a:t>、「あった</a:t>
            </a:r>
            <a:r>
              <a:rPr lang="ja-JP" altLang="en-US" sz="1100" dirty="0">
                <a:latin typeface="HG丸ｺﾞｼｯｸM-PRO" panose="020F0600000000000000" pitchFamily="50" charset="-128"/>
                <a:ea typeface="HG丸ｺﾞｼｯｸM-PRO" panose="020F0600000000000000" pitchFamily="50" charset="-128"/>
              </a:rPr>
              <a:t>か</a:t>
            </a:r>
            <a:r>
              <a:rPr lang="ja-JP" altLang="en-US" sz="1100" dirty="0" smtClean="0">
                <a:latin typeface="HG丸ｺﾞｼｯｸM-PRO" panose="020F0600000000000000" pitchFamily="50" charset="-128"/>
                <a:ea typeface="HG丸ｺﾞｼｯｸM-PRO" panose="020F0600000000000000" pitchFamily="50" charset="-128"/>
              </a:rPr>
              <a:t>言葉集」を</a:t>
            </a:r>
            <a:r>
              <a:rPr lang="ja-JP" altLang="en-US" sz="1100" dirty="0">
                <a:latin typeface="HG丸ｺﾞｼｯｸM-PRO" panose="020F0600000000000000" pitchFamily="50" charset="-128"/>
                <a:ea typeface="HG丸ｺﾞｼｯｸM-PRO" panose="020F0600000000000000" pitchFamily="50" charset="-128"/>
              </a:rPr>
              <a:t>参考に、その他のあたたかい言葉を</a:t>
            </a:r>
            <a:r>
              <a:rPr lang="ja-JP" altLang="en-US" sz="1100" dirty="0" smtClean="0">
                <a:latin typeface="HG丸ｺﾞｼｯｸM-PRO" panose="020F0600000000000000" pitchFamily="50" charset="-128"/>
                <a:ea typeface="HG丸ｺﾞｼｯｸM-PRO" panose="020F0600000000000000" pitchFamily="50" charset="-128"/>
              </a:rPr>
              <a:t>知り、</a:t>
            </a:r>
            <a:r>
              <a:rPr lang="ja-JP" altLang="en-US" sz="1100" dirty="0">
                <a:latin typeface="HG丸ｺﾞｼｯｸM-PRO" panose="020F0600000000000000" pitchFamily="50" charset="-128"/>
                <a:ea typeface="HG丸ｺﾞｼｯｸM-PRO" panose="020F0600000000000000" pitchFamily="50" charset="-128"/>
              </a:rPr>
              <a:t>実際に友達とのやりとりで使ってみることで</a:t>
            </a:r>
            <a:r>
              <a:rPr lang="ja-JP" altLang="en-US" sz="1100" dirty="0" smtClean="0">
                <a:latin typeface="HG丸ｺﾞｼｯｸM-PRO" panose="020F0600000000000000" pitchFamily="50" charset="-128"/>
                <a:ea typeface="HG丸ｺﾞｼｯｸM-PRO" panose="020F0600000000000000" pitchFamily="50" charset="-128"/>
              </a:rPr>
              <a:t>、主体的に活動に取り組めるように</a:t>
            </a:r>
            <a:r>
              <a:rPr lang="ja-JP" altLang="en-US" sz="1100" dirty="0">
                <a:latin typeface="HG丸ｺﾞｼｯｸM-PRO" panose="020F0600000000000000" pitchFamily="50" charset="-128"/>
                <a:ea typeface="HG丸ｺﾞｼｯｸM-PRO" panose="020F0600000000000000" pitchFamily="50" charset="-128"/>
              </a:rPr>
              <a:t>する。</a:t>
            </a:r>
            <a:endParaRPr lang="en-US" altLang="ja-JP" sz="1100" dirty="0">
              <a:latin typeface="HG丸ｺﾞｼｯｸM-PRO" panose="020F0600000000000000" pitchFamily="50" charset="-128"/>
              <a:ea typeface="HG丸ｺﾞｼｯｸM-PRO" panose="020F0600000000000000" pitchFamily="50" charset="-128"/>
            </a:endParaRPr>
          </a:p>
        </p:txBody>
      </p:sp>
      <p:sp>
        <p:nvSpPr>
          <p:cNvPr id="43" name="角丸四角形吹き出し 42"/>
          <p:cNvSpPr/>
          <p:nvPr/>
        </p:nvSpPr>
        <p:spPr>
          <a:xfrm>
            <a:off x="732601" y="1887351"/>
            <a:ext cx="4830000" cy="741690"/>
          </a:xfrm>
          <a:prstGeom prst="wedgeRoundRectCallout">
            <a:avLst>
              <a:gd name="adj1" fmla="val 53938"/>
              <a:gd name="adj2" fmla="val -12282"/>
              <a:gd name="adj3" fmla="val 16667"/>
            </a:avLst>
          </a:prstGeom>
          <a:ln w="6350">
            <a:solidFill>
              <a:schemeClr val="tx1"/>
            </a:solidFill>
          </a:ln>
        </p:spPr>
        <p:style>
          <a:lnRef idx="2">
            <a:schemeClr val="accent1"/>
          </a:lnRef>
          <a:fillRef idx="1">
            <a:schemeClr val="lt1"/>
          </a:fillRef>
          <a:effectRef idx="0">
            <a:schemeClr val="accent1"/>
          </a:effectRef>
          <a:fontRef idx="minor">
            <a:schemeClr val="dk1"/>
          </a:fontRef>
        </p:style>
        <p:txBody>
          <a:bodyPr lIns="36000" rIns="36000" rtlCol="0" anchor="ctr"/>
          <a:lstStyle/>
          <a:p>
            <a:r>
              <a:rPr lang="ja-JP" altLang="en-US" sz="1050" dirty="0">
                <a:solidFill>
                  <a:schemeClr val="tx1"/>
                </a:solidFill>
                <a:latin typeface="ＤＦ平成明朝体W3" panose="02020309000000000000" pitchFamily="17" charset="-128"/>
                <a:ea typeface="ＤＦ平成明朝体W3" panose="02020309000000000000" pitchFamily="17" charset="-128"/>
              </a:rPr>
              <a:t>・「いっしょにドッジボールしよう」　・「</a:t>
            </a:r>
            <a:r>
              <a:rPr lang="ja-JP" altLang="en-US" sz="1050" dirty="0" smtClean="0">
                <a:solidFill>
                  <a:schemeClr val="tx1"/>
                </a:solidFill>
                <a:latin typeface="ＤＦ平成明朝体W3" panose="02020309000000000000" pitchFamily="17" charset="-128"/>
                <a:ea typeface="ＤＦ平成明朝体W3" panose="02020309000000000000" pitchFamily="17" charset="-128"/>
              </a:rPr>
              <a:t>ナイスキャッチ</a:t>
            </a:r>
            <a:r>
              <a:rPr lang="ja-JP" altLang="en-US" sz="1050" dirty="0">
                <a:solidFill>
                  <a:schemeClr val="tx1"/>
                </a:solidFill>
                <a:latin typeface="ＤＦ平成明朝体W3" panose="02020309000000000000" pitchFamily="17" charset="-128"/>
                <a:ea typeface="ＤＦ平成明朝体W3" panose="02020309000000000000" pitchFamily="17" charset="-128"/>
              </a:rPr>
              <a:t>！」</a:t>
            </a:r>
            <a:endParaRPr lang="en-US" altLang="ja-JP" sz="1050" dirty="0">
              <a:solidFill>
                <a:schemeClr val="tx1"/>
              </a:solidFill>
              <a:latin typeface="ＤＦ平成明朝体W3" panose="02020309000000000000" pitchFamily="17" charset="-128"/>
              <a:ea typeface="ＤＦ平成明朝体W3" panose="02020309000000000000" pitchFamily="17" charset="-128"/>
            </a:endParaRPr>
          </a:p>
          <a:p>
            <a:r>
              <a:rPr lang="ja-JP" altLang="en-US" sz="1050" dirty="0">
                <a:solidFill>
                  <a:schemeClr val="tx1"/>
                </a:solidFill>
                <a:latin typeface="ＤＦ平成明朝体W3" panose="02020309000000000000" pitchFamily="17" charset="-128"/>
                <a:ea typeface="ＤＦ平成明朝体W3" panose="02020309000000000000" pitchFamily="17" charset="-128"/>
              </a:rPr>
              <a:t>・「じょうずだね」　　　　　　　　　・「気にしない、気にしない」</a:t>
            </a:r>
            <a:endParaRPr lang="en-US" altLang="ja-JP" sz="1050" dirty="0">
              <a:solidFill>
                <a:schemeClr val="tx1"/>
              </a:solidFill>
              <a:latin typeface="ＤＦ平成明朝体W3" panose="02020309000000000000" pitchFamily="17" charset="-128"/>
              <a:ea typeface="ＤＦ平成明朝体W3" panose="02020309000000000000" pitchFamily="17" charset="-128"/>
            </a:endParaRPr>
          </a:p>
          <a:p>
            <a:r>
              <a:rPr lang="ja-JP" altLang="en-US" sz="1050" dirty="0">
                <a:solidFill>
                  <a:schemeClr val="tx1"/>
                </a:solidFill>
                <a:latin typeface="ＤＦ平成明朝体W3" panose="02020309000000000000" pitchFamily="17" charset="-128"/>
                <a:ea typeface="ＤＦ平成明朝体W3" panose="02020309000000000000" pitchFamily="17" charset="-128"/>
              </a:rPr>
              <a:t>・「どんまい、おしい」　　　　　　　・「すごい！上手に逃げたね」</a:t>
            </a:r>
            <a:endParaRPr lang="en-US" altLang="ja-JP" sz="1050" dirty="0">
              <a:solidFill>
                <a:schemeClr val="tx1"/>
              </a:solidFill>
              <a:latin typeface="ＤＦ平成明朝体W3" panose="02020309000000000000" pitchFamily="17" charset="-128"/>
              <a:ea typeface="ＤＦ平成明朝体W3" panose="02020309000000000000" pitchFamily="17" charset="-128"/>
            </a:endParaRPr>
          </a:p>
          <a:p>
            <a:r>
              <a:rPr lang="ja-JP" altLang="en-US" sz="1050" dirty="0">
                <a:solidFill>
                  <a:schemeClr val="tx1"/>
                </a:solidFill>
                <a:latin typeface="ＤＦ平成明朝体W3" panose="02020309000000000000" pitchFamily="17" charset="-128"/>
                <a:ea typeface="ＤＦ平成明朝体W3" panose="02020309000000000000" pitchFamily="17" charset="-128"/>
              </a:rPr>
              <a:t>・「はい、どうぞ。次投げていいよ」　・「だいじょうぶ？いたかった？」</a:t>
            </a:r>
            <a:endParaRPr lang="en-US" altLang="ja-JP" sz="1050" dirty="0">
              <a:solidFill>
                <a:schemeClr val="tx1"/>
              </a:solidFill>
              <a:latin typeface="ＤＦ平成明朝体W3" panose="02020309000000000000" pitchFamily="17" charset="-128"/>
              <a:ea typeface="ＤＦ平成明朝体W3" panose="02020309000000000000" pitchFamily="17" charset="-128"/>
            </a:endParaRPr>
          </a:p>
        </p:txBody>
      </p:sp>
      <p:sp>
        <p:nvSpPr>
          <p:cNvPr id="8" name="角丸四角形吹き出し 42">
            <a:extLst>
              <a:ext uri="{FF2B5EF4-FFF2-40B4-BE49-F238E27FC236}">
                <a16:creationId xmlns:a16="http://schemas.microsoft.com/office/drawing/2014/main" id="{0964BBE1-3D26-844F-9AD5-4D73BDC6363A}"/>
              </a:ext>
            </a:extLst>
          </p:cNvPr>
          <p:cNvSpPr/>
          <p:nvPr/>
        </p:nvSpPr>
        <p:spPr>
          <a:xfrm>
            <a:off x="1418400" y="2762982"/>
            <a:ext cx="2592461" cy="1195836"/>
          </a:xfrm>
          <a:prstGeom prst="wedgeRoundRectCallout">
            <a:avLst>
              <a:gd name="adj1" fmla="val -54194"/>
              <a:gd name="adj2" fmla="val -19925"/>
              <a:gd name="adj3" fmla="val 16667"/>
            </a:avLst>
          </a:prstGeom>
          <a:ln w="6350">
            <a:solidFill>
              <a:schemeClr val="tx1"/>
            </a:solidFill>
          </a:ln>
        </p:spPr>
        <p:style>
          <a:lnRef idx="2">
            <a:schemeClr val="accent1"/>
          </a:lnRef>
          <a:fillRef idx="1">
            <a:schemeClr val="lt1"/>
          </a:fillRef>
          <a:effectRef idx="0">
            <a:schemeClr val="accent1"/>
          </a:effectRef>
          <a:fontRef idx="minor">
            <a:schemeClr val="dk1"/>
          </a:fontRef>
        </p:style>
        <p:txBody>
          <a:bodyPr rIns="36000" rtlCol="0" anchor="ctr"/>
          <a:lstStyle/>
          <a:p>
            <a:pPr algn="just"/>
            <a:r>
              <a:rPr lang="ja-JP" altLang="en-US" sz="1050" dirty="0">
                <a:solidFill>
                  <a:schemeClr val="tx1"/>
                </a:solidFill>
                <a:latin typeface="ＤＦ平成明朝体W3" panose="02020309000000000000" pitchFamily="17" charset="-128"/>
                <a:ea typeface="ＤＦ平成明朝体W3" panose="02020309000000000000" pitchFamily="17" charset="-128"/>
              </a:rPr>
              <a:t>　</a:t>
            </a:r>
            <a:r>
              <a:rPr lang="ja-JP" altLang="en-US" sz="1050" dirty="0" smtClean="0">
                <a:solidFill>
                  <a:schemeClr val="tx1"/>
                </a:solidFill>
                <a:latin typeface="ＤＦ平成明朝体W3" panose="02020309000000000000" pitchFamily="17" charset="-128"/>
                <a:ea typeface="ＤＦ平成明朝体W3" panose="02020309000000000000" pitchFamily="17" charset="-128"/>
              </a:rPr>
              <a:t>素敵な</a:t>
            </a:r>
            <a:r>
              <a:rPr lang="ja-JP" altLang="en-US" sz="1050" dirty="0" smtClean="0">
                <a:solidFill>
                  <a:schemeClr val="tx1"/>
                </a:solidFill>
                <a:latin typeface="ＤＦ平成明朝体W3" panose="02020309000000000000" pitchFamily="17" charset="-128"/>
                <a:ea typeface="ＤＦ平成明朝体W3" panose="02020309000000000000" pitchFamily="17" charset="-128"/>
              </a:rPr>
              <a:t>「あった</a:t>
            </a:r>
            <a:r>
              <a:rPr lang="ja-JP" altLang="en-US" sz="1050" dirty="0">
                <a:solidFill>
                  <a:schemeClr val="tx1"/>
                </a:solidFill>
                <a:latin typeface="ＤＦ平成明朝体W3" panose="02020309000000000000" pitchFamily="17" charset="-128"/>
                <a:ea typeface="ＤＦ平成明朝体W3" panose="02020309000000000000" pitchFamily="17" charset="-128"/>
              </a:rPr>
              <a:t>か</a:t>
            </a:r>
            <a:r>
              <a:rPr lang="ja-JP" altLang="en-US" sz="1050" dirty="0" smtClean="0">
                <a:solidFill>
                  <a:schemeClr val="tx1"/>
                </a:solidFill>
                <a:latin typeface="ＤＦ平成明朝体W3" panose="02020309000000000000" pitchFamily="17" charset="-128"/>
                <a:ea typeface="ＤＦ平成明朝体W3" panose="02020309000000000000" pitchFamily="17" charset="-128"/>
              </a:rPr>
              <a:t>言葉」が</a:t>
            </a:r>
            <a:r>
              <a:rPr lang="ja-JP" altLang="en-US" sz="1050" dirty="0">
                <a:solidFill>
                  <a:schemeClr val="tx1"/>
                </a:solidFill>
                <a:latin typeface="ＤＦ平成明朝体W3" panose="02020309000000000000" pitchFamily="17" charset="-128"/>
                <a:ea typeface="ＤＦ平成明朝体W3" panose="02020309000000000000" pitchFamily="17" charset="-128"/>
              </a:rPr>
              <a:t>たくさん出て</a:t>
            </a:r>
            <a:r>
              <a:rPr lang="ja-JP" altLang="en-US" sz="1050" dirty="0" smtClean="0">
                <a:solidFill>
                  <a:schemeClr val="tx1"/>
                </a:solidFill>
                <a:latin typeface="ＤＦ平成明朝体W3" panose="02020309000000000000" pitchFamily="17" charset="-128"/>
                <a:ea typeface="ＤＦ平成明朝体W3" panose="02020309000000000000" pitchFamily="17" charset="-128"/>
              </a:rPr>
              <a:t>きましたね。</a:t>
            </a:r>
            <a:endParaRPr lang="en-US" altLang="ja-JP" sz="1050" dirty="0">
              <a:solidFill>
                <a:schemeClr val="tx1"/>
              </a:solidFill>
              <a:latin typeface="ＤＦ平成明朝体W3" panose="02020309000000000000" pitchFamily="17" charset="-128"/>
              <a:ea typeface="ＤＦ平成明朝体W3" panose="02020309000000000000" pitchFamily="17" charset="-128"/>
            </a:endParaRPr>
          </a:p>
          <a:p>
            <a:pPr algn="just"/>
            <a:r>
              <a:rPr lang="ja-JP" altLang="en-US" sz="1050" dirty="0">
                <a:solidFill>
                  <a:schemeClr val="tx1"/>
                </a:solidFill>
                <a:latin typeface="ＤＦ平成明朝体W3" panose="02020309000000000000" pitchFamily="17" charset="-128"/>
                <a:ea typeface="ＤＦ平成明朝体W3" panose="02020309000000000000" pitchFamily="17" charset="-128"/>
              </a:rPr>
              <a:t>　では、友達とペアになって、次の場面ではどんな言葉を掛けるといいか、やってみましょう。悩んだときは</a:t>
            </a:r>
            <a:r>
              <a:rPr lang="ja-JP" altLang="en-US" sz="1050" dirty="0" smtClean="0">
                <a:solidFill>
                  <a:schemeClr val="tx1"/>
                </a:solidFill>
                <a:latin typeface="ＤＦ平成明朝体W3" panose="02020309000000000000" pitchFamily="17" charset="-128"/>
                <a:ea typeface="ＤＦ平成明朝体W3" panose="02020309000000000000" pitchFamily="17" charset="-128"/>
              </a:rPr>
              <a:t>、「あった</a:t>
            </a:r>
            <a:r>
              <a:rPr lang="ja-JP" altLang="en-US" sz="1050" dirty="0">
                <a:solidFill>
                  <a:schemeClr val="tx1"/>
                </a:solidFill>
                <a:latin typeface="ＤＦ平成明朝体W3" panose="02020309000000000000" pitchFamily="17" charset="-128"/>
                <a:ea typeface="ＤＦ平成明朝体W3" panose="02020309000000000000" pitchFamily="17" charset="-128"/>
              </a:rPr>
              <a:t>か</a:t>
            </a:r>
            <a:r>
              <a:rPr lang="ja-JP" altLang="en-US" sz="1050" dirty="0" smtClean="0">
                <a:solidFill>
                  <a:schemeClr val="tx1"/>
                </a:solidFill>
                <a:latin typeface="ＤＦ平成明朝体W3" panose="02020309000000000000" pitchFamily="17" charset="-128"/>
                <a:ea typeface="ＤＦ平成明朝体W3" panose="02020309000000000000" pitchFamily="17" charset="-128"/>
              </a:rPr>
              <a:t>言葉集」を</a:t>
            </a:r>
            <a:r>
              <a:rPr lang="ja-JP" altLang="en-US" sz="1050" dirty="0">
                <a:solidFill>
                  <a:schemeClr val="tx1"/>
                </a:solidFill>
                <a:latin typeface="ＤＦ平成明朝体W3" panose="02020309000000000000" pitchFamily="17" charset="-128"/>
                <a:ea typeface="ＤＦ平成明朝体W3" panose="02020309000000000000" pitchFamily="17" charset="-128"/>
              </a:rPr>
              <a:t>参考にしてもいいですよ。</a:t>
            </a:r>
            <a:endParaRPr lang="en-US" altLang="ja-JP" sz="1050" dirty="0">
              <a:solidFill>
                <a:schemeClr val="tx1"/>
              </a:solidFill>
              <a:latin typeface="ＤＦ平成明朝体W3" panose="02020309000000000000" pitchFamily="17" charset="-128"/>
              <a:ea typeface="ＤＦ平成明朝体W3" panose="02020309000000000000" pitchFamily="17" charset="-128"/>
            </a:endParaRPr>
          </a:p>
        </p:txBody>
      </p:sp>
      <p:sp>
        <p:nvSpPr>
          <p:cNvPr id="11" name="角丸四角形吹き出し 42">
            <a:extLst>
              <a:ext uri="{FF2B5EF4-FFF2-40B4-BE49-F238E27FC236}">
                <a16:creationId xmlns:a16="http://schemas.microsoft.com/office/drawing/2014/main" id="{F8D58306-23A5-DAA6-4FF5-24CDB2178975}"/>
              </a:ext>
            </a:extLst>
          </p:cNvPr>
          <p:cNvSpPr/>
          <p:nvPr/>
        </p:nvSpPr>
        <p:spPr>
          <a:xfrm>
            <a:off x="732601" y="4129473"/>
            <a:ext cx="2347878" cy="444916"/>
          </a:xfrm>
          <a:prstGeom prst="wedgeRoundRectCallout">
            <a:avLst>
              <a:gd name="adj1" fmla="val 53219"/>
              <a:gd name="adj2" fmla="val -1719"/>
              <a:gd name="adj3" fmla="val 16667"/>
            </a:avLst>
          </a:prstGeom>
          <a:ln w="6350">
            <a:solidFill>
              <a:schemeClr val="tx1"/>
            </a:solidFill>
          </a:ln>
        </p:spPr>
        <p:style>
          <a:lnRef idx="2">
            <a:schemeClr val="accent1"/>
          </a:lnRef>
          <a:fillRef idx="1">
            <a:schemeClr val="lt1"/>
          </a:fillRef>
          <a:effectRef idx="0">
            <a:schemeClr val="accent1"/>
          </a:effectRef>
          <a:fontRef idx="minor">
            <a:schemeClr val="dk1"/>
          </a:fontRef>
        </p:style>
        <p:txBody>
          <a:bodyPr lIns="36000" rIns="36000" rtlCol="0" anchor="ctr"/>
          <a:lstStyle/>
          <a:p>
            <a:r>
              <a:rPr lang="ja-JP" altLang="en-US" sz="1050" dirty="0">
                <a:solidFill>
                  <a:schemeClr val="tx1"/>
                </a:solidFill>
                <a:latin typeface="ＤＦ平成明朝体W3" panose="02020309000000000000" pitchFamily="17" charset="-128"/>
                <a:ea typeface="ＤＦ平成明朝体W3" panose="02020309000000000000" pitchFamily="17" charset="-128"/>
              </a:rPr>
              <a:t>・「だいじょうぶ？手伝おうか」</a:t>
            </a:r>
            <a:endParaRPr lang="en-US" altLang="ja-JP" sz="1050" dirty="0">
              <a:solidFill>
                <a:schemeClr val="tx1"/>
              </a:solidFill>
              <a:latin typeface="ＤＦ平成明朝体W3" panose="02020309000000000000" pitchFamily="17" charset="-128"/>
              <a:ea typeface="ＤＦ平成明朝体W3" panose="02020309000000000000" pitchFamily="17" charset="-128"/>
            </a:endParaRPr>
          </a:p>
          <a:p>
            <a:r>
              <a:rPr lang="ja-JP" altLang="en-US" sz="1050" dirty="0">
                <a:solidFill>
                  <a:schemeClr val="tx1"/>
                </a:solidFill>
                <a:latin typeface="ＤＦ平成明朝体W3" panose="02020309000000000000" pitchFamily="17" charset="-128"/>
                <a:ea typeface="ＤＦ平成明朝体W3" panose="02020309000000000000" pitchFamily="17" charset="-128"/>
              </a:rPr>
              <a:t>　「ありがとう。助かったよ。</a:t>
            </a:r>
            <a:r>
              <a:rPr lang="ja-JP" altLang="en-US" sz="1050" dirty="0" smtClean="0">
                <a:solidFill>
                  <a:schemeClr val="tx1"/>
                </a:solidFill>
                <a:latin typeface="ＤＦ平成明朝体W3" panose="02020309000000000000" pitchFamily="17" charset="-128"/>
                <a:ea typeface="ＤＦ平成明朝体W3" panose="02020309000000000000" pitchFamily="17" charset="-128"/>
              </a:rPr>
              <a:t>」</a:t>
            </a:r>
            <a:endParaRPr lang="en-US" altLang="ja-JP" sz="1050" dirty="0" smtClean="0">
              <a:solidFill>
                <a:schemeClr val="tx1"/>
              </a:solidFill>
              <a:latin typeface="ＤＦ平成明朝体W3" panose="02020309000000000000" pitchFamily="17" charset="-128"/>
              <a:ea typeface="ＤＦ平成明朝体W3" panose="02020309000000000000" pitchFamily="17" charset="-128"/>
            </a:endParaRPr>
          </a:p>
        </p:txBody>
      </p:sp>
      <p:pic>
        <p:nvPicPr>
          <p:cNvPr id="28" name="図 2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57233" y="4118653"/>
            <a:ext cx="708274" cy="538936"/>
          </a:xfrm>
          <a:prstGeom prst="rect">
            <a:avLst/>
          </a:prstGeom>
        </p:spPr>
      </p:pic>
      <p:pic>
        <p:nvPicPr>
          <p:cNvPr id="23" name="図 2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874235" y="1965649"/>
            <a:ext cx="708274" cy="538936"/>
          </a:xfrm>
          <a:prstGeom prst="rect">
            <a:avLst/>
          </a:prstGeom>
        </p:spPr>
      </p:pic>
      <p:pic>
        <p:nvPicPr>
          <p:cNvPr id="29" name="図 28"/>
          <p:cNvPicPr>
            <a:picLocks noChangeAspect="1"/>
          </p:cNvPicPr>
          <p:nvPr/>
        </p:nvPicPr>
        <p:blipFill>
          <a:blip r:embed="rId2"/>
          <a:stretch>
            <a:fillRect/>
          </a:stretch>
        </p:blipFill>
        <p:spPr>
          <a:xfrm>
            <a:off x="662729" y="6229425"/>
            <a:ext cx="809830" cy="562382"/>
          </a:xfrm>
          <a:prstGeom prst="rect">
            <a:avLst/>
          </a:prstGeom>
        </p:spPr>
      </p:pic>
      <p:sp>
        <p:nvSpPr>
          <p:cNvPr id="55" name="角丸四角形吹き出し 54"/>
          <p:cNvSpPr/>
          <p:nvPr/>
        </p:nvSpPr>
        <p:spPr>
          <a:xfrm>
            <a:off x="1418400" y="6200072"/>
            <a:ext cx="5274765" cy="645200"/>
          </a:xfrm>
          <a:prstGeom prst="wedgeRoundRectCallout">
            <a:avLst>
              <a:gd name="adj1" fmla="val -52682"/>
              <a:gd name="adj2" fmla="val -10496"/>
              <a:gd name="adj3" fmla="val 16667"/>
            </a:avLst>
          </a:prstGeom>
          <a:ln w="6350">
            <a:solidFill>
              <a:schemeClr val="tx1"/>
            </a:solidFill>
          </a:ln>
        </p:spPr>
        <p:style>
          <a:lnRef idx="2">
            <a:schemeClr val="accent1"/>
          </a:lnRef>
          <a:fillRef idx="1">
            <a:schemeClr val="lt1"/>
          </a:fillRef>
          <a:effectRef idx="0">
            <a:schemeClr val="accent1"/>
          </a:effectRef>
          <a:fontRef idx="minor">
            <a:schemeClr val="dk1"/>
          </a:fontRef>
        </p:style>
        <p:txBody>
          <a:bodyPr rIns="90000" rtlCol="0" anchor="ctr"/>
          <a:lstStyle/>
          <a:p>
            <a:r>
              <a:rPr lang="ja-JP" altLang="en-US" sz="1050" dirty="0">
                <a:solidFill>
                  <a:schemeClr val="tx1"/>
                </a:solidFill>
                <a:latin typeface="ＤＦ平成明朝体W3" panose="02020309000000000000" pitchFamily="17" charset="-128"/>
                <a:ea typeface="ＤＦ平成明朝体W3" panose="02020309000000000000" pitchFamily="17" charset="-128"/>
              </a:rPr>
              <a:t>　たくさん「あったか言葉」がありそうですね。他にも言われてうれしい言葉はたくさんあります。言われてうれしい言葉</a:t>
            </a:r>
            <a:r>
              <a:rPr lang="ja-JP" altLang="en-US" sz="1050" dirty="0" smtClean="0">
                <a:solidFill>
                  <a:schemeClr val="tx1"/>
                </a:solidFill>
                <a:latin typeface="ＤＦ平成明朝体W3" panose="02020309000000000000" pitchFamily="17" charset="-128"/>
                <a:ea typeface="ＤＦ平成明朝体W3" panose="02020309000000000000" pitchFamily="17" charset="-128"/>
              </a:rPr>
              <a:t>を掛ける際</a:t>
            </a:r>
            <a:r>
              <a:rPr lang="ja-JP" altLang="en-US" sz="1050" dirty="0">
                <a:solidFill>
                  <a:schemeClr val="tx1"/>
                </a:solidFill>
                <a:latin typeface="ＤＦ平成明朝体W3" panose="02020309000000000000" pitchFamily="17" charset="-128"/>
                <a:ea typeface="ＤＦ平成明朝体W3" panose="02020309000000000000" pitchFamily="17" charset="-128"/>
              </a:rPr>
              <a:t>のポイントを見てみましょう。</a:t>
            </a:r>
            <a:endParaRPr lang="en-US" altLang="ja-JP" sz="1050" dirty="0">
              <a:solidFill>
                <a:schemeClr val="tx1"/>
              </a:solidFill>
              <a:latin typeface="ＤＦ平成明朝体W3" panose="02020309000000000000" pitchFamily="17" charset="-128"/>
              <a:ea typeface="ＤＦ平成明朝体W3" panose="02020309000000000000" pitchFamily="17" charset="-128"/>
            </a:endParaRPr>
          </a:p>
          <a:p>
            <a:r>
              <a:rPr lang="ja-JP" altLang="en-US" sz="1050" dirty="0" smtClean="0">
                <a:solidFill>
                  <a:schemeClr val="tx1"/>
                </a:solidFill>
                <a:latin typeface="ＤＦ平成明朝体W3" panose="02020309000000000000" pitchFamily="17" charset="-128"/>
                <a:ea typeface="ＤＦ平成明朝体W3" panose="02020309000000000000" pitchFamily="17" charset="-128"/>
              </a:rPr>
              <a:t>・</a:t>
            </a:r>
            <a:r>
              <a:rPr lang="ja-JP" altLang="en-US" sz="1050" dirty="0">
                <a:solidFill>
                  <a:schemeClr val="tx1"/>
                </a:solidFill>
                <a:latin typeface="ＤＦ平成明朝体W3" panose="02020309000000000000" pitchFamily="17" charset="-128"/>
                <a:ea typeface="ＤＦ平成明朝体W3" panose="02020309000000000000" pitchFamily="17" charset="-128"/>
              </a:rPr>
              <a:t>相手を喜ばせる言葉　　・安心させる言葉　　・褒める言葉　　・感謝する言葉　</a:t>
            </a:r>
            <a:endParaRPr lang="en-US" altLang="ja-JP" sz="1050" dirty="0">
              <a:solidFill>
                <a:schemeClr val="tx1"/>
              </a:solidFill>
              <a:latin typeface="ＤＦ平成明朝体W3" panose="02020309000000000000" pitchFamily="17" charset="-128"/>
              <a:ea typeface="ＤＦ平成明朝体W3" panose="02020309000000000000" pitchFamily="17" charset="-128"/>
            </a:endParaRPr>
          </a:p>
        </p:txBody>
      </p:sp>
      <p:pic>
        <p:nvPicPr>
          <p:cNvPr id="30" name="図 29"/>
          <p:cNvPicPr>
            <a:picLocks noChangeAspect="1"/>
          </p:cNvPicPr>
          <p:nvPr/>
        </p:nvPicPr>
        <p:blipFill>
          <a:blip r:embed="rId2"/>
          <a:stretch>
            <a:fillRect/>
          </a:stretch>
        </p:blipFill>
        <p:spPr>
          <a:xfrm>
            <a:off x="662729" y="7795526"/>
            <a:ext cx="809830" cy="562382"/>
          </a:xfrm>
          <a:prstGeom prst="rect">
            <a:avLst/>
          </a:prstGeom>
        </p:spPr>
      </p:pic>
      <p:sp>
        <p:nvSpPr>
          <p:cNvPr id="24" name="角丸四角形吹き出し 23"/>
          <p:cNvSpPr/>
          <p:nvPr/>
        </p:nvSpPr>
        <p:spPr>
          <a:xfrm>
            <a:off x="1418400" y="7603910"/>
            <a:ext cx="2592461" cy="1413598"/>
          </a:xfrm>
          <a:prstGeom prst="wedgeRoundRectCallout">
            <a:avLst>
              <a:gd name="adj1" fmla="val -56019"/>
              <a:gd name="adj2" fmla="val 12473"/>
              <a:gd name="adj3" fmla="val 16667"/>
            </a:avLst>
          </a:prstGeom>
          <a:ln w="6350">
            <a:solidFill>
              <a:schemeClr val="tx1"/>
            </a:solidFill>
          </a:ln>
        </p:spPr>
        <p:style>
          <a:lnRef idx="2">
            <a:schemeClr val="accent1"/>
          </a:lnRef>
          <a:fillRef idx="1">
            <a:schemeClr val="lt1"/>
          </a:fillRef>
          <a:effectRef idx="0">
            <a:schemeClr val="accent1"/>
          </a:effectRef>
          <a:fontRef idx="minor">
            <a:schemeClr val="dk1"/>
          </a:fontRef>
        </p:style>
        <p:txBody>
          <a:bodyPr lIns="36000" rIns="36000" rtlCol="0" anchor="ctr"/>
          <a:lstStyle/>
          <a:p>
            <a:pPr algn="just"/>
            <a:r>
              <a:rPr lang="ja-JP" altLang="en-US" sz="1050" dirty="0">
                <a:solidFill>
                  <a:schemeClr val="tx1"/>
                </a:solidFill>
                <a:latin typeface="ＤＦ平成明朝体W3" panose="02020309000000000000" pitchFamily="17" charset="-128"/>
                <a:ea typeface="ＤＦ平成明朝体W3" panose="02020309000000000000" pitchFamily="17" charset="-128"/>
              </a:rPr>
              <a:t>　最後に、みなさん一人一人に、特にどんな「あったか言葉」を</a:t>
            </a:r>
            <a:r>
              <a:rPr lang="ja-JP" altLang="en-US" sz="1050" dirty="0" smtClean="0">
                <a:solidFill>
                  <a:schemeClr val="tx1"/>
                </a:solidFill>
                <a:latin typeface="ＤＦ平成明朝体W3" panose="02020309000000000000" pitchFamily="17" charset="-128"/>
                <a:ea typeface="ＤＦ平成明朝体W3" panose="02020309000000000000" pitchFamily="17" charset="-128"/>
              </a:rPr>
              <a:t>使っていきたい</a:t>
            </a:r>
            <a:r>
              <a:rPr lang="ja-JP" altLang="en-US" sz="1050" dirty="0">
                <a:solidFill>
                  <a:schemeClr val="tx1"/>
                </a:solidFill>
                <a:latin typeface="ＤＦ平成明朝体W3" panose="02020309000000000000" pitchFamily="17" charset="-128"/>
                <a:ea typeface="ＤＦ平成明朝体W3" panose="02020309000000000000" pitchFamily="17" charset="-128"/>
              </a:rPr>
              <a:t>と思ったのか、その言葉や目標を具体的に書いてもらいます。そして、「あったか言葉」がたくさん聞こえる教室、そして学校</a:t>
            </a:r>
            <a:r>
              <a:rPr lang="ja-JP" altLang="en-US" sz="1050" dirty="0" smtClean="0">
                <a:solidFill>
                  <a:schemeClr val="tx1"/>
                </a:solidFill>
                <a:latin typeface="ＤＦ平成明朝体W3" panose="02020309000000000000" pitchFamily="17" charset="-128"/>
                <a:ea typeface="ＤＦ平成明朝体W3" panose="02020309000000000000" pitchFamily="17" charset="-128"/>
              </a:rPr>
              <a:t>にするために「あったか言葉」大作戦を行っていきましょう</a:t>
            </a:r>
            <a:r>
              <a:rPr lang="ja-JP" altLang="en-US" sz="1050" dirty="0">
                <a:solidFill>
                  <a:schemeClr val="tx1"/>
                </a:solidFill>
                <a:latin typeface="ＤＦ平成明朝体W3" panose="02020309000000000000" pitchFamily="17" charset="-128"/>
                <a:ea typeface="ＤＦ平成明朝体W3" panose="02020309000000000000" pitchFamily="17" charset="-128"/>
              </a:rPr>
              <a:t>。</a:t>
            </a:r>
            <a:endParaRPr lang="en-US" altLang="ja-JP" sz="1050" dirty="0">
              <a:solidFill>
                <a:schemeClr val="tx1"/>
              </a:solidFill>
              <a:latin typeface="ＤＦ平成明朝体W3" panose="02020309000000000000" pitchFamily="17" charset="-128"/>
              <a:ea typeface="ＤＦ平成明朝体W3" panose="02020309000000000000" pitchFamily="17" charset="-128"/>
            </a:endParaRPr>
          </a:p>
        </p:txBody>
      </p:sp>
      <p:pic>
        <p:nvPicPr>
          <p:cNvPr id="26" name="図 2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57233" y="4833480"/>
            <a:ext cx="708274" cy="538936"/>
          </a:xfrm>
          <a:prstGeom prst="rect">
            <a:avLst/>
          </a:prstGeom>
        </p:spPr>
      </p:pic>
      <p:sp>
        <p:nvSpPr>
          <p:cNvPr id="27" name="角丸四角形吹き出し 42">
            <a:extLst>
              <a:ext uri="{FF2B5EF4-FFF2-40B4-BE49-F238E27FC236}">
                <a16:creationId xmlns:a16="http://schemas.microsoft.com/office/drawing/2014/main" id="{F8D58306-23A5-DAA6-4FF5-24CDB2178975}"/>
              </a:ext>
            </a:extLst>
          </p:cNvPr>
          <p:cNvSpPr/>
          <p:nvPr/>
        </p:nvSpPr>
        <p:spPr>
          <a:xfrm>
            <a:off x="732601" y="4661971"/>
            <a:ext cx="2347878" cy="617200"/>
          </a:xfrm>
          <a:prstGeom prst="wedgeRoundRectCallout">
            <a:avLst>
              <a:gd name="adj1" fmla="val 53219"/>
              <a:gd name="adj2" fmla="val -1719"/>
              <a:gd name="adj3" fmla="val 16667"/>
            </a:avLst>
          </a:prstGeom>
          <a:ln w="6350">
            <a:solidFill>
              <a:schemeClr val="tx1"/>
            </a:solidFill>
          </a:ln>
        </p:spPr>
        <p:style>
          <a:lnRef idx="2">
            <a:schemeClr val="accent1"/>
          </a:lnRef>
          <a:fillRef idx="1">
            <a:schemeClr val="lt1"/>
          </a:fillRef>
          <a:effectRef idx="0">
            <a:schemeClr val="accent1"/>
          </a:effectRef>
          <a:fontRef idx="minor">
            <a:schemeClr val="dk1"/>
          </a:fontRef>
        </p:style>
        <p:txBody>
          <a:bodyPr lIns="36000" rIns="36000" rtlCol="0" anchor="ctr"/>
          <a:lstStyle/>
          <a:p>
            <a:r>
              <a:rPr lang="ja-JP" altLang="en-US" sz="1050" dirty="0" smtClean="0">
                <a:solidFill>
                  <a:schemeClr val="tx1"/>
                </a:solidFill>
                <a:latin typeface="ＤＦ平成明朝体W3" panose="02020309000000000000" pitchFamily="17" charset="-128"/>
                <a:ea typeface="ＤＦ平成明朝体W3" panose="02020309000000000000" pitchFamily="17" charset="-128"/>
              </a:rPr>
              <a:t>・</a:t>
            </a:r>
            <a:r>
              <a:rPr lang="ja-JP" altLang="en-US" sz="1050" dirty="0">
                <a:solidFill>
                  <a:schemeClr val="tx1"/>
                </a:solidFill>
                <a:latin typeface="ＤＦ平成明朝体W3" panose="02020309000000000000" pitchFamily="17" charset="-128"/>
                <a:ea typeface="ＤＦ平成明朝体W3" panose="02020309000000000000" pitchFamily="17" charset="-128"/>
              </a:rPr>
              <a:t>「一緒に遊ぼう」</a:t>
            </a:r>
            <a:endParaRPr lang="en-US" altLang="ja-JP" sz="1050" dirty="0">
              <a:solidFill>
                <a:schemeClr val="tx1"/>
              </a:solidFill>
              <a:latin typeface="ＤＦ平成明朝体W3" panose="02020309000000000000" pitchFamily="17" charset="-128"/>
              <a:ea typeface="ＤＦ平成明朝体W3" panose="02020309000000000000" pitchFamily="17" charset="-128"/>
            </a:endParaRPr>
          </a:p>
          <a:p>
            <a:r>
              <a:rPr lang="ja-JP" altLang="en-US" sz="1050" dirty="0">
                <a:solidFill>
                  <a:schemeClr val="tx1"/>
                </a:solidFill>
                <a:latin typeface="ＤＦ平成明朝体W3" panose="02020309000000000000" pitchFamily="17" charset="-128"/>
                <a:ea typeface="ＤＦ平成明朝体W3" panose="02020309000000000000" pitchFamily="17" charset="-128"/>
              </a:rPr>
              <a:t>　「うん、遊ぼう</a:t>
            </a:r>
            <a:r>
              <a:rPr lang="ja-JP" altLang="en-US" sz="1050" dirty="0" smtClean="0">
                <a:solidFill>
                  <a:schemeClr val="tx1"/>
                </a:solidFill>
                <a:latin typeface="ＤＦ平成明朝体W3" panose="02020309000000000000" pitchFamily="17" charset="-128"/>
                <a:ea typeface="ＤＦ平成明朝体W3" panose="02020309000000000000" pitchFamily="17" charset="-128"/>
              </a:rPr>
              <a:t>。</a:t>
            </a:r>
            <a:endParaRPr lang="en-US" altLang="ja-JP" sz="1050" dirty="0" smtClean="0">
              <a:solidFill>
                <a:schemeClr val="tx1"/>
              </a:solidFill>
              <a:latin typeface="ＤＦ平成明朝体W3" panose="02020309000000000000" pitchFamily="17" charset="-128"/>
              <a:ea typeface="ＤＦ平成明朝体W3" panose="02020309000000000000" pitchFamily="17" charset="-128"/>
            </a:endParaRPr>
          </a:p>
          <a:p>
            <a:r>
              <a:rPr lang="ja-JP" altLang="en-US" sz="1050" dirty="0" smtClean="0">
                <a:solidFill>
                  <a:schemeClr val="tx1"/>
                </a:solidFill>
                <a:latin typeface="ＤＦ平成明朝体W3" panose="02020309000000000000" pitchFamily="17" charset="-128"/>
                <a:ea typeface="ＤＦ平成明朝体W3" panose="02020309000000000000" pitchFamily="17" charset="-128"/>
              </a:rPr>
              <a:t>　さそって</a:t>
            </a:r>
            <a:r>
              <a:rPr lang="ja-JP" altLang="en-US" sz="1050" dirty="0" smtClean="0">
                <a:solidFill>
                  <a:schemeClr val="tx1"/>
                </a:solidFill>
                <a:latin typeface="ＤＦ平成明朝体W3" panose="02020309000000000000" pitchFamily="17" charset="-128"/>
                <a:ea typeface="ＤＦ平成明朝体W3" panose="02020309000000000000" pitchFamily="17" charset="-128"/>
              </a:rPr>
              <a:t>くれてありがとう。</a:t>
            </a:r>
            <a:r>
              <a:rPr lang="ja-JP" altLang="en-US" sz="1050" dirty="0">
                <a:solidFill>
                  <a:schemeClr val="tx1"/>
                </a:solidFill>
                <a:latin typeface="ＤＦ平成明朝体W3" panose="02020309000000000000" pitchFamily="17" charset="-128"/>
                <a:ea typeface="ＤＦ平成明朝体W3" panose="02020309000000000000" pitchFamily="17" charset="-128"/>
              </a:rPr>
              <a:t>」</a:t>
            </a:r>
            <a:endParaRPr lang="en-US" altLang="ja-JP" sz="1050" dirty="0">
              <a:solidFill>
                <a:schemeClr val="tx1"/>
              </a:solidFill>
              <a:latin typeface="ＤＦ平成明朝体W3" panose="02020309000000000000" pitchFamily="17" charset="-128"/>
              <a:ea typeface="ＤＦ平成明朝体W3" panose="02020309000000000000" pitchFamily="17" charset="-128"/>
            </a:endParaRPr>
          </a:p>
        </p:txBody>
      </p:sp>
    </p:spTree>
    <p:extLst>
      <p:ext uri="{BB962C8B-B14F-4D97-AF65-F5344CB8AC3E}">
        <p14:creationId xmlns:p14="http://schemas.microsoft.com/office/powerpoint/2010/main" val="40529548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22">
            <a:extLst>
              <a:ext uri="{FF2B5EF4-FFF2-40B4-BE49-F238E27FC236}">
                <a16:creationId xmlns:a16="http://schemas.microsoft.com/office/drawing/2014/main" id="{EFBC8AD4-C826-DD51-52AD-3B1D686CF74B}"/>
              </a:ext>
            </a:extLst>
          </p:cNvPr>
          <p:cNvSpPr>
            <a:spLocks noChangeArrowheads="1"/>
          </p:cNvSpPr>
          <p:nvPr/>
        </p:nvSpPr>
        <p:spPr bwMode="auto">
          <a:xfrm>
            <a:off x="143699" y="538663"/>
            <a:ext cx="1584000" cy="288000"/>
          </a:xfrm>
          <a:prstGeom prst="rect">
            <a:avLst/>
          </a:prstGeom>
          <a:solidFill>
            <a:srgbClr val="FF9900">
              <a:alpha val="59999"/>
            </a:srgbClr>
          </a:solidFill>
          <a:ln>
            <a:noFill/>
          </a:ln>
          <a:extLst>
            <a:ext uri="{91240B29-F687-4F45-9708-019B960494DF}">
              <a14:hiddenLine xmlns:a14="http://schemas.microsoft.com/office/drawing/2010/main" w="3175">
                <a:solidFill>
                  <a:srgbClr val="000000"/>
                </a:solidFill>
                <a:miter lim="800000"/>
                <a:headEnd/>
                <a:tailEnd/>
              </a14:hiddenLine>
            </a:ext>
          </a:extLst>
        </p:spPr>
        <p:txBody>
          <a:bodyPr wrap="none" anchor="ctr" anchorCtr="1"/>
          <a:lstStyle/>
          <a:p>
            <a:pPr algn="ctr"/>
            <a:r>
              <a:rPr lang="ja-JP" altLang="en-US" sz="1600" dirty="0">
                <a:ea typeface="HG丸ｺﾞｼｯｸM-PRO" pitchFamily="50" charset="-128"/>
              </a:rPr>
              <a:t>小学校</a:t>
            </a:r>
            <a:endParaRPr lang="ja-JP" altLang="en-US" sz="1600" b="0" dirty="0">
              <a:ea typeface="HG丸ｺﾞｼｯｸM-PRO" pitchFamily="50" charset="-128"/>
            </a:endParaRPr>
          </a:p>
        </p:txBody>
      </p:sp>
      <p:sp>
        <p:nvSpPr>
          <p:cNvPr id="12" name="正方形/長方形 11">
            <a:extLst>
              <a:ext uri="{FF2B5EF4-FFF2-40B4-BE49-F238E27FC236}">
                <a16:creationId xmlns:a16="http://schemas.microsoft.com/office/drawing/2014/main" id="{E7810360-5C29-4566-EE86-2C4EE30D34D4}"/>
              </a:ext>
            </a:extLst>
          </p:cNvPr>
          <p:cNvSpPr/>
          <p:nvPr/>
        </p:nvSpPr>
        <p:spPr>
          <a:xfrm>
            <a:off x="152478" y="60786"/>
            <a:ext cx="3903634" cy="369332"/>
          </a:xfrm>
          <a:prstGeom prst="rect">
            <a:avLst/>
          </a:prstGeom>
          <a:noFill/>
        </p:spPr>
        <p:txBody>
          <a:bodyPr wrap="none" lIns="91440" tIns="45720" rIns="91440" bIns="45720">
            <a:spAutoFit/>
          </a:bodyPr>
          <a:lstStyle/>
          <a:p>
            <a:pPr algn="ctr"/>
            <a:r>
              <a:rPr lang="ja-JP" altLang="en-US" b="1" dirty="0">
                <a:ea typeface="HG丸ｺﾞｼｯｸM-PRO" pitchFamily="50" charset="-128"/>
              </a:rPr>
              <a:t>学級活動へつなげる事前アンケート</a:t>
            </a:r>
          </a:p>
        </p:txBody>
      </p:sp>
      <p:sp>
        <p:nvSpPr>
          <p:cNvPr id="13" name="Rectangle 11">
            <a:extLst>
              <a:ext uri="{FF2B5EF4-FFF2-40B4-BE49-F238E27FC236}">
                <a16:creationId xmlns:a16="http://schemas.microsoft.com/office/drawing/2014/main" id="{94425F84-62FB-6343-F4B7-98AC9B1A22A7}"/>
              </a:ext>
            </a:extLst>
          </p:cNvPr>
          <p:cNvSpPr>
            <a:spLocks noChangeArrowheads="1"/>
          </p:cNvSpPr>
          <p:nvPr/>
        </p:nvSpPr>
        <p:spPr bwMode="auto">
          <a:xfrm>
            <a:off x="1727699" y="380234"/>
            <a:ext cx="141988" cy="473560"/>
          </a:xfrm>
          <a:prstGeom prst="rect">
            <a:avLst/>
          </a:prstGeom>
          <a:solidFill>
            <a:srgbClr val="00B0F0"/>
          </a:solidFill>
          <a:ln>
            <a:noFill/>
          </a:ln>
        </p:spPr>
        <p:txBody>
          <a:bodyPr wrap="none" anchor="ctr"/>
          <a:lstStyle/>
          <a:p>
            <a:pPr algn="ctr"/>
            <a:endParaRPr lang="ja-JP" altLang="en-US" sz="1800" dirty="0">
              <a:ea typeface="HG丸ｺﾞｼｯｸM-PRO" pitchFamily="50" charset="-128"/>
            </a:endParaRPr>
          </a:p>
        </p:txBody>
      </p:sp>
      <p:sp>
        <p:nvSpPr>
          <p:cNvPr id="14" name="Rectangle 11">
            <a:extLst>
              <a:ext uri="{FF2B5EF4-FFF2-40B4-BE49-F238E27FC236}">
                <a16:creationId xmlns:a16="http://schemas.microsoft.com/office/drawing/2014/main" id="{BE704672-6761-5F13-2257-078C2449AD55}"/>
              </a:ext>
            </a:extLst>
          </p:cNvPr>
          <p:cNvSpPr>
            <a:spLocks noChangeArrowheads="1"/>
          </p:cNvSpPr>
          <p:nvPr/>
        </p:nvSpPr>
        <p:spPr bwMode="auto">
          <a:xfrm>
            <a:off x="6563534" y="376757"/>
            <a:ext cx="141988" cy="473560"/>
          </a:xfrm>
          <a:prstGeom prst="rect">
            <a:avLst/>
          </a:prstGeom>
          <a:solidFill>
            <a:srgbClr val="00B0F0"/>
          </a:solidFill>
          <a:ln>
            <a:noFill/>
          </a:ln>
        </p:spPr>
        <p:txBody>
          <a:bodyPr wrap="none" anchor="ctr"/>
          <a:lstStyle/>
          <a:p>
            <a:pPr algn="ctr"/>
            <a:endParaRPr lang="ja-JP" altLang="en-US" sz="1800" dirty="0">
              <a:ea typeface="HG丸ｺﾞｼｯｸM-PRO" pitchFamily="50" charset="-128"/>
            </a:endParaRPr>
          </a:p>
        </p:txBody>
      </p:sp>
      <p:sp>
        <p:nvSpPr>
          <p:cNvPr id="15" name="Rectangle 55">
            <a:extLst>
              <a:ext uri="{FF2B5EF4-FFF2-40B4-BE49-F238E27FC236}">
                <a16:creationId xmlns:a16="http://schemas.microsoft.com/office/drawing/2014/main" id="{10BC7702-F7AC-533A-6EB5-3FFF66EB232D}"/>
              </a:ext>
            </a:extLst>
          </p:cNvPr>
          <p:cNvSpPr>
            <a:spLocks noChangeArrowheads="1"/>
          </p:cNvSpPr>
          <p:nvPr/>
        </p:nvSpPr>
        <p:spPr bwMode="auto">
          <a:xfrm>
            <a:off x="1575153" y="390764"/>
            <a:ext cx="5440492" cy="459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prstDash val="dash"/>
                <a:miter lim="800000"/>
                <a:headEnd/>
                <a:tailEnd/>
              </a14:hiddenLine>
            </a:ext>
          </a:extLst>
        </p:spPr>
        <p:txBody>
          <a:bodyPr anchor="ctr"/>
          <a:lstStyle/>
          <a:p>
            <a:pPr algn="ctr"/>
            <a:r>
              <a:rPr lang="ja-JP" altLang="en-US" b="0" dirty="0">
                <a:latin typeface="HG丸ｺﾞｼｯｸM-PRO" panose="020F0600000000000000" pitchFamily="50" charset="-128"/>
                <a:ea typeface="HG丸ｺﾞｼｯｸM-PRO" panose="020F0600000000000000" pitchFamily="50" charset="-128"/>
              </a:rPr>
              <a:t>聞きたい言葉、いやな言葉　　　　</a:t>
            </a:r>
          </a:p>
        </p:txBody>
      </p:sp>
      <p:pic>
        <p:nvPicPr>
          <p:cNvPr id="2" name="図 1"/>
          <p:cNvPicPr>
            <a:picLocks noChangeAspect="1"/>
          </p:cNvPicPr>
          <p:nvPr/>
        </p:nvPicPr>
        <p:blipFill rotWithShape="1">
          <a:blip r:embed="rId2"/>
          <a:srcRect l="24073" t="22807" r="24610" b="23243"/>
          <a:stretch/>
        </p:blipFill>
        <p:spPr>
          <a:xfrm>
            <a:off x="509953" y="880935"/>
            <a:ext cx="5704719" cy="3373462"/>
          </a:xfrm>
          <a:prstGeom prst="rect">
            <a:avLst/>
          </a:prstGeom>
        </p:spPr>
      </p:pic>
      <p:pic>
        <p:nvPicPr>
          <p:cNvPr id="4" name="図 3"/>
          <p:cNvPicPr>
            <a:picLocks noChangeAspect="1"/>
          </p:cNvPicPr>
          <p:nvPr/>
        </p:nvPicPr>
        <p:blipFill rotWithShape="1">
          <a:blip r:embed="rId3"/>
          <a:srcRect l="23979" t="22771" r="24695" b="24462"/>
          <a:stretch/>
        </p:blipFill>
        <p:spPr>
          <a:xfrm>
            <a:off x="509953" y="4308669"/>
            <a:ext cx="5704719" cy="3298941"/>
          </a:xfrm>
          <a:prstGeom prst="rect">
            <a:avLst/>
          </a:prstGeom>
        </p:spPr>
      </p:pic>
      <p:pic>
        <p:nvPicPr>
          <p:cNvPr id="6" name="図 5"/>
          <p:cNvPicPr>
            <a:picLocks noChangeAspect="1"/>
          </p:cNvPicPr>
          <p:nvPr/>
        </p:nvPicPr>
        <p:blipFill rotWithShape="1">
          <a:blip r:embed="rId4"/>
          <a:srcRect l="24117" t="51869" r="24535" b="10182"/>
          <a:stretch/>
        </p:blipFill>
        <p:spPr>
          <a:xfrm>
            <a:off x="509953" y="7374443"/>
            <a:ext cx="5704719" cy="2371625"/>
          </a:xfrm>
          <a:prstGeom prst="rect">
            <a:avLst/>
          </a:prstGeom>
        </p:spPr>
      </p:pic>
      <p:sp>
        <p:nvSpPr>
          <p:cNvPr id="21" name="テキスト ボックス 20">
            <a:extLst>
              <a:ext uri="{FF2B5EF4-FFF2-40B4-BE49-F238E27FC236}">
                <a16:creationId xmlns:a16="http://schemas.microsoft.com/office/drawing/2014/main" id="{14B093C5-213A-5855-FD00-29A04DDDE15D}"/>
              </a:ext>
            </a:extLst>
          </p:cNvPr>
          <p:cNvSpPr txBox="1"/>
          <p:nvPr/>
        </p:nvSpPr>
        <p:spPr>
          <a:xfrm>
            <a:off x="240845" y="9360609"/>
            <a:ext cx="6242934" cy="461665"/>
          </a:xfrm>
          <a:prstGeom prst="rect">
            <a:avLst/>
          </a:prstGeom>
          <a:solidFill>
            <a:schemeClr val="bg1"/>
          </a:solidFill>
          <a:ln>
            <a:solidFill>
              <a:schemeClr val="tx1"/>
            </a:solidFill>
          </a:ln>
        </p:spPr>
        <p:txBody>
          <a:bodyPr wrap="square" rtlCol="0">
            <a:spAutoFit/>
          </a:bodyPr>
          <a:lstStyle/>
          <a:p>
            <a:pPr>
              <a:buNone/>
            </a:pPr>
            <a:r>
              <a:rPr lang="ja-JP" altLang="en-US" sz="1200" dirty="0">
                <a:latin typeface="HG丸ｺﾞｼｯｸM-PRO" panose="020F0600000000000000" pitchFamily="50" charset="-128"/>
                <a:ea typeface="HG丸ｺﾞｼｯｸM-PRO" panose="020F0600000000000000" pitchFamily="50" charset="-128"/>
              </a:rPr>
              <a:t>　</a:t>
            </a:r>
            <a:r>
              <a:rPr lang="en-US" altLang="ja-JP" sz="1200" dirty="0">
                <a:latin typeface="HG丸ｺﾞｼｯｸM-PRO" panose="020F0600000000000000" pitchFamily="50" charset="-128"/>
                <a:ea typeface="HG丸ｺﾞｼｯｸM-PRO" panose="020F0600000000000000" pitchFamily="50" charset="-128"/>
              </a:rPr>
              <a:t>Google Forms</a:t>
            </a:r>
            <a:r>
              <a:rPr lang="ja-JP" altLang="en-US" sz="1200" dirty="0">
                <a:latin typeface="HG丸ｺﾞｼｯｸM-PRO" panose="020F0600000000000000" pitchFamily="50" charset="-128"/>
                <a:ea typeface="HG丸ｺﾞｼｯｸM-PRO" panose="020F0600000000000000" pitchFamily="50" charset="-128"/>
              </a:rPr>
              <a:t>を活用し、児童の実態を把握する。この結果を授業の</a:t>
            </a:r>
            <a:r>
              <a:rPr lang="ja-JP" altLang="en-US" sz="1200" dirty="0" smtClean="0">
                <a:latin typeface="HG丸ｺﾞｼｯｸM-PRO" panose="020F0600000000000000" pitchFamily="50" charset="-128"/>
                <a:ea typeface="HG丸ｺﾞｼｯｸM-PRO" panose="020F0600000000000000" pitchFamily="50" charset="-128"/>
              </a:rPr>
              <a:t>導入に</a:t>
            </a:r>
            <a:r>
              <a:rPr lang="ja-JP" altLang="en-US" sz="1200" dirty="0">
                <a:latin typeface="HG丸ｺﾞｼｯｸM-PRO" panose="020F0600000000000000" pitchFamily="50" charset="-128"/>
                <a:ea typeface="HG丸ｺﾞｼｯｸM-PRO" panose="020F0600000000000000" pitchFamily="50" charset="-128"/>
              </a:rPr>
              <a:t>活用することで、課題に対する切迫感を高め、自分事として考えるための一助とする。</a:t>
            </a:r>
            <a:endParaRPr lang="en-US" altLang="ja-JP" sz="12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41667070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566057" y="534954"/>
            <a:ext cx="4254759" cy="461665"/>
          </a:xfrm>
          <a:prstGeom prst="rect">
            <a:avLst/>
          </a:prstGeom>
          <a:noFill/>
        </p:spPr>
        <p:txBody>
          <a:bodyPr wrap="square" rtlCol="0">
            <a:spAutoFit/>
          </a:bodyPr>
          <a:lstStyle/>
          <a:p>
            <a:r>
              <a:rPr kumimoji="1" lang="ja-JP" altLang="en-US" sz="2400" dirty="0"/>
              <a:t>「ひとつのことば」　　北原白秋</a:t>
            </a:r>
          </a:p>
        </p:txBody>
      </p:sp>
      <p:sp>
        <p:nvSpPr>
          <p:cNvPr id="3" name="テキスト ボックス 2"/>
          <p:cNvSpPr txBox="1"/>
          <p:nvPr/>
        </p:nvSpPr>
        <p:spPr>
          <a:xfrm>
            <a:off x="478970" y="1065388"/>
            <a:ext cx="5977813" cy="6093976"/>
          </a:xfrm>
          <a:prstGeom prst="rect">
            <a:avLst/>
          </a:prstGeom>
          <a:noFill/>
          <a:ln w="34925" cmpd="dbl">
            <a:solidFill>
              <a:schemeClr val="tx1"/>
            </a:solidFill>
          </a:ln>
        </p:spPr>
        <p:txBody>
          <a:bodyPr wrap="square" rtlCol="0">
            <a:spAutoFit/>
          </a:bodyPr>
          <a:lstStyle/>
          <a:p>
            <a:pPr>
              <a:lnSpc>
                <a:spcPct val="150000"/>
              </a:lnSpc>
            </a:pPr>
            <a:r>
              <a:rPr lang="ja-JP" altLang="en-US" sz="2000" dirty="0">
                <a:solidFill>
                  <a:srgbClr val="333333"/>
                </a:solidFill>
                <a:latin typeface="Hiragino Kaku Gothic ProN"/>
              </a:rPr>
              <a:t>ひとつのことばで</a:t>
            </a:r>
            <a:endParaRPr lang="en-US" altLang="ja-JP" sz="2000" dirty="0">
              <a:solidFill>
                <a:srgbClr val="333333"/>
              </a:solidFill>
              <a:latin typeface="Hiragino Kaku Gothic ProN"/>
            </a:endParaRPr>
          </a:p>
          <a:p>
            <a:pPr>
              <a:lnSpc>
                <a:spcPct val="150000"/>
              </a:lnSpc>
            </a:pPr>
            <a:r>
              <a:rPr lang="ja-JP" altLang="en-US" sz="2000" dirty="0">
                <a:solidFill>
                  <a:srgbClr val="333333"/>
                </a:solidFill>
                <a:latin typeface="Hiragino Kaku Gothic ProN"/>
              </a:rPr>
              <a:t>ひとつのことばで</a:t>
            </a:r>
            <a:r>
              <a:rPr lang="ja-JP" altLang="en-US" sz="2000" dirty="0"/>
              <a:t/>
            </a:r>
            <a:br>
              <a:rPr lang="ja-JP" altLang="en-US" sz="2000" dirty="0"/>
            </a:br>
            <a:r>
              <a:rPr lang="ja-JP" altLang="en-US" sz="2000" dirty="0">
                <a:solidFill>
                  <a:srgbClr val="333333"/>
                </a:solidFill>
                <a:latin typeface="Hiragino Kaku Gothic ProN"/>
              </a:rPr>
              <a:t>ひとつのことばで</a:t>
            </a:r>
            <a:endParaRPr lang="en-US" altLang="ja-JP" sz="2000" dirty="0">
              <a:solidFill>
                <a:srgbClr val="333333"/>
              </a:solidFill>
              <a:latin typeface="Hiragino Kaku Gothic ProN"/>
            </a:endParaRPr>
          </a:p>
          <a:p>
            <a:pPr>
              <a:lnSpc>
                <a:spcPct val="150000"/>
              </a:lnSpc>
            </a:pPr>
            <a:r>
              <a:rPr lang="ja-JP" altLang="en-US" sz="2000" dirty="0">
                <a:solidFill>
                  <a:srgbClr val="333333"/>
                </a:solidFill>
                <a:latin typeface="Hiragino Kaku Gothic ProN"/>
              </a:rPr>
              <a:t>ひとつのことばで</a:t>
            </a:r>
            <a:r>
              <a:rPr lang="ja-JP" altLang="en-US" sz="2000" dirty="0"/>
              <a:t/>
            </a:r>
            <a:br>
              <a:rPr lang="ja-JP" altLang="en-US" sz="2000" dirty="0"/>
            </a:br>
            <a:r>
              <a:rPr lang="ja-JP" altLang="en-US" sz="2000" dirty="0">
                <a:solidFill>
                  <a:srgbClr val="333333"/>
                </a:solidFill>
                <a:latin typeface="Hiragino Kaku Gothic ProN"/>
              </a:rPr>
              <a:t>ひとつのことばで </a:t>
            </a:r>
            <a:endParaRPr lang="en-US" altLang="ja-JP" sz="2000" dirty="0">
              <a:solidFill>
                <a:srgbClr val="333333"/>
              </a:solidFill>
              <a:latin typeface="Hiragino Kaku Gothic ProN"/>
            </a:endParaRPr>
          </a:p>
          <a:p>
            <a:pPr>
              <a:lnSpc>
                <a:spcPct val="150000"/>
              </a:lnSpc>
            </a:pPr>
            <a:r>
              <a:rPr lang="ja-JP" altLang="en-US" sz="2000" dirty="0">
                <a:solidFill>
                  <a:srgbClr val="333333"/>
                </a:solidFill>
                <a:latin typeface="Hiragino Kaku Gothic ProN"/>
              </a:rPr>
              <a:t>ひとつのことばで</a:t>
            </a:r>
            <a:r>
              <a:rPr lang="ja-JP" altLang="en-US" sz="2000" dirty="0"/>
              <a:t/>
            </a:r>
            <a:br>
              <a:rPr lang="ja-JP" altLang="en-US" sz="2000" dirty="0"/>
            </a:br>
            <a:endParaRPr lang="en-US" altLang="ja-JP" sz="2000" dirty="0"/>
          </a:p>
          <a:p>
            <a:pPr>
              <a:lnSpc>
                <a:spcPct val="150000"/>
              </a:lnSpc>
            </a:pPr>
            <a:r>
              <a:rPr lang="ja-JP" altLang="en-US" sz="2000" dirty="0">
                <a:solidFill>
                  <a:srgbClr val="333333"/>
                </a:solidFill>
                <a:latin typeface="Hiragino Kaku Gothic ProN"/>
              </a:rPr>
              <a:t>ひとつのことば</a:t>
            </a:r>
            <a:r>
              <a:rPr lang="ja-JP" altLang="en-US" sz="2000" dirty="0" smtClean="0">
                <a:solidFill>
                  <a:srgbClr val="333333"/>
                </a:solidFill>
                <a:latin typeface="Hiragino Kaku Gothic ProN"/>
              </a:rPr>
              <a:t>は　それぞれ</a:t>
            </a:r>
            <a:r>
              <a:rPr lang="ja-JP" altLang="en-US" sz="2000" dirty="0">
                <a:solidFill>
                  <a:srgbClr val="333333"/>
                </a:solidFill>
                <a:latin typeface="Hiragino Kaku Gothic ProN"/>
              </a:rPr>
              <a:t>に </a:t>
            </a:r>
            <a:endParaRPr lang="en-US" altLang="ja-JP" sz="2000" dirty="0">
              <a:solidFill>
                <a:srgbClr val="333333"/>
              </a:solidFill>
              <a:latin typeface="Hiragino Kaku Gothic ProN"/>
            </a:endParaRPr>
          </a:p>
          <a:p>
            <a:pPr>
              <a:lnSpc>
                <a:spcPct val="150000"/>
              </a:lnSpc>
            </a:pPr>
            <a:r>
              <a:rPr lang="ja-JP" altLang="en-US" sz="2000" dirty="0">
                <a:solidFill>
                  <a:srgbClr val="333333"/>
                </a:solidFill>
                <a:latin typeface="Hiragino Kaku Gothic ProN"/>
              </a:rPr>
              <a:t>ひとつの　　　 をもっている</a:t>
            </a:r>
            <a:r>
              <a:rPr lang="ja-JP" altLang="en-US" sz="2000" dirty="0"/>
              <a:t/>
            </a:r>
            <a:br>
              <a:rPr lang="ja-JP" altLang="en-US" sz="2000" dirty="0"/>
            </a:br>
            <a:r>
              <a:rPr lang="ja-JP" altLang="en-US" sz="2000" dirty="0">
                <a:solidFill>
                  <a:srgbClr val="333333"/>
                </a:solidFill>
                <a:latin typeface="Hiragino Kaku Gothic ProN"/>
              </a:rPr>
              <a:t>きれいなことば</a:t>
            </a:r>
            <a:r>
              <a:rPr lang="ja-JP" altLang="en-US" sz="2000" dirty="0" smtClean="0">
                <a:solidFill>
                  <a:srgbClr val="333333"/>
                </a:solidFill>
                <a:latin typeface="Hiragino Kaku Gothic ProN"/>
              </a:rPr>
              <a:t>は　きれい</a:t>
            </a:r>
            <a:r>
              <a:rPr lang="ja-JP" altLang="en-US" sz="2000" dirty="0">
                <a:solidFill>
                  <a:srgbClr val="333333"/>
                </a:solidFill>
                <a:latin typeface="Hiragino Kaku Gothic ProN"/>
              </a:rPr>
              <a:t>な　　　  </a:t>
            </a:r>
            <a:endParaRPr lang="en-US" altLang="ja-JP" sz="2000" dirty="0">
              <a:solidFill>
                <a:srgbClr val="333333"/>
              </a:solidFill>
              <a:latin typeface="Hiragino Kaku Gothic ProN"/>
            </a:endParaRPr>
          </a:p>
          <a:p>
            <a:pPr>
              <a:lnSpc>
                <a:spcPct val="150000"/>
              </a:lnSpc>
            </a:pPr>
            <a:r>
              <a:rPr lang="ja-JP" altLang="en-US" sz="2000" dirty="0">
                <a:solidFill>
                  <a:srgbClr val="333333"/>
                </a:solidFill>
                <a:latin typeface="Hiragino Kaku Gothic ProN"/>
              </a:rPr>
              <a:t>やさしいことば</a:t>
            </a:r>
            <a:r>
              <a:rPr lang="ja-JP" altLang="en-US" sz="2000" dirty="0" smtClean="0">
                <a:solidFill>
                  <a:srgbClr val="333333"/>
                </a:solidFill>
                <a:latin typeface="Hiragino Kaku Gothic ProN"/>
              </a:rPr>
              <a:t>は　やさしい</a:t>
            </a:r>
            <a:r>
              <a:rPr lang="ja-JP" altLang="en-US" sz="2000" dirty="0"/>
              <a:t/>
            </a:r>
            <a:br>
              <a:rPr lang="ja-JP" altLang="en-US" sz="2000" dirty="0"/>
            </a:br>
            <a:r>
              <a:rPr lang="ja-JP" altLang="en-US" sz="2000" dirty="0">
                <a:solidFill>
                  <a:srgbClr val="333333"/>
                </a:solidFill>
                <a:latin typeface="Hiragino Kaku Gothic ProN"/>
              </a:rPr>
              <a:t>ひとつのことばを 　　　　　</a:t>
            </a:r>
            <a:endParaRPr lang="en-US" altLang="ja-JP" sz="2000" dirty="0">
              <a:solidFill>
                <a:srgbClr val="333333"/>
              </a:solidFill>
              <a:latin typeface="Hiragino Kaku Gothic ProN"/>
            </a:endParaRPr>
          </a:p>
          <a:p>
            <a:pPr>
              <a:lnSpc>
                <a:spcPct val="150000"/>
              </a:lnSpc>
            </a:pPr>
            <a:r>
              <a:rPr lang="ja-JP" altLang="en-US" sz="2000" dirty="0">
                <a:solidFill>
                  <a:srgbClr val="333333"/>
                </a:solidFill>
                <a:latin typeface="Hiragino Kaku Gothic ProN"/>
              </a:rPr>
              <a:t>ひとつのことばを　</a:t>
            </a:r>
            <a:endParaRPr kumimoji="1" lang="ja-JP" altLang="en-US" sz="2000" dirty="0"/>
          </a:p>
        </p:txBody>
      </p:sp>
      <p:sp>
        <p:nvSpPr>
          <p:cNvPr id="11" name="正方形/長方形 10"/>
          <p:cNvSpPr/>
          <p:nvPr/>
        </p:nvSpPr>
        <p:spPr>
          <a:xfrm>
            <a:off x="1523543" y="4809995"/>
            <a:ext cx="541633" cy="369332"/>
          </a:xfrm>
          <a:prstGeom prst="rect">
            <a:avLst/>
          </a:prstGeom>
          <a:ln>
            <a:solidFill>
              <a:schemeClr val="tx1"/>
            </a:solidFill>
          </a:ln>
        </p:spPr>
        <p:txBody>
          <a:bodyPr wrap="square">
            <a:spAutoFit/>
          </a:bodyPr>
          <a:lstStyle/>
          <a:p>
            <a:r>
              <a:rPr lang="ja-JP" altLang="en-US" dirty="0">
                <a:solidFill>
                  <a:srgbClr val="FF0000"/>
                </a:solidFill>
              </a:rPr>
              <a:t>　　</a:t>
            </a:r>
          </a:p>
        </p:txBody>
      </p:sp>
      <p:sp>
        <p:nvSpPr>
          <p:cNvPr id="12" name="正方形/長方形 11"/>
          <p:cNvSpPr/>
          <p:nvPr/>
        </p:nvSpPr>
        <p:spPr>
          <a:xfrm>
            <a:off x="2422721" y="6218680"/>
            <a:ext cx="1335087" cy="369332"/>
          </a:xfrm>
          <a:prstGeom prst="rect">
            <a:avLst/>
          </a:prstGeom>
          <a:ln>
            <a:solidFill>
              <a:schemeClr val="tx1"/>
            </a:solidFill>
          </a:ln>
        </p:spPr>
        <p:txBody>
          <a:bodyPr wrap="square">
            <a:spAutoFit/>
          </a:bodyPr>
          <a:lstStyle/>
          <a:p>
            <a:r>
              <a:rPr lang="ja-JP" altLang="en-US" dirty="0">
                <a:solidFill>
                  <a:srgbClr val="FF0000"/>
                </a:solidFill>
              </a:rPr>
              <a:t>　　　　</a:t>
            </a:r>
          </a:p>
        </p:txBody>
      </p:sp>
      <p:sp>
        <p:nvSpPr>
          <p:cNvPr id="5" name="正方形/長方形 4"/>
          <p:cNvSpPr/>
          <p:nvPr/>
        </p:nvSpPr>
        <p:spPr>
          <a:xfrm>
            <a:off x="2533741" y="1147112"/>
            <a:ext cx="1842388" cy="400110"/>
          </a:xfrm>
          <a:prstGeom prst="rect">
            <a:avLst/>
          </a:prstGeom>
          <a:ln>
            <a:solidFill>
              <a:schemeClr val="tx1"/>
            </a:solidFill>
          </a:ln>
        </p:spPr>
        <p:txBody>
          <a:bodyPr wrap="none">
            <a:spAutoFit/>
          </a:bodyPr>
          <a:lstStyle/>
          <a:p>
            <a:r>
              <a:rPr lang="ja-JP" altLang="en-US" sz="2000" dirty="0">
                <a:solidFill>
                  <a:srgbClr val="FF0000"/>
                </a:solidFill>
                <a:latin typeface="Hiragino Kaku Gothic ProN"/>
              </a:rPr>
              <a:t>　　　　　　　 </a:t>
            </a:r>
            <a:endParaRPr lang="ja-JP" altLang="en-US" sz="2000" dirty="0">
              <a:solidFill>
                <a:srgbClr val="FF0000"/>
              </a:solidFill>
            </a:endParaRPr>
          </a:p>
        </p:txBody>
      </p:sp>
      <p:sp>
        <p:nvSpPr>
          <p:cNvPr id="33" name="正方形/長方形 32"/>
          <p:cNvSpPr/>
          <p:nvPr/>
        </p:nvSpPr>
        <p:spPr>
          <a:xfrm>
            <a:off x="2539956" y="1605166"/>
            <a:ext cx="1842388" cy="400110"/>
          </a:xfrm>
          <a:prstGeom prst="rect">
            <a:avLst/>
          </a:prstGeom>
          <a:ln>
            <a:solidFill>
              <a:schemeClr val="tx1"/>
            </a:solidFill>
          </a:ln>
        </p:spPr>
        <p:txBody>
          <a:bodyPr wrap="none">
            <a:spAutoFit/>
          </a:bodyPr>
          <a:lstStyle/>
          <a:p>
            <a:r>
              <a:rPr lang="ja-JP" altLang="en-US" sz="2000" dirty="0">
                <a:solidFill>
                  <a:srgbClr val="FF0000"/>
                </a:solidFill>
                <a:latin typeface="Hiragino Kaku Gothic ProN"/>
              </a:rPr>
              <a:t>　　　　　　　 </a:t>
            </a:r>
            <a:endParaRPr lang="ja-JP" altLang="en-US" sz="2000" dirty="0">
              <a:solidFill>
                <a:srgbClr val="FF0000"/>
              </a:solidFill>
            </a:endParaRPr>
          </a:p>
        </p:txBody>
      </p:sp>
      <p:sp>
        <p:nvSpPr>
          <p:cNvPr id="36" name="正方形/長方形 35"/>
          <p:cNvSpPr/>
          <p:nvPr/>
        </p:nvSpPr>
        <p:spPr>
          <a:xfrm>
            <a:off x="2538213" y="2063039"/>
            <a:ext cx="1842388" cy="400110"/>
          </a:xfrm>
          <a:prstGeom prst="rect">
            <a:avLst/>
          </a:prstGeom>
          <a:ln>
            <a:solidFill>
              <a:schemeClr val="tx1"/>
            </a:solidFill>
          </a:ln>
        </p:spPr>
        <p:txBody>
          <a:bodyPr wrap="none">
            <a:spAutoFit/>
          </a:bodyPr>
          <a:lstStyle/>
          <a:p>
            <a:r>
              <a:rPr lang="ja-JP" altLang="en-US" sz="2000" dirty="0">
                <a:solidFill>
                  <a:srgbClr val="FF0000"/>
                </a:solidFill>
                <a:latin typeface="Hiragino Kaku Gothic ProN"/>
              </a:rPr>
              <a:t>　　　　　　　 </a:t>
            </a:r>
            <a:endParaRPr lang="ja-JP" altLang="en-US" sz="2000" dirty="0">
              <a:solidFill>
                <a:srgbClr val="FF0000"/>
              </a:solidFill>
            </a:endParaRPr>
          </a:p>
        </p:txBody>
      </p:sp>
      <p:sp>
        <p:nvSpPr>
          <p:cNvPr id="37" name="正方形/長方形 36"/>
          <p:cNvSpPr/>
          <p:nvPr/>
        </p:nvSpPr>
        <p:spPr>
          <a:xfrm>
            <a:off x="2541722" y="2520521"/>
            <a:ext cx="1842388" cy="400110"/>
          </a:xfrm>
          <a:prstGeom prst="rect">
            <a:avLst/>
          </a:prstGeom>
          <a:ln>
            <a:solidFill>
              <a:schemeClr val="tx1"/>
            </a:solidFill>
          </a:ln>
        </p:spPr>
        <p:txBody>
          <a:bodyPr wrap="none">
            <a:spAutoFit/>
          </a:bodyPr>
          <a:lstStyle/>
          <a:p>
            <a:r>
              <a:rPr lang="ja-JP" altLang="en-US" sz="2000" dirty="0">
                <a:solidFill>
                  <a:srgbClr val="FF0000"/>
                </a:solidFill>
                <a:latin typeface="Hiragino Kaku Gothic ProN"/>
              </a:rPr>
              <a:t>　　　　　　　 </a:t>
            </a:r>
            <a:endParaRPr lang="ja-JP" altLang="en-US" sz="2000" dirty="0">
              <a:solidFill>
                <a:srgbClr val="FF0000"/>
              </a:solidFill>
            </a:endParaRPr>
          </a:p>
        </p:txBody>
      </p:sp>
      <p:sp>
        <p:nvSpPr>
          <p:cNvPr id="39" name="正方形/長方形 38"/>
          <p:cNvSpPr/>
          <p:nvPr/>
        </p:nvSpPr>
        <p:spPr>
          <a:xfrm>
            <a:off x="2533333" y="2986070"/>
            <a:ext cx="1842388" cy="400110"/>
          </a:xfrm>
          <a:prstGeom prst="rect">
            <a:avLst/>
          </a:prstGeom>
          <a:ln>
            <a:solidFill>
              <a:schemeClr val="tx1"/>
            </a:solidFill>
          </a:ln>
        </p:spPr>
        <p:txBody>
          <a:bodyPr wrap="none">
            <a:spAutoFit/>
          </a:bodyPr>
          <a:lstStyle/>
          <a:p>
            <a:r>
              <a:rPr lang="ja-JP" altLang="en-US" sz="2000" dirty="0">
                <a:solidFill>
                  <a:srgbClr val="FF0000"/>
                </a:solidFill>
                <a:latin typeface="Hiragino Kaku Gothic ProN"/>
              </a:rPr>
              <a:t>　　　　　　　 </a:t>
            </a:r>
            <a:endParaRPr lang="ja-JP" altLang="en-US" sz="2000" dirty="0">
              <a:solidFill>
                <a:srgbClr val="FF0000"/>
              </a:solidFill>
            </a:endParaRPr>
          </a:p>
        </p:txBody>
      </p:sp>
      <p:sp>
        <p:nvSpPr>
          <p:cNvPr id="40" name="正方形/長方形 39"/>
          <p:cNvSpPr/>
          <p:nvPr/>
        </p:nvSpPr>
        <p:spPr>
          <a:xfrm>
            <a:off x="2536447" y="3444124"/>
            <a:ext cx="1842388" cy="400110"/>
          </a:xfrm>
          <a:prstGeom prst="rect">
            <a:avLst/>
          </a:prstGeom>
          <a:ln>
            <a:solidFill>
              <a:schemeClr val="tx1"/>
            </a:solidFill>
          </a:ln>
        </p:spPr>
        <p:txBody>
          <a:bodyPr wrap="none">
            <a:spAutoFit/>
          </a:bodyPr>
          <a:lstStyle/>
          <a:p>
            <a:r>
              <a:rPr lang="ja-JP" altLang="en-US" sz="2000" dirty="0">
                <a:solidFill>
                  <a:srgbClr val="FF0000"/>
                </a:solidFill>
                <a:latin typeface="Hiragino Kaku Gothic ProN"/>
              </a:rPr>
              <a:t>　　　　　　　 </a:t>
            </a:r>
            <a:endParaRPr lang="ja-JP" altLang="en-US" sz="2000" dirty="0">
              <a:solidFill>
                <a:srgbClr val="FF0000"/>
              </a:solidFill>
            </a:endParaRPr>
          </a:p>
        </p:txBody>
      </p:sp>
      <p:sp>
        <p:nvSpPr>
          <p:cNvPr id="41" name="正方形/長方形 40"/>
          <p:cNvSpPr/>
          <p:nvPr/>
        </p:nvSpPr>
        <p:spPr>
          <a:xfrm>
            <a:off x="2422721" y="6689022"/>
            <a:ext cx="1335087" cy="376978"/>
          </a:xfrm>
          <a:prstGeom prst="rect">
            <a:avLst/>
          </a:prstGeom>
          <a:ln>
            <a:solidFill>
              <a:schemeClr val="tx1"/>
            </a:solidFill>
          </a:ln>
        </p:spPr>
        <p:txBody>
          <a:bodyPr wrap="square">
            <a:spAutoFit/>
          </a:bodyPr>
          <a:lstStyle/>
          <a:p>
            <a:r>
              <a:rPr lang="ja-JP" altLang="en-US" dirty="0">
                <a:solidFill>
                  <a:srgbClr val="FF0000"/>
                </a:solidFill>
              </a:rPr>
              <a:t>　　　</a:t>
            </a:r>
          </a:p>
        </p:txBody>
      </p:sp>
      <p:graphicFrame>
        <p:nvGraphicFramePr>
          <p:cNvPr id="42" name="表 41"/>
          <p:cNvGraphicFramePr>
            <a:graphicFrameLocks noGrp="1"/>
          </p:cNvGraphicFramePr>
          <p:nvPr>
            <p:extLst/>
          </p:nvPr>
        </p:nvGraphicFramePr>
        <p:xfrm>
          <a:off x="2373344" y="9171356"/>
          <a:ext cx="4077267" cy="520897"/>
        </p:xfrm>
        <a:graphic>
          <a:graphicData uri="http://schemas.openxmlformats.org/drawingml/2006/table">
            <a:tbl>
              <a:tblPr firstRow="1" bandRow="1">
                <a:tableStyleId>{5C22544A-7EE6-4342-B048-85BDC9FD1C3A}</a:tableStyleId>
              </a:tblPr>
              <a:tblGrid>
                <a:gridCol w="791569">
                  <a:extLst>
                    <a:ext uri="{9D8B030D-6E8A-4147-A177-3AD203B41FA5}">
                      <a16:colId xmlns:a16="http://schemas.microsoft.com/office/drawing/2014/main" val="20000"/>
                    </a:ext>
                  </a:extLst>
                </a:gridCol>
                <a:gridCol w="777923">
                  <a:extLst>
                    <a:ext uri="{9D8B030D-6E8A-4147-A177-3AD203B41FA5}">
                      <a16:colId xmlns:a16="http://schemas.microsoft.com/office/drawing/2014/main" val="20001"/>
                    </a:ext>
                  </a:extLst>
                </a:gridCol>
                <a:gridCol w="2507775">
                  <a:extLst>
                    <a:ext uri="{9D8B030D-6E8A-4147-A177-3AD203B41FA5}">
                      <a16:colId xmlns:a16="http://schemas.microsoft.com/office/drawing/2014/main" val="20002"/>
                    </a:ext>
                  </a:extLst>
                </a:gridCol>
              </a:tblGrid>
              <a:tr h="520897">
                <a:tc>
                  <a:txBody>
                    <a:bodyPr/>
                    <a:lstStyle/>
                    <a:p>
                      <a:pPr algn="r"/>
                      <a:r>
                        <a:rPr kumimoji="1" lang="ja-JP" altLang="en-US" sz="1050" b="0" dirty="0">
                          <a:solidFill>
                            <a:schemeClr val="tx1"/>
                          </a:solidFill>
                          <a:latin typeface="HG丸ｺﾞｼｯｸM-PRO" panose="020F0600000000000000" pitchFamily="50" charset="-128"/>
                          <a:ea typeface="HG丸ｺﾞｼｯｸM-PRO" panose="020F0600000000000000" pitchFamily="50" charset="-128"/>
                        </a:rPr>
                        <a:t>組</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ja-JP" altLang="en-US" sz="1050" b="0" dirty="0">
                          <a:solidFill>
                            <a:schemeClr val="tx1"/>
                          </a:solidFill>
                          <a:latin typeface="HG丸ｺﾞｼｯｸM-PRO" panose="020F0600000000000000" pitchFamily="50" charset="-128"/>
                          <a:ea typeface="HG丸ｺﾞｼｯｸM-PRO" panose="020F0600000000000000" pitchFamily="50" charset="-128"/>
                        </a:rPr>
                        <a:t>番</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50" b="0" dirty="0">
                          <a:solidFill>
                            <a:schemeClr val="tx1"/>
                          </a:solidFill>
                          <a:latin typeface="HG丸ｺﾞｼｯｸM-PRO" panose="020F0600000000000000" pitchFamily="50" charset="-128"/>
                          <a:ea typeface="HG丸ｺﾞｼｯｸM-PRO" panose="020F0600000000000000" pitchFamily="50" charset="-128"/>
                        </a:rPr>
                        <a:t>氏名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43" name="テキスト ボックス 42"/>
          <p:cNvSpPr txBox="1"/>
          <p:nvPr/>
        </p:nvSpPr>
        <p:spPr>
          <a:xfrm>
            <a:off x="465621" y="7267968"/>
            <a:ext cx="5977813" cy="1754326"/>
          </a:xfrm>
          <a:prstGeom prst="rect">
            <a:avLst/>
          </a:prstGeom>
          <a:noFill/>
          <a:ln w="15875">
            <a:solidFill>
              <a:schemeClr val="tx1"/>
            </a:solidFill>
          </a:ln>
        </p:spPr>
        <p:txBody>
          <a:bodyPr wrap="square" rtlCol="0">
            <a:spAutoFit/>
          </a:bodyPr>
          <a:lstStyle/>
          <a:p>
            <a:r>
              <a:rPr kumimoji="1" lang="en-US" altLang="ja-JP" dirty="0"/>
              <a:t>【</a:t>
            </a:r>
            <a:r>
              <a:rPr kumimoji="1" lang="ja-JP" altLang="en-US" dirty="0"/>
              <a:t>考えたこと</a:t>
            </a:r>
            <a:r>
              <a:rPr kumimoji="1" lang="en-US" altLang="ja-JP" dirty="0"/>
              <a:t>】</a:t>
            </a:r>
          </a:p>
          <a:p>
            <a:endParaRPr kumimoji="1" lang="en-US" altLang="ja-JP" dirty="0"/>
          </a:p>
          <a:p>
            <a:endParaRPr lang="en-US" altLang="ja-JP" dirty="0"/>
          </a:p>
          <a:p>
            <a:endParaRPr kumimoji="1" lang="en-US" altLang="ja-JP" dirty="0"/>
          </a:p>
          <a:p>
            <a:endParaRPr kumimoji="1" lang="en-US" altLang="ja-JP" dirty="0"/>
          </a:p>
          <a:p>
            <a:endParaRPr kumimoji="1" lang="ja-JP" altLang="en-US" dirty="0"/>
          </a:p>
        </p:txBody>
      </p:sp>
      <p:sp>
        <p:nvSpPr>
          <p:cNvPr id="19" name="正方形/長方形 18"/>
          <p:cNvSpPr/>
          <p:nvPr/>
        </p:nvSpPr>
        <p:spPr>
          <a:xfrm>
            <a:off x="3544467" y="5290900"/>
            <a:ext cx="541633" cy="369332"/>
          </a:xfrm>
          <a:prstGeom prst="rect">
            <a:avLst/>
          </a:prstGeom>
          <a:ln>
            <a:solidFill>
              <a:schemeClr val="tx1"/>
            </a:solidFill>
          </a:ln>
        </p:spPr>
        <p:txBody>
          <a:bodyPr wrap="square">
            <a:spAutoFit/>
          </a:bodyPr>
          <a:lstStyle/>
          <a:p>
            <a:r>
              <a:rPr lang="ja-JP" altLang="en-US" dirty="0">
                <a:solidFill>
                  <a:srgbClr val="FF0000"/>
                </a:solidFill>
              </a:rPr>
              <a:t>　　</a:t>
            </a:r>
          </a:p>
        </p:txBody>
      </p:sp>
      <p:sp>
        <p:nvSpPr>
          <p:cNvPr id="20" name="正方形/長方形 19"/>
          <p:cNvSpPr/>
          <p:nvPr/>
        </p:nvSpPr>
        <p:spPr>
          <a:xfrm>
            <a:off x="3455350" y="5754628"/>
            <a:ext cx="630750" cy="369332"/>
          </a:xfrm>
          <a:prstGeom prst="rect">
            <a:avLst/>
          </a:prstGeom>
          <a:ln>
            <a:solidFill>
              <a:schemeClr val="tx1"/>
            </a:solidFill>
          </a:ln>
        </p:spPr>
        <p:txBody>
          <a:bodyPr wrap="square">
            <a:spAutoFit/>
          </a:bodyPr>
          <a:lstStyle/>
          <a:p>
            <a:r>
              <a:rPr lang="ja-JP" altLang="en-US" dirty="0">
                <a:solidFill>
                  <a:srgbClr val="FF0000"/>
                </a:solidFill>
              </a:rPr>
              <a:t>　　</a:t>
            </a:r>
          </a:p>
        </p:txBody>
      </p:sp>
    </p:spTree>
    <p:extLst>
      <p:ext uri="{BB962C8B-B14F-4D97-AF65-F5344CB8AC3E}">
        <p14:creationId xmlns:p14="http://schemas.microsoft.com/office/powerpoint/2010/main" val="9195196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角丸四角形 41"/>
          <p:cNvSpPr/>
          <p:nvPr/>
        </p:nvSpPr>
        <p:spPr>
          <a:xfrm>
            <a:off x="146588" y="70999"/>
            <a:ext cx="6562016" cy="9646152"/>
          </a:xfrm>
          <a:prstGeom prst="roundRect">
            <a:avLst>
              <a:gd name="adj" fmla="val 314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6" name="グループ化 5"/>
          <p:cNvGrpSpPr/>
          <p:nvPr/>
        </p:nvGrpSpPr>
        <p:grpSpPr>
          <a:xfrm>
            <a:off x="218380" y="314236"/>
            <a:ext cx="6387574" cy="9255032"/>
            <a:chOff x="218380" y="113820"/>
            <a:chExt cx="6387574" cy="9255032"/>
          </a:xfrm>
        </p:grpSpPr>
        <p:sp>
          <p:nvSpPr>
            <p:cNvPr id="73" name="角丸四角形 72"/>
            <p:cNvSpPr/>
            <p:nvPr/>
          </p:nvSpPr>
          <p:spPr>
            <a:xfrm>
              <a:off x="218381" y="1903052"/>
              <a:ext cx="6387573" cy="7465800"/>
            </a:xfrm>
            <a:prstGeom prst="roundRect">
              <a:avLst>
                <a:gd name="adj" fmla="val 2135"/>
              </a:avLst>
            </a:prstGeom>
            <a:solidFill>
              <a:schemeClr val="bg1"/>
            </a:solidFill>
            <a:ln w="19050">
              <a:solidFill>
                <a:srgbClr val="00FFFF"/>
              </a:solidFill>
            </a:ln>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1600" b="1" dirty="0" smtClean="0">
                <a:solidFill>
                  <a:schemeClr val="tx1"/>
                </a:solidFill>
                <a:latin typeface="HG丸ｺﾞｼｯｸM-PRO" panose="020F0600000000000000" pitchFamily="50" charset="-128"/>
                <a:ea typeface="HG丸ｺﾞｼｯｸM-PRO" panose="020F0600000000000000" pitchFamily="50" charset="-128"/>
              </a:endParaRPr>
            </a:p>
            <a:p>
              <a:endParaRPr lang="en-US" altLang="ja-JP" sz="1600" b="1"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sz="1600" b="1" dirty="0" smtClean="0">
                <a:solidFill>
                  <a:schemeClr val="tx1"/>
                </a:solidFill>
                <a:latin typeface="HG丸ｺﾞｼｯｸM-PRO" panose="020F0600000000000000" pitchFamily="50" charset="-128"/>
                <a:ea typeface="HG丸ｺﾞｼｯｸM-PRO" panose="020F0600000000000000" pitchFamily="50" charset="-128"/>
              </a:endParaRPr>
            </a:p>
            <a:p>
              <a:endParaRPr lang="en-US" altLang="ja-JP" sz="1400"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sz="1400"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sz="1400"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sz="1400"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sz="1400"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sz="1400"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sz="1400"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sz="1600" b="1"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29" name="角丸四角形 28"/>
            <p:cNvSpPr/>
            <p:nvPr/>
          </p:nvSpPr>
          <p:spPr bwMode="auto">
            <a:xfrm>
              <a:off x="1115121" y="113820"/>
              <a:ext cx="4627607" cy="613583"/>
            </a:xfrm>
            <a:prstGeom prst="roundRect">
              <a:avLst>
                <a:gd name="adj" fmla="val 25555"/>
              </a:avLst>
            </a:prstGeom>
            <a:solidFill>
              <a:srgbClr val="00FFFF"/>
            </a:solidFill>
            <a:ln>
              <a:solidFill>
                <a:srgbClr val="00FFFF"/>
              </a:solidFill>
              <a:headEnd/>
              <a:tailEnd/>
            </a:ln>
            <a:scene3d>
              <a:camera prst="orthographicFront"/>
              <a:lightRig rig="threePt" dir="t"/>
            </a:scene3d>
            <a:sp3d>
              <a:bevelT prst="angle"/>
            </a:sp3d>
          </p:spPr>
          <p:style>
            <a:lnRef idx="0">
              <a:schemeClr val="accent5"/>
            </a:lnRef>
            <a:fillRef idx="3">
              <a:schemeClr val="accent5"/>
            </a:fillRef>
            <a:effectRef idx="3">
              <a:schemeClr val="accent5"/>
            </a:effectRef>
            <a:fontRef idx="minor">
              <a:schemeClr val="lt1"/>
            </a:fontRef>
          </p:style>
          <p:txBody>
            <a:bodyPr wrap="none" tIns="0" rtlCol="0" anchor="ctr"/>
            <a:lstStyle/>
            <a:p>
              <a:pPr algn="ctr"/>
              <a:r>
                <a:rPr kumimoji="1" lang="ja-JP" altLang="en-US" dirty="0" smtClean="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「あった</a:t>
              </a:r>
              <a:r>
                <a:rPr kumimoji="1" lang="ja-JP" altLang="en-US" dirty="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か</a:t>
              </a:r>
              <a:r>
                <a:rPr kumimoji="1" lang="ja-JP" altLang="en-US" dirty="0" smtClean="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言葉」</a:t>
              </a:r>
              <a:endParaRPr kumimoji="1" lang="en-US" altLang="ja-JP" dirty="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pPr algn="ctr"/>
              <a:r>
                <a:rPr kumimoji="1" lang="ja-JP" altLang="en-US" sz="1400" dirty="0" smtClean="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～みんなが</a:t>
              </a:r>
              <a:r>
                <a:rPr kumimoji="1" lang="ja-JP" altLang="en-US" sz="1400" dirty="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安心して気持ちよく過ごせるために～</a:t>
              </a:r>
              <a:endParaRPr kumimoji="1" lang="en-US" altLang="ja-JP" sz="1400" dirty="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p:txBody>
        </p:sp>
        <p:sp>
          <p:nvSpPr>
            <p:cNvPr id="18" name="角丸四角形 17"/>
            <p:cNvSpPr/>
            <p:nvPr/>
          </p:nvSpPr>
          <p:spPr bwMode="auto">
            <a:xfrm>
              <a:off x="218380" y="851593"/>
              <a:ext cx="1557789" cy="646618"/>
            </a:xfrm>
            <a:prstGeom prst="roundRect">
              <a:avLst>
                <a:gd name="adj" fmla="val 30010"/>
              </a:avLst>
            </a:prstGeom>
            <a:solidFill>
              <a:srgbClr val="00FFFF"/>
            </a:solidFill>
            <a:ln>
              <a:solidFill>
                <a:srgbClr val="00FFFF"/>
              </a:solidFill>
              <a:headEnd/>
              <a:tailEnd/>
            </a:ln>
            <a:scene3d>
              <a:camera prst="orthographicFront"/>
              <a:lightRig rig="threePt" dir="t"/>
            </a:scene3d>
            <a:sp3d>
              <a:bevelT prst="angle"/>
            </a:sp3d>
          </p:spPr>
          <p:style>
            <a:lnRef idx="0">
              <a:schemeClr val="accent5"/>
            </a:lnRef>
            <a:fillRef idx="3">
              <a:schemeClr val="accent5"/>
            </a:fillRef>
            <a:effectRef idx="3">
              <a:schemeClr val="accent5"/>
            </a:effectRef>
            <a:fontRef idx="minor">
              <a:schemeClr val="lt1"/>
            </a:fontRef>
          </p:style>
          <p:txBody>
            <a:bodyPr wrap="none" rtlCol="0" anchor="ctr"/>
            <a:lstStyle/>
            <a:p>
              <a:pPr algn="ctr"/>
              <a:r>
                <a:rPr lang="ja-JP" altLang="en-US" sz="1600" dirty="0" smtClean="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「あった</a:t>
              </a:r>
              <a:r>
                <a:rPr lang="ja-JP" altLang="en-US" sz="1600" dirty="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か</a:t>
              </a:r>
              <a:r>
                <a:rPr lang="ja-JP" altLang="en-US" sz="1600" dirty="0" smtClean="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言葉」</a:t>
              </a:r>
              <a:endParaRPr lang="en-US" altLang="ja-JP" sz="1600" dirty="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pPr algn="ctr"/>
              <a:r>
                <a:rPr kumimoji="1" lang="ja-JP" altLang="en-US" sz="1600" dirty="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って何？</a:t>
              </a:r>
            </a:p>
          </p:txBody>
        </p:sp>
        <p:sp>
          <p:nvSpPr>
            <p:cNvPr id="19" name="角丸四角形 18"/>
            <p:cNvSpPr/>
            <p:nvPr/>
          </p:nvSpPr>
          <p:spPr>
            <a:xfrm>
              <a:off x="1846631" y="851592"/>
              <a:ext cx="4759323" cy="646618"/>
            </a:xfrm>
            <a:prstGeom prst="roundRect">
              <a:avLst>
                <a:gd name="adj" fmla="val 13911"/>
              </a:avLst>
            </a:prstGeom>
            <a:solidFill>
              <a:schemeClr val="bg1"/>
            </a:solidFill>
            <a:ln w="19050">
              <a:solidFill>
                <a:srgbClr val="00FFFF"/>
              </a:solidFill>
            </a:ln>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ja-JP" altLang="en-US" sz="1200" b="1" dirty="0" smtClean="0">
                  <a:solidFill>
                    <a:schemeClr val="tx1"/>
                  </a:solidFill>
                  <a:latin typeface="HG丸ｺﾞｼｯｸM-PRO" panose="020F0600000000000000" pitchFamily="50" charset="-128"/>
                  <a:ea typeface="HG丸ｺﾞｼｯｸM-PRO" panose="020F0600000000000000" pitchFamily="50" charset="-128"/>
                </a:rPr>
                <a:t>言われた</a:t>
              </a:r>
              <a:r>
                <a:rPr lang="ja-JP" altLang="en-US" sz="1200" b="1" dirty="0">
                  <a:solidFill>
                    <a:schemeClr val="tx1"/>
                  </a:solidFill>
                  <a:latin typeface="HG丸ｺﾞｼｯｸM-PRO" panose="020F0600000000000000" pitchFamily="50" charset="-128"/>
                  <a:ea typeface="HG丸ｺﾞｼｯｸM-PRO" panose="020F0600000000000000" pitchFamily="50" charset="-128"/>
                </a:rPr>
                <a:t>人も言った人</a:t>
              </a:r>
              <a:r>
                <a:rPr lang="ja-JP" altLang="en-US" sz="1200" b="1" dirty="0" smtClean="0">
                  <a:solidFill>
                    <a:schemeClr val="tx1"/>
                  </a:solidFill>
                  <a:latin typeface="HG丸ｺﾞｼｯｸM-PRO" panose="020F0600000000000000" pitchFamily="50" charset="-128"/>
                  <a:ea typeface="HG丸ｺﾞｼｯｸM-PRO" panose="020F0600000000000000" pitchFamily="50" charset="-128"/>
                </a:rPr>
                <a:t>もあたたかい</a:t>
              </a:r>
              <a:r>
                <a:rPr lang="ja-JP" altLang="en-US" sz="1200" b="1" dirty="0">
                  <a:solidFill>
                    <a:schemeClr val="tx1"/>
                  </a:solidFill>
                  <a:latin typeface="HG丸ｺﾞｼｯｸM-PRO" panose="020F0600000000000000" pitchFamily="50" charset="-128"/>
                  <a:ea typeface="HG丸ｺﾞｼｯｸM-PRO" panose="020F0600000000000000" pitchFamily="50" charset="-128"/>
                </a:rPr>
                <a:t>気持ちになり、安心して気持ちよく生活することができる言葉のこと。</a:t>
              </a:r>
              <a:endParaRPr lang="en-US" altLang="ja-JP" sz="1200"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43" name="角丸四角形 42"/>
            <p:cNvSpPr/>
            <p:nvPr/>
          </p:nvSpPr>
          <p:spPr>
            <a:xfrm>
              <a:off x="1468157" y="1687052"/>
              <a:ext cx="3921529" cy="432000"/>
            </a:xfrm>
            <a:prstGeom prst="roundRect">
              <a:avLst>
                <a:gd name="adj" fmla="val 50000"/>
              </a:avLst>
            </a:prstGeom>
            <a:solidFill>
              <a:srgbClr val="FFCCFF"/>
            </a:solidFill>
            <a:ln w="38100">
              <a:noFill/>
            </a:ln>
            <a:scene3d>
              <a:camera prst="orthographicFront"/>
              <a:lightRig rig="threePt" dir="t"/>
            </a:scene3d>
            <a:sp3d>
              <a:bevelT prst="angle"/>
            </a:sp3d>
          </p:spPr>
          <p:style>
            <a:lnRef idx="2">
              <a:schemeClr val="accent2"/>
            </a:lnRef>
            <a:fillRef idx="1">
              <a:schemeClr val="lt1"/>
            </a:fillRef>
            <a:effectRef idx="0">
              <a:schemeClr val="accent2"/>
            </a:effectRef>
            <a:fontRef idx="minor">
              <a:schemeClr val="dk1"/>
            </a:fontRef>
          </p:style>
          <p:txBody>
            <a:bodyPr tIns="0" anchor="ctr" anchorCtr="1"/>
            <a:lstStyle/>
            <a:p>
              <a:pPr algn="ctr" eaLnBrk="1" hangingPunct="1">
                <a:lnSpc>
                  <a:spcPct val="120000"/>
                </a:lnSpc>
                <a:defRPr/>
              </a:pPr>
              <a:r>
                <a:rPr lang="ja-JP" altLang="en-US" b="1" i="1" spc="-15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「あった</a:t>
              </a:r>
              <a:r>
                <a:rPr lang="ja-JP" altLang="en-US" b="1" i="1" spc="-15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か</a:t>
              </a:r>
              <a:r>
                <a:rPr lang="ja-JP" altLang="en-US" b="1" i="1" spc="-15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言葉集」</a:t>
              </a:r>
              <a:endParaRPr lang="en-US" altLang="ja-JP" b="1" i="1" spc="-15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2" name="フローチャート: 代替処理 1">
              <a:extLst>
                <a:ext uri="{FF2B5EF4-FFF2-40B4-BE49-F238E27FC236}">
                  <a16:creationId xmlns:a16="http://schemas.microsoft.com/office/drawing/2014/main" id="{12093A90-0A73-350B-EB57-7381AD11CA5D}"/>
                </a:ext>
              </a:extLst>
            </p:cNvPr>
            <p:cNvSpPr/>
            <p:nvPr/>
          </p:nvSpPr>
          <p:spPr>
            <a:xfrm>
              <a:off x="589030" y="2609467"/>
              <a:ext cx="5677133" cy="916722"/>
            </a:xfrm>
            <a:prstGeom prst="flowChartAlternateProcess">
              <a:avLst/>
            </a:prstGeom>
            <a:solidFill>
              <a:schemeClr val="accent4">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chemeClr val="tx1"/>
                  </a:solidFill>
                  <a:latin typeface="メイリオ" panose="020B0604030504040204" pitchFamily="50" charset="-128"/>
                  <a:ea typeface="メイリオ" panose="020B0604030504040204" pitchFamily="50" charset="-128"/>
                </a:rPr>
                <a:t>・よかったね　　・楽しいね　　　・いいね　　・おめでとう</a:t>
              </a:r>
              <a:endParaRPr kumimoji="1" lang="en-US" altLang="ja-JP" sz="1400" dirty="0" smtClean="0">
                <a:solidFill>
                  <a:schemeClr val="tx1"/>
                </a:solidFill>
                <a:latin typeface="メイリオ" panose="020B0604030504040204" pitchFamily="50" charset="-128"/>
                <a:ea typeface="メイリオ" panose="020B0604030504040204" pitchFamily="50" charset="-128"/>
              </a:endParaRPr>
            </a:p>
            <a:p>
              <a:r>
                <a:rPr kumimoji="1" lang="ja-JP" altLang="en-US" sz="1400" dirty="0" smtClean="0">
                  <a:solidFill>
                    <a:schemeClr val="tx1"/>
                  </a:solidFill>
                  <a:latin typeface="メイリオ" panose="020B0604030504040204" pitchFamily="50" charset="-128"/>
                  <a:ea typeface="メイリオ" panose="020B0604030504040204" pitchFamily="50" charset="-128"/>
                </a:rPr>
                <a:t>・</a:t>
              </a:r>
              <a:r>
                <a:rPr kumimoji="1" lang="ja-JP" altLang="en-US" sz="1400" dirty="0">
                  <a:solidFill>
                    <a:schemeClr val="tx1"/>
                  </a:solidFill>
                  <a:latin typeface="メイリオ" panose="020B0604030504040204" pitchFamily="50" charset="-128"/>
                  <a:ea typeface="メイリオ" panose="020B0604030504040204" pitchFamily="50" charset="-128"/>
                </a:rPr>
                <a:t>どうやってやったの？すごいね　</a:t>
              </a:r>
              <a:r>
                <a:rPr kumimoji="1" lang="ja-JP" altLang="en-US" sz="1400" dirty="0" smtClean="0">
                  <a:solidFill>
                    <a:schemeClr val="tx1"/>
                  </a:solidFill>
                  <a:latin typeface="メイリオ" panose="020B0604030504040204" pitchFamily="50" charset="-128"/>
                  <a:ea typeface="メイリオ" panose="020B0604030504040204" pitchFamily="50" charset="-128"/>
                </a:rPr>
                <a:t>・</a:t>
              </a:r>
              <a:r>
                <a:rPr kumimoji="1" lang="ja-JP" altLang="en-US" sz="1400" dirty="0">
                  <a:solidFill>
                    <a:schemeClr val="tx1"/>
                  </a:solidFill>
                  <a:latin typeface="メイリオ" panose="020B0604030504040204" pitchFamily="50" charset="-128"/>
                  <a:ea typeface="メイリオ" panose="020B0604030504040204" pitchFamily="50" charset="-128"/>
                </a:rPr>
                <a:t>〇〇してくれて、うれしい　　</a:t>
              </a:r>
              <a:endParaRPr kumimoji="1" lang="en-US" altLang="ja-JP" sz="1400" dirty="0">
                <a:solidFill>
                  <a:schemeClr val="tx1"/>
                </a:solidFill>
                <a:latin typeface="メイリオ" panose="020B0604030504040204" pitchFamily="50" charset="-128"/>
                <a:ea typeface="メイリオ" panose="020B0604030504040204" pitchFamily="50" charset="-128"/>
              </a:endParaRPr>
            </a:p>
            <a:p>
              <a:r>
                <a:rPr kumimoji="1" lang="ja-JP" altLang="en-US" sz="1400" dirty="0">
                  <a:solidFill>
                    <a:schemeClr val="tx1"/>
                  </a:solidFill>
                  <a:latin typeface="メイリオ" panose="020B0604030504040204" pitchFamily="50" charset="-128"/>
                  <a:ea typeface="メイリオ" panose="020B0604030504040204" pitchFamily="50" charset="-128"/>
                </a:rPr>
                <a:t>・〇〇さんといると元気になる</a:t>
              </a:r>
              <a:r>
                <a:rPr kumimoji="1" lang="ja-JP" altLang="en-US" sz="1400" dirty="0" smtClean="0">
                  <a:solidFill>
                    <a:schemeClr val="tx1"/>
                  </a:solidFill>
                  <a:latin typeface="メイリオ" panose="020B0604030504040204" pitchFamily="50" charset="-128"/>
                  <a:ea typeface="メイリオ" panose="020B0604030504040204" pitchFamily="50" charset="-128"/>
                </a:rPr>
                <a:t>よ　・うれしいね　・信じてるよ</a:t>
              </a:r>
              <a:endParaRPr kumimoji="1" lang="ja-JP" altLang="en-US" sz="1400" dirty="0">
                <a:solidFill>
                  <a:schemeClr val="tx1"/>
                </a:solidFill>
                <a:latin typeface="メイリオ" panose="020B0604030504040204" pitchFamily="50" charset="-128"/>
                <a:ea typeface="メイリオ" panose="020B0604030504040204" pitchFamily="50" charset="-128"/>
              </a:endParaRPr>
            </a:p>
          </p:txBody>
        </p:sp>
        <p:sp>
          <p:nvSpPr>
            <p:cNvPr id="3" name="フローチャート: 代替処理 2">
              <a:extLst>
                <a:ext uri="{FF2B5EF4-FFF2-40B4-BE49-F238E27FC236}">
                  <a16:creationId xmlns:a16="http://schemas.microsoft.com/office/drawing/2014/main" id="{3D9299A5-E996-39FF-503E-825F2089B665}"/>
                </a:ext>
              </a:extLst>
            </p:cNvPr>
            <p:cNvSpPr/>
            <p:nvPr/>
          </p:nvSpPr>
          <p:spPr>
            <a:xfrm>
              <a:off x="589030" y="4172276"/>
              <a:ext cx="5677133" cy="1366590"/>
            </a:xfrm>
            <a:prstGeom prst="flowChartAlternateProcess">
              <a:avLst/>
            </a:prstGeom>
            <a:solidFill>
              <a:schemeClr val="accent4">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tIns="108000" rtlCol="0" anchor="ctr"/>
            <a:lstStyle/>
            <a:p>
              <a:r>
                <a:rPr kumimoji="1" lang="ja-JP" altLang="en-US" sz="1400" dirty="0">
                  <a:solidFill>
                    <a:schemeClr val="tx1"/>
                  </a:solidFill>
                  <a:latin typeface="メイリオ" panose="020B0604030504040204" pitchFamily="50" charset="-128"/>
                  <a:ea typeface="メイリオ" panose="020B0604030504040204" pitchFamily="50" charset="-128"/>
                </a:rPr>
                <a:t>・</a:t>
              </a:r>
              <a:r>
                <a:rPr lang="ja-JP" altLang="en-US" sz="1400" dirty="0" smtClean="0">
                  <a:solidFill>
                    <a:schemeClr val="tx1"/>
                  </a:solidFill>
                  <a:latin typeface="メイリオ" panose="020B0604030504040204" pitchFamily="50" charset="-128"/>
                  <a:ea typeface="メイリオ" panose="020B0604030504040204" pitchFamily="50" charset="-128"/>
                </a:rPr>
                <a:t>だいじょうぶだよ</a:t>
              </a:r>
              <a:r>
                <a:rPr lang="ja-JP" altLang="en-US" sz="1400" dirty="0">
                  <a:solidFill>
                    <a:schemeClr val="tx1"/>
                  </a:solidFill>
                  <a:latin typeface="メイリオ" panose="020B0604030504040204" pitchFamily="50" charset="-128"/>
                  <a:ea typeface="メイリオ" panose="020B0604030504040204" pitchFamily="50" charset="-128"/>
                </a:rPr>
                <a:t>　　</a:t>
              </a:r>
              <a:r>
                <a:rPr lang="ja-JP" altLang="en-US" sz="1400" dirty="0" smtClean="0">
                  <a:solidFill>
                    <a:schemeClr val="tx1"/>
                  </a:solidFill>
                  <a:latin typeface="メイリオ" panose="020B0604030504040204" pitchFamily="50" charset="-128"/>
                  <a:ea typeface="メイリオ" panose="020B0604030504040204" pitchFamily="50" charset="-128"/>
                </a:rPr>
                <a:t>　　・</a:t>
              </a:r>
              <a:r>
                <a:rPr lang="ja-JP" altLang="en-US" sz="1400" dirty="0">
                  <a:solidFill>
                    <a:schemeClr val="tx1"/>
                  </a:solidFill>
                  <a:latin typeface="メイリオ" panose="020B0604030504040204" pitchFamily="50" charset="-128"/>
                  <a:ea typeface="メイリオ" panose="020B0604030504040204" pitchFamily="50" charset="-128"/>
                </a:rPr>
                <a:t>その調子　　</a:t>
              </a:r>
              <a:r>
                <a:rPr lang="ja-JP" altLang="en-US" sz="1400" dirty="0" smtClean="0">
                  <a:solidFill>
                    <a:schemeClr val="tx1"/>
                  </a:solidFill>
                  <a:latin typeface="メイリオ" panose="020B0604030504040204" pitchFamily="50" charset="-128"/>
                  <a:ea typeface="メイリオ" panose="020B0604030504040204" pitchFamily="50" charset="-128"/>
                </a:rPr>
                <a:t>　　　</a:t>
              </a:r>
              <a:r>
                <a:rPr lang="ja-JP" altLang="en-US" sz="1400" dirty="0">
                  <a:solidFill>
                    <a:schemeClr val="tx1"/>
                  </a:solidFill>
                  <a:latin typeface="メイリオ" panose="020B0604030504040204" pitchFamily="50" charset="-128"/>
                  <a:ea typeface="メイリオ" panose="020B0604030504040204" pitchFamily="50" charset="-128"/>
                </a:rPr>
                <a:t>　</a:t>
              </a:r>
              <a:endParaRPr lang="en-US" altLang="ja-JP" sz="1400" dirty="0">
                <a:solidFill>
                  <a:schemeClr val="tx1"/>
                </a:solidFill>
                <a:latin typeface="メイリオ" panose="020B0604030504040204" pitchFamily="50" charset="-128"/>
                <a:ea typeface="メイリオ" panose="020B0604030504040204" pitchFamily="50" charset="-128"/>
              </a:endParaRPr>
            </a:p>
            <a:p>
              <a:r>
                <a:rPr lang="ja-JP" altLang="en-US" sz="1400" dirty="0">
                  <a:solidFill>
                    <a:schemeClr val="tx1"/>
                  </a:solidFill>
                  <a:latin typeface="メイリオ" panose="020B0604030504040204" pitchFamily="50" charset="-128"/>
                  <a:ea typeface="メイリオ" panose="020B0604030504040204" pitchFamily="50" charset="-128"/>
                </a:rPr>
                <a:t>・がんばってね　　　</a:t>
              </a:r>
              <a:r>
                <a:rPr lang="ja-JP" altLang="en-US" sz="1400" dirty="0" smtClean="0">
                  <a:solidFill>
                    <a:schemeClr val="tx1"/>
                  </a:solidFill>
                  <a:latin typeface="メイリオ" panose="020B0604030504040204" pitchFamily="50" charset="-128"/>
                  <a:ea typeface="メイリオ" panose="020B0604030504040204" pitchFamily="50" charset="-128"/>
                </a:rPr>
                <a:t>　　　・</a:t>
              </a:r>
              <a:r>
                <a:rPr lang="ja-JP" altLang="en-US" sz="1400" dirty="0" err="1" smtClean="0">
                  <a:solidFill>
                    <a:schemeClr val="tx1"/>
                  </a:solidFill>
                  <a:latin typeface="メイリオ" panose="020B0604030504040204" pitchFamily="50" charset="-128"/>
                  <a:ea typeface="メイリオ" panose="020B0604030504040204" pitchFamily="50" charset="-128"/>
                </a:rPr>
                <a:t>応えんして</a:t>
              </a:r>
              <a:r>
                <a:rPr lang="ja-JP" altLang="en-US" sz="1400" dirty="0">
                  <a:solidFill>
                    <a:schemeClr val="tx1"/>
                  </a:solidFill>
                  <a:latin typeface="メイリオ" panose="020B0604030504040204" pitchFamily="50" charset="-128"/>
                  <a:ea typeface="メイリオ" panose="020B0604030504040204" pitchFamily="50" charset="-128"/>
                </a:rPr>
                <a:t>いるよ　</a:t>
              </a:r>
              <a:endParaRPr lang="en-US" altLang="ja-JP" sz="1400" dirty="0" smtClean="0">
                <a:solidFill>
                  <a:schemeClr val="tx1"/>
                </a:solidFill>
                <a:latin typeface="メイリオ" panose="020B0604030504040204" pitchFamily="50" charset="-128"/>
                <a:ea typeface="メイリオ" panose="020B0604030504040204" pitchFamily="50" charset="-128"/>
              </a:endParaRPr>
            </a:p>
            <a:p>
              <a:r>
                <a:rPr lang="ja-JP" altLang="en-US" sz="1400" dirty="0" smtClean="0">
                  <a:solidFill>
                    <a:schemeClr val="tx1"/>
                  </a:solidFill>
                  <a:latin typeface="メイリオ" panose="020B0604030504040204" pitchFamily="50" charset="-128"/>
                  <a:ea typeface="メイリオ" panose="020B0604030504040204" pitchFamily="50" charset="-128"/>
                </a:rPr>
                <a:t>・</a:t>
              </a:r>
              <a:r>
                <a:rPr lang="ja-JP" altLang="en-US" sz="1400" dirty="0">
                  <a:solidFill>
                    <a:schemeClr val="tx1"/>
                  </a:solidFill>
                  <a:latin typeface="メイリオ" panose="020B0604030504040204" pitchFamily="50" charset="-128"/>
                  <a:ea typeface="メイリオ" panose="020B0604030504040204" pitchFamily="50" charset="-128"/>
                </a:rPr>
                <a:t>よくがんばっているよ　　・できるよ</a:t>
              </a:r>
              <a:endParaRPr lang="en-US" altLang="ja-JP" sz="1400" dirty="0" smtClean="0">
                <a:solidFill>
                  <a:schemeClr val="tx1"/>
                </a:solidFill>
                <a:latin typeface="メイリオ" panose="020B0604030504040204" pitchFamily="50" charset="-128"/>
                <a:ea typeface="メイリオ" panose="020B0604030504040204" pitchFamily="50" charset="-128"/>
              </a:endParaRPr>
            </a:p>
            <a:p>
              <a:r>
                <a:rPr lang="ja-JP" altLang="en-US" sz="1400" dirty="0" smtClean="0">
                  <a:solidFill>
                    <a:schemeClr val="tx1"/>
                  </a:solidFill>
                  <a:latin typeface="メイリオ" panose="020B0604030504040204" pitchFamily="50" charset="-128"/>
                  <a:ea typeface="メイリオ" panose="020B0604030504040204" pitchFamily="50" charset="-128"/>
                </a:rPr>
                <a:t>・</a:t>
              </a:r>
              <a:r>
                <a:rPr lang="ja-JP" altLang="en-US" sz="1400" dirty="0">
                  <a:solidFill>
                    <a:schemeClr val="tx1"/>
                  </a:solidFill>
                  <a:latin typeface="メイリオ" panose="020B0604030504040204" pitchFamily="50" charset="-128"/>
                  <a:ea typeface="メイリオ" panose="020B0604030504040204" pitchFamily="50" charset="-128"/>
                </a:rPr>
                <a:t>いっしょにやって</a:t>
              </a:r>
              <a:r>
                <a:rPr lang="ja-JP" altLang="en-US" sz="1400" dirty="0" smtClean="0">
                  <a:solidFill>
                    <a:schemeClr val="tx1"/>
                  </a:solidFill>
                  <a:latin typeface="メイリオ" panose="020B0604030504040204" pitchFamily="50" charset="-128"/>
                  <a:ea typeface="メイリオ" panose="020B0604030504040204" pitchFamily="50" charset="-128"/>
                </a:rPr>
                <a:t>みよう　</a:t>
              </a:r>
              <a:r>
                <a:rPr kumimoji="1" lang="ja-JP" altLang="en-US" sz="1400" dirty="0" smtClean="0">
                  <a:solidFill>
                    <a:schemeClr val="tx1"/>
                  </a:solidFill>
                  <a:latin typeface="メイリオ" panose="020B0604030504040204" pitchFamily="50" charset="-128"/>
                  <a:ea typeface="メイリオ" panose="020B0604030504040204" pitchFamily="50" charset="-128"/>
                </a:rPr>
                <a:t>・元気出してね　　　</a:t>
              </a:r>
              <a:endParaRPr kumimoji="1" lang="en-US" altLang="ja-JP" sz="1400" dirty="0" smtClean="0">
                <a:solidFill>
                  <a:schemeClr val="tx1"/>
                </a:solidFill>
                <a:latin typeface="メイリオ" panose="020B0604030504040204" pitchFamily="50" charset="-128"/>
                <a:ea typeface="メイリオ" panose="020B0604030504040204" pitchFamily="50" charset="-128"/>
              </a:endParaRPr>
            </a:p>
            <a:p>
              <a:r>
                <a:rPr kumimoji="1" lang="ja-JP" altLang="en-US" sz="1400" dirty="0" smtClean="0">
                  <a:solidFill>
                    <a:schemeClr val="tx1"/>
                  </a:solidFill>
                  <a:latin typeface="メイリオ" panose="020B0604030504040204" pitchFamily="50" charset="-128"/>
                  <a:ea typeface="メイリオ" panose="020B0604030504040204" pitchFamily="50" charset="-128"/>
                </a:rPr>
                <a:t>・手伝うよ　　　　　　　　・ドンマイ</a:t>
              </a:r>
              <a:endParaRPr kumimoji="1" lang="en-US" altLang="ja-JP" sz="1400" dirty="0">
                <a:solidFill>
                  <a:schemeClr val="tx1"/>
                </a:solidFill>
                <a:latin typeface="メイリオ" panose="020B0604030504040204" pitchFamily="50" charset="-128"/>
                <a:ea typeface="メイリオ" panose="020B0604030504040204" pitchFamily="50" charset="-128"/>
              </a:endParaRPr>
            </a:p>
          </p:txBody>
        </p:sp>
        <p:sp>
          <p:nvSpPr>
            <p:cNvPr id="4" name="フローチャート: 代替処理 3">
              <a:extLst>
                <a:ext uri="{FF2B5EF4-FFF2-40B4-BE49-F238E27FC236}">
                  <a16:creationId xmlns:a16="http://schemas.microsoft.com/office/drawing/2014/main" id="{7815C0DF-49E2-51D3-C366-E01B0AFE6716}"/>
                </a:ext>
              </a:extLst>
            </p:cNvPr>
            <p:cNvSpPr/>
            <p:nvPr/>
          </p:nvSpPr>
          <p:spPr>
            <a:xfrm>
              <a:off x="589030" y="6118656"/>
              <a:ext cx="5677133" cy="1178021"/>
            </a:xfrm>
            <a:prstGeom prst="flowChartAlternateProcess">
              <a:avLst/>
            </a:prstGeom>
            <a:solidFill>
              <a:schemeClr val="accent4">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tIns="72000" rtlCol="0" anchor="ctr"/>
            <a:lstStyle/>
            <a:p>
              <a:r>
                <a:rPr kumimoji="1" lang="ja-JP" altLang="en-US" sz="1400" dirty="0">
                  <a:solidFill>
                    <a:schemeClr val="tx1"/>
                  </a:solidFill>
                  <a:latin typeface="メイリオ" panose="020B0604030504040204" pitchFamily="50" charset="-128"/>
                  <a:ea typeface="メイリオ" panose="020B0604030504040204" pitchFamily="50" charset="-128"/>
                </a:rPr>
                <a:t>・上手だね　　</a:t>
              </a:r>
              <a:r>
                <a:rPr kumimoji="1" lang="ja-JP" altLang="en-US" sz="1400" dirty="0" smtClean="0">
                  <a:solidFill>
                    <a:schemeClr val="tx1"/>
                  </a:solidFill>
                  <a:latin typeface="メイリオ" panose="020B0604030504040204" pitchFamily="50" charset="-128"/>
                  <a:ea typeface="メイリオ" panose="020B0604030504040204" pitchFamily="50" charset="-128"/>
                </a:rPr>
                <a:t>　・</a:t>
              </a:r>
              <a:r>
                <a:rPr kumimoji="1" lang="ja-JP" altLang="en-US" sz="1400" dirty="0">
                  <a:solidFill>
                    <a:schemeClr val="tx1"/>
                  </a:solidFill>
                  <a:latin typeface="メイリオ" panose="020B0604030504040204" pitchFamily="50" charset="-128"/>
                  <a:ea typeface="メイリオ" panose="020B0604030504040204" pitchFamily="50" charset="-128"/>
                </a:rPr>
                <a:t>すごいね　　・さすがだね　　</a:t>
              </a:r>
              <a:r>
                <a:rPr kumimoji="1" lang="ja-JP" altLang="en-US" sz="1400" dirty="0" smtClean="0">
                  <a:solidFill>
                    <a:schemeClr val="tx1"/>
                  </a:solidFill>
                  <a:latin typeface="メイリオ" panose="020B0604030504040204" pitchFamily="50" charset="-128"/>
                  <a:ea typeface="メイリオ" panose="020B0604030504040204" pitchFamily="50" charset="-128"/>
                </a:rPr>
                <a:t>　・</a:t>
              </a:r>
              <a:r>
                <a:rPr kumimoji="1" lang="ja-JP" altLang="en-US" sz="1400" dirty="0">
                  <a:solidFill>
                    <a:schemeClr val="tx1"/>
                  </a:solidFill>
                  <a:latin typeface="メイリオ" panose="020B0604030504040204" pitchFamily="50" charset="-128"/>
                  <a:ea typeface="メイリオ" panose="020B0604030504040204" pitchFamily="50" charset="-128"/>
                </a:rPr>
                <a:t>すてきだね</a:t>
              </a:r>
              <a:endParaRPr kumimoji="1" lang="en-US" altLang="ja-JP" sz="1400" dirty="0">
                <a:solidFill>
                  <a:schemeClr val="tx1"/>
                </a:solidFill>
                <a:latin typeface="メイリオ" panose="020B0604030504040204" pitchFamily="50" charset="-128"/>
                <a:ea typeface="メイリオ" panose="020B0604030504040204" pitchFamily="50" charset="-128"/>
              </a:endParaRPr>
            </a:p>
            <a:p>
              <a:r>
                <a:rPr kumimoji="1" lang="ja-JP" altLang="en-US" sz="1400" dirty="0">
                  <a:solidFill>
                    <a:schemeClr val="tx1"/>
                  </a:solidFill>
                  <a:latin typeface="メイリオ" panose="020B0604030504040204" pitchFamily="50" charset="-128"/>
                  <a:ea typeface="メイリオ" panose="020B0604030504040204" pitchFamily="50" charset="-128"/>
                </a:rPr>
                <a:t>・</a:t>
              </a:r>
              <a:r>
                <a:rPr kumimoji="1" lang="ja-JP" altLang="en-US" sz="1400" dirty="0" smtClean="0">
                  <a:solidFill>
                    <a:schemeClr val="tx1"/>
                  </a:solidFill>
                  <a:latin typeface="メイリオ" panose="020B0604030504040204" pitchFamily="50" charset="-128"/>
                  <a:ea typeface="メイリオ" panose="020B0604030504040204" pitchFamily="50" charset="-128"/>
                </a:rPr>
                <a:t>かっこいいね</a:t>
              </a:r>
              <a:r>
                <a:rPr kumimoji="1" lang="ja-JP" altLang="en-US" sz="1400" dirty="0">
                  <a:solidFill>
                    <a:schemeClr val="tx1"/>
                  </a:solidFill>
                  <a:latin typeface="メイリオ" panose="020B0604030504040204" pitchFamily="50" charset="-128"/>
                  <a:ea typeface="メイリオ" panose="020B0604030504040204" pitchFamily="50" charset="-128"/>
                </a:rPr>
                <a:t>　・優しいね　　・よくがんばったね　</a:t>
              </a:r>
              <a:endParaRPr kumimoji="1" lang="en-US" altLang="ja-JP" sz="1400" dirty="0">
                <a:solidFill>
                  <a:schemeClr val="tx1"/>
                </a:solidFill>
                <a:latin typeface="メイリオ" panose="020B0604030504040204" pitchFamily="50" charset="-128"/>
                <a:ea typeface="メイリオ" panose="020B0604030504040204" pitchFamily="50" charset="-128"/>
              </a:endParaRPr>
            </a:p>
            <a:p>
              <a:r>
                <a:rPr kumimoji="1" lang="ja-JP" altLang="en-US" sz="1400" dirty="0">
                  <a:solidFill>
                    <a:schemeClr val="tx1"/>
                  </a:solidFill>
                  <a:latin typeface="メイリオ" panose="020B0604030504040204" pitchFamily="50" charset="-128"/>
                  <a:ea typeface="メイリオ" panose="020B0604030504040204" pitchFamily="50" charset="-128"/>
                </a:rPr>
                <a:t>・〇〇がいいところだ</a:t>
              </a:r>
              <a:r>
                <a:rPr kumimoji="1" lang="ja-JP" altLang="en-US" sz="1400" dirty="0" smtClean="0">
                  <a:solidFill>
                    <a:schemeClr val="tx1"/>
                  </a:solidFill>
                  <a:latin typeface="メイリオ" panose="020B0604030504040204" pitchFamily="50" charset="-128"/>
                  <a:ea typeface="メイリオ" panose="020B0604030504040204" pitchFamily="50" charset="-128"/>
                </a:rPr>
                <a:t>よ　　　　・最高だね</a:t>
              </a:r>
              <a:endParaRPr kumimoji="1" lang="en-US" altLang="ja-JP" sz="1400" dirty="0">
                <a:solidFill>
                  <a:schemeClr val="tx1"/>
                </a:solidFill>
                <a:latin typeface="メイリオ" panose="020B0604030504040204" pitchFamily="50" charset="-128"/>
                <a:ea typeface="メイリオ" panose="020B0604030504040204" pitchFamily="50" charset="-128"/>
              </a:endParaRPr>
            </a:p>
            <a:p>
              <a:r>
                <a:rPr lang="ja-JP" altLang="en-US" sz="1400" dirty="0">
                  <a:solidFill>
                    <a:schemeClr val="tx1"/>
                  </a:solidFill>
                  <a:latin typeface="メイリオ" panose="020B0604030504040204" pitchFamily="50" charset="-128"/>
                  <a:ea typeface="メイリオ" panose="020B0604030504040204" pitchFamily="50" charset="-128"/>
                </a:rPr>
                <a:t>・自分の意見を言えるのがすごい</a:t>
              </a:r>
              <a:r>
                <a:rPr lang="ja-JP" altLang="en-US" sz="1400" dirty="0" smtClean="0">
                  <a:solidFill>
                    <a:schemeClr val="tx1"/>
                  </a:solidFill>
                  <a:latin typeface="メイリオ" panose="020B0604030504040204" pitchFamily="50" charset="-128"/>
                  <a:ea typeface="メイリオ" panose="020B0604030504040204" pitchFamily="50" charset="-128"/>
                </a:rPr>
                <a:t>ね</a:t>
              </a:r>
              <a:endParaRPr lang="en-US" altLang="ja-JP" sz="1400" dirty="0">
                <a:solidFill>
                  <a:schemeClr val="tx1"/>
                </a:solidFill>
                <a:latin typeface="メイリオ" panose="020B0604030504040204" pitchFamily="50" charset="-128"/>
                <a:ea typeface="メイリオ" panose="020B0604030504040204" pitchFamily="50" charset="-128"/>
              </a:endParaRPr>
            </a:p>
          </p:txBody>
        </p:sp>
        <p:sp>
          <p:nvSpPr>
            <p:cNvPr id="5" name="フローチャート: 代替処理 4">
              <a:extLst>
                <a:ext uri="{FF2B5EF4-FFF2-40B4-BE49-F238E27FC236}">
                  <a16:creationId xmlns:a16="http://schemas.microsoft.com/office/drawing/2014/main" id="{B47BA9E2-481A-46CA-B48E-8C24F118C248}"/>
                </a:ext>
              </a:extLst>
            </p:cNvPr>
            <p:cNvSpPr/>
            <p:nvPr/>
          </p:nvSpPr>
          <p:spPr>
            <a:xfrm>
              <a:off x="589030" y="7876468"/>
              <a:ext cx="5677133" cy="918000"/>
            </a:xfrm>
            <a:prstGeom prst="flowChartAlternateProcess">
              <a:avLst/>
            </a:prstGeom>
            <a:solidFill>
              <a:schemeClr val="accent4">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メイリオ" panose="020B0604030504040204" pitchFamily="50" charset="-128"/>
                  <a:ea typeface="メイリオ" panose="020B0604030504040204" pitchFamily="50" charset="-128"/>
                </a:rPr>
                <a:t>・ありがとう　　・〇〇さんのおかげだよ　　</a:t>
              </a:r>
              <a:endParaRPr lang="en-US" altLang="ja-JP" sz="1400" dirty="0">
                <a:solidFill>
                  <a:schemeClr val="tx1"/>
                </a:solidFill>
                <a:latin typeface="メイリオ" panose="020B0604030504040204" pitchFamily="50" charset="-128"/>
                <a:ea typeface="メイリオ" panose="020B0604030504040204" pitchFamily="50" charset="-128"/>
              </a:endParaRPr>
            </a:p>
            <a:p>
              <a:r>
                <a:rPr lang="ja-JP" altLang="en-US" sz="1400" dirty="0">
                  <a:solidFill>
                    <a:schemeClr val="tx1"/>
                  </a:solidFill>
                  <a:latin typeface="メイリオ" panose="020B0604030504040204" pitchFamily="50" charset="-128"/>
                  <a:ea typeface="メイリオ" panose="020B0604030504040204" pitchFamily="50" charset="-128"/>
                </a:rPr>
                <a:t>・</a:t>
              </a:r>
              <a:r>
                <a:rPr lang="ja-JP" altLang="en-US" sz="1400" dirty="0" smtClean="0">
                  <a:solidFill>
                    <a:schemeClr val="tx1"/>
                  </a:solidFill>
                  <a:latin typeface="メイリオ" panose="020B0604030504040204" pitchFamily="50" charset="-128"/>
                  <a:ea typeface="メイリオ" panose="020B0604030504040204" pitchFamily="50" charset="-128"/>
                </a:rPr>
                <a:t>〇〇さんが</a:t>
              </a:r>
              <a:r>
                <a:rPr lang="ja-JP" altLang="en-US" sz="1400" dirty="0">
                  <a:solidFill>
                    <a:schemeClr val="tx1"/>
                  </a:solidFill>
                  <a:latin typeface="メイリオ" panose="020B0604030504040204" pitchFamily="50" charset="-128"/>
                  <a:ea typeface="メイリオ" panose="020B0604030504040204" pitchFamily="50" charset="-128"/>
                </a:rPr>
                <a:t>いてくれて助かった</a:t>
              </a:r>
              <a:r>
                <a:rPr lang="ja-JP" altLang="en-US" sz="1400" dirty="0" smtClean="0">
                  <a:solidFill>
                    <a:schemeClr val="tx1"/>
                  </a:solidFill>
                  <a:latin typeface="メイリオ" panose="020B0604030504040204" pitchFamily="50" charset="-128"/>
                  <a:ea typeface="メイリオ" panose="020B0604030504040204" pitchFamily="50" charset="-128"/>
                </a:rPr>
                <a:t>よ</a:t>
              </a:r>
              <a:endParaRPr lang="en-US" altLang="ja-JP" sz="1400" dirty="0" smtClean="0">
                <a:solidFill>
                  <a:schemeClr val="tx1"/>
                </a:solidFill>
                <a:latin typeface="メイリオ" panose="020B0604030504040204" pitchFamily="50" charset="-128"/>
                <a:ea typeface="メイリオ" panose="020B0604030504040204" pitchFamily="50" charset="-128"/>
              </a:endParaRPr>
            </a:p>
            <a:p>
              <a:r>
                <a:rPr kumimoji="1" lang="ja-JP" altLang="en-US" sz="1400" dirty="0" smtClean="0">
                  <a:solidFill>
                    <a:schemeClr val="tx1"/>
                  </a:solidFill>
                  <a:latin typeface="メイリオ" panose="020B0604030504040204" pitchFamily="50" charset="-128"/>
                  <a:ea typeface="メイリオ" panose="020B0604030504040204" pitchFamily="50" charset="-128"/>
                </a:rPr>
                <a:t>・〇〇してもらって心強かった</a:t>
              </a:r>
              <a:r>
                <a:rPr kumimoji="1" lang="ja-JP" altLang="en-US" sz="1400" dirty="0" smtClean="0">
                  <a:solidFill>
                    <a:schemeClr val="tx1"/>
                  </a:solidFill>
                  <a:latin typeface="メイリオ" panose="020B0604030504040204" pitchFamily="50" charset="-128"/>
                  <a:ea typeface="メイリオ" panose="020B0604030504040204" pitchFamily="50" charset="-128"/>
                </a:rPr>
                <a:t>よ</a:t>
              </a:r>
              <a:endParaRPr kumimoji="1" lang="ja-JP" altLang="en-US" sz="1400" dirty="0">
                <a:solidFill>
                  <a:schemeClr val="tx1"/>
                </a:solidFill>
                <a:latin typeface="メイリオ" panose="020B0604030504040204" pitchFamily="50" charset="-128"/>
                <a:ea typeface="メイリオ" panose="020B0604030504040204" pitchFamily="50" charset="-128"/>
              </a:endParaRPr>
            </a:p>
          </p:txBody>
        </p:sp>
        <p:sp>
          <p:nvSpPr>
            <p:cNvPr id="8" name="テキスト ボックス 7"/>
            <p:cNvSpPr txBox="1"/>
            <p:nvPr/>
          </p:nvSpPr>
          <p:spPr>
            <a:xfrm>
              <a:off x="299803" y="2179593"/>
              <a:ext cx="2653259" cy="369332"/>
            </a:xfrm>
            <a:prstGeom prst="rect">
              <a:avLst/>
            </a:prstGeom>
            <a:noFill/>
          </p:spPr>
          <p:txBody>
            <a:bodyPr wrap="square" rtlCol="0">
              <a:spAutoFit/>
            </a:bodyPr>
            <a:lstStyle/>
            <a:p>
              <a:r>
                <a:rPr kumimoji="1" lang="ja-JP" altLang="en-US" b="1" dirty="0" smtClean="0">
                  <a:latin typeface="HG丸ｺﾞｼｯｸM-PRO" panose="020F0600000000000000" pitchFamily="50" charset="-128"/>
                  <a:ea typeface="HG丸ｺﾞｼｯｸM-PRO" panose="020F0600000000000000" pitchFamily="50" charset="-128"/>
                </a:rPr>
                <a:t>①相手を喜ばせる言葉</a:t>
              </a:r>
              <a:endParaRPr kumimoji="1" lang="ja-JP" altLang="en-US" b="1" dirty="0">
                <a:latin typeface="HG丸ｺﾞｼｯｸM-PRO" panose="020F0600000000000000" pitchFamily="50" charset="-128"/>
                <a:ea typeface="HG丸ｺﾞｼｯｸM-PRO" panose="020F0600000000000000" pitchFamily="50" charset="-128"/>
              </a:endParaRPr>
            </a:p>
          </p:txBody>
        </p:sp>
        <p:sp>
          <p:nvSpPr>
            <p:cNvPr id="16" name="テキスト ボックス 15"/>
            <p:cNvSpPr txBox="1"/>
            <p:nvPr/>
          </p:nvSpPr>
          <p:spPr>
            <a:xfrm>
              <a:off x="299803" y="3746364"/>
              <a:ext cx="2840636" cy="369332"/>
            </a:xfrm>
            <a:prstGeom prst="rect">
              <a:avLst/>
            </a:prstGeom>
            <a:noFill/>
          </p:spPr>
          <p:txBody>
            <a:bodyPr wrap="square" rtlCol="0">
              <a:spAutoFit/>
            </a:bodyPr>
            <a:lstStyle/>
            <a:p>
              <a:r>
                <a:rPr kumimoji="1" lang="ja-JP" altLang="en-US" b="1" dirty="0" smtClean="0">
                  <a:latin typeface="HG丸ｺﾞｼｯｸM-PRO" panose="020F0600000000000000" pitchFamily="50" charset="-128"/>
                  <a:ea typeface="HG丸ｺﾞｼｯｸM-PRO" panose="020F0600000000000000" pitchFamily="50" charset="-128"/>
                </a:rPr>
                <a:t>②相手を安心させる言葉</a:t>
              </a:r>
              <a:endParaRPr kumimoji="1" lang="ja-JP" altLang="en-US" b="1" dirty="0">
                <a:latin typeface="HG丸ｺﾞｼｯｸM-PRO" panose="020F0600000000000000" pitchFamily="50" charset="-128"/>
                <a:ea typeface="HG丸ｺﾞｼｯｸM-PRO" panose="020F0600000000000000" pitchFamily="50" charset="-128"/>
              </a:endParaRPr>
            </a:p>
          </p:txBody>
        </p:sp>
        <p:sp>
          <p:nvSpPr>
            <p:cNvPr id="17" name="テキスト ボックス 16"/>
            <p:cNvSpPr txBox="1"/>
            <p:nvPr/>
          </p:nvSpPr>
          <p:spPr>
            <a:xfrm>
              <a:off x="299803" y="5698874"/>
              <a:ext cx="2653259" cy="369332"/>
            </a:xfrm>
            <a:prstGeom prst="rect">
              <a:avLst/>
            </a:prstGeom>
            <a:noFill/>
          </p:spPr>
          <p:txBody>
            <a:bodyPr wrap="square" rtlCol="0">
              <a:spAutoFit/>
            </a:bodyPr>
            <a:lstStyle/>
            <a:p>
              <a:r>
                <a:rPr kumimoji="1" lang="ja-JP" altLang="en-US" b="1" dirty="0" smtClean="0">
                  <a:latin typeface="HG丸ｺﾞｼｯｸM-PRO" panose="020F0600000000000000" pitchFamily="50" charset="-128"/>
                  <a:ea typeface="HG丸ｺﾞｼｯｸM-PRO" panose="020F0600000000000000" pitchFamily="50" charset="-128"/>
                </a:rPr>
                <a:t>③相手をほめる言葉</a:t>
              </a:r>
              <a:endParaRPr kumimoji="1" lang="ja-JP" altLang="en-US" b="1" dirty="0">
                <a:latin typeface="HG丸ｺﾞｼｯｸM-PRO" panose="020F0600000000000000" pitchFamily="50" charset="-128"/>
                <a:ea typeface="HG丸ｺﾞｼｯｸM-PRO" panose="020F0600000000000000" pitchFamily="50" charset="-128"/>
              </a:endParaRPr>
            </a:p>
          </p:txBody>
        </p:sp>
        <p:sp>
          <p:nvSpPr>
            <p:cNvPr id="20" name="テキスト ボックス 19"/>
            <p:cNvSpPr txBox="1"/>
            <p:nvPr/>
          </p:nvSpPr>
          <p:spPr>
            <a:xfrm>
              <a:off x="299638" y="7466718"/>
              <a:ext cx="2953062" cy="369332"/>
            </a:xfrm>
            <a:prstGeom prst="rect">
              <a:avLst/>
            </a:prstGeom>
            <a:noFill/>
          </p:spPr>
          <p:txBody>
            <a:bodyPr wrap="square" rtlCol="0">
              <a:spAutoFit/>
            </a:bodyPr>
            <a:lstStyle/>
            <a:p>
              <a:r>
                <a:rPr kumimoji="1" lang="ja-JP" altLang="en-US" b="1" dirty="0" smtClean="0">
                  <a:latin typeface="HG丸ｺﾞｼｯｸM-PRO" panose="020F0600000000000000" pitchFamily="50" charset="-128"/>
                  <a:ea typeface="HG丸ｺﾞｼｯｸM-PRO" panose="020F0600000000000000" pitchFamily="50" charset="-128"/>
                </a:rPr>
                <a:t>④相手に感しゃする言葉</a:t>
              </a:r>
              <a:endParaRPr kumimoji="1" lang="ja-JP" altLang="en-US" b="1" dirty="0">
                <a:latin typeface="HG丸ｺﾞｼｯｸM-PRO" panose="020F0600000000000000" pitchFamily="50" charset="-128"/>
                <a:ea typeface="HG丸ｺﾞｼｯｸM-PRO" panose="020F0600000000000000" pitchFamily="50" charset="-128"/>
              </a:endParaRPr>
            </a:p>
          </p:txBody>
        </p:sp>
      </p:grpSp>
    </p:spTree>
    <p:extLst>
      <p:ext uri="{BB962C8B-B14F-4D97-AF65-F5344CB8AC3E}">
        <p14:creationId xmlns:p14="http://schemas.microsoft.com/office/powerpoint/2010/main" val="10431936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4C371438-4B18-8874-E8F0-0BC0D831D094}"/>
              </a:ext>
            </a:extLst>
          </p:cNvPr>
          <p:cNvGraphicFramePr>
            <a:graphicFrameLocks noGrp="1"/>
          </p:cNvGraphicFramePr>
          <p:nvPr>
            <p:extLst/>
          </p:nvPr>
        </p:nvGraphicFramePr>
        <p:xfrm>
          <a:off x="1501140" y="205740"/>
          <a:ext cx="5113020" cy="693420"/>
        </p:xfrm>
        <a:graphic>
          <a:graphicData uri="http://schemas.openxmlformats.org/drawingml/2006/table">
            <a:tbl>
              <a:tblPr firstRow="1" bandRow="1">
                <a:tableStyleId>{5940675A-B579-460E-94D1-54222C63F5DA}</a:tableStyleId>
              </a:tblPr>
              <a:tblGrid>
                <a:gridCol w="2209800">
                  <a:extLst>
                    <a:ext uri="{9D8B030D-6E8A-4147-A177-3AD203B41FA5}">
                      <a16:colId xmlns:a16="http://schemas.microsoft.com/office/drawing/2014/main" val="3889536041"/>
                    </a:ext>
                  </a:extLst>
                </a:gridCol>
                <a:gridCol w="2903220">
                  <a:extLst>
                    <a:ext uri="{9D8B030D-6E8A-4147-A177-3AD203B41FA5}">
                      <a16:colId xmlns:a16="http://schemas.microsoft.com/office/drawing/2014/main" val="2536415263"/>
                    </a:ext>
                  </a:extLst>
                </a:gridCol>
              </a:tblGrid>
              <a:tr h="693420">
                <a:tc>
                  <a:txBody>
                    <a:bodyPr/>
                    <a:lstStyle/>
                    <a:p>
                      <a:r>
                        <a:rPr kumimoji="1" lang="ja-JP" altLang="en-US" dirty="0"/>
                        <a:t>　　　　</a:t>
                      </a:r>
                      <a:r>
                        <a:rPr kumimoji="1" lang="ja-JP" altLang="en-US" sz="1600" dirty="0"/>
                        <a:t>　年　　　組　　　番</a:t>
                      </a:r>
                    </a:p>
                  </a:txBody>
                  <a:tcPr anchor="b"/>
                </a:tc>
                <a:tc>
                  <a:txBody>
                    <a:bodyPr/>
                    <a:lstStyle/>
                    <a:p>
                      <a:r>
                        <a:rPr kumimoji="1" lang="ja-JP" altLang="en-US" dirty="0"/>
                        <a:t>名前</a:t>
                      </a:r>
                    </a:p>
                  </a:txBody>
                  <a:tcPr/>
                </a:tc>
                <a:extLst>
                  <a:ext uri="{0D108BD9-81ED-4DB2-BD59-A6C34878D82A}">
                    <a16:rowId xmlns:a16="http://schemas.microsoft.com/office/drawing/2014/main" val="4096654781"/>
                  </a:ext>
                </a:extLst>
              </a:tr>
            </a:tbl>
          </a:graphicData>
        </a:graphic>
      </p:graphicFrame>
      <p:sp>
        <p:nvSpPr>
          <p:cNvPr id="3" name="テキスト ボックス 2">
            <a:extLst>
              <a:ext uri="{FF2B5EF4-FFF2-40B4-BE49-F238E27FC236}">
                <a16:creationId xmlns:a16="http://schemas.microsoft.com/office/drawing/2014/main" id="{70749643-AEA1-BBC6-3C62-DD2CB05DF4E4}"/>
              </a:ext>
            </a:extLst>
          </p:cNvPr>
          <p:cNvSpPr txBox="1"/>
          <p:nvPr/>
        </p:nvSpPr>
        <p:spPr>
          <a:xfrm>
            <a:off x="1264480" y="971550"/>
            <a:ext cx="4359519" cy="584775"/>
          </a:xfrm>
          <a:prstGeom prst="rect">
            <a:avLst/>
          </a:prstGeom>
          <a:noFill/>
        </p:spPr>
        <p:txBody>
          <a:bodyPr wrap="square" rtlCol="0">
            <a:spAutoFit/>
          </a:bodyPr>
          <a:lstStyle/>
          <a:p>
            <a:r>
              <a:rPr kumimoji="1" lang="ja-JP" altLang="en-US" sz="3200" dirty="0" smtClean="0">
                <a:latin typeface="BIZ UDPゴシック" panose="020B0400000000000000" pitchFamily="50" charset="-128"/>
                <a:ea typeface="BIZ UDPゴシック" panose="020B0400000000000000" pitchFamily="50" charset="-128"/>
              </a:rPr>
              <a:t>「あった</a:t>
            </a:r>
            <a:r>
              <a:rPr kumimoji="1" lang="ja-JP" altLang="en-US" sz="3200" dirty="0">
                <a:latin typeface="BIZ UDPゴシック" panose="020B0400000000000000" pitchFamily="50" charset="-128"/>
                <a:ea typeface="BIZ UDPゴシック" panose="020B0400000000000000" pitchFamily="50" charset="-128"/>
              </a:rPr>
              <a:t>か</a:t>
            </a:r>
            <a:r>
              <a:rPr kumimoji="1" lang="ja-JP" altLang="en-US" sz="3200" dirty="0" smtClean="0">
                <a:latin typeface="BIZ UDPゴシック" panose="020B0400000000000000" pitchFamily="50" charset="-128"/>
                <a:ea typeface="BIZ UDPゴシック" panose="020B0400000000000000" pitchFamily="50" charset="-128"/>
              </a:rPr>
              <a:t>言葉」 </a:t>
            </a:r>
            <a:r>
              <a:rPr kumimoji="1" lang="ja-JP" altLang="en-US" sz="3200" dirty="0">
                <a:latin typeface="BIZ UDPゴシック" panose="020B0400000000000000" pitchFamily="50" charset="-128"/>
                <a:ea typeface="BIZ UDPゴシック" panose="020B0400000000000000" pitchFamily="50" charset="-128"/>
              </a:rPr>
              <a:t>大作戦</a:t>
            </a:r>
          </a:p>
        </p:txBody>
      </p:sp>
      <p:sp>
        <p:nvSpPr>
          <p:cNvPr id="4" name="四角形: メモ 3">
            <a:extLst>
              <a:ext uri="{FF2B5EF4-FFF2-40B4-BE49-F238E27FC236}">
                <a16:creationId xmlns:a16="http://schemas.microsoft.com/office/drawing/2014/main" id="{EEFC7296-F7AA-14CA-A533-F18BD7CCF3B2}"/>
              </a:ext>
            </a:extLst>
          </p:cNvPr>
          <p:cNvSpPr/>
          <p:nvPr/>
        </p:nvSpPr>
        <p:spPr>
          <a:xfrm>
            <a:off x="312420" y="1689675"/>
            <a:ext cx="6301740" cy="2630865"/>
          </a:xfrm>
          <a:prstGeom prst="foldedCorner">
            <a:avLst>
              <a:gd name="adj" fmla="val 7114"/>
            </a:avLst>
          </a:prstGeom>
          <a:ln w="19050"/>
        </p:spPr>
        <p:style>
          <a:lnRef idx="2">
            <a:schemeClr val="dk1"/>
          </a:lnRef>
          <a:fillRef idx="1">
            <a:schemeClr val="lt1"/>
          </a:fillRef>
          <a:effectRef idx="0">
            <a:schemeClr val="dk1"/>
          </a:effectRef>
          <a:fontRef idx="minor">
            <a:schemeClr val="dk1"/>
          </a:fontRef>
        </p:style>
        <p:txBody>
          <a:bodyPr rtlCol="0" anchor="t"/>
          <a:lstStyle/>
          <a:p>
            <a:r>
              <a:rPr kumimoji="1" lang="ja-JP" altLang="en-US" sz="2000" dirty="0"/>
              <a:t>わたしは、クラス</a:t>
            </a:r>
            <a:r>
              <a:rPr kumimoji="1" lang="ja-JP" altLang="en-US" sz="2000" dirty="0" smtClean="0"/>
              <a:t>の「あった</a:t>
            </a:r>
            <a:r>
              <a:rPr kumimoji="1" lang="ja-JP" altLang="en-US" sz="2000" dirty="0"/>
              <a:t>か</a:t>
            </a:r>
            <a:r>
              <a:rPr kumimoji="1" lang="ja-JP" altLang="en-US" sz="2000" dirty="0" smtClean="0"/>
              <a:t>言葉」を</a:t>
            </a:r>
            <a:r>
              <a:rPr kumimoji="1" lang="ja-JP" altLang="en-US" sz="2000" dirty="0"/>
              <a:t>ふやすために</a:t>
            </a:r>
          </a:p>
        </p:txBody>
      </p:sp>
      <p:cxnSp>
        <p:nvCxnSpPr>
          <p:cNvPr id="6" name="直線コネクタ 5">
            <a:extLst>
              <a:ext uri="{FF2B5EF4-FFF2-40B4-BE49-F238E27FC236}">
                <a16:creationId xmlns:a16="http://schemas.microsoft.com/office/drawing/2014/main" id="{2609578E-F1F8-2715-246A-8B6527C96523}"/>
              </a:ext>
            </a:extLst>
          </p:cNvPr>
          <p:cNvCxnSpPr/>
          <p:nvPr/>
        </p:nvCxnSpPr>
        <p:spPr>
          <a:xfrm>
            <a:off x="541020" y="2590800"/>
            <a:ext cx="580644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直線コネクタ 6">
            <a:extLst>
              <a:ext uri="{FF2B5EF4-FFF2-40B4-BE49-F238E27FC236}">
                <a16:creationId xmlns:a16="http://schemas.microsoft.com/office/drawing/2014/main" id="{33317F97-C54D-56EC-E4E8-A72A2EC28BF8}"/>
              </a:ext>
            </a:extLst>
          </p:cNvPr>
          <p:cNvCxnSpPr/>
          <p:nvPr/>
        </p:nvCxnSpPr>
        <p:spPr>
          <a:xfrm>
            <a:off x="541020" y="3246120"/>
            <a:ext cx="580644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直線コネクタ 7">
            <a:extLst>
              <a:ext uri="{FF2B5EF4-FFF2-40B4-BE49-F238E27FC236}">
                <a16:creationId xmlns:a16="http://schemas.microsoft.com/office/drawing/2014/main" id="{7041F53A-8887-AECF-2270-557B7E49DFC0}"/>
              </a:ext>
            </a:extLst>
          </p:cNvPr>
          <p:cNvCxnSpPr/>
          <p:nvPr/>
        </p:nvCxnSpPr>
        <p:spPr>
          <a:xfrm>
            <a:off x="541020" y="3916680"/>
            <a:ext cx="580644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10" name="表 9">
            <a:extLst>
              <a:ext uri="{FF2B5EF4-FFF2-40B4-BE49-F238E27FC236}">
                <a16:creationId xmlns:a16="http://schemas.microsoft.com/office/drawing/2014/main" id="{F63AD3A7-ABE7-8B01-7D2C-80142726196D}"/>
              </a:ext>
            </a:extLst>
          </p:cNvPr>
          <p:cNvGraphicFramePr>
            <a:graphicFrameLocks noGrp="1"/>
          </p:cNvGraphicFramePr>
          <p:nvPr>
            <p:extLst/>
          </p:nvPr>
        </p:nvGraphicFramePr>
        <p:xfrm>
          <a:off x="312420" y="4587240"/>
          <a:ext cx="6301740" cy="2438400"/>
        </p:xfrm>
        <a:graphic>
          <a:graphicData uri="http://schemas.openxmlformats.org/drawingml/2006/table">
            <a:tbl>
              <a:tblPr firstRow="1" bandRow="1">
                <a:tableStyleId>{5940675A-B579-460E-94D1-54222C63F5DA}</a:tableStyleId>
              </a:tblPr>
              <a:tblGrid>
                <a:gridCol w="1050290">
                  <a:extLst>
                    <a:ext uri="{9D8B030D-6E8A-4147-A177-3AD203B41FA5}">
                      <a16:colId xmlns:a16="http://schemas.microsoft.com/office/drawing/2014/main" val="2558316061"/>
                    </a:ext>
                  </a:extLst>
                </a:gridCol>
                <a:gridCol w="1050290">
                  <a:extLst>
                    <a:ext uri="{9D8B030D-6E8A-4147-A177-3AD203B41FA5}">
                      <a16:colId xmlns:a16="http://schemas.microsoft.com/office/drawing/2014/main" val="4232361663"/>
                    </a:ext>
                  </a:extLst>
                </a:gridCol>
                <a:gridCol w="1050290">
                  <a:extLst>
                    <a:ext uri="{9D8B030D-6E8A-4147-A177-3AD203B41FA5}">
                      <a16:colId xmlns:a16="http://schemas.microsoft.com/office/drawing/2014/main" val="2685543678"/>
                    </a:ext>
                  </a:extLst>
                </a:gridCol>
                <a:gridCol w="1050290">
                  <a:extLst>
                    <a:ext uri="{9D8B030D-6E8A-4147-A177-3AD203B41FA5}">
                      <a16:colId xmlns:a16="http://schemas.microsoft.com/office/drawing/2014/main" val="228041802"/>
                    </a:ext>
                  </a:extLst>
                </a:gridCol>
                <a:gridCol w="1050290">
                  <a:extLst>
                    <a:ext uri="{9D8B030D-6E8A-4147-A177-3AD203B41FA5}">
                      <a16:colId xmlns:a16="http://schemas.microsoft.com/office/drawing/2014/main" val="3764709762"/>
                    </a:ext>
                  </a:extLst>
                </a:gridCol>
                <a:gridCol w="1050290">
                  <a:extLst>
                    <a:ext uri="{9D8B030D-6E8A-4147-A177-3AD203B41FA5}">
                      <a16:colId xmlns:a16="http://schemas.microsoft.com/office/drawing/2014/main" val="2576420278"/>
                    </a:ext>
                  </a:extLst>
                </a:gridCol>
              </a:tblGrid>
              <a:tr h="609600">
                <a:tc>
                  <a:txBody>
                    <a:bodyPr/>
                    <a:lstStyle/>
                    <a:p>
                      <a:pPr algn="ctr"/>
                      <a:r>
                        <a:rPr kumimoji="1" lang="ja-JP" altLang="en-US" sz="2000" dirty="0"/>
                        <a:t>日にち</a:t>
                      </a:r>
                    </a:p>
                  </a:txBody>
                  <a:tcPr anchor="ct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a:p>
                  </a:txBody>
                  <a:tcPr/>
                </a:tc>
                <a:tc>
                  <a:txBody>
                    <a:bodyPr/>
                    <a:lstStyle/>
                    <a:p>
                      <a:endParaRPr kumimoji="1" lang="ja-JP" altLang="en-US"/>
                    </a:p>
                  </a:txBody>
                  <a:tcPr/>
                </a:tc>
                <a:extLst>
                  <a:ext uri="{0D108BD9-81ED-4DB2-BD59-A6C34878D82A}">
                    <a16:rowId xmlns:a16="http://schemas.microsoft.com/office/drawing/2014/main" val="4178770122"/>
                  </a:ext>
                </a:extLst>
              </a:tr>
              <a:tr h="609600">
                <a:tc>
                  <a:txBody>
                    <a:bodyPr/>
                    <a:lstStyle/>
                    <a:p>
                      <a:pPr algn="ctr"/>
                      <a:r>
                        <a:rPr kumimoji="1" lang="ja-JP" altLang="en-US" sz="1800" dirty="0"/>
                        <a:t>◎ 〇 △</a:t>
                      </a:r>
                    </a:p>
                  </a:txBody>
                  <a:tcPr anchor="ct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extLst>
                  <a:ext uri="{0D108BD9-81ED-4DB2-BD59-A6C34878D82A}">
                    <a16:rowId xmlns:a16="http://schemas.microsoft.com/office/drawing/2014/main" val="143651876"/>
                  </a:ext>
                </a:extLst>
              </a:tr>
              <a:tr h="609600">
                <a:tc>
                  <a:txBody>
                    <a:bodyPr/>
                    <a:lstStyle/>
                    <a:p>
                      <a:pPr algn="ctr"/>
                      <a:r>
                        <a:rPr kumimoji="1" lang="ja-JP" altLang="en-US" sz="2000" dirty="0"/>
                        <a:t>日にち</a:t>
                      </a:r>
                    </a:p>
                  </a:txBody>
                  <a:tcPr anchor="ct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extLst>
                  <a:ext uri="{0D108BD9-81ED-4DB2-BD59-A6C34878D82A}">
                    <a16:rowId xmlns:a16="http://schemas.microsoft.com/office/drawing/2014/main" val="794588018"/>
                  </a:ext>
                </a:extLst>
              </a:tr>
              <a:tr h="609600">
                <a:tc>
                  <a:txBody>
                    <a:bodyPr/>
                    <a:lstStyle/>
                    <a:p>
                      <a:pPr algn="ctr"/>
                      <a:r>
                        <a:rPr kumimoji="1" lang="ja-JP" altLang="en-US" sz="1800" dirty="0"/>
                        <a:t>◎ 〇 △</a:t>
                      </a:r>
                    </a:p>
                  </a:txBody>
                  <a:tcPr anchor="ct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4146631154"/>
                  </a:ext>
                </a:extLst>
              </a:tr>
            </a:tbl>
          </a:graphicData>
        </a:graphic>
      </p:graphicFrame>
      <p:grpSp>
        <p:nvGrpSpPr>
          <p:cNvPr id="17" name="グループ化 16">
            <a:extLst>
              <a:ext uri="{FF2B5EF4-FFF2-40B4-BE49-F238E27FC236}">
                <a16:creationId xmlns:a16="http://schemas.microsoft.com/office/drawing/2014/main" id="{0C657CD8-9504-C192-4A2F-1A957A83D3F1}"/>
              </a:ext>
            </a:extLst>
          </p:cNvPr>
          <p:cNvGrpSpPr/>
          <p:nvPr/>
        </p:nvGrpSpPr>
        <p:grpSpPr>
          <a:xfrm>
            <a:off x="1691640" y="4716778"/>
            <a:ext cx="4556760" cy="394277"/>
            <a:chOff x="1691640" y="4716778"/>
            <a:chExt cx="4556760" cy="394277"/>
          </a:xfrm>
        </p:grpSpPr>
        <p:cxnSp>
          <p:nvCxnSpPr>
            <p:cNvPr id="12" name="直線コネクタ 11">
              <a:extLst>
                <a:ext uri="{FF2B5EF4-FFF2-40B4-BE49-F238E27FC236}">
                  <a16:creationId xmlns:a16="http://schemas.microsoft.com/office/drawing/2014/main" id="{B68E92C1-932F-CB85-1C4F-42E0D8CBE387}"/>
                </a:ext>
              </a:extLst>
            </p:cNvPr>
            <p:cNvCxnSpPr/>
            <p:nvPr/>
          </p:nvCxnSpPr>
          <p:spPr>
            <a:xfrm flipH="1">
              <a:off x="1691640" y="4716780"/>
              <a:ext cx="335280" cy="394275"/>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直線コネクタ 12">
              <a:extLst>
                <a:ext uri="{FF2B5EF4-FFF2-40B4-BE49-F238E27FC236}">
                  <a16:creationId xmlns:a16="http://schemas.microsoft.com/office/drawing/2014/main" id="{4095C057-B655-8BF1-C31F-B51CFE59AF4C}"/>
                </a:ext>
              </a:extLst>
            </p:cNvPr>
            <p:cNvCxnSpPr/>
            <p:nvPr/>
          </p:nvCxnSpPr>
          <p:spPr>
            <a:xfrm flipH="1">
              <a:off x="2788920" y="4716779"/>
              <a:ext cx="335280" cy="394275"/>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直線コネクタ 13">
              <a:extLst>
                <a:ext uri="{FF2B5EF4-FFF2-40B4-BE49-F238E27FC236}">
                  <a16:creationId xmlns:a16="http://schemas.microsoft.com/office/drawing/2014/main" id="{1339A507-6E41-C374-4BAD-4B2AEC2C2D61}"/>
                </a:ext>
              </a:extLst>
            </p:cNvPr>
            <p:cNvCxnSpPr/>
            <p:nvPr/>
          </p:nvCxnSpPr>
          <p:spPr>
            <a:xfrm flipH="1">
              <a:off x="3832860" y="4716778"/>
              <a:ext cx="335280" cy="394275"/>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直線コネクタ 14">
              <a:extLst>
                <a:ext uri="{FF2B5EF4-FFF2-40B4-BE49-F238E27FC236}">
                  <a16:creationId xmlns:a16="http://schemas.microsoft.com/office/drawing/2014/main" id="{9E9D5D82-3D64-ACC4-6F0C-404E68C0B858}"/>
                </a:ext>
              </a:extLst>
            </p:cNvPr>
            <p:cNvCxnSpPr/>
            <p:nvPr/>
          </p:nvCxnSpPr>
          <p:spPr>
            <a:xfrm flipH="1">
              <a:off x="4853942" y="4716778"/>
              <a:ext cx="335280" cy="394275"/>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直線コネクタ 15">
              <a:extLst>
                <a:ext uri="{FF2B5EF4-FFF2-40B4-BE49-F238E27FC236}">
                  <a16:creationId xmlns:a16="http://schemas.microsoft.com/office/drawing/2014/main" id="{514CEAC4-E43A-B3A9-5AD4-348A2D641083}"/>
                </a:ext>
              </a:extLst>
            </p:cNvPr>
            <p:cNvCxnSpPr/>
            <p:nvPr/>
          </p:nvCxnSpPr>
          <p:spPr>
            <a:xfrm flipH="1">
              <a:off x="5913120" y="4716778"/>
              <a:ext cx="335280" cy="394275"/>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8" name="グループ化 17">
            <a:extLst>
              <a:ext uri="{FF2B5EF4-FFF2-40B4-BE49-F238E27FC236}">
                <a16:creationId xmlns:a16="http://schemas.microsoft.com/office/drawing/2014/main" id="{BC2FDC3C-F7D1-7E9E-02E8-A19E4E0C795C}"/>
              </a:ext>
            </a:extLst>
          </p:cNvPr>
          <p:cNvGrpSpPr/>
          <p:nvPr/>
        </p:nvGrpSpPr>
        <p:grpSpPr>
          <a:xfrm>
            <a:off x="1691640" y="5935978"/>
            <a:ext cx="4556760" cy="394277"/>
            <a:chOff x="1691640" y="4716778"/>
            <a:chExt cx="4556760" cy="394277"/>
          </a:xfrm>
        </p:grpSpPr>
        <p:cxnSp>
          <p:nvCxnSpPr>
            <p:cNvPr id="19" name="直線コネクタ 18">
              <a:extLst>
                <a:ext uri="{FF2B5EF4-FFF2-40B4-BE49-F238E27FC236}">
                  <a16:creationId xmlns:a16="http://schemas.microsoft.com/office/drawing/2014/main" id="{D2D56939-F678-7B33-7EFF-ABC7F0B27D4E}"/>
                </a:ext>
              </a:extLst>
            </p:cNvPr>
            <p:cNvCxnSpPr/>
            <p:nvPr/>
          </p:nvCxnSpPr>
          <p:spPr>
            <a:xfrm flipH="1">
              <a:off x="1691640" y="4716780"/>
              <a:ext cx="335280" cy="394275"/>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直線コネクタ 19">
              <a:extLst>
                <a:ext uri="{FF2B5EF4-FFF2-40B4-BE49-F238E27FC236}">
                  <a16:creationId xmlns:a16="http://schemas.microsoft.com/office/drawing/2014/main" id="{7FF97514-D99F-D667-1550-F099576E4251}"/>
                </a:ext>
              </a:extLst>
            </p:cNvPr>
            <p:cNvCxnSpPr/>
            <p:nvPr/>
          </p:nvCxnSpPr>
          <p:spPr>
            <a:xfrm flipH="1">
              <a:off x="2788920" y="4716779"/>
              <a:ext cx="335280" cy="394275"/>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直線コネクタ 20">
              <a:extLst>
                <a:ext uri="{FF2B5EF4-FFF2-40B4-BE49-F238E27FC236}">
                  <a16:creationId xmlns:a16="http://schemas.microsoft.com/office/drawing/2014/main" id="{8B4091DD-176E-51F8-4996-55707DB2748B}"/>
                </a:ext>
              </a:extLst>
            </p:cNvPr>
            <p:cNvCxnSpPr/>
            <p:nvPr/>
          </p:nvCxnSpPr>
          <p:spPr>
            <a:xfrm flipH="1">
              <a:off x="3832860" y="4716778"/>
              <a:ext cx="335280" cy="394275"/>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直線コネクタ 21">
              <a:extLst>
                <a:ext uri="{FF2B5EF4-FFF2-40B4-BE49-F238E27FC236}">
                  <a16:creationId xmlns:a16="http://schemas.microsoft.com/office/drawing/2014/main" id="{1754E57C-28D7-F8A8-9749-9E01FFC067B9}"/>
                </a:ext>
              </a:extLst>
            </p:cNvPr>
            <p:cNvCxnSpPr/>
            <p:nvPr/>
          </p:nvCxnSpPr>
          <p:spPr>
            <a:xfrm flipH="1">
              <a:off x="4853942" y="4716778"/>
              <a:ext cx="335280" cy="394275"/>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直線コネクタ 22">
              <a:extLst>
                <a:ext uri="{FF2B5EF4-FFF2-40B4-BE49-F238E27FC236}">
                  <a16:creationId xmlns:a16="http://schemas.microsoft.com/office/drawing/2014/main" id="{6CB477D2-5C42-AA14-E778-2913A268FF72}"/>
                </a:ext>
              </a:extLst>
            </p:cNvPr>
            <p:cNvCxnSpPr/>
            <p:nvPr/>
          </p:nvCxnSpPr>
          <p:spPr>
            <a:xfrm flipH="1">
              <a:off x="5913120" y="4716778"/>
              <a:ext cx="335280" cy="394275"/>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4" name="フレーム 23">
            <a:extLst>
              <a:ext uri="{FF2B5EF4-FFF2-40B4-BE49-F238E27FC236}">
                <a16:creationId xmlns:a16="http://schemas.microsoft.com/office/drawing/2014/main" id="{85108D39-F62C-A302-EACB-28811585064D}"/>
              </a:ext>
            </a:extLst>
          </p:cNvPr>
          <p:cNvSpPr/>
          <p:nvPr/>
        </p:nvSpPr>
        <p:spPr>
          <a:xfrm>
            <a:off x="312420" y="7368540"/>
            <a:ext cx="6301740" cy="2331720"/>
          </a:xfrm>
          <a:prstGeom prst="frame">
            <a:avLst>
              <a:gd name="adj1" fmla="val 3350"/>
            </a:avLst>
          </a:prstGeom>
          <a:noFill/>
          <a:ln w="190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5" name="テキスト ボックス 24">
            <a:extLst>
              <a:ext uri="{FF2B5EF4-FFF2-40B4-BE49-F238E27FC236}">
                <a16:creationId xmlns:a16="http://schemas.microsoft.com/office/drawing/2014/main" id="{C8F3D1F2-C285-F85D-6187-60F26054035F}"/>
              </a:ext>
            </a:extLst>
          </p:cNvPr>
          <p:cNvSpPr txBox="1"/>
          <p:nvPr/>
        </p:nvSpPr>
        <p:spPr>
          <a:xfrm>
            <a:off x="396240" y="7481233"/>
            <a:ext cx="1630680" cy="369332"/>
          </a:xfrm>
          <a:prstGeom prst="rect">
            <a:avLst/>
          </a:prstGeom>
          <a:noFill/>
        </p:spPr>
        <p:txBody>
          <a:bodyPr wrap="square" rtlCol="0">
            <a:spAutoFit/>
          </a:bodyPr>
          <a:lstStyle/>
          <a:p>
            <a:r>
              <a:rPr kumimoji="1" lang="ja-JP" altLang="en-US" dirty="0"/>
              <a:t>ふり返り</a:t>
            </a:r>
          </a:p>
        </p:txBody>
      </p:sp>
    </p:spTree>
    <p:extLst>
      <p:ext uri="{BB962C8B-B14F-4D97-AF65-F5344CB8AC3E}">
        <p14:creationId xmlns:p14="http://schemas.microsoft.com/office/powerpoint/2010/main" val="32546698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566057" y="534954"/>
            <a:ext cx="4254759" cy="461665"/>
          </a:xfrm>
          <a:prstGeom prst="rect">
            <a:avLst/>
          </a:prstGeom>
          <a:noFill/>
        </p:spPr>
        <p:txBody>
          <a:bodyPr wrap="square" rtlCol="0">
            <a:spAutoFit/>
          </a:bodyPr>
          <a:lstStyle/>
          <a:p>
            <a:r>
              <a:rPr kumimoji="1" lang="ja-JP" altLang="en-US" sz="2400" dirty="0"/>
              <a:t>「ひとつのことば」　　北原白秋</a:t>
            </a:r>
          </a:p>
        </p:txBody>
      </p:sp>
      <p:sp>
        <p:nvSpPr>
          <p:cNvPr id="3" name="テキスト ボックス 2"/>
          <p:cNvSpPr txBox="1"/>
          <p:nvPr/>
        </p:nvSpPr>
        <p:spPr>
          <a:xfrm>
            <a:off x="478971" y="1412032"/>
            <a:ext cx="5977813" cy="6093976"/>
          </a:xfrm>
          <a:prstGeom prst="rect">
            <a:avLst/>
          </a:prstGeom>
          <a:noFill/>
          <a:ln w="34925" cmpd="dbl">
            <a:solidFill>
              <a:schemeClr val="tx1"/>
            </a:solidFill>
          </a:ln>
        </p:spPr>
        <p:txBody>
          <a:bodyPr wrap="square" rtlCol="0">
            <a:spAutoFit/>
          </a:bodyPr>
          <a:lstStyle/>
          <a:p>
            <a:pPr>
              <a:lnSpc>
                <a:spcPct val="150000"/>
              </a:lnSpc>
            </a:pPr>
            <a:r>
              <a:rPr lang="ja-JP" altLang="en-US" sz="2000" dirty="0">
                <a:solidFill>
                  <a:srgbClr val="333333"/>
                </a:solidFill>
                <a:latin typeface="Hiragino Kaku Gothic ProN"/>
              </a:rPr>
              <a:t>ひとつのことばで</a:t>
            </a:r>
            <a:endParaRPr lang="en-US" altLang="ja-JP" sz="2000" dirty="0">
              <a:solidFill>
                <a:srgbClr val="333333"/>
              </a:solidFill>
              <a:latin typeface="Hiragino Kaku Gothic ProN"/>
            </a:endParaRPr>
          </a:p>
          <a:p>
            <a:pPr>
              <a:lnSpc>
                <a:spcPct val="150000"/>
              </a:lnSpc>
            </a:pPr>
            <a:r>
              <a:rPr lang="ja-JP" altLang="en-US" sz="2000" dirty="0">
                <a:solidFill>
                  <a:srgbClr val="333333"/>
                </a:solidFill>
                <a:latin typeface="Hiragino Kaku Gothic ProN"/>
              </a:rPr>
              <a:t>ひとつのことばで</a:t>
            </a:r>
            <a:r>
              <a:rPr lang="ja-JP" altLang="en-US" sz="2000" dirty="0"/>
              <a:t/>
            </a:r>
            <a:br>
              <a:rPr lang="ja-JP" altLang="en-US" sz="2000" dirty="0"/>
            </a:br>
            <a:r>
              <a:rPr lang="ja-JP" altLang="en-US" sz="2000" dirty="0">
                <a:solidFill>
                  <a:srgbClr val="333333"/>
                </a:solidFill>
                <a:latin typeface="Hiragino Kaku Gothic ProN"/>
              </a:rPr>
              <a:t>ひとつのことばで</a:t>
            </a:r>
            <a:endParaRPr lang="en-US" altLang="ja-JP" sz="2000" dirty="0">
              <a:solidFill>
                <a:srgbClr val="333333"/>
              </a:solidFill>
              <a:latin typeface="Hiragino Kaku Gothic ProN"/>
            </a:endParaRPr>
          </a:p>
          <a:p>
            <a:pPr>
              <a:lnSpc>
                <a:spcPct val="150000"/>
              </a:lnSpc>
            </a:pPr>
            <a:r>
              <a:rPr lang="ja-JP" altLang="en-US" sz="2000" dirty="0">
                <a:solidFill>
                  <a:srgbClr val="333333"/>
                </a:solidFill>
                <a:latin typeface="Hiragino Kaku Gothic ProN"/>
              </a:rPr>
              <a:t>ひとつのことばで</a:t>
            </a:r>
            <a:r>
              <a:rPr lang="ja-JP" altLang="en-US" sz="2000" dirty="0"/>
              <a:t/>
            </a:r>
            <a:br>
              <a:rPr lang="ja-JP" altLang="en-US" sz="2000" dirty="0"/>
            </a:br>
            <a:r>
              <a:rPr lang="ja-JP" altLang="en-US" sz="2000" dirty="0">
                <a:solidFill>
                  <a:srgbClr val="333333"/>
                </a:solidFill>
                <a:latin typeface="Hiragino Kaku Gothic ProN"/>
              </a:rPr>
              <a:t>ひとつのことばで </a:t>
            </a:r>
            <a:endParaRPr lang="en-US" altLang="ja-JP" sz="2000" dirty="0">
              <a:solidFill>
                <a:srgbClr val="333333"/>
              </a:solidFill>
              <a:latin typeface="Hiragino Kaku Gothic ProN"/>
            </a:endParaRPr>
          </a:p>
          <a:p>
            <a:pPr>
              <a:lnSpc>
                <a:spcPct val="150000"/>
              </a:lnSpc>
            </a:pPr>
            <a:r>
              <a:rPr lang="ja-JP" altLang="en-US" sz="2000" dirty="0">
                <a:solidFill>
                  <a:srgbClr val="333333"/>
                </a:solidFill>
                <a:latin typeface="Hiragino Kaku Gothic ProN"/>
              </a:rPr>
              <a:t>ひとつのことばで</a:t>
            </a:r>
            <a:r>
              <a:rPr lang="ja-JP" altLang="en-US" sz="2000" dirty="0"/>
              <a:t/>
            </a:r>
            <a:br>
              <a:rPr lang="ja-JP" altLang="en-US" sz="2000" dirty="0"/>
            </a:br>
            <a:endParaRPr lang="en-US" altLang="ja-JP" sz="2000" dirty="0"/>
          </a:p>
          <a:p>
            <a:pPr>
              <a:lnSpc>
                <a:spcPct val="150000"/>
              </a:lnSpc>
            </a:pPr>
            <a:r>
              <a:rPr lang="ja-JP" altLang="en-US" sz="2000" dirty="0">
                <a:solidFill>
                  <a:srgbClr val="333333"/>
                </a:solidFill>
                <a:latin typeface="Hiragino Kaku Gothic ProN"/>
              </a:rPr>
              <a:t>ひとつのことばは それぞれに </a:t>
            </a:r>
            <a:endParaRPr lang="en-US" altLang="ja-JP" sz="2000" dirty="0">
              <a:solidFill>
                <a:srgbClr val="333333"/>
              </a:solidFill>
              <a:latin typeface="Hiragino Kaku Gothic ProN"/>
            </a:endParaRPr>
          </a:p>
          <a:p>
            <a:pPr>
              <a:lnSpc>
                <a:spcPct val="150000"/>
              </a:lnSpc>
            </a:pPr>
            <a:r>
              <a:rPr lang="ja-JP" altLang="en-US" sz="2000" dirty="0">
                <a:solidFill>
                  <a:srgbClr val="333333"/>
                </a:solidFill>
                <a:latin typeface="Hiragino Kaku Gothic ProN"/>
              </a:rPr>
              <a:t>ひとつ</a:t>
            </a:r>
            <a:r>
              <a:rPr lang="ja-JP" altLang="en-US" sz="2000" dirty="0" smtClean="0">
                <a:solidFill>
                  <a:srgbClr val="333333"/>
                </a:solidFill>
                <a:latin typeface="Hiragino Kaku Gothic ProN"/>
              </a:rPr>
              <a:t>の</a:t>
            </a:r>
            <a:r>
              <a:rPr lang="ja-JP" altLang="en-US" sz="2000" dirty="0" smtClean="0">
                <a:solidFill>
                  <a:srgbClr val="FF0000"/>
                </a:solidFill>
                <a:latin typeface="Hiragino Kaku Gothic ProN"/>
              </a:rPr>
              <a:t>心</a:t>
            </a:r>
            <a:r>
              <a:rPr lang="ja-JP" altLang="en-US" sz="2000" dirty="0" smtClean="0">
                <a:solidFill>
                  <a:srgbClr val="333333"/>
                </a:solidFill>
                <a:latin typeface="Hiragino Kaku Gothic ProN"/>
              </a:rPr>
              <a:t>を</a:t>
            </a:r>
            <a:r>
              <a:rPr lang="ja-JP" altLang="en-US" sz="2000" dirty="0">
                <a:solidFill>
                  <a:srgbClr val="333333"/>
                </a:solidFill>
                <a:latin typeface="Hiragino Kaku Gothic ProN"/>
              </a:rPr>
              <a:t>もっている</a:t>
            </a:r>
            <a:r>
              <a:rPr lang="ja-JP" altLang="en-US" sz="2000" dirty="0"/>
              <a:t/>
            </a:r>
            <a:br>
              <a:rPr lang="ja-JP" altLang="en-US" sz="2000" dirty="0"/>
            </a:br>
            <a:r>
              <a:rPr lang="ja-JP" altLang="en-US" sz="2000" dirty="0">
                <a:solidFill>
                  <a:srgbClr val="333333"/>
                </a:solidFill>
                <a:latin typeface="Hiragino Kaku Gothic ProN"/>
              </a:rPr>
              <a:t>きれいなことばは きれいな心 </a:t>
            </a:r>
            <a:endParaRPr lang="en-US" altLang="ja-JP" sz="2000" dirty="0">
              <a:solidFill>
                <a:srgbClr val="333333"/>
              </a:solidFill>
              <a:latin typeface="Hiragino Kaku Gothic ProN"/>
            </a:endParaRPr>
          </a:p>
          <a:p>
            <a:pPr>
              <a:lnSpc>
                <a:spcPct val="150000"/>
              </a:lnSpc>
            </a:pPr>
            <a:r>
              <a:rPr lang="ja-JP" altLang="en-US" sz="2000" dirty="0">
                <a:solidFill>
                  <a:srgbClr val="333333"/>
                </a:solidFill>
                <a:latin typeface="Hiragino Kaku Gothic ProN"/>
              </a:rPr>
              <a:t>やさしいことばは やさしい心</a:t>
            </a:r>
            <a:r>
              <a:rPr lang="ja-JP" altLang="en-US" sz="2000" dirty="0"/>
              <a:t/>
            </a:r>
            <a:br>
              <a:rPr lang="ja-JP" altLang="en-US" sz="2000" dirty="0"/>
            </a:br>
            <a:r>
              <a:rPr lang="ja-JP" altLang="en-US" sz="2000" dirty="0">
                <a:solidFill>
                  <a:srgbClr val="333333"/>
                </a:solidFill>
                <a:latin typeface="Hiragino Kaku Gothic ProN"/>
              </a:rPr>
              <a:t>ひとつのことば</a:t>
            </a:r>
            <a:r>
              <a:rPr lang="ja-JP" altLang="en-US" sz="2000" dirty="0" smtClean="0">
                <a:solidFill>
                  <a:srgbClr val="333333"/>
                </a:solidFill>
                <a:latin typeface="Hiragino Kaku Gothic ProN"/>
              </a:rPr>
              <a:t>を　</a:t>
            </a:r>
            <a:r>
              <a:rPr lang="ja-JP" altLang="en-US" sz="2000" dirty="0" smtClean="0">
                <a:solidFill>
                  <a:srgbClr val="FF0000"/>
                </a:solidFill>
                <a:latin typeface="Hiragino Kaku Gothic ProN"/>
              </a:rPr>
              <a:t>大切に </a:t>
            </a:r>
            <a:endParaRPr lang="en-US" altLang="ja-JP" sz="2000" dirty="0">
              <a:solidFill>
                <a:srgbClr val="FF0000"/>
              </a:solidFill>
              <a:latin typeface="Hiragino Kaku Gothic ProN"/>
            </a:endParaRPr>
          </a:p>
          <a:p>
            <a:pPr>
              <a:lnSpc>
                <a:spcPct val="150000"/>
              </a:lnSpc>
            </a:pPr>
            <a:r>
              <a:rPr lang="ja-JP" altLang="en-US" sz="2000" dirty="0">
                <a:solidFill>
                  <a:srgbClr val="333333"/>
                </a:solidFill>
                <a:latin typeface="Hiragino Kaku Gothic ProN"/>
              </a:rPr>
              <a:t>ひとつのことばを　</a:t>
            </a:r>
            <a:endParaRPr kumimoji="1" lang="ja-JP" altLang="en-US" sz="2000" dirty="0"/>
          </a:p>
        </p:txBody>
      </p:sp>
      <p:sp>
        <p:nvSpPr>
          <p:cNvPr id="5" name="正方形/長方形 4"/>
          <p:cNvSpPr/>
          <p:nvPr/>
        </p:nvSpPr>
        <p:spPr>
          <a:xfrm>
            <a:off x="2413229" y="1517772"/>
            <a:ext cx="1436612" cy="400110"/>
          </a:xfrm>
          <a:prstGeom prst="rect">
            <a:avLst/>
          </a:prstGeom>
        </p:spPr>
        <p:txBody>
          <a:bodyPr wrap="none">
            <a:spAutoFit/>
          </a:bodyPr>
          <a:lstStyle/>
          <a:p>
            <a:r>
              <a:rPr lang="ja-JP" altLang="en-US" sz="2000" dirty="0">
                <a:solidFill>
                  <a:srgbClr val="FF0000"/>
                </a:solidFill>
                <a:latin typeface="Hiragino Kaku Gothic ProN"/>
              </a:rPr>
              <a:t>けんかして </a:t>
            </a:r>
            <a:endParaRPr lang="ja-JP" altLang="en-US" sz="2000" dirty="0">
              <a:solidFill>
                <a:srgbClr val="FF0000"/>
              </a:solidFill>
            </a:endParaRPr>
          </a:p>
        </p:txBody>
      </p:sp>
      <p:sp>
        <p:nvSpPr>
          <p:cNvPr id="6" name="正方形/長方形 5"/>
          <p:cNvSpPr/>
          <p:nvPr/>
        </p:nvSpPr>
        <p:spPr>
          <a:xfrm>
            <a:off x="2413229" y="1963963"/>
            <a:ext cx="1335622" cy="400110"/>
          </a:xfrm>
          <a:prstGeom prst="rect">
            <a:avLst/>
          </a:prstGeom>
        </p:spPr>
        <p:txBody>
          <a:bodyPr wrap="none">
            <a:spAutoFit/>
          </a:bodyPr>
          <a:lstStyle/>
          <a:p>
            <a:r>
              <a:rPr lang="ja-JP" altLang="en-US" sz="2000" dirty="0">
                <a:solidFill>
                  <a:srgbClr val="FF0000"/>
                </a:solidFill>
                <a:latin typeface="Hiragino Kaku Gothic ProN"/>
              </a:rPr>
              <a:t>なかなおり</a:t>
            </a:r>
            <a:endParaRPr lang="ja-JP" altLang="en-US" sz="2000" dirty="0">
              <a:solidFill>
                <a:srgbClr val="FF0000"/>
              </a:solidFill>
            </a:endParaRPr>
          </a:p>
        </p:txBody>
      </p:sp>
      <p:sp>
        <p:nvSpPr>
          <p:cNvPr id="7" name="正方形/長方形 6"/>
          <p:cNvSpPr/>
          <p:nvPr/>
        </p:nvSpPr>
        <p:spPr>
          <a:xfrm>
            <a:off x="2433266" y="2416374"/>
            <a:ext cx="1420582" cy="400110"/>
          </a:xfrm>
          <a:prstGeom prst="rect">
            <a:avLst/>
          </a:prstGeom>
        </p:spPr>
        <p:txBody>
          <a:bodyPr wrap="none">
            <a:spAutoFit/>
          </a:bodyPr>
          <a:lstStyle/>
          <a:p>
            <a:r>
              <a:rPr lang="ja-JP" altLang="en-US" sz="2000" dirty="0">
                <a:solidFill>
                  <a:srgbClr val="FF0000"/>
                </a:solidFill>
                <a:latin typeface="Hiragino Kaku Gothic ProN"/>
              </a:rPr>
              <a:t>頭がさがり </a:t>
            </a:r>
            <a:endParaRPr lang="ja-JP" altLang="en-US" sz="2000" dirty="0">
              <a:solidFill>
                <a:srgbClr val="FF0000"/>
              </a:solidFill>
            </a:endParaRPr>
          </a:p>
        </p:txBody>
      </p:sp>
      <p:sp>
        <p:nvSpPr>
          <p:cNvPr id="8" name="正方形/長方形 7"/>
          <p:cNvSpPr/>
          <p:nvPr/>
        </p:nvSpPr>
        <p:spPr>
          <a:xfrm>
            <a:off x="2422722" y="2884140"/>
            <a:ext cx="1428596" cy="400110"/>
          </a:xfrm>
          <a:prstGeom prst="rect">
            <a:avLst/>
          </a:prstGeom>
        </p:spPr>
        <p:txBody>
          <a:bodyPr wrap="none">
            <a:spAutoFit/>
          </a:bodyPr>
          <a:lstStyle/>
          <a:p>
            <a:r>
              <a:rPr lang="ja-JP" altLang="en-US" sz="2000" dirty="0">
                <a:solidFill>
                  <a:srgbClr val="FF0000"/>
                </a:solidFill>
                <a:latin typeface="Hiragino Kaku Gothic ProN"/>
              </a:rPr>
              <a:t>心がいたむ</a:t>
            </a:r>
            <a:endParaRPr lang="ja-JP" altLang="en-US" dirty="0">
              <a:solidFill>
                <a:srgbClr val="FF0000"/>
              </a:solidFill>
            </a:endParaRPr>
          </a:p>
        </p:txBody>
      </p:sp>
      <p:sp>
        <p:nvSpPr>
          <p:cNvPr id="9" name="正方形/長方形 8"/>
          <p:cNvSpPr/>
          <p:nvPr/>
        </p:nvSpPr>
        <p:spPr>
          <a:xfrm>
            <a:off x="2448495" y="3231897"/>
            <a:ext cx="1366080" cy="481863"/>
          </a:xfrm>
          <a:prstGeom prst="rect">
            <a:avLst/>
          </a:prstGeom>
        </p:spPr>
        <p:txBody>
          <a:bodyPr wrap="none">
            <a:spAutoFit/>
          </a:bodyPr>
          <a:lstStyle/>
          <a:p>
            <a:pPr lvl="0">
              <a:lnSpc>
                <a:spcPct val="150000"/>
              </a:lnSpc>
            </a:pPr>
            <a:r>
              <a:rPr lang="ja-JP" altLang="en-US" sz="2000" dirty="0">
                <a:solidFill>
                  <a:srgbClr val="FF0000"/>
                </a:solidFill>
                <a:latin typeface="Hiragino Kaku Gothic ProN"/>
              </a:rPr>
              <a:t>楽しく笑い </a:t>
            </a:r>
            <a:endParaRPr lang="en-US" altLang="ja-JP" sz="2000" dirty="0">
              <a:solidFill>
                <a:srgbClr val="FF0000"/>
              </a:solidFill>
              <a:latin typeface="Hiragino Kaku Gothic ProN"/>
            </a:endParaRPr>
          </a:p>
        </p:txBody>
      </p:sp>
      <p:sp>
        <p:nvSpPr>
          <p:cNvPr id="10" name="正方形/長方形 9"/>
          <p:cNvSpPr/>
          <p:nvPr/>
        </p:nvSpPr>
        <p:spPr>
          <a:xfrm>
            <a:off x="2444053" y="3713760"/>
            <a:ext cx="1372492" cy="481863"/>
          </a:xfrm>
          <a:prstGeom prst="rect">
            <a:avLst/>
          </a:prstGeom>
        </p:spPr>
        <p:txBody>
          <a:bodyPr wrap="none">
            <a:spAutoFit/>
          </a:bodyPr>
          <a:lstStyle/>
          <a:p>
            <a:pPr lvl="0">
              <a:lnSpc>
                <a:spcPct val="150000"/>
              </a:lnSpc>
            </a:pPr>
            <a:r>
              <a:rPr lang="ja-JP" altLang="en-US" sz="2000" dirty="0">
                <a:solidFill>
                  <a:srgbClr val="FF0000"/>
                </a:solidFill>
                <a:latin typeface="Hiragino Kaku Gothic ProN"/>
              </a:rPr>
              <a:t>泣かされる</a:t>
            </a:r>
            <a:endParaRPr lang="en-US" altLang="ja-JP" sz="2000" dirty="0">
              <a:solidFill>
                <a:srgbClr val="FF0000"/>
              </a:solidFill>
              <a:latin typeface="Hiragino Kaku Gothic ProN"/>
            </a:endParaRPr>
          </a:p>
        </p:txBody>
      </p:sp>
      <p:sp>
        <p:nvSpPr>
          <p:cNvPr id="13" name="正方形/長方形 12"/>
          <p:cNvSpPr/>
          <p:nvPr/>
        </p:nvSpPr>
        <p:spPr>
          <a:xfrm>
            <a:off x="2444053" y="6920345"/>
            <a:ext cx="788999" cy="501291"/>
          </a:xfrm>
          <a:prstGeom prst="rect">
            <a:avLst/>
          </a:prstGeom>
        </p:spPr>
        <p:txBody>
          <a:bodyPr wrap="none">
            <a:spAutoFit/>
          </a:bodyPr>
          <a:lstStyle/>
          <a:p>
            <a:pPr>
              <a:lnSpc>
                <a:spcPct val="150000"/>
              </a:lnSpc>
            </a:pPr>
            <a:r>
              <a:rPr lang="ja-JP" altLang="en-US" sz="2000" dirty="0">
                <a:solidFill>
                  <a:srgbClr val="FF0000"/>
                </a:solidFill>
                <a:latin typeface="Hiragino Kaku Gothic ProN"/>
              </a:rPr>
              <a:t>美しく</a:t>
            </a:r>
            <a:endParaRPr lang="ja-JP" altLang="en-US" sz="2000" dirty="0">
              <a:solidFill>
                <a:srgbClr val="FF0000"/>
              </a:solidFill>
            </a:endParaRPr>
          </a:p>
        </p:txBody>
      </p:sp>
    </p:spTree>
    <p:extLst>
      <p:ext uri="{BB962C8B-B14F-4D97-AF65-F5344CB8AC3E}">
        <p14:creationId xmlns:p14="http://schemas.microsoft.com/office/powerpoint/2010/main" val="88411220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16592</TotalTime>
  <Words>2769</Words>
  <Application>Microsoft Office PowerPoint</Application>
  <PresentationFormat>A4 210 x 297 mm</PresentationFormat>
  <Paragraphs>359</Paragraphs>
  <Slides>9</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9</vt:i4>
      </vt:variant>
    </vt:vector>
  </HeadingPairs>
  <TitlesOfParts>
    <vt:vector size="19" baseType="lpstr">
      <vt:lpstr>BIZ UDPゴシック</vt:lpstr>
      <vt:lpstr>ＤＦ平成明朝体W3</vt:lpstr>
      <vt:lpstr>HG丸ｺﾞｼｯｸM-PRO</vt:lpstr>
      <vt:lpstr>Hiragino Kaku Gothic ProN</vt:lpstr>
      <vt:lpstr>ＭＳ Ｐゴシック</vt:lpstr>
      <vt:lpstr>メイリオ</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聞きたい言葉、いやな言葉</dc:title>
  <dc:creator>宮城県総合教育センター</dc:creator>
  <cp:lastModifiedBy>long2306</cp:lastModifiedBy>
  <cp:revision>948</cp:revision>
  <cp:lastPrinted>2024-03-11T03:25:19Z</cp:lastPrinted>
  <dcterms:created xsi:type="dcterms:W3CDTF">2014-06-22T09:44:07Z</dcterms:created>
  <dcterms:modified xsi:type="dcterms:W3CDTF">2024-03-11T03:27:24Z</dcterms:modified>
</cp:coreProperties>
</file>