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9" r:id="rId2"/>
    <p:sldId id="276" r:id="rId3"/>
    <p:sldId id="268" r:id="rId4"/>
    <p:sldId id="269" r:id="rId5"/>
    <p:sldId id="294" r:id="rId6"/>
    <p:sldId id="296" r:id="rId7"/>
    <p:sldId id="297" r:id="rId8"/>
    <p:sldId id="295" r:id="rId9"/>
    <p:sldId id="293" r:id="rId10"/>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EBAB"/>
    <a:srgbClr val="FF0000"/>
    <a:srgbClr val="66CCFF"/>
    <a:srgbClr val="FF66CC"/>
    <a:srgbClr val="41709C"/>
    <a:srgbClr val="FF9900"/>
    <a:srgbClr val="3399FF"/>
    <a:srgbClr val="FF3399"/>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2" autoAdjust="0"/>
    <p:restoredTop sz="94660"/>
  </p:normalViewPr>
  <p:slideViewPr>
    <p:cSldViewPr snapToGrid="0">
      <p:cViewPr>
        <p:scale>
          <a:sx n="134" d="100"/>
          <a:sy n="134" d="100"/>
        </p:scale>
        <p:origin x="926" y="-2208"/>
      </p:cViewPr>
      <p:guideLst>
        <p:guide orient="horz" pos="3120"/>
        <p:guide pos="2160"/>
      </p:guideLst>
    </p:cSldViewPr>
  </p:slideViewPr>
  <p:notesTextViewPr>
    <p:cViewPr>
      <p:scale>
        <a:sx n="1" d="1"/>
        <a:sy n="1" d="1"/>
      </p:scale>
      <p:origin x="0" y="0"/>
    </p:cViewPr>
  </p:notesTextViewPr>
  <p:sorterViewPr>
    <p:cViewPr>
      <p:scale>
        <a:sx n="68" d="100"/>
        <a:sy n="68" d="100"/>
      </p:scale>
      <p:origin x="0" y="0"/>
    </p:cViewPr>
  </p:sorterViewPr>
  <p:notesViewPr>
    <p:cSldViewPr snapToGrid="0">
      <p:cViewPr varScale="1">
        <p:scale>
          <a:sx n="71" d="100"/>
          <a:sy n="71" d="100"/>
        </p:scale>
        <p:origin x="-1812" y="-102"/>
      </p:cViewPr>
      <p:guideLst>
        <p:guide orient="horz" pos="214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301543" cy="339884"/>
          </a:xfrm>
          <a:prstGeom prst="rect">
            <a:avLst/>
          </a:prstGeom>
        </p:spPr>
        <p:txBody>
          <a:bodyPr vert="horz" lIns="92036" tIns="46020" rIns="92036" bIns="4602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2798" y="2"/>
            <a:ext cx="4301543" cy="339884"/>
          </a:xfrm>
          <a:prstGeom prst="rect">
            <a:avLst/>
          </a:prstGeom>
        </p:spPr>
        <p:txBody>
          <a:bodyPr vert="horz" lIns="92036" tIns="46020" rIns="92036" bIns="46020" rtlCol="0"/>
          <a:lstStyle>
            <a:lvl1pPr algn="r">
              <a:defRPr sz="1300"/>
            </a:lvl1pPr>
          </a:lstStyle>
          <a:p>
            <a:fld id="{2D547134-8370-4955-9D68-675257D4F374}" type="datetime1">
              <a:rPr kumimoji="1" lang="ja-JP" altLang="en-US" smtClean="0"/>
              <a:t>2024/3/11</a:t>
            </a:fld>
            <a:endParaRPr kumimoji="1" lang="ja-JP" altLang="en-US"/>
          </a:p>
        </p:txBody>
      </p:sp>
      <p:sp>
        <p:nvSpPr>
          <p:cNvPr id="4" name="フッター プレースホルダー 3"/>
          <p:cNvSpPr>
            <a:spLocks noGrp="1"/>
          </p:cNvSpPr>
          <p:nvPr>
            <p:ph type="ftr" sz="quarter" idx="2"/>
          </p:nvPr>
        </p:nvSpPr>
        <p:spPr>
          <a:xfrm>
            <a:off x="3" y="6456613"/>
            <a:ext cx="4301543" cy="339884"/>
          </a:xfrm>
          <a:prstGeom prst="rect">
            <a:avLst/>
          </a:prstGeom>
        </p:spPr>
        <p:txBody>
          <a:bodyPr vert="horz" lIns="92036" tIns="46020" rIns="92036" bIns="4602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2798" y="6456613"/>
            <a:ext cx="4301543" cy="339884"/>
          </a:xfrm>
          <a:prstGeom prst="rect">
            <a:avLst/>
          </a:prstGeom>
        </p:spPr>
        <p:txBody>
          <a:bodyPr vert="horz" lIns="92036" tIns="46020" rIns="92036" bIns="46020" rtlCol="0" anchor="b"/>
          <a:lstStyle>
            <a:lvl1pPr algn="r">
              <a:defRPr sz="1300"/>
            </a:lvl1pPr>
          </a:lstStyle>
          <a:p>
            <a:fld id="{8F73C529-BCC4-46D0-98B1-1AC86D656C24}" type="slidenum">
              <a:rPr kumimoji="1" lang="ja-JP" altLang="en-US" smtClean="0"/>
              <a:pPr/>
              <a:t>‹#›</a:t>
            </a:fld>
            <a:endParaRPr kumimoji="1" lang="ja-JP" altLang="en-US"/>
          </a:p>
        </p:txBody>
      </p:sp>
    </p:spTree>
    <p:extLst>
      <p:ext uri="{BB962C8B-B14F-4D97-AF65-F5344CB8AC3E}">
        <p14:creationId xmlns:p14="http://schemas.microsoft.com/office/powerpoint/2010/main" val="3127855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703" cy="339484"/>
          </a:xfrm>
          <a:prstGeom prst="rect">
            <a:avLst/>
          </a:prstGeom>
        </p:spPr>
        <p:txBody>
          <a:bodyPr vert="horz" lIns="92036" tIns="46020" rIns="92036" bIns="46020"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3340" y="0"/>
            <a:ext cx="4301702" cy="339484"/>
          </a:xfrm>
          <a:prstGeom prst="rect">
            <a:avLst/>
          </a:prstGeom>
        </p:spPr>
        <p:txBody>
          <a:bodyPr vert="horz" lIns="92036" tIns="46020" rIns="92036" bIns="46020" rtlCol="0"/>
          <a:lstStyle>
            <a:lvl1pPr algn="r">
              <a:defRPr sz="1300"/>
            </a:lvl1pPr>
          </a:lstStyle>
          <a:p>
            <a:fld id="{CCCF6A3E-E72A-4B00-BFAB-23A7CAB8438B}" type="datetime1">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2036" tIns="46020" rIns="92036" bIns="46020" rtlCol="0" anchor="ctr"/>
          <a:lstStyle/>
          <a:p>
            <a:endParaRPr lang="ja-JP" altLang="en-US"/>
          </a:p>
        </p:txBody>
      </p:sp>
      <p:sp>
        <p:nvSpPr>
          <p:cNvPr id="5" name="ノート プレースホルダー 4"/>
          <p:cNvSpPr>
            <a:spLocks noGrp="1"/>
          </p:cNvSpPr>
          <p:nvPr>
            <p:ph type="body" sz="quarter" idx="3"/>
          </p:nvPr>
        </p:nvSpPr>
        <p:spPr>
          <a:xfrm>
            <a:off x="992828" y="3228298"/>
            <a:ext cx="7940991" cy="3060155"/>
          </a:xfrm>
          <a:prstGeom prst="rect">
            <a:avLst/>
          </a:prstGeom>
        </p:spPr>
        <p:txBody>
          <a:bodyPr vert="horz" lIns="92036" tIns="46020" rIns="92036" bIns="460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592"/>
            <a:ext cx="4301703" cy="339484"/>
          </a:xfrm>
          <a:prstGeom prst="rect">
            <a:avLst/>
          </a:prstGeom>
        </p:spPr>
        <p:txBody>
          <a:bodyPr vert="horz" lIns="92036" tIns="46020" rIns="92036" bIns="4602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3340" y="6456592"/>
            <a:ext cx="4301702" cy="339484"/>
          </a:xfrm>
          <a:prstGeom prst="rect">
            <a:avLst/>
          </a:prstGeom>
        </p:spPr>
        <p:txBody>
          <a:bodyPr vert="horz" lIns="92036" tIns="46020" rIns="92036" bIns="46020" rtlCol="0" anchor="b"/>
          <a:lstStyle>
            <a:lvl1pPr algn="r">
              <a:defRPr sz="1300"/>
            </a:lvl1pPr>
          </a:lstStyle>
          <a:p>
            <a:fld id="{24512867-79DD-4576-924B-F197EFD89383}" type="slidenum">
              <a:rPr kumimoji="1" lang="ja-JP" altLang="en-US" smtClean="0"/>
              <a:pPr/>
              <a:t>‹#›</a:t>
            </a:fld>
            <a:endParaRPr kumimoji="1" lang="ja-JP" altLang="en-US"/>
          </a:p>
        </p:txBody>
      </p:sp>
    </p:spTree>
    <p:extLst>
      <p:ext uri="{BB962C8B-B14F-4D97-AF65-F5344CB8AC3E}">
        <p14:creationId xmlns:p14="http://schemas.microsoft.com/office/powerpoint/2010/main" val="3287524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9564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63935436"/>
      </p:ext>
    </p:extLst>
  </p:cSld>
  <p:clrMap bg1="lt1" tx1="dk1" bg2="lt2" tx2="dk2" accent1="accent1" accent2="accent2" accent3="accent3" accent4="accent4" accent5="accent5" accent6="accent6" hlink="hlink" folHlink="folHlink"/>
  <p:sldLayoutIdLst>
    <p:sldLayoutId id="2147483667" r:id="rId1"/>
  </p:sldLayoutIdLst>
  <p:hf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角丸四角形 116"/>
          <p:cNvSpPr/>
          <p:nvPr/>
        </p:nvSpPr>
        <p:spPr bwMode="auto">
          <a:xfrm>
            <a:off x="501090" y="6787050"/>
            <a:ext cx="1440000" cy="700514"/>
          </a:xfrm>
          <a:prstGeom prst="roundRect">
            <a:avLst>
              <a:gd name="adj" fmla="val 32221"/>
            </a:avLst>
          </a:prstGeom>
          <a:solidFill>
            <a:srgbClr val="0000FF"/>
          </a:solidFill>
          <a:ln>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6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学級活動</a:t>
            </a:r>
            <a:endParaRPr kumimoji="1" lang="en-US" altLang="ja-JP" sz="16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62" name="Rectangle 55"/>
          <p:cNvSpPr>
            <a:spLocks noChangeArrowheads="1"/>
          </p:cNvSpPr>
          <p:nvPr/>
        </p:nvSpPr>
        <p:spPr bwMode="auto">
          <a:xfrm>
            <a:off x="1868303" y="52183"/>
            <a:ext cx="4735490" cy="660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a:latin typeface="HG丸ｺﾞｼｯｸM-PRO" panose="020F0600000000000000" pitchFamily="50" charset="-128"/>
                <a:ea typeface="HG丸ｺﾞｼｯｸM-PRO" panose="020F0600000000000000" pitchFamily="50" charset="-128"/>
              </a:rPr>
              <a:t>聞きたい言葉、いやな言葉　　　　</a:t>
            </a:r>
          </a:p>
        </p:txBody>
      </p:sp>
      <p:sp>
        <p:nvSpPr>
          <p:cNvPr id="69" name="Rectangle 55"/>
          <p:cNvSpPr>
            <a:spLocks noChangeArrowheads="1"/>
          </p:cNvSpPr>
          <p:nvPr/>
        </p:nvSpPr>
        <p:spPr bwMode="auto">
          <a:xfrm>
            <a:off x="1741823" y="771827"/>
            <a:ext cx="4973424" cy="872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just"/>
            <a:r>
              <a:rPr lang="ja-JP" altLang="en-US" sz="1100" dirty="0">
                <a:latin typeface="HG丸ｺﾞｼｯｸM-PRO" panose="020F0600000000000000" pitchFamily="50" charset="-128"/>
                <a:ea typeface="HG丸ｺﾞｼｯｸM-PRO" panose="020F0600000000000000" pitchFamily="50" charset="-128"/>
              </a:rPr>
              <a:t>○日頃の言葉遣いを振り返ることを通して、言葉に</a:t>
            </a:r>
            <a:r>
              <a:rPr lang="ja-JP" altLang="en-US" sz="1100" dirty="0" smtClean="0">
                <a:latin typeface="HG丸ｺﾞｼｯｸM-PRO" panose="020F0600000000000000" pitchFamily="50" charset="-128"/>
                <a:ea typeface="HG丸ｺﾞｼｯｸM-PRO" panose="020F0600000000000000" pitchFamily="50" charset="-128"/>
              </a:rPr>
              <a:t>よって相手</a:t>
            </a:r>
            <a:r>
              <a:rPr lang="ja-JP" altLang="en-US" sz="1100" dirty="0">
                <a:latin typeface="HG丸ｺﾞｼｯｸM-PRO" panose="020F0600000000000000" pitchFamily="50" charset="-128"/>
                <a:ea typeface="HG丸ｺﾞｼｯｸM-PRO" panose="020F0600000000000000" pitchFamily="50" charset="-128"/>
              </a:rPr>
              <a:t>を元気</a:t>
            </a:r>
            <a:r>
              <a:rPr lang="ja-JP" altLang="en-US" sz="1100" dirty="0" smtClean="0">
                <a:latin typeface="HG丸ｺﾞｼｯｸM-PRO" panose="020F0600000000000000" pitchFamily="50" charset="-128"/>
                <a:ea typeface="HG丸ｺﾞｼｯｸM-PRO" panose="020F0600000000000000" pitchFamily="50" charset="-128"/>
              </a:rPr>
              <a:t>にさせ</a:t>
            </a:r>
            <a:endParaRPr lang="en-US" altLang="ja-JP" sz="1100" dirty="0" smtClean="0">
              <a:latin typeface="HG丸ｺﾞｼｯｸM-PRO" panose="020F0600000000000000" pitchFamily="50" charset="-128"/>
              <a:ea typeface="HG丸ｺﾞｼｯｸM-PRO" panose="020F0600000000000000" pitchFamily="50" charset="-128"/>
            </a:endParaRPr>
          </a:p>
          <a:p>
            <a:pPr algn="just"/>
            <a:r>
              <a:rPr lang="ja-JP" altLang="en-US" sz="1100" dirty="0" smtClean="0">
                <a:latin typeface="HG丸ｺﾞｼｯｸM-PRO" panose="020F0600000000000000" pitchFamily="50" charset="-128"/>
                <a:ea typeface="HG丸ｺﾞｼｯｸM-PRO" panose="020F0600000000000000" pitchFamily="50" charset="-128"/>
              </a:rPr>
              <a:t>　たり</a:t>
            </a:r>
            <a:r>
              <a:rPr lang="ja-JP" altLang="en-US" sz="1100" dirty="0">
                <a:latin typeface="HG丸ｺﾞｼｯｸM-PRO" panose="020F0600000000000000" pitchFamily="50" charset="-128"/>
                <a:ea typeface="HG丸ｺﾞｼｯｸM-PRO" panose="020F0600000000000000" pitchFamily="50" charset="-128"/>
              </a:rPr>
              <a:t>、悲しい気持ちにさせたりすること</a:t>
            </a:r>
            <a:r>
              <a:rPr lang="ja-JP" altLang="en-US" sz="1100">
                <a:latin typeface="HG丸ｺﾞｼｯｸM-PRO" panose="020F0600000000000000" pitchFamily="50" charset="-128"/>
                <a:ea typeface="HG丸ｺﾞｼｯｸM-PRO" panose="020F0600000000000000" pitchFamily="50" charset="-128"/>
              </a:rPr>
              <a:t>に</a:t>
            </a:r>
            <a:r>
              <a:rPr lang="ja-JP" altLang="en-US" sz="1100" smtClean="0">
                <a:latin typeface="HG丸ｺﾞｼｯｸM-PRO" panose="020F0600000000000000" pitchFamily="50" charset="-128"/>
                <a:ea typeface="HG丸ｺﾞｼｯｸM-PRO" panose="020F0600000000000000" pitchFamily="50" charset="-128"/>
              </a:rPr>
              <a:t>気付くよう支える。</a:t>
            </a:r>
            <a:endParaRPr lang="en-US" altLang="ja-JP" sz="1100" dirty="0">
              <a:latin typeface="HG丸ｺﾞｼｯｸM-PRO" panose="020F0600000000000000" pitchFamily="50" charset="-128"/>
              <a:ea typeface="HG丸ｺﾞｼｯｸM-PRO" panose="020F0600000000000000" pitchFamily="50" charset="-128"/>
            </a:endParaRPr>
          </a:p>
          <a:p>
            <a:pPr algn="just"/>
            <a:r>
              <a:rPr lang="ja-JP" altLang="en-US" sz="1100" dirty="0" smtClean="0">
                <a:latin typeface="HG丸ｺﾞｼｯｸM-PRO" panose="020F0600000000000000" pitchFamily="50" charset="-128"/>
                <a:ea typeface="HG丸ｺﾞｼｯｸM-PRO" panose="020F0600000000000000" pitchFamily="50" charset="-128"/>
              </a:rPr>
              <a:t>○みんなが</a:t>
            </a:r>
            <a:r>
              <a:rPr lang="ja-JP" altLang="en-US" sz="1100" dirty="0">
                <a:latin typeface="HG丸ｺﾞｼｯｸM-PRO" panose="020F0600000000000000" pitchFamily="50" charset="-128"/>
                <a:ea typeface="HG丸ｺﾞｼｯｸM-PRO" panose="020F0600000000000000" pitchFamily="50" charset="-128"/>
              </a:rPr>
              <a:t>楽しく、気持ちよく生活するには、どのような言葉遣いをしてい</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くとよいのかを話し合い、自分のめあてを立てて実践しようとする気持ち</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を高める。</a:t>
            </a:r>
          </a:p>
        </p:txBody>
      </p:sp>
      <p:sp>
        <p:nvSpPr>
          <p:cNvPr id="72" name="正方形/長方形 71"/>
          <p:cNvSpPr/>
          <p:nvPr/>
        </p:nvSpPr>
        <p:spPr>
          <a:xfrm>
            <a:off x="142315" y="760135"/>
            <a:ext cx="6571043" cy="893468"/>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4" name="下矢印 73"/>
          <p:cNvSpPr/>
          <p:nvPr/>
        </p:nvSpPr>
        <p:spPr bwMode="auto">
          <a:xfrm>
            <a:off x="1019536" y="7743794"/>
            <a:ext cx="403108" cy="253509"/>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80" name="角丸四角形 79"/>
          <p:cNvSpPr/>
          <p:nvPr/>
        </p:nvSpPr>
        <p:spPr>
          <a:xfrm>
            <a:off x="2447596" y="3183165"/>
            <a:ext cx="3906880" cy="683037"/>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代表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委員（学級委員）や</a:t>
            </a:r>
            <a:r>
              <a:rPr lang="ja-JP" altLang="en-US" sz="1200" dirty="0">
                <a:solidFill>
                  <a:schemeClr val="tx1"/>
                </a:solidFill>
                <a:latin typeface="HG丸ｺﾞｼｯｸM-PRO" panose="020F0600000000000000" pitchFamily="50" charset="-128"/>
                <a:ea typeface="HG丸ｺﾞｼｯｸM-PRO" panose="020F0600000000000000" pitchFamily="50" charset="-128"/>
              </a:rPr>
              <a:t>班長に対して、本時の目的を話し、活動までの見通しを共有する。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6" name="角丸四角形 45"/>
          <p:cNvSpPr/>
          <p:nvPr/>
        </p:nvSpPr>
        <p:spPr bwMode="auto">
          <a:xfrm>
            <a:off x="501090" y="3308683"/>
            <a:ext cx="1440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放課後等</a:t>
            </a:r>
          </a:p>
        </p:txBody>
      </p:sp>
      <p:sp>
        <p:nvSpPr>
          <p:cNvPr id="52" name="角丸四角形 51"/>
          <p:cNvSpPr/>
          <p:nvPr/>
        </p:nvSpPr>
        <p:spPr bwMode="auto">
          <a:xfrm>
            <a:off x="2447596" y="6795307"/>
            <a:ext cx="3906000" cy="684000"/>
          </a:xfrm>
          <a:prstGeom prst="roundRect">
            <a:avLst>
              <a:gd name="adj" fmla="val 23348"/>
            </a:avLst>
          </a:prstGeom>
          <a:solidFill>
            <a:schemeClr val="bg1"/>
          </a:solidFill>
          <a:ln>
            <a:solidFill>
              <a:srgbClr val="0000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b="1" i="1" dirty="0">
                <a:solidFill>
                  <a:schemeClr val="tx1"/>
                </a:solidFill>
                <a:latin typeface="HG丸ｺﾞｼｯｸM-PRO" panose="020F0600000000000000" pitchFamily="50" charset="-128"/>
                <a:ea typeface="HG丸ｺﾞｼｯｸM-PRO" panose="020F0600000000000000" pitchFamily="50" charset="-128"/>
              </a:rPr>
              <a:t>題材「</a:t>
            </a:r>
            <a:r>
              <a:rPr lang="ja-JP" altLang="en-US" b="1" i="1" dirty="0">
                <a:solidFill>
                  <a:schemeClr val="tx1"/>
                </a:solidFill>
                <a:latin typeface="HG丸ｺﾞｼｯｸM-PRO" panose="020F0600000000000000" pitchFamily="50" charset="-128"/>
                <a:ea typeface="HG丸ｺﾞｼｯｸM-PRO" panose="020F0600000000000000" pitchFamily="50" charset="-128"/>
              </a:rPr>
              <a:t>聞きたい</a:t>
            </a:r>
            <a:r>
              <a:rPr kumimoji="1" lang="ja-JP" altLang="en-US" b="1" i="1" dirty="0" smtClean="0">
                <a:solidFill>
                  <a:schemeClr val="tx1"/>
                </a:solidFill>
                <a:latin typeface="HG丸ｺﾞｼｯｸM-PRO" panose="020F0600000000000000" pitchFamily="50" charset="-128"/>
                <a:ea typeface="HG丸ｺﾞｼｯｸM-PRO" panose="020F0600000000000000" pitchFamily="50" charset="-128"/>
              </a:rPr>
              <a:t>言葉、いや</a:t>
            </a:r>
            <a:r>
              <a:rPr kumimoji="1" lang="ja-JP" altLang="en-US" b="1" i="1" dirty="0">
                <a:solidFill>
                  <a:schemeClr val="tx1"/>
                </a:solidFill>
                <a:latin typeface="HG丸ｺﾞｼｯｸM-PRO" panose="020F0600000000000000" pitchFamily="50" charset="-128"/>
                <a:ea typeface="HG丸ｺﾞｼｯｸM-PRO" panose="020F0600000000000000" pitchFamily="50" charset="-128"/>
              </a:rPr>
              <a:t>な言葉」</a:t>
            </a:r>
            <a:endParaRPr kumimoji="1" lang="en-US" altLang="ja-JP" b="1" i="1" dirty="0">
              <a:solidFill>
                <a:schemeClr val="tx1"/>
              </a:solidFill>
              <a:latin typeface="HG丸ｺﾞｼｯｸM-PRO" panose="020F0600000000000000" pitchFamily="50" charset="-128"/>
              <a:ea typeface="HG丸ｺﾞｼｯｸM-PRO" panose="020F0600000000000000" pitchFamily="50" charset="-128"/>
            </a:endParaRPr>
          </a:p>
        </p:txBody>
      </p:sp>
      <p:sp>
        <p:nvSpPr>
          <p:cNvPr id="57" name="角丸四角形 56"/>
          <p:cNvSpPr/>
          <p:nvPr/>
        </p:nvSpPr>
        <p:spPr bwMode="auto">
          <a:xfrm>
            <a:off x="501090" y="4468225"/>
            <a:ext cx="1440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a:t>
            </a:r>
          </a:p>
        </p:txBody>
      </p:sp>
      <p:sp>
        <p:nvSpPr>
          <p:cNvPr id="64" name="角丸四角形 63"/>
          <p:cNvSpPr/>
          <p:nvPr/>
        </p:nvSpPr>
        <p:spPr bwMode="auto">
          <a:xfrm>
            <a:off x="501090" y="8250371"/>
            <a:ext cx="1440000" cy="861548"/>
          </a:xfrm>
          <a:prstGeom prst="roundRect">
            <a:avLst>
              <a:gd name="adj" fmla="val 28739"/>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朝の会</a:t>
            </a:r>
            <a:endParaRPr kumimoji="1"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a:t>
            </a:r>
          </a:p>
        </p:txBody>
      </p:sp>
      <p:sp>
        <p:nvSpPr>
          <p:cNvPr id="55" name="角丸四角形 54"/>
          <p:cNvSpPr/>
          <p:nvPr/>
        </p:nvSpPr>
        <p:spPr>
          <a:xfrm>
            <a:off x="2447596" y="4342707"/>
            <a:ext cx="3906000" cy="683037"/>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言葉遣いに関するアンケートを行う。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7" name="下矢印 66"/>
          <p:cNvSpPr/>
          <p:nvPr/>
        </p:nvSpPr>
        <p:spPr bwMode="auto">
          <a:xfrm>
            <a:off x="1041090" y="5173514"/>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68" name="下矢印 67"/>
          <p:cNvSpPr/>
          <p:nvPr/>
        </p:nvSpPr>
        <p:spPr bwMode="auto">
          <a:xfrm>
            <a:off x="1041090" y="6340433"/>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70" name="角丸四角形 69"/>
          <p:cNvSpPr/>
          <p:nvPr/>
        </p:nvSpPr>
        <p:spPr bwMode="auto">
          <a:xfrm>
            <a:off x="501090" y="5654883"/>
            <a:ext cx="1440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a:t>
            </a:r>
          </a:p>
        </p:txBody>
      </p:sp>
      <p:sp>
        <p:nvSpPr>
          <p:cNvPr id="73" name="角丸四角形 72"/>
          <p:cNvSpPr/>
          <p:nvPr/>
        </p:nvSpPr>
        <p:spPr>
          <a:xfrm>
            <a:off x="2447596" y="5529365"/>
            <a:ext cx="3906000" cy="683037"/>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アンケート結果を集計し、提示するデータや資料を作成する。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142315" y="1708652"/>
            <a:ext cx="6571043" cy="731192"/>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Rectangle 55"/>
          <p:cNvSpPr>
            <a:spLocks noChangeArrowheads="1"/>
          </p:cNvSpPr>
          <p:nvPr/>
        </p:nvSpPr>
        <p:spPr bwMode="auto">
          <a:xfrm>
            <a:off x="1734084" y="1718923"/>
            <a:ext cx="4965655" cy="673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just"/>
            <a:r>
              <a:rPr lang="ja-JP" altLang="en-US" sz="1100" dirty="0">
                <a:latin typeface="HG丸ｺﾞｼｯｸM-PRO" panose="020F0600000000000000" pitchFamily="50" charset="-128"/>
                <a:ea typeface="HG丸ｺﾞｼｯｸM-PRO" panose="020F0600000000000000" pitchFamily="50" charset="-128"/>
              </a:rPr>
              <a:t>①－１　</a:t>
            </a:r>
            <a:r>
              <a:rPr lang="ja-JP" altLang="en-US" sz="1100" dirty="0" smtClean="0">
                <a:latin typeface="HG丸ｺﾞｼｯｸM-PRO" panose="020F0600000000000000" pitchFamily="50" charset="-128"/>
                <a:ea typeface="HG丸ｺﾞｼｯｸM-PRO" panose="020F0600000000000000" pitchFamily="50" charset="-128"/>
              </a:rPr>
              <a:t>教員主導</a:t>
            </a:r>
            <a:r>
              <a:rPr lang="ja-JP" altLang="en-US" sz="1100" dirty="0">
                <a:latin typeface="HG丸ｺﾞｼｯｸM-PRO" panose="020F0600000000000000" pitchFamily="50" charset="-128"/>
                <a:ea typeface="HG丸ｺﾞｼｯｸM-PRO" panose="020F0600000000000000" pitchFamily="50" charset="-128"/>
              </a:rPr>
              <a:t>ではなく児童生徒が課題を設定する。</a:t>
            </a:r>
            <a:endParaRPr lang="en-US" altLang="ja-JP" sz="1100" b="0" dirty="0">
              <a:latin typeface="HG丸ｺﾞｼｯｸM-PRO" panose="020F0600000000000000" pitchFamily="50" charset="-128"/>
              <a:ea typeface="HG丸ｺﾞｼｯｸM-PRO" panose="020F0600000000000000" pitchFamily="50" charset="-128"/>
            </a:endParaRPr>
          </a:p>
          <a:p>
            <a:pPr algn="just"/>
            <a:r>
              <a:rPr lang="ja-JP" altLang="en-US" sz="1100" b="0" dirty="0">
                <a:latin typeface="HG丸ｺﾞｼｯｸM-PRO" panose="020F0600000000000000" pitchFamily="50" charset="-128"/>
                <a:ea typeface="HG丸ｺﾞｼｯｸM-PRO" panose="020F0600000000000000" pitchFamily="50" charset="-128"/>
              </a:rPr>
              <a:t>①－３　意見の共有・集団の目標設定を自己決定へつなげる。</a:t>
            </a:r>
            <a:endParaRPr lang="en-US" altLang="ja-JP" sz="1100" b="0" dirty="0">
              <a:latin typeface="HG丸ｺﾞｼｯｸM-PRO" panose="020F0600000000000000" pitchFamily="50" charset="-128"/>
              <a:ea typeface="HG丸ｺﾞｼｯｸM-PRO" panose="020F0600000000000000" pitchFamily="50" charset="-128"/>
            </a:endParaRPr>
          </a:p>
          <a:p>
            <a:pPr algn="just"/>
            <a:r>
              <a:rPr lang="ja-JP" altLang="en-US" sz="1100" b="0" dirty="0" smtClean="0">
                <a:latin typeface="HG丸ｺﾞｼｯｸM-PRO" panose="020F0600000000000000" pitchFamily="50" charset="-128"/>
                <a:ea typeface="HG丸ｺﾞｼｯｸM-PRO" panose="020F0600000000000000" pitchFamily="50" charset="-128"/>
              </a:rPr>
              <a:t>②</a:t>
            </a:r>
            <a:r>
              <a:rPr lang="ja-JP" altLang="en-US" sz="1100" b="0" dirty="0">
                <a:latin typeface="HG丸ｺﾞｼｯｸM-PRO" panose="020F0600000000000000" pitchFamily="50" charset="-128"/>
                <a:ea typeface="HG丸ｺﾞｼｯｸM-PRO" panose="020F0600000000000000" pitchFamily="50" charset="-128"/>
              </a:rPr>
              <a:t>－２　</a:t>
            </a:r>
            <a:r>
              <a:rPr lang="ja-JP" altLang="en-US" sz="1100" b="0" dirty="0" smtClean="0">
                <a:latin typeface="HG丸ｺﾞｼｯｸM-PRO" panose="020F0600000000000000" pitchFamily="50" charset="-128"/>
                <a:ea typeface="HG丸ｺﾞｼｯｸM-PRO" panose="020F0600000000000000" pitchFamily="50" charset="-128"/>
              </a:rPr>
              <a:t>「仲間</a:t>
            </a:r>
            <a:r>
              <a:rPr lang="ja-JP" altLang="en-US" sz="1100" b="0" dirty="0">
                <a:latin typeface="HG丸ｺﾞｼｯｸM-PRO" panose="020F0600000000000000" pitchFamily="50" charset="-128"/>
                <a:ea typeface="HG丸ｺﾞｼｯｸM-PRO" panose="020F0600000000000000" pitchFamily="50" charset="-128"/>
              </a:rPr>
              <a:t>同士で褒める・認める</a:t>
            </a:r>
            <a:r>
              <a:rPr lang="ja-JP" altLang="en-US" sz="1100" b="0" dirty="0" smtClean="0">
                <a:latin typeface="HG丸ｺﾞｼｯｸM-PRO" panose="020F0600000000000000" pitchFamily="50" charset="-128"/>
                <a:ea typeface="HG丸ｺﾞｼｯｸM-PRO" panose="020F0600000000000000" pitchFamily="50" charset="-128"/>
              </a:rPr>
              <a:t>言葉集」等</a:t>
            </a:r>
            <a:r>
              <a:rPr lang="ja-JP" altLang="en-US" sz="1100" b="0" dirty="0">
                <a:latin typeface="HG丸ｺﾞｼｯｸM-PRO" panose="020F0600000000000000" pitchFamily="50" charset="-128"/>
                <a:ea typeface="HG丸ｺﾞｼｯｸM-PRO" panose="020F0600000000000000" pitchFamily="50" charset="-128"/>
              </a:rPr>
              <a:t>を提供し</a:t>
            </a:r>
            <a:r>
              <a:rPr lang="ja-JP" altLang="en-US" sz="1100" b="0" dirty="0" smtClean="0">
                <a:latin typeface="HG丸ｺﾞｼｯｸM-PRO" panose="020F0600000000000000" pitchFamily="50" charset="-128"/>
                <a:ea typeface="HG丸ｺﾞｼｯｸM-PRO" panose="020F0600000000000000" pitchFamily="50" charset="-128"/>
              </a:rPr>
              <a:t>、児童生徒同士の</a:t>
            </a:r>
            <a:endParaRPr lang="en-US" altLang="ja-JP" sz="1100" b="0" dirty="0" smtClean="0">
              <a:latin typeface="HG丸ｺﾞｼｯｸM-PRO" panose="020F0600000000000000" pitchFamily="50" charset="-128"/>
              <a:ea typeface="HG丸ｺﾞｼｯｸM-PRO" panose="020F0600000000000000" pitchFamily="50" charset="-128"/>
            </a:endParaRPr>
          </a:p>
          <a:p>
            <a:pPr algn="just"/>
            <a:r>
              <a:rPr lang="ja-JP" altLang="en-US" sz="1100" b="0" dirty="0" smtClean="0">
                <a:latin typeface="HG丸ｺﾞｼｯｸM-PRO" panose="020F0600000000000000" pitchFamily="50" charset="-128"/>
                <a:ea typeface="HG丸ｺﾞｼｯｸM-PRO" panose="020F0600000000000000" pitchFamily="50" charset="-128"/>
              </a:rPr>
              <a:t>　　　　絆づくりを</a:t>
            </a:r>
            <a:r>
              <a:rPr lang="ja-JP" altLang="en-US" sz="1100" b="0" dirty="0">
                <a:latin typeface="HG丸ｺﾞｼｯｸM-PRO" panose="020F0600000000000000" pitchFamily="50" charset="-128"/>
                <a:ea typeface="HG丸ｺﾞｼｯｸM-PRO" panose="020F0600000000000000" pitchFamily="50" charset="-128"/>
              </a:rPr>
              <a:t>促す。</a:t>
            </a:r>
            <a:endParaRPr lang="en-US" altLang="ja-JP" sz="1100" b="0" dirty="0">
              <a:latin typeface="HG丸ｺﾞｼｯｸM-PRO" panose="020F0600000000000000" pitchFamily="50" charset="-128"/>
              <a:ea typeface="HG丸ｺﾞｼｯｸM-PRO" panose="020F0600000000000000" pitchFamily="50" charset="-128"/>
            </a:endParaRPr>
          </a:p>
        </p:txBody>
      </p:sp>
      <p:sp>
        <p:nvSpPr>
          <p:cNvPr id="8" name="角丸四角形 72">
            <a:extLst>
              <a:ext uri="{FF2B5EF4-FFF2-40B4-BE49-F238E27FC236}">
                <a16:creationId xmlns:a16="http://schemas.microsoft.com/office/drawing/2014/main" id="{72FE3166-0B20-0795-399D-1EC47068D9BD}"/>
              </a:ext>
            </a:extLst>
          </p:cNvPr>
          <p:cNvSpPr/>
          <p:nvPr/>
        </p:nvSpPr>
        <p:spPr>
          <a:xfrm>
            <a:off x="2447596" y="8030663"/>
            <a:ext cx="3906000" cy="1300964"/>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dirty="0">
                <a:solidFill>
                  <a:schemeClr val="tx1"/>
                </a:solidFill>
                <a:latin typeface="HG丸ｺﾞｼｯｸM-PRO" panose="020F0600000000000000" pitchFamily="50" charset="-128"/>
                <a:ea typeface="HG丸ｺﾞｼｯｸM-PRO" panose="020F0600000000000000" pitchFamily="50" charset="-128"/>
              </a:rPr>
              <a:t>帰りの会や週末に、自分の立てためあてに</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対する振り返り</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の場を設定する。その際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、教員が</a:t>
            </a:r>
            <a:r>
              <a:rPr lang="ja-JP" altLang="en-US" sz="1200" dirty="0">
                <a:solidFill>
                  <a:schemeClr val="tx1"/>
                </a:solidFill>
                <a:latin typeface="HG丸ｺﾞｼｯｸM-PRO" panose="020F0600000000000000" pitchFamily="50" charset="-128"/>
                <a:ea typeface="HG丸ｺﾞｼｯｸM-PRO" panose="020F0600000000000000" pitchFamily="50" charset="-128"/>
              </a:rPr>
              <a:t>見付けた学級の「あったか言葉</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」に関するエピソード</a:t>
            </a:r>
            <a:r>
              <a:rPr lang="ja-JP" altLang="en-US" sz="1200" dirty="0">
                <a:solidFill>
                  <a:schemeClr val="tx1"/>
                </a:solidFill>
                <a:latin typeface="HG丸ｺﾞｼｯｸM-PRO" panose="020F0600000000000000" pitchFamily="50" charset="-128"/>
                <a:ea typeface="HG丸ｺﾞｼｯｸM-PRO" panose="020F0600000000000000" pitchFamily="50" charset="-128"/>
              </a:rPr>
              <a:t>を紹介したり、児童同士</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で友達</a:t>
            </a:r>
            <a:r>
              <a:rPr lang="ja-JP" altLang="en-US" sz="1200" dirty="0">
                <a:solidFill>
                  <a:schemeClr val="tx1"/>
                </a:solidFill>
                <a:latin typeface="HG丸ｺﾞｼｯｸM-PRO" panose="020F0600000000000000" pitchFamily="50" charset="-128"/>
                <a:ea typeface="HG丸ｺﾞｼｯｸM-PRO" panose="020F0600000000000000" pitchFamily="50" charset="-128"/>
              </a:rPr>
              <a:t>に</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言われてうれしかった「</a:t>
            </a:r>
            <a:r>
              <a:rPr lang="ja-JP" altLang="en-US" sz="1200" dirty="0">
                <a:solidFill>
                  <a:schemeClr val="tx1"/>
                </a:solidFill>
                <a:latin typeface="HG丸ｺﾞｼｯｸM-PRO" panose="020F0600000000000000" pitchFamily="50" charset="-128"/>
                <a:ea typeface="HG丸ｺﾞｼｯｸM-PRO" panose="020F0600000000000000" pitchFamily="50" charset="-128"/>
              </a:rPr>
              <a:t>あったか言葉」を紹介し合ったりし、よりよい人間関係の構築につなげる。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7" name="Rectangle 11"/>
          <p:cNvSpPr>
            <a:spLocks noChangeArrowheads="1"/>
          </p:cNvSpPr>
          <p:nvPr/>
        </p:nvSpPr>
        <p:spPr bwMode="auto">
          <a:xfrm>
            <a:off x="1760303" y="57918"/>
            <a:ext cx="108000" cy="6552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sp>
        <p:nvSpPr>
          <p:cNvPr id="38" name="Rectangle 11"/>
          <p:cNvSpPr>
            <a:spLocks noChangeArrowheads="1"/>
          </p:cNvSpPr>
          <p:nvPr/>
        </p:nvSpPr>
        <p:spPr bwMode="auto">
          <a:xfrm>
            <a:off x="6603793" y="57905"/>
            <a:ext cx="108000" cy="6552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sp>
        <p:nvSpPr>
          <p:cNvPr id="39" name="Rectangle 22"/>
          <p:cNvSpPr>
            <a:spLocks noChangeArrowheads="1"/>
          </p:cNvSpPr>
          <p:nvPr/>
        </p:nvSpPr>
        <p:spPr bwMode="auto">
          <a:xfrm>
            <a:off x="137450" y="52183"/>
            <a:ext cx="1601821" cy="315834"/>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0" dirty="0" smtClean="0">
                <a:ea typeface="HG丸ｺﾞｼｯｸM-PRO" pitchFamily="50" charset="-128"/>
              </a:rPr>
              <a:t>指導プログラム案</a:t>
            </a:r>
            <a:endParaRPr lang="ja-JP" altLang="en-US" sz="1400" b="0" dirty="0">
              <a:ea typeface="HG丸ｺﾞｼｯｸM-PRO" pitchFamily="50" charset="-128"/>
            </a:endParaRPr>
          </a:p>
        </p:txBody>
      </p:sp>
      <p:sp>
        <p:nvSpPr>
          <p:cNvPr id="40" name="Rectangle 22"/>
          <p:cNvSpPr>
            <a:spLocks noChangeArrowheads="1"/>
          </p:cNvSpPr>
          <p:nvPr/>
        </p:nvSpPr>
        <p:spPr bwMode="auto">
          <a:xfrm>
            <a:off x="137833" y="399077"/>
            <a:ext cx="1602000" cy="3168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500" b="0" dirty="0" smtClean="0">
                <a:ea typeface="HG丸ｺﾞｼｯｸM-PRO" pitchFamily="50" charset="-128"/>
              </a:rPr>
              <a:t>小学校</a:t>
            </a:r>
            <a:endParaRPr lang="ja-JP" altLang="en-US" sz="1500" b="0" dirty="0">
              <a:ea typeface="HG丸ｺﾞｼｯｸM-PRO" pitchFamily="50" charset="-128"/>
            </a:endParaRPr>
          </a:p>
        </p:txBody>
      </p:sp>
      <p:sp>
        <p:nvSpPr>
          <p:cNvPr id="41" name="Rectangle 11"/>
          <p:cNvSpPr>
            <a:spLocks noChangeArrowheads="1"/>
          </p:cNvSpPr>
          <p:nvPr/>
        </p:nvSpPr>
        <p:spPr bwMode="auto">
          <a:xfrm>
            <a:off x="135678" y="762908"/>
            <a:ext cx="1602000" cy="897797"/>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プログラムの</a:t>
            </a:r>
            <a:endParaRPr lang="en-US" altLang="ja-JP" sz="1600" dirty="0" smtClean="0">
              <a:ea typeface="HG丸ｺﾞｼｯｸM-PRO" pitchFamily="50" charset="-128"/>
            </a:endParaRPr>
          </a:p>
          <a:p>
            <a:pPr algn="ctr"/>
            <a:r>
              <a:rPr lang="ja-JP" altLang="en-US" sz="1600" dirty="0" smtClean="0">
                <a:ea typeface="HG丸ｺﾞｼｯｸM-PRO" pitchFamily="50" charset="-128"/>
              </a:rPr>
              <a:t>ねらい</a:t>
            </a:r>
            <a:endParaRPr lang="ja-JP" altLang="en-US" sz="1600" dirty="0">
              <a:ea typeface="HG丸ｺﾞｼｯｸM-PRO" pitchFamily="50" charset="-128"/>
            </a:endParaRPr>
          </a:p>
        </p:txBody>
      </p:sp>
      <p:sp>
        <p:nvSpPr>
          <p:cNvPr id="44" name="Rectangle 11"/>
          <p:cNvSpPr>
            <a:spLocks noChangeArrowheads="1"/>
          </p:cNvSpPr>
          <p:nvPr/>
        </p:nvSpPr>
        <p:spPr bwMode="auto">
          <a:xfrm>
            <a:off x="139823" y="1705093"/>
            <a:ext cx="1602000" cy="740613"/>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a:ea typeface="HG丸ｺﾞｼｯｸM-PRO" pitchFamily="50" charset="-128"/>
              </a:rPr>
              <a:t>「</a:t>
            </a:r>
            <a:r>
              <a:rPr lang="ja-JP" altLang="en-US" sz="1400" dirty="0" smtClean="0">
                <a:ea typeface="HG丸ｺﾞｼｯｸM-PRO" pitchFamily="50" charset="-128"/>
              </a:rPr>
              <a:t>ささえ－る</a:t>
            </a:r>
            <a:r>
              <a:rPr lang="ja-JP" altLang="en-US" sz="1400" dirty="0">
                <a:ea typeface="HG丸ｺﾞｼｯｸM-PRO" pitchFamily="50" charset="-128"/>
              </a:rPr>
              <a:t>」</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47" name="角丸四角形 46"/>
          <p:cNvSpPr/>
          <p:nvPr/>
        </p:nvSpPr>
        <p:spPr>
          <a:xfrm>
            <a:off x="124280" y="2706833"/>
            <a:ext cx="6589078" cy="7008667"/>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1702110" y="2484349"/>
            <a:ext cx="3442512"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指導プログラムの進め方</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8" name="下矢印 47"/>
          <p:cNvSpPr/>
          <p:nvPr/>
        </p:nvSpPr>
        <p:spPr bwMode="auto">
          <a:xfrm>
            <a:off x="1041090" y="3965444"/>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Tree>
    <p:extLst>
      <p:ext uri="{BB962C8B-B14F-4D97-AF65-F5344CB8AC3E}">
        <p14:creationId xmlns:p14="http://schemas.microsoft.com/office/powerpoint/2010/main" val="343614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図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5185" y="5921180"/>
            <a:ext cx="615997" cy="468721"/>
          </a:xfrm>
          <a:prstGeom prst="rect">
            <a:avLst/>
          </a:prstGeom>
        </p:spPr>
      </p:pic>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3536" y="2676390"/>
            <a:ext cx="720755" cy="548433"/>
          </a:xfrm>
          <a:prstGeom prst="rect">
            <a:avLst/>
          </a:prstGeom>
        </p:spPr>
      </p:pic>
      <p:pic>
        <p:nvPicPr>
          <p:cNvPr id="29"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217" y="7550480"/>
            <a:ext cx="1098401" cy="764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角丸四角形 17"/>
          <p:cNvSpPr/>
          <p:nvPr/>
        </p:nvSpPr>
        <p:spPr>
          <a:xfrm>
            <a:off x="169200" y="1605351"/>
            <a:ext cx="6519086" cy="8113415"/>
          </a:xfrm>
          <a:prstGeom prst="roundRect">
            <a:avLst>
              <a:gd name="adj" fmla="val 2808"/>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Rectangle 11"/>
          <p:cNvSpPr>
            <a:spLocks noChangeArrowheads="1"/>
          </p:cNvSpPr>
          <p:nvPr/>
        </p:nvSpPr>
        <p:spPr bwMode="auto">
          <a:xfrm>
            <a:off x="168045" y="859606"/>
            <a:ext cx="1584001" cy="585390"/>
          </a:xfrm>
          <a:prstGeom prst="rect">
            <a:avLst/>
          </a:prstGeom>
          <a:solidFill>
            <a:srgbClr val="0099FF"/>
          </a:solidFill>
          <a:ln>
            <a:noFill/>
          </a:ln>
        </p:spPr>
        <p:txBody>
          <a:bodyPr wrap="none" anchor="ctr"/>
          <a:lstStyle/>
          <a:p>
            <a:pPr algn="ctr"/>
            <a:r>
              <a:rPr lang="ja-JP" altLang="en-US" sz="1600" dirty="0">
                <a:ea typeface="HG丸ｺﾞｼｯｸM-PRO" pitchFamily="50" charset="-128"/>
              </a:rPr>
              <a:t>活動のねらい</a:t>
            </a:r>
          </a:p>
        </p:txBody>
      </p:sp>
      <p:sp>
        <p:nvSpPr>
          <p:cNvPr id="65" name="正方形/長方形 64"/>
          <p:cNvSpPr/>
          <p:nvPr/>
        </p:nvSpPr>
        <p:spPr>
          <a:xfrm>
            <a:off x="164123" y="859605"/>
            <a:ext cx="6524163" cy="585272"/>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Rectangle 55"/>
          <p:cNvSpPr>
            <a:spLocks noChangeArrowheads="1"/>
          </p:cNvSpPr>
          <p:nvPr/>
        </p:nvSpPr>
        <p:spPr bwMode="auto">
          <a:xfrm>
            <a:off x="1727699" y="871227"/>
            <a:ext cx="4960587" cy="5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○日頃の言葉遣いを振り返ることで、言葉遣いに関する課題を児童一人一人</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が自分事</a:t>
            </a:r>
            <a:r>
              <a:rPr lang="ja-JP" altLang="en-US" sz="1100" dirty="0">
                <a:latin typeface="HG丸ｺﾞｼｯｸM-PRO" panose="020F0600000000000000" pitchFamily="50" charset="-128"/>
                <a:ea typeface="HG丸ｺﾞｼｯｸM-PRO" panose="020F0600000000000000" pitchFamily="50" charset="-128"/>
              </a:rPr>
              <a:t>として</a:t>
            </a:r>
            <a:r>
              <a:rPr lang="ja-JP" altLang="en-US" sz="1100" dirty="0" smtClean="0">
                <a:latin typeface="HG丸ｺﾞｼｯｸM-PRO" panose="020F0600000000000000" pitchFamily="50" charset="-128"/>
                <a:ea typeface="HG丸ｺﾞｼｯｸM-PRO" panose="020F0600000000000000" pitchFamily="50" charset="-128"/>
              </a:rPr>
              <a:t>捉えられるようにする。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bwMode="auto">
          <a:xfrm>
            <a:off x="223822" y="1824306"/>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放課後等</a:t>
            </a:r>
          </a:p>
        </p:txBody>
      </p:sp>
      <p:sp>
        <p:nvSpPr>
          <p:cNvPr id="46" name="角丸四角形 45"/>
          <p:cNvSpPr/>
          <p:nvPr/>
        </p:nvSpPr>
        <p:spPr>
          <a:xfrm>
            <a:off x="1465690" y="1751216"/>
            <a:ext cx="5133175" cy="576000"/>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代表委員（学級委員）や</a:t>
            </a:r>
            <a:r>
              <a:rPr lang="ja-JP" altLang="en-US" sz="1200" dirty="0">
                <a:solidFill>
                  <a:schemeClr val="tx1"/>
                </a:solidFill>
                <a:latin typeface="HG丸ｺﾞｼｯｸM-PRO" panose="020F0600000000000000" pitchFamily="50" charset="-128"/>
                <a:ea typeface="HG丸ｺﾞｼｯｸM-PRO" panose="020F0600000000000000" pitchFamily="50" charset="-128"/>
              </a:rPr>
              <a:t>班長に対して、次回の学級活動内容と目的を伝え、活動までの見通しを共有する。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3" name="角丸四角形 52"/>
          <p:cNvSpPr/>
          <p:nvPr/>
        </p:nvSpPr>
        <p:spPr bwMode="auto">
          <a:xfrm>
            <a:off x="223822" y="4842201"/>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a:t>
            </a:r>
          </a:p>
        </p:txBody>
      </p:sp>
      <p:sp>
        <p:nvSpPr>
          <p:cNvPr id="56" name="角丸四角形 55"/>
          <p:cNvSpPr/>
          <p:nvPr/>
        </p:nvSpPr>
        <p:spPr>
          <a:xfrm>
            <a:off x="1465690" y="4773405"/>
            <a:ext cx="5133175" cy="577595"/>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日頃の言葉遣いに関するアンケート調査を行う。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0" name="角丸四角形 59"/>
          <p:cNvSpPr/>
          <p:nvPr/>
        </p:nvSpPr>
        <p:spPr bwMode="auto">
          <a:xfrm>
            <a:off x="223822" y="6635972"/>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a:t>
            </a:r>
          </a:p>
        </p:txBody>
      </p:sp>
      <p:sp>
        <p:nvSpPr>
          <p:cNvPr id="61" name="角丸四角形 60"/>
          <p:cNvSpPr/>
          <p:nvPr/>
        </p:nvSpPr>
        <p:spPr>
          <a:xfrm>
            <a:off x="1465477" y="6566244"/>
            <a:ext cx="5133600" cy="576000"/>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アンケート結果を集計し、データとして整理する。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3" name="角丸四角形吹き出し 62"/>
          <p:cNvSpPr/>
          <p:nvPr/>
        </p:nvSpPr>
        <p:spPr>
          <a:xfrm>
            <a:off x="1325567" y="7287011"/>
            <a:ext cx="4608992" cy="396000"/>
          </a:xfrm>
          <a:prstGeom prst="wedgeRoundRectCallout">
            <a:avLst>
              <a:gd name="adj1" fmla="val -55257"/>
              <a:gd name="adj2" fmla="val 43140"/>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ja-JP" altLang="en-US" sz="1100" dirty="0" smtClean="0">
                <a:latin typeface="ＤＦ平成明朝体W3" panose="02020309000000000000" pitchFamily="17" charset="-128"/>
                <a:ea typeface="ＤＦ平成明朝体W3" panose="02020309000000000000" pitchFamily="17" charset="-128"/>
              </a:rPr>
              <a:t>　アンケートの結果を見て、どう思いますか。</a:t>
            </a:r>
            <a:endParaRPr lang="en-US" altLang="ja-JP" sz="1100" dirty="0">
              <a:latin typeface="ＤＦ平成明朝体W3" panose="02020309000000000000" pitchFamily="17" charset="-128"/>
              <a:ea typeface="ＤＦ平成明朝体W3" panose="02020309000000000000" pitchFamily="17" charset="-128"/>
            </a:endParaRPr>
          </a:p>
        </p:txBody>
      </p:sp>
      <p:sp>
        <p:nvSpPr>
          <p:cNvPr id="51" name="角丸四角形吹き出し 50"/>
          <p:cNvSpPr/>
          <p:nvPr/>
        </p:nvSpPr>
        <p:spPr>
          <a:xfrm>
            <a:off x="1325567" y="3122218"/>
            <a:ext cx="4608992" cy="468000"/>
          </a:xfrm>
          <a:prstGeom prst="wedgeRoundRectCallout">
            <a:avLst>
              <a:gd name="adj1" fmla="val 52290"/>
              <a:gd name="adj2" fmla="val -34999"/>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a:t>
            </a:r>
            <a:r>
              <a:rPr lang="ja-JP" altLang="en-US" sz="1100" dirty="0">
                <a:solidFill>
                  <a:schemeClr val="tx1"/>
                </a:solidFill>
                <a:latin typeface="ＤＦ平成明朝体W3" panose="02020309000000000000" pitchFamily="17" charset="-128"/>
                <a:ea typeface="ＤＦ平成明朝体W3" panose="02020309000000000000" pitchFamily="17" charset="-128"/>
              </a:rPr>
              <a:t>のよう</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なよい</a:t>
            </a:r>
            <a:r>
              <a:rPr lang="ja-JP" altLang="en-US" sz="1100" dirty="0">
                <a:solidFill>
                  <a:schemeClr val="tx1"/>
                </a:solidFill>
                <a:latin typeface="ＤＦ平成明朝体W3" panose="02020309000000000000" pitchFamily="17" charset="-128"/>
                <a:ea typeface="ＤＦ平成明朝体W3" panose="02020309000000000000" pitchFamily="17" charset="-128"/>
              </a:rPr>
              <a:t>ところや</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できるよう</a:t>
            </a:r>
            <a:r>
              <a:rPr lang="ja-JP" altLang="en-US" sz="1100" dirty="0">
                <a:solidFill>
                  <a:schemeClr val="tx1"/>
                </a:solidFill>
                <a:latin typeface="ＤＦ平成明朝体W3" panose="02020309000000000000" pitchFamily="17" charset="-128"/>
                <a:ea typeface="ＤＦ平成明朝体W3" panose="02020309000000000000" pitchFamily="17" charset="-128"/>
              </a:rPr>
              <a:t>になったことがたくさんあります。でも、△△△のような点はもう少し直していきたいです。</a:t>
            </a:r>
            <a:endParaRPr lang="en-US" altLang="ja-JP"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47" name="角丸四角形吹き出し 46"/>
          <p:cNvSpPr/>
          <p:nvPr/>
        </p:nvSpPr>
        <p:spPr>
          <a:xfrm>
            <a:off x="1326063" y="3744657"/>
            <a:ext cx="4608000" cy="773547"/>
          </a:xfrm>
          <a:prstGeom prst="wedgeRoundRectCallout">
            <a:avLst>
              <a:gd name="adj1" fmla="val -55226"/>
              <a:gd name="adj2" fmla="val -48748"/>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先生</a:t>
            </a:r>
            <a:r>
              <a:rPr lang="ja-JP" altLang="en-US" sz="1100" dirty="0">
                <a:solidFill>
                  <a:schemeClr val="tx1"/>
                </a:solidFill>
                <a:latin typeface="ＤＦ平成明朝体W3" panose="02020309000000000000" pitchFamily="17" charset="-128"/>
                <a:ea typeface="ＤＦ平成明朝体W3" panose="02020309000000000000" pitchFamily="17" charset="-128"/>
              </a:rPr>
              <a:t>もそう感じていました</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。では、</a:t>
            </a:r>
            <a:r>
              <a:rPr lang="ja-JP" altLang="en-US" sz="1100" dirty="0">
                <a:solidFill>
                  <a:schemeClr val="tx1"/>
                </a:solidFill>
                <a:latin typeface="ＤＦ平成明朝体W3" panose="02020309000000000000" pitchFamily="17" charset="-128"/>
                <a:ea typeface="ＤＦ平成明朝体W3" panose="02020309000000000000" pitchFamily="17" charset="-128"/>
              </a:rPr>
              <a:t>次回の学級活動では、学級</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を更に</a:t>
            </a:r>
            <a:r>
              <a:rPr lang="ja-JP" altLang="en-US" sz="1100" dirty="0">
                <a:solidFill>
                  <a:schemeClr val="tx1"/>
                </a:solidFill>
                <a:latin typeface="ＤＦ平成明朝体W3" panose="02020309000000000000" pitchFamily="17" charset="-128"/>
                <a:ea typeface="ＤＦ平成明朝体W3" panose="02020309000000000000" pitchFamily="17" charset="-128"/>
              </a:rPr>
              <a:t>よくしていくために、言葉遣いに</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ついてみんなで</a:t>
            </a:r>
            <a:r>
              <a:rPr lang="ja-JP" altLang="en-US" sz="1100" dirty="0">
                <a:solidFill>
                  <a:schemeClr val="tx1"/>
                </a:solidFill>
                <a:latin typeface="ＤＦ平成明朝体W3" panose="02020309000000000000" pitchFamily="17" charset="-128"/>
                <a:ea typeface="ＤＦ平成明朝体W3" panose="02020309000000000000" pitchFamily="17" charset="-128"/>
              </a:rPr>
              <a:t>考えていきたいと思います。そこで</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、学級のみんなに</a:t>
            </a:r>
            <a:r>
              <a:rPr lang="ja-JP" altLang="en-US" sz="1100" dirty="0">
                <a:solidFill>
                  <a:schemeClr val="tx1"/>
                </a:solidFill>
                <a:latin typeface="ＤＦ平成明朝体W3" panose="02020309000000000000" pitchFamily="17" charset="-128"/>
                <a:ea typeface="ＤＦ平成明朝体W3" panose="02020309000000000000" pitchFamily="17" charset="-128"/>
              </a:rPr>
              <a:t>言葉遣いについて真剣に考えてもらうために、帰りの会で事前アンケートをとりたいと思います。</a:t>
            </a:r>
            <a:endParaRPr lang="en-US" altLang="ja-JP"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59" name="角丸四角形吹き出し 58"/>
          <p:cNvSpPr/>
          <p:nvPr/>
        </p:nvSpPr>
        <p:spPr>
          <a:xfrm>
            <a:off x="1326063" y="5521791"/>
            <a:ext cx="4608000" cy="724660"/>
          </a:xfrm>
          <a:prstGeom prst="wedgeRoundRectCallout">
            <a:avLst>
              <a:gd name="adj1" fmla="val 54530"/>
              <a:gd name="adj2" fmla="val -365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毎日</a:t>
            </a:r>
            <a:r>
              <a:rPr lang="ja-JP" altLang="en-US" sz="1100" dirty="0">
                <a:solidFill>
                  <a:schemeClr val="tx1"/>
                </a:solidFill>
                <a:latin typeface="ＤＦ平成明朝体W3" panose="02020309000000000000" pitchFamily="17" charset="-128"/>
                <a:ea typeface="ＤＦ平成明朝体W3" panose="02020309000000000000" pitchFamily="17" charset="-128"/>
              </a:rPr>
              <a:t>元気に過ごしている〇組の皆さんですが</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、一人一人が</a:t>
            </a:r>
            <a:r>
              <a:rPr lang="ja-JP" altLang="en-US" sz="1100" dirty="0">
                <a:solidFill>
                  <a:schemeClr val="tx1"/>
                </a:solidFill>
                <a:latin typeface="ＤＦ平成明朝体W3" panose="02020309000000000000" pitchFamily="17" charset="-128"/>
                <a:ea typeface="ＤＦ平成明朝体W3" panose="02020309000000000000" pitchFamily="17" charset="-128"/>
              </a:rPr>
              <a:t>安心して、もっと仲良く過ごせる学級にしていくために、次の学級活動で</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言葉遣いについて考えて</a:t>
            </a:r>
            <a:r>
              <a:rPr lang="ja-JP" altLang="en-US" sz="1100" dirty="0">
                <a:solidFill>
                  <a:schemeClr val="tx1"/>
                </a:solidFill>
                <a:latin typeface="ＤＦ平成明朝体W3" panose="02020309000000000000" pitchFamily="17" charset="-128"/>
                <a:ea typeface="ＤＦ平成明朝体W3" panose="02020309000000000000" pitchFamily="17" charset="-128"/>
              </a:rPr>
              <a:t>いきます。日頃の言葉遣いに関する</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アンケートに答えてください。</a:t>
            </a:r>
            <a:endParaRPr lang="en-US" altLang="ja-JP"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66" name="角丸四角形吹き出し 65"/>
          <p:cNvSpPr/>
          <p:nvPr/>
        </p:nvSpPr>
        <p:spPr>
          <a:xfrm>
            <a:off x="1326063" y="7804346"/>
            <a:ext cx="4608000" cy="663889"/>
          </a:xfrm>
          <a:prstGeom prst="wedgeRoundRectCallout">
            <a:avLst>
              <a:gd name="adj1" fmla="val 54294"/>
              <a:gd name="adj2" fmla="val 30809"/>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アンケート結果のように「ありがとう」というあたたかい言葉を使っている人は多いと思います</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。でも、</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いやな言葉を言われて悲しい気持ちになった人もいます。</a:t>
            </a:r>
            <a:endParaRPr lang="en-US" altLang="ja-JP"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81" name="角丸四角形吹き出し 80"/>
          <p:cNvSpPr/>
          <p:nvPr/>
        </p:nvSpPr>
        <p:spPr>
          <a:xfrm>
            <a:off x="1326063" y="8589571"/>
            <a:ext cx="4608000" cy="942857"/>
          </a:xfrm>
          <a:prstGeom prst="wedgeRoundRectCallout">
            <a:avLst>
              <a:gd name="adj1" fmla="val -54301"/>
              <a:gd name="adj2" fmla="val -48570"/>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そうですね。先生もそう思います。アンケートでは、いやな言葉を言われた経験があると答えた人もいました。〇年生</a:t>
            </a:r>
            <a:r>
              <a:rPr lang="ja-JP" altLang="en-US" sz="1100" dirty="0">
                <a:solidFill>
                  <a:schemeClr val="tx1"/>
                </a:solidFill>
                <a:latin typeface="ＤＦ平成明朝体W3" panose="02020309000000000000" pitchFamily="17" charset="-128"/>
                <a:ea typeface="ＤＦ平成明朝体W3" panose="02020309000000000000" pitchFamily="17" charset="-128"/>
              </a:rPr>
              <a:t>まであと少し</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。素敵な</a:t>
            </a:r>
            <a:r>
              <a:rPr lang="ja-JP" altLang="en-US" sz="1100" dirty="0">
                <a:solidFill>
                  <a:schemeClr val="tx1"/>
                </a:solidFill>
                <a:latin typeface="ＤＦ平成明朝体W3" panose="02020309000000000000" pitchFamily="17" charset="-128"/>
                <a:ea typeface="ＤＦ平成明朝体W3" panose="02020309000000000000" pitchFamily="17" charset="-128"/>
              </a:rPr>
              <a:t>〇年生に向けて、学級も自分も磨いていくために</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、学級活動で言葉遣い</a:t>
            </a:r>
            <a:r>
              <a:rPr lang="ja-JP" altLang="en-US" sz="1100" dirty="0">
                <a:solidFill>
                  <a:schemeClr val="tx1"/>
                </a:solidFill>
                <a:latin typeface="ＤＦ平成明朝体W3" panose="02020309000000000000" pitchFamily="17" charset="-128"/>
                <a:ea typeface="ＤＦ平成明朝体W3" panose="02020309000000000000" pitchFamily="17" charset="-128"/>
              </a:rPr>
              <a:t>に</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ついて考えていきましょう。</a:t>
            </a:r>
            <a:endParaRPr lang="en-US" altLang="ja-JP"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8" name="Rectangle 55">
            <a:extLst>
              <a:ext uri="{FF2B5EF4-FFF2-40B4-BE49-F238E27FC236}">
                <a16:creationId xmlns:a16="http://schemas.microsoft.com/office/drawing/2014/main" id="{30C816DC-5B59-C687-60AD-7982FE5B9E9E}"/>
              </a:ext>
            </a:extLst>
          </p:cNvPr>
          <p:cNvSpPr>
            <a:spLocks noChangeArrowheads="1"/>
          </p:cNvSpPr>
          <p:nvPr/>
        </p:nvSpPr>
        <p:spPr bwMode="auto">
          <a:xfrm>
            <a:off x="1880376" y="327557"/>
            <a:ext cx="4700806"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a:latin typeface="HG丸ｺﾞｼｯｸM-PRO" panose="020F0600000000000000" pitchFamily="50" charset="-128"/>
                <a:ea typeface="HG丸ｺﾞｼｯｸM-PRO" panose="020F0600000000000000" pitchFamily="50" charset="-128"/>
              </a:rPr>
              <a:t>聞きたい言葉、いやな言葉　　　　</a:t>
            </a:r>
          </a:p>
        </p:txBody>
      </p:sp>
      <p:pic>
        <p:nvPicPr>
          <p:cNvPr id="28"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270" y="2752680"/>
            <a:ext cx="1098401" cy="764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正方形/長方形 26"/>
          <p:cNvSpPr/>
          <p:nvPr/>
        </p:nvSpPr>
        <p:spPr>
          <a:xfrm>
            <a:off x="20722" y="23895"/>
            <a:ext cx="3438762"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学級活動へつなげる事前の活動</a:t>
            </a:r>
            <a:endParaRPr lang="ja-JP" altLang="en-US" b="1" dirty="0">
              <a:ea typeface="HG丸ｺﾞｼｯｸM-PRO" pitchFamily="50" charset="-128"/>
            </a:endParaRPr>
          </a:p>
        </p:txBody>
      </p:sp>
      <p:sp>
        <p:nvSpPr>
          <p:cNvPr id="30" name="Rectangle 22"/>
          <p:cNvSpPr>
            <a:spLocks noChangeArrowheads="1"/>
          </p:cNvSpPr>
          <p:nvPr/>
        </p:nvSpPr>
        <p:spPr bwMode="auto">
          <a:xfrm>
            <a:off x="168046" y="486585"/>
            <a:ext cx="1584000" cy="3168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dirty="0" smtClean="0">
                <a:ea typeface="HG丸ｺﾞｼｯｸM-PRO" pitchFamily="50" charset="-128"/>
              </a:rPr>
              <a:t>小学校</a:t>
            </a:r>
            <a:endParaRPr lang="ja-JP" altLang="en-US" sz="1600" b="0" dirty="0">
              <a:ea typeface="HG丸ｺﾞｼｯｸM-PRO" pitchFamily="50" charset="-128"/>
            </a:endParaRPr>
          </a:p>
        </p:txBody>
      </p:sp>
      <p:sp>
        <p:nvSpPr>
          <p:cNvPr id="31" name="Rectangle 11"/>
          <p:cNvSpPr>
            <a:spLocks noChangeArrowheads="1"/>
          </p:cNvSpPr>
          <p:nvPr/>
        </p:nvSpPr>
        <p:spPr bwMode="auto">
          <a:xfrm>
            <a:off x="1772376" y="381657"/>
            <a:ext cx="108000" cy="43200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33" name="Rectangle 11"/>
          <p:cNvSpPr>
            <a:spLocks noChangeArrowheads="1"/>
          </p:cNvSpPr>
          <p:nvPr/>
        </p:nvSpPr>
        <p:spPr bwMode="auto">
          <a:xfrm>
            <a:off x="6581182" y="384214"/>
            <a:ext cx="108000" cy="43200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32" name="角丸四角形吹き出し 31"/>
          <p:cNvSpPr/>
          <p:nvPr/>
        </p:nvSpPr>
        <p:spPr>
          <a:xfrm>
            <a:off x="1326063" y="2498596"/>
            <a:ext cx="4608000" cy="468000"/>
          </a:xfrm>
          <a:prstGeom prst="wedgeRoundRectCallout">
            <a:avLst>
              <a:gd name="adj1" fmla="val -55089"/>
              <a:gd name="adj2" fmla="val 48296"/>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200" dirty="0" smtClean="0">
                <a:solidFill>
                  <a:schemeClr val="tx1"/>
                </a:solidFill>
                <a:latin typeface="ＤＦ平成明朝体W3" panose="02020309000000000000" pitchFamily="17" charset="-128"/>
                <a:ea typeface="ＤＦ平成明朝体W3" panose="02020309000000000000" pitchFamily="17" charset="-128"/>
              </a:rPr>
              <a:t>　代表委員（学級委員）と</a:t>
            </a:r>
            <a:r>
              <a:rPr lang="ja-JP" altLang="en-US" sz="1200" dirty="0">
                <a:solidFill>
                  <a:schemeClr val="tx1"/>
                </a:solidFill>
                <a:latin typeface="ＤＦ平成明朝体W3" panose="02020309000000000000" pitchFamily="17" charset="-128"/>
                <a:ea typeface="ＤＦ平成明朝体W3" panose="02020309000000000000" pitchFamily="17" charset="-128"/>
              </a:rPr>
              <a:t>班長の皆さん、最近の学級生活を振り返って</a:t>
            </a:r>
            <a:r>
              <a:rPr lang="ja-JP" altLang="en-US" sz="1200" dirty="0" smtClean="0">
                <a:solidFill>
                  <a:schemeClr val="tx1"/>
                </a:solidFill>
                <a:latin typeface="ＤＦ平成明朝体W3" panose="02020309000000000000" pitchFamily="17" charset="-128"/>
                <a:ea typeface="ＤＦ平成明朝体W3" panose="02020309000000000000" pitchFamily="17" charset="-128"/>
              </a:rPr>
              <a:t>みて、何か問題点はありませんか。</a:t>
            </a:r>
            <a:endParaRPr lang="en-US" altLang="ja-JP" sz="1200" dirty="0">
              <a:solidFill>
                <a:schemeClr val="tx1"/>
              </a:solidFill>
              <a:latin typeface="ＤＦ平成明朝体W3" panose="02020309000000000000" pitchFamily="17" charset="-128"/>
              <a:ea typeface="ＤＦ平成明朝体W3" panose="02020309000000000000" pitchFamily="17" charset="-128"/>
            </a:endParaRPr>
          </a:p>
        </p:txBody>
      </p:sp>
      <p:pic>
        <p:nvPicPr>
          <p:cNvPr id="48" name="図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9185" y="8458060"/>
            <a:ext cx="615997" cy="468721"/>
          </a:xfrm>
          <a:prstGeom prst="rect">
            <a:avLst/>
          </a:prstGeom>
        </p:spPr>
      </p:pic>
    </p:spTree>
    <p:extLst>
      <p:ext uri="{BB962C8B-B14F-4D97-AF65-F5344CB8AC3E}">
        <p14:creationId xmlns:p14="http://schemas.microsoft.com/office/powerpoint/2010/main" val="95046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p:cNvGraphicFramePr>
            <a:graphicFrameLocks noGrp="1"/>
          </p:cNvGraphicFramePr>
          <p:nvPr>
            <p:extLst>
              <p:ext uri="{D42A27DB-BD31-4B8C-83A1-F6EECF244321}">
                <p14:modId xmlns:p14="http://schemas.microsoft.com/office/powerpoint/2010/main" val="916108604"/>
              </p:ext>
            </p:extLst>
          </p:nvPr>
        </p:nvGraphicFramePr>
        <p:xfrm>
          <a:off x="616548" y="2736901"/>
          <a:ext cx="6127420" cy="6978599"/>
        </p:xfrm>
        <a:graphic>
          <a:graphicData uri="http://schemas.openxmlformats.org/drawingml/2006/table">
            <a:tbl>
              <a:tblPr firstRow="1" bandRow="1">
                <a:tableStyleId>{5940675A-B579-460E-94D1-54222C63F5DA}</a:tableStyleId>
              </a:tblPr>
              <a:tblGrid>
                <a:gridCol w="3410547">
                  <a:extLst>
                    <a:ext uri="{9D8B030D-6E8A-4147-A177-3AD203B41FA5}">
                      <a16:colId xmlns:a16="http://schemas.microsoft.com/office/drawing/2014/main" val="20000"/>
                    </a:ext>
                  </a:extLst>
                </a:gridCol>
                <a:gridCol w="2716873">
                  <a:extLst>
                    <a:ext uri="{9D8B030D-6E8A-4147-A177-3AD203B41FA5}">
                      <a16:colId xmlns:a16="http://schemas.microsoft.com/office/drawing/2014/main" val="20001"/>
                    </a:ext>
                  </a:extLst>
                </a:gridCol>
              </a:tblGrid>
              <a:tr h="730871">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学　習　活　動</a:t>
                      </a: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 指 導 上 の 留 意 点</a:t>
                      </a:r>
                      <a:endParaRPr kumimoji="1" lang="en-US" altLang="ja-JP" sz="1050" dirty="0">
                        <a:latin typeface="HG丸ｺﾞｼｯｸM-PRO" panose="020F0600000000000000" pitchFamily="50" charset="-128"/>
                        <a:ea typeface="HG丸ｺﾞｼｯｸM-PRO" panose="020F0600000000000000" pitchFamily="50" charset="-128"/>
                      </a:endParaRPr>
                    </a:p>
                    <a:p>
                      <a:pPr algn="ctr"/>
                      <a:endParaRPr kumimoji="1" lang="en-US" altLang="ja-JP" sz="1050" dirty="0">
                        <a:latin typeface="HG丸ｺﾞｼｯｸM-PRO" panose="020F0600000000000000" pitchFamily="50" charset="-128"/>
                        <a:ea typeface="HG丸ｺﾞｼｯｸM-PRO" panose="020F0600000000000000" pitchFamily="50" charset="-128"/>
                      </a:endParaRPr>
                    </a:p>
                    <a:p>
                      <a:pPr algn="ctr"/>
                      <a:endParaRPr kumimoji="1" lang="ja-JP" altLang="en-US" sz="1050" dirty="0">
                        <a:latin typeface="HG丸ｺﾞｼｯｸM-PRO" panose="020F0600000000000000" pitchFamily="50" charset="-128"/>
                        <a:ea typeface="HG丸ｺﾞｼｯｸM-PRO" panose="020F0600000000000000" pitchFamily="50" charset="-128"/>
                      </a:endParaRP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165033">
                <a:tc>
                  <a:txBody>
                    <a:bodyPr/>
                    <a:lstStyle/>
                    <a:p>
                      <a:pPr algn="just"/>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１　北原白秋の</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詩「ひとつのことば」の</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内容について</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どんな言葉が入ると予想したのか発表し合い、言葉</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の持つ力について考える。（５分）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gn="just"/>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２　事前のアンケート結果を見て、日頃の言葉遣いに</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ついて振り返り、学級の課題を設定する。（５分）</a:t>
                      </a: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◇詩「ひとつのことば」を聞き、言葉の</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持</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solidFill>
                          <a:latin typeface="HG丸ｺﾞｼｯｸM-PRO" panose="020F0600000000000000" pitchFamily="50" charset="-128"/>
                          <a:ea typeface="HG丸ｺﾞｼｯｸM-PRO" panose="020F0600000000000000" pitchFamily="50" charset="-128"/>
                        </a:rPr>
                        <a:t>つ</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力を考え、日頃自分自身がどんな</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言葉</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を</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使っているのか振り返る場を設定する。</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事前に</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とった日頃の</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言葉遣いに関する</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ア</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ンケート</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結果を報告する。</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08269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３　いやな言葉を使ってしまう原因を考え、あたたか</a:t>
                      </a: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　</a:t>
                      </a:r>
                      <a:r>
                        <a:rPr kumimoji="1" lang="ja-JP" altLang="en-US" sz="1050" dirty="0" err="1">
                          <a:solidFill>
                            <a:sysClr val="windowText" lastClr="000000"/>
                          </a:solidFill>
                          <a:latin typeface="HG丸ｺﾞｼｯｸM-PRO" panose="020F0600000000000000" pitchFamily="50" charset="-128"/>
                          <a:ea typeface="HG丸ｺﾞｼｯｸM-PRO" panose="020F0600000000000000" pitchFamily="50" charset="-128"/>
                        </a:rPr>
                        <a:t>い</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言葉を使う必要性に気付く。</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言われる</a:t>
                      </a:r>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といや</a:t>
                      </a:r>
                      <a:r>
                        <a:rPr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な気持ちに</a:t>
                      </a:r>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なった経験が</a:t>
                      </a:r>
                      <a:endParaRPr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just"/>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あるのに</a:t>
                      </a:r>
                      <a:r>
                        <a:rPr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、なぜ友達にいやな</a:t>
                      </a:r>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言葉を使</a:t>
                      </a:r>
                      <a:r>
                        <a:rPr lang="ja-JP" altLang="en-US" sz="1050" dirty="0" err="1" smtClean="0">
                          <a:solidFill>
                            <a:sysClr val="windowText" lastClr="000000"/>
                          </a:solidFill>
                          <a:latin typeface="HG丸ｺﾞｼｯｸM-PRO" panose="020F0600000000000000" pitchFamily="50" charset="-128"/>
                          <a:ea typeface="HG丸ｺﾞｼｯｸM-PRO" panose="020F0600000000000000" pitchFamily="50" charset="-128"/>
                        </a:rPr>
                        <a:t>っ</a:t>
                      </a:r>
                      <a:endParaRPr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just"/>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050" dirty="0" err="1" smtClean="0">
                          <a:solidFill>
                            <a:sysClr val="windowText" lastClr="000000"/>
                          </a:solidFill>
                          <a:latin typeface="HG丸ｺﾞｼｯｸM-PRO" panose="020F0600000000000000" pitchFamily="50" charset="-128"/>
                          <a:ea typeface="HG丸ｺﾞｼｯｸM-PRO" panose="020F0600000000000000" pitchFamily="50" charset="-128"/>
                        </a:rPr>
                        <a:t>て</a:t>
                      </a:r>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しまうのか</a:t>
                      </a:r>
                      <a:r>
                        <a:rPr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、その原因を考える。</a:t>
                      </a:r>
                      <a:endParaRPr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algn="just"/>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◇楽しい・仲</a:t>
                      </a:r>
                      <a:r>
                        <a:rPr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のよい学級にしていくために</a:t>
                      </a:r>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just"/>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あたたかい</a:t>
                      </a:r>
                      <a:r>
                        <a:rPr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言葉</a:t>
                      </a:r>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をみんなで</a:t>
                      </a:r>
                      <a:r>
                        <a:rPr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使って</a:t>
                      </a:r>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いくこ</a:t>
                      </a:r>
                      <a:endParaRPr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just"/>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との</a:t>
                      </a:r>
                      <a:r>
                        <a:rPr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必要性を確認する。</a:t>
                      </a:r>
                      <a:endParaRPr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pic>
        <p:nvPicPr>
          <p:cNvPr id="49"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671" y="8016876"/>
            <a:ext cx="815582" cy="567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671" y="4092665"/>
            <a:ext cx="827338" cy="575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1"/>
          <p:cNvSpPr>
            <a:spLocks noChangeArrowheads="1"/>
          </p:cNvSpPr>
          <p:nvPr/>
        </p:nvSpPr>
        <p:spPr bwMode="auto">
          <a:xfrm>
            <a:off x="2560159" y="175410"/>
            <a:ext cx="108000" cy="468000"/>
          </a:xfrm>
          <a:prstGeom prst="rect">
            <a:avLst/>
          </a:prstGeom>
          <a:solidFill>
            <a:srgbClr val="00B0F0"/>
          </a:solidFill>
          <a:ln>
            <a:noFill/>
          </a:ln>
        </p:spPr>
        <p:txBody>
          <a:bodyPr wrap="none" anchor="ctr"/>
          <a:lstStyle/>
          <a:p>
            <a:pPr algn="ctr"/>
            <a:endParaRPr lang="ja-JP" altLang="en-US" sz="1800" dirty="0">
              <a:ea typeface="HG丸ｺﾞｼｯｸM-PRO" pitchFamily="50" charset="-128"/>
            </a:endParaRPr>
          </a:p>
        </p:txBody>
      </p:sp>
      <p:sp>
        <p:nvSpPr>
          <p:cNvPr id="7" name="Rectangle 11"/>
          <p:cNvSpPr>
            <a:spLocks noChangeArrowheads="1"/>
          </p:cNvSpPr>
          <p:nvPr/>
        </p:nvSpPr>
        <p:spPr bwMode="auto">
          <a:xfrm>
            <a:off x="6654248" y="175410"/>
            <a:ext cx="108000" cy="468313"/>
          </a:xfrm>
          <a:prstGeom prst="rect">
            <a:avLst/>
          </a:prstGeom>
          <a:solidFill>
            <a:srgbClr val="0099FF"/>
          </a:solidFill>
          <a:ln>
            <a:noFill/>
          </a:ln>
        </p:spPr>
        <p:txBody>
          <a:bodyPr wrap="none" anchor="ctr"/>
          <a:lstStyle/>
          <a:p>
            <a:pPr algn="ctr"/>
            <a:endParaRPr lang="ja-JP" altLang="en-US" sz="1800" dirty="0">
              <a:ea typeface="HG丸ｺﾞｼｯｸM-PRO" pitchFamily="50" charset="-128"/>
            </a:endParaRPr>
          </a:p>
        </p:txBody>
      </p:sp>
      <p:grpSp>
        <p:nvGrpSpPr>
          <p:cNvPr id="11" name="Group 21"/>
          <p:cNvGrpSpPr>
            <a:grpSpLocks/>
          </p:cNvGrpSpPr>
          <p:nvPr/>
        </p:nvGrpSpPr>
        <p:grpSpPr bwMode="auto">
          <a:xfrm>
            <a:off x="1318735" y="179410"/>
            <a:ext cx="1220787" cy="455613"/>
            <a:chOff x="482" y="30"/>
            <a:chExt cx="227" cy="265"/>
          </a:xfrm>
        </p:grpSpPr>
        <p:sp>
          <p:nvSpPr>
            <p:cNvPr id="12" name="Rectangle 22"/>
            <p:cNvSpPr>
              <a:spLocks noChangeArrowheads="1"/>
            </p:cNvSpPr>
            <p:nvPr/>
          </p:nvSpPr>
          <p:spPr bwMode="auto">
            <a:xfrm>
              <a:off x="482" y="30"/>
              <a:ext cx="227" cy="122"/>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0" b="0" dirty="0">
                  <a:ea typeface="HG丸ｺﾞｼｯｸM-PRO" pitchFamily="50" charset="-128"/>
                </a:rPr>
                <a:t>小学校</a:t>
              </a:r>
            </a:p>
          </p:txBody>
        </p:sp>
        <p:sp>
          <p:nvSpPr>
            <p:cNvPr id="13" name="Rectangle 23"/>
            <p:cNvSpPr>
              <a:spLocks noChangeArrowheads="1"/>
            </p:cNvSpPr>
            <p:nvPr/>
          </p:nvSpPr>
          <p:spPr bwMode="auto">
            <a:xfrm>
              <a:off x="482" y="161"/>
              <a:ext cx="227" cy="134"/>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0" b="0" dirty="0">
                  <a:ea typeface="HG丸ｺﾞｼｯｸM-PRO" pitchFamily="50" charset="-128"/>
                </a:rPr>
                <a:t>学級活動</a:t>
              </a:r>
            </a:p>
          </p:txBody>
        </p:sp>
      </p:grpSp>
      <p:sp>
        <p:nvSpPr>
          <p:cNvPr id="32" name="Rectangle 55"/>
          <p:cNvSpPr>
            <a:spLocks noChangeArrowheads="1"/>
          </p:cNvSpPr>
          <p:nvPr/>
        </p:nvSpPr>
        <p:spPr bwMode="auto">
          <a:xfrm>
            <a:off x="2668159" y="192873"/>
            <a:ext cx="4083343" cy="432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sz="1400" dirty="0">
                <a:latin typeface="HG丸ｺﾞｼｯｸM-PRO" panose="020F0600000000000000" pitchFamily="50" charset="-128"/>
                <a:ea typeface="HG丸ｺﾞｼｯｸM-PRO" panose="020F0600000000000000" pitchFamily="50" charset="-128"/>
              </a:rPr>
              <a:t>聞きたい</a:t>
            </a:r>
            <a:r>
              <a:rPr lang="ja-JP" altLang="en-US" sz="1400" dirty="0" smtClean="0">
                <a:latin typeface="HG丸ｺﾞｼｯｸM-PRO" panose="020F0600000000000000" pitchFamily="50" charset="-128"/>
                <a:ea typeface="HG丸ｺﾞｼｯｸM-PRO" panose="020F0600000000000000" pitchFamily="50" charset="-128"/>
              </a:rPr>
              <a:t>言葉、いや</a:t>
            </a:r>
            <a:r>
              <a:rPr lang="ja-JP" altLang="en-US" sz="1400" dirty="0">
                <a:latin typeface="HG丸ｺﾞｼｯｸM-PRO" panose="020F0600000000000000" pitchFamily="50" charset="-128"/>
                <a:ea typeface="HG丸ｺﾞｼｯｸM-PRO" panose="020F0600000000000000" pitchFamily="50" charset="-128"/>
              </a:rPr>
              <a:t>な</a:t>
            </a:r>
            <a:r>
              <a:rPr lang="ja-JP" altLang="en-US" sz="1400" dirty="0" smtClean="0">
                <a:latin typeface="HG丸ｺﾞｼｯｸM-PRO" panose="020F0600000000000000" pitchFamily="50" charset="-128"/>
                <a:ea typeface="HG丸ｺﾞｼｯｸM-PRO" panose="020F0600000000000000" pitchFamily="50" charset="-128"/>
              </a:rPr>
              <a:t>言葉</a:t>
            </a:r>
          </a:p>
        </p:txBody>
      </p:sp>
      <p:sp>
        <p:nvSpPr>
          <p:cNvPr id="78" name="Rectangle 11"/>
          <p:cNvSpPr>
            <a:spLocks noChangeArrowheads="1"/>
          </p:cNvSpPr>
          <p:nvPr/>
        </p:nvSpPr>
        <p:spPr bwMode="auto">
          <a:xfrm>
            <a:off x="67112" y="679423"/>
            <a:ext cx="1606718" cy="703294"/>
          </a:xfrm>
          <a:prstGeom prst="rect">
            <a:avLst/>
          </a:prstGeom>
          <a:solidFill>
            <a:srgbClr val="0099FF"/>
          </a:solidFill>
          <a:ln>
            <a:noFill/>
          </a:ln>
        </p:spPr>
        <p:txBody>
          <a:bodyPr wrap="none" anchor="ctr"/>
          <a:lstStyle/>
          <a:p>
            <a:pPr algn="ctr"/>
            <a:r>
              <a:rPr lang="ja-JP" altLang="en-US" sz="1600" dirty="0">
                <a:ea typeface="HG丸ｺﾞｼｯｸM-PRO" pitchFamily="50" charset="-128"/>
              </a:rPr>
              <a:t>本時の目標</a:t>
            </a:r>
          </a:p>
        </p:txBody>
      </p:sp>
      <p:sp>
        <p:nvSpPr>
          <p:cNvPr id="82" name="Rectangle 55"/>
          <p:cNvSpPr>
            <a:spLocks noChangeArrowheads="1"/>
          </p:cNvSpPr>
          <p:nvPr/>
        </p:nvSpPr>
        <p:spPr bwMode="auto">
          <a:xfrm>
            <a:off x="1625731" y="726093"/>
            <a:ext cx="5148326" cy="48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endParaRPr lang="ja-JP" altLang="ja-JP" sz="1050" dirty="0">
              <a:latin typeface="HG丸ｺﾞｼｯｸM-PRO" panose="020F0600000000000000" pitchFamily="50" charset="-128"/>
              <a:ea typeface="HG丸ｺﾞｼｯｸM-PRO" panose="020F0600000000000000" pitchFamily="50" charset="-128"/>
            </a:endParaRPr>
          </a:p>
        </p:txBody>
      </p:sp>
      <p:sp>
        <p:nvSpPr>
          <p:cNvPr id="61" name="正方形/長方形 60"/>
          <p:cNvSpPr/>
          <p:nvPr/>
        </p:nvSpPr>
        <p:spPr>
          <a:xfrm>
            <a:off x="77998" y="679422"/>
            <a:ext cx="6666997" cy="710331"/>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正方形/長方形 61"/>
          <p:cNvSpPr/>
          <p:nvPr/>
        </p:nvSpPr>
        <p:spPr>
          <a:xfrm>
            <a:off x="85448" y="1423942"/>
            <a:ext cx="6659547" cy="749480"/>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AutoShape 23"/>
          <p:cNvSpPr>
            <a:spLocks noChangeArrowheads="1"/>
          </p:cNvSpPr>
          <p:nvPr/>
        </p:nvSpPr>
        <p:spPr bwMode="auto">
          <a:xfrm rot="5400000">
            <a:off x="-2189463" y="5001815"/>
            <a:ext cx="5024859" cy="540000"/>
          </a:xfrm>
          <a:prstGeom prst="chevron">
            <a:avLst>
              <a:gd name="adj" fmla="val 37469"/>
            </a:avLst>
          </a:prstGeom>
          <a:solidFill>
            <a:srgbClr val="0099FF"/>
          </a:solidFill>
          <a:ln>
            <a:noFill/>
          </a:ln>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sp>
        <p:nvSpPr>
          <p:cNvPr id="45" name="正方形/長方形 51"/>
          <p:cNvSpPr>
            <a:spLocks noChangeArrowheads="1"/>
          </p:cNvSpPr>
          <p:nvPr/>
        </p:nvSpPr>
        <p:spPr bwMode="auto">
          <a:xfrm>
            <a:off x="54081" y="3658885"/>
            <a:ext cx="555625" cy="201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a:latin typeface="HG丸ｺﾞｼｯｸM-PRO" pitchFamily="50" charset="-128"/>
                <a:ea typeface="HG丸ｺﾞｼｯｸM-PRO" pitchFamily="50" charset="-128"/>
              </a:rPr>
              <a:t>導入</a:t>
            </a: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10</a:t>
            </a:r>
            <a:r>
              <a:rPr lang="ja-JP" altLang="en-US" sz="1200" b="0" dirty="0">
                <a:latin typeface="HG丸ｺﾞｼｯｸM-PRO" pitchFamily="50" charset="-128"/>
                <a:ea typeface="HG丸ｺﾞｼｯｸM-PRO" pitchFamily="50" charset="-128"/>
              </a:rPr>
              <a:t>分</a:t>
            </a:r>
            <a:endParaRPr lang="en-US" altLang="ja-JP" sz="1200" b="0" dirty="0">
              <a:latin typeface="HG丸ｺﾞｼｯｸM-PRO" pitchFamily="50" charset="-128"/>
              <a:ea typeface="HG丸ｺﾞｼｯｸM-PRO" pitchFamily="50" charset="-128"/>
            </a:endParaRPr>
          </a:p>
        </p:txBody>
      </p:sp>
      <p:sp>
        <p:nvSpPr>
          <p:cNvPr id="43" name="Rectangle 55"/>
          <p:cNvSpPr>
            <a:spLocks noChangeArrowheads="1"/>
          </p:cNvSpPr>
          <p:nvPr/>
        </p:nvSpPr>
        <p:spPr bwMode="auto">
          <a:xfrm>
            <a:off x="2663836" y="63945"/>
            <a:ext cx="3990411" cy="230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２</a:t>
            </a:r>
            <a:r>
              <a:rPr lang="en-US" altLang="ja-JP" sz="900" dirty="0">
                <a:latin typeface="HG丸ｺﾞｼｯｸM-PRO" panose="020F0600000000000000" pitchFamily="50" charset="-128"/>
                <a:ea typeface="HG丸ｺﾞｼｯｸM-PRO" panose="020F0600000000000000" pitchFamily="50" charset="-128"/>
              </a:rPr>
              <a:t>)</a:t>
            </a:r>
            <a:r>
              <a:rPr lang="en-US" altLang="ja-JP" sz="900" b="0" dirty="0">
                <a:latin typeface="HG丸ｺﾞｼｯｸM-PRO" panose="020F0600000000000000" pitchFamily="50" charset="-128"/>
                <a:ea typeface="HG丸ｺﾞｼｯｸM-PRO" panose="020F0600000000000000" pitchFamily="50" charset="-128"/>
              </a:rPr>
              <a:t>-</a:t>
            </a:r>
            <a:r>
              <a:rPr lang="ja-JP" altLang="en-US" sz="900" b="0" dirty="0">
                <a:latin typeface="HG丸ｺﾞｼｯｸM-PRO" panose="020F0600000000000000" pitchFamily="50" charset="-128"/>
                <a:ea typeface="HG丸ｺﾞｼｯｸM-PRO" panose="020F0600000000000000" pitchFamily="50" charset="-128"/>
              </a:rPr>
              <a:t>イ　よりよい人間関係の形成 </a:t>
            </a:r>
          </a:p>
        </p:txBody>
      </p:sp>
      <p:sp>
        <p:nvSpPr>
          <p:cNvPr id="41" name="Rectangle 55"/>
          <p:cNvSpPr>
            <a:spLocks noChangeArrowheads="1"/>
          </p:cNvSpPr>
          <p:nvPr/>
        </p:nvSpPr>
        <p:spPr bwMode="auto">
          <a:xfrm>
            <a:off x="1683509" y="1298423"/>
            <a:ext cx="4988591" cy="84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endParaRPr lang="en-US" altLang="ja-JP" sz="1050" b="0" dirty="0">
              <a:latin typeface="HG丸ｺﾞｼｯｸM-PRO" panose="020F0600000000000000" pitchFamily="50" charset="-128"/>
              <a:ea typeface="HG丸ｺﾞｼｯｸM-PRO" panose="020F0600000000000000" pitchFamily="50" charset="-128"/>
            </a:endParaRPr>
          </a:p>
        </p:txBody>
      </p:sp>
      <p:sp>
        <p:nvSpPr>
          <p:cNvPr id="42" name="AutoShape 23"/>
          <p:cNvSpPr>
            <a:spLocks noChangeArrowheads="1"/>
          </p:cNvSpPr>
          <p:nvPr/>
        </p:nvSpPr>
        <p:spPr bwMode="auto">
          <a:xfrm rot="5400000">
            <a:off x="-714644" y="8421266"/>
            <a:ext cx="2078449" cy="540000"/>
          </a:xfrm>
          <a:prstGeom prst="chevron">
            <a:avLst>
              <a:gd name="adj" fmla="val 37469"/>
            </a:avLst>
          </a:prstGeom>
          <a:solidFill>
            <a:srgbClr val="0099FF"/>
          </a:solidFill>
          <a:ln>
            <a:noFill/>
          </a:ln>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sp>
        <p:nvSpPr>
          <p:cNvPr id="35" name="正方形/長方形 34"/>
          <p:cNvSpPr/>
          <p:nvPr/>
        </p:nvSpPr>
        <p:spPr>
          <a:xfrm>
            <a:off x="4057311" y="5472381"/>
            <a:ext cx="2647940" cy="2123658"/>
          </a:xfrm>
          <a:prstGeom prst="rect">
            <a:avLst/>
          </a:prstGeom>
          <a:solidFill>
            <a:srgbClr val="FFCCFF"/>
          </a:solidFill>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ポイント①－１</a:t>
            </a:r>
            <a:endParaRPr lang="en-US" altLang="ja-JP" sz="1100" dirty="0">
              <a:latin typeface="HG丸ｺﾞｼｯｸM-PRO" panose="020F0600000000000000" pitchFamily="50" charset="-128"/>
              <a:ea typeface="HG丸ｺﾞｼｯｸM-PRO" panose="020F0600000000000000" pitchFamily="50" charset="-128"/>
            </a:endParaRPr>
          </a:p>
          <a:p>
            <a:pPr algn="just"/>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教員主導</a:t>
            </a:r>
            <a:r>
              <a:rPr lang="ja-JP" altLang="en-US" sz="1100" dirty="0">
                <a:latin typeface="HG丸ｺﾞｼｯｸM-PRO" panose="020F0600000000000000" pitchFamily="50" charset="-128"/>
                <a:ea typeface="HG丸ｺﾞｼｯｸM-PRO" panose="020F0600000000000000" pitchFamily="50" charset="-128"/>
              </a:rPr>
              <a:t>ではなく児童生徒が課題を設定</a:t>
            </a:r>
            <a:r>
              <a:rPr lang="ja-JP" altLang="en-US" sz="1100" dirty="0" smtClean="0">
                <a:latin typeface="HG丸ｺﾞｼｯｸM-PRO" panose="020F0600000000000000" pitchFamily="50" charset="-128"/>
                <a:ea typeface="HG丸ｺﾞｼｯｸM-PRO" panose="020F0600000000000000" pitchFamily="50" charset="-128"/>
              </a:rPr>
              <a:t>する</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pPr algn="just"/>
            <a:r>
              <a:rPr lang="ja-JP" altLang="en-US" sz="1100" dirty="0">
                <a:latin typeface="HG丸ｺﾞｼｯｸM-PRO" panose="020F0600000000000000" pitchFamily="50" charset="-128"/>
                <a:ea typeface="HG丸ｺﾞｼｯｸM-PRO" panose="020F0600000000000000" pitchFamily="50" charset="-128"/>
              </a:rPr>
              <a:t>　詩やアンケート調査の結果から</a:t>
            </a:r>
            <a:r>
              <a:rPr lang="ja-JP" altLang="en-US" sz="1100" dirty="0" smtClean="0">
                <a:latin typeface="HG丸ｺﾞｼｯｸM-PRO" panose="020F0600000000000000" pitchFamily="50" charset="-128"/>
                <a:ea typeface="HG丸ｺﾞｼｯｸM-PRO" panose="020F0600000000000000" pitchFamily="50" charset="-128"/>
              </a:rPr>
              <a:t>、日頃の</a:t>
            </a:r>
            <a:r>
              <a:rPr lang="ja-JP" altLang="en-US" sz="1100" dirty="0">
                <a:latin typeface="HG丸ｺﾞｼｯｸM-PRO" panose="020F0600000000000000" pitchFamily="50" charset="-128"/>
                <a:ea typeface="HG丸ｺﾞｼｯｸM-PRO" panose="020F0600000000000000" pitchFamily="50" charset="-128"/>
              </a:rPr>
              <a:t>言葉遣いに関する実態を把握する。一人一人が使っている何気ない言葉で相手を喜ばせたり、悲しませたりしていることに気付かせ、自分事として課題を</a:t>
            </a:r>
            <a:r>
              <a:rPr lang="ja-JP" altLang="en-US" sz="1100" dirty="0" smtClean="0">
                <a:latin typeface="HG丸ｺﾞｼｯｸM-PRO" panose="020F0600000000000000" pitchFamily="50" charset="-128"/>
                <a:ea typeface="HG丸ｺﾞｼｯｸM-PRO" panose="020F0600000000000000" pitchFamily="50" charset="-128"/>
              </a:rPr>
              <a:t>捉えるようにする。言葉遣いを振り返ること</a:t>
            </a:r>
            <a:r>
              <a:rPr lang="ja-JP" altLang="en-US" sz="1100" dirty="0">
                <a:latin typeface="HG丸ｺﾞｼｯｸM-PRO" panose="020F0600000000000000" pitchFamily="50" charset="-128"/>
                <a:ea typeface="HG丸ｺﾞｼｯｸM-PRO" panose="020F0600000000000000" pitchFamily="50" charset="-128"/>
              </a:rPr>
              <a:t>で、一人一人</a:t>
            </a:r>
            <a:r>
              <a:rPr lang="ja-JP" altLang="en-US" sz="1100" dirty="0" smtClean="0">
                <a:latin typeface="HG丸ｺﾞｼｯｸM-PRO" panose="020F0600000000000000" pitchFamily="50" charset="-128"/>
                <a:ea typeface="HG丸ｺﾞｼｯｸM-PRO" panose="020F0600000000000000" pitchFamily="50" charset="-128"/>
              </a:rPr>
              <a:t>がよりよい</a:t>
            </a:r>
            <a:r>
              <a:rPr lang="ja-JP" altLang="en-US" sz="1100" dirty="0">
                <a:latin typeface="HG丸ｺﾞｼｯｸM-PRO" panose="020F0600000000000000" pitchFamily="50" charset="-128"/>
                <a:ea typeface="HG丸ｺﾞｼｯｸM-PRO" panose="020F0600000000000000" pitchFamily="50" charset="-128"/>
              </a:rPr>
              <a:t>学級づくりやよりよい人間関係を構築していこうとする気持ちにつなげる。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7" name="Rectangle 55"/>
          <p:cNvSpPr>
            <a:spLocks noChangeArrowheads="1"/>
          </p:cNvSpPr>
          <p:nvPr/>
        </p:nvSpPr>
        <p:spPr bwMode="auto">
          <a:xfrm>
            <a:off x="1673829" y="686775"/>
            <a:ext cx="5071166" cy="69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rIns="72000" anchor="ctr"/>
          <a:lstStyle/>
          <a:p>
            <a:r>
              <a:rPr lang="ja-JP" altLang="en-US" sz="1100" dirty="0">
                <a:latin typeface="HG丸ｺﾞｼｯｸM-PRO" panose="020F0600000000000000" pitchFamily="50" charset="-128"/>
                <a:ea typeface="HG丸ｺﾞｼｯｸM-PRO" panose="020F0600000000000000" pitchFamily="50" charset="-128"/>
              </a:rPr>
              <a:t>○日頃の言葉遣いを振り返ることを通して、言葉に</a:t>
            </a:r>
            <a:r>
              <a:rPr lang="ja-JP" altLang="en-US" sz="1100" dirty="0" smtClean="0">
                <a:latin typeface="HG丸ｺﾞｼｯｸM-PRO" panose="020F0600000000000000" pitchFamily="50" charset="-128"/>
                <a:ea typeface="HG丸ｺﾞｼｯｸM-PRO" panose="020F0600000000000000" pitchFamily="50" charset="-128"/>
              </a:rPr>
              <a:t>よって相手</a:t>
            </a:r>
            <a:r>
              <a:rPr lang="ja-JP" altLang="en-US" sz="1100" dirty="0">
                <a:latin typeface="HG丸ｺﾞｼｯｸM-PRO" panose="020F0600000000000000" pitchFamily="50" charset="-128"/>
                <a:ea typeface="HG丸ｺﾞｼｯｸM-PRO" panose="020F0600000000000000" pitchFamily="50" charset="-128"/>
              </a:rPr>
              <a:t>を元気</a:t>
            </a:r>
            <a:r>
              <a:rPr lang="ja-JP" altLang="en-US" sz="1100" dirty="0" smtClean="0">
                <a:latin typeface="HG丸ｺﾞｼｯｸM-PRO" panose="020F0600000000000000" pitchFamily="50" charset="-128"/>
                <a:ea typeface="HG丸ｺﾞｼｯｸM-PRO" panose="020F0600000000000000" pitchFamily="50" charset="-128"/>
              </a:rPr>
              <a:t>にさせた</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り</a:t>
            </a:r>
            <a:r>
              <a:rPr lang="ja-JP" altLang="en-US" sz="1100" dirty="0">
                <a:latin typeface="HG丸ｺﾞｼｯｸM-PRO" panose="020F0600000000000000" pitchFamily="50" charset="-128"/>
                <a:ea typeface="HG丸ｺﾞｼｯｸM-PRO" panose="020F0600000000000000" pitchFamily="50" charset="-128"/>
              </a:rPr>
              <a:t>、悲しい気持ちにさせたりすること</a:t>
            </a:r>
            <a:r>
              <a:rPr lang="ja-JP" altLang="en-US" sz="1100">
                <a:latin typeface="HG丸ｺﾞｼｯｸM-PRO" panose="020F0600000000000000" pitchFamily="50" charset="-128"/>
                <a:ea typeface="HG丸ｺﾞｼｯｸM-PRO" panose="020F0600000000000000" pitchFamily="50" charset="-128"/>
              </a:rPr>
              <a:t>に</a:t>
            </a:r>
            <a:r>
              <a:rPr lang="ja-JP" altLang="en-US" sz="1100" smtClean="0">
                <a:latin typeface="HG丸ｺﾞｼｯｸM-PRO" panose="020F0600000000000000" pitchFamily="50" charset="-128"/>
                <a:ea typeface="HG丸ｺﾞｼｯｸM-PRO" panose="020F0600000000000000" pitchFamily="50" charset="-128"/>
              </a:rPr>
              <a:t>気付くよう支える。</a:t>
            </a:r>
            <a:endParaRPr lang="en-US" altLang="ja-JP" sz="1100" dirty="0">
              <a:latin typeface="HG丸ｺﾞｼｯｸM-PRO" panose="020F0600000000000000" pitchFamily="50" charset="-128"/>
              <a:ea typeface="HG丸ｺﾞｼｯｸM-PRO" panose="020F0600000000000000" pitchFamily="50" charset="-128"/>
            </a:endParaRPr>
          </a:p>
          <a:p>
            <a:pPr algn="just"/>
            <a:r>
              <a:rPr lang="ja-JP" altLang="en-US" sz="1100" dirty="0" smtClean="0">
                <a:latin typeface="HG丸ｺﾞｼｯｸM-PRO" panose="020F0600000000000000" pitchFamily="50" charset="-128"/>
                <a:ea typeface="HG丸ｺﾞｼｯｸM-PRO" panose="020F0600000000000000" pitchFamily="50" charset="-128"/>
              </a:rPr>
              <a:t>○みんなが</a:t>
            </a:r>
            <a:r>
              <a:rPr lang="ja-JP" altLang="en-US" sz="1100" dirty="0">
                <a:latin typeface="HG丸ｺﾞｼｯｸM-PRO" panose="020F0600000000000000" pitchFamily="50" charset="-128"/>
                <a:ea typeface="HG丸ｺﾞｼｯｸM-PRO" panose="020F0600000000000000" pitchFamily="50" charset="-128"/>
              </a:rPr>
              <a:t>楽しく、気持ちよく生活するには、どのような言葉を使えば</a:t>
            </a:r>
            <a:r>
              <a:rPr lang="ja-JP" altLang="en-US" sz="1100" dirty="0" smtClean="0">
                <a:latin typeface="HG丸ｺﾞｼｯｸM-PRO" panose="020F0600000000000000" pitchFamily="50" charset="-128"/>
                <a:ea typeface="HG丸ｺﾞｼｯｸM-PRO" panose="020F0600000000000000" pitchFamily="50" charset="-128"/>
              </a:rPr>
              <a:t>よいの</a:t>
            </a:r>
            <a:endParaRPr lang="en-US" altLang="ja-JP" sz="1100" dirty="0" smtClean="0">
              <a:latin typeface="HG丸ｺﾞｼｯｸM-PRO" panose="020F0600000000000000" pitchFamily="50" charset="-128"/>
              <a:ea typeface="HG丸ｺﾞｼｯｸM-PRO" panose="020F0600000000000000" pitchFamily="50" charset="-128"/>
            </a:endParaRPr>
          </a:p>
          <a:p>
            <a:pPr algn="just"/>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dirty="0" err="1" smtClean="0">
                <a:latin typeface="HG丸ｺﾞｼｯｸM-PRO" panose="020F0600000000000000" pitchFamily="50" charset="-128"/>
                <a:ea typeface="HG丸ｺﾞｼｯｸM-PRO" panose="020F0600000000000000" pitchFamily="50" charset="-128"/>
              </a:rPr>
              <a:t>かを</a:t>
            </a:r>
            <a:r>
              <a:rPr lang="ja-JP" altLang="en-US" sz="1100" dirty="0">
                <a:latin typeface="HG丸ｺﾞｼｯｸM-PRO" panose="020F0600000000000000" pitchFamily="50" charset="-128"/>
                <a:ea typeface="HG丸ｺﾞｼｯｸM-PRO" panose="020F0600000000000000" pitchFamily="50" charset="-128"/>
              </a:rPr>
              <a:t>話し合い、自分のめあてを立てて実践しようとする気持ちを高める。</a:t>
            </a:r>
          </a:p>
        </p:txBody>
      </p:sp>
      <p:sp>
        <p:nvSpPr>
          <p:cNvPr id="38" name="Rectangle 55"/>
          <p:cNvSpPr>
            <a:spLocks noChangeArrowheads="1"/>
          </p:cNvSpPr>
          <p:nvPr/>
        </p:nvSpPr>
        <p:spPr bwMode="auto">
          <a:xfrm>
            <a:off x="1676712" y="1441784"/>
            <a:ext cx="5074790" cy="71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36000" anchor="ctr"/>
          <a:lstStyle/>
          <a:p>
            <a:r>
              <a:rPr lang="ja-JP" altLang="en-US" sz="1100" b="0" dirty="0">
                <a:latin typeface="HG丸ｺﾞｼｯｸM-PRO" panose="020F0600000000000000" pitchFamily="50" charset="-128"/>
                <a:ea typeface="HG丸ｺﾞｼｯｸM-PRO" panose="020F0600000000000000" pitchFamily="50" charset="-128"/>
              </a:rPr>
              <a:t>①－１　</a:t>
            </a:r>
            <a:r>
              <a:rPr lang="ja-JP" altLang="en-US" sz="1100" b="0" dirty="0" smtClean="0">
                <a:latin typeface="HG丸ｺﾞｼｯｸM-PRO" panose="020F0600000000000000" pitchFamily="50" charset="-128"/>
                <a:ea typeface="HG丸ｺﾞｼｯｸM-PRO" panose="020F0600000000000000" pitchFamily="50" charset="-128"/>
              </a:rPr>
              <a:t>教員主導</a:t>
            </a:r>
            <a:r>
              <a:rPr lang="ja-JP" altLang="en-US" sz="1100" b="0" dirty="0">
                <a:latin typeface="HG丸ｺﾞｼｯｸM-PRO" panose="020F0600000000000000" pitchFamily="50" charset="-128"/>
                <a:ea typeface="HG丸ｺﾞｼｯｸM-PRO" panose="020F0600000000000000" pitchFamily="50" charset="-128"/>
              </a:rPr>
              <a:t>ではなく児童生徒が課題を設定する。</a:t>
            </a:r>
            <a:endParaRPr lang="en-US" altLang="ja-JP" sz="1100" b="0" dirty="0">
              <a:latin typeface="HG丸ｺﾞｼｯｸM-PRO" panose="020F0600000000000000" pitchFamily="50" charset="-128"/>
              <a:ea typeface="HG丸ｺﾞｼｯｸM-PRO" panose="020F0600000000000000" pitchFamily="50" charset="-128"/>
            </a:endParaRPr>
          </a:p>
          <a:p>
            <a:r>
              <a:rPr lang="ja-JP" altLang="en-US" sz="1100" b="0" dirty="0">
                <a:latin typeface="HG丸ｺﾞｼｯｸM-PRO" panose="020F0600000000000000" pitchFamily="50" charset="-128"/>
                <a:ea typeface="HG丸ｺﾞｼｯｸM-PRO" panose="020F0600000000000000" pitchFamily="50" charset="-128"/>
              </a:rPr>
              <a:t>②－２　</a:t>
            </a:r>
            <a:r>
              <a:rPr lang="ja-JP" altLang="en-US" sz="1100" b="0" dirty="0" smtClean="0">
                <a:latin typeface="HG丸ｺﾞｼｯｸM-PRO" panose="020F0600000000000000" pitchFamily="50" charset="-128"/>
                <a:ea typeface="HG丸ｺﾞｼｯｸM-PRO" panose="020F0600000000000000" pitchFamily="50" charset="-128"/>
              </a:rPr>
              <a:t>「仲間</a:t>
            </a:r>
            <a:r>
              <a:rPr lang="ja-JP" altLang="en-US" sz="1100" b="0" dirty="0">
                <a:latin typeface="HG丸ｺﾞｼｯｸM-PRO" panose="020F0600000000000000" pitchFamily="50" charset="-128"/>
                <a:ea typeface="HG丸ｺﾞｼｯｸM-PRO" panose="020F0600000000000000" pitchFamily="50" charset="-128"/>
              </a:rPr>
              <a:t>同士で褒める・認める</a:t>
            </a:r>
            <a:r>
              <a:rPr lang="ja-JP" altLang="en-US" sz="1100" b="0" dirty="0" smtClean="0">
                <a:latin typeface="HG丸ｺﾞｼｯｸM-PRO" panose="020F0600000000000000" pitchFamily="50" charset="-128"/>
                <a:ea typeface="HG丸ｺﾞｼｯｸM-PRO" panose="020F0600000000000000" pitchFamily="50" charset="-128"/>
              </a:rPr>
              <a:t>言葉集」等</a:t>
            </a:r>
            <a:r>
              <a:rPr lang="ja-JP" altLang="en-US" sz="1100" b="0" dirty="0">
                <a:latin typeface="HG丸ｺﾞｼｯｸM-PRO" panose="020F0600000000000000" pitchFamily="50" charset="-128"/>
                <a:ea typeface="HG丸ｺﾞｼｯｸM-PRO" panose="020F0600000000000000" pitchFamily="50" charset="-128"/>
              </a:rPr>
              <a:t>を提供し</a:t>
            </a:r>
            <a:r>
              <a:rPr lang="ja-JP" altLang="en-US" sz="1100" b="0" dirty="0" smtClean="0">
                <a:latin typeface="HG丸ｺﾞｼｯｸM-PRO" panose="020F0600000000000000" pitchFamily="50" charset="-128"/>
                <a:ea typeface="HG丸ｺﾞｼｯｸM-PRO" panose="020F0600000000000000" pitchFamily="50" charset="-128"/>
              </a:rPr>
              <a:t>、児童生徒同士</a:t>
            </a:r>
            <a:r>
              <a:rPr lang="ja-JP" altLang="en-US" sz="1100" b="0" dirty="0">
                <a:latin typeface="HG丸ｺﾞｼｯｸM-PRO" panose="020F0600000000000000" pitchFamily="50" charset="-128"/>
                <a:ea typeface="HG丸ｺﾞｼｯｸM-PRO" panose="020F0600000000000000" pitchFamily="50" charset="-128"/>
              </a:rPr>
              <a:t>の</a:t>
            </a:r>
            <a:r>
              <a:rPr lang="ja-JP" altLang="en-US" sz="1100" b="0" dirty="0" smtClean="0">
                <a:latin typeface="HG丸ｺﾞｼｯｸM-PRO" panose="020F0600000000000000" pitchFamily="50" charset="-128"/>
                <a:ea typeface="HG丸ｺﾞｼｯｸM-PRO" panose="020F0600000000000000" pitchFamily="50" charset="-128"/>
              </a:rPr>
              <a:t>絆</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　　　　</a:t>
            </a:r>
            <a:r>
              <a:rPr lang="ja-JP" altLang="en-US" sz="1100" b="0" dirty="0" err="1" smtClean="0">
                <a:latin typeface="HG丸ｺﾞｼｯｸM-PRO" panose="020F0600000000000000" pitchFamily="50" charset="-128"/>
                <a:ea typeface="HG丸ｺﾞｼｯｸM-PRO" panose="020F0600000000000000" pitchFamily="50" charset="-128"/>
              </a:rPr>
              <a:t>づ</a:t>
            </a:r>
            <a:r>
              <a:rPr lang="ja-JP" altLang="en-US" sz="1100" b="0" dirty="0" smtClean="0">
                <a:latin typeface="HG丸ｺﾞｼｯｸM-PRO" panose="020F0600000000000000" pitchFamily="50" charset="-128"/>
                <a:ea typeface="HG丸ｺﾞｼｯｸM-PRO" panose="020F0600000000000000" pitchFamily="50" charset="-128"/>
              </a:rPr>
              <a:t>くりを</a:t>
            </a:r>
            <a:r>
              <a:rPr lang="ja-JP" altLang="en-US" sz="1100" b="0" dirty="0">
                <a:latin typeface="HG丸ｺﾞｼｯｸM-PRO" panose="020F0600000000000000" pitchFamily="50" charset="-128"/>
                <a:ea typeface="HG丸ｺﾞｼｯｸM-PRO" panose="020F0600000000000000" pitchFamily="50" charset="-128"/>
              </a:rPr>
              <a:t>促す。</a:t>
            </a:r>
            <a:endParaRPr lang="en-US" altLang="ja-JP" sz="1100" b="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①－３　意見の共有・集団の目標設定を自己決定へつなげる。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9" name="角丸四角形吹き出し 38"/>
          <p:cNvSpPr/>
          <p:nvPr/>
        </p:nvSpPr>
        <p:spPr>
          <a:xfrm>
            <a:off x="1418361" y="4074668"/>
            <a:ext cx="5283894" cy="843867"/>
          </a:xfrm>
          <a:prstGeom prst="wedgeRoundRectCallout">
            <a:avLst>
              <a:gd name="adj1" fmla="val -53654"/>
              <a:gd name="adj2" fmla="val -1096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pPr algn="just"/>
            <a:r>
              <a:rPr lang="ja-JP" altLang="en-US" sz="1050" dirty="0">
                <a:solidFill>
                  <a:schemeClr val="tx1"/>
                </a:solidFill>
                <a:latin typeface="ＤＦ平成明朝体W3" panose="02020309000000000000" pitchFamily="17" charset="-128"/>
                <a:ea typeface="ＤＦ平成明朝体W3" panose="02020309000000000000" pitchFamily="17" charset="-128"/>
              </a:rPr>
              <a:t>　北原白</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秋が</a:t>
            </a:r>
            <a:r>
              <a:rPr lang="ja-JP" altLang="en-US" sz="1050" dirty="0">
                <a:solidFill>
                  <a:schemeClr val="tx1"/>
                </a:solidFill>
                <a:latin typeface="ＤＦ平成明朝体W3" panose="02020309000000000000" pitchFamily="17" charset="-128"/>
                <a:ea typeface="ＤＦ平成明朝体W3" panose="02020309000000000000" pitchFamily="17" charset="-128"/>
              </a:rPr>
              <a:t>書いた「ひとつのことば」という詩があります。先生が読んでみます</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みなさん</a:t>
            </a:r>
            <a:r>
              <a:rPr lang="ja-JP" altLang="en-US" sz="1050" dirty="0">
                <a:solidFill>
                  <a:schemeClr val="tx1"/>
                </a:solidFill>
                <a:latin typeface="ＤＦ平成明朝体W3" panose="02020309000000000000" pitchFamily="17" charset="-128"/>
                <a:ea typeface="ＤＦ平成明朝体W3" panose="02020309000000000000" pitchFamily="17" charset="-128"/>
              </a:rPr>
              <a:t>は、空欄にどんな言葉が入るのか考えながら聞いてください。</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endParaRPr kumimoji="1"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kumimoji="1" lang="ja-JP" altLang="en-US" sz="1050" dirty="0">
                <a:latin typeface="ＤＦ平成明朝体W3" panose="02020309000000000000" pitchFamily="17" charset="-128"/>
                <a:ea typeface="ＤＦ平成明朝体W3" panose="02020309000000000000" pitchFamily="17" charset="-128"/>
              </a:rPr>
              <a:t>「ひとつのことば」北原白秋</a:t>
            </a:r>
            <a:endParaRPr kumimoji="1" lang="en-US" altLang="ja-JP" sz="1050" dirty="0">
              <a:latin typeface="ＤＦ平成明朝体W3" panose="02020309000000000000" pitchFamily="17" charset="-128"/>
              <a:ea typeface="ＤＦ平成明朝体W3" panose="02020309000000000000" pitchFamily="17" charset="-128"/>
            </a:endParaRPr>
          </a:p>
          <a:p>
            <a:r>
              <a:rPr kumimoji="1" lang="ja-JP" altLang="en-US" sz="1050" dirty="0">
                <a:latin typeface="ＤＦ平成明朝体W3" panose="02020309000000000000" pitchFamily="17" charset="-128"/>
                <a:ea typeface="ＤＦ平成明朝体W3" panose="02020309000000000000" pitchFamily="17" charset="-128"/>
              </a:rPr>
              <a:t>ひとつのことばで　・・・ひとつのことばで　・・・</a:t>
            </a:r>
          </a:p>
        </p:txBody>
      </p:sp>
      <p:sp>
        <p:nvSpPr>
          <p:cNvPr id="40" name="角丸四角形吹き出し 39"/>
          <p:cNvSpPr/>
          <p:nvPr/>
        </p:nvSpPr>
        <p:spPr>
          <a:xfrm>
            <a:off x="1413812" y="8092212"/>
            <a:ext cx="2509143" cy="1377703"/>
          </a:xfrm>
          <a:prstGeom prst="wedgeRoundRectCallout">
            <a:avLst>
              <a:gd name="adj1" fmla="val -55449"/>
              <a:gd name="adj2" fmla="val -33442"/>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r>
              <a:rPr kumimoji="1" lang="ja-JP" altLang="en-US" sz="1050" dirty="0">
                <a:latin typeface="ＤＦ平成明朝体W3" panose="02020309000000000000" pitchFamily="17" charset="-128"/>
                <a:ea typeface="ＤＦ平成明朝体W3" panose="02020309000000000000" pitchFamily="17" charset="-128"/>
              </a:rPr>
              <a:t>・どんな場面でいやな言葉を言って</a:t>
            </a:r>
            <a:r>
              <a:rPr kumimoji="1" lang="ja-JP" altLang="en-US" sz="1050" dirty="0" smtClean="0">
                <a:latin typeface="ＤＦ平成明朝体W3" panose="02020309000000000000" pitchFamily="17" charset="-128"/>
                <a:ea typeface="ＤＦ平成明朝体W3" panose="02020309000000000000" pitchFamily="17" charset="-128"/>
              </a:rPr>
              <a:t>し</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　まったり</a:t>
            </a:r>
            <a:r>
              <a:rPr kumimoji="1" lang="ja-JP" altLang="en-US" sz="1050" dirty="0">
                <a:latin typeface="ＤＦ平成明朝体W3" panose="02020309000000000000" pitchFamily="17" charset="-128"/>
                <a:ea typeface="ＤＦ平成明朝体W3" panose="02020309000000000000" pitchFamily="17" charset="-128"/>
              </a:rPr>
              <a:t>、言われたりしている</a:t>
            </a:r>
            <a:r>
              <a:rPr kumimoji="1" lang="ja-JP" altLang="en-US" sz="1050" dirty="0" smtClean="0">
                <a:latin typeface="ＤＦ平成明朝体W3" panose="02020309000000000000" pitchFamily="17" charset="-128"/>
                <a:ea typeface="ＤＦ平成明朝体W3" panose="02020309000000000000" pitchFamily="17" charset="-128"/>
              </a:rPr>
              <a:t>だろ</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　うか</a:t>
            </a:r>
            <a:r>
              <a:rPr kumimoji="1" lang="ja-JP" altLang="en-US" sz="1050" dirty="0">
                <a:latin typeface="ＤＦ平成明朝体W3" panose="02020309000000000000" pitchFamily="17" charset="-128"/>
                <a:ea typeface="ＤＦ平成明朝体W3" panose="02020309000000000000" pitchFamily="17" charset="-128"/>
              </a:rPr>
              <a:t>。</a:t>
            </a:r>
            <a:endParaRPr kumimoji="1" lang="en-US" altLang="ja-JP" sz="1050" dirty="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・それは、どんな</a:t>
            </a:r>
            <a:r>
              <a:rPr kumimoji="1" lang="ja-JP" altLang="en-US" sz="1050" dirty="0">
                <a:latin typeface="ＤＦ平成明朝体W3" panose="02020309000000000000" pitchFamily="17" charset="-128"/>
                <a:ea typeface="ＤＦ平成明朝体W3" panose="02020309000000000000" pitchFamily="17" charset="-128"/>
              </a:rPr>
              <a:t>言葉だったかな。</a:t>
            </a:r>
            <a:endParaRPr kumimoji="1" lang="en-US" altLang="ja-JP" sz="1050" dirty="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a:t>
            </a:r>
            <a:r>
              <a:rPr kumimoji="1" lang="ja-JP" altLang="en-US" sz="1050" dirty="0">
                <a:latin typeface="ＤＦ平成明朝体W3" panose="02020309000000000000" pitchFamily="17" charset="-128"/>
                <a:ea typeface="ＤＦ平成明朝体W3" panose="02020309000000000000" pitchFamily="17" charset="-128"/>
              </a:rPr>
              <a:t>どうして、いやな言葉を使って</a:t>
            </a:r>
            <a:r>
              <a:rPr kumimoji="1" lang="ja-JP" altLang="en-US" sz="1050" dirty="0" smtClean="0">
                <a:latin typeface="ＤＦ平成明朝体W3" panose="02020309000000000000" pitchFamily="17" charset="-128"/>
                <a:ea typeface="ＤＦ平成明朝体W3" panose="02020309000000000000" pitchFamily="17" charset="-128"/>
              </a:rPr>
              <a:t>しま</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　うのだろうか。</a:t>
            </a:r>
            <a:endParaRPr kumimoji="1" lang="en-US" altLang="ja-JP" sz="1050" dirty="0" smtClean="0">
              <a:latin typeface="ＤＦ平成明朝体W3" panose="02020309000000000000" pitchFamily="17" charset="-128"/>
              <a:ea typeface="ＤＦ平成明朝体W3" panose="02020309000000000000" pitchFamily="17" charset="-128"/>
            </a:endParaRPr>
          </a:p>
          <a:p>
            <a:r>
              <a:rPr lang="ja-JP" altLang="en-US" sz="1050" dirty="0">
                <a:latin typeface="ＤＦ平成明朝体W3" panose="02020309000000000000" pitchFamily="17" charset="-128"/>
                <a:ea typeface="ＤＦ平成明朝体W3" panose="02020309000000000000" pitchFamily="17" charset="-128"/>
              </a:rPr>
              <a:t>・言われた時の気持ちは</a:t>
            </a:r>
            <a:r>
              <a:rPr lang="ja-JP" altLang="en-US" sz="1050" dirty="0" smtClean="0">
                <a:latin typeface="ＤＦ平成明朝体W3" panose="02020309000000000000" pitchFamily="17" charset="-128"/>
                <a:ea typeface="ＤＦ平成明朝体W3" panose="02020309000000000000" pitchFamily="17" charset="-128"/>
              </a:rPr>
              <a:t>。</a:t>
            </a:r>
            <a:endParaRPr lang="en-US" altLang="ja-JP" sz="1050" dirty="0">
              <a:latin typeface="ＤＦ平成明朝体W3" panose="02020309000000000000" pitchFamily="17" charset="-128"/>
              <a:ea typeface="ＤＦ平成明朝体W3" panose="02020309000000000000" pitchFamily="17" charset="-128"/>
            </a:endParaRPr>
          </a:p>
        </p:txBody>
      </p:sp>
      <p:sp>
        <p:nvSpPr>
          <p:cNvPr id="51" name="四角形 34"/>
          <p:cNvSpPr>
            <a:spLocks noChangeArrowheads="1"/>
          </p:cNvSpPr>
          <p:nvPr/>
        </p:nvSpPr>
        <p:spPr bwMode="auto">
          <a:xfrm>
            <a:off x="68400" y="175410"/>
            <a:ext cx="1220788" cy="47148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dirty="0"/>
          </a:p>
        </p:txBody>
      </p:sp>
      <p:sp>
        <p:nvSpPr>
          <p:cNvPr id="52" name="Rectangle 22"/>
          <p:cNvSpPr>
            <a:spLocks noChangeArrowheads="1"/>
          </p:cNvSpPr>
          <p:nvPr/>
        </p:nvSpPr>
        <p:spPr bwMode="auto">
          <a:xfrm>
            <a:off x="88125" y="192872"/>
            <a:ext cx="1184275" cy="433387"/>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400" dirty="0" smtClean="0">
                <a:ea typeface="HG丸ｺﾞｼｯｸM-PRO" pitchFamily="50" charset="-128"/>
              </a:rPr>
              <a:t>授業案</a:t>
            </a:r>
            <a:endParaRPr lang="ja-JP" altLang="en-US" sz="1400" b="0" dirty="0">
              <a:ea typeface="HG丸ｺﾞｼｯｸM-PRO" pitchFamily="50" charset="-128"/>
            </a:endParaRPr>
          </a:p>
        </p:txBody>
      </p:sp>
      <p:sp>
        <p:nvSpPr>
          <p:cNvPr id="54" name="Rectangle 11"/>
          <p:cNvSpPr>
            <a:spLocks noChangeArrowheads="1"/>
          </p:cNvSpPr>
          <p:nvPr/>
        </p:nvSpPr>
        <p:spPr bwMode="auto">
          <a:xfrm>
            <a:off x="68400" y="1422192"/>
            <a:ext cx="1606718" cy="761047"/>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a:ea typeface="HG丸ｺﾞｼｯｸM-PRO" pitchFamily="50" charset="-128"/>
              </a:rPr>
              <a:t>「</a:t>
            </a:r>
            <a:r>
              <a:rPr lang="ja-JP" altLang="en-US" sz="1400" dirty="0" smtClean="0">
                <a:ea typeface="HG丸ｺﾞｼｯｸM-PRO" pitchFamily="50" charset="-128"/>
              </a:rPr>
              <a:t>ささえ－る</a:t>
            </a:r>
            <a:r>
              <a:rPr lang="ja-JP" altLang="en-US" sz="1400" dirty="0">
                <a:ea typeface="HG丸ｺﾞｼｯｸM-PRO" pitchFamily="50" charset="-128"/>
              </a:rPr>
              <a:t>」</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56" name="Rectangle 11"/>
          <p:cNvSpPr>
            <a:spLocks noChangeArrowheads="1"/>
          </p:cNvSpPr>
          <p:nvPr/>
        </p:nvSpPr>
        <p:spPr bwMode="auto">
          <a:xfrm>
            <a:off x="68400" y="2264014"/>
            <a:ext cx="6696000" cy="392112"/>
          </a:xfrm>
          <a:prstGeom prst="rect">
            <a:avLst/>
          </a:prstGeom>
          <a:solidFill>
            <a:srgbClr val="0099FF"/>
          </a:solidFill>
          <a:ln>
            <a:noFill/>
          </a:ln>
          <a:extLst/>
        </p:spPr>
        <p:txBody>
          <a:bodyPr wrap="none" anchor="ctr"/>
          <a:lstStyle/>
          <a:p>
            <a:pPr algn="ctr"/>
            <a:r>
              <a:rPr lang="ja-JP" altLang="en-US" dirty="0" smtClean="0">
                <a:ea typeface="HG丸ｺﾞｼｯｸM-PRO" pitchFamily="50" charset="-128"/>
              </a:rPr>
              <a:t>授 業</a:t>
            </a:r>
            <a:r>
              <a:rPr lang="ja-JP" altLang="en-US" sz="1800" dirty="0" smtClean="0">
                <a:ea typeface="HG丸ｺﾞｼｯｸM-PRO" pitchFamily="50" charset="-128"/>
              </a:rPr>
              <a:t> 展 開 例</a:t>
            </a:r>
            <a:endParaRPr lang="ja-JP" altLang="en-US" sz="1800" dirty="0">
              <a:ea typeface="HG丸ｺﾞｼｯｸM-PRO" pitchFamily="50" charset="-128"/>
            </a:endParaRPr>
          </a:p>
        </p:txBody>
      </p:sp>
      <p:sp>
        <p:nvSpPr>
          <p:cNvPr id="57" name="正方形/長方形 56"/>
          <p:cNvSpPr/>
          <p:nvPr/>
        </p:nvSpPr>
        <p:spPr>
          <a:xfrm>
            <a:off x="4057311" y="2983169"/>
            <a:ext cx="2647940" cy="430887"/>
          </a:xfrm>
          <a:prstGeom prst="rect">
            <a:avLst/>
          </a:prstGeom>
          <a:solidFill>
            <a:srgbClr val="FFCCFF"/>
          </a:solidFill>
        </p:spPr>
        <p:txBody>
          <a:bodyPr wrap="square">
            <a:spAutoFit/>
          </a:bodyPr>
          <a:lstStyle/>
          <a:p>
            <a:pPr algn="ctr"/>
            <a:r>
              <a:rPr lang="ja-JP" altLang="en-US" sz="1100" dirty="0" smtClean="0">
                <a:latin typeface="HG丸ｺﾞｼｯｸM-PRO" panose="020F0600000000000000" pitchFamily="50" charset="-128"/>
                <a:ea typeface="HG丸ｺﾞｼｯｸM-PRO" panose="020F0600000000000000" pitchFamily="50" charset="-128"/>
              </a:rPr>
              <a:t>「ささえ－る」ポイントを意識した</a:t>
            </a:r>
            <a:endParaRPr lang="en-US" altLang="ja-JP" sz="1100" dirty="0" smtClean="0">
              <a:latin typeface="HG丸ｺﾞｼｯｸM-PRO" panose="020F0600000000000000" pitchFamily="50" charset="-128"/>
              <a:ea typeface="HG丸ｺﾞｼｯｸM-PRO" panose="020F0600000000000000" pitchFamily="50" charset="-128"/>
            </a:endParaRPr>
          </a:p>
          <a:p>
            <a:pPr algn="ctr"/>
            <a:r>
              <a:rPr lang="ja-JP" altLang="en-US" sz="1100" dirty="0" smtClean="0">
                <a:latin typeface="HG丸ｺﾞｼｯｸM-PRO" panose="020F0600000000000000" pitchFamily="50" charset="-128"/>
                <a:ea typeface="HG丸ｺﾞｼｯｸM-PRO" panose="020F0600000000000000" pitchFamily="50" charset="-128"/>
              </a:rPr>
              <a:t>具体的な働き掛け</a:t>
            </a:r>
            <a:endParaRPr lang="en-US" altLang="ja-JP" sz="1100" dirty="0">
              <a:latin typeface="HG丸ｺﾞｼｯｸM-PRO" panose="020F0600000000000000" pitchFamily="50" charset="-128"/>
              <a:ea typeface="HG丸ｺﾞｼｯｸM-PRO" panose="020F0600000000000000" pitchFamily="50" charset="-128"/>
            </a:endParaRPr>
          </a:p>
        </p:txBody>
      </p:sp>
      <p:pic>
        <p:nvPicPr>
          <p:cNvPr id="58"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671" y="5554728"/>
            <a:ext cx="827338" cy="575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角丸四角形吹き出し 52"/>
          <p:cNvSpPr/>
          <p:nvPr/>
        </p:nvSpPr>
        <p:spPr>
          <a:xfrm>
            <a:off x="1413812" y="5507744"/>
            <a:ext cx="2509142" cy="1300047"/>
          </a:xfrm>
          <a:prstGeom prst="wedgeRoundRectCallout">
            <a:avLst>
              <a:gd name="adj1" fmla="val -58151"/>
              <a:gd name="adj2" fmla="val -19150"/>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あたたかい言葉</a:t>
            </a:r>
            <a:r>
              <a:rPr lang="ja-JP" altLang="en-US" sz="1050" dirty="0">
                <a:solidFill>
                  <a:schemeClr val="tx1"/>
                </a:solidFill>
                <a:latin typeface="ＤＦ平成明朝体W3" panose="02020309000000000000" pitchFamily="17" charset="-128"/>
                <a:ea typeface="ＤＦ平成明朝体W3" panose="02020309000000000000" pitchFamily="17" charset="-128"/>
              </a:rPr>
              <a:t>を使っている友達がたくさんいますね。一方で、いやな言葉を言われたことがある人も多いようです</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。〇年生</a:t>
            </a:r>
            <a:r>
              <a:rPr lang="ja-JP" altLang="en-US" sz="1050" dirty="0">
                <a:solidFill>
                  <a:schemeClr val="tx1"/>
                </a:solidFill>
                <a:latin typeface="ＤＦ平成明朝体W3" panose="02020309000000000000" pitchFamily="17" charset="-128"/>
                <a:ea typeface="ＤＦ平成明朝体W3" panose="02020309000000000000" pitchFamily="17" charset="-128"/>
              </a:rPr>
              <a:t>まであと少し</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。素敵な</a:t>
            </a:r>
            <a:r>
              <a:rPr lang="ja-JP" altLang="en-US" sz="1050" dirty="0">
                <a:solidFill>
                  <a:schemeClr val="tx1"/>
                </a:solidFill>
                <a:latin typeface="ＤＦ平成明朝体W3" panose="02020309000000000000" pitchFamily="17" charset="-128"/>
                <a:ea typeface="ＤＦ平成明朝体W3" panose="02020309000000000000" pitchFamily="17" charset="-128"/>
              </a:rPr>
              <a:t>上級生に向けて、学級も自分も磨いていくために、今日は言葉遣いについて考えていきましょう。</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sp>
        <p:nvSpPr>
          <p:cNvPr id="59" name="正方形/長方形 51"/>
          <p:cNvSpPr>
            <a:spLocks noChangeArrowheads="1"/>
          </p:cNvSpPr>
          <p:nvPr/>
        </p:nvSpPr>
        <p:spPr bwMode="auto">
          <a:xfrm>
            <a:off x="52160" y="7549308"/>
            <a:ext cx="555625" cy="196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smtClean="0">
                <a:latin typeface="HG丸ｺﾞｼｯｸM-PRO" pitchFamily="50" charset="-128"/>
                <a:ea typeface="HG丸ｺﾞｼｯｸM-PRO" pitchFamily="50" charset="-128"/>
              </a:rPr>
              <a:t>主活動</a:t>
            </a:r>
            <a:r>
              <a:rPr lang="ja-JP" altLang="en-US" sz="1200" dirty="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 25</a:t>
            </a:r>
            <a:r>
              <a:rPr lang="ja-JP" altLang="en-US" sz="1200" b="0" dirty="0" smtClean="0">
                <a:latin typeface="HG丸ｺﾞｼｯｸM-PRO" pitchFamily="50" charset="-128"/>
                <a:ea typeface="HG丸ｺﾞｼｯｸM-PRO" pitchFamily="50" charset="-128"/>
              </a:rPr>
              <a:t>分</a:t>
            </a:r>
            <a:endParaRPr lang="en-US" altLang="ja-JP" sz="1200" b="0"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233912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 name="表 63"/>
          <p:cNvGraphicFramePr>
            <a:graphicFrameLocks noGrp="1"/>
          </p:cNvGraphicFramePr>
          <p:nvPr>
            <p:extLst>
              <p:ext uri="{D42A27DB-BD31-4B8C-83A1-F6EECF244321}">
                <p14:modId xmlns:p14="http://schemas.microsoft.com/office/powerpoint/2010/main" val="480488208"/>
              </p:ext>
            </p:extLst>
          </p:nvPr>
        </p:nvGraphicFramePr>
        <p:xfrm>
          <a:off x="642502" y="74183"/>
          <a:ext cx="6127200" cy="9606333"/>
        </p:xfrm>
        <a:graphic>
          <a:graphicData uri="http://schemas.openxmlformats.org/drawingml/2006/table">
            <a:tbl>
              <a:tblPr firstRow="1" bandRow="1">
                <a:tableStyleId>{5940675A-B579-460E-94D1-54222C63F5DA}</a:tableStyleId>
              </a:tblPr>
              <a:tblGrid>
                <a:gridCol w="3406416">
                  <a:extLst>
                    <a:ext uri="{9D8B030D-6E8A-4147-A177-3AD203B41FA5}">
                      <a16:colId xmlns:a16="http://schemas.microsoft.com/office/drawing/2014/main" val="20000"/>
                    </a:ext>
                  </a:extLst>
                </a:gridCol>
                <a:gridCol w="2720784">
                  <a:extLst>
                    <a:ext uri="{9D8B030D-6E8A-4147-A177-3AD203B41FA5}">
                      <a16:colId xmlns:a16="http://schemas.microsoft.com/office/drawing/2014/main" val="20001"/>
                    </a:ext>
                  </a:extLst>
                </a:gridCol>
              </a:tblGrid>
              <a:tr h="253970">
                <a:tc>
                  <a:txBody>
                    <a:bodyPr/>
                    <a:lstStyle/>
                    <a:p>
                      <a:pPr algn="ct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学　習　活　動</a:t>
                      </a: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 指 導 上 の 留 意 点</a:t>
                      </a: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809518">
                <a:tc>
                  <a:txBody>
                    <a:bodyPr/>
                    <a:lstStyle/>
                    <a:p>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４　</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様々な場面のスライドを見て、いや</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な言葉を使</a:t>
                      </a:r>
                      <a:r>
                        <a:rPr kumimoji="1" lang="ja-JP" altLang="en-US" sz="1050" dirty="0" err="1" smtClean="0">
                          <a:solidFill>
                            <a:sysClr val="windowText" lastClr="000000"/>
                          </a:solidFill>
                          <a:latin typeface="HG丸ｺﾞｼｯｸM-PRO" panose="020F0600000000000000" pitchFamily="50" charset="-128"/>
                          <a:ea typeface="HG丸ｺﾞｼｯｸM-PRO" panose="020F0600000000000000" pitchFamily="50" charset="-128"/>
                        </a:rPr>
                        <a:t>わ</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ずに</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あたたかい言葉</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で返す</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ためには</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、どんな</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言葉</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を</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使うとよいか</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を出し合う。（</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15</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◇様々な場面のスライドを提示し、どんな</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あたたかい言葉を</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使うと、言われた人</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も</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言った</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人</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もうれしい</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気持ちになるか</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を</a:t>
                      </a:r>
                      <a:r>
                        <a:rPr kumimoji="1" lang="ja-JP" altLang="en-US" sz="1050" dirty="0" err="1"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み</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ん</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なで</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考える。</a:t>
                      </a:r>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◇スライドから、どんな</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言葉</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を掛けると相</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手はうれしい</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気持ちになる</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か、「あった</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algn="just"/>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か</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言葉」を</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考える。</a:t>
                      </a:r>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◇「あった</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か</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言葉集」を</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提示し、</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出された</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意見</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の他にも「あったか言葉」はたく</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さ</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ん</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あることを知り、どんな時にどんな</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言</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葉</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が使え</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そうかイラストを</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使いながら</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ペアで</a:t>
                      </a:r>
                      <a:r>
                        <a:rPr kumimoji="1"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やりとり</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をする。</a:t>
                      </a:r>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42845">
                <a:tc>
                  <a:txBody>
                    <a:bodyPr/>
                    <a:lstStyle/>
                    <a:p>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５　これから使っていきたい「あったか言葉」を決め、</a:t>
                      </a: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　</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個人</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目標を立てる</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。（７分）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６　本時の振り返りを行い、実践への意欲を持つ</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（３分）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◇本時の学活を事後につなげるため、</a:t>
                      </a:r>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自分</a:t>
                      </a:r>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　が</a:t>
                      </a:r>
                      <a:r>
                        <a:rPr kumimoji="1" lang="ja-JP" altLang="en-US"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学級の中で、特に意識して使って</a:t>
                      </a:r>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いき</a:t>
                      </a:r>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　たい</a:t>
                      </a:r>
                      <a:r>
                        <a:rPr kumimoji="1" lang="ja-JP" altLang="en-US"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「あったか言葉」をワークシート</a:t>
                      </a:r>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に</a:t>
                      </a:r>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　記入</a:t>
                      </a:r>
                      <a:r>
                        <a:rPr kumimoji="1" lang="ja-JP" altLang="en-US"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し、個人目標を立てる。</a:t>
                      </a:r>
                      <a:endParaRPr kumimoji="1" lang="en-US" altLang="ja-JP"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txBody>
                  <a:tcPr marR="72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pic>
        <p:nvPicPr>
          <p:cNvPr id="12" name="図 11"/>
          <p:cNvPicPr>
            <a:picLocks noChangeAspect="1"/>
          </p:cNvPicPr>
          <p:nvPr/>
        </p:nvPicPr>
        <p:blipFill>
          <a:blip r:embed="rId2"/>
          <a:stretch>
            <a:fillRect/>
          </a:stretch>
        </p:blipFill>
        <p:spPr>
          <a:xfrm>
            <a:off x="676570" y="2862310"/>
            <a:ext cx="809830" cy="562382"/>
          </a:xfrm>
          <a:prstGeom prst="rect">
            <a:avLst/>
          </a:prstGeom>
        </p:spPr>
      </p:pic>
      <p:pic>
        <p:nvPicPr>
          <p:cNvPr id="25" name="Picture 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815" y="1245513"/>
            <a:ext cx="777339" cy="540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AutoShape 23"/>
          <p:cNvSpPr>
            <a:spLocks noChangeArrowheads="1"/>
          </p:cNvSpPr>
          <p:nvPr/>
        </p:nvSpPr>
        <p:spPr bwMode="auto">
          <a:xfrm rot="5400000">
            <a:off x="-956764" y="8119776"/>
            <a:ext cx="2570469" cy="551011"/>
          </a:xfrm>
          <a:prstGeom prst="chevron">
            <a:avLst>
              <a:gd name="adj" fmla="val 37469"/>
            </a:avLst>
          </a:prstGeom>
          <a:solidFill>
            <a:srgbClr val="0099FF"/>
          </a:solidFill>
          <a:ln>
            <a:noFill/>
          </a:ln>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sp>
        <p:nvSpPr>
          <p:cNvPr id="66" name="正方形/長方形 51"/>
          <p:cNvSpPr>
            <a:spLocks noChangeArrowheads="1"/>
          </p:cNvSpPr>
          <p:nvPr/>
        </p:nvSpPr>
        <p:spPr bwMode="auto">
          <a:xfrm>
            <a:off x="55582" y="7315200"/>
            <a:ext cx="555625" cy="21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振り返り</a:t>
            </a:r>
            <a:r>
              <a:rPr lang="ja-JP" altLang="en-US" sz="1200" b="0" dirty="0">
                <a:latin typeface="HG丸ｺﾞｼｯｸM-PRO" pitchFamily="50" charset="-128"/>
                <a:ea typeface="HG丸ｺﾞｼｯｸM-PRO" pitchFamily="50" charset="-128"/>
              </a:rPr>
              <a:t>　</a:t>
            </a:r>
            <a:r>
              <a:rPr lang="en-US" altLang="ja-JP" sz="1200" b="0" dirty="0" smtClean="0">
                <a:latin typeface="HG丸ｺﾞｼｯｸM-PRO" pitchFamily="50" charset="-128"/>
                <a:ea typeface="HG丸ｺﾞｼｯｸM-PRO" pitchFamily="50" charset="-128"/>
              </a:rPr>
              <a:t>10</a:t>
            </a:r>
            <a:r>
              <a:rPr lang="ja-JP" altLang="en-US" sz="1200" b="0" dirty="0" smtClean="0">
                <a:latin typeface="HG丸ｺﾞｼｯｸM-PRO" pitchFamily="50" charset="-128"/>
                <a:ea typeface="HG丸ｺﾞｼｯｸM-PRO" pitchFamily="50" charset="-128"/>
              </a:rPr>
              <a:t>分</a:t>
            </a:r>
            <a:endParaRPr lang="en-US" altLang="ja-JP" sz="1200" b="0" dirty="0">
              <a:latin typeface="HG丸ｺﾞｼｯｸM-PRO" pitchFamily="50" charset="-128"/>
              <a:ea typeface="HG丸ｺﾞｼｯｸM-PRO" pitchFamily="50" charset="-128"/>
            </a:endParaRPr>
          </a:p>
        </p:txBody>
      </p:sp>
      <p:grpSp>
        <p:nvGrpSpPr>
          <p:cNvPr id="3" name="グループ化 2"/>
          <p:cNvGrpSpPr/>
          <p:nvPr/>
        </p:nvGrpSpPr>
        <p:grpSpPr>
          <a:xfrm>
            <a:off x="52966" y="74184"/>
            <a:ext cx="570089" cy="7146789"/>
            <a:chOff x="78748" y="241672"/>
            <a:chExt cx="570089" cy="6109617"/>
          </a:xfrm>
        </p:grpSpPr>
        <p:sp>
          <p:nvSpPr>
            <p:cNvPr id="7" name="AutoShape 23"/>
            <p:cNvSpPr>
              <a:spLocks noChangeArrowheads="1"/>
            </p:cNvSpPr>
            <p:nvPr/>
          </p:nvSpPr>
          <p:spPr bwMode="auto">
            <a:xfrm rot="5400000">
              <a:off x="-2697937" y="3018357"/>
              <a:ext cx="6109617" cy="556247"/>
            </a:xfrm>
            <a:prstGeom prst="chevron">
              <a:avLst>
                <a:gd name="adj" fmla="val 37469"/>
              </a:avLst>
            </a:prstGeom>
            <a:solidFill>
              <a:srgbClr val="0099FF"/>
            </a:solidFill>
            <a:ln>
              <a:noFill/>
            </a:ln>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sp>
          <p:nvSpPr>
            <p:cNvPr id="67" name="正方形/長方形 51"/>
            <p:cNvSpPr>
              <a:spLocks noChangeArrowheads="1"/>
            </p:cNvSpPr>
            <p:nvPr/>
          </p:nvSpPr>
          <p:spPr bwMode="auto">
            <a:xfrm>
              <a:off x="93212" y="2123896"/>
              <a:ext cx="555625" cy="201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a:latin typeface="HG丸ｺﾞｼｯｸM-PRO" pitchFamily="50" charset="-128"/>
                  <a:ea typeface="HG丸ｺﾞｼｯｸM-PRO" pitchFamily="50" charset="-128"/>
                </a:rPr>
                <a:t>　　　</a:t>
              </a:r>
              <a:endParaRPr lang="en-US" altLang="ja-JP" sz="1200" b="0" dirty="0">
                <a:latin typeface="HG丸ｺﾞｼｯｸM-PRO" pitchFamily="50" charset="-128"/>
                <a:ea typeface="HG丸ｺﾞｼｯｸM-PRO" pitchFamily="50" charset="-128"/>
              </a:endParaRPr>
            </a:p>
          </p:txBody>
        </p:sp>
      </p:grpSp>
      <p:sp>
        <p:nvSpPr>
          <p:cNvPr id="42" name="角丸四角形吹き出し 41"/>
          <p:cNvSpPr/>
          <p:nvPr/>
        </p:nvSpPr>
        <p:spPr>
          <a:xfrm>
            <a:off x="1418401" y="1042216"/>
            <a:ext cx="5274764" cy="713958"/>
          </a:xfrm>
          <a:prstGeom prst="wedgeRoundRectCallout">
            <a:avLst>
              <a:gd name="adj1" fmla="val -52872"/>
              <a:gd name="adj2" fmla="val -14992"/>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みんな</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が</a:t>
            </a:r>
            <a:r>
              <a:rPr lang="ja-JP" altLang="en-US" sz="1050" dirty="0">
                <a:solidFill>
                  <a:schemeClr val="tx1"/>
                </a:solidFill>
                <a:latin typeface="ＤＦ平成明朝体W3" panose="02020309000000000000" pitchFamily="17" charset="-128"/>
                <a:ea typeface="ＤＦ平成明朝体W3" panose="02020309000000000000" pitchFamily="17" charset="-128"/>
              </a:rPr>
              <a:t>安心して、気持ちよく生活するためには、</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どんな「あった</a:t>
            </a:r>
            <a:r>
              <a:rPr lang="ja-JP" altLang="en-US" sz="1050" dirty="0">
                <a:solidFill>
                  <a:schemeClr val="tx1"/>
                </a:solidFill>
                <a:latin typeface="ＤＦ平成明朝体W3" panose="02020309000000000000" pitchFamily="17" charset="-128"/>
                <a:ea typeface="ＤＦ平成明朝体W3" panose="02020309000000000000" pitchFamily="17" charset="-128"/>
              </a:rPr>
              <a:t>か</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言葉」を</a:t>
            </a:r>
            <a:r>
              <a:rPr lang="ja-JP" altLang="en-US" sz="1050" dirty="0">
                <a:solidFill>
                  <a:schemeClr val="tx1"/>
                </a:solidFill>
                <a:latin typeface="ＤＦ平成明朝体W3" panose="02020309000000000000" pitchFamily="17" charset="-128"/>
                <a:ea typeface="ＤＦ平成明朝体W3" panose="02020309000000000000" pitchFamily="17" charset="-128"/>
              </a:rPr>
              <a:t>使ったらよいかを考えてみます。</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これ</a:t>
            </a:r>
            <a:r>
              <a:rPr lang="ja-JP" altLang="en-US" sz="1050" dirty="0">
                <a:solidFill>
                  <a:schemeClr val="tx1"/>
                </a:solidFill>
                <a:latin typeface="ＤＦ平成明朝体W3" panose="02020309000000000000" pitchFamily="17" charset="-128"/>
                <a:ea typeface="ＤＦ平成明朝体W3" panose="02020309000000000000" pitchFamily="17" charset="-128"/>
              </a:rPr>
              <a:t>は、休み時間校庭でドッジボールをして遊んでいる場面です。</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どんな「</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あったか</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言葉」を掛けますか。</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sp>
        <p:nvSpPr>
          <p:cNvPr id="22" name="正方形/長方形 51"/>
          <p:cNvSpPr>
            <a:spLocks noChangeArrowheads="1"/>
          </p:cNvSpPr>
          <p:nvPr/>
        </p:nvSpPr>
        <p:spPr bwMode="auto">
          <a:xfrm>
            <a:off x="60338" y="74183"/>
            <a:ext cx="548876" cy="720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a:latin typeface="HG丸ｺﾞｼｯｸM-PRO" pitchFamily="50" charset="-128"/>
                <a:ea typeface="HG丸ｺﾞｼｯｸM-PRO" pitchFamily="50" charset="-128"/>
              </a:rPr>
              <a:t>主</a:t>
            </a:r>
            <a:r>
              <a:rPr lang="ja-JP" altLang="en-US" sz="1200" b="0" dirty="0" smtClean="0">
                <a:latin typeface="HG丸ｺﾞｼｯｸM-PRO" pitchFamily="50" charset="-128"/>
                <a:ea typeface="HG丸ｺﾞｼｯｸM-PRO" pitchFamily="50" charset="-128"/>
              </a:rPr>
              <a:t>活動　</a:t>
            </a:r>
            <a:r>
              <a:rPr lang="en-US" altLang="ja-JP" sz="1200" b="0" dirty="0" smtClean="0">
                <a:latin typeface="HG丸ｺﾞｼｯｸM-PRO" pitchFamily="50" charset="-128"/>
                <a:ea typeface="HG丸ｺﾞｼｯｸM-PRO" pitchFamily="50" charset="-128"/>
              </a:rPr>
              <a:t>25</a:t>
            </a:r>
            <a:r>
              <a:rPr lang="ja-JP" altLang="en-US" sz="1200" b="0" dirty="0" smtClean="0">
                <a:latin typeface="HG丸ｺﾞｼｯｸM-PRO" pitchFamily="50" charset="-128"/>
                <a:ea typeface="HG丸ｺﾞｼｯｸM-PRO" pitchFamily="50" charset="-128"/>
              </a:rPr>
              <a:t>分</a:t>
            </a:r>
            <a:r>
              <a:rPr lang="ja-JP" altLang="en-US" sz="1200" b="0" dirty="0">
                <a:latin typeface="HG丸ｺﾞｼｯｸM-PRO" pitchFamily="50" charset="-128"/>
                <a:ea typeface="HG丸ｺﾞｼｯｸM-PRO" pitchFamily="50" charset="-128"/>
              </a:rPr>
              <a:t>　　　</a:t>
            </a:r>
            <a:endParaRPr lang="en-US" altLang="ja-JP" sz="1200" b="0" dirty="0">
              <a:latin typeface="HG丸ｺﾞｼｯｸM-PRO" pitchFamily="50" charset="-128"/>
              <a:ea typeface="HG丸ｺﾞｼｯｸM-PRO" pitchFamily="50" charset="-128"/>
            </a:endParaRPr>
          </a:p>
        </p:txBody>
      </p:sp>
      <p:sp>
        <p:nvSpPr>
          <p:cNvPr id="20" name="正方形/長方形 19"/>
          <p:cNvSpPr/>
          <p:nvPr/>
        </p:nvSpPr>
        <p:spPr>
          <a:xfrm>
            <a:off x="4091055" y="7895433"/>
            <a:ext cx="2647940" cy="1446550"/>
          </a:xfrm>
          <a:prstGeom prst="rect">
            <a:avLst/>
          </a:prstGeom>
          <a:solidFill>
            <a:srgbClr val="FFCCFF"/>
          </a:solidFill>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ポイント①－３</a:t>
            </a:r>
            <a:endParaRPr lang="en-US" altLang="ja-JP" sz="1100" dirty="0">
              <a:latin typeface="HG丸ｺﾞｼｯｸM-PRO" panose="020F0600000000000000" pitchFamily="50" charset="-128"/>
              <a:ea typeface="HG丸ｺﾞｼｯｸM-PRO" panose="020F0600000000000000" pitchFamily="50" charset="-128"/>
            </a:endParaRPr>
          </a:p>
          <a:p>
            <a:pPr algn="just"/>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意見の共有・集団の目標設定を自己決定へ</a:t>
            </a:r>
            <a:r>
              <a:rPr lang="ja-JP" altLang="en-US" sz="1100" dirty="0" smtClean="0">
                <a:latin typeface="HG丸ｺﾞｼｯｸM-PRO" panose="020F0600000000000000" pitchFamily="50" charset="-128"/>
                <a:ea typeface="HG丸ｺﾞｼｯｸM-PRO" panose="020F0600000000000000" pitchFamily="50" charset="-128"/>
              </a:rPr>
              <a:t>つなげる</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pPr algn="just"/>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みんなで</a:t>
            </a:r>
            <a:r>
              <a:rPr lang="ja-JP" altLang="en-US" sz="1100" dirty="0">
                <a:latin typeface="HG丸ｺﾞｼｯｸM-PRO" panose="020F0600000000000000" pitchFamily="50" charset="-128"/>
                <a:ea typeface="HG丸ｺﾞｼｯｸM-PRO" panose="020F0600000000000000" pitchFamily="50" charset="-128"/>
              </a:rPr>
              <a:t>意見を出した「あったか言葉」</a:t>
            </a:r>
            <a:r>
              <a:rPr lang="ja-JP" altLang="en-US" sz="1100" dirty="0" smtClean="0">
                <a:latin typeface="HG丸ｺﾞｼｯｸM-PRO" panose="020F0600000000000000" pitchFamily="50" charset="-128"/>
                <a:ea typeface="HG丸ｺﾞｼｯｸM-PRO" panose="020F0600000000000000" pitchFamily="50" charset="-128"/>
              </a:rPr>
              <a:t>や「あった</a:t>
            </a:r>
            <a:r>
              <a:rPr lang="ja-JP" altLang="en-US" sz="1100">
                <a:latin typeface="HG丸ｺﾞｼｯｸM-PRO" panose="020F0600000000000000" pitchFamily="50" charset="-128"/>
                <a:ea typeface="HG丸ｺﾞｼｯｸM-PRO" panose="020F0600000000000000" pitchFamily="50" charset="-128"/>
              </a:rPr>
              <a:t>か</a:t>
            </a:r>
            <a:r>
              <a:rPr lang="ja-JP" altLang="en-US" sz="1100" smtClean="0">
                <a:latin typeface="HG丸ｺﾞｼｯｸM-PRO" panose="020F0600000000000000" pitchFamily="50" charset="-128"/>
                <a:ea typeface="HG丸ｺﾞｼｯｸM-PRO" panose="020F0600000000000000" pitchFamily="50" charset="-128"/>
              </a:rPr>
              <a:t>言葉集」の</a:t>
            </a:r>
            <a:r>
              <a:rPr lang="ja-JP" altLang="en-US" sz="1100" dirty="0">
                <a:latin typeface="HG丸ｺﾞｼｯｸM-PRO" panose="020F0600000000000000" pitchFamily="50" charset="-128"/>
                <a:ea typeface="HG丸ｺﾞｼｯｸM-PRO" panose="020F0600000000000000" pitchFamily="50" charset="-128"/>
              </a:rPr>
              <a:t>中から、自分</a:t>
            </a:r>
            <a:r>
              <a:rPr lang="ja-JP" altLang="en-US" sz="1100" dirty="0" smtClean="0">
                <a:latin typeface="HG丸ｺﾞｼｯｸM-PRO" panose="020F0600000000000000" pitchFamily="50" charset="-128"/>
                <a:ea typeface="HG丸ｺﾞｼｯｸM-PRO" panose="020F0600000000000000" pitchFamily="50" charset="-128"/>
              </a:rPr>
              <a:t>が使っていきたい言葉や具体的な個人目標について</a:t>
            </a:r>
            <a:r>
              <a:rPr lang="ja-JP" altLang="en-US" sz="1100" dirty="0">
                <a:latin typeface="HG丸ｺﾞｼｯｸM-PRO" panose="020F0600000000000000" pitchFamily="50" charset="-128"/>
                <a:ea typeface="HG丸ｺﾞｼｯｸM-PRO" panose="020F0600000000000000" pitchFamily="50" charset="-128"/>
              </a:rPr>
              <a:t>考え</a:t>
            </a:r>
            <a:r>
              <a:rPr lang="ja-JP" altLang="en-US" sz="1100" dirty="0" smtClean="0">
                <a:latin typeface="HG丸ｺﾞｼｯｸM-PRO" panose="020F0600000000000000" pitchFamily="50" charset="-128"/>
                <a:ea typeface="HG丸ｺﾞｼｯｸM-PRO" panose="020F0600000000000000" pitchFamily="50" charset="-128"/>
              </a:rPr>
              <a:t>、自己決定する時間</a:t>
            </a:r>
            <a:r>
              <a:rPr lang="ja-JP" altLang="en-US" sz="1100" dirty="0">
                <a:latin typeface="HG丸ｺﾞｼｯｸM-PRO" panose="020F0600000000000000" pitchFamily="50" charset="-128"/>
                <a:ea typeface="HG丸ｺﾞｼｯｸM-PRO" panose="020F0600000000000000" pitchFamily="50" charset="-128"/>
              </a:rPr>
              <a:t>を</a:t>
            </a:r>
            <a:r>
              <a:rPr lang="ja-JP" altLang="en-US" sz="1100" dirty="0" smtClean="0">
                <a:latin typeface="HG丸ｺﾞｼｯｸM-PRO" panose="020F0600000000000000" pitchFamily="50" charset="-128"/>
                <a:ea typeface="HG丸ｺﾞｼｯｸM-PRO" panose="020F0600000000000000" pitchFamily="50" charset="-128"/>
              </a:rPr>
              <a:t>確保し、実践への意欲を高める。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4091055" y="4294889"/>
            <a:ext cx="2647940" cy="1785104"/>
          </a:xfrm>
          <a:prstGeom prst="rect">
            <a:avLst/>
          </a:prstGeom>
          <a:solidFill>
            <a:srgbClr val="FFCCFF"/>
          </a:solidFill>
        </p:spPr>
        <p:txBody>
          <a:bodyPr wrap="square" rIns="90000">
            <a:spAutoFit/>
          </a:bodyPr>
          <a:lstStyle/>
          <a:p>
            <a:r>
              <a:rPr lang="ja-JP" altLang="en-US" sz="1100" dirty="0">
                <a:latin typeface="HG丸ｺﾞｼｯｸM-PRO" panose="020F0600000000000000" pitchFamily="50" charset="-128"/>
                <a:ea typeface="HG丸ｺﾞｼｯｸM-PRO" panose="020F0600000000000000" pitchFamily="50" charset="-128"/>
              </a:rPr>
              <a:t>ポイント②－２</a:t>
            </a:r>
            <a:endParaRPr lang="en-US" altLang="ja-JP" sz="1100" dirty="0">
              <a:latin typeface="HG丸ｺﾞｼｯｸM-PRO" panose="020F0600000000000000" pitchFamily="50" charset="-128"/>
              <a:ea typeface="HG丸ｺﾞｼｯｸM-PRO" panose="020F0600000000000000" pitchFamily="50" charset="-128"/>
            </a:endParaRPr>
          </a:p>
          <a:p>
            <a:pPr algn="just"/>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「仲間</a:t>
            </a:r>
            <a:r>
              <a:rPr lang="ja-JP" altLang="en-US" sz="1100" dirty="0">
                <a:latin typeface="HG丸ｺﾞｼｯｸM-PRO" panose="020F0600000000000000" pitchFamily="50" charset="-128"/>
                <a:ea typeface="HG丸ｺﾞｼｯｸM-PRO" panose="020F0600000000000000" pitchFamily="50" charset="-128"/>
              </a:rPr>
              <a:t>同士で褒める・</a:t>
            </a:r>
            <a:r>
              <a:rPr lang="ja-JP" altLang="en-US" sz="1100" dirty="0" smtClean="0">
                <a:latin typeface="HG丸ｺﾞｼｯｸM-PRO" panose="020F0600000000000000" pitchFamily="50" charset="-128"/>
                <a:ea typeface="HG丸ｺﾞｼｯｸM-PRO" panose="020F0600000000000000" pitchFamily="50" charset="-128"/>
              </a:rPr>
              <a:t>認める言葉集」等</a:t>
            </a:r>
            <a:r>
              <a:rPr lang="ja-JP" altLang="en-US" sz="1100" dirty="0">
                <a:latin typeface="HG丸ｺﾞｼｯｸM-PRO" panose="020F0600000000000000" pitchFamily="50" charset="-128"/>
                <a:ea typeface="HG丸ｺﾞｼｯｸM-PRO" panose="020F0600000000000000" pitchFamily="50" charset="-128"/>
              </a:rPr>
              <a:t>を提供し</a:t>
            </a:r>
            <a:r>
              <a:rPr lang="ja-JP" altLang="en-US" sz="1100" dirty="0" smtClean="0">
                <a:latin typeface="HG丸ｺﾞｼｯｸM-PRO" panose="020F0600000000000000" pitchFamily="50" charset="-128"/>
                <a:ea typeface="HG丸ｺﾞｼｯｸM-PRO" panose="020F0600000000000000" pitchFamily="50" charset="-128"/>
              </a:rPr>
              <a:t>、児童生徒同士</a:t>
            </a:r>
            <a:r>
              <a:rPr lang="ja-JP" altLang="en-US" sz="1100" dirty="0">
                <a:latin typeface="HG丸ｺﾞｼｯｸM-PRO" panose="020F0600000000000000" pitchFamily="50" charset="-128"/>
                <a:ea typeface="HG丸ｺﾞｼｯｸM-PRO" panose="020F0600000000000000" pitchFamily="50" charset="-128"/>
              </a:rPr>
              <a:t>の絆づくりを</a:t>
            </a:r>
            <a:r>
              <a:rPr lang="ja-JP" altLang="en-US" sz="1100" dirty="0" smtClean="0">
                <a:latin typeface="HG丸ｺﾞｼｯｸM-PRO" panose="020F0600000000000000" pitchFamily="50" charset="-128"/>
                <a:ea typeface="HG丸ｺﾞｼｯｸM-PRO" panose="020F0600000000000000" pitchFamily="50" charset="-128"/>
              </a:rPr>
              <a:t>促す</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pPr algn="just"/>
            <a:r>
              <a:rPr lang="ja-JP" altLang="en-US" sz="1100" dirty="0">
                <a:latin typeface="HG丸ｺﾞｼｯｸM-PRO" panose="020F0600000000000000" pitchFamily="50" charset="-128"/>
                <a:ea typeface="HG丸ｺﾞｼｯｸM-PRO" panose="020F0600000000000000" pitchFamily="50" charset="-128"/>
              </a:rPr>
              <a:t>　全体でどんな「あったか言葉</a:t>
            </a:r>
            <a:r>
              <a:rPr lang="ja-JP" altLang="en-US" sz="1100" dirty="0" smtClean="0">
                <a:latin typeface="HG丸ｺﾞｼｯｸM-PRO" panose="020F0600000000000000" pitchFamily="50" charset="-128"/>
                <a:ea typeface="HG丸ｺﾞｼｯｸM-PRO" panose="020F0600000000000000" pitchFamily="50" charset="-128"/>
              </a:rPr>
              <a:t>」を使ったら</a:t>
            </a:r>
            <a:r>
              <a:rPr lang="ja-JP" altLang="en-US" sz="1100" dirty="0">
                <a:latin typeface="HG丸ｺﾞｼｯｸM-PRO" panose="020F0600000000000000" pitchFamily="50" charset="-128"/>
                <a:ea typeface="HG丸ｺﾞｼｯｸM-PRO" panose="020F0600000000000000" pitchFamily="50" charset="-128"/>
              </a:rPr>
              <a:t>よいかを</a:t>
            </a:r>
            <a:r>
              <a:rPr lang="ja-JP" altLang="en-US" sz="1100" dirty="0" smtClean="0">
                <a:latin typeface="HG丸ｺﾞｼｯｸM-PRO" panose="020F0600000000000000" pitchFamily="50" charset="-128"/>
                <a:ea typeface="HG丸ｺﾞｼｯｸM-PRO" panose="020F0600000000000000" pitchFamily="50" charset="-128"/>
              </a:rPr>
              <a:t>考える。その後</a:t>
            </a:r>
            <a:r>
              <a:rPr lang="ja-JP" altLang="en-US" sz="1100" dirty="0">
                <a:latin typeface="HG丸ｺﾞｼｯｸM-PRO" panose="020F0600000000000000" pitchFamily="50" charset="-128"/>
                <a:ea typeface="HG丸ｺﾞｼｯｸM-PRO" panose="020F0600000000000000" pitchFamily="50" charset="-128"/>
              </a:rPr>
              <a:t>に</a:t>
            </a:r>
            <a:r>
              <a:rPr lang="ja-JP" altLang="en-US" sz="1100" dirty="0" smtClean="0">
                <a:latin typeface="HG丸ｺﾞｼｯｸM-PRO" panose="020F0600000000000000" pitchFamily="50" charset="-128"/>
                <a:ea typeface="HG丸ｺﾞｼｯｸM-PRO" panose="020F0600000000000000" pitchFamily="50" charset="-128"/>
              </a:rPr>
              <a:t>、「あった</a:t>
            </a:r>
            <a:r>
              <a:rPr lang="ja-JP" altLang="en-US" sz="1100" dirty="0">
                <a:latin typeface="HG丸ｺﾞｼｯｸM-PRO" panose="020F0600000000000000" pitchFamily="50" charset="-128"/>
                <a:ea typeface="HG丸ｺﾞｼｯｸM-PRO" panose="020F0600000000000000" pitchFamily="50" charset="-128"/>
              </a:rPr>
              <a:t>か</a:t>
            </a:r>
            <a:r>
              <a:rPr lang="ja-JP" altLang="en-US" sz="1100" dirty="0" smtClean="0">
                <a:latin typeface="HG丸ｺﾞｼｯｸM-PRO" panose="020F0600000000000000" pitchFamily="50" charset="-128"/>
                <a:ea typeface="HG丸ｺﾞｼｯｸM-PRO" panose="020F0600000000000000" pitchFamily="50" charset="-128"/>
              </a:rPr>
              <a:t>言葉集」を</a:t>
            </a:r>
            <a:r>
              <a:rPr lang="ja-JP" altLang="en-US" sz="1100" dirty="0">
                <a:latin typeface="HG丸ｺﾞｼｯｸM-PRO" panose="020F0600000000000000" pitchFamily="50" charset="-128"/>
                <a:ea typeface="HG丸ｺﾞｼｯｸM-PRO" panose="020F0600000000000000" pitchFamily="50" charset="-128"/>
              </a:rPr>
              <a:t>参考に、その他のあたたかい言葉を</a:t>
            </a:r>
            <a:r>
              <a:rPr lang="ja-JP" altLang="en-US" sz="1100" dirty="0" smtClean="0">
                <a:latin typeface="HG丸ｺﾞｼｯｸM-PRO" panose="020F0600000000000000" pitchFamily="50" charset="-128"/>
                <a:ea typeface="HG丸ｺﾞｼｯｸM-PRO" panose="020F0600000000000000" pitchFamily="50" charset="-128"/>
              </a:rPr>
              <a:t>知り、</a:t>
            </a:r>
            <a:r>
              <a:rPr lang="ja-JP" altLang="en-US" sz="1100" dirty="0">
                <a:latin typeface="HG丸ｺﾞｼｯｸM-PRO" panose="020F0600000000000000" pitchFamily="50" charset="-128"/>
                <a:ea typeface="HG丸ｺﾞｼｯｸM-PRO" panose="020F0600000000000000" pitchFamily="50" charset="-128"/>
              </a:rPr>
              <a:t>実際に友達とのやりとりで使ってみることで</a:t>
            </a:r>
            <a:r>
              <a:rPr lang="ja-JP" altLang="en-US" sz="1100" dirty="0" smtClean="0">
                <a:latin typeface="HG丸ｺﾞｼｯｸM-PRO" panose="020F0600000000000000" pitchFamily="50" charset="-128"/>
                <a:ea typeface="HG丸ｺﾞｼｯｸM-PRO" panose="020F0600000000000000" pitchFamily="50" charset="-128"/>
              </a:rPr>
              <a:t>、主体的に活動に取り組めるように</a:t>
            </a:r>
            <a:r>
              <a:rPr lang="ja-JP" altLang="en-US" sz="1100" dirty="0">
                <a:latin typeface="HG丸ｺﾞｼｯｸM-PRO" panose="020F0600000000000000" pitchFamily="50" charset="-128"/>
                <a:ea typeface="HG丸ｺﾞｼｯｸM-PRO" panose="020F0600000000000000" pitchFamily="50" charset="-128"/>
              </a:rPr>
              <a:t>する。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43" name="角丸四角形吹き出し 42"/>
          <p:cNvSpPr/>
          <p:nvPr/>
        </p:nvSpPr>
        <p:spPr>
          <a:xfrm>
            <a:off x="732601" y="1887351"/>
            <a:ext cx="4830000" cy="741690"/>
          </a:xfrm>
          <a:prstGeom prst="wedgeRoundRectCallout">
            <a:avLst>
              <a:gd name="adj1" fmla="val 53938"/>
              <a:gd name="adj2" fmla="val -12282"/>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・「いっしょにドッジボールしよう」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ナイスキャッチ</a:t>
            </a:r>
            <a:r>
              <a:rPr lang="ja-JP" altLang="en-US" sz="1050" dirty="0">
                <a:solidFill>
                  <a:schemeClr val="tx1"/>
                </a:solidFill>
                <a:latin typeface="ＤＦ平成明朝体W3" panose="02020309000000000000" pitchFamily="17" charset="-128"/>
                <a:ea typeface="ＤＦ平成明朝体W3" panose="02020309000000000000" pitchFamily="17" charset="-128"/>
              </a:rPr>
              <a:t>！」</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a:solidFill>
                  <a:schemeClr val="tx1"/>
                </a:solidFill>
                <a:latin typeface="ＤＦ平成明朝体W3" panose="02020309000000000000" pitchFamily="17" charset="-128"/>
                <a:ea typeface="ＤＦ平成明朝体W3" panose="02020309000000000000" pitchFamily="17" charset="-128"/>
              </a:rPr>
              <a:t>・「じょうずだね」　　　　　　　　　・「気にしない、気にしない」</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a:solidFill>
                  <a:schemeClr val="tx1"/>
                </a:solidFill>
                <a:latin typeface="ＤＦ平成明朝体W3" panose="02020309000000000000" pitchFamily="17" charset="-128"/>
                <a:ea typeface="ＤＦ平成明朝体W3" panose="02020309000000000000" pitchFamily="17" charset="-128"/>
              </a:rPr>
              <a:t>・「どんまい、おしい」　　　　　　　・「すごい！上手に逃げたね」</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a:solidFill>
                  <a:schemeClr val="tx1"/>
                </a:solidFill>
                <a:latin typeface="ＤＦ平成明朝体W3" panose="02020309000000000000" pitchFamily="17" charset="-128"/>
                <a:ea typeface="ＤＦ平成明朝体W3" panose="02020309000000000000" pitchFamily="17" charset="-128"/>
              </a:rPr>
              <a:t>・「はい、どうぞ。次投げていいよ」　・「だいじょうぶ？いたかった？」</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sp>
        <p:nvSpPr>
          <p:cNvPr id="8" name="角丸四角形吹き出し 42">
            <a:extLst>
              <a:ext uri="{FF2B5EF4-FFF2-40B4-BE49-F238E27FC236}">
                <a16:creationId xmlns:a16="http://schemas.microsoft.com/office/drawing/2014/main" id="{0964BBE1-3D26-844F-9AD5-4D73BDC6363A}"/>
              </a:ext>
            </a:extLst>
          </p:cNvPr>
          <p:cNvSpPr/>
          <p:nvPr/>
        </p:nvSpPr>
        <p:spPr>
          <a:xfrm>
            <a:off x="1418400" y="2762982"/>
            <a:ext cx="2592461" cy="1195836"/>
          </a:xfrm>
          <a:prstGeom prst="wedgeRoundRectCallout">
            <a:avLst>
              <a:gd name="adj1" fmla="val -54194"/>
              <a:gd name="adj2" fmla="val -19925"/>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pPr algn="just"/>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素敵な</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「あった</a:t>
            </a:r>
            <a:r>
              <a:rPr lang="ja-JP" altLang="en-US" sz="1050" dirty="0">
                <a:solidFill>
                  <a:schemeClr val="tx1"/>
                </a:solidFill>
                <a:latin typeface="ＤＦ平成明朝体W3" panose="02020309000000000000" pitchFamily="17" charset="-128"/>
                <a:ea typeface="ＤＦ平成明朝体W3" panose="02020309000000000000" pitchFamily="17" charset="-128"/>
              </a:rPr>
              <a:t>か</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言葉」が</a:t>
            </a:r>
            <a:r>
              <a:rPr lang="ja-JP" altLang="en-US" sz="1050" dirty="0">
                <a:solidFill>
                  <a:schemeClr val="tx1"/>
                </a:solidFill>
                <a:latin typeface="ＤＦ平成明朝体W3" panose="02020309000000000000" pitchFamily="17" charset="-128"/>
                <a:ea typeface="ＤＦ平成明朝体W3" panose="02020309000000000000" pitchFamily="17" charset="-128"/>
              </a:rPr>
              <a:t>たくさん出て</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きましたね。</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pPr algn="just"/>
            <a:r>
              <a:rPr lang="ja-JP" altLang="en-US" sz="1050" dirty="0">
                <a:solidFill>
                  <a:schemeClr val="tx1"/>
                </a:solidFill>
                <a:latin typeface="ＤＦ平成明朝体W3" panose="02020309000000000000" pitchFamily="17" charset="-128"/>
                <a:ea typeface="ＤＦ平成明朝体W3" panose="02020309000000000000" pitchFamily="17" charset="-128"/>
              </a:rPr>
              <a:t>　では、友達とペアになって、次の場面ではどんな言葉を掛けるといいか、やってみましょう。悩んだときは</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、「あった</a:t>
            </a:r>
            <a:r>
              <a:rPr lang="ja-JP" altLang="en-US" sz="1050" dirty="0">
                <a:solidFill>
                  <a:schemeClr val="tx1"/>
                </a:solidFill>
                <a:latin typeface="ＤＦ平成明朝体W3" panose="02020309000000000000" pitchFamily="17" charset="-128"/>
                <a:ea typeface="ＤＦ平成明朝体W3" panose="02020309000000000000" pitchFamily="17" charset="-128"/>
              </a:rPr>
              <a:t>か</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言葉集」を</a:t>
            </a:r>
            <a:r>
              <a:rPr lang="ja-JP" altLang="en-US" sz="1050" dirty="0">
                <a:solidFill>
                  <a:schemeClr val="tx1"/>
                </a:solidFill>
                <a:latin typeface="ＤＦ平成明朝体W3" panose="02020309000000000000" pitchFamily="17" charset="-128"/>
                <a:ea typeface="ＤＦ平成明朝体W3" panose="02020309000000000000" pitchFamily="17" charset="-128"/>
              </a:rPr>
              <a:t>参考にしてもいいですよ。</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sp>
        <p:nvSpPr>
          <p:cNvPr id="11" name="角丸四角形吹き出し 42">
            <a:extLst>
              <a:ext uri="{FF2B5EF4-FFF2-40B4-BE49-F238E27FC236}">
                <a16:creationId xmlns:a16="http://schemas.microsoft.com/office/drawing/2014/main" id="{F8D58306-23A5-DAA6-4FF5-24CDB2178975}"/>
              </a:ext>
            </a:extLst>
          </p:cNvPr>
          <p:cNvSpPr/>
          <p:nvPr/>
        </p:nvSpPr>
        <p:spPr>
          <a:xfrm>
            <a:off x="732601" y="4129473"/>
            <a:ext cx="2347878" cy="444916"/>
          </a:xfrm>
          <a:prstGeom prst="wedgeRoundRectCallout">
            <a:avLst>
              <a:gd name="adj1" fmla="val 53219"/>
              <a:gd name="adj2" fmla="val -1719"/>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・「だいじょうぶ？手伝おうか」</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a:solidFill>
                  <a:schemeClr val="tx1"/>
                </a:solidFill>
                <a:latin typeface="ＤＦ平成明朝体W3" panose="02020309000000000000" pitchFamily="17" charset="-128"/>
                <a:ea typeface="ＤＦ平成明朝体W3" panose="02020309000000000000" pitchFamily="17" charset="-128"/>
              </a:rPr>
              <a:t>　「ありがとう。助かったよ。</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p:txBody>
      </p:sp>
      <p:pic>
        <p:nvPicPr>
          <p:cNvPr id="28" name="図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57233" y="4118653"/>
            <a:ext cx="708274" cy="538936"/>
          </a:xfrm>
          <a:prstGeom prst="rect">
            <a:avLst/>
          </a:prstGeom>
        </p:spPr>
      </p:pic>
      <p:pic>
        <p:nvPicPr>
          <p:cNvPr id="23" name="図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4235" y="1965649"/>
            <a:ext cx="708274" cy="538936"/>
          </a:xfrm>
          <a:prstGeom prst="rect">
            <a:avLst/>
          </a:prstGeom>
        </p:spPr>
      </p:pic>
      <p:pic>
        <p:nvPicPr>
          <p:cNvPr id="29" name="図 28"/>
          <p:cNvPicPr>
            <a:picLocks noChangeAspect="1"/>
          </p:cNvPicPr>
          <p:nvPr/>
        </p:nvPicPr>
        <p:blipFill>
          <a:blip r:embed="rId2"/>
          <a:stretch>
            <a:fillRect/>
          </a:stretch>
        </p:blipFill>
        <p:spPr>
          <a:xfrm>
            <a:off x="662729" y="6229425"/>
            <a:ext cx="809830" cy="562382"/>
          </a:xfrm>
          <a:prstGeom prst="rect">
            <a:avLst/>
          </a:prstGeom>
        </p:spPr>
      </p:pic>
      <p:sp>
        <p:nvSpPr>
          <p:cNvPr id="55" name="角丸四角形吹き出し 54"/>
          <p:cNvSpPr/>
          <p:nvPr/>
        </p:nvSpPr>
        <p:spPr>
          <a:xfrm>
            <a:off x="1418400" y="6200072"/>
            <a:ext cx="5274765" cy="645200"/>
          </a:xfrm>
          <a:prstGeom prst="wedgeRoundRectCallout">
            <a:avLst>
              <a:gd name="adj1" fmla="val -52682"/>
              <a:gd name="adj2" fmla="val -10496"/>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90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　たくさん「あったか言葉」がありそうですね。他にも言われてうれしい言葉はたくさんあります。言われてうれしい言葉</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を掛ける際</a:t>
            </a:r>
            <a:r>
              <a:rPr lang="ja-JP" altLang="en-US" sz="1050" dirty="0">
                <a:solidFill>
                  <a:schemeClr val="tx1"/>
                </a:solidFill>
                <a:latin typeface="ＤＦ平成明朝体W3" panose="02020309000000000000" pitchFamily="17" charset="-128"/>
                <a:ea typeface="ＤＦ平成明朝体W3" panose="02020309000000000000" pitchFamily="17" charset="-128"/>
              </a:rPr>
              <a:t>のポイントを見てみましょう。</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a:t>
            </a:r>
            <a:r>
              <a:rPr lang="ja-JP" altLang="en-US" sz="1050" dirty="0">
                <a:solidFill>
                  <a:schemeClr val="tx1"/>
                </a:solidFill>
                <a:latin typeface="ＤＦ平成明朝体W3" panose="02020309000000000000" pitchFamily="17" charset="-128"/>
                <a:ea typeface="ＤＦ平成明朝体W3" panose="02020309000000000000" pitchFamily="17" charset="-128"/>
              </a:rPr>
              <a:t>相手を喜ばせる言葉　　・安心させる言葉　　・褒める言葉　　・感謝する言葉　</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pic>
        <p:nvPicPr>
          <p:cNvPr id="30" name="図 29"/>
          <p:cNvPicPr>
            <a:picLocks noChangeAspect="1"/>
          </p:cNvPicPr>
          <p:nvPr/>
        </p:nvPicPr>
        <p:blipFill>
          <a:blip r:embed="rId2"/>
          <a:stretch>
            <a:fillRect/>
          </a:stretch>
        </p:blipFill>
        <p:spPr>
          <a:xfrm>
            <a:off x="662729" y="7795526"/>
            <a:ext cx="809830" cy="562382"/>
          </a:xfrm>
          <a:prstGeom prst="rect">
            <a:avLst/>
          </a:prstGeom>
        </p:spPr>
      </p:pic>
      <p:sp>
        <p:nvSpPr>
          <p:cNvPr id="24" name="角丸四角形吹き出し 23"/>
          <p:cNvSpPr/>
          <p:nvPr/>
        </p:nvSpPr>
        <p:spPr>
          <a:xfrm>
            <a:off x="1418400" y="7603910"/>
            <a:ext cx="2592461" cy="1413598"/>
          </a:xfrm>
          <a:prstGeom prst="wedgeRoundRectCallout">
            <a:avLst>
              <a:gd name="adj1" fmla="val -56019"/>
              <a:gd name="adj2" fmla="val 1247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just"/>
            <a:r>
              <a:rPr lang="ja-JP" altLang="en-US" sz="1050" dirty="0">
                <a:solidFill>
                  <a:schemeClr val="tx1"/>
                </a:solidFill>
                <a:latin typeface="ＤＦ平成明朝体W3" panose="02020309000000000000" pitchFamily="17" charset="-128"/>
                <a:ea typeface="ＤＦ平成明朝体W3" panose="02020309000000000000" pitchFamily="17" charset="-128"/>
              </a:rPr>
              <a:t>　最後に、みなさん一人一人に、特にどんな「あったか言葉」を</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使っていきたい</a:t>
            </a:r>
            <a:r>
              <a:rPr lang="ja-JP" altLang="en-US" sz="1050" dirty="0">
                <a:solidFill>
                  <a:schemeClr val="tx1"/>
                </a:solidFill>
                <a:latin typeface="ＤＦ平成明朝体W3" panose="02020309000000000000" pitchFamily="17" charset="-128"/>
                <a:ea typeface="ＤＦ平成明朝体W3" panose="02020309000000000000" pitchFamily="17" charset="-128"/>
              </a:rPr>
              <a:t>と思ったのか、その言葉や目標を具体的に書いてもらいます。そして、「あったか言葉」がたくさん聞こえる教室、そして学校</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にするために「あったか言葉」大作戦を行っていきましょう</a:t>
            </a:r>
            <a:r>
              <a:rPr lang="ja-JP" altLang="en-US" sz="1050" dirty="0">
                <a:solidFill>
                  <a:schemeClr val="tx1"/>
                </a:solidFill>
                <a:latin typeface="ＤＦ平成明朝体W3" panose="02020309000000000000" pitchFamily="17" charset="-128"/>
                <a:ea typeface="ＤＦ平成明朝体W3" panose="02020309000000000000" pitchFamily="17" charset="-128"/>
              </a:rPr>
              <a:t>。</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57233" y="4833480"/>
            <a:ext cx="708274" cy="538936"/>
          </a:xfrm>
          <a:prstGeom prst="rect">
            <a:avLst/>
          </a:prstGeom>
        </p:spPr>
      </p:pic>
      <p:sp>
        <p:nvSpPr>
          <p:cNvPr id="27" name="角丸四角形吹き出し 42">
            <a:extLst>
              <a:ext uri="{FF2B5EF4-FFF2-40B4-BE49-F238E27FC236}">
                <a16:creationId xmlns:a16="http://schemas.microsoft.com/office/drawing/2014/main" id="{F8D58306-23A5-DAA6-4FF5-24CDB2178975}"/>
              </a:ext>
            </a:extLst>
          </p:cNvPr>
          <p:cNvSpPr/>
          <p:nvPr/>
        </p:nvSpPr>
        <p:spPr>
          <a:xfrm>
            <a:off x="732601" y="4661971"/>
            <a:ext cx="2347878" cy="617200"/>
          </a:xfrm>
          <a:prstGeom prst="wedgeRoundRectCallout">
            <a:avLst>
              <a:gd name="adj1" fmla="val 53219"/>
              <a:gd name="adj2" fmla="val -1719"/>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a:t>
            </a:r>
            <a:r>
              <a:rPr lang="ja-JP" altLang="en-US" sz="1050" dirty="0">
                <a:solidFill>
                  <a:schemeClr val="tx1"/>
                </a:solidFill>
                <a:latin typeface="ＤＦ平成明朝体W3" panose="02020309000000000000" pitchFamily="17" charset="-128"/>
                <a:ea typeface="ＤＦ平成明朝体W3" panose="02020309000000000000" pitchFamily="17" charset="-128"/>
              </a:rPr>
              <a:t>「一緒に遊ぼう」</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a:solidFill>
                  <a:schemeClr val="tx1"/>
                </a:solidFill>
                <a:latin typeface="ＤＦ平成明朝体W3" panose="02020309000000000000" pitchFamily="17" charset="-128"/>
                <a:ea typeface="ＤＦ平成明朝体W3" panose="02020309000000000000" pitchFamily="17" charset="-128"/>
              </a:rPr>
              <a:t>　「うん、遊ぼう</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さそって</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くれてありがとう。</a:t>
            </a:r>
            <a:r>
              <a:rPr lang="ja-JP" altLang="en-US" sz="1050" dirty="0">
                <a:solidFill>
                  <a:schemeClr val="tx1"/>
                </a:solidFill>
                <a:latin typeface="ＤＦ平成明朝体W3" panose="02020309000000000000" pitchFamily="17" charset="-128"/>
                <a:ea typeface="ＤＦ平成明朝体W3" panose="02020309000000000000" pitchFamily="17" charset="-128"/>
              </a:rPr>
              <a:t>」</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spTree>
    <p:extLst>
      <p:ext uri="{BB962C8B-B14F-4D97-AF65-F5344CB8AC3E}">
        <p14:creationId xmlns:p14="http://schemas.microsoft.com/office/powerpoint/2010/main" val="405295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2">
            <a:extLst>
              <a:ext uri="{FF2B5EF4-FFF2-40B4-BE49-F238E27FC236}">
                <a16:creationId xmlns:a16="http://schemas.microsoft.com/office/drawing/2014/main" id="{EFBC8AD4-C826-DD51-52AD-3B1D686CF74B}"/>
              </a:ext>
            </a:extLst>
          </p:cNvPr>
          <p:cNvSpPr>
            <a:spLocks noChangeArrowheads="1"/>
          </p:cNvSpPr>
          <p:nvPr/>
        </p:nvSpPr>
        <p:spPr bwMode="auto">
          <a:xfrm>
            <a:off x="143699" y="538663"/>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dirty="0">
                <a:ea typeface="HG丸ｺﾞｼｯｸM-PRO" pitchFamily="50" charset="-128"/>
              </a:rPr>
              <a:t>小学校</a:t>
            </a:r>
            <a:endParaRPr lang="ja-JP" altLang="en-US" sz="1600" b="0" dirty="0">
              <a:ea typeface="HG丸ｺﾞｼｯｸM-PRO" pitchFamily="50" charset="-128"/>
            </a:endParaRPr>
          </a:p>
        </p:txBody>
      </p:sp>
      <p:sp>
        <p:nvSpPr>
          <p:cNvPr id="12" name="正方形/長方形 11">
            <a:extLst>
              <a:ext uri="{FF2B5EF4-FFF2-40B4-BE49-F238E27FC236}">
                <a16:creationId xmlns:a16="http://schemas.microsoft.com/office/drawing/2014/main" id="{E7810360-5C29-4566-EE86-2C4EE30D34D4}"/>
              </a:ext>
            </a:extLst>
          </p:cNvPr>
          <p:cNvSpPr/>
          <p:nvPr/>
        </p:nvSpPr>
        <p:spPr>
          <a:xfrm>
            <a:off x="152478" y="60786"/>
            <a:ext cx="3903634" cy="369332"/>
          </a:xfrm>
          <a:prstGeom prst="rect">
            <a:avLst/>
          </a:prstGeom>
          <a:noFill/>
        </p:spPr>
        <p:txBody>
          <a:bodyPr wrap="none" lIns="91440" tIns="45720" rIns="91440" bIns="45720">
            <a:spAutoFit/>
          </a:bodyPr>
          <a:lstStyle/>
          <a:p>
            <a:pPr algn="ctr"/>
            <a:r>
              <a:rPr lang="ja-JP" altLang="en-US" b="1" dirty="0">
                <a:ea typeface="HG丸ｺﾞｼｯｸM-PRO" pitchFamily="50" charset="-128"/>
              </a:rPr>
              <a:t>学級活動へつなげる事前アンケート</a:t>
            </a:r>
          </a:p>
        </p:txBody>
      </p:sp>
      <p:sp>
        <p:nvSpPr>
          <p:cNvPr id="13" name="Rectangle 11">
            <a:extLst>
              <a:ext uri="{FF2B5EF4-FFF2-40B4-BE49-F238E27FC236}">
                <a16:creationId xmlns:a16="http://schemas.microsoft.com/office/drawing/2014/main" id="{94425F84-62FB-6343-F4B7-98AC9B1A22A7}"/>
              </a:ext>
            </a:extLst>
          </p:cNvPr>
          <p:cNvSpPr>
            <a:spLocks noChangeArrowheads="1"/>
          </p:cNvSpPr>
          <p:nvPr/>
        </p:nvSpPr>
        <p:spPr bwMode="auto">
          <a:xfrm>
            <a:off x="1727699" y="380234"/>
            <a:ext cx="141988" cy="473560"/>
          </a:xfrm>
          <a:prstGeom prst="rect">
            <a:avLst/>
          </a:prstGeom>
          <a:solidFill>
            <a:srgbClr val="00B0F0"/>
          </a:solidFill>
          <a:ln>
            <a:noFill/>
          </a:ln>
        </p:spPr>
        <p:txBody>
          <a:bodyPr wrap="none" anchor="ctr"/>
          <a:lstStyle/>
          <a:p>
            <a:pPr algn="ctr"/>
            <a:endParaRPr lang="ja-JP" altLang="en-US" sz="1800" dirty="0">
              <a:ea typeface="HG丸ｺﾞｼｯｸM-PRO" pitchFamily="50" charset="-128"/>
            </a:endParaRPr>
          </a:p>
        </p:txBody>
      </p:sp>
      <p:sp>
        <p:nvSpPr>
          <p:cNvPr id="14" name="Rectangle 11">
            <a:extLst>
              <a:ext uri="{FF2B5EF4-FFF2-40B4-BE49-F238E27FC236}">
                <a16:creationId xmlns:a16="http://schemas.microsoft.com/office/drawing/2014/main" id="{BE704672-6761-5F13-2257-078C2449AD55}"/>
              </a:ext>
            </a:extLst>
          </p:cNvPr>
          <p:cNvSpPr>
            <a:spLocks noChangeArrowheads="1"/>
          </p:cNvSpPr>
          <p:nvPr/>
        </p:nvSpPr>
        <p:spPr bwMode="auto">
          <a:xfrm>
            <a:off x="6563534" y="376757"/>
            <a:ext cx="141988" cy="473560"/>
          </a:xfrm>
          <a:prstGeom prst="rect">
            <a:avLst/>
          </a:prstGeom>
          <a:solidFill>
            <a:srgbClr val="00B0F0"/>
          </a:solidFill>
          <a:ln>
            <a:noFill/>
          </a:ln>
        </p:spPr>
        <p:txBody>
          <a:bodyPr wrap="none" anchor="ctr"/>
          <a:lstStyle/>
          <a:p>
            <a:pPr algn="ctr"/>
            <a:endParaRPr lang="ja-JP" altLang="en-US" sz="1800" dirty="0">
              <a:ea typeface="HG丸ｺﾞｼｯｸM-PRO" pitchFamily="50" charset="-128"/>
            </a:endParaRPr>
          </a:p>
        </p:txBody>
      </p:sp>
      <p:sp>
        <p:nvSpPr>
          <p:cNvPr id="15" name="Rectangle 55">
            <a:extLst>
              <a:ext uri="{FF2B5EF4-FFF2-40B4-BE49-F238E27FC236}">
                <a16:creationId xmlns:a16="http://schemas.microsoft.com/office/drawing/2014/main" id="{10BC7702-F7AC-533A-6EB5-3FFF66EB232D}"/>
              </a:ext>
            </a:extLst>
          </p:cNvPr>
          <p:cNvSpPr>
            <a:spLocks noChangeArrowheads="1"/>
          </p:cNvSpPr>
          <p:nvPr/>
        </p:nvSpPr>
        <p:spPr bwMode="auto">
          <a:xfrm>
            <a:off x="1575153" y="390764"/>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a:latin typeface="HG丸ｺﾞｼｯｸM-PRO" panose="020F0600000000000000" pitchFamily="50" charset="-128"/>
                <a:ea typeface="HG丸ｺﾞｼｯｸM-PRO" panose="020F0600000000000000" pitchFamily="50" charset="-128"/>
              </a:rPr>
              <a:t>聞きたい言葉、いやな言葉　　　　</a:t>
            </a:r>
          </a:p>
        </p:txBody>
      </p:sp>
      <p:pic>
        <p:nvPicPr>
          <p:cNvPr id="2" name="図 1"/>
          <p:cNvPicPr>
            <a:picLocks noChangeAspect="1"/>
          </p:cNvPicPr>
          <p:nvPr/>
        </p:nvPicPr>
        <p:blipFill rotWithShape="1">
          <a:blip r:embed="rId2"/>
          <a:srcRect l="24073" t="22807" r="24610" b="23243"/>
          <a:stretch/>
        </p:blipFill>
        <p:spPr>
          <a:xfrm>
            <a:off x="509953" y="880935"/>
            <a:ext cx="5704719" cy="3373462"/>
          </a:xfrm>
          <a:prstGeom prst="rect">
            <a:avLst/>
          </a:prstGeom>
        </p:spPr>
      </p:pic>
      <p:pic>
        <p:nvPicPr>
          <p:cNvPr id="4" name="図 3"/>
          <p:cNvPicPr>
            <a:picLocks noChangeAspect="1"/>
          </p:cNvPicPr>
          <p:nvPr/>
        </p:nvPicPr>
        <p:blipFill rotWithShape="1">
          <a:blip r:embed="rId3"/>
          <a:srcRect l="23979" t="22771" r="24695" b="24462"/>
          <a:stretch/>
        </p:blipFill>
        <p:spPr>
          <a:xfrm>
            <a:off x="509953" y="4308669"/>
            <a:ext cx="5704719" cy="3298941"/>
          </a:xfrm>
          <a:prstGeom prst="rect">
            <a:avLst/>
          </a:prstGeom>
        </p:spPr>
      </p:pic>
      <p:pic>
        <p:nvPicPr>
          <p:cNvPr id="6" name="図 5"/>
          <p:cNvPicPr>
            <a:picLocks noChangeAspect="1"/>
          </p:cNvPicPr>
          <p:nvPr/>
        </p:nvPicPr>
        <p:blipFill rotWithShape="1">
          <a:blip r:embed="rId4"/>
          <a:srcRect l="24117" t="51869" r="24535" b="10182"/>
          <a:stretch/>
        </p:blipFill>
        <p:spPr>
          <a:xfrm>
            <a:off x="509953" y="7374443"/>
            <a:ext cx="5704719" cy="2371625"/>
          </a:xfrm>
          <a:prstGeom prst="rect">
            <a:avLst/>
          </a:prstGeom>
        </p:spPr>
      </p:pic>
      <p:sp>
        <p:nvSpPr>
          <p:cNvPr id="21" name="テキスト ボックス 20">
            <a:extLst>
              <a:ext uri="{FF2B5EF4-FFF2-40B4-BE49-F238E27FC236}">
                <a16:creationId xmlns:a16="http://schemas.microsoft.com/office/drawing/2014/main" id="{14B093C5-213A-5855-FD00-29A04DDDE15D}"/>
              </a:ext>
            </a:extLst>
          </p:cNvPr>
          <p:cNvSpPr txBox="1"/>
          <p:nvPr/>
        </p:nvSpPr>
        <p:spPr>
          <a:xfrm>
            <a:off x="240845" y="9360609"/>
            <a:ext cx="6242934" cy="461665"/>
          </a:xfrm>
          <a:prstGeom prst="rect">
            <a:avLst/>
          </a:prstGeom>
          <a:solidFill>
            <a:schemeClr val="bg1"/>
          </a:solidFill>
          <a:ln>
            <a:solidFill>
              <a:schemeClr val="tx1"/>
            </a:solidFill>
          </a:ln>
        </p:spPr>
        <p:txBody>
          <a:bodyPr wrap="square" rtlCol="0">
            <a:spAutoFit/>
          </a:bodyPr>
          <a:lstStyle/>
          <a:p>
            <a:pPr>
              <a:buNone/>
            </a:pP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Google Forms</a:t>
            </a:r>
            <a:r>
              <a:rPr lang="ja-JP" altLang="en-US" sz="1200" dirty="0">
                <a:latin typeface="HG丸ｺﾞｼｯｸM-PRO" panose="020F0600000000000000" pitchFamily="50" charset="-128"/>
                <a:ea typeface="HG丸ｺﾞｼｯｸM-PRO" panose="020F0600000000000000" pitchFamily="50" charset="-128"/>
              </a:rPr>
              <a:t>を活用し、児童の実態を把握する。この結果を授業の</a:t>
            </a:r>
            <a:r>
              <a:rPr lang="ja-JP" altLang="en-US" sz="1200" dirty="0" smtClean="0">
                <a:latin typeface="HG丸ｺﾞｼｯｸM-PRO" panose="020F0600000000000000" pitchFamily="50" charset="-128"/>
                <a:ea typeface="HG丸ｺﾞｼｯｸM-PRO" panose="020F0600000000000000" pitchFamily="50" charset="-128"/>
              </a:rPr>
              <a:t>導入に</a:t>
            </a:r>
            <a:r>
              <a:rPr lang="ja-JP" altLang="en-US" sz="1200" dirty="0">
                <a:latin typeface="HG丸ｺﾞｼｯｸM-PRO" panose="020F0600000000000000" pitchFamily="50" charset="-128"/>
                <a:ea typeface="HG丸ｺﾞｼｯｸM-PRO" panose="020F0600000000000000" pitchFamily="50" charset="-128"/>
              </a:rPr>
              <a:t>活用することで、課題に対する切迫感を高め、自分事として考えるための一助とする。</a:t>
            </a:r>
            <a:endParaRPr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6670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6057" y="534954"/>
            <a:ext cx="4254759" cy="461665"/>
          </a:xfrm>
          <a:prstGeom prst="rect">
            <a:avLst/>
          </a:prstGeom>
          <a:noFill/>
        </p:spPr>
        <p:txBody>
          <a:bodyPr wrap="square" rtlCol="0">
            <a:spAutoFit/>
          </a:bodyPr>
          <a:lstStyle/>
          <a:p>
            <a:r>
              <a:rPr kumimoji="1" lang="ja-JP" altLang="en-US" sz="2400" dirty="0"/>
              <a:t>「ひとつのことば」　　北原白秋</a:t>
            </a:r>
          </a:p>
        </p:txBody>
      </p:sp>
      <p:sp>
        <p:nvSpPr>
          <p:cNvPr id="3" name="テキスト ボックス 2"/>
          <p:cNvSpPr txBox="1"/>
          <p:nvPr/>
        </p:nvSpPr>
        <p:spPr>
          <a:xfrm>
            <a:off x="478970" y="1065388"/>
            <a:ext cx="5977813" cy="6093976"/>
          </a:xfrm>
          <a:prstGeom prst="rect">
            <a:avLst/>
          </a:prstGeom>
          <a:noFill/>
          <a:ln w="34925" cmpd="dbl">
            <a:solidFill>
              <a:schemeClr val="tx1"/>
            </a:solidFill>
          </a:ln>
        </p:spPr>
        <p:txBody>
          <a:bodyPr wrap="square" rtlCol="0">
            <a:spAutoFit/>
          </a:bodyPr>
          <a:lstStyle/>
          <a:p>
            <a:pPr>
              <a:lnSpc>
                <a:spcPct val="150000"/>
              </a:lnSpc>
            </a:pPr>
            <a:r>
              <a:rPr lang="ja-JP" altLang="en-US" sz="2000" dirty="0">
                <a:solidFill>
                  <a:srgbClr val="333333"/>
                </a:solidFill>
                <a:latin typeface="Hiragino Kaku Gothic ProN"/>
              </a:rPr>
              <a:t>ひとつのことばで</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ひとつのことばで</a:t>
            </a:r>
            <a:r>
              <a:rPr lang="ja-JP" altLang="en-US" sz="2000" dirty="0"/>
              <a:t/>
            </a:r>
            <a:br>
              <a:rPr lang="ja-JP" altLang="en-US" sz="2000" dirty="0"/>
            </a:br>
            <a:r>
              <a:rPr lang="ja-JP" altLang="en-US" sz="2000" dirty="0">
                <a:solidFill>
                  <a:srgbClr val="333333"/>
                </a:solidFill>
                <a:latin typeface="Hiragino Kaku Gothic ProN"/>
              </a:rPr>
              <a:t>ひとつのことばで</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ひとつのことばで</a:t>
            </a:r>
            <a:r>
              <a:rPr lang="ja-JP" altLang="en-US" sz="2000" dirty="0"/>
              <a:t/>
            </a:r>
            <a:br>
              <a:rPr lang="ja-JP" altLang="en-US" sz="2000" dirty="0"/>
            </a:br>
            <a:r>
              <a:rPr lang="ja-JP" altLang="en-US" sz="2000" dirty="0">
                <a:solidFill>
                  <a:srgbClr val="333333"/>
                </a:solidFill>
                <a:latin typeface="Hiragino Kaku Gothic ProN"/>
              </a:rPr>
              <a:t>ひとつのことばで </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ひとつのことばで</a:t>
            </a:r>
            <a:r>
              <a:rPr lang="ja-JP" altLang="en-US" sz="2000" dirty="0"/>
              <a:t/>
            </a:r>
            <a:br>
              <a:rPr lang="ja-JP" altLang="en-US" sz="2000" dirty="0"/>
            </a:br>
            <a:endParaRPr lang="en-US" altLang="ja-JP" sz="2000" dirty="0"/>
          </a:p>
          <a:p>
            <a:pPr>
              <a:lnSpc>
                <a:spcPct val="150000"/>
              </a:lnSpc>
            </a:pPr>
            <a:r>
              <a:rPr lang="ja-JP" altLang="en-US" sz="2000" dirty="0">
                <a:solidFill>
                  <a:srgbClr val="333333"/>
                </a:solidFill>
                <a:latin typeface="Hiragino Kaku Gothic ProN"/>
              </a:rPr>
              <a:t>ひとつのことば</a:t>
            </a:r>
            <a:r>
              <a:rPr lang="ja-JP" altLang="en-US" sz="2000" dirty="0" smtClean="0">
                <a:solidFill>
                  <a:srgbClr val="333333"/>
                </a:solidFill>
                <a:latin typeface="Hiragino Kaku Gothic ProN"/>
              </a:rPr>
              <a:t>は　それぞれ</a:t>
            </a:r>
            <a:r>
              <a:rPr lang="ja-JP" altLang="en-US" sz="2000" dirty="0">
                <a:solidFill>
                  <a:srgbClr val="333333"/>
                </a:solidFill>
                <a:latin typeface="Hiragino Kaku Gothic ProN"/>
              </a:rPr>
              <a:t>に </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ひとつの　　　 をもっている</a:t>
            </a:r>
            <a:r>
              <a:rPr lang="ja-JP" altLang="en-US" sz="2000" dirty="0"/>
              <a:t/>
            </a:r>
            <a:br>
              <a:rPr lang="ja-JP" altLang="en-US" sz="2000" dirty="0"/>
            </a:br>
            <a:r>
              <a:rPr lang="ja-JP" altLang="en-US" sz="2000" dirty="0">
                <a:solidFill>
                  <a:srgbClr val="333333"/>
                </a:solidFill>
                <a:latin typeface="Hiragino Kaku Gothic ProN"/>
              </a:rPr>
              <a:t>きれいなことば</a:t>
            </a:r>
            <a:r>
              <a:rPr lang="ja-JP" altLang="en-US" sz="2000" dirty="0" smtClean="0">
                <a:solidFill>
                  <a:srgbClr val="333333"/>
                </a:solidFill>
                <a:latin typeface="Hiragino Kaku Gothic ProN"/>
              </a:rPr>
              <a:t>は　きれい</a:t>
            </a:r>
            <a:r>
              <a:rPr lang="ja-JP" altLang="en-US" sz="2000" dirty="0">
                <a:solidFill>
                  <a:srgbClr val="333333"/>
                </a:solidFill>
                <a:latin typeface="Hiragino Kaku Gothic ProN"/>
              </a:rPr>
              <a:t>な　　　  </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やさしいことば</a:t>
            </a:r>
            <a:r>
              <a:rPr lang="ja-JP" altLang="en-US" sz="2000" dirty="0" smtClean="0">
                <a:solidFill>
                  <a:srgbClr val="333333"/>
                </a:solidFill>
                <a:latin typeface="Hiragino Kaku Gothic ProN"/>
              </a:rPr>
              <a:t>は　やさしい</a:t>
            </a:r>
            <a:r>
              <a:rPr lang="ja-JP" altLang="en-US" sz="2000" dirty="0"/>
              <a:t/>
            </a:r>
            <a:br>
              <a:rPr lang="ja-JP" altLang="en-US" sz="2000" dirty="0"/>
            </a:br>
            <a:r>
              <a:rPr lang="ja-JP" altLang="en-US" sz="2000" dirty="0">
                <a:solidFill>
                  <a:srgbClr val="333333"/>
                </a:solidFill>
                <a:latin typeface="Hiragino Kaku Gothic ProN"/>
              </a:rPr>
              <a:t>ひとつのことばを 　　　　　</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ひとつのことばを　</a:t>
            </a:r>
            <a:endParaRPr kumimoji="1" lang="ja-JP" altLang="en-US" sz="2000" dirty="0"/>
          </a:p>
        </p:txBody>
      </p:sp>
      <p:sp>
        <p:nvSpPr>
          <p:cNvPr id="11" name="正方形/長方形 10"/>
          <p:cNvSpPr/>
          <p:nvPr/>
        </p:nvSpPr>
        <p:spPr>
          <a:xfrm>
            <a:off x="1523543" y="4809995"/>
            <a:ext cx="541633" cy="369332"/>
          </a:xfrm>
          <a:prstGeom prst="rect">
            <a:avLst/>
          </a:prstGeom>
          <a:ln>
            <a:solidFill>
              <a:schemeClr val="tx1"/>
            </a:solidFill>
          </a:ln>
        </p:spPr>
        <p:txBody>
          <a:bodyPr wrap="square">
            <a:spAutoFit/>
          </a:bodyPr>
          <a:lstStyle/>
          <a:p>
            <a:r>
              <a:rPr lang="ja-JP" altLang="en-US" dirty="0">
                <a:solidFill>
                  <a:srgbClr val="FF0000"/>
                </a:solidFill>
              </a:rPr>
              <a:t>　　</a:t>
            </a:r>
          </a:p>
        </p:txBody>
      </p:sp>
      <p:sp>
        <p:nvSpPr>
          <p:cNvPr id="12" name="正方形/長方形 11"/>
          <p:cNvSpPr/>
          <p:nvPr/>
        </p:nvSpPr>
        <p:spPr>
          <a:xfrm>
            <a:off x="2422721" y="6218680"/>
            <a:ext cx="1335087" cy="369332"/>
          </a:xfrm>
          <a:prstGeom prst="rect">
            <a:avLst/>
          </a:prstGeom>
          <a:ln>
            <a:solidFill>
              <a:schemeClr val="tx1"/>
            </a:solidFill>
          </a:ln>
        </p:spPr>
        <p:txBody>
          <a:bodyPr wrap="square">
            <a:spAutoFit/>
          </a:bodyPr>
          <a:lstStyle/>
          <a:p>
            <a:r>
              <a:rPr lang="ja-JP" altLang="en-US" dirty="0">
                <a:solidFill>
                  <a:srgbClr val="FF0000"/>
                </a:solidFill>
              </a:rPr>
              <a:t>　　　　</a:t>
            </a:r>
          </a:p>
        </p:txBody>
      </p:sp>
      <p:sp>
        <p:nvSpPr>
          <p:cNvPr id="5" name="正方形/長方形 4"/>
          <p:cNvSpPr/>
          <p:nvPr/>
        </p:nvSpPr>
        <p:spPr>
          <a:xfrm>
            <a:off x="2533741" y="1147112"/>
            <a:ext cx="1842388" cy="400110"/>
          </a:xfrm>
          <a:prstGeom prst="rect">
            <a:avLst/>
          </a:prstGeom>
          <a:ln>
            <a:solidFill>
              <a:schemeClr val="tx1"/>
            </a:solidFill>
          </a:ln>
        </p:spPr>
        <p:txBody>
          <a:bodyPr wrap="none">
            <a:spAutoFit/>
          </a:bodyPr>
          <a:lstStyle/>
          <a:p>
            <a:r>
              <a:rPr lang="ja-JP" altLang="en-US" sz="2000" dirty="0">
                <a:solidFill>
                  <a:srgbClr val="FF0000"/>
                </a:solidFill>
                <a:latin typeface="Hiragino Kaku Gothic ProN"/>
              </a:rPr>
              <a:t>　　　　　　　 </a:t>
            </a:r>
            <a:endParaRPr lang="ja-JP" altLang="en-US" sz="2000" dirty="0">
              <a:solidFill>
                <a:srgbClr val="FF0000"/>
              </a:solidFill>
            </a:endParaRPr>
          </a:p>
        </p:txBody>
      </p:sp>
      <p:sp>
        <p:nvSpPr>
          <p:cNvPr id="33" name="正方形/長方形 32"/>
          <p:cNvSpPr/>
          <p:nvPr/>
        </p:nvSpPr>
        <p:spPr>
          <a:xfrm>
            <a:off x="2539956" y="1605166"/>
            <a:ext cx="1842388" cy="400110"/>
          </a:xfrm>
          <a:prstGeom prst="rect">
            <a:avLst/>
          </a:prstGeom>
          <a:ln>
            <a:solidFill>
              <a:schemeClr val="tx1"/>
            </a:solidFill>
          </a:ln>
        </p:spPr>
        <p:txBody>
          <a:bodyPr wrap="none">
            <a:spAutoFit/>
          </a:bodyPr>
          <a:lstStyle/>
          <a:p>
            <a:r>
              <a:rPr lang="ja-JP" altLang="en-US" sz="2000" dirty="0">
                <a:solidFill>
                  <a:srgbClr val="FF0000"/>
                </a:solidFill>
                <a:latin typeface="Hiragino Kaku Gothic ProN"/>
              </a:rPr>
              <a:t>　　　　　　　 </a:t>
            </a:r>
            <a:endParaRPr lang="ja-JP" altLang="en-US" sz="2000" dirty="0">
              <a:solidFill>
                <a:srgbClr val="FF0000"/>
              </a:solidFill>
            </a:endParaRPr>
          </a:p>
        </p:txBody>
      </p:sp>
      <p:sp>
        <p:nvSpPr>
          <p:cNvPr id="36" name="正方形/長方形 35"/>
          <p:cNvSpPr/>
          <p:nvPr/>
        </p:nvSpPr>
        <p:spPr>
          <a:xfrm>
            <a:off x="2538213" y="2063039"/>
            <a:ext cx="1842388" cy="400110"/>
          </a:xfrm>
          <a:prstGeom prst="rect">
            <a:avLst/>
          </a:prstGeom>
          <a:ln>
            <a:solidFill>
              <a:schemeClr val="tx1"/>
            </a:solidFill>
          </a:ln>
        </p:spPr>
        <p:txBody>
          <a:bodyPr wrap="none">
            <a:spAutoFit/>
          </a:bodyPr>
          <a:lstStyle/>
          <a:p>
            <a:r>
              <a:rPr lang="ja-JP" altLang="en-US" sz="2000" dirty="0">
                <a:solidFill>
                  <a:srgbClr val="FF0000"/>
                </a:solidFill>
                <a:latin typeface="Hiragino Kaku Gothic ProN"/>
              </a:rPr>
              <a:t>　　　　　　　 </a:t>
            </a:r>
            <a:endParaRPr lang="ja-JP" altLang="en-US" sz="2000" dirty="0">
              <a:solidFill>
                <a:srgbClr val="FF0000"/>
              </a:solidFill>
            </a:endParaRPr>
          </a:p>
        </p:txBody>
      </p:sp>
      <p:sp>
        <p:nvSpPr>
          <p:cNvPr id="37" name="正方形/長方形 36"/>
          <p:cNvSpPr/>
          <p:nvPr/>
        </p:nvSpPr>
        <p:spPr>
          <a:xfrm>
            <a:off x="2541722" y="2520521"/>
            <a:ext cx="1842388" cy="400110"/>
          </a:xfrm>
          <a:prstGeom prst="rect">
            <a:avLst/>
          </a:prstGeom>
          <a:ln>
            <a:solidFill>
              <a:schemeClr val="tx1"/>
            </a:solidFill>
          </a:ln>
        </p:spPr>
        <p:txBody>
          <a:bodyPr wrap="none">
            <a:spAutoFit/>
          </a:bodyPr>
          <a:lstStyle/>
          <a:p>
            <a:r>
              <a:rPr lang="ja-JP" altLang="en-US" sz="2000" dirty="0">
                <a:solidFill>
                  <a:srgbClr val="FF0000"/>
                </a:solidFill>
                <a:latin typeface="Hiragino Kaku Gothic ProN"/>
              </a:rPr>
              <a:t>　　　　　　　 </a:t>
            </a:r>
            <a:endParaRPr lang="ja-JP" altLang="en-US" sz="2000" dirty="0">
              <a:solidFill>
                <a:srgbClr val="FF0000"/>
              </a:solidFill>
            </a:endParaRPr>
          </a:p>
        </p:txBody>
      </p:sp>
      <p:sp>
        <p:nvSpPr>
          <p:cNvPr id="39" name="正方形/長方形 38"/>
          <p:cNvSpPr/>
          <p:nvPr/>
        </p:nvSpPr>
        <p:spPr>
          <a:xfrm>
            <a:off x="2533333" y="2986070"/>
            <a:ext cx="1842388" cy="400110"/>
          </a:xfrm>
          <a:prstGeom prst="rect">
            <a:avLst/>
          </a:prstGeom>
          <a:ln>
            <a:solidFill>
              <a:schemeClr val="tx1"/>
            </a:solidFill>
          </a:ln>
        </p:spPr>
        <p:txBody>
          <a:bodyPr wrap="none">
            <a:spAutoFit/>
          </a:bodyPr>
          <a:lstStyle/>
          <a:p>
            <a:r>
              <a:rPr lang="ja-JP" altLang="en-US" sz="2000" dirty="0">
                <a:solidFill>
                  <a:srgbClr val="FF0000"/>
                </a:solidFill>
                <a:latin typeface="Hiragino Kaku Gothic ProN"/>
              </a:rPr>
              <a:t>　　　　　　　 </a:t>
            </a:r>
            <a:endParaRPr lang="ja-JP" altLang="en-US" sz="2000" dirty="0">
              <a:solidFill>
                <a:srgbClr val="FF0000"/>
              </a:solidFill>
            </a:endParaRPr>
          </a:p>
        </p:txBody>
      </p:sp>
      <p:sp>
        <p:nvSpPr>
          <p:cNvPr id="40" name="正方形/長方形 39"/>
          <p:cNvSpPr/>
          <p:nvPr/>
        </p:nvSpPr>
        <p:spPr>
          <a:xfrm>
            <a:off x="2536447" y="3444124"/>
            <a:ext cx="1842388" cy="400110"/>
          </a:xfrm>
          <a:prstGeom prst="rect">
            <a:avLst/>
          </a:prstGeom>
          <a:ln>
            <a:solidFill>
              <a:schemeClr val="tx1"/>
            </a:solidFill>
          </a:ln>
        </p:spPr>
        <p:txBody>
          <a:bodyPr wrap="none">
            <a:spAutoFit/>
          </a:bodyPr>
          <a:lstStyle/>
          <a:p>
            <a:r>
              <a:rPr lang="ja-JP" altLang="en-US" sz="2000" dirty="0">
                <a:solidFill>
                  <a:srgbClr val="FF0000"/>
                </a:solidFill>
                <a:latin typeface="Hiragino Kaku Gothic ProN"/>
              </a:rPr>
              <a:t>　　　　　　　 </a:t>
            </a:r>
            <a:endParaRPr lang="ja-JP" altLang="en-US" sz="2000" dirty="0">
              <a:solidFill>
                <a:srgbClr val="FF0000"/>
              </a:solidFill>
            </a:endParaRPr>
          </a:p>
        </p:txBody>
      </p:sp>
      <p:sp>
        <p:nvSpPr>
          <p:cNvPr id="41" name="正方形/長方形 40"/>
          <p:cNvSpPr/>
          <p:nvPr/>
        </p:nvSpPr>
        <p:spPr>
          <a:xfrm>
            <a:off x="2422721" y="6689022"/>
            <a:ext cx="1335087" cy="376978"/>
          </a:xfrm>
          <a:prstGeom prst="rect">
            <a:avLst/>
          </a:prstGeom>
          <a:ln>
            <a:solidFill>
              <a:schemeClr val="tx1"/>
            </a:solidFill>
          </a:ln>
        </p:spPr>
        <p:txBody>
          <a:bodyPr wrap="square">
            <a:spAutoFit/>
          </a:bodyPr>
          <a:lstStyle/>
          <a:p>
            <a:r>
              <a:rPr lang="ja-JP" altLang="en-US" dirty="0">
                <a:solidFill>
                  <a:srgbClr val="FF0000"/>
                </a:solidFill>
              </a:rPr>
              <a:t>　　　</a:t>
            </a:r>
          </a:p>
        </p:txBody>
      </p:sp>
      <p:graphicFrame>
        <p:nvGraphicFramePr>
          <p:cNvPr id="42" name="表 41"/>
          <p:cNvGraphicFramePr>
            <a:graphicFrameLocks noGrp="1"/>
          </p:cNvGraphicFramePr>
          <p:nvPr>
            <p:extLst/>
          </p:nvPr>
        </p:nvGraphicFramePr>
        <p:xfrm>
          <a:off x="2373344" y="9171356"/>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50" b="0" dirty="0">
                          <a:solidFill>
                            <a:schemeClr val="tx1"/>
                          </a:solidFill>
                          <a:latin typeface="HG丸ｺﾞｼｯｸM-PRO" panose="020F0600000000000000" pitchFamily="50" charset="-128"/>
                          <a:ea typeface="HG丸ｺﾞｼｯｸM-PRO" panose="020F0600000000000000" pitchFamily="50" charset="-128"/>
                        </a:rPr>
                        <a:t>組</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a:solidFill>
                            <a:schemeClr val="tx1"/>
                          </a:solidFill>
                          <a:latin typeface="HG丸ｺﾞｼｯｸM-PRO" panose="020F0600000000000000" pitchFamily="50" charset="-128"/>
                          <a:ea typeface="HG丸ｺﾞｼｯｸM-PRO" panose="020F0600000000000000" pitchFamily="50" charset="-128"/>
                        </a:rPr>
                        <a:t>番</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tx1"/>
                          </a:solidFill>
                          <a:latin typeface="HG丸ｺﾞｼｯｸM-PRO" panose="020F0600000000000000" pitchFamily="50" charset="-128"/>
                          <a:ea typeface="HG丸ｺﾞｼｯｸM-PRO" panose="020F0600000000000000" pitchFamily="50" charset="-128"/>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3" name="テキスト ボックス 42"/>
          <p:cNvSpPr txBox="1"/>
          <p:nvPr/>
        </p:nvSpPr>
        <p:spPr>
          <a:xfrm>
            <a:off x="465621" y="7267968"/>
            <a:ext cx="5977813" cy="1754326"/>
          </a:xfrm>
          <a:prstGeom prst="rect">
            <a:avLst/>
          </a:prstGeom>
          <a:noFill/>
          <a:ln w="15875">
            <a:solidFill>
              <a:schemeClr val="tx1"/>
            </a:solidFill>
          </a:ln>
        </p:spPr>
        <p:txBody>
          <a:bodyPr wrap="square" rtlCol="0">
            <a:spAutoFit/>
          </a:bodyPr>
          <a:lstStyle/>
          <a:p>
            <a:r>
              <a:rPr kumimoji="1" lang="en-US" altLang="ja-JP" dirty="0"/>
              <a:t>【</a:t>
            </a:r>
            <a:r>
              <a:rPr kumimoji="1" lang="ja-JP" altLang="en-US" dirty="0"/>
              <a:t>考えたこと</a:t>
            </a:r>
            <a:r>
              <a:rPr kumimoji="1" lang="en-US" altLang="ja-JP" dirty="0"/>
              <a:t>】</a:t>
            </a:r>
          </a:p>
          <a:p>
            <a:endParaRPr kumimoji="1" lang="en-US" altLang="ja-JP" dirty="0"/>
          </a:p>
          <a:p>
            <a:endParaRPr lang="en-US" altLang="ja-JP" dirty="0"/>
          </a:p>
          <a:p>
            <a:endParaRPr kumimoji="1" lang="en-US" altLang="ja-JP" dirty="0"/>
          </a:p>
          <a:p>
            <a:endParaRPr kumimoji="1" lang="en-US" altLang="ja-JP" dirty="0"/>
          </a:p>
          <a:p>
            <a:endParaRPr kumimoji="1" lang="ja-JP" altLang="en-US" dirty="0"/>
          </a:p>
        </p:txBody>
      </p:sp>
      <p:sp>
        <p:nvSpPr>
          <p:cNvPr id="19" name="正方形/長方形 18"/>
          <p:cNvSpPr/>
          <p:nvPr/>
        </p:nvSpPr>
        <p:spPr>
          <a:xfrm>
            <a:off x="3544467" y="5290900"/>
            <a:ext cx="541633" cy="369332"/>
          </a:xfrm>
          <a:prstGeom prst="rect">
            <a:avLst/>
          </a:prstGeom>
          <a:ln>
            <a:solidFill>
              <a:schemeClr val="tx1"/>
            </a:solidFill>
          </a:ln>
        </p:spPr>
        <p:txBody>
          <a:bodyPr wrap="square">
            <a:spAutoFit/>
          </a:bodyPr>
          <a:lstStyle/>
          <a:p>
            <a:r>
              <a:rPr lang="ja-JP" altLang="en-US" dirty="0">
                <a:solidFill>
                  <a:srgbClr val="FF0000"/>
                </a:solidFill>
              </a:rPr>
              <a:t>　　</a:t>
            </a:r>
          </a:p>
        </p:txBody>
      </p:sp>
      <p:sp>
        <p:nvSpPr>
          <p:cNvPr id="20" name="正方形/長方形 19"/>
          <p:cNvSpPr/>
          <p:nvPr/>
        </p:nvSpPr>
        <p:spPr>
          <a:xfrm>
            <a:off x="3455350" y="5754628"/>
            <a:ext cx="630750" cy="369332"/>
          </a:xfrm>
          <a:prstGeom prst="rect">
            <a:avLst/>
          </a:prstGeom>
          <a:ln>
            <a:solidFill>
              <a:schemeClr val="tx1"/>
            </a:solidFill>
          </a:ln>
        </p:spPr>
        <p:txBody>
          <a:bodyPr wrap="square">
            <a:spAutoFit/>
          </a:bodyPr>
          <a:lstStyle/>
          <a:p>
            <a:r>
              <a:rPr lang="ja-JP" altLang="en-US" dirty="0">
                <a:solidFill>
                  <a:srgbClr val="FF0000"/>
                </a:solidFill>
              </a:rPr>
              <a:t>　　</a:t>
            </a:r>
          </a:p>
        </p:txBody>
      </p:sp>
    </p:spTree>
    <p:extLst>
      <p:ext uri="{BB962C8B-B14F-4D97-AF65-F5344CB8AC3E}">
        <p14:creationId xmlns:p14="http://schemas.microsoft.com/office/powerpoint/2010/main" val="91951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146588" y="70999"/>
            <a:ext cx="6562016" cy="9646152"/>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218380" y="314236"/>
            <a:ext cx="6387574" cy="9255032"/>
            <a:chOff x="218380" y="113820"/>
            <a:chExt cx="6387574" cy="9255032"/>
          </a:xfrm>
        </p:grpSpPr>
        <p:sp>
          <p:nvSpPr>
            <p:cNvPr id="73" name="角丸四角形 72"/>
            <p:cNvSpPr/>
            <p:nvPr/>
          </p:nvSpPr>
          <p:spPr>
            <a:xfrm>
              <a:off x="218381" y="1903052"/>
              <a:ext cx="6387573" cy="7465800"/>
            </a:xfrm>
            <a:prstGeom prst="roundRect">
              <a:avLst>
                <a:gd name="adj" fmla="val 213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bwMode="auto">
            <a:xfrm>
              <a:off x="1115121" y="113820"/>
              <a:ext cx="4627607" cy="613583"/>
            </a:xfrm>
            <a:prstGeom prst="roundRect">
              <a:avLst>
                <a:gd name="adj" fmla="val 25555"/>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「あった</a:t>
              </a:r>
              <a:r>
                <a:rPr kumimoji="1" lang="ja-JP" altLang="en-US"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か</a:t>
              </a:r>
              <a:r>
                <a:rPr kumimoji="1" lang="ja-JP" altLang="en-US"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言葉」</a:t>
              </a:r>
              <a:endParaRPr kumimoji="1" lang="en-US" altLang="ja-JP"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～みんなが</a:t>
              </a:r>
              <a:r>
                <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安心して気持ちよく過ごせるために～</a:t>
              </a:r>
              <a:endParaRPr kumimoji="1" lang="en-US" altLang="ja-JP"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bwMode="auto">
            <a:xfrm>
              <a:off x="218380" y="851593"/>
              <a:ext cx="1557789" cy="646618"/>
            </a:xfrm>
            <a:prstGeom prst="roundRect">
              <a:avLst>
                <a:gd name="adj" fmla="val 30010"/>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「あった</a:t>
              </a:r>
              <a:r>
                <a:rPr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か</a:t>
              </a:r>
              <a:r>
                <a:rPr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言葉」</a:t>
              </a:r>
              <a:endParaRPr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って何？</a:t>
              </a:r>
            </a:p>
          </p:txBody>
        </p:sp>
        <p:sp>
          <p:nvSpPr>
            <p:cNvPr id="19" name="角丸四角形 18"/>
            <p:cNvSpPr/>
            <p:nvPr/>
          </p:nvSpPr>
          <p:spPr>
            <a:xfrm>
              <a:off x="1846631" y="851592"/>
              <a:ext cx="4759323" cy="646618"/>
            </a:xfrm>
            <a:prstGeom prst="roundRect">
              <a:avLst>
                <a:gd name="adj" fmla="val 13911"/>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言われた</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人も言った人</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もあたたかい</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気持ちになり、安心して気持ちよく生活することができる言葉のこと。</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3" name="角丸四角形 42"/>
            <p:cNvSpPr/>
            <p:nvPr/>
          </p:nvSpPr>
          <p:spPr>
            <a:xfrm>
              <a:off x="1468157" y="1687052"/>
              <a:ext cx="3921529" cy="432000"/>
            </a:xfrm>
            <a:prstGeom prst="roundRect">
              <a:avLst>
                <a:gd name="adj" fmla="val 50000"/>
              </a:avLst>
            </a:prstGeom>
            <a:solidFill>
              <a:srgbClr val="FFCCFF"/>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tIns="0" anchor="ctr" anchorCtr="1"/>
            <a:lstStyle/>
            <a:p>
              <a:pPr algn="ctr" eaLnBrk="1" hangingPunct="1">
                <a:lnSpc>
                  <a:spcPct val="120000"/>
                </a:lnSpc>
                <a:defRPr/>
              </a:pPr>
              <a:r>
                <a:rPr lang="ja-JP" altLang="en-US" b="1" i="1"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「あった</a:t>
              </a:r>
              <a:r>
                <a:rPr lang="ja-JP" altLang="en-US" b="1" i="1"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か</a:t>
              </a:r>
              <a:r>
                <a:rPr lang="ja-JP" altLang="en-US" b="1" i="1"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言葉集」</a:t>
              </a:r>
              <a:endParaRPr lang="en-US" altLang="ja-JP" b="1" i="1"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 name="フローチャート: 代替処理 1">
              <a:extLst>
                <a:ext uri="{FF2B5EF4-FFF2-40B4-BE49-F238E27FC236}">
                  <a16:creationId xmlns:a16="http://schemas.microsoft.com/office/drawing/2014/main" id="{12093A90-0A73-350B-EB57-7381AD11CA5D}"/>
                </a:ext>
              </a:extLst>
            </p:cNvPr>
            <p:cNvSpPr/>
            <p:nvPr/>
          </p:nvSpPr>
          <p:spPr>
            <a:xfrm>
              <a:off x="589030" y="2609467"/>
              <a:ext cx="5677133" cy="916722"/>
            </a:xfrm>
            <a:prstGeom prst="flowChartAlternateProcess">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・よかったね　　・楽しいね　　　・いいね　　・おめでとう</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どうやってやったの？すごいね　</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〇〇してくれて、うれしい　　</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・〇〇さんといると元気になる</a:t>
              </a:r>
              <a:r>
                <a:rPr kumimoji="1" lang="ja-JP" altLang="en-US" sz="1400" dirty="0" smtClean="0">
                  <a:solidFill>
                    <a:schemeClr val="tx1"/>
                  </a:solidFill>
                  <a:latin typeface="メイリオ" panose="020B0604030504040204" pitchFamily="50" charset="-128"/>
                  <a:ea typeface="メイリオ" panose="020B0604030504040204" pitchFamily="50" charset="-128"/>
                </a:rPr>
                <a:t>よ　・うれしいね　・信じてるよ</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3" name="フローチャート: 代替処理 2">
              <a:extLst>
                <a:ext uri="{FF2B5EF4-FFF2-40B4-BE49-F238E27FC236}">
                  <a16:creationId xmlns:a16="http://schemas.microsoft.com/office/drawing/2014/main" id="{3D9299A5-E996-39FF-503E-825F2089B665}"/>
                </a:ext>
              </a:extLst>
            </p:cNvPr>
            <p:cNvSpPr/>
            <p:nvPr/>
          </p:nvSpPr>
          <p:spPr>
            <a:xfrm>
              <a:off x="589030" y="4172276"/>
              <a:ext cx="5677133" cy="1366590"/>
            </a:xfrm>
            <a:prstGeom prst="flowChartAlternateProcess">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tIns="108000" rtlCol="0" anchor="ctr"/>
            <a:lstStyle/>
            <a:p>
              <a:r>
                <a:rPr kumimoji="1" lang="ja-JP" altLang="en-US" sz="1400" dirty="0">
                  <a:solidFill>
                    <a:schemeClr val="tx1"/>
                  </a:solidFill>
                  <a:latin typeface="メイリオ" panose="020B0604030504040204" pitchFamily="50" charset="-128"/>
                  <a:ea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rPr>
                <a:t>だいじょうぶだよ</a:t>
              </a: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その調子　　</a:t>
              </a:r>
              <a:r>
                <a:rPr lang="ja-JP" altLang="en-US" sz="1400" dirty="0" smtClean="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・がんばってね　　　</a:t>
              </a:r>
              <a:r>
                <a:rPr lang="ja-JP" altLang="en-US" sz="1400" dirty="0" smtClean="0">
                  <a:solidFill>
                    <a:schemeClr val="tx1"/>
                  </a:solidFill>
                  <a:latin typeface="メイリオ" panose="020B0604030504040204" pitchFamily="50" charset="-128"/>
                  <a:ea typeface="メイリオ" panose="020B0604030504040204" pitchFamily="50" charset="-128"/>
                </a:rPr>
                <a:t>　　　・</a:t>
              </a:r>
              <a:r>
                <a:rPr lang="ja-JP" altLang="en-US" sz="1400" dirty="0" err="1" smtClean="0">
                  <a:solidFill>
                    <a:schemeClr val="tx1"/>
                  </a:solidFill>
                  <a:latin typeface="メイリオ" panose="020B0604030504040204" pitchFamily="50" charset="-128"/>
                  <a:ea typeface="メイリオ" panose="020B0604030504040204" pitchFamily="50" charset="-128"/>
                </a:rPr>
                <a:t>応えんして</a:t>
              </a:r>
              <a:r>
                <a:rPr lang="ja-JP" altLang="en-US" sz="1400" dirty="0">
                  <a:solidFill>
                    <a:schemeClr val="tx1"/>
                  </a:solidFill>
                  <a:latin typeface="メイリオ" panose="020B0604030504040204" pitchFamily="50" charset="-128"/>
                  <a:ea typeface="メイリオ" panose="020B0604030504040204" pitchFamily="50" charset="-128"/>
                </a:rPr>
                <a:t>いるよ　</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よくがんばっているよ　　・できるよ</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いっしょにやって</a:t>
              </a:r>
              <a:r>
                <a:rPr lang="ja-JP" altLang="en-US" sz="1400" dirty="0" smtClean="0">
                  <a:solidFill>
                    <a:schemeClr val="tx1"/>
                  </a:solidFill>
                  <a:latin typeface="メイリオ" panose="020B0604030504040204" pitchFamily="50" charset="-128"/>
                  <a:ea typeface="メイリオ" panose="020B0604030504040204" pitchFamily="50" charset="-128"/>
                </a:rPr>
                <a:t>みよう　</a:t>
              </a:r>
              <a:r>
                <a:rPr kumimoji="1" lang="ja-JP" altLang="en-US" sz="1400" dirty="0" smtClean="0">
                  <a:solidFill>
                    <a:schemeClr val="tx1"/>
                  </a:solidFill>
                  <a:latin typeface="メイリオ" panose="020B0604030504040204" pitchFamily="50" charset="-128"/>
                  <a:ea typeface="メイリオ" panose="020B0604030504040204" pitchFamily="50" charset="-128"/>
                </a:rPr>
                <a:t>・元気出してね　　　</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・手伝うよ　　　　　　　　・ドンマイ</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4" name="フローチャート: 代替処理 3">
              <a:extLst>
                <a:ext uri="{FF2B5EF4-FFF2-40B4-BE49-F238E27FC236}">
                  <a16:creationId xmlns:a16="http://schemas.microsoft.com/office/drawing/2014/main" id="{7815C0DF-49E2-51D3-C366-E01B0AFE6716}"/>
                </a:ext>
              </a:extLst>
            </p:cNvPr>
            <p:cNvSpPr/>
            <p:nvPr/>
          </p:nvSpPr>
          <p:spPr>
            <a:xfrm>
              <a:off x="589030" y="6118656"/>
              <a:ext cx="5677133" cy="1178021"/>
            </a:xfrm>
            <a:prstGeom prst="flowChartAlternateProcess">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tIns="72000" rtlCol="0" anchor="ctr"/>
            <a:lstStyle/>
            <a:p>
              <a:r>
                <a:rPr kumimoji="1" lang="ja-JP" altLang="en-US" sz="1400" dirty="0">
                  <a:solidFill>
                    <a:schemeClr val="tx1"/>
                  </a:solidFill>
                  <a:latin typeface="メイリオ" panose="020B0604030504040204" pitchFamily="50" charset="-128"/>
                  <a:ea typeface="メイリオ" panose="020B0604030504040204" pitchFamily="50" charset="-128"/>
                </a:rPr>
                <a:t>・上手だね　　</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すごいね　　・さすがだね　　</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すてきだね</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かっこいいね</a:t>
              </a:r>
              <a:r>
                <a:rPr kumimoji="1" lang="ja-JP" altLang="en-US" sz="1400" dirty="0">
                  <a:solidFill>
                    <a:schemeClr val="tx1"/>
                  </a:solidFill>
                  <a:latin typeface="メイリオ" panose="020B0604030504040204" pitchFamily="50" charset="-128"/>
                  <a:ea typeface="メイリオ" panose="020B0604030504040204" pitchFamily="50" charset="-128"/>
                </a:rPr>
                <a:t>　・優しいね　　・よくがんばったね　</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・〇〇がいいところだ</a:t>
              </a:r>
              <a:r>
                <a:rPr kumimoji="1" lang="ja-JP" altLang="en-US" sz="1400" dirty="0" smtClean="0">
                  <a:solidFill>
                    <a:schemeClr val="tx1"/>
                  </a:solidFill>
                  <a:latin typeface="メイリオ" panose="020B0604030504040204" pitchFamily="50" charset="-128"/>
                  <a:ea typeface="メイリオ" panose="020B0604030504040204" pitchFamily="50" charset="-128"/>
                </a:rPr>
                <a:t>よ　　　　・最高だね</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・自分の意見を言えるのがすごい</a:t>
              </a:r>
              <a:r>
                <a:rPr lang="ja-JP" altLang="en-US" sz="1400" dirty="0" smtClean="0">
                  <a:solidFill>
                    <a:schemeClr val="tx1"/>
                  </a:solidFill>
                  <a:latin typeface="メイリオ" panose="020B0604030504040204" pitchFamily="50" charset="-128"/>
                  <a:ea typeface="メイリオ" panose="020B0604030504040204" pitchFamily="50" charset="-128"/>
                </a:rPr>
                <a:t>ね</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5" name="フローチャート: 代替処理 4">
              <a:extLst>
                <a:ext uri="{FF2B5EF4-FFF2-40B4-BE49-F238E27FC236}">
                  <a16:creationId xmlns:a16="http://schemas.microsoft.com/office/drawing/2014/main" id="{B47BA9E2-481A-46CA-B48E-8C24F118C248}"/>
                </a:ext>
              </a:extLst>
            </p:cNvPr>
            <p:cNvSpPr/>
            <p:nvPr/>
          </p:nvSpPr>
          <p:spPr>
            <a:xfrm>
              <a:off x="589030" y="7876468"/>
              <a:ext cx="5677133" cy="918000"/>
            </a:xfrm>
            <a:prstGeom prst="flowChartAlternateProcess">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・ありがとう　　・〇〇さんのおかげだよ　　</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rPr>
                <a:t>〇〇さんが</a:t>
              </a:r>
              <a:r>
                <a:rPr lang="ja-JP" altLang="en-US" sz="1400" dirty="0">
                  <a:solidFill>
                    <a:schemeClr val="tx1"/>
                  </a:solidFill>
                  <a:latin typeface="メイリオ" panose="020B0604030504040204" pitchFamily="50" charset="-128"/>
                  <a:ea typeface="メイリオ" panose="020B0604030504040204" pitchFamily="50" charset="-128"/>
                </a:rPr>
                <a:t>いてくれて助かった</a:t>
              </a:r>
              <a:r>
                <a:rPr lang="ja-JP" altLang="en-US" sz="1400" dirty="0" smtClean="0">
                  <a:solidFill>
                    <a:schemeClr val="tx1"/>
                  </a:solidFill>
                  <a:latin typeface="メイリオ" panose="020B0604030504040204" pitchFamily="50" charset="-128"/>
                  <a:ea typeface="メイリオ" panose="020B0604030504040204" pitchFamily="50" charset="-128"/>
                </a:rPr>
                <a:t>よ</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・〇〇してもらって心強かった</a:t>
              </a:r>
              <a:r>
                <a:rPr kumimoji="1" lang="ja-JP" altLang="en-US" sz="1400" dirty="0" smtClean="0">
                  <a:solidFill>
                    <a:schemeClr val="tx1"/>
                  </a:solidFill>
                  <a:latin typeface="メイリオ" panose="020B0604030504040204" pitchFamily="50" charset="-128"/>
                  <a:ea typeface="メイリオ" panose="020B0604030504040204" pitchFamily="50" charset="-128"/>
                </a:rPr>
                <a:t>よ</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99803" y="2179593"/>
              <a:ext cx="2653259" cy="369332"/>
            </a:xfrm>
            <a:prstGeom prst="rect">
              <a:avLst/>
            </a:prstGeom>
            <a:noFill/>
          </p:spPr>
          <p:txBody>
            <a:bodyPr wrap="square" rtlCol="0">
              <a:spAutoFit/>
            </a:bodyPr>
            <a:lstStyle/>
            <a:p>
              <a:r>
                <a:rPr kumimoji="1" lang="ja-JP" altLang="en-US" b="1" dirty="0" smtClean="0">
                  <a:latin typeface="HG丸ｺﾞｼｯｸM-PRO" panose="020F0600000000000000" pitchFamily="50" charset="-128"/>
                  <a:ea typeface="HG丸ｺﾞｼｯｸM-PRO" panose="020F0600000000000000" pitchFamily="50" charset="-128"/>
                </a:rPr>
                <a:t>①相手を喜ばせる言葉</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299803" y="3746364"/>
              <a:ext cx="2840636" cy="369332"/>
            </a:xfrm>
            <a:prstGeom prst="rect">
              <a:avLst/>
            </a:prstGeom>
            <a:noFill/>
          </p:spPr>
          <p:txBody>
            <a:bodyPr wrap="square" rtlCol="0">
              <a:spAutoFit/>
            </a:bodyPr>
            <a:lstStyle/>
            <a:p>
              <a:r>
                <a:rPr kumimoji="1" lang="ja-JP" altLang="en-US" b="1" dirty="0" smtClean="0">
                  <a:latin typeface="HG丸ｺﾞｼｯｸM-PRO" panose="020F0600000000000000" pitchFamily="50" charset="-128"/>
                  <a:ea typeface="HG丸ｺﾞｼｯｸM-PRO" panose="020F0600000000000000" pitchFamily="50" charset="-128"/>
                </a:rPr>
                <a:t>②相手を安心させる言葉</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299803" y="5698874"/>
              <a:ext cx="2653259" cy="369332"/>
            </a:xfrm>
            <a:prstGeom prst="rect">
              <a:avLst/>
            </a:prstGeom>
            <a:noFill/>
          </p:spPr>
          <p:txBody>
            <a:bodyPr wrap="square" rtlCol="0">
              <a:spAutoFit/>
            </a:bodyPr>
            <a:lstStyle/>
            <a:p>
              <a:r>
                <a:rPr kumimoji="1" lang="ja-JP" altLang="en-US" b="1" dirty="0" smtClean="0">
                  <a:latin typeface="HG丸ｺﾞｼｯｸM-PRO" panose="020F0600000000000000" pitchFamily="50" charset="-128"/>
                  <a:ea typeface="HG丸ｺﾞｼｯｸM-PRO" panose="020F0600000000000000" pitchFamily="50" charset="-128"/>
                </a:rPr>
                <a:t>③相手をほめる言葉</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299638" y="7466718"/>
              <a:ext cx="2953062" cy="369332"/>
            </a:xfrm>
            <a:prstGeom prst="rect">
              <a:avLst/>
            </a:prstGeom>
            <a:noFill/>
          </p:spPr>
          <p:txBody>
            <a:bodyPr wrap="square" rtlCol="0">
              <a:spAutoFit/>
            </a:bodyPr>
            <a:lstStyle/>
            <a:p>
              <a:r>
                <a:rPr kumimoji="1" lang="ja-JP" altLang="en-US" b="1" dirty="0" smtClean="0">
                  <a:latin typeface="HG丸ｺﾞｼｯｸM-PRO" panose="020F0600000000000000" pitchFamily="50" charset="-128"/>
                  <a:ea typeface="HG丸ｺﾞｼｯｸM-PRO" panose="020F0600000000000000" pitchFamily="50" charset="-128"/>
                </a:rPr>
                <a:t>④相手に感しゃする言葉</a:t>
              </a:r>
              <a:endParaRPr kumimoji="1" lang="ja-JP" altLang="en-US" b="1" dirty="0">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1043193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4C371438-4B18-8874-E8F0-0BC0D831D094}"/>
              </a:ext>
            </a:extLst>
          </p:cNvPr>
          <p:cNvGraphicFramePr>
            <a:graphicFrameLocks noGrp="1"/>
          </p:cNvGraphicFramePr>
          <p:nvPr>
            <p:extLst/>
          </p:nvPr>
        </p:nvGraphicFramePr>
        <p:xfrm>
          <a:off x="1501140" y="205740"/>
          <a:ext cx="5113020" cy="69342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3889536041"/>
                    </a:ext>
                  </a:extLst>
                </a:gridCol>
                <a:gridCol w="2903220">
                  <a:extLst>
                    <a:ext uri="{9D8B030D-6E8A-4147-A177-3AD203B41FA5}">
                      <a16:colId xmlns:a16="http://schemas.microsoft.com/office/drawing/2014/main" val="2536415263"/>
                    </a:ext>
                  </a:extLst>
                </a:gridCol>
              </a:tblGrid>
              <a:tr h="693420">
                <a:tc>
                  <a:txBody>
                    <a:bodyPr/>
                    <a:lstStyle/>
                    <a:p>
                      <a:r>
                        <a:rPr kumimoji="1" lang="ja-JP" altLang="en-US" dirty="0"/>
                        <a:t>　　　　</a:t>
                      </a:r>
                      <a:r>
                        <a:rPr kumimoji="1" lang="ja-JP" altLang="en-US" sz="1600" dirty="0"/>
                        <a:t>　年　　　組　　　番</a:t>
                      </a:r>
                    </a:p>
                  </a:txBody>
                  <a:tcPr anchor="b"/>
                </a:tc>
                <a:tc>
                  <a:txBody>
                    <a:bodyPr/>
                    <a:lstStyle/>
                    <a:p>
                      <a:r>
                        <a:rPr kumimoji="1" lang="ja-JP" altLang="en-US" dirty="0"/>
                        <a:t>名前</a:t>
                      </a:r>
                    </a:p>
                  </a:txBody>
                  <a:tcPr/>
                </a:tc>
                <a:extLst>
                  <a:ext uri="{0D108BD9-81ED-4DB2-BD59-A6C34878D82A}">
                    <a16:rowId xmlns:a16="http://schemas.microsoft.com/office/drawing/2014/main" val="4096654781"/>
                  </a:ext>
                </a:extLst>
              </a:tr>
            </a:tbl>
          </a:graphicData>
        </a:graphic>
      </p:graphicFrame>
      <p:sp>
        <p:nvSpPr>
          <p:cNvPr id="3" name="テキスト ボックス 2">
            <a:extLst>
              <a:ext uri="{FF2B5EF4-FFF2-40B4-BE49-F238E27FC236}">
                <a16:creationId xmlns:a16="http://schemas.microsoft.com/office/drawing/2014/main" id="{70749643-AEA1-BBC6-3C62-DD2CB05DF4E4}"/>
              </a:ext>
            </a:extLst>
          </p:cNvPr>
          <p:cNvSpPr txBox="1"/>
          <p:nvPr/>
        </p:nvSpPr>
        <p:spPr>
          <a:xfrm>
            <a:off x="1264480" y="971550"/>
            <a:ext cx="4359519" cy="584775"/>
          </a:xfrm>
          <a:prstGeom prst="rect">
            <a:avLst/>
          </a:prstGeom>
          <a:noFill/>
        </p:spPr>
        <p:txBody>
          <a:bodyPr wrap="square" rtlCol="0">
            <a:spAutoFit/>
          </a:bodyPr>
          <a:lstStyle/>
          <a:p>
            <a:r>
              <a:rPr kumimoji="1" lang="ja-JP" altLang="en-US" sz="3200" dirty="0" smtClean="0">
                <a:latin typeface="BIZ UDPゴシック" panose="020B0400000000000000" pitchFamily="50" charset="-128"/>
                <a:ea typeface="BIZ UDPゴシック" panose="020B0400000000000000" pitchFamily="50" charset="-128"/>
              </a:rPr>
              <a:t>「あった</a:t>
            </a:r>
            <a:r>
              <a:rPr kumimoji="1" lang="ja-JP" altLang="en-US" sz="3200" dirty="0">
                <a:latin typeface="BIZ UDPゴシック" panose="020B0400000000000000" pitchFamily="50" charset="-128"/>
                <a:ea typeface="BIZ UDPゴシック" panose="020B0400000000000000" pitchFamily="50" charset="-128"/>
              </a:rPr>
              <a:t>か</a:t>
            </a:r>
            <a:r>
              <a:rPr kumimoji="1" lang="ja-JP" altLang="en-US" sz="3200" dirty="0" smtClean="0">
                <a:latin typeface="BIZ UDPゴシック" panose="020B0400000000000000" pitchFamily="50" charset="-128"/>
                <a:ea typeface="BIZ UDPゴシック" panose="020B0400000000000000" pitchFamily="50" charset="-128"/>
              </a:rPr>
              <a:t>言葉」 </a:t>
            </a:r>
            <a:r>
              <a:rPr kumimoji="1" lang="ja-JP" altLang="en-US" sz="3200" dirty="0">
                <a:latin typeface="BIZ UDPゴシック" panose="020B0400000000000000" pitchFamily="50" charset="-128"/>
                <a:ea typeface="BIZ UDPゴシック" panose="020B0400000000000000" pitchFamily="50" charset="-128"/>
              </a:rPr>
              <a:t>大作戦</a:t>
            </a:r>
          </a:p>
        </p:txBody>
      </p:sp>
      <p:sp>
        <p:nvSpPr>
          <p:cNvPr id="4" name="四角形: メモ 3">
            <a:extLst>
              <a:ext uri="{FF2B5EF4-FFF2-40B4-BE49-F238E27FC236}">
                <a16:creationId xmlns:a16="http://schemas.microsoft.com/office/drawing/2014/main" id="{EEFC7296-F7AA-14CA-A533-F18BD7CCF3B2}"/>
              </a:ext>
            </a:extLst>
          </p:cNvPr>
          <p:cNvSpPr/>
          <p:nvPr/>
        </p:nvSpPr>
        <p:spPr>
          <a:xfrm>
            <a:off x="312420" y="1689675"/>
            <a:ext cx="6301740" cy="2630865"/>
          </a:xfrm>
          <a:prstGeom prst="foldedCorner">
            <a:avLst>
              <a:gd name="adj" fmla="val 7114"/>
            </a:avLst>
          </a:prstGeom>
          <a:ln w="19050"/>
        </p:spPr>
        <p:style>
          <a:lnRef idx="2">
            <a:schemeClr val="dk1"/>
          </a:lnRef>
          <a:fillRef idx="1">
            <a:schemeClr val="lt1"/>
          </a:fillRef>
          <a:effectRef idx="0">
            <a:schemeClr val="dk1"/>
          </a:effectRef>
          <a:fontRef idx="minor">
            <a:schemeClr val="dk1"/>
          </a:fontRef>
        </p:style>
        <p:txBody>
          <a:bodyPr rtlCol="0" anchor="t"/>
          <a:lstStyle/>
          <a:p>
            <a:r>
              <a:rPr kumimoji="1" lang="ja-JP" altLang="en-US" sz="2000" dirty="0"/>
              <a:t>わたしは、クラス</a:t>
            </a:r>
            <a:r>
              <a:rPr kumimoji="1" lang="ja-JP" altLang="en-US" sz="2000" dirty="0" smtClean="0"/>
              <a:t>の「あった</a:t>
            </a:r>
            <a:r>
              <a:rPr kumimoji="1" lang="ja-JP" altLang="en-US" sz="2000" dirty="0"/>
              <a:t>か</a:t>
            </a:r>
            <a:r>
              <a:rPr kumimoji="1" lang="ja-JP" altLang="en-US" sz="2000" dirty="0" smtClean="0"/>
              <a:t>言葉」を</a:t>
            </a:r>
            <a:r>
              <a:rPr kumimoji="1" lang="ja-JP" altLang="en-US" sz="2000" dirty="0"/>
              <a:t>ふやすために</a:t>
            </a:r>
          </a:p>
        </p:txBody>
      </p:sp>
      <p:cxnSp>
        <p:nvCxnSpPr>
          <p:cNvPr id="6" name="直線コネクタ 5">
            <a:extLst>
              <a:ext uri="{FF2B5EF4-FFF2-40B4-BE49-F238E27FC236}">
                <a16:creationId xmlns:a16="http://schemas.microsoft.com/office/drawing/2014/main" id="{2609578E-F1F8-2715-246A-8B6527C96523}"/>
              </a:ext>
            </a:extLst>
          </p:cNvPr>
          <p:cNvCxnSpPr/>
          <p:nvPr/>
        </p:nvCxnSpPr>
        <p:spPr>
          <a:xfrm>
            <a:off x="541020" y="2590800"/>
            <a:ext cx="5806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33317F97-C54D-56EC-E4E8-A72A2EC28BF8}"/>
              </a:ext>
            </a:extLst>
          </p:cNvPr>
          <p:cNvCxnSpPr/>
          <p:nvPr/>
        </p:nvCxnSpPr>
        <p:spPr>
          <a:xfrm>
            <a:off x="541020" y="3246120"/>
            <a:ext cx="5806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7041F53A-8887-AECF-2270-557B7E49DFC0}"/>
              </a:ext>
            </a:extLst>
          </p:cNvPr>
          <p:cNvCxnSpPr/>
          <p:nvPr/>
        </p:nvCxnSpPr>
        <p:spPr>
          <a:xfrm>
            <a:off x="541020" y="3916680"/>
            <a:ext cx="5806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 name="表 9">
            <a:extLst>
              <a:ext uri="{FF2B5EF4-FFF2-40B4-BE49-F238E27FC236}">
                <a16:creationId xmlns:a16="http://schemas.microsoft.com/office/drawing/2014/main" id="{F63AD3A7-ABE7-8B01-7D2C-80142726196D}"/>
              </a:ext>
            </a:extLst>
          </p:cNvPr>
          <p:cNvGraphicFramePr>
            <a:graphicFrameLocks noGrp="1"/>
          </p:cNvGraphicFramePr>
          <p:nvPr>
            <p:extLst/>
          </p:nvPr>
        </p:nvGraphicFramePr>
        <p:xfrm>
          <a:off x="312420" y="4587240"/>
          <a:ext cx="6301740" cy="2438400"/>
        </p:xfrm>
        <a:graphic>
          <a:graphicData uri="http://schemas.openxmlformats.org/drawingml/2006/table">
            <a:tbl>
              <a:tblPr firstRow="1" bandRow="1">
                <a:tableStyleId>{5940675A-B579-460E-94D1-54222C63F5DA}</a:tableStyleId>
              </a:tblPr>
              <a:tblGrid>
                <a:gridCol w="1050290">
                  <a:extLst>
                    <a:ext uri="{9D8B030D-6E8A-4147-A177-3AD203B41FA5}">
                      <a16:colId xmlns:a16="http://schemas.microsoft.com/office/drawing/2014/main" val="2558316061"/>
                    </a:ext>
                  </a:extLst>
                </a:gridCol>
                <a:gridCol w="1050290">
                  <a:extLst>
                    <a:ext uri="{9D8B030D-6E8A-4147-A177-3AD203B41FA5}">
                      <a16:colId xmlns:a16="http://schemas.microsoft.com/office/drawing/2014/main" val="4232361663"/>
                    </a:ext>
                  </a:extLst>
                </a:gridCol>
                <a:gridCol w="1050290">
                  <a:extLst>
                    <a:ext uri="{9D8B030D-6E8A-4147-A177-3AD203B41FA5}">
                      <a16:colId xmlns:a16="http://schemas.microsoft.com/office/drawing/2014/main" val="2685543678"/>
                    </a:ext>
                  </a:extLst>
                </a:gridCol>
                <a:gridCol w="1050290">
                  <a:extLst>
                    <a:ext uri="{9D8B030D-6E8A-4147-A177-3AD203B41FA5}">
                      <a16:colId xmlns:a16="http://schemas.microsoft.com/office/drawing/2014/main" val="228041802"/>
                    </a:ext>
                  </a:extLst>
                </a:gridCol>
                <a:gridCol w="1050290">
                  <a:extLst>
                    <a:ext uri="{9D8B030D-6E8A-4147-A177-3AD203B41FA5}">
                      <a16:colId xmlns:a16="http://schemas.microsoft.com/office/drawing/2014/main" val="3764709762"/>
                    </a:ext>
                  </a:extLst>
                </a:gridCol>
                <a:gridCol w="1050290">
                  <a:extLst>
                    <a:ext uri="{9D8B030D-6E8A-4147-A177-3AD203B41FA5}">
                      <a16:colId xmlns:a16="http://schemas.microsoft.com/office/drawing/2014/main" val="2576420278"/>
                    </a:ext>
                  </a:extLst>
                </a:gridCol>
              </a:tblGrid>
              <a:tr h="609600">
                <a:tc>
                  <a:txBody>
                    <a:bodyPr/>
                    <a:lstStyle/>
                    <a:p>
                      <a:pPr algn="ctr"/>
                      <a:r>
                        <a:rPr kumimoji="1" lang="ja-JP" altLang="en-US" sz="2000" dirty="0"/>
                        <a:t>日にち</a:t>
                      </a:r>
                    </a:p>
                  </a:txBody>
                  <a:tcPr anchor="ct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4178770122"/>
                  </a:ext>
                </a:extLst>
              </a:tr>
              <a:tr h="609600">
                <a:tc>
                  <a:txBody>
                    <a:bodyPr/>
                    <a:lstStyle/>
                    <a:p>
                      <a:pPr algn="ctr"/>
                      <a:r>
                        <a:rPr kumimoji="1" lang="ja-JP" altLang="en-US" sz="1800" dirty="0"/>
                        <a:t>◎ 〇 △</a:t>
                      </a:r>
                    </a:p>
                  </a:txBody>
                  <a:tcPr anchor="ct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43651876"/>
                  </a:ext>
                </a:extLst>
              </a:tr>
              <a:tr h="609600">
                <a:tc>
                  <a:txBody>
                    <a:bodyPr/>
                    <a:lstStyle/>
                    <a:p>
                      <a:pPr algn="ctr"/>
                      <a:r>
                        <a:rPr kumimoji="1" lang="ja-JP" altLang="en-US" sz="2000" dirty="0"/>
                        <a:t>日にち</a:t>
                      </a:r>
                    </a:p>
                  </a:txBody>
                  <a:tcPr anchor="ct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794588018"/>
                  </a:ext>
                </a:extLst>
              </a:tr>
              <a:tr h="609600">
                <a:tc>
                  <a:txBody>
                    <a:bodyPr/>
                    <a:lstStyle/>
                    <a:p>
                      <a:pPr algn="ctr"/>
                      <a:r>
                        <a:rPr kumimoji="1" lang="ja-JP" altLang="en-US" sz="1800" dirty="0"/>
                        <a:t>◎ 〇 △</a:t>
                      </a:r>
                    </a:p>
                  </a:txBody>
                  <a:tcPr anchor="ct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146631154"/>
                  </a:ext>
                </a:extLst>
              </a:tr>
            </a:tbl>
          </a:graphicData>
        </a:graphic>
      </p:graphicFrame>
      <p:grpSp>
        <p:nvGrpSpPr>
          <p:cNvPr id="17" name="グループ化 16">
            <a:extLst>
              <a:ext uri="{FF2B5EF4-FFF2-40B4-BE49-F238E27FC236}">
                <a16:creationId xmlns:a16="http://schemas.microsoft.com/office/drawing/2014/main" id="{0C657CD8-9504-C192-4A2F-1A957A83D3F1}"/>
              </a:ext>
            </a:extLst>
          </p:cNvPr>
          <p:cNvGrpSpPr/>
          <p:nvPr/>
        </p:nvGrpSpPr>
        <p:grpSpPr>
          <a:xfrm>
            <a:off x="1691640" y="4716778"/>
            <a:ext cx="4556760" cy="394277"/>
            <a:chOff x="1691640" y="4716778"/>
            <a:chExt cx="4556760" cy="394277"/>
          </a:xfrm>
        </p:grpSpPr>
        <p:cxnSp>
          <p:nvCxnSpPr>
            <p:cNvPr id="12" name="直線コネクタ 11">
              <a:extLst>
                <a:ext uri="{FF2B5EF4-FFF2-40B4-BE49-F238E27FC236}">
                  <a16:creationId xmlns:a16="http://schemas.microsoft.com/office/drawing/2014/main" id="{B68E92C1-932F-CB85-1C4F-42E0D8CBE387}"/>
                </a:ext>
              </a:extLst>
            </p:cNvPr>
            <p:cNvCxnSpPr/>
            <p:nvPr/>
          </p:nvCxnSpPr>
          <p:spPr>
            <a:xfrm flipH="1">
              <a:off x="1691640" y="4716780"/>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4095C057-B655-8BF1-C31F-B51CFE59AF4C}"/>
                </a:ext>
              </a:extLst>
            </p:cNvPr>
            <p:cNvCxnSpPr/>
            <p:nvPr/>
          </p:nvCxnSpPr>
          <p:spPr>
            <a:xfrm flipH="1">
              <a:off x="2788920" y="4716779"/>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339A507-6E41-C374-4BAD-4B2AEC2C2D61}"/>
                </a:ext>
              </a:extLst>
            </p:cNvPr>
            <p:cNvCxnSpPr/>
            <p:nvPr/>
          </p:nvCxnSpPr>
          <p:spPr>
            <a:xfrm flipH="1">
              <a:off x="3832860" y="4716778"/>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9E9D5D82-3D64-ACC4-6F0C-404E68C0B858}"/>
                </a:ext>
              </a:extLst>
            </p:cNvPr>
            <p:cNvCxnSpPr/>
            <p:nvPr/>
          </p:nvCxnSpPr>
          <p:spPr>
            <a:xfrm flipH="1">
              <a:off x="4853942" y="4716778"/>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514CEAC4-E43A-B3A9-5AD4-348A2D641083}"/>
                </a:ext>
              </a:extLst>
            </p:cNvPr>
            <p:cNvCxnSpPr/>
            <p:nvPr/>
          </p:nvCxnSpPr>
          <p:spPr>
            <a:xfrm flipH="1">
              <a:off x="5913120" y="4716778"/>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グループ化 17">
            <a:extLst>
              <a:ext uri="{FF2B5EF4-FFF2-40B4-BE49-F238E27FC236}">
                <a16:creationId xmlns:a16="http://schemas.microsoft.com/office/drawing/2014/main" id="{BC2FDC3C-F7D1-7E9E-02E8-A19E4E0C795C}"/>
              </a:ext>
            </a:extLst>
          </p:cNvPr>
          <p:cNvGrpSpPr/>
          <p:nvPr/>
        </p:nvGrpSpPr>
        <p:grpSpPr>
          <a:xfrm>
            <a:off x="1691640" y="5935978"/>
            <a:ext cx="4556760" cy="394277"/>
            <a:chOff x="1691640" y="4716778"/>
            <a:chExt cx="4556760" cy="394277"/>
          </a:xfrm>
        </p:grpSpPr>
        <p:cxnSp>
          <p:nvCxnSpPr>
            <p:cNvPr id="19" name="直線コネクタ 18">
              <a:extLst>
                <a:ext uri="{FF2B5EF4-FFF2-40B4-BE49-F238E27FC236}">
                  <a16:creationId xmlns:a16="http://schemas.microsoft.com/office/drawing/2014/main" id="{D2D56939-F678-7B33-7EFF-ABC7F0B27D4E}"/>
                </a:ext>
              </a:extLst>
            </p:cNvPr>
            <p:cNvCxnSpPr/>
            <p:nvPr/>
          </p:nvCxnSpPr>
          <p:spPr>
            <a:xfrm flipH="1">
              <a:off x="1691640" y="4716780"/>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7FF97514-D99F-D667-1550-F099576E4251}"/>
                </a:ext>
              </a:extLst>
            </p:cNvPr>
            <p:cNvCxnSpPr/>
            <p:nvPr/>
          </p:nvCxnSpPr>
          <p:spPr>
            <a:xfrm flipH="1">
              <a:off x="2788920" y="4716779"/>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8B4091DD-176E-51F8-4996-55707DB2748B}"/>
                </a:ext>
              </a:extLst>
            </p:cNvPr>
            <p:cNvCxnSpPr/>
            <p:nvPr/>
          </p:nvCxnSpPr>
          <p:spPr>
            <a:xfrm flipH="1">
              <a:off x="3832860" y="4716778"/>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1754E57C-28D7-F8A8-9749-9E01FFC067B9}"/>
                </a:ext>
              </a:extLst>
            </p:cNvPr>
            <p:cNvCxnSpPr/>
            <p:nvPr/>
          </p:nvCxnSpPr>
          <p:spPr>
            <a:xfrm flipH="1">
              <a:off x="4853942" y="4716778"/>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6CB477D2-5C42-AA14-E778-2913A268FF72}"/>
                </a:ext>
              </a:extLst>
            </p:cNvPr>
            <p:cNvCxnSpPr/>
            <p:nvPr/>
          </p:nvCxnSpPr>
          <p:spPr>
            <a:xfrm flipH="1">
              <a:off x="5913120" y="4716778"/>
              <a:ext cx="335280" cy="394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フレーム 23">
            <a:extLst>
              <a:ext uri="{FF2B5EF4-FFF2-40B4-BE49-F238E27FC236}">
                <a16:creationId xmlns:a16="http://schemas.microsoft.com/office/drawing/2014/main" id="{85108D39-F62C-A302-EACB-28811585064D}"/>
              </a:ext>
            </a:extLst>
          </p:cNvPr>
          <p:cNvSpPr/>
          <p:nvPr/>
        </p:nvSpPr>
        <p:spPr>
          <a:xfrm>
            <a:off x="312420" y="7368540"/>
            <a:ext cx="6301740" cy="2331720"/>
          </a:xfrm>
          <a:prstGeom prst="frame">
            <a:avLst>
              <a:gd name="adj1" fmla="val 3350"/>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テキスト ボックス 24">
            <a:extLst>
              <a:ext uri="{FF2B5EF4-FFF2-40B4-BE49-F238E27FC236}">
                <a16:creationId xmlns:a16="http://schemas.microsoft.com/office/drawing/2014/main" id="{C8F3D1F2-C285-F85D-6187-60F26054035F}"/>
              </a:ext>
            </a:extLst>
          </p:cNvPr>
          <p:cNvSpPr txBox="1"/>
          <p:nvPr/>
        </p:nvSpPr>
        <p:spPr>
          <a:xfrm>
            <a:off x="396240" y="7481233"/>
            <a:ext cx="1630680" cy="369332"/>
          </a:xfrm>
          <a:prstGeom prst="rect">
            <a:avLst/>
          </a:prstGeom>
          <a:noFill/>
        </p:spPr>
        <p:txBody>
          <a:bodyPr wrap="square" rtlCol="0">
            <a:spAutoFit/>
          </a:bodyPr>
          <a:lstStyle/>
          <a:p>
            <a:r>
              <a:rPr kumimoji="1" lang="ja-JP" altLang="en-US" dirty="0"/>
              <a:t>ふり返り</a:t>
            </a:r>
          </a:p>
        </p:txBody>
      </p:sp>
    </p:spTree>
    <p:extLst>
      <p:ext uri="{BB962C8B-B14F-4D97-AF65-F5344CB8AC3E}">
        <p14:creationId xmlns:p14="http://schemas.microsoft.com/office/powerpoint/2010/main" val="3254669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6057" y="534954"/>
            <a:ext cx="4254759" cy="461665"/>
          </a:xfrm>
          <a:prstGeom prst="rect">
            <a:avLst/>
          </a:prstGeom>
          <a:noFill/>
        </p:spPr>
        <p:txBody>
          <a:bodyPr wrap="square" rtlCol="0">
            <a:spAutoFit/>
          </a:bodyPr>
          <a:lstStyle/>
          <a:p>
            <a:r>
              <a:rPr kumimoji="1" lang="ja-JP" altLang="en-US" sz="2400" dirty="0"/>
              <a:t>「ひとつのことば」　　北原白秋</a:t>
            </a:r>
          </a:p>
        </p:txBody>
      </p:sp>
      <p:sp>
        <p:nvSpPr>
          <p:cNvPr id="3" name="テキスト ボックス 2"/>
          <p:cNvSpPr txBox="1"/>
          <p:nvPr/>
        </p:nvSpPr>
        <p:spPr>
          <a:xfrm>
            <a:off x="478971" y="1412032"/>
            <a:ext cx="5977813" cy="6093976"/>
          </a:xfrm>
          <a:prstGeom prst="rect">
            <a:avLst/>
          </a:prstGeom>
          <a:noFill/>
          <a:ln w="34925" cmpd="dbl">
            <a:solidFill>
              <a:schemeClr val="tx1"/>
            </a:solidFill>
          </a:ln>
        </p:spPr>
        <p:txBody>
          <a:bodyPr wrap="square" rtlCol="0">
            <a:spAutoFit/>
          </a:bodyPr>
          <a:lstStyle/>
          <a:p>
            <a:pPr>
              <a:lnSpc>
                <a:spcPct val="150000"/>
              </a:lnSpc>
            </a:pPr>
            <a:r>
              <a:rPr lang="ja-JP" altLang="en-US" sz="2000" dirty="0">
                <a:solidFill>
                  <a:srgbClr val="333333"/>
                </a:solidFill>
                <a:latin typeface="Hiragino Kaku Gothic ProN"/>
              </a:rPr>
              <a:t>ひとつのことばで</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ひとつのことばで</a:t>
            </a:r>
            <a:r>
              <a:rPr lang="ja-JP" altLang="en-US" sz="2000" dirty="0"/>
              <a:t/>
            </a:r>
            <a:br>
              <a:rPr lang="ja-JP" altLang="en-US" sz="2000" dirty="0"/>
            </a:br>
            <a:r>
              <a:rPr lang="ja-JP" altLang="en-US" sz="2000" dirty="0">
                <a:solidFill>
                  <a:srgbClr val="333333"/>
                </a:solidFill>
                <a:latin typeface="Hiragino Kaku Gothic ProN"/>
              </a:rPr>
              <a:t>ひとつのことばで</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ひとつのことばで</a:t>
            </a:r>
            <a:r>
              <a:rPr lang="ja-JP" altLang="en-US" sz="2000" dirty="0"/>
              <a:t/>
            </a:r>
            <a:br>
              <a:rPr lang="ja-JP" altLang="en-US" sz="2000" dirty="0"/>
            </a:br>
            <a:r>
              <a:rPr lang="ja-JP" altLang="en-US" sz="2000" dirty="0">
                <a:solidFill>
                  <a:srgbClr val="333333"/>
                </a:solidFill>
                <a:latin typeface="Hiragino Kaku Gothic ProN"/>
              </a:rPr>
              <a:t>ひとつのことばで </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ひとつのことばで</a:t>
            </a:r>
            <a:r>
              <a:rPr lang="ja-JP" altLang="en-US" sz="2000" dirty="0"/>
              <a:t/>
            </a:r>
            <a:br>
              <a:rPr lang="ja-JP" altLang="en-US" sz="2000" dirty="0"/>
            </a:br>
            <a:endParaRPr lang="en-US" altLang="ja-JP" sz="2000" dirty="0"/>
          </a:p>
          <a:p>
            <a:pPr>
              <a:lnSpc>
                <a:spcPct val="150000"/>
              </a:lnSpc>
            </a:pPr>
            <a:r>
              <a:rPr lang="ja-JP" altLang="en-US" sz="2000" dirty="0">
                <a:solidFill>
                  <a:srgbClr val="333333"/>
                </a:solidFill>
                <a:latin typeface="Hiragino Kaku Gothic ProN"/>
              </a:rPr>
              <a:t>ひとつのことばは それぞれに </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ひとつ</a:t>
            </a:r>
            <a:r>
              <a:rPr lang="ja-JP" altLang="en-US" sz="2000" dirty="0" smtClean="0">
                <a:solidFill>
                  <a:srgbClr val="333333"/>
                </a:solidFill>
                <a:latin typeface="Hiragino Kaku Gothic ProN"/>
              </a:rPr>
              <a:t>の</a:t>
            </a:r>
            <a:r>
              <a:rPr lang="ja-JP" altLang="en-US" sz="2000" dirty="0" smtClean="0">
                <a:solidFill>
                  <a:srgbClr val="FF0000"/>
                </a:solidFill>
                <a:latin typeface="Hiragino Kaku Gothic ProN"/>
              </a:rPr>
              <a:t>心</a:t>
            </a:r>
            <a:r>
              <a:rPr lang="ja-JP" altLang="en-US" sz="2000" dirty="0" smtClean="0">
                <a:solidFill>
                  <a:srgbClr val="333333"/>
                </a:solidFill>
                <a:latin typeface="Hiragino Kaku Gothic ProN"/>
              </a:rPr>
              <a:t>を</a:t>
            </a:r>
            <a:r>
              <a:rPr lang="ja-JP" altLang="en-US" sz="2000" dirty="0">
                <a:solidFill>
                  <a:srgbClr val="333333"/>
                </a:solidFill>
                <a:latin typeface="Hiragino Kaku Gothic ProN"/>
              </a:rPr>
              <a:t>もっている</a:t>
            </a:r>
            <a:r>
              <a:rPr lang="ja-JP" altLang="en-US" sz="2000" dirty="0"/>
              <a:t/>
            </a:r>
            <a:br>
              <a:rPr lang="ja-JP" altLang="en-US" sz="2000" dirty="0"/>
            </a:br>
            <a:r>
              <a:rPr lang="ja-JP" altLang="en-US" sz="2000" dirty="0">
                <a:solidFill>
                  <a:srgbClr val="333333"/>
                </a:solidFill>
                <a:latin typeface="Hiragino Kaku Gothic ProN"/>
              </a:rPr>
              <a:t>きれいなことばは きれいな心 </a:t>
            </a:r>
            <a:endParaRPr lang="en-US" altLang="ja-JP" sz="2000" dirty="0">
              <a:solidFill>
                <a:srgbClr val="333333"/>
              </a:solidFill>
              <a:latin typeface="Hiragino Kaku Gothic ProN"/>
            </a:endParaRPr>
          </a:p>
          <a:p>
            <a:pPr>
              <a:lnSpc>
                <a:spcPct val="150000"/>
              </a:lnSpc>
            </a:pPr>
            <a:r>
              <a:rPr lang="ja-JP" altLang="en-US" sz="2000" dirty="0">
                <a:solidFill>
                  <a:srgbClr val="333333"/>
                </a:solidFill>
                <a:latin typeface="Hiragino Kaku Gothic ProN"/>
              </a:rPr>
              <a:t>やさしいことばは やさしい心</a:t>
            </a:r>
            <a:r>
              <a:rPr lang="ja-JP" altLang="en-US" sz="2000" dirty="0"/>
              <a:t/>
            </a:r>
            <a:br>
              <a:rPr lang="ja-JP" altLang="en-US" sz="2000" dirty="0"/>
            </a:br>
            <a:r>
              <a:rPr lang="ja-JP" altLang="en-US" sz="2000" dirty="0">
                <a:solidFill>
                  <a:srgbClr val="333333"/>
                </a:solidFill>
                <a:latin typeface="Hiragino Kaku Gothic ProN"/>
              </a:rPr>
              <a:t>ひとつのことば</a:t>
            </a:r>
            <a:r>
              <a:rPr lang="ja-JP" altLang="en-US" sz="2000" dirty="0" smtClean="0">
                <a:solidFill>
                  <a:srgbClr val="333333"/>
                </a:solidFill>
                <a:latin typeface="Hiragino Kaku Gothic ProN"/>
              </a:rPr>
              <a:t>を　</a:t>
            </a:r>
            <a:r>
              <a:rPr lang="ja-JP" altLang="en-US" sz="2000" dirty="0" smtClean="0">
                <a:solidFill>
                  <a:srgbClr val="FF0000"/>
                </a:solidFill>
                <a:latin typeface="Hiragino Kaku Gothic ProN"/>
              </a:rPr>
              <a:t>大切に </a:t>
            </a:r>
            <a:endParaRPr lang="en-US" altLang="ja-JP" sz="2000" dirty="0">
              <a:solidFill>
                <a:srgbClr val="FF0000"/>
              </a:solidFill>
              <a:latin typeface="Hiragino Kaku Gothic ProN"/>
            </a:endParaRPr>
          </a:p>
          <a:p>
            <a:pPr>
              <a:lnSpc>
                <a:spcPct val="150000"/>
              </a:lnSpc>
            </a:pPr>
            <a:r>
              <a:rPr lang="ja-JP" altLang="en-US" sz="2000" dirty="0">
                <a:solidFill>
                  <a:srgbClr val="333333"/>
                </a:solidFill>
                <a:latin typeface="Hiragino Kaku Gothic ProN"/>
              </a:rPr>
              <a:t>ひとつのことばを　</a:t>
            </a:r>
            <a:endParaRPr kumimoji="1" lang="ja-JP" altLang="en-US" sz="2000" dirty="0"/>
          </a:p>
        </p:txBody>
      </p:sp>
      <p:sp>
        <p:nvSpPr>
          <p:cNvPr id="5" name="正方形/長方形 4"/>
          <p:cNvSpPr/>
          <p:nvPr/>
        </p:nvSpPr>
        <p:spPr>
          <a:xfrm>
            <a:off x="2413229" y="1517772"/>
            <a:ext cx="1436612" cy="400110"/>
          </a:xfrm>
          <a:prstGeom prst="rect">
            <a:avLst/>
          </a:prstGeom>
        </p:spPr>
        <p:txBody>
          <a:bodyPr wrap="none">
            <a:spAutoFit/>
          </a:bodyPr>
          <a:lstStyle/>
          <a:p>
            <a:r>
              <a:rPr lang="ja-JP" altLang="en-US" sz="2000" dirty="0">
                <a:solidFill>
                  <a:srgbClr val="FF0000"/>
                </a:solidFill>
                <a:latin typeface="Hiragino Kaku Gothic ProN"/>
              </a:rPr>
              <a:t>けんかして </a:t>
            </a:r>
            <a:endParaRPr lang="ja-JP" altLang="en-US" sz="2000" dirty="0">
              <a:solidFill>
                <a:srgbClr val="FF0000"/>
              </a:solidFill>
            </a:endParaRPr>
          </a:p>
        </p:txBody>
      </p:sp>
      <p:sp>
        <p:nvSpPr>
          <p:cNvPr id="6" name="正方形/長方形 5"/>
          <p:cNvSpPr/>
          <p:nvPr/>
        </p:nvSpPr>
        <p:spPr>
          <a:xfrm>
            <a:off x="2413229" y="1963963"/>
            <a:ext cx="1335622" cy="400110"/>
          </a:xfrm>
          <a:prstGeom prst="rect">
            <a:avLst/>
          </a:prstGeom>
        </p:spPr>
        <p:txBody>
          <a:bodyPr wrap="none">
            <a:spAutoFit/>
          </a:bodyPr>
          <a:lstStyle/>
          <a:p>
            <a:r>
              <a:rPr lang="ja-JP" altLang="en-US" sz="2000" dirty="0">
                <a:solidFill>
                  <a:srgbClr val="FF0000"/>
                </a:solidFill>
                <a:latin typeface="Hiragino Kaku Gothic ProN"/>
              </a:rPr>
              <a:t>なかなおり</a:t>
            </a:r>
            <a:endParaRPr lang="ja-JP" altLang="en-US" sz="2000" dirty="0">
              <a:solidFill>
                <a:srgbClr val="FF0000"/>
              </a:solidFill>
            </a:endParaRPr>
          </a:p>
        </p:txBody>
      </p:sp>
      <p:sp>
        <p:nvSpPr>
          <p:cNvPr id="7" name="正方形/長方形 6"/>
          <p:cNvSpPr/>
          <p:nvPr/>
        </p:nvSpPr>
        <p:spPr>
          <a:xfrm>
            <a:off x="2433266" y="2416374"/>
            <a:ext cx="1420582" cy="400110"/>
          </a:xfrm>
          <a:prstGeom prst="rect">
            <a:avLst/>
          </a:prstGeom>
        </p:spPr>
        <p:txBody>
          <a:bodyPr wrap="none">
            <a:spAutoFit/>
          </a:bodyPr>
          <a:lstStyle/>
          <a:p>
            <a:r>
              <a:rPr lang="ja-JP" altLang="en-US" sz="2000" dirty="0">
                <a:solidFill>
                  <a:srgbClr val="FF0000"/>
                </a:solidFill>
                <a:latin typeface="Hiragino Kaku Gothic ProN"/>
              </a:rPr>
              <a:t>頭がさがり </a:t>
            </a:r>
            <a:endParaRPr lang="ja-JP" altLang="en-US" sz="2000" dirty="0">
              <a:solidFill>
                <a:srgbClr val="FF0000"/>
              </a:solidFill>
            </a:endParaRPr>
          </a:p>
        </p:txBody>
      </p:sp>
      <p:sp>
        <p:nvSpPr>
          <p:cNvPr id="8" name="正方形/長方形 7"/>
          <p:cNvSpPr/>
          <p:nvPr/>
        </p:nvSpPr>
        <p:spPr>
          <a:xfrm>
            <a:off x="2422722" y="2884140"/>
            <a:ext cx="1428596" cy="400110"/>
          </a:xfrm>
          <a:prstGeom prst="rect">
            <a:avLst/>
          </a:prstGeom>
        </p:spPr>
        <p:txBody>
          <a:bodyPr wrap="none">
            <a:spAutoFit/>
          </a:bodyPr>
          <a:lstStyle/>
          <a:p>
            <a:r>
              <a:rPr lang="ja-JP" altLang="en-US" sz="2000" dirty="0">
                <a:solidFill>
                  <a:srgbClr val="FF0000"/>
                </a:solidFill>
                <a:latin typeface="Hiragino Kaku Gothic ProN"/>
              </a:rPr>
              <a:t>心がいたむ</a:t>
            </a:r>
            <a:endParaRPr lang="ja-JP" altLang="en-US" dirty="0">
              <a:solidFill>
                <a:srgbClr val="FF0000"/>
              </a:solidFill>
            </a:endParaRPr>
          </a:p>
        </p:txBody>
      </p:sp>
      <p:sp>
        <p:nvSpPr>
          <p:cNvPr id="9" name="正方形/長方形 8"/>
          <p:cNvSpPr/>
          <p:nvPr/>
        </p:nvSpPr>
        <p:spPr>
          <a:xfrm>
            <a:off x="2448495" y="3231897"/>
            <a:ext cx="1366080" cy="481863"/>
          </a:xfrm>
          <a:prstGeom prst="rect">
            <a:avLst/>
          </a:prstGeom>
        </p:spPr>
        <p:txBody>
          <a:bodyPr wrap="none">
            <a:spAutoFit/>
          </a:bodyPr>
          <a:lstStyle/>
          <a:p>
            <a:pPr lvl="0">
              <a:lnSpc>
                <a:spcPct val="150000"/>
              </a:lnSpc>
            </a:pPr>
            <a:r>
              <a:rPr lang="ja-JP" altLang="en-US" sz="2000" dirty="0">
                <a:solidFill>
                  <a:srgbClr val="FF0000"/>
                </a:solidFill>
                <a:latin typeface="Hiragino Kaku Gothic ProN"/>
              </a:rPr>
              <a:t>楽しく笑い </a:t>
            </a:r>
            <a:endParaRPr lang="en-US" altLang="ja-JP" sz="2000" dirty="0">
              <a:solidFill>
                <a:srgbClr val="FF0000"/>
              </a:solidFill>
              <a:latin typeface="Hiragino Kaku Gothic ProN"/>
            </a:endParaRPr>
          </a:p>
        </p:txBody>
      </p:sp>
      <p:sp>
        <p:nvSpPr>
          <p:cNvPr id="10" name="正方形/長方形 9"/>
          <p:cNvSpPr/>
          <p:nvPr/>
        </p:nvSpPr>
        <p:spPr>
          <a:xfrm>
            <a:off x="2444053" y="3713760"/>
            <a:ext cx="1372492" cy="481863"/>
          </a:xfrm>
          <a:prstGeom prst="rect">
            <a:avLst/>
          </a:prstGeom>
        </p:spPr>
        <p:txBody>
          <a:bodyPr wrap="none">
            <a:spAutoFit/>
          </a:bodyPr>
          <a:lstStyle/>
          <a:p>
            <a:pPr lvl="0">
              <a:lnSpc>
                <a:spcPct val="150000"/>
              </a:lnSpc>
            </a:pPr>
            <a:r>
              <a:rPr lang="ja-JP" altLang="en-US" sz="2000" dirty="0">
                <a:solidFill>
                  <a:srgbClr val="FF0000"/>
                </a:solidFill>
                <a:latin typeface="Hiragino Kaku Gothic ProN"/>
              </a:rPr>
              <a:t>泣かされる</a:t>
            </a:r>
            <a:endParaRPr lang="en-US" altLang="ja-JP" sz="2000" dirty="0">
              <a:solidFill>
                <a:srgbClr val="FF0000"/>
              </a:solidFill>
              <a:latin typeface="Hiragino Kaku Gothic ProN"/>
            </a:endParaRPr>
          </a:p>
        </p:txBody>
      </p:sp>
      <p:sp>
        <p:nvSpPr>
          <p:cNvPr id="13" name="正方形/長方形 12"/>
          <p:cNvSpPr/>
          <p:nvPr/>
        </p:nvSpPr>
        <p:spPr>
          <a:xfrm>
            <a:off x="2444053" y="6920345"/>
            <a:ext cx="788999" cy="501291"/>
          </a:xfrm>
          <a:prstGeom prst="rect">
            <a:avLst/>
          </a:prstGeom>
        </p:spPr>
        <p:txBody>
          <a:bodyPr wrap="none">
            <a:spAutoFit/>
          </a:bodyPr>
          <a:lstStyle/>
          <a:p>
            <a:pPr>
              <a:lnSpc>
                <a:spcPct val="150000"/>
              </a:lnSpc>
            </a:pPr>
            <a:r>
              <a:rPr lang="ja-JP" altLang="en-US" sz="2000" dirty="0">
                <a:solidFill>
                  <a:srgbClr val="FF0000"/>
                </a:solidFill>
                <a:latin typeface="Hiragino Kaku Gothic ProN"/>
              </a:rPr>
              <a:t>美しく</a:t>
            </a:r>
            <a:endParaRPr lang="ja-JP" altLang="en-US" sz="2000" dirty="0">
              <a:solidFill>
                <a:srgbClr val="FF0000"/>
              </a:solidFill>
            </a:endParaRPr>
          </a:p>
        </p:txBody>
      </p:sp>
    </p:spTree>
    <p:extLst>
      <p:ext uri="{BB962C8B-B14F-4D97-AF65-F5344CB8AC3E}">
        <p14:creationId xmlns:p14="http://schemas.microsoft.com/office/powerpoint/2010/main" val="8841122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16592</TotalTime>
  <Words>2769</Words>
  <Application>Microsoft Office PowerPoint</Application>
  <PresentationFormat>A4 210 x 297 mm</PresentationFormat>
  <Paragraphs>359</Paragraphs>
  <Slides>9</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BIZ UDPゴシック</vt:lpstr>
      <vt:lpstr>ＤＦ平成明朝体W3</vt:lpstr>
      <vt:lpstr>HG丸ｺﾞｼｯｸM-PRO</vt:lpstr>
      <vt:lpstr>Hiragino Kaku Gothic ProN</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聞きたい言葉、いやな言葉</dc:title>
  <dc:creator>宮城県総合教育センター</dc:creator>
  <cp:lastModifiedBy>long2306</cp:lastModifiedBy>
  <cp:revision>948</cp:revision>
  <cp:lastPrinted>2024-03-11T03:25:19Z</cp:lastPrinted>
  <dcterms:created xsi:type="dcterms:W3CDTF">2014-06-22T09:44:07Z</dcterms:created>
  <dcterms:modified xsi:type="dcterms:W3CDTF">2024-03-11T03:27:24Z</dcterms:modified>
</cp:coreProperties>
</file>