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handoutMasterIdLst>
    <p:handoutMasterId r:id="rId10"/>
  </p:handoutMasterIdLst>
  <p:sldIdLst>
    <p:sldId id="259" r:id="rId2"/>
    <p:sldId id="276" r:id="rId3"/>
    <p:sldId id="292" r:id="rId4"/>
    <p:sldId id="268" r:id="rId5"/>
    <p:sldId id="269" r:id="rId6"/>
    <p:sldId id="300" r:id="rId7"/>
    <p:sldId id="298" r:id="rId8"/>
  </p:sldIdLst>
  <p:sldSz cx="6858000" cy="9906000" type="A4"/>
  <p:notesSz cx="9926638" cy="679767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97" userDrawn="1">
          <p15:clr>
            <a:srgbClr val="A4A3A4"/>
          </p15:clr>
        </p15:guide>
        <p15:guide id="2" pos="2160">
          <p15:clr>
            <a:srgbClr val="A4A3A4"/>
          </p15:clr>
        </p15:guide>
      </p15:sldGuideLst>
    </p:ext>
    <p:ext uri="{2D200454-40CA-4A62-9FC3-DE9A4176ACB9}">
      <p15:notesGuideLst xmlns:p15="http://schemas.microsoft.com/office/powerpoint/2012/main">
        <p15:guide id="1" orient="horz" pos="2140" userDrawn="1">
          <p15:clr>
            <a:srgbClr val="A4A3A4"/>
          </p15:clr>
        </p15:guide>
        <p15:guide id="2" pos="312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FF"/>
    <a:srgbClr val="FF0000"/>
    <a:srgbClr val="66CCFF"/>
    <a:srgbClr val="FF66CC"/>
    <a:srgbClr val="41709C"/>
    <a:srgbClr val="FF9900"/>
    <a:srgbClr val="3399FF"/>
    <a:srgbClr val="FF3399"/>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719" autoAdjust="0"/>
    <p:restoredTop sz="94660"/>
  </p:normalViewPr>
  <p:slideViewPr>
    <p:cSldViewPr snapToGrid="0">
      <p:cViewPr>
        <p:scale>
          <a:sx n="70" d="100"/>
          <a:sy n="70" d="100"/>
        </p:scale>
        <p:origin x="442" y="38"/>
      </p:cViewPr>
      <p:guideLst>
        <p:guide orient="horz" pos="3097"/>
        <p:guide pos="2160"/>
      </p:guideLst>
    </p:cSldViewPr>
  </p:slideViewPr>
  <p:notesTextViewPr>
    <p:cViewPr>
      <p:scale>
        <a:sx n="1" d="1"/>
        <a:sy n="1" d="1"/>
      </p:scale>
      <p:origin x="0" y="0"/>
    </p:cViewPr>
  </p:notesTextViewPr>
  <p:sorterViewPr>
    <p:cViewPr>
      <p:scale>
        <a:sx n="68" d="100"/>
        <a:sy n="68" d="100"/>
      </p:scale>
      <p:origin x="0" y="0"/>
    </p:cViewPr>
  </p:sorterViewPr>
  <p:notesViewPr>
    <p:cSldViewPr snapToGrid="0">
      <p:cViewPr varScale="1">
        <p:scale>
          <a:sx n="71" d="100"/>
          <a:sy n="71" d="100"/>
        </p:scale>
        <p:origin x="-1812" y="-102"/>
      </p:cViewPr>
      <p:guideLst>
        <p:guide orient="horz" pos="2140"/>
        <p:guide pos="3126"/>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4301543" cy="339884"/>
          </a:xfrm>
          <a:prstGeom prst="rect">
            <a:avLst/>
          </a:prstGeom>
        </p:spPr>
        <p:txBody>
          <a:bodyPr vert="horz" lIns="92036" tIns="46020" rIns="92036" bIns="46020"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5622798" y="2"/>
            <a:ext cx="4301543" cy="339884"/>
          </a:xfrm>
          <a:prstGeom prst="rect">
            <a:avLst/>
          </a:prstGeom>
        </p:spPr>
        <p:txBody>
          <a:bodyPr vert="horz" lIns="92036" tIns="46020" rIns="92036" bIns="46020" rtlCol="0"/>
          <a:lstStyle>
            <a:lvl1pPr algn="r">
              <a:defRPr sz="1300"/>
            </a:lvl1pPr>
          </a:lstStyle>
          <a:p>
            <a:fld id="{7AAB006A-D5A2-4678-9C91-96350AE1219D}" type="datetime1">
              <a:rPr kumimoji="1" lang="ja-JP" altLang="en-US" smtClean="0"/>
              <a:t>2024/3/12</a:t>
            </a:fld>
            <a:endParaRPr kumimoji="1" lang="ja-JP" altLang="en-US"/>
          </a:p>
        </p:txBody>
      </p:sp>
      <p:sp>
        <p:nvSpPr>
          <p:cNvPr id="4" name="フッター プレースホルダー 3"/>
          <p:cNvSpPr>
            <a:spLocks noGrp="1"/>
          </p:cNvSpPr>
          <p:nvPr>
            <p:ph type="ftr" sz="quarter" idx="2"/>
          </p:nvPr>
        </p:nvSpPr>
        <p:spPr>
          <a:xfrm>
            <a:off x="3" y="6456613"/>
            <a:ext cx="4301543" cy="339884"/>
          </a:xfrm>
          <a:prstGeom prst="rect">
            <a:avLst/>
          </a:prstGeom>
        </p:spPr>
        <p:txBody>
          <a:bodyPr vert="horz" lIns="92036" tIns="46020" rIns="92036" bIns="46020"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5622798" y="6456613"/>
            <a:ext cx="4301543" cy="339884"/>
          </a:xfrm>
          <a:prstGeom prst="rect">
            <a:avLst/>
          </a:prstGeom>
        </p:spPr>
        <p:txBody>
          <a:bodyPr vert="horz" lIns="92036" tIns="46020" rIns="92036" bIns="46020" rtlCol="0" anchor="b"/>
          <a:lstStyle>
            <a:lvl1pPr algn="r">
              <a:defRPr sz="1300"/>
            </a:lvl1pPr>
          </a:lstStyle>
          <a:p>
            <a:fld id="{8F73C529-BCC4-46D0-98B1-1AC86D656C24}" type="slidenum">
              <a:rPr kumimoji="1" lang="ja-JP" altLang="en-US" smtClean="0"/>
              <a:pPr/>
              <a:t>‹#›</a:t>
            </a:fld>
            <a:endParaRPr kumimoji="1" lang="ja-JP" altLang="en-US"/>
          </a:p>
        </p:txBody>
      </p:sp>
    </p:spTree>
    <p:extLst>
      <p:ext uri="{BB962C8B-B14F-4D97-AF65-F5344CB8AC3E}">
        <p14:creationId xmlns:p14="http://schemas.microsoft.com/office/powerpoint/2010/main" val="3127855509"/>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4301703" cy="339484"/>
          </a:xfrm>
          <a:prstGeom prst="rect">
            <a:avLst/>
          </a:prstGeom>
        </p:spPr>
        <p:txBody>
          <a:bodyPr vert="horz" lIns="92036" tIns="46020" rIns="92036" bIns="46020" rtlCol="0"/>
          <a:lstStyle>
            <a:lvl1pPr algn="l">
              <a:defRPr sz="1300"/>
            </a:lvl1pPr>
          </a:lstStyle>
          <a:p>
            <a:endParaRPr kumimoji="1" lang="ja-JP" altLang="en-US"/>
          </a:p>
        </p:txBody>
      </p:sp>
      <p:sp>
        <p:nvSpPr>
          <p:cNvPr id="3" name="日付プレースホルダー 2"/>
          <p:cNvSpPr>
            <a:spLocks noGrp="1"/>
          </p:cNvSpPr>
          <p:nvPr>
            <p:ph type="dt" idx="1"/>
          </p:nvPr>
        </p:nvSpPr>
        <p:spPr>
          <a:xfrm>
            <a:off x="5623340" y="0"/>
            <a:ext cx="4301702" cy="339484"/>
          </a:xfrm>
          <a:prstGeom prst="rect">
            <a:avLst/>
          </a:prstGeom>
        </p:spPr>
        <p:txBody>
          <a:bodyPr vert="horz" lIns="92036" tIns="46020" rIns="92036" bIns="46020" rtlCol="0"/>
          <a:lstStyle>
            <a:lvl1pPr algn="r">
              <a:defRPr sz="1300"/>
            </a:lvl1pPr>
          </a:lstStyle>
          <a:p>
            <a:fld id="{67ADCA52-9E87-49F3-BC78-84317076DC7B}" type="datetime1">
              <a:rPr kumimoji="1" lang="ja-JP" altLang="en-US" smtClean="0"/>
              <a:t>2024/3/12</a:t>
            </a:fld>
            <a:endParaRPr kumimoji="1" lang="ja-JP" altLang="en-US"/>
          </a:p>
        </p:txBody>
      </p:sp>
      <p:sp>
        <p:nvSpPr>
          <p:cNvPr id="4" name="スライド イメージ プレースホルダー 3"/>
          <p:cNvSpPr>
            <a:spLocks noGrp="1" noRot="1" noChangeAspect="1"/>
          </p:cNvSpPr>
          <p:nvPr>
            <p:ph type="sldImg" idx="2"/>
          </p:nvPr>
        </p:nvSpPr>
        <p:spPr>
          <a:xfrm>
            <a:off x="4081463" y="509588"/>
            <a:ext cx="1765300" cy="2549525"/>
          </a:xfrm>
          <a:prstGeom prst="rect">
            <a:avLst/>
          </a:prstGeom>
          <a:noFill/>
          <a:ln w="12700">
            <a:solidFill>
              <a:prstClr val="black"/>
            </a:solidFill>
          </a:ln>
        </p:spPr>
        <p:txBody>
          <a:bodyPr vert="horz" lIns="92036" tIns="46020" rIns="92036" bIns="46020" rtlCol="0" anchor="ctr"/>
          <a:lstStyle/>
          <a:p>
            <a:endParaRPr lang="ja-JP" altLang="en-US"/>
          </a:p>
        </p:txBody>
      </p:sp>
      <p:sp>
        <p:nvSpPr>
          <p:cNvPr id="5" name="ノート プレースホルダー 4"/>
          <p:cNvSpPr>
            <a:spLocks noGrp="1"/>
          </p:cNvSpPr>
          <p:nvPr>
            <p:ph type="body" sz="quarter" idx="3"/>
          </p:nvPr>
        </p:nvSpPr>
        <p:spPr>
          <a:xfrm>
            <a:off x="992828" y="3228298"/>
            <a:ext cx="7940991" cy="3060155"/>
          </a:xfrm>
          <a:prstGeom prst="rect">
            <a:avLst/>
          </a:prstGeom>
        </p:spPr>
        <p:txBody>
          <a:bodyPr vert="horz" lIns="92036" tIns="46020" rIns="92036" bIns="460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6456592"/>
            <a:ext cx="4301703" cy="339484"/>
          </a:xfrm>
          <a:prstGeom prst="rect">
            <a:avLst/>
          </a:prstGeom>
        </p:spPr>
        <p:txBody>
          <a:bodyPr vert="horz" lIns="92036" tIns="46020" rIns="92036" bIns="46020"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5623340" y="6456592"/>
            <a:ext cx="4301702" cy="339484"/>
          </a:xfrm>
          <a:prstGeom prst="rect">
            <a:avLst/>
          </a:prstGeom>
        </p:spPr>
        <p:txBody>
          <a:bodyPr vert="horz" lIns="92036" tIns="46020" rIns="92036" bIns="46020" rtlCol="0" anchor="b"/>
          <a:lstStyle>
            <a:lvl1pPr algn="r">
              <a:defRPr sz="1300"/>
            </a:lvl1pPr>
          </a:lstStyle>
          <a:p>
            <a:fld id="{24512867-79DD-4576-924B-F197EFD89383}" type="slidenum">
              <a:rPr kumimoji="1" lang="ja-JP" altLang="en-US" smtClean="0"/>
              <a:pPr/>
              <a:t>‹#›</a:t>
            </a:fld>
            <a:endParaRPr kumimoji="1" lang="ja-JP" altLang="en-US"/>
          </a:p>
        </p:txBody>
      </p:sp>
    </p:spTree>
    <p:extLst>
      <p:ext uri="{BB962C8B-B14F-4D97-AF65-F5344CB8AC3E}">
        <p14:creationId xmlns:p14="http://schemas.microsoft.com/office/powerpoint/2010/main" val="32875246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1956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1191"/>
            <a:ext cx="5143500" cy="3448756"/>
          </a:xfrm>
        </p:spPr>
        <p:txBody>
          <a:bodyPr anchor="b"/>
          <a:lstStyle>
            <a:lvl1pPr algn="ctr">
              <a:defRPr sz="33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1AAD6FA-9C3B-4607-94E5-6C96048C185E}" type="datetimeFigureOut">
              <a:rPr kumimoji="1" lang="ja-JP" altLang="en-US" smtClean="0"/>
              <a:t>2024/3/12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67A43570-C956-460A-A134-65FC9EFE7CDE}" type="slidenum">
              <a:rPr kumimoji="1" lang="ja-JP" altLang="en-US" smtClean="0"/>
              <a:t>‹#›</a:t>
            </a:fld>
            <a:endParaRPr kumimoji="1" lang="ja-JP" altLang="en-US"/>
          </a:p>
        </p:txBody>
      </p:sp>
    </p:spTree>
    <p:extLst>
      <p:ext uri="{BB962C8B-B14F-4D97-AF65-F5344CB8AC3E}">
        <p14:creationId xmlns:p14="http://schemas.microsoft.com/office/powerpoint/2010/main" val="22980187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extLst>
      <p:ext uri="{BB962C8B-B14F-4D97-AF65-F5344CB8AC3E}">
        <p14:creationId xmlns:p14="http://schemas.microsoft.com/office/powerpoint/2010/main" val="63935436"/>
      </p:ext>
    </p:extLst>
  </p:cSld>
  <p:clrMap bg1="lt1" tx1="dk1" bg2="lt2" tx2="dk2" accent1="accent1" accent2="accent2" accent3="accent3" accent4="accent4" accent5="accent5" accent6="accent6" hlink="hlink" folHlink="folHlink"/>
  <p:sldLayoutIdLst>
    <p:sldLayoutId id="2147483667" r:id="rId1"/>
    <p:sldLayoutId id="2147483668" r:id="rId2"/>
  </p:sldLayoutIdLst>
  <p:hf hdr="0" ftr="0" dt="0"/>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Rectangle 55"/>
          <p:cNvSpPr>
            <a:spLocks noChangeArrowheads="1"/>
          </p:cNvSpPr>
          <p:nvPr/>
        </p:nvSpPr>
        <p:spPr bwMode="auto">
          <a:xfrm>
            <a:off x="1888773" y="94256"/>
            <a:ext cx="4715020" cy="5576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pPr algn="ctr"/>
            <a:r>
              <a:rPr lang="ja-JP" altLang="en-US" b="0" dirty="0" smtClean="0">
                <a:latin typeface="HG丸ｺﾞｼｯｸM-PRO" panose="020F0600000000000000" pitchFamily="50" charset="-128"/>
                <a:ea typeface="HG丸ｺﾞｼｯｸM-PRO" panose="020F0600000000000000" pitchFamily="50" charset="-128"/>
              </a:rPr>
              <a:t>級友とよりよい人間関係を築こう</a:t>
            </a:r>
            <a:endParaRPr lang="ja-JP" altLang="en-US" b="0" dirty="0">
              <a:latin typeface="HG丸ｺﾞｼｯｸM-PRO" panose="020F0600000000000000" pitchFamily="50" charset="-128"/>
              <a:ea typeface="HG丸ｺﾞｼｯｸM-PRO" panose="020F0600000000000000" pitchFamily="50" charset="-128"/>
            </a:endParaRPr>
          </a:p>
        </p:txBody>
      </p:sp>
      <p:sp>
        <p:nvSpPr>
          <p:cNvPr id="69" name="Rectangle 55"/>
          <p:cNvSpPr>
            <a:spLocks noChangeArrowheads="1"/>
          </p:cNvSpPr>
          <p:nvPr/>
        </p:nvSpPr>
        <p:spPr bwMode="auto">
          <a:xfrm>
            <a:off x="1726315" y="771758"/>
            <a:ext cx="4969194" cy="8940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t"/>
          <a:lstStyle/>
          <a:p>
            <a:r>
              <a:rPr lang="ja-JP" altLang="en-US" sz="1100" dirty="0" smtClean="0">
                <a:latin typeface="HG丸ｺﾞｼｯｸM-PRO" panose="020F0600000000000000" pitchFamily="50" charset="-128"/>
                <a:ea typeface="HG丸ｺﾞｼｯｸM-PRO" panose="020F0600000000000000" pitchFamily="50" charset="-128"/>
              </a:rPr>
              <a:t>○生徒</a:t>
            </a:r>
            <a:r>
              <a:rPr lang="ja-JP" altLang="en-US" sz="1100" dirty="0">
                <a:latin typeface="HG丸ｺﾞｼｯｸM-PRO" panose="020F0600000000000000" pitchFamily="50" charset="-128"/>
                <a:ea typeface="HG丸ｺﾞｼｯｸM-PRO" panose="020F0600000000000000" pitchFamily="50" charset="-128"/>
              </a:rPr>
              <a:t>が仲間を褒めたり、認めたりする際のポイントを身に</a:t>
            </a:r>
            <a:r>
              <a:rPr lang="ja-JP" altLang="en-US" sz="1100" dirty="0" smtClean="0">
                <a:latin typeface="HG丸ｺﾞｼｯｸM-PRO" panose="020F0600000000000000" pitchFamily="50" charset="-128"/>
                <a:ea typeface="HG丸ｺﾞｼｯｸM-PRO" panose="020F0600000000000000" pitchFamily="50" charset="-128"/>
              </a:rPr>
              <a:t>付けるよう支え</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る。</a:t>
            </a:r>
            <a:endParaRPr lang="en-US" altLang="ja-JP" sz="1100" dirty="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○自他のよさを認める活動を行うことにより、よりよい人間関係を構築する</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ことの大切さに気付くとともに、望ましい人間関係を構築しようとする意</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欲の高まりを支える。</a:t>
            </a:r>
            <a:endParaRPr lang="ja-JP" altLang="en-US" sz="1100" dirty="0">
              <a:latin typeface="HG丸ｺﾞｼｯｸM-PRO" panose="020F0600000000000000" pitchFamily="50" charset="-128"/>
              <a:ea typeface="HG丸ｺﾞｼｯｸM-PRO" panose="020F0600000000000000" pitchFamily="50" charset="-128"/>
            </a:endParaRPr>
          </a:p>
        </p:txBody>
      </p:sp>
      <p:sp>
        <p:nvSpPr>
          <p:cNvPr id="71" name="Rectangle 11"/>
          <p:cNvSpPr>
            <a:spLocks noChangeArrowheads="1"/>
          </p:cNvSpPr>
          <p:nvPr/>
        </p:nvSpPr>
        <p:spPr bwMode="auto">
          <a:xfrm>
            <a:off x="142315" y="776359"/>
            <a:ext cx="1602000" cy="900812"/>
          </a:xfrm>
          <a:prstGeom prst="rect">
            <a:avLst/>
          </a:prstGeom>
          <a:solidFill>
            <a:srgbClr val="0099FF"/>
          </a:solidFill>
          <a:ln>
            <a:noFill/>
          </a:ln>
          <a:extLst/>
        </p:spPr>
        <p:txBody>
          <a:bodyPr wrap="none" anchor="ctr"/>
          <a:lstStyle/>
          <a:p>
            <a:pPr algn="ctr"/>
            <a:r>
              <a:rPr lang="ja-JP" altLang="en-US" sz="1600" dirty="0" smtClean="0">
                <a:ea typeface="HG丸ｺﾞｼｯｸM-PRO" pitchFamily="50" charset="-128"/>
              </a:rPr>
              <a:t>プログラムの</a:t>
            </a:r>
            <a:endParaRPr lang="en-US" altLang="ja-JP" sz="1600" dirty="0" smtClean="0">
              <a:ea typeface="HG丸ｺﾞｼｯｸM-PRO" pitchFamily="50" charset="-128"/>
            </a:endParaRPr>
          </a:p>
          <a:p>
            <a:pPr algn="ctr"/>
            <a:r>
              <a:rPr lang="ja-JP" altLang="en-US" sz="1600" dirty="0" smtClean="0">
                <a:ea typeface="HG丸ｺﾞｼｯｸM-PRO" pitchFamily="50" charset="-128"/>
              </a:rPr>
              <a:t>ねらい</a:t>
            </a:r>
            <a:endParaRPr lang="ja-JP" altLang="en-US" sz="1600" dirty="0">
              <a:ea typeface="HG丸ｺﾞｼｯｸM-PRO" pitchFamily="50" charset="-128"/>
            </a:endParaRPr>
          </a:p>
        </p:txBody>
      </p:sp>
      <p:sp>
        <p:nvSpPr>
          <p:cNvPr id="72" name="正方形/長方形 71"/>
          <p:cNvSpPr/>
          <p:nvPr/>
        </p:nvSpPr>
        <p:spPr>
          <a:xfrm>
            <a:off x="142316" y="772511"/>
            <a:ext cx="6569478" cy="915522"/>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2" name="角丸四角形 41"/>
          <p:cNvSpPr/>
          <p:nvPr/>
        </p:nvSpPr>
        <p:spPr>
          <a:xfrm>
            <a:off x="149201" y="2928577"/>
            <a:ext cx="6582981" cy="6608350"/>
          </a:xfrm>
          <a:prstGeom prst="roundRect">
            <a:avLst>
              <a:gd name="adj" fmla="val 3147"/>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角丸四角形 42"/>
          <p:cNvSpPr/>
          <p:nvPr/>
        </p:nvSpPr>
        <p:spPr>
          <a:xfrm>
            <a:off x="1878386" y="2689717"/>
            <a:ext cx="3442512" cy="432000"/>
          </a:xfrm>
          <a:prstGeom prst="roundRect">
            <a:avLst>
              <a:gd name="adj" fmla="val 50000"/>
            </a:avLst>
          </a:prstGeom>
          <a:solidFill>
            <a:schemeClr val="bg1">
              <a:lumMod val="85000"/>
            </a:schemeClr>
          </a:solidFill>
          <a:ln w="38100">
            <a:noFill/>
          </a:ln>
          <a:scene3d>
            <a:camera prst="orthographicFront"/>
            <a:lightRig rig="threePt" dir="t"/>
          </a:scene3d>
          <a:sp3d>
            <a:bevelT prst="angle"/>
          </a:sp3d>
        </p:spPr>
        <p:style>
          <a:lnRef idx="2">
            <a:schemeClr val="accent2"/>
          </a:lnRef>
          <a:fillRef idx="1">
            <a:schemeClr val="lt1"/>
          </a:fillRef>
          <a:effectRef idx="0">
            <a:schemeClr val="accent2"/>
          </a:effectRef>
          <a:fontRef idx="minor">
            <a:schemeClr val="dk1"/>
          </a:fontRef>
        </p:style>
        <p:txBody>
          <a:bodyPr anchor="ctr" anchorCtr="1"/>
          <a:lstStyle/>
          <a:p>
            <a:pPr algn="ctr" eaLnBrk="1" hangingPunct="1">
              <a:lnSpc>
                <a:spcPct val="120000"/>
              </a:lnSpc>
              <a:defRPr/>
            </a:pPr>
            <a:r>
              <a:rPr lang="ja-JP" altLang="en-US" spc="-150" dirty="0" smtClean="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rPr>
              <a:t>指導プログラムの進め方</a:t>
            </a:r>
            <a:endParaRPr lang="en-US" altLang="ja-JP" spc="-150" dirty="0">
              <a:solidFill>
                <a:schemeClr val="tx1"/>
              </a:solidFill>
              <a:latin typeface="HG丸ｺﾞｼｯｸM-PRO" panose="020F0600000000000000" pitchFamily="50" charset="-128"/>
              <a:ea typeface="HG丸ｺﾞｼｯｸM-PRO" panose="020F0600000000000000" pitchFamily="50" charset="-128"/>
              <a:cs typeface="メイリオ" panose="020B0604030504040204" pitchFamily="50" charset="-128"/>
            </a:endParaRPr>
          </a:p>
        </p:txBody>
      </p:sp>
      <p:sp>
        <p:nvSpPr>
          <p:cNvPr id="30" name="Rectangle 11"/>
          <p:cNvSpPr>
            <a:spLocks noChangeArrowheads="1"/>
          </p:cNvSpPr>
          <p:nvPr/>
        </p:nvSpPr>
        <p:spPr bwMode="auto">
          <a:xfrm>
            <a:off x="142315" y="1735824"/>
            <a:ext cx="1602000" cy="855786"/>
          </a:xfrm>
          <a:prstGeom prst="rect">
            <a:avLst/>
          </a:prstGeom>
          <a:solidFill>
            <a:srgbClr val="0099FF"/>
          </a:solidFill>
          <a:ln>
            <a:noFill/>
          </a:ln>
          <a:extLst/>
        </p:spPr>
        <p:txBody>
          <a:bodyPr wrap="none" anchor="ctr"/>
          <a:lstStyle/>
          <a:p>
            <a:pPr algn="ctr"/>
            <a:r>
              <a:rPr lang="ja-JP" altLang="en-US" sz="1400" dirty="0">
                <a:ea typeface="HG丸ｺﾞｼｯｸM-PRO" pitchFamily="50" charset="-128"/>
              </a:rPr>
              <a:t>児童生徒の発達を</a:t>
            </a:r>
            <a:endParaRPr lang="en-US" altLang="ja-JP" sz="1400" dirty="0">
              <a:ea typeface="HG丸ｺﾞｼｯｸM-PRO" pitchFamily="50" charset="-128"/>
            </a:endParaRPr>
          </a:p>
          <a:p>
            <a:pPr algn="ctr"/>
            <a:r>
              <a:rPr lang="ja-JP" altLang="en-US" sz="1400" dirty="0" smtClean="0">
                <a:ea typeface="HG丸ｺﾞｼｯｸM-PRO" pitchFamily="50" charset="-128"/>
              </a:rPr>
              <a:t>「ささえ－る」</a:t>
            </a:r>
            <a:endParaRPr lang="en-US" altLang="ja-JP" sz="1400" dirty="0">
              <a:ea typeface="HG丸ｺﾞｼｯｸM-PRO" pitchFamily="50" charset="-128"/>
            </a:endParaRPr>
          </a:p>
          <a:p>
            <a:pPr algn="ctr"/>
            <a:r>
              <a:rPr lang="ja-JP" altLang="en-US" sz="1400" dirty="0" smtClean="0">
                <a:ea typeface="HG丸ｺﾞｼｯｸM-PRO" pitchFamily="50" charset="-128"/>
              </a:rPr>
              <a:t>ポイント</a:t>
            </a:r>
            <a:endParaRPr lang="ja-JP" altLang="en-US" sz="1400" dirty="0">
              <a:ea typeface="HG丸ｺﾞｼｯｸM-PRO" pitchFamily="50" charset="-128"/>
            </a:endParaRPr>
          </a:p>
        </p:txBody>
      </p:sp>
      <p:sp>
        <p:nvSpPr>
          <p:cNvPr id="32" name="正方形/長方形 31"/>
          <p:cNvSpPr/>
          <p:nvPr/>
        </p:nvSpPr>
        <p:spPr>
          <a:xfrm>
            <a:off x="142316" y="1731977"/>
            <a:ext cx="6569478" cy="858951"/>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3" name="Rectangle 55"/>
          <p:cNvSpPr>
            <a:spLocks noChangeArrowheads="1"/>
          </p:cNvSpPr>
          <p:nvPr/>
        </p:nvSpPr>
        <p:spPr bwMode="auto">
          <a:xfrm>
            <a:off x="1698373" y="1721115"/>
            <a:ext cx="5013420" cy="8625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100" b="0" dirty="0" smtClean="0">
                <a:latin typeface="HG丸ｺﾞｼｯｸM-PRO" panose="020F0600000000000000" pitchFamily="50" charset="-128"/>
                <a:ea typeface="HG丸ｺﾞｼｯｸM-PRO" panose="020F0600000000000000" pitchFamily="50" charset="-128"/>
              </a:rPr>
              <a:t>①－１　教員主導ではなく児童生徒が課題を設定する。</a:t>
            </a:r>
            <a:endParaRPr lang="en-US" altLang="ja-JP" sz="1100" b="0" dirty="0" smtClean="0">
              <a:latin typeface="HG丸ｺﾞｼｯｸM-PRO" panose="020F0600000000000000" pitchFamily="50" charset="-128"/>
              <a:ea typeface="HG丸ｺﾞｼｯｸM-PRO" panose="020F0600000000000000" pitchFamily="50" charset="-128"/>
            </a:endParaRPr>
          </a:p>
          <a:p>
            <a:r>
              <a:rPr lang="ja-JP" altLang="en-US" sz="1100" dirty="0">
                <a:latin typeface="HG丸ｺﾞｼｯｸM-PRO" panose="020F0600000000000000" pitchFamily="50" charset="-128"/>
                <a:ea typeface="HG丸ｺﾞｼｯｸM-PRO" panose="020F0600000000000000" pitchFamily="50" charset="-128"/>
              </a:rPr>
              <a:t>②－２　</a:t>
            </a:r>
            <a:r>
              <a:rPr lang="ja-JP" altLang="en-US" sz="1100" dirty="0" smtClean="0">
                <a:latin typeface="HG丸ｺﾞｼｯｸM-PRO" panose="020F0600000000000000" pitchFamily="50" charset="-128"/>
                <a:ea typeface="HG丸ｺﾞｼｯｸM-PRO" panose="020F0600000000000000" pitchFamily="50" charset="-128"/>
              </a:rPr>
              <a:t>「仲間</a:t>
            </a:r>
            <a:r>
              <a:rPr lang="ja-JP" altLang="en-US" sz="1100" dirty="0">
                <a:latin typeface="HG丸ｺﾞｼｯｸM-PRO" panose="020F0600000000000000" pitchFamily="50" charset="-128"/>
                <a:ea typeface="HG丸ｺﾞｼｯｸM-PRO" panose="020F0600000000000000" pitchFamily="50" charset="-128"/>
              </a:rPr>
              <a:t>同士で褒める・認める</a:t>
            </a:r>
            <a:r>
              <a:rPr lang="ja-JP" altLang="en-US" sz="1100" dirty="0" smtClean="0">
                <a:latin typeface="HG丸ｺﾞｼｯｸM-PRO" panose="020F0600000000000000" pitchFamily="50" charset="-128"/>
                <a:ea typeface="HG丸ｺﾞｼｯｸM-PRO" panose="020F0600000000000000" pitchFamily="50" charset="-128"/>
              </a:rPr>
              <a:t>言葉集」等を</a:t>
            </a:r>
            <a:r>
              <a:rPr lang="ja-JP" altLang="en-US" sz="1100" dirty="0">
                <a:latin typeface="HG丸ｺﾞｼｯｸM-PRO" panose="020F0600000000000000" pitchFamily="50" charset="-128"/>
                <a:ea typeface="HG丸ｺﾞｼｯｸM-PRO" panose="020F0600000000000000" pitchFamily="50" charset="-128"/>
              </a:rPr>
              <a:t>提供し</a:t>
            </a:r>
            <a:r>
              <a:rPr lang="ja-JP" altLang="en-US" sz="1100" dirty="0" smtClean="0">
                <a:latin typeface="HG丸ｺﾞｼｯｸM-PRO" panose="020F0600000000000000" pitchFamily="50" charset="-128"/>
                <a:ea typeface="HG丸ｺﾞｼｯｸM-PRO" panose="020F0600000000000000" pitchFamily="50" charset="-128"/>
              </a:rPr>
              <a:t>、児童生徒同士の</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絆づくり</a:t>
            </a:r>
            <a:r>
              <a:rPr lang="ja-JP" altLang="en-US" sz="1100" dirty="0">
                <a:latin typeface="HG丸ｺﾞｼｯｸM-PRO" panose="020F0600000000000000" pitchFamily="50" charset="-128"/>
                <a:ea typeface="HG丸ｺﾞｼｯｸM-PRO" panose="020F0600000000000000" pitchFamily="50" charset="-128"/>
              </a:rPr>
              <a:t>を促す</a:t>
            </a:r>
            <a:r>
              <a:rPr lang="ja-JP" altLang="en-US" sz="1100" dirty="0" smtClean="0">
                <a:latin typeface="HG丸ｺﾞｼｯｸM-PRO" panose="020F0600000000000000" pitchFamily="50" charset="-128"/>
                <a:ea typeface="HG丸ｺﾞｼｯｸM-PRO" panose="020F0600000000000000" pitchFamily="50" charset="-128"/>
              </a:rPr>
              <a:t>。</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29" name="Rectangle 22"/>
          <p:cNvSpPr>
            <a:spLocks noChangeArrowheads="1"/>
          </p:cNvSpPr>
          <p:nvPr/>
        </p:nvSpPr>
        <p:spPr bwMode="auto">
          <a:xfrm>
            <a:off x="137833" y="399077"/>
            <a:ext cx="1602000" cy="316800"/>
          </a:xfrm>
          <a:prstGeom prst="rect">
            <a:avLst/>
          </a:prstGeom>
          <a:solidFill>
            <a:srgbClr val="FF9900">
              <a:alpha val="59999"/>
            </a:srgbClr>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nchorCtr="1"/>
          <a:lstStyle/>
          <a:p>
            <a:pPr algn="ctr"/>
            <a:r>
              <a:rPr lang="ja-JP" altLang="en-US" sz="1500" b="0" dirty="0" smtClean="0">
                <a:ea typeface="HG丸ｺﾞｼｯｸM-PRO" pitchFamily="50" charset="-128"/>
              </a:rPr>
              <a:t>中学校</a:t>
            </a:r>
            <a:endParaRPr lang="ja-JP" altLang="en-US" sz="1500" b="0" dirty="0">
              <a:ea typeface="HG丸ｺﾞｼｯｸM-PRO" pitchFamily="50" charset="-128"/>
            </a:endParaRPr>
          </a:p>
        </p:txBody>
      </p:sp>
      <p:sp>
        <p:nvSpPr>
          <p:cNvPr id="31" name="Rectangle 11"/>
          <p:cNvSpPr>
            <a:spLocks noChangeArrowheads="1"/>
          </p:cNvSpPr>
          <p:nvPr/>
        </p:nvSpPr>
        <p:spPr bwMode="auto">
          <a:xfrm>
            <a:off x="1760303" y="57918"/>
            <a:ext cx="108000" cy="655200"/>
          </a:xfrm>
          <a:prstGeom prst="rect">
            <a:avLst/>
          </a:prstGeom>
          <a:solidFill>
            <a:srgbClr val="00B0F0"/>
          </a:solidFill>
          <a:ln>
            <a:noFill/>
          </a:ln>
          <a:extLst/>
        </p:spPr>
        <p:txBody>
          <a:bodyPr wrap="none" anchor="ctr"/>
          <a:lstStyle/>
          <a:p>
            <a:pPr algn="ctr"/>
            <a:endParaRPr lang="ja-JP" altLang="en-US" sz="1600" dirty="0">
              <a:ea typeface="HG丸ｺﾞｼｯｸM-PRO" pitchFamily="50" charset="-128"/>
            </a:endParaRPr>
          </a:p>
        </p:txBody>
      </p:sp>
      <p:sp>
        <p:nvSpPr>
          <p:cNvPr id="35" name="Rectangle 22"/>
          <p:cNvSpPr>
            <a:spLocks noChangeArrowheads="1"/>
          </p:cNvSpPr>
          <p:nvPr/>
        </p:nvSpPr>
        <p:spPr bwMode="auto">
          <a:xfrm>
            <a:off x="137450" y="52183"/>
            <a:ext cx="1601821" cy="315834"/>
          </a:xfrm>
          <a:prstGeom prst="rect">
            <a:avLst/>
          </a:prstGeom>
          <a:solidFill>
            <a:srgbClr val="FFFF99"/>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lgn="ctr"/>
            <a:r>
              <a:rPr lang="ja-JP" altLang="en-US" sz="1400" b="0" dirty="0" smtClean="0">
                <a:ea typeface="HG丸ｺﾞｼｯｸM-PRO" pitchFamily="50" charset="-128"/>
              </a:rPr>
              <a:t>指導プログラム案</a:t>
            </a:r>
            <a:endParaRPr lang="ja-JP" altLang="en-US" sz="1400" b="0" dirty="0">
              <a:ea typeface="HG丸ｺﾞｼｯｸM-PRO" pitchFamily="50" charset="-128"/>
            </a:endParaRPr>
          </a:p>
        </p:txBody>
      </p:sp>
      <p:sp>
        <p:nvSpPr>
          <p:cNvPr id="36" name="Rectangle 11"/>
          <p:cNvSpPr>
            <a:spLocks noChangeArrowheads="1"/>
          </p:cNvSpPr>
          <p:nvPr/>
        </p:nvSpPr>
        <p:spPr bwMode="auto">
          <a:xfrm>
            <a:off x="6603793" y="57905"/>
            <a:ext cx="108000" cy="655200"/>
          </a:xfrm>
          <a:prstGeom prst="rect">
            <a:avLst/>
          </a:prstGeom>
          <a:solidFill>
            <a:srgbClr val="00B0F0"/>
          </a:solidFill>
          <a:ln>
            <a:noFill/>
          </a:ln>
          <a:extLst/>
        </p:spPr>
        <p:txBody>
          <a:bodyPr wrap="none" anchor="ctr"/>
          <a:lstStyle/>
          <a:p>
            <a:pPr algn="ctr"/>
            <a:endParaRPr lang="ja-JP" altLang="en-US" sz="1600" dirty="0">
              <a:ea typeface="HG丸ｺﾞｼｯｸM-PRO" pitchFamily="50" charset="-128"/>
            </a:endParaRPr>
          </a:p>
        </p:txBody>
      </p:sp>
      <p:grpSp>
        <p:nvGrpSpPr>
          <p:cNvPr id="6" name="グループ化 5"/>
          <p:cNvGrpSpPr/>
          <p:nvPr/>
        </p:nvGrpSpPr>
        <p:grpSpPr>
          <a:xfrm>
            <a:off x="509509" y="3342098"/>
            <a:ext cx="5838255" cy="5958765"/>
            <a:chOff x="383381" y="3342098"/>
            <a:chExt cx="5838255" cy="5958765"/>
          </a:xfrm>
        </p:grpSpPr>
        <p:sp>
          <p:nvSpPr>
            <p:cNvPr id="75" name="下矢印 74"/>
            <p:cNvSpPr/>
            <p:nvPr/>
          </p:nvSpPr>
          <p:spPr bwMode="auto">
            <a:xfrm>
              <a:off x="1096025" y="4216611"/>
              <a:ext cx="360000" cy="231464"/>
            </a:xfrm>
            <a:prstGeom prst="downArrow">
              <a:avLst/>
            </a:prstGeom>
            <a:solidFill>
              <a:srgbClr val="0000FF"/>
            </a:solidFill>
            <a:ln>
              <a:solidFill>
                <a:srgbClr val="0000FF"/>
              </a:solidFill>
              <a:headEnd/>
              <a:tailEnd/>
            </a:ln>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kumimoji="1" lang="ja-JP" altLang="en-US"/>
            </a:p>
          </p:txBody>
        </p:sp>
        <p:sp>
          <p:nvSpPr>
            <p:cNvPr id="117" name="角丸四角形 116"/>
            <p:cNvSpPr/>
            <p:nvPr/>
          </p:nvSpPr>
          <p:spPr bwMode="auto">
            <a:xfrm>
              <a:off x="537761" y="7064208"/>
              <a:ext cx="1476000" cy="529200"/>
            </a:xfrm>
            <a:prstGeom prst="roundRect">
              <a:avLst>
                <a:gd name="adj" fmla="val 32221"/>
              </a:avLst>
            </a:prstGeom>
            <a:solidFill>
              <a:srgbClr val="0000FF"/>
            </a:solidFill>
            <a:ln>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lnSpc>
                  <a:spcPts val="1500"/>
                </a:lnSpc>
              </a:pPr>
              <a:r>
                <a:rPr kumimoji="1" lang="ja-JP" altLang="en-US" sz="1600"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学級活動</a:t>
              </a:r>
              <a:endParaRPr kumimoji="1" lang="en-US" altLang="ja-JP" sz="1600" dirty="0" smtClean="0">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80" name="角丸四角形 79"/>
            <p:cNvSpPr/>
            <p:nvPr/>
          </p:nvSpPr>
          <p:spPr>
            <a:xfrm>
              <a:off x="2314451" y="3342098"/>
              <a:ext cx="3906880" cy="683037"/>
            </a:xfrm>
            <a:prstGeom prst="roundRect">
              <a:avLst>
                <a:gd name="adj" fmla="val 26865"/>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学級委員や班長に対して、本時の目的を説明し、活動までの見通しを共有する。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52" name="角丸四角形 51"/>
            <p:cNvSpPr/>
            <p:nvPr/>
          </p:nvSpPr>
          <p:spPr bwMode="auto">
            <a:xfrm>
              <a:off x="2314452" y="6924478"/>
              <a:ext cx="3906880" cy="787798"/>
            </a:xfrm>
            <a:prstGeom prst="roundRect">
              <a:avLst>
                <a:gd name="adj" fmla="val 23348"/>
              </a:avLst>
            </a:prstGeom>
            <a:solidFill>
              <a:schemeClr val="bg1"/>
            </a:solidFill>
            <a:ln>
              <a:solidFill>
                <a:srgbClr val="0000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r>
                <a:rPr kumimoji="1" lang="ja-JP" altLang="en-US" b="1" i="1" dirty="0" smtClean="0">
                  <a:solidFill>
                    <a:schemeClr val="tx1"/>
                  </a:solidFill>
                  <a:latin typeface="HG丸ｺﾞｼｯｸM-PRO" panose="020F0600000000000000" pitchFamily="50" charset="-128"/>
                  <a:ea typeface="HG丸ｺﾞｼｯｸM-PRO" panose="020F0600000000000000" pitchFamily="50" charset="-128"/>
                </a:rPr>
                <a:t>題材</a:t>
              </a:r>
              <a:endParaRPr kumimoji="1" lang="en-US" altLang="ja-JP" b="1" i="1" dirty="0" smtClean="0">
                <a:solidFill>
                  <a:schemeClr val="tx1"/>
                </a:solidFill>
                <a:latin typeface="HG丸ｺﾞｼｯｸM-PRO" panose="020F0600000000000000" pitchFamily="50" charset="-128"/>
                <a:ea typeface="HG丸ｺﾞｼｯｸM-PRO" panose="020F0600000000000000" pitchFamily="50" charset="-128"/>
              </a:endParaRPr>
            </a:p>
            <a:p>
              <a:pPr algn="ctr"/>
              <a:r>
                <a:rPr kumimoji="1" lang="ja-JP" altLang="en-US" b="1" i="1" dirty="0" smtClean="0">
                  <a:solidFill>
                    <a:schemeClr val="tx1"/>
                  </a:solidFill>
                  <a:latin typeface="HG丸ｺﾞｼｯｸM-PRO" panose="020F0600000000000000" pitchFamily="50" charset="-128"/>
                  <a:ea typeface="HG丸ｺﾞｼｯｸM-PRO" panose="020F0600000000000000" pitchFamily="50" charset="-128"/>
                </a:rPr>
                <a:t>「級友とよりよい人間関係を築こう」</a:t>
              </a:r>
              <a:endParaRPr kumimoji="1" lang="en-US" altLang="ja-JP" b="1" i="1"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57" name="角丸四角形 56"/>
            <p:cNvSpPr/>
            <p:nvPr/>
          </p:nvSpPr>
          <p:spPr bwMode="auto">
            <a:xfrm>
              <a:off x="539460" y="4694284"/>
              <a:ext cx="1476000" cy="529200"/>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lnSpc>
                  <a:spcPts val="1500"/>
                </a:lnSpc>
              </a:pPr>
              <a:r>
                <a:rPr kumimoji="1" lang="ja-JP" altLang="en-US"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帰りの会</a:t>
              </a:r>
              <a:endPar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55" name="角丸四角形 54"/>
            <p:cNvSpPr/>
            <p:nvPr/>
          </p:nvSpPr>
          <p:spPr>
            <a:xfrm>
              <a:off x="2314450" y="4681301"/>
              <a:ext cx="3906000" cy="518400"/>
            </a:xfrm>
            <a:prstGeom prst="roundRect">
              <a:avLst>
                <a:gd name="adj" fmla="val 26865"/>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級友との関わり方に関するアンケートを行う。</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67" name="下矢印 66"/>
            <p:cNvSpPr/>
            <p:nvPr/>
          </p:nvSpPr>
          <p:spPr bwMode="auto">
            <a:xfrm>
              <a:off x="1103381" y="5399293"/>
              <a:ext cx="360000" cy="231464"/>
            </a:xfrm>
            <a:prstGeom prst="downArrow">
              <a:avLst/>
            </a:prstGeom>
            <a:solidFill>
              <a:srgbClr val="0000FF"/>
            </a:solidFill>
            <a:ln>
              <a:solidFill>
                <a:srgbClr val="0000FF"/>
              </a:solidFill>
              <a:headEnd/>
              <a:tailEnd/>
            </a:ln>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kumimoji="1" lang="ja-JP" altLang="en-US"/>
            </a:p>
          </p:txBody>
        </p:sp>
        <p:sp>
          <p:nvSpPr>
            <p:cNvPr id="68" name="下矢印 67"/>
            <p:cNvSpPr/>
            <p:nvPr/>
          </p:nvSpPr>
          <p:spPr bwMode="auto">
            <a:xfrm>
              <a:off x="1095761" y="6584255"/>
              <a:ext cx="360000" cy="231464"/>
            </a:xfrm>
            <a:prstGeom prst="downArrow">
              <a:avLst/>
            </a:prstGeom>
            <a:solidFill>
              <a:srgbClr val="0000FF"/>
            </a:solidFill>
            <a:ln>
              <a:solidFill>
                <a:srgbClr val="0000FF"/>
              </a:solidFill>
              <a:headEnd/>
              <a:tailEnd/>
            </a:ln>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kumimoji="1" lang="ja-JP" altLang="en-US"/>
            </a:p>
          </p:txBody>
        </p:sp>
        <p:sp>
          <p:nvSpPr>
            <p:cNvPr id="70" name="角丸四角形 69"/>
            <p:cNvSpPr/>
            <p:nvPr/>
          </p:nvSpPr>
          <p:spPr bwMode="auto">
            <a:xfrm>
              <a:off x="537761" y="5806566"/>
              <a:ext cx="1476000" cy="529200"/>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lnSpc>
                  <a:spcPts val="1500"/>
                </a:lnSpc>
              </a:pPr>
              <a:r>
                <a:rPr kumimoji="1" lang="ja-JP" altLang="en-US"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放課後</a:t>
              </a:r>
              <a:endPar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73" name="角丸四角形 72"/>
            <p:cNvSpPr/>
            <p:nvPr/>
          </p:nvSpPr>
          <p:spPr>
            <a:xfrm>
              <a:off x="2315636" y="5800081"/>
              <a:ext cx="3906000" cy="517760"/>
            </a:xfrm>
            <a:prstGeom prst="roundRect">
              <a:avLst>
                <a:gd name="adj" fmla="val 26865"/>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アンケート結果を集計し、データとして整理する。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41" name="角丸四角形 40"/>
            <p:cNvSpPr/>
            <p:nvPr/>
          </p:nvSpPr>
          <p:spPr bwMode="auto">
            <a:xfrm>
              <a:off x="383381" y="8389506"/>
              <a:ext cx="1800000" cy="720000"/>
            </a:xfrm>
            <a:prstGeom prst="roundRect">
              <a:avLst>
                <a:gd name="adj" fmla="val 28865"/>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r>
                <a:rPr kumimoji="1" lang="ja-JP" altLang="en-US"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行事の振り返りや</a:t>
              </a:r>
              <a:endParaRPr kumimoji="1" lang="en-US" altLang="ja-JP"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a:p>
              <a:pPr algn="ctr"/>
              <a:r>
                <a:rPr kumimoji="1" lang="ja-JP" altLang="en-US"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帰りの会など</a:t>
              </a:r>
              <a:endPar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44" name="角丸四角形 43"/>
            <p:cNvSpPr/>
            <p:nvPr/>
          </p:nvSpPr>
          <p:spPr>
            <a:xfrm>
              <a:off x="2314450" y="8207811"/>
              <a:ext cx="3906000" cy="1093052"/>
            </a:xfrm>
            <a:prstGeom prst="roundRect">
              <a:avLst>
                <a:gd name="adj" fmla="val 15914"/>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行事の振り返りの場面や帰りの会の活動プログラムの一環として言葉を贈り合う場面を意図的に設定することで、言葉掛けのポイントを身に付け、言葉掛けのタイミングやバリエーションなど、仲間との関わり方を体得していく。</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81" name="角丸四角形 80"/>
            <p:cNvSpPr/>
            <p:nvPr/>
          </p:nvSpPr>
          <p:spPr bwMode="auto">
            <a:xfrm>
              <a:off x="537761" y="3436572"/>
              <a:ext cx="1476000" cy="530536"/>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r>
                <a:rPr kumimoji="1" lang="ja-JP" altLang="en-US"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朝の会</a:t>
              </a:r>
              <a:endPar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83" name="下矢印 82"/>
            <p:cNvSpPr/>
            <p:nvPr/>
          </p:nvSpPr>
          <p:spPr bwMode="auto">
            <a:xfrm>
              <a:off x="1095761" y="7876584"/>
              <a:ext cx="360000" cy="231464"/>
            </a:xfrm>
            <a:prstGeom prst="downArrow">
              <a:avLst/>
            </a:prstGeom>
            <a:solidFill>
              <a:srgbClr val="0000FF"/>
            </a:solidFill>
            <a:ln>
              <a:solidFill>
                <a:srgbClr val="0000FF"/>
              </a:solidFill>
              <a:headEnd/>
              <a:tailEnd/>
            </a:ln>
          </p:spPr>
          <p:style>
            <a:lnRef idx="1">
              <a:schemeClr val="accent1"/>
            </a:lnRef>
            <a:fillRef idx="3">
              <a:schemeClr val="accent1"/>
            </a:fillRef>
            <a:effectRef idx="2">
              <a:schemeClr val="accent1"/>
            </a:effectRef>
            <a:fontRef idx="minor">
              <a:schemeClr val="lt1"/>
            </a:fontRef>
          </p:style>
          <p:txBody>
            <a:bodyPr wrap="none" rtlCol="0" anchor="ctr"/>
            <a:lstStyle/>
            <a:p>
              <a:pPr algn="ctr"/>
              <a:endParaRPr kumimoji="1" lang="ja-JP" altLang="en-US"/>
            </a:p>
          </p:txBody>
        </p:sp>
      </p:grpSp>
    </p:spTree>
    <p:extLst>
      <p:ext uri="{BB962C8B-B14F-4D97-AF65-F5344CB8AC3E}">
        <p14:creationId xmlns:p14="http://schemas.microsoft.com/office/powerpoint/2010/main" val="3436147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 name="図 2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24548" y="6316888"/>
            <a:ext cx="720047" cy="720047"/>
          </a:xfrm>
          <a:prstGeom prst="rect">
            <a:avLst/>
          </a:prstGeom>
        </p:spPr>
      </p:pic>
      <p:pic>
        <p:nvPicPr>
          <p:cNvPr id="27" name="図 2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904372" y="2981338"/>
            <a:ext cx="720047" cy="720047"/>
          </a:xfrm>
          <a:prstGeom prst="rect">
            <a:avLst/>
          </a:prstGeom>
        </p:spPr>
      </p:pic>
      <p:pic>
        <p:nvPicPr>
          <p:cNvPr id="28"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5704" y="4104554"/>
            <a:ext cx="958048" cy="1000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80256" y="2419324"/>
            <a:ext cx="958048" cy="100015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8" name="角丸四角形 17"/>
          <p:cNvSpPr/>
          <p:nvPr/>
        </p:nvSpPr>
        <p:spPr>
          <a:xfrm>
            <a:off x="168046" y="1605352"/>
            <a:ext cx="6520240" cy="6815167"/>
          </a:xfrm>
          <a:prstGeom prst="roundRect">
            <a:avLst>
              <a:gd name="adj" fmla="val 2808"/>
            </a:avLst>
          </a:prstGeom>
          <a:noFill/>
          <a:ln w="28575">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角丸四角形吹き出し 31"/>
          <p:cNvSpPr/>
          <p:nvPr/>
        </p:nvSpPr>
        <p:spPr>
          <a:xfrm>
            <a:off x="1325528" y="2506821"/>
            <a:ext cx="4615125" cy="442605"/>
          </a:xfrm>
          <a:prstGeom prst="wedgeRoundRectCallout">
            <a:avLst>
              <a:gd name="adj1" fmla="val -55071"/>
              <a:gd name="adj2" fmla="val 6641"/>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rIns="36000" rtlCol="0" anchor="ctr" anchorCtr="0"/>
          <a:lstStyle/>
          <a:p>
            <a:r>
              <a:rPr lang="ja-JP" altLang="en-US" sz="1200" dirty="0" smtClean="0">
                <a:solidFill>
                  <a:schemeClr val="tx1"/>
                </a:solidFill>
                <a:latin typeface="ＤＦ平成明朝体W3" panose="02020309000000000000" pitchFamily="17" charset="-128"/>
                <a:ea typeface="ＤＦ平成明朝体W3" panose="02020309000000000000" pitchFamily="17" charset="-128"/>
              </a:rPr>
              <a:t>　</a:t>
            </a:r>
            <a:r>
              <a:rPr lang="ja-JP" altLang="en-US" sz="1100" dirty="0" smtClean="0">
                <a:solidFill>
                  <a:schemeClr val="tx1"/>
                </a:solidFill>
                <a:latin typeface="ＤＦ平成明朝体W3" panose="02020309000000000000" pitchFamily="17" charset="-128"/>
                <a:ea typeface="ＤＦ平成明朝体W3" panose="02020309000000000000" pitchFamily="17" charset="-128"/>
              </a:rPr>
              <a:t>学級委員と班長の皆さん、進級まであと２か月ほどになりましたが、学級の人間関係は深まっていますか。</a:t>
            </a:r>
            <a:endParaRPr lang="en-US" altLang="ja-JP" sz="1100" dirty="0" smtClean="0">
              <a:solidFill>
                <a:schemeClr val="tx1"/>
              </a:solidFill>
              <a:latin typeface="ＤＦ平成明朝体W3" panose="02020309000000000000" pitchFamily="17" charset="-128"/>
              <a:ea typeface="ＤＦ平成明朝体W3" panose="02020309000000000000" pitchFamily="17" charset="-128"/>
            </a:endParaRPr>
          </a:p>
        </p:txBody>
      </p:sp>
      <p:sp>
        <p:nvSpPr>
          <p:cNvPr id="52" name="Rectangle 11"/>
          <p:cNvSpPr>
            <a:spLocks noChangeArrowheads="1"/>
          </p:cNvSpPr>
          <p:nvPr/>
        </p:nvSpPr>
        <p:spPr bwMode="auto">
          <a:xfrm>
            <a:off x="169200" y="859606"/>
            <a:ext cx="1584000" cy="585390"/>
          </a:xfrm>
          <a:prstGeom prst="rect">
            <a:avLst/>
          </a:prstGeom>
          <a:solidFill>
            <a:srgbClr val="0099FF"/>
          </a:solidFill>
          <a:ln>
            <a:noFill/>
          </a:ln>
          <a:extLst/>
        </p:spPr>
        <p:txBody>
          <a:bodyPr wrap="none" anchor="ctr"/>
          <a:lstStyle/>
          <a:p>
            <a:pPr algn="ctr"/>
            <a:r>
              <a:rPr lang="ja-JP" altLang="en-US" sz="1600" dirty="0" smtClean="0">
                <a:ea typeface="HG丸ｺﾞｼｯｸM-PRO" pitchFamily="50" charset="-128"/>
              </a:rPr>
              <a:t>活動のねらい</a:t>
            </a:r>
            <a:endParaRPr lang="ja-JP" altLang="en-US" sz="1600" dirty="0">
              <a:ea typeface="HG丸ｺﾞｼｯｸM-PRO" pitchFamily="50" charset="-128"/>
            </a:endParaRPr>
          </a:p>
        </p:txBody>
      </p:sp>
      <p:sp>
        <p:nvSpPr>
          <p:cNvPr id="65" name="正方形/長方形 64"/>
          <p:cNvSpPr/>
          <p:nvPr/>
        </p:nvSpPr>
        <p:spPr>
          <a:xfrm>
            <a:off x="172801" y="868996"/>
            <a:ext cx="6515486" cy="576000"/>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9" name="Rectangle 55"/>
          <p:cNvSpPr>
            <a:spLocks noChangeArrowheads="1"/>
          </p:cNvSpPr>
          <p:nvPr/>
        </p:nvSpPr>
        <p:spPr bwMode="auto">
          <a:xfrm>
            <a:off x="1727699" y="871227"/>
            <a:ext cx="4960587" cy="5737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100" dirty="0" smtClean="0">
                <a:latin typeface="HG丸ｺﾞｼｯｸM-PRO" panose="020F0600000000000000" pitchFamily="50" charset="-128"/>
                <a:ea typeface="HG丸ｺﾞｼｯｸM-PRO" panose="020F0600000000000000" pitchFamily="50" charset="-128"/>
              </a:rPr>
              <a:t>○学級活動の題材を自分事として捉え、生徒にとって切迫感がある学級活動</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にすることを目指す。</a:t>
            </a:r>
            <a:endParaRPr lang="ja-JP" altLang="en-US" sz="1100" dirty="0">
              <a:latin typeface="HG丸ｺﾞｼｯｸM-PRO" panose="020F0600000000000000" pitchFamily="50" charset="-128"/>
              <a:ea typeface="HG丸ｺﾞｼｯｸM-PRO" panose="020F0600000000000000" pitchFamily="50" charset="-128"/>
            </a:endParaRPr>
          </a:p>
        </p:txBody>
      </p:sp>
      <p:sp>
        <p:nvSpPr>
          <p:cNvPr id="41" name="角丸四角形 40"/>
          <p:cNvSpPr/>
          <p:nvPr/>
        </p:nvSpPr>
        <p:spPr bwMode="auto">
          <a:xfrm>
            <a:off x="226800" y="1824306"/>
            <a:ext cx="1152000" cy="432000"/>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lnSpc>
                <a:spcPts val="1500"/>
              </a:lnSpc>
            </a:pPr>
            <a:r>
              <a:rPr kumimoji="1" lang="ja-JP" altLang="en-US" sz="14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放課後等</a:t>
            </a:r>
            <a:endParaRPr kumimoji="1" lang="ja-JP" altLang="en-US" sz="14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37" name="正方形/長方形 36"/>
          <p:cNvSpPr/>
          <p:nvPr/>
        </p:nvSpPr>
        <p:spPr>
          <a:xfrm>
            <a:off x="71616" y="-7168"/>
            <a:ext cx="3438762" cy="369332"/>
          </a:xfrm>
          <a:prstGeom prst="rect">
            <a:avLst/>
          </a:prstGeom>
          <a:noFill/>
        </p:spPr>
        <p:txBody>
          <a:bodyPr wrap="none" lIns="91440" tIns="45720" rIns="91440" bIns="45720">
            <a:spAutoFit/>
          </a:bodyPr>
          <a:lstStyle/>
          <a:p>
            <a:pPr algn="ctr"/>
            <a:r>
              <a:rPr lang="ja-JP" altLang="en-US" b="1" dirty="0" smtClean="0">
                <a:ea typeface="HG丸ｺﾞｼｯｸM-PRO" pitchFamily="50" charset="-128"/>
              </a:rPr>
              <a:t>学級活動へつなげる事前の活動</a:t>
            </a:r>
            <a:endParaRPr lang="ja-JP" altLang="en-US" b="1" dirty="0">
              <a:ea typeface="HG丸ｺﾞｼｯｸM-PRO" pitchFamily="50" charset="-128"/>
            </a:endParaRPr>
          </a:p>
        </p:txBody>
      </p:sp>
      <p:sp>
        <p:nvSpPr>
          <p:cNvPr id="46" name="角丸四角形 45"/>
          <p:cNvSpPr/>
          <p:nvPr/>
        </p:nvSpPr>
        <p:spPr>
          <a:xfrm>
            <a:off x="1481038" y="1779845"/>
            <a:ext cx="5133175" cy="513199"/>
          </a:xfrm>
          <a:prstGeom prst="roundRect">
            <a:avLst>
              <a:gd name="adj" fmla="val 26865"/>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学級委員や班長に対して、次回の学級活動の内容と目的を話し、活動までの見通しを共有する。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51" name="角丸四角形吹き出し 50"/>
          <p:cNvSpPr/>
          <p:nvPr/>
        </p:nvSpPr>
        <p:spPr>
          <a:xfrm>
            <a:off x="1325528" y="3174701"/>
            <a:ext cx="4550723" cy="734332"/>
          </a:xfrm>
          <a:prstGeom prst="wedgeRoundRectCallout">
            <a:avLst>
              <a:gd name="adj1" fmla="val 51793"/>
              <a:gd name="adj2" fmla="val -36256"/>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rIns="36000" rtlCol="0" anchor="ctr" anchorCtr="0"/>
          <a:lstStyle/>
          <a:p>
            <a:r>
              <a:rPr lang="ja-JP" altLang="en-US" sz="1100" dirty="0" smtClean="0">
                <a:solidFill>
                  <a:schemeClr val="tx1"/>
                </a:solidFill>
                <a:latin typeface="ＤＦ平成明朝体W3" panose="02020309000000000000" pitchFamily="17" charset="-128"/>
                <a:ea typeface="ＤＦ平成明朝体W3" panose="02020309000000000000" pitchFamily="17" charset="-128"/>
              </a:rPr>
              <a:t>　学年のスタートの時よりも、コミュニケーションをとることができる仲間が増えたと思います。でも、休み時間などは仲のよい人同士のグループで固まって過ごすことが増えてきたと思います。</a:t>
            </a:r>
            <a:endParaRPr lang="en-US" altLang="ja-JP" sz="1100" dirty="0" smtClean="0">
              <a:solidFill>
                <a:schemeClr val="tx1"/>
              </a:solidFill>
              <a:latin typeface="ＤＦ平成明朝体W3" panose="02020309000000000000" pitchFamily="17" charset="-128"/>
              <a:ea typeface="ＤＦ平成明朝体W3" panose="02020309000000000000" pitchFamily="17" charset="-128"/>
            </a:endParaRPr>
          </a:p>
        </p:txBody>
      </p:sp>
      <p:sp>
        <p:nvSpPr>
          <p:cNvPr id="53" name="角丸四角形 52"/>
          <p:cNvSpPr/>
          <p:nvPr/>
        </p:nvSpPr>
        <p:spPr bwMode="auto">
          <a:xfrm>
            <a:off x="226800" y="5661187"/>
            <a:ext cx="1152000" cy="432000"/>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lnSpc>
                <a:spcPts val="1500"/>
              </a:lnSpc>
            </a:pPr>
            <a:r>
              <a:rPr kumimoji="1" lang="ja-JP" altLang="en-US" sz="14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帰りの会</a:t>
            </a:r>
            <a:endParaRPr kumimoji="1" lang="ja-JP" altLang="en-US" sz="14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56" name="角丸四角形 55"/>
          <p:cNvSpPr/>
          <p:nvPr/>
        </p:nvSpPr>
        <p:spPr>
          <a:xfrm>
            <a:off x="1426764" y="5648893"/>
            <a:ext cx="5133600" cy="456592"/>
          </a:xfrm>
          <a:prstGeom prst="roundRect">
            <a:avLst>
              <a:gd name="adj" fmla="val 26865"/>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級友との関わりに関するアンケートを行う。</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59" name="角丸四角形吹き出し 58"/>
          <p:cNvSpPr/>
          <p:nvPr/>
        </p:nvSpPr>
        <p:spPr>
          <a:xfrm>
            <a:off x="1325527" y="6345425"/>
            <a:ext cx="4550724" cy="724660"/>
          </a:xfrm>
          <a:prstGeom prst="wedgeRoundRectCallout">
            <a:avLst>
              <a:gd name="adj1" fmla="val 53914"/>
              <a:gd name="adj2" fmla="val -26215"/>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tIns="36000" rIns="36000" rtlCol="0" anchor="ctr" anchorCtr="0"/>
          <a:lstStyle/>
          <a:p>
            <a:r>
              <a:rPr lang="ja-JP" altLang="en-US" sz="1100" dirty="0" smtClean="0">
                <a:solidFill>
                  <a:schemeClr val="tx1"/>
                </a:solidFill>
                <a:latin typeface="ＤＦ平成明朝体W3" panose="02020309000000000000" pitchFamily="17" charset="-128"/>
                <a:ea typeface="ＤＦ平成明朝体W3" panose="02020309000000000000" pitchFamily="17" charset="-128"/>
              </a:rPr>
              <a:t>　進級まで約２か月となりました。進級に向けて、人間関係を深め、よりよい○学年に私たちが成長していくために、級友との関わりに関するアンケート記入に協力をお願いします。</a:t>
            </a:r>
            <a:endParaRPr lang="en-US" altLang="ja-JP" sz="1100" dirty="0" smtClean="0">
              <a:solidFill>
                <a:schemeClr val="tx1"/>
              </a:solidFill>
              <a:latin typeface="ＤＦ平成明朝体W3" panose="02020309000000000000" pitchFamily="17" charset="-128"/>
              <a:ea typeface="ＤＦ平成明朝体W3" panose="02020309000000000000" pitchFamily="17" charset="-128"/>
            </a:endParaRPr>
          </a:p>
        </p:txBody>
      </p:sp>
      <p:sp>
        <p:nvSpPr>
          <p:cNvPr id="60" name="角丸四角形 59"/>
          <p:cNvSpPr/>
          <p:nvPr/>
        </p:nvSpPr>
        <p:spPr bwMode="auto">
          <a:xfrm>
            <a:off x="226800" y="7552663"/>
            <a:ext cx="1152000" cy="432000"/>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lnSpc>
                <a:spcPts val="1500"/>
              </a:lnSpc>
            </a:pPr>
            <a:r>
              <a:rPr kumimoji="1" lang="ja-JP" altLang="en-US" sz="14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放課後</a:t>
            </a:r>
            <a:endParaRPr kumimoji="1" lang="ja-JP" altLang="en-US" sz="14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61" name="角丸四角形 60"/>
          <p:cNvSpPr/>
          <p:nvPr/>
        </p:nvSpPr>
        <p:spPr>
          <a:xfrm>
            <a:off x="1436821" y="7537007"/>
            <a:ext cx="5126713" cy="457200"/>
          </a:xfrm>
          <a:prstGeom prst="roundRect">
            <a:avLst>
              <a:gd name="adj" fmla="val 26865"/>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アンケート結果を集計し、データとして整理する。</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5" name="Rectangle 55"/>
          <p:cNvSpPr>
            <a:spLocks noChangeArrowheads="1"/>
          </p:cNvSpPr>
          <p:nvPr/>
        </p:nvSpPr>
        <p:spPr bwMode="auto">
          <a:xfrm>
            <a:off x="1880376" y="399655"/>
            <a:ext cx="4700806" cy="405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pPr algn="ctr"/>
            <a:r>
              <a:rPr lang="ja-JP" altLang="en-US" dirty="0">
                <a:latin typeface="HG丸ｺﾞｼｯｸM-PRO" panose="020F0600000000000000" pitchFamily="50" charset="-128"/>
                <a:ea typeface="HG丸ｺﾞｼｯｸM-PRO" panose="020F0600000000000000" pitchFamily="50" charset="-128"/>
              </a:rPr>
              <a:t>級友とよりよい人間関係を</a:t>
            </a:r>
            <a:r>
              <a:rPr lang="ja-JP" altLang="en-US" dirty="0" smtClean="0">
                <a:latin typeface="HG丸ｺﾞｼｯｸM-PRO" panose="020F0600000000000000" pitchFamily="50" charset="-128"/>
                <a:ea typeface="HG丸ｺﾞｼｯｸM-PRO" panose="020F0600000000000000" pitchFamily="50" charset="-128"/>
              </a:rPr>
              <a:t>築こう</a:t>
            </a:r>
            <a:r>
              <a:rPr lang="ja-JP" altLang="en-US" sz="2000" b="0" dirty="0" smtClean="0">
                <a:latin typeface="HG丸ｺﾞｼｯｸM-PRO" panose="020F0600000000000000" pitchFamily="50" charset="-128"/>
                <a:ea typeface="HG丸ｺﾞｼｯｸM-PRO" panose="020F0600000000000000" pitchFamily="50" charset="-128"/>
              </a:rPr>
              <a:t>　</a:t>
            </a:r>
            <a:r>
              <a:rPr lang="ja-JP" altLang="en-US" b="0" dirty="0" smtClean="0">
                <a:latin typeface="HG丸ｺﾞｼｯｸM-PRO" panose="020F0600000000000000" pitchFamily="50" charset="-128"/>
                <a:ea typeface="HG丸ｺﾞｼｯｸM-PRO" panose="020F0600000000000000" pitchFamily="50" charset="-128"/>
              </a:rPr>
              <a:t>　　　</a:t>
            </a:r>
            <a:endParaRPr lang="ja-JP" altLang="en-US" b="0" dirty="0">
              <a:latin typeface="HG丸ｺﾞｼｯｸM-PRO" panose="020F0600000000000000" pitchFamily="50" charset="-128"/>
              <a:ea typeface="HG丸ｺﾞｼｯｸM-PRO" panose="020F0600000000000000" pitchFamily="50" charset="-128"/>
            </a:endParaRPr>
          </a:p>
        </p:txBody>
      </p:sp>
      <p:sp>
        <p:nvSpPr>
          <p:cNvPr id="33" name="角丸四角形吹き出し 32"/>
          <p:cNvSpPr/>
          <p:nvPr/>
        </p:nvSpPr>
        <p:spPr>
          <a:xfrm>
            <a:off x="1325528" y="4130154"/>
            <a:ext cx="4615125" cy="937251"/>
          </a:xfrm>
          <a:prstGeom prst="wedgeRoundRectCallout">
            <a:avLst>
              <a:gd name="adj1" fmla="val -55023"/>
              <a:gd name="adj2" fmla="val -29062"/>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rIns="72000" rtlCol="0" anchor="ctr" anchorCtr="0"/>
          <a:lstStyle/>
          <a:p>
            <a:r>
              <a:rPr lang="ja-JP" altLang="en-US" sz="1100" dirty="0" smtClean="0">
                <a:solidFill>
                  <a:schemeClr val="tx1"/>
                </a:solidFill>
                <a:latin typeface="ＤＦ平成明朝体W3" panose="02020309000000000000" pitchFamily="17" charset="-128"/>
                <a:ea typeface="ＤＦ平成明朝体W3" panose="02020309000000000000" pitchFamily="17" charset="-128"/>
              </a:rPr>
              <a:t>　先生もそう感じていました。グループで過ごすことは決して悪いことではありません。ただ、この残された期間で、人間関係をより深めていくために、次の学級活動を計画してます。そこで、学級の皆さんに真剣に取り組んでもらうために、帰りの会で事前アンケートをとります。</a:t>
            </a:r>
            <a:endParaRPr lang="en-US" altLang="ja-JP" sz="1100" dirty="0">
              <a:solidFill>
                <a:schemeClr val="tx1"/>
              </a:solidFill>
              <a:latin typeface="ＤＦ平成明朝体W3" panose="02020309000000000000" pitchFamily="17" charset="-128"/>
              <a:ea typeface="ＤＦ平成明朝体W3" panose="02020309000000000000" pitchFamily="17" charset="-128"/>
            </a:endParaRPr>
          </a:p>
        </p:txBody>
      </p:sp>
      <p:sp>
        <p:nvSpPr>
          <p:cNvPr id="31" name="Rectangle 11"/>
          <p:cNvSpPr>
            <a:spLocks noChangeArrowheads="1"/>
          </p:cNvSpPr>
          <p:nvPr/>
        </p:nvSpPr>
        <p:spPr bwMode="auto">
          <a:xfrm>
            <a:off x="1772376" y="381657"/>
            <a:ext cx="108000" cy="432000"/>
          </a:xfrm>
          <a:prstGeom prst="rect">
            <a:avLst/>
          </a:prstGeom>
          <a:solidFill>
            <a:srgbClr val="00B0F0"/>
          </a:solidFill>
          <a:ln>
            <a:noFill/>
          </a:ln>
          <a:extLst/>
        </p:spPr>
        <p:txBody>
          <a:bodyPr wrap="none" anchor="ctr"/>
          <a:lstStyle/>
          <a:p>
            <a:pPr algn="ctr"/>
            <a:endParaRPr lang="ja-JP" altLang="en-US" sz="1800" dirty="0">
              <a:ea typeface="HG丸ｺﾞｼｯｸM-PRO" pitchFamily="50" charset="-128"/>
            </a:endParaRPr>
          </a:p>
        </p:txBody>
      </p:sp>
      <p:sp>
        <p:nvSpPr>
          <p:cNvPr id="34" name="Rectangle 22"/>
          <p:cNvSpPr>
            <a:spLocks noChangeArrowheads="1"/>
          </p:cNvSpPr>
          <p:nvPr/>
        </p:nvSpPr>
        <p:spPr bwMode="auto">
          <a:xfrm>
            <a:off x="168046" y="486585"/>
            <a:ext cx="1584000" cy="316800"/>
          </a:xfrm>
          <a:prstGeom prst="rect">
            <a:avLst/>
          </a:prstGeom>
          <a:solidFill>
            <a:srgbClr val="FF9900">
              <a:alpha val="59999"/>
            </a:srgbClr>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nchorCtr="1"/>
          <a:lstStyle/>
          <a:p>
            <a:pPr algn="ctr"/>
            <a:r>
              <a:rPr lang="ja-JP" altLang="en-US" sz="1600" dirty="0" smtClean="0">
                <a:ea typeface="HG丸ｺﾞｼｯｸM-PRO" pitchFamily="50" charset="-128"/>
              </a:rPr>
              <a:t>中</a:t>
            </a:r>
            <a:r>
              <a:rPr lang="ja-JP" altLang="en-US" sz="1600" b="0" dirty="0" smtClean="0">
                <a:ea typeface="HG丸ｺﾞｼｯｸM-PRO" pitchFamily="50" charset="-128"/>
              </a:rPr>
              <a:t>学校</a:t>
            </a:r>
            <a:endParaRPr lang="ja-JP" altLang="en-US" sz="1600" b="0" dirty="0">
              <a:ea typeface="HG丸ｺﾞｼｯｸM-PRO" pitchFamily="50" charset="-128"/>
            </a:endParaRPr>
          </a:p>
        </p:txBody>
      </p:sp>
      <p:sp>
        <p:nvSpPr>
          <p:cNvPr id="39" name="Rectangle 11"/>
          <p:cNvSpPr>
            <a:spLocks noChangeArrowheads="1"/>
          </p:cNvSpPr>
          <p:nvPr/>
        </p:nvSpPr>
        <p:spPr bwMode="auto">
          <a:xfrm>
            <a:off x="6581182" y="384214"/>
            <a:ext cx="108000" cy="432000"/>
          </a:xfrm>
          <a:prstGeom prst="rect">
            <a:avLst/>
          </a:prstGeom>
          <a:solidFill>
            <a:srgbClr val="00B0F0"/>
          </a:solidFill>
          <a:ln>
            <a:noFill/>
          </a:ln>
          <a:extLst/>
        </p:spPr>
        <p:txBody>
          <a:bodyPr wrap="none" anchor="ctr"/>
          <a:lstStyle/>
          <a:p>
            <a:pPr algn="ctr"/>
            <a:endParaRPr lang="ja-JP" altLang="en-US" sz="1800" dirty="0">
              <a:ea typeface="HG丸ｺﾞｼｯｸM-PRO" pitchFamily="50" charset="-128"/>
            </a:endParaRPr>
          </a:p>
        </p:txBody>
      </p:sp>
    </p:spTree>
    <p:extLst>
      <p:ext uri="{BB962C8B-B14F-4D97-AF65-F5344CB8AC3E}">
        <p14:creationId xmlns:p14="http://schemas.microsoft.com/office/powerpoint/2010/main" val="9504639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20249" y="93714"/>
            <a:ext cx="3438762" cy="369332"/>
          </a:xfrm>
          <a:prstGeom prst="rect">
            <a:avLst/>
          </a:prstGeom>
          <a:noFill/>
        </p:spPr>
        <p:txBody>
          <a:bodyPr wrap="none" lIns="91440" tIns="45720" rIns="91440" bIns="45720">
            <a:spAutoFit/>
          </a:bodyPr>
          <a:lstStyle/>
          <a:p>
            <a:pPr algn="ctr"/>
            <a:r>
              <a:rPr lang="ja-JP" altLang="en-US" b="1" dirty="0" smtClean="0">
                <a:ea typeface="HG丸ｺﾞｼｯｸM-PRO" pitchFamily="50" charset="-128"/>
              </a:rPr>
              <a:t>学級活動へつなげる事前の活動</a:t>
            </a:r>
            <a:endParaRPr lang="ja-JP" altLang="en-US" b="1" dirty="0">
              <a:ea typeface="HG丸ｺﾞｼｯｸM-PRO" pitchFamily="50" charset="-128"/>
            </a:endParaRPr>
          </a:p>
        </p:txBody>
      </p:sp>
      <p:sp>
        <p:nvSpPr>
          <p:cNvPr id="4" name="テキスト ボックス 3"/>
          <p:cNvSpPr txBox="1"/>
          <p:nvPr/>
        </p:nvSpPr>
        <p:spPr>
          <a:xfrm>
            <a:off x="522744" y="8560730"/>
            <a:ext cx="5817600" cy="648000"/>
          </a:xfrm>
          <a:prstGeom prst="rect">
            <a:avLst/>
          </a:prstGeom>
          <a:noFill/>
          <a:ln>
            <a:solidFill>
              <a:schemeClr val="tx1"/>
            </a:solidFill>
          </a:ln>
        </p:spPr>
        <p:txBody>
          <a:bodyPr wrap="square" rtlCol="0">
            <a:spAutoFit/>
          </a:bodyPr>
          <a:lstStyle/>
          <a:p>
            <a:pPr>
              <a:buNone/>
            </a:pPr>
            <a:r>
              <a:rPr lang="ja-JP" altLang="en-US" sz="1200" dirty="0">
                <a:latin typeface="HG丸ｺﾞｼｯｸM-PRO" panose="020F0600000000000000" pitchFamily="50" charset="-128"/>
                <a:ea typeface="HG丸ｺﾞｼｯｸM-PRO" panose="020F0600000000000000" pitchFamily="50" charset="-128"/>
              </a:rPr>
              <a:t>　</a:t>
            </a:r>
            <a:r>
              <a:rPr lang="en-US" altLang="ja-JP" sz="1200" dirty="0" smtClean="0">
                <a:latin typeface="HG丸ｺﾞｼｯｸM-PRO" panose="020F0600000000000000" pitchFamily="50" charset="-128"/>
                <a:ea typeface="HG丸ｺﾞｼｯｸM-PRO" panose="020F0600000000000000" pitchFamily="50" charset="-128"/>
              </a:rPr>
              <a:t>Google Forms</a:t>
            </a:r>
            <a:r>
              <a:rPr lang="ja-JP" altLang="en-US" sz="1200" dirty="0" smtClean="0">
                <a:latin typeface="HG丸ｺﾞｼｯｸM-PRO" panose="020F0600000000000000" pitchFamily="50" charset="-128"/>
                <a:ea typeface="HG丸ｺﾞｼｯｸM-PRO" panose="020F0600000000000000" pitchFamily="50" charset="-128"/>
              </a:rPr>
              <a:t>を活用し、生徒の実態を把握しておく。この結果を授業の導入部に活用することで、課題に対する切迫感を高め、自分事として考えるための一助とする。</a:t>
            </a:r>
            <a:endParaRPr lang="en-US" altLang="ja-JP" sz="1200" dirty="0">
              <a:latin typeface="HG丸ｺﾞｼｯｸM-PRO" panose="020F0600000000000000" pitchFamily="50" charset="-128"/>
              <a:ea typeface="HG丸ｺﾞｼｯｸM-PRO" panose="020F0600000000000000" pitchFamily="50" charset="-128"/>
            </a:endParaRPr>
          </a:p>
        </p:txBody>
      </p:sp>
      <p:sp>
        <p:nvSpPr>
          <p:cNvPr id="5" name="正方形/長方形 4"/>
          <p:cNvSpPr/>
          <p:nvPr/>
        </p:nvSpPr>
        <p:spPr>
          <a:xfrm>
            <a:off x="747433" y="2223365"/>
            <a:ext cx="2931819" cy="21149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522744" y="7101175"/>
            <a:ext cx="5817600" cy="1200329"/>
          </a:xfrm>
          <a:prstGeom prst="rect">
            <a:avLst/>
          </a:prstGeom>
          <a:noFill/>
          <a:ln>
            <a:solidFill>
              <a:schemeClr val="tx1"/>
            </a:solidFill>
          </a:ln>
        </p:spPr>
        <p:txBody>
          <a:bodyPr wrap="square" rtlCol="0">
            <a:spAutoFit/>
          </a:bodyPr>
          <a:lstStyle/>
          <a:p>
            <a:pPr>
              <a:buNone/>
            </a:pPr>
            <a:r>
              <a:rPr lang="en-US" altLang="ja-JP" sz="1200" dirty="0" smtClean="0">
                <a:latin typeface="HG丸ｺﾞｼｯｸM-PRO" panose="020F0600000000000000" pitchFamily="50" charset="-128"/>
                <a:ea typeface="HG丸ｺﾞｼｯｸM-PRO" panose="020F0600000000000000" pitchFamily="50" charset="-128"/>
              </a:rPr>
              <a:t>【</a:t>
            </a:r>
            <a:r>
              <a:rPr lang="ja-JP" altLang="en-US" sz="1200" dirty="0" smtClean="0">
                <a:latin typeface="HG丸ｺﾞｼｯｸM-PRO" panose="020F0600000000000000" pitchFamily="50" charset="-128"/>
                <a:ea typeface="HG丸ｺﾞｼｯｸM-PRO" panose="020F0600000000000000" pitchFamily="50" charset="-128"/>
              </a:rPr>
              <a:t>質問項目例</a:t>
            </a:r>
            <a:r>
              <a:rPr lang="en-US" altLang="ja-JP" sz="1200" dirty="0" smtClean="0">
                <a:latin typeface="HG丸ｺﾞｼｯｸM-PRO" panose="020F0600000000000000" pitchFamily="50" charset="-128"/>
                <a:ea typeface="HG丸ｺﾞｼｯｸM-PRO" panose="020F0600000000000000" pitchFamily="50" charset="-128"/>
              </a:rPr>
              <a:t>】</a:t>
            </a:r>
          </a:p>
          <a:p>
            <a:pPr>
              <a:buNone/>
            </a:pPr>
            <a:r>
              <a:rPr lang="ja-JP" altLang="en-US" sz="1200" dirty="0" smtClean="0">
                <a:latin typeface="HG丸ｺﾞｼｯｸM-PRO" panose="020F0600000000000000" pitchFamily="50" charset="-128"/>
                <a:ea typeface="HG丸ｺﾞｼｯｸM-PRO" panose="020F0600000000000000" pitchFamily="50" charset="-128"/>
              </a:rPr>
              <a:t>１．多くの級友と積極的に関わろうとしている。</a:t>
            </a:r>
            <a:endParaRPr lang="en-US" altLang="ja-JP" sz="1200" dirty="0" smtClean="0">
              <a:latin typeface="HG丸ｺﾞｼｯｸM-PRO" panose="020F0600000000000000" pitchFamily="50" charset="-128"/>
              <a:ea typeface="HG丸ｺﾞｼｯｸM-PRO" panose="020F0600000000000000" pitchFamily="50" charset="-128"/>
            </a:endParaRPr>
          </a:p>
          <a:p>
            <a:pPr>
              <a:buNone/>
            </a:pPr>
            <a:r>
              <a:rPr lang="ja-JP" altLang="en-US" sz="1200" dirty="0" smtClean="0">
                <a:latin typeface="HG丸ｺﾞｼｯｸM-PRO" panose="020F0600000000000000" pitchFamily="50" charset="-128"/>
                <a:ea typeface="HG丸ｺﾞｼｯｸM-PRO" panose="020F0600000000000000" pitchFamily="50" charset="-128"/>
              </a:rPr>
              <a:t>２．級友が困っているとき、進んで助けるようにしている。</a:t>
            </a:r>
            <a:endParaRPr lang="en-US" altLang="ja-JP" sz="1200" dirty="0" smtClean="0">
              <a:latin typeface="HG丸ｺﾞｼｯｸM-PRO" panose="020F0600000000000000" pitchFamily="50" charset="-128"/>
              <a:ea typeface="HG丸ｺﾞｼｯｸM-PRO" panose="020F0600000000000000" pitchFamily="50" charset="-128"/>
            </a:endParaRPr>
          </a:p>
          <a:p>
            <a:pPr>
              <a:buNone/>
            </a:pPr>
            <a:r>
              <a:rPr lang="ja-JP" altLang="en-US" sz="1200" dirty="0" smtClean="0">
                <a:latin typeface="HG丸ｺﾞｼｯｸM-PRO" panose="020F0600000000000000" pitchFamily="50" charset="-128"/>
                <a:ea typeface="HG丸ｺﾞｼｯｸM-PRO" panose="020F0600000000000000" pitchFamily="50" charset="-128"/>
              </a:rPr>
              <a:t>３．話合い活動の時に、積極的に意見を出している。</a:t>
            </a:r>
            <a:endParaRPr lang="en-US" altLang="ja-JP" sz="1200" dirty="0" smtClean="0">
              <a:latin typeface="HG丸ｺﾞｼｯｸM-PRO" panose="020F0600000000000000" pitchFamily="50" charset="-128"/>
              <a:ea typeface="HG丸ｺﾞｼｯｸM-PRO" panose="020F0600000000000000" pitchFamily="50" charset="-128"/>
            </a:endParaRPr>
          </a:p>
          <a:p>
            <a:pPr>
              <a:buNone/>
            </a:pPr>
            <a:r>
              <a:rPr lang="ja-JP" altLang="en-US" sz="1200" dirty="0" smtClean="0">
                <a:latin typeface="HG丸ｺﾞｼｯｸM-PRO" panose="020F0600000000000000" pitchFamily="50" charset="-128"/>
                <a:ea typeface="HG丸ｺﾞｼｯｸM-PRO" panose="020F0600000000000000" pitchFamily="50" charset="-128"/>
              </a:rPr>
              <a:t>４．級友と話すときに、言葉づかいや態度に気を付けている。</a:t>
            </a:r>
            <a:endParaRPr lang="en-US" altLang="ja-JP" sz="1200" dirty="0" smtClean="0">
              <a:latin typeface="HG丸ｺﾞｼｯｸM-PRO" panose="020F0600000000000000" pitchFamily="50" charset="-128"/>
              <a:ea typeface="HG丸ｺﾞｼｯｸM-PRO" panose="020F0600000000000000" pitchFamily="50" charset="-128"/>
            </a:endParaRPr>
          </a:p>
          <a:p>
            <a:pPr>
              <a:buNone/>
            </a:pPr>
            <a:r>
              <a:rPr lang="ja-JP" altLang="en-US" sz="1200" dirty="0" smtClean="0">
                <a:latin typeface="HG丸ｺﾞｼｯｸM-PRO" panose="020F0600000000000000" pitchFamily="50" charset="-128"/>
                <a:ea typeface="HG丸ｺﾞｼｯｸM-PRO" panose="020F0600000000000000" pitchFamily="50" charset="-128"/>
              </a:rPr>
              <a:t>５．級友を褒めたり認めたりしている。</a:t>
            </a:r>
            <a:endParaRPr lang="en-US" altLang="ja-JP" sz="1200" dirty="0" smtClean="0">
              <a:latin typeface="HG丸ｺﾞｼｯｸM-PRO" panose="020F0600000000000000" pitchFamily="50" charset="-128"/>
              <a:ea typeface="HG丸ｺﾞｼｯｸM-PRO" panose="020F0600000000000000" pitchFamily="50" charset="-128"/>
            </a:endParaRPr>
          </a:p>
        </p:txBody>
      </p:sp>
      <p:pic>
        <p:nvPicPr>
          <p:cNvPr id="7" name="図 6"/>
          <p:cNvPicPr>
            <a:picLocks noChangeAspect="1"/>
          </p:cNvPicPr>
          <p:nvPr/>
        </p:nvPicPr>
        <p:blipFill>
          <a:blip r:embed="rId2"/>
          <a:stretch>
            <a:fillRect/>
          </a:stretch>
        </p:blipFill>
        <p:spPr>
          <a:xfrm>
            <a:off x="520824" y="629673"/>
            <a:ext cx="5816085" cy="6162200"/>
          </a:xfrm>
          <a:prstGeom prst="rect">
            <a:avLst/>
          </a:prstGeom>
          <a:ln>
            <a:solidFill>
              <a:schemeClr val="tx1"/>
            </a:solidFill>
          </a:ln>
        </p:spPr>
      </p:pic>
      <p:sp>
        <p:nvSpPr>
          <p:cNvPr id="8" name="正方形/長方形 7"/>
          <p:cNvSpPr/>
          <p:nvPr/>
        </p:nvSpPr>
        <p:spPr>
          <a:xfrm>
            <a:off x="868101" y="1875099"/>
            <a:ext cx="2419109" cy="34826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2279320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AutoShape 23"/>
          <p:cNvSpPr>
            <a:spLocks noChangeArrowheads="1"/>
          </p:cNvSpPr>
          <p:nvPr/>
        </p:nvSpPr>
        <p:spPr bwMode="auto">
          <a:xfrm rot="5400000">
            <a:off x="-1092754" y="8080656"/>
            <a:ext cx="2833041" cy="540000"/>
          </a:xfrm>
          <a:prstGeom prst="chevron">
            <a:avLst>
              <a:gd name="adj" fmla="val 37469"/>
            </a:avLst>
          </a:prstGeom>
          <a:solidFill>
            <a:srgbClr val="0099FF"/>
          </a:solidFill>
          <a:ln>
            <a:noFill/>
          </a:ln>
          <a:extLst/>
        </p:spPr>
        <p:txBody>
          <a:bodyPr rot="10800000" vert="eaVert" wrap="none" anchor="ctr"/>
          <a:lstStyle/>
          <a:p>
            <a:pPr algn="ctr"/>
            <a:r>
              <a:rPr lang="en-US" altLang="ja-JP" sz="1200" b="0" dirty="0">
                <a:ea typeface="HG丸ｺﾞｼｯｸM-PRO" pitchFamily="50" charset="-128"/>
              </a:rPr>
              <a:t> </a:t>
            </a:r>
            <a:endParaRPr lang="ja-JP" altLang="en-US" b="0" dirty="0">
              <a:latin typeface="HG丸ｺﾞｼｯｸM-PRO" pitchFamily="50" charset="-128"/>
              <a:ea typeface="HG丸ｺﾞｼｯｸM-PRO" pitchFamily="50" charset="-128"/>
            </a:endParaRPr>
          </a:p>
        </p:txBody>
      </p:sp>
      <p:pic>
        <p:nvPicPr>
          <p:cNvPr id="38"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3277" y="4329473"/>
            <a:ext cx="602387" cy="6288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7"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31717" y="6296046"/>
            <a:ext cx="602387" cy="6288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Rectangle 11"/>
          <p:cNvSpPr>
            <a:spLocks noChangeArrowheads="1"/>
          </p:cNvSpPr>
          <p:nvPr/>
        </p:nvSpPr>
        <p:spPr bwMode="auto">
          <a:xfrm>
            <a:off x="66248" y="2472590"/>
            <a:ext cx="6696000" cy="392112"/>
          </a:xfrm>
          <a:prstGeom prst="rect">
            <a:avLst/>
          </a:prstGeom>
          <a:solidFill>
            <a:srgbClr val="0099FF"/>
          </a:solidFill>
          <a:ln>
            <a:noFill/>
          </a:ln>
          <a:extLst/>
        </p:spPr>
        <p:txBody>
          <a:bodyPr wrap="none" anchor="ctr"/>
          <a:lstStyle/>
          <a:p>
            <a:pPr algn="ctr"/>
            <a:r>
              <a:rPr lang="ja-JP" altLang="en-US" dirty="0" smtClean="0">
                <a:ea typeface="HG丸ｺﾞｼｯｸM-PRO" pitchFamily="50" charset="-128"/>
              </a:rPr>
              <a:t>授 業</a:t>
            </a:r>
            <a:r>
              <a:rPr lang="ja-JP" altLang="en-US" sz="1800" dirty="0" smtClean="0">
                <a:ea typeface="HG丸ｺﾞｼｯｸM-PRO" pitchFamily="50" charset="-128"/>
              </a:rPr>
              <a:t> 展 開 例</a:t>
            </a:r>
            <a:endParaRPr lang="ja-JP" altLang="en-US" sz="1800" dirty="0">
              <a:ea typeface="HG丸ｺﾞｼｯｸM-PRO" pitchFamily="50" charset="-128"/>
            </a:endParaRPr>
          </a:p>
        </p:txBody>
      </p:sp>
      <p:sp>
        <p:nvSpPr>
          <p:cNvPr id="6" name="Rectangle 11"/>
          <p:cNvSpPr>
            <a:spLocks noChangeArrowheads="1"/>
          </p:cNvSpPr>
          <p:nvPr/>
        </p:nvSpPr>
        <p:spPr bwMode="auto">
          <a:xfrm>
            <a:off x="2560159" y="175410"/>
            <a:ext cx="108000" cy="468000"/>
          </a:xfrm>
          <a:prstGeom prst="rect">
            <a:avLst/>
          </a:prstGeom>
          <a:solidFill>
            <a:srgbClr val="00B0F0"/>
          </a:solidFill>
          <a:ln>
            <a:noFill/>
          </a:ln>
          <a:extLst/>
        </p:spPr>
        <p:txBody>
          <a:bodyPr wrap="none" anchor="ctr"/>
          <a:lstStyle/>
          <a:p>
            <a:pPr algn="ctr"/>
            <a:endParaRPr lang="ja-JP" altLang="en-US" sz="1800" dirty="0">
              <a:ea typeface="HG丸ｺﾞｼｯｸM-PRO" pitchFamily="50" charset="-128"/>
            </a:endParaRPr>
          </a:p>
        </p:txBody>
      </p:sp>
      <p:sp>
        <p:nvSpPr>
          <p:cNvPr id="7" name="Rectangle 11"/>
          <p:cNvSpPr>
            <a:spLocks noChangeArrowheads="1"/>
          </p:cNvSpPr>
          <p:nvPr/>
        </p:nvSpPr>
        <p:spPr bwMode="auto">
          <a:xfrm>
            <a:off x="6654248" y="175410"/>
            <a:ext cx="108000" cy="468313"/>
          </a:xfrm>
          <a:prstGeom prst="rect">
            <a:avLst/>
          </a:prstGeom>
          <a:solidFill>
            <a:srgbClr val="0099FF"/>
          </a:solidFill>
          <a:ln>
            <a:noFill/>
          </a:ln>
          <a:extLst/>
        </p:spPr>
        <p:txBody>
          <a:bodyPr wrap="none" anchor="ctr"/>
          <a:lstStyle/>
          <a:p>
            <a:pPr algn="ctr"/>
            <a:endParaRPr lang="ja-JP" altLang="en-US" sz="1800" dirty="0">
              <a:ea typeface="HG丸ｺﾞｼｯｸM-PRO" pitchFamily="50" charset="-128"/>
            </a:endParaRPr>
          </a:p>
        </p:txBody>
      </p:sp>
      <p:sp>
        <p:nvSpPr>
          <p:cNvPr id="9" name="四角形 34"/>
          <p:cNvSpPr>
            <a:spLocks noChangeArrowheads="1"/>
          </p:cNvSpPr>
          <p:nvPr/>
        </p:nvSpPr>
        <p:spPr bwMode="auto">
          <a:xfrm>
            <a:off x="77998" y="175410"/>
            <a:ext cx="1220788" cy="471488"/>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ja-JP" altLang="en-US" dirty="0"/>
          </a:p>
        </p:txBody>
      </p:sp>
      <p:sp>
        <p:nvSpPr>
          <p:cNvPr id="10" name="Rectangle 22"/>
          <p:cNvSpPr>
            <a:spLocks noChangeArrowheads="1"/>
          </p:cNvSpPr>
          <p:nvPr/>
        </p:nvSpPr>
        <p:spPr bwMode="auto">
          <a:xfrm>
            <a:off x="95461" y="192873"/>
            <a:ext cx="1184275" cy="433387"/>
          </a:xfrm>
          <a:prstGeom prst="rect">
            <a:avLst/>
          </a:prstGeom>
          <a:solidFill>
            <a:srgbClr val="FFFF99"/>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p>
            <a:pPr algn="ctr"/>
            <a:r>
              <a:rPr lang="ja-JP" altLang="en-US" sz="1400" dirty="0" smtClean="0">
                <a:ea typeface="HG丸ｺﾞｼｯｸM-PRO" pitchFamily="50" charset="-128"/>
              </a:rPr>
              <a:t>授業案</a:t>
            </a:r>
            <a:endParaRPr lang="ja-JP" altLang="en-US" sz="1400" b="0" dirty="0">
              <a:ea typeface="HG丸ｺﾞｼｯｸM-PRO" pitchFamily="50" charset="-128"/>
            </a:endParaRPr>
          </a:p>
        </p:txBody>
      </p:sp>
      <p:grpSp>
        <p:nvGrpSpPr>
          <p:cNvPr id="11" name="Group 21"/>
          <p:cNvGrpSpPr>
            <a:grpSpLocks/>
          </p:cNvGrpSpPr>
          <p:nvPr/>
        </p:nvGrpSpPr>
        <p:grpSpPr bwMode="auto">
          <a:xfrm>
            <a:off x="1318735" y="179410"/>
            <a:ext cx="1220787" cy="455613"/>
            <a:chOff x="482" y="30"/>
            <a:chExt cx="227" cy="265"/>
          </a:xfrm>
        </p:grpSpPr>
        <p:sp>
          <p:nvSpPr>
            <p:cNvPr id="12" name="Rectangle 22"/>
            <p:cNvSpPr>
              <a:spLocks noChangeArrowheads="1"/>
            </p:cNvSpPr>
            <p:nvPr/>
          </p:nvSpPr>
          <p:spPr bwMode="auto">
            <a:xfrm>
              <a:off x="482" y="30"/>
              <a:ext cx="227" cy="122"/>
            </a:xfrm>
            <a:prstGeom prst="rect">
              <a:avLst/>
            </a:prstGeom>
            <a:solidFill>
              <a:srgbClr val="FF9900">
                <a:alpha val="59999"/>
              </a:srgbClr>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p>
              <a:pPr algn="ctr"/>
              <a:r>
                <a:rPr lang="ja-JP" altLang="en-US" sz="1100" b="0" dirty="0" smtClean="0">
                  <a:ea typeface="HG丸ｺﾞｼｯｸM-PRO" pitchFamily="50" charset="-128"/>
                </a:rPr>
                <a:t>中学校</a:t>
              </a:r>
              <a:endParaRPr lang="ja-JP" altLang="en-US" sz="1100" b="0" dirty="0">
                <a:ea typeface="HG丸ｺﾞｼｯｸM-PRO" pitchFamily="50" charset="-128"/>
              </a:endParaRPr>
            </a:p>
          </p:txBody>
        </p:sp>
        <p:sp>
          <p:nvSpPr>
            <p:cNvPr id="13" name="Rectangle 23"/>
            <p:cNvSpPr>
              <a:spLocks noChangeArrowheads="1"/>
            </p:cNvSpPr>
            <p:nvPr/>
          </p:nvSpPr>
          <p:spPr bwMode="auto">
            <a:xfrm>
              <a:off x="482" y="161"/>
              <a:ext cx="227" cy="134"/>
            </a:xfrm>
            <a:prstGeom prst="rect">
              <a:avLst/>
            </a:prstGeom>
            <a:solidFill>
              <a:srgbClr val="FF9900">
                <a:alpha val="59999"/>
              </a:srgbClr>
            </a:solidFill>
            <a:ln>
              <a:noFill/>
            </a:ln>
            <a:extLst>
              <a:ext uri="{91240B29-F687-4F45-9708-019B960494DF}">
                <a14:hiddenLine xmlns:a14="http://schemas.microsoft.com/office/drawing/2010/main" w="3175">
                  <a:solidFill>
                    <a:srgbClr val="000000"/>
                  </a:solidFill>
                  <a:miter lim="800000"/>
                  <a:headEnd/>
                  <a:tailEnd/>
                </a14:hiddenLine>
              </a:ext>
            </a:extLst>
          </p:spPr>
          <p:txBody>
            <a:bodyPr wrap="none" anchor="ctr"/>
            <a:lstStyle/>
            <a:p>
              <a:pPr algn="ctr"/>
              <a:r>
                <a:rPr lang="ja-JP" altLang="en-US" sz="1100" b="0" dirty="0" smtClean="0">
                  <a:ea typeface="HG丸ｺﾞｼｯｸM-PRO" pitchFamily="50" charset="-128"/>
                </a:rPr>
                <a:t>学級活動</a:t>
              </a:r>
              <a:endParaRPr lang="ja-JP" altLang="en-US" sz="1100" b="0" dirty="0">
                <a:ea typeface="HG丸ｺﾞｼｯｸM-PRO" pitchFamily="50" charset="-128"/>
              </a:endParaRPr>
            </a:p>
          </p:txBody>
        </p:sp>
      </p:grpSp>
      <p:graphicFrame>
        <p:nvGraphicFramePr>
          <p:cNvPr id="31" name="表 30"/>
          <p:cNvGraphicFramePr>
            <a:graphicFrameLocks noGrp="1"/>
          </p:cNvGraphicFramePr>
          <p:nvPr>
            <p:extLst>
              <p:ext uri="{D42A27DB-BD31-4B8C-83A1-F6EECF244321}">
                <p14:modId xmlns:p14="http://schemas.microsoft.com/office/powerpoint/2010/main" val="3340255340"/>
              </p:ext>
            </p:extLst>
          </p:nvPr>
        </p:nvGraphicFramePr>
        <p:xfrm>
          <a:off x="624082" y="2901091"/>
          <a:ext cx="6127420" cy="6866086"/>
        </p:xfrm>
        <a:graphic>
          <a:graphicData uri="http://schemas.openxmlformats.org/drawingml/2006/table">
            <a:tbl>
              <a:tblPr firstRow="1" bandRow="1">
                <a:tableStyleId>{5940675A-B579-460E-94D1-54222C63F5DA}</a:tableStyleId>
              </a:tblPr>
              <a:tblGrid>
                <a:gridCol w="3410547">
                  <a:extLst>
                    <a:ext uri="{9D8B030D-6E8A-4147-A177-3AD203B41FA5}">
                      <a16:colId xmlns:a16="http://schemas.microsoft.com/office/drawing/2014/main" val="20000"/>
                    </a:ext>
                  </a:extLst>
                </a:gridCol>
                <a:gridCol w="2716873">
                  <a:extLst>
                    <a:ext uri="{9D8B030D-6E8A-4147-A177-3AD203B41FA5}">
                      <a16:colId xmlns:a16="http://schemas.microsoft.com/office/drawing/2014/main" val="20001"/>
                    </a:ext>
                  </a:extLst>
                </a:gridCol>
              </a:tblGrid>
              <a:tr h="763143">
                <a:tc>
                  <a:txBody>
                    <a:bodyPr/>
                    <a:lstStyle/>
                    <a:p>
                      <a:pPr algn="ctr"/>
                      <a:r>
                        <a:rPr kumimoji="1" lang="ja-JP" altLang="en-US" sz="1050" dirty="0" smtClean="0">
                          <a:latin typeface="HG丸ｺﾞｼｯｸM-PRO" panose="020F0600000000000000" pitchFamily="50" charset="-128"/>
                          <a:ea typeface="HG丸ｺﾞｼｯｸM-PRO" panose="020F0600000000000000" pitchFamily="50" charset="-128"/>
                        </a:rPr>
                        <a:t>学　習　活　動</a:t>
                      </a:r>
                      <a:endParaRPr kumimoji="1" lang="ja-JP" altLang="en-US" sz="1050" dirty="0">
                        <a:latin typeface="HG丸ｺﾞｼｯｸM-PRO" panose="020F0600000000000000" pitchFamily="50" charset="-128"/>
                        <a:ea typeface="HG丸ｺﾞｼｯｸM-PRO" panose="020F0600000000000000"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50" dirty="0" smtClean="0">
                          <a:latin typeface="HG丸ｺﾞｼｯｸM-PRO" panose="020F0600000000000000" pitchFamily="50" charset="-128"/>
                          <a:ea typeface="HG丸ｺﾞｼｯｸM-PRO" panose="020F0600000000000000" pitchFamily="50" charset="-128"/>
                        </a:rPr>
                        <a:t>◇ 指 導 上 の 留 意 点</a:t>
                      </a:r>
                      <a:endParaRPr kumimoji="1" lang="en-US" altLang="ja-JP" sz="1050" dirty="0" smtClean="0">
                        <a:latin typeface="HG丸ｺﾞｼｯｸM-PRO" panose="020F0600000000000000" pitchFamily="50" charset="-128"/>
                        <a:ea typeface="HG丸ｺﾞｼｯｸM-PRO" panose="020F0600000000000000" pitchFamily="50" charset="-128"/>
                      </a:endParaRPr>
                    </a:p>
                    <a:p>
                      <a:pPr algn="ctr"/>
                      <a:endParaRPr kumimoji="1" lang="en-US" altLang="ja-JP" sz="1050" dirty="0" smtClean="0">
                        <a:latin typeface="HG丸ｺﾞｼｯｸM-PRO" panose="020F0600000000000000" pitchFamily="50" charset="-128"/>
                        <a:ea typeface="HG丸ｺﾞｼｯｸM-PRO" panose="020F0600000000000000" pitchFamily="50" charset="-128"/>
                      </a:endParaRPr>
                    </a:p>
                    <a:p>
                      <a:pPr algn="ctr"/>
                      <a:endParaRPr kumimoji="1" lang="ja-JP" altLang="en-US" sz="1050" dirty="0">
                        <a:latin typeface="HG丸ｺﾞｼｯｸM-PRO" panose="020F0600000000000000" pitchFamily="50" charset="-128"/>
                        <a:ea typeface="HG丸ｺﾞｼｯｸM-PRO" panose="020F0600000000000000"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364305">
                <a:tc>
                  <a:txBody>
                    <a:bodyPr/>
                    <a:lstStyle/>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１　級友との関わり方に関するアンケートの結果を聞</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　き、他者への関わり方に関する意識を把握する。</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（５分）</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２　本時の活動内容を把握する。（３分）</a:t>
                      </a:r>
                      <a:endParaRPr kumimoji="1" lang="ja-JP" altLang="en-US" sz="1050" dirty="0">
                        <a:solidFill>
                          <a:schemeClr val="tx1"/>
                        </a:solidFill>
                        <a:latin typeface="HG丸ｺﾞｼｯｸM-PRO" panose="020F0600000000000000" pitchFamily="50" charset="-128"/>
                        <a:ea typeface="HG丸ｺﾞｼｯｸM-PRO" panose="020F0600000000000000"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dirty="0" smtClean="0">
                          <a:solidFill>
                            <a:schemeClr val="tx1"/>
                          </a:solidFill>
                          <a:latin typeface="HG丸ｺﾞｼｯｸM-PRO" panose="020F0600000000000000" pitchFamily="50" charset="-128"/>
                          <a:ea typeface="HG丸ｺﾞｼｯｸM-PRO" panose="020F0600000000000000" pitchFamily="50" charset="-128"/>
                        </a:rPr>
                        <a:t>◇級友との関わり方に関するアンケートの結果を報告する。</a:t>
                      </a:r>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solidFill>
                        <a:latin typeface="HG丸ｺﾞｼｯｸM-PRO" panose="020F0600000000000000" pitchFamily="50" charset="-128"/>
                        <a:ea typeface="HG丸ｺﾞｼｯｸM-PRO" panose="020F0600000000000000"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2738638">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３　個人で「私の</a:t>
                      </a:r>
                      <a:r>
                        <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rPr>
                        <a:t>『</a:t>
                      </a: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がんばり</a:t>
                      </a:r>
                      <a:r>
                        <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rPr>
                        <a:t>』『</a:t>
                      </a: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よいところ</a:t>
                      </a:r>
                      <a:r>
                        <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rPr>
                        <a:t>』</a:t>
                      </a: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お知ら</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　せシート」を作成する。（７分）</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４　「仲間同士で褒める・認める言葉集」を読み、褒</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　める・認める際のポイントを把握する。（５分）</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dirty="0" smtClean="0">
                          <a:latin typeface="HG丸ｺﾞｼｯｸM-PRO" panose="020F0600000000000000" pitchFamily="50" charset="-128"/>
                          <a:ea typeface="HG丸ｺﾞｼｯｸM-PRO" panose="020F0600000000000000" pitchFamily="50" charset="-128"/>
                        </a:rPr>
                        <a:t>◇今年度、特に頑張ったことを２つ、自分</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smtClean="0">
                          <a:latin typeface="HG丸ｺﾞｼｯｸM-PRO" panose="020F0600000000000000" pitchFamily="50" charset="-128"/>
                          <a:ea typeface="HG丸ｺﾞｼｯｸM-PRO" panose="020F0600000000000000" pitchFamily="50" charset="-128"/>
                        </a:rPr>
                        <a:t>　のよいところや得意なことを２つ</a:t>
                      </a:r>
                      <a:r>
                        <a:rPr kumimoji="1" lang="ja-JP" altLang="en-US" sz="1050" dirty="0" err="1" smtClean="0">
                          <a:latin typeface="HG丸ｺﾞｼｯｸM-PRO" panose="020F0600000000000000" pitchFamily="50" charset="-128"/>
                          <a:ea typeface="HG丸ｺﾞｼｯｸM-PRO" panose="020F0600000000000000" pitchFamily="50" charset="-128"/>
                        </a:rPr>
                        <a:t>記入す</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smtClean="0">
                          <a:latin typeface="HG丸ｺﾞｼｯｸM-PRO" panose="020F0600000000000000" pitchFamily="50" charset="-128"/>
                          <a:ea typeface="HG丸ｺﾞｼｯｸM-PRO" panose="020F0600000000000000" pitchFamily="50" charset="-128"/>
                        </a:rPr>
                        <a:t>　る。</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smtClean="0">
                          <a:latin typeface="HG丸ｺﾞｼｯｸM-PRO" panose="020F0600000000000000" pitchFamily="50" charset="-128"/>
                          <a:ea typeface="HG丸ｺﾞｼｯｸM-PRO" panose="020F0600000000000000" pitchFamily="50" charset="-128"/>
                        </a:rPr>
                        <a:t>◇なかなか書き出せない生徒に対しては、</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smtClean="0">
                          <a:latin typeface="HG丸ｺﾞｼｯｸM-PRO" panose="020F0600000000000000" pitchFamily="50" charset="-128"/>
                          <a:ea typeface="HG丸ｺﾞｼｯｸM-PRO" panose="020F0600000000000000" pitchFamily="50" charset="-128"/>
                        </a:rPr>
                        <a:t>　一緒にここまでの生活を振り返り、助言</a:t>
                      </a:r>
                      <a:endParaRPr kumimoji="1" lang="en-US" altLang="ja-JP" sz="1050" dirty="0" smtClean="0">
                        <a:latin typeface="HG丸ｺﾞｼｯｸM-PRO" panose="020F0600000000000000" pitchFamily="50" charset="-128"/>
                        <a:ea typeface="HG丸ｺﾞｼｯｸM-PRO" panose="020F0600000000000000" pitchFamily="50" charset="-128"/>
                      </a:endParaRPr>
                    </a:p>
                    <a:p>
                      <a:r>
                        <a:rPr kumimoji="1" lang="ja-JP" altLang="en-US" sz="1050" dirty="0" smtClean="0">
                          <a:latin typeface="HG丸ｺﾞｼｯｸM-PRO" panose="020F0600000000000000" pitchFamily="50" charset="-128"/>
                          <a:ea typeface="HG丸ｺﾞｼｯｸM-PRO" panose="020F0600000000000000" pitchFamily="50" charset="-128"/>
                        </a:rPr>
                        <a:t>　を行う。</a:t>
                      </a:r>
                      <a:endParaRPr lang="en-US" altLang="ja-JP" sz="1000" dirty="0" smtClean="0">
                        <a:solidFill>
                          <a:sysClr val="windowText" lastClr="000000"/>
                        </a:solidFill>
                        <a:latin typeface="HG丸ｺﾞｼｯｸM-PRO" panose="020F0600000000000000" pitchFamily="50" charset="-128"/>
                        <a:ea typeface="HG丸ｺﾞｼｯｸM-PRO" panose="020F0600000000000000"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
        <p:nvSpPr>
          <p:cNvPr id="32" name="Rectangle 55"/>
          <p:cNvSpPr>
            <a:spLocks noChangeArrowheads="1"/>
          </p:cNvSpPr>
          <p:nvPr/>
        </p:nvSpPr>
        <p:spPr bwMode="auto">
          <a:xfrm>
            <a:off x="2668159" y="307908"/>
            <a:ext cx="4083343" cy="287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pPr algn="ctr"/>
            <a:r>
              <a:rPr lang="ja-JP" altLang="en-US" sz="1400" dirty="0" smtClean="0">
                <a:latin typeface="HG丸ｺﾞｼｯｸM-PRO" panose="020F0600000000000000" pitchFamily="50" charset="-128"/>
                <a:ea typeface="HG丸ｺﾞｼｯｸM-PRO" panose="020F0600000000000000" pitchFamily="50" charset="-128"/>
              </a:rPr>
              <a:t>級友とよりよい人間関係を築こう</a:t>
            </a:r>
            <a:endParaRPr lang="ja-JP" altLang="en-US" sz="1400" b="0" dirty="0">
              <a:latin typeface="ＭＳ ゴシック" pitchFamily="49" charset="-128"/>
              <a:ea typeface="ＭＳ ゴシック" pitchFamily="49" charset="-128"/>
            </a:endParaRPr>
          </a:p>
        </p:txBody>
      </p:sp>
      <p:sp>
        <p:nvSpPr>
          <p:cNvPr id="73" name="Rectangle 11"/>
          <p:cNvSpPr>
            <a:spLocks noChangeArrowheads="1"/>
          </p:cNvSpPr>
          <p:nvPr/>
        </p:nvSpPr>
        <p:spPr bwMode="auto">
          <a:xfrm>
            <a:off x="67112" y="1614665"/>
            <a:ext cx="1606718" cy="778444"/>
          </a:xfrm>
          <a:prstGeom prst="rect">
            <a:avLst/>
          </a:prstGeom>
          <a:solidFill>
            <a:srgbClr val="0099FF"/>
          </a:solidFill>
          <a:ln>
            <a:noFill/>
          </a:ln>
          <a:extLst/>
        </p:spPr>
        <p:txBody>
          <a:bodyPr wrap="none" anchor="ctr"/>
          <a:lstStyle/>
          <a:p>
            <a:pPr algn="ctr"/>
            <a:r>
              <a:rPr lang="ja-JP" altLang="en-US" sz="1400" dirty="0" smtClean="0">
                <a:ea typeface="HG丸ｺﾞｼｯｸM-PRO" pitchFamily="50" charset="-128"/>
              </a:rPr>
              <a:t>児童</a:t>
            </a:r>
            <a:r>
              <a:rPr lang="ja-JP" altLang="en-US" sz="1400" dirty="0">
                <a:ea typeface="HG丸ｺﾞｼｯｸM-PRO" pitchFamily="50" charset="-128"/>
              </a:rPr>
              <a:t>生徒の発達を</a:t>
            </a:r>
            <a:endParaRPr lang="en-US" altLang="ja-JP" sz="1400" dirty="0">
              <a:ea typeface="HG丸ｺﾞｼｯｸM-PRO" pitchFamily="50" charset="-128"/>
            </a:endParaRPr>
          </a:p>
          <a:p>
            <a:pPr algn="ctr"/>
            <a:r>
              <a:rPr lang="ja-JP" altLang="en-US" sz="1400" dirty="0" smtClean="0">
                <a:ea typeface="HG丸ｺﾞｼｯｸM-PRO" pitchFamily="50" charset="-128"/>
              </a:rPr>
              <a:t>「ささえ－る」</a:t>
            </a:r>
            <a:endParaRPr lang="en-US" altLang="ja-JP" sz="1400" dirty="0">
              <a:ea typeface="HG丸ｺﾞｼｯｸM-PRO" pitchFamily="50" charset="-128"/>
            </a:endParaRPr>
          </a:p>
          <a:p>
            <a:pPr algn="ctr"/>
            <a:r>
              <a:rPr lang="ja-JP" altLang="en-US" sz="1400" dirty="0" smtClean="0">
                <a:ea typeface="HG丸ｺﾞｼｯｸM-PRO" pitchFamily="50" charset="-128"/>
              </a:rPr>
              <a:t>ポイント</a:t>
            </a:r>
            <a:endParaRPr lang="ja-JP" altLang="en-US" sz="1400" dirty="0">
              <a:ea typeface="HG丸ｺﾞｼｯｸM-PRO" pitchFamily="50" charset="-128"/>
            </a:endParaRPr>
          </a:p>
        </p:txBody>
      </p:sp>
      <p:sp>
        <p:nvSpPr>
          <p:cNvPr id="78" name="Rectangle 11"/>
          <p:cNvSpPr>
            <a:spLocks noChangeArrowheads="1"/>
          </p:cNvSpPr>
          <p:nvPr/>
        </p:nvSpPr>
        <p:spPr bwMode="auto">
          <a:xfrm>
            <a:off x="67112" y="679422"/>
            <a:ext cx="1606718" cy="890039"/>
          </a:xfrm>
          <a:prstGeom prst="rect">
            <a:avLst/>
          </a:prstGeom>
          <a:solidFill>
            <a:srgbClr val="0099FF"/>
          </a:solidFill>
          <a:ln>
            <a:noFill/>
          </a:ln>
          <a:extLst/>
        </p:spPr>
        <p:txBody>
          <a:bodyPr wrap="none" anchor="ctr"/>
          <a:lstStyle/>
          <a:p>
            <a:pPr algn="ctr"/>
            <a:r>
              <a:rPr lang="ja-JP" altLang="en-US" sz="1600" dirty="0" smtClean="0">
                <a:ea typeface="HG丸ｺﾞｼｯｸM-PRO" pitchFamily="50" charset="-128"/>
              </a:rPr>
              <a:t>本時の目標</a:t>
            </a:r>
            <a:endParaRPr lang="ja-JP" altLang="en-US" sz="1600" dirty="0">
              <a:ea typeface="HG丸ｺﾞｼｯｸM-PRO" pitchFamily="50" charset="-128"/>
            </a:endParaRPr>
          </a:p>
        </p:txBody>
      </p:sp>
      <p:sp>
        <p:nvSpPr>
          <p:cNvPr id="82" name="Rectangle 55"/>
          <p:cNvSpPr>
            <a:spLocks noChangeArrowheads="1"/>
          </p:cNvSpPr>
          <p:nvPr/>
        </p:nvSpPr>
        <p:spPr bwMode="auto">
          <a:xfrm>
            <a:off x="1625731" y="875631"/>
            <a:ext cx="5148326" cy="4826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050" dirty="0">
                <a:latin typeface="HG丸ｺﾞｼｯｸM-PRO" panose="020F0600000000000000" pitchFamily="50" charset="-128"/>
                <a:ea typeface="HG丸ｺﾞｼｯｸM-PRO" panose="020F0600000000000000" pitchFamily="50" charset="-128"/>
              </a:rPr>
              <a:t>○児童生徒が仲間を褒めたり、認めたりする際のポイントを身に付ける</a:t>
            </a:r>
            <a:r>
              <a:rPr lang="ja-JP" altLang="en-US" sz="1050" dirty="0" smtClean="0">
                <a:latin typeface="HG丸ｺﾞｼｯｸM-PRO" panose="020F0600000000000000" pitchFamily="50" charset="-128"/>
                <a:ea typeface="HG丸ｺﾞｼｯｸM-PRO" panose="020F0600000000000000" pitchFamily="50" charset="-128"/>
              </a:rPr>
              <a:t>。</a:t>
            </a:r>
            <a:endParaRPr lang="en-US" altLang="ja-JP" sz="1050" dirty="0">
              <a:latin typeface="HG丸ｺﾞｼｯｸM-PRO" panose="020F0600000000000000" pitchFamily="50" charset="-128"/>
              <a:ea typeface="HG丸ｺﾞｼｯｸM-PRO" panose="020F0600000000000000" pitchFamily="50" charset="-128"/>
            </a:endParaRPr>
          </a:p>
          <a:p>
            <a:r>
              <a:rPr lang="ja-JP" altLang="en-US" sz="1050" dirty="0">
                <a:latin typeface="HG丸ｺﾞｼｯｸM-PRO" panose="020F0600000000000000" pitchFamily="50" charset="-128"/>
                <a:ea typeface="HG丸ｺﾞｼｯｸM-PRO" panose="020F0600000000000000" pitchFamily="50" charset="-128"/>
              </a:rPr>
              <a:t>○自他のよさを認める活動を行うことにより、よりよい人間関係を構築</a:t>
            </a:r>
            <a:r>
              <a:rPr lang="ja-JP" altLang="en-US" sz="1050" dirty="0" smtClean="0">
                <a:latin typeface="HG丸ｺﾞｼｯｸM-PRO" panose="020F0600000000000000" pitchFamily="50" charset="-128"/>
                <a:ea typeface="HG丸ｺﾞｼｯｸM-PRO" panose="020F0600000000000000" pitchFamily="50" charset="-128"/>
              </a:rPr>
              <a:t>することの</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　大切さ</a:t>
            </a:r>
            <a:r>
              <a:rPr lang="ja-JP" altLang="en-US" sz="1050" dirty="0">
                <a:latin typeface="HG丸ｺﾞｼｯｸM-PRO" panose="020F0600000000000000" pitchFamily="50" charset="-128"/>
                <a:ea typeface="HG丸ｺﾞｼｯｸM-PRO" panose="020F0600000000000000" pitchFamily="50" charset="-128"/>
              </a:rPr>
              <a:t>に気付くとともに、望ましい人間関係を構築しようとする</a:t>
            </a:r>
            <a:r>
              <a:rPr lang="ja-JP" altLang="en-US" sz="1050" dirty="0" smtClean="0">
                <a:latin typeface="HG丸ｺﾞｼｯｸM-PRO" panose="020F0600000000000000" pitchFamily="50" charset="-128"/>
                <a:ea typeface="HG丸ｺﾞｼｯｸM-PRO" panose="020F0600000000000000" pitchFamily="50" charset="-128"/>
              </a:rPr>
              <a:t>意欲</a:t>
            </a:r>
            <a:r>
              <a:rPr lang="ja-JP" altLang="en-US" sz="1050" dirty="0">
                <a:latin typeface="HG丸ｺﾞｼｯｸM-PRO" panose="020F0600000000000000" pitchFamily="50" charset="-128"/>
                <a:ea typeface="HG丸ｺﾞｼｯｸM-PRO" panose="020F0600000000000000" pitchFamily="50" charset="-128"/>
              </a:rPr>
              <a:t>の高まり</a:t>
            </a:r>
            <a:r>
              <a:rPr lang="ja-JP" altLang="en-US" sz="1050" dirty="0" smtClean="0">
                <a:latin typeface="HG丸ｺﾞｼｯｸM-PRO" panose="020F0600000000000000" pitchFamily="50" charset="-128"/>
                <a:ea typeface="HG丸ｺﾞｼｯｸM-PRO" panose="020F0600000000000000" pitchFamily="50" charset="-128"/>
              </a:rPr>
              <a:t>を</a:t>
            </a:r>
            <a:endParaRPr lang="en-US" altLang="ja-JP" sz="1050" dirty="0" smtClean="0">
              <a:latin typeface="HG丸ｺﾞｼｯｸM-PRO" panose="020F0600000000000000" pitchFamily="50" charset="-128"/>
              <a:ea typeface="HG丸ｺﾞｼｯｸM-PRO" panose="020F0600000000000000" pitchFamily="50" charset="-128"/>
            </a:endParaRPr>
          </a:p>
          <a:p>
            <a:r>
              <a:rPr lang="ja-JP" altLang="en-US" sz="1050" dirty="0" smtClean="0">
                <a:latin typeface="HG丸ｺﾞｼｯｸM-PRO" panose="020F0600000000000000" pitchFamily="50" charset="-128"/>
                <a:ea typeface="HG丸ｺﾞｼｯｸM-PRO" panose="020F0600000000000000" pitchFamily="50" charset="-128"/>
              </a:rPr>
              <a:t>　支える。</a:t>
            </a:r>
            <a:endParaRPr lang="ja-JP" altLang="ja-JP" sz="1050" dirty="0">
              <a:latin typeface="HG丸ｺﾞｼｯｸM-PRO" panose="020F0600000000000000" pitchFamily="50" charset="-128"/>
              <a:ea typeface="HG丸ｺﾞｼｯｸM-PRO" panose="020F0600000000000000" pitchFamily="50" charset="-128"/>
            </a:endParaRPr>
          </a:p>
        </p:txBody>
      </p:sp>
      <p:sp>
        <p:nvSpPr>
          <p:cNvPr id="61" name="正方形/長方形 60"/>
          <p:cNvSpPr/>
          <p:nvPr/>
        </p:nvSpPr>
        <p:spPr>
          <a:xfrm>
            <a:off x="77998" y="679423"/>
            <a:ext cx="6666997" cy="890038"/>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2" name="正方形/長方形 61"/>
          <p:cNvSpPr/>
          <p:nvPr/>
        </p:nvSpPr>
        <p:spPr>
          <a:xfrm>
            <a:off x="66247" y="1620923"/>
            <a:ext cx="6666515" cy="777019"/>
          </a:xfrm>
          <a:prstGeom prst="rect">
            <a:avLst/>
          </a:prstGeom>
          <a:noFill/>
          <a:ln w="12700">
            <a:solidFill>
              <a:srgbClr val="33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44" name="AutoShape 23"/>
          <p:cNvSpPr>
            <a:spLocks noChangeArrowheads="1"/>
          </p:cNvSpPr>
          <p:nvPr/>
        </p:nvSpPr>
        <p:spPr bwMode="auto">
          <a:xfrm rot="5400000">
            <a:off x="-1763391" y="4702494"/>
            <a:ext cx="4176127" cy="540000"/>
          </a:xfrm>
          <a:prstGeom prst="chevron">
            <a:avLst>
              <a:gd name="adj" fmla="val 37469"/>
            </a:avLst>
          </a:prstGeom>
          <a:solidFill>
            <a:srgbClr val="0099FF"/>
          </a:solidFill>
          <a:ln>
            <a:noFill/>
          </a:ln>
          <a:extLst/>
        </p:spPr>
        <p:txBody>
          <a:bodyPr rot="10800000" vert="eaVert" wrap="none" anchor="ctr"/>
          <a:lstStyle/>
          <a:p>
            <a:pPr algn="ctr"/>
            <a:r>
              <a:rPr lang="en-US" altLang="ja-JP" sz="1200" b="0" dirty="0">
                <a:ea typeface="HG丸ｺﾞｼｯｸM-PRO" pitchFamily="50" charset="-128"/>
              </a:rPr>
              <a:t> </a:t>
            </a:r>
            <a:endParaRPr lang="ja-JP" altLang="en-US" b="0" dirty="0">
              <a:latin typeface="HG丸ｺﾞｼｯｸM-PRO" pitchFamily="50" charset="-128"/>
              <a:ea typeface="HG丸ｺﾞｼｯｸM-PRO" pitchFamily="50" charset="-128"/>
            </a:endParaRPr>
          </a:p>
        </p:txBody>
      </p:sp>
      <p:sp>
        <p:nvSpPr>
          <p:cNvPr id="45" name="正方形/長方形 51"/>
          <p:cNvSpPr>
            <a:spLocks noChangeArrowheads="1"/>
          </p:cNvSpPr>
          <p:nvPr/>
        </p:nvSpPr>
        <p:spPr bwMode="auto">
          <a:xfrm>
            <a:off x="44766" y="3913793"/>
            <a:ext cx="555625" cy="2018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Lst>
        </p:spPr>
        <p:txBody>
          <a:bodyPr vert="eaVert" wrap="none" lIns="36000" tIns="0" rIns="36000" bIns="0" anchor="ctr"/>
          <a:lstStyle/>
          <a:p>
            <a:pPr algn="ctr"/>
            <a:r>
              <a:rPr lang="ja-JP" altLang="en-US" sz="1200" b="0" dirty="0" smtClean="0">
                <a:latin typeface="HG丸ｺﾞｼｯｸM-PRO" pitchFamily="50" charset="-128"/>
                <a:ea typeface="HG丸ｺﾞｼｯｸM-PRO" pitchFamily="50" charset="-128"/>
              </a:rPr>
              <a:t>導入</a:t>
            </a:r>
            <a:r>
              <a:rPr lang="ja-JP" altLang="en-US"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８</a:t>
            </a:r>
            <a:r>
              <a:rPr lang="ja-JP" altLang="en-US" sz="1200" b="0" dirty="0" smtClean="0">
                <a:latin typeface="HG丸ｺﾞｼｯｸM-PRO" pitchFamily="50" charset="-128"/>
                <a:ea typeface="HG丸ｺﾞｼｯｸM-PRO" pitchFamily="50" charset="-128"/>
              </a:rPr>
              <a:t>分</a:t>
            </a:r>
            <a:endParaRPr lang="en-US" altLang="ja-JP" sz="1200" b="0" dirty="0">
              <a:latin typeface="HG丸ｺﾞｼｯｸM-PRO" pitchFamily="50" charset="-128"/>
              <a:ea typeface="HG丸ｺﾞｼｯｸM-PRO" pitchFamily="50" charset="-128"/>
            </a:endParaRPr>
          </a:p>
        </p:txBody>
      </p:sp>
      <p:sp>
        <p:nvSpPr>
          <p:cNvPr id="43" name="Rectangle 55"/>
          <p:cNvSpPr>
            <a:spLocks noChangeArrowheads="1"/>
          </p:cNvSpPr>
          <p:nvPr/>
        </p:nvSpPr>
        <p:spPr bwMode="auto">
          <a:xfrm>
            <a:off x="2668159" y="46279"/>
            <a:ext cx="3952718" cy="2309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t"/>
          <a:lstStyle/>
          <a:p>
            <a:r>
              <a:rPr lang="en-US" altLang="ja-JP" sz="900" dirty="0" smtClean="0">
                <a:latin typeface="HG丸ｺﾞｼｯｸM-PRO" panose="020F0600000000000000" pitchFamily="50" charset="-128"/>
                <a:ea typeface="HG丸ｺﾞｼｯｸM-PRO" panose="020F0600000000000000" pitchFamily="50" charset="-128"/>
              </a:rPr>
              <a:t>(</a:t>
            </a:r>
            <a:r>
              <a:rPr lang="ja-JP" altLang="en-US" sz="900" dirty="0" smtClean="0">
                <a:latin typeface="HG丸ｺﾞｼｯｸM-PRO" panose="020F0600000000000000" pitchFamily="50" charset="-128"/>
                <a:ea typeface="HG丸ｺﾞｼｯｸM-PRO" panose="020F0600000000000000" pitchFamily="50" charset="-128"/>
              </a:rPr>
              <a:t>２</a:t>
            </a:r>
            <a:r>
              <a:rPr lang="en-US" altLang="ja-JP" sz="900" dirty="0" smtClean="0">
                <a:latin typeface="HG丸ｺﾞｼｯｸM-PRO" panose="020F0600000000000000" pitchFamily="50" charset="-128"/>
                <a:ea typeface="HG丸ｺﾞｼｯｸM-PRO" panose="020F0600000000000000" pitchFamily="50" charset="-128"/>
              </a:rPr>
              <a:t>)</a:t>
            </a:r>
            <a:r>
              <a:rPr lang="en-US" altLang="ja-JP" sz="900" b="0" dirty="0" smtClean="0">
                <a:latin typeface="HG丸ｺﾞｼｯｸM-PRO" panose="020F0600000000000000" pitchFamily="50" charset="-128"/>
                <a:ea typeface="HG丸ｺﾞｼｯｸM-PRO" panose="020F0600000000000000" pitchFamily="50" charset="-128"/>
              </a:rPr>
              <a:t>-</a:t>
            </a:r>
            <a:r>
              <a:rPr lang="ja-JP" altLang="en-US" sz="900" b="0" dirty="0" smtClean="0">
                <a:latin typeface="HG丸ｺﾞｼｯｸM-PRO" panose="020F0600000000000000" pitchFamily="50" charset="-128"/>
                <a:ea typeface="HG丸ｺﾞｼｯｸM-PRO" panose="020F0600000000000000" pitchFamily="50" charset="-128"/>
              </a:rPr>
              <a:t>ア 自他の個性の理解と尊重、よりよい人間関係の形成</a:t>
            </a:r>
            <a:endParaRPr lang="ja-JP" altLang="en-US" sz="900" b="0" dirty="0">
              <a:latin typeface="HG丸ｺﾞｼｯｸM-PRO" panose="020F0600000000000000" pitchFamily="50" charset="-128"/>
              <a:ea typeface="HG丸ｺﾞｼｯｸM-PRO" panose="020F0600000000000000" pitchFamily="50" charset="-128"/>
            </a:endParaRPr>
          </a:p>
        </p:txBody>
      </p:sp>
      <p:sp>
        <p:nvSpPr>
          <p:cNvPr id="50" name="角丸四角形吹き出し 49"/>
          <p:cNvSpPr/>
          <p:nvPr/>
        </p:nvSpPr>
        <p:spPr>
          <a:xfrm>
            <a:off x="1279736" y="4238340"/>
            <a:ext cx="2692357" cy="1604253"/>
          </a:xfrm>
          <a:prstGeom prst="wedgeRoundRectCallout">
            <a:avLst>
              <a:gd name="adj1" fmla="val -54194"/>
              <a:gd name="adj2" fmla="val -28026"/>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lIns="36000" rIns="36000" rtlCol="0" anchor="ctr" anchorCtr="0"/>
          <a:lstStyle/>
          <a:p>
            <a:r>
              <a:rPr lang="en-US" altLang="ja-JP" sz="1050" dirty="0" smtClean="0">
                <a:latin typeface="ＤＦ平成明朝体W3" panose="02020309000000000000" pitchFamily="17" charset="-128"/>
                <a:ea typeface="ＤＦ平成明朝体W3" panose="02020309000000000000" pitchFamily="17" charset="-128"/>
              </a:rPr>
              <a:t>【</a:t>
            </a:r>
            <a:r>
              <a:rPr lang="ja-JP" altLang="en-US" sz="1050" dirty="0" smtClean="0">
                <a:latin typeface="ＤＦ平成明朝体W3" panose="02020309000000000000" pitchFamily="17" charset="-128"/>
                <a:ea typeface="ＤＦ平成明朝体W3" panose="02020309000000000000" pitchFamily="17" charset="-128"/>
              </a:rPr>
              <a:t>結果報告の例</a:t>
            </a:r>
            <a:r>
              <a:rPr lang="en-US" altLang="ja-JP" sz="1050" dirty="0" smtClean="0">
                <a:latin typeface="ＤＦ平成明朝体W3" panose="02020309000000000000" pitchFamily="17" charset="-128"/>
                <a:ea typeface="ＤＦ平成明朝体W3" panose="02020309000000000000" pitchFamily="17" charset="-128"/>
              </a:rPr>
              <a:t>】</a:t>
            </a:r>
          </a:p>
          <a:p>
            <a:r>
              <a:rPr lang="ja-JP" altLang="en-US" sz="1050" dirty="0" smtClean="0">
                <a:latin typeface="ＤＦ平成明朝体W3" panose="02020309000000000000" pitchFamily="17" charset="-128"/>
                <a:ea typeface="ＤＦ平成明朝体W3" panose="02020309000000000000" pitchFamily="17" charset="-128"/>
              </a:rPr>
              <a:t>・多くの級友と積極的に関わろうとして</a:t>
            </a:r>
            <a:endParaRPr lang="en-US" altLang="ja-JP" sz="1050" dirty="0" smtClean="0">
              <a:latin typeface="ＤＦ平成明朝体W3" panose="02020309000000000000" pitchFamily="17" charset="-128"/>
              <a:ea typeface="ＤＦ平成明朝体W3" panose="02020309000000000000" pitchFamily="17" charset="-128"/>
            </a:endParaRPr>
          </a:p>
          <a:p>
            <a:r>
              <a:rPr lang="ja-JP" altLang="en-US" sz="1050" dirty="0" smtClean="0">
                <a:latin typeface="ＤＦ平成明朝体W3" panose="02020309000000000000" pitchFamily="17" charset="-128"/>
                <a:ea typeface="ＤＦ平成明朝体W3" panose="02020309000000000000" pitchFamily="17" charset="-128"/>
              </a:rPr>
              <a:t>　いる。　　　　　　　　　　　</a:t>
            </a:r>
            <a:r>
              <a:rPr lang="en-US" altLang="ja-JP" sz="1050" dirty="0" smtClean="0">
                <a:latin typeface="ＤＦ平成明朝体W3" panose="02020309000000000000" pitchFamily="17" charset="-128"/>
                <a:ea typeface="ＤＦ平成明朝体W3" panose="02020309000000000000" pitchFamily="17" charset="-128"/>
              </a:rPr>
              <a:t>82</a:t>
            </a:r>
            <a:r>
              <a:rPr lang="ja-JP" altLang="en-US" sz="1050" dirty="0" smtClean="0">
                <a:latin typeface="ＤＦ平成明朝体W3" panose="02020309000000000000" pitchFamily="17" charset="-128"/>
                <a:ea typeface="ＤＦ平成明朝体W3" panose="02020309000000000000" pitchFamily="17" charset="-128"/>
              </a:rPr>
              <a:t>％</a:t>
            </a:r>
            <a:endParaRPr lang="en-US" altLang="ja-JP" sz="1050" dirty="0" smtClean="0">
              <a:latin typeface="ＤＦ平成明朝体W3" panose="02020309000000000000" pitchFamily="17" charset="-128"/>
              <a:ea typeface="ＤＦ平成明朝体W3" panose="02020309000000000000" pitchFamily="17" charset="-128"/>
            </a:endParaRPr>
          </a:p>
          <a:p>
            <a:r>
              <a:rPr kumimoji="1" lang="ja-JP" altLang="en-US" sz="1050" dirty="0" smtClean="0">
                <a:latin typeface="ＤＦ平成明朝体W3" panose="02020309000000000000" pitchFamily="17" charset="-128"/>
                <a:ea typeface="ＤＦ平成明朝体W3" panose="02020309000000000000" pitchFamily="17" charset="-128"/>
              </a:rPr>
              <a:t>・級友が困っているとき、進んで助ける</a:t>
            </a:r>
            <a:endParaRPr kumimoji="1" lang="en-US" altLang="ja-JP" sz="1050" dirty="0" smtClean="0">
              <a:latin typeface="ＤＦ平成明朝体W3" panose="02020309000000000000" pitchFamily="17" charset="-128"/>
              <a:ea typeface="ＤＦ平成明朝体W3" panose="02020309000000000000" pitchFamily="17" charset="-128"/>
            </a:endParaRPr>
          </a:p>
          <a:p>
            <a:r>
              <a:rPr kumimoji="1" lang="ja-JP" altLang="en-US" sz="1050" dirty="0" smtClean="0">
                <a:latin typeface="ＤＦ平成明朝体W3" panose="02020309000000000000" pitchFamily="17" charset="-128"/>
                <a:ea typeface="ＤＦ平成明朝体W3" panose="02020309000000000000" pitchFamily="17" charset="-128"/>
              </a:rPr>
              <a:t>　ようにしている。　　　　　　</a:t>
            </a:r>
            <a:r>
              <a:rPr kumimoji="1" lang="en-US" altLang="ja-JP" sz="1050" dirty="0" smtClean="0">
                <a:latin typeface="ＤＦ平成明朝体W3" panose="02020309000000000000" pitchFamily="17" charset="-128"/>
                <a:ea typeface="ＤＦ平成明朝体W3" panose="02020309000000000000" pitchFamily="17" charset="-128"/>
              </a:rPr>
              <a:t>73</a:t>
            </a:r>
            <a:r>
              <a:rPr kumimoji="1" lang="ja-JP" altLang="en-US" sz="1050" dirty="0" smtClean="0">
                <a:latin typeface="ＤＦ平成明朝体W3" panose="02020309000000000000" pitchFamily="17" charset="-128"/>
                <a:ea typeface="ＤＦ平成明朝体W3" panose="02020309000000000000" pitchFamily="17" charset="-128"/>
              </a:rPr>
              <a:t>％　</a:t>
            </a:r>
            <a:endParaRPr kumimoji="1" lang="en-US" altLang="ja-JP" sz="1050" dirty="0" smtClean="0">
              <a:latin typeface="ＤＦ平成明朝体W3" panose="02020309000000000000" pitchFamily="17" charset="-128"/>
              <a:ea typeface="ＤＦ平成明朝体W3" panose="02020309000000000000" pitchFamily="17" charset="-128"/>
            </a:endParaRPr>
          </a:p>
          <a:p>
            <a:r>
              <a:rPr kumimoji="1" lang="ja-JP" altLang="en-US" sz="1050" dirty="0" smtClean="0">
                <a:latin typeface="ＤＦ平成明朝体W3" panose="02020309000000000000" pitchFamily="17" charset="-128"/>
                <a:ea typeface="ＤＦ平成明朝体W3" panose="02020309000000000000" pitchFamily="17" charset="-128"/>
              </a:rPr>
              <a:t>・話合い活動の時に、積極的に意見を出</a:t>
            </a:r>
            <a:endParaRPr kumimoji="1" lang="en-US" altLang="ja-JP" sz="1050" dirty="0" smtClean="0">
              <a:latin typeface="ＤＦ平成明朝体W3" panose="02020309000000000000" pitchFamily="17" charset="-128"/>
              <a:ea typeface="ＤＦ平成明朝体W3" panose="02020309000000000000" pitchFamily="17" charset="-128"/>
            </a:endParaRPr>
          </a:p>
          <a:p>
            <a:r>
              <a:rPr kumimoji="1" lang="ja-JP" altLang="en-US" sz="1050" dirty="0" smtClean="0">
                <a:latin typeface="ＤＦ平成明朝体W3" panose="02020309000000000000" pitchFamily="17" charset="-128"/>
                <a:ea typeface="ＤＦ平成明朝体W3" panose="02020309000000000000" pitchFamily="17" charset="-128"/>
              </a:rPr>
              <a:t>　している。　　　　　　　　　</a:t>
            </a:r>
            <a:r>
              <a:rPr kumimoji="1" lang="en-US" altLang="ja-JP" sz="1050" dirty="0" smtClean="0">
                <a:latin typeface="ＤＦ平成明朝体W3" panose="02020309000000000000" pitchFamily="17" charset="-128"/>
                <a:ea typeface="ＤＦ平成明朝体W3" panose="02020309000000000000" pitchFamily="17" charset="-128"/>
              </a:rPr>
              <a:t>86</a:t>
            </a:r>
            <a:r>
              <a:rPr kumimoji="1" lang="ja-JP" altLang="en-US" sz="1050" dirty="0" smtClean="0">
                <a:latin typeface="ＤＦ平成明朝体W3" panose="02020309000000000000" pitchFamily="17" charset="-128"/>
                <a:ea typeface="ＤＦ平成明朝体W3" panose="02020309000000000000" pitchFamily="17" charset="-128"/>
              </a:rPr>
              <a:t>％</a:t>
            </a:r>
            <a:endParaRPr kumimoji="1" lang="en-US" altLang="ja-JP" sz="1050" dirty="0" smtClean="0">
              <a:latin typeface="ＤＦ平成明朝体W3" panose="02020309000000000000" pitchFamily="17" charset="-128"/>
              <a:ea typeface="ＤＦ平成明朝体W3" panose="02020309000000000000" pitchFamily="17" charset="-128"/>
            </a:endParaRPr>
          </a:p>
          <a:p>
            <a:r>
              <a:rPr kumimoji="1" lang="ja-JP" altLang="en-US" sz="1050" dirty="0" smtClean="0">
                <a:latin typeface="ＤＦ平成明朝体W3" panose="02020309000000000000" pitchFamily="17" charset="-128"/>
                <a:ea typeface="ＤＦ平成明朝体W3" panose="02020309000000000000" pitchFamily="17" charset="-128"/>
              </a:rPr>
              <a:t>・級友を褒めたり、認めたりしている。　　　　　　　　　　　</a:t>
            </a:r>
            <a:endParaRPr lang="en-US" altLang="ja-JP" sz="1050" dirty="0">
              <a:latin typeface="ＤＦ平成明朝体W3" panose="02020309000000000000" pitchFamily="17" charset="-128"/>
              <a:ea typeface="ＤＦ平成明朝体W3" panose="02020309000000000000" pitchFamily="17" charset="-128"/>
            </a:endParaRPr>
          </a:p>
          <a:p>
            <a:r>
              <a:rPr kumimoji="1" lang="ja-JP" altLang="en-US" sz="1050" dirty="0" smtClean="0">
                <a:latin typeface="ＤＦ平成明朝体W3" panose="02020309000000000000" pitchFamily="17" charset="-128"/>
                <a:ea typeface="ＤＦ平成明朝体W3" panose="02020309000000000000" pitchFamily="17" charset="-128"/>
              </a:rPr>
              <a:t>　　　　　　　　　　　　　　　</a:t>
            </a:r>
            <a:r>
              <a:rPr kumimoji="1" lang="en-US" altLang="ja-JP" sz="1050" dirty="0" smtClean="0">
                <a:latin typeface="ＤＦ平成明朝体W3" panose="02020309000000000000" pitchFamily="17" charset="-128"/>
                <a:ea typeface="ＤＦ平成明朝体W3" panose="02020309000000000000" pitchFamily="17" charset="-128"/>
              </a:rPr>
              <a:t>63</a:t>
            </a:r>
            <a:r>
              <a:rPr kumimoji="1" lang="ja-JP" altLang="en-US" sz="1050" dirty="0" smtClean="0">
                <a:latin typeface="ＤＦ平成明朝体W3" panose="02020309000000000000" pitchFamily="17" charset="-128"/>
                <a:ea typeface="ＤＦ平成明朝体W3" panose="02020309000000000000" pitchFamily="17" charset="-128"/>
              </a:rPr>
              <a:t>％</a:t>
            </a:r>
            <a:endParaRPr kumimoji="1" lang="ja-JP" altLang="en-US" sz="1050" dirty="0">
              <a:latin typeface="ＤＦ平成明朝体W3" panose="02020309000000000000" pitchFamily="17" charset="-128"/>
              <a:ea typeface="ＤＦ平成明朝体W3" panose="02020309000000000000" pitchFamily="17" charset="-128"/>
            </a:endParaRPr>
          </a:p>
        </p:txBody>
      </p:sp>
      <p:sp>
        <p:nvSpPr>
          <p:cNvPr id="41" name="Rectangle 55"/>
          <p:cNvSpPr>
            <a:spLocks noChangeArrowheads="1"/>
          </p:cNvSpPr>
          <p:nvPr/>
        </p:nvSpPr>
        <p:spPr bwMode="auto">
          <a:xfrm>
            <a:off x="-5918720" y="306353"/>
            <a:ext cx="4988591" cy="848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endParaRPr lang="en-US" altLang="ja-JP" sz="1050" b="0" dirty="0" smtClean="0">
              <a:latin typeface="HG丸ｺﾞｼｯｸM-PRO" panose="020F0600000000000000" pitchFamily="50" charset="-128"/>
              <a:ea typeface="HG丸ｺﾞｼｯｸM-PRO" panose="020F0600000000000000" pitchFamily="50" charset="-128"/>
            </a:endParaRPr>
          </a:p>
        </p:txBody>
      </p:sp>
      <p:sp>
        <p:nvSpPr>
          <p:cNvPr id="48" name="正方形/長方形 51"/>
          <p:cNvSpPr>
            <a:spLocks noChangeArrowheads="1"/>
          </p:cNvSpPr>
          <p:nvPr/>
        </p:nvSpPr>
        <p:spPr bwMode="auto">
          <a:xfrm>
            <a:off x="60501" y="6573227"/>
            <a:ext cx="533079" cy="22622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Lst>
        </p:spPr>
        <p:txBody>
          <a:bodyPr vert="eaVert" wrap="none" lIns="36000" tIns="0" rIns="36000" bIns="0" anchor="ctr"/>
          <a:lstStyle/>
          <a:p>
            <a:pPr algn="ctr"/>
            <a:r>
              <a:rPr lang="ja-JP" altLang="en-US" sz="1200" b="0" dirty="0" smtClean="0">
                <a:latin typeface="HG丸ｺﾞｼｯｸM-PRO" pitchFamily="50" charset="-128"/>
                <a:ea typeface="HG丸ｺﾞｼｯｸM-PRO" pitchFamily="50" charset="-128"/>
              </a:rPr>
              <a:t>　　　　　　　　　　主活動</a:t>
            </a:r>
            <a:r>
              <a:rPr lang="ja-JP" altLang="en-US" sz="1200" dirty="0">
                <a:latin typeface="HG丸ｺﾞｼｯｸM-PRO" pitchFamily="50" charset="-128"/>
                <a:ea typeface="HG丸ｺﾞｼｯｸM-PRO" pitchFamily="50" charset="-128"/>
              </a:rPr>
              <a:t>　</a:t>
            </a:r>
            <a:r>
              <a:rPr lang="ja-JP" altLang="en-US" sz="1200" dirty="0" smtClean="0">
                <a:latin typeface="HG丸ｺﾞｼｯｸM-PRO" pitchFamily="50" charset="-128"/>
                <a:ea typeface="HG丸ｺﾞｼｯｸM-PRO" pitchFamily="50" charset="-128"/>
              </a:rPr>
              <a:t>　　</a:t>
            </a:r>
            <a:r>
              <a:rPr lang="ja-JP" altLang="en-US" sz="1200" b="0" dirty="0" smtClean="0">
                <a:latin typeface="HG丸ｺﾞｼｯｸM-PRO" pitchFamily="50" charset="-128"/>
                <a:ea typeface="HG丸ｺﾞｼｯｸM-PRO" pitchFamily="50" charset="-128"/>
              </a:rPr>
              <a:t>分</a:t>
            </a:r>
            <a:endParaRPr lang="en-US" altLang="ja-JP" sz="1200" b="0" dirty="0">
              <a:latin typeface="HG丸ｺﾞｼｯｸM-PRO" pitchFamily="50" charset="-128"/>
              <a:ea typeface="HG丸ｺﾞｼｯｸM-PRO" pitchFamily="50" charset="-128"/>
            </a:endParaRPr>
          </a:p>
        </p:txBody>
      </p:sp>
      <p:sp>
        <p:nvSpPr>
          <p:cNvPr id="46" name="正方形/長方形 45"/>
          <p:cNvSpPr/>
          <p:nvPr/>
        </p:nvSpPr>
        <p:spPr>
          <a:xfrm>
            <a:off x="4073247" y="3171551"/>
            <a:ext cx="2647940" cy="430887"/>
          </a:xfrm>
          <a:prstGeom prst="rect">
            <a:avLst/>
          </a:prstGeom>
          <a:solidFill>
            <a:srgbClr val="FFCCFF"/>
          </a:solidFill>
        </p:spPr>
        <p:txBody>
          <a:bodyPr wrap="square">
            <a:spAutoFit/>
          </a:bodyPr>
          <a:lstStyle/>
          <a:p>
            <a:pPr algn="ctr"/>
            <a:r>
              <a:rPr lang="ja-JP" altLang="en-US" sz="1100" dirty="0" smtClean="0">
                <a:latin typeface="HG丸ｺﾞｼｯｸM-PRO" panose="020F0600000000000000" pitchFamily="50" charset="-128"/>
                <a:ea typeface="HG丸ｺﾞｼｯｸM-PRO" panose="020F0600000000000000" pitchFamily="50" charset="-128"/>
              </a:rPr>
              <a:t>「ささえ－る」ポイントを意識した</a:t>
            </a:r>
            <a:endParaRPr lang="en-US" altLang="ja-JP" sz="1100" dirty="0" smtClean="0">
              <a:latin typeface="HG丸ｺﾞｼｯｸM-PRO" panose="020F0600000000000000" pitchFamily="50" charset="-128"/>
              <a:ea typeface="HG丸ｺﾞｼｯｸM-PRO" panose="020F0600000000000000" pitchFamily="50" charset="-128"/>
            </a:endParaRPr>
          </a:p>
          <a:p>
            <a:pPr algn="ctr"/>
            <a:r>
              <a:rPr lang="ja-JP" altLang="en-US" sz="1100" dirty="0" smtClean="0">
                <a:latin typeface="HG丸ｺﾞｼｯｸM-PRO" panose="020F0600000000000000" pitchFamily="50" charset="-128"/>
                <a:ea typeface="HG丸ｺﾞｼｯｸM-PRO" panose="020F0600000000000000" pitchFamily="50" charset="-128"/>
              </a:rPr>
              <a:t>具体的な働き掛け</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35" name="正方形/長方形 34"/>
          <p:cNvSpPr/>
          <p:nvPr/>
        </p:nvSpPr>
        <p:spPr>
          <a:xfrm>
            <a:off x="4073247" y="4144181"/>
            <a:ext cx="2647940" cy="1615827"/>
          </a:xfrm>
          <a:prstGeom prst="rect">
            <a:avLst/>
          </a:prstGeom>
          <a:solidFill>
            <a:srgbClr val="FFCCFF"/>
          </a:solidFill>
        </p:spPr>
        <p:txBody>
          <a:bodyPr wrap="square">
            <a:spAutoFit/>
          </a:bodyPr>
          <a:lstStyle/>
          <a:p>
            <a:r>
              <a:rPr lang="ja-JP" altLang="en-US" sz="1100" dirty="0" smtClean="0">
                <a:latin typeface="HG丸ｺﾞｼｯｸM-PRO" panose="020F0600000000000000" pitchFamily="50" charset="-128"/>
                <a:ea typeface="HG丸ｺﾞｼｯｸM-PRO" panose="020F0600000000000000" pitchFamily="50" charset="-128"/>
              </a:rPr>
              <a:t>ポイント①－１</a:t>
            </a:r>
            <a:endParaRPr lang="en-US" altLang="ja-JP" sz="1100" dirty="0" smtClean="0">
              <a:latin typeface="HG丸ｺﾞｼｯｸM-PRO" panose="020F0600000000000000" pitchFamily="50" charset="-128"/>
              <a:ea typeface="HG丸ｺﾞｼｯｸM-PRO" panose="020F0600000000000000" pitchFamily="50" charset="-128"/>
            </a:endParaRPr>
          </a:p>
          <a:p>
            <a:r>
              <a:rPr lang="en-US" altLang="ja-JP" sz="1100" dirty="0" smtClean="0">
                <a:latin typeface="HG丸ｺﾞｼｯｸM-PRO" panose="020F0600000000000000" pitchFamily="50" charset="-128"/>
                <a:ea typeface="HG丸ｺﾞｼｯｸM-PRO" panose="020F0600000000000000" pitchFamily="50" charset="-128"/>
              </a:rPr>
              <a:t>【</a:t>
            </a:r>
            <a:r>
              <a:rPr lang="ja-JP" altLang="en-US" sz="1100" dirty="0" smtClean="0">
                <a:latin typeface="HG丸ｺﾞｼｯｸM-PRO" panose="020F0600000000000000" pitchFamily="50" charset="-128"/>
                <a:ea typeface="HG丸ｺﾞｼｯｸM-PRO" panose="020F0600000000000000" pitchFamily="50" charset="-128"/>
              </a:rPr>
              <a:t>教員主導ではなく児童生徒が課題を設定する</a:t>
            </a:r>
            <a:r>
              <a:rPr lang="en-US" altLang="ja-JP" sz="1100" dirty="0" smtClean="0">
                <a:latin typeface="HG丸ｺﾞｼｯｸM-PRO" panose="020F0600000000000000" pitchFamily="50" charset="-128"/>
                <a:ea typeface="HG丸ｺﾞｼｯｸM-PRO" panose="020F0600000000000000" pitchFamily="50" charset="-128"/>
              </a:rPr>
              <a:t>】</a:t>
            </a:r>
          </a:p>
          <a:p>
            <a:r>
              <a:rPr lang="ja-JP" altLang="en-US" sz="1100" dirty="0">
                <a:latin typeface="HG丸ｺﾞｼｯｸM-PRO" panose="020F0600000000000000" pitchFamily="50" charset="-128"/>
                <a:ea typeface="HG丸ｺﾞｼｯｸM-PRO" panose="020F0600000000000000" pitchFamily="50" charset="-128"/>
              </a:rPr>
              <a:t>　</a:t>
            </a:r>
            <a:r>
              <a:rPr lang="ja-JP" altLang="en-US" sz="1100" dirty="0" smtClean="0">
                <a:latin typeface="HG丸ｺﾞｼｯｸM-PRO" panose="020F0600000000000000" pitchFamily="50" charset="-128"/>
                <a:ea typeface="HG丸ｺﾞｼｯｸM-PRO" panose="020F0600000000000000" pitchFamily="50" charset="-128"/>
              </a:rPr>
              <a:t>アンケートの結果を示し、生徒全員の意識を把握する。その上で、足りない意識を補うことや、更に高めていくことの大切さに</a:t>
            </a:r>
            <a:r>
              <a:rPr lang="ja-JP" altLang="en-US" sz="1100" dirty="0">
                <a:latin typeface="HG丸ｺﾞｼｯｸM-PRO" panose="020F0600000000000000" pitchFamily="50" charset="-128"/>
                <a:ea typeface="HG丸ｺﾞｼｯｸM-PRO" panose="020F0600000000000000" pitchFamily="50" charset="-128"/>
              </a:rPr>
              <a:t>気付かせる。そうすること</a:t>
            </a:r>
            <a:r>
              <a:rPr lang="ja-JP" altLang="en-US" sz="1100" dirty="0" smtClean="0">
                <a:latin typeface="HG丸ｺﾞｼｯｸM-PRO" panose="020F0600000000000000" pitchFamily="50" charset="-128"/>
                <a:ea typeface="HG丸ｺﾞｼｯｸM-PRO" panose="020F0600000000000000" pitchFamily="50" charset="-128"/>
              </a:rPr>
              <a:t>で一人一人が自分事</a:t>
            </a:r>
            <a:r>
              <a:rPr lang="ja-JP" altLang="en-US" sz="1100" dirty="0">
                <a:latin typeface="HG丸ｺﾞｼｯｸM-PRO" panose="020F0600000000000000" pitchFamily="50" charset="-128"/>
                <a:ea typeface="HG丸ｺﾞｼｯｸM-PRO" panose="020F0600000000000000" pitchFamily="50" charset="-128"/>
              </a:rPr>
              <a:t>として考え、</a:t>
            </a:r>
            <a:r>
              <a:rPr lang="ja-JP" altLang="en-US" sz="1100" dirty="0" smtClean="0">
                <a:latin typeface="HG丸ｺﾞｼｯｸM-PRO" panose="020F0600000000000000" pitchFamily="50" charset="-128"/>
                <a:ea typeface="HG丸ｺﾞｼｯｸM-PRO" panose="020F0600000000000000" pitchFamily="50" charset="-128"/>
              </a:rPr>
              <a:t>主体的な活動につながるようにする。</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36" name="正方形/長方形 35"/>
          <p:cNvSpPr/>
          <p:nvPr/>
        </p:nvSpPr>
        <p:spPr>
          <a:xfrm>
            <a:off x="4073030" y="8087751"/>
            <a:ext cx="2647940" cy="1615827"/>
          </a:xfrm>
          <a:prstGeom prst="rect">
            <a:avLst/>
          </a:prstGeom>
          <a:solidFill>
            <a:srgbClr val="FFCCFF"/>
          </a:solidFill>
        </p:spPr>
        <p:txBody>
          <a:bodyPr wrap="square">
            <a:spAutoFit/>
          </a:bodyPr>
          <a:lstStyle/>
          <a:p>
            <a:r>
              <a:rPr lang="ja-JP" altLang="en-US" sz="1100" dirty="0" smtClean="0">
                <a:latin typeface="HG丸ｺﾞｼｯｸM-PRO" panose="020F0600000000000000" pitchFamily="50" charset="-128"/>
                <a:ea typeface="HG丸ｺﾞｼｯｸM-PRO" panose="020F0600000000000000" pitchFamily="50" charset="-128"/>
              </a:rPr>
              <a:t>ポイント②－２</a:t>
            </a:r>
            <a:endParaRPr lang="en-US" altLang="ja-JP" sz="1100" dirty="0" smtClean="0">
              <a:latin typeface="HG丸ｺﾞｼｯｸM-PRO" panose="020F0600000000000000" pitchFamily="50" charset="-128"/>
              <a:ea typeface="HG丸ｺﾞｼｯｸM-PRO" panose="020F0600000000000000" pitchFamily="50" charset="-128"/>
            </a:endParaRPr>
          </a:p>
          <a:p>
            <a:r>
              <a:rPr lang="en-US" altLang="ja-JP" sz="1100" spc="60" dirty="0" smtClean="0">
                <a:latin typeface="HG丸ｺﾞｼｯｸM-PRO" panose="020F0600000000000000" pitchFamily="50" charset="-128"/>
                <a:ea typeface="HG丸ｺﾞｼｯｸM-PRO" panose="020F0600000000000000" pitchFamily="50" charset="-128"/>
              </a:rPr>
              <a:t>【</a:t>
            </a:r>
            <a:r>
              <a:rPr lang="ja-JP" altLang="en-US" sz="1100" spc="60" dirty="0" smtClean="0">
                <a:latin typeface="HG丸ｺﾞｼｯｸM-PRO" panose="020F0600000000000000" pitchFamily="50" charset="-128"/>
                <a:ea typeface="HG丸ｺﾞｼｯｸM-PRO" panose="020F0600000000000000" pitchFamily="50" charset="-128"/>
              </a:rPr>
              <a:t>「仲間同士で褒める・認める</a:t>
            </a:r>
            <a:r>
              <a:rPr lang="ja-JP" altLang="en-US" sz="1100" dirty="0" smtClean="0">
                <a:latin typeface="HG丸ｺﾞｼｯｸM-PRO" panose="020F0600000000000000" pitchFamily="50" charset="-128"/>
                <a:ea typeface="HG丸ｺﾞｼｯｸM-PRO" panose="020F0600000000000000" pitchFamily="50" charset="-128"/>
              </a:rPr>
              <a:t>言葉集」等を提供し、児童生徒同士の絆づくりを促す</a:t>
            </a:r>
            <a:r>
              <a:rPr lang="en-US" altLang="ja-JP" sz="1100" dirty="0" smtClean="0">
                <a:latin typeface="HG丸ｺﾞｼｯｸM-PRO" panose="020F0600000000000000" pitchFamily="50" charset="-128"/>
                <a:ea typeface="HG丸ｺﾞｼｯｸM-PRO" panose="020F0600000000000000" pitchFamily="50" charset="-128"/>
              </a:rPr>
              <a:t>】</a:t>
            </a:r>
          </a:p>
          <a:p>
            <a:r>
              <a:rPr lang="ja-JP" altLang="en-US" sz="1100" dirty="0" smtClean="0">
                <a:latin typeface="HG丸ｺﾞｼｯｸM-PRO" panose="020F0600000000000000" pitchFamily="50" charset="-128"/>
                <a:ea typeface="HG丸ｺﾞｼｯｸM-PRO" panose="020F0600000000000000" pitchFamily="50" charset="-128"/>
              </a:rPr>
              <a:t>　よさを褒め合う・認め合う活動を行う前に、褒める・認める際のポイントを把握する。その上で活動を行うことで、自己肯定感や自己有用感の高まりを支える。</a:t>
            </a:r>
            <a:endParaRPr lang="en-US" altLang="ja-JP" sz="1100" dirty="0">
              <a:latin typeface="HG丸ｺﾞｼｯｸM-PRO" panose="020F0600000000000000" pitchFamily="50" charset="-128"/>
              <a:ea typeface="HG丸ｺﾞｼｯｸM-PRO" panose="020F0600000000000000" pitchFamily="50" charset="-128"/>
            </a:endParaRPr>
          </a:p>
        </p:txBody>
      </p:sp>
      <p:sp>
        <p:nvSpPr>
          <p:cNvPr id="47" name="Rectangle 55"/>
          <p:cNvSpPr>
            <a:spLocks noChangeArrowheads="1"/>
          </p:cNvSpPr>
          <p:nvPr/>
        </p:nvSpPr>
        <p:spPr bwMode="auto">
          <a:xfrm>
            <a:off x="1638453" y="1837605"/>
            <a:ext cx="5082517" cy="4575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prstDash val="dash"/>
                <a:miter lim="800000"/>
                <a:headEnd/>
                <a:tailEnd/>
              </a14:hiddenLine>
            </a:ext>
          </a:extLst>
        </p:spPr>
        <p:txBody>
          <a:bodyPr anchor="ctr"/>
          <a:lstStyle/>
          <a:p>
            <a:r>
              <a:rPr lang="ja-JP" altLang="en-US" sz="1100" b="0" dirty="0" smtClean="0">
                <a:latin typeface="HG丸ｺﾞｼｯｸM-PRO" panose="020F0600000000000000" pitchFamily="50" charset="-128"/>
                <a:ea typeface="HG丸ｺﾞｼｯｸM-PRO" panose="020F0600000000000000" pitchFamily="50" charset="-128"/>
              </a:rPr>
              <a:t>①－１　教員主導ではなく児童生徒が課題を設定する。</a:t>
            </a:r>
            <a:endParaRPr lang="en-US" altLang="ja-JP" sz="1100" b="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②</a:t>
            </a:r>
            <a:r>
              <a:rPr lang="ja-JP" altLang="en-US" sz="1100" dirty="0">
                <a:latin typeface="HG丸ｺﾞｼｯｸM-PRO" panose="020F0600000000000000" pitchFamily="50" charset="-128"/>
                <a:ea typeface="HG丸ｺﾞｼｯｸM-PRO" panose="020F0600000000000000" pitchFamily="50" charset="-128"/>
              </a:rPr>
              <a:t>－２　</a:t>
            </a:r>
            <a:r>
              <a:rPr lang="ja-JP" altLang="en-US" sz="1100" dirty="0" smtClean="0">
                <a:latin typeface="HG丸ｺﾞｼｯｸM-PRO" panose="020F0600000000000000" pitchFamily="50" charset="-128"/>
                <a:ea typeface="HG丸ｺﾞｼｯｸM-PRO" panose="020F0600000000000000" pitchFamily="50" charset="-128"/>
              </a:rPr>
              <a:t>「仲間</a:t>
            </a:r>
            <a:r>
              <a:rPr lang="ja-JP" altLang="en-US" sz="1100" dirty="0">
                <a:latin typeface="HG丸ｺﾞｼｯｸM-PRO" panose="020F0600000000000000" pitchFamily="50" charset="-128"/>
                <a:ea typeface="HG丸ｺﾞｼｯｸM-PRO" panose="020F0600000000000000" pitchFamily="50" charset="-128"/>
              </a:rPr>
              <a:t>同士で褒める・認める</a:t>
            </a:r>
            <a:r>
              <a:rPr lang="ja-JP" altLang="en-US" sz="1100" dirty="0" smtClean="0">
                <a:latin typeface="HG丸ｺﾞｼｯｸM-PRO" panose="020F0600000000000000" pitchFamily="50" charset="-128"/>
                <a:ea typeface="HG丸ｺﾞｼｯｸM-PRO" panose="020F0600000000000000" pitchFamily="50" charset="-128"/>
              </a:rPr>
              <a:t>言葉集」等を</a:t>
            </a:r>
            <a:r>
              <a:rPr lang="ja-JP" altLang="en-US" sz="1100" dirty="0">
                <a:latin typeface="HG丸ｺﾞｼｯｸM-PRO" panose="020F0600000000000000" pitchFamily="50" charset="-128"/>
                <a:ea typeface="HG丸ｺﾞｼｯｸM-PRO" panose="020F0600000000000000" pitchFamily="50" charset="-128"/>
              </a:rPr>
              <a:t>提供し</a:t>
            </a:r>
            <a:r>
              <a:rPr lang="ja-JP" altLang="en-US" sz="1100" dirty="0" smtClean="0">
                <a:latin typeface="HG丸ｺﾞｼｯｸM-PRO" panose="020F0600000000000000" pitchFamily="50" charset="-128"/>
                <a:ea typeface="HG丸ｺﾞｼｯｸM-PRO" panose="020F0600000000000000" pitchFamily="50" charset="-128"/>
              </a:rPr>
              <a:t>、児童生徒同士</a:t>
            </a:r>
            <a:r>
              <a:rPr lang="ja-JP" altLang="en-US" sz="1100" dirty="0">
                <a:latin typeface="HG丸ｺﾞｼｯｸM-PRO" panose="020F0600000000000000" pitchFamily="50" charset="-128"/>
                <a:ea typeface="HG丸ｺﾞｼｯｸM-PRO" panose="020F0600000000000000" pitchFamily="50" charset="-128"/>
              </a:rPr>
              <a:t>の</a:t>
            </a:r>
            <a:r>
              <a:rPr lang="ja-JP" altLang="en-US" sz="1100" dirty="0" smtClean="0">
                <a:latin typeface="HG丸ｺﾞｼｯｸM-PRO" panose="020F0600000000000000" pitchFamily="50" charset="-128"/>
                <a:ea typeface="HG丸ｺﾞｼｯｸM-PRO" panose="020F0600000000000000" pitchFamily="50" charset="-128"/>
              </a:rPr>
              <a:t>絆</a:t>
            </a:r>
            <a:endParaRPr lang="en-US" altLang="ja-JP" sz="1100" dirty="0" smtClean="0">
              <a:latin typeface="HG丸ｺﾞｼｯｸM-PRO" panose="020F0600000000000000" pitchFamily="50" charset="-128"/>
              <a:ea typeface="HG丸ｺﾞｼｯｸM-PRO" panose="020F0600000000000000" pitchFamily="50" charset="-128"/>
            </a:endParaRPr>
          </a:p>
          <a:p>
            <a:r>
              <a:rPr lang="ja-JP" altLang="en-US" sz="1100" dirty="0" smtClean="0">
                <a:latin typeface="HG丸ｺﾞｼｯｸM-PRO" panose="020F0600000000000000" pitchFamily="50" charset="-128"/>
                <a:ea typeface="HG丸ｺﾞｼｯｸM-PRO" panose="020F0600000000000000" pitchFamily="50" charset="-128"/>
              </a:rPr>
              <a:t>　　　　</a:t>
            </a:r>
            <a:r>
              <a:rPr lang="ja-JP" altLang="en-US" sz="1100" dirty="0" err="1" smtClean="0">
                <a:latin typeface="HG丸ｺﾞｼｯｸM-PRO" panose="020F0600000000000000" pitchFamily="50" charset="-128"/>
                <a:ea typeface="HG丸ｺﾞｼｯｸM-PRO" panose="020F0600000000000000" pitchFamily="50" charset="-128"/>
              </a:rPr>
              <a:t>づ</a:t>
            </a:r>
            <a:r>
              <a:rPr lang="ja-JP" altLang="en-US" sz="1100" dirty="0" smtClean="0">
                <a:latin typeface="HG丸ｺﾞｼｯｸM-PRO" panose="020F0600000000000000" pitchFamily="50" charset="-128"/>
                <a:ea typeface="HG丸ｺﾞｼｯｸM-PRO" panose="020F0600000000000000" pitchFamily="50" charset="-128"/>
              </a:rPr>
              <a:t>くりを</a:t>
            </a:r>
            <a:r>
              <a:rPr lang="ja-JP" altLang="en-US" sz="1100" dirty="0">
                <a:latin typeface="HG丸ｺﾞｼｯｸM-PRO" panose="020F0600000000000000" pitchFamily="50" charset="-128"/>
                <a:ea typeface="HG丸ｺﾞｼｯｸM-PRO" panose="020F0600000000000000" pitchFamily="50" charset="-128"/>
              </a:rPr>
              <a:t>促す。</a:t>
            </a:r>
            <a:endParaRPr lang="en-US" altLang="ja-JP" sz="1100" dirty="0">
              <a:latin typeface="HG丸ｺﾞｼｯｸM-PRO" panose="020F0600000000000000" pitchFamily="50" charset="-128"/>
              <a:ea typeface="HG丸ｺﾞｼｯｸM-PRO" panose="020F0600000000000000" pitchFamily="50" charset="-128"/>
            </a:endParaRPr>
          </a:p>
          <a:p>
            <a:endParaRPr lang="en-US" altLang="ja-JP" sz="1100" b="0" dirty="0" smtClean="0">
              <a:latin typeface="HG丸ｺﾞｼｯｸM-PRO" panose="020F0600000000000000" pitchFamily="50" charset="-128"/>
              <a:ea typeface="HG丸ｺﾞｼｯｸM-PRO" panose="020F0600000000000000" pitchFamily="50" charset="-128"/>
            </a:endParaRPr>
          </a:p>
        </p:txBody>
      </p:sp>
      <p:sp>
        <p:nvSpPr>
          <p:cNvPr id="33" name="角丸四角形吹き出し 32"/>
          <p:cNvSpPr/>
          <p:nvPr/>
        </p:nvSpPr>
        <p:spPr>
          <a:xfrm>
            <a:off x="1279736" y="6221543"/>
            <a:ext cx="5400525" cy="703368"/>
          </a:xfrm>
          <a:prstGeom prst="wedgeRoundRectCallout">
            <a:avLst>
              <a:gd name="adj1" fmla="val -52340"/>
              <a:gd name="adj2" fmla="val -11891"/>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lIns="36000" rIns="36000" rtlCol="0" anchor="ctr" anchorCtr="0"/>
          <a:lstStyle/>
          <a:p>
            <a:r>
              <a:rPr kumimoji="1" lang="ja-JP" altLang="en-US" sz="1050" dirty="0" smtClean="0">
                <a:latin typeface="ＤＦ平成明朝体W3" panose="02020309000000000000" pitchFamily="17" charset="-128"/>
                <a:ea typeface="ＤＦ平成明朝体W3" panose="02020309000000000000" pitchFamily="17" charset="-128"/>
              </a:rPr>
              <a:t>　仲間との関わり方について、現在皆さんの意識はこのような結果となりました。</a:t>
            </a:r>
            <a:endParaRPr kumimoji="1" lang="en-US" altLang="ja-JP" sz="1050" dirty="0" smtClean="0">
              <a:latin typeface="ＤＦ平成明朝体W3" panose="02020309000000000000" pitchFamily="17" charset="-128"/>
              <a:ea typeface="ＤＦ平成明朝体W3" panose="02020309000000000000" pitchFamily="17" charset="-128"/>
            </a:endParaRPr>
          </a:p>
          <a:p>
            <a:r>
              <a:rPr kumimoji="1" lang="ja-JP" altLang="en-US" sz="1050" dirty="0" smtClean="0">
                <a:latin typeface="ＤＦ平成明朝体W3" panose="02020309000000000000" pitchFamily="17" charset="-128"/>
                <a:ea typeface="ＤＦ平成明朝体W3" panose="02020309000000000000" pitchFamily="17" charset="-128"/>
              </a:rPr>
              <a:t>間もなく進級ですが、○○中学校の新○年生として、もう一段階集団としてステップア</a:t>
            </a:r>
            <a:endParaRPr kumimoji="1" lang="en-US" altLang="ja-JP" sz="1050" dirty="0" smtClean="0">
              <a:latin typeface="ＤＦ平成明朝体W3" panose="02020309000000000000" pitchFamily="17" charset="-128"/>
              <a:ea typeface="ＤＦ平成明朝体W3" panose="02020309000000000000" pitchFamily="17" charset="-128"/>
            </a:endParaRPr>
          </a:p>
          <a:p>
            <a:r>
              <a:rPr kumimoji="1" lang="ja-JP" altLang="en-US" sz="1050" dirty="0" smtClean="0">
                <a:latin typeface="ＤＦ平成明朝体W3" panose="02020309000000000000" pitchFamily="17" charset="-128"/>
                <a:ea typeface="ＤＦ平成明朝体W3" panose="02020309000000000000" pitchFamily="17" charset="-128"/>
              </a:rPr>
              <a:t>ップするために、この時間は仲間との関わり方を知り、特に仲間を褒める・認めるという活動を行いたいと思います。</a:t>
            </a:r>
            <a:endParaRPr kumimoji="1" lang="ja-JP" altLang="en-US" sz="1050" dirty="0">
              <a:latin typeface="ＤＦ平成明朝体W3" panose="02020309000000000000" pitchFamily="17" charset="-128"/>
              <a:ea typeface="ＤＦ平成明朝体W3" panose="02020309000000000000" pitchFamily="17" charset="-128"/>
            </a:endParaRPr>
          </a:p>
        </p:txBody>
      </p:sp>
      <p:sp>
        <p:nvSpPr>
          <p:cNvPr id="34" name="テキスト ボックス 57"/>
          <p:cNvSpPr txBox="1"/>
          <p:nvPr/>
        </p:nvSpPr>
        <p:spPr>
          <a:xfrm>
            <a:off x="128492" y="8574794"/>
            <a:ext cx="465615" cy="276999"/>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200" dirty="0" smtClean="0">
                <a:latin typeface="HG丸ｺﾞｼｯｸM-PRO" panose="020F0600000000000000" pitchFamily="50" charset="-128"/>
                <a:ea typeface="HG丸ｺﾞｼｯｸM-PRO" panose="020F0600000000000000" pitchFamily="50" charset="-128"/>
              </a:rPr>
              <a:t>32</a:t>
            </a:r>
            <a:endParaRPr lang="ja-JP" altLang="en-US" sz="1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2339122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71557" y="5743940"/>
            <a:ext cx="715132" cy="7465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64030" y="2960500"/>
            <a:ext cx="715132" cy="74656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7" name="AutoShape 23"/>
          <p:cNvSpPr>
            <a:spLocks noChangeArrowheads="1"/>
          </p:cNvSpPr>
          <p:nvPr/>
        </p:nvSpPr>
        <p:spPr bwMode="auto">
          <a:xfrm rot="5400000">
            <a:off x="-1221826" y="5820684"/>
            <a:ext cx="3105673" cy="544512"/>
          </a:xfrm>
          <a:prstGeom prst="chevron">
            <a:avLst>
              <a:gd name="adj" fmla="val 37469"/>
            </a:avLst>
          </a:prstGeom>
          <a:solidFill>
            <a:srgbClr val="0099FF"/>
          </a:solidFill>
          <a:ln>
            <a:noFill/>
          </a:ln>
          <a:extLst/>
        </p:spPr>
        <p:txBody>
          <a:bodyPr rot="10800000" vert="eaVert" wrap="none" anchor="ctr"/>
          <a:lstStyle/>
          <a:p>
            <a:pPr algn="ctr"/>
            <a:r>
              <a:rPr lang="en-US" altLang="ja-JP" sz="1200" b="0" dirty="0">
                <a:ea typeface="HG丸ｺﾞｼｯｸM-PRO" pitchFamily="50" charset="-128"/>
              </a:rPr>
              <a:t> </a:t>
            </a:r>
            <a:endParaRPr lang="ja-JP" altLang="en-US" b="0" dirty="0">
              <a:latin typeface="HG丸ｺﾞｼｯｸM-PRO" pitchFamily="50" charset="-128"/>
              <a:ea typeface="HG丸ｺﾞｼｯｸM-PRO" pitchFamily="50" charset="-128"/>
            </a:endParaRPr>
          </a:p>
        </p:txBody>
      </p:sp>
      <p:graphicFrame>
        <p:nvGraphicFramePr>
          <p:cNvPr id="64" name="表 63"/>
          <p:cNvGraphicFramePr>
            <a:graphicFrameLocks noGrp="1"/>
          </p:cNvGraphicFramePr>
          <p:nvPr>
            <p:extLst>
              <p:ext uri="{D42A27DB-BD31-4B8C-83A1-F6EECF244321}">
                <p14:modId xmlns:p14="http://schemas.microsoft.com/office/powerpoint/2010/main" val="2041426672"/>
              </p:ext>
            </p:extLst>
          </p:nvPr>
        </p:nvGraphicFramePr>
        <p:xfrm>
          <a:off x="680873" y="71243"/>
          <a:ext cx="6116797" cy="7574533"/>
        </p:xfrm>
        <a:graphic>
          <a:graphicData uri="http://schemas.openxmlformats.org/drawingml/2006/table">
            <a:tbl>
              <a:tblPr firstRow="1" bandRow="1">
                <a:tableStyleId>{5940675A-B579-460E-94D1-54222C63F5DA}</a:tableStyleId>
              </a:tblPr>
              <a:tblGrid>
                <a:gridCol w="3400632">
                  <a:extLst>
                    <a:ext uri="{9D8B030D-6E8A-4147-A177-3AD203B41FA5}">
                      <a16:colId xmlns:a16="http://schemas.microsoft.com/office/drawing/2014/main" val="20000"/>
                    </a:ext>
                  </a:extLst>
                </a:gridCol>
                <a:gridCol w="2716165">
                  <a:extLst>
                    <a:ext uri="{9D8B030D-6E8A-4147-A177-3AD203B41FA5}">
                      <a16:colId xmlns:a16="http://schemas.microsoft.com/office/drawing/2014/main" val="20001"/>
                    </a:ext>
                  </a:extLst>
                </a:gridCol>
              </a:tblGrid>
              <a:tr h="233769">
                <a:tc>
                  <a:txBody>
                    <a:bodyPr/>
                    <a:lstStyle/>
                    <a:p>
                      <a:pPr algn="ct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学　習　活　動</a:t>
                      </a:r>
                      <a:endParaRPr kumimoji="1" lang="ja-JP" altLang="en-US" sz="1050" dirty="0">
                        <a:solidFill>
                          <a:sysClr val="windowText" lastClr="000000"/>
                        </a:solidFill>
                        <a:latin typeface="HG丸ｺﾞｼｯｸM-PRO" panose="020F0600000000000000" pitchFamily="50" charset="-128"/>
                        <a:ea typeface="HG丸ｺﾞｼｯｸM-PRO" panose="020F0600000000000000"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 指 導 上 の 留 意 点</a:t>
                      </a:r>
                      <a:endParaRPr kumimoji="1" lang="ja-JP" altLang="en-US" sz="1050" dirty="0">
                        <a:solidFill>
                          <a:sysClr val="windowText" lastClr="000000"/>
                        </a:solidFill>
                        <a:latin typeface="HG丸ｺﾞｼｯｸM-PRO" panose="020F0600000000000000" pitchFamily="50" charset="-128"/>
                        <a:ea typeface="HG丸ｺﾞｼｯｸM-PRO" panose="020F0600000000000000"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249835">
                <a:tc>
                  <a:txBody>
                    <a:bodyPr/>
                    <a:lstStyle/>
                    <a:p>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５　</a:t>
                      </a:r>
                      <a:r>
                        <a:rPr kumimoji="1" lang="ja-JP" altLang="en-US" sz="1050" spc="-30" baseline="0" dirty="0" smtClean="0">
                          <a:solidFill>
                            <a:sysClr val="windowText" lastClr="000000"/>
                          </a:solidFill>
                          <a:latin typeface="HG丸ｺﾞｼｯｸM-PRO" panose="020F0600000000000000" pitchFamily="50" charset="-128"/>
                          <a:ea typeface="HG丸ｺﾞｼｯｸM-PRO" panose="020F0600000000000000" pitchFamily="50" charset="-128"/>
                        </a:rPr>
                        <a:t>褒める・認めるワークショップを行う。（</a:t>
                      </a:r>
                      <a:r>
                        <a:rPr kumimoji="1" lang="en-US" altLang="ja-JP" sz="1050" spc="-30" baseline="0" dirty="0" smtClean="0">
                          <a:solidFill>
                            <a:sysClr val="windowText" lastClr="000000"/>
                          </a:solidFill>
                          <a:latin typeface="HG丸ｺﾞｼｯｸM-PRO" panose="020F0600000000000000" pitchFamily="50" charset="-128"/>
                          <a:ea typeface="HG丸ｺﾞｼｯｸM-PRO" panose="020F0600000000000000" pitchFamily="50" charset="-128"/>
                        </a:rPr>
                        <a:t>10</a:t>
                      </a:r>
                      <a:r>
                        <a:rPr kumimoji="1" lang="ja-JP" altLang="en-US" sz="1050" spc="-30" baseline="0" dirty="0" smtClean="0">
                          <a:solidFill>
                            <a:sysClr val="windowText" lastClr="000000"/>
                          </a:solidFill>
                          <a:latin typeface="HG丸ｺﾞｼｯｸM-PRO" panose="020F0600000000000000" pitchFamily="50" charset="-128"/>
                          <a:ea typeface="HG丸ｺﾞｼｯｸM-PRO" panose="020F0600000000000000" pitchFamily="50" charset="-128"/>
                        </a:rPr>
                        <a:t>分）</a:t>
                      </a:r>
                      <a:endParaRPr kumimoji="1" lang="en-US" altLang="ja-JP" sz="1050" spc="-30" baseline="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６　グループを変えて、もう一度褒める・認めるワー</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　クショップを行う。（</a:t>
                      </a:r>
                      <a:r>
                        <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rPr>
                        <a:t>10</a:t>
                      </a: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分）</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◇ワークショップのルールについて、以</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　下の点を説明する。</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・４人１グループで行う。</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・１人に対して、１分間他の３人で順番</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　に褒める・認める言葉を贈る。全員が</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　褒められる立場を経験する。</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・褒める・認める際には、</a:t>
                      </a: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「私の</a:t>
                      </a:r>
                      <a:r>
                        <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rPr>
                        <a:t>『</a:t>
                      </a: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がん</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　</a:t>
                      </a:r>
                      <a:r>
                        <a:rPr kumimoji="1" lang="ja-JP" altLang="en-US" sz="1050" dirty="0" err="1" smtClean="0">
                          <a:solidFill>
                            <a:sysClr val="windowText" lastClr="000000"/>
                          </a:solidFill>
                          <a:latin typeface="HG丸ｺﾞｼｯｸM-PRO" panose="020F0600000000000000" pitchFamily="50" charset="-128"/>
                          <a:ea typeface="HG丸ｺﾞｼｯｸM-PRO" panose="020F0600000000000000" pitchFamily="50" charset="-128"/>
                        </a:rPr>
                        <a:t>ばり</a:t>
                      </a:r>
                      <a:r>
                        <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rPr>
                        <a:t>』『</a:t>
                      </a: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よいところ</a:t>
                      </a:r>
                      <a:r>
                        <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rPr>
                        <a:t>』</a:t>
                      </a: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お知らせシー</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　ト」</a:t>
                      </a:r>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に書いてあることを基に褒める・</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　認める。</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・褒められる側は笑顔で「ありがとう」</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　「そうでしょう」「よく言われる」</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rPr>
                        <a:t>　「もっと言って」のいずれかで応える。</a:t>
                      </a:r>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chemeClr val="tx1">
                            <a:lumMod val="95000"/>
                            <a:lumOff val="5000"/>
                          </a:schemeClr>
                        </a:solidFill>
                        <a:latin typeface="HG丸ｺﾞｼｯｸM-PRO" panose="020F0600000000000000" pitchFamily="50" charset="-128"/>
                        <a:ea typeface="HG丸ｺﾞｼｯｸM-PRO" panose="020F0600000000000000"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3071113">
                <a:tc>
                  <a:txBody>
                    <a:bodyPr/>
                    <a:lstStyle/>
                    <a:p>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７　振り返りを行う。（７分）</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r>
                        <a:rPr kumimoji="1" lang="ja-JP" altLang="en-US" sz="1050" dirty="0" smtClean="0">
                          <a:solidFill>
                            <a:sysClr val="windowText" lastClr="000000"/>
                          </a:solidFill>
                          <a:latin typeface="HG丸ｺﾞｼｯｸM-PRO" panose="020F0600000000000000" pitchFamily="50" charset="-128"/>
                          <a:ea typeface="HG丸ｺﾞｼｯｸM-PRO" panose="020F0600000000000000" pitchFamily="50" charset="-128"/>
                        </a:rPr>
                        <a:t>８　教員の話を聞く。（３分）</a:t>
                      </a:r>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p>
                      <a:endParaRPr kumimoji="1" lang="en-US" altLang="ja-JP" sz="1050" dirty="0" smtClean="0">
                        <a:solidFill>
                          <a:sysClr val="windowText" lastClr="000000"/>
                        </a:solidFill>
                        <a:latin typeface="HG丸ｺﾞｼｯｸM-PRO" panose="020F0600000000000000" pitchFamily="50" charset="-128"/>
                        <a:ea typeface="HG丸ｺﾞｼｯｸM-PRO" panose="020F0600000000000000" pitchFamily="50" charset="-128"/>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kumimoji="1" lang="ja-JP" altLang="en-US" sz="1050" kern="1200" dirty="0" smtClean="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rPr>
                        <a:t>◇本時の振り返りを行う。</a:t>
                      </a:r>
                      <a:endParaRPr kumimoji="1" lang="en-US" altLang="ja-JP" sz="1050" kern="1200" dirty="0" smtClean="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endParaRPr>
                    </a:p>
                    <a:p>
                      <a:r>
                        <a:rPr kumimoji="1" lang="ja-JP" altLang="en-US" sz="1050" kern="1200" dirty="0" smtClean="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rPr>
                        <a:t>◇数名を指名し、発表を通して感想を共</a:t>
                      </a:r>
                      <a:endParaRPr kumimoji="1" lang="en-US" altLang="ja-JP" sz="1050" kern="1200" dirty="0" smtClean="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endParaRPr>
                    </a:p>
                    <a:p>
                      <a:r>
                        <a:rPr kumimoji="1" lang="ja-JP" altLang="en-US" sz="1050" kern="1200" dirty="0" smtClean="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rPr>
                        <a:t>　有する。</a:t>
                      </a:r>
                      <a:endParaRPr kumimoji="1" lang="en-US" altLang="ja-JP" sz="1050" kern="1200" dirty="0" smtClean="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endParaRPr>
                    </a:p>
                    <a:p>
                      <a:endParaRPr kumimoji="1" lang="en-US" altLang="ja-JP" sz="1050" kern="1200" dirty="0" smtClean="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endParaRPr>
                    </a:p>
                    <a:p>
                      <a:endParaRPr kumimoji="1" lang="en-US" altLang="ja-JP" sz="1050" kern="1200" dirty="0" smtClean="0">
                        <a:solidFill>
                          <a:schemeClr val="tx1">
                            <a:lumMod val="95000"/>
                            <a:lumOff val="5000"/>
                          </a:schemeClr>
                        </a:solidFill>
                        <a:effectLst/>
                        <a:latin typeface="HG丸ｺﾞｼｯｸM-PRO" panose="020F0600000000000000" pitchFamily="50" charset="-128"/>
                        <a:ea typeface="HG丸ｺﾞｼｯｸM-PRO" panose="020F0600000000000000" pitchFamily="50" charset="-128"/>
                        <a:cs typeface="+mn-cs"/>
                      </a:endParaRPr>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bl>
          </a:graphicData>
        </a:graphic>
      </p:graphicFrame>
      <p:sp>
        <p:nvSpPr>
          <p:cNvPr id="66" name="正方形/長方形 51"/>
          <p:cNvSpPr>
            <a:spLocks noChangeArrowheads="1"/>
          </p:cNvSpPr>
          <p:nvPr/>
        </p:nvSpPr>
        <p:spPr bwMode="auto">
          <a:xfrm>
            <a:off x="47180" y="5164282"/>
            <a:ext cx="555625" cy="1579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Lst>
        </p:spPr>
        <p:txBody>
          <a:bodyPr vert="eaVert" wrap="none" lIns="36000" tIns="0" rIns="36000" bIns="0" anchor="ctr"/>
          <a:lstStyle/>
          <a:p>
            <a:pPr algn="ctr"/>
            <a:r>
              <a:rPr lang="ja-JP" altLang="en-US" sz="1200" dirty="0" smtClean="0">
                <a:latin typeface="HG丸ｺﾞｼｯｸM-PRO" pitchFamily="50" charset="-128"/>
                <a:ea typeface="HG丸ｺﾞｼｯｸM-PRO" pitchFamily="50" charset="-128"/>
              </a:rPr>
              <a:t>振り返り　　</a:t>
            </a:r>
            <a:r>
              <a:rPr lang="ja-JP" altLang="en-US" sz="1200" b="0" dirty="0" smtClean="0">
                <a:latin typeface="HG丸ｺﾞｼｯｸM-PRO" pitchFamily="50" charset="-128"/>
                <a:ea typeface="HG丸ｺﾞｼｯｸM-PRO" pitchFamily="50" charset="-128"/>
              </a:rPr>
              <a:t>分</a:t>
            </a:r>
            <a:endParaRPr lang="en-US" altLang="ja-JP" sz="1200" b="0" dirty="0">
              <a:latin typeface="HG丸ｺﾞｼｯｸM-PRO" pitchFamily="50" charset="-128"/>
              <a:ea typeface="HG丸ｺﾞｼｯｸM-PRO" pitchFamily="50" charset="-128"/>
            </a:endParaRPr>
          </a:p>
        </p:txBody>
      </p:sp>
      <p:grpSp>
        <p:nvGrpSpPr>
          <p:cNvPr id="3" name="グループ化 2"/>
          <p:cNvGrpSpPr/>
          <p:nvPr/>
        </p:nvGrpSpPr>
        <p:grpSpPr>
          <a:xfrm>
            <a:off x="52544" y="71243"/>
            <a:ext cx="558354" cy="4601120"/>
            <a:chOff x="90483" y="306003"/>
            <a:chExt cx="558354" cy="6109617"/>
          </a:xfrm>
        </p:grpSpPr>
        <p:sp>
          <p:nvSpPr>
            <p:cNvPr id="7" name="AutoShape 23"/>
            <p:cNvSpPr>
              <a:spLocks noChangeArrowheads="1"/>
            </p:cNvSpPr>
            <p:nvPr/>
          </p:nvSpPr>
          <p:spPr bwMode="auto">
            <a:xfrm rot="5400000">
              <a:off x="-2692070" y="3088556"/>
              <a:ext cx="6109617" cy="544512"/>
            </a:xfrm>
            <a:prstGeom prst="chevron">
              <a:avLst>
                <a:gd name="adj" fmla="val 37469"/>
              </a:avLst>
            </a:prstGeom>
            <a:solidFill>
              <a:srgbClr val="0099FF"/>
            </a:solidFill>
            <a:ln>
              <a:noFill/>
            </a:ln>
            <a:extLst/>
          </p:spPr>
          <p:txBody>
            <a:bodyPr rot="10800000" vert="eaVert" wrap="none" anchor="ctr"/>
            <a:lstStyle/>
            <a:p>
              <a:pPr algn="ctr"/>
              <a:r>
                <a:rPr lang="en-US" altLang="ja-JP" sz="1200" b="0" dirty="0">
                  <a:ea typeface="HG丸ｺﾞｼｯｸM-PRO" pitchFamily="50" charset="-128"/>
                </a:rPr>
                <a:t> </a:t>
              </a:r>
              <a:endParaRPr lang="ja-JP" altLang="en-US" b="0" dirty="0">
                <a:latin typeface="HG丸ｺﾞｼｯｸM-PRO" pitchFamily="50" charset="-128"/>
                <a:ea typeface="HG丸ｺﾞｼｯｸM-PRO" pitchFamily="50" charset="-128"/>
              </a:endParaRPr>
            </a:p>
          </p:txBody>
        </p:sp>
        <p:sp>
          <p:nvSpPr>
            <p:cNvPr id="67" name="正方形/長方形 51"/>
            <p:cNvSpPr>
              <a:spLocks noChangeArrowheads="1"/>
            </p:cNvSpPr>
            <p:nvPr/>
          </p:nvSpPr>
          <p:spPr bwMode="auto">
            <a:xfrm>
              <a:off x="93212" y="2123896"/>
              <a:ext cx="555625" cy="20186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Lst>
          </p:spPr>
          <p:txBody>
            <a:bodyPr vert="eaVert" wrap="none" lIns="36000" tIns="0" rIns="36000" bIns="0" anchor="ctr"/>
            <a:lstStyle/>
            <a:p>
              <a:pPr algn="ctr"/>
              <a:r>
                <a:rPr lang="ja-JP" altLang="en-US" sz="1200" b="0" dirty="0" smtClean="0">
                  <a:latin typeface="HG丸ｺﾞｼｯｸM-PRO" pitchFamily="50" charset="-128"/>
                  <a:ea typeface="HG丸ｺﾞｼｯｸM-PRO" pitchFamily="50" charset="-128"/>
                </a:rPr>
                <a:t>　　　</a:t>
              </a:r>
              <a:endParaRPr lang="en-US" altLang="ja-JP" sz="1200" b="0" dirty="0">
                <a:latin typeface="HG丸ｺﾞｼｯｸM-PRO" pitchFamily="50" charset="-128"/>
                <a:ea typeface="HG丸ｺﾞｼｯｸM-PRO" pitchFamily="50" charset="-128"/>
              </a:endParaRPr>
            </a:p>
          </p:txBody>
        </p:sp>
      </p:grpSp>
      <p:sp>
        <p:nvSpPr>
          <p:cNvPr id="55" name="角丸四角形吹き出し 54"/>
          <p:cNvSpPr/>
          <p:nvPr/>
        </p:nvSpPr>
        <p:spPr>
          <a:xfrm>
            <a:off x="1625801" y="2997259"/>
            <a:ext cx="5032759" cy="1343961"/>
          </a:xfrm>
          <a:prstGeom prst="wedgeRoundRectCallout">
            <a:avLst>
              <a:gd name="adj1" fmla="val -52238"/>
              <a:gd name="adj2" fmla="val -30843"/>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rIns="36000" rtlCol="0" anchor="ctr"/>
          <a:lstStyle/>
          <a:p>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　グループを変えて、もう一度褒める・認める活動を行います。褒めることに慣れてきたと思うので、褒め言葉に理由を付け足したり、感想や感謝の気持ちを付け足したりして工夫してみましょう。</a:t>
            </a:r>
            <a:endParaRPr lang="en-US" altLang="ja-JP" sz="1050" dirty="0">
              <a:solidFill>
                <a:schemeClr val="tx1"/>
              </a:solidFill>
              <a:latin typeface="ＤＦ平成明朝体W3" panose="02020309000000000000" pitchFamily="17" charset="-128"/>
              <a:ea typeface="ＤＦ平成明朝体W3" panose="02020309000000000000" pitchFamily="17" charset="-128"/>
            </a:endParaRPr>
          </a:p>
          <a:p>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　例えば・・・「Ａくん運動会での活躍とても輝いていたよ。」を「Ａくんのリーダーとしての頑張りのおかげで、運動会とっても楽しかったよ、ありがとう！」のように工夫すると、気持ちがもっと伝わりますね。</a:t>
            </a:r>
            <a:endParaRPr lang="en-US" altLang="ja-JP" sz="1050" dirty="0" smtClean="0">
              <a:solidFill>
                <a:schemeClr val="tx1"/>
              </a:solidFill>
              <a:latin typeface="ＤＦ平成明朝体W3" panose="02020309000000000000" pitchFamily="17" charset="-128"/>
              <a:ea typeface="ＤＦ平成明朝体W3" panose="02020309000000000000" pitchFamily="17" charset="-128"/>
            </a:endParaRPr>
          </a:p>
          <a:p>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　では、やってみましょう。</a:t>
            </a:r>
            <a:endParaRPr lang="en-US" altLang="ja-JP" sz="1050" dirty="0" smtClean="0">
              <a:solidFill>
                <a:schemeClr val="tx1"/>
              </a:solidFill>
              <a:latin typeface="ＤＦ平成明朝体W3" panose="02020309000000000000" pitchFamily="17" charset="-128"/>
              <a:ea typeface="ＤＦ平成明朝体W3" panose="02020309000000000000" pitchFamily="17" charset="-128"/>
            </a:endParaRPr>
          </a:p>
        </p:txBody>
      </p:sp>
      <p:sp>
        <p:nvSpPr>
          <p:cNvPr id="22" name="正方形/長方形 51"/>
          <p:cNvSpPr>
            <a:spLocks noChangeArrowheads="1"/>
          </p:cNvSpPr>
          <p:nvPr/>
        </p:nvSpPr>
        <p:spPr bwMode="auto">
          <a:xfrm>
            <a:off x="68628" y="1529546"/>
            <a:ext cx="567010" cy="2280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prstDash val="dash"/>
                <a:miter lim="800000"/>
                <a:headEnd/>
                <a:tailEnd/>
              </a14:hiddenLine>
            </a:ext>
          </a:extLst>
        </p:spPr>
        <p:txBody>
          <a:bodyPr vert="eaVert" wrap="none" lIns="36000" tIns="0" rIns="36000" bIns="0" anchor="ctr"/>
          <a:lstStyle/>
          <a:p>
            <a:pPr algn="ctr"/>
            <a:r>
              <a:rPr lang="ja-JP" altLang="en-US" sz="1200" b="0" dirty="0" smtClean="0">
                <a:latin typeface="HG丸ｺﾞｼｯｸM-PRO" pitchFamily="50" charset="-128"/>
                <a:ea typeface="HG丸ｺﾞｼｯｸM-PRO" pitchFamily="50" charset="-128"/>
              </a:rPr>
              <a:t>主活動　　　分</a:t>
            </a:r>
            <a:endParaRPr lang="en-US" altLang="ja-JP" sz="1200" b="0" dirty="0">
              <a:latin typeface="HG丸ｺﾞｼｯｸM-PRO" pitchFamily="50" charset="-128"/>
              <a:ea typeface="HG丸ｺﾞｼｯｸM-PRO" pitchFamily="50" charset="-128"/>
            </a:endParaRPr>
          </a:p>
        </p:txBody>
      </p:sp>
      <p:sp>
        <p:nvSpPr>
          <p:cNvPr id="27" name="角丸四角形吹き出し 26"/>
          <p:cNvSpPr/>
          <p:nvPr/>
        </p:nvSpPr>
        <p:spPr>
          <a:xfrm>
            <a:off x="1625801" y="5631233"/>
            <a:ext cx="5032759" cy="1343961"/>
          </a:xfrm>
          <a:prstGeom prst="wedgeRoundRectCallout">
            <a:avLst>
              <a:gd name="adj1" fmla="val -52238"/>
              <a:gd name="adj2" fmla="val -30843"/>
              <a:gd name="adj3" fmla="val 16667"/>
            </a:avLst>
          </a:prstGeom>
          <a:ln w="6350">
            <a:solidFill>
              <a:schemeClr val="tx1"/>
            </a:solidFill>
          </a:ln>
        </p:spPr>
        <p:style>
          <a:lnRef idx="2">
            <a:schemeClr val="accent1"/>
          </a:lnRef>
          <a:fillRef idx="1">
            <a:schemeClr val="lt1"/>
          </a:fillRef>
          <a:effectRef idx="0">
            <a:schemeClr val="accent1"/>
          </a:effectRef>
          <a:fontRef idx="minor">
            <a:schemeClr val="dk1"/>
          </a:fontRef>
        </p:style>
        <p:txBody>
          <a:bodyPr rIns="36000" rtlCol="0" anchor="ctr"/>
          <a:lstStyle/>
          <a:p>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　今日の活動はどうでしたか。</a:t>
            </a:r>
            <a:endParaRPr lang="en-US" altLang="ja-JP" sz="1050" dirty="0" smtClean="0">
              <a:solidFill>
                <a:schemeClr val="tx1"/>
              </a:solidFill>
              <a:latin typeface="ＤＦ平成明朝体W3" panose="02020309000000000000" pitchFamily="17" charset="-128"/>
              <a:ea typeface="ＤＦ平成明朝体W3" panose="02020309000000000000" pitchFamily="17" charset="-128"/>
            </a:endParaRPr>
          </a:p>
          <a:p>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　今のみんなそれぞれの人間関係は、偶然でも運命でもなくて、自分の選択の積み重ねが、今の状況をつくっています。「○○さんと仲良くなりたいな、話しかけてみよう」「△△さんと一緒にいると落ち着くな、次の休み時間も一緒に過ごそう」という一つ一つの行動の積み重ねが、今の環境をつくっています。</a:t>
            </a:r>
            <a:endParaRPr lang="en-US" altLang="ja-JP" sz="1050" dirty="0">
              <a:solidFill>
                <a:schemeClr val="tx1"/>
              </a:solidFill>
              <a:latin typeface="ＤＦ平成明朝体W3" panose="02020309000000000000" pitchFamily="17" charset="-128"/>
              <a:ea typeface="ＤＦ平成明朝体W3" panose="02020309000000000000" pitchFamily="17" charset="-128"/>
            </a:endParaRPr>
          </a:p>
          <a:p>
            <a:r>
              <a:rPr lang="ja-JP" altLang="en-US" sz="1050" dirty="0" smtClean="0">
                <a:solidFill>
                  <a:schemeClr val="tx1"/>
                </a:solidFill>
                <a:latin typeface="ＤＦ平成明朝体W3" panose="02020309000000000000" pitchFamily="17" charset="-128"/>
                <a:ea typeface="ＤＦ平成明朝体W3" panose="02020309000000000000" pitchFamily="17" charset="-128"/>
              </a:rPr>
              <a:t>　今日の褒め合い・認め合い活動のように、自分で判断して、考えて、行動して、よりよい環境を自らつくってください。</a:t>
            </a:r>
            <a:endParaRPr lang="en-US" altLang="ja-JP" sz="1050" dirty="0" smtClean="0">
              <a:solidFill>
                <a:schemeClr val="tx1"/>
              </a:solidFill>
              <a:latin typeface="ＤＦ平成明朝体W3" panose="02020309000000000000" pitchFamily="17" charset="-128"/>
              <a:ea typeface="ＤＦ平成明朝体W3" panose="02020309000000000000" pitchFamily="17" charset="-128"/>
            </a:endParaRPr>
          </a:p>
        </p:txBody>
      </p:sp>
      <p:sp>
        <p:nvSpPr>
          <p:cNvPr id="15" name="テキスト ボックス 57"/>
          <p:cNvSpPr txBox="1"/>
          <p:nvPr/>
        </p:nvSpPr>
        <p:spPr>
          <a:xfrm>
            <a:off x="126077" y="6026215"/>
            <a:ext cx="465615" cy="276999"/>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200" dirty="0" smtClean="0">
                <a:latin typeface="HG丸ｺﾞｼｯｸM-PRO" panose="020F0600000000000000" pitchFamily="50" charset="-128"/>
                <a:ea typeface="HG丸ｺﾞｼｯｸM-PRO" panose="020F0600000000000000" pitchFamily="50" charset="-128"/>
              </a:rPr>
              <a:t>10</a:t>
            </a:r>
            <a:endParaRPr lang="ja-JP" altLang="en-US" sz="1200" dirty="0">
              <a:latin typeface="HG丸ｺﾞｼｯｸM-PRO" panose="020F0600000000000000" pitchFamily="50" charset="-128"/>
              <a:ea typeface="HG丸ｺﾞｼｯｸM-PRO" panose="020F0600000000000000" pitchFamily="50" charset="-128"/>
            </a:endParaRPr>
          </a:p>
        </p:txBody>
      </p:sp>
      <p:sp>
        <p:nvSpPr>
          <p:cNvPr id="16" name="テキスト ボックス 57"/>
          <p:cNvSpPr txBox="1"/>
          <p:nvPr/>
        </p:nvSpPr>
        <p:spPr>
          <a:xfrm>
            <a:off x="166990" y="2720260"/>
            <a:ext cx="465615" cy="276999"/>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en-US" altLang="ja-JP" sz="1200" dirty="0" smtClean="0">
                <a:latin typeface="HG丸ｺﾞｼｯｸM-PRO" panose="020F0600000000000000" pitchFamily="50" charset="-128"/>
                <a:ea typeface="HG丸ｺﾞｼｯｸM-PRO" panose="020F0600000000000000" pitchFamily="50" charset="-128"/>
              </a:rPr>
              <a:t>32</a:t>
            </a:r>
            <a:endParaRPr lang="ja-JP" altLang="en-US" sz="1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0529548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角丸四角形 41"/>
          <p:cNvSpPr/>
          <p:nvPr/>
        </p:nvSpPr>
        <p:spPr>
          <a:xfrm>
            <a:off x="234260" y="1194187"/>
            <a:ext cx="6389480" cy="6078873"/>
          </a:xfrm>
          <a:prstGeom prst="roundRect">
            <a:avLst>
              <a:gd name="adj" fmla="val 5027"/>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b="1" dirty="0">
                <a:solidFill>
                  <a:schemeClr val="tx1"/>
                </a:solidFill>
                <a:latin typeface="HG丸ｺﾞｼｯｸM-PRO" panose="020F0600000000000000" pitchFamily="50" charset="-128"/>
                <a:ea typeface="HG丸ｺﾞｼｯｸM-PRO" panose="020F0600000000000000" pitchFamily="50" charset="-128"/>
              </a:rPr>
              <a:t>○仲間の具体的な行動</a:t>
            </a:r>
            <a:r>
              <a:rPr lang="ja-JP" altLang="en-US" b="1" dirty="0" smtClean="0">
                <a:solidFill>
                  <a:schemeClr val="tx1"/>
                </a:solidFill>
                <a:latin typeface="HG丸ｺﾞｼｯｸM-PRO" panose="020F0600000000000000" pitchFamily="50" charset="-128"/>
                <a:ea typeface="HG丸ｺﾞｼｯｸM-PRO" panose="020F0600000000000000" pitchFamily="50" charset="-128"/>
              </a:rPr>
              <a:t>を褒めよう</a:t>
            </a:r>
            <a:r>
              <a:rPr lang="ja-JP" altLang="en-US" b="1" dirty="0">
                <a:solidFill>
                  <a:schemeClr val="tx1"/>
                </a:solidFill>
                <a:latin typeface="HG丸ｺﾞｼｯｸM-PRO" panose="020F0600000000000000" pitchFamily="50" charset="-128"/>
                <a:ea typeface="HG丸ｺﾞｼｯｸM-PRO" panose="020F0600000000000000" pitchFamily="50" charset="-128"/>
              </a:rPr>
              <a:t>、認めよう</a:t>
            </a:r>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「いつも元気</a:t>
            </a:r>
            <a:r>
              <a:rPr lang="ja-JP" altLang="en-US" sz="1200" dirty="0" smtClean="0">
                <a:solidFill>
                  <a:schemeClr val="tx1"/>
                </a:solidFill>
                <a:latin typeface="HG丸ｺﾞｼｯｸM-PRO" panose="020F0600000000000000" pitchFamily="50" charset="-128"/>
                <a:ea typeface="HG丸ｺﾞｼｯｸM-PRO" panose="020F0600000000000000" pitchFamily="50" charset="-128"/>
              </a:rPr>
              <a:t>にあいさつして</a:t>
            </a:r>
            <a:r>
              <a:rPr lang="ja-JP" altLang="en-US" sz="1200" dirty="0">
                <a:solidFill>
                  <a:schemeClr val="tx1"/>
                </a:solidFill>
                <a:latin typeface="HG丸ｺﾞｼｯｸM-PRO" panose="020F0600000000000000" pitchFamily="50" charset="-128"/>
                <a:ea typeface="HG丸ｺﾞｼｯｸM-PRO" panose="020F0600000000000000" pitchFamily="50" charset="-128"/>
              </a:rPr>
              <a:t>いたね」「積極的に手を挙げたり発表したりしていたね」</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「算数の授業で友達に教えてあげていたね」</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lvl="0"/>
            <a:r>
              <a:rPr lang="ja-JP" altLang="en-US" b="1" dirty="0">
                <a:solidFill>
                  <a:prstClr val="black"/>
                </a:solidFill>
                <a:latin typeface="HG丸ｺﾞｼｯｸM-PRO" panose="020F0600000000000000" pitchFamily="50" charset="-128"/>
                <a:ea typeface="HG丸ｺﾞｼｯｸM-PRO" panose="020F0600000000000000" pitchFamily="50" charset="-128"/>
              </a:rPr>
              <a:t>○仲間の姿勢や態度など、内面的な所にも目を</a:t>
            </a:r>
            <a:r>
              <a:rPr lang="ja-JP" altLang="en-US" b="1" dirty="0" smtClean="0">
                <a:solidFill>
                  <a:prstClr val="black"/>
                </a:solidFill>
                <a:latin typeface="HG丸ｺﾞｼｯｸM-PRO" panose="020F0600000000000000" pitchFamily="50" charset="-128"/>
                <a:ea typeface="HG丸ｺﾞｼｯｸM-PRO" panose="020F0600000000000000" pitchFamily="50" charset="-128"/>
              </a:rPr>
              <a:t>向けて褒め</a:t>
            </a:r>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r>
              <a:rPr lang="ja-JP" altLang="en-US" b="1" dirty="0">
                <a:solidFill>
                  <a:prstClr val="black"/>
                </a:solidFill>
                <a:latin typeface="HG丸ｺﾞｼｯｸM-PRO" panose="020F0600000000000000" pitchFamily="50" charset="-128"/>
                <a:ea typeface="HG丸ｺﾞｼｯｸM-PRO" panose="020F0600000000000000" pitchFamily="50" charset="-128"/>
              </a:rPr>
              <a:t>　よう、認めよう</a:t>
            </a:r>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r>
              <a:rPr lang="ja-JP" altLang="en-US" sz="1200" dirty="0">
                <a:solidFill>
                  <a:prstClr val="black"/>
                </a:solidFill>
                <a:latin typeface="HG丸ｺﾞｼｯｸM-PRO" panose="020F0600000000000000" pitchFamily="50" charset="-128"/>
                <a:ea typeface="HG丸ｺﾞｼｯｸM-PRO" panose="020F0600000000000000" pitchFamily="50" charset="-128"/>
              </a:rPr>
              <a:t>「</a:t>
            </a:r>
            <a:r>
              <a:rPr lang="ja-JP" altLang="en-US" sz="1200" spc="-50" dirty="0">
                <a:solidFill>
                  <a:prstClr val="black"/>
                </a:solidFill>
                <a:latin typeface="HG丸ｺﾞｼｯｸM-PRO" panose="020F0600000000000000" pitchFamily="50" charset="-128"/>
                <a:ea typeface="HG丸ｺﾞｼｯｸM-PRO" panose="020F0600000000000000" pitchFamily="50" charset="-128"/>
              </a:rPr>
              <a:t>いつも話合いのときに頼りにしているよ」「いつもクラスの雰囲気を良くしてくれるね」</a:t>
            </a:r>
            <a:r>
              <a:rPr lang="ja-JP" altLang="en-US" sz="1200" dirty="0">
                <a:solidFill>
                  <a:prstClr val="black"/>
                </a:solidFill>
                <a:latin typeface="HG丸ｺﾞｼｯｸM-PRO" panose="020F0600000000000000" pitchFamily="50" charset="-128"/>
                <a:ea typeface="HG丸ｺﾞｼｯｸM-PRO" panose="020F0600000000000000" pitchFamily="50" charset="-128"/>
              </a:rPr>
              <a:t>「話合いのとき、相</a:t>
            </a:r>
            <a:r>
              <a:rPr lang="ja-JP" altLang="en-US" sz="1200" dirty="0" err="1">
                <a:solidFill>
                  <a:prstClr val="black"/>
                </a:solidFill>
                <a:latin typeface="HG丸ｺﾞｼｯｸM-PRO" panose="020F0600000000000000" pitchFamily="50" charset="-128"/>
                <a:ea typeface="HG丸ｺﾞｼｯｸM-PRO" panose="020F0600000000000000" pitchFamily="50" charset="-128"/>
              </a:rPr>
              <a:t>づちを</a:t>
            </a:r>
            <a:r>
              <a:rPr lang="ja-JP" altLang="en-US" sz="1200" dirty="0">
                <a:solidFill>
                  <a:prstClr val="black"/>
                </a:solidFill>
                <a:latin typeface="HG丸ｺﾞｼｯｸM-PRO" panose="020F0600000000000000" pitchFamily="50" charset="-128"/>
                <a:ea typeface="HG丸ｺﾞｼｯｸM-PRO" panose="020F0600000000000000" pitchFamily="50" charset="-128"/>
              </a:rPr>
              <a:t>してくれるから話しやすいよ」</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a:p>
            <a:pPr lvl="0"/>
            <a:r>
              <a:rPr lang="ja-JP" altLang="en-US" b="1" dirty="0">
                <a:solidFill>
                  <a:prstClr val="black"/>
                </a:solidFill>
                <a:latin typeface="HG丸ｺﾞｼｯｸM-PRO" panose="020F0600000000000000" pitchFamily="50" charset="-128"/>
                <a:ea typeface="HG丸ｺﾞｼｯｸM-PRO" panose="020F0600000000000000" pitchFamily="50" charset="-128"/>
              </a:rPr>
              <a:t>○仲間が役割をやり遂げた部分</a:t>
            </a:r>
            <a:r>
              <a:rPr lang="ja-JP" altLang="en-US" b="1" dirty="0" smtClean="0">
                <a:solidFill>
                  <a:prstClr val="black"/>
                </a:solidFill>
                <a:latin typeface="HG丸ｺﾞｼｯｸM-PRO" panose="020F0600000000000000" pitchFamily="50" charset="-128"/>
                <a:ea typeface="HG丸ｺﾞｼｯｸM-PRO" panose="020F0600000000000000" pitchFamily="50" charset="-128"/>
              </a:rPr>
              <a:t>も褒めよう</a:t>
            </a:r>
            <a:r>
              <a:rPr lang="ja-JP" altLang="en-US" b="1" dirty="0">
                <a:solidFill>
                  <a:prstClr val="black"/>
                </a:solidFill>
                <a:latin typeface="HG丸ｺﾞｼｯｸM-PRO" panose="020F0600000000000000" pitchFamily="50" charset="-128"/>
                <a:ea typeface="HG丸ｺﾞｼｯｸM-PRO" panose="020F0600000000000000" pitchFamily="50" charset="-128"/>
              </a:rPr>
              <a:t>、認めよう</a:t>
            </a:r>
            <a:endParaRPr lang="en-US" altLang="ja-JP" b="1" dirty="0">
              <a:solidFill>
                <a:prstClr val="black"/>
              </a:solidFill>
              <a:latin typeface="HG丸ｺﾞｼｯｸM-PRO" panose="020F0600000000000000" pitchFamily="50" charset="-128"/>
              <a:ea typeface="HG丸ｺﾞｼｯｸM-PRO" panose="020F0600000000000000" pitchFamily="50" charset="-128"/>
            </a:endParaRPr>
          </a:p>
          <a:p>
            <a:pPr lvl="0"/>
            <a:r>
              <a:rPr lang="ja-JP" altLang="en-US" sz="1200" dirty="0">
                <a:solidFill>
                  <a:prstClr val="black"/>
                </a:solidFill>
                <a:latin typeface="HG丸ｺﾞｼｯｸM-PRO" panose="020F0600000000000000" pitchFamily="50" charset="-128"/>
                <a:ea typeface="HG丸ｺﾞｼｯｸM-PRO" panose="020F0600000000000000" pitchFamily="50" charset="-128"/>
              </a:rPr>
              <a:t>「</a:t>
            </a:r>
            <a:r>
              <a:rPr lang="ja-JP" altLang="en-US" sz="1200" spc="-30" dirty="0">
                <a:solidFill>
                  <a:prstClr val="black"/>
                </a:solidFill>
                <a:latin typeface="HG丸ｺﾞｼｯｸM-PRO" panose="020F0600000000000000" pitchFamily="50" charset="-128"/>
                <a:ea typeface="HG丸ｺﾞｼｯｸM-PRO" panose="020F0600000000000000" pitchFamily="50" charset="-128"/>
              </a:rPr>
              <a:t>班長として、班をまとめていたね」「学級委員として、中心になって活動していたね」</a:t>
            </a:r>
            <a:endParaRPr lang="en-US" altLang="ja-JP" sz="1200" spc="-30"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a:p>
            <a:pPr lvl="0"/>
            <a:r>
              <a:rPr lang="ja-JP" altLang="en-US" b="1" dirty="0">
                <a:solidFill>
                  <a:prstClr val="black"/>
                </a:solidFill>
                <a:latin typeface="HG丸ｺﾞｼｯｸM-PRO" panose="020F0600000000000000" pitchFamily="50" charset="-128"/>
                <a:ea typeface="HG丸ｺﾞｼｯｸM-PRO" panose="020F0600000000000000" pitchFamily="50" charset="-128"/>
              </a:rPr>
              <a:t>○仲間が特に頑張っていた点や、自信があるところ</a:t>
            </a:r>
            <a:r>
              <a:rPr lang="ja-JP" altLang="en-US" b="1" dirty="0" smtClean="0">
                <a:solidFill>
                  <a:prstClr val="black"/>
                </a:solidFill>
                <a:latin typeface="HG丸ｺﾞｼｯｸM-PRO" panose="020F0600000000000000" pitchFamily="50" charset="-128"/>
                <a:ea typeface="HG丸ｺﾞｼｯｸM-PRO" panose="020F0600000000000000" pitchFamily="50" charset="-128"/>
              </a:rPr>
              <a:t>を褒め</a:t>
            </a:r>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r>
              <a:rPr lang="ja-JP" altLang="en-US" b="1" dirty="0" smtClean="0">
                <a:solidFill>
                  <a:prstClr val="black"/>
                </a:solidFill>
                <a:latin typeface="HG丸ｺﾞｼｯｸM-PRO" panose="020F0600000000000000" pitchFamily="50" charset="-128"/>
                <a:ea typeface="HG丸ｺﾞｼｯｸM-PRO" panose="020F0600000000000000" pitchFamily="50" charset="-128"/>
              </a:rPr>
              <a:t>　よう、認めよう</a:t>
            </a:r>
            <a:endParaRPr lang="en-US" altLang="ja-JP" b="1" dirty="0" smtClean="0">
              <a:solidFill>
                <a:prstClr val="black"/>
              </a:solidFill>
              <a:latin typeface="HG丸ｺﾞｼｯｸM-PRO" panose="020F0600000000000000" pitchFamily="50" charset="-128"/>
              <a:ea typeface="HG丸ｺﾞｼｯｸM-PRO" panose="020F0600000000000000" pitchFamily="50" charset="-128"/>
            </a:endParaRPr>
          </a:p>
          <a:p>
            <a:pPr lvl="0"/>
            <a:r>
              <a:rPr lang="ja-JP" altLang="en-US" sz="1200" dirty="0" smtClean="0">
                <a:solidFill>
                  <a:prstClr val="black"/>
                </a:solidFill>
                <a:latin typeface="HG丸ｺﾞｼｯｸM-PRO" panose="020F0600000000000000" pitchFamily="50" charset="-128"/>
                <a:ea typeface="HG丸ｺﾞｼｯｸM-PRO" panose="020F0600000000000000" pitchFamily="50" charset="-128"/>
              </a:rPr>
              <a:t>「</a:t>
            </a:r>
            <a:r>
              <a:rPr lang="ja-JP" altLang="en-US" sz="1200" dirty="0">
                <a:solidFill>
                  <a:prstClr val="black"/>
                </a:solidFill>
                <a:latin typeface="HG丸ｺﾞｼｯｸM-PRO" panose="020F0600000000000000" pitchFamily="50" charset="-128"/>
                <a:ea typeface="HG丸ｺﾞｼｯｸM-PRO" panose="020F0600000000000000" pitchFamily="50" charset="-128"/>
              </a:rPr>
              <a:t>合唱のとき、音を合わせようと努力していたこと、気付いていたよ」</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lvl="0"/>
            <a:r>
              <a:rPr lang="ja-JP" altLang="en-US" sz="1200" dirty="0">
                <a:solidFill>
                  <a:prstClr val="black"/>
                </a:solidFill>
                <a:latin typeface="HG丸ｺﾞｼｯｸM-PRO" panose="020F0600000000000000" pitchFamily="50" charset="-128"/>
                <a:ea typeface="HG丸ｺﾞｼｯｸM-PRO" panose="020F0600000000000000" pitchFamily="50" charset="-128"/>
              </a:rPr>
              <a:t>「やっぱり○○さんの、足の速さにはびっくりしたよ」</a:t>
            </a:r>
            <a:endParaRPr lang="en-US" altLang="ja-JP" sz="1200" dirty="0">
              <a:solidFill>
                <a:prstClr val="black"/>
              </a:solidFill>
              <a:latin typeface="HG丸ｺﾞｼｯｸM-PRO" panose="020F0600000000000000" pitchFamily="50" charset="-128"/>
              <a:ea typeface="HG丸ｺﾞｼｯｸM-PRO" panose="020F0600000000000000" pitchFamily="50" charset="-128"/>
            </a:endParaRPr>
          </a:p>
          <a:p>
            <a:pPr lvl="0"/>
            <a:endParaRPr lang="en-US" altLang="ja-JP" sz="1400" dirty="0">
              <a:solidFill>
                <a:prstClr val="black"/>
              </a:solidFill>
              <a:latin typeface="HG丸ｺﾞｼｯｸM-PRO" panose="020F0600000000000000" pitchFamily="50" charset="-128"/>
              <a:ea typeface="HG丸ｺﾞｼｯｸM-PRO" panose="020F0600000000000000" pitchFamily="50" charset="-128"/>
            </a:endParaRPr>
          </a:p>
          <a:p>
            <a:r>
              <a:rPr lang="ja-JP" altLang="en-US" b="1" dirty="0">
                <a:solidFill>
                  <a:schemeClr val="tx1"/>
                </a:solidFill>
                <a:latin typeface="HG丸ｺﾞｼｯｸM-PRO" panose="020F0600000000000000" pitchFamily="50" charset="-128"/>
                <a:ea typeface="HG丸ｺﾞｼｯｸM-PRO" panose="020F0600000000000000" pitchFamily="50" charset="-128"/>
              </a:rPr>
              <a:t>○</a:t>
            </a:r>
            <a:r>
              <a:rPr lang="ja-JP" altLang="en-US" b="1" spc="-60" dirty="0">
                <a:solidFill>
                  <a:schemeClr val="tx1"/>
                </a:solidFill>
                <a:latin typeface="HG丸ｺﾞｼｯｸM-PRO" panose="020F0600000000000000" pitchFamily="50" charset="-128"/>
                <a:ea typeface="HG丸ｺﾞｼｯｸM-PRO" panose="020F0600000000000000" pitchFamily="50" charset="-128"/>
              </a:rPr>
              <a:t>仲間の成長、努力の過程に目を</a:t>
            </a:r>
            <a:r>
              <a:rPr lang="ja-JP" altLang="en-US" b="1" spc="-60" dirty="0" smtClean="0">
                <a:solidFill>
                  <a:schemeClr val="tx1"/>
                </a:solidFill>
                <a:latin typeface="HG丸ｺﾞｼｯｸM-PRO" panose="020F0600000000000000" pitchFamily="50" charset="-128"/>
                <a:ea typeface="HG丸ｺﾞｼｯｸM-PRO" panose="020F0600000000000000" pitchFamily="50" charset="-128"/>
              </a:rPr>
              <a:t>向けて褒めよう</a:t>
            </a:r>
            <a:r>
              <a:rPr lang="ja-JP" altLang="en-US" b="1" spc="-60" dirty="0">
                <a:solidFill>
                  <a:schemeClr val="tx1"/>
                </a:solidFill>
                <a:latin typeface="HG丸ｺﾞｼｯｸM-PRO" panose="020F0600000000000000" pitchFamily="50" charset="-128"/>
                <a:ea typeface="HG丸ｺﾞｼｯｸM-PRO" panose="020F0600000000000000" pitchFamily="50" charset="-128"/>
              </a:rPr>
              <a:t>、認めよう</a:t>
            </a:r>
            <a:endParaRPr lang="en-US" altLang="ja-JP" b="1" spc="-6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「昨日よりも良くなっているね」「前よりも頑張ろうとする姿勢がいいね」</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「授業中の集中力が高くなったね」</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r>
              <a:rPr lang="ja-JP" altLang="en-US" b="1" dirty="0">
                <a:solidFill>
                  <a:schemeClr val="tx1"/>
                </a:solidFill>
                <a:latin typeface="HG丸ｺﾞｼｯｸM-PRO" panose="020F0600000000000000" pitchFamily="50" charset="-128"/>
                <a:ea typeface="HG丸ｺﾞｼｯｸM-PRO" panose="020F0600000000000000" pitchFamily="50" charset="-128"/>
              </a:rPr>
              <a:t>○感謝の言葉をプラスしてみよう</a:t>
            </a:r>
            <a:endParaRPr lang="en-US" altLang="ja-JP" b="1"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「○○してくれてありがとう」「○○してくれてうれしかったよ」</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a:p>
            <a:r>
              <a:rPr lang="ja-JP" altLang="en-US" sz="1200" dirty="0">
                <a:solidFill>
                  <a:schemeClr val="tx1"/>
                </a:solidFill>
                <a:latin typeface="HG丸ｺﾞｼｯｸM-PRO" panose="020F0600000000000000" pitchFamily="50" charset="-128"/>
                <a:ea typeface="HG丸ｺﾞｼｯｸM-PRO" panose="020F0600000000000000" pitchFamily="50" charset="-128"/>
              </a:rPr>
              <a:t>「○○してくれて救われたよ」</a:t>
            </a:r>
            <a:endParaRPr lang="en-US" altLang="ja-JP" sz="12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7" name="正方形/長方形 36"/>
          <p:cNvSpPr/>
          <p:nvPr/>
        </p:nvSpPr>
        <p:spPr>
          <a:xfrm>
            <a:off x="1268737" y="148761"/>
            <a:ext cx="4136069" cy="369332"/>
          </a:xfrm>
          <a:prstGeom prst="rect">
            <a:avLst/>
          </a:prstGeom>
          <a:noFill/>
        </p:spPr>
        <p:txBody>
          <a:bodyPr wrap="none" lIns="91440" tIns="45720" rIns="91440" bIns="45720">
            <a:spAutoFit/>
          </a:bodyPr>
          <a:lstStyle/>
          <a:p>
            <a:pPr algn="ctr"/>
            <a:r>
              <a:rPr lang="ja-JP" altLang="en-US" b="1" dirty="0" smtClean="0">
                <a:ea typeface="HG丸ｺﾞｼｯｸM-PRO" pitchFamily="50" charset="-128"/>
              </a:rPr>
              <a:t>「仲間</a:t>
            </a:r>
            <a:r>
              <a:rPr lang="ja-JP" altLang="en-US" b="1" dirty="0">
                <a:ea typeface="HG丸ｺﾞｼｯｸM-PRO" pitchFamily="50" charset="-128"/>
              </a:rPr>
              <a:t>同士</a:t>
            </a:r>
            <a:r>
              <a:rPr lang="ja-JP" altLang="en-US" b="1" dirty="0" smtClean="0">
                <a:ea typeface="HG丸ｺﾞｼｯｸM-PRO" pitchFamily="50" charset="-128"/>
              </a:rPr>
              <a:t>で褒める</a:t>
            </a:r>
            <a:r>
              <a:rPr lang="ja-JP" altLang="en-US" b="1" dirty="0">
                <a:ea typeface="HG丸ｺﾞｼｯｸM-PRO" pitchFamily="50" charset="-128"/>
              </a:rPr>
              <a:t>・認める</a:t>
            </a:r>
            <a:r>
              <a:rPr lang="ja-JP" altLang="en-US" b="1" dirty="0" smtClean="0">
                <a:ea typeface="HG丸ｺﾞｼｯｸM-PRO" pitchFamily="50" charset="-128"/>
              </a:rPr>
              <a:t>言葉集」</a:t>
            </a:r>
            <a:endParaRPr lang="ja-JP" altLang="en-US" b="1" dirty="0">
              <a:ea typeface="HG丸ｺﾞｼｯｸM-PRO" pitchFamily="50" charset="-128"/>
            </a:endParaRPr>
          </a:p>
        </p:txBody>
      </p:sp>
      <p:sp>
        <p:nvSpPr>
          <p:cNvPr id="60" name="角丸四角形 59"/>
          <p:cNvSpPr/>
          <p:nvPr/>
        </p:nvSpPr>
        <p:spPr bwMode="auto">
          <a:xfrm>
            <a:off x="1693812" y="7450169"/>
            <a:ext cx="3374099" cy="432000"/>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lnSpc>
                <a:spcPts val="1500"/>
              </a:lnSpc>
            </a:pPr>
            <a:r>
              <a:rPr kumimoji="1" lang="ja-JP" altLang="en-US"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生徒</a:t>
            </a:r>
            <a:r>
              <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のみなさんへ</a:t>
            </a:r>
          </a:p>
        </p:txBody>
      </p:sp>
      <p:sp>
        <p:nvSpPr>
          <p:cNvPr id="32" name="角丸四角形 31"/>
          <p:cNvSpPr/>
          <p:nvPr/>
        </p:nvSpPr>
        <p:spPr bwMode="auto">
          <a:xfrm>
            <a:off x="1519100" y="640140"/>
            <a:ext cx="3723524" cy="432000"/>
          </a:xfrm>
          <a:prstGeom prst="roundRect">
            <a:avLst>
              <a:gd name="adj" fmla="val 42701"/>
            </a:avLst>
          </a:prstGeom>
          <a:solidFill>
            <a:srgbClr val="00FFFF"/>
          </a:solidFill>
          <a:ln>
            <a:solidFill>
              <a:srgbClr val="00FFFF"/>
            </a:solidFill>
            <a:headEnd/>
            <a:tailEnd/>
          </a:ln>
          <a:scene3d>
            <a:camera prst="orthographicFront"/>
            <a:lightRig rig="threePt" dir="t"/>
          </a:scene3d>
          <a:sp3d>
            <a:bevelT prst="angle"/>
          </a:sp3d>
        </p:spPr>
        <p:style>
          <a:lnRef idx="0">
            <a:schemeClr val="accent5"/>
          </a:lnRef>
          <a:fillRef idx="3">
            <a:schemeClr val="accent5"/>
          </a:fillRef>
          <a:effectRef idx="3">
            <a:schemeClr val="accent5"/>
          </a:effectRef>
          <a:fontRef idx="minor">
            <a:schemeClr val="lt1"/>
          </a:fontRef>
        </p:style>
        <p:txBody>
          <a:bodyPr wrap="none" rtlCol="0" anchor="ctr"/>
          <a:lstStyle/>
          <a:p>
            <a:pPr algn="ctr">
              <a:lnSpc>
                <a:spcPts val="1500"/>
              </a:lnSpc>
            </a:pPr>
            <a:r>
              <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仲間が</a:t>
            </a:r>
            <a:r>
              <a:rPr kumimoji="1" lang="ja-JP" altLang="en-US" sz="1600" dirty="0" smtClean="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喜ぶ褒める言</a:t>
            </a:r>
            <a:r>
              <a:rPr kumimoji="1" lang="ja-JP" altLang="en-US"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rPr>
              <a:t>葉・認める言葉</a:t>
            </a:r>
            <a:endParaRPr kumimoji="1" lang="en-US" altLang="ja-JP" sz="1600" dirty="0">
              <a:solidFill>
                <a:schemeClr val="tx1"/>
              </a:solidFill>
              <a:effectLst>
                <a:outerShdw blurRad="38100" dist="38100" dir="2700000" algn="tl">
                  <a:srgbClr val="000000">
                    <a:alpha val="43137"/>
                  </a:srgbClr>
                </a:outerShdw>
              </a:effectLst>
              <a:latin typeface="HG丸ｺﾞｼｯｸM-PRO" panose="020F0600000000000000" pitchFamily="50" charset="-128"/>
              <a:ea typeface="HG丸ｺﾞｼｯｸM-PRO" panose="020F0600000000000000" pitchFamily="50" charset="-128"/>
            </a:endParaRPr>
          </a:p>
        </p:txBody>
      </p:sp>
      <p:sp>
        <p:nvSpPr>
          <p:cNvPr id="34" name="角丸四角形 33"/>
          <p:cNvSpPr/>
          <p:nvPr/>
        </p:nvSpPr>
        <p:spPr>
          <a:xfrm>
            <a:off x="234260" y="7977338"/>
            <a:ext cx="6389480" cy="1783349"/>
          </a:xfrm>
          <a:prstGeom prst="roundRect">
            <a:avLst>
              <a:gd name="adj" fmla="val 5027"/>
            </a:avLst>
          </a:prstGeom>
          <a:solidFill>
            <a:schemeClr val="bg1"/>
          </a:solidFill>
          <a:ln w="19050">
            <a:solidFill>
              <a:srgbClr val="00FFFF"/>
            </a:solidFill>
          </a:ln>
          <a:scene3d>
            <a:camera prst="orthographicFront"/>
            <a:lightRig rig="threePt" dir="t"/>
          </a:scene3d>
          <a:sp3d>
            <a:bevelT prst="convex"/>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400" dirty="0">
                <a:solidFill>
                  <a:schemeClr val="tx1"/>
                </a:solidFill>
                <a:latin typeface="HG丸ｺﾞｼｯｸM-PRO" panose="020F0600000000000000" pitchFamily="50" charset="-128"/>
                <a:ea typeface="HG丸ｺﾞｼｯｸM-PRO" panose="020F0600000000000000" pitchFamily="50" charset="-128"/>
              </a:rPr>
              <a:t>①仲間</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を褒める</a:t>
            </a:r>
            <a:r>
              <a:rPr lang="ja-JP" altLang="en-US" sz="1400" dirty="0">
                <a:solidFill>
                  <a:schemeClr val="tx1"/>
                </a:solidFill>
                <a:latin typeface="HG丸ｺﾞｼｯｸM-PRO" panose="020F0600000000000000" pitchFamily="50" charset="-128"/>
                <a:ea typeface="HG丸ｺﾞｼｯｸM-PRO" panose="020F0600000000000000" pitchFamily="50" charset="-128"/>
              </a:rPr>
              <a:t>・認めるときのポイントをつかもう！</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a:t>
            </a:r>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pPr algn="just"/>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algn="just"/>
            <a:r>
              <a:rPr lang="ja-JP" altLang="en-US" sz="1400" dirty="0">
                <a:solidFill>
                  <a:schemeClr val="tx1"/>
                </a:solidFill>
                <a:latin typeface="HG丸ｺﾞｼｯｸM-PRO" panose="020F0600000000000000" pitchFamily="50" charset="-128"/>
                <a:ea typeface="HG丸ｺﾞｼｯｸM-PRO" panose="020F0600000000000000" pitchFamily="50" charset="-128"/>
              </a:rPr>
              <a:t>②グループやペアで活動するときには、意識</a:t>
            </a:r>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して褒める言</a:t>
            </a:r>
            <a:r>
              <a:rPr lang="ja-JP" altLang="en-US" sz="1400" dirty="0">
                <a:solidFill>
                  <a:schemeClr val="tx1"/>
                </a:solidFill>
                <a:latin typeface="HG丸ｺﾞｼｯｸM-PRO" panose="020F0600000000000000" pitchFamily="50" charset="-128"/>
                <a:ea typeface="HG丸ｺﾞｼｯｸM-PRO" panose="020F0600000000000000" pitchFamily="50" charset="-128"/>
              </a:rPr>
              <a:t>葉・認める言葉を</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algn="just"/>
            <a:r>
              <a:rPr lang="ja-JP" altLang="en-US" sz="1400" dirty="0">
                <a:solidFill>
                  <a:schemeClr val="tx1"/>
                </a:solidFill>
                <a:latin typeface="HG丸ｺﾞｼｯｸM-PRO" panose="020F0600000000000000" pitchFamily="50" charset="-128"/>
                <a:ea typeface="HG丸ｺﾞｼｯｸM-PRO" panose="020F0600000000000000" pitchFamily="50" charset="-128"/>
              </a:rPr>
              <a:t>　使ってみよう！！</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algn="just"/>
            <a:endParaRPr lang="en-US" altLang="ja-JP" sz="1400" dirty="0" smtClean="0">
              <a:solidFill>
                <a:schemeClr val="tx1"/>
              </a:solidFill>
              <a:latin typeface="HG丸ｺﾞｼｯｸM-PRO" panose="020F0600000000000000" pitchFamily="50" charset="-128"/>
              <a:ea typeface="HG丸ｺﾞｼｯｸM-PRO" panose="020F0600000000000000" pitchFamily="50" charset="-128"/>
            </a:endParaRPr>
          </a:p>
          <a:p>
            <a:pPr algn="just"/>
            <a:r>
              <a:rPr lang="ja-JP" altLang="en-US" sz="1400" dirty="0" smtClean="0">
                <a:solidFill>
                  <a:schemeClr val="tx1"/>
                </a:solidFill>
                <a:latin typeface="HG丸ｺﾞｼｯｸM-PRO" panose="020F0600000000000000" pitchFamily="50" charset="-128"/>
                <a:ea typeface="HG丸ｺﾞｼｯｸM-PRO" panose="020F0600000000000000" pitchFamily="50" charset="-128"/>
              </a:rPr>
              <a:t>③</a:t>
            </a:r>
            <a:r>
              <a:rPr lang="ja-JP" altLang="en-US" sz="1400" dirty="0">
                <a:solidFill>
                  <a:schemeClr val="tx1"/>
                </a:solidFill>
                <a:latin typeface="HG丸ｺﾞｼｯｸM-PRO" panose="020F0600000000000000" pitchFamily="50" charset="-128"/>
                <a:ea typeface="HG丸ｺﾞｼｯｸM-PRO" panose="020F0600000000000000" pitchFamily="50" charset="-128"/>
              </a:rPr>
              <a:t>温かい言葉が飛び交い、安心して生活できる学級・学年・学校に自分たち　</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a:p>
            <a:pPr algn="just"/>
            <a:r>
              <a:rPr lang="ja-JP" altLang="en-US" sz="1400" dirty="0">
                <a:solidFill>
                  <a:schemeClr val="tx1"/>
                </a:solidFill>
                <a:latin typeface="HG丸ｺﾞｼｯｸM-PRO" panose="020F0600000000000000" pitchFamily="50" charset="-128"/>
                <a:ea typeface="HG丸ｺﾞｼｯｸM-PRO" panose="020F0600000000000000" pitchFamily="50" charset="-128"/>
              </a:rPr>
              <a:t>　の力でしていこう！！</a:t>
            </a:r>
            <a:endParaRPr lang="en-US" altLang="ja-JP" sz="1400" dirty="0">
              <a:solidFill>
                <a:schemeClr val="tx1"/>
              </a:solidFill>
              <a:latin typeface="HG丸ｺﾞｼｯｸM-PRO" panose="020F0600000000000000" pitchFamily="50" charset="-128"/>
              <a:ea typeface="HG丸ｺﾞｼｯｸM-PRO" panose="020F0600000000000000" pitchFamily="50" charset="-128"/>
            </a:endParaRPr>
          </a:p>
        </p:txBody>
      </p:sp>
      <p:sp>
        <p:nvSpPr>
          <p:cNvPr id="9" name="Rectangle 11"/>
          <p:cNvSpPr>
            <a:spLocks noChangeArrowheads="1"/>
          </p:cNvSpPr>
          <p:nvPr/>
        </p:nvSpPr>
        <p:spPr bwMode="auto">
          <a:xfrm>
            <a:off x="5505014" y="40765"/>
            <a:ext cx="1314068" cy="561160"/>
          </a:xfrm>
          <a:prstGeom prst="rect">
            <a:avLst/>
          </a:prstGeom>
          <a:solidFill>
            <a:srgbClr val="FFCCFF"/>
          </a:solidFill>
          <a:ln>
            <a:solidFill>
              <a:schemeClr val="tx1"/>
            </a:solidFill>
          </a:ln>
        </p:spPr>
        <p:txBody>
          <a:bodyPr wrap="none" anchor="ctr"/>
          <a:lstStyle/>
          <a:p>
            <a:pPr algn="ctr"/>
            <a:r>
              <a:rPr lang="ja-JP" altLang="en-US" sz="1600" b="1" dirty="0" smtClean="0">
                <a:ea typeface="HG丸ｺﾞｼｯｸM-PRO" pitchFamily="50" charset="-128"/>
              </a:rPr>
              <a:t>生徒用</a:t>
            </a:r>
            <a:endParaRPr lang="en-US" altLang="ja-JP" sz="1600" b="1" dirty="0">
              <a:ea typeface="HG丸ｺﾞｼｯｸM-PRO" pitchFamily="50" charset="-128"/>
            </a:endParaRPr>
          </a:p>
        </p:txBody>
      </p:sp>
      <p:sp>
        <p:nvSpPr>
          <p:cNvPr id="2" name="テキスト ボックス 1"/>
          <p:cNvSpPr txBox="1"/>
          <p:nvPr/>
        </p:nvSpPr>
        <p:spPr>
          <a:xfrm>
            <a:off x="2732568" y="33345"/>
            <a:ext cx="308344" cy="230832"/>
          </a:xfrm>
          <a:prstGeom prst="rect">
            <a:avLst/>
          </a:prstGeom>
          <a:noFill/>
        </p:spPr>
        <p:txBody>
          <a:bodyPr wrap="square" rtlCol="0">
            <a:spAutoFit/>
          </a:bodyPr>
          <a:lstStyle/>
          <a:p>
            <a:r>
              <a:rPr kumimoji="1" lang="ja-JP" altLang="en-US" sz="900" dirty="0" smtClean="0"/>
              <a:t>ほ</a:t>
            </a:r>
            <a:endParaRPr kumimoji="1" lang="ja-JP" altLang="en-US" sz="900" dirty="0"/>
          </a:p>
        </p:txBody>
      </p:sp>
    </p:spTree>
    <p:extLst>
      <p:ext uri="{BB962C8B-B14F-4D97-AF65-F5344CB8AC3E}">
        <p14:creationId xmlns:p14="http://schemas.microsoft.com/office/powerpoint/2010/main" val="17495974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rot="5400000">
            <a:off x="3337135" y="4811986"/>
            <a:ext cx="5816429" cy="40011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000" b="0" i="1" u="none" strike="noStrike" kern="0" cap="none" spc="0" normalizeH="0" baseline="0" noProof="0" dirty="0" smtClean="0">
                <a:ln>
                  <a:noFill/>
                </a:ln>
                <a:solidFill>
                  <a:prstClr val="black"/>
                </a:solidFill>
                <a:effectLst/>
                <a:uLnTx/>
                <a:uFillTx/>
                <a:latin typeface="UD デジタル 教科書体 NP-B" panose="02020700000000000000" pitchFamily="18" charset="-128"/>
                <a:ea typeface="UD デジタル 教科書体 NP-B" panose="02020700000000000000" pitchFamily="18" charset="-128"/>
              </a:rPr>
              <a:t>私の「がんばり」「よいところ」お知らせシート</a:t>
            </a:r>
          </a:p>
        </p:txBody>
      </p:sp>
      <p:sp>
        <p:nvSpPr>
          <p:cNvPr id="7" name="テキスト ボックス 6"/>
          <p:cNvSpPr txBox="1"/>
          <p:nvPr/>
        </p:nvSpPr>
        <p:spPr>
          <a:xfrm rot="5400000">
            <a:off x="3576021" y="7436727"/>
            <a:ext cx="4599992" cy="338554"/>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600" b="0" i="0" u="none" strike="noStrike" kern="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組　　番　氏名</a:t>
            </a:r>
          </a:p>
        </p:txBody>
      </p:sp>
      <p:cxnSp>
        <p:nvCxnSpPr>
          <p:cNvPr id="8" name="直線コネクタ 7"/>
          <p:cNvCxnSpPr/>
          <p:nvPr/>
        </p:nvCxnSpPr>
        <p:spPr>
          <a:xfrm>
            <a:off x="5732742" y="5012041"/>
            <a:ext cx="0" cy="4585981"/>
          </a:xfrm>
          <a:prstGeom prst="line">
            <a:avLst/>
          </a:prstGeom>
          <a:noFill/>
          <a:ln w="6350" cap="flat" cmpd="sng" algn="ctr">
            <a:solidFill>
              <a:sysClr val="windowText" lastClr="000000"/>
            </a:solidFill>
            <a:prstDash val="solid"/>
            <a:miter lim="800000"/>
          </a:ln>
          <a:effectLst/>
        </p:spPr>
      </p:cxnSp>
      <p:sp>
        <p:nvSpPr>
          <p:cNvPr id="9" name="テキスト ボックス 8"/>
          <p:cNvSpPr txBox="1"/>
          <p:nvPr/>
        </p:nvSpPr>
        <p:spPr>
          <a:xfrm rot="5400000">
            <a:off x="727026" y="4867483"/>
            <a:ext cx="9535887" cy="307777"/>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400" b="0" i="0" u="none" strike="noStrike" kern="0" cap="none" spc="0" normalizeH="0" baseline="0" noProof="0" dirty="0" smtClean="0">
                <a:ln>
                  <a:noFill/>
                </a:ln>
                <a:solidFill>
                  <a:prstClr val="black"/>
                </a:solidFill>
                <a:effectLst/>
                <a:uLnTx/>
                <a:uFillTx/>
                <a:latin typeface="游ゴシック" panose="020F0502020204030204"/>
                <a:ea typeface="游ゴシック" panose="020B0400000000000000" pitchFamily="50" charset="-128"/>
              </a:rPr>
              <a:t>○今年度の学校生活で特にがんばったことを２つ、紹介したい自分のよいところや得意なことを２つ書きましょう！</a:t>
            </a:r>
          </a:p>
        </p:txBody>
      </p:sp>
      <p:sp>
        <p:nvSpPr>
          <p:cNvPr id="10" name="角丸四角形 9"/>
          <p:cNvSpPr/>
          <p:nvPr/>
        </p:nvSpPr>
        <p:spPr bwMode="auto">
          <a:xfrm rot="5400000">
            <a:off x="4295629" y="2259537"/>
            <a:ext cx="1465016" cy="510126"/>
          </a:xfrm>
          <a:prstGeom prst="roundRect">
            <a:avLst>
              <a:gd name="adj" fmla="val 14623"/>
            </a:avLst>
          </a:prstGeom>
          <a:solidFill>
            <a:srgbClr val="00FFFF"/>
          </a:solidFill>
          <a:ln>
            <a:solidFill>
              <a:srgbClr val="00FFFF"/>
            </a:solidFill>
            <a:headEnd/>
            <a:tailEnd/>
          </a:ln>
          <a:effectLst>
            <a:outerShdw blurRad="57150" dist="19050" dir="5400000" algn="ctr" rotWithShape="0">
              <a:srgbClr val="000000">
                <a:alpha val="63000"/>
              </a:srgbClr>
            </a:outerShdw>
          </a:effectLst>
          <a:scene3d>
            <a:camera prst="orthographicFront"/>
            <a:lightRig rig="threePt" dir="t"/>
          </a:scene3d>
          <a:sp3d>
            <a:bevelT prst="angle"/>
          </a:sp3d>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outerShdw blurRad="38100" dist="38100" dir="2700000" algn="tl">
                    <a:srgbClr val="000000">
                      <a:alpha val="43137"/>
                    </a:srgbClr>
                  </a:outerShdw>
                </a:effectLst>
                <a:uLnTx/>
                <a:uFillTx/>
                <a:latin typeface="HG丸ｺﾞｼｯｸM-PRO" panose="020F0600000000000000" pitchFamily="50" charset="-128"/>
                <a:ea typeface="HG丸ｺﾞｼｯｸM-PRO" panose="020F0600000000000000" pitchFamily="50" charset="-128"/>
                <a:cs typeface="+mn-cs"/>
              </a:rPr>
              <a:t>がんばったこと</a:t>
            </a:r>
          </a:p>
        </p:txBody>
      </p:sp>
      <p:sp>
        <p:nvSpPr>
          <p:cNvPr id="11" name="角丸四角形 10"/>
          <p:cNvSpPr/>
          <p:nvPr/>
        </p:nvSpPr>
        <p:spPr bwMode="auto">
          <a:xfrm rot="5400000">
            <a:off x="4295629" y="7003111"/>
            <a:ext cx="1465016" cy="510126"/>
          </a:xfrm>
          <a:prstGeom prst="roundRect">
            <a:avLst>
              <a:gd name="adj" fmla="val 14623"/>
            </a:avLst>
          </a:prstGeom>
          <a:solidFill>
            <a:srgbClr val="00FFFF"/>
          </a:solidFill>
          <a:ln>
            <a:solidFill>
              <a:srgbClr val="00FFFF"/>
            </a:solidFill>
            <a:headEnd/>
            <a:tailEnd/>
          </a:ln>
          <a:effectLst>
            <a:outerShdw blurRad="57150" dist="19050" dir="5400000" algn="ctr" rotWithShape="0">
              <a:srgbClr val="000000">
                <a:alpha val="63000"/>
              </a:srgbClr>
            </a:outerShdw>
          </a:effectLst>
          <a:scene3d>
            <a:camera prst="orthographicFront"/>
            <a:lightRig rig="threePt" dir="t"/>
          </a:scene3d>
          <a:sp3d>
            <a:bevelT prst="angle"/>
          </a:sp3d>
        </p:spPr>
        <p:txBody>
          <a:bodyPr wrap="none"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outerShdw blurRad="38100" dist="38100" dir="2700000" algn="tl">
                    <a:srgbClr val="000000">
                      <a:alpha val="43137"/>
                    </a:srgbClr>
                  </a:outerShdw>
                </a:effectLst>
                <a:uLnTx/>
                <a:uFillTx/>
                <a:latin typeface="HG丸ｺﾞｼｯｸM-PRO" panose="020F0600000000000000" pitchFamily="50" charset="-128"/>
                <a:ea typeface="HG丸ｺﾞｼｯｸM-PRO" panose="020F0600000000000000" pitchFamily="50" charset="-128"/>
                <a:cs typeface="+mn-cs"/>
              </a:rPr>
              <a:t>よいところ</a:t>
            </a:r>
            <a:endParaRPr kumimoji="0" lang="en-US" altLang="ja-JP" sz="1200" b="0" i="0" u="none" strike="noStrike" kern="0" cap="none" spc="0" normalizeH="0" baseline="0" noProof="0" dirty="0" smtClean="0">
              <a:ln>
                <a:noFill/>
              </a:ln>
              <a:solidFill>
                <a:prstClr val="black"/>
              </a:solidFill>
              <a:effectLst>
                <a:outerShdw blurRad="38100" dist="38100" dir="2700000" algn="tl">
                  <a:srgbClr val="000000">
                    <a:alpha val="43137"/>
                  </a:srgbClr>
                </a:outerShdw>
              </a:effectLst>
              <a:uLnTx/>
              <a:uFillTx/>
              <a:latin typeface="HG丸ｺﾞｼｯｸM-PRO" panose="020F0600000000000000" pitchFamily="50" charset="-128"/>
              <a:ea typeface="HG丸ｺﾞｼｯｸM-PRO" panose="020F0600000000000000" pitchFamily="50" charset="-128"/>
              <a:cs typeface="+mn-cs"/>
            </a:endParaRPr>
          </a:p>
          <a:p>
            <a:pPr marL="0" marR="0" lvl="0" indent="0" algn="ctr" defTabSz="914400" eaLnBrk="1" fontAlgn="auto" latinLnBrk="0" hangingPunct="1">
              <a:lnSpc>
                <a:spcPct val="100000"/>
              </a:lnSpc>
              <a:spcBef>
                <a:spcPts val="0"/>
              </a:spcBef>
              <a:spcAft>
                <a:spcPts val="0"/>
              </a:spcAft>
              <a:buClrTx/>
              <a:buSzTx/>
              <a:buFontTx/>
              <a:buNone/>
              <a:tabLst/>
              <a:defRPr/>
            </a:pPr>
            <a:r>
              <a:rPr kumimoji="0" lang="ja-JP" altLang="en-US" sz="1200" b="0" i="0" u="none" strike="noStrike" kern="0" cap="none" spc="0" normalizeH="0" baseline="0" noProof="0" dirty="0" smtClean="0">
                <a:ln>
                  <a:noFill/>
                </a:ln>
                <a:solidFill>
                  <a:prstClr val="black"/>
                </a:solidFill>
                <a:effectLst>
                  <a:outerShdw blurRad="38100" dist="38100" dir="2700000" algn="tl">
                    <a:srgbClr val="000000">
                      <a:alpha val="43137"/>
                    </a:srgbClr>
                  </a:outerShdw>
                </a:effectLst>
                <a:uLnTx/>
                <a:uFillTx/>
                <a:latin typeface="HG丸ｺﾞｼｯｸM-PRO" panose="020F0600000000000000" pitchFamily="50" charset="-128"/>
                <a:ea typeface="HG丸ｺﾞｼｯｸM-PRO" panose="020F0600000000000000" pitchFamily="50" charset="-128"/>
                <a:cs typeface="+mn-cs"/>
              </a:rPr>
              <a:t>得意なこと</a:t>
            </a:r>
          </a:p>
        </p:txBody>
      </p:sp>
      <p:sp>
        <p:nvSpPr>
          <p:cNvPr id="12" name="メモ 11"/>
          <p:cNvSpPr/>
          <p:nvPr/>
        </p:nvSpPr>
        <p:spPr>
          <a:xfrm rot="5400000">
            <a:off x="2340392" y="196240"/>
            <a:ext cx="2168675" cy="2267301"/>
          </a:xfrm>
          <a:prstGeom prst="foldedCorner">
            <a:avLst>
              <a:gd name="adj" fmla="val 11533"/>
            </a:avLst>
          </a:prstGeom>
          <a:solidFill>
            <a:sysClr val="window" lastClr="FFFFFF"/>
          </a:solidFill>
          <a:ln w="22225"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3" name="メモ 12"/>
          <p:cNvSpPr/>
          <p:nvPr/>
        </p:nvSpPr>
        <p:spPr>
          <a:xfrm rot="5400000">
            <a:off x="2338503" y="2506209"/>
            <a:ext cx="2172452" cy="2267301"/>
          </a:xfrm>
          <a:prstGeom prst="foldedCorner">
            <a:avLst>
              <a:gd name="adj" fmla="val 11533"/>
            </a:avLst>
          </a:prstGeom>
          <a:solidFill>
            <a:sysClr val="window" lastClr="FFFFFF"/>
          </a:solidFill>
          <a:ln w="22225"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17" name="角丸四角形 16"/>
          <p:cNvSpPr/>
          <p:nvPr/>
        </p:nvSpPr>
        <p:spPr>
          <a:xfrm rot="5400000">
            <a:off x="-291770" y="1016283"/>
            <a:ext cx="3031829" cy="1487458"/>
          </a:xfrm>
          <a:prstGeom prst="roundRect">
            <a:avLst>
              <a:gd name="adj" fmla="val 12585"/>
            </a:avLst>
          </a:prstGeom>
          <a:solidFill>
            <a:sysClr val="window" lastClr="FFFFFF"/>
          </a:solidFill>
          <a:ln w="19050" cap="flat" cmpd="sng" algn="ctr">
            <a:solidFill>
              <a:srgbClr val="00FFFF"/>
            </a:solidFill>
            <a:prstDash val="solid"/>
            <a:miter lim="800000"/>
          </a:ln>
          <a:effectLst/>
          <a:scene3d>
            <a:camera prst="orthographicFront"/>
            <a:lightRig rig="threePt" dir="t"/>
          </a:scene3d>
          <a:sp3d>
            <a:bevelT prst="convex"/>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1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0" lang="ja-JP" altLang="en-US" sz="11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ほめる・認める時のルール</a:t>
            </a:r>
            <a:r>
              <a:rPr kumimoji="0" lang="en-US" altLang="ja-JP" sz="11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1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・私の「がんばり」「よいところ」お知ら</a:t>
            </a:r>
            <a:endParaRPr kumimoji="0" lang="en-US" altLang="ja-JP" sz="11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0" lang="ja-JP" altLang="en-US" sz="1100" b="0" i="0" u="none" strike="noStrike" kern="0" cap="none" spc="0" normalizeH="0" baseline="0" noProof="0" dirty="0" err="1"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せ</a:t>
            </a:r>
            <a:r>
              <a:rPr kumimoji="0" lang="ja-JP" altLang="en-US" sz="11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シートに書いてある情報をもとにほめ</a:t>
            </a:r>
            <a:endParaRPr kumimoji="0" lang="en-US" altLang="ja-JP" sz="11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たり、認めたりしよう！</a:t>
            </a:r>
            <a:endParaRPr kumimoji="0" lang="en-US" altLang="ja-JP" sz="11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・心を込めて言葉を掛けよう！</a:t>
            </a:r>
            <a:endParaRPr kumimoji="0" lang="en-US" altLang="ja-JP" sz="11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8" name="角丸四角形 17"/>
          <p:cNvSpPr/>
          <p:nvPr/>
        </p:nvSpPr>
        <p:spPr>
          <a:xfrm rot="5400000">
            <a:off x="-257519" y="4166842"/>
            <a:ext cx="2963326" cy="1487458"/>
          </a:xfrm>
          <a:prstGeom prst="roundRect">
            <a:avLst>
              <a:gd name="adj" fmla="val 12585"/>
            </a:avLst>
          </a:prstGeom>
          <a:solidFill>
            <a:sysClr val="window" lastClr="FFFFFF"/>
          </a:solidFill>
          <a:ln w="19050" cap="flat" cmpd="sng" algn="ctr">
            <a:solidFill>
              <a:srgbClr val="00FFFF"/>
            </a:solidFill>
            <a:prstDash val="solid"/>
            <a:miter lim="800000"/>
          </a:ln>
          <a:effectLst/>
          <a:scene3d>
            <a:camera prst="orthographicFront"/>
            <a:lightRig rig="threePt" dir="t"/>
          </a:scene3d>
          <a:sp3d>
            <a:bevelT prst="convex"/>
          </a:sp3d>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altLang="ja-JP" sz="11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0" lang="ja-JP" altLang="en-US" sz="11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ほめられる・認められる時のルール</a:t>
            </a:r>
            <a:r>
              <a:rPr kumimoji="0" lang="en-US" altLang="ja-JP" sz="11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1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・笑顔で「ありがとう」「そうでしょう」</a:t>
            </a:r>
            <a:endParaRPr kumimoji="0" lang="en-US" altLang="ja-JP" sz="11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「よく言われる」「もっと言って」の</a:t>
            </a:r>
            <a:r>
              <a:rPr kumimoji="0" lang="ja-JP" altLang="en-US" sz="1100" b="0" i="0" u="none" strike="noStrike" kern="0" cap="none" spc="0" normalizeH="0" baseline="0" noProof="0" dirty="0" err="1"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い</a:t>
            </a:r>
            <a:endParaRPr kumimoji="0" lang="en-US" altLang="ja-JP" sz="11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11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ずれかで反応しよう！</a:t>
            </a:r>
            <a:endParaRPr kumimoji="0" lang="en-US" altLang="ja-JP" sz="11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1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19" name="角丸四角形 18"/>
          <p:cNvSpPr/>
          <p:nvPr/>
        </p:nvSpPr>
        <p:spPr>
          <a:xfrm rot="5400000">
            <a:off x="-130506" y="7475478"/>
            <a:ext cx="2757630" cy="1487458"/>
          </a:xfrm>
          <a:prstGeom prst="roundRect">
            <a:avLst>
              <a:gd name="adj" fmla="val 12585"/>
            </a:avLst>
          </a:prstGeom>
          <a:solidFill>
            <a:sysClr val="window" lastClr="FFFFFF"/>
          </a:solidFill>
          <a:ln w="19050" cap="flat" cmpd="sng" algn="ctr">
            <a:solidFill>
              <a:srgbClr val="00FFFF"/>
            </a:solidFill>
            <a:prstDash val="solid"/>
            <a:miter lim="800000"/>
          </a:ln>
          <a:effectLst/>
          <a:scene3d>
            <a:camera prst="orthographicFront"/>
            <a:lightRig rig="threePt" dir="t"/>
          </a:scene3d>
          <a:sp3d>
            <a:bevelT prst="convex"/>
          </a:sp3d>
        </p:spPr>
        <p:txBody>
          <a:bodyPr rtlCol="0" anchor="ct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ja-JP" sz="12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0" lang="ja-JP" altLang="en-US" sz="12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授業の感想</a:t>
            </a:r>
            <a:r>
              <a:rPr kumimoji="0" lang="en-US" altLang="ja-JP" sz="12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2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2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2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2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2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ja-JP" sz="1200" b="0" i="0" u="none" strike="noStrike" kern="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21" name="メモ 20"/>
          <p:cNvSpPr/>
          <p:nvPr/>
        </p:nvSpPr>
        <p:spPr>
          <a:xfrm rot="5400000">
            <a:off x="2333157" y="7355499"/>
            <a:ext cx="2172452" cy="2256612"/>
          </a:xfrm>
          <a:prstGeom prst="foldedCorner">
            <a:avLst>
              <a:gd name="adj" fmla="val 11533"/>
            </a:avLst>
          </a:prstGeom>
          <a:solidFill>
            <a:sysClr val="window" lastClr="FFFFFF"/>
          </a:solidFill>
          <a:ln w="22225"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
        <p:nvSpPr>
          <p:cNvPr id="22" name="メモ 21"/>
          <p:cNvSpPr/>
          <p:nvPr/>
        </p:nvSpPr>
        <p:spPr>
          <a:xfrm rot="5400000">
            <a:off x="2333157" y="5043642"/>
            <a:ext cx="2172452" cy="2256611"/>
          </a:xfrm>
          <a:prstGeom prst="foldedCorner">
            <a:avLst>
              <a:gd name="adj" fmla="val 11533"/>
            </a:avLst>
          </a:prstGeom>
          <a:solidFill>
            <a:sysClr val="window" lastClr="FFFFFF"/>
          </a:solidFill>
          <a:ln w="22225"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ja-JP" altLang="en-US" sz="1800" b="0" i="0" u="none" strike="noStrike" kern="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40700504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15276</TotalTime>
  <Words>2301</Words>
  <Application>Microsoft Office PowerPoint</Application>
  <PresentationFormat>A4 210 x 297 mm</PresentationFormat>
  <Paragraphs>272</Paragraphs>
  <Slides>7</Slides>
  <Notes>0</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7</vt:i4>
      </vt:variant>
    </vt:vector>
  </HeadingPairs>
  <TitlesOfParts>
    <vt:vector size="18" baseType="lpstr">
      <vt:lpstr>ＤＦ平成明朝体W3</vt:lpstr>
      <vt:lpstr>HG丸ｺﾞｼｯｸM-PRO</vt:lpstr>
      <vt:lpstr>ＭＳ Ｐゴシック</vt:lpstr>
      <vt:lpstr>ＭＳ ゴシック</vt:lpstr>
      <vt:lpstr>UD デジタル 教科書体 NP-B</vt:lpstr>
      <vt:lpstr>メイリオ</vt:lpstr>
      <vt:lpstr>游ゴシック</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級友とよりよい人間関係を築こう</dc:title>
  <dc:creator>宮城県総合教育センター</dc:creator>
  <cp:lastModifiedBy>long2307</cp:lastModifiedBy>
  <cp:revision>896</cp:revision>
  <cp:lastPrinted>2024-02-29T02:04:59Z</cp:lastPrinted>
  <dcterms:created xsi:type="dcterms:W3CDTF">2014-06-22T09:44:07Z</dcterms:created>
  <dcterms:modified xsi:type="dcterms:W3CDTF">2024-03-12T01:08:59Z</dcterms:modified>
</cp:coreProperties>
</file>