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81" r:id="rId2"/>
    <p:sldId id="282" r:id="rId3"/>
    <p:sldId id="283" r:id="rId4"/>
    <p:sldId id="268" r:id="rId5"/>
    <p:sldId id="269" r:id="rId6"/>
    <p:sldId id="284" r:id="rId7"/>
    <p:sldId id="285" r:id="rId8"/>
    <p:sldId id="292" r:id="rId9"/>
    <p:sldId id="293" r:id="rId10"/>
  </p:sldIdLst>
  <p:sldSz cx="6858000" cy="9906000" type="A4"/>
  <p:notesSz cx="9926638" cy="6797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2140" userDrawn="1">
          <p15:clr>
            <a:srgbClr val="A4A3A4"/>
          </p15:clr>
        </p15:guide>
        <p15:guide id="2" pos="312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66CC"/>
    <a:srgbClr val="41709C"/>
    <a:srgbClr val="FF9900"/>
    <a:srgbClr val="3399FF"/>
    <a:srgbClr val="FF0000"/>
    <a:srgbClr val="FF3399"/>
    <a:srgbClr val="0099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58" d="100"/>
          <a:sy n="58" d="100"/>
        </p:scale>
        <p:origin x="730" y="82"/>
      </p:cViewPr>
      <p:guideLst>
        <p:guide orient="horz" pos="3120"/>
        <p:guide pos="2160"/>
      </p:guideLst>
    </p:cSldViewPr>
  </p:slideViewPr>
  <p:notesTextViewPr>
    <p:cViewPr>
      <p:scale>
        <a:sx n="1" d="1"/>
        <a:sy n="1" d="1"/>
      </p:scale>
      <p:origin x="0" y="0"/>
    </p:cViewPr>
  </p:notesTextViewPr>
  <p:sorterViewPr>
    <p:cViewPr>
      <p:scale>
        <a:sx n="68" d="100"/>
        <a:sy n="68" d="100"/>
      </p:scale>
      <p:origin x="0" y="0"/>
    </p:cViewPr>
  </p:sorterViewPr>
  <p:notesViewPr>
    <p:cSldViewPr snapToGrid="0">
      <p:cViewPr varScale="1">
        <p:scale>
          <a:sx n="71" d="100"/>
          <a:sy n="71" d="100"/>
        </p:scale>
        <p:origin x="-1812" y="-102"/>
      </p:cViewPr>
      <p:guideLst>
        <p:guide orient="horz" pos="2140"/>
        <p:guide pos="312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4301543" cy="339884"/>
          </a:xfrm>
          <a:prstGeom prst="rect">
            <a:avLst/>
          </a:prstGeom>
        </p:spPr>
        <p:txBody>
          <a:bodyPr vert="horz" lIns="92040" tIns="46020" rIns="92040" bIns="46020"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5622798" y="2"/>
            <a:ext cx="4301543" cy="339884"/>
          </a:xfrm>
          <a:prstGeom prst="rect">
            <a:avLst/>
          </a:prstGeom>
        </p:spPr>
        <p:txBody>
          <a:bodyPr vert="horz" lIns="92040" tIns="46020" rIns="92040" bIns="46020" rtlCol="0"/>
          <a:lstStyle>
            <a:lvl1pPr algn="r">
              <a:defRPr sz="1300"/>
            </a:lvl1pPr>
          </a:lstStyle>
          <a:p>
            <a:fld id="{296E4C18-EA94-4624-A191-2E4A7FAE43BE}" type="datetime1">
              <a:rPr kumimoji="1" lang="ja-JP" altLang="en-US" smtClean="0"/>
              <a:t>2024/3/11</a:t>
            </a:fld>
            <a:endParaRPr kumimoji="1" lang="ja-JP" altLang="en-US"/>
          </a:p>
        </p:txBody>
      </p:sp>
      <p:sp>
        <p:nvSpPr>
          <p:cNvPr id="4" name="フッター プレースホルダー 3"/>
          <p:cNvSpPr>
            <a:spLocks noGrp="1"/>
          </p:cNvSpPr>
          <p:nvPr>
            <p:ph type="ftr" sz="quarter" idx="2"/>
          </p:nvPr>
        </p:nvSpPr>
        <p:spPr>
          <a:xfrm>
            <a:off x="1" y="6456613"/>
            <a:ext cx="4301543" cy="339884"/>
          </a:xfrm>
          <a:prstGeom prst="rect">
            <a:avLst/>
          </a:prstGeom>
        </p:spPr>
        <p:txBody>
          <a:bodyPr vert="horz" lIns="92040" tIns="46020" rIns="92040" bIns="46020"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5622798" y="6456613"/>
            <a:ext cx="4301543" cy="339884"/>
          </a:xfrm>
          <a:prstGeom prst="rect">
            <a:avLst/>
          </a:prstGeom>
        </p:spPr>
        <p:txBody>
          <a:bodyPr vert="horz" lIns="92040" tIns="46020" rIns="92040" bIns="46020" rtlCol="0" anchor="b"/>
          <a:lstStyle>
            <a:lvl1pPr algn="r">
              <a:defRPr sz="1300"/>
            </a:lvl1pPr>
          </a:lstStyle>
          <a:p>
            <a:fld id="{8F73C529-BCC4-46D0-98B1-1AC86D656C24}" type="slidenum">
              <a:rPr kumimoji="1" lang="ja-JP" altLang="en-US" smtClean="0"/>
              <a:pPr/>
              <a:t>‹#›</a:t>
            </a:fld>
            <a:endParaRPr kumimoji="1" lang="ja-JP" altLang="en-US"/>
          </a:p>
        </p:txBody>
      </p:sp>
    </p:spTree>
    <p:extLst>
      <p:ext uri="{BB962C8B-B14F-4D97-AF65-F5344CB8AC3E}">
        <p14:creationId xmlns:p14="http://schemas.microsoft.com/office/powerpoint/2010/main" val="312785550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1703" cy="339484"/>
          </a:xfrm>
          <a:prstGeom prst="rect">
            <a:avLst/>
          </a:prstGeom>
        </p:spPr>
        <p:txBody>
          <a:bodyPr vert="horz" lIns="92040" tIns="46020" rIns="92040" bIns="46020" rtlCol="0"/>
          <a:lstStyle>
            <a:lvl1pPr algn="l">
              <a:defRPr sz="1300"/>
            </a:lvl1pPr>
          </a:lstStyle>
          <a:p>
            <a:endParaRPr kumimoji="1" lang="ja-JP" altLang="en-US"/>
          </a:p>
        </p:txBody>
      </p:sp>
      <p:sp>
        <p:nvSpPr>
          <p:cNvPr id="3" name="日付プレースホルダー 2"/>
          <p:cNvSpPr>
            <a:spLocks noGrp="1"/>
          </p:cNvSpPr>
          <p:nvPr>
            <p:ph type="dt" idx="1"/>
          </p:nvPr>
        </p:nvSpPr>
        <p:spPr>
          <a:xfrm>
            <a:off x="5623340" y="0"/>
            <a:ext cx="4301702" cy="339484"/>
          </a:xfrm>
          <a:prstGeom prst="rect">
            <a:avLst/>
          </a:prstGeom>
        </p:spPr>
        <p:txBody>
          <a:bodyPr vert="horz" lIns="92040" tIns="46020" rIns="92040" bIns="46020" rtlCol="0"/>
          <a:lstStyle>
            <a:lvl1pPr algn="r">
              <a:defRPr sz="1300"/>
            </a:lvl1pPr>
          </a:lstStyle>
          <a:p>
            <a:fld id="{DDAD0BE0-5749-4CB9-A883-99C9B4244C07}" type="datetime1">
              <a:rPr kumimoji="1" lang="ja-JP" altLang="en-US" smtClean="0"/>
              <a:t>2024/3/11</a:t>
            </a:fld>
            <a:endParaRPr kumimoji="1" lang="ja-JP" altLang="en-US"/>
          </a:p>
        </p:txBody>
      </p:sp>
      <p:sp>
        <p:nvSpPr>
          <p:cNvPr id="4" name="スライド イメージ プレースホルダー 3"/>
          <p:cNvSpPr>
            <a:spLocks noGrp="1" noRot="1" noChangeAspect="1"/>
          </p:cNvSpPr>
          <p:nvPr>
            <p:ph type="sldImg" idx="2"/>
          </p:nvPr>
        </p:nvSpPr>
        <p:spPr>
          <a:xfrm>
            <a:off x="4081463" y="509588"/>
            <a:ext cx="1765300" cy="2549525"/>
          </a:xfrm>
          <a:prstGeom prst="rect">
            <a:avLst/>
          </a:prstGeom>
          <a:noFill/>
          <a:ln w="12700">
            <a:solidFill>
              <a:prstClr val="black"/>
            </a:solidFill>
          </a:ln>
        </p:spPr>
        <p:txBody>
          <a:bodyPr vert="horz" lIns="92040" tIns="46020" rIns="92040" bIns="46020" rtlCol="0" anchor="ctr"/>
          <a:lstStyle/>
          <a:p>
            <a:endParaRPr lang="ja-JP" altLang="en-US"/>
          </a:p>
        </p:txBody>
      </p:sp>
      <p:sp>
        <p:nvSpPr>
          <p:cNvPr id="5" name="ノート プレースホルダー 4"/>
          <p:cNvSpPr>
            <a:spLocks noGrp="1"/>
          </p:cNvSpPr>
          <p:nvPr>
            <p:ph type="body" sz="quarter" idx="3"/>
          </p:nvPr>
        </p:nvSpPr>
        <p:spPr>
          <a:xfrm>
            <a:off x="992826" y="3228296"/>
            <a:ext cx="7940991" cy="3060155"/>
          </a:xfrm>
          <a:prstGeom prst="rect">
            <a:avLst/>
          </a:prstGeom>
        </p:spPr>
        <p:txBody>
          <a:bodyPr vert="horz" lIns="92040" tIns="46020" rIns="92040" bIns="460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6456590"/>
            <a:ext cx="4301703" cy="339484"/>
          </a:xfrm>
          <a:prstGeom prst="rect">
            <a:avLst/>
          </a:prstGeom>
        </p:spPr>
        <p:txBody>
          <a:bodyPr vert="horz" lIns="92040" tIns="46020" rIns="92040" bIns="46020"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623340" y="6456590"/>
            <a:ext cx="4301702" cy="339484"/>
          </a:xfrm>
          <a:prstGeom prst="rect">
            <a:avLst/>
          </a:prstGeom>
        </p:spPr>
        <p:txBody>
          <a:bodyPr vert="horz" lIns="92040" tIns="46020" rIns="92040" bIns="46020" rtlCol="0" anchor="b"/>
          <a:lstStyle>
            <a:lvl1pPr algn="r">
              <a:defRPr sz="1300"/>
            </a:lvl1pPr>
          </a:lstStyle>
          <a:p>
            <a:fld id="{24512867-79DD-4576-924B-F197EFD89383}" type="slidenum">
              <a:rPr kumimoji="1" lang="ja-JP" altLang="en-US" smtClean="0"/>
              <a:pPr/>
              <a:t>‹#›</a:t>
            </a:fld>
            <a:endParaRPr kumimoji="1" lang="ja-JP" altLang="en-US"/>
          </a:p>
        </p:txBody>
      </p:sp>
    </p:spTree>
    <p:extLst>
      <p:ext uri="{BB962C8B-B14F-4D97-AF65-F5344CB8AC3E}">
        <p14:creationId xmlns:p14="http://schemas.microsoft.com/office/powerpoint/2010/main" val="32875246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95643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63935436"/>
      </p:ext>
    </p:extLst>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55"/>
          <p:cNvSpPr>
            <a:spLocks noChangeArrowheads="1"/>
          </p:cNvSpPr>
          <p:nvPr/>
        </p:nvSpPr>
        <p:spPr bwMode="auto">
          <a:xfrm>
            <a:off x="1868303" y="62523"/>
            <a:ext cx="4735490" cy="63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nchor="ctr"/>
          <a:lstStyle/>
          <a:p>
            <a:pPr algn="ctr"/>
            <a:r>
              <a:rPr lang="ja-JP" altLang="en-US" b="0" dirty="0" smtClean="0">
                <a:latin typeface="HG丸ｺﾞｼｯｸM-PRO" panose="020F0600000000000000" pitchFamily="50" charset="-128"/>
                <a:ea typeface="HG丸ｺﾞｼｯｸM-PRO" panose="020F0600000000000000" pitchFamily="50" charset="-128"/>
              </a:rPr>
              <a:t>学級目標を決めよう　</a:t>
            </a:r>
            <a:endParaRPr lang="ja-JP" altLang="en-US" b="0" dirty="0">
              <a:latin typeface="HG丸ｺﾞｼｯｸM-PRO" panose="020F0600000000000000" pitchFamily="50" charset="-128"/>
              <a:ea typeface="HG丸ｺﾞｼｯｸM-PRO" panose="020F0600000000000000" pitchFamily="50" charset="-128"/>
            </a:endParaRPr>
          </a:p>
        </p:txBody>
      </p:sp>
      <p:sp>
        <p:nvSpPr>
          <p:cNvPr id="69" name="Rectangle 55"/>
          <p:cNvSpPr>
            <a:spLocks noChangeArrowheads="1"/>
          </p:cNvSpPr>
          <p:nvPr/>
        </p:nvSpPr>
        <p:spPr bwMode="auto">
          <a:xfrm>
            <a:off x="1737678" y="774588"/>
            <a:ext cx="4975680" cy="88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nchor="ctr"/>
          <a:lstStyle/>
          <a:p>
            <a:pPr algn="just"/>
            <a:r>
              <a:rPr lang="ja-JP" altLang="en-US" sz="1100" dirty="0" smtClean="0">
                <a:latin typeface="HG丸ｺﾞｼｯｸM-PRO" panose="020F0600000000000000" pitchFamily="50" charset="-128"/>
                <a:ea typeface="HG丸ｺﾞｼｯｸM-PRO" panose="020F0600000000000000" pitchFamily="50" charset="-128"/>
              </a:rPr>
              <a:t>○</a:t>
            </a:r>
            <a:r>
              <a:rPr lang="ja-JP" altLang="en-US" sz="1100" spc="40" dirty="0" smtClean="0">
                <a:latin typeface="HG丸ｺﾞｼｯｸM-PRO" panose="020F0600000000000000" pitchFamily="50" charset="-128"/>
                <a:ea typeface="HG丸ｺﾞｼｯｸM-PRO" panose="020F0600000000000000" pitchFamily="50" charset="-128"/>
              </a:rPr>
              <a:t>学級目標の考案を通して、学級の一員として互いの意見を尊重しながら</a:t>
            </a:r>
            <a:endParaRPr lang="en-US" altLang="ja-JP" sz="1100" spc="40" dirty="0" smtClean="0">
              <a:latin typeface="HG丸ｺﾞｼｯｸM-PRO" panose="020F0600000000000000" pitchFamily="50" charset="-128"/>
              <a:ea typeface="HG丸ｺﾞｼｯｸM-PRO" panose="020F0600000000000000" pitchFamily="50" charset="-128"/>
            </a:endParaRPr>
          </a:p>
          <a:p>
            <a:pPr algn="just"/>
            <a:r>
              <a:rPr lang="en-US" altLang="ja-JP" sz="1100" dirty="0">
                <a:latin typeface="HG丸ｺﾞｼｯｸM-PRO" panose="020F0600000000000000" pitchFamily="50" charset="-128"/>
                <a:ea typeface="HG丸ｺﾞｼｯｸM-PRO" panose="020F0600000000000000" pitchFamily="50" charset="-128"/>
              </a:rPr>
              <a:t> </a:t>
            </a:r>
            <a:r>
              <a:rPr lang="en-US" altLang="ja-JP" sz="1100" dirty="0" smtClean="0">
                <a:latin typeface="HG丸ｺﾞｼｯｸM-PRO" panose="020F0600000000000000" pitchFamily="50" charset="-128"/>
                <a:ea typeface="HG丸ｺﾞｼｯｸM-PRO" panose="020F0600000000000000" pitchFamily="50" charset="-128"/>
              </a:rPr>
              <a:t> </a:t>
            </a:r>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よりよい学級集団について話し合うことで、豊かな人間関係の構築を支え</a:t>
            </a:r>
            <a:endParaRPr lang="en-US" altLang="ja-JP" sz="1100" dirty="0" smtClean="0">
              <a:latin typeface="HG丸ｺﾞｼｯｸM-PRO" panose="020F0600000000000000" pitchFamily="50" charset="-128"/>
              <a:ea typeface="HG丸ｺﾞｼｯｸM-PRO" panose="020F0600000000000000" pitchFamily="50" charset="-128"/>
            </a:endParaRPr>
          </a:p>
          <a:p>
            <a:pPr algn="just"/>
            <a:r>
              <a:rPr lang="ja-JP" altLang="en-US" sz="1100" dirty="0" smtClean="0">
                <a:latin typeface="HG丸ｺﾞｼｯｸM-PRO" panose="020F0600000000000000" pitchFamily="50" charset="-128"/>
                <a:ea typeface="HG丸ｺﾞｼｯｸM-PRO" panose="020F0600000000000000" pitchFamily="50" charset="-128"/>
              </a:rPr>
              <a:t>　る。</a:t>
            </a:r>
            <a:endParaRPr lang="ja-JP" altLang="en-US" sz="1100" dirty="0">
              <a:latin typeface="HG丸ｺﾞｼｯｸM-PRO" panose="020F0600000000000000" pitchFamily="50" charset="-128"/>
              <a:ea typeface="HG丸ｺﾞｼｯｸM-PRO" panose="020F0600000000000000" pitchFamily="50" charset="-128"/>
            </a:endParaRPr>
          </a:p>
        </p:txBody>
      </p:sp>
      <p:sp>
        <p:nvSpPr>
          <p:cNvPr id="71" name="Rectangle 11"/>
          <p:cNvSpPr>
            <a:spLocks noChangeArrowheads="1"/>
          </p:cNvSpPr>
          <p:nvPr/>
        </p:nvSpPr>
        <p:spPr bwMode="auto">
          <a:xfrm>
            <a:off x="135678" y="762908"/>
            <a:ext cx="1602000" cy="897797"/>
          </a:xfrm>
          <a:prstGeom prst="rect">
            <a:avLst/>
          </a:prstGeom>
          <a:solidFill>
            <a:srgbClr val="0099FF"/>
          </a:solidFill>
          <a:ln>
            <a:noFill/>
          </a:ln>
          <a:extLst/>
        </p:spPr>
        <p:txBody>
          <a:bodyPr wrap="none" anchor="ctr"/>
          <a:lstStyle/>
          <a:p>
            <a:pPr algn="ctr"/>
            <a:r>
              <a:rPr lang="ja-JP" altLang="en-US" sz="1600" dirty="0" smtClean="0">
                <a:ea typeface="HG丸ｺﾞｼｯｸM-PRO" pitchFamily="50" charset="-128"/>
              </a:rPr>
              <a:t>プログラムの</a:t>
            </a:r>
            <a:endParaRPr lang="en-US" altLang="ja-JP" sz="1600" dirty="0" smtClean="0">
              <a:ea typeface="HG丸ｺﾞｼｯｸM-PRO" pitchFamily="50" charset="-128"/>
            </a:endParaRPr>
          </a:p>
          <a:p>
            <a:pPr algn="ctr"/>
            <a:r>
              <a:rPr lang="ja-JP" altLang="en-US" sz="1600" dirty="0" smtClean="0">
                <a:ea typeface="HG丸ｺﾞｼｯｸM-PRO" pitchFamily="50" charset="-128"/>
              </a:rPr>
              <a:t>ねらい</a:t>
            </a:r>
            <a:endParaRPr lang="ja-JP" altLang="en-US" sz="1600" dirty="0">
              <a:ea typeface="HG丸ｺﾞｼｯｸM-PRO" pitchFamily="50" charset="-128"/>
            </a:endParaRPr>
          </a:p>
        </p:txBody>
      </p:sp>
      <p:sp>
        <p:nvSpPr>
          <p:cNvPr id="72" name="正方形/長方形 71"/>
          <p:cNvSpPr/>
          <p:nvPr/>
        </p:nvSpPr>
        <p:spPr>
          <a:xfrm>
            <a:off x="142315" y="768029"/>
            <a:ext cx="6571043" cy="892676"/>
          </a:xfrm>
          <a:prstGeom prst="rect">
            <a:avLst/>
          </a:prstGeom>
          <a:noFill/>
          <a:ln w="127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角丸四角形 41"/>
          <p:cNvSpPr/>
          <p:nvPr/>
        </p:nvSpPr>
        <p:spPr>
          <a:xfrm>
            <a:off x="124280" y="2706833"/>
            <a:ext cx="6589078" cy="7008667"/>
          </a:xfrm>
          <a:prstGeom prst="roundRect">
            <a:avLst>
              <a:gd name="adj" fmla="val 31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1707744" y="2484349"/>
            <a:ext cx="3442512" cy="432000"/>
          </a:xfrm>
          <a:prstGeom prst="roundRect">
            <a:avLst>
              <a:gd name="adj" fmla="val 50000"/>
            </a:avLst>
          </a:prstGeom>
          <a:solidFill>
            <a:schemeClr val="bg1">
              <a:lumMod val="85000"/>
            </a:schemeClr>
          </a:solidFill>
          <a:ln w="38100">
            <a:noFill/>
          </a:ln>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anchor="ctr" anchorCtr="1"/>
          <a:lstStyle/>
          <a:p>
            <a:pPr algn="ctr" eaLnBrk="1" hangingPunct="1">
              <a:lnSpc>
                <a:spcPct val="120000"/>
              </a:lnSpc>
              <a:defRPr/>
            </a:pPr>
            <a:r>
              <a:rPr lang="ja-JP" altLang="en-US" spc="-15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指導プログラムの進め方</a:t>
            </a:r>
            <a:endParaRPr lang="en-US" altLang="ja-JP" spc="-1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90" name="Rectangle 22"/>
          <p:cNvSpPr>
            <a:spLocks noChangeArrowheads="1"/>
          </p:cNvSpPr>
          <p:nvPr/>
        </p:nvSpPr>
        <p:spPr bwMode="auto">
          <a:xfrm>
            <a:off x="137833" y="399077"/>
            <a:ext cx="1602000" cy="316800"/>
          </a:xfrm>
          <a:prstGeom prst="rect">
            <a:avLst/>
          </a:prstGeom>
          <a:solidFill>
            <a:srgbClr val="FF9900">
              <a:alpha val="59999"/>
            </a:srgbClr>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nchorCtr="1"/>
          <a:lstStyle/>
          <a:p>
            <a:pPr algn="ctr"/>
            <a:r>
              <a:rPr lang="ja-JP" altLang="en-US" sz="1500" b="0" dirty="0" smtClean="0">
                <a:ea typeface="HG丸ｺﾞｼｯｸM-PRO" pitchFamily="50" charset="-128"/>
              </a:rPr>
              <a:t>小学校・中学校</a:t>
            </a:r>
            <a:endParaRPr lang="ja-JP" altLang="en-US" sz="1500" b="0" dirty="0">
              <a:ea typeface="HG丸ｺﾞｼｯｸM-PRO" pitchFamily="50" charset="-128"/>
            </a:endParaRPr>
          </a:p>
        </p:txBody>
      </p:sp>
      <p:sp>
        <p:nvSpPr>
          <p:cNvPr id="92" name="Rectangle 11"/>
          <p:cNvSpPr>
            <a:spLocks noChangeArrowheads="1"/>
          </p:cNvSpPr>
          <p:nvPr/>
        </p:nvSpPr>
        <p:spPr bwMode="auto">
          <a:xfrm>
            <a:off x="1760303" y="57918"/>
            <a:ext cx="108000" cy="655200"/>
          </a:xfrm>
          <a:prstGeom prst="rect">
            <a:avLst/>
          </a:prstGeom>
          <a:solidFill>
            <a:srgbClr val="00B0F0"/>
          </a:solidFill>
          <a:ln>
            <a:noFill/>
          </a:ln>
          <a:extLst/>
        </p:spPr>
        <p:txBody>
          <a:bodyPr wrap="none" anchor="ctr"/>
          <a:lstStyle/>
          <a:p>
            <a:pPr algn="ctr"/>
            <a:endParaRPr lang="ja-JP" altLang="en-US" sz="1600" dirty="0">
              <a:ea typeface="HG丸ｺﾞｼｯｸM-PRO" pitchFamily="50" charset="-128"/>
            </a:endParaRPr>
          </a:p>
        </p:txBody>
      </p:sp>
      <p:sp>
        <p:nvSpPr>
          <p:cNvPr id="3" name="テキスト ボックス 2"/>
          <p:cNvSpPr txBox="1"/>
          <p:nvPr/>
        </p:nvSpPr>
        <p:spPr>
          <a:xfrm>
            <a:off x="2329278" y="5210004"/>
            <a:ext cx="4104525" cy="1200329"/>
          </a:xfrm>
          <a:prstGeom prst="rect">
            <a:avLst/>
          </a:prstGeom>
          <a:noFill/>
        </p:spPr>
        <p:txBody>
          <a:bodyPr wrap="square" rtlCol="0">
            <a:spAutoFit/>
          </a:bodyPr>
          <a:lstStyle/>
          <a:p>
            <a:r>
              <a:rPr kumimoji="1" lang="en-US" altLang="ja-JP" sz="1200" b="1" dirty="0" smtClean="0">
                <a:latin typeface="UD デジタル 教科書体 NP-B" panose="02020700000000000000" pitchFamily="18" charset="-128"/>
                <a:ea typeface="UD デジタル 教科書体 NP-B" panose="02020700000000000000" pitchFamily="18" charset="-128"/>
              </a:rPr>
              <a:t>※</a:t>
            </a:r>
            <a:r>
              <a:rPr kumimoji="1" lang="ja-JP" altLang="en-US" sz="1200" b="1" dirty="0" smtClean="0">
                <a:latin typeface="UD デジタル 教科書体 NP-B" panose="02020700000000000000" pitchFamily="18" charset="-128"/>
                <a:ea typeface="UD デジタル 教科書体 NP-B" panose="02020700000000000000" pitchFamily="18" charset="-128"/>
              </a:rPr>
              <a:t>１：学級プログラム委員会は、代表委員（学級委員）</a:t>
            </a:r>
            <a:endParaRPr kumimoji="1" lang="en-US" altLang="ja-JP" sz="1200" b="1" dirty="0" smtClean="0">
              <a:latin typeface="UD デジタル 教科書体 NP-B" panose="02020700000000000000" pitchFamily="18" charset="-128"/>
              <a:ea typeface="UD デジタル 教科書体 NP-B" panose="02020700000000000000" pitchFamily="18" charset="-128"/>
            </a:endParaRPr>
          </a:p>
          <a:p>
            <a:r>
              <a:rPr kumimoji="1" lang="ja-JP" altLang="en-US" sz="1200" b="1" dirty="0" smtClean="0">
                <a:latin typeface="UD デジタル 教科書体 NP-B" panose="02020700000000000000" pitchFamily="18" charset="-128"/>
                <a:ea typeface="UD デジタル 教科書体 NP-B" panose="02020700000000000000" pitchFamily="18" charset="-128"/>
              </a:rPr>
              <a:t>　　　や班長で構成され、学級活動で行う話合いの議題</a:t>
            </a:r>
            <a:endParaRPr kumimoji="1" lang="en-US" altLang="ja-JP" sz="1200" b="1" dirty="0" smtClean="0">
              <a:latin typeface="UD デジタル 教科書体 NP-B" panose="02020700000000000000" pitchFamily="18" charset="-128"/>
              <a:ea typeface="UD デジタル 教科書体 NP-B" panose="02020700000000000000" pitchFamily="18" charset="-128"/>
            </a:endParaRPr>
          </a:p>
          <a:p>
            <a:r>
              <a:rPr kumimoji="1" lang="ja-JP" altLang="en-US" sz="1200" b="1" dirty="0" smtClean="0">
                <a:latin typeface="UD デジタル 教科書体 NP-B" panose="02020700000000000000" pitchFamily="18" charset="-128"/>
                <a:ea typeface="UD デジタル 教科書体 NP-B" panose="02020700000000000000" pitchFamily="18" charset="-128"/>
              </a:rPr>
              <a:t>　　　設定や提案理由の設定、当日の運営を行う。</a:t>
            </a:r>
            <a:endParaRPr kumimoji="1" lang="en-US" altLang="ja-JP" sz="1200" b="1" dirty="0" smtClean="0">
              <a:latin typeface="UD デジタル 教科書体 NP-B" panose="02020700000000000000" pitchFamily="18" charset="-128"/>
              <a:ea typeface="UD デジタル 教科書体 NP-B" panose="02020700000000000000" pitchFamily="18" charset="-128"/>
            </a:endParaRPr>
          </a:p>
          <a:p>
            <a:endParaRPr kumimoji="1" lang="en-US" altLang="ja-JP" sz="1200" b="1" dirty="0" smtClean="0">
              <a:latin typeface="UD デジタル 教科書体 NP-B" panose="02020700000000000000" pitchFamily="18" charset="-128"/>
              <a:ea typeface="UD デジタル 教科書体 NP-B" panose="02020700000000000000" pitchFamily="18" charset="-128"/>
            </a:endParaRPr>
          </a:p>
          <a:p>
            <a:r>
              <a:rPr kumimoji="1" lang="en-US" altLang="ja-JP" sz="1200" b="1" dirty="0" smtClean="0">
                <a:latin typeface="UD デジタル 教科書体 NP-B" panose="02020700000000000000" pitchFamily="18" charset="-128"/>
                <a:ea typeface="UD デジタル 教科書体 NP-B" panose="02020700000000000000" pitchFamily="18" charset="-128"/>
              </a:rPr>
              <a:t>※</a:t>
            </a:r>
            <a:r>
              <a:rPr kumimoji="1" lang="ja-JP" altLang="en-US" sz="1200" b="1" dirty="0" smtClean="0">
                <a:latin typeface="UD デジタル 教科書体 NP-B" panose="02020700000000000000" pitchFamily="18" charset="-128"/>
                <a:ea typeface="UD デジタル 教科書体 NP-B" panose="02020700000000000000" pitchFamily="18" charset="-128"/>
              </a:rPr>
              <a:t>２：テキストマイニングツールを活用し、意見を可視</a:t>
            </a:r>
            <a:endParaRPr kumimoji="1" lang="en-US" altLang="ja-JP" sz="1200" b="1" dirty="0" smtClean="0">
              <a:latin typeface="UD デジタル 教科書体 NP-B" panose="02020700000000000000" pitchFamily="18" charset="-128"/>
              <a:ea typeface="UD デジタル 教科書体 NP-B" panose="02020700000000000000" pitchFamily="18" charset="-128"/>
            </a:endParaRPr>
          </a:p>
          <a:p>
            <a:r>
              <a:rPr kumimoji="1" lang="ja-JP" altLang="en-US" sz="1200" b="1" dirty="0" smtClean="0">
                <a:latin typeface="UD デジタル 教科書体 NP-B" panose="02020700000000000000" pitchFamily="18" charset="-128"/>
                <a:ea typeface="UD デジタル 教科書体 NP-B" panose="02020700000000000000" pitchFamily="18" charset="-128"/>
              </a:rPr>
              <a:t>　　　化できるようにする。</a:t>
            </a:r>
            <a:endParaRPr kumimoji="1" lang="ja-JP" altLang="en-US" sz="1200" b="1" dirty="0">
              <a:latin typeface="UD デジタル 教科書体 NP-B" panose="02020700000000000000" pitchFamily="18" charset="-128"/>
              <a:ea typeface="UD デジタル 教科書体 NP-B" panose="02020700000000000000" pitchFamily="18" charset="-128"/>
            </a:endParaRPr>
          </a:p>
        </p:txBody>
      </p:sp>
      <p:grpSp>
        <p:nvGrpSpPr>
          <p:cNvPr id="2" name="グループ化 1"/>
          <p:cNvGrpSpPr/>
          <p:nvPr/>
        </p:nvGrpSpPr>
        <p:grpSpPr>
          <a:xfrm>
            <a:off x="665307" y="3221445"/>
            <a:ext cx="5527387" cy="6182515"/>
            <a:chOff x="693126" y="3322920"/>
            <a:chExt cx="5527387" cy="6182515"/>
          </a:xfrm>
        </p:grpSpPr>
        <p:sp>
          <p:nvSpPr>
            <p:cNvPr id="60" name="下矢印 59"/>
            <p:cNvSpPr/>
            <p:nvPr/>
          </p:nvSpPr>
          <p:spPr bwMode="auto">
            <a:xfrm>
              <a:off x="1253819" y="5854377"/>
              <a:ext cx="360000" cy="252000"/>
            </a:xfrm>
            <a:prstGeom prst="downArrow">
              <a:avLst/>
            </a:prstGeom>
            <a:solidFill>
              <a:srgbClr val="0000FF"/>
            </a:solidFill>
            <a:ln>
              <a:solidFill>
                <a:srgbClr val="0000FF"/>
              </a:solidFill>
              <a:headEnd/>
              <a:tailEnd/>
            </a:ln>
          </p:spPr>
          <p:style>
            <a:lnRef idx="1">
              <a:schemeClr val="accent1"/>
            </a:lnRef>
            <a:fillRef idx="3">
              <a:schemeClr val="accent1"/>
            </a:fillRef>
            <a:effectRef idx="2">
              <a:schemeClr val="accent1"/>
            </a:effectRef>
            <a:fontRef idx="minor">
              <a:schemeClr val="lt1"/>
            </a:fontRef>
          </p:style>
          <p:txBody>
            <a:bodyPr wrap="none" tIns="0" rtlCol="0" anchor="ctr"/>
            <a:lstStyle/>
            <a:p>
              <a:pPr algn="ctr"/>
              <a:endParaRPr kumimoji="1" lang="ja-JP" altLang="en-US"/>
            </a:p>
          </p:txBody>
        </p:sp>
        <p:sp>
          <p:nvSpPr>
            <p:cNvPr id="75" name="下矢印 74"/>
            <p:cNvSpPr/>
            <p:nvPr/>
          </p:nvSpPr>
          <p:spPr bwMode="auto">
            <a:xfrm>
              <a:off x="1253819" y="4113574"/>
              <a:ext cx="360000" cy="252000"/>
            </a:xfrm>
            <a:prstGeom prst="downArrow">
              <a:avLst/>
            </a:prstGeom>
            <a:solidFill>
              <a:srgbClr val="0000FF"/>
            </a:solidFill>
            <a:ln>
              <a:solidFill>
                <a:srgbClr val="0000FF"/>
              </a:solidFill>
              <a:headEnd/>
              <a:tailEnd/>
            </a:ln>
          </p:spPr>
          <p:style>
            <a:lnRef idx="1">
              <a:schemeClr val="accent1"/>
            </a:lnRef>
            <a:fillRef idx="3">
              <a:schemeClr val="accent1"/>
            </a:fillRef>
            <a:effectRef idx="2">
              <a:schemeClr val="accent1"/>
            </a:effectRef>
            <a:fontRef idx="minor">
              <a:schemeClr val="lt1"/>
            </a:fontRef>
          </p:style>
          <p:txBody>
            <a:bodyPr wrap="none" tIns="0" rtlCol="0" anchor="ctr"/>
            <a:lstStyle/>
            <a:p>
              <a:pPr algn="ctr"/>
              <a:endParaRPr kumimoji="1" lang="ja-JP" altLang="en-US"/>
            </a:p>
          </p:txBody>
        </p:sp>
        <p:sp>
          <p:nvSpPr>
            <p:cNvPr id="117" name="角丸四角形 116"/>
            <p:cNvSpPr/>
            <p:nvPr/>
          </p:nvSpPr>
          <p:spPr bwMode="auto">
            <a:xfrm>
              <a:off x="695819" y="6822726"/>
              <a:ext cx="1476000" cy="700514"/>
            </a:xfrm>
            <a:prstGeom prst="roundRect">
              <a:avLst>
                <a:gd name="adj" fmla="val 32221"/>
              </a:avLst>
            </a:prstGeom>
            <a:solidFill>
              <a:srgbClr val="0000FF"/>
            </a:solidFill>
            <a:ln>
              <a:headEnd/>
              <a:tailEnd/>
            </a:ln>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wrap="none" tIns="0" rtlCol="0" anchor="ctr"/>
            <a:lstStyle/>
            <a:p>
              <a:pPr algn="ctr"/>
              <a:r>
                <a:rPr kumimoji="1" lang="ja-JP" altLang="en-US" sz="1600"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学級活動</a:t>
              </a:r>
              <a:endParaRPr kumimoji="1" lang="en-US" altLang="ja-JP" sz="1600"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kumimoji="1" lang="ja-JP" altLang="en-US" sz="1600"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（２時間扱い）</a:t>
              </a:r>
              <a:endParaRPr kumimoji="1" lang="en-US" altLang="ja-JP" sz="1600"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39" name="角丸四角形 138"/>
            <p:cNvSpPr/>
            <p:nvPr/>
          </p:nvSpPr>
          <p:spPr>
            <a:xfrm>
              <a:off x="2440513" y="4496463"/>
              <a:ext cx="3780000" cy="725384"/>
            </a:xfrm>
            <a:prstGeom prst="roundRect">
              <a:avLst>
                <a:gd name="adj" fmla="val 26865"/>
              </a:avLst>
            </a:prstGeom>
            <a:solidFill>
              <a:schemeClr val="bg1"/>
            </a:solidFill>
            <a:ln w="19050">
              <a:solidFill>
                <a:srgbClr val="FF99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1200" u="sng" dirty="0">
                  <a:solidFill>
                    <a:schemeClr val="tx1"/>
                  </a:solidFill>
                  <a:latin typeface="HG丸ｺﾞｼｯｸM-PRO" panose="020F0600000000000000" pitchFamily="50" charset="-128"/>
                  <a:ea typeface="HG丸ｺﾞｼｯｸM-PRO" panose="020F0600000000000000" pitchFamily="50" charset="-128"/>
                </a:rPr>
                <a:t>学級プログラム</a:t>
              </a:r>
              <a:r>
                <a:rPr lang="ja-JP" altLang="en-US" sz="1200" u="sng" dirty="0" smtClean="0">
                  <a:solidFill>
                    <a:schemeClr val="tx1"/>
                  </a:solidFill>
                  <a:latin typeface="HG丸ｺﾞｼｯｸM-PRO" panose="020F0600000000000000" pitchFamily="50" charset="-128"/>
                  <a:ea typeface="HG丸ｺﾞｼｯｸM-PRO" panose="020F0600000000000000" pitchFamily="50" charset="-128"/>
                </a:rPr>
                <a:t>委員会</a:t>
              </a:r>
              <a:r>
                <a:rPr lang="en-US" altLang="ja-JP" sz="1200" u="sng"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200" u="sng" dirty="0" smtClean="0">
                  <a:solidFill>
                    <a:schemeClr val="tx1"/>
                  </a:solidFill>
                  <a:latin typeface="HG丸ｺﾞｼｯｸM-PRO" panose="020F0600000000000000" pitchFamily="50" charset="-128"/>
                  <a:ea typeface="HG丸ｺﾞｼｯｸM-PRO" panose="020F0600000000000000" pitchFamily="50" charset="-128"/>
                </a:rPr>
                <a:t>１</a:t>
              </a:r>
              <a:r>
                <a:rPr lang="en-US" altLang="ja-JP" sz="1200" u="sng"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がアンケートを集計し、</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u="sng" dirty="0" smtClean="0">
                  <a:solidFill>
                    <a:schemeClr val="tx1"/>
                  </a:solidFill>
                  <a:latin typeface="HG丸ｺﾞｼｯｸM-PRO" panose="020F0600000000000000" pitchFamily="50" charset="-128"/>
                  <a:ea typeface="HG丸ｺﾞｼｯｸM-PRO" panose="020F0600000000000000" pitchFamily="50" charset="-128"/>
                </a:rPr>
                <a:t>クラスの意見を集約</a:t>
              </a:r>
              <a:r>
                <a:rPr lang="en-US" altLang="ja-JP" sz="1200" u="sng"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200" u="sng" dirty="0" smtClean="0">
                  <a:solidFill>
                    <a:schemeClr val="tx1"/>
                  </a:solidFill>
                  <a:latin typeface="HG丸ｺﾞｼｯｸM-PRO" panose="020F0600000000000000" pitchFamily="50" charset="-128"/>
                  <a:ea typeface="HG丸ｺﾞｼｯｸM-PRO" panose="020F0600000000000000" pitchFamily="50" charset="-128"/>
                </a:rPr>
                <a:t>２</a:t>
              </a:r>
              <a:r>
                <a:rPr lang="en-US" altLang="ja-JP" sz="1200" u="sng"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しておく。</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86" name="角丸四角形 85"/>
            <p:cNvSpPr/>
            <p:nvPr/>
          </p:nvSpPr>
          <p:spPr>
            <a:xfrm>
              <a:off x="693126" y="4460117"/>
              <a:ext cx="1481386" cy="805124"/>
            </a:xfrm>
            <a:prstGeom prst="roundRect">
              <a:avLst>
                <a:gd name="adj" fmla="val 25780"/>
              </a:avLst>
            </a:prstGeom>
          </p:spPr>
          <p:style>
            <a:lnRef idx="1">
              <a:schemeClr val="accent2"/>
            </a:lnRef>
            <a:fillRef idx="2">
              <a:schemeClr val="accent2"/>
            </a:fillRef>
            <a:effectRef idx="1">
              <a:schemeClr val="accent2"/>
            </a:effectRef>
            <a:fontRef idx="minor">
              <a:schemeClr val="dk1"/>
            </a:fontRef>
          </p:style>
          <p:txBody>
            <a:bodyPr tIns="0" rtlCol="0" anchor="ctr"/>
            <a:lstStyle/>
            <a:p>
              <a:pPr algn="ctr"/>
              <a:r>
                <a:rPr kumimoji="1" lang="ja-JP" altLang="en-US" sz="1600" dirty="0" smtClean="0">
                  <a:latin typeface="HG丸ｺﾞｼｯｸM-PRO" panose="020F0600000000000000" pitchFamily="50" charset="-128"/>
                  <a:ea typeface="HG丸ｺﾞｼｯｸM-PRO" panose="020F0600000000000000" pitchFamily="50" charset="-128"/>
                </a:rPr>
                <a:t>学級</a:t>
              </a:r>
              <a:endParaRPr kumimoji="1" lang="en-US" altLang="ja-JP" sz="1600" dirty="0" smtClean="0">
                <a:latin typeface="HG丸ｺﾞｼｯｸM-PRO" panose="020F0600000000000000" pitchFamily="50" charset="-128"/>
                <a:ea typeface="HG丸ｺﾞｼｯｸM-PRO" panose="020F0600000000000000" pitchFamily="50" charset="-128"/>
              </a:endParaRPr>
            </a:p>
            <a:p>
              <a:pPr algn="ctr"/>
              <a:r>
                <a:rPr kumimoji="1" lang="ja-JP" altLang="en-US" sz="1600" dirty="0" smtClean="0">
                  <a:latin typeface="HG丸ｺﾞｼｯｸM-PRO" panose="020F0600000000000000" pitchFamily="50" charset="-128"/>
                  <a:ea typeface="HG丸ｺﾞｼｯｸM-PRO" panose="020F0600000000000000" pitchFamily="50" charset="-128"/>
                </a:rPr>
                <a:t>プログラム</a:t>
              </a:r>
              <a:endParaRPr kumimoji="1" lang="en-US" altLang="ja-JP" sz="1600" dirty="0" smtClean="0">
                <a:latin typeface="HG丸ｺﾞｼｯｸM-PRO" panose="020F0600000000000000" pitchFamily="50" charset="-128"/>
                <a:ea typeface="HG丸ｺﾞｼｯｸM-PRO" panose="020F0600000000000000" pitchFamily="50" charset="-128"/>
              </a:endParaRPr>
            </a:p>
            <a:p>
              <a:pPr algn="ctr"/>
              <a:r>
                <a:rPr lang="ja-JP" altLang="en-US" sz="1600" dirty="0">
                  <a:latin typeface="HG丸ｺﾞｼｯｸM-PRO" panose="020F0600000000000000" pitchFamily="50" charset="-128"/>
                  <a:ea typeface="HG丸ｺﾞｼｯｸM-PRO" panose="020F0600000000000000" pitchFamily="50" charset="-128"/>
                </a:rPr>
                <a:t>委員会</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74" name="下矢印 73"/>
            <p:cNvSpPr/>
            <p:nvPr/>
          </p:nvSpPr>
          <p:spPr bwMode="auto">
            <a:xfrm>
              <a:off x="1253819" y="7767505"/>
              <a:ext cx="360000" cy="252000"/>
            </a:xfrm>
            <a:prstGeom prst="downArrow">
              <a:avLst/>
            </a:prstGeom>
            <a:solidFill>
              <a:srgbClr val="0000FF"/>
            </a:solidFill>
            <a:ln>
              <a:solidFill>
                <a:srgbClr val="0000FF"/>
              </a:solidFill>
              <a:headEnd/>
              <a:tailEnd/>
            </a:ln>
          </p:spPr>
          <p:style>
            <a:lnRef idx="1">
              <a:schemeClr val="accent1"/>
            </a:lnRef>
            <a:fillRef idx="3">
              <a:schemeClr val="accent1"/>
            </a:fillRef>
            <a:effectRef idx="2">
              <a:schemeClr val="accent1"/>
            </a:effectRef>
            <a:fontRef idx="minor">
              <a:schemeClr val="lt1"/>
            </a:fontRef>
          </p:style>
          <p:txBody>
            <a:bodyPr wrap="none" tIns="0" rtlCol="0" anchor="ctr"/>
            <a:lstStyle/>
            <a:p>
              <a:pPr algn="ctr"/>
              <a:endParaRPr kumimoji="1" lang="ja-JP" altLang="en-US"/>
            </a:p>
          </p:txBody>
        </p:sp>
        <p:sp>
          <p:nvSpPr>
            <p:cNvPr id="80" name="角丸四角形 79"/>
            <p:cNvSpPr/>
            <p:nvPr/>
          </p:nvSpPr>
          <p:spPr>
            <a:xfrm>
              <a:off x="2440513" y="3322920"/>
              <a:ext cx="3780000" cy="804581"/>
            </a:xfrm>
            <a:prstGeom prst="roundRect">
              <a:avLst>
                <a:gd name="adj" fmla="val 26865"/>
              </a:avLst>
            </a:prstGeom>
            <a:solidFill>
              <a:schemeClr val="bg1"/>
            </a:solidFill>
            <a:ln w="19050">
              <a:solidFill>
                <a:srgbClr val="00FF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学級目標アンケートを行う。</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※Google Forms</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を利用する。</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学級活動の１週間前を目安に実施する。</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6" name="角丸四角形 45"/>
            <p:cNvSpPr/>
            <p:nvPr/>
          </p:nvSpPr>
          <p:spPr bwMode="auto">
            <a:xfrm>
              <a:off x="695819" y="3451101"/>
              <a:ext cx="1476000" cy="530536"/>
            </a:xfrm>
            <a:prstGeom prst="roundRect">
              <a:avLst>
                <a:gd name="adj" fmla="val 42701"/>
              </a:avLst>
            </a:prstGeom>
            <a:solidFill>
              <a:srgbClr val="00FFFF"/>
            </a:solidFill>
            <a:ln>
              <a:solidFill>
                <a:srgbClr val="00FFFF"/>
              </a:solidFill>
              <a:headEnd/>
              <a:tailEnd/>
            </a:ln>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wrap="none" tIns="0" rtlCol="0" anchor="ctr"/>
            <a:lstStyle/>
            <a:p>
              <a:pPr algn="ctr"/>
              <a:r>
                <a:rPr kumimoji="1" lang="ja-JP" altLang="en-US" sz="1600" dirty="0" smtClean="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朝の会</a:t>
              </a:r>
              <a:endParaRPr kumimoji="1" lang="ja-JP" altLang="en-US" sz="16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55" name="角丸四角形 54"/>
            <p:cNvSpPr/>
            <p:nvPr/>
          </p:nvSpPr>
          <p:spPr bwMode="auto">
            <a:xfrm>
              <a:off x="2440513" y="6879951"/>
              <a:ext cx="3780000" cy="589272"/>
            </a:xfrm>
            <a:prstGeom prst="roundRect">
              <a:avLst>
                <a:gd name="adj" fmla="val 23348"/>
              </a:avLst>
            </a:prstGeom>
            <a:solidFill>
              <a:schemeClr val="bg1"/>
            </a:solidFill>
            <a:ln>
              <a:solidFill>
                <a:srgbClr val="0000FF"/>
              </a:solidFill>
              <a:headEnd/>
              <a:tailEnd/>
            </a:ln>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wrap="none" tIns="0" rtlCol="0" anchor="ctr"/>
            <a:lstStyle/>
            <a:p>
              <a:pPr algn="ctr"/>
              <a:r>
                <a:rPr kumimoji="1" lang="ja-JP" altLang="en-US" b="1" i="1" dirty="0" smtClean="0">
                  <a:solidFill>
                    <a:schemeClr val="tx1"/>
                  </a:solidFill>
                  <a:latin typeface="HG丸ｺﾞｼｯｸM-PRO" panose="020F0600000000000000" pitchFamily="50" charset="-128"/>
                  <a:ea typeface="HG丸ｺﾞｼｯｸM-PRO" panose="020F0600000000000000" pitchFamily="50" charset="-128"/>
                </a:rPr>
                <a:t>学級目標を決めよう</a:t>
              </a:r>
              <a:endParaRPr kumimoji="1" lang="en-US" altLang="ja-JP" b="1" i="1"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68" name="角丸四角形 67"/>
            <p:cNvSpPr/>
            <p:nvPr/>
          </p:nvSpPr>
          <p:spPr bwMode="auto">
            <a:xfrm>
              <a:off x="695819" y="8228747"/>
              <a:ext cx="1476000" cy="1151511"/>
            </a:xfrm>
            <a:prstGeom prst="roundRect">
              <a:avLst>
                <a:gd name="adj" fmla="val 36947"/>
              </a:avLst>
            </a:prstGeom>
            <a:solidFill>
              <a:srgbClr val="00FFFF"/>
            </a:solidFill>
            <a:ln>
              <a:solidFill>
                <a:srgbClr val="00FFFF"/>
              </a:solidFill>
              <a:headEnd/>
              <a:tailEnd/>
            </a:ln>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wrap="none" tIns="0" rtlCol="0" anchor="ctr"/>
            <a:lstStyle/>
            <a:p>
              <a:pPr algn="ctr"/>
              <a:r>
                <a:rPr kumimoji="1" lang="ja-JP" altLang="en-US" sz="1600" dirty="0" smtClean="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生活の様々な</a:t>
              </a:r>
              <a:endParaRPr kumimoji="1" lang="en-US" altLang="ja-JP" sz="1600" dirty="0" smtClean="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kumimoji="1" lang="ja-JP" altLang="en-US" sz="1600" dirty="0" smtClean="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場面で</a:t>
              </a:r>
              <a:endParaRPr kumimoji="1" lang="ja-JP" altLang="en-US" sz="16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70" name="角丸四角形 69"/>
            <p:cNvSpPr/>
            <p:nvPr/>
          </p:nvSpPr>
          <p:spPr>
            <a:xfrm>
              <a:off x="2440513" y="8116856"/>
              <a:ext cx="3780000" cy="1388579"/>
            </a:xfrm>
            <a:prstGeom prst="roundRect">
              <a:avLst>
                <a:gd name="adj" fmla="val 13112"/>
              </a:avLst>
            </a:prstGeom>
            <a:solidFill>
              <a:schemeClr val="bg1"/>
            </a:solidFill>
            <a:ln w="19050">
              <a:solidFill>
                <a:srgbClr val="00FF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・月ごとや行事、学期などの節目で学級目標の振</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err="1" smtClean="0">
                  <a:solidFill>
                    <a:schemeClr val="tx1"/>
                  </a:solidFill>
                  <a:latin typeface="HG丸ｺﾞｼｯｸM-PRO" panose="020F0600000000000000" pitchFamily="50" charset="-128"/>
                  <a:ea typeface="HG丸ｺﾞｼｯｸM-PRO" panose="020F0600000000000000" pitchFamily="50" charset="-128"/>
                </a:rPr>
                <a:t>り</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返りを実施する。</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・様々な場面で、学級目標が意識や行動の原点と</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なることを伝える。</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・学校行事の際に、学級目標を意識して取り組む</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よう事前指導をする。</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p:txBody>
        </p:sp>
      </p:grpSp>
      <p:sp>
        <p:nvSpPr>
          <p:cNvPr id="32" name="Rectangle 55"/>
          <p:cNvSpPr>
            <a:spLocks noChangeArrowheads="1"/>
          </p:cNvSpPr>
          <p:nvPr/>
        </p:nvSpPr>
        <p:spPr bwMode="auto">
          <a:xfrm>
            <a:off x="1744315" y="1703284"/>
            <a:ext cx="4961285" cy="68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nchor="ctr"/>
          <a:lstStyle/>
          <a:p>
            <a:r>
              <a:rPr lang="ja-JP" altLang="en-US" sz="1100" b="0" dirty="0" smtClean="0">
                <a:latin typeface="HG丸ｺﾞｼｯｸM-PRO" panose="020F0600000000000000" pitchFamily="50" charset="-128"/>
                <a:ea typeface="HG丸ｺﾞｼｯｸM-PRO" panose="020F0600000000000000" pitchFamily="50" charset="-128"/>
              </a:rPr>
              <a:t>①－３　意見の共有・集団の目標設定を自己決定へつなげる。　　</a:t>
            </a:r>
            <a:endParaRPr lang="en-US" altLang="ja-JP" sz="1100" b="0" dirty="0" smtClean="0">
              <a:latin typeface="HG丸ｺﾞｼｯｸM-PRO" panose="020F0600000000000000" pitchFamily="50" charset="-128"/>
              <a:ea typeface="HG丸ｺﾞｼｯｸM-PRO" panose="020F0600000000000000" pitchFamily="50" charset="-128"/>
            </a:endParaRPr>
          </a:p>
          <a:p>
            <a:r>
              <a:rPr lang="ja-JP" altLang="en-US" sz="1100" b="0" dirty="0" smtClean="0">
                <a:latin typeface="HG丸ｺﾞｼｯｸM-PRO" panose="020F0600000000000000" pitchFamily="50" charset="-128"/>
                <a:ea typeface="HG丸ｺﾞｼｯｸM-PRO" panose="020F0600000000000000" pitchFamily="50" charset="-128"/>
              </a:rPr>
              <a:t>②－１　「合意形成の例」を提供し、多数決に頼らない合意形成を促す。</a:t>
            </a:r>
            <a:endParaRPr lang="en-US" altLang="ja-JP" sz="1100" b="0" dirty="0" smtClean="0">
              <a:latin typeface="HG丸ｺﾞｼｯｸM-PRO" panose="020F0600000000000000" pitchFamily="50" charset="-128"/>
              <a:ea typeface="HG丸ｺﾞｼｯｸM-PRO" panose="020F0600000000000000" pitchFamily="50" charset="-128"/>
            </a:endParaRPr>
          </a:p>
        </p:txBody>
      </p:sp>
      <p:sp>
        <p:nvSpPr>
          <p:cNvPr id="33" name="正方形/長方形 32"/>
          <p:cNvSpPr/>
          <p:nvPr/>
        </p:nvSpPr>
        <p:spPr>
          <a:xfrm>
            <a:off x="142315" y="1697974"/>
            <a:ext cx="6571043" cy="703763"/>
          </a:xfrm>
          <a:prstGeom prst="rect">
            <a:avLst/>
          </a:prstGeom>
          <a:noFill/>
          <a:ln w="127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Rectangle 11"/>
          <p:cNvSpPr>
            <a:spLocks noChangeArrowheads="1"/>
          </p:cNvSpPr>
          <p:nvPr/>
        </p:nvSpPr>
        <p:spPr bwMode="auto">
          <a:xfrm>
            <a:off x="139823" y="1705018"/>
            <a:ext cx="1602000" cy="694985"/>
          </a:xfrm>
          <a:prstGeom prst="rect">
            <a:avLst/>
          </a:prstGeom>
          <a:solidFill>
            <a:srgbClr val="0099FF"/>
          </a:solidFill>
          <a:ln>
            <a:noFill/>
          </a:ln>
          <a:extLst/>
        </p:spPr>
        <p:txBody>
          <a:bodyPr wrap="none" anchor="ctr"/>
          <a:lstStyle/>
          <a:p>
            <a:pPr algn="ctr"/>
            <a:r>
              <a:rPr lang="ja-JP" altLang="en-US" sz="1400" dirty="0">
                <a:ea typeface="HG丸ｺﾞｼｯｸM-PRO" pitchFamily="50" charset="-128"/>
              </a:rPr>
              <a:t>児童生徒の発達を</a:t>
            </a:r>
            <a:endParaRPr lang="en-US" altLang="ja-JP" sz="1400" dirty="0">
              <a:ea typeface="HG丸ｺﾞｼｯｸM-PRO" pitchFamily="50" charset="-128"/>
            </a:endParaRPr>
          </a:p>
          <a:p>
            <a:pPr algn="ctr"/>
            <a:r>
              <a:rPr lang="ja-JP" altLang="en-US" sz="1400" dirty="0">
                <a:ea typeface="HG丸ｺﾞｼｯｸM-PRO" pitchFamily="50" charset="-128"/>
              </a:rPr>
              <a:t>「</a:t>
            </a:r>
            <a:r>
              <a:rPr lang="ja-JP" altLang="en-US" sz="1400" dirty="0" smtClean="0">
                <a:ea typeface="HG丸ｺﾞｼｯｸM-PRO" pitchFamily="50" charset="-128"/>
              </a:rPr>
              <a:t>ささえ－る</a:t>
            </a:r>
            <a:r>
              <a:rPr lang="ja-JP" altLang="en-US" sz="1400" dirty="0">
                <a:ea typeface="HG丸ｺﾞｼｯｸM-PRO" pitchFamily="50" charset="-128"/>
              </a:rPr>
              <a:t>」</a:t>
            </a:r>
            <a:endParaRPr lang="en-US" altLang="ja-JP" sz="1400" dirty="0">
              <a:ea typeface="HG丸ｺﾞｼｯｸM-PRO" pitchFamily="50" charset="-128"/>
            </a:endParaRPr>
          </a:p>
          <a:p>
            <a:pPr algn="ctr"/>
            <a:r>
              <a:rPr lang="ja-JP" altLang="en-US" sz="1400" dirty="0" smtClean="0">
                <a:ea typeface="HG丸ｺﾞｼｯｸM-PRO" pitchFamily="50" charset="-128"/>
              </a:rPr>
              <a:t>ポイント</a:t>
            </a:r>
            <a:endParaRPr lang="ja-JP" altLang="en-US" sz="1400" dirty="0">
              <a:ea typeface="HG丸ｺﾞｼｯｸM-PRO" pitchFamily="50" charset="-128"/>
            </a:endParaRPr>
          </a:p>
        </p:txBody>
      </p:sp>
      <p:sp>
        <p:nvSpPr>
          <p:cNvPr id="28" name="Rectangle 22"/>
          <p:cNvSpPr>
            <a:spLocks noChangeArrowheads="1"/>
          </p:cNvSpPr>
          <p:nvPr/>
        </p:nvSpPr>
        <p:spPr bwMode="auto">
          <a:xfrm>
            <a:off x="137450" y="52183"/>
            <a:ext cx="1601821" cy="315834"/>
          </a:xfrm>
          <a:prstGeom prst="rect">
            <a:avLst/>
          </a:prstGeom>
          <a:solidFill>
            <a:srgbClr val="FFFF99"/>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400" b="0" dirty="0" smtClean="0">
                <a:ea typeface="HG丸ｺﾞｼｯｸM-PRO" pitchFamily="50" charset="-128"/>
              </a:rPr>
              <a:t>指導プログラム案</a:t>
            </a:r>
            <a:endParaRPr lang="ja-JP" altLang="en-US" sz="1400" b="0" dirty="0">
              <a:ea typeface="HG丸ｺﾞｼｯｸM-PRO" pitchFamily="50" charset="-128"/>
            </a:endParaRPr>
          </a:p>
        </p:txBody>
      </p:sp>
      <p:sp>
        <p:nvSpPr>
          <p:cNvPr id="34" name="Rectangle 11"/>
          <p:cNvSpPr>
            <a:spLocks noChangeArrowheads="1"/>
          </p:cNvSpPr>
          <p:nvPr/>
        </p:nvSpPr>
        <p:spPr bwMode="auto">
          <a:xfrm>
            <a:off x="6603793" y="57905"/>
            <a:ext cx="108000" cy="655200"/>
          </a:xfrm>
          <a:prstGeom prst="rect">
            <a:avLst/>
          </a:prstGeom>
          <a:solidFill>
            <a:srgbClr val="00B0F0"/>
          </a:solidFill>
          <a:ln>
            <a:noFill/>
          </a:ln>
          <a:extLst/>
        </p:spPr>
        <p:txBody>
          <a:bodyPr wrap="none" anchor="ctr"/>
          <a:lstStyle/>
          <a:p>
            <a:pPr algn="ctr"/>
            <a:endParaRPr lang="ja-JP" altLang="en-US" sz="1600" dirty="0">
              <a:ea typeface="HG丸ｺﾞｼｯｸM-PRO" pitchFamily="50" charset="-128"/>
            </a:endParaRPr>
          </a:p>
        </p:txBody>
      </p:sp>
    </p:spTree>
    <p:extLst>
      <p:ext uri="{BB962C8B-B14F-4D97-AF65-F5344CB8AC3E}">
        <p14:creationId xmlns:p14="http://schemas.microsoft.com/office/powerpoint/2010/main" val="1213601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950" y="5176843"/>
            <a:ext cx="1319590" cy="917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950" y="2835135"/>
            <a:ext cx="1319590" cy="917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図 1"/>
          <p:cNvPicPr>
            <a:picLocks noChangeAspect="1"/>
          </p:cNvPicPr>
          <p:nvPr/>
        </p:nvPicPr>
        <p:blipFill rotWithShape="1">
          <a:blip r:embed="rId3"/>
          <a:srcRect l="52107" t="35503" r="13107" b="20815"/>
          <a:stretch/>
        </p:blipFill>
        <p:spPr>
          <a:xfrm>
            <a:off x="316456" y="7435400"/>
            <a:ext cx="3101328" cy="2190671"/>
          </a:xfrm>
          <a:prstGeom prst="rect">
            <a:avLst/>
          </a:prstGeom>
          <a:ln>
            <a:solidFill>
              <a:schemeClr val="tx1"/>
            </a:solidFill>
          </a:ln>
        </p:spPr>
      </p:pic>
      <p:sp>
        <p:nvSpPr>
          <p:cNvPr id="15" name="Rectangle 55"/>
          <p:cNvSpPr>
            <a:spLocks noChangeArrowheads="1"/>
          </p:cNvSpPr>
          <p:nvPr/>
        </p:nvSpPr>
        <p:spPr bwMode="auto">
          <a:xfrm>
            <a:off x="305008" y="6331777"/>
            <a:ext cx="6300000" cy="89198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t"/>
          <a:lstStyle/>
          <a:p>
            <a:r>
              <a:rPr lang="ja-JP" altLang="en-US" sz="1200" dirty="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学級プログラム委員会が児童生徒のアンケートの集計を行います。児童生徒が集計作</a:t>
            </a:r>
            <a:endParaRPr lang="en-US" altLang="ja-JP" sz="1200" dirty="0" smtClean="0">
              <a:latin typeface="HG丸ｺﾞｼｯｸM-PRO" panose="020F0600000000000000" pitchFamily="50" charset="-128"/>
              <a:ea typeface="HG丸ｺﾞｼｯｸM-PRO" panose="020F0600000000000000" pitchFamily="50" charset="-128"/>
            </a:endParaRPr>
          </a:p>
          <a:p>
            <a:r>
              <a:rPr lang="ja-JP" altLang="en-US" sz="1200" dirty="0" smtClean="0">
                <a:latin typeface="HG丸ｺﾞｼｯｸM-PRO" panose="020F0600000000000000" pitchFamily="50" charset="-128"/>
                <a:ea typeface="HG丸ｺﾞｼｯｸM-PRO" panose="020F0600000000000000" pitchFamily="50" charset="-128"/>
              </a:rPr>
              <a:t>　　業まで行うことで、プログラム委員会の児童生徒はもちろん、今後、他の学級の児童</a:t>
            </a:r>
            <a:endParaRPr lang="en-US" altLang="ja-JP" sz="1200" dirty="0" smtClean="0">
              <a:latin typeface="HG丸ｺﾞｼｯｸM-PRO" panose="020F0600000000000000" pitchFamily="50" charset="-128"/>
              <a:ea typeface="HG丸ｺﾞｼｯｸM-PRO" panose="020F0600000000000000" pitchFamily="50" charset="-128"/>
            </a:endParaRPr>
          </a:p>
          <a:p>
            <a:r>
              <a:rPr lang="ja-JP" altLang="en-US" sz="1200" dirty="0" smtClean="0">
                <a:latin typeface="HG丸ｺﾞｼｯｸM-PRO" panose="020F0600000000000000" pitchFamily="50" charset="-128"/>
                <a:ea typeface="HG丸ｺﾞｼｯｸM-PRO" panose="020F0600000000000000" pitchFamily="50" charset="-128"/>
              </a:rPr>
              <a:t>　　生徒も主体的に活動していくための土壌づくりにつながる。</a:t>
            </a:r>
            <a:endParaRPr lang="en-US" altLang="ja-JP" sz="1200" dirty="0" smtClean="0">
              <a:latin typeface="HG丸ｺﾞｼｯｸM-PRO" panose="020F0600000000000000" pitchFamily="50" charset="-128"/>
              <a:ea typeface="HG丸ｺﾞｼｯｸM-PRO" panose="020F0600000000000000" pitchFamily="50" charset="-128"/>
            </a:endParaRPr>
          </a:p>
          <a:p>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テキストマイニングツールで、下のような資料を作成し、学級活動の授業で提示する。</a:t>
            </a:r>
            <a:endParaRPr lang="en-US" altLang="ja-JP" sz="1200" dirty="0" smtClean="0">
              <a:latin typeface="HG丸ｺﾞｼｯｸM-PRO" panose="020F0600000000000000" pitchFamily="50" charset="-128"/>
              <a:ea typeface="HG丸ｺﾞｼｯｸM-PRO" panose="020F0600000000000000" pitchFamily="50" charset="-128"/>
            </a:endParaRPr>
          </a:p>
        </p:txBody>
      </p:sp>
      <p:sp>
        <p:nvSpPr>
          <p:cNvPr id="44" name="角丸四角形 43"/>
          <p:cNvSpPr/>
          <p:nvPr/>
        </p:nvSpPr>
        <p:spPr>
          <a:xfrm>
            <a:off x="173424" y="1973345"/>
            <a:ext cx="6508800" cy="7747538"/>
          </a:xfrm>
          <a:prstGeom prst="roundRect">
            <a:avLst>
              <a:gd name="adj" fmla="val 2808"/>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吹き出し 44"/>
          <p:cNvSpPr/>
          <p:nvPr/>
        </p:nvSpPr>
        <p:spPr>
          <a:xfrm>
            <a:off x="1251362" y="3021452"/>
            <a:ext cx="5328000" cy="1152000"/>
          </a:xfrm>
          <a:prstGeom prst="wedgeRoundRectCallout">
            <a:avLst>
              <a:gd name="adj1" fmla="val -52388"/>
              <a:gd name="adj2" fmla="val -40785"/>
              <a:gd name="adj3" fmla="val 1666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ja-JP" altLang="en-US" sz="1050" dirty="0" smtClean="0">
                <a:solidFill>
                  <a:schemeClr val="tx1"/>
                </a:solidFill>
                <a:latin typeface="ＤＦ平成明朝体W3" panose="02020309000000000000" pitchFamily="17" charset="-128"/>
                <a:ea typeface="ＤＦ平成明朝体W3" panose="02020309000000000000" pitchFamily="17" charset="-128"/>
              </a:rPr>
              <a:t>　</a:t>
            </a:r>
            <a:r>
              <a:rPr lang="ja-JP" altLang="en-US" sz="1200" dirty="0" smtClean="0">
                <a:solidFill>
                  <a:schemeClr val="tx1"/>
                </a:solidFill>
                <a:latin typeface="ＤＦ平成明朝体W3" panose="02020309000000000000" pitchFamily="17" charset="-128"/>
                <a:ea typeface="ＤＦ平成明朝体W3" panose="02020309000000000000" pitchFamily="17" charset="-128"/>
              </a:rPr>
              <a:t>来週の学級活動で、学級目標を決める話合いを</a:t>
            </a:r>
            <a:r>
              <a:rPr lang="ja-JP" altLang="en-US" sz="1200" dirty="0">
                <a:solidFill>
                  <a:schemeClr val="tx1"/>
                </a:solidFill>
                <a:latin typeface="ＤＦ平成明朝体W3" panose="02020309000000000000" pitchFamily="17" charset="-128"/>
                <a:ea typeface="ＤＦ平成明朝体W3" panose="02020309000000000000" pitchFamily="17" charset="-128"/>
              </a:rPr>
              <a:t>行います</a:t>
            </a:r>
            <a:r>
              <a:rPr lang="ja-JP" altLang="en-US" sz="1200" dirty="0" smtClean="0">
                <a:solidFill>
                  <a:schemeClr val="tx1"/>
                </a:solidFill>
                <a:latin typeface="ＤＦ平成明朝体W3" panose="02020309000000000000" pitchFamily="17" charset="-128"/>
                <a:ea typeface="ＤＦ平成明朝体W3" panose="02020309000000000000" pitchFamily="17" charset="-128"/>
              </a:rPr>
              <a:t>。そこで、「学習」「生活」「行事」のそれぞれの場面において、どのような学級</a:t>
            </a:r>
            <a:r>
              <a:rPr lang="ja-JP" altLang="en-US" sz="1200" dirty="0">
                <a:solidFill>
                  <a:schemeClr val="tx1"/>
                </a:solidFill>
                <a:latin typeface="ＤＦ平成明朝体W3" panose="02020309000000000000" pitchFamily="17" charset="-128"/>
                <a:ea typeface="ＤＦ平成明朝体W3" panose="02020309000000000000" pitchFamily="17" charset="-128"/>
              </a:rPr>
              <a:t>にしたい</a:t>
            </a:r>
            <a:r>
              <a:rPr lang="ja-JP" altLang="en-US" sz="1200" dirty="0" smtClean="0">
                <a:solidFill>
                  <a:schemeClr val="tx1"/>
                </a:solidFill>
                <a:latin typeface="ＤＦ平成明朝体W3" panose="02020309000000000000" pitchFamily="17" charset="-128"/>
                <a:ea typeface="ＤＦ平成明朝体W3" panose="02020309000000000000" pitchFamily="17" charset="-128"/>
              </a:rPr>
              <a:t>か、自分の思いや願いを書いてください。　</a:t>
            </a:r>
            <a:endParaRPr lang="en-US" altLang="ja-JP" sz="1200" dirty="0" smtClean="0">
              <a:solidFill>
                <a:schemeClr val="tx1"/>
              </a:solidFill>
              <a:latin typeface="ＤＦ平成明朝体W3" panose="02020309000000000000" pitchFamily="17" charset="-128"/>
              <a:ea typeface="ＤＦ平成明朝体W3" panose="02020309000000000000" pitchFamily="17" charset="-128"/>
            </a:endParaRPr>
          </a:p>
          <a:p>
            <a:r>
              <a:rPr lang="ja-JP" altLang="en-US" sz="1200" dirty="0">
                <a:solidFill>
                  <a:schemeClr val="tx1"/>
                </a:solidFill>
                <a:latin typeface="ＤＦ平成明朝体W3" panose="02020309000000000000" pitchFamily="17" charset="-128"/>
                <a:ea typeface="ＤＦ平成明朝体W3" panose="02020309000000000000" pitchFamily="17" charset="-128"/>
              </a:rPr>
              <a:t>　</a:t>
            </a:r>
            <a:r>
              <a:rPr lang="ja-JP" altLang="en-US" sz="1200" dirty="0" smtClean="0">
                <a:solidFill>
                  <a:schemeClr val="tx1"/>
                </a:solidFill>
                <a:latin typeface="ＤＦ平成明朝体W3" panose="02020309000000000000" pitchFamily="17" charset="-128"/>
                <a:ea typeface="ＤＦ平成明朝体W3" panose="02020309000000000000" pitchFamily="17" charset="-128"/>
              </a:rPr>
              <a:t>では、タブレットを出してクラスルームにアップロードしている</a:t>
            </a:r>
            <a:r>
              <a:rPr lang="en-US" altLang="ja-JP" sz="1200" dirty="0" smtClean="0">
                <a:solidFill>
                  <a:schemeClr val="tx1"/>
                </a:solidFill>
                <a:latin typeface="ＤＦ平成明朝体W3" panose="02020309000000000000" pitchFamily="17" charset="-128"/>
                <a:ea typeface="ＤＦ平成明朝体W3" panose="02020309000000000000" pitchFamily="17" charset="-128"/>
              </a:rPr>
              <a:t>Google Forms</a:t>
            </a:r>
            <a:r>
              <a:rPr lang="ja-JP" altLang="en-US" sz="1200" dirty="0" smtClean="0">
                <a:solidFill>
                  <a:schemeClr val="tx1"/>
                </a:solidFill>
                <a:latin typeface="ＤＦ平成明朝体W3" panose="02020309000000000000" pitchFamily="17" charset="-128"/>
                <a:ea typeface="ＤＦ平成明朝体W3" panose="02020309000000000000" pitchFamily="17" charset="-128"/>
              </a:rPr>
              <a:t>のアンケートに回答してください。</a:t>
            </a:r>
            <a:endParaRPr lang="en-US" altLang="ja-JP" sz="1200" dirty="0" smtClean="0">
              <a:solidFill>
                <a:schemeClr val="tx1"/>
              </a:solidFill>
              <a:latin typeface="ＤＦ平成明朝体W3" panose="02020309000000000000" pitchFamily="17" charset="-128"/>
              <a:ea typeface="ＤＦ平成明朝体W3" panose="02020309000000000000" pitchFamily="17" charset="-128"/>
            </a:endParaRPr>
          </a:p>
        </p:txBody>
      </p:sp>
      <p:sp>
        <p:nvSpPr>
          <p:cNvPr id="63" name="角丸四角形吹き出し 62"/>
          <p:cNvSpPr/>
          <p:nvPr/>
        </p:nvSpPr>
        <p:spPr>
          <a:xfrm>
            <a:off x="1251362" y="5427497"/>
            <a:ext cx="5328000" cy="701550"/>
          </a:xfrm>
          <a:prstGeom prst="wedgeRoundRectCallout">
            <a:avLst>
              <a:gd name="adj1" fmla="val -52305"/>
              <a:gd name="adj2" fmla="val -45979"/>
              <a:gd name="adj3" fmla="val 1666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ja-JP" altLang="en-US" sz="1050" dirty="0" smtClean="0">
                <a:solidFill>
                  <a:schemeClr val="tx1"/>
                </a:solidFill>
                <a:latin typeface="ＤＦ平成明朝体W3" panose="02020309000000000000" pitchFamily="17" charset="-128"/>
                <a:ea typeface="ＤＦ平成明朝体W3" panose="02020309000000000000" pitchFamily="17" charset="-128"/>
              </a:rPr>
              <a:t>　</a:t>
            </a:r>
            <a:r>
              <a:rPr lang="ja-JP" altLang="en-US" sz="1200" dirty="0" smtClean="0">
                <a:solidFill>
                  <a:schemeClr val="tx1"/>
                </a:solidFill>
                <a:latin typeface="ＤＦ平成明朝体W3" panose="02020309000000000000" pitchFamily="17" charset="-128"/>
                <a:ea typeface="ＤＦ平成明朝体W3" panose="02020309000000000000" pitchFamily="17" charset="-128"/>
              </a:rPr>
              <a:t>スプレッドシートに反映された回答を、テキストマイニングツールを使って集計します。今回プログラム委員会で集計した資料を、授業で提示したいと思います。</a:t>
            </a:r>
            <a:endParaRPr lang="en-US" altLang="ja-JP" sz="1200" dirty="0" smtClean="0">
              <a:solidFill>
                <a:schemeClr val="tx1"/>
              </a:solidFill>
              <a:latin typeface="ＤＦ平成明朝体W3" panose="02020309000000000000" pitchFamily="17" charset="-128"/>
              <a:ea typeface="ＤＦ平成明朝体W3" panose="02020309000000000000" pitchFamily="17" charset="-128"/>
            </a:endParaRPr>
          </a:p>
          <a:p>
            <a:r>
              <a:rPr lang="ja-JP" altLang="en-US" sz="1050" dirty="0">
                <a:solidFill>
                  <a:schemeClr val="tx1"/>
                </a:solidFill>
                <a:latin typeface="ＤＦ平成明朝体W3" panose="02020309000000000000" pitchFamily="17" charset="-128"/>
                <a:ea typeface="ＤＦ平成明朝体W3" panose="02020309000000000000" pitchFamily="17" charset="-128"/>
              </a:rPr>
              <a:t>　</a:t>
            </a:r>
            <a:endParaRPr lang="en-US" altLang="ja-JP" sz="1050" dirty="0" smtClean="0">
              <a:solidFill>
                <a:schemeClr val="tx1"/>
              </a:solidFill>
              <a:latin typeface="ＤＦ平成明朝体W3" panose="02020309000000000000" pitchFamily="17" charset="-128"/>
              <a:ea typeface="ＤＦ平成明朝体W3" panose="02020309000000000000" pitchFamily="17" charset="-128"/>
            </a:endParaRPr>
          </a:p>
        </p:txBody>
      </p:sp>
      <p:sp>
        <p:nvSpPr>
          <p:cNvPr id="39" name="Rectangle 11"/>
          <p:cNvSpPr>
            <a:spLocks noChangeArrowheads="1"/>
          </p:cNvSpPr>
          <p:nvPr/>
        </p:nvSpPr>
        <p:spPr bwMode="auto">
          <a:xfrm>
            <a:off x="172950" y="860049"/>
            <a:ext cx="1584000" cy="927889"/>
          </a:xfrm>
          <a:prstGeom prst="rect">
            <a:avLst/>
          </a:prstGeom>
          <a:solidFill>
            <a:srgbClr val="0099FF"/>
          </a:solidFill>
          <a:ln>
            <a:noFill/>
          </a:ln>
          <a:extLst/>
        </p:spPr>
        <p:txBody>
          <a:bodyPr wrap="none" anchor="ctr"/>
          <a:lstStyle/>
          <a:p>
            <a:pPr algn="ctr"/>
            <a:r>
              <a:rPr lang="ja-JP" altLang="en-US" sz="1600" dirty="0" smtClean="0">
                <a:ea typeface="HG丸ｺﾞｼｯｸM-PRO" pitchFamily="50" charset="-128"/>
              </a:rPr>
              <a:t>活動のねらい</a:t>
            </a:r>
            <a:endParaRPr lang="ja-JP" altLang="en-US" sz="1600" dirty="0">
              <a:ea typeface="HG丸ｺﾞｼｯｸM-PRO" pitchFamily="50" charset="-128"/>
            </a:endParaRPr>
          </a:p>
        </p:txBody>
      </p:sp>
      <p:sp>
        <p:nvSpPr>
          <p:cNvPr id="40" name="正方形/長方形 39"/>
          <p:cNvSpPr/>
          <p:nvPr/>
        </p:nvSpPr>
        <p:spPr>
          <a:xfrm>
            <a:off x="172950" y="852936"/>
            <a:ext cx="6507466" cy="928530"/>
          </a:xfrm>
          <a:prstGeom prst="rect">
            <a:avLst/>
          </a:prstGeom>
          <a:noFill/>
          <a:ln w="127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Rectangle 55"/>
          <p:cNvSpPr>
            <a:spLocks noChangeArrowheads="1"/>
          </p:cNvSpPr>
          <p:nvPr/>
        </p:nvSpPr>
        <p:spPr bwMode="auto">
          <a:xfrm>
            <a:off x="1752046" y="855256"/>
            <a:ext cx="4928370" cy="91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tIns="0" bIns="0" anchor="ctr"/>
          <a:lstStyle/>
          <a:p>
            <a:r>
              <a:rPr lang="ja-JP" altLang="en-US" sz="1100" dirty="0" smtClean="0">
                <a:latin typeface="HG丸ｺﾞｼｯｸM-PRO" panose="020F0600000000000000" pitchFamily="50" charset="-128"/>
                <a:ea typeface="HG丸ｺﾞｼｯｸM-PRO" panose="020F0600000000000000" pitchFamily="50" charset="-128"/>
              </a:rPr>
              <a:t>○よりよい話合いにするため、事前に学習面・生活面・行事面において</a:t>
            </a:r>
            <a:r>
              <a:rPr lang="ja-JP" altLang="en-US" sz="1100" dirty="0" err="1" smtClean="0">
                <a:latin typeface="HG丸ｺﾞｼｯｸM-PRO" panose="020F0600000000000000" pitchFamily="50" charset="-128"/>
                <a:ea typeface="HG丸ｺﾞｼｯｸM-PRO" panose="020F0600000000000000" pitchFamily="50" charset="-128"/>
              </a:rPr>
              <a:t>そ</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smtClean="0">
                <a:latin typeface="HG丸ｺﾞｼｯｸM-PRO" panose="020F0600000000000000" pitchFamily="50" charset="-128"/>
                <a:ea typeface="HG丸ｺﾞｼｯｸM-PRO" panose="020F0600000000000000" pitchFamily="50" charset="-128"/>
              </a:rPr>
              <a:t>　</a:t>
            </a:r>
            <a:r>
              <a:rPr lang="ja-JP" altLang="en-US" sz="1100" dirty="0" err="1" smtClean="0">
                <a:latin typeface="HG丸ｺﾞｼｯｸM-PRO" panose="020F0600000000000000" pitchFamily="50" charset="-128"/>
                <a:ea typeface="HG丸ｺﾞｼｯｸM-PRO" panose="020F0600000000000000" pitchFamily="50" charset="-128"/>
              </a:rPr>
              <a:t>れぞれ</a:t>
            </a:r>
            <a:r>
              <a:rPr lang="ja-JP" altLang="en-US" sz="1100" dirty="0" smtClean="0">
                <a:latin typeface="HG丸ｺﾞｼｯｸM-PRO" panose="020F0600000000000000" pitchFamily="50" charset="-128"/>
                <a:ea typeface="HG丸ｺﾞｼｯｸM-PRO" panose="020F0600000000000000" pitchFamily="50" charset="-128"/>
              </a:rPr>
              <a:t>どのような学級を目指したいのかを考えた上で、学級活動に臨め　</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smtClean="0">
                <a:latin typeface="HG丸ｺﾞｼｯｸM-PRO" panose="020F0600000000000000" pitchFamily="50" charset="-128"/>
                <a:ea typeface="HG丸ｺﾞｼｯｸM-PRO" panose="020F0600000000000000" pitchFamily="50" charset="-128"/>
              </a:rPr>
              <a:t>　</a:t>
            </a:r>
            <a:r>
              <a:rPr lang="ja-JP" altLang="en-US" sz="1100" dirty="0" err="1" smtClean="0">
                <a:latin typeface="HG丸ｺﾞｼｯｸM-PRO" panose="020F0600000000000000" pitchFamily="50" charset="-128"/>
                <a:ea typeface="HG丸ｺﾞｼｯｸM-PRO" panose="020F0600000000000000" pitchFamily="50" charset="-128"/>
              </a:rPr>
              <a:t>るように</a:t>
            </a:r>
            <a:r>
              <a:rPr lang="ja-JP" altLang="en-US" sz="1100" dirty="0" smtClean="0">
                <a:latin typeface="HG丸ｺﾞｼｯｸM-PRO" panose="020F0600000000000000" pitchFamily="50" charset="-128"/>
                <a:ea typeface="HG丸ｺﾞｼｯｸM-PRO" panose="020F0600000000000000" pitchFamily="50" charset="-128"/>
              </a:rPr>
              <a:t>する。</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smtClean="0">
                <a:latin typeface="HG丸ｺﾞｼｯｸM-PRO" panose="020F0600000000000000" pitchFamily="50" charset="-128"/>
                <a:ea typeface="HG丸ｺﾞｼｯｸM-PRO" panose="020F0600000000000000" pitchFamily="50" charset="-128"/>
              </a:rPr>
              <a:t>○学級プログラム委員会が話合いの際に使う資料の準備まで行うことで、</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smtClean="0">
                <a:latin typeface="HG丸ｺﾞｼｯｸM-PRO" panose="020F0600000000000000" pitchFamily="50" charset="-128"/>
                <a:ea typeface="HG丸ｺﾞｼｯｸM-PRO" panose="020F0600000000000000" pitchFamily="50" charset="-128"/>
              </a:rPr>
              <a:t>　児童生徒全員が自分事として考える意欲を高める。</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49" name="角丸四角形 48"/>
          <p:cNvSpPr/>
          <p:nvPr/>
        </p:nvSpPr>
        <p:spPr>
          <a:xfrm>
            <a:off x="1456786" y="2131945"/>
            <a:ext cx="3701345" cy="576000"/>
          </a:xfrm>
          <a:prstGeom prst="roundRect">
            <a:avLst>
              <a:gd name="adj" fmla="val 26865"/>
            </a:avLst>
          </a:prstGeom>
          <a:solidFill>
            <a:schemeClr val="bg1"/>
          </a:solidFill>
          <a:ln w="19050">
            <a:solidFill>
              <a:srgbClr val="00FF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アンケートを実施し、目指す</a:t>
            </a:r>
            <a:r>
              <a:rPr lang="ja-JP" altLang="en-US" sz="1200" dirty="0">
                <a:solidFill>
                  <a:schemeClr val="tx1"/>
                </a:solidFill>
                <a:latin typeface="HG丸ｺﾞｼｯｸM-PRO" panose="020F0600000000000000" pitchFamily="50" charset="-128"/>
                <a:ea typeface="HG丸ｺﾞｼｯｸM-PRO" panose="020F0600000000000000" pitchFamily="50" charset="-128"/>
              </a:rPr>
              <a:t>学級</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像を把握する</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20" name="角丸四角形 19"/>
          <p:cNvSpPr/>
          <p:nvPr/>
        </p:nvSpPr>
        <p:spPr bwMode="auto">
          <a:xfrm>
            <a:off x="239105" y="2210971"/>
            <a:ext cx="1152000" cy="432000"/>
          </a:xfrm>
          <a:prstGeom prst="roundRect">
            <a:avLst>
              <a:gd name="adj" fmla="val 42701"/>
            </a:avLst>
          </a:prstGeom>
          <a:solidFill>
            <a:srgbClr val="00FFFF"/>
          </a:solidFill>
          <a:ln>
            <a:solidFill>
              <a:srgbClr val="00FFFF"/>
            </a:solidFill>
            <a:headEnd/>
            <a:tailEnd/>
          </a:ln>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wrap="none" rtlCol="0" anchor="ctr"/>
          <a:lstStyle/>
          <a:p>
            <a:pPr algn="ctr">
              <a:lnSpc>
                <a:spcPts val="1500"/>
              </a:lnSpc>
            </a:pPr>
            <a:r>
              <a:rPr kumimoji="1" lang="ja-JP" altLang="en-US" sz="1400" dirty="0" smtClean="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朝の会</a:t>
            </a:r>
            <a:endParaRPr kumimoji="1" lang="ja-JP" altLang="en-US" sz="14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21" name="角丸四角形 20"/>
          <p:cNvSpPr/>
          <p:nvPr/>
        </p:nvSpPr>
        <p:spPr>
          <a:xfrm>
            <a:off x="5221150" y="4520268"/>
            <a:ext cx="1342384" cy="556750"/>
          </a:xfrm>
          <a:prstGeom prst="roundRect">
            <a:avLst>
              <a:gd name="adj" fmla="val 2578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latin typeface="HG丸ｺﾞｼｯｸM-PRO" panose="020F0600000000000000" pitchFamily="50" charset="-128"/>
                <a:ea typeface="HG丸ｺﾞｼｯｸM-PRO" panose="020F0600000000000000" pitchFamily="50" charset="-128"/>
              </a:rPr>
              <a:t>【</a:t>
            </a:r>
            <a:r>
              <a:rPr kumimoji="1" lang="ja-JP" altLang="en-US" sz="1200" dirty="0" smtClean="0">
                <a:latin typeface="HG丸ｺﾞｼｯｸM-PRO" panose="020F0600000000000000" pitchFamily="50" charset="-128"/>
                <a:ea typeface="HG丸ｺﾞｼｯｸM-PRO" panose="020F0600000000000000" pitchFamily="50" charset="-128"/>
              </a:rPr>
              <a:t>対象</a:t>
            </a:r>
            <a:r>
              <a:rPr kumimoji="1" lang="en-US" altLang="ja-JP" sz="1200" dirty="0" smtClean="0">
                <a:latin typeface="HG丸ｺﾞｼｯｸM-PRO" panose="020F0600000000000000" pitchFamily="50" charset="-128"/>
                <a:ea typeface="HG丸ｺﾞｼｯｸM-PRO" panose="020F0600000000000000" pitchFamily="50" charset="-128"/>
              </a:rPr>
              <a:t>】</a:t>
            </a:r>
          </a:p>
          <a:p>
            <a:pPr algn="ctr"/>
            <a:r>
              <a:rPr kumimoji="1" lang="ja-JP" altLang="en-US" sz="1200" dirty="0" smtClean="0">
                <a:latin typeface="HG丸ｺﾞｼｯｸM-PRO" panose="020F0600000000000000" pitchFamily="50" charset="-128"/>
                <a:ea typeface="HG丸ｺﾞｼｯｸM-PRO" panose="020F0600000000000000" pitchFamily="50" charset="-128"/>
              </a:rPr>
              <a:t>学級プログラム</a:t>
            </a:r>
            <a:r>
              <a:rPr lang="ja-JP" altLang="en-US" sz="1200" dirty="0" smtClean="0">
                <a:latin typeface="HG丸ｺﾞｼｯｸM-PRO" panose="020F0600000000000000" pitchFamily="50" charset="-128"/>
                <a:ea typeface="HG丸ｺﾞｼｯｸM-PRO" panose="020F0600000000000000" pitchFamily="50" charset="-128"/>
              </a:rPr>
              <a:t>委員会</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24" name="角丸四角形 23"/>
          <p:cNvSpPr/>
          <p:nvPr/>
        </p:nvSpPr>
        <p:spPr bwMode="auto">
          <a:xfrm>
            <a:off x="245112" y="4584676"/>
            <a:ext cx="1152000" cy="432000"/>
          </a:xfrm>
          <a:prstGeom prst="roundRect">
            <a:avLst>
              <a:gd name="adj" fmla="val 42701"/>
            </a:avLst>
          </a:prstGeom>
          <a:solidFill>
            <a:srgbClr val="00FFFF"/>
          </a:solidFill>
          <a:ln>
            <a:solidFill>
              <a:srgbClr val="00FFFF"/>
            </a:solidFill>
            <a:headEnd/>
            <a:tailEnd/>
          </a:ln>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wrap="none" rtlCol="0" anchor="ctr"/>
          <a:lstStyle/>
          <a:p>
            <a:pPr algn="ctr">
              <a:lnSpc>
                <a:spcPts val="1500"/>
              </a:lnSpc>
            </a:pPr>
            <a:r>
              <a:rPr kumimoji="1" lang="ja-JP" altLang="en-US" sz="1400" dirty="0" smtClean="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放課後</a:t>
            </a:r>
            <a:endParaRPr kumimoji="1" lang="ja-JP" altLang="en-US" sz="14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3735977" y="7762313"/>
            <a:ext cx="2844308" cy="954107"/>
          </a:xfrm>
          <a:prstGeom prst="rect">
            <a:avLst/>
          </a:prstGeom>
          <a:noFill/>
          <a:ln>
            <a:solidFill>
              <a:schemeClr val="tx1"/>
            </a:solidFill>
          </a:ln>
        </p:spPr>
        <p:txBody>
          <a:bodyPr wrap="square" rtlCol="0">
            <a:spAutoFit/>
          </a:bodyPr>
          <a:lstStyle/>
          <a:p>
            <a:r>
              <a:rPr kumimoji="1" lang="ja-JP" altLang="en-US" sz="1400" dirty="0" smtClean="0"/>
              <a:t>「学習」「生活」「行事」の３つの視点</a:t>
            </a:r>
            <a:r>
              <a:rPr kumimoji="1" lang="ja-JP" altLang="en-US" sz="1400" spc="30" dirty="0" smtClean="0"/>
              <a:t>ごとに、アンケートで集めた児童生徒</a:t>
            </a:r>
            <a:r>
              <a:rPr kumimoji="1" lang="ja-JP" altLang="en-US" sz="1400" dirty="0" smtClean="0"/>
              <a:t>の願いを集約しておき、授業で活用する。</a:t>
            </a:r>
            <a:endParaRPr kumimoji="1" lang="ja-JP" altLang="en-US" sz="1400" dirty="0"/>
          </a:p>
        </p:txBody>
      </p:sp>
      <p:sp>
        <p:nvSpPr>
          <p:cNvPr id="30" name="正方形/長方形 29"/>
          <p:cNvSpPr/>
          <p:nvPr/>
        </p:nvSpPr>
        <p:spPr>
          <a:xfrm>
            <a:off x="20722" y="23895"/>
            <a:ext cx="3438762" cy="369332"/>
          </a:xfrm>
          <a:prstGeom prst="rect">
            <a:avLst/>
          </a:prstGeom>
          <a:noFill/>
        </p:spPr>
        <p:txBody>
          <a:bodyPr wrap="none" lIns="91440" tIns="45720" rIns="91440" bIns="45720">
            <a:spAutoFit/>
          </a:bodyPr>
          <a:lstStyle/>
          <a:p>
            <a:pPr algn="ctr"/>
            <a:r>
              <a:rPr lang="ja-JP" altLang="en-US" b="1" dirty="0" smtClean="0">
                <a:ea typeface="HG丸ｺﾞｼｯｸM-PRO" pitchFamily="50" charset="-128"/>
              </a:rPr>
              <a:t>学級活動へつなげる事前の活動</a:t>
            </a:r>
            <a:endParaRPr lang="ja-JP" altLang="en-US" b="1" dirty="0">
              <a:ea typeface="HG丸ｺﾞｼｯｸM-PRO" pitchFamily="50" charset="-128"/>
            </a:endParaRPr>
          </a:p>
        </p:txBody>
      </p:sp>
      <p:sp>
        <p:nvSpPr>
          <p:cNvPr id="28" name="Rectangle 11"/>
          <p:cNvSpPr>
            <a:spLocks noChangeArrowheads="1"/>
          </p:cNvSpPr>
          <p:nvPr/>
        </p:nvSpPr>
        <p:spPr bwMode="auto">
          <a:xfrm>
            <a:off x="1772376" y="381657"/>
            <a:ext cx="108000" cy="432000"/>
          </a:xfrm>
          <a:prstGeom prst="rect">
            <a:avLst/>
          </a:prstGeom>
          <a:solidFill>
            <a:srgbClr val="00B0F0"/>
          </a:solidFill>
          <a:ln>
            <a:noFill/>
          </a:ln>
          <a:extLst/>
        </p:spPr>
        <p:txBody>
          <a:bodyPr wrap="none" anchor="ctr"/>
          <a:lstStyle/>
          <a:p>
            <a:pPr algn="ctr"/>
            <a:endParaRPr lang="ja-JP" altLang="en-US" sz="1800" dirty="0">
              <a:ea typeface="HG丸ｺﾞｼｯｸM-PRO" pitchFamily="50" charset="-128"/>
            </a:endParaRPr>
          </a:p>
        </p:txBody>
      </p:sp>
      <p:sp>
        <p:nvSpPr>
          <p:cNvPr id="33" name="Rectangle 22"/>
          <p:cNvSpPr>
            <a:spLocks noChangeArrowheads="1"/>
          </p:cNvSpPr>
          <p:nvPr/>
        </p:nvSpPr>
        <p:spPr bwMode="auto">
          <a:xfrm>
            <a:off x="168046" y="486585"/>
            <a:ext cx="1584000" cy="316800"/>
          </a:xfrm>
          <a:prstGeom prst="rect">
            <a:avLst/>
          </a:prstGeom>
          <a:solidFill>
            <a:srgbClr val="FF9900">
              <a:alpha val="59999"/>
            </a:srgbClr>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nchorCtr="1"/>
          <a:lstStyle/>
          <a:p>
            <a:pPr algn="ctr"/>
            <a:r>
              <a:rPr lang="ja-JP" altLang="en-US" sz="1600" dirty="0" smtClean="0">
                <a:ea typeface="HG丸ｺﾞｼｯｸM-PRO" pitchFamily="50" charset="-128"/>
              </a:rPr>
              <a:t>小学校・中</a:t>
            </a:r>
            <a:r>
              <a:rPr lang="ja-JP" altLang="en-US" sz="1600" b="0" dirty="0" smtClean="0">
                <a:ea typeface="HG丸ｺﾞｼｯｸM-PRO" pitchFamily="50" charset="-128"/>
              </a:rPr>
              <a:t>学校</a:t>
            </a:r>
            <a:endParaRPr lang="ja-JP" altLang="en-US" sz="1600" b="0" dirty="0">
              <a:ea typeface="HG丸ｺﾞｼｯｸM-PRO" pitchFamily="50" charset="-128"/>
            </a:endParaRPr>
          </a:p>
        </p:txBody>
      </p:sp>
      <p:sp>
        <p:nvSpPr>
          <p:cNvPr id="34" name="Rectangle 55"/>
          <p:cNvSpPr>
            <a:spLocks noChangeArrowheads="1"/>
          </p:cNvSpPr>
          <p:nvPr/>
        </p:nvSpPr>
        <p:spPr bwMode="auto">
          <a:xfrm>
            <a:off x="1895802" y="368751"/>
            <a:ext cx="4667732" cy="45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nchor="ctr"/>
          <a:lstStyle/>
          <a:p>
            <a:pPr algn="ctr"/>
            <a:r>
              <a:rPr lang="ja-JP" altLang="en-US" b="0" dirty="0" smtClean="0">
                <a:latin typeface="HG丸ｺﾞｼｯｸM-PRO" panose="020F0600000000000000" pitchFamily="50" charset="-128"/>
                <a:ea typeface="HG丸ｺﾞｼｯｸM-PRO" panose="020F0600000000000000" pitchFamily="50" charset="-128"/>
              </a:rPr>
              <a:t>学級目標を決めよう　</a:t>
            </a:r>
            <a:endParaRPr lang="ja-JP" altLang="en-US" b="0" dirty="0">
              <a:latin typeface="HG丸ｺﾞｼｯｸM-PRO" panose="020F0600000000000000" pitchFamily="50" charset="-128"/>
              <a:ea typeface="HG丸ｺﾞｼｯｸM-PRO" panose="020F0600000000000000" pitchFamily="50" charset="-128"/>
            </a:endParaRPr>
          </a:p>
        </p:txBody>
      </p:sp>
      <p:sp>
        <p:nvSpPr>
          <p:cNvPr id="26" name="角丸四角形 25"/>
          <p:cNvSpPr/>
          <p:nvPr/>
        </p:nvSpPr>
        <p:spPr>
          <a:xfrm>
            <a:off x="1456786" y="4516144"/>
            <a:ext cx="3701345" cy="576000"/>
          </a:xfrm>
          <a:prstGeom prst="roundRect">
            <a:avLst>
              <a:gd name="adj" fmla="val 26865"/>
            </a:avLst>
          </a:prstGeom>
          <a:solidFill>
            <a:schemeClr val="bg1"/>
          </a:solidFill>
          <a:ln w="19050">
            <a:solidFill>
              <a:srgbClr val="00FF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アンケートを集計し、学級目標について話し合う際の材料として準備する。</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35" name="角丸四角形 34"/>
          <p:cNvSpPr/>
          <p:nvPr/>
        </p:nvSpPr>
        <p:spPr>
          <a:xfrm>
            <a:off x="5237901" y="2137375"/>
            <a:ext cx="1342384" cy="576000"/>
          </a:xfrm>
          <a:prstGeom prst="roundRect">
            <a:avLst>
              <a:gd name="adj" fmla="val 2578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latin typeface="HG丸ｺﾞｼｯｸM-PRO" panose="020F0600000000000000" pitchFamily="50" charset="-128"/>
                <a:ea typeface="HG丸ｺﾞｼｯｸM-PRO" panose="020F0600000000000000" pitchFamily="50" charset="-128"/>
              </a:rPr>
              <a:t>【</a:t>
            </a:r>
            <a:r>
              <a:rPr kumimoji="1" lang="ja-JP" altLang="en-US" sz="1200" dirty="0" smtClean="0">
                <a:latin typeface="HG丸ｺﾞｼｯｸM-PRO" panose="020F0600000000000000" pitchFamily="50" charset="-128"/>
                <a:ea typeface="HG丸ｺﾞｼｯｸM-PRO" panose="020F0600000000000000" pitchFamily="50" charset="-128"/>
              </a:rPr>
              <a:t>対象</a:t>
            </a:r>
            <a:r>
              <a:rPr kumimoji="1" lang="en-US" altLang="ja-JP" sz="1200" dirty="0" smtClean="0">
                <a:latin typeface="HG丸ｺﾞｼｯｸM-PRO" panose="020F0600000000000000" pitchFamily="50" charset="-128"/>
                <a:ea typeface="HG丸ｺﾞｼｯｸM-PRO" panose="020F0600000000000000" pitchFamily="50" charset="-128"/>
              </a:rPr>
              <a:t>】</a:t>
            </a:r>
          </a:p>
          <a:p>
            <a:pPr algn="ctr"/>
            <a:r>
              <a:rPr kumimoji="1" lang="ja-JP" altLang="en-US" sz="1200" dirty="0" smtClean="0">
                <a:latin typeface="HG丸ｺﾞｼｯｸM-PRO" panose="020F0600000000000000" pitchFamily="50" charset="-128"/>
                <a:ea typeface="HG丸ｺﾞｼｯｸM-PRO" panose="020F0600000000000000" pitchFamily="50" charset="-128"/>
              </a:rPr>
              <a:t>学級全員</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402876" y="7533728"/>
            <a:ext cx="1440494" cy="369332"/>
          </a:xfrm>
          <a:prstGeom prst="rect">
            <a:avLst/>
          </a:prstGeom>
          <a:solidFill>
            <a:srgbClr val="FFCCFF"/>
          </a:solidFill>
          <a:ln>
            <a:solidFill>
              <a:schemeClr val="tx1"/>
            </a:solidFill>
          </a:ln>
        </p:spPr>
        <p:txBody>
          <a:bodyPr wrap="square" rtlCol="0">
            <a:spAutoFit/>
          </a:bodyPr>
          <a:lstStyle/>
          <a:p>
            <a:pPr algn="ctr"/>
            <a:r>
              <a:rPr kumimoji="1" lang="ja-JP" altLang="en-US" dirty="0" smtClean="0"/>
              <a:t>作成イメージ</a:t>
            </a:r>
            <a:endParaRPr kumimoji="1" lang="ja-JP" altLang="en-US" dirty="0"/>
          </a:p>
        </p:txBody>
      </p:sp>
      <p:sp>
        <p:nvSpPr>
          <p:cNvPr id="36" name="Rectangle 11"/>
          <p:cNvSpPr>
            <a:spLocks noChangeArrowheads="1"/>
          </p:cNvSpPr>
          <p:nvPr/>
        </p:nvSpPr>
        <p:spPr bwMode="auto">
          <a:xfrm>
            <a:off x="6581182" y="384214"/>
            <a:ext cx="108000" cy="432000"/>
          </a:xfrm>
          <a:prstGeom prst="rect">
            <a:avLst/>
          </a:prstGeom>
          <a:solidFill>
            <a:srgbClr val="00B0F0"/>
          </a:solidFill>
          <a:ln>
            <a:noFill/>
          </a:ln>
          <a:extLst/>
        </p:spPr>
        <p:txBody>
          <a:bodyPr wrap="none" anchor="ctr"/>
          <a:lstStyle/>
          <a:p>
            <a:pPr algn="ctr"/>
            <a:endParaRPr lang="ja-JP" altLang="en-US" sz="1800" dirty="0">
              <a:ea typeface="HG丸ｺﾞｼｯｸM-PRO" pitchFamily="50" charset="-128"/>
            </a:endParaRPr>
          </a:p>
        </p:txBody>
      </p:sp>
    </p:spTree>
    <p:extLst>
      <p:ext uri="{BB962C8B-B14F-4D97-AF65-F5344CB8AC3E}">
        <p14:creationId xmlns:p14="http://schemas.microsoft.com/office/powerpoint/2010/main" val="3908578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436650" y="8236402"/>
            <a:ext cx="5995429" cy="1169551"/>
          </a:xfrm>
          <a:prstGeom prst="rect">
            <a:avLst/>
          </a:prstGeom>
          <a:ln>
            <a:solidFill>
              <a:schemeClr val="tx1"/>
            </a:solidFill>
          </a:ln>
        </p:spPr>
        <p:txBody>
          <a:bodyPr wrap="square">
            <a:spAutoFit/>
          </a:bodyPr>
          <a:lstStyle/>
          <a:p>
            <a:r>
              <a:rPr lang="en-US" altLang="ja-JP" sz="1400" dirty="0" smtClean="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アンケート実施の前に、担任としてどのような</a:t>
            </a:r>
            <a:r>
              <a:rPr lang="ja-JP" altLang="en-US" sz="1400" dirty="0">
                <a:latin typeface="HG丸ｺﾞｼｯｸM-PRO" panose="020F0600000000000000" pitchFamily="50" charset="-128"/>
                <a:ea typeface="HG丸ｺﾞｼｯｸM-PRO" panose="020F0600000000000000" pitchFamily="50" charset="-128"/>
              </a:rPr>
              <a:t>学級</a:t>
            </a:r>
            <a:r>
              <a:rPr lang="ja-JP" altLang="en-US" sz="1400" dirty="0" smtClean="0">
                <a:latin typeface="HG丸ｺﾞｼｯｸM-PRO" panose="020F0600000000000000" pitchFamily="50" charset="-128"/>
                <a:ea typeface="HG丸ｺﾞｼｯｸM-PRO" panose="020F0600000000000000" pitchFamily="50" charset="-128"/>
              </a:rPr>
              <a:t>に成長してほしい</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のか、願いや思いを伝えましょう。</a:t>
            </a:r>
            <a:endParaRPr lang="en-US" altLang="ja-JP" sz="1400" dirty="0" smtClean="0">
              <a:latin typeface="HG丸ｺﾞｼｯｸM-PRO" panose="020F0600000000000000" pitchFamily="50" charset="-128"/>
              <a:ea typeface="HG丸ｺﾞｼｯｸM-PRO" panose="020F0600000000000000" pitchFamily="50" charset="-128"/>
            </a:endParaRPr>
          </a:p>
          <a:p>
            <a:r>
              <a:rPr lang="en-US" altLang="ja-JP" sz="1400" dirty="0" smtClean="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児童生徒の意見を反映させることが、主体的に話し合うための原動力</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　になることを意識しましょう。</a:t>
            </a:r>
            <a:endParaRPr lang="en-US" altLang="ja-JP" sz="1400" dirty="0" smtClean="0">
              <a:latin typeface="HG丸ｺﾞｼｯｸM-PRO" panose="020F0600000000000000" pitchFamily="50" charset="-128"/>
              <a:ea typeface="HG丸ｺﾞｼｯｸM-PRO" panose="020F0600000000000000" pitchFamily="50" charset="-128"/>
            </a:endParaRPr>
          </a:p>
          <a:p>
            <a:r>
              <a:rPr lang="en-US" altLang="ja-JP" sz="1400" dirty="0" smtClean="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児童生徒全員が回答したかどうかを確実に把握しましょう。</a:t>
            </a:r>
            <a:endParaRPr lang="ja-JP" altLang="en-US" sz="1400" dirty="0">
              <a:latin typeface="HG丸ｺﾞｼｯｸM-PRO" panose="020F0600000000000000" pitchFamily="50" charset="-128"/>
              <a:ea typeface="HG丸ｺﾞｼｯｸM-PRO" panose="020F0600000000000000" pitchFamily="50" charset="-128"/>
            </a:endParaRPr>
          </a:p>
        </p:txBody>
      </p:sp>
      <p:sp>
        <p:nvSpPr>
          <p:cNvPr id="19" name="Rectangle 55"/>
          <p:cNvSpPr>
            <a:spLocks noChangeArrowheads="1"/>
          </p:cNvSpPr>
          <p:nvPr/>
        </p:nvSpPr>
        <p:spPr bwMode="auto">
          <a:xfrm>
            <a:off x="175752" y="129229"/>
            <a:ext cx="3886200" cy="61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nchor="ctr"/>
          <a:lstStyle/>
          <a:p>
            <a:r>
              <a:rPr lang="ja-JP" altLang="en-US" sz="2800" dirty="0" smtClean="0">
                <a:latin typeface="HG丸ｺﾞｼｯｸM-PRO" panose="020F0600000000000000" pitchFamily="50" charset="-128"/>
                <a:ea typeface="HG丸ｺﾞｼｯｸM-PRO" panose="020F0600000000000000" pitchFamily="50" charset="-128"/>
              </a:rPr>
              <a:t>アンケート（例）</a:t>
            </a:r>
            <a:endParaRPr lang="ja-JP" altLang="en-US" sz="2800" b="0" dirty="0">
              <a:latin typeface="ＭＳ ゴシック" pitchFamily="49" charset="-128"/>
              <a:ea typeface="ＭＳ ゴシック" pitchFamily="49" charset="-128"/>
            </a:endParaRPr>
          </a:p>
        </p:txBody>
      </p:sp>
      <p:sp>
        <p:nvSpPr>
          <p:cNvPr id="20" name="正方形/長方形 19"/>
          <p:cNvSpPr/>
          <p:nvPr/>
        </p:nvSpPr>
        <p:spPr>
          <a:xfrm>
            <a:off x="308082" y="2524669"/>
            <a:ext cx="3049076" cy="253916"/>
          </a:xfrm>
          <a:prstGeom prst="rect">
            <a:avLst/>
          </a:prstGeom>
          <a:solidFill>
            <a:schemeClr val="bg1"/>
          </a:solidFill>
        </p:spPr>
        <p:txBody>
          <a:bodyPr wrap="square">
            <a:spAutoFit/>
          </a:bodyPr>
          <a:lstStyle/>
          <a:p>
            <a:endParaRPr lang="ja-JP" altLang="en-US" sz="1050" dirty="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rotWithShape="1">
          <a:blip r:embed="rId2"/>
          <a:srcRect l="33287" t="11528" r="24491" b="7485"/>
          <a:stretch/>
        </p:blipFill>
        <p:spPr>
          <a:xfrm>
            <a:off x="425920" y="942618"/>
            <a:ext cx="6006160" cy="6480331"/>
          </a:xfrm>
          <a:prstGeom prst="rect">
            <a:avLst/>
          </a:prstGeom>
        </p:spPr>
      </p:pic>
      <p:sp>
        <p:nvSpPr>
          <p:cNvPr id="4" name="正方形/長方形 3"/>
          <p:cNvSpPr/>
          <p:nvPr/>
        </p:nvSpPr>
        <p:spPr>
          <a:xfrm>
            <a:off x="698090" y="2464814"/>
            <a:ext cx="2659068" cy="196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60213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utoShape 23"/>
          <p:cNvSpPr>
            <a:spLocks noChangeArrowheads="1"/>
          </p:cNvSpPr>
          <p:nvPr/>
        </p:nvSpPr>
        <p:spPr bwMode="auto">
          <a:xfrm rot="5400000">
            <a:off x="-2034379" y="7244926"/>
            <a:ext cx="4731842" cy="540000"/>
          </a:xfrm>
          <a:prstGeom prst="chevron">
            <a:avLst>
              <a:gd name="adj" fmla="val 37469"/>
            </a:avLst>
          </a:prstGeom>
          <a:solidFill>
            <a:srgbClr val="0099FF"/>
          </a:solidFill>
          <a:ln>
            <a:noFill/>
          </a:ln>
          <a:extLst/>
        </p:spPr>
        <p:txBody>
          <a:bodyPr rot="10800000" vert="eaVert" wrap="none" anchor="ctr"/>
          <a:lstStyle/>
          <a:p>
            <a:pPr algn="ctr"/>
            <a:r>
              <a:rPr lang="en-US" altLang="ja-JP" sz="1200" b="0" dirty="0">
                <a:ea typeface="HG丸ｺﾞｼｯｸM-PRO" pitchFamily="50" charset="-128"/>
              </a:rPr>
              <a:t> </a:t>
            </a:r>
            <a:endParaRPr lang="ja-JP" altLang="en-US" b="0" dirty="0">
              <a:latin typeface="HG丸ｺﾞｼｯｸM-PRO" pitchFamily="50" charset="-128"/>
              <a:ea typeface="HG丸ｺﾞｼｯｸM-PRO" pitchFamily="50" charset="-128"/>
            </a:endParaRPr>
          </a:p>
        </p:txBody>
      </p:sp>
      <p:pic>
        <p:nvPicPr>
          <p:cNvPr id="47"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251" y="7672966"/>
            <a:ext cx="1076364" cy="74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510" y="5676517"/>
            <a:ext cx="1076364" cy="74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297" y="3602571"/>
            <a:ext cx="1076364" cy="74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1"/>
          <p:cNvSpPr>
            <a:spLocks noChangeArrowheads="1"/>
          </p:cNvSpPr>
          <p:nvPr/>
        </p:nvSpPr>
        <p:spPr bwMode="auto">
          <a:xfrm>
            <a:off x="68164" y="2082590"/>
            <a:ext cx="6696000" cy="392112"/>
          </a:xfrm>
          <a:prstGeom prst="rect">
            <a:avLst/>
          </a:prstGeom>
          <a:solidFill>
            <a:srgbClr val="0099FF"/>
          </a:solidFill>
          <a:ln>
            <a:noFill/>
          </a:ln>
          <a:extLst/>
        </p:spPr>
        <p:txBody>
          <a:bodyPr wrap="none" anchor="ctr"/>
          <a:lstStyle/>
          <a:p>
            <a:pPr algn="ctr"/>
            <a:r>
              <a:rPr lang="ja-JP" altLang="en-US" dirty="0" smtClean="0">
                <a:ea typeface="HG丸ｺﾞｼｯｸM-PRO" pitchFamily="50" charset="-128"/>
              </a:rPr>
              <a:t>授 業</a:t>
            </a:r>
            <a:r>
              <a:rPr lang="ja-JP" altLang="en-US" sz="1800" dirty="0" smtClean="0">
                <a:ea typeface="HG丸ｺﾞｼｯｸM-PRO" pitchFamily="50" charset="-128"/>
              </a:rPr>
              <a:t> 展 開 例</a:t>
            </a:r>
            <a:endParaRPr lang="ja-JP" altLang="en-US" sz="1800" dirty="0">
              <a:ea typeface="HG丸ｺﾞｼｯｸM-PRO" pitchFamily="50" charset="-128"/>
            </a:endParaRPr>
          </a:p>
        </p:txBody>
      </p:sp>
      <p:sp>
        <p:nvSpPr>
          <p:cNvPr id="6" name="Rectangle 11"/>
          <p:cNvSpPr>
            <a:spLocks noChangeArrowheads="1"/>
          </p:cNvSpPr>
          <p:nvPr/>
        </p:nvSpPr>
        <p:spPr bwMode="auto">
          <a:xfrm>
            <a:off x="2560159" y="175410"/>
            <a:ext cx="108000" cy="468000"/>
          </a:xfrm>
          <a:prstGeom prst="rect">
            <a:avLst/>
          </a:prstGeom>
          <a:solidFill>
            <a:srgbClr val="00B0F0"/>
          </a:solidFill>
          <a:ln>
            <a:noFill/>
          </a:ln>
          <a:extLst/>
        </p:spPr>
        <p:txBody>
          <a:bodyPr wrap="none" anchor="ctr"/>
          <a:lstStyle/>
          <a:p>
            <a:pPr algn="ctr"/>
            <a:endParaRPr lang="ja-JP" altLang="en-US" sz="1800" dirty="0">
              <a:ea typeface="HG丸ｺﾞｼｯｸM-PRO" pitchFamily="50" charset="-128"/>
            </a:endParaRPr>
          </a:p>
        </p:txBody>
      </p:sp>
      <p:sp>
        <p:nvSpPr>
          <p:cNvPr id="7" name="Rectangle 11"/>
          <p:cNvSpPr>
            <a:spLocks noChangeArrowheads="1"/>
          </p:cNvSpPr>
          <p:nvPr/>
        </p:nvSpPr>
        <p:spPr bwMode="auto">
          <a:xfrm>
            <a:off x="6654248" y="175410"/>
            <a:ext cx="108000" cy="468313"/>
          </a:xfrm>
          <a:prstGeom prst="rect">
            <a:avLst/>
          </a:prstGeom>
          <a:solidFill>
            <a:srgbClr val="0099FF"/>
          </a:solidFill>
          <a:ln>
            <a:noFill/>
          </a:ln>
          <a:extLst/>
        </p:spPr>
        <p:txBody>
          <a:bodyPr wrap="none" anchor="ctr"/>
          <a:lstStyle/>
          <a:p>
            <a:pPr algn="ctr"/>
            <a:endParaRPr lang="ja-JP" altLang="en-US" sz="1800" dirty="0">
              <a:ea typeface="HG丸ｺﾞｼｯｸM-PRO" pitchFamily="50" charset="-128"/>
            </a:endParaRPr>
          </a:p>
        </p:txBody>
      </p:sp>
      <p:sp>
        <p:nvSpPr>
          <p:cNvPr id="9" name="四角形 34"/>
          <p:cNvSpPr>
            <a:spLocks noChangeArrowheads="1"/>
          </p:cNvSpPr>
          <p:nvPr/>
        </p:nvSpPr>
        <p:spPr bwMode="auto">
          <a:xfrm>
            <a:off x="77998" y="175410"/>
            <a:ext cx="1220788" cy="471488"/>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dirty="0"/>
          </a:p>
        </p:txBody>
      </p:sp>
      <p:sp>
        <p:nvSpPr>
          <p:cNvPr id="10" name="Rectangle 22"/>
          <p:cNvSpPr>
            <a:spLocks noChangeArrowheads="1"/>
          </p:cNvSpPr>
          <p:nvPr/>
        </p:nvSpPr>
        <p:spPr bwMode="auto">
          <a:xfrm>
            <a:off x="95461" y="192873"/>
            <a:ext cx="1184275" cy="433387"/>
          </a:xfrm>
          <a:prstGeom prst="rect">
            <a:avLst/>
          </a:prstGeom>
          <a:solidFill>
            <a:srgbClr val="FFFF99"/>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p>
            <a:pPr algn="ctr"/>
            <a:r>
              <a:rPr lang="ja-JP" altLang="en-US" sz="1400" dirty="0" smtClean="0">
                <a:ea typeface="HG丸ｺﾞｼｯｸM-PRO" pitchFamily="50" charset="-128"/>
              </a:rPr>
              <a:t>授業案</a:t>
            </a:r>
            <a:endParaRPr lang="ja-JP" altLang="en-US" sz="1400" b="0" dirty="0">
              <a:ea typeface="HG丸ｺﾞｼｯｸM-PRO" pitchFamily="50" charset="-128"/>
            </a:endParaRPr>
          </a:p>
        </p:txBody>
      </p:sp>
      <p:grpSp>
        <p:nvGrpSpPr>
          <p:cNvPr id="11" name="Group 21"/>
          <p:cNvGrpSpPr>
            <a:grpSpLocks/>
          </p:cNvGrpSpPr>
          <p:nvPr/>
        </p:nvGrpSpPr>
        <p:grpSpPr bwMode="auto">
          <a:xfrm>
            <a:off x="1318735" y="179410"/>
            <a:ext cx="1220787" cy="455613"/>
            <a:chOff x="482" y="30"/>
            <a:chExt cx="227" cy="265"/>
          </a:xfrm>
        </p:grpSpPr>
        <p:sp>
          <p:nvSpPr>
            <p:cNvPr id="12" name="Rectangle 22"/>
            <p:cNvSpPr>
              <a:spLocks noChangeArrowheads="1"/>
            </p:cNvSpPr>
            <p:nvPr/>
          </p:nvSpPr>
          <p:spPr bwMode="auto">
            <a:xfrm>
              <a:off x="482" y="30"/>
              <a:ext cx="227" cy="122"/>
            </a:xfrm>
            <a:prstGeom prst="rect">
              <a:avLst/>
            </a:prstGeom>
            <a:solidFill>
              <a:srgbClr val="FF9900">
                <a:alpha val="59999"/>
              </a:srgbClr>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p>
              <a:pPr algn="ctr"/>
              <a:r>
                <a:rPr lang="ja-JP" altLang="en-US" sz="1100" b="0" dirty="0" smtClean="0">
                  <a:ea typeface="HG丸ｺﾞｼｯｸM-PRO" pitchFamily="50" charset="-128"/>
                </a:rPr>
                <a:t>小学校・中学校</a:t>
              </a:r>
              <a:endParaRPr lang="ja-JP" altLang="en-US" sz="1100" b="0" dirty="0">
                <a:ea typeface="HG丸ｺﾞｼｯｸM-PRO" pitchFamily="50" charset="-128"/>
              </a:endParaRPr>
            </a:p>
          </p:txBody>
        </p:sp>
        <p:sp>
          <p:nvSpPr>
            <p:cNvPr id="13" name="Rectangle 23"/>
            <p:cNvSpPr>
              <a:spLocks noChangeArrowheads="1"/>
            </p:cNvSpPr>
            <p:nvPr/>
          </p:nvSpPr>
          <p:spPr bwMode="auto">
            <a:xfrm>
              <a:off x="482" y="161"/>
              <a:ext cx="227" cy="134"/>
            </a:xfrm>
            <a:prstGeom prst="rect">
              <a:avLst/>
            </a:prstGeom>
            <a:solidFill>
              <a:srgbClr val="FF9900">
                <a:alpha val="59999"/>
              </a:srgbClr>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p>
              <a:pPr algn="ctr"/>
              <a:r>
                <a:rPr lang="ja-JP" altLang="en-US" sz="1100" b="0" dirty="0" smtClean="0">
                  <a:ea typeface="HG丸ｺﾞｼｯｸM-PRO" pitchFamily="50" charset="-128"/>
                </a:rPr>
                <a:t>学級活動</a:t>
              </a:r>
              <a:endParaRPr lang="ja-JP" altLang="en-US" sz="1100" b="0" dirty="0">
                <a:ea typeface="HG丸ｺﾞｼｯｸM-PRO" pitchFamily="50" charset="-128"/>
              </a:endParaRPr>
            </a:p>
          </p:txBody>
        </p:sp>
      </p:grpSp>
      <p:graphicFrame>
        <p:nvGraphicFramePr>
          <p:cNvPr id="31" name="表 30"/>
          <p:cNvGraphicFramePr>
            <a:graphicFrameLocks noGrp="1"/>
          </p:cNvGraphicFramePr>
          <p:nvPr>
            <p:extLst>
              <p:ext uri="{D42A27DB-BD31-4B8C-83A1-F6EECF244321}">
                <p14:modId xmlns:p14="http://schemas.microsoft.com/office/powerpoint/2010/main" val="3338109045"/>
              </p:ext>
            </p:extLst>
          </p:nvPr>
        </p:nvGraphicFramePr>
        <p:xfrm>
          <a:off x="645244" y="2530025"/>
          <a:ext cx="6127420" cy="7350820"/>
        </p:xfrm>
        <a:graphic>
          <a:graphicData uri="http://schemas.openxmlformats.org/drawingml/2006/table">
            <a:tbl>
              <a:tblPr firstRow="1" bandRow="1">
                <a:tableStyleId>{5940675A-B579-460E-94D1-54222C63F5DA}</a:tableStyleId>
              </a:tblPr>
              <a:tblGrid>
                <a:gridCol w="3410547">
                  <a:extLst>
                    <a:ext uri="{9D8B030D-6E8A-4147-A177-3AD203B41FA5}">
                      <a16:colId xmlns:a16="http://schemas.microsoft.com/office/drawing/2014/main" val="20000"/>
                    </a:ext>
                  </a:extLst>
                </a:gridCol>
                <a:gridCol w="2716873">
                  <a:extLst>
                    <a:ext uri="{9D8B030D-6E8A-4147-A177-3AD203B41FA5}">
                      <a16:colId xmlns:a16="http://schemas.microsoft.com/office/drawing/2014/main" val="20001"/>
                    </a:ext>
                  </a:extLst>
                </a:gridCol>
              </a:tblGrid>
              <a:tr h="812421">
                <a:tc>
                  <a:txBody>
                    <a:bodyPr/>
                    <a:lstStyle/>
                    <a:p>
                      <a:pPr algn="ctr"/>
                      <a:r>
                        <a:rPr kumimoji="1" lang="ja-JP" altLang="en-US" sz="1050" dirty="0" smtClean="0">
                          <a:latin typeface="HG丸ｺﾞｼｯｸM-PRO" panose="020F0600000000000000" pitchFamily="50" charset="-128"/>
                          <a:ea typeface="HG丸ｺﾞｼｯｸM-PRO" panose="020F0600000000000000" pitchFamily="50" charset="-128"/>
                        </a:rPr>
                        <a:t>学　習　活　動</a:t>
                      </a:r>
                      <a:endParaRPr kumimoji="1" lang="ja-JP" altLang="en-US" sz="1050" dirty="0">
                        <a:latin typeface="HG丸ｺﾞｼｯｸM-PRO" panose="020F0600000000000000" pitchFamily="50" charset="-128"/>
                        <a:ea typeface="HG丸ｺﾞｼｯｸM-PRO" panose="020F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50" dirty="0" smtClean="0">
                          <a:latin typeface="HG丸ｺﾞｼｯｸM-PRO" panose="020F0600000000000000" pitchFamily="50" charset="-128"/>
                          <a:ea typeface="HG丸ｺﾞｼｯｸM-PRO" panose="020F0600000000000000" pitchFamily="50" charset="-128"/>
                        </a:rPr>
                        <a:t>◇ 指 導 上 の 留 意 点</a:t>
                      </a:r>
                      <a:endParaRPr kumimoji="1" lang="en-US" altLang="ja-JP" sz="1050" dirty="0" smtClean="0">
                        <a:latin typeface="HG丸ｺﾞｼｯｸM-PRO" panose="020F0600000000000000" pitchFamily="50" charset="-128"/>
                        <a:ea typeface="HG丸ｺﾞｼｯｸM-PRO" panose="020F0600000000000000" pitchFamily="50" charset="-128"/>
                      </a:endParaRPr>
                    </a:p>
                    <a:p>
                      <a:pPr algn="ctr"/>
                      <a:endParaRPr kumimoji="1" lang="en-US" altLang="ja-JP" sz="1050" dirty="0" smtClean="0">
                        <a:latin typeface="HG丸ｺﾞｼｯｸM-PRO" panose="020F0600000000000000" pitchFamily="50" charset="-128"/>
                        <a:ea typeface="HG丸ｺﾞｼｯｸM-PRO" panose="020F0600000000000000" pitchFamily="50" charset="-128"/>
                      </a:endParaRPr>
                    </a:p>
                    <a:p>
                      <a:pPr algn="ctr"/>
                      <a:endParaRPr kumimoji="1" lang="ja-JP" altLang="en-US" sz="1050" dirty="0">
                        <a:latin typeface="HG丸ｺﾞｼｯｸM-PRO" panose="020F0600000000000000" pitchFamily="50" charset="-128"/>
                        <a:ea typeface="HG丸ｺﾞｼｯｸM-PRO" panose="020F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52991">
                <a:tc>
                  <a:txBody>
                    <a:bodyPr/>
                    <a:lstStyle/>
                    <a:p>
                      <a:r>
                        <a:rPr kumimoji="1" lang="ja-JP" altLang="en-US" sz="1050" dirty="0" smtClean="0">
                          <a:solidFill>
                            <a:schemeClr val="tx1"/>
                          </a:solidFill>
                          <a:latin typeface="HG丸ｺﾞｼｯｸM-PRO" panose="020F0600000000000000" pitchFamily="50" charset="-128"/>
                          <a:ea typeface="HG丸ｺﾞｼｯｸM-PRO" panose="020F0600000000000000" pitchFamily="50" charset="-128"/>
                        </a:rPr>
                        <a:t>１　事前アンケートの結果を確認する。（</a:t>
                      </a:r>
                      <a:r>
                        <a:rPr kumimoji="1" lang="en-US" altLang="ja-JP" sz="1050" dirty="0" smtClean="0">
                          <a:solidFill>
                            <a:schemeClr val="tx1"/>
                          </a:solidFill>
                          <a:latin typeface="HG丸ｺﾞｼｯｸM-PRO" panose="020F0600000000000000" pitchFamily="50" charset="-128"/>
                          <a:ea typeface="HG丸ｺﾞｼｯｸM-PRO" panose="020F0600000000000000" pitchFamily="50" charset="-128"/>
                        </a:rPr>
                        <a:t>10</a:t>
                      </a:r>
                      <a:r>
                        <a:rPr kumimoji="1" lang="ja-JP" altLang="en-US" sz="1050" dirty="0" smtClean="0">
                          <a:solidFill>
                            <a:schemeClr val="tx1"/>
                          </a:solidFill>
                          <a:latin typeface="HG丸ｺﾞｼｯｸM-PRO" panose="020F0600000000000000" pitchFamily="50" charset="-128"/>
                          <a:ea typeface="HG丸ｺﾞｼｯｸM-PRO" panose="020F0600000000000000" pitchFamily="50" charset="-128"/>
                        </a:rPr>
                        <a:t>分）</a:t>
                      </a:r>
                      <a:endParaRPr kumimoji="1"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HG丸ｺﾞｼｯｸM-PRO" panose="020F0600000000000000" pitchFamily="50" charset="-128"/>
                          <a:ea typeface="HG丸ｺﾞｼｯｸM-PRO" panose="020F0600000000000000" pitchFamily="50" charset="-128"/>
                        </a:rPr>
                        <a:t>◇ワークシートを配布する。</a:t>
                      </a:r>
                      <a:endParaRPr kumimoji="1" lang="en-US" altLang="ja-JP" sz="1050" dirty="0" smtClean="0">
                        <a:latin typeface="HG丸ｺﾞｼｯｸM-PRO" panose="020F0600000000000000" pitchFamily="50" charset="-128"/>
                        <a:ea typeface="HG丸ｺﾞｼｯｸM-PRO" panose="020F0600000000000000" pitchFamily="50" charset="-128"/>
                      </a:endParaRPr>
                    </a:p>
                    <a:p>
                      <a:r>
                        <a:rPr kumimoji="1" lang="ja-JP" altLang="en-US" sz="1050" dirty="0" smtClean="0">
                          <a:latin typeface="HG丸ｺﾞｼｯｸM-PRO" panose="020F0600000000000000" pitchFamily="50" charset="-128"/>
                          <a:ea typeface="HG丸ｺﾞｼｯｸM-PRO" panose="020F0600000000000000" pitchFamily="50" charset="-128"/>
                        </a:rPr>
                        <a:t>◇事前の活動でテキストマイニングツール</a:t>
                      </a:r>
                      <a:endParaRPr kumimoji="1" lang="en-US" altLang="ja-JP" sz="1050" dirty="0" smtClean="0">
                        <a:latin typeface="HG丸ｺﾞｼｯｸM-PRO" panose="020F0600000000000000" pitchFamily="50" charset="-128"/>
                        <a:ea typeface="HG丸ｺﾞｼｯｸM-PRO" panose="020F0600000000000000" pitchFamily="50" charset="-128"/>
                      </a:endParaRPr>
                    </a:p>
                    <a:p>
                      <a:r>
                        <a:rPr kumimoji="1" lang="ja-JP" altLang="en-US" sz="1050" dirty="0" smtClean="0">
                          <a:latin typeface="HG丸ｺﾞｼｯｸM-PRO" panose="020F0600000000000000" pitchFamily="50" charset="-128"/>
                          <a:ea typeface="HG丸ｺﾞｼｯｸM-PRO" panose="020F0600000000000000" pitchFamily="50" charset="-128"/>
                        </a:rPr>
                        <a:t>　を使って作成した「学習」「生活」「行</a:t>
                      </a:r>
                      <a:endParaRPr kumimoji="1" lang="en-US" altLang="ja-JP" sz="1050" dirty="0" smtClean="0">
                        <a:latin typeface="HG丸ｺﾞｼｯｸM-PRO" panose="020F0600000000000000" pitchFamily="50" charset="-128"/>
                        <a:ea typeface="HG丸ｺﾞｼｯｸM-PRO" panose="020F0600000000000000" pitchFamily="50" charset="-128"/>
                      </a:endParaRPr>
                    </a:p>
                    <a:p>
                      <a:r>
                        <a:rPr kumimoji="1" lang="ja-JP" altLang="en-US" sz="1050" dirty="0" smtClean="0">
                          <a:latin typeface="HG丸ｺﾞｼｯｸM-PRO" panose="020F0600000000000000" pitchFamily="50" charset="-128"/>
                          <a:ea typeface="HG丸ｺﾞｼｯｸM-PRO" panose="020F0600000000000000" pitchFamily="50" charset="-128"/>
                        </a:rPr>
                        <a:t>　事」の３つの資料を提示する。</a:t>
                      </a:r>
                      <a:endParaRPr kumimoji="1"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68540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２　</a:t>
                      </a:r>
                      <a:r>
                        <a:rPr kumimoji="1" lang="ja-JP" altLang="en-US" sz="1050" spc="-20" baseline="0" dirty="0" smtClean="0">
                          <a:solidFill>
                            <a:sysClr val="windowText" lastClr="000000"/>
                          </a:solidFill>
                          <a:latin typeface="HG丸ｺﾞｼｯｸM-PRO" panose="020F0600000000000000" pitchFamily="50" charset="-128"/>
                          <a:ea typeface="HG丸ｺﾞｼｯｸM-PRO" panose="020F0600000000000000" pitchFamily="50" charset="-128"/>
                        </a:rPr>
                        <a:t>担任の願いや思い、進め方を確認する。（</a:t>
                      </a:r>
                      <a:r>
                        <a:rPr kumimoji="1" lang="en-US" altLang="ja-JP" sz="1050" spc="-20" baseline="0" dirty="0" smtClean="0">
                          <a:solidFill>
                            <a:sysClr val="windowText" lastClr="000000"/>
                          </a:solidFill>
                          <a:latin typeface="HG丸ｺﾞｼｯｸM-PRO" panose="020F0600000000000000" pitchFamily="50" charset="-128"/>
                          <a:ea typeface="HG丸ｺﾞｼｯｸM-PRO" panose="020F0600000000000000" pitchFamily="50" charset="-128"/>
                        </a:rPr>
                        <a:t>15</a:t>
                      </a:r>
                      <a:r>
                        <a:rPr kumimoji="1" lang="ja-JP" altLang="en-US" sz="1050" spc="-20" baseline="0" dirty="0" smtClean="0">
                          <a:solidFill>
                            <a:sysClr val="windowText" lastClr="000000"/>
                          </a:solidFill>
                          <a:latin typeface="HG丸ｺﾞｼｯｸM-PRO" panose="020F0600000000000000" pitchFamily="50" charset="-128"/>
                          <a:ea typeface="HG丸ｺﾞｼｯｸM-PRO" panose="020F0600000000000000" pitchFamily="50" charset="-128"/>
                        </a:rPr>
                        <a:t>分）</a:t>
                      </a:r>
                      <a:endParaRPr kumimoji="1" lang="en-US" altLang="ja-JP" sz="1050" spc="-20" baseline="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３　グループで学級目標を考える。（</a:t>
                      </a:r>
                      <a:r>
                        <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rPr>
                        <a:t>20</a:t>
                      </a:r>
                      <a:r>
                        <a:rPr kumimoji="1"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分）</a:t>
                      </a:r>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◇学級目標のイメージを持てるよう、過去</a:t>
                      </a:r>
                      <a:endParaRPr kumimoji="1" lang="en-US" altLang="ja-JP" sz="1050" dirty="0" smtClean="0">
                        <a:latin typeface="HG丸ｺﾞｼｯｸM-PRO" panose="020F0600000000000000" pitchFamily="50" charset="-128"/>
                        <a:ea typeface="HG丸ｺﾞｼｯｸM-PRO" panose="020F0600000000000000" pitchFamily="50" charset="-128"/>
                      </a:endParaRPr>
                    </a:p>
                    <a:p>
                      <a:r>
                        <a:rPr kumimoji="1" lang="ja-JP" altLang="en-US" sz="1050" dirty="0" smtClean="0">
                          <a:latin typeface="HG丸ｺﾞｼｯｸM-PRO" panose="020F0600000000000000" pitchFamily="50" charset="-128"/>
                          <a:ea typeface="HG丸ｺﾞｼｯｸM-PRO" panose="020F0600000000000000" pitchFamily="50" charset="-128"/>
                        </a:rPr>
                        <a:t>　の学級目標やプロ野球チームのスローガ</a:t>
                      </a:r>
                      <a:endParaRPr kumimoji="1" lang="en-US" altLang="ja-JP" sz="1050" dirty="0" smtClean="0">
                        <a:latin typeface="HG丸ｺﾞｼｯｸM-PRO" panose="020F0600000000000000" pitchFamily="50" charset="-128"/>
                        <a:ea typeface="HG丸ｺﾞｼｯｸM-PRO" panose="020F0600000000000000" pitchFamily="50" charset="-128"/>
                      </a:endParaRPr>
                    </a:p>
                    <a:p>
                      <a:r>
                        <a:rPr kumimoji="1" lang="ja-JP" altLang="en-US" sz="1050" dirty="0" smtClean="0">
                          <a:latin typeface="HG丸ｺﾞｼｯｸM-PRO" panose="020F0600000000000000" pitchFamily="50" charset="-128"/>
                          <a:ea typeface="HG丸ｺﾞｼｯｸM-PRO" panose="020F0600000000000000" pitchFamily="50" charset="-128"/>
                        </a:rPr>
                        <a:t>　ンなどをプロジェクターで映し、確認さ</a:t>
                      </a:r>
                      <a:endParaRPr kumimoji="1" lang="en-US" altLang="ja-JP" sz="1050" dirty="0" smtClean="0">
                        <a:latin typeface="HG丸ｺﾞｼｯｸM-PRO" panose="020F0600000000000000" pitchFamily="50" charset="-128"/>
                        <a:ea typeface="HG丸ｺﾞｼｯｸM-PRO" panose="020F0600000000000000" pitchFamily="50" charset="-128"/>
                      </a:endParaRPr>
                    </a:p>
                    <a:p>
                      <a:r>
                        <a:rPr kumimoji="1" lang="ja-JP" altLang="en-US" sz="1050" dirty="0" smtClean="0">
                          <a:latin typeface="HG丸ｺﾞｼｯｸM-PRO" panose="020F0600000000000000" pitchFamily="50" charset="-128"/>
                          <a:ea typeface="HG丸ｺﾞｼｯｸM-PRO" panose="020F0600000000000000" pitchFamily="50" charset="-128"/>
                        </a:rPr>
                        <a:t>　せる。</a:t>
                      </a:r>
                      <a:endParaRPr kumimoji="1" lang="en-US" altLang="ja-JP" sz="1050" dirty="0" smtClean="0">
                        <a:latin typeface="HG丸ｺﾞｼｯｸM-PRO" panose="020F0600000000000000" pitchFamily="50" charset="-128"/>
                        <a:ea typeface="HG丸ｺﾞｼｯｸM-PRO" panose="020F0600000000000000" pitchFamily="50" charset="-128"/>
                      </a:endParaRPr>
                    </a:p>
                    <a:p>
                      <a:endParaRPr kumimoji="1" lang="en-US" altLang="ja-JP" sz="1050" dirty="0" smtClean="0">
                        <a:latin typeface="HG丸ｺﾞｼｯｸM-PRO" panose="020F0600000000000000" pitchFamily="50" charset="-128"/>
                        <a:ea typeface="HG丸ｺﾞｼｯｸM-PRO" panose="020F0600000000000000" pitchFamily="50" charset="-128"/>
                      </a:endParaRPr>
                    </a:p>
                    <a:p>
                      <a:endParaRPr kumimoji="1" lang="en-US" altLang="ja-JP" sz="1050" dirty="0" smtClean="0">
                        <a:latin typeface="HG丸ｺﾞｼｯｸM-PRO" panose="020F0600000000000000" pitchFamily="50" charset="-128"/>
                        <a:ea typeface="HG丸ｺﾞｼｯｸM-PRO" panose="020F0600000000000000" pitchFamily="50" charset="-128"/>
                      </a:endParaRPr>
                    </a:p>
                    <a:p>
                      <a:endParaRPr kumimoji="1" lang="en-US" altLang="ja-JP" sz="1050" dirty="0" smtClean="0">
                        <a:latin typeface="HG丸ｺﾞｼｯｸM-PRO" panose="020F0600000000000000" pitchFamily="50" charset="-128"/>
                        <a:ea typeface="HG丸ｺﾞｼｯｸM-PRO" panose="020F0600000000000000" pitchFamily="50" charset="-128"/>
                      </a:endParaRPr>
                    </a:p>
                    <a:p>
                      <a:endParaRPr kumimoji="1" lang="en-US" altLang="ja-JP" sz="1050" dirty="0" smtClean="0">
                        <a:latin typeface="HG丸ｺﾞｼｯｸM-PRO" panose="020F0600000000000000" pitchFamily="50" charset="-128"/>
                        <a:ea typeface="HG丸ｺﾞｼｯｸM-PRO" panose="020F0600000000000000" pitchFamily="50" charset="-128"/>
                      </a:endParaRPr>
                    </a:p>
                    <a:p>
                      <a:endParaRPr kumimoji="1" lang="en-US" altLang="ja-JP" sz="1050" dirty="0" smtClean="0">
                        <a:latin typeface="HG丸ｺﾞｼｯｸM-PRO" panose="020F0600000000000000" pitchFamily="50" charset="-128"/>
                        <a:ea typeface="HG丸ｺﾞｼｯｸM-PRO" panose="020F0600000000000000" pitchFamily="50" charset="-128"/>
                      </a:endParaRPr>
                    </a:p>
                    <a:p>
                      <a:endParaRPr kumimoji="1" lang="en-US" altLang="ja-JP" sz="1050" dirty="0" smtClean="0">
                        <a:latin typeface="HG丸ｺﾞｼｯｸM-PRO" panose="020F0600000000000000" pitchFamily="50" charset="-128"/>
                        <a:ea typeface="HG丸ｺﾞｼｯｸM-PRO" panose="020F0600000000000000" pitchFamily="50" charset="-128"/>
                      </a:endParaRPr>
                    </a:p>
                    <a:p>
                      <a:endParaRPr kumimoji="1" lang="en-US" altLang="ja-JP" sz="1050" dirty="0" smtClean="0">
                        <a:latin typeface="HG丸ｺﾞｼｯｸM-PRO" panose="020F0600000000000000" pitchFamily="50" charset="-128"/>
                        <a:ea typeface="HG丸ｺﾞｼｯｸM-PRO" panose="020F0600000000000000" pitchFamily="50" charset="-128"/>
                      </a:endParaRPr>
                    </a:p>
                    <a:p>
                      <a:endParaRPr kumimoji="1" lang="en-US" altLang="ja-JP" sz="1050" dirty="0" smtClean="0">
                        <a:latin typeface="HG丸ｺﾞｼｯｸM-PRO" panose="020F0600000000000000" pitchFamily="50" charset="-128"/>
                        <a:ea typeface="HG丸ｺﾞｼｯｸM-PRO" panose="020F0600000000000000" pitchFamily="50" charset="-128"/>
                      </a:endParaRPr>
                    </a:p>
                    <a:p>
                      <a:endParaRPr kumimoji="1" lang="en-US" altLang="ja-JP" sz="1050" dirty="0" smtClean="0">
                        <a:latin typeface="HG丸ｺﾞｼｯｸM-PRO" panose="020F0600000000000000" pitchFamily="50" charset="-128"/>
                        <a:ea typeface="HG丸ｺﾞｼｯｸM-PRO" panose="020F0600000000000000" pitchFamily="50" charset="-128"/>
                      </a:endParaRPr>
                    </a:p>
                    <a:p>
                      <a:endParaRPr kumimoji="1" lang="en-US" altLang="ja-JP" sz="1050" dirty="0" smtClean="0">
                        <a:latin typeface="HG丸ｺﾞｼｯｸM-PRO" panose="020F0600000000000000" pitchFamily="50" charset="-128"/>
                        <a:ea typeface="HG丸ｺﾞｼｯｸM-PRO" panose="020F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78" name="Rectangle 11"/>
          <p:cNvSpPr>
            <a:spLocks noChangeArrowheads="1"/>
          </p:cNvSpPr>
          <p:nvPr/>
        </p:nvSpPr>
        <p:spPr bwMode="auto">
          <a:xfrm>
            <a:off x="67112" y="679423"/>
            <a:ext cx="1606718" cy="576000"/>
          </a:xfrm>
          <a:prstGeom prst="rect">
            <a:avLst/>
          </a:prstGeom>
          <a:solidFill>
            <a:srgbClr val="0099FF"/>
          </a:solidFill>
          <a:ln>
            <a:noFill/>
          </a:ln>
          <a:extLst/>
        </p:spPr>
        <p:txBody>
          <a:bodyPr wrap="none" anchor="ctr"/>
          <a:lstStyle/>
          <a:p>
            <a:pPr algn="ctr"/>
            <a:r>
              <a:rPr lang="ja-JP" altLang="en-US" sz="1600" dirty="0" smtClean="0">
                <a:ea typeface="HG丸ｺﾞｼｯｸM-PRO" pitchFamily="50" charset="-128"/>
              </a:rPr>
              <a:t>本時の目標</a:t>
            </a:r>
            <a:endParaRPr lang="ja-JP" altLang="en-US" sz="1600" dirty="0">
              <a:ea typeface="HG丸ｺﾞｼｯｸM-PRO" pitchFamily="50" charset="-128"/>
            </a:endParaRPr>
          </a:p>
        </p:txBody>
      </p:sp>
      <p:sp>
        <p:nvSpPr>
          <p:cNvPr id="82" name="Rectangle 55"/>
          <p:cNvSpPr>
            <a:spLocks noChangeArrowheads="1"/>
          </p:cNvSpPr>
          <p:nvPr/>
        </p:nvSpPr>
        <p:spPr bwMode="auto">
          <a:xfrm>
            <a:off x="1625731" y="726093"/>
            <a:ext cx="5148326" cy="48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nchor="ctr"/>
          <a:lstStyle/>
          <a:p>
            <a:r>
              <a:rPr lang="ja-JP" altLang="en-US" sz="1100" b="0" dirty="0" smtClean="0">
                <a:latin typeface="HG丸ｺﾞｼｯｸM-PRO" panose="020F0600000000000000" pitchFamily="50" charset="-128"/>
                <a:ea typeface="HG丸ｺﾞｼｯｸM-PRO" panose="020F0600000000000000" pitchFamily="50" charset="-128"/>
              </a:rPr>
              <a:t>○他者の価値観や個性を受け入れ、新たな環境のもとで互いの可能性を発揮で</a:t>
            </a:r>
            <a:endParaRPr lang="en-US" altLang="ja-JP" sz="1100" b="0" dirty="0" smtClean="0">
              <a:latin typeface="HG丸ｺﾞｼｯｸM-PRO" panose="020F0600000000000000" pitchFamily="50" charset="-128"/>
              <a:ea typeface="HG丸ｺﾞｼｯｸM-PRO" panose="020F0600000000000000" pitchFamily="50" charset="-128"/>
            </a:endParaRPr>
          </a:p>
          <a:p>
            <a:r>
              <a:rPr lang="ja-JP" altLang="en-US" sz="1100" b="0" dirty="0" smtClean="0">
                <a:latin typeface="HG丸ｺﾞｼｯｸM-PRO" panose="020F0600000000000000" pitchFamily="50" charset="-128"/>
                <a:ea typeface="HG丸ｺﾞｼｯｸM-PRO" panose="020F0600000000000000" pitchFamily="50" charset="-128"/>
              </a:rPr>
              <a:t>　きる関係を構築する</a:t>
            </a:r>
            <a:r>
              <a:rPr lang="ja-JP" altLang="en-US" sz="1100" dirty="0" smtClean="0">
                <a:latin typeface="HG丸ｺﾞｼｯｸM-PRO" panose="020F0600000000000000" pitchFamily="50" charset="-128"/>
                <a:ea typeface="HG丸ｺﾞｼｯｸM-PRO" panose="020F0600000000000000" pitchFamily="50" charset="-128"/>
              </a:rPr>
              <a:t>。</a:t>
            </a:r>
            <a:endParaRPr lang="ja-JP" altLang="ja-JP" sz="1100" dirty="0">
              <a:latin typeface="HG丸ｺﾞｼｯｸM-PRO" panose="020F0600000000000000" pitchFamily="50" charset="-128"/>
              <a:ea typeface="HG丸ｺﾞｼｯｸM-PRO" panose="020F0600000000000000" pitchFamily="50" charset="-128"/>
            </a:endParaRPr>
          </a:p>
        </p:txBody>
      </p:sp>
      <p:sp>
        <p:nvSpPr>
          <p:cNvPr id="83" name="Rectangle 55"/>
          <p:cNvSpPr>
            <a:spLocks noChangeArrowheads="1"/>
          </p:cNvSpPr>
          <p:nvPr/>
        </p:nvSpPr>
        <p:spPr bwMode="auto">
          <a:xfrm>
            <a:off x="1639255" y="1421296"/>
            <a:ext cx="5105739" cy="59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nchor="ctr"/>
          <a:lstStyle/>
          <a:p>
            <a:endParaRPr lang="en-US" altLang="ja-JP" sz="1050" b="0" dirty="0" smtClean="0">
              <a:latin typeface="HG丸ｺﾞｼｯｸM-PRO" panose="020F0600000000000000" pitchFamily="50" charset="-128"/>
              <a:ea typeface="HG丸ｺﾞｼｯｸM-PRO" panose="020F0600000000000000" pitchFamily="50" charset="-128"/>
            </a:endParaRPr>
          </a:p>
          <a:p>
            <a:endParaRPr lang="en-US" altLang="ja-JP" sz="1050" b="0" spc="-150" dirty="0" smtClean="0">
              <a:latin typeface="HG丸ｺﾞｼｯｸM-PRO" panose="020F0600000000000000" pitchFamily="50" charset="-128"/>
              <a:ea typeface="HG丸ｺﾞｼｯｸM-PRO" panose="020F0600000000000000" pitchFamily="50" charset="-128"/>
            </a:endParaRPr>
          </a:p>
        </p:txBody>
      </p:sp>
      <p:sp>
        <p:nvSpPr>
          <p:cNvPr id="61" name="正方形/長方形 60"/>
          <p:cNvSpPr/>
          <p:nvPr/>
        </p:nvSpPr>
        <p:spPr>
          <a:xfrm>
            <a:off x="77998" y="679423"/>
            <a:ext cx="6666997" cy="576000"/>
          </a:xfrm>
          <a:prstGeom prst="rect">
            <a:avLst/>
          </a:prstGeom>
          <a:noFill/>
          <a:ln w="127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正方形/長方形 61"/>
          <p:cNvSpPr/>
          <p:nvPr/>
        </p:nvSpPr>
        <p:spPr>
          <a:xfrm>
            <a:off x="85448" y="1326425"/>
            <a:ext cx="6666515" cy="687600"/>
          </a:xfrm>
          <a:prstGeom prst="rect">
            <a:avLst/>
          </a:prstGeom>
          <a:noFill/>
          <a:ln w="127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AutoShape 23"/>
          <p:cNvSpPr>
            <a:spLocks noChangeArrowheads="1"/>
          </p:cNvSpPr>
          <p:nvPr/>
        </p:nvSpPr>
        <p:spPr bwMode="auto">
          <a:xfrm rot="5400000">
            <a:off x="-1038266" y="3638427"/>
            <a:ext cx="2749553" cy="540000"/>
          </a:xfrm>
          <a:prstGeom prst="chevron">
            <a:avLst>
              <a:gd name="adj" fmla="val 37469"/>
            </a:avLst>
          </a:prstGeom>
          <a:solidFill>
            <a:srgbClr val="0099FF"/>
          </a:solidFill>
          <a:ln>
            <a:noFill/>
          </a:ln>
          <a:extLst/>
        </p:spPr>
        <p:txBody>
          <a:bodyPr rot="10800000" vert="eaVert" wrap="none" anchor="ctr"/>
          <a:lstStyle/>
          <a:p>
            <a:pPr algn="ctr"/>
            <a:r>
              <a:rPr lang="en-US" altLang="ja-JP" sz="1200" b="0" dirty="0">
                <a:ea typeface="HG丸ｺﾞｼｯｸM-PRO" pitchFamily="50" charset="-128"/>
              </a:rPr>
              <a:t> </a:t>
            </a:r>
            <a:endParaRPr lang="ja-JP" altLang="en-US" b="0" dirty="0">
              <a:latin typeface="HG丸ｺﾞｼｯｸM-PRO" pitchFamily="50" charset="-128"/>
              <a:ea typeface="HG丸ｺﾞｼｯｸM-PRO" pitchFamily="50" charset="-128"/>
            </a:endParaRPr>
          </a:p>
        </p:txBody>
      </p:sp>
      <p:sp>
        <p:nvSpPr>
          <p:cNvPr id="45" name="正方形/長方形 51"/>
          <p:cNvSpPr>
            <a:spLocks noChangeArrowheads="1"/>
          </p:cNvSpPr>
          <p:nvPr/>
        </p:nvSpPr>
        <p:spPr bwMode="auto">
          <a:xfrm>
            <a:off x="69818" y="2999389"/>
            <a:ext cx="555625" cy="201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vert="eaVert" wrap="none" lIns="36000" tIns="0" rIns="36000" bIns="0" anchor="ctr"/>
          <a:lstStyle/>
          <a:p>
            <a:pPr algn="ctr"/>
            <a:r>
              <a:rPr lang="ja-JP" altLang="en-US" sz="1200" b="0" dirty="0" smtClean="0">
                <a:latin typeface="HG丸ｺﾞｼｯｸM-PRO" pitchFamily="50" charset="-128"/>
                <a:ea typeface="HG丸ｺﾞｼｯｸM-PRO" pitchFamily="50" charset="-128"/>
              </a:rPr>
              <a:t>導入　　分</a:t>
            </a:r>
            <a:endParaRPr lang="en-US" altLang="ja-JP" sz="1200" b="0" dirty="0">
              <a:latin typeface="HG丸ｺﾞｼｯｸM-PRO" pitchFamily="50" charset="-128"/>
              <a:ea typeface="HG丸ｺﾞｼｯｸM-PRO" pitchFamily="50" charset="-128"/>
            </a:endParaRPr>
          </a:p>
        </p:txBody>
      </p:sp>
      <p:sp>
        <p:nvSpPr>
          <p:cNvPr id="43" name="Rectangle 55"/>
          <p:cNvSpPr>
            <a:spLocks noChangeArrowheads="1"/>
          </p:cNvSpPr>
          <p:nvPr/>
        </p:nvSpPr>
        <p:spPr bwMode="auto">
          <a:xfrm>
            <a:off x="2614159" y="18530"/>
            <a:ext cx="3952718" cy="34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nchor="t"/>
          <a:lstStyle/>
          <a:p>
            <a:r>
              <a:rPr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１</a:t>
            </a:r>
            <a:r>
              <a:rPr lang="en-US" altLang="ja-JP" sz="900" dirty="0" smtClean="0">
                <a:latin typeface="HG丸ｺﾞｼｯｸM-PRO" panose="020F0600000000000000" pitchFamily="50" charset="-128"/>
                <a:ea typeface="HG丸ｺﾞｼｯｸM-PRO" panose="020F0600000000000000" pitchFamily="50" charset="-128"/>
              </a:rPr>
              <a:t>)</a:t>
            </a:r>
            <a:r>
              <a:rPr lang="en-US" altLang="ja-JP" sz="900" b="0" dirty="0" smtClean="0">
                <a:latin typeface="HG丸ｺﾞｼｯｸM-PRO" panose="020F0600000000000000" pitchFamily="50" charset="-128"/>
                <a:ea typeface="HG丸ｺﾞｼｯｸM-PRO" panose="020F0600000000000000" pitchFamily="50" charset="-128"/>
              </a:rPr>
              <a:t>-</a:t>
            </a:r>
            <a:r>
              <a:rPr lang="ja-JP" altLang="en-US" sz="900" b="0" dirty="0" smtClean="0">
                <a:latin typeface="HG丸ｺﾞｼｯｸM-PRO" panose="020F0600000000000000" pitchFamily="50" charset="-128"/>
                <a:ea typeface="HG丸ｺﾞｼｯｸM-PRO" panose="020F0600000000000000" pitchFamily="50" charset="-128"/>
              </a:rPr>
              <a:t>ア 学級や学校における生活上の諸問題の解決</a:t>
            </a:r>
            <a:endParaRPr lang="en-US" altLang="ja-JP" sz="900" dirty="0">
              <a:latin typeface="HG丸ｺﾞｼｯｸM-PRO" panose="020F0600000000000000" pitchFamily="50" charset="-128"/>
              <a:ea typeface="HG丸ｺﾞｼｯｸM-PRO" panose="020F0600000000000000" pitchFamily="50" charset="-128"/>
            </a:endParaRPr>
          </a:p>
          <a:p>
            <a:r>
              <a:rPr lang="en-US" altLang="ja-JP" sz="900" b="0" dirty="0" smtClean="0">
                <a:latin typeface="HG丸ｺﾞｼｯｸM-PRO" panose="020F0600000000000000" pitchFamily="50" charset="-128"/>
                <a:ea typeface="HG丸ｺﾞｼｯｸM-PRO" panose="020F0600000000000000" pitchFamily="50" charset="-128"/>
              </a:rPr>
              <a:t>(</a:t>
            </a:r>
            <a:r>
              <a:rPr lang="ja-JP" altLang="en-US" sz="900" b="0" dirty="0" smtClean="0">
                <a:latin typeface="HG丸ｺﾞｼｯｸM-PRO" panose="020F0600000000000000" pitchFamily="50" charset="-128"/>
                <a:ea typeface="HG丸ｺﾞｼｯｸM-PRO" panose="020F0600000000000000" pitchFamily="50" charset="-128"/>
              </a:rPr>
              <a:t>２</a:t>
            </a:r>
            <a:r>
              <a:rPr lang="en-US" altLang="ja-JP" sz="900" b="0" dirty="0" smtClean="0">
                <a:latin typeface="HG丸ｺﾞｼｯｸM-PRO" panose="020F0600000000000000" pitchFamily="50" charset="-128"/>
                <a:ea typeface="HG丸ｺﾞｼｯｸM-PRO" panose="020F0600000000000000" pitchFamily="50" charset="-128"/>
              </a:rPr>
              <a:t>)-</a:t>
            </a:r>
            <a:r>
              <a:rPr lang="ja-JP" altLang="en-US" sz="900" b="0" dirty="0" smtClean="0">
                <a:latin typeface="HG丸ｺﾞｼｯｸM-PRO" panose="020F0600000000000000" pitchFamily="50" charset="-128"/>
                <a:ea typeface="HG丸ｺﾞｼｯｸM-PRO" panose="020F0600000000000000" pitchFamily="50" charset="-128"/>
              </a:rPr>
              <a:t>ア 自他の個性の理解と尊重、よりよい人間関係の形成</a:t>
            </a:r>
            <a:endParaRPr lang="ja-JP" altLang="en-US" sz="900" b="0" dirty="0">
              <a:latin typeface="HG丸ｺﾞｼｯｸM-PRO" panose="020F0600000000000000" pitchFamily="50" charset="-128"/>
              <a:ea typeface="HG丸ｺﾞｼｯｸM-PRO" panose="020F0600000000000000" pitchFamily="50" charset="-128"/>
            </a:endParaRPr>
          </a:p>
        </p:txBody>
      </p:sp>
      <p:sp>
        <p:nvSpPr>
          <p:cNvPr id="101" name="角丸四角形吹き出し 100"/>
          <p:cNvSpPr/>
          <p:nvPr/>
        </p:nvSpPr>
        <p:spPr>
          <a:xfrm>
            <a:off x="1555404" y="3657894"/>
            <a:ext cx="2376000" cy="1124554"/>
          </a:xfrm>
          <a:prstGeom prst="wedgeRoundRectCallout">
            <a:avLst>
              <a:gd name="adj1" fmla="val -56405"/>
              <a:gd name="adj2" fmla="val -21030"/>
              <a:gd name="adj3" fmla="val 16667"/>
            </a:avLst>
          </a:prstGeom>
          <a:ln w="6350">
            <a:solidFill>
              <a:schemeClr val="tx1"/>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r>
              <a:rPr kumimoji="1" lang="ja-JP" altLang="en-US" sz="1050" dirty="0" smtClean="0">
                <a:latin typeface="ＤＦ平成明朝体W3" panose="02020309000000000000" pitchFamily="17" charset="-128"/>
                <a:ea typeface="ＤＦ平成明朝体W3" panose="02020309000000000000" pitchFamily="17" charset="-128"/>
              </a:rPr>
              <a:t>今日の授業では、学級目標を考えていきたいと思います。事前にとったアンケートから皆さんの願いや思いを集めて、代表委員（学級委員）や班長がまとめてくれました。見てみましょう。</a:t>
            </a:r>
            <a:endParaRPr kumimoji="1" lang="ja-JP" altLang="en-US" sz="1050" dirty="0">
              <a:latin typeface="ＤＦ平成明朝体W3" panose="02020309000000000000" pitchFamily="17" charset="-128"/>
              <a:ea typeface="ＤＦ平成明朝体W3" panose="02020309000000000000" pitchFamily="17" charset="-128"/>
            </a:endParaRPr>
          </a:p>
        </p:txBody>
      </p:sp>
      <p:sp>
        <p:nvSpPr>
          <p:cNvPr id="68" name="角丸四角形吹き出し 67"/>
          <p:cNvSpPr/>
          <p:nvPr/>
        </p:nvSpPr>
        <p:spPr>
          <a:xfrm>
            <a:off x="1551620" y="5917143"/>
            <a:ext cx="5076000" cy="1193424"/>
          </a:xfrm>
          <a:prstGeom prst="wedgeRoundRectCallout">
            <a:avLst>
              <a:gd name="adj1" fmla="val -53537"/>
              <a:gd name="adj2" fmla="val -43200"/>
              <a:gd name="adj3" fmla="val 16667"/>
            </a:avLst>
          </a:prstGeom>
          <a:ln w="6350">
            <a:solidFill>
              <a:schemeClr val="tx1"/>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r>
              <a:rPr lang="ja-JP" altLang="en-US" sz="1050" dirty="0" smtClean="0">
                <a:solidFill>
                  <a:schemeClr val="tx1"/>
                </a:solidFill>
                <a:latin typeface="ＤＦ平成明朝体W3" panose="02020309000000000000" pitchFamily="17" charset="-128"/>
                <a:ea typeface="ＤＦ平成明朝体W3" panose="02020309000000000000" pitchFamily="17" charset="-128"/>
              </a:rPr>
              <a:t>　私は担任として・・・・な学級に成長してほしいと考えています。</a:t>
            </a:r>
            <a:r>
              <a:rPr lang="ja-JP" altLang="en-US" sz="1050" dirty="0">
                <a:solidFill>
                  <a:schemeClr val="tx1"/>
                </a:solidFill>
                <a:latin typeface="ＤＦ平成明朝体W3" panose="02020309000000000000" pitchFamily="17" charset="-128"/>
                <a:ea typeface="ＤＦ平成明朝体W3" panose="02020309000000000000" pitchFamily="17" charset="-128"/>
              </a:rPr>
              <a:t>皆さん</a:t>
            </a:r>
            <a:r>
              <a:rPr lang="ja-JP" altLang="en-US" sz="1050" dirty="0" smtClean="0">
                <a:solidFill>
                  <a:schemeClr val="tx1"/>
                </a:solidFill>
                <a:latin typeface="ＤＦ平成明朝体W3" panose="02020309000000000000" pitchFamily="17" charset="-128"/>
                <a:ea typeface="ＤＦ平成明朝体W3" panose="02020309000000000000" pitchFamily="17" charset="-128"/>
              </a:rPr>
              <a:t>の思いはもちろんのこと、先生の思いも含めて考えてほしいです。</a:t>
            </a:r>
            <a:endParaRPr lang="en-US" altLang="ja-JP" sz="1050" dirty="0" smtClean="0">
              <a:solidFill>
                <a:schemeClr val="tx1"/>
              </a:solidFill>
              <a:latin typeface="ＤＦ平成明朝体W3" panose="02020309000000000000" pitchFamily="17" charset="-128"/>
              <a:ea typeface="ＤＦ平成明朝体W3" panose="02020309000000000000" pitchFamily="17" charset="-128"/>
            </a:endParaRPr>
          </a:p>
          <a:p>
            <a:r>
              <a:rPr lang="ja-JP" altLang="en-US" sz="1050" dirty="0" smtClean="0">
                <a:solidFill>
                  <a:schemeClr val="tx1"/>
                </a:solidFill>
                <a:latin typeface="ＤＦ平成明朝体W3" panose="02020309000000000000" pitchFamily="17" charset="-128"/>
                <a:ea typeface="ＤＦ平成明朝体W3" panose="02020309000000000000" pitchFamily="17" charset="-128"/>
              </a:rPr>
              <a:t>　いくつか例を見せたいと思います。（例として、過去の学級目標やプロ野球チ</a:t>
            </a:r>
            <a:endParaRPr lang="en-US" altLang="ja-JP" sz="1050" dirty="0" smtClean="0">
              <a:solidFill>
                <a:schemeClr val="tx1"/>
              </a:solidFill>
              <a:latin typeface="ＤＦ平成明朝体W3" panose="02020309000000000000" pitchFamily="17" charset="-128"/>
              <a:ea typeface="ＤＦ平成明朝体W3" panose="02020309000000000000" pitchFamily="17" charset="-128"/>
            </a:endParaRPr>
          </a:p>
          <a:p>
            <a:r>
              <a:rPr lang="en-US" altLang="ja-JP" sz="1050" dirty="0">
                <a:solidFill>
                  <a:schemeClr val="tx1"/>
                </a:solidFill>
                <a:latin typeface="ＤＦ平成明朝体W3" panose="02020309000000000000" pitchFamily="17" charset="-128"/>
                <a:ea typeface="ＤＦ平成明朝体W3" panose="02020309000000000000" pitchFamily="17" charset="-128"/>
              </a:rPr>
              <a:t>―</a:t>
            </a:r>
            <a:r>
              <a:rPr lang="ja-JP" altLang="en-US" sz="1050" dirty="0" smtClean="0">
                <a:solidFill>
                  <a:schemeClr val="tx1"/>
                </a:solidFill>
                <a:latin typeface="ＤＦ平成明朝体W3" panose="02020309000000000000" pitchFamily="17" charset="-128"/>
                <a:ea typeface="ＤＦ平成明朝体W3" panose="02020309000000000000" pitchFamily="17" charset="-128"/>
              </a:rPr>
              <a:t>ムのスローガンなどを示し、様々なパターンがあることを把握させる。）</a:t>
            </a:r>
            <a:endParaRPr lang="en-US" altLang="ja-JP" sz="1050" dirty="0" smtClean="0">
              <a:solidFill>
                <a:schemeClr val="tx1"/>
              </a:solidFill>
              <a:latin typeface="ＤＦ平成明朝体W3" panose="02020309000000000000" pitchFamily="17" charset="-128"/>
              <a:ea typeface="ＤＦ平成明朝体W3" panose="02020309000000000000" pitchFamily="17" charset="-128"/>
            </a:endParaRPr>
          </a:p>
          <a:p>
            <a:r>
              <a:rPr lang="ja-JP" altLang="en-US" sz="1050" dirty="0" smtClean="0">
                <a:solidFill>
                  <a:schemeClr val="tx1"/>
                </a:solidFill>
                <a:latin typeface="ＤＦ平成明朝体W3" panose="02020309000000000000" pitchFamily="17" charset="-128"/>
                <a:ea typeface="ＤＦ平成明朝体W3" panose="02020309000000000000" pitchFamily="17" charset="-128"/>
              </a:rPr>
              <a:t>　では、進め方を説明します。まず、グループで学級目標案を考えます。その後、各グループから出た意見を全体で共有、検討して学級目標を決定します。</a:t>
            </a:r>
            <a:endParaRPr lang="en-US" altLang="ja-JP" sz="1050" dirty="0" smtClean="0">
              <a:solidFill>
                <a:schemeClr val="tx1"/>
              </a:solidFill>
              <a:latin typeface="ＤＦ平成明朝体W3" panose="02020309000000000000" pitchFamily="17" charset="-128"/>
              <a:ea typeface="ＤＦ平成明朝体W3" panose="02020309000000000000" pitchFamily="17" charset="-128"/>
            </a:endParaRPr>
          </a:p>
        </p:txBody>
      </p:sp>
      <p:sp>
        <p:nvSpPr>
          <p:cNvPr id="48" name="正方形/長方形 51"/>
          <p:cNvSpPr>
            <a:spLocks noChangeArrowheads="1"/>
          </p:cNvSpPr>
          <p:nvPr/>
        </p:nvSpPr>
        <p:spPr bwMode="auto">
          <a:xfrm>
            <a:off x="81090" y="5649973"/>
            <a:ext cx="533079" cy="1697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vert="eaVert" wrap="none" lIns="36000" tIns="0" rIns="36000" bIns="0" anchor="ctr"/>
          <a:lstStyle/>
          <a:p>
            <a:pPr algn="ctr"/>
            <a:r>
              <a:rPr lang="ja-JP" altLang="en-US" sz="1200" b="0" dirty="0" smtClean="0">
                <a:latin typeface="HG丸ｺﾞｼｯｸM-PRO" pitchFamily="50" charset="-128"/>
                <a:ea typeface="HG丸ｺﾞｼｯｸM-PRO" pitchFamily="50" charset="-128"/>
              </a:rPr>
              <a:t>　　　　　　　　　　主活動　　分</a:t>
            </a:r>
            <a:endParaRPr lang="en-US" altLang="ja-JP" sz="1200" b="0" dirty="0">
              <a:latin typeface="HG丸ｺﾞｼｯｸM-PRO" pitchFamily="50" charset="-128"/>
              <a:ea typeface="HG丸ｺﾞｼｯｸM-PRO" pitchFamily="50" charset="-128"/>
            </a:endParaRPr>
          </a:p>
        </p:txBody>
      </p:sp>
      <p:sp>
        <p:nvSpPr>
          <p:cNvPr id="56" name="Rectangle 55"/>
          <p:cNvSpPr>
            <a:spLocks noChangeArrowheads="1"/>
          </p:cNvSpPr>
          <p:nvPr/>
        </p:nvSpPr>
        <p:spPr bwMode="auto">
          <a:xfrm>
            <a:off x="2614159" y="349777"/>
            <a:ext cx="4040089" cy="29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nchor="ctr"/>
          <a:lstStyle/>
          <a:p>
            <a:pPr algn="ctr"/>
            <a:r>
              <a:rPr lang="ja-JP" altLang="en-US" sz="1600" b="0" dirty="0" smtClean="0">
                <a:latin typeface="HG丸ｺﾞｼｯｸM-PRO" panose="020F0600000000000000" pitchFamily="50" charset="-128"/>
                <a:ea typeface="HG丸ｺﾞｼｯｸM-PRO" panose="020F0600000000000000" pitchFamily="50" charset="-128"/>
              </a:rPr>
              <a:t>学級目標を決めよう（２時間扱い）</a:t>
            </a:r>
            <a:endParaRPr lang="ja-JP" altLang="en-US" sz="2000" b="0"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140895" y="3943172"/>
            <a:ext cx="465615" cy="276999"/>
          </a:xfrm>
          <a:prstGeom prst="rect">
            <a:avLst/>
          </a:prstGeom>
          <a:noFill/>
        </p:spPr>
        <p:txBody>
          <a:bodyPr wrap="square" rtlCol="0">
            <a:spAutoFit/>
          </a:bodyPr>
          <a:lstStyle/>
          <a:p>
            <a:r>
              <a:rPr lang="en-US" altLang="ja-JP" sz="1200" dirty="0" smtClean="0">
                <a:latin typeface="HG丸ｺﾞｼｯｸM-PRO" panose="020F0600000000000000" pitchFamily="50" charset="-128"/>
                <a:ea typeface="HG丸ｺﾞｼｯｸM-PRO" panose="020F0600000000000000" pitchFamily="50" charset="-128"/>
              </a:rPr>
              <a:t>10</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58" name="テキスト ボックス 57"/>
          <p:cNvSpPr txBox="1"/>
          <p:nvPr/>
        </p:nvSpPr>
        <p:spPr>
          <a:xfrm>
            <a:off x="140896" y="7256943"/>
            <a:ext cx="465615" cy="276999"/>
          </a:xfrm>
          <a:prstGeom prst="rect">
            <a:avLst/>
          </a:prstGeom>
          <a:noFill/>
        </p:spPr>
        <p:txBody>
          <a:bodyPr wrap="square" rtlCol="0">
            <a:spAutoFit/>
          </a:bodyPr>
          <a:lstStyle/>
          <a:p>
            <a:r>
              <a:rPr lang="en-US" altLang="ja-JP" sz="1200" dirty="0" smtClean="0">
                <a:latin typeface="HG丸ｺﾞｼｯｸM-PRO" panose="020F0600000000000000" pitchFamily="50" charset="-128"/>
                <a:ea typeface="HG丸ｺﾞｼｯｸM-PRO" panose="020F0600000000000000" pitchFamily="50" charset="-128"/>
              </a:rPr>
              <a:t>75</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32" name="Rectangle 11"/>
          <p:cNvSpPr>
            <a:spLocks noChangeArrowheads="1"/>
          </p:cNvSpPr>
          <p:nvPr/>
        </p:nvSpPr>
        <p:spPr bwMode="auto">
          <a:xfrm>
            <a:off x="71739" y="1327951"/>
            <a:ext cx="1606718" cy="686511"/>
          </a:xfrm>
          <a:prstGeom prst="rect">
            <a:avLst/>
          </a:prstGeom>
          <a:solidFill>
            <a:srgbClr val="0099FF"/>
          </a:solidFill>
          <a:ln>
            <a:noFill/>
          </a:ln>
          <a:extLst/>
        </p:spPr>
        <p:txBody>
          <a:bodyPr wrap="none" anchor="ctr"/>
          <a:lstStyle/>
          <a:p>
            <a:pPr algn="ctr"/>
            <a:r>
              <a:rPr lang="ja-JP" altLang="en-US" sz="1400" dirty="0">
                <a:ea typeface="HG丸ｺﾞｼｯｸM-PRO" pitchFamily="50" charset="-128"/>
              </a:rPr>
              <a:t>児童生徒の発達を</a:t>
            </a:r>
            <a:endParaRPr lang="en-US" altLang="ja-JP" sz="1400" dirty="0">
              <a:ea typeface="HG丸ｺﾞｼｯｸM-PRO" pitchFamily="50" charset="-128"/>
            </a:endParaRPr>
          </a:p>
          <a:p>
            <a:pPr algn="ctr"/>
            <a:r>
              <a:rPr lang="ja-JP" altLang="en-US" sz="1400" dirty="0">
                <a:ea typeface="HG丸ｺﾞｼｯｸM-PRO" pitchFamily="50" charset="-128"/>
              </a:rPr>
              <a:t>「</a:t>
            </a:r>
            <a:r>
              <a:rPr lang="ja-JP" altLang="en-US" sz="1400" dirty="0" smtClean="0">
                <a:ea typeface="HG丸ｺﾞｼｯｸM-PRO" pitchFamily="50" charset="-128"/>
              </a:rPr>
              <a:t>ささえ－る</a:t>
            </a:r>
            <a:r>
              <a:rPr lang="ja-JP" altLang="en-US" sz="1400" dirty="0">
                <a:ea typeface="HG丸ｺﾞｼｯｸM-PRO" pitchFamily="50" charset="-128"/>
              </a:rPr>
              <a:t>」</a:t>
            </a:r>
            <a:endParaRPr lang="en-US" altLang="ja-JP" sz="1400" dirty="0">
              <a:ea typeface="HG丸ｺﾞｼｯｸM-PRO" pitchFamily="50" charset="-128"/>
            </a:endParaRPr>
          </a:p>
          <a:p>
            <a:pPr algn="ctr"/>
            <a:r>
              <a:rPr lang="ja-JP" altLang="en-US" sz="1400" dirty="0" smtClean="0">
                <a:ea typeface="HG丸ｺﾞｼｯｸM-PRO" pitchFamily="50" charset="-128"/>
              </a:rPr>
              <a:t>ポイント</a:t>
            </a:r>
            <a:endParaRPr lang="ja-JP" altLang="en-US" sz="1400" dirty="0">
              <a:ea typeface="HG丸ｺﾞｼｯｸM-PRO" pitchFamily="50" charset="-128"/>
            </a:endParaRPr>
          </a:p>
        </p:txBody>
      </p:sp>
      <p:sp>
        <p:nvSpPr>
          <p:cNvPr id="33" name="正方形/長方形 32"/>
          <p:cNvSpPr/>
          <p:nvPr/>
        </p:nvSpPr>
        <p:spPr>
          <a:xfrm>
            <a:off x="4080873" y="2793128"/>
            <a:ext cx="2647940" cy="430887"/>
          </a:xfrm>
          <a:prstGeom prst="rect">
            <a:avLst/>
          </a:prstGeom>
          <a:solidFill>
            <a:srgbClr val="FFCCFF"/>
          </a:solidFill>
        </p:spPr>
        <p:txBody>
          <a:bodyPr wrap="square">
            <a:spAutoFit/>
          </a:bodyPr>
          <a:lstStyle/>
          <a:p>
            <a:pPr algn="ctr"/>
            <a:r>
              <a:rPr lang="ja-JP" altLang="en-US" sz="1100" dirty="0" smtClean="0">
                <a:latin typeface="HG丸ｺﾞｼｯｸM-PRO" panose="020F0600000000000000" pitchFamily="50" charset="-128"/>
                <a:ea typeface="HG丸ｺﾞｼｯｸM-PRO" panose="020F0600000000000000" pitchFamily="50" charset="-128"/>
              </a:rPr>
              <a:t>「ささえ－る」ポイントを意識した</a:t>
            </a:r>
            <a:endParaRPr lang="en-US" altLang="ja-JP" sz="1100" dirty="0" smtClean="0">
              <a:latin typeface="HG丸ｺﾞｼｯｸM-PRO" panose="020F0600000000000000" pitchFamily="50" charset="-128"/>
              <a:ea typeface="HG丸ｺﾞｼｯｸM-PRO" panose="020F0600000000000000" pitchFamily="50" charset="-128"/>
            </a:endParaRPr>
          </a:p>
          <a:p>
            <a:pPr algn="ctr"/>
            <a:r>
              <a:rPr lang="ja-JP" altLang="en-US" sz="1100" dirty="0" smtClean="0">
                <a:latin typeface="HG丸ｺﾞｼｯｸM-PRO" panose="020F0600000000000000" pitchFamily="50" charset="-128"/>
                <a:ea typeface="HG丸ｺﾞｼｯｸM-PRO" panose="020F0600000000000000" pitchFamily="50" charset="-128"/>
              </a:rPr>
              <a:t>具体的な働き掛け</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34" name="角丸四角形吹き出し 33"/>
          <p:cNvSpPr/>
          <p:nvPr/>
        </p:nvSpPr>
        <p:spPr>
          <a:xfrm>
            <a:off x="1559152" y="7605287"/>
            <a:ext cx="5076000" cy="486176"/>
          </a:xfrm>
          <a:prstGeom prst="wedgeRoundRectCallout">
            <a:avLst>
              <a:gd name="adj1" fmla="val -52075"/>
              <a:gd name="adj2" fmla="val -20299"/>
              <a:gd name="adj3" fmla="val 16667"/>
            </a:avLst>
          </a:prstGeom>
          <a:ln w="6350">
            <a:solidFill>
              <a:schemeClr val="tx1"/>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r>
              <a:rPr lang="ja-JP" altLang="en-US" sz="1050" dirty="0" smtClean="0">
                <a:solidFill>
                  <a:schemeClr val="tx1"/>
                </a:solidFill>
                <a:latin typeface="ＤＦ平成明朝体W3" panose="02020309000000000000" pitchFamily="17" charset="-128"/>
                <a:ea typeface="ＤＦ平成明朝体W3" panose="02020309000000000000" pitchFamily="17" charset="-128"/>
              </a:rPr>
              <a:t>　グループで学級目標の案を考えます。テキストマイニングの結果や先生の願いや思いなどを反映させながら考えてみましょう。時間は</a:t>
            </a:r>
            <a:r>
              <a:rPr lang="en-US" altLang="ja-JP" sz="1050" dirty="0" smtClean="0">
                <a:solidFill>
                  <a:schemeClr val="tx1"/>
                </a:solidFill>
                <a:latin typeface="ＤＦ平成明朝体W3" panose="02020309000000000000" pitchFamily="17" charset="-128"/>
                <a:ea typeface="ＤＦ平成明朝体W3" panose="02020309000000000000" pitchFamily="17" charset="-128"/>
              </a:rPr>
              <a:t>20</a:t>
            </a:r>
            <a:r>
              <a:rPr lang="ja-JP" altLang="en-US" sz="1050" dirty="0" smtClean="0">
                <a:solidFill>
                  <a:schemeClr val="tx1"/>
                </a:solidFill>
                <a:latin typeface="ＤＦ平成明朝体W3" panose="02020309000000000000" pitchFamily="17" charset="-128"/>
                <a:ea typeface="ＤＦ平成明朝体W3" panose="02020309000000000000" pitchFamily="17" charset="-128"/>
              </a:rPr>
              <a:t>分間です。</a:t>
            </a:r>
            <a:endParaRPr kumimoji="1" lang="ja-JP" altLang="en-US" sz="1050" dirty="0">
              <a:latin typeface="ＤＦ平成明朝体W3" panose="02020309000000000000" pitchFamily="17" charset="-128"/>
              <a:ea typeface="ＤＦ平成明朝体W3" panose="02020309000000000000" pitchFamily="17" charset="-128"/>
            </a:endParaRPr>
          </a:p>
        </p:txBody>
      </p:sp>
      <p:sp>
        <p:nvSpPr>
          <p:cNvPr id="36" name="角丸四角形吹き出し 35"/>
          <p:cNvSpPr/>
          <p:nvPr/>
        </p:nvSpPr>
        <p:spPr>
          <a:xfrm>
            <a:off x="1553769" y="8271439"/>
            <a:ext cx="2376000" cy="336839"/>
          </a:xfrm>
          <a:prstGeom prst="wedgeRoundRectCallout">
            <a:avLst>
              <a:gd name="adj1" fmla="val -53716"/>
              <a:gd name="adj2" fmla="val -42743"/>
              <a:gd name="adj3" fmla="val 16667"/>
            </a:avLst>
          </a:prstGeom>
          <a:ln w="6350">
            <a:solidFill>
              <a:schemeClr val="tx1"/>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r>
              <a:rPr kumimoji="1" lang="ja-JP" altLang="en-US" sz="1050" dirty="0" smtClean="0">
                <a:latin typeface="ＤＦ平成明朝体W3" panose="02020309000000000000" pitchFamily="17" charset="-128"/>
                <a:ea typeface="ＤＦ平成明朝体W3" panose="02020309000000000000" pitchFamily="17" charset="-128"/>
              </a:rPr>
              <a:t>　それでは発表してもらいます。</a:t>
            </a:r>
            <a:endParaRPr kumimoji="1" lang="ja-JP" altLang="en-US" sz="1050" dirty="0">
              <a:latin typeface="ＤＦ平成明朝体W3" panose="02020309000000000000" pitchFamily="17" charset="-128"/>
              <a:ea typeface="ＤＦ平成明朝体W3" panose="02020309000000000000" pitchFamily="17" charset="-128"/>
            </a:endParaRPr>
          </a:p>
        </p:txBody>
      </p:sp>
      <p:sp>
        <p:nvSpPr>
          <p:cNvPr id="37" name="正方形/長方形 36"/>
          <p:cNvSpPr/>
          <p:nvPr/>
        </p:nvSpPr>
        <p:spPr>
          <a:xfrm>
            <a:off x="4089103" y="8189135"/>
            <a:ext cx="2647940" cy="1615827"/>
          </a:xfrm>
          <a:prstGeom prst="rect">
            <a:avLst/>
          </a:prstGeom>
          <a:solidFill>
            <a:srgbClr val="FFCCFF"/>
          </a:solidFill>
        </p:spPr>
        <p:txBody>
          <a:bodyPr wrap="square">
            <a:spAutoFit/>
          </a:bodyPr>
          <a:lstStyle/>
          <a:p>
            <a:pPr algn="just"/>
            <a:r>
              <a:rPr lang="ja-JP" altLang="en-US" sz="1100" dirty="0" smtClean="0">
                <a:latin typeface="HG丸ｺﾞｼｯｸM-PRO" panose="020F0600000000000000" pitchFamily="50" charset="-128"/>
                <a:ea typeface="HG丸ｺﾞｼｯｸM-PRO" panose="020F0600000000000000" pitchFamily="50" charset="-128"/>
              </a:rPr>
              <a:t>ポイント②－１</a:t>
            </a:r>
            <a:endParaRPr lang="en-US" altLang="ja-JP" sz="1100" dirty="0" smtClean="0">
              <a:latin typeface="HG丸ｺﾞｼｯｸM-PRO" panose="020F0600000000000000" pitchFamily="50" charset="-128"/>
              <a:ea typeface="HG丸ｺﾞｼｯｸM-PRO" panose="020F0600000000000000" pitchFamily="50" charset="-128"/>
            </a:endParaRPr>
          </a:p>
          <a:p>
            <a:pPr algn="just"/>
            <a:r>
              <a:rPr lang="en-US" altLang="ja-JP" sz="1100" dirty="0" smtClean="0">
                <a:latin typeface="HG丸ｺﾞｼｯｸM-PRO" panose="020F0600000000000000" pitchFamily="50" charset="-128"/>
                <a:ea typeface="HG丸ｺﾞｼｯｸM-PRO" panose="020F0600000000000000" pitchFamily="50" charset="-128"/>
              </a:rPr>
              <a:t>【</a:t>
            </a:r>
            <a:r>
              <a:rPr lang="ja-JP" altLang="en-US" sz="1100" dirty="0" smtClean="0">
                <a:latin typeface="HG丸ｺﾞｼｯｸM-PRO" panose="020F0600000000000000" pitchFamily="50" charset="-128"/>
                <a:ea typeface="HG丸ｺﾞｼｯｸM-PRO" panose="020F0600000000000000" pitchFamily="50" charset="-128"/>
              </a:rPr>
              <a:t>「合意形成の例」を提供し、多数決に頼らない合意形成を促す</a:t>
            </a:r>
            <a:r>
              <a:rPr lang="en-US" altLang="ja-JP" sz="1100" dirty="0" smtClean="0">
                <a:latin typeface="HG丸ｺﾞｼｯｸM-PRO" panose="020F0600000000000000" pitchFamily="50" charset="-128"/>
                <a:ea typeface="HG丸ｺﾞｼｯｸM-PRO" panose="020F0600000000000000" pitchFamily="50" charset="-128"/>
              </a:rPr>
              <a:t>】</a:t>
            </a:r>
          </a:p>
          <a:p>
            <a:pPr algn="just"/>
            <a:r>
              <a:rPr lang="ja-JP" altLang="en-US" sz="1100" dirty="0" smtClean="0">
                <a:latin typeface="HG丸ｺﾞｼｯｸM-PRO" panose="020F0600000000000000" pitchFamily="50" charset="-128"/>
                <a:ea typeface="HG丸ｺﾞｼｯｸM-PRO" panose="020F0600000000000000" pitchFamily="50" charset="-128"/>
              </a:rPr>
              <a:t>　すぐ</a:t>
            </a:r>
            <a:r>
              <a:rPr lang="ja-JP" altLang="en-US" sz="1100" dirty="0">
                <a:latin typeface="HG丸ｺﾞｼｯｸM-PRO" panose="020F0600000000000000" pitchFamily="50" charset="-128"/>
                <a:ea typeface="HG丸ｺﾞｼｯｸM-PRO" panose="020F0600000000000000" pitchFamily="50" charset="-128"/>
              </a:rPr>
              <a:t>に多数決などで意見を</a:t>
            </a:r>
            <a:r>
              <a:rPr lang="ja-JP" altLang="en-US" sz="1100" dirty="0" smtClean="0">
                <a:latin typeface="HG丸ｺﾞｼｯｸM-PRO" panose="020F0600000000000000" pitchFamily="50" charset="-128"/>
                <a:ea typeface="HG丸ｺﾞｼｯｸM-PRO" panose="020F0600000000000000" pitchFamily="50" charset="-128"/>
              </a:rPr>
              <a:t>決めるの</a:t>
            </a:r>
            <a:r>
              <a:rPr lang="ja-JP" altLang="en-US" sz="1100" dirty="0">
                <a:latin typeface="HG丸ｺﾞｼｯｸM-PRO" panose="020F0600000000000000" pitchFamily="50" charset="-128"/>
                <a:ea typeface="HG丸ｺﾞｼｯｸM-PRO" panose="020F0600000000000000" pitchFamily="50" charset="-128"/>
              </a:rPr>
              <a:t>ではなく、まず一人一人の意見</a:t>
            </a:r>
            <a:r>
              <a:rPr lang="ja-JP" altLang="en-US" sz="1100" dirty="0" smtClean="0">
                <a:latin typeface="HG丸ｺﾞｼｯｸM-PRO" panose="020F0600000000000000" pitchFamily="50" charset="-128"/>
                <a:ea typeface="HG丸ｺﾞｼｯｸM-PRO" panose="020F0600000000000000" pitchFamily="50" charset="-128"/>
              </a:rPr>
              <a:t>のよさ</a:t>
            </a:r>
            <a:r>
              <a:rPr lang="ja-JP" altLang="en-US" sz="1100" dirty="0">
                <a:latin typeface="HG丸ｺﾞｼｯｸM-PRO" panose="020F0600000000000000" pitchFamily="50" charset="-128"/>
                <a:ea typeface="HG丸ｺﾞｼｯｸM-PRO" panose="020F0600000000000000" pitchFamily="50" charset="-128"/>
              </a:rPr>
              <a:t>に目を向けるように促す。</a:t>
            </a:r>
            <a:r>
              <a:rPr lang="ja-JP" altLang="en-US" sz="1100" dirty="0" smtClean="0">
                <a:latin typeface="HG丸ｺﾞｼｯｸM-PRO" panose="020F0600000000000000" pitchFamily="50" charset="-128"/>
                <a:ea typeface="HG丸ｺﾞｼｯｸM-PRO" panose="020F0600000000000000" pitchFamily="50" charset="-128"/>
              </a:rPr>
              <a:t>その後に「合意</a:t>
            </a:r>
            <a:r>
              <a:rPr lang="ja-JP" altLang="en-US" sz="1100" dirty="0">
                <a:latin typeface="HG丸ｺﾞｼｯｸM-PRO" panose="020F0600000000000000" pitchFamily="50" charset="-128"/>
                <a:ea typeface="HG丸ｺﾞｼｯｸM-PRO" panose="020F0600000000000000" pitchFamily="50" charset="-128"/>
              </a:rPr>
              <a:t>形成の</a:t>
            </a:r>
            <a:r>
              <a:rPr lang="ja-JP" altLang="en-US" sz="1100" dirty="0" smtClean="0">
                <a:latin typeface="HG丸ｺﾞｼｯｸM-PRO" panose="020F0600000000000000" pitchFamily="50" charset="-128"/>
                <a:ea typeface="HG丸ｺﾞｼｯｸM-PRO" panose="020F0600000000000000" pitchFamily="50" charset="-128"/>
              </a:rPr>
              <a:t>例」を</a:t>
            </a:r>
            <a:r>
              <a:rPr lang="ja-JP" altLang="en-US" sz="1100" dirty="0">
                <a:latin typeface="HG丸ｺﾞｼｯｸM-PRO" panose="020F0600000000000000" pitchFamily="50" charset="-128"/>
                <a:ea typeface="HG丸ｺﾞｼｯｸM-PRO" panose="020F0600000000000000" pitchFamily="50" charset="-128"/>
              </a:rPr>
              <a:t>参考に</a:t>
            </a:r>
            <a:r>
              <a:rPr lang="ja-JP" altLang="en-US" sz="1100" dirty="0" smtClean="0">
                <a:latin typeface="HG丸ｺﾞｼｯｸM-PRO" panose="020F0600000000000000" pitchFamily="50" charset="-128"/>
                <a:ea typeface="HG丸ｺﾞｼｯｸM-PRO" panose="020F0600000000000000" pitchFamily="50" charset="-128"/>
              </a:rPr>
              <a:t>しながら</a:t>
            </a:r>
            <a:r>
              <a:rPr lang="ja-JP" altLang="en-US" sz="1100" dirty="0">
                <a:latin typeface="HG丸ｺﾞｼｯｸM-PRO" panose="020F0600000000000000" pitchFamily="50" charset="-128"/>
                <a:ea typeface="HG丸ｺﾞｼｯｸM-PRO" panose="020F0600000000000000" pitchFamily="50" charset="-128"/>
              </a:rPr>
              <a:t>話合いに参加することで</a:t>
            </a:r>
            <a:r>
              <a:rPr lang="ja-JP" altLang="en-US" sz="1100" dirty="0" smtClean="0">
                <a:latin typeface="HG丸ｺﾞｼｯｸM-PRO" panose="020F0600000000000000" pitchFamily="50" charset="-128"/>
                <a:ea typeface="HG丸ｺﾞｼｯｸM-PRO" panose="020F0600000000000000" pitchFamily="50" charset="-128"/>
              </a:rPr>
              <a:t>、合意形成の方法を身に付けていく。</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35" name="Rectangle 55"/>
          <p:cNvSpPr>
            <a:spLocks noChangeArrowheads="1"/>
          </p:cNvSpPr>
          <p:nvPr/>
        </p:nvSpPr>
        <p:spPr bwMode="auto">
          <a:xfrm>
            <a:off x="1633634" y="1368597"/>
            <a:ext cx="5085727" cy="59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nchor="ctr"/>
          <a:lstStyle/>
          <a:p>
            <a:r>
              <a:rPr lang="ja-JP" altLang="en-US" sz="1100" b="0" dirty="0" smtClean="0">
                <a:latin typeface="HG丸ｺﾞｼｯｸM-PRO" panose="020F0600000000000000" pitchFamily="50" charset="-128"/>
                <a:ea typeface="HG丸ｺﾞｼｯｸM-PRO" panose="020F0600000000000000" pitchFamily="50" charset="-128"/>
              </a:rPr>
              <a:t>①－３　意見の共有・集団の目標設定を自己決定へつなげる。　　</a:t>
            </a:r>
            <a:endParaRPr lang="en-US" altLang="ja-JP" sz="1100" b="0" dirty="0" smtClean="0">
              <a:latin typeface="HG丸ｺﾞｼｯｸM-PRO" panose="020F0600000000000000" pitchFamily="50" charset="-128"/>
              <a:ea typeface="HG丸ｺﾞｼｯｸM-PRO" panose="020F0600000000000000" pitchFamily="50" charset="-128"/>
            </a:endParaRPr>
          </a:p>
          <a:p>
            <a:r>
              <a:rPr lang="ja-JP" altLang="en-US" sz="1100" b="0" dirty="0" smtClean="0">
                <a:latin typeface="HG丸ｺﾞｼｯｸM-PRO" panose="020F0600000000000000" pitchFamily="50" charset="-128"/>
                <a:ea typeface="HG丸ｺﾞｼｯｸM-PRO" panose="020F0600000000000000" pitchFamily="50" charset="-128"/>
              </a:rPr>
              <a:t>②－１　「合意形成の例」を提供し、多数決に頼らない合意形成を促す。</a:t>
            </a:r>
            <a:endParaRPr lang="en-US" altLang="ja-JP" sz="1100" b="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33912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053" y="8143102"/>
            <a:ext cx="952643" cy="66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グループ化 27"/>
          <p:cNvGrpSpPr/>
          <p:nvPr/>
        </p:nvGrpSpPr>
        <p:grpSpPr>
          <a:xfrm>
            <a:off x="90541" y="5771779"/>
            <a:ext cx="558354" cy="3944627"/>
            <a:chOff x="90483" y="306003"/>
            <a:chExt cx="558354" cy="6109617"/>
          </a:xfrm>
        </p:grpSpPr>
        <p:sp>
          <p:nvSpPr>
            <p:cNvPr id="32" name="AutoShape 23"/>
            <p:cNvSpPr>
              <a:spLocks noChangeArrowheads="1"/>
            </p:cNvSpPr>
            <p:nvPr/>
          </p:nvSpPr>
          <p:spPr bwMode="auto">
            <a:xfrm rot="5400000">
              <a:off x="-2692070" y="3088556"/>
              <a:ext cx="6109617" cy="544512"/>
            </a:xfrm>
            <a:prstGeom prst="chevron">
              <a:avLst>
                <a:gd name="adj" fmla="val 37469"/>
              </a:avLst>
            </a:prstGeom>
            <a:solidFill>
              <a:srgbClr val="0099FF"/>
            </a:solidFill>
            <a:ln>
              <a:noFill/>
            </a:ln>
            <a:extLst/>
          </p:spPr>
          <p:txBody>
            <a:bodyPr rot="10800000" vert="eaVert" wrap="none" anchor="ctr"/>
            <a:lstStyle/>
            <a:p>
              <a:pPr algn="ctr"/>
              <a:r>
                <a:rPr lang="en-US" altLang="ja-JP" sz="1200" b="0" dirty="0">
                  <a:ea typeface="HG丸ｺﾞｼｯｸM-PRO" pitchFamily="50" charset="-128"/>
                </a:rPr>
                <a:t> </a:t>
              </a:r>
              <a:endParaRPr lang="ja-JP" altLang="en-US" b="0" dirty="0">
                <a:latin typeface="HG丸ｺﾞｼｯｸM-PRO" pitchFamily="50" charset="-128"/>
                <a:ea typeface="HG丸ｺﾞｼｯｸM-PRO" pitchFamily="50" charset="-128"/>
              </a:endParaRPr>
            </a:p>
          </p:txBody>
        </p:sp>
        <p:sp>
          <p:nvSpPr>
            <p:cNvPr id="33" name="正方形/長方形 51"/>
            <p:cNvSpPr>
              <a:spLocks noChangeArrowheads="1"/>
            </p:cNvSpPr>
            <p:nvPr/>
          </p:nvSpPr>
          <p:spPr bwMode="auto">
            <a:xfrm>
              <a:off x="93212" y="2123896"/>
              <a:ext cx="555625" cy="201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vert="eaVert" wrap="none" lIns="36000" tIns="0" rIns="36000" bIns="0" anchor="ctr"/>
            <a:lstStyle/>
            <a:p>
              <a:pPr algn="ctr"/>
              <a:r>
                <a:rPr lang="ja-JP" altLang="en-US" sz="1200" b="0" dirty="0" smtClean="0">
                  <a:latin typeface="HG丸ｺﾞｼｯｸM-PRO" pitchFamily="50" charset="-128"/>
                  <a:ea typeface="HG丸ｺﾞｼｯｸM-PRO" pitchFamily="50" charset="-128"/>
                </a:rPr>
                <a:t>　　　</a:t>
              </a:r>
              <a:endParaRPr lang="en-US" altLang="ja-JP" sz="1200" b="0" dirty="0">
                <a:latin typeface="HG丸ｺﾞｼｯｸM-PRO" pitchFamily="50" charset="-128"/>
                <a:ea typeface="HG丸ｺﾞｼｯｸM-PRO" pitchFamily="50" charset="-128"/>
              </a:endParaRPr>
            </a:p>
          </p:txBody>
        </p:sp>
      </p:grpSp>
      <p:pic>
        <p:nvPicPr>
          <p:cNvPr id="26" name="図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445" y="3213237"/>
            <a:ext cx="854268" cy="650025"/>
          </a:xfrm>
          <a:prstGeom prst="rect">
            <a:avLst/>
          </a:prstGeom>
        </p:spPr>
      </p:pic>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388" y="674082"/>
            <a:ext cx="854268" cy="650025"/>
          </a:xfrm>
          <a:prstGeom prst="rect">
            <a:avLst/>
          </a:prstGeom>
        </p:spPr>
      </p:pic>
      <p:graphicFrame>
        <p:nvGraphicFramePr>
          <p:cNvPr id="64" name="表 63"/>
          <p:cNvGraphicFramePr>
            <a:graphicFrameLocks noGrp="1"/>
          </p:cNvGraphicFramePr>
          <p:nvPr>
            <p:extLst>
              <p:ext uri="{D42A27DB-BD31-4B8C-83A1-F6EECF244321}">
                <p14:modId xmlns:p14="http://schemas.microsoft.com/office/powerpoint/2010/main" val="2168205877"/>
              </p:ext>
            </p:extLst>
          </p:nvPr>
        </p:nvGraphicFramePr>
        <p:xfrm>
          <a:off x="688999" y="181787"/>
          <a:ext cx="6116797" cy="9542425"/>
        </p:xfrm>
        <a:graphic>
          <a:graphicData uri="http://schemas.openxmlformats.org/drawingml/2006/table">
            <a:tbl>
              <a:tblPr firstRow="1" bandRow="1">
                <a:tableStyleId>{5940675A-B579-460E-94D1-54222C63F5DA}</a:tableStyleId>
              </a:tblPr>
              <a:tblGrid>
                <a:gridCol w="3400632">
                  <a:extLst>
                    <a:ext uri="{9D8B030D-6E8A-4147-A177-3AD203B41FA5}">
                      <a16:colId xmlns:a16="http://schemas.microsoft.com/office/drawing/2014/main" val="20000"/>
                    </a:ext>
                  </a:extLst>
                </a:gridCol>
                <a:gridCol w="2716165">
                  <a:extLst>
                    <a:ext uri="{9D8B030D-6E8A-4147-A177-3AD203B41FA5}">
                      <a16:colId xmlns:a16="http://schemas.microsoft.com/office/drawing/2014/main" val="20001"/>
                    </a:ext>
                  </a:extLst>
                </a:gridCol>
              </a:tblGrid>
              <a:tr h="319378">
                <a:tc>
                  <a:txBody>
                    <a:bodyPr/>
                    <a:lstStyle/>
                    <a:p>
                      <a:pPr algn="ctr"/>
                      <a:r>
                        <a:rPr kumimoji="1"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学　習　活　動</a:t>
                      </a:r>
                      <a:endParaRPr kumimoji="1" lang="ja-JP" altLang="en-US" sz="1050" dirty="0">
                        <a:solidFill>
                          <a:sysClr val="windowText" lastClr="000000"/>
                        </a:solidFill>
                        <a:latin typeface="HG丸ｺﾞｼｯｸM-PRO" panose="020F0600000000000000" pitchFamily="50" charset="-128"/>
                        <a:ea typeface="HG丸ｺﾞｼｯｸM-PRO" panose="020F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 指 導 上 の 留 意 点</a:t>
                      </a:r>
                      <a:endParaRPr kumimoji="1" lang="ja-JP" altLang="en-US" sz="1050" dirty="0">
                        <a:solidFill>
                          <a:sysClr val="windowText" lastClr="000000"/>
                        </a:solidFill>
                        <a:latin typeface="HG丸ｺﾞｼｯｸM-PRO" panose="020F0600000000000000" pitchFamily="50" charset="-128"/>
                        <a:ea typeface="HG丸ｺﾞｼｯｸM-PRO" panose="020F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298747">
                <a:tc>
                  <a:txBody>
                    <a:bodyPr/>
                    <a:lstStyle/>
                    <a:p>
                      <a:r>
                        <a:rPr kumimoji="1"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４　学級全体で学級目標案を考える。（</a:t>
                      </a:r>
                      <a:r>
                        <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rPr>
                        <a:t>10</a:t>
                      </a:r>
                      <a:r>
                        <a:rPr kumimoji="1"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分）</a:t>
                      </a:r>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r>
                        <a:rPr kumimoji="1"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５　学級目標を決定する。（</a:t>
                      </a:r>
                      <a:r>
                        <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kumimoji="1"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分）</a:t>
                      </a:r>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◇学級委員が進行、黒板書記を務める。</a:t>
                      </a:r>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r>
                        <a:rPr kumimoji="1" lang="ja-JP" altLang="en-US"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◇「多数決」という意見が出たら、時間</a:t>
                      </a:r>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r>
                        <a:rPr kumimoji="1" lang="ja-JP" altLang="en-US"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　をかけて話合いができたので、多数決</a:t>
                      </a:r>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r>
                        <a:rPr kumimoji="1" lang="ja-JP" altLang="en-US"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　で決める方法も有効であることを伝え</a:t>
                      </a:r>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r>
                        <a:rPr kumimoji="1" lang="ja-JP" altLang="en-US"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　</a:t>
                      </a:r>
                      <a:r>
                        <a:rPr kumimoji="1" lang="ja-JP" altLang="en-US" sz="1050" dirty="0" err="1"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て</a:t>
                      </a:r>
                      <a:r>
                        <a:rPr kumimoji="1" lang="ja-JP" altLang="en-US"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から多数決を行う。</a:t>
                      </a:r>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r>
                        <a:rPr kumimoji="1" lang="ja-JP" altLang="en-US"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◇複数の目標、スローガンを掲げるとい</a:t>
                      </a:r>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r>
                        <a:rPr kumimoji="1" lang="ja-JP" altLang="en-US"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　</a:t>
                      </a:r>
                      <a:r>
                        <a:rPr kumimoji="1" lang="ja-JP" altLang="en-US" sz="1050" dirty="0" err="1"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う</a:t>
                      </a:r>
                      <a:r>
                        <a:rPr kumimoji="1" lang="ja-JP" altLang="en-US"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意見が出た場合でも受け入れ、選択</a:t>
                      </a:r>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r>
                        <a:rPr kumimoji="1" lang="ja-JP" altLang="en-US"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　させる。</a:t>
                      </a:r>
                      <a:endParaRPr kumimoji="1" lang="en-US" altLang="ja-JP" sz="105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946294">
                <a:tc>
                  <a:txBody>
                    <a:bodyPr/>
                    <a:lstStyle/>
                    <a:p>
                      <a:r>
                        <a:rPr kumimoji="1"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６　振り返りを行う。（</a:t>
                      </a:r>
                      <a:r>
                        <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rPr>
                        <a:t>10</a:t>
                      </a:r>
                      <a:r>
                        <a:rPr kumimoji="1"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分）</a:t>
                      </a:r>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r>
                        <a:rPr kumimoji="1"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７　教員の話を聞く。（５分）</a:t>
                      </a:r>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p>
                      <a:endParaRPr kumimoji="1" lang="en-US" altLang="ja-JP" sz="1050" dirty="0" smtClean="0">
                        <a:solidFill>
                          <a:sysClr val="windowText" lastClr="000000"/>
                        </a:solidFill>
                        <a:latin typeface="HG丸ｺﾞｼｯｸM-PRO" panose="020F0600000000000000" pitchFamily="50" charset="-128"/>
                        <a:ea typeface="HG丸ｺﾞｼｯｸM-PRO" panose="020F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smtClean="0">
                          <a:solidFill>
                            <a:sysClr val="windowText" lastClr="000000"/>
                          </a:solidFill>
                          <a:latin typeface="HG丸ｺﾞｼｯｸM-PRO" panose="020F0600000000000000" pitchFamily="50" charset="-128"/>
                          <a:ea typeface="HG丸ｺﾞｼｯｸM-PRO" panose="020F0600000000000000" pitchFamily="50" charset="-128"/>
                        </a:rPr>
                        <a:t>◇ワークシートに記入する</a:t>
                      </a:r>
                      <a:r>
                        <a:rPr kumimoji="1" lang="ja-JP" altLang="en-US" sz="1050" kern="1200" dirty="0" smtClean="0">
                          <a:solidFill>
                            <a:schemeClr val="tx1">
                              <a:lumMod val="95000"/>
                              <a:lumOff val="5000"/>
                            </a:schemeClr>
                          </a:solidFill>
                          <a:effectLst/>
                          <a:latin typeface="HG丸ｺﾞｼｯｸM-PRO" panose="020F0600000000000000" pitchFamily="50" charset="-128"/>
                          <a:ea typeface="HG丸ｺﾞｼｯｸM-PRO" panose="020F0600000000000000" pitchFamily="50" charset="-128"/>
                          <a:cs typeface="+mn-cs"/>
                        </a:rPr>
                        <a:t>。</a:t>
                      </a:r>
                      <a:endParaRPr kumimoji="1" lang="en-US" altLang="ja-JP" sz="1050" kern="1200" dirty="0" smtClean="0">
                        <a:solidFill>
                          <a:schemeClr val="tx1">
                            <a:lumMod val="95000"/>
                            <a:lumOff val="5000"/>
                          </a:schemeClr>
                        </a:solidFill>
                        <a:effectLst/>
                        <a:latin typeface="HG丸ｺﾞｼｯｸM-PRO" panose="020F0600000000000000" pitchFamily="50" charset="-128"/>
                        <a:ea typeface="HG丸ｺﾞｼｯｸM-PRO" panose="020F0600000000000000" pitchFamily="50" charset="-128"/>
                        <a:cs typeface="+mn-cs"/>
                      </a:endParaRPr>
                    </a:p>
                    <a:p>
                      <a:endParaRPr kumimoji="1" lang="en-US" altLang="ja-JP" sz="1050" kern="1200" dirty="0" smtClean="0">
                        <a:solidFill>
                          <a:schemeClr val="tx1">
                            <a:lumMod val="95000"/>
                            <a:lumOff val="5000"/>
                          </a:schemeClr>
                        </a:solidFill>
                        <a:effectLst/>
                        <a:latin typeface="HG丸ｺﾞｼｯｸM-PRO" panose="020F0600000000000000" pitchFamily="50" charset="-128"/>
                        <a:ea typeface="HG丸ｺﾞｼｯｸM-PRO" panose="020F0600000000000000" pitchFamily="50" charset="-128"/>
                        <a:cs typeface="+mn-cs"/>
                      </a:endParaRPr>
                    </a:p>
                    <a:p>
                      <a:endParaRPr kumimoji="1" lang="en-US" altLang="ja-JP" sz="1050" kern="1200" dirty="0" smtClean="0">
                        <a:solidFill>
                          <a:schemeClr val="tx1">
                            <a:lumMod val="95000"/>
                            <a:lumOff val="5000"/>
                          </a:schemeClr>
                        </a:solidFill>
                        <a:effectLst/>
                        <a:latin typeface="HG丸ｺﾞｼｯｸM-PRO" panose="020F0600000000000000" pitchFamily="50" charset="-128"/>
                        <a:ea typeface="HG丸ｺﾞｼｯｸM-PRO" panose="020F0600000000000000" pitchFamily="50" charset="-128"/>
                        <a:cs typeface="+mn-cs"/>
                      </a:endParaRPr>
                    </a:p>
                    <a:p>
                      <a:endParaRPr kumimoji="1" lang="en-US" altLang="ja-JP" sz="1050" kern="1200" dirty="0" smtClean="0">
                        <a:solidFill>
                          <a:schemeClr val="tx1">
                            <a:lumMod val="95000"/>
                            <a:lumOff val="5000"/>
                          </a:schemeClr>
                        </a:solidFill>
                        <a:effectLst/>
                        <a:latin typeface="HG丸ｺﾞｼｯｸM-PRO" panose="020F0600000000000000" pitchFamily="50" charset="-128"/>
                        <a:ea typeface="HG丸ｺﾞｼｯｸM-PRO" panose="020F0600000000000000" pitchFamily="50" charset="-128"/>
                        <a:cs typeface="+mn-cs"/>
                      </a:endParaRPr>
                    </a:p>
                    <a:p>
                      <a:endParaRPr kumimoji="1" lang="en-US" altLang="ja-JP" sz="1050" kern="1200" dirty="0" smtClean="0">
                        <a:solidFill>
                          <a:schemeClr val="tx1">
                            <a:lumMod val="95000"/>
                            <a:lumOff val="5000"/>
                          </a:schemeClr>
                        </a:solidFill>
                        <a:effectLst/>
                        <a:latin typeface="HG丸ｺﾞｼｯｸM-PRO" panose="020F0600000000000000" pitchFamily="50" charset="-128"/>
                        <a:ea typeface="HG丸ｺﾞｼｯｸM-PRO" panose="020F0600000000000000" pitchFamily="50" charset="-128"/>
                        <a:cs typeface="+mn-cs"/>
                      </a:endParaRPr>
                    </a:p>
                    <a:p>
                      <a:endParaRPr kumimoji="1" lang="en-US" altLang="ja-JP" sz="1050" kern="1200" dirty="0" smtClean="0">
                        <a:solidFill>
                          <a:schemeClr val="tx1">
                            <a:lumMod val="95000"/>
                            <a:lumOff val="5000"/>
                          </a:schemeClr>
                        </a:solidFill>
                        <a:effectLst/>
                        <a:latin typeface="HG丸ｺﾞｼｯｸM-PRO" panose="020F0600000000000000" pitchFamily="50" charset="-128"/>
                        <a:ea typeface="HG丸ｺﾞｼｯｸM-PRO" panose="020F0600000000000000" pitchFamily="50" charset="-128"/>
                        <a:cs typeface="+mn-cs"/>
                      </a:endParaRPr>
                    </a:p>
                    <a:p>
                      <a:endParaRPr kumimoji="1" lang="en-US" altLang="ja-JP" sz="1050" kern="1200" dirty="0" smtClean="0">
                        <a:solidFill>
                          <a:schemeClr val="tx1">
                            <a:lumMod val="95000"/>
                            <a:lumOff val="5000"/>
                          </a:schemeClr>
                        </a:solidFill>
                        <a:effectLst/>
                        <a:latin typeface="HG丸ｺﾞｼｯｸM-PRO" panose="020F0600000000000000" pitchFamily="50" charset="-128"/>
                        <a:ea typeface="HG丸ｺﾞｼｯｸM-PRO" panose="020F0600000000000000" pitchFamily="50" charset="-128"/>
                        <a:cs typeface="+mn-cs"/>
                      </a:endParaRPr>
                    </a:p>
                    <a:p>
                      <a:endParaRPr kumimoji="1" lang="en-US" altLang="ja-JP" sz="1050" kern="1200" dirty="0" smtClean="0">
                        <a:solidFill>
                          <a:schemeClr val="tx1">
                            <a:lumMod val="95000"/>
                            <a:lumOff val="5000"/>
                          </a:schemeClr>
                        </a:solidFill>
                        <a:effectLst/>
                        <a:latin typeface="HG丸ｺﾞｼｯｸM-PRO" panose="020F0600000000000000" pitchFamily="50" charset="-128"/>
                        <a:ea typeface="HG丸ｺﾞｼｯｸM-PRO" panose="020F0600000000000000" pitchFamily="50" charset="-128"/>
                        <a:cs typeface="+mn-cs"/>
                      </a:endParaRPr>
                    </a:p>
                    <a:p>
                      <a:endParaRPr kumimoji="1" lang="en-US" altLang="ja-JP" sz="1050" kern="1200" dirty="0" smtClean="0">
                        <a:solidFill>
                          <a:schemeClr val="tx1">
                            <a:lumMod val="95000"/>
                            <a:lumOff val="5000"/>
                          </a:schemeClr>
                        </a:solidFill>
                        <a:effectLst/>
                        <a:latin typeface="HG丸ｺﾞｼｯｸM-PRO" panose="020F0600000000000000" pitchFamily="50" charset="-128"/>
                        <a:ea typeface="HG丸ｺﾞｼｯｸM-PRO" panose="020F0600000000000000" pitchFamily="50" charset="-128"/>
                        <a:cs typeface="+mn-cs"/>
                      </a:endParaRPr>
                    </a:p>
                    <a:p>
                      <a:endParaRPr kumimoji="1" lang="en-US" altLang="ja-JP" sz="1050" kern="1200" dirty="0" smtClean="0">
                        <a:solidFill>
                          <a:schemeClr val="tx1">
                            <a:lumMod val="95000"/>
                            <a:lumOff val="5000"/>
                          </a:schemeClr>
                        </a:solidFill>
                        <a:effectLst/>
                        <a:latin typeface="HG丸ｺﾞｼｯｸM-PRO" panose="020F0600000000000000" pitchFamily="50" charset="-128"/>
                        <a:ea typeface="HG丸ｺﾞｼｯｸM-PRO" panose="020F0600000000000000" pitchFamily="50" charset="-128"/>
                        <a:cs typeface="+mn-cs"/>
                      </a:endParaRPr>
                    </a:p>
                    <a:p>
                      <a:endParaRPr kumimoji="1" lang="en-US" altLang="ja-JP" sz="1050" kern="1200" dirty="0" smtClean="0">
                        <a:solidFill>
                          <a:schemeClr val="tx1">
                            <a:lumMod val="95000"/>
                            <a:lumOff val="5000"/>
                          </a:schemeClr>
                        </a:solidFill>
                        <a:effectLst/>
                        <a:latin typeface="HG丸ｺﾞｼｯｸM-PRO" panose="020F0600000000000000" pitchFamily="50" charset="-128"/>
                        <a:ea typeface="HG丸ｺﾞｼｯｸM-PRO" panose="020F0600000000000000" pitchFamily="50" charset="-128"/>
                        <a:cs typeface="+mn-cs"/>
                      </a:endParaRPr>
                    </a:p>
                    <a:p>
                      <a:endParaRPr kumimoji="1" lang="en-US" altLang="ja-JP" sz="1050" kern="1200" dirty="0" smtClean="0">
                        <a:solidFill>
                          <a:schemeClr val="tx1">
                            <a:lumMod val="95000"/>
                            <a:lumOff val="5000"/>
                          </a:schemeClr>
                        </a:solidFill>
                        <a:effectLst/>
                        <a:latin typeface="HG丸ｺﾞｼｯｸM-PRO" panose="020F0600000000000000" pitchFamily="50" charset="-128"/>
                        <a:ea typeface="HG丸ｺﾞｼｯｸM-PRO" panose="020F0600000000000000" pitchFamily="50" charset="-128"/>
                        <a:cs typeface="+mn-cs"/>
                      </a:endParaRPr>
                    </a:p>
                    <a:p>
                      <a:endParaRPr kumimoji="1" lang="en-US" altLang="ja-JP" sz="1050" kern="1200" dirty="0" smtClean="0">
                        <a:solidFill>
                          <a:schemeClr val="tx1">
                            <a:lumMod val="95000"/>
                            <a:lumOff val="5000"/>
                          </a:schemeClr>
                        </a:solidFill>
                        <a:effectLst/>
                        <a:latin typeface="HG丸ｺﾞｼｯｸM-PRO" panose="020F0600000000000000" pitchFamily="50" charset="-128"/>
                        <a:ea typeface="HG丸ｺﾞｼｯｸM-PRO" panose="020F0600000000000000" pitchFamily="50" charset="-128"/>
                        <a:cs typeface="+mn-cs"/>
                      </a:endParaRPr>
                    </a:p>
                    <a:p>
                      <a:endParaRPr kumimoji="1" lang="en-US" altLang="ja-JP" sz="1050" kern="1200" dirty="0" smtClean="0">
                        <a:solidFill>
                          <a:schemeClr val="tx1">
                            <a:lumMod val="95000"/>
                            <a:lumOff val="5000"/>
                          </a:schemeClr>
                        </a:solidFill>
                        <a:effectLst/>
                        <a:latin typeface="HG丸ｺﾞｼｯｸM-PRO" panose="020F0600000000000000" pitchFamily="50" charset="-128"/>
                        <a:ea typeface="HG丸ｺﾞｼｯｸM-PRO" panose="020F0600000000000000" pitchFamily="50" charset="-128"/>
                        <a:cs typeface="+mn-cs"/>
                      </a:endParaRPr>
                    </a:p>
                    <a:p>
                      <a:endParaRPr kumimoji="1" lang="en-US" altLang="ja-JP" sz="1050" kern="1200" dirty="0" smtClean="0">
                        <a:solidFill>
                          <a:schemeClr val="tx1">
                            <a:lumMod val="95000"/>
                            <a:lumOff val="5000"/>
                          </a:schemeClr>
                        </a:solidFill>
                        <a:effectLst/>
                        <a:latin typeface="HG丸ｺﾞｼｯｸM-PRO" panose="020F0600000000000000" pitchFamily="50" charset="-128"/>
                        <a:ea typeface="HG丸ｺﾞｼｯｸM-PRO" panose="020F0600000000000000" pitchFamily="50" charset="-128"/>
                        <a:cs typeface="+mn-cs"/>
                      </a:endParaRPr>
                    </a:p>
                    <a:p>
                      <a:endParaRPr kumimoji="1" lang="en-US" altLang="ja-JP" sz="1050" kern="1200" dirty="0" smtClean="0">
                        <a:solidFill>
                          <a:schemeClr val="tx1">
                            <a:lumMod val="95000"/>
                            <a:lumOff val="5000"/>
                          </a:schemeClr>
                        </a:solidFill>
                        <a:effectLst/>
                        <a:latin typeface="HG丸ｺﾞｼｯｸM-PRO" panose="020F0600000000000000" pitchFamily="50" charset="-128"/>
                        <a:ea typeface="HG丸ｺﾞｼｯｸM-PRO" panose="020F0600000000000000" pitchFamily="50" charset="-128"/>
                        <a:cs typeface="+mn-cs"/>
                      </a:endParaRPr>
                    </a:p>
                    <a:p>
                      <a:endParaRPr kumimoji="1" lang="en-US" altLang="ja-JP" sz="1050" kern="1200" dirty="0" smtClean="0">
                        <a:solidFill>
                          <a:schemeClr val="tx1">
                            <a:lumMod val="95000"/>
                            <a:lumOff val="5000"/>
                          </a:schemeClr>
                        </a:solidFill>
                        <a:effectLst/>
                        <a:latin typeface="HG丸ｺﾞｼｯｸM-PRO" panose="020F0600000000000000" pitchFamily="50" charset="-128"/>
                        <a:ea typeface="HG丸ｺﾞｼｯｸM-PRO" panose="020F0600000000000000" pitchFamily="50" charset="-128"/>
                        <a:cs typeface="+mn-cs"/>
                      </a:endParaRPr>
                    </a:p>
                    <a:p>
                      <a:endParaRPr kumimoji="1" lang="en-US" altLang="ja-JP" sz="1050" kern="1200" dirty="0" smtClean="0">
                        <a:solidFill>
                          <a:schemeClr val="tx1">
                            <a:lumMod val="95000"/>
                            <a:lumOff val="5000"/>
                          </a:schemeClr>
                        </a:solidFill>
                        <a:effectLst/>
                        <a:latin typeface="HG丸ｺﾞｼｯｸM-PRO" panose="020F0600000000000000" pitchFamily="50" charset="-128"/>
                        <a:ea typeface="HG丸ｺﾞｼｯｸM-PRO" panose="020F0600000000000000" pitchFamily="50" charset="-128"/>
                        <a:cs typeface="+mn-cs"/>
                      </a:endParaRPr>
                    </a:p>
                    <a:p>
                      <a:endParaRPr kumimoji="1" lang="en-US" altLang="ja-JP" sz="1050" kern="1200" dirty="0" smtClean="0">
                        <a:solidFill>
                          <a:schemeClr val="tx1">
                            <a:lumMod val="95000"/>
                            <a:lumOff val="5000"/>
                          </a:schemeClr>
                        </a:solidFill>
                        <a:effectLst/>
                        <a:latin typeface="HG丸ｺﾞｼｯｸM-PRO" panose="020F0600000000000000" pitchFamily="50" charset="-128"/>
                        <a:ea typeface="HG丸ｺﾞｼｯｸM-PRO" panose="020F0600000000000000" pitchFamily="50" charset="-128"/>
                        <a:cs typeface="+mn-cs"/>
                      </a:endParaRPr>
                    </a:p>
                    <a:p>
                      <a:endParaRPr kumimoji="1" lang="en-US" altLang="ja-JP" sz="1050" kern="1200" dirty="0" smtClean="0">
                        <a:solidFill>
                          <a:schemeClr val="tx1">
                            <a:lumMod val="95000"/>
                            <a:lumOff val="5000"/>
                          </a:schemeClr>
                        </a:solidFill>
                        <a:effectLst/>
                        <a:latin typeface="HG丸ｺﾞｼｯｸM-PRO" panose="020F0600000000000000" pitchFamily="50" charset="-128"/>
                        <a:ea typeface="HG丸ｺﾞｼｯｸM-PRO" panose="020F0600000000000000" pitchFamily="50" charset="-128"/>
                        <a:cs typeface="+mn-cs"/>
                      </a:endParaRPr>
                    </a:p>
                    <a:p>
                      <a:r>
                        <a:rPr kumimoji="1" lang="ja-JP" altLang="en-US" sz="1050" kern="1200" dirty="0" smtClean="0">
                          <a:solidFill>
                            <a:schemeClr val="tx1">
                              <a:lumMod val="95000"/>
                              <a:lumOff val="5000"/>
                            </a:schemeClr>
                          </a:solidFill>
                          <a:effectLst/>
                          <a:latin typeface="HG丸ｺﾞｼｯｸM-PRO" panose="020F0600000000000000" pitchFamily="50" charset="-128"/>
                          <a:ea typeface="HG丸ｺﾞｼｯｸM-PRO" panose="020F0600000000000000" pitchFamily="50" charset="-128"/>
                          <a:cs typeface="+mn-cs"/>
                        </a:rPr>
                        <a:t>◇本時の目標を踏まえて、活動の様子を</a:t>
                      </a:r>
                      <a:endParaRPr kumimoji="1" lang="en-US" altLang="ja-JP" sz="1050" kern="1200" dirty="0" smtClean="0">
                        <a:solidFill>
                          <a:schemeClr val="tx1">
                            <a:lumMod val="95000"/>
                            <a:lumOff val="5000"/>
                          </a:schemeClr>
                        </a:solidFill>
                        <a:effectLst/>
                        <a:latin typeface="HG丸ｺﾞｼｯｸM-PRO" panose="020F0600000000000000" pitchFamily="50" charset="-128"/>
                        <a:ea typeface="HG丸ｺﾞｼｯｸM-PRO" panose="020F0600000000000000" pitchFamily="50" charset="-128"/>
                        <a:cs typeface="+mn-cs"/>
                      </a:endParaRPr>
                    </a:p>
                    <a:p>
                      <a:r>
                        <a:rPr kumimoji="1" lang="ja-JP" altLang="en-US" sz="1050" kern="1200" dirty="0" smtClean="0">
                          <a:solidFill>
                            <a:schemeClr val="tx1">
                              <a:lumMod val="95000"/>
                              <a:lumOff val="5000"/>
                            </a:schemeClr>
                          </a:solidFill>
                          <a:effectLst/>
                          <a:latin typeface="HG丸ｺﾞｼｯｸM-PRO" panose="020F0600000000000000" pitchFamily="50" charset="-128"/>
                          <a:ea typeface="HG丸ｺﾞｼｯｸM-PRO" panose="020F0600000000000000" pitchFamily="50" charset="-128"/>
                          <a:cs typeface="+mn-cs"/>
                        </a:rPr>
                        <a:t>　観察しておき、励ましと賞賛の言葉掛</a:t>
                      </a:r>
                      <a:endParaRPr kumimoji="1" lang="en-US" altLang="ja-JP" sz="1050" kern="1200" dirty="0" smtClean="0">
                        <a:solidFill>
                          <a:schemeClr val="tx1">
                            <a:lumMod val="95000"/>
                            <a:lumOff val="5000"/>
                          </a:schemeClr>
                        </a:solidFill>
                        <a:effectLst/>
                        <a:latin typeface="HG丸ｺﾞｼｯｸM-PRO" panose="020F0600000000000000" pitchFamily="50" charset="-128"/>
                        <a:ea typeface="HG丸ｺﾞｼｯｸM-PRO" panose="020F0600000000000000" pitchFamily="50" charset="-128"/>
                        <a:cs typeface="+mn-cs"/>
                      </a:endParaRPr>
                    </a:p>
                    <a:p>
                      <a:r>
                        <a:rPr kumimoji="1" lang="ja-JP" altLang="en-US" sz="1050" kern="1200" dirty="0" smtClean="0">
                          <a:solidFill>
                            <a:schemeClr val="tx1">
                              <a:lumMod val="95000"/>
                              <a:lumOff val="5000"/>
                            </a:schemeClr>
                          </a:solidFill>
                          <a:effectLst/>
                          <a:latin typeface="HG丸ｺﾞｼｯｸM-PRO" panose="020F0600000000000000" pitchFamily="50" charset="-128"/>
                          <a:ea typeface="HG丸ｺﾞｼｯｸM-PRO" panose="020F0600000000000000" pitchFamily="50" charset="-128"/>
                          <a:cs typeface="+mn-cs"/>
                        </a:rPr>
                        <a:t>　けをする。</a:t>
                      </a:r>
                      <a:endParaRPr kumimoji="1" lang="en-US" altLang="ja-JP" sz="1050" kern="1200" dirty="0" smtClean="0">
                        <a:solidFill>
                          <a:schemeClr val="tx1">
                            <a:lumMod val="95000"/>
                            <a:lumOff val="5000"/>
                          </a:schemeClr>
                        </a:solidFill>
                        <a:effectLst/>
                        <a:latin typeface="HG丸ｺﾞｼｯｸM-PRO" panose="020F0600000000000000" pitchFamily="50" charset="-128"/>
                        <a:ea typeface="HG丸ｺﾞｼｯｸM-PRO" panose="020F0600000000000000" pitchFamily="50" charset="-128"/>
                        <a:cs typeface="+mn-cs"/>
                      </a:endParaRPr>
                    </a:p>
                    <a:p>
                      <a:endParaRPr kumimoji="1" lang="en-US" altLang="ja-JP" sz="1000" dirty="0" smtClean="0">
                        <a:solidFill>
                          <a:sysClr val="windowText" lastClr="000000"/>
                        </a:solidFill>
                        <a:latin typeface="HG丸ｺﾞｼｯｸM-PRO" panose="020F0600000000000000" pitchFamily="50" charset="-128"/>
                        <a:ea typeface="HG丸ｺﾞｼｯｸM-PRO" panose="020F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66" name="正方形/長方形 51"/>
          <p:cNvSpPr>
            <a:spLocks noChangeArrowheads="1"/>
          </p:cNvSpPr>
          <p:nvPr/>
        </p:nvSpPr>
        <p:spPr bwMode="auto">
          <a:xfrm>
            <a:off x="90482" y="6861024"/>
            <a:ext cx="555625" cy="209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vert="eaVert" wrap="none" lIns="36000" tIns="0" rIns="36000" bIns="0" anchor="ctr"/>
          <a:lstStyle/>
          <a:p>
            <a:pPr algn="ctr"/>
            <a:r>
              <a:rPr lang="ja-JP" altLang="en-US" sz="1200" dirty="0">
                <a:latin typeface="HG丸ｺﾞｼｯｸM-PRO" pitchFamily="50" charset="-128"/>
                <a:ea typeface="HG丸ｺﾞｼｯｸM-PRO" pitchFamily="50" charset="-128"/>
              </a:rPr>
              <a:t>振り返り</a:t>
            </a:r>
            <a:r>
              <a:rPr lang="ja-JP" altLang="en-US" sz="1200" b="0" dirty="0" smtClean="0">
                <a:latin typeface="HG丸ｺﾞｼｯｸM-PRO" pitchFamily="50" charset="-128"/>
                <a:ea typeface="HG丸ｺﾞｼｯｸM-PRO" pitchFamily="50" charset="-128"/>
              </a:rPr>
              <a:t>　　分</a:t>
            </a:r>
            <a:endParaRPr lang="en-US" altLang="ja-JP" sz="1200" b="0" dirty="0">
              <a:latin typeface="HG丸ｺﾞｼｯｸM-PRO" pitchFamily="50" charset="-128"/>
              <a:ea typeface="HG丸ｺﾞｼｯｸM-PRO" pitchFamily="50" charset="-128"/>
            </a:endParaRPr>
          </a:p>
        </p:txBody>
      </p:sp>
      <p:grpSp>
        <p:nvGrpSpPr>
          <p:cNvPr id="3" name="グループ化 2"/>
          <p:cNvGrpSpPr/>
          <p:nvPr/>
        </p:nvGrpSpPr>
        <p:grpSpPr>
          <a:xfrm>
            <a:off x="85736" y="81217"/>
            <a:ext cx="558354" cy="5802748"/>
            <a:chOff x="90483" y="306003"/>
            <a:chExt cx="558354" cy="6109617"/>
          </a:xfrm>
        </p:grpSpPr>
        <p:sp>
          <p:nvSpPr>
            <p:cNvPr id="7" name="AutoShape 23"/>
            <p:cNvSpPr>
              <a:spLocks noChangeArrowheads="1"/>
            </p:cNvSpPr>
            <p:nvPr/>
          </p:nvSpPr>
          <p:spPr bwMode="auto">
            <a:xfrm rot="5400000">
              <a:off x="-2692070" y="3088556"/>
              <a:ext cx="6109617" cy="544512"/>
            </a:xfrm>
            <a:prstGeom prst="chevron">
              <a:avLst>
                <a:gd name="adj" fmla="val 37469"/>
              </a:avLst>
            </a:prstGeom>
            <a:solidFill>
              <a:srgbClr val="0099FF"/>
            </a:solidFill>
            <a:ln>
              <a:noFill/>
            </a:ln>
            <a:extLst/>
          </p:spPr>
          <p:txBody>
            <a:bodyPr rot="10800000" vert="eaVert" wrap="none" anchor="ctr"/>
            <a:lstStyle/>
            <a:p>
              <a:pPr algn="ctr"/>
              <a:r>
                <a:rPr lang="en-US" altLang="ja-JP" sz="1200" b="0" dirty="0">
                  <a:ea typeface="HG丸ｺﾞｼｯｸM-PRO" pitchFamily="50" charset="-128"/>
                </a:rPr>
                <a:t> </a:t>
              </a:r>
              <a:endParaRPr lang="ja-JP" altLang="en-US" b="0" dirty="0">
                <a:latin typeface="HG丸ｺﾞｼｯｸM-PRO" pitchFamily="50" charset="-128"/>
                <a:ea typeface="HG丸ｺﾞｼｯｸM-PRO" pitchFamily="50" charset="-128"/>
              </a:endParaRPr>
            </a:p>
          </p:txBody>
        </p:sp>
        <p:sp>
          <p:nvSpPr>
            <p:cNvPr id="67" name="正方形/長方形 51"/>
            <p:cNvSpPr>
              <a:spLocks noChangeArrowheads="1"/>
            </p:cNvSpPr>
            <p:nvPr/>
          </p:nvSpPr>
          <p:spPr bwMode="auto">
            <a:xfrm>
              <a:off x="93212" y="2123896"/>
              <a:ext cx="555625" cy="201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vert="eaVert" wrap="none" lIns="36000" tIns="0" rIns="36000" bIns="0" anchor="ctr"/>
            <a:lstStyle/>
            <a:p>
              <a:pPr algn="ctr"/>
              <a:r>
                <a:rPr lang="ja-JP" altLang="en-US" sz="1200" b="0" dirty="0" smtClean="0">
                  <a:latin typeface="HG丸ｺﾞｼｯｸM-PRO" pitchFamily="50" charset="-128"/>
                  <a:ea typeface="HG丸ｺﾞｼｯｸM-PRO" pitchFamily="50" charset="-128"/>
                </a:rPr>
                <a:t>　　　</a:t>
              </a:r>
              <a:endParaRPr lang="en-US" altLang="ja-JP" sz="1200" b="0" dirty="0">
                <a:latin typeface="HG丸ｺﾞｼｯｸM-PRO" pitchFamily="50" charset="-128"/>
                <a:ea typeface="HG丸ｺﾞｼｯｸM-PRO" pitchFamily="50" charset="-128"/>
              </a:endParaRPr>
            </a:p>
          </p:txBody>
        </p:sp>
      </p:grpSp>
      <p:sp>
        <p:nvSpPr>
          <p:cNvPr id="43" name="角丸四角形吹き出し 42"/>
          <p:cNvSpPr/>
          <p:nvPr/>
        </p:nvSpPr>
        <p:spPr>
          <a:xfrm>
            <a:off x="1556657" y="764626"/>
            <a:ext cx="5076000" cy="648000"/>
          </a:xfrm>
          <a:prstGeom prst="wedgeRoundRectCallout">
            <a:avLst>
              <a:gd name="adj1" fmla="val -52995"/>
              <a:gd name="adj2" fmla="val -14967"/>
              <a:gd name="adj3" fmla="val 16667"/>
            </a:avLst>
          </a:prstGeom>
          <a:ln w="6350">
            <a:solidFill>
              <a:schemeClr val="tx1"/>
            </a:solidFill>
          </a:ln>
        </p:spPr>
        <p:style>
          <a:lnRef idx="2">
            <a:schemeClr val="accent1"/>
          </a:lnRef>
          <a:fillRef idx="1">
            <a:schemeClr val="lt1"/>
          </a:fillRef>
          <a:effectRef idx="0">
            <a:schemeClr val="accent1"/>
          </a:effectRef>
          <a:fontRef idx="minor">
            <a:schemeClr val="dk1"/>
          </a:fontRef>
        </p:style>
        <p:txBody>
          <a:bodyPr rIns="36000" rtlCol="0" anchor="ctr"/>
          <a:lstStyle/>
          <a:p>
            <a:r>
              <a:rPr lang="ja-JP" altLang="en-US" sz="1050" dirty="0">
                <a:solidFill>
                  <a:schemeClr val="tx1"/>
                </a:solidFill>
                <a:latin typeface="ＤＦ平成明朝体W3" panose="02020309000000000000" pitchFamily="17" charset="-128"/>
                <a:ea typeface="ＤＦ平成明朝体W3" panose="02020309000000000000" pitchFamily="17" charset="-128"/>
              </a:rPr>
              <a:t>　</a:t>
            </a:r>
            <a:r>
              <a:rPr lang="ja-JP" altLang="en-US" sz="1050" dirty="0" smtClean="0">
                <a:solidFill>
                  <a:schemeClr val="tx1"/>
                </a:solidFill>
                <a:latin typeface="ＤＦ平成明朝体W3" panose="02020309000000000000" pitchFamily="17" charset="-128"/>
                <a:ea typeface="ＤＦ平成明朝体W3" panose="02020309000000000000" pitchFamily="17" charset="-128"/>
              </a:rPr>
              <a:t>出た意見を見てください。時間をとりますので、似ている意見をまとめたり、よさを組み合わせて新たな意見をつくってみたり、言いやすい言葉に置き換えたりして、案を作ってください。グループで話し合ってください。時間を</a:t>
            </a:r>
            <a:r>
              <a:rPr lang="en-US" altLang="ja-JP" sz="1050" dirty="0" smtClean="0">
                <a:solidFill>
                  <a:schemeClr val="tx1"/>
                </a:solidFill>
                <a:latin typeface="ＤＦ平成明朝体W3" panose="02020309000000000000" pitchFamily="17" charset="-128"/>
                <a:ea typeface="ＤＦ平成明朝体W3" panose="02020309000000000000" pitchFamily="17" charset="-128"/>
              </a:rPr>
              <a:t>10</a:t>
            </a:r>
            <a:r>
              <a:rPr lang="ja-JP" altLang="en-US" sz="1050" dirty="0" smtClean="0">
                <a:solidFill>
                  <a:schemeClr val="tx1"/>
                </a:solidFill>
                <a:latin typeface="ＤＦ平成明朝体W3" panose="02020309000000000000" pitchFamily="17" charset="-128"/>
                <a:ea typeface="ＤＦ平成明朝体W3" panose="02020309000000000000" pitchFamily="17" charset="-128"/>
              </a:rPr>
              <a:t>分間とります。</a:t>
            </a:r>
            <a:endParaRPr lang="en-US" altLang="ja-JP" sz="1050" dirty="0" smtClean="0">
              <a:solidFill>
                <a:schemeClr val="tx1"/>
              </a:solidFill>
              <a:latin typeface="ＤＦ平成明朝体W3" panose="02020309000000000000" pitchFamily="17" charset="-128"/>
              <a:ea typeface="ＤＦ平成明朝体W3" panose="02020309000000000000" pitchFamily="17" charset="-128"/>
            </a:endParaRPr>
          </a:p>
        </p:txBody>
      </p:sp>
      <p:sp>
        <p:nvSpPr>
          <p:cNvPr id="29" name="角丸四角形吹き出し 28"/>
          <p:cNvSpPr/>
          <p:nvPr/>
        </p:nvSpPr>
        <p:spPr>
          <a:xfrm>
            <a:off x="1556656" y="3331431"/>
            <a:ext cx="5076000" cy="549907"/>
          </a:xfrm>
          <a:prstGeom prst="wedgeRoundRectCallout">
            <a:avLst>
              <a:gd name="adj1" fmla="val -53009"/>
              <a:gd name="adj2" fmla="val -16185"/>
              <a:gd name="adj3" fmla="val 16667"/>
            </a:avLst>
          </a:prstGeom>
          <a:ln w="6350">
            <a:solidFill>
              <a:schemeClr val="tx1"/>
            </a:solidFill>
          </a:ln>
        </p:spPr>
        <p:style>
          <a:lnRef idx="2">
            <a:schemeClr val="accent1"/>
          </a:lnRef>
          <a:fillRef idx="1">
            <a:schemeClr val="lt1"/>
          </a:fillRef>
          <a:effectRef idx="0">
            <a:schemeClr val="accent1"/>
          </a:effectRef>
          <a:fontRef idx="minor">
            <a:schemeClr val="dk1"/>
          </a:fontRef>
        </p:style>
        <p:txBody>
          <a:bodyPr rIns="36000" rtlCol="0" anchor="ctr"/>
          <a:lstStyle/>
          <a:p>
            <a:r>
              <a:rPr lang="ja-JP" altLang="en-US" sz="1050" dirty="0">
                <a:solidFill>
                  <a:schemeClr val="tx1"/>
                </a:solidFill>
                <a:latin typeface="ＤＦ平成明朝体W3" panose="02020309000000000000" pitchFamily="17" charset="-128"/>
                <a:ea typeface="ＤＦ平成明朝体W3" panose="02020309000000000000" pitchFamily="17" charset="-128"/>
              </a:rPr>
              <a:t>　</a:t>
            </a:r>
            <a:r>
              <a:rPr lang="ja-JP" altLang="en-US" sz="1050" dirty="0" smtClean="0">
                <a:solidFill>
                  <a:schemeClr val="tx1"/>
                </a:solidFill>
                <a:latin typeface="ＤＦ平成明朝体W3" panose="02020309000000000000" pitchFamily="17" charset="-128"/>
                <a:ea typeface="ＤＦ平成明朝体W3" panose="02020309000000000000" pitchFamily="17" charset="-128"/>
              </a:rPr>
              <a:t>みんなの意見をいくつかにまとめて整理しました。その他に意見はありませんか。では、これから学級目標の決定に入ります。どのように決めますか。</a:t>
            </a:r>
            <a:endParaRPr lang="en-US" altLang="ja-JP" sz="1050" dirty="0" smtClean="0">
              <a:solidFill>
                <a:schemeClr val="tx1"/>
              </a:solidFill>
              <a:latin typeface="ＤＦ平成明朝体W3" panose="02020309000000000000" pitchFamily="17" charset="-128"/>
              <a:ea typeface="ＤＦ平成明朝体W3" panose="02020309000000000000" pitchFamily="17" charset="-128"/>
            </a:endParaRPr>
          </a:p>
        </p:txBody>
      </p:sp>
      <p:sp>
        <p:nvSpPr>
          <p:cNvPr id="30" name="テキスト ボックス 29"/>
          <p:cNvSpPr txBox="1"/>
          <p:nvPr/>
        </p:nvSpPr>
        <p:spPr>
          <a:xfrm>
            <a:off x="144968" y="7992220"/>
            <a:ext cx="465615" cy="276999"/>
          </a:xfrm>
          <a:prstGeom prst="rect">
            <a:avLst/>
          </a:prstGeom>
          <a:noFill/>
        </p:spPr>
        <p:txBody>
          <a:bodyPr wrap="square" rtlCol="0">
            <a:spAutoFit/>
          </a:bodyPr>
          <a:lstStyle/>
          <a:p>
            <a:r>
              <a:rPr lang="en-US" altLang="ja-JP" sz="1200" dirty="0" smtClean="0">
                <a:latin typeface="HG丸ｺﾞｼｯｸM-PRO" panose="020F0600000000000000" pitchFamily="50" charset="-128"/>
                <a:ea typeface="HG丸ｺﾞｼｯｸM-PRO" panose="020F0600000000000000" pitchFamily="50" charset="-128"/>
              </a:rPr>
              <a:t>15</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31" name="角丸四角形吹き出し 30"/>
          <p:cNvSpPr/>
          <p:nvPr/>
        </p:nvSpPr>
        <p:spPr>
          <a:xfrm>
            <a:off x="1556656" y="8156030"/>
            <a:ext cx="5076000" cy="756000"/>
          </a:xfrm>
          <a:prstGeom prst="wedgeRoundRectCallout">
            <a:avLst>
              <a:gd name="adj1" fmla="val -52197"/>
              <a:gd name="adj2" fmla="val -31499"/>
              <a:gd name="adj3" fmla="val 1666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r>
              <a:rPr lang="ja-JP" altLang="en-US" sz="1050" dirty="0" smtClean="0">
                <a:solidFill>
                  <a:schemeClr val="tx1"/>
                </a:solidFill>
                <a:latin typeface="ＤＦ平成明朝体W3" panose="02020309000000000000" pitchFamily="17" charset="-128"/>
                <a:ea typeface="ＤＦ平成明朝体W3" panose="02020309000000000000" pitchFamily="17" charset="-128"/>
              </a:rPr>
              <a:t>　学級目標の話合いの中で、積極的な姿、仲間を受け入れる姿、コミュニケーションをとる姿など、</a:t>
            </a:r>
            <a:r>
              <a:rPr lang="ja-JP" altLang="en-US" sz="1050" dirty="0" err="1" smtClean="0">
                <a:solidFill>
                  <a:schemeClr val="tx1"/>
                </a:solidFill>
                <a:latin typeface="ＤＦ平成明朝体W3" panose="02020309000000000000" pitchFamily="17" charset="-128"/>
                <a:ea typeface="ＤＦ平成明朝体W3" panose="02020309000000000000" pitchFamily="17" charset="-128"/>
              </a:rPr>
              <a:t>たくさんの</a:t>
            </a:r>
            <a:r>
              <a:rPr lang="ja-JP" altLang="en-US" sz="1050" dirty="0" smtClean="0">
                <a:solidFill>
                  <a:schemeClr val="tx1"/>
                </a:solidFill>
                <a:latin typeface="ＤＦ平成明朝体W3" panose="02020309000000000000" pitchFamily="17" charset="-128"/>
                <a:ea typeface="ＤＦ平成明朝体W3" panose="02020309000000000000" pitchFamily="17" charset="-128"/>
              </a:rPr>
              <a:t>よさが見られました。</a:t>
            </a:r>
            <a:endParaRPr lang="en-US" altLang="ja-JP" sz="1050" dirty="0" smtClean="0">
              <a:solidFill>
                <a:schemeClr val="tx1"/>
              </a:solidFill>
              <a:latin typeface="ＤＦ平成明朝体W3" panose="02020309000000000000" pitchFamily="17" charset="-128"/>
              <a:ea typeface="ＤＦ平成明朝体W3" panose="02020309000000000000" pitchFamily="17" charset="-128"/>
            </a:endParaRPr>
          </a:p>
          <a:p>
            <a:r>
              <a:rPr lang="ja-JP" altLang="en-US" sz="1050" dirty="0" smtClean="0">
                <a:solidFill>
                  <a:schemeClr val="tx1"/>
                </a:solidFill>
                <a:latin typeface="ＤＦ平成明朝体W3" panose="02020309000000000000" pitchFamily="17" charset="-128"/>
                <a:ea typeface="ＤＦ平成明朝体W3" panose="02020309000000000000" pitchFamily="17" charset="-128"/>
              </a:rPr>
              <a:t>　皆さんで決めた学級目標を達成できるように、全員で頑張っていきましょう。</a:t>
            </a:r>
            <a:endParaRPr lang="en-US" altLang="ja-JP" sz="1050" dirty="0">
              <a:solidFill>
                <a:schemeClr val="tx1"/>
              </a:solidFill>
              <a:latin typeface="ＤＦ平成明朝体W3" panose="02020309000000000000" pitchFamily="17" charset="-128"/>
              <a:ea typeface="ＤＦ平成明朝体W3" panose="02020309000000000000" pitchFamily="17" charset="-128"/>
            </a:endParaRPr>
          </a:p>
        </p:txBody>
      </p:sp>
      <p:sp>
        <p:nvSpPr>
          <p:cNvPr id="24" name="正方形/長方形 23"/>
          <p:cNvSpPr/>
          <p:nvPr/>
        </p:nvSpPr>
        <p:spPr>
          <a:xfrm>
            <a:off x="4124236" y="1536567"/>
            <a:ext cx="2647940" cy="1277273"/>
          </a:xfrm>
          <a:prstGeom prst="rect">
            <a:avLst/>
          </a:prstGeom>
          <a:solidFill>
            <a:srgbClr val="FFCCFF"/>
          </a:solidFill>
        </p:spPr>
        <p:txBody>
          <a:bodyPr wrap="square">
            <a:spAutoFit/>
          </a:bodyPr>
          <a:lstStyle/>
          <a:p>
            <a:r>
              <a:rPr lang="ja-JP" altLang="en-US" sz="1100" dirty="0" smtClean="0">
                <a:latin typeface="HG丸ｺﾞｼｯｸM-PRO" panose="020F0600000000000000" pitchFamily="50" charset="-128"/>
                <a:ea typeface="HG丸ｺﾞｼｯｸM-PRO" panose="020F0600000000000000" pitchFamily="50" charset="-128"/>
              </a:rPr>
              <a:t>ポイント②－１</a:t>
            </a:r>
            <a:endParaRPr lang="en-US" altLang="ja-JP" sz="1100" dirty="0" smtClean="0">
              <a:latin typeface="HG丸ｺﾞｼｯｸM-PRO" panose="020F0600000000000000" pitchFamily="50" charset="-128"/>
              <a:ea typeface="HG丸ｺﾞｼｯｸM-PRO" panose="020F0600000000000000" pitchFamily="50" charset="-128"/>
            </a:endParaRPr>
          </a:p>
          <a:p>
            <a:r>
              <a:rPr lang="en-US" altLang="ja-JP" sz="1100" dirty="0" smtClean="0">
                <a:latin typeface="HG丸ｺﾞｼｯｸM-PRO" panose="020F0600000000000000" pitchFamily="50" charset="-128"/>
                <a:ea typeface="HG丸ｺﾞｼｯｸM-PRO" panose="020F0600000000000000" pitchFamily="50" charset="-128"/>
              </a:rPr>
              <a:t>【</a:t>
            </a:r>
            <a:r>
              <a:rPr lang="ja-JP" altLang="en-US" sz="1100" dirty="0" smtClean="0">
                <a:latin typeface="HG丸ｺﾞｼｯｸM-PRO" panose="020F0600000000000000" pitchFamily="50" charset="-128"/>
                <a:ea typeface="HG丸ｺﾞｼｯｸM-PRO" panose="020F0600000000000000" pitchFamily="50" charset="-128"/>
              </a:rPr>
              <a:t>「合意形成の例」を提供し、多数決に頼らない合意形成を促す</a:t>
            </a:r>
            <a:r>
              <a:rPr lang="en-US" altLang="ja-JP" sz="1100" dirty="0" smtClean="0">
                <a:latin typeface="HG丸ｺﾞｼｯｸM-PRO" panose="020F0600000000000000" pitchFamily="50" charset="-128"/>
                <a:ea typeface="HG丸ｺﾞｼｯｸM-PRO" panose="020F0600000000000000" pitchFamily="50" charset="-128"/>
              </a:rPr>
              <a:t>】</a:t>
            </a:r>
          </a:p>
          <a:p>
            <a:r>
              <a:rPr lang="ja-JP" altLang="en-US" sz="1100" dirty="0" smtClean="0">
                <a:latin typeface="HG丸ｺﾞｼｯｸM-PRO" panose="020F0600000000000000" pitchFamily="50" charset="-128"/>
                <a:ea typeface="HG丸ｺﾞｼｯｸM-PRO" panose="020F0600000000000000" pitchFamily="50" charset="-128"/>
              </a:rPr>
              <a:t>　すぐ</a:t>
            </a:r>
            <a:r>
              <a:rPr lang="ja-JP" altLang="en-US" sz="1100" dirty="0">
                <a:latin typeface="HG丸ｺﾞｼｯｸM-PRO" panose="020F0600000000000000" pitchFamily="50" charset="-128"/>
                <a:ea typeface="HG丸ｺﾞｼｯｸM-PRO" panose="020F0600000000000000" pitchFamily="50" charset="-128"/>
              </a:rPr>
              <a:t>に多数決などで意見を</a:t>
            </a:r>
            <a:r>
              <a:rPr lang="ja-JP" altLang="en-US" sz="1100" dirty="0" smtClean="0">
                <a:latin typeface="HG丸ｺﾞｼｯｸM-PRO" panose="020F0600000000000000" pitchFamily="50" charset="-128"/>
                <a:ea typeface="HG丸ｺﾞｼｯｸM-PRO" panose="020F0600000000000000" pitchFamily="50" charset="-128"/>
              </a:rPr>
              <a:t>決めるの</a:t>
            </a:r>
            <a:r>
              <a:rPr lang="ja-JP" altLang="en-US" sz="1100" dirty="0">
                <a:latin typeface="HG丸ｺﾞｼｯｸM-PRO" panose="020F0600000000000000" pitchFamily="50" charset="-128"/>
                <a:ea typeface="HG丸ｺﾞｼｯｸM-PRO" panose="020F0600000000000000" pitchFamily="50" charset="-128"/>
              </a:rPr>
              <a:t>ではなく</a:t>
            </a:r>
            <a:r>
              <a:rPr lang="ja-JP" altLang="en-US" sz="1100" dirty="0" smtClean="0">
                <a:latin typeface="HG丸ｺﾞｼｯｸM-PRO" panose="020F0600000000000000" pitchFamily="50" charset="-128"/>
                <a:ea typeface="HG丸ｺﾞｼｯｸM-PRO" panose="020F0600000000000000" pitchFamily="50" charset="-128"/>
              </a:rPr>
              <a:t>、「合意</a:t>
            </a:r>
            <a:r>
              <a:rPr lang="ja-JP" altLang="en-US" sz="1100" dirty="0">
                <a:latin typeface="HG丸ｺﾞｼｯｸM-PRO" panose="020F0600000000000000" pitchFamily="50" charset="-128"/>
                <a:ea typeface="HG丸ｺﾞｼｯｸM-PRO" panose="020F0600000000000000" pitchFamily="50" charset="-128"/>
              </a:rPr>
              <a:t>形成の</a:t>
            </a:r>
            <a:r>
              <a:rPr lang="ja-JP" altLang="en-US" sz="1100" dirty="0" smtClean="0">
                <a:latin typeface="HG丸ｺﾞｼｯｸM-PRO" panose="020F0600000000000000" pitchFamily="50" charset="-128"/>
                <a:ea typeface="HG丸ｺﾞｼｯｸM-PRO" panose="020F0600000000000000" pitchFamily="50" charset="-128"/>
              </a:rPr>
              <a:t>例」を</a:t>
            </a:r>
            <a:r>
              <a:rPr lang="ja-JP" altLang="en-US" sz="1100" dirty="0">
                <a:latin typeface="HG丸ｺﾞｼｯｸM-PRO" panose="020F0600000000000000" pitchFamily="50" charset="-128"/>
                <a:ea typeface="HG丸ｺﾞｼｯｸM-PRO" panose="020F0600000000000000" pitchFamily="50" charset="-128"/>
              </a:rPr>
              <a:t>参考に</a:t>
            </a:r>
            <a:r>
              <a:rPr lang="ja-JP" altLang="en-US" sz="1100" dirty="0" smtClean="0">
                <a:latin typeface="HG丸ｺﾞｼｯｸM-PRO" panose="020F0600000000000000" pitchFamily="50" charset="-128"/>
                <a:ea typeface="HG丸ｺﾞｼｯｸM-PRO" panose="020F0600000000000000" pitchFamily="50" charset="-128"/>
              </a:rPr>
              <a:t>しながら</a:t>
            </a:r>
            <a:r>
              <a:rPr lang="ja-JP" altLang="en-US" sz="1100" dirty="0">
                <a:latin typeface="HG丸ｺﾞｼｯｸM-PRO" panose="020F0600000000000000" pitchFamily="50" charset="-128"/>
                <a:ea typeface="HG丸ｺﾞｼｯｸM-PRO" panose="020F0600000000000000" pitchFamily="50" charset="-128"/>
              </a:rPr>
              <a:t>話合いに参加することで</a:t>
            </a:r>
            <a:r>
              <a:rPr lang="ja-JP" altLang="en-US" sz="1100" dirty="0" smtClean="0">
                <a:latin typeface="HG丸ｺﾞｼｯｸM-PRO" panose="020F0600000000000000" pitchFamily="50" charset="-128"/>
                <a:ea typeface="HG丸ｺﾞｼｯｸM-PRO" panose="020F0600000000000000" pitchFamily="50" charset="-128"/>
              </a:rPr>
              <a:t>、合意形成の方法を身に付けていく。</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4128346" y="6262122"/>
            <a:ext cx="2647940" cy="1446550"/>
          </a:xfrm>
          <a:prstGeom prst="rect">
            <a:avLst/>
          </a:prstGeom>
          <a:solidFill>
            <a:srgbClr val="FFCCFF"/>
          </a:solidFill>
        </p:spPr>
        <p:txBody>
          <a:bodyPr wrap="square">
            <a:spAutoFit/>
          </a:bodyPr>
          <a:lstStyle/>
          <a:p>
            <a:r>
              <a:rPr lang="ja-JP" altLang="en-US" sz="1100" dirty="0" smtClean="0">
                <a:latin typeface="HG丸ｺﾞｼｯｸM-PRO" panose="020F0600000000000000" pitchFamily="50" charset="-128"/>
                <a:ea typeface="HG丸ｺﾞｼｯｸM-PRO" panose="020F0600000000000000" pitchFamily="50" charset="-128"/>
              </a:rPr>
              <a:t>ポイント①－３</a:t>
            </a:r>
            <a:endParaRPr lang="en-US" altLang="ja-JP" sz="1100" dirty="0" smtClean="0">
              <a:latin typeface="HG丸ｺﾞｼｯｸM-PRO" panose="020F0600000000000000" pitchFamily="50" charset="-128"/>
              <a:ea typeface="HG丸ｺﾞｼｯｸM-PRO" panose="020F0600000000000000" pitchFamily="50" charset="-128"/>
            </a:endParaRPr>
          </a:p>
          <a:p>
            <a:r>
              <a:rPr lang="en-US" altLang="ja-JP" sz="1100" dirty="0" smtClean="0">
                <a:latin typeface="HG丸ｺﾞｼｯｸM-PRO" panose="020F0600000000000000" pitchFamily="50" charset="-128"/>
                <a:ea typeface="HG丸ｺﾞｼｯｸM-PRO" panose="020F0600000000000000" pitchFamily="50" charset="-128"/>
              </a:rPr>
              <a:t>【</a:t>
            </a:r>
            <a:r>
              <a:rPr lang="ja-JP" altLang="en-US" sz="1100" dirty="0" smtClean="0">
                <a:latin typeface="HG丸ｺﾞｼｯｸM-PRO" panose="020F0600000000000000" pitchFamily="50" charset="-128"/>
                <a:ea typeface="HG丸ｺﾞｼｯｸM-PRO" panose="020F0600000000000000" pitchFamily="50" charset="-128"/>
              </a:rPr>
              <a:t>意見の共有・集団の目標設定を自己決定へつなげる</a:t>
            </a:r>
            <a:r>
              <a:rPr lang="en-US" altLang="ja-JP" sz="1100" dirty="0" smtClean="0">
                <a:latin typeface="HG丸ｺﾞｼｯｸM-PRO" panose="020F0600000000000000" pitchFamily="50" charset="-128"/>
                <a:ea typeface="HG丸ｺﾞｼｯｸM-PRO" panose="020F0600000000000000" pitchFamily="50" charset="-128"/>
              </a:rPr>
              <a:t>】</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smtClean="0">
                <a:latin typeface="HG丸ｺﾞｼｯｸM-PRO" panose="020F0600000000000000" pitchFamily="50" charset="-128"/>
                <a:ea typeface="HG丸ｺﾞｼｯｸM-PRO" panose="020F0600000000000000" pitchFamily="50" charset="-128"/>
              </a:rPr>
              <a:t>　クラス全員で設定した目標を、自分自身の行動につなげるために、自分が学級目標の達成に向けて意識</a:t>
            </a:r>
            <a:r>
              <a:rPr lang="ja-JP" altLang="en-US" sz="1100" dirty="0">
                <a:latin typeface="HG丸ｺﾞｼｯｸM-PRO" panose="020F0600000000000000" pitchFamily="50" charset="-128"/>
                <a:ea typeface="HG丸ｺﾞｼｯｸM-PRO" panose="020F0600000000000000" pitchFamily="50" charset="-128"/>
              </a:rPr>
              <a:t>することや行動することに</a:t>
            </a:r>
            <a:r>
              <a:rPr lang="ja-JP" altLang="en-US" sz="1100" dirty="0" smtClean="0">
                <a:latin typeface="HG丸ｺﾞｼｯｸM-PRO" panose="020F0600000000000000" pitchFamily="50" charset="-128"/>
                <a:ea typeface="HG丸ｺﾞｼｯｸM-PRO" panose="020F0600000000000000" pitchFamily="50" charset="-128"/>
              </a:rPr>
              <a:t>ついて考え、意思決定（自己決定）の</a:t>
            </a:r>
            <a:r>
              <a:rPr lang="ja-JP" altLang="en-US" sz="1100" dirty="0">
                <a:latin typeface="HG丸ｺﾞｼｯｸM-PRO" panose="020F0600000000000000" pitchFamily="50" charset="-128"/>
                <a:ea typeface="HG丸ｺﾞｼｯｸM-PRO" panose="020F0600000000000000" pitchFamily="50" charset="-128"/>
              </a:rPr>
              <a:t>場面</a:t>
            </a:r>
            <a:r>
              <a:rPr lang="ja-JP" altLang="en-US" sz="1100" dirty="0" smtClean="0">
                <a:latin typeface="HG丸ｺﾞｼｯｸM-PRO" panose="020F0600000000000000" pitchFamily="50" charset="-128"/>
                <a:ea typeface="HG丸ｺﾞｼｯｸM-PRO" panose="020F0600000000000000" pitchFamily="50" charset="-128"/>
              </a:rPr>
              <a:t>を設定する。</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1410789" y="1672046"/>
            <a:ext cx="298802" cy="369332"/>
          </a:xfrm>
          <a:prstGeom prst="rect">
            <a:avLst/>
          </a:prstGeom>
          <a:solidFill>
            <a:schemeClr val="bg1"/>
          </a:solidFill>
          <a:ln>
            <a:solidFill>
              <a:schemeClr val="bg1"/>
            </a:solidFill>
          </a:ln>
        </p:spPr>
        <p:txBody>
          <a:bodyPr wrap="square" rtlCol="0">
            <a:spAutoFit/>
          </a:bodyPr>
          <a:lstStyle/>
          <a:p>
            <a:endParaRPr kumimoji="1" lang="ja-JP" altLang="en-US" dirty="0"/>
          </a:p>
        </p:txBody>
      </p:sp>
      <p:sp>
        <p:nvSpPr>
          <p:cNvPr id="25" name="テキスト ボックス 24"/>
          <p:cNvSpPr txBox="1"/>
          <p:nvPr/>
        </p:nvSpPr>
        <p:spPr>
          <a:xfrm>
            <a:off x="1371717" y="4095864"/>
            <a:ext cx="298802" cy="369332"/>
          </a:xfrm>
          <a:prstGeom prst="rect">
            <a:avLst/>
          </a:prstGeom>
          <a:solidFill>
            <a:schemeClr val="bg1"/>
          </a:solidFill>
          <a:ln>
            <a:solidFill>
              <a:schemeClr val="bg1"/>
            </a:solidFill>
          </a:ln>
        </p:spPr>
        <p:txBody>
          <a:bodyPr wrap="square" rtlCol="0">
            <a:spAutoFit/>
          </a:bodyPr>
          <a:lstStyle/>
          <a:p>
            <a:endParaRPr kumimoji="1" lang="ja-JP" altLang="en-US" dirty="0"/>
          </a:p>
        </p:txBody>
      </p:sp>
      <p:sp>
        <p:nvSpPr>
          <p:cNvPr id="23" name="正方形/長方形 51"/>
          <p:cNvSpPr>
            <a:spLocks noChangeArrowheads="1"/>
          </p:cNvSpPr>
          <p:nvPr/>
        </p:nvSpPr>
        <p:spPr bwMode="auto">
          <a:xfrm>
            <a:off x="81090" y="1303254"/>
            <a:ext cx="533079" cy="1697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vert="eaVert" wrap="none" lIns="36000" tIns="0" rIns="36000" bIns="0" anchor="ctr"/>
          <a:lstStyle/>
          <a:p>
            <a:pPr algn="ctr"/>
            <a:r>
              <a:rPr lang="ja-JP" altLang="en-US" sz="1200" b="0" dirty="0" smtClean="0">
                <a:latin typeface="HG丸ｺﾞｼｯｸM-PRO" pitchFamily="50" charset="-128"/>
                <a:ea typeface="HG丸ｺﾞｼｯｸM-PRO" pitchFamily="50" charset="-128"/>
              </a:rPr>
              <a:t>　　　　　　　　　　主活動　　分</a:t>
            </a:r>
            <a:endParaRPr lang="en-US" altLang="ja-JP" sz="1200" b="0" dirty="0">
              <a:latin typeface="HG丸ｺﾞｼｯｸM-PRO" pitchFamily="50" charset="-128"/>
              <a:ea typeface="HG丸ｺﾞｼｯｸM-PRO" pitchFamily="50" charset="-128"/>
            </a:endParaRPr>
          </a:p>
        </p:txBody>
      </p:sp>
      <p:sp>
        <p:nvSpPr>
          <p:cNvPr id="34" name="テキスト ボックス 33"/>
          <p:cNvSpPr txBox="1"/>
          <p:nvPr/>
        </p:nvSpPr>
        <p:spPr>
          <a:xfrm>
            <a:off x="140896" y="2938631"/>
            <a:ext cx="465615" cy="276999"/>
          </a:xfrm>
          <a:prstGeom prst="rect">
            <a:avLst/>
          </a:prstGeom>
          <a:noFill/>
        </p:spPr>
        <p:txBody>
          <a:bodyPr wrap="square" rtlCol="0">
            <a:spAutoFit/>
          </a:bodyPr>
          <a:lstStyle/>
          <a:p>
            <a:r>
              <a:rPr lang="en-US" altLang="ja-JP" sz="1200" dirty="0" smtClean="0">
                <a:latin typeface="HG丸ｺﾞｼｯｸM-PRO" panose="020F0600000000000000" pitchFamily="50" charset="-128"/>
                <a:ea typeface="HG丸ｺﾞｼｯｸM-PRO" panose="020F0600000000000000" pitchFamily="50" charset="-128"/>
              </a:rPr>
              <a:t>75</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52954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297919" y="334855"/>
            <a:ext cx="2262158" cy="369332"/>
          </a:xfrm>
          <a:prstGeom prst="rect">
            <a:avLst/>
          </a:prstGeom>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学級目標を決めよう</a:t>
            </a:r>
          </a:p>
        </p:txBody>
      </p:sp>
      <p:graphicFrame>
        <p:nvGraphicFramePr>
          <p:cNvPr id="6" name="表 5"/>
          <p:cNvGraphicFramePr>
            <a:graphicFrameLocks noGrp="1"/>
          </p:cNvGraphicFramePr>
          <p:nvPr>
            <p:extLst/>
          </p:nvPr>
        </p:nvGraphicFramePr>
        <p:xfrm>
          <a:off x="2333768" y="750354"/>
          <a:ext cx="4077267" cy="520897"/>
        </p:xfrm>
        <a:graphic>
          <a:graphicData uri="http://schemas.openxmlformats.org/drawingml/2006/table">
            <a:tbl>
              <a:tblPr firstRow="1" bandRow="1">
                <a:tableStyleId>{5C22544A-7EE6-4342-B048-85BDC9FD1C3A}</a:tableStyleId>
              </a:tblPr>
              <a:tblGrid>
                <a:gridCol w="791569">
                  <a:extLst>
                    <a:ext uri="{9D8B030D-6E8A-4147-A177-3AD203B41FA5}">
                      <a16:colId xmlns:a16="http://schemas.microsoft.com/office/drawing/2014/main" val="20000"/>
                    </a:ext>
                  </a:extLst>
                </a:gridCol>
                <a:gridCol w="777923">
                  <a:extLst>
                    <a:ext uri="{9D8B030D-6E8A-4147-A177-3AD203B41FA5}">
                      <a16:colId xmlns:a16="http://schemas.microsoft.com/office/drawing/2014/main" val="20001"/>
                    </a:ext>
                  </a:extLst>
                </a:gridCol>
                <a:gridCol w="2507775">
                  <a:extLst>
                    <a:ext uri="{9D8B030D-6E8A-4147-A177-3AD203B41FA5}">
                      <a16:colId xmlns:a16="http://schemas.microsoft.com/office/drawing/2014/main" val="20002"/>
                    </a:ext>
                  </a:extLst>
                </a:gridCol>
              </a:tblGrid>
              <a:tr h="520897">
                <a:tc>
                  <a:txBody>
                    <a:bodyPr/>
                    <a:lstStyle/>
                    <a:p>
                      <a:pPr algn="r"/>
                      <a:r>
                        <a:rPr kumimoji="1" lang="ja-JP" altLang="en-US" sz="1050" dirty="0" smtClean="0">
                          <a:solidFill>
                            <a:schemeClr val="tx1"/>
                          </a:solidFill>
                        </a:rPr>
                        <a:t>組</a:t>
                      </a:r>
                      <a:endParaRPr kumimoji="1" lang="ja-JP" altLang="en-US" sz="105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050" dirty="0" smtClean="0">
                          <a:solidFill>
                            <a:schemeClr val="tx1"/>
                          </a:solidFill>
                        </a:rPr>
                        <a:t>番</a:t>
                      </a:r>
                      <a:endParaRPr kumimoji="1" lang="ja-JP" altLang="en-US" sz="105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solidFill>
                            <a:schemeClr val="tx1"/>
                          </a:solidFill>
                        </a:rPr>
                        <a:t>氏名</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9" name="テキスト ボックス 8"/>
          <p:cNvSpPr txBox="1"/>
          <p:nvPr/>
        </p:nvSpPr>
        <p:spPr>
          <a:xfrm>
            <a:off x="367045" y="1709605"/>
            <a:ext cx="3123965"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　２　私たちの思い・担任の願いや思い</a:t>
            </a:r>
            <a:endParaRPr lang="en-US" altLang="ja-JP" sz="1200" dirty="0" smtClean="0">
              <a:latin typeface="HG丸ｺﾞｼｯｸM-PRO" panose="020F0600000000000000" pitchFamily="50" charset="-128"/>
              <a:ea typeface="HG丸ｺﾞｼｯｸM-PRO" panose="020F0600000000000000" pitchFamily="50" charset="-128"/>
            </a:endParaRPr>
          </a:p>
        </p:txBody>
      </p:sp>
      <p:sp>
        <p:nvSpPr>
          <p:cNvPr id="16" name="角丸四角形 15"/>
          <p:cNvSpPr/>
          <p:nvPr/>
        </p:nvSpPr>
        <p:spPr>
          <a:xfrm>
            <a:off x="3428999" y="5321668"/>
            <a:ext cx="3266092" cy="215167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担任</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の先生の「願い」「思い」</a:t>
            </a:r>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000" dirty="0" smtClean="0">
                <a:solidFill>
                  <a:schemeClr val="tx1"/>
                </a:solidFill>
              </a:rPr>
              <a:t>①</a:t>
            </a:r>
            <a:endParaRPr kumimoji="1" lang="en-US" altLang="ja-JP" sz="2000" dirty="0" smtClean="0">
              <a:solidFill>
                <a:schemeClr val="tx1"/>
              </a:solidFill>
            </a:endParaRPr>
          </a:p>
          <a:p>
            <a:endParaRPr lang="en-US" altLang="ja-JP" sz="2000" dirty="0">
              <a:solidFill>
                <a:schemeClr val="tx1"/>
              </a:solidFill>
            </a:endParaRPr>
          </a:p>
          <a:p>
            <a:r>
              <a:rPr kumimoji="1" lang="ja-JP" altLang="en-US" sz="2000" dirty="0" smtClean="0">
                <a:solidFill>
                  <a:schemeClr val="tx1"/>
                </a:solidFill>
              </a:rPr>
              <a:t>②</a:t>
            </a:r>
            <a:endParaRPr kumimoji="1" lang="en-US" altLang="ja-JP" sz="2000" dirty="0" smtClean="0">
              <a:solidFill>
                <a:schemeClr val="tx1"/>
              </a:solidFill>
            </a:endParaRPr>
          </a:p>
          <a:p>
            <a:endParaRPr lang="en-US" altLang="ja-JP" sz="2000" dirty="0">
              <a:solidFill>
                <a:schemeClr val="tx1"/>
              </a:solidFill>
            </a:endParaRPr>
          </a:p>
          <a:p>
            <a:r>
              <a:rPr kumimoji="1" lang="ja-JP" altLang="en-US" sz="2000" dirty="0" smtClean="0">
                <a:solidFill>
                  <a:schemeClr val="tx1"/>
                </a:solidFill>
              </a:rPr>
              <a:t>③</a:t>
            </a:r>
            <a:endParaRPr kumimoji="1" lang="ja-JP" altLang="en-US" sz="2000" dirty="0">
              <a:solidFill>
                <a:schemeClr val="tx1"/>
              </a:solidFill>
            </a:endParaRPr>
          </a:p>
        </p:txBody>
      </p:sp>
      <p:sp>
        <p:nvSpPr>
          <p:cNvPr id="19" name="テキスト ボックス 18"/>
          <p:cNvSpPr txBox="1"/>
          <p:nvPr/>
        </p:nvSpPr>
        <p:spPr>
          <a:xfrm>
            <a:off x="561142" y="7608657"/>
            <a:ext cx="3599148"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３　学級目標を考える</a:t>
            </a:r>
            <a:endParaRPr lang="ja-JP" altLang="ja-JP" sz="1200" dirty="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519446" y="1410970"/>
            <a:ext cx="3826584"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１　議題「学級目標を決めよう」</a:t>
            </a:r>
            <a:endParaRPr lang="en-US" altLang="ja-JP" sz="1200" dirty="0" smtClean="0">
              <a:latin typeface="HG丸ｺﾞｼｯｸM-PRO" panose="020F0600000000000000" pitchFamily="50" charset="-128"/>
              <a:ea typeface="HG丸ｺﾞｼｯｸM-PRO" panose="020F0600000000000000" pitchFamily="50" charset="-128"/>
            </a:endParaRPr>
          </a:p>
        </p:txBody>
      </p:sp>
      <p:sp>
        <p:nvSpPr>
          <p:cNvPr id="26" name="Rectangle 55"/>
          <p:cNvSpPr>
            <a:spLocks noChangeArrowheads="1"/>
          </p:cNvSpPr>
          <p:nvPr/>
        </p:nvSpPr>
        <p:spPr bwMode="auto">
          <a:xfrm>
            <a:off x="71250" y="103103"/>
            <a:ext cx="38862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nchor="ctr"/>
          <a:lstStyle/>
          <a:p>
            <a:r>
              <a:rPr lang="ja-JP" altLang="en-US" sz="1050" dirty="0" smtClean="0">
                <a:latin typeface="HG丸ｺﾞｼｯｸM-PRO" panose="020F0600000000000000" pitchFamily="50" charset="-128"/>
                <a:ea typeface="HG丸ｺﾞｼｯｸM-PRO" panose="020F0600000000000000" pitchFamily="50" charset="-128"/>
              </a:rPr>
              <a:t>＜学級目標を決めよう＞ワークシート</a:t>
            </a:r>
            <a:endParaRPr lang="ja-JP" altLang="en-US" sz="1050" b="0" dirty="0">
              <a:latin typeface="ＭＳ ゴシック" pitchFamily="49" charset="-128"/>
              <a:ea typeface="ＭＳ ゴシック" pitchFamily="49" charset="-128"/>
            </a:endParaRPr>
          </a:p>
        </p:txBody>
      </p:sp>
      <p:sp>
        <p:nvSpPr>
          <p:cNvPr id="27" name="テキスト ボックス 26"/>
          <p:cNvSpPr txBox="1"/>
          <p:nvPr/>
        </p:nvSpPr>
        <p:spPr>
          <a:xfrm>
            <a:off x="866648" y="7882465"/>
            <a:ext cx="3456804"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私たち</a:t>
            </a:r>
            <a:r>
              <a:rPr lang="en-US" altLang="ja-JP" sz="1200" dirty="0" smtClean="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班が考えた学級目標</a:t>
            </a:r>
            <a:endParaRPr lang="en-US" altLang="ja-JP" sz="1200" dirty="0" smtClean="0">
              <a:latin typeface="HG丸ｺﾞｼｯｸM-PRO" panose="020F0600000000000000" pitchFamily="50" charset="-128"/>
              <a:ea typeface="HG丸ｺﾞｼｯｸM-PRO" panose="020F0600000000000000" pitchFamily="50" charset="-128"/>
            </a:endParaRPr>
          </a:p>
        </p:txBody>
      </p:sp>
      <p:sp>
        <p:nvSpPr>
          <p:cNvPr id="28" name="角丸四角形 27"/>
          <p:cNvSpPr/>
          <p:nvPr/>
        </p:nvSpPr>
        <p:spPr>
          <a:xfrm>
            <a:off x="575049" y="8359504"/>
            <a:ext cx="5834907" cy="73361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050" dirty="0">
              <a:solidFill>
                <a:schemeClr val="tx1"/>
              </a:solidFill>
            </a:endParaRPr>
          </a:p>
        </p:txBody>
      </p:sp>
      <p:sp>
        <p:nvSpPr>
          <p:cNvPr id="29" name="テキスト ボックス 28"/>
          <p:cNvSpPr txBox="1"/>
          <p:nvPr/>
        </p:nvSpPr>
        <p:spPr>
          <a:xfrm>
            <a:off x="71250" y="2032288"/>
            <a:ext cx="979784" cy="276999"/>
          </a:xfrm>
          <a:prstGeom prst="rect">
            <a:avLst/>
          </a:prstGeom>
          <a:noFill/>
        </p:spPr>
        <p:txBody>
          <a:bodyPr wrap="square" rtlCol="0">
            <a:spAutoFit/>
          </a:bodyPr>
          <a:lstStyle/>
          <a:p>
            <a:r>
              <a:rPr lang="en-US" altLang="ja-JP" sz="1200" dirty="0" smtClean="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学習面</a:t>
            </a:r>
            <a:r>
              <a:rPr lang="en-US" altLang="ja-JP" sz="1200" dirty="0" smtClean="0">
                <a:latin typeface="HG丸ｺﾞｼｯｸM-PRO" panose="020F0600000000000000" pitchFamily="50" charset="-128"/>
                <a:ea typeface="HG丸ｺﾞｼｯｸM-PRO" panose="020F0600000000000000" pitchFamily="50" charset="-128"/>
              </a:rPr>
              <a:t>】</a:t>
            </a:r>
          </a:p>
        </p:txBody>
      </p:sp>
      <p:pic>
        <p:nvPicPr>
          <p:cNvPr id="30" name="図 29"/>
          <p:cNvPicPr>
            <a:picLocks noChangeAspect="1"/>
          </p:cNvPicPr>
          <p:nvPr/>
        </p:nvPicPr>
        <p:blipFill rotWithShape="1">
          <a:blip r:embed="rId2"/>
          <a:srcRect l="49959" t="22054" r="11708" b="31514"/>
          <a:stretch/>
        </p:blipFill>
        <p:spPr>
          <a:xfrm>
            <a:off x="71251" y="2376427"/>
            <a:ext cx="3272746" cy="2229869"/>
          </a:xfrm>
          <a:prstGeom prst="rect">
            <a:avLst/>
          </a:prstGeom>
          <a:ln>
            <a:solidFill>
              <a:schemeClr val="tx1"/>
            </a:solidFill>
          </a:ln>
        </p:spPr>
      </p:pic>
      <p:sp>
        <p:nvSpPr>
          <p:cNvPr id="31" name="テキスト ボックス 30"/>
          <p:cNvSpPr txBox="1"/>
          <p:nvPr/>
        </p:nvSpPr>
        <p:spPr>
          <a:xfrm>
            <a:off x="3467847" y="2032288"/>
            <a:ext cx="979784" cy="276999"/>
          </a:xfrm>
          <a:prstGeom prst="rect">
            <a:avLst/>
          </a:prstGeom>
          <a:noFill/>
        </p:spPr>
        <p:txBody>
          <a:bodyPr wrap="square" rtlCol="0">
            <a:spAutoFit/>
          </a:bodyPr>
          <a:lstStyle/>
          <a:p>
            <a:r>
              <a:rPr lang="en-US" altLang="ja-JP" sz="1200" dirty="0" smtClean="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生活面</a:t>
            </a:r>
            <a:r>
              <a:rPr lang="en-US" altLang="ja-JP" sz="1200" dirty="0" smtClean="0">
                <a:latin typeface="HG丸ｺﾞｼｯｸM-PRO" panose="020F0600000000000000" pitchFamily="50" charset="-128"/>
                <a:ea typeface="HG丸ｺﾞｼｯｸM-PRO" panose="020F0600000000000000" pitchFamily="50" charset="-128"/>
              </a:rPr>
              <a:t>】</a:t>
            </a:r>
          </a:p>
        </p:txBody>
      </p:sp>
      <p:pic>
        <p:nvPicPr>
          <p:cNvPr id="32" name="図 31"/>
          <p:cNvPicPr>
            <a:picLocks noChangeAspect="1"/>
          </p:cNvPicPr>
          <p:nvPr/>
        </p:nvPicPr>
        <p:blipFill rotWithShape="1">
          <a:blip r:embed="rId3"/>
          <a:srcRect l="50446" t="33395" r="13060" b="19842"/>
          <a:stretch/>
        </p:blipFill>
        <p:spPr>
          <a:xfrm>
            <a:off x="3491010" y="2376427"/>
            <a:ext cx="3062970" cy="2207756"/>
          </a:xfrm>
          <a:prstGeom prst="rect">
            <a:avLst/>
          </a:prstGeom>
          <a:ln>
            <a:solidFill>
              <a:schemeClr val="tx1"/>
            </a:solidFill>
          </a:ln>
        </p:spPr>
      </p:pic>
      <p:sp>
        <p:nvSpPr>
          <p:cNvPr id="33" name="テキスト ボックス 32"/>
          <p:cNvSpPr txBox="1"/>
          <p:nvPr/>
        </p:nvSpPr>
        <p:spPr>
          <a:xfrm>
            <a:off x="71250" y="4855191"/>
            <a:ext cx="979784" cy="276999"/>
          </a:xfrm>
          <a:prstGeom prst="rect">
            <a:avLst/>
          </a:prstGeom>
          <a:noFill/>
        </p:spPr>
        <p:txBody>
          <a:bodyPr wrap="square" rtlCol="0">
            <a:spAutoFit/>
          </a:bodyPr>
          <a:lstStyle/>
          <a:p>
            <a:r>
              <a:rPr lang="en-US" altLang="ja-JP" sz="1200" dirty="0" smtClean="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行事面</a:t>
            </a:r>
            <a:r>
              <a:rPr lang="en-US" altLang="ja-JP" sz="1200" dirty="0" smtClean="0">
                <a:latin typeface="HG丸ｺﾞｼｯｸM-PRO" panose="020F0600000000000000" pitchFamily="50" charset="-128"/>
                <a:ea typeface="HG丸ｺﾞｼｯｸM-PRO" panose="020F0600000000000000" pitchFamily="50" charset="-128"/>
              </a:rPr>
              <a:t>】</a:t>
            </a:r>
          </a:p>
        </p:txBody>
      </p:sp>
      <p:pic>
        <p:nvPicPr>
          <p:cNvPr id="3" name="図 2"/>
          <p:cNvPicPr>
            <a:picLocks noChangeAspect="1"/>
          </p:cNvPicPr>
          <p:nvPr/>
        </p:nvPicPr>
        <p:blipFill rotWithShape="1">
          <a:blip r:embed="rId4"/>
          <a:srcRect l="50618" t="34902" r="13405" b="20811"/>
          <a:stretch/>
        </p:blipFill>
        <p:spPr>
          <a:xfrm>
            <a:off x="71250" y="5191833"/>
            <a:ext cx="3294996" cy="2281515"/>
          </a:xfrm>
          <a:prstGeom prst="rect">
            <a:avLst/>
          </a:prstGeom>
          <a:ln>
            <a:solidFill>
              <a:schemeClr val="tx1"/>
            </a:solidFill>
          </a:ln>
        </p:spPr>
      </p:pic>
      <p:sp>
        <p:nvSpPr>
          <p:cNvPr id="17" name="テキスト ボックス 16"/>
          <p:cNvSpPr txBox="1"/>
          <p:nvPr/>
        </p:nvSpPr>
        <p:spPr>
          <a:xfrm>
            <a:off x="71250" y="5225374"/>
            <a:ext cx="1440494" cy="369332"/>
          </a:xfrm>
          <a:prstGeom prst="rect">
            <a:avLst/>
          </a:prstGeom>
          <a:solidFill>
            <a:srgbClr val="FFCCFF"/>
          </a:solidFill>
          <a:ln>
            <a:solidFill>
              <a:schemeClr val="tx1"/>
            </a:solidFill>
          </a:ln>
        </p:spPr>
        <p:txBody>
          <a:bodyPr wrap="square" rtlCol="0">
            <a:spAutoFit/>
          </a:bodyPr>
          <a:lstStyle/>
          <a:p>
            <a:pPr algn="ctr"/>
            <a:r>
              <a:rPr kumimoji="1" lang="ja-JP" altLang="en-US" dirty="0" smtClean="0"/>
              <a:t>作成イメージ</a:t>
            </a:r>
            <a:endParaRPr kumimoji="1" lang="ja-JP" altLang="en-US" dirty="0"/>
          </a:p>
        </p:txBody>
      </p:sp>
      <p:sp>
        <p:nvSpPr>
          <p:cNvPr id="18" name="テキスト ボックス 17"/>
          <p:cNvSpPr txBox="1"/>
          <p:nvPr/>
        </p:nvSpPr>
        <p:spPr>
          <a:xfrm>
            <a:off x="3491010" y="2434543"/>
            <a:ext cx="1440494" cy="369332"/>
          </a:xfrm>
          <a:prstGeom prst="rect">
            <a:avLst/>
          </a:prstGeom>
          <a:solidFill>
            <a:srgbClr val="FFCCFF"/>
          </a:solidFill>
          <a:ln>
            <a:solidFill>
              <a:schemeClr val="tx1"/>
            </a:solidFill>
          </a:ln>
        </p:spPr>
        <p:txBody>
          <a:bodyPr wrap="square" rtlCol="0">
            <a:spAutoFit/>
          </a:bodyPr>
          <a:lstStyle/>
          <a:p>
            <a:pPr algn="ctr"/>
            <a:r>
              <a:rPr kumimoji="1" lang="ja-JP" altLang="en-US" dirty="0" smtClean="0"/>
              <a:t>作成イメージ</a:t>
            </a:r>
            <a:endParaRPr kumimoji="1" lang="ja-JP" altLang="en-US" dirty="0"/>
          </a:p>
        </p:txBody>
      </p:sp>
      <p:sp>
        <p:nvSpPr>
          <p:cNvPr id="20" name="テキスト ボックス 19"/>
          <p:cNvSpPr txBox="1"/>
          <p:nvPr/>
        </p:nvSpPr>
        <p:spPr>
          <a:xfrm>
            <a:off x="71251" y="2434543"/>
            <a:ext cx="1440494" cy="369332"/>
          </a:xfrm>
          <a:prstGeom prst="rect">
            <a:avLst/>
          </a:prstGeom>
          <a:solidFill>
            <a:srgbClr val="FFCCFF"/>
          </a:solidFill>
          <a:ln>
            <a:solidFill>
              <a:schemeClr val="tx1"/>
            </a:solidFill>
          </a:ln>
        </p:spPr>
        <p:txBody>
          <a:bodyPr wrap="square" rtlCol="0">
            <a:spAutoFit/>
          </a:bodyPr>
          <a:lstStyle/>
          <a:p>
            <a:pPr algn="ctr"/>
            <a:r>
              <a:rPr kumimoji="1" lang="ja-JP" altLang="en-US" dirty="0" smtClean="0"/>
              <a:t>作成イメージ</a:t>
            </a:r>
            <a:endParaRPr kumimoji="1" lang="ja-JP" altLang="en-US" dirty="0"/>
          </a:p>
        </p:txBody>
      </p:sp>
      <p:sp>
        <p:nvSpPr>
          <p:cNvPr id="2" name="正方形/長方形 1"/>
          <p:cNvSpPr/>
          <p:nvPr/>
        </p:nvSpPr>
        <p:spPr>
          <a:xfrm>
            <a:off x="5235488" y="2611723"/>
            <a:ext cx="288000" cy="18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01837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角丸四角形 37"/>
          <p:cNvSpPr/>
          <p:nvPr/>
        </p:nvSpPr>
        <p:spPr>
          <a:xfrm>
            <a:off x="723817" y="3352800"/>
            <a:ext cx="5707117" cy="1190301"/>
          </a:xfrm>
          <a:prstGeom prst="roundRect">
            <a:avLst/>
          </a:prstGeom>
          <a:noFill/>
          <a:ln w="285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50" dirty="0">
                <a:solidFill>
                  <a:schemeClr val="tx1"/>
                </a:solidFill>
              </a:rPr>
              <a:t>　</a:t>
            </a:r>
            <a:r>
              <a:rPr kumimoji="1" lang="ja-JP" altLang="en-US" sz="1050" dirty="0" smtClean="0">
                <a:solidFill>
                  <a:schemeClr val="tx1"/>
                </a:solidFill>
              </a:rPr>
              <a:t>年</a:t>
            </a:r>
            <a:r>
              <a:rPr lang="ja-JP" altLang="en-US" sz="1050" dirty="0">
                <a:solidFill>
                  <a:schemeClr val="tx1"/>
                </a:solidFill>
              </a:rPr>
              <a:t>　</a:t>
            </a:r>
            <a:r>
              <a:rPr kumimoji="1" lang="ja-JP" altLang="en-US" sz="1050" dirty="0" smtClean="0">
                <a:solidFill>
                  <a:schemeClr val="tx1"/>
                </a:solidFill>
              </a:rPr>
              <a:t>組　学級目標</a:t>
            </a:r>
            <a:endParaRPr kumimoji="1" lang="ja-JP" altLang="en-US" sz="1050" dirty="0">
              <a:solidFill>
                <a:schemeClr val="tx1"/>
              </a:solidFill>
            </a:endParaRPr>
          </a:p>
        </p:txBody>
      </p:sp>
      <p:sp>
        <p:nvSpPr>
          <p:cNvPr id="41" name="テキスト ボックス 40"/>
          <p:cNvSpPr txBox="1"/>
          <p:nvPr/>
        </p:nvSpPr>
        <p:spPr>
          <a:xfrm>
            <a:off x="575441" y="4768676"/>
            <a:ext cx="3861145" cy="276999"/>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４</a:t>
            </a:r>
            <a:r>
              <a:rPr lang="ja-JP" altLang="en-US" sz="1200" dirty="0" smtClean="0">
                <a:latin typeface="HG丸ｺﾞｼｯｸM-PRO" panose="020F0600000000000000" pitchFamily="50" charset="-128"/>
                <a:ea typeface="HG丸ｺﾞｼｯｸM-PRO" panose="020F0600000000000000" pitchFamily="50" charset="-128"/>
              </a:rPr>
              <a:t>　話合いの振り返り</a:t>
            </a:r>
            <a:endParaRPr lang="en-US" altLang="ja-JP" sz="1200" dirty="0" smtClean="0">
              <a:latin typeface="HG丸ｺﾞｼｯｸM-PRO" panose="020F0600000000000000" pitchFamily="50" charset="-128"/>
              <a:ea typeface="HG丸ｺﾞｼｯｸM-PRO" panose="020F0600000000000000" pitchFamily="50" charset="-128"/>
            </a:endParaRPr>
          </a:p>
        </p:txBody>
      </p:sp>
      <p:sp>
        <p:nvSpPr>
          <p:cNvPr id="42" name="Rectangle 55"/>
          <p:cNvSpPr>
            <a:spLocks noChangeArrowheads="1"/>
          </p:cNvSpPr>
          <p:nvPr/>
        </p:nvSpPr>
        <p:spPr bwMode="auto">
          <a:xfrm>
            <a:off x="575442" y="4992511"/>
            <a:ext cx="5809592" cy="262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nchor="ctr"/>
          <a:lstStyle/>
          <a:p>
            <a:r>
              <a:rPr lang="en-US" altLang="ja-JP" sz="1050" dirty="0">
                <a:latin typeface="HG丸ｺﾞｼｯｸM-PRO" panose="020F0600000000000000" pitchFamily="50" charset="-128"/>
                <a:ea typeface="HG丸ｺﾞｼｯｸM-PRO" panose="020F0600000000000000" pitchFamily="50" charset="-128"/>
              </a:rPr>
              <a:t>(1</a:t>
            </a:r>
            <a:r>
              <a:rPr lang="en-US" altLang="ja-JP" sz="1050" dirty="0" smtClean="0">
                <a:latin typeface="HG丸ｺﾞｼｯｸM-PRO" panose="020F0600000000000000" pitchFamily="50" charset="-128"/>
                <a:ea typeface="HG丸ｺﾞｼｯｸM-PRO" panose="020F0600000000000000" pitchFamily="50" charset="-128"/>
              </a:rPr>
              <a:t>) </a:t>
            </a:r>
            <a:r>
              <a:rPr lang="ja-JP" altLang="en-US" sz="1050" dirty="0" smtClean="0">
                <a:latin typeface="HG丸ｺﾞｼｯｸM-PRO" panose="020F0600000000000000" pitchFamily="50" charset="-128"/>
                <a:ea typeface="HG丸ｺﾞｼｯｸM-PRO" panose="020F0600000000000000" pitchFamily="50" charset="-128"/>
              </a:rPr>
              <a:t>学級</a:t>
            </a:r>
            <a:r>
              <a:rPr lang="ja-JP" altLang="en-US" sz="1050" dirty="0">
                <a:latin typeface="HG丸ｺﾞｼｯｸM-PRO" panose="020F0600000000000000" pitchFamily="50" charset="-128"/>
                <a:ea typeface="HG丸ｺﾞｼｯｸM-PRO" panose="020F0600000000000000" pitchFamily="50" charset="-128"/>
              </a:rPr>
              <a:t>の一員と</a:t>
            </a:r>
            <a:r>
              <a:rPr lang="ja-JP" altLang="en-US" sz="1050" dirty="0" smtClean="0">
                <a:latin typeface="HG丸ｺﾞｼｯｸM-PRO" panose="020F0600000000000000" pitchFamily="50" charset="-128"/>
                <a:ea typeface="HG丸ｺﾞｼｯｸM-PRO" panose="020F0600000000000000" pitchFamily="50" charset="-128"/>
              </a:rPr>
              <a:t>して、進んでグループや全体での話合いに参加できましたか。</a:t>
            </a:r>
            <a:endParaRPr lang="en-US" altLang="ja-JP" sz="1050" dirty="0">
              <a:latin typeface="HG丸ｺﾞｼｯｸM-PRO" panose="020F0600000000000000" pitchFamily="50" charset="-128"/>
              <a:ea typeface="HG丸ｺﾞｼｯｸM-PRO" panose="020F0600000000000000" pitchFamily="50" charset="-128"/>
            </a:endParaRPr>
          </a:p>
        </p:txBody>
      </p:sp>
      <p:sp>
        <p:nvSpPr>
          <p:cNvPr id="43" name="テキスト ボックス 42"/>
          <p:cNvSpPr txBox="1"/>
          <p:nvPr/>
        </p:nvSpPr>
        <p:spPr>
          <a:xfrm>
            <a:off x="680392" y="5458614"/>
            <a:ext cx="1257623" cy="369332"/>
          </a:xfrm>
          <a:prstGeom prst="rect">
            <a:avLst/>
          </a:prstGeom>
          <a:noFill/>
        </p:spPr>
        <p:txBody>
          <a:bodyPr wrap="square" rtlCol="0">
            <a:spAutoFit/>
          </a:bodyPr>
          <a:lstStyle/>
          <a:p>
            <a:r>
              <a:rPr lang="ja-JP" altLang="en-US" sz="900" dirty="0" smtClean="0">
                <a:latin typeface="HG丸ｺﾞｼｯｸM-PRO" panose="020F0600000000000000" pitchFamily="50" charset="-128"/>
                <a:ea typeface="HG丸ｺﾞｼｯｸM-PRO" panose="020F0600000000000000" pitchFamily="50" charset="-128"/>
              </a:rPr>
              <a:t>　  　  　</a:t>
            </a:r>
            <a:endParaRPr lang="en-US" altLang="ja-JP" sz="900" dirty="0" smtClean="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　参加できた</a:t>
            </a:r>
            <a:endParaRPr lang="ja-JP" altLang="ja-JP" sz="900" dirty="0">
              <a:latin typeface="HG丸ｺﾞｼｯｸM-PRO" panose="020F0600000000000000" pitchFamily="50" charset="-128"/>
              <a:ea typeface="HG丸ｺﾞｼｯｸM-PRO" panose="020F0600000000000000" pitchFamily="50" charset="-128"/>
            </a:endParaRPr>
          </a:p>
        </p:txBody>
      </p:sp>
      <p:sp>
        <p:nvSpPr>
          <p:cNvPr id="44" name="テキスト ボックス 43"/>
          <p:cNvSpPr txBox="1"/>
          <p:nvPr/>
        </p:nvSpPr>
        <p:spPr>
          <a:xfrm>
            <a:off x="2060238" y="5468139"/>
            <a:ext cx="1390650" cy="369332"/>
          </a:xfrm>
          <a:prstGeom prst="rect">
            <a:avLst/>
          </a:prstGeom>
          <a:noFill/>
        </p:spPr>
        <p:txBody>
          <a:bodyPr wrap="square" rtlCol="0">
            <a:spAutoFit/>
          </a:bodyPr>
          <a:lstStyle/>
          <a:p>
            <a:r>
              <a:rPr lang="ja-JP" altLang="en-US" sz="900" dirty="0" smtClean="0">
                <a:latin typeface="HG丸ｺﾞｼｯｸM-PRO" panose="020F0600000000000000" pitchFamily="50" charset="-128"/>
                <a:ea typeface="HG丸ｺﾞｼｯｸM-PRO" panose="020F0600000000000000" pitchFamily="50" charset="-128"/>
              </a:rPr>
              <a:t>　どちらかというと</a:t>
            </a:r>
            <a:endParaRPr lang="en-US" altLang="ja-JP" sz="900" dirty="0" smtClean="0">
              <a:latin typeface="HG丸ｺﾞｼｯｸM-PRO" panose="020F0600000000000000" pitchFamily="50" charset="-128"/>
              <a:ea typeface="HG丸ｺﾞｼｯｸM-PRO" panose="020F0600000000000000" pitchFamily="50" charset="-128"/>
            </a:endParaRPr>
          </a:p>
          <a:p>
            <a:r>
              <a:rPr lang="ja-JP" altLang="en-US" sz="900" dirty="0">
                <a:latin typeface="HG丸ｺﾞｼｯｸM-PRO" panose="020F0600000000000000" pitchFamily="50" charset="-128"/>
                <a:ea typeface="HG丸ｺﾞｼｯｸM-PRO" panose="020F0600000000000000" pitchFamily="50" charset="-128"/>
              </a:rPr>
              <a:t>　 </a:t>
            </a:r>
            <a:r>
              <a:rPr lang="ja-JP" altLang="en-US" sz="900" dirty="0" smtClean="0">
                <a:latin typeface="HG丸ｺﾞｼｯｸM-PRO" panose="020F0600000000000000" pitchFamily="50" charset="-128"/>
                <a:ea typeface="HG丸ｺﾞｼｯｸM-PRO" panose="020F0600000000000000" pitchFamily="50" charset="-128"/>
              </a:rPr>
              <a:t>　参加</a:t>
            </a:r>
            <a:r>
              <a:rPr lang="ja-JP" altLang="en-US" sz="900" dirty="0">
                <a:latin typeface="HG丸ｺﾞｼｯｸM-PRO" panose="020F0600000000000000" pitchFamily="50" charset="-128"/>
                <a:ea typeface="HG丸ｺﾞｼｯｸM-PRO" panose="020F0600000000000000" pitchFamily="50" charset="-128"/>
              </a:rPr>
              <a:t>できた</a:t>
            </a:r>
            <a:endParaRPr lang="ja-JP" altLang="ja-JP" sz="900" dirty="0">
              <a:latin typeface="HG丸ｺﾞｼｯｸM-PRO" panose="020F0600000000000000" pitchFamily="50" charset="-128"/>
              <a:ea typeface="HG丸ｺﾞｼｯｸM-PRO" panose="020F0600000000000000" pitchFamily="50" charset="-128"/>
            </a:endParaRPr>
          </a:p>
        </p:txBody>
      </p:sp>
      <p:sp>
        <p:nvSpPr>
          <p:cNvPr id="45" name="テキスト ボックス 44"/>
          <p:cNvSpPr txBox="1"/>
          <p:nvPr/>
        </p:nvSpPr>
        <p:spPr>
          <a:xfrm>
            <a:off x="3642668" y="5458614"/>
            <a:ext cx="1369042" cy="369332"/>
          </a:xfrm>
          <a:prstGeom prst="rect">
            <a:avLst/>
          </a:prstGeom>
          <a:noFill/>
        </p:spPr>
        <p:txBody>
          <a:bodyPr wrap="square" rtlCol="0">
            <a:spAutoFit/>
          </a:bodyPr>
          <a:lstStyle/>
          <a:p>
            <a:r>
              <a:rPr lang="ja-JP" altLang="en-US" sz="900" dirty="0" smtClean="0">
                <a:latin typeface="HG丸ｺﾞｼｯｸM-PRO" panose="020F0600000000000000" pitchFamily="50" charset="-128"/>
                <a:ea typeface="HG丸ｺﾞｼｯｸM-PRO" panose="020F0600000000000000" pitchFamily="50" charset="-128"/>
              </a:rPr>
              <a:t>　  </a:t>
            </a:r>
            <a:r>
              <a:rPr lang="ja-JP" altLang="en-US" sz="900" dirty="0">
                <a:latin typeface="HG丸ｺﾞｼｯｸM-PRO" panose="020F0600000000000000" pitchFamily="50" charset="-128"/>
                <a:ea typeface="HG丸ｺﾞｼｯｸM-PRO" panose="020F0600000000000000" pitchFamily="50" charset="-128"/>
              </a:rPr>
              <a:t> </a:t>
            </a:r>
            <a:r>
              <a:rPr lang="ja-JP" altLang="en-US" sz="900" dirty="0" smtClean="0">
                <a:latin typeface="HG丸ｺﾞｼｯｸM-PRO" panose="020F0600000000000000" pitchFamily="50" charset="-128"/>
                <a:ea typeface="HG丸ｺﾞｼｯｸM-PRO" panose="020F0600000000000000" pitchFamily="50" charset="-128"/>
              </a:rPr>
              <a:t>　 あまり</a:t>
            </a:r>
            <a:endParaRPr lang="en-US" altLang="ja-JP" sz="900" dirty="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 　参加できなかった</a:t>
            </a:r>
            <a:endParaRPr lang="ja-JP" altLang="ja-JP" sz="900" dirty="0">
              <a:latin typeface="HG丸ｺﾞｼｯｸM-PRO" panose="020F0600000000000000" pitchFamily="50" charset="-128"/>
              <a:ea typeface="HG丸ｺﾞｼｯｸM-PRO" panose="020F0600000000000000" pitchFamily="50" charset="-128"/>
            </a:endParaRPr>
          </a:p>
        </p:txBody>
      </p:sp>
      <p:sp>
        <p:nvSpPr>
          <p:cNvPr id="46" name="テキスト ボックス 45"/>
          <p:cNvSpPr txBox="1"/>
          <p:nvPr/>
        </p:nvSpPr>
        <p:spPr>
          <a:xfrm>
            <a:off x="5477580" y="5458614"/>
            <a:ext cx="1207829" cy="369332"/>
          </a:xfrm>
          <a:prstGeom prst="rect">
            <a:avLst/>
          </a:prstGeom>
          <a:noFill/>
        </p:spPr>
        <p:txBody>
          <a:bodyPr wrap="square" rtlCol="0">
            <a:spAutoFit/>
          </a:bodyPr>
          <a:lstStyle/>
          <a:p>
            <a:r>
              <a:rPr lang="ja-JP" altLang="en-US" sz="900" dirty="0" smtClean="0">
                <a:latin typeface="HG丸ｺﾞｼｯｸM-PRO" panose="020F0600000000000000" pitchFamily="50" charset="-128"/>
                <a:ea typeface="HG丸ｺﾞｼｯｸM-PRO" panose="020F0600000000000000" pitchFamily="50" charset="-128"/>
              </a:rPr>
              <a:t>　  　 </a:t>
            </a:r>
            <a:endParaRPr lang="en-US" altLang="ja-JP" sz="900" dirty="0" smtClean="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参加できなかった</a:t>
            </a:r>
            <a:endParaRPr lang="ja-JP" altLang="ja-JP" sz="900" dirty="0">
              <a:latin typeface="HG丸ｺﾞｼｯｸM-PRO" panose="020F0600000000000000" pitchFamily="50" charset="-128"/>
              <a:ea typeface="HG丸ｺﾞｼｯｸM-PRO" panose="020F0600000000000000" pitchFamily="50" charset="-128"/>
            </a:endParaRPr>
          </a:p>
        </p:txBody>
      </p:sp>
      <p:sp>
        <p:nvSpPr>
          <p:cNvPr id="47" name="テキスト ボックス 46"/>
          <p:cNvSpPr txBox="1"/>
          <p:nvPr/>
        </p:nvSpPr>
        <p:spPr>
          <a:xfrm>
            <a:off x="835353" y="5260299"/>
            <a:ext cx="5595581" cy="276999"/>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 ４　　　･･････　　 　３　</a:t>
            </a:r>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　　　 ２　　　　</a:t>
            </a:r>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　　 １</a:t>
            </a:r>
            <a:endParaRPr lang="ja-JP" altLang="ja-JP" sz="1200" dirty="0">
              <a:latin typeface="HG丸ｺﾞｼｯｸM-PRO" panose="020F0600000000000000" pitchFamily="50" charset="-128"/>
              <a:ea typeface="HG丸ｺﾞｼｯｸM-PRO" panose="020F0600000000000000" pitchFamily="50" charset="-128"/>
            </a:endParaRPr>
          </a:p>
        </p:txBody>
      </p:sp>
      <p:sp>
        <p:nvSpPr>
          <p:cNvPr id="27" name="テキスト ボックス 26"/>
          <p:cNvSpPr txBox="1"/>
          <p:nvPr/>
        </p:nvSpPr>
        <p:spPr>
          <a:xfrm>
            <a:off x="631886" y="3026005"/>
            <a:ext cx="3456804"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学級目標決定</a:t>
            </a:r>
            <a:endParaRPr lang="en-US" altLang="ja-JP" sz="1200" dirty="0" smtClean="0">
              <a:latin typeface="HG丸ｺﾞｼｯｸM-PRO" panose="020F0600000000000000" pitchFamily="50" charset="-128"/>
              <a:ea typeface="HG丸ｺﾞｼｯｸM-PRO" panose="020F0600000000000000" pitchFamily="50" charset="-128"/>
            </a:endParaRPr>
          </a:p>
        </p:txBody>
      </p:sp>
      <p:sp>
        <p:nvSpPr>
          <p:cNvPr id="31" name="角丸四角形 30"/>
          <p:cNvSpPr/>
          <p:nvPr/>
        </p:nvSpPr>
        <p:spPr>
          <a:xfrm>
            <a:off x="723817" y="531513"/>
            <a:ext cx="5707117" cy="2175111"/>
          </a:xfrm>
          <a:prstGeom prst="roundRect">
            <a:avLst>
              <a:gd name="adj" fmla="val 614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50" dirty="0" smtClean="0">
                <a:solidFill>
                  <a:schemeClr val="tx1"/>
                </a:solidFill>
                <a:latin typeface="HG丸ｺﾞｼｯｸM-PRO" pitchFamily="50" charset="-128"/>
                <a:ea typeface="HG丸ｺﾞｼｯｸM-PRO" pitchFamily="50" charset="-128"/>
              </a:rPr>
              <a:t>メモ</a:t>
            </a:r>
            <a:endParaRPr kumimoji="1" lang="ja-JP" altLang="en-US" sz="1050" dirty="0">
              <a:solidFill>
                <a:schemeClr val="tx1"/>
              </a:solidFill>
              <a:latin typeface="HG丸ｺﾞｼｯｸM-PRO" pitchFamily="50" charset="-128"/>
              <a:ea typeface="HG丸ｺﾞｼｯｸM-PRO" pitchFamily="50" charset="-128"/>
            </a:endParaRPr>
          </a:p>
        </p:txBody>
      </p:sp>
      <p:sp>
        <p:nvSpPr>
          <p:cNvPr id="3" name="正方形/長方形 2"/>
          <p:cNvSpPr/>
          <p:nvPr/>
        </p:nvSpPr>
        <p:spPr>
          <a:xfrm>
            <a:off x="575441" y="156578"/>
            <a:ext cx="2138727" cy="276999"/>
          </a:xfrm>
          <a:prstGeom prst="rect">
            <a:avLst/>
          </a:prstGeom>
        </p:spPr>
        <p:txBody>
          <a:bodyPr wrap="none">
            <a:spAutoFit/>
          </a:bodyPr>
          <a:lstStyle/>
          <a:p>
            <a:r>
              <a:rPr lang="en-US" altLang="ja-JP" sz="1200" dirty="0" smtClean="0">
                <a:latin typeface="HG丸ｺﾞｼｯｸM-PRO" pitchFamily="50" charset="-128"/>
                <a:ea typeface="HG丸ｺﾞｼｯｸM-PRO" pitchFamily="50" charset="-128"/>
              </a:rPr>
              <a:t> </a:t>
            </a:r>
            <a:r>
              <a:rPr lang="ja-JP" altLang="en-US" sz="1200" dirty="0" smtClean="0">
                <a:latin typeface="HG丸ｺﾞｼｯｸM-PRO" pitchFamily="50" charset="-128"/>
                <a:ea typeface="HG丸ｺﾞｼｯｸM-PRO" pitchFamily="50" charset="-128"/>
              </a:rPr>
              <a:t>全体で学級目標を考えよう</a:t>
            </a:r>
            <a:endParaRPr lang="en-US" altLang="ja-JP" sz="1200" dirty="0">
              <a:latin typeface="HG丸ｺﾞｼｯｸM-PRO" pitchFamily="50" charset="-128"/>
              <a:ea typeface="HG丸ｺﾞｼｯｸM-PRO" pitchFamily="50" charset="-128"/>
            </a:endParaRPr>
          </a:p>
        </p:txBody>
      </p:sp>
      <p:sp>
        <p:nvSpPr>
          <p:cNvPr id="15" name="正方形/長方形 14"/>
          <p:cNvSpPr/>
          <p:nvPr/>
        </p:nvSpPr>
        <p:spPr>
          <a:xfrm>
            <a:off x="575442" y="6047449"/>
            <a:ext cx="5460089" cy="253916"/>
          </a:xfrm>
          <a:prstGeom prst="rect">
            <a:avLst/>
          </a:prstGeom>
        </p:spPr>
        <p:txBody>
          <a:bodyPr wrap="square">
            <a:spAutoFit/>
          </a:bodyPr>
          <a:lstStyle/>
          <a:p>
            <a:r>
              <a:rPr lang="en-US" altLang="ja-JP" sz="1050" dirty="0">
                <a:latin typeface="HG丸ｺﾞｼｯｸM-PRO" panose="020F0600000000000000" pitchFamily="50" charset="-128"/>
                <a:ea typeface="HG丸ｺﾞｼｯｸM-PRO" panose="020F0600000000000000" pitchFamily="50" charset="-128"/>
              </a:rPr>
              <a:t>(2</a:t>
            </a:r>
            <a:r>
              <a:rPr lang="en-US" altLang="ja-JP" sz="1050" dirty="0" smtClean="0">
                <a:latin typeface="HG丸ｺﾞｼｯｸM-PRO" panose="020F0600000000000000" pitchFamily="50" charset="-128"/>
                <a:ea typeface="HG丸ｺﾞｼｯｸM-PRO" panose="020F0600000000000000" pitchFamily="50" charset="-128"/>
              </a:rPr>
              <a:t>) </a:t>
            </a:r>
            <a:r>
              <a:rPr lang="ja-JP" altLang="en-US" sz="1050" dirty="0" smtClean="0">
                <a:latin typeface="HG丸ｺﾞｼｯｸM-PRO" panose="020F0600000000000000" pitchFamily="50" charset="-128"/>
                <a:ea typeface="HG丸ｺﾞｼｯｸM-PRO" panose="020F0600000000000000" pitchFamily="50" charset="-128"/>
              </a:rPr>
              <a:t>学級目標達成のために、自分自身ができることを書こう。</a:t>
            </a:r>
            <a:endParaRPr lang="ja-JP" altLang="en-US" sz="1050" dirty="0">
              <a:latin typeface="HG丸ｺﾞｼｯｸM-PRO" panose="020F0600000000000000" pitchFamily="50" charset="-128"/>
              <a:ea typeface="HG丸ｺﾞｼｯｸM-PRO" panose="020F0600000000000000" pitchFamily="50" charset="-128"/>
            </a:endParaRPr>
          </a:p>
        </p:txBody>
      </p:sp>
      <p:sp>
        <p:nvSpPr>
          <p:cNvPr id="14" name="角丸四角形 13"/>
          <p:cNvSpPr/>
          <p:nvPr/>
        </p:nvSpPr>
        <p:spPr>
          <a:xfrm>
            <a:off x="723817" y="6414494"/>
            <a:ext cx="5707117" cy="2108997"/>
          </a:xfrm>
          <a:prstGeom prst="roundRect">
            <a:avLst>
              <a:gd name="adj" fmla="val 614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050" dirty="0" smtClean="0">
                <a:solidFill>
                  <a:schemeClr val="tx1"/>
                </a:solidFill>
                <a:latin typeface="HG丸ｺﾞｼｯｸM-PRO" pitchFamily="50" charset="-128"/>
                <a:ea typeface="HG丸ｺﾞｼｯｸM-PRO" pitchFamily="50" charset="-128"/>
              </a:rPr>
              <a:t>【</a:t>
            </a:r>
            <a:r>
              <a:rPr kumimoji="1" lang="ja-JP" altLang="en-US" sz="1050" dirty="0" smtClean="0">
                <a:solidFill>
                  <a:schemeClr val="tx1"/>
                </a:solidFill>
                <a:latin typeface="HG丸ｺﾞｼｯｸM-PRO" pitchFamily="50" charset="-128"/>
                <a:ea typeface="HG丸ｺﾞｼｯｸM-PRO" pitchFamily="50" charset="-128"/>
              </a:rPr>
              <a:t>学習</a:t>
            </a:r>
            <a:r>
              <a:rPr kumimoji="1" lang="en-US" altLang="ja-JP" sz="1050" dirty="0" smtClean="0">
                <a:solidFill>
                  <a:schemeClr val="tx1"/>
                </a:solidFill>
                <a:latin typeface="HG丸ｺﾞｼｯｸM-PRO" pitchFamily="50" charset="-128"/>
                <a:ea typeface="HG丸ｺﾞｼｯｸM-PRO" pitchFamily="50" charset="-128"/>
              </a:rPr>
              <a:t>】</a:t>
            </a:r>
          </a:p>
          <a:p>
            <a:endParaRPr kumimoji="1" lang="en-US" altLang="ja-JP" sz="1050" dirty="0" smtClean="0">
              <a:solidFill>
                <a:schemeClr val="tx1"/>
              </a:solidFill>
              <a:latin typeface="HG丸ｺﾞｼｯｸM-PRO" pitchFamily="50" charset="-128"/>
              <a:ea typeface="HG丸ｺﾞｼｯｸM-PRO" pitchFamily="50" charset="-128"/>
            </a:endParaRPr>
          </a:p>
          <a:p>
            <a:endParaRPr lang="en-US" altLang="ja-JP" sz="1050" dirty="0">
              <a:solidFill>
                <a:schemeClr val="tx1"/>
              </a:solidFill>
              <a:latin typeface="HG丸ｺﾞｼｯｸM-PRO" pitchFamily="50" charset="-128"/>
              <a:ea typeface="HG丸ｺﾞｼｯｸM-PRO" pitchFamily="50" charset="-128"/>
            </a:endParaRPr>
          </a:p>
          <a:p>
            <a:endParaRPr kumimoji="1" lang="en-US" altLang="ja-JP" sz="1050" dirty="0" smtClean="0">
              <a:solidFill>
                <a:schemeClr val="tx1"/>
              </a:solidFill>
              <a:latin typeface="HG丸ｺﾞｼｯｸM-PRO" pitchFamily="50" charset="-128"/>
              <a:ea typeface="HG丸ｺﾞｼｯｸM-PRO" pitchFamily="50" charset="-128"/>
            </a:endParaRPr>
          </a:p>
          <a:p>
            <a:r>
              <a:rPr kumimoji="1" lang="en-US" altLang="ja-JP" sz="1050" dirty="0" smtClean="0">
                <a:solidFill>
                  <a:schemeClr val="tx1"/>
                </a:solidFill>
                <a:latin typeface="HG丸ｺﾞｼｯｸM-PRO" pitchFamily="50" charset="-128"/>
                <a:ea typeface="HG丸ｺﾞｼｯｸM-PRO" pitchFamily="50" charset="-128"/>
              </a:rPr>
              <a:t>【</a:t>
            </a:r>
            <a:r>
              <a:rPr kumimoji="1" lang="ja-JP" altLang="en-US" sz="1050" dirty="0" smtClean="0">
                <a:solidFill>
                  <a:schemeClr val="tx1"/>
                </a:solidFill>
                <a:latin typeface="HG丸ｺﾞｼｯｸM-PRO" pitchFamily="50" charset="-128"/>
                <a:ea typeface="HG丸ｺﾞｼｯｸM-PRO" pitchFamily="50" charset="-128"/>
              </a:rPr>
              <a:t>生活</a:t>
            </a:r>
            <a:r>
              <a:rPr kumimoji="1" lang="en-US" altLang="ja-JP" sz="1050" dirty="0" smtClean="0">
                <a:solidFill>
                  <a:schemeClr val="tx1"/>
                </a:solidFill>
                <a:latin typeface="HG丸ｺﾞｼｯｸM-PRO" pitchFamily="50" charset="-128"/>
                <a:ea typeface="HG丸ｺﾞｼｯｸM-PRO" pitchFamily="50" charset="-128"/>
              </a:rPr>
              <a:t>】</a:t>
            </a:r>
          </a:p>
          <a:p>
            <a:endParaRPr kumimoji="1" lang="en-US" altLang="ja-JP" sz="1050" dirty="0" smtClean="0">
              <a:solidFill>
                <a:schemeClr val="tx1"/>
              </a:solidFill>
              <a:latin typeface="HG丸ｺﾞｼｯｸM-PRO" pitchFamily="50" charset="-128"/>
              <a:ea typeface="HG丸ｺﾞｼｯｸM-PRO" pitchFamily="50" charset="-128"/>
            </a:endParaRPr>
          </a:p>
          <a:p>
            <a:endParaRPr lang="en-US" altLang="ja-JP" sz="1050" dirty="0">
              <a:solidFill>
                <a:schemeClr val="tx1"/>
              </a:solidFill>
              <a:latin typeface="HG丸ｺﾞｼｯｸM-PRO" pitchFamily="50" charset="-128"/>
              <a:ea typeface="HG丸ｺﾞｼｯｸM-PRO" pitchFamily="50" charset="-128"/>
            </a:endParaRPr>
          </a:p>
          <a:p>
            <a:endParaRPr kumimoji="1" lang="en-US" altLang="ja-JP" sz="1050" dirty="0" smtClean="0">
              <a:solidFill>
                <a:schemeClr val="tx1"/>
              </a:solidFill>
              <a:latin typeface="HG丸ｺﾞｼｯｸM-PRO" pitchFamily="50" charset="-128"/>
              <a:ea typeface="HG丸ｺﾞｼｯｸM-PRO" pitchFamily="50" charset="-128"/>
            </a:endParaRPr>
          </a:p>
          <a:p>
            <a:r>
              <a:rPr kumimoji="1" lang="en-US" altLang="ja-JP" sz="1050" dirty="0" smtClean="0">
                <a:solidFill>
                  <a:schemeClr val="tx1"/>
                </a:solidFill>
                <a:latin typeface="HG丸ｺﾞｼｯｸM-PRO" pitchFamily="50" charset="-128"/>
                <a:ea typeface="HG丸ｺﾞｼｯｸM-PRO" pitchFamily="50" charset="-128"/>
              </a:rPr>
              <a:t>【</a:t>
            </a:r>
            <a:r>
              <a:rPr kumimoji="1" lang="ja-JP" altLang="en-US" sz="1050" dirty="0" smtClean="0">
                <a:solidFill>
                  <a:schemeClr val="tx1"/>
                </a:solidFill>
                <a:latin typeface="HG丸ｺﾞｼｯｸM-PRO" pitchFamily="50" charset="-128"/>
                <a:ea typeface="HG丸ｺﾞｼｯｸM-PRO" pitchFamily="50" charset="-128"/>
              </a:rPr>
              <a:t>行事</a:t>
            </a:r>
            <a:r>
              <a:rPr kumimoji="1" lang="en-US" altLang="ja-JP" sz="1050" dirty="0" smtClean="0">
                <a:solidFill>
                  <a:schemeClr val="tx1"/>
                </a:solidFill>
                <a:latin typeface="HG丸ｺﾞｼｯｸM-PRO" pitchFamily="50" charset="-128"/>
                <a:ea typeface="HG丸ｺﾞｼｯｸM-PRO" pitchFamily="50" charset="-128"/>
              </a:rPr>
              <a:t>】</a:t>
            </a:r>
          </a:p>
          <a:p>
            <a:endParaRPr lang="en-US" altLang="ja-JP" sz="1050" dirty="0">
              <a:solidFill>
                <a:schemeClr val="tx1"/>
              </a:solidFill>
              <a:latin typeface="HG丸ｺﾞｼｯｸM-PRO" pitchFamily="50" charset="-128"/>
              <a:ea typeface="HG丸ｺﾞｼｯｸM-PRO" pitchFamily="50" charset="-128"/>
            </a:endParaRPr>
          </a:p>
          <a:p>
            <a:endParaRPr kumimoji="1" lang="en-US" altLang="ja-JP" sz="1050" dirty="0" smtClean="0">
              <a:solidFill>
                <a:schemeClr val="tx1"/>
              </a:solidFill>
              <a:latin typeface="HG丸ｺﾞｼｯｸM-PRO" pitchFamily="50" charset="-128"/>
              <a:ea typeface="HG丸ｺﾞｼｯｸM-PRO" pitchFamily="50" charset="-128"/>
            </a:endParaRPr>
          </a:p>
          <a:p>
            <a:endParaRPr kumimoji="1" lang="ja-JP" altLang="en-US" sz="1050" dirty="0">
              <a:solidFill>
                <a:schemeClr val="tx1"/>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3221602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41"/>
          <p:cNvSpPr/>
          <p:nvPr/>
        </p:nvSpPr>
        <p:spPr>
          <a:xfrm>
            <a:off x="147918" y="488515"/>
            <a:ext cx="6562016" cy="9314390"/>
          </a:xfrm>
          <a:prstGeom prst="roundRect">
            <a:avLst>
              <a:gd name="adj" fmla="val 31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角丸四角形 72"/>
          <p:cNvSpPr/>
          <p:nvPr/>
        </p:nvSpPr>
        <p:spPr>
          <a:xfrm>
            <a:off x="247513" y="3043751"/>
            <a:ext cx="6369597" cy="6651393"/>
          </a:xfrm>
          <a:prstGeom prst="roundRect">
            <a:avLst>
              <a:gd name="adj" fmla="val 2135"/>
            </a:avLst>
          </a:prstGeom>
          <a:solidFill>
            <a:schemeClr val="bg1"/>
          </a:solidFill>
          <a:ln w="19050">
            <a:solidFill>
              <a:srgbClr val="00FF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①新しい考えをつくる方法</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（例）議題：「スポーツ大会で何をするか」</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提案：サッカーと野球の意見→フットベースボールを行う。</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②意見を合わせる方法</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（例）議題：「大会をもり上げる工夫」</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提案：メダルと賞状の意見→ゆう勝者にメダル、参加者全員に賞状をわたす。</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③優先順位を決める方法</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（例）議題：「スポーツ大会で何をするか」</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提案：</a:t>
            </a:r>
            <a:r>
              <a:rPr lang="ja-JP" altLang="en-US" sz="1200" dirty="0" err="1" smtClean="0">
                <a:solidFill>
                  <a:schemeClr val="tx1"/>
                </a:solidFill>
                <a:latin typeface="HG丸ｺﾞｼｯｸM-PRO" panose="020F0600000000000000" pitchFamily="50" charset="-128"/>
                <a:ea typeface="HG丸ｺﾞｼｯｸM-PRO" panose="020F0600000000000000" pitchFamily="50" charset="-128"/>
              </a:rPr>
              <a:t>つな</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引きとリレーの意見→つな引きを大会で行い、リレーは休み時間クラス</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遊びの時間に行う。</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④条件を付ける方法</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（例）課題：「このゲームはルールを知らない人がいる」</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提案：</a:t>
            </a:r>
            <a:r>
              <a:rPr lang="ja-JP" altLang="en-US" sz="1200" dirty="0" err="1" smtClean="0">
                <a:solidFill>
                  <a:schemeClr val="tx1"/>
                </a:solidFill>
                <a:latin typeface="HG丸ｺﾞｼｯｸM-PRO" panose="020F0600000000000000" pitchFamily="50" charset="-128"/>
                <a:ea typeface="HG丸ｺﾞｼｯｸM-PRO" panose="020F0600000000000000" pitchFamily="50" charset="-128"/>
              </a:rPr>
              <a:t>実せんの</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日までにルールを確実に教えるという条件を付けて決定する。</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⑤少しずつ全部行う方法</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（例）議題：「スポーツ大会で何をするか」</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提案：バスケットボールとドッジボールの意見→</a:t>
            </a:r>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20</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分ずつ両方を</a:t>
            </a:r>
            <a:r>
              <a:rPr lang="ja-JP" altLang="en-US" sz="1200" dirty="0" err="1" smtClean="0">
                <a:solidFill>
                  <a:schemeClr val="tx1"/>
                </a:solidFill>
                <a:latin typeface="HG丸ｺﾞｼｯｸM-PRO" panose="020F0600000000000000" pitchFamily="50" charset="-128"/>
                <a:ea typeface="HG丸ｺﾞｼｯｸM-PRO" panose="020F0600000000000000" pitchFamily="50" charset="-128"/>
              </a:rPr>
              <a:t>実し</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する。</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⑥共感的に理解し、ゆずる方法</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（例）課題：複数の意見が出た場合</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提案：「○○さんの思いはよく分かりました。今回は私の意見ではなく、○○さん</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の意見の方が</a:t>
            </a:r>
            <a:r>
              <a:rPr lang="ja-JP" altLang="en-US" sz="1200" dirty="0">
                <a:solidFill>
                  <a:schemeClr val="tx1"/>
                </a:solidFill>
                <a:latin typeface="HG丸ｺﾞｼｯｸM-PRO" panose="020F0600000000000000" pitchFamily="50" charset="-128"/>
                <a:ea typeface="HG丸ｺﾞｼｯｸM-PRO" panose="020F0600000000000000" pitchFamily="50" charset="-128"/>
              </a:rPr>
              <a:t>よい</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と思います。」</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⑦</a:t>
            </a:r>
            <a:r>
              <a:rPr lang="ja-JP" altLang="en-US" sz="1600" b="1" spc="-50" dirty="0" smtClean="0">
                <a:solidFill>
                  <a:schemeClr val="tx1"/>
                </a:solidFill>
                <a:latin typeface="HG丸ｺﾞｼｯｸM-PRO" panose="020F0600000000000000" pitchFamily="50" charset="-128"/>
                <a:ea typeface="HG丸ｺﾞｼｯｸM-PRO" panose="020F0600000000000000" pitchFamily="50" charset="-128"/>
              </a:rPr>
              <a:t>時間をかけて話し合い、全員のしょうにんを得た上で多数決を行</a:t>
            </a:r>
            <a:endParaRPr lang="en-US" altLang="ja-JP" sz="1600" b="1" spc="-5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spc="-5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600" b="1" spc="-50" dirty="0" err="1" smtClean="0">
                <a:solidFill>
                  <a:schemeClr val="tx1"/>
                </a:solidFill>
                <a:latin typeface="HG丸ｺﾞｼｯｸM-PRO" panose="020F0600000000000000" pitchFamily="50" charset="-128"/>
                <a:ea typeface="HG丸ｺﾞｼｯｸM-PRO" panose="020F0600000000000000" pitchFamily="50" charset="-128"/>
              </a:rPr>
              <a:t>う</a:t>
            </a:r>
            <a:r>
              <a:rPr lang="ja-JP" altLang="en-US" sz="1600" b="1" spc="-50" dirty="0" smtClean="0">
                <a:solidFill>
                  <a:schemeClr val="tx1"/>
                </a:solidFill>
                <a:latin typeface="HG丸ｺﾞｼｯｸM-PRO" panose="020F0600000000000000" pitchFamily="50" charset="-128"/>
                <a:ea typeface="HG丸ｺﾞｼｯｸM-PRO" panose="020F0600000000000000" pitchFamily="50" charset="-128"/>
              </a:rPr>
              <a:t>方法</a:t>
            </a:r>
            <a:endParaRPr lang="en-US" altLang="ja-JP" sz="1600" b="1" spc="-5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（例）課題：意見が多く、一致させることが難しい</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提案：「時間をかけて話し合いましたが、決まらないので多数決で決めても</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いいで</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200" spc="30" dirty="0" smtClean="0">
                <a:solidFill>
                  <a:schemeClr val="tx1"/>
                </a:solidFill>
                <a:latin typeface="HG丸ｺﾞｼｯｸM-PRO" panose="020F0600000000000000" pitchFamily="50" charset="-128"/>
                <a:ea typeface="HG丸ｺﾞｼｯｸM-PRO" panose="020F0600000000000000" pitchFamily="50" charset="-128"/>
              </a:rPr>
              <a:t>すか</a:t>
            </a:r>
            <a:r>
              <a:rPr lang="ja-JP" altLang="en-US" sz="1200" spc="30" dirty="0" smtClean="0">
                <a:solidFill>
                  <a:schemeClr val="tx1"/>
                </a:solidFill>
                <a:latin typeface="HG丸ｺﾞｼｯｸM-PRO" panose="020F0600000000000000" pitchFamily="50" charset="-128"/>
                <a:ea typeface="HG丸ｺﾞｼｯｸM-PRO" panose="020F0600000000000000" pitchFamily="50" charset="-128"/>
              </a:rPr>
              <a:t>。決まったら、全員で協力して取り組みます。よいですか。」全員の</a:t>
            </a:r>
            <a:endParaRPr lang="en-US" altLang="ja-JP" sz="1200" spc="3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しょうにんを得てから行う。</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9" name="角丸四角形 28"/>
          <p:cNvSpPr/>
          <p:nvPr/>
        </p:nvSpPr>
        <p:spPr bwMode="auto">
          <a:xfrm>
            <a:off x="1177826" y="64252"/>
            <a:ext cx="4500000" cy="684000"/>
          </a:xfrm>
          <a:prstGeom prst="roundRect">
            <a:avLst>
              <a:gd name="adj" fmla="val 25555"/>
            </a:avLst>
          </a:prstGeom>
          <a:solidFill>
            <a:srgbClr val="00FFFF"/>
          </a:solidFill>
          <a:ln>
            <a:solidFill>
              <a:srgbClr val="00FFFF"/>
            </a:solidFill>
            <a:headEnd/>
            <a:tailEnd/>
          </a:ln>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wrap="none" tIns="0" rtlCol="0" anchor="ctr"/>
          <a:lstStyle/>
          <a:p>
            <a:pPr algn="ctr"/>
            <a:r>
              <a:rPr kumimoji="1" lang="ja-JP" altLang="en-US" dirty="0" smtClean="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「合意形成の例」</a:t>
            </a:r>
            <a:endParaRPr kumimoji="1" lang="en-US" altLang="ja-JP" dirty="0" smtClean="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lnSpc>
                <a:spcPts val="1500"/>
              </a:lnSpc>
            </a:pPr>
            <a:r>
              <a:rPr kumimoji="1" lang="ja-JP" altLang="en-US" sz="1400" dirty="0" smtClean="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～みんなが</a:t>
            </a:r>
            <a:r>
              <a:rPr kumimoji="1" lang="ja-JP" altLang="en-US" sz="1400" dirty="0" err="1" smtClean="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なっ</a:t>
            </a:r>
            <a:r>
              <a:rPr kumimoji="1" lang="ja-JP" altLang="en-US" sz="1400" dirty="0" smtClean="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得できる話合いにするために～</a:t>
            </a:r>
            <a:endParaRPr kumimoji="1" lang="en-US" altLang="ja-JP" sz="1400" dirty="0" smtClean="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8" name="角丸四角形 17"/>
          <p:cNvSpPr/>
          <p:nvPr/>
        </p:nvSpPr>
        <p:spPr bwMode="auto">
          <a:xfrm>
            <a:off x="218381" y="851592"/>
            <a:ext cx="1249780" cy="652781"/>
          </a:xfrm>
          <a:prstGeom prst="roundRect">
            <a:avLst>
              <a:gd name="adj" fmla="val 42701"/>
            </a:avLst>
          </a:prstGeom>
          <a:solidFill>
            <a:srgbClr val="00FFFF"/>
          </a:solidFill>
          <a:ln>
            <a:solidFill>
              <a:srgbClr val="00FFFF"/>
            </a:solidFill>
            <a:headEnd/>
            <a:tailEnd/>
          </a:ln>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wrap="none" rtlCol="0" anchor="ctr"/>
          <a:lstStyle/>
          <a:p>
            <a:pPr algn="ctr">
              <a:lnSpc>
                <a:spcPts val="1500"/>
              </a:lnSpc>
            </a:pPr>
            <a:r>
              <a:rPr kumimoji="1" lang="ja-JP" altLang="en-US" sz="1600" dirty="0" smtClean="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合意形成</a:t>
            </a:r>
            <a:endParaRPr kumimoji="1" lang="en-US" altLang="ja-JP" sz="1600" dirty="0" smtClean="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kumimoji="1" lang="ja-JP" altLang="en-US" sz="1600" dirty="0" err="1" smtClean="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って</a:t>
            </a:r>
            <a:r>
              <a:rPr kumimoji="1" lang="ja-JP" altLang="en-US" sz="1600" dirty="0" smtClean="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何？</a:t>
            </a:r>
            <a:endParaRPr kumimoji="1" lang="ja-JP" altLang="en-US" sz="16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9" name="角丸四角形 18"/>
          <p:cNvSpPr/>
          <p:nvPr/>
        </p:nvSpPr>
        <p:spPr>
          <a:xfrm>
            <a:off x="1709737" y="865983"/>
            <a:ext cx="4907373" cy="684000"/>
          </a:xfrm>
          <a:prstGeom prst="roundRect">
            <a:avLst>
              <a:gd name="adj" fmla="val 13911"/>
            </a:avLst>
          </a:prstGeom>
          <a:solidFill>
            <a:schemeClr val="bg1"/>
          </a:solidFill>
          <a:ln w="19050">
            <a:solidFill>
              <a:srgbClr val="00FF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latin typeface="HG丸ｺﾞｼｯｸM-PRO" panose="020F0600000000000000" pitchFamily="50" charset="-128"/>
                <a:ea typeface="HG丸ｺﾞｼｯｸM-PRO" panose="020F0600000000000000" pitchFamily="50" charset="-128"/>
              </a:rPr>
              <a:t>話合いの場面で、意見が食いちがっている、または複数ある場合、たがいの意見や考えをみとめ合いながら</a:t>
            </a:r>
            <a:r>
              <a:rPr lang="ja-JP" altLang="en-US" sz="1200" b="1" dirty="0" err="1" smtClean="0">
                <a:solidFill>
                  <a:schemeClr val="tx1"/>
                </a:solidFill>
                <a:latin typeface="HG丸ｺﾞｼｯｸM-PRO" panose="020F0600000000000000" pitchFamily="50" charset="-128"/>
                <a:ea typeface="HG丸ｺﾞｼｯｸM-PRO" panose="020F0600000000000000" pitchFamily="50" charset="-128"/>
              </a:rPr>
              <a:t>なっ</a:t>
            </a:r>
            <a:r>
              <a:rPr lang="ja-JP" altLang="en-US" sz="1200" b="1" dirty="0" smtClean="0">
                <a:solidFill>
                  <a:schemeClr val="tx1"/>
                </a:solidFill>
                <a:latin typeface="HG丸ｺﾞｼｯｸM-PRO" panose="020F0600000000000000" pitchFamily="50" charset="-128"/>
                <a:ea typeface="HG丸ｺﾞｼｯｸM-PRO" panose="020F0600000000000000" pitchFamily="50" charset="-128"/>
              </a:rPr>
              <a:t>得のいく形で意見をまとめること。</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0" name="Rectangle 11"/>
          <p:cNvSpPr>
            <a:spLocks noChangeArrowheads="1"/>
          </p:cNvSpPr>
          <p:nvPr/>
        </p:nvSpPr>
        <p:spPr bwMode="auto">
          <a:xfrm>
            <a:off x="602591" y="1589087"/>
            <a:ext cx="5652666" cy="1023684"/>
          </a:xfrm>
          <a:prstGeom prst="rect">
            <a:avLst/>
          </a:prstGeom>
          <a:solidFill>
            <a:srgbClr val="FFCCFF"/>
          </a:solidFill>
          <a:ln>
            <a:solidFill>
              <a:schemeClr val="tx1"/>
            </a:solidFill>
          </a:ln>
          <a:extLst/>
        </p:spPr>
        <p:txBody>
          <a:bodyPr wrap="none" anchor="ctr"/>
          <a:lstStyle/>
          <a:p>
            <a:r>
              <a:rPr lang="en-US" altLang="ja-JP" sz="1200" b="1" dirty="0" smtClean="0">
                <a:ea typeface="HG丸ｺﾞｼｯｸM-PRO" pitchFamily="50" charset="-128"/>
              </a:rPr>
              <a:t>×</a:t>
            </a:r>
            <a:r>
              <a:rPr lang="ja-JP" altLang="en-US" sz="1200" b="1" dirty="0" smtClean="0">
                <a:ea typeface="HG丸ｺﾞｼｯｸM-PRO" pitchFamily="50" charset="-128"/>
              </a:rPr>
              <a:t>：本当はちがう意見なのに何となく周りに合わせる。</a:t>
            </a:r>
            <a:endParaRPr lang="en-US" altLang="ja-JP" sz="1200" b="1" dirty="0" smtClean="0">
              <a:ea typeface="HG丸ｺﾞｼｯｸM-PRO" pitchFamily="50" charset="-128"/>
            </a:endParaRPr>
          </a:p>
          <a:p>
            <a:r>
              <a:rPr lang="en-US" altLang="ja-JP" sz="1200" b="1" dirty="0" smtClean="0">
                <a:ea typeface="HG丸ｺﾞｼｯｸM-PRO" pitchFamily="50" charset="-128"/>
              </a:rPr>
              <a:t>×</a:t>
            </a:r>
            <a:r>
              <a:rPr lang="ja-JP" altLang="en-US" sz="1200" b="1" dirty="0" smtClean="0">
                <a:ea typeface="HG丸ｺﾞｼｯｸM-PRO" pitchFamily="50" charset="-128"/>
              </a:rPr>
              <a:t>：相手の意見を</a:t>
            </a:r>
            <a:r>
              <a:rPr lang="ja-JP" altLang="en-US" sz="1200" b="1" dirty="0" err="1" smtClean="0">
                <a:ea typeface="HG丸ｺﾞｼｯｸM-PRO" pitchFamily="50" charset="-128"/>
              </a:rPr>
              <a:t>ひ</a:t>
            </a:r>
            <a:r>
              <a:rPr lang="ja-JP" altLang="en-US" sz="1200" b="1" dirty="0" smtClean="0">
                <a:ea typeface="HG丸ｺﾞｼｯｸM-PRO" pitchFamily="50" charset="-128"/>
              </a:rPr>
              <a:t>定する。</a:t>
            </a:r>
            <a:endParaRPr lang="en-US" altLang="ja-JP" sz="1200" b="1" dirty="0" smtClean="0">
              <a:ea typeface="HG丸ｺﾞｼｯｸM-PRO" pitchFamily="50" charset="-128"/>
            </a:endParaRPr>
          </a:p>
          <a:p>
            <a:r>
              <a:rPr lang="en-US" altLang="ja-JP" sz="1200" b="1" dirty="0" smtClean="0">
                <a:ea typeface="HG丸ｺﾞｼｯｸM-PRO" pitchFamily="50" charset="-128"/>
              </a:rPr>
              <a:t>×</a:t>
            </a:r>
            <a:r>
              <a:rPr lang="ja-JP" altLang="en-US" sz="1200" b="1" dirty="0" smtClean="0">
                <a:ea typeface="HG丸ｺﾞｼｯｸM-PRO" pitchFamily="50" charset="-128"/>
              </a:rPr>
              <a:t>：少数</a:t>
            </a:r>
            <a:r>
              <a:rPr lang="ja-JP" altLang="en-US" sz="1200" b="1" dirty="0">
                <a:ea typeface="HG丸ｺﾞｼｯｸM-PRO" pitchFamily="50" charset="-128"/>
              </a:rPr>
              <a:t>意見を持つ人に対し、多数意見に合わせる</a:t>
            </a:r>
            <a:r>
              <a:rPr lang="ja-JP" altLang="en-US" sz="1200" b="1" dirty="0" smtClean="0">
                <a:ea typeface="HG丸ｺﾞｼｯｸM-PRO" pitchFamily="50" charset="-128"/>
              </a:rPr>
              <a:t>ようプレッシャーをあたえる。</a:t>
            </a:r>
            <a:endParaRPr lang="en-US" altLang="ja-JP" sz="1200" b="1" dirty="0" smtClean="0">
              <a:ea typeface="HG丸ｺﾞｼｯｸM-PRO" pitchFamily="50" charset="-128"/>
            </a:endParaRPr>
          </a:p>
          <a:p>
            <a:r>
              <a:rPr lang="ja-JP" altLang="en-US" sz="1200" b="1" u="sng" dirty="0" smtClean="0">
                <a:ea typeface="HG丸ｺﾞｼｯｸM-PRO" pitchFamily="50" charset="-128"/>
              </a:rPr>
              <a:t>○：自分も幸せ（</a:t>
            </a:r>
            <a:r>
              <a:rPr lang="ja-JP" altLang="en-US" sz="1200" b="1" u="sng" dirty="0" err="1" smtClean="0">
                <a:ea typeface="HG丸ｺﾞｼｯｸM-PRO" pitchFamily="50" charset="-128"/>
              </a:rPr>
              <a:t>なっ</a:t>
            </a:r>
            <a:r>
              <a:rPr lang="ja-JP" altLang="en-US" sz="1200" b="1" u="sng" dirty="0" smtClean="0">
                <a:ea typeface="HG丸ｺﾞｼｯｸM-PRO" pitchFamily="50" charset="-128"/>
              </a:rPr>
              <a:t>得）、みんなも幸せ（なっ得）な意見や提案を目指す。</a:t>
            </a:r>
            <a:endParaRPr lang="en-US" altLang="ja-JP" sz="1200" b="1" u="sng" dirty="0" smtClean="0">
              <a:ea typeface="HG丸ｺﾞｼｯｸM-PRO" pitchFamily="50" charset="-128"/>
            </a:endParaRPr>
          </a:p>
        </p:txBody>
      </p:sp>
      <p:sp>
        <p:nvSpPr>
          <p:cNvPr id="43" name="角丸四角形 42"/>
          <p:cNvSpPr/>
          <p:nvPr/>
        </p:nvSpPr>
        <p:spPr>
          <a:xfrm>
            <a:off x="1421720" y="2689257"/>
            <a:ext cx="3921529" cy="432000"/>
          </a:xfrm>
          <a:prstGeom prst="roundRect">
            <a:avLst>
              <a:gd name="adj" fmla="val 50000"/>
            </a:avLst>
          </a:prstGeom>
          <a:solidFill>
            <a:schemeClr val="bg1">
              <a:lumMod val="85000"/>
            </a:schemeClr>
          </a:solidFill>
          <a:ln w="38100">
            <a:noFill/>
          </a:ln>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anchor="ctr" anchorCtr="1"/>
          <a:lstStyle/>
          <a:p>
            <a:pPr algn="ctr" eaLnBrk="1" hangingPunct="1">
              <a:lnSpc>
                <a:spcPct val="120000"/>
              </a:lnSpc>
              <a:defRPr/>
            </a:pPr>
            <a:r>
              <a:rPr lang="ja-JP" altLang="en-US" b="1" spc="-15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合意形成の方法</a:t>
            </a:r>
            <a:endParaRPr lang="en-US" altLang="ja-JP" b="1" spc="-1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9" name="Rectangle 11"/>
          <p:cNvSpPr>
            <a:spLocks noChangeArrowheads="1"/>
          </p:cNvSpPr>
          <p:nvPr/>
        </p:nvSpPr>
        <p:spPr bwMode="auto">
          <a:xfrm>
            <a:off x="5858166" y="39200"/>
            <a:ext cx="972000" cy="449315"/>
          </a:xfrm>
          <a:prstGeom prst="rect">
            <a:avLst/>
          </a:prstGeom>
          <a:solidFill>
            <a:srgbClr val="FFCCFF"/>
          </a:solidFill>
          <a:ln>
            <a:solidFill>
              <a:schemeClr val="tx1"/>
            </a:solidFill>
          </a:ln>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600" b="1" dirty="0" smtClean="0">
                <a:ea typeface="HG丸ｺﾞｼｯｸM-PRO" pitchFamily="50" charset="-128"/>
              </a:rPr>
              <a:t>じどう用</a:t>
            </a:r>
            <a:endParaRPr lang="en-US" altLang="ja-JP" sz="1600" b="1" dirty="0">
              <a:ea typeface="HG丸ｺﾞｼｯｸM-PRO" pitchFamily="50" charset="-128"/>
            </a:endParaRPr>
          </a:p>
        </p:txBody>
      </p:sp>
    </p:spTree>
    <p:extLst>
      <p:ext uri="{BB962C8B-B14F-4D97-AF65-F5344CB8AC3E}">
        <p14:creationId xmlns:p14="http://schemas.microsoft.com/office/powerpoint/2010/main" val="391790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41"/>
          <p:cNvSpPr/>
          <p:nvPr/>
        </p:nvSpPr>
        <p:spPr>
          <a:xfrm>
            <a:off x="147918" y="488515"/>
            <a:ext cx="6562016" cy="9314390"/>
          </a:xfrm>
          <a:prstGeom prst="roundRect">
            <a:avLst>
              <a:gd name="adj" fmla="val 31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角丸四角形 72"/>
          <p:cNvSpPr/>
          <p:nvPr/>
        </p:nvSpPr>
        <p:spPr>
          <a:xfrm>
            <a:off x="247513" y="3043751"/>
            <a:ext cx="6369597" cy="6651393"/>
          </a:xfrm>
          <a:prstGeom prst="roundRect">
            <a:avLst>
              <a:gd name="adj" fmla="val 2135"/>
            </a:avLst>
          </a:prstGeom>
          <a:solidFill>
            <a:schemeClr val="bg1"/>
          </a:solidFill>
          <a:ln w="19050">
            <a:solidFill>
              <a:srgbClr val="00FF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①新しい考えをつくる方法</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（例）議題：「スポーツ大会で何をするか」</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提案：サッカーと野球の意見→フットベースボールを行う。</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②意見を合わせる方法</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（例）議題：「大会を盛り上げる工夫」</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提案：メダルと賞状の意見→優勝者にメダル、参加者全員に賞状を渡す。</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③優先順位を決める方法</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（例）議題：「スポーツ大会で何をするか」</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提案：綱引きとリレーの意見→綱引きを大会で行い、リレーは休み時間クラス遊び</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の時間に行う。</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④条件を付ける方法</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（例）課題：「このゲームはルールを知らない人がいる」</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提案：実践の日までにルールを確実に教えるという条件を付けて決定する。</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⑤少しずつ全部行う方法</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（例）議題：「スポーツ大会で何をするか」</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提案：バスケットボールとドッジボールの意見→</a:t>
            </a:r>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20</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分ずつ両方を実施する。</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⑥共感的に理解し、譲る方法</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（例）課題：複数の意見が出た場合</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提案：「○○さんの思いはよく分かりました。今回は私の意見ではなく、○○さん</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の意見の方が</a:t>
            </a:r>
            <a:r>
              <a:rPr lang="ja-JP" altLang="en-US" sz="1200" dirty="0">
                <a:solidFill>
                  <a:schemeClr val="tx1"/>
                </a:solidFill>
                <a:latin typeface="HG丸ｺﾞｼｯｸM-PRO" panose="020F0600000000000000" pitchFamily="50" charset="-128"/>
                <a:ea typeface="HG丸ｺﾞｼｯｸM-PRO" panose="020F0600000000000000" pitchFamily="50" charset="-128"/>
              </a:rPr>
              <a:t>よい</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と思います。」</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⑦</a:t>
            </a:r>
            <a:r>
              <a:rPr lang="ja-JP" altLang="en-US" sz="1600" b="1" spc="-40" dirty="0" smtClean="0">
                <a:solidFill>
                  <a:schemeClr val="tx1"/>
                </a:solidFill>
                <a:latin typeface="HG丸ｺﾞｼｯｸM-PRO" panose="020F0600000000000000" pitchFamily="50" charset="-128"/>
                <a:ea typeface="HG丸ｺﾞｼｯｸM-PRO" panose="020F0600000000000000" pitchFamily="50" charset="-128"/>
              </a:rPr>
              <a:t>時間をかけて話し合い、全員の承認を得た上で多数決を行う方法</a:t>
            </a:r>
            <a:endParaRPr lang="en-US" altLang="ja-JP" sz="1600" b="1" spc="-4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（例）課題：意見が多く、一致させることが難しい</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提案：「時間をかけて話し合いましたが、決まらないので多数決で決めても</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いいで</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すか</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。決まったら、全員で協力して取り組みます。よいですか。」全員</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の承</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認</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を得てから行う。</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9" name="角丸四角形 28"/>
          <p:cNvSpPr/>
          <p:nvPr/>
        </p:nvSpPr>
        <p:spPr bwMode="auto">
          <a:xfrm>
            <a:off x="1177826" y="64252"/>
            <a:ext cx="4500000" cy="684000"/>
          </a:xfrm>
          <a:prstGeom prst="roundRect">
            <a:avLst>
              <a:gd name="adj" fmla="val 25555"/>
            </a:avLst>
          </a:prstGeom>
          <a:solidFill>
            <a:srgbClr val="00FFFF"/>
          </a:solidFill>
          <a:ln>
            <a:solidFill>
              <a:srgbClr val="00FFFF"/>
            </a:solidFill>
            <a:headEnd/>
            <a:tailEnd/>
          </a:ln>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wrap="none" tIns="0" rtlCol="0" anchor="ctr"/>
          <a:lstStyle/>
          <a:p>
            <a:pPr algn="ctr"/>
            <a:r>
              <a:rPr kumimoji="1" lang="ja-JP" altLang="en-US" dirty="0" smtClean="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「合意形成の例」</a:t>
            </a:r>
            <a:endParaRPr kumimoji="1" lang="en-US" altLang="ja-JP" dirty="0" smtClean="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lnSpc>
                <a:spcPts val="1500"/>
              </a:lnSpc>
            </a:pPr>
            <a:r>
              <a:rPr kumimoji="1" lang="ja-JP" altLang="en-US" sz="1400" dirty="0" smtClean="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～みんなが納得できる話合いにするために～</a:t>
            </a:r>
            <a:endParaRPr kumimoji="1" lang="en-US" altLang="ja-JP" sz="1400" dirty="0" smtClean="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8" name="角丸四角形 17"/>
          <p:cNvSpPr/>
          <p:nvPr/>
        </p:nvSpPr>
        <p:spPr bwMode="auto">
          <a:xfrm>
            <a:off x="218381" y="851592"/>
            <a:ext cx="1249780" cy="652781"/>
          </a:xfrm>
          <a:prstGeom prst="roundRect">
            <a:avLst>
              <a:gd name="adj" fmla="val 42701"/>
            </a:avLst>
          </a:prstGeom>
          <a:solidFill>
            <a:srgbClr val="00FFFF"/>
          </a:solidFill>
          <a:ln>
            <a:solidFill>
              <a:srgbClr val="00FFFF"/>
            </a:solidFill>
            <a:headEnd/>
            <a:tailEnd/>
          </a:ln>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wrap="none" rtlCol="0" anchor="ctr"/>
          <a:lstStyle/>
          <a:p>
            <a:pPr algn="ctr">
              <a:lnSpc>
                <a:spcPts val="1500"/>
              </a:lnSpc>
            </a:pPr>
            <a:r>
              <a:rPr kumimoji="1" lang="ja-JP" altLang="en-US" sz="1600" dirty="0" smtClean="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合意形成</a:t>
            </a:r>
            <a:endParaRPr kumimoji="1" lang="en-US" altLang="ja-JP" sz="1600" dirty="0" smtClean="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kumimoji="1" lang="ja-JP" altLang="en-US" sz="1600" dirty="0" err="1" smtClean="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って</a:t>
            </a:r>
            <a:r>
              <a:rPr kumimoji="1" lang="ja-JP" altLang="en-US" sz="1600" dirty="0" smtClean="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何？</a:t>
            </a:r>
            <a:endParaRPr kumimoji="1" lang="ja-JP" altLang="en-US" sz="16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9" name="角丸四角形 18"/>
          <p:cNvSpPr/>
          <p:nvPr/>
        </p:nvSpPr>
        <p:spPr>
          <a:xfrm>
            <a:off x="1709737" y="865983"/>
            <a:ext cx="4907373" cy="646618"/>
          </a:xfrm>
          <a:prstGeom prst="roundRect">
            <a:avLst>
              <a:gd name="adj" fmla="val 13911"/>
            </a:avLst>
          </a:prstGeom>
          <a:solidFill>
            <a:schemeClr val="bg1"/>
          </a:solidFill>
          <a:ln w="19050">
            <a:solidFill>
              <a:srgbClr val="00FF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latin typeface="HG丸ｺﾞｼｯｸM-PRO" panose="020F0600000000000000" pitchFamily="50" charset="-128"/>
                <a:ea typeface="HG丸ｺﾞｼｯｸM-PRO" panose="020F0600000000000000" pitchFamily="50" charset="-128"/>
              </a:rPr>
              <a:t>話合いの場面で、意見が食い違っている、または複数ある場合、互いの意見や考えを認め合いながら納得のいく形</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で意見をまとめること。</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0" name="Rectangle 11"/>
          <p:cNvSpPr>
            <a:spLocks noChangeArrowheads="1"/>
          </p:cNvSpPr>
          <p:nvPr/>
        </p:nvSpPr>
        <p:spPr bwMode="auto">
          <a:xfrm>
            <a:off x="602591" y="1589087"/>
            <a:ext cx="5652666" cy="1023684"/>
          </a:xfrm>
          <a:prstGeom prst="rect">
            <a:avLst/>
          </a:prstGeom>
          <a:solidFill>
            <a:srgbClr val="FFCCFF"/>
          </a:solidFill>
          <a:ln>
            <a:solidFill>
              <a:schemeClr val="tx1"/>
            </a:solidFill>
          </a:ln>
          <a:extLst/>
        </p:spPr>
        <p:txBody>
          <a:bodyPr wrap="none" anchor="ctr"/>
          <a:lstStyle/>
          <a:p>
            <a:r>
              <a:rPr lang="en-US" altLang="ja-JP" sz="1200" b="1" dirty="0" smtClean="0">
                <a:ea typeface="HG丸ｺﾞｼｯｸM-PRO" pitchFamily="50" charset="-128"/>
              </a:rPr>
              <a:t>×</a:t>
            </a:r>
            <a:r>
              <a:rPr lang="ja-JP" altLang="en-US" sz="1200" b="1" dirty="0" smtClean="0">
                <a:ea typeface="HG丸ｺﾞｼｯｸM-PRO" pitchFamily="50" charset="-128"/>
              </a:rPr>
              <a:t>：本当は違う意見なのに何となく周りに合わせる。</a:t>
            </a:r>
            <a:endParaRPr lang="en-US" altLang="ja-JP" sz="1200" b="1" dirty="0" smtClean="0">
              <a:ea typeface="HG丸ｺﾞｼｯｸM-PRO" pitchFamily="50" charset="-128"/>
            </a:endParaRPr>
          </a:p>
          <a:p>
            <a:r>
              <a:rPr lang="en-US" altLang="ja-JP" sz="1200" b="1" dirty="0" smtClean="0">
                <a:ea typeface="HG丸ｺﾞｼｯｸM-PRO" pitchFamily="50" charset="-128"/>
              </a:rPr>
              <a:t>×</a:t>
            </a:r>
            <a:r>
              <a:rPr lang="ja-JP" altLang="en-US" sz="1200" b="1" dirty="0" smtClean="0">
                <a:ea typeface="HG丸ｺﾞｼｯｸM-PRO" pitchFamily="50" charset="-128"/>
              </a:rPr>
              <a:t>：相手の意見を否定する。</a:t>
            </a:r>
            <a:endParaRPr lang="en-US" altLang="ja-JP" sz="1200" b="1" dirty="0" smtClean="0">
              <a:ea typeface="HG丸ｺﾞｼｯｸM-PRO" pitchFamily="50" charset="-128"/>
            </a:endParaRPr>
          </a:p>
          <a:p>
            <a:r>
              <a:rPr lang="en-US" altLang="ja-JP" sz="1200" b="1" dirty="0" smtClean="0">
                <a:ea typeface="HG丸ｺﾞｼｯｸM-PRO" pitchFamily="50" charset="-128"/>
              </a:rPr>
              <a:t>×</a:t>
            </a:r>
            <a:r>
              <a:rPr lang="ja-JP" altLang="en-US" sz="1200" b="1" dirty="0" smtClean="0">
                <a:ea typeface="HG丸ｺﾞｼｯｸM-PRO" pitchFamily="50" charset="-128"/>
              </a:rPr>
              <a:t>：少数</a:t>
            </a:r>
            <a:r>
              <a:rPr lang="ja-JP" altLang="en-US" sz="1200" b="1" dirty="0">
                <a:ea typeface="HG丸ｺﾞｼｯｸM-PRO" pitchFamily="50" charset="-128"/>
              </a:rPr>
              <a:t>意見を持つ人に対し、多数意見に合わせる</a:t>
            </a:r>
            <a:r>
              <a:rPr lang="ja-JP" altLang="en-US" sz="1200" b="1" dirty="0" smtClean="0">
                <a:ea typeface="HG丸ｺﾞｼｯｸM-PRO" pitchFamily="50" charset="-128"/>
              </a:rPr>
              <a:t>ようプレッシャー</a:t>
            </a:r>
            <a:r>
              <a:rPr lang="ja-JP" altLang="en-US" sz="1200" b="1" dirty="0">
                <a:ea typeface="HG丸ｺﾞｼｯｸM-PRO" pitchFamily="50" charset="-128"/>
              </a:rPr>
              <a:t>を</a:t>
            </a:r>
            <a:r>
              <a:rPr lang="ja-JP" altLang="en-US" sz="1200" b="1" dirty="0" smtClean="0">
                <a:ea typeface="HG丸ｺﾞｼｯｸM-PRO" pitchFamily="50" charset="-128"/>
              </a:rPr>
              <a:t>与える。</a:t>
            </a:r>
            <a:endParaRPr lang="en-US" altLang="ja-JP" sz="1200" b="1" dirty="0" smtClean="0">
              <a:ea typeface="HG丸ｺﾞｼｯｸM-PRO" pitchFamily="50" charset="-128"/>
            </a:endParaRPr>
          </a:p>
          <a:p>
            <a:r>
              <a:rPr lang="ja-JP" altLang="en-US" sz="1200" b="1" u="sng" dirty="0" smtClean="0">
                <a:ea typeface="HG丸ｺﾞｼｯｸM-PRO" pitchFamily="50" charset="-128"/>
              </a:rPr>
              <a:t>○：自分も幸せ（納得）、みんなも幸せ（納得）な意見や提案を目指す。</a:t>
            </a:r>
            <a:endParaRPr lang="en-US" altLang="ja-JP" sz="1200" b="1" u="sng" dirty="0" smtClean="0">
              <a:ea typeface="HG丸ｺﾞｼｯｸM-PRO" pitchFamily="50" charset="-128"/>
            </a:endParaRPr>
          </a:p>
        </p:txBody>
      </p:sp>
      <p:sp>
        <p:nvSpPr>
          <p:cNvPr id="43" name="角丸四角形 42"/>
          <p:cNvSpPr/>
          <p:nvPr/>
        </p:nvSpPr>
        <p:spPr>
          <a:xfrm>
            <a:off x="1421720" y="2689257"/>
            <a:ext cx="3921529" cy="432000"/>
          </a:xfrm>
          <a:prstGeom prst="roundRect">
            <a:avLst>
              <a:gd name="adj" fmla="val 50000"/>
            </a:avLst>
          </a:prstGeom>
          <a:solidFill>
            <a:schemeClr val="bg1">
              <a:lumMod val="85000"/>
            </a:schemeClr>
          </a:solidFill>
          <a:ln w="38100">
            <a:noFill/>
          </a:ln>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anchor="ctr" anchorCtr="1"/>
          <a:lstStyle/>
          <a:p>
            <a:pPr algn="ctr" eaLnBrk="1" hangingPunct="1">
              <a:lnSpc>
                <a:spcPct val="120000"/>
              </a:lnSpc>
              <a:defRPr/>
            </a:pPr>
            <a:r>
              <a:rPr lang="ja-JP" altLang="en-US" b="1" spc="-15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合意形成の方法</a:t>
            </a:r>
            <a:endParaRPr lang="en-US" altLang="ja-JP" b="1" spc="-1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9" name="Rectangle 11"/>
          <p:cNvSpPr>
            <a:spLocks noChangeArrowheads="1"/>
          </p:cNvSpPr>
          <p:nvPr/>
        </p:nvSpPr>
        <p:spPr bwMode="auto">
          <a:xfrm>
            <a:off x="5858166" y="39200"/>
            <a:ext cx="972000" cy="449315"/>
          </a:xfrm>
          <a:prstGeom prst="rect">
            <a:avLst/>
          </a:prstGeom>
          <a:solidFill>
            <a:srgbClr val="FFCCFF"/>
          </a:solidFill>
          <a:ln>
            <a:solidFill>
              <a:schemeClr val="tx1"/>
            </a:solidFill>
          </a:ln>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600" b="1" dirty="0" smtClean="0">
                <a:ea typeface="HG丸ｺﾞｼｯｸM-PRO" pitchFamily="50" charset="-128"/>
              </a:rPr>
              <a:t>生徒用</a:t>
            </a:r>
            <a:endParaRPr lang="en-US" altLang="ja-JP" sz="1600" b="1" dirty="0">
              <a:ea typeface="HG丸ｺﾞｼｯｸM-PRO" pitchFamily="50" charset="-128"/>
            </a:endParaRPr>
          </a:p>
        </p:txBody>
      </p:sp>
    </p:spTree>
    <p:extLst>
      <p:ext uri="{BB962C8B-B14F-4D97-AF65-F5344CB8AC3E}">
        <p14:creationId xmlns:p14="http://schemas.microsoft.com/office/powerpoint/2010/main" val="2187089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14347</TotalTime>
  <Words>2967</Words>
  <Application>Microsoft Office PowerPoint</Application>
  <PresentationFormat>A4 210 x 297 mm</PresentationFormat>
  <Paragraphs>411</Paragraphs>
  <Slides>9</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9</vt:i4>
      </vt:variant>
    </vt:vector>
  </HeadingPairs>
  <TitlesOfParts>
    <vt:vector size="19" baseType="lpstr">
      <vt:lpstr>ＤＦ平成明朝体W3</vt:lpstr>
      <vt:lpstr>HG丸ｺﾞｼｯｸM-PRO</vt:lpstr>
      <vt:lpstr>ＭＳ Ｐゴシック</vt:lpstr>
      <vt:lpstr>ＭＳ ゴシック</vt:lpstr>
      <vt:lpstr>UD デジタル 教科書体 NP-B</vt:lpstr>
      <vt:lpstr>メイリオ</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学級目標を決めよう</dc:title>
  <dc:creator>宮城県総合教育センター</dc:creator>
  <cp:lastModifiedBy>long2307</cp:lastModifiedBy>
  <cp:revision>760</cp:revision>
  <cp:lastPrinted>2024-02-29T01:19:13Z</cp:lastPrinted>
  <dcterms:created xsi:type="dcterms:W3CDTF">2014-06-22T09:44:07Z</dcterms:created>
  <dcterms:modified xsi:type="dcterms:W3CDTF">2024-03-11T02:52:41Z</dcterms:modified>
</cp:coreProperties>
</file>