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59" r:id="rId2"/>
    <p:sldId id="276" r:id="rId3"/>
    <p:sldId id="282" r:id="rId4"/>
    <p:sldId id="268" r:id="rId5"/>
    <p:sldId id="269" r:id="rId6"/>
    <p:sldId id="283" r:id="rId7"/>
    <p:sldId id="291" r:id="rId8"/>
    <p:sldId id="292" r:id="rId9"/>
    <p:sldId id="286" r:id="rId10"/>
    <p:sldId id="287" r:id="rId11"/>
  </p:sldIdLst>
  <p:sldSz cx="6858000" cy="9906000" type="A4"/>
  <p:notesSz cx="9926638" cy="679767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 uri="{2D200454-40CA-4A62-9FC3-DE9A4176ACB9}">
      <p15:notesGuideLst xmlns:p15="http://schemas.microsoft.com/office/powerpoint/2012/main">
        <p15:guide id="1" orient="horz" pos="2140" userDrawn="1">
          <p15:clr>
            <a:srgbClr val="A4A3A4"/>
          </p15:clr>
        </p15:guide>
        <p15:guide id="2" pos="312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0000"/>
    <a:srgbClr val="66CCFF"/>
    <a:srgbClr val="FF66CC"/>
    <a:srgbClr val="41709C"/>
    <a:srgbClr val="FF9900"/>
    <a:srgbClr val="3399FF"/>
    <a:srgbClr val="FF3399"/>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5320" autoAdjust="0"/>
  </p:normalViewPr>
  <p:slideViewPr>
    <p:cSldViewPr snapToGrid="0">
      <p:cViewPr varScale="1">
        <p:scale>
          <a:sx n="58" d="100"/>
          <a:sy n="58" d="100"/>
        </p:scale>
        <p:origin x="2741" y="62"/>
      </p:cViewPr>
      <p:guideLst>
        <p:guide orient="horz" pos="3120"/>
        <p:guide pos="2160"/>
      </p:guideLst>
    </p:cSldViewPr>
  </p:slideViewPr>
  <p:notesTextViewPr>
    <p:cViewPr>
      <p:scale>
        <a:sx n="1" d="1"/>
        <a:sy n="1" d="1"/>
      </p:scale>
      <p:origin x="0" y="0"/>
    </p:cViewPr>
  </p:notesTextViewPr>
  <p:sorterViewPr>
    <p:cViewPr>
      <p:scale>
        <a:sx n="68" d="100"/>
        <a:sy n="68" d="100"/>
      </p:scale>
      <p:origin x="0" y="0"/>
    </p:cViewPr>
  </p:sorterViewPr>
  <p:notesViewPr>
    <p:cSldViewPr snapToGrid="0">
      <p:cViewPr varScale="1">
        <p:scale>
          <a:sx n="71" d="100"/>
          <a:sy n="71" d="100"/>
        </p:scale>
        <p:origin x="-1812" y="-102"/>
      </p:cViewPr>
      <p:guideLst>
        <p:guide orient="horz" pos="2140"/>
        <p:guide pos="312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4301543" cy="339884"/>
          </a:xfrm>
          <a:prstGeom prst="rect">
            <a:avLst/>
          </a:prstGeom>
        </p:spPr>
        <p:txBody>
          <a:bodyPr vert="horz" lIns="92034" tIns="46020" rIns="92034" bIns="46020" rtlCol="0"/>
          <a:lstStyle>
            <a:lvl1pPr algn="l">
              <a:defRPr sz="1300"/>
            </a:lvl1pPr>
          </a:lstStyle>
          <a:p>
            <a:endParaRPr kumimoji="1" lang="ja-JP" altLang="en-US"/>
          </a:p>
        </p:txBody>
      </p:sp>
      <p:sp>
        <p:nvSpPr>
          <p:cNvPr id="3" name="日付プレースホルダー 2"/>
          <p:cNvSpPr>
            <a:spLocks noGrp="1"/>
          </p:cNvSpPr>
          <p:nvPr>
            <p:ph type="dt" sz="quarter" idx="1"/>
          </p:nvPr>
        </p:nvSpPr>
        <p:spPr>
          <a:xfrm>
            <a:off x="5622798" y="2"/>
            <a:ext cx="4301543" cy="339884"/>
          </a:xfrm>
          <a:prstGeom prst="rect">
            <a:avLst/>
          </a:prstGeom>
        </p:spPr>
        <p:txBody>
          <a:bodyPr vert="horz" lIns="92034" tIns="46020" rIns="92034" bIns="46020" rtlCol="0"/>
          <a:lstStyle>
            <a:lvl1pPr algn="r">
              <a:defRPr sz="1300"/>
            </a:lvl1pPr>
          </a:lstStyle>
          <a:p>
            <a:fld id="{2D547134-8370-4955-9D68-675257D4F374}" type="datetime1">
              <a:rPr kumimoji="1" lang="ja-JP" altLang="en-US" smtClean="0"/>
              <a:t>2024/3/11</a:t>
            </a:fld>
            <a:endParaRPr kumimoji="1" lang="ja-JP" altLang="en-US"/>
          </a:p>
        </p:txBody>
      </p:sp>
      <p:sp>
        <p:nvSpPr>
          <p:cNvPr id="4" name="フッター プレースホルダー 3"/>
          <p:cNvSpPr>
            <a:spLocks noGrp="1"/>
          </p:cNvSpPr>
          <p:nvPr>
            <p:ph type="ftr" sz="quarter" idx="2"/>
          </p:nvPr>
        </p:nvSpPr>
        <p:spPr>
          <a:xfrm>
            <a:off x="4" y="6456613"/>
            <a:ext cx="4301543" cy="339884"/>
          </a:xfrm>
          <a:prstGeom prst="rect">
            <a:avLst/>
          </a:prstGeom>
        </p:spPr>
        <p:txBody>
          <a:bodyPr vert="horz" lIns="92034" tIns="46020" rIns="92034" bIns="46020"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5622798" y="6456613"/>
            <a:ext cx="4301543" cy="339884"/>
          </a:xfrm>
          <a:prstGeom prst="rect">
            <a:avLst/>
          </a:prstGeom>
        </p:spPr>
        <p:txBody>
          <a:bodyPr vert="horz" lIns="92034" tIns="46020" rIns="92034" bIns="46020" rtlCol="0" anchor="b"/>
          <a:lstStyle>
            <a:lvl1pPr algn="r">
              <a:defRPr sz="1300"/>
            </a:lvl1pPr>
          </a:lstStyle>
          <a:p>
            <a:fld id="{8F73C529-BCC4-46D0-98B1-1AC86D656C24}" type="slidenum">
              <a:rPr kumimoji="1" lang="ja-JP" altLang="en-US" smtClean="0"/>
              <a:pPr/>
              <a:t>‹#›</a:t>
            </a:fld>
            <a:endParaRPr kumimoji="1" lang="ja-JP" altLang="en-US"/>
          </a:p>
        </p:txBody>
      </p:sp>
    </p:spTree>
    <p:extLst>
      <p:ext uri="{BB962C8B-B14F-4D97-AF65-F5344CB8AC3E}">
        <p14:creationId xmlns:p14="http://schemas.microsoft.com/office/powerpoint/2010/main" val="3127855509"/>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1703" cy="339484"/>
          </a:xfrm>
          <a:prstGeom prst="rect">
            <a:avLst/>
          </a:prstGeom>
        </p:spPr>
        <p:txBody>
          <a:bodyPr vert="horz" lIns="92034" tIns="46020" rIns="92034" bIns="46020" rtlCol="0"/>
          <a:lstStyle>
            <a:lvl1pPr algn="l">
              <a:defRPr sz="1300"/>
            </a:lvl1pPr>
          </a:lstStyle>
          <a:p>
            <a:endParaRPr kumimoji="1" lang="ja-JP" altLang="en-US"/>
          </a:p>
        </p:txBody>
      </p:sp>
      <p:sp>
        <p:nvSpPr>
          <p:cNvPr id="3" name="日付プレースホルダー 2"/>
          <p:cNvSpPr>
            <a:spLocks noGrp="1"/>
          </p:cNvSpPr>
          <p:nvPr>
            <p:ph type="dt" idx="1"/>
          </p:nvPr>
        </p:nvSpPr>
        <p:spPr>
          <a:xfrm>
            <a:off x="5623340" y="0"/>
            <a:ext cx="4301702" cy="339484"/>
          </a:xfrm>
          <a:prstGeom prst="rect">
            <a:avLst/>
          </a:prstGeom>
        </p:spPr>
        <p:txBody>
          <a:bodyPr vert="horz" lIns="92034" tIns="46020" rIns="92034" bIns="46020" rtlCol="0"/>
          <a:lstStyle>
            <a:lvl1pPr algn="r">
              <a:defRPr sz="1300"/>
            </a:lvl1pPr>
          </a:lstStyle>
          <a:p>
            <a:fld id="{CCCF6A3E-E72A-4B00-BFAB-23A7CAB8438B}" type="datetime1">
              <a:rPr kumimoji="1" lang="ja-JP" altLang="en-US" smtClean="0"/>
              <a:t>2024/3/11</a:t>
            </a:fld>
            <a:endParaRPr kumimoji="1" lang="ja-JP" altLang="en-US"/>
          </a:p>
        </p:txBody>
      </p:sp>
      <p:sp>
        <p:nvSpPr>
          <p:cNvPr id="4" name="スライド イメージ プレースホルダー 3"/>
          <p:cNvSpPr>
            <a:spLocks noGrp="1" noRot="1" noChangeAspect="1"/>
          </p:cNvSpPr>
          <p:nvPr>
            <p:ph type="sldImg" idx="2"/>
          </p:nvPr>
        </p:nvSpPr>
        <p:spPr>
          <a:xfrm>
            <a:off x="4081463" y="509588"/>
            <a:ext cx="1765300" cy="2549525"/>
          </a:xfrm>
          <a:prstGeom prst="rect">
            <a:avLst/>
          </a:prstGeom>
          <a:noFill/>
          <a:ln w="12700">
            <a:solidFill>
              <a:prstClr val="black"/>
            </a:solidFill>
          </a:ln>
        </p:spPr>
        <p:txBody>
          <a:bodyPr vert="horz" lIns="92034" tIns="46020" rIns="92034" bIns="46020" rtlCol="0" anchor="ctr"/>
          <a:lstStyle/>
          <a:p>
            <a:endParaRPr lang="ja-JP" altLang="en-US"/>
          </a:p>
        </p:txBody>
      </p:sp>
      <p:sp>
        <p:nvSpPr>
          <p:cNvPr id="5" name="ノート プレースホルダー 4"/>
          <p:cNvSpPr>
            <a:spLocks noGrp="1"/>
          </p:cNvSpPr>
          <p:nvPr>
            <p:ph type="body" sz="quarter" idx="3"/>
          </p:nvPr>
        </p:nvSpPr>
        <p:spPr>
          <a:xfrm>
            <a:off x="992829" y="3228299"/>
            <a:ext cx="7940991" cy="3060155"/>
          </a:xfrm>
          <a:prstGeom prst="rect">
            <a:avLst/>
          </a:prstGeom>
        </p:spPr>
        <p:txBody>
          <a:bodyPr vert="horz" lIns="92034" tIns="46020" rIns="92034" bIns="460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6456593"/>
            <a:ext cx="4301703" cy="339484"/>
          </a:xfrm>
          <a:prstGeom prst="rect">
            <a:avLst/>
          </a:prstGeom>
        </p:spPr>
        <p:txBody>
          <a:bodyPr vert="horz" lIns="92034" tIns="46020" rIns="92034" bIns="46020"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5623340" y="6456593"/>
            <a:ext cx="4301702" cy="339484"/>
          </a:xfrm>
          <a:prstGeom prst="rect">
            <a:avLst/>
          </a:prstGeom>
        </p:spPr>
        <p:txBody>
          <a:bodyPr vert="horz" lIns="92034" tIns="46020" rIns="92034" bIns="46020" rtlCol="0" anchor="b"/>
          <a:lstStyle>
            <a:lvl1pPr algn="r">
              <a:defRPr sz="1300"/>
            </a:lvl1pPr>
          </a:lstStyle>
          <a:p>
            <a:fld id="{24512867-79DD-4576-924B-F197EFD89383}" type="slidenum">
              <a:rPr kumimoji="1" lang="ja-JP" altLang="en-US" smtClean="0"/>
              <a:pPr/>
              <a:t>‹#›</a:t>
            </a:fld>
            <a:endParaRPr kumimoji="1" lang="ja-JP" altLang="en-US"/>
          </a:p>
        </p:txBody>
      </p:sp>
    </p:spTree>
    <p:extLst>
      <p:ext uri="{BB962C8B-B14F-4D97-AF65-F5344CB8AC3E}">
        <p14:creationId xmlns:p14="http://schemas.microsoft.com/office/powerpoint/2010/main" val="32875246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fld id="{CCCF6A3E-E72A-4B00-BFAB-23A7CAB8438B}" type="datetime1">
              <a:rPr kumimoji="1" lang="ja-JP" altLang="en-US" smtClean="0"/>
              <a:t>2024/3/11</a:t>
            </a:fld>
            <a:endParaRPr kumimoji="1" lang="ja-JP" altLang="en-US"/>
          </a:p>
        </p:txBody>
      </p:sp>
      <p:sp>
        <p:nvSpPr>
          <p:cNvPr id="5" name="スライド番号プレースホルダー 4"/>
          <p:cNvSpPr>
            <a:spLocks noGrp="1"/>
          </p:cNvSpPr>
          <p:nvPr>
            <p:ph type="sldNum" sz="quarter" idx="11"/>
          </p:nvPr>
        </p:nvSpPr>
        <p:spPr/>
        <p:txBody>
          <a:bodyPr/>
          <a:lstStyle/>
          <a:p>
            <a:fld id="{24512867-79DD-4576-924B-F197EFD89383}" type="slidenum">
              <a:rPr kumimoji="1" lang="ja-JP" altLang="en-US" smtClean="0"/>
              <a:pPr/>
              <a:t>10</a:t>
            </a:fld>
            <a:endParaRPr kumimoji="1" lang="ja-JP" altLang="en-US"/>
          </a:p>
        </p:txBody>
      </p:sp>
    </p:spTree>
    <p:extLst>
      <p:ext uri="{BB962C8B-B14F-4D97-AF65-F5344CB8AC3E}">
        <p14:creationId xmlns:p14="http://schemas.microsoft.com/office/powerpoint/2010/main" val="200879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195643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extLst>
      <p:ext uri="{BB962C8B-B14F-4D97-AF65-F5344CB8AC3E}">
        <p14:creationId xmlns:p14="http://schemas.microsoft.com/office/powerpoint/2010/main" val="63935436"/>
      </p:ext>
    </p:extLst>
  </p:cSld>
  <p:clrMap bg1="lt1" tx1="dk1" bg2="lt2" tx2="dk2" accent1="accent1" accent2="accent2" accent3="accent3" accent4="accent4" accent5="accent5" accent6="accent6" hlink="hlink" folHlink="folHlink"/>
  <p:sldLayoutIdLst>
    <p:sldLayoutId id="2147483667" r:id="rId1"/>
  </p:sldLayoutIdLst>
  <p:hf hd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下矢印 74"/>
          <p:cNvSpPr/>
          <p:nvPr/>
        </p:nvSpPr>
        <p:spPr bwMode="auto">
          <a:xfrm>
            <a:off x="1039260" y="4265147"/>
            <a:ext cx="360000" cy="231464"/>
          </a:xfrm>
          <a:prstGeom prst="downArrow">
            <a:avLst/>
          </a:prstGeom>
          <a:solidFill>
            <a:srgbClr val="0000FF"/>
          </a:solidFill>
          <a:ln>
            <a:solidFill>
              <a:srgbClr val="0000FF"/>
            </a:solidFill>
            <a:headEnd/>
            <a:tailEnd/>
          </a:ln>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kumimoji="1" lang="ja-JP" altLang="en-US"/>
          </a:p>
        </p:txBody>
      </p:sp>
      <p:sp>
        <p:nvSpPr>
          <p:cNvPr id="117" name="角丸四角形 116"/>
          <p:cNvSpPr/>
          <p:nvPr/>
        </p:nvSpPr>
        <p:spPr bwMode="auto">
          <a:xfrm>
            <a:off x="554337" y="6757051"/>
            <a:ext cx="1348875" cy="700514"/>
          </a:xfrm>
          <a:prstGeom prst="roundRect">
            <a:avLst>
              <a:gd name="adj" fmla="val 32221"/>
            </a:avLst>
          </a:prstGeom>
          <a:solidFill>
            <a:srgbClr val="0000FF"/>
          </a:solidFill>
          <a:ln>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pPr algn="ctr"/>
            <a:r>
              <a:rPr kumimoji="1" lang="ja-JP" altLang="en-US" sz="1600"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学級活動</a:t>
            </a:r>
            <a:endParaRPr kumimoji="1" lang="en-US" altLang="ja-JP" sz="1600"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62" name="Rectangle 55"/>
          <p:cNvSpPr>
            <a:spLocks noChangeArrowheads="1"/>
          </p:cNvSpPr>
          <p:nvPr/>
        </p:nvSpPr>
        <p:spPr bwMode="auto">
          <a:xfrm>
            <a:off x="1836730" y="144590"/>
            <a:ext cx="4909972" cy="6727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pPr algn="ctr"/>
            <a:r>
              <a:rPr lang="ja-JP" altLang="en-US" b="0" dirty="0" smtClean="0">
                <a:latin typeface="HG丸ｺﾞｼｯｸM-PRO" panose="020F0600000000000000" pitchFamily="50" charset="-128"/>
                <a:ea typeface="HG丸ｺﾞｼｯｸM-PRO" panose="020F0600000000000000" pitchFamily="50" charset="-128"/>
              </a:rPr>
              <a:t>学級生活を充実させよう</a:t>
            </a:r>
            <a:endParaRPr lang="en-US" altLang="ja-JP" b="0" dirty="0" smtClean="0">
              <a:latin typeface="HG丸ｺﾞｼｯｸM-PRO" panose="020F0600000000000000" pitchFamily="50" charset="-128"/>
              <a:ea typeface="HG丸ｺﾞｼｯｸM-PRO" panose="020F0600000000000000" pitchFamily="50" charset="-128"/>
            </a:endParaRPr>
          </a:p>
          <a:p>
            <a:pPr algn="ctr"/>
            <a:r>
              <a:rPr lang="ja-JP" altLang="en-US" b="0" dirty="0" smtClean="0">
                <a:latin typeface="HG丸ｺﾞｼｯｸM-PRO" panose="020F0600000000000000" pitchFamily="50" charset="-128"/>
                <a:ea typeface="HG丸ｺﾞｼｯｸM-PRO" panose="020F0600000000000000" pitchFamily="50" charset="-128"/>
              </a:rPr>
              <a:t>－学級目標を活用して－　　　　</a:t>
            </a:r>
            <a:endParaRPr lang="ja-JP" altLang="en-US" b="0" dirty="0">
              <a:latin typeface="HG丸ｺﾞｼｯｸM-PRO" panose="020F0600000000000000" pitchFamily="50" charset="-128"/>
              <a:ea typeface="HG丸ｺﾞｼｯｸM-PRO" panose="020F0600000000000000" pitchFamily="50" charset="-128"/>
            </a:endParaRPr>
          </a:p>
        </p:txBody>
      </p:sp>
      <p:sp>
        <p:nvSpPr>
          <p:cNvPr id="69" name="Rectangle 55"/>
          <p:cNvSpPr>
            <a:spLocks noChangeArrowheads="1"/>
          </p:cNvSpPr>
          <p:nvPr/>
        </p:nvSpPr>
        <p:spPr bwMode="auto">
          <a:xfrm>
            <a:off x="1772587" y="861697"/>
            <a:ext cx="4969194" cy="891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r>
              <a:rPr lang="ja-JP" altLang="en-US" sz="1100" dirty="0" smtClean="0">
                <a:latin typeface="HG丸ｺﾞｼｯｸM-PRO" panose="020F0600000000000000" pitchFamily="50" charset="-128"/>
                <a:ea typeface="HG丸ｺﾞｼｯｸM-PRO" panose="020F0600000000000000" pitchFamily="50" charset="-128"/>
              </a:rPr>
              <a:t>○児童生徒が自ら学級生活の問題を発見し、解決に向けて主体的に考えよう</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　とする力や習慣を身に付ける。</a:t>
            </a:r>
            <a:endParaRPr lang="ja-JP" altLang="en-US" sz="1100" dirty="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○振り返りを次の自分の行動につなげたり、頑張りを仲間と認め合う活動を</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　行ったりすることによって、よりよい学級を目指して主体的に取り組もう</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　とする意欲の高まりを支える。</a:t>
            </a:r>
            <a:endParaRPr lang="ja-JP" altLang="en-US" sz="1100" dirty="0">
              <a:latin typeface="HG丸ｺﾞｼｯｸM-PRO" panose="020F0600000000000000" pitchFamily="50" charset="-128"/>
              <a:ea typeface="HG丸ｺﾞｼｯｸM-PRO" panose="020F0600000000000000" pitchFamily="50" charset="-128"/>
            </a:endParaRPr>
          </a:p>
        </p:txBody>
      </p:sp>
      <p:sp>
        <p:nvSpPr>
          <p:cNvPr id="74" name="下矢印 73"/>
          <p:cNvSpPr/>
          <p:nvPr/>
        </p:nvSpPr>
        <p:spPr bwMode="auto">
          <a:xfrm>
            <a:off x="1017706" y="7730449"/>
            <a:ext cx="403108" cy="253509"/>
          </a:xfrm>
          <a:prstGeom prst="downArrow">
            <a:avLst/>
          </a:prstGeom>
          <a:solidFill>
            <a:srgbClr val="0000FF"/>
          </a:solidFill>
          <a:ln>
            <a:solidFill>
              <a:srgbClr val="0000FF"/>
            </a:solidFill>
            <a:headEnd/>
            <a:tailEnd/>
          </a:ln>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kumimoji="1" lang="ja-JP" altLang="en-US"/>
          </a:p>
        </p:txBody>
      </p:sp>
      <p:sp>
        <p:nvSpPr>
          <p:cNvPr id="80" name="角丸四角形 79"/>
          <p:cNvSpPr/>
          <p:nvPr/>
        </p:nvSpPr>
        <p:spPr>
          <a:xfrm>
            <a:off x="2439631" y="3591461"/>
            <a:ext cx="3888000" cy="683037"/>
          </a:xfrm>
          <a:prstGeom prst="roundRect">
            <a:avLst>
              <a:gd name="adj" fmla="val 26865"/>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代表委員（学級委員）や班長に対して、教員から本時の目的を話し、活動までの見通しを共有する。</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42" name="角丸四角形 41"/>
          <p:cNvSpPr/>
          <p:nvPr/>
        </p:nvSpPr>
        <p:spPr>
          <a:xfrm>
            <a:off x="112855" y="3279026"/>
            <a:ext cx="6632290" cy="6501973"/>
          </a:xfrm>
          <a:prstGeom prst="roundRect">
            <a:avLst>
              <a:gd name="adj" fmla="val 314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3" name="角丸四角形 42"/>
          <p:cNvSpPr/>
          <p:nvPr/>
        </p:nvSpPr>
        <p:spPr>
          <a:xfrm>
            <a:off x="1772587" y="3062193"/>
            <a:ext cx="3442512" cy="432000"/>
          </a:xfrm>
          <a:prstGeom prst="roundRect">
            <a:avLst>
              <a:gd name="adj" fmla="val 50000"/>
            </a:avLst>
          </a:prstGeom>
          <a:solidFill>
            <a:schemeClr val="bg1">
              <a:lumMod val="85000"/>
            </a:schemeClr>
          </a:solidFill>
          <a:ln w="38100">
            <a:noFill/>
          </a:ln>
          <a:scene3d>
            <a:camera prst="orthographicFront"/>
            <a:lightRig rig="threePt" dir="t"/>
          </a:scene3d>
          <a:sp3d>
            <a:bevelT prst="angle"/>
          </a:sp3d>
        </p:spPr>
        <p:style>
          <a:lnRef idx="2">
            <a:schemeClr val="accent2"/>
          </a:lnRef>
          <a:fillRef idx="1">
            <a:schemeClr val="lt1"/>
          </a:fillRef>
          <a:effectRef idx="0">
            <a:schemeClr val="accent2"/>
          </a:effectRef>
          <a:fontRef idx="minor">
            <a:schemeClr val="dk1"/>
          </a:fontRef>
        </p:style>
        <p:txBody>
          <a:bodyPr anchor="ctr" anchorCtr="1"/>
          <a:lstStyle/>
          <a:p>
            <a:pPr eaLnBrk="1" hangingPunct="1">
              <a:lnSpc>
                <a:spcPct val="120000"/>
              </a:lnSpc>
              <a:defRPr/>
            </a:pPr>
            <a:r>
              <a:rPr lang="ja-JP" altLang="en-US" spc="-1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指導プログラムの進め方</a:t>
            </a:r>
            <a:endParaRPr lang="en-US" altLang="ja-JP" spc="-15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46" name="角丸四角形 45"/>
          <p:cNvSpPr/>
          <p:nvPr/>
        </p:nvSpPr>
        <p:spPr bwMode="auto">
          <a:xfrm>
            <a:off x="662303" y="3594733"/>
            <a:ext cx="1152000" cy="432000"/>
          </a:xfrm>
          <a:prstGeom prst="roundRect">
            <a:avLst>
              <a:gd name="adj" fmla="val 42701"/>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pPr algn="ctr">
              <a:lnSpc>
                <a:spcPts val="1500"/>
              </a:lnSpc>
            </a:pPr>
            <a:r>
              <a:rPr kumimoji="1" lang="ja-JP" altLang="en-US" sz="16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放課後等</a:t>
            </a:r>
            <a:endParaRPr kumimoji="1" lang="ja-JP" altLang="en-US"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52" name="角丸四角形 51"/>
          <p:cNvSpPr/>
          <p:nvPr/>
        </p:nvSpPr>
        <p:spPr bwMode="auto">
          <a:xfrm>
            <a:off x="2490919" y="6761732"/>
            <a:ext cx="3888000" cy="589272"/>
          </a:xfrm>
          <a:prstGeom prst="roundRect">
            <a:avLst>
              <a:gd name="adj" fmla="val 23348"/>
            </a:avLst>
          </a:prstGeom>
          <a:solidFill>
            <a:schemeClr val="bg1"/>
          </a:solidFill>
          <a:ln>
            <a:solidFill>
              <a:srgbClr val="0000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pPr algn="ctr"/>
            <a:r>
              <a:rPr kumimoji="1" lang="ja-JP" altLang="en-US" b="1" i="1" dirty="0" smtClean="0">
                <a:solidFill>
                  <a:schemeClr val="tx1"/>
                </a:solidFill>
                <a:latin typeface="HG丸ｺﾞｼｯｸM-PRO" panose="020F0600000000000000" pitchFamily="50" charset="-128"/>
                <a:ea typeface="HG丸ｺﾞｼｯｸM-PRO" panose="020F0600000000000000" pitchFamily="50" charset="-128"/>
              </a:rPr>
              <a:t>題材「学級生活を充実させよう」</a:t>
            </a:r>
            <a:endParaRPr kumimoji="1" lang="en-US" altLang="ja-JP" b="1" i="1"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57" name="角丸四角形 56"/>
          <p:cNvSpPr/>
          <p:nvPr/>
        </p:nvSpPr>
        <p:spPr bwMode="auto">
          <a:xfrm>
            <a:off x="652774" y="4694886"/>
            <a:ext cx="1152000" cy="432000"/>
          </a:xfrm>
          <a:prstGeom prst="roundRect">
            <a:avLst>
              <a:gd name="adj" fmla="val 42701"/>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pPr algn="ctr">
              <a:lnSpc>
                <a:spcPts val="1500"/>
              </a:lnSpc>
            </a:pPr>
            <a:r>
              <a:rPr kumimoji="1" lang="ja-JP" altLang="en-US" sz="16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帰りの会</a:t>
            </a:r>
            <a:endParaRPr kumimoji="1" lang="ja-JP" altLang="en-US"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64" name="角丸四角形 63"/>
          <p:cNvSpPr/>
          <p:nvPr/>
        </p:nvSpPr>
        <p:spPr bwMode="auto">
          <a:xfrm>
            <a:off x="546372" y="8176177"/>
            <a:ext cx="1392959" cy="861548"/>
          </a:xfrm>
          <a:prstGeom prst="roundRect">
            <a:avLst>
              <a:gd name="adj" fmla="val 28739"/>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pPr algn="ctr"/>
            <a:r>
              <a:rPr kumimoji="1" lang="ja-JP" altLang="en-US" sz="16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朝の会</a:t>
            </a:r>
            <a:endParaRPr kumimoji="1" lang="en-US" altLang="ja-JP" sz="16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r>
              <a:rPr kumimoji="1" lang="ja-JP" altLang="en-US" sz="16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帰りの会</a:t>
            </a:r>
            <a:endParaRPr kumimoji="1" lang="ja-JP" altLang="en-US"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55" name="角丸四角形 54"/>
          <p:cNvSpPr/>
          <p:nvPr/>
        </p:nvSpPr>
        <p:spPr>
          <a:xfrm>
            <a:off x="2439629" y="4694204"/>
            <a:ext cx="3888000" cy="683037"/>
          </a:xfrm>
          <a:prstGeom prst="roundRect">
            <a:avLst>
              <a:gd name="adj" fmla="val 26865"/>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児童生徒が、学級目標を達成するために行動できたかどうかを調べるアンケートを行う。</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67" name="下矢印 66"/>
          <p:cNvSpPr/>
          <p:nvPr/>
        </p:nvSpPr>
        <p:spPr bwMode="auto">
          <a:xfrm>
            <a:off x="1039260" y="5346226"/>
            <a:ext cx="360000" cy="231464"/>
          </a:xfrm>
          <a:prstGeom prst="downArrow">
            <a:avLst/>
          </a:prstGeom>
          <a:solidFill>
            <a:srgbClr val="0000FF"/>
          </a:solidFill>
          <a:ln>
            <a:solidFill>
              <a:srgbClr val="0000FF"/>
            </a:solidFill>
            <a:headEnd/>
            <a:tailEnd/>
          </a:ln>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kumimoji="1" lang="ja-JP" altLang="en-US"/>
          </a:p>
        </p:txBody>
      </p:sp>
      <p:sp>
        <p:nvSpPr>
          <p:cNvPr id="68" name="下矢印 67"/>
          <p:cNvSpPr/>
          <p:nvPr/>
        </p:nvSpPr>
        <p:spPr bwMode="auto">
          <a:xfrm>
            <a:off x="1039260" y="6359061"/>
            <a:ext cx="360000" cy="231464"/>
          </a:xfrm>
          <a:prstGeom prst="downArrow">
            <a:avLst/>
          </a:prstGeom>
          <a:solidFill>
            <a:srgbClr val="0000FF"/>
          </a:solidFill>
          <a:ln>
            <a:solidFill>
              <a:srgbClr val="0000FF"/>
            </a:solidFill>
            <a:headEnd/>
            <a:tailEnd/>
          </a:ln>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kumimoji="1" lang="ja-JP" altLang="en-US"/>
          </a:p>
        </p:txBody>
      </p:sp>
      <p:sp>
        <p:nvSpPr>
          <p:cNvPr id="70" name="角丸四角形 69"/>
          <p:cNvSpPr/>
          <p:nvPr/>
        </p:nvSpPr>
        <p:spPr bwMode="auto">
          <a:xfrm>
            <a:off x="621706" y="5744216"/>
            <a:ext cx="1152000" cy="432000"/>
          </a:xfrm>
          <a:prstGeom prst="roundRect">
            <a:avLst>
              <a:gd name="adj" fmla="val 42701"/>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pPr algn="ctr">
              <a:lnSpc>
                <a:spcPts val="1500"/>
              </a:lnSpc>
            </a:pPr>
            <a:r>
              <a:rPr kumimoji="1" lang="ja-JP" altLang="en-US" sz="16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放課後</a:t>
            </a:r>
            <a:endParaRPr kumimoji="1" lang="ja-JP" altLang="en-US"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73" name="角丸四角形 72"/>
          <p:cNvSpPr/>
          <p:nvPr/>
        </p:nvSpPr>
        <p:spPr>
          <a:xfrm>
            <a:off x="2439629" y="5749544"/>
            <a:ext cx="3888000" cy="683037"/>
          </a:xfrm>
          <a:prstGeom prst="roundRect">
            <a:avLst>
              <a:gd name="adj" fmla="val 26865"/>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代表委員（学級委員）や班長と一緒にアンケート結果を集計し、学級で話し合う内容を決定する。</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33" name="Rectangle 55"/>
          <p:cNvSpPr>
            <a:spLocks noChangeArrowheads="1"/>
          </p:cNvSpPr>
          <p:nvPr/>
        </p:nvSpPr>
        <p:spPr bwMode="auto">
          <a:xfrm>
            <a:off x="1772587" y="1682730"/>
            <a:ext cx="5201418" cy="1342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r>
              <a:rPr lang="ja-JP" altLang="en-US" sz="1100" b="0" dirty="0" smtClean="0">
                <a:latin typeface="HG丸ｺﾞｼｯｸM-PRO" panose="020F0600000000000000" pitchFamily="50" charset="-128"/>
                <a:ea typeface="HG丸ｺﾞｼｯｸM-PRO" panose="020F0600000000000000" pitchFamily="50" charset="-128"/>
              </a:rPr>
              <a:t>①－１　教員主導ではなく児童生徒が課題を設定する。</a:t>
            </a:r>
            <a:endParaRPr lang="en-US" altLang="ja-JP" sz="1100" b="0" dirty="0" smtClean="0">
              <a:latin typeface="HG丸ｺﾞｼｯｸM-PRO" panose="020F0600000000000000" pitchFamily="50" charset="-128"/>
              <a:ea typeface="HG丸ｺﾞｼｯｸM-PRO" panose="020F0600000000000000" pitchFamily="50" charset="-128"/>
            </a:endParaRPr>
          </a:p>
          <a:p>
            <a:r>
              <a:rPr lang="ja-JP" altLang="en-US" sz="1100" b="0" dirty="0" smtClean="0">
                <a:latin typeface="HG丸ｺﾞｼｯｸM-PRO" panose="020F0600000000000000" pitchFamily="50" charset="-128"/>
                <a:ea typeface="HG丸ｺﾞｼｯｸM-PRO" panose="020F0600000000000000" pitchFamily="50" charset="-128"/>
              </a:rPr>
              <a:t>①－３　意見の共有・集団の目標設定を自己決定へつなげる。</a:t>
            </a:r>
            <a:endParaRPr lang="en-US" altLang="ja-JP" sz="1100" b="0" dirty="0" smtClean="0">
              <a:latin typeface="HG丸ｺﾞｼｯｸM-PRO" panose="020F0600000000000000" pitchFamily="50" charset="-128"/>
              <a:ea typeface="HG丸ｺﾞｼｯｸM-PRO" panose="020F0600000000000000" pitchFamily="50" charset="-128"/>
            </a:endParaRPr>
          </a:p>
          <a:p>
            <a:r>
              <a:rPr lang="ja-JP" altLang="en-US" sz="1100" b="0" dirty="0" smtClean="0">
                <a:latin typeface="HG丸ｺﾞｼｯｸM-PRO" panose="020F0600000000000000" pitchFamily="50" charset="-128"/>
                <a:ea typeface="HG丸ｺﾞｼｯｸM-PRO" panose="020F0600000000000000" pitchFamily="50" charset="-128"/>
              </a:rPr>
              <a:t>①－４　振り返りは自己評価に加え、仲間と認め合う活動を取り入れる。</a:t>
            </a:r>
            <a:endParaRPr lang="en-US" altLang="ja-JP" sz="1100" b="0" dirty="0" smtClean="0">
              <a:latin typeface="HG丸ｺﾞｼｯｸM-PRO" panose="020F0600000000000000" pitchFamily="50" charset="-128"/>
              <a:ea typeface="HG丸ｺﾞｼｯｸM-PRO" panose="020F0600000000000000" pitchFamily="50" charset="-128"/>
            </a:endParaRPr>
          </a:p>
          <a:p>
            <a:r>
              <a:rPr lang="ja-JP" altLang="en-US" sz="1100" b="0" dirty="0" smtClean="0">
                <a:latin typeface="HG丸ｺﾞｼｯｸM-PRO" panose="020F0600000000000000" pitchFamily="50" charset="-128"/>
                <a:ea typeface="HG丸ｺﾞｼｯｸM-PRO" panose="020F0600000000000000" pitchFamily="50" charset="-128"/>
              </a:rPr>
              <a:t>①－５　振り返りと自己決定を結び付ける。</a:t>
            </a:r>
            <a:endParaRPr lang="en-US" altLang="ja-JP" sz="1100" b="0" dirty="0" smtClean="0">
              <a:latin typeface="HG丸ｺﾞｼｯｸM-PRO" panose="020F0600000000000000" pitchFamily="50" charset="-128"/>
              <a:ea typeface="HG丸ｺﾞｼｯｸM-PRO" panose="020F0600000000000000" pitchFamily="50" charset="-128"/>
            </a:endParaRPr>
          </a:p>
          <a:p>
            <a:r>
              <a:rPr lang="ja-JP" altLang="en-US" sz="1100" b="0" dirty="0" smtClean="0">
                <a:latin typeface="HG丸ｺﾞｼｯｸM-PRO" panose="020F0600000000000000" pitchFamily="50" charset="-128"/>
                <a:ea typeface="HG丸ｺﾞｼｯｸM-PRO" panose="020F0600000000000000" pitchFamily="50" charset="-128"/>
              </a:rPr>
              <a:t>②－１　「</a:t>
            </a:r>
            <a:r>
              <a:rPr lang="ja-JP" altLang="en-US" sz="1100" b="0" spc="-30" dirty="0" smtClean="0">
                <a:latin typeface="HG丸ｺﾞｼｯｸM-PRO" panose="020F0600000000000000" pitchFamily="50" charset="-128"/>
                <a:ea typeface="HG丸ｺﾞｼｯｸM-PRO" panose="020F0600000000000000" pitchFamily="50" charset="-128"/>
              </a:rPr>
              <a:t>合意形成の例」を提供し、多数決に頼らない合意形成を促す。</a:t>
            </a:r>
            <a:endParaRPr lang="en-US" altLang="ja-JP" sz="1100" b="0" spc="-30" dirty="0" smtClean="0">
              <a:latin typeface="HG丸ｺﾞｼｯｸM-PRO" panose="020F0600000000000000" pitchFamily="50" charset="-128"/>
              <a:ea typeface="HG丸ｺﾞｼｯｸM-PRO" panose="020F0600000000000000" pitchFamily="50" charset="-128"/>
            </a:endParaRPr>
          </a:p>
          <a:p>
            <a:r>
              <a:rPr lang="ja-JP" altLang="en-US" sz="1100" b="0" dirty="0" smtClean="0">
                <a:latin typeface="HG丸ｺﾞｼｯｸM-PRO" panose="020F0600000000000000" pitchFamily="50" charset="-128"/>
                <a:ea typeface="HG丸ｺﾞｼｯｸM-PRO" panose="020F0600000000000000" pitchFamily="50" charset="-128"/>
              </a:rPr>
              <a:t>③－１　心に響くポイントを理解した上で褒める・認める言葉を掛ける。</a:t>
            </a:r>
            <a:endParaRPr lang="en-US" altLang="ja-JP" sz="1100" b="0" dirty="0" smtClean="0">
              <a:latin typeface="HG丸ｺﾞｼｯｸM-PRO" panose="020F0600000000000000" pitchFamily="50" charset="-128"/>
              <a:ea typeface="HG丸ｺﾞｼｯｸM-PRO" panose="020F0600000000000000" pitchFamily="50" charset="-128"/>
            </a:endParaRPr>
          </a:p>
        </p:txBody>
      </p:sp>
      <p:sp>
        <p:nvSpPr>
          <p:cNvPr id="31" name="角丸四角形 30"/>
          <p:cNvSpPr/>
          <p:nvPr/>
        </p:nvSpPr>
        <p:spPr>
          <a:xfrm>
            <a:off x="2117441" y="8190416"/>
            <a:ext cx="658904" cy="1184171"/>
          </a:xfrm>
          <a:prstGeom prst="roundRect">
            <a:avLst>
              <a:gd name="adj" fmla="val 0"/>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自己評価</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振り返り</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3" name="テキスト ボックス 2"/>
          <p:cNvSpPr txBox="1"/>
          <p:nvPr/>
        </p:nvSpPr>
        <p:spPr>
          <a:xfrm>
            <a:off x="2315033" y="7814070"/>
            <a:ext cx="1469877" cy="276999"/>
          </a:xfrm>
          <a:prstGeom prst="rect">
            <a:avLst/>
          </a:prstGeom>
          <a:noFill/>
          <a:ln>
            <a:solidFill>
              <a:schemeClr val="tx1"/>
            </a:solidFill>
          </a:ln>
        </p:spPr>
        <p:txBody>
          <a:bodyPr wrap="square" rtlCol="0">
            <a:spAutoFit/>
          </a:bodyPr>
          <a:lstStyle/>
          <a:p>
            <a:pPr algn="ctr"/>
            <a:r>
              <a:rPr kumimoji="1" lang="ja-JP" altLang="en-US" sz="1200" dirty="0" smtClean="0">
                <a:latin typeface="HG丸ｺﾞｼｯｸM-PRO" panose="020F0600000000000000" pitchFamily="50" charset="-128"/>
                <a:ea typeface="HG丸ｺﾞｼｯｸM-PRO" panose="020F0600000000000000" pitchFamily="50" charset="-128"/>
              </a:rPr>
              <a:t>週　末</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37" name="テキスト ボックス 36"/>
          <p:cNvSpPr txBox="1"/>
          <p:nvPr/>
        </p:nvSpPr>
        <p:spPr>
          <a:xfrm>
            <a:off x="4451004" y="7814070"/>
            <a:ext cx="653840" cy="276999"/>
          </a:xfrm>
          <a:prstGeom prst="rect">
            <a:avLst/>
          </a:prstGeom>
          <a:noFill/>
          <a:ln>
            <a:solidFill>
              <a:schemeClr val="tx1"/>
            </a:solidFill>
          </a:ln>
        </p:spPr>
        <p:txBody>
          <a:bodyPr wrap="square" rtlCol="0">
            <a:spAutoFit/>
          </a:bodyPr>
          <a:lstStyle/>
          <a:p>
            <a:pPr algn="ctr"/>
            <a:r>
              <a:rPr kumimoji="1" lang="ja-JP" altLang="en-US" sz="1200" dirty="0" smtClean="0">
                <a:latin typeface="HG丸ｺﾞｼｯｸM-PRO" panose="020F0600000000000000" pitchFamily="50" charset="-128"/>
                <a:ea typeface="HG丸ｺﾞｼｯｸM-PRO" panose="020F0600000000000000" pitchFamily="50" charset="-128"/>
              </a:rPr>
              <a:t>週始め</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4" name="右矢印 3"/>
          <p:cNvSpPr/>
          <p:nvPr/>
        </p:nvSpPr>
        <p:spPr>
          <a:xfrm>
            <a:off x="2890945" y="8650624"/>
            <a:ext cx="318052" cy="156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右矢印 37"/>
          <p:cNvSpPr/>
          <p:nvPr/>
        </p:nvSpPr>
        <p:spPr>
          <a:xfrm>
            <a:off x="4066005" y="8650624"/>
            <a:ext cx="318052" cy="156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曲折矢印 5"/>
          <p:cNvSpPr/>
          <p:nvPr/>
        </p:nvSpPr>
        <p:spPr>
          <a:xfrm rot="10800000">
            <a:off x="3944927" y="9439511"/>
            <a:ext cx="862411" cy="204106"/>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9" name="曲折矢印 38"/>
          <p:cNvSpPr/>
          <p:nvPr/>
        </p:nvSpPr>
        <p:spPr>
          <a:xfrm rot="16200000">
            <a:off x="2828980" y="9054177"/>
            <a:ext cx="185159" cy="963862"/>
          </a:xfrm>
          <a:prstGeom prst="bentArrow">
            <a:avLst>
              <a:gd name="adj1" fmla="val 25000"/>
              <a:gd name="adj2" fmla="val 25000"/>
              <a:gd name="adj3" fmla="val 42265"/>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 name="テキスト ボックス 6"/>
          <p:cNvSpPr txBox="1"/>
          <p:nvPr/>
        </p:nvSpPr>
        <p:spPr>
          <a:xfrm>
            <a:off x="5243719" y="8167449"/>
            <a:ext cx="1342890" cy="1384995"/>
          </a:xfrm>
          <a:prstGeom prst="rect">
            <a:avLst/>
          </a:prstGeom>
          <a:noFill/>
          <a:ln>
            <a:solidFill>
              <a:schemeClr val="tx1"/>
            </a:solidFill>
          </a:ln>
        </p:spPr>
        <p:txBody>
          <a:bodyPr wrap="square" lIns="36000" rIns="36000" rtlCol="0">
            <a:spAutoFit/>
          </a:bodyPr>
          <a:lstStyle/>
          <a:p>
            <a:r>
              <a:rPr lang="ja-JP" altLang="en-US" sz="1200" dirty="0" smtClean="0">
                <a:latin typeface="HG丸ｺﾞｼｯｸM-PRO" panose="020F0600000000000000" pitchFamily="50" charset="-128"/>
                <a:ea typeface="HG丸ｺﾞｼｯｸM-PRO" panose="020F0600000000000000" pitchFamily="50" charset="-128"/>
              </a:rPr>
              <a:t>自己</a:t>
            </a:r>
            <a:r>
              <a:rPr lang="ja-JP" altLang="en-US" sz="1200" dirty="0">
                <a:latin typeface="HG丸ｺﾞｼｯｸM-PRO" panose="020F0600000000000000" pitchFamily="50" charset="-128"/>
                <a:ea typeface="HG丸ｺﾞｼｯｸM-PRO" panose="020F0600000000000000" pitchFamily="50" charset="-128"/>
              </a:rPr>
              <a:t>評価・</a:t>
            </a:r>
            <a:r>
              <a:rPr lang="ja-JP" altLang="en-US" sz="1200" dirty="0" smtClean="0">
                <a:latin typeface="HG丸ｺﾞｼｯｸM-PRO" panose="020F0600000000000000" pitchFamily="50" charset="-128"/>
                <a:ea typeface="HG丸ｺﾞｼｯｸM-PRO" panose="020F0600000000000000" pitchFamily="50" charset="-128"/>
              </a:rPr>
              <a:t>振り返り</a:t>
            </a:r>
            <a:r>
              <a:rPr lang="ja-JP" altLang="en-US" sz="1200" dirty="0">
                <a:latin typeface="HG丸ｺﾞｼｯｸM-PRO" panose="020F0600000000000000" pitchFamily="50" charset="-128"/>
                <a:ea typeface="HG丸ｺﾞｼｯｸM-PRO" panose="020F0600000000000000" pitchFamily="50" charset="-128"/>
              </a:rPr>
              <a:t>→グループでの認め合い→新しい行動目標の</a:t>
            </a:r>
            <a:r>
              <a:rPr lang="ja-JP" altLang="en-US" sz="1200" dirty="0" smtClean="0">
                <a:latin typeface="HG丸ｺﾞｼｯｸM-PRO" panose="020F0600000000000000" pitchFamily="50" charset="-128"/>
                <a:ea typeface="HG丸ｺﾞｼｯｸM-PRO" panose="020F0600000000000000" pitchFamily="50" charset="-128"/>
              </a:rPr>
              <a:t>設定の</a:t>
            </a:r>
            <a:r>
              <a:rPr lang="ja-JP" altLang="en-US" sz="1200" dirty="0">
                <a:latin typeface="HG丸ｺﾞｼｯｸM-PRO" panose="020F0600000000000000" pitchFamily="50" charset="-128"/>
                <a:ea typeface="HG丸ｺﾞｼｯｸM-PRO" panose="020F0600000000000000" pitchFamily="50" charset="-128"/>
              </a:rPr>
              <a:t>スパンは１週間、２週間、</a:t>
            </a:r>
            <a:r>
              <a:rPr lang="ja-JP" altLang="en-US" sz="1200" dirty="0" smtClean="0">
                <a:latin typeface="HG丸ｺﾞｼｯｸM-PRO" panose="020F0600000000000000" pitchFamily="50" charset="-128"/>
                <a:ea typeface="HG丸ｺﾞｼｯｸM-PRO" panose="020F0600000000000000" pitchFamily="50" charset="-128"/>
              </a:rPr>
              <a:t>１か月</a:t>
            </a:r>
            <a:r>
              <a:rPr lang="ja-JP" altLang="en-US" sz="1200" dirty="0">
                <a:latin typeface="HG丸ｺﾞｼｯｸM-PRO" panose="020F0600000000000000" pitchFamily="50" charset="-128"/>
                <a:ea typeface="HG丸ｺﾞｼｯｸM-PRO" panose="020F0600000000000000" pitchFamily="50" charset="-128"/>
              </a:rPr>
              <a:t>など工夫して行う</a:t>
            </a:r>
            <a:r>
              <a:rPr lang="ja-JP" altLang="en-US" sz="1200" dirty="0" smtClean="0">
                <a:latin typeface="HG丸ｺﾞｼｯｸM-PRO" panose="020F0600000000000000" pitchFamily="50" charset="-128"/>
                <a:ea typeface="HG丸ｺﾞｼｯｸM-PRO" panose="020F0600000000000000" pitchFamily="50" charset="-128"/>
              </a:rPr>
              <a:t>。</a:t>
            </a:r>
            <a:endParaRPr kumimoji="1" lang="ja-JP" altLang="en-US" sz="2400" dirty="0"/>
          </a:p>
        </p:txBody>
      </p:sp>
      <p:sp>
        <p:nvSpPr>
          <p:cNvPr id="40" name="角丸四角形 39"/>
          <p:cNvSpPr/>
          <p:nvPr/>
        </p:nvSpPr>
        <p:spPr>
          <a:xfrm>
            <a:off x="3340154" y="8190415"/>
            <a:ext cx="658904" cy="1184171"/>
          </a:xfrm>
          <a:prstGeom prst="roundRect">
            <a:avLst>
              <a:gd name="adj" fmla="val 0"/>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グループでの</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認め合い</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41" name="角丸四角形 40"/>
          <p:cNvSpPr/>
          <p:nvPr/>
        </p:nvSpPr>
        <p:spPr>
          <a:xfrm>
            <a:off x="4451004" y="8180399"/>
            <a:ext cx="658904" cy="1184171"/>
          </a:xfrm>
          <a:prstGeom prst="roundRect">
            <a:avLst>
              <a:gd name="adj" fmla="val 0"/>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新しい行動目標の設定</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47" name="Rectangle 11"/>
          <p:cNvSpPr>
            <a:spLocks noChangeArrowheads="1"/>
          </p:cNvSpPr>
          <p:nvPr/>
        </p:nvSpPr>
        <p:spPr bwMode="auto">
          <a:xfrm>
            <a:off x="170587" y="867186"/>
            <a:ext cx="1602000" cy="897797"/>
          </a:xfrm>
          <a:prstGeom prst="rect">
            <a:avLst/>
          </a:prstGeom>
          <a:solidFill>
            <a:srgbClr val="0099FF"/>
          </a:solidFill>
          <a:ln>
            <a:noFill/>
          </a:ln>
          <a:extLst/>
        </p:spPr>
        <p:txBody>
          <a:bodyPr wrap="none" anchor="ctr"/>
          <a:lstStyle/>
          <a:p>
            <a:pPr algn="ctr"/>
            <a:r>
              <a:rPr lang="ja-JP" altLang="en-US" sz="1600" dirty="0" smtClean="0">
                <a:ea typeface="HG丸ｺﾞｼｯｸM-PRO" pitchFamily="50" charset="-128"/>
              </a:rPr>
              <a:t>プログラムの</a:t>
            </a:r>
            <a:endParaRPr lang="en-US" altLang="ja-JP" sz="1600" dirty="0" smtClean="0">
              <a:ea typeface="HG丸ｺﾞｼｯｸM-PRO" pitchFamily="50" charset="-128"/>
            </a:endParaRPr>
          </a:p>
          <a:p>
            <a:pPr algn="ctr"/>
            <a:r>
              <a:rPr lang="ja-JP" altLang="en-US" sz="1600" dirty="0" smtClean="0">
                <a:ea typeface="HG丸ｺﾞｼｯｸM-PRO" pitchFamily="50" charset="-128"/>
              </a:rPr>
              <a:t>ねらい</a:t>
            </a:r>
            <a:endParaRPr lang="ja-JP" altLang="en-US" sz="1600" dirty="0">
              <a:ea typeface="HG丸ｺﾞｼｯｸM-PRO" pitchFamily="50" charset="-128"/>
            </a:endParaRPr>
          </a:p>
        </p:txBody>
      </p:sp>
      <p:sp>
        <p:nvSpPr>
          <p:cNvPr id="48" name="正方形/長方形 47"/>
          <p:cNvSpPr/>
          <p:nvPr/>
        </p:nvSpPr>
        <p:spPr>
          <a:xfrm>
            <a:off x="177224" y="872307"/>
            <a:ext cx="6571043" cy="892676"/>
          </a:xfrm>
          <a:prstGeom prst="rect">
            <a:avLst/>
          </a:prstGeom>
          <a:noFill/>
          <a:ln w="127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9" name="Rectangle 22"/>
          <p:cNvSpPr>
            <a:spLocks noChangeArrowheads="1"/>
          </p:cNvSpPr>
          <p:nvPr/>
        </p:nvSpPr>
        <p:spPr bwMode="auto">
          <a:xfrm>
            <a:off x="172742" y="503355"/>
            <a:ext cx="1602000" cy="316800"/>
          </a:xfrm>
          <a:prstGeom prst="rect">
            <a:avLst/>
          </a:prstGeom>
          <a:solidFill>
            <a:srgbClr val="FF9900">
              <a:alpha val="59999"/>
            </a:srgbClr>
          </a:soli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nchorCtr="1"/>
          <a:lstStyle/>
          <a:p>
            <a:pPr algn="ctr"/>
            <a:r>
              <a:rPr lang="ja-JP" altLang="en-US" sz="1500" b="0" dirty="0" smtClean="0">
                <a:ea typeface="HG丸ｺﾞｼｯｸM-PRO" pitchFamily="50" charset="-128"/>
              </a:rPr>
              <a:t>小学校・中学校</a:t>
            </a:r>
            <a:endParaRPr lang="ja-JP" altLang="en-US" sz="1500" b="0" dirty="0">
              <a:ea typeface="HG丸ｺﾞｼｯｸM-PRO" pitchFamily="50" charset="-128"/>
            </a:endParaRPr>
          </a:p>
        </p:txBody>
      </p:sp>
      <p:sp>
        <p:nvSpPr>
          <p:cNvPr id="50" name="Rectangle 11"/>
          <p:cNvSpPr>
            <a:spLocks noChangeArrowheads="1"/>
          </p:cNvSpPr>
          <p:nvPr/>
        </p:nvSpPr>
        <p:spPr bwMode="auto">
          <a:xfrm>
            <a:off x="1795212" y="162196"/>
            <a:ext cx="108000" cy="655200"/>
          </a:xfrm>
          <a:prstGeom prst="rect">
            <a:avLst/>
          </a:prstGeom>
          <a:solidFill>
            <a:srgbClr val="00B0F0"/>
          </a:solidFill>
          <a:ln>
            <a:noFill/>
          </a:ln>
          <a:extLst/>
        </p:spPr>
        <p:txBody>
          <a:bodyPr wrap="none" anchor="ctr"/>
          <a:lstStyle/>
          <a:p>
            <a:pPr algn="ctr"/>
            <a:endParaRPr lang="ja-JP" altLang="en-US" sz="1600" dirty="0">
              <a:ea typeface="HG丸ｺﾞｼｯｸM-PRO" pitchFamily="50" charset="-128"/>
            </a:endParaRPr>
          </a:p>
        </p:txBody>
      </p:sp>
      <p:sp>
        <p:nvSpPr>
          <p:cNvPr id="53" name="正方形/長方形 52"/>
          <p:cNvSpPr/>
          <p:nvPr/>
        </p:nvSpPr>
        <p:spPr>
          <a:xfrm>
            <a:off x="177224" y="1802252"/>
            <a:ext cx="6571043" cy="1097957"/>
          </a:xfrm>
          <a:prstGeom prst="rect">
            <a:avLst/>
          </a:prstGeom>
          <a:noFill/>
          <a:ln w="127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4" name="Rectangle 11"/>
          <p:cNvSpPr>
            <a:spLocks noChangeArrowheads="1"/>
          </p:cNvSpPr>
          <p:nvPr/>
        </p:nvSpPr>
        <p:spPr bwMode="auto">
          <a:xfrm>
            <a:off x="174732" y="1809296"/>
            <a:ext cx="1602000" cy="1090913"/>
          </a:xfrm>
          <a:prstGeom prst="rect">
            <a:avLst/>
          </a:prstGeom>
          <a:solidFill>
            <a:srgbClr val="0099FF"/>
          </a:solidFill>
          <a:ln>
            <a:noFill/>
          </a:ln>
          <a:extLst/>
        </p:spPr>
        <p:txBody>
          <a:bodyPr wrap="none" anchor="ctr"/>
          <a:lstStyle/>
          <a:p>
            <a:pPr algn="ctr"/>
            <a:r>
              <a:rPr lang="ja-JP" altLang="en-US" sz="1400" dirty="0">
                <a:ea typeface="HG丸ｺﾞｼｯｸM-PRO" pitchFamily="50" charset="-128"/>
              </a:rPr>
              <a:t>児童生徒の発達を</a:t>
            </a:r>
            <a:endParaRPr lang="en-US" altLang="ja-JP" sz="1400" dirty="0">
              <a:ea typeface="HG丸ｺﾞｼｯｸM-PRO" pitchFamily="50" charset="-128"/>
            </a:endParaRPr>
          </a:p>
          <a:p>
            <a:pPr algn="ctr"/>
            <a:r>
              <a:rPr lang="ja-JP" altLang="en-US" sz="1400" dirty="0">
                <a:ea typeface="HG丸ｺﾞｼｯｸM-PRO" pitchFamily="50" charset="-128"/>
              </a:rPr>
              <a:t>「</a:t>
            </a:r>
            <a:r>
              <a:rPr lang="ja-JP" altLang="en-US" sz="1400" dirty="0" smtClean="0">
                <a:ea typeface="HG丸ｺﾞｼｯｸM-PRO" pitchFamily="50" charset="-128"/>
              </a:rPr>
              <a:t>ささえ－る</a:t>
            </a:r>
            <a:r>
              <a:rPr lang="ja-JP" altLang="en-US" sz="1400" dirty="0">
                <a:ea typeface="HG丸ｺﾞｼｯｸM-PRO" pitchFamily="50" charset="-128"/>
              </a:rPr>
              <a:t>」</a:t>
            </a:r>
            <a:endParaRPr lang="en-US" altLang="ja-JP" sz="1400" dirty="0">
              <a:ea typeface="HG丸ｺﾞｼｯｸM-PRO" pitchFamily="50" charset="-128"/>
            </a:endParaRPr>
          </a:p>
          <a:p>
            <a:pPr algn="ctr"/>
            <a:r>
              <a:rPr lang="ja-JP" altLang="en-US" sz="1400" dirty="0" smtClean="0">
                <a:ea typeface="HG丸ｺﾞｼｯｸM-PRO" pitchFamily="50" charset="-128"/>
              </a:rPr>
              <a:t>ポイント</a:t>
            </a:r>
            <a:endParaRPr lang="ja-JP" altLang="en-US" sz="1400" dirty="0">
              <a:ea typeface="HG丸ｺﾞｼｯｸM-PRO" pitchFamily="50" charset="-128"/>
            </a:endParaRPr>
          </a:p>
        </p:txBody>
      </p:sp>
      <p:sp>
        <p:nvSpPr>
          <p:cNvPr id="56" name="Rectangle 22"/>
          <p:cNvSpPr>
            <a:spLocks noChangeArrowheads="1"/>
          </p:cNvSpPr>
          <p:nvPr/>
        </p:nvSpPr>
        <p:spPr bwMode="auto">
          <a:xfrm>
            <a:off x="172359" y="156461"/>
            <a:ext cx="1601821" cy="315834"/>
          </a:xfrm>
          <a:prstGeom prst="rect">
            <a:avLst/>
          </a:prstGeom>
          <a:solidFill>
            <a:srgbClr val="FFFF99"/>
          </a:soli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400" b="0" dirty="0" smtClean="0">
                <a:ea typeface="HG丸ｺﾞｼｯｸM-PRO" pitchFamily="50" charset="-128"/>
              </a:rPr>
              <a:t>指導プログラム案</a:t>
            </a:r>
            <a:endParaRPr lang="ja-JP" altLang="en-US" sz="1400" b="0" dirty="0">
              <a:ea typeface="HG丸ｺﾞｼｯｸM-PRO" pitchFamily="50" charset="-128"/>
            </a:endParaRPr>
          </a:p>
        </p:txBody>
      </p:sp>
      <p:sp>
        <p:nvSpPr>
          <p:cNvPr id="58" name="Rectangle 11"/>
          <p:cNvSpPr>
            <a:spLocks noChangeArrowheads="1"/>
          </p:cNvSpPr>
          <p:nvPr/>
        </p:nvSpPr>
        <p:spPr bwMode="auto">
          <a:xfrm>
            <a:off x="6638702" y="162183"/>
            <a:ext cx="108000" cy="655200"/>
          </a:xfrm>
          <a:prstGeom prst="rect">
            <a:avLst/>
          </a:prstGeom>
          <a:solidFill>
            <a:srgbClr val="00B0F0"/>
          </a:solidFill>
          <a:ln>
            <a:noFill/>
          </a:ln>
          <a:extLst/>
        </p:spPr>
        <p:txBody>
          <a:bodyPr wrap="none" anchor="ctr"/>
          <a:lstStyle/>
          <a:p>
            <a:pPr algn="ctr"/>
            <a:endParaRPr lang="ja-JP" altLang="en-US" sz="1600" dirty="0">
              <a:ea typeface="HG丸ｺﾞｼｯｸM-PRO" pitchFamily="50" charset="-128"/>
            </a:endParaRPr>
          </a:p>
        </p:txBody>
      </p:sp>
    </p:spTree>
    <p:extLst>
      <p:ext uri="{BB962C8B-B14F-4D97-AF65-F5344CB8AC3E}">
        <p14:creationId xmlns:p14="http://schemas.microsoft.com/office/powerpoint/2010/main" val="3436147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rotWithShape="1">
          <a:blip r:embed="rId3"/>
          <a:srcRect l="8771" t="29144" r="57468" b="4980"/>
          <a:stretch/>
        </p:blipFill>
        <p:spPr>
          <a:xfrm>
            <a:off x="169913" y="1649045"/>
            <a:ext cx="3734383" cy="4098826"/>
          </a:xfrm>
          <a:prstGeom prst="rect">
            <a:avLst/>
          </a:prstGeom>
          <a:ln>
            <a:solidFill>
              <a:schemeClr val="tx1"/>
            </a:solidFill>
          </a:ln>
        </p:spPr>
      </p:pic>
      <p:sp>
        <p:nvSpPr>
          <p:cNvPr id="3" name="テキスト ボックス 2"/>
          <p:cNvSpPr txBox="1"/>
          <p:nvPr/>
        </p:nvSpPr>
        <p:spPr>
          <a:xfrm>
            <a:off x="169913" y="6087024"/>
            <a:ext cx="813658" cy="338554"/>
          </a:xfrm>
          <a:prstGeom prst="rect">
            <a:avLst/>
          </a:prstGeom>
          <a:solidFill>
            <a:schemeClr val="bg1"/>
          </a:solidFill>
          <a:ln w="19050">
            <a:solidFill>
              <a:schemeClr val="tx1"/>
            </a:solidFill>
          </a:ln>
        </p:spPr>
        <p:txBody>
          <a:bodyPr wrap="square" rtlCol="0">
            <a:spAutoFit/>
          </a:bodyPr>
          <a:lstStyle/>
          <a:p>
            <a:pPr algn="ctr"/>
            <a:r>
              <a:rPr kumimoji="1" lang="ja-JP" altLang="en-US" sz="1600" b="1" dirty="0" smtClean="0"/>
              <a:t>記入例</a:t>
            </a:r>
            <a:endParaRPr kumimoji="1" lang="ja-JP" altLang="en-US" sz="1600" b="1" dirty="0"/>
          </a:p>
        </p:txBody>
      </p:sp>
      <p:sp>
        <p:nvSpPr>
          <p:cNvPr id="11" name="テキスト ボックス 10"/>
          <p:cNvSpPr txBox="1"/>
          <p:nvPr/>
        </p:nvSpPr>
        <p:spPr>
          <a:xfrm>
            <a:off x="169913" y="1237813"/>
            <a:ext cx="990995" cy="338554"/>
          </a:xfrm>
          <a:prstGeom prst="rect">
            <a:avLst/>
          </a:prstGeom>
          <a:solidFill>
            <a:schemeClr val="bg1"/>
          </a:solidFill>
          <a:ln w="19050">
            <a:solidFill>
              <a:schemeClr val="tx1"/>
            </a:solidFill>
          </a:ln>
        </p:spPr>
        <p:txBody>
          <a:bodyPr wrap="square" rtlCol="0">
            <a:spAutoFit/>
          </a:bodyPr>
          <a:lstStyle/>
          <a:p>
            <a:pPr algn="ctr"/>
            <a:r>
              <a:rPr kumimoji="1" lang="ja-JP" altLang="en-US" sz="1600" b="1" dirty="0" smtClean="0"/>
              <a:t>はじめに</a:t>
            </a:r>
            <a:endParaRPr kumimoji="1" lang="ja-JP" altLang="en-US" sz="1600" b="1" dirty="0"/>
          </a:p>
        </p:txBody>
      </p:sp>
      <p:pic>
        <p:nvPicPr>
          <p:cNvPr id="6" name="図 5"/>
          <p:cNvPicPr>
            <a:picLocks noChangeAspect="1"/>
          </p:cNvPicPr>
          <p:nvPr/>
        </p:nvPicPr>
        <p:blipFill rotWithShape="1">
          <a:blip r:embed="rId4"/>
          <a:srcRect l="34166" t="23482" r="32917" b="69111"/>
          <a:stretch/>
        </p:blipFill>
        <p:spPr>
          <a:xfrm>
            <a:off x="2037104" y="1196862"/>
            <a:ext cx="4682523" cy="592724"/>
          </a:xfrm>
          <a:prstGeom prst="rect">
            <a:avLst/>
          </a:prstGeom>
          <a:ln>
            <a:solidFill>
              <a:schemeClr val="tx1"/>
            </a:solidFill>
          </a:ln>
        </p:spPr>
      </p:pic>
      <p:sp>
        <p:nvSpPr>
          <p:cNvPr id="12" name="テキスト ボックス 11"/>
          <p:cNvSpPr txBox="1"/>
          <p:nvPr/>
        </p:nvSpPr>
        <p:spPr>
          <a:xfrm>
            <a:off x="576742" y="5453472"/>
            <a:ext cx="272242" cy="338554"/>
          </a:xfrm>
          <a:prstGeom prst="rect">
            <a:avLst/>
          </a:prstGeom>
          <a:solidFill>
            <a:schemeClr val="bg1"/>
          </a:solidFill>
          <a:ln w="19050">
            <a:noFill/>
          </a:ln>
        </p:spPr>
        <p:txBody>
          <a:bodyPr wrap="square" rtlCol="0">
            <a:spAutoFit/>
          </a:bodyPr>
          <a:lstStyle/>
          <a:p>
            <a:pPr algn="ctr"/>
            <a:r>
              <a:rPr kumimoji="1" lang="ja-JP" altLang="en-US" sz="1600" b="1" dirty="0" smtClean="0"/>
              <a:t>❶</a:t>
            </a:r>
            <a:endParaRPr kumimoji="1" lang="ja-JP" altLang="en-US" sz="1600" b="1" dirty="0"/>
          </a:p>
        </p:txBody>
      </p:sp>
      <p:sp>
        <p:nvSpPr>
          <p:cNvPr id="14" name="テキスト ボックス 13"/>
          <p:cNvSpPr txBox="1"/>
          <p:nvPr/>
        </p:nvSpPr>
        <p:spPr>
          <a:xfrm>
            <a:off x="1489743" y="2804299"/>
            <a:ext cx="287482" cy="338554"/>
          </a:xfrm>
          <a:prstGeom prst="rect">
            <a:avLst/>
          </a:prstGeom>
          <a:solidFill>
            <a:schemeClr val="bg1"/>
          </a:solidFill>
          <a:ln w="19050">
            <a:noFill/>
          </a:ln>
        </p:spPr>
        <p:txBody>
          <a:bodyPr wrap="square" rtlCol="0">
            <a:spAutoFit/>
          </a:bodyPr>
          <a:lstStyle/>
          <a:p>
            <a:pPr algn="ctr"/>
            <a:r>
              <a:rPr kumimoji="1" lang="ja-JP" altLang="en-US" sz="1600" b="1" dirty="0" smtClean="0"/>
              <a:t>❷</a:t>
            </a:r>
            <a:endParaRPr kumimoji="1" lang="ja-JP" altLang="en-US" sz="1600" b="1" dirty="0"/>
          </a:p>
        </p:txBody>
      </p:sp>
      <p:sp>
        <p:nvSpPr>
          <p:cNvPr id="10" name="楕円 9"/>
          <p:cNvSpPr/>
          <p:nvPr/>
        </p:nvSpPr>
        <p:spPr>
          <a:xfrm>
            <a:off x="356105" y="5387157"/>
            <a:ext cx="3223939" cy="449024"/>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楕円 12"/>
          <p:cNvSpPr/>
          <p:nvPr/>
        </p:nvSpPr>
        <p:spPr>
          <a:xfrm>
            <a:off x="356105" y="2804299"/>
            <a:ext cx="1505780" cy="338554"/>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 name="図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9913" y="6498256"/>
            <a:ext cx="4320914" cy="3215919"/>
          </a:xfrm>
          <a:prstGeom prst="rect">
            <a:avLst/>
          </a:prstGeom>
          <a:ln>
            <a:solidFill>
              <a:schemeClr val="tx1"/>
            </a:solidFill>
          </a:ln>
        </p:spPr>
      </p:pic>
      <p:sp>
        <p:nvSpPr>
          <p:cNvPr id="15" name="角丸四角形 14"/>
          <p:cNvSpPr/>
          <p:nvPr/>
        </p:nvSpPr>
        <p:spPr bwMode="auto">
          <a:xfrm>
            <a:off x="169913" y="380402"/>
            <a:ext cx="4856375" cy="441268"/>
          </a:xfrm>
          <a:prstGeom prst="roundRect">
            <a:avLst>
              <a:gd name="adj" fmla="val 28739"/>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pPr algn="ctr">
              <a:lnSpc>
                <a:spcPct val="50000"/>
              </a:lnSpc>
            </a:pPr>
            <a:r>
              <a:rPr lang="ja-JP" altLang="en-US"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振り返り</a:t>
            </a:r>
            <a:r>
              <a:rPr lang="ja-JP" altLang="en-US" sz="16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シート（スプレッドシート）の使い方</a:t>
            </a:r>
            <a:endParaRPr kumimoji="1" lang="en-US" altLang="ja-JP" sz="16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894489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 name="図 54"/>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flipH="1">
            <a:off x="6023992" y="8339815"/>
            <a:ext cx="638357" cy="643992"/>
          </a:xfrm>
          <a:prstGeom prst="rect">
            <a:avLst/>
          </a:prstGeom>
        </p:spPr>
      </p:pic>
      <p:pic>
        <p:nvPicPr>
          <p:cNvPr id="62" name="図 61"/>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flipH="1">
            <a:off x="6041387" y="7126810"/>
            <a:ext cx="638357" cy="643992"/>
          </a:xfrm>
          <a:prstGeom prst="rect">
            <a:avLst/>
          </a:prstGeom>
        </p:spPr>
      </p:pic>
      <p:pic>
        <p:nvPicPr>
          <p:cNvPr id="64" name="図 63"/>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flipH="1">
            <a:off x="6027663" y="5004281"/>
            <a:ext cx="638357" cy="643992"/>
          </a:xfrm>
          <a:prstGeom prst="rect">
            <a:avLst/>
          </a:prstGeom>
        </p:spPr>
      </p:pic>
      <p:pic>
        <p:nvPicPr>
          <p:cNvPr id="67" name="図 66"/>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flipH="1">
            <a:off x="6027664" y="2587855"/>
            <a:ext cx="638357" cy="643992"/>
          </a:xfrm>
          <a:prstGeom prst="rect">
            <a:avLst/>
          </a:prstGeom>
        </p:spPr>
      </p:pic>
      <p:pic>
        <p:nvPicPr>
          <p:cNvPr id="5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2228" y="7724651"/>
            <a:ext cx="932878" cy="9738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4387" y="6423369"/>
            <a:ext cx="932878" cy="9738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2228" y="2530208"/>
            <a:ext cx="932878" cy="9738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8" name="角丸四角形 17"/>
          <p:cNvSpPr/>
          <p:nvPr/>
        </p:nvSpPr>
        <p:spPr>
          <a:xfrm>
            <a:off x="143700" y="1605351"/>
            <a:ext cx="6544586" cy="8113415"/>
          </a:xfrm>
          <a:prstGeom prst="roundRect">
            <a:avLst>
              <a:gd name="adj" fmla="val 2808"/>
            </a:avLst>
          </a:prstGeom>
          <a:noFill/>
          <a:ln w="285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角丸四角形吹き出し 31"/>
          <p:cNvSpPr/>
          <p:nvPr/>
        </p:nvSpPr>
        <p:spPr>
          <a:xfrm>
            <a:off x="1329243" y="2335131"/>
            <a:ext cx="4615125" cy="398449"/>
          </a:xfrm>
          <a:prstGeom prst="wedgeRoundRectCallout">
            <a:avLst>
              <a:gd name="adj1" fmla="val -55724"/>
              <a:gd name="adj2" fmla="val 27073"/>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rtlCol="0" anchor="ctr" anchorCtr="0"/>
          <a:lstStyle/>
          <a:p>
            <a:pPr algn="just"/>
            <a:r>
              <a:rPr lang="ja-JP" altLang="en-US" sz="1200" dirty="0">
                <a:solidFill>
                  <a:schemeClr val="tx1"/>
                </a:solidFill>
                <a:latin typeface="ＤＦ平成明朝体W3" panose="02020309000000000000" pitchFamily="17" charset="-128"/>
                <a:ea typeface="ＤＦ平成明朝体W3" panose="02020309000000000000" pitchFamily="17" charset="-128"/>
              </a:rPr>
              <a:t>　</a:t>
            </a:r>
            <a:r>
              <a:rPr lang="ja-JP" altLang="en-US" sz="1200" dirty="0" smtClean="0">
                <a:solidFill>
                  <a:schemeClr val="tx1"/>
                </a:solidFill>
                <a:latin typeface="ＤＦ平成明朝体W3" panose="02020309000000000000" pitchFamily="17" charset="-128"/>
                <a:ea typeface="ＤＦ平成明朝体W3" panose="02020309000000000000" pitchFamily="17" charset="-128"/>
              </a:rPr>
              <a:t>代表委員（学級委員）と班長の皆さん、最近の学級生活を振り返ってみて何か問題点はありますか。</a:t>
            </a:r>
            <a:endParaRPr lang="en-US" altLang="ja-JP" sz="1200" dirty="0" smtClean="0">
              <a:solidFill>
                <a:schemeClr val="tx1"/>
              </a:solidFill>
              <a:latin typeface="ＤＦ平成明朝体W3" panose="02020309000000000000" pitchFamily="17" charset="-128"/>
              <a:ea typeface="ＤＦ平成明朝体W3" panose="02020309000000000000" pitchFamily="17" charset="-128"/>
            </a:endParaRPr>
          </a:p>
        </p:txBody>
      </p:sp>
      <p:sp>
        <p:nvSpPr>
          <p:cNvPr id="48" name="Rectangle 22"/>
          <p:cNvSpPr>
            <a:spLocks noChangeArrowheads="1"/>
          </p:cNvSpPr>
          <p:nvPr/>
        </p:nvSpPr>
        <p:spPr bwMode="auto">
          <a:xfrm>
            <a:off x="143699" y="538663"/>
            <a:ext cx="1584000" cy="288000"/>
          </a:xfrm>
          <a:prstGeom prst="rect">
            <a:avLst/>
          </a:prstGeom>
          <a:solidFill>
            <a:srgbClr val="FF9900">
              <a:alpha val="59999"/>
            </a:srgbClr>
          </a:soli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nchorCtr="1"/>
          <a:lstStyle/>
          <a:p>
            <a:pPr algn="ctr"/>
            <a:r>
              <a:rPr lang="ja-JP" altLang="en-US" sz="1600" dirty="0" smtClean="0">
                <a:ea typeface="HG丸ｺﾞｼｯｸM-PRO" pitchFamily="50" charset="-128"/>
              </a:rPr>
              <a:t>小学校・中</a:t>
            </a:r>
            <a:r>
              <a:rPr lang="ja-JP" altLang="en-US" sz="1600" b="0" dirty="0" smtClean="0">
                <a:ea typeface="HG丸ｺﾞｼｯｸM-PRO" pitchFamily="50" charset="-128"/>
              </a:rPr>
              <a:t>学校</a:t>
            </a:r>
            <a:endParaRPr lang="ja-JP" altLang="en-US" sz="1600" b="0" dirty="0">
              <a:ea typeface="HG丸ｺﾞｼｯｸM-PRO" pitchFamily="50" charset="-128"/>
            </a:endParaRPr>
          </a:p>
        </p:txBody>
      </p:sp>
      <p:sp>
        <p:nvSpPr>
          <p:cNvPr id="52" name="Rectangle 11"/>
          <p:cNvSpPr>
            <a:spLocks noChangeArrowheads="1"/>
          </p:cNvSpPr>
          <p:nvPr/>
        </p:nvSpPr>
        <p:spPr bwMode="auto">
          <a:xfrm>
            <a:off x="143699" y="859606"/>
            <a:ext cx="1584000" cy="585390"/>
          </a:xfrm>
          <a:prstGeom prst="rect">
            <a:avLst/>
          </a:prstGeom>
          <a:solidFill>
            <a:srgbClr val="0099FF"/>
          </a:solidFill>
          <a:ln>
            <a:noFill/>
          </a:ln>
          <a:extLst/>
        </p:spPr>
        <p:txBody>
          <a:bodyPr wrap="none" anchor="ctr"/>
          <a:lstStyle/>
          <a:p>
            <a:pPr algn="ctr"/>
            <a:r>
              <a:rPr lang="ja-JP" altLang="en-US" sz="1600" dirty="0" smtClean="0">
                <a:ea typeface="HG丸ｺﾞｼｯｸM-PRO" pitchFamily="50" charset="-128"/>
              </a:rPr>
              <a:t>活動のねらい</a:t>
            </a:r>
            <a:endParaRPr lang="ja-JP" altLang="en-US" sz="1600" dirty="0">
              <a:ea typeface="HG丸ｺﾞｼｯｸM-PRO" pitchFamily="50" charset="-128"/>
            </a:endParaRPr>
          </a:p>
        </p:txBody>
      </p:sp>
      <p:sp>
        <p:nvSpPr>
          <p:cNvPr id="65" name="正方形/長方形 64"/>
          <p:cNvSpPr/>
          <p:nvPr/>
        </p:nvSpPr>
        <p:spPr>
          <a:xfrm>
            <a:off x="143699" y="859605"/>
            <a:ext cx="6561823" cy="576000"/>
          </a:xfrm>
          <a:prstGeom prst="rect">
            <a:avLst/>
          </a:prstGeom>
          <a:noFill/>
          <a:ln w="127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9" name="Rectangle 55"/>
          <p:cNvSpPr>
            <a:spLocks noChangeArrowheads="1"/>
          </p:cNvSpPr>
          <p:nvPr/>
        </p:nvSpPr>
        <p:spPr bwMode="auto">
          <a:xfrm>
            <a:off x="1727699" y="871227"/>
            <a:ext cx="4975960" cy="553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r>
              <a:rPr lang="ja-JP" altLang="en-US" sz="1100" dirty="0" smtClean="0">
                <a:latin typeface="HG丸ｺﾞｼｯｸM-PRO" panose="020F0600000000000000" pitchFamily="50" charset="-128"/>
                <a:ea typeface="HG丸ｺﾞｼｯｸM-PRO" panose="020F0600000000000000" pitchFamily="50" charset="-128"/>
              </a:rPr>
              <a:t>○学級の課題を自分事</a:t>
            </a:r>
            <a:r>
              <a:rPr lang="ja-JP" altLang="en-US" sz="1100" dirty="0">
                <a:latin typeface="HG丸ｺﾞｼｯｸM-PRO" panose="020F0600000000000000" pitchFamily="50" charset="-128"/>
                <a:ea typeface="HG丸ｺﾞｼｯｸM-PRO" panose="020F0600000000000000" pitchFamily="50" charset="-128"/>
              </a:rPr>
              <a:t>として捉え、</a:t>
            </a:r>
            <a:r>
              <a:rPr lang="ja-JP" altLang="en-US" sz="1100" dirty="0" smtClean="0">
                <a:latin typeface="HG丸ｺﾞｼｯｸM-PRO" panose="020F0600000000000000" pitchFamily="50" charset="-128"/>
                <a:ea typeface="HG丸ｺﾞｼｯｸM-PRO" panose="020F0600000000000000" pitchFamily="50" charset="-128"/>
              </a:rPr>
              <a:t>自分の意思</a:t>
            </a:r>
            <a:r>
              <a:rPr lang="ja-JP" altLang="en-US" sz="1100" dirty="0">
                <a:latin typeface="HG丸ｺﾞｼｯｸM-PRO" panose="020F0600000000000000" pitchFamily="50" charset="-128"/>
                <a:ea typeface="HG丸ｺﾞｼｯｸM-PRO" panose="020F0600000000000000" pitchFamily="50" charset="-128"/>
              </a:rPr>
              <a:t>を</a:t>
            </a:r>
            <a:r>
              <a:rPr lang="ja-JP" altLang="en-US" sz="1100" dirty="0" smtClean="0">
                <a:latin typeface="HG丸ｺﾞｼｯｸM-PRO" panose="020F0600000000000000" pitchFamily="50" charset="-128"/>
                <a:ea typeface="HG丸ｺﾞｼｯｸM-PRO" panose="020F0600000000000000" pitchFamily="50" charset="-128"/>
              </a:rPr>
              <a:t>持って</a:t>
            </a:r>
            <a:r>
              <a:rPr lang="ja-JP" altLang="en-US" sz="1100" dirty="0">
                <a:latin typeface="HG丸ｺﾞｼｯｸM-PRO" panose="020F0600000000000000" pitchFamily="50" charset="-128"/>
                <a:ea typeface="HG丸ｺﾞｼｯｸM-PRO" panose="020F0600000000000000" pitchFamily="50" charset="-128"/>
              </a:rPr>
              <a:t>合意形成に</a:t>
            </a:r>
            <a:r>
              <a:rPr lang="ja-JP" altLang="en-US" sz="1100" dirty="0" smtClean="0">
                <a:latin typeface="HG丸ｺﾞｼｯｸM-PRO" panose="020F0600000000000000" pitchFamily="50" charset="-128"/>
                <a:ea typeface="HG丸ｺﾞｼｯｸM-PRO" panose="020F0600000000000000" pitchFamily="50" charset="-128"/>
              </a:rPr>
              <a:t>臨む学</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　級活動にすることを目指す。</a:t>
            </a:r>
            <a:endParaRPr lang="ja-JP" altLang="en-US" sz="1100" dirty="0">
              <a:latin typeface="HG丸ｺﾞｼｯｸM-PRO" panose="020F0600000000000000" pitchFamily="50" charset="-128"/>
              <a:ea typeface="HG丸ｺﾞｼｯｸM-PRO" panose="020F0600000000000000" pitchFamily="50" charset="-128"/>
            </a:endParaRPr>
          </a:p>
        </p:txBody>
      </p:sp>
      <p:sp>
        <p:nvSpPr>
          <p:cNvPr id="41" name="角丸四角形 40"/>
          <p:cNvSpPr/>
          <p:nvPr/>
        </p:nvSpPr>
        <p:spPr bwMode="auto">
          <a:xfrm>
            <a:off x="195832" y="1824306"/>
            <a:ext cx="1152000" cy="432000"/>
          </a:xfrm>
          <a:prstGeom prst="roundRect">
            <a:avLst>
              <a:gd name="adj" fmla="val 42701"/>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pPr algn="ctr">
              <a:lnSpc>
                <a:spcPts val="1500"/>
              </a:lnSpc>
            </a:pPr>
            <a:r>
              <a:rPr kumimoji="1" lang="ja-JP" altLang="en-US" sz="14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放課後等</a:t>
            </a:r>
            <a:endParaRPr kumimoji="1" lang="ja-JP" altLang="en-US" sz="14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47" name="角丸四角形吹き出し 46"/>
          <p:cNvSpPr/>
          <p:nvPr/>
        </p:nvSpPr>
        <p:spPr>
          <a:xfrm>
            <a:off x="1329242" y="3324299"/>
            <a:ext cx="4615126" cy="738731"/>
          </a:xfrm>
          <a:prstGeom prst="wedgeRoundRectCallout">
            <a:avLst>
              <a:gd name="adj1" fmla="val -52326"/>
              <a:gd name="adj2" fmla="val -46932"/>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rtlCol="0" anchor="ctr" anchorCtr="0"/>
          <a:lstStyle/>
          <a:p>
            <a:pPr algn="just"/>
            <a:r>
              <a:rPr lang="ja-JP" altLang="en-US" sz="1100" dirty="0" smtClean="0">
                <a:solidFill>
                  <a:schemeClr val="tx1"/>
                </a:solidFill>
                <a:latin typeface="ＤＦ平成明朝体W3" panose="02020309000000000000" pitchFamily="17" charset="-128"/>
                <a:ea typeface="ＤＦ平成明朝体W3" panose="02020309000000000000" pitchFamily="17" charset="-128"/>
              </a:rPr>
              <a:t>　よいところに気付きましたね。次回の学級活動では、学級生活の振り返りをしようと思います。帰りの会で事前アンケートをとって、放課後に学級活動で話し合う議題について決めたいと思います。</a:t>
            </a:r>
            <a:endParaRPr lang="en-US" altLang="ja-JP" sz="1100" dirty="0">
              <a:solidFill>
                <a:schemeClr val="tx1"/>
              </a:solidFill>
              <a:latin typeface="ＤＦ平成明朝体W3" panose="02020309000000000000" pitchFamily="17" charset="-128"/>
              <a:ea typeface="ＤＦ平成明朝体W3" panose="02020309000000000000" pitchFamily="17" charset="-128"/>
            </a:endParaRPr>
          </a:p>
        </p:txBody>
      </p:sp>
      <p:sp>
        <p:nvSpPr>
          <p:cNvPr id="37" name="正方形/長方形 36"/>
          <p:cNvSpPr/>
          <p:nvPr/>
        </p:nvSpPr>
        <p:spPr>
          <a:xfrm>
            <a:off x="71616" y="-7168"/>
            <a:ext cx="3438762" cy="369332"/>
          </a:xfrm>
          <a:prstGeom prst="rect">
            <a:avLst/>
          </a:prstGeom>
          <a:noFill/>
        </p:spPr>
        <p:txBody>
          <a:bodyPr wrap="none" lIns="91440" tIns="45720" rIns="91440" bIns="45720">
            <a:spAutoFit/>
          </a:bodyPr>
          <a:lstStyle/>
          <a:p>
            <a:pPr algn="ctr"/>
            <a:r>
              <a:rPr lang="ja-JP" altLang="en-US" b="1" dirty="0" smtClean="0">
                <a:ea typeface="HG丸ｺﾞｼｯｸM-PRO" pitchFamily="50" charset="-128"/>
              </a:rPr>
              <a:t>学級活動へつなげる事前の活動</a:t>
            </a:r>
            <a:endParaRPr lang="ja-JP" altLang="en-US" b="1" dirty="0">
              <a:ea typeface="HG丸ｺﾞｼｯｸM-PRO" pitchFamily="50" charset="-128"/>
            </a:endParaRPr>
          </a:p>
        </p:txBody>
      </p:sp>
      <p:sp>
        <p:nvSpPr>
          <p:cNvPr id="38" name="Rectangle 11"/>
          <p:cNvSpPr>
            <a:spLocks noChangeArrowheads="1"/>
          </p:cNvSpPr>
          <p:nvPr/>
        </p:nvSpPr>
        <p:spPr bwMode="auto">
          <a:xfrm>
            <a:off x="1795090" y="355117"/>
            <a:ext cx="141988" cy="473560"/>
          </a:xfrm>
          <a:prstGeom prst="rect">
            <a:avLst/>
          </a:prstGeom>
          <a:solidFill>
            <a:srgbClr val="00B0F0"/>
          </a:solidFill>
          <a:ln>
            <a:noFill/>
          </a:ln>
          <a:extLst/>
        </p:spPr>
        <p:txBody>
          <a:bodyPr wrap="none" anchor="ctr"/>
          <a:lstStyle/>
          <a:p>
            <a:pPr algn="ctr"/>
            <a:endParaRPr lang="ja-JP" altLang="en-US" sz="1800" dirty="0">
              <a:ea typeface="HG丸ｺﾞｼｯｸM-PRO" pitchFamily="50" charset="-128"/>
            </a:endParaRPr>
          </a:p>
        </p:txBody>
      </p:sp>
      <p:sp>
        <p:nvSpPr>
          <p:cNvPr id="46" name="角丸四角形 45"/>
          <p:cNvSpPr/>
          <p:nvPr/>
        </p:nvSpPr>
        <p:spPr>
          <a:xfrm>
            <a:off x="1481038" y="1769797"/>
            <a:ext cx="5133175" cy="513199"/>
          </a:xfrm>
          <a:prstGeom prst="roundRect">
            <a:avLst>
              <a:gd name="adj" fmla="val 26865"/>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代表委員（学級委員）や班長に対して、本時の目的を話し、活動までの見通しを共有する。</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51" name="角丸四角形吹き出し 50"/>
          <p:cNvSpPr/>
          <p:nvPr/>
        </p:nvSpPr>
        <p:spPr>
          <a:xfrm>
            <a:off x="1329242" y="2792201"/>
            <a:ext cx="4615126" cy="466806"/>
          </a:xfrm>
          <a:prstGeom prst="wedgeRoundRectCallout">
            <a:avLst>
              <a:gd name="adj1" fmla="val 52619"/>
              <a:gd name="adj2" fmla="val -30455"/>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rtlCol="0" anchor="ctr" anchorCtr="0"/>
          <a:lstStyle/>
          <a:p>
            <a:pPr algn="just"/>
            <a:r>
              <a:rPr lang="ja-JP" altLang="en-US" sz="1100" dirty="0">
                <a:solidFill>
                  <a:schemeClr val="tx1"/>
                </a:solidFill>
                <a:latin typeface="ＤＦ平成明朝体W3" panose="02020309000000000000" pitchFamily="17" charset="-128"/>
                <a:ea typeface="ＤＦ平成明朝体W3" panose="02020309000000000000" pitchFamily="17" charset="-128"/>
              </a:rPr>
              <a:t>　</a:t>
            </a:r>
            <a:r>
              <a:rPr lang="ja-JP" altLang="en-US" sz="1100" dirty="0" smtClean="0">
                <a:solidFill>
                  <a:schemeClr val="tx1"/>
                </a:solidFill>
                <a:latin typeface="ＤＦ平成明朝体W3" panose="02020309000000000000" pitchFamily="17" charset="-128"/>
                <a:ea typeface="ＤＦ平成明朝体W3" panose="02020309000000000000" pitchFamily="17" charset="-128"/>
              </a:rPr>
              <a:t>○○○のようなよいところやできているところはたくさんあるけれど、△△△のような問題点も見られます。</a:t>
            </a:r>
            <a:endParaRPr lang="en-US" altLang="ja-JP" sz="1100" dirty="0" smtClean="0">
              <a:solidFill>
                <a:schemeClr val="tx1"/>
              </a:solidFill>
              <a:latin typeface="ＤＦ平成明朝体W3" panose="02020309000000000000" pitchFamily="17" charset="-128"/>
              <a:ea typeface="ＤＦ平成明朝体W3" panose="02020309000000000000" pitchFamily="17" charset="-128"/>
            </a:endParaRPr>
          </a:p>
        </p:txBody>
      </p:sp>
      <p:sp>
        <p:nvSpPr>
          <p:cNvPr id="53" name="角丸四角形 52"/>
          <p:cNvSpPr/>
          <p:nvPr/>
        </p:nvSpPr>
        <p:spPr bwMode="auto">
          <a:xfrm>
            <a:off x="195832" y="4295963"/>
            <a:ext cx="1152000" cy="432000"/>
          </a:xfrm>
          <a:prstGeom prst="roundRect">
            <a:avLst>
              <a:gd name="adj" fmla="val 42701"/>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pPr algn="ctr">
              <a:lnSpc>
                <a:spcPts val="1500"/>
              </a:lnSpc>
            </a:pPr>
            <a:r>
              <a:rPr kumimoji="1" lang="ja-JP" altLang="en-US" sz="14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帰りの会</a:t>
            </a:r>
            <a:endParaRPr kumimoji="1" lang="ja-JP" altLang="en-US" sz="14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56" name="角丸四角形 55"/>
          <p:cNvSpPr/>
          <p:nvPr/>
        </p:nvSpPr>
        <p:spPr>
          <a:xfrm>
            <a:off x="1436821" y="4275285"/>
            <a:ext cx="5143464" cy="577595"/>
          </a:xfrm>
          <a:prstGeom prst="roundRect">
            <a:avLst>
              <a:gd name="adj" fmla="val 26865"/>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児童生徒一人一人が、学級目標を達成するために行動できたかどうかを調べるアンケートを行う。</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59" name="角丸四角形吹き出し 58"/>
          <p:cNvSpPr/>
          <p:nvPr/>
        </p:nvSpPr>
        <p:spPr>
          <a:xfrm>
            <a:off x="1347832" y="4973049"/>
            <a:ext cx="4596536" cy="724660"/>
          </a:xfrm>
          <a:prstGeom prst="wedgeRoundRectCallout">
            <a:avLst>
              <a:gd name="adj1" fmla="val 52505"/>
              <a:gd name="adj2" fmla="val -5196"/>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rtlCol="0" anchor="ctr" anchorCtr="0"/>
          <a:lstStyle/>
          <a:p>
            <a:pPr algn="just"/>
            <a:r>
              <a:rPr lang="ja-JP" altLang="en-US" sz="1100" dirty="0" smtClean="0">
                <a:solidFill>
                  <a:schemeClr val="tx1"/>
                </a:solidFill>
                <a:latin typeface="ＤＦ平成明朝体W3" panose="02020309000000000000" pitchFamily="17" charset="-128"/>
                <a:ea typeface="ＤＦ平成明朝体W3" panose="02020309000000000000" pitchFamily="17" charset="-128"/>
              </a:rPr>
              <a:t>　この学級になって半年が経ちました。よりよい</a:t>
            </a:r>
            <a:r>
              <a:rPr lang="ja-JP" altLang="en-US" sz="1100" dirty="0">
                <a:solidFill>
                  <a:schemeClr val="tx1"/>
                </a:solidFill>
                <a:latin typeface="ＤＦ平成明朝体W3" panose="02020309000000000000" pitchFamily="17" charset="-128"/>
                <a:ea typeface="ＤＦ平成明朝体W3" panose="02020309000000000000" pitchFamily="17" charset="-128"/>
              </a:rPr>
              <a:t>学級</a:t>
            </a:r>
            <a:r>
              <a:rPr lang="ja-JP" altLang="en-US" sz="1100" dirty="0" smtClean="0">
                <a:solidFill>
                  <a:schemeClr val="tx1"/>
                </a:solidFill>
                <a:latin typeface="ＤＦ平成明朝体W3" panose="02020309000000000000" pitchFamily="17" charset="-128"/>
                <a:ea typeface="ＤＦ平成明朝体W3" panose="02020309000000000000" pitchFamily="17" charset="-128"/>
              </a:rPr>
              <a:t>にするために、来週の学級活動では、学級生活の振り返りを行います。よりよい学級活動の時間にするため、現在の学級の状況についてのアンケート記入に協力お願いします。</a:t>
            </a:r>
            <a:endParaRPr lang="en-US" altLang="ja-JP" sz="1100" dirty="0" smtClean="0">
              <a:solidFill>
                <a:schemeClr val="tx1"/>
              </a:solidFill>
              <a:latin typeface="ＤＦ平成明朝体W3" panose="02020309000000000000" pitchFamily="17" charset="-128"/>
              <a:ea typeface="ＤＦ平成明朝体W3" panose="02020309000000000000" pitchFamily="17" charset="-128"/>
            </a:endParaRPr>
          </a:p>
        </p:txBody>
      </p:sp>
      <p:sp>
        <p:nvSpPr>
          <p:cNvPr id="60" name="角丸四角形 59"/>
          <p:cNvSpPr/>
          <p:nvPr/>
        </p:nvSpPr>
        <p:spPr bwMode="auto">
          <a:xfrm>
            <a:off x="195832" y="5902053"/>
            <a:ext cx="1152000" cy="432000"/>
          </a:xfrm>
          <a:prstGeom prst="roundRect">
            <a:avLst>
              <a:gd name="adj" fmla="val 42701"/>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pPr algn="ctr">
              <a:lnSpc>
                <a:spcPts val="1500"/>
              </a:lnSpc>
            </a:pPr>
            <a:r>
              <a:rPr kumimoji="1" lang="ja-JP" altLang="en-US" sz="14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放課後</a:t>
            </a:r>
            <a:endParaRPr kumimoji="1" lang="ja-JP" altLang="en-US" sz="14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61" name="角丸四角形 60"/>
          <p:cNvSpPr/>
          <p:nvPr/>
        </p:nvSpPr>
        <p:spPr>
          <a:xfrm>
            <a:off x="1436821" y="5849110"/>
            <a:ext cx="5126713" cy="585265"/>
          </a:xfrm>
          <a:prstGeom prst="roundRect">
            <a:avLst>
              <a:gd name="adj" fmla="val 26865"/>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代表委員（学級委員）や班長と一緒にアンケート結果を集計し、学級で話し合う内容を決定する。</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63" name="角丸四角形吹き出し 62"/>
          <p:cNvSpPr/>
          <p:nvPr/>
        </p:nvSpPr>
        <p:spPr>
          <a:xfrm>
            <a:off x="1329241" y="6604121"/>
            <a:ext cx="4620145" cy="465734"/>
          </a:xfrm>
          <a:prstGeom prst="wedgeRoundRectCallout">
            <a:avLst>
              <a:gd name="adj1" fmla="val -55602"/>
              <a:gd name="adj2" fmla="val -36448"/>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just"/>
            <a:r>
              <a:rPr lang="ja-JP" altLang="en-US" sz="1100" dirty="0" smtClean="0">
                <a:latin typeface="ＤＦ平成明朝体W3" panose="02020309000000000000" pitchFamily="17" charset="-128"/>
                <a:ea typeface="ＤＦ平成明朝体W3" panose="02020309000000000000" pitchFamily="17" charset="-128"/>
              </a:rPr>
              <a:t>　アンケート結果を集計し、「よさ」と「改善点」を挙げましょう。そして「改善点」の中から学級で話し合う内容を決定しましょう。</a:t>
            </a:r>
            <a:endParaRPr lang="en-US" altLang="ja-JP" sz="1100" dirty="0" smtClean="0">
              <a:latin typeface="ＤＦ平成明朝体W3" panose="02020309000000000000" pitchFamily="17" charset="-128"/>
              <a:ea typeface="ＤＦ平成明朝体W3" panose="02020309000000000000" pitchFamily="17" charset="-128"/>
            </a:endParaRPr>
          </a:p>
        </p:txBody>
      </p:sp>
      <p:sp>
        <p:nvSpPr>
          <p:cNvPr id="66" name="角丸四角形吹き出し 65"/>
          <p:cNvSpPr/>
          <p:nvPr/>
        </p:nvSpPr>
        <p:spPr>
          <a:xfrm>
            <a:off x="1329241" y="7244072"/>
            <a:ext cx="4615127" cy="480579"/>
          </a:xfrm>
          <a:prstGeom prst="wedgeRoundRectCallout">
            <a:avLst>
              <a:gd name="adj1" fmla="val 52866"/>
              <a:gd name="adj2" fmla="val -8814"/>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rtlCol="0" anchor="ctr" anchorCtr="0"/>
          <a:lstStyle/>
          <a:p>
            <a:pPr algn="just"/>
            <a:r>
              <a:rPr lang="ja-JP" altLang="en-US" sz="1100" dirty="0" smtClean="0">
                <a:solidFill>
                  <a:schemeClr val="tx1"/>
                </a:solidFill>
                <a:latin typeface="ＤＦ平成明朝体W3" panose="02020309000000000000" pitchFamily="17" charset="-128"/>
                <a:ea typeface="ＤＦ平成明朝体W3" panose="02020309000000000000" pitchFamily="17" charset="-128"/>
              </a:rPr>
              <a:t>　「よさ」については・・・、が挙がりました。「改善点」については・・・などが挙げられました。</a:t>
            </a:r>
            <a:endParaRPr lang="en-US" altLang="ja-JP" sz="1100" dirty="0" smtClean="0">
              <a:solidFill>
                <a:schemeClr val="tx1"/>
              </a:solidFill>
              <a:latin typeface="ＤＦ平成明朝体W3" panose="02020309000000000000" pitchFamily="17" charset="-128"/>
              <a:ea typeface="ＤＦ平成明朝体W3" panose="02020309000000000000" pitchFamily="17" charset="-128"/>
            </a:endParaRPr>
          </a:p>
        </p:txBody>
      </p:sp>
      <p:sp>
        <p:nvSpPr>
          <p:cNvPr id="68" name="角丸四角形吹き出し 67"/>
          <p:cNvSpPr/>
          <p:nvPr/>
        </p:nvSpPr>
        <p:spPr>
          <a:xfrm>
            <a:off x="1329241" y="7935757"/>
            <a:ext cx="2540394" cy="239408"/>
          </a:xfrm>
          <a:prstGeom prst="wedgeRoundRectCallout">
            <a:avLst>
              <a:gd name="adj1" fmla="val -61905"/>
              <a:gd name="adj2" fmla="val -5907"/>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1200" dirty="0" smtClean="0">
                <a:latin typeface="ＤＦ平成明朝体W3" panose="02020309000000000000" pitchFamily="17" charset="-128"/>
                <a:ea typeface="ＤＦ平成明朝体W3" panose="02020309000000000000" pitchFamily="17" charset="-128"/>
              </a:rPr>
              <a:t>　学級活動の議題はどうしますか。</a:t>
            </a:r>
            <a:endParaRPr lang="en-US" altLang="ja-JP" sz="1200" dirty="0" smtClean="0">
              <a:latin typeface="ＤＦ平成明朝体W3" panose="02020309000000000000" pitchFamily="17" charset="-128"/>
              <a:ea typeface="ＤＦ平成明朝体W3" panose="02020309000000000000" pitchFamily="17" charset="-128"/>
            </a:endParaRPr>
          </a:p>
        </p:txBody>
      </p:sp>
      <p:sp>
        <p:nvSpPr>
          <p:cNvPr id="81" name="角丸四角形吹き出し 80"/>
          <p:cNvSpPr/>
          <p:nvPr/>
        </p:nvSpPr>
        <p:spPr>
          <a:xfrm>
            <a:off x="1329240" y="8460453"/>
            <a:ext cx="4615127" cy="1081112"/>
          </a:xfrm>
          <a:prstGeom prst="wedgeRoundRectCallout">
            <a:avLst>
              <a:gd name="adj1" fmla="val 52157"/>
              <a:gd name="adj2" fmla="val -35471"/>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rtlCol="0" anchor="ctr" anchorCtr="0"/>
          <a:lstStyle/>
          <a:p>
            <a:pPr algn="just"/>
            <a:r>
              <a:rPr lang="ja-JP" altLang="en-US" sz="1100" dirty="0" smtClean="0">
                <a:solidFill>
                  <a:schemeClr val="tx1"/>
                </a:solidFill>
                <a:latin typeface="ＤＦ平成明朝体W3" panose="02020309000000000000" pitchFamily="17" charset="-128"/>
                <a:ea typeface="ＤＦ平成明朝体W3" panose="02020309000000000000" pitchFamily="17" charset="-128"/>
              </a:rPr>
              <a:t>　意見として出た「チャイム着席が不十分」「めりはりをつけられていない」という意見から「時間を意識して生活しよう」という議題に設定したいと思います。提案理由としては、</a:t>
            </a:r>
            <a:r>
              <a:rPr lang="ja-JP" altLang="en-US" sz="1100" dirty="0">
                <a:latin typeface="ＤＦ平成明朝体W3" panose="02020309000000000000" pitchFamily="17" charset="-128"/>
                <a:ea typeface="ＤＦ平成明朝体W3" panose="02020309000000000000" pitchFamily="17" charset="-128"/>
              </a:rPr>
              <a:t>学級目標が「何事にも前向きに取り組む学級」で</a:t>
            </a:r>
            <a:r>
              <a:rPr lang="ja-JP" altLang="en-US" sz="1100" dirty="0" smtClean="0">
                <a:latin typeface="ＤＦ平成明朝体W3" panose="02020309000000000000" pitchFamily="17" charset="-128"/>
                <a:ea typeface="ＤＦ平成明朝体W3" panose="02020309000000000000" pitchFamily="17" charset="-128"/>
              </a:rPr>
              <a:t>、いろいろな</a:t>
            </a:r>
            <a:r>
              <a:rPr lang="ja-JP" altLang="en-US" sz="1100" dirty="0">
                <a:latin typeface="ＤＦ平成明朝体W3" panose="02020309000000000000" pitchFamily="17" charset="-128"/>
                <a:ea typeface="ＤＦ平成明朝体W3" panose="02020309000000000000" pitchFamily="17" charset="-128"/>
              </a:rPr>
              <a:t>場面で自分から行動できる</a:t>
            </a:r>
            <a:r>
              <a:rPr lang="ja-JP" altLang="en-US" sz="1100" dirty="0" smtClean="0">
                <a:latin typeface="ＤＦ平成明朝体W3" panose="02020309000000000000" pitchFamily="17" charset="-128"/>
                <a:ea typeface="ＤＦ平成明朝体W3" panose="02020309000000000000" pitchFamily="17" charset="-128"/>
              </a:rPr>
              <a:t>ような集団</a:t>
            </a:r>
            <a:r>
              <a:rPr lang="ja-JP" altLang="en-US" sz="1100" dirty="0">
                <a:latin typeface="ＤＦ平成明朝体W3" panose="02020309000000000000" pitchFamily="17" charset="-128"/>
                <a:ea typeface="ＤＦ平成明朝体W3" panose="02020309000000000000" pitchFamily="17" charset="-128"/>
              </a:rPr>
              <a:t>にしていきたいと考えた</a:t>
            </a:r>
            <a:r>
              <a:rPr lang="ja-JP" altLang="en-US" sz="1100" dirty="0" smtClean="0">
                <a:latin typeface="ＤＦ平成明朝体W3" panose="02020309000000000000" pitchFamily="17" charset="-128"/>
                <a:ea typeface="ＤＦ平成明朝体W3" panose="02020309000000000000" pitchFamily="17" charset="-128"/>
              </a:rPr>
              <a:t>から、と学級活動の時間に伝えたいと思います。</a:t>
            </a:r>
            <a:endParaRPr lang="en-US" altLang="ja-JP" sz="1100" dirty="0" smtClean="0">
              <a:solidFill>
                <a:schemeClr val="tx1"/>
              </a:solidFill>
              <a:latin typeface="ＤＦ平成明朝体W3" panose="02020309000000000000" pitchFamily="17" charset="-128"/>
              <a:ea typeface="ＤＦ平成明朝体W3" panose="02020309000000000000" pitchFamily="17" charset="-128"/>
            </a:endParaRPr>
          </a:p>
        </p:txBody>
      </p:sp>
      <p:sp>
        <p:nvSpPr>
          <p:cNvPr id="35" name="Rectangle 55"/>
          <p:cNvSpPr>
            <a:spLocks noChangeArrowheads="1"/>
          </p:cNvSpPr>
          <p:nvPr/>
        </p:nvSpPr>
        <p:spPr bwMode="auto">
          <a:xfrm>
            <a:off x="1481038" y="345860"/>
            <a:ext cx="5440492" cy="459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pPr algn="ctr"/>
            <a:r>
              <a:rPr lang="ja-JP" altLang="en-US" b="0" dirty="0" smtClean="0">
                <a:latin typeface="HG丸ｺﾞｼｯｸM-PRO" panose="020F0600000000000000" pitchFamily="50" charset="-128"/>
                <a:ea typeface="HG丸ｺﾞｼｯｸM-PRO" panose="020F0600000000000000" pitchFamily="50" charset="-128"/>
              </a:rPr>
              <a:t>学級生活を充実させよう</a:t>
            </a:r>
            <a:endParaRPr lang="en-US" altLang="ja-JP" b="0" dirty="0" smtClean="0">
              <a:latin typeface="HG丸ｺﾞｼｯｸM-PRO" panose="020F0600000000000000" pitchFamily="50" charset="-128"/>
              <a:ea typeface="HG丸ｺﾞｼｯｸM-PRO" panose="020F0600000000000000" pitchFamily="50" charset="-128"/>
            </a:endParaRPr>
          </a:p>
          <a:p>
            <a:pPr algn="ctr">
              <a:lnSpc>
                <a:spcPts val="2000"/>
              </a:lnSpc>
            </a:pPr>
            <a:r>
              <a:rPr lang="ja-JP" altLang="en-US" b="0" dirty="0" smtClean="0">
                <a:latin typeface="HG丸ｺﾞｼｯｸM-PRO" panose="020F0600000000000000" pitchFamily="50" charset="-128"/>
                <a:ea typeface="HG丸ｺﾞｼｯｸM-PRO" panose="020F0600000000000000" pitchFamily="50" charset="-128"/>
              </a:rPr>
              <a:t>－学級目標を活用して－</a:t>
            </a:r>
            <a:r>
              <a:rPr lang="ja-JP" altLang="en-US" sz="2000" b="0" dirty="0" smtClean="0">
                <a:latin typeface="HG丸ｺﾞｼｯｸM-PRO" panose="020F0600000000000000" pitchFamily="50" charset="-128"/>
                <a:ea typeface="HG丸ｺﾞｼｯｸM-PRO" panose="020F0600000000000000" pitchFamily="50" charset="-128"/>
              </a:rPr>
              <a:t>　</a:t>
            </a:r>
            <a:r>
              <a:rPr lang="ja-JP" altLang="en-US" b="0" dirty="0" smtClean="0">
                <a:latin typeface="HG丸ｺﾞｼｯｸM-PRO" panose="020F0600000000000000" pitchFamily="50" charset="-128"/>
                <a:ea typeface="HG丸ｺﾞｼｯｸM-PRO" panose="020F0600000000000000" pitchFamily="50" charset="-128"/>
              </a:rPr>
              <a:t>　　　</a:t>
            </a:r>
            <a:endParaRPr lang="ja-JP" altLang="en-US" b="0" dirty="0">
              <a:latin typeface="HG丸ｺﾞｼｯｸM-PRO" panose="020F0600000000000000" pitchFamily="50" charset="-128"/>
              <a:ea typeface="HG丸ｺﾞｼｯｸM-PRO" panose="020F0600000000000000" pitchFamily="50" charset="-128"/>
            </a:endParaRPr>
          </a:p>
        </p:txBody>
      </p:sp>
      <p:sp>
        <p:nvSpPr>
          <p:cNvPr id="36" name="Rectangle 11"/>
          <p:cNvSpPr>
            <a:spLocks noChangeArrowheads="1"/>
          </p:cNvSpPr>
          <p:nvPr/>
        </p:nvSpPr>
        <p:spPr bwMode="auto">
          <a:xfrm>
            <a:off x="6563534" y="355117"/>
            <a:ext cx="141988" cy="473560"/>
          </a:xfrm>
          <a:prstGeom prst="rect">
            <a:avLst/>
          </a:prstGeom>
          <a:solidFill>
            <a:srgbClr val="00B0F0"/>
          </a:solidFill>
          <a:ln>
            <a:noFill/>
          </a:ln>
          <a:extLst/>
        </p:spPr>
        <p:txBody>
          <a:bodyPr wrap="none" anchor="ctr"/>
          <a:lstStyle/>
          <a:p>
            <a:pPr algn="ctr"/>
            <a:endParaRPr lang="ja-JP" altLang="en-US" sz="1800" dirty="0">
              <a:ea typeface="HG丸ｺﾞｼｯｸM-PRO" pitchFamily="50" charset="-128"/>
            </a:endParaRPr>
          </a:p>
        </p:txBody>
      </p:sp>
    </p:spTree>
    <p:extLst>
      <p:ext uri="{BB962C8B-B14F-4D97-AF65-F5344CB8AC3E}">
        <p14:creationId xmlns:p14="http://schemas.microsoft.com/office/powerpoint/2010/main" val="9504639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40432" y="414447"/>
            <a:ext cx="3647152" cy="369332"/>
          </a:xfrm>
          <a:prstGeom prst="rect">
            <a:avLst/>
          </a:prstGeom>
        </p:spPr>
        <p:txBody>
          <a:bodyPr wrap="none">
            <a:spAutoFit/>
          </a:bodyPr>
          <a:lstStyle/>
          <a:p>
            <a:pPr algn="ctr"/>
            <a:r>
              <a:rPr lang="ja-JP" altLang="en-US" dirty="0" smtClean="0">
                <a:latin typeface="HG丸ｺﾞｼｯｸM-PRO" panose="020F0600000000000000" pitchFamily="50" charset="-128"/>
                <a:ea typeface="HG丸ｺﾞｼｯｸM-PRO" panose="020F0600000000000000" pitchFamily="50" charset="-128"/>
              </a:rPr>
              <a:t>学級目標の達成状況を振り返ろう</a:t>
            </a:r>
            <a:endParaRPr lang="ja-JP" altLang="en-US" dirty="0">
              <a:latin typeface="HG丸ｺﾞｼｯｸM-PRO" panose="020F0600000000000000" pitchFamily="50" charset="-128"/>
              <a:ea typeface="HG丸ｺﾞｼｯｸM-PRO" panose="020F0600000000000000" pitchFamily="50" charset="-128"/>
            </a:endParaRPr>
          </a:p>
        </p:txBody>
      </p:sp>
      <p:graphicFrame>
        <p:nvGraphicFramePr>
          <p:cNvPr id="6" name="表 5"/>
          <p:cNvGraphicFramePr>
            <a:graphicFrameLocks noGrp="1"/>
          </p:cNvGraphicFramePr>
          <p:nvPr>
            <p:extLst/>
          </p:nvPr>
        </p:nvGraphicFramePr>
        <p:xfrm>
          <a:off x="2343293" y="847017"/>
          <a:ext cx="4077267" cy="520897"/>
        </p:xfrm>
        <a:graphic>
          <a:graphicData uri="http://schemas.openxmlformats.org/drawingml/2006/table">
            <a:tbl>
              <a:tblPr firstRow="1" bandRow="1">
                <a:tableStyleId>{5C22544A-7EE6-4342-B048-85BDC9FD1C3A}</a:tableStyleId>
              </a:tblPr>
              <a:tblGrid>
                <a:gridCol w="791569">
                  <a:extLst>
                    <a:ext uri="{9D8B030D-6E8A-4147-A177-3AD203B41FA5}">
                      <a16:colId xmlns:a16="http://schemas.microsoft.com/office/drawing/2014/main" val="20000"/>
                    </a:ext>
                  </a:extLst>
                </a:gridCol>
                <a:gridCol w="777923">
                  <a:extLst>
                    <a:ext uri="{9D8B030D-6E8A-4147-A177-3AD203B41FA5}">
                      <a16:colId xmlns:a16="http://schemas.microsoft.com/office/drawing/2014/main" val="20001"/>
                    </a:ext>
                  </a:extLst>
                </a:gridCol>
                <a:gridCol w="2507775">
                  <a:extLst>
                    <a:ext uri="{9D8B030D-6E8A-4147-A177-3AD203B41FA5}">
                      <a16:colId xmlns:a16="http://schemas.microsoft.com/office/drawing/2014/main" val="20002"/>
                    </a:ext>
                  </a:extLst>
                </a:gridCol>
              </a:tblGrid>
              <a:tr h="520897">
                <a:tc>
                  <a:txBody>
                    <a:bodyPr/>
                    <a:lstStyle/>
                    <a:p>
                      <a:pPr algn="r"/>
                      <a:r>
                        <a:rPr kumimoji="1" lang="ja-JP" altLang="en-US" sz="1050" b="0" dirty="0" smtClean="0">
                          <a:solidFill>
                            <a:schemeClr val="tx1"/>
                          </a:solidFill>
                          <a:latin typeface="HG丸ｺﾞｼｯｸM-PRO" panose="020F0600000000000000" pitchFamily="50" charset="-128"/>
                          <a:ea typeface="HG丸ｺﾞｼｯｸM-PRO" panose="020F0600000000000000" pitchFamily="50" charset="-128"/>
                        </a:rPr>
                        <a:t>組</a:t>
                      </a:r>
                      <a:endParaRPr kumimoji="1" lang="ja-JP" altLang="en-US" sz="1050" b="0" dirty="0">
                        <a:solidFill>
                          <a:schemeClr val="tx1"/>
                        </a:solidFill>
                        <a:latin typeface="HG丸ｺﾞｼｯｸM-PRO" panose="020F0600000000000000" pitchFamily="50" charset="-128"/>
                        <a:ea typeface="HG丸ｺﾞｼｯｸM-PRO" panose="020F0600000000000000" pitchFamily="50" charset="-128"/>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ja-JP" altLang="en-US" sz="1050" b="0" dirty="0" smtClean="0">
                          <a:solidFill>
                            <a:schemeClr val="tx1"/>
                          </a:solidFill>
                          <a:latin typeface="HG丸ｺﾞｼｯｸM-PRO" panose="020F0600000000000000" pitchFamily="50" charset="-128"/>
                          <a:ea typeface="HG丸ｺﾞｼｯｸM-PRO" panose="020F0600000000000000" pitchFamily="50" charset="-128"/>
                        </a:rPr>
                        <a:t>番</a:t>
                      </a:r>
                      <a:endParaRPr kumimoji="1" lang="ja-JP" altLang="en-US" sz="1050" b="0" dirty="0">
                        <a:solidFill>
                          <a:schemeClr val="tx1"/>
                        </a:solidFill>
                        <a:latin typeface="HG丸ｺﾞｼｯｸM-PRO" panose="020F0600000000000000" pitchFamily="50" charset="-128"/>
                        <a:ea typeface="HG丸ｺﾞｼｯｸM-PRO" panose="020F0600000000000000" pitchFamily="50" charset="-128"/>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50" b="0" dirty="0" smtClean="0">
                          <a:solidFill>
                            <a:schemeClr val="tx1"/>
                          </a:solidFill>
                          <a:latin typeface="HG丸ｺﾞｼｯｸM-PRO" panose="020F0600000000000000" pitchFamily="50" charset="-128"/>
                          <a:ea typeface="HG丸ｺﾞｼｯｸM-PRO" panose="020F0600000000000000" pitchFamily="50" charset="-128"/>
                        </a:rPr>
                        <a:t>氏名</a:t>
                      </a:r>
                      <a:endParaRPr kumimoji="1" lang="ja-JP" altLang="en-US" sz="1050" b="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44" name="テキスト ボックス 43"/>
          <p:cNvSpPr txBox="1"/>
          <p:nvPr/>
        </p:nvSpPr>
        <p:spPr>
          <a:xfrm>
            <a:off x="396405" y="1450630"/>
            <a:ext cx="5990130" cy="830997"/>
          </a:xfrm>
          <a:prstGeom prst="rect">
            <a:avLst/>
          </a:prstGeom>
          <a:noFill/>
        </p:spPr>
        <p:txBody>
          <a:bodyPr wrap="square" rtlCol="0">
            <a:spAutoFit/>
          </a:bodyPr>
          <a:lstStyle/>
          <a:p>
            <a:pPr>
              <a:buNone/>
            </a:pPr>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学級目標を見ましょう。すてきな目標ですね。この</a:t>
            </a:r>
            <a:r>
              <a:rPr lang="ja-JP" altLang="en-US" sz="1200" dirty="0">
                <a:latin typeface="HG丸ｺﾞｼｯｸM-PRO" panose="020F0600000000000000" pitchFamily="50" charset="-128"/>
                <a:ea typeface="HG丸ｺﾞｼｯｸM-PRO" panose="020F0600000000000000" pitchFamily="50" charset="-128"/>
              </a:rPr>
              <a:t>学級</a:t>
            </a:r>
            <a:r>
              <a:rPr lang="ja-JP" altLang="en-US" sz="1200" dirty="0" smtClean="0">
                <a:latin typeface="HG丸ｺﾞｼｯｸM-PRO" panose="020F0600000000000000" pitchFamily="50" charset="-128"/>
                <a:ea typeface="HG丸ｺﾞｼｯｸM-PRO" panose="020F0600000000000000" pitchFamily="50" charset="-128"/>
              </a:rPr>
              <a:t>が始まり、もうすぐ６か月です。よりよい</a:t>
            </a:r>
            <a:r>
              <a:rPr lang="ja-JP" altLang="en-US" sz="1200" dirty="0">
                <a:latin typeface="HG丸ｺﾞｼｯｸM-PRO" panose="020F0600000000000000" pitchFamily="50" charset="-128"/>
                <a:ea typeface="HG丸ｺﾞｼｯｸM-PRO" panose="020F0600000000000000" pitchFamily="50" charset="-128"/>
              </a:rPr>
              <a:t>学級</a:t>
            </a:r>
            <a:r>
              <a:rPr lang="ja-JP" altLang="en-US" sz="1200" dirty="0" smtClean="0">
                <a:latin typeface="HG丸ｺﾞｼｯｸM-PRO" panose="020F0600000000000000" pitchFamily="50" charset="-128"/>
                <a:ea typeface="HG丸ｺﾞｼｯｸM-PRO" panose="020F0600000000000000" pitchFamily="50" charset="-128"/>
              </a:rPr>
              <a:t>にするためにみんなでこの目標を立てましたが、現在の達成状況はどうでしょうか。学級全体を思い返しながら次の１～３の質問に回答し、学級目標の達成状況を振り返ってみましょう。</a:t>
            </a:r>
            <a:endParaRPr lang="en-US" altLang="ja-JP" sz="1200" dirty="0">
              <a:latin typeface="HG丸ｺﾞｼｯｸM-PRO" panose="020F0600000000000000" pitchFamily="50" charset="-128"/>
              <a:ea typeface="HG丸ｺﾞｼｯｸM-PRO" panose="020F0600000000000000" pitchFamily="50" charset="-128"/>
            </a:endParaRPr>
          </a:p>
        </p:txBody>
      </p:sp>
      <p:sp>
        <p:nvSpPr>
          <p:cNvPr id="33" name="Rectangle 55"/>
          <p:cNvSpPr>
            <a:spLocks noChangeArrowheads="1"/>
          </p:cNvSpPr>
          <p:nvPr/>
        </p:nvSpPr>
        <p:spPr bwMode="auto">
          <a:xfrm>
            <a:off x="71250" y="103103"/>
            <a:ext cx="3886200"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r>
              <a:rPr lang="ja-JP" altLang="en-US" sz="1050" b="0" dirty="0" smtClean="0">
                <a:latin typeface="HG丸ｺﾞｼｯｸM-PRO" panose="020F0600000000000000" pitchFamily="50" charset="-128"/>
                <a:ea typeface="HG丸ｺﾞｼｯｸM-PRO" panose="020F0600000000000000" pitchFamily="50" charset="-128"/>
              </a:rPr>
              <a:t>学級目標達成度アンケート（事前アンケート）</a:t>
            </a:r>
            <a:endParaRPr lang="ja-JP" altLang="en-US" sz="1050" b="0" dirty="0">
              <a:latin typeface="HG丸ｺﾞｼｯｸM-PRO" panose="020F0600000000000000" pitchFamily="50" charset="-128"/>
              <a:ea typeface="HG丸ｺﾞｼｯｸM-PRO" panose="020F0600000000000000" pitchFamily="50" charset="-128"/>
            </a:endParaRPr>
          </a:p>
        </p:txBody>
      </p:sp>
      <p:sp>
        <p:nvSpPr>
          <p:cNvPr id="3" name="テキスト ボックス 2"/>
          <p:cNvSpPr txBox="1"/>
          <p:nvPr/>
        </p:nvSpPr>
        <p:spPr>
          <a:xfrm>
            <a:off x="223650" y="2268688"/>
            <a:ext cx="5213981" cy="369332"/>
          </a:xfrm>
          <a:prstGeom prst="rect">
            <a:avLst/>
          </a:prstGeom>
          <a:noFill/>
          <a:ln>
            <a:solidFill>
              <a:schemeClr val="bg1"/>
            </a:solidFill>
          </a:ln>
        </p:spPr>
        <p:txBody>
          <a:bodyPr wrap="square" rtlCol="0">
            <a:spAutoFit/>
          </a:bodyPr>
          <a:lstStyle/>
          <a:p>
            <a:r>
              <a:rPr kumimoji="1" lang="ja-JP" altLang="en-US" dirty="0" smtClean="0"/>
              <a:t>１．現在、学級目標の達成状況は何パーセント？？</a:t>
            </a:r>
            <a:endParaRPr kumimoji="1" lang="ja-JP" altLang="en-US" dirty="0"/>
          </a:p>
        </p:txBody>
      </p:sp>
      <p:sp>
        <p:nvSpPr>
          <p:cNvPr id="37" name="テキスト ボックス 36"/>
          <p:cNvSpPr txBox="1"/>
          <p:nvPr/>
        </p:nvSpPr>
        <p:spPr>
          <a:xfrm>
            <a:off x="4606011" y="3699741"/>
            <a:ext cx="1953284" cy="830997"/>
          </a:xfrm>
          <a:prstGeom prst="rect">
            <a:avLst/>
          </a:prstGeom>
          <a:noFill/>
          <a:ln>
            <a:solidFill>
              <a:schemeClr val="tx1"/>
            </a:solidFill>
          </a:ln>
        </p:spPr>
        <p:txBody>
          <a:bodyPr wrap="square" rtlCol="0">
            <a:spAutoFit/>
          </a:bodyPr>
          <a:lstStyle/>
          <a:p>
            <a:r>
              <a:rPr kumimoji="1" lang="ja-JP" altLang="en-US" sz="1600" dirty="0" smtClean="0"/>
              <a:t>　　　　　　　　</a:t>
            </a:r>
            <a:r>
              <a:rPr kumimoji="1" lang="ja-JP" altLang="en-US" sz="4800" dirty="0" smtClean="0"/>
              <a:t>％</a:t>
            </a:r>
            <a:endParaRPr kumimoji="1" lang="ja-JP" altLang="en-US" sz="4800" dirty="0"/>
          </a:p>
        </p:txBody>
      </p:sp>
      <p:sp>
        <p:nvSpPr>
          <p:cNvPr id="38" name="テキスト ボックス 37"/>
          <p:cNvSpPr txBox="1"/>
          <p:nvPr/>
        </p:nvSpPr>
        <p:spPr>
          <a:xfrm>
            <a:off x="742950" y="2695817"/>
            <a:ext cx="3756162" cy="1846659"/>
          </a:xfrm>
          <a:prstGeom prst="rect">
            <a:avLst/>
          </a:prstGeom>
          <a:noFill/>
          <a:ln>
            <a:solidFill>
              <a:schemeClr val="tx1"/>
            </a:solidFill>
          </a:ln>
        </p:spPr>
        <p:txBody>
          <a:bodyPr wrap="square" rtlCol="0">
            <a:spAutoFit/>
          </a:bodyPr>
          <a:lstStyle/>
          <a:p>
            <a:r>
              <a:rPr kumimoji="1" lang="en-US" altLang="ja-JP" sz="1600" dirty="0" smtClean="0"/>
              <a:t>【</a:t>
            </a:r>
            <a:r>
              <a:rPr kumimoji="1" lang="ja-JP" altLang="en-US" sz="1600" dirty="0" smtClean="0"/>
              <a:t>基準例</a:t>
            </a:r>
            <a:r>
              <a:rPr kumimoji="1" lang="en-US" altLang="ja-JP" sz="1600" dirty="0" smtClean="0"/>
              <a:t>】</a:t>
            </a:r>
            <a:r>
              <a:rPr kumimoji="1" lang="ja-JP" altLang="en-US" sz="1600" dirty="0" smtClean="0"/>
              <a:t>参考にしてね！</a:t>
            </a:r>
            <a:endParaRPr kumimoji="1" lang="en-US" altLang="ja-JP" sz="1600" dirty="0" smtClean="0"/>
          </a:p>
          <a:p>
            <a:r>
              <a:rPr kumimoji="1" lang="ja-JP" altLang="en-US" sz="1600" dirty="0" smtClean="0"/>
              <a:t>　０％・・・４月から成長していないな</a:t>
            </a:r>
            <a:endParaRPr kumimoji="1" lang="en-US" altLang="ja-JP" sz="1600" dirty="0" smtClean="0"/>
          </a:p>
          <a:p>
            <a:r>
              <a:rPr kumimoji="1" lang="ja-JP" altLang="en-US" sz="1600" dirty="0" smtClean="0"/>
              <a:t>３０％・・・成長はしているけれど、まだまだ</a:t>
            </a:r>
            <a:endParaRPr kumimoji="1" lang="en-US" altLang="ja-JP" sz="1600" dirty="0" smtClean="0"/>
          </a:p>
          <a:p>
            <a:r>
              <a:rPr kumimoji="1" lang="ja-JP" altLang="en-US" sz="1600" dirty="0" smtClean="0"/>
              <a:t>　　　　　　物足りないなあ</a:t>
            </a:r>
            <a:endParaRPr kumimoji="1" lang="en-US" altLang="ja-JP" sz="1600" dirty="0" smtClean="0"/>
          </a:p>
          <a:p>
            <a:r>
              <a:rPr lang="ja-JP" altLang="en-US" sz="1600" dirty="0" smtClean="0"/>
              <a:t>７０％・・・よい感じに成長している。でも、</a:t>
            </a:r>
            <a:endParaRPr lang="en-US" altLang="ja-JP" sz="1600" dirty="0" smtClean="0"/>
          </a:p>
          <a:p>
            <a:r>
              <a:rPr lang="ja-JP" altLang="en-US" sz="1600" dirty="0" smtClean="0"/>
              <a:t>　　　　　　まだまだみんな努力できる！</a:t>
            </a:r>
            <a:endParaRPr lang="en-US" altLang="ja-JP" sz="1600" dirty="0" smtClean="0"/>
          </a:p>
          <a:p>
            <a:r>
              <a:rPr kumimoji="1" lang="ja-JP" altLang="en-US" sz="1600" dirty="0" smtClean="0"/>
              <a:t>１００％・・パーフェクト！文句なし！</a:t>
            </a:r>
            <a:endParaRPr kumimoji="1" lang="ja-JP" altLang="en-US" sz="1600" dirty="0"/>
          </a:p>
        </p:txBody>
      </p:sp>
      <p:sp>
        <p:nvSpPr>
          <p:cNvPr id="39" name="テキスト ボックス 38"/>
          <p:cNvSpPr txBox="1"/>
          <p:nvPr/>
        </p:nvSpPr>
        <p:spPr>
          <a:xfrm>
            <a:off x="223648" y="4660486"/>
            <a:ext cx="5847967" cy="369332"/>
          </a:xfrm>
          <a:prstGeom prst="rect">
            <a:avLst/>
          </a:prstGeom>
          <a:noFill/>
          <a:ln>
            <a:solidFill>
              <a:schemeClr val="bg1"/>
            </a:solidFill>
          </a:ln>
        </p:spPr>
        <p:txBody>
          <a:bodyPr wrap="square" rtlCol="0">
            <a:spAutoFit/>
          </a:bodyPr>
          <a:lstStyle/>
          <a:p>
            <a:r>
              <a:rPr kumimoji="1" lang="ja-JP" altLang="en-US" dirty="0" smtClean="0"/>
              <a:t>２．この</a:t>
            </a:r>
            <a:r>
              <a:rPr lang="ja-JP" altLang="en-US" dirty="0"/>
              <a:t>学級</a:t>
            </a:r>
            <a:r>
              <a:rPr kumimoji="1" lang="ja-JP" altLang="en-US" dirty="0" smtClean="0"/>
              <a:t>のよいところ、すてきなところはどこですか？</a:t>
            </a:r>
            <a:endParaRPr kumimoji="1" lang="ja-JP" altLang="en-US" dirty="0"/>
          </a:p>
        </p:txBody>
      </p:sp>
      <p:sp>
        <p:nvSpPr>
          <p:cNvPr id="40" name="角丸四角形 39"/>
          <p:cNvSpPr/>
          <p:nvPr/>
        </p:nvSpPr>
        <p:spPr>
          <a:xfrm>
            <a:off x="223648" y="5028953"/>
            <a:ext cx="6335647" cy="1145945"/>
          </a:xfrm>
          <a:prstGeom prst="roundRect">
            <a:avLst>
              <a:gd name="adj" fmla="val 661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45" name="テキスト ボックス 44"/>
          <p:cNvSpPr txBox="1"/>
          <p:nvPr/>
        </p:nvSpPr>
        <p:spPr>
          <a:xfrm>
            <a:off x="223648" y="6297830"/>
            <a:ext cx="6335647" cy="646331"/>
          </a:xfrm>
          <a:prstGeom prst="rect">
            <a:avLst/>
          </a:prstGeom>
          <a:noFill/>
          <a:ln>
            <a:solidFill>
              <a:schemeClr val="bg1"/>
            </a:solidFill>
          </a:ln>
        </p:spPr>
        <p:txBody>
          <a:bodyPr wrap="square" rtlCol="0">
            <a:spAutoFit/>
          </a:bodyPr>
          <a:lstStyle/>
          <a:p>
            <a:r>
              <a:rPr kumimoji="1" lang="ja-JP" altLang="en-US" dirty="0" smtClean="0"/>
              <a:t>３．この</a:t>
            </a:r>
            <a:r>
              <a:rPr lang="ja-JP" altLang="en-US" dirty="0" smtClean="0"/>
              <a:t>学級の改善すべき</a:t>
            </a:r>
            <a:r>
              <a:rPr kumimoji="1" lang="ja-JP" altLang="en-US" dirty="0" smtClean="0"/>
              <a:t>ところはどこですか？</a:t>
            </a:r>
            <a:endParaRPr kumimoji="1" lang="en-US" altLang="ja-JP" dirty="0" smtClean="0"/>
          </a:p>
          <a:p>
            <a:r>
              <a:rPr kumimoji="1" lang="ja-JP" altLang="en-US" dirty="0" smtClean="0"/>
              <a:t>　　（理由も教えてください）</a:t>
            </a:r>
            <a:endParaRPr kumimoji="1" lang="ja-JP" altLang="en-US" dirty="0"/>
          </a:p>
        </p:txBody>
      </p:sp>
      <p:sp>
        <p:nvSpPr>
          <p:cNvPr id="13" name="角丸四角形 12"/>
          <p:cNvSpPr/>
          <p:nvPr/>
        </p:nvSpPr>
        <p:spPr>
          <a:xfrm>
            <a:off x="223648" y="6971504"/>
            <a:ext cx="6335647" cy="1819613"/>
          </a:xfrm>
          <a:prstGeom prst="roundRect">
            <a:avLst>
              <a:gd name="adj" fmla="val 661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2471230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 name="表 30"/>
          <p:cNvGraphicFramePr>
            <a:graphicFrameLocks noGrp="1"/>
          </p:cNvGraphicFramePr>
          <p:nvPr>
            <p:extLst>
              <p:ext uri="{D42A27DB-BD31-4B8C-83A1-F6EECF244321}">
                <p14:modId xmlns:p14="http://schemas.microsoft.com/office/powerpoint/2010/main" val="2131561360"/>
              </p:ext>
            </p:extLst>
          </p:nvPr>
        </p:nvGraphicFramePr>
        <p:xfrm>
          <a:off x="635304" y="2581498"/>
          <a:ext cx="6127420" cy="7305682"/>
        </p:xfrm>
        <a:graphic>
          <a:graphicData uri="http://schemas.openxmlformats.org/drawingml/2006/table">
            <a:tbl>
              <a:tblPr firstRow="1" bandRow="1">
                <a:tableStyleId>{5940675A-B579-460E-94D1-54222C63F5DA}</a:tableStyleId>
              </a:tblPr>
              <a:tblGrid>
                <a:gridCol w="3410547">
                  <a:extLst>
                    <a:ext uri="{9D8B030D-6E8A-4147-A177-3AD203B41FA5}">
                      <a16:colId xmlns:a16="http://schemas.microsoft.com/office/drawing/2014/main" val="20000"/>
                    </a:ext>
                  </a:extLst>
                </a:gridCol>
                <a:gridCol w="2716873">
                  <a:extLst>
                    <a:ext uri="{9D8B030D-6E8A-4147-A177-3AD203B41FA5}">
                      <a16:colId xmlns:a16="http://schemas.microsoft.com/office/drawing/2014/main" val="20001"/>
                    </a:ext>
                  </a:extLst>
                </a:gridCol>
              </a:tblGrid>
              <a:tr h="783190">
                <a:tc>
                  <a:txBody>
                    <a:bodyPr/>
                    <a:lstStyle/>
                    <a:p>
                      <a:pPr algn="ctr"/>
                      <a:r>
                        <a:rPr kumimoji="1" lang="ja-JP" altLang="en-US" sz="1050" dirty="0" smtClean="0">
                          <a:latin typeface="HG丸ｺﾞｼｯｸM-PRO" panose="020F0600000000000000" pitchFamily="50" charset="-128"/>
                          <a:ea typeface="HG丸ｺﾞｼｯｸM-PRO" panose="020F0600000000000000" pitchFamily="50" charset="-128"/>
                        </a:rPr>
                        <a:t>学　習　活　動</a:t>
                      </a:r>
                      <a:endParaRPr kumimoji="1" lang="ja-JP" altLang="en-US" sz="1050" dirty="0">
                        <a:latin typeface="HG丸ｺﾞｼｯｸM-PRO" panose="020F0600000000000000" pitchFamily="50" charset="-128"/>
                        <a:ea typeface="HG丸ｺﾞｼｯｸM-PRO" panose="020F0600000000000000"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050" dirty="0" smtClean="0">
                          <a:latin typeface="HG丸ｺﾞｼｯｸM-PRO" panose="020F0600000000000000" pitchFamily="50" charset="-128"/>
                          <a:ea typeface="HG丸ｺﾞｼｯｸM-PRO" panose="020F0600000000000000" pitchFamily="50" charset="-128"/>
                        </a:rPr>
                        <a:t>◇ 指 導 上 の 留 意 点</a:t>
                      </a:r>
                      <a:endParaRPr kumimoji="1" lang="en-US" altLang="ja-JP" sz="1050" dirty="0" smtClean="0">
                        <a:latin typeface="HG丸ｺﾞｼｯｸM-PRO" panose="020F0600000000000000" pitchFamily="50" charset="-128"/>
                        <a:ea typeface="HG丸ｺﾞｼｯｸM-PRO" panose="020F0600000000000000" pitchFamily="50" charset="-128"/>
                      </a:endParaRPr>
                    </a:p>
                    <a:p>
                      <a:pPr algn="ctr"/>
                      <a:endParaRPr kumimoji="1" lang="en-US" altLang="ja-JP" sz="1050" dirty="0" smtClean="0">
                        <a:latin typeface="HG丸ｺﾞｼｯｸM-PRO" panose="020F0600000000000000" pitchFamily="50" charset="-128"/>
                        <a:ea typeface="HG丸ｺﾞｼｯｸM-PRO" panose="020F0600000000000000" pitchFamily="50" charset="-128"/>
                      </a:endParaRPr>
                    </a:p>
                    <a:p>
                      <a:pPr algn="ctr"/>
                      <a:endParaRPr kumimoji="1" lang="ja-JP" altLang="en-US" sz="1050" dirty="0">
                        <a:latin typeface="HG丸ｺﾞｼｯｸM-PRO" panose="020F0600000000000000" pitchFamily="50" charset="-128"/>
                        <a:ea typeface="HG丸ｺﾞｼｯｸM-PRO" panose="020F0600000000000000"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413962">
                <a:tc>
                  <a:txBody>
                    <a:bodyPr/>
                    <a:lstStyle/>
                    <a:p>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１　代表委員（学級委員）による学級目標達成度アン</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　ケート結果の報告を聞き、本時の話合いの議題を把</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　</a:t>
                      </a:r>
                      <a:r>
                        <a:rPr kumimoji="1" lang="ja-JP" altLang="en-US" sz="1050" dirty="0" err="1" smtClean="0">
                          <a:solidFill>
                            <a:schemeClr val="tx1"/>
                          </a:solidFill>
                          <a:latin typeface="HG丸ｺﾞｼｯｸM-PRO" panose="020F0600000000000000" pitchFamily="50" charset="-128"/>
                          <a:ea typeface="HG丸ｺﾞｼｯｸM-PRO" panose="020F0600000000000000" pitchFamily="50" charset="-128"/>
                        </a:rPr>
                        <a:t>握する</a:t>
                      </a:r>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。（３分）</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２　話合いの補足説明について教師の説明を聞く。</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（２分）</a:t>
                      </a:r>
                      <a:endParaRPr kumimoji="1" lang="ja-JP" altLang="en-US" sz="1050" dirty="0">
                        <a:solidFill>
                          <a:schemeClr val="tx1"/>
                        </a:solidFill>
                        <a:latin typeface="HG丸ｺﾞｼｯｸM-PRO" panose="020F0600000000000000" pitchFamily="50" charset="-128"/>
                        <a:ea typeface="HG丸ｺﾞｼｯｸM-PRO" panose="020F0600000000000000"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◇学級目標達成度、すてきなところ、よい</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　ところ、改善点について学級委員から報</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　</a:t>
                      </a:r>
                      <a:r>
                        <a:rPr kumimoji="1" lang="ja-JP" altLang="en-US" sz="1050" dirty="0" err="1" smtClean="0">
                          <a:solidFill>
                            <a:schemeClr val="tx1"/>
                          </a:solidFill>
                          <a:latin typeface="HG丸ｺﾞｼｯｸM-PRO" panose="020F0600000000000000" pitchFamily="50" charset="-128"/>
                          <a:ea typeface="HG丸ｺﾞｼｯｸM-PRO" panose="020F0600000000000000" pitchFamily="50" charset="-128"/>
                        </a:rPr>
                        <a:t>告させる</a:t>
                      </a:r>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◇個人→グループ（小さな集団）→学級</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　（大きな集団）のステップを踏み、話合</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　</a:t>
                      </a:r>
                      <a:r>
                        <a:rPr kumimoji="1" lang="ja-JP" altLang="en-US" sz="1050" dirty="0" err="1" smtClean="0">
                          <a:solidFill>
                            <a:schemeClr val="tx1"/>
                          </a:solidFill>
                          <a:latin typeface="HG丸ｺﾞｼｯｸM-PRO" panose="020F0600000000000000" pitchFamily="50" charset="-128"/>
                          <a:ea typeface="HG丸ｺﾞｼｯｸM-PRO" panose="020F0600000000000000" pitchFamily="50" charset="-128"/>
                        </a:rPr>
                        <a:t>いを</a:t>
                      </a:r>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進めていくことを伝える。</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310853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３　個人で改善策を考える。（５分）</a:t>
                      </a: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４　</a:t>
                      </a:r>
                      <a:r>
                        <a:rPr kumimoji="1" lang="ja-JP" altLang="en-US" sz="1050" spc="-80" baseline="0" dirty="0" smtClean="0">
                          <a:solidFill>
                            <a:sysClr val="windowText" lastClr="000000"/>
                          </a:solidFill>
                          <a:latin typeface="HG丸ｺﾞｼｯｸM-PRO" panose="020F0600000000000000" pitchFamily="50" charset="-128"/>
                          <a:ea typeface="HG丸ｺﾞｼｯｸM-PRO" panose="020F0600000000000000" pitchFamily="50" charset="-128"/>
                        </a:rPr>
                        <a:t>グループで合意形成を目指して話し合う。（</a:t>
                      </a:r>
                      <a:r>
                        <a:rPr kumimoji="1" lang="en-US" altLang="ja-JP" sz="1050" spc="-80" baseline="0" dirty="0" smtClean="0">
                          <a:solidFill>
                            <a:sysClr val="windowText" lastClr="000000"/>
                          </a:solidFill>
                          <a:latin typeface="HG丸ｺﾞｼｯｸM-PRO" panose="020F0600000000000000" pitchFamily="50" charset="-128"/>
                          <a:ea typeface="HG丸ｺﾞｼｯｸM-PRO" panose="020F0600000000000000" pitchFamily="50" charset="-128"/>
                        </a:rPr>
                        <a:t>10</a:t>
                      </a:r>
                      <a:r>
                        <a:rPr kumimoji="1" lang="ja-JP" altLang="en-US" sz="1050" spc="-80" baseline="0" dirty="0" smtClean="0">
                          <a:solidFill>
                            <a:sysClr val="windowText" lastClr="000000"/>
                          </a:solidFill>
                          <a:latin typeface="HG丸ｺﾞｼｯｸM-PRO" panose="020F0600000000000000" pitchFamily="50" charset="-128"/>
                          <a:ea typeface="HG丸ｺﾞｼｯｸM-PRO" panose="020F0600000000000000" pitchFamily="50" charset="-128"/>
                        </a:rPr>
                        <a:t>分）</a:t>
                      </a:r>
                      <a:endParaRPr kumimoji="1" lang="en-US" altLang="ja-JP" sz="1050" spc="-80" baseline="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050" dirty="0" smtClean="0">
                          <a:latin typeface="HG丸ｺﾞｼｯｸM-PRO" panose="020F0600000000000000" pitchFamily="50" charset="-128"/>
                          <a:ea typeface="HG丸ｺﾞｼｯｸM-PRO" panose="020F0600000000000000" pitchFamily="50" charset="-128"/>
                        </a:rPr>
                        <a:t>◇付箋紙に記入させる。</a:t>
                      </a:r>
                      <a:endParaRPr kumimoji="1" lang="en-US" altLang="ja-JP" sz="1000" dirty="0" smtClean="0">
                        <a:latin typeface="HG丸ｺﾞｼｯｸM-PRO" panose="020F0600000000000000" pitchFamily="50" charset="-128"/>
                        <a:ea typeface="HG丸ｺﾞｼｯｸM-PRO" panose="020F0600000000000000" pitchFamily="50" charset="-128"/>
                      </a:endParaRPr>
                    </a:p>
                    <a:p>
                      <a:endParaRPr kumimoji="1" lang="en-US" altLang="ja-JP" sz="1000" dirty="0" smtClean="0">
                        <a:latin typeface="HG丸ｺﾞｼｯｸM-PRO" panose="020F0600000000000000" pitchFamily="50" charset="-128"/>
                        <a:ea typeface="HG丸ｺﾞｼｯｸM-PRO" panose="020F0600000000000000" pitchFamily="50" charset="-128"/>
                      </a:endParaRPr>
                    </a:p>
                    <a:p>
                      <a:endParaRPr kumimoji="1" lang="en-US" altLang="ja-JP" sz="1000" dirty="0" smtClean="0">
                        <a:latin typeface="HG丸ｺﾞｼｯｸM-PRO" panose="020F0600000000000000" pitchFamily="50" charset="-128"/>
                        <a:ea typeface="HG丸ｺﾞｼｯｸM-PRO" panose="020F0600000000000000" pitchFamily="50" charset="-128"/>
                      </a:endParaRPr>
                    </a:p>
                    <a:p>
                      <a:endParaRPr kumimoji="1" lang="en-US" altLang="ja-JP" sz="1000" dirty="0" smtClean="0">
                        <a:latin typeface="HG丸ｺﾞｼｯｸM-PRO" panose="020F0600000000000000" pitchFamily="50" charset="-128"/>
                        <a:ea typeface="HG丸ｺﾞｼｯｸM-PRO" panose="020F0600000000000000" pitchFamily="50" charset="-128"/>
                      </a:endParaRPr>
                    </a:p>
                    <a:p>
                      <a:endParaRPr kumimoji="1" lang="en-US" altLang="ja-JP" sz="1000" dirty="0" smtClean="0">
                        <a:latin typeface="HG丸ｺﾞｼｯｸM-PRO" panose="020F0600000000000000" pitchFamily="50" charset="-128"/>
                        <a:ea typeface="HG丸ｺﾞｼｯｸM-PRO" panose="020F0600000000000000" pitchFamily="50" charset="-128"/>
                      </a:endParaRPr>
                    </a:p>
                    <a:p>
                      <a:endParaRPr kumimoji="1" lang="en-US" altLang="ja-JP" sz="1000" dirty="0" smtClean="0">
                        <a:latin typeface="HG丸ｺﾞｼｯｸM-PRO" panose="020F0600000000000000" pitchFamily="50" charset="-128"/>
                        <a:ea typeface="HG丸ｺﾞｼｯｸM-PRO" panose="020F0600000000000000"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◇意見を交流したり組み合わせたりしやす</a:t>
                      </a:r>
                      <a:endParaRPr kumimoji="1" lang="en-US" altLang="ja-JP" sz="105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050" b="0" i="0" u="none" strike="noStrike" kern="1200" cap="none" spc="0" normalizeH="0" baseline="0" noProof="0" dirty="0" err="1"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く</a:t>
                      </a:r>
                      <a:r>
                        <a:rPr kumimoji="1" lang="ja-JP" altLang="en-US" sz="105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するために、「合意形成の例」を配布</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する。</a:t>
                      </a:r>
                      <a:endParaRPr lang="en-US" altLang="ja-JP" sz="1000" dirty="0" smtClean="0">
                        <a:solidFill>
                          <a:sysClr val="windowText" lastClr="000000"/>
                        </a:solidFill>
                        <a:latin typeface="HG丸ｺﾞｼｯｸM-PRO" panose="020F0600000000000000" pitchFamily="50" charset="-128"/>
                        <a:ea typeface="HG丸ｺﾞｼｯｸM-PRO" panose="020F0600000000000000"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bl>
          </a:graphicData>
        </a:graphic>
      </p:graphicFrame>
      <p:pic>
        <p:nvPicPr>
          <p:cNvPr id="5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6872" y="8151452"/>
            <a:ext cx="666233" cy="6955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4020" y="7023547"/>
            <a:ext cx="666233" cy="6955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8" name="図 37"/>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flipH="1">
            <a:off x="707132" y="4214917"/>
            <a:ext cx="638357" cy="643992"/>
          </a:xfrm>
          <a:prstGeom prst="rect">
            <a:avLst/>
          </a:prstGeom>
        </p:spPr>
      </p:pic>
      <p:sp>
        <p:nvSpPr>
          <p:cNvPr id="4" name="Rectangle 11"/>
          <p:cNvSpPr>
            <a:spLocks noChangeArrowheads="1"/>
          </p:cNvSpPr>
          <p:nvPr/>
        </p:nvSpPr>
        <p:spPr bwMode="auto">
          <a:xfrm>
            <a:off x="72000" y="2156896"/>
            <a:ext cx="6696000" cy="392112"/>
          </a:xfrm>
          <a:prstGeom prst="rect">
            <a:avLst/>
          </a:prstGeom>
          <a:solidFill>
            <a:srgbClr val="0099FF"/>
          </a:solidFill>
          <a:ln>
            <a:noFill/>
          </a:ln>
          <a:extLst/>
        </p:spPr>
        <p:txBody>
          <a:bodyPr wrap="none" anchor="ctr"/>
          <a:lstStyle/>
          <a:p>
            <a:pPr algn="ctr"/>
            <a:r>
              <a:rPr lang="ja-JP" altLang="en-US" dirty="0" smtClean="0">
                <a:ea typeface="HG丸ｺﾞｼｯｸM-PRO" pitchFamily="50" charset="-128"/>
              </a:rPr>
              <a:t>授 業</a:t>
            </a:r>
            <a:r>
              <a:rPr lang="ja-JP" altLang="en-US" sz="1800" dirty="0" smtClean="0">
                <a:ea typeface="HG丸ｺﾞｼｯｸM-PRO" pitchFamily="50" charset="-128"/>
              </a:rPr>
              <a:t> 展 開 例</a:t>
            </a:r>
            <a:endParaRPr lang="ja-JP" altLang="en-US" sz="1800" dirty="0">
              <a:ea typeface="HG丸ｺﾞｼｯｸM-PRO" pitchFamily="50" charset="-128"/>
            </a:endParaRPr>
          </a:p>
        </p:txBody>
      </p:sp>
      <p:sp>
        <p:nvSpPr>
          <p:cNvPr id="6" name="Rectangle 11"/>
          <p:cNvSpPr>
            <a:spLocks noChangeArrowheads="1"/>
          </p:cNvSpPr>
          <p:nvPr/>
        </p:nvSpPr>
        <p:spPr bwMode="auto">
          <a:xfrm>
            <a:off x="2560159" y="175410"/>
            <a:ext cx="108000" cy="468000"/>
          </a:xfrm>
          <a:prstGeom prst="rect">
            <a:avLst/>
          </a:prstGeom>
          <a:solidFill>
            <a:srgbClr val="00B0F0"/>
          </a:solidFill>
          <a:ln>
            <a:noFill/>
          </a:ln>
          <a:extLst/>
        </p:spPr>
        <p:txBody>
          <a:bodyPr wrap="none" anchor="ctr"/>
          <a:lstStyle/>
          <a:p>
            <a:pPr algn="ctr"/>
            <a:endParaRPr lang="ja-JP" altLang="en-US" sz="1800" dirty="0">
              <a:ea typeface="HG丸ｺﾞｼｯｸM-PRO" pitchFamily="50" charset="-128"/>
            </a:endParaRPr>
          </a:p>
        </p:txBody>
      </p:sp>
      <p:sp>
        <p:nvSpPr>
          <p:cNvPr id="7" name="Rectangle 11"/>
          <p:cNvSpPr>
            <a:spLocks noChangeArrowheads="1"/>
          </p:cNvSpPr>
          <p:nvPr/>
        </p:nvSpPr>
        <p:spPr bwMode="auto">
          <a:xfrm>
            <a:off x="6654248" y="175410"/>
            <a:ext cx="108000" cy="468313"/>
          </a:xfrm>
          <a:prstGeom prst="rect">
            <a:avLst/>
          </a:prstGeom>
          <a:solidFill>
            <a:srgbClr val="0099FF"/>
          </a:solidFill>
          <a:ln>
            <a:noFill/>
          </a:ln>
          <a:extLst/>
        </p:spPr>
        <p:txBody>
          <a:bodyPr wrap="none" anchor="ctr"/>
          <a:lstStyle/>
          <a:p>
            <a:pPr algn="ctr"/>
            <a:endParaRPr lang="ja-JP" altLang="en-US" sz="1800" dirty="0">
              <a:ea typeface="HG丸ｺﾞｼｯｸM-PRO" pitchFamily="50" charset="-128"/>
            </a:endParaRPr>
          </a:p>
        </p:txBody>
      </p:sp>
      <p:sp>
        <p:nvSpPr>
          <p:cNvPr id="9" name="四角形 34"/>
          <p:cNvSpPr>
            <a:spLocks noChangeArrowheads="1"/>
          </p:cNvSpPr>
          <p:nvPr/>
        </p:nvSpPr>
        <p:spPr bwMode="auto">
          <a:xfrm>
            <a:off x="77998" y="175410"/>
            <a:ext cx="1220788" cy="471488"/>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dirty="0"/>
          </a:p>
        </p:txBody>
      </p:sp>
      <p:sp>
        <p:nvSpPr>
          <p:cNvPr id="10" name="Rectangle 22"/>
          <p:cNvSpPr>
            <a:spLocks noChangeArrowheads="1"/>
          </p:cNvSpPr>
          <p:nvPr/>
        </p:nvSpPr>
        <p:spPr bwMode="auto">
          <a:xfrm>
            <a:off x="95461" y="192873"/>
            <a:ext cx="1184275" cy="433387"/>
          </a:xfrm>
          <a:prstGeom prst="rect">
            <a:avLst/>
          </a:prstGeom>
          <a:solidFill>
            <a:srgbClr val="FFFF99"/>
          </a:soli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lstStyle/>
          <a:p>
            <a:pPr algn="ctr"/>
            <a:r>
              <a:rPr lang="ja-JP" altLang="en-US" sz="1400" dirty="0" smtClean="0">
                <a:ea typeface="HG丸ｺﾞｼｯｸM-PRO" pitchFamily="50" charset="-128"/>
              </a:rPr>
              <a:t>授業案</a:t>
            </a:r>
            <a:endParaRPr lang="ja-JP" altLang="en-US" sz="1400" b="0" dirty="0">
              <a:ea typeface="HG丸ｺﾞｼｯｸM-PRO" pitchFamily="50" charset="-128"/>
            </a:endParaRPr>
          </a:p>
        </p:txBody>
      </p:sp>
      <p:grpSp>
        <p:nvGrpSpPr>
          <p:cNvPr id="11" name="Group 21"/>
          <p:cNvGrpSpPr>
            <a:grpSpLocks/>
          </p:cNvGrpSpPr>
          <p:nvPr/>
        </p:nvGrpSpPr>
        <p:grpSpPr bwMode="auto">
          <a:xfrm>
            <a:off x="1318735" y="179410"/>
            <a:ext cx="1220787" cy="455613"/>
            <a:chOff x="482" y="30"/>
            <a:chExt cx="227" cy="265"/>
          </a:xfrm>
        </p:grpSpPr>
        <p:sp>
          <p:nvSpPr>
            <p:cNvPr id="12" name="Rectangle 22"/>
            <p:cNvSpPr>
              <a:spLocks noChangeArrowheads="1"/>
            </p:cNvSpPr>
            <p:nvPr/>
          </p:nvSpPr>
          <p:spPr bwMode="auto">
            <a:xfrm>
              <a:off x="482" y="30"/>
              <a:ext cx="227" cy="122"/>
            </a:xfrm>
            <a:prstGeom prst="rect">
              <a:avLst/>
            </a:prstGeom>
            <a:solidFill>
              <a:srgbClr val="FF9900">
                <a:alpha val="59999"/>
              </a:srgbClr>
            </a:soli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lstStyle/>
            <a:p>
              <a:pPr algn="ctr"/>
              <a:r>
                <a:rPr lang="ja-JP" altLang="en-US" sz="1100" b="0" dirty="0" smtClean="0">
                  <a:ea typeface="HG丸ｺﾞｼｯｸM-PRO" pitchFamily="50" charset="-128"/>
                </a:rPr>
                <a:t>小学校・中学校</a:t>
              </a:r>
              <a:endParaRPr lang="ja-JP" altLang="en-US" sz="1100" b="0" dirty="0">
                <a:ea typeface="HG丸ｺﾞｼｯｸM-PRO" pitchFamily="50" charset="-128"/>
              </a:endParaRPr>
            </a:p>
          </p:txBody>
        </p:sp>
        <p:sp>
          <p:nvSpPr>
            <p:cNvPr id="13" name="Rectangle 23"/>
            <p:cNvSpPr>
              <a:spLocks noChangeArrowheads="1"/>
            </p:cNvSpPr>
            <p:nvPr/>
          </p:nvSpPr>
          <p:spPr bwMode="auto">
            <a:xfrm>
              <a:off x="482" y="161"/>
              <a:ext cx="227" cy="134"/>
            </a:xfrm>
            <a:prstGeom prst="rect">
              <a:avLst/>
            </a:prstGeom>
            <a:solidFill>
              <a:srgbClr val="FF9900">
                <a:alpha val="59999"/>
              </a:srgbClr>
            </a:soli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lstStyle/>
            <a:p>
              <a:pPr algn="ctr"/>
              <a:r>
                <a:rPr lang="ja-JP" altLang="en-US" sz="1100" b="0" dirty="0" smtClean="0">
                  <a:ea typeface="HG丸ｺﾞｼｯｸM-PRO" pitchFamily="50" charset="-128"/>
                </a:rPr>
                <a:t>学級活動</a:t>
              </a:r>
              <a:endParaRPr lang="ja-JP" altLang="en-US" sz="1100" b="0" dirty="0">
                <a:ea typeface="HG丸ｺﾞｼｯｸM-PRO" pitchFamily="50" charset="-128"/>
              </a:endParaRPr>
            </a:p>
          </p:txBody>
        </p:sp>
      </p:grpSp>
      <p:sp>
        <p:nvSpPr>
          <p:cNvPr id="32" name="Rectangle 55"/>
          <p:cNvSpPr>
            <a:spLocks noChangeArrowheads="1"/>
          </p:cNvSpPr>
          <p:nvPr/>
        </p:nvSpPr>
        <p:spPr bwMode="auto">
          <a:xfrm>
            <a:off x="2668159" y="307908"/>
            <a:ext cx="4083343"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pPr algn="ctr"/>
            <a:r>
              <a:rPr lang="ja-JP" altLang="en-US" sz="1400" dirty="0">
                <a:latin typeface="HG丸ｺﾞｼｯｸM-PRO" panose="020F0600000000000000" pitchFamily="50" charset="-128"/>
                <a:ea typeface="HG丸ｺﾞｼｯｸM-PRO" panose="020F0600000000000000" pitchFamily="50" charset="-128"/>
              </a:rPr>
              <a:t>学級生活</a:t>
            </a:r>
            <a:r>
              <a:rPr lang="ja-JP" altLang="en-US" sz="1400" dirty="0" smtClean="0">
                <a:latin typeface="HG丸ｺﾞｼｯｸM-PRO" panose="020F0600000000000000" pitchFamily="50" charset="-128"/>
                <a:ea typeface="HG丸ｺﾞｼｯｸM-PRO" panose="020F0600000000000000" pitchFamily="50" charset="-128"/>
              </a:rPr>
              <a:t>を充実させよう</a:t>
            </a:r>
            <a:endParaRPr lang="en-US" altLang="ja-JP" sz="1400" dirty="0" smtClean="0">
              <a:latin typeface="HG丸ｺﾞｼｯｸM-PRO" panose="020F0600000000000000" pitchFamily="50" charset="-128"/>
              <a:ea typeface="HG丸ｺﾞｼｯｸM-PRO" panose="020F0600000000000000" pitchFamily="50" charset="-128"/>
            </a:endParaRPr>
          </a:p>
          <a:p>
            <a:pPr algn="ctr"/>
            <a:r>
              <a:rPr lang="ja-JP" altLang="en-US" sz="1400" dirty="0" smtClean="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学級目標を活用して－</a:t>
            </a:r>
            <a:endParaRPr lang="ja-JP" altLang="en-US" sz="1400" b="0" dirty="0">
              <a:latin typeface="ＭＳ ゴシック" pitchFamily="49" charset="-128"/>
              <a:ea typeface="ＭＳ ゴシック" pitchFamily="49" charset="-128"/>
            </a:endParaRPr>
          </a:p>
        </p:txBody>
      </p:sp>
      <p:sp>
        <p:nvSpPr>
          <p:cNvPr id="73" name="Rectangle 11"/>
          <p:cNvSpPr>
            <a:spLocks noChangeArrowheads="1"/>
          </p:cNvSpPr>
          <p:nvPr/>
        </p:nvSpPr>
        <p:spPr bwMode="auto">
          <a:xfrm>
            <a:off x="76791" y="1330259"/>
            <a:ext cx="1606718" cy="778444"/>
          </a:xfrm>
          <a:prstGeom prst="rect">
            <a:avLst/>
          </a:prstGeom>
          <a:solidFill>
            <a:srgbClr val="0099FF"/>
          </a:solidFill>
          <a:ln>
            <a:noFill/>
          </a:ln>
          <a:extLst/>
        </p:spPr>
        <p:txBody>
          <a:bodyPr wrap="none" anchor="ctr"/>
          <a:lstStyle/>
          <a:p>
            <a:pPr algn="ctr"/>
            <a:r>
              <a:rPr lang="ja-JP" altLang="en-US" sz="1400" dirty="0" smtClean="0">
                <a:ea typeface="HG丸ｺﾞｼｯｸM-PRO" pitchFamily="50" charset="-128"/>
              </a:rPr>
              <a:t>児童</a:t>
            </a:r>
            <a:r>
              <a:rPr lang="ja-JP" altLang="en-US" sz="1400" dirty="0">
                <a:ea typeface="HG丸ｺﾞｼｯｸM-PRO" pitchFamily="50" charset="-128"/>
              </a:rPr>
              <a:t>生徒の発達を</a:t>
            </a:r>
            <a:endParaRPr lang="en-US" altLang="ja-JP" sz="1400" dirty="0">
              <a:ea typeface="HG丸ｺﾞｼｯｸM-PRO" pitchFamily="50" charset="-128"/>
            </a:endParaRPr>
          </a:p>
          <a:p>
            <a:pPr algn="ctr"/>
            <a:r>
              <a:rPr lang="ja-JP" altLang="en-US" sz="1400" dirty="0" smtClean="0">
                <a:ea typeface="HG丸ｺﾞｼｯｸM-PRO" pitchFamily="50" charset="-128"/>
              </a:rPr>
              <a:t>「ささえ－る」</a:t>
            </a:r>
            <a:endParaRPr lang="en-US" altLang="ja-JP" sz="1400" dirty="0">
              <a:ea typeface="HG丸ｺﾞｼｯｸM-PRO" pitchFamily="50" charset="-128"/>
            </a:endParaRPr>
          </a:p>
          <a:p>
            <a:pPr algn="ctr"/>
            <a:r>
              <a:rPr lang="ja-JP" altLang="en-US" sz="1400" dirty="0" smtClean="0">
                <a:ea typeface="HG丸ｺﾞｼｯｸM-PRO" pitchFamily="50" charset="-128"/>
              </a:rPr>
              <a:t>ポイント</a:t>
            </a:r>
            <a:endParaRPr lang="ja-JP" altLang="en-US" sz="1400" dirty="0">
              <a:ea typeface="HG丸ｺﾞｼｯｸM-PRO" pitchFamily="50" charset="-128"/>
            </a:endParaRPr>
          </a:p>
        </p:txBody>
      </p:sp>
      <p:sp>
        <p:nvSpPr>
          <p:cNvPr id="78" name="Rectangle 11"/>
          <p:cNvSpPr>
            <a:spLocks noChangeArrowheads="1"/>
          </p:cNvSpPr>
          <p:nvPr/>
        </p:nvSpPr>
        <p:spPr bwMode="auto">
          <a:xfrm>
            <a:off x="67112" y="679423"/>
            <a:ext cx="1606718" cy="576000"/>
          </a:xfrm>
          <a:prstGeom prst="rect">
            <a:avLst/>
          </a:prstGeom>
          <a:solidFill>
            <a:srgbClr val="0099FF"/>
          </a:solidFill>
          <a:ln>
            <a:noFill/>
          </a:ln>
          <a:extLst/>
        </p:spPr>
        <p:txBody>
          <a:bodyPr wrap="none" anchor="ctr"/>
          <a:lstStyle/>
          <a:p>
            <a:pPr algn="ctr"/>
            <a:r>
              <a:rPr lang="ja-JP" altLang="en-US" sz="1600" dirty="0" smtClean="0">
                <a:ea typeface="HG丸ｺﾞｼｯｸM-PRO" pitchFamily="50" charset="-128"/>
              </a:rPr>
              <a:t>本時の目標</a:t>
            </a:r>
            <a:endParaRPr lang="ja-JP" altLang="en-US" sz="1600" dirty="0">
              <a:ea typeface="HG丸ｺﾞｼｯｸM-PRO" pitchFamily="50" charset="-128"/>
            </a:endParaRPr>
          </a:p>
        </p:txBody>
      </p:sp>
      <p:sp>
        <p:nvSpPr>
          <p:cNvPr id="82" name="Rectangle 55"/>
          <p:cNvSpPr>
            <a:spLocks noChangeArrowheads="1"/>
          </p:cNvSpPr>
          <p:nvPr/>
        </p:nvSpPr>
        <p:spPr bwMode="auto">
          <a:xfrm>
            <a:off x="1673830" y="691057"/>
            <a:ext cx="5071165" cy="552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r>
              <a:rPr lang="ja-JP" altLang="en-US" sz="1050" b="0" dirty="0" smtClean="0">
                <a:latin typeface="HG丸ｺﾞｼｯｸM-PRO" panose="020F0600000000000000" pitchFamily="50" charset="-128"/>
                <a:ea typeface="HG丸ｺﾞｼｯｸM-PRO" panose="020F0600000000000000" pitchFamily="50" charset="-128"/>
              </a:rPr>
              <a:t>○学級生活の充実・向上のために課題を発見し、集団としての解決方法を合意形</a:t>
            </a:r>
            <a:endParaRPr lang="en-US" altLang="ja-JP" sz="1050" b="0" dirty="0" smtClean="0">
              <a:latin typeface="HG丸ｺﾞｼｯｸM-PRO" panose="020F0600000000000000" pitchFamily="50" charset="-128"/>
              <a:ea typeface="HG丸ｺﾞｼｯｸM-PRO" panose="020F0600000000000000" pitchFamily="50" charset="-128"/>
            </a:endParaRPr>
          </a:p>
          <a:p>
            <a:r>
              <a:rPr lang="ja-JP" altLang="en-US" sz="1050" b="0" dirty="0" smtClean="0">
                <a:latin typeface="HG丸ｺﾞｼｯｸM-PRO" panose="020F0600000000000000" pitchFamily="50" charset="-128"/>
                <a:ea typeface="HG丸ｺﾞｼｯｸM-PRO" panose="020F0600000000000000" pitchFamily="50" charset="-128"/>
              </a:rPr>
              <a:t>　成したり、個人としての実践目標を意思決定したりすることができる。</a:t>
            </a:r>
            <a:endParaRPr lang="en-US" altLang="ja-JP" sz="1050" b="0" dirty="0" smtClean="0">
              <a:latin typeface="HG丸ｺﾞｼｯｸM-PRO" panose="020F0600000000000000" pitchFamily="50" charset="-128"/>
              <a:ea typeface="HG丸ｺﾞｼｯｸM-PRO" panose="020F0600000000000000" pitchFamily="50" charset="-128"/>
            </a:endParaRPr>
          </a:p>
        </p:txBody>
      </p:sp>
      <p:sp>
        <p:nvSpPr>
          <p:cNvPr id="61" name="正方形/長方形 60"/>
          <p:cNvSpPr/>
          <p:nvPr/>
        </p:nvSpPr>
        <p:spPr>
          <a:xfrm>
            <a:off x="77998" y="679423"/>
            <a:ext cx="6666997" cy="576000"/>
          </a:xfrm>
          <a:prstGeom prst="rect">
            <a:avLst/>
          </a:prstGeom>
          <a:noFill/>
          <a:ln w="127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2" name="正方形/長方形 61"/>
          <p:cNvSpPr/>
          <p:nvPr/>
        </p:nvSpPr>
        <p:spPr>
          <a:xfrm>
            <a:off x="85448" y="1323504"/>
            <a:ext cx="6666515" cy="790392"/>
          </a:xfrm>
          <a:prstGeom prst="rect">
            <a:avLst/>
          </a:prstGeom>
          <a:noFill/>
          <a:ln w="127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4" name="AutoShape 23"/>
          <p:cNvSpPr>
            <a:spLocks noChangeArrowheads="1"/>
          </p:cNvSpPr>
          <p:nvPr/>
        </p:nvSpPr>
        <p:spPr bwMode="auto">
          <a:xfrm rot="5400000">
            <a:off x="-1827818" y="4464279"/>
            <a:ext cx="4328131" cy="540000"/>
          </a:xfrm>
          <a:prstGeom prst="chevron">
            <a:avLst>
              <a:gd name="adj" fmla="val 37469"/>
            </a:avLst>
          </a:prstGeom>
          <a:solidFill>
            <a:srgbClr val="0099FF"/>
          </a:solidFill>
          <a:ln>
            <a:noFill/>
          </a:ln>
          <a:extLst/>
        </p:spPr>
        <p:txBody>
          <a:bodyPr rot="10800000" vert="eaVert" wrap="none" anchor="ctr"/>
          <a:lstStyle/>
          <a:p>
            <a:pPr algn="ctr"/>
            <a:r>
              <a:rPr lang="en-US" altLang="ja-JP" sz="1200" b="0" dirty="0">
                <a:ea typeface="HG丸ｺﾞｼｯｸM-PRO" pitchFamily="50" charset="-128"/>
              </a:rPr>
              <a:t> </a:t>
            </a:r>
            <a:endParaRPr lang="ja-JP" altLang="en-US" b="0" dirty="0">
              <a:latin typeface="HG丸ｺﾞｼｯｸM-PRO" pitchFamily="50" charset="-128"/>
              <a:ea typeface="HG丸ｺﾞｼｯｸM-PRO" pitchFamily="50" charset="-128"/>
            </a:endParaRPr>
          </a:p>
        </p:txBody>
      </p:sp>
      <p:sp>
        <p:nvSpPr>
          <p:cNvPr id="45" name="正方形/長方形 51"/>
          <p:cNvSpPr>
            <a:spLocks noChangeArrowheads="1"/>
          </p:cNvSpPr>
          <p:nvPr/>
        </p:nvSpPr>
        <p:spPr bwMode="auto">
          <a:xfrm>
            <a:off x="69818" y="2999389"/>
            <a:ext cx="555625" cy="2018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dash"/>
                <a:miter lim="800000"/>
                <a:headEnd/>
                <a:tailEnd/>
              </a14:hiddenLine>
            </a:ext>
          </a:extLst>
        </p:spPr>
        <p:txBody>
          <a:bodyPr vert="eaVert" wrap="none" lIns="36000" tIns="0" rIns="36000" bIns="0" anchor="ctr"/>
          <a:lstStyle/>
          <a:p>
            <a:pPr algn="ctr"/>
            <a:r>
              <a:rPr lang="ja-JP" altLang="en-US" sz="1200" b="0" dirty="0" smtClean="0">
                <a:latin typeface="HG丸ｺﾞｼｯｸM-PRO" pitchFamily="50" charset="-128"/>
                <a:ea typeface="HG丸ｺﾞｼｯｸM-PRO" pitchFamily="50" charset="-128"/>
              </a:rPr>
              <a:t>導入</a:t>
            </a:r>
            <a:r>
              <a:rPr lang="ja-JP" altLang="en-US" sz="1200" dirty="0">
                <a:latin typeface="HG丸ｺﾞｼｯｸM-PRO" pitchFamily="50" charset="-128"/>
                <a:ea typeface="HG丸ｺﾞｼｯｸM-PRO" pitchFamily="50" charset="-128"/>
              </a:rPr>
              <a:t>　</a:t>
            </a:r>
            <a:r>
              <a:rPr lang="ja-JP" altLang="en-US" sz="1200" dirty="0" smtClean="0">
                <a:latin typeface="HG丸ｺﾞｼｯｸM-PRO" pitchFamily="50" charset="-128"/>
                <a:ea typeface="HG丸ｺﾞｼｯｸM-PRO" pitchFamily="50" charset="-128"/>
              </a:rPr>
              <a:t>５</a:t>
            </a:r>
            <a:r>
              <a:rPr lang="ja-JP" altLang="en-US" sz="1200" b="0" dirty="0" smtClean="0">
                <a:latin typeface="HG丸ｺﾞｼｯｸM-PRO" pitchFamily="50" charset="-128"/>
                <a:ea typeface="HG丸ｺﾞｼｯｸM-PRO" pitchFamily="50" charset="-128"/>
              </a:rPr>
              <a:t>分</a:t>
            </a:r>
            <a:endParaRPr lang="en-US" altLang="ja-JP" sz="1200" b="0" dirty="0">
              <a:latin typeface="HG丸ｺﾞｼｯｸM-PRO" pitchFamily="50" charset="-128"/>
              <a:ea typeface="HG丸ｺﾞｼｯｸM-PRO" pitchFamily="50" charset="-128"/>
            </a:endParaRPr>
          </a:p>
        </p:txBody>
      </p:sp>
      <p:sp>
        <p:nvSpPr>
          <p:cNvPr id="43" name="Rectangle 55"/>
          <p:cNvSpPr>
            <a:spLocks noChangeArrowheads="1"/>
          </p:cNvSpPr>
          <p:nvPr/>
        </p:nvSpPr>
        <p:spPr bwMode="auto">
          <a:xfrm>
            <a:off x="2668159" y="46279"/>
            <a:ext cx="3952718" cy="2309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t"/>
          <a:lstStyle/>
          <a:p>
            <a:r>
              <a:rPr lang="en-US" altLang="ja-JP" sz="900" dirty="0" smtClean="0">
                <a:latin typeface="HG丸ｺﾞｼｯｸM-PRO" panose="020F0600000000000000" pitchFamily="50" charset="-128"/>
                <a:ea typeface="HG丸ｺﾞｼｯｸM-PRO" panose="020F0600000000000000" pitchFamily="50" charset="-128"/>
              </a:rPr>
              <a:t>(</a:t>
            </a:r>
            <a:r>
              <a:rPr lang="ja-JP" altLang="en-US" sz="900" dirty="0" smtClean="0">
                <a:latin typeface="HG丸ｺﾞｼｯｸM-PRO" panose="020F0600000000000000" pitchFamily="50" charset="-128"/>
                <a:ea typeface="HG丸ｺﾞｼｯｸM-PRO" panose="020F0600000000000000" pitchFamily="50" charset="-128"/>
              </a:rPr>
              <a:t>１</a:t>
            </a:r>
            <a:r>
              <a:rPr lang="en-US" altLang="ja-JP" sz="900" dirty="0" smtClean="0">
                <a:latin typeface="HG丸ｺﾞｼｯｸM-PRO" panose="020F0600000000000000" pitchFamily="50" charset="-128"/>
                <a:ea typeface="HG丸ｺﾞｼｯｸM-PRO" panose="020F0600000000000000" pitchFamily="50" charset="-128"/>
              </a:rPr>
              <a:t>)</a:t>
            </a:r>
            <a:r>
              <a:rPr lang="en-US" altLang="ja-JP" sz="900" b="0" dirty="0" smtClean="0">
                <a:latin typeface="HG丸ｺﾞｼｯｸM-PRO" panose="020F0600000000000000" pitchFamily="50" charset="-128"/>
                <a:ea typeface="HG丸ｺﾞｼｯｸM-PRO" panose="020F0600000000000000" pitchFamily="50" charset="-128"/>
              </a:rPr>
              <a:t>-</a:t>
            </a:r>
            <a:r>
              <a:rPr lang="ja-JP" altLang="en-US" sz="900" b="0" dirty="0" smtClean="0">
                <a:latin typeface="HG丸ｺﾞｼｯｸM-PRO" panose="020F0600000000000000" pitchFamily="50" charset="-128"/>
                <a:ea typeface="HG丸ｺﾞｼｯｸM-PRO" panose="020F0600000000000000" pitchFamily="50" charset="-128"/>
              </a:rPr>
              <a:t>ア 学級や学校における生活上の諸問題の解決</a:t>
            </a:r>
            <a:endParaRPr lang="ja-JP" altLang="en-US" sz="900" b="0" dirty="0">
              <a:latin typeface="HG丸ｺﾞｼｯｸM-PRO" panose="020F0600000000000000" pitchFamily="50" charset="-128"/>
              <a:ea typeface="HG丸ｺﾞｼｯｸM-PRO" panose="020F0600000000000000" pitchFamily="50" charset="-128"/>
            </a:endParaRPr>
          </a:p>
        </p:txBody>
      </p:sp>
      <p:sp>
        <p:nvSpPr>
          <p:cNvPr id="50" name="角丸四角形吹き出し 49"/>
          <p:cNvSpPr/>
          <p:nvPr/>
        </p:nvSpPr>
        <p:spPr>
          <a:xfrm>
            <a:off x="1390253" y="3985429"/>
            <a:ext cx="2555905" cy="2001501"/>
          </a:xfrm>
          <a:prstGeom prst="wedgeRoundRectCallout">
            <a:avLst>
              <a:gd name="adj1" fmla="val -54079"/>
              <a:gd name="adj2" fmla="val 1056"/>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lIns="36000" rIns="36000" rtlCol="0" anchor="ctr" anchorCtr="0"/>
          <a:lstStyle/>
          <a:p>
            <a:r>
              <a:rPr lang="en-US" altLang="ja-JP" sz="1050" dirty="0" smtClean="0">
                <a:latin typeface="ＤＦ平成明朝体W3" panose="02020309000000000000" pitchFamily="17" charset="-128"/>
                <a:ea typeface="ＤＦ平成明朝体W3" panose="02020309000000000000" pitchFamily="17" charset="-128"/>
              </a:rPr>
              <a:t>【</a:t>
            </a:r>
            <a:r>
              <a:rPr lang="ja-JP" altLang="en-US" sz="1050" dirty="0" smtClean="0">
                <a:latin typeface="ＤＦ平成明朝体W3" panose="02020309000000000000" pitchFamily="17" charset="-128"/>
                <a:ea typeface="ＤＦ平成明朝体W3" panose="02020309000000000000" pitchFamily="17" charset="-128"/>
              </a:rPr>
              <a:t>報告の例</a:t>
            </a:r>
            <a:r>
              <a:rPr lang="en-US" altLang="ja-JP" sz="1050" dirty="0" smtClean="0">
                <a:latin typeface="ＤＦ平成明朝体W3" panose="02020309000000000000" pitchFamily="17" charset="-128"/>
                <a:ea typeface="ＤＦ平成明朝体W3" panose="02020309000000000000" pitchFamily="17" charset="-128"/>
              </a:rPr>
              <a:t>】</a:t>
            </a:r>
          </a:p>
          <a:p>
            <a:r>
              <a:rPr lang="ja-JP" altLang="en-US" sz="1050" dirty="0" smtClean="0">
                <a:latin typeface="ＤＦ平成明朝体W3" panose="02020309000000000000" pitchFamily="17" charset="-128"/>
                <a:ea typeface="ＤＦ平成明朝体W3" panose="02020309000000000000" pitchFamily="17" charset="-128"/>
              </a:rPr>
              <a:t>・学級目標達成度は○％</a:t>
            </a:r>
            <a:endParaRPr lang="en-US" altLang="ja-JP" sz="1050" dirty="0" smtClean="0">
              <a:latin typeface="ＤＦ平成明朝体W3" panose="02020309000000000000" pitchFamily="17" charset="-128"/>
              <a:ea typeface="ＤＦ平成明朝体W3" panose="02020309000000000000" pitchFamily="17" charset="-128"/>
            </a:endParaRPr>
          </a:p>
          <a:p>
            <a:r>
              <a:rPr lang="ja-JP" altLang="en-US" sz="1050" dirty="0" smtClean="0">
                <a:latin typeface="ＤＦ平成明朝体W3" panose="02020309000000000000" pitchFamily="17" charset="-128"/>
                <a:ea typeface="ＤＦ平成明朝体W3" panose="02020309000000000000" pitchFamily="17" charset="-128"/>
              </a:rPr>
              <a:t>・学級のすてきなところは○○</a:t>
            </a:r>
            <a:endParaRPr lang="en-US" altLang="ja-JP" sz="1050" dirty="0" smtClean="0">
              <a:latin typeface="ＤＦ平成明朝体W3" panose="02020309000000000000" pitchFamily="17" charset="-128"/>
              <a:ea typeface="ＤＦ平成明朝体W3" panose="02020309000000000000" pitchFamily="17" charset="-128"/>
            </a:endParaRPr>
          </a:p>
          <a:p>
            <a:r>
              <a:rPr lang="ja-JP" altLang="en-US" sz="1050" dirty="0" smtClean="0">
                <a:latin typeface="ＤＦ平成明朝体W3" panose="02020309000000000000" pitchFamily="17" charset="-128"/>
                <a:ea typeface="ＤＦ平成明朝体W3" panose="02020309000000000000" pitchFamily="17" charset="-128"/>
              </a:rPr>
              <a:t>・課題は○○</a:t>
            </a:r>
            <a:endParaRPr lang="en-US" altLang="ja-JP" sz="1050" dirty="0" smtClean="0">
              <a:latin typeface="ＤＦ平成明朝体W3" panose="02020309000000000000" pitchFamily="17" charset="-128"/>
              <a:ea typeface="ＤＦ平成明朝体W3" panose="02020309000000000000" pitchFamily="17" charset="-128"/>
            </a:endParaRPr>
          </a:p>
          <a:p>
            <a:r>
              <a:rPr lang="ja-JP" altLang="en-US" sz="1050" dirty="0" smtClean="0">
                <a:latin typeface="ＤＦ平成明朝体W3" panose="02020309000000000000" pitchFamily="17" charset="-128"/>
                <a:ea typeface="ＤＦ平成明朝体W3" panose="02020309000000000000" pitchFamily="17" charset="-128"/>
              </a:rPr>
              <a:t>・今回の議題は「時間を意識して生活</a:t>
            </a:r>
            <a:endParaRPr lang="en-US" altLang="ja-JP" sz="1050" dirty="0" smtClean="0">
              <a:latin typeface="ＤＦ平成明朝体W3" panose="02020309000000000000" pitchFamily="17" charset="-128"/>
              <a:ea typeface="ＤＦ平成明朝体W3" panose="02020309000000000000" pitchFamily="17" charset="-128"/>
            </a:endParaRPr>
          </a:p>
          <a:p>
            <a:r>
              <a:rPr lang="ja-JP" altLang="en-US" sz="1050" dirty="0" smtClean="0">
                <a:latin typeface="ＤＦ平成明朝体W3" panose="02020309000000000000" pitchFamily="17" charset="-128"/>
                <a:ea typeface="ＤＦ平成明朝体W3" panose="02020309000000000000" pitchFamily="17" charset="-128"/>
              </a:rPr>
              <a:t>　しよう</a:t>
            </a:r>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」について話し合いたいと思</a:t>
            </a:r>
            <a:endParaRPr lang="en-US" altLang="ja-JP" sz="1050" dirty="0" smtClean="0">
              <a:solidFill>
                <a:schemeClr val="tx1"/>
              </a:solidFill>
              <a:latin typeface="ＤＦ平成明朝体W3" panose="02020309000000000000" pitchFamily="17" charset="-128"/>
              <a:ea typeface="ＤＦ平成明朝体W3" panose="02020309000000000000" pitchFamily="17" charset="-128"/>
            </a:endParaRPr>
          </a:p>
          <a:p>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　います。</a:t>
            </a:r>
            <a:endParaRPr lang="en-US" altLang="ja-JP" sz="1050" dirty="0" smtClean="0">
              <a:solidFill>
                <a:schemeClr val="tx1"/>
              </a:solidFill>
              <a:latin typeface="ＤＦ平成明朝体W3" panose="02020309000000000000" pitchFamily="17" charset="-128"/>
              <a:ea typeface="ＤＦ平成明朝体W3" panose="02020309000000000000" pitchFamily="17" charset="-128"/>
            </a:endParaRPr>
          </a:p>
          <a:p>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・提案理由は、</a:t>
            </a:r>
            <a:r>
              <a:rPr lang="ja-JP" altLang="en-US" sz="1050" dirty="0" smtClean="0">
                <a:latin typeface="ＤＦ平成明朝体W3" panose="02020309000000000000" pitchFamily="17" charset="-128"/>
                <a:ea typeface="ＤＦ平成明朝体W3" panose="02020309000000000000" pitchFamily="17" charset="-128"/>
              </a:rPr>
              <a:t>学級</a:t>
            </a:r>
            <a:r>
              <a:rPr lang="ja-JP" altLang="en-US" sz="1050" dirty="0">
                <a:latin typeface="ＤＦ平成明朝体W3" panose="02020309000000000000" pitchFamily="17" charset="-128"/>
                <a:ea typeface="ＤＦ平成明朝体W3" panose="02020309000000000000" pitchFamily="17" charset="-128"/>
              </a:rPr>
              <a:t>目標が</a:t>
            </a:r>
            <a:r>
              <a:rPr lang="ja-JP" altLang="en-US" sz="1050" dirty="0" smtClean="0">
                <a:latin typeface="ＤＦ平成明朝体W3" panose="02020309000000000000" pitchFamily="17" charset="-128"/>
                <a:ea typeface="ＤＦ平成明朝体W3" panose="02020309000000000000" pitchFamily="17" charset="-128"/>
              </a:rPr>
              <a:t>「何事にも</a:t>
            </a:r>
            <a:endParaRPr lang="en-US" altLang="ja-JP" sz="1050" dirty="0" smtClean="0">
              <a:latin typeface="ＤＦ平成明朝体W3" panose="02020309000000000000" pitchFamily="17" charset="-128"/>
              <a:ea typeface="ＤＦ平成明朝体W3" panose="02020309000000000000" pitchFamily="17" charset="-128"/>
            </a:endParaRPr>
          </a:p>
          <a:p>
            <a:r>
              <a:rPr lang="ja-JP" altLang="en-US" sz="1050" dirty="0" smtClean="0">
                <a:latin typeface="ＤＦ平成明朝体W3" panose="02020309000000000000" pitchFamily="17" charset="-128"/>
                <a:ea typeface="ＤＦ平成明朝体W3" panose="02020309000000000000" pitchFamily="17" charset="-128"/>
              </a:rPr>
              <a:t>　前向きに取り組む学級</a:t>
            </a:r>
            <a:r>
              <a:rPr lang="ja-JP" altLang="en-US" sz="1050" dirty="0">
                <a:latin typeface="ＤＦ平成明朝体W3" panose="02020309000000000000" pitchFamily="17" charset="-128"/>
                <a:ea typeface="ＤＦ平成明朝体W3" panose="02020309000000000000" pitchFamily="17" charset="-128"/>
              </a:rPr>
              <a:t>」で</a:t>
            </a:r>
            <a:r>
              <a:rPr lang="ja-JP" altLang="en-US" sz="1050" dirty="0" smtClean="0">
                <a:latin typeface="ＤＦ平成明朝体W3" panose="02020309000000000000" pitchFamily="17" charset="-128"/>
                <a:ea typeface="ＤＦ平成明朝体W3" panose="02020309000000000000" pitchFamily="17" charset="-128"/>
              </a:rPr>
              <a:t>、自分か</a:t>
            </a:r>
            <a:endParaRPr lang="en-US" altLang="ja-JP" sz="1050" dirty="0" smtClean="0">
              <a:latin typeface="ＤＦ平成明朝体W3" panose="02020309000000000000" pitchFamily="17" charset="-128"/>
              <a:ea typeface="ＤＦ平成明朝体W3" panose="02020309000000000000" pitchFamily="17" charset="-128"/>
            </a:endParaRPr>
          </a:p>
          <a:p>
            <a:r>
              <a:rPr lang="ja-JP" altLang="en-US" sz="1050" dirty="0" smtClean="0">
                <a:latin typeface="ＤＦ平成明朝体W3" panose="02020309000000000000" pitchFamily="17" charset="-128"/>
                <a:ea typeface="ＤＦ平成明朝体W3" panose="02020309000000000000" pitchFamily="17" charset="-128"/>
              </a:rPr>
              <a:t>　ら行動できるような集団にしていき</a:t>
            </a:r>
            <a:endParaRPr lang="en-US" altLang="ja-JP" sz="1050" dirty="0" smtClean="0">
              <a:latin typeface="ＤＦ平成明朝体W3" panose="02020309000000000000" pitchFamily="17" charset="-128"/>
              <a:ea typeface="ＤＦ平成明朝体W3" panose="02020309000000000000" pitchFamily="17" charset="-128"/>
            </a:endParaRPr>
          </a:p>
          <a:p>
            <a:r>
              <a:rPr lang="ja-JP" altLang="en-US" sz="1050" dirty="0" smtClean="0">
                <a:latin typeface="ＤＦ平成明朝体W3" panose="02020309000000000000" pitchFamily="17" charset="-128"/>
                <a:ea typeface="ＤＦ平成明朝体W3" panose="02020309000000000000" pitchFamily="17" charset="-128"/>
              </a:rPr>
              <a:t>　</a:t>
            </a:r>
            <a:r>
              <a:rPr lang="ja-JP" altLang="en-US" sz="1050" dirty="0" err="1" smtClean="0">
                <a:latin typeface="ＤＦ平成明朝体W3" panose="02020309000000000000" pitchFamily="17" charset="-128"/>
                <a:ea typeface="ＤＦ平成明朝体W3" panose="02020309000000000000" pitchFamily="17" charset="-128"/>
              </a:rPr>
              <a:t>た</a:t>
            </a:r>
            <a:r>
              <a:rPr lang="ja-JP" altLang="en-US" sz="1050" dirty="0" smtClean="0">
                <a:latin typeface="ＤＦ平成明朝体W3" panose="02020309000000000000" pitchFamily="17" charset="-128"/>
                <a:ea typeface="ＤＦ平成明朝体W3" panose="02020309000000000000" pitchFamily="17" charset="-128"/>
              </a:rPr>
              <a:t>いと考えたからです。</a:t>
            </a:r>
            <a:endParaRPr kumimoji="1" lang="ja-JP" altLang="en-US" sz="1050" dirty="0">
              <a:latin typeface="ＤＦ平成明朝体W3" panose="02020309000000000000" pitchFamily="17" charset="-128"/>
              <a:ea typeface="ＤＦ平成明朝体W3" panose="02020309000000000000" pitchFamily="17" charset="-128"/>
            </a:endParaRPr>
          </a:p>
        </p:txBody>
      </p:sp>
      <p:sp>
        <p:nvSpPr>
          <p:cNvPr id="53" name="角丸四角形吹き出し 52"/>
          <p:cNvSpPr/>
          <p:nvPr/>
        </p:nvSpPr>
        <p:spPr>
          <a:xfrm>
            <a:off x="1599370" y="7145324"/>
            <a:ext cx="5063057" cy="573741"/>
          </a:xfrm>
          <a:prstGeom prst="wedgeRoundRectCallout">
            <a:avLst>
              <a:gd name="adj1" fmla="val -54433"/>
              <a:gd name="adj2" fmla="val -13596"/>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lIns="36000" rIns="36000" rtlCol="0" anchor="ctr"/>
          <a:lstStyle/>
          <a:p>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　時間を５分とります。課題に対する改善策を考えましょう。「○○しない」などの否定的な策ではなく、「○○する」や「○○を心掛ける」などプラスの策を考えましょう。</a:t>
            </a:r>
            <a:endParaRPr kumimoji="1" lang="ja-JP" altLang="en-US" sz="1050" dirty="0">
              <a:latin typeface="ＤＦ平成明朝体W3" panose="02020309000000000000" pitchFamily="17" charset="-128"/>
              <a:ea typeface="ＤＦ平成明朝体W3" panose="02020309000000000000" pitchFamily="17" charset="-128"/>
            </a:endParaRPr>
          </a:p>
        </p:txBody>
      </p:sp>
      <p:sp>
        <p:nvSpPr>
          <p:cNvPr id="101" name="角丸四角形吹き出し 100"/>
          <p:cNvSpPr/>
          <p:nvPr/>
        </p:nvSpPr>
        <p:spPr>
          <a:xfrm>
            <a:off x="1409449" y="8063898"/>
            <a:ext cx="2562644" cy="1400968"/>
          </a:xfrm>
          <a:prstGeom prst="wedgeRoundRectCallout">
            <a:avLst>
              <a:gd name="adj1" fmla="val -54314"/>
              <a:gd name="adj2" fmla="val -25841"/>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lIns="36000" rIns="36000" rtlCol="0" anchor="ctr"/>
          <a:lstStyle/>
          <a:p>
            <a:r>
              <a:rPr kumimoji="1" lang="ja-JP" altLang="en-US" sz="1050" dirty="0" smtClean="0">
                <a:latin typeface="ＤＦ平成明朝体W3" panose="02020309000000000000" pitchFamily="17" charset="-128"/>
                <a:ea typeface="ＤＦ平成明朝体W3" panose="02020309000000000000" pitchFamily="17" charset="-128"/>
              </a:rPr>
              <a:t>　グループで話し合います。</a:t>
            </a:r>
            <a:endParaRPr kumimoji="1" lang="en-US" altLang="ja-JP" sz="1050" dirty="0" smtClean="0">
              <a:latin typeface="ＤＦ平成明朝体W3" panose="02020309000000000000" pitchFamily="17" charset="-128"/>
              <a:ea typeface="ＤＦ平成明朝体W3" panose="02020309000000000000" pitchFamily="17" charset="-128"/>
            </a:endParaRPr>
          </a:p>
          <a:p>
            <a:r>
              <a:rPr kumimoji="1" lang="ja-JP" altLang="en-US" sz="1050" dirty="0" smtClean="0">
                <a:latin typeface="ＤＦ平成明朝体W3" panose="02020309000000000000" pitchFamily="17" charset="-128"/>
                <a:ea typeface="ＤＦ平成明朝体W3" panose="02020309000000000000" pitchFamily="17" charset="-128"/>
              </a:rPr>
              <a:t>台紙に貼りながら発表します。まずは、それぞれの意見のよさに目を向けまし</a:t>
            </a:r>
            <a:endParaRPr kumimoji="1" lang="en-US" altLang="ja-JP" sz="1050" dirty="0" smtClean="0">
              <a:latin typeface="ＤＦ平成明朝体W3" panose="02020309000000000000" pitchFamily="17" charset="-128"/>
              <a:ea typeface="ＤＦ平成明朝体W3" panose="02020309000000000000" pitchFamily="17" charset="-128"/>
            </a:endParaRPr>
          </a:p>
          <a:p>
            <a:r>
              <a:rPr kumimoji="1" lang="ja-JP" altLang="en-US" sz="1050" dirty="0" smtClean="0">
                <a:latin typeface="ＤＦ平成明朝体W3" panose="02020309000000000000" pitchFamily="17" charset="-128"/>
                <a:ea typeface="ＤＦ平成明朝体W3" panose="02020309000000000000" pitchFamily="17" charset="-128"/>
              </a:rPr>
              <a:t>ょう。１つの案を選ぶのではなく、それぞれの案のよさを組み合わせたり、新しい意見を作ったりして、改善策を１つ提案しましょう。</a:t>
            </a:r>
            <a:endParaRPr kumimoji="1" lang="ja-JP" altLang="en-US" sz="1050" dirty="0">
              <a:latin typeface="ＤＦ平成明朝体W3" panose="02020309000000000000" pitchFamily="17" charset="-128"/>
              <a:ea typeface="ＤＦ平成明朝体W3" panose="02020309000000000000" pitchFamily="17" charset="-128"/>
            </a:endParaRPr>
          </a:p>
        </p:txBody>
      </p:sp>
      <p:sp>
        <p:nvSpPr>
          <p:cNvPr id="41" name="Rectangle 55"/>
          <p:cNvSpPr>
            <a:spLocks noChangeArrowheads="1"/>
          </p:cNvSpPr>
          <p:nvPr/>
        </p:nvSpPr>
        <p:spPr bwMode="auto">
          <a:xfrm>
            <a:off x="1683509" y="1298423"/>
            <a:ext cx="4988591" cy="848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endParaRPr lang="en-US" altLang="ja-JP" sz="1050" b="0" dirty="0" smtClean="0">
              <a:latin typeface="HG丸ｺﾞｼｯｸM-PRO" panose="020F0600000000000000" pitchFamily="50" charset="-128"/>
              <a:ea typeface="HG丸ｺﾞｼｯｸM-PRO" panose="020F0600000000000000" pitchFamily="50" charset="-128"/>
            </a:endParaRPr>
          </a:p>
        </p:txBody>
      </p:sp>
      <p:sp>
        <p:nvSpPr>
          <p:cNvPr id="42" name="AutoShape 23"/>
          <p:cNvSpPr>
            <a:spLocks noChangeArrowheads="1"/>
          </p:cNvSpPr>
          <p:nvPr/>
        </p:nvSpPr>
        <p:spPr bwMode="auto">
          <a:xfrm rot="5400000">
            <a:off x="-1212101" y="8008060"/>
            <a:ext cx="3108021" cy="540000"/>
          </a:xfrm>
          <a:prstGeom prst="chevron">
            <a:avLst>
              <a:gd name="adj" fmla="val 37469"/>
            </a:avLst>
          </a:prstGeom>
          <a:solidFill>
            <a:srgbClr val="0099FF"/>
          </a:solidFill>
          <a:ln>
            <a:noFill/>
          </a:ln>
          <a:extLst/>
        </p:spPr>
        <p:txBody>
          <a:bodyPr rot="10800000" vert="eaVert" wrap="none" anchor="ctr"/>
          <a:lstStyle/>
          <a:p>
            <a:pPr algn="ctr"/>
            <a:r>
              <a:rPr lang="en-US" altLang="ja-JP" sz="1200" b="0" dirty="0">
                <a:ea typeface="HG丸ｺﾞｼｯｸM-PRO" pitchFamily="50" charset="-128"/>
              </a:rPr>
              <a:t> </a:t>
            </a:r>
            <a:endParaRPr lang="ja-JP" altLang="en-US" b="0" dirty="0">
              <a:latin typeface="HG丸ｺﾞｼｯｸM-PRO" pitchFamily="50" charset="-128"/>
              <a:ea typeface="HG丸ｺﾞｼｯｸM-PRO" pitchFamily="50" charset="-128"/>
            </a:endParaRPr>
          </a:p>
        </p:txBody>
      </p:sp>
      <p:sp>
        <p:nvSpPr>
          <p:cNvPr id="48" name="正方形/長方形 51"/>
          <p:cNvSpPr>
            <a:spLocks noChangeArrowheads="1"/>
          </p:cNvSpPr>
          <p:nvPr/>
        </p:nvSpPr>
        <p:spPr bwMode="auto">
          <a:xfrm>
            <a:off x="81090" y="7310924"/>
            <a:ext cx="533079" cy="440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dash"/>
                <a:miter lim="800000"/>
                <a:headEnd/>
                <a:tailEnd/>
              </a14:hiddenLine>
            </a:ext>
          </a:extLst>
        </p:spPr>
        <p:txBody>
          <a:bodyPr vert="eaVert" wrap="none" lIns="36000" tIns="0" rIns="36000" bIns="0" anchor="ctr"/>
          <a:lstStyle/>
          <a:p>
            <a:pPr algn="ctr"/>
            <a:r>
              <a:rPr lang="ja-JP" altLang="en-US" sz="1200" b="0" dirty="0" smtClean="0">
                <a:latin typeface="HG丸ｺﾞｼｯｸM-PRO" pitchFamily="50" charset="-128"/>
                <a:ea typeface="HG丸ｺﾞｼｯｸM-PRO" pitchFamily="50" charset="-128"/>
              </a:rPr>
              <a:t>　　　　　　　　　　主活動　　分</a:t>
            </a:r>
            <a:endParaRPr lang="en-US" altLang="ja-JP" sz="1200" b="0" dirty="0">
              <a:latin typeface="HG丸ｺﾞｼｯｸM-PRO" pitchFamily="50" charset="-128"/>
              <a:ea typeface="HG丸ｺﾞｼｯｸM-PRO" pitchFamily="50" charset="-128"/>
            </a:endParaRPr>
          </a:p>
        </p:txBody>
      </p:sp>
      <p:sp>
        <p:nvSpPr>
          <p:cNvPr id="46" name="正方形/長方形 45"/>
          <p:cNvSpPr/>
          <p:nvPr/>
        </p:nvSpPr>
        <p:spPr>
          <a:xfrm>
            <a:off x="4118959" y="2854655"/>
            <a:ext cx="2575045" cy="430887"/>
          </a:xfrm>
          <a:prstGeom prst="rect">
            <a:avLst/>
          </a:prstGeom>
          <a:solidFill>
            <a:srgbClr val="FFCCFF"/>
          </a:solidFill>
        </p:spPr>
        <p:txBody>
          <a:bodyPr wrap="square">
            <a:spAutoFit/>
          </a:bodyPr>
          <a:lstStyle/>
          <a:p>
            <a:pPr algn="ctr"/>
            <a:r>
              <a:rPr lang="ja-JP" altLang="en-US" sz="1100" dirty="0" smtClean="0">
                <a:latin typeface="HG丸ｺﾞｼｯｸM-PRO" panose="020F0600000000000000" pitchFamily="50" charset="-128"/>
                <a:ea typeface="HG丸ｺﾞｼｯｸM-PRO" panose="020F0600000000000000" pitchFamily="50" charset="-128"/>
              </a:rPr>
              <a:t>「ささえ－る」ポイントを意識した</a:t>
            </a:r>
            <a:endParaRPr lang="en-US" altLang="ja-JP" sz="1100" dirty="0" smtClean="0">
              <a:latin typeface="HG丸ｺﾞｼｯｸM-PRO" panose="020F0600000000000000" pitchFamily="50" charset="-128"/>
              <a:ea typeface="HG丸ｺﾞｼｯｸM-PRO" panose="020F0600000000000000" pitchFamily="50" charset="-128"/>
            </a:endParaRPr>
          </a:p>
          <a:p>
            <a:pPr algn="ctr"/>
            <a:r>
              <a:rPr lang="ja-JP" altLang="en-US" sz="1100" dirty="0" smtClean="0">
                <a:latin typeface="HG丸ｺﾞｼｯｸM-PRO" panose="020F0600000000000000" pitchFamily="50" charset="-128"/>
                <a:ea typeface="HG丸ｺﾞｼｯｸM-PRO" panose="020F0600000000000000" pitchFamily="50" charset="-128"/>
              </a:rPr>
              <a:t>具体的な働き掛け</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35" name="正方形/長方形 34"/>
          <p:cNvSpPr/>
          <p:nvPr/>
        </p:nvSpPr>
        <p:spPr>
          <a:xfrm>
            <a:off x="4125702" y="3938304"/>
            <a:ext cx="2557792" cy="2123658"/>
          </a:xfrm>
          <a:prstGeom prst="rect">
            <a:avLst/>
          </a:prstGeom>
          <a:solidFill>
            <a:srgbClr val="FFCCFF"/>
          </a:solidFill>
        </p:spPr>
        <p:txBody>
          <a:bodyPr wrap="square">
            <a:spAutoFit/>
          </a:bodyPr>
          <a:lstStyle/>
          <a:p>
            <a:r>
              <a:rPr lang="ja-JP" altLang="en-US" sz="1100" dirty="0" smtClean="0">
                <a:latin typeface="HG丸ｺﾞｼｯｸM-PRO" panose="020F0600000000000000" pitchFamily="50" charset="-128"/>
                <a:ea typeface="HG丸ｺﾞｼｯｸM-PRO" panose="020F0600000000000000" pitchFamily="50" charset="-128"/>
              </a:rPr>
              <a:t>ポイント①－１</a:t>
            </a:r>
            <a:endParaRPr lang="en-US" altLang="ja-JP" sz="1100" dirty="0" smtClean="0">
              <a:latin typeface="HG丸ｺﾞｼｯｸM-PRO" panose="020F0600000000000000" pitchFamily="50" charset="-128"/>
              <a:ea typeface="HG丸ｺﾞｼｯｸM-PRO" panose="020F0600000000000000" pitchFamily="50" charset="-128"/>
            </a:endParaRPr>
          </a:p>
          <a:p>
            <a:r>
              <a:rPr lang="en-US" altLang="ja-JP" sz="1100" dirty="0" smtClean="0">
                <a:latin typeface="HG丸ｺﾞｼｯｸM-PRO" panose="020F0600000000000000" pitchFamily="50" charset="-128"/>
                <a:ea typeface="HG丸ｺﾞｼｯｸM-PRO" panose="020F0600000000000000" pitchFamily="50" charset="-128"/>
              </a:rPr>
              <a:t>【</a:t>
            </a:r>
            <a:r>
              <a:rPr lang="ja-JP" altLang="en-US" sz="1100" dirty="0" smtClean="0">
                <a:latin typeface="HG丸ｺﾞｼｯｸM-PRO" panose="020F0600000000000000" pitchFamily="50" charset="-128"/>
                <a:ea typeface="HG丸ｺﾞｼｯｸM-PRO" panose="020F0600000000000000" pitchFamily="50" charset="-128"/>
              </a:rPr>
              <a:t>教員主導ではなく児童生徒が課題を設定する</a:t>
            </a:r>
            <a:r>
              <a:rPr lang="en-US" altLang="ja-JP" sz="1100" dirty="0" smtClean="0">
                <a:latin typeface="HG丸ｺﾞｼｯｸM-PRO" panose="020F0600000000000000" pitchFamily="50" charset="-128"/>
                <a:ea typeface="HG丸ｺﾞｼｯｸM-PRO" panose="020F0600000000000000" pitchFamily="50" charset="-128"/>
              </a:rPr>
              <a:t>】</a:t>
            </a:r>
          </a:p>
          <a:p>
            <a:r>
              <a:rPr lang="ja-JP" altLang="en-US" sz="1100" dirty="0">
                <a:latin typeface="HG丸ｺﾞｼｯｸM-PRO" panose="020F0600000000000000" pitchFamily="50" charset="-128"/>
                <a:ea typeface="HG丸ｺﾞｼｯｸM-PRO" panose="020F0600000000000000" pitchFamily="50" charset="-128"/>
              </a:rPr>
              <a:t>　学級目標達成度アンケートの内容を</a:t>
            </a:r>
            <a:endParaRPr lang="en-US" altLang="ja-JP" sz="1100" dirty="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生かし</a:t>
            </a:r>
            <a:r>
              <a:rPr lang="ja-JP" altLang="en-US" sz="1100" dirty="0">
                <a:latin typeface="HG丸ｺﾞｼｯｸM-PRO" panose="020F0600000000000000" pitchFamily="50" charset="-128"/>
                <a:ea typeface="HG丸ｺﾞｼｯｸM-PRO" panose="020F0600000000000000" pitchFamily="50" charset="-128"/>
              </a:rPr>
              <a:t>、クラスの一人一人から</a:t>
            </a:r>
            <a:r>
              <a:rPr lang="ja-JP" altLang="en-US" sz="1100" dirty="0" smtClean="0">
                <a:latin typeface="HG丸ｺﾞｼｯｸM-PRO" panose="020F0600000000000000" pitchFamily="50" charset="-128"/>
                <a:ea typeface="HG丸ｺﾞｼｯｸM-PRO" panose="020F0600000000000000" pitchFamily="50" charset="-128"/>
              </a:rPr>
              <a:t>出された</a:t>
            </a:r>
            <a:r>
              <a:rPr lang="ja-JP" altLang="en-US" sz="1100" dirty="0">
                <a:latin typeface="HG丸ｺﾞｼｯｸM-PRO" panose="020F0600000000000000" pitchFamily="50" charset="-128"/>
                <a:ea typeface="HG丸ｺﾞｼｯｸM-PRO" panose="020F0600000000000000" pitchFamily="50" charset="-128"/>
              </a:rPr>
              <a:t>意見の中から議題を設定した</a:t>
            </a:r>
            <a:r>
              <a:rPr lang="ja-JP" altLang="en-US" sz="1100" dirty="0" smtClean="0">
                <a:latin typeface="HG丸ｺﾞｼｯｸM-PRO" panose="020F0600000000000000" pitchFamily="50" charset="-128"/>
                <a:ea typeface="HG丸ｺﾞｼｯｸM-PRO" panose="020F0600000000000000" pitchFamily="50" charset="-128"/>
              </a:rPr>
              <a:t>こと</a:t>
            </a:r>
            <a:r>
              <a:rPr lang="ja-JP" altLang="en-US" sz="1100" dirty="0">
                <a:latin typeface="HG丸ｺﾞｼｯｸM-PRO" panose="020F0600000000000000" pitchFamily="50" charset="-128"/>
                <a:ea typeface="HG丸ｺﾞｼｯｸM-PRO" panose="020F0600000000000000" pitchFamily="50" charset="-128"/>
              </a:rPr>
              <a:t>を強調して説明するよう促す。</a:t>
            </a:r>
            <a:r>
              <a:rPr lang="ja-JP" altLang="en-US" sz="1100" dirty="0" smtClean="0">
                <a:latin typeface="HG丸ｺﾞｼｯｸM-PRO" panose="020F0600000000000000" pitchFamily="50" charset="-128"/>
                <a:ea typeface="HG丸ｺﾞｼｯｸM-PRO" panose="020F0600000000000000" pitchFamily="50" charset="-128"/>
              </a:rPr>
              <a:t>そう</a:t>
            </a:r>
            <a:r>
              <a:rPr lang="ja-JP" altLang="en-US" sz="1100" dirty="0">
                <a:latin typeface="HG丸ｺﾞｼｯｸM-PRO" panose="020F0600000000000000" pitchFamily="50" charset="-128"/>
                <a:ea typeface="HG丸ｺﾞｼｯｸM-PRO" panose="020F0600000000000000" pitchFamily="50" charset="-128"/>
              </a:rPr>
              <a:t>することでクラスの一人一人が</a:t>
            </a:r>
            <a:r>
              <a:rPr lang="ja-JP" altLang="en-US" sz="1100" dirty="0" smtClean="0">
                <a:latin typeface="HG丸ｺﾞｼｯｸM-PRO" panose="020F0600000000000000" pitchFamily="50" charset="-128"/>
                <a:ea typeface="HG丸ｺﾞｼｯｸM-PRO" panose="020F0600000000000000" pitchFamily="50" charset="-128"/>
              </a:rPr>
              <a:t>よさ</a:t>
            </a:r>
            <a:r>
              <a:rPr lang="ja-JP" altLang="en-US" sz="1100" dirty="0">
                <a:latin typeface="HG丸ｺﾞｼｯｸM-PRO" panose="020F0600000000000000" pitchFamily="50" charset="-128"/>
                <a:ea typeface="HG丸ｺﾞｼｯｸM-PRO" panose="020F0600000000000000" pitchFamily="50" charset="-128"/>
              </a:rPr>
              <a:t>や改善点について自分事として</a:t>
            </a:r>
            <a:r>
              <a:rPr lang="ja-JP" altLang="en-US" sz="1100" dirty="0" smtClean="0">
                <a:latin typeface="HG丸ｺﾞｼｯｸM-PRO" panose="020F0600000000000000" pitchFamily="50" charset="-128"/>
                <a:ea typeface="HG丸ｺﾞｼｯｸM-PRO" panose="020F0600000000000000" pitchFamily="50" charset="-128"/>
              </a:rPr>
              <a:t>考え</a:t>
            </a:r>
            <a:r>
              <a:rPr lang="ja-JP" altLang="en-US" sz="1100" dirty="0">
                <a:latin typeface="HG丸ｺﾞｼｯｸM-PRO" panose="020F0600000000000000" pitchFamily="50" charset="-128"/>
                <a:ea typeface="HG丸ｺﾞｼｯｸM-PRO" panose="020F0600000000000000" pitchFamily="50" charset="-128"/>
              </a:rPr>
              <a:t>、主体的に解決を目指す意識が</a:t>
            </a:r>
            <a:r>
              <a:rPr lang="ja-JP" altLang="en-US" sz="1100" dirty="0" smtClean="0">
                <a:latin typeface="HG丸ｺﾞｼｯｸM-PRO" panose="020F0600000000000000" pitchFamily="50" charset="-128"/>
                <a:ea typeface="HG丸ｺﾞｼｯｸM-PRO" panose="020F0600000000000000" pitchFamily="50" charset="-128"/>
              </a:rPr>
              <a:t>高まる。また集団</a:t>
            </a:r>
            <a:r>
              <a:rPr lang="ja-JP" altLang="en-US" sz="1100" dirty="0">
                <a:latin typeface="HG丸ｺﾞｼｯｸM-PRO" panose="020F0600000000000000" pitchFamily="50" charset="-128"/>
                <a:ea typeface="HG丸ｺﾞｼｯｸM-PRO" panose="020F0600000000000000" pitchFamily="50" charset="-128"/>
              </a:rPr>
              <a:t>の一員として</a:t>
            </a:r>
            <a:r>
              <a:rPr lang="ja-JP" altLang="en-US" sz="1100" dirty="0" smtClean="0">
                <a:latin typeface="HG丸ｺﾞｼｯｸM-PRO" panose="020F0600000000000000" pitchFamily="50" charset="-128"/>
                <a:ea typeface="HG丸ｺﾞｼｯｸM-PRO" panose="020F0600000000000000" pitchFamily="50" charset="-128"/>
              </a:rPr>
              <a:t>大切に</a:t>
            </a:r>
            <a:r>
              <a:rPr lang="ja-JP" altLang="en-US" sz="1100" dirty="0">
                <a:latin typeface="HG丸ｺﾞｼｯｸM-PRO" panose="020F0600000000000000" pitchFamily="50" charset="-128"/>
                <a:ea typeface="HG丸ｺﾞｼｯｸM-PRO" panose="020F0600000000000000" pitchFamily="50" charset="-128"/>
              </a:rPr>
              <a:t>されているという実感（自己</a:t>
            </a:r>
            <a:r>
              <a:rPr lang="ja-JP" altLang="en-US" sz="1100" dirty="0" smtClean="0">
                <a:latin typeface="HG丸ｺﾞｼｯｸM-PRO" panose="020F0600000000000000" pitchFamily="50" charset="-128"/>
                <a:ea typeface="HG丸ｺﾞｼｯｸM-PRO" panose="020F0600000000000000" pitchFamily="50" charset="-128"/>
              </a:rPr>
              <a:t>存在感</a:t>
            </a:r>
            <a:r>
              <a:rPr lang="ja-JP" altLang="en-US" sz="1100" dirty="0">
                <a:latin typeface="HG丸ｺﾞｼｯｸM-PRO" panose="020F0600000000000000" pitchFamily="50" charset="-128"/>
                <a:ea typeface="HG丸ｺﾞｼｯｸM-PRO" panose="020F0600000000000000" pitchFamily="50" charset="-128"/>
              </a:rPr>
              <a:t>）を育む</a:t>
            </a:r>
            <a:r>
              <a:rPr lang="ja-JP" altLang="en-US" sz="1100" dirty="0" smtClean="0">
                <a:latin typeface="HG丸ｺﾞｼｯｸM-PRO" panose="020F0600000000000000" pitchFamily="50" charset="-128"/>
                <a:ea typeface="HG丸ｺﾞｼｯｸM-PRO" panose="020F0600000000000000" pitchFamily="50" charset="-128"/>
              </a:rPr>
              <a:t>。</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36" name="正方形/長方形 35"/>
          <p:cNvSpPr/>
          <p:nvPr/>
        </p:nvSpPr>
        <p:spPr>
          <a:xfrm>
            <a:off x="4123559" y="8247774"/>
            <a:ext cx="2575045" cy="1615827"/>
          </a:xfrm>
          <a:prstGeom prst="rect">
            <a:avLst/>
          </a:prstGeom>
          <a:solidFill>
            <a:srgbClr val="FFCCFF"/>
          </a:solidFill>
        </p:spPr>
        <p:txBody>
          <a:bodyPr wrap="square">
            <a:spAutoFit/>
          </a:bodyPr>
          <a:lstStyle/>
          <a:p>
            <a:r>
              <a:rPr lang="ja-JP" altLang="en-US" sz="1100" dirty="0" smtClean="0">
                <a:latin typeface="HG丸ｺﾞｼｯｸM-PRO" panose="020F0600000000000000" pitchFamily="50" charset="-128"/>
                <a:ea typeface="HG丸ｺﾞｼｯｸM-PRO" panose="020F0600000000000000" pitchFamily="50" charset="-128"/>
              </a:rPr>
              <a:t>ポイント②－１</a:t>
            </a:r>
            <a:endParaRPr lang="en-US" altLang="ja-JP" sz="1100" dirty="0" smtClean="0">
              <a:latin typeface="HG丸ｺﾞｼｯｸM-PRO" panose="020F0600000000000000" pitchFamily="50" charset="-128"/>
              <a:ea typeface="HG丸ｺﾞｼｯｸM-PRO" panose="020F0600000000000000" pitchFamily="50" charset="-128"/>
            </a:endParaRPr>
          </a:p>
          <a:p>
            <a:r>
              <a:rPr lang="en-US" altLang="ja-JP" sz="1100" dirty="0" smtClean="0">
                <a:latin typeface="HG丸ｺﾞｼｯｸM-PRO" panose="020F0600000000000000" pitchFamily="50" charset="-128"/>
                <a:ea typeface="HG丸ｺﾞｼｯｸM-PRO" panose="020F0600000000000000" pitchFamily="50" charset="-128"/>
              </a:rPr>
              <a:t>【</a:t>
            </a:r>
            <a:r>
              <a:rPr lang="ja-JP" altLang="en-US" sz="1100" dirty="0" smtClean="0">
                <a:latin typeface="HG丸ｺﾞｼｯｸM-PRO" panose="020F0600000000000000" pitchFamily="50" charset="-128"/>
                <a:ea typeface="HG丸ｺﾞｼｯｸM-PRO" panose="020F0600000000000000" pitchFamily="50" charset="-128"/>
              </a:rPr>
              <a:t>「合意形成の例」を提供し、多数決に頼らない合意形成を促す</a:t>
            </a:r>
            <a:r>
              <a:rPr lang="en-US" altLang="ja-JP" sz="1100" dirty="0" smtClean="0">
                <a:latin typeface="HG丸ｺﾞｼｯｸM-PRO" panose="020F0600000000000000" pitchFamily="50" charset="-128"/>
                <a:ea typeface="HG丸ｺﾞｼｯｸM-PRO" panose="020F0600000000000000" pitchFamily="50" charset="-128"/>
              </a:rPr>
              <a:t>】</a:t>
            </a:r>
          </a:p>
          <a:p>
            <a:r>
              <a:rPr lang="ja-JP" altLang="en-US" sz="1100" dirty="0" smtClean="0">
                <a:latin typeface="HG丸ｺﾞｼｯｸM-PRO" panose="020F0600000000000000" pitchFamily="50" charset="-128"/>
                <a:ea typeface="HG丸ｺﾞｼｯｸM-PRO" panose="020F0600000000000000" pitchFamily="50" charset="-128"/>
              </a:rPr>
              <a:t>　すぐ</a:t>
            </a:r>
            <a:r>
              <a:rPr lang="ja-JP" altLang="en-US" sz="1100" dirty="0">
                <a:latin typeface="HG丸ｺﾞｼｯｸM-PRO" panose="020F0600000000000000" pitchFamily="50" charset="-128"/>
                <a:ea typeface="HG丸ｺﾞｼｯｸM-PRO" panose="020F0600000000000000" pitchFamily="50" charset="-128"/>
              </a:rPr>
              <a:t>に多数決などで意見を</a:t>
            </a:r>
            <a:r>
              <a:rPr lang="ja-JP" altLang="en-US" sz="1100" dirty="0" smtClean="0">
                <a:latin typeface="HG丸ｺﾞｼｯｸM-PRO" panose="020F0600000000000000" pitchFamily="50" charset="-128"/>
                <a:ea typeface="HG丸ｺﾞｼｯｸM-PRO" panose="020F0600000000000000" pitchFamily="50" charset="-128"/>
              </a:rPr>
              <a:t>決めるの</a:t>
            </a:r>
            <a:r>
              <a:rPr lang="ja-JP" altLang="en-US" sz="1100" dirty="0">
                <a:latin typeface="HG丸ｺﾞｼｯｸM-PRO" panose="020F0600000000000000" pitchFamily="50" charset="-128"/>
                <a:ea typeface="HG丸ｺﾞｼｯｸM-PRO" panose="020F0600000000000000" pitchFamily="50" charset="-128"/>
              </a:rPr>
              <a:t>ではなく、</a:t>
            </a:r>
            <a:r>
              <a:rPr lang="ja-JP" altLang="en-US" sz="1100" dirty="0" smtClean="0">
                <a:latin typeface="HG丸ｺﾞｼｯｸM-PRO" panose="020F0600000000000000" pitchFamily="50" charset="-128"/>
                <a:ea typeface="HG丸ｺﾞｼｯｸM-PRO" panose="020F0600000000000000" pitchFamily="50" charset="-128"/>
              </a:rPr>
              <a:t>まずは一人一人</a:t>
            </a:r>
            <a:r>
              <a:rPr lang="ja-JP" altLang="en-US" sz="1100" dirty="0">
                <a:latin typeface="HG丸ｺﾞｼｯｸM-PRO" panose="020F0600000000000000" pitchFamily="50" charset="-128"/>
                <a:ea typeface="HG丸ｺﾞｼｯｸM-PRO" panose="020F0600000000000000" pitchFamily="50" charset="-128"/>
              </a:rPr>
              <a:t>の意見</a:t>
            </a:r>
            <a:r>
              <a:rPr lang="ja-JP" altLang="en-US" sz="1100" dirty="0" smtClean="0">
                <a:latin typeface="HG丸ｺﾞｼｯｸM-PRO" panose="020F0600000000000000" pitchFamily="50" charset="-128"/>
                <a:ea typeface="HG丸ｺﾞｼｯｸM-PRO" panose="020F0600000000000000" pitchFamily="50" charset="-128"/>
              </a:rPr>
              <a:t>のよさに</a:t>
            </a:r>
            <a:r>
              <a:rPr lang="ja-JP" altLang="en-US" sz="1100" dirty="0">
                <a:latin typeface="HG丸ｺﾞｼｯｸM-PRO" panose="020F0600000000000000" pitchFamily="50" charset="-128"/>
                <a:ea typeface="HG丸ｺﾞｼｯｸM-PRO" panose="020F0600000000000000" pitchFamily="50" charset="-128"/>
              </a:rPr>
              <a:t>目を向けるように促す。</a:t>
            </a:r>
            <a:r>
              <a:rPr lang="ja-JP" altLang="en-US" sz="1100" dirty="0" smtClean="0">
                <a:latin typeface="HG丸ｺﾞｼｯｸM-PRO" panose="020F0600000000000000" pitchFamily="50" charset="-128"/>
                <a:ea typeface="HG丸ｺﾞｼｯｸM-PRO" panose="020F0600000000000000" pitchFamily="50" charset="-128"/>
              </a:rPr>
              <a:t>その後に「合意</a:t>
            </a:r>
            <a:r>
              <a:rPr lang="ja-JP" altLang="en-US" sz="1100" dirty="0">
                <a:latin typeface="HG丸ｺﾞｼｯｸM-PRO" panose="020F0600000000000000" pitchFamily="50" charset="-128"/>
                <a:ea typeface="HG丸ｺﾞｼｯｸM-PRO" panose="020F0600000000000000" pitchFamily="50" charset="-128"/>
              </a:rPr>
              <a:t>形成の</a:t>
            </a:r>
            <a:r>
              <a:rPr lang="ja-JP" altLang="en-US" sz="1100" dirty="0" smtClean="0">
                <a:latin typeface="HG丸ｺﾞｼｯｸM-PRO" panose="020F0600000000000000" pitchFamily="50" charset="-128"/>
                <a:ea typeface="HG丸ｺﾞｼｯｸM-PRO" panose="020F0600000000000000" pitchFamily="50" charset="-128"/>
              </a:rPr>
              <a:t>例」を</a:t>
            </a:r>
            <a:r>
              <a:rPr lang="ja-JP" altLang="en-US" sz="1100" dirty="0">
                <a:latin typeface="HG丸ｺﾞｼｯｸM-PRO" panose="020F0600000000000000" pitchFamily="50" charset="-128"/>
                <a:ea typeface="HG丸ｺﾞｼｯｸM-PRO" panose="020F0600000000000000" pitchFamily="50" charset="-128"/>
              </a:rPr>
              <a:t>参考に</a:t>
            </a:r>
            <a:r>
              <a:rPr lang="ja-JP" altLang="en-US" sz="1100" dirty="0" smtClean="0">
                <a:latin typeface="HG丸ｺﾞｼｯｸM-PRO" panose="020F0600000000000000" pitchFamily="50" charset="-128"/>
                <a:ea typeface="HG丸ｺﾞｼｯｸM-PRO" panose="020F0600000000000000" pitchFamily="50" charset="-128"/>
              </a:rPr>
              <a:t>しながら</a:t>
            </a:r>
            <a:r>
              <a:rPr lang="ja-JP" altLang="en-US" sz="1100" dirty="0">
                <a:latin typeface="HG丸ｺﾞｼｯｸM-PRO" panose="020F0600000000000000" pitchFamily="50" charset="-128"/>
                <a:ea typeface="HG丸ｺﾞｼｯｸM-PRO" panose="020F0600000000000000" pitchFamily="50" charset="-128"/>
              </a:rPr>
              <a:t>話合いに参加することで、</a:t>
            </a:r>
            <a:r>
              <a:rPr lang="ja-JP" altLang="en-US" sz="1100" dirty="0" smtClean="0">
                <a:latin typeface="HG丸ｺﾞｼｯｸM-PRO" panose="020F0600000000000000" pitchFamily="50" charset="-128"/>
                <a:ea typeface="HG丸ｺﾞｼｯｸM-PRO" panose="020F0600000000000000" pitchFamily="50" charset="-128"/>
              </a:rPr>
              <a:t>自己存在感</a:t>
            </a:r>
            <a:r>
              <a:rPr lang="ja-JP" altLang="en-US" sz="1100" dirty="0">
                <a:latin typeface="HG丸ｺﾞｼｯｸM-PRO" panose="020F0600000000000000" pitchFamily="50" charset="-128"/>
                <a:ea typeface="HG丸ｺﾞｼｯｸM-PRO" panose="020F0600000000000000" pitchFamily="50" charset="-128"/>
              </a:rPr>
              <a:t>や自己有用感を育む</a:t>
            </a:r>
            <a:r>
              <a:rPr lang="ja-JP" altLang="en-US" sz="1100" dirty="0" smtClean="0">
                <a:latin typeface="HG丸ｺﾞｼｯｸM-PRO" panose="020F0600000000000000" pitchFamily="50" charset="-128"/>
                <a:ea typeface="HG丸ｺﾞｼｯｸM-PRO" panose="020F0600000000000000" pitchFamily="50" charset="-128"/>
              </a:rPr>
              <a:t>。</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47" name="Rectangle 55"/>
          <p:cNvSpPr>
            <a:spLocks noChangeArrowheads="1"/>
          </p:cNvSpPr>
          <p:nvPr/>
        </p:nvSpPr>
        <p:spPr bwMode="auto">
          <a:xfrm>
            <a:off x="1673829" y="1344916"/>
            <a:ext cx="5071165" cy="763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r>
              <a:rPr lang="ja-JP" altLang="en-US" sz="1100" b="0" dirty="0" smtClean="0">
                <a:latin typeface="HG丸ｺﾞｼｯｸM-PRO" panose="020F0600000000000000" pitchFamily="50" charset="-128"/>
                <a:ea typeface="HG丸ｺﾞｼｯｸM-PRO" panose="020F0600000000000000" pitchFamily="50" charset="-128"/>
              </a:rPr>
              <a:t>①－１　教員主導ではなく児童生徒が課題を設定する。</a:t>
            </a:r>
            <a:endParaRPr lang="en-US" altLang="ja-JP" sz="1100" b="0" dirty="0" smtClean="0">
              <a:latin typeface="HG丸ｺﾞｼｯｸM-PRO" panose="020F0600000000000000" pitchFamily="50" charset="-128"/>
              <a:ea typeface="HG丸ｺﾞｼｯｸM-PRO" panose="020F0600000000000000" pitchFamily="50" charset="-128"/>
            </a:endParaRPr>
          </a:p>
          <a:p>
            <a:r>
              <a:rPr lang="ja-JP" altLang="en-US" sz="1100" b="0" dirty="0" smtClean="0">
                <a:latin typeface="HG丸ｺﾞｼｯｸM-PRO" panose="020F0600000000000000" pitchFamily="50" charset="-128"/>
                <a:ea typeface="HG丸ｺﾞｼｯｸM-PRO" panose="020F0600000000000000" pitchFamily="50" charset="-128"/>
              </a:rPr>
              <a:t>①－３　意見の共有・集団の目標設定を自己決定へつなげる。</a:t>
            </a:r>
            <a:endParaRPr lang="en-US" altLang="ja-JP" sz="1100" b="0" dirty="0" smtClean="0">
              <a:latin typeface="HG丸ｺﾞｼｯｸM-PRO" panose="020F0600000000000000" pitchFamily="50" charset="-128"/>
              <a:ea typeface="HG丸ｺﾞｼｯｸM-PRO" panose="020F0600000000000000" pitchFamily="50" charset="-128"/>
            </a:endParaRPr>
          </a:p>
          <a:p>
            <a:r>
              <a:rPr lang="ja-JP" altLang="en-US" sz="1100" b="0" dirty="0" smtClean="0">
                <a:latin typeface="HG丸ｺﾞｼｯｸM-PRO" panose="020F0600000000000000" pitchFamily="50" charset="-128"/>
                <a:ea typeface="HG丸ｺﾞｼｯｸM-PRO" panose="020F0600000000000000" pitchFamily="50" charset="-128"/>
              </a:rPr>
              <a:t>②－１　「合意形成の例」を提供し、多数決に頼らない合意形成を促す。</a:t>
            </a:r>
            <a:endParaRPr lang="en-US" altLang="ja-JP" sz="1100" b="0" dirty="0" smtClean="0">
              <a:latin typeface="HG丸ｺﾞｼｯｸM-PRO" panose="020F0600000000000000" pitchFamily="50" charset="-128"/>
              <a:ea typeface="HG丸ｺﾞｼｯｸM-PRO" panose="020F0600000000000000" pitchFamily="50" charset="-128"/>
            </a:endParaRPr>
          </a:p>
        </p:txBody>
      </p:sp>
      <p:sp>
        <p:nvSpPr>
          <p:cNvPr id="37" name="テキスト ボックス 36"/>
          <p:cNvSpPr txBox="1"/>
          <p:nvPr/>
        </p:nvSpPr>
        <p:spPr>
          <a:xfrm>
            <a:off x="138677" y="8325661"/>
            <a:ext cx="465615" cy="276999"/>
          </a:xfrm>
          <a:prstGeom prst="rect">
            <a:avLst/>
          </a:prstGeom>
          <a:noFill/>
        </p:spPr>
        <p:txBody>
          <a:bodyPr wrap="square" rtlCol="0">
            <a:spAutoFit/>
          </a:bodyPr>
          <a:lstStyle/>
          <a:p>
            <a:r>
              <a:rPr lang="en-US" altLang="ja-JP" sz="1200" dirty="0" smtClean="0">
                <a:latin typeface="HG丸ｺﾞｼｯｸM-PRO" panose="020F0600000000000000" pitchFamily="50" charset="-128"/>
                <a:ea typeface="HG丸ｺﾞｼｯｸM-PRO" panose="020F0600000000000000" pitchFamily="50" charset="-128"/>
              </a:rPr>
              <a:t>35</a:t>
            </a:r>
            <a:endParaRPr kumimoji="1" lang="ja-JP" altLang="en-US" sz="12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2339122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3607" y="5876971"/>
            <a:ext cx="763553" cy="7971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6" name="図 25"/>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flipH="1">
            <a:off x="722043" y="4233883"/>
            <a:ext cx="638357" cy="643992"/>
          </a:xfrm>
          <a:prstGeom prst="rect">
            <a:avLst/>
          </a:prstGeom>
        </p:spPr>
      </p:pic>
      <p:pic>
        <p:nvPicPr>
          <p:cNvPr id="27" name="図 26"/>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flipH="1">
            <a:off x="722043" y="909079"/>
            <a:ext cx="638357" cy="643992"/>
          </a:xfrm>
          <a:prstGeom prst="rect">
            <a:avLst/>
          </a:prstGeom>
        </p:spPr>
      </p:pic>
      <p:sp>
        <p:nvSpPr>
          <p:cNvPr id="47" name="AutoShape 23"/>
          <p:cNvSpPr>
            <a:spLocks noChangeArrowheads="1"/>
          </p:cNvSpPr>
          <p:nvPr/>
        </p:nvSpPr>
        <p:spPr bwMode="auto">
          <a:xfrm rot="5400000">
            <a:off x="-1458108" y="6813691"/>
            <a:ext cx="3579658" cy="544512"/>
          </a:xfrm>
          <a:prstGeom prst="chevron">
            <a:avLst>
              <a:gd name="adj" fmla="val 37469"/>
            </a:avLst>
          </a:prstGeom>
          <a:solidFill>
            <a:srgbClr val="0099FF"/>
          </a:solidFill>
          <a:ln>
            <a:noFill/>
          </a:ln>
          <a:extLst/>
        </p:spPr>
        <p:txBody>
          <a:bodyPr rot="10800000" vert="eaVert" wrap="none" anchor="ctr"/>
          <a:lstStyle/>
          <a:p>
            <a:pPr algn="ctr"/>
            <a:r>
              <a:rPr lang="en-US" altLang="ja-JP" sz="1200" b="0" dirty="0">
                <a:ea typeface="HG丸ｺﾞｼｯｸM-PRO" pitchFamily="50" charset="-128"/>
              </a:rPr>
              <a:t> </a:t>
            </a:r>
            <a:endParaRPr lang="ja-JP" altLang="en-US" b="0" dirty="0">
              <a:latin typeface="HG丸ｺﾞｼｯｸM-PRO" pitchFamily="50" charset="-128"/>
              <a:ea typeface="HG丸ｺﾞｼｯｸM-PRO" pitchFamily="50" charset="-128"/>
            </a:endParaRPr>
          </a:p>
        </p:txBody>
      </p:sp>
      <p:graphicFrame>
        <p:nvGraphicFramePr>
          <p:cNvPr id="64" name="表 63"/>
          <p:cNvGraphicFramePr>
            <a:graphicFrameLocks noGrp="1"/>
          </p:cNvGraphicFramePr>
          <p:nvPr>
            <p:extLst>
              <p:ext uri="{D42A27DB-BD31-4B8C-83A1-F6EECF244321}">
                <p14:modId xmlns:p14="http://schemas.microsoft.com/office/powerpoint/2010/main" val="4221151927"/>
              </p:ext>
            </p:extLst>
          </p:nvPr>
        </p:nvGraphicFramePr>
        <p:xfrm>
          <a:off x="630730" y="128432"/>
          <a:ext cx="6116797" cy="8854895"/>
        </p:xfrm>
        <a:graphic>
          <a:graphicData uri="http://schemas.openxmlformats.org/drawingml/2006/table">
            <a:tbl>
              <a:tblPr firstRow="1" bandRow="1">
                <a:tableStyleId>{5940675A-B579-460E-94D1-54222C63F5DA}</a:tableStyleId>
              </a:tblPr>
              <a:tblGrid>
                <a:gridCol w="3400632">
                  <a:extLst>
                    <a:ext uri="{9D8B030D-6E8A-4147-A177-3AD203B41FA5}">
                      <a16:colId xmlns:a16="http://schemas.microsoft.com/office/drawing/2014/main" val="20000"/>
                    </a:ext>
                  </a:extLst>
                </a:gridCol>
                <a:gridCol w="2716165">
                  <a:extLst>
                    <a:ext uri="{9D8B030D-6E8A-4147-A177-3AD203B41FA5}">
                      <a16:colId xmlns:a16="http://schemas.microsoft.com/office/drawing/2014/main" val="20001"/>
                    </a:ext>
                  </a:extLst>
                </a:gridCol>
              </a:tblGrid>
              <a:tr h="298423">
                <a:tc>
                  <a:txBody>
                    <a:bodyPr/>
                    <a:lstStyle/>
                    <a:p>
                      <a:pPr algn="ct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学　習　活　動</a:t>
                      </a:r>
                      <a:endParaRPr kumimoji="1" lang="ja-JP" altLang="en-US" sz="1050" dirty="0">
                        <a:solidFill>
                          <a:sysClr val="windowText" lastClr="000000"/>
                        </a:solidFill>
                        <a:latin typeface="HG丸ｺﾞｼｯｸM-PRO" panose="020F0600000000000000" pitchFamily="50" charset="-128"/>
                        <a:ea typeface="HG丸ｺﾞｼｯｸM-PRO" panose="020F0600000000000000" pitchFamily="50" charset="-128"/>
                      </a:endParaRPr>
                    </a:p>
                  </a:txBody>
                  <a:tcPr marR="36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 指 導 上 の 留 意 点</a:t>
                      </a:r>
                      <a:endParaRPr kumimoji="1" lang="ja-JP" altLang="en-US" sz="1050" dirty="0">
                        <a:solidFill>
                          <a:sysClr val="windowText" lastClr="000000"/>
                        </a:solidFill>
                        <a:latin typeface="HG丸ｺﾞｼｯｸM-PRO" panose="020F0600000000000000" pitchFamily="50" charset="-128"/>
                        <a:ea typeface="HG丸ｺﾞｼｯｸM-PRO" panose="020F0600000000000000" pitchFamily="50" charset="-128"/>
                      </a:endParaRPr>
                    </a:p>
                  </a:txBody>
                  <a:tcPr marR="36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5008600">
                <a:tc>
                  <a:txBody>
                    <a:bodyPr/>
                    <a:lstStyle/>
                    <a:p>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５　学級で改善策を共有する。（</a:t>
                      </a:r>
                      <a:r>
                        <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rPr>
                        <a:t>20</a:t>
                      </a: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分）</a:t>
                      </a: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txBody>
                  <a:tcPr marR="36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eaLnBrk="1"/>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◇学級での意見の集約場面で、代表委員　　（</a:t>
                      </a:r>
                      <a:r>
                        <a:rPr kumimoji="1" lang="ja-JP" altLang="en-US" sz="1050" spc="-90" baseline="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学級委員</a:t>
                      </a:r>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）が司会進行と黒板書記を行う。</a:t>
                      </a:r>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txBody>
                  <a:tcPr marR="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3547872">
                <a:tc>
                  <a:txBody>
                    <a:bodyPr/>
                    <a:lstStyle/>
                    <a:p>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６　自分宣言を立てる。（</a:t>
                      </a:r>
                      <a:r>
                        <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rPr>
                        <a:t>10</a:t>
                      </a: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分）</a:t>
                      </a: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txBody>
                  <a:tcPr marR="36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050" kern="1200" dirty="0" smtClean="0">
                          <a:solidFill>
                            <a:schemeClr val="tx1">
                              <a:lumMod val="95000"/>
                              <a:lumOff val="5000"/>
                            </a:schemeClr>
                          </a:solidFill>
                          <a:effectLst/>
                          <a:latin typeface="HG丸ｺﾞｼｯｸM-PRO" panose="020F0600000000000000" pitchFamily="50" charset="-128"/>
                          <a:ea typeface="HG丸ｺﾞｼｯｸM-PRO" panose="020F0600000000000000" pitchFamily="50" charset="-128"/>
                          <a:cs typeface="+mn-cs"/>
                        </a:rPr>
                        <a:t>◇本時の学級活動を「学級活動を生かした</a:t>
                      </a:r>
                      <a:endParaRPr kumimoji="1" lang="en-US" altLang="ja-JP" sz="1050" kern="1200" dirty="0" smtClean="0">
                        <a:solidFill>
                          <a:schemeClr val="tx1">
                            <a:lumMod val="95000"/>
                            <a:lumOff val="5000"/>
                          </a:schemeClr>
                        </a:solidFill>
                        <a:effectLst/>
                        <a:latin typeface="HG丸ｺﾞｼｯｸM-PRO" panose="020F0600000000000000" pitchFamily="50" charset="-128"/>
                        <a:ea typeface="HG丸ｺﾞｼｯｸM-PRO" panose="020F0600000000000000" pitchFamily="50" charset="-128"/>
                        <a:cs typeface="+mn-cs"/>
                      </a:endParaRPr>
                    </a:p>
                    <a:p>
                      <a:r>
                        <a:rPr kumimoji="1" lang="ja-JP" altLang="en-US" sz="1050" kern="1200" dirty="0" smtClean="0">
                          <a:solidFill>
                            <a:schemeClr val="tx1">
                              <a:lumMod val="95000"/>
                              <a:lumOff val="5000"/>
                            </a:schemeClr>
                          </a:solidFill>
                          <a:effectLst/>
                          <a:latin typeface="HG丸ｺﾞｼｯｸM-PRO" panose="020F0600000000000000" pitchFamily="50" charset="-128"/>
                          <a:ea typeface="HG丸ｺﾞｼｯｸM-PRO" panose="020F0600000000000000" pitchFamily="50" charset="-128"/>
                          <a:cs typeface="+mn-cs"/>
                        </a:rPr>
                        <a:t>　事後の活動」につなげるため、自分が学</a:t>
                      </a:r>
                      <a:endParaRPr kumimoji="1" lang="en-US" altLang="ja-JP" sz="1050" kern="1200" dirty="0" smtClean="0">
                        <a:solidFill>
                          <a:schemeClr val="tx1">
                            <a:lumMod val="95000"/>
                            <a:lumOff val="5000"/>
                          </a:schemeClr>
                        </a:solidFill>
                        <a:effectLst/>
                        <a:latin typeface="HG丸ｺﾞｼｯｸM-PRO" panose="020F0600000000000000" pitchFamily="50" charset="-128"/>
                        <a:ea typeface="HG丸ｺﾞｼｯｸM-PRO" panose="020F0600000000000000" pitchFamily="50" charset="-128"/>
                        <a:cs typeface="+mn-cs"/>
                      </a:endParaRPr>
                    </a:p>
                    <a:p>
                      <a:r>
                        <a:rPr kumimoji="1" lang="ja-JP" altLang="en-US" sz="1050" kern="1200" dirty="0" smtClean="0">
                          <a:solidFill>
                            <a:schemeClr val="tx1">
                              <a:lumMod val="95000"/>
                              <a:lumOff val="5000"/>
                            </a:schemeClr>
                          </a:solidFill>
                          <a:effectLst/>
                          <a:latin typeface="HG丸ｺﾞｼｯｸM-PRO" panose="020F0600000000000000" pitchFamily="50" charset="-128"/>
                          <a:ea typeface="HG丸ｺﾞｼｯｸM-PRO" panose="020F0600000000000000" pitchFamily="50" charset="-128"/>
                          <a:cs typeface="+mn-cs"/>
                        </a:rPr>
                        <a:t>　級のために意識していきたいことをワー</a:t>
                      </a:r>
                      <a:endParaRPr kumimoji="1" lang="en-US" altLang="ja-JP" sz="1050" kern="1200" dirty="0" smtClean="0">
                        <a:solidFill>
                          <a:schemeClr val="tx1">
                            <a:lumMod val="95000"/>
                            <a:lumOff val="5000"/>
                          </a:schemeClr>
                        </a:solidFill>
                        <a:effectLst/>
                        <a:latin typeface="HG丸ｺﾞｼｯｸM-PRO" panose="020F0600000000000000" pitchFamily="50" charset="-128"/>
                        <a:ea typeface="HG丸ｺﾞｼｯｸM-PRO" panose="020F0600000000000000" pitchFamily="50" charset="-128"/>
                        <a:cs typeface="+mn-cs"/>
                      </a:endParaRPr>
                    </a:p>
                    <a:p>
                      <a:r>
                        <a:rPr kumimoji="1" lang="ja-JP" altLang="en-US" sz="1050" kern="1200" dirty="0" smtClean="0">
                          <a:solidFill>
                            <a:schemeClr val="tx1">
                              <a:lumMod val="95000"/>
                              <a:lumOff val="5000"/>
                            </a:schemeClr>
                          </a:solidFill>
                          <a:effectLst/>
                          <a:latin typeface="HG丸ｺﾞｼｯｸM-PRO" panose="020F0600000000000000" pitchFamily="50" charset="-128"/>
                          <a:ea typeface="HG丸ｺﾞｼｯｸM-PRO" panose="020F0600000000000000" pitchFamily="50" charset="-128"/>
                          <a:cs typeface="+mn-cs"/>
                        </a:rPr>
                        <a:t>　クシートに記述させる。</a:t>
                      </a:r>
                    </a:p>
                    <a:p>
                      <a:endParaRPr kumimoji="1" lang="en-US" altLang="ja-JP" sz="1050" kern="1200" dirty="0" smtClean="0">
                        <a:solidFill>
                          <a:schemeClr val="tx1">
                            <a:lumMod val="95000"/>
                            <a:lumOff val="5000"/>
                          </a:schemeClr>
                        </a:solidFill>
                        <a:effectLst/>
                        <a:latin typeface="HG丸ｺﾞｼｯｸM-PRO" panose="020F0600000000000000" pitchFamily="50" charset="-128"/>
                        <a:ea typeface="HG丸ｺﾞｼｯｸM-PRO" panose="020F0600000000000000" pitchFamily="50" charset="-128"/>
                        <a:cs typeface="+mn-cs"/>
                      </a:endParaRPr>
                    </a:p>
                    <a:p>
                      <a:endParaRPr kumimoji="1" lang="en-US" altLang="ja-JP" sz="1050" kern="1200" dirty="0" smtClean="0">
                        <a:solidFill>
                          <a:schemeClr val="tx1">
                            <a:lumMod val="95000"/>
                            <a:lumOff val="5000"/>
                          </a:schemeClr>
                        </a:solidFill>
                        <a:effectLst/>
                        <a:latin typeface="HG丸ｺﾞｼｯｸM-PRO" panose="020F0600000000000000" pitchFamily="50" charset="-128"/>
                        <a:ea typeface="HG丸ｺﾞｼｯｸM-PRO" panose="020F0600000000000000" pitchFamily="50" charset="-128"/>
                        <a:cs typeface="+mn-cs"/>
                      </a:endParaRPr>
                    </a:p>
                    <a:p>
                      <a:endParaRPr kumimoji="1" lang="en-US" altLang="ja-JP" sz="1050" kern="1200" dirty="0" smtClean="0">
                        <a:solidFill>
                          <a:schemeClr val="tx1">
                            <a:lumMod val="95000"/>
                            <a:lumOff val="5000"/>
                          </a:schemeClr>
                        </a:solidFill>
                        <a:effectLst/>
                        <a:latin typeface="HG丸ｺﾞｼｯｸM-PRO" panose="020F0600000000000000" pitchFamily="50" charset="-128"/>
                        <a:ea typeface="HG丸ｺﾞｼｯｸM-PRO" panose="020F0600000000000000" pitchFamily="50" charset="-128"/>
                        <a:cs typeface="+mn-cs"/>
                      </a:endParaRPr>
                    </a:p>
                  </a:txBody>
                  <a:tcPr marR="36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bl>
          </a:graphicData>
        </a:graphic>
      </p:graphicFrame>
      <p:sp>
        <p:nvSpPr>
          <p:cNvPr id="66" name="正方形/長方形 51"/>
          <p:cNvSpPr>
            <a:spLocks noChangeArrowheads="1"/>
          </p:cNvSpPr>
          <p:nvPr/>
        </p:nvSpPr>
        <p:spPr bwMode="auto">
          <a:xfrm>
            <a:off x="67430" y="6483988"/>
            <a:ext cx="555625" cy="157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dash"/>
                <a:miter lim="800000"/>
                <a:headEnd/>
                <a:tailEnd/>
              </a14:hiddenLine>
            </a:ext>
          </a:extLst>
        </p:spPr>
        <p:txBody>
          <a:bodyPr vert="eaVert" wrap="none" lIns="36000" tIns="0" rIns="36000" bIns="0" anchor="ctr"/>
          <a:lstStyle/>
          <a:p>
            <a:pPr algn="ctr"/>
            <a:r>
              <a:rPr lang="ja-JP" altLang="en-US" sz="1200" dirty="0">
                <a:latin typeface="HG丸ｺﾞｼｯｸM-PRO" pitchFamily="50" charset="-128"/>
                <a:ea typeface="HG丸ｺﾞｼｯｸM-PRO" pitchFamily="50" charset="-128"/>
              </a:rPr>
              <a:t>振り返り</a:t>
            </a:r>
            <a:r>
              <a:rPr lang="ja-JP" altLang="en-US" sz="1200" b="0" dirty="0" smtClean="0">
                <a:latin typeface="HG丸ｺﾞｼｯｸM-PRO" pitchFamily="50" charset="-128"/>
                <a:ea typeface="HG丸ｺﾞｼｯｸM-PRO" pitchFamily="50" charset="-128"/>
              </a:rPr>
              <a:t>　   分</a:t>
            </a:r>
            <a:endParaRPr lang="en-US" altLang="ja-JP" sz="1200" b="0" dirty="0">
              <a:latin typeface="HG丸ｺﾞｼｯｸM-PRO" pitchFamily="50" charset="-128"/>
              <a:ea typeface="HG丸ｺﾞｼｯｸM-PRO" pitchFamily="50" charset="-128"/>
            </a:endParaRPr>
          </a:p>
        </p:txBody>
      </p:sp>
      <p:grpSp>
        <p:nvGrpSpPr>
          <p:cNvPr id="3" name="グループ化 2"/>
          <p:cNvGrpSpPr/>
          <p:nvPr/>
        </p:nvGrpSpPr>
        <p:grpSpPr>
          <a:xfrm>
            <a:off x="64702" y="143729"/>
            <a:ext cx="558354" cy="5316037"/>
            <a:chOff x="90483" y="306003"/>
            <a:chExt cx="558354" cy="6109617"/>
          </a:xfrm>
        </p:grpSpPr>
        <p:sp>
          <p:nvSpPr>
            <p:cNvPr id="7" name="AutoShape 23"/>
            <p:cNvSpPr>
              <a:spLocks noChangeArrowheads="1"/>
            </p:cNvSpPr>
            <p:nvPr/>
          </p:nvSpPr>
          <p:spPr bwMode="auto">
            <a:xfrm rot="5400000">
              <a:off x="-2692070" y="3088556"/>
              <a:ext cx="6109617" cy="544512"/>
            </a:xfrm>
            <a:prstGeom prst="chevron">
              <a:avLst>
                <a:gd name="adj" fmla="val 37469"/>
              </a:avLst>
            </a:prstGeom>
            <a:solidFill>
              <a:srgbClr val="0099FF"/>
            </a:solidFill>
            <a:ln>
              <a:noFill/>
            </a:ln>
            <a:extLst/>
          </p:spPr>
          <p:txBody>
            <a:bodyPr rot="10800000" vert="eaVert" wrap="none" anchor="ctr"/>
            <a:lstStyle/>
            <a:p>
              <a:pPr algn="ctr"/>
              <a:r>
                <a:rPr lang="en-US" altLang="ja-JP" sz="1200" b="0" dirty="0">
                  <a:ea typeface="HG丸ｺﾞｼｯｸM-PRO" pitchFamily="50" charset="-128"/>
                </a:rPr>
                <a:t> </a:t>
              </a:r>
              <a:endParaRPr lang="ja-JP" altLang="en-US" b="0" dirty="0">
                <a:latin typeface="HG丸ｺﾞｼｯｸM-PRO" pitchFamily="50" charset="-128"/>
                <a:ea typeface="HG丸ｺﾞｼｯｸM-PRO" pitchFamily="50" charset="-128"/>
              </a:endParaRPr>
            </a:p>
          </p:txBody>
        </p:sp>
        <p:sp>
          <p:nvSpPr>
            <p:cNvPr id="67" name="正方形/長方形 51"/>
            <p:cNvSpPr>
              <a:spLocks noChangeArrowheads="1"/>
            </p:cNvSpPr>
            <p:nvPr/>
          </p:nvSpPr>
          <p:spPr bwMode="auto">
            <a:xfrm>
              <a:off x="93212" y="2123896"/>
              <a:ext cx="555625" cy="2018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dash"/>
                  <a:miter lim="800000"/>
                  <a:headEnd/>
                  <a:tailEnd/>
                </a14:hiddenLine>
              </a:ext>
            </a:extLst>
          </p:spPr>
          <p:txBody>
            <a:bodyPr vert="eaVert" wrap="none" lIns="36000" tIns="0" rIns="36000" bIns="0" anchor="ctr"/>
            <a:lstStyle/>
            <a:p>
              <a:pPr algn="ctr"/>
              <a:r>
                <a:rPr lang="ja-JP" altLang="en-US" sz="1200" b="0" dirty="0" smtClean="0">
                  <a:latin typeface="HG丸ｺﾞｼｯｸM-PRO" pitchFamily="50" charset="-128"/>
                  <a:ea typeface="HG丸ｺﾞｼｯｸM-PRO" pitchFamily="50" charset="-128"/>
                </a:rPr>
                <a:t>　　　</a:t>
              </a:r>
              <a:endParaRPr lang="en-US" altLang="ja-JP" sz="1200" b="0" dirty="0">
                <a:latin typeface="HG丸ｺﾞｼｯｸM-PRO" pitchFamily="50" charset="-128"/>
                <a:ea typeface="HG丸ｺﾞｼｯｸM-PRO" pitchFamily="50" charset="-128"/>
              </a:endParaRPr>
            </a:p>
          </p:txBody>
        </p:sp>
      </p:grpSp>
      <p:sp>
        <p:nvSpPr>
          <p:cNvPr id="42" name="角丸四角形吹き出し 41"/>
          <p:cNvSpPr/>
          <p:nvPr/>
        </p:nvSpPr>
        <p:spPr>
          <a:xfrm>
            <a:off x="1441149" y="928875"/>
            <a:ext cx="5279625" cy="438707"/>
          </a:xfrm>
          <a:prstGeom prst="wedgeRoundRectCallout">
            <a:avLst>
              <a:gd name="adj1" fmla="val -53215"/>
              <a:gd name="adj2" fmla="val -6494"/>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rIns="36000" rtlCol="0" anchor="ctr"/>
          <a:lstStyle/>
          <a:p>
            <a:pPr algn="just"/>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　では、</a:t>
            </a:r>
            <a:r>
              <a:rPr lang="ja-JP" altLang="en-US" sz="1050" dirty="0">
                <a:solidFill>
                  <a:schemeClr val="tx1"/>
                </a:solidFill>
                <a:latin typeface="ＤＦ平成明朝体W3" panose="02020309000000000000" pitchFamily="17" charset="-128"/>
                <a:ea typeface="ＤＦ平成明朝体W3" panose="02020309000000000000" pitchFamily="17" charset="-128"/>
              </a:rPr>
              <a:t>学級</a:t>
            </a:r>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全体で改善策を共有します。発表の準備が</a:t>
            </a:r>
            <a:r>
              <a:rPr lang="ja-JP" altLang="en-US" sz="1050" dirty="0">
                <a:solidFill>
                  <a:schemeClr val="tx1"/>
                </a:solidFill>
                <a:latin typeface="ＤＦ平成明朝体W3" panose="02020309000000000000" pitchFamily="17" charset="-128"/>
                <a:ea typeface="ＤＦ平成明朝体W3" panose="02020309000000000000" pitchFamily="17" charset="-128"/>
              </a:rPr>
              <a:t>でき</a:t>
            </a:r>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た班はありますか。○班さん改善策を書いた台紙を黒板に貼って、発表してください</a:t>
            </a:r>
            <a:r>
              <a:rPr kumimoji="1" lang="ja-JP" altLang="en-US" sz="1050" dirty="0" smtClean="0">
                <a:latin typeface="ＤＦ平成明朝体W3" panose="02020309000000000000" pitchFamily="17" charset="-128"/>
                <a:ea typeface="ＤＦ平成明朝体W3" panose="02020309000000000000" pitchFamily="17" charset="-128"/>
              </a:rPr>
              <a:t>。</a:t>
            </a:r>
            <a:endParaRPr kumimoji="1" lang="ja-JP" altLang="en-US" sz="1050" dirty="0">
              <a:latin typeface="ＤＦ平成明朝体W3" panose="02020309000000000000" pitchFamily="17" charset="-128"/>
              <a:ea typeface="ＤＦ平成明朝体W3" panose="02020309000000000000" pitchFamily="17" charset="-128"/>
            </a:endParaRPr>
          </a:p>
        </p:txBody>
      </p:sp>
      <p:sp>
        <p:nvSpPr>
          <p:cNvPr id="43" name="角丸四角形吹き出し 42"/>
          <p:cNvSpPr/>
          <p:nvPr/>
        </p:nvSpPr>
        <p:spPr>
          <a:xfrm>
            <a:off x="1410538" y="1437943"/>
            <a:ext cx="5310237" cy="725373"/>
          </a:xfrm>
          <a:prstGeom prst="wedgeRoundRectCallout">
            <a:avLst>
              <a:gd name="adj1" fmla="val -52995"/>
              <a:gd name="adj2" fmla="val -48293"/>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rIns="36000" rtlCol="0" anchor="ctr"/>
          <a:lstStyle/>
          <a:p>
            <a:pPr algn="just"/>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　今○班さんから～という意見が出ましたが、同じような意見だという班はありますか。（あれば、その班を指名し発表してもらう）</a:t>
            </a:r>
            <a:endParaRPr lang="en-US" altLang="ja-JP" sz="1050" dirty="0" smtClean="0">
              <a:solidFill>
                <a:schemeClr val="tx1"/>
              </a:solidFill>
              <a:latin typeface="ＤＦ平成明朝体W3" panose="02020309000000000000" pitchFamily="17" charset="-128"/>
              <a:ea typeface="ＤＦ平成明朝体W3" panose="02020309000000000000" pitchFamily="17" charset="-128"/>
            </a:endParaRPr>
          </a:p>
          <a:p>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　なければ、次に○班さんお願いします。（発表が終わったら）同じような意見はありますか。</a:t>
            </a:r>
            <a:endParaRPr lang="en-US" altLang="ja-JP" sz="1050" dirty="0" smtClean="0">
              <a:solidFill>
                <a:schemeClr val="tx1"/>
              </a:solidFill>
              <a:latin typeface="ＤＦ平成明朝体W3" panose="02020309000000000000" pitchFamily="17" charset="-128"/>
              <a:ea typeface="ＤＦ平成明朝体W3" panose="02020309000000000000" pitchFamily="17" charset="-128"/>
            </a:endParaRPr>
          </a:p>
        </p:txBody>
      </p:sp>
      <p:sp>
        <p:nvSpPr>
          <p:cNvPr id="55" name="角丸四角形吹き出し 54"/>
          <p:cNvSpPr/>
          <p:nvPr/>
        </p:nvSpPr>
        <p:spPr>
          <a:xfrm>
            <a:off x="1420569" y="4302402"/>
            <a:ext cx="5300206" cy="749016"/>
          </a:xfrm>
          <a:prstGeom prst="wedgeRoundRectCallout">
            <a:avLst>
              <a:gd name="adj1" fmla="val -52238"/>
              <a:gd name="adj2" fmla="val -30843"/>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rIns="36000" rtlCol="0" anchor="ctr"/>
          <a:lstStyle/>
          <a:p>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　では出された意見を確認します。「○○</a:t>
            </a:r>
            <a:r>
              <a:rPr lang="ja-JP" altLang="en-US" sz="1050" dirty="0">
                <a:solidFill>
                  <a:schemeClr val="tx1"/>
                </a:solidFill>
                <a:latin typeface="ＤＦ平成明朝体W3" panose="02020309000000000000" pitchFamily="17" charset="-128"/>
                <a:ea typeface="ＤＦ平成明朝体W3" panose="02020309000000000000" pitchFamily="17" charset="-128"/>
              </a:rPr>
              <a:t>○</a:t>
            </a:r>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a:t>
            </a:r>
            <a:r>
              <a:rPr lang="ja-JP" altLang="en-US" sz="1050" dirty="0">
                <a:solidFill>
                  <a:schemeClr val="tx1"/>
                </a:solidFill>
                <a:latin typeface="ＤＦ平成明朝体W3" panose="02020309000000000000" pitchFamily="17" charset="-128"/>
                <a:ea typeface="ＤＦ平成明朝体W3" panose="02020309000000000000" pitchFamily="17" charset="-128"/>
              </a:rPr>
              <a:t>○○</a:t>
            </a:r>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」・・・の意見が出ました。どれも学級生活を充実させていくために大切な意見だと思います。明日から全員で意識して生活していきましょう。</a:t>
            </a:r>
            <a:endParaRPr lang="en-US" altLang="ja-JP" sz="1050" dirty="0" smtClean="0">
              <a:solidFill>
                <a:schemeClr val="tx1"/>
              </a:solidFill>
              <a:latin typeface="ＤＦ平成明朝体W3" panose="02020309000000000000" pitchFamily="17" charset="-128"/>
              <a:ea typeface="ＤＦ平成明朝体W3" panose="02020309000000000000" pitchFamily="17" charset="-128"/>
            </a:endParaRPr>
          </a:p>
        </p:txBody>
      </p:sp>
      <p:sp>
        <p:nvSpPr>
          <p:cNvPr id="20" name="正方形/長方形 19"/>
          <p:cNvSpPr/>
          <p:nvPr/>
        </p:nvSpPr>
        <p:spPr>
          <a:xfrm>
            <a:off x="4072833" y="6944082"/>
            <a:ext cx="2620800" cy="1615827"/>
          </a:xfrm>
          <a:prstGeom prst="rect">
            <a:avLst/>
          </a:prstGeom>
          <a:solidFill>
            <a:srgbClr val="FFCCFF"/>
          </a:solidFill>
        </p:spPr>
        <p:txBody>
          <a:bodyPr wrap="square">
            <a:spAutoFit/>
          </a:bodyPr>
          <a:lstStyle/>
          <a:p>
            <a:r>
              <a:rPr lang="ja-JP" altLang="en-US" sz="1100" dirty="0" smtClean="0">
                <a:latin typeface="HG丸ｺﾞｼｯｸM-PRO" panose="020F0600000000000000" pitchFamily="50" charset="-128"/>
                <a:ea typeface="HG丸ｺﾞｼｯｸM-PRO" panose="020F0600000000000000" pitchFamily="50" charset="-128"/>
              </a:rPr>
              <a:t>ポイント①－３</a:t>
            </a:r>
            <a:endParaRPr lang="en-US" altLang="ja-JP" sz="1100" dirty="0" smtClean="0">
              <a:latin typeface="HG丸ｺﾞｼｯｸM-PRO" panose="020F0600000000000000" pitchFamily="50" charset="-128"/>
              <a:ea typeface="HG丸ｺﾞｼｯｸM-PRO" panose="020F0600000000000000" pitchFamily="50" charset="-128"/>
            </a:endParaRPr>
          </a:p>
          <a:p>
            <a:pPr algn="just"/>
            <a:r>
              <a:rPr lang="en-US" altLang="ja-JP" sz="1100" dirty="0" smtClean="0">
                <a:latin typeface="HG丸ｺﾞｼｯｸM-PRO" panose="020F0600000000000000" pitchFamily="50" charset="-128"/>
                <a:ea typeface="HG丸ｺﾞｼｯｸM-PRO" panose="020F0600000000000000" pitchFamily="50" charset="-128"/>
              </a:rPr>
              <a:t>【</a:t>
            </a:r>
            <a:r>
              <a:rPr lang="ja-JP" altLang="en-US" sz="1100" dirty="0" smtClean="0">
                <a:latin typeface="HG丸ｺﾞｼｯｸM-PRO" panose="020F0600000000000000" pitchFamily="50" charset="-128"/>
                <a:ea typeface="HG丸ｺﾞｼｯｸM-PRO" panose="020F0600000000000000" pitchFamily="50" charset="-128"/>
              </a:rPr>
              <a:t>意見の共有・集団の目標設定を自己決定へつなげる</a:t>
            </a:r>
            <a:r>
              <a:rPr lang="en-US" altLang="ja-JP" sz="1100" dirty="0" smtClean="0">
                <a:latin typeface="HG丸ｺﾞｼｯｸM-PRO" panose="020F0600000000000000" pitchFamily="50" charset="-128"/>
                <a:ea typeface="HG丸ｺﾞｼｯｸM-PRO" panose="020F0600000000000000" pitchFamily="50" charset="-128"/>
              </a:rPr>
              <a:t>】</a:t>
            </a:r>
            <a:endParaRPr lang="en-US" altLang="ja-JP" sz="1100" dirty="0">
              <a:latin typeface="HG丸ｺﾞｼｯｸM-PRO" panose="020F0600000000000000" pitchFamily="50" charset="-128"/>
              <a:ea typeface="HG丸ｺﾞｼｯｸM-PRO" panose="020F0600000000000000" pitchFamily="50" charset="-128"/>
            </a:endParaRPr>
          </a:p>
          <a:p>
            <a:pPr algn="just"/>
            <a:r>
              <a:rPr lang="ja-JP" altLang="en-US" sz="1100" dirty="0" smtClean="0">
                <a:latin typeface="HG丸ｺﾞｼｯｸM-PRO" panose="020F0600000000000000" pitchFamily="50" charset="-128"/>
                <a:ea typeface="HG丸ｺﾞｼｯｸM-PRO" panose="020F0600000000000000" pitchFamily="50" charset="-128"/>
              </a:rPr>
              <a:t>　意見の共有や、集団の目標設定で活動が終わることのない</a:t>
            </a:r>
            <a:r>
              <a:rPr lang="ja-JP" altLang="en-US" sz="1100" dirty="0">
                <a:latin typeface="HG丸ｺﾞｼｯｸM-PRO" panose="020F0600000000000000" pitchFamily="50" charset="-128"/>
                <a:ea typeface="HG丸ｺﾞｼｯｸM-PRO" panose="020F0600000000000000" pitchFamily="50" charset="-128"/>
              </a:rPr>
              <a:t>よう、グループや学級全体で共有した改善策をヒントにして</a:t>
            </a:r>
            <a:r>
              <a:rPr lang="ja-JP" altLang="en-US" sz="1100" dirty="0" smtClean="0">
                <a:latin typeface="HG丸ｺﾞｼｯｸM-PRO" panose="020F0600000000000000" pitchFamily="50" charset="-128"/>
                <a:ea typeface="HG丸ｺﾞｼｯｸM-PRO" panose="020F0600000000000000" pitchFamily="50" charset="-128"/>
              </a:rPr>
              <a:t>、</a:t>
            </a:r>
            <a:r>
              <a:rPr lang="ja-JP" altLang="en-US" sz="1100" dirty="0">
                <a:latin typeface="HG丸ｺﾞｼｯｸM-PRO" panose="020F0600000000000000" pitchFamily="50" charset="-128"/>
                <a:ea typeface="HG丸ｺﾞｼｯｸM-PRO" panose="020F0600000000000000" pitchFamily="50" charset="-128"/>
              </a:rPr>
              <a:t>自分が意識することや行動することに</a:t>
            </a:r>
            <a:r>
              <a:rPr lang="ja-JP" altLang="en-US" sz="1100" dirty="0" smtClean="0">
                <a:latin typeface="HG丸ｺﾞｼｯｸM-PRO" panose="020F0600000000000000" pitchFamily="50" charset="-128"/>
                <a:ea typeface="HG丸ｺﾞｼｯｸM-PRO" panose="020F0600000000000000" pitchFamily="50" charset="-128"/>
              </a:rPr>
              <a:t>ついて考え、意思決定（自己決定）の時間を確保する。</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21" name="正方形/長方形 20"/>
          <p:cNvSpPr/>
          <p:nvPr/>
        </p:nvSpPr>
        <p:spPr>
          <a:xfrm>
            <a:off x="4087864" y="2340307"/>
            <a:ext cx="2621187" cy="1785104"/>
          </a:xfrm>
          <a:prstGeom prst="rect">
            <a:avLst/>
          </a:prstGeom>
          <a:solidFill>
            <a:srgbClr val="FFCCFF"/>
          </a:solidFill>
        </p:spPr>
        <p:txBody>
          <a:bodyPr wrap="square">
            <a:spAutoFit/>
          </a:bodyPr>
          <a:lstStyle/>
          <a:p>
            <a:r>
              <a:rPr lang="ja-JP" altLang="en-US" sz="1100" dirty="0">
                <a:latin typeface="HG丸ｺﾞｼｯｸM-PRO" panose="020F0600000000000000" pitchFamily="50" charset="-128"/>
                <a:ea typeface="HG丸ｺﾞｼｯｸM-PRO" panose="020F0600000000000000" pitchFamily="50" charset="-128"/>
              </a:rPr>
              <a:t>ポイント</a:t>
            </a:r>
            <a:r>
              <a:rPr lang="ja-JP" altLang="en-US" sz="1100" dirty="0" smtClean="0">
                <a:latin typeface="HG丸ｺﾞｼｯｸM-PRO" panose="020F0600000000000000" pitchFamily="50" charset="-128"/>
                <a:ea typeface="HG丸ｺﾞｼｯｸM-PRO" panose="020F0600000000000000" pitchFamily="50" charset="-128"/>
              </a:rPr>
              <a:t>②－１</a:t>
            </a:r>
            <a:endParaRPr lang="en-US" altLang="ja-JP" sz="1100" dirty="0">
              <a:latin typeface="HG丸ｺﾞｼｯｸM-PRO" panose="020F0600000000000000" pitchFamily="50" charset="-128"/>
              <a:ea typeface="HG丸ｺﾞｼｯｸM-PRO" panose="020F0600000000000000" pitchFamily="50" charset="-128"/>
            </a:endParaRPr>
          </a:p>
          <a:p>
            <a:pPr algn="just"/>
            <a:r>
              <a:rPr lang="en-US" altLang="ja-JP" sz="1100" dirty="0" smtClean="0">
                <a:latin typeface="HG丸ｺﾞｼｯｸM-PRO" panose="020F0600000000000000" pitchFamily="50" charset="-128"/>
                <a:ea typeface="HG丸ｺﾞｼｯｸM-PRO" panose="020F0600000000000000" pitchFamily="50" charset="-128"/>
              </a:rPr>
              <a:t>【</a:t>
            </a:r>
            <a:r>
              <a:rPr lang="ja-JP" altLang="en-US" sz="1100" dirty="0" smtClean="0">
                <a:latin typeface="HG丸ｺﾞｼｯｸM-PRO" panose="020F0600000000000000" pitchFamily="50" charset="-128"/>
                <a:ea typeface="HG丸ｺﾞｼｯｸM-PRO" panose="020F0600000000000000" pitchFamily="50" charset="-128"/>
              </a:rPr>
              <a:t>「合意形成の例」を提供し、多数決に頼らない合意形成を促す</a:t>
            </a:r>
            <a:r>
              <a:rPr lang="en-US" altLang="ja-JP" sz="1100" dirty="0" smtClean="0">
                <a:latin typeface="HG丸ｺﾞｼｯｸM-PRO" panose="020F0600000000000000" pitchFamily="50" charset="-128"/>
                <a:ea typeface="HG丸ｺﾞｼｯｸM-PRO" panose="020F0600000000000000" pitchFamily="50" charset="-128"/>
              </a:rPr>
              <a:t>】</a:t>
            </a:r>
            <a:endParaRPr lang="en-US" altLang="ja-JP" sz="1100" dirty="0">
              <a:latin typeface="HG丸ｺﾞｼｯｸM-PRO" panose="020F0600000000000000" pitchFamily="50" charset="-128"/>
              <a:ea typeface="HG丸ｺﾞｼｯｸM-PRO" panose="020F0600000000000000" pitchFamily="50" charset="-128"/>
            </a:endParaRPr>
          </a:p>
          <a:p>
            <a:pPr algn="just"/>
            <a:r>
              <a:rPr lang="ja-JP" altLang="en-US" sz="1100" dirty="0">
                <a:latin typeface="HG丸ｺﾞｼｯｸM-PRO" panose="020F0600000000000000" pitchFamily="50" charset="-128"/>
                <a:ea typeface="HG丸ｺﾞｼｯｸM-PRO" panose="020F0600000000000000" pitchFamily="50" charset="-128"/>
              </a:rPr>
              <a:t>　</a:t>
            </a:r>
            <a:r>
              <a:rPr lang="ja-JP" altLang="en-US" sz="1100" dirty="0" smtClean="0">
                <a:latin typeface="HG丸ｺﾞｼｯｸM-PRO" panose="020F0600000000000000" pitchFamily="50" charset="-128"/>
                <a:ea typeface="HG丸ｺﾞｼｯｸM-PRO" panose="020F0600000000000000" pitchFamily="50" charset="-128"/>
              </a:rPr>
              <a:t>すぐに多数決を行うのではなく、意見の発表後に「同じような意見はありませんか」と問い</a:t>
            </a:r>
            <a:r>
              <a:rPr lang="ja-JP" altLang="en-US" sz="1100" dirty="0">
                <a:latin typeface="HG丸ｺﾞｼｯｸM-PRO" panose="020F0600000000000000" pitchFamily="50" charset="-128"/>
                <a:ea typeface="HG丸ｺﾞｼｯｸM-PRO" panose="020F0600000000000000" pitchFamily="50" charset="-128"/>
              </a:rPr>
              <a:t>掛け</a:t>
            </a:r>
            <a:r>
              <a:rPr lang="ja-JP" altLang="en-US" sz="1100" dirty="0" smtClean="0">
                <a:latin typeface="HG丸ｺﾞｼｯｸM-PRO" panose="020F0600000000000000" pitchFamily="50" charset="-128"/>
                <a:ea typeface="HG丸ｺﾞｼｯｸM-PRO" panose="020F0600000000000000" pitchFamily="50" charset="-128"/>
              </a:rPr>
              <a:t>て整理していくことで、自分や自分の班の意見が大切にされている安心感と、今後も積極的に意見を出そうとする意欲の高まりにつなげる。</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24" name="角丸四角形吹き出し 23"/>
          <p:cNvSpPr/>
          <p:nvPr/>
        </p:nvSpPr>
        <p:spPr>
          <a:xfrm>
            <a:off x="1423913" y="6181178"/>
            <a:ext cx="5296861" cy="678971"/>
          </a:xfrm>
          <a:prstGeom prst="wedgeRoundRectCallout">
            <a:avLst>
              <a:gd name="adj1" fmla="val -52349"/>
              <a:gd name="adj2" fmla="val -39401"/>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lIns="36000" rIns="36000" rtlCol="0" anchor="ctr"/>
          <a:lstStyle/>
          <a:p>
            <a:r>
              <a:rPr lang="ja-JP" altLang="en-US" sz="1050" dirty="0">
                <a:solidFill>
                  <a:schemeClr val="tx1"/>
                </a:solidFill>
                <a:latin typeface="ＤＦ平成明朝体W3" panose="02020309000000000000" pitchFamily="17" charset="-128"/>
                <a:ea typeface="ＤＦ平成明朝体W3" panose="02020309000000000000" pitchFamily="17" charset="-128"/>
              </a:rPr>
              <a:t>　</a:t>
            </a:r>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学級としては「○○していこう」「○○を意識して生活しよう」ということになりましたが、皆さん一人一人はこれからこの学級の一員として具体的にどんなことができるでしょうか。行動と意識を組み合わせて「自分宣言」を立てましょう。</a:t>
            </a:r>
            <a:endParaRPr lang="en-US" altLang="ja-JP" sz="1050" dirty="0" smtClean="0">
              <a:solidFill>
                <a:schemeClr val="tx1"/>
              </a:solidFill>
              <a:latin typeface="ＤＦ平成明朝体W3" panose="02020309000000000000" pitchFamily="17" charset="-128"/>
              <a:ea typeface="ＤＦ平成明朝体W3" panose="02020309000000000000" pitchFamily="17" charset="-128"/>
            </a:endParaRPr>
          </a:p>
        </p:txBody>
      </p:sp>
      <p:sp>
        <p:nvSpPr>
          <p:cNvPr id="23" name="テキスト ボックス 22"/>
          <p:cNvSpPr txBox="1"/>
          <p:nvPr/>
        </p:nvSpPr>
        <p:spPr>
          <a:xfrm>
            <a:off x="132324" y="7394415"/>
            <a:ext cx="465615" cy="276999"/>
          </a:xfrm>
          <a:prstGeom prst="rect">
            <a:avLst/>
          </a:prstGeom>
          <a:noFill/>
        </p:spPr>
        <p:txBody>
          <a:bodyPr wrap="square" rtlCol="0">
            <a:spAutoFit/>
          </a:bodyPr>
          <a:lstStyle/>
          <a:p>
            <a:r>
              <a:rPr lang="en-US" altLang="ja-JP" sz="1200" dirty="0" smtClean="0">
                <a:latin typeface="HG丸ｺﾞｼｯｸM-PRO" panose="020F0600000000000000" pitchFamily="50" charset="-128"/>
                <a:ea typeface="HG丸ｺﾞｼｯｸM-PRO" panose="020F0600000000000000" pitchFamily="50" charset="-128"/>
              </a:rPr>
              <a:t>10</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25" name="正方形/長方形 51"/>
          <p:cNvSpPr>
            <a:spLocks noChangeArrowheads="1"/>
          </p:cNvSpPr>
          <p:nvPr/>
        </p:nvSpPr>
        <p:spPr bwMode="auto">
          <a:xfrm>
            <a:off x="83809" y="80450"/>
            <a:ext cx="533079" cy="3774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dash"/>
                <a:miter lim="800000"/>
                <a:headEnd/>
                <a:tailEnd/>
              </a14:hiddenLine>
            </a:ext>
          </a:extLst>
        </p:spPr>
        <p:txBody>
          <a:bodyPr vert="eaVert" wrap="none" lIns="36000" tIns="0" rIns="36000" bIns="0" anchor="ctr"/>
          <a:lstStyle/>
          <a:p>
            <a:pPr algn="ctr"/>
            <a:r>
              <a:rPr lang="ja-JP" altLang="en-US" sz="1200" b="0" dirty="0" smtClean="0">
                <a:latin typeface="HG丸ｺﾞｼｯｸM-PRO" pitchFamily="50" charset="-128"/>
                <a:ea typeface="HG丸ｺﾞｼｯｸM-PRO" pitchFamily="50" charset="-128"/>
              </a:rPr>
              <a:t>　　　　　　　　　　主活動　　分</a:t>
            </a:r>
            <a:endParaRPr lang="en-US" altLang="ja-JP" sz="1200" b="0" dirty="0">
              <a:latin typeface="HG丸ｺﾞｼｯｸM-PRO" pitchFamily="50" charset="-128"/>
              <a:ea typeface="HG丸ｺﾞｼｯｸM-PRO" pitchFamily="50" charset="-128"/>
            </a:endParaRPr>
          </a:p>
        </p:txBody>
      </p:sp>
      <p:sp>
        <p:nvSpPr>
          <p:cNvPr id="29" name="テキスト ボックス 28"/>
          <p:cNvSpPr txBox="1"/>
          <p:nvPr/>
        </p:nvSpPr>
        <p:spPr>
          <a:xfrm>
            <a:off x="138677" y="2743709"/>
            <a:ext cx="465615" cy="276999"/>
          </a:xfrm>
          <a:prstGeom prst="rect">
            <a:avLst/>
          </a:prstGeom>
          <a:noFill/>
        </p:spPr>
        <p:txBody>
          <a:bodyPr wrap="square" rtlCol="0">
            <a:spAutoFit/>
          </a:bodyPr>
          <a:lstStyle/>
          <a:p>
            <a:r>
              <a:rPr lang="en-US" altLang="ja-JP" sz="1200" dirty="0" smtClean="0">
                <a:latin typeface="HG丸ｺﾞｼｯｸM-PRO" panose="020F0600000000000000" pitchFamily="50" charset="-128"/>
                <a:ea typeface="HG丸ｺﾞｼｯｸM-PRO" panose="020F0600000000000000" pitchFamily="50" charset="-128"/>
              </a:rPr>
              <a:t>35</a:t>
            </a:r>
            <a:endParaRPr kumimoji="1" lang="ja-JP" altLang="en-US" sz="12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0529548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メモ 13"/>
          <p:cNvSpPr/>
          <p:nvPr/>
        </p:nvSpPr>
        <p:spPr>
          <a:xfrm>
            <a:off x="258854" y="7914289"/>
            <a:ext cx="6210300" cy="1594314"/>
          </a:xfrm>
          <a:prstGeom prst="foldedCorner">
            <a:avLst>
              <a:gd name="adj" fmla="val 11533"/>
            </a:avLst>
          </a:prstGeom>
          <a:ln w="22225"/>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1" name="メモ 10"/>
          <p:cNvSpPr/>
          <p:nvPr/>
        </p:nvSpPr>
        <p:spPr>
          <a:xfrm>
            <a:off x="258854" y="4378045"/>
            <a:ext cx="6210300" cy="3116580"/>
          </a:xfrm>
          <a:prstGeom prst="foldedCorner">
            <a:avLst>
              <a:gd name="adj" fmla="val 11533"/>
            </a:avLst>
          </a:prstGeom>
          <a:ln w="22225"/>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5" name="正方形/長方形 4"/>
          <p:cNvSpPr/>
          <p:nvPr/>
        </p:nvSpPr>
        <p:spPr>
          <a:xfrm>
            <a:off x="2002093" y="414447"/>
            <a:ext cx="2723823" cy="369332"/>
          </a:xfrm>
          <a:prstGeom prst="rect">
            <a:avLst/>
          </a:prstGeom>
        </p:spPr>
        <p:txBody>
          <a:bodyPr wrap="none">
            <a:spAutoFit/>
          </a:bodyPr>
          <a:lstStyle/>
          <a:p>
            <a:pPr algn="ctr"/>
            <a:r>
              <a:rPr lang="ja-JP" altLang="en-US" dirty="0">
                <a:latin typeface="HG丸ｺﾞｼｯｸM-PRO" panose="020F0600000000000000" pitchFamily="50" charset="-128"/>
                <a:ea typeface="HG丸ｺﾞｼｯｸM-PRO" panose="020F0600000000000000" pitchFamily="50" charset="-128"/>
              </a:rPr>
              <a:t>学級生活</a:t>
            </a:r>
            <a:r>
              <a:rPr lang="ja-JP" altLang="en-US" dirty="0" smtClean="0">
                <a:latin typeface="HG丸ｺﾞｼｯｸM-PRO" panose="020F0600000000000000" pitchFamily="50" charset="-128"/>
                <a:ea typeface="HG丸ｺﾞｼｯｸM-PRO" panose="020F0600000000000000" pitchFamily="50" charset="-128"/>
              </a:rPr>
              <a:t>を充実させよう</a:t>
            </a:r>
            <a:endParaRPr lang="ja-JP" altLang="en-US" dirty="0">
              <a:latin typeface="HG丸ｺﾞｼｯｸM-PRO" panose="020F0600000000000000" pitchFamily="50" charset="-128"/>
              <a:ea typeface="HG丸ｺﾞｼｯｸM-PRO" panose="020F0600000000000000" pitchFamily="50" charset="-128"/>
            </a:endParaRPr>
          </a:p>
        </p:txBody>
      </p:sp>
      <p:graphicFrame>
        <p:nvGraphicFramePr>
          <p:cNvPr id="6" name="表 5"/>
          <p:cNvGraphicFramePr>
            <a:graphicFrameLocks noGrp="1"/>
          </p:cNvGraphicFramePr>
          <p:nvPr>
            <p:extLst/>
          </p:nvPr>
        </p:nvGraphicFramePr>
        <p:xfrm>
          <a:off x="2343293" y="847017"/>
          <a:ext cx="4077267" cy="520897"/>
        </p:xfrm>
        <a:graphic>
          <a:graphicData uri="http://schemas.openxmlformats.org/drawingml/2006/table">
            <a:tbl>
              <a:tblPr firstRow="1" bandRow="1">
                <a:tableStyleId>{5C22544A-7EE6-4342-B048-85BDC9FD1C3A}</a:tableStyleId>
              </a:tblPr>
              <a:tblGrid>
                <a:gridCol w="791569">
                  <a:extLst>
                    <a:ext uri="{9D8B030D-6E8A-4147-A177-3AD203B41FA5}">
                      <a16:colId xmlns:a16="http://schemas.microsoft.com/office/drawing/2014/main" val="20000"/>
                    </a:ext>
                  </a:extLst>
                </a:gridCol>
                <a:gridCol w="777923">
                  <a:extLst>
                    <a:ext uri="{9D8B030D-6E8A-4147-A177-3AD203B41FA5}">
                      <a16:colId xmlns:a16="http://schemas.microsoft.com/office/drawing/2014/main" val="20001"/>
                    </a:ext>
                  </a:extLst>
                </a:gridCol>
                <a:gridCol w="2507775">
                  <a:extLst>
                    <a:ext uri="{9D8B030D-6E8A-4147-A177-3AD203B41FA5}">
                      <a16:colId xmlns:a16="http://schemas.microsoft.com/office/drawing/2014/main" val="20002"/>
                    </a:ext>
                  </a:extLst>
                </a:gridCol>
              </a:tblGrid>
              <a:tr h="520897">
                <a:tc>
                  <a:txBody>
                    <a:bodyPr/>
                    <a:lstStyle/>
                    <a:p>
                      <a:pPr algn="r"/>
                      <a:r>
                        <a:rPr kumimoji="1" lang="ja-JP" altLang="en-US" sz="1050" b="0" dirty="0" smtClean="0">
                          <a:solidFill>
                            <a:schemeClr val="tx1"/>
                          </a:solidFill>
                          <a:latin typeface="HG丸ｺﾞｼｯｸM-PRO" panose="020F0600000000000000" pitchFamily="50" charset="-128"/>
                          <a:ea typeface="HG丸ｺﾞｼｯｸM-PRO" panose="020F0600000000000000" pitchFamily="50" charset="-128"/>
                        </a:rPr>
                        <a:t>組</a:t>
                      </a:r>
                      <a:endParaRPr kumimoji="1" lang="ja-JP" altLang="en-US" sz="1050" b="0" dirty="0">
                        <a:solidFill>
                          <a:schemeClr val="tx1"/>
                        </a:solidFill>
                        <a:latin typeface="HG丸ｺﾞｼｯｸM-PRO" panose="020F0600000000000000" pitchFamily="50" charset="-128"/>
                        <a:ea typeface="HG丸ｺﾞｼｯｸM-PRO" panose="020F0600000000000000" pitchFamily="50" charset="-128"/>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ja-JP" altLang="en-US" sz="1050" b="0" dirty="0" smtClean="0">
                          <a:solidFill>
                            <a:schemeClr val="tx1"/>
                          </a:solidFill>
                          <a:latin typeface="HG丸ｺﾞｼｯｸM-PRO" panose="020F0600000000000000" pitchFamily="50" charset="-128"/>
                          <a:ea typeface="HG丸ｺﾞｼｯｸM-PRO" panose="020F0600000000000000" pitchFamily="50" charset="-128"/>
                        </a:rPr>
                        <a:t>番</a:t>
                      </a:r>
                      <a:endParaRPr kumimoji="1" lang="ja-JP" altLang="en-US" sz="1050" b="0" dirty="0">
                        <a:solidFill>
                          <a:schemeClr val="tx1"/>
                        </a:solidFill>
                        <a:latin typeface="HG丸ｺﾞｼｯｸM-PRO" panose="020F0600000000000000" pitchFamily="50" charset="-128"/>
                        <a:ea typeface="HG丸ｺﾞｼｯｸM-PRO" panose="020F0600000000000000" pitchFamily="50" charset="-128"/>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50" b="0" dirty="0" smtClean="0">
                          <a:solidFill>
                            <a:schemeClr val="tx1"/>
                          </a:solidFill>
                          <a:latin typeface="HG丸ｺﾞｼｯｸM-PRO" panose="020F0600000000000000" pitchFamily="50" charset="-128"/>
                          <a:ea typeface="HG丸ｺﾞｼｯｸM-PRO" panose="020F0600000000000000" pitchFamily="50" charset="-128"/>
                        </a:rPr>
                        <a:t>氏名</a:t>
                      </a:r>
                      <a:endParaRPr kumimoji="1" lang="ja-JP" altLang="en-US" sz="1050" b="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44" name="テキスト ボックス 43"/>
          <p:cNvSpPr txBox="1"/>
          <p:nvPr/>
        </p:nvSpPr>
        <p:spPr>
          <a:xfrm>
            <a:off x="0" y="1501175"/>
            <a:ext cx="5990130" cy="276999"/>
          </a:xfrm>
          <a:prstGeom prst="rect">
            <a:avLst/>
          </a:prstGeom>
          <a:noFill/>
        </p:spPr>
        <p:txBody>
          <a:bodyPr wrap="square" rtlCol="0">
            <a:spAutoFit/>
          </a:bodyPr>
          <a:lstStyle/>
          <a:p>
            <a:pPr>
              <a:buNone/>
            </a:pPr>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アンケートの結果を確認しよう！</a:t>
            </a:r>
            <a:endParaRPr lang="en-US" altLang="ja-JP" sz="1200" dirty="0">
              <a:latin typeface="HG丸ｺﾞｼｯｸM-PRO" panose="020F0600000000000000" pitchFamily="50" charset="-128"/>
              <a:ea typeface="HG丸ｺﾞｼｯｸM-PRO" panose="020F0600000000000000" pitchFamily="50" charset="-128"/>
            </a:endParaRPr>
          </a:p>
        </p:txBody>
      </p:sp>
      <p:sp>
        <p:nvSpPr>
          <p:cNvPr id="33" name="Rectangle 55"/>
          <p:cNvSpPr>
            <a:spLocks noChangeArrowheads="1"/>
          </p:cNvSpPr>
          <p:nvPr/>
        </p:nvSpPr>
        <p:spPr bwMode="auto">
          <a:xfrm>
            <a:off x="71250" y="103103"/>
            <a:ext cx="3886200"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r>
              <a:rPr lang="ja-JP" altLang="en-US" sz="1050" b="0" dirty="0" smtClean="0">
                <a:latin typeface="HG丸ｺﾞｼｯｸM-PRO" panose="020F0600000000000000" pitchFamily="50" charset="-128"/>
                <a:ea typeface="HG丸ｺﾞｼｯｸM-PRO" panose="020F0600000000000000" pitchFamily="50" charset="-128"/>
              </a:rPr>
              <a:t>ワークシート</a:t>
            </a:r>
            <a:endParaRPr lang="ja-JP" altLang="en-US" sz="1050" b="0" dirty="0">
              <a:latin typeface="HG丸ｺﾞｼｯｸM-PRO" panose="020F0600000000000000" pitchFamily="50" charset="-128"/>
              <a:ea typeface="HG丸ｺﾞｼｯｸM-PRO" panose="020F0600000000000000" pitchFamily="50" charset="-128"/>
            </a:endParaRPr>
          </a:p>
        </p:txBody>
      </p:sp>
      <p:sp>
        <p:nvSpPr>
          <p:cNvPr id="3" name="横巻き 2"/>
          <p:cNvSpPr/>
          <p:nvPr/>
        </p:nvSpPr>
        <p:spPr>
          <a:xfrm>
            <a:off x="170896" y="4093238"/>
            <a:ext cx="3329427" cy="554044"/>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学級で共有したい改善策</a:t>
            </a:r>
            <a:endParaRPr kumimoji="1" lang="ja-JP" altLang="en-US" dirty="0"/>
          </a:p>
        </p:txBody>
      </p:sp>
      <p:sp>
        <p:nvSpPr>
          <p:cNvPr id="21" name="テキスト ボックス 20"/>
          <p:cNvSpPr txBox="1"/>
          <p:nvPr/>
        </p:nvSpPr>
        <p:spPr>
          <a:xfrm>
            <a:off x="65407" y="1791869"/>
            <a:ext cx="6687979" cy="2154436"/>
          </a:xfrm>
          <a:prstGeom prst="rect">
            <a:avLst/>
          </a:prstGeom>
          <a:noFill/>
          <a:ln>
            <a:solidFill>
              <a:schemeClr val="tx1"/>
            </a:solidFill>
          </a:ln>
        </p:spPr>
        <p:txBody>
          <a:bodyPr vert="horz" wrap="square" rtlCol="0">
            <a:spAutoFit/>
          </a:bodyPr>
          <a:lstStyle/>
          <a:p>
            <a:pPr>
              <a:buNone/>
            </a:pPr>
            <a:r>
              <a:rPr lang="ja-JP" altLang="en-US" sz="2000" dirty="0" smtClean="0">
                <a:latin typeface="HG丸ｺﾞｼｯｸM-PRO" panose="020F0600000000000000" pitchFamily="50" charset="-128"/>
                <a:ea typeface="HG丸ｺﾞｼｯｸM-PRO" panose="020F0600000000000000" pitchFamily="50" charset="-128"/>
              </a:rPr>
              <a:t>学級の課題</a:t>
            </a:r>
            <a:r>
              <a:rPr lang="en-US" altLang="ja-JP" sz="2400" dirty="0" smtClean="0">
                <a:latin typeface="HG丸ｺﾞｼｯｸM-PRO" panose="020F0600000000000000" pitchFamily="50" charset="-128"/>
                <a:ea typeface="HG丸ｺﾞｼｯｸM-PRO" panose="020F0600000000000000" pitchFamily="50" charset="-128"/>
              </a:rPr>
              <a:t>【</a:t>
            </a:r>
            <a:r>
              <a:rPr lang="ja-JP" altLang="en-US" sz="2400" dirty="0" smtClean="0">
                <a:latin typeface="HG丸ｺﾞｼｯｸM-PRO" panose="020F0600000000000000" pitchFamily="50" charset="-128"/>
                <a:ea typeface="HG丸ｺﾞｼｯｸM-PRO" panose="020F0600000000000000" pitchFamily="50" charset="-128"/>
              </a:rPr>
              <a:t>　　　　　　　　　　　　　　　　　　　</a:t>
            </a:r>
            <a:r>
              <a:rPr lang="en-US" altLang="ja-JP" sz="2400" dirty="0" smtClean="0">
                <a:latin typeface="HG丸ｺﾞｼｯｸM-PRO" panose="020F0600000000000000" pitchFamily="50" charset="-128"/>
                <a:ea typeface="HG丸ｺﾞｼｯｸM-PRO" panose="020F0600000000000000" pitchFamily="50" charset="-128"/>
              </a:rPr>
              <a:t>】</a:t>
            </a:r>
          </a:p>
          <a:p>
            <a:pPr>
              <a:buNone/>
            </a:pPr>
            <a:endParaRPr lang="en-US" altLang="ja-JP" dirty="0" smtClean="0">
              <a:latin typeface="HG丸ｺﾞｼｯｸM-PRO" panose="020F0600000000000000" pitchFamily="50" charset="-128"/>
              <a:ea typeface="HG丸ｺﾞｼｯｸM-PRO" panose="020F0600000000000000" pitchFamily="50" charset="-128"/>
            </a:endParaRPr>
          </a:p>
          <a:p>
            <a:pPr>
              <a:buNone/>
            </a:pPr>
            <a:r>
              <a:rPr lang="ja-JP" altLang="en-US" dirty="0" smtClean="0">
                <a:latin typeface="HG丸ｺﾞｼｯｸM-PRO" panose="020F0600000000000000" pitchFamily="50" charset="-128"/>
                <a:ea typeface="HG丸ｺﾞｼｯｸM-PRO" panose="020F0600000000000000" pitchFamily="50" charset="-128"/>
              </a:rPr>
              <a:t>提案理由</a:t>
            </a:r>
            <a:endParaRPr lang="en-US" altLang="ja-JP" dirty="0" smtClean="0">
              <a:latin typeface="HG丸ｺﾞｼｯｸM-PRO" panose="020F0600000000000000" pitchFamily="50" charset="-128"/>
              <a:ea typeface="HG丸ｺﾞｼｯｸM-PRO" panose="020F0600000000000000" pitchFamily="50" charset="-128"/>
            </a:endParaRPr>
          </a:p>
          <a:p>
            <a:pPr>
              <a:buNone/>
            </a:pPr>
            <a:endParaRPr lang="en-US" altLang="ja-JP" dirty="0">
              <a:latin typeface="HG丸ｺﾞｼｯｸM-PRO" panose="020F0600000000000000" pitchFamily="50" charset="-128"/>
              <a:ea typeface="HG丸ｺﾞｼｯｸM-PRO" panose="020F0600000000000000" pitchFamily="50" charset="-128"/>
            </a:endParaRPr>
          </a:p>
          <a:p>
            <a:pPr>
              <a:buNone/>
            </a:pPr>
            <a:endParaRPr lang="en-US" altLang="ja-JP" dirty="0" smtClean="0">
              <a:latin typeface="HG丸ｺﾞｼｯｸM-PRO" panose="020F0600000000000000" pitchFamily="50" charset="-128"/>
              <a:ea typeface="HG丸ｺﾞｼｯｸM-PRO" panose="020F0600000000000000" pitchFamily="50" charset="-128"/>
            </a:endParaRPr>
          </a:p>
          <a:p>
            <a:pPr>
              <a:buNone/>
            </a:pPr>
            <a:endParaRPr lang="en-US" altLang="ja-JP" dirty="0" smtClean="0">
              <a:latin typeface="HG丸ｺﾞｼｯｸM-PRO" panose="020F0600000000000000" pitchFamily="50" charset="-128"/>
              <a:ea typeface="HG丸ｺﾞｼｯｸM-PRO" panose="020F0600000000000000" pitchFamily="50" charset="-128"/>
            </a:endParaRPr>
          </a:p>
        </p:txBody>
      </p:sp>
      <p:sp>
        <p:nvSpPr>
          <p:cNvPr id="7" name="大かっこ 6"/>
          <p:cNvSpPr/>
          <p:nvPr/>
        </p:nvSpPr>
        <p:spPr>
          <a:xfrm>
            <a:off x="170896" y="3065799"/>
            <a:ext cx="6476999" cy="776029"/>
          </a:xfrm>
          <a:prstGeom prst="bracketPair">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3" name="横巻き 12"/>
          <p:cNvSpPr/>
          <p:nvPr/>
        </p:nvSpPr>
        <p:spPr>
          <a:xfrm>
            <a:off x="170895" y="7633773"/>
            <a:ext cx="3329428" cy="554044"/>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自分宣言</a:t>
            </a:r>
            <a:endParaRPr kumimoji="1" lang="ja-JP" altLang="en-US" dirty="0"/>
          </a:p>
        </p:txBody>
      </p:sp>
      <p:sp>
        <p:nvSpPr>
          <p:cNvPr id="15" name="テキスト ボックス 14"/>
          <p:cNvSpPr txBox="1"/>
          <p:nvPr/>
        </p:nvSpPr>
        <p:spPr>
          <a:xfrm>
            <a:off x="258854" y="8187817"/>
            <a:ext cx="2599175" cy="369332"/>
          </a:xfrm>
          <a:prstGeom prst="rect">
            <a:avLst/>
          </a:prstGeom>
          <a:noFill/>
        </p:spPr>
        <p:txBody>
          <a:bodyPr wrap="square" rtlCol="0">
            <a:spAutoFit/>
          </a:bodyPr>
          <a:lstStyle/>
          <a:p>
            <a:r>
              <a:rPr kumimoji="1" lang="ja-JP" altLang="en-US" dirty="0" smtClean="0"/>
              <a:t>私は</a:t>
            </a:r>
            <a:r>
              <a:rPr lang="ja-JP" altLang="en-US" dirty="0"/>
              <a:t>学級</a:t>
            </a:r>
            <a:r>
              <a:rPr kumimoji="1" lang="ja-JP" altLang="en-US" dirty="0" smtClean="0"/>
              <a:t>のために・・・</a:t>
            </a:r>
            <a:endParaRPr kumimoji="1" lang="ja-JP" altLang="en-US" dirty="0"/>
          </a:p>
        </p:txBody>
      </p:sp>
    </p:spTree>
    <p:extLst>
      <p:ext uri="{BB962C8B-B14F-4D97-AF65-F5344CB8AC3E}">
        <p14:creationId xmlns:p14="http://schemas.microsoft.com/office/powerpoint/2010/main" val="24439930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角丸四角形 41"/>
          <p:cNvSpPr/>
          <p:nvPr/>
        </p:nvSpPr>
        <p:spPr>
          <a:xfrm>
            <a:off x="147918" y="488515"/>
            <a:ext cx="6562016" cy="9314390"/>
          </a:xfrm>
          <a:prstGeom prst="roundRect">
            <a:avLst>
              <a:gd name="adj" fmla="val 314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角丸四角形 72"/>
          <p:cNvSpPr/>
          <p:nvPr/>
        </p:nvSpPr>
        <p:spPr>
          <a:xfrm>
            <a:off x="247513" y="3043751"/>
            <a:ext cx="6369597" cy="6651393"/>
          </a:xfrm>
          <a:prstGeom prst="roundRect">
            <a:avLst>
              <a:gd name="adj" fmla="val 2135"/>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①新しい考えをつくる方法</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（例）議題：「スポーツ大会で何をするか」</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提案：サッカーと野球の意見→フットベースボールを行う。</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②意見を合わせる方法</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（例）議題：「大会をもり上げる工夫」</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提案：メダルと賞状の意見→ゆう勝者にメダル、参加者全員に賞状をわたす。</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③優先順位を決める方法</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（例）議題：「スポーツ大会で何をするか」</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提案：</a:t>
            </a:r>
            <a:r>
              <a:rPr lang="ja-JP" altLang="en-US" sz="1200" dirty="0" err="1" smtClean="0">
                <a:solidFill>
                  <a:schemeClr val="tx1"/>
                </a:solidFill>
                <a:latin typeface="HG丸ｺﾞｼｯｸM-PRO" panose="020F0600000000000000" pitchFamily="50" charset="-128"/>
                <a:ea typeface="HG丸ｺﾞｼｯｸM-PRO" panose="020F0600000000000000" pitchFamily="50" charset="-128"/>
              </a:rPr>
              <a:t>つな</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引きとリレーの意見→つな引きを大会で行い、リレーは休み時間クラス</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遊びの時間に行う。</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④条件を付ける方法</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（例）課題：「このゲームはルールを知らない人がいる」</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提案：</a:t>
            </a:r>
            <a:r>
              <a:rPr lang="ja-JP" altLang="en-US" sz="1200" dirty="0" err="1" smtClean="0">
                <a:solidFill>
                  <a:schemeClr val="tx1"/>
                </a:solidFill>
                <a:latin typeface="HG丸ｺﾞｼｯｸM-PRO" panose="020F0600000000000000" pitchFamily="50" charset="-128"/>
                <a:ea typeface="HG丸ｺﾞｼｯｸM-PRO" panose="020F0600000000000000" pitchFamily="50" charset="-128"/>
              </a:rPr>
              <a:t>実せんの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日までにルールを確実に教えるという条件を付けて決定する。</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⑤少しずつ全部行う方法</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（例）議題：「スポーツ大会で何をするか」</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提案：バスケットボールとドッジボールの意見→</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20</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分ずつ両方を</a:t>
            </a:r>
            <a:r>
              <a:rPr lang="ja-JP" altLang="en-US" sz="1200" dirty="0" err="1" smtClean="0">
                <a:solidFill>
                  <a:schemeClr val="tx1"/>
                </a:solidFill>
                <a:latin typeface="HG丸ｺﾞｼｯｸM-PRO" panose="020F0600000000000000" pitchFamily="50" charset="-128"/>
                <a:ea typeface="HG丸ｺﾞｼｯｸM-PRO" panose="020F0600000000000000" pitchFamily="50" charset="-128"/>
              </a:rPr>
              <a:t>実し</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する。</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⑥共感的に理解し、ゆずる方法</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（例）課題：複数の意見が出た場合</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提案：「○○さんの思いはよく分かりました。今回は私の意見ではなく、○○さん</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の意見の方が</a:t>
            </a:r>
            <a:r>
              <a:rPr lang="ja-JP" altLang="en-US" sz="1200" dirty="0">
                <a:solidFill>
                  <a:schemeClr val="tx1"/>
                </a:solidFill>
                <a:latin typeface="HG丸ｺﾞｼｯｸM-PRO" panose="020F0600000000000000" pitchFamily="50" charset="-128"/>
                <a:ea typeface="HG丸ｺﾞｼｯｸM-PRO" panose="020F0600000000000000" pitchFamily="50" charset="-128"/>
              </a:rPr>
              <a:t>よい</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と思います。」</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⑦</a:t>
            </a:r>
            <a:r>
              <a:rPr lang="ja-JP" altLang="en-US" sz="1600" b="1" spc="-50" dirty="0" smtClean="0">
                <a:solidFill>
                  <a:schemeClr val="tx1"/>
                </a:solidFill>
                <a:latin typeface="HG丸ｺﾞｼｯｸM-PRO" panose="020F0600000000000000" pitchFamily="50" charset="-128"/>
                <a:ea typeface="HG丸ｺﾞｼｯｸM-PRO" panose="020F0600000000000000" pitchFamily="50" charset="-128"/>
              </a:rPr>
              <a:t>時間をかけて話し合い、全員のしょうにんを得た上で多数決を行</a:t>
            </a:r>
            <a:endParaRPr lang="en-US" altLang="ja-JP" sz="1600" b="1" spc="-5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b="1" spc="-5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600" b="1" spc="-50" dirty="0" err="1" smtClean="0">
                <a:solidFill>
                  <a:schemeClr val="tx1"/>
                </a:solidFill>
                <a:latin typeface="HG丸ｺﾞｼｯｸM-PRO" panose="020F0600000000000000" pitchFamily="50" charset="-128"/>
                <a:ea typeface="HG丸ｺﾞｼｯｸM-PRO" panose="020F0600000000000000" pitchFamily="50" charset="-128"/>
              </a:rPr>
              <a:t>う</a:t>
            </a:r>
            <a:r>
              <a:rPr lang="ja-JP" altLang="en-US" sz="1600" b="1" spc="-50" dirty="0" smtClean="0">
                <a:solidFill>
                  <a:schemeClr val="tx1"/>
                </a:solidFill>
                <a:latin typeface="HG丸ｺﾞｼｯｸM-PRO" panose="020F0600000000000000" pitchFamily="50" charset="-128"/>
                <a:ea typeface="HG丸ｺﾞｼｯｸM-PRO" panose="020F0600000000000000" pitchFamily="50" charset="-128"/>
              </a:rPr>
              <a:t>方法</a:t>
            </a:r>
            <a:endParaRPr lang="en-US" altLang="ja-JP" sz="1600" b="1" spc="-5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（例）課題：意見が多く、一致させることが難しい</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提案：「時間をかけて話し合いましたが、決まらないので多数決で決めても</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いいで</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200" spc="30" dirty="0" smtClean="0">
                <a:solidFill>
                  <a:schemeClr val="tx1"/>
                </a:solidFill>
                <a:latin typeface="HG丸ｺﾞｼｯｸM-PRO" panose="020F0600000000000000" pitchFamily="50" charset="-128"/>
                <a:ea typeface="HG丸ｺﾞｼｯｸM-PRO" panose="020F0600000000000000" pitchFamily="50" charset="-128"/>
              </a:rPr>
              <a:t>すか</a:t>
            </a:r>
            <a:r>
              <a:rPr lang="ja-JP" altLang="en-US" sz="1200" spc="30" dirty="0" smtClean="0">
                <a:solidFill>
                  <a:schemeClr val="tx1"/>
                </a:solidFill>
                <a:latin typeface="HG丸ｺﾞｼｯｸM-PRO" panose="020F0600000000000000" pitchFamily="50" charset="-128"/>
                <a:ea typeface="HG丸ｺﾞｼｯｸM-PRO" panose="020F0600000000000000" pitchFamily="50" charset="-128"/>
              </a:rPr>
              <a:t>。決まったら、全員で協力して取り組みます。よいですか。」全員の</a:t>
            </a:r>
            <a:endParaRPr lang="en-US" altLang="ja-JP" sz="1200" spc="3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しょうにんを得てから行う。</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9" name="角丸四角形 28"/>
          <p:cNvSpPr/>
          <p:nvPr/>
        </p:nvSpPr>
        <p:spPr bwMode="auto">
          <a:xfrm>
            <a:off x="1177826" y="64252"/>
            <a:ext cx="4500000" cy="684000"/>
          </a:xfrm>
          <a:prstGeom prst="roundRect">
            <a:avLst>
              <a:gd name="adj" fmla="val 25555"/>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tIns="0" rtlCol="0" anchor="ctr"/>
          <a:lstStyle/>
          <a:p>
            <a:pPr algn="ctr"/>
            <a:r>
              <a:rPr kumimoji="1" lang="ja-JP" altLang="en-US"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「合意形成の例」</a:t>
            </a:r>
            <a:endParaRPr kumimoji="1" lang="en-US" altLang="ja-JP"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lnSpc>
                <a:spcPts val="1500"/>
              </a:lnSpc>
            </a:pPr>
            <a:r>
              <a:rPr kumimoji="1" lang="ja-JP" altLang="en-US" sz="14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～みんなが</a:t>
            </a:r>
            <a:r>
              <a:rPr kumimoji="1" lang="ja-JP" altLang="en-US" sz="1400" dirty="0" err="1"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なっ</a:t>
            </a:r>
            <a:r>
              <a:rPr kumimoji="1" lang="ja-JP" altLang="en-US" sz="14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得できる話合いにするために～</a:t>
            </a:r>
            <a:endParaRPr kumimoji="1" lang="en-US" altLang="ja-JP" sz="14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18" name="角丸四角形 17"/>
          <p:cNvSpPr/>
          <p:nvPr/>
        </p:nvSpPr>
        <p:spPr bwMode="auto">
          <a:xfrm>
            <a:off x="218381" y="851592"/>
            <a:ext cx="1249780" cy="652781"/>
          </a:xfrm>
          <a:prstGeom prst="roundRect">
            <a:avLst>
              <a:gd name="adj" fmla="val 42701"/>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pPr algn="ctr">
              <a:lnSpc>
                <a:spcPts val="1500"/>
              </a:lnSpc>
            </a:pPr>
            <a:r>
              <a:rPr kumimoji="1" lang="ja-JP" altLang="en-US" sz="16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合意形成</a:t>
            </a:r>
            <a:endParaRPr kumimoji="1" lang="en-US" altLang="ja-JP" sz="16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r>
              <a:rPr kumimoji="1" lang="ja-JP" altLang="en-US" sz="1600" dirty="0" err="1"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って</a:t>
            </a:r>
            <a:r>
              <a:rPr kumimoji="1" lang="ja-JP" altLang="en-US" sz="16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何？</a:t>
            </a:r>
            <a:endParaRPr kumimoji="1" lang="ja-JP" altLang="en-US"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19" name="角丸四角形 18"/>
          <p:cNvSpPr/>
          <p:nvPr/>
        </p:nvSpPr>
        <p:spPr>
          <a:xfrm>
            <a:off x="1709737" y="865983"/>
            <a:ext cx="4907373" cy="684000"/>
          </a:xfrm>
          <a:prstGeom prst="roundRect">
            <a:avLst>
              <a:gd name="adj" fmla="val 13911"/>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話合いの場面で、意見が食いちがっている、または複数ある場合、たがいの意見や考えをみとめ合いながら</a:t>
            </a:r>
            <a:r>
              <a:rPr lang="ja-JP" altLang="en-US" sz="1200" b="1" dirty="0" err="1" smtClean="0">
                <a:solidFill>
                  <a:schemeClr val="tx1"/>
                </a:solidFill>
                <a:latin typeface="HG丸ｺﾞｼｯｸM-PRO" panose="020F0600000000000000" pitchFamily="50" charset="-128"/>
                <a:ea typeface="HG丸ｺﾞｼｯｸM-PRO" panose="020F0600000000000000" pitchFamily="50" charset="-128"/>
              </a:rPr>
              <a:t>なっ</a:t>
            </a:r>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得のいく形で意見をまとめること。</a:t>
            </a:r>
            <a:endParaRPr lang="en-US" altLang="ja-JP" sz="12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20" name="Rectangle 11"/>
          <p:cNvSpPr>
            <a:spLocks noChangeArrowheads="1"/>
          </p:cNvSpPr>
          <p:nvPr/>
        </p:nvSpPr>
        <p:spPr bwMode="auto">
          <a:xfrm>
            <a:off x="602591" y="1589087"/>
            <a:ext cx="5652666" cy="1023684"/>
          </a:xfrm>
          <a:prstGeom prst="rect">
            <a:avLst/>
          </a:prstGeom>
          <a:solidFill>
            <a:srgbClr val="FFCCFF"/>
          </a:solidFill>
          <a:ln>
            <a:solidFill>
              <a:schemeClr val="tx1"/>
            </a:solidFill>
          </a:ln>
          <a:extLst/>
        </p:spPr>
        <p:txBody>
          <a:bodyPr wrap="none" anchor="ctr"/>
          <a:lstStyle/>
          <a:p>
            <a:r>
              <a:rPr lang="en-US" altLang="ja-JP" sz="1200" b="1" dirty="0" smtClean="0">
                <a:ea typeface="HG丸ｺﾞｼｯｸM-PRO" pitchFamily="50" charset="-128"/>
              </a:rPr>
              <a:t>×</a:t>
            </a:r>
            <a:r>
              <a:rPr lang="ja-JP" altLang="en-US" sz="1200" b="1" dirty="0" smtClean="0">
                <a:ea typeface="HG丸ｺﾞｼｯｸM-PRO" pitchFamily="50" charset="-128"/>
              </a:rPr>
              <a:t>：本当はちがう意見なのに何となく周りに合わせる。</a:t>
            </a:r>
            <a:endParaRPr lang="en-US" altLang="ja-JP" sz="1200" b="1" dirty="0" smtClean="0">
              <a:ea typeface="HG丸ｺﾞｼｯｸM-PRO" pitchFamily="50" charset="-128"/>
            </a:endParaRPr>
          </a:p>
          <a:p>
            <a:r>
              <a:rPr lang="en-US" altLang="ja-JP" sz="1200" b="1" dirty="0" smtClean="0">
                <a:ea typeface="HG丸ｺﾞｼｯｸM-PRO" pitchFamily="50" charset="-128"/>
              </a:rPr>
              <a:t>×</a:t>
            </a:r>
            <a:r>
              <a:rPr lang="ja-JP" altLang="en-US" sz="1200" b="1" dirty="0" smtClean="0">
                <a:ea typeface="HG丸ｺﾞｼｯｸM-PRO" pitchFamily="50" charset="-128"/>
              </a:rPr>
              <a:t>：相手の意見を</a:t>
            </a:r>
            <a:r>
              <a:rPr lang="ja-JP" altLang="en-US" sz="1200" b="1" dirty="0" err="1" smtClean="0">
                <a:ea typeface="HG丸ｺﾞｼｯｸM-PRO" pitchFamily="50" charset="-128"/>
              </a:rPr>
              <a:t>ひ</a:t>
            </a:r>
            <a:r>
              <a:rPr lang="ja-JP" altLang="en-US" sz="1200" b="1" dirty="0" smtClean="0">
                <a:ea typeface="HG丸ｺﾞｼｯｸM-PRO" pitchFamily="50" charset="-128"/>
              </a:rPr>
              <a:t>定する。</a:t>
            </a:r>
            <a:endParaRPr lang="en-US" altLang="ja-JP" sz="1200" b="1" dirty="0" smtClean="0">
              <a:ea typeface="HG丸ｺﾞｼｯｸM-PRO" pitchFamily="50" charset="-128"/>
            </a:endParaRPr>
          </a:p>
          <a:p>
            <a:r>
              <a:rPr lang="en-US" altLang="ja-JP" sz="1200" b="1" dirty="0" smtClean="0">
                <a:ea typeface="HG丸ｺﾞｼｯｸM-PRO" pitchFamily="50" charset="-128"/>
              </a:rPr>
              <a:t>×</a:t>
            </a:r>
            <a:r>
              <a:rPr lang="ja-JP" altLang="en-US" sz="1200" b="1" dirty="0" smtClean="0">
                <a:ea typeface="HG丸ｺﾞｼｯｸM-PRO" pitchFamily="50" charset="-128"/>
              </a:rPr>
              <a:t>：少数</a:t>
            </a:r>
            <a:r>
              <a:rPr lang="ja-JP" altLang="en-US" sz="1200" b="1" dirty="0">
                <a:ea typeface="HG丸ｺﾞｼｯｸM-PRO" pitchFamily="50" charset="-128"/>
              </a:rPr>
              <a:t>意見を持つ人に対し、多数意見に合わせる</a:t>
            </a:r>
            <a:r>
              <a:rPr lang="ja-JP" altLang="en-US" sz="1200" b="1" dirty="0" smtClean="0">
                <a:ea typeface="HG丸ｺﾞｼｯｸM-PRO" pitchFamily="50" charset="-128"/>
              </a:rPr>
              <a:t>ようプレッシャーをあたえる。</a:t>
            </a:r>
            <a:endParaRPr lang="en-US" altLang="ja-JP" sz="1200" b="1" dirty="0" smtClean="0">
              <a:ea typeface="HG丸ｺﾞｼｯｸM-PRO" pitchFamily="50" charset="-128"/>
            </a:endParaRPr>
          </a:p>
          <a:p>
            <a:r>
              <a:rPr lang="ja-JP" altLang="en-US" sz="1200" b="1" u="sng" dirty="0" smtClean="0">
                <a:ea typeface="HG丸ｺﾞｼｯｸM-PRO" pitchFamily="50" charset="-128"/>
              </a:rPr>
              <a:t>○：自分も幸せ（</a:t>
            </a:r>
            <a:r>
              <a:rPr lang="ja-JP" altLang="en-US" sz="1200" b="1" u="sng" dirty="0" err="1" smtClean="0">
                <a:ea typeface="HG丸ｺﾞｼｯｸM-PRO" pitchFamily="50" charset="-128"/>
              </a:rPr>
              <a:t>なっ</a:t>
            </a:r>
            <a:r>
              <a:rPr lang="ja-JP" altLang="en-US" sz="1200" b="1" u="sng" dirty="0" smtClean="0">
                <a:ea typeface="HG丸ｺﾞｼｯｸM-PRO" pitchFamily="50" charset="-128"/>
              </a:rPr>
              <a:t>得）、みんなも幸せ（なっ得）な意見や提案を目指す。</a:t>
            </a:r>
            <a:endParaRPr lang="en-US" altLang="ja-JP" sz="1200" b="1" u="sng" dirty="0" smtClean="0">
              <a:ea typeface="HG丸ｺﾞｼｯｸM-PRO" pitchFamily="50" charset="-128"/>
            </a:endParaRPr>
          </a:p>
        </p:txBody>
      </p:sp>
      <p:sp>
        <p:nvSpPr>
          <p:cNvPr id="43" name="角丸四角形 42"/>
          <p:cNvSpPr/>
          <p:nvPr/>
        </p:nvSpPr>
        <p:spPr>
          <a:xfrm>
            <a:off x="1421720" y="2689257"/>
            <a:ext cx="3921529" cy="432000"/>
          </a:xfrm>
          <a:prstGeom prst="roundRect">
            <a:avLst>
              <a:gd name="adj" fmla="val 50000"/>
            </a:avLst>
          </a:prstGeom>
          <a:solidFill>
            <a:schemeClr val="bg1">
              <a:lumMod val="85000"/>
            </a:schemeClr>
          </a:solidFill>
          <a:ln w="38100">
            <a:noFill/>
          </a:ln>
          <a:scene3d>
            <a:camera prst="orthographicFront"/>
            <a:lightRig rig="threePt" dir="t"/>
          </a:scene3d>
          <a:sp3d>
            <a:bevelT prst="angle"/>
          </a:sp3d>
        </p:spPr>
        <p:style>
          <a:lnRef idx="2">
            <a:schemeClr val="accent2"/>
          </a:lnRef>
          <a:fillRef idx="1">
            <a:schemeClr val="lt1"/>
          </a:fillRef>
          <a:effectRef idx="0">
            <a:schemeClr val="accent2"/>
          </a:effectRef>
          <a:fontRef idx="minor">
            <a:schemeClr val="dk1"/>
          </a:fontRef>
        </p:style>
        <p:txBody>
          <a:bodyPr anchor="ctr" anchorCtr="1"/>
          <a:lstStyle/>
          <a:p>
            <a:pPr algn="ctr" eaLnBrk="1" hangingPunct="1">
              <a:lnSpc>
                <a:spcPct val="120000"/>
              </a:lnSpc>
              <a:defRPr/>
            </a:pPr>
            <a:r>
              <a:rPr lang="ja-JP" altLang="en-US" b="1" spc="-1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合意形成の方法</a:t>
            </a:r>
            <a:endParaRPr lang="en-US" altLang="ja-JP" b="1" spc="-15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9" name="Rectangle 11"/>
          <p:cNvSpPr>
            <a:spLocks noChangeArrowheads="1"/>
          </p:cNvSpPr>
          <p:nvPr/>
        </p:nvSpPr>
        <p:spPr bwMode="auto">
          <a:xfrm>
            <a:off x="5858166" y="39200"/>
            <a:ext cx="972000" cy="449315"/>
          </a:xfrm>
          <a:prstGeom prst="rect">
            <a:avLst/>
          </a:prstGeom>
          <a:solidFill>
            <a:srgbClr val="FFCCFF"/>
          </a:solidFill>
          <a:ln>
            <a:solidFill>
              <a:schemeClr val="tx1"/>
            </a:solidFill>
          </a:ln>
        </p:spPr>
        <p:txBody>
          <a:bodyPr wrap="none"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600" b="1" dirty="0" smtClean="0">
                <a:ea typeface="HG丸ｺﾞｼｯｸM-PRO" pitchFamily="50" charset="-128"/>
              </a:rPr>
              <a:t>じどう用</a:t>
            </a:r>
            <a:endParaRPr lang="en-US" altLang="ja-JP" sz="1600" b="1" dirty="0">
              <a:ea typeface="HG丸ｺﾞｼｯｸM-PRO" pitchFamily="50" charset="-128"/>
            </a:endParaRPr>
          </a:p>
        </p:txBody>
      </p:sp>
    </p:spTree>
    <p:extLst>
      <p:ext uri="{BB962C8B-B14F-4D97-AF65-F5344CB8AC3E}">
        <p14:creationId xmlns:p14="http://schemas.microsoft.com/office/powerpoint/2010/main" val="1624321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角丸四角形 41"/>
          <p:cNvSpPr/>
          <p:nvPr/>
        </p:nvSpPr>
        <p:spPr>
          <a:xfrm>
            <a:off x="147918" y="488515"/>
            <a:ext cx="6562016" cy="9314390"/>
          </a:xfrm>
          <a:prstGeom prst="roundRect">
            <a:avLst>
              <a:gd name="adj" fmla="val 314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角丸四角形 72"/>
          <p:cNvSpPr/>
          <p:nvPr/>
        </p:nvSpPr>
        <p:spPr>
          <a:xfrm>
            <a:off x="247513" y="3043751"/>
            <a:ext cx="6369597" cy="6651393"/>
          </a:xfrm>
          <a:prstGeom prst="roundRect">
            <a:avLst>
              <a:gd name="adj" fmla="val 2135"/>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①新しい考えをつくる方法</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（例）議題：「スポーツ大会で何をするか」</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提案：サッカーと野球の意見→フットベースボールを行う。</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②意見を合わせる方法</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（例）議題：「大会を盛り上げる工夫」</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提案：メダルと賞状の意見→優勝者にメダル、参加者全員に賞状を渡す。</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③優先順位を決める方法</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（例）議題：「スポーツ大会で何をするか」</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提案：綱引きとリレーの意見→綱引きを大会で行い、リレーは休み時間クラス遊び</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の時間に行う。</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④条件を付ける方法</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（例）課題：「このゲームはルールを知らない人がいる」</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提案：実践の日までにルールを確実に教えるという条件を付けて決定する。</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⑤少しずつ全部行う方法</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（例）議題：「スポーツ大会で何をするか」</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提案：バスケットボールとドッジボールの意見→</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20</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分ずつ両方を実施する。</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⑥共感的に理解し、譲る方法</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（例）課題：複数の意見が出た場合</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提案：「○○さんの思いはよく分かりました。今回は私の意見ではなく、○○さん</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の意見の方が</a:t>
            </a:r>
            <a:r>
              <a:rPr lang="ja-JP" altLang="en-US" sz="1200" dirty="0">
                <a:solidFill>
                  <a:schemeClr val="tx1"/>
                </a:solidFill>
                <a:latin typeface="HG丸ｺﾞｼｯｸM-PRO" panose="020F0600000000000000" pitchFamily="50" charset="-128"/>
                <a:ea typeface="HG丸ｺﾞｼｯｸM-PRO" panose="020F0600000000000000" pitchFamily="50" charset="-128"/>
              </a:rPr>
              <a:t>よい</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と思います。」</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⑦</a:t>
            </a:r>
            <a:r>
              <a:rPr lang="ja-JP" altLang="en-US" sz="1600" b="1" spc="-40" dirty="0" smtClean="0">
                <a:solidFill>
                  <a:schemeClr val="tx1"/>
                </a:solidFill>
                <a:latin typeface="HG丸ｺﾞｼｯｸM-PRO" panose="020F0600000000000000" pitchFamily="50" charset="-128"/>
                <a:ea typeface="HG丸ｺﾞｼｯｸM-PRO" panose="020F0600000000000000" pitchFamily="50" charset="-128"/>
              </a:rPr>
              <a:t>時間をかけて話し合い、全員の承認を得た上で多数決を行う方法</a:t>
            </a:r>
            <a:endParaRPr lang="en-US" altLang="ja-JP" sz="1600" b="1" spc="-4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（例）課題：意見が多く、一致させることが難しい</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提案：「時間をかけて話し合いましたが、決まらないので多数決で決めても</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いいで</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すか</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。決まったら、全員で協力して取り組みます。よいですか。」全員</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の承</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認</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を得てから行う。</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9" name="角丸四角形 28"/>
          <p:cNvSpPr/>
          <p:nvPr/>
        </p:nvSpPr>
        <p:spPr bwMode="auto">
          <a:xfrm>
            <a:off x="1177826" y="64252"/>
            <a:ext cx="4500000" cy="684000"/>
          </a:xfrm>
          <a:prstGeom prst="roundRect">
            <a:avLst>
              <a:gd name="adj" fmla="val 25555"/>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tIns="0" rtlCol="0" anchor="ctr"/>
          <a:lstStyle/>
          <a:p>
            <a:pPr algn="ctr"/>
            <a:r>
              <a:rPr kumimoji="1" lang="ja-JP" altLang="en-US"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「合意形成の例」</a:t>
            </a:r>
            <a:endParaRPr kumimoji="1" lang="en-US" altLang="ja-JP"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lnSpc>
                <a:spcPts val="1500"/>
              </a:lnSpc>
            </a:pPr>
            <a:r>
              <a:rPr kumimoji="1" lang="ja-JP" altLang="en-US" sz="14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～みんなが納得できる話合いにするために～</a:t>
            </a:r>
            <a:endParaRPr kumimoji="1" lang="en-US" altLang="ja-JP" sz="14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18" name="角丸四角形 17"/>
          <p:cNvSpPr/>
          <p:nvPr/>
        </p:nvSpPr>
        <p:spPr bwMode="auto">
          <a:xfrm>
            <a:off x="218381" y="851592"/>
            <a:ext cx="1249780" cy="652781"/>
          </a:xfrm>
          <a:prstGeom prst="roundRect">
            <a:avLst>
              <a:gd name="adj" fmla="val 42701"/>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pPr algn="ctr">
              <a:lnSpc>
                <a:spcPts val="1500"/>
              </a:lnSpc>
            </a:pPr>
            <a:r>
              <a:rPr kumimoji="1" lang="ja-JP" altLang="en-US" sz="16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合意形成</a:t>
            </a:r>
            <a:endParaRPr kumimoji="1" lang="en-US" altLang="ja-JP" sz="16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r>
              <a:rPr kumimoji="1" lang="ja-JP" altLang="en-US" sz="1600" dirty="0" err="1"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って</a:t>
            </a:r>
            <a:r>
              <a:rPr kumimoji="1" lang="ja-JP" altLang="en-US" sz="16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何？</a:t>
            </a:r>
            <a:endParaRPr kumimoji="1" lang="ja-JP" altLang="en-US"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19" name="角丸四角形 18"/>
          <p:cNvSpPr/>
          <p:nvPr/>
        </p:nvSpPr>
        <p:spPr>
          <a:xfrm>
            <a:off x="1709737" y="865983"/>
            <a:ext cx="4907373" cy="646618"/>
          </a:xfrm>
          <a:prstGeom prst="roundRect">
            <a:avLst>
              <a:gd name="adj" fmla="val 13911"/>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話合いの場面で、意見が食い違っている、または複数ある場合、互いの意見や考えを認め合いながら納得のいく形</a:t>
            </a:r>
            <a:r>
              <a:rPr lang="ja-JP" altLang="en-US" sz="1200" b="1" dirty="0">
                <a:solidFill>
                  <a:schemeClr val="tx1"/>
                </a:solidFill>
                <a:latin typeface="HG丸ｺﾞｼｯｸM-PRO" panose="020F0600000000000000" pitchFamily="50" charset="-128"/>
                <a:ea typeface="HG丸ｺﾞｼｯｸM-PRO" panose="020F0600000000000000" pitchFamily="50" charset="-128"/>
              </a:rPr>
              <a:t>で意見をまとめること。</a:t>
            </a:r>
            <a:endParaRPr lang="en-US" altLang="ja-JP" sz="12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20" name="Rectangle 11"/>
          <p:cNvSpPr>
            <a:spLocks noChangeArrowheads="1"/>
          </p:cNvSpPr>
          <p:nvPr/>
        </p:nvSpPr>
        <p:spPr bwMode="auto">
          <a:xfrm>
            <a:off x="602591" y="1589087"/>
            <a:ext cx="5652666" cy="1023684"/>
          </a:xfrm>
          <a:prstGeom prst="rect">
            <a:avLst/>
          </a:prstGeom>
          <a:solidFill>
            <a:srgbClr val="FFCCFF"/>
          </a:solidFill>
          <a:ln>
            <a:solidFill>
              <a:schemeClr val="tx1"/>
            </a:solidFill>
          </a:ln>
          <a:extLst/>
        </p:spPr>
        <p:txBody>
          <a:bodyPr wrap="none" anchor="ctr"/>
          <a:lstStyle/>
          <a:p>
            <a:r>
              <a:rPr lang="en-US" altLang="ja-JP" sz="1200" b="1" dirty="0" smtClean="0">
                <a:ea typeface="HG丸ｺﾞｼｯｸM-PRO" pitchFamily="50" charset="-128"/>
              </a:rPr>
              <a:t>×</a:t>
            </a:r>
            <a:r>
              <a:rPr lang="ja-JP" altLang="en-US" sz="1200" b="1" dirty="0" smtClean="0">
                <a:ea typeface="HG丸ｺﾞｼｯｸM-PRO" pitchFamily="50" charset="-128"/>
              </a:rPr>
              <a:t>：本当は違う意見なのに何となく周りに合わせる。</a:t>
            </a:r>
            <a:endParaRPr lang="en-US" altLang="ja-JP" sz="1200" b="1" dirty="0" smtClean="0">
              <a:ea typeface="HG丸ｺﾞｼｯｸM-PRO" pitchFamily="50" charset="-128"/>
            </a:endParaRPr>
          </a:p>
          <a:p>
            <a:r>
              <a:rPr lang="en-US" altLang="ja-JP" sz="1200" b="1" dirty="0" smtClean="0">
                <a:ea typeface="HG丸ｺﾞｼｯｸM-PRO" pitchFamily="50" charset="-128"/>
              </a:rPr>
              <a:t>×</a:t>
            </a:r>
            <a:r>
              <a:rPr lang="ja-JP" altLang="en-US" sz="1200" b="1" dirty="0" smtClean="0">
                <a:ea typeface="HG丸ｺﾞｼｯｸM-PRO" pitchFamily="50" charset="-128"/>
              </a:rPr>
              <a:t>：相手の意見を否定する。</a:t>
            </a:r>
            <a:endParaRPr lang="en-US" altLang="ja-JP" sz="1200" b="1" dirty="0" smtClean="0">
              <a:ea typeface="HG丸ｺﾞｼｯｸM-PRO" pitchFamily="50" charset="-128"/>
            </a:endParaRPr>
          </a:p>
          <a:p>
            <a:r>
              <a:rPr lang="en-US" altLang="ja-JP" sz="1200" b="1" dirty="0" smtClean="0">
                <a:ea typeface="HG丸ｺﾞｼｯｸM-PRO" pitchFamily="50" charset="-128"/>
              </a:rPr>
              <a:t>×</a:t>
            </a:r>
            <a:r>
              <a:rPr lang="ja-JP" altLang="en-US" sz="1200" b="1" dirty="0" smtClean="0">
                <a:ea typeface="HG丸ｺﾞｼｯｸM-PRO" pitchFamily="50" charset="-128"/>
              </a:rPr>
              <a:t>：少数</a:t>
            </a:r>
            <a:r>
              <a:rPr lang="ja-JP" altLang="en-US" sz="1200" b="1" dirty="0">
                <a:ea typeface="HG丸ｺﾞｼｯｸM-PRO" pitchFamily="50" charset="-128"/>
              </a:rPr>
              <a:t>意見を持つ人に対し、多数意見に合わせる</a:t>
            </a:r>
            <a:r>
              <a:rPr lang="ja-JP" altLang="en-US" sz="1200" b="1" dirty="0" smtClean="0">
                <a:ea typeface="HG丸ｺﾞｼｯｸM-PRO" pitchFamily="50" charset="-128"/>
              </a:rPr>
              <a:t>ようプレッシャー</a:t>
            </a:r>
            <a:r>
              <a:rPr lang="ja-JP" altLang="en-US" sz="1200" b="1" dirty="0">
                <a:ea typeface="HG丸ｺﾞｼｯｸM-PRO" pitchFamily="50" charset="-128"/>
              </a:rPr>
              <a:t>を</a:t>
            </a:r>
            <a:r>
              <a:rPr lang="ja-JP" altLang="en-US" sz="1200" b="1" dirty="0" smtClean="0">
                <a:ea typeface="HG丸ｺﾞｼｯｸM-PRO" pitchFamily="50" charset="-128"/>
              </a:rPr>
              <a:t>与える。</a:t>
            </a:r>
            <a:endParaRPr lang="en-US" altLang="ja-JP" sz="1200" b="1" dirty="0" smtClean="0">
              <a:ea typeface="HG丸ｺﾞｼｯｸM-PRO" pitchFamily="50" charset="-128"/>
            </a:endParaRPr>
          </a:p>
          <a:p>
            <a:r>
              <a:rPr lang="ja-JP" altLang="en-US" sz="1200" b="1" u="sng" dirty="0" smtClean="0">
                <a:ea typeface="HG丸ｺﾞｼｯｸM-PRO" pitchFamily="50" charset="-128"/>
              </a:rPr>
              <a:t>○：自分も幸せ（納得）、みんなも幸せ（納得）な意見や提案を目指す。</a:t>
            </a:r>
            <a:endParaRPr lang="en-US" altLang="ja-JP" sz="1200" b="1" u="sng" dirty="0" smtClean="0">
              <a:ea typeface="HG丸ｺﾞｼｯｸM-PRO" pitchFamily="50" charset="-128"/>
            </a:endParaRPr>
          </a:p>
        </p:txBody>
      </p:sp>
      <p:sp>
        <p:nvSpPr>
          <p:cNvPr id="43" name="角丸四角形 42"/>
          <p:cNvSpPr/>
          <p:nvPr/>
        </p:nvSpPr>
        <p:spPr>
          <a:xfrm>
            <a:off x="1421720" y="2689257"/>
            <a:ext cx="3921529" cy="432000"/>
          </a:xfrm>
          <a:prstGeom prst="roundRect">
            <a:avLst>
              <a:gd name="adj" fmla="val 50000"/>
            </a:avLst>
          </a:prstGeom>
          <a:solidFill>
            <a:schemeClr val="bg1">
              <a:lumMod val="85000"/>
            </a:schemeClr>
          </a:solidFill>
          <a:ln w="38100">
            <a:noFill/>
          </a:ln>
          <a:scene3d>
            <a:camera prst="orthographicFront"/>
            <a:lightRig rig="threePt" dir="t"/>
          </a:scene3d>
          <a:sp3d>
            <a:bevelT prst="angle"/>
          </a:sp3d>
        </p:spPr>
        <p:style>
          <a:lnRef idx="2">
            <a:schemeClr val="accent2"/>
          </a:lnRef>
          <a:fillRef idx="1">
            <a:schemeClr val="lt1"/>
          </a:fillRef>
          <a:effectRef idx="0">
            <a:schemeClr val="accent2"/>
          </a:effectRef>
          <a:fontRef idx="minor">
            <a:schemeClr val="dk1"/>
          </a:fontRef>
        </p:style>
        <p:txBody>
          <a:bodyPr anchor="ctr" anchorCtr="1"/>
          <a:lstStyle/>
          <a:p>
            <a:pPr algn="ctr" eaLnBrk="1" hangingPunct="1">
              <a:lnSpc>
                <a:spcPct val="120000"/>
              </a:lnSpc>
              <a:defRPr/>
            </a:pPr>
            <a:r>
              <a:rPr lang="ja-JP" altLang="en-US" b="1" spc="-1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合意形成の方法</a:t>
            </a:r>
            <a:endParaRPr lang="en-US" altLang="ja-JP" b="1" spc="-15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9" name="Rectangle 11"/>
          <p:cNvSpPr>
            <a:spLocks noChangeArrowheads="1"/>
          </p:cNvSpPr>
          <p:nvPr/>
        </p:nvSpPr>
        <p:spPr bwMode="auto">
          <a:xfrm>
            <a:off x="5858166" y="39200"/>
            <a:ext cx="972000" cy="449315"/>
          </a:xfrm>
          <a:prstGeom prst="rect">
            <a:avLst/>
          </a:prstGeom>
          <a:solidFill>
            <a:srgbClr val="FFCCFF"/>
          </a:solidFill>
          <a:ln>
            <a:solidFill>
              <a:schemeClr val="tx1"/>
            </a:solidFill>
          </a:ln>
        </p:spPr>
        <p:txBody>
          <a:bodyPr wrap="none"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600" b="1" dirty="0" smtClean="0">
                <a:ea typeface="HG丸ｺﾞｼｯｸM-PRO" pitchFamily="50" charset="-128"/>
              </a:rPr>
              <a:t>生徒用</a:t>
            </a:r>
            <a:endParaRPr lang="en-US" altLang="ja-JP" sz="1600" b="1" dirty="0">
              <a:ea typeface="HG丸ｺﾞｼｯｸM-PRO" pitchFamily="50" charset="-128"/>
            </a:endParaRPr>
          </a:p>
        </p:txBody>
      </p:sp>
    </p:spTree>
    <p:extLst>
      <p:ext uri="{BB962C8B-B14F-4D97-AF65-F5344CB8AC3E}">
        <p14:creationId xmlns:p14="http://schemas.microsoft.com/office/powerpoint/2010/main" val="30315409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11"/>
          <p:cNvSpPr>
            <a:spLocks noChangeArrowheads="1"/>
          </p:cNvSpPr>
          <p:nvPr/>
        </p:nvSpPr>
        <p:spPr bwMode="auto">
          <a:xfrm>
            <a:off x="142315" y="877836"/>
            <a:ext cx="1584000" cy="622300"/>
          </a:xfrm>
          <a:prstGeom prst="rect">
            <a:avLst/>
          </a:prstGeom>
          <a:solidFill>
            <a:srgbClr val="0099FF"/>
          </a:solidFill>
          <a:ln>
            <a:noFill/>
          </a:ln>
          <a:extLst/>
        </p:spPr>
        <p:txBody>
          <a:bodyPr wrap="none" anchor="ctr"/>
          <a:lstStyle/>
          <a:p>
            <a:pPr algn="ctr"/>
            <a:r>
              <a:rPr lang="ja-JP" altLang="en-US" sz="1600" dirty="0" smtClean="0">
                <a:ea typeface="HG丸ｺﾞｼｯｸM-PRO" pitchFamily="50" charset="-128"/>
              </a:rPr>
              <a:t>活動のねらい</a:t>
            </a:r>
            <a:endParaRPr lang="ja-JP" altLang="en-US" sz="1600" dirty="0">
              <a:ea typeface="HG丸ｺﾞｼｯｸM-PRO" pitchFamily="50" charset="-128"/>
            </a:endParaRPr>
          </a:p>
        </p:txBody>
      </p:sp>
      <p:sp>
        <p:nvSpPr>
          <p:cNvPr id="72" name="正方形/長方形 71"/>
          <p:cNvSpPr/>
          <p:nvPr/>
        </p:nvSpPr>
        <p:spPr>
          <a:xfrm>
            <a:off x="142315" y="877836"/>
            <a:ext cx="6546863" cy="618454"/>
          </a:xfrm>
          <a:prstGeom prst="rect">
            <a:avLst/>
          </a:prstGeom>
          <a:noFill/>
          <a:ln w="127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0" name="Rectangle 22"/>
          <p:cNvSpPr>
            <a:spLocks noChangeArrowheads="1"/>
          </p:cNvSpPr>
          <p:nvPr/>
        </p:nvSpPr>
        <p:spPr bwMode="auto">
          <a:xfrm>
            <a:off x="130956" y="545905"/>
            <a:ext cx="1584000" cy="288000"/>
          </a:xfrm>
          <a:prstGeom prst="rect">
            <a:avLst/>
          </a:prstGeom>
          <a:solidFill>
            <a:srgbClr val="FF9900">
              <a:alpha val="59999"/>
            </a:srgbClr>
          </a:soli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nchorCtr="1"/>
          <a:lstStyle/>
          <a:p>
            <a:pPr algn="ctr"/>
            <a:r>
              <a:rPr lang="ja-JP" altLang="en-US" sz="1500" b="0" dirty="0" smtClean="0">
                <a:ea typeface="HG丸ｺﾞｼｯｸM-PRO" pitchFamily="50" charset="-128"/>
              </a:rPr>
              <a:t>小学校・中学校</a:t>
            </a:r>
            <a:endParaRPr lang="ja-JP" altLang="en-US" sz="1500" b="0" dirty="0">
              <a:ea typeface="HG丸ｺﾞｼｯｸM-PRO" pitchFamily="50" charset="-128"/>
            </a:endParaRPr>
          </a:p>
        </p:txBody>
      </p:sp>
      <p:sp>
        <p:nvSpPr>
          <p:cNvPr id="64" name="Rectangle 11"/>
          <p:cNvSpPr>
            <a:spLocks noChangeArrowheads="1"/>
          </p:cNvSpPr>
          <p:nvPr/>
        </p:nvSpPr>
        <p:spPr bwMode="auto">
          <a:xfrm>
            <a:off x="142314" y="1520096"/>
            <a:ext cx="1584000" cy="792783"/>
          </a:xfrm>
          <a:prstGeom prst="rect">
            <a:avLst/>
          </a:prstGeom>
          <a:solidFill>
            <a:srgbClr val="0099FF"/>
          </a:solidFill>
          <a:ln>
            <a:noFill/>
          </a:ln>
          <a:extLst/>
        </p:spPr>
        <p:txBody>
          <a:bodyPr wrap="none" anchor="ctr"/>
          <a:lstStyle/>
          <a:p>
            <a:pPr algn="ctr"/>
            <a:r>
              <a:rPr lang="ja-JP" altLang="en-US" sz="1400" dirty="0">
                <a:ea typeface="HG丸ｺﾞｼｯｸM-PRO" pitchFamily="50" charset="-128"/>
              </a:rPr>
              <a:t>児童生徒の発達を</a:t>
            </a:r>
            <a:endParaRPr lang="en-US" altLang="ja-JP" sz="1400" dirty="0">
              <a:ea typeface="HG丸ｺﾞｼｯｸM-PRO" pitchFamily="50" charset="-128"/>
            </a:endParaRPr>
          </a:p>
          <a:p>
            <a:pPr algn="ctr"/>
            <a:r>
              <a:rPr lang="ja-JP" altLang="en-US" sz="1400" dirty="0" smtClean="0">
                <a:ea typeface="HG丸ｺﾞｼｯｸM-PRO" pitchFamily="50" charset="-128"/>
              </a:rPr>
              <a:t>「ささえ－る」</a:t>
            </a:r>
            <a:endParaRPr lang="en-US" altLang="ja-JP" sz="1400" dirty="0">
              <a:ea typeface="HG丸ｺﾞｼｯｸM-PRO" pitchFamily="50" charset="-128"/>
            </a:endParaRPr>
          </a:p>
          <a:p>
            <a:pPr algn="ctr"/>
            <a:r>
              <a:rPr lang="ja-JP" altLang="en-US" sz="1400" dirty="0" smtClean="0">
                <a:ea typeface="HG丸ｺﾞｼｯｸM-PRO" pitchFamily="50" charset="-128"/>
              </a:rPr>
              <a:t>ポイント</a:t>
            </a:r>
            <a:endParaRPr lang="ja-JP" altLang="en-US" sz="1400" dirty="0">
              <a:ea typeface="HG丸ｺﾞｼｯｸM-PRO" pitchFamily="50" charset="-128"/>
            </a:endParaRPr>
          </a:p>
        </p:txBody>
      </p:sp>
      <p:sp>
        <p:nvSpPr>
          <p:cNvPr id="79" name="Rectangle 55"/>
          <p:cNvSpPr>
            <a:spLocks noChangeArrowheads="1"/>
          </p:cNvSpPr>
          <p:nvPr/>
        </p:nvSpPr>
        <p:spPr bwMode="auto">
          <a:xfrm>
            <a:off x="1726833" y="1495326"/>
            <a:ext cx="4962345" cy="813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r>
              <a:rPr lang="ja-JP" altLang="en-US" sz="1100" dirty="0">
                <a:latin typeface="HG丸ｺﾞｼｯｸM-PRO" panose="020F0600000000000000" pitchFamily="50" charset="-128"/>
                <a:ea typeface="HG丸ｺﾞｼｯｸM-PRO" panose="020F0600000000000000" pitchFamily="50" charset="-128"/>
              </a:rPr>
              <a:t>①－４　振り返りは自己</a:t>
            </a:r>
            <a:r>
              <a:rPr lang="ja-JP" altLang="en-US" sz="1100" dirty="0" smtClean="0">
                <a:latin typeface="HG丸ｺﾞｼｯｸM-PRO" panose="020F0600000000000000" pitchFamily="50" charset="-128"/>
                <a:ea typeface="HG丸ｺﾞｼｯｸM-PRO" panose="020F0600000000000000" pitchFamily="50" charset="-128"/>
              </a:rPr>
              <a:t>評価に加え、</a:t>
            </a:r>
            <a:r>
              <a:rPr lang="ja-JP" altLang="en-US" sz="1100" dirty="0">
                <a:latin typeface="HG丸ｺﾞｼｯｸM-PRO" panose="020F0600000000000000" pitchFamily="50" charset="-128"/>
                <a:ea typeface="HG丸ｺﾞｼｯｸM-PRO" panose="020F0600000000000000" pitchFamily="50" charset="-128"/>
              </a:rPr>
              <a:t>仲間と認め合う活動</a:t>
            </a:r>
            <a:r>
              <a:rPr lang="ja-JP" altLang="en-US" sz="1100" dirty="0" smtClean="0">
                <a:latin typeface="HG丸ｺﾞｼｯｸM-PRO" panose="020F0600000000000000" pitchFamily="50" charset="-128"/>
                <a:ea typeface="HG丸ｺﾞｼｯｸM-PRO" panose="020F0600000000000000" pitchFamily="50" charset="-128"/>
              </a:rPr>
              <a:t>を取り入れる。</a:t>
            </a:r>
            <a:endParaRPr lang="en-US" altLang="ja-JP" sz="1100" dirty="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①－５　振り返りと自己決定を</a:t>
            </a:r>
            <a:r>
              <a:rPr lang="ja-JP" altLang="en-US" sz="1100" dirty="0" smtClean="0">
                <a:latin typeface="HG丸ｺﾞｼｯｸM-PRO" panose="020F0600000000000000" pitchFamily="50" charset="-128"/>
                <a:ea typeface="HG丸ｺﾞｼｯｸM-PRO" panose="020F0600000000000000" pitchFamily="50" charset="-128"/>
              </a:rPr>
              <a:t>結び付ける。</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③－１　心に</a:t>
            </a:r>
            <a:r>
              <a:rPr lang="ja-JP" altLang="en-US" sz="1100" dirty="0" smtClean="0">
                <a:latin typeface="HG丸ｺﾞｼｯｸM-PRO" panose="020F0600000000000000" pitchFamily="50" charset="-128"/>
                <a:ea typeface="HG丸ｺﾞｼｯｸM-PRO" panose="020F0600000000000000" pitchFamily="50" charset="-128"/>
              </a:rPr>
              <a:t>響くポイント</a:t>
            </a:r>
            <a:r>
              <a:rPr lang="ja-JP" altLang="en-US" sz="1100" dirty="0">
                <a:latin typeface="HG丸ｺﾞｼｯｸM-PRO" panose="020F0600000000000000" pitchFamily="50" charset="-128"/>
                <a:ea typeface="HG丸ｺﾞｼｯｸM-PRO" panose="020F0600000000000000" pitchFamily="50" charset="-128"/>
              </a:rPr>
              <a:t>を理解した上で褒める・認める言葉を</a:t>
            </a:r>
            <a:r>
              <a:rPr lang="ja-JP" altLang="en-US" sz="1100" dirty="0" smtClean="0">
                <a:latin typeface="HG丸ｺﾞｼｯｸM-PRO" panose="020F0600000000000000" pitchFamily="50" charset="-128"/>
                <a:ea typeface="HG丸ｺﾞｼｯｸM-PRO" panose="020F0600000000000000" pitchFamily="50" charset="-128"/>
              </a:rPr>
              <a:t>掛ける。</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86" name="正方形/長方形 85"/>
          <p:cNvSpPr/>
          <p:nvPr/>
        </p:nvSpPr>
        <p:spPr>
          <a:xfrm>
            <a:off x="142314" y="1520096"/>
            <a:ext cx="6552000" cy="792784"/>
          </a:xfrm>
          <a:prstGeom prst="rect">
            <a:avLst/>
          </a:prstGeom>
          <a:noFill/>
          <a:ln w="127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5" name="正方形/長方形 24"/>
          <p:cNvSpPr/>
          <p:nvPr/>
        </p:nvSpPr>
        <p:spPr>
          <a:xfrm>
            <a:off x="77927" y="40191"/>
            <a:ext cx="3438763" cy="369332"/>
          </a:xfrm>
          <a:prstGeom prst="rect">
            <a:avLst/>
          </a:prstGeom>
          <a:solidFill>
            <a:schemeClr val="bg1"/>
          </a:solidFill>
        </p:spPr>
        <p:txBody>
          <a:bodyPr wrap="none" lIns="91440" tIns="45720" rIns="91440" bIns="45720">
            <a:spAutoFit/>
          </a:bodyPr>
          <a:lstStyle/>
          <a:p>
            <a:pPr algn="ctr"/>
            <a:r>
              <a:rPr lang="ja-JP" altLang="en-US" b="1" dirty="0" smtClean="0">
                <a:ea typeface="HG丸ｺﾞｼｯｸM-PRO" pitchFamily="50" charset="-128"/>
              </a:rPr>
              <a:t>学級活動を生かした事後の活動</a:t>
            </a:r>
            <a:endParaRPr lang="ja-JP" altLang="en-US" b="1" dirty="0">
              <a:ea typeface="HG丸ｺﾞｼｯｸM-PRO" pitchFamily="50" charset="-128"/>
            </a:endParaRPr>
          </a:p>
        </p:txBody>
      </p:sp>
      <p:sp>
        <p:nvSpPr>
          <p:cNvPr id="69" name="Rectangle 55"/>
          <p:cNvSpPr>
            <a:spLocks noChangeArrowheads="1"/>
          </p:cNvSpPr>
          <p:nvPr/>
        </p:nvSpPr>
        <p:spPr bwMode="auto">
          <a:xfrm>
            <a:off x="1714957" y="880454"/>
            <a:ext cx="4965996" cy="626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r>
              <a:rPr lang="ja-JP" altLang="en-US" sz="1100" dirty="0" smtClean="0">
                <a:latin typeface="HG丸ｺﾞｼｯｸM-PRO" panose="020F0600000000000000" pitchFamily="50" charset="-128"/>
                <a:ea typeface="HG丸ｺﾞｼｯｸM-PRO" panose="020F0600000000000000" pitchFamily="50" charset="-128"/>
              </a:rPr>
              <a:t>○自分の行動を振り返ったり仲間からの賞賛を受けたりする機会が増え、</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　自らよりよい生き方をしようという意識が高まる。</a:t>
            </a:r>
            <a:endParaRPr lang="en-US" altLang="ja-JP" sz="1100" dirty="0" smtClean="0">
              <a:latin typeface="HG丸ｺﾞｼｯｸM-PRO" panose="020F0600000000000000" pitchFamily="50" charset="-128"/>
              <a:ea typeface="HG丸ｺﾞｼｯｸM-PRO" panose="020F0600000000000000" pitchFamily="50" charset="-128"/>
            </a:endParaRPr>
          </a:p>
        </p:txBody>
      </p:sp>
      <p:sp>
        <p:nvSpPr>
          <p:cNvPr id="27" name="角丸四角形 26"/>
          <p:cNvSpPr/>
          <p:nvPr/>
        </p:nvSpPr>
        <p:spPr>
          <a:xfrm>
            <a:off x="142315" y="2626462"/>
            <a:ext cx="6538660" cy="3354966"/>
          </a:xfrm>
          <a:prstGeom prst="roundRect">
            <a:avLst>
              <a:gd name="adj" fmla="val 314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角丸四角形 28"/>
          <p:cNvSpPr/>
          <p:nvPr/>
        </p:nvSpPr>
        <p:spPr>
          <a:xfrm>
            <a:off x="1186894" y="2444890"/>
            <a:ext cx="4457700" cy="469773"/>
          </a:xfrm>
          <a:prstGeom prst="roundRect">
            <a:avLst>
              <a:gd name="adj" fmla="val 50000"/>
            </a:avLst>
          </a:prstGeom>
          <a:solidFill>
            <a:schemeClr val="bg1">
              <a:lumMod val="85000"/>
            </a:schemeClr>
          </a:solidFill>
          <a:ln w="38100">
            <a:noFill/>
          </a:ln>
          <a:scene3d>
            <a:camera prst="orthographicFront"/>
            <a:lightRig rig="threePt" dir="t"/>
          </a:scene3d>
          <a:sp3d>
            <a:bevelT prst="angle"/>
          </a:sp3d>
        </p:spPr>
        <p:style>
          <a:lnRef idx="2">
            <a:schemeClr val="accent2"/>
          </a:lnRef>
          <a:fillRef idx="1">
            <a:schemeClr val="lt1"/>
          </a:fillRef>
          <a:effectRef idx="0">
            <a:schemeClr val="accent2"/>
          </a:effectRef>
          <a:fontRef idx="minor">
            <a:schemeClr val="dk1"/>
          </a:fontRef>
        </p:style>
        <p:txBody>
          <a:bodyPr anchor="ctr" anchorCtr="1"/>
          <a:lstStyle/>
          <a:p>
            <a:pPr algn="ctr" eaLnBrk="1" hangingPunct="1">
              <a:lnSpc>
                <a:spcPct val="120000"/>
              </a:lnSpc>
              <a:defRPr/>
            </a:pPr>
            <a:r>
              <a:rPr lang="ja-JP" altLang="en-US" spc="-1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振り返りと次の目標設定</a:t>
            </a:r>
            <a:endParaRPr lang="en-US" altLang="ja-JP" spc="-15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33" name="角丸四角形 32"/>
          <p:cNvSpPr/>
          <p:nvPr/>
        </p:nvSpPr>
        <p:spPr>
          <a:xfrm>
            <a:off x="235968" y="2881444"/>
            <a:ext cx="6364691" cy="3060152"/>
          </a:xfrm>
          <a:prstGeom prst="roundRect">
            <a:avLst>
              <a:gd name="adj" fmla="val 1533"/>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b="1"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活動の流れ</a:t>
            </a:r>
            <a:r>
              <a:rPr lang="en-US" altLang="ja-JP" sz="1200" b="1" dirty="0" smtClean="0">
                <a:solidFill>
                  <a:schemeClr val="tx1"/>
                </a:solidFill>
                <a:latin typeface="HG丸ｺﾞｼｯｸM-PRO" panose="020F0600000000000000" pitchFamily="50" charset="-128"/>
                <a:ea typeface="HG丸ｺﾞｼｯｸM-PRO" panose="020F0600000000000000" pitchFamily="50" charset="-128"/>
              </a:rPr>
              <a:t>】</a:t>
            </a:r>
          </a:p>
          <a:p>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(1)</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自分が設定した目標に対する自己評価を行う。（数値・よさ・課題）</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(2)</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班員の姿や活動場面を意識して、具体的な頑張りを認めるメッセージを贈る。</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(3)</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班員から自分へのメッセージを確認することで、自己存在感や自己有用感の高まりに</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つながる。</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(4)</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振り返りや班員からのメッセージを生かして新しい自分</a:t>
            </a:r>
            <a:r>
              <a:rPr lang="ja-JP" altLang="en-US" sz="1200" dirty="0">
                <a:solidFill>
                  <a:schemeClr val="tx1"/>
                </a:solidFill>
                <a:latin typeface="HG丸ｺﾞｼｯｸM-PRO" panose="020F0600000000000000" pitchFamily="50" charset="-128"/>
                <a:ea typeface="HG丸ｺﾞｼｯｸM-PRO" panose="020F0600000000000000" pitchFamily="50" charset="-128"/>
              </a:rPr>
              <a:t>宣言（</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行動目標</a:t>
            </a:r>
            <a:r>
              <a:rPr lang="ja-JP" altLang="en-US" sz="1200" dirty="0">
                <a:solidFill>
                  <a:schemeClr val="tx1"/>
                </a:solidFill>
                <a:latin typeface="HG丸ｺﾞｼｯｸM-PRO" panose="020F0600000000000000" pitchFamily="50" charset="-128"/>
                <a:ea typeface="HG丸ｺﾞｼｯｸM-PRO" panose="020F0600000000000000" pitchFamily="50" charset="-128"/>
              </a:rPr>
              <a:t>）を</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設定する。</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en-US" altLang="ja-JP" sz="1200" b="1"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１：振り返りシートは１週間ごとに「振り返り→新しい目標設定」２週間ごとに「振り</a:t>
            </a:r>
            <a:endParaRPr lang="en-US" altLang="ja-JP" sz="1200" b="1"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　　　返り→新しい目標設定」１か月ごとに「振り返り→新しい目標設定」など期間を設</a:t>
            </a:r>
            <a:endParaRPr lang="en-US" altLang="ja-JP" sz="1200" b="1"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200" b="1" dirty="0" err="1" smtClean="0">
                <a:solidFill>
                  <a:schemeClr val="tx1"/>
                </a:solidFill>
                <a:latin typeface="HG丸ｺﾞｼｯｸM-PRO" panose="020F0600000000000000" pitchFamily="50" charset="-128"/>
                <a:ea typeface="HG丸ｺﾞｼｯｸM-PRO" panose="020F0600000000000000" pitchFamily="50" charset="-128"/>
              </a:rPr>
              <a:t>定して</a:t>
            </a:r>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行ってください。</a:t>
            </a:r>
            <a:endParaRPr lang="en-US" altLang="ja-JP" sz="1200" b="1" dirty="0" smtClean="0">
              <a:solidFill>
                <a:schemeClr val="tx1"/>
              </a:solidFill>
              <a:latin typeface="HG丸ｺﾞｼｯｸM-PRO" panose="020F0600000000000000" pitchFamily="50" charset="-128"/>
              <a:ea typeface="HG丸ｺﾞｼｯｸM-PRO" panose="020F0600000000000000" pitchFamily="50" charset="-128"/>
            </a:endParaRPr>
          </a:p>
          <a:p>
            <a:r>
              <a:rPr lang="en-US" altLang="ja-JP" sz="1200" b="1"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２：今回は、学級活動で設定した自分宣言を１回目の目標としていますが、学級の実態</a:t>
            </a:r>
            <a:endParaRPr lang="en-US" altLang="ja-JP" sz="1200" b="1"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　　　に応じて目標を立てさせたり、行事と組み合わせて目標設定をしたりして活用する</a:t>
            </a:r>
            <a:endParaRPr lang="en-US" altLang="ja-JP" sz="1200" b="1"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　　　こともできます。</a:t>
            </a:r>
            <a:endParaRPr lang="en-US" altLang="ja-JP" sz="1200" b="1" dirty="0" smtClean="0">
              <a:solidFill>
                <a:schemeClr val="tx1"/>
              </a:solidFill>
              <a:latin typeface="HG丸ｺﾞｼｯｸM-PRO" panose="020F0600000000000000" pitchFamily="50" charset="-128"/>
              <a:ea typeface="HG丸ｺﾞｼｯｸM-PRO" panose="020F0600000000000000" pitchFamily="50" charset="-128"/>
            </a:endParaRPr>
          </a:p>
          <a:p>
            <a:r>
              <a:rPr lang="en-US" altLang="ja-JP" sz="1200" b="1"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３：振り返りのシート（スプレッドシート）を班ごとに共有して</a:t>
            </a:r>
            <a:r>
              <a:rPr lang="ja-JP" altLang="en-US" sz="1200" b="1" dirty="0">
                <a:solidFill>
                  <a:schemeClr val="tx1"/>
                </a:solidFill>
                <a:latin typeface="HG丸ｺﾞｼｯｸM-PRO" panose="020F0600000000000000" pitchFamily="50" charset="-128"/>
                <a:ea typeface="HG丸ｺﾞｼｯｸM-PRO" panose="020F0600000000000000" pitchFamily="50" charset="-128"/>
              </a:rPr>
              <a:t>使用</a:t>
            </a:r>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する。</a:t>
            </a:r>
            <a:endParaRPr lang="en-US" altLang="ja-JP" sz="1200" b="1" dirty="0" smtClean="0">
              <a:solidFill>
                <a:schemeClr val="tx1"/>
              </a:solidFill>
              <a:latin typeface="HG丸ｺﾞｼｯｸM-PRO" panose="020F0600000000000000" pitchFamily="50" charset="-128"/>
              <a:ea typeface="HG丸ｺﾞｼｯｸM-PRO" panose="020F0600000000000000" pitchFamily="50" charset="-128"/>
            </a:endParaRPr>
          </a:p>
          <a:p>
            <a:r>
              <a:rPr lang="en-US" altLang="ja-JP" sz="1200" b="1"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４：記入例のシートがあるので、最初は例を参考にしながら記入するよう伝える。</a:t>
            </a:r>
            <a:endParaRPr lang="en-US" altLang="ja-JP" sz="12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2" name="正方形/長方形 1"/>
          <p:cNvSpPr/>
          <p:nvPr/>
        </p:nvSpPr>
        <p:spPr>
          <a:xfrm>
            <a:off x="6231445" y="6794172"/>
            <a:ext cx="481913" cy="6512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1127980" y="6160161"/>
            <a:ext cx="4632246" cy="276999"/>
          </a:xfrm>
          <a:prstGeom prst="rect">
            <a:avLst/>
          </a:prstGeom>
          <a:solidFill>
            <a:srgbClr val="FFCCFF"/>
          </a:solidFill>
        </p:spPr>
        <p:txBody>
          <a:bodyPr wrap="square">
            <a:spAutoFit/>
          </a:bodyPr>
          <a:lstStyle/>
          <a:p>
            <a:pPr algn="ctr"/>
            <a:r>
              <a:rPr lang="ja-JP" altLang="en-US" sz="1200" dirty="0" smtClean="0">
                <a:latin typeface="HG丸ｺﾞｼｯｸM-PRO" panose="020F0600000000000000" pitchFamily="50" charset="-128"/>
                <a:ea typeface="HG丸ｺﾞｼｯｸM-PRO" panose="020F0600000000000000" pitchFamily="50" charset="-128"/>
              </a:rPr>
              <a:t>「ささえ－る」</a:t>
            </a:r>
            <a:r>
              <a:rPr lang="ja-JP" altLang="en-US" sz="1200" dirty="0">
                <a:latin typeface="HG丸ｺﾞｼｯｸM-PRO" panose="020F0600000000000000" pitchFamily="50" charset="-128"/>
                <a:ea typeface="HG丸ｺﾞｼｯｸM-PRO" panose="020F0600000000000000" pitchFamily="50" charset="-128"/>
              </a:rPr>
              <a:t>ポイントを意識した具体的な</a:t>
            </a:r>
            <a:r>
              <a:rPr lang="ja-JP" altLang="en-US" sz="1200" dirty="0" smtClean="0">
                <a:latin typeface="HG丸ｺﾞｼｯｸM-PRO" panose="020F0600000000000000" pitchFamily="50" charset="-128"/>
                <a:ea typeface="HG丸ｺﾞｼｯｸM-PRO" panose="020F0600000000000000" pitchFamily="50" charset="-128"/>
              </a:rPr>
              <a:t>働き掛け</a:t>
            </a:r>
            <a:endParaRPr lang="en-US" altLang="ja-JP" sz="1200" dirty="0">
              <a:latin typeface="HG丸ｺﾞｼｯｸM-PRO" panose="020F0600000000000000" pitchFamily="50" charset="-128"/>
              <a:ea typeface="HG丸ｺﾞｼｯｸM-PRO" panose="020F0600000000000000" pitchFamily="50" charset="-128"/>
            </a:endParaRPr>
          </a:p>
        </p:txBody>
      </p:sp>
      <p:sp>
        <p:nvSpPr>
          <p:cNvPr id="24" name="正方形/長方形 23"/>
          <p:cNvSpPr/>
          <p:nvPr/>
        </p:nvSpPr>
        <p:spPr>
          <a:xfrm>
            <a:off x="261758" y="6655725"/>
            <a:ext cx="3125802" cy="1107996"/>
          </a:xfrm>
          <a:prstGeom prst="rect">
            <a:avLst/>
          </a:prstGeom>
          <a:solidFill>
            <a:srgbClr val="FFCCFF"/>
          </a:solidFill>
        </p:spPr>
        <p:txBody>
          <a:bodyPr wrap="square">
            <a:spAutoFit/>
          </a:bodyPr>
          <a:lstStyle/>
          <a:p>
            <a:r>
              <a:rPr lang="ja-JP" altLang="en-US" sz="1100" dirty="0">
                <a:latin typeface="HG丸ｺﾞｼｯｸM-PRO" panose="020F0600000000000000" pitchFamily="50" charset="-128"/>
                <a:ea typeface="HG丸ｺﾞｼｯｸM-PRO" panose="020F0600000000000000" pitchFamily="50" charset="-128"/>
              </a:rPr>
              <a:t>ポイント</a:t>
            </a:r>
            <a:r>
              <a:rPr lang="ja-JP" altLang="en-US" sz="1100" dirty="0" smtClean="0">
                <a:latin typeface="HG丸ｺﾞｼｯｸM-PRO" panose="020F0600000000000000" pitchFamily="50" charset="-128"/>
                <a:ea typeface="HG丸ｺﾞｼｯｸM-PRO" panose="020F0600000000000000" pitchFamily="50" charset="-128"/>
              </a:rPr>
              <a:t>①－４</a:t>
            </a:r>
            <a:endParaRPr lang="en-US" altLang="ja-JP" sz="1100" dirty="0">
              <a:latin typeface="HG丸ｺﾞｼｯｸM-PRO" panose="020F0600000000000000" pitchFamily="50" charset="-128"/>
              <a:ea typeface="HG丸ｺﾞｼｯｸM-PRO" panose="020F0600000000000000" pitchFamily="50" charset="-128"/>
            </a:endParaRPr>
          </a:p>
          <a:p>
            <a:r>
              <a:rPr lang="en-US" altLang="ja-JP" sz="1100" dirty="0" smtClean="0">
                <a:latin typeface="HG丸ｺﾞｼｯｸM-PRO" panose="020F0600000000000000" pitchFamily="50" charset="-128"/>
                <a:ea typeface="HG丸ｺﾞｼｯｸM-PRO" panose="020F0600000000000000" pitchFamily="50" charset="-128"/>
              </a:rPr>
              <a:t>【</a:t>
            </a:r>
            <a:r>
              <a:rPr lang="ja-JP" altLang="en-US" sz="1100" dirty="0" smtClean="0">
                <a:latin typeface="HG丸ｺﾞｼｯｸM-PRO" panose="020F0600000000000000" pitchFamily="50" charset="-128"/>
                <a:ea typeface="HG丸ｺﾞｼｯｸM-PRO" panose="020F0600000000000000" pitchFamily="50" charset="-128"/>
              </a:rPr>
              <a:t>振り返りは自己評価に加え、仲間と認め合う活動を取り入れる</a:t>
            </a:r>
            <a:r>
              <a:rPr lang="en-US" altLang="ja-JP" sz="1100" dirty="0" smtClean="0">
                <a:latin typeface="HG丸ｺﾞｼｯｸM-PRO" panose="020F0600000000000000" pitchFamily="50" charset="-128"/>
                <a:ea typeface="HG丸ｺﾞｼｯｸM-PRO" panose="020F0600000000000000" pitchFamily="50" charset="-128"/>
              </a:rPr>
              <a:t>】</a:t>
            </a:r>
            <a:endParaRPr lang="en-US" altLang="ja-JP" sz="1100" dirty="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　振り返りシートを活用することで、自己評価で終わるのではなく、他者の頑張りやよさに目を向けて生活する意識が高まる。</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30" name="正方形/長方形 29"/>
          <p:cNvSpPr/>
          <p:nvPr/>
        </p:nvSpPr>
        <p:spPr>
          <a:xfrm>
            <a:off x="261758" y="8090104"/>
            <a:ext cx="3125802" cy="1277273"/>
          </a:xfrm>
          <a:prstGeom prst="rect">
            <a:avLst/>
          </a:prstGeom>
          <a:solidFill>
            <a:srgbClr val="FFCCFF"/>
          </a:solidFill>
        </p:spPr>
        <p:txBody>
          <a:bodyPr wrap="square">
            <a:spAutoFit/>
          </a:bodyPr>
          <a:lstStyle/>
          <a:p>
            <a:r>
              <a:rPr lang="ja-JP" altLang="en-US" sz="1100" dirty="0" smtClean="0">
                <a:latin typeface="HG丸ｺﾞｼｯｸM-PRO" panose="020F0600000000000000" pitchFamily="50" charset="-128"/>
                <a:ea typeface="HG丸ｺﾞｼｯｸM-PRO" panose="020F0600000000000000" pitchFamily="50" charset="-128"/>
              </a:rPr>
              <a:t>ポイント①－５</a:t>
            </a:r>
            <a:endParaRPr lang="en-US" altLang="ja-JP" sz="1100" dirty="0">
              <a:latin typeface="HG丸ｺﾞｼｯｸM-PRO" panose="020F0600000000000000" pitchFamily="50" charset="-128"/>
              <a:ea typeface="HG丸ｺﾞｼｯｸM-PRO" panose="020F0600000000000000" pitchFamily="50" charset="-128"/>
            </a:endParaRPr>
          </a:p>
          <a:p>
            <a:r>
              <a:rPr lang="en-US" altLang="ja-JP" sz="1100" dirty="0" smtClean="0">
                <a:latin typeface="HG丸ｺﾞｼｯｸM-PRO" panose="020F0600000000000000" pitchFamily="50" charset="-128"/>
                <a:ea typeface="HG丸ｺﾞｼｯｸM-PRO" panose="020F0600000000000000" pitchFamily="50" charset="-128"/>
              </a:rPr>
              <a:t>【</a:t>
            </a:r>
            <a:r>
              <a:rPr lang="ja-JP" altLang="en-US" sz="1100" dirty="0" smtClean="0">
                <a:latin typeface="HG丸ｺﾞｼｯｸM-PRO" panose="020F0600000000000000" pitchFamily="50" charset="-128"/>
                <a:ea typeface="HG丸ｺﾞｼｯｸM-PRO" panose="020F0600000000000000" pitchFamily="50" charset="-128"/>
              </a:rPr>
              <a:t>振り返りと自己評価を結び付ける</a:t>
            </a:r>
            <a:r>
              <a:rPr lang="en-US" altLang="ja-JP" sz="1100" dirty="0" smtClean="0">
                <a:latin typeface="HG丸ｺﾞｼｯｸM-PRO" panose="020F0600000000000000" pitchFamily="50" charset="-128"/>
                <a:ea typeface="HG丸ｺﾞｼｯｸM-PRO" panose="020F0600000000000000" pitchFamily="50" charset="-128"/>
              </a:rPr>
              <a:t>】</a:t>
            </a:r>
            <a:endParaRPr lang="en-US" altLang="ja-JP" sz="1100" dirty="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　新しく自分宣言を設定する際には、前回の自分の振り返りと班の仲間からのメッセージを必ずもう一度読むように促す。</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　振り返りと自己決定を合わせて行うことで自己理解の深化につなげる。</a:t>
            </a:r>
            <a:endParaRPr lang="en-US" altLang="ja-JP" sz="1100" dirty="0" smtClean="0">
              <a:latin typeface="HG丸ｺﾞｼｯｸM-PRO" panose="020F0600000000000000" pitchFamily="50" charset="-128"/>
              <a:ea typeface="HG丸ｺﾞｼｯｸM-PRO" panose="020F0600000000000000" pitchFamily="50" charset="-128"/>
            </a:endParaRPr>
          </a:p>
        </p:txBody>
      </p:sp>
      <p:sp>
        <p:nvSpPr>
          <p:cNvPr id="31" name="正方形/長方形 30"/>
          <p:cNvSpPr/>
          <p:nvPr/>
        </p:nvSpPr>
        <p:spPr>
          <a:xfrm>
            <a:off x="3555150" y="6640433"/>
            <a:ext cx="3125802" cy="3139321"/>
          </a:xfrm>
          <a:prstGeom prst="rect">
            <a:avLst/>
          </a:prstGeom>
          <a:solidFill>
            <a:srgbClr val="FFCCFF"/>
          </a:solidFill>
        </p:spPr>
        <p:txBody>
          <a:bodyPr wrap="square">
            <a:spAutoFit/>
          </a:bodyPr>
          <a:lstStyle/>
          <a:p>
            <a:r>
              <a:rPr lang="ja-JP" altLang="en-US" sz="1100" dirty="0" smtClean="0">
                <a:latin typeface="HG丸ｺﾞｼｯｸM-PRO" panose="020F0600000000000000" pitchFamily="50" charset="-128"/>
                <a:ea typeface="HG丸ｺﾞｼｯｸM-PRO" panose="020F0600000000000000" pitchFamily="50" charset="-128"/>
              </a:rPr>
              <a:t>ポイント③－１</a:t>
            </a:r>
            <a:endParaRPr lang="en-US" altLang="ja-JP" sz="1100" dirty="0">
              <a:latin typeface="HG丸ｺﾞｼｯｸM-PRO" panose="020F0600000000000000" pitchFamily="50" charset="-128"/>
              <a:ea typeface="HG丸ｺﾞｼｯｸM-PRO" panose="020F0600000000000000" pitchFamily="50" charset="-128"/>
            </a:endParaRPr>
          </a:p>
          <a:p>
            <a:r>
              <a:rPr lang="en-US" altLang="ja-JP" sz="1100" dirty="0" smtClean="0">
                <a:latin typeface="HG丸ｺﾞｼｯｸM-PRO" panose="020F0600000000000000" pitchFamily="50" charset="-128"/>
                <a:ea typeface="HG丸ｺﾞｼｯｸM-PRO" panose="020F0600000000000000" pitchFamily="50" charset="-128"/>
              </a:rPr>
              <a:t>【</a:t>
            </a:r>
            <a:r>
              <a:rPr lang="ja-JP" altLang="en-US" sz="1100" dirty="0" smtClean="0">
                <a:latin typeface="HG丸ｺﾞｼｯｸM-PRO" panose="020F0600000000000000" pitchFamily="50" charset="-128"/>
                <a:ea typeface="HG丸ｺﾞｼｯｸM-PRO" panose="020F0600000000000000" pitchFamily="50" charset="-128"/>
              </a:rPr>
              <a:t>心に響くポイントを理解した上で褒める・認める言葉を掛ける</a:t>
            </a:r>
            <a:r>
              <a:rPr lang="en-US" altLang="ja-JP" sz="1100" dirty="0" smtClean="0">
                <a:latin typeface="HG丸ｺﾞｼｯｸM-PRO" panose="020F0600000000000000" pitchFamily="50" charset="-128"/>
                <a:ea typeface="HG丸ｺﾞｼｯｸM-PRO" panose="020F0600000000000000" pitchFamily="50" charset="-128"/>
              </a:rPr>
              <a:t>】</a:t>
            </a:r>
            <a:endParaRPr lang="en-US" altLang="ja-JP" sz="1100" dirty="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（言葉掛けの例）</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○メッセージを贈ることができた児童生徒へ</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　・相手のことをしっかり見ているね</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　・思いやりを感じる言葉選びだね</a:t>
            </a:r>
            <a:endParaRPr lang="en-US" altLang="ja-JP" sz="1100" dirty="0" smtClean="0">
              <a:latin typeface="HG丸ｺﾞｼｯｸM-PRO" panose="020F0600000000000000" pitchFamily="50" charset="-128"/>
              <a:ea typeface="HG丸ｺﾞｼｯｸM-PRO" panose="020F0600000000000000" pitchFamily="50" charset="-128"/>
            </a:endParaRPr>
          </a:p>
          <a:p>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○メッセージを贈ってもらえた児童生徒へ</a:t>
            </a:r>
            <a:endParaRPr lang="en-US" altLang="ja-JP" sz="1100" dirty="0" smtClean="0">
              <a:latin typeface="HG丸ｺﾞｼｯｸM-PRO" panose="020F0600000000000000" pitchFamily="50" charset="-128"/>
              <a:ea typeface="HG丸ｺﾞｼｯｸM-PRO" panose="020F0600000000000000" pitchFamily="50" charset="-128"/>
            </a:endParaRPr>
          </a:p>
          <a:p>
            <a:pPr algn="just"/>
            <a:r>
              <a:rPr lang="ja-JP" altLang="en-US" sz="1100" dirty="0" smtClean="0">
                <a:latin typeface="HG丸ｺﾞｼｯｸM-PRO" panose="020F0600000000000000" pitchFamily="50" charset="-128"/>
                <a:ea typeface="HG丸ｺﾞｼｯｸM-PRO" panose="020F0600000000000000" pitchFamily="50" charset="-128"/>
              </a:rPr>
              <a:t>　・仲間はあなたの頑張りを見ていてくれて</a:t>
            </a:r>
            <a:r>
              <a:rPr lang="ja-JP" altLang="en-US" sz="1100" dirty="0" err="1" smtClean="0">
                <a:latin typeface="HG丸ｺﾞｼｯｸM-PRO" panose="020F0600000000000000" pitchFamily="50" charset="-128"/>
                <a:ea typeface="HG丸ｺﾞｼｯｸM-PRO" panose="020F0600000000000000" pitchFamily="50" charset="-128"/>
              </a:rPr>
              <a:t>い</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　　たね</a:t>
            </a:r>
            <a:endParaRPr lang="en-US" altLang="ja-JP" sz="1100" dirty="0" smtClean="0">
              <a:latin typeface="HG丸ｺﾞｼｯｸM-PRO" panose="020F0600000000000000" pitchFamily="50" charset="-128"/>
              <a:ea typeface="HG丸ｺﾞｼｯｸM-PRO" panose="020F0600000000000000" pitchFamily="50" charset="-128"/>
            </a:endParaRPr>
          </a:p>
          <a:p>
            <a:endParaRPr lang="en-US" altLang="ja-JP" sz="1100" dirty="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○メッセージを贈る</a:t>
            </a:r>
            <a:r>
              <a:rPr lang="ja-JP" altLang="en-US" sz="1100" dirty="0">
                <a:latin typeface="HG丸ｺﾞｼｯｸM-PRO" panose="020F0600000000000000" pitchFamily="50" charset="-128"/>
                <a:ea typeface="HG丸ｺﾞｼｯｸM-PRO" panose="020F0600000000000000" pitchFamily="50" charset="-128"/>
              </a:rPr>
              <a:t>ことが</a:t>
            </a:r>
            <a:r>
              <a:rPr lang="ja-JP" altLang="en-US" sz="1100" dirty="0" smtClean="0">
                <a:latin typeface="HG丸ｺﾞｼｯｸM-PRO" panose="020F0600000000000000" pitchFamily="50" charset="-128"/>
                <a:ea typeface="HG丸ｺﾞｼｯｸM-PRO" panose="020F0600000000000000" pitchFamily="50" charset="-128"/>
              </a:rPr>
              <a:t>できない児童生徒へ</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　・</a:t>
            </a:r>
            <a:r>
              <a:rPr lang="ja-JP" altLang="en-US" sz="1100" dirty="0">
                <a:latin typeface="HG丸ｺﾞｼｯｸM-PRO" panose="020F0600000000000000" pitchFamily="50" charset="-128"/>
                <a:ea typeface="HG丸ｺﾞｼｯｸM-PRO" panose="020F0600000000000000" pitchFamily="50" charset="-128"/>
              </a:rPr>
              <a:t>他の級友が書いている</a:t>
            </a:r>
            <a:r>
              <a:rPr lang="ja-JP" altLang="en-US" sz="1100" dirty="0" smtClean="0">
                <a:latin typeface="HG丸ｺﾞｼｯｸM-PRO" panose="020F0600000000000000" pitchFamily="50" charset="-128"/>
                <a:ea typeface="HG丸ｺﾞｼｯｸM-PRO" panose="020F0600000000000000" pitchFamily="50" charset="-128"/>
              </a:rPr>
              <a:t>メッセージがヒント</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　　になるよ</a:t>
            </a:r>
            <a:endParaRPr lang="en-US" altLang="ja-JP" sz="1100" dirty="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　・今回は書けなくて</a:t>
            </a:r>
            <a:r>
              <a:rPr lang="ja-JP" altLang="en-US" sz="1100" dirty="0" smtClean="0">
                <a:latin typeface="HG丸ｺﾞｼｯｸM-PRO" panose="020F0600000000000000" pitchFamily="50" charset="-128"/>
                <a:ea typeface="HG丸ｺﾞｼｯｸM-PRO" panose="020F0600000000000000" pitchFamily="50" charset="-128"/>
              </a:rPr>
              <a:t>も大丈夫だよ。来週はみ</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　　</a:t>
            </a:r>
            <a:r>
              <a:rPr lang="ja-JP" altLang="en-US" sz="1100" dirty="0" err="1" smtClean="0">
                <a:latin typeface="HG丸ｺﾞｼｯｸM-PRO" panose="020F0600000000000000" pitchFamily="50" charset="-128"/>
                <a:ea typeface="HG丸ｺﾞｼｯｸM-PRO" panose="020F0600000000000000" pitchFamily="50" charset="-128"/>
              </a:rPr>
              <a:t>んなの</a:t>
            </a:r>
            <a:r>
              <a:rPr lang="ja-JP" altLang="en-US" sz="1100" dirty="0" smtClean="0">
                <a:latin typeface="HG丸ｺﾞｼｯｸM-PRO" panose="020F0600000000000000" pitchFamily="50" charset="-128"/>
                <a:ea typeface="HG丸ｺﾞｼｯｸM-PRO" panose="020F0600000000000000" pitchFamily="50" charset="-128"/>
              </a:rPr>
              <a:t>頑張りにも目を向けて生活してみよ</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　　うね</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28" name="Rectangle 55"/>
          <p:cNvSpPr>
            <a:spLocks noChangeArrowheads="1"/>
          </p:cNvSpPr>
          <p:nvPr/>
        </p:nvSpPr>
        <p:spPr bwMode="auto">
          <a:xfrm>
            <a:off x="1473209" y="361318"/>
            <a:ext cx="5440492" cy="459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pPr algn="ctr"/>
            <a:r>
              <a:rPr lang="ja-JP" altLang="en-US" sz="1600" b="0" dirty="0" smtClean="0">
                <a:latin typeface="HG丸ｺﾞｼｯｸM-PRO" panose="020F0600000000000000" pitchFamily="50" charset="-128"/>
                <a:ea typeface="HG丸ｺﾞｼｯｸM-PRO" panose="020F0600000000000000" pitchFamily="50" charset="-128"/>
              </a:rPr>
              <a:t>学級生活を充実させよう</a:t>
            </a:r>
            <a:endParaRPr lang="en-US" altLang="ja-JP" sz="1600" b="0" dirty="0" smtClean="0">
              <a:latin typeface="HG丸ｺﾞｼｯｸM-PRO" panose="020F0600000000000000" pitchFamily="50" charset="-128"/>
              <a:ea typeface="HG丸ｺﾞｼｯｸM-PRO" panose="020F0600000000000000" pitchFamily="50" charset="-128"/>
            </a:endParaRPr>
          </a:p>
          <a:p>
            <a:pPr algn="ctr"/>
            <a:r>
              <a:rPr lang="ja-JP" altLang="en-US" sz="1600" b="0" dirty="0" smtClean="0">
                <a:latin typeface="HG丸ｺﾞｼｯｸM-PRO" panose="020F0600000000000000" pitchFamily="50" charset="-128"/>
                <a:ea typeface="HG丸ｺﾞｼｯｸM-PRO" panose="020F0600000000000000" pitchFamily="50" charset="-128"/>
              </a:rPr>
              <a:t>－学級目標を活用して－</a:t>
            </a:r>
            <a:r>
              <a:rPr lang="ja-JP" altLang="en-US" b="0" dirty="0" smtClean="0">
                <a:latin typeface="HG丸ｺﾞｼｯｸM-PRO" panose="020F0600000000000000" pitchFamily="50" charset="-128"/>
                <a:ea typeface="HG丸ｺﾞｼｯｸM-PRO" panose="020F0600000000000000" pitchFamily="50" charset="-128"/>
              </a:rPr>
              <a:t>　　　　</a:t>
            </a:r>
            <a:endParaRPr lang="ja-JP" altLang="en-US" b="0" dirty="0">
              <a:latin typeface="HG丸ｺﾞｼｯｸM-PRO" panose="020F0600000000000000" pitchFamily="50" charset="-128"/>
              <a:ea typeface="HG丸ｺﾞｼｯｸM-PRO" panose="020F0600000000000000" pitchFamily="50" charset="-128"/>
            </a:endParaRPr>
          </a:p>
        </p:txBody>
      </p:sp>
      <p:sp>
        <p:nvSpPr>
          <p:cNvPr id="36" name="Rectangle 11"/>
          <p:cNvSpPr>
            <a:spLocks noChangeArrowheads="1"/>
          </p:cNvSpPr>
          <p:nvPr/>
        </p:nvSpPr>
        <p:spPr bwMode="auto">
          <a:xfrm>
            <a:off x="1726315" y="384106"/>
            <a:ext cx="141988" cy="473560"/>
          </a:xfrm>
          <a:prstGeom prst="rect">
            <a:avLst/>
          </a:prstGeom>
          <a:solidFill>
            <a:srgbClr val="00B0F0"/>
          </a:solidFill>
          <a:ln>
            <a:noFill/>
          </a:ln>
          <a:extLst/>
        </p:spPr>
        <p:txBody>
          <a:bodyPr wrap="none" anchor="ctr"/>
          <a:lstStyle/>
          <a:p>
            <a:pPr algn="ctr"/>
            <a:endParaRPr lang="ja-JP" altLang="en-US" sz="1800" dirty="0">
              <a:ea typeface="HG丸ｺﾞｼｯｸM-PRO" pitchFamily="50" charset="-128"/>
            </a:endParaRPr>
          </a:p>
        </p:txBody>
      </p:sp>
      <p:sp>
        <p:nvSpPr>
          <p:cNvPr id="37" name="Rectangle 11"/>
          <p:cNvSpPr>
            <a:spLocks noChangeArrowheads="1"/>
          </p:cNvSpPr>
          <p:nvPr/>
        </p:nvSpPr>
        <p:spPr bwMode="auto">
          <a:xfrm>
            <a:off x="6538964" y="374188"/>
            <a:ext cx="141988" cy="473560"/>
          </a:xfrm>
          <a:prstGeom prst="rect">
            <a:avLst/>
          </a:prstGeom>
          <a:solidFill>
            <a:srgbClr val="00B0F0"/>
          </a:solidFill>
          <a:ln>
            <a:noFill/>
          </a:ln>
          <a:extLst/>
        </p:spPr>
        <p:txBody>
          <a:bodyPr wrap="none" anchor="ctr"/>
          <a:lstStyle/>
          <a:p>
            <a:pPr algn="ctr"/>
            <a:endParaRPr lang="ja-JP" altLang="en-US" sz="1800" dirty="0">
              <a:ea typeface="HG丸ｺﾞｼｯｸM-PRO" pitchFamily="50" charset="-128"/>
            </a:endParaRPr>
          </a:p>
        </p:txBody>
      </p:sp>
    </p:spTree>
    <p:extLst>
      <p:ext uri="{BB962C8B-B14F-4D97-AF65-F5344CB8AC3E}">
        <p14:creationId xmlns:p14="http://schemas.microsoft.com/office/powerpoint/2010/main" val="37954623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15282</TotalTime>
  <Words>3902</Words>
  <Application>Microsoft Office PowerPoint</Application>
  <PresentationFormat>A4 210 x 297 mm</PresentationFormat>
  <Paragraphs>430</Paragraphs>
  <Slides>10</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10</vt:i4>
      </vt:variant>
    </vt:vector>
  </HeadingPairs>
  <TitlesOfParts>
    <vt:vector size="19" baseType="lpstr">
      <vt:lpstr>ＤＦ平成明朝体W3</vt:lpstr>
      <vt:lpstr>HG丸ｺﾞｼｯｸM-PRO</vt:lpstr>
      <vt:lpstr>ＭＳ Ｐゴシック</vt:lpstr>
      <vt:lpstr>ＭＳ ゴシック</vt:lpstr>
      <vt:lpstr>メイリオ</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学級生活を充実させよう</dc:title>
  <dc:creator>宮城県総合教育センター</dc:creator>
  <cp:lastModifiedBy>long2307</cp:lastModifiedBy>
  <cp:revision>875</cp:revision>
  <cp:lastPrinted>2024-02-29T01:07:15Z</cp:lastPrinted>
  <dcterms:created xsi:type="dcterms:W3CDTF">2014-06-22T09:44:07Z</dcterms:created>
  <dcterms:modified xsi:type="dcterms:W3CDTF">2024-03-11T02:51:38Z</dcterms:modified>
</cp:coreProperties>
</file>