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9" r:id="rId2"/>
    <p:sldId id="279" r:id="rId3"/>
    <p:sldId id="277" r:id="rId4"/>
    <p:sldId id="278" r:id="rId5"/>
  </p:sldIdLst>
  <p:sldSz cx="6858000" cy="9906000" type="A4"/>
  <p:notesSz cx="9926638" cy="679767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0" userDrawn="1">
          <p15:clr>
            <a:srgbClr val="A4A3A4"/>
          </p15:clr>
        </p15:guide>
        <p15:guide id="2" pos="312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3399FF"/>
    <a:srgbClr val="FF66CC"/>
    <a:srgbClr val="41709C"/>
    <a:srgbClr val="FF9900"/>
    <a:srgbClr val="FF0000"/>
    <a:srgbClr val="FF3399"/>
    <a:srgbClr val="0099FF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61" d="100"/>
          <a:sy n="61" d="100"/>
        </p:scale>
        <p:origin x="2491" y="53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8" d="100"/>
        <a:sy n="68" d="100"/>
      </p:scale>
      <p:origin x="0" y="0"/>
    </p:cViewPr>
  </p:sorterViewPr>
  <p:notesViewPr>
    <p:cSldViewPr snapToGrid="0">
      <p:cViewPr varScale="1">
        <p:scale>
          <a:sx n="71" d="100"/>
          <a:sy n="71" d="100"/>
        </p:scale>
        <p:origin x="-1812" y="-102"/>
      </p:cViewPr>
      <p:guideLst>
        <p:guide orient="horz" pos="2140"/>
        <p:guide pos="312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4301543" cy="339884"/>
          </a:xfrm>
          <a:prstGeom prst="rect">
            <a:avLst/>
          </a:prstGeom>
        </p:spPr>
        <p:txBody>
          <a:bodyPr vert="horz" lIns="92040" tIns="46020" rIns="92040" bIns="46020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22798" y="2"/>
            <a:ext cx="4301543" cy="339884"/>
          </a:xfrm>
          <a:prstGeom prst="rect">
            <a:avLst/>
          </a:prstGeom>
        </p:spPr>
        <p:txBody>
          <a:bodyPr vert="horz" lIns="92040" tIns="46020" rIns="92040" bIns="46020" rtlCol="0"/>
          <a:lstStyle>
            <a:lvl1pPr algn="r">
              <a:defRPr sz="1300"/>
            </a:lvl1pPr>
          </a:lstStyle>
          <a:p>
            <a:fld id="{296E4C18-EA94-4624-A191-2E4A7FAE43BE}" type="datetime1">
              <a:rPr kumimoji="1" lang="ja-JP" altLang="en-US" smtClean="0"/>
              <a:t>2024/3/11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6456613"/>
            <a:ext cx="4301543" cy="339884"/>
          </a:xfrm>
          <a:prstGeom prst="rect">
            <a:avLst/>
          </a:prstGeom>
        </p:spPr>
        <p:txBody>
          <a:bodyPr vert="horz" lIns="92040" tIns="46020" rIns="92040" bIns="46020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22798" y="6456613"/>
            <a:ext cx="4301543" cy="339884"/>
          </a:xfrm>
          <a:prstGeom prst="rect">
            <a:avLst/>
          </a:prstGeom>
        </p:spPr>
        <p:txBody>
          <a:bodyPr vert="horz" lIns="92040" tIns="46020" rIns="92040" bIns="46020" rtlCol="0" anchor="b"/>
          <a:lstStyle>
            <a:lvl1pPr algn="r">
              <a:defRPr sz="1300"/>
            </a:lvl1pPr>
          </a:lstStyle>
          <a:p>
            <a:fld id="{8F73C529-BCC4-46D0-98B1-1AC86D656C2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7855509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703" cy="339484"/>
          </a:xfrm>
          <a:prstGeom prst="rect">
            <a:avLst/>
          </a:prstGeom>
        </p:spPr>
        <p:txBody>
          <a:bodyPr vert="horz" lIns="92040" tIns="46020" rIns="92040" bIns="46020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3340" y="0"/>
            <a:ext cx="4301702" cy="339484"/>
          </a:xfrm>
          <a:prstGeom prst="rect">
            <a:avLst/>
          </a:prstGeom>
        </p:spPr>
        <p:txBody>
          <a:bodyPr vert="horz" lIns="92040" tIns="46020" rIns="92040" bIns="46020" rtlCol="0"/>
          <a:lstStyle>
            <a:lvl1pPr algn="r">
              <a:defRPr sz="1300"/>
            </a:lvl1pPr>
          </a:lstStyle>
          <a:p>
            <a:fld id="{DDAD0BE0-5749-4CB9-A883-99C9B4244C07}" type="datetime1">
              <a:rPr kumimoji="1" lang="ja-JP" altLang="en-US" smtClean="0"/>
              <a:t>2024/3/11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81463" y="509588"/>
            <a:ext cx="1765300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40" tIns="46020" rIns="92040" bIns="460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2826" y="3228296"/>
            <a:ext cx="7940991" cy="3060155"/>
          </a:xfrm>
          <a:prstGeom prst="rect">
            <a:avLst/>
          </a:prstGeom>
        </p:spPr>
        <p:txBody>
          <a:bodyPr vert="horz" lIns="92040" tIns="46020" rIns="92040" bIns="460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6456590"/>
            <a:ext cx="4301703" cy="339484"/>
          </a:xfrm>
          <a:prstGeom prst="rect">
            <a:avLst/>
          </a:prstGeom>
        </p:spPr>
        <p:txBody>
          <a:bodyPr vert="horz" lIns="92040" tIns="46020" rIns="92040" bIns="46020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3340" y="6456590"/>
            <a:ext cx="4301702" cy="339484"/>
          </a:xfrm>
          <a:prstGeom prst="rect">
            <a:avLst/>
          </a:prstGeom>
        </p:spPr>
        <p:txBody>
          <a:bodyPr vert="horz" lIns="92040" tIns="46020" rIns="92040" bIns="46020" rtlCol="0" anchor="b"/>
          <a:lstStyle>
            <a:lvl1pPr algn="r">
              <a:defRPr sz="1300"/>
            </a:lvl1pPr>
          </a:lstStyle>
          <a:p>
            <a:fld id="{24512867-79DD-4576-924B-F197EFD8938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75246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51956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935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Rectangle 55"/>
          <p:cNvSpPr>
            <a:spLocks noChangeArrowheads="1"/>
          </p:cNvSpPr>
          <p:nvPr/>
        </p:nvSpPr>
        <p:spPr bwMode="auto">
          <a:xfrm>
            <a:off x="1868303" y="66023"/>
            <a:ext cx="4735490" cy="6397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ja-JP" altLang="en-US" b="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学級の実態に合った朝の会・帰りの会の</a:t>
            </a:r>
            <a:endParaRPr lang="en-US" altLang="ja-JP" b="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b="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活動プログラムを考えよう　　　</a:t>
            </a:r>
          </a:p>
        </p:txBody>
      </p:sp>
      <p:sp>
        <p:nvSpPr>
          <p:cNvPr id="79" name="Rectangle 55"/>
          <p:cNvSpPr>
            <a:spLocks noChangeArrowheads="1"/>
          </p:cNvSpPr>
          <p:nvPr/>
        </p:nvSpPr>
        <p:spPr bwMode="auto">
          <a:xfrm>
            <a:off x="1743574" y="1712559"/>
            <a:ext cx="4968219" cy="6891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ja-JP" altLang="en-US" sz="1100" b="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①－２　児童生徒の意見・要望・疑問に耳を傾ける。</a:t>
            </a:r>
            <a:endParaRPr lang="en-US" altLang="ja-JP" sz="1100" b="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b="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①－６　短学活の活動プログラムを、児童生徒とともに検討する。</a:t>
            </a:r>
            <a:endParaRPr lang="en-US" altLang="ja-JP" sz="1100" b="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1" name="角丸四角形 30"/>
          <p:cNvSpPr/>
          <p:nvPr/>
        </p:nvSpPr>
        <p:spPr>
          <a:xfrm>
            <a:off x="2281409" y="3221406"/>
            <a:ext cx="4222168" cy="1053327"/>
          </a:xfrm>
          <a:prstGeom prst="roundRect">
            <a:avLst>
              <a:gd name="adj" fmla="val 6716"/>
            </a:avLst>
          </a:prstGeom>
          <a:solidFill>
            <a:schemeClr val="bg1"/>
          </a:solidFill>
          <a:ln w="19050">
            <a:solidFill>
              <a:srgbClr val="00FFFF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○短学活を行う目的を再確認したい。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○児童生徒の実態に応じて活動プログラムを工夫したい。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○伸ばしたい資質・能力に合わせて活動プログラムを設定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したい。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8" name="Rectangle 55"/>
          <p:cNvSpPr>
            <a:spLocks noChangeArrowheads="1"/>
          </p:cNvSpPr>
          <p:nvPr/>
        </p:nvSpPr>
        <p:spPr bwMode="auto">
          <a:xfrm>
            <a:off x="1737677" y="767731"/>
            <a:ext cx="4982317" cy="898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○朝の会は「家庭生活から学校生活へと気持ちを切り替え、一日の見通しを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持つ」、帰りの会は「一日を振り返り、明日以降のめあてや希望を持つ」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という意義を児童生徒とともに再確認する。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○児童生徒が学級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全員でプログラムの作成に関わることで、一人一人の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意見</a:t>
            </a:r>
            <a:endParaRPr lang="en-US" altLang="ja-JP" sz="110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を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大切</a:t>
            </a:r>
            <a:r>
              <a:rPr lang="ja-JP" altLang="en-US" sz="11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</a:t>
            </a:r>
            <a:r>
              <a:rPr lang="ja-JP" altLang="en-US" sz="110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する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経験を積み重ねる。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4" name="角丸四角形 23"/>
          <p:cNvSpPr/>
          <p:nvPr/>
        </p:nvSpPr>
        <p:spPr bwMode="auto">
          <a:xfrm>
            <a:off x="329764" y="3288836"/>
            <a:ext cx="1806562" cy="918465"/>
          </a:xfrm>
          <a:prstGeom prst="roundRect">
            <a:avLst>
              <a:gd name="adj" fmla="val 21147"/>
            </a:avLst>
          </a:prstGeom>
          <a:solidFill>
            <a:srgbClr val="00FFFF"/>
          </a:solidFill>
          <a:ln>
            <a:solidFill>
              <a:srgbClr val="00FFFF"/>
            </a:solidFill>
            <a:headEnd/>
            <a:tailEnd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担任の思い</a:t>
            </a:r>
            <a:endParaRPr kumimoji="1" lang="en-US" altLang="ja-JP" sz="1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5" name="下矢印 24"/>
          <p:cNvSpPr/>
          <p:nvPr/>
        </p:nvSpPr>
        <p:spPr bwMode="auto">
          <a:xfrm>
            <a:off x="4056048" y="4533849"/>
            <a:ext cx="360000" cy="231464"/>
          </a:xfrm>
          <a:prstGeom prst="downArrow">
            <a:avLst/>
          </a:prstGeom>
          <a:solidFill>
            <a:srgbClr val="0000FF"/>
          </a:solidFill>
          <a:ln>
            <a:solidFill>
              <a:srgbClr val="0000FF"/>
            </a:solidFill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角丸四角形 25"/>
          <p:cNvSpPr/>
          <p:nvPr/>
        </p:nvSpPr>
        <p:spPr bwMode="auto">
          <a:xfrm>
            <a:off x="329764" y="7521585"/>
            <a:ext cx="1806562" cy="1112537"/>
          </a:xfrm>
          <a:prstGeom prst="roundRect">
            <a:avLst>
              <a:gd name="adj" fmla="val 15448"/>
            </a:avLst>
          </a:prstGeom>
          <a:solidFill>
            <a:srgbClr val="00FFFF"/>
          </a:solidFill>
          <a:ln>
            <a:solidFill>
              <a:srgbClr val="00FFFF"/>
            </a:solidFill>
            <a:headEnd/>
            <a:tailEnd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朝の会・帰りの会の</a:t>
            </a:r>
            <a:endParaRPr kumimoji="1" lang="en-US" altLang="ja-JP" sz="1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活動プログラム</a:t>
            </a:r>
            <a:endParaRPr kumimoji="1" lang="en-US" altLang="ja-JP" sz="1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作成</a:t>
            </a:r>
            <a:endParaRPr kumimoji="1" lang="en-US" altLang="ja-JP" sz="1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2" name="角丸四角形 21"/>
          <p:cNvSpPr/>
          <p:nvPr/>
        </p:nvSpPr>
        <p:spPr bwMode="auto">
          <a:xfrm>
            <a:off x="329764" y="5135642"/>
            <a:ext cx="1806562" cy="918465"/>
          </a:xfrm>
          <a:prstGeom prst="roundRect">
            <a:avLst>
              <a:gd name="adj" fmla="val 21147"/>
            </a:avLst>
          </a:prstGeom>
          <a:solidFill>
            <a:srgbClr val="00FFFF"/>
          </a:solidFill>
          <a:ln>
            <a:solidFill>
              <a:srgbClr val="00FFFF"/>
            </a:solidFill>
            <a:headEnd/>
            <a:tailEnd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学級の実態把握</a:t>
            </a:r>
            <a:endParaRPr kumimoji="1" lang="en-US" altLang="ja-JP" sz="1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2281409" y="5022114"/>
            <a:ext cx="4222168" cy="1145522"/>
          </a:xfrm>
          <a:prstGeom prst="roundRect">
            <a:avLst>
              <a:gd name="adj" fmla="val 6716"/>
            </a:avLst>
          </a:prstGeom>
          <a:solidFill>
            <a:schemeClr val="bg1"/>
          </a:solidFill>
          <a:ln w="19050">
            <a:solidFill>
              <a:srgbClr val="00FFFF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○学級の児童生徒にアンケートを行う。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・学級の課題　　・活動プログラム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の募集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○アンケート結果を踏まえて、担任＋学級委員＋班長で学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級の伸ばしたい力を明確にする。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2" name="下矢印 31"/>
          <p:cNvSpPr/>
          <p:nvPr/>
        </p:nvSpPr>
        <p:spPr bwMode="auto">
          <a:xfrm>
            <a:off x="4056048" y="6428647"/>
            <a:ext cx="360000" cy="231464"/>
          </a:xfrm>
          <a:prstGeom prst="downArrow">
            <a:avLst/>
          </a:prstGeom>
          <a:solidFill>
            <a:srgbClr val="0000FF"/>
          </a:solidFill>
          <a:ln>
            <a:solidFill>
              <a:srgbClr val="0000FF"/>
            </a:solidFill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角丸四角形 32"/>
          <p:cNvSpPr/>
          <p:nvPr/>
        </p:nvSpPr>
        <p:spPr>
          <a:xfrm>
            <a:off x="2281409" y="6919110"/>
            <a:ext cx="4222168" cy="2317488"/>
          </a:xfrm>
          <a:prstGeom prst="roundRect">
            <a:avLst>
              <a:gd name="adj" fmla="val 4622"/>
            </a:avLst>
          </a:prstGeom>
          <a:solidFill>
            <a:schemeClr val="bg1"/>
          </a:solidFill>
          <a:ln w="19050">
            <a:solidFill>
              <a:srgbClr val="00FFFF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90000" rtlCol="0" anchor="ctr"/>
          <a:lstStyle/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○学級の課題や、学級で伸ばしていきたい力と、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取り入れ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err="1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たい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活動プログラムについて話し合う。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例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・コミュニケーションを特定の人同士でしかとって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いない　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→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コミュニケーションをとる活動プログラムの提案。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・ゴミがよく落ちている→「一日一善宣言」のように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、社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会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のために活動することを促すような活動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プログラムの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提案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○新しいプログラムを導入する理由を、児童生徒が</a:t>
            </a:r>
            <a:r>
              <a:rPr lang="ja-JP" altLang="en-US" sz="1200" dirty="0" err="1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提案す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る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Rectangle 22">
            <a:extLst>
              <a:ext uri="{FF2B5EF4-FFF2-40B4-BE49-F238E27FC236}">
                <a16:creationId xmlns:a16="http://schemas.microsoft.com/office/drawing/2014/main" id="{2D30E173-8F59-F1D0-646D-9D9AA2B3A6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450" y="52183"/>
            <a:ext cx="1601821" cy="315834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400" b="0" dirty="0">
                <a:ea typeface="HG丸ｺﾞｼｯｸM-PRO" pitchFamily="50" charset="-128"/>
              </a:rPr>
              <a:t>指導プログラム案</a:t>
            </a:r>
          </a:p>
        </p:txBody>
      </p:sp>
      <p:sp>
        <p:nvSpPr>
          <p:cNvPr id="3" name="Rectangle 22">
            <a:extLst>
              <a:ext uri="{FF2B5EF4-FFF2-40B4-BE49-F238E27FC236}">
                <a16:creationId xmlns:a16="http://schemas.microsoft.com/office/drawing/2014/main" id="{FB6F2C43-DAC5-FF76-05E3-09178A3788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833" y="399077"/>
            <a:ext cx="1602000" cy="316800"/>
          </a:xfrm>
          <a:prstGeom prst="rect">
            <a:avLst/>
          </a:prstGeom>
          <a:solidFill>
            <a:srgbClr val="FF9900">
              <a:alpha val="5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/>
          <a:p>
            <a:pPr algn="ctr"/>
            <a:r>
              <a:rPr lang="ja-JP" altLang="en-US" sz="1500" b="0" dirty="0">
                <a:ea typeface="HG丸ｺﾞｼｯｸM-PRO" pitchFamily="50" charset="-128"/>
              </a:rPr>
              <a:t>小学校・中学校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EEE72FB-17C2-D077-D2E4-B865F55193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0303" y="57918"/>
            <a:ext cx="108000" cy="6552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wrap="none" anchor="ctr"/>
          <a:lstStyle/>
          <a:p>
            <a:pPr algn="ctr"/>
            <a:endParaRPr lang="ja-JP" altLang="en-US" sz="1600" dirty="0">
              <a:ea typeface="HG丸ｺﾞｼｯｸM-PRO" pitchFamily="50" charset="-128"/>
            </a:endParaRP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6784328B-5520-CB1C-BCA4-15BC174391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3793" y="57905"/>
            <a:ext cx="108000" cy="6552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wrap="none" anchor="ctr"/>
          <a:lstStyle/>
          <a:p>
            <a:pPr algn="ctr"/>
            <a:endParaRPr lang="ja-JP" altLang="en-US" sz="1600" dirty="0">
              <a:ea typeface="HG丸ｺﾞｼｯｸM-PRO" pitchFamily="50" charset="-128"/>
            </a:endParaRPr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913336FA-7B93-0A16-18F0-14F4B385CA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678" y="762908"/>
            <a:ext cx="1602000" cy="897797"/>
          </a:xfrm>
          <a:prstGeom prst="rect">
            <a:avLst/>
          </a:prstGeom>
          <a:solidFill>
            <a:srgbClr val="0099FF"/>
          </a:solidFill>
          <a:ln>
            <a:noFill/>
          </a:ln>
        </p:spPr>
        <p:txBody>
          <a:bodyPr wrap="none" anchor="ctr"/>
          <a:lstStyle/>
          <a:p>
            <a:pPr algn="ctr"/>
            <a:r>
              <a:rPr lang="ja-JP" altLang="en-US" sz="1600" dirty="0">
                <a:ea typeface="HG丸ｺﾞｼｯｸM-PRO" pitchFamily="50" charset="-128"/>
              </a:rPr>
              <a:t>プログラムの</a:t>
            </a:r>
            <a:endParaRPr lang="en-US" altLang="ja-JP" sz="1600" dirty="0">
              <a:ea typeface="HG丸ｺﾞｼｯｸM-PRO" pitchFamily="50" charset="-128"/>
            </a:endParaRPr>
          </a:p>
          <a:p>
            <a:pPr algn="ctr"/>
            <a:r>
              <a:rPr lang="ja-JP" altLang="en-US" sz="1600" dirty="0">
                <a:ea typeface="HG丸ｺﾞｼｯｸM-PRO" pitchFamily="50" charset="-128"/>
              </a:rPr>
              <a:t>ねらい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C41FB34-BEE2-693E-73BA-FB4184D22637}"/>
              </a:ext>
            </a:extLst>
          </p:cNvPr>
          <p:cNvSpPr/>
          <p:nvPr/>
        </p:nvSpPr>
        <p:spPr>
          <a:xfrm>
            <a:off x="142315" y="768029"/>
            <a:ext cx="6571043" cy="892676"/>
          </a:xfrm>
          <a:prstGeom prst="rect">
            <a:avLst/>
          </a:prstGeom>
          <a:noFill/>
          <a:ln w="12700">
            <a:solidFill>
              <a:srgbClr val="33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Rectangle 11">
            <a:extLst>
              <a:ext uri="{FF2B5EF4-FFF2-40B4-BE49-F238E27FC236}">
                <a16:creationId xmlns:a16="http://schemas.microsoft.com/office/drawing/2014/main" id="{8866A00A-B350-E86B-3CFA-6F1E76E206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823" y="1704875"/>
            <a:ext cx="1602000" cy="694985"/>
          </a:xfrm>
          <a:prstGeom prst="rect">
            <a:avLst/>
          </a:prstGeom>
          <a:solidFill>
            <a:srgbClr val="0099FF"/>
          </a:solidFill>
          <a:ln>
            <a:noFill/>
          </a:ln>
        </p:spPr>
        <p:txBody>
          <a:bodyPr wrap="none" anchor="ctr"/>
          <a:lstStyle/>
          <a:p>
            <a:pPr algn="ctr"/>
            <a:r>
              <a:rPr lang="ja-JP" altLang="en-US" sz="1400" dirty="0">
                <a:ea typeface="HG丸ｺﾞｼｯｸM-PRO" pitchFamily="50" charset="-128"/>
              </a:rPr>
              <a:t>児童生徒の発達を</a:t>
            </a:r>
            <a:endParaRPr lang="en-US" altLang="ja-JP" sz="1400" dirty="0">
              <a:ea typeface="HG丸ｺﾞｼｯｸM-PRO" pitchFamily="50" charset="-128"/>
            </a:endParaRPr>
          </a:p>
          <a:p>
            <a:pPr algn="ctr"/>
            <a:r>
              <a:rPr lang="ja-JP" altLang="en-US" sz="1400" dirty="0">
                <a:ea typeface="HG丸ｺﾞｼｯｸM-PRO" pitchFamily="50" charset="-128"/>
              </a:rPr>
              <a:t>「</a:t>
            </a:r>
            <a:r>
              <a:rPr lang="ja-JP" altLang="en-US" sz="1400" dirty="0" smtClean="0">
                <a:ea typeface="HG丸ｺﾞｼｯｸM-PRO" pitchFamily="50" charset="-128"/>
              </a:rPr>
              <a:t>ささえ－る</a:t>
            </a:r>
            <a:r>
              <a:rPr lang="ja-JP" altLang="en-US" sz="1400" dirty="0">
                <a:ea typeface="HG丸ｺﾞｼｯｸM-PRO" pitchFamily="50" charset="-128"/>
              </a:rPr>
              <a:t>」</a:t>
            </a:r>
            <a:endParaRPr lang="en-US" altLang="ja-JP" sz="1400" dirty="0">
              <a:ea typeface="HG丸ｺﾞｼｯｸM-PRO" pitchFamily="50" charset="-128"/>
            </a:endParaRPr>
          </a:p>
          <a:p>
            <a:pPr algn="ctr"/>
            <a:r>
              <a:rPr lang="ja-JP" altLang="en-US" sz="1400" dirty="0">
                <a:ea typeface="HG丸ｺﾞｼｯｸM-PRO" pitchFamily="50" charset="-128"/>
              </a:rPr>
              <a:t>ポイント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E5A1F2F-F436-2240-10EB-252E1240FA61}"/>
              </a:ext>
            </a:extLst>
          </p:cNvPr>
          <p:cNvSpPr/>
          <p:nvPr/>
        </p:nvSpPr>
        <p:spPr>
          <a:xfrm>
            <a:off x="142315" y="1697974"/>
            <a:ext cx="6571043" cy="703763"/>
          </a:xfrm>
          <a:prstGeom prst="rect">
            <a:avLst/>
          </a:prstGeom>
          <a:noFill/>
          <a:ln w="12700">
            <a:solidFill>
              <a:srgbClr val="33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" name="角丸四角形 41">
            <a:extLst>
              <a:ext uri="{FF2B5EF4-FFF2-40B4-BE49-F238E27FC236}">
                <a16:creationId xmlns:a16="http://schemas.microsoft.com/office/drawing/2014/main" id="{C2B8E21E-658B-1C9A-1BFB-EDA194FF433F}"/>
              </a:ext>
            </a:extLst>
          </p:cNvPr>
          <p:cNvSpPr/>
          <p:nvPr/>
        </p:nvSpPr>
        <p:spPr>
          <a:xfrm>
            <a:off x="124280" y="2706833"/>
            <a:ext cx="6589078" cy="7008667"/>
          </a:xfrm>
          <a:prstGeom prst="roundRect">
            <a:avLst>
              <a:gd name="adj" fmla="val 314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角丸四角形 42">
            <a:extLst>
              <a:ext uri="{FF2B5EF4-FFF2-40B4-BE49-F238E27FC236}">
                <a16:creationId xmlns:a16="http://schemas.microsoft.com/office/drawing/2014/main" id="{B59FB173-4D8C-C85E-0CD0-CD03F9A0914F}"/>
              </a:ext>
            </a:extLst>
          </p:cNvPr>
          <p:cNvSpPr/>
          <p:nvPr/>
        </p:nvSpPr>
        <p:spPr>
          <a:xfrm>
            <a:off x="1702110" y="2484349"/>
            <a:ext cx="3442512" cy="432000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3810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 anchorCtr="1"/>
          <a:lstStyle/>
          <a:p>
            <a:pPr algn="ctr" eaLnBrk="1" hangingPunct="1">
              <a:lnSpc>
                <a:spcPct val="120000"/>
              </a:lnSpc>
              <a:defRPr/>
            </a:pPr>
            <a:r>
              <a:rPr lang="ja-JP" altLang="en-US" spc="-15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指導プログラムの進め方</a:t>
            </a:r>
            <a:endParaRPr lang="en-US" altLang="ja-JP" spc="-15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3614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角丸四角形 41"/>
          <p:cNvSpPr/>
          <p:nvPr/>
        </p:nvSpPr>
        <p:spPr>
          <a:xfrm>
            <a:off x="188001" y="1215550"/>
            <a:ext cx="6481998" cy="3204050"/>
          </a:xfrm>
          <a:prstGeom prst="roundRect">
            <a:avLst>
              <a:gd name="adj" fmla="val 314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角丸四角形 42"/>
          <p:cNvSpPr/>
          <p:nvPr/>
        </p:nvSpPr>
        <p:spPr>
          <a:xfrm>
            <a:off x="1468236" y="987152"/>
            <a:ext cx="3921529" cy="432000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3810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tIns="0" anchor="ctr" anchorCtr="1"/>
          <a:lstStyle/>
          <a:p>
            <a:pPr algn="ctr" eaLnBrk="1" hangingPunct="1">
              <a:lnSpc>
                <a:spcPct val="120000"/>
              </a:lnSpc>
              <a:defRPr/>
            </a:pPr>
            <a:r>
              <a:rPr lang="ja-JP" altLang="en-US" spc="-15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朝の会の工夫例　①</a:t>
            </a:r>
            <a:endParaRPr lang="en-US" altLang="ja-JP" spc="-15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46" name="角丸四角形 45"/>
          <p:cNvSpPr/>
          <p:nvPr/>
        </p:nvSpPr>
        <p:spPr bwMode="auto">
          <a:xfrm>
            <a:off x="323480" y="1547476"/>
            <a:ext cx="3666275" cy="503075"/>
          </a:xfrm>
          <a:prstGeom prst="roundRect">
            <a:avLst>
              <a:gd name="adj" fmla="val 42701"/>
            </a:avLst>
          </a:prstGeom>
          <a:solidFill>
            <a:srgbClr val="00FFFF"/>
          </a:solidFill>
          <a:ln>
            <a:solidFill>
              <a:srgbClr val="00FFFF"/>
            </a:solidFill>
            <a:headEnd/>
            <a:tailEnd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>
              <a:lnSpc>
                <a:spcPts val="1500"/>
              </a:lnSpc>
            </a:pPr>
            <a:r>
              <a:rPr kumimoji="1" lang="ja-JP" alt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クラスの目標・私のミッション</a:t>
            </a:r>
            <a:endParaRPr kumimoji="1" lang="en-US" altLang="ja-JP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5" name="角丸四角形 54"/>
          <p:cNvSpPr/>
          <p:nvPr/>
        </p:nvSpPr>
        <p:spPr>
          <a:xfrm>
            <a:off x="328388" y="3121176"/>
            <a:ext cx="6201224" cy="986429"/>
          </a:xfrm>
          <a:prstGeom prst="roundRect">
            <a:avLst>
              <a:gd name="adj" fmla="val 4837"/>
            </a:avLst>
          </a:prstGeom>
          <a:solidFill>
            <a:schemeClr val="bg1"/>
          </a:solidFill>
          <a:ln w="19050">
            <a:solidFill>
              <a:srgbClr val="00FFFF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000"/>
              </a:lnSpc>
            </a:pP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(1)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「今日の目標」を設定する。（日直や生活係など）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000"/>
              </a:lnSpc>
            </a:pP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(2)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その目標達成のための自分のミッションを設定する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。（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秒）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000"/>
              </a:lnSpc>
            </a:pP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(3)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生活班でミッションを確認し合う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。（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秒）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9" name="Rectangle 55"/>
          <p:cNvSpPr>
            <a:spLocks noChangeArrowheads="1"/>
          </p:cNvSpPr>
          <p:nvPr/>
        </p:nvSpPr>
        <p:spPr bwMode="auto">
          <a:xfrm>
            <a:off x="1881422" y="2234825"/>
            <a:ext cx="4616656" cy="686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ja-JP" altLang="en-US" sz="1100" b="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・課題を自分事として捉える意識を高める。</a:t>
            </a:r>
            <a:endParaRPr lang="en-US" altLang="ja-JP" sz="1100" b="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b="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・集団で設定した目標を自分の実践につなげる。</a:t>
            </a:r>
            <a:endParaRPr lang="en-US" altLang="ja-JP" sz="1100" b="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1" name="角丸四角形 20"/>
          <p:cNvSpPr/>
          <p:nvPr/>
        </p:nvSpPr>
        <p:spPr>
          <a:xfrm>
            <a:off x="188002" y="5121456"/>
            <a:ext cx="6481997" cy="3565344"/>
          </a:xfrm>
          <a:prstGeom prst="roundRect">
            <a:avLst>
              <a:gd name="adj" fmla="val 314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角丸四角形 22"/>
          <p:cNvSpPr/>
          <p:nvPr/>
        </p:nvSpPr>
        <p:spPr>
          <a:xfrm>
            <a:off x="323480" y="7007135"/>
            <a:ext cx="6211040" cy="1380509"/>
          </a:xfrm>
          <a:prstGeom prst="roundRect">
            <a:avLst>
              <a:gd name="adj" fmla="val 4837"/>
            </a:avLst>
          </a:prstGeom>
          <a:solidFill>
            <a:schemeClr val="bg1"/>
          </a:solidFill>
          <a:ln w="19050">
            <a:solidFill>
              <a:srgbClr val="00FFFF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000"/>
              </a:lnSpc>
            </a:pP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(1)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日直が学級のために頑張ることを宣言する。（ミニホワイトボードに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貼り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、帰り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 会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まで掲示しておく）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000"/>
              </a:lnSpc>
            </a:pP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(2)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帰りの会で、日直は自分の行動を振り返り、頑張れた点と改善点に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ついて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発表する。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000"/>
              </a:lnSpc>
            </a:pP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(3)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日直の発表に対して学級のメンバー全員で大きな拍手で頑張りを認める。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5" name="Rectangle 55"/>
          <p:cNvSpPr>
            <a:spLocks noChangeArrowheads="1"/>
          </p:cNvSpPr>
          <p:nvPr/>
        </p:nvSpPr>
        <p:spPr bwMode="auto">
          <a:xfrm>
            <a:off x="1901741" y="6117606"/>
            <a:ext cx="4596338" cy="6617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ja-JP" altLang="en-US" sz="1100" b="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・「集団のために自分は○○する」という社会参画の意識を高める。</a:t>
            </a:r>
            <a:endParaRPr lang="en-US" altLang="ja-JP" sz="1100" b="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" name="角丸四角形 19"/>
          <p:cNvSpPr/>
          <p:nvPr/>
        </p:nvSpPr>
        <p:spPr>
          <a:xfrm>
            <a:off x="1468236" y="4870972"/>
            <a:ext cx="3921529" cy="432000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3810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 anchorCtr="1"/>
          <a:lstStyle/>
          <a:p>
            <a:pPr algn="ctr" eaLnBrk="1" hangingPunct="1">
              <a:lnSpc>
                <a:spcPct val="120000"/>
              </a:lnSpc>
              <a:defRPr/>
            </a:pPr>
            <a:r>
              <a:rPr lang="ja-JP" altLang="en-US" spc="-15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朝の会の工夫例　②</a:t>
            </a:r>
            <a:endParaRPr lang="en-US" altLang="ja-JP" spc="-15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B5C3BB65-80AF-1B7D-DB88-03E75AFFB8B8}"/>
              </a:ext>
            </a:extLst>
          </p:cNvPr>
          <p:cNvGrpSpPr/>
          <p:nvPr/>
        </p:nvGrpSpPr>
        <p:grpSpPr>
          <a:xfrm>
            <a:off x="324508" y="2244891"/>
            <a:ext cx="6208984" cy="686511"/>
            <a:chOff x="295022" y="2214097"/>
            <a:chExt cx="6265096" cy="686511"/>
          </a:xfrm>
        </p:grpSpPr>
        <p:sp>
          <p:nvSpPr>
            <p:cNvPr id="18" name="Rectangle 11"/>
            <p:cNvSpPr>
              <a:spLocks noChangeArrowheads="1"/>
            </p:cNvSpPr>
            <p:nvPr/>
          </p:nvSpPr>
          <p:spPr bwMode="auto">
            <a:xfrm>
              <a:off x="295022" y="2214097"/>
              <a:ext cx="1606718" cy="686511"/>
            </a:xfrm>
            <a:prstGeom prst="rect">
              <a:avLst/>
            </a:prstGeom>
            <a:solidFill>
              <a:srgbClr val="0099FF"/>
            </a:solidFill>
            <a:ln>
              <a:noFill/>
            </a:ln>
          </p:spPr>
          <p:txBody>
            <a:bodyPr wrap="none" anchor="ctr"/>
            <a:lstStyle/>
            <a:p>
              <a:pPr algn="ctr"/>
              <a:r>
                <a:rPr lang="ja-JP" altLang="en-US" sz="1600" dirty="0">
                  <a:ea typeface="HG丸ｺﾞｼｯｸM-PRO" pitchFamily="50" charset="-128"/>
                </a:rPr>
                <a:t>活動のねらい</a:t>
              </a:r>
              <a:endParaRPr lang="en-US" altLang="ja-JP" sz="1600" dirty="0">
                <a:ea typeface="HG丸ｺﾞｼｯｸM-PRO" pitchFamily="50" charset="-128"/>
              </a:endParaRPr>
            </a:p>
          </p:txBody>
        </p:sp>
        <p:sp>
          <p:nvSpPr>
            <p:cNvPr id="26" name="正方形/長方形 25"/>
            <p:cNvSpPr/>
            <p:nvPr/>
          </p:nvSpPr>
          <p:spPr>
            <a:xfrm>
              <a:off x="295824" y="2214229"/>
              <a:ext cx="6264294" cy="682172"/>
            </a:xfrm>
            <a:prstGeom prst="rect">
              <a:avLst/>
            </a:prstGeom>
            <a:noFill/>
            <a:ln w="12700">
              <a:solidFill>
                <a:srgbClr val="3399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34" name="正方形/長方形 33"/>
          <p:cNvSpPr/>
          <p:nvPr/>
        </p:nvSpPr>
        <p:spPr>
          <a:xfrm>
            <a:off x="327873" y="6126477"/>
            <a:ext cx="6202254" cy="661195"/>
          </a:xfrm>
          <a:prstGeom prst="rect">
            <a:avLst/>
          </a:prstGeom>
          <a:noFill/>
          <a:ln w="12700">
            <a:solidFill>
              <a:srgbClr val="33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5" name="Rectangle 11"/>
          <p:cNvSpPr>
            <a:spLocks noChangeArrowheads="1"/>
          </p:cNvSpPr>
          <p:nvPr/>
        </p:nvSpPr>
        <p:spPr bwMode="auto">
          <a:xfrm>
            <a:off x="295022" y="6117606"/>
            <a:ext cx="1606718" cy="686511"/>
          </a:xfrm>
          <a:prstGeom prst="rect">
            <a:avLst/>
          </a:prstGeom>
          <a:solidFill>
            <a:srgbClr val="0099FF"/>
          </a:solidFill>
          <a:ln>
            <a:noFill/>
          </a:ln>
        </p:spPr>
        <p:txBody>
          <a:bodyPr wrap="none" anchor="ctr"/>
          <a:lstStyle/>
          <a:p>
            <a:pPr algn="ctr"/>
            <a:r>
              <a:rPr lang="ja-JP" altLang="en-US" sz="1600" dirty="0">
                <a:ea typeface="HG丸ｺﾞｼｯｸM-PRO" pitchFamily="50" charset="-128"/>
              </a:rPr>
              <a:t>活動のねらい</a:t>
            </a:r>
            <a:endParaRPr lang="en-US" altLang="ja-JP" sz="1600" dirty="0">
              <a:ea typeface="HG丸ｺﾞｼｯｸM-PRO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188002" y="120777"/>
            <a:ext cx="6481997" cy="746476"/>
          </a:xfrm>
          <a:prstGeom prst="roundRect">
            <a:avLst>
              <a:gd name="adj" fmla="val 3450"/>
            </a:avLst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児童生徒や学級の実態、発達段階に応じて、工夫して活用してください。</a:t>
            </a:r>
            <a:endParaRPr lang="en-US" altLang="ja-JP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角丸四角形 45">
            <a:extLst>
              <a:ext uri="{FF2B5EF4-FFF2-40B4-BE49-F238E27FC236}">
                <a16:creationId xmlns:a16="http://schemas.microsoft.com/office/drawing/2014/main" id="{8C969ED3-2FA8-4960-5DB8-9FFB18B6C72D}"/>
              </a:ext>
            </a:extLst>
          </p:cNvPr>
          <p:cNvSpPr/>
          <p:nvPr/>
        </p:nvSpPr>
        <p:spPr bwMode="auto">
          <a:xfrm>
            <a:off x="295022" y="5418940"/>
            <a:ext cx="3666275" cy="503075"/>
          </a:xfrm>
          <a:prstGeom prst="roundRect">
            <a:avLst>
              <a:gd name="adj" fmla="val 42701"/>
            </a:avLst>
          </a:prstGeom>
          <a:solidFill>
            <a:srgbClr val="00FFFF"/>
          </a:solidFill>
          <a:ln>
            <a:solidFill>
              <a:srgbClr val="00FFFF"/>
            </a:solidFill>
            <a:headEnd/>
            <a:tailEnd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>
              <a:lnSpc>
                <a:spcPts val="1500"/>
              </a:lnSpc>
            </a:pPr>
            <a:r>
              <a:rPr lang="ja-JP" alt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一日一善宣言</a:t>
            </a:r>
            <a:endParaRPr kumimoji="1" lang="en-US" altLang="ja-JP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46673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角丸四角形 54"/>
          <p:cNvSpPr/>
          <p:nvPr/>
        </p:nvSpPr>
        <p:spPr>
          <a:xfrm>
            <a:off x="268185" y="2341424"/>
            <a:ext cx="6321631" cy="5119250"/>
          </a:xfrm>
          <a:prstGeom prst="roundRect">
            <a:avLst>
              <a:gd name="adj" fmla="val 4837"/>
            </a:avLst>
          </a:prstGeom>
          <a:solidFill>
            <a:schemeClr val="bg1"/>
          </a:solidFill>
          <a:ln w="19050">
            <a:solidFill>
              <a:srgbClr val="00FFFF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テーマについて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秒ずつペアトークをする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  <a:p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テーマは教員が準備。最初は「好きな○○」など、話しやすいテーマから始める。慣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れてきたら「嫌いな○○」「気になるニュース」「休日何してた」などバリエーショ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ンを増やしていく。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教員の「最初はグー」の声でじゃんけんし、勝った方から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秒話し始める。ただし、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聞き手は相</a:t>
            </a:r>
            <a:r>
              <a:rPr lang="ja-JP" altLang="en-US" sz="1200" dirty="0" err="1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づちを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打ったり、「例えば？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」「どうして？」「他にはなにか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ある？」　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「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もっと詳しく教えて」など、相手が話しやすいように聞き上手になって相手の話を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引き出す工夫をするよう事前に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指導する。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ペアは３パターン。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例１　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C</a:t>
            </a:r>
            <a:r>
              <a:rPr lang="ja-JP" altLang="en-US" sz="1200" dirty="0" err="1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B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D</a:t>
            </a:r>
            <a:r>
              <a:rPr lang="ja-JP" altLang="en-US" sz="1200" dirty="0" err="1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のような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横のペア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例２　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B</a:t>
            </a:r>
            <a:r>
              <a:rPr lang="ja-JP" altLang="en-US" sz="1200" dirty="0" err="1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C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D</a:t>
            </a:r>
            <a:r>
              <a:rPr lang="ja-JP" altLang="en-US" sz="1200" dirty="0" err="1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のような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縦のペア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例３　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D</a:t>
            </a:r>
            <a:r>
              <a:rPr lang="ja-JP" altLang="en-US" sz="1200" dirty="0" err="1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C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B</a:t>
            </a:r>
            <a:r>
              <a:rPr lang="ja-JP" altLang="en-US" sz="1200" dirty="0" err="1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のような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斜めのペア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トークテーマ例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①自由形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・好きな○○　　　・苦手な○○　　　　・気になるニュース　　　・休日の過ごし方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・夏と言えば　　　・最近のマイブーム　・次生まれ変わるなら　　・行ってみたい国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②二者択一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・夏か冬のどちらが好きか　　　　　　　・住むなら都会か田舎か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・飼うなら猫か犬か　　　　　　　　　　・住むなら暑い国か寒い国か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ja-JP" altLang="en-US" sz="1200" dirty="0" err="1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たい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焼きは頭から食べるかしっぽから食べるか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1" name="角丸四角形 20"/>
          <p:cNvSpPr/>
          <p:nvPr/>
        </p:nvSpPr>
        <p:spPr>
          <a:xfrm>
            <a:off x="137787" y="325140"/>
            <a:ext cx="6582426" cy="9378418"/>
          </a:xfrm>
          <a:prstGeom prst="roundRect">
            <a:avLst>
              <a:gd name="adj" fmla="val 314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角丸四角形 22"/>
          <p:cNvSpPr/>
          <p:nvPr/>
        </p:nvSpPr>
        <p:spPr>
          <a:xfrm>
            <a:off x="268463" y="7935818"/>
            <a:ext cx="6321074" cy="1419878"/>
          </a:xfrm>
          <a:prstGeom prst="roundRect">
            <a:avLst>
              <a:gd name="adj" fmla="val 4837"/>
            </a:avLst>
          </a:prstGeom>
          <a:solidFill>
            <a:srgbClr val="FFCCFF"/>
          </a:solidFill>
          <a:ln w="19050">
            <a:solidFill>
              <a:srgbClr val="00FFFF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ポイント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  <a:p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①楽しい雰囲気で、話してみたい！と思えるようなトークテーマを設定する</a:t>
            </a:r>
            <a:endParaRPr lang="en-US" altLang="ja-JP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ことがポイントです。</a:t>
            </a:r>
            <a:endParaRPr lang="en-US" altLang="ja-JP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②聞く側のルール指導が大切です。「否定しない」「興味を示す」「質問を</a:t>
            </a:r>
            <a:endParaRPr lang="en-US" altLang="ja-JP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する」ことで聞き上手に。</a:t>
            </a:r>
            <a:endParaRPr lang="en-US" altLang="ja-JP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9" name="Rectangle 55"/>
          <p:cNvSpPr>
            <a:spLocks noChangeArrowheads="1"/>
          </p:cNvSpPr>
          <p:nvPr/>
        </p:nvSpPr>
        <p:spPr bwMode="auto">
          <a:xfrm>
            <a:off x="1875460" y="1376876"/>
            <a:ext cx="4713798" cy="744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ja-JP" altLang="en-US" sz="1100" b="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・児童生徒が安心して意見を述べたり、話し合ったりすることができる</a:t>
            </a:r>
            <a:endParaRPr lang="en-US" altLang="ja-JP" sz="1100" b="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b="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と感じる学級の雰囲気をつくる。</a:t>
            </a:r>
            <a:endParaRPr lang="en-US" altLang="ja-JP" sz="1100" b="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b="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・「仲間同士で褒める・認める言葉集」を活用し、褒めたり認めたり</a:t>
            </a:r>
            <a:r>
              <a:rPr lang="ja-JP" altLang="en-US" sz="1100" b="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す</a:t>
            </a:r>
            <a:endParaRPr lang="en-US" altLang="ja-JP" sz="1100" b="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b="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100" b="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る</a:t>
            </a:r>
            <a:r>
              <a:rPr lang="ja-JP" altLang="en-US" sz="1100" b="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際のポイントを身に付ける。</a:t>
            </a:r>
            <a:endParaRPr lang="en-US" altLang="ja-JP" sz="1100" b="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296853" y="1384684"/>
            <a:ext cx="6264294" cy="736458"/>
          </a:xfrm>
          <a:prstGeom prst="rect">
            <a:avLst/>
          </a:prstGeom>
          <a:noFill/>
          <a:ln w="12700">
            <a:solidFill>
              <a:srgbClr val="33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3" name="角丸四角形 42"/>
          <p:cNvSpPr/>
          <p:nvPr/>
        </p:nvSpPr>
        <p:spPr>
          <a:xfrm>
            <a:off x="1468236" y="104540"/>
            <a:ext cx="3921529" cy="432000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3810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 anchorCtr="1"/>
          <a:lstStyle/>
          <a:p>
            <a:pPr algn="ctr" eaLnBrk="1" hangingPunct="1">
              <a:lnSpc>
                <a:spcPct val="120000"/>
              </a:lnSpc>
              <a:defRPr/>
            </a:pPr>
            <a:r>
              <a:rPr lang="ja-JP" altLang="en-US" spc="-15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朝の会の工夫例　③</a:t>
            </a:r>
            <a:endParaRPr lang="en-US" altLang="ja-JP" spc="-15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25" name="Rectangle 11"/>
          <p:cNvSpPr>
            <a:spLocks noChangeArrowheads="1"/>
          </p:cNvSpPr>
          <p:nvPr/>
        </p:nvSpPr>
        <p:spPr bwMode="auto">
          <a:xfrm>
            <a:off x="268184" y="1376876"/>
            <a:ext cx="1606718" cy="752074"/>
          </a:xfrm>
          <a:prstGeom prst="rect">
            <a:avLst/>
          </a:prstGeom>
          <a:solidFill>
            <a:srgbClr val="0099FF"/>
          </a:solidFill>
          <a:ln>
            <a:noFill/>
          </a:ln>
        </p:spPr>
        <p:txBody>
          <a:bodyPr wrap="none" anchor="ctr"/>
          <a:lstStyle/>
          <a:p>
            <a:pPr algn="ctr"/>
            <a:r>
              <a:rPr lang="ja-JP" altLang="en-US" sz="1600" dirty="0">
                <a:ea typeface="HG丸ｺﾞｼｯｸM-PRO" pitchFamily="50" charset="-128"/>
              </a:rPr>
              <a:t>活動のねらい</a:t>
            </a:r>
            <a:endParaRPr lang="en-US" altLang="ja-JP" sz="1600" dirty="0">
              <a:ea typeface="HG丸ｺﾞｼｯｸM-PRO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826236" y="4818167"/>
            <a:ext cx="585699" cy="46166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400" dirty="0"/>
              <a:t>A</a:t>
            </a:r>
          </a:p>
        </p:txBody>
      </p:sp>
      <p:sp>
        <p:nvSpPr>
          <p:cNvPr id="3" name="角丸四角形 45">
            <a:extLst>
              <a:ext uri="{FF2B5EF4-FFF2-40B4-BE49-F238E27FC236}">
                <a16:creationId xmlns:a16="http://schemas.microsoft.com/office/drawing/2014/main" id="{E9640EEE-76A3-55BF-244E-950E6C0678DE}"/>
              </a:ext>
            </a:extLst>
          </p:cNvPr>
          <p:cNvSpPr/>
          <p:nvPr/>
        </p:nvSpPr>
        <p:spPr bwMode="auto">
          <a:xfrm>
            <a:off x="268184" y="687572"/>
            <a:ext cx="2643791" cy="503075"/>
          </a:xfrm>
          <a:prstGeom prst="roundRect">
            <a:avLst>
              <a:gd name="adj" fmla="val 42701"/>
            </a:avLst>
          </a:prstGeom>
          <a:solidFill>
            <a:srgbClr val="00FFFF"/>
          </a:solidFill>
          <a:ln>
            <a:solidFill>
              <a:srgbClr val="00FFFF"/>
            </a:solidFill>
            <a:headEnd/>
            <a:tailEnd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>
              <a:lnSpc>
                <a:spcPts val="1500"/>
              </a:lnSpc>
            </a:pPr>
            <a:r>
              <a:rPr lang="ja-JP" alt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ペアトーク</a:t>
            </a:r>
            <a:endParaRPr kumimoji="1" lang="en-US" altLang="ja-JP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1800840-C4C6-12B0-B47B-E0F87A092D4D}"/>
              </a:ext>
            </a:extLst>
          </p:cNvPr>
          <p:cNvSpPr txBox="1"/>
          <p:nvPr/>
        </p:nvSpPr>
        <p:spPr>
          <a:xfrm>
            <a:off x="4451566" y="4818167"/>
            <a:ext cx="585699" cy="46166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dirty="0"/>
              <a:t>C</a:t>
            </a:r>
            <a:endParaRPr kumimoji="1" lang="en-US" altLang="ja-JP" sz="240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1C334A7-8305-63C5-B40F-3FEBFDA5BCDD}"/>
              </a:ext>
            </a:extLst>
          </p:cNvPr>
          <p:cNvSpPr txBox="1"/>
          <p:nvPr/>
        </p:nvSpPr>
        <p:spPr>
          <a:xfrm>
            <a:off x="3826236" y="5332676"/>
            <a:ext cx="585699" cy="46166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dirty="0"/>
              <a:t>B</a:t>
            </a:r>
            <a:endParaRPr kumimoji="1" lang="en-US" altLang="ja-JP" sz="24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F3FDAC-F124-9069-7049-F238290FCF15}"/>
              </a:ext>
            </a:extLst>
          </p:cNvPr>
          <p:cNvSpPr txBox="1"/>
          <p:nvPr/>
        </p:nvSpPr>
        <p:spPr>
          <a:xfrm>
            <a:off x="4447110" y="5332675"/>
            <a:ext cx="585699" cy="46166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dirty="0"/>
              <a:t>D</a:t>
            </a:r>
            <a:endParaRPr kumimoji="1"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1340197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角丸四角形 45"/>
          <p:cNvSpPr/>
          <p:nvPr/>
        </p:nvSpPr>
        <p:spPr bwMode="auto">
          <a:xfrm>
            <a:off x="293292" y="620039"/>
            <a:ext cx="3035437" cy="503075"/>
          </a:xfrm>
          <a:prstGeom prst="roundRect">
            <a:avLst>
              <a:gd name="adj" fmla="val 42701"/>
            </a:avLst>
          </a:prstGeom>
          <a:solidFill>
            <a:srgbClr val="00FFFF"/>
          </a:solidFill>
          <a:ln>
            <a:solidFill>
              <a:srgbClr val="00FFFF"/>
            </a:solidFill>
            <a:headEnd/>
            <a:tailEnd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>
              <a:lnSpc>
                <a:spcPts val="1500"/>
              </a:lnSpc>
            </a:pPr>
            <a:r>
              <a:rPr kumimoji="1" lang="ja-JP" alt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今日の</a:t>
            </a:r>
            <a:r>
              <a:rPr kumimoji="1" lang="en-US" altLang="ja-JP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MVP</a:t>
            </a:r>
          </a:p>
        </p:txBody>
      </p:sp>
      <p:sp>
        <p:nvSpPr>
          <p:cNvPr id="55" name="角丸四角形 54"/>
          <p:cNvSpPr/>
          <p:nvPr/>
        </p:nvSpPr>
        <p:spPr>
          <a:xfrm>
            <a:off x="293292" y="2115251"/>
            <a:ext cx="6282734" cy="2133999"/>
          </a:xfrm>
          <a:prstGeom prst="roundRect">
            <a:avLst>
              <a:gd name="adj" fmla="val 4837"/>
            </a:avLst>
          </a:prstGeom>
          <a:solidFill>
            <a:schemeClr val="bg1"/>
          </a:solidFill>
          <a:ln w="19050">
            <a:solidFill>
              <a:srgbClr val="00FFFF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(1)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生活班で今日の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MVP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を話し合い、名前と理由をミニホワイトボードに記入し（複数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名あげても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OK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）、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書き終わったら班の代表者がミニホワイトボードを持って起立する。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(2)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代表者が全員起立したら、班ごとに発表して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MVP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に拍手を送る。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(3)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「さようなら」をしたら、ミニホワイトボードを黒板に貼り、次の日の朝の会まで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 掲示しておく。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※MVP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に選ばれた児童生徒の自己有用感の高まりや、選ばれていない児童生徒の今後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の動機付けにつなげる。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3" name="角丸四角形 72"/>
          <p:cNvSpPr/>
          <p:nvPr/>
        </p:nvSpPr>
        <p:spPr>
          <a:xfrm>
            <a:off x="300414" y="7810891"/>
            <a:ext cx="6257172" cy="1810587"/>
          </a:xfrm>
          <a:prstGeom prst="roundRect">
            <a:avLst>
              <a:gd name="adj" fmla="val 3450"/>
            </a:avLst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・朝の会は「家庭生活から学校生活へと気持ちを切り替え、一日の見通しを持つ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ため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の時間」、帰りの会は「一日を振り返り、明日以降へのめあてや希望を持つための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時間」という本質を押さえながら実践することが何より大切です。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ja-JP" altLang="en-US" sz="1200" spc="-4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児童生徒や学級の実態に合わせ、形骸化しないようプログラムを工夫したいものです。</a:t>
            </a:r>
            <a:endParaRPr lang="en-US" altLang="ja-JP" sz="1200" spc="-4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・児童生徒は放課後は早く帰りたい、部活動に行きたい、遊びたいと思っています。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その気持ちもくんであげながら意味のある朝の会・帰りの会にしていきましょう。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1" name="角丸四角形 20"/>
          <p:cNvSpPr/>
          <p:nvPr/>
        </p:nvSpPr>
        <p:spPr>
          <a:xfrm>
            <a:off x="152666" y="310093"/>
            <a:ext cx="6582426" cy="6600934"/>
          </a:xfrm>
          <a:prstGeom prst="roundRect">
            <a:avLst>
              <a:gd name="adj" fmla="val 314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角丸四角形 22"/>
          <p:cNvSpPr/>
          <p:nvPr/>
        </p:nvSpPr>
        <p:spPr>
          <a:xfrm>
            <a:off x="306073" y="4399982"/>
            <a:ext cx="6275612" cy="2229702"/>
          </a:xfrm>
          <a:prstGeom prst="roundRect">
            <a:avLst>
              <a:gd name="adj" fmla="val 4837"/>
            </a:avLst>
          </a:prstGeom>
          <a:solidFill>
            <a:srgbClr val="FFCCFF"/>
          </a:solidFill>
          <a:ln w="19050">
            <a:solidFill>
              <a:srgbClr val="00FFFF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ポイント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  <a:p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・学級通信等で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MVP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受賞者の周知を行うことで、親子のコミュニケーションを増やす一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助とすることができる。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dist"/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・ミニホワイトボードを見た担任以外の先生方から、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褒められる、認められるチャンス　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になる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・特定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の児童生徒に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MVP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が偏ることが予想される。学級委員や班長を呼んで話合いをし、　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「どのようにすれば、偏りが少なくなるか」「広い視野でみんなのよさを認められる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ようになるためにどうするか」を考えさせるなどの工夫が必要になる。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293292" y="1298441"/>
            <a:ext cx="6264294" cy="661195"/>
          </a:xfrm>
          <a:prstGeom prst="rect">
            <a:avLst/>
          </a:prstGeom>
          <a:noFill/>
          <a:ln w="12700">
            <a:solidFill>
              <a:srgbClr val="33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3" name="角丸四角形 42"/>
          <p:cNvSpPr/>
          <p:nvPr/>
        </p:nvSpPr>
        <p:spPr>
          <a:xfrm>
            <a:off x="1527100" y="94093"/>
            <a:ext cx="3921529" cy="432000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3810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 anchorCtr="1"/>
          <a:lstStyle/>
          <a:p>
            <a:pPr algn="ctr" eaLnBrk="1" hangingPunct="1">
              <a:lnSpc>
                <a:spcPct val="120000"/>
              </a:lnSpc>
              <a:defRPr/>
            </a:pPr>
            <a:r>
              <a:rPr lang="ja-JP" altLang="en-US" spc="-15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帰りの会の工夫例　①</a:t>
            </a:r>
            <a:endParaRPr lang="en-US" altLang="ja-JP" spc="-15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24" name="Rectangle 55"/>
          <p:cNvSpPr>
            <a:spLocks noChangeArrowheads="1"/>
          </p:cNvSpPr>
          <p:nvPr/>
        </p:nvSpPr>
        <p:spPr bwMode="auto">
          <a:xfrm>
            <a:off x="1907512" y="1303324"/>
            <a:ext cx="4650074" cy="661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ja-JP" altLang="en-US" sz="1100" b="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ja-JP" altLang="en-US" sz="1100" b="0" spc="-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児童生徒同士で仲間</a:t>
            </a:r>
            <a:r>
              <a:rPr lang="ja-JP" altLang="en-US" sz="1100" b="0" spc="-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を褒めたり、認めたりする</a:t>
            </a:r>
            <a:r>
              <a:rPr lang="ja-JP" altLang="en-US" sz="1100" b="0" spc="-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際のポイントを身に付ける。</a:t>
            </a:r>
            <a:endParaRPr lang="en-US" altLang="ja-JP" sz="1100" b="0" spc="-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b="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・自己有用感、自己肯定感を高める。</a:t>
            </a:r>
            <a:endParaRPr lang="en-US" altLang="ja-JP" sz="1100" b="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300414" y="1278008"/>
            <a:ext cx="1606718" cy="686511"/>
          </a:xfrm>
          <a:prstGeom prst="rect">
            <a:avLst/>
          </a:prstGeom>
          <a:solidFill>
            <a:srgbClr val="0099FF"/>
          </a:solidFill>
          <a:ln>
            <a:noFill/>
          </a:ln>
        </p:spPr>
        <p:txBody>
          <a:bodyPr wrap="none" anchor="ctr"/>
          <a:lstStyle/>
          <a:p>
            <a:pPr algn="ctr"/>
            <a:r>
              <a:rPr lang="ja-JP" altLang="en-US" sz="1600" dirty="0">
                <a:ea typeface="HG丸ｺﾞｼｯｸM-PRO" pitchFamily="50" charset="-128"/>
              </a:rPr>
              <a:t>活動のねらい</a:t>
            </a:r>
            <a:endParaRPr lang="en-US" altLang="ja-JP" sz="1600" dirty="0">
              <a:ea typeface="HG丸ｺﾞｼｯｸM-PRO" pitchFamily="50" charset="-128"/>
            </a:endParaRPr>
          </a:p>
        </p:txBody>
      </p:sp>
      <p:sp>
        <p:nvSpPr>
          <p:cNvPr id="13" name="角丸四角形 12"/>
          <p:cNvSpPr/>
          <p:nvPr/>
        </p:nvSpPr>
        <p:spPr bwMode="auto">
          <a:xfrm>
            <a:off x="300414" y="7127027"/>
            <a:ext cx="3035437" cy="503075"/>
          </a:xfrm>
          <a:prstGeom prst="roundRect">
            <a:avLst>
              <a:gd name="adj" fmla="val 42701"/>
            </a:avLst>
          </a:prstGeom>
          <a:solidFill>
            <a:srgbClr val="00FFFF"/>
          </a:solidFill>
          <a:ln>
            <a:solidFill>
              <a:srgbClr val="00FFFF"/>
            </a:solidFill>
            <a:headEnd/>
            <a:tailEnd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>
              <a:lnSpc>
                <a:spcPts val="1500"/>
              </a:lnSpc>
            </a:pPr>
            <a:r>
              <a:rPr kumimoji="1" lang="ja-JP" alt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先生方へ</a:t>
            </a:r>
            <a:endParaRPr kumimoji="1" lang="en-US" altLang="ja-JP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6827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13898</TotalTime>
  <Words>1408</Words>
  <Application>Microsoft Office PowerPoint</Application>
  <PresentationFormat>A4 210 x 297 mm</PresentationFormat>
  <Paragraphs>132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HG丸ｺﾞｼｯｸM-PRO</vt:lpstr>
      <vt:lpstr>ＭＳ Ｐゴシック</vt:lpstr>
      <vt:lpstr>メイリオ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学級の実態に合った朝の会・帰りの会の活動プログラムを考えよう</dc:title>
  <dc:creator>宮城県総合教育センター</dc:creator>
  <cp:lastModifiedBy>long2307</cp:lastModifiedBy>
  <cp:revision>731</cp:revision>
  <cp:lastPrinted>2024-02-22T03:58:05Z</cp:lastPrinted>
  <dcterms:created xsi:type="dcterms:W3CDTF">2014-06-22T09:44:07Z</dcterms:created>
  <dcterms:modified xsi:type="dcterms:W3CDTF">2024-03-11T02:45:23Z</dcterms:modified>
</cp:coreProperties>
</file>