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259" r:id="rId2"/>
    <p:sldId id="284" r:id="rId3"/>
    <p:sldId id="285" r:id="rId4"/>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66CC"/>
    <a:srgbClr val="41709C"/>
    <a:srgbClr val="FF9900"/>
    <a:srgbClr val="3399FF"/>
    <a:srgbClr val="FF0000"/>
    <a:srgbClr val="FF3399"/>
    <a:srgbClr val="00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58" d="100"/>
          <a:sy n="58" d="100"/>
        </p:scale>
        <p:origin x="730" y="82"/>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4301543" cy="3398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40" tIns="46020" rIns="92040" bIns="46020" rtlCol="0"/>
          <a:lstStyle>
            <a:lvl1pPr algn="r">
              <a:defRPr sz="1300"/>
            </a:lvl1pPr>
          </a:lstStyle>
          <a:p>
            <a:fld id="{296E4C18-EA94-4624-A191-2E4A7FAE43BE}"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1" y="6456613"/>
            <a:ext cx="4301543" cy="339884"/>
          </a:xfrm>
          <a:prstGeom prst="rect">
            <a:avLst/>
          </a:prstGeom>
        </p:spPr>
        <p:txBody>
          <a:bodyPr vert="horz" lIns="92040" tIns="46020" rIns="92040"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40" tIns="46020" rIns="92040"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40" tIns="46020" rIns="92040"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40" tIns="46020" rIns="92040" bIns="46020" rtlCol="0"/>
          <a:lstStyle>
            <a:lvl1pPr algn="r">
              <a:defRPr sz="1300"/>
            </a:lvl1pPr>
          </a:lstStyle>
          <a:p>
            <a:fld id="{DDAD0BE0-5749-4CB9-A883-99C9B4244C07}"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40" tIns="46020" rIns="92040" bIns="46020" rtlCol="0" anchor="ctr"/>
          <a:lstStyle/>
          <a:p>
            <a:endParaRPr lang="ja-JP" altLang="en-US"/>
          </a:p>
        </p:txBody>
      </p:sp>
      <p:sp>
        <p:nvSpPr>
          <p:cNvPr id="5" name="ノート プレースホルダー 4"/>
          <p:cNvSpPr>
            <a:spLocks noGrp="1"/>
          </p:cNvSpPr>
          <p:nvPr>
            <p:ph type="body" sz="quarter" idx="3"/>
          </p:nvPr>
        </p:nvSpPr>
        <p:spPr>
          <a:xfrm>
            <a:off x="992826" y="3228296"/>
            <a:ext cx="7940991" cy="3060155"/>
          </a:xfrm>
          <a:prstGeom prst="rect">
            <a:avLst/>
          </a:prstGeom>
        </p:spPr>
        <p:txBody>
          <a:bodyPr vert="horz" lIns="92040" tIns="46020" rIns="92040" bIns="460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590"/>
            <a:ext cx="4301703" cy="339484"/>
          </a:xfrm>
          <a:prstGeom prst="rect">
            <a:avLst/>
          </a:prstGeom>
        </p:spPr>
        <p:txBody>
          <a:bodyPr vert="horz" lIns="92040" tIns="46020" rIns="92040"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0"/>
            <a:ext cx="4301702" cy="339484"/>
          </a:xfrm>
          <a:prstGeom prst="rect">
            <a:avLst/>
          </a:prstGeom>
        </p:spPr>
        <p:txBody>
          <a:bodyPr vert="horz" lIns="92040" tIns="46020" rIns="92040"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55"/>
          <p:cNvSpPr>
            <a:spLocks noChangeArrowheads="1"/>
          </p:cNvSpPr>
          <p:nvPr/>
        </p:nvSpPr>
        <p:spPr bwMode="auto">
          <a:xfrm>
            <a:off x="1489285" y="192190"/>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a:latin typeface="HG丸ｺﾞｼｯｸM-PRO" panose="020F0600000000000000" pitchFamily="50" charset="-128"/>
                <a:ea typeface="HG丸ｺﾞｼｯｸM-PRO" panose="020F0600000000000000" pitchFamily="50" charset="-128"/>
              </a:rPr>
              <a:t>合意形成の図り方を理解しよう</a:t>
            </a:r>
          </a:p>
        </p:txBody>
      </p:sp>
      <p:sp>
        <p:nvSpPr>
          <p:cNvPr id="69" name="Rectangle 55"/>
          <p:cNvSpPr>
            <a:spLocks noChangeArrowheads="1"/>
          </p:cNvSpPr>
          <p:nvPr/>
        </p:nvSpPr>
        <p:spPr bwMode="auto">
          <a:xfrm>
            <a:off x="1738800" y="779165"/>
            <a:ext cx="4967998" cy="74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a:latin typeface="HG丸ｺﾞｼｯｸM-PRO" panose="020F0600000000000000" pitchFamily="50" charset="-128"/>
                <a:ea typeface="HG丸ｺﾞｼｯｸM-PRO" panose="020F0600000000000000" pitchFamily="50" charset="-128"/>
              </a:rPr>
              <a:t>○児童生徒が諸問題を話し合って解決することや他者と協働して取り組む</a:t>
            </a:r>
            <a:r>
              <a:rPr lang="ja-JP" altLang="en-US" sz="1100" dirty="0" err="1">
                <a:latin typeface="HG丸ｺﾞｼｯｸM-PRO" panose="020F0600000000000000" pitchFamily="50" charset="-128"/>
                <a:ea typeface="HG丸ｺﾞｼｯｸM-PRO" panose="020F0600000000000000" pitchFamily="50" charset="-128"/>
              </a:rPr>
              <a:t>こ</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との大切さを理解し、合意形成の方法を身に付けることを支える。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6" name="角丸四角形 45"/>
          <p:cNvSpPr/>
          <p:nvPr/>
        </p:nvSpPr>
        <p:spPr bwMode="auto">
          <a:xfrm>
            <a:off x="312732" y="2790755"/>
            <a:ext cx="1494352" cy="470965"/>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合意形成とは</a:t>
            </a:r>
          </a:p>
        </p:txBody>
      </p:sp>
      <p:sp>
        <p:nvSpPr>
          <p:cNvPr id="73" name="角丸四角形 72"/>
          <p:cNvSpPr/>
          <p:nvPr/>
        </p:nvSpPr>
        <p:spPr>
          <a:xfrm>
            <a:off x="263741" y="3359178"/>
            <a:ext cx="6208176" cy="468000"/>
          </a:xfrm>
          <a:prstGeom prst="roundRect">
            <a:avLst>
              <a:gd name="adj" fmla="val 1391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HG丸ｺﾞｼｯｸM-PRO" panose="020F0600000000000000" pitchFamily="50" charset="-128"/>
                <a:ea typeface="HG丸ｺﾞｼｯｸM-PRO" panose="020F0600000000000000" pitchFamily="50" charset="-128"/>
              </a:rPr>
              <a:t>意見が食い違っている、または複数ある場合、納得のいく形で一致させること。</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9" name="Rectangle 55"/>
          <p:cNvSpPr>
            <a:spLocks noChangeArrowheads="1"/>
          </p:cNvSpPr>
          <p:nvPr/>
        </p:nvSpPr>
        <p:spPr bwMode="auto">
          <a:xfrm>
            <a:off x="1738800" y="1551713"/>
            <a:ext cx="4967998" cy="692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a:latin typeface="HG丸ｺﾞｼｯｸM-PRO" panose="020F0600000000000000" pitchFamily="50" charset="-128"/>
                <a:ea typeface="HG丸ｺﾞｼｯｸM-PRO" panose="020F0600000000000000" pitchFamily="50" charset="-128"/>
              </a:rPr>
              <a:t>②</a:t>
            </a:r>
            <a:r>
              <a:rPr lang="ja-JP" altLang="en-US" sz="1100" b="0" dirty="0" smtClean="0">
                <a:latin typeface="HG丸ｺﾞｼｯｸM-PRO" panose="020F0600000000000000" pitchFamily="50" charset="-128"/>
                <a:ea typeface="HG丸ｺﾞｼｯｸM-PRO" panose="020F0600000000000000" pitchFamily="50" charset="-128"/>
              </a:rPr>
              <a:t>－１「合意</a:t>
            </a:r>
            <a:r>
              <a:rPr lang="ja-JP" altLang="en-US" sz="1100" b="0" dirty="0">
                <a:latin typeface="HG丸ｺﾞｼｯｸM-PRO" panose="020F0600000000000000" pitchFamily="50" charset="-128"/>
                <a:ea typeface="HG丸ｺﾞｼｯｸM-PRO" panose="020F0600000000000000" pitchFamily="50" charset="-128"/>
              </a:rPr>
              <a:t>形成の</a:t>
            </a:r>
            <a:r>
              <a:rPr lang="ja-JP" altLang="en-US" sz="1100" b="0" dirty="0" smtClean="0">
                <a:latin typeface="HG丸ｺﾞｼｯｸM-PRO" panose="020F0600000000000000" pitchFamily="50" charset="-128"/>
                <a:ea typeface="HG丸ｺﾞｼｯｸM-PRO" panose="020F0600000000000000" pitchFamily="50" charset="-128"/>
              </a:rPr>
              <a:t>例」を</a:t>
            </a:r>
            <a:r>
              <a:rPr lang="ja-JP" altLang="en-US" sz="1100" b="0" dirty="0">
                <a:latin typeface="HG丸ｺﾞｼｯｸM-PRO" panose="020F0600000000000000" pitchFamily="50" charset="-128"/>
                <a:ea typeface="HG丸ｺﾞｼｯｸM-PRO" panose="020F0600000000000000" pitchFamily="50" charset="-128"/>
              </a:rPr>
              <a:t>提供し、多数決に頼らない合意形成を促す。</a:t>
            </a:r>
            <a:endParaRPr lang="en-US" altLang="ja-JP" sz="1100" b="0" spc="-150" dirty="0">
              <a:latin typeface="HG丸ｺﾞｼｯｸM-PRO" panose="020F0600000000000000" pitchFamily="50" charset="-128"/>
              <a:ea typeface="HG丸ｺﾞｼｯｸM-PRO" panose="020F0600000000000000" pitchFamily="50" charset="-128"/>
            </a:endParaRPr>
          </a:p>
        </p:txBody>
      </p:sp>
      <p:sp>
        <p:nvSpPr>
          <p:cNvPr id="23" name="Rectangle 11"/>
          <p:cNvSpPr>
            <a:spLocks noChangeArrowheads="1"/>
          </p:cNvSpPr>
          <p:nvPr/>
        </p:nvSpPr>
        <p:spPr bwMode="auto">
          <a:xfrm>
            <a:off x="821935" y="3906096"/>
            <a:ext cx="5214129" cy="468000"/>
          </a:xfrm>
          <a:prstGeom prst="rect">
            <a:avLst/>
          </a:prstGeom>
          <a:solidFill>
            <a:srgbClr val="FFCCFF"/>
          </a:solidFill>
          <a:ln>
            <a:solidFill>
              <a:schemeClr val="tx1"/>
            </a:solidFill>
          </a:ln>
        </p:spPr>
        <p:txBody>
          <a:bodyPr wrap="none" anchor="ctr"/>
          <a:lstStyle/>
          <a:p>
            <a:pPr algn="ctr"/>
            <a:r>
              <a:rPr lang="ja-JP" altLang="en-US" sz="1200" b="1" dirty="0">
                <a:ea typeface="HG丸ｺﾞｼｯｸM-PRO" pitchFamily="50" charset="-128"/>
              </a:rPr>
              <a:t>自分も幸せ（納得）、みんなも幸せ（納得）な意見に決める。</a:t>
            </a:r>
            <a:endParaRPr lang="en-US" altLang="ja-JP" sz="1200" b="1" dirty="0">
              <a:ea typeface="HG丸ｺﾞｼｯｸM-PRO" pitchFamily="50" charset="-128"/>
            </a:endParaRPr>
          </a:p>
        </p:txBody>
      </p:sp>
      <p:sp>
        <p:nvSpPr>
          <p:cNvPr id="27" name="角丸四角形 26"/>
          <p:cNvSpPr/>
          <p:nvPr/>
        </p:nvSpPr>
        <p:spPr>
          <a:xfrm>
            <a:off x="262800" y="5004047"/>
            <a:ext cx="2952000" cy="1872000"/>
          </a:xfrm>
          <a:prstGeom prst="roundRect">
            <a:avLst>
              <a:gd name="adj" fmla="val 8609"/>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tIns="36000" bIns="108000" rtlCol="0" anchor="ct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児童生徒</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・否定されることなく発言したい。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・一部の人だけでなく、全員で話合い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を進めたい。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・出された意見を、最善の結論に向か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ってまとめたい。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・多数決ではなく、みんなが納得した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意見に決めたい。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3519917" y="5008160"/>
            <a:ext cx="2952000" cy="1872000"/>
          </a:xfrm>
          <a:prstGeom prst="roundRect">
            <a:avLst>
              <a:gd name="adj" fmla="val 8609"/>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tIns="36000" bIns="108000" rtlCol="0" anchor="ct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教員</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・合意形成を図るための指導方法を知</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りたい。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・児童生徒に自分の考えを堂々と主張</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させたい。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・他者の意見に流されない児童生徒を</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育てたい。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・全員が納得する話合いを目指したい。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bwMode="auto">
          <a:xfrm>
            <a:off x="262800" y="4457129"/>
            <a:ext cx="6189708" cy="468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児童生徒・教員の願いや思い～アンケート調査から～</a:t>
            </a:r>
          </a:p>
        </p:txBody>
      </p:sp>
      <p:sp>
        <p:nvSpPr>
          <p:cNvPr id="31" name="角丸四角形 30"/>
          <p:cNvSpPr/>
          <p:nvPr/>
        </p:nvSpPr>
        <p:spPr bwMode="auto">
          <a:xfrm>
            <a:off x="262800" y="6954965"/>
            <a:ext cx="6189708" cy="470965"/>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a:t>
            </a: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形成の</a:t>
            </a: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例」活用</a:t>
            </a: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の流れ</a:t>
            </a:r>
          </a:p>
        </p:txBody>
      </p:sp>
      <p:sp>
        <p:nvSpPr>
          <p:cNvPr id="33" name="角丸四角形 32"/>
          <p:cNvSpPr/>
          <p:nvPr/>
        </p:nvSpPr>
        <p:spPr>
          <a:xfrm>
            <a:off x="262800" y="7500735"/>
            <a:ext cx="2952000" cy="1872000"/>
          </a:xfrm>
          <a:prstGeom prst="roundRect">
            <a:avLst>
              <a:gd name="adj" fmla="val 8609"/>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児童生徒</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①学級開きなど、学級で最初の話合い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を行う際に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、「合意</a:t>
            </a:r>
            <a:r>
              <a:rPr lang="ja-JP" altLang="en-US" sz="1200" dirty="0">
                <a:solidFill>
                  <a:schemeClr val="tx1"/>
                </a:solidFill>
                <a:latin typeface="HG丸ｺﾞｼｯｸM-PRO" panose="020F0600000000000000" pitchFamily="50" charset="-128"/>
                <a:ea typeface="HG丸ｺﾞｼｯｸM-PRO" panose="020F0600000000000000" pitchFamily="50" charset="-128"/>
              </a:rPr>
              <a:t>形成の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例」を</a:t>
            </a:r>
            <a:r>
              <a:rPr lang="ja-JP" altLang="en-US" sz="1200" dirty="0">
                <a:solidFill>
                  <a:schemeClr val="tx1"/>
                </a:solidFill>
                <a:latin typeface="HG丸ｺﾞｼｯｸM-PRO" panose="020F0600000000000000" pitchFamily="50" charset="-128"/>
                <a:ea typeface="HG丸ｺﾞｼｯｸM-PRO" panose="020F0600000000000000" pitchFamily="50" charset="-128"/>
              </a:rPr>
              <a:t>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け</a:t>
            </a:r>
            <a:r>
              <a:rPr lang="ja-JP" altLang="en-US" sz="1200" dirty="0">
                <a:solidFill>
                  <a:schemeClr val="tx1"/>
                </a:solidFill>
                <a:latin typeface="HG丸ｺﾞｼｯｸM-PRO" panose="020F0600000000000000" pitchFamily="50" charset="-128"/>
                <a:ea typeface="HG丸ｺﾞｼｯｸM-PRO" panose="020F0600000000000000" pitchFamily="50" charset="-128"/>
              </a:rPr>
              <a:t>取り、参考にしながら話合いを行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②学級目標の決定、行事のスローガン</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作成、委員会での話合いなどの場面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、「合意</a:t>
            </a:r>
            <a:r>
              <a:rPr lang="ja-JP" altLang="en-US" sz="1200" dirty="0">
                <a:solidFill>
                  <a:schemeClr val="tx1"/>
                </a:solidFill>
                <a:latin typeface="HG丸ｺﾞｼｯｸM-PRO" panose="020F0600000000000000" pitchFamily="50" charset="-128"/>
                <a:ea typeface="HG丸ｺﾞｼｯｸM-PRO" panose="020F0600000000000000" pitchFamily="50" charset="-128"/>
              </a:rPr>
              <a:t>形成の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例」を</a:t>
            </a:r>
            <a:r>
              <a:rPr lang="ja-JP" altLang="en-US" sz="1200" dirty="0">
                <a:solidFill>
                  <a:schemeClr val="tx1"/>
                </a:solidFill>
                <a:latin typeface="HG丸ｺﾞｼｯｸM-PRO" panose="020F0600000000000000" pitchFamily="50" charset="-128"/>
                <a:ea typeface="HG丸ｺﾞｼｯｸM-PRO" panose="020F0600000000000000" pitchFamily="50" charset="-128"/>
              </a:rPr>
              <a:t>活用し、方</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法を身に付ける。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3519917" y="7507920"/>
            <a:ext cx="2952000" cy="1872000"/>
          </a:xfrm>
          <a:prstGeom prst="roundRect">
            <a:avLst>
              <a:gd name="adj" fmla="val 8609"/>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教員</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①年度初めに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、「合意</a:t>
            </a:r>
            <a:r>
              <a:rPr lang="ja-JP" altLang="en-US" sz="1200" dirty="0">
                <a:solidFill>
                  <a:schemeClr val="tx1"/>
                </a:solidFill>
                <a:latin typeface="HG丸ｺﾞｼｯｸM-PRO" panose="020F0600000000000000" pitchFamily="50" charset="-128"/>
                <a:ea typeface="HG丸ｺﾞｼｯｸM-PRO" panose="020F0600000000000000" pitchFamily="50" charset="-128"/>
              </a:rPr>
              <a:t>形成の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例」を</a:t>
            </a:r>
            <a:r>
              <a:rPr lang="ja-JP" altLang="en-US" sz="1200" dirty="0">
                <a:solidFill>
                  <a:schemeClr val="tx1"/>
                </a:solidFill>
                <a:latin typeface="HG丸ｺﾞｼｯｸM-PRO" panose="020F0600000000000000" pitchFamily="50" charset="-128"/>
                <a:ea typeface="HG丸ｺﾞｼｯｸM-PRO" panose="020F0600000000000000" pitchFamily="50" charset="-128"/>
              </a:rPr>
              <a:t>ダ</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ウンロードし、合意形成の方法を把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握して</a:t>
            </a:r>
            <a:r>
              <a:rPr lang="ja-JP" altLang="en-US" sz="1200" dirty="0">
                <a:solidFill>
                  <a:schemeClr val="tx1"/>
                </a:solidFill>
                <a:latin typeface="HG丸ｺﾞｼｯｸM-PRO" panose="020F0600000000000000" pitchFamily="50" charset="-128"/>
                <a:ea typeface="HG丸ｺﾞｼｯｸM-PRO" panose="020F0600000000000000" pitchFamily="50" charset="-128"/>
              </a:rPr>
              <a:t>おく。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②話合いの場面で、児童生徒に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も「合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意形成の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例」を</a:t>
            </a:r>
            <a:r>
              <a:rPr lang="ja-JP" altLang="en-US" sz="1200" dirty="0">
                <a:solidFill>
                  <a:schemeClr val="tx1"/>
                </a:solidFill>
                <a:latin typeface="HG丸ｺﾞｼｯｸM-PRO" panose="020F0600000000000000" pitchFamily="50" charset="-128"/>
                <a:ea typeface="HG丸ｺﾞｼｯｸM-PRO" panose="020F0600000000000000" pitchFamily="50" charset="-128"/>
              </a:rPr>
              <a:t>活用させながら助言</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 name="グループ化 1">
            <a:extLst>
              <a:ext uri="{FF2B5EF4-FFF2-40B4-BE49-F238E27FC236}">
                <a16:creationId xmlns:a16="http://schemas.microsoft.com/office/drawing/2014/main" id="{389929CE-DBA8-97F1-DCB5-E38A35706536}"/>
              </a:ext>
            </a:extLst>
          </p:cNvPr>
          <p:cNvGrpSpPr/>
          <p:nvPr/>
        </p:nvGrpSpPr>
        <p:grpSpPr>
          <a:xfrm>
            <a:off x="136799" y="40417"/>
            <a:ext cx="6571044" cy="9466506"/>
            <a:chOff x="136799" y="40417"/>
            <a:chExt cx="6571044" cy="9466506"/>
          </a:xfrm>
        </p:grpSpPr>
        <p:sp>
          <p:nvSpPr>
            <p:cNvPr id="3" name="Rectangle 11">
              <a:extLst>
                <a:ext uri="{FF2B5EF4-FFF2-40B4-BE49-F238E27FC236}">
                  <a16:creationId xmlns:a16="http://schemas.microsoft.com/office/drawing/2014/main" id="{839D855F-9A7A-E246-8A04-05BE6E024E89}"/>
                </a:ext>
              </a:extLst>
            </p:cNvPr>
            <p:cNvSpPr>
              <a:spLocks noChangeArrowheads="1"/>
            </p:cNvSpPr>
            <p:nvPr/>
          </p:nvSpPr>
          <p:spPr bwMode="auto">
            <a:xfrm>
              <a:off x="136800" y="766799"/>
              <a:ext cx="1602000" cy="720000"/>
            </a:xfrm>
            <a:prstGeom prst="rect">
              <a:avLst/>
            </a:prstGeom>
            <a:solidFill>
              <a:srgbClr val="0099FF"/>
            </a:solidFill>
            <a:ln>
              <a:noFill/>
            </a:ln>
          </p:spPr>
          <p:txBody>
            <a:bodyPr wrap="none" anchor="ctr"/>
            <a:lstStyle/>
            <a:p>
              <a:pPr algn="ctr"/>
              <a:r>
                <a:rPr lang="ja-JP" altLang="en-US" sz="1600" dirty="0">
                  <a:ea typeface="HG丸ｺﾞｼｯｸM-PRO" pitchFamily="50" charset="-128"/>
                </a:rPr>
                <a:t>プログラムの</a:t>
              </a:r>
              <a:endParaRPr lang="en-US" altLang="ja-JP" sz="1600" dirty="0">
                <a:ea typeface="HG丸ｺﾞｼｯｸM-PRO" pitchFamily="50" charset="-128"/>
              </a:endParaRPr>
            </a:p>
            <a:p>
              <a:pPr algn="ctr"/>
              <a:r>
                <a:rPr lang="ja-JP" altLang="en-US" sz="1600" dirty="0">
                  <a:ea typeface="HG丸ｺﾞｼｯｸM-PRO" pitchFamily="50" charset="-128"/>
                </a:rPr>
                <a:t>ねらい</a:t>
              </a:r>
            </a:p>
          </p:txBody>
        </p:sp>
        <p:sp>
          <p:nvSpPr>
            <p:cNvPr id="4" name="正方形/長方形 3">
              <a:extLst>
                <a:ext uri="{FF2B5EF4-FFF2-40B4-BE49-F238E27FC236}">
                  <a16:creationId xmlns:a16="http://schemas.microsoft.com/office/drawing/2014/main" id="{071920BA-D8A5-F71C-CE6D-B3B19ED0D8F3}"/>
                </a:ext>
              </a:extLst>
            </p:cNvPr>
            <p:cNvSpPr/>
            <p:nvPr/>
          </p:nvSpPr>
          <p:spPr>
            <a:xfrm>
              <a:off x="136799" y="768029"/>
              <a:ext cx="6570000" cy="720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77">
              <a:extLst>
                <a:ext uri="{FF2B5EF4-FFF2-40B4-BE49-F238E27FC236}">
                  <a16:creationId xmlns:a16="http://schemas.microsoft.com/office/drawing/2014/main" id="{8ECFD5E5-5D1A-19F3-49BF-4A270C4EFC7A}"/>
                </a:ext>
              </a:extLst>
            </p:cNvPr>
            <p:cNvSpPr/>
            <p:nvPr/>
          </p:nvSpPr>
          <p:spPr>
            <a:xfrm>
              <a:off x="136800" y="2544908"/>
              <a:ext cx="6570000" cy="6962015"/>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78">
              <a:extLst>
                <a:ext uri="{FF2B5EF4-FFF2-40B4-BE49-F238E27FC236}">
                  <a16:creationId xmlns:a16="http://schemas.microsoft.com/office/drawing/2014/main" id="{7CB1115A-D8FB-E026-E079-038775394C77}"/>
                </a:ext>
              </a:extLst>
            </p:cNvPr>
            <p:cNvSpPr/>
            <p:nvPr/>
          </p:nvSpPr>
          <p:spPr>
            <a:xfrm>
              <a:off x="1702110" y="2322424"/>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E65B74E9-CC4B-9FF5-01C1-AD37DAE3F32B}"/>
                </a:ext>
              </a:extLst>
            </p:cNvPr>
            <p:cNvSpPr/>
            <p:nvPr/>
          </p:nvSpPr>
          <p:spPr>
            <a:xfrm>
              <a:off x="136800" y="1550400"/>
              <a:ext cx="6571043" cy="703763"/>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Rectangle 11">
              <a:extLst>
                <a:ext uri="{FF2B5EF4-FFF2-40B4-BE49-F238E27FC236}">
                  <a16:creationId xmlns:a16="http://schemas.microsoft.com/office/drawing/2014/main" id="{D2F5888D-03FD-DEAD-0421-30C409E56006}"/>
                </a:ext>
              </a:extLst>
            </p:cNvPr>
            <p:cNvSpPr>
              <a:spLocks noChangeArrowheads="1"/>
            </p:cNvSpPr>
            <p:nvPr/>
          </p:nvSpPr>
          <p:spPr bwMode="auto">
            <a:xfrm>
              <a:off x="136800" y="1549082"/>
              <a:ext cx="1602000" cy="705600"/>
            </a:xfrm>
            <a:prstGeom prst="rect">
              <a:avLst/>
            </a:prstGeom>
            <a:solidFill>
              <a:srgbClr val="0099FF"/>
            </a:solidFill>
            <a:ln>
              <a:noFill/>
            </a:ln>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a:ea typeface="HG丸ｺﾞｼｯｸM-PRO" pitchFamily="50" charset="-128"/>
                </a:rPr>
                <a:t>ポイント</a:t>
              </a:r>
            </a:p>
          </p:txBody>
        </p:sp>
        <p:sp>
          <p:nvSpPr>
            <p:cNvPr id="9" name="Rectangle 22">
              <a:extLst>
                <a:ext uri="{FF2B5EF4-FFF2-40B4-BE49-F238E27FC236}">
                  <a16:creationId xmlns:a16="http://schemas.microsoft.com/office/drawing/2014/main" id="{89D04A2E-0173-36F6-906D-47C531BEC79B}"/>
                </a:ext>
              </a:extLst>
            </p:cNvPr>
            <p:cNvSpPr>
              <a:spLocks noChangeArrowheads="1"/>
            </p:cNvSpPr>
            <p:nvPr/>
          </p:nvSpPr>
          <p:spPr bwMode="auto">
            <a:xfrm>
              <a:off x="137833" y="399077"/>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a:ea typeface="HG丸ｺﾞｼｯｸM-PRO" pitchFamily="50" charset="-128"/>
                </a:rPr>
                <a:t>小学校・中学校</a:t>
              </a:r>
            </a:p>
          </p:txBody>
        </p:sp>
        <p:sp>
          <p:nvSpPr>
            <p:cNvPr id="10" name="Rectangle 11">
              <a:extLst>
                <a:ext uri="{FF2B5EF4-FFF2-40B4-BE49-F238E27FC236}">
                  <a16:creationId xmlns:a16="http://schemas.microsoft.com/office/drawing/2014/main" id="{5A4BD67D-BA1F-40F2-13CD-7AAA09F3A00D}"/>
                </a:ext>
              </a:extLst>
            </p:cNvPr>
            <p:cNvSpPr>
              <a:spLocks noChangeArrowheads="1"/>
            </p:cNvSpPr>
            <p:nvPr/>
          </p:nvSpPr>
          <p:spPr bwMode="auto">
            <a:xfrm>
              <a:off x="1760303" y="57918"/>
              <a:ext cx="108000" cy="655200"/>
            </a:xfrm>
            <a:prstGeom prst="rect">
              <a:avLst/>
            </a:prstGeom>
            <a:solidFill>
              <a:srgbClr val="00B0F0"/>
            </a:solidFill>
            <a:ln>
              <a:noFill/>
            </a:ln>
          </p:spPr>
          <p:txBody>
            <a:bodyPr wrap="none" anchor="ctr"/>
            <a:lstStyle/>
            <a:p>
              <a:pPr algn="ctr"/>
              <a:endParaRPr lang="ja-JP" altLang="en-US" sz="1600" dirty="0">
                <a:ea typeface="HG丸ｺﾞｼｯｸM-PRO" pitchFamily="50" charset="-128"/>
              </a:endParaRPr>
            </a:p>
          </p:txBody>
        </p:sp>
        <p:sp>
          <p:nvSpPr>
            <p:cNvPr id="11" name="Rectangle 22">
              <a:extLst>
                <a:ext uri="{FF2B5EF4-FFF2-40B4-BE49-F238E27FC236}">
                  <a16:creationId xmlns:a16="http://schemas.microsoft.com/office/drawing/2014/main" id="{AB1F500B-C845-844B-BE5B-44EF9F12B1DB}"/>
                </a:ext>
              </a:extLst>
            </p:cNvPr>
            <p:cNvSpPr>
              <a:spLocks noChangeArrowheads="1"/>
            </p:cNvSpPr>
            <p:nvPr/>
          </p:nvSpPr>
          <p:spPr bwMode="auto">
            <a:xfrm>
              <a:off x="137450" y="52183"/>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a:ea typeface="HG丸ｺﾞｼｯｸM-PRO" pitchFamily="50" charset="-128"/>
                </a:rPr>
                <a:t>指導プログラム案</a:t>
              </a:r>
            </a:p>
          </p:txBody>
        </p:sp>
        <p:sp>
          <p:nvSpPr>
            <p:cNvPr id="12" name="Rectangle 11">
              <a:extLst>
                <a:ext uri="{FF2B5EF4-FFF2-40B4-BE49-F238E27FC236}">
                  <a16:creationId xmlns:a16="http://schemas.microsoft.com/office/drawing/2014/main" id="{1119948C-73DD-3E7A-AD80-E3FEEFA5E24E}"/>
                </a:ext>
              </a:extLst>
            </p:cNvPr>
            <p:cNvSpPr>
              <a:spLocks noChangeArrowheads="1"/>
            </p:cNvSpPr>
            <p:nvPr/>
          </p:nvSpPr>
          <p:spPr bwMode="auto">
            <a:xfrm>
              <a:off x="6598798" y="40417"/>
              <a:ext cx="108001" cy="655200"/>
            </a:xfrm>
            <a:prstGeom prst="rect">
              <a:avLst/>
            </a:prstGeom>
            <a:solidFill>
              <a:srgbClr val="00B0F0"/>
            </a:solidFill>
            <a:ln>
              <a:noFill/>
            </a:ln>
          </p:spPr>
          <p:txBody>
            <a:bodyPr wrap="none" anchor="ctr"/>
            <a:lstStyle/>
            <a:p>
              <a:pPr algn="ctr"/>
              <a:endParaRPr lang="ja-JP" altLang="en-US" sz="1600" dirty="0">
                <a:ea typeface="HG丸ｺﾞｼｯｸM-PRO" pitchFamily="50" charset="-128"/>
              </a:endParaRPr>
            </a:p>
          </p:txBody>
        </p:sp>
      </p:grpSp>
    </p:spTree>
    <p:extLst>
      <p:ext uri="{BB962C8B-B14F-4D97-AF65-F5344CB8AC3E}">
        <p14:creationId xmlns:p14="http://schemas.microsoft.com/office/powerpoint/2010/main" val="34361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147918" y="488515"/>
            <a:ext cx="6562016" cy="9314390"/>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247513" y="3043751"/>
            <a:ext cx="6369597" cy="6651393"/>
          </a:xfrm>
          <a:prstGeom prst="roundRect">
            <a:avLst>
              <a:gd name="adj" fmla="val 213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①新しい考えをつくる方法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提案：サッカーと野球の意見→フットベースボールを行う。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②意見を合わせる方法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（例）議題：「大会をもり上げる工夫」</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提案：メダルと賞状の意見→ゆう勝者にメダル、参加者全員に賞状をわたす。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③優先順位を決める方法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つな</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引きとリレーの意見→つな引きを大会で行い、リレーは休み時間クラス</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遊びの時間に行う。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④条件を付ける方法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（例）課題：「このゲームはルールを知らない人がいる」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実せんの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日までにルールを確実に教えるという条件を付けて決定する。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⑤少しずつ全部行う方法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提案：バスケットボールとドッジボールの意見→</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分ずつ両方を</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実し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⑥共感的に理解し、ゆずる方法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（例）課題：複数の意見が出た場合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提案：「○○さんの思いはよく分かりました。今回は私の意見ではなく、○○さん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の意見の方が</a:t>
            </a:r>
            <a:r>
              <a:rPr lang="ja-JP" altLang="en-US" sz="1200" dirty="0">
                <a:solidFill>
                  <a:schemeClr val="tx1"/>
                </a:solidFill>
                <a:latin typeface="HG丸ｺﾞｼｯｸM-PRO" panose="020F0600000000000000" pitchFamily="50" charset="-128"/>
                <a:ea typeface="HG丸ｺﾞｼｯｸM-PRO" panose="020F0600000000000000" pitchFamily="50" charset="-128"/>
              </a:rPr>
              <a:t>よい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と思います。」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⑦</a:t>
            </a:r>
            <a:r>
              <a:rPr lang="ja-JP" altLang="en-US" sz="1600" b="1" spc="-50" dirty="0" smtClean="0">
                <a:solidFill>
                  <a:schemeClr val="tx1"/>
                </a:solidFill>
                <a:latin typeface="HG丸ｺﾞｼｯｸM-PRO" panose="020F0600000000000000" pitchFamily="50" charset="-128"/>
                <a:ea typeface="HG丸ｺﾞｼｯｸM-PRO" panose="020F0600000000000000" pitchFamily="50" charset="-128"/>
              </a:rPr>
              <a:t>時間をかけて話し合い、全員のしょうにんを得た上で多数決を行</a:t>
            </a:r>
            <a:endParaRPr lang="en-US" altLang="ja-JP" sz="1600" b="1" spc="-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spc="-5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b="1" spc="-50" dirty="0" err="1" smtClean="0">
                <a:solidFill>
                  <a:schemeClr val="tx1"/>
                </a:solidFill>
                <a:latin typeface="HG丸ｺﾞｼｯｸM-PRO" panose="020F0600000000000000" pitchFamily="50" charset="-128"/>
                <a:ea typeface="HG丸ｺﾞｼｯｸM-PRO" panose="020F0600000000000000" pitchFamily="50" charset="-128"/>
              </a:rPr>
              <a:t>う</a:t>
            </a:r>
            <a:r>
              <a:rPr lang="ja-JP" altLang="en-US" sz="1600" b="1" spc="-50" dirty="0" smtClean="0">
                <a:solidFill>
                  <a:schemeClr val="tx1"/>
                </a:solidFill>
                <a:latin typeface="HG丸ｺﾞｼｯｸM-PRO" panose="020F0600000000000000" pitchFamily="50" charset="-128"/>
                <a:ea typeface="HG丸ｺﾞｼｯｸM-PRO" panose="020F0600000000000000" pitchFamily="50" charset="-128"/>
              </a:rPr>
              <a:t>方法</a:t>
            </a:r>
            <a:endParaRPr lang="en-US" altLang="ja-JP" sz="1600" b="1" spc="-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（例）課題：意見が多く、一致させることが難しい</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提案：「時間をかけて話し合いましたが、決まらないので多数決で決めても</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いいで</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spc="30" dirty="0" smtClean="0">
                <a:solidFill>
                  <a:schemeClr val="tx1"/>
                </a:solidFill>
                <a:latin typeface="HG丸ｺﾞｼｯｸM-PRO" panose="020F0600000000000000" pitchFamily="50" charset="-128"/>
                <a:ea typeface="HG丸ｺﾞｼｯｸM-PRO" panose="020F0600000000000000" pitchFamily="50" charset="-128"/>
              </a:rPr>
              <a:t>すか</a:t>
            </a:r>
            <a:r>
              <a:rPr lang="ja-JP" altLang="en-US" sz="1200" spc="30" dirty="0" smtClean="0">
                <a:solidFill>
                  <a:schemeClr val="tx1"/>
                </a:solidFill>
                <a:latin typeface="HG丸ｺﾞｼｯｸM-PRO" panose="020F0600000000000000" pitchFamily="50" charset="-128"/>
                <a:ea typeface="HG丸ｺﾞｼｯｸM-PRO" panose="020F0600000000000000" pitchFamily="50" charset="-128"/>
              </a:rPr>
              <a:t>。決まったら、全員で協力して取り組みます。よいですか。」全員の</a:t>
            </a:r>
            <a:endParaRPr lang="en-US" altLang="ja-JP" sz="1200" spc="3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しょうにんを得てから行う。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bwMode="auto">
          <a:xfrm>
            <a:off x="1177826" y="64252"/>
            <a:ext cx="4500000" cy="684000"/>
          </a:xfrm>
          <a:prstGeom prst="roundRect">
            <a:avLst>
              <a:gd name="adj" fmla="val 2555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「合意形成の例」</a:t>
            </a:r>
            <a:endParaRPr kumimoji="1" lang="en-US" altLang="ja-JP"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～みんなが</a:t>
            </a:r>
            <a:r>
              <a:rPr kumimoji="1" lang="ja-JP" altLang="en-US" sz="1400" dirty="0" err="1"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なっ</a:t>
            </a: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得できる話合いにするために～</a:t>
            </a:r>
            <a:endParaRPr kumimoji="1" lang="en-US" altLang="ja-JP"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bwMode="auto">
          <a:xfrm>
            <a:off x="218381" y="851592"/>
            <a:ext cx="1249780" cy="652781"/>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err="1"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って</a:t>
            </a: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何？</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709737" y="865983"/>
            <a:ext cx="4907373" cy="684000"/>
          </a:xfrm>
          <a:prstGeom prst="roundRect">
            <a:avLst>
              <a:gd name="adj" fmla="val 1391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話合いの場面で、意見が食いちがっている、または複数ある場合、たがいの意見や考えをみとめ合いながら</a:t>
            </a:r>
            <a:r>
              <a:rPr lang="ja-JP" altLang="en-US" sz="1200" b="1" dirty="0" err="1" smtClean="0">
                <a:solidFill>
                  <a:schemeClr val="tx1"/>
                </a:solidFill>
                <a:latin typeface="HG丸ｺﾞｼｯｸM-PRO" panose="020F0600000000000000" pitchFamily="50" charset="-128"/>
                <a:ea typeface="HG丸ｺﾞｼｯｸM-PRO" panose="020F0600000000000000" pitchFamily="50" charset="-128"/>
              </a:rPr>
              <a:t>なっ</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得のいく形で意見をまとめること。</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Rectangle 11"/>
          <p:cNvSpPr>
            <a:spLocks noChangeArrowheads="1"/>
          </p:cNvSpPr>
          <p:nvPr/>
        </p:nvSpPr>
        <p:spPr bwMode="auto">
          <a:xfrm>
            <a:off x="602591" y="1589087"/>
            <a:ext cx="5652666" cy="1023684"/>
          </a:xfrm>
          <a:prstGeom prst="rect">
            <a:avLst/>
          </a:prstGeom>
          <a:solidFill>
            <a:srgbClr val="FFCCFF"/>
          </a:solidFill>
          <a:ln>
            <a:solidFill>
              <a:schemeClr val="tx1"/>
            </a:solidFill>
          </a:ln>
          <a:extLst/>
        </p:spPr>
        <p:txBody>
          <a:bodyPr wrap="none" anchor="ctr"/>
          <a:lstStyle/>
          <a:p>
            <a:r>
              <a:rPr lang="en-US" altLang="ja-JP" sz="1200" b="1" dirty="0" smtClean="0">
                <a:ea typeface="HG丸ｺﾞｼｯｸM-PRO" pitchFamily="50" charset="-128"/>
              </a:rPr>
              <a:t>×</a:t>
            </a:r>
            <a:r>
              <a:rPr lang="ja-JP" altLang="en-US" sz="1200" b="1" dirty="0" smtClean="0">
                <a:ea typeface="HG丸ｺﾞｼｯｸM-PRO" pitchFamily="50" charset="-128"/>
              </a:rPr>
              <a:t>：本当はちがう意見なのに何となく周りに合わせる。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：相手の意見を</a:t>
            </a:r>
            <a:r>
              <a:rPr lang="ja-JP" altLang="en-US" sz="1200" b="1" dirty="0" err="1" smtClean="0">
                <a:ea typeface="HG丸ｺﾞｼｯｸM-PRO" pitchFamily="50" charset="-128"/>
              </a:rPr>
              <a:t>ひ</a:t>
            </a:r>
            <a:r>
              <a:rPr lang="ja-JP" altLang="en-US" sz="1200" b="1" dirty="0" smtClean="0">
                <a:ea typeface="HG丸ｺﾞｼｯｸM-PRO" pitchFamily="50" charset="-128"/>
              </a:rPr>
              <a:t>定する。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：少数</a:t>
            </a:r>
            <a:r>
              <a:rPr lang="ja-JP" altLang="en-US" sz="1200" b="1" dirty="0">
                <a:ea typeface="HG丸ｺﾞｼｯｸM-PRO" pitchFamily="50" charset="-128"/>
              </a:rPr>
              <a:t>意見を持つ人に対し、多数意見に合わせる</a:t>
            </a:r>
            <a:r>
              <a:rPr lang="ja-JP" altLang="en-US" sz="1200" b="1" dirty="0" smtClean="0">
                <a:ea typeface="HG丸ｺﾞｼｯｸM-PRO" pitchFamily="50" charset="-128"/>
              </a:rPr>
              <a:t>ようプレッシャーをあたえる。</a:t>
            </a:r>
            <a:endParaRPr lang="en-US" altLang="ja-JP" sz="1200" b="1" dirty="0" smtClean="0">
              <a:ea typeface="HG丸ｺﾞｼｯｸM-PRO" pitchFamily="50" charset="-128"/>
            </a:endParaRPr>
          </a:p>
          <a:p>
            <a:r>
              <a:rPr lang="ja-JP" altLang="en-US" sz="1200" b="1" u="sng" dirty="0" smtClean="0">
                <a:ea typeface="HG丸ｺﾞｼｯｸM-PRO" pitchFamily="50" charset="-128"/>
              </a:rPr>
              <a:t>○：自分も幸せ（</a:t>
            </a:r>
            <a:r>
              <a:rPr lang="ja-JP" altLang="en-US" sz="1200" b="1" u="sng" dirty="0" err="1" smtClean="0">
                <a:ea typeface="HG丸ｺﾞｼｯｸM-PRO" pitchFamily="50" charset="-128"/>
              </a:rPr>
              <a:t>なっ</a:t>
            </a:r>
            <a:r>
              <a:rPr lang="ja-JP" altLang="en-US" sz="1200" b="1" u="sng" dirty="0" smtClean="0">
                <a:ea typeface="HG丸ｺﾞｼｯｸM-PRO" pitchFamily="50" charset="-128"/>
              </a:rPr>
              <a:t>得）、みんなも幸せ（なっ得）な意見や提案を目指す。</a:t>
            </a:r>
            <a:endParaRPr lang="en-US" altLang="ja-JP" sz="1200" b="1" u="sng" dirty="0" smtClean="0">
              <a:ea typeface="HG丸ｺﾞｼｯｸM-PRO" pitchFamily="50" charset="-128"/>
            </a:endParaRPr>
          </a:p>
        </p:txBody>
      </p:sp>
      <p:sp>
        <p:nvSpPr>
          <p:cNvPr id="43" name="角丸四角形 42"/>
          <p:cNvSpPr/>
          <p:nvPr/>
        </p:nvSpPr>
        <p:spPr>
          <a:xfrm>
            <a:off x="1421720" y="2689257"/>
            <a:ext cx="3921529"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b="1"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合意形成の方法</a:t>
            </a:r>
            <a:endParaRPr lang="en-US" altLang="ja-JP" b="1"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 name="Rectangle 11"/>
          <p:cNvSpPr>
            <a:spLocks noChangeArrowheads="1"/>
          </p:cNvSpPr>
          <p:nvPr/>
        </p:nvSpPr>
        <p:spPr bwMode="auto">
          <a:xfrm>
            <a:off x="5858166" y="39200"/>
            <a:ext cx="972000" cy="449315"/>
          </a:xfrm>
          <a:prstGeom prst="rect">
            <a:avLst/>
          </a:prstGeom>
          <a:solidFill>
            <a:srgbClr val="FFCCFF"/>
          </a:solidFill>
          <a:ln>
            <a:solidFill>
              <a:schemeClr val="tx1"/>
            </a:solidFill>
          </a:ln>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b="1" dirty="0" smtClean="0">
                <a:ea typeface="HG丸ｺﾞｼｯｸM-PRO" pitchFamily="50" charset="-128"/>
              </a:rPr>
              <a:t>じどう用</a:t>
            </a:r>
            <a:endParaRPr lang="en-US" altLang="ja-JP" sz="1600" b="1" dirty="0">
              <a:ea typeface="HG丸ｺﾞｼｯｸM-PRO" pitchFamily="50" charset="-128"/>
            </a:endParaRPr>
          </a:p>
        </p:txBody>
      </p:sp>
    </p:spTree>
    <p:extLst>
      <p:ext uri="{BB962C8B-B14F-4D97-AF65-F5344CB8AC3E}">
        <p14:creationId xmlns:p14="http://schemas.microsoft.com/office/powerpoint/2010/main" val="1820555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147918" y="488515"/>
            <a:ext cx="6562016" cy="9314390"/>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247513" y="3043751"/>
            <a:ext cx="6369597" cy="6651393"/>
          </a:xfrm>
          <a:prstGeom prst="roundRect">
            <a:avLst>
              <a:gd name="adj" fmla="val 213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①新しい考えをつくる方法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提案：サッカーと野球の意見→フットベースボールを行う。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②意見を合わせる方法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（例）議題：「大会を盛り上げる工夫」</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提案：メダルと賞状の意見→優勝者にメダル、参加者全員に賞状を渡す。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③優先順位を決める方法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提案：綱引きとリレーの意見→綱引きを大会で行い、リレーは休み時間クラス遊び</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の時間に行う。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④条件を付ける方法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（例）課題：「このゲームはルールを知らない人がいる」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提案：実践の日までにルールを確実に教えるという条件を付けて決定する。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⑤少しずつ全部行う方法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提案：バスケットボールとドッジボールの意見→</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分ずつ両方を実施する。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⑥共感的に理解し、譲る方法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（例）課題：複数の意見が出た場合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提案：「○○さんの思いはよく分かりました。今回は私の意見ではなく、○○さん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の意見の方が</a:t>
            </a:r>
            <a:r>
              <a:rPr lang="ja-JP" altLang="en-US" sz="1200" dirty="0">
                <a:solidFill>
                  <a:schemeClr val="tx1"/>
                </a:solidFill>
                <a:latin typeface="HG丸ｺﾞｼｯｸM-PRO" panose="020F0600000000000000" pitchFamily="50" charset="-128"/>
                <a:ea typeface="HG丸ｺﾞｼｯｸM-PRO" panose="020F0600000000000000" pitchFamily="50" charset="-128"/>
              </a:rPr>
              <a:t>よい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と思います。」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⑦</a:t>
            </a:r>
            <a:r>
              <a:rPr lang="ja-JP" altLang="en-US" sz="1600" b="1" spc="-40" dirty="0" smtClean="0">
                <a:solidFill>
                  <a:schemeClr val="tx1"/>
                </a:solidFill>
                <a:latin typeface="HG丸ｺﾞｼｯｸM-PRO" panose="020F0600000000000000" pitchFamily="50" charset="-128"/>
                <a:ea typeface="HG丸ｺﾞｼｯｸM-PRO" panose="020F0600000000000000" pitchFamily="50" charset="-128"/>
              </a:rPr>
              <a:t>時間をかけて話し合い、全員の承認を得た上で多数決を行う方法</a:t>
            </a:r>
            <a:endParaRPr lang="en-US" altLang="ja-JP" sz="1600" b="1" spc="-4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（例）課題：意見が多く、一致させることが難しい</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提案：「時間をかけて話し合いましたが、決まらないので多数決で決めても</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いいで</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すか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。決まったら、全員で協力して取り組みます。よいですか。」全員</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の承</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認</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を得てから行う。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bwMode="auto">
          <a:xfrm>
            <a:off x="1177826" y="64252"/>
            <a:ext cx="4500000" cy="684000"/>
          </a:xfrm>
          <a:prstGeom prst="roundRect">
            <a:avLst>
              <a:gd name="adj" fmla="val 2555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「合意形成の例」</a:t>
            </a:r>
            <a:endParaRPr kumimoji="1" lang="en-US" altLang="ja-JP"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～みんなが納得できる話合いにするために～</a:t>
            </a:r>
            <a:endParaRPr kumimoji="1" lang="en-US" altLang="ja-JP"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bwMode="auto">
          <a:xfrm>
            <a:off x="218381" y="851592"/>
            <a:ext cx="1249780" cy="652781"/>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err="1"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って</a:t>
            </a: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何？</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709737" y="865983"/>
            <a:ext cx="4907373" cy="646618"/>
          </a:xfrm>
          <a:prstGeom prst="roundRect">
            <a:avLst>
              <a:gd name="adj" fmla="val 1391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話合いの場面で、意見が食い違っている、または複数ある場合、互いの意見や考えを認め合いながら納得のいく形</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で意見をまとめること。</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Rectangle 11"/>
          <p:cNvSpPr>
            <a:spLocks noChangeArrowheads="1"/>
          </p:cNvSpPr>
          <p:nvPr/>
        </p:nvSpPr>
        <p:spPr bwMode="auto">
          <a:xfrm>
            <a:off x="602591" y="1589087"/>
            <a:ext cx="5652666" cy="1023684"/>
          </a:xfrm>
          <a:prstGeom prst="rect">
            <a:avLst/>
          </a:prstGeom>
          <a:solidFill>
            <a:srgbClr val="FFCCFF"/>
          </a:solidFill>
          <a:ln>
            <a:solidFill>
              <a:schemeClr val="tx1"/>
            </a:solidFill>
          </a:ln>
          <a:extLst/>
        </p:spPr>
        <p:txBody>
          <a:bodyPr wrap="none" anchor="ctr"/>
          <a:lstStyle/>
          <a:p>
            <a:r>
              <a:rPr lang="en-US" altLang="ja-JP" sz="1200" b="1" dirty="0" smtClean="0">
                <a:ea typeface="HG丸ｺﾞｼｯｸM-PRO" pitchFamily="50" charset="-128"/>
              </a:rPr>
              <a:t>×</a:t>
            </a:r>
            <a:r>
              <a:rPr lang="ja-JP" altLang="en-US" sz="1200" b="1" dirty="0" smtClean="0">
                <a:ea typeface="HG丸ｺﾞｼｯｸM-PRO" pitchFamily="50" charset="-128"/>
              </a:rPr>
              <a:t>：本当は違う意見なのに何となく周りに合わせる。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：相手の意見を否定する。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：少数</a:t>
            </a:r>
            <a:r>
              <a:rPr lang="ja-JP" altLang="en-US" sz="1200" b="1" dirty="0">
                <a:ea typeface="HG丸ｺﾞｼｯｸM-PRO" pitchFamily="50" charset="-128"/>
              </a:rPr>
              <a:t>意見を持つ人に対し、多数意見に合わせる</a:t>
            </a:r>
            <a:r>
              <a:rPr lang="ja-JP" altLang="en-US" sz="1200" b="1" dirty="0" smtClean="0">
                <a:ea typeface="HG丸ｺﾞｼｯｸM-PRO" pitchFamily="50" charset="-128"/>
              </a:rPr>
              <a:t>ようプレッシャー</a:t>
            </a:r>
            <a:r>
              <a:rPr lang="ja-JP" altLang="en-US" sz="1200" b="1" dirty="0">
                <a:ea typeface="HG丸ｺﾞｼｯｸM-PRO" pitchFamily="50" charset="-128"/>
              </a:rPr>
              <a:t>を</a:t>
            </a:r>
            <a:r>
              <a:rPr lang="ja-JP" altLang="en-US" sz="1200" b="1" dirty="0" smtClean="0">
                <a:ea typeface="HG丸ｺﾞｼｯｸM-PRO" pitchFamily="50" charset="-128"/>
              </a:rPr>
              <a:t>与える。</a:t>
            </a:r>
            <a:endParaRPr lang="en-US" altLang="ja-JP" sz="1200" b="1" dirty="0" smtClean="0">
              <a:ea typeface="HG丸ｺﾞｼｯｸM-PRO" pitchFamily="50" charset="-128"/>
            </a:endParaRPr>
          </a:p>
          <a:p>
            <a:r>
              <a:rPr lang="ja-JP" altLang="en-US" sz="1200" b="1" u="sng" dirty="0" smtClean="0">
                <a:ea typeface="HG丸ｺﾞｼｯｸM-PRO" pitchFamily="50" charset="-128"/>
              </a:rPr>
              <a:t>○：自分も幸せ（納得）、みんなも幸せ（納得）な意見や提案を目指す。</a:t>
            </a:r>
            <a:endParaRPr lang="en-US" altLang="ja-JP" sz="1200" b="1" u="sng" dirty="0" smtClean="0">
              <a:ea typeface="HG丸ｺﾞｼｯｸM-PRO" pitchFamily="50" charset="-128"/>
            </a:endParaRPr>
          </a:p>
        </p:txBody>
      </p:sp>
      <p:sp>
        <p:nvSpPr>
          <p:cNvPr id="43" name="角丸四角形 42"/>
          <p:cNvSpPr/>
          <p:nvPr/>
        </p:nvSpPr>
        <p:spPr>
          <a:xfrm>
            <a:off x="1421720" y="2689257"/>
            <a:ext cx="3921529"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b="1"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合意形成の方法</a:t>
            </a:r>
            <a:endParaRPr lang="en-US" altLang="ja-JP" b="1"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 name="Rectangle 11"/>
          <p:cNvSpPr>
            <a:spLocks noChangeArrowheads="1"/>
          </p:cNvSpPr>
          <p:nvPr/>
        </p:nvSpPr>
        <p:spPr bwMode="auto">
          <a:xfrm>
            <a:off x="5858166" y="39200"/>
            <a:ext cx="972000" cy="449315"/>
          </a:xfrm>
          <a:prstGeom prst="rect">
            <a:avLst/>
          </a:prstGeom>
          <a:solidFill>
            <a:srgbClr val="FFCCFF"/>
          </a:solidFill>
          <a:ln>
            <a:solidFill>
              <a:schemeClr val="tx1"/>
            </a:solidFill>
          </a:ln>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b="1" dirty="0" smtClean="0">
                <a:ea typeface="HG丸ｺﾞｼｯｸM-PRO" pitchFamily="50" charset="-128"/>
              </a:rPr>
              <a:t>生徒用</a:t>
            </a:r>
            <a:endParaRPr lang="en-US" altLang="ja-JP" sz="1600" b="1" dirty="0">
              <a:ea typeface="HG丸ｺﾞｼｯｸM-PRO" pitchFamily="50" charset="-128"/>
            </a:endParaRPr>
          </a:p>
        </p:txBody>
      </p:sp>
    </p:spTree>
    <p:extLst>
      <p:ext uri="{BB962C8B-B14F-4D97-AF65-F5344CB8AC3E}">
        <p14:creationId xmlns:p14="http://schemas.microsoft.com/office/powerpoint/2010/main" val="4207155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13861</TotalTime>
  <Words>1378</Words>
  <Application>Microsoft Office PowerPoint</Application>
  <PresentationFormat>A4 210 x 297 mm</PresentationFormat>
  <Paragraphs>134</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HG丸ｺﾞｼｯｸM-PRO</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合意形成の図り方を理解しよう</dc:title>
  <dc:creator>宮城県総合教育センター</dc:creator>
  <cp:lastModifiedBy>long2307</cp:lastModifiedBy>
  <cp:revision>727</cp:revision>
  <cp:lastPrinted>2024-02-28T08:02:38Z</cp:lastPrinted>
  <dcterms:created xsi:type="dcterms:W3CDTF">2014-06-22T09:44:07Z</dcterms:created>
  <dcterms:modified xsi:type="dcterms:W3CDTF">2024-03-11T02:52:56Z</dcterms:modified>
</cp:coreProperties>
</file>