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281" r:id="rId2"/>
    <p:sldId id="268" r:id="rId3"/>
    <p:sldId id="269" r:id="rId4"/>
    <p:sldId id="284" r:id="rId5"/>
    <p:sldId id="286" r:id="rId6"/>
    <p:sldId id="287" r:id="rId7"/>
    <p:sldId id="288" r:id="rId8"/>
    <p:sldId id="289" r:id="rId9"/>
  </p:sldIdLst>
  <p:sldSz cx="6858000" cy="9906000" type="A4"/>
  <p:notesSz cx="9926638" cy="67976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15:guide id="1" orient="horz" pos="2140" userDrawn="1">
          <p15:clr>
            <a:srgbClr val="A4A3A4"/>
          </p15:clr>
        </p15:guide>
        <p15:guide id="2" pos="312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66CC"/>
    <a:srgbClr val="41709C"/>
    <a:srgbClr val="FF9900"/>
    <a:srgbClr val="3399FF"/>
    <a:srgbClr val="FF0000"/>
    <a:srgbClr val="FF3399"/>
    <a:srgbClr val="0099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58" d="100"/>
          <a:sy n="58" d="100"/>
        </p:scale>
        <p:origin x="730" y="82"/>
      </p:cViewPr>
      <p:guideLst>
        <p:guide orient="horz" pos="3120"/>
        <p:guide pos="2160"/>
      </p:guideLst>
    </p:cSldViewPr>
  </p:slideViewPr>
  <p:notesTextViewPr>
    <p:cViewPr>
      <p:scale>
        <a:sx n="1" d="1"/>
        <a:sy n="1" d="1"/>
      </p:scale>
      <p:origin x="0" y="0"/>
    </p:cViewPr>
  </p:notesTextViewPr>
  <p:sorterViewPr>
    <p:cViewPr>
      <p:scale>
        <a:sx n="68" d="100"/>
        <a:sy n="68" d="100"/>
      </p:scale>
      <p:origin x="0" y="0"/>
    </p:cViewPr>
  </p:sorterViewPr>
  <p:notesViewPr>
    <p:cSldViewPr snapToGrid="0">
      <p:cViewPr varScale="1">
        <p:scale>
          <a:sx n="71" d="100"/>
          <a:sy n="71" d="100"/>
        </p:scale>
        <p:origin x="-1812" y="-102"/>
      </p:cViewPr>
      <p:guideLst>
        <p:guide orient="horz" pos="2140"/>
        <p:guide pos="312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4301543" cy="339884"/>
          </a:xfrm>
          <a:prstGeom prst="rect">
            <a:avLst/>
          </a:prstGeom>
        </p:spPr>
        <p:txBody>
          <a:bodyPr vert="horz" lIns="92040" tIns="46020" rIns="92040" bIns="46020"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5622798" y="2"/>
            <a:ext cx="4301543" cy="339884"/>
          </a:xfrm>
          <a:prstGeom prst="rect">
            <a:avLst/>
          </a:prstGeom>
        </p:spPr>
        <p:txBody>
          <a:bodyPr vert="horz" lIns="92040" tIns="46020" rIns="92040" bIns="46020" rtlCol="0"/>
          <a:lstStyle>
            <a:lvl1pPr algn="r">
              <a:defRPr sz="1300"/>
            </a:lvl1pPr>
          </a:lstStyle>
          <a:p>
            <a:fld id="{296E4C18-EA94-4624-A191-2E4A7FAE43BE}" type="datetime1">
              <a:rPr kumimoji="1" lang="ja-JP" altLang="en-US" smtClean="0"/>
              <a:t>2024/3/11</a:t>
            </a:fld>
            <a:endParaRPr kumimoji="1" lang="ja-JP" altLang="en-US"/>
          </a:p>
        </p:txBody>
      </p:sp>
      <p:sp>
        <p:nvSpPr>
          <p:cNvPr id="4" name="フッター プレースホルダー 3"/>
          <p:cNvSpPr>
            <a:spLocks noGrp="1"/>
          </p:cNvSpPr>
          <p:nvPr>
            <p:ph type="ftr" sz="quarter" idx="2"/>
          </p:nvPr>
        </p:nvSpPr>
        <p:spPr>
          <a:xfrm>
            <a:off x="1" y="6456613"/>
            <a:ext cx="4301543" cy="339884"/>
          </a:xfrm>
          <a:prstGeom prst="rect">
            <a:avLst/>
          </a:prstGeom>
        </p:spPr>
        <p:txBody>
          <a:bodyPr vert="horz" lIns="92040" tIns="46020" rIns="92040" bIns="46020"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5622798" y="6456613"/>
            <a:ext cx="4301543" cy="339884"/>
          </a:xfrm>
          <a:prstGeom prst="rect">
            <a:avLst/>
          </a:prstGeom>
        </p:spPr>
        <p:txBody>
          <a:bodyPr vert="horz" lIns="92040" tIns="46020" rIns="92040" bIns="46020" rtlCol="0" anchor="b"/>
          <a:lstStyle>
            <a:lvl1pPr algn="r">
              <a:defRPr sz="1300"/>
            </a:lvl1pPr>
          </a:lstStyle>
          <a:p>
            <a:fld id="{8F73C529-BCC4-46D0-98B1-1AC86D656C24}" type="slidenum">
              <a:rPr kumimoji="1" lang="ja-JP" altLang="en-US" smtClean="0"/>
              <a:pPr/>
              <a:t>‹#›</a:t>
            </a:fld>
            <a:endParaRPr kumimoji="1" lang="ja-JP" altLang="en-US"/>
          </a:p>
        </p:txBody>
      </p:sp>
    </p:spTree>
    <p:extLst>
      <p:ext uri="{BB962C8B-B14F-4D97-AF65-F5344CB8AC3E}">
        <p14:creationId xmlns:p14="http://schemas.microsoft.com/office/powerpoint/2010/main" val="312785550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703" cy="339484"/>
          </a:xfrm>
          <a:prstGeom prst="rect">
            <a:avLst/>
          </a:prstGeom>
        </p:spPr>
        <p:txBody>
          <a:bodyPr vert="horz" lIns="92040" tIns="46020" rIns="92040" bIns="46020" rtlCol="0"/>
          <a:lstStyle>
            <a:lvl1pPr algn="l">
              <a:defRPr sz="1300"/>
            </a:lvl1pPr>
          </a:lstStyle>
          <a:p>
            <a:endParaRPr kumimoji="1" lang="ja-JP" altLang="en-US"/>
          </a:p>
        </p:txBody>
      </p:sp>
      <p:sp>
        <p:nvSpPr>
          <p:cNvPr id="3" name="日付プレースホルダー 2"/>
          <p:cNvSpPr>
            <a:spLocks noGrp="1"/>
          </p:cNvSpPr>
          <p:nvPr>
            <p:ph type="dt" idx="1"/>
          </p:nvPr>
        </p:nvSpPr>
        <p:spPr>
          <a:xfrm>
            <a:off x="5623340" y="0"/>
            <a:ext cx="4301702" cy="339484"/>
          </a:xfrm>
          <a:prstGeom prst="rect">
            <a:avLst/>
          </a:prstGeom>
        </p:spPr>
        <p:txBody>
          <a:bodyPr vert="horz" lIns="92040" tIns="46020" rIns="92040" bIns="46020" rtlCol="0"/>
          <a:lstStyle>
            <a:lvl1pPr algn="r">
              <a:defRPr sz="1300"/>
            </a:lvl1pPr>
          </a:lstStyle>
          <a:p>
            <a:fld id="{DDAD0BE0-5749-4CB9-A883-99C9B4244C07}" type="datetime1">
              <a:rPr kumimoji="1" lang="ja-JP" altLang="en-US" smtClean="0"/>
              <a:t>2024/3/11</a:t>
            </a:fld>
            <a:endParaRPr kumimoji="1" lang="ja-JP" altLang="en-US"/>
          </a:p>
        </p:txBody>
      </p:sp>
      <p:sp>
        <p:nvSpPr>
          <p:cNvPr id="4" name="スライド イメージ プレースホルダー 3"/>
          <p:cNvSpPr>
            <a:spLocks noGrp="1" noRot="1" noChangeAspect="1"/>
          </p:cNvSpPr>
          <p:nvPr>
            <p:ph type="sldImg" idx="2"/>
          </p:nvPr>
        </p:nvSpPr>
        <p:spPr>
          <a:xfrm>
            <a:off x="4081463" y="509588"/>
            <a:ext cx="1765300" cy="2549525"/>
          </a:xfrm>
          <a:prstGeom prst="rect">
            <a:avLst/>
          </a:prstGeom>
          <a:noFill/>
          <a:ln w="12700">
            <a:solidFill>
              <a:prstClr val="black"/>
            </a:solidFill>
          </a:ln>
        </p:spPr>
        <p:txBody>
          <a:bodyPr vert="horz" lIns="92040" tIns="46020" rIns="92040" bIns="46020" rtlCol="0" anchor="ctr"/>
          <a:lstStyle/>
          <a:p>
            <a:endParaRPr lang="ja-JP" altLang="en-US"/>
          </a:p>
        </p:txBody>
      </p:sp>
      <p:sp>
        <p:nvSpPr>
          <p:cNvPr id="5" name="ノート プレースホルダー 4"/>
          <p:cNvSpPr>
            <a:spLocks noGrp="1"/>
          </p:cNvSpPr>
          <p:nvPr>
            <p:ph type="body" sz="quarter" idx="3"/>
          </p:nvPr>
        </p:nvSpPr>
        <p:spPr>
          <a:xfrm>
            <a:off x="992826" y="3228296"/>
            <a:ext cx="7940991" cy="3060155"/>
          </a:xfrm>
          <a:prstGeom prst="rect">
            <a:avLst/>
          </a:prstGeom>
        </p:spPr>
        <p:txBody>
          <a:bodyPr vert="horz" lIns="92040" tIns="46020" rIns="92040" bIns="460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6456590"/>
            <a:ext cx="4301703" cy="339484"/>
          </a:xfrm>
          <a:prstGeom prst="rect">
            <a:avLst/>
          </a:prstGeom>
        </p:spPr>
        <p:txBody>
          <a:bodyPr vert="horz" lIns="92040" tIns="46020" rIns="92040" bIns="46020"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5623340" y="6456590"/>
            <a:ext cx="4301702" cy="339484"/>
          </a:xfrm>
          <a:prstGeom prst="rect">
            <a:avLst/>
          </a:prstGeom>
        </p:spPr>
        <p:txBody>
          <a:bodyPr vert="horz" lIns="92040" tIns="46020" rIns="92040" bIns="46020" rtlCol="0" anchor="b"/>
          <a:lstStyle>
            <a:lvl1pPr algn="r">
              <a:defRPr sz="1300"/>
            </a:lvl1pPr>
          </a:lstStyle>
          <a:p>
            <a:fld id="{24512867-79DD-4576-924B-F197EFD89383}" type="slidenum">
              <a:rPr kumimoji="1" lang="ja-JP" altLang="en-US" smtClean="0"/>
              <a:pPr/>
              <a:t>‹#›</a:t>
            </a:fld>
            <a:endParaRPr kumimoji="1" lang="ja-JP" altLang="en-US"/>
          </a:p>
        </p:txBody>
      </p:sp>
    </p:spTree>
    <p:extLst>
      <p:ext uri="{BB962C8B-B14F-4D97-AF65-F5344CB8AC3E}">
        <p14:creationId xmlns:p14="http://schemas.microsoft.com/office/powerpoint/2010/main" val="32875246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195643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90" y="527406"/>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90"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extLst>
      <p:ext uri="{BB962C8B-B14F-4D97-AF65-F5344CB8AC3E}">
        <p14:creationId xmlns:p14="http://schemas.microsoft.com/office/powerpoint/2010/main" val="63935436"/>
      </p:ext>
    </p:extLst>
  </p:cSld>
  <p:clrMap bg1="lt1" tx1="dk1" bg2="lt2" tx2="dk2" accent1="accent1" accent2="accent2" accent3="accent3" accent4="accent4" accent5="accent5" accent6="accent6" hlink="hlink" folHlink="folHlink"/>
  <p:sldLayoutIdLst>
    <p:sldLayoutId id="2147483667" r:id="rId1"/>
  </p:sldLayoutIdLst>
  <p:hf hdr="0" ftr="0" dt="0"/>
  <p:txStyles>
    <p:titleStyle>
      <a:lvl1pPr algn="l" defTabSz="685743"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36" indent="-171436" algn="l" defTabSz="685743"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06" indent="-171436" algn="l" defTabSz="685743" rtl="0" eaLnBrk="1" latinLnBrk="0" hangingPunct="1">
        <a:lnSpc>
          <a:spcPct val="90000"/>
        </a:lnSpc>
        <a:spcBef>
          <a:spcPts val="376"/>
        </a:spcBef>
        <a:buFont typeface="Arial" panose="020B0604020202020204" pitchFamily="34" charset="0"/>
        <a:buChar char="•"/>
        <a:defRPr kumimoji="1" sz="1800" kern="1200">
          <a:solidFill>
            <a:schemeClr val="tx1"/>
          </a:solidFill>
          <a:latin typeface="+mn-lt"/>
          <a:ea typeface="+mn-ea"/>
          <a:cs typeface="+mn-cs"/>
        </a:defRPr>
      </a:lvl2pPr>
      <a:lvl3pPr marL="857178" indent="-171436" algn="l" defTabSz="685743" rtl="0" eaLnBrk="1" latinLnBrk="0" hangingPunct="1">
        <a:lnSpc>
          <a:spcPct val="90000"/>
        </a:lnSpc>
        <a:spcBef>
          <a:spcPts val="376"/>
        </a:spcBef>
        <a:buFont typeface="Arial" panose="020B0604020202020204" pitchFamily="34" charset="0"/>
        <a:buChar char="•"/>
        <a:defRPr kumimoji="1" sz="1499" kern="1200">
          <a:solidFill>
            <a:schemeClr val="tx1"/>
          </a:solidFill>
          <a:latin typeface="+mn-lt"/>
          <a:ea typeface="+mn-ea"/>
          <a:cs typeface="+mn-cs"/>
        </a:defRPr>
      </a:lvl3pPr>
      <a:lvl4pPr marL="1200049" indent="-171436" algn="l" defTabSz="685743" rtl="0" eaLnBrk="1" latinLnBrk="0" hangingPunct="1">
        <a:lnSpc>
          <a:spcPct val="90000"/>
        </a:lnSpc>
        <a:spcBef>
          <a:spcPts val="376"/>
        </a:spcBef>
        <a:buFont typeface="Arial" panose="020B0604020202020204" pitchFamily="34" charset="0"/>
        <a:buChar char="•"/>
        <a:defRPr kumimoji="1" sz="1351" kern="1200">
          <a:solidFill>
            <a:schemeClr val="tx1"/>
          </a:solidFill>
          <a:latin typeface="+mn-lt"/>
          <a:ea typeface="+mn-ea"/>
          <a:cs typeface="+mn-cs"/>
        </a:defRPr>
      </a:lvl4pPr>
      <a:lvl5pPr marL="1542921" indent="-171436" algn="l" defTabSz="685743" rtl="0" eaLnBrk="1" latinLnBrk="0" hangingPunct="1">
        <a:lnSpc>
          <a:spcPct val="90000"/>
        </a:lnSpc>
        <a:spcBef>
          <a:spcPts val="376"/>
        </a:spcBef>
        <a:buFont typeface="Arial" panose="020B0604020202020204" pitchFamily="34" charset="0"/>
        <a:buChar char="•"/>
        <a:defRPr kumimoji="1" sz="1351" kern="1200">
          <a:solidFill>
            <a:schemeClr val="tx1"/>
          </a:solidFill>
          <a:latin typeface="+mn-lt"/>
          <a:ea typeface="+mn-ea"/>
          <a:cs typeface="+mn-cs"/>
        </a:defRPr>
      </a:lvl5pPr>
      <a:lvl6pPr marL="1885791" indent="-171436" algn="l" defTabSz="685743" rtl="0" eaLnBrk="1" latinLnBrk="0" hangingPunct="1">
        <a:lnSpc>
          <a:spcPct val="90000"/>
        </a:lnSpc>
        <a:spcBef>
          <a:spcPts val="376"/>
        </a:spcBef>
        <a:buFont typeface="Arial" panose="020B0604020202020204" pitchFamily="34" charset="0"/>
        <a:buChar char="•"/>
        <a:defRPr kumimoji="1" sz="1351" kern="1200">
          <a:solidFill>
            <a:schemeClr val="tx1"/>
          </a:solidFill>
          <a:latin typeface="+mn-lt"/>
          <a:ea typeface="+mn-ea"/>
          <a:cs typeface="+mn-cs"/>
        </a:defRPr>
      </a:lvl6pPr>
      <a:lvl7pPr marL="2228663" indent="-171436" algn="l" defTabSz="685743" rtl="0" eaLnBrk="1" latinLnBrk="0" hangingPunct="1">
        <a:lnSpc>
          <a:spcPct val="90000"/>
        </a:lnSpc>
        <a:spcBef>
          <a:spcPts val="376"/>
        </a:spcBef>
        <a:buFont typeface="Arial" panose="020B0604020202020204" pitchFamily="34" charset="0"/>
        <a:buChar char="•"/>
        <a:defRPr kumimoji="1" sz="1351" kern="1200">
          <a:solidFill>
            <a:schemeClr val="tx1"/>
          </a:solidFill>
          <a:latin typeface="+mn-lt"/>
          <a:ea typeface="+mn-ea"/>
          <a:cs typeface="+mn-cs"/>
        </a:defRPr>
      </a:lvl7pPr>
      <a:lvl8pPr marL="2571535" indent="-171436" algn="l" defTabSz="685743" rtl="0" eaLnBrk="1" latinLnBrk="0" hangingPunct="1">
        <a:lnSpc>
          <a:spcPct val="90000"/>
        </a:lnSpc>
        <a:spcBef>
          <a:spcPts val="376"/>
        </a:spcBef>
        <a:buFont typeface="Arial" panose="020B0604020202020204" pitchFamily="34" charset="0"/>
        <a:buChar char="•"/>
        <a:defRPr kumimoji="1" sz="1351" kern="1200">
          <a:solidFill>
            <a:schemeClr val="tx1"/>
          </a:solidFill>
          <a:latin typeface="+mn-lt"/>
          <a:ea typeface="+mn-ea"/>
          <a:cs typeface="+mn-cs"/>
        </a:defRPr>
      </a:lvl8pPr>
      <a:lvl9pPr marL="2914406" indent="-171436" algn="l" defTabSz="685743" rtl="0" eaLnBrk="1" latinLnBrk="0" hangingPunct="1">
        <a:lnSpc>
          <a:spcPct val="90000"/>
        </a:lnSpc>
        <a:spcBef>
          <a:spcPts val="376"/>
        </a:spcBef>
        <a:buFont typeface="Arial" panose="020B0604020202020204" pitchFamily="34" charset="0"/>
        <a:buChar char="•"/>
        <a:defRPr kumimoji="1" sz="1351" kern="1200">
          <a:solidFill>
            <a:schemeClr val="tx1"/>
          </a:solidFill>
          <a:latin typeface="+mn-lt"/>
          <a:ea typeface="+mn-ea"/>
          <a:cs typeface="+mn-cs"/>
        </a:defRPr>
      </a:lvl9pPr>
    </p:bodyStyle>
    <p:otherStyle>
      <a:defPPr>
        <a:defRPr lang="en-US"/>
      </a:defPPr>
      <a:lvl1pPr marL="0" algn="l" defTabSz="685743" rtl="0" eaLnBrk="1" latinLnBrk="0" hangingPunct="1">
        <a:defRPr kumimoji="1" sz="1351" kern="1200">
          <a:solidFill>
            <a:schemeClr val="tx1"/>
          </a:solidFill>
          <a:latin typeface="+mn-lt"/>
          <a:ea typeface="+mn-ea"/>
          <a:cs typeface="+mn-cs"/>
        </a:defRPr>
      </a:lvl1pPr>
      <a:lvl2pPr marL="342872" algn="l" defTabSz="685743" rtl="0" eaLnBrk="1" latinLnBrk="0" hangingPunct="1">
        <a:defRPr kumimoji="1" sz="1351" kern="1200">
          <a:solidFill>
            <a:schemeClr val="tx1"/>
          </a:solidFill>
          <a:latin typeface="+mn-lt"/>
          <a:ea typeface="+mn-ea"/>
          <a:cs typeface="+mn-cs"/>
        </a:defRPr>
      </a:lvl2pPr>
      <a:lvl3pPr marL="685743" algn="l" defTabSz="685743" rtl="0" eaLnBrk="1" latinLnBrk="0" hangingPunct="1">
        <a:defRPr kumimoji="1" sz="1351" kern="1200">
          <a:solidFill>
            <a:schemeClr val="tx1"/>
          </a:solidFill>
          <a:latin typeface="+mn-lt"/>
          <a:ea typeface="+mn-ea"/>
          <a:cs typeface="+mn-cs"/>
        </a:defRPr>
      </a:lvl3pPr>
      <a:lvl4pPr marL="1028614" algn="l" defTabSz="685743" rtl="0" eaLnBrk="1" latinLnBrk="0" hangingPunct="1">
        <a:defRPr kumimoji="1" sz="1351" kern="1200">
          <a:solidFill>
            <a:schemeClr val="tx1"/>
          </a:solidFill>
          <a:latin typeface="+mn-lt"/>
          <a:ea typeface="+mn-ea"/>
          <a:cs typeface="+mn-cs"/>
        </a:defRPr>
      </a:lvl4pPr>
      <a:lvl5pPr marL="1371485" algn="l" defTabSz="685743" rtl="0" eaLnBrk="1" latinLnBrk="0" hangingPunct="1">
        <a:defRPr kumimoji="1" sz="1351" kern="1200">
          <a:solidFill>
            <a:schemeClr val="tx1"/>
          </a:solidFill>
          <a:latin typeface="+mn-lt"/>
          <a:ea typeface="+mn-ea"/>
          <a:cs typeface="+mn-cs"/>
        </a:defRPr>
      </a:lvl5pPr>
      <a:lvl6pPr marL="1714357" algn="l" defTabSz="685743" rtl="0" eaLnBrk="1" latinLnBrk="0" hangingPunct="1">
        <a:defRPr kumimoji="1" sz="1351" kern="1200">
          <a:solidFill>
            <a:schemeClr val="tx1"/>
          </a:solidFill>
          <a:latin typeface="+mn-lt"/>
          <a:ea typeface="+mn-ea"/>
          <a:cs typeface="+mn-cs"/>
        </a:defRPr>
      </a:lvl6pPr>
      <a:lvl7pPr marL="2057227" algn="l" defTabSz="685743" rtl="0" eaLnBrk="1" latinLnBrk="0" hangingPunct="1">
        <a:defRPr kumimoji="1" sz="1351" kern="1200">
          <a:solidFill>
            <a:schemeClr val="tx1"/>
          </a:solidFill>
          <a:latin typeface="+mn-lt"/>
          <a:ea typeface="+mn-ea"/>
          <a:cs typeface="+mn-cs"/>
        </a:defRPr>
      </a:lvl7pPr>
      <a:lvl8pPr marL="2400099" algn="l" defTabSz="685743" rtl="0" eaLnBrk="1" latinLnBrk="0" hangingPunct="1">
        <a:defRPr kumimoji="1" sz="1351" kern="1200">
          <a:solidFill>
            <a:schemeClr val="tx1"/>
          </a:solidFill>
          <a:latin typeface="+mn-lt"/>
          <a:ea typeface="+mn-ea"/>
          <a:cs typeface="+mn-cs"/>
        </a:defRPr>
      </a:lvl8pPr>
      <a:lvl9pPr marL="2742970" algn="l" defTabSz="685743" rtl="0" eaLnBrk="1" latinLnBrk="0" hangingPunct="1">
        <a:defRPr kumimoji="1" sz="13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Rectangle 55"/>
          <p:cNvSpPr>
            <a:spLocks noChangeArrowheads="1"/>
          </p:cNvSpPr>
          <p:nvPr/>
        </p:nvSpPr>
        <p:spPr bwMode="auto">
          <a:xfrm>
            <a:off x="1868303" y="52183"/>
            <a:ext cx="4735490" cy="6609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pPr algn="ctr"/>
            <a:r>
              <a:rPr lang="ja-JP" altLang="en-US" dirty="0">
                <a:latin typeface="HG丸ｺﾞｼｯｸM-PRO" panose="020F0600000000000000" pitchFamily="50" charset="-128"/>
                <a:ea typeface="HG丸ｺﾞｼｯｸM-PRO" panose="020F0600000000000000" pitchFamily="50" charset="-128"/>
              </a:rPr>
              <a:t>合唱コンクールを成功させよう</a:t>
            </a:r>
          </a:p>
        </p:txBody>
      </p:sp>
      <p:sp>
        <p:nvSpPr>
          <p:cNvPr id="69" name="Rectangle 55"/>
          <p:cNvSpPr>
            <a:spLocks noChangeArrowheads="1"/>
          </p:cNvSpPr>
          <p:nvPr/>
        </p:nvSpPr>
        <p:spPr bwMode="auto">
          <a:xfrm>
            <a:off x="1737008" y="769620"/>
            <a:ext cx="4969194" cy="89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tIns="18000" bIns="36000" anchor="t"/>
          <a:lstStyle/>
          <a:p>
            <a:pPr algn="just"/>
            <a:r>
              <a:rPr lang="ja-JP" altLang="en-US" sz="1101" dirty="0" smtClean="0">
                <a:latin typeface="HG丸ｺﾞｼｯｸM-PRO" panose="020F0600000000000000" pitchFamily="50" charset="-128"/>
                <a:ea typeface="HG丸ｺﾞｼｯｸM-PRO" panose="020F0600000000000000" pitchFamily="50" charset="-128"/>
              </a:rPr>
              <a:t>○目標</a:t>
            </a:r>
            <a:r>
              <a:rPr lang="ja-JP" altLang="en-US" sz="1101" dirty="0">
                <a:latin typeface="HG丸ｺﾞｼｯｸM-PRO" panose="020F0600000000000000" pitchFamily="50" charset="-128"/>
                <a:ea typeface="HG丸ｺﾞｼｯｸM-PRO" panose="020F0600000000000000" pitchFamily="50" charset="-128"/>
              </a:rPr>
              <a:t>達成のため</a:t>
            </a:r>
            <a:r>
              <a:rPr lang="ja-JP" altLang="en-US" sz="1101" dirty="0" smtClean="0">
                <a:latin typeface="HG丸ｺﾞｼｯｸM-PRO" panose="020F0600000000000000" pitchFamily="50" charset="-128"/>
                <a:ea typeface="HG丸ｺﾞｼｯｸM-PRO" panose="020F0600000000000000" pitchFamily="50" charset="-128"/>
              </a:rPr>
              <a:t>に、集団</a:t>
            </a:r>
            <a:r>
              <a:rPr lang="ja-JP" altLang="en-US" sz="1101" dirty="0">
                <a:latin typeface="HG丸ｺﾞｼｯｸM-PRO" panose="020F0600000000000000" pitchFamily="50" charset="-128"/>
                <a:ea typeface="HG丸ｺﾞｼｯｸM-PRO" panose="020F0600000000000000" pitchFamily="50" charset="-128"/>
              </a:rPr>
              <a:t>の一員としてどのように取り組む</a:t>
            </a:r>
            <a:r>
              <a:rPr lang="ja-JP" altLang="en-US" sz="1101" dirty="0" smtClean="0">
                <a:latin typeface="HG丸ｺﾞｼｯｸM-PRO" panose="020F0600000000000000" pitchFamily="50" charset="-128"/>
                <a:ea typeface="HG丸ｺﾞｼｯｸM-PRO" panose="020F0600000000000000" pitchFamily="50" charset="-128"/>
              </a:rPr>
              <a:t>べきか</a:t>
            </a:r>
            <a:r>
              <a:rPr lang="ja-JP" altLang="en-US" sz="1101" dirty="0">
                <a:latin typeface="HG丸ｺﾞｼｯｸM-PRO" panose="020F0600000000000000" pitchFamily="50" charset="-128"/>
                <a:ea typeface="HG丸ｺﾞｼｯｸM-PRO" panose="020F0600000000000000" pitchFamily="50" charset="-128"/>
              </a:rPr>
              <a:t>に</a:t>
            </a:r>
            <a:r>
              <a:rPr lang="ja-JP" altLang="en-US" sz="1101" dirty="0" smtClean="0">
                <a:latin typeface="HG丸ｺﾞｼｯｸM-PRO" panose="020F0600000000000000" pitchFamily="50" charset="-128"/>
                <a:ea typeface="HG丸ｺﾞｼｯｸM-PRO" panose="020F0600000000000000" pitchFamily="50" charset="-128"/>
              </a:rPr>
              <a:t>ついて</a:t>
            </a:r>
            <a:endParaRPr lang="en-US" altLang="ja-JP" sz="1101" dirty="0" smtClean="0">
              <a:latin typeface="HG丸ｺﾞｼｯｸM-PRO" panose="020F0600000000000000" pitchFamily="50" charset="-128"/>
              <a:ea typeface="HG丸ｺﾞｼｯｸM-PRO" panose="020F0600000000000000" pitchFamily="50" charset="-128"/>
            </a:endParaRPr>
          </a:p>
          <a:p>
            <a:pPr algn="just"/>
            <a:r>
              <a:rPr lang="ja-JP" altLang="en-US" sz="1101" dirty="0" smtClean="0">
                <a:latin typeface="HG丸ｺﾞｼｯｸM-PRO" panose="020F0600000000000000" pitchFamily="50" charset="-128"/>
                <a:ea typeface="HG丸ｺﾞｼｯｸM-PRO" panose="020F0600000000000000" pitchFamily="50" charset="-128"/>
              </a:rPr>
              <a:t>　考えることを通して、社会参画の意識の高まりを支える。</a:t>
            </a:r>
            <a:endParaRPr lang="ja-JP" altLang="en-US" sz="1101" dirty="0">
              <a:latin typeface="HG丸ｺﾞｼｯｸM-PRO" panose="020F0600000000000000" pitchFamily="50" charset="-128"/>
              <a:ea typeface="HG丸ｺﾞｼｯｸM-PRO" panose="020F0600000000000000" pitchFamily="50" charset="-128"/>
            </a:endParaRPr>
          </a:p>
          <a:p>
            <a:pPr algn="just"/>
            <a:r>
              <a:rPr lang="ja-JP" altLang="en-US" sz="1101" dirty="0" smtClean="0">
                <a:latin typeface="HG丸ｺﾞｼｯｸM-PRO" panose="020F0600000000000000" pitchFamily="50" charset="-128"/>
                <a:ea typeface="HG丸ｺﾞｼｯｸM-PRO" panose="020F0600000000000000" pitchFamily="50" charset="-128"/>
              </a:rPr>
              <a:t>○生徒が自己評価だけでなく、今後</a:t>
            </a:r>
            <a:r>
              <a:rPr lang="ja-JP" altLang="en-US" sz="1101" dirty="0">
                <a:latin typeface="HG丸ｺﾞｼｯｸM-PRO" panose="020F0600000000000000" pitchFamily="50" charset="-128"/>
                <a:ea typeface="HG丸ｺﾞｼｯｸM-PRO" panose="020F0600000000000000" pitchFamily="50" charset="-128"/>
              </a:rPr>
              <a:t>の生活につながる振り返りや</a:t>
            </a:r>
            <a:r>
              <a:rPr lang="ja-JP" altLang="en-US" sz="1101" dirty="0" smtClean="0">
                <a:latin typeface="HG丸ｺﾞｼｯｸM-PRO" panose="020F0600000000000000" pitchFamily="50" charset="-128"/>
                <a:ea typeface="HG丸ｺﾞｼｯｸM-PRO" panose="020F0600000000000000" pitchFamily="50" charset="-128"/>
              </a:rPr>
              <a:t>、仲間の頑</a:t>
            </a:r>
            <a:endParaRPr lang="en-US" altLang="ja-JP" sz="1101" dirty="0" smtClean="0">
              <a:latin typeface="HG丸ｺﾞｼｯｸM-PRO" panose="020F0600000000000000" pitchFamily="50" charset="-128"/>
              <a:ea typeface="HG丸ｺﾞｼｯｸM-PRO" panose="020F0600000000000000" pitchFamily="50" charset="-128"/>
            </a:endParaRPr>
          </a:p>
          <a:p>
            <a:pPr algn="just"/>
            <a:r>
              <a:rPr lang="ja-JP" altLang="en-US" sz="1101" dirty="0" smtClean="0">
                <a:latin typeface="HG丸ｺﾞｼｯｸM-PRO" panose="020F0600000000000000" pitchFamily="50" charset="-128"/>
                <a:ea typeface="HG丸ｺﾞｼｯｸM-PRO" panose="020F0600000000000000" pitchFamily="50" charset="-128"/>
              </a:rPr>
              <a:t>　張りやよさに目を向けた振り返り</a:t>
            </a:r>
            <a:r>
              <a:rPr lang="ja-JP" altLang="en-US" sz="1101" dirty="0">
                <a:latin typeface="HG丸ｺﾞｼｯｸM-PRO" panose="020F0600000000000000" pitchFamily="50" charset="-128"/>
                <a:ea typeface="HG丸ｺﾞｼｯｸM-PRO" panose="020F0600000000000000" pitchFamily="50" charset="-128"/>
              </a:rPr>
              <a:t>を</a:t>
            </a:r>
            <a:r>
              <a:rPr lang="ja-JP" altLang="en-US" sz="1101" dirty="0" smtClean="0">
                <a:latin typeface="HG丸ｺﾞｼｯｸM-PRO" panose="020F0600000000000000" pitchFamily="50" charset="-128"/>
                <a:ea typeface="HG丸ｺﾞｼｯｸM-PRO" panose="020F0600000000000000" pitchFamily="50" charset="-128"/>
              </a:rPr>
              <a:t>行うことで、自己有用感や主体的に生</a:t>
            </a:r>
            <a:endParaRPr lang="en-US" altLang="ja-JP" sz="1101" dirty="0" smtClean="0">
              <a:latin typeface="HG丸ｺﾞｼｯｸM-PRO" panose="020F0600000000000000" pitchFamily="50" charset="-128"/>
              <a:ea typeface="HG丸ｺﾞｼｯｸM-PRO" panose="020F0600000000000000" pitchFamily="50" charset="-128"/>
            </a:endParaRPr>
          </a:p>
          <a:p>
            <a:pPr algn="just"/>
            <a:r>
              <a:rPr lang="ja-JP" altLang="en-US" sz="1101" dirty="0" smtClean="0">
                <a:latin typeface="HG丸ｺﾞｼｯｸM-PRO" panose="020F0600000000000000" pitchFamily="50" charset="-128"/>
                <a:ea typeface="HG丸ｺﾞｼｯｸM-PRO" panose="020F0600000000000000" pitchFamily="50" charset="-128"/>
              </a:rPr>
              <a:t>　</a:t>
            </a:r>
            <a:r>
              <a:rPr lang="ja-JP" altLang="en-US" sz="1101" dirty="0" err="1" smtClean="0">
                <a:latin typeface="HG丸ｺﾞｼｯｸM-PRO" panose="020F0600000000000000" pitchFamily="50" charset="-128"/>
                <a:ea typeface="HG丸ｺﾞｼｯｸM-PRO" panose="020F0600000000000000" pitchFamily="50" charset="-128"/>
              </a:rPr>
              <a:t>活して</a:t>
            </a:r>
            <a:r>
              <a:rPr lang="ja-JP" altLang="en-US" sz="1101" dirty="0" smtClean="0">
                <a:latin typeface="HG丸ｺﾞｼｯｸM-PRO" panose="020F0600000000000000" pitchFamily="50" charset="-128"/>
                <a:ea typeface="HG丸ｺﾞｼｯｸM-PRO" panose="020F0600000000000000" pitchFamily="50" charset="-128"/>
              </a:rPr>
              <a:t>いこうとする意欲の高まりを支える。</a:t>
            </a:r>
            <a:endParaRPr lang="ja-JP" altLang="en-US" sz="1101" dirty="0">
              <a:latin typeface="HG丸ｺﾞｼｯｸM-PRO" panose="020F0600000000000000" pitchFamily="50" charset="-128"/>
              <a:ea typeface="HG丸ｺﾞｼｯｸM-PRO" panose="020F0600000000000000" pitchFamily="50" charset="-128"/>
            </a:endParaRPr>
          </a:p>
        </p:txBody>
      </p:sp>
      <p:sp>
        <p:nvSpPr>
          <p:cNvPr id="60" name="下矢印 59"/>
          <p:cNvSpPr/>
          <p:nvPr/>
        </p:nvSpPr>
        <p:spPr bwMode="auto">
          <a:xfrm>
            <a:off x="4110692" y="5656421"/>
            <a:ext cx="403108" cy="379211"/>
          </a:xfrm>
          <a:prstGeom prst="downArrow">
            <a:avLst/>
          </a:prstGeom>
          <a:solidFill>
            <a:srgbClr val="0000FF"/>
          </a:solidFill>
          <a:ln>
            <a:solidFill>
              <a:srgbClr val="0000FF"/>
            </a:solidFill>
            <a:headEnd/>
            <a:tailEnd/>
          </a:ln>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ja-JP" altLang="en-US"/>
          </a:p>
        </p:txBody>
      </p:sp>
      <p:sp>
        <p:nvSpPr>
          <p:cNvPr id="117" name="角丸四角形 116"/>
          <p:cNvSpPr/>
          <p:nvPr/>
        </p:nvSpPr>
        <p:spPr bwMode="auto">
          <a:xfrm>
            <a:off x="733770" y="6276684"/>
            <a:ext cx="1476000" cy="720000"/>
          </a:xfrm>
          <a:prstGeom prst="roundRect">
            <a:avLst>
              <a:gd name="adj" fmla="val 32221"/>
            </a:avLst>
          </a:prstGeom>
          <a:solidFill>
            <a:srgbClr val="0000FF"/>
          </a:solidFill>
          <a:ln>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r>
              <a:rPr lang="ja-JP" altLang="en-US" sz="16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学級活動①</a:t>
            </a:r>
            <a:endParaRPr lang="en-US" altLang="ja-JP" sz="16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86" name="角丸四角形 85"/>
          <p:cNvSpPr/>
          <p:nvPr/>
        </p:nvSpPr>
        <p:spPr>
          <a:xfrm>
            <a:off x="2502298" y="7623748"/>
            <a:ext cx="3619897" cy="556750"/>
          </a:xfrm>
          <a:prstGeom prst="roundRect">
            <a:avLst>
              <a:gd name="adj" fmla="val 25780"/>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2400" b="1" i="1" dirty="0">
                <a:latin typeface="HG丸ｺﾞｼｯｸM-PRO" panose="020F0600000000000000" pitchFamily="50" charset="-128"/>
                <a:ea typeface="HG丸ｺﾞｼｯｸM-PRO" panose="020F0600000000000000" pitchFamily="50" charset="-128"/>
              </a:rPr>
              <a:t>合唱コンクール</a:t>
            </a:r>
          </a:p>
        </p:txBody>
      </p:sp>
      <p:sp>
        <p:nvSpPr>
          <p:cNvPr id="74" name="下矢印 73"/>
          <p:cNvSpPr/>
          <p:nvPr/>
        </p:nvSpPr>
        <p:spPr bwMode="auto">
          <a:xfrm>
            <a:off x="4113709" y="8312505"/>
            <a:ext cx="392331" cy="329888"/>
          </a:xfrm>
          <a:prstGeom prst="downArrow">
            <a:avLst/>
          </a:prstGeom>
          <a:solidFill>
            <a:srgbClr val="0000FF"/>
          </a:solidFill>
          <a:ln>
            <a:solidFill>
              <a:srgbClr val="0000FF"/>
            </a:solidFill>
            <a:headEnd/>
            <a:tailEnd/>
          </a:ln>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ja-JP" altLang="en-US"/>
          </a:p>
        </p:txBody>
      </p:sp>
      <p:sp>
        <p:nvSpPr>
          <p:cNvPr id="80" name="角丸四角形 79"/>
          <p:cNvSpPr/>
          <p:nvPr/>
        </p:nvSpPr>
        <p:spPr>
          <a:xfrm>
            <a:off x="2504684" y="3949721"/>
            <a:ext cx="3615124" cy="1465649"/>
          </a:xfrm>
          <a:prstGeom prst="roundRect">
            <a:avLst>
              <a:gd name="adj" fmla="val 10046"/>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HG丸ｺﾞｼｯｸM-PRO" panose="020F0600000000000000" pitchFamily="50" charset="-128"/>
                <a:ea typeface="HG丸ｺﾞｼｯｸM-PRO" panose="020F0600000000000000" pitchFamily="50" charset="-128"/>
              </a:rPr>
              <a:t>・合唱曲の選曲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指揮者、伴奏者の決定</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・パートリーダーの選出</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目標やスローガンの</a:t>
            </a:r>
            <a:r>
              <a:rPr lang="ja-JP" altLang="en-US" sz="1200" dirty="0">
                <a:solidFill>
                  <a:schemeClr val="tx1"/>
                </a:solidFill>
                <a:latin typeface="HG丸ｺﾞｼｯｸM-PRO" panose="020F0600000000000000" pitchFamily="50" charset="-128"/>
                <a:ea typeface="HG丸ｺﾞｼｯｸM-PRO" panose="020F0600000000000000" pitchFamily="50" charset="-128"/>
              </a:rPr>
              <a:t>設定</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・練習計画の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作成</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・パート練習</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46" name="角丸四角形 45"/>
          <p:cNvSpPr/>
          <p:nvPr/>
        </p:nvSpPr>
        <p:spPr bwMode="auto">
          <a:xfrm>
            <a:off x="733770" y="3949721"/>
            <a:ext cx="1476000" cy="1465649"/>
          </a:xfrm>
          <a:prstGeom prst="roundRect">
            <a:avLst>
              <a:gd name="adj" fmla="val 24617"/>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r>
              <a:rPr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朝の会</a:t>
            </a:r>
            <a:endParaRPr lang="en-US" altLang="ja-JP"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帰りの会</a:t>
            </a:r>
            <a:endParaRPr lang="en-US" altLang="ja-JP"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学級活動</a:t>
            </a:r>
            <a:endParaRPr lang="en-US" altLang="ja-JP"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音楽の授業</a:t>
            </a:r>
            <a:endParaRPr lang="en-US" altLang="ja-JP"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lang="ja-JP" altLang="en-US"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など</a:t>
            </a:r>
            <a:endParaRPr lang="en-US" altLang="ja-JP"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48" name="Rectangle 55"/>
          <p:cNvSpPr>
            <a:spLocks noChangeArrowheads="1"/>
          </p:cNvSpPr>
          <p:nvPr/>
        </p:nvSpPr>
        <p:spPr bwMode="auto">
          <a:xfrm>
            <a:off x="2500262" y="6276684"/>
            <a:ext cx="3623968" cy="720000"/>
          </a:xfrm>
          <a:prstGeom prst="roundRect">
            <a:avLst>
              <a:gd name="adj" fmla="val 16667"/>
            </a:avLst>
          </a:prstGeom>
          <a:solidFill>
            <a:schemeClr val="bg1"/>
          </a:solidFill>
          <a:ln w="19050">
            <a:solidFill>
              <a:srgbClr val="0000FF"/>
            </a:solidFill>
            <a:prstDash val="solid"/>
            <a:miter lim="800000"/>
            <a:headEnd/>
            <a:tailEnd/>
          </a:ln>
          <a:scene3d>
            <a:camera prst="orthographicFront"/>
            <a:lightRig rig="threePt" dir="t"/>
          </a:scene3d>
          <a:sp3d>
            <a:bevelT prst="convex"/>
          </a:sp3d>
          <a:extLst/>
        </p:spPr>
        <p:txBody>
          <a:bodyPr lIns="72000" rIns="72000" anchor="ctr" anchorCtr="0"/>
          <a:lstStyle/>
          <a:p>
            <a:pPr algn="ctr"/>
            <a:r>
              <a:rPr lang="ja-JP" altLang="en-US" b="1" i="1" dirty="0" smtClean="0">
                <a:latin typeface="HG丸ｺﾞｼｯｸM-PRO" panose="020F0600000000000000" pitchFamily="50" charset="-128"/>
                <a:ea typeface="HG丸ｺﾞｼｯｸM-PRO" panose="020F0600000000000000" pitchFamily="50" charset="-128"/>
              </a:rPr>
              <a:t>よりよい合唱に向けて</a:t>
            </a:r>
            <a:endParaRPr lang="en-US" altLang="ja-JP" b="1" i="1" dirty="0" smtClean="0">
              <a:latin typeface="HG丸ｺﾞｼｯｸM-PRO" panose="020F0600000000000000" pitchFamily="50" charset="-128"/>
              <a:ea typeface="HG丸ｺﾞｼｯｸM-PRO" panose="020F0600000000000000" pitchFamily="50" charset="-128"/>
            </a:endParaRPr>
          </a:p>
          <a:p>
            <a:pPr algn="ctr"/>
            <a:r>
              <a:rPr lang="ja-JP" altLang="en-US" b="1" i="1" dirty="0" smtClean="0">
                <a:latin typeface="HG丸ｺﾞｼｯｸM-PRO" panose="020F0600000000000000" pitchFamily="50" charset="-128"/>
                <a:ea typeface="HG丸ｺﾞｼｯｸM-PRO" panose="020F0600000000000000" pitchFamily="50" charset="-128"/>
              </a:rPr>
              <a:t>取組を</a:t>
            </a:r>
            <a:r>
              <a:rPr lang="ja-JP" altLang="en-US" b="1" i="1" dirty="0">
                <a:latin typeface="HG丸ｺﾞｼｯｸM-PRO" panose="020F0600000000000000" pitchFamily="50" charset="-128"/>
                <a:ea typeface="HG丸ｺﾞｼｯｸM-PRO" panose="020F0600000000000000" pitchFamily="50" charset="-128"/>
              </a:rPr>
              <a:t>見直そう</a:t>
            </a:r>
            <a:endParaRPr lang="en-US" altLang="ja-JP" b="1" i="1" dirty="0">
              <a:latin typeface="HG丸ｺﾞｼｯｸM-PRO" panose="020F0600000000000000" pitchFamily="50" charset="-128"/>
              <a:ea typeface="HG丸ｺﾞｼｯｸM-PRO" panose="020F0600000000000000" pitchFamily="50" charset="-128"/>
            </a:endParaRPr>
          </a:p>
        </p:txBody>
      </p:sp>
      <p:sp>
        <p:nvSpPr>
          <p:cNvPr id="55" name="角丸四角形 54"/>
          <p:cNvSpPr/>
          <p:nvPr/>
        </p:nvSpPr>
        <p:spPr bwMode="auto">
          <a:xfrm>
            <a:off x="2504531" y="8771633"/>
            <a:ext cx="3615430" cy="720000"/>
          </a:xfrm>
          <a:prstGeom prst="roundRect">
            <a:avLst>
              <a:gd name="adj" fmla="val 23348"/>
            </a:avLst>
          </a:prstGeom>
          <a:solidFill>
            <a:schemeClr val="bg1"/>
          </a:solidFill>
          <a:ln>
            <a:solidFill>
              <a:srgbClr val="0000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r>
              <a:rPr lang="ja-JP" altLang="en-US" b="1" i="1" dirty="0">
                <a:solidFill>
                  <a:schemeClr val="tx1"/>
                </a:solidFill>
                <a:latin typeface="HG丸ｺﾞｼｯｸM-PRO" panose="020F0600000000000000" pitchFamily="50" charset="-128"/>
                <a:ea typeface="HG丸ｺﾞｼｯｸM-PRO" panose="020F0600000000000000" pitchFamily="50" charset="-128"/>
              </a:rPr>
              <a:t>合唱コンクールを振り返ろう</a:t>
            </a:r>
            <a:endParaRPr lang="en-US" altLang="ja-JP" b="1" i="1" dirty="0">
              <a:solidFill>
                <a:schemeClr val="tx1"/>
              </a:solidFill>
              <a:latin typeface="HG丸ｺﾞｼｯｸM-PRO" panose="020F0600000000000000" pitchFamily="50" charset="-128"/>
              <a:ea typeface="HG丸ｺﾞｼｯｸM-PRO" panose="020F0600000000000000" pitchFamily="50" charset="-128"/>
            </a:endParaRPr>
          </a:p>
        </p:txBody>
      </p:sp>
      <p:sp>
        <p:nvSpPr>
          <p:cNvPr id="37" name="下矢印 36"/>
          <p:cNvSpPr/>
          <p:nvPr/>
        </p:nvSpPr>
        <p:spPr bwMode="auto">
          <a:xfrm>
            <a:off x="4110692" y="7124968"/>
            <a:ext cx="403108" cy="379211"/>
          </a:xfrm>
          <a:prstGeom prst="downArrow">
            <a:avLst/>
          </a:prstGeom>
          <a:solidFill>
            <a:srgbClr val="0000FF"/>
          </a:solidFill>
          <a:ln>
            <a:solidFill>
              <a:srgbClr val="0000FF"/>
            </a:solidFill>
            <a:headEnd/>
            <a:tailEnd/>
          </a:ln>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ja-JP" altLang="en-US"/>
          </a:p>
        </p:txBody>
      </p:sp>
      <p:sp>
        <p:nvSpPr>
          <p:cNvPr id="38" name="角丸四角形 37"/>
          <p:cNvSpPr/>
          <p:nvPr/>
        </p:nvSpPr>
        <p:spPr bwMode="auto">
          <a:xfrm>
            <a:off x="733770" y="8771633"/>
            <a:ext cx="1476000" cy="720000"/>
          </a:xfrm>
          <a:prstGeom prst="roundRect">
            <a:avLst>
              <a:gd name="adj" fmla="val 32221"/>
            </a:avLst>
          </a:prstGeom>
          <a:solidFill>
            <a:srgbClr val="0000FF"/>
          </a:solidFill>
          <a:ln>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r>
              <a:rPr lang="ja-JP" altLang="en-US" sz="16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学級活動②</a:t>
            </a:r>
            <a:endParaRPr lang="en-US" altLang="ja-JP" sz="16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27" name="Rectangle 55"/>
          <p:cNvSpPr>
            <a:spLocks noChangeArrowheads="1"/>
          </p:cNvSpPr>
          <p:nvPr/>
        </p:nvSpPr>
        <p:spPr bwMode="auto">
          <a:xfrm>
            <a:off x="1737009" y="1701482"/>
            <a:ext cx="4956538" cy="1319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学級活動①　よりよい合唱に向けて取組を見直そう</a:t>
            </a:r>
            <a:r>
              <a:rPr lang="en-US" altLang="ja-JP" sz="1100" dirty="0" smtClean="0">
                <a:latin typeface="HG丸ｺﾞｼｯｸM-PRO" panose="020F0600000000000000" pitchFamily="50" charset="-128"/>
                <a:ea typeface="HG丸ｺﾞｼｯｸM-PRO" panose="020F0600000000000000" pitchFamily="50" charset="-128"/>
              </a:rPr>
              <a:t>】</a:t>
            </a:r>
          </a:p>
          <a:p>
            <a:r>
              <a:rPr lang="ja-JP" altLang="en-US" sz="1100" dirty="0" smtClean="0">
                <a:latin typeface="HG丸ｺﾞｼｯｸM-PRO" panose="020F0600000000000000" pitchFamily="50" charset="-128"/>
                <a:ea typeface="HG丸ｺﾞｼｯｸM-PRO" panose="020F0600000000000000" pitchFamily="50" charset="-128"/>
              </a:rPr>
              <a:t>①－１　教員主導ではなく児童生徒が課題を設定する。</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①－３　意見の共有・集団の目標設定を自己決定へつなげる。</a:t>
            </a:r>
            <a:endParaRPr lang="en-US" altLang="ja-JP" sz="1100" dirty="0" smtClean="0">
              <a:latin typeface="HG丸ｺﾞｼｯｸM-PRO" panose="020F0600000000000000" pitchFamily="50" charset="-128"/>
              <a:ea typeface="HG丸ｺﾞｼｯｸM-PRO" panose="020F0600000000000000" pitchFamily="50" charset="-128"/>
            </a:endParaRPr>
          </a:p>
          <a:p>
            <a:endParaRPr lang="en-US" altLang="ja-JP" sz="1100" dirty="0" smtClean="0">
              <a:latin typeface="HG丸ｺﾞｼｯｸM-PRO" panose="020F0600000000000000" pitchFamily="50" charset="-128"/>
              <a:ea typeface="HG丸ｺﾞｼｯｸM-PRO" panose="020F0600000000000000" pitchFamily="50" charset="-128"/>
            </a:endParaRPr>
          </a:p>
          <a:p>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学級活動②　合唱コンクールを振り返ろう</a:t>
            </a:r>
            <a:r>
              <a:rPr lang="en-US" altLang="ja-JP" sz="1100" dirty="0" smtClean="0">
                <a:latin typeface="HG丸ｺﾞｼｯｸM-PRO" panose="020F0600000000000000" pitchFamily="50" charset="-128"/>
                <a:ea typeface="HG丸ｺﾞｼｯｸM-PRO" panose="020F0600000000000000" pitchFamily="50" charset="-128"/>
              </a:rPr>
              <a:t>】</a:t>
            </a:r>
          </a:p>
          <a:p>
            <a:r>
              <a:rPr lang="ja-JP" altLang="en-US" sz="1100" dirty="0" smtClean="0">
                <a:latin typeface="HG丸ｺﾞｼｯｸM-PRO" panose="020F0600000000000000" pitchFamily="50" charset="-128"/>
                <a:ea typeface="HG丸ｺﾞｼｯｸM-PRO" panose="020F0600000000000000" pitchFamily="50" charset="-128"/>
              </a:rPr>
              <a:t>①－４　振り返りは自己評価に加え、仲間と認め合う活動を取り入れる。</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①－５　振り返りと自己決定を結び付ける。</a:t>
            </a:r>
            <a:endParaRPr lang="en-US" altLang="ja-JP" sz="1100" dirty="0">
              <a:latin typeface="HG丸ｺﾞｼｯｸM-PRO" panose="020F0600000000000000" pitchFamily="50" charset="-128"/>
              <a:ea typeface="HG丸ｺﾞｼｯｸM-PRO" panose="020F0600000000000000" pitchFamily="50" charset="-128"/>
            </a:endParaRPr>
          </a:p>
        </p:txBody>
      </p:sp>
      <p:grpSp>
        <p:nvGrpSpPr>
          <p:cNvPr id="25" name="グループ化 24"/>
          <p:cNvGrpSpPr/>
          <p:nvPr/>
        </p:nvGrpSpPr>
        <p:grpSpPr>
          <a:xfrm>
            <a:off x="136799" y="52183"/>
            <a:ext cx="6574994" cy="9663317"/>
            <a:chOff x="136799" y="52183"/>
            <a:chExt cx="6574994" cy="9663317"/>
          </a:xfrm>
        </p:grpSpPr>
        <p:sp>
          <p:nvSpPr>
            <p:cNvPr id="29" name="Rectangle 11"/>
            <p:cNvSpPr>
              <a:spLocks noChangeArrowheads="1"/>
            </p:cNvSpPr>
            <p:nvPr/>
          </p:nvSpPr>
          <p:spPr bwMode="auto">
            <a:xfrm>
              <a:off x="136800" y="762908"/>
              <a:ext cx="1602000" cy="897797"/>
            </a:xfrm>
            <a:prstGeom prst="rect">
              <a:avLst/>
            </a:prstGeom>
            <a:solidFill>
              <a:srgbClr val="0099FF"/>
            </a:solidFill>
            <a:ln>
              <a:noFill/>
            </a:ln>
            <a:extLst/>
          </p:spPr>
          <p:txBody>
            <a:bodyPr wrap="none" anchor="ctr"/>
            <a:lstStyle/>
            <a:p>
              <a:pPr algn="ctr"/>
              <a:r>
                <a:rPr lang="ja-JP" altLang="en-US" sz="1600" dirty="0" smtClean="0">
                  <a:ea typeface="HG丸ｺﾞｼｯｸM-PRO" pitchFamily="50" charset="-128"/>
                </a:rPr>
                <a:t>プログラムの</a:t>
              </a:r>
              <a:endParaRPr lang="en-US" altLang="ja-JP" sz="1600" dirty="0" smtClean="0">
                <a:ea typeface="HG丸ｺﾞｼｯｸM-PRO" pitchFamily="50" charset="-128"/>
              </a:endParaRPr>
            </a:p>
            <a:p>
              <a:pPr algn="ctr"/>
              <a:r>
                <a:rPr lang="ja-JP" altLang="en-US" sz="1600" dirty="0" smtClean="0">
                  <a:ea typeface="HG丸ｺﾞｼｯｸM-PRO" pitchFamily="50" charset="-128"/>
                </a:rPr>
                <a:t>ねらい</a:t>
              </a:r>
              <a:endParaRPr lang="ja-JP" altLang="en-US" sz="1600" dirty="0">
                <a:ea typeface="HG丸ｺﾞｼｯｸM-PRO" pitchFamily="50" charset="-128"/>
              </a:endParaRPr>
            </a:p>
          </p:txBody>
        </p:sp>
        <p:sp>
          <p:nvSpPr>
            <p:cNvPr id="31" name="正方形/長方形 30"/>
            <p:cNvSpPr/>
            <p:nvPr/>
          </p:nvSpPr>
          <p:spPr>
            <a:xfrm>
              <a:off x="136799" y="768029"/>
              <a:ext cx="6570000" cy="892676"/>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角丸四角形 31"/>
            <p:cNvSpPr/>
            <p:nvPr/>
          </p:nvSpPr>
          <p:spPr>
            <a:xfrm>
              <a:off x="136800" y="3352800"/>
              <a:ext cx="6570000" cy="6362700"/>
            </a:xfrm>
            <a:prstGeom prst="roundRect">
              <a:avLst>
                <a:gd name="adj" fmla="val 314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角丸四角形 32"/>
            <p:cNvSpPr/>
            <p:nvPr/>
          </p:nvSpPr>
          <p:spPr>
            <a:xfrm>
              <a:off x="1702110" y="3132049"/>
              <a:ext cx="3442512" cy="432000"/>
            </a:xfrm>
            <a:prstGeom prst="roundRect">
              <a:avLst>
                <a:gd name="adj" fmla="val 50000"/>
              </a:avLst>
            </a:prstGeom>
            <a:solidFill>
              <a:schemeClr val="bg1">
                <a:lumMod val="85000"/>
              </a:schemeClr>
            </a:solidFill>
            <a:ln w="38100">
              <a:noFill/>
            </a:ln>
            <a:scene3d>
              <a:camera prst="orthographicFront"/>
              <a:lightRig rig="threePt" dir="t"/>
            </a:scene3d>
            <a:sp3d>
              <a:bevelT prst="angle"/>
            </a:sp3d>
          </p:spPr>
          <p:style>
            <a:lnRef idx="2">
              <a:schemeClr val="accent2"/>
            </a:lnRef>
            <a:fillRef idx="1">
              <a:schemeClr val="lt1"/>
            </a:fillRef>
            <a:effectRef idx="0">
              <a:schemeClr val="accent2"/>
            </a:effectRef>
            <a:fontRef idx="minor">
              <a:schemeClr val="dk1"/>
            </a:fontRef>
          </p:style>
          <p:txBody>
            <a:bodyPr tIns="72000" bIns="72000" anchor="ctr" anchorCtr="1"/>
            <a:lstStyle/>
            <a:p>
              <a:pPr algn="ctr" eaLnBrk="1" hangingPunct="1">
                <a:lnSpc>
                  <a:spcPct val="120000"/>
                </a:lnSpc>
                <a:defRPr/>
              </a:pPr>
              <a:r>
                <a:rPr lang="ja-JP" altLang="en-US" spc="-1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指導プログラムの進め方</a:t>
              </a:r>
              <a:endParaRPr lang="en-US" altLang="ja-JP" spc="-1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4" name="正方形/長方形 33"/>
            <p:cNvSpPr/>
            <p:nvPr/>
          </p:nvSpPr>
          <p:spPr>
            <a:xfrm>
              <a:off x="136800" y="1702800"/>
              <a:ext cx="6571043" cy="1353049"/>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Rectangle 11"/>
            <p:cNvSpPr>
              <a:spLocks noChangeArrowheads="1"/>
            </p:cNvSpPr>
            <p:nvPr/>
          </p:nvSpPr>
          <p:spPr bwMode="auto">
            <a:xfrm>
              <a:off x="136800" y="1701481"/>
              <a:ext cx="1602000" cy="1354367"/>
            </a:xfrm>
            <a:prstGeom prst="rect">
              <a:avLst/>
            </a:prstGeom>
            <a:solidFill>
              <a:srgbClr val="0099FF"/>
            </a:solidFill>
            <a:ln>
              <a:noFill/>
            </a:ln>
            <a:extLst/>
          </p:spPr>
          <p:txBody>
            <a:bodyPr wrap="none" anchor="ctr"/>
            <a:lstStyle/>
            <a:p>
              <a:pPr algn="ctr"/>
              <a:r>
                <a:rPr lang="ja-JP" altLang="en-US" sz="1400" dirty="0">
                  <a:ea typeface="HG丸ｺﾞｼｯｸM-PRO" pitchFamily="50" charset="-128"/>
                </a:rPr>
                <a:t>児童生徒の発達を</a:t>
              </a:r>
              <a:endParaRPr lang="en-US" altLang="ja-JP" sz="1400" dirty="0">
                <a:ea typeface="HG丸ｺﾞｼｯｸM-PRO" pitchFamily="50" charset="-128"/>
              </a:endParaRPr>
            </a:p>
            <a:p>
              <a:pPr algn="ctr"/>
              <a:r>
                <a:rPr lang="ja-JP" altLang="en-US" sz="1400" dirty="0">
                  <a:ea typeface="HG丸ｺﾞｼｯｸM-PRO" pitchFamily="50" charset="-128"/>
                </a:rPr>
                <a:t>「</a:t>
              </a:r>
              <a:r>
                <a:rPr lang="ja-JP" altLang="en-US" sz="1400" dirty="0" smtClean="0">
                  <a:ea typeface="HG丸ｺﾞｼｯｸM-PRO" pitchFamily="50" charset="-128"/>
                </a:rPr>
                <a:t>ささえ－る</a:t>
              </a:r>
              <a:r>
                <a:rPr lang="ja-JP" altLang="en-US" sz="1400" dirty="0">
                  <a:ea typeface="HG丸ｺﾞｼｯｸM-PRO" pitchFamily="50" charset="-128"/>
                </a:rPr>
                <a:t>」</a:t>
              </a:r>
              <a:endParaRPr lang="en-US" altLang="ja-JP" sz="1400" dirty="0">
                <a:ea typeface="HG丸ｺﾞｼｯｸM-PRO" pitchFamily="50" charset="-128"/>
              </a:endParaRPr>
            </a:p>
            <a:p>
              <a:pPr algn="ctr"/>
              <a:r>
                <a:rPr lang="ja-JP" altLang="en-US" sz="1400" dirty="0" smtClean="0">
                  <a:ea typeface="HG丸ｺﾞｼｯｸM-PRO" pitchFamily="50" charset="-128"/>
                </a:rPr>
                <a:t>ポイント</a:t>
              </a:r>
              <a:endParaRPr lang="ja-JP" altLang="en-US" sz="1400" dirty="0">
                <a:ea typeface="HG丸ｺﾞｼｯｸM-PRO" pitchFamily="50" charset="-128"/>
              </a:endParaRPr>
            </a:p>
          </p:txBody>
        </p:sp>
        <p:sp>
          <p:nvSpPr>
            <p:cNvPr id="36" name="Rectangle 22"/>
            <p:cNvSpPr>
              <a:spLocks noChangeArrowheads="1"/>
            </p:cNvSpPr>
            <p:nvPr/>
          </p:nvSpPr>
          <p:spPr bwMode="auto">
            <a:xfrm>
              <a:off x="137833" y="399077"/>
              <a:ext cx="1602000" cy="316800"/>
            </a:xfrm>
            <a:prstGeom prst="rect">
              <a:avLst/>
            </a:prstGeom>
            <a:solidFill>
              <a:srgbClr val="FF9900">
                <a:alpha val="59999"/>
              </a:srgbClr>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nchorCtr="1"/>
            <a:lstStyle/>
            <a:p>
              <a:pPr algn="ctr"/>
              <a:r>
                <a:rPr lang="ja-JP" altLang="en-US" sz="1500" b="0" dirty="0" smtClean="0">
                  <a:ea typeface="HG丸ｺﾞｼｯｸM-PRO" pitchFamily="50" charset="-128"/>
                </a:rPr>
                <a:t>中学校</a:t>
              </a:r>
              <a:endParaRPr lang="ja-JP" altLang="en-US" sz="1500" b="0" dirty="0">
                <a:ea typeface="HG丸ｺﾞｼｯｸM-PRO" pitchFamily="50" charset="-128"/>
              </a:endParaRPr>
            </a:p>
          </p:txBody>
        </p:sp>
        <p:sp>
          <p:nvSpPr>
            <p:cNvPr id="39" name="Rectangle 11"/>
            <p:cNvSpPr>
              <a:spLocks noChangeArrowheads="1"/>
            </p:cNvSpPr>
            <p:nvPr/>
          </p:nvSpPr>
          <p:spPr bwMode="auto">
            <a:xfrm>
              <a:off x="1760303" y="57918"/>
              <a:ext cx="108000" cy="655200"/>
            </a:xfrm>
            <a:prstGeom prst="rect">
              <a:avLst/>
            </a:prstGeom>
            <a:solidFill>
              <a:srgbClr val="00B0F0"/>
            </a:solidFill>
            <a:ln>
              <a:noFill/>
            </a:ln>
            <a:extLst/>
          </p:spPr>
          <p:txBody>
            <a:bodyPr wrap="none" anchor="ctr"/>
            <a:lstStyle/>
            <a:p>
              <a:pPr algn="ctr"/>
              <a:endParaRPr lang="ja-JP" altLang="en-US" sz="1600" dirty="0">
                <a:ea typeface="HG丸ｺﾞｼｯｸM-PRO" pitchFamily="50" charset="-128"/>
              </a:endParaRPr>
            </a:p>
          </p:txBody>
        </p:sp>
        <p:sp>
          <p:nvSpPr>
            <p:cNvPr id="40" name="Rectangle 22"/>
            <p:cNvSpPr>
              <a:spLocks noChangeArrowheads="1"/>
            </p:cNvSpPr>
            <p:nvPr/>
          </p:nvSpPr>
          <p:spPr bwMode="auto">
            <a:xfrm>
              <a:off x="137450" y="52183"/>
              <a:ext cx="1601821" cy="315834"/>
            </a:xfrm>
            <a:prstGeom prst="rect">
              <a:avLst/>
            </a:prstGeom>
            <a:solidFill>
              <a:srgbClr val="FFFF99"/>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400" b="0" dirty="0" smtClean="0">
                  <a:ea typeface="HG丸ｺﾞｼｯｸM-PRO" pitchFamily="50" charset="-128"/>
                </a:rPr>
                <a:t>指導プログラム案</a:t>
              </a:r>
              <a:endParaRPr lang="ja-JP" altLang="en-US" sz="1400" b="0" dirty="0">
                <a:ea typeface="HG丸ｺﾞｼｯｸM-PRO" pitchFamily="50" charset="-128"/>
              </a:endParaRPr>
            </a:p>
          </p:txBody>
        </p:sp>
        <p:sp>
          <p:nvSpPr>
            <p:cNvPr id="41" name="Rectangle 11"/>
            <p:cNvSpPr>
              <a:spLocks noChangeArrowheads="1"/>
            </p:cNvSpPr>
            <p:nvPr/>
          </p:nvSpPr>
          <p:spPr bwMode="auto">
            <a:xfrm>
              <a:off x="6603793" y="57905"/>
              <a:ext cx="108000" cy="655200"/>
            </a:xfrm>
            <a:prstGeom prst="rect">
              <a:avLst/>
            </a:prstGeom>
            <a:solidFill>
              <a:srgbClr val="00B0F0"/>
            </a:solidFill>
            <a:ln>
              <a:noFill/>
            </a:ln>
            <a:extLst/>
          </p:spPr>
          <p:txBody>
            <a:bodyPr wrap="none" anchor="ctr"/>
            <a:lstStyle/>
            <a:p>
              <a:pPr algn="ctr"/>
              <a:endParaRPr lang="ja-JP" altLang="en-US" sz="1600" dirty="0">
                <a:ea typeface="HG丸ｺﾞｼｯｸM-PRO" pitchFamily="50" charset="-128"/>
              </a:endParaRPr>
            </a:p>
          </p:txBody>
        </p:sp>
      </p:grpSp>
    </p:spTree>
    <p:extLst>
      <p:ext uri="{BB962C8B-B14F-4D97-AF65-F5344CB8AC3E}">
        <p14:creationId xmlns:p14="http://schemas.microsoft.com/office/powerpoint/2010/main" val="12136014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636017" y="7583826"/>
            <a:ext cx="993734" cy="731583"/>
          </a:xfrm>
          <a:prstGeom prst="rect">
            <a:avLst/>
          </a:prstGeom>
        </p:spPr>
      </p:pic>
      <p:pic>
        <p:nvPicPr>
          <p:cNvPr id="4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6511" y="5557119"/>
            <a:ext cx="991479" cy="73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6512" y="3491776"/>
            <a:ext cx="991479" cy="73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11"/>
          <p:cNvSpPr>
            <a:spLocks noChangeArrowheads="1"/>
          </p:cNvSpPr>
          <p:nvPr/>
        </p:nvSpPr>
        <p:spPr bwMode="auto">
          <a:xfrm>
            <a:off x="72000" y="2047050"/>
            <a:ext cx="6696000" cy="392112"/>
          </a:xfrm>
          <a:prstGeom prst="rect">
            <a:avLst/>
          </a:prstGeom>
          <a:solidFill>
            <a:srgbClr val="0099FF"/>
          </a:solidFill>
          <a:ln>
            <a:noFill/>
          </a:ln>
          <a:extLst/>
        </p:spPr>
        <p:txBody>
          <a:bodyPr wrap="none" anchor="ctr"/>
          <a:lstStyle/>
          <a:p>
            <a:pPr algn="ctr"/>
            <a:r>
              <a:rPr lang="ja-JP" altLang="en-US" dirty="0">
                <a:ea typeface="HG丸ｺﾞｼｯｸM-PRO" pitchFamily="50" charset="-128"/>
              </a:rPr>
              <a:t>授 業 展 開 例</a:t>
            </a:r>
          </a:p>
        </p:txBody>
      </p:sp>
      <p:sp>
        <p:nvSpPr>
          <p:cNvPr id="6" name="Rectangle 11"/>
          <p:cNvSpPr>
            <a:spLocks noChangeArrowheads="1"/>
          </p:cNvSpPr>
          <p:nvPr/>
        </p:nvSpPr>
        <p:spPr bwMode="auto">
          <a:xfrm>
            <a:off x="2560160" y="175410"/>
            <a:ext cx="108000" cy="468000"/>
          </a:xfrm>
          <a:prstGeom prst="rect">
            <a:avLst/>
          </a:prstGeom>
          <a:solidFill>
            <a:srgbClr val="00B0F0"/>
          </a:solidFill>
          <a:ln>
            <a:noFill/>
          </a:ln>
          <a:extLst/>
        </p:spPr>
        <p:txBody>
          <a:bodyPr wrap="none" anchor="ctr"/>
          <a:lstStyle/>
          <a:p>
            <a:pPr algn="ctr"/>
            <a:endParaRPr lang="ja-JP" altLang="en-US" dirty="0">
              <a:ea typeface="HG丸ｺﾞｼｯｸM-PRO" pitchFamily="50" charset="-128"/>
            </a:endParaRPr>
          </a:p>
        </p:txBody>
      </p:sp>
      <p:sp>
        <p:nvSpPr>
          <p:cNvPr id="7" name="Rectangle 11"/>
          <p:cNvSpPr>
            <a:spLocks noChangeArrowheads="1"/>
          </p:cNvSpPr>
          <p:nvPr/>
        </p:nvSpPr>
        <p:spPr bwMode="auto">
          <a:xfrm>
            <a:off x="6654249" y="175411"/>
            <a:ext cx="108000" cy="468313"/>
          </a:xfrm>
          <a:prstGeom prst="rect">
            <a:avLst/>
          </a:prstGeom>
          <a:solidFill>
            <a:srgbClr val="0099FF"/>
          </a:solidFill>
          <a:ln>
            <a:noFill/>
          </a:ln>
          <a:extLst/>
        </p:spPr>
        <p:txBody>
          <a:bodyPr wrap="none" anchor="ctr"/>
          <a:lstStyle/>
          <a:p>
            <a:pPr algn="ctr"/>
            <a:endParaRPr lang="ja-JP" altLang="en-US" dirty="0">
              <a:ea typeface="HG丸ｺﾞｼｯｸM-PRO" pitchFamily="50" charset="-128"/>
            </a:endParaRPr>
          </a:p>
        </p:txBody>
      </p:sp>
      <p:sp>
        <p:nvSpPr>
          <p:cNvPr id="9" name="四角形 34"/>
          <p:cNvSpPr>
            <a:spLocks noChangeArrowheads="1"/>
          </p:cNvSpPr>
          <p:nvPr/>
        </p:nvSpPr>
        <p:spPr bwMode="auto">
          <a:xfrm>
            <a:off x="72000" y="175411"/>
            <a:ext cx="1220788" cy="471488"/>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dirty="0"/>
          </a:p>
        </p:txBody>
      </p:sp>
      <p:sp>
        <p:nvSpPr>
          <p:cNvPr id="10" name="Rectangle 22"/>
          <p:cNvSpPr>
            <a:spLocks noChangeArrowheads="1"/>
          </p:cNvSpPr>
          <p:nvPr/>
        </p:nvSpPr>
        <p:spPr bwMode="auto">
          <a:xfrm>
            <a:off x="95463" y="192874"/>
            <a:ext cx="1184275" cy="433387"/>
          </a:xfrm>
          <a:prstGeom prst="rect">
            <a:avLst/>
          </a:prstGeom>
          <a:solidFill>
            <a:srgbClr val="FFFF99"/>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p>
            <a:pPr algn="ctr"/>
            <a:r>
              <a:rPr lang="ja-JP" altLang="en-US" sz="1400" dirty="0">
                <a:ea typeface="HG丸ｺﾞｼｯｸM-PRO" pitchFamily="50" charset="-128"/>
              </a:rPr>
              <a:t>授業案</a:t>
            </a:r>
          </a:p>
        </p:txBody>
      </p:sp>
      <p:grpSp>
        <p:nvGrpSpPr>
          <p:cNvPr id="11" name="Group 21"/>
          <p:cNvGrpSpPr>
            <a:grpSpLocks/>
          </p:cNvGrpSpPr>
          <p:nvPr/>
        </p:nvGrpSpPr>
        <p:grpSpPr bwMode="auto">
          <a:xfrm>
            <a:off x="1318736" y="179410"/>
            <a:ext cx="1220787" cy="455612"/>
            <a:chOff x="482" y="30"/>
            <a:chExt cx="227" cy="265"/>
          </a:xfrm>
        </p:grpSpPr>
        <p:sp>
          <p:nvSpPr>
            <p:cNvPr id="12" name="Rectangle 22"/>
            <p:cNvSpPr>
              <a:spLocks noChangeArrowheads="1"/>
            </p:cNvSpPr>
            <p:nvPr/>
          </p:nvSpPr>
          <p:spPr bwMode="auto">
            <a:xfrm>
              <a:off x="482" y="30"/>
              <a:ext cx="227" cy="122"/>
            </a:xfrm>
            <a:prstGeom prst="rect">
              <a:avLst/>
            </a:prstGeom>
            <a:solidFill>
              <a:srgbClr val="FF9900">
                <a:alpha val="59999"/>
              </a:srgbClr>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p>
              <a:pPr algn="ctr"/>
              <a:r>
                <a:rPr lang="ja-JP" altLang="en-US" sz="1101" dirty="0">
                  <a:ea typeface="HG丸ｺﾞｼｯｸM-PRO" pitchFamily="50" charset="-128"/>
                </a:rPr>
                <a:t>中学校</a:t>
              </a:r>
            </a:p>
          </p:txBody>
        </p:sp>
        <p:sp>
          <p:nvSpPr>
            <p:cNvPr id="13" name="Rectangle 23"/>
            <p:cNvSpPr>
              <a:spLocks noChangeArrowheads="1"/>
            </p:cNvSpPr>
            <p:nvPr/>
          </p:nvSpPr>
          <p:spPr bwMode="auto">
            <a:xfrm>
              <a:off x="482" y="161"/>
              <a:ext cx="227" cy="134"/>
            </a:xfrm>
            <a:prstGeom prst="rect">
              <a:avLst/>
            </a:prstGeom>
            <a:solidFill>
              <a:srgbClr val="FF9900">
                <a:alpha val="59999"/>
              </a:srgbClr>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p>
              <a:pPr algn="ctr"/>
              <a:r>
                <a:rPr lang="ja-JP" altLang="en-US" sz="1101" dirty="0">
                  <a:ea typeface="HG丸ｺﾞｼｯｸM-PRO" pitchFamily="50" charset="-128"/>
                </a:rPr>
                <a:t>学級活動</a:t>
              </a:r>
            </a:p>
          </p:txBody>
        </p:sp>
      </p:grpSp>
      <p:graphicFrame>
        <p:nvGraphicFramePr>
          <p:cNvPr id="31" name="表 30"/>
          <p:cNvGraphicFramePr>
            <a:graphicFrameLocks noGrp="1"/>
          </p:cNvGraphicFramePr>
          <p:nvPr>
            <p:extLst>
              <p:ext uri="{D42A27DB-BD31-4B8C-83A1-F6EECF244321}">
                <p14:modId xmlns:p14="http://schemas.microsoft.com/office/powerpoint/2010/main" val="83218336"/>
              </p:ext>
            </p:extLst>
          </p:nvPr>
        </p:nvGraphicFramePr>
        <p:xfrm>
          <a:off x="632207" y="2484612"/>
          <a:ext cx="6127420" cy="7246220"/>
        </p:xfrm>
        <a:graphic>
          <a:graphicData uri="http://schemas.openxmlformats.org/drawingml/2006/table">
            <a:tbl>
              <a:tblPr firstRow="1" bandRow="1">
                <a:tableStyleId>{5940675A-B579-460E-94D1-54222C63F5DA}</a:tableStyleId>
              </a:tblPr>
              <a:tblGrid>
                <a:gridCol w="3410547">
                  <a:extLst>
                    <a:ext uri="{9D8B030D-6E8A-4147-A177-3AD203B41FA5}">
                      <a16:colId xmlns:a16="http://schemas.microsoft.com/office/drawing/2014/main" val="20000"/>
                    </a:ext>
                  </a:extLst>
                </a:gridCol>
                <a:gridCol w="2716873">
                  <a:extLst>
                    <a:ext uri="{9D8B030D-6E8A-4147-A177-3AD203B41FA5}">
                      <a16:colId xmlns:a16="http://schemas.microsoft.com/office/drawing/2014/main" val="20001"/>
                    </a:ext>
                  </a:extLst>
                </a:gridCol>
              </a:tblGrid>
              <a:tr h="701448">
                <a:tc>
                  <a:txBody>
                    <a:bodyPr/>
                    <a:lstStyle/>
                    <a:p>
                      <a:pPr algn="ctr"/>
                      <a:r>
                        <a:rPr kumimoji="1" lang="ja-JP" altLang="en-US" sz="1000" dirty="0" smtClean="0">
                          <a:latin typeface="HG丸ｺﾞｼｯｸM-PRO" panose="020F0600000000000000" pitchFamily="50" charset="-128"/>
                          <a:ea typeface="HG丸ｺﾞｼｯｸM-PRO" panose="020F0600000000000000" pitchFamily="50" charset="-128"/>
                        </a:rPr>
                        <a:t>学　習　活　動</a:t>
                      </a:r>
                      <a:endParaRPr kumimoji="1" lang="ja-JP" altLang="en-US" sz="1000" dirty="0">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00" dirty="0" smtClean="0">
                          <a:latin typeface="HG丸ｺﾞｼｯｸM-PRO" panose="020F0600000000000000" pitchFamily="50" charset="-128"/>
                          <a:ea typeface="HG丸ｺﾞｼｯｸM-PRO" panose="020F0600000000000000" pitchFamily="50" charset="-128"/>
                        </a:rPr>
                        <a:t>◇ 指 導 上 の 留 意 点</a:t>
                      </a:r>
                      <a:endParaRPr kumimoji="1" lang="en-US" altLang="ja-JP" sz="1000" dirty="0" smtClean="0">
                        <a:latin typeface="HG丸ｺﾞｼｯｸM-PRO" panose="020F0600000000000000" pitchFamily="50" charset="-128"/>
                        <a:ea typeface="HG丸ｺﾞｼｯｸM-PRO" panose="020F0600000000000000" pitchFamily="50" charset="-128"/>
                      </a:endParaRPr>
                    </a:p>
                    <a:p>
                      <a:pPr algn="ctr"/>
                      <a:endParaRPr kumimoji="1" lang="en-US" altLang="ja-JP" sz="1000" dirty="0" smtClean="0">
                        <a:latin typeface="HG丸ｺﾞｼｯｸM-PRO" panose="020F0600000000000000" pitchFamily="50" charset="-128"/>
                        <a:ea typeface="HG丸ｺﾞｼｯｸM-PRO" panose="020F0600000000000000" pitchFamily="50" charset="-128"/>
                      </a:endParaRPr>
                    </a:p>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011143">
                <a:tc>
                  <a:txBody>
                    <a:bodyPr/>
                    <a:lstStyle/>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１　これまでの合唱練習を振り返る。（３分）</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２　クラスメートの点数を確認する。（３分）</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３　自分の採点理由を班員と共有する。（４分）</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◇次の２点を説明する。</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　・付箋紙に点数を記入する。</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　・自分の取り組む姿勢だけでなく、学級</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　　全体の取組や雰囲気も踏まえて採点す</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　　る。</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◇４人グループで自分の採点と、採点理由</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　を述べ合う。</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533629">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４　パートごとに集まり「よさ」や「課題」を出し合　</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　う。（</a:t>
                      </a:r>
                      <a:r>
                        <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rPr>
                        <a:t>10</a:t>
                      </a: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分）</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dirty="0" smtClean="0">
                          <a:latin typeface="HG丸ｺﾞｼｯｸM-PRO" panose="020F0600000000000000" pitchFamily="50" charset="-128"/>
                          <a:ea typeface="HG丸ｺﾞｼｯｸM-PRO" panose="020F0600000000000000" pitchFamily="50" charset="-128"/>
                        </a:rPr>
                        <a:t>◇ワークシートを配布する。</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smtClean="0">
                          <a:latin typeface="HG丸ｺﾞｼｯｸM-PRO" panose="020F0600000000000000" pitchFamily="50" charset="-128"/>
                          <a:ea typeface="HG丸ｺﾞｼｯｸM-PRO" panose="020F0600000000000000" pitchFamily="50" charset="-128"/>
                        </a:rPr>
                        <a:t>◇パートごとに集まる。</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smtClean="0">
                          <a:latin typeface="HG丸ｺﾞｼｯｸM-PRO" panose="020F0600000000000000" pitchFamily="50" charset="-128"/>
                          <a:ea typeface="HG丸ｺﾞｼｯｸM-PRO" panose="020F0600000000000000" pitchFamily="50" charset="-128"/>
                        </a:rPr>
                        <a:t>◇パートリーダーが司会進行を行う。</a:t>
                      </a:r>
                      <a:endParaRPr kumimoji="1" lang="en-US" altLang="ja-JP" sz="1050" dirty="0" smtClean="0">
                        <a:latin typeface="HG丸ｺﾞｼｯｸM-PRO" panose="020F0600000000000000" pitchFamily="50" charset="-128"/>
                        <a:ea typeface="HG丸ｺﾞｼｯｸM-PRO" panose="020F0600000000000000" pitchFamily="50" charset="-128"/>
                      </a:endParaRPr>
                    </a:p>
                    <a:p>
                      <a:endParaRPr kumimoji="1" lang="en-US" altLang="ja-JP" sz="1050" dirty="0" smtClean="0">
                        <a:latin typeface="HG丸ｺﾞｼｯｸM-PRO" panose="020F0600000000000000" pitchFamily="50" charset="-128"/>
                        <a:ea typeface="HG丸ｺﾞｼｯｸM-PRO" panose="020F0600000000000000" pitchFamily="50" charset="-128"/>
                      </a:endParaRPr>
                    </a:p>
                    <a:p>
                      <a:endParaRPr kumimoji="1" lang="en-US" altLang="ja-JP" sz="1050" dirty="0" smtClean="0">
                        <a:latin typeface="HG丸ｺﾞｼｯｸM-PRO" panose="020F0600000000000000" pitchFamily="50" charset="-128"/>
                        <a:ea typeface="HG丸ｺﾞｼｯｸM-PRO" panose="020F0600000000000000" pitchFamily="50" charset="-128"/>
                      </a:endParaRPr>
                    </a:p>
                    <a:p>
                      <a:endParaRPr kumimoji="1" lang="en-US" altLang="ja-JP" sz="1050" dirty="0" smtClean="0">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
        <p:nvSpPr>
          <p:cNvPr id="73" name="Rectangle 11"/>
          <p:cNvSpPr>
            <a:spLocks noChangeArrowheads="1"/>
          </p:cNvSpPr>
          <p:nvPr/>
        </p:nvSpPr>
        <p:spPr bwMode="auto">
          <a:xfrm>
            <a:off x="72000" y="1296000"/>
            <a:ext cx="1606718" cy="705600"/>
          </a:xfrm>
          <a:prstGeom prst="rect">
            <a:avLst/>
          </a:prstGeom>
          <a:solidFill>
            <a:srgbClr val="0099FF"/>
          </a:solidFill>
          <a:ln>
            <a:noFill/>
          </a:ln>
          <a:extLst/>
        </p:spPr>
        <p:txBody>
          <a:bodyPr wrap="none" anchor="ctr"/>
          <a:lstStyle/>
          <a:p>
            <a:pPr algn="ctr"/>
            <a:r>
              <a:rPr lang="ja-JP" altLang="en-US" sz="1400" dirty="0">
                <a:ea typeface="HG丸ｺﾞｼｯｸM-PRO" pitchFamily="50" charset="-128"/>
              </a:rPr>
              <a:t>児童生徒の発達を</a:t>
            </a:r>
            <a:endParaRPr lang="en-US" altLang="ja-JP" sz="1400" dirty="0">
              <a:ea typeface="HG丸ｺﾞｼｯｸM-PRO" pitchFamily="50" charset="-128"/>
            </a:endParaRPr>
          </a:p>
          <a:p>
            <a:pPr algn="ctr"/>
            <a:r>
              <a:rPr lang="ja-JP" altLang="en-US" sz="1400" dirty="0">
                <a:ea typeface="HG丸ｺﾞｼｯｸM-PRO" pitchFamily="50" charset="-128"/>
              </a:rPr>
              <a:t>「</a:t>
            </a:r>
            <a:r>
              <a:rPr lang="ja-JP" altLang="en-US" sz="1400" dirty="0" smtClean="0">
                <a:ea typeface="HG丸ｺﾞｼｯｸM-PRO" pitchFamily="50" charset="-128"/>
              </a:rPr>
              <a:t>ささえ－る</a:t>
            </a:r>
            <a:r>
              <a:rPr lang="ja-JP" altLang="en-US" sz="1400" dirty="0">
                <a:ea typeface="HG丸ｺﾞｼｯｸM-PRO" pitchFamily="50" charset="-128"/>
              </a:rPr>
              <a:t>」</a:t>
            </a:r>
            <a:endParaRPr lang="en-US" altLang="ja-JP" sz="1400" dirty="0">
              <a:ea typeface="HG丸ｺﾞｼｯｸM-PRO" pitchFamily="50" charset="-128"/>
            </a:endParaRPr>
          </a:p>
          <a:p>
            <a:pPr algn="ctr"/>
            <a:r>
              <a:rPr lang="ja-JP" altLang="en-US" sz="1400" dirty="0" smtClean="0">
                <a:ea typeface="HG丸ｺﾞｼｯｸM-PRO" pitchFamily="50" charset="-128"/>
              </a:rPr>
              <a:t>ポイント</a:t>
            </a:r>
            <a:endParaRPr lang="ja-JP" altLang="en-US" sz="1400" dirty="0">
              <a:ea typeface="HG丸ｺﾞｼｯｸM-PRO" pitchFamily="50" charset="-128"/>
            </a:endParaRPr>
          </a:p>
        </p:txBody>
      </p:sp>
      <p:sp>
        <p:nvSpPr>
          <p:cNvPr id="78" name="Rectangle 11"/>
          <p:cNvSpPr>
            <a:spLocks noChangeArrowheads="1"/>
          </p:cNvSpPr>
          <p:nvPr/>
        </p:nvSpPr>
        <p:spPr bwMode="auto">
          <a:xfrm>
            <a:off x="72000" y="679424"/>
            <a:ext cx="1606718" cy="576000"/>
          </a:xfrm>
          <a:prstGeom prst="rect">
            <a:avLst/>
          </a:prstGeom>
          <a:solidFill>
            <a:srgbClr val="0099FF"/>
          </a:solidFill>
          <a:ln>
            <a:noFill/>
          </a:ln>
          <a:extLst/>
        </p:spPr>
        <p:txBody>
          <a:bodyPr wrap="none" anchor="ctr"/>
          <a:lstStyle/>
          <a:p>
            <a:pPr algn="ctr"/>
            <a:r>
              <a:rPr lang="ja-JP" altLang="en-US" sz="1600" dirty="0">
                <a:ea typeface="HG丸ｺﾞｼｯｸM-PRO" pitchFamily="50" charset="-128"/>
              </a:rPr>
              <a:t>本時の目標</a:t>
            </a:r>
          </a:p>
        </p:txBody>
      </p:sp>
      <p:sp>
        <p:nvSpPr>
          <p:cNvPr id="82" name="Rectangle 55"/>
          <p:cNvSpPr>
            <a:spLocks noChangeArrowheads="1"/>
          </p:cNvSpPr>
          <p:nvPr/>
        </p:nvSpPr>
        <p:spPr bwMode="auto">
          <a:xfrm>
            <a:off x="1678718" y="675598"/>
            <a:ext cx="5066276" cy="573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lIns="72000" rIns="72000" anchor="ctr"/>
          <a:lstStyle/>
          <a:p>
            <a:r>
              <a:rPr lang="ja-JP" altLang="en-US" sz="1100" dirty="0">
                <a:latin typeface="HG丸ｺﾞｼｯｸM-PRO" panose="020F0600000000000000" pitchFamily="50" charset="-128"/>
                <a:ea typeface="HG丸ｺﾞｼｯｸM-PRO" panose="020F0600000000000000" pitchFamily="50" charset="-128"/>
              </a:rPr>
              <a:t>○学級・パート・個人</a:t>
            </a:r>
            <a:r>
              <a:rPr lang="ja-JP" altLang="en-US" sz="1100" dirty="0" smtClean="0">
                <a:latin typeface="HG丸ｺﾞｼｯｸM-PRO" panose="020F0600000000000000" pitchFamily="50" charset="-128"/>
                <a:ea typeface="HG丸ｺﾞｼｯｸM-PRO" panose="020F0600000000000000" pitchFamily="50" charset="-128"/>
              </a:rPr>
              <a:t>のよさや課題</a:t>
            </a:r>
            <a:r>
              <a:rPr lang="ja-JP" altLang="en-US" sz="1100" dirty="0">
                <a:latin typeface="HG丸ｺﾞｼｯｸM-PRO" panose="020F0600000000000000" pitchFamily="50" charset="-128"/>
                <a:ea typeface="HG丸ｺﾞｼｯｸM-PRO" panose="020F0600000000000000" pitchFamily="50" charset="-128"/>
              </a:rPr>
              <a:t>を</a:t>
            </a:r>
            <a:r>
              <a:rPr lang="ja-JP" altLang="en-US" sz="1100" dirty="0" smtClean="0">
                <a:latin typeface="HG丸ｺﾞｼｯｸM-PRO" panose="020F0600000000000000" pitchFamily="50" charset="-128"/>
                <a:ea typeface="HG丸ｺﾞｼｯｸM-PRO" panose="020F0600000000000000" pitchFamily="50" charset="-128"/>
              </a:rPr>
              <a:t>見いだし、よりよい合唱の実現に向けて</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合意形成を図り、協働して実践することが</a:t>
            </a:r>
            <a:r>
              <a:rPr lang="ja-JP" altLang="en-US" sz="1100" smtClean="0">
                <a:latin typeface="HG丸ｺﾞｼｯｸM-PRO" panose="020F0600000000000000" pitchFamily="50" charset="-128"/>
                <a:ea typeface="HG丸ｺﾞｼｯｸM-PRO" panose="020F0600000000000000" pitchFamily="50" charset="-128"/>
              </a:rPr>
              <a:t>できる。</a:t>
            </a:r>
            <a:endParaRPr lang="ja-JP" altLang="ja-JP" sz="1100" dirty="0">
              <a:latin typeface="HG丸ｺﾞｼｯｸM-PRO" panose="020F0600000000000000" pitchFamily="50" charset="-128"/>
              <a:ea typeface="HG丸ｺﾞｼｯｸM-PRO" panose="020F0600000000000000" pitchFamily="50" charset="-128"/>
            </a:endParaRPr>
          </a:p>
        </p:txBody>
      </p:sp>
      <p:sp>
        <p:nvSpPr>
          <p:cNvPr id="83" name="Rectangle 55"/>
          <p:cNvSpPr>
            <a:spLocks noChangeArrowheads="1"/>
          </p:cNvSpPr>
          <p:nvPr/>
        </p:nvSpPr>
        <p:spPr bwMode="auto">
          <a:xfrm>
            <a:off x="1639256" y="1421298"/>
            <a:ext cx="5105738" cy="590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endParaRPr lang="en-US" altLang="ja-JP" sz="1050" dirty="0">
              <a:latin typeface="HG丸ｺﾞｼｯｸM-PRO" panose="020F0600000000000000" pitchFamily="50" charset="-128"/>
              <a:ea typeface="HG丸ｺﾞｼｯｸM-PRO" panose="020F0600000000000000" pitchFamily="50" charset="-128"/>
            </a:endParaRPr>
          </a:p>
          <a:p>
            <a:endParaRPr lang="en-US" altLang="ja-JP" sz="1050" spc="-150" dirty="0">
              <a:latin typeface="HG丸ｺﾞｼｯｸM-PRO" panose="020F0600000000000000" pitchFamily="50" charset="-128"/>
              <a:ea typeface="HG丸ｺﾞｼｯｸM-PRO" panose="020F0600000000000000" pitchFamily="50" charset="-128"/>
            </a:endParaRPr>
          </a:p>
        </p:txBody>
      </p:sp>
      <p:sp>
        <p:nvSpPr>
          <p:cNvPr id="61" name="正方形/長方形 60"/>
          <p:cNvSpPr/>
          <p:nvPr/>
        </p:nvSpPr>
        <p:spPr>
          <a:xfrm>
            <a:off x="71999" y="679424"/>
            <a:ext cx="6696000" cy="576000"/>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62" name="正方形/長方形 61"/>
          <p:cNvSpPr/>
          <p:nvPr/>
        </p:nvSpPr>
        <p:spPr>
          <a:xfrm>
            <a:off x="72000" y="1296000"/>
            <a:ext cx="6696000" cy="703764"/>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44" name="AutoShape 23"/>
          <p:cNvSpPr>
            <a:spLocks noChangeArrowheads="1"/>
          </p:cNvSpPr>
          <p:nvPr/>
        </p:nvSpPr>
        <p:spPr bwMode="auto">
          <a:xfrm rot="5400000">
            <a:off x="-2114356" y="4672241"/>
            <a:ext cx="4915258" cy="540000"/>
          </a:xfrm>
          <a:prstGeom prst="chevron">
            <a:avLst>
              <a:gd name="adj" fmla="val 37469"/>
            </a:avLst>
          </a:prstGeom>
          <a:solidFill>
            <a:srgbClr val="0099FF"/>
          </a:solidFill>
          <a:ln>
            <a:noFill/>
          </a:ln>
          <a:extLst/>
        </p:spPr>
        <p:txBody>
          <a:bodyPr rot="10800000" vert="eaVert" wrap="none" anchor="ctr"/>
          <a:lstStyle/>
          <a:p>
            <a:pPr algn="ctr"/>
            <a:r>
              <a:rPr lang="en-US" altLang="ja-JP" sz="1200" dirty="0">
                <a:ea typeface="HG丸ｺﾞｼｯｸM-PRO" pitchFamily="50" charset="-128"/>
              </a:rPr>
              <a:t> </a:t>
            </a:r>
            <a:endParaRPr lang="ja-JP" altLang="en-US" dirty="0">
              <a:latin typeface="HG丸ｺﾞｼｯｸM-PRO" pitchFamily="50" charset="-128"/>
              <a:ea typeface="HG丸ｺﾞｼｯｸM-PRO" pitchFamily="50" charset="-128"/>
            </a:endParaRPr>
          </a:p>
        </p:txBody>
      </p:sp>
      <p:sp>
        <p:nvSpPr>
          <p:cNvPr id="45" name="正方形/長方形 51"/>
          <p:cNvSpPr>
            <a:spLocks noChangeArrowheads="1"/>
          </p:cNvSpPr>
          <p:nvPr/>
        </p:nvSpPr>
        <p:spPr bwMode="auto">
          <a:xfrm>
            <a:off x="45036" y="3932932"/>
            <a:ext cx="555624" cy="2018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Lst>
        </p:spPr>
        <p:txBody>
          <a:bodyPr vert="eaVert" wrap="none" lIns="36000" tIns="0" rIns="36000" bIns="0" anchor="ctr"/>
          <a:lstStyle/>
          <a:p>
            <a:pPr algn="ctr"/>
            <a:r>
              <a:rPr lang="ja-JP" altLang="en-US" sz="1200" dirty="0">
                <a:latin typeface="HG丸ｺﾞｼｯｸM-PRO" pitchFamily="50" charset="-128"/>
                <a:ea typeface="HG丸ｺﾞｼｯｸM-PRO" pitchFamily="50" charset="-128"/>
              </a:rPr>
              <a:t>導入　　分</a:t>
            </a:r>
            <a:endParaRPr lang="en-US" altLang="ja-JP" sz="1200" dirty="0">
              <a:latin typeface="HG丸ｺﾞｼｯｸM-PRO" pitchFamily="50" charset="-128"/>
              <a:ea typeface="HG丸ｺﾞｼｯｸM-PRO" pitchFamily="50" charset="-128"/>
            </a:endParaRPr>
          </a:p>
        </p:txBody>
      </p:sp>
      <p:sp>
        <p:nvSpPr>
          <p:cNvPr id="43" name="Rectangle 55"/>
          <p:cNvSpPr>
            <a:spLocks noChangeArrowheads="1"/>
          </p:cNvSpPr>
          <p:nvPr/>
        </p:nvSpPr>
        <p:spPr bwMode="auto">
          <a:xfrm>
            <a:off x="2614159" y="18529"/>
            <a:ext cx="3952718" cy="341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t"/>
          <a:lstStyle/>
          <a:p>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１</a:t>
            </a:r>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ウ 学校における多様な集団の生活の向上</a:t>
            </a:r>
            <a:endParaRPr lang="en-US" altLang="ja-JP" sz="900" dirty="0">
              <a:latin typeface="HG丸ｺﾞｼｯｸM-PRO" panose="020F0600000000000000" pitchFamily="50" charset="-128"/>
              <a:ea typeface="HG丸ｺﾞｼｯｸM-PRO" panose="020F0600000000000000" pitchFamily="50" charset="-128"/>
            </a:endParaRPr>
          </a:p>
          <a:p>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２</a:t>
            </a:r>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ア 自他の個性の理解と尊重、よりよい人間関係の形成</a:t>
            </a:r>
          </a:p>
        </p:txBody>
      </p:sp>
      <p:sp>
        <p:nvSpPr>
          <p:cNvPr id="101" name="角丸四角形吹き出し 100"/>
          <p:cNvSpPr/>
          <p:nvPr/>
        </p:nvSpPr>
        <p:spPr>
          <a:xfrm>
            <a:off x="1335816" y="3569239"/>
            <a:ext cx="2664687" cy="1323466"/>
          </a:xfrm>
          <a:prstGeom prst="wedgeRoundRectCallout">
            <a:avLst>
              <a:gd name="adj1" fmla="val -53313"/>
              <a:gd name="adj2" fmla="val -29695"/>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lIns="36000" rIns="36000" rtlCol="0" anchor="ctr"/>
          <a:lstStyle/>
          <a:p>
            <a:r>
              <a:rPr lang="ja-JP" altLang="en-US" sz="1050" dirty="0">
                <a:latin typeface="ＤＦ平成明朝体W3" panose="02020309000000000000" pitchFamily="17" charset="-128"/>
                <a:ea typeface="ＤＦ平成明朝体W3" panose="02020309000000000000" pitchFamily="17" charset="-128"/>
              </a:rPr>
              <a:t>　合唱練習が始まって○日経ちました。本番まで残り○日と迫っている中で、よりよい合唱にするために、これまでの合唱練習を振り返りたいと思います。</a:t>
            </a:r>
            <a:endParaRPr lang="en-US" altLang="ja-JP" sz="1050" dirty="0">
              <a:latin typeface="ＤＦ平成明朝体W3" panose="02020309000000000000" pitchFamily="17" charset="-128"/>
              <a:ea typeface="ＤＦ平成明朝体W3" panose="02020309000000000000" pitchFamily="17" charset="-128"/>
            </a:endParaRPr>
          </a:p>
          <a:p>
            <a:r>
              <a:rPr lang="ja-JP" altLang="en-US" sz="1050" dirty="0">
                <a:latin typeface="ＤＦ平成明朝体W3" panose="02020309000000000000" pitchFamily="17" charset="-128"/>
                <a:ea typeface="ＤＦ平成明朝体W3" panose="02020309000000000000" pitchFamily="17" charset="-128"/>
              </a:rPr>
              <a:t>　</a:t>
            </a:r>
            <a:r>
              <a:rPr lang="ja-JP" altLang="en-US" sz="1050" spc="-30" dirty="0">
                <a:latin typeface="ＤＦ平成明朝体W3" panose="02020309000000000000" pitchFamily="17" charset="-128"/>
                <a:ea typeface="ＤＦ平成明朝体W3" panose="02020309000000000000" pitchFamily="17" charset="-128"/>
              </a:rPr>
              <a:t>まずは、ここまでの○組の合唱練習への</a:t>
            </a:r>
            <a:r>
              <a:rPr lang="ja-JP" altLang="en-US" sz="1050" spc="-30" dirty="0" smtClean="0">
                <a:latin typeface="ＤＦ平成明朝体W3" panose="02020309000000000000" pitchFamily="17" charset="-128"/>
                <a:ea typeface="ＤＦ平成明朝体W3" panose="02020309000000000000" pitchFamily="17" charset="-128"/>
              </a:rPr>
              <a:t>取組を</a:t>
            </a:r>
            <a:r>
              <a:rPr lang="ja-JP" altLang="en-US" sz="1050" spc="-30" dirty="0">
                <a:latin typeface="ＤＦ平成明朝体W3" panose="02020309000000000000" pitchFamily="17" charset="-128"/>
                <a:ea typeface="ＤＦ平成明朝体W3" panose="02020309000000000000" pitchFamily="17" charset="-128"/>
              </a:rPr>
              <a:t>点数にするとしたら何点ですか</a:t>
            </a:r>
            <a:r>
              <a:rPr lang="ja-JP" altLang="en-US" sz="1050" spc="-30" dirty="0" smtClean="0">
                <a:latin typeface="ＤＦ平成明朝体W3" panose="02020309000000000000" pitchFamily="17" charset="-128"/>
                <a:ea typeface="ＤＦ平成明朝体W3" panose="02020309000000000000" pitchFamily="17" charset="-128"/>
              </a:rPr>
              <a:t>？付箋紙に</a:t>
            </a:r>
            <a:r>
              <a:rPr lang="ja-JP" altLang="en-US" sz="1050" spc="-30" dirty="0">
                <a:latin typeface="ＤＦ平成明朝体W3" panose="02020309000000000000" pitchFamily="17" charset="-128"/>
                <a:ea typeface="ＤＦ平成明朝体W3" panose="02020309000000000000" pitchFamily="17" charset="-128"/>
              </a:rPr>
              <a:t>点数</a:t>
            </a:r>
            <a:r>
              <a:rPr lang="ja-JP" altLang="en-US" sz="1050" spc="-30" dirty="0" smtClean="0">
                <a:latin typeface="ＤＦ平成明朝体W3" panose="02020309000000000000" pitchFamily="17" charset="-128"/>
                <a:ea typeface="ＤＦ平成明朝体W3" panose="02020309000000000000" pitchFamily="17" charset="-128"/>
              </a:rPr>
              <a:t>を書き込んでください</a:t>
            </a:r>
            <a:r>
              <a:rPr lang="ja-JP" altLang="en-US" sz="1050" spc="-30" dirty="0">
                <a:latin typeface="ＤＦ平成明朝体W3" panose="02020309000000000000" pitchFamily="17" charset="-128"/>
                <a:ea typeface="ＤＦ平成明朝体W3" panose="02020309000000000000" pitchFamily="17" charset="-128"/>
              </a:rPr>
              <a:t>。</a:t>
            </a:r>
          </a:p>
        </p:txBody>
      </p:sp>
      <p:sp>
        <p:nvSpPr>
          <p:cNvPr id="68" name="角丸四角形吹き出し 67"/>
          <p:cNvSpPr/>
          <p:nvPr/>
        </p:nvSpPr>
        <p:spPr>
          <a:xfrm>
            <a:off x="1342415" y="7632272"/>
            <a:ext cx="2658088" cy="1282973"/>
          </a:xfrm>
          <a:prstGeom prst="wedgeRoundRectCallout">
            <a:avLst>
              <a:gd name="adj1" fmla="val -53900"/>
              <a:gd name="adj2" fmla="val -34101"/>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lIns="36000" rIns="36000" rtlCol="0" anchor="ctr"/>
          <a:lstStyle/>
          <a:p>
            <a:r>
              <a:rPr lang="ja-JP" altLang="en-US" sz="1050" dirty="0">
                <a:solidFill>
                  <a:schemeClr val="tx1"/>
                </a:solidFill>
                <a:latin typeface="ＤＦ平成明朝体W3" panose="02020309000000000000" pitchFamily="17" charset="-128"/>
                <a:ea typeface="ＤＦ平成明朝体W3" panose="02020309000000000000" pitchFamily="17" charset="-128"/>
              </a:rPr>
              <a:t>　</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次に、自分が所属しているパートに目を向けてみましょう。まずは、各パートで集まり、「よさ」と「課題」を挙げてみましょう。</a:t>
            </a:r>
            <a:endParaRPr lang="en-US" altLang="ja-JP" sz="1050" dirty="0" smtClean="0">
              <a:solidFill>
                <a:schemeClr val="tx1"/>
              </a:solidFill>
              <a:latin typeface="ＤＦ平成明朝体W3" panose="02020309000000000000" pitchFamily="17" charset="-128"/>
              <a:ea typeface="ＤＦ平成明朝体W3" panose="02020309000000000000" pitchFamily="17" charset="-128"/>
            </a:endParaRPr>
          </a:p>
          <a:p>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　では、各パート、パートリーダーの周りに集まって話し合ってください。</a:t>
            </a:r>
            <a:endParaRPr lang="en-US" altLang="ja-JP" sz="1050" dirty="0" smtClean="0">
              <a:solidFill>
                <a:schemeClr val="tx1"/>
              </a:solidFill>
              <a:latin typeface="ＤＦ平成明朝体W3" panose="02020309000000000000" pitchFamily="17" charset="-128"/>
              <a:ea typeface="ＤＦ平成明朝体W3" panose="02020309000000000000" pitchFamily="17" charset="-128"/>
            </a:endParaRPr>
          </a:p>
        </p:txBody>
      </p:sp>
      <p:sp>
        <p:nvSpPr>
          <p:cNvPr id="41" name="Rectangle 55"/>
          <p:cNvSpPr>
            <a:spLocks noChangeArrowheads="1"/>
          </p:cNvSpPr>
          <p:nvPr/>
        </p:nvSpPr>
        <p:spPr bwMode="auto">
          <a:xfrm>
            <a:off x="1678717" y="1302468"/>
            <a:ext cx="5089281" cy="695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100" dirty="0">
                <a:latin typeface="HG丸ｺﾞｼｯｸM-PRO" panose="020F0600000000000000" pitchFamily="50" charset="-128"/>
                <a:ea typeface="HG丸ｺﾞｼｯｸM-PRO" panose="020F0600000000000000" pitchFamily="50" charset="-128"/>
              </a:rPr>
              <a:t>①－１　</a:t>
            </a:r>
            <a:r>
              <a:rPr lang="ja-JP" altLang="en-US" sz="1100" dirty="0" smtClean="0">
                <a:latin typeface="HG丸ｺﾞｼｯｸM-PRO" panose="020F0600000000000000" pitchFamily="50" charset="-128"/>
                <a:ea typeface="HG丸ｺﾞｼｯｸM-PRO" panose="020F0600000000000000" pitchFamily="50" charset="-128"/>
              </a:rPr>
              <a:t>教員主導</a:t>
            </a:r>
            <a:r>
              <a:rPr lang="ja-JP" altLang="en-US" sz="1100" dirty="0">
                <a:latin typeface="HG丸ｺﾞｼｯｸM-PRO" panose="020F0600000000000000" pitchFamily="50" charset="-128"/>
                <a:ea typeface="HG丸ｺﾞｼｯｸM-PRO" panose="020F0600000000000000" pitchFamily="50" charset="-128"/>
              </a:rPr>
              <a:t>ではなく児童生徒が課題を設定する。</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①－３　意見の共有・集団の目標設定を自己決定へつなげる</a:t>
            </a:r>
            <a:r>
              <a:rPr lang="ja-JP" altLang="en-US" sz="1100" dirty="0" smtClean="0">
                <a:latin typeface="HG丸ｺﾞｼｯｸM-PRO" panose="020F0600000000000000" pitchFamily="50" charset="-128"/>
                <a:ea typeface="HG丸ｺﾞｼｯｸM-PRO" panose="020F0600000000000000" pitchFamily="50" charset="-128"/>
              </a:rPr>
              <a:t>。</a:t>
            </a:r>
            <a:endParaRPr lang="en-US" altLang="ja-JP" sz="1100" spc="-150" dirty="0">
              <a:latin typeface="HG丸ｺﾞｼｯｸM-PRO" panose="020F0600000000000000" pitchFamily="50" charset="-128"/>
              <a:ea typeface="HG丸ｺﾞｼｯｸM-PRO" panose="020F0600000000000000" pitchFamily="50" charset="-128"/>
            </a:endParaRPr>
          </a:p>
        </p:txBody>
      </p:sp>
      <p:sp>
        <p:nvSpPr>
          <p:cNvPr id="42" name="AutoShape 23"/>
          <p:cNvSpPr>
            <a:spLocks noChangeArrowheads="1"/>
          </p:cNvSpPr>
          <p:nvPr/>
        </p:nvSpPr>
        <p:spPr bwMode="auto">
          <a:xfrm rot="5400000">
            <a:off x="-932238" y="8247020"/>
            <a:ext cx="2555236" cy="522262"/>
          </a:xfrm>
          <a:prstGeom prst="chevron">
            <a:avLst>
              <a:gd name="adj" fmla="val 37469"/>
            </a:avLst>
          </a:prstGeom>
          <a:solidFill>
            <a:srgbClr val="0099FF"/>
          </a:solidFill>
          <a:ln>
            <a:noFill/>
          </a:ln>
          <a:extLst/>
        </p:spPr>
        <p:txBody>
          <a:bodyPr rot="10800000" vert="eaVert" wrap="none" anchor="ctr"/>
          <a:lstStyle/>
          <a:p>
            <a:pPr algn="ctr"/>
            <a:r>
              <a:rPr lang="en-US" altLang="ja-JP" sz="1200" dirty="0">
                <a:ea typeface="HG丸ｺﾞｼｯｸM-PRO" pitchFamily="50" charset="-128"/>
              </a:rPr>
              <a:t> </a:t>
            </a:r>
            <a:endParaRPr lang="ja-JP" altLang="en-US" dirty="0">
              <a:latin typeface="HG丸ｺﾞｼｯｸM-PRO" pitchFamily="50" charset="-128"/>
              <a:ea typeface="HG丸ｺﾞｼｯｸM-PRO" pitchFamily="50" charset="-128"/>
            </a:endParaRPr>
          </a:p>
        </p:txBody>
      </p:sp>
      <p:sp>
        <p:nvSpPr>
          <p:cNvPr id="48" name="正方形/長方形 51"/>
          <p:cNvSpPr>
            <a:spLocks noChangeArrowheads="1"/>
          </p:cNvSpPr>
          <p:nvPr/>
        </p:nvSpPr>
        <p:spPr bwMode="auto">
          <a:xfrm>
            <a:off x="82820" y="6665360"/>
            <a:ext cx="527501" cy="1697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Lst>
        </p:spPr>
        <p:txBody>
          <a:bodyPr vert="eaVert" wrap="none" lIns="36000" tIns="0" rIns="36000" bIns="0" anchor="ctr"/>
          <a:lstStyle/>
          <a:p>
            <a:pPr algn="ctr"/>
            <a:r>
              <a:rPr lang="ja-JP" altLang="en-US" sz="1200" dirty="0">
                <a:latin typeface="HG丸ｺﾞｼｯｸM-PRO" pitchFamily="50" charset="-128"/>
                <a:ea typeface="HG丸ｺﾞｼｯｸM-PRO" pitchFamily="50" charset="-128"/>
              </a:rPr>
              <a:t>　　　　　　　　　　主活動　　分</a:t>
            </a:r>
            <a:endParaRPr lang="en-US" altLang="ja-JP" sz="1200" dirty="0">
              <a:latin typeface="HG丸ｺﾞｼｯｸM-PRO" pitchFamily="50" charset="-128"/>
              <a:ea typeface="HG丸ｺﾞｼｯｸM-PRO" pitchFamily="50" charset="-128"/>
            </a:endParaRPr>
          </a:p>
        </p:txBody>
      </p:sp>
      <p:sp>
        <p:nvSpPr>
          <p:cNvPr id="56" name="Rectangle 55"/>
          <p:cNvSpPr>
            <a:spLocks noChangeArrowheads="1"/>
          </p:cNvSpPr>
          <p:nvPr/>
        </p:nvSpPr>
        <p:spPr bwMode="auto">
          <a:xfrm>
            <a:off x="1929128" y="339516"/>
            <a:ext cx="5440491" cy="309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pPr algn="ctr"/>
            <a:r>
              <a:rPr lang="ja-JP" altLang="en-US" sz="1600" dirty="0" smtClean="0">
                <a:latin typeface="HG丸ｺﾞｼｯｸM-PRO" panose="020F0600000000000000" pitchFamily="50" charset="-128"/>
                <a:ea typeface="HG丸ｺﾞｼｯｸM-PRO" panose="020F0600000000000000" pitchFamily="50" charset="-128"/>
              </a:rPr>
              <a:t>よりよい合唱に向けて取組を</a:t>
            </a:r>
            <a:r>
              <a:rPr lang="ja-JP" altLang="en-US" sz="1600" dirty="0">
                <a:latin typeface="HG丸ｺﾞｼｯｸM-PRO" panose="020F0600000000000000" pitchFamily="50" charset="-128"/>
                <a:ea typeface="HG丸ｺﾞｼｯｸM-PRO" panose="020F0600000000000000" pitchFamily="50" charset="-128"/>
              </a:rPr>
              <a:t>見直そう</a:t>
            </a:r>
          </a:p>
        </p:txBody>
      </p:sp>
      <p:sp>
        <p:nvSpPr>
          <p:cNvPr id="14" name="テキスト ボックス 13"/>
          <p:cNvSpPr txBox="1"/>
          <p:nvPr/>
        </p:nvSpPr>
        <p:spPr>
          <a:xfrm>
            <a:off x="110465" y="4844634"/>
            <a:ext cx="465615" cy="276999"/>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10</a:t>
            </a:r>
            <a:endParaRPr lang="ja-JP" altLang="en-US" sz="1200" dirty="0">
              <a:latin typeface="HG丸ｺﾞｼｯｸM-PRO" panose="020F0600000000000000" pitchFamily="50" charset="-128"/>
              <a:ea typeface="HG丸ｺﾞｼｯｸM-PRO" panose="020F0600000000000000" pitchFamily="50" charset="-128"/>
            </a:endParaRPr>
          </a:p>
        </p:txBody>
      </p:sp>
      <p:sp>
        <p:nvSpPr>
          <p:cNvPr id="58" name="テキスト ボックス 57"/>
          <p:cNvSpPr txBox="1"/>
          <p:nvPr/>
        </p:nvSpPr>
        <p:spPr>
          <a:xfrm>
            <a:off x="135045" y="8273758"/>
            <a:ext cx="465615" cy="276999"/>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35</a:t>
            </a:r>
            <a:endParaRPr lang="ja-JP" altLang="en-US" sz="1200" dirty="0">
              <a:latin typeface="HG丸ｺﾞｼｯｸM-PRO" panose="020F0600000000000000" pitchFamily="50" charset="-128"/>
              <a:ea typeface="HG丸ｺﾞｼｯｸM-PRO" panose="020F0600000000000000" pitchFamily="50" charset="-128"/>
            </a:endParaRPr>
          </a:p>
        </p:txBody>
      </p:sp>
      <p:sp>
        <p:nvSpPr>
          <p:cNvPr id="50" name="角丸四角形吹き出し 49"/>
          <p:cNvSpPr/>
          <p:nvPr/>
        </p:nvSpPr>
        <p:spPr>
          <a:xfrm>
            <a:off x="1342415" y="5782012"/>
            <a:ext cx="2664687" cy="833186"/>
          </a:xfrm>
          <a:prstGeom prst="wedgeRoundRectCallout">
            <a:avLst>
              <a:gd name="adj1" fmla="val -53313"/>
              <a:gd name="adj2" fmla="val -35526"/>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lIns="36000" rIns="36000" rtlCol="0" anchor="ctr"/>
          <a:lstStyle/>
          <a:p>
            <a:r>
              <a:rPr lang="ja-JP" altLang="en-US" sz="1050" dirty="0">
                <a:latin typeface="ＤＦ平成明朝体W3" panose="02020309000000000000" pitchFamily="17" charset="-128"/>
                <a:ea typeface="ＤＦ平成明朝体W3" panose="02020309000000000000" pitchFamily="17" charset="-128"/>
              </a:rPr>
              <a:t>　では、自分がその点数をつけた理由</a:t>
            </a:r>
            <a:r>
              <a:rPr lang="ja-JP" altLang="en-US" sz="1050" dirty="0" smtClean="0">
                <a:latin typeface="ＤＦ平成明朝体W3" panose="02020309000000000000" pitchFamily="17" charset="-128"/>
                <a:ea typeface="ＤＦ平成明朝体W3" panose="02020309000000000000" pitchFamily="17" charset="-128"/>
              </a:rPr>
              <a:t>をグループで発表し合います。４人グループを組みましょう。時間は３分間</a:t>
            </a:r>
            <a:r>
              <a:rPr lang="ja-JP" altLang="en-US" sz="1050" dirty="0">
                <a:latin typeface="ＤＦ平成明朝体W3" panose="02020309000000000000" pitchFamily="17" charset="-128"/>
                <a:ea typeface="ＤＦ平成明朝体W3" panose="02020309000000000000" pitchFamily="17" charset="-128"/>
              </a:rPr>
              <a:t>です。</a:t>
            </a:r>
          </a:p>
        </p:txBody>
      </p:sp>
      <p:sp>
        <p:nvSpPr>
          <p:cNvPr id="35" name="正方形/長方形 34"/>
          <p:cNvSpPr/>
          <p:nvPr/>
        </p:nvSpPr>
        <p:spPr>
          <a:xfrm>
            <a:off x="4097054" y="2702810"/>
            <a:ext cx="2611195" cy="430887"/>
          </a:xfrm>
          <a:prstGeom prst="rect">
            <a:avLst/>
          </a:prstGeom>
          <a:solidFill>
            <a:srgbClr val="FFCCFF"/>
          </a:solidFill>
        </p:spPr>
        <p:txBody>
          <a:bodyPr wrap="square">
            <a:spAutoFit/>
          </a:bodyPr>
          <a:lstStyle/>
          <a:p>
            <a:pPr algn="ctr"/>
            <a:r>
              <a:rPr lang="ja-JP" altLang="en-US" sz="1100" dirty="0" smtClean="0">
                <a:latin typeface="HG丸ｺﾞｼｯｸM-PRO" panose="020F0600000000000000" pitchFamily="50" charset="-128"/>
                <a:ea typeface="HG丸ｺﾞｼｯｸM-PRO" panose="020F0600000000000000" pitchFamily="50" charset="-128"/>
              </a:rPr>
              <a:t>「ささえ－る」ポイントを意識した</a:t>
            </a:r>
            <a:endParaRPr lang="en-US" altLang="ja-JP" sz="1100" dirty="0" smtClean="0">
              <a:latin typeface="HG丸ｺﾞｼｯｸM-PRO" panose="020F0600000000000000" pitchFamily="50" charset="-128"/>
              <a:ea typeface="HG丸ｺﾞｼｯｸM-PRO" panose="020F0600000000000000" pitchFamily="50" charset="-128"/>
            </a:endParaRPr>
          </a:p>
          <a:p>
            <a:pPr algn="ctr"/>
            <a:r>
              <a:rPr lang="ja-JP" altLang="en-US" sz="1100" dirty="0" smtClean="0">
                <a:latin typeface="HG丸ｺﾞｼｯｸM-PRO" panose="020F0600000000000000" pitchFamily="50" charset="-128"/>
                <a:ea typeface="HG丸ｺﾞｼｯｸM-PRO" panose="020F0600000000000000" pitchFamily="50" charset="-128"/>
              </a:rPr>
              <a:t>具体的な働き掛け</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36" name="正方形/長方形 35"/>
          <p:cNvSpPr/>
          <p:nvPr/>
        </p:nvSpPr>
        <p:spPr>
          <a:xfrm>
            <a:off x="4097054" y="5782012"/>
            <a:ext cx="2608546" cy="1277786"/>
          </a:xfrm>
          <a:prstGeom prst="rect">
            <a:avLst/>
          </a:prstGeom>
          <a:solidFill>
            <a:srgbClr val="FFCCFF"/>
          </a:solidFill>
        </p:spPr>
        <p:txBody>
          <a:bodyPr wrap="square">
            <a:spAutoFit/>
          </a:bodyPr>
          <a:lstStyle/>
          <a:p>
            <a:r>
              <a:rPr lang="ja-JP" altLang="en-US" sz="1100" dirty="0" smtClean="0">
                <a:latin typeface="HG丸ｺﾞｼｯｸM-PRO" panose="020F0600000000000000" pitchFamily="50" charset="-128"/>
                <a:ea typeface="HG丸ｺﾞｼｯｸM-PRO" panose="020F0600000000000000" pitchFamily="50" charset="-128"/>
              </a:rPr>
              <a:t>ポイント①－１</a:t>
            </a:r>
            <a:endParaRPr lang="en-US" altLang="ja-JP" sz="1100" dirty="0" smtClean="0">
              <a:latin typeface="HG丸ｺﾞｼｯｸM-PRO" panose="020F0600000000000000" pitchFamily="50" charset="-128"/>
              <a:ea typeface="HG丸ｺﾞｼｯｸM-PRO" panose="020F0600000000000000" pitchFamily="50" charset="-128"/>
            </a:endParaRPr>
          </a:p>
          <a:p>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教員主導ではなく児童生徒が課題を設定する</a:t>
            </a:r>
            <a:r>
              <a:rPr lang="en-US" altLang="ja-JP" sz="1100" dirty="0" smtClean="0">
                <a:latin typeface="HG丸ｺﾞｼｯｸM-PRO" panose="020F0600000000000000" pitchFamily="50" charset="-128"/>
                <a:ea typeface="HG丸ｺﾞｼｯｸM-PRO" panose="020F0600000000000000" pitchFamily="50" charset="-128"/>
              </a:rPr>
              <a:t>】</a:t>
            </a:r>
          </a:p>
          <a:p>
            <a:r>
              <a:rPr lang="ja-JP" altLang="en-US" sz="1100" dirty="0">
                <a:latin typeface="HG丸ｺﾞｼｯｸM-PRO" panose="020F0600000000000000" pitchFamily="50" charset="-128"/>
                <a:ea typeface="HG丸ｺﾞｼｯｸM-PRO" panose="020F0600000000000000" pitchFamily="50" charset="-128"/>
              </a:rPr>
              <a:t>　</a:t>
            </a:r>
            <a:r>
              <a:rPr lang="ja-JP" altLang="en-US" sz="1101" dirty="0">
                <a:latin typeface="HG丸ｺﾞｼｯｸM-PRO" panose="020F0600000000000000" pitchFamily="50" charset="-128"/>
                <a:ea typeface="HG丸ｺﾞｼｯｸM-PRO" panose="020F0600000000000000" pitchFamily="50" charset="-128"/>
              </a:rPr>
              <a:t>ここまでの</a:t>
            </a:r>
            <a:r>
              <a:rPr lang="ja-JP" altLang="en-US" sz="1101" dirty="0" smtClean="0">
                <a:latin typeface="HG丸ｺﾞｼｯｸM-PRO" panose="020F0600000000000000" pitchFamily="50" charset="-128"/>
                <a:ea typeface="HG丸ｺﾞｼｯｸM-PRO" panose="020F0600000000000000" pitchFamily="50" charset="-128"/>
              </a:rPr>
              <a:t>取組を</a:t>
            </a:r>
            <a:r>
              <a:rPr lang="ja-JP" altLang="en-US" sz="1101" dirty="0">
                <a:latin typeface="HG丸ｺﾞｼｯｸM-PRO" panose="020F0600000000000000" pitchFamily="50" charset="-128"/>
                <a:ea typeface="HG丸ｺﾞｼｯｸM-PRO" panose="020F0600000000000000" pitchFamily="50" charset="-128"/>
              </a:rPr>
              <a:t>数字で評価</a:t>
            </a:r>
            <a:r>
              <a:rPr lang="ja-JP" altLang="en-US" sz="1101" dirty="0" smtClean="0">
                <a:latin typeface="HG丸ｺﾞｼｯｸM-PRO" panose="020F0600000000000000" pitchFamily="50" charset="-128"/>
                <a:ea typeface="HG丸ｺﾞｼｯｸM-PRO" panose="020F0600000000000000" pitchFamily="50" charset="-128"/>
              </a:rPr>
              <a:t>させた</a:t>
            </a:r>
            <a:r>
              <a:rPr lang="ja-JP" altLang="en-US" sz="1101" dirty="0">
                <a:latin typeface="HG丸ｺﾞｼｯｸM-PRO" panose="020F0600000000000000" pitchFamily="50" charset="-128"/>
                <a:ea typeface="HG丸ｺﾞｼｯｸM-PRO" panose="020F0600000000000000" pitchFamily="50" charset="-128"/>
              </a:rPr>
              <a:t>後に</a:t>
            </a:r>
            <a:r>
              <a:rPr lang="ja-JP" altLang="en-US" sz="1101" dirty="0" smtClean="0">
                <a:latin typeface="HG丸ｺﾞｼｯｸM-PRO" panose="020F0600000000000000" pitchFamily="50" charset="-128"/>
                <a:ea typeface="HG丸ｺﾞｼｯｸM-PRO" panose="020F0600000000000000" pitchFamily="50" charset="-128"/>
              </a:rPr>
              <a:t>、よさや</a:t>
            </a:r>
            <a:r>
              <a:rPr lang="ja-JP" altLang="en-US" sz="1101" dirty="0">
                <a:latin typeface="HG丸ｺﾞｼｯｸM-PRO" panose="020F0600000000000000" pitchFamily="50" charset="-128"/>
                <a:ea typeface="HG丸ｺﾞｼｯｸM-PRO" panose="020F0600000000000000" pitchFamily="50" charset="-128"/>
              </a:rPr>
              <a:t>課題を自ら</a:t>
            </a:r>
            <a:r>
              <a:rPr lang="ja-JP" altLang="en-US" sz="1101" dirty="0" smtClean="0">
                <a:latin typeface="HG丸ｺﾞｼｯｸM-PRO" panose="020F0600000000000000" pitchFamily="50" charset="-128"/>
                <a:ea typeface="HG丸ｺﾞｼｯｸM-PRO" panose="020F0600000000000000" pitchFamily="50" charset="-128"/>
              </a:rPr>
              <a:t>考えさせる</a:t>
            </a:r>
            <a:r>
              <a:rPr lang="ja-JP" altLang="en-US" sz="1101" dirty="0">
                <a:latin typeface="HG丸ｺﾞｼｯｸM-PRO" panose="020F0600000000000000" pitchFamily="50" charset="-128"/>
                <a:ea typeface="HG丸ｺﾞｼｯｸM-PRO" panose="020F0600000000000000" pitchFamily="50" charset="-128"/>
              </a:rPr>
              <a:t>ことで、この後の話合いを</a:t>
            </a:r>
            <a:r>
              <a:rPr lang="ja-JP" altLang="en-US" sz="1101" dirty="0" smtClean="0">
                <a:latin typeface="HG丸ｺﾞｼｯｸM-PRO" panose="020F0600000000000000" pitchFamily="50" charset="-128"/>
                <a:ea typeface="HG丸ｺﾞｼｯｸM-PRO" panose="020F0600000000000000" pitchFamily="50" charset="-128"/>
              </a:rPr>
              <a:t>自分事</a:t>
            </a:r>
            <a:r>
              <a:rPr lang="ja-JP" altLang="en-US" sz="1101" dirty="0">
                <a:latin typeface="HG丸ｺﾞｼｯｸM-PRO" panose="020F0600000000000000" pitchFamily="50" charset="-128"/>
                <a:ea typeface="HG丸ｺﾞｼｯｸM-PRO" panose="020F0600000000000000" pitchFamily="50" charset="-128"/>
              </a:rPr>
              <a:t>として捉えられるように準備する</a:t>
            </a:r>
            <a:r>
              <a:rPr lang="ja-JP" altLang="en-US" sz="1101" dirty="0" smtClean="0">
                <a:latin typeface="HG丸ｺﾞｼｯｸM-PRO" panose="020F0600000000000000" pitchFamily="50" charset="-128"/>
                <a:ea typeface="HG丸ｺﾞｼｯｸM-PRO" panose="020F0600000000000000" pitchFamily="50" charset="-128"/>
              </a:rPr>
              <a:t>。</a:t>
            </a:r>
            <a:endParaRPr lang="en-US" altLang="ja-JP" sz="11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2339122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6079" y="5343711"/>
            <a:ext cx="913883" cy="673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9053" y="2654113"/>
            <a:ext cx="913883" cy="673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6080" y="1058362"/>
            <a:ext cx="913883" cy="673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7" name="AutoShape 23"/>
          <p:cNvSpPr>
            <a:spLocks noChangeArrowheads="1"/>
          </p:cNvSpPr>
          <p:nvPr/>
        </p:nvSpPr>
        <p:spPr bwMode="auto">
          <a:xfrm rot="5400000">
            <a:off x="-601244" y="5097508"/>
            <a:ext cx="1862044" cy="590894"/>
          </a:xfrm>
          <a:prstGeom prst="chevron">
            <a:avLst>
              <a:gd name="adj" fmla="val 37469"/>
            </a:avLst>
          </a:prstGeom>
          <a:solidFill>
            <a:srgbClr val="0099FF"/>
          </a:solidFill>
          <a:ln>
            <a:noFill/>
          </a:ln>
          <a:extLst/>
        </p:spPr>
        <p:txBody>
          <a:bodyPr rot="10800000" vert="eaVert" wrap="none" anchor="ctr"/>
          <a:lstStyle/>
          <a:p>
            <a:pPr algn="ctr"/>
            <a:r>
              <a:rPr lang="en-US" altLang="ja-JP" sz="1200" dirty="0">
                <a:ea typeface="HG丸ｺﾞｼｯｸM-PRO" pitchFamily="50" charset="-128"/>
              </a:rPr>
              <a:t> </a:t>
            </a:r>
            <a:endParaRPr lang="ja-JP" altLang="en-US" dirty="0">
              <a:latin typeface="HG丸ｺﾞｼｯｸM-PRO" pitchFamily="50" charset="-128"/>
              <a:ea typeface="HG丸ｺﾞｼｯｸM-PRO" pitchFamily="50" charset="-128"/>
            </a:endParaRPr>
          </a:p>
        </p:txBody>
      </p:sp>
      <p:graphicFrame>
        <p:nvGraphicFramePr>
          <p:cNvPr id="64" name="表 63"/>
          <p:cNvGraphicFramePr>
            <a:graphicFrameLocks noGrp="1"/>
          </p:cNvGraphicFramePr>
          <p:nvPr>
            <p:extLst>
              <p:ext uri="{D42A27DB-BD31-4B8C-83A1-F6EECF244321}">
                <p14:modId xmlns:p14="http://schemas.microsoft.com/office/powerpoint/2010/main" val="73190887"/>
              </p:ext>
            </p:extLst>
          </p:nvPr>
        </p:nvGraphicFramePr>
        <p:xfrm>
          <a:off x="654016" y="17858"/>
          <a:ext cx="6116797" cy="6306118"/>
        </p:xfrm>
        <a:graphic>
          <a:graphicData uri="http://schemas.openxmlformats.org/drawingml/2006/table">
            <a:tbl>
              <a:tblPr firstRow="1" bandRow="1">
                <a:tableStyleId>{5940675A-B579-460E-94D1-54222C63F5DA}</a:tableStyleId>
              </a:tblPr>
              <a:tblGrid>
                <a:gridCol w="3400632">
                  <a:extLst>
                    <a:ext uri="{9D8B030D-6E8A-4147-A177-3AD203B41FA5}">
                      <a16:colId xmlns:a16="http://schemas.microsoft.com/office/drawing/2014/main" val="20000"/>
                    </a:ext>
                  </a:extLst>
                </a:gridCol>
                <a:gridCol w="2716165">
                  <a:extLst>
                    <a:ext uri="{9D8B030D-6E8A-4147-A177-3AD203B41FA5}">
                      <a16:colId xmlns:a16="http://schemas.microsoft.com/office/drawing/2014/main" val="20001"/>
                    </a:ext>
                  </a:extLst>
                </a:gridCol>
              </a:tblGrid>
              <a:tr h="325160">
                <a:tc>
                  <a:txBody>
                    <a:bodyPr/>
                    <a:lstStyle/>
                    <a:p>
                      <a:pPr algn="ctr"/>
                      <a:r>
                        <a:rPr kumimoji="1" lang="ja-JP" altLang="en-US" sz="1000" dirty="0" smtClean="0">
                          <a:solidFill>
                            <a:sysClr val="windowText" lastClr="000000"/>
                          </a:solidFill>
                          <a:latin typeface="HG丸ｺﾞｼｯｸM-PRO" panose="020F0600000000000000" pitchFamily="50" charset="-128"/>
                          <a:ea typeface="HG丸ｺﾞｼｯｸM-PRO" panose="020F0600000000000000" pitchFamily="50" charset="-128"/>
                        </a:rPr>
                        <a:t>学　習　活　動</a:t>
                      </a:r>
                      <a:endParaRPr kumimoji="1" lang="ja-JP" altLang="en-US" sz="1000" dirty="0">
                        <a:solidFill>
                          <a:sysClr val="windowText" lastClr="000000"/>
                        </a:solidFill>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00" dirty="0" smtClean="0">
                          <a:solidFill>
                            <a:sysClr val="windowText" lastClr="000000"/>
                          </a:solidFill>
                          <a:latin typeface="HG丸ｺﾞｼｯｸM-PRO" panose="020F0600000000000000" pitchFamily="50" charset="-128"/>
                          <a:ea typeface="HG丸ｺﾞｼｯｸM-PRO" panose="020F0600000000000000" pitchFamily="50" charset="-128"/>
                        </a:rPr>
                        <a:t>◇ 指 導 上 の 留 意 点</a:t>
                      </a:r>
                      <a:endParaRPr kumimoji="1" lang="ja-JP" altLang="en-US" sz="1000" dirty="0">
                        <a:solidFill>
                          <a:sysClr val="windowText" lastClr="000000"/>
                        </a:solidFill>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960578">
                <a:tc>
                  <a:txBody>
                    <a:bodyPr/>
                    <a:lstStyle/>
                    <a:p>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５　パートごとに、よりよい合唱にするための宣言を</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　考える。（</a:t>
                      </a:r>
                      <a:r>
                        <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rPr>
                        <a:t>10</a:t>
                      </a: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分）</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６　パートで決めた宣言のために自分ができること</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　「決意」を考える。（５分）</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７　各パートの宣言を作成する。（</a:t>
                      </a:r>
                      <a:r>
                        <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rPr>
                        <a:t>10</a:t>
                      </a: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分）</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◇ワークシートに記入する。</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pPr algn="just"/>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◇意見を組み合わせたり、複数の宣言を採</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pPr algn="just"/>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　</a:t>
                      </a:r>
                      <a:r>
                        <a:rPr kumimoji="1" lang="ja-JP" altLang="en-US" sz="1050" dirty="0" err="1"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用したり</a:t>
                      </a:r>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するなど、パートごとに臨機応</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pPr algn="just"/>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　変に進めるよう助言する。</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pPr algn="just"/>
                      <a:r>
                        <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a:t>
                      </a:r>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助言の例</a:t>
                      </a:r>
                      <a:r>
                        <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a:t>
                      </a:r>
                    </a:p>
                    <a:p>
                      <a:pPr algn="just"/>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・「この意見とこの意見は似ているところ</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pPr algn="just"/>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　がありますね。組み合わせてみたらどう</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pPr algn="just"/>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　かな。」</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pPr algn="just"/>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・「無理に一つにするのではなくて、宣言</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pPr algn="just"/>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　が複数あってもいいと思うよ。」</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◇掲示物を作成し、掲示する。</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txBody>
                  <a:tcPr marL="91441" marR="72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889018">
                <a:tc>
                  <a:txBody>
                    <a:bodyPr/>
                    <a:lstStyle/>
                    <a:p>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８　振り返りを行う。（３分）</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９　教員の話を聞く。（２分）</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a:t>
                      </a:r>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振り返りは、パートごとに作成した宣</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pPr algn="just"/>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　言を見ながら感想を述べ合う。</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
        <p:nvSpPr>
          <p:cNvPr id="66" name="正方形/長方形 51"/>
          <p:cNvSpPr>
            <a:spLocks noChangeArrowheads="1"/>
          </p:cNvSpPr>
          <p:nvPr/>
        </p:nvSpPr>
        <p:spPr bwMode="auto">
          <a:xfrm>
            <a:off x="37635" y="4296426"/>
            <a:ext cx="555624" cy="2094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Lst>
        </p:spPr>
        <p:txBody>
          <a:bodyPr vert="eaVert" wrap="none" lIns="36000" tIns="0" rIns="36000" bIns="0" anchor="ctr"/>
          <a:lstStyle/>
          <a:p>
            <a:pPr algn="ctr"/>
            <a:r>
              <a:rPr lang="ja-JP" altLang="en-US" sz="1200" dirty="0">
                <a:latin typeface="HG丸ｺﾞｼｯｸM-PRO" pitchFamily="50" charset="-128"/>
                <a:ea typeface="HG丸ｺﾞｼｯｸM-PRO" pitchFamily="50" charset="-128"/>
              </a:rPr>
              <a:t>振り返り　　分</a:t>
            </a:r>
            <a:endParaRPr lang="en-US" altLang="ja-JP" sz="1200" dirty="0">
              <a:latin typeface="HG丸ｺﾞｼｯｸM-PRO" pitchFamily="50" charset="-128"/>
              <a:ea typeface="HG丸ｺﾞｼｯｸM-PRO" pitchFamily="50" charset="-128"/>
            </a:endParaRPr>
          </a:p>
        </p:txBody>
      </p:sp>
      <p:grpSp>
        <p:nvGrpSpPr>
          <p:cNvPr id="3" name="グループ化 2"/>
          <p:cNvGrpSpPr/>
          <p:nvPr/>
        </p:nvGrpSpPr>
        <p:grpSpPr>
          <a:xfrm>
            <a:off x="42115" y="67725"/>
            <a:ext cx="597933" cy="4572008"/>
            <a:chOff x="90483" y="306003"/>
            <a:chExt cx="558354" cy="6109617"/>
          </a:xfrm>
        </p:grpSpPr>
        <p:sp>
          <p:nvSpPr>
            <p:cNvPr id="7" name="AutoShape 23"/>
            <p:cNvSpPr>
              <a:spLocks noChangeArrowheads="1"/>
            </p:cNvSpPr>
            <p:nvPr/>
          </p:nvSpPr>
          <p:spPr bwMode="auto">
            <a:xfrm rot="5400000">
              <a:off x="-2692070" y="3088556"/>
              <a:ext cx="6109617" cy="544512"/>
            </a:xfrm>
            <a:prstGeom prst="chevron">
              <a:avLst>
                <a:gd name="adj" fmla="val 37469"/>
              </a:avLst>
            </a:prstGeom>
            <a:solidFill>
              <a:srgbClr val="0099FF"/>
            </a:solidFill>
            <a:ln>
              <a:noFill/>
            </a:ln>
            <a:extLst/>
          </p:spPr>
          <p:txBody>
            <a:bodyPr rot="10800000" vert="eaVert" wrap="none" anchor="ctr"/>
            <a:lstStyle/>
            <a:p>
              <a:pPr algn="ctr"/>
              <a:r>
                <a:rPr lang="en-US" altLang="ja-JP" sz="1200" dirty="0">
                  <a:ea typeface="HG丸ｺﾞｼｯｸM-PRO" pitchFamily="50" charset="-128"/>
                </a:rPr>
                <a:t> </a:t>
              </a:r>
              <a:endParaRPr lang="ja-JP" altLang="en-US" dirty="0">
                <a:latin typeface="HG丸ｺﾞｼｯｸM-PRO" pitchFamily="50" charset="-128"/>
                <a:ea typeface="HG丸ｺﾞｼｯｸM-PRO" pitchFamily="50" charset="-128"/>
              </a:endParaRPr>
            </a:p>
          </p:txBody>
        </p:sp>
        <p:sp>
          <p:nvSpPr>
            <p:cNvPr id="67" name="正方形/長方形 51"/>
            <p:cNvSpPr>
              <a:spLocks noChangeArrowheads="1"/>
            </p:cNvSpPr>
            <p:nvPr/>
          </p:nvSpPr>
          <p:spPr bwMode="auto">
            <a:xfrm>
              <a:off x="93212" y="2123896"/>
              <a:ext cx="555625" cy="2018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Lst>
          </p:spPr>
          <p:txBody>
            <a:bodyPr vert="eaVert" wrap="none" lIns="36000" tIns="0" rIns="36000" bIns="0" anchor="ctr"/>
            <a:lstStyle/>
            <a:p>
              <a:pPr algn="ctr"/>
              <a:r>
                <a:rPr lang="ja-JP" altLang="en-US" sz="1200" dirty="0">
                  <a:latin typeface="HG丸ｺﾞｼｯｸM-PRO" pitchFamily="50" charset="-128"/>
                  <a:ea typeface="HG丸ｺﾞｼｯｸM-PRO" pitchFamily="50" charset="-128"/>
                </a:rPr>
                <a:t>　　　</a:t>
              </a:r>
              <a:endParaRPr lang="en-US" altLang="ja-JP" sz="1200" dirty="0">
                <a:latin typeface="HG丸ｺﾞｼｯｸM-PRO" pitchFamily="50" charset="-128"/>
                <a:ea typeface="HG丸ｺﾞｼｯｸM-PRO" pitchFamily="50" charset="-128"/>
              </a:endParaRPr>
            </a:p>
          </p:txBody>
        </p:sp>
      </p:grpSp>
      <p:sp>
        <p:nvSpPr>
          <p:cNvPr id="39" name="角丸四角形吹き出し 38"/>
          <p:cNvSpPr/>
          <p:nvPr/>
        </p:nvSpPr>
        <p:spPr>
          <a:xfrm>
            <a:off x="1345704" y="925577"/>
            <a:ext cx="2673397" cy="705678"/>
          </a:xfrm>
          <a:prstGeom prst="wedgeRoundRectCallout">
            <a:avLst>
              <a:gd name="adj1" fmla="val -54139"/>
              <a:gd name="adj2" fmla="val -17493"/>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rIns="36000" rtlCol="0" anchor="ctr"/>
          <a:lstStyle/>
          <a:p>
            <a:pPr algn="just"/>
            <a:r>
              <a:rPr lang="ja-JP" altLang="en-US" sz="1050" dirty="0">
                <a:solidFill>
                  <a:schemeClr val="tx1"/>
                </a:solidFill>
                <a:latin typeface="ＤＦ平成明朝体W3" panose="02020309000000000000" pitchFamily="17" charset="-128"/>
                <a:ea typeface="ＤＦ平成明朝体W3" panose="02020309000000000000" pitchFamily="17" charset="-128"/>
              </a:rPr>
              <a:t>　これまで</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の「よさ」と「課題」を</a:t>
            </a:r>
            <a:r>
              <a:rPr lang="ja-JP" altLang="en-US" sz="1050" dirty="0">
                <a:solidFill>
                  <a:schemeClr val="tx1"/>
                </a:solidFill>
                <a:latin typeface="ＤＦ平成明朝体W3" panose="02020309000000000000" pitchFamily="17" charset="-128"/>
                <a:ea typeface="ＤＦ平成明朝体W3" panose="02020309000000000000" pitchFamily="17" charset="-128"/>
              </a:rPr>
              <a:t>踏まえて、○○パートの宣言を考えていきます</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。今日からの練習にすぐに生かせる宣言を考えましょう。時間は５分間です</a:t>
            </a:r>
            <a:r>
              <a:rPr lang="ja-JP" altLang="en-US" sz="1050" dirty="0">
                <a:solidFill>
                  <a:schemeClr val="tx1"/>
                </a:solidFill>
                <a:latin typeface="ＤＦ平成明朝体W3" panose="02020309000000000000" pitchFamily="17" charset="-128"/>
                <a:ea typeface="ＤＦ平成明朝体W3" panose="02020309000000000000" pitchFamily="17" charset="-128"/>
              </a:rPr>
              <a:t>。</a:t>
            </a:r>
            <a:endParaRPr lang="ja-JP" altLang="en-US" sz="1050" dirty="0">
              <a:latin typeface="ＤＦ平成明朝体W3" panose="02020309000000000000" pitchFamily="17" charset="-128"/>
              <a:ea typeface="ＤＦ平成明朝体W3" panose="02020309000000000000" pitchFamily="17" charset="-128"/>
            </a:endParaRPr>
          </a:p>
        </p:txBody>
      </p:sp>
      <p:sp>
        <p:nvSpPr>
          <p:cNvPr id="22" name="正方形/長方形 51"/>
          <p:cNvSpPr>
            <a:spLocks noChangeArrowheads="1"/>
          </p:cNvSpPr>
          <p:nvPr/>
        </p:nvSpPr>
        <p:spPr bwMode="auto">
          <a:xfrm>
            <a:off x="45103" y="1096820"/>
            <a:ext cx="567009" cy="2280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Lst>
        </p:spPr>
        <p:txBody>
          <a:bodyPr vert="eaVert" wrap="none" lIns="36000" tIns="0" rIns="36000" bIns="0" anchor="ctr"/>
          <a:lstStyle/>
          <a:p>
            <a:pPr algn="ctr"/>
            <a:r>
              <a:rPr lang="ja-JP" altLang="en-US" sz="1200" dirty="0" smtClean="0">
                <a:latin typeface="HG丸ｺﾞｼｯｸM-PRO" pitchFamily="50" charset="-128"/>
                <a:ea typeface="HG丸ｺﾞｼｯｸM-PRO" pitchFamily="50" charset="-128"/>
              </a:rPr>
              <a:t>　　主活動　　分</a:t>
            </a:r>
            <a:r>
              <a:rPr lang="ja-JP" altLang="en-US" sz="1200" dirty="0">
                <a:latin typeface="HG丸ｺﾞｼｯｸM-PRO" pitchFamily="50" charset="-128"/>
                <a:ea typeface="HG丸ｺﾞｼｯｸM-PRO" pitchFamily="50" charset="-128"/>
              </a:rPr>
              <a:t>　　　</a:t>
            </a:r>
            <a:endParaRPr lang="en-US" altLang="ja-JP" sz="1200" dirty="0">
              <a:latin typeface="HG丸ｺﾞｼｯｸM-PRO" pitchFamily="50" charset="-128"/>
              <a:ea typeface="HG丸ｺﾞｼｯｸM-PRO" pitchFamily="50" charset="-128"/>
            </a:endParaRPr>
          </a:p>
        </p:txBody>
      </p:sp>
      <p:sp>
        <p:nvSpPr>
          <p:cNvPr id="4" name="テキスト ボックス 3"/>
          <p:cNvSpPr txBox="1"/>
          <p:nvPr/>
        </p:nvSpPr>
        <p:spPr>
          <a:xfrm>
            <a:off x="42114" y="6426155"/>
            <a:ext cx="6728699" cy="954107"/>
          </a:xfrm>
          <a:prstGeom prst="rect">
            <a:avLst/>
          </a:prstGeom>
          <a:noFill/>
          <a:ln>
            <a:solidFill>
              <a:schemeClr val="tx1"/>
            </a:solidFill>
          </a:ln>
        </p:spPr>
        <p:txBody>
          <a:bodyPr wrap="square" lIns="72000" rIns="72000" rtlCol="0">
            <a:spAutoFit/>
          </a:bodyPr>
          <a:lstStyle/>
          <a:p>
            <a:pPr algn="just"/>
            <a:r>
              <a:rPr lang="en-US" altLang="ja-JP" sz="1400" dirty="0">
                <a:latin typeface="UD デジタル 教科書体 NK-B" panose="02020700000000000000" pitchFamily="18" charset="-128"/>
                <a:ea typeface="UD デジタル 教科書体 NK-B" panose="02020700000000000000" pitchFamily="18" charset="-128"/>
              </a:rPr>
              <a:t>【</a:t>
            </a:r>
            <a:r>
              <a:rPr lang="ja-JP" altLang="en-US" sz="1400" dirty="0">
                <a:latin typeface="UD デジタル 教科書体 NK-B" panose="02020700000000000000" pitchFamily="18" charset="-128"/>
                <a:ea typeface="UD デジタル 教科書体 NK-B" panose="02020700000000000000" pitchFamily="18" charset="-128"/>
              </a:rPr>
              <a:t>事後の指導</a:t>
            </a:r>
            <a:r>
              <a:rPr lang="en-US" altLang="ja-JP" sz="1400" dirty="0">
                <a:latin typeface="UD デジタル 教科書体 NK-B" panose="02020700000000000000" pitchFamily="18" charset="-128"/>
                <a:ea typeface="UD デジタル 教科書体 NK-B" panose="02020700000000000000" pitchFamily="18" charset="-128"/>
              </a:rPr>
              <a:t>】</a:t>
            </a:r>
          </a:p>
          <a:p>
            <a:pPr algn="just"/>
            <a:r>
              <a:rPr lang="ja-JP" altLang="en-US" sz="1400" dirty="0" smtClean="0">
                <a:latin typeface="UD デジタル 教科書体 NK-B" panose="02020700000000000000" pitchFamily="18" charset="-128"/>
                <a:ea typeface="UD デジタル 教科書体 NK-B" panose="02020700000000000000" pitchFamily="18" charset="-128"/>
              </a:rPr>
              <a:t>・活動の際に、パート</a:t>
            </a:r>
            <a:r>
              <a:rPr lang="ja-JP" altLang="en-US" sz="1400" dirty="0">
                <a:latin typeface="UD デジタル 教科書体 NK-B" panose="02020700000000000000" pitchFamily="18" charset="-128"/>
                <a:ea typeface="UD デジタル 教科書体 NK-B" panose="02020700000000000000" pitchFamily="18" charset="-128"/>
              </a:rPr>
              <a:t>としても個人としても話合いで決めた宣言</a:t>
            </a:r>
            <a:r>
              <a:rPr lang="ja-JP" altLang="en-US" sz="1400" dirty="0" smtClean="0">
                <a:latin typeface="UD デジタル 教科書体 NK-B" panose="02020700000000000000" pitchFamily="18" charset="-128"/>
                <a:ea typeface="UD デジタル 教科書体 NK-B" panose="02020700000000000000" pitchFamily="18" charset="-128"/>
              </a:rPr>
              <a:t>を意識させる。</a:t>
            </a:r>
            <a:endParaRPr lang="en-US" altLang="ja-JP" sz="1400" dirty="0">
              <a:latin typeface="UD デジタル 教科書体 NK-B" panose="02020700000000000000" pitchFamily="18" charset="-128"/>
              <a:ea typeface="UD デジタル 教科書体 NK-B" panose="02020700000000000000" pitchFamily="18" charset="-128"/>
            </a:endParaRPr>
          </a:p>
          <a:p>
            <a:pPr algn="just"/>
            <a:r>
              <a:rPr lang="ja-JP" altLang="en-US" sz="1400" dirty="0">
                <a:latin typeface="UD デジタル 教科書体 NK-B" panose="02020700000000000000" pitchFamily="18" charset="-128"/>
                <a:ea typeface="UD デジタル 教科書体 NK-B" panose="02020700000000000000" pitchFamily="18" charset="-128"/>
              </a:rPr>
              <a:t>・帰りの会や合唱練習の終わりの時間帯等で、定期的に自分たちで決めた宣言を</a:t>
            </a:r>
            <a:r>
              <a:rPr lang="ja-JP" altLang="en-US" sz="1400" dirty="0" smtClean="0">
                <a:latin typeface="UD デジタル 教科書体 NK-B" panose="02020700000000000000" pitchFamily="18" charset="-128"/>
                <a:ea typeface="UD デジタル 教科書体 NK-B" panose="02020700000000000000" pitchFamily="18" charset="-128"/>
              </a:rPr>
              <a:t>実行　</a:t>
            </a:r>
            <a:endParaRPr lang="en-US" altLang="ja-JP" sz="1400" dirty="0" smtClean="0">
              <a:latin typeface="UD デジタル 教科書体 NK-B" panose="02020700000000000000" pitchFamily="18" charset="-128"/>
              <a:ea typeface="UD デジタル 教科書体 NK-B" panose="02020700000000000000" pitchFamily="18" charset="-128"/>
            </a:endParaRPr>
          </a:p>
          <a:p>
            <a:pPr algn="just"/>
            <a:r>
              <a:rPr lang="ja-JP" altLang="en-US" sz="1400" dirty="0" smtClean="0">
                <a:latin typeface="UD デジタル 教科書体 NK-B" panose="02020700000000000000" pitchFamily="18" charset="-128"/>
                <a:ea typeface="UD デジタル 教科書体 NK-B" panose="02020700000000000000" pitchFamily="18" charset="-128"/>
              </a:rPr>
              <a:t>　できて</a:t>
            </a:r>
            <a:r>
              <a:rPr lang="ja-JP" altLang="en-US" sz="1400" dirty="0">
                <a:latin typeface="UD デジタル 教科書体 NK-B" panose="02020700000000000000" pitchFamily="18" charset="-128"/>
                <a:ea typeface="UD デジタル 教科書体 NK-B" panose="02020700000000000000" pitchFamily="18" charset="-128"/>
              </a:rPr>
              <a:t>いるか振り返る場面を設定する。</a:t>
            </a:r>
            <a:endParaRPr lang="en-US" altLang="ja-JP" sz="1400" dirty="0">
              <a:latin typeface="UD デジタル 教科書体 NK-B" panose="02020700000000000000" pitchFamily="18" charset="-128"/>
              <a:ea typeface="UD デジタル 教科書体 NK-B" panose="02020700000000000000" pitchFamily="18" charset="-128"/>
            </a:endParaRPr>
          </a:p>
        </p:txBody>
      </p:sp>
      <p:sp>
        <p:nvSpPr>
          <p:cNvPr id="25" name="角丸四角形吹き出し 24"/>
          <p:cNvSpPr/>
          <p:nvPr/>
        </p:nvSpPr>
        <p:spPr>
          <a:xfrm>
            <a:off x="1345704" y="1767010"/>
            <a:ext cx="2673397" cy="337362"/>
          </a:xfrm>
          <a:prstGeom prst="wedgeRoundRectCallout">
            <a:avLst>
              <a:gd name="adj1" fmla="val -53716"/>
              <a:gd name="adj2" fmla="val -42743"/>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rIns="36000" rtlCol="0" anchor="ctr"/>
          <a:lstStyle/>
          <a:p>
            <a:r>
              <a:rPr lang="ja-JP" altLang="en-US" sz="1050" dirty="0">
                <a:latin typeface="ＤＦ平成明朝体W3" panose="02020309000000000000" pitchFamily="17" charset="-128"/>
                <a:ea typeface="ＤＦ平成明朝体W3" panose="02020309000000000000" pitchFamily="17" charset="-128"/>
              </a:rPr>
              <a:t>　それでは発表してもらいます。</a:t>
            </a:r>
          </a:p>
        </p:txBody>
      </p:sp>
      <p:sp>
        <p:nvSpPr>
          <p:cNvPr id="30" name="テキスト ボックス 29"/>
          <p:cNvSpPr txBox="1"/>
          <p:nvPr/>
        </p:nvSpPr>
        <p:spPr>
          <a:xfrm>
            <a:off x="146726" y="5411807"/>
            <a:ext cx="465615" cy="276999"/>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５</a:t>
            </a:r>
          </a:p>
        </p:txBody>
      </p:sp>
      <p:sp>
        <p:nvSpPr>
          <p:cNvPr id="31" name="角丸四角形吹き出し 30"/>
          <p:cNvSpPr/>
          <p:nvPr/>
        </p:nvSpPr>
        <p:spPr>
          <a:xfrm>
            <a:off x="1413146" y="5448181"/>
            <a:ext cx="5271478" cy="756001"/>
          </a:xfrm>
          <a:prstGeom prst="wedgeRoundRectCallout">
            <a:avLst>
              <a:gd name="adj1" fmla="val -52197"/>
              <a:gd name="adj2" fmla="val -31499"/>
              <a:gd name="adj3" fmla="val 16667"/>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Ins="36000" rtlCol="0" anchor="ctr"/>
          <a:lstStyle/>
          <a:p>
            <a:r>
              <a:rPr lang="ja-JP" altLang="en-US" sz="1050" dirty="0">
                <a:solidFill>
                  <a:schemeClr val="tx1"/>
                </a:solidFill>
                <a:latin typeface="ＤＦ平成明朝体W3" panose="02020309000000000000" pitchFamily="17" charset="-128"/>
                <a:ea typeface="ＤＦ平成明朝体W3" panose="02020309000000000000" pitchFamily="17" charset="-128"/>
              </a:rPr>
              <a:t>　各パートの話合いの中</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で、積極的にコミュニケーション</a:t>
            </a:r>
            <a:r>
              <a:rPr lang="ja-JP" altLang="en-US" sz="1050" dirty="0">
                <a:solidFill>
                  <a:schemeClr val="tx1"/>
                </a:solidFill>
                <a:latin typeface="ＤＦ平成明朝体W3" panose="02020309000000000000" pitchFamily="17" charset="-128"/>
                <a:ea typeface="ＤＦ平成明朝体W3" panose="02020309000000000000" pitchFamily="17" charset="-128"/>
              </a:rPr>
              <a:t>をとる姿</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など、</a:t>
            </a:r>
            <a:r>
              <a:rPr lang="ja-JP" altLang="en-US" sz="1050" dirty="0" err="1" smtClean="0">
                <a:solidFill>
                  <a:schemeClr val="tx1"/>
                </a:solidFill>
                <a:latin typeface="ＤＦ平成明朝体W3" panose="02020309000000000000" pitchFamily="17" charset="-128"/>
                <a:ea typeface="ＤＦ平成明朝体W3" panose="02020309000000000000" pitchFamily="17" charset="-128"/>
              </a:rPr>
              <a:t>たくさん</a:t>
            </a:r>
            <a:r>
              <a:rPr lang="ja-JP" altLang="en-US" sz="1050" dirty="0" err="1">
                <a:solidFill>
                  <a:schemeClr val="tx1"/>
                </a:solidFill>
                <a:latin typeface="ＤＦ平成明朝体W3" panose="02020309000000000000" pitchFamily="17" charset="-128"/>
                <a:ea typeface="ＤＦ平成明朝体W3" panose="02020309000000000000" pitchFamily="17" charset="-128"/>
              </a:rPr>
              <a:t>の</a:t>
            </a:r>
            <a:r>
              <a:rPr lang="ja-JP" altLang="en-US" sz="1050" dirty="0">
                <a:solidFill>
                  <a:schemeClr val="tx1"/>
                </a:solidFill>
                <a:latin typeface="ＤＦ平成明朝体W3" panose="02020309000000000000" pitchFamily="17" charset="-128"/>
                <a:ea typeface="ＤＦ平成明朝体W3" panose="02020309000000000000" pitchFamily="17" charset="-128"/>
              </a:rPr>
              <a:t>よさが見られました。次回の合唱練習から、今日決めた宣言を意識して活動していきましょう。</a:t>
            </a:r>
            <a:endParaRPr lang="en-US" altLang="ja-JP" sz="1050" dirty="0">
              <a:solidFill>
                <a:schemeClr val="tx1"/>
              </a:solidFill>
              <a:latin typeface="ＤＦ平成明朝体W3" panose="02020309000000000000" pitchFamily="17" charset="-128"/>
              <a:ea typeface="ＤＦ平成明朝体W3" panose="02020309000000000000" pitchFamily="17" charset="-128"/>
            </a:endParaRPr>
          </a:p>
        </p:txBody>
      </p:sp>
      <p:sp>
        <p:nvSpPr>
          <p:cNvPr id="20" name="角丸四角形吹き出し 19"/>
          <p:cNvSpPr/>
          <p:nvPr/>
        </p:nvSpPr>
        <p:spPr>
          <a:xfrm>
            <a:off x="1360728" y="2854808"/>
            <a:ext cx="2673397" cy="705678"/>
          </a:xfrm>
          <a:prstGeom prst="wedgeRoundRectCallout">
            <a:avLst>
              <a:gd name="adj1" fmla="val -54139"/>
              <a:gd name="adj2" fmla="val -32516"/>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rIns="36000" rtlCol="0" anchor="ctr"/>
          <a:lstStyle/>
          <a:p>
            <a:pPr algn="just"/>
            <a:r>
              <a:rPr lang="ja-JP" altLang="en-US" sz="1050" dirty="0">
                <a:solidFill>
                  <a:schemeClr val="tx1"/>
                </a:solidFill>
                <a:latin typeface="ＤＦ平成明朝体W3" panose="02020309000000000000" pitchFamily="17" charset="-128"/>
                <a:ea typeface="ＤＦ平成明朝体W3" panose="02020309000000000000" pitchFamily="17" charset="-128"/>
              </a:rPr>
              <a:t>　</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最後に、パート宣言を達成するために、自分ができることや心掛けたいことをワークシートに記入しましょう。</a:t>
            </a:r>
            <a:endParaRPr lang="ja-JP" altLang="en-US" sz="1050" dirty="0">
              <a:latin typeface="ＤＦ平成明朝体W3" panose="02020309000000000000" pitchFamily="17" charset="-128"/>
              <a:ea typeface="ＤＦ平成明朝体W3" panose="02020309000000000000" pitchFamily="17" charset="-128"/>
            </a:endParaRPr>
          </a:p>
        </p:txBody>
      </p:sp>
      <p:sp>
        <p:nvSpPr>
          <p:cNvPr id="21" name="正方形/長方形 20"/>
          <p:cNvSpPr/>
          <p:nvPr/>
        </p:nvSpPr>
        <p:spPr>
          <a:xfrm>
            <a:off x="4123267" y="2533471"/>
            <a:ext cx="2561357" cy="1447191"/>
          </a:xfrm>
          <a:prstGeom prst="rect">
            <a:avLst/>
          </a:prstGeom>
          <a:solidFill>
            <a:srgbClr val="FFCCFF"/>
          </a:solidFill>
        </p:spPr>
        <p:txBody>
          <a:bodyPr wrap="square">
            <a:spAutoFit/>
          </a:bodyPr>
          <a:lstStyle/>
          <a:p>
            <a:r>
              <a:rPr lang="ja-JP" altLang="en-US" sz="1100" dirty="0">
                <a:latin typeface="HG丸ｺﾞｼｯｸM-PRO" panose="020F0600000000000000" pitchFamily="50" charset="-128"/>
                <a:ea typeface="HG丸ｺﾞｼｯｸM-PRO" panose="020F0600000000000000" pitchFamily="50" charset="-128"/>
              </a:rPr>
              <a:t>ポイント①</a:t>
            </a:r>
            <a:r>
              <a:rPr lang="ja-JP" altLang="en-US" sz="1100" dirty="0" smtClean="0">
                <a:latin typeface="HG丸ｺﾞｼｯｸM-PRO" panose="020F0600000000000000" pitchFamily="50" charset="-128"/>
                <a:ea typeface="HG丸ｺﾞｼｯｸM-PRO" panose="020F0600000000000000" pitchFamily="50" charset="-128"/>
              </a:rPr>
              <a:t>－３</a:t>
            </a:r>
            <a:endParaRPr lang="en-US" altLang="ja-JP" sz="1100" dirty="0" smtClean="0">
              <a:latin typeface="HG丸ｺﾞｼｯｸM-PRO" panose="020F0600000000000000" pitchFamily="50" charset="-128"/>
              <a:ea typeface="HG丸ｺﾞｼｯｸM-PRO" panose="020F0600000000000000" pitchFamily="50" charset="-128"/>
            </a:endParaRPr>
          </a:p>
          <a:p>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意見</a:t>
            </a:r>
            <a:r>
              <a:rPr lang="ja-JP" altLang="en-US" sz="1100" dirty="0">
                <a:latin typeface="HG丸ｺﾞｼｯｸM-PRO" panose="020F0600000000000000" pitchFamily="50" charset="-128"/>
                <a:ea typeface="HG丸ｺﾞｼｯｸM-PRO" panose="020F0600000000000000" pitchFamily="50" charset="-128"/>
              </a:rPr>
              <a:t>の共有・集団の目標設定を自己決定へ</a:t>
            </a:r>
            <a:r>
              <a:rPr lang="ja-JP" altLang="en-US" sz="1100" dirty="0" smtClean="0">
                <a:latin typeface="HG丸ｺﾞｼｯｸM-PRO" panose="020F0600000000000000" pitchFamily="50" charset="-128"/>
                <a:ea typeface="HG丸ｺﾞｼｯｸM-PRO" panose="020F0600000000000000" pitchFamily="50" charset="-128"/>
              </a:rPr>
              <a:t>つなげる</a:t>
            </a:r>
            <a:r>
              <a:rPr lang="en-US" altLang="ja-JP" sz="1100" dirty="0" smtClean="0">
                <a:latin typeface="HG丸ｺﾞｼｯｸM-PRO" panose="020F0600000000000000" pitchFamily="50" charset="-128"/>
                <a:ea typeface="HG丸ｺﾞｼｯｸM-PRO" panose="020F0600000000000000" pitchFamily="50" charset="-128"/>
              </a:rPr>
              <a:t>】</a:t>
            </a:r>
            <a:endParaRPr lang="en-US" altLang="ja-JP" sz="1100" spc="-150" dirty="0">
              <a:latin typeface="HG丸ｺﾞｼｯｸM-PRO" panose="020F0600000000000000" pitchFamily="50" charset="-128"/>
              <a:ea typeface="HG丸ｺﾞｼｯｸM-PRO" panose="020F0600000000000000" pitchFamily="50" charset="-128"/>
            </a:endParaRPr>
          </a:p>
          <a:p>
            <a:r>
              <a:rPr lang="ja-JP" altLang="en-US" sz="1101" dirty="0" smtClean="0">
                <a:latin typeface="HG丸ｺﾞｼｯｸM-PRO" panose="020F0600000000000000" pitchFamily="50" charset="-128"/>
                <a:ea typeface="HG丸ｺﾞｼｯｸM-PRO" panose="020F0600000000000000" pitchFamily="50" charset="-128"/>
              </a:rPr>
              <a:t>　集団</a:t>
            </a:r>
            <a:r>
              <a:rPr lang="ja-JP" altLang="en-US" sz="1101" dirty="0">
                <a:latin typeface="HG丸ｺﾞｼｯｸM-PRO" panose="020F0600000000000000" pitchFamily="50" charset="-128"/>
                <a:ea typeface="HG丸ｺﾞｼｯｸM-PRO" panose="020F0600000000000000" pitchFamily="50" charset="-128"/>
              </a:rPr>
              <a:t>（パート）の目標設定で</a:t>
            </a:r>
            <a:r>
              <a:rPr lang="ja-JP" altLang="en-US" sz="1101" dirty="0" smtClean="0">
                <a:latin typeface="HG丸ｺﾞｼｯｸM-PRO" panose="020F0600000000000000" pitchFamily="50" charset="-128"/>
                <a:ea typeface="HG丸ｺﾞｼｯｸM-PRO" panose="020F0600000000000000" pitchFamily="50" charset="-128"/>
              </a:rPr>
              <a:t>終わらせず</a:t>
            </a:r>
            <a:r>
              <a:rPr lang="ja-JP" altLang="en-US" sz="1101" dirty="0">
                <a:latin typeface="HG丸ｺﾞｼｯｸM-PRO" panose="020F0600000000000000" pitchFamily="50" charset="-128"/>
                <a:ea typeface="HG丸ｺﾞｼｯｸM-PRO" panose="020F0600000000000000" pitchFamily="50" charset="-128"/>
              </a:rPr>
              <a:t>に、そのために</a:t>
            </a:r>
            <a:r>
              <a:rPr lang="ja-JP" altLang="en-US" sz="1101" dirty="0" smtClean="0">
                <a:latin typeface="HG丸ｺﾞｼｯｸM-PRO" panose="020F0600000000000000" pitchFamily="50" charset="-128"/>
                <a:ea typeface="HG丸ｺﾞｼｯｸM-PRO" panose="020F0600000000000000" pitchFamily="50" charset="-128"/>
              </a:rPr>
              <a:t>自分は何</a:t>
            </a:r>
            <a:r>
              <a:rPr lang="ja-JP" altLang="en-US" sz="1101" dirty="0">
                <a:latin typeface="HG丸ｺﾞｼｯｸM-PRO" panose="020F0600000000000000" pitchFamily="50" charset="-128"/>
                <a:ea typeface="HG丸ｺﾞｼｯｸM-PRO" panose="020F0600000000000000" pitchFamily="50" charset="-128"/>
              </a:rPr>
              <a:t>が</a:t>
            </a:r>
            <a:r>
              <a:rPr lang="ja-JP" altLang="en-US" sz="1101" dirty="0" smtClean="0">
                <a:latin typeface="HG丸ｺﾞｼｯｸM-PRO" panose="020F0600000000000000" pitchFamily="50" charset="-128"/>
                <a:ea typeface="HG丸ｺﾞｼｯｸM-PRO" panose="020F0600000000000000" pitchFamily="50" charset="-128"/>
              </a:rPr>
              <a:t>できるかという</a:t>
            </a:r>
            <a:r>
              <a:rPr lang="ja-JP" altLang="en-US" sz="1101" dirty="0">
                <a:latin typeface="HG丸ｺﾞｼｯｸM-PRO" panose="020F0600000000000000" pitchFamily="50" charset="-128"/>
                <a:ea typeface="HG丸ｺﾞｼｯｸM-PRO" panose="020F0600000000000000" pitchFamily="50" charset="-128"/>
              </a:rPr>
              <a:t>ことを考えさせ</a:t>
            </a:r>
            <a:r>
              <a:rPr lang="ja-JP" altLang="en-US" sz="1101" dirty="0" smtClean="0">
                <a:latin typeface="HG丸ｺﾞｼｯｸM-PRO" panose="020F0600000000000000" pitchFamily="50" charset="-128"/>
                <a:ea typeface="HG丸ｺﾞｼｯｸM-PRO" panose="020F0600000000000000" pitchFamily="50" charset="-128"/>
              </a:rPr>
              <a:t>、実践するときに意欲や意識が持続できるようにする。</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19" name="テキスト ボックス 18"/>
          <p:cNvSpPr txBox="1"/>
          <p:nvPr/>
        </p:nvSpPr>
        <p:spPr>
          <a:xfrm>
            <a:off x="127644" y="2183404"/>
            <a:ext cx="465615" cy="276999"/>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35</a:t>
            </a:r>
            <a:endParaRPr lang="ja-JP" altLang="en-US" sz="1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052954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374592" y="334855"/>
            <a:ext cx="4108817" cy="369332"/>
          </a:xfrm>
          <a:prstGeom prst="rect">
            <a:avLst/>
          </a:prstGeom>
        </p:spPr>
        <p:txBody>
          <a:bodyPr wrap="none">
            <a:spAutoFit/>
          </a:bodyPr>
          <a:lstStyle/>
          <a:p>
            <a:pPr algn="ctr"/>
            <a:r>
              <a:rPr lang="ja-JP" altLang="en-US" dirty="0" smtClean="0">
                <a:latin typeface="HG丸ｺﾞｼｯｸM-PRO" panose="020F0600000000000000" pitchFamily="50" charset="-128"/>
                <a:ea typeface="HG丸ｺﾞｼｯｸM-PRO" panose="020F0600000000000000" pitchFamily="50" charset="-128"/>
              </a:rPr>
              <a:t>よりよい合唱に向けて取組を</a:t>
            </a:r>
            <a:r>
              <a:rPr lang="ja-JP" altLang="en-US" dirty="0">
                <a:latin typeface="HG丸ｺﾞｼｯｸM-PRO" panose="020F0600000000000000" pitchFamily="50" charset="-128"/>
                <a:ea typeface="HG丸ｺﾞｼｯｸM-PRO" panose="020F0600000000000000" pitchFamily="50" charset="-128"/>
              </a:rPr>
              <a:t>見直そう</a:t>
            </a:r>
          </a:p>
        </p:txBody>
      </p:sp>
      <p:graphicFrame>
        <p:nvGraphicFramePr>
          <p:cNvPr id="6" name="表 5"/>
          <p:cNvGraphicFramePr>
            <a:graphicFrameLocks noGrp="1"/>
          </p:cNvGraphicFramePr>
          <p:nvPr>
            <p:extLst/>
          </p:nvPr>
        </p:nvGraphicFramePr>
        <p:xfrm>
          <a:off x="2333769" y="750355"/>
          <a:ext cx="4077267" cy="520897"/>
        </p:xfrm>
        <a:graphic>
          <a:graphicData uri="http://schemas.openxmlformats.org/drawingml/2006/table">
            <a:tbl>
              <a:tblPr firstRow="1" bandRow="1">
                <a:tableStyleId>{5C22544A-7EE6-4342-B048-85BDC9FD1C3A}</a:tableStyleId>
              </a:tblPr>
              <a:tblGrid>
                <a:gridCol w="791569">
                  <a:extLst>
                    <a:ext uri="{9D8B030D-6E8A-4147-A177-3AD203B41FA5}">
                      <a16:colId xmlns:a16="http://schemas.microsoft.com/office/drawing/2014/main" val="20000"/>
                    </a:ext>
                  </a:extLst>
                </a:gridCol>
                <a:gridCol w="777923">
                  <a:extLst>
                    <a:ext uri="{9D8B030D-6E8A-4147-A177-3AD203B41FA5}">
                      <a16:colId xmlns:a16="http://schemas.microsoft.com/office/drawing/2014/main" val="20001"/>
                    </a:ext>
                  </a:extLst>
                </a:gridCol>
                <a:gridCol w="2507775">
                  <a:extLst>
                    <a:ext uri="{9D8B030D-6E8A-4147-A177-3AD203B41FA5}">
                      <a16:colId xmlns:a16="http://schemas.microsoft.com/office/drawing/2014/main" val="20002"/>
                    </a:ext>
                  </a:extLst>
                </a:gridCol>
              </a:tblGrid>
              <a:tr h="520897">
                <a:tc>
                  <a:txBody>
                    <a:bodyPr/>
                    <a:lstStyle/>
                    <a:p>
                      <a:pPr algn="r"/>
                      <a:r>
                        <a:rPr kumimoji="1" lang="ja-JP" altLang="en-US" sz="1000" dirty="0" smtClean="0">
                          <a:solidFill>
                            <a:schemeClr val="tx1"/>
                          </a:solidFill>
                        </a:rPr>
                        <a:t>組</a:t>
                      </a:r>
                      <a:endParaRPr kumimoji="1" lang="ja-JP" altLang="en-US" sz="1000" dirty="0">
                        <a:solidFill>
                          <a:schemeClr val="tx1"/>
                        </a:solidFill>
                      </a:endParaRPr>
                    </a:p>
                  </a:txBody>
                  <a:tcPr marL="91441" marR="9144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1000" dirty="0" smtClean="0">
                          <a:solidFill>
                            <a:schemeClr val="tx1"/>
                          </a:solidFill>
                        </a:rPr>
                        <a:t>番</a:t>
                      </a:r>
                      <a:endParaRPr kumimoji="1" lang="ja-JP" altLang="en-US" sz="1000" dirty="0">
                        <a:solidFill>
                          <a:schemeClr val="tx1"/>
                        </a:solidFill>
                      </a:endParaRPr>
                    </a:p>
                  </a:txBody>
                  <a:tcPr marL="91441" marR="9144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smtClean="0">
                          <a:solidFill>
                            <a:schemeClr val="tx1"/>
                          </a:solidFill>
                        </a:rPr>
                        <a:t>氏名</a:t>
                      </a:r>
                      <a:endParaRPr kumimoji="1" lang="ja-JP" altLang="en-US" sz="1000" dirty="0">
                        <a:solidFill>
                          <a:schemeClr val="tx1"/>
                        </a:solidFill>
                      </a:endParaRPr>
                    </a:p>
                  </a:txBody>
                  <a:tcPr marL="91441" marR="914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9" name="テキスト ボックス 8"/>
          <p:cNvSpPr txBox="1"/>
          <p:nvPr/>
        </p:nvSpPr>
        <p:spPr>
          <a:xfrm>
            <a:off x="204208" y="1544844"/>
            <a:ext cx="4341288" cy="338554"/>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　</a:t>
            </a:r>
            <a:r>
              <a:rPr lang="ja-JP" altLang="en-US" sz="1600" dirty="0">
                <a:latin typeface="HG丸ｺﾞｼｯｸM-PRO" panose="020F0600000000000000" pitchFamily="50" charset="-128"/>
                <a:ea typeface="HG丸ｺﾞｼｯｸM-PRO" panose="020F0600000000000000" pitchFamily="50" charset="-128"/>
              </a:rPr>
              <a:t>１　</a:t>
            </a:r>
            <a:r>
              <a:rPr lang="ja-JP" altLang="en-US" sz="1600" dirty="0" smtClean="0">
                <a:latin typeface="HG丸ｺﾞｼｯｸM-PRO" panose="020F0600000000000000" pitchFamily="50" charset="-128"/>
                <a:ea typeface="HG丸ｺﾞｼｯｸM-PRO" panose="020F0600000000000000" pitchFamily="50" charset="-128"/>
              </a:rPr>
              <a:t>よさと課題</a:t>
            </a:r>
            <a:r>
              <a:rPr lang="en-US" altLang="ja-JP" sz="1600" dirty="0" smtClean="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　　　　　　　パート</a:t>
            </a:r>
            <a:r>
              <a:rPr lang="en-US" altLang="ja-JP" sz="1600" dirty="0" smtClean="0">
                <a:latin typeface="HG丸ｺﾞｼｯｸM-PRO" panose="020F0600000000000000" pitchFamily="50" charset="-128"/>
                <a:ea typeface="HG丸ｺﾞｼｯｸM-PRO" panose="020F0600000000000000" pitchFamily="50" charset="-128"/>
              </a:rPr>
              <a:t>〉</a:t>
            </a:r>
            <a:endParaRPr lang="en-US" altLang="ja-JP" sz="1600" dirty="0">
              <a:latin typeface="HG丸ｺﾞｼｯｸM-PRO" panose="020F0600000000000000" pitchFamily="50" charset="-128"/>
              <a:ea typeface="HG丸ｺﾞｼｯｸM-PRO" panose="020F0600000000000000" pitchFamily="50" charset="-128"/>
            </a:endParaRPr>
          </a:p>
        </p:txBody>
      </p:sp>
      <p:sp>
        <p:nvSpPr>
          <p:cNvPr id="16" name="角丸四角形 15"/>
          <p:cNvSpPr/>
          <p:nvPr/>
        </p:nvSpPr>
        <p:spPr>
          <a:xfrm>
            <a:off x="382384" y="1905743"/>
            <a:ext cx="3063181" cy="198255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よさ</a:t>
            </a:r>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endParaRPr lang="ja-JP" altLang="en-US" sz="1600" dirty="0">
              <a:solidFill>
                <a:schemeClr val="tx1"/>
              </a:solidFill>
            </a:endParaRPr>
          </a:p>
        </p:txBody>
      </p:sp>
      <p:sp>
        <p:nvSpPr>
          <p:cNvPr id="19" name="テキスト ボックス 18"/>
          <p:cNvSpPr txBox="1"/>
          <p:nvPr/>
        </p:nvSpPr>
        <p:spPr>
          <a:xfrm>
            <a:off x="358302" y="7383228"/>
            <a:ext cx="3599148" cy="338554"/>
          </a:xfrm>
          <a:prstGeom prst="rect">
            <a:avLst/>
          </a:prstGeom>
          <a:noFill/>
        </p:spPr>
        <p:txBody>
          <a:bodyPr wrap="square" rtlCol="0">
            <a:spAutoFit/>
          </a:bodyPr>
          <a:lstStyle/>
          <a:p>
            <a:r>
              <a:rPr lang="ja-JP" altLang="en-US" sz="1600" dirty="0">
                <a:latin typeface="HG丸ｺﾞｼｯｸM-PRO" panose="020F0600000000000000" pitchFamily="50" charset="-128"/>
                <a:ea typeface="HG丸ｺﾞｼｯｸM-PRO" panose="020F0600000000000000" pitchFamily="50" charset="-128"/>
              </a:rPr>
              <a:t>そのために私は</a:t>
            </a:r>
            <a:endParaRPr lang="ja-JP" altLang="ja-JP" sz="1600" dirty="0">
              <a:latin typeface="HG丸ｺﾞｼｯｸM-PRO" panose="020F0600000000000000" pitchFamily="50" charset="-128"/>
              <a:ea typeface="HG丸ｺﾞｼｯｸM-PRO" panose="020F0600000000000000" pitchFamily="50" charset="-128"/>
            </a:endParaRPr>
          </a:p>
        </p:txBody>
      </p:sp>
      <p:sp>
        <p:nvSpPr>
          <p:cNvPr id="26" name="Rectangle 55"/>
          <p:cNvSpPr>
            <a:spLocks noChangeArrowheads="1"/>
          </p:cNvSpPr>
          <p:nvPr/>
        </p:nvSpPr>
        <p:spPr bwMode="auto">
          <a:xfrm>
            <a:off x="71250" y="103104"/>
            <a:ext cx="1092532" cy="231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050" dirty="0" smtClean="0">
                <a:latin typeface="HG丸ｺﾞｼｯｸM-PRO" panose="020F0600000000000000" pitchFamily="50" charset="-128"/>
                <a:ea typeface="HG丸ｺﾞｼｯｸM-PRO" panose="020F0600000000000000" pitchFamily="50" charset="-128"/>
              </a:rPr>
              <a:t>ワークシート</a:t>
            </a:r>
            <a:endParaRPr lang="ja-JP" altLang="en-US" sz="1050" dirty="0">
              <a:latin typeface="ＭＳ ゴシック" pitchFamily="49" charset="-128"/>
              <a:ea typeface="ＭＳ ゴシック" pitchFamily="49" charset="-128"/>
            </a:endParaRPr>
          </a:p>
        </p:txBody>
      </p:sp>
      <p:sp>
        <p:nvSpPr>
          <p:cNvPr id="28" name="角丸四角形 27"/>
          <p:cNvSpPr/>
          <p:nvPr/>
        </p:nvSpPr>
        <p:spPr>
          <a:xfrm>
            <a:off x="381000" y="7721783"/>
            <a:ext cx="6203899" cy="1955618"/>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400" dirty="0" smtClean="0">
              <a:solidFill>
                <a:schemeClr val="tx1"/>
              </a:solidFill>
            </a:endParaRPr>
          </a:p>
          <a:p>
            <a:endParaRPr lang="en-US" altLang="ja-JP" sz="1400" dirty="0">
              <a:solidFill>
                <a:schemeClr val="tx1"/>
              </a:solidFill>
            </a:endParaRPr>
          </a:p>
          <a:p>
            <a:endParaRPr lang="en-US" altLang="ja-JP" sz="1400" dirty="0" smtClean="0">
              <a:solidFill>
                <a:schemeClr val="tx1"/>
              </a:solidFill>
            </a:endParaRPr>
          </a:p>
          <a:p>
            <a:endParaRPr lang="en-US" altLang="ja-JP" sz="1400" dirty="0">
              <a:solidFill>
                <a:schemeClr val="tx1"/>
              </a:solidFill>
            </a:endParaRPr>
          </a:p>
          <a:p>
            <a:endParaRPr lang="en-US" altLang="ja-JP" sz="1400" dirty="0" smtClean="0">
              <a:solidFill>
                <a:schemeClr val="tx1"/>
              </a:solidFill>
            </a:endParaRPr>
          </a:p>
          <a:p>
            <a:endParaRPr lang="en-US" altLang="ja-JP" sz="1400" dirty="0" smtClean="0">
              <a:solidFill>
                <a:schemeClr val="tx1"/>
              </a:solidFill>
            </a:endParaRPr>
          </a:p>
          <a:p>
            <a:endParaRPr lang="en-US" altLang="ja-JP" sz="1400" dirty="0">
              <a:solidFill>
                <a:schemeClr val="tx1"/>
              </a:solidFill>
            </a:endParaRPr>
          </a:p>
          <a:p>
            <a:r>
              <a:rPr lang="ja-JP" altLang="en-US" sz="1400" dirty="0" smtClean="0">
                <a:solidFill>
                  <a:schemeClr val="tx1"/>
                </a:solidFill>
              </a:rPr>
              <a:t>　　　　　　　　　　　　　　　　　　　　　　　　　　　　　　　　名前</a:t>
            </a:r>
            <a:r>
              <a:rPr lang="ja-JP" altLang="en-US" sz="1400" u="sng" dirty="0" smtClean="0">
                <a:solidFill>
                  <a:schemeClr val="tx1"/>
                </a:solidFill>
              </a:rPr>
              <a:t>　　　　　　　　　　　　　　　　　</a:t>
            </a:r>
            <a:endParaRPr lang="ja-JP" altLang="en-US" sz="1400" u="sng" dirty="0">
              <a:solidFill>
                <a:schemeClr val="tx1"/>
              </a:solidFill>
            </a:endParaRPr>
          </a:p>
        </p:txBody>
      </p:sp>
      <p:sp>
        <p:nvSpPr>
          <p:cNvPr id="41" name="テキスト ボックス 40"/>
          <p:cNvSpPr txBox="1"/>
          <p:nvPr/>
        </p:nvSpPr>
        <p:spPr>
          <a:xfrm>
            <a:off x="3228393" y="7066975"/>
            <a:ext cx="729057" cy="246221"/>
          </a:xfrm>
          <a:prstGeom prst="rect">
            <a:avLst/>
          </a:prstGeom>
          <a:noFill/>
        </p:spPr>
        <p:txBody>
          <a:bodyPr wrap="square" rtlCol="0">
            <a:spAutoFit/>
          </a:bodyPr>
          <a:lstStyle/>
          <a:p>
            <a:r>
              <a:rPr lang="ja-JP" altLang="en-US" sz="1000" dirty="0">
                <a:latin typeface="HG丸ｺﾞｼｯｸM-PRO" panose="020F0600000000000000" pitchFamily="50" charset="-128"/>
                <a:ea typeface="HG丸ｺﾞｼｯｸM-PRO" panose="020F0600000000000000" pitchFamily="50" charset="-128"/>
              </a:rPr>
              <a:t>キリトリ</a:t>
            </a:r>
            <a:endParaRPr lang="en-US" altLang="ja-JP" sz="1000" dirty="0">
              <a:latin typeface="HG丸ｺﾞｼｯｸM-PRO" panose="020F0600000000000000" pitchFamily="50" charset="-128"/>
              <a:ea typeface="HG丸ｺﾞｼｯｸM-PRO" panose="020F0600000000000000" pitchFamily="50" charset="-128"/>
            </a:endParaRPr>
          </a:p>
        </p:txBody>
      </p:sp>
      <p:sp>
        <p:nvSpPr>
          <p:cNvPr id="22" name="テキスト ボックス 21"/>
          <p:cNvSpPr txBox="1"/>
          <p:nvPr/>
        </p:nvSpPr>
        <p:spPr>
          <a:xfrm>
            <a:off x="204208" y="3972202"/>
            <a:ext cx="3479896" cy="338554"/>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　</a:t>
            </a:r>
            <a:r>
              <a:rPr lang="ja-JP" altLang="en-US" sz="1600" dirty="0">
                <a:latin typeface="HG丸ｺﾞｼｯｸM-PRO" panose="020F0600000000000000" pitchFamily="50" charset="-128"/>
                <a:ea typeface="HG丸ｺﾞｼｯｸM-PRO" panose="020F0600000000000000" pitchFamily="50" charset="-128"/>
              </a:rPr>
              <a:t>２　パートの宣言を考えよう</a:t>
            </a:r>
            <a:endParaRPr lang="en-US" altLang="ja-JP" sz="1200" dirty="0">
              <a:latin typeface="HG丸ｺﾞｼｯｸM-PRO" panose="020F0600000000000000" pitchFamily="50" charset="-128"/>
              <a:ea typeface="HG丸ｺﾞｼｯｸM-PRO" panose="020F0600000000000000" pitchFamily="50" charset="-128"/>
            </a:endParaRPr>
          </a:p>
        </p:txBody>
      </p:sp>
      <p:sp>
        <p:nvSpPr>
          <p:cNvPr id="23" name="角丸四角形 22"/>
          <p:cNvSpPr/>
          <p:nvPr/>
        </p:nvSpPr>
        <p:spPr>
          <a:xfrm>
            <a:off x="381000" y="4415639"/>
            <a:ext cx="6203899" cy="2373469"/>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en-US" sz="1600" u="sng" dirty="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a:solidFill>
                  <a:schemeClr val="tx1"/>
                </a:solidFill>
                <a:latin typeface="HG丸ｺﾞｼｯｸM-PRO" panose="020F0600000000000000" pitchFamily="50" charset="-128"/>
                <a:ea typeface="HG丸ｺﾞｼｯｸM-PRO" panose="020F0600000000000000" pitchFamily="50" charset="-128"/>
              </a:rPr>
              <a:t>パート宣言</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rPr>
              <a:t>私たち　　　　パートは</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rPr>
              <a:t>　　　　　　　　　　　　　　　　　　　　　　　　します</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p:txBody>
      </p:sp>
      <p:sp>
        <p:nvSpPr>
          <p:cNvPr id="4" name="テキスト ボックス 3"/>
          <p:cNvSpPr txBox="1"/>
          <p:nvPr/>
        </p:nvSpPr>
        <p:spPr>
          <a:xfrm>
            <a:off x="575051" y="5423772"/>
            <a:ext cx="5687965" cy="646331"/>
          </a:xfrm>
          <a:prstGeom prst="rect">
            <a:avLst/>
          </a:prstGeom>
          <a:noFill/>
          <a:ln>
            <a:solidFill>
              <a:schemeClr val="tx1"/>
            </a:solidFill>
          </a:ln>
        </p:spPr>
        <p:txBody>
          <a:bodyPr wrap="square" rtlCol="0">
            <a:spAutoFit/>
          </a:bodyPr>
          <a:lstStyle/>
          <a:p>
            <a:endParaRPr lang="en-US" altLang="ja-JP" dirty="0" smtClean="0"/>
          </a:p>
          <a:p>
            <a:endParaRPr lang="ja-JP" altLang="en-US" dirty="0"/>
          </a:p>
        </p:txBody>
      </p:sp>
      <p:cxnSp>
        <p:nvCxnSpPr>
          <p:cNvPr id="34" name="直線コネクタ 33"/>
          <p:cNvCxnSpPr/>
          <p:nvPr/>
        </p:nvCxnSpPr>
        <p:spPr>
          <a:xfrm flipH="1">
            <a:off x="0" y="7343600"/>
            <a:ext cx="6584899" cy="0"/>
          </a:xfrm>
          <a:prstGeom prst="line">
            <a:avLst/>
          </a:prstGeom>
          <a:ln w="3175">
            <a:prstDash val="dash"/>
          </a:ln>
        </p:spPr>
        <p:style>
          <a:lnRef idx="1">
            <a:schemeClr val="dk1"/>
          </a:lnRef>
          <a:fillRef idx="0">
            <a:schemeClr val="dk1"/>
          </a:fillRef>
          <a:effectRef idx="0">
            <a:schemeClr val="dk1"/>
          </a:effectRef>
          <a:fontRef idx="minor">
            <a:schemeClr val="tx1"/>
          </a:fontRef>
        </p:style>
      </p:cxnSp>
      <p:sp>
        <p:nvSpPr>
          <p:cNvPr id="15" name="角丸四角形 14"/>
          <p:cNvSpPr/>
          <p:nvPr/>
        </p:nvSpPr>
        <p:spPr>
          <a:xfrm>
            <a:off x="3522665" y="1900252"/>
            <a:ext cx="3063181" cy="198255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課題</a:t>
            </a:r>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endParaRPr lang="ja-JP" altLang="en-US" sz="1600" dirty="0">
              <a:solidFill>
                <a:schemeClr val="tx1"/>
              </a:solidFill>
            </a:endParaRPr>
          </a:p>
        </p:txBody>
      </p:sp>
      <p:cxnSp>
        <p:nvCxnSpPr>
          <p:cNvPr id="3" name="直線コネクタ 2"/>
          <p:cNvCxnSpPr/>
          <p:nvPr/>
        </p:nvCxnSpPr>
        <p:spPr>
          <a:xfrm>
            <a:off x="4316896" y="9577942"/>
            <a:ext cx="194612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18370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rot="5400000">
            <a:off x="-1501763" y="1846687"/>
            <a:ext cx="9799570" cy="6187642"/>
          </a:xfrm>
          <a:prstGeom prst="rect">
            <a:avLst/>
          </a:prstGeom>
          <a:solidFill>
            <a:schemeClr val="bg1"/>
          </a:solidFill>
          <a:ln>
            <a:solidFill>
              <a:schemeClr val="tx1"/>
            </a:solidFill>
          </a:ln>
        </p:spPr>
        <p:txBody>
          <a:bodyPr wrap="square" lIns="90000" tIns="144000" rtlCol="0">
            <a:spAutoFit/>
          </a:bodyPr>
          <a:lstStyle/>
          <a:p>
            <a:r>
              <a:rPr kumimoji="1" lang="en-US" altLang="ja-JP" dirty="0" smtClean="0"/>
              <a:t>【</a:t>
            </a:r>
            <a:r>
              <a:rPr kumimoji="1" lang="ja-JP" altLang="en-US" dirty="0" smtClean="0"/>
              <a:t>完成イメージ</a:t>
            </a:r>
            <a:r>
              <a:rPr kumimoji="1" lang="en-US" altLang="ja-JP" dirty="0" smtClean="0"/>
              <a:t>】</a:t>
            </a:r>
            <a:r>
              <a:rPr kumimoji="1" lang="ja-JP" altLang="en-US" dirty="0" smtClean="0"/>
              <a:t>模造紙１枚もしくは半分サイズ</a:t>
            </a:r>
            <a:endParaRPr kumimoji="1" lang="en-US" altLang="ja-JP" dirty="0" smtClean="0"/>
          </a:p>
          <a:p>
            <a:endParaRPr lang="en-US" altLang="ja-JP" dirty="0"/>
          </a:p>
          <a:p>
            <a:r>
              <a:rPr kumimoji="1" lang="ja-JP" altLang="en-US" dirty="0" smtClean="0"/>
              <a:t>　　　　　　　　　　　　　　　　　　　　　　</a:t>
            </a:r>
            <a:r>
              <a:rPr kumimoji="1" lang="ja-JP" altLang="en-US" sz="3200" dirty="0" smtClean="0"/>
              <a:t>ソプラノパート宣言</a:t>
            </a:r>
            <a:endParaRPr kumimoji="1" lang="en-US" altLang="ja-JP" sz="3200" dirty="0" smtClean="0"/>
          </a:p>
          <a:p>
            <a:endParaRPr lang="en-US" altLang="ja-JP" dirty="0"/>
          </a:p>
          <a:p>
            <a:r>
              <a:rPr lang="ja-JP" altLang="en-US" dirty="0" smtClean="0"/>
              <a:t>　</a:t>
            </a:r>
            <a:r>
              <a:rPr lang="ja-JP" altLang="en-US" b="1" dirty="0" smtClean="0"/>
              <a:t>私たちソプラノパートは</a:t>
            </a:r>
            <a:endParaRPr lang="en-US" altLang="ja-JP" b="1" dirty="0"/>
          </a:p>
          <a:p>
            <a:endParaRPr kumimoji="1" lang="en-US" altLang="ja-JP" dirty="0" smtClean="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r>
              <a:rPr lang="ja-JP" altLang="en-US" b="1" dirty="0" smtClean="0"/>
              <a:t>　　　　　　　　　　　　　　　　　　　　　　　　　　　　　　　　　　　　　　　　　　　　　　　　　　　　　　（し）ます！！</a:t>
            </a:r>
            <a:endParaRPr lang="en-US" altLang="ja-JP" b="1" dirty="0"/>
          </a:p>
          <a:p>
            <a:endParaRPr kumimoji="1" lang="en-US" altLang="ja-JP" dirty="0" smtClean="0"/>
          </a:p>
          <a:p>
            <a:r>
              <a:rPr lang="ja-JP" altLang="en-US" dirty="0" smtClean="0"/>
              <a:t>　　　　</a:t>
            </a:r>
            <a:r>
              <a:rPr lang="ja-JP" altLang="en-US" sz="1100" dirty="0" smtClean="0"/>
              <a:t>　　　　　　　　　　　　　</a:t>
            </a:r>
            <a:endParaRPr lang="en-US" altLang="ja-JP" sz="1100" dirty="0"/>
          </a:p>
          <a:p>
            <a:endParaRPr kumimoji="1" lang="en-US" altLang="ja-JP" dirty="0" smtClean="0"/>
          </a:p>
          <a:p>
            <a:endParaRPr lang="en-US" altLang="ja-JP" dirty="0"/>
          </a:p>
          <a:p>
            <a:endParaRPr kumimoji="1" lang="en-US" altLang="ja-JP" dirty="0" smtClean="0"/>
          </a:p>
          <a:p>
            <a:r>
              <a:rPr lang="ja-JP" altLang="en-US" dirty="0" smtClean="0"/>
              <a:t>　　　　</a:t>
            </a:r>
            <a:r>
              <a:rPr lang="ja-JP" altLang="en-US" sz="1100" dirty="0" smtClean="0"/>
              <a:t>　　　　　　　　　　　　　　</a:t>
            </a:r>
            <a:endParaRPr lang="en-US" altLang="ja-JP" sz="1100" dirty="0"/>
          </a:p>
          <a:p>
            <a:r>
              <a:rPr kumimoji="1" lang="ja-JP" altLang="en-US" dirty="0" smtClean="0"/>
              <a:t>　　　　　　　　　　　　　　　　　　　　　　　　　　　　　　　　　パートメンバー個人の決意も貼っていきます。</a:t>
            </a:r>
            <a:endParaRPr kumimoji="1" lang="en-US" altLang="ja-JP" dirty="0" smtClean="0"/>
          </a:p>
          <a:p>
            <a:endParaRPr lang="en-US" altLang="ja-JP" dirty="0"/>
          </a:p>
          <a:p>
            <a:endParaRPr kumimoji="1" lang="ja-JP" altLang="en-US" dirty="0"/>
          </a:p>
        </p:txBody>
      </p:sp>
      <p:sp>
        <p:nvSpPr>
          <p:cNvPr id="4" name="角丸四角形 3"/>
          <p:cNvSpPr/>
          <p:nvPr/>
        </p:nvSpPr>
        <p:spPr>
          <a:xfrm rot="5400000">
            <a:off x="-538318" y="4416620"/>
            <a:ext cx="9097233" cy="138466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rot="5400000">
            <a:off x="-1294357" y="7031572"/>
            <a:ext cx="4726577" cy="52541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80000" rIns="108000" bIns="0" rtlCol="0" anchor="ctr"/>
          <a:lstStyle/>
          <a:p>
            <a:pPr algn="ctr"/>
            <a:endParaRPr kumimoji="1" lang="ja-JP" altLang="en-US"/>
          </a:p>
        </p:txBody>
      </p:sp>
      <p:grpSp>
        <p:nvGrpSpPr>
          <p:cNvPr id="8" name="グループ化 7"/>
          <p:cNvGrpSpPr/>
          <p:nvPr/>
        </p:nvGrpSpPr>
        <p:grpSpPr>
          <a:xfrm>
            <a:off x="1785939" y="355602"/>
            <a:ext cx="979714" cy="1423852"/>
            <a:chOff x="1766581" y="355602"/>
            <a:chExt cx="979714" cy="1423852"/>
          </a:xfrm>
        </p:grpSpPr>
        <p:sp>
          <p:nvSpPr>
            <p:cNvPr id="22" name="正方形/長方形 21"/>
            <p:cNvSpPr/>
            <p:nvPr/>
          </p:nvSpPr>
          <p:spPr>
            <a:xfrm rot="5400000">
              <a:off x="1544512" y="577671"/>
              <a:ext cx="1423852" cy="97971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rot="5400000">
              <a:off x="1779385" y="929029"/>
              <a:ext cx="954107" cy="276999"/>
            </a:xfrm>
            <a:prstGeom prst="rect">
              <a:avLst/>
            </a:prstGeom>
            <a:noFill/>
          </p:spPr>
          <p:txBody>
            <a:bodyPr wrap="none" rtlCol="0">
              <a:spAutoFit/>
            </a:bodyPr>
            <a:lstStyle/>
            <a:p>
              <a:r>
                <a:rPr kumimoji="1" lang="ja-JP" altLang="en-US" sz="1200" dirty="0" smtClean="0"/>
                <a:t>個人の決意</a:t>
              </a:r>
              <a:endParaRPr kumimoji="1" lang="ja-JP" altLang="en-US" sz="1200" dirty="0"/>
            </a:p>
          </p:txBody>
        </p:sp>
      </p:grpSp>
      <p:grpSp>
        <p:nvGrpSpPr>
          <p:cNvPr id="7" name="グループ化 6"/>
          <p:cNvGrpSpPr/>
          <p:nvPr/>
        </p:nvGrpSpPr>
        <p:grpSpPr>
          <a:xfrm>
            <a:off x="679270" y="355602"/>
            <a:ext cx="979714" cy="1423852"/>
            <a:chOff x="679270" y="355602"/>
            <a:chExt cx="979714" cy="1423852"/>
          </a:xfrm>
        </p:grpSpPr>
        <p:sp>
          <p:nvSpPr>
            <p:cNvPr id="17" name="正方形/長方形 16"/>
            <p:cNvSpPr/>
            <p:nvPr/>
          </p:nvSpPr>
          <p:spPr>
            <a:xfrm rot="5400000">
              <a:off x="457201" y="577671"/>
              <a:ext cx="1423852" cy="97971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rot="5400000">
              <a:off x="692074" y="929029"/>
              <a:ext cx="954107" cy="276999"/>
            </a:xfrm>
            <a:prstGeom prst="rect">
              <a:avLst/>
            </a:prstGeom>
            <a:noFill/>
          </p:spPr>
          <p:txBody>
            <a:bodyPr wrap="none" rtlCol="0">
              <a:spAutoFit/>
            </a:bodyPr>
            <a:lstStyle/>
            <a:p>
              <a:r>
                <a:rPr kumimoji="1" lang="ja-JP" altLang="en-US" sz="1200" dirty="0" smtClean="0"/>
                <a:t>個人の決意</a:t>
              </a:r>
              <a:endParaRPr kumimoji="1" lang="ja-JP" altLang="en-US" sz="1200" dirty="0"/>
            </a:p>
          </p:txBody>
        </p:sp>
      </p:grpSp>
      <p:grpSp>
        <p:nvGrpSpPr>
          <p:cNvPr id="10" name="グループ化 9"/>
          <p:cNvGrpSpPr/>
          <p:nvPr/>
        </p:nvGrpSpPr>
        <p:grpSpPr>
          <a:xfrm>
            <a:off x="1785939" y="4298620"/>
            <a:ext cx="979714" cy="1423852"/>
            <a:chOff x="1785939" y="4409442"/>
            <a:chExt cx="979714" cy="1423852"/>
          </a:xfrm>
        </p:grpSpPr>
        <p:sp>
          <p:nvSpPr>
            <p:cNvPr id="20" name="正方形/長方形 19"/>
            <p:cNvSpPr/>
            <p:nvPr/>
          </p:nvSpPr>
          <p:spPr>
            <a:xfrm rot="5400000">
              <a:off x="1563870" y="4631511"/>
              <a:ext cx="1423852" cy="97971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rot="5400000">
              <a:off x="1798743" y="4982869"/>
              <a:ext cx="954107" cy="276999"/>
            </a:xfrm>
            <a:prstGeom prst="rect">
              <a:avLst/>
            </a:prstGeom>
            <a:noFill/>
          </p:spPr>
          <p:txBody>
            <a:bodyPr wrap="none" rtlCol="0">
              <a:spAutoFit/>
            </a:bodyPr>
            <a:lstStyle/>
            <a:p>
              <a:r>
                <a:rPr kumimoji="1" lang="ja-JP" altLang="en-US" sz="1200" dirty="0" smtClean="0"/>
                <a:t>個人の決意</a:t>
              </a:r>
              <a:endParaRPr kumimoji="1" lang="ja-JP" altLang="en-US" sz="1200" dirty="0"/>
            </a:p>
          </p:txBody>
        </p:sp>
      </p:grpSp>
      <p:grpSp>
        <p:nvGrpSpPr>
          <p:cNvPr id="6" name="グループ化 5"/>
          <p:cNvGrpSpPr/>
          <p:nvPr/>
        </p:nvGrpSpPr>
        <p:grpSpPr>
          <a:xfrm>
            <a:off x="679270" y="2327111"/>
            <a:ext cx="979714" cy="1423852"/>
            <a:chOff x="634918" y="2382522"/>
            <a:chExt cx="979714" cy="1423852"/>
          </a:xfrm>
        </p:grpSpPr>
        <p:sp>
          <p:nvSpPr>
            <p:cNvPr id="16" name="正方形/長方形 15"/>
            <p:cNvSpPr/>
            <p:nvPr/>
          </p:nvSpPr>
          <p:spPr>
            <a:xfrm rot="5400000">
              <a:off x="412849" y="2604591"/>
              <a:ext cx="1423852" cy="97971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rot="5400000">
              <a:off x="646547" y="2955949"/>
              <a:ext cx="954107" cy="276999"/>
            </a:xfrm>
            <a:prstGeom prst="rect">
              <a:avLst/>
            </a:prstGeom>
            <a:noFill/>
          </p:spPr>
          <p:txBody>
            <a:bodyPr wrap="none" rtlCol="0">
              <a:spAutoFit/>
            </a:bodyPr>
            <a:lstStyle/>
            <a:p>
              <a:r>
                <a:rPr kumimoji="1" lang="ja-JP" altLang="en-US" sz="1200" dirty="0" smtClean="0"/>
                <a:t>個人の決意</a:t>
              </a:r>
              <a:endParaRPr kumimoji="1" lang="ja-JP" altLang="en-US" sz="1200" dirty="0"/>
            </a:p>
          </p:txBody>
        </p:sp>
      </p:grpSp>
      <p:grpSp>
        <p:nvGrpSpPr>
          <p:cNvPr id="9" name="グループ化 8"/>
          <p:cNvGrpSpPr/>
          <p:nvPr/>
        </p:nvGrpSpPr>
        <p:grpSpPr>
          <a:xfrm>
            <a:off x="1785939" y="2327111"/>
            <a:ext cx="979714" cy="1423852"/>
            <a:chOff x="1766581" y="2382522"/>
            <a:chExt cx="979714" cy="1423852"/>
          </a:xfrm>
        </p:grpSpPr>
        <p:sp>
          <p:nvSpPr>
            <p:cNvPr id="21" name="正方形/長方形 20"/>
            <p:cNvSpPr/>
            <p:nvPr/>
          </p:nvSpPr>
          <p:spPr>
            <a:xfrm rot="5400000">
              <a:off x="1544512" y="2604591"/>
              <a:ext cx="1423852" cy="97971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rot="5400000">
              <a:off x="1779385" y="2955949"/>
              <a:ext cx="954107" cy="276999"/>
            </a:xfrm>
            <a:prstGeom prst="rect">
              <a:avLst/>
            </a:prstGeom>
            <a:noFill/>
          </p:spPr>
          <p:txBody>
            <a:bodyPr wrap="none" rtlCol="0">
              <a:spAutoFit/>
            </a:bodyPr>
            <a:lstStyle/>
            <a:p>
              <a:r>
                <a:rPr kumimoji="1" lang="ja-JP" altLang="en-US" sz="1200" dirty="0" smtClean="0"/>
                <a:t>個人の決意</a:t>
              </a:r>
              <a:endParaRPr kumimoji="1" lang="ja-JP" altLang="en-US" sz="1200" dirty="0"/>
            </a:p>
          </p:txBody>
        </p:sp>
      </p:grpSp>
      <p:grpSp>
        <p:nvGrpSpPr>
          <p:cNvPr id="11" name="グループ化 10"/>
          <p:cNvGrpSpPr/>
          <p:nvPr/>
        </p:nvGrpSpPr>
        <p:grpSpPr>
          <a:xfrm>
            <a:off x="1785939" y="6270129"/>
            <a:ext cx="979714" cy="1423852"/>
            <a:chOff x="1766581" y="6420196"/>
            <a:chExt cx="979714" cy="1423852"/>
          </a:xfrm>
        </p:grpSpPr>
        <p:sp>
          <p:nvSpPr>
            <p:cNvPr id="19" name="正方形/長方形 18"/>
            <p:cNvSpPr/>
            <p:nvPr/>
          </p:nvSpPr>
          <p:spPr>
            <a:xfrm rot="5400000">
              <a:off x="1544512" y="6642265"/>
              <a:ext cx="1423852" cy="97971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rot="5400000">
              <a:off x="1779385" y="6993623"/>
              <a:ext cx="954107" cy="276999"/>
            </a:xfrm>
            <a:prstGeom prst="rect">
              <a:avLst/>
            </a:prstGeom>
            <a:noFill/>
          </p:spPr>
          <p:txBody>
            <a:bodyPr wrap="none" rtlCol="0">
              <a:spAutoFit/>
            </a:bodyPr>
            <a:lstStyle/>
            <a:p>
              <a:r>
                <a:rPr kumimoji="1" lang="ja-JP" altLang="en-US" sz="1200" dirty="0" smtClean="0"/>
                <a:t>個人の決意</a:t>
              </a:r>
              <a:endParaRPr kumimoji="1" lang="ja-JP" altLang="en-US" sz="1200" dirty="0"/>
            </a:p>
          </p:txBody>
        </p:sp>
      </p:grpSp>
      <p:grpSp>
        <p:nvGrpSpPr>
          <p:cNvPr id="12" name="グループ化 11"/>
          <p:cNvGrpSpPr/>
          <p:nvPr/>
        </p:nvGrpSpPr>
        <p:grpSpPr>
          <a:xfrm>
            <a:off x="1785939" y="8241636"/>
            <a:ext cx="979714" cy="1423852"/>
            <a:chOff x="1752794" y="8241636"/>
            <a:chExt cx="979714" cy="1423852"/>
          </a:xfrm>
        </p:grpSpPr>
        <p:sp>
          <p:nvSpPr>
            <p:cNvPr id="18" name="正方形/長方形 17"/>
            <p:cNvSpPr/>
            <p:nvPr/>
          </p:nvSpPr>
          <p:spPr>
            <a:xfrm rot="5400000">
              <a:off x="1530725" y="8463705"/>
              <a:ext cx="1423852" cy="97971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rot="5400000">
              <a:off x="1765598" y="8815063"/>
              <a:ext cx="954107" cy="276999"/>
            </a:xfrm>
            <a:prstGeom prst="rect">
              <a:avLst/>
            </a:prstGeom>
            <a:noFill/>
          </p:spPr>
          <p:txBody>
            <a:bodyPr wrap="none" rtlCol="0">
              <a:spAutoFit/>
            </a:bodyPr>
            <a:lstStyle/>
            <a:p>
              <a:r>
                <a:rPr kumimoji="1" lang="ja-JP" altLang="en-US" sz="1200" dirty="0" smtClean="0"/>
                <a:t>個人の決意</a:t>
              </a:r>
              <a:endParaRPr kumimoji="1" lang="ja-JP" altLang="en-US" sz="1200" dirty="0"/>
            </a:p>
          </p:txBody>
        </p:sp>
      </p:grpSp>
    </p:spTree>
    <p:extLst>
      <p:ext uri="{BB962C8B-B14F-4D97-AF65-F5344CB8AC3E}">
        <p14:creationId xmlns:p14="http://schemas.microsoft.com/office/powerpoint/2010/main" val="42297014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3825" y="8571635"/>
            <a:ext cx="606855" cy="6335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8429" y="6117926"/>
            <a:ext cx="606855" cy="6335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8429" y="4063566"/>
            <a:ext cx="606855" cy="6335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11"/>
          <p:cNvSpPr>
            <a:spLocks noChangeArrowheads="1"/>
          </p:cNvSpPr>
          <p:nvPr/>
        </p:nvSpPr>
        <p:spPr bwMode="auto">
          <a:xfrm>
            <a:off x="72000" y="2082590"/>
            <a:ext cx="6667200" cy="392112"/>
          </a:xfrm>
          <a:prstGeom prst="rect">
            <a:avLst/>
          </a:prstGeom>
          <a:solidFill>
            <a:srgbClr val="0099FF"/>
          </a:solidFill>
          <a:ln>
            <a:noFill/>
          </a:ln>
          <a:extLst/>
        </p:spPr>
        <p:txBody>
          <a:bodyPr wrap="none" anchor="ctr"/>
          <a:lstStyle/>
          <a:p>
            <a:pPr algn="ctr"/>
            <a:r>
              <a:rPr lang="ja-JP" altLang="en-US" dirty="0">
                <a:ea typeface="HG丸ｺﾞｼｯｸM-PRO" pitchFamily="50" charset="-128"/>
              </a:rPr>
              <a:t>授 業 展 開 例</a:t>
            </a:r>
          </a:p>
        </p:txBody>
      </p:sp>
      <p:sp>
        <p:nvSpPr>
          <p:cNvPr id="6" name="Rectangle 11"/>
          <p:cNvSpPr>
            <a:spLocks noChangeArrowheads="1"/>
          </p:cNvSpPr>
          <p:nvPr/>
        </p:nvSpPr>
        <p:spPr bwMode="auto">
          <a:xfrm>
            <a:off x="2560160" y="175410"/>
            <a:ext cx="108000" cy="468000"/>
          </a:xfrm>
          <a:prstGeom prst="rect">
            <a:avLst/>
          </a:prstGeom>
          <a:solidFill>
            <a:srgbClr val="00B0F0"/>
          </a:solidFill>
          <a:ln>
            <a:noFill/>
          </a:ln>
          <a:extLst/>
        </p:spPr>
        <p:txBody>
          <a:bodyPr wrap="none" anchor="ctr"/>
          <a:lstStyle/>
          <a:p>
            <a:pPr algn="ctr"/>
            <a:endParaRPr lang="ja-JP" altLang="en-US" dirty="0">
              <a:ea typeface="HG丸ｺﾞｼｯｸM-PRO" pitchFamily="50" charset="-128"/>
            </a:endParaRPr>
          </a:p>
        </p:txBody>
      </p:sp>
      <p:sp>
        <p:nvSpPr>
          <p:cNvPr id="7" name="Rectangle 11"/>
          <p:cNvSpPr>
            <a:spLocks noChangeArrowheads="1"/>
          </p:cNvSpPr>
          <p:nvPr/>
        </p:nvSpPr>
        <p:spPr bwMode="auto">
          <a:xfrm>
            <a:off x="6654249" y="175411"/>
            <a:ext cx="108000" cy="468313"/>
          </a:xfrm>
          <a:prstGeom prst="rect">
            <a:avLst/>
          </a:prstGeom>
          <a:solidFill>
            <a:srgbClr val="0099FF"/>
          </a:solidFill>
          <a:ln>
            <a:noFill/>
          </a:ln>
          <a:extLst/>
        </p:spPr>
        <p:txBody>
          <a:bodyPr wrap="none" anchor="ctr"/>
          <a:lstStyle/>
          <a:p>
            <a:pPr algn="ctr"/>
            <a:endParaRPr lang="ja-JP" altLang="en-US" dirty="0">
              <a:ea typeface="HG丸ｺﾞｼｯｸM-PRO" pitchFamily="50" charset="-128"/>
            </a:endParaRPr>
          </a:p>
        </p:txBody>
      </p:sp>
      <p:sp>
        <p:nvSpPr>
          <p:cNvPr id="9" name="四角形 34"/>
          <p:cNvSpPr>
            <a:spLocks noChangeArrowheads="1"/>
          </p:cNvSpPr>
          <p:nvPr/>
        </p:nvSpPr>
        <p:spPr bwMode="auto">
          <a:xfrm>
            <a:off x="72000" y="175411"/>
            <a:ext cx="1220788" cy="471488"/>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dirty="0"/>
          </a:p>
        </p:txBody>
      </p:sp>
      <p:sp>
        <p:nvSpPr>
          <p:cNvPr id="10" name="Rectangle 22"/>
          <p:cNvSpPr>
            <a:spLocks noChangeArrowheads="1"/>
          </p:cNvSpPr>
          <p:nvPr/>
        </p:nvSpPr>
        <p:spPr bwMode="auto">
          <a:xfrm>
            <a:off x="95463" y="192874"/>
            <a:ext cx="1184275" cy="433387"/>
          </a:xfrm>
          <a:prstGeom prst="rect">
            <a:avLst/>
          </a:prstGeom>
          <a:solidFill>
            <a:srgbClr val="FFFF99"/>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p>
            <a:pPr algn="ctr"/>
            <a:r>
              <a:rPr lang="ja-JP" altLang="en-US" sz="1400" dirty="0">
                <a:ea typeface="HG丸ｺﾞｼｯｸM-PRO" pitchFamily="50" charset="-128"/>
              </a:rPr>
              <a:t>授業案</a:t>
            </a:r>
          </a:p>
        </p:txBody>
      </p:sp>
      <p:grpSp>
        <p:nvGrpSpPr>
          <p:cNvPr id="11" name="Group 21"/>
          <p:cNvGrpSpPr>
            <a:grpSpLocks/>
          </p:cNvGrpSpPr>
          <p:nvPr/>
        </p:nvGrpSpPr>
        <p:grpSpPr bwMode="auto">
          <a:xfrm>
            <a:off x="1318736" y="179410"/>
            <a:ext cx="1220787" cy="455612"/>
            <a:chOff x="482" y="30"/>
            <a:chExt cx="227" cy="265"/>
          </a:xfrm>
        </p:grpSpPr>
        <p:sp>
          <p:nvSpPr>
            <p:cNvPr id="12" name="Rectangle 22"/>
            <p:cNvSpPr>
              <a:spLocks noChangeArrowheads="1"/>
            </p:cNvSpPr>
            <p:nvPr/>
          </p:nvSpPr>
          <p:spPr bwMode="auto">
            <a:xfrm>
              <a:off x="482" y="30"/>
              <a:ext cx="227" cy="122"/>
            </a:xfrm>
            <a:prstGeom prst="rect">
              <a:avLst/>
            </a:prstGeom>
            <a:solidFill>
              <a:srgbClr val="FF9900">
                <a:alpha val="59999"/>
              </a:srgbClr>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p>
              <a:pPr algn="ctr"/>
              <a:r>
                <a:rPr lang="ja-JP" altLang="en-US" sz="1101" dirty="0">
                  <a:ea typeface="HG丸ｺﾞｼｯｸM-PRO" pitchFamily="50" charset="-128"/>
                </a:rPr>
                <a:t>中学校</a:t>
              </a:r>
            </a:p>
          </p:txBody>
        </p:sp>
        <p:sp>
          <p:nvSpPr>
            <p:cNvPr id="13" name="Rectangle 23"/>
            <p:cNvSpPr>
              <a:spLocks noChangeArrowheads="1"/>
            </p:cNvSpPr>
            <p:nvPr/>
          </p:nvSpPr>
          <p:spPr bwMode="auto">
            <a:xfrm>
              <a:off x="482" y="161"/>
              <a:ext cx="227" cy="134"/>
            </a:xfrm>
            <a:prstGeom prst="rect">
              <a:avLst/>
            </a:prstGeom>
            <a:solidFill>
              <a:srgbClr val="FF9900">
                <a:alpha val="59999"/>
              </a:srgbClr>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p>
              <a:pPr algn="ctr"/>
              <a:r>
                <a:rPr lang="ja-JP" altLang="en-US" sz="1101" dirty="0">
                  <a:ea typeface="HG丸ｺﾞｼｯｸM-PRO" pitchFamily="50" charset="-128"/>
                </a:rPr>
                <a:t>学級活動</a:t>
              </a:r>
            </a:p>
          </p:txBody>
        </p:sp>
      </p:grpSp>
      <p:graphicFrame>
        <p:nvGraphicFramePr>
          <p:cNvPr id="31" name="表 30"/>
          <p:cNvGraphicFramePr>
            <a:graphicFrameLocks noGrp="1"/>
          </p:cNvGraphicFramePr>
          <p:nvPr>
            <p:extLst>
              <p:ext uri="{D42A27DB-BD31-4B8C-83A1-F6EECF244321}">
                <p14:modId xmlns:p14="http://schemas.microsoft.com/office/powerpoint/2010/main" val="3909862536"/>
              </p:ext>
            </p:extLst>
          </p:nvPr>
        </p:nvGraphicFramePr>
        <p:xfrm>
          <a:off x="623818" y="2514707"/>
          <a:ext cx="6127420" cy="7263943"/>
        </p:xfrm>
        <a:graphic>
          <a:graphicData uri="http://schemas.openxmlformats.org/drawingml/2006/table">
            <a:tbl>
              <a:tblPr firstRow="1" bandRow="1">
                <a:tableStyleId>{5940675A-B579-460E-94D1-54222C63F5DA}</a:tableStyleId>
              </a:tblPr>
              <a:tblGrid>
                <a:gridCol w="3410547">
                  <a:extLst>
                    <a:ext uri="{9D8B030D-6E8A-4147-A177-3AD203B41FA5}">
                      <a16:colId xmlns:a16="http://schemas.microsoft.com/office/drawing/2014/main" val="20000"/>
                    </a:ext>
                  </a:extLst>
                </a:gridCol>
                <a:gridCol w="2716873">
                  <a:extLst>
                    <a:ext uri="{9D8B030D-6E8A-4147-A177-3AD203B41FA5}">
                      <a16:colId xmlns:a16="http://schemas.microsoft.com/office/drawing/2014/main" val="20001"/>
                    </a:ext>
                  </a:extLst>
                </a:gridCol>
              </a:tblGrid>
              <a:tr h="731703">
                <a:tc>
                  <a:txBody>
                    <a:bodyPr/>
                    <a:lstStyle/>
                    <a:p>
                      <a:pPr algn="ctr"/>
                      <a:r>
                        <a:rPr kumimoji="1" lang="ja-JP" altLang="en-US" sz="1000" dirty="0" smtClean="0">
                          <a:latin typeface="HG丸ｺﾞｼｯｸM-PRO" panose="020F0600000000000000" pitchFamily="50" charset="-128"/>
                          <a:ea typeface="HG丸ｺﾞｼｯｸM-PRO" panose="020F0600000000000000" pitchFamily="50" charset="-128"/>
                        </a:rPr>
                        <a:t>学　習　活　動</a:t>
                      </a:r>
                      <a:endParaRPr kumimoji="1" lang="ja-JP" altLang="en-US" sz="1000" dirty="0">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00" dirty="0" smtClean="0">
                          <a:latin typeface="HG丸ｺﾞｼｯｸM-PRO" panose="020F0600000000000000" pitchFamily="50" charset="-128"/>
                          <a:ea typeface="HG丸ｺﾞｼｯｸM-PRO" panose="020F0600000000000000" pitchFamily="50" charset="-128"/>
                        </a:rPr>
                        <a:t>◇ 指 導 上 の 留 意 点</a:t>
                      </a:r>
                      <a:endParaRPr kumimoji="1" lang="en-US" altLang="ja-JP" sz="1000" dirty="0" smtClean="0">
                        <a:latin typeface="HG丸ｺﾞｼｯｸM-PRO" panose="020F0600000000000000" pitchFamily="50" charset="-128"/>
                        <a:ea typeface="HG丸ｺﾞｼｯｸM-PRO" panose="020F0600000000000000" pitchFamily="50" charset="-128"/>
                      </a:endParaRPr>
                    </a:p>
                    <a:p>
                      <a:pPr algn="ctr"/>
                      <a:endParaRPr kumimoji="1" lang="en-US" altLang="ja-JP" sz="1000" dirty="0" smtClean="0">
                        <a:latin typeface="HG丸ｺﾞｼｯｸM-PRO" panose="020F0600000000000000" pitchFamily="50" charset="-128"/>
                        <a:ea typeface="HG丸ｺﾞｼｯｸM-PRO" panose="020F0600000000000000" pitchFamily="50" charset="-128"/>
                      </a:endParaRPr>
                    </a:p>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309689">
                <a:tc>
                  <a:txBody>
                    <a:bodyPr/>
                    <a:lstStyle/>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１　</a:t>
                      </a:r>
                      <a:r>
                        <a:rPr kumimoji="1" lang="ja-JP" altLang="en-US" sz="1050" spc="-50" baseline="0" dirty="0" smtClean="0">
                          <a:solidFill>
                            <a:schemeClr val="tx1"/>
                          </a:solidFill>
                          <a:latin typeface="HG丸ｺﾞｼｯｸM-PRO" panose="020F0600000000000000" pitchFamily="50" charset="-128"/>
                          <a:ea typeface="HG丸ｺﾞｼｯｸM-PRO" panose="020F0600000000000000" pitchFamily="50" charset="-128"/>
                        </a:rPr>
                        <a:t>クラスの合唱コンクールの姿を視聴する。（５分）</a:t>
                      </a:r>
                      <a:endParaRPr kumimoji="1" lang="en-US" altLang="ja-JP" sz="1050" spc="-50" baseline="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２　合唱コンクールを振り返る。（５分）</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◇教員から、行事の成功だけでなく、行事</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　までの頑張りや努力について、認める言</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　葉を改めて掛ける。</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◇振り返りの意義を伝える。</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4222551">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３　付箋紙を活用して級友の頑張りを認め合う。</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　（７分）</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４　記入した付箋紙を、パート・指揮者・伴奏者の台</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　紙に貼り付ける。（８分）</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lvl="0" indent="0" algn="l" defTabSz="685743" rtl="0" eaLnBrk="1" fontAlgn="auto" latinLnBrk="0" hangingPunct="1">
                        <a:lnSpc>
                          <a:spcPct val="100000"/>
                        </a:lnSpc>
                        <a:spcBef>
                          <a:spcPts val="0"/>
                        </a:spcBef>
                        <a:spcAft>
                          <a:spcPts val="0"/>
                        </a:spcAft>
                        <a:buClrTx/>
                        <a:buSzTx/>
                        <a:buFontTx/>
                        <a:buNone/>
                        <a:tabLst/>
                        <a:defRPr/>
                      </a:pP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５　台紙に貼ってくれた自分達への褒め言葉や認める</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lvl="0" indent="0" algn="l" defTabSz="685743" rtl="0" eaLnBrk="1" fontAlgn="auto" latinLnBrk="0" hangingPunct="1">
                        <a:lnSpc>
                          <a:spcPct val="100000"/>
                        </a:lnSpc>
                        <a:spcBef>
                          <a:spcPts val="0"/>
                        </a:spcBef>
                        <a:spcAft>
                          <a:spcPts val="0"/>
                        </a:spcAft>
                        <a:buClrTx/>
                        <a:buSzTx/>
                        <a:buFontTx/>
                        <a:buNone/>
                        <a:tabLst/>
                        <a:defRPr/>
                      </a:pP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　言葉を受け止める。（５分）</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dirty="0" smtClean="0">
                          <a:latin typeface="HG丸ｺﾞｼｯｸM-PRO" panose="020F0600000000000000" pitchFamily="50" charset="-128"/>
                          <a:ea typeface="HG丸ｺﾞｼｯｸM-PRO" panose="020F0600000000000000" pitchFamily="50" charset="-128"/>
                        </a:rPr>
                        <a:t>◇場面や行動など、できるだけ具体的に書</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smtClean="0">
                          <a:latin typeface="HG丸ｺﾞｼｯｸM-PRO" panose="020F0600000000000000" pitchFamily="50" charset="-128"/>
                          <a:ea typeface="HG丸ｺﾞｼｯｸM-PRO" panose="020F0600000000000000" pitchFamily="50" charset="-128"/>
                        </a:rPr>
                        <a:t>　くよう助言する。</a:t>
                      </a:r>
                      <a:endParaRPr kumimoji="1" lang="en-US" altLang="ja-JP" sz="1050" dirty="0" smtClean="0">
                        <a:latin typeface="HG丸ｺﾞｼｯｸM-PRO" panose="020F0600000000000000" pitchFamily="50" charset="-128"/>
                        <a:ea typeface="HG丸ｺﾞｼｯｸM-PRO" panose="020F0600000000000000" pitchFamily="50" charset="-128"/>
                      </a:endParaRPr>
                    </a:p>
                    <a:p>
                      <a:endParaRPr kumimoji="1" lang="en-US" altLang="ja-JP" sz="1050" dirty="0" smtClean="0">
                        <a:latin typeface="HG丸ｺﾞｼｯｸM-PRO" panose="020F0600000000000000" pitchFamily="50" charset="-128"/>
                        <a:ea typeface="HG丸ｺﾞｼｯｸM-PRO" panose="020F0600000000000000" pitchFamily="50" charset="-128"/>
                      </a:endParaRPr>
                    </a:p>
                    <a:p>
                      <a:endParaRPr kumimoji="1" lang="en-US" altLang="ja-JP" sz="1050" dirty="0" smtClean="0">
                        <a:latin typeface="HG丸ｺﾞｼｯｸM-PRO" panose="020F0600000000000000" pitchFamily="50" charset="-128"/>
                        <a:ea typeface="HG丸ｺﾞｼｯｸM-PRO" panose="020F0600000000000000" pitchFamily="50" charset="-128"/>
                      </a:endParaRPr>
                    </a:p>
                    <a:p>
                      <a:endParaRPr kumimoji="1" lang="en-US" altLang="ja-JP" sz="1050" dirty="0" smtClean="0">
                        <a:latin typeface="HG丸ｺﾞｼｯｸM-PRO" panose="020F0600000000000000" pitchFamily="50" charset="-128"/>
                        <a:ea typeface="HG丸ｺﾞｼｯｸM-PRO" panose="020F0600000000000000" pitchFamily="50" charset="-128"/>
                      </a:endParaRPr>
                    </a:p>
                    <a:p>
                      <a:endParaRPr kumimoji="1" lang="en-US" altLang="ja-JP" sz="1050" dirty="0" smtClean="0">
                        <a:latin typeface="HG丸ｺﾞｼｯｸM-PRO" panose="020F0600000000000000" pitchFamily="50" charset="-128"/>
                        <a:ea typeface="HG丸ｺﾞｼｯｸM-PRO" panose="020F0600000000000000" pitchFamily="50" charset="-128"/>
                      </a:endParaRPr>
                    </a:p>
                    <a:p>
                      <a:endParaRPr kumimoji="1" lang="en-US" altLang="ja-JP" sz="1050" dirty="0" smtClean="0">
                        <a:latin typeface="HG丸ｺﾞｼｯｸM-PRO" panose="020F0600000000000000" pitchFamily="50" charset="-128"/>
                        <a:ea typeface="HG丸ｺﾞｼｯｸM-PRO" panose="020F0600000000000000" pitchFamily="50" charset="-128"/>
                      </a:endParaRPr>
                    </a:p>
                    <a:p>
                      <a:endParaRPr kumimoji="1" lang="en-US" altLang="ja-JP" sz="1050" dirty="0" smtClean="0">
                        <a:latin typeface="HG丸ｺﾞｼｯｸM-PRO" panose="020F0600000000000000" pitchFamily="50" charset="-128"/>
                        <a:ea typeface="HG丸ｺﾞｼｯｸM-PRO" panose="020F0600000000000000" pitchFamily="50" charset="-128"/>
                      </a:endParaRPr>
                    </a:p>
                    <a:p>
                      <a:endParaRPr kumimoji="1" lang="en-US" altLang="ja-JP" sz="1050" dirty="0" smtClean="0">
                        <a:latin typeface="HG丸ｺﾞｼｯｸM-PRO" panose="020F0600000000000000" pitchFamily="50" charset="-128"/>
                        <a:ea typeface="HG丸ｺﾞｼｯｸM-PRO" panose="020F0600000000000000" pitchFamily="50" charset="-128"/>
                      </a:endParaRPr>
                    </a:p>
                    <a:p>
                      <a:endParaRPr kumimoji="1" lang="en-US" altLang="ja-JP" sz="1050" dirty="0" smtClean="0">
                        <a:latin typeface="HG丸ｺﾞｼｯｸM-PRO" panose="020F0600000000000000" pitchFamily="50" charset="-128"/>
                        <a:ea typeface="HG丸ｺﾞｼｯｸM-PRO" panose="020F0600000000000000" pitchFamily="50" charset="-128"/>
                      </a:endParaRPr>
                    </a:p>
                    <a:p>
                      <a:endParaRPr kumimoji="1" lang="en-US" altLang="ja-JP" sz="1050" dirty="0" smtClean="0">
                        <a:latin typeface="HG丸ｺﾞｼｯｸM-PRO" panose="020F0600000000000000" pitchFamily="50" charset="-128"/>
                        <a:ea typeface="HG丸ｺﾞｼｯｸM-PRO" panose="020F0600000000000000" pitchFamily="50" charset="-128"/>
                      </a:endParaRPr>
                    </a:p>
                    <a:p>
                      <a:endParaRPr kumimoji="1" lang="en-US" altLang="ja-JP" sz="1050" dirty="0" smtClean="0">
                        <a:latin typeface="HG丸ｺﾞｼｯｸM-PRO" panose="020F0600000000000000" pitchFamily="50" charset="-128"/>
                        <a:ea typeface="HG丸ｺﾞｼｯｸM-PRO" panose="020F0600000000000000" pitchFamily="50" charset="-128"/>
                      </a:endParaRPr>
                    </a:p>
                    <a:p>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smtClean="0">
                          <a:latin typeface="HG丸ｺﾞｼｯｸM-PRO" panose="020F0600000000000000" pitchFamily="50" charset="-128"/>
                          <a:ea typeface="HG丸ｺﾞｼｯｸM-PRO" panose="020F0600000000000000" pitchFamily="50" charset="-128"/>
                        </a:rPr>
                        <a:t>◇パート、指揮者、伴奏者の分の台紙を準</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smtClean="0">
                          <a:latin typeface="HG丸ｺﾞｼｯｸM-PRO" panose="020F0600000000000000" pitchFamily="50" charset="-128"/>
                          <a:ea typeface="HG丸ｺﾞｼｯｸM-PRO" panose="020F0600000000000000" pitchFamily="50" charset="-128"/>
                        </a:rPr>
                        <a:t>　</a:t>
                      </a:r>
                      <a:r>
                        <a:rPr kumimoji="1" lang="ja-JP" altLang="en-US" sz="1050" dirty="0" err="1" smtClean="0">
                          <a:latin typeface="HG丸ｺﾞｼｯｸM-PRO" panose="020F0600000000000000" pitchFamily="50" charset="-128"/>
                          <a:ea typeface="HG丸ｺﾞｼｯｸM-PRO" panose="020F0600000000000000" pitchFamily="50" charset="-128"/>
                        </a:rPr>
                        <a:t>備して</a:t>
                      </a:r>
                      <a:r>
                        <a:rPr kumimoji="1" lang="ja-JP" altLang="en-US" sz="1050" dirty="0" smtClean="0">
                          <a:latin typeface="HG丸ｺﾞｼｯｸM-PRO" panose="020F0600000000000000" pitchFamily="50" charset="-128"/>
                          <a:ea typeface="HG丸ｺﾞｼｯｸM-PRO" panose="020F0600000000000000" pitchFamily="50" charset="-128"/>
                        </a:rPr>
                        <a:t>おく。</a:t>
                      </a:r>
                      <a:endParaRPr kumimoji="1" lang="en-US" altLang="ja-JP" sz="1050" dirty="0" smtClean="0">
                        <a:latin typeface="HG丸ｺﾞｼｯｸM-PRO" panose="020F0600000000000000" pitchFamily="50" charset="-128"/>
                        <a:ea typeface="HG丸ｺﾞｼｯｸM-PRO" panose="020F0600000000000000" pitchFamily="50" charset="-128"/>
                      </a:endParaRPr>
                    </a:p>
                    <a:p>
                      <a:endParaRPr kumimoji="1" lang="en-US" altLang="ja-JP" sz="1050" dirty="0" smtClean="0">
                        <a:latin typeface="HG丸ｺﾞｼｯｸM-PRO" panose="020F0600000000000000" pitchFamily="50" charset="-128"/>
                        <a:ea typeface="HG丸ｺﾞｼｯｸM-PRO" panose="020F0600000000000000" pitchFamily="50" charset="-128"/>
                      </a:endParaRPr>
                    </a:p>
                    <a:p>
                      <a:pPr marL="0" marR="0" lvl="0" indent="0" algn="l" defTabSz="685743" rtl="0" eaLnBrk="1" fontAlgn="auto" latinLnBrk="0" hangingPunct="1">
                        <a:lnSpc>
                          <a:spcPct val="100000"/>
                        </a:lnSpc>
                        <a:spcBef>
                          <a:spcPts val="0"/>
                        </a:spcBef>
                        <a:spcAft>
                          <a:spcPts val="0"/>
                        </a:spcAft>
                        <a:buClrTx/>
                        <a:buSzTx/>
                        <a:buFontTx/>
                        <a:buNone/>
                        <a:tabLst/>
                        <a:defRPr/>
                      </a:pPr>
                      <a:r>
                        <a:rPr kumimoji="1" lang="ja-JP" altLang="en-US" sz="1050" dirty="0" smtClean="0">
                          <a:latin typeface="HG丸ｺﾞｼｯｸM-PRO" panose="020F0600000000000000" pitchFamily="50" charset="-128"/>
                          <a:ea typeface="HG丸ｺﾞｼｯｸM-PRO" panose="020F0600000000000000" pitchFamily="50" charset="-128"/>
                        </a:rPr>
                        <a:t>◇しっかりと読む時間を確保する。</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smtClean="0">
                          <a:latin typeface="HG丸ｺﾞｼｯｸM-PRO" panose="020F0600000000000000" pitchFamily="50" charset="-128"/>
                          <a:ea typeface="HG丸ｺﾞｼｯｸM-PRO" panose="020F0600000000000000" pitchFamily="50" charset="-128"/>
                        </a:rPr>
                        <a:t>◇</a:t>
                      </a:r>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ギャラリーウォーク形式で級友の考え</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　を見合うことを伝える。</a:t>
                      </a:r>
                      <a:endParaRPr kumimoji="1" lang="en-US" altLang="ja-JP" sz="1050" dirty="0" smtClean="0">
                        <a:latin typeface="HG丸ｺﾞｼｯｸM-PRO" panose="020F0600000000000000" pitchFamily="50" charset="-128"/>
                        <a:ea typeface="HG丸ｺﾞｼｯｸM-PRO" panose="020F0600000000000000" pitchFamily="50" charset="-128"/>
                      </a:endParaRPr>
                    </a:p>
                    <a:p>
                      <a:endParaRPr kumimoji="1" lang="en-US" altLang="ja-JP" sz="1050" dirty="0" smtClean="0">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
        <p:nvSpPr>
          <p:cNvPr id="78" name="Rectangle 11"/>
          <p:cNvSpPr>
            <a:spLocks noChangeArrowheads="1"/>
          </p:cNvSpPr>
          <p:nvPr/>
        </p:nvSpPr>
        <p:spPr bwMode="auto">
          <a:xfrm>
            <a:off x="72000" y="679424"/>
            <a:ext cx="1606718" cy="576000"/>
          </a:xfrm>
          <a:prstGeom prst="rect">
            <a:avLst/>
          </a:prstGeom>
          <a:solidFill>
            <a:srgbClr val="0099FF"/>
          </a:solidFill>
          <a:ln>
            <a:noFill/>
          </a:ln>
          <a:extLst/>
        </p:spPr>
        <p:txBody>
          <a:bodyPr wrap="none" anchor="ctr"/>
          <a:lstStyle/>
          <a:p>
            <a:pPr algn="ctr"/>
            <a:r>
              <a:rPr lang="ja-JP" altLang="en-US" sz="1600" dirty="0">
                <a:ea typeface="HG丸ｺﾞｼｯｸM-PRO" pitchFamily="50" charset="-128"/>
              </a:rPr>
              <a:t>本時の目標</a:t>
            </a:r>
          </a:p>
        </p:txBody>
      </p:sp>
      <p:sp>
        <p:nvSpPr>
          <p:cNvPr id="82" name="Rectangle 55"/>
          <p:cNvSpPr>
            <a:spLocks noChangeArrowheads="1"/>
          </p:cNvSpPr>
          <p:nvPr/>
        </p:nvSpPr>
        <p:spPr bwMode="auto">
          <a:xfrm>
            <a:off x="1678717" y="687812"/>
            <a:ext cx="5059799" cy="56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100" dirty="0" smtClean="0">
                <a:latin typeface="HG丸ｺﾞｼｯｸM-PRO" panose="020F0600000000000000" pitchFamily="50" charset="-128"/>
                <a:ea typeface="HG丸ｺﾞｼｯｸM-PRO" panose="020F0600000000000000" pitchFamily="50" charset="-128"/>
              </a:rPr>
              <a:t>○合唱練習や合唱コンクールにおける互いの頑張りを</a:t>
            </a:r>
            <a:r>
              <a:rPr lang="ja-JP" altLang="en-US" sz="1100" smtClean="0">
                <a:latin typeface="HG丸ｺﾞｼｯｸM-PRO" panose="020F0600000000000000" pitchFamily="50" charset="-128"/>
                <a:ea typeface="HG丸ｺﾞｼｯｸM-PRO" panose="020F0600000000000000" pitchFamily="50" charset="-128"/>
              </a:rPr>
              <a:t>認め合う。</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○振り返りを通して、自分のよさや可能性に気付く。</a:t>
            </a:r>
            <a:endParaRPr lang="ja-JP" altLang="ja-JP" sz="1100" dirty="0">
              <a:latin typeface="HG丸ｺﾞｼｯｸM-PRO" panose="020F0600000000000000" pitchFamily="50" charset="-128"/>
              <a:ea typeface="HG丸ｺﾞｼｯｸM-PRO" panose="020F0600000000000000" pitchFamily="50" charset="-128"/>
            </a:endParaRPr>
          </a:p>
        </p:txBody>
      </p:sp>
      <p:sp>
        <p:nvSpPr>
          <p:cNvPr id="83" name="Rectangle 55"/>
          <p:cNvSpPr>
            <a:spLocks noChangeArrowheads="1"/>
          </p:cNvSpPr>
          <p:nvPr/>
        </p:nvSpPr>
        <p:spPr bwMode="auto">
          <a:xfrm>
            <a:off x="1639256" y="1421298"/>
            <a:ext cx="5105738" cy="590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endParaRPr lang="en-US" altLang="ja-JP" sz="1050" dirty="0">
              <a:latin typeface="HG丸ｺﾞｼｯｸM-PRO" panose="020F0600000000000000" pitchFamily="50" charset="-128"/>
              <a:ea typeface="HG丸ｺﾞｼｯｸM-PRO" panose="020F0600000000000000" pitchFamily="50" charset="-128"/>
            </a:endParaRPr>
          </a:p>
          <a:p>
            <a:endParaRPr lang="en-US" altLang="ja-JP" sz="1050" spc="-150" dirty="0">
              <a:latin typeface="HG丸ｺﾞｼｯｸM-PRO" panose="020F0600000000000000" pitchFamily="50" charset="-128"/>
              <a:ea typeface="HG丸ｺﾞｼｯｸM-PRO" panose="020F0600000000000000" pitchFamily="50" charset="-128"/>
            </a:endParaRPr>
          </a:p>
        </p:txBody>
      </p:sp>
      <p:sp>
        <p:nvSpPr>
          <p:cNvPr id="61" name="正方形/長方形 60"/>
          <p:cNvSpPr/>
          <p:nvPr/>
        </p:nvSpPr>
        <p:spPr>
          <a:xfrm>
            <a:off x="77999" y="679424"/>
            <a:ext cx="6666997" cy="576000"/>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62" name="正方形/長方形 61"/>
          <p:cNvSpPr/>
          <p:nvPr/>
        </p:nvSpPr>
        <p:spPr>
          <a:xfrm>
            <a:off x="72000" y="1332000"/>
            <a:ext cx="6666516" cy="703764"/>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44" name="AutoShape 23"/>
          <p:cNvSpPr>
            <a:spLocks noChangeArrowheads="1"/>
          </p:cNvSpPr>
          <p:nvPr/>
        </p:nvSpPr>
        <p:spPr bwMode="auto">
          <a:xfrm rot="5400000">
            <a:off x="-1257093" y="3857256"/>
            <a:ext cx="3187211" cy="540000"/>
          </a:xfrm>
          <a:prstGeom prst="chevron">
            <a:avLst>
              <a:gd name="adj" fmla="val 37469"/>
            </a:avLst>
          </a:prstGeom>
          <a:solidFill>
            <a:srgbClr val="0099FF"/>
          </a:solidFill>
          <a:ln>
            <a:noFill/>
          </a:ln>
          <a:extLst/>
        </p:spPr>
        <p:txBody>
          <a:bodyPr rot="10800000" vert="eaVert" wrap="none" anchor="ctr"/>
          <a:lstStyle/>
          <a:p>
            <a:pPr algn="ctr"/>
            <a:r>
              <a:rPr lang="en-US" altLang="ja-JP" sz="1200" dirty="0">
                <a:ea typeface="HG丸ｺﾞｼｯｸM-PRO" pitchFamily="50" charset="-128"/>
              </a:rPr>
              <a:t> </a:t>
            </a:r>
            <a:endParaRPr lang="ja-JP" altLang="en-US" dirty="0">
              <a:latin typeface="HG丸ｺﾞｼｯｸM-PRO" pitchFamily="50" charset="-128"/>
              <a:ea typeface="HG丸ｺﾞｼｯｸM-PRO" pitchFamily="50" charset="-128"/>
            </a:endParaRPr>
          </a:p>
        </p:txBody>
      </p:sp>
      <p:sp>
        <p:nvSpPr>
          <p:cNvPr id="45" name="正方形/長方形 51"/>
          <p:cNvSpPr>
            <a:spLocks noChangeArrowheads="1"/>
          </p:cNvSpPr>
          <p:nvPr/>
        </p:nvSpPr>
        <p:spPr bwMode="auto">
          <a:xfrm>
            <a:off x="69821" y="2999391"/>
            <a:ext cx="555624" cy="2018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Lst>
        </p:spPr>
        <p:txBody>
          <a:bodyPr vert="eaVert" wrap="none" lIns="36000" tIns="0" rIns="36000" bIns="0" anchor="ctr"/>
          <a:lstStyle/>
          <a:p>
            <a:pPr algn="ctr"/>
            <a:r>
              <a:rPr lang="ja-JP" altLang="en-US" sz="1200" dirty="0">
                <a:latin typeface="HG丸ｺﾞｼｯｸM-PRO" pitchFamily="50" charset="-128"/>
                <a:ea typeface="HG丸ｺﾞｼｯｸM-PRO" pitchFamily="50" charset="-128"/>
              </a:rPr>
              <a:t>導入　　分</a:t>
            </a:r>
            <a:endParaRPr lang="en-US" altLang="ja-JP" sz="1200" dirty="0">
              <a:latin typeface="HG丸ｺﾞｼｯｸM-PRO" pitchFamily="50" charset="-128"/>
              <a:ea typeface="HG丸ｺﾞｼｯｸM-PRO" pitchFamily="50" charset="-128"/>
            </a:endParaRPr>
          </a:p>
        </p:txBody>
      </p:sp>
      <p:sp>
        <p:nvSpPr>
          <p:cNvPr id="43" name="Rectangle 55"/>
          <p:cNvSpPr>
            <a:spLocks noChangeArrowheads="1"/>
          </p:cNvSpPr>
          <p:nvPr/>
        </p:nvSpPr>
        <p:spPr bwMode="auto">
          <a:xfrm>
            <a:off x="2614159" y="18529"/>
            <a:ext cx="3952718" cy="341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t"/>
          <a:lstStyle/>
          <a:p>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１</a:t>
            </a:r>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ウ 学校における多様な集団の生活の向上</a:t>
            </a:r>
            <a:endParaRPr lang="en-US" altLang="ja-JP" sz="900" dirty="0">
              <a:latin typeface="HG丸ｺﾞｼｯｸM-PRO" panose="020F0600000000000000" pitchFamily="50" charset="-128"/>
              <a:ea typeface="HG丸ｺﾞｼｯｸM-PRO" panose="020F0600000000000000" pitchFamily="50" charset="-128"/>
            </a:endParaRPr>
          </a:p>
          <a:p>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２</a:t>
            </a:r>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ア 自他の個性の理解と尊重、よりよい人間関係の形成</a:t>
            </a:r>
          </a:p>
        </p:txBody>
      </p:sp>
      <p:sp>
        <p:nvSpPr>
          <p:cNvPr id="101" name="角丸四角形吹き出し 100"/>
          <p:cNvSpPr/>
          <p:nvPr/>
        </p:nvSpPr>
        <p:spPr>
          <a:xfrm>
            <a:off x="1335816" y="4140782"/>
            <a:ext cx="2664687" cy="1323466"/>
          </a:xfrm>
          <a:prstGeom prst="wedgeRoundRectCallout">
            <a:avLst>
              <a:gd name="adj1" fmla="val -54805"/>
              <a:gd name="adj2" fmla="val -38707"/>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lIns="36000" tIns="36000" rIns="36000" bIns="72000" rtlCol="0" anchor="ctr"/>
          <a:lstStyle/>
          <a:p>
            <a:r>
              <a:rPr lang="ja-JP" altLang="en-US" sz="1050" dirty="0">
                <a:latin typeface="ＤＦ平成明朝体W3" panose="02020309000000000000" pitchFamily="17" charset="-128"/>
                <a:ea typeface="ＤＦ平成明朝体W3" panose="02020309000000000000" pitchFamily="17" charset="-128"/>
              </a:rPr>
              <a:t>　</a:t>
            </a:r>
            <a:r>
              <a:rPr lang="ja-JP" altLang="en-US" sz="1050" dirty="0" smtClean="0">
                <a:latin typeface="ＤＦ平成明朝体W3" panose="02020309000000000000" pitchFamily="17" charset="-128"/>
                <a:ea typeface="ＤＦ平成明朝体W3" panose="02020309000000000000" pitchFamily="17" charset="-128"/>
              </a:rPr>
              <a:t>先日の合唱コンクール、皆さん本当によく頑張りましたね。当日の合唱の成功だけではなく、それまでの練習で努力したことや、たくさん悩んだこと、すべてが皆さんの今後の生活の財産になったと思います。これからの生活をよりよいものにするために、振り返りを行います。</a:t>
            </a:r>
            <a:endParaRPr lang="en-US" altLang="ja-JP" sz="1050" dirty="0">
              <a:latin typeface="ＤＦ平成明朝体W3" panose="02020309000000000000" pitchFamily="17" charset="-128"/>
              <a:ea typeface="ＤＦ平成明朝体W3" panose="02020309000000000000" pitchFamily="17" charset="-128"/>
            </a:endParaRPr>
          </a:p>
        </p:txBody>
      </p:sp>
      <p:sp>
        <p:nvSpPr>
          <p:cNvPr id="68" name="角丸四角形吹き出し 67"/>
          <p:cNvSpPr/>
          <p:nvPr/>
        </p:nvSpPr>
        <p:spPr>
          <a:xfrm>
            <a:off x="1335816" y="6070636"/>
            <a:ext cx="2681767" cy="1400314"/>
          </a:xfrm>
          <a:prstGeom prst="wedgeRoundRectCallout">
            <a:avLst>
              <a:gd name="adj1" fmla="val -56076"/>
              <a:gd name="adj2" fmla="val -32085"/>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lIns="36000" tIns="36000" rIns="36000" bIns="72000" rtlCol="0" anchor="ctr"/>
          <a:lstStyle/>
          <a:p>
            <a:r>
              <a:rPr lang="ja-JP" altLang="en-US" sz="1050" dirty="0">
                <a:solidFill>
                  <a:schemeClr val="tx1"/>
                </a:solidFill>
                <a:latin typeface="ＤＦ平成明朝体W3" panose="02020309000000000000" pitchFamily="17" charset="-128"/>
                <a:ea typeface="ＤＦ平成明朝体W3" panose="02020309000000000000" pitchFamily="17" charset="-128"/>
              </a:rPr>
              <a:t>　</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これから、級友の頑張りを伝える時間を設定します。</a:t>
            </a:r>
            <a:endParaRPr lang="en-US" altLang="ja-JP" sz="1050" dirty="0" smtClean="0">
              <a:solidFill>
                <a:schemeClr val="tx1"/>
              </a:solidFill>
              <a:latin typeface="ＤＦ平成明朝体W3" panose="02020309000000000000" pitchFamily="17" charset="-128"/>
              <a:ea typeface="ＤＦ平成明朝体W3" panose="02020309000000000000" pitchFamily="17" charset="-128"/>
            </a:endParaRPr>
          </a:p>
          <a:p>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　付箋紙に各パート、指揮者、伴奏者それぞれに向けたメッセージを書きましょう。できるだけ具体的な場面を思い出しながら仲間に頑張りを伝えてあげたいものですね。時間は７分間です。</a:t>
            </a:r>
            <a:endParaRPr lang="en-US" altLang="ja-JP" sz="1050" dirty="0">
              <a:solidFill>
                <a:schemeClr val="tx1"/>
              </a:solidFill>
              <a:latin typeface="ＤＦ平成明朝体W3" panose="02020309000000000000" pitchFamily="17" charset="-128"/>
              <a:ea typeface="ＤＦ平成明朝体W3" panose="02020309000000000000" pitchFamily="17" charset="-128"/>
            </a:endParaRPr>
          </a:p>
        </p:txBody>
      </p:sp>
      <p:sp>
        <p:nvSpPr>
          <p:cNvPr id="41" name="Rectangle 55"/>
          <p:cNvSpPr>
            <a:spLocks noChangeArrowheads="1"/>
          </p:cNvSpPr>
          <p:nvPr/>
        </p:nvSpPr>
        <p:spPr bwMode="auto">
          <a:xfrm>
            <a:off x="1678718" y="1344722"/>
            <a:ext cx="5059798" cy="69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100" dirty="0">
                <a:latin typeface="HG丸ｺﾞｼｯｸM-PRO" panose="020F0600000000000000" pitchFamily="50" charset="-128"/>
                <a:ea typeface="HG丸ｺﾞｼｯｸM-PRO" panose="020F0600000000000000" pitchFamily="50" charset="-128"/>
              </a:rPr>
              <a:t>①－４　振り返りは自己</a:t>
            </a:r>
            <a:r>
              <a:rPr lang="ja-JP" altLang="en-US" sz="1100" dirty="0" smtClean="0">
                <a:latin typeface="HG丸ｺﾞｼｯｸM-PRO" panose="020F0600000000000000" pitchFamily="50" charset="-128"/>
                <a:ea typeface="HG丸ｺﾞｼｯｸM-PRO" panose="020F0600000000000000" pitchFamily="50" charset="-128"/>
              </a:rPr>
              <a:t>評価に加え、</a:t>
            </a:r>
            <a:r>
              <a:rPr lang="ja-JP" altLang="en-US" sz="1100" dirty="0">
                <a:latin typeface="HG丸ｺﾞｼｯｸM-PRO" panose="020F0600000000000000" pitchFamily="50" charset="-128"/>
                <a:ea typeface="HG丸ｺﾞｼｯｸM-PRO" panose="020F0600000000000000" pitchFamily="50" charset="-128"/>
              </a:rPr>
              <a:t>仲間と認め合う活動</a:t>
            </a:r>
            <a:r>
              <a:rPr lang="ja-JP" altLang="en-US" sz="1100" dirty="0" smtClean="0">
                <a:latin typeface="HG丸ｺﾞｼｯｸM-PRO" panose="020F0600000000000000" pitchFamily="50" charset="-128"/>
                <a:ea typeface="HG丸ｺﾞｼｯｸM-PRO" panose="020F0600000000000000" pitchFamily="50" charset="-128"/>
              </a:rPr>
              <a:t>を取り入れる。</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①－５　振り返りと自己決定を</a:t>
            </a:r>
            <a:r>
              <a:rPr lang="ja-JP" altLang="en-US" sz="1100" dirty="0" smtClean="0">
                <a:latin typeface="HG丸ｺﾞｼｯｸM-PRO" panose="020F0600000000000000" pitchFamily="50" charset="-128"/>
                <a:ea typeface="HG丸ｺﾞｼｯｸM-PRO" panose="020F0600000000000000" pitchFamily="50" charset="-128"/>
              </a:rPr>
              <a:t>結び付ける。</a:t>
            </a:r>
            <a:endParaRPr lang="en-US" altLang="ja-JP" sz="1100" spc="-150" dirty="0">
              <a:latin typeface="HG丸ｺﾞｼｯｸM-PRO" panose="020F0600000000000000" pitchFamily="50" charset="-128"/>
              <a:ea typeface="HG丸ｺﾞｼｯｸM-PRO" panose="020F0600000000000000" pitchFamily="50" charset="-128"/>
            </a:endParaRPr>
          </a:p>
        </p:txBody>
      </p:sp>
      <p:sp>
        <p:nvSpPr>
          <p:cNvPr id="42" name="AutoShape 23"/>
          <p:cNvSpPr>
            <a:spLocks noChangeArrowheads="1"/>
          </p:cNvSpPr>
          <p:nvPr/>
        </p:nvSpPr>
        <p:spPr bwMode="auto">
          <a:xfrm rot="5400000">
            <a:off x="-1787964" y="7399491"/>
            <a:ext cx="4248951" cy="540000"/>
          </a:xfrm>
          <a:prstGeom prst="chevron">
            <a:avLst>
              <a:gd name="adj" fmla="val 37469"/>
            </a:avLst>
          </a:prstGeom>
          <a:solidFill>
            <a:srgbClr val="0099FF"/>
          </a:solidFill>
          <a:ln>
            <a:noFill/>
          </a:ln>
          <a:extLst/>
        </p:spPr>
        <p:txBody>
          <a:bodyPr rot="10800000" vert="eaVert" wrap="none" anchor="ctr"/>
          <a:lstStyle/>
          <a:p>
            <a:pPr algn="ctr"/>
            <a:r>
              <a:rPr lang="en-US" altLang="ja-JP" sz="1200" dirty="0">
                <a:ea typeface="HG丸ｺﾞｼｯｸM-PRO" pitchFamily="50" charset="-128"/>
              </a:rPr>
              <a:t> </a:t>
            </a:r>
            <a:endParaRPr lang="ja-JP" altLang="en-US" dirty="0">
              <a:latin typeface="HG丸ｺﾞｼｯｸM-PRO" pitchFamily="50" charset="-128"/>
              <a:ea typeface="HG丸ｺﾞｼｯｸM-PRO" pitchFamily="50" charset="-128"/>
            </a:endParaRPr>
          </a:p>
        </p:txBody>
      </p:sp>
      <p:sp>
        <p:nvSpPr>
          <p:cNvPr id="48" name="正方形/長方形 51"/>
          <p:cNvSpPr>
            <a:spLocks noChangeArrowheads="1"/>
          </p:cNvSpPr>
          <p:nvPr/>
        </p:nvSpPr>
        <p:spPr bwMode="auto">
          <a:xfrm>
            <a:off x="81093" y="5944858"/>
            <a:ext cx="533079" cy="14910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Lst>
        </p:spPr>
        <p:txBody>
          <a:bodyPr vert="eaVert" wrap="none" lIns="36000" tIns="0" rIns="36000" bIns="0" anchor="ctr"/>
          <a:lstStyle/>
          <a:p>
            <a:pPr algn="ctr"/>
            <a:r>
              <a:rPr lang="ja-JP" altLang="en-US" sz="1200" dirty="0">
                <a:latin typeface="HG丸ｺﾞｼｯｸM-PRO" pitchFamily="50" charset="-128"/>
                <a:ea typeface="HG丸ｺﾞｼｯｸM-PRO" pitchFamily="50" charset="-128"/>
              </a:rPr>
              <a:t>　　　　　　　　　　主活動　　分</a:t>
            </a:r>
            <a:endParaRPr lang="en-US" altLang="ja-JP" sz="1200" dirty="0">
              <a:latin typeface="HG丸ｺﾞｼｯｸM-PRO" pitchFamily="50" charset="-128"/>
              <a:ea typeface="HG丸ｺﾞｼｯｸM-PRO" pitchFamily="50" charset="-128"/>
            </a:endParaRPr>
          </a:p>
        </p:txBody>
      </p:sp>
      <p:sp>
        <p:nvSpPr>
          <p:cNvPr id="56" name="Rectangle 55"/>
          <p:cNvSpPr>
            <a:spLocks noChangeArrowheads="1"/>
          </p:cNvSpPr>
          <p:nvPr/>
        </p:nvSpPr>
        <p:spPr bwMode="auto">
          <a:xfrm>
            <a:off x="1929128" y="339516"/>
            <a:ext cx="5440491" cy="309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pPr algn="ctr"/>
            <a:r>
              <a:rPr lang="ja-JP" altLang="en-US" sz="1600" dirty="0" smtClean="0">
                <a:latin typeface="HG丸ｺﾞｼｯｸM-PRO" panose="020F0600000000000000" pitchFamily="50" charset="-128"/>
                <a:ea typeface="HG丸ｺﾞｼｯｸM-PRO" panose="020F0600000000000000" pitchFamily="50" charset="-128"/>
              </a:rPr>
              <a:t>合唱コンクールを振り返ろう</a:t>
            </a:r>
            <a:endParaRPr lang="ja-JP" altLang="en-US" sz="1600" dirty="0">
              <a:latin typeface="HG丸ｺﾞｼｯｸM-PRO" panose="020F0600000000000000" pitchFamily="50" charset="-128"/>
              <a:ea typeface="HG丸ｺﾞｼｯｸM-PRO" panose="020F0600000000000000" pitchFamily="50" charset="-128"/>
            </a:endParaRPr>
          </a:p>
        </p:txBody>
      </p:sp>
      <p:sp>
        <p:nvSpPr>
          <p:cNvPr id="14" name="テキスト ボックス 13"/>
          <p:cNvSpPr txBox="1"/>
          <p:nvPr/>
        </p:nvSpPr>
        <p:spPr>
          <a:xfrm>
            <a:off x="150284" y="3929338"/>
            <a:ext cx="465615" cy="276999"/>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10</a:t>
            </a:r>
            <a:endParaRPr lang="ja-JP" altLang="en-US" sz="1200" dirty="0">
              <a:latin typeface="HG丸ｺﾞｼｯｸM-PRO" panose="020F0600000000000000" pitchFamily="50" charset="-128"/>
              <a:ea typeface="HG丸ｺﾞｼｯｸM-PRO" panose="020F0600000000000000" pitchFamily="50" charset="-128"/>
            </a:endParaRPr>
          </a:p>
        </p:txBody>
      </p:sp>
      <p:sp>
        <p:nvSpPr>
          <p:cNvPr id="58" name="テキスト ボックス 57"/>
          <p:cNvSpPr txBox="1"/>
          <p:nvPr/>
        </p:nvSpPr>
        <p:spPr>
          <a:xfrm>
            <a:off x="140897" y="7470950"/>
            <a:ext cx="465615" cy="276999"/>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35</a:t>
            </a:r>
            <a:endParaRPr lang="ja-JP" altLang="en-US" sz="1200" dirty="0">
              <a:latin typeface="HG丸ｺﾞｼｯｸM-PRO" panose="020F0600000000000000" pitchFamily="50" charset="-128"/>
              <a:ea typeface="HG丸ｺﾞｼｯｸM-PRO" panose="020F0600000000000000" pitchFamily="50" charset="-128"/>
            </a:endParaRPr>
          </a:p>
        </p:txBody>
      </p:sp>
      <p:sp>
        <p:nvSpPr>
          <p:cNvPr id="34" name="Rectangle 11"/>
          <p:cNvSpPr>
            <a:spLocks noChangeArrowheads="1"/>
          </p:cNvSpPr>
          <p:nvPr/>
        </p:nvSpPr>
        <p:spPr bwMode="auto">
          <a:xfrm>
            <a:off x="72000" y="1332000"/>
            <a:ext cx="1606718" cy="705600"/>
          </a:xfrm>
          <a:prstGeom prst="rect">
            <a:avLst/>
          </a:prstGeom>
          <a:solidFill>
            <a:srgbClr val="0099FF"/>
          </a:solidFill>
          <a:ln>
            <a:noFill/>
          </a:ln>
          <a:extLst/>
        </p:spPr>
        <p:txBody>
          <a:bodyPr wrap="none" anchor="ctr"/>
          <a:lstStyle/>
          <a:p>
            <a:pPr algn="ctr"/>
            <a:r>
              <a:rPr lang="ja-JP" altLang="en-US" sz="1400" dirty="0">
                <a:ea typeface="HG丸ｺﾞｼｯｸM-PRO" pitchFamily="50" charset="-128"/>
              </a:rPr>
              <a:t>児童生徒の発達を</a:t>
            </a:r>
            <a:endParaRPr lang="en-US" altLang="ja-JP" sz="1400" dirty="0">
              <a:ea typeface="HG丸ｺﾞｼｯｸM-PRO" pitchFamily="50" charset="-128"/>
            </a:endParaRPr>
          </a:p>
          <a:p>
            <a:pPr algn="ctr"/>
            <a:r>
              <a:rPr lang="ja-JP" altLang="en-US" sz="1400" dirty="0">
                <a:ea typeface="HG丸ｺﾞｼｯｸM-PRO" pitchFamily="50" charset="-128"/>
              </a:rPr>
              <a:t>「</a:t>
            </a:r>
            <a:r>
              <a:rPr lang="ja-JP" altLang="en-US" sz="1400" dirty="0" smtClean="0">
                <a:ea typeface="HG丸ｺﾞｼｯｸM-PRO" pitchFamily="50" charset="-128"/>
              </a:rPr>
              <a:t>ささえ－る</a:t>
            </a:r>
            <a:r>
              <a:rPr lang="ja-JP" altLang="en-US" sz="1400" dirty="0">
                <a:ea typeface="HG丸ｺﾞｼｯｸM-PRO" pitchFamily="50" charset="-128"/>
              </a:rPr>
              <a:t>」</a:t>
            </a:r>
            <a:endParaRPr lang="en-US" altLang="ja-JP" sz="1400" dirty="0">
              <a:ea typeface="HG丸ｺﾞｼｯｸM-PRO" pitchFamily="50" charset="-128"/>
            </a:endParaRPr>
          </a:p>
          <a:p>
            <a:pPr algn="ctr"/>
            <a:r>
              <a:rPr lang="ja-JP" altLang="en-US" sz="1400" dirty="0" smtClean="0">
                <a:ea typeface="HG丸ｺﾞｼｯｸM-PRO" pitchFamily="50" charset="-128"/>
              </a:rPr>
              <a:t>ポイント</a:t>
            </a:r>
            <a:endParaRPr lang="ja-JP" altLang="en-US" sz="1400" dirty="0">
              <a:ea typeface="HG丸ｺﾞｼｯｸM-PRO" pitchFamily="50" charset="-128"/>
            </a:endParaRPr>
          </a:p>
        </p:txBody>
      </p:sp>
      <p:sp>
        <p:nvSpPr>
          <p:cNvPr id="35" name="正方形/長方形 34"/>
          <p:cNvSpPr/>
          <p:nvPr/>
        </p:nvSpPr>
        <p:spPr>
          <a:xfrm>
            <a:off x="4060309" y="2779534"/>
            <a:ext cx="2647940" cy="430887"/>
          </a:xfrm>
          <a:prstGeom prst="rect">
            <a:avLst/>
          </a:prstGeom>
          <a:solidFill>
            <a:srgbClr val="FFCCFF"/>
          </a:solidFill>
        </p:spPr>
        <p:txBody>
          <a:bodyPr wrap="square">
            <a:spAutoFit/>
          </a:bodyPr>
          <a:lstStyle/>
          <a:p>
            <a:pPr algn="ctr"/>
            <a:r>
              <a:rPr lang="ja-JP" altLang="en-US" sz="1100" dirty="0" smtClean="0">
                <a:latin typeface="HG丸ｺﾞｼｯｸM-PRO" panose="020F0600000000000000" pitchFamily="50" charset="-128"/>
                <a:ea typeface="HG丸ｺﾞｼｯｸM-PRO" panose="020F0600000000000000" pitchFamily="50" charset="-128"/>
              </a:rPr>
              <a:t>「ささえ－る」ポイントを意識した</a:t>
            </a:r>
            <a:endParaRPr lang="en-US" altLang="ja-JP" sz="1100" dirty="0" smtClean="0">
              <a:latin typeface="HG丸ｺﾞｼｯｸM-PRO" panose="020F0600000000000000" pitchFamily="50" charset="-128"/>
              <a:ea typeface="HG丸ｺﾞｼｯｸM-PRO" panose="020F0600000000000000" pitchFamily="50" charset="-128"/>
            </a:endParaRPr>
          </a:p>
          <a:p>
            <a:pPr algn="ctr"/>
            <a:r>
              <a:rPr lang="ja-JP" altLang="en-US" sz="1100" dirty="0" smtClean="0">
                <a:latin typeface="HG丸ｺﾞｼｯｸM-PRO" panose="020F0600000000000000" pitchFamily="50" charset="-128"/>
                <a:ea typeface="HG丸ｺﾞｼｯｸM-PRO" panose="020F0600000000000000" pitchFamily="50" charset="-128"/>
              </a:rPr>
              <a:t>具体的な働き掛け</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36" name="正方形/長方形 35"/>
          <p:cNvSpPr/>
          <p:nvPr/>
        </p:nvSpPr>
        <p:spPr>
          <a:xfrm>
            <a:off x="4063515" y="6146678"/>
            <a:ext cx="2647940" cy="1277786"/>
          </a:xfrm>
          <a:prstGeom prst="rect">
            <a:avLst/>
          </a:prstGeom>
          <a:solidFill>
            <a:srgbClr val="FFCCFF"/>
          </a:solidFill>
        </p:spPr>
        <p:txBody>
          <a:bodyPr wrap="square">
            <a:spAutoFit/>
          </a:bodyPr>
          <a:lstStyle/>
          <a:p>
            <a:r>
              <a:rPr lang="ja-JP" altLang="en-US" sz="1100" dirty="0" smtClean="0">
                <a:latin typeface="HG丸ｺﾞｼｯｸM-PRO" panose="020F0600000000000000" pitchFamily="50" charset="-128"/>
                <a:ea typeface="HG丸ｺﾞｼｯｸM-PRO" panose="020F0600000000000000" pitchFamily="50" charset="-128"/>
              </a:rPr>
              <a:t>ポイント①－４</a:t>
            </a:r>
            <a:endParaRPr lang="en-US" altLang="ja-JP" sz="1100" dirty="0" smtClean="0">
              <a:latin typeface="HG丸ｺﾞｼｯｸM-PRO" panose="020F0600000000000000" pitchFamily="50" charset="-128"/>
              <a:ea typeface="HG丸ｺﾞｼｯｸM-PRO" panose="020F0600000000000000" pitchFamily="50" charset="-128"/>
            </a:endParaRPr>
          </a:p>
          <a:p>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振り返りは自己</a:t>
            </a:r>
            <a:r>
              <a:rPr lang="ja-JP" altLang="en-US" sz="1100" dirty="0" smtClean="0">
                <a:latin typeface="HG丸ｺﾞｼｯｸM-PRO" panose="020F0600000000000000" pitchFamily="50" charset="-128"/>
                <a:ea typeface="HG丸ｺﾞｼｯｸM-PRO" panose="020F0600000000000000" pitchFamily="50" charset="-128"/>
              </a:rPr>
              <a:t>評価に加え、</a:t>
            </a:r>
            <a:r>
              <a:rPr lang="ja-JP" altLang="en-US" sz="1100" dirty="0">
                <a:latin typeface="HG丸ｺﾞｼｯｸM-PRO" panose="020F0600000000000000" pitchFamily="50" charset="-128"/>
                <a:ea typeface="HG丸ｺﾞｼｯｸM-PRO" panose="020F0600000000000000" pitchFamily="50" charset="-128"/>
              </a:rPr>
              <a:t>仲間と認め合う活動</a:t>
            </a:r>
            <a:r>
              <a:rPr lang="ja-JP" altLang="en-US" sz="1100" smtClean="0">
                <a:latin typeface="HG丸ｺﾞｼｯｸM-PRO" panose="020F0600000000000000" pitchFamily="50" charset="-128"/>
                <a:ea typeface="HG丸ｺﾞｼｯｸM-PRO" panose="020F0600000000000000" pitchFamily="50" charset="-128"/>
              </a:rPr>
              <a:t>を取り入れる</a:t>
            </a:r>
            <a:r>
              <a:rPr lang="en-US" altLang="ja-JP" sz="1100" smtClean="0">
                <a:latin typeface="HG丸ｺﾞｼｯｸM-PRO" panose="020F0600000000000000" pitchFamily="50" charset="-128"/>
                <a:ea typeface="HG丸ｺﾞｼｯｸM-PRO" panose="020F0600000000000000" pitchFamily="50" charset="-128"/>
              </a:rPr>
              <a:t>】</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a:t>
            </a:r>
            <a:r>
              <a:rPr lang="ja-JP" altLang="en-US" sz="1101" dirty="0">
                <a:latin typeface="HG丸ｺﾞｼｯｸM-PRO" panose="020F0600000000000000" pitchFamily="50" charset="-128"/>
                <a:ea typeface="HG丸ｺﾞｼｯｸM-PRO" panose="020F0600000000000000" pitchFamily="50" charset="-128"/>
              </a:rPr>
              <a:t>自分の頑張りを認められたり、褒められたりする場面を設定し、伝え合う活動を通して</a:t>
            </a:r>
            <a:r>
              <a:rPr lang="ja-JP" altLang="en-US" sz="1101" dirty="0" smtClean="0">
                <a:latin typeface="HG丸ｺﾞｼｯｸM-PRO" panose="020F0600000000000000" pitchFamily="50" charset="-128"/>
                <a:ea typeface="HG丸ｺﾞｼｯｸM-PRO" panose="020F0600000000000000" pitchFamily="50" charset="-128"/>
              </a:rPr>
              <a:t>、自己存在感や自己有用感を育む。</a:t>
            </a:r>
            <a:endParaRPr lang="en-US" altLang="ja-JP" sz="1101" dirty="0">
              <a:latin typeface="HG丸ｺﾞｼｯｸM-PRO" panose="020F0600000000000000" pitchFamily="50" charset="-128"/>
              <a:ea typeface="HG丸ｺﾞｼｯｸM-PRO" panose="020F0600000000000000" pitchFamily="50" charset="-128"/>
            </a:endParaRPr>
          </a:p>
        </p:txBody>
      </p:sp>
      <p:sp>
        <p:nvSpPr>
          <p:cNvPr id="32" name="角丸四角形吹き出し 31"/>
          <p:cNvSpPr/>
          <p:nvPr/>
        </p:nvSpPr>
        <p:spPr>
          <a:xfrm>
            <a:off x="1331189" y="8596528"/>
            <a:ext cx="2664687" cy="488858"/>
          </a:xfrm>
          <a:prstGeom prst="wedgeRoundRectCallout">
            <a:avLst>
              <a:gd name="adj1" fmla="val -55535"/>
              <a:gd name="adj2" fmla="val -17799"/>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tIns="36000" bIns="72000" rtlCol="0" anchor="ctr"/>
          <a:lstStyle/>
          <a:p>
            <a:r>
              <a:rPr lang="ja-JP" altLang="en-US" sz="1050" dirty="0">
                <a:latin typeface="ＤＦ平成明朝体W3" panose="02020309000000000000" pitchFamily="17" charset="-128"/>
                <a:ea typeface="ＤＦ平成明朝体W3" panose="02020309000000000000" pitchFamily="17" charset="-128"/>
              </a:rPr>
              <a:t>　では</a:t>
            </a:r>
            <a:r>
              <a:rPr lang="ja-JP" altLang="en-US" sz="1050" dirty="0" smtClean="0">
                <a:latin typeface="ＤＦ平成明朝体W3" panose="02020309000000000000" pitchFamily="17" charset="-128"/>
                <a:ea typeface="ＤＦ平成明朝体W3" panose="02020309000000000000" pitchFamily="17" charset="-128"/>
              </a:rPr>
              <a:t>、自分たちに向けて書いてくれたコメントを見てみましょう。</a:t>
            </a:r>
            <a:endParaRPr lang="ja-JP" altLang="en-US" sz="1050" dirty="0">
              <a:latin typeface="ＤＦ平成明朝体W3" panose="02020309000000000000" pitchFamily="17" charset="-128"/>
              <a:ea typeface="ＤＦ平成明朝体W3" panose="02020309000000000000" pitchFamily="17" charset="-128"/>
            </a:endParaRPr>
          </a:p>
        </p:txBody>
      </p:sp>
      <p:sp>
        <p:nvSpPr>
          <p:cNvPr id="33" name="テキスト ボックス 32"/>
          <p:cNvSpPr txBox="1"/>
          <p:nvPr/>
        </p:nvSpPr>
        <p:spPr>
          <a:xfrm>
            <a:off x="4097054" y="8750604"/>
            <a:ext cx="2569886" cy="769441"/>
          </a:xfrm>
          <a:prstGeom prst="rect">
            <a:avLst/>
          </a:prstGeom>
          <a:noFill/>
          <a:ln>
            <a:solidFill>
              <a:schemeClr val="tx1"/>
            </a:solidFill>
          </a:ln>
        </p:spPr>
        <p:txBody>
          <a:bodyPr wrap="square" rtlCol="0">
            <a:spAutoFit/>
          </a:bodyPr>
          <a:lstStyle/>
          <a:p>
            <a:r>
              <a:rPr kumimoji="1" lang="en-US" altLang="ja-JP" sz="1100" dirty="0" smtClean="0">
                <a:latin typeface="UD デジタル 教科書体 NK-B" panose="02020700000000000000" pitchFamily="18" charset="-128"/>
                <a:ea typeface="UD デジタル 教科書体 NK-B" panose="02020700000000000000" pitchFamily="18" charset="-128"/>
              </a:rPr>
              <a:t>【</a:t>
            </a:r>
            <a:r>
              <a:rPr lang="ja-JP" altLang="en-US" sz="1100" dirty="0" smtClean="0">
                <a:latin typeface="UD デジタル 教科書体 NK-B" panose="02020700000000000000" pitchFamily="18" charset="-128"/>
                <a:ea typeface="UD デジタル 教科書体 NK-B" panose="02020700000000000000" pitchFamily="18" charset="-128"/>
              </a:rPr>
              <a:t>ギャラリーウォークとは</a:t>
            </a:r>
            <a:r>
              <a:rPr kumimoji="1" lang="en-US" altLang="ja-JP" sz="1100" dirty="0" smtClean="0">
                <a:latin typeface="UD デジタル 教科書体 NK-B" panose="02020700000000000000" pitchFamily="18" charset="-128"/>
                <a:ea typeface="UD デジタル 教科書体 NK-B" panose="02020700000000000000" pitchFamily="18" charset="-128"/>
              </a:rPr>
              <a:t>】</a:t>
            </a:r>
          </a:p>
          <a:p>
            <a:r>
              <a:rPr kumimoji="1" lang="ja-JP" altLang="en-US" sz="1100" dirty="0" smtClean="0">
                <a:latin typeface="UD デジタル 教科書体 NK-B" panose="02020700000000000000" pitchFamily="18" charset="-128"/>
                <a:ea typeface="UD デジタル 教科書体 NK-B" panose="02020700000000000000" pitchFamily="18" charset="-128"/>
              </a:rPr>
              <a:t>　作品等を教室内に展示して、自由に歩いてまわりながら、各チームや個人の作品等を見たり、評価したりする発表形式。</a:t>
            </a:r>
            <a:endParaRPr kumimoji="1" lang="en-US" altLang="ja-JP" sz="1100" dirty="0" smtClean="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32188355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4905" y="4040568"/>
            <a:ext cx="613462" cy="6404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3181" y="2029273"/>
            <a:ext cx="613462" cy="6404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809" y="953320"/>
            <a:ext cx="613462" cy="6404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7" name="AutoShape 23"/>
          <p:cNvSpPr>
            <a:spLocks noChangeArrowheads="1"/>
          </p:cNvSpPr>
          <p:nvPr/>
        </p:nvSpPr>
        <p:spPr bwMode="auto">
          <a:xfrm rot="5400000">
            <a:off x="-440361" y="4158602"/>
            <a:ext cx="1559938" cy="544512"/>
          </a:xfrm>
          <a:prstGeom prst="chevron">
            <a:avLst>
              <a:gd name="adj" fmla="val 37469"/>
            </a:avLst>
          </a:prstGeom>
          <a:solidFill>
            <a:srgbClr val="0099FF"/>
          </a:solidFill>
          <a:ln>
            <a:noFill/>
          </a:ln>
          <a:extLst/>
        </p:spPr>
        <p:txBody>
          <a:bodyPr rot="10800000" vert="eaVert" wrap="none" anchor="ctr"/>
          <a:lstStyle/>
          <a:p>
            <a:pPr algn="ctr"/>
            <a:r>
              <a:rPr lang="en-US" altLang="ja-JP" sz="1200" dirty="0">
                <a:ea typeface="HG丸ｺﾞｼｯｸM-PRO" pitchFamily="50" charset="-128"/>
              </a:rPr>
              <a:t> </a:t>
            </a:r>
            <a:endParaRPr lang="ja-JP" altLang="en-US" dirty="0">
              <a:latin typeface="HG丸ｺﾞｼｯｸM-PRO" pitchFamily="50" charset="-128"/>
              <a:ea typeface="HG丸ｺﾞｼｯｸM-PRO" pitchFamily="50" charset="-128"/>
            </a:endParaRPr>
          </a:p>
        </p:txBody>
      </p:sp>
      <p:graphicFrame>
        <p:nvGraphicFramePr>
          <p:cNvPr id="64" name="表 63"/>
          <p:cNvGraphicFramePr>
            <a:graphicFrameLocks noGrp="1"/>
          </p:cNvGraphicFramePr>
          <p:nvPr>
            <p:extLst>
              <p:ext uri="{D42A27DB-BD31-4B8C-83A1-F6EECF244321}">
                <p14:modId xmlns:p14="http://schemas.microsoft.com/office/powerpoint/2010/main" val="827627144"/>
              </p:ext>
            </p:extLst>
          </p:nvPr>
        </p:nvGraphicFramePr>
        <p:xfrm>
          <a:off x="632200" y="68642"/>
          <a:ext cx="6116797" cy="5142185"/>
        </p:xfrm>
        <a:graphic>
          <a:graphicData uri="http://schemas.openxmlformats.org/drawingml/2006/table">
            <a:tbl>
              <a:tblPr firstRow="1" bandRow="1">
                <a:tableStyleId>{5940675A-B579-460E-94D1-54222C63F5DA}</a:tableStyleId>
              </a:tblPr>
              <a:tblGrid>
                <a:gridCol w="3400632">
                  <a:extLst>
                    <a:ext uri="{9D8B030D-6E8A-4147-A177-3AD203B41FA5}">
                      <a16:colId xmlns:a16="http://schemas.microsoft.com/office/drawing/2014/main" val="20000"/>
                    </a:ext>
                  </a:extLst>
                </a:gridCol>
                <a:gridCol w="2716165">
                  <a:extLst>
                    <a:ext uri="{9D8B030D-6E8A-4147-A177-3AD203B41FA5}">
                      <a16:colId xmlns:a16="http://schemas.microsoft.com/office/drawing/2014/main" val="20001"/>
                    </a:ext>
                  </a:extLst>
                </a:gridCol>
              </a:tblGrid>
              <a:tr h="325160">
                <a:tc>
                  <a:txBody>
                    <a:bodyPr/>
                    <a:lstStyle/>
                    <a:p>
                      <a:pPr algn="ctr"/>
                      <a:r>
                        <a:rPr kumimoji="1" lang="ja-JP" altLang="en-US" sz="1000" dirty="0" smtClean="0">
                          <a:solidFill>
                            <a:sysClr val="windowText" lastClr="000000"/>
                          </a:solidFill>
                          <a:latin typeface="HG丸ｺﾞｼｯｸM-PRO" panose="020F0600000000000000" pitchFamily="50" charset="-128"/>
                          <a:ea typeface="HG丸ｺﾞｼｯｸM-PRO" panose="020F0600000000000000" pitchFamily="50" charset="-128"/>
                        </a:rPr>
                        <a:t>学　習　活　動</a:t>
                      </a:r>
                      <a:endParaRPr kumimoji="1" lang="ja-JP" altLang="en-US" sz="1000" dirty="0">
                        <a:solidFill>
                          <a:sysClr val="windowText" lastClr="000000"/>
                        </a:solidFill>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00" dirty="0" smtClean="0">
                          <a:solidFill>
                            <a:sysClr val="windowText" lastClr="000000"/>
                          </a:solidFill>
                          <a:latin typeface="HG丸ｺﾞｼｯｸM-PRO" panose="020F0600000000000000" pitchFamily="50" charset="-128"/>
                          <a:ea typeface="HG丸ｺﾞｼｯｸM-PRO" panose="020F0600000000000000" pitchFamily="50" charset="-128"/>
                        </a:rPr>
                        <a:t>◇ 指 導 上 の 留 意 点</a:t>
                      </a:r>
                      <a:endParaRPr kumimoji="1" lang="ja-JP" altLang="en-US" sz="1000" dirty="0">
                        <a:solidFill>
                          <a:sysClr val="windowText" lastClr="000000"/>
                        </a:solidFill>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37028">
                <a:tc>
                  <a:txBody>
                    <a:bodyPr/>
                    <a:lstStyle/>
                    <a:p>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６　仲間からの褒め言葉や認める言葉を受け止めた上</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　で、自分自身の行事への取組について振り返る。　</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　（１５分）</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685743"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◇ワークシートを配布する。</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◇振り返りが自己のこれからの成長に結</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　</a:t>
                      </a:r>
                      <a:r>
                        <a:rPr kumimoji="1" lang="ja-JP" altLang="en-US" sz="1050" dirty="0" err="1"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び</a:t>
                      </a:r>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付くものになるように、意義を改め</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　</a:t>
                      </a:r>
                      <a:r>
                        <a:rPr kumimoji="1" lang="ja-JP" altLang="en-US" sz="1050" dirty="0" err="1"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て</a:t>
                      </a:r>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伝える。</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◇頑張りや成長をこれからの生活にどの</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　ように生かしていくのかを具体的に考</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　えるよう伝える。</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579997">
                <a:tc>
                  <a:txBody>
                    <a:bodyPr/>
                    <a:lstStyle/>
                    <a:p>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７　教員の話を聞く。（５分）</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
        <p:nvSpPr>
          <p:cNvPr id="66" name="正方形/長方形 51"/>
          <p:cNvSpPr>
            <a:spLocks noChangeArrowheads="1"/>
          </p:cNvSpPr>
          <p:nvPr/>
        </p:nvSpPr>
        <p:spPr bwMode="auto">
          <a:xfrm>
            <a:off x="65326" y="3443398"/>
            <a:ext cx="555624" cy="2094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Lst>
        </p:spPr>
        <p:txBody>
          <a:bodyPr vert="eaVert" wrap="none" lIns="36000" tIns="0" rIns="36000" bIns="0" anchor="ctr"/>
          <a:lstStyle/>
          <a:p>
            <a:pPr algn="ctr"/>
            <a:r>
              <a:rPr lang="ja-JP" altLang="en-US" sz="1200" dirty="0">
                <a:latin typeface="HG丸ｺﾞｼｯｸM-PRO" pitchFamily="50" charset="-128"/>
                <a:ea typeface="HG丸ｺﾞｼｯｸM-PRO" pitchFamily="50" charset="-128"/>
              </a:rPr>
              <a:t>振り返り　　分</a:t>
            </a:r>
            <a:endParaRPr lang="en-US" altLang="ja-JP" sz="1200" dirty="0">
              <a:latin typeface="HG丸ｺﾞｼｯｸM-PRO" pitchFamily="50" charset="-128"/>
              <a:ea typeface="HG丸ｺﾞｼｯｸM-PRO" pitchFamily="50" charset="-128"/>
            </a:endParaRPr>
          </a:p>
        </p:txBody>
      </p:sp>
      <p:sp>
        <p:nvSpPr>
          <p:cNvPr id="7" name="AutoShape 23"/>
          <p:cNvSpPr>
            <a:spLocks noChangeArrowheads="1"/>
          </p:cNvSpPr>
          <p:nvPr/>
        </p:nvSpPr>
        <p:spPr bwMode="auto">
          <a:xfrm rot="5400000">
            <a:off x="-1538447" y="1674440"/>
            <a:ext cx="3756109" cy="544512"/>
          </a:xfrm>
          <a:prstGeom prst="chevron">
            <a:avLst>
              <a:gd name="adj" fmla="val 37469"/>
            </a:avLst>
          </a:prstGeom>
          <a:solidFill>
            <a:srgbClr val="0099FF"/>
          </a:solidFill>
          <a:ln>
            <a:noFill/>
          </a:ln>
          <a:extLst/>
        </p:spPr>
        <p:txBody>
          <a:bodyPr rot="10800000" vert="eaVert" wrap="none" anchor="ctr"/>
          <a:lstStyle/>
          <a:p>
            <a:pPr algn="ctr"/>
            <a:r>
              <a:rPr lang="en-US" altLang="ja-JP" sz="1200" dirty="0">
                <a:ea typeface="HG丸ｺﾞｼｯｸM-PRO" pitchFamily="50" charset="-128"/>
              </a:rPr>
              <a:t> </a:t>
            </a:r>
            <a:endParaRPr lang="ja-JP" altLang="en-US" dirty="0">
              <a:latin typeface="HG丸ｺﾞｼｯｸM-PRO" pitchFamily="50" charset="-128"/>
              <a:ea typeface="HG丸ｺﾞｼｯｸM-PRO" pitchFamily="50" charset="-128"/>
            </a:endParaRPr>
          </a:p>
        </p:txBody>
      </p:sp>
      <p:sp>
        <p:nvSpPr>
          <p:cNvPr id="39" name="角丸四角形吹き出し 38"/>
          <p:cNvSpPr/>
          <p:nvPr/>
        </p:nvSpPr>
        <p:spPr>
          <a:xfrm>
            <a:off x="1332438" y="996724"/>
            <a:ext cx="2587809" cy="705678"/>
          </a:xfrm>
          <a:prstGeom prst="wedgeRoundRectCallout">
            <a:avLst>
              <a:gd name="adj1" fmla="val -53670"/>
              <a:gd name="adj2" fmla="val -35243"/>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tIns="36000" rIns="36000" bIns="72000" rtlCol="0" anchor="ctr"/>
          <a:lstStyle/>
          <a:p>
            <a:r>
              <a:rPr lang="ja-JP" altLang="en-US" sz="1050" dirty="0">
                <a:solidFill>
                  <a:schemeClr val="tx1"/>
                </a:solidFill>
                <a:latin typeface="ＤＦ平成明朝体W3" panose="02020309000000000000" pitchFamily="17" charset="-128"/>
                <a:ea typeface="ＤＦ平成明朝体W3" panose="02020309000000000000" pitchFamily="17" charset="-128"/>
              </a:rPr>
              <a:t>　</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自分の頑張りを仲間はたくさん発見してくれていましたね。では、それを受け止めた上で、自分の行事への取組について振り返りましょう。</a:t>
            </a:r>
            <a:endParaRPr lang="ja-JP" altLang="en-US" sz="1050" dirty="0">
              <a:latin typeface="ＤＦ平成明朝体W3" panose="02020309000000000000" pitchFamily="17" charset="-128"/>
              <a:ea typeface="ＤＦ平成明朝体W3" panose="02020309000000000000" pitchFamily="17" charset="-128"/>
            </a:endParaRPr>
          </a:p>
        </p:txBody>
      </p:sp>
      <p:sp>
        <p:nvSpPr>
          <p:cNvPr id="22" name="正方形/長方形 51"/>
          <p:cNvSpPr>
            <a:spLocks noChangeArrowheads="1"/>
          </p:cNvSpPr>
          <p:nvPr/>
        </p:nvSpPr>
        <p:spPr bwMode="auto">
          <a:xfrm>
            <a:off x="55023" y="866919"/>
            <a:ext cx="567009" cy="2280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Lst>
        </p:spPr>
        <p:txBody>
          <a:bodyPr vert="eaVert" wrap="none" lIns="36000" tIns="0" rIns="36000" bIns="0" anchor="ctr"/>
          <a:lstStyle/>
          <a:p>
            <a:pPr algn="ctr"/>
            <a:r>
              <a:rPr lang="ja-JP" altLang="en-US" sz="1200" dirty="0" smtClean="0">
                <a:latin typeface="HG丸ｺﾞｼｯｸM-PRO" pitchFamily="50" charset="-128"/>
                <a:ea typeface="HG丸ｺﾞｼｯｸM-PRO" pitchFamily="50" charset="-128"/>
              </a:rPr>
              <a:t>主活動　　分</a:t>
            </a:r>
            <a:r>
              <a:rPr lang="ja-JP" altLang="en-US" sz="1200" dirty="0">
                <a:latin typeface="HG丸ｺﾞｼｯｸM-PRO" pitchFamily="50" charset="-128"/>
                <a:ea typeface="HG丸ｺﾞｼｯｸM-PRO" pitchFamily="50" charset="-128"/>
              </a:rPr>
              <a:t>　　　</a:t>
            </a:r>
            <a:endParaRPr lang="en-US" altLang="ja-JP" sz="1200" dirty="0">
              <a:latin typeface="HG丸ｺﾞｼｯｸM-PRO" pitchFamily="50" charset="-128"/>
              <a:ea typeface="HG丸ｺﾞｼｯｸM-PRO" pitchFamily="50" charset="-128"/>
            </a:endParaRPr>
          </a:p>
        </p:txBody>
      </p:sp>
      <p:sp>
        <p:nvSpPr>
          <p:cNvPr id="4" name="テキスト ボックス 3"/>
          <p:cNvSpPr txBox="1"/>
          <p:nvPr/>
        </p:nvSpPr>
        <p:spPr>
          <a:xfrm>
            <a:off x="65326" y="5340828"/>
            <a:ext cx="6683671" cy="954107"/>
          </a:xfrm>
          <a:prstGeom prst="rect">
            <a:avLst/>
          </a:prstGeom>
          <a:noFill/>
          <a:ln>
            <a:solidFill>
              <a:schemeClr val="tx1"/>
            </a:solidFill>
          </a:ln>
        </p:spPr>
        <p:txBody>
          <a:bodyPr wrap="square" rtlCol="0">
            <a:spAutoFit/>
          </a:bodyPr>
          <a:lstStyle/>
          <a:p>
            <a:r>
              <a:rPr lang="en-US" altLang="ja-JP" sz="1400" dirty="0">
                <a:latin typeface="UD デジタル 教科書体 NK-B" panose="02020700000000000000" pitchFamily="18" charset="-128"/>
                <a:ea typeface="UD デジタル 教科書体 NK-B" panose="02020700000000000000" pitchFamily="18" charset="-128"/>
              </a:rPr>
              <a:t>【</a:t>
            </a:r>
            <a:r>
              <a:rPr lang="ja-JP" altLang="en-US" sz="1400" dirty="0">
                <a:latin typeface="UD デジタル 教科書体 NK-B" panose="02020700000000000000" pitchFamily="18" charset="-128"/>
                <a:ea typeface="UD デジタル 教科書体 NK-B" panose="02020700000000000000" pitchFamily="18" charset="-128"/>
              </a:rPr>
              <a:t>事後の指導</a:t>
            </a:r>
            <a:r>
              <a:rPr lang="en-US" altLang="ja-JP" sz="1400" dirty="0">
                <a:latin typeface="UD デジタル 教科書体 NK-B" panose="02020700000000000000" pitchFamily="18" charset="-128"/>
                <a:ea typeface="UD デジタル 教科書体 NK-B" panose="02020700000000000000" pitchFamily="18" charset="-128"/>
              </a:rPr>
              <a:t>】</a:t>
            </a:r>
          </a:p>
          <a:p>
            <a:pPr algn="just"/>
            <a:r>
              <a:rPr lang="ja-JP" altLang="en-US" sz="1400" dirty="0" smtClean="0">
                <a:latin typeface="UD デジタル 教科書体 NK-B" panose="02020700000000000000" pitchFamily="18" charset="-128"/>
                <a:ea typeface="UD デジタル 教科書体 NK-B" panose="02020700000000000000" pitchFamily="18" charset="-128"/>
              </a:rPr>
              <a:t>・意思決定した内容に基づいた実践を一人一人に意識</a:t>
            </a:r>
            <a:r>
              <a:rPr lang="ja-JP" altLang="en-US" sz="1400" smtClean="0">
                <a:latin typeface="UD デジタル 教科書体 NK-B" panose="02020700000000000000" pitchFamily="18" charset="-128"/>
                <a:ea typeface="UD デジタル 教科書体 NK-B" panose="02020700000000000000" pitchFamily="18" charset="-128"/>
              </a:rPr>
              <a:t>させる。</a:t>
            </a:r>
            <a:endParaRPr lang="en-US" altLang="ja-JP" sz="1400" dirty="0">
              <a:latin typeface="UD デジタル 教科書体 NK-B" panose="02020700000000000000" pitchFamily="18" charset="-128"/>
              <a:ea typeface="UD デジタル 教科書体 NK-B" panose="02020700000000000000" pitchFamily="18" charset="-128"/>
            </a:endParaRPr>
          </a:p>
          <a:p>
            <a:pPr algn="dist"/>
            <a:r>
              <a:rPr lang="ja-JP" altLang="en-US" sz="1400" dirty="0">
                <a:latin typeface="UD デジタル 教科書体 NK-B" panose="02020700000000000000" pitchFamily="18" charset="-128"/>
                <a:ea typeface="UD デジタル 教科書体 NK-B" panose="02020700000000000000" pitchFamily="18" charset="-128"/>
              </a:rPr>
              <a:t>・「キャリアパスポート」を</a:t>
            </a:r>
            <a:r>
              <a:rPr lang="ja-JP" altLang="en-US" sz="1400" dirty="0" smtClean="0">
                <a:latin typeface="UD デジタル 教科書体 NK-B" panose="02020700000000000000" pitchFamily="18" charset="-128"/>
                <a:ea typeface="UD デジタル 教科書体 NK-B" panose="02020700000000000000" pitchFamily="18" charset="-128"/>
              </a:rPr>
              <a:t>活用し、学んだことをこれからの学校生活にどのように生かし</a:t>
            </a:r>
            <a:endParaRPr lang="en-US" altLang="ja-JP" sz="1400" dirty="0" smtClean="0">
              <a:latin typeface="UD デジタル 教科書体 NK-B" panose="02020700000000000000" pitchFamily="18" charset="-128"/>
              <a:ea typeface="UD デジタル 教科書体 NK-B" panose="02020700000000000000" pitchFamily="18" charset="-128"/>
            </a:endParaRPr>
          </a:p>
          <a:p>
            <a:pPr algn="just"/>
            <a:r>
              <a:rPr lang="ja-JP" altLang="en-US" sz="1400" dirty="0" smtClean="0">
                <a:latin typeface="UD デジタル 教科書体 NK-B" panose="02020700000000000000" pitchFamily="18" charset="-128"/>
                <a:ea typeface="UD デジタル 教科書体 NK-B" panose="02020700000000000000" pitchFamily="18" charset="-128"/>
              </a:rPr>
              <a:t>　</a:t>
            </a:r>
            <a:r>
              <a:rPr lang="ja-JP" altLang="en-US" sz="1400" dirty="0" err="1" smtClean="0">
                <a:latin typeface="UD デジタル 教科書体 NK-B" panose="02020700000000000000" pitchFamily="18" charset="-128"/>
                <a:ea typeface="UD デジタル 教科書体 NK-B" panose="02020700000000000000" pitchFamily="18" charset="-128"/>
              </a:rPr>
              <a:t>て</a:t>
            </a:r>
            <a:r>
              <a:rPr lang="ja-JP" altLang="en-US" sz="1400" dirty="0" smtClean="0">
                <a:latin typeface="UD デジタル 教科書体 NK-B" panose="02020700000000000000" pitchFamily="18" charset="-128"/>
                <a:ea typeface="UD デジタル 教科書体 NK-B" panose="02020700000000000000" pitchFamily="18" charset="-128"/>
              </a:rPr>
              <a:t>いくのかを考えさせる。</a:t>
            </a:r>
            <a:endParaRPr lang="en-US" altLang="ja-JP" sz="1400" dirty="0">
              <a:latin typeface="UD デジタル 教科書体 NK-B" panose="02020700000000000000" pitchFamily="18" charset="-128"/>
              <a:ea typeface="UD デジタル 教科書体 NK-B" panose="02020700000000000000" pitchFamily="18" charset="-128"/>
            </a:endParaRPr>
          </a:p>
        </p:txBody>
      </p:sp>
      <p:sp>
        <p:nvSpPr>
          <p:cNvPr id="29" name="角丸四角形吹き出し 28"/>
          <p:cNvSpPr/>
          <p:nvPr/>
        </p:nvSpPr>
        <p:spPr>
          <a:xfrm>
            <a:off x="1332438" y="2029273"/>
            <a:ext cx="2587809" cy="842881"/>
          </a:xfrm>
          <a:prstGeom prst="wedgeRoundRectCallout">
            <a:avLst>
              <a:gd name="adj1" fmla="val -52975"/>
              <a:gd name="adj2" fmla="val -20652"/>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tIns="36000" rIns="36000" bIns="72000" rtlCol="0" anchor="ctr"/>
          <a:lstStyle/>
          <a:p>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　今回の活動を通して頑張ったことや成長できたと感じるところが、これからの中学校生活のどんな部分に生かしていけるのかを具体的に考えて書きましょう。</a:t>
            </a:r>
            <a:endParaRPr lang="en-US" altLang="ja-JP" sz="1050" dirty="0">
              <a:solidFill>
                <a:schemeClr val="tx1"/>
              </a:solidFill>
              <a:latin typeface="ＤＦ平成明朝体W3" panose="02020309000000000000" pitchFamily="17" charset="-128"/>
              <a:ea typeface="ＤＦ平成明朝体W3" panose="02020309000000000000" pitchFamily="17" charset="-128"/>
            </a:endParaRPr>
          </a:p>
        </p:txBody>
      </p:sp>
      <p:sp>
        <p:nvSpPr>
          <p:cNvPr id="30" name="テキスト ボックス 29"/>
          <p:cNvSpPr txBox="1"/>
          <p:nvPr/>
        </p:nvSpPr>
        <p:spPr>
          <a:xfrm>
            <a:off x="175670" y="4560744"/>
            <a:ext cx="465615" cy="276999"/>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５</a:t>
            </a:r>
          </a:p>
        </p:txBody>
      </p:sp>
      <p:sp>
        <p:nvSpPr>
          <p:cNvPr id="31" name="角丸四角形吹き出し 30"/>
          <p:cNvSpPr/>
          <p:nvPr/>
        </p:nvSpPr>
        <p:spPr>
          <a:xfrm>
            <a:off x="1332438" y="4184122"/>
            <a:ext cx="5271478" cy="493445"/>
          </a:xfrm>
          <a:prstGeom prst="wedgeRoundRectCallout">
            <a:avLst>
              <a:gd name="adj1" fmla="val -52197"/>
              <a:gd name="adj2" fmla="val -31499"/>
              <a:gd name="adj3" fmla="val 16667"/>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rIns="36000" bIns="72000" rtlCol="0" anchor="ctr"/>
          <a:lstStyle/>
          <a:p>
            <a:r>
              <a:rPr lang="ja-JP" altLang="en-US" sz="1050" dirty="0">
                <a:solidFill>
                  <a:schemeClr val="tx1"/>
                </a:solidFill>
                <a:latin typeface="ＤＦ平成明朝体W3" panose="02020309000000000000" pitchFamily="17" charset="-128"/>
                <a:ea typeface="ＤＦ平成明朝体W3" panose="02020309000000000000" pitchFamily="17" charset="-128"/>
              </a:rPr>
              <a:t>　</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今回の行事を通して得たものや成長したことをこれからの生活につなげ、更に個人や学級の成長につなげていきましょう。</a:t>
            </a:r>
            <a:endParaRPr lang="en-US" altLang="ja-JP" sz="1050" dirty="0">
              <a:solidFill>
                <a:schemeClr val="tx1"/>
              </a:solidFill>
              <a:latin typeface="ＤＦ平成明朝体W3" panose="02020309000000000000" pitchFamily="17" charset="-128"/>
              <a:ea typeface="ＤＦ平成明朝体W3" panose="02020309000000000000" pitchFamily="17" charset="-128"/>
            </a:endParaRPr>
          </a:p>
        </p:txBody>
      </p:sp>
      <p:sp>
        <p:nvSpPr>
          <p:cNvPr id="20" name="正方形/長方形 19"/>
          <p:cNvSpPr/>
          <p:nvPr/>
        </p:nvSpPr>
        <p:spPr>
          <a:xfrm>
            <a:off x="4063749" y="1851945"/>
            <a:ext cx="2647940" cy="1447319"/>
          </a:xfrm>
          <a:prstGeom prst="rect">
            <a:avLst/>
          </a:prstGeom>
          <a:solidFill>
            <a:srgbClr val="FFCCFF"/>
          </a:solidFill>
        </p:spPr>
        <p:txBody>
          <a:bodyPr wrap="square">
            <a:spAutoFit/>
          </a:bodyPr>
          <a:lstStyle/>
          <a:p>
            <a:r>
              <a:rPr lang="ja-JP" altLang="en-US" sz="1100" dirty="0" smtClean="0">
                <a:latin typeface="HG丸ｺﾞｼｯｸM-PRO" panose="020F0600000000000000" pitchFamily="50" charset="-128"/>
                <a:ea typeface="HG丸ｺﾞｼｯｸM-PRO" panose="020F0600000000000000" pitchFamily="50" charset="-128"/>
              </a:rPr>
              <a:t>ポイント</a:t>
            </a:r>
            <a:r>
              <a:rPr lang="ja-JP" altLang="en-US" sz="1100" dirty="0">
                <a:latin typeface="HG丸ｺﾞｼｯｸM-PRO" panose="020F0600000000000000" pitchFamily="50" charset="-128"/>
                <a:ea typeface="HG丸ｺﾞｼｯｸM-PRO" panose="020F0600000000000000" pitchFamily="50" charset="-128"/>
              </a:rPr>
              <a:t>①</a:t>
            </a:r>
            <a:r>
              <a:rPr lang="ja-JP" altLang="en-US" sz="1100" dirty="0" smtClean="0">
                <a:latin typeface="HG丸ｺﾞｼｯｸM-PRO" panose="020F0600000000000000" pitchFamily="50" charset="-128"/>
                <a:ea typeface="HG丸ｺﾞｼｯｸM-PRO" panose="020F0600000000000000" pitchFamily="50" charset="-128"/>
              </a:rPr>
              <a:t>－５</a:t>
            </a:r>
            <a:endParaRPr lang="en-US" altLang="ja-JP" sz="1100" dirty="0" smtClean="0">
              <a:latin typeface="HG丸ｺﾞｼｯｸM-PRO" panose="020F0600000000000000" pitchFamily="50" charset="-128"/>
              <a:ea typeface="HG丸ｺﾞｼｯｸM-PRO" panose="020F0600000000000000" pitchFamily="50" charset="-128"/>
            </a:endParaRPr>
          </a:p>
          <a:p>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振り返り</a:t>
            </a:r>
            <a:r>
              <a:rPr lang="ja-JP" altLang="en-US" sz="1100" dirty="0">
                <a:latin typeface="HG丸ｺﾞｼｯｸM-PRO" panose="020F0600000000000000" pitchFamily="50" charset="-128"/>
                <a:ea typeface="HG丸ｺﾞｼｯｸM-PRO" panose="020F0600000000000000" pitchFamily="50" charset="-128"/>
              </a:rPr>
              <a:t>と自己決定を</a:t>
            </a:r>
            <a:r>
              <a:rPr lang="ja-JP" altLang="en-US" sz="1100" dirty="0" smtClean="0">
                <a:latin typeface="HG丸ｺﾞｼｯｸM-PRO" panose="020F0600000000000000" pitchFamily="50" charset="-128"/>
                <a:ea typeface="HG丸ｺﾞｼｯｸM-PRO" panose="020F0600000000000000" pitchFamily="50" charset="-128"/>
              </a:rPr>
              <a:t>結び付ける</a:t>
            </a:r>
            <a:r>
              <a:rPr lang="en-US" altLang="ja-JP" sz="1100" dirty="0" smtClean="0">
                <a:latin typeface="HG丸ｺﾞｼｯｸM-PRO" panose="020F0600000000000000" pitchFamily="50" charset="-128"/>
                <a:ea typeface="HG丸ｺﾞｼｯｸM-PRO" panose="020F0600000000000000" pitchFamily="50" charset="-128"/>
              </a:rPr>
              <a:t>】</a:t>
            </a:r>
            <a:endParaRPr lang="en-US" altLang="ja-JP" sz="1100" spc="-150" dirty="0">
              <a:latin typeface="HG丸ｺﾞｼｯｸM-PRO" panose="020F0600000000000000" pitchFamily="50" charset="-128"/>
              <a:ea typeface="HG丸ｺﾞｼｯｸM-PRO" panose="020F0600000000000000" pitchFamily="50" charset="-128"/>
            </a:endParaRPr>
          </a:p>
          <a:p>
            <a:r>
              <a:rPr lang="ja-JP" altLang="en-US" sz="1101" dirty="0" smtClean="0">
                <a:latin typeface="HG丸ｺﾞｼｯｸM-PRO" panose="020F0600000000000000" pitchFamily="50" charset="-128"/>
                <a:ea typeface="HG丸ｺﾞｼｯｸM-PRO" panose="020F0600000000000000" pitchFamily="50" charset="-128"/>
              </a:rPr>
              <a:t>　自分</a:t>
            </a:r>
            <a:r>
              <a:rPr lang="ja-JP" altLang="en-US" sz="1101" dirty="0">
                <a:latin typeface="HG丸ｺﾞｼｯｸM-PRO" panose="020F0600000000000000" pitchFamily="50" charset="-128"/>
                <a:ea typeface="HG丸ｺﾞｼｯｸM-PRO" panose="020F0600000000000000" pitchFamily="50" charset="-128"/>
              </a:rPr>
              <a:t>の頑張った部分</a:t>
            </a:r>
            <a:r>
              <a:rPr lang="ja-JP" altLang="en-US" sz="1101" dirty="0" smtClean="0">
                <a:latin typeface="HG丸ｺﾞｼｯｸM-PRO" panose="020F0600000000000000" pitchFamily="50" charset="-128"/>
                <a:ea typeface="HG丸ｺﾞｼｯｸM-PRO" panose="020F0600000000000000" pitchFamily="50" charset="-128"/>
              </a:rPr>
              <a:t>や成長できたと感じる部分</a:t>
            </a:r>
            <a:r>
              <a:rPr lang="ja-JP" altLang="en-US" sz="1101" dirty="0">
                <a:latin typeface="HG丸ｺﾞｼｯｸM-PRO" panose="020F0600000000000000" pitchFamily="50" charset="-128"/>
                <a:ea typeface="HG丸ｺﾞｼｯｸM-PRO" panose="020F0600000000000000" pitchFamily="50" charset="-128"/>
              </a:rPr>
              <a:t>について記述で</a:t>
            </a:r>
            <a:r>
              <a:rPr lang="ja-JP" altLang="en-US" sz="1101" dirty="0" smtClean="0">
                <a:latin typeface="HG丸ｺﾞｼｯｸM-PRO" panose="020F0600000000000000" pitchFamily="50" charset="-128"/>
                <a:ea typeface="HG丸ｺﾞｼｯｸM-PRO" panose="020F0600000000000000" pitchFamily="50" charset="-128"/>
              </a:rPr>
              <a:t>振り返る。それ</a:t>
            </a:r>
            <a:r>
              <a:rPr lang="ja-JP" altLang="en-US" sz="1101" dirty="0">
                <a:latin typeface="HG丸ｺﾞｼｯｸM-PRO" panose="020F0600000000000000" pitchFamily="50" charset="-128"/>
                <a:ea typeface="HG丸ｺﾞｼｯｸM-PRO" panose="020F0600000000000000" pitchFamily="50" charset="-128"/>
              </a:rPr>
              <a:t>が今後の生活のどのような部分に生かしていけるのかを具体的に</a:t>
            </a:r>
            <a:r>
              <a:rPr lang="ja-JP" altLang="en-US" sz="1101" dirty="0" smtClean="0">
                <a:latin typeface="HG丸ｺﾞｼｯｸM-PRO" panose="020F0600000000000000" pitchFamily="50" charset="-128"/>
                <a:ea typeface="HG丸ｺﾞｼｯｸM-PRO" panose="020F0600000000000000" pitchFamily="50" charset="-128"/>
              </a:rPr>
              <a:t>考えることで、意欲が行動につながるようにする。</a:t>
            </a:r>
            <a:endParaRPr lang="en-US" altLang="ja-JP" sz="1101" dirty="0">
              <a:latin typeface="HG丸ｺﾞｼｯｸM-PRO" panose="020F0600000000000000" pitchFamily="50" charset="-128"/>
              <a:ea typeface="HG丸ｺﾞｼｯｸM-PRO" panose="020F0600000000000000" pitchFamily="50" charset="-128"/>
            </a:endParaRPr>
          </a:p>
        </p:txBody>
      </p:sp>
      <p:sp>
        <p:nvSpPr>
          <p:cNvPr id="16" name="テキスト ボックス 15"/>
          <p:cNvSpPr txBox="1"/>
          <p:nvPr/>
        </p:nvSpPr>
        <p:spPr>
          <a:xfrm>
            <a:off x="146249" y="1788821"/>
            <a:ext cx="465615" cy="276999"/>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35</a:t>
            </a:r>
            <a:endParaRPr lang="ja-JP" altLang="en-US" sz="1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1386772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836256" y="334855"/>
            <a:ext cx="3185487" cy="369332"/>
          </a:xfrm>
          <a:prstGeom prst="rect">
            <a:avLst/>
          </a:prstGeom>
        </p:spPr>
        <p:txBody>
          <a:bodyPr wrap="none">
            <a:spAutoFit/>
          </a:bodyPr>
          <a:lstStyle/>
          <a:p>
            <a:pPr algn="ctr"/>
            <a:r>
              <a:rPr lang="ja-JP" altLang="en-US" dirty="0" smtClean="0">
                <a:latin typeface="HG丸ｺﾞｼｯｸM-PRO" panose="020F0600000000000000" pitchFamily="50" charset="-128"/>
                <a:ea typeface="HG丸ｺﾞｼｯｸM-PRO" panose="020F0600000000000000" pitchFamily="50" charset="-128"/>
              </a:rPr>
              <a:t>合唱コンクールを振り返ろう</a:t>
            </a:r>
            <a:endParaRPr lang="ja-JP" altLang="en-US" dirty="0">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910301533"/>
              </p:ext>
            </p:extLst>
          </p:nvPr>
        </p:nvGraphicFramePr>
        <p:xfrm>
          <a:off x="2293082" y="847779"/>
          <a:ext cx="4077267" cy="520897"/>
        </p:xfrm>
        <a:graphic>
          <a:graphicData uri="http://schemas.openxmlformats.org/drawingml/2006/table">
            <a:tbl>
              <a:tblPr firstRow="1" bandRow="1">
                <a:tableStyleId>{5C22544A-7EE6-4342-B048-85BDC9FD1C3A}</a:tableStyleId>
              </a:tblPr>
              <a:tblGrid>
                <a:gridCol w="791569">
                  <a:extLst>
                    <a:ext uri="{9D8B030D-6E8A-4147-A177-3AD203B41FA5}">
                      <a16:colId xmlns:a16="http://schemas.microsoft.com/office/drawing/2014/main" val="20000"/>
                    </a:ext>
                  </a:extLst>
                </a:gridCol>
                <a:gridCol w="777923">
                  <a:extLst>
                    <a:ext uri="{9D8B030D-6E8A-4147-A177-3AD203B41FA5}">
                      <a16:colId xmlns:a16="http://schemas.microsoft.com/office/drawing/2014/main" val="20001"/>
                    </a:ext>
                  </a:extLst>
                </a:gridCol>
                <a:gridCol w="2507775">
                  <a:extLst>
                    <a:ext uri="{9D8B030D-6E8A-4147-A177-3AD203B41FA5}">
                      <a16:colId xmlns:a16="http://schemas.microsoft.com/office/drawing/2014/main" val="20002"/>
                    </a:ext>
                  </a:extLst>
                </a:gridCol>
              </a:tblGrid>
              <a:tr h="520897">
                <a:tc>
                  <a:txBody>
                    <a:bodyPr/>
                    <a:lstStyle/>
                    <a:p>
                      <a:pPr algn="r"/>
                      <a:r>
                        <a:rPr kumimoji="1" lang="ja-JP" altLang="en-US" sz="1000" dirty="0" smtClean="0">
                          <a:solidFill>
                            <a:schemeClr val="tx1"/>
                          </a:solidFill>
                        </a:rPr>
                        <a:t>組</a:t>
                      </a:r>
                      <a:endParaRPr kumimoji="1" lang="ja-JP" altLang="en-US" sz="1000" dirty="0">
                        <a:solidFill>
                          <a:schemeClr val="tx1"/>
                        </a:solidFill>
                      </a:endParaRPr>
                    </a:p>
                  </a:txBody>
                  <a:tcPr marL="91441" marR="9144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1000" dirty="0" smtClean="0">
                          <a:solidFill>
                            <a:schemeClr val="tx1"/>
                          </a:solidFill>
                        </a:rPr>
                        <a:t>番</a:t>
                      </a:r>
                      <a:endParaRPr kumimoji="1" lang="ja-JP" altLang="en-US" sz="1000" dirty="0">
                        <a:solidFill>
                          <a:schemeClr val="tx1"/>
                        </a:solidFill>
                      </a:endParaRPr>
                    </a:p>
                  </a:txBody>
                  <a:tcPr marL="91441" marR="9144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smtClean="0">
                          <a:solidFill>
                            <a:schemeClr val="tx1"/>
                          </a:solidFill>
                        </a:rPr>
                        <a:t>氏名</a:t>
                      </a:r>
                      <a:endParaRPr kumimoji="1" lang="ja-JP" altLang="en-US" sz="1000" dirty="0">
                        <a:solidFill>
                          <a:schemeClr val="tx1"/>
                        </a:solidFill>
                      </a:endParaRPr>
                    </a:p>
                  </a:txBody>
                  <a:tcPr marL="91441" marR="914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9" name="テキスト ボックス 8"/>
          <p:cNvSpPr txBox="1"/>
          <p:nvPr/>
        </p:nvSpPr>
        <p:spPr>
          <a:xfrm>
            <a:off x="204208" y="1544844"/>
            <a:ext cx="2838609" cy="307777"/>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　</a:t>
            </a:r>
            <a:r>
              <a:rPr lang="ja-JP" altLang="en-US" sz="1400" dirty="0">
                <a:latin typeface="HG丸ｺﾞｼｯｸM-PRO" panose="020F0600000000000000" pitchFamily="50" charset="-128"/>
                <a:ea typeface="HG丸ｺﾞｼｯｸM-PRO" panose="020F0600000000000000" pitchFamily="50" charset="-128"/>
              </a:rPr>
              <a:t>１　</a:t>
            </a:r>
            <a:r>
              <a:rPr lang="ja-JP" altLang="en-US" sz="1400" dirty="0" smtClean="0">
                <a:latin typeface="HG丸ｺﾞｼｯｸM-PRO" panose="020F0600000000000000" pitchFamily="50" charset="-128"/>
                <a:ea typeface="HG丸ｺﾞｼｯｸM-PRO" panose="020F0600000000000000" pitchFamily="50" charset="-128"/>
              </a:rPr>
              <a:t>自分の活動を振り返ろう</a:t>
            </a:r>
            <a:endParaRPr lang="en-US" altLang="ja-JP" sz="1200" dirty="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469312" y="7251367"/>
            <a:ext cx="2733888" cy="400110"/>
          </a:xfrm>
          <a:prstGeom prst="rect">
            <a:avLst/>
          </a:prstGeom>
          <a:noFill/>
          <a:ln>
            <a:solidFill>
              <a:schemeClr val="tx1"/>
            </a:solidFill>
          </a:ln>
        </p:spPr>
        <p:txBody>
          <a:bodyPr wrap="square" rtlCol="0">
            <a:spAutoFit/>
          </a:bodyPr>
          <a:lstStyle/>
          <a:p>
            <a:r>
              <a:rPr lang="ja-JP" altLang="en-US" sz="1000" dirty="0" smtClean="0">
                <a:latin typeface="HG丸ｺﾞｼｯｸM-PRO" panose="020F0600000000000000" pitchFamily="50" charset="-128"/>
                <a:ea typeface="HG丸ｺﾞｼｯｸM-PRO" panose="020F0600000000000000" pitchFamily="50" charset="-128"/>
              </a:rPr>
              <a:t>どういう場面で？どのように生かしたい？</a:t>
            </a:r>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具体的に書こう！</a:t>
            </a:r>
            <a:endParaRPr lang="en-US" altLang="ja-JP" sz="1000" dirty="0">
              <a:latin typeface="HG丸ｺﾞｼｯｸM-PRO" panose="020F0600000000000000" pitchFamily="50" charset="-128"/>
              <a:ea typeface="HG丸ｺﾞｼｯｸM-PRO" panose="020F0600000000000000" pitchFamily="50" charset="-128"/>
            </a:endParaRPr>
          </a:p>
        </p:txBody>
      </p:sp>
      <p:sp>
        <p:nvSpPr>
          <p:cNvPr id="26" name="Rectangle 55"/>
          <p:cNvSpPr>
            <a:spLocks noChangeArrowheads="1"/>
          </p:cNvSpPr>
          <p:nvPr/>
        </p:nvSpPr>
        <p:spPr bwMode="auto">
          <a:xfrm>
            <a:off x="71250" y="103103"/>
            <a:ext cx="38862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050" dirty="0" smtClean="0">
                <a:latin typeface="HG丸ｺﾞｼｯｸM-PRO" panose="020F0600000000000000" pitchFamily="50" charset="-128"/>
                <a:ea typeface="HG丸ｺﾞｼｯｸM-PRO" panose="020F0600000000000000" pitchFamily="50" charset="-128"/>
              </a:rPr>
              <a:t>ワークシート</a:t>
            </a:r>
            <a:endParaRPr lang="ja-JP" altLang="en-US" sz="1050" dirty="0">
              <a:latin typeface="ＭＳ ゴシック" pitchFamily="49" charset="-128"/>
              <a:ea typeface="ＭＳ ゴシック" pitchFamily="49" charset="-128"/>
            </a:endParaRPr>
          </a:p>
        </p:txBody>
      </p:sp>
      <p:sp>
        <p:nvSpPr>
          <p:cNvPr id="28" name="角丸四角形 27"/>
          <p:cNvSpPr/>
          <p:nvPr/>
        </p:nvSpPr>
        <p:spPr>
          <a:xfrm>
            <a:off x="341696" y="7125593"/>
            <a:ext cx="6028653" cy="2375759"/>
          </a:xfrm>
          <a:prstGeom prst="roundRect">
            <a:avLst>
              <a:gd name="adj" fmla="val 624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ja-JP" altLang="en-US" sz="1050" dirty="0">
              <a:solidFill>
                <a:schemeClr val="tx1"/>
              </a:solidFill>
            </a:endParaRPr>
          </a:p>
        </p:txBody>
      </p:sp>
      <p:sp>
        <p:nvSpPr>
          <p:cNvPr id="21" name="角丸四角形 20"/>
          <p:cNvSpPr/>
          <p:nvPr/>
        </p:nvSpPr>
        <p:spPr>
          <a:xfrm>
            <a:off x="341697" y="1858554"/>
            <a:ext cx="6028652" cy="4532322"/>
          </a:xfrm>
          <a:prstGeom prst="roundRect">
            <a:avLst>
              <a:gd name="adj" fmla="val 556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できた</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できなかった</a:t>
            </a: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１</a:t>
            </a:r>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自分の目標を達成する</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ことが</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BIZ UDゴシック" panose="020B0400000000000000" pitchFamily="49" charset="-128"/>
                <a:ea typeface="BIZ UDゴシック" panose="020B0400000000000000" pitchFamily="49" charset="-128"/>
              </a:rPr>
              <a:t>４　 ３　 ２　 １</a:t>
            </a:r>
            <a:endParaRPr lang="en-US" altLang="ja-JP" sz="1600" dirty="0" smtClean="0">
              <a:solidFill>
                <a:schemeClr val="tx1"/>
              </a:solidFill>
              <a:latin typeface="BIZ UDゴシック" panose="020B0400000000000000" pitchFamily="49" charset="-128"/>
              <a:ea typeface="BIZ UDゴシック" panose="020B0400000000000000" pitchFamily="49"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が</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できた。　　　　　　　　　　</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２</a:t>
            </a:r>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自分の役割を果たすことが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BIZ UDゴシック" panose="020B0400000000000000" pitchFamily="49" charset="-128"/>
                <a:ea typeface="BIZ UDゴシック" panose="020B0400000000000000" pitchFamily="49" charset="-128"/>
              </a:rPr>
              <a:t>４ </a:t>
            </a:r>
            <a:r>
              <a:rPr lang="ja-JP" altLang="en-US" sz="1600" dirty="0" smtClean="0">
                <a:solidFill>
                  <a:schemeClr val="tx1"/>
                </a:solidFill>
                <a:latin typeface="BIZ UDゴシック" panose="020B0400000000000000" pitchFamily="49" charset="-128"/>
                <a:ea typeface="BIZ UDゴシック" panose="020B0400000000000000" pitchFamily="49" charset="-128"/>
              </a:rPr>
              <a:t>　</a:t>
            </a:r>
            <a:r>
              <a:rPr lang="ja-JP" altLang="en-US" sz="1600" dirty="0" smtClean="0">
                <a:solidFill>
                  <a:schemeClr val="tx1"/>
                </a:solidFill>
                <a:latin typeface="BIZ UDゴシック" panose="020B0400000000000000" pitchFamily="49" charset="-128"/>
                <a:ea typeface="BIZ UDゴシック" panose="020B0400000000000000" pitchFamily="49" charset="-128"/>
              </a:rPr>
              <a:t>３ </a:t>
            </a:r>
            <a:r>
              <a:rPr lang="ja-JP" altLang="en-US" sz="1600" dirty="0" smtClean="0">
                <a:solidFill>
                  <a:schemeClr val="tx1"/>
                </a:solidFill>
                <a:latin typeface="BIZ UDゴシック" panose="020B0400000000000000" pitchFamily="49" charset="-128"/>
                <a:ea typeface="BIZ UDゴシック" panose="020B0400000000000000" pitchFamily="49" charset="-128"/>
              </a:rPr>
              <a:t>　</a:t>
            </a:r>
            <a:r>
              <a:rPr lang="ja-JP" altLang="en-US" sz="1600" dirty="0" smtClean="0">
                <a:solidFill>
                  <a:schemeClr val="tx1"/>
                </a:solidFill>
                <a:latin typeface="BIZ UDゴシック" panose="020B0400000000000000" pitchFamily="49" charset="-128"/>
                <a:ea typeface="BIZ UDゴシック" panose="020B0400000000000000" pitchFamily="49" charset="-128"/>
              </a:rPr>
              <a:t>２ </a:t>
            </a:r>
            <a:r>
              <a:rPr lang="ja-JP" altLang="en-US" sz="1600" dirty="0" smtClean="0">
                <a:solidFill>
                  <a:schemeClr val="tx1"/>
                </a:solidFill>
                <a:latin typeface="BIZ UDゴシック" panose="020B0400000000000000" pitchFamily="49" charset="-128"/>
                <a:ea typeface="BIZ UDゴシック" panose="020B0400000000000000" pitchFamily="49" charset="-128"/>
              </a:rPr>
              <a:t>　１</a:t>
            </a:r>
            <a:endParaRPr lang="en-US" altLang="ja-JP" sz="1600" dirty="0" smtClean="0">
              <a:solidFill>
                <a:schemeClr val="tx1"/>
              </a:solidFill>
              <a:latin typeface="BIZ UDゴシック" panose="020B0400000000000000" pitchFamily="49" charset="-128"/>
              <a:ea typeface="BIZ UDゴシック" panose="020B0400000000000000" pitchFamily="49"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できた</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３</a:t>
            </a:r>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仲間と協力して活動する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BIZ UDゴシック" panose="020B0400000000000000" pitchFamily="49" charset="-128"/>
                <a:ea typeface="BIZ UDゴシック" panose="020B0400000000000000" pitchFamily="49" charset="-128"/>
              </a:rPr>
              <a:t>４ </a:t>
            </a:r>
            <a:r>
              <a:rPr lang="ja-JP" altLang="en-US" sz="1600" dirty="0" smtClean="0">
                <a:solidFill>
                  <a:schemeClr val="tx1"/>
                </a:solidFill>
                <a:latin typeface="BIZ UDゴシック" panose="020B0400000000000000" pitchFamily="49" charset="-128"/>
                <a:ea typeface="BIZ UDゴシック" panose="020B0400000000000000" pitchFamily="49" charset="-128"/>
              </a:rPr>
              <a:t>　３　</a:t>
            </a:r>
            <a:r>
              <a:rPr lang="ja-JP" altLang="en-US" sz="1600" dirty="0" smtClean="0">
                <a:solidFill>
                  <a:schemeClr val="tx1"/>
                </a:solidFill>
                <a:latin typeface="BIZ UDゴシック" panose="020B0400000000000000" pitchFamily="49" charset="-128"/>
                <a:ea typeface="BIZ UDゴシック" panose="020B0400000000000000" pitchFamily="49" charset="-128"/>
              </a:rPr>
              <a:t> ２ </a:t>
            </a:r>
            <a:r>
              <a:rPr lang="ja-JP" altLang="en-US" sz="1600" dirty="0" smtClean="0">
                <a:solidFill>
                  <a:schemeClr val="tx1"/>
                </a:solidFill>
                <a:latin typeface="BIZ UDゴシック" panose="020B0400000000000000" pitchFamily="49" charset="-128"/>
                <a:ea typeface="BIZ UDゴシック" panose="020B0400000000000000" pitchFamily="49" charset="-128"/>
              </a:rPr>
              <a:t>　１</a:t>
            </a:r>
            <a:endParaRPr lang="en-US" altLang="ja-JP" sz="1600" dirty="0" smtClean="0">
              <a:solidFill>
                <a:schemeClr val="tx1"/>
              </a:solidFill>
              <a:latin typeface="BIZ UDゴシック" panose="020B0400000000000000" pitchFamily="49" charset="-128"/>
              <a:ea typeface="BIZ UDゴシック" panose="020B0400000000000000" pitchFamily="49"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こと</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ができた。</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４</a:t>
            </a:r>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合唱</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コンクールを通して学んだことを３つ書きましょう。</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rPr>
              <a:t>　①</a:t>
            </a:r>
            <a:endParaRPr lang="en-US" altLang="ja-JP" sz="1600" dirty="0" smtClean="0">
              <a:solidFill>
                <a:schemeClr val="tx1"/>
              </a:solidFill>
            </a:endParaRPr>
          </a:p>
          <a:p>
            <a:endParaRPr lang="en-US" altLang="ja-JP" sz="1600" dirty="0">
              <a:solidFill>
                <a:schemeClr val="tx1"/>
              </a:solidFill>
            </a:endParaRPr>
          </a:p>
          <a:p>
            <a:r>
              <a:rPr lang="ja-JP" altLang="en-US" sz="1600" dirty="0" smtClean="0">
                <a:solidFill>
                  <a:schemeClr val="tx1"/>
                </a:solidFill>
              </a:rPr>
              <a:t>　②</a:t>
            </a:r>
            <a:endParaRPr lang="en-US" altLang="ja-JP" sz="1600" dirty="0" smtClean="0">
              <a:solidFill>
                <a:schemeClr val="tx1"/>
              </a:solidFill>
            </a:endParaRPr>
          </a:p>
          <a:p>
            <a:endParaRPr lang="en-US" altLang="ja-JP" sz="1600" dirty="0">
              <a:solidFill>
                <a:schemeClr val="tx1"/>
              </a:solidFill>
            </a:endParaRPr>
          </a:p>
          <a:p>
            <a:r>
              <a:rPr lang="ja-JP" altLang="en-US" sz="1600" dirty="0" smtClean="0">
                <a:solidFill>
                  <a:schemeClr val="tx1"/>
                </a:solidFill>
              </a:rPr>
              <a:t>　③</a:t>
            </a:r>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r>
              <a:rPr lang="ja-JP" altLang="en-US" sz="1600" dirty="0" smtClean="0">
                <a:solidFill>
                  <a:schemeClr val="tx1"/>
                </a:solidFill>
              </a:rPr>
              <a:t>　①→</a:t>
            </a:r>
            <a:endParaRPr lang="en-US" altLang="ja-JP" sz="1600" dirty="0" smtClean="0">
              <a:solidFill>
                <a:schemeClr val="tx1"/>
              </a:solidFill>
            </a:endParaRPr>
          </a:p>
          <a:p>
            <a:endParaRPr lang="en-US" altLang="ja-JP" sz="1600" dirty="0">
              <a:solidFill>
                <a:schemeClr val="tx1"/>
              </a:solidFill>
            </a:endParaRPr>
          </a:p>
          <a:p>
            <a:r>
              <a:rPr lang="ja-JP" altLang="en-US" sz="1600" dirty="0" smtClean="0">
                <a:solidFill>
                  <a:schemeClr val="tx1"/>
                </a:solidFill>
              </a:rPr>
              <a:t>　②→</a:t>
            </a:r>
            <a:endParaRPr lang="en-US" altLang="ja-JP" sz="1600" dirty="0" smtClean="0">
              <a:solidFill>
                <a:schemeClr val="tx1"/>
              </a:solidFill>
            </a:endParaRPr>
          </a:p>
          <a:p>
            <a:endParaRPr lang="en-US" altLang="ja-JP" sz="1600" dirty="0">
              <a:solidFill>
                <a:schemeClr val="tx1"/>
              </a:solidFill>
            </a:endParaRPr>
          </a:p>
          <a:p>
            <a:r>
              <a:rPr lang="ja-JP" altLang="en-US" sz="1600" dirty="0" smtClean="0">
                <a:solidFill>
                  <a:schemeClr val="tx1"/>
                </a:solidFill>
              </a:rPr>
              <a:t>　③→</a:t>
            </a:r>
            <a:endParaRPr lang="en-US" altLang="ja-JP" sz="1600" dirty="0" smtClean="0">
              <a:solidFill>
                <a:schemeClr val="tx1"/>
              </a:solidFill>
            </a:endParaRPr>
          </a:p>
        </p:txBody>
      </p:sp>
      <p:sp>
        <p:nvSpPr>
          <p:cNvPr id="2" name="下矢印 1"/>
          <p:cNvSpPr/>
          <p:nvPr/>
        </p:nvSpPr>
        <p:spPr>
          <a:xfrm>
            <a:off x="3009556" y="6447213"/>
            <a:ext cx="726141" cy="3142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420938" y="6761480"/>
            <a:ext cx="5949411" cy="307777"/>
          </a:xfrm>
          <a:prstGeom prst="rect">
            <a:avLst/>
          </a:prstGeom>
          <a:noFill/>
        </p:spPr>
        <p:txBody>
          <a:bodyPr wrap="square" rtlCol="0">
            <a:spAutoFit/>
          </a:bodyPr>
          <a:lstStyle/>
          <a:p>
            <a:r>
              <a:rPr lang="ja-JP" altLang="en-US" sz="1400" dirty="0" smtClean="0">
                <a:latin typeface="HG丸ｺﾞｼｯｸM-PRO" panose="020F0600000000000000" pitchFamily="50" charset="-128"/>
                <a:ea typeface="HG丸ｺﾞｼｯｸM-PRO" panose="020F0600000000000000" pitchFamily="50" charset="-128"/>
              </a:rPr>
              <a:t>２　学んだことをこれからの学校生活に生かすために</a:t>
            </a:r>
            <a:endParaRPr lang="ja-JP" altLang="ja-JP" sz="1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5598492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14551</TotalTime>
  <Words>2685</Words>
  <Application>Microsoft Office PowerPoint</Application>
  <PresentationFormat>A4 210 x 297 mm</PresentationFormat>
  <Paragraphs>422</Paragraphs>
  <Slides>8</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8</vt:i4>
      </vt:variant>
    </vt:vector>
  </HeadingPairs>
  <TitlesOfParts>
    <vt:vector size="19" baseType="lpstr">
      <vt:lpstr>BIZ UDゴシック</vt:lpstr>
      <vt:lpstr>ＤＦ平成明朝体W3</vt:lpstr>
      <vt:lpstr>HG丸ｺﾞｼｯｸM-PRO</vt:lpstr>
      <vt:lpstr>ＭＳ Ｐゴシック</vt:lpstr>
      <vt:lpstr>ＭＳ ゴシック</vt:lpstr>
      <vt:lpstr>UD デジタル 教科書体 NK-B</vt:lpstr>
      <vt:lpstr>メイリオ</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合唱コンクールを成功させよう</dc:title>
  <dc:creator>宮城県総合教育センター</dc:creator>
  <cp:lastModifiedBy>long2307</cp:lastModifiedBy>
  <cp:revision>792</cp:revision>
  <cp:lastPrinted>2024-02-29T00:53:11Z</cp:lastPrinted>
  <dcterms:created xsi:type="dcterms:W3CDTF">2014-06-22T09:44:07Z</dcterms:created>
  <dcterms:modified xsi:type="dcterms:W3CDTF">2024-03-11T03:10:55Z</dcterms:modified>
</cp:coreProperties>
</file>