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77" r:id="rId2"/>
    <p:sldId id="276" r:id="rId3"/>
  </p:sldIdLst>
  <p:sldSz cx="6858000" cy="9906000" type="A4"/>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7" userDrawn="1">
          <p15:clr>
            <a:srgbClr val="A4A3A4"/>
          </p15:clr>
        </p15:guide>
        <p15:guide id="2" pos="2160">
          <p15:clr>
            <a:srgbClr val="A4A3A4"/>
          </p15:clr>
        </p15:guide>
      </p15:sldGuideLst>
    </p:ext>
    <p:ext uri="{2D200454-40CA-4A62-9FC3-DE9A4176ACB9}">
      <p15:notesGuideLst xmlns:p15="http://schemas.microsoft.com/office/powerpoint/2012/main">
        <p15:guide id="1" orient="horz" pos="2140" userDrawn="1">
          <p15:clr>
            <a:srgbClr val="A4A3A4"/>
          </p15:clr>
        </p15:guide>
        <p15:guide id="2" pos="312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41709C"/>
    <a:srgbClr val="FF9900"/>
    <a:srgbClr val="FFCCFF"/>
    <a:srgbClr val="3399FF"/>
    <a:srgbClr val="FF0000"/>
    <a:srgbClr val="FF3399"/>
    <a:srgbClr val="00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58" d="100"/>
          <a:sy n="58" d="100"/>
        </p:scale>
        <p:origin x="730" y="82"/>
      </p:cViewPr>
      <p:guideLst>
        <p:guide orient="horz" pos="3097"/>
        <p:guide pos="2160"/>
      </p:guideLst>
    </p:cSldViewPr>
  </p:slideViewPr>
  <p:notesTextViewPr>
    <p:cViewPr>
      <p:scale>
        <a:sx n="1" d="1"/>
        <a:sy n="1" d="1"/>
      </p:scale>
      <p:origin x="0" y="0"/>
    </p:cViewPr>
  </p:notesTextViewPr>
  <p:sorterViewPr>
    <p:cViewPr>
      <p:scale>
        <a:sx n="68" d="100"/>
        <a:sy n="68" d="100"/>
      </p:scale>
      <p:origin x="0" y="0"/>
    </p:cViewPr>
  </p:sorterViewPr>
  <p:notesViewPr>
    <p:cSldViewPr snapToGrid="0">
      <p:cViewPr varScale="1">
        <p:scale>
          <a:sx n="71" d="100"/>
          <a:sy n="71" d="100"/>
        </p:scale>
        <p:origin x="-1812" y="-102"/>
      </p:cViewPr>
      <p:guideLst>
        <p:guide orient="horz" pos="2140"/>
        <p:guide pos="312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4301543" cy="339884"/>
          </a:xfrm>
          <a:prstGeom prst="rect">
            <a:avLst/>
          </a:prstGeom>
        </p:spPr>
        <p:txBody>
          <a:bodyPr vert="horz" lIns="92040" tIns="46020" rIns="92040" bIns="46020"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5622798" y="2"/>
            <a:ext cx="4301543" cy="339884"/>
          </a:xfrm>
          <a:prstGeom prst="rect">
            <a:avLst/>
          </a:prstGeom>
        </p:spPr>
        <p:txBody>
          <a:bodyPr vert="horz" lIns="92040" tIns="46020" rIns="92040" bIns="46020" rtlCol="0"/>
          <a:lstStyle>
            <a:lvl1pPr algn="r">
              <a:defRPr sz="1300"/>
            </a:lvl1pPr>
          </a:lstStyle>
          <a:p>
            <a:fld id="{296E4C18-EA94-4624-A191-2E4A7FAE43BE}" type="datetime1">
              <a:rPr kumimoji="1" lang="ja-JP" altLang="en-US" smtClean="0"/>
              <a:t>2024/3/11</a:t>
            </a:fld>
            <a:endParaRPr kumimoji="1" lang="ja-JP" altLang="en-US"/>
          </a:p>
        </p:txBody>
      </p:sp>
      <p:sp>
        <p:nvSpPr>
          <p:cNvPr id="4" name="フッター プレースホルダー 3"/>
          <p:cNvSpPr>
            <a:spLocks noGrp="1"/>
          </p:cNvSpPr>
          <p:nvPr>
            <p:ph type="ftr" sz="quarter" idx="2"/>
          </p:nvPr>
        </p:nvSpPr>
        <p:spPr>
          <a:xfrm>
            <a:off x="1" y="6456613"/>
            <a:ext cx="4301543" cy="339884"/>
          </a:xfrm>
          <a:prstGeom prst="rect">
            <a:avLst/>
          </a:prstGeom>
        </p:spPr>
        <p:txBody>
          <a:bodyPr vert="horz" lIns="92040" tIns="46020" rIns="92040" bIns="46020"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5622798" y="6456613"/>
            <a:ext cx="4301543" cy="339884"/>
          </a:xfrm>
          <a:prstGeom prst="rect">
            <a:avLst/>
          </a:prstGeom>
        </p:spPr>
        <p:txBody>
          <a:bodyPr vert="horz" lIns="92040" tIns="46020" rIns="92040" bIns="46020" rtlCol="0" anchor="b"/>
          <a:lstStyle>
            <a:lvl1pPr algn="r">
              <a:defRPr sz="1300"/>
            </a:lvl1pPr>
          </a:lstStyle>
          <a:p>
            <a:fld id="{8F73C529-BCC4-46D0-98B1-1AC86D656C24}" type="slidenum">
              <a:rPr kumimoji="1" lang="ja-JP" altLang="en-US" smtClean="0"/>
              <a:pPr/>
              <a:t>‹#›</a:t>
            </a:fld>
            <a:endParaRPr kumimoji="1" lang="ja-JP" altLang="en-US"/>
          </a:p>
        </p:txBody>
      </p:sp>
    </p:spTree>
    <p:extLst>
      <p:ext uri="{BB962C8B-B14F-4D97-AF65-F5344CB8AC3E}">
        <p14:creationId xmlns:p14="http://schemas.microsoft.com/office/powerpoint/2010/main" val="312785550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703" cy="339484"/>
          </a:xfrm>
          <a:prstGeom prst="rect">
            <a:avLst/>
          </a:prstGeom>
        </p:spPr>
        <p:txBody>
          <a:bodyPr vert="horz" lIns="92040" tIns="46020" rIns="92040" bIns="46020"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3340" y="0"/>
            <a:ext cx="4301702" cy="339484"/>
          </a:xfrm>
          <a:prstGeom prst="rect">
            <a:avLst/>
          </a:prstGeom>
        </p:spPr>
        <p:txBody>
          <a:bodyPr vert="horz" lIns="92040" tIns="46020" rIns="92040" bIns="46020" rtlCol="0"/>
          <a:lstStyle>
            <a:lvl1pPr algn="r">
              <a:defRPr sz="1300"/>
            </a:lvl1pPr>
          </a:lstStyle>
          <a:p>
            <a:fld id="{DDAD0BE0-5749-4CB9-A883-99C9B4244C07}" type="datetime1">
              <a:rPr kumimoji="1" lang="ja-JP" altLang="en-US" smtClean="0"/>
              <a:t>2024/3/11</a:t>
            </a:fld>
            <a:endParaRPr kumimoji="1" lang="ja-JP" altLang="en-US"/>
          </a:p>
        </p:txBody>
      </p:sp>
      <p:sp>
        <p:nvSpPr>
          <p:cNvPr id="4" name="スライド イメージ プレースホルダー 3"/>
          <p:cNvSpPr>
            <a:spLocks noGrp="1" noRot="1" noChangeAspect="1"/>
          </p:cNvSpPr>
          <p:nvPr>
            <p:ph type="sldImg" idx="2"/>
          </p:nvPr>
        </p:nvSpPr>
        <p:spPr>
          <a:xfrm>
            <a:off x="4081463" y="509588"/>
            <a:ext cx="1765300" cy="2549525"/>
          </a:xfrm>
          <a:prstGeom prst="rect">
            <a:avLst/>
          </a:prstGeom>
          <a:noFill/>
          <a:ln w="12700">
            <a:solidFill>
              <a:prstClr val="black"/>
            </a:solidFill>
          </a:ln>
        </p:spPr>
        <p:txBody>
          <a:bodyPr vert="horz" lIns="92040" tIns="46020" rIns="92040" bIns="46020" rtlCol="0" anchor="ctr"/>
          <a:lstStyle/>
          <a:p>
            <a:endParaRPr lang="ja-JP" altLang="en-US"/>
          </a:p>
        </p:txBody>
      </p:sp>
      <p:sp>
        <p:nvSpPr>
          <p:cNvPr id="5" name="ノート プレースホルダー 4"/>
          <p:cNvSpPr>
            <a:spLocks noGrp="1"/>
          </p:cNvSpPr>
          <p:nvPr>
            <p:ph type="body" sz="quarter" idx="3"/>
          </p:nvPr>
        </p:nvSpPr>
        <p:spPr>
          <a:xfrm>
            <a:off x="992826" y="3228296"/>
            <a:ext cx="7940991" cy="3060155"/>
          </a:xfrm>
          <a:prstGeom prst="rect">
            <a:avLst/>
          </a:prstGeom>
        </p:spPr>
        <p:txBody>
          <a:bodyPr vert="horz" lIns="92040" tIns="46020" rIns="92040" bIns="460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590"/>
            <a:ext cx="4301703" cy="339484"/>
          </a:xfrm>
          <a:prstGeom prst="rect">
            <a:avLst/>
          </a:prstGeom>
        </p:spPr>
        <p:txBody>
          <a:bodyPr vert="horz" lIns="92040" tIns="46020" rIns="92040" bIns="4602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3340" y="6456590"/>
            <a:ext cx="4301702" cy="339484"/>
          </a:xfrm>
          <a:prstGeom prst="rect">
            <a:avLst/>
          </a:prstGeom>
        </p:spPr>
        <p:txBody>
          <a:bodyPr vert="horz" lIns="92040" tIns="46020" rIns="92040" bIns="46020" rtlCol="0" anchor="b"/>
          <a:lstStyle>
            <a:lvl1pPr algn="r">
              <a:defRPr sz="1300"/>
            </a:lvl1pPr>
          </a:lstStyle>
          <a:p>
            <a:fld id="{24512867-79DD-4576-924B-F197EFD89383}" type="slidenum">
              <a:rPr kumimoji="1" lang="ja-JP" altLang="en-US" smtClean="0"/>
              <a:pPr/>
              <a:t>‹#›</a:t>
            </a:fld>
            <a:endParaRPr kumimoji="1" lang="ja-JP" altLang="en-US"/>
          </a:p>
        </p:txBody>
      </p:sp>
    </p:spTree>
    <p:extLst>
      <p:ext uri="{BB962C8B-B14F-4D97-AF65-F5344CB8AC3E}">
        <p14:creationId xmlns:p14="http://schemas.microsoft.com/office/powerpoint/2010/main" val="32875246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195643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3935436"/>
      </p:ext>
    </p:extLst>
  </p:cSld>
  <p:clrMap bg1="lt1" tx1="dk1" bg2="lt2" tx2="dk2" accent1="accent1" accent2="accent2" accent3="accent3" accent4="accent4" accent5="accent5" accent6="accent6" hlink="hlink" folHlink="folHlink"/>
  <p:sldLayoutIdLst>
    <p:sldLayoutId id="2147483667" r:id="rId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55"/>
          <p:cNvSpPr>
            <a:spLocks noChangeArrowheads="1"/>
          </p:cNvSpPr>
          <p:nvPr/>
        </p:nvSpPr>
        <p:spPr bwMode="auto">
          <a:xfrm>
            <a:off x="1868302" y="52183"/>
            <a:ext cx="4735491" cy="65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sz="1400" b="0" dirty="0">
                <a:latin typeface="HG丸ｺﾞｼｯｸM-PRO" panose="020F0600000000000000" pitchFamily="50" charset="-128"/>
                <a:ea typeface="HG丸ｺﾞｼｯｸM-PRO" panose="020F0600000000000000" pitchFamily="50" charset="-128"/>
              </a:rPr>
              <a:t>　</a:t>
            </a:r>
            <a:r>
              <a:rPr lang="ja-JP" altLang="en-US" b="0" dirty="0">
                <a:latin typeface="HG丸ｺﾞｼｯｸM-PRO" panose="020F0600000000000000" pitchFamily="50" charset="-128"/>
                <a:ea typeface="HG丸ｺﾞｼｯｸM-PRO" panose="020F0600000000000000" pitchFamily="50" charset="-128"/>
              </a:rPr>
              <a:t>児童生徒の心に響く</a:t>
            </a:r>
            <a:endParaRPr lang="en-US" altLang="ja-JP" b="0" dirty="0">
              <a:latin typeface="HG丸ｺﾞｼｯｸM-PRO" panose="020F0600000000000000" pitchFamily="50" charset="-128"/>
              <a:ea typeface="HG丸ｺﾞｼｯｸM-PRO" panose="020F0600000000000000" pitchFamily="50" charset="-128"/>
            </a:endParaRPr>
          </a:p>
          <a:p>
            <a:pPr algn="ctr"/>
            <a:r>
              <a:rPr lang="ja-JP" altLang="en-US" b="0" dirty="0">
                <a:latin typeface="HG丸ｺﾞｼｯｸM-PRO" panose="020F0600000000000000" pitchFamily="50" charset="-128"/>
                <a:ea typeface="HG丸ｺﾞｼｯｸM-PRO" panose="020F0600000000000000" pitchFamily="50" charset="-128"/>
              </a:rPr>
              <a:t>褒め言葉・認める言葉を掛けよう　　　　</a:t>
            </a:r>
          </a:p>
        </p:txBody>
      </p:sp>
      <p:sp>
        <p:nvSpPr>
          <p:cNvPr id="69" name="Rectangle 55"/>
          <p:cNvSpPr>
            <a:spLocks noChangeArrowheads="1"/>
          </p:cNvSpPr>
          <p:nvPr/>
        </p:nvSpPr>
        <p:spPr bwMode="auto">
          <a:xfrm>
            <a:off x="1737674" y="784650"/>
            <a:ext cx="4969125" cy="876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a:latin typeface="HG丸ｺﾞｼｯｸM-PRO" panose="020F0600000000000000" pitchFamily="50" charset="-128"/>
                <a:ea typeface="HG丸ｺﾞｼｯｸM-PRO" panose="020F0600000000000000" pitchFamily="50" charset="-128"/>
              </a:rPr>
              <a:t>○教員が児童生徒の心に響く褒め言葉や、認める言葉にはどのようなものが</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あるのかを知る。</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○言葉を掛ける際の留意点について理解する。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46" name="角丸四角形 45"/>
          <p:cNvSpPr/>
          <p:nvPr/>
        </p:nvSpPr>
        <p:spPr bwMode="auto">
          <a:xfrm>
            <a:off x="925404" y="3184182"/>
            <a:ext cx="3714828" cy="840254"/>
          </a:xfrm>
          <a:prstGeom prst="roundRect">
            <a:avLst>
              <a:gd name="adj" fmla="val 27610"/>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○言葉掛けの種類やパターンを知る</a:t>
            </a:r>
            <a:endParaRPr kumimoji="1"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○実践していくために意識を高める</a:t>
            </a:r>
          </a:p>
        </p:txBody>
      </p:sp>
      <p:sp>
        <p:nvSpPr>
          <p:cNvPr id="59" name="角丸四角形 58"/>
          <p:cNvSpPr/>
          <p:nvPr/>
        </p:nvSpPr>
        <p:spPr>
          <a:xfrm>
            <a:off x="337749" y="3580283"/>
            <a:ext cx="396000" cy="1951365"/>
          </a:xfrm>
          <a:prstGeom prst="round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知る・意識を高める</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3" name="角丸四角形 62"/>
          <p:cNvSpPr/>
          <p:nvPr/>
        </p:nvSpPr>
        <p:spPr>
          <a:xfrm>
            <a:off x="352106" y="6862781"/>
            <a:ext cx="367285" cy="2776947"/>
          </a:xfrm>
          <a:prstGeom prst="round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留意点を意識しながら言葉掛けを行う</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3" name="角丸四角形 72"/>
          <p:cNvSpPr/>
          <p:nvPr/>
        </p:nvSpPr>
        <p:spPr>
          <a:xfrm>
            <a:off x="925403" y="4128814"/>
            <a:ext cx="5439981" cy="1491628"/>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「褒める</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・認める</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言葉集」を</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多くの場で目にする環境をつくる。</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b="1" dirty="0">
                <a:solidFill>
                  <a:schemeClr val="tx1"/>
                </a:solidFill>
                <a:latin typeface="HG丸ｺﾞｼｯｸM-PRO" panose="020F0600000000000000" pitchFamily="50" charset="-128"/>
                <a:ea typeface="HG丸ｺﾞｼｯｸM-PRO" panose="020F0600000000000000" pitchFamily="50" charset="-128"/>
              </a:rPr>
              <a:t>例えば・・・</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b="1" dirty="0">
                <a:solidFill>
                  <a:schemeClr val="tx1"/>
                </a:solidFill>
                <a:latin typeface="HG丸ｺﾞｼｯｸM-PRO" panose="020F0600000000000000" pitchFamily="50" charset="-128"/>
                <a:ea typeface="HG丸ｺﾞｼｯｸM-PRO" panose="020F0600000000000000" pitchFamily="50" charset="-128"/>
              </a:rPr>
              <a:t>①週案や手帳の１ページ目に貼る。</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b="1" dirty="0">
                <a:solidFill>
                  <a:schemeClr val="tx1"/>
                </a:solidFill>
                <a:latin typeface="HG丸ｺﾞｼｯｸM-PRO" panose="020F0600000000000000" pitchFamily="50" charset="-128"/>
                <a:ea typeface="HG丸ｺﾞｼｯｸM-PRO" panose="020F0600000000000000" pitchFamily="50" charset="-128"/>
              </a:rPr>
              <a:t>②職員室、給湯室など、多くの先生方が利用する場所に掲示する。</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b="1" dirty="0">
                <a:solidFill>
                  <a:schemeClr val="tx1"/>
                </a:solidFill>
                <a:latin typeface="HG丸ｺﾞｼｯｸM-PRO" panose="020F0600000000000000" pitchFamily="50" charset="-128"/>
                <a:ea typeface="HG丸ｺﾞｼｯｸM-PRO" panose="020F0600000000000000" pitchFamily="50" charset="-128"/>
              </a:rPr>
              <a:t>③職員用トイレに掲示する。</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76" name="角丸四角形 75"/>
          <p:cNvSpPr/>
          <p:nvPr/>
        </p:nvSpPr>
        <p:spPr>
          <a:xfrm>
            <a:off x="925404" y="8065808"/>
            <a:ext cx="5439980" cy="1294791"/>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ただ「褒める</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・認める</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言葉」を</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掛けるのではなく、留意点を意識しながら言葉掛けを行い、児童生徒との関わりを積み重ねていく。</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b="1" dirty="0">
                <a:solidFill>
                  <a:schemeClr val="tx1"/>
                </a:solidFill>
                <a:latin typeface="HG丸ｺﾞｼｯｸM-PRO" panose="020F0600000000000000" pitchFamily="50" charset="-128"/>
                <a:ea typeface="HG丸ｺﾞｼｯｸM-PRO" panose="020F0600000000000000" pitchFamily="50" charset="-128"/>
              </a:rPr>
              <a:t>言葉掛けのバリエーションの増加や、児童生徒理解の深め方など、児童生徒の心に響く声掛けを行うためのスキルを体得していく。</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右カーブ矢印 2"/>
          <p:cNvSpPr/>
          <p:nvPr/>
        </p:nvSpPr>
        <p:spPr>
          <a:xfrm>
            <a:off x="943353" y="5674442"/>
            <a:ext cx="648325" cy="1294791"/>
          </a:xfrm>
          <a:prstGeom prst="curv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9" name="Rectangle 55"/>
          <p:cNvSpPr>
            <a:spLocks noChangeArrowheads="1"/>
          </p:cNvSpPr>
          <p:nvPr/>
        </p:nvSpPr>
        <p:spPr bwMode="auto">
          <a:xfrm>
            <a:off x="1737674" y="1705571"/>
            <a:ext cx="4969125" cy="700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b="0" dirty="0">
                <a:latin typeface="HG丸ｺﾞｼｯｸM-PRO" panose="020F0600000000000000" pitchFamily="50" charset="-128"/>
                <a:ea typeface="HG丸ｺﾞｼｯｸM-PRO" panose="020F0600000000000000" pitchFamily="50" charset="-128"/>
              </a:rPr>
              <a:t>③－１　心に響くポイントを理解した上で褒める・認める言葉を掛ける。</a:t>
            </a:r>
            <a:endParaRPr lang="en-US" altLang="ja-JP" sz="1100" b="0" dirty="0">
              <a:latin typeface="HG丸ｺﾞｼｯｸM-PRO" panose="020F0600000000000000" pitchFamily="50" charset="-128"/>
              <a:ea typeface="HG丸ｺﾞｼｯｸM-PRO" panose="020F0600000000000000" pitchFamily="50" charset="-128"/>
            </a:endParaRPr>
          </a:p>
          <a:p>
            <a:r>
              <a:rPr lang="ja-JP" altLang="en-US" sz="1100" b="0" dirty="0">
                <a:latin typeface="HG丸ｺﾞｼｯｸM-PRO" panose="020F0600000000000000" pitchFamily="50" charset="-128"/>
                <a:ea typeface="HG丸ｺﾞｼｯｸM-PRO" panose="020F0600000000000000" pitchFamily="50" charset="-128"/>
              </a:rPr>
              <a:t>③－２　児童生徒の実態や特性に応じて声を掛ける。</a:t>
            </a:r>
            <a:endParaRPr lang="en-US" altLang="ja-JP" sz="1100" b="0" dirty="0">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bwMode="auto">
          <a:xfrm>
            <a:off x="925404" y="7016797"/>
            <a:ext cx="3714828" cy="840254"/>
          </a:xfrm>
          <a:prstGeom prst="roundRect">
            <a:avLst>
              <a:gd name="adj" fmla="val 27610"/>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○言葉を掛ける際の留意点を意識しな</a:t>
            </a:r>
            <a:endParaRPr kumimoji="1"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がら、児童生徒への言葉掛けを行う</a:t>
            </a:r>
          </a:p>
        </p:txBody>
      </p:sp>
      <p:grpSp>
        <p:nvGrpSpPr>
          <p:cNvPr id="2" name="グループ化 1">
            <a:extLst>
              <a:ext uri="{FF2B5EF4-FFF2-40B4-BE49-F238E27FC236}">
                <a16:creationId xmlns:a16="http://schemas.microsoft.com/office/drawing/2014/main" id="{AE931F62-2848-CDD2-F4F4-509A4A9AB810}"/>
              </a:ext>
            </a:extLst>
          </p:cNvPr>
          <p:cNvGrpSpPr/>
          <p:nvPr/>
        </p:nvGrpSpPr>
        <p:grpSpPr>
          <a:xfrm>
            <a:off x="136799" y="52183"/>
            <a:ext cx="6574994" cy="9663317"/>
            <a:chOff x="136799" y="52183"/>
            <a:chExt cx="6574994" cy="9663317"/>
          </a:xfrm>
        </p:grpSpPr>
        <p:sp>
          <p:nvSpPr>
            <p:cNvPr id="4" name="Rectangle 11">
              <a:extLst>
                <a:ext uri="{FF2B5EF4-FFF2-40B4-BE49-F238E27FC236}">
                  <a16:creationId xmlns:a16="http://schemas.microsoft.com/office/drawing/2014/main" id="{74360600-F1E9-3D8C-58FD-2FFA0EA55269}"/>
                </a:ext>
              </a:extLst>
            </p:cNvPr>
            <p:cNvSpPr>
              <a:spLocks noChangeArrowheads="1"/>
            </p:cNvSpPr>
            <p:nvPr/>
          </p:nvSpPr>
          <p:spPr bwMode="auto">
            <a:xfrm>
              <a:off x="136800" y="766800"/>
              <a:ext cx="1602000" cy="897797"/>
            </a:xfrm>
            <a:prstGeom prst="rect">
              <a:avLst/>
            </a:prstGeom>
            <a:solidFill>
              <a:srgbClr val="0099FF"/>
            </a:solidFill>
            <a:ln>
              <a:noFill/>
            </a:ln>
          </p:spPr>
          <p:txBody>
            <a:bodyPr wrap="none" anchor="ctr"/>
            <a:lstStyle/>
            <a:p>
              <a:pPr algn="ctr"/>
              <a:r>
                <a:rPr lang="ja-JP" altLang="en-US" sz="1600" dirty="0">
                  <a:ea typeface="HG丸ｺﾞｼｯｸM-PRO" pitchFamily="50" charset="-128"/>
                </a:rPr>
                <a:t>プログラムの</a:t>
              </a:r>
              <a:endParaRPr lang="en-US" altLang="ja-JP" sz="1600" dirty="0">
                <a:ea typeface="HG丸ｺﾞｼｯｸM-PRO" pitchFamily="50" charset="-128"/>
              </a:endParaRPr>
            </a:p>
            <a:p>
              <a:pPr algn="ctr"/>
              <a:r>
                <a:rPr lang="ja-JP" altLang="en-US" sz="1600" dirty="0">
                  <a:ea typeface="HG丸ｺﾞｼｯｸM-PRO" pitchFamily="50" charset="-128"/>
                </a:rPr>
                <a:t>ねらい</a:t>
              </a:r>
            </a:p>
          </p:txBody>
        </p:sp>
        <p:sp>
          <p:nvSpPr>
            <p:cNvPr id="5" name="正方形/長方形 4">
              <a:extLst>
                <a:ext uri="{FF2B5EF4-FFF2-40B4-BE49-F238E27FC236}">
                  <a16:creationId xmlns:a16="http://schemas.microsoft.com/office/drawing/2014/main" id="{E497FE24-4650-0015-C1E9-F89D5BB804CD}"/>
                </a:ext>
              </a:extLst>
            </p:cNvPr>
            <p:cNvSpPr/>
            <p:nvPr/>
          </p:nvSpPr>
          <p:spPr>
            <a:xfrm>
              <a:off x="136799" y="768029"/>
              <a:ext cx="6570000" cy="892676"/>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角丸四角形 77">
              <a:extLst>
                <a:ext uri="{FF2B5EF4-FFF2-40B4-BE49-F238E27FC236}">
                  <a16:creationId xmlns:a16="http://schemas.microsoft.com/office/drawing/2014/main" id="{7FE78504-9F4D-CED7-ED97-13F3D2724734}"/>
                </a:ext>
              </a:extLst>
            </p:cNvPr>
            <p:cNvSpPr/>
            <p:nvPr/>
          </p:nvSpPr>
          <p:spPr>
            <a:xfrm>
              <a:off x="136800" y="2706833"/>
              <a:ext cx="6570000" cy="7008667"/>
            </a:xfrm>
            <a:prstGeom prst="roundRect">
              <a:avLst>
                <a:gd name="adj" fmla="val 31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AC5363F4-13A4-3A70-7774-71B2D6FEE555}"/>
                </a:ext>
              </a:extLst>
            </p:cNvPr>
            <p:cNvSpPr/>
            <p:nvPr/>
          </p:nvSpPr>
          <p:spPr>
            <a:xfrm>
              <a:off x="136800" y="1702800"/>
              <a:ext cx="6571043" cy="703763"/>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Rectangle 11">
              <a:extLst>
                <a:ext uri="{FF2B5EF4-FFF2-40B4-BE49-F238E27FC236}">
                  <a16:creationId xmlns:a16="http://schemas.microsoft.com/office/drawing/2014/main" id="{F1FE8E92-E678-B37E-5C13-8B18F26D7DA9}"/>
                </a:ext>
              </a:extLst>
            </p:cNvPr>
            <p:cNvSpPr>
              <a:spLocks noChangeArrowheads="1"/>
            </p:cNvSpPr>
            <p:nvPr/>
          </p:nvSpPr>
          <p:spPr bwMode="auto">
            <a:xfrm>
              <a:off x="136800" y="1701482"/>
              <a:ext cx="1602000" cy="705600"/>
            </a:xfrm>
            <a:prstGeom prst="rect">
              <a:avLst/>
            </a:prstGeom>
            <a:solidFill>
              <a:srgbClr val="0099FF"/>
            </a:solidFill>
            <a:ln>
              <a:noFill/>
            </a:ln>
          </p:spPr>
          <p:txBody>
            <a:bodyPr wrap="none" anchor="ctr"/>
            <a:lstStyle/>
            <a:p>
              <a:pPr algn="ctr"/>
              <a:r>
                <a:rPr lang="ja-JP" altLang="en-US" sz="1400" dirty="0">
                  <a:ea typeface="HG丸ｺﾞｼｯｸM-PRO" pitchFamily="50" charset="-128"/>
                </a:rPr>
                <a:t>児童生徒の発達を</a:t>
              </a:r>
              <a:endParaRPr lang="en-US" altLang="ja-JP" sz="1400" dirty="0">
                <a:ea typeface="HG丸ｺﾞｼｯｸM-PRO" pitchFamily="50" charset="-128"/>
              </a:endParaRPr>
            </a:p>
            <a:p>
              <a:pPr algn="ctr"/>
              <a:r>
                <a:rPr lang="ja-JP" altLang="en-US" sz="1400" dirty="0">
                  <a:ea typeface="HG丸ｺﾞｼｯｸM-PRO" pitchFamily="50" charset="-128"/>
                </a:rPr>
                <a:t>「</a:t>
              </a:r>
              <a:r>
                <a:rPr lang="ja-JP" altLang="en-US" sz="1400" dirty="0" smtClean="0">
                  <a:ea typeface="HG丸ｺﾞｼｯｸM-PRO" pitchFamily="50" charset="-128"/>
                </a:rPr>
                <a:t>ささえ－る</a:t>
              </a:r>
              <a:r>
                <a:rPr lang="ja-JP" altLang="en-US" sz="1400" dirty="0">
                  <a:ea typeface="HG丸ｺﾞｼｯｸM-PRO" pitchFamily="50" charset="-128"/>
                </a:rPr>
                <a:t>」</a:t>
              </a:r>
              <a:endParaRPr lang="en-US" altLang="ja-JP" sz="1400" dirty="0">
                <a:ea typeface="HG丸ｺﾞｼｯｸM-PRO" pitchFamily="50" charset="-128"/>
              </a:endParaRPr>
            </a:p>
            <a:p>
              <a:pPr algn="ctr"/>
              <a:r>
                <a:rPr lang="ja-JP" altLang="en-US" sz="1400" dirty="0">
                  <a:ea typeface="HG丸ｺﾞｼｯｸM-PRO" pitchFamily="50" charset="-128"/>
                </a:rPr>
                <a:t>ポイント</a:t>
              </a:r>
            </a:p>
          </p:txBody>
        </p:sp>
        <p:sp>
          <p:nvSpPr>
            <p:cNvPr id="10" name="Rectangle 22">
              <a:extLst>
                <a:ext uri="{FF2B5EF4-FFF2-40B4-BE49-F238E27FC236}">
                  <a16:creationId xmlns:a16="http://schemas.microsoft.com/office/drawing/2014/main" id="{E1788A1E-DE19-B8C9-7564-69E0B38BC26F}"/>
                </a:ext>
              </a:extLst>
            </p:cNvPr>
            <p:cNvSpPr>
              <a:spLocks noChangeArrowheads="1"/>
            </p:cNvSpPr>
            <p:nvPr/>
          </p:nvSpPr>
          <p:spPr bwMode="auto">
            <a:xfrm>
              <a:off x="137833" y="399077"/>
              <a:ext cx="1602000" cy="3168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500" b="0" dirty="0">
                  <a:ea typeface="HG丸ｺﾞｼｯｸM-PRO" pitchFamily="50" charset="-128"/>
                </a:rPr>
                <a:t>小学校・中学校</a:t>
              </a:r>
            </a:p>
          </p:txBody>
        </p:sp>
        <p:sp>
          <p:nvSpPr>
            <p:cNvPr id="11" name="Rectangle 11">
              <a:extLst>
                <a:ext uri="{FF2B5EF4-FFF2-40B4-BE49-F238E27FC236}">
                  <a16:creationId xmlns:a16="http://schemas.microsoft.com/office/drawing/2014/main" id="{D975B728-A813-7E24-7A03-0A549C9B6451}"/>
                </a:ext>
              </a:extLst>
            </p:cNvPr>
            <p:cNvSpPr>
              <a:spLocks noChangeArrowheads="1"/>
            </p:cNvSpPr>
            <p:nvPr/>
          </p:nvSpPr>
          <p:spPr bwMode="auto">
            <a:xfrm>
              <a:off x="1760303" y="57918"/>
              <a:ext cx="108000" cy="655200"/>
            </a:xfrm>
            <a:prstGeom prst="rect">
              <a:avLst/>
            </a:prstGeom>
            <a:solidFill>
              <a:srgbClr val="00B0F0"/>
            </a:solidFill>
            <a:ln>
              <a:noFill/>
            </a:ln>
          </p:spPr>
          <p:txBody>
            <a:bodyPr wrap="none" anchor="ctr"/>
            <a:lstStyle/>
            <a:p>
              <a:pPr algn="ctr"/>
              <a:endParaRPr lang="ja-JP" altLang="en-US" sz="1600" dirty="0">
                <a:ea typeface="HG丸ｺﾞｼｯｸM-PRO" pitchFamily="50" charset="-128"/>
              </a:endParaRPr>
            </a:p>
          </p:txBody>
        </p:sp>
        <p:sp>
          <p:nvSpPr>
            <p:cNvPr id="12" name="Rectangle 22">
              <a:extLst>
                <a:ext uri="{FF2B5EF4-FFF2-40B4-BE49-F238E27FC236}">
                  <a16:creationId xmlns:a16="http://schemas.microsoft.com/office/drawing/2014/main" id="{51C201AD-6837-28F2-9D6D-F91E9A3938FD}"/>
                </a:ext>
              </a:extLst>
            </p:cNvPr>
            <p:cNvSpPr>
              <a:spLocks noChangeArrowheads="1"/>
            </p:cNvSpPr>
            <p:nvPr/>
          </p:nvSpPr>
          <p:spPr bwMode="auto">
            <a:xfrm>
              <a:off x="137450" y="52183"/>
              <a:ext cx="1601821" cy="315834"/>
            </a:xfrm>
            <a:prstGeom prst="rect">
              <a:avLst/>
            </a:prstGeom>
            <a:solidFill>
              <a:srgbClr val="FFFF99"/>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400" b="0" dirty="0">
                  <a:ea typeface="HG丸ｺﾞｼｯｸM-PRO" pitchFamily="50" charset="-128"/>
                </a:rPr>
                <a:t>指導プログラム案</a:t>
              </a:r>
            </a:p>
          </p:txBody>
        </p:sp>
        <p:sp>
          <p:nvSpPr>
            <p:cNvPr id="13" name="Rectangle 11">
              <a:extLst>
                <a:ext uri="{FF2B5EF4-FFF2-40B4-BE49-F238E27FC236}">
                  <a16:creationId xmlns:a16="http://schemas.microsoft.com/office/drawing/2014/main" id="{7D594FA0-6D1C-CF61-640F-FAE8C3D15640}"/>
                </a:ext>
              </a:extLst>
            </p:cNvPr>
            <p:cNvSpPr>
              <a:spLocks noChangeArrowheads="1"/>
            </p:cNvSpPr>
            <p:nvPr/>
          </p:nvSpPr>
          <p:spPr bwMode="auto">
            <a:xfrm>
              <a:off x="6603793" y="57905"/>
              <a:ext cx="108000" cy="655200"/>
            </a:xfrm>
            <a:prstGeom prst="rect">
              <a:avLst/>
            </a:prstGeom>
            <a:solidFill>
              <a:srgbClr val="00B0F0"/>
            </a:solidFill>
            <a:ln>
              <a:noFill/>
            </a:ln>
          </p:spPr>
          <p:txBody>
            <a:bodyPr wrap="none" anchor="ctr"/>
            <a:lstStyle/>
            <a:p>
              <a:pPr algn="ctr"/>
              <a:endParaRPr lang="ja-JP" altLang="en-US" sz="1600" dirty="0">
                <a:ea typeface="HG丸ｺﾞｼｯｸM-PRO" pitchFamily="50" charset="-128"/>
              </a:endParaRPr>
            </a:p>
          </p:txBody>
        </p:sp>
      </p:grpSp>
      <p:sp>
        <p:nvSpPr>
          <p:cNvPr id="43" name="角丸四角形 42"/>
          <p:cNvSpPr/>
          <p:nvPr/>
        </p:nvSpPr>
        <p:spPr>
          <a:xfrm>
            <a:off x="1267516" y="2490832"/>
            <a:ext cx="4322968" cy="432000"/>
          </a:xfrm>
          <a:prstGeom prst="roundRect">
            <a:avLst>
              <a:gd name="adj" fmla="val 50000"/>
            </a:avLst>
          </a:prstGeom>
          <a:solidFill>
            <a:schemeClr val="bg1">
              <a:lumMod val="85000"/>
            </a:schemeClr>
          </a:solidFill>
          <a:ln w="38100">
            <a:noFill/>
          </a:ln>
          <a:scene3d>
            <a:camera prst="orthographicFront"/>
            <a:lightRig rig="threePt" dir="t"/>
          </a:scene3d>
          <a:sp3d>
            <a:bevelT prst="angle"/>
          </a:sp3d>
        </p:spPr>
        <p:style>
          <a:lnRef idx="2">
            <a:schemeClr val="accent2"/>
          </a:lnRef>
          <a:fillRef idx="1">
            <a:schemeClr val="lt1"/>
          </a:fillRef>
          <a:effectRef idx="0">
            <a:schemeClr val="accent2"/>
          </a:effectRef>
          <a:fontRef idx="minor">
            <a:schemeClr val="dk1"/>
          </a:fontRef>
        </p:style>
        <p:txBody>
          <a:bodyPr anchor="ctr" anchorCtr="1"/>
          <a:lstStyle/>
          <a:p>
            <a:pPr algn="ctr" eaLnBrk="1" hangingPunct="1">
              <a:lnSpc>
                <a:spcPct val="120000"/>
              </a:lnSpc>
              <a:defRPr/>
            </a:pPr>
            <a:r>
              <a:rPr lang="ja-JP" altLang="en-US"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児童生徒の心に響く言葉を掛けるために</a:t>
            </a:r>
            <a:endParaRPr lang="en-US" altLang="ja-JP"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4" name="右カーブ矢印 2">
            <a:extLst>
              <a:ext uri="{FF2B5EF4-FFF2-40B4-BE49-F238E27FC236}">
                <a16:creationId xmlns:a16="http://schemas.microsoft.com/office/drawing/2014/main" id="{A19957A0-6208-8597-8882-E6B6B454511C}"/>
              </a:ext>
            </a:extLst>
          </p:cNvPr>
          <p:cNvSpPr/>
          <p:nvPr/>
        </p:nvSpPr>
        <p:spPr>
          <a:xfrm rot="10800000">
            <a:off x="3991907" y="5668005"/>
            <a:ext cx="648325" cy="1294791"/>
          </a:xfrm>
          <a:prstGeom prst="curv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56263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22"/>
          <p:cNvSpPr>
            <a:spLocks noChangeArrowheads="1"/>
          </p:cNvSpPr>
          <p:nvPr/>
        </p:nvSpPr>
        <p:spPr bwMode="auto">
          <a:xfrm>
            <a:off x="143699" y="212315"/>
            <a:ext cx="1584000" cy="2880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600" dirty="0">
                <a:ea typeface="HG丸ｺﾞｼｯｸM-PRO" pitchFamily="50" charset="-128"/>
              </a:rPr>
              <a:t>小学校・中</a:t>
            </a:r>
            <a:r>
              <a:rPr lang="ja-JP" altLang="en-US" sz="1600" b="0" dirty="0">
                <a:ea typeface="HG丸ｺﾞｼｯｸM-PRO" pitchFamily="50" charset="-128"/>
              </a:rPr>
              <a:t>学校</a:t>
            </a:r>
          </a:p>
        </p:txBody>
      </p:sp>
      <p:sp>
        <p:nvSpPr>
          <p:cNvPr id="37" name="正方形/長方形 36"/>
          <p:cNvSpPr/>
          <p:nvPr/>
        </p:nvSpPr>
        <p:spPr>
          <a:xfrm>
            <a:off x="1942052" y="210997"/>
            <a:ext cx="2973891" cy="369332"/>
          </a:xfrm>
          <a:prstGeom prst="rect">
            <a:avLst/>
          </a:prstGeom>
          <a:noFill/>
        </p:spPr>
        <p:txBody>
          <a:bodyPr wrap="none" lIns="91440" tIns="45720" rIns="91440" bIns="45720">
            <a:spAutoFit/>
          </a:bodyPr>
          <a:lstStyle/>
          <a:p>
            <a:pPr algn="ctr"/>
            <a:r>
              <a:rPr lang="ja-JP" altLang="en-US" b="1" dirty="0" smtClean="0">
                <a:ea typeface="HG丸ｺﾞｼｯｸM-PRO" pitchFamily="50" charset="-128"/>
              </a:rPr>
              <a:t>「褒める</a:t>
            </a:r>
            <a:r>
              <a:rPr lang="ja-JP" altLang="en-US" b="1" dirty="0">
                <a:ea typeface="HG丸ｺﾞｼｯｸM-PRO" pitchFamily="50" charset="-128"/>
              </a:rPr>
              <a:t>・認める</a:t>
            </a:r>
            <a:r>
              <a:rPr lang="ja-JP" altLang="en-US" b="1" dirty="0" smtClean="0">
                <a:ea typeface="HG丸ｺﾞｼｯｸM-PRO" pitchFamily="50" charset="-128"/>
              </a:rPr>
              <a:t>言葉集」</a:t>
            </a:r>
            <a:endParaRPr lang="ja-JP" altLang="en-US" b="1" dirty="0">
              <a:ea typeface="HG丸ｺﾞｼｯｸM-PRO" pitchFamily="50" charset="-128"/>
            </a:endParaRPr>
          </a:p>
        </p:txBody>
      </p:sp>
      <p:sp>
        <p:nvSpPr>
          <p:cNvPr id="32" name="角丸四角形 31"/>
          <p:cNvSpPr/>
          <p:nvPr/>
        </p:nvSpPr>
        <p:spPr bwMode="auto">
          <a:xfrm>
            <a:off x="2025881" y="787982"/>
            <a:ext cx="2806235"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児童生徒を褒める・認める言葉</a:t>
            </a:r>
          </a:p>
        </p:txBody>
      </p:sp>
      <p:sp>
        <p:nvSpPr>
          <p:cNvPr id="34" name="角丸四角形 33"/>
          <p:cNvSpPr/>
          <p:nvPr/>
        </p:nvSpPr>
        <p:spPr>
          <a:xfrm>
            <a:off x="278348" y="6981947"/>
            <a:ext cx="6301302" cy="2772971"/>
          </a:xfrm>
          <a:prstGeom prst="roundRect">
            <a:avLst>
              <a:gd name="adj" fmla="val 5027"/>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b="1" dirty="0">
                <a:solidFill>
                  <a:schemeClr val="tx1"/>
                </a:solidFill>
                <a:latin typeface="HG丸ｺﾞｼｯｸM-PRO" panose="020F0600000000000000" pitchFamily="50" charset="-128"/>
                <a:ea typeface="HG丸ｺﾞｼｯｸM-PRO" panose="020F0600000000000000" pitchFamily="50" charset="-128"/>
              </a:rPr>
              <a:t>①児童生徒が褒めてほしいところと、教員が褒めているところにズレはありませんか？</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ズレがあると「先生は私のことを分かっていない（見ていない）」と褒め言葉が不信感につながって</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しまうおそれが</a:t>
            </a:r>
            <a:r>
              <a:rPr lang="ja-JP" altLang="en-US" sz="1050" dirty="0">
                <a:solidFill>
                  <a:schemeClr val="tx1"/>
                </a:solidFill>
                <a:latin typeface="HG丸ｺﾞｼｯｸM-PRO" panose="020F0600000000000000" pitchFamily="50" charset="-128"/>
                <a:ea typeface="HG丸ｺﾞｼｯｸM-PRO" panose="020F0600000000000000" pitchFamily="50" charset="-128"/>
              </a:rPr>
              <a:t>あります。そうならないために「しっかりと観察をして褒める（認める）」「感想を聞いたり会話をしたりして、頑張りを把握してから褒める（認める）」つまり児童生徒理解とセットで褒める・認める言葉を掛けましょう。</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b="1" dirty="0">
                <a:solidFill>
                  <a:schemeClr val="tx1"/>
                </a:solidFill>
                <a:latin typeface="HG丸ｺﾞｼｯｸM-PRO" panose="020F0600000000000000" pitchFamily="50" charset="-128"/>
                <a:ea typeface="HG丸ｺﾞｼｯｸM-PRO" panose="020F0600000000000000" pitchFamily="50" charset="-128"/>
              </a:rPr>
              <a:t>②「褒める」だけでなく「認める」ことを意識していますか？</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「褒める」は一定の条件をクリアしたことに対する賞賛であり、比較的声を掛けやすいものです。一方「認める」は条件をクリアしたかどうかを度外視し、自主性やプロセスを尊重した声掛けです。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b="1" dirty="0">
                <a:solidFill>
                  <a:schemeClr val="tx1"/>
                </a:solidFill>
                <a:latin typeface="HG丸ｺﾞｼｯｸM-PRO" panose="020F0600000000000000" pitchFamily="50" charset="-128"/>
                <a:ea typeface="HG丸ｺﾞｼｯｸM-PRO" panose="020F0600000000000000" pitchFamily="50" charset="-128"/>
              </a:rPr>
              <a:t>③ただ褒めて終わっていませんか？</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褒める」ことは自己肯定感の向上につながるとても大切な働き掛けです。ただし、教員として時には問題行動に対して毅然とした対応が必要であることを忘れてはなりません。「自信」というより「過信」となり「叱られる自分」を受け入れられなくなって</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しまうおそれが</a:t>
            </a:r>
            <a:r>
              <a:rPr lang="ja-JP" altLang="en-US" sz="1050" dirty="0">
                <a:solidFill>
                  <a:schemeClr val="tx1"/>
                </a:solidFill>
                <a:latin typeface="HG丸ｺﾞｼｯｸM-PRO" panose="020F0600000000000000" pitchFamily="50" charset="-128"/>
                <a:ea typeface="HG丸ｺﾞｼｯｸM-PRO" panose="020F0600000000000000" pitchFamily="50" charset="-128"/>
              </a:rPr>
              <a:t>あります。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角丸四角形 8"/>
          <p:cNvSpPr/>
          <p:nvPr/>
        </p:nvSpPr>
        <p:spPr>
          <a:xfrm>
            <a:off x="278348" y="1509595"/>
            <a:ext cx="6301302" cy="4461126"/>
          </a:xfrm>
          <a:prstGeom prst="roundRect">
            <a:avLst>
              <a:gd name="adj" fmla="val 5027"/>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anose="020F0600000000000000" pitchFamily="50" charset="-128"/>
                <a:ea typeface="HG丸ｺﾞｼｯｸM-PRO" panose="020F0600000000000000" pitchFamily="50" charset="-128"/>
              </a:rPr>
              <a:t>・あなただからこそお願いしたい　　　　　　　・その気付きをみんなに広げたいね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・あなたのおかげだよ　　　　　　　　　　　　・その丁寧さは職人技だね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・あなたに任せてよかった　　　　　　　　　　・その努力をみんな見ていたよ</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・あなたがいるだけで安心だよ　　　　　　　　・そのままでいいと思うよ</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・○○さんがあなたに感謝していたよ　　　　　・それがあなたのいいところだよね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・生き生きして</a:t>
            </a:r>
            <a:r>
              <a:rPr lang="ja-JP" altLang="en-US" sz="1200" dirty="0">
                <a:solidFill>
                  <a:schemeClr val="tx1"/>
                </a:solidFill>
                <a:latin typeface="HG丸ｺﾞｼｯｸM-PRO" panose="020F0600000000000000" pitchFamily="50" charset="-128"/>
                <a:ea typeface="HG丸ｺﾞｼｯｸM-PRO" panose="020F0600000000000000" pitchFamily="50" charset="-128"/>
              </a:rPr>
              <a:t>いるね　　　　　　　　　　　　・頼りになるね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・いつも進んで活動しているね　　　　　　　　・どうやったのか教えて</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・笑顔がいいね　　　　　　　　　　　　　　　・ナイスチャレンジ</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・笑顔に救われたよ　　　　　　　　　　　　　・納得したよ</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・○○さんからエネルギーをもらえるよ　　　　・前より上手になっているね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・思いやりがあるね　　　　　　　　　　　　　・まねしたくなるほど上手だね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・輝いているね　　　　　　　　　　　　　　　・みんなに教えてくれるかな</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・感動したよ　　　　　　　　　　　　　　　　・やっぱりあなたに頼んでよかった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・頑張っていたこと、見ていたよ　　　　　　　・よく気がついたね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・君ならできる　　　　　　　　　　　　　　　・私（先生）もうれしいよ</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・君らしくていいね　　　　　　　　　　　　　・私（先生）もそう思うよ</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・この前よりレベルアップしたね　　　　　　　・私（先生）も見習うよ</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・さすがだね　　　　　　　　　　　　　　　　・私（先生）もやってみたいな</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・さっきの言葉　とってもうれしかったよ　　　・優しいね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・集中しているね　　　　　　　　　　　　　　・○○先生の期待を超えたね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・すごく助かったよ　　　　　　　　　　　　　・○○先生</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が褒めて</a:t>
            </a:r>
            <a:r>
              <a:rPr lang="ja-JP" altLang="en-US" sz="1200" dirty="0">
                <a:solidFill>
                  <a:schemeClr val="tx1"/>
                </a:solidFill>
                <a:latin typeface="HG丸ｺﾞｼｯｸM-PRO" panose="020F0600000000000000" pitchFamily="50" charset="-128"/>
                <a:ea typeface="HG丸ｺﾞｼｯｸM-PRO" panose="020F0600000000000000" pitchFamily="50" charset="-128"/>
              </a:rPr>
              <a:t>いたよ</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・すばらしいね　　　　　　　　　　　　　　　・○○先生は頑張りを見ていたよ</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・先生も知らなかったよ</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sp>
        <p:nvSpPr>
          <p:cNvPr id="10" name="角丸四角形 9"/>
          <p:cNvSpPr/>
          <p:nvPr/>
        </p:nvSpPr>
        <p:spPr bwMode="auto">
          <a:xfrm>
            <a:off x="1683423" y="6260334"/>
            <a:ext cx="3491152"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児童生徒を褒める・認める時の留意点</a:t>
            </a:r>
          </a:p>
        </p:txBody>
      </p:sp>
    </p:spTree>
    <p:extLst>
      <p:ext uri="{BB962C8B-B14F-4D97-AF65-F5344CB8AC3E}">
        <p14:creationId xmlns:p14="http://schemas.microsoft.com/office/powerpoint/2010/main" val="95046390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13270</TotalTime>
  <Words>1084</Words>
  <Application>Microsoft Office PowerPoint</Application>
  <PresentationFormat>A4 210 x 297 mm</PresentationFormat>
  <Paragraphs>68</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ＭＳ Ｐゴシック</vt: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児童生徒の心に響く褒め言葉・認める言葉を掛けよう</dc:title>
  <dc:creator>宮城県総合教育センター</dc:creator>
  <cp:lastModifiedBy>long2307</cp:lastModifiedBy>
  <cp:revision>683</cp:revision>
  <cp:lastPrinted>2024-01-24T07:04:38Z</cp:lastPrinted>
  <dcterms:created xsi:type="dcterms:W3CDTF">2014-06-22T09:44:07Z</dcterms:created>
  <dcterms:modified xsi:type="dcterms:W3CDTF">2024-03-11T02:54:35Z</dcterms:modified>
</cp:coreProperties>
</file>