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0" r:id="rId2"/>
    <p:sldId id="281" r:id="rId3"/>
    <p:sldId id="282" r:id="rId4"/>
    <p:sldId id="284" r:id="rId5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41709C"/>
    <a:srgbClr val="FF9900"/>
    <a:srgbClr val="FFCCFF"/>
    <a:srgbClr val="3399FF"/>
    <a:srgbClr val="FF0000"/>
    <a:srgbClr val="FF3399"/>
    <a:srgbClr val="00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8" d="100"/>
          <a:sy n="58" d="100"/>
        </p:scale>
        <p:origin x="7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812" y="-102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296E4C18-EA94-4624-A191-2E4A7FAE43BE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8F73C529-BCC4-46D0-98B1-1AC86D656C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5550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340" y="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DDAD0BE0-5749-4CB9-A883-99C9B4244C07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0" tIns="46020" rIns="92040" bIns="460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826" y="3228296"/>
            <a:ext cx="7940991" cy="3060155"/>
          </a:xfrm>
          <a:prstGeom prst="rect">
            <a:avLst/>
          </a:prstGeom>
        </p:spPr>
        <p:txBody>
          <a:bodyPr vert="horz" lIns="92040" tIns="46020" rIns="92040" bIns="460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59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340" y="645659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24512867-79DD-4576-924B-F197EFD893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24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9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5"/>
          <p:cNvSpPr>
            <a:spLocks noChangeArrowheads="1"/>
          </p:cNvSpPr>
          <p:nvPr/>
        </p:nvSpPr>
        <p:spPr bwMode="auto">
          <a:xfrm>
            <a:off x="1868302" y="52183"/>
            <a:ext cx="4735491" cy="663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ja-JP" altLang="en-US" sz="14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仲間同士で褒める・認める言葉を贈り合おう</a:t>
            </a:r>
            <a:r>
              <a:rPr lang="ja-JP" altLang="en-US" sz="20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</p:txBody>
      </p:sp>
      <p:sp>
        <p:nvSpPr>
          <p:cNvPr id="69" name="Rectangle 55"/>
          <p:cNvSpPr>
            <a:spLocks noChangeArrowheads="1"/>
          </p:cNvSpPr>
          <p:nvPr/>
        </p:nvSpPr>
        <p:spPr bwMode="auto">
          <a:xfrm>
            <a:off x="1737674" y="770120"/>
            <a:ext cx="4969125" cy="88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○児童生徒が仲間を褒めたり、認めたりする際のポイントを身に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付けるよう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支える。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○教員が仲間同士で褒め合う、認め合う機会を意図的に設定することで、児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童生徒が自分の気持ちや考えを堂々と述べることができる、安心感の高い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集団へと成長することを支える。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Rectangle 55"/>
          <p:cNvSpPr>
            <a:spLocks noChangeArrowheads="1"/>
          </p:cNvSpPr>
          <p:nvPr/>
        </p:nvSpPr>
        <p:spPr bwMode="auto">
          <a:xfrm>
            <a:off x="1737674" y="1705254"/>
            <a:ext cx="4969125" cy="69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②－２　</a:t>
            </a:r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「仲間</a:t>
            </a:r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同士</a:t>
            </a:r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で褒める・</a:t>
            </a:r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認める</a:t>
            </a:r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言葉集」等</a:t>
            </a:r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を提供し</a:t>
            </a:r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、児童生徒同士の　</a:t>
            </a:r>
            <a:endParaRPr lang="en-US" altLang="ja-JP" sz="11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絆づくり</a:t>
            </a:r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を促す。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36799" y="2905125"/>
            <a:ext cx="6570000" cy="6742458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 bwMode="auto">
          <a:xfrm>
            <a:off x="816507" y="3416549"/>
            <a:ext cx="3516954" cy="695584"/>
          </a:xfrm>
          <a:prstGeom prst="roundRect">
            <a:avLst>
              <a:gd name="adj" fmla="val 31040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○言葉掛けの種類やパターンを知る</a:t>
            </a:r>
            <a:endParaRPr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○実践していくために意識を高める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337749" y="3580283"/>
            <a:ext cx="355335" cy="2290802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知る・意識を高める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5799" y="7232514"/>
            <a:ext cx="367285" cy="2275428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様々な場面で実践する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804557" y="4264224"/>
            <a:ext cx="5638274" cy="1481281"/>
          </a:xfrm>
          <a:prstGeom prst="roundRect">
            <a:avLst>
              <a:gd name="adj" fmla="val 10986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「仲間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同士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で褒める・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認める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言葉集」を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児童生徒が多く目にする環境をつくる。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例えば・・・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①年度初めに全員に配布し、日誌など毎日目を通すものに貼らせる。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②教室、廊下、児童生徒用トイレなどに掲示する。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③学級通信等で保護者にも周知し、共通理解を図る。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 bwMode="auto">
          <a:xfrm>
            <a:off x="822242" y="7232514"/>
            <a:ext cx="3511219" cy="1020417"/>
          </a:xfrm>
          <a:prstGeom prst="roundRect">
            <a:avLst>
              <a:gd name="adj" fmla="val 28865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言葉集の６つのポイント</a:t>
            </a: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kumimoji="1" lang="en-US" altLang="ja-JP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意識しながら、様々な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場面で</a:t>
            </a:r>
            <a:endParaRPr kumimoji="1"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褒める言葉・認める言葉を贈り合う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816507" y="8383244"/>
            <a:ext cx="5638274" cy="1093052"/>
          </a:xfrm>
          <a:prstGeom prst="roundRect">
            <a:avLst>
              <a:gd name="adj" fmla="val 15914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言葉を贈り合う場面を意図的に設定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例①：行事の振り返りの場面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例②：帰りの会の活動プログラムに設定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言葉掛けのポイントを身に付け、仲間との関わり方を体得していく。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右カーブ矢印 37"/>
          <p:cNvSpPr/>
          <p:nvPr/>
        </p:nvSpPr>
        <p:spPr>
          <a:xfrm>
            <a:off x="1063494" y="5781494"/>
            <a:ext cx="648325" cy="141503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35749" y="2481583"/>
            <a:ext cx="5711686" cy="852552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児童生徒が</a:t>
            </a: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温かい褒め言葉や認める言葉を贈り合う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学級・学年・学校を目指して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396B553-164F-36AF-5094-D9804BA756A9}"/>
              </a:ext>
            </a:extLst>
          </p:cNvPr>
          <p:cNvGrpSpPr/>
          <p:nvPr/>
        </p:nvGrpSpPr>
        <p:grpSpPr>
          <a:xfrm>
            <a:off x="136799" y="52183"/>
            <a:ext cx="6574994" cy="2354899"/>
            <a:chOff x="136799" y="52183"/>
            <a:chExt cx="6574994" cy="2354899"/>
          </a:xfrm>
        </p:grpSpPr>
        <p:sp>
          <p:nvSpPr>
            <p:cNvPr id="3" name="Rectangle 11">
              <a:extLst>
                <a:ext uri="{FF2B5EF4-FFF2-40B4-BE49-F238E27FC236}">
                  <a16:creationId xmlns:a16="http://schemas.microsoft.com/office/drawing/2014/main" id="{AF30E337-3AA7-1CB4-2B3B-D5ECFF450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00" y="779326"/>
              <a:ext cx="1602000" cy="892800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wrap="none" anchor="ctr"/>
            <a:lstStyle/>
            <a:p>
              <a:pPr algn="ctr"/>
              <a:r>
                <a:rPr lang="ja-JP" altLang="en-US" sz="1600" dirty="0">
                  <a:ea typeface="HG丸ｺﾞｼｯｸM-PRO" pitchFamily="50" charset="-128"/>
                </a:rPr>
                <a:t>プログラムの</a:t>
              </a:r>
              <a:endParaRPr lang="en-US" altLang="ja-JP" sz="1600" dirty="0">
                <a:ea typeface="HG丸ｺﾞｼｯｸM-PRO" pitchFamily="50" charset="-128"/>
              </a:endParaRPr>
            </a:p>
            <a:p>
              <a:pPr algn="ctr"/>
              <a:r>
                <a:rPr lang="ja-JP" altLang="en-US" sz="1600" dirty="0">
                  <a:ea typeface="HG丸ｺﾞｼｯｸM-PRO" pitchFamily="50" charset="-128"/>
                </a:rPr>
                <a:t>ねらい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8887280-8E58-A5FE-80B9-31D5FD51FD49}"/>
                </a:ext>
              </a:extLst>
            </p:cNvPr>
            <p:cNvSpPr/>
            <p:nvPr/>
          </p:nvSpPr>
          <p:spPr>
            <a:xfrm>
              <a:off x="136799" y="768029"/>
              <a:ext cx="6570000" cy="892676"/>
            </a:xfrm>
            <a:prstGeom prst="rect">
              <a:avLst/>
            </a:prstGeom>
            <a:noFill/>
            <a:ln w="12700">
              <a:solidFill>
                <a:srgbClr val="33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CCC0CF3-47C0-F6EE-61B3-23F18E954FEE}"/>
                </a:ext>
              </a:extLst>
            </p:cNvPr>
            <p:cNvSpPr/>
            <p:nvPr/>
          </p:nvSpPr>
          <p:spPr>
            <a:xfrm>
              <a:off x="136800" y="1702800"/>
              <a:ext cx="6571043" cy="703763"/>
            </a:xfrm>
            <a:prstGeom prst="rect">
              <a:avLst/>
            </a:prstGeom>
            <a:noFill/>
            <a:ln w="12700">
              <a:solidFill>
                <a:srgbClr val="33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11360DB1-19FE-A938-D0EF-2452D4D2D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00" y="1701482"/>
              <a:ext cx="1602000" cy="705600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wrap="none" anchor="ctr"/>
            <a:lstStyle/>
            <a:p>
              <a:pPr algn="ctr"/>
              <a:r>
                <a:rPr lang="ja-JP" altLang="en-US" sz="1400" dirty="0">
                  <a:ea typeface="HG丸ｺﾞｼｯｸM-PRO" pitchFamily="50" charset="-128"/>
                </a:rPr>
                <a:t>児童生徒の発達を</a:t>
              </a:r>
              <a:endParaRPr lang="en-US" altLang="ja-JP" sz="1400" dirty="0">
                <a:ea typeface="HG丸ｺﾞｼｯｸM-PRO" pitchFamily="50" charset="-128"/>
              </a:endParaRPr>
            </a:p>
            <a:p>
              <a:pPr algn="ctr"/>
              <a:r>
                <a:rPr lang="ja-JP" altLang="en-US" sz="1400" dirty="0">
                  <a:ea typeface="HG丸ｺﾞｼｯｸM-PRO" pitchFamily="50" charset="-128"/>
                </a:rPr>
                <a:t>「</a:t>
              </a:r>
              <a:r>
                <a:rPr lang="ja-JP" altLang="en-US" sz="1400" dirty="0" smtClean="0">
                  <a:ea typeface="HG丸ｺﾞｼｯｸM-PRO" pitchFamily="50" charset="-128"/>
                </a:rPr>
                <a:t>ささえ－る</a:t>
              </a:r>
              <a:r>
                <a:rPr lang="ja-JP" altLang="en-US" sz="1400" dirty="0">
                  <a:ea typeface="HG丸ｺﾞｼｯｸM-PRO" pitchFamily="50" charset="-128"/>
                </a:rPr>
                <a:t>」</a:t>
              </a:r>
              <a:endParaRPr lang="en-US" altLang="ja-JP" sz="1400" dirty="0">
                <a:ea typeface="HG丸ｺﾞｼｯｸM-PRO" pitchFamily="50" charset="-128"/>
              </a:endParaRPr>
            </a:p>
            <a:p>
              <a:pPr algn="ctr"/>
              <a:r>
                <a:rPr lang="ja-JP" altLang="en-US" sz="1400" dirty="0">
                  <a:ea typeface="HG丸ｺﾞｼｯｸM-PRO" pitchFamily="50" charset="-128"/>
                </a:rPr>
                <a:t>ポイント</a:t>
              </a:r>
            </a:p>
          </p:txBody>
        </p:sp>
        <p:sp>
          <p:nvSpPr>
            <p:cNvPr id="9" name="Rectangle 22">
              <a:extLst>
                <a:ext uri="{FF2B5EF4-FFF2-40B4-BE49-F238E27FC236}">
                  <a16:creationId xmlns:a16="http://schemas.microsoft.com/office/drawing/2014/main" id="{22A7629C-B0E8-3BED-28E7-DD5CE7FAB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3" y="399077"/>
              <a:ext cx="1602000" cy="316800"/>
            </a:xfrm>
            <a:prstGeom prst="rect">
              <a:avLst/>
            </a:prstGeom>
            <a:solidFill>
              <a:srgbClr val="FF9900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 anchorCtr="1"/>
            <a:lstStyle/>
            <a:p>
              <a:pPr algn="ctr"/>
              <a:r>
                <a:rPr lang="ja-JP" altLang="en-US" sz="1500" b="0" dirty="0">
                  <a:ea typeface="HG丸ｺﾞｼｯｸM-PRO" pitchFamily="50" charset="-128"/>
                </a:rPr>
                <a:t>小学校・中学校</a:t>
              </a: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D0AC3018-AAA6-A61D-8300-E75BB48AD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303" y="57918"/>
              <a:ext cx="108000" cy="6552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none" anchor="ctr"/>
            <a:lstStyle/>
            <a:p>
              <a:pPr algn="ctr"/>
              <a:endParaRPr lang="ja-JP" altLang="en-US" sz="1600" dirty="0">
                <a:ea typeface="HG丸ｺﾞｼｯｸM-PRO" pitchFamily="50" charset="-128"/>
              </a:endParaRPr>
            </a:p>
          </p:txBody>
        </p:sp>
        <p:sp>
          <p:nvSpPr>
            <p:cNvPr id="11" name="Rectangle 22">
              <a:extLst>
                <a:ext uri="{FF2B5EF4-FFF2-40B4-BE49-F238E27FC236}">
                  <a16:creationId xmlns:a16="http://schemas.microsoft.com/office/drawing/2014/main" id="{4111D73C-2511-D0E2-FC6F-1ACF40F51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50" y="52183"/>
              <a:ext cx="1601821" cy="31583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b="0" dirty="0">
                  <a:ea typeface="HG丸ｺﾞｼｯｸM-PRO" pitchFamily="50" charset="-128"/>
                </a:rPr>
                <a:t>指導プログラム案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37C76AF-0B9F-2DB4-BBE5-0E855C28C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3793" y="57905"/>
              <a:ext cx="108000" cy="6552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none" anchor="ctr"/>
            <a:lstStyle/>
            <a:p>
              <a:pPr algn="ctr"/>
              <a:endParaRPr lang="ja-JP" altLang="en-US" sz="1600" dirty="0">
                <a:ea typeface="HG丸ｺﾞｼｯｸM-PRO" pitchFamily="50" charset="-128"/>
              </a:endParaRPr>
            </a:p>
          </p:txBody>
        </p:sp>
      </p:grpSp>
      <p:sp>
        <p:nvSpPr>
          <p:cNvPr id="13" name="右カーブ矢印 37">
            <a:extLst>
              <a:ext uri="{FF2B5EF4-FFF2-40B4-BE49-F238E27FC236}">
                <a16:creationId xmlns:a16="http://schemas.microsoft.com/office/drawing/2014/main" id="{5D326270-DC50-C3DF-061A-FE03BC1B6692}"/>
              </a:ext>
            </a:extLst>
          </p:cNvPr>
          <p:cNvSpPr/>
          <p:nvPr/>
        </p:nvSpPr>
        <p:spPr>
          <a:xfrm rot="10800000">
            <a:off x="3429000" y="5745505"/>
            <a:ext cx="648325" cy="141503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200243" y="785481"/>
            <a:ext cx="6402838" cy="8765609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339188" y="2313436"/>
            <a:ext cx="6124948" cy="2420251"/>
          </a:xfrm>
          <a:prstGeom prst="roundRect">
            <a:avLst>
              <a:gd name="adj" fmla="val 3320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具体的な言葉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一部抜粋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・いつも元気に挨拶していたね　　　　・挙手や発表が積極的でよかった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・昨日よりも良くなっている　　　　　・前より頑張ろうとする姿勢がよい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・話合いで頼りになる　　　　　　　　・いつもクラスの雰囲気をよくしてくれる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・班長としてみんなをまとめていた　　・中心となって活動していた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・話合い活動で、話をまとめてくれて　・たくさんよい意見を出して、発表も頑張</a:t>
            </a:r>
            <a:r>
              <a:rPr lang="ja-JP" altLang="en-US" sz="1200" b="1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ありがとう　　　　　　　　　　　　　</a:t>
            </a:r>
            <a:r>
              <a:rPr lang="ja-JP" altLang="en-US" sz="1200" b="1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いたね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場面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・自分が気付いていなかったよい所を教えてもらったとき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・自分が特に頑張ったことを認めてくれた言葉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auto">
          <a:xfrm>
            <a:off x="339189" y="8577703"/>
            <a:ext cx="6124948" cy="5542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anchor="t"/>
          <a:lstStyle/>
          <a:p>
            <a:pPr algn="ctr">
              <a:lnSpc>
                <a:spcPct val="1500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「仲間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同士で褒める・認める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言葉集」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163122" y="5036308"/>
            <a:ext cx="477079" cy="369621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62767" y="5704432"/>
            <a:ext cx="6101370" cy="1813161"/>
          </a:xfrm>
          <a:prstGeom prst="roundRect">
            <a:avLst>
              <a:gd name="adj" fmla="val 3320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○自分の具体的な行動を褒め（認め）られた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○過去の自分よりも頑張ったことを褒め（認め）られた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○自分の姿勢や態度など、内面的なことを褒め（認め）られた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○感謝の言葉など、人の役に立ったと実感できた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○自分が特に頑張った点や、自信があるところを褒め（認め）られた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○自分が役割をやり遂げたことを褒め（認め）られた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3164358" y="7915968"/>
            <a:ext cx="477079" cy="33650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Rectangle 55"/>
          <p:cNvSpPr>
            <a:spLocks noChangeArrowheads="1"/>
          </p:cNvSpPr>
          <p:nvPr/>
        </p:nvSpPr>
        <p:spPr bwMode="auto">
          <a:xfrm>
            <a:off x="362767" y="1282016"/>
            <a:ext cx="6402838" cy="77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児童生徒アンケートからの分析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「仲間からもらった言葉で、どんな言葉がうれしかったですか」という質問に対する児童生徒の回答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80943" y="459718"/>
            <a:ext cx="5441436" cy="652062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「仲間同士で褒める・認める言葉集」作成の経緯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3812847" y="5000720"/>
            <a:ext cx="2790233" cy="44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整理・分類すると・・・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3812849" y="7863821"/>
            <a:ext cx="2651287" cy="44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ポイントを整理したものが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95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234260" y="1194187"/>
            <a:ext cx="6389480" cy="6078873"/>
          </a:xfrm>
          <a:prstGeom prst="roundRect">
            <a:avLst>
              <a:gd name="adj" fmla="val 502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○仲間の具体的な行動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をほめよう、みとめよう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「いつも元気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にあいさつして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いたね」「積極的に手を挙げたり発表したりしていたね」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「算数の授業で友達に教えてあげていたね」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b="1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勢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や態度など、内面的な所にも目を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向けてほめ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よう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、みとめよう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spc="-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いつも話合いのとき</a:t>
            </a:r>
            <a:r>
              <a:rPr lang="ja-JP" altLang="en-US" sz="1200" spc="-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にたよりに</a:t>
            </a:r>
            <a:r>
              <a:rPr lang="ja-JP" altLang="en-US" sz="1200" spc="-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しているよ」「いつもクラス</a:t>
            </a:r>
            <a:r>
              <a:rPr lang="ja-JP" altLang="en-US" sz="1200" spc="-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spc="-50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ふん囲</a:t>
            </a:r>
            <a:r>
              <a:rPr lang="ja-JP" altLang="en-US" sz="1200" spc="-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</a:t>
            </a:r>
            <a:r>
              <a:rPr lang="ja-JP" altLang="en-US" sz="1200" spc="-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をよく</a:t>
            </a:r>
            <a:r>
              <a:rPr lang="ja-JP" altLang="en-US" sz="1200" spc="-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してくれるね」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「話合いのとき、相づちをしてくれるから話しやすいよ」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○仲間が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役わりをやりとげた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部分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もほめよう、みとめよう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はん</a:t>
            </a:r>
            <a:r>
              <a:rPr lang="ja-JP" altLang="en-US" sz="1200" spc="-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</a:t>
            </a:r>
            <a:r>
              <a:rPr lang="ja-JP" altLang="en-US" sz="1200" spc="-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</a:t>
            </a:r>
            <a:r>
              <a:rPr lang="ja-JP" altLang="en-US" sz="1200" spc="-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、はんを</a:t>
            </a:r>
            <a:r>
              <a:rPr lang="ja-JP" altLang="en-US" sz="1200" spc="-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まとめていたね」「学級委員として、中心になって活動していたね」</a:t>
            </a:r>
            <a:endParaRPr lang="en-US" altLang="ja-JP" sz="1200" spc="-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○仲間が特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にがんばって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いた点や、自信があるところ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b="1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</a:t>
            </a: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めよう、みとめよう</a:t>
            </a: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合唱のとき、音を合わせようと努力していたこと、気付いていたよ」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「やっぱり○○さんの、足の速さにはびっくりしたよ」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spc="-12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○仲間の成長、努力の過程に目を</a:t>
            </a:r>
            <a:r>
              <a:rPr lang="ja-JP" altLang="en-US" b="1" spc="-12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向けてほめよう、みとめよう</a:t>
            </a:r>
            <a:endParaRPr lang="en-US" altLang="ja-JP" b="1" spc="-12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「きのうよりもよく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なっているね」「前より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もがんばろう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するし勢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がいいね」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「授業中の集中力が高くなったね」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○感謝の言葉をプラスしてみよう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「○○してくれてありがとう」「○○してくれてうれしかったよ」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「○○してくれて救われたよ」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52520" y="148761"/>
            <a:ext cx="43685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 smtClean="0">
                <a:ea typeface="HG丸ｺﾞｼｯｸM-PRO" pitchFamily="50" charset="-128"/>
              </a:rPr>
              <a:t>「仲間</a:t>
            </a:r>
            <a:r>
              <a:rPr lang="ja-JP" altLang="en-US" b="1" dirty="0">
                <a:ea typeface="HG丸ｺﾞｼｯｸM-PRO" pitchFamily="50" charset="-128"/>
              </a:rPr>
              <a:t>同士</a:t>
            </a:r>
            <a:r>
              <a:rPr lang="ja-JP" altLang="en-US" b="1" dirty="0" smtClean="0">
                <a:ea typeface="HG丸ｺﾞｼｯｸM-PRO" pitchFamily="50" charset="-128"/>
              </a:rPr>
              <a:t>でほめる・みとめる言葉集」</a:t>
            </a:r>
            <a:endParaRPr lang="ja-JP" altLang="en-US" b="1" dirty="0">
              <a:ea typeface="HG丸ｺﾞｼｯｸM-PRO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693812" y="7503334"/>
            <a:ext cx="3374099" cy="432000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じどうの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みなさんへ</a:t>
            </a:r>
          </a:p>
        </p:txBody>
      </p:sp>
      <p:sp>
        <p:nvSpPr>
          <p:cNvPr id="32" name="角丸四角形 31"/>
          <p:cNvSpPr/>
          <p:nvPr/>
        </p:nvSpPr>
        <p:spPr bwMode="auto">
          <a:xfrm>
            <a:off x="1519100" y="640140"/>
            <a:ext cx="3723524" cy="432000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仲間が</a:t>
            </a: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喜ぶほめる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</a:t>
            </a: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・みとめる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</a:t>
            </a:r>
            <a:endParaRPr kumimoji="1"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34260" y="8030504"/>
            <a:ext cx="6389480" cy="1655756"/>
          </a:xfrm>
          <a:prstGeom prst="roundRect">
            <a:avLst>
              <a:gd name="adj" fmla="val 502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①仲間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をほめる・みとめる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ときのポイントをつかもう！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②グループやペアで活動するときには、意識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してほめる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・みとめる言葉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を使って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みよう！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③温かい言葉が飛び交い、安心して生活できる学級・学年・学校に自分たち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の力でしていこう！！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505014" y="40765"/>
            <a:ext cx="1314068" cy="56116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ea typeface="HG丸ｺﾞｼｯｸM-PRO" pitchFamily="50" charset="-128"/>
              </a:rPr>
              <a:t>じどう用</a:t>
            </a:r>
            <a:endParaRPr lang="en-US" altLang="ja-JP" sz="1600" b="1" dirty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87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234260" y="1194187"/>
            <a:ext cx="6389480" cy="6078873"/>
          </a:xfrm>
          <a:prstGeom prst="roundRect">
            <a:avLst>
              <a:gd name="adj" fmla="val 502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○仲間の具体的な行動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を褒めよう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、認めよう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「いつも元気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にあいさつして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いたね」「積極的に手を挙げたり発表したりしていたね」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「算数の授業で友達に教えてあげていたね」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○仲間の姿勢や態度など、内面的な所にも目を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向けて褒め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よう、認めよう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spc="-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いつも話合いのときに頼りにしているよ」「いつもクラスの雰囲気を良くしてくれるね」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「話合いのとき、相</a:t>
            </a:r>
            <a:r>
              <a:rPr lang="ja-JP" altLang="en-US" sz="12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づちを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してくれるから話しやすいよ」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○仲間が役割をやり遂げた部分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も褒めよう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、認めよう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spc="-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班長として、班をまとめていたね」「学級委員として、中心になって活動していたね」</a:t>
            </a:r>
            <a:endParaRPr lang="en-US" altLang="ja-JP" sz="1200" spc="-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○仲間が特に頑張っていた点や、自信があるところ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を褒め</a:t>
            </a: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よう、認めよう</a:t>
            </a: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合唱のとき、音を合わせようと努力していたこと、気付いていたよ」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「やっぱり○○さんの、足の速さにはびっくりしたよ」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b="1" spc="-6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仲間の成長、努力の過程に目を</a:t>
            </a:r>
            <a:r>
              <a:rPr lang="ja-JP" altLang="en-US" b="1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向けて褒めよう</a:t>
            </a:r>
            <a:r>
              <a:rPr lang="ja-JP" altLang="en-US" b="1" spc="-6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、認めよう</a:t>
            </a:r>
            <a:endParaRPr lang="en-US" altLang="ja-JP" b="1" spc="-6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「昨日よりも良くなっているね」「前よりも頑張ろうとする姿勢がいいね」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「授業中の集中力が高くなったね」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○感謝の言葉をプラスしてみよう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「○○してくれてありがとう」「○○してくれてうれしかったよ」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「○○してくれて救われたよ」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268737" y="148761"/>
            <a:ext cx="413606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 smtClean="0">
                <a:ea typeface="HG丸ｺﾞｼｯｸM-PRO" pitchFamily="50" charset="-128"/>
              </a:rPr>
              <a:t>「仲間</a:t>
            </a:r>
            <a:r>
              <a:rPr lang="ja-JP" altLang="en-US" b="1" dirty="0">
                <a:ea typeface="HG丸ｺﾞｼｯｸM-PRO" pitchFamily="50" charset="-128"/>
              </a:rPr>
              <a:t>同士</a:t>
            </a:r>
            <a:r>
              <a:rPr lang="ja-JP" altLang="en-US" b="1" dirty="0" smtClean="0">
                <a:ea typeface="HG丸ｺﾞｼｯｸM-PRO" pitchFamily="50" charset="-128"/>
              </a:rPr>
              <a:t>で褒める</a:t>
            </a:r>
            <a:r>
              <a:rPr lang="ja-JP" altLang="en-US" b="1" dirty="0">
                <a:ea typeface="HG丸ｺﾞｼｯｸM-PRO" pitchFamily="50" charset="-128"/>
              </a:rPr>
              <a:t>・認める</a:t>
            </a:r>
            <a:r>
              <a:rPr lang="ja-JP" altLang="en-US" b="1" dirty="0" smtClean="0">
                <a:ea typeface="HG丸ｺﾞｼｯｸM-PRO" pitchFamily="50" charset="-128"/>
              </a:rPr>
              <a:t>言葉集」</a:t>
            </a:r>
            <a:endParaRPr lang="ja-JP" altLang="en-US" b="1" dirty="0">
              <a:ea typeface="HG丸ｺﾞｼｯｸM-PRO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693812" y="7450169"/>
            <a:ext cx="3374099" cy="432000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生徒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のみなさんへ</a:t>
            </a:r>
          </a:p>
        </p:txBody>
      </p:sp>
      <p:sp>
        <p:nvSpPr>
          <p:cNvPr id="32" name="角丸四角形 31"/>
          <p:cNvSpPr/>
          <p:nvPr/>
        </p:nvSpPr>
        <p:spPr bwMode="auto">
          <a:xfrm>
            <a:off x="1519100" y="640140"/>
            <a:ext cx="3723524" cy="432000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仲間が</a:t>
            </a:r>
            <a:r>
              <a:rPr kumimoji="1"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喜ぶ褒める言</a:t>
            </a: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葉・認める言葉</a:t>
            </a:r>
            <a:endParaRPr kumimoji="1"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34260" y="7977338"/>
            <a:ext cx="6389480" cy="1783349"/>
          </a:xfrm>
          <a:prstGeom prst="roundRect">
            <a:avLst>
              <a:gd name="adj" fmla="val 502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①仲間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を褒める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・認めるときのポイントをつかもう！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②グループやペアで活動するときには、意識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して褒める言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葉・認める言葉を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使ってみよう！！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温かい言葉が飛び交い、安心して生活できる学級・学年・学校に自分たち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の力でしていこう！！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505014" y="40765"/>
            <a:ext cx="1314068" cy="56116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ea typeface="HG丸ｺﾞｼｯｸM-PRO" pitchFamily="50" charset="-128"/>
              </a:rPr>
              <a:t>生徒用</a:t>
            </a:r>
            <a:endParaRPr lang="en-US" altLang="ja-JP" sz="1600" b="1" dirty="0"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32568" y="33345"/>
            <a:ext cx="3083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ほ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18953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13714</TotalTime>
  <Words>1340</Words>
  <Application>Microsoft Office PowerPoint</Application>
  <PresentationFormat>A4 210 x 297 mm</PresentationFormat>
  <Paragraphs>126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HGP創英角ｺﾞｼｯｸUB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仲間同士で褒める・認める言葉を贈り合おう</dc:title>
  <dc:creator>宮城県総合教育センター</dc:creator>
  <cp:lastModifiedBy>long2307</cp:lastModifiedBy>
  <cp:revision>724</cp:revision>
  <cp:lastPrinted>2024-02-29T00:26:36Z</cp:lastPrinted>
  <dcterms:created xsi:type="dcterms:W3CDTF">2014-06-22T09:44:07Z</dcterms:created>
  <dcterms:modified xsi:type="dcterms:W3CDTF">2024-03-12T01:08:36Z</dcterms:modified>
</cp:coreProperties>
</file>