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9" r:id="rId2"/>
    <p:sldId id="276" r:id="rId3"/>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CC"/>
    <a:srgbClr val="41709C"/>
    <a:srgbClr val="FF9900"/>
    <a:srgbClr val="3399FF"/>
    <a:srgbClr val="FF0000"/>
    <a:srgbClr val="FF3399"/>
    <a:srgbClr val="00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1" d="100"/>
          <a:sy n="61" d="100"/>
        </p:scale>
        <p:origin x="2491" y="53"/>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1543" cy="3398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40" tIns="46020" rIns="92040" bIns="46020" rtlCol="0"/>
          <a:lstStyle>
            <a:lvl1pPr algn="r">
              <a:defRPr sz="1300"/>
            </a:lvl1pPr>
          </a:lstStyle>
          <a:p>
            <a:fld id="{296E4C18-EA94-4624-A191-2E4A7FAE43BE}"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1" y="6456613"/>
            <a:ext cx="4301543" cy="339884"/>
          </a:xfrm>
          <a:prstGeom prst="rect">
            <a:avLst/>
          </a:prstGeom>
        </p:spPr>
        <p:txBody>
          <a:bodyPr vert="horz" lIns="92040" tIns="46020" rIns="92040"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40" tIns="46020" rIns="92040"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40" tIns="46020" rIns="92040" bIns="46020" rtlCol="0"/>
          <a:lstStyle>
            <a:lvl1pPr algn="r">
              <a:defRPr sz="1300"/>
            </a:lvl1pPr>
          </a:lstStyle>
          <a:p>
            <a:fld id="{DDAD0BE0-5749-4CB9-A883-99C9B4244C07}"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40" tIns="46020" rIns="92040" bIns="46020" rtlCol="0" anchor="ctr"/>
          <a:lstStyle/>
          <a:p>
            <a:endParaRPr lang="ja-JP" altLang="en-US"/>
          </a:p>
        </p:txBody>
      </p:sp>
      <p:sp>
        <p:nvSpPr>
          <p:cNvPr id="5" name="ノート プレースホルダー 4"/>
          <p:cNvSpPr>
            <a:spLocks noGrp="1"/>
          </p:cNvSpPr>
          <p:nvPr>
            <p:ph type="body" sz="quarter" idx="3"/>
          </p:nvPr>
        </p:nvSpPr>
        <p:spPr>
          <a:xfrm>
            <a:off x="992826" y="3228296"/>
            <a:ext cx="7940991" cy="3060155"/>
          </a:xfrm>
          <a:prstGeom prst="rect">
            <a:avLst/>
          </a:prstGeom>
        </p:spPr>
        <p:txBody>
          <a:bodyPr vert="horz" lIns="92040" tIns="46020" rIns="92040" bIns="460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590"/>
            <a:ext cx="4301703" cy="339484"/>
          </a:xfrm>
          <a:prstGeom prst="rect">
            <a:avLst/>
          </a:prstGeom>
        </p:spPr>
        <p:txBody>
          <a:bodyPr vert="horz" lIns="92040" tIns="46020" rIns="92040"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0"/>
            <a:ext cx="4301702" cy="339484"/>
          </a:xfrm>
          <a:prstGeom prst="rect">
            <a:avLst/>
          </a:prstGeom>
        </p:spPr>
        <p:txBody>
          <a:bodyPr vert="horz" lIns="92040" tIns="46020" rIns="92040"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429981" y="201386"/>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600" b="0" dirty="0">
                <a:latin typeface="HG丸ｺﾞｼｯｸM-PRO" panose="020F0600000000000000" pitchFamily="50" charset="-128"/>
                <a:ea typeface="HG丸ｺﾞｼｯｸM-PRO" panose="020F0600000000000000" pitchFamily="50" charset="-128"/>
              </a:rPr>
              <a:t>　キラリ発見シートで、児童生徒理解を深めよう　　　</a:t>
            </a:r>
          </a:p>
        </p:txBody>
      </p:sp>
      <p:sp>
        <p:nvSpPr>
          <p:cNvPr id="69" name="Rectangle 55"/>
          <p:cNvSpPr>
            <a:spLocks noChangeArrowheads="1"/>
          </p:cNvSpPr>
          <p:nvPr/>
        </p:nvSpPr>
        <p:spPr bwMode="auto">
          <a:xfrm>
            <a:off x="1719037" y="1000248"/>
            <a:ext cx="4992756" cy="41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ja-JP" altLang="en-US" sz="1100" dirty="0">
                <a:latin typeface="HG丸ｺﾞｼｯｸM-PRO" panose="020F0600000000000000" pitchFamily="50" charset="-128"/>
                <a:ea typeface="HG丸ｺﾞｼｯｸM-PRO" panose="020F0600000000000000" pitchFamily="50" charset="-128"/>
              </a:rPr>
              <a:t>○全ての児童生徒が主体的に成長・発達していくため、特に自己表現が</a:t>
            </a:r>
            <a:r>
              <a:rPr lang="ja-JP" altLang="en-US" sz="1100" dirty="0" smtClean="0">
                <a:latin typeface="HG丸ｺﾞｼｯｸM-PRO" panose="020F0600000000000000" pitchFamily="50" charset="-128"/>
                <a:ea typeface="HG丸ｺﾞｼｯｸM-PRO" panose="020F0600000000000000" pitchFamily="50" charset="-128"/>
              </a:rPr>
              <a:t>苦手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な</a:t>
            </a:r>
            <a:r>
              <a:rPr lang="ja-JP" altLang="en-US" sz="1100" dirty="0">
                <a:latin typeface="HG丸ｺﾞｼｯｸM-PRO" panose="020F0600000000000000" pitchFamily="50" charset="-128"/>
                <a:ea typeface="HG丸ｺﾞｼｯｸM-PRO" panose="020F0600000000000000" pitchFamily="50" charset="-128"/>
              </a:rPr>
              <a:t>児童生徒や、活動に消極的な児童生徒に焦点化して働き掛ける。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9" name="Rectangle 55"/>
          <p:cNvSpPr>
            <a:spLocks noChangeArrowheads="1"/>
          </p:cNvSpPr>
          <p:nvPr/>
        </p:nvSpPr>
        <p:spPr bwMode="auto">
          <a:xfrm>
            <a:off x="1737678" y="1747201"/>
            <a:ext cx="4974115" cy="59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a:latin typeface="HG丸ｺﾞｼｯｸM-PRO" panose="020F0600000000000000" pitchFamily="50" charset="-128"/>
                <a:ea typeface="HG丸ｺﾞｼｯｸM-PRO" panose="020F0600000000000000" pitchFamily="50" charset="-128"/>
              </a:rPr>
              <a:t>③－３　自己表現が苦手な児童生徒や、活動に消極的な児童生徒</a:t>
            </a:r>
            <a:r>
              <a:rPr lang="ja-JP" altLang="en-US" sz="1100" b="0" dirty="0" smtClean="0">
                <a:latin typeface="HG丸ｺﾞｼｯｸM-PRO" panose="020F0600000000000000" pitchFamily="50" charset="-128"/>
                <a:ea typeface="HG丸ｺﾞｼｯｸM-PRO" panose="020F0600000000000000" pitchFamily="50" charset="-128"/>
              </a:rPr>
              <a:t>に焦点を当</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smtClean="0">
                <a:latin typeface="HG丸ｺﾞｼｯｸM-PRO" panose="020F0600000000000000" pitchFamily="50" charset="-128"/>
                <a:ea typeface="HG丸ｺﾞｼｯｸM-PRO" panose="020F0600000000000000" pitchFamily="50" charset="-128"/>
              </a:rPr>
              <a:t>　　　　てる</a:t>
            </a:r>
            <a:r>
              <a:rPr lang="ja-JP" altLang="en-US" sz="1100" b="0" dirty="0">
                <a:latin typeface="HG丸ｺﾞｼｯｸM-PRO" panose="020F0600000000000000" pitchFamily="50" charset="-128"/>
                <a:ea typeface="HG丸ｺﾞｼｯｸM-PRO" panose="020F0600000000000000" pitchFamily="50" charset="-128"/>
              </a:rPr>
              <a:t>。</a:t>
            </a:r>
            <a:endParaRPr lang="en-US" altLang="ja-JP" sz="1100" b="0" dirty="0">
              <a:latin typeface="HG丸ｺﾞｼｯｸM-PRO" panose="020F0600000000000000" pitchFamily="50" charset="-128"/>
              <a:ea typeface="HG丸ｺﾞｼｯｸM-PRO" panose="020F0600000000000000" pitchFamily="50" charset="-128"/>
            </a:endParaRPr>
          </a:p>
        </p:txBody>
      </p:sp>
      <p:grpSp>
        <p:nvGrpSpPr>
          <p:cNvPr id="12" name="グループ化 11"/>
          <p:cNvGrpSpPr/>
          <p:nvPr/>
        </p:nvGrpSpPr>
        <p:grpSpPr>
          <a:xfrm>
            <a:off x="297037" y="3007752"/>
            <a:ext cx="6323406" cy="6622013"/>
            <a:chOff x="297037" y="2945122"/>
            <a:chExt cx="6323406" cy="6622013"/>
          </a:xfrm>
        </p:grpSpPr>
        <p:sp>
          <p:nvSpPr>
            <p:cNvPr id="46" name="角丸四角形 45"/>
            <p:cNvSpPr/>
            <p:nvPr/>
          </p:nvSpPr>
          <p:spPr bwMode="auto">
            <a:xfrm>
              <a:off x="297037" y="2972362"/>
              <a:ext cx="1916076" cy="678407"/>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キラリ発見シート</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の目的</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2411896" y="8731980"/>
              <a:ext cx="4193462" cy="835155"/>
            </a:xfrm>
            <a:prstGeom prst="roundRect">
              <a:avLst>
                <a:gd name="adj" fmla="val 14746"/>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文化祭の期間、運動会の期間、○月の１か月間など、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期間を限定して取り組む方が、教員もめりはりを付け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実践</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することができる。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3" name="角丸四角形 72"/>
            <p:cNvSpPr/>
            <p:nvPr/>
          </p:nvSpPr>
          <p:spPr>
            <a:xfrm>
              <a:off x="2426981" y="4937539"/>
              <a:ext cx="4193462" cy="3429848"/>
            </a:xfrm>
            <a:prstGeom prst="roundRect">
              <a:avLst>
                <a:gd name="adj" fmla="val 3969"/>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①学級ごとに、児童生徒の名前の記された「キラリ発見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シート」を準備し、職員室の一角に置く。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（校内事情による。児童生徒の目に触れないところが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望ましい）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②教員は、常に付箋紙を携帯し児童生徒のキラリと光る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姿や行動をメモし、台紙に貼る。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（例）「元気に挨拶をしていた」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「進んで手伝っていた」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「優しい声掛けをしていた」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「仲間を助けていた」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③台紙を学年スタッフで定期的に点検する。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④付箋紙が少ない生徒について、週末に学年で共有し、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次の一週間意図的に関わりを増やすよう共通理解を図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実施期間が終了したら、キラリ発見シートに貼って</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あ</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る</a:t>
              </a:r>
              <a:r>
                <a:rPr lang="ja-JP" altLang="en-US" sz="1200" dirty="0">
                  <a:solidFill>
                    <a:schemeClr val="tx1"/>
                  </a:solidFill>
                  <a:latin typeface="HG丸ｺﾞｼｯｸM-PRO" panose="020F0600000000000000" pitchFamily="50" charset="-128"/>
                  <a:ea typeface="HG丸ｺﾞｼｯｸM-PRO" panose="020F0600000000000000" pitchFamily="50" charset="-128"/>
                </a:rPr>
                <a:t>付箋紙を担任が回収する。褒める・認める際のヒン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トとして活用したり、所見文に活用したりする。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2411896" y="2945122"/>
              <a:ext cx="4193462" cy="705647"/>
            </a:xfrm>
            <a:prstGeom prst="roundRect">
              <a:avLst>
                <a:gd name="adj" fmla="val 1416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教員が</a:t>
              </a:r>
              <a:r>
                <a:rPr lang="ja-JP" altLang="en-US" sz="1200" u="sng" dirty="0">
                  <a:solidFill>
                    <a:schemeClr val="tx1"/>
                  </a:solidFill>
                  <a:latin typeface="HG丸ｺﾞｼｯｸM-PRO" panose="020F0600000000000000" pitchFamily="50" charset="-128"/>
                  <a:ea typeface="HG丸ｺﾞｼｯｸM-PRO" panose="020F0600000000000000" pitchFamily="50" charset="-128"/>
                </a:rPr>
                <a:t>自己表現が苦手な児童生徒や、活動に消極的な児童生徒に焦点を当てて、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意図的に関わりを増やす。</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bwMode="auto">
            <a:xfrm>
              <a:off x="297037" y="4942336"/>
              <a:ext cx="1916076" cy="678407"/>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キラリ発見シート</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の活用の流れ</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bwMode="auto">
            <a:xfrm>
              <a:off x="297037" y="8785923"/>
              <a:ext cx="1916076" cy="678407"/>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キラリ発見シート</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活用の留意点</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bwMode="auto">
            <a:xfrm>
              <a:off x="297037" y="3949021"/>
              <a:ext cx="1916076" cy="678407"/>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対象の設定</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411896" y="3888414"/>
              <a:ext cx="4193462" cy="899880"/>
            </a:xfrm>
            <a:prstGeom prst="roundRect">
              <a:avLst>
                <a:gd name="adj" fmla="val 1416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例　・全校で一斉に行う。（全教職員で全校児童生徒を</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見る）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・○学年で実施。（○学年に関わりのある教職員で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対象学年の児童生徒を見る）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2" name="Rectangle 22">
            <a:extLst>
              <a:ext uri="{FF2B5EF4-FFF2-40B4-BE49-F238E27FC236}">
                <a16:creationId xmlns:a16="http://schemas.microsoft.com/office/drawing/2014/main" id="{4FE6DEDE-DC72-BAF8-DA4C-CADD5A211C69}"/>
              </a:ext>
            </a:extLst>
          </p:cNvPr>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a:ea typeface="HG丸ｺﾞｼｯｸM-PRO" pitchFamily="50" charset="-128"/>
              </a:rPr>
              <a:t>指導プログラム案</a:t>
            </a:r>
          </a:p>
        </p:txBody>
      </p:sp>
      <p:sp>
        <p:nvSpPr>
          <p:cNvPr id="3" name="Rectangle 22">
            <a:extLst>
              <a:ext uri="{FF2B5EF4-FFF2-40B4-BE49-F238E27FC236}">
                <a16:creationId xmlns:a16="http://schemas.microsoft.com/office/drawing/2014/main" id="{EB3A718F-16BB-79A9-B429-2E02E71561B4}"/>
              </a:ext>
            </a:extLst>
          </p:cNvPr>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a:ea typeface="HG丸ｺﾞｼｯｸM-PRO" pitchFamily="50" charset="-128"/>
              </a:rPr>
              <a:t>小学校・中学校</a:t>
            </a:r>
          </a:p>
        </p:txBody>
      </p:sp>
      <p:sp>
        <p:nvSpPr>
          <p:cNvPr id="4" name="Rectangle 11">
            <a:extLst>
              <a:ext uri="{FF2B5EF4-FFF2-40B4-BE49-F238E27FC236}">
                <a16:creationId xmlns:a16="http://schemas.microsoft.com/office/drawing/2014/main" id="{8EF75070-1660-4D5C-B083-85D63B91287D}"/>
              </a:ext>
            </a:extLst>
          </p:cNvPr>
          <p:cNvSpPr>
            <a:spLocks noChangeArrowheads="1"/>
          </p:cNvSpPr>
          <p:nvPr/>
        </p:nvSpPr>
        <p:spPr bwMode="auto">
          <a:xfrm>
            <a:off x="1760303" y="57918"/>
            <a:ext cx="108000"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sp>
        <p:nvSpPr>
          <p:cNvPr id="5" name="Rectangle 11">
            <a:extLst>
              <a:ext uri="{FF2B5EF4-FFF2-40B4-BE49-F238E27FC236}">
                <a16:creationId xmlns:a16="http://schemas.microsoft.com/office/drawing/2014/main" id="{21CF62BC-62ED-F89B-964D-4719007A4D03}"/>
              </a:ext>
            </a:extLst>
          </p:cNvPr>
          <p:cNvSpPr>
            <a:spLocks noChangeArrowheads="1"/>
          </p:cNvSpPr>
          <p:nvPr/>
        </p:nvSpPr>
        <p:spPr bwMode="auto">
          <a:xfrm>
            <a:off x="6603793" y="57905"/>
            <a:ext cx="108000"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sp>
        <p:nvSpPr>
          <p:cNvPr id="6" name="Rectangle 11">
            <a:extLst>
              <a:ext uri="{FF2B5EF4-FFF2-40B4-BE49-F238E27FC236}">
                <a16:creationId xmlns:a16="http://schemas.microsoft.com/office/drawing/2014/main" id="{F016C40A-8B8B-84F8-B421-9C90B6B0E7B9}"/>
              </a:ext>
            </a:extLst>
          </p:cNvPr>
          <p:cNvSpPr>
            <a:spLocks noChangeArrowheads="1"/>
          </p:cNvSpPr>
          <p:nvPr/>
        </p:nvSpPr>
        <p:spPr bwMode="auto">
          <a:xfrm>
            <a:off x="135678" y="762908"/>
            <a:ext cx="1602000" cy="897797"/>
          </a:xfrm>
          <a:prstGeom prst="rect">
            <a:avLst/>
          </a:prstGeom>
          <a:solidFill>
            <a:srgbClr val="0099FF"/>
          </a:solidFill>
          <a:ln>
            <a:noFill/>
          </a:ln>
        </p:spPr>
        <p:txBody>
          <a:bodyPr wrap="none" anchor="ctr"/>
          <a:lstStyle/>
          <a:p>
            <a:pPr algn="ctr"/>
            <a:r>
              <a:rPr lang="ja-JP" altLang="en-US" sz="1600" dirty="0">
                <a:ea typeface="HG丸ｺﾞｼｯｸM-PRO" pitchFamily="50" charset="-128"/>
              </a:rPr>
              <a:t>プログラムの</a:t>
            </a:r>
            <a:endParaRPr lang="en-US" altLang="ja-JP" sz="1600" dirty="0">
              <a:ea typeface="HG丸ｺﾞｼｯｸM-PRO" pitchFamily="50" charset="-128"/>
            </a:endParaRPr>
          </a:p>
          <a:p>
            <a:pPr algn="ctr"/>
            <a:r>
              <a:rPr lang="ja-JP" altLang="en-US" sz="1600" dirty="0">
                <a:ea typeface="HG丸ｺﾞｼｯｸM-PRO" pitchFamily="50" charset="-128"/>
              </a:rPr>
              <a:t>ねらい</a:t>
            </a:r>
          </a:p>
        </p:txBody>
      </p:sp>
      <p:sp>
        <p:nvSpPr>
          <p:cNvPr id="7" name="正方形/長方形 6">
            <a:extLst>
              <a:ext uri="{FF2B5EF4-FFF2-40B4-BE49-F238E27FC236}">
                <a16:creationId xmlns:a16="http://schemas.microsoft.com/office/drawing/2014/main" id="{372D9768-033E-FB71-2986-E4E8564D617E}"/>
              </a:ext>
            </a:extLst>
          </p:cNvPr>
          <p:cNvSpPr/>
          <p:nvPr/>
        </p:nvSpPr>
        <p:spPr>
          <a:xfrm>
            <a:off x="142315" y="768029"/>
            <a:ext cx="6571043" cy="892676"/>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Rectangle 11">
            <a:extLst>
              <a:ext uri="{FF2B5EF4-FFF2-40B4-BE49-F238E27FC236}">
                <a16:creationId xmlns:a16="http://schemas.microsoft.com/office/drawing/2014/main" id="{621E0040-7BBD-B170-8011-FE1BC144863C}"/>
              </a:ext>
            </a:extLst>
          </p:cNvPr>
          <p:cNvSpPr>
            <a:spLocks noChangeArrowheads="1"/>
          </p:cNvSpPr>
          <p:nvPr/>
        </p:nvSpPr>
        <p:spPr bwMode="auto">
          <a:xfrm>
            <a:off x="139823" y="1699231"/>
            <a:ext cx="1602000" cy="694985"/>
          </a:xfrm>
          <a:prstGeom prst="rect">
            <a:avLst/>
          </a:prstGeom>
          <a:solidFill>
            <a:srgbClr val="0099FF"/>
          </a:solidFill>
          <a:ln>
            <a:noFill/>
          </a:ln>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a:ea typeface="HG丸ｺﾞｼｯｸM-PRO" pitchFamily="50" charset="-128"/>
              </a:rPr>
              <a:t>ポイント</a:t>
            </a:r>
          </a:p>
        </p:txBody>
      </p:sp>
      <p:sp>
        <p:nvSpPr>
          <p:cNvPr id="9" name="正方形/長方形 8">
            <a:extLst>
              <a:ext uri="{FF2B5EF4-FFF2-40B4-BE49-F238E27FC236}">
                <a16:creationId xmlns:a16="http://schemas.microsoft.com/office/drawing/2014/main" id="{1AB22545-48AB-A429-85AD-EC92F73BE8A3}"/>
              </a:ext>
            </a:extLst>
          </p:cNvPr>
          <p:cNvSpPr/>
          <p:nvPr/>
        </p:nvSpPr>
        <p:spPr>
          <a:xfrm>
            <a:off x="142315" y="1697974"/>
            <a:ext cx="6571043" cy="703763"/>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角丸四角形 41">
            <a:extLst>
              <a:ext uri="{FF2B5EF4-FFF2-40B4-BE49-F238E27FC236}">
                <a16:creationId xmlns:a16="http://schemas.microsoft.com/office/drawing/2014/main" id="{8D62A013-5603-25D6-B53E-FFED43E2E504}"/>
              </a:ext>
            </a:extLst>
          </p:cNvPr>
          <p:cNvSpPr/>
          <p:nvPr/>
        </p:nvSpPr>
        <p:spPr>
          <a:xfrm>
            <a:off x="149332" y="2706833"/>
            <a:ext cx="6589078" cy="7063468"/>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42">
            <a:extLst>
              <a:ext uri="{FF2B5EF4-FFF2-40B4-BE49-F238E27FC236}">
                <a16:creationId xmlns:a16="http://schemas.microsoft.com/office/drawing/2014/main" id="{E4CA202B-D0D2-76AF-E4E8-F09CFA4211CF}"/>
              </a:ext>
            </a:extLst>
          </p:cNvPr>
          <p:cNvSpPr/>
          <p:nvPr/>
        </p:nvSpPr>
        <p:spPr>
          <a:xfrm>
            <a:off x="1714636" y="2484349"/>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34361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22"/>
          <p:cNvSpPr>
            <a:spLocks noChangeArrowheads="1"/>
          </p:cNvSpPr>
          <p:nvPr/>
        </p:nvSpPr>
        <p:spPr bwMode="auto">
          <a:xfrm>
            <a:off x="104510" y="71828"/>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a:ea typeface="HG丸ｺﾞｼｯｸM-PRO" pitchFamily="50" charset="-128"/>
              </a:rPr>
              <a:t>小学校・中</a:t>
            </a:r>
            <a:r>
              <a:rPr lang="ja-JP" altLang="en-US" sz="1600" b="0" dirty="0">
                <a:ea typeface="HG丸ｺﾞｼｯｸM-PRO" pitchFamily="50" charset="-128"/>
              </a:rPr>
              <a:t>学校</a:t>
            </a:r>
          </a:p>
        </p:txBody>
      </p:sp>
      <p:sp>
        <p:nvSpPr>
          <p:cNvPr id="60" name="角丸四角形 59"/>
          <p:cNvSpPr/>
          <p:nvPr/>
        </p:nvSpPr>
        <p:spPr bwMode="auto">
          <a:xfrm>
            <a:off x="1465229" y="500315"/>
            <a:ext cx="3883778" cy="618461"/>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キラリ発見シートの活用方法について</a:t>
            </a:r>
          </a:p>
        </p:txBody>
      </p:sp>
      <p:sp>
        <p:nvSpPr>
          <p:cNvPr id="4" name="上矢印吹き出し 3"/>
          <p:cNvSpPr/>
          <p:nvPr/>
        </p:nvSpPr>
        <p:spPr>
          <a:xfrm>
            <a:off x="272750" y="4920413"/>
            <a:ext cx="6268736" cy="3189918"/>
          </a:xfrm>
          <a:prstGeom prst="upArrowCallout">
            <a:avLst>
              <a:gd name="adj1" fmla="val 13514"/>
              <a:gd name="adj2" fmla="val 19257"/>
              <a:gd name="adj3" fmla="val 17340"/>
              <a:gd name="adj4" fmla="val 73989"/>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・名前の下のスペースに付箋紙を重ねて貼っていきます。</a:t>
            </a:r>
            <a:endParaRPr kumimoji="1" lang="en-US" altLang="ja-JP" sz="1400" dirty="0">
              <a:solidFill>
                <a:schemeClr val="tx1"/>
              </a:solidFill>
            </a:endParaRPr>
          </a:p>
          <a:p>
            <a:r>
              <a:rPr kumimoji="1" lang="ja-JP" altLang="en-US" sz="1400" dirty="0">
                <a:solidFill>
                  <a:schemeClr val="tx1"/>
                </a:solidFill>
              </a:rPr>
              <a:t>・顔写真付きの台紙を使うと、氏名が分からなくても付箋紙の貼付ができます。</a:t>
            </a:r>
            <a:endParaRPr kumimoji="1" lang="en-US" altLang="ja-JP" sz="1400" dirty="0">
              <a:solidFill>
                <a:schemeClr val="tx1"/>
              </a:solidFill>
            </a:endParaRPr>
          </a:p>
          <a:p>
            <a:r>
              <a:rPr kumimoji="1" lang="ja-JP" altLang="en-US" sz="1400" dirty="0">
                <a:solidFill>
                  <a:schemeClr val="tx1"/>
                </a:solidFill>
              </a:rPr>
              <a:t>・全教職員で児童生徒一人一人を見ていくという意識が大切です。</a:t>
            </a:r>
            <a:endParaRPr kumimoji="1" lang="en-US" altLang="ja-JP" sz="1400" dirty="0">
              <a:solidFill>
                <a:schemeClr val="tx1"/>
              </a:solidFill>
            </a:endParaRPr>
          </a:p>
          <a:p>
            <a:r>
              <a:rPr kumimoji="1" lang="ja-JP" altLang="en-US" sz="1400" dirty="0">
                <a:solidFill>
                  <a:schemeClr val="tx1"/>
                </a:solidFill>
              </a:rPr>
              <a:t>・キラリが</a:t>
            </a:r>
            <a:r>
              <a:rPr kumimoji="1" lang="ja-JP" altLang="en-US" sz="1400" dirty="0" smtClean="0">
                <a:solidFill>
                  <a:schemeClr val="tx1"/>
                </a:solidFill>
              </a:rPr>
              <a:t>多い児童生徒は</a:t>
            </a:r>
            <a:r>
              <a:rPr kumimoji="1" lang="ja-JP" altLang="en-US" sz="1400" dirty="0">
                <a:solidFill>
                  <a:schemeClr val="tx1"/>
                </a:solidFill>
              </a:rPr>
              <a:t>付箋紙が溜まっていきますが、少なかったり全く</a:t>
            </a:r>
            <a:r>
              <a:rPr kumimoji="1" lang="ja-JP" altLang="en-US" sz="1400" dirty="0" smtClean="0">
                <a:solidFill>
                  <a:schemeClr val="tx1"/>
                </a:solidFill>
              </a:rPr>
              <a:t>貼られ　</a:t>
            </a:r>
            <a:endParaRPr kumimoji="1" lang="en-US" altLang="ja-JP" sz="1400" dirty="0" smtClean="0">
              <a:solidFill>
                <a:schemeClr val="tx1"/>
              </a:solidFill>
            </a:endParaRPr>
          </a:p>
          <a:p>
            <a:r>
              <a:rPr kumimoji="1" lang="ja-JP" altLang="en-US" sz="1400" smtClean="0">
                <a:solidFill>
                  <a:schemeClr val="tx1"/>
                </a:solidFill>
              </a:rPr>
              <a:t>　なかったり</a:t>
            </a:r>
            <a:r>
              <a:rPr kumimoji="1" lang="ja-JP" altLang="en-US" sz="1400" dirty="0">
                <a:solidFill>
                  <a:schemeClr val="tx1"/>
                </a:solidFill>
              </a:rPr>
              <a:t>する児童生徒が出てきます。</a:t>
            </a:r>
            <a:endParaRPr kumimoji="1" lang="en-US" altLang="ja-JP" sz="1400" dirty="0">
              <a:solidFill>
                <a:schemeClr val="tx1"/>
              </a:solidFill>
            </a:endParaRPr>
          </a:p>
          <a:p>
            <a:r>
              <a:rPr kumimoji="1" lang="ja-JP" altLang="en-US" sz="1400" dirty="0">
                <a:solidFill>
                  <a:schemeClr val="tx1"/>
                </a:solidFill>
              </a:rPr>
              <a:t>・付箋紙が少ない児童生徒や全く貼られない児童生徒に焦点を当てて、意識的に</a:t>
            </a:r>
            <a:endParaRPr kumimoji="1" lang="en-US" altLang="ja-JP" sz="1400" dirty="0">
              <a:solidFill>
                <a:schemeClr val="tx1"/>
              </a:solidFill>
            </a:endParaRPr>
          </a:p>
          <a:p>
            <a:r>
              <a:rPr kumimoji="1" lang="ja-JP" altLang="en-US" sz="1400" dirty="0">
                <a:solidFill>
                  <a:schemeClr val="tx1"/>
                </a:solidFill>
              </a:rPr>
              <a:t>　働き掛けを増やしていき、成長・発達につなげることがねらいです。</a:t>
            </a:r>
          </a:p>
        </p:txBody>
      </p:sp>
      <p:pic>
        <p:nvPicPr>
          <p:cNvPr id="3" name="図 2"/>
          <p:cNvPicPr>
            <a:picLocks noChangeAspect="1"/>
          </p:cNvPicPr>
          <p:nvPr/>
        </p:nvPicPr>
        <p:blipFill rotWithShape="1">
          <a:blip r:embed="rId2"/>
          <a:srcRect l="2329" t="25822" r="38082" b="12809"/>
          <a:stretch/>
        </p:blipFill>
        <p:spPr>
          <a:xfrm>
            <a:off x="391065" y="1259263"/>
            <a:ext cx="6075869" cy="3519814"/>
          </a:xfrm>
          <a:prstGeom prst="rect">
            <a:avLst/>
          </a:prstGeom>
          <a:ln>
            <a:solidFill>
              <a:schemeClr val="tx1"/>
            </a:solidFill>
          </a:ln>
        </p:spPr>
      </p:pic>
    </p:spTree>
    <p:extLst>
      <p:ext uri="{BB962C8B-B14F-4D97-AF65-F5344CB8AC3E}">
        <p14:creationId xmlns:p14="http://schemas.microsoft.com/office/powerpoint/2010/main" val="950463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13519</TotalTime>
  <Words>572</Words>
  <Application>Microsoft Office PowerPoint</Application>
  <PresentationFormat>A4 210 x 297 mm</PresentationFormat>
  <Paragraphs>54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キラリ発見シートで、児童生徒理解を深めよう</dc:title>
  <dc:creator>宮城県総合教育センター</dc:creator>
  <cp:lastModifiedBy>long2307</cp:lastModifiedBy>
  <cp:revision>685</cp:revision>
  <cp:lastPrinted>2024-02-28T06:54:54Z</cp:lastPrinted>
  <dcterms:created xsi:type="dcterms:W3CDTF">2014-06-22T09:44:07Z</dcterms:created>
  <dcterms:modified xsi:type="dcterms:W3CDTF">2024-03-11T02:46:22Z</dcterms:modified>
</cp:coreProperties>
</file>