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9" r:id="rId2"/>
    <p:sldId id="276" r:id="rId3"/>
    <p:sldId id="291" r:id="rId4"/>
    <p:sldId id="290" r:id="rId5"/>
    <p:sldId id="293" r:id="rId6"/>
    <p:sldId id="294" r:id="rId7"/>
    <p:sldId id="297" r:id="rId8"/>
    <p:sldId id="298" r:id="rId9"/>
    <p:sldId id="299" r:id="rId10"/>
  </p:sldIdLst>
  <p:sldSz cx="6858000" cy="9906000" type="A4"/>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2140" userDrawn="1">
          <p15:clr>
            <a:srgbClr val="A4A3A4"/>
          </p15:clr>
        </p15:guide>
        <p15:guide id="2" pos="312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66CCFF"/>
    <a:srgbClr val="FF66CC"/>
    <a:srgbClr val="41709C"/>
    <a:srgbClr val="FF9900"/>
    <a:srgbClr val="FFCCFF"/>
    <a:srgbClr val="3399FF"/>
    <a:srgbClr val="FF3399"/>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58" d="100"/>
          <a:sy n="58" d="100"/>
        </p:scale>
        <p:origin x="936" y="82"/>
      </p:cViewPr>
      <p:guideLst>
        <p:guide orient="horz" pos="3120"/>
        <p:guide pos="2160"/>
      </p:guideLst>
    </p:cSldViewPr>
  </p:slideViewPr>
  <p:notesTextViewPr>
    <p:cViewPr>
      <p:scale>
        <a:sx n="1" d="1"/>
        <a:sy n="1" d="1"/>
      </p:scale>
      <p:origin x="0" y="0"/>
    </p:cViewPr>
  </p:notesTextViewPr>
  <p:sorterViewPr>
    <p:cViewPr>
      <p:scale>
        <a:sx n="68" d="100"/>
        <a:sy n="68" d="100"/>
      </p:scale>
      <p:origin x="0" y="0"/>
    </p:cViewPr>
  </p:sorterViewPr>
  <p:notesViewPr>
    <p:cSldViewPr snapToGrid="0">
      <p:cViewPr varScale="1">
        <p:scale>
          <a:sx n="71" d="100"/>
          <a:sy n="71" d="100"/>
        </p:scale>
        <p:origin x="-1812" y="-102"/>
      </p:cViewPr>
      <p:guideLst>
        <p:guide orient="horz" pos="2140"/>
        <p:guide pos="312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4301543" cy="339884"/>
          </a:xfrm>
          <a:prstGeom prst="rect">
            <a:avLst/>
          </a:prstGeom>
        </p:spPr>
        <p:txBody>
          <a:bodyPr vert="horz" lIns="92036" tIns="46020" rIns="92036" bIns="46020"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5622798" y="2"/>
            <a:ext cx="4301543" cy="339884"/>
          </a:xfrm>
          <a:prstGeom prst="rect">
            <a:avLst/>
          </a:prstGeom>
        </p:spPr>
        <p:txBody>
          <a:bodyPr vert="horz" lIns="92036" tIns="46020" rIns="92036" bIns="46020" rtlCol="0"/>
          <a:lstStyle>
            <a:lvl1pPr algn="r">
              <a:defRPr sz="1300"/>
            </a:lvl1pPr>
          </a:lstStyle>
          <a:p>
            <a:fld id="{2D547134-8370-4955-9D68-675257D4F374}" type="datetime1">
              <a:rPr kumimoji="1" lang="ja-JP" altLang="en-US" smtClean="0"/>
              <a:t>2024/1/30</a:t>
            </a:fld>
            <a:endParaRPr kumimoji="1" lang="ja-JP" altLang="en-US"/>
          </a:p>
        </p:txBody>
      </p:sp>
      <p:sp>
        <p:nvSpPr>
          <p:cNvPr id="4" name="フッター プレースホルダー 3"/>
          <p:cNvSpPr>
            <a:spLocks noGrp="1"/>
          </p:cNvSpPr>
          <p:nvPr>
            <p:ph type="ftr" sz="quarter" idx="2"/>
          </p:nvPr>
        </p:nvSpPr>
        <p:spPr>
          <a:xfrm>
            <a:off x="3" y="6456613"/>
            <a:ext cx="4301543" cy="339884"/>
          </a:xfrm>
          <a:prstGeom prst="rect">
            <a:avLst/>
          </a:prstGeom>
        </p:spPr>
        <p:txBody>
          <a:bodyPr vert="horz" lIns="92036" tIns="46020" rIns="92036" bIns="46020"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5622798" y="6456613"/>
            <a:ext cx="4301543" cy="339884"/>
          </a:xfrm>
          <a:prstGeom prst="rect">
            <a:avLst/>
          </a:prstGeom>
        </p:spPr>
        <p:txBody>
          <a:bodyPr vert="horz" lIns="92036" tIns="46020" rIns="92036" bIns="46020" rtlCol="0" anchor="b"/>
          <a:lstStyle>
            <a:lvl1pPr algn="r">
              <a:defRPr sz="1300"/>
            </a:lvl1pPr>
          </a:lstStyle>
          <a:p>
            <a:fld id="{8F73C529-BCC4-46D0-98B1-1AC86D656C24}" type="slidenum">
              <a:rPr kumimoji="1" lang="ja-JP" altLang="en-US" smtClean="0"/>
              <a:pPr/>
              <a:t>‹#›</a:t>
            </a:fld>
            <a:endParaRPr kumimoji="1" lang="ja-JP" altLang="en-US"/>
          </a:p>
        </p:txBody>
      </p:sp>
    </p:spTree>
    <p:extLst>
      <p:ext uri="{BB962C8B-B14F-4D97-AF65-F5344CB8AC3E}">
        <p14:creationId xmlns:p14="http://schemas.microsoft.com/office/powerpoint/2010/main" val="312785550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703" cy="339484"/>
          </a:xfrm>
          <a:prstGeom prst="rect">
            <a:avLst/>
          </a:prstGeom>
        </p:spPr>
        <p:txBody>
          <a:bodyPr vert="horz" lIns="92036" tIns="46020" rIns="92036" bIns="46020"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3340" y="0"/>
            <a:ext cx="4301702" cy="339484"/>
          </a:xfrm>
          <a:prstGeom prst="rect">
            <a:avLst/>
          </a:prstGeom>
        </p:spPr>
        <p:txBody>
          <a:bodyPr vert="horz" lIns="92036" tIns="46020" rIns="92036" bIns="46020" rtlCol="0"/>
          <a:lstStyle>
            <a:lvl1pPr algn="r">
              <a:defRPr sz="1300"/>
            </a:lvl1pPr>
          </a:lstStyle>
          <a:p>
            <a:fld id="{CCCF6A3E-E72A-4B00-BFAB-23A7CAB8438B}" type="datetime1">
              <a:rPr kumimoji="1" lang="ja-JP" altLang="en-US" smtClean="0"/>
              <a:t>2024/1/30</a:t>
            </a:fld>
            <a:endParaRPr kumimoji="1" lang="ja-JP" altLang="en-US"/>
          </a:p>
        </p:txBody>
      </p:sp>
      <p:sp>
        <p:nvSpPr>
          <p:cNvPr id="4" name="スライド イメージ プレースホルダー 3"/>
          <p:cNvSpPr>
            <a:spLocks noGrp="1" noRot="1" noChangeAspect="1"/>
          </p:cNvSpPr>
          <p:nvPr>
            <p:ph type="sldImg" idx="2"/>
          </p:nvPr>
        </p:nvSpPr>
        <p:spPr>
          <a:xfrm>
            <a:off x="4081463" y="509588"/>
            <a:ext cx="1765300" cy="2549525"/>
          </a:xfrm>
          <a:prstGeom prst="rect">
            <a:avLst/>
          </a:prstGeom>
          <a:noFill/>
          <a:ln w="12700">
            <a:solidFill>
              <a:prstClr val="black"/>
            </a:solidFill>
          </a:ln>
        </p:spPr>
        <p:txBody>
          <a:bodyPr vert="horz" lIns="92036" tIns="46020" rIns="92036" bIns="46020" rtlCol="0" anchor="ctr"/>
          <a:lstStyle/>
          <a:p>
            <a:endParaRPr lang="ja-JP" altLang="en-US"/>
          </a:p>
        </p:txBody>
      </p:sp>
      <p:sp>
        <p:nvSpPr>
          <p:cNvPr id="5" name="ノート プレースホルダー 4"/>
          <p:cNvSpPr>
            <a:spLocks noGrp="1"/>
          </p:cNvSpPr>
          <p:nvPr>
            <p:ph type="body" sz="quarter" idx="3"/>
          </p:nvPr>
        </p:nvSpPr>
        <p:spPr>
          <a:xfrm>
            <a:off x="992828" y="3228298"/>
            <a:ext cx="7940991" cy="3060155"/>
          </a:xfrm>
          <a:prstGeom prst="rect">
            <a:avLst/>
          </a:prstGeom>
        </p:spPr>
        <p:txBody>
          <a:bodyPr vert="horz" lIns="92036" tIns="46020" rIns="92036" bIns="460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6456592"/>
            <a:ext cx="4301703" cy="339484"/>
          </a:xfrm>
          <a:prstGeom prst="rect">
            <a:avLst/>
          </a:prstGeom>
        </p:spPr>
        <p:txBody>
          <a:bodyPr vert="horz" lIns="92036" tIns="46020" rIns="92036" bIns="46020"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3340" y="6456592"/>
            <a:ext cx="4301702" cy="339484"/>
          </a:xfrm>
          <a:prstGeom prst="rect">
            <a:avLst/>
          </a:prstGeom>
        </p:spPr>
        <p:txBody>
          <a:bodyPr vert="horz" lIns="92036" tIns="46020" rIns="92036" bIns="46020" rtlCol="0" anchor="b"/>
          <a:lstStyle>
            <a:lvl1pPr algn="r">
              <a:defRPr sz="1300"/>
            </a:lvl1pPr>
          </a:lstStyle>
          <a:p>
            <a:fld id="{24512867-79DD-4576-924B-F197EFD89383}" type="slidenum">
              <a:rPr kumimoji="1" lang="ja-JP" altLang="en-US" smtClean="0"/>
              <a:pPr/>
              <a:t>‹#›</a:t>
            </a:fld>
            <a:endParaRPr kumimoji="1" lang="ja-JP" altLang="en-US"/>
          </a:p>
        </p:txBody>
      </p:sp>
    </p:spTree>
    <p:extLst>
      <p:ext uri="{BB962C8B-B14F-4D97-AF65-F5344CB8AC3E}">
        <p14:creationId xmlns:p14="http://schemas.microsoft.com/office/powerpoint/2010/main" val="32875246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195643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p14="http://schemas.microsoft.com/office/powerpoint/2010/main" val="63935436"/>
      </p:ext>
    </p:extLst>
  </p:cSld>
  <p:clrMap bg1="lt1" tx1="dk1" bg2="lt2" tx2="dk2" accent1="accent1" accent2="accent2" accent3="accent3" accent4="accent4" accent5="accent5" accent6="accent6" hlink="hlink" folHlink="folHlink"/>
  <p:sldLayoutIdLst>
    <p:sldLayoutId id="2147483667" r:id="rId1"/>
  </p:sldLayoutIdLst>
  <p:hf hd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角丸四角形 116"/>
          <p:cNvSpPr/>
          <p:nvPr/>
        </p:nvSpPr>
        <p:spPr bwMode="auto">
          <a:xfrm>
            <a:off x="217060" y="6336887"/>
            <a:ext cx="1174120" cy="700514"/>
          </a:xfrm>
          <a:prstGeom prst="roundRect">
            <a:avLst>
              <a:gd name="adj" fmla="val 32221"/>
            </a:avLst>
          </a:prstGeom>
          <a:solidFill>
            <a:srgbClr val="0000FF"/>
          </a:solidFill>
          <a:ln>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kumimoji="1" lang="ja-JP" altLang="en-US" sz="1600"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当日の活動</a:t>
            </a:r>
            <a:endParaRPr kumimoji="1" lang="en-US" altLang="ja-JP" sz="1600"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62" name="Rectangle 55"/>
          <p:cNvSpPr>
            <a:spLocks noChangeArrowheads="1"/>
          </p:cNvSpPr>
          <p:nvPr/>
        </p:nvSpPr>
        <p:spPr bwMode="auto">
          <a:xfrm>
            <a:off x="1501738" y="205584"/>
            <a:ext cx="5440492" cy="459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b="0" dirty="0" smtClean="0">
                <a:latin typeface="HG丸ｺﾞｼｯｸM-PRO" panose="020F0600000000000000" pitchFamily="50" charset="-128"/>
                <a:ea typeface="HG丸ｺﾞｼｯｸM-PRO" panose="020F0600000000000000" pitchFamily="50" charset="-128"/>
              </a:rPr>
              <a:t>卒業生を送る会を成功させよう</a:t>
            </a:r>
            <a:endParaRPr lang="ja-JP" altLang="en-US" b="0" dirty="0">
              <a:latin typeface="HG丸ｺﾞｼｯｸM-PRO" panose="020F0600000000000000" pitchFamily="50" charset="-128"/>
              <a:ea typeface="HG丸ｺﾞｼｯｸM-PRO" panose="020F0600000000000000" pitchFamily="50" charset="-128"/>
            </a:endParaRPr>
          </a:p>
        </p:txBody>
      </p:sp>
      <p:sp>
        <p:nvSpPr>
          <p:cNvPr id="66" name="Rectangle 11"/>
          <p:cNvSpPr>
            <a:spLocks noChangeArrowheads="1"/>
          </p:cNvSpPr>
          <p:nvPr/>
        </p:nvSpPr>
        <p:spPr bwMode="auto">
          <a:xfrm>
            <a:off x="6605358" y="153195"/>
            <a:ext cx="108000" cy="589076"/>
          </a:xfrm>
          <a:prstGeom prst="rect">
            <a:avLst/>
          </a:prstGeom>
          <a:solidFill>
            <a:srgbClr val="0099FF"/>
          </a:solidFill>
          <a:ln>
            <a:noFill/>
          </a:ln>
          <a:extLst/>
        </p:spPr>
        <p:txBody>
          <a:bodyPr wrap="none" anchor="ctr"/>
          <a:lstStyle/>
          <a:p>
            <a:pPr algn="ctr"/>
            <a:endParaRPr lang="ja-JP" altLang="en-US" sz="1800">
              <a:ea typeface="HG丸ｺﾞｼｯｸM-PRO" pitchFamily="50" charset="-128"/>
            </a:endParaRPr>
          </a:p>
        </p:txBody>
      </p:sp>
      <p:sp>
        <p:nvSpPr>
          <p:cNvPr id="69" name="Rectangle 55"/>
          <p:cNvSpPr>
            <a:spLocks noChangeArrowheads="1"/>
          </p:cNvSpPr>
          <p:nvPr/>
        </p:nvSpPr>
        <p:spPr bwMode="auto">
          <a:xfrm>
            <a:off x="1785682" y="776359"/>
            <a:ext cx="4969194" cy="915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t"/>
          <a:lstStyle/>
          <a:p>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○在校生が卒業生の創ってきた学校文化を引き継ぎ、よりよい学校づくりへ</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とつなげるため、次代を自分たちが担っていく意欲、自己実現への見通し</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を持てるようにする。</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71" name="Rectangle 11"/>
          <p:cNvSpPr>
            <a:spLocks noChangeArrowheads="1"/>
          </p:cNvSpPr>
          <p:nvPr/>
        </p:nvSpPr>
        <p:spPr bwMode="auto">
          <a:xfrm>
            <a:off x="142315" y="776359"/>
            <a:ext cx="1584000" cy="915166"/>
          </a:xfrm>
          <a:prstGeom prst="rect">
            <a:avLst/>
          </a:prstGeom>
          <a:solidFill>
            <a:srgbClr val="0099FF"/>
          </a:solidFill>
          <a:ln>
            <a:noFill/>
          </a:ln>
          <a:extLst/>
        </p:spPr>
        <p:txBody>
          <a:bodyPr wrap="none" anchor="ctr"/>
          <a:lstStyle/>
          <a:p>
            <a:pPr algn="ctr"/>
            <a:r>
              <a:rPr lang="ja-JP" altLang="en-US" sz="1600" dirty="0" smtClean="0">
                <a:ea typeface="HG丸ｺﾞｼｯｸM-PRO" pitchFamily="50" charset="-128"/>
              </a:rPr>
              <a:t>プログラムの</a:t>
            </a:r>
            <a:endParaRPr lang="en-US" altLang="ja-JP" sz="1600" dirty="0">
              <a:ea typeface="HG丸ｺﾞｼｯｸM-PRO" pitchFamily="50" charset="-128"/>
            </a:endParaRPr>
          </a:p>
          <a:p>
            <a:pPr algn="ctr"/>
            <a:r>
              <a:rPr lang="ja-JP" altLang="en-US" sz="1600" dirty="0">
                <a:ea typeface="HG丸ｺﾞｼｯｸM-PRO" pitchFamily="50" charset="-128"/>
              </a:rPr>
              <a:t>ねらい</a:t>
            </a:r>
          </a:p>
        </p:txBody>
      </p:sp>
      <p:sp>
        <p:nvSpPr>
          <p:cNvPr id="72" name="正方形/長方形 71"/>
          <p:cNvSpPr/>
          <p:nvPr/>
        </p:nvSpPr>
        <p:spPr>
          <a:xfrm>
            <a:off x="142315" y="772511"/>
            <a:ext cx="6546863" cy="919014"/>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0" name="角丸四角形 79"/>
          <p:cNvSpPr/>
          <p:nvPr/>
        </p:nvSpPr>
        <p:spPr>
          <a:xfrm>
            <a:off x="4086553" y="4389931"/>
            <a:ext cx="2427982" cy="1064196"/>
          </a:xfrm>
          <a:prstGeom prst="roundRect">
            <a:avLst>
              <a:gd name="adj" fmla="val 15862"/>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「卒業生を送る会実行委員会」が中心となり、</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Google Forms</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を活用し、１・２年生の生徒全員に３年生を送る会の縦割りで実施する出し物に関するアンケートを行う。</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2" name="角丸四角形 41"/>
          <p:cNvSpPr/>
          <p:nvPr/>
        </p:nvSpPr>
        <p:spPr>
          <a:xfrm>
            <a:off x="142315" y="2731721"/>
            <a:ext cx="6493751" cy="7059049"/>
          </a:xfrm>
          <a:prstGeom prst="roundRect">
            <a:avLst>
              <a:gd name="adj" fmla="val 31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角丸四角形 42"/>
          <p:cNvSpPr/>
          <p:nvPr/>
        </p:nvSpPr>
        <p:spPr>
          <a:xfrm>
            <a:off x="1694490" y="2483262"/>
            <a:ext cx="3442512" cy="432000"/>
          </a:xfrm>
          <a:prstGeom prst="roundRect">
            <a:avLst>
              <a:gd name="adj" fmla="val 50000"/>
            </a:avLst>
          </a:prstGeom>
          <a:solidFill>
            <a:schemeClr val="bg1">
              <a:lumMod val="85000"/>
            </a:schemeClr>
          </a:solidFill>
          <a:ln w="38100">
            <a:noFill/>
          </a:ln>
          <a:scene3d>
            <a:camera prst="orthographicFront"/>
            <a:lightRig rig="threePt" dir="t"/>
          </a:scene3d>
          <a:sp3d>
            <a:bevelT prst="angle"/>
          </a:sp3d>
        </p:spPr>
        <p:style>
          <a:lnRef idx="2">
            <a:schemeClr val="accent2"/>
          </a:lnRef>
          <a:fillRef idx="1">
            <a:schemeClr val="lt1"/>
          </a:fillRef>
          <a:effectRef idx="0">
            <a:schemeClr val="accent2"/>
          </a:effectRef>
          <a:fontRef idx="minor">
            <a:schemeClr val="dk1"/>
          </a:fontRef>
        </p:style>
        <p:txBody>
          <a:bodyPr anchor="ctr" anchorCtr="1"/>
          <a:lstStyle/>
          <a:p>
            <a:pPr algn="ctr" eaLnBrk="1" hangingPunct="1">
              <a:lnSpc>
                <a:spcPct val="120000"/>
              </a:lnSpc>
              <a:defRPr/>
            </a:pPr>
            <a:r>
              <a:rPr lang="ja-JP" altLang="en-US" spc="-1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指導プログラムの進め方</a:t>
            </a:r>
            <a:endParaRPr lang="en-US" altLang="ja-JP"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46" name="角丸四角形 45"/>
          <p:cNvSpPr/>
          <p:nvPr/>
        </p:nvSpPr>
        <p:spPr bwMode="auto">
          <a:xfrm>
            <a:off x="217060" y="2959412"/>
            <a:ext cx="1174120" cy="686034"/>
          </a:xfrm>
          <a:prstGeom prst="roundRect">
            <a:avLst>
              <a:gd name="adj" fmla="val 30785"/>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事前の活動</a:t>
            </a:r>
            <a:endPar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52" name="角丸四角形 51"/>
          <p:cNvSpPr/>
          <p:nvPr/>
        </p:nvSpPr>
        <p:spPr bwMode="auto">
          <a:xfrm>
            <a:off x="2350048" y="6329475"/>
            <a:ext cx="2995461" cy="589272"/>
          </a:xfrm>
          <a:prstGeom prst="roundRect">
            <a:avLst>
              <a:gd name="adj" fmla="val 23348"/>
            </a:avLst>
          </a:prstGeom>
          <a:solidFill>
            <a:schemeClr val="bg1"/>
          </a:solidFill>
          <a:ln>
            <a:solidFill>
              <a:srgbClr val="0000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kumimoji="1" lang="ja-JP" altLang="en-US" b="1" i="1" dirty="0" smtClean="0">
                <a:solidFill>
                  <a:schemeClr val="tx1"/>
                </a:solidFill>
                <a:latin typeface="HG丸ｺﾞｼｯｸM-PRO" panose="020F0600000000000000" pitchFamily="50" charset="-128"/>
                <a:ea typeface="HG丸ｺﾞｼｯｸM-PRO" panose="020F0600000000000000" pitchFamily="50" charset="-128"/>
              </a:rPr>
              <a:t>卒業生を送る会</a:t>
            </a:r>
            <a:endParaRPr kumimoji="1" lang="en-US" altLang="ja-JP" b="1" i="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90" name="Rectangle 22"/>
          <p:cNvSpPr>
            <a:spLocks noChangeArrowheads="1"/>
          </p:cNvSpPr>
          <p:nvPr/>
        </p:nvSpPr>
        <p:spPr bwMode="auto">
          <a:xfrm>
            <a:off x="142315" y="454042"/>
            <a:ext cx="1584000" cy="2880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500" b="0" dirty="0" smtClean="0">
                <a:ea typeface="HG丸ｺﾞｼｯｸM-PRO" pitchFamily="50" charset="-128"/>
              </a:rPr>
              <a:t>小学校・中学校</a:t>
            </a:r>
            <a:endParaRPr lang="ja-JP" altLang="en-US" sz="1500" b="0" dirty="0">
              <a:ea typeface="HG丸ｺﾞｼｯｸM-PRO" pitchFamily="50" charset="-128"/>
            </a:endParaRPr>
          </a:p>
        </p:txBody>
      </p:sp>
      <p:sp>
        <p:nvSpPr>
          <p:cNvPr id="92" name="Rectangle 11"/>
          <p:cNvSpPr>
            <a:spLocks noChangeArrowheads="1"/>
          </p:cNvSpPr>
          <p:nvPr/>
        </p:nvSpPr>
        <p:spPr bwMode="auto">
          <a:xfrm>
            <a:off x="1760303" y="129361"/>
            <a:ext cx="108000" cy="612000"/>
          </a:xfrm>
          <a:prstGeom prst="rect">
            <a:avLst/>
          </a:prstGeom>
          <a:solidFill>
            <a:srgbClr val="00B0F0"/>
          </a:solidFill>
          <a:ln>
            <a:noFill/>
          </a:ln>
          <a:extLst/>
        </p:spPr>
        <p:txBody>
          <a:bodyPr wrap="none" anchor="ctr"/>
          <a:lstStyle/>
          <a:p>
            <a:pPr algn="ctr"/>
            <a:endParaRPr lang="ja-JP" altLang="en-US" sz="1600" dirty="0">
              <a:ea typeface="HG丸ｺﾞｼｯｸM-PRO" pitchFamily="50" charset="-128"/>
            </a:endParaRPr>
          </a:p>
        </p:txBody>
      </p:sp>
      <p:sp>
        <p:nvSpPr>
          <p:cNvPr id="55" name="角丸四角形 54"/>
          <p:cNvSpPr/>
          <p:nvPr/>
        </p:nvSpPr>
        <p:spPr>
          <a:xfrm>
            <a:off x="4081973" y="3328676"/>
            <a:ext cx="2427982" cy="946461"/>
          </a:xfrm>
          <a:prstGeom prst="roundRect">
            <a:avLst>
              <a:gd name="adj" fmla="val 16277"/>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生徒会役員の１・２年生に加えて１年生と２年生の各学級から２名程度募集した生徒で「卒業生を送る会実行委員会」を設ける。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3" name="角丸四角形 72"/>
          <p:cNvSpPr/>
          <p:nvPr/>
        </p:nvSpPr>
        <p:spPr>
          <a:xfrm>
            <a:off x="4086553" y="5544771"/>
            <a:ext cx="2427982" cy="683037"/>
          </a:xfrm>
          <a:prstGeom prst="roundRect">
            <a:avLst>
              <a:gd name="adj" fmla="val 17696"/>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２年生のリーダーシップの下、１・２年生が協力しながら係分担ごとに準備を進める。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0" name="Rectangle 11"/>
          <p:cNvSpPr>
            <a:spLocks noChangeArrowheads="1"/>
          </p:cNvSpPr>
          <p:nvPr/>
        </p:nvSpPr>
        <p:spPr bwMode="auto">
          <a:xfrm>
            <a:off x="142315" y="1749102"/>
            <a:ext cx="1606718" cy="643363"/>
          </a:xfrm>
          <a:prstGeom prst="rect">
            <a:avLst/>
          </a:prstGeom>
          <a:solidFill>
            <a:srgbClr val="0099FF"/>
          </a:solidFill>
          <a:ln>
            <a:noFill/>
          </a:ln>
          <a:extLst/>
        </p:spPr>
        <p:txBody>
          <a:bodyPr wrap="none" anchor="ctr"/>
          <a:lstStyle/>
          <a:p>
            <a:pPr algn="ctr"/>
            <a:r>
              <a:rPr lang="ja-JP" altLang="en-US" sz="1400" dirty="0">
                <a:ea typeface="HG丸ｺﾞｼｯｸM-PRO" pitchFamily="50" charset="-128"/>
              </a:rPr>
              <a:t>児童生徒の発達を</a:t>
            </a:r>
            <a:endParaRPr lang="en-US" altLang="ja-JP" sz="1400" dirty="0">
              <a:ea typeface="HG丸ｺﾞｼｯｸM-PRO" pitchFamily="50" charset="-128"/>
            </a:endParaRPr>
          </a:p>
          <a:p>
            <a:pPr algn="ctr"/>
            <a:r>
              <a:rPr lang="ja-JP" altLang="en-US" sz="1400" dirty="0" smtClean="0">
                <a:ea typeface="HG丸ｺﾞｼｯｸM-PRO" pitchFamily="50" charset="-128"/>
              </a:rPr>
              <a:t>「ささえー</a:t>
            </a:r>
            <a:r>
              <a:rPr lang="ja-JP" altLang="en-US" sz="1400" dirty="0" err="1" smtClean="0">
                <a:ea typeface="HG丸ｺﾞｼｯｸM-PRO" pitchFamily="50" charset="-128"/>
              </a:rPr>
              <a:t>る</a:t>
            </a:r>
            <a:r>
              <a:rPr lang="ja-JP" altLang="en-US" sz="1400" dirty="0" smtClean="0">
                <a:ea typeface="HG丸ｺﾞｼｯｸM-PRO" pitchFamily="50" charset="-128"/>
              </a:rPr>
              <a:t>」</a:t>
            </a:r>
            <a:endParaRPr lang="en-US" altLang="ja-JP" sz="1400" dirty="0">
              <a:ea typeface="HG丸ｺﾞｼｯｸM-PRO" pitchFamily="50" charset="-128"/>
            </a:endParaRPr>
          </a:p>
          <a:p>
            <a:pPr algn="ctr"/>
            <a:r>
              <a:rPr lang="ja-JP" altLang="en-US" sz="1400" dirty="0" smtClean="0">
                <a:ea typeface="HG丸ｺﾞｼｯｸM-PRO" pitchFamily="50" charset="-128"/>
              </a:rPr>
              <a:t>ポイント</a:t>
            </a:r>
            <a:endParaRPr lang="ja-JP" altLang="en-US" sz="1400" dirty="0">
              <a:ea typeface="HG丸ｺﾞｼｯｸM-PRO" pitchFamily="50" charset="-128"/>
            </a:endParaRPr>
          </a:p>
        </p:txBody>
      </p:sp>
      <p:sp>
        <p:nvSpPr>
          <p:cNvPr id="32" name="正方形/長方形 31"/>
          <p:cNvSpPr/>
          <p:nvPr/>
        </p:nvSpPr>
        <p:spPr>
          <a:xfrm>
            <a:off x="142315" y="1749102"/>
            <a:ext cx="6584665" cy="643363"/>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Rectangle 55"/>
          <p:cNvSpPr>
            <a:spLocks noChangeArrowheads="1"/>
          </p:cNvSpPr>
          <p:nvPr/>
        </p:nvSpPr>
        <p:spPr bwMode="auto">
          <a:xfrm>
            <a:off x="1803657" y="1805758"/>
            <a:ext cx="4933243" cy="570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b="0" dirty="0" smtClean="0">
                <a:latin typeface="HG丸ｺﾞｼｯｸM-PRO" panose="020F0600000000000000" pitchFamily="50" charset="-128"/>
                <a:ea typeface="HG丸ｺﾞｼｯｸM-PRO" panose="020F0600000000000000" pitchFamily="50" charset="-128"/>
              </a:rPr>
              <a:t>①－２　子供の意見・要望・疑問に耳を傾ける。</a:t>
            </a:r>
            <a:endParaRPr lang="en-US" altLang="ja-JP" sz="1100" b="0" dirty="0" smtClean="0">
              <a:latin typeface="HG丸ｺﾞｼｯｸM-PRO" panose="020F0600000000000000" pitchFamily="50" charset="-128"/>
              <a:ea typeface="HG丸ｺﾞｼｯｸM-PRO" panose="020F0600000000000000" pitchFamily="50" charset="-128"/>
            </a:endParaRPr>
          </a:p>
          <a:p>
            <a:r>
              <a:rPr lang="ja-JP" altLang="en-US" sz="1100" b="0" dirty="0" smtClean="0">
                <a:latin typeface="HG丸ｺﾞｼｯｸM-PRO" panose="020F0600000000000000" pitchFamily="50" charset="-128"/>
                <a:ea typeface="HG丸ｺﾞｼｯｸM-PRO" panose="020F0600000000000000" pitchFamily="50" charset="-128"/>
              </a:rPr>
              <a:t>①－５　振り返りと自己決定を結び付ける。</a:t>
            </a:r>
            <a:endParaRPr lang="en-US" altLang="ja-JP" sz="1100" b="0" dirty="0" smtClean="0">
              <a:latin typeface="HG丸ｺﾞｼｯｸM-PRO" panose="020F0600000000000000" pitchFamily="50" charset="-128"/>
              <a:ea typeface="HG丸ｺﾞｼｯｸM-PRO" panose="020F0600000000000000" pitchFamily="50" charset="-128"/>
            </a:endParaRPr>
          </a:p>
          <a:p>
            <a:r>
              <a:rPr lang="ja-JP" altLang="en-US" sz="1100" b="0" dirty="0" smtClean="0">
                <a:latin typeface="HG丸ｺﾞｼｯｸM-PRO" panose="020F0600000000000000" pitchFamily="50" charset="-128"/>
                <a:ea typeface="HG丸ｺﾞｼｯｸM-PRO" panose="020F0600000000000000" pitchFamily="50" charset="-128"/>
              </a:rPr>
              <a:t>①－７　異年齢交流を取り入れる。</a:t>
            </a:r>
            <a:endParaRPr lang="en-US" altLang="ja-JP" sz="1100" b="0" dirty="0" smtClean="0">
              <a:latin typeface="HG丸ｺﾞｼｯｸM-PRO" panose="020F0600000000000000" pitchFamily="50" charset="-128"/>
              <a:ea typeface="HG丸ｺﾞｼｯｸM-PRO" panose="020F0600000000000000" pitchFamily="50" charset="-128"/>
            </a:endParaRPr>
          </a:p>
        </p:txBody>
      </p:sp>
      <p:sp>
        <p:nvSpPr>
          <p:cNvPr id="31" name="Rectangle 22"/>
          <p:cNvSpPr>
            <a:spLocks noChangeArrowheads="1"/>
          </p:cNvSpPr>
          <p:nvPr/>
        </p:nvSpPr>
        <p:spPr bwMode="auto">
          <a:xfrm>
            <a:off x="124494" y="73447"/>
            <a:ext cx="1601821" cy="315834"/>
          </a:xfrm>
          <a:prstGeom prst="rect">
            <a:avLst/>
          </a:prstGeom>
          <a:solidFill>
            <a:srgbClr val="FFFF99"/>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400" b="0" dirty="0" smtClean="0">
                <a:ea typeface="HG丸ｺﾞｼｯｸM-PRO" pitchFamily="50" charset="-128"/>
              </a:rPr>
              <a:t>指導プログラム案</a:t>
            </a:r>
            <a:endParaRPr lang="ja-JP" altLang="en-US" sz="1400" b="0" dirty="0">
              <a:ea typeface="HG丸ｺﾞｼｯｸM-PRO" pitchFamily="50" charset="-128"/>
            </a:endParaRPr>
          </a:p>
        </p:txBody>
      </p:sp>
      <p:sp>
        <p:nvSpPr>
          <p:cNvPr id="35" name="角丸四角形 34"/>
          <p:cNvSpPr/>
          <p:nvPr/>
        </p:nvSpPr>
        <p:spPr>
          <a:xfrm>
            <a:off x="4085137" y="8106157"/>
            <a:ext cx="2424818" cy="852600"/>
          </a:xfrm>
          <a:prstGeom prst="roundRect">
            <a:avLst>
              <a:gd name="adj" fmla="val 8526"/>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３年生は、１・２年生へ向けて感謝の気持ちや励ましの気持ちを込めた手紙を書き、集約してフロアに掲示する。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6" name="角丸四角形 35"/>
          <p:cNvSpPr/>
          <p:nvPr/>
        </p:nvSpPr>
        <p:spPr>
          <a:xfrm>
            <a:off x="4086553" y="7037401"/>
            <a:ext cx="2427982" cy="982218"/>
          </a:xfrm>
          <a:prstGeom prst="roundRect">
            <a:avLst>
              <a:gd name="adj" fmla="val 10360"/>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卒業生を送る会実行委員長から、１・２年生全体へ向けて、当日までの一連の活動を振り返りながら、卒業式や次年度へとつながるような話をする。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7" name="角丸四角形 36"/>
          <p:cNvSpPr/>
          <p:nvPr/>
        </p:nvSpPr>
        <p:spPr>
          <a:xfrm>
            <a:off x="4081973" y="9033245"/>
            <a:ext cx="2432562" cy="683037"/>
          </a:xfrm>
          <a:prstGeom prst="roundRect">
            <a:avLst>
              <a:gd name="adj" fmla="val 14028"/>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１・２年生は振り返りを書くとともに、来年度の自己実現への見通しを持つ。</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9" name="角丸四角形 28"/>
          <p:cNvSpPr/>
          <p:nvPr/>
        </p:nvSpPr>
        <p:spPr>
          <a:xfrm>
            <a:off x="4764292" y="2965781"/>
            <a:ext cx="1162434" cy="276357"/>
          </a:xfrm>
          <a:prstGeom prst="roundRect">
            <a:avLst>
              <a:gd name="adj" fmla="val 2578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中学校</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8" name="角丸四角形 37"/>
          <p:cNvSpPr/>
          <p:nvPr/>
        </p:nvSpPr>
        <p:spPr>
          <a:xfrm>
            <a:off x="2000158" y="2976540"/>
            <a:ext cx="1162434" cy="267702"/>
          </a:xfrm>
          <a:prstGeom prst="roundRect">
            <a:avLst>
              <a:gd name="adj" fmla="val 2578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小学校</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9" name="角丸四角形 38"/>
          <p:cNvSpPr/>
          <p:nvPr/>
        </p:nvSpPr>
        <p:spPr>
          <a:xfrm>
            <a:off x="1419797" y="4389883"/>
            <a:ext cx="2427982" cy="1093610"/>
          </a:xfrm>
          <a:prstGeom prst="roundRect">
            <a:avLst>
              <a:gd name="adj" fmla="val 15862"/>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「卒業生を送る会実行委員会」が中心となり、</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Google Forms</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を活用し、１～５年生の児童全員に６年生を送る会の各学年で実施する出し物に関するアンケートを行う。</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0" name="角丸四角形 39"/>
          <p:cNvSpPr/>
          <p:nvPr/>
        </p:nvSpPr>
        <p:spPr>
          <a:xfrm>
            <a:off x="1419797" y="3335071"/>
            <a:ext cx="2427982" cy="946461"/>
          </a:xfrm>
          <a:prstGeom prst="roundRect">
            <a:avLst>
              <a:gd name="adj" fmla="val 16277"/>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計画委員の５年生に加えて有志メンバーを数名募集し、「卒業生を送る会実行委員会」を設ける。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1" name="角丸四角形 40"/>
          <p:cNvSpPr/>
          <p:nvPr/>
        </p:nvSpPr>
        <p:spPr>
          <a:xfrm>
            <a:off x="1419797" y="5544770"/>
            <a:ext cx="2427982" cy="683037"/>
          </a:xfrm>
          <a:prstGeom prst="roundRect">
            <a:avLst>
              <a:gd name="adj" fmla="val 17696"/>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５年生のリーダーシップの下、１～４年生が協力しながら係分担ごとに準備を進める。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4" name="角丸四角形 43"/>
          <p:cNvSpPr/>
          <p:nvPr/>
        </p:nvSpPr>
        <p:spPr bwMode="auto">
          <a:xfrm>
            <a:off x="217060" y="7143306"/>
            <a:ext cx="1174120" cy="686034"/>
          </a:xfrm>
          <a:prstGeom prst="roundRect">
            <a:avLst>
              <a:gd name="adj" fmla="val 30785"/>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事後の活動</a:t>
            </a:r>
            <a:endPar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45" name="角丸四角形 44"/>
          <p:cNvSpPr/>
          <p:nvPr/>
        </p:nvSpPr>
        <p:spPr>
          <a:xfrm>
            <a:off x="1418381" y="8125045"/>
            <a:ext cx="2424818" cy="833713"/>
          </a:xfrm>
          <a:prstGeom prst="roundRect">
            <a:avLst>
              <a:gd name="adj" fmla="val 8526"/>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６年生は、１～５年生へ向けて感謝の気持ちや励ましの気持ちを込めた手紙を書き、集約してフロアに掲示する。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7" name="角丸四角形 46"/>
          <p:cNvSpPr/>
          <p:nvPr/>
        </p:nvSpPr>
        <p:spPr>
          <a:xfrm>
            <a:off x="1419797" y="7056290"/>
            <a:ext cx="2427982" cy="982218"/>
          </a:xfrm>
          <a:prstGeom prst="roundRect">
            <a:avLst>
              <a:gd name="adj" fmla="val 10360"/>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卒業生を送る会実行委員長から、１～５年生全体へ向けて、当日までの一連の活動を振り返りながら、卒業式や次年度へとつながるような話をする。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8" name="角丸四角形 47"/>
          <p:cNvSpPr/>
          <p:nvPr/>
        </p:nvSpPr>
        <p:spPr>
          <a:xfrm>
            <a:off x="1414509" y="9033246"/>
            <a:ext cx="2432562" cy="683037"/>
          </a:xfrm>
          <a:prstGeom prst="roundRect">
            <a:avLst>
              <a:gd name="adj" fmla="val 14028"/>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１～５年生は振り返りを書くとともに、来年度の自己実現への見通しを持つ。</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3614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143700" y="1688114"/>
            <a:ext cx="6544586" cy="7693881"/>
          </a:xfrm>
          <a:prstGeom prst="roundRect">
            <a:avLst>
              <a:gd name="adj" fmla="val 2808"/>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Rectangle 22"/>
          <p:cNvSpPr>
            <a:spLocks noChangeArrowheads="1"/>
          </p:cNvSpPr>
          <p:nvPr/>
        </p:nvSpPr>
        <p:spPr bwMode="auto">
          <a:xfrm>
            <a:off x="143699" y="538663"/>
            <a:ext cx="1584000" cy="2880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600" b="0" dirty="0" smtClean="0">
                <a:ea typeface="HG丸ｺﾞｼｯｸM-PRO" pitchFamily="50" charset="-128"/>
              </a:rPr>
              <a:t>小学校</a:t>
            </a:r>
            <a:endParaRPr lang="ja-JP" altLang="en-US" sz="1600" b="0" dirty="0">
              <a:ea typeface="HG丸ｺﾞｼｯｸM-PRO" pitchFamily="50" charset="-128"/>
            </a:endParaRPr>
          </a:p>
        </p:txBody>
      </p:sp>
      <p:sp>
        <p:nvSpPr>
          <p:cNvPr id="52" name="Rectangle 11"/>
          <p:cNvSpPr>
            <a:spLocks noChangeArrowheads="1"/>
          </p:cNvSpPr>
          <p:nvPr/>
        </p:nvSpPr>
        <p:spPr bwMode="auto">
          <a:xfrm>
            <a:off x="143699" y="859606"/>
            <a:ext cx="1584000" cy="659192"/>
          </a:xfrm>
          <a:prstGeom prst="rect">
            <a:avLst/>
          </a:prstGeom>
          <a:solidFill>
            <a:srgbClr val="0099FF"/>
          </a:solidFill>
          <a:ln>
            <a:noFill/>
          </a:ln>
          <a:extLst/>
        </p:spPr>
        <p:txBody>
          <a:bodyPr wrap="none" anchor="ctr"/>
          <a:lstStyle/>
          <a:p>
            <a:pPr algn="ctr"/>
            <a:r>
              <a:rPr lang="ja-JP" altLang="en-US" sz="1600" dirty="0" smtClean="0">
                <a:ea typeface="HG丸ｺﾞｼｯｸM-PRO" pitchFamily="50" charset="-128"/>
              </a:rPr>
              <a:t>活動のねらい</a:t>
            </a:r>
            <a:endParaRPr lang="ja-JP" altLang="en-US" sz="1600" dirty="0">
              <a:ea typeface="HG丸ｺﾞｼｯｸM-PRO" pitchFamily="50" charset="-128"/>
            </a:endParaRPr>
          </a:p>
        </p:txBody>
      </p:sp>
      <p:sp>
        <p:nvSpPr>
          <p:cNvPr id="65" name="正方形/長方形 64"/>
          <p:cNvSpPr/>
          <p:nvPr/>
        </p:nvSpPr>
        <p:spPr>
          <a:xfrm>
            <a:off x="143699" y="859604"/>
            <a:ext cx="6536045" cy="649907"/>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9" name="Rectangle 55"/>
          <p:cNvSpPr>
            <a:spLocks noChangeArrowheads="1"/>
          </p:cNvSpPr>
          <p:nvPr/>
        </p:nvSpPr>
        <p:spPr bwMode="auto">
          <a:xfrm>
            <a:off x="1727699" y="937753"/>
            <a:ext cx="4853851" cy="482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dirty="0" smtClean="0">
                <a:latin typeface="HG丸ｺﾞｼｯｸM-PRO" panose="020F0600000000000000" pitchFamily="50" charset="-128"/>
                <a:ea typeface="HG丸ｺﾞｼｯｸM-PRO" panose="020F0600000000000000" pitchFamily="50" charset="-128"/>
              </a:rPr>
              <a:t>○卒業生を送る会に向けて、１～５年生の児童全員が６年生への感謝の気</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持ちをもち、主体的に取り組む意欲を高める。</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○異年齢交流を通して、５年生のリーダーシップを育成する。</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41" name="角丸四角形 40"/>
          <p:cNvSpPr/>
          <p:nvPr/>
        </p:nvSpPr>
        <p:spPr bwMode="auto">
          <a:xfrm>
            <a:off x="237653" y="1900607"/>
            <a:ext cx="1199168" cy="728916"/>
          </a:xfrm>
          <a:prstGeom prst="roundRect">
            <a:avLst>
              <a:gd name="adj" fmla="val 3361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事前の活動①</a:t>
            </a:r>
            <a:endPar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37" name="正方形/長方形 36"/>
          <p:cNvSpPr/>
          <p:nvPr/>
        </p:nvSpPr>
        <p:spPr>
          <a:xfrm>
            <a:off x="224331" y="71469"/>
            <a:ext cx="1346843" cy="369332"/>
          </a:xfrm>
          <a:prstGeom prst="rect">
            <a:avLst/>
          </a:prstGeom>
          <a:noFill/>
        </p:spPr>
        <p:txBody>
          <a:bodyPr wrap="none" lIns="91440" tIns="45720" rIns="91440" bIns="45720">
            <a:spAutoFit/>
          </a:bodyPr>
          <a:lstStyle/>
          <a:p>
            <a:pPr algn="ctr"/>
            <a:r>
              <a:rPr lang="ja-JP" altLang="en-US" b="1" dirty="0" smtClean="0">
                <a:ea typeface="HG丸ｺﾞｼｯｸM-PRO" pitchFamily="50" charset="-128"/>
              </a:rPr>
              <a:t>事前の活動</a:t>
            </a:r>
            <a:endParaRPr lang="ja-JP" altLang="en-US" b="1" dirty="0">
              <a:ea typeface="HG丸ｺﾞｼｯｸM-PRO" pitchFamily="50" charset="-128"/>
            </a:endParaRPr>
          </a:p>
        </p:txBody>
      </p:sp>
      <p:sp>
        <p:nvSpPr>
          <p:cNvPr id="38" name="Rectangle 11"/>
          <p:cNvSpPr>
            <a:spLocks noChangeArrowheads="1"/>
          </p:cNvSpPr>
          <p:nvPr/>
        </p:nvSpPr>
        <p:spPr bwMode="auto">
          <a:xfrm>
            <a:off x="1765958" y="313861"/>
            <a:ext cx="124348" cy="512793"/>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sp>
        <p:nvSpPr>
          <p:cNvPr id="35" name="Rectangle 55"/>
          <p:cNvSpPr>
            <a:spLocks noChangeArrowheads="1"/>
          </p:cNvSpPr>
          <p:nvPr/>
        </p:nvSpPr>
        <p:spPr bwMode="auto">
          <a:xfrm>
            <a:off x="1651806" y="334146"/>
            <a:ext cx="5440492" cy="459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b="0" dirty="0" smtClean="0">
                <a:latin typeface="HG丸ｺﾞｼｯｸM-PRO" panose="020F0600000000000000" pitchFamily="50" charset="-128"/>
                <a:ea typeface="HG丸ｺﾞｼｯｸM-PRO" panose="020F0600000000000000" pitchFamily="50" charset="-128"/>
              </a:rPr>
              <a:t>卒業生を送る会を成功させよう　　</a:t>
            </a:r>
            <a:endParaRPr lang="ja-JP" altLang="en-US" b="0" dirty="0">
              <a:latin typeface="HG丸ｺﾞｼｯｸM-PRO" panose="020F0600000000000000" pitchFamily="50" charset="-128"/>
              <a:ea typeface="HG丸ｺﾞｼｯｸM-PRO" panose="020F0600000000000000" pitchFamily="50" charset="-128"/>
            </a:endParaRPr>
          </a:p>
        </p:txBody>
      </p:sp>
      <p:sp>
        <p:nvSpPr>
          <p:cNvPr id="42" name="テキスト ボックス 41"/>
          <p:cNvSpPr txBox="1"/>
          <p:nvPr/>
        </p:nvSpPr>
        <p:spPr>
          <a:xfrm>
            <a:off x="1648237" y="2701232"/>
            <a:ext cx="4836729" cy="830997"/>
          </a:xfrm>
          <a:prstGeom prst="rect">
            <a:avLst/>
          </a:prstGeom>
          <a:noFill/>
          <a:ln>
            <a:solidFill>
              <a:schemeClr val="tx1"/>
            </a:solidFill>
          </a:ln>
        </p:spPr>
        <p:txBody>
          <a:bodyPr wrap="square" rtlCol="0">
            <a:spAutoFit/>
          </a:bodyPr>
          <a:lstStyle/>
          <a:p>
            <a:r>
              <a:rPr kumimoji="1" lang="en-US" altLang="ja-JP" sz="1200" b="1" dirty="0" smtClean="0">
                <a:latin typeface="+mj-ea"/>
                <a:ea typeface="+mj-ea"/>
              </a:rPr>
              <a:t>※</a:t>
            </a:r>
            <a:r>
              <a:rPr kumimoji="1" lang="ja-JP" altLang="en-US" sz="1200" b="1" dirty="0" smtClean="0">
                <a:latin typeface="+mj-ea"/>
                <a:ea typeface="+mj-ea"/>
              </a:rPr>
              <a:t>計画委員が分担して、５年生の教室を回って募集を行う。その際には、</a:t>
            </a:r>
            <a:endParaRPr kumimoji="1" lang="en-US" altLang="ja-JP" sz="1200" b="1" dirty="0" smtClean="0">
              <a:latin typeface="+mj-ea"/>
              <a:ea typeface="+mj-ea"/>
            </a:endParaRPr>
          </a:p>
          <a:p>
            <a:r>
              <a:rPr kumimoji="1" lang="ja-JP" altLang="en-US" sz="1200" b="1" dirty="0" smtClean="0">
                <a:latin typeface="+mj-ea"/>
                <a:ea typeface="+mj-ea"/>
              </a:rPr>
              <a:t>　 これまで６年生にクラブ活動や学校行事、委員会活動など様々な場面</a:t>
            </a:r>
            <a:endParaRPr kumimoji="1" lang="en-US" altLang="ja-JP" sz="1200" b="1" dirty="0" smtClean="0">
              <a:latin typeface="+mj-ea"/>
              <a:ea typeface="+mj-ea"/>
            </a:endParaRPr>
          </a:p>
          <a:p>
            <a:r>
              <a:rPr kumimoji="1" lang="ja-JP" altLang="en-US" sz="1200" b="1" dirty="0" smtClean="0">
                <a:latin typeface="+mj-ea"/>
                <a:ea typeface="+mj-ea"/>
              </a:rPr>
              <a:t>　 で支えてもらったことへの感謝を話し、６年生を温かく送り出す雰囲気</a:t>
            </a:r>
            <a:endParaRPr kumimoji="1" lang="en-US" altLang="ja-JP" sz="1200" b="1" dirty="0" smtClean="0">
              <a:latin typeface="+mj-ea"/>
              <a:ea typeface="+mj-ea"/>
            </a:endParaRPr>
          </a:p>
          <a:p>
            <a:r>
              <a:rPr kumimoji="1" lang="ja-JP" altLang="en-US" sz="1200" b="1" dirty="0" smtClean="0">
                <a:latin typeface="+mj-ea"/>
                <a:ea typeface="+mj-ea"/>
              </a:rPr>
              <a:t>　 </a:t>
            </a:r>
            <a:r>
              <a:rPr kumimoji="1" lang="ja-JP" altLang="en-US" sz="1200" b="1" dirty="0" err="1" smtClean="0">
                <a:latin typeface="+mj-ea"/>
                <a:ea typeface="+mj-ea"/>
              </a:rPr>
              <a:t>づ</a:t>
            </a:r>
            <a:r>
              <a:rPr kumimoji="1" lang="ja-JP" altLang="en-US" sz="1200" b="1" dirty="0" smtClean="0">
                <a:latin typeface="+mj-ea"/>
                <a:ea typeface="+mj-ea"/>
              </a:rPr>
              <a:t>くりを行った上で募集する。</a:t>
            </a:r>
            <a:endParaRPr kumimoji="1" lang="ja-JP" altLang="en-US" sz="1200" b="1" dirty="0">
              <a:latin typeface="+mj-ea"/>
              <a:ea typeface="+mj-ea"/>
            </a:endParaRPr>
          </a:p>
        </p:txBody>
      </p:sp>
      <p:sp>
        <p:nvSpPr>
          <p:cNvPr id="43" name="角丸四角形 42"/>
          <p:cNvSpPr/>
          <p:nvPr/>
        </p:nvSpPr>
        <p:spPr bwMode="auto">
          <a:xfrm>
            <a:off x="237653" y="3979617"/>
            <a:ext cx="1199168" cy="728916"/>
          </a:xfrm>
          <a:prstGeom prst="roundRect">
            <a:avLst>
              <a:gd name="adj" fmla="val 3361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事前の活動②</a:t>
            </a:r>
            <a:endPar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50" name="角丸四角形 49"/>
          <p:cNvSpPr/>
          <p:nvPr/>
        </p:nvSpPr>
        <p:spPr>
          <a:xfrm>
            <a:off x="5419116" y="1867295"/>
            <a:ext cx="1162434" cy="556750"/>
          </a:xfrm>
          <a:prstGeom prst="roundRect">
            <a:avLst>
              <a:gd name="adj" fmla="val 2578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計画委員</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54" name="角丸四角形 53"/>
          <p:cNvSpPr/>
          <p:nvPr/>
        </p:nvSpPr>
        <p:spPr>
          <a:xfrm>
            <a:off x="5308557" y="3979617"/>
            <a:ext cx="1272993" cy="556750"/>
          </a:xfrm>
          <a:prstGeom prst="roundRect">
            <a:avLst>
              <a:gd name="adj" fmla="val 25780"/>
            </a:avLst>
          </a:prstGeom>
        </p:spPr>
        <p:style>
          <a:lnRef idx="1">
            <a:schemeClr val="accent2"/>
          </a:lnRef>
          <a:fillRef idx="2">
            <a:schemeClr val="accent2"/>
          </a:fillRef>
          <a:effectRef idx="1">
            <a:schemeClr val="accent2"/>
          </a:effectRef>
          <a:fontRef idx="minor">
            <a:schemeClr val="dk1"/>
          </a:fontRef>
        </p:style>
        <p:txBody>
          <a:bodyPr lIns="36000" rIns="36000"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卒業生を送る会</a:t>
            </a:r>
            <a:endParaRPr kumimoji="1" lang="en-US" altLang="ja-JP" sz="1200" dirty="0" smtClean="0">
              <a:latin typeface="HG丸ｺﾞｼｯｸM-PRO" panose="020F0600000000000000" pitchFamily="50" charset="-128"/>
              <a:ea typeface="HG丸ｺﾞｼｯｸM-PRO" panose="020F0600000000000000" pitchFamily="50" charset="-128"/>
            </a:endParaRPr>
          </a:p>
          <a:p>
            <a:pPr algn="ctr"/>
            <a:r>
              <a:rPr kumimoji="1" lang="ja-JP" altLang="en-US" sz="1200" dirty="0" smtClean="0">
                <a:latin typeface="HG丸ｺﾞｼｯｸM-PRO" panose="020F0600000000000000" pitchFamily="50" charset="-128"/>
                <a:ea typeface="HG丸ｺﾞｼｯｸM-PRO" panose="020F0600000000000000" pitchFamily="50" charset="-128"/>
              </a:rPr>
              <a:t>実行委員会</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55" name="正方形/長方形 54"/>
          <p:cNvSpPr/>
          <p:nvPr/>
        </p:nvSpPr>
        <p:spPr>
          <a:xfrm>
            <a:off x="1658114" y="5127772"/>
            <a:ext cx="4826852" cy="769441"/>
          </a:xfrm>
          <a:prstGeom prst="rect">
            <a:avLst/>
          </a:prstGeom>
          <a:solidFill>
            <a:srgbClr val="FF66CC"/>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「ささえー</a:t>
            </a:r>
            <a:r>
              <a:rPr lang="ja-JP" altLang="en-US" sz="1100" dirty="0" err="1" smtClean="0">
                <a:latin typeface="HG丸ｺﾞｼｯｸM-PRO" panose="020F0600000000000000" pitchFamily="50" charset="-128"/>
                <a:ea typeface="HG丸ｺﾞｼｯｸM-PRO" panose="020F0600000000000000" pitchFamily="50" charset="-128"/>
              </a:rPr>
              <a:t>る</a:t>
            </a:r>
            <a:r>
              <a:rPr lang="ja-JP" altLang="en-US" sz="1100" dirty="0" smtClean="0">
                <a:latin typeface="HG丸ｺﾞｼｯｸM-PRO" panose="020F0600000000000000" pitchFamily="50" charset="-128"/>
                <a:ea typeface="HG丸ｺﾞｼｯｸM-PRO" panose="020F0600000000000000" pitchFamily="50" charset="-128"/>
              </a:rPr>
              <a:t>」ポイント①－２</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子供の意見・要望・疑問に耳を傾ける</a:t>
            </a:r>
            <a:r>
              <a:rPr lang="en-US" altLang="ja-JP" sz="1100" dirty="0" smtClean="0">
                <a:latin typeface="HG丸ｺﾞｼｯｸM-PRO" panose="020F0600000000000000" pitchFamily="50" charset="-128"/>
                <a:ea typeface="HG丸ｺﾞｼｯｸM-PRO" panose="020F0600000000000000" pitchFamily="50" charset="-128"/>
              </a:rPr>
              <a:t>】</a:t>
            </a:r>
          </a:p>
          <a:p>
            <a:r>
              <a:rPr lang="ja-JP" altLang="en-US" sz="1100" dirty="0" smtClean="0">
                <a:latin typeface="HG丸ｺﾞｼｯｸM-PRO" panose="020F0600000000000000" pitchFamily="50" charset="-128"/>
                <a:ea typeface="HG丸ｺﾞｼｯｸM-PRO" panose="020F0600000000000000" pitchFamily="50" charset="-128"/>
              </a:rPr>
              <a:t>全校児童にアンケートをとることで、一人一人が自分事として考え、会の成功に向けて主体的に活動する意欲を育む。</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70" name="角丸四角形 69"/>
          <p:cNvSpPr/>
          <p:nvPr/>
        </p:nvSpPr>
        <p:spPr bwMode="auto">
          <a:xfrm>
            <a:off x="267535" y="6298893"/>
            <a:ext cx="1199168" cy="728916"/>
          </a:xfrm>
          <a:prstGeom prst="roundRect">
            <a:avLst>
              <a:gd name="adj" fmla="val 3361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事前の活動③</a:t>
            </a:r>
            <a:endPar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72" name="角丸四角形 71"/>
          <p:cNvSpPr/>
          <p:nvPr/>
        </p:nvSpPr>
        <p:spPr>
          <a:xfrm>
            <a:off x="5308557" y="6257485"/>
            <a:ext cx="1272993" cy="556750"/>
          </a:xfrm>
          <a:prstGeom prst="roundRect">
            <a:avLst>
              <a:gd name="adj" fmla="val 2578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１～５年学年</a:t>
            </a:r>
            <a:endParaRPr kumimoji="1" lang="en-US" altLang="ja-JP" sz="1200" dirty="0" smtClean="0">
              <a:latin typeface="HG丸ｺﾞｼｯｸM-PRO" panose="020F0600000000000000" pitchFamily="50" charset="-128"/>
              <a:ea typeface="HG丸ｺﾞｼｯｸM-PRO" panose="020F0600000000000000" pitchFamily="50" charset="-128"/>
            </a:endParaRPr>
          </a:p>
          <a:p>
            <a:pPr algn="ctr"/>
            <a:r>
              <a:rPr kumimoji="1" lang="ja-JP" altLang="en-US" sz="1200" dirty="0" smtClean="0">
                <a:latin typeface="HG丸ｺﾞｼｯｸM-PRO" panose="020F0600000000000000" pitchFamily="50" charset="-128"/>
                <a:ea typeface="HG丸ｺﾞｼｯｸM-PRO" panose="020F0600000000000000" pitchFamily="50" charset="-128"/>
              </a:rPr>
              <a:t>所属全児童</a:t>
            </a:r>
            <a:endParaRPr kumimoji="1" lang="en-US" altLang="ja-JP" sz="1200" dirty="0" smtClean="0">
              <a:latin typeface="HG丸ｺﾞｼｯｸM-PRO" panose="020F0600000000000000" pitchFamily="50" charset="-128"/>
              <a:ea typeface="HG丸ｺﾞｼｯｸM-PRO" panose="020F0600000000000000" pitchFamily="50" charset="-128"/>
            </a:endParaRPr>
          </a:p>
        </p:txBody>
      </p:sp>
      <p:sp>
        <p:nvSpPr>
          <p:cNvPr id="73" name="テキスト ボックス 72"/>
          <p:cNvSpPr txBox="1"/>
          <p:nvPr/>
        </p:nvSpPr>
        <p:spPr>
          <a:xfrm>
            <a:off x="1648236" y="7057567"/>
            <a:ext cx="4836729" cy="830997"/>
          </a:xfrm>
          <a:prstGeom prst="rect">
            <a:avLst/>
          </a:prstGeom>
          <a:noFill/>
          <a:ln>
            <a:solidFill>
              <a:schemeClr val="tx1"/>
            </a:solidFill>
          </a:ln>
        </p:spPr>
        <p:txBody>
          <a:bodyPr wrap="square" rtlCol="0">
            <a:spAutoFit/>
          </a:bodyPr>
          <a:lstStyle/>
          <a:p>
            <a:r>
              <a:rPr kumimoji="1" lang="en-US" altLang="ja-JP" sz="1200" b="1" dirty="0" smtClean="0">
                <a:latin typeface="+mj-ea"/>
                <a:ea typeface="+mj-ea"/>
              </a:rPr>
              <a:t>※</a:t>
            </a:r>
            <a:r>
              <a:rPr kumimoji="1" lang="ja-JP" altLang="en-US" sz="1200" b="1" dirty="0" smtClean="0">
                <a:latin typeface="+mj-ea"/>
                <a:ea typeface="+mj-ea"/>
              </a:rPr>
              <a:t>係分担は縦割りで活動することを意識する。</a:t>
            </a:r>
            <a:endParaRPr kumimoji="1" lang="en-US" altLang="ja-JP" sz="1200" b="1" dirty="0" smtClean="0">
              <a:latin typeface="+mj-ea"/>
              <a:ea typeface="+mj-ea"/>
            </a:endParaRPr>
          </a:p>
          <a:p>
            <a:r>
              <a:rPr kumimoji="1" lang="ja-JP" altLang="en-US" sz="1200" b="1" dirty="0" smtClean="0">
                <a:latin typeface="+mj-ea"/>
                <a:ea typeface="+mj-ea"/>
              </a:rPr>
              <a:t>（例）</a:t>
            </a:r>
            <a:endParaRPr kumimoji="1" lang="en-US" altLang="ja-JP" sz="1200" b="1" dirty="0" smtClean="0">
              <a:latin typeface="+mj-ea"/>
              <a:ea typeface="+mj-ea"/>
            </a:endParaRPr>
          </a:p>
          <a:p>
            <a:r>
              <a:rPr kumimoji="1" lang="ja-JP" altLang="en-US" sz="1200" b="1" dirty="0" smtClean="0">
                <a:latin typeface="+mj-ea"/>
                <a:ea typeface="+mj-ea"/>
              </a:rPr>
              <a:t>　・６年生への招待状を、縦割りごとに作成する。</a:t>
            </a:r>
            <a:endParaRPr kumimoji="1" lang="en-US" altLang="ja-JP" sz="1200" b="1" dirty="0" smtClean="0">
              <a:latin typeface="+mj-ea"/>
              <a:ea typeface="+mj-ea"/>
            </a:endParaRPr>
          </a:p>
          <a:p>
            <a:r>
              <a:rPr kumimoji="1" lang="ja-JP" altLang="en-US" sz="1200" b="1" dirty="0" smtClean="0">
                <a:latin typeface="+mj-ea"/>
                <a:ea typeface="+mj-ea"/>
              </a:rPr>
              <a:t>　・教室や廊下の装飾、清掃などの活動を縦割りで行う。</a:t>
            </a:r>
            <a:endParaRPr kumimoji="1" lang="ja-JP" altLang="en-US" sz="1200" b="1" dirty="0">
              <a:latin typeface="+mj-ea"/>
              <a:ea typeface="+mj-ea"/>
            </a:endParaRPr>
          </a:p>
        </p:txBody>
      </p:sp>
      <p:sp>
        <p:nvSpPr>
          <p:cNvPr id="74" name="正方形/長方形 73"/>
          <p:cNvSpPr/>
          <p:nvPr/>
        </p:nvSpPr>
        <p:spPr>
          <a:xfrm>
            <a:off x="1658114" y="8162398"/>
            <a:ext cx="4826852" cy="938719"/>
          </a:xfrm>
          <a:prstGeom prst="rect">
            <a:avLst/>
          </a:prstGeom>
          <a:solidFill>
            <a:srgbClr val="FF66CC"/>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「ささえー</a:t>
            </a:r>
            <a:r>
              <a:rPr lang="ja-JP" altLang="en-US" sz="1100" dirty="0" err="1" smtClean="0">
                <a:latin typeface="HG丸ｺﾞｼｯｸM-PRO" panose="020F0600000000000000" pitchFamily="50" charset="-128"/>
                <a:ea typeface="HG丸ｺﾞｼｯｸM-PRO" panose="020F0600000000000000" pitchFamily="50" charset="-128"/>
              </a:rPr>
              <a:t>る</a:t>
            </a:r>
            <a:r>
              <a:rPr lang="ja-JP" altLang="en-US" sz="1100" dirty="0" smtClean="0">
                <a:latin typeface="HG丸ｺﾞｼｯｸM-PRO" panose="020F0600000000000000" pitchFamily="50" charset="-128"/>
                <a:ea typeface="HG丸ｺﾞｼｯｸM-PRO" panose="020F0600000000000000" pitchFamily="50" charset="-128"/>
              </a:rPr>
              <a:t>」ポイント①－７</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異年齢交流を取り入れる</a:t>
            </a:r>
            <a:r>
              <a:rPr lang="en-US" altLang="ja-JP" sz="1100" dirty="0" smtClean="0">
                <a:latin typeface="HG丸ｺﾞｼｯｸM-PRO" panose="020F0600000000000000" pitchFamily="50" charset="-128"/>
                <a:ea typeface="HG丸ｺﾞｼｯｸM-PRO" panose="020F0600000000000000" pitchFamily="50" charset="-128"/>
              </a:rPr>
              <a:t>】</a:t>
            </a:r>
          </a:p>
          <a:p>
            <a:r>
              <a:rPr lang="ja-JP" altLang="en-US" sz="1100" dirty="0" smtClean="0">
                <a:latin typeface="HG丸ｺﾞｼｯｸM-PRO" panose="020F0600000000000000" pitchFamily="50" charset="-128"/>
                <a:ea typeface="HG丸ｺﾞｼｯｸM-PRO" panose="020F0600000000000000" pitchFamily="50" charset="-128"/>
              </a:rPr>
              <a:t>異年齢集団を意図的に取り入れることで、上級生のリーダーシップの育成につながる。また、下級生の上級生への「憧れ」の気持ちが次年度のリーダー育成にも結び付く。</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24" name="角丸四角形 23"/>
          <p:cNvSpPr/>
          <p:nvPr/>
        </p:nvSpPr>
        <p:spPr>
          <a:xfrm>
            <a:off x="1658114" y="3879839"/>
            <a:ext cx="3520112" cy="1093610"/>
          </a:xfrm>
          <a:prstGeom prst="roundRect">
            <a:avLst>
              <a:gd name="adj" fmla="val 15862"/>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「卒業生を送る会実行委員会」が中心となり、</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Google Forms</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を活用し、１～５年生の児童全員に卒業生を送る会の各学年で実施する出し物についてアンケートを実施する。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a:xfrm>
            <a:off x="1658113" y="1876449"/>
            <a:ext cx="3650443" cy="629651"/>
          </a:xfrm>
          <a:prstGeom prst="roundRect">
            <a:avLst>
              <a:gd name="adj" fmla="val 16277"/>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計画委員の５年生に加えて有志メンバーを数名募集し、「卒業生を送る会実行委員会」を設ける。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6" name="角丸四角形 25"/>
          <p:cNvSpPr/>
          <p:nvPr/>
        </p:nvSpPr>
        <p:spPr>
          <a:xfrm>
            <a:off x="1627574" y="6252864"/>
            <a:ext cx="3520111" cy="683037"/>
          </a:xfrm>
          <a:prstGeom prst="roundRect">
            <a:avLst>
              <a:gd name="adj" fmla="val 17696"/>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５年生のリーダーシップの下、１～４年生が協力しながら係分担ごとに準備を進める。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7" name="Rectangle 11"/>
          <p:cNvSpPr>
            <a:spLocks noChangeArrowheads="1"/>
          </p:cNvSpPr>
          <p:nvPr/>
        </p:nvSpPr>
        <p:spPr bwMode="auto">
          <a:xfrm>
            <a:off x="6540690" y="334146"/>
            <a:ext cx="124348" cy="512793"/>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spTree>
    <p:extLst>
      <p:ext uri="{BB962C8B-B14F-4D97-AF65-F5344CB8AC3E}">
        <p14:creationId xmlns:p14="http://schemas.microsoft.com/office/powerpoint/2010/main" val="950463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143700" y="1688114"/>
            <a:ext cx="6544586" cy="7893208"/>
          </a:xfrm>
          <a:prstGeom prst="roundRect">
            <a:avLst>
              <a:gd name="adj" fmla="val 2808"/>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Rectangle 22"/>
          <p:cNvSpPr>
            <a:spLocks noChangeArrowheads="1"/>
          </p:cNvSpPr>
          <p:nvPr/>
        </p:nvSpPr>
        <p:spPr bwMode="auto">
          <a:xfrm>
            <a:off x="143699" y="538663"/>
            <a:ext cx="1584000" cy="2880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600" dirty="0" smtClean="0">
                <a:ea typeface="HG丸ｺﾞｼｯｸM-PRO" pitchFamily="50" charset="-128"/>
              </a:rPr>
              <a:t>中</a:t>
            </a:r>
            <a:r>
              <a:rPr lang="ja-JP" altLang="en-US" sz="1600" b="0" dirty="0" smtClean="0">
                <a:ea typeface="HG丸ｺﾞｼｯｸM-PRO" pitchFamily="50" charset="-128"/>
              </a:rPr>
              <a:t>学校</a:t>
            </a:r>
            <a:endParaRPr lang="ja-JP" altLang="en-US" sz="1600" b="0" dirty="0">
              <a:ea typeface="HG丸ｺﾞｼｯｸM-PRO" pitchFamily="50" charset="-128"/>
            </a:endParaRPr>
          </a:p>
        </p:txBody>
      </p:sp>
      <p:sp>
        <p:nvSpPr>
          <p:cNvPr id="52" name="Rectangle 11"/>
          <p:cNvSpPr>
            <a:spLocks noChangeArrowheads="1"/>
          </p:cNvSpPr>
          <p:nvPr/>
        </p:nvSpPr>
        <p:spPr bwMode="auto">
          <a:xfrm>
            <a:off x="143699" y="859606"/>
            <a:ext cx="1584000" cy="659192"/>
          </a:xfrm>
          <a:prstGeom prst="rect">
            <a:avLst/>
          </a:prstGeom>
          <a:solidFill>
            <a:srgbClr val="0099FF"/>
          </a:solidFill>
          <a:ln>
            <a:noFill/>
          </a:ln>
          <a:extLst/>
        </p:spPr>
        <p:txBody>
          <a:bodyPr wrap="none" anchor="ctr"/>
          <a:lstStyle/>
          <a:p>
            <a:pPr algn="ctr"/>
            <a:r>
              <a:rPr lang="ja-JP" altLang="en-US" sz="1600" dirty="0" smtClean="0">
                <a:ea typeface="HG丸ｺﾞｼｯｸM-PRO" pitchFamily="50" charset="-128"/>
              </a:rPr>
              <a:t>活動のねらい</a:t>
            </a:r>
            <a:endParaRPr lang="ja-JP" altLang="en-US" sz="1600" dirty="0">
              <a:ea typeface="HG丸ｺﾞｼｯｸM-PRO" pitchFamily="50" charset="-128"/>
            </a:endParaRPr>
          </a:p>
        </p:txBody>
      </p:sp>
      <p:sp>
        <p:nvSpPr>
          <p:cNvPr id="65" name="正方形/長方形 64"/>
          <p:cNvSpPr/>
          <p:nvPr/>
        </p:nvSpPr>
        <p:spPr>
          <a:xfrm>
            <a:off x="143699" y="859604"/>
            <a:ext cx="6536045" cy="649907"/>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9" name="Rectangle 55"/>
          <p:cNvSpPr>
            <a:spLocks noChangeArrowheads="1"/>
          </p:cNvSpPr>
          <p:nvPr/>
        </p:nvSpPr>
        <p:spPr bwMode="auto">
          <a:xfrm>
            <a:off x="1727699" y="937753"/>
            <a:ext cx="4853851" cy="482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dirty="0" smtClean="0">
                <a:latin typeface="HG丸ｺﾞｼｯｸM-PRO" panose="020F0600000000000000" pitchFamily="50" charset="-128"/>
                <a:ea typeface="HG丸ｺﾞｼｯｸM-PRO" panose="020F0600000000000000" pitchFamily="50" charset="-128"/>
              </a:rPr>
              <a:t>○卒業生を送る会に向けて、１・２年生の生徒全員が３年生への感謝の気</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持ちをもち、主体的に取り組む意欲を高める。</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○異年齢交流を通して、２年生のリーダーシップを育成する。</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41" name="角丸四角形 40"/>
          <p:cNvSpPr/>
          <p:nvPr/>
        </p:nvSpPr>
        <p:spPr bwMode="auto">
          <a:xfrm>
            <a:off x="237653" y="1900607"/>
            <a:ext cx="1199168" cy="728916"/>
          </a:xfrm>
          <a:prstGeom prst="roundRect">
            <a:avLst>
              <a:gd name="adj" fmla="val 3361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事前の活動①</a:t>
            </a:r>
            <a:endPar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35" name="Rectangle 55"/>
          <p:cNvSpPr>
            <a:spLocks noChangeArrowheads="1"/>
          </p:cNvSpPr>
          <p:nvPr/>
        </p:nvSpPr>
        <p:spPr bwMode="auto">
          <a:xfrm>
            <a:off x="1651806" y="334146"/>
            <a:ext cx="5440492" cy="459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b="0" dirty="0" smtClean="0">
                <a:latin typeface="HG丸ｺﾞｼｯｸM-PRO" panose="020F0600000000000000" pitchFamily="50" charset="-128"/>
                <a:ea typeface="HG丸ｺﾞｼｯｸM-PRO" panose="020F0600000000000000" pitchFamily="50" charset="-128"/>
              </a:rPr>
              <a:t>卒業生を送る会を成功させよう　　</a:t>
            </a:r>
            <a:endParaRPr lang="ja-JP" altLang="en-US" b="0" dirty="0">
              <a:latin typeface="HG丸ｺﾞｼｯｸM-PRO" panose="020F0600000000000000" pitchFamily="50" charset="-128"/>
              <a:ea typeface="HG丸ｺﾞｼｯｸM-PRO" panose="020F0600000000000000" pitchFamily="50" charset="-128"/>
            </a:endParaRPr>
          </a:p>
        </p:txBody>
      </p:sp>
      <p:sp>
        <p:nvSpPr>
          <p:cNvPr id="40" name="角丸四角形 39"/>
          <p:cNvSpPr/>
          <p:nvPr/>
        </p:nvSpPr>
        <p:spPr>
          <a:xfrm>
            <a:off x="1648237" y="1866333"/>
            <a:ext cx="3520112" cy="735842"/>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spc="-50" dirty="0" smtClean="0">
                <a:solidFill>
                  <a:schemeClr val="tx1"/>
                </a:solidFill>
                <a:latin typeface="HG丸ｺﾞｼｯｸM-PRO" panose="020F0600000000000000" pitchFamily="50" charset="-128"/>
                <a:ea typeface="HG丸ｺﾞｼｯｸM-PRO" panose="020F0600000000000000" pitchFamily="50" charset="-128"/>
              </a:rPr>
              <a:t>生徒会役員の１・２年生に加えて１年生と２年生の各学級から２名程度募集した生徒で「卒業生を送る会実行委員会」を設ける。</a:t>
            </a:r>
            <a:endParaRPr lang="en-US" altLang="ja-JP" sz="1200" spc="-50" dirty="0">
              <a:solidFill>
                <a:schemeClr val="tx1"/>
              </a:solidFill>
              <a:latin typeface="HG丸ｺﾞｼｯｸM-PRO" panose="020F0600000000000000" pitchFamily="50" charset="-128"/>
              <a:ea typeface="HG丸ｺﾞｼｯｸM-PRO" panose="020F0600000000000000" pitchFamily="50" charset="-128"/>
            </a:endParaRPr>
          </a:p>
        </p:txBody>
      </p:sp>
      <p:sp>
        <p:nvSpPr>
          <p:cNvPr id="42" name="テキスト ボックス 41"/>
          <p:cNvSpPr txBox="1"/>
          <p:nvPr/>
        </p:nvSpPr>
        <p:spPr>
          <a:xfrm>
            <a:off x="1648237" y="2701232"/>
            <a:ext cx="4836729" cy="830997"/>
          </a:xfrm>
          <a:prstGeom prst="rect">
            <a:avLst/>
          </a:prstGeom>
          <a:noFill/>
          <a:ln>
            <a:solidFill>
              <a:schemeClr val="tx1"/>
            </a:solidFill>
          </a:ln>
        </p:spPr>
        <p:txBody>
          <a:bodyPr wrap="square" rtlCol="0">
            <a:spAutoFit/>
          </a:bodyPr>
          <a:lstStyle/>
          <a:p>
            <a:r>
              <a:rPr kumimoji="1" lang="en-US" altLang="ja-JP" sz="1200" b="1" dirty="0" smtClean="0">
                <a:latin typeface="+mj-ea"/>
                <a:ea typeface="+mj-ea"/>
              </a:rPr>
              <a:t>※</a:t>
            </a:r>
            <a:r>
              <a:rPr kumimoji="1" lang="ja-JP" altLang="en-US" sz="1200" b="1" dirty="0" smtClean="0">
                <a:latin typeface="+mj-ea"/>
                <a:ea typeface="+mj-ea"/>
              </a:rPr>
              <a:t>生徒会役員が分担して、１・２年生の教室を回って募集を行う。その際</a:t>
            </a:r>
            <a:endParaRPr kumimoji="1" lang="en-US" altLang="ja-JP" sz="1200" b="1" dirty="0" smtClean="0">
              <a:latin typeface="+mj-ea"/>
              <a:ea typeface="+mj-ea"/>
            </a:endParaRPr>
          </a:p>
          <a:p>
            <a:r>
              <a:rPr kumimoji="1" lang="ja-JP" altLang="en-US" sz="1200" b="1" dirty="0" smtClean="0">
                <a:latin typeface="+mj-ea"/>
                <a:ea typeface="+mj-ea"/>
              </a:rPr>
              <a:t>　 には、これまで３年生に部活動や学校行事、委員会活動など様々な場</a:t>
            </a:r>
            <a:endParaRPr kumimoji="1" lang="en-US" altLang="ja-JP" sz="1200" b="1" dirty="0" smtClean="0">
              <a:latin typeface="+mj-ea"/>
              <a:ea typeface="+mj-ea"/>
            </a:endParaRPr>
          </a:p>
          <a:p>
            <a:r>
              <a:rPr kumimoji="1" lang="ja-JP" altLang="en-US" sz="1200" b="1" dirty="0" smtClean="0">
                <a:latin typeface="+mj-ea"/>
                <a:ea typeface="+mj-ea"/>
              </a:rPr>
              <a:t>　 面で支えてもらったことへの感謝を話し、３年生を温かく送り出す雰囲</a:t>
            </a:r>
            <a:endParaRPr kumimoji="1" lang="en-US" altLang="ja-JP" sz="1200" b="1" dirty="0" smtClean="0">
              <a:latin typeface="+mj-ea"/>
              <a:ea typeface="+mj-ea"/>
            </a:endParaRPr>
          </a:p>
          <a:p>
            <a:r>
              <a:rPr kumimoji="1" lang="ja-JP" altLang="en-US" sz="1200" b="1" dirty="0" smtClean="0">
                <a:latin typeface="+mj-ea"/>
                <a:ea typeface="+mj-ea"/>
              </a:rPr>
              <a:t>　 気づくりを行った上で募集する。</a:t>
            </a:r>
            <a:endParaRPr kumimoji="1" lang="ja-JP" altLang="en-US" sz="1200" b="1" dirty="0">
              <a:latin typeface="+mj-ea"/>
              <a:ea typeface="+mj-ea"/>
            </a:endParaRPr>
          </a:p>
        </p:txBody>
      </p:sp>
      <p:sp>
        <p:nvSpPr>
          <p:cNvPr id="43" name="角丸四角形 42"/>
          <p:cNvSpPr/>
          <p:nvPr/>
        </p:nvSpPr>
        <p:spPr bwMode="auto">
          <a:xfrm>
            <a:off x="237653" y="3979617"/>
            <a:ext cx="1199168" cy="728916"/>
          </a:xfrm>
          <a:prstGeom prst="roundRect">
            <a:avLst>
              <a:gd name="adj" fmla="val 3361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事前の活動②</a:t>
            </a:r>
            <a:endPar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45" name="角丸四角形 44"/>
          <p:cNvSpPr/>
          <p:nvPr/>
        </p:nvSpPr>
        <p:spPr>
          <a:xfrm>
            <a:off x="1658114" y="3964501"/>
            <a:ext cx="3520111" cy="1030316"/>
          </a:xfrm>
          <a:prstGeom prst="roundRect">
            <a:avLst>
              <a:gd name="adj" fmla="val 14003"/>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「卒業生を送る会実行委員会」が中心となり、</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Google Forms</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を活用し、１・２年生の生徒全員に３年生を送る会の縦割り</a:t>
            </a:r>
            <a:r>
              <a:rPr lang="ja-JP" altLang="en-US" sz="1200" smtClean="0">
                <a:solidFill>
                  <a:schemeClr val="tx1"/>
                </a:solidFill>
                <a:latin typeface="HG丸ｺﾞｼｯｸM-PRO" panose="020F0600000000000000" pitchFamily="50" charset="-128"/>
                <a:ea typeface="HG丸ｺﾞｼｯｸM-PRO" panose="020F0600000000000000" pitchFamily="50" charset="-128"/>
              </a:rPr>
              <a:t>で行う内容につ</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いてアンケートを実施する。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0" name="角丸四角形 49"/>
          <p:cNvSpPr/>
          <p:nvPr/>
        </p:nvSpPr>
        <p:spPr>
          <a:xfrm>
            <a:off x="5322532" y="1866333"/>
            <a:ext cx="1162434" cy="556750"/>
          </a:xfrm>
          <a:prstGeom prst="roundRect">
            <a:avLst>
              <a:gd name="adj" fmla="val 2578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生徒会役員</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55" name="正方形/長方形 54"/>
          <p:cNvSpPr/>
          <p:nvPr/>
        </p:nvSpPr>
        <p:spPr>
          <a:xfrm>
            <a:off x="1658114" y="5127772"/>
            <a:ext cx="4826852" cy="769441"/>
          </a:xfrm>
          <a:prstGeom prst="rect">
            <a:avLst/>
          </a:prstGeom>
          <a:solidFill>
            <a:srgbClr val="FF66CC"/>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「ささえー</a:t>
            </a:r>
            <a:r>
              <a:rPr lang="ja-JP" altLang="en-US" sz="1100" dirty="0" err="1" smtClean="0">
                <a:latin typeface="HG丸ｺﾞｼｯｸM-PRO" panose="020F0600000000000000" pitchFamily="50" charset="-128"/>
                <a:ea typeface="HG丸ｺﾞｼｯｸM-PRO" panose="020F0600000000000000" pitchFamily="50" charset="-128"/>
              </a:rPr>
              <a:t>る</a:t>
            </a:r>
            <a:r>
              <a:rPr lang="ja-JP" altLang="en-US" sz="1100" dirty="0" smtClean="0">
                <a:latin typeface="HG丸ｺﾞｼｯｸM-PRO" panose="020F0600000000000000" pitchFamily="50" charset="-128"/>
                <a:ea typeface="HG丸ｺﾞｼｯｸM-PRO" panose="020F0600000000000000" pitchFamily="50" charset="-128"/>
              </a:rPr>
              <a:t>」ポイント①－２</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子供の意見・要望・疑問に耳を傾ける</a:t>
            </a:r>
            <a:r>
              <a:rPr lang="en-US" altLang="ja-JP" sz="1100" dirty="0" smtClean="0">
                <a:latin typeface="HG丸ｺﾞｼｯｸM-PRO" panose="020F0600000000000000" pitchFamily="50" charset="-128"/>
                <a:ea typeface="HG丸ｺﾞｼｯｸM-PRO" panose="020F0600000000000000" pitchFamily="50" charset="-128"/>
              </a:rPr>
              <a:t>】</a:t>
            </a:r>
          </a:p>
          <a:p>
            <a:r>
              <a:rPr lang="ja-JP" altLang="en-US" sz="1100" dirty="0" smtClean="0">
                <a:latin typeface="HG丸ｺﾞｼｯｸM-PRO" panose="020F0600000000000000" pitchFamily="50" charset="-128"/>
                <a:ea typeface="HG丸ｺﾞｼｯｸM-PRO" panose="020F0600000000000000" pitchFamily="50" charset="-128"/>
              </a:rPr>
              <a:t>全校生徒にアンケートをとることで、一人一人が自分事として考え、会の成功に向けて主体的に活動する意欲を育む。</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70" name="角丸四角形 69"/>
          <p:cNvSpPr/>
          <p:nvPr/>
        </p:nvSpPr>
        <p:spPr bwMode="auto">
          <a:xfrm>
            <a:off x="267535" y="6298893"/>
            <a:ext cx="1199168" cy="728916"/>
          </a:xfrm>
          <a:prstGeom prst="roundRect">
            <a:avLst>
              <a:gd name="adj" fmla="val 3361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事前の活動③</a:t>
            </a:r>
            <a:endPar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71" name="角丸四角形 70"/>
          <p:cNvSpPr/>
          <p:nvPr/>
        </p:nvSpPr>
        <p:spPr>
          <a:xfrm>
            <a:off x="1648237" y="6287477"/>
            <a:ext cx="3520111" cy="683037"/>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２年生のリーダーシップの下、１・２年生が協力しながら係分担ごとに準備を進める。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2" name="角丸四角形 71"/>
          <p:cNvSpPr/>
          <p:nvPr/>
        </p:nvSpPr>
        <p:spPr>
          <a:xfrm>
            <a:off x="5308557" y="6257485"/>
            <a:ext cx="1272993" cy="556750"/>
          </a:xfrm>
          <a:prstGeom prst="roundRect">
            <a:avLst>
              <a:gd name="adj" fmla="val 2578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１・２年学年</a:t>
            </a:r>
            <a:endParaRPr kumimoji="1" lang="en-US" altLang="ja-JP" sz="1200" dirty="0" smtClean="0">
              <a:latin typeface="HG丸ｺﾞｼｯｸM-PRO" panose="020F0600000000000000" pitchFamily="50" charset="-128"/>
              <a:ea typeface="HG丸ｺﾞｼｯｸM-PRO" panose="020F0600000000000000" pitchFamily="50" charset="-128"/>
            </a:endParaRPr>
          </a:p>
          <a:p>
            <a:pPr algn="ctr"/>
            <a:r>
              <a:rPr kumimoji="1" lang="ja-JP" altLang="en-US" sz="1200" dirty="0" smtClean="0">
                <a:latin typeface="HG丸ｺﾞｼｯｸM-PRO" panose="020F0600000000000000" pitchFamily="50" charset="-128"/>
                <a:ea typeface="HG丸ｺﾞｼｯｸM-PRO" panose="020F0600000000000000" pitchFamily="50" charset="-128"/>
              </a:rPr>
              <a:t>所属全生徒</a:t>
            </a:r>
            <a:endParaRPr kumimoji="1" lang="en-US" altLang="ja-JP" sz="1200" dirty="0" smtClean="0">
              <a:latin typeface="HG丸ｺﾞｼｯｸM-PRO" panose="020F0600000000000000" pitchFamily="50" charset="-128"/>
              <a:ea typeface="HG丸ｺﾞｼｯｸM-PRO" panose="020F0600000000000000" pitchFamily="50" charset="-128"/>
            </a:endParaRPr>
          </a:p>
        </p:txBody>
      </p:sp>
      <p:sp>
        <p:nvSpPr>
          <p:cNvPr id="73" name="テキスト ボックス 72"/>
          <p:cNvSpPr txBox="1"/>
          <p:nvPr/>
        </p:nvSpPr>
        <p:spPr>
          <a:xfrm>
            <a:off x="1648236" y="7057567"/>
            <a:ext cx="4836729" cy="1200329"/>
          </a:xfrm>
          <a:prstGeom prst="rect">
            <a:avLst/>
          </a:prstGeom>
          <a:noFill/>
          <a:ln>
            <a:solidFill>
              <a:schemeClr val="tx1"/>
            </a:solidFill>
          </a:ln>
        </p:spPr>
        <p:txBody>
          <a:bodyPr wrap="square" rtlCol="0">
            <a:spAutoFit/>
          </a:bodyPr>
          <a:lstStyle/>
          <a:p>
            <a:r>
              <a:rPr kumimoji="1" lang="en-US" altLang="ja-JP" sz="1200" b="1" dirty="0" smtClean="0">
                <a:latin typeface="+mj-ea"/>
                <a:ea typeface="+mj-ea"/>
              </a:rPr>
              <a:t>※</a:t>
            </a:r>
            <a:r>
              <a:rPr kumimoji="1" lang="ja-JP" altLang="en-US" sz="1200" b="1" dirty="0" smtClean="0">
                <a:latin typeface="+mj-ea"/>
                <a:ea typeface="+mj-ea"/>
              </a:rPr>
              <a:t>係分担は縦割りで活動することを意識する。</a:t>
            </a:r>
            <a:endParaRPr kumimoji="1" lang="en-US" altLang="ja-JP" sz="1200" b="1" dirty="0" smtClean="0">
              <a:latin typeface="+mj-ea"/>
              <a:ea typeface="+mj-ea"/>
            </a:endParaRPr>
          </a:p>
          <a:p>
            <a:r>
              <a:rPr kumimoji="1" lang="ja-JP" altLang="en-US" sz="1200" b="1" dirty="0" smtClean="0">
                <a:latin typeface="+mj-ea"/>
                <a:ea typeface="+mj-ea"/>
              </a:rPr>
              <a:t>（例）</a:t>
            </a:r>
            <a:endParaRPr kumimoji="1" lang="en-US" altLang="ja-JP" sz="1200" b="1" dirty="0" smtClean="0">
              <a:latin typeface="+mj-ea"/>
              <a:ea typeface="+mj-ea"/>
            </a:endParaRPr>
          </a:p>
          <a:p>
            <a:r>
              <a:rPr kumimoji="1" lang="ja-JP" altLang="en-US" sz="1200" b="1" dirty="0" smtClean="0">
                <a:latin typeface="+mj-ea"/>
                <a:ea typeface="+mj-ea"/>
              </a:rPr>
              <a:t>　・３年生への招待状は、所属する部活動の先輩に宛てて、部活動ごとに</a:t>
            </a:r>
            <a:endParaRPr kumimoji="1" lang="en-US" altLang="ja-JP" sz="1200" b="1" dirty="0" smtClean="0">
              <a:latin typeface="+mj-ea"/>
              <a:ea typeface="+mj-ea"/>
            </a:endParaRPr>
          </a:p>
          <a:p>
            <a:r>
              <a:rPr kumimoji="1" lang="ja-JP" altLang="en-US" sz="1200" b="1" dirty="0" smtClean="0">
                <a:latin typeface="+mj-ea"/>
                <a:ea typeface="+mj-ea"/>
              </a:rPr>
              <a:t>　　作成する。</a:t>
            </a:r>
            <a:endParaRPr kumimoji="1" lang="en-US" altLang="ja-JP" sz="1200" b="1" dirty="0" smtClean="0">
              <a:latin typeface="+mj-ea"/>
              <a:ea typeface="+mj-ea"/>
            </a:endParaRPr>
          </a:p>
          <a:p>
            <a:r>
              <a:rPr kumimoji="1" lang="ja-JP" altLang="en-US" sz="1200" b="1" dirty="0" smtClean="0">
                <a:latin typeface="+mj-ea"/>
                <a:ea typeface="+mj-ea"/>
              </a:rPr>
              <a:t>　・３年生に向けた感謝の出し物は、縦割りで行う。（</a:t>
            </a:r>
            <a:r>
              <a:rPr kumimoji="1" lang="en-US" altLang="ja-JP" sz="1200" b="1" dirty="0" smtClean="0">
                <a:latin typeface="+mj-ea"/>
                <a:ea typeface="+mj-ea"/>
              </a:rPr>
              <a:t>A</a:t>
            </a:r>
            <a:r>
              <a:rPr kumimoji="1" lang="ja-JP" altLang="en-US" sz="1200" b="1" dirty="0" smtClean="0">
                <a:latin typeface="+mj-ea"/>
                <a:ea typeface="+mj-ea"/>
              </a:rPr>
              <a:t>チーム：１年１組と２</a:t>
            </a:r>
            <a:endParaRPr kumimoji="1" lang="en-US" altLang="ja-JP" sz="1200" b="1" dirty="0" smtClean="0">
              <a:latin typeface="+mj-ea"/>
              <a:ea typeface="+mj-ea"/>
            </a:endParaRPr>
          </a:p>
          <a:p>
            <a:r>
              <a:rPr kumimoji="1" lang="ja-JP" altLang="en-US" sz="1200" b="1" dirty="0" smtClean="0">
                <a:latin typeface="+mj-ea"/>
                <a:ea typeface="+mj-ea"/>
              </a:rPr>
              <a:t>　　年１組、</a:t>
            </a:r>
            <a:r>
              <a:rPr kumimoji="1" lang="en-US" altLang="ja-JP" sz="1200" b="1" dirty="0" smtClean="0">
                <a:latin typeface="+mj-ea"/>
                <a:ea typeface="+mj-ea"/>
              </a:rPr>
              <a:t>B</a:t>
            </a:r>
            <a:r>
              <a:rPr kumimoji="1" lang="ja-JP" altLang="en-US" sz="1200" b="1" dirty="0" smtClean="0">
                <a:latin typeface="+mj-ea"/>
                <a:ea typeface="+mj-ea"/>
              </a:rPr>
              <a:t>チーム：１年２組と２年２組など）</a:t>
            </a:r>
            <a:endParaRPr kumimoji="1" lang="ja-JP" altLang="en-US" sz="1200" b="1" dirty="0">
              <a:latin typeface="+mj-ea"/>
              <a:ea typeface="+mj-ea"/>
            </a:endParaRPr>
          </a:p>
        </p:txBody>
      </p:sp>
      <p:sp>
        <p:nvSpPr>
          <p:cNvPr id="74" name="正方形/長方形 73"/>
          <p:cNvSpPr/>
          <p:nvPr/>
        </p:nvSpPr>
        <p:spPr>
          <a:xfrm>
            <a:off x="1658114" y="8420544"/>
            <a:ext cx="4826852" cy="938719"/>
          </a:xfrm>
          <a:prstGeom prst="rect">
            <a:avLst/>
          </a:prstGeom>
          <a:solidFill>
            <a:srgbClr val="FF66CC"/>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「ささえー</a:t>
            </a:r>
            <a:r>
              <a:rPr lang="ja-JP" altLang="en-US" sz="1100" dirty="0" err="1" smtClean="0">
                <a:latin typeface="HG丸ｺﾞｼｯｸM-PRO" panose="020F0600000000000000" pitchFamily="50" charset="-128"/>
                <a:ea typeface="HG丸ｺﾞｼｯｸM-PRO" panose="020F0600000000000000" pitchFamily="50" charset="-128"/>
              </a:rPr>
              <a:t>る</a:t>
            </a:r>
            <a:r>
              <a:rPr lang="ja-JP" altLang="en-US" sz="1100" dirty="0" smtClean="0">
                <a:latin typeface="HG丸ｺﾞｼｯｸM-PRO" panose="020F0600000000000000" pitchFamily="50" charset="-128"/>
                <a:ea typeface="HG丸ｺﾞｼｯｸM-PRO" panose="020F0600000000000000" pitchFamily="50" charset="-128"/>
              </a:rPr>
              <a:t>」ポイント①－７</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異年齢交流を取り入れる</a:t>
            </a:r>
            <a:r>
              <a:rPr lang="en-US" altLang="ja-JP" sz="1100" dirty="0" smtClean="0">
                <a:latin typeface="HG丸ｺﾞｼｯｸM-PRO" panose="020F0600000000000000" pitchFamily="50" charset="-128"/>
                <a:ea typeface="HG丸ｺﾞｼｯｸM-PRO" panose="020F0600000000000000" pitchFamily="50" charset="-128"/>
              </a:rPr>
              <a:t>】</a:t>
            </a:r>
          </a:p>
          <a:p>
            <a:r>
              <a:rPr lang="ja-JP" altLang="en-US" sz="1100" dirty="0" smtClean="0">
                <a:latin typeface="HG丸ｺﾞｼｯｸM-PRO" panose="020F0600000000000000" pitchFamily="50" charset="-128"/>
                <a:ea typeface="HG丸ｺﾞｼｯｸM-PRO" panose="020F0600000000000000" pitchFamily="50" charset="-128"/>
              </a:rPr>
              <a:t>異年齢集団を意図的に取り入れることで、上級生のリーダーシップの育成につながる。また、下級生の上級生への「憧れ」の気持ちが次年度のリーダー育成にも結び付く。</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224331" y="71469"/>
            <a:ext cx="1346843" cy="369332"/>
          </a:xfrm>
          <a:prstGeom prst="rect">
            <a:avLst/>
          </a:prstGeom>
          <a:noFill/>
        </p:spPr>
        <p:txBody>
          <a:bodyPr wrap="none" lIns="91440" tIns="45720" rIns="91440" bIns="45720">
            <a:spAutoFit/>
          </a:bodyPr>
          <a:lstStyle/>
          <a:p>
            <a:pPr algn="ctr"/>
            <a:r>
              <a:rPr lang="ja-JP" altLang="en-US" b="1" dirty="0" smtClean="0">
                <a:ea typeface="HG丸ｺﾞｼｯｸM-PRO" pitchFamily="50" charset="-128"/>
              </a:rPr>
              <a:t>事前の活動</a:t>
            </a:r>
            <a:endParaRPr lang="ja-JP" altLang="en-US" b="1" dirty="0">
              <a:ea typeface="HG丸ｺﾞｼｯｸM-PRO" pitchFamily="50" charset="-128"/>
            </a:endParaRPr>
          </a:p>
        </p:txBody>
      </p:sp>
      <p:sp>
        <p:nvSpPr>
          <p:cNvPr id="25" name="角丸四角形 24"/>
          <p:cNvSpPr/>
          <p:nvPr/>
        </p:nvSpPr>
        <p:spPr>
          <a:xfrm>
            <a:off x="5308557" y="4015965"/>
            <a:ext cx="1272993" cy="556750"/>
          </a:xfrm>
          <a:prstGeom prst="roundRect">
            <a:avLst>
              <a:gd name="adj" fmla="val 25780"/>
            </a:avLst>
          </a:prstGeom>
        </p:spPr>
        <p:style>
          <a:lnRef idx="1">
            <a:schemeClr val="accent2"/>
          </a:lnRef>
          <a:fillRef idx="2">
            <a:schemeClr val="accent2"/>
          </a:fillRef>
          <a:effectRef idx="1">
            <a:schemeClr val="accent2"/>
          </a:effectRef>
          <a:fontRef idx="minor">
            <a:schemeClr val="dk1"/>
          </a:fontRef>
        </p:style>
        <p:txBody>
          <a:bodyPr lIns="36000" rIns="36000"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卒業生を送る会</a:t>
            </a:r>
            <a:endParaRPr kumimoji="1" lang="en-US" altLang="ja-JP" sz="1200" dirty="0" smtClean="0">
              <a:latin typeface="HG丸ｺﾞｼｯｸM-PRO" panose="020F0600000000000000" pitchFamily="50" charset="-128"/>
              <a:ea typeface="HG丸ｺﾞｼｯｸM-PRO" panose="020F0600000000000000" pitchFamily="50" charset="-128"/>
            </a:endParaRPr>
          </a:p>
          <a:p>
            <a:pPr algn="ctr"/>
            <a:r>
              <a:rPr kumimoji="1" lang="ja-JP" altLang="en-US" sz="1200" dirty="0" smtClean="0">
                <a:latin typeface="HG丸ｺﾞｼｯｸM-PRO" panose="020F0600000000000000" pitchFamily="50" charset="-128"/>
                <a:ea typeface="HG丸ｺﾞｼｯｸM-PRO" panose="020F0600000000000000" pitchFamily="50" charset="-128"/>
              </a:rPr>
              <a:t>実行委員会</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26" name="Rectangle 11"/>
          <p:cNvSpPr>
            <a:spLocks noChangeArrowheads="1"/>
          </p:cNvSpPr>
          <p:nvPr/>
        </p:nvSpPr>
        <p:spPr bwMode="auto">
          <a:xfrm>
            <a:off x="1765958" y="313861"/>
            <a:ext cx="124348" cy="512793"/>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sp>
        <p:nvSpPr>
          <p:cNvPr id="27" name="Rectangle 11"/>
          <p:cNvSpPr>
            <a:spLocks noChangeArrowheads="1"/>
          </p:cNvSpPr>
          <p:nvPr/>
        </p:nvSpPr>
        <p:spPr bwMode="auto">
          <a:xfrm>
            <a:off x="6540690" y="334146"/>
            <a:ext cx="124348" cy="512793"/>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spTree>
    <p:extLst>
      <p:ext uri="{BB962C8B-B14F-4D97-AF65-F5344CB8AC3E}">
        <p14:creationId xmlns:p14="http://schemas.microsoft.com/office/powerpoint/2010/main" val="3472299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143700" y="1688114"/>
            <a:ext cx="6544586" cy="6027919"/>
          </a:xfrm>
          <a:prstGeom prst="roundRect">
            <a:avLst>
              <a:gd name="adj" fmla="val 2808"/>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Rectangle 22"/>
          <p:cNvSpPr>
            <a:spLocks noChangeArrowheads="1"/>
          </p:cNvSpPr>
          <p:nvPr/>
        </p:nvSpPr>
        <p:spPr bwMode="auto">
          <a:xfrm>
            <a:off x="143699" y="538663"/>
            <a:ext cx="1584000" cy="2880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600" b="0" dirty="0" smtClean="0">
                <a:ea typeface="HG丸ｺﾞｼｯｸM-PRO" pitchFamily="50" charset="-128"/>
              </a:rPr>
              <a:t>小学校</a:t>
            </a:r>
            <a:endParaRPr lang="ja-JP" altLang="en-US" sz="1600" b="0" dirty="0">
              <a:ea typeface="HG丸ｺﾞｼｯｸM-PRO" pitchFamily="50" charset="-128"/>
            </a:endParaRPr>
          </a:p>
        </p:txBody>
      </p:sp>
      <p:sp>
        <p:nvSpPr>
          <p:cNvPr id="52" name="Rectangle 11"/>
          <p:cNvSpPr>
            <a:spLocks noChangeArrowheads="1"/>
          </p:cNvSpPr>
          <p:nvPr/>
        </p:nvSpPr>
        <p:spPr bwMode="auto">
          <a:xfrm>
            <a:off x="143699" y="859606"/>
            <a:ext cx="1584000" cy="659192"/>
          </a:xfrm>
          <a:prstGeom prst="rect">
            <a:avLst/>
          </a:prstGeom>
          <a:solidFill>
            <a:srgbClr val="0099FF"/>
          </a:solidFill>
          <a:ln>
            <a:noFill/>
          </a:ln>
          <a:extLst/>
        </p:spPr>
        <p:txBody>
          <a:bodyPr wrap="none" anchor="ctr"/>
          <a:lstStyle/>
          <a:p>
            <a:pPr algn="ctr"/>
            <a:r>
              <a:rPr lang="ja-JP" altLang="en-US" sz="1600" dirty="0" smtClean="0">
                <a:ea typeface="HG丸ｺﾞｼｯｸM-PRO" pitchFamily="50" charset="-128"/>
              </a:rPr>
              <a:t>活動のねらい</a:t>
            </a:r>
            <a:endParaRPr lang="ja-JP" altLang="en-US" sz="1600" dirty="0">
              <a:ea typeface="HG丸ｺﾞｼｯｸM-PRO" pitchFamily="50" charset="-128"/>
            </a:endParaRPr>
          </a:p>
        </p:txBody>
      </p:sp>
      <p:sp>
        <p:nvSpPr>
          <p:cNvPr id="65" name="正方形/長方形 64"/>
          <p:cNvSpPr/>
          <p:nvPr/>
        </p:nvSpPr>
        <p:spPr>
          <a:xfrm>
            <a:off x="143699" y="859604"/>
            <a:ext cx="6536045" cy="649907"/>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9" name="Rectangle 55"/>
          <p:cNvSpPr>
            <a:spLocks noChangeArrowheads="1"/>
          </p:cNvSpPr>
          <p:nvPr/>
        </p:nvSpPr>
        <p:spPr bwMode="auto">
          <a:xfrm>
            <a:off x="1727699" y="937753"/>
            <a:ext cx="4853851" cy="482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dirty="0" smtClean="0">
                <a:latin typeface="HG丸ｺﾞｼｯｸM-PRO" panose="020F0600000000000000" pitchFamily="50" charset="-128"/>
                <a:ea typeface="HG丸ｺﾞｼｯｸM-PRO" panose="020F0600000000000000" pitchFamily="50" charset="-128"/>
              </a:rPr>
              <a:t>○卒業生を送る会を通して、学んだものや思いを価値付けるとともに、更</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によりよい自己を目指す意欲を高める。</a:t>
            </a:r>
            <a:endParaRPr lang="en-US" altLang="ja-JP" sz="1100" dirty="0" smtClean="0">
              <a:latin typeface="HG丸ｺﾞｼｯｸM-PRO" panose="020F0600000000000000" pitchFamily="50" charset="-128"/>
              <a:ea typeface="HG丸ｺﾞｼｯｸM-PRO" panose="020F0600000000000000" pitchFamily="50" charset="-128"/>
            </a:endParaRPr>
          </a:p>
        </p:txBody>
      </p:sp>
      <p:sp>
        <p:nvSpPr>
          <p:cNvPr id="41" name="角丸四角形 40"/>
          <p:cNvSpPr/>
          <p:nvPr/>
        </p:nvSpPr>
        <p:spPr bwMode="auto">
          <a:xfrm>
            <a:off x="237653" y="1900607"/>
            <a:ext cx="1199168" cy="728916"/>
          </a:xfrm>
          <a:prstGeom prst="roundRect">
            <a:avLst>
              <a:gd name="adj" fmla="val 3361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事後の活動①</a:t>
            </a:r>
            <a:endPar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37" name="正方形/長方形 36"/>
          <p:cNvSpPr/>
          <p:nvPr/>
        </p:nvSpPr>
        <p:spPr>
          <a:xfrm>
            <a:off x="237653" y="82007"/>
            <a:ext cx="1346843" cy="369332"/>
          </a:xfrm>
          <a:prstGeom prst="rect">
            <a:avLst/>
          </a:prstGeom>
          <a:noFill/>
        </p:spPr>
        <p:txBody>
          <a:bodyPr wrap="none" lIns="91440" tIns="45720" rIns="91440" bIns="45720">
            <a:spAutoFit/>
          </a:bodyPr>
          <a:lstStyle/>
          <a:p>
            <a:pPr algn="ctr"/>
            <a:r>
              <a:rPr lang="ja-JP" altLang="en-US" b="1" dirty="0" smtClean="0">
                <a:ea typeface="HG丸ｺﾞｼｯｸM-PRO" pitchFamily="50" charset="-128"/>
              </a:rPr>
              <a:t>事後の活動</a:t>
            </a:r>
            <a:endParaRPr lang="ja-JP" altLang="en-US" b="1" dirty="0">
              <a:ea typeface="HG丸ｺﾞｼｯｸM-PRO" pitchFamily="50" charset="-128"/>
            </a:endParaRPr>
          </a:p>
        </p:txBody>
      </p:sp>
      <p:sp>
        <p:nvSpPr>
          <p:cNvPr id="35" name="Rectangle 55"/>
          <p:cNvSpPr>
            <a:spLocks noChangeArrowheads="1"/>
          </p:cNvSpPr>
          <p:nvPr/>
        </p:nvSpPr>
        <p:spPr bwMode="auto">
          <a:xfrm>
            <a:off x="1651806" y="334146"/>
            <a:ext cx="5440492" cy="459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b="0" dirty="0" smtClean="0">
                <a:latin typeface="HG丸ｺﾞｼｯｸM-PRO" panose="020F0600000000000000" pitchFamily="50" charset="-128"/>
                <a:ea typeface="HG丸ｺﾞｼｯｸM-PRO" panose="020F0600000000000000" pitchFamily="50" charset="-128"/>
              </a:rPr>
              <a:t>卒業生を送る会を成功させよう　　</a:t>
            </a:r>
            <a:endParaRPr lang="ja-JP" altLang="en-US" b="0" dirty="0">
              <a:latin typeface="HG丸ｺﾞｼｯｸM-PRO" panose="020F0600000000000000" pitchFamily="50" charset="-128"/>
              <a:ea typeface="HG丸ｺﾞｼｯｸM-PRO" panose="020F0600000000000000" pitchFamily="50" charset="-128"/>
            </a:endParaRPr>
          </a:p>
        </p:txBody>
      </p:sp>
      <p:sp>
        <p:nvSpPr>
          <p:cNvPr id="42" name="テキスト ボックス 41"/>
          <p:cNvSpPr txBox="1"/>
          <p:nvPr/>
        </p:nvSpPr>
        <p:spPr>
          <a:xfrm>
            <a:off x="1648237" y="2701232"/>
            <a:ext cx="4836729" cy="646331"/>
          </a:xfrm>
          <a:prstGeom prst="rect">
            <a:avLst/>
          </a:prstGeom>
          <a:noFill/>
          <a:ln>
            <a:solidFill>
              <a:schemeClr val="tx1"/>
            </a:solidFill>
          </a:ln>
        </p:spPr>
        <p:txBody>
          <a:bodyPr wrap="square" rtlCol="0">
            <a:spAutoFit/>
          </a:bodyPr>
          <a:lstStyle/>
          <a:p>
            <a:r>
              <a:rPr kumimoji="1" lang="en-US" altLang="ja-JP" sz="1200" b="1" dirty="0" smtClean="0">
                <a:latin typeface="+mj-ea"/>
                <a:ea typeface="+mj-ea"/>
              </a:rPr>
              <a:t>※</a:t>
            </a:r>
            <a:r>
              <a:rPr kumimoji="1" lang="ja-JP" altLang="en-US" sz="1200" b="1" dirty="0" smtClean="0">
                <a:latin typeface="+mj-ea"/>
                <a:ea typeface="+mj-ea"/>
              </a:rPr>
              <a:t>送る会の終了後すぐに、話す場面を設定することが望ましい。実行委</a:t>
            </a:r>
            <a:endParaRPr kumimoji="1" lang="en-US" altLang="ja-JP" sz="1200" b="1" dirty="0" smtClean="0">
              <a:latin typeface="+mj-ea"/>
              <a:ea typeface="+mj-ea"/>
            </a:endParaRPr>
          </a:p>
          <a:p>
            <a:r>
              <a:rPr kumimoji="1" lang="ja-JP" altLang="en-US" sz="1200" b="1" dirty="0" smtClean="0">
                <a:latin typeface="+mj-ea"/>
                <a:ea typeface="+mj-ea"/>
              </a:rPr>
              <a:t>　 員長だけでなく、多くの実行委員から話をしてもらい、互いの頑張りを</a:t>
            </a:r>
            <a:endParaRPr kumimoji="1" lang="en-US" altLang="ja-JP" sz="1200" b="1" dirty="0" smtClean="0">
              <a:latin typeface="+mj-ea"/>
              <a:ea typeface="+mj-ea"/>
            </a:endParaRPr>
          </a:p>
          <a:p>
            <a:r>
              <a:rPr kumimoji="1" lang="ja-JP" altLang="en-US" sz="1200" b="1" dirty="0" smtClean="0">
                <a:latin typeface="+mj-ea"/>
                <a:ea typeface="+mj-ea"/>
              </a:rPr>
              <a:t>　 認め合うことで、自己肯定感や自己有用感の高まりにつなげる。</a:t>
            </a:r>
            <a:endParaRPr kumimoji="1" lang="ja-JP" altLang="en-US" sz="1200" b="1" dirty="0">
              <a:latin typeface="+mj-ea"/>
              <a:ea typeface="+mj-ea"/>
            </a:endParaRPr>
          </a:p>
        </p:txBody>
      </p:sp>
      <p:sp>
        <p:nvSpPr>
          <p:cNvPr id="43" name="角丸四角形 42"/>
          <p:cNvSpPr/>
          <p:nvPr/>
        </p:nvSpPr>
        <p:spPr bwMode="auto">
          <a:xfrm>
            <a:off x="237653" y="4056607"/>
            <a:ext cx="1199168" cy="728916"/>
          </a:xfrm>
          <a:prstGeom prst="roundRect">
            <a:avLst>
              <a:gd name="adj" fmla="val 3361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事後の活動②</a:t>
            </a:r>
            <a:endPar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55" name="正方形/長方形 54"/>
          <p:cNvSpPr/>
          <p:nvPr/>
        </p:nvSpPr>
        <p:spPr>
          <a:xfrm>
            <a:off x="1485839" y="5764966"/>
            <a:ext cx="2413426" cy="1277273"/>
          </a:xfrm>
          <a:prstGeom prst="rect">
            <a:avLst/>
          </a:prstGeom>
          <a:solidFill>
            <a:srgbClr val="FF66CC"/>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「ささえー</a:t>
            </a:r>
            <a:r>
              <a:rPr lang="ja-JP" altLang="en-US" sz="1100" dirty="0" err="1" smtClean="0">
                <a:latin typeface="HG丸ｺﾞｼｯｸM-PRO" panose="020F0600000000000000" pitchFamily="50" charset="-128"/>
                <a:ea typeface="HG丸ｺﾞｼｯｸM-PRO" panose="020F0600000000000000" pitchFamily="50" charset="-128"/>
              </a:rPr>
              <a:t>る</a:t>
            </a:r>
            <a:r>
              <a:rPr lang="ja-JP" altLang="en-US" sz="1100" dirty="0" smtClean="0">
                <a:latin typeface="HG丸ｺﾞｼｯｸM-PRO" panose="020F0600000000000000" pitchFamily="50" charset="-128"/>
                <a:ea typeface="HG丸ｺﾞｼｯｸM-PRO" panose="020F0600000000000000" pitchFamily="50" charset="-128"/>
              </a:rPr>
              <a:t>」ポイント①－５</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spc="-100" dirty="0" smtClean="0">
                <a:latin typeface="HG丸ｺﾞｼｯｸM-PRO" panose="020F0600000000000000" pitchFamily="50" charset="-128"/>
                <a:ea typeface="HG丸ｺﾞｼｯｸM-PRO" panose="020F0600000000000000" pitchFamily="50" charset="-128"/>
              </a:rPr>
              <a:t>【</a:t>
            </a:r>
            <a:r>
              <a:rPr lang="ja-JP" altLang="en-US" sz="1100" spc="-100" dirty="0" smtClean="0">
                <a:latin typeface="HG丸ｺﾞｼｯｸM-PRO" panose="020F0600000000000000" pitchFamily="50" charset="-128"/>
                <a:ea typeface="HG丸ｺﾞｼｯｸM-PRO" panose="020F0600000000000000" pitchFamily="50" charset="-128"/>
              </a:rPr>
              <a:t>振り返りと自己決定を結び付ける</a:t>
            </a:r>
            <a:r>
              <a:rPr lang="en-US" altLang="ja-JP" sz="1100" spc="-100" dirty="0" smtClean="0">
                <a:latin typeface="HG丸ｺﾞｼｯｸM-PRO" panose="020F0600000000000000" pitchFamily="50" charset="-128"/>
                <a:ea typeface="HG丸ｺﾞｼｯｸM-PRO" panose="020F0600000000000000" pitchFamily="50" charset="-128"/>
              </a:rPr>
              <a:t>】</a:t>
            </a:r>
          </a:p>
          <a:p>
            <a:r>
              <a:rPr lang="ja-JP" altLang="en-US" sz="1100" dirty="0" smtClean="0">
                <a:latin typeface="HG丸ｺﾞｼｯｸM-PRO" panose="020F0600000000000000" pitchFamily="50" charset="-128"/>
                <a:ea typeface="HG丸ｺﾞｼｯｸM-PRO" panose="020F0600000000000000" pitchFamily="50" charset="-128"/>
              </a:rPr>
              <a:t>　卒業生を送る会の成功のために主体的に活動できたか、頑張れた点や６年生の姿から感じたことなどを記入し、それを生かして来年度進級した自分の姿を考えさせる。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74" name="正方形/長方形 73"/>
          <p:cNvSpPr/>
          <p:nvPr/>
        </p:nvSpPr>
        <p:spPr>
          <a:xfrm>
            <a:off x="4140016" y="5766572"/>
            <a:ext cx="2429736" cy="1446550"/>
          </a:xfrm>
          <a:prstGeom prst="rect">
            <a:avLst/>
          </a:prstGeom>
          <a:solidFill>
            <a:srgbClr val="FF66CC"/>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「ささえー</a:t>
            </a:r>
            <a:r>
              <a:rPr lang="ja-JP" altLang="en-US" sz="1100" dirty="0" err="1" smtClean="0">
                <a:latin typeface="HG丸ｺﾞｼｯｸM-PRO" panose="020F0600000000000000" pitchFamily="50" charset="-128"/>
                <a:ea typeface="HG丸ｺﾞｼｯｸM-PRO" panose="020F0600000000000000" pitchFamily="50" charset="-128"/>
              </a:rPr>
              <a:t>る</a:t>
            </a:r>
            <a:r>
              <a:rPr lang="ja-JP" altLang="en-US" sz="1100" dirty="0" smtClean="0">
                <a:latin typeface="HG丸ｺﾞｼｯｸM-PRO" panose="020F0600000000000000" pitchFamily="50" charset="-128"/>
                <a:ea typeface="HG丸ｺﾞｼｯｸM-PRO" panose="020F0600000000000000" pitchFamily="50" charset="-128"/>
              </a:rPr>
              <a:t>」ポイント①－７</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異年齢交流を取り入れる</a:t>
            </a:r>
            <a:r>
              <a:rPr lang="en-US" altLang="ja-JP" sz="1100" dirty="0" smtClean="0">
                <a:latin typeface="HG丸ｺﾞｼｯｸM-PRO" panose="020F0600000000000000" pitchFamily="50" charset="-128"/>
                <a:ea typeface="HG丸ｺﾞｼｯｸM-PRO" panose="020F0600000000000000" pitchFamily="50" charset="-128"/>
              </a:rPr>
              <a:t>】</a:t>
            </a:r>
          </a:p>
          <a:p>
            <a:r>
              <a:rPr lang="ja-JP" altLang="en-US" sz="1100" dirty="0" smtClean="0">
                <a:latin typeface="HG丸ｺﾞｼｯｸM-PRO" panose="020F0600000000000000" pitchFamily="50" charset="-128"/>
                <a:ea typeface="HG丸ｺﾞｼｯｸM-PRO" panose="020F0600000000000000" pitchFamily="50" charset="-128"/>
              </a:rPr>
              <a:t>　最上級生として、後輩への感謝の気持ち、引き継いでほしい思いや願いを丁寧に記入させる。それを集約し、全校生徒の目に触れる部分に掲示して全校で共有することが、行事を通して得た経験の価値付けとな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30" name="角丸四角形 29"/>
          <p:cNvSpPr/>
          <p:nvPr/>
        </p:nvSpPr>
        <p:spPr>
          <a:xfrm>
            <a:off x="1466703" y="4683594"/>
            <a:ext cx="2432562" cy="835224"/>
          </a:xfrm>
          <a:prstGeom prst="roundRect">
            <a:avLst>
              <a:gd name="adj" fmla="val 14028"/>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振り返りを書くとともに、来年度の自己実現への見通しを持つ。</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1" name="角丸四角形 30"/>
          <p:cNvSpPr/>
          <p:nvPr/>
        </p:nvSpPr>
        <p:spPr>
          <a:xfrm>
            <a:off x="4732644" y="4033178"/>
            <a:ext cx="1272993" cy="340766"/>
          </a:xfrm>
          <a:prstGeom prst="roundRect">
            <a:avLst>
              <a:gd name="adj" fmla="val 2578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６年生</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2" name="角丸四角形 31"/>
          <p:cNvSpPr/>
          <p:nvPr/>
        </p:nvSpPr>
        <p:spPr>
          <a:xfrm>
            <a:off x="2046487" y="4056607"/>
            <a:ext cx="1272993" cy="340766"/>
          </a:xfrm>
          <a:prstGeom prst="roundRect">
            <a:avLst>
              <a:gd name="adj" fmla="val 2578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１～５年生</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3" name="角丸四角形 32"/>
          <p:cNvSpPr/>
          <p:nvPr/>
        </p:nvSpPr>
        <p:spPr>
          <a:xfrm>
            <a:off x="4156732" y="4683594"/>
            <a:ext cx="2424818" cy="844809"/>
          </a:xfrm>
          <a:prstGeom prst="roundRect">
            <a:avLst>
              <a:gd name="adj" fmla="val 12817"/>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１～５年生へ向けて感謝の気持ちや励ましの気持ちを込めた手紙を書き、集約して全校児童が通る場所に掲示する。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6" name="角丸四角形 35"/>
          <p:cNvSpPr/>
          <p:nvPr/>
        </p:nvSpPr>
        <p:spPr>
          <a:xfrm>
            <a:off x="1648237" y="1780201"/>
            <a:ext cx="3520112" cy="813224"/>
          </a:xfrm>
          <a:prstGeom prst="roundRect">
            <a:avLst>
              <a:gd name="adj" fmla="val 10360"/>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卒業生を送る会実行委員長から、１～５年生全体へ向けて、当日までの一連の活動を振り返りながら、卒業式や次年度へとつながるような話をする。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2" name="角丸四角形 21"/>
          <p:cNvSpPr/>
          <p:nvPr/>
        </p:nvSpPr>
        <p:spPr>
          <a:xfrm>
            <a:off x="5280449" y="1883890"/>
            <a:ext cx="1272993" cy="556750"/>
          </a:xfrm>
          <a:prstGeom prst="roundRect">
            <a:avLst>
              <a:gd name="adj" fmla="val 25780"/>
            </a:avLst>
          </a:prstGeom>
        </p:spPr>
        <p:style>
          <a:lnRef idx="1">
            <a:schemeClr val="accent2"/>
          </a:lnRef>
          <a:fillRef idx="2">
            <a:schemeClr val="accent2"/>
          </a:fillRef>
          <a:effectRef idx="1">
            <a:schemeClr val="accent2"/>
          </a:effectRef>
          <a:fontRef idx="minor">
            <a:schemeClr val="dk1"/>
          </a:fontRef>
        </p:style>
        <p:txBody>
          <a:bodyPr lIns="36000" rIns="36000"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卒業生を送る会</a:t>
            </a:r>
            <a:endParaRPr kumimoji="1" lang="en-US" altLang="ja-JP" sz="1200" dirty="0" smtClean="0">
              <a:latin typeface="HG丸ｺﾞｼｯｸM-PRO" panose="020F0600000000000000" pitchFamily="50" charset="-128"/>
              <a:ea typeface="HG丸ｺﾞｼｯｸM-PRO" panose="020F0600000000000000" pitchFamily="50" charset="-128"/>
            </a:endParaRPr>
          </a:p>
          <a:p>
            <a:pPr algn="ctr"/>
            <a:r>
              <a:rPr kumimoji="1" lang="ja-JP" altLang="en-US" sz="1200" dirty="0" smtClean="0">
                <a:latin typeface="HG丸ｺﾞｼｯｸM-PRO" panose="020F0600000000000000" pitchFamily="50" charset="-128"/>
                <a:ea typeface="HG丸ｺﾞｼｯｸM-PRO" panose="020F0600000000000000" pitchFamily="50" charset="-128"/>
              </a:rPr>
              <a:t>実行委員会</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24" name="Rectangle 11"/>
          <p:cNvSpPr>
            <a:spLocks noChangeArrowheads="1"/>
          </p:cNvSpPr>
          <p:nvPr/>
        </p:nvSpPr>
        <p:spPr bwMode="auto">
          <a:xfrm>
            <a:off x="1765958" y="313861"/>
            <a:ext cx="124348" cy="512793"/>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sp>
        <p:nvSpPr>
          <p:cNvPr id="25" name="Rectangle 11"/>
          <p:cNvSpPr>
            <a:spLocks noChangeArrowheads="1"/>
          </p:cNvSpPr>
          <p:nvPr/>
        </p:nvSpPr>
        <p:spPr bwMode="auto">
          <a:xfrm>
            <a:off x="6540690" y="334146"/>
            <a:ext cx="124348" cy="512793"/>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pic>
        <p:nvPicPr>
          <p:cNvPr id="26" name="Picture 2" descr="C:\Users\long109\Desktop\ds31-2.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03551" y="7751870"/>
            <a:ext cx="2176962" cy="1954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7562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143700" y="1688114"/>
            <a:ext cx="6544586" cy="6391174"/>
          </a:xfrm>
          <a:prstGeom prst="roundRect">
            <a:avLst>
              <a:gd name="adj" fmla="val 2808"/>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Rectangle 22"/>
          <p:cNvSpPr>
            <a:spLocks noChangeArrowheads="1"/>
          </p:cNvSpPr>
          <p:nvPr/>
        </p:nvSpPr>
        <p:spPr bwMode="auto">
          <a:xfrm>
            <a:off x="143699" y="538663"/>
            <a:ext cx="1584000" cy="2880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600" dirty="0" smtClean="0">
                <a:ea typeface="HG丸ｺﾞｼｯｸM-PRO" pitchFamily="50" charset="-128"/>
              </a:rPr>
              <a:t>中</a:t>
            </a:r>
            <a:r>
              <a:rPr lang="ja-JP" altLang="en-US" sz="1600" b="0" dirty="0" smtClean="0">
                <a:ea typeface="HG丸ｺﾞｼｯｸM-PRO" pitchFamily="50" charset="-128"/>
              </a:rPr>
              <a:t>学校</a:t>
            </a:r>
            <a:endParaRPr lang="ja-JP" altLang="en-US" sz="1600" b="0" dirty="0">
              <a:ea typeface="HG丸ｺﾞｼｯｸM-PRO" pitchFamily="50" charset="-128"/>
            </a:endParaRPr>
          </a:p>
        </p:txBody>
      </p:sp>
      <p:sp>
        <p:nvSpPr>
          <p:cNvPr id="52" name="Rectangle 11"/>
          <p:cNvSpPr>
            <a:spLocks noChangeArrowheads="1"/>
          </p:cNvSpPr>
          <p:nvPr/>
        </p:nvSpPr>
        <p:spPr bwMode="auto">
          <a:xfrm>
            <a:off x="143699" y="859606"/>
            <a:ext cx="1584000" cy="659192"/>
          </a:xfrm>
          <a:prstGeom prst="rect">
            <a:avLst/>
          </a:prstGeom>
          <a:solidFill>
            <a:srgbClr val="0099FF"/>
          </a:solidFill>
          <a:ln>
            <a:noFill/>
          </a:ln>
          <a:extLst/>
        </p:spPr>
        <p:txBody>
          <a:bodyPr wrap="none" anchor="ctr"/>
          <a:lstStyle/>
          <a:p>
            <a:pPr algn="ctr"/>
            <a:r>
              <a:rPr lang="ja-JP" altLang="en-US" sz="1600" dirty="0" smtClean="0">
                <a:ea typeface="HG丸ｺﾞｼｯｸM-PRO" pitchFamily="50" charset="-128"/>
              </a:rPr>
              <a:t>活動のねらい</a:t>
            </a:r>
            <a:endParaRPr lang="ja-JP" altLang="en-US" sz="1600" dirty="0">
              <a:ea typeface="HG丸ｺﾞｼｯｸM-PRO" pitchFamily="50" charset="-128"/>
            </a:endParaRPr>
          </a:p>
        </p:txBody>
      </p:sp>
      <p:sp>
        <p:nvSpPr>
          <p:cNvPr id="65" name="正方形/長方形 64"/>
          <p:cNvSpPr/>
          <p:nvPr/>
        </p:nvSpPr>
        <p:spPr>
          <a:xfrm>
            <a:off x="143699" y="859604"/>
            <a:ext cx="6536045" cy="649907"/>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9" name="Rectangle 55"/>
          <p:cNvSpPr>
            <a:spLocks noChangeArrowheads="1"/>
          </p:cNvSpPr>
          <p:nvPr/>
        </p:nvSpPr>
        <p:spPr bwMode="auto">
          <a:xfrm>
            <a:off x="1727699" y="937753"/>
            <a:ext cx="4853851" cy="482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dirty="0" smtClean="0">
                <a:latin typeface="HG丸ｺﾞｼｯｸM-PRO" panose="020F0600000000000000" pitchFamily="50" charset="-128"/>
                <a:ea typeface="HG丸ｺﾞｼｯｸM-PRO" panose="020F0600000000000000" pitchFamily="50" charset="-128"/>
              </a:rPr>
              <a:t>○卒業生を送る会を通して、学んだものや思いを価値付けるとともに、更</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によりよい自己を目指す意欲を高める。</a:t>
            </a:r>
            <a:endParaRPr lang="en-US" altLang="ja-JP" sz="1100" dirty="0" smtClean="0">
              <a:latin typeface="HG丸ｺﾞｼｯｸM-PRO" panose="020F0600000000000000" pitchFamily="50" charset="-128"/>
              <a:ea typeface="HG丸ｺﾞｼｯｸM-PRO" panose="020F0600000000000000" pitchFamily="50" charset="-128"/>
            </a:endParaRPr>
          </a:p>
        </p:txBody>
      </p:sp>
      <p:sp>
        <p:nvSpPr>
          <p:cNvPr id="41" name="角丸四角形 40"/>
          <p:cNvSpPr/>
          <p:nvPr/>
        </p:nvSpPr>
        <p:spPr bwMode="auto">
          <a:xfrm>
            <a:off x="237653" y="1900607"/>
            <a:ext cx="1199168" cy="728916"/>
          </a:xfrm>
          <a:prstGeom prst="roundRect">
            <a:avLst>
              <a:gd name="adj" fmla="val 3361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事後の活動①</a:t>
            </a:r>
            <a:endPar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37" name="正方形/長方形 36"/>
          <p:cNvSpPr/>
          <p:nvPr/>
        </p:nvSpPr>
        <p:spPr>
          <a:xfrm>
            <a:off x="237653" y="82007"/>
            <a:ext cx="1346843" cy="369332"/>
          </a:xfrm>
          <a:prstGeom prst="rect">
            <a:avLst/>
          </a:prstGeom>
          <a:noFill/>
        </p:spPr>
        <p:txBody>
          <a:bodyPr wrap="none" lIns="91440" tIns="45720" rIns="91440" bIns="45720">
            <a:spAutoFit/>
          </a:bodyPr>
          <a:lstStyle/>
          <a:p>
            <a:pPr algn="ctr"/>
            <a:r>
              <a:rPr lang="ja-JP" altLang="en-US" b="1" dirty="0" smtClean="0">
                <a:ea typeface="HG丸ｺﾞｼｯｸM-PRO" pitchFamily="50" charset="-128"/>
              </a:rPr>
              <a:t>事後の活動</a:t>
            </a:r>
            <a:endParaRPr lang="ja-JP" altLang="en-US" b="1" dirty="0">
              <a:ea typeface="HG丸ｺﾞｼｯｸM-PRO" pitchFamily="50" charset="-128"/>
            </a:endParaRPr>
          </a:p>
        </p:txBody>
      </p:sp>
      <p:sp>
        <p:nvSpPr>
          <p:cNvPr id="35" name="Rectangle 55"/>
          <p:cNvSpPr>
            <a:spLocks noChangeArrowheads="1"/>
          </p:cNvSpPr>
          <p:nvPr/>
        </p:nvSpPr>
        <p:spPr bwMode="auto">
          <a:xfrm>
            <a:off x="1651806" y="334146"/>
            <a:ext cx="5440492" cy="459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b="0" dirty="0" smtClean="0">
                <a:latin typeface="HG丸ｺﾞｼｯｸM-PRO" panose="020F0600000000000000" pitchFamily="50" charset="-128"/>
                <a:ea typeface="HG丸ｺﾞｼｯｸM-PRO" panose="020F0600000000000000" pitchFamily="50" charset="-128"/>
              </a:rPr>
              <a:t>卒業生を送る会を成功させよう　　</a:t>
            </a:r>
            <a:endParaRPr lang="ja-JP" altLang="en-US" b="0" dirty="0">
              <a:latin typeface="HG丸ｺﾞｼｯｸM-PRO" panose="020F0600000000000000" pitchFamily="50" charset="-128"/>
              <a:ea typeface="HG丸ｺﾞｼｯｸM-PRO" panose="020F0600000000000000" pitchFamily="50" charset="-128"/>
            </a:endParaRPr>
          </a:p>
        </p:txBody>
      </p:sp>
      <p:sp>
        <p:nvSpPr>
          <p:cNvPr id="42" name="テキスト ボックス 41"/>
          <p:cNvSpPr txBox="1"/>
          <p:nvPr/>
        </p:nvSpPr>
        <p:spPr>
          <a:xfrm>
            <a:off x="1651806" y="2940608"/>
            <a:ext cx="4836729" cy="646331"/>
          </a:xfrm>
          <a:prstGeom prst="rect">
            <a:avLst/>
          </a:prstGeom>
          <a:noFill/>
          <a:ln>
            <a:solidFill>
              <a:schemeClr val="tx1"/>
            </a:solidFill>
          </a:ln>
        </p:spPr>
        <p:txBody>
          <a:bodyPr wrap="square" rtlCol="0">
            <a:spAutoFit/>
          </a:bodyPr>
          <a:lstStyle/>
          <a:p>
            <a:r>
              <a:rPr kumimoji="1" lang="en-US" altLang="ja-JP" sz="1200" b="1" dirty="0" smtClean="0">
                <a:latin typeface="+mj-ea"/>
                <a:ea typeface="+mj-ea"/>
              </a:rPr>
              <a:t>※</a:t>
            </a:r>
            <a:r>
              <a:rPr kumimoji="1" lang="ja-JP" altLang="en-US" sz="1200" b="1" dirty="0" smtClean="0">
                <a:latin typeface="+mj-ea"/>
                <a:ea typeface="+mj-ea"/>
              </a:rPr>
              <a:t>送る会の終了後すぐに、話す場面を設定することが望ましい。実行委</a:t>
            </a:r>
            <a:endParaRPr kumimoji="1" lang="en-US" altLang="ja-JP" sz="1200" b="1" dirty="0" smtClean="0">
              <a:latin typeface="+mj-ea"/>
              <a:ea typeface="+mj-ea"/>
            </a:endParaRPr>
          </a:p>
          <a:p>
            <a:r>
              <a:rPr kumimoji="1" lang="ja-JP" altLang="en-US" sz="1200" b="1" dirty="0" smtClean="0">
                <a:latin typeface="+mj-ea"/>
                <a:ea typeface="+mj-ea"/>
              </a:rPr>
              <a:t>　 員長だけでなく、多くの実行委員から話をしてもらい、互いの頑張りを</a:t>
            </a:r>
            <a:endParaRPr kumimoji="1" lang="en-US" altLang="ja-JP" sz="1200" b="1" dirty="0" smtClean="0">
              <a:latin typeface="+mj-ea"/>
              <a:ea typeface="+mj-ea"/>
            </a:endParaRPr>
          </a:p>
          <a:p>
            <a:r>
              <a:rPr kumimoji="1" lang="ja-JP" altLang="en-US" sz="1200" b="1" dirty="0" smtClean="0">
                <a:latin typeface="+mj-ea"/>
                <a:ea typeface="+mj-ea"/>
              </a:rPr>
              <a:t>　 認め合うことで、自己肯定感や自己有用感の高まりにつなげる。</a:t>
            </a:r>
            <a:endParaRPr kumimoji="1" lang="ja-JP" altLang="en-US" sz="1200" b="1" dirty="0">
              <a:latin typeface="+mj-ea"/>
              <a:ea typeface="+mj-ea"/>
            </a:endParaRPr>
          </a:p>
        </p:txBody>
      </p:sp>
      <p:sp>
        <p:nvSpPr>
          <p:cNvPr id="43" name="角丸四角形 42"/>
          <p:cNvSpPr/>
          <p:nvPr/>
        </p:nvSpPr>
        <p:spPr bwMode="auto">
          <a:xfrm>
            <a:off x="237653" y="4056607"/>
            <a:ext cx="1199168" cy="728916"/>
          </a:xfrm>
          <a:prstGeom prst="roundRect">
            <a:avLst>
              <a:gd name="adj" fmla="val 3361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事後の活動②</a:t>
            </a:r>
            <a:endPar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55" name="正方形/長方形 54"/>
          <p:cNvSpPr/>
          <p:nvPr/>
        </p:nvSpPr>
        <p:spPr>
          <a:xfrm>
            <a:off x="1485839" y="5764966"/>
            <a:ext cx="2413426" cy="1615827"/>
          </a:xfrm>
          <a:prstGeom prst="rect">
            <a:avLst/>
          </a:prstGeom>
          <a:solidFill>
            <a:srgbClr val="FF66CC"/>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「ささえー</a:t>
            </a:r>
            <a:r>
              <a:rPr lang="ja-JP" altLang="en-US" sz="1100" dirty="0" err="1" smtClean="0">
                <a:latin typeface="HG丸ｺﾞｼｯｸM-PRO" panose="020F0600000000000000" pitchFamily="50" charset="-128"/>
                <a:ea typeface="HG丸ｺﾞｼｯｸM-PRO" panose="020F0600000000000000" pitchFamily="50" charset="-128"/>
              </a:rPr>
              <a:t>る</a:t>
            </a:r>
            <a:r>
              <a:rPr lang="ja-JP" altLang="en-US" sz="1100" dirty="0" smtClean="0">
                <a:latin typeface="HG丸ｺﾞｼｯｸM-PRO" panose="020F0600000000000000" pitchFamily="50" charset="-128"/>
                <a:ea typeface="HG丸ｺﾞｼｯｸM-PRO" panose="020F0600000000000000" pitchFamily="50" charset="-128"/>
              </a:rPr>
              <a:t>」ポイント①－５</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spc="-100" dirty="0" smtClean="0">
                <a:latin typeface="HG丸ｺﾞｼｯｸM-PRO" panose="020F0600000000000000" pitchFamily="50" charset="-128"/>
                <a:ea typeface="HG丸ｺﾞｼｯｸM-PRO" panose="020F0600000000000000" pitchFamily="50" charset="-128"/>
              </a:rPr>
              <a:t>【</a:t>
            </a:r>
            <a:r>
              <a:rPr lang="ja-JP" altLang="en-US" sz="1100" spc="-100" dirty="0" smtClean="0">
                <a:latin typeface="HG丸ｺﾞｼｯｸM-PRO" panose="020F0600000000000000" pitchFamily="50" charset="-128"/>
                <a:ea typeface="HG丸ｺﾞｼｯｸM-PRO" panose="020F0600000000000000" pitchFamily="50" charset="-128"/>
              </a:rPr>
              <a:t>振り返りと自己決定を結び付ける</a:t>
            </a:r>
            <a:r>
              <a:rPr lang="en-US" altLang="ja-JP" sz="1100" spc="-100" dirty="0" smtClean="0">
                <a:latin typeface="HG丸ｺﾞｼｯｸM-PRO" panose="020F0600000000000000" pitchFamily="50" charset="-128"/>
                <a:ea typeface="HG丸ｺﾞｼｯｸM-PRO" panose="020F0600000000000000" pitchFamily="50" charset="-128"/>
              </a:rPr>
              <a:t>】</a:t>
            </a:r>
          </a:p>
          <a:p>
            <a:r>
              <a:rPr lang="ja-JP" altLang="en-US" sz="1100" dirty="0" smtClean="0">
                <a:latin typeface="HG丸ｺﾞｼｯｸM-PRO" panose="020F0600000000000000" pitchFamily="50" charset="-128"/>
                <a:ea typeface="HG丸ｺﾞｼｯｸM-PRO" panose="020F0600000000000000" pitchFamily="50" charset="-128"/>
              </a:rPr>
              <a:t>　卒業生を送る会の成功のために主体的に活動できたか、頑張れた点や３年生の姿から感じたことなどを記入し、それを生かして１年生はどんな２年生になりたいか、２年生はどんな３年生になりたいのかを考えさせ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74" name="正方形/長方形 73"/>
          <p:cNvSpPr/>
          <p:nvPr/>
        </p:nvSpPr>
        <p:spPr>
          <a:xfrm>
            <a:off x="4140016" y="5766572"/>
            <a:ext cx="2429736" cy="1446550"/>
          </a:xfrm>
          <a:prstGeom prst="rect">
            <a:avLst/>
          </a:prstGeom>
          <a:solidFill>
            <a:srgbClr val="FF66CC"/>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「ささえー</a:t>
            </a:r>
            <a:r>
              <a:rPr lang="ja-JP" altLang="en-US" sz="1100" dirty="0" err="1" smtClean="0">
                <a:latin typeface="HG丸ｺﾞｼｯｸM-PRO" panose="020F0600000000000000" pitchFamily="50" charset="-128"/>
                <a:ea typeface="HG丸ｺﾞｼｯｸM-PRO" panose="020F0600000000000000" pitchFamily="50" charset="-128"/>
              </a:rPr>
              <a:t>る</a:t>
            </a:r>
            <a:r>
              <a:rPr lang="ja-JP" altLang="en-US" sz="1100" dirty="0" smtClean="0">
                <a:latin typeface="HG丸ｺﾞｼｯｸM-PRO" panose="020F0600000000000000" pitchFamily="50" charset="-128"/>
                <a:ea typeface="HG丸ｺﾞｼｯｸM-PRO" panose="020F0600000000000000" pitchFamily="50" charset="-128"/>
              </a:rPr>
              <a:t>」ポイント①－７</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異年齢交流を取り入れる</a:t>
            </a:r>
            <a:r>
              <a:rPr lang="en-US" altLang="ja-JP" sz="1100" dirty="0" smtClean="0">
                <a:latin typeface="HG丸ｺﾞｼｯｸM-PRO" panose="020F0600000000000000" pitchFamily="50" charset="-128"/>
                <a:ea typeface="HG丸ｺﾞｼｯｸM-PRO" panose="020F0600000000000000" pitchFamily="50" charset="-128"/>
              </a:rPr>
              <a:t>】</a:t>
            </a:r>
          </a:p>
          <a:p>
            <a:r>
              <a:rPr lang="ja-JP" altLang="en-US" sz="1100" dirty="0" smtClean="0">
                <a:latin typeface="HG丸ｺﾞｼｯｸM-PRO" panose="020F0600000000000000" pitchFamily="50" charset="-128"/>
                <a:ea typeface="HG丸ｺﾞｼｯｸM-PRO" panose="020F0600000000000000" pitchFamily="50" charset="-128"/>
              </a:rPr>
              <a:t>　最上級生として、後輩への感謝の気持ち、引き継いでほしい思いや願いを丁寧に記入させる。それを集約し、全校生徒の目に触れる部分に掲示して全校で共有することが、行事を通して得た経験の価値付けとな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a:xfrm>
            <a:off x="1658114" y="1877256"/>
            <a:ext cx="3520112" cy="960103"/>
          </a:xfrm>
          <a:prstGeom prst="roundRect">
            <a:avLst>
              <a:gd name="adj" fmla="val 14028"/>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卒業生を送る会実行委員長から、１・２年生全体へ向けて、当日までの一連の活動を振り返りながら、卒業式や次年度へとつながるような話をする。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0" name="角丸四角形 29"/>
          <p:cNvSpPr/>
          <p:nvPr/>
        </p:nvSpPr>
        <p:spPr>
          <a:xfrm>
            <a:off x="1466703" y="4683594"/>
            <a:ext cx="2432562" cy="835224"/>
          </a:xfrm>
          <a:prstGeom prst="roundRect">
            <a:avLst>
              <a:gd name="adj" fmla="val 14028"/>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振り返りを書くとともに、来年度の自己実現への見通しを持つ。</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1" name="角丸四角形 30"/>
          <p:cNvSpPr/>
          <p:nvPr/>
        </p:nvSpPr>
        <p:spPr>
          <a:xfrm>
            <a:off x="4732644" y="4033178"/>
            <a:ext cx="1272993" cy="340766"/>
          </a:xfrm>
          <a:prstGeom prst="roundRect">
            <a:avLst>
              <a:gd name="adj" fmla="val 2578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３年生</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2" name="角丸四角形 31"/>
          <p:cNvSpPr/>
          <p:nvPr/>
        </p:nvSpPr>
        <p:spPr>
          <a:xfrm>
            <a:off x="2046487" y="4056607"/>
            <a:ext cx="1272993" cy="340766"/>
          </a:xfrm>
          <a:prstGeom prst="roundRect">
            <a:avLst>
              <a:gd name="adj" fmla="val 2578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１・２年生</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3" name="角丸四角形 32"/>
          <p:cNvSpPr/>
          <p:nvPr/>
        </p:nvSpPr>
        <p:spPr>
          <a:xfrm>
            <a:off x="4156732" y="4683594"/>
            <a:ext cx="2424818" cy="844809"/>
          </a:xfrm>
          <a:prstGeom prst="roundRect">
            <a:avLst>
              <a:gd name="adj" fmla="val 12817"/>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１・２年生へ向けて感謝の気持ちや励ましの気持ちを込めた手紙を書き、集約してフロアに掲示する。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2" name="角丸四角形 21"/>
          <p:cNvSpPr/>
          <p:nvPr/>
        </p:nvSpPr>
        <p:spPr>
          <a:xfrm>
            <a:off x="5275276" y="1883890"/>
            <a:ext cx="1272993" cy="556750"/>
          </a:xfrm>
          <a:prstGeom prst="roundRect">
            <a:avLst>
              <a:gd name="adj" fmla="val 25780"/>
            </a:avLst>
          </a:prstGeom>
        </p:spPr>
        <p:style>
          <a:lnRef idx="1">
            <a:schemeClr val="accent2"/>
          </a:lnRef>
          <a:fillRef idx="2">
            <a:schemeClr val="accent2"/>
          </a:fillRef>
          <a:effectRef idx="1">
            <a:schemeClr val="accent2"/>
          </a:effectRef>
          <a:fontRef idx="minor">
            <a:schemeClr val="dk1"/>
          </a:fontRef>
        </p:style>
        <p:txBody>
          <a:bodyPr lIns="36000" rIns="36000"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卒業生を送る会</a:t>
            </a:r>
            <a:endParaRPr kumimoji="1" lang="en-US" altLang="ja-JP" sz="1200" dirty="0" smtClean="0">
              <a:latin typeface="HG丸ｺﾞｼｯｸM-PRO" panose="020F0600000000000000" pitchFamily="50" charset="-128"/>
              <a:ea typeface="HG丸ｺﾞｼｯｸM-PRO" panose="020F0600000000000000" pitchFamily="50" charset="-128"/>
            </a:endParaRPr>
          </a:p>
          <a:p>
            <a:pPr algn="ctr"/>
            <a:r>
              <a:rPr kumimoji="1" lang="ja-JP" altLang="en-US" sz="1200" dirty="0" smtClean="0">
                <a:latin typeface="HG丸ｺﾞｼｯｸM-PRO" panose="020F0600000000000000" pitchFamily="50" charset="-128"/>
                <a:ea typeface="HG丸ｺﾞｼｯｸM-PRO" panose="020F0600000000000000" pitchFamily="50" charset="-128"/>
              </a:rPr>
              <a:t>実行委員会</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23" name="Rectangle 11"/>
          <p:cNvSpPr>
            <a:spLocks noChangeArrowheads="1"/>
          </p:cNvSpPr>
          <p:nvPr/>
        </p:nvSpPr>
        <p:spPr bwMode="auto">
          <a:xfrm>
            <a:off x="1765958" y="313861"/>
            <a:ext cx="124348" cy="512793"/>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sp>
        <p:nvSpPr>
          <p:cNvPr id="24" name="Rectangle 11"/>
          <p:cNvSpPr>
            <a:spLocks noChangeArrowheads="1"/>
          </p:cNvSpPr>
          <p:nvPr/>
        </p:nvSpPr>
        <p:spPr bwMode="auto">
          <a:xfrm>
            <a:off x="6540690" y="334146"/>
            <a:ext cx="124348" cy="512793"/>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pic>
        <p:nvPicPr>
          <p:cNvPr id="26" name="Picture 2" descr="C:\Users\long109\Desktop\ds31-2.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03551" y="7751870"/>
            <a:ext cx="2176962" cy="1954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2512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490007" y="334855"/>
            <a:ext cx="3877985" cy="369332"/>
          </a:xfrm>
          <a:prstGeom prst="rect">
            <a:avLst/>
          </a:prstGeom>
        </p:spPr>
        <p:txBody>
          <a:bodyPr wrap="none">
            <a:spAutoFit/>
          </a:bodyPr>
          <a:lstStyle/>
          <a:p>
            <a:pPr algn="ctr"/>
            <a:r>
              <a:rPr lang="ja-JP" altLang="en-US" dirty="0" smtClean="0">
                <a:latin typeface="HG丸ｺﾞｼｯｸM-PRO" panose="020F0600000000000000" pitchFamily="50" charset="-128"/>
                <a:ea typeface="HG丸ｺﾞｼｯｸM-PRO" panose="020F0600000000000000" pitchFamily="50" charset="-128"/>
              </a:rPr>
              <a:t>６年生を送る会の振り返りをしよう</a:t>
            </a:r>
            <a:endParaRPr lang="ja-JP" altLang="en-US"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nvPr>
        </p:nvGraphicFramePr>
        <p:xfrm>
          <a:off x="2333769" y="750355"/>
          <a:ext cx="4077267" cy="520897"/>
        </p:xfrm>
        <a:graphic>
          <a:graphicData uri="http://schemas.openxmlformats.org/drawingml/2006/table">
            <a:tbl>
              <a:tblPr firstRow="1" bandRow="1">
                <a:tableStyleId>{5C22544A-7EE6-4342-B048-85BDC9FD1C3A}</a:tableStyleId>
              </a:tblPr>
              <a:tblGrid>
                <a:gridCol w="791569">
                  <a:extLst>
                    <a:ext uri="{9D8B030D-6E8A-4147-A177-3AD203B41FA5}">
                      <a16:colId xmlns:a16="http://schemas.microsoft.com/office/drawing/2014/main" val="20000"/>
                    </a:ext>
                  </a:extLst>
                </a:gridCol>
                <a:gridCol w="777923">
                  <a:extLst>
                    <a:ext uri="{9D8B030D-6E8A-4147-A177-3AD203B41FA5}">
                      <a16:colId xmlns:a16="http://schemas.microsoft.com/office/drawing/2014/main" val="20001"/>
                    </a:ext>
                  </a:extLst>
                </a:gridCol>
                <a:gridCol w="2507775">
                  <a:extLst>
                    <a:ext uri="{9D8B030D-6E8A-4147-A177-3AD203B41FA5}">
                      <a16:colId xmlns:a16="http://schemas.microsoft.com/office/drawing/2014/main" val="20002"/>
                    </a:ext>
                  </a:extLst>
                </a:gridCol>
              </a:tblGrid>
              <a:tr h="520897">
                <a:tc>
                  <a:txBody>
                    <a:bodyPr/>
                    <a:lstStyle/>
                    <a:p>
                      <a:pPr algn="r"/>
                      <a:r>
                        <a:rPr kumimoji="1" lang="ja-JP" altLang="en-US" sz="1000" dirty="0" smtClean="0">
                          <a:solidFill>
                            <a:schemeClr val="tx1"/>
                          </a:solidFill>
                        </a:rPr>
                        <a:t>組</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000" dirty="0" smtClean="0">
                          <a:solidFill>
                            <a:schemeClr val="tx1"/>
                          </a:solidFill>
                        </a:rPr>
                        <a:t>番</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smtClean="0">
                          <a:solidFill>
                            <a:schemeClr val="tx1"/>
                          </a:solidFill>
                        </a:rPr>
                        <a:t>氏名</a:t>
                      </a:r>
                      <a:endParaRPr kumimoji="1" lang="ja-JP" altLang="en-US" sz="1000" dirty="0">
                        <a:solidFill>
                          <a:schemeClr val="tx1"/>
                        </a:solidFill>
                      </a:endParaRPr>
                    </a:p>
                  </a:txBody>
                  <a:tcPr marL="91441" marR="914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204208" y="1544844"/>
            <a:ext cx="2838609" cy="307777"/>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１　</a:t>
            </a:r>
            <a:r>
              <a:rPr lang="ja-JP" altLang="en-US" sz="1400" dirty="0" smtClean="0">
                <a:latin typeface="HG丸ｺﾞｼｯｸM-PRO" panose="020F0600000000000000" pitchFamily="50" charset="-128"/>
                <a:ea typeface="HG丸ｺﾞｼｯｸM-PRO" panose="020F0600000000000000" pitchFamily="50" charset="-128"/>
              </a:rPr>
              <a:t>自分の活動を振り返ろう</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311238" y="6877988"/>
            <a:ext cx="5655655" cy="307777"/>
          </a:xfrm>
          <a:prstGeom prst="rect">
            <a:avLst/>
          </a:prstGeom>
          <a:noFill/>
        </p:spPr>
        <p:txBody>
          <a:bodyPr wrap="square" rtlCol="0">
            <a:spAutoFit/>
          </a:bodyPr>
          <a:lstStyle/>
          <a:p>
            <a:r>
              <a:rPr lang="ja-JP" altLang="en-US" sz="1400" dirty="0" smtClean="0">
                <a:latin typeface="HG丸ｺﾞｼｯｸM-PRO" panose="020F0600000000000000" pitchFamily="50" charset="-128"/>
                <a:ea typeface="HG丸ｺﾞｼｯｸM-PRO" panose="020F0600000000000000" pitchFamily="50" charset="-128"/>
              </a:rPr>
              <a:t>２　今後の抱負を書こう！</a:t>
            </a:r>
            <a:endParaRPr lang="ja-JP" altLang="ja-JP" sz="1400" dirty="0">
              <a:latin typeface="HG丸ｺﾞｼｯｸM-PRO" panose="020F0600000000000000" pitchFamily="50" charset="-128"/>
              <a:ea typeface="HG丸ｺﾞｼｯｸM-PRO" panose="020F0600000000000000" pitchFamily="50" charset="-128"/>
            </a:endParaRPr>
          </a:p>
        </p:txBody>
      </p:sp>
      <p:sp>
        <p:nvSpPr>
          <p:cNvPr id="26" name="Rectangle 55"/>
          <p:cNvSpPr>
            <a:spLocks noChangeArrowheads="1"/>
          </p:cNvSpPr>
          <p:nvPr/>
        </p:nvSpPr>
        <p:spPr bwMode="auto">
          <a:xfrm>
            <a:off x="71250" y="103102"/>
            <a:ext cx="818098" cy="297557"/>
          </a:xfrm>
          <a:prstGeom prst="rect">
            <a:avLst/>
          </a:prstGeom>
          <a:noFill/>
          <a:ln w="952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r>
              <a:rPr lang="ja-JP" altLang="en-US" sz="1600" dirty="0" smtClean="0">
                <a:latin typeface="HG丸ｺﾞｼｯｸM-PRO" panose="020F0600000000000000" pitchFamily="50" charset="-128"/>
                <a:ea typeface="HG丸ｺﾞｼｯｸM-PRO" panose="020F0600000000000000" pitchFamily="50" charset="-128"/>
              </a:rPr>
              <a:t>小学校</a:t>
            </a:r>
            <a:endParaRPr lang="ja-JP" altLang="en-US" sz="1600" dirty="0">
              <a:latin typeface="ＭＳ ゴシック" pitchFamily="49" charset="-128"/>
              <a:ea typeface="ＭＳ ゴシック" pitchFamily="49" charset="-128"/>
            </a:endParaRPr>
          </a:p>
        </p:txBody>
      </p:sp>
      <p:sp>
        <p:nvSpPr>
          <p:cNvPr id="28" name="角丸四角形 27"/>
          <p:cNvSpPr/>
          <p:nvPr/>
        </p:nvSpPr>
        <p:spPr>
          <a:xfrm>
            <a:off x="311238" y="7197664"/>
            <a:ext cx="6099798" cy="2521204"/>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21" name="角丸四角形 20"/>
          <p:cNvSpPr/>
          <p:nvPr/>
        </p:nvSpPr>
        <p:spPr>
          <a:xfrm>
            <a:off x="366741" y="1848187"/>
            <a:ext cx="6028652" cy="4987124"/>
          </a:xfrm>
          <a:prstGeom prst="roundRect">
            <a:avLst>
              <a:gd name="adj" fmla="val 368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できた　　　　　　　        できなかった</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①　自分から進んで活動することが　   ４　 ３　 ２　 １</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②　自分の役割を果たすことが　　　　４　 ３　 ２　 １</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③　仲間と協力して活動することが　　４　 ３　 ２　 １</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④　行事を通して学んだこと、６年生の姿から学んだことや感</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err="1" smtClean="0">
                <a:solidFill>
                  <a:schemeClr val="tx1"/>
                </a:solidFill>
                <a:latin typeface="HG丸ｺﾞｼｯｸM-PRO" panose="020F0600000000000000" pitchFamily="50" charset="-128"/>
                <a:ea typeface="HG丸ｺﾞｼｯｸM-PRO" panose="020F0600000000000000" pitchFamily="50" charset="-128"/>
              </a:rPr>
              <a:t>じた</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ことなどを書きましょう。</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rPr>
              <a:t>　</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r>
              <a:rPr lang="ja-JP" altLang="en-US" sz="1600" dirty="0" smtClean="0">
                <a:solidFill>
                  <a:schemeClr val="tx1"/>
                </a:solidFill>
              </a:rPr>
              <a:t>来年度私はこんな６年生になりたい！！</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a:t>
            </a:r>
            <a:endParaRPr lang="en-US" altLang="ja-JP" sz="1600" dirty="0" smtClean="0">
              <a:solidFill>
                <a:schemeClr val="tx1"/>
              </a:solidFill>
            </a:endParaRPr>
          </a:p>
        </p:txBody>
      </p:sp>
      <p:sp>
        <p:nvSpPr>
          <p:cNvPr id="24" name="角丸四角形 23"/>
          <p:cNvSpPr/>
          <p:nvPr/>
        </p:nvSpPr>
        <p:spPr>
          <a:xfrm>
            <a:off x="510065" y="4945287"/>
            <a:ext cx="5747044" cy="1802630"/>
          </a:xfrm>
          <a:prstGeom prst="roundRect">
            <a:avLst>
              <a:gd name="adj" fmla="val 1731"/>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13" name="テキスト ボックス 12"/>
          <p:cNvSpPr txBox="1"/>
          <p:nvPr/>
        </p:nvSpPr>
        <p:spPr>
          <a:xfrm>
            <a:off x="5599134" y="92883"/>
            <a:ext cx="1014608" cy="307776"/>
          </a:xfrm>
          <a:prstGeom prst="rect">
            <a:avLst/>
          </a:prstGeom>
          <a:noFill/>
          <a:ln>
            <a:solidFill>
              <a:schemeClr val="tx1"/>
            </a:solidFill>
          </a:ln>
        </p:spPr>
        <p:txBody>
          <a:bodyPr wrap="square" rtlCol="0">
            <a:spAutoFit/>
          </a:bodyPr>
          <a:lstStyle/>
          <a:p>
            <a:r>
              <a:rPr lang="ja-JP" altLang="en-US" sz="1400" b="1" dirty="0" smtClean="0">
                <a:latin typeface="HG丸ｺﾞｼｯｸM-PRO" panose="020F0600000000000000" pitchFamily="50" charset="-128"/>
                <a:ea typeface="HG丸ｺﾞｼｯｸM-PRO" panose="020F0600000000000000" pitchFamily="50" charset="-128"/>
              </a:rPr>
              <a:t>５年生</a:t>
            </a:r>
            <a:r>
              <a:rPr lang="en-US" altLang="ja-JP" sz="1400" b="1" dirty="0" err="1" smtClean="0">
                <a:latin typeface="HG丸ｺﾞｼｯｸM-PRO" panose="020F0600000000000000" pitchFamily="50" charset="-128"/>
                <a:ea typeface="HG丸ｺﾞｼｯｸM-PRO" panose="020F0600000000000000" pitchFamily="50" charset="-128"/>
              </a:rPr>
              <a:t>ver</a:t>
            </a:r>
            <a:r>
              <a:rPr lang="ja-JP" altLang="en-US" sz="1400" b="1" dirty="0" err="1"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37422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490007" y="334855"/>
            <a:ext cx="3877985" cy="369332"/>
          </a:xfrm>
          <a:prstGeom prst="rect">
            <a:avLst/>
          </a:prstGeom>
        </p:spPr>
        <p:txBody>
          <a:bodyPr wrap="none">
            <a:spAutoFit/>
          </a:bodyPr>
          <a:lstStyle/>
          <a:p>
            <a:pPr algn="ctr"/>
            <a:r>
              <a:rPr lang="ja-JP" altLang="en-US" dirty="0" smtClean="0">
                <a:latin typeface="HG丸ｺﾞｼｯｸM-PRO" panose="020F0600000000000000" pitchFamily="50" charset="-128"/>
                <a:ea typeface="HG丸ｺﾞｼｯｸM-PRO" panose="020F0600000000000000" pitchFamily="50" charset="-128"/>
              </a:rPr>
              <a:t>６年生を送る会の振り返りをしよう</a:t>
            </a:r>
            <a:endParaRPr lang="ja-JP" altLang="en-US"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nvPr>
        </p:nvGraphicFramePr>
        <p:xfrm>
          <a:off x="2333769" y="750355"/>
          <a:ext cx="4077267" cy="520897"/>
        </p:xfrm>
        <a:graphic>
          <a:graphicData uri="http://schemas.openxmlformats.org/drawingml/2006/table">
            <a:tbl>
              <a:tblPr firstRow="1" bandRow="1">
                <a:tableStyleId>{5C22544A-7EE6-4342-B048-85BDC9FD1C3A}</a:tableStyleId>
              </a:tblPr>
              <a:tblGrid>
                <a:gridCol w="791569">
                  <a:extLst>
                    <a:ext uri="{9D8B030D-6E8A-4147-A177-3AD203B41FA5}">
                      <a16:colId xmlns:a16="http://schemas.microsoft.com/office/drawing/2014/main" val="20000"/>
                    </a:ext>
                  </a:extLst>
                </a:gridCol>
                <a:gridCol w="777923">
                  <a:extLst>
                    <a:ext uri="{9D8B030D-6E8A-4147-A177-3AD203B41FA5}">
                      <a16:colId xmlns:a16="http://schemas.microsoft.com/office/drawing/2014/main" val="20001"/>
                    </a:ext>
                  </a:extLst>
                </a:gridCol>
                <a:gridCol w="2507775">
                  <a:extLst>
                    <a:ext uri="{9D8B030D-6E8A-4147-A177-3AD203B41FA5}">
                      <a16:colId xmlns:a16="http://schemas.microsoft.com/office/drawing/2014/main" val="20002"/>
                    </a:ext>
                  </a:extLst>
                </a:gridCol>
              </a:tblGrid>
              <a:tr h="520897">
                <a:tc>
                  <a:txBody>
                    <a:bodyPr/>
                    <a:lstStyle/>
                    <a:p>
                      <a:pPr algn="r"/>
                      <a:r>
                        <a:rPr kumimoji="1" lang="ja-JP" altLang="en-US" sz="1000" dirty="0" smtClean="0">
                          <a:solidFill>
                            <a:schemeClr val="tx1"/>
                          </a:solidFill>
                        </a:rPr>
                        <a:t>組</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000" dirty="0" smtClean="0">
                          <a:solidFill>
                            <a:schemeClr val="tx1"/>
                          </a:solidFill>
                        </a:rPr>
                        <a:t>番</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smtClean="0">
                          <a:solidFill>
                            <a:schemeClr val="tx1"/>
                          </a:solidFill>
                        </a:rPr>
                        <a:t>氏名</a:t>
                      </a:r>
                      <a:endParaRPr kumimoji="1" lang="ja-JP" altLang="en-US" sz="1000" dirty="0">
                        <a:solidFill>
                          <a:schemeClr val="tx1"/>
                        </a:solidFill>
                      </a:endParaRPr>
                    </a:p>
                  </a:txBody>
                  <a:tcPr marL="91441" marR="914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204208" y="1544844"/>
            <a:ext cx="2838609" cy="307777"/>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１　</a:t>
            </a:r>
            <a:r>
              <a:rPr lang="ja-JP" altLang="en-US" sz="1400" dirty="0" smtClean="0">
                <a:latin typeface="HG丸ｺﾞｼｯｸM-PRO" panose="020F0600000000000000" pitchFamily="50" charset="-128"/>
                <a:ea typeface="HG丸ｺﾞｼｯｸM-PRO" panose="020F0600000000000000" pitchFamily="50" charset="-128"/>
              </a:rPr>
              <a:t>自分の活動を振り返ろう</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366741" y="6835311"/>
            <a:ext cx="5655655" cy="307777"/>
          </a:xfrm>
          <a:prstGeom prst="rect">
            <a:avLst/>
          </a:prstGeom>
          <a:noFill/>
        </p:spPr>
        <p:txBody>
          <a:bodyPr wrap="square" rtlCol="0">
            <a:spAutoFit/>
          </a:bodyPr>
          <a:lstStyle/>
          <a:p>
            <a:r>
              <a:rPr lang="ja-JP" altLang="en-US" sz="1400" dirty="0" smtClean="0">
                <a:latin typeface="HG丸ｺﾞｼｯｸM-PRO" panose="020F0600000000000000" pitchFamily="50" charset="-128"/>
                <a:ea typeface="HG丸ｺﾞｼｯｸM-PRO" panose="020F0600000000000000" pitchFamily="50" charset="-128"/>
              </a:rPr>
              <a:t>２　在校生への感謝の気持ちをメッセージにしよう！</a:t>
            </a:r>
            <a:endParaRPr lang="ja-JP" altLang="ja-JP" sz="1400" dirty="0">
              <a:latin typeface="HG丸ｺﾞｼｯｸM-PRO" panose="020F0600000000000000" pitchFamily="50" charset="-128"/>
              <a:ea typeface="HG丸ｺﾞｼｯｸM-PRO" panose="020F0600000000000000" pitchFamily="50" charset="-128"/>
            </a:endParaRPr>
          </a:p>
        </p:txBody>
      </p:sp>
      <p:sp>
        <p:nvSpPr>
          <p:cNvPr id="26" name="Rectangle 55"/>
          <p:cNvSpPr>
            <a:spLocks noChangeArrowheads="1"/>
          </p:cNvSpPr>
          <p:nvPr/>
        </p:nvSpPr>
        <p:spPr bwMode="auto">
          <a:xfrm>
            <a:off x="71250" y="103102"/>
            <a:ext cx="818098" cy="297557"/>
          </a:xfrm>
          <a:prstGeom prst="rect">
            <a:avLst/>
          </a:prstGeom>
          <a:noFill/>
          <a:ln w="952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r>
              <a:rPr lang="ja-JP" altLang="en-US" sz="1600" dirty="0" smtClean="0">
                <a:latin typeface="HG丸ｺﾞｼｯｸM-PRO" panose="020F0600000000000000" pitchFamily="50" charset="-128"/>
                <a:ea typeface="HG丸ｺﾞｼｯｸM-PRO" panose="020F0600000000000000" pitchFamily="50" charset="-128"/>
              </a:rPr>
              <a:t>小学校</a:t>
            </a:r>
            <a:endParaRPr lang="ja-JP" altLang="en-US" sz="1600" dirty="0">
              <a:latin typeface="ＭＳ ゴシック" pitchFamily="49" charset="-128"/>
              <a:ea typeface="ＭＳ ゴシック" pitchFamily="49" charset="-128"/>
            </a:endParaRPr>
          </a:p>
        </p:txBody>
      </p:sp>
      <p:sp>
        <p:nvSpPr>
          <p:cNvPr id="28" name="角丸四角形 27"/>
          <p:cNvSpPr/>
          <p:nvPr/>
        </p:nvSpPr>
        <p:spPr>
          <a:xfrm>
            <a:off x="331168" y="7481236"/>
            <a:ext cx="6099798" cy="2284539"/>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21" name="角丸四角形 20"/>
          <p:cNvSpPr/>
          <p:nvPr/>
        </p:nvSpPr>
        <p:spPr>
          <a:xfrm>
            <a:off x="366741" y="1848187"/>
            <a:ext cx="6028652" cy="4987124"/>
          </a:xfrm>
          <a:prstGeom prst="roundRect">
            <a:avLst>
              <a:gd name="adj" fmla="val 368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できた　　　　　　 　　　できなかった</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①　自分から進んで活動することが　　４　 ３　 ２　 １</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②　自分の役割を果たすことが　　　　４　 ３　 ２　 １</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③　仲間と協力して活動することが　　４　 ３　 ２　 １</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④　行事を通して学んだこと、在校生の姿から感じたことを書</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きましょう。</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rPr>
              <a:t>　</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smtClean="0">
              <a:solidFill>
                <a:schemeClr val="tx1"/>
              </a:solidFill>
            </a:endParaRPr>
          </a:p>
          <a:p>
            <a:pPr algn="ctr"/>
            <a:endParaRPr lang="en-US" altLang="ja-JP" sz="1100" dirty="0">
              <a:solidFill>
                <a:schemeClr val="tx1"/>
              </a:solidFill>
            </a:endParaRPr>
          </a:p>
          <a:p>
            <a:r>
              <a:rPr lang="ja-JP" altLang="en-US" sz="1600" dirty="0" smtClean="0">
                <a:solidFill>
                  <a:schemeClr val="tx1"/>
                </a:solidFill>
              </a:rPr>
              <a:t>　　　　　　　　　　　　　　　　　　　　　　　　　　　　</a:t>
            </a:r>
            <a:endParaRPr lang="en-US" altLang="ja-JP" sz="1600" dirty="0" smtClean="0">
              <a:solidFill>
                <a:schemeClr val="tx1"/>
              </a:solidFill>
            </a:endParaRPr>
          </a:p>
          <a:p>
            <a:r>
              <a:rPr lang="ja-JP" altLang="en-US" sz="1600" dirty="0" smtClean="0">
                <a:solidFill>
                  <a:schemeClr val="tx1"/>
                </a:solidFill>
              </a:rPr>
              <a:t>　在校生のみなさんへ</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６年　　組　　氏名　　　　　　　　　　　　　　より　　　</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a:t>
            </a:r>
            <a:endParaRPr lang="en-US" altLang="ja-JP" sz="1600" dirty="0" smtClean="0">
              <a:solidFill>
                <a:schemeClr val="tx1"/>
              </a:solidFill>
            </a:endParaRPr>
          </a:p>
        </p:txBody>
      </p:sp>
      <p:sp>
        <p:nvSpPr>
          <p:cNvPr id="24" name="角丸四角形 23"/>
          <p:cNvSpPr/>
          <p:nvPr/>
        </p:nvSpPr>
        <p:spPr>
          <a:xfrm>
            <a:off x="510065" y="4945287"/>
            <a:ext cx="5747044" cy="1802630"/>
          </a:xfrm>
          <a:prstGeom prst="roundRect">
            <a:avLst>
              <a:gd name="adj" fmla="val 1731"/>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13" name="テキスト ボックス 12"/>
          <p:cNvSpPr txBox="1"/>
          <p:nvPr/>
        </p:nvSpPr>
        <p:spPr>
          <a:xfrm>
            <a:off x="5600327" y="119615"/>
            <a:ext cx="1108912" cy="307777"/>
          </a:xfrm>
          <a:prstGeom prst="rect">
            <a:avLst/>
          </a:prstGeom>
          <a:noFill/>
          <a:ln>
            <a:solidFill>
              <a:schemeClr val="tx1"/>
            </a:solidFill>
          </a:ln>
        </p:spPr>
        <p:txBody>
          <a:bodyPr wrap="square" rtlCol="0">
            <a:spAutoFit/>
          </a:bodyPr>
          <a:lstStyle/>
          <a:p>
            <a:r>
              <a:rPr lang="ja-JP" altLang="en-US" sz="1400" b="1" dirty="0" smtClean="0">
                <a:latin typeface="HG丸ｺﾞｼｯｸM-PRO" panose="020F0600000000000000" pitchFamily="50" charset="-128"/>
                <a:ea typeface="HG丸ｺﾞｼｯｸM-PRO" panose="020F0600000000000000" pitchFamily="50" charset="-128"/>
              </a:rPr>
              <a:t>６年生</a:t>
            </a:r>
            <a:r>
              <a:rPr lang="en-US" altLang="ja-JP" sz="1400" b="1" dirty="0" err="1" smtClean="0">
                <a:latin typeface="HG丸ｺﾞｼｯｸM-PRO" panose="020F0600000000000000" pitchFamily="50" charset="-128"/>
                <a:ea typeface="HG丸ｺﾞｼｯｸM-PRO" panose="020F0600000000000000" pitchFamily="50" charset="-128"/>
              </a:rPr>
              <a:t>ver</a:t>
            </a:r>
            <a:r>
              <a:rPr lang="ja-JP" altLang="en-US" sz="1400" b="1" dirty="0" err="1"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p:txBody>
      </p:sp>
      <p:cxnSp>
        <p:nvCxnSpPr>
          <p:cNvPr id="3" name="直線コネクタ 2"/>
          <p:cNvCxnSpPr/>
          <p:nvPr/>
        </p:nvCxnSpPr>
        <p:spPr>
          <a:xfrm>
            <a:off x="366741" y="7357136"/>
            <a:ext cx="606422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3097278" y="7138069"/>
            <a:ext cx="829462" cy="230832"/>
          </a:xfrm>
          <a:prstGeom prst="rect">
            <a:avLst/>
          </a:prstGeom>
          <a:noFill/>
        </p:spPr>
        <p:txBody>
          <a:bodyPr wrap="square" rtlCol="0">
            <a:spAutoFit/>
          </a:bodyPr>
          <a:lstStyle/>
          <a:p>
            <a:r>
              <a:rPr kumimoji="1" lang="ja-JP" altLang="en-US" sz="900" dirty="0" smtClean="0"/>
              <a:t>切り取り</a:t>
            </a:r>
            <a:endParaRPr kumimoji="1" lang="ja-JP" altLang="en-US" sz="900" dirty="0"/>
          </a:p>
        </p:txBody>
      </p:sp>
    </p:spTree>
    <p:extLst>
      <p:ext uri="{BB962C8B-B14F-4D97-AF65-F5344CB8AC3E}">
        <p14:creationId xmlns:p14="http://schemas.microsoft.com/office/powerpoint/2010/main" val="17174347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490007" y="334855"/>
            <a:ext cx="3877985" cy="369332"/>
          </a:xfrm>
          <a:prstGeom prst="rect">
            <a:avLst/>
          </a:prstGeom>
        </p:spPr>
        <p:txBody>
          <a:bodyPr wrap="none">
            <a:spAutoFit/>
          </a:bodyPr>
          <a:lstStyle/>
          <a:p>
            <a:pPr algn="ctr"/>
            <a:r>
              <a:rPr lang="ja-JP" altLang="en-US" dirty="0" smtClean="0">
                <a:latin typeface="HG丸ｺﾞｼｯｸM-PRO" panose="020F0600000000000000" pitchFamily="50" charset="-128"/>
                <a:ea typeface="HG丸ｺﾞｼｯｸM-PRO" panose="020F0600000000000000" pitchFamily="50" charset="-128"/>
              </a:rPr>
              <a:t>３年生を送る会の振り返りをしよう</a:t>
            </a:r>
            <a:endParaRPr lang="ja-JP" altLang="en-US"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nvPr>
        </p:nvGraphicFramePr>
        <p:xfrm>
          <a:off x="2333769" y="750355"/>
          <a:ext cx="4077267" cy="520897"/>
        </p:xfrm>
        <a:graphic>
          <a:graphicData uri="http://schemas.openxmlformats.org/drawingml/2006/table">
            <a:tbl>
              <a:tblPr firstRow="1" bandRow="1">
                <a:tableStyleId>{5C22544A-7EE6-4342-B048-85BDC9FD1C3A}</a:tableStyleId>
              </a:tblPr>
              <a:tblGrid>
                <a:gridCol w="791569">
                  <a:extLst>
                    <a:ext uri="{9D8B030D-6E8A-4147-A177-3AD203B41FA5}">
                      <a16:colId xmlns:a16="http://schemas.microsoft.com/office/drawing/2014/main" val="20000"/>
                    </a:ext>
                  </a:extLst>
                </a:gridCol>
                <a:gridCol w="777923">
                  <a:extLst>
                    <a:ext uri="{9D8B030D-6E8A-4147-A177-3AD203B41FA5}">
                      <a16:colId xmlns:a16="http://schemas.microsoft.com/office/drawing/2014/main" val="20001"/>
                    </a:ext>
                  </a:extLst>
                </a:gridCol>
                <a:gridCol w="2507775">
                  <a:extLst>
                    <a:ext uri="{9D8B030D-6E8A-4147-A177-3AD203B41FA5}">
                      <a16:colId xmlns:a16="http://schemas.microsoft.com/office/drawing/2014/main" val="20002"/>
                    </a:ext>
                  </a:extLst>
                </a:gridCol>
              </a:tblGrid>
              <a:tr h="520897">
                <a:tc>
                  <a:txBody>
                    <a:bodyPr/>
                    <a:lstStyle/>
                    <a:p>
                      <a:pPr algn="r"/>
                      <a:r>
                        <a:rPr kumimoji="1" lang="ja-JP" altLang="en-US" sz="1000" dirty="0" smtClean="0">
                          <a:solidFill>
                            <a:schemeClr val="tx1"/>
                          </a:solidFill>
                        </a:rPr>
                        <a:t>組</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000" dirty="0" smtClean="0">
                          <a:solidFill>
                            <a:schemeClr val="tx1"/>
                          </a:solidFill>
                        </a:rPr>
                        <a:t>番</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smtClean="0">
                          <a:solidFill>
                            <a:schemeClr val="tx1"/>
                          </a:solidFill>
                        </a:rPr>
                        <a:t>氏名</a:t>
                      </a:r>
                      <a:endParaRPr kumimoji="1" lang="ja-JP" altLang="en-US" sz="1000" dirty="0">
                        <a:solidFill>
                          <a:schemeClr val="tx1"/>
                        </a:solidFill>
                      </a:endParaRPr>
                    </a:p>
                  </a:txBody>
                  <a:tcPr marL="91441" marR="914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204208" y="1544844"/>
            <a:ext cx="2838609"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　１　</a:t>
            </a:r>
            <a:r>
              <a:rPr lang="ja-JP" altLang="en-US" sz="1400" dirty="0" smtClean="0">
                <a:latin typeface="HG丸ｺﾞｼｯｸM-PRO" panose="020F0600000000000000" pitchFamily="50" charset="-128"/>
                <a:ea typeface="HG丸ｺﾞｼｯｸM-PRO" panose="020F0600000000000000" pitchFamily="50" charset="-128"/>
              </a:rPr>
              <a:t>自分の活動を振り返ろう</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311238" y="6877988"/>
            <a:ext cx="5655655" cy="307777"/>
          </a:xfrm>
          <a:prstGeom prst="rect">
            <a:avLst/>
          </a:prstGeom>
          <a:noFill/>
        </p:spPr>
        <p:txBody>
          <a:bodyPr wrap="square" rtlCol="0">
            <a:spAutoFit/>
          </a:bodyPr>
          <a:lstStyle/>
          <a:p>
            <a:r>
              <a:rPr lang="ja-JP" altLang="en-US" sz="1400" dirty="0" smtClean="0">
                <a:latin typeface="HG丸ｺﾞｼｯｸM-PRO" panose="020F0600000000000000" pitchFamily="50" charset="-128"/>
                <a:ea typeface="HG丸ｺﾞｼｯｸM-PRO" panose="020F0600000000000000" pitchFamily="50" charset="-128"/>
              </a:rPr>
              <a:t>２　今後の抱負を書こう！</a:t>
            </a:r>
            <a:endParaRPr lang="ja-JP" altLang="ja-JP" sz="1400" dirty="0">
              <a:latin typeface="HG丸ｺﾞｼｯｸM-PRO" panose="020F0600000000000000" pitchFamily="50" charset="-128"/>
              <a:ea typeface="HG丸ｺﾞｼｯｸM-PRO" panose="020F0600000000000000" pitchFamily="50" charset="-128"/>
            </a:endParaRPr>
          </a:p>
        </p:txBody>
      </p:sp>
      <p:sp>
        <p:nvSpPr>
          <p:cNvPr id="26" name="Rectangle 55"/>
          <p:cNvSpPr>
            <a:spLocks noChangeArrowheads="1"/>
          </p:cNvSpPr>
          <p:nvPr/>
        </p:nvSpPr>
        <p:spPr bwMode="auto">
          <a:xfrm>
            <a:off x="71250" y="103102"/>
            <a:ext cx="818098" cy="297557"/>
          </a:xfrm>
          <a:prstGeom prst="rect">
            <a:avLst/>
          </a:prstGeom>
          <a:noFill/>
          <a:ln w="952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r>
              <a:rPr lang="ja-JP" altLang="en-US" sz="1600" dirty="0" smtClean="0">
                <a:latin typeface="HG丸ｺﾞｼｯｸM-PRO" panose="020F0600000000000000" pitchFamily="50" charset="-128"/>
                <a:ea typeface="HG丸ｺﾞｼｯｸM-PRO" panose="020F0600000000000000" pitchFamily="50" charset="-128"/>
              </a:rPr>
              <a:t>中学校</a:t>
            </a:r>
            <a:endParaRPr lang="ja-JP" altLang="en-US" sz="1600" dirty="0">
              <a:latin typeface="ＭＳ ゴシック" pitchFamily="49" charset="-128"/>
              <a:ea typeface="ＭＳ ゴシック" pitchFamily="49" charset="-128"/>
            </a:endParaRPr>
          </a:p>
        </p:txBody>
      </p:sp>
      <p:sp>
        <p:nvSpPr>
          <p:cNvPr id="28" name="角丸四角形 27"/>
          <p:cNvSpPr/>
          <p:nvPr/>
        </p:nvSpPr>
        <p:spPr>
          <a:xfrm>
            <a:off x="311238" y="7197664"/>
            <a:ext cx="6099798" cy="2521204"/>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21" name="角丸四角形 20"/>
          <p:cNvSpPr/>
          <p:nvPr/>
        </p:nvSpPr>
        <p:spPr>
          <a:xfrm>
            <a:off x="366741" y="1848187"/>
            <a:ext cx="6028652" cy="4987124"/>
          </a:xfrm>
          <a:prstGeom prst="roundRect">
            <a:avLst>
              <a:gd name="adj" fmla="val 368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できた　　　　  　　　　　できなかった</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①　自分から進んで活動することが　　４　 ３　 ２　 １</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②　自分の役割を果たすことが　　　　４　 ３　 ２　 １</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③　仲間と協力して活動することが　　４　 ３　 ２　 １</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④　行事を通して学んだこと、３年生の姿から学んだことや感</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err="1" smtClean="0">
                <a:solidFill>
                  <a:schemeClr val="tx1"/>
                </a:solidFill>
                <a:latin typeface="HG丸ｺﾞｼｯｸM-PRO" panose="020F0600000000000000" pitchFamily="50" charset="-128"/>
                <a:ea typeface="HG丸ｺﾞｼｯｸM-PRO" panose="020F0600000000000000" pitchFamily="50" charset="-128"/>
              </a:rPr>
              <a:t>じた</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ことなどを書きましょう。</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rPr>
              <a:t>　</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r>
              <a:rPr lang="ja-JP" altLang="en-US" sz="1600" dirty="0" smtClean="0">
                <a:solidFill>
                  <a:schemeClr val="tx1"/>
                </a:solidFill>
              </a:rPr>
              <a:t>来年度私はこんな　　　年生になりたい！！</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a:t>
            </a:r>
            <a:endParaRPr lang="en-US" altLang="ja-JP" sz="1600" dirty="0" smtClean="0">
              <a:solidFill>
                <a:schemeClr val="tx1"/>
              </a:solidFill>
            </a:endParaRPr>
          </a:p>
        </p:txBody>
      </p:sp>
      <p:sp>
        <p:nvSpPr>
          <p:cNvPr id="24" name="角丸四角形 23"/>
          <p:cNvSpPr/>
          <p:nvPr/>
        </p:nvSpPr>
        <p:spPr>
          <a:xfrm>
            <a:off x="510065" y="4945287"/>
            <a:ext cx="5747044" cy="1802630"/>
          </a:xfrm>
          <a:prstGeom prst="roundRect">
            <a:avLst>
              <a:gd name="adj" fmla="val 1731"/>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13" name="テキスト ボックス 12"/>
          <p:cNvSpPr txBox="1"/>
          <p:nvPr/>
        </p:nvSpPr>
        <p:spPr>
          <a:xfrm>
            <a:off x="5323561" y="103102"/>
            <a:ext cx="1427967" cy="307777"/>
          </a:xfrm>
          <a:prstGeom prst="rect">
            <a:avLst/>
          </a:prstGeom>
          <a:noFill/>
          <a:ln>
            <a:solidFill>
              <a:schemeClr val="tx1"/>
            </a:solidFill>
          </a:ln>
        </p:spPr>
        <p:txBody>
          <a:bodyPr wrap="square" rtlCol="0">
            <a:spAutoFit/>
          </a:bodyPr>
          <a:lstStyle/>
          <a:p>
            <a:r>
              <a:rPr lang="ja-JP" altLang="en-US" sz="1400" b="1" dirty="0" smtClean="0">
                <a:latin typeface="HG丸ｺﾞｼｯｸM-PRO" panose="020F0600000000000000" pitchFamily="50" charset="-128"/>
                <a:ea typeface="HG丸ｺﾞｼｯｸM-PRO" panose="020F0600000000000000" pitchFamily="50" charset="-128"/>
              </a:rPr>
              <a:t>１・２年生</a:t>
            </a:r>
            <a:r>
              <a:rPr lang="en-US" altLang="ja-JP" sz="1400" b="1" dirty="0" err="1" smtClean="0">
                <a:latin typeface="HG丸ｺﾞｼｯｸM-PRO" panose="020F0600000000000000" pitchFamily="50" charset="-128"/>
                <a:ea typeface="HG丸ｺﾞｼｯｸM-PRO" panose="020F0600000000000000" pitchFamily="50" charset="-128"/>
              </a:rPr>
              <a:t>ver</a:t>
            </a:r>
            <a:r>
              <a:rPr lang="ja-JP" altLang="en-US" sz="1400" b="1" dirty="0" err="1"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978518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490007" y="334855"/>
            <a:ext cx="3877985" cy="369332"/>
          </a:xfrm>
          <a:prstGeom prst="rect">
            <a:avLst/>
          </a:prstGeom>
        </p:spPr>
        <p:txBody>
          <a:bodyPr wrap="none">
            <a:spAutoFit/>
          </a:bodyPr>
          <a:lstStyle/>
          <a:p>
            <a:pPr algn="ctr"/>
            <a:r>
              <a:rPr lang="ja-JP" altLang="en-US" dirty="0" smtClean="0">
                <a:latin typeface="HG丸ｺﾞｼｯｸM-PRO" panose="020F0600000000000000" pitchFamily="50" charset="-128"/>
                <a:ea typeface="HG丸ｺﾞｼｯｸM-PRO" panose="020F0600000000000000" pitchFamily="50" charset="-128"/>
              </a:rPr>
              <a:t>３年生を送る会の振り返りをしよう</a:t>
            </a:r>
            <a:endParaRPr lang="ja-JP" altLang="en-US"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nvPr>
        </p:nvGraphicFramePr>
        <p:xfrm>
          <a:off x="2333769" y="750355"/>
          <a:ext cx="4077267" cy="520897"/>
        </p:xfrm>
        <a:graphic>
          <a:graphicData uri="http://schemas.openxmlformats.org/drawingml/2006/table">
            <a:tbl>
              <a:tblPr firstRow="1" bandRow="1">
                <a:tableStyleId>{5C22544A-7EE6-4342-B048-85BDC9FD1C3A}</a:tableStyleId>
              </a:tblPr>
              <a:tblGrid>
                <a:gridCol w="791569">
                  <a:extLst>
                    <a:ext uri="{9D8B030D-6E8A-4147-A177-3AD203B41FA5}">
                      <a16:colId xmlns:a16="http://schemas.microsoft.com/office/drawing/2014/main" val="20000"/>
                    </a:ext>
                  </a:extLst>
                </a:gridCol>
                <a:gridCol w="777923">
                  <a:extLst>
                    <a:ext uri="{9D8B030D-6E8A-4147-A177-3AD203B41FA5}">
                      <a16:colId xmlns:a16="http://schemas.microsoft.com/office/drawing/2014/main" val="20001"/>
                    </a:ext>
                  </a:extLst>
                </a:gridCol>
                <a:gridCol w="2507775">
                  <a:extLst>
                    <a:ext uri="{9D8B030D-6E8A-4147-A177-3AD203B41FA5}">
                      <a16:colId xmlns:a16="http://schemas.microsoft.com/office/drawing/2014/main" val="20002"/>
                    </a:ext>
                  </a:extLst>
                </a:gridCol>
              </a:tblGrid>
              <a:tr h="520897">
                <a:tc>
                  <a:txBody>
                    <a:bodyPr/>
                    <a:lstStyle/>
                    <a:p>
                      <a:pPr algn="r"/>
                      <a:r>
                        <a:rPr kumimoji="1" lang="ja-JP" altLang="en-US" sz="1000" dirty="0" smtClean="0">
                          <a:solidFill>
                            <a:schemeClr val="tx1"/>
                          </a:solidFill>
                        </a:rPr>
                        <a:t>組</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000" dirty="0" smtClean="0">
                          <a:solidFill>
                            <a:schemeClr val="tx1"/>
                          </a:solidFill>
                        </a:rPr>
                        <a:t>番</a:t>
                      </a:r>
                      <a:endParaRPr kumimoji="1" lang="ja-JP" altLang="en-US" sz="1000" dirty="0">
                        <a:solidFill>
                          <a:schemeClr val="tx1"/>
                        </a:solidFill>
                      </a:endParaRPr>
                    </a:p>
                  </a:txBody>
                  <a:tcPr marL="91441" marR="914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smtClean="0">
                          <a:solidFill>
                            <a:schemeClr val="tx1"/>
                          </a:solidFill>
                        </a:rPr>
                        <a:t>氏名</a:t>
                      </a:r>
                      <a:endParaRPr kumimoji="1" lang="ja-JP" altLang="en-US" sz="1000" dirty="0">
                        <a:solidFill>
                          <a:schemeClr val="tx1"/>
                        </a:solidFill>
                      </a:endParaRPr>
                    </a:p>
                  </a:txBody>
                  <a:tcPr marL="91441" marR="914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204208" y="1544844"/>
            <a:ext cx="2838609"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　１　</a:t>
            </a:r>
            <a:r>
              <a:rPr lang="ja-JP" altLang="en-US" sz="1400" dirty="0" smtClean="0">
                <a:latin typeface="HG丸ｺﾞｼｯｸM-PRO" panose="020F0600000000000000" pitchFamily="50" charset="-128"/>
                <a:ea typeface="HG丸ｺﾞｼｯｸM-PRO" panose="020F0600000000000000" pitchFamily="50" charset="-128"/>
              </a:rPr>
              <a:t>自分の活動を振り返ろう</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366741" y="6835311"/>
            <a:ext cx="5655655" cy="307777"/>
          </a:xfrm>
          <a:prstGeom prst="rect">
            <a:avLst/>
          </a:prstGeom>
          <a:noFill/>
        </p:spPr>
        <p:txBody>
          <a:bodyPr wrap="square" rtlCol="0">
            <a:spAutoFit/>
          </a:bodyPr>
          <a:lstStyle/>
          <a:p>
            <a:r>
              <a:rPr lang="ja-JP" altLang="en-US" sz="1400" dirty="0" smtClean="0">
                <a:latin typeface="HG丸ｺﾞｼｯｸM-PRO" panose="020F0600000000000000" pitchFamily="50" charset="-128"/>
                <a:ea typeface="HG丸ｺﾞｼｯｸM-PRO" panose="020F0600000000000000" pitchFamily="50" charset="-128"/>
              </a:rPr>
              <a:t>２　在校生への感謝の気持ちをメッセージにしよう！</a:t>
            </a:r>
            <a:endParaRPr lang="ja-JP" altLang="ja-JP" sz="1400" dirty="0">
              <a:latin typeface="HG丸ｺﾞｼｯｸM-PRO" panose="020F0600000000000000" pitchFamily="50" charset="-128"/>
              <a:ea typeface="HG丸ｺﾞｼｯｸM-PRO" panose="020F0600000000000000" pitchFamily="50" charset="-128"/>
            </a:endParaRPr>
          </a:p>
        </p:txBody>
      </p:sp>
      <p:sp>
        <p:nvSpPr>
          <p:cNvPr id="26" name="Rectangle 55"/>
          <p:cNvSpPr>
            <a:spLocks noChangeArrowheads="1"/>
          </p:cNvSpPr>
          <p:nvPr/>
        </p:nvSpPr>
        <p:spPr bwMode="auto">
          <a:xfrm>
            <a:off x="71250" y="103102"/>
            <a:ext cx="818098" cy="297557"/>
          </a:xfrm>
          <a:prstGeom prst="rect">
            <a:avLst/>
          </a:prstGeom>
          <a:noFill/>
          <a:ln w="952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r>
              <a:rPr lang="ja-JP" altLang="en-US" sz="1600" dirty="0" smtClean="0">
                <a:latin typeface="HG丸ｺﾞｼｯｸM-PRO" panose="020F0600000000000000" pitchFamily="50" charset="-128"/>
                <a:ea typeface="HG丸ｺﾞｼｯｸM-PRO" panose="020F0600000000000000" pitchFamily="50" charset="-128"/>
              </a:rPr>
              <a:t>中学校</a:t>
            </a:r>
            <a:endParaRPr lang="ja-JP" altLang="en-US" sz="1600" dirty="0">
              <a:latin typeface="ＭＳ ゴシック" pitchFamily="49" charset="-128"/>
              <a:ea typeface="ＭＳ ゴシック" pitchFamily="49" charset="-128"/>
            </a:endParaRPr>
          </a:p>
        </p:txBody>
      </p:sp>
      <p:sp>
        <p:nvSpPr>
          <p:cNvPr id="28" name="角丸四角形 27"/>
          <p:cNvSpPr/>
          <p:nvPr/>
        </p:nvSpPr>
        <p:spPr>
          <a:xfrm>
            <a:off x="331168" y="7481236"/>
            <a:ext cx="6099798" cy="2284539"/>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21" name="角丸四角形 20"/>
          <p:cNvSpPr/>
          <p:nvPr/>
        </p:nvSpPr>
        <p:spPr>
          <a:xfrm>
            <a:off x="366741" y="1848187"/>
            <a:ext cx="6028652" cy="4987124"/>
          </a:xfrm>
          <a:prstGeom prst="roundRect">
            <a:avLst>
              <a:gd name="adj" fmla="val 368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できた　　　　 　　　　　できなかった</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①　自分から進んで活動することが　　４　 ３　 ２　 １</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②　自分の役割を果たすことが　　　　４　 ３　 ２　 １</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③　仲間と協力して活動することが　　４　 ３　 ２　 １</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できた。</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④　行事を通して学んだこと、１・２年生の姿から感じたこと</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を書きましょう。</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rPr>
              <a:t>　</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smtClean="0">
              <a:solidFill>
                <a:schemeClr val="tx1"/>
              </a:solidFill>
            </a:endParaRPr>
          </a:p>
          <a:p>
            <a:pPr algn="ctr"/>
            <a:endParaRPr lang="en-US" altLang="ja-JP" sz="1100" dirty="0">
              <a:solidFill>
                <a:schemeClr val="tx1"/>
              </a:solidFill>
            </a:endParaRPr>
          </a:p>
          <a:p>
            <a:r>
              <a:rPr lang="ja-JP" altLang="en-US" sz="1600" dirty="0" smtClean="0">
                <a:solidFill>
                  <a:schemeClr val="tx1"/>
                </a:solidFill>
              </a:rPr>
              <a:t>　　　　　　　　　　　　　　　　　　　　　　　　　　　　</a:t>
            </a:r>
            <a:endParaRPr lang="en-US" altLang="ja-JP" sz="1600" dirty="0" smtClean="0">
              <a:solidFill>
                <a:schemeClr val="tx1"/>
              </a:solidFill>
            </a:endParaRPr>
          </a:p>
          <a:p>
            <a:r>
              <a:rPr lang="ja-JP" altLang="en-US" sz="1600" dirty="0" smtClean="0">
                <a:solidFill>
                  <a:schemeClr val="tx1"/>
                </a:solidFill>
              </a:rPr>
              <a:t>　在校生のみなさんへ</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３年　　組　　氏名　　　　　　　　　　　　　　より　　　</a:t>
            </a: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a:p>
            <a:endParaRPr lang="en-US" altLang="ja-JP" sz="1600" dirty="0">
              <a:solidFill>
                <a:schemeClr val="tx1"/>
              </a:solidFill>
            </a:endParaRPr>
          </a:p>
          <a:p>
            <a:r>
              <a:rPr lang="ja-JP" altLang="en-US" sz="1600" dirty="0" smtClean="0">
                <a:solidFill>
                  <a:schemeClr val="tx1"/>
                </a:solidFill>
              </a:rPr>
              <a:t>　　　　　　　　　　　　　</a:t>
            </a:r>
            <a:endParaRPr lang="en-US" altLang="ja-JP" sz="1600" dirty="0" smtClean="0">
              <a:solidFill>
                <a:schemeClr val="tx1"/>
              </a:solidFill>
            </a:endParaRPr>
          </a:p>
        </p:txBody>
      </p:sp>
      <p:sp>
        <p:nvSpPr>
          <p:cNvPr id="24" name="角丸四角形 23"/>
          <p:cNvSpPr/>
          <p:nvPr/>
        </p:nvSpPr>
        <p:spPr>
          <a:xfrm>
            <a:off x="510065" y="4945287"/>
            <a:ext cx="5747044" cy="1802630"/>
          </a:xfrm>
          <a:prstGeom prst="roundRect">
            <a:avLst>
              <a:gd name="adj" fmla="val 1731"/>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050" dirty="0">
              <a:solidFill>
                <a:schemeClr val="tx1"/>
              </a:solidFill>
            </a:endParaRPr>
          </a:p>
        </p:txBody>
      </p:sp>
      <p:sp>
        <p:nvSpPr>
          <p:cNvPr id="13" name="テキスト ボックス 12"/>
          <p:cNvSpPr txBox="1"/>
          <p:nvPr/>
        </p:nvSpPr>
        <p:spPr>
          <a:xfrm>
            <a:off x="5412437" y="92882"/>
            <a:ext cx="1108912" cy="307777"/>
          </a:xfrm>
          <a:prstGeom prst="rect">
            <a:avLst/>
          </a:prstGeom>
          <a:noFill/>
          <a:ln>
            <a:solidFill>
              <a:schemeClr val="tx1"/>
            </a:solidFill>
          </a:ln>
        </p:spPr>
        <p:txBody>
          <a:bodyPr wrap="square" rtlCol="0">
            <a:spAutoFit/>
          </a:bodyPr>
          <a:lstStyle/>
          <a:p>
            <a:r>
              <a:rPr lang="ja-JP" altLang="en-US" sz="1400" b="1" dirty="0" smtClean="0">
                <a:latin typeface="HG丸ｺﾞｼｯｸM-PRO" panose="020F0600000000000000" pitchFamily="50" charset="-128"/>
                <a:ea typeface="HG丸ｺﾞｼｯｸM-PRO" panose="020F0600000000000000" pitchFamily="50" charset="-128"/>
              </a:rPr>
              <a:t>３年生</a:t>
            </a:r>
            <a:r>
              <a:rPr lang="en-US" altLang="ja-JP" sz="1400" b="1" dirty="0" err="1" smtClean="0">
                <a:latin typeface="HG丸ｺﾞｼｯｸM-PRO" panose="020F0600000000000000" pitchFamily="50" charset="-128"/>
                <a:ea typeface="HG丸ｺﾞｼｯｸM-PRO" panose="020F0600000000000000" pitchFamily="50" charset="-128"/>
              </a:rPr>
              <a:t>ver</a:t>
            </a:r>
            <a:r>
              <a:rPr lang="ja-JP" altLang="en-US" sz="1400" b="1" dirty="0" err="1"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p:txBody>
      </p:sp>
      <p:cxnSp>
        <p:nvCxnSpPr>
          <p:cNvPr id="3" name="直線コネクタ 2"/>
          <p:cNvCxnSpPr/>
          <p:nvPr/>
        </p:nvCxnSpPr>
        <p:spPr>
          <a:xfrm>
            <a:off x="366741" y="7357135"/>
            <a:ext cx="606422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097278" y="7138069"/>
            <a:ext cx="829462" cy="230832"/>
          </a:xfrm>
          <a:prstGeom prst="rect">
            <a:avLst/>
          </a:prstGeom>
          <a:noFill/>
        </p:spPr>
        <p:txBody>
          <a:bodyPr wrap="square" rtlCol="0">
            <a:spAutoFit/>
          </a:bodyPr>
          <a:lstStyle/>
          <a:p>
            <a:r>
              <a:rPr kumimoji="1" lang="ja-JP" altLang="en-US" sz="900" dirty="0" smtClean="0"/>
              <a:t>切り取り</a:t>
            </a:r>
            <a:endParaRPr kumimoji="1" lang="ja-JP" altLang="en-US" sz="900" dirty="0"/>
          </a:p>
        </p:txBody>
      </p:sp>
    </p:spTree>
    <p:extLst>
      <p:ext uri="{BB962C8B-B14F-4D97-AF65-F5344CB8AC3E}">
        <p14:creationId xmlns:p14="http://schemas.microsoft.com/office/powerpoint/2010/main" val="213261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15667</TotalTime>
  <Words>2833</Words>
  <Application>Microsoft Office PowerPoint</Application>
  <PresentationFormat>A4 210 x 297 mm</PresentationFormat>
  <Paragraphs>324</Paragraphs>
  <Slides>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HG丸ｺﾞｼｯｸM-PRO</vt:lpstr>
      <vt:lpstr>ＭＳ Ｐゴシック</vt:lpstr>
      <vt:lpstr>ＭＳ ゴシック</vt: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宮城県総合教育センター</dc:creator>
  <cp:lastModifiedBy>long2307</cp:lastModifiedBy>
  <cp:revision>841</cp:revision>
  <cp:lastPrinted>2023-09-25T00:58:03Z</cp:lastPrinted>
  <dcterms:created xsi:type="dcterms:W3CDTF">2014-06-22T09:44:07Z</dcterms:created>
  <dcterms:modified xsi:type="dcterms:W3CDTF">2024-01-30T06:59:27Z</dcterms:modified>
</cp:coreProperties>
</file>