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737" r:id="rId1"/>
  </p:sldMasterIdLst>
  <p:notesMasterIdLst>
    <p:notesMasterId r:id="rId58"/>
  </p:notesMasterIdLst>
  <p:handoutMasterIdLst>
    <p:handoutMasterId r:id="rId59"/>
  </p:handoutMasterIdLst>
  <p:sldIdLst>
    <p:sldId id="2102" r:id="rId2"/>
    <p:sldId id="2033" r:id="rId3"/>
    <p:sldId id="1954" r:id="rId4"/>
    <p:sldId id="1958" r:id="rId5"/>
    <p:sldId id="1934" r:id="rId6"/>
    <p:sldId id="2090" r:id="rId7"/>
    <p:sldId id="1944" r:id="rId8"/>
    <p:sldId id="1945" r:id="rId9"/>
    <p:sldId id="1957" r:id="rId10"/>
    <p:sldId id="2034" r:id="rId11"/>
    <p:sldId id="2110" r:id="rId12"/>
    <p:sldId id="2111" r:id="rId13"/>
    <p:sldId id="1947" r:id="rId14"/>
    <p:sldId id="1956" r:id="rId15"/>
    <p:sldId id="1948" r:id="rId16"/>
    <p:sldId id="1951" r:id="rId17"/>
    <p:sldId id="2064" r:id="rId18"/>
    <p:sldId id="1955" r:id="rId19"/>
    <p:sldId id="1656" r:id="rId20"/>
    <p:sldId id="2065" r:id="rId21"/>
    <p:sldId id="2066" r:id="rId22"/>
    <p:sldId id="1959" r:id="rId23"/>
    <p:sldId id="1961" r:id="rId24"/>
    <p:sldId id="2085" r:id="rId25"/>
    <p:sldId id="2086" r:id="rId26"/>
    <p:sldId id="2087" r:id="rId27"/>
    <p:sldId id="2067" r:id="rId28"/>
    <p:sldId id="2068" r:id="rId29"/>
    <p:sldId id="1964" r:id="rId30"/>
    <p:sldId id="2081" r:id="rId31"/>
    <p:sldId id="2112" r:id="rId32"/>
    <p:sldId id="2114" r:id="rId33"/>
    <p:sldId id="2115" r:id="rId34"/>
    <p:sldId id="2116" r:id="rId35"/>
    <p:sldId id="2117" r:id="rId36"/>
    <p:sldId id="2121" r:id="rId37"/>
    <p:sldId id="2118" r:id="rId38"/>
    <p:sldId id="2119" r:id="rId39"/>
    <p:sldId id="1979" r:id="rId40"/>
    <p:sldId id="1970" r:id="rId41"/>
    <p:sldId id="1980" r:id="rId42"/>
    <p:sldId id="1982" r:id="rId43"/>
    <p:sldId id="1984" r:id="rId44"/>
    <p:sldId id="1990" r:id="rId45"/>
    <p:sldId id="2070" r:id="rId46"/>
    <p:sldId id="2071" r:id="rId47"/>
    <p:sldId id="2120" r:id="rId48"/>
    <p:sldId id="2073" r:id="rId49"/>
    <p:sldId id="2040" r:id="rId50"/>
    <p:sldId id="2095" r:id="rId51"/>
    <p:sldId id="1999" r:id="rId52"/>
    <p:sldId id="2022" r:id="rId53"/>
    <p:sldId id="2096" r:id="rId54"/>
    <p:sldId id="2023" r:id="rId55"/>
    <p:sldId id="2028" r:id="rId56"/>
    <p:sldId id="2106" r:id="rId57"/>
  </p:sldIdLst>
  <p:sldSz cx="12192000" cy="6858000"/>
  <p:notesSz cx="6794500" cy="992505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CCFF"/>
    <a:srgbClr val="CCFFCC"/>
    <a:srgbClr val="CCFFFF"/>
    <a:srgbClr val="FFFF99"/>
    <a:srgbClr val="FFDDFF"/>
    <a:srgbClr val="FF93DB"/>
    <a:srgbClr val="FFB7E7"/>
    <a:srgbClr val="0000FF"/>
    <a:srgbClr val="6699FF"/>
    <a:srgbClr val="FFA3E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6886" autoAdjust="0"/>
    <p:restoredTop sz="65445" autoAdjust="0"/>
  </p:normalViewPr>
  <p:slideViewPr>
    <p:cSldViewPr snapToGrid="0">
      <p:cViewPr varScale="1">
        <p:scale>
          <a:sx n="62" d="100"/>
          <a:sy n="62" d="100"/>
        </p:scale>
        <p:origin x="941" y="67"/>
      </p:cViewPr>
      <p:guideLst>
        <p:guide orient="horz" pos="2160"/>
        <p:guide pos="3840"/>
      </p:guideLst>
    </p:cSldViewPr>
  </p:slideViewPr>
  <p:outlineViewPr>
    <p:cViewPr>
      <p:scale>
        <a:sx n="33" d="100"/>
        <a:sy n="33" d="100"/>
      </p:scale>
      <p:origin x="0" y="-725"/>
    </p:cViewPr>
  </p:outlineViewPr>
  <p:notesTextViewPr>
    <p:cViewPr>
      <p:scale>
        <a:sx n="125" d="100"/>
        <a:sy n="125" d="100"/>
      </p:scale>
      <p:origin x="0" y="0"/>
    </p:cViewPr>
  </p:notesTextViewPr>
  <p:sorterViewPr>
    <p:cViewPr>
      <p:scale>
        <a:sx n="100" d="100"/>
        <a:sy n="100" d="100"/>
      </p:scale>
      <p:origin x="0" y="-10334"/>
    </p:cViewPr>
  </p:sorterViewPr>
  <p:notesViewPr>
    <p:cSldViewPr snapToGrid="0">
      <p:cViewPr varScale="1">
        <p:scale>
          <a:sx n="58" d="100"/>
          <a:sy n="58" d="100"/>
        </p:scale>
        <p:origin x="3326" y="48"/>
      </p:cViewPr>
      <p:guideLst>
        <p:guide orient="horz" pos="3127"/>
        <p:guide pos="214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4" y="18"/>
            <a:ext cx="2944282" cy="496253"/>
          </a:xfrm>
          <a:prstGeom prst="rect">
            <a:avLst/>
          </a:prstGeom>
        </p:spPr>
        <p:txBody>
          <a:bodyPr vert="horz" lIns="91938" tIns="45973" rIns="91938" bIns="45973" rtlCol="0"/>
          <a:lstStyle>
            <a:lvl1pPr algn="l">
              <a:defRPr sz="1200"/>
            </a:lvl1pPr>
          </a:lstStyle>
          <a:p>
            <a:endParaRPr kumimoji="1" lang="ja-JP" altLang="en-US" dirty="0"/>
          </a:p>
        </p:txBody>
      </p:sp>
      <p:sp>
        <p:nvSpPr>
          <p:cNvPr id="3" name="日付プレースホルダー 2"/>
          <p:cNvSpPr>
            <a:spLocks noGrp="1"/>
          </p:cNvSpPr>
          <p:nvPr>
            <p:ph type="dt" sz="quarter" idx="1"/>
          </p:nvPr>
        </p:nvSpPr>
        <p:spPr>
          <a:xfrm>
            <a:off x="3848661" y="18"/>
            <a:ext cx="2944282" cy="496253"/>
          </a:xfrm>
          <a:prstGeom prst="rect">
            <a:avLst/>
          </a:prstGeom>
        </p:spPr>
        <p:txBody>
          <a:bodyPr vert="horz" lIns="91938" tIns="45973" rIns="91938" bIns="45973" rtlCol="0"/>
          <a:lstStyle>
            <a:lvl1pPr algn="r">
              <a:defRPr sz="1200"/>
            </a:lvl1pPr>
          </a:lstStyle>
          <a:p>
            <a:fld id="{4D44E947-BBA0-49C2-BA30-CA10F38FF4F4}" type="datetimeFigureOut">
              <a:rPr kumimoji="1" lang="ja-JP" altLang="en-US" smtClean="0"/>
              <a:t>2025/3/7</a:t>
            </a:fld>
            <a:endParaRPr kumimoji="1" lang="ja-JP" altLang="en-US" dirty="0"/>
          </a:p>
        </p:txBody>
      </p:sp>
      <p:sp>
        <p:nvSpPr>
          <p:cNvPr id="4" name="フッター プレースホルダー 3"/>
          <p:cNvSpPr>
            <a:spLocks noGrp="1"/>
          </p:cNvSpPr>
          <p:nvPr>
            <p:ph type="ftr" sz="quarter" idx="2"/>
          </p:nvPr>
        </p:nvSpPr>
        <p:spPr>
          <a:xfrm>
            <a:off x="14" y="9427096"/>
            <a:ext cx="2944282" cy="496253"/>
          </a:xfrm>
          <a:prstGeom prst="rect">
            <a:avLst/>
          </a:prstGeom>
        </p:spPr>
        <p:txBody>
          <a:bodyPr vert="horz" lIns="91938" tIns="45973" rIns="91938" bIns="45973" rtlCol="0" anchor="b"/>
          <a:lstStyle>
            <a:lvl1pPr algn="l">
              <a:defRPr sz="1200"/>
            </a:lvl1pPr>
          </a:lstStyle>
          <a:p>
            <a:endParaRPr kumimoji="1" lang="ja-JP" altLang="en-US" dirty="0"/>
          </a:p>
        </p:txBody>
      </p:sp>
      <p:sp>
        <p:nvSpPr>
          <p:cNvPr id="5" name="スライド番号プレースホルダー 4"/>
          <p:cNvSpPr>
            <a:spLocks noGrp="1"/>
          </p:cNvSpPr>
          <p:nvPr>
            <p:ph type="sldNum" sz="quarter" idx="3"/>
          </p:nvPr>
        </p:nvSpPr>
        <p:spPr>
          <a:xfrm>
            <a:off x="3848661" y="9427096"/>
            <a:ext cx="2944282" cy="496253"/>
          </a:xfrm>
          <a:prstGeom prst="rect">
            <a:avLst/>
          </a:prstGeom>
        </p:spPr>
        <p:txBody>
          <a:bodyPr vert="horz" lIns="91938" tIns="45973" rIns="91938" bIns="45973" rtlCol="0" anchor="b"/>
          <a:lstStyle>
            <a:lvl1pPr algn="r">
              <a:defRPr sz="1200"/>
            </a:lvl1pPr>
          </a:lstStyle>
          <a:p>
            <a:fld id="{58624757-7159-4592-B62C-95F0BB8A5957}" type="slidenum">
              <a:rPr kumimoji="1" lang="ja-JP" altLang="en-US" smtClean="0"/>
              <a:t>‹#›</a:t>
            </a:fld>
            <a:endParaRPr kumimoji="1" lang="ja-JP" altLang="en-US" dirty="0"/>
          </a:p>
        </p:txBody>
      </p:sp>
    </p:spTree>
    <p:extLst>
      <p:ext uri="{BB962C8B-B14F-4D97-AF65-F5344CB8AC3E}">
        <p14:creationId xmlns:p14="http://schemas.microsoft.com/office/powerpoint/2010/main" val="35822498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4" y="18"/>
            <a:ext cx="2944282" cy="496253"/>
          </a:xfrm>
          <a:prstGeom prst="rect">
            <a:avLst/>
          </a:prstGeom>
        </p:spPr>
        <p:txBody>
          <a:bodyPr vert="horz" lIns="91938" tIns="45973" rIns="91938" bIns="45973" rtlCol="0"/>
          <a:lstStyle>
            <a:lvl1pPr algn="l">
              <a:defRPr sz="1200"/>
            </a:lvl1pPr>
          </a:lstStyle>
          <a:p>
            <a:endParaRPr kumimoji="1" lang="ja-JP" altLang="en-US" dirty="0"/>
          </a:p>
        </p:txBody>
      </p:sp>
      <p:sp>
        <p:nvSpPr>
          <p:cNvPr id="3" name="日付プレースホルダー 2"/>
          <p:cNvSpPr>
            <a:spLocks noGrp="1"/>
          </p:cNvSpPr>
          <p:nvPr>
            <p:ph type="dt" idx="1"/>
          </p:nvPr>
        </p:nvSpPr>
        <p:spPr>
          <a:xfrm>
            <a:off x="3848661" y="18"/>
            <a:ext cx="2944282" cy="496253"/>
          </a:xfrm>
          <a:prstGeom prst="rect">
            <a:avLst/>
          </a:prstGeom>
        </p:spPr>
        <p:txBody>
          <a:bodyPr vert="horz" lIns="91938" tIns="45973" rIns="91938" bIns="45973" rtlCol="0"/>
          <a:lstStyle>
            <a:lvl1pPr algn="r">
              <a:defRPr sz="1200"/>
            </a:lvl1pPr>
          </a:lstStyle>
          <a:p>
            <a:fld id="{5FD6E4DD-B5E4-4EB9-BDCD-E3C19D99B6DF}" type="datetimeFigureOut">
              <a:rPr kumimoji="1" lang="ja-JP" altLang="en-US" smtClean="0"/>
              <a:t>2025/3/7</a:t>
            </a:fld>
            <a:endParaRPr kumimoji="1" lang="ja-JP" altLang="en-US" dirty="0"/>
          </a:p>
        </p:txBody>
      </p:sp>
      <p:sp>
        <p:nvSpPr>
          <p:cNvPr id="4" name="スライド イメージ プレースホルダー 3"/>
          <p:cNvSpPr>
            <a:spLocks noGrp="1" noRot="1" noChangeAspect="1"/>
          </p:cNvSpPr>
          <p:nvPr>
            <p:ph type="sldImg" idx="2"/>
          </p:nvPr>
        </p:nvSpPr>
        <p:spPr>
          <a:xfrm>
            <a:off x="85725" y="744538"/>
            <a:ext cx="6623050" cy="3725862"/>
          </a:xfrm>
          <a:prstGeom prst="rect">
            <a:avLst/>
          </a:prstGeom>
          <a:noFill/>
          <a:ln w="12700">
            <a:solidFill>
              <a:prstClr val="black"/>
            </a:solidFill>
          </a:ln>
        </p:spPr>
        <p:txBody>
          <a:bodyPr vert="horz" lIns="91938" tIns="45973" rIns="91938" bIns="45973" rtlCol="0" anchor="ctr"/>
          <a:lstStyle/>
          <a:p>
            <a:endParaRPr lang="ja-JP" altLang="en-US" dirty="0"/>
          </a:p>
        </p:txBody>
      </p:sp>
      <p:sp>
        <p:nvSpPr>
          <p:cNvPr id="5" name="ノート プレースホルダー 4"/>
          <p:cNvSpPr>
            <a:spLocks noGrp="1"/>
          </p:cNvSpPr>
          <p:nvPr>
            <p:ph type="body" sz="quarter" idx="3"/>
          </p:nvPr>
        </p:nvSpPr>
        <p:spPr>
          <a:xfrm>
            <a:off x="679450" y="4714415"/>
            <a:ext cx="5435600" cy="4466272"/>
          </a:xfrm>
          <a:prstGeom prst="rect">
            <a:avLst/>
          </a:prstGeom>
        </p:spPr>
        <p:txBody>
          <a:bodyPr vert="horz" lIns="91938" tIns="45973" rIns="91938" bIns="45973" rtlCol="0"/>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6" name="フッター プレースホルダー 5"/>
          <p:cNvSpPr>
            <a:spLocks noGrp="1"/>
          </p:cNvSpPr>
          <p:nvPr>
            <p:ph type="ftr" sz="quarter" idx="4"/>
          </p:nvPr>
        </p:nvSpPr>
        <p:spPr>
          <a:xfrm>
            <a:off x="14" y="9427096"/>
            <a:ext cx="2944282" cy="496253"/>
          </a:xfrm>
          <a:prstGeom prst="rect">
            <a:avLst/>
          </a:prstGeom>
        </p:spPr>
        <p:txBody>
          <a:bodyPr vert="horz" lIns="91938" tIns="45973" rIns="91938" bIns="45973" rtlCol="0" anchor="b"/>
          <a:lstStyle>
            <a:lvl1pPr algn="l">
              <a:defRPr sz="1200"/>
            </a:lvl1pPr>
          </a:lstStyle>
          <a:p>
            <a:endParaRPr kumimoji="1" lang="ja-JP" altLang="en-US" dirty="0"/>
          </a:p>
        </p:txBody>
      </p:sp>
      <p:sp>
        <p:nvSpPr>
          <p:cNvPr id="7" name="スライド番号プレースホルダー 6"/>
          <p:cNvSpPr>
            <a:spLocks noGrp="1"/>
          </p:cNvSpPr>
          <p:nvPr>
            <p:ph type="sldNum" sz="quarter" idx="5"/>
          </p:nvPr>
        </p:nvSpPr>
        <p:spPr>
          <a:xfrm>
            <a:off x="3848661" y="9427096"/>
            <a:ext cx="2944282" cy="496253"/>
          </a:xfrm>
          <a:prstGeom prst="rect">
            <a:avLst/>
          </a:prstGeom>
        </p:spPr>
        <p:txBody>
          <a:bodyPr vert="horz" lIns="91938" tIns="45973" rIns="91938" bIns="45973" rtlCol="0" anchor="b"/>
          <a:lstStyle>
            <a:lvl1pPr algn="r">
              <a:defRPr sz="1200"/>
            </a:lvl1pPr>
          </a:lstStyle>
          <a:p>
            <a:fld id="{76FC1221-35E8-4C06-BDCC-5D75DBAACDD3}" type="slidenum">
              <a:rPr kumimoji="1" lang="ja-JP" altLang="en-US" smtClean="0"/>
              <a:t>‹#›</a:t>
            </a:fld>
            <a:endParaRPr kumimoji="1" lang="ja-JP" altLang="en-US" dirty="0"/>
          </a:p>
        </p:txBody>
      </p:sp>
    </p:spTree>
    <p:extLst>
      <p:ext uri="{BB962C8B-B14F-4D97-AF65-F5344CB8AC3E}">
        <p14:creationId xmlns:p14="http://schemas.microsoft.com/office/powerpoint/2010/main" val="2882998941"/>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600" kern="1200">
        <a:solidFill>
          <a:schemeClr val="tx1"/>
        </a:solidFill>
        <a:latin typeface="+mn-lt"/>
        <a:ea typeface="+mn-ea"/>
        <a:cs typeface="+mn-cs"/>
      </a:defRPr>
    </a:lvl1pPr>
    <a:lvl2pPr marL="457200" algn="l" defTabSz="914400" rtl="0" eaLnBrk="1" latinLnBrk="0" hangingPunct="1">
      <a:defRPr kumimoji="1" sz="1600" kern="1200">
        <a:solidFill>
          <a:schemeClr val="tx1"/>
        </a:solidFill>
        <a:latin typeface="+mn-lt"/>
        <a:ea typeface="+mn-ea"/>
        <a:cs typeface="+mn-cs"/>
      </a:defRPr>
    </a:lvl2pPr>
    <a:lvl3pPr marL="914400" algn="l" defTabSz="914400" rtl="0" eaLnBrk="1" latinLnBrk="0" hangingPunct="1">
      <a:defRPr kumimoji="1" sz="1600" kern="1200">
        <a:solidFill>
          <a:schemeClr val="tx1"/>
        </a:solidFill>
        <a:latin typeface="+mn-lt"/>
        <a:ea typeface="+mn-ea"/>
        <a:cs typeface="+mn-cs"/>
      </a:defRPr>
    </a:lvl3pPr>
    <a:lvl4pPr marL="1371600" algn="l" defTabSz="914400" rtl="0" eaLnBrk="1" latinLnBrk="0" hangingPunct="1">
      <a:defRPr kumimoji="1" sz="1600" kern="1200">
        <a:solidFill>
          <a:schemeClr val="tx1"/>
        </a:solidFill>
        <a:latin typeface="+mn-lt"/>
        <a:ea typeface="+mn-ea"/>
        <a:cs typeface="+mn-cs"/>
      </a:defRPr>
    </a:lvl4pPr>
    <a:lvl5pPr marL="1828800" algn="l" defTabSz="914400" rtl="0" eaLnBrk="1" latinLnBrk="0" hangingPunct="1">
      <a:defRPr kumimoji="1" sz="16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904D50-BAFB-F17D-DA5F-D1B65559E5DC}"/>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FBEEDF51-8095-020A-3335-9230674CC3D4}"/>
              </a:ext>
            </a:extLst>
          </p:cNvPr>
          <p:cNvSpPr>
            <a:spLocks noGrp="1" noRot="1" noChangeAspect="1"/>
          </p:cNvSpPr>
          <p:nvPr>
            <p:ph type="sldImg"/>
          </p:nvPr>
        </p:nvSpPr>
        <p:spPr>
          <a:xfrm>
            <a:off x="82550" y="741363"/>
            <a:ext cx="6629400" cy="3729037"/>
          </a:xfrm>
        </p:spPr>
      </p:sp>
      <p:sp>
        <p:nvSpPr>
          <p:cNvPr id="3" name="ノート プレースホルダー 2">
            <a:extLst>
              <a:ext uri="{FF2B5EF4-FFF2-40B4-BE49-F238E27FC236}">
                <a16:creationId xmlns:a16="http://schemas.microsoft.com/office/drawing/2014/main" id="{DB47D9A8-7A8B-0DC5-AADE-923E51B9F88E}"/>
              </a:ext>
            </a:extLst>
          </p:cNvPr>
          <p:cNvSpPr>
            <a:spLocks noGrp="1"/>
          </p:cNvSpPr>
          <p:nvPr>
            <p:ph type="body" idx="1"/>
          </p:nvPr>
        </p:nvSpPr>
        <p:spPr/>
        <p:txBody>
          <a:bodyPr/>
          <a:lstStyle/>
          <a:p>
            <a:pPr defTabSz="919570">
              <a:defRPr/>
            </a:pPr>
            <a:endParaRPr lang="en-US" altLang="ja-JP" dirty="0"/>
          </a:p>
        </p:txBody>
      </p:sp>
      <p:sp>
        <p:nvSpPr>
          <p:cNvPr id="4" name="スライド番号プレースホルダー 3">
            <a:extLst>
              <a:ext uri="{FF2B5EF4-FFF2-40B4-BE49-F238E27FC236}">
                <a16:creationId xmlns:a16="http://schemas.microsoft.com/office/drawing/2014/main" id="{D7C70105-C401-DB5D-AB63-45087F5185C2}"/>
              </a:ext>
            </a:extLst>
          </p:cNvPr>
          <p:cNvSpPr>
            <a:spLocks noGrp="1"/>
          </p:cNvSpPr>
          <p:nvPr>
            <p:ph type="sldNum" sz="quarter" idx="10"/>
          </p:nvPr>
        </p:nvSpPr>
        <p:spPr/>
        <p:txBody>
          <a:bodyPr/>
          <a:lstStyle/>
          <a:p>
            <a:fld id="{76FC1221-35E8-4C06-BDCC-5D75DBAACDD3}" type="slidenum">
              <a:rPr kumimoji="1" lang="ja-JP" altLang="en-US" smtClean="0"/>
              <a:t>0</a:t>
            </a:fld>
            <a:endParaRPr kumimoji="1" lang="ja-JP" altLang="en-US" dirty="0"/>
          </a:p>
        </p:txBody>
      </p:sp>
    </p:spTree>
    <p:extLst>
      <p:ext uri="{BB962C8B-B14F-4D97-AF65-F5344CB8AC3E}">
        <p14:creationId xmlns:p14="http://schemas.microsoft.com/office/powerpoint/2010/main" val="22068538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CDC327-2C2C-DECE-04EA-C966118B806B}"/>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D677E6FA-C1C4-BC82-968E-B0248B3F9C45}"/>
              </a:ext>
            </a:extLst>
          </p:cNvPr>
          <p:cNvSpPr>
            <a:spLocks noGrp="1" noRot="1" noChangeAspect="1"/>
          </p:cNvSpPr>
          <p:nvPr>
            <p:ph type="sldImg"/>
          </p:nvPr>
        </p:nvSpPr>
        <p:spPr>
          <a:xfrm>
            <a:off x="85725" y="744538"/>
            <a:ext cx="6623050" cy="3725862"/>
          </a:xfrm>
        </p:spPr>
      </p:sp>
      <p:sp>
        <p:nvSpPr>
          <p:cNvPr id="3" name="ノート プレースホルダー 2">
            <a:extLst>
              <a:ext uri="{FF2B5EF4-FFF2-40B4-BE49-F238E27FC236}">
                <a16:creationId xmlns:a16="http://schemas.microsoft.com/office/drawing/2014/main" id="{BE2E4CBC-DADE-FA0F-48C0-DEDD571408D5}"/>
              </a:ext>
            </a:extLst>
          </p:cNvPr>
          <p:cNvSpPr>
            <a:spLocks noGrp="1"/>
          </p:cNvSpPr>
          <p:nvPr>
            <p:ph type="body" idx="1"/>
          </p:nvPr>
        </p:nvSpPr>
        <p:spPr/>
        <p:txBody>
          <a:bodyPr/>
          <a:lstStyle/>
          <a:p>
            <a:pPr defTabSz="919954">
              <a:defRPr/>
            </a:pPr>
            <a:r>
              <a:rPr lang="ja-JP" altLang="en-US" dirty="0"/>
              <a:t>今、宮城県の現状は、どうだと思いますか。</a:t>
            </a:r>
            <a:endParaRPr lang="en-US" altLang="ja-JP" dirty="0"/>
          </a:p>
          <a:p>
            <a:pPr defTabSz="919954">
              <a:defRPr/>
            </a:pPr>
            <a:r>
              <a:rPr lang="ja-JP" altLang="en-US" dirty="0"/>
              <a:t>まず、暴力行為の発生件数は、全国平均より多い状況です。</a:t>
            </a:r>
            <a:endParaRPr lang="en-US" altLang="ja-JP" dirty="0"/>
          </a:p>
          <a:p>
            <a:pPr defTabSz="919570">
              <a:defRPr/>
            </a:pPr>
            <a:endParaRPr lang="en-US" altLang="ja-JP" dirty="0"/>
          </a:p>
        </p:txBody>
      </p:sp>
      <p:sp>
        <p:nvSpPr>
          <p:cNvPr id="4" name="スライド番号プレースホルダー 3">
            <a:extLst>
              <a:ext uri="{FF2B5EF4-FFF2-40B4-BE49-F238E27FC236}">
                <a16:creationId xmlns:a16="http://schemas.microsoft.com/office/drawing/2014/main" id="{BF0D494E-1071-CD76-0AEA-0BA16F83F93C}"/>
              </a:ext>
            </a:extLst>
          </p:cNvPr>
          <p:cNvSpPr>
            <a:spLocks noGrp="1"/>
          </p:cNvSpPr>
          <p:nvPr>
            <p:ph type="sldNum" sz="quarter" idx="10"/>
          </p:nvPr>
        </p:nvSpPr>
        <p:spPr/>
        <p:txBody>
          <a:bodyPr/>
          <a:lstStyle/>
          <a:p>
            <a:fld id="{76FC1221-35E8-4C06-BDCC-5D75DBAACDD3}" type="slidenum">
              <a:rPr kumimoji="1" lang="ja-JP" altLang="en-US" smtClean="0"/>
              <a:t>9</a:t>
            </a:fld>
            <a:endParaRPr kumimoji="1" lang="ja-JP" altLang="en-US" dirty="0"/>
          </a:p>
        </p:txBody>
      </p:sp>
    </p:spTree>
    <p:extLst>
      <p:ext uri="{BB962C8B-B14F-4D97-AF65-F5344CB8AC3E}">
        <p14:creationId xmlns:p14="http://schemas.microsoft.com/office/powerpoint/2010/main" val="39061154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EE2C9E-14C3-4214-D491-1857F907CA96}"/>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1F5C99BD-269F-1257-24F2-A4C8C6B71509}"/>
              </a:ext>
            </a:extLst>
          </p:cNvPr>
          <p:cNvSpPr>
            <a:spLocks noGrp="1" noRot="1" noChangeAspect="1"/>
          </p:cNvSpPr>
          <p:nvPr>
            <p:ph type="sldImg"/>
          </p:nvPr>
        </p:nvSpPr>
        <p:spPr>
          <a:xfrm>
            <a:off x="85725" y="744538"/>
            <a:ext cx="6623050" cy="3725862"/>
          </a:xfrm>
        </p:spPr>
      </p:sp>
      <p:sp>
        <p:nvSpPr>
          <p:cNvPr id="3" name="ノート プレースホルダー 2">
            <a:extLst>
              <a:ext uri="{FF2B5EF4-FFF2-40B4-BE49-F238E27FC236}">
                <a16:creationId xmlns:a16="http://schemas.microsoft.com/office/drawing/2014/main" id="{0BC8A68F-3E54-B8A8-6AA2-55FE85671C99}"/>
              </a:ext>
            </a:extLst>
          </p:cNvPr>
          <p:cNvSpPr>
            <a:spLocks noGrp="1"/>
          </p:cNvSpPr>
          <p:nvPr>
            <p:ph type="body" idx="1"/>
          </p:nvPr>
        </p:nvSpPr>
        <p:spPr/>
        <p:txBody>
          <a:bodyPr/>
          <a:lstStyle/>
          <a:p>
            <a:pPr defTabSz="919570">
              <a:defRPr/>
            </a:pPr>
            <a:r>
              <a:rPr lang="ja-JP" altLang="en-US" dirty="0"/>
              <a:t>続いて、いじめの重大事態の発生件数も、全国平均より多い状況です。</a:t>
            </a:r>
            <a:endParaRPr lang="en-US" altLang="ja-JP" dirty="0"/>
          </a:p>
        </p:txBody>
      </p:sp>
      <p:sp>
        <p:nvSpPr>
          <p:cNvPr id="4" name="スライド番号プレースホルダー 3">
            <a:extLst>
              <a:ext uri="{FF2B5EF4-FFF2-40B4-BE49-F238E27FC236}">
                <a16:creationId xmlns:a16="http://schemas.microsoft.com/office/drawing/2014/main" id="{67269AB8-298E-F072-2A03-285C3C825F40}"/>
              </a:ext>
            </a:extLst>
          </p:cNvPr>
          <p:cNvSpPr>
            <a:spLocks noGrp="1"/>
          </p:cNvSpPr>
          <p:nvPr>
            <p:ph type="sldNum" sz="quarter" idx="10"/>
          </p:nvPr>
        </p:nvSpPr>
        <p:spPr/>
        <p:txBody>
          <a:bodyPr/>
          <a:lstStyle/>
          <a:p>
            <a:fld id="{76FC1221-35E8-4C06-BDCC-5D75DBAACDD3}" type="slidenum">
              <a:rPr kumimoji="1" lang="ja-JP" altLang="en-US" smtClean="0"/>
              <a:t>10</a:t>
            </a:fld>
            <a:endParaRPr kumimoji="1" lang="ja-JP" altLang="en-US" dirty="0"/>
          </a:p>
        </p:txBody>
      </p:sp>
    </p:spTree>
    <p:extLst>
      <p:ext uri="{BB962C8B-B14F-4D97-AF65-F5344CB8AC3E}">
        <p14:creationId xmlns:p14="http://schemas.microsoft.com/office/powerpoint/2010/main" val="4590654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CB3A92-E1AE-5EBB-1699-3A86FA22F957}"/>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35EC0216-3A5B-DBDE-F250-07EE3DD32CAF}"/>
              </a:ext>
            </a:extLst>
          </p:cNvPr>
          <p:cNvSpPr>
            <a:spLocks noGrp="1" noRot="1" noChangeAspect="1"/>
          </p:cNvSpPr>
          <p:nvPr>
            <p:ph type="sldImg"/>
          </p:nvPr>
        </p:nvSpPr>
        <p:spPr>
          <a:xfrm>
            <a:off x="85725" y="744538"/>
            <a:ext cx="6623050" cy="3725862"/>
          </a:xfrm>
        </p:spPr>
      </p:sp>
      <p:sp>
        <p:nvSpPr>
          <p:cNvPr id="3" name="ノート プレースホルダー 2">
            <a:extLst>
              <a:ext uri="{FF2B5EF4-FFF2-40B4-BE49-F238E27FC236}">
                <a16:creationId xmlns:a16="http://schemas.microsoft.com/office/drawing/2014/main" id="{6A109853-EF46-7E33-299C-04E0856DACA0}"/>
              </a:ext>
            </a:extLst>
          </p:cNvPr>
          <p:cNvSpPr>
            <a:spLocks noGrp="1"/>
          </p:cNvSpPr>
          <p:nvPr>
            <p:ph type="body" idx="1"/>
          </p:nvPr>
        </p:nvSpPr>
        <p:spPr/>
        <p:txBody>
          <a:bodyPr/>
          <a:lstStyle/>
          <a:p>
            <a:pPr defTabSz="919954">
              <a:defRPr/>
            </a:pPr>
            <a:r>
              <a:rPr lang="ja-JP" altLang="en-US" dirty="0"/>
              <a:t>児童生徒の不登校出現率も、小・中・高すべてにおいて全国</a:t>
            </a:r>
            <a:r>
              <a:rPr lang="ja-JP" altLang="en-US"/>
              <a:t>よりも高く、</a:t>
            </a:r>
            <a:r>
              <a:rPr lang="ja-JP" altLang="en-US" dirty="0"/>
              <a:t>令和４年度より令和５年度の方がさらに全国との差が広がっています。主なきっかけは、勉強が分からないや不安など、様々です。</a:t>
            </a:r>
          </a:p>
          <a:p>
            <a:pPr defTabSz="919954">
              <a:defRPr/>
            </a:pPr>
            <a:endParaRPr lang="en-US" altLang="ja-JP" dirty="0"/>
          </a:p>
          <a:p>
            <a:pPr defTabSz="919570">
              <a:defRPr/>
            </a:pPr>
            <a:endParaRPr lang="en-US" altLang="ja-JP" dirty="0"/>
          </a:p>
        </p:txBody>
      </p:sp>
      <p:sp>
        <p:nvSpPr>
          <p:cNvPr id="4" name="スライド番号プレースホルダー 3">
            <a:extLst>
              <a:ext uri="{FF2B5EF4-FFF2-40B4-BE49-F238E27FC236}">
                <a16:creationId xmlns:a16="http://schemas.microsoft.com/office/drawing/2014/main" id="{6295A07C-EBF8-AD1B-1186-67DF29C59205}"/>
              </a:ext>
            </a:extLst>
          </p:cNvPr>
          <p:cNvSpPr>
            <a:spLocks noGrp="1"/>
          </p:cNvSpPr>
          <p:nvPr>
            <p:ph type="sldNum" sz="quarter" idx="10"/>
          </p:nvPr>
        </p:nvSpPr>
        <p:spPr/>
        <p:txBody>
          <a:bodyPr/>
          <a:lstStyle/>
          <a:p>
            <a:fld id="{76FC1221-35E8-4C06-BDCC-5D75DBAACDD3}" type="slidenum">
              <a:rPr kumimoji="1" lang="ja-JP" altLang="en-US" smtClean="0"/>
              <a:t>11</a:t>
            </a:fld>
            <a:endParaRPr kumimoji="1" lang="ja-JP" altLang="en-US" dirty="0"/>
          </a:p>
        </p:txBody>
      </p:sp>
    </p:spTree>
    <p:extLst>
      <p:ext uri="{BB962C8B-B14F-4D97-AF65-F5344CB8AC3E}">
        <p14:creationId xmlns:p14="http://schemas.microsoft.com/office/powerpoint/2010/main" val="39584709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85725" y="744538"/>
            <a:ext cx="6623050" cy="3725862"/>
          </a:xfrm>
        </p:spPr>
      </p:sp>
      <p:sp>
        <p:nvSpPr>
          <p:cNvPr id="3" name="ノート プレースホルダー 2"/>
          <p:cNvSpPr>
            <a:spLocks noGrp="1"/>
          </p:cNvSpPr>
          <p:nvPr>
            <p:ph type="body" idx="1"/>
          </p:nvPr>
        </p:nvSpPr>
        <p:spPr/>
        <p:txBody>
          <a:bodyPr/>
          <a:lstStyle/>
          <a:p>
            <a:pPr defTabSz="919570">
              <a:defRPr/>
            </a:pPr>
            <a:r>
              <a:rPr lang="ja-JP" altLang="en-US" dirty="0">
                <a:latin typeface="+mn-ea"/>
                <a:ea typeface="+mn-ea"/>
              </a:rPr>
              <a:t>また、不安なときに相談できる割合は、全国より低い状況です。</a:t>
            </a:r>
            <a:endParaRPr lang="en-US" altLang="ja-JP" dirty="0">
              <a:latin typeface="+mn-ea"/>
              <a:ea typeface="+mn-ea"/>
            </a:endParaRPr>
          </a:p>
          <a:p>
            <a:pPr defTabSz="919570">
              <a:defRPr/>
            </a:pPr>
            <a:r>
              <a:rPr lang="ja-JP" altLang="en-US" dirty="0">
                <a:latin typeface="+mn-ea"/>
                <a:ea typeface="+mn-ea"/>
              </a:rPr>
              <a:t>相談できるようになることは重要だと考えます。</a:t>
            </a:r>
            <a:endParaRPr lang="en-US" altLang="ja-JP" dirty="0">
              <a:latin typeface="+mn-ea"/>
              <a:ea typeface="+mn-ea"/>
            </a:endParaRPr>
          </a:p>
          <a:p>
            <a:pPr defTabSz="919570">
              <a:defRPr/>
            </a:pPr>
            <a:r>
              <a:rPr lang="ja-JP" altLang="en-US" dirty="0">
                <a:latin typeface="+mn-ea"/>
                <a:ea typeface="+mn-ea"/>
              </a:rPr>
              <a:t>生徒指導提要でも、児童生徒が信頼できる大人に相談できることは、自立に向けて重要である旨が書かれています。</a:t>
            </a:r>
            <a:endParaRPr lang="en-US" altLang="ja-JP" dirty="0">
              <a:latin typeface="+mn-ea"/>
              <a:ea typeface="+mn-ea"/>
            </a:endParaRPr>
          </a:p>
          <a:p>
            <a:pPr defTabSz="919570">
              <a:defRPr/>
            </a:pPr>
            <a:endParaRPr lang="en-US" altLang="ja-JP" dirty="0"/>
          </a:p>
        </p:txBody>
      </p:sp>
      <p:sp>
        <p:nvSpPr>
          <p:cNvPr id="4" name="スライド番号プレースホルダー 3"/>
          <p:cNvSpPr>
            <a:spLocks noGrp="1"/>
          </p:cNvSpPr>
          <p:nvPr>
            <p:ph type="sldNum" sz="quarter" idx="10"/>
          </p:nvPr>
        </p:nvSpPr>
        <p:spPr/>
        <p:txBody>
          <a:bodyPr/>
          <a:lstStyle/>
          <a:p>
            <a:fld id="{76FC1221-35E8-4C06-BDCC-5D75DBAACDD3}" type="slidenum">
              <a:rPr kumimoji="1" lang="ja-JP" altLang="en-US" smtClean="0"/>
              <a:t>12</a:t>
            </a:fld>
            <a:endParaRPr kumimoji="1" lang="ja-JP" altLang="en-US" dirty="0"/>
          </a:p>
        </p:txBody>
      </p:sp>
    </p:spTree>
    <p:extLst>
      <p:ext uri="{BB962C8B-B14F-4D97-AF65-F5344CB8AC3E}">
        <p14:creationId xmlns:p14="http://schemas.microsoft.com/office/powerpoint/2010/main" val="39607716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85725" y="744538"/>
            <a:ext cx="6623050" cy="3725862"/>
          </a:xfrm>
        </p:spPr>
      </p:sp>
      <p:sp>
        <p:nvSpPr>
          <p:cNvPr id="3" name="ノート プレースホルダー 2"/>
          <p:cNvSpPr>
            <a:spLocks noGrp="1"/>
          </p:cNvSpPr>
          <p:nvPr>
            <p:ph type="body" idx="1"/>
          </p:nvPr>
        </p:nvSpPr>
        <p:spPr/>
        <p:txBody>
          <a:bodyPr/>
          <a:lstStyle/>
          <a:p>
            <a:pPr defTabSz="919788">
              <a:defRPr/>
            </a:pPr>
            <a:r>
              <a:rPr lang="ja-JP" altLang="en-US" dirty="0">
                <a:latin typeface="+mn-ea"/>
                <a:ea typeface="+mn-ea"/>
              </a:rPr>
              <a:t>自分で解決するだけでなく、必要に応じて相談できるようになることは、</a:t>
            </a:r>
            <a:endParaRPr lang="en-US" altLang="ja-JP" dirty="0">
              <a:latin typeface="+mn-ea"/>
              <a:ea typeface="+mn-ea"/>
            </a:endParaRPr>
          </a:p>
          <a:p>
            <a:pPr defTabSz="919788">
              <a:defRPr/>
            </a:pPr>
            <a:r>
              <a:rPr lang="ja-JP" altLang="en-US" dirty="0">
                <a:latin typeface="+mn-ea"/>
                <a:ea typeface="+mn-ea"/>
              </a:rPr>
              <a:t>●状況を判断し、行動を選択・実行している姿であり、自己指導能力を生かした行動の１つと考えられます。</a:t>
            </a:r>
            <a:endParaRPr lang="en-US" altLang="ja-JP" dirty="0">
              <a:latin typeface="+mn-ea"/>
              <a:ea typeface="+mn-ea"/>
            </a:endParaRPr>
          </a:p>
          <a:p>
            <a:pPr defTabSz="919863">
              <a:defRPr/>
            </a:pPr>
            <a:r>
              <a:rPr lang="ja-JP" altLang="en-US" dirty="0"/>
              <a:t>●困りごとや不安の解消に、相談という手段を使うことができるようになると、暴力行為やいじめ等の未然防止にもつながると考えます。</a:t>
            </a:r>
          </a:p>
        </p:txBody>
      </p:sp>
      <p:sp>
        <p:nvSpPr>
          <p:cNvPr id="4" name="スライド番号プレースホルダー 3"/>
          <p:cNvSpPr>
            <a:spLocks noGrp="1"/>
          </p:cNvSpPr>
          <p:nvPr>
            <p:ph type="sldNum" sz="quarter" idx="10"/>
          </p:nvPr>
        </p:nvSpPr>
        <p:spPr/>
        <p:txBody>
          <a:bodyPr/>
          <a:lstStyle/>
          <a:p>
            <a:fld id="{76FC1221-35E8-4C06-BDCC-5D75DBAACDD3}" type="slidenum">
              <a:rPr kumimoji="1" lang="ja-JP" altLang="en-US" smtClean="0"/>
              <a:t>13</a:t>
            </a:fld>
            <a:endParaRPr kumimoji="1" lang="ja-JP" altLang="en-US" dirty="0"/>
          </a:p>
        </p:txBody>
      </p:sp>
    </p:spTree>
    <p:extLst>
      <p:ext uri="{BB962C8B-B14F-4D97-AF65-F5344CB8AC3E}">
        <p14:creationId xmlns:p14="http://schemas.microsoft.com/office/powerpoint/2010/main" val="35324267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85725" y="744538"/>
            <a:ext cx="6623050" cy="3725862"/>
          </a:xfrm>
        </p:spPr>
      </p:sp>
      <p:sp>
        <p:nvSpPr>
          <p:cNvPr id="3" name="ノート プレースホルダー 2"/>
          <p:cNvSpPr>
            <a:spLocks noGrp="1"/>
          </p:cNvSpPr>
          <p:nvPr>
            <p:ph type="body" idx="1"/>
          </p:nvPr>
        </p:nvSpPr>
        <p:spPr/>
        <p:txBody>
          <a:bodyPr/>
          <a:lstStyle/>
          <a:p>
            <a:pPr defTabSz="919570">
              <a:defRPr/>
            </a:pPr>
            <a:r>
              <a:rPr lang="ja-JP" altLang="en-US" dirty="0">
                <a:latin typeface="+mn-ea"/>
                <a:ea typeface="+mn-ea"/>
              </a:rPr>
              <a:t>では、児童の自己指導能力を育成するためには、どのような手立てが有効なのでしょうか？</a:t>
            </a:r>
            <a:endParaRPr lang="en-US" altLang="ja-JP" dirty="0">
              <a:latin typeface="+mn-ea"/>
              <a:ea typeface="+mn-ea"/>
            </a:endParaRPr>
          </a:p>
        </p:txBody>
      </p:sp>
      <p:sp>
        <p:nvSpPr>
          <p:cNvPr id="4" name="スライド番号プレースホルダー 3"/>
          <p:cNvSpPr>
            <a:spLocks noGrp="1"/>
          </p:cNvSpPr>
          <p:nvPr>
            <p:ph type="sldNum" sz="quarter" idx="10"/>
          </p:nvPr>
        </p:nvSpPr>
        <p:spPr/>
        <p:txBody>
          <a:bodyPr/>
          <a:lstStyle/>
          <a:p>
            <a:fld id="{76FC1221-35E8-4C06-BDCC-5D75DBAACDD3}" type="slidenum">
              <a:rPr kumimoji="1" lang="ja-JP" altLang="en-US" smtClean="0"/>
              <a:t>14</a:t>
            </a:fld>
            <a:endParaRPr kumimoji="1" lang="ja-JP" altLang="en-US" dirty="0"/>
          </a:p>
        </p:txBody>
      </p:sp>
    </p:spTree>
    <p:extLst>
      <p:ext uri="{BB962C8B-B14F-4D97-AF65-F5344CB8AC3E}">
        <p14:creationId xmlns:p14="http://schemas.microsoft.com/office/powerpoint/2010/main" val="20146157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7463" y="744538"/>
            <a:ext cx="6759575" cy="3803650"/>
          </a:xfrm>
        </p:spPr>
      </p:sp>
      <p:sp>
        <p:nvSpPr>
          <p:cNvPr id="3" name="ノート プレースホルダー 2"/>
          <p:cNvSpPr>
            <a:spLocks noGrp="1"/>
          </p:cNvSpPr>
          <p:nvPr>
            <p:ph type="body" idx="1"/>
          </p:nvPr>
        </p:nvSpPr>
        <p:spPr/>
        <p:txBody>
          <a:bodyPr/>
          <a:lstStyle/>
          <a:p>
            <a:pPr defTabSz="919570">
              <a:defRPr/>
            </a:pPr>
            <a:r>
              <a:rPr lang="ja-JP" altLang="en-US" dirty="0">
                <a:latin typeface="+mn-ea"/>
                <a:ea typeface="+mn-ea"/>
              </a:rPr>
              <a:t>それは、生徒指導の実践上の４つの視点を踏まえていることが大切です。</a:t>
            </a:r>
            <a:endParaRPr lang="en-US" altLang="ja-JP" dirty="0">
              <a:latin typeface="+mn-ea"/>
              <a:ea typeface="+mn-ea"/>
            </a:endParaRPr>
          </a:p>
          <a:p>
            <a:pPr defTabSz="919570">
              <a:defRPr/>
            </a:pPr>
            <a:r>
              <a:rPr lang="ja-JP" altLang="en-US" dirty="0">
                <a:latin typeface="+mn-ea"/>
                <a:ea typeface="+mn-ea"/>
              </a:rPr>
              <a:t>●自己存在感の感受では、大切にされていると感じる工夫、</a:t>
            </a:r>
            <a:endParaRPr lang="en-US" altLang="ja-JP" dirty="0">
              <a:latin typeface="+mn-ea"/>
              <a:ea typeface="+mn-ea"/>
            </a:endParaRPr>
          </a:p>
          <a:p>
            <a:pPr defTabSz="919570">
              <a:defRPr/>
            </a:pPr>
            <a:r>
              <a:rPr lang="ja-JP" altLang="en-US" dirty="0">
                <a:latin typeface="+mn-ea"/>
                <a:ea typeface="+mn-ea"/>
              </a:rPr>
              <a:t>●共感的な人間関係の育成では、互いに認め合い、励まし合い、支え合う工夫が必要です。</a:t>
            </a:r>
            <a:endParaRPr lang="en-US" altLang="ja-JP" dirty="0">
              <a:latin typeface="+mn-ea"/>
              <a:ea typeface="+mn-ea"/>
            </a:endParaRPr>
          </a:p>
          <a:p>
            <a:pPr defTabSz="919570">
              <a:defRPr/>
            </a:pPr>
            <a:r>
              <a:rPr lang="ja-JP" altLang="en-US" dirty="0">
                <a:latin typeface="+mn-ea"/>
                <a:ea typeface="+mn-ea"/>
              </a:rPr>
              <a:t>●自己決定の場の提供では、自分で考え選択・決定等ができる体験、</a:t>
            </a:r>
            <a:endParaRPr lang="en-US" altLang="ja-JP" dirty="0">
              <a:latin typeface="+mn-ea"/>
              <a:ea typeface="+mn-ea"/>
            </a:endParaRPr>
          </a:p>
          <a:p>
            <a:pPr defTabSz="919570">
              <a:defRPr/>
            </a:pPr>
            <a:r>
              <a:rPr lang="ja-JP" altLang="en-US" dirty="0">
                <a:latin typeface="+mn-ea"/>
                <a:ea typeface="+mn-ea"/>
              </a:rPr>
              <a:t>●安全・安心な風土の醸成では、一人一人が尊重され、安心して学ぶことができる工夫が必要になります。</a:t>
            </a:r>
            <a:endParaRPr lang="en-US" altLang="ja-JP" dirty="0">
              <a:latin typeface="+mn-ea"/>
              <a:ea typeface="+mn-ea"/>
            </a:endParaRPr>
          </a:p>
          <a:p>
            <a:pPr defTabSz="919570">
              <a:defRPr/>
            </a:pPr>
            <a:endParaRPr lang="en-US" altLang="ja-JP" dirty="0"/>
          </a:p>
          <a:p>
            <a:pPr defTabSz="919570">
              <a:defRPr/>
            </a:pPr>
            <a:endParaRPr lang="en-US" altLang="ja-JP" dirty="0"/>
          </a:p>
        </p:txBody>
      </p:sp>
      <p:sp>
        <p:nvSpPr>
          <p:cNvPr id="4" name="スライド番号プレースホルダー 3"/>
          <p:cNvSpPr>
            <a:spLocks noGrp="1"/>
          </p:cNvSpPr>
          <p:nvPr>
            <p:ph type="sldNum" sz="quarter" idx="10"/>
          </p:nvPr>
        </p:nvSpPr>
        <p:spPr/>
        <p:txBody>
          <a:bodyPr/>
          <a:lstStyle/>
          <a:p>
            <a:fld id="{76FC1221-35E8-4C06-BDCC-5D75DBAACDD3}" type="slidenum">
              <a:rPr kumimoji="1" lang="ja-JP" altLang="en-US" smtClean="0"/>
              <a:t>15</a:t>
            </a:fld>
            <a:endParaRPr kumimoji="1" lang="ja-JP" altLang="en-US" dirty="0"/>
          </a:p>
        </p:txBody>
      </p:sp>
    </p:spTree>
    <p:extLst>
      <p:ext uri="{BB962C8B-B14F-4D97-AF65-F5344CB8AC3E}">
        <p14:creationId xmlns:p14="http://schemas.microsoft.com/office/powerpoint/2010/main" val="37528376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84138" y="744538"/>
            <a:ext cx="6626225" cy="3727450"/>
          </a:xfrm>
        </p:spPr>
      </p:sp>
      <p:sp>
        <p:nvSpPr>
          <p:cNvPr id="3" name="ノート プレースホルダー 2"/>
          <p:cNvSpPr>
            <a:spLocks noGrp="1"/>
          </p:cNvSpPr>
          <p:nvPr>
            <p:ph type="body" idx="1"/>
          </p:nvPr>
        </p:nvSpPr>
        <p:spPr/>
        <p:txBody>
          <a:bodyPr/>
          <a:lstStyle/>
          <a:p>
            <a:pPr defTabSz="919570">
              <a:defRPr/>
            </a:pPr>
            <a:r>
              <a:rPr lang="ja-JP" altLang="en-US" dirty="0">
                <a:latin typeface="+mn-ea"/>
                <a:ea typeface="+mn-ea"/>
              </a:rPr>
              <a:t>これら４つの視点に留意した活動が教育相談です。</a:t>
            </a:r>
            <a:endParaRPr lang="en-US" altLang="ja-JP" dirty="0">
              <a:latin typeface="+mn-ea"/>
              <a:ea typeface="+mn-ea"/>
            </a:endParaRPr>
          </a:p>
          <a:p>
            <a:pPr defTabSz="919570">
              <a:defRPr/>
            </a:pPr>
            <a:r>
              <a:rPr lang="ja-JP" altLang="en-US" dirty="0">
                <a:latin typeface="+mn-ea"/>
                <a:ea typeface="+mn-ea"/>
              </a:rPr>
              <a:t>教育相談は、生徒指導の中心的な役割を担います。</a:t>
            </a:r>
            <a:endParaRPr lang="en-US" altLang="ja-JP" dirty="0">
              <a:latin typeface="+mn-ea"/>
              <a:ea typeface="+mn-ea"/>
            </a:endParaRPr>
          </a:p>
        </p:txBody>
      </p:sp>
      <p:sp>
        <p:nvSpPr>
          <p:cNvPr id="4" name="スライド番号プレースホルダー 3"/>
          <p:cNvSpPr>
            <a:spLocks noGrp="1"/>
          </p:cNvSpPr>
          <p:nvPr>
            <p:ph type="sldNum" sz="quarter" idx="10"/>
          </p:nvPr>
        </p:nvSpPr>
        <p:spPr/>
        <p:txBody>
          <a:bodyPr/>
          <a:lstStyle/>
          <a:p>
            <a:fld id="{76FC1221-35E8-4C06-BDCC-5D75DBAACDD3}" type="slidenum">
              <a:rPr kumimoji="1" lang="ja-JP" altLang="en-US" smtClean="0"/>
              <a:t>16</a:t>
            </a:fld>
            <a:endParaRPr kumimoji="1" lang="ja-JP" altLang="en-US" dirty="0"/>
          </a:p>
        </p:txBody>
      </p:sp>
    </p:spTree>
    <p:extLst>
      <p:ext uri="{BB962C8B-B14F-4D97-AF65-F5344CB8AC3E}">
        <p14:creationId xmlns:p14="http://schemas.microsoft.com/office/powerpoint/2010/main" val="5040131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85725" y="744538"/>
            <a:ext cx="6623050" cy="3725862"/>
          </a:xfrm>
        </p:spPr>
      </p:sp>
      <p:sp>
        <p:nvSpPr>
          <p:cNvPr id="3" name="ノート プレースホルダー 2"/>
          <p:cNvSpPr>
            <a:spLocks noGrp="1"/>
          </p:cNvSpPr>
          <p:nvPr>
            <p:ph type="body" idx="1"/>
          </p:nvPr>
        </p:nvSpPr>
        <p:spPr/>
        <p:txBody>
          <a:bodyPr/>
          <a:lstStyle/>
          <a:p>
            <a:pPr defTabSz="919570">
              <a:defRPr/>
            </a:pPr>
            <a:r>
              <a:rPr lang="ja-JP" altLang="en-US" u="none" strike="noStrike" dirty="0">
                <a:latin typeface="+mn-ea"/>
                <a:ea typeface="+mn-ea"/>
              </a:rPr>
              <a:t>これから特に求められる教育相談が、発達支持的教育相談です。これは日頃からできる、個に寄り添った働き掛けです。</a:t>
            </a:r>
            <a:endParaRPr lang="en-US" altLang="ja-JP" u="none" strike="noStrike" dirty="0">
              <a:latin typeface="+mn-ea"/>
              <a:ea typeface="+mn-ea"/>
            </a:endParaRPr>
          </a:p>
          <a:p>
            <a:pPr defTabSz="919570">
              <a:defRPr/>
            </a:pPr>
            <a:r>
              <a:rPr lang="ja-JP" altLang="en-US" u="none" strike="noStrike" dirty="0">
                <a:latin typeface="+mn-ea"/>
                <a:ea typeface="+mn-ea"/>
              </a:rPr>
              <a:t>●例えば、「掃除当番で、頑張っている児童を励ます」等、</a:t>
            </a:r>
            <a:r>
              <a:rPr lang="ja-JP" altLang="en-US" dirty="0">
                <a:latin typeface="+mn-ea"/>
                <a:ea typeface="+mn-ea"/>
              </a:rPr>
              <a:t>何か起きる前に実施できるので、多くの機会で自己指導能力を育てることができます。</a:t>
            </a:r>
          </a:p>
        </p:txBody>
      </p:sp>
      <p:sp>
        <p:nvSpPr>
          <p:cNvPr id="4" name="スライド番号プレースホルダー 3"/>
          <p:cNvSpPr>
            <a:spLocks noGrp="1"/>
          </p:cNvSpPr>
          <p:nvPr>
            <p:ph type="sldNum" sz="quarter" idx="10"/>
          </p:nvPr>
        </p:nvSpPr>
        <p:spPr/>
        <p:txBody>
          <a:bodyPr/>
          <a:lstStyle/>
          <a:p>
            <a:fld id="{76FC1221-35E8-4C06-BDCC-5D75DBAACDD3}" type="slidenum">
              <a:rPr kumimoji="1" lang="ja-JP" altLang="en-US" smtClean="0"/>
              <a:t>17</a:t>
            </a:fld>
            <a:endParaRPr kumimoji="1" lang="ja-JP" altLang="en-US" dirty="0"/>
          </a:p>
        </p:txBody>
      </p:sp>
    </p:spTree>
    <p:extLst>
      <p:ext uri="{BB962C8B-B14F-4D97-AF65-F5344CB8AC3E}">
        <p14:creationId xmlns:p14="http://schemas.microsoft.com/office/powerpoint/2010/main" val="219857136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84138" y="609600"/>
            <a:ext cx="6626225" cy="3727450"/>
          </a:xfrm>
        </p:spPr>
      </p:sp>
      <p:sp>
        <p:nvSpPr>
          <p:cNvPr id="3" name="ノート プレースホルダー 2"/>
          <p:cNvSpPr>
            <a:spLocks noGrp="1"/>
          </p:cNvSpPr>
          <p:nvPr>
            <p:ph type="body" idx="1"/>
          </p:nvPr>
        </p:nvSpPr>
        <p:spPr/>
        <p:txBody>
          <a:bodyPr/>
          <a:lstStyle/>
          <a:p>
            <a:pPr algn="l"/>
            <a:r>
              <a:rPr lang="ja-JP" altLang="en-US" kern="100" dirty="0">
                <a:latin typeface="+mn-ea"/>
                <a:cs typeface="Times New Roman" panose="02020603050405020304" pitchFamily="18" charset="0"/>
              </a:rPr>
              <a:t>「何か起きる前」の日常的な生徒指導として、発達支持的生徒指導があります。</a:t>
            </a:r>
            <a:endParaRPr lang="en-US" altLang="ja-JP" kern="100" dirty="0">
              <a:latin typeface="+mn-ea"/>
              <a:cs typeface="Times New Roman" panose="02020603050405020304" pitchFamily="18" charset="0"/>
            </a:endParaRPr>
          </a:p>
          <a:p>
            <a:pPr algn="l"/>
            <a:r>
              <a:rPr lang="ja-JP" altLang="en-US" kern="100" dirty="0">
                <a:latin typeface="+mn-ea"/>
                <a:cs typeface="Times New Roman" panose="02020603050405020304" pitchFamily="18" charset="0"/>
              </a:rPr>
              <a:t>これは全体と個への働き掛けであるのに対して、発達支持的教育相談は、個に寄り添った働き掛けであり、いつでもどこでもできる教育相談です。</a:t>
            </a:r>
            <a:endParaRPr lang="en-US" altLang="ja-JP" kern="100" dirty="0">
              <a:latin typeface="+mn-ea"/>
              <a:cs typeface="Times New Roman" panose="02020603050405020304" pitchFamily="18" charset="0"/>
            </a:endParaRPr>
          </a:p>
        </p:txBody>
      </p:sp>
      <p:sp>
        <p:nvSpPr>
          <p:cNvPr id="4" name="スライド番号プレースホルダー 3"/>
          <p:cNvSpPr>
            <a:spLocks noGrp="1"/>
          </p:cNvSpPr>
          <p:nvPr>
            <p:ph type="sldNum" sz="quarter" idx="10"/>
          </p:nvPr>
        </p:nvSpPr>
        <p:spPr/>
        <p:txBody>
          <a:bodyPr/>
          <a:lstStyle/>
          <a:p>
            <a:fld id="{76FC1221-35E8-4C06-BDCC-5D75DBAACDD3}" type="slidenum">
              <a:rPr kumimoji="1" lang="ja-JP" altLang="en-US" smtClean="0"/>
              <a:t>18</a:t>
            </a:fld>
            <a:endParaRPr kumimoji="1" lang="ja-JP" altLang="en-US" dirty="0"/>
          </a:p>
        </p:txBody>
      </p:sp>
    </p:spTree>
    <p:extLst>
      <p:ext uri="{BB962C8B-B14F-4D97-AF65-F5344CB8AC3E}">
        <p14:creationId xmlns:p14="http://schemas.microsoft.com/office/powerpoint/2010/main" val="922039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82550" y="730250"/>
            <a:ext cx="6629400" cy="3729038"/>
          </a:xfrm>
        </p:spPr>
      </p:sp>
      <p:sp>
        <p:nvSpPr>
          <p:cNvPr id="3" name="ノート プレースホルダー 2"/>
          <p:cNvSpPr>
            <a:spLocks noGrp="1"/>
          </p:cNvSpPr>
          <p:nvPr>
            <p:ph type="body" idx="1"/>
          </p:nvPr>
        </p:nvSpPr>
        <p:spPr>
          <a:xfrm>
            <a:off x="610320" y="4962530"/>
            <a:ext cx="5573879" cy="2094410"/>
          </a:xfrm>
        </p:spPr>
        <p:txBody>
          <a:bodyPr/>
          <a:lstStyle/>
          <a:p>
            <a:pPr defTabSz="913517">
              <a:defRPr/>
            </a:pPr>
            <a:r>
              <a:rPr lang="ja-JP" altLang="en-US" dirty="0"/>
              <a:t>これから「いつでもどこでも教育相談」研修会を始めます。</a:t>
            </a:r>
          </a:p>
          <a:p>
            <a:pPr defTabSz="913517">
              <a:defRPr/>
            </a:pPr>
            <a:r>
              <a:rPr lang="ja-JP" altLang="en-US" dirty="0"/>
              <a:t>題名を聞いて、教育相談なのに「いつでもどこでも？」と疑問に感じた先生もいますよね。</a:t>
            </a:r>
          </a:p>
          <a:p>
            <a:pPr defTabSz="913517">
              <a:defRPr/>
            </a:pPr>
            <a:endParaRPr lang="en-US" altLang="ja-JP" dirty="0"/>
          </a:p>
        </p:txBody>
      </p:sp>
      <p:sp>
        <p:nvSpPr>
          <p:cNvPr id="4" name="スライド番号プレースホルダー 3"/>
          <p:cNvSpPr>
            <a:spLocks noGrp="1"/>
          </p:cNvSpPr>
          <p:nvPr>
            <p:ph type="sldNum" sz="quarter" idx="10"/>
          </p:nvPr>
        </p:nvSpPr>
        <p:spPr/>
        <p:txBody>
          <a:bodyPr/>
          <a:lstStyle/>
          <a:p>
            <a:fld id="{76FC1221-35E8-4C06-BDCC-5D75DBAACDD3}" type="slidenum">
              <a:rPr kumimoji="1" lang="ja-JP" altLang="en-US" smtClean="0"/>
              <a:t>1</a:t>
            </a:fld>
            <a:endParaRPr kumimoji="1" lang="ja-JP" altLang="en-US" dirty="0"/>
          </a:p>
        </p:txBody>
      </p:sp>
    </p:spTree>
    <p:extLst>
      <p:ext uri="{BB962C8B-B14F-4D97-AF65-F5344CB8AC3E}">
        <p14:creationId xmlns:p14="http://schemas.microsoft.com/office/powerpoint/2010/main" val="73194952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82550" y="741363"/>
            <a:ext cx="6629400" cy="3729037"/>
          </a:xfrm>
        </p:spPr>
      </p:sp>
      <p:sp>
        <p:nvSpPr>
          <p:cNvPr id="3" name="ノート プレースホルダー 2"/>
          <p:cNvSpPr>
            <a:spLocks noGrp="1"/>
          </p:cNvSpPr>
          <p:nvPr>
            <p:ph type="body" idx="1"/>
          </p:nvPr>
        </p:nvSpPr>
        <p:spPr/>
        <p:txBody>
          <a:bodyPr/>
          <a:lstStyle/>
          <a:p>
            <a:pPr defTabSz="913534">
              <a:defRPr/>
            </a:pPr>
            <a:r>
              <a:rPr lang="ja-JP" altLang="en-US" dirty="0">
                <a:latin typeface="+mn-ea"/>
                <a:cs typeface="メイリオ" panose="020B0604030504040204" pitchFamily="50" charset="-128"/>
              </a:rPr>
              <a:t>例えば、</a:t>
            </a:r>
            <a:endParaRPr lang="en-US" altLang="ja-JP" dirty="0">
              <a:latin typeface="+mn-ea"/>
              <a:cs typeface="メイリオ" panose="020B0604030504040204" pitchFamily="50" charset="-128"/>
            </a:endParaRPr>
          </a:p>
          <a:p>
            <a:pPr defTabSz="913534">
              <a:defRPr/>
            </a:pPr>
            <a:r>
              <a:rPr lang="ja-JP" altLang="en-US" dirty="0">
                <a:latin typeface="+mn-ea"/>
                <a:cs typeface="メイリオ" panose="020B0604030504040204" pitchFamily="50" charset="-128"/>
              </a:rPr>
              <a:t>●運動会の時期、「協力して頑張っていこう」とクラス全体に伝えるのは発達支持的生徒指導です。</a:t>
            </a:r>
            <a:endParaRPr lang="en-US" altLang="ja-JP" dirty="0">
              <a:latin typeface="+mn-ea"/>
              <a:cs typeface="メイリオ" panose="020B0604030504040204" pitchFamily="50" charset="-128"/>
            </a:endParaRPr>
          </a:p>
          <a:p>
            <a:pPr defTabSz="913534">
              <a:defRPr/>
            </a:pPr>
            <a:r>
              <a:rPr lang="ja-JP" altLang="en-US" dirty="0">
                <a:latin typeface="+mn-ea"/>
                <a:cs typeface="メイリオ" panose="020B0604030504040204" pitchFamily="50" charset="-128"/>
              </a:rPr>
              <a:t>●そのとき、一人一人を見ると児童たちの反応は分かれますよね。</a:t>
            </a:r>
            <a:endParaRPr lang="en-US" altLang="ja-JP" dirty="0">
              <a:latin typeface="+mn-ea"/>
              <a:cs typeface="メイリオ" panose="020B0604030504040204" pitchFamily="50" charset="-128"/>
            </a:endParaRPr>
          </a:p>
          <a:p>
            <a:pPr defTabSz="913534">
              <a:defRPr/>
            </a:pPr>
            <a:r>
              <a:rPr lang="ja-JP" altLang="en-US" dirty="0">
                <a:latin typeface="+mn-ea"/>
                <a:cs typeface="メイリオ" panose="020B0604030504040204" pitchFamily="50" charset="-128"/>
              </a:rPr>
              <a:t>●やる気のある児童には、「みんなを引っ張っていってね」と廊下で声を掛けたり、元気のない児童には、「どうした？不安なことはある？」と一人になったタイミングで聞いたり、個に寄り添って働き掛けるものが、発達支持的教育相談です。</a:t>
            </a:r>
            <a:endParaRPr lang="en-US" altLang="ja-JP" dirty="0">
              <a:latin typeface="+mn-ea"/>
              <a:cs typeface="メイリオ" panose="020B0604030504040204" pitchFamily="50" charset="-128"/>
            </a:endParaRPr>
          </a:p>
          <a:p>
            <a:pPr defTabSz="903546">
              <a:defRPr/>
            </a:pPr>
            <a:endParaRPr lang="en-US" altLang="ja-JP"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 name="スライド番号プレースホルダー 3"/>
          <p:cNvSpPr>
            <a:spLocks noGrp="1"/>
          </p:cNvSpPr>
          <p:nvPr>
            <p:ph type="sldNum" sz="quarter" idx="10"/>
          </p:nvPr>
        </p:nvSpPr>
        <p:spPr/>
        <p:txBody>
          <a:bodyPr/>
          <a:lstStyle/>
          <a:p>
            <a:fld id="{76FC1221-35E8-4C06-BDCC-5D75DBAACDD3}" type="slidenum">
              <a:rPr kumimoji="1" lang="ja-JP" altLang="en-US" smtClean="0"/>
              <a:t>19</a:t>
            </a:fld>
            <a:endParaRPr kumimoji="1" lang="ja-JP" altLang="en-US" dirty="0"/>
          </a:p>
        </p:txBody>
      </p:sp>
    </p:spTree>
    <p:extLst>
      <p:ext uri="{BB962C8B-B14F-4D97-AF65-F5344CB8AC3E}">
        <p14:creationId xmlns:p14="http://schemas.microsoft.com/office/powerpoint/2010/main" val="24721954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84138" y="588963"/>
            <a:ext cx="6626225" cy="3727450"/>
          </a:xfrm>
        </p:spPr>
      </p:sp>
      <p:sp>
        <p:nvSpPr>
          <p:cNvPr id="3" name="ノート プレースホルダー 2"/>
          <p:cNvSpPr>
            <a:spLocks noGrp="1"/>
          </p:cNvSpPr>
          <p:nvPr>
            <p:ph type="body" idx="1"/>
          </p:nvPr>
        </p:nvSpPr>
        <p:spPr/>
        <p:txBody>
          <a:bodyPr/>
          <a:lstStyle/>
          <a:p>
            <a:pPr defTabSz="903546">
              <a:defRPr/>
            </a:pPr>
            <a:r>
              <a:rPr lang="ja-JP" altLang="en-US" dirty="0">
                <a:latin typeface="+mn-ea"/>
                <a:cs typeface="メイリオ" panose="020B0604030504040204" pitchFamily="50" charset="-128"/>
              </a:rPr>
              <a:t>あいさつでもそうです。</a:t>
            </a:r>
            <a:endParaRPr lang="en-US" altLang="ja-JP" dirty="0">
              <a:latin typeface="+mn-ea"/>
              <a:cs typeface="メイリオ" panose="020B0604030504040204" pitchFamily="50" charset="-128"/>
            </a:endParaRPr>
          </a:p>
          <a:p>
            <a:pPr defTabSz="903546">
              <a:defRPr/>
            </a:pPr>
            <a:r>
              <a:rPr lang="ja-JP" altLang="en-US" dirty="0">
                <a:latin typeface="+mn-ea"/>
                <a:cs typeface="メイリオ" panose="020B0604030504040204" pitchFamily="50" charset="-128"/>
              </a:rPr>
              <a:t>●朝、教室に行くときに「おはよう」と一人一人、どの児童にも声を掛けていくのが発達支持的生徒指導ですが、</a:t>
            </a:r>
            <a:endParaRPr lang="en-US" altLang="ja-JP" dirty="0">
              <a:latin typeface="+mn-ea"/>
              <a:cs typeface="メイリオ" panose="020B0604030504040204" pitchFamily="50" charset="-128"/>
            </a:endParaRPr>
          </a:p>
          <a:p>
            <a:pPr defTabSz="903546">
              <a:defRPr/>
            </a:pPr>
            <a:r>
              <a:rPr lang="ja-JP" altLang="en-US" dirty="0">
                <a:latin typeface="+mn-ea"/>
                <a:cs typeface="メイリオ" panose="020B0604030504040204" pitchFamily="50" charset="-128"/>
              </a:rPr>
              <a:t>●その児童の暗い表情を見取り、</a:t>
            </a:r>
            <a:endParaRPr lang="en-US" altLang="ja-JP" dirty="0">
              <a:latin typeface="+mn-ea"/>
              <a:cs typeface="メイリオ" panose="020B0604030504040204" pitchFamily="50" charset="-128"/>
            </a:endParaRPr>
          </a:p>
          <a:p>
            <a:pPr defTabSz="903546">
              <a:defRPr/>
            </a:pPr>
            <a:r>
              <a:rPr lang="ja-JP" altLang="en-US" dirty="0">
                <a:latin typeface="+mn-ea"/>
                <a:cs typeface="メイリオ" panose="020B0604030504040204" pitchFamily="50" charset="-128"/>
              </a:rPr>
              <a:t>●「おはよう。元気がないようだけど、どうしたの？」等、個に寄り添って声を掛けるのは、発達支持的教育相談です。</a:t>
            </a:r>
            <a:endParaRPr lang="en-US" altLang="ja-JP" dirty="0">
              <a:latin typeface="+mn-ea"/>
              <a:cs typeface="メイリオ" panose="020B0604030504040204" pitchFamily="50" charset="-128"/>
            </a:endParaRPr>
          </a:p>
          <a:p>
            <a:pPr defTabSz="903546">
              <a:defRPr/>
            </a:pPr>
            <a:r>
              <a:rPr lang="ja-JP" altLang="en-US" dirty="0">
                <a:latin typeface="+mn-ea"/>
                <a:cs typeface="メイリオ" panose="020B0604030504040204" pitchFamily="50" charset="-128"/>
              </a:rPr>
              <a:t>このように一人一人に働き掛ける活動です。</a:t>
            </a:r>
            <a:endParaRPr lang="en-US" altLang="ja-JP" dirty="0">
              <a:latin typeface="+mn-ea"/>
              <a:cs typeface="メイリオ" panose="020B0604030504040204" pitchFamily="50" charset="-128"/>
            </a:endParaRPr>
          </a:p>
          <a:p>
            <a:pPr defTabSz="903546">
              <a:defRPr/>
            </a:pPr>
            <a:endParaRPr lang="en-US" altLang="ja-JP"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 name="スライド番号プレースホルダー 3"/>
          <p:cNvSpPr>
            <a:spLocks noGrp="1"/>
          </p:cNvSpPr>
          <p:nvPr>
            <p:ph type="sldNum" sz="quarter" idx="10"/>
          </p:nvPr>
        </p:nvSpPr>
        <p:spPr/>
        <p:txBody>
          <a:bodyPr/>
          <a:lstStyle/>
          <a:p>
            <a:fld id="{76FC1221-35E8-4C06-BDCC-5D75DBAACDD3}" type="slidenum">
              <a:rPr kumimoji="1" lang="ja-JP" altLang="en-US" smtClean="0"/>
              <a:t>20</a:t>
            </a:fld>
            <a:endParaRPr kumimoji="1" lang="ja-JP" altLang="en-US" dirty="0"/>
          </a:p>
        </p:txBody>
      </p:sp>
    </p:spTree>
    <p:extLst>
      <p:ext uri="{BB962C8B-B14F-4D97-AF65-F5344CB8AC3E}">
        <p14:creationId xmlns:p14="http://schemas.microsoft.com/office/powerpoint/2010/main" val="271496601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85725" y="744538"/>
            <a:ext cx="6623050" cy="3725862"/>
          </a:xfrm>
        </p:spPr>
      </p:sp>
      <p:sp>
        <p:nvSpPr>
          <p:cNvPr id="3" name="ノート プレースホルダー 2"/>
          <p:cNvSpPr>
            <a:spLocks noGrp="1"/>
          </p:cNvSpPr>
          <p:nvPr>
            <p:ph type="body" idx="1"/>
          </p:nvPr>
        </p:nvSpPr>
        <p:spPr/>
        <p:txBody>
          <a:bodyPr/>
          <a:lstStyle/>
          <a:p>
            <a:pPr defTabSz="919570">
              <a:defRPr/>
            </a:pPr>
            <a:r>
              <a:rPr lang="ja-JP" altLang="en-US" dirty="0">
                <a:latin typeface="+mn-ea"/>
                <a:ea typeface="+mn-ea"/>
              </a:rPr>
              <a:t>先生方は、一人一人に働き掛けていますか？＜少し待つ＞</a:t>
            </a:r>
            <a:endParaRPr lang="en-US" altLang="ja-JP" dirty="0">
              <a:latin typeface="+mn-ea"/>
              <a:ea typeface="+mn-ea"/>
            </a:endParaRPr>
          </a:p>
          <a:p>
            <a:pPr defTabSz="919570">
              <a:defRPr/>
            </a:pPr>
            <a:r>
              <a:rPr lang="ja-JP" altLang="en-US" dirty="0">
                <a:latin typeface="+mn-ea"/>
                <a:ea typeface="+mn-ea"/>
              </a:rPr>
              <a:t>宮城県の調査結果では</a:t>
            </a:r>
            <a:endParaRPr lang="en-US" altLang="ja-JP" dirty="0">
              <a:latin typeface="+mn-ea"/>
              <a:ea typeface="+mn-ea"/>
            </a:endParaRPr>
          </a:p>
          <a:p>
            <a:pPr defTabSz="919570">
              <a:defRPr/>
            </a:pPr>
            <a:r>
              <a:rPr lang="ja-JP" altLang="en-US">
                <a:latin typeface="+mn-ea"/>
                <a:ea typeface="+mn-ea"/>
              </a:rPr>
              <a:t>教員</a:t>
            </a:r>
            <a:r>
              <a:rPr lang="ja-JP" altLang="en-US" dirty="0">
                <a:latin typeface="+mn-ea"/>
                <a:ea typeface="+mn-ea"/>
              </a:rPr>
              <a:t>は一人一人に、声を掛け、励ましたり、話をよく聴いたりしていて、児童もそれを実感しています。</a:t>
            </a:r>
          </a:p>
          <a:p>
            <a:pPr defTabSz="919570">
              <a:defRPr/>
            </a:pPr>
            <a:endParaRPr lang="ja-JP" altLang="en-US" dirty="0"/>
          </a:p>
          <a:p>
            <a:pPr defTabSz="919570">
              <a:defRPr/>
            </a:pPr>
            <a:endParaRPr lang="en-US" altLang="ja-JP" dirty="0"/>
          </a:p>
        </p:txBody>
      </p:sp>
      <p:sp>
        <p:nvSpPr>
          <p:cNvPr id="4" name="スライド番号プレースホルダー 3"/>
          <p:cNvSpPr>
            <a:spLocks noGrp="1"/>
          </p:cNvSpPr>
          <p:nvPr>
            <p:ph type="sldNum" sz="quarter" idx="10"/>
          </p:nvPr>
        </p:nvSpPr>
        <p:spPr/>
        <p:txBody>
          <a:bodyPr/>
          <a:lstStyle/>
          <a:p>
            <a:fld id="{76FC1221-35E8-4C06-BDCC-5D75DBAACDD3}" type="slidenum">
              <a:rPr kumimoji="1" lang="ja-JP" altLang="en-US" smtClean="0"/>
              <a:t>21</a:t>
            </a:fld>
            <a:endParaRPr kumimoji="1" lang="ja-JP" altLang="en-US" dirty="0"/>
          </a:p>
        </p:txBody>
      </p:sp>
    </p:spTree>
    <p:extLst>
      <p:ext uri="{BB962C8B-B14F-4D97-AF65-F5344CB8AC3E}">
        <p14:creationId xmlns:p14="http://schemas.microsoft.com/office/powerpoint/2010/main" val="252670894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85725" y="744538"/>
            <a:ext cx="6623050" cy="3725862"/>
          </a:xfrm>
        </p:spPr>
      </p:sp>
      <p:sp>
        <p:nvSpPr>
          <p:cNvPr id="3" name="ノート プレースホルダー 2"/>
          <p:cNvSpPr>
            <a:spLocks noGrp="1"/>
          </p:cNvSpPr>
          <p:nvPr>
            <p:ph type="body" idx="1"/>
          </p:nvPr>
        </p:nvSpPr>
        <p:spPr/>
        <p:txBody>
          <a:bodyPr/>
          <a:lstStyle/>
          <a:p>
            <a:pPr defTabSz="919570">
              <a:defRPr/>
            </a:pPr>
            <a:r>
              <a:rPr lang="ja-JP" altLang="en-US" dirty="0"/>
              <a:t>しかし、相談できる割合が低い等の課題があります。</a:t>
            </a:r>
          </a:p>
          <a:p>
            <a:pPr defTabSz="919570">
              <a:defRPr/>
            </a:pPr>
            <a:r>
              <a:rPr lang="ja-JP" altLang="en-US" dirty="0"/>
              <a:t>必要に応じて相談できるようになるには、ただ、「励ます・話を聴く」のでは十分ではないのかもしれません。</a:t>
            </a:r>
          </a:p>
          <a:p>
            <a:pPr defTabSz="919570">
              <a:defRPr/>
            </a:pPr>
            <a:endParaRPr lang="en-US" altLang="ja-JP" dirty="0"/>
          </a:p>
        </p:txBody>
      </p:sp>
      <p:sp>
        <p:nvSpPr>
          <p:cNvPr id="4" name="スライド番号プレースホルダー 3"/>
          <p:cNvSpPr>
            <a:spLocks noGrp="1"/>
          </p:cNvSpPr>
          <p:nvPr>
            <p:ph type="sldNum" sz="quarter" idx="10"/>
          </p:nvPr>
        </p:nvSpPr>
        <p:spPr/>
        <p:txBody>
          <a:bodyPr/>
          <a:lstStyle/>
          <a:p>
            <a:fld id="{76FC1221-35E8-4C06-BDCC-5D75DBAACDD3}" type="slidenum">
              <a:rPr kumimoji="1" lang="ja-JP" altLang="en-US" smtClean="0"/>
              <a:t>22</a:t>
            </a:fld>
            <a:endParaRPr kumimoji="1" lang="ja-JP" altLang="en-US" dirty="0"/>
          </a:p>
        </p:txBody>
      </p:sp>
    </p:spTree>
    <p:extLst>
      <p:ext uri="{BB962C8B-B14F-4D97-AF65-F5344CB8AC3E}">
        <p14:creationId xmlns:p14="http://schemas.microsoft.com/office/powerpoint/2010/main" val="297711357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19478">
              <a:defRPr/>
            </a:pPr>
            <a:r>
              <a:rPr lang="ja-JP" altLang="en-US" dirty="0">
                <a:latin typeface="+mn-ea"/>
                <a:ea typeface="+mn-ea"/>
              </a:rPr>
              <a:t>そこで、小学生を対象に「あなたなら先生にどんなことをしてもらうと相談しやすいですか」と聞きました。その結果がこちらです。</a:t>
            </a:r>
            <a:endParaRPr lang="en-US" altLang="ja-JP" dirty="0">
              <a:latin typeface="+mn-ea"/>
              <a:ea typeface="+mn-ea"/>
            </a:endParaRPr>
          </a:p>
          <a:p>
            <a:pPr defTabSz="919478">
              <a:defRPr/>
            </a:pPr>
            <a:r>
              <a:rPr lang="ja-JP" altLang="en-US" dirty="0">
                <a:latin typeface="+mn-ea"/>
                <a:ea typeface="+mn-ea"/>
              </a:rPr>
              <a:t>●「自分の気持ちを分かってくれる」が最も多く、次いで「どうすればいいか一緒に考えてくれる」でした。</a:t>
            </a:r>
            <a:endParaRPr lang="en-US" altLang="ja-JP" dirty="0">
              <a:latin typeface="+mn-ea"/>
              <a:ea typeface="+mn-ea"/>
            </a:endParaRPr>
          </a:p>
          <a:p>
            <a:pPr defTabSz="919478">
              <a:defRPr/>
            </a:pPr>
            <a:r>
              <a:rPr lang="ja-JP" altLang="en-US" dirty="0">
                <a:latin typeface="+mn-ea"/>
                <a:ea typeface="+mn-ea"/>
              </a:rPr>
              <a:t>●上位４つを見ると、小学生は、受容的・共感的な働き掛けを求めていました。</a:t>
            </a:r>
            <a:endParaRPr lang="en-US" altLang="ja-JP" dirty="0">
              <a:latin typeface="+mn-ea"/>
              <a:ea typeface="+mn-ea"/>
            </a:endParaRPr>
          </a:p>
        </p:txBody>
      </p:sp>
      <p:sp>
        <p:nvSpPr>
          <p:cNvPr id="4" name="スライド番号プレースホルダー 3"/>
          <p:cNvSpPr>
            <a:spLocks noGrp="1"/>
          </p:cNvSpPr>
          <p:nvPr>
            <p:ph type="sldNum" sz="quarter" idx="5"/>
          </p:nvPr>
        </p:nvSpPr>
        <p:spPr/>
        <p:txBody>
          <a:bodyPr/>
          <a:lstStyle/>
          <a:p>
            <a:fld id="{76FC1221-35E8-4C06-BDCC-5D75DBAACDD3}" type="slidenum">
              <a:rPr kumimoji="1" lang="ja-JP" altLang="en-US" smtClean="0"/>
              <a:t>23</a:t>
            </a:fld>
            <a:endParaRPr kumimoji="1" lang="ja-JP" altLang="en-US" dirty="0"/>
          </a:p>
        </p:txBody>
      </p:sp>
    </p:spTree>
    <p:extLst>
      <p:ext uri="{BB962C8B-B14F-4D97-AF65-F5344CB8AC3E}">
        <p14:creationId xmlns:p14="http://schemas.microsoft.com/office/powerpoint/2010/main" val="164846152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latin typeface="+mn-ea"/>
                <a:ea typeface="+mn-ea"/>
              </a:rPr>
              <a:t>特に、困ったり不安になったりする小学生に絞った場合の結果を見ると、「自分の気持ちを分かってくれる」と答える割合は更に増加します。</a:t>
            </a:r>
            <a:endParaRPr kumimoji="1" lang="en-US" altLang="ja-JP" dirty="0">
              <a:latin typeface="+mn-ea"/>
              <a:ea typeface="+mn-ea"/>
            </a:endParaRPr>
          </a:p>
          <a:p>
            <a:r>
              <a:rPr kumimoji="1" lang="ja-JP" altLang="en-US" dirty="0">
                <a:latin typeface="+mn-ea"/>
                <a:ea typeface="+mn-ea"/>
              </a:rPr>
              <a:t>不安や悩みを抱えている児童ほど、寄り添ってくれる働き掛けを求めていました。</a:t>
            </a:r>
          </a:p>
        </p:txBody>
      </p:sp>
      <p:sp>
        <p:nvSpPr>
          <p:cNvPr id="4" name="スライド番号プレースホルダー 3"/>
          <p:cNvSpPr>
            <a:spLocks noGrp="1"/>
          </p:cNvSpPr>
          <p:nvPr>
            <p:ph type="sldNum" sz="quarter" idx="5"/>
          </p:nvPr>
        </p:nvSpPr>
        <p:spPr/>
        <p:txBody>
          <a:bodyPr/>
          <a:lstStyle/>
          <a:p>
            <a:fld id="{76FC1221-35E8-4C06-BDCC-5D75DBAACDD3}" type="slidenum">
              <a:rPr kumimoji="1" lang="ja-JP" altLang="en-US" smtClean="0"/>
              <a:t>24</a:t>
            </a:fld>
            <a:endParaRPr kumimoji="1" lang="ja-JP" altLang="en-US" dirty="0"/>
          </a:p>
        </p:txBody>
      </p:sp>
    </p:spTree>
    <p:extLst>
      <p:ext uri="{BB962C8B-B14F-4D97-AF65-F5344CB8AC3E}">
        <p14:creationId xmlns:p14="http://schemas.microsoft.com/office/powerpoint/2010/main" val="353079046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19570">
              <a:defRPr/>
            </a:pPr>
            <a:r>
              <a:rPr lang="ja-JP" altLang="en-US" dirty="0">
                <a:latin typeface="+mn-ea"/>
                <a:ea typeface="+mn-ea"/>
              </a:rPr>
              <a:t>では、教員が意識している働き掛けは何でしょうか。</a:t>
            </a:r>
            <a:endParaRPr lang="en-US" altLang="ja-JP" dirty="0">
              <a:latin typeface="+mn-ea"/>
              <a:ea typeface="+mn-ea"/>
            </a:endParaRPr>
          </a:p>
          <a:p>
            <a:pPr defTabSz="919570">
              <a:defRPr/>
            </a:pPr>
            <a:r>
              <a:rPr lang="ja-JP" altLang="en-US" dirty="0">
                <a:latin typeface="+mn-ea"/>
                <a:ea typeface="+mn-ea"/>
              </a:rPr>
              <a:t>「良いところや頑張っているところを認めている」が一番多い結果になりました。</a:t>
            </a:r>
          </a:p>
          <a:p>
            <a:pPr defTabSz="919570">
              <a:defRPr/>
            </a:pPr>
            <a:r>
              <a:rPr lang="ja-JP" altLang="en-US" dirty="0">
                <a:latin typeface="+mn-ea"/>
                <a:ea typeface="+mn-ea"/>
              </a:rPr>
              <a:t>●赤線の部分が、児童が求めている働き掛けであり、この働き掛けを意識している教員の割合は、あまり多くありませんでした。</a:t>
            </a:r>
            <a:endParaRPr lang="en-US" altLang="ja-JP" dirty="0">
              <a:latin typeface="+mn-ea"/>
              <a:ea typeface="+mn-ea"/>
            </a:endParaRPr>
          </a:p>
          <a:p>
            <a:pPr defTabSz="919570">
              <a:defRPr/>
            </a:pPr>
            <a:r>
              <a:rPr lang="ja-JP" altLang="en-US" dirty="0">
                <a:latin typeface="+mn-ea"/>
                <a:ea typeface="+mn-ea"/>
              </a:rPr>
              <a:t>良い面や頑張っている面を認めるだけでなく、児童の気持ちを受け止める働き掛けを意識することが大切です。</a:t>
            </a:r>
            <a:endParaRPr lang="en-US" altLang="ja-JP" dirty="0">
              <a:latin typeface="+mn-ea"/>
              <a:ea typeface="+mn-ea"/>
            </a:endParaRPr>
          </a:p>
        </p:txBody>
      </p:sp>
      <p:sp>
        <p:nvSpPr>
          <p:cNvPr id="4" name="スライド番号プレースホルダー 3"/>
          <p:cNvSpPr>
            <a:spLocks noGrp="1"/>
          </p:cNvSpPr>
          <p:nvPr>
            <p:ph type="sldNum" sz="quarter" idx="5"/>
          </p:nvPr>
        </p:nvSpPr>
        <p:spPr/>
        <p:txBody>
          <a:bodyPr/>
          <a:lstStyle/>
          <a:p>
            <a:fld id="{76FC1221-35E8-4C06-BDCC-5D75DBAACDD3}" type="slidenum">
              <a:rPr kumimoji="1" lang="ja-JP" altLang="en-US" smtClean="0"/>
              <a:t>25</a:t>
            </a:fld>
            <a:endParaRPr kumimoji="1" lang="ja-JP" altLang="en-US" dirty="0"/>
          </a:p>
        </p:txBody>
      </p:sp>
    </p:spTree>
    <p:extLst>
      <p:ext uri="{BB962C8B-B14F-4D97-AF65-F5344CB8AC3E}">
        <p14:creationId xmlns:p14="http://schemas.microsoft.com/office/powerpoint/2010/main" val="156073400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85725" y="744538"/>
            <a:ext cx="6623050" cy="3725862"/>
          </a:xfrm>
        </p:spPr>
      </p:sp>
      <p:sp>
        <p:nvSpPr>
          <p:cNvPr id="3" name="ノート プレースホルダー 2"/>
          <p:cNvSpPr>
            <a:spLocks noGrp="1"/>
          </p:cNvSpPr>
          <p:nvPr>
            <p:ph type="body" idx="1"/>
          </p:nvPr>
        </p:nvSpPr>
        <p:spPr/>
        <p:txBody>
          <a:bodyPr/>
          <a:lstStyle/>
          <a:p>
            <a:pPr defTabSz="919570">
              <a:defRPr/>
            </a:pPr>
            <a:r>
              <a:rPr lang="ja-JP" altLang="en-US" dirty="0">
                <a:latin typeface="+mn-ea"/>
                <a:ea typeface="+mn-ea"/>
              </a:rPr>
              <a:t>調査結果を踏まえると、ただ「励ます・話を聴く」のではなく、</a:t>
            </a:r>
            <a:endParaRPr lang="en-US" altLang="ja-JP" dirty="0">
              <a:latin typeface="+mn-ea"/>
              <a:ea typeface="+mn-ea"/>
            </a:endParaRPr>
          </a:p>
          <a:p>
            <a:pPr defTabSz="919570">
              <a:defRPr/>
            </a:pPr>
            <a:r>
              <a:rPr lang="ja-JP" altLang="en-US" dirty="0">
                <a:latin typeface="+mn-ea"/>
                <a:ea typeface="+mn-ea"/>
              </a:rPr>
              <a:t>●受容的・共感的な声掛け、接し方が必要だということが分かりました。</a:t>
            </a:r>
            <a:endParaRPr lang="en-US" altLang="ja-JP" dirty="0">
              <a:latin typeface="+mn-ea"/>
              <a:ea typeface="+mn-ea"/>
            </a:endParaRPr>
          </a:p>
          <a:p>
            <a:pPr defTabSz="919570">
              <a:defRPr/>
            </a:pPr>
            <a:r>
              <a:rPr lang="ja-JP" altLang="en-US" dirty="0">
                <a:latin typeface="+mn-ea"/>
                <a:ea typeface="+mn-ea"/>
              </a:rPr>
              <a:t>●柔らかな表情で励ましたり、手を止めて聴いたり、表情や仕草に気を付けることが大切です。</a:t>
            </a:r>
            <a:endParaRPr lang="en-US" altLang="ja-JP" dirty="0">
              <a:latin typeface="+mn-ea"/>
              <a:ea typeface="+mn-ea"/>
            </a:endParaRPr>
          </a:p>
          <a:p>
            <a:pPr defTabSz="919570">
              <a:defRPr/>
            </a:pPr>
            <a:r>
              <a:rPr lang="ja-JP" altLang="en-US" dirty="0">
                <a:latin typeface="+mn-ea"/>
                <a:ea typeface="+mn-ea"/>
              </a:rPr>
              <a:t>●そのためには、生徒指導の実践上の４つの視点を意識することが重要になります。</a:t>
            </a:r>
            <a:endParaRPr lang="en-US" altLang="ja-JP" dirty="0">
              <a:latin typeface="+mn-ea"/>
              <a:ea typeface="+mn-ea"/>
            </a:endParaRPr>
          </a:p>
        </p:txBody>
      </p:sp>
      <p:sp>
        <p:nvSpPr>
          <p:cNvPr id="4" name="スライド番号プレースホルダー 3"/>
          <p:cNvSpPr>
            <a:spLocks noGrp="1"/>
          </p:cNvSpPr>
          <p:nvPr>
            <p:ph type="sldNum" sz="quarter" idx="10"/>
          </p:nvPr>
        </p:nvSpPr>
        <p:spPr/>
        <p:txBody>
          <a:bodyPr/>
          <a:lstStyle/>
          <a:p>
            <a:fld id="{76FC1221-35E8-4C06-BDCC-5D75DBAACDD3}" type="slidenum">
              <a:rPr kumimoji="1" lang="ja-JP" altLang="en-US" smtClean="0"/>
              <a:t>26</a:t>
            </a:fld>
            <a:endParaRPr kumimoji="1" lang="ja-JP" altLang="en-US" dirty="0"/>
          </a:p>
        </p:txBody>
      </p:sp>
    </p:spTree>
    <p:extLst>
      <p:ext uri="{BB962C8B-B14F-4D97-AF65-F5344CB8AC3E}">
        <p14:creationId xmlns:p14="http://schemas.microsoft.com/office/powerpoint/2010/main" val="68739558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84138" y="698500"/>
            <a:ext cx="6626225" cy="3727450"/>
          </a:xfrm>
        </p:spPr>
      </p:sp>
      <p:sp>
        <p:nvSpPr>
          <p:cNvPr id="3" name="ノート プレースホルダー 2"/>
          <p:cNvSpPr>
            <a:spLocks noGrp="1"/>
          </p:cNvSpPr>
          <p:nvPr>
            <p:ph type="body" idx="1"/>
          </p:nvPr>
        </p:nvSpPr>
        <p:spPr/>
        <p:txBody>
          <a:bodyPr/>
          <a:lstStyle/>
          <a:p>
            <a:pPr defTabSz="919570">
              <a:defRPr/>
            </a:pPr>
            <a:r>
              <a:rPr lang="ja-JP" altLang="en-US" dirty="0">
                <a:latin typeface="+mn-ea"/>
                <a:ea typeface="+mn-ea"/>
              </a:rPr>
              <a:t>１の内容のまとめです。</a:t>
            </a:r>
            <a:endParaRPr lang="en-US" altLang="ja-JP" dirty="0">
              <a:latin typeface="+mn-ea"/>
              <a:ea typeface="+mn-ea"/>
            </a:endParaRPr>
          </a:p>
          <a:p>
            <a:pPr defTabSz="919570">
              <a:defRPr/>
            </a:pPr>
            <a:r>
              <a:rPr lang="ja-JP" altLang="en-US" dirty="0">
                <a:latin typeface="+mn-ea"/>
                <a:ea typeface="+mn-ea"/>
              </a:rPr>
              <a:t>●４つの視点を意識した発達支持的教育相談が求められています。</a:t>
            </a:r>
            <a:endParaRPr lang="en-US" altLang="ja-JP" dirty="0">
              <a:latin typeface="+mn-ea"/>
              <a:ea typeface="+mn-ea"/>
            </a:endParaRPr>
          </a:p>
          <a:p>
            <a:pPr defTabSz="919570">
              <a:defRPr/>
            </a:pPr>
            <a:r>
              <a:rPr lang="ja-JP" altLang="en-US" dirty="0">
                <a:latin typeface="+mn-ea"/>
                <a:ea typeface="+mn-ea"/>
              </a:rPr>
              <a:t>●それによって、児童の自己指導能力が育てば、諸課題の未然防止につながっていくと考えます。</a:t>
            </a:r>
          </a:p>
          <a:p>
            <a:pPr defTabSz="919570">
              <a:defRPr/>
            </a:pPr>
            <a:r>
              <a:rPr lang="ja-JP" altLang="en-US" dirty="0">
                <a:latin typeface="+mn-ea"/>
                <a:ea typeface="+mn-ea"/>
              </a:rPr>
              <a:t>個に寄り添った働き掛けを既に実践してきた、という先生も、４つの視点を意識することで更に効果的な働き掛けにしていきましょう。</a:t>
            </a:r>
            <a:endParaRPr lang="en-US" altLang="ja-JP" dirty="0">
              <a:latin typeface="+mn-ea"/>
              <a:ea typeface="+mn-ea"/>
            </a:endParaRPr>
          </a:p>
        </p:txBody>
      </p:sp>
      <p:sp>
        <p:nvSpPr>
          <p:cNvPr id="4" name="スライド番号プレースホルダー 3"/>
          <p:cNvSpPr>
            <a:spLocks noGrp="1"/>
          </p:cNvSpPr>
          <p:nvPr>
            <p:ph type="sldNum" sz="quarter" idx="10"/>
          </p:nvPr>
        </p:nvSpPr>
        <p:spPr/>
        <p:txBody>
          <a:bodyPr/>
          <a:lstStyle/>
          <a:p>
            <a:fld id="{76FC1221-35E8-4C06-BDCC-5D75DBAACDD3}" type="slidenum">
              <a:rPr kumimoji="1" lang="ja-JP" altLang="en-US" smtClean="0"/>
              <a:t>27</a:t>
            </a:fld>
            <a:endParaRPr kumimoji="1" lang="ja-JP" altLang="en-US" dirty="0"/>
          </a:p>
        </p:txBody>
      </p:sp>
    </p:spTree>
    <p:extLst>
      <p:ext uri="{BB962C8B-B14F-4D97-AF65-F5344CB8AC3E}">
        <p14:creationId xmlns:p14="http://schemas.microsoft.com/office/powerpoint/2010/main" val="241737634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6038" y="860425"/>
            <a:ext cx="6705600" cy="3773488"/>
          </a:xfrm>
        </p:spPr>
      </p:sp>
      <p:sp>
        <p:nvSpPr>
          <p:cNvPr id="3" name="ノート プレースホルダー 2"/>
          <p:cNvSpPr>
            <a:spLocks noGrp="1"/>
          </p:cNvSpPr>
          <p:nvPr>
            <p:ph type="body" idx="1"/>
          </p:nvPr>
        </p:nvSpPr>
        <p:spPr>
          <a:xfrm>
            <a:off x="686746" y="4960917"/>
            <a:ext cx="5421014" cy="4467800"/>
          </a:xfrm>
        </p:spPr>
        <p:txBody>
          <a:bodyPr/>
          <a:lstStyle/>
          <a:p>
            <a:pPr defTabSz="913427">
              <a:defRPr/>
            </a:pPr>
            <a:r>
              <a:rPr lang="ja-JP" altLang="en-US" dirty="0"/>
              <a:t>２の内容は、「児童の自己理解を深めよう」です。</a:t>
            </a:r>
            <a:endParaRPr lang="en-US" altLang="ja-JP" dirty="0"/>
          </a:p>
          <a:p>
            <a:pPr defTabSz="913427">
              <a:defRPr/>
            </a:pPr>
            <a:r>
              <a:rPr lang="ja-JP" altLang="en-US" dirty="0"/>
              <a:t>「自己理解」とは何でしょうか。</a:t>
            </a:r>
            <a:endParaRPr lang="en-US" altLang="ja-JP" dirty="0"/>
          </a:p>
          <a:p>
            <a:pPr defTabSz="913427">
              <a:defRPr/>
            </a:pPr>
            <a:r>
              <a:rPr lang="ja-JP" altLang="en-US" dirty="0"/>
              <a:t>自分について知っていること、自分がどんな人なのかを分かっていることです。</a:t>
            </a:r>
            <a:endParaRPr lang="en-US" altLang="ja-JP" dirty="0"/>
          </a:p>
        </p:txBody>
      </p:sp>
      <p:sp>
        <p:nvSpPr>
          <p:cNvPr id="4" name="スライド番号プレースホルダー 3"/>
          <p:cNvSpPr>
            <a:spLocks noGrp="1"/>
          </p:cNvSpPr>
          <p:nvPr>
            <p:ph type="sldNum" sz="quarter" idx="10"/>
          </p:nvPr>
        </p:nvSpPr>
        <p:spPr/>
        <p:txBody>
          <a:bodyPr/>
          <a:lstStyle/>
          <a:p>
            <a:fld id="{76FC1221-35E8-4C06-BDCC-5D75DBAACDD3}" type="slidenum">
              <a:rPr kumimoji="1" lang="ja-JP" altLang="en-US" smtClean="0"/>
              <a:t>28</a:t>
            </a:fld>
            <a:endParaRPr kumimoji="1" lang="ja-JP" altLang="en-US" dirty="0"/>
          </a:p>
        </p:txBody>
      </p:sp>
    </p:spTree>
    <p:extLst>
      <p:ext uri="{BB962C8B-B14F-4D97-AF65-F5344CB8AC3E}">
        <p14:creationId xmlns:p14="http://schemas.microsoft.com/office/powerpoint/2010/main" val="40502322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82550" y="741363"/>
            <a:ext cx="6629400" cy="3729037"/>
          </a:xfrm>
        </p:spPr>
      </p:sp>
      <p:sp>
        <p:nvSpPr>
          <p:cNvPr id="3" name="ノート プレースホルダー 2"/>
          <p:cNvSpPr>
            <a:spLocks noGrp="1"/>
          </p:cNvSpPr>
          <p:nvPr>
            <p:ph type="body" idx="1"/>
          </p:nvPr>
        </p:nvSpPr>
        <p:spPr/>
        <p:txBody>
          <a:bodyPr/>
          <a:lstStyle/>
          <a:p>
            <a:pPr defTabSz="919570">
              <a:defRPr/>
            </a:pPr>
            <a:r>
              <a:rPr lang="ja-JP" altLang="en-US" dirty="0">
                <a:latin typeface="+mn-ea"/>
              </a:rPr>
              <a:t>早速ですが、教育相談と言うと、どんなイメージがありますか。また、どのような活動をしてきましたか。</a:t>
            </a:r>
            <a:endParaRPr lang="en-US" altLang="ja-JP" dirty="0">
              <a:latin typeface="+mn-ea"/>
            </a:endParaRPr>
          </a:p>
          <a:p>
            <a:pPr defTabSz="919570">
              <a:defRPr/>
            </a:pPr>
            <a:r>
              <a:rPr lang="ja-JP" altLang="en-US" dirty="0">
                <a:latin typeface="+mn-ea"/>
              </a:rPr>
              <a:t>近くの先生と</a:t>
            </a:r>
            <a:r>
              <a:rPr lang="en-US" altLang="ja-JP" dirty="0">
                <a:latin typeface="+mn-ea"/>
              </a:rPr>
              <a:t>30</a:t>
            </a:r>
            <a:r>
              <a:rPr lang="ja-JP" altLang="en-US" dirty="0">
                <a:latin typeface="+mn-ea"/>
              </a:rPr>
              <a:t>秒でお話ください。</a:t>
            </a:r>
            <a:endParaRPr lang="en-US" altLang="ja-JP" dirty="0">
              <a:latin typeface="+mn-ea"/>
            </a:endParaRPr>
          </a:p>
          <a:p>
            <a:pPr defTabSz="919570">
              <a:defRPr/>
            </a:pPr>
            <a:r>
              <a:rPr lang="ja-JP" altLang="en-US" dirty="0">
                <a:latin typeface="+mn-ea"/>
              </a:rPr>
              <a:t>では、始めてください。（</a:t>
            </a:r>
            <a:r>
              <a:rPr lang="en-US" altLang="ja-JP" dirty="0">
                <a:latin typeface="+mn-ea"/>
              </a:rPr>
              <a:t>30</a:t>
            </a:r>
            <a:r>
              <a:rPr lang="ja-JP" altLang="en-US" dirty="0">
                <a:latin typeface="+mn-ea"/>
              </a:rPr>
              <a:t>秒経過）</a:t>
            </a:r>
            <a:endParaRPr lang="en-US" altLang="ja-JP" dirty="0">
              <a:latin typeface="+mn-ea"/>
            </a:endParaRPr>
          </a:p>
          <a:p>
            <a:pPr defTabSz="919570">
              <a:defRPr/>
            </a:pPr>
            <a:r>
              <a:rPr lang="ja-JP" altLang="en-US" dirty="0">
                <a:latin typeface="+mn-ea"/>
              </a:rPr>
              <a:t>ありがとうございました。＜一人指名＞</a:t>
            </a:r>
            <a:endParaRPr lang="en-US" altLang="ja-JP" dirty="0">
              <a:latin typeface="+mn-ea"/>
            </a:endParaRPr>
          </a:p>
          <a:p>
            <a:pPr defTabSz="919570">
              <a:defRPr/>
            </a:pPr>
            <a:endParaRPr lang="en-US" altLang="ja-JP" dirty="0"/>
          </a:p>
        </p:txBody>
      </p:sp>
      <p:sp>
        <p:nvSpPr>
          <p:cNvPr id="4" name="スライド番号プレースホルダー 3"/>
          <p:cNvSpPr>
            <a:spLocks noGrp="1"/>
          </p:cNvSpPr>
          <p:nvPr>
            <p:ph type="sldNum" sz="quarter" idx="10"/>
          </p:nvPr>
        </p:nvSpPr>
        <p:spPr/>
        <p:txBody>
          <a:bodyPr/>
          <a:lstStyle/>
          <a:p>
            <a:fld id="{76FC1221-35E8-4C06-BDCC-5D75DBAACDD3}" type="slidenum">
              <a:rPr kumimoji="1" lang="ja-JP" altLang="en-US" smtClean="0"/>
              <a:t>2</a:t>
            </a:fld>
            <a:endParaRPr kumimoji="1" lang="ja-JP" altLang="en-US" dirty="0"/>
          </a:p>
        </p:txBody>
      </p:sp>
    </p:spTree>
    <p:extLst>
      <p:ext uri="{BB962C8B-B14F-4D97-AF65-F5344CB8AC3E}">
        <p14:creationId xmlns:p14="http://schemas.microsoft.com/office/powerpoint/2010/main" val="307468357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9CFBE5-2267-6ACB-F64B-B631562464B9}"/>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1B3F7F90-C432-EB17-BA3D-438026EB6B43}"/>
              </a:ext>
            </a:extLst>
          </p:cNvPr>
          <p:cNvSpPr>
            <a:spLocks noGrp="1" noRot="1" noChangeAspect="1"/>
          </p:cNvSpPr>
          <p:nvPr>
            <p:ph type="sldImg"/>
          </p:nvPr>
        </p:nvSpPr>
        <p:spPr>
          <a:xfrm>
            <a:off x="171450" y="965200"/>
            <a:ext cx="6451600" cy="3629025"/>
          </a:xfrm>
        </p:spPr>
      </p:sp>
      <p:sp>
        <p:nvSpPr>
          <p:cNvPr id="3" name="ノート プレースホルダー 2">
            <a:extLst>
              <a:ext uri="{FF2B5EF4-FFF2-40B4-BE49-F238E27FC236}">
                <a16:creationId xmlns:a16="http://schemas.microsoft.com/office/drawing/2014/main" id="{0405F499-A409-8609-1D74-C5745BA7C865}"/>
              </a:ext>
            </a:extLst>
          </p:cNvPr>
          <p:cNvSpPr>
            <a:spLocks noGrp="1"/>
          </p:cNvSpPr>
          <p:nvPr>
            <p:ph type="body" idx="1"/>
          </p:nvPr>
        </p:nvSpPr>
        <p:spPr/>
        <p:txBody>
          <a:bodyPr/>
          <a:lstStyle/>
          <a:p>
            <a:pPr defTabSz="919570">
              <a:defRPr/>
            </a:pPr>
            <a:r>
              <a:rPr lang="ja-JP" altLang="en-US" dirty="0"/>
              <a:t>そもそも、なぜ自己理解を深めることが必要なのでしょうか。</a:t>
            </a:r>
            <a:endParaRPr lang="en-US" altLang="ja-JP" dirty="0"/>
          </a:p>
          <a:p>
            <a:pPr defTabSz="919570">
              <a:defRPr/>
            </a:pPr>
            <a:r>
              <a:rPr lang="ja-JP" altLang="en-US" dirty="0"/>
              <a:t>それは、生徒指導提要でも示されているとおり、深い自己理解が自己指導能力の土台となるからです。</a:t>
            </a:r>
            <a:endParaRPr lang="en-US" altLang="ja-JP" dirty="0"/>
          </a:p>
        </p:txBody>
      </p:sp>
      <p:sp>
        <p:nvSpPr>
          <p:cNvPr id="4" name="スライド番号プレースホルダー 3">
            <a:extLst>
              <a:ext uri="{FF2B5EF4-FFF2-40B4-BE49-F238E27FC236}">
                <a16:creationId xmlns:a16="http://schemas.microsoft.com/office/drawing/2014/main" id="{E6FCFB29-68AA-E840-389F-AE35A691A4A9}"/>
              </a:ext>
            </a:extLst>
          </p:cNvPr>
          <p:cNvSpPr>
            <a:spLocks noGrp="1"/>
          </p:cNvSpPr>
          <p:nvPr>
            <p:ph type="sldNum" sz="quarter" idx="10"/>
          </p:nvPr>
        </p:nvSpPr>
        <p:spPr/>
        <p:txBody>
          <a:bodyPr/>
          <a:lstStyle/>
          <a:p>
            <a:fld id="{76FC1221-35E8-4C06-BDCC-5D75DBAACDD3}" type="slidenum">
              <a:rPr kumimoji="1" lang="ja-JP" altLang="en-US" smtClean="0"/>
              <a:t>29</a:t>
            </a:fld>
            <a:endParaRPr kumimoji="1" lang="ja-JP" altLang="en-US" dirty="0"/>
          </a:p>
        </p:txBody>
      </p:sp>
    </p:spTree>
    <p:extLst>
      <p:ext uri="{BB962C8B-B14F-4D97-AF65-F5344CB8AC3E}">
        <p14:creationId xmlns:p14="http://schemas.microsoft.com/office/powerpoint/2010/main" val="45173346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B54860-7E4D-F294-2B3E-158B3C363D34}"/>
            </a:ext>
          </a:extLst>
        </p:cNvPr>
        <p:cNvGrpSpPr/>
        <p:nvPr/>
      </p:nvGrpSpPr>
      <p:grpSpPr>
        <a:xfrm>
          <a:off x="0" y="0"/>
          <a:ext cx="0" cy="0"/>
          <a:chOff x="0" y="0"/>
          <a:chExt cx="0" cy="0"/>
        </a:xfrm>
      </p:grpSpPr>
      <p:sp>
        <p:nvSpPr>
          <p:cNvPr id="3" name="ノート プレースホルダー 2">
            <a:extLst>
              <a:ext uri="{FF2B5EF4-FFF2-40B4-BE49-F238E27FC236}">
                <a16:creationId xmlns:a16="http://schemas.microsoft.com/office/drawing/2014/main" id="{0455598C-3E3D-F989-0772-7944C2EB0DA7}"/>
              </a:ext>
            </a:extLst>
          </p:cNvPr>
          <p:cNvSpPr>
            <a:spLocks noGrp="1"/>
          </p:cNvSpPr>
          <p:nvPr>
            <p:ph type="body" idx="1"/>
          </p:nvPr>
        </p:nvSpPr>
        <p:spPr/>
        <p:txBody>
          <a:bodyPr/>
          <a:lstStyle/>
          <a:p>
            <a:r>
              <a:rPr lang="ja-JP" altLang="en-US" dirty="0"/>
              <a:t>そこで、児童自身が自己理解を深める演習を先生方も体験してみましょう。</a:t>
            </a:r>
            <a:endParaRPr lang="en-US" altLang="ja-JP" dirty="0"/>
          </a:p>
          <a:p>
            <a:r>
              <a:rPr lang="ja-JP" altLang="en-US" dirty="0"/>
              <a:t>皆さんは、自分のことを振り返ったことがありますか。</a:t>
            </a:r>
            <a:endParaRPr lang="en-US" altLang="ja-JP" dirty="0"/>
          </a:p>
          <a:p>
            <a:r>
              <a:rPr lang="ja-JP" altLang="en-US" dirty="0"/>
              <a:t>振り返ると、新たな発見や気付きがあると思います。</a:t>
            </a:r>
            <a:endParaRPr lang="en-US" altLang="ja-JP" dirty="0"/>
          </a:p>
          <a:p>
            <a:r>
              <a:rPr lang="ja-JP" altLang="en-US" dirty="0"/>
              <a:t>ワークシートをご覧ください。</a:t>
            </a:r>
            <a:endParaRPr lang="en-US" altLang="ja-JP" dirty="0"/>
          </a:p>
        </p:txBody>
      </p:sp>
      <p:sp>
        <p:nvSpPr>
          <p:cNvPr id="4" name="スライド番号プレースホルダー 3">
            <a:extLst>
              <a:ext uri="{FF2B5EF4-FFF2-40B4-BE49-F238E27FC236}">
                <a16:creationId xmlns:a16="http://schemas.microsoft.com/office/drawing/2014/main" id="{5CA3EB3F-40CF-C5E9-F26A-339EAC3D74C2}"/>
              </a:ext>
            </a:extLst>
          </p:cNvPr>
          <p:cNvSpPr>
            <a:spLocks noGrp="1"/>
          </p:cNvSpPr>
          <p:nvPr>
            <p:ph type="sldNum" sz="quarter" idx="10"/>
          </p:nvPr>
        </p:nvSpPr>
        <p:spPr/>
        <p:txBody>
          <a:bodyPr/>
          <a:lstStyle/>
          <a:p>
            <a:fld id="{76FC1221-35E8-4C06-BDCC-5D75DBAACDD3}" type="slidenum">
              <a:rPr lang="ja-JP" altLang="en-US" smtClean="0"/>
              <a:pPr/>
              <a:t>30</a:t>
            </a:fld>
            <a:endParaRPr lang="ja-JP" altLang="en-US" dirty="0"/>
          </a:p>
        </p:txBody>
      </p:sp>
      <p:sp>
        <p:nvSpPr>
          <p:cNvPr id="7" name="スライド イメージ プレースホルダー 6">
            <a:extLst>
              <a:ext uri="{FF2B5EF4-FFF2-40B4-BE49-F238E27FC236}">
                <a16:creationId xmlns:a16="http://schemas.microsoft.com/office/drawing/2014/main" id="{F1A7D92B-3F74-2522-5AB9-6C4B99FB297D}"/>
              </a:ext>
            </a:extLst>
          </p:cNvPr>
          <p:cNvSpPr>
            <a:spLocks noGrp="1" noRot="1" noChangeAspect="1"/>
          </p:cNvSpPr>
          <p:nvPr>
            <p:ph type="sldImg"/>
          </p:nvPr>
        </p:nvSpPr>
        <p:spPr/>
      </p:sp>
    </p:spTree>
    <p:extLst>
      <p:ext uri="{BB962C8B-B14F-4D97-AF65-F5344CB8AC3E}">
        <p14:creationId xmlns:p14="http://schemas.microsoft.com/office/powerpoint/2010/main" val="206494768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2F7976-30B2-766A-FB82-C58642D43A4E}"/>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8BEDBAC4-743B-B62E-025C-42C82E440452}"/>
              </a:ext>
            </a:extLst>
          </p:cNvPr>
          <p:cNvSpPr>
            <a:spLocks noGrp="1" noRot="1" noChangeAspect="1"/>
          </p:cNvSpPr>
          <p:nvPr>
            <p:ph type="sldImg"/>
          </p:nvPr>
        </p:nvSpPr>
        <p:spPr>
          <a:xfrm>
            <a:off x="174625" y="965200"/>
            <a:ext cx="6445250" cy="3625850"/>
          </a:xfrm>
        </p:spPr>
      </p:sp>
      <p:sp>
        <p:nvSpPr>
          <p:cNvPr id="3" name="ノート プレースホルダー 2">
            <a:extLst>
              <a:ext uri="{FF2B5EF4-FFF2-40B4-BE49-F238E27FC236}">
                <a16:creationId xmlns:a16="http://schemas.microsoft.com/office/drawing/2014/main" id="{626B4E4F-D83F-2819-62DB-D2A3085F9F8F}"/>
              </a:ext>
            </a:extLst>
          </p:cNvPr>
          <p:cNvSpPr>
            <a:spLocks noGrp="1"/>
          </p:cNvSpPr>
          <p:nvPr>
            <p:ph type="body" idx="1"/>
          </p:nvPr>
        </p:nvSpPr>
        <p:spPr/>
        <p:txBody>
          <a:bodyPr/>
          <a:lstStyle/>
          <a:p>
            <a:pPr defTabSz="919294">
              <a:defRPr/>
            </a:pPr>
            <a:r>
              <a:rPr lang="ja-JP" altLang="en-US" u="none" dirty="0"/>
              <a:t>皆さんの好きなこと・得意なことは何ですか。</a:t>
            </a:r>
            <a:endParaRPr lang="en-US" altLang="ja-JP" u="none" dirty="0"/>
          </a:p>
          <a:p>
            <a:pPr defTabSz="919294">
              <a:defRPr/>
            </a:pPr>
            <a:r>
              <a:rPr lang="ja-JP" altLang="en-US" u="none" dirty="0"/>
              <a:t>先生方自身のことで、思い付く限り書いてください。時間は１分です。（１分経過）</a:t>
            </a:r>
            <a:endParaRPr lang="en-US" altLang="ja-JP" u="none" dirty="0"/>
          </a:p>
        </p:txBody>
      </p:sp>
      <p:sp>
        <p:nvSpPr>
          <p:cNvPr id="4" name="スライド番号プレースホルダー 3">
            <a:extLst>
              <a:ext uri="{FF2B5EF4-FFF2-40B4-BE49-F238E27FC236}">
                <a16:creationId xmlns:a16="http://schemas.microsoft.com/office/drawing/2014/main" id="{C6DFF4B5-7909-5474-E0D1-D9AC3B50A512}"/>
              </a:ext>
            </a:extLst>
          </p:cNvPr>
          <p:cNvSpPr>
            <a:spLocks noGrp="1"/>
          </p:cNvSpPr>
          <p:nvPr>
            <p:ph type="sldNum" sz="quarter" idx="10"/>
          </p:nvPr>
        </p:nvSpPr>
        <p:spPr/>
        <p:txBody>
          <a:bodyPr/>
          <a:lstStyle/>
          <a:p>
            <a:fld id="{76FC1221-35E8-4C06-BDCC-5D75DBAACDD3}" type="slidenum">
              <a:rPr kumimoji="1" lang="ja-JP" altLang="en-US" smtClean="0"/>
              <a:t>31</a:t>
            </a:fld>
            <a:endParaRPr kumimoji="1" lang="ja-JP" altLang="en-US" dirty="0"/>
          </a:p>
        </p:txBody>
      </p:sp>
    </p:spTree>
    <p:extLst>
      <p:ext uri="{BB962C8B-B14F-4D97-AF65-F5344CB8AC3E}">
        <p14:creationId xmlns:p14="http://schemas.microsoft.com/office/powerpoint/2010/main" val="230781103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32DAB4-2A23-2979-3C1E-6D26E91C1E60}"/>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DE96190E-42E3-AFF3-BF1E-47320BCCB01A}"/>
              </a:ext>
            </a:extLst>
          </p:cNvPr>
          <p:cNvSpPr>
            <a:spLocks noGrp="1" noRot="1" noChangeAspect="1"/>
          </p:cNvSpPr>
          <p:nvPr>
            <p:ph type="sldImg"/>
          </p:nvPr>
        </p:nvSpPr>
        <p:spPr>
          <a:xfrm>
            <a:off x="174625" y="965200"/>
            <a:ext cx="6445250" cy="3625850"/>
          </a:xfrm>
        </p:spPr>
      </p:sp>
      <p:sp>
        <p:nvSpPr>
          <p:cNvPr id="3" name="ノート プレースホルダー 2">
            <a:extLst>
              <a:ext uri="{FF2B5EF4-FFF2-40B4-BE49-F238E27FC236}">
                <a16:creationId xmlns:a16="http://schemas.microsoft.com/office/drawing/2014/main" id="{AB791F24-B675-B266-5B69-6B9487BC8B9F}"/>
              </a:ext>
            </a:extLst>
          </p:cNvPr>
          <p:cNvSpPr>
            <a:spLocks noGrp="1"/>
          </p:cNvSpPr>
          <p:nvPr>
            <p:ph type="body" idx="1"/>
          </p:nvPr>
        </p:nvSpPr>
        <p:spPr/>
        <p:txBody>
          <a:bodyPr/>
          <a:lstStyle/>
          <a:p>
            <a:pPr defTabSz="919294">
              <a:defRPr/>
            </a:pPr>
            <a:r>
              <a:rPr lang="ja-JP" altLang="en-US" u="none" dirty="0"/>
              <a:t>次に、自分の嫌いなこと・苦手なことを書きましょう。時間は１分です。（１分経過）</a:t>
            </a:r>
            <a:endParaRPr lang="en-US" altLang="ja-JP" dirty="0"/>
          </a:p>
        </p:txBody>
      </p:sp>
      <p:sp>
        <p:nvSpPr>
          <p:cNvPr id="4" name="スライド番号プレースホルダー 3">
            <a:extLst>
              <a:ext uri="{FF2B5EF4-FFF2-40B4-BE49-F238E27FC236}">
                <a16:creationId xmlns:a16="http://schemas.microsoft.com/office/drawing/2014/main" id="{86DD114E-8F85-F4F0-52AD-0CA7277CC3EF}"/>
              </a:ext>
            </a:extLst>
          </p:cNvPr>
          <p:cNvSpPr>
            <a:spLocks noGrp="1"/>
          </p:cNvSpPr>
          <p:nvPr>
            <p:ph type="sldNum" sz="quarter" idx="10"/>
          </p:nvPr>
        </p:nvSpPr>
        <p:spPr/>
        <p:txBody>
          <a:bodyPr/>
          <a:lstStyle/>
          <a:p>
            <a:fld id="{76FC1221-35E8-4C06-BDCC-5D75DBAACDD3}" type="slidenum">
              <a:rPr kumimoji="1" lang="ja-JP" altLang="en-US" smtClean="0"/>
              <a:t>32</a:t>
            </a:fld>
            <a:endParaRPr kumimoji="1" lang="ja-JP" altLang="en-US" dirty="0"/>
          </a:p>
        </p:txBody>
      </p:sp>
    </p:spTree>
    <p:extLst>
      <p:ext uri="{BB962C8B-B14F-4D97-AF65-F5344CB8AC3E}">
        <p14:creationId xmlns:p14="http://schemas.microsoft.com/office/powerpoint/2010/main" val="263046328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B2CA45-4C9B-1097-0D20-6C8510020B89}"/>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192B8EF3-05D2-1A14-1036-75004C0A8D85}"/>
              </a:ext>
            </a:extLst>
          </p:cNvPr>
          <p:cNvSpPr>
            <a:spLocks noGrp="1" noRot="1" noChangeAspect="1"/>
          </p:cNvSpPr>
          <p:nvPr>
            <p:ph type="sldImg"/>
          </p:nvPr>
        </p:nvSpPr>
        <p:spPr>
          <a:xfrm>
            <a:off x="174625" y="965200"/>
            <a:ext cx="6445250" cy="3625850"/>
          </a:xfrm>
        </p:spPr>
      </p:sp>
      <p:sp>
        <p:nvSpPr>
          <p:cNvPr id="3" name="ノート プレースホルダー 2">
            <a:extLst>
              <a:ext uri="{FF2B5EF4-FFF2-40B4-BE49-F238E27FC236}">
                <a16:creationId xmlns:a16="http://schemas.microsoft.com/office/drawing/2014/main" id="{083429A6-A462-6D6F-642C-8D0CC8717C05}"/>
              </a:ext>
            </a:extLst>
          </p:cNvPr>
          <p:cNvSpPr>
            <a:spLocks noGrp="1"/>
          </p:cNvSpPr>
          <p:nvPr>
            <p:ph type="body" idx="1"/>
          </p:nvPr>
        </p:nvSpPr>
        <p:spPr/>
        <p:txBody>
          <a:bodyPr/>
          <a:lstStyle/>
          <a:p>
            <a:pPr defTabSz="919294">
              <a:defRPr/>
            </a:pPr>
            <a:r>
              <a:rPr lang="ja-JP" altLang="en-US" u="none" dirty="0"/>
              <a:t>自分が困ること・不安になることを書きましょう。時間は１分です。（１分経過）</a:t>
            </a:r>
            <a:endParaRPr lang="en-US" altLang="ja-JP" dirty="0"/>
          </a:p>
        </p:txBody>
      </p:sp>
      <p:sp>
        <p:nvSpPr>
          <p:cNvPr id="4" name="スライド番号プレースホルダー 3">
            <a:extLst>
              <a:ext uri="{FF2B5EF4-FFF2-40B4-BE49-F238E27FC236}">
                <a16:creationId xmlns:a16="http://schemas.microsoft.com/office/drawing/2014/main" id="{A7CFED8C-17B3-CB65-0F34-A915EEDAD297}"/>
              </a:ext>
            </a:extLst>
          </p:cNvPr>
          <p:cNvSpPr>
            <a:spLocks noGrp="1"/>
          </p:cNvSpPr>
          <p:nvPr>
            <p:ph type="sldNum" sz="quarter" idx="10"/>
          </p:nvPr>
        </p:nvSpPr>
        <p:spPr/>
        <p:txBody>
          <a:bodyPr/>
          <a:lstStyle/>
          <a:p>
            <a:fld id="{76FC1221-35E8-4C06-BDCC-5D75DBAACDD3}" type="slidenum">
              <a:rPr kumimoji="1" lang="ja-JP" altLang="en-US" smtClean="0"/>
              <a:t>33</a:t>
            </a:fld>
            <a:endParaRPr kumimoji="1" lang="ja-JP" altLang="en-US" dirty="0"/>
          </a:p>
        </p:txBody>
      </p:sp>
    </p:spTree>
    <p:extLst>
      <p:ext uri="{BB962C8B-B14F-4D97-AF65-F5344CB8AC3E}">
        <p14:creationId xmlns:p14="http://schemas.microsoft.com/office/powerpoint/2010/main" val="21484690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45F4A5-58D7-AB9E-BAE6-A8F3BFBB8A0B}"/>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9FC24AAC-13F6-23B7-4E5D-FD2224671460}"/>
              </a:ext>
            </a:extLst>
          </p:cNvPr>
          <p:cNvSpPr>
            <a:spLocks noGrp="1" noRot="1" noChangeAspect="1"/>
          </p:cNvSpPr>
          <p:nvPr>
            <p:ph type="sldImg"/>
          </p:nvPr>
        </p:nvSpPr>
        <p:spPr>
          <a:xfrm>
            <a:off x="203200" y="744538"/>
            <a:ext cx="6386513" cy="3592512"/>
          </a:xfrm>
        </p:spPr>
      </p:sp>
      <p:sp>
        <p:nvSpPr>
          <p:cNvPr id="3" name="ノート プレースホルダー 2">
            <a:extLst>
              <a:ext uri="{FF2B5EF4-FFF2-40B4-BE49-F238E27FC236}">
                <a16:creationId xmlns:a16="http://schemas.microsoft.com/office/drawing/2014/main" id="{DEE99EA0-5792-75B8-CD8B-4ECD03EABD83}"/>
              </a:ext>
            </a:extLst>
          </p:cNvPr>
          <p:cNvSpPr>
            <a:spLocks noGrp="1"/>
          </p:cNvSpPr>
          <p:nvPr>
            <p:ph type="body" idx="1"/>
          </p:nvPr>
        </p:nvSpPr>
        <p:spPr/>
        <p:txBody>
          <a:bodyPr/>
          <a:lstStyle/>
          <a:p>
            <a:pPr defTabSz="919478">
              <a:defRPr/>
            </a:pPr>
            <a:r>
              <a:rPr lang="ja-JP" altLang="en-US" u="none" dirty="0"/>
              <a:t>困ったり不安になったりしたときどうしますか。ペアで理由も一緒に話しましょう。</a:t>
            </a:r>
            <a:endParaRPr lang="en-US" altLang="ja-JP" u="none" dirty="0"/>
          </a:p>
          <a:p>
            <a:pPr defTabSz="919478">
              <a:defRPr/>
            </a:pPr>
            <a:r>
              <a:rPr lang="ja-JP" altLang="en-US" u="none" dirty="0"/>
              <a:t>そのとき、自分の困る・不安になる内容は無理に話さなくても結構です。</a:t>
            </a:r>
            <a:endParaRPr lang="en-US" altLang="ja-JP" u="none" dirty="0"/>
          </a:p>
          <a:p>
            <a:pPr defTabSz="919478">
              <a:defRPr/>
            </a:pPr>
            <a:r>
              <a:rPr lang="ja-JP" altLang="en-US" u="none" dirty="0"/>
              <a:t>時間は１分です。（１分経過）</a:t>
            </a:r>
            <a:endParaRPr lang="en-US" altLang="ja-JP" u="none" dirty="0"/>
          </a:p>
          <a:p>
            <a:pPr defTabSz="909453">
              <a:defRPr/>
            </a:pPr>
            <a:r>
              <a:rPr lang="ja-JP" altLang="en-US" u="none" dirty="0"/>
              <a:t>以上で、演習を終わります。先生方いかがだったでしょうか。＜一人指名＞</a:t>
            </a:r>
            <a:endParaRPr lang="en-US" altLang="ja-JP" u="none" dirty="0"/>
          </a:p>
          <a:p>
            <a:pPr defTabSz="909453">
              <a:defRPr/>
            </a:pPr>
            <a:r>
              <a:rPr lang="ja-JP" altLang="en-US" u="none" dirty="0"/>
              <a:t>自分について振り返る機会ってあまりないですよね。</a:t>
            </a:r>
            <a:endParaRPr lang="en-US" altLang="ja-JP" u="none" dirty="0"/>
          </a:p>
          <a:p>
            <a:pPr defTabSz="909453">
              <a:defRPr/>
            </a:pPr>
            <a:r>
              <a:rPr lang="ja-JP" altLang="en-US" u="none" dirty="0"/>
              <a:t>他の人と話すことで、違う考えに気付いたり、自分の考えを整理したりするきっかけになりますよね。それは児童も同じだと思います。</a:t>
            </a:r>
            <a:endParaRPr lang="en-US" altLang="ja-JP" u="none" dirty="0"/>
          </a:p>
          <a:p>
            <a:pPr defTabSz="909453">
              <a:defRPr/>
            </a:pPr>
            <a:r>
              <a:rPr lang="en-US" altLang="ja-JP" u="none" dirty="0"/>
              <a:t>10</a:t>
            </a:r>
            <a:r>
              <a:rPr lang="ja-JP" altLang="en-US" u="none" dirty="0"/>
              <a:t>分ほどでできますので、ぜひ、学級で実施してください。その際、裏面の教員用を参考にしてください。</a:t>
            </a:r>
          </a:p>
        </p:txBody>
      </p:sp>
      <p:sp>
        <p:nvSpPr>
          <p:cNvPr id="4" name="スライド番号プレースホルダー 3">
            <a:extLst>
              <a:ext uri="{FF2B5EF4-FFF2-40B4-BE49-F238E27FC236}">
                <a16:creationId xmlns:a16="http://schemas.microsoft.com/office/drawing/2014/main" id="{CBEF77EA-8813-F607-E39E-BC25DDD7AC05}"/>
              </a:ext>
            </a:extLst>
          </p:cNvPr>
          <p:cNvSpPr>
            <a:spLocks noGrp="1"/>
          </p:cNvSpPr>
          <p:nvPr>
            <p:ph type="sldNum" sz="quarter" idx="10"/>
          </p:nvPr>
        </p:nvSpPr>
        <p:spPr/>
        <p:txBody>
          <a:bodyPr/>
          <a:lstStyle/>
          <a:p>
            <a:fld id="{76FC1221-35E8-4C06-BDCC-5D75DBAACDD3}" type="slidenum">
              <a:rPr kumimoji="1" lang="ja-JP" altLang="en-US" smtClean="0"/>
              <a:t>34</a:t>
            </a:fld>
            <a:endParaRPr kumimoji="1" lang="ja-JP" altLang="en-US" dirty="0"/>
          </a:p>
        </p:txBody>
      </p:sp>
    </p:spTree>
    <p:extLst>
      <p:ext uri="{BB962C8B-B14F-4D97-AF65-F5344CB8AC3E}">
        <p14:creationId xmlns:p14="http://schemas.microsoft.com/office/powerpoint/2010/main" val="251095737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B3ED07-7798-37C6-76B5-95FF29933E07}"/>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153D554E-78E9-D170-7C26-BD03E75B1B11}"/>
              </a:ext>
            </a:extLst>
          </p:cNvPr>
          <p:cNvSpPr>
            <a:spLocks noGrp="1" noRot="1" noChangeAspect="1"/>
          </p:cNvSpPr>
          <p:nvPr>
            <p:ph type="sldImg"/>
          </p:nvPr>
        </p:nvSpPr>
        <p:spPr>
          <a:xfrm>
            <a:off x="171450" y="965200"/>
            <a:ext cx="6451600" cy="3629025"/>
          </a:xfrm>
        </p:spPr>
      </p:sp>
      <p:sp>
        <p:nvSpPr>
          <p:cNvPr id="3" name="ノート プレースホルダー 2">
            <a:extLst>
              <a:ext uri="{FF2B5EF4-FFF2-40B4-BE49-F238E27FC236}">
                <a16:creationId xmlns:a16="http://schemas.microsoft.com/office/drawing/2014/main" id="{5AA76004-A62D-C5FF-538C-9627AF292702}"/>
              </a:ext>
            </a:extLst>
          </p:cNvPr>
          <p:cNvSpPr>
            <a:spLocks noGrp="1"/>
          </p:cNvSpPr>
          <p:nvPr>
            <p:ph type="body" idx="1"/>
          </p:nvPr>
        </p:nvSpPr>
        <p:spPr/>
        <p:txBody>
          <a:bodyPr/>
          <a:lstStyle/>
          <a:p>
            <a:pPr defTabSz="919570">
              <a:defRPr/>
            </a:pPr>
            <a:r>
              <a:rPr lang="ja-JP" altLang="en-US" u="none" dirty="0"/>
              <a:t>体験していただいた演習は、実態調査の結果を基に作成しています。</a:t>
            </a:r>
            <a:endParaRPr lang="en-US" altLang="ja-JP" u="none" dirty="0"/>
          </a:p>
          <a:p>
            <a:pPr defTabSz="919570">
              <a:defRPr/>
            </a:pPr>
            <a:r>
              <a:rPr lang="ja-JP" altLang="en-US" u="none" dirty="0"/>
              <a:t>「どのようなことで、困ったり不安になったりしますか」の小学生の結果がこちらです。</a:t>
            </a:r>
            <a:endParaRPr lang="en-US" altLang="ja-JP" u="none" dirty="0"/>
          </a:p>
          <a:p>
            <a:pPr defTabSz="919570">
              <a:defRPr/>
            </a:pPr>
            <a:r>
              <a:rPr lang="ja-JP" altLang="en-US" u="none" dirty="0"/>
              <a:t>●特に、「友達のこと」「学習のこと」で困ったり不安になったりしていることが分かります。</a:t>
            </a:r>
            <a:endParaRPr lang="en-US" altLang="ja-JP" u="none" dirty="0"/>
          </a:p>
        </p:txBody>
      </p:sp>
      <p:sp>
        <p:nvSpPr>
          <p:cNvPr id="4" name="スライド番号プレースホルダー 3">
            <a:extLst>
              <a:ext uri="{FF2B5EF4-FFF2-40B4-BE49-F238E27FC236}">
                <a16:creationId xmlns:a16="http://schemas.microsoft.com/office/drawing/2014/main" id="{F314278A-972C-289B-A819-45FAC8569433}"/>
              </a:ext>
            </a:extLst>
          </p:cNvPr>
          <p:cNvSpPr>
            <a:spLocks noGrp="1"/>
          </p:cNvSpPr>
          <p:nvPr>
            <p:ph type="sldNum" sz="quarter" idx="10"/>
          </p:nvPr>
        </p:nvSpPr>
        <p:spPr/>
        <p:txBody>
          <a:bodyPr/>
          <a:lstStyle/>
          <a:p>
            <a:fld id="{76FC1221-35E8-4C06-BDCC-5D75DBAACDD3}" type="slidenum">
              <a:rPr kumimoji="1" lang="ja-JP" altLang="en-US" smtClean="0"/>
              <a:t>35</a:t>
            </a:fld>
            <a:endParaRPr kumimoji="1" lang="ja-JP" altLang="en-US" dirty="0"/>
          </a:p>
        </p:txBody>
      </p:sp>
    </p:spTree>
    <p:extLst>
      <p:ext uri="{BB962C8B-B14F-4D97-AF65-F5344CB8AC3E}">
        <p14:creationId xmlns:p14="http://schemas.microsoft.com/office/powerpoint/2010/main" val="179002878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2BE598-044E-66AB-1F29-46D04536772F}"/>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01B87A7D-AC19-725D-903B-0938DDCF229E}"/>
              </a:ext>
            </a:extLst>
          </p:cNvPr>
          <p:cNvSpPr>
            <a:spLocks noGrp="1" noRot="1" noChangeAspect="1"/>
          </p:cNvSpPr>
          <p:nvPr>
            <p:ph type="sldImg"/>
          </p:nvPr>
        </p:nvSpPr>
        <p:spPr>
          <a:xfrm>
            <a:off x="222250" y="893763"/>
            <a:ext cx="6350000" cy="3573462"/>
          </a:xfrm>
        </p:spPr>
      </p:sp>
      <p:sp>
        <p:nvSpPr>
          <p:cNvPr id="3" name="ノート プレースホルダー 2">
            <a:extLst>
              <a:ext uri="{FF2B5EF4-FFF2-40B4-BE49-F238E27FC236}">
                <a16:creationId xmlns:a16="http://schemas.microsoft.com/office/drawing/2014/main" id="{54A44E9B-D067-AB4C-6AB6-3368A3E3098F}"/>
              </a:ext>
            </a:extLst>
          </p:cNvPr>
          <p:cNvSpPr>
            <a:spLocks noGrp="1"/>
          </p:cNvSpPr>
          <p:nvPr>
            <p:ph type="body" idx="1"/>
          </p:nvPr>
        </p:nvSpPr>
        <p:spPr/>
        <p:txBody>
          <a:bodyPr/>
          <a:lstStyle/>
          <a:p>
            <a:pPr defTabSz="919478">
              <a:defRPr/>
            </a:pPr>
            <a:r>
              <a:rPr lang="ja-JP" altLang="en-US" u="none" dirty="0"/>
              <a:t>また、「困ったり、不安になったりしたときに、相談しますか」の小学生の結果がこちらです。</a:t>
            </a:r>
            <a:endParaRPr lang="en-US" altLang="ja-JP" u="none" dirty="0"/>
          </a:p>
          <a:p>
            <a:pPr defTabSz="919478">
              <a:defRPr/>
            </a:pPr>
            <a:r>
              <a:rPr lang="ja-JP" altLang="en-US" u="none" dirty="0"/>
              <a:t>●どの学年にも、必ず、「分からない」と答えた児童が、一定数いることが分かります。</a:t>
            </a:r>
            <a:endParaRPr lang="en-US" altLang="ja-JP" u="none" dirty="0"/>
          </a:p>
          <a:p>
            <a:pPr defTabSz="919478">
              <a:defRPr/>
            </a:pPr>
            <a:r>
              <a:rPr lang="ja-JP" altLang="en-US" u="none" dirty="0"/>
              <a:t>今回のような演習は、自分がどうするか分からない児童にとって、特に大切になると考えます。</a:t>
            </a:r>
            <a:endParaRPr lang="en-US" altLang="ja-JP" u="none" dirty="0"/>
          </a:p>
        </p:txBody>
      </p:sp>
      <p:sp>
        <p:nvSpPr>
          <p:cNvPr id="4" name="スライド番号プレースホルダー 3">
            <a:extLst>
              <a:ext uri="{FF2B5EF4-FFF2-40B4-BE49-F238E27FC236}">
                <a16:creationId xmlns:a16="http://schemas.microsoft.com/office/drawing/2014/main" id="{84F8264D-302C-3845-4EA0-1651ECD359D6}"/>
              </a:ext>
            </a:extLst>
          </p:cNvPr>
          <p:cNvSpPr>
            <a:spLocks noGrp="1"/>
          </p:cNvSpPr>
          <p:nvPr>
            <p:ph type="sldNum" sz="quarter" idx="10"/>
          </p:nvPr>
        </p:nvSpPr>
        <p:spPr/>
        <p:txBody>
          <a:bodyPr/>
          <a:lstStyle/>
          <a:p>
            <a:fld id="{76FC1221-35E8-4C06-BDCC-5D75DBAACDD3}" type="slidenum">
              <a:rPr kumimoji="1" lang="ja-JP" altLang="en-US" smtClean="0"/>
              <a:t>36</a:t>
            </a:fld>
            <a:endParaRPr kumimoji="1" lang="ja-JP" altLang="en-US" dirty="0"/>
          </a:p>
        </p:txBody>
      </p:sp>
    </p:spTree>
    <p:extLst>
      <p:ext uri="{BB962C8B-B14F-4D97-AF65-F5344CB8AC3E}">
        <p14:creationId xmlns:p14="http://schemas.microsoft.com/office/powerpoint/2010/main" val="336097195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BDADBD-FDC4-D93B-9779-324FE0DEAAFF}"/>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E412F729-07BE-3E4D-96C8-7BC9B8DC2CC8}"/>
              </a:ext>
            </a:extLst>
          </p:cNvPr>
          <p:cNvSpPr>
            <a:spLocks noGrp="1" noRot="1" noChangeAspect="1"/>
          </p:cNvSpPr>
          <p:nvPr>
            <p:ph type="sldImg"/>
          </p:nvPr>
        </p:nvSpPr>
        <p:spPr>
          <a:xfrm>
            <a:off x="196850" y="865188"/>
            <a:ext cx="6400800" cy="3602037"/>
          </a:xfrm>
        </p:spPr>
      </p:sp>
      <p:sp>
        <p:nvSpPr>
          <p:cNvPr id="3" name="ノート プレースホルダー 2">
            <a:extLst>
              <a:ext uri="{FF2B5EF4-FFF2-40B4-BE49-F238E27FC236}">
                <a16:creationId xmlns:a16="http://schemas.microsoft.com/office/drawing/2014/main" id="{EF2F3B3C-937C-475F-3E5F-704E5088A837}"/>
              </a:ext>
            </a:extLst>
          </p:cNvPr>
          <p:cNvSpPr>
            <a:spLocks noGrp="1"/>
          </p:cNvSpPr>
          <p:nvPr>
            <p:ph type="body" idx="1"/>
          </p:nvPr>
        </p:nvSpPr>
        <p:spPr/>
        <p:txBody>
          <a:bodyPr/>
          <a:lstStyle/>
          <a:p>
            <a:pPr defTabSz="919478">
              <a:defRPr/>
            </a:pPr>
            <a:r>
              <a:rPr lang="ja-JP" altLang="en-US" dirty="0"/>
              <a:t>２の内容のまとめです。</a:t>
            </a:r>
            <a:endParaRPr lang="en-US" altLang="ja-JP" dirty="0"/>
          </a:p>
          <a:p>
            <a:pPr defTabSz="919478">
              <a:defRPr/>
            </a:pPr>
            <a:r>
              <a:rPr lang="ja-JP" altLang="en-US" dirty="0"/>
              <a:t>児童が、友達との違いに気付いたり、考えを整理したりすることが大切です。</a:t>
            </a:r>
            <a:endParaRPr lang="en-US" altLang="ja-JP" dirty="0"/>
          </a:p>
          <a:p>
            <a:pPr defTabSz="919478">
              <a:defRPr/>
            </a:pPr>
            <a:r>
              <a:rPr lang="ja-JP" altLang="en-US" dirty="0"/>
              <a:t>そのためには、自分を振り返る機会を朝や帰りの会、学級活動等で設定しましょう。</a:t>
            </a:r>
            <a:endParaRPr lang="en-US" altLang="ja-JP" dirty="0"/>
          </a:p>
          <a:p>
            <a:pPr defTabSz="919478">
              <a:defRPr/>
            </a:pPr>
            <a:r>
              <a:rPr lang="ja-JP" altLang="en-US" dirty="0"/>
              <a:t>●また、児童が困ったときにどうするかの選択肢を広げることも大切です。</a:t>
            </a:r>
            <a:endParaRPr lang="en-US" altLang="ja-JP" dirty="0"/>
          </a:p>
          <a:p>
            <a:pPr defTabSz="919478">
              <a:defRPr/>
            </a:pPr>
            <a:r>
              <a:rPr lang="ja-JP" altLang="en-US" dirty="0"/>
              <a:t>自分で解決しようとする、そのままにするだけでは、解決しないことも出てきます。</a:t>
            </a:r>
            <a:endParaRPr lang="en-US" altLang="ja-JP" dirty="0"/>
          </a:p>
          <a:p>
            <a:pPr defTabSz="919478">
              <a:defRPr/>
            </a:pPr>
            <a:r>
              <a:rPr lang="ja-JP" altLang="en-US" dirty="0"/>
              <a:t>そのときのために、誰かを頼ることの大切さも伝えていきましょう。</a:t>
            </a:r>
            <a:endParaRPr lang="en-US" altLang="ja-JP" dirty="0"/>
          </a:p>
          <a:p>
            <a:pPr defTabSz="919478">
              <a:defRPr/>
            </a:pPr>
            <a:r>
              <a:rPr lang="ja-JP" altLang="en-US" dirty="0"/>
              <a:t>宮城県でも、相談できる割合を、令和</a:t>
            </a:r>
            <a:r>
              <a:rPr lang="en-US" altLang="ja-JP" dirty="0"/>
              <a:t>10</a:t>
            </a:r>
            <a:r>
              <a:rPr lang="ja-JP" altLang="en-US" dirty="0"/>
              <a:t>年度までに増やすことを目指しています。</a:t>
            </a:r>
          </a:p>
          <a:p>
            <a:pPr defTabSz="919478">
              <a:defRPr/>
            </a:pPr>
            <a:r>
              <a:rPr lang="ja-JP" altLang="en-US" u="none" dirty="0"/>
              <a:t>「自立とは依存先を増やすこと」という言葉があります。</a:t>
            </a:r>
            <a:r>
              <a:rPr lang="en-US" altLang="ja-JP" u="none" dirty="0"/>
              <a:t>SC</a:t>
            </a:r>
            <a:r>
              <a:rPr lang="ja-JP" altLang="en-US" u="none" dirty="0"/>
              <a:t>さんや</a:t>
            </a:r>
            <a:r>
              <a:rPr lang="en-US" altLang="ja-JP" u="none" dirty="0"/>
              <a:t>SSW</a:t>
            </a:r>
            <a:r>
              <a:rPr lang="ja-JP" altLang="en-US" u="none" dirty="0"/>
              <a:t>さんの存在についても積極的に伝えて、選択肢を広げましょう</a:t>
            </a:r>
            <a:r>
              <a:rPr lang="ja-JP" altLang="en-US" dirty="0"/>
              <a:t>。</a:t>
            </a:r>
            <a:endParaRPr lang="en-US" altLang="ja-JP" u="none" dirty="0"/>
          </a:p>
        </p:txBody>
      </p:sp>
      <p:sp>
        <p:nvSpPr>
          <p:cNvPr id="4" name="スライド番号プレースホルダー 3">
            <a:extLst>
              <a:ext uri="{FF2B5EF4-FFF2-40B4-BE49-F238E27FC236}">
                <a16:creationId xmlns:a16="http://schemas.microsoft.com/office/drawing/2014/main" id="{E555A012-2F87-510F-B59A-43327B3CFB5F}"/>
              </a:ext>
            </a:extLst>
          </p:cNvPr>
          <p:cNvSpPr>
            <a:spLocks noGrp="1"/>
          </p:cNvSpPr>
          <p:nvPr>
            <p:ph type="sldNum" sz="quarter" idx="10"/>
          </p:nvPr>
        </p:nvSpPr>
        <p:spPr/>
        <p:txBody>
          <a:bodyPr/>
          <a:lstStyle/>
          <a:p>
            <a:fld id="{76FC1221-35E8-4C06-BDCC-5D75DBAACDD3}" type="slidenum">
              <a:rPr kumimoji="1" lang="ja-JP" altLang="en-US" smtClean="0"/>
              <a:t>37</a:t>
            </a:fld>
            <a:endParaRPr kumimoji="1" lang="ja-JP" altLang="en-US" dirty="0"/>
          </a:p>
        </p:txBody>
      </p:sp>
    </p:spTree>
    <p:extLst>
      <p:ext uri="{BB962C8B-B14F-4D97-AF65-F5344CB8AC3E}">
        <p14:creationId xmlns:p14="http://schemas.microsoft.com/office/powerpoint/2010/main" val="181189972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82550" y="741363"/>
            <a:ext cx="6629400" cy="3729037"/>
          </a:xfrm>
        </p:spPr>
      </p:sp>
      <p:sp>
        <p:nvSpPr>
          <p:cNvPr id="3" name="ノート プレースホルダー 2"/>
          <p:cNvSpPr>
            <a:spLocks noGrp="1"/>
          </p:cNvSpPr>
          <p:nvPr>
            <p:ph type="body" idx="1"/>
          </p:nvPr>
        </p:nvSpPr>
        <p:spPr/>
        <p:txBody>
          <a:bodyPr/>
          <a:lstStyle/>
          <a:p>
            <a:pPr defTabSz="913517">
              <a:defRPr/>
            </a:pPr>
            <a:r>
              <a:rPr lang="ja-JP" altLang="en-US" dirty="0">
                <a:latin typeface="+mn-ea"/>
                <a:ea typeface="+mn-ea"/>
              </a:rPr>
              <a:t>次は、私たち教員の児童理解を深める演習を行います。</a:t>
            </a:r>
            <a:endParaRPr lang="en-US" altLang="ja-JP" dirty="0">
              <a:latin typeface="+mn-ea"/>
              <a:ea typeface="+mn-ea"/>
            </a:endParaRPr>
          </a:p>
          <a:p>
            <a:pPr defTabSz="913517">
              <a:defRPr/>
            </a:pPr>
            <a:endParaRPr lang="en-US" altLang="ja-JP" dirty="0"/>
          </a:p>
        </p:txBody>
      </p:sp>
      <p:sp>
        <p:nvSpPr>
          <p:cNvPr id="4" name="スライド番号プレースホルダー 3"/>
          <p:cNvSpPr>
            <a:spLocks noGrp="1"/>
          </p:cNvSpPr>
          <p:nvPr>
            <p:ph type="sldNum" sz="quarter" idx="10"/>
          </p:nvPr>
        </p:nvSpPr>
        <p:spPr/>
        <p:txBody>
          <a:bodyPr/>
          <a:lstStyle/>
          <a:p>
            <a:fld id="{76FC1221-35E8-4C06-BDCC-5D75DBAACDD3}" type="slidenum">
              <a:rPr kumimoji="1" lang="ja-JP" altLang="en-US" smtClean="0"/>
              <a:t>38</a:t>
            </a:fld>
            <a:endParaRPr kumimoji="1" lang="ja-JP" altLang="en-US" dirty="0"/>
          </a:p>
        </p:txBody>
      </p:sp>
    </p:spTree>
    <p:extLst>
      <p:ext uri="{BB962C8B-B14F-4D97-AF65-F5344CB8AC3E}">
        <p14:creationId xmlns:p14="http://schemas.microsoft.com/office/powerpoint/2010/main" val="23700898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84138" y="744538"/>
            <a:ext cx="6626225" cy="3727450"/>
          </a:xfrm>
        </p:spPr>
      </p:sp>
      <p:sp>
        <p:nvSpPr>
          <p:cNvPr id="3" name="ノート プレースホルダー 2"/>
          <p:cNvSpPr>
            <a:spLocks noGrp="1"/>
          </p:cNvSpPr>
          <p:nvPr>
            <p:ph type="body" idx="1"/>
          </p:nvPr>
        </p:nvSpPr>
        <p:spPr/>
        <p:txBody>
          <a:bodyPr/>
          <a:lstStyle/>
          <a:p>
            <a:pPr defTabSz="919570">
              <a:defRPr/>
            </a:pPr>
            <a:r>
              <a:rPr lang="ja-JP" altLang="en-US" dirty="0">
                <a:latin typeface="+mn-ea"/>
              </a:rPr>
              <a:t>教育相談のイメージで一番多かったのが「面談・相談」でした。</a:t>
            </a:r>
            <a:endParaRPr lang="en-US" altLang="ja-JP" dirty="0">
              <a:latin typeface="+mn-ea"/>
            </a:endParaRPr>
          </a:p>
          <a:p>
            <a:pPr defTabSz="919570">
              <a:defRPr/>
            </a:pPr>
            <a:r>
              <a:rPr lang="ja-JP" altLang="en-US" dirty="0">
                <a:latin typeface="+mn-ea"/>
              </a:rPr>
              <a:t>●これから求められる教育相談は、発達支持的教育相談と言います。</a:t>
            </a:r>
            <a:endParaRPr lang="en-US" altLang="ja-JP" dirty="0">
              <a:latin typeface="+mn-ea"/>
            </a:endParaRPr>
          </a:p>
          <a:p>
            <a:pPr defTabSz="919570">
              <a:defRPr/>
            </a:pPr>
            <a:r>
              <a:rPr lang="ja-JP" altLang="en-US" dirty="0">
                <a:latin typeface="+mn-ea"/>
              </a:rPr>
              <a:t>これは、面談のような特別な機会に行うだけではない、「いつでもどこでもできる教育相談」と言えます。</a:t>
            </a:r>
            <a:endParaRPr lang="en-US" altLang="ja-JP" dirty="0">
              <a:latin typeface="+mn-ea"/>
            </a:endParaRPr>
          </a:p>
        </p:txBody>
      </p:sp>
      <p:sp>
        <p:nvSpPr>
          <p:cNvPr id="4" name="スライド番号プレースホルダー 3"/>
          <p:cNvSpPr>
            <a:spLocks noGrp="1"/>
          </p:cNvSpPr>
          <p:nvPr>
            <p:ph type="sldNum" sz="quarter" idx="10"/>
          </p:nvPr>
        </p:nvSpPr>
        <p:spPr/>
        <p:txBody>
          <a:bodyPr/>
          <a:lstStyle/>
          <a:p>
            <a:fld id="{76FC1221-35E8-4C06-BDCC-5D75DBAACDD3}" type="slidenum">
              <a:rPr kumimoji="1" lang="ja-JP" altLang="en-US" smtClean="0"/>
              <a:t>3</a:t>
            </a:fld>
            <a:endParaRPr kumimoji="1" lang="ja-JP" altLang="en-US" dirty="0"/>
          </a:p>
        </p:txBody>
      </p:sp>
    </p:spTree>
    <p:extLst>
      <p:ext uri="{BB962C8B-B14F-4D97-AF65-F5344CB8AC3E}">
        <p14:creationId xmlns:p14="http://schemas.microsoft.com/office/powerpoint/2010/main" val="381605223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82563" y="900113"/>
            <a:ext cx="6427787" cy="3616325"/>
          </a:xfrm>
        </p:spPr>
      </p:sp>
      <p:sp>
        <p:nvSpPr>
          <p:cNvPr id="3" name="ノート プレースホルダー 2"/>
          <p:cNvSpPr>
            <a:spLocks noGrp="1"/>
          </p:cNvSpPr>
          <p:nvPr>
            <p:ph type="body" idx="1"/>
          </p:nvPr>
        </p:nvSpPr>
        <p:spPr/>
        <p:txBody>
          <a:bodyPr/>
          <a:lstStyle/>
          <a:p>
            <a:pPr defTabSz="919658">
              <a:defRPr/>
            </a:pPr>
            <a:r>
              <a:rPr lang="ja-JP" altLang="en-US" dirty="0">
                <a:latin typeface="+mn-ea"/>
                <a:ea typeface="+mn-ea"/>
              </a:rPr>
              <a:t>毎日の生活の中で、たくさんの児童を見取るのって大変ですよね。</a:t>
            </a:r>
            <a:endParaRPr lang="en-US" altLang="ja-JP" dirty="0">
              <a:latin typeface="+mn-ea"/>
              <a:ea typeface="+mn-ea"/>
            </a:endParaRPr>
          </a:p>
          <a:p>
            <a:pPr defTabSz="919658">
              <a:defRPr/>
            </a:pPr>
            <a:r>
              <a:rPr lang="ja-JP" altLang="en-US" dirty="0">
                <a:latin typeface="+mn-ea"/>
                <a:ea typeface="+mn-ea"/>
              </a:rPr>
              <a:t>今日は、他の先生方の力も借りて、児童理解を深めましょう。</a:t>
            </a:r>
            <a:endParaRPr lang="en-US" altLang="ja-JP" dirty="0">
              <a:latin typeface="+mn-ea"/>
              <a:ea typeface="+mn-ea"/>
            </a:endParaRPr>
          </a:p>
        </p:txBody>
      </p:sp>
      <p:sp>
        <p:nvSpPr>
          <p:cNvPr id="4" name="スライド番号プレースホルダー 3"/>
          <p:cNvSpPr>
            <a:spLocks noGrp="1"/>
          </p:cNvSpPr>
          <p:nvPr>
            <p:ph type="sldNum" sz="quarter" idx="10"/>
          </p:nvPr>
        </p:nvSpPr>
        <p:spPr/>
        <p:txBody>
          <a:bodyPr/>
          <a:lstStyle/>
          <a:p>
            <a:fld id="{76FC1221-35E8-4C06-BDCC-5D75DBAACDD3}" type="slidenum">
              <a:rPr kumimoji="1" lang="ja-JP" altLang="en-US" smtClean="0"/>
              <a:t>39</a:t>
            </a:fld>
            <a:endParaRPr kumimoji="1" lang="ja-JP" altLang="en-US" dirty="0"/>
          </a:p>
        </p:txBody>
      </p:sp>
    </p:spTree>
    <p:extLst>
      <p:ext uri="{BB962C8B-B14F-4D97-AF65-F5344CB8AC3E}">
        <p14:creationId xmlns:p14="http://schemas.microsoft.com/office/powerpoint/2010/main" val="316644966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85725" y="744538"/>
            <a:ext cx="6623050" cy="3725862"/>
          </a:xfrm>
        </p:spPr>
      </p:sp>
      <p:sp>
        <p:nvSpPr>
          <p:cNvPr id="3" name="ノート プレースホルダー 2"/>
          <p:cNvSpPr>
            <a:spLocks noGrp="1"/>
          </p:cNvSpPr>
          <p:nvPr>
            <p:ph type="body" idx="1"/>
          </p:nvPr>
        </p:nvSpPr>
        <p:spPr/>
        <p:txBody>
          <a:bodyPr/>
          <a:lstStyle/>
          <a:p>
            <a:pPr defTabSz="919570">
              <a:defRPr/>
            </a:pPr>
            <a:r>
              <a:rPr lang="ja-JP" altLang="en-US" dirty="0">
                <a:latin typeface="+mn-ea"/>
                <a:ea typeface="+mn-ea"/>
              </a:rPr>
              <a:t>これから名簿を見ながら、この１週間を振り返って、「上手に関われていないなあ」「あまり見取れていないなあ」と思った児童にチェックをしてください。</a:t>
            </a:r>
            <a:endParaRPr lang="en-US" altLang="ja-JP" dirty="0">
              <a:latin typeface="+mn-ea"/>
              <a:ea typeface="+mn-ea"/>
            </a:endParaRPr>
          </a:p>
          <a:p>
            <a:pPr defTabSz="919570">
              <a:defRPr/>
            </a:pPr>
            <a:r>
              <a:rPr lang="ja-JP" altLang="en-US" dirty="0">
                <a:latin typeface="+mn-ea"/>
                <a:ea typeface="+mn-ea"/>
              </a:rPr>
              <a:t>１分ほど時間を取ります。（１分経過）</a:t>
            </a:r>
            <a:endParaRPr lang="en-US" altLang="ja-JP" dirty="0">
              <a:latin typeface="+mn-ea"/>
              <a:ea typeface="+mn-ea"/>
            </a:endParaRPr>
          </a:p>
          <a:p>
            <a:pPr defTabSz="919570">
              <a:defRPr/>
            </a:pPr>
            <a:r>
              <a:rPr lang="ja-JP" altLang="en-US" dirty="0">
                <a:latin typeface="+mn-ea"/>
                <a:ea typeface="+mn-ea"/>
              </a:rPr>
              <a:t>ここからグループで活動します。グループのリーダーを決めてください。＜様子を見る＞</a:t>
            </a:r>
            <a:endParaRPr lang="en-US" altLang="ja-JP" dirty="0">
              <a:latin typeface="+mn-ea"/>
              <a:ea typeface="+mn-ea"/>
            </a:endParaRPr>
          </a:p>
          <a:p>
            <a:pPr defTabSz="919570">
              <a:defRPr/>
            </a:pPr>
            <a:r>
              <a:rPr lang="ja-JP" altLang="en-US" dirty="0">
                <a:latin typeface="+mn-ea"/>
                <a:ea typeface="+mn-ea"/>
              </a:rPr>
              <a:t>●今、チェックした児童との関わりで、先生方が感じている悩みや不安について、一人、多くても三人程度、選んで話をしてください。</a:t>
            </a:r>
            <a:endParaRPr lang="en-US" altLang="ja-JP" dirty="0">
              <a:latin typeface="+mn-ea"/>
              <a:ea typeface="+mn-ea"/>
            </a:endParaRPr>
          </a:p>
          <a:p>
            <a:pPr defTabSz="919570">
              <a:defRPr/>
            </a:pPr>
            <a:r>
              <a:rPr lang="ja-JP" altLang="en-US" dirty="0">
                <a:latin typeface="+mn-ea"/>
                <a:ea typeface="+mn-ea"/>
              </a:rPr>
              <a:t>時間は３分です。リーダーの先生、司会をお願いします。（３分経過）</a:t>
            </a:r>
            <a:endParaRPr lang="en-US" altLang="ja-JP" dirty="0">
              <a:latin typeface="+mn-ea"/>
              <a:ea typeface="+mn-ea"/>
            </a:endParaRPr>
          </a:p>
          <a:p>
            <a:pPr defTabSz="919570">
              <a:defRPr/>
            </a:pPr>
            <a:r>
              <a:rPr lang="ja-JP" altLang="en-US" dirty="0">
                <a:latin typeface="+mn-ea"/>
                <a:ea typeface="+mn-ea"/>
              </a:rPr>
              <a:t>ありがとうございました。</a:t>
            </a:r>
            <a:endParaRPr lang="en-US" altLang="ja-JP" dirty="0">
              <a:latin typeface="+mn-ea"/>
              <a:ea typeface="+mn-ea"/>
            </a:endParaRPr>
          </a:p>
        </p:txBody>
      </p:sp>
      <p:sp>
        <p:nvSpPr>
          <p:cNvPr id="4" name="スライド番号プレースホルダー 3"/>
          <p:cNvSpPr>
            <a:spLocks noGrp="1"/>
          </p:cNvSpPr>
          <p:nvPr>
            <p:ph type="sldNum" sz="quarter" idx="10"/>
          </p:nvPr>
        </p:nvSpPr>
        <p:spPr/>
        <p:txBody>
          <a:bodyPr/>
          <a:lstStyle/>
          <a:p>
            <a:fld id="{76FC1221-35E8-4C06-BDCC-5D75DBAACDD3}" type="slidenum">
              <a:rPr kumimoji="1" lang="ja-JP" altLang="en-US" smtClean="0"/>
              <a:t>40</a:t>
            </a:fld>
            <a:endParaRPr kumimoji="1" lang="ja-JP" altLang="en-US" dirty="0"/>
          </a:p>
        </p:txBody>
      </p:sp>
    </p:spTree>
    <p:extLst>
      <p:ext uri="{BB962C8B-B14F-4D97-AF65-F5344CB8AC3E}">
        <p14:creationId xmlns:p14="http://schemas.microsoft.com/office/powerpoint/2010/main" val="148899073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85725" y="744538"/>
            <a:ext cx="6623050" cy="3725862"/>
          </a:xfrm>
        </p:spPr>
      </p:sp>
      <p:sp>
        <p:nvSpPr>
          <p:cNvPr id="3" name="ノート プレースホルダー 2"/>
          <p:cNvSpPr>
            <a:spLocks noGrp="1"/>
          </p:cNvSpPr>
          <p:nvPr>
            <p:ph type="body" idx="1"/>
          </p:nvPr>
        </p:nvSpPr>
        <p:spPr/>
        <p:txBody>
          <a:bodyPr/>
          <a:lstStyle/>
          <a:p>
            <a:pPr defTabSz="919570">
              <a:defRPr/>
            </a:pPr>
            <a:r>
              <a:rPr lang="ja-JP" altLang="en-US" u="none" dirty="0">
                <a:latin typeface="+mn-ea"/>
                <a:ea typeface="+mn-ea"/>
              </a:rPr>
              <a:t>では、ちょっと見方を変えてみましょう。</a:t>
            </a:r>
            <a:r>
              <a:rPr lang="ja-JP" altLang="en-US" dirty="0">
                <a:latin typeface="+mn-ea"/>
                <a:ea typeface="+mn-ea"/>
              </a:rPr>
              <a:t>先程、挙がった児童の良い面や意外な一面について、他の先生方から、できるだけたくさん出してもらいましょう。</a:t>
            </a:r>
            <a:endParaRPr lang="en-US" altLang="ja-JP" dirty="0">
              <a:latin typeface="+mn-ea"/>
              <a:ea typeface="+mn-ea"/>
            </a:endParaRPr>
          </a:p>
          <a:p>
            <a:pPr defTabSz="919570">
              <a:defRPr/>
            </a:pPr>
            <a:r>
              <a:rPr lang="ja-JP" altLang="en-US" dirty="0">
                <a:latin typeface="+mn-ea"/>
                <a:ea typeface="+mn-ea"/>
              </a:rPr>
              <a:t>校長先生、教頭先生、養護の先生は、いろいろなグループを回りながら、「この子には、こんなことも言えるよ」等、伝えられることがあれば、伝えてください。</a:t>
            </a:r>
            <a:endParaRPr lang="en-US" altLang="ja-JP" dirty="0">
              <a:latin typeface="+mn-ea"/>
              <a:ea typeface="+mn-ea"/>
            </a:endParaRPr>
          </a:p>
          <a:p>
            <a:pPr defTabSz="919570">
              <a:defRPr/>
            </a:pPr>
            <a:r>
              <a:rPr lang="ja-JP" altLang="en-US" dirty="0">
                <a:latin typeface="+mn-ea"/>
                <a:ea typeface="+mn-ea"/>
              </a:rPr>
              <a:t>時間は、５分間です。では、始めてください。（５分経過）</a:t>
            </a:r>
            <a:endParaRPr lang="en-US" altLang="ja-JP" dirty="0">
              <a:latin typeface="+mn-ea"/>
              <a:ea typeface="+mn-ea"/>
            </a:endParaRPr>
          </a:p>
          <a:p>
            <a:pPr defTabSz="919570">
              <a:defRPr/>
            </a:pPr>
            <a:r>
              <a:rPr lang="ja-JP" altLang="en-US" dirty="0">
                <a:latin typeface="+mn-ea"/>
                <a:ea typeface="+mn-ea"/>
              </a:rPr>
              <a:t>ありがとうございました。</a:t>
            </a:r>
            <a:endParaRPr lang="en-US" altLang="ja-JP" dirty="0">
              <a:latin typeface="+mn-ea"/>
              <a:ea typeface="+mn-ea"/>
            </a:endParaRPr>
          </a:p>
          <a:p>
            <a:pPr defTabSz="919658">
              <a:defRPr/>
            </a:pPr>
            <a:r>
              <a:rPr lang="ja-JP" altLang="en-US" dirty="0">
                <a:latin typeface="+mn-ea"/>
                <a:ea typeface="+mn-ea"/>
              </a:rPr>
              <a:t>他の先生方の見方を聞いて、感じたことや考えたことを発表してください。＜一人か二人、指名＞</a:t>
            </a:r>
            <a:endParaRPr lang="en-US" altLang="ja-JP" dirty="0">
              <a:latin typeface="+mn-ea"/>
              <a:ea typeface="+mn-ea"/>
            </a:endParaRPr>
          </a:p>
          <a:p>
            <a:pPr defTabSz="919570">
              <a:defRPr/>
            </a:pPr>
            <a:r>
              <a:rPr lang="ja-JP" altLang="en-US" dirty="0">
                <a:latin typeface="+mn-ea"/>
                <a:ea typeface="+mn-ea"/>
              </a:rPr>
              <a:t>ありがとうございました。</a:t>
            </a:r>
            <a:endParaRPr lang="en-US" altLang="ja-JP" dirty="0">
              <a:latin typeface="+mn-ea"/>
              <a:ea typeface="+mn-ea"/>
            </a:endParaRPr>
          </a:p>
        </p:txBody>
      </p:sp>
      <p:sp>
        <p:nvSpPr>
          <p:cNvPr id="4" name="スライド番号プレースホルダー 3"/>
          <p:cNvSpPr>
            <a:spLocks noGrp="1"/>
          </p:cNvSpPr>
          <p:nvPr>
            <p:ph type="sldNum" sz="quarter" idx="10"/>
          </p:nvPr>
        </p:nvSpPr>
        <p:spPr/>
        <p:txBody>
          <a:bodyPr/>
          <a:lstStyle/>
          <a:p>
            <a:fld id="{76FC1221-35E8-4C06-BDCC-5D75DBAACDD3}" type="slidenum">
              <a:rPr kumimoji="1" lang="ja-JP" altLang="en-US" smtClean="0"/>
              <a:t>41</a:t>
            </a:fld>
            <a:endParaRPr kumimoji="1" lang="ja-JP" altLang="en-US" dirty="0"/>
          </a:p>
        </p:txBody>
      </p:sp>
    </p:spTree>
    <p:extLst>
      <p:ext uri="{BB962C8B-B14F-4D97-AF65-F5344CB8AC3E}">
        <p14:creationId xmlns:p14="http://schemas.microsoft.com/office/powerpoint/2010/main" val="273851608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88900" y="744538"/>
            <a:ext cx="6616700" cy="3722687"/>
          </a:xfrm>
        </p:spPr>
      </p:sp>
      <p:sp>
        <p:nvSpPr>
          <p:cNvPr id="3" name="ノート プレースホルダー 2"/>
          <p:cNvSpPr>
            <a:spLocks noGrp="1"/>
          </p:cNvSpPr>
          <p:nvPr>
            <p:ph type="body" idx="1"/>
          </p:nvPr>
        </p:nvSpPr>
        <p:spPr/>
        <p:txBody>
          <a:bodyPr/>
          <a:lstStyle/>
          <a:p>
            <a:pPr defTabSz="919658">
              <a:defRPr/>
            </a:pPr>
            <a:r>
              <a:rPr lang="ja-JP" altLang="en-US" dirty="0">
                <a:latin typeface="+mn-ea"/>
                <a:ea typeface="+mn-ea"/>
              </a:rPr>
              <a:t>今の活動でいろいろな気付きがありましたね。</a:t>
            </a:r>
            <a:endParaRPr lang="en-US" altLang="ja-JP" dirty="0">
              <a:latin typeface="+mn-ea"/>
              <a:ea typeface="+mn-ea"/>
            </a:endParaRPr>
          </a:p>
          <a:p>
            <a:pPr defTabSz="919661">
              <a:defRPr/>
            </a:pPr>
            <a:r>
              <a:rPr lang="ja-JP" altLang="en-US" dirty="0"/>
              <a:t>３の内容のまとめです。</a:t>
            </a:r>
            <a:endParaRPr lang="en-US" altLang="ja-JP" dirty="0"/>
          </a:p>
          <a:p>
            <a:pPr defTabSz="919658">
              <a:defRPr/>
            </a:pPr>
            <a:r>
              <a:rPr lang="ja-JP" altLang="en-US" dirty="0"/>
              <a:t>●あまり見取れていない児童がいないか、振り返りましょう。上手に関われていない生徒のよさや意外な一面を知りましょう。</a:t>
            </a:r>
            <a:endParaRPr lang="en-US" altLang="ja-JP" dirty="0"/>
          </a:p>
          <a:p>
            <a:pPr defTabSz="919658">
              <a:defRPr/>
            </a:pPr>
            <a:r>
              <a:rPr lang="ja-JP" altLang="en-US" dirty="0"/>
              <a:t>●自分だけの見方にならないように、学年会を活用したり、自分から積極的に聴きに行ったりする等、他の先生の見方を聞く機会をつくることが大切です。</a:t>
            </a:r>
            <a:endParaRPr lang="en-US" altLang="ja-JP" dirty="0"/>
          </a:p>
          <a:p>
            <a:pPr defTabSz="919658">
              <a:defRPr/>
            </a:pPr>
            <a:r>
              <a:rPr lang="ja-JP" altLang="en-US" dirty="0"/>
              <a:t>●他の先生の見方も取り入れ、多様な視点で児童理解をすることで、児童のよさや可能性を伸ばしましょう。</a:t>
            </a:r>
            <a:endParaRPr lang="en-US" altLang="ja-JP" dirty="0"/>
          </a:p>
        </p:txBody>
      </p:sp>
      <p:sp>
        <p:nvSpPr>
          <p:cNvPr id="4" name="スライド番号プレースホルダー 3"/>
          <p:cNvSpPr>
            <a:spLocks noGrp="1"/>
          </p:cNvSpPr>
          <p:nvPr>
            <p:ph type="sldNum" sz="quarter" idx="10"/>
          </p:nvPr>
        </p:nvSpPr>
        <p:spPr/>
        <p:txBody>
          <a:bodyPr/>
          <a:lstStyle/>
          <a:p>
            <a:fld id="{76FC1221-35E8-4C06-BDCC-5D75DBAACDD3}" type="slidenum">
              <a:rPr kumimoji="1" lang="ja-JP" altLang="en-US" smtClean="0"/>
              <a:t>42</a:t>
            </a:fld>
            <a:endParaRPr kumimoji="1" lang="ja-JP" altLang="en-US" dirty="0"/>
          </a:p>
        </p:txBody>
      </p:sp>
    </p:spTree>
    <p:extLst>
      <p:ext uri="{BB962C8B-B14F-4D97-AF65-F5344CB8AC3E}">
        <p14:creationId xmlns:p14="http://schemas.microsoft.com/office/powerpoint/2010/main" val="37482715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5250" y="744538"/>
            <a:ext cx="6621463" cy="3725862"/>
          </a:xfrm>
        </p:spPr>
      </p:sp>
      <p:sp>
        <p:nvSpPr>
          <p:cNvPr id="3" name="ノート プレースホルダー 2"/>
          <p:cNvSpPr>
            <a:spLocks noGrp="1"/>
          </p:cNvSpPr>
          <p:nvPr>
            <p:ph type="body" idx="1"/>
          </p:nvPr>
        </p:nvSpPr>
        <p:spPr/>
        <p:txBody>
          <a:bodyPr/>
          <a:lstStyle/>
          <a:p>
            <a:pPr defTabSz="913605">
              <a:defRPr/>
            </a:pPr>
            <a:r>
              <a:rPr lang="ja-JP" altLang="en-US" dirty="0"/>
              <a:t>いよいよ、最後の演習です。明日から実践する働き掛けを考えましょう。</a:t>
            </a:r>
            <a:endParaRPr lang="en-US" altLang="ja-JP" dirty="0"/>
          </a:p>
        </p:txBody>
      </p:sp>
      <p:sp>
        <p:nvSpPr>
          <p:cNvPr id="4" name="スライド番号プレースホルダー 3"/>
          <p:cNvSpPr>
            <a:spLocks noGrp="1"/>
          </p:cNvSpPr>
          <p:nvPr>
            <p:ph type="sldNum" sz="quarter" idx="10"/>
          </p:nvPr>
        </p:nvSpPr>
        <p:spPr/>
        <p:txBody>
          <a:bodyPr/>
          <a:lstStyle/>
          <a:p>
            <a:fld id="{76FC1221-35E8-4C06-BDCC-5D75DBAACDD3}" type="slidenum">
              <a:rPr kumimoji="1" lang="ja-JP" altLang="en-US" smtClean="0"/>
              <a:t>43</a:t>
            </a:fld>
            <a:endParaRPr kumimoji="1" lang="ja-JP" altLang="en-US" dirty="0"/>
          </a:p>
        </p:txBody>
      </p:sp>
    </p:spTree>
    <p:extLst>
      <p:ext uri="{BB962C8B-B14F-4D97-AF65-F5344CB8AC3E}">
        <p14:creationId xmlns:p14="http://schemas.microsoft.com/office/powerpoint/2010/main" val="243064723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96850" y="866775"/>
            <a:ext cx="6400800" cy="3600450"/>
          </a:xfrm>
        </p:spPr>
      </p:sp>
      <p:sp>
        <p:nvSpPr>
          <p:cNvPr id="3" name="ノート プレースホルダー 2"/>
          <p:cNvSpPr>
            <a:spLocks noGrp="1"/>
          </p:cNvSpPr>
          <p:nvPr>
            <p:ph type="body" idx="1"/>
          </p:nvPr>
        </p:nvSpPr>
        <p:spPr/>
        <p:txBody>
          <a:bodyPr/>
          <a:lstStyle/>
          <a:p>
            <a:pPr defTabSz="919658">
              <a:defRPr/>
            </a:pPr>
            <a:r>
              <a:rPr lang="ja-JP" altLang="en-US" dirty="0"/>
              <a:t>机上の付箋を一人一色となるように配布してください。</a:t>
            </a:r>
            <a:endParaRPr lang="en-US" altLang="ja-JP" dirty="0"/>
          </a:p>
          <a:p>
            <a:pPr defTabSz="919658">
              <a:defRPr/>
            </a:pPr>
            <a:r>
              <a:rPr lang="ja-JP" altLang="en-US" dirty="0"/>
              <a:t>まず、学校生活全体で、個に寄り添った働き掛けをどのようにしているか、付箋に書きます。</a:t>
            </a:r>
          </a:p>
          <a:p>
            <a:pPr defTabSz="919658">
              <a:defRPr/>
            </a:pPr>
            <a:r>
              <a:rPr lang="ja-JP" altLang="en-US" dirty="0"/>
              <a:t>スライドの例のように、いつ、どのようにしているのかを具体的に書いてください。</a:t>
            </a:r>
            <a:endParaRPr lang="en-US" altLang="ja-JP" dirty="0"/>
          </a:p>
          <a:p>
            <a:pPr defTabSz="919658">
              <a:defRPr/>
            </a:pPr>
            <a:r>
              <a:rPr lang="ja-JP" altLang="en-US" dirty="0"/>
              <a:t>時間は４分です。（４分経過）</a:t>
            </a:r>
          </a:p>
        </p:txBody>
      </p:sp>
      <p:sp>
        <p:nvSpPr>
          <p:cNvPr id="4" name="スライド番号プレースホルダー 3"/>
          <p:cNvSpPr>
            <a:spLocks noGrp="1"/>
          </p:cNvSpPr>
          <p:nvPr>
            <p:ph type="sldNum" sz="quarter" idx="10"/>
          </p:nvPr>
        </p:nvSpPr>
        <p:spPr/>
        <p:txBody>
          <a:bodyPr/>
          <a:lstStyle/>
          <a:p>
            <a:fld id="{76FC1221-35E8-4C06-BDCC-5D75DBAACDD3}" type="slidenum">
              <a:rPr kumimoji="1" lang="ja-JP" altLang="en-US" smtClean="0"/>
              <a:t>44</a:t>
            </a:fld>
            <a:endParaRPr kumimoji="1" lang="ja-JP" altLang="en-US" dirty="0"/>
          </a:p>
        </p:txBody>
      </p:sp>
    </p:spTree>
    <p:extLst>
      <p:ext uri="{BB962C8B-B14F-4D97-AF65-F5344CB8AC3E}">
        <p14:creationId xmlns:p14="http://schemas.microsoft.com/office/powerpoint/2010/main" val="207610255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4775" y="866775"/>
            <a:ext cx="6583363" cy="3703638"/>
          </a:xfrm>
        </p:spPr>
      </p:sp>
      <p:sp>
        <p:nvSpPr>
          <p:cNvPr id="3" name="ノート プレースホルダー 2"/>
          <p:cNvSpPr>
            <a:spLocks noGrp="1"/>
          </p:cNvSpPr>
          <p:nvPr>
            <p:ph type="body" idx="1"/>
          </p:nvPr>
        </p:nvSpPr>
        <p:spPr/>
        <p:txBody>
          <a:bodyPr/>
          <a:lstStyle/>
          <a:p>
            <a:pPr defTabSz="919658">
              <a:defRPr/>
            </a:pPr>
            <a:r>
              <a:rPr lang="ja-JP" altLang="en-US" dirty="0"/>
              <a:t>次に、自分が書いた働き掛けを「４つの視点シート」に分類しながら貼ります。</a:t>
            </a:r>
            <a:endParaRPr lang="en-US" altLang="ja-JP" dirty="0"/>
          </a:p>
          <a:p>
            <a:pPr defTabSz="919658">
              <a:defRPr/>
            </a:pPr>
            <a:r>
              <a:rPr lang="ja-JP" altLang="en-US" dirty="0"/>
              <a:t>他の先生と考えた働き掛けが同じでも、同じ視点に貼らなくてはいけないということはありません。</a:t>
            </a:r>
            <a:endParaRPr lang="en-US" altLang="ja-JP" dirty="0"/>
          </a:p>
          <a:p>
            <a:pPr defTabSz="919658">
              <a:defRPr/>
            </a:pPr>
            <a:r>
              <a:rPr lang="ja-JP" altLang="en-US" dirty="0"/>
              <a:t>「自分が何を意識してその取組を行っていたか」が大切です。自分が意識していた視点に、話しながら貼ってください。</a:t>
            </a:r>
            <a:endParaRPr lang="en-US" altLang="ja-JP" dirty="0"/>
          </a:p>
          <a:p>
            <a:pPr defTabSz="919658">
              <a:defRPr/>
            </a:pPr>
            <a:r>
              <a:rPr lang="ja-JP" altLang="en-US" dirty="0"/>
              <a:t>時間は３分です。（３分経過）</a:t>
            </a:r>
          </a:p>
        </p:txBody>
      </p:sp>
      <p:sp>
        <p:nvSpPr>
          <p:cNvPr id="4" name="スライド番号プレースホルダー 3"/>
          <p:cNvSpPr>
            <a:spLocks noGrp="1"/>
          </p:cNvSpPr>
          <p:nvPr>
            <p:ph type="sldNum" sz="quarter" idx="10"/>
          </p:nvPr>
        </p:nvSpPr>
        <p:spPr/>
        <p:txBody>
          <a:bodyPr/>
          <a:lstStyle/>
          <a:p>
            <a:fld id="{76FC1221-35E8-4C06-BDCC-5D75DBAACDD3}" type="slidenum">
              <a:rPr kumimoji="1" lang="ja-JP" altLang="en-US" smtClean="0"/>
              <a:t>45</a:t>
            </a:fld>
            <a:endParaRPr kumimoji="1" lang="ja-JP" altLang="en-US" dirty="0"/>
          </a:p>
        </p:txBody>
      </p:sp>
    </p:spTree>
    <p:extLst>
      <p:ext uri="{BB962C8B-B14F-4D97-AF65-F5344CB8AC3E}">
        <p14:creationId xmlns:p14="http://schemas.microsoft.com/office/powerpoint/2010/main" val="333500799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20663" y="893763"/>
            <a:ext cx="6351587" cy="3573462"/>
          </a:xfrm>
        </p:spPr>
      </p:sp>
      <p:sp>
        <p:nvSpPr>
          <p:cNvPr id="3" name="ノート プレースホルダー 2"/>
          <p:cNvSpPr>
            <a:spLocks noGrp="1"/>
          </p:cNvSpPr>
          <p:nvPr>
            <p:ph type="body" idx="1"/>
          </p:nvPr>
        </p:nvSpPr>
        <p:spPr/>
        <p:txBody>
          <a:bodyPr/>
          <a:lstStyle/>
          <a:p>
            <a:pPr defTabSz="919658">
              <a:defRPr/>
            </a:pPr>
            <a:r>
              <a:rPr lang="ja-JP" altLang="en-US" dirty="0"/>
              <a:t>次にギャラリーウォークを行います。この後、自分が実践する働き掛けを考えるので、その参考にしてください。</a:t>
            </a:r>
            <a:endParaRPr lang="en-US" altLang="ja-JP" dirty="0"/>
          </a:p>
          <a:p>
            <a:pPr defTabSz="919658">
              <a:defRPr/>
            </a:pPr>
            <a:r>
              <a:rPr lang="ja-JP" altLang="en-US" dirty="0"/>
              <a:t>時間は３分です。御移動ください。（３分経過）</a:t>
            </a:r>
            <a:endParaRPr lang="en-US" altLang="ja-JP" dirty="0"/>
          </a:p>
          <a:p>
            <a:pPr defTabSz="919658">
              <a:defRPr/>
            </a:pPr>
            <a:r>
              <a:rPr lang="ja-JP" altLang="en-US" dirty="0"/>
              <a:t>時間になりました。席に戻ってください。</a:t>
            </a:r>
            <a:endParaRPr lang="en-US" altLang="ja-JP" dirty="0"/>
          </a:p>
        </p:txBody>
      </p:sp>
      <p:sp>
        <p:nvSpPr>
          <p:cNvPr id="4" name="スライド番号プレースホルダー 3"/>
          <p:cNvSpPr>
            <a:spLocks noGrp="1"/>
          </p:cNvSpPr>
          <p:nvPr>
            <p:ph type="sldNum" sz="quarter" idx="10"/>
          </p:nvPr>
        </p:nvSpPr>
        <p:spPr/>
        <p:txBody>
          <a:bodyPr/>
          <a:lstStyle/>
          <a:p>
            <a:fld id="{76FC1221-35E8-4C06-BDCC-5D75DBAACDD3}" type="slidenum">
              <a:rPr kumimoji="1" lang="ja-JP" altLang="en-US" smtClean="0"/>
              <a:t>46</a:t>
            </a:fld>
            <a:endParaRPr kumimoji="1" lang="ja-JP" altLang="en-US" dirty="0"/>
          </a:p>
        </p:txBody>
      </p:sp>
    </p:spTree>
    <p:extLst>
      <p:ext uri="{BB962C8B-B14F-4D97-AF65-F5344CB8AC3E}">
        <p14:creationId xmlns:p14="http://schemas.microsoft.com/office/powerpoint/2010/main" val="43469571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50813" y="744538"/>
            <a:ext cx="6491287" cy="3652837"/>
          </a:xfrm>
        </p:spPr>
      </p:sp>
      <p:sp>
        <p:nvSpPr>
          <p:cNvPr id="3" name="ノート プレースホルダー 2"/>
          <p:cNvSpPr>
            <a:spLocks noGrp="1"/>
          </p:cNvSpPr>
          <p:nvPr>
            <p:ph type="body" idx="1"/>
          </p:nvPr>
        </p:nvSpPr>
        <p:spPr/>
        <p:txBody>
          <a:bodyPr/>
          <a:lstStyle/>
          <a:p>
            <a:pPr defTabSz="919658">
              <a:defRPr/>
            </a:pPr>
            <a:r>
              <a:rPr lang="ja-JP" altLang="en-US" strike="noStrike" dirty="0"/>
              <a:t>今、先生方が考えた個に寄り添った働き掛けは、発達支持的教育相談になると考えます。</a:t>
            </a:r>
            <a:endParaRPr lang="en-US" altLang="ja-JP" strike="noStrike" dirty="0"/>
          </a:p>
          <a:p>
            <a:pPr defTabSz="919658">
              <a:defRPr/>
            </a:pPr>
            <a:r>
              <a:rPr lang="ja-JP" altLang="en-US" strike="noStrike" dirty="0"/>
              <a:t>実践する上で大切なことは、４つの視点を意識して、先生方の声掛け、接し方を変えることです</a:t>
            </a:r>
            <a:r>
              <a:rPr lang="ja-JP" altLang="en-US" dirty="0"/>
              <a:t>。</a:t>
            </a:r>
            <a:endParaRPr lang="en-US" altLang="ja-JP" dirty="0"/>
          </a:p>
          <a:p>
            <a:pPr defTabSz="919478">
              <a:defRPr/>
            </a:pPr>
            <a:r>
              <a:rPr lang="ja-JP" altLang="en-US" dirty="0"/>
              <a:t>スライドの例を見てください。</a:t>
            </a:r>
            <a:endParaRPr lang="en-US" altLang="ja-JP" dirty="0"/>
          </a:p>
          <a:p>
            <a:pPr defTabSz="919478">
              <a:defRPr/>
            </a:pPr>
            <a:r>
              <a:rPr lang="ja-JP" altLang="en-US" dirty="0"/>
              <a:t>休み時間、ただ話を聴くのではなく</a:t>
            </a:r>
            <a:endParaRPr lang="en-US" altLang="ja-JP" dirty="0"/>
          </a:p>
          <a:p>
            <a:pPr defTabSz="919478">
              <a:defRPr/>
            </a:pPr>
            <a:r>
              <a:rPr lang="ja-JP" altLang="en-US" dirty="0"/>
              <a:t>●「手を止めて」聴いたり、</a:t>
            </a:r>
            <a:endParaRPr lang="en-US" altLang="ja-JP" dirty="0"/>
          </a:p>
          <a:p>
            <a:pPr defTabSz="919478">
              <a:defRPr/>
            </a:pPr>
            <a:r>
              <a:rPr lang="ja-JP" altLang="en-US" dirty="0"/>
              <a:t>朝の会でただ出欠確認をするのではなく、</a:t>
            </a:r>
            <a:endParaRPr lang="en-US" altLang="ja-JP" dirty="0"/>
          </a:p>
          <a:p>
            <a:pPr defTabSz="919478">
              <a:defRPr/>
            </a:pPr>
            <a:r>
              <a:rPr lang="ja-JP" altLang="en-US" dirty="0"/>
              <a:t>●「温かいトーンで」行うことも大切です。</a:t>
            </a:r>
            <a:endParaRPr lang="en-US" altLang="ja-JP" dirty="0"/>
          </a:p>
          <a:p>
            <a:pPr defTabSz="919478">
              <a:defRPr/>
            </a:pPr>
            <a:r>
              <a:rPr lang="ja-JP" altLang="en-US" dirty="0"/>
              <a:t>●「発言を待つ」「柔らかな表情で」等、表情や仕草も意識しましょう。</a:t>
            </a:r>
            <a:endParaRPr lang="en-US" altLang="ja-JP" dirty="0"/>
          </a:p>
          <a:p>
            <a:pPr defTabSz="919478">
              <a:defRPr/>
            </a:pPr>
            <a:r>
              <a:rPr lang="ja-JP" altLang="en-US" dirty="0"/>
              <a:t>●このような、受容的・共感的な声掛け、接し方で、児童の気持ちに寄り添いましょう。</a:t>
            </a:r>
            <a:endParaRPr lang="en-US" altLang="ja-JP" dirty="0"/>
          </a:p>
        </p:txBody>
      </p:sp>
      <p:sp>
        <p:nvSpPr>
          <p:cNvPr id="4" name="スライド番号プレースホルダー 3"/>
          <p:cNvSpPr>
            <a:spLocks noGrp="1"/>
          </p:cNvSpPr>
          <p:nvPr>
            <p:ph type="sldNum" sz="quarter" idx="10"/>
          </p:nvPr>
        </p:nvSpPr>
        <p:spPr/>
        <p:txBody>
          <a:bodyPr/>
          <a:lstStyle/>
          <a:p>
            <a:fld id="{76FC1221-35E8-4C06-BDCC-5D75DBAACDD3}" type="slidenum">
              <a:rPr kumimoji="1" lang="ja-JP" altLang="en-US" smtClean="0"/>
              <a:t>47</a:t>
            </a:fld>
            <a:endParaRPr kumimoji="1" lang="ja-JP" altLang="en-US" dirty="0"/>
          </a:p>
        </p:txBody>
      </p:sp>
    </p:spTree>
    <p:extLst>
      <p:ext uri="{BB962C8B-B14F-4D97-AF65-F5344CB8AC3E}">
        <p14:creationId xmlns:p14="http://schemas.microsoft.com/office/powerpoint/2010/main" val="296460400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84138" y="744538"/>
            <a:ext cx="6626225" cy="3727450"/>
          </a:xfrm>
        </p:spPr>
      </p:sp>
      <p:sp>
        <p:nvSpPr>
          <p:cNvPr id="3" name="ノート プレースホルダー 2"/>
          <p:cNvSpPr>
            <a:spLocks noGrp="1"/>
          </p:cNvSpPr>
          <p:nvPr>
            <p:ph type="body" idx="1"/>
          </p:nvPr>
        </p:nvSpPr>
        <p:spPr>
          <a:xfrm>
            <a:off x="686746" y="4629241"/>
            <a:ext cx="5421014" cy="5045987"/>
          </a:xfrm>
        </p:spPr>
        <p:txBody>
          <a:bodyPr/>
          <a:lstStyle/>
          <a:p>
            <a:r>
              <a:rPr lang="ja-JP" altLang="en-US" dirty="0">
                <a:latin typeface="+mn-ea"/>
                <a:ea typeface="+mn-ea"/>
              </a:rPr>
              <a:t>では明日から授業で実践する個に寄り添った働き掛けを考えましょう。生徒指導は学習指導と関連付けて行うことが重要とされているので、授業場面に絞って考えたいと思います。</a:t>
            </a:r>
            <a:endParaRPr lang="en-US" altLang="ja-JP" dirty="0">
              <a:latin typeface="+mn-ea"/>
              <a:ea typeface="+mn-ea"/>
            </a:endParaRPr>
          </a:p>
          <a:p>
            <a:r>
              <a:rPr lang="ja-JP" altLang="en-US" dirty="0">
                <a:latin typeface="+mn-ea"/>
                <a:ea typeface="+mn-ea"/>
              </a:rPr>
              <a:t>●まず、４つの視点の中から１つ視点を選びます。</a:t>
            </a:r>
            <a:endParaRPr lang="en-US" altLang="ja-JP" dirty="0">
              <a:latin typeface="+mn-ea"/>
              <a:ea typeface="+mn-ea"/>
            </a:endParaRPr>
          </a:p>
          <a:p>
            <a:pPr defTabSz="913460">
              <a:defRPr/>
            </a:pPr>
            <a:r>
              <a:rPr lang="ja-JP" altLang="en-US" dirty="0">
                <a:latin typeface="+mn-ea"/>
                <a:ea typeface="+mn-ea"/>
              </a:rPr>
              <a:t>●次に、その視点を意識した働き掛けを１つ考えます。</a:t>
            </a:r>
            <a:endParaRPr lang="en-US" altLang="ja-JP" dirty="0">
              <a:latin typeface="+mn-ea"/>
              <a:ea typeface="+mn-ea"/>
            </a:endParaRPr>
          </a:p>
          <a:p>
            <a:pPr defTabSz="913460">
              <a:defRPr/>
            </a:pPr>
            <a:r>
              <a:rPr lang="ja-JP" altLang="en-US" dirty="0">
                <a:latin typeface="+mn-ea"/>
                <a:ea typeface="+mn-ea"/>
              </a:rPr>
              <a:t>他の先生方の働き掛けやスライドの例も参考にしてください。</a:t>
            </a:r>
            <a:endParaRPr lang="en-US" altLang="ja-JP" dirty="0">
              <a:latin typeface="+mn-ea"/>
              <a:ea typeface="+mn-ea"/>
            </a:endParaRPr>
          </a:p>
          <a:p>
            <a:pPr defTabSz="913460">
              <a:defRPr/>
            </a:pPr>
            <a:r>
              <a:rPr lang="ja-JP" altLang="en-US" dirty="0">
                <a:latin typeface="+mn-ea"/>
                <a:ea typeface="+mn-ea"/>
              </a:rPr>
              <a:t>授業をお持ちでない先生は、授業以外の場面の働き掛けを考えてください。</a:t>
            </a:r>
            <a:endParaRPr lang="en-US" altLang="ja-JP" dirty="0">
              <a:latin typeface="+mn-ea"/>
              <a:ea typeface="+mn-ea"/>
            </a:endParaRPr>
          </a:p>
          <a:p>
            <a:pPr defTabSz="913460">
              <a:defRPr/>
            </a:pPr>
            <a:endParaRPr lang="en-US" altLang="ja-JP" dirty="0"/>
          </a:p>
          <a:p>
            <a:pPr defTabSz="913460">
              <a:defRPr/>
            </a:pPr>
            <a:r>
              <a:rPr lang="ja-JP" altLang="en-US" dirty="0"/>
              <a:t>＜付箋使う場合＞</a:t>
            </a:r>
            <a:endParaRPr lang="en-US" altLang="ja-JP" dirty="0"/>
          </a:p>
          <a:p>
            <a:pPr defTabSz="913547">
              <a:defRPr/>
            </a:pPr>
            <a:r>
              <a:rPr lang="ja-JP" altLang="en-US" dirty="0"/>
              <a:t>付箋に★や●など印を付けて、他の付箋と区別できるようにして、書いてください。この働き掛けは、後で、</a:t>
            </a:r>
            <a:r>
              <a:rPr lang="en-US" altLang="ja-JP" dirty="0"/>
              <a:t>Excel</a:t>
            </a:r>
            <a:r>
              <a:rPr lang="ja-JP" altLang="en-US" dirty="0"/>
              <a:t>の振り返りシートに入力します。</a:t>
            </a:r>
          </a:p>
          <a:p>
            <a:pPr defTabSz="913460">
              <a:defRPr/>
            </a:pPr>
            <a:r>
              <a:rPr lang="ja-JP" altLang="en-US" dirty="0"/>
              <a:t>＜スプレッドシート版を使う場合＞</a:t>
            </a:r>
            <a:endParaRPr lang="en-US" altLang="ja-JP" dirty="0"/>
          </a:p>
          <a:p>
            <a:pPr defTabSz="913460">
              <a:defRPr/>
            </a:pPr>
            <a:r>
              <a:rPr lang="ja-JP" altLang="en-US" dirty="0"/>
              <a:t>今からタブレット端末を用意してください。振り返りシートの「実践する働き掛け」の項目に入力してください。</a:t>
            </a:r>
            <a:endParaRPr lang="en-US" altLang="ja-JP" dirty="0"/>
          </a:p>
          <a:p>
            <a:pPr defTabSz="913460">
              <a:defRPr/>
            </a:pPr>
            <a:endParaRPr lang="en-US" altLang="ja-JP" dirty="0"/>
          </a:p>
          <a:p>
            <a:pPr defTabSz="913460">
              <a:defRPr/>
            </a:pPr>
            <a:r>
              <a:rPr lang="ja-JP" altLang="en-US" dirty="0"/>
              <a:t>時間は２分です。始めてください。（２分経過）ありがとうございました。</a:t>
            </a:r>
          </a:p>
          <a:p>
            <a:pPr defTabSz="913460">
              <a:defRPr/>
            </a:pPr>
            <a:endParaRPr lang="en-US" altLang="ja-JP" dirty="0">
              <a:latin typeface="ＭＳ Ｐゴシック 本文"/>
            </a:endParaRPr>
          </a:p>
        </p:txBody>
      </p:sp>
      <p:sp>
        <p:nvSpPr>
          <p:cNvPr id="4" name="スライド番号プレースホルダー 3"/>
          <p:cNvSpPr>
            <a:spLocks noGrp="1"/>
          </p:cNvSpPr>
          <p:nvPr>
            <p:ph type="sldNum" sz="quarter" idx="10"/>
          </p:nvPr>
        </p:nvSpPr>
        <p:spPr/>
        <p:txBody>
          <a:bodyPr/>
          <a:lstStyle/>
          <a:p>
            <a:fld id="{76FC1221-35E8-4C06-BDCC-5D75DBAACDD3}" type="slidenum">
              <a:rPr kumimoji="1" lang="ja-JP" altLang="en-US" smtClean="0"/>
              <a:t>48</a:t>
            </a:fld>
            <a:endParaRPr kumimoji="1" lang="ja-JP" altLang="en-US" dirty="0"/>
          </a:p>
        </p:txBody>
      </p:sp>
    </p:spTree>
    <p:extLst>
      <p:ext uri="{BB962C8B-B14F-4D97-AF65-F5344CB8AC3E}">
        <p14:creationId xmlns:p14="http://schemas.microsoft.com/office/powerpoint/2010/main" val="16337630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82550" y="741363"/>
            <a:ext cx="6629400" cy="3729037"/>
          </a:xfrm>
        </p:spPr>
      </p:sp>
      <p:sp>
        <p:nvSpPr>
          <p:cNvPr id="3" name="ノート プレースホルダー 2"/>
          <p:cNvSpPr>
            <a:spLocks noGrp="1"/>
          </p:cNvSpPr>
          <p:nvPr>
            <p:ph type="body" idx="1"/>
          </p:nvPr>
        </p:nvSpPr>
        <p:spPr/>
        <p:txBody>
          <a:bodyPr/>
          <a:lstStyle/>
          <a:p>
            <a:pPr defTabSz="919570">
              <a:defRPr/>
            </a:pPr>
            <a:r>
              <a:rPr lang="ja-JP" altLang="en-US" dirty="0"/>
              <a:t>本研修では、その発達支持的教育相談を学び、実践できるようにすることで、児童の自己指導能力を育てられるようにすることが目的です。</a:t>
            </a:r>
            <a:endParaRPr lang="en-US" altLang="ja-JP" dirty="0"/>
          </a:p>
        </p:txBody>
      </p:sp>
      <p:sp>
        <p:nvSpPr>
          <p:cNvPr id="4" name="スライド番号プレースホルダー 3"/>
          <p:cNvSpPr>
            <a:spLocks noGrp="1"/>
          </p:cNvSpPr>
          <p:nvPr>
            <p:ph type="sldNum" sz="quarter" idx="10"/>
          </p:nvPr>
        </p:nvSpPr>
        <p:spPr/>
        <p:txBody>
          <a:bodyPr/>
          <a:lstStyle/>
          <a:p>
            <a:fld id="{76FC1221-35E8-4C06-BDCC-5D75DBAACDD3}" type="slidenum">
              <a:rPr kumimoji="1" lang="ja-JP" altLang="en-US" smtClean="0"/>
              <a:t>4</a:t>
            </a:fld>
            <a:endParaRPr kumimoji="1" lang="ja-JP" altLang="en-US" dirty="0"/>
          </a:p>
        </p:txBody>
      </p:sp>
    </p:spTree>
    <p:extLst>
      <p:ext uri="{BB962C8B-B14F-4D97-AF65-F5344CB8AC3E}">
        <p14:creationId xmlns:p14="http://schemas.microsoft.com/office/powerpoint/2010/main" val="274960288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9B8D9F-47A1-24A7-28B4-6B50A34B822D}"/>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3FEE5C99-A999-5C04-3A51-8790A2F549FE}"/>
              </a:ext>
            </a:extLst>
          </p:cNvPr>
          <p:cNvSpPr>
            <a:spLocks noGrp="1" noRot="1" noChangeAspect="1"/>
          </p:cNvSpPr>
          <p:nvPr>
            <p:ph type="sldImg"/>
          </p:nvPr>
        </p:nvSpPr>
        <p:spPr>
          <a:xfrm>
            <a:off x="84138" y="779463"/>
            <a:ext cx="6626225" cy="3727450"/>
          </a:xfrm>
        </p:spPr>
      </p:sp>
      <p:sp>
        <p:nvSpPr>
          <p:cNvPr id="3" name="ノート プレースホルダー 2">
            <a:extLst>
              <a:ext uri="{FF2B5EF4-FFF2-40B4-BE49-F238E27FC236}">
                <a16:creationId xmlns:a16="http://schemas.microsoft.com/office/drawing/2014/main" id="{671EF072-D9D6-5F29-03EA-934BCB4DAB7D}"/>
              </a:ext>
            </a:extLst>
          </p:cNvPr>
          <p:cNvSpPr>
            <a:spLocks noGrp="1"/>
          </p:cNvSpPr>
          <p:nvPr>
            <p:ph type="body" idx="1"/>
          </p:nvPr>
        </p:nvSpPr>
        <p:spPr>
          <a:xfrm>
            <a:off x="686746" y="4949783"/>
            <a:ext cx="5421014" cy="4467800"/>
          </a:xfrm>
        </p:spPr>
        <p:txBody>
          <a:bodyPr/>
          <a:lstStyle/>
          <a:p>
            <a:pPr defTabSz="919570">
              <a:defRPr/>
            </a:pPr>
            <a:r>
              <a:rPr lang="ja-JP" altLang="en-US" dirty="0"/>
              <a:t>一人ずつ、考えた働き掛けをグループで発表しましょう。</a:t>
            </a:r>
            <a:r>
              <a:rPr lang="ja-JP" altLang="en-US" dirty="0">
                <a:latin typeface="+mn-ea"/>
                <a:ea typeface="+mn-ea"/>
              </a:rPr>
              <a:t>時間は４分です。始めてください。</a:t>
            </a:r>
            <a:r>
              <a:rPr lang="ja-JP" altLang="en-US" dirty="0"/>
              <a:t>（４分経過）</a:t>
            </a:r>
            <a:endParaRPr lang="en-US" altLang="ja-JP" dirty="0"/>
          </a:p>
          <a:p>
            <a:pPr defTabSz="919570">
              <a:defRPr/>
            </a:pPr>
            <a:r>
              <a:rPr lang="ja-JP" altLang="en-US" dirty="0"/>
              <a:t>ありがとうございました。</a:t>
            </a:r>
            <a:endParaRPr lang="en-US" altLang="ja-JP" dirty="0"/>
          </a:p>
          <a:p>
            <a:pPr defTabSz="913460">
              <a:defRPr/>
            </a:pPr>
            <a:endParaRPr lang="en-US" altLang="ja-JP" dirty="0">
              <a:latin typeface="ＭＳ Ｐゴシック 本文"/>
            </a:endParaRPr>
          </a:p>
        </p:txBody>
      </p:sp>
      <p:sp>
        <p:nvSpPr>
          <p:cNvPr id="4" name="スライド番号プレースホルダー 3">
            <a:extLst>
              <a:ext uri="{FF2B5EF4-FFF2-40B4-BE49-F238E27FC236}">
                <a16:creationId xmlns:a16="http://schemas.microsoft.com/office/drawing/2014/main" id="{C62299B8-5519-EE57-D0B8-9EB542B467A1}"/>
              </a:ext>
            </a:extLst>
          </p:cNvPr>
          <p:cNvSpPr>
            <a:spLocks noGrp="1"/>
          </p:cNvSpPr>
          <p:nvPr>
            <p:ph type="sldNum" sz="quarter" idx="10"/>
          </p:nvPr>
        </p:nvSpPr>
        <p:spPr/>
        <p:txBody>
          <a:bodyPr/>
          <a:lstStyle/>
          <a:p>
            <a:fld id="{76FC1221-35E8-4C06-BDCC-5D75DBAACDD3}" type="slidenum">
              <a:rPr kumimoji="1" lang="ja-JP" altLang="en-US" smtClean="0"/>
              <a:t>49</a:t>
            </a:fld>
            <a:endParaRPr kumimoji="1" lang="ja-JP" altLang="en-US" dirty="0"/>
          </a:p>
        </p:txBody>
      </p:sp>
    </p:spTree>
    <p:extLst>
      <p:ext uri="{BB962C8B-B14F-4D97-AF65-F5344CB8AC3E}">
        <p14:creationId xmlns:p14="http://schemas.microsoft.com/office/powerpoint/2010/main" val="66516567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80963" y="739775"/>
            <a:ext cx="6632575" cy="3732213"/>
          </a:xfrm>
        </p:spPr>
      </p:sp>
      <p:sp>
        <p:nvSpPr>
          <p:cNvPr id="3" name="ノート プレースホルダー 2"/>
          <p:cNvSpPr>
            <a:spLocks noGrp="1"/>
          </p:cNvSpPr>
          <p:nvPr>
            <p:ph type="body" idx="1"/>
          </p:nvPr>
        </p:nvSpPr>
        <p:spPr/>
        <p:txBody>
          <a:bodyPr/>
          <a:lstStyle/>
          <a:p>
            <a:pPr defTabSz="919658">
              <a:defRPr/>
            </a:pPr>
            <a:r>
              <a:rPr lang="ja-JP" altLang="en-US" dirty="0"/>
              <a:t>各自で、この取組を明日から１週間取り組みましょう。</a:t>
            </a:r>
            <a:endParaRPr lang="en-US" altLang="ja-JP" dirty="0"/>
          </a:p>
          <a:p>
            <a:pPr defTabSz="919658">
              <a:defRPr/>
            </a:pPr>
            <a:r>
              <a:rPr lang="ja-JP" altLang="en-US" dirty="0"/>
              <a:t>実践に移せるように、日頃から声を掛け合いましょう。</a:t>
            </a:r>
            <a:endParaRPr lang="en-US" altLang="ja-JP" dirty="0"/>
          </a:p>
        </p:txBody>
      </p:sp>
      <p:sp>
        <p:nvSpPr>
          <p:cNvPr id="4" name="スライド番号プレースホルダー 3"/>
          <p:cNvSpPr>
            <a:spLocks noGrp="1"/>
          </p:cNvSpPr>
          <p:nvPr>
            <p:ph type="sldNum" sz="quarter" idx="10"/>
          </p:nvPr>
        </p:nvSpPr>
        <p:spPr/>
        <p:txBody>
          <a:bodyPr/>
          <a:lstStyle/>
          <a:p>
            <a:fld id="{76FC1221-35E8-4C06-BDCC-5D75DBAACDD3}" type="slidenum">
              <a:rPr kumimoji="1" lang="ja-JP" altLang="en-US" smtClean="0"/>
              <a:t>50</a:t>
            </a:fld>
            <a:endParaRPr kumimoji="1" lang="ja-JP" altLang="en-US" dirty="0"/>
          </a:p>
        </p:txBody>
      </p:sp>
    </p:spTree>
    <p:extLst>
      <p:ext uri="{BB962C8B-B14F-4D97-AF65-F5344CB8AC3E}">
        <p14:creationId xmlns:p14="http://schemas.microsoft.com/office/powerpoint/2010/main" val="261912555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93675" y="862013"/>
            <a:ext cx="6407150" cy="3605212"/>
          </a:xfrm>
        </p:spPr>
      </p:sp>
      <p:sp>
        <p:nvSpPr>
          <p:cNvPr id="3" name="ノート プレースホルダー 2"/>
          <p:cNvSpPr>
            <a:spLocks noGrp="1"/>
          </p:cNvSpPr>
          <p:nvPr>
            <p:ph type="body" idx="1"/>
          </p:nvPr>
        </p:nvSpPr>
        <p:spPr/>
        <p:txBody>
          <a:bodyPr/>
          <a:lstStyle/>
          <a:p>
            <a:r>
              <a:rPr lang="ja-JP" altLang="en-US" dirty="0">
                <a:latin typeface="ＭＳ Ｐゴシック" panose="020B0600070205080204" pitchFamily="50" charset="-128"/>
                <a:ea typeface="ＭＳ Ｐゴシック" panose="020B0600070205080204" pitchFamily="50" charset="-128"/>
                <a:cs typeface="メイリオ" panose="020B0604030504040204" pitchFamily="50" charset="-128"/>
              </a:rPr>
              <a:t>実践をしたら、振り返りをします。</a:t>
            </a:r>
            <a:endParaRPr lang="en-US" altLang="ja-JP" dirty="0">
              <a:latin typeface="ＭＳ Ｐゴシック" panose="020B0600070205080204" pitchFamily="50" charset="-128"/>
              <a:ea typeface="ＭＳ Ｐゴシック" panose="020B0600070205080204" pitchFamily="50" charset="-128"/>
              <a:cs typeface="メイリオ" panose="020B0604030504040204" pitchFamily="50" charset="-128"/>
            </a:endParaRPr>
          </a:p>
          <a:p>
            <a:r>
              <a:rPr lang="ja-JP" altLang="en-US" dirty="0">
                <a:latin typeface="ＭＳ Ｐゴシック" panose="020B0600070205080204" pitchFamily="50" charset="-128"/>
                <a:ea typeface="ＭＳ Ｐゴシック" panose="020B0600070205080204" pitchFamily="50" charset="-128"/>
                <a:cs typeface="メイリオ" panose="020B0604030504040204" pitchFamily="50" charset="-128"/>
              </a:rPr>
              <a:t>グループで話し合って、振り返りシートを作成してください。</a:t>
            </a:r>
            <a:endParaRPr lang="en-US" altLang="ja-JP" dirty="0">
              <a:latin typeface="ＭＳ Ｐゴシック" panose="020B0600070205080204" pitchFamily="50" charset="-128"/>
              <a:ea typeface="ＭＳ Ｐゴシック" panose="020B0600070205080204" pitchFamily="50" charset="-128"/>
              <a:cs typeface="メイリオ" panose="020B0604030504040204" pitchFamily="50" charset="-128"/>
            </a:endParaRPr>
          </a:p>
          <a:p>
            <a:r>
              <a:rPr lang="ja-JP" altLang="en-US" dirty="0">
                <a:latin typeface="ＭＳ Ｐゴシック" panose="020B0600070205080204" pitchFamily="50" charset="-128"/>
                <a:ea typeface="ＭＳ Ｐゴシック" panose="020B0600070205080204" pitchFamily="50" charset="-128"/>
                <a:cs typeface="メイリオ" panose="020B0604030504040204" pitchFamily="50" charset="-128"/>
              </a:rPr>
              <a:t>●まず、各自の取組の成果を共有します。</a:t>
            </a:r>
            <a:endParaRPr lang="en-US" altLang="ja-JP" dirty="0">
              <a:latin typeface="ＭＳ Ｐゴシック" panose="020B0600070205080204" pitchFamily="50" charset="-128"/>
              <a:ea typeface="ＭＳ Ｐゴシック" panose="020B0600070205080204" pitchFamily="50" charset="-128"/>
              <a:cs typeface="メイリオ" panose="020B0604030504040204" pitchFamily="50" charset="-128"/>
            </a:endParaRPr>
          </a:p>
          <a:p>
            <a:r>
              <a:rPr lang="ja-JP" altLang="en-US" dirty="0">
                <a:latin typeface="ＭＳ Ｐゴシック" panose="020B0600070205080204" pitchFamily="50" charset="-128"/>
                <a:ea typeface="ＭＳ Ｐゴシック" panose="020B0600070205080204" pitchFamily="50" charset="-128"/>
                <a:cs typeface="メイリオ" panose="020B0604030504040204" pitchFamily="50" charset="-128"/>
              </a:rPr>
              <a:t>次に、課題を共有し、それに対する対応策をグループで話し合って決めます。</a:t>
            </a:r>
            <a:endParaRPr lang="en-US" altLang="ja-JP" dirty="0">
              <a:latin typeface="ＭＳ Ｐゴシック" panose="020B0600070205080204" pitchFamily="50" charset="-128"/>
              <a:ea typeface="ＭＳ Ｐゴシック" panose="020B0600070205080204" pitchFamily="50" charset="-128"/>
              <a:cs typeface="メイリオ" panose="020B0604030504040204" pitchFamily="50" charset="-128"/>
            </a:endParaRPr>
          </a:p>
          <a:p>
            <a:r>
              <a:rPr lang="ja-JP" altLang="en-US" dirty="0">
                <a:latin typeface="ＭＳ Ｐゴシック" panose="020B0600070205080204" pitchFamily="50" charset="-128"/>
                <a:ea typeface="ＭＳ Ｐゴシック" panose="020B0600070205080204" pitchFamily="50" charset="-128"/>
                <a:cs typeface="メイリオ" panose="020B0604030504040204" pitchFamily="50" charset="-128"/>
              </a:rPr>
              <a:t>実践する内容は一人一人違いますが、一人よりもグループで共有したり、話し合ったりする方が効果的な改善につながります。</a:t>
            </a:r>
            <a:endParaRPr lang="en-US" altLang="ja-JP"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4" name="スライド番号プレースホルダー 3"/>
          <p:cNvSpPr>
            <a:spLocks noGrp="1"/>
          </p:cNvSpPr>
          <p:nvPr>
            <p:ph type="sldNum" sz="quarter" idx="10"/>
          </p:nvPr>
        </p:nvSpPr>
        <p:spPr/>
        <p:txBody>
          <a:bodyPr/>
          <a:lstStyle/>
          <a:p>
            <a:fld id="{76FC1221-35E8-4C06-BDCC-5D75DBAACDD3}" type="slidenum">
              <a:rPr kumimoji="1" lang="ja-JP" altLang="en-US" smtClean="0"/>
              <a:t>51</a:t>
            </a:fld>
            <a:endParaRPr kumimoji="1" lang="ja-JP" altLang="en-US" dirty="0"/>
          </a:p>
        </p:txBody>
      </p:sp>
    </p:spTree>
    <p:extLst>
      <p:ext uri="{BB962C8B-B14F-4D97-AF65-F5344CB8AC3E}">
        <p14:creationId xmlns:p14="http://schemas.microsoft.com/office/powerpoint/2010/main" val="120225168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F792E7-FD03-974E-F74A-2DF821FA01F0}"/>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676FB341-5F3C-7E0C-0C5E-EF04AC0CAD25}"/>
              </a:ext>
            </a:extLst>
          </p:cNvPr>
          <p:cNvSpPr>
            <a:spLocks noGrp="1" noRot="1" noChangeAspect="1"/>
          </p:cNvSpPr>
          <p:nvPr>
            <p:ph type="sldImg"/>
          </p:nvPr>
        </p:nvSpPr>
        <p:spPr>
          <a:xfrm>
            <a:off x="79375" y="744538"/>
            <a:ext cx="6635750" cy="3733800"/>
          </a:xfrm>
        </p:spPr>
      </p:sp>
      <p:sp>
        <p:nvSpPr>
          <p:cNvPr id="3" name="ノート プレースホルダー 2">
            <a:extLst>
              <a:ext uri="{FF2B5EF4-FFF2-40B4-BE49-F238E27FC236}">
                <a16:creationId xmlns:a16="http://schemas.microsoft.com/office/drawing/2014/main" id="{69E6CD90-5536-194F-2286-D9229F7F31C6}"/>
              </a:ext>
            </a:extLst>
          </p:cNvPr>
          <p:cNvSpPr>
            <a:spLocks noGrp="1"/>
          </p:cNvSpPr>
          <p:nvPr>
            <p:ph type="body" idx="1"/>
          </p:nvPr>
        </p:nvSpPr>
        <p:spPr/>
        <p:txBody>
          <a:bodyPr/>
          <a:lstStyle/>
          <a:p>
            <a:pPr defTabSz="913442">
              <a:defRPr/>
            </a:pPr>
            <a:r>
              <a:rPr lang="ja-JP" altLang="en-US" dirty="0">
                <a:latin typeface="ＭＳ Ｐゴシック" panose="020B0600070205080204" pitchFamily="50" charset="-128"/>
                <a:cs typeface="メイリオ" panose="020B0604030504040204" pitchFamily="50" charset="-128"/>
              </a:rPr>
              <a:t>振り返りは、とても効果があることが分かっています。</a:t>
            </a:r>
            <a:endParaRPr lang="en-US" altLang="ja-JP" dirty="0">
              <a:latin typeface="ＭＳ Ｐゴシック" panose="020B0600070205080204" pitchFamily="50" charset="-128"/>
              <a:cs typeface="メイリオ" panose="020B0604030504040204" pitchFamily="50" charset="-128"/>
            </a:endParaRPr>
          </a:p>
          <a:p>
            <a:pPr defTabSz="913622">
              <a:defRPr/>
            </a:pPr>
            <a:r>
              <a:rPr lang="ja-JP" altLang="en-US" dirty="0">
                <a:latin typeface="ＭＳ Ｐゴシック" panose="020B0600070205080204" pitchFamily="50" charset="-128"/>
                <a:cs typeface="メイリオ" panose="020B0604030504040204" pitchFamily="50" charset="-128"/>
              </a:rPr>
              <a:t>国の調査でも振り返りをして成果を感じることは、児童にも良い影響を与えていることがデータとして分かりました。</a:t>
            </a:r>
            <a:endParaRPr lang="en-US" altLang="ja-JP" dirty="0">
              <a:latin typeface="ＭＳ Ｐゴシック" panose="020B0600070205080204" pitchFamily="50" charset="-128"/>
              <a:ea typeface="ＭＳ Ｐゴシック" panose="020B0600070205080204" pitchFamily="50" charset="-128"/>
              <a:cs typeface="メイリオ" panose="020B0604030504040204" pitchFamily="50" charset="-128"/>
            </a:endParaRPr>
          </a:p>
          <a:p>
            <a:r>
              <a:rPr lang="ja-JP" altLang="en-US" dirty="0">
                <a:latin typeface="ＭＳ Ｐゴシック" panose="020B0600070205080204" pitchFamily="50" charset="-128"/>
                <a:ea typeface="ＭＳ Ｐゴシック" panose="020B0600070205080204" pitchFamily="50" charset="-128"/>
                <a:cs typeface="メイリオ" panose="020B0604030504040204" pitchFamily="50" charset="-128"/>
              </a:rPr>
              <a:t>１週間後の〇月△日の前後に、振り返りの時間を設定します。よろしくお願いします。</a:t>
            </a:r>
            <a:endParaRPr lang="en-US" altLang="ja-JP"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4" name="スライド番号プレースホルダー 3">
            <a:extLst>
              <a:ext uri="{FF2B5EF4-FFF2-40B4-BE49-F238E27FC236}">
                <a16:creationId xmlns:a16="http://schemas.microsoft.com/office/drawing/2014/main" id="{18BE6171-C127-EF74-75F1-622EAE4F6D03}"/>
              </a:ext>
            </a:extLst>
          </p:cNvPr>
          <p:cNvSpPr>
            <a:spLocks noGrp="1"/>
          </p:cNvSpPr>
          <p:nvPr>
            <p:ph type="sldNum" sz="quarter" idx="10"/>
          </p:nvPr>
        </p:nvSpPr>
        <p:spPr/>
        <p:txBody>
          <a:bodyPr/>
          <a:lstStyle/>
          <a:p>
            <a:fld id="{76FC1221-35E8-4C06-BDCC-5D75DBAACDD3}" type="slidenum">
              <a:rPr kumimoji="1" lang="ja-JP" altLang="en-US" smtClean="0"/>
              <a:t>52</a:t>
            </a:fld>
            <a:endParaRPr kumimoji="1" lang="ja-JP" altLang="en-US" dirty="0"/>
          </a:p>
        </p:txBody>
      </p:sp>
    </p:spTree>
    <p:extLst>
      <p:ext uri="{BB962C8B-B14F-4D97-AF65-F5344CB8AC3E}">
        <p14:creationId xmlns:p14="http://schemas.microsoft.com/office/powerpoint/2010/main" val="155618687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80963" y="739775"/>
            <a:ext cx="6632575" cy="3732213"/>
          </a:xfrm>
        </p:spPr>
      </p:sp>
      <p:sp>
        <p:nvSpPr>
          <p:cNvPr id="3" name="ノート プレースホルダー 2"/>
          <p:cNvSpPr>
            <a:spLocks noGrp="1"/>
          </p:cNvSpPr>
          <p:nvPr>
            <p:ph type="body" idx="1"/>
          </p:nvPr>
        </p:nvSpPr>
        <p:spPr/>
        <p:txBody>
          <a:bodyPr/>
          <a:lstStyle/>
          <a:p>
            <a:pPr defTabSz="919570">
              <a:defRPr/>
            </a:pPr>
            <a:r>
              <a:rPr lang="ja-JP" altLang="en-US" dirty="0"/>
              <a:t>各グループの振り返りは、職員会議や打合せ等を活用して、全体で共有する予定ですので、共有された内容はその後の日常的な実践に生かしていきましょう。</a:t>
            </a:r>
            <a:endParaRPr lang="en-US" altLang="ja-JP" dirty="0"/>
          </a:p>
        </p:txBody>
      </p:sp>
      <p:sp>
        <p:nvSpPr>
          <p:cNvPr id="4" name="スライド番号プレースホルダー 3"/>
          <p:cNvSpPr>
            <a:spLocks noGrp="1"/>
          </p:cNvSpPr>
          <p:nvPr>
            <p:ph type="sldNum" sz="quarter" idx="10"/>
          </p:nvPr>
        </p:nvSpPr>
        <p:spPr/>
        <p:txBody>
          <a:bodyPr/>
          <a:lstStyle/>
          <a:p>
            <a:fld id="{76FC1221-35E8-4C06-BDCC-5D75DBAACDD3}" type="slidenum">
              <a:rPr kumimoji="1" lang="ja-JP" altLang="en-US" smtClean="0"/>
              <a:t>53</a:t>
            </a:fld>
            <a:endParaRPr kumimoji="1" lang="ja-JP" altLang="en-US" dirty="0"/>
          </a:p>
        </p:txBody>
      </p:sp>
    </p:spTree>
    <p:extLst>
      <p:ext uri="{BB962C8B-B14F-4D97-AF65-F5344CB8AC3E}">
        <p14:creationId xmlns:p14="http://schemas.microsoft.com/office/powerpoint/2010/main" val="371951471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85725" y="744538"/>
            <a:ext cx="6623050" cy="3725862"/>
          </a:xfrm>
        </p:spPr>
      </p:sp>
      <p:sp>
        <p:nvSpPr>
          <p:cNvPr id="3" name="ノート プレースホルダー 2"/>
          <p:cNvSpPr>
            <a:spLocks noGrp="1"/>
          </p:cNvSpPr>
          <p:nvPr>
            <p:ph type="body" idx="1"/>
          </p:nvPr>
        </p:nvSpPr>
        <p:spPr/>
        <p:txBody>
          <a:bodyPr/>
          <a:lstStyle/>
          <a:p>
            <a:pPr defTabSz="919658">
              <a:defRPr/>
            </a:pPr>
            <a:r>
              <a:rPr lang="ja-JP" altLang="en-US" dirty="0"/>
              <a:t>この研修最後のまとめです。</a:t>
            </a:r>
            <a:endParaRPr lang="en-US" altLang="ja-JP" dirty="0"/>
          </a:p>
          <a:p>
            <a:pPr defTabSz="919658">
              <a:defRPr/>
            </a:pPr>
            <a:r>
              <a:rPr lang="ja-JP" altLang="en-US" dirty="0"/>
              <a:t>●発達支持的教育相談を教職員みんなで行いましょう。</a:t>
            </a:r>
            <a:endParaRPr lang="en-US" altLang="ja-JP" dirty="0"/>
          </a:p>
          <a:p>
            <a:pPr defTabSz="919658">
              <a:defRPr/>
            </a:pPr>
            <a:r>
              <a:rPr lang="ja-JP" altLang="en-US" dirty="0"/>
              <a:t>児童の気持ちに寄り添ってくれる先生が学校にたくさんいることは、児童にとって安全・安心な生活につながります。</a:t>
            </a:r>
            <a:endParaRPr lang="en-US" altLang="ja-JP" dirty="0"/>
          </a:p>
          <a:p>
            <a:pPr defTabSz="919658">
              <a:defRPr/>
            </a:pPr>
            <a:r>
              <a:rPr lang="ja-JP" altLang="en-US" dirty="0"/>
              <a:t>●「困ったり不安になったりするけれど、この学校なら、安心して相談できるし、自分でも行動できる。」と児童が思える環境をつくっていきましょう。</a:t>
            </a:r>
            <a:endParaRPr lang="en-US" altLang="ja-JP" dirty="0"/>
          </a:p>
        </p:txBody>
      </p:sp>
      <p:sp>
        <p:nvSpPr>
          <p:cNvPr id="4" name="スライド番号プレースホルダー 3"/>
          <p:cNvSpPr>
            <a:spLocks noGrp="1"/>
          </p:cNvSpPr>
          <p:nvPr>
            <p:ph type="sldNum" sz="quarter" idx="10"/>
          </p:nvPr>
        </p:nvSpPr>
        <p:spPr/>
        <p:txBody>
          <a:bodyPr/>
          <a:lstStyle/>
          <a:p>
            <a:fld id="{76FC1221-35E8-4C06-BDCC-5D75DBAACDD3}" type="slidenum">
              <a:rPr kumimoji="1" lang="ja-JP" altLang="en-US" smtClean="0"/>
              <a:t>54</a:t>
            </a:fld>
            <a:endParaRPr kumimoji="1" lang="ja-JP" altLang="en-US" dirty="0"/>
          </a:p>
        </p:txBody>
      </p:sp>
    </p:spTree>
    <p:extLst>
      <p:ext uri="{BB962C8B-B14F-4D97-AF65-F5344CB8AC3E}">
        <p14:creationId xmlns:p14="http://schemas.microsoft.com/office/powerpoint/2010/main" val="166567667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3875E6-9B0D-04A7-06C0-835BDCA6EA07}"/>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5E40A24F-071A-DD60-6E40-D40FDB7A2235}"/>
              </a:ext>
            </a:extLst>
          </p:cNvPr>
          <p:cNvSpPr>
            <a:spLocks noGrp="1" noRot="1" noChangeAspect="1"/>
          </p:cNvSpPr>
          <p:nvPr>
            <p:ph type="sldImg"/>
          </p:nvPr>
        </p:nvSpPr>
        <p:spPr>
          <a:xfrm>
            <a:off x="82550" y="730250"/>
            <a:ext cx="6629400" cy="3729038"/>
          </a:xfrm>
        </p:spPr>
      </p:sp>
      <p:sp>
        <p:nvSpPr>
          <p:cNvPr id="3" name="ノート プレースホルダー 2">
            <a:extLst>
              <a:ext uri="{FF2B5EF4-FFF2-40B4-BE49-F238E27FC236}">
                <a16:creationId xmlns:a16="http://schemas.microsoft.com/office/drawing/2014/main" id="{49F669A9-7D16-3E1F-CE68-15F645F63298}"/>
              </a:ext>
            </a:extLst>
          </p:cNvPr>
          <p:cNvSpPr>
            <a:spLocks noGrp="1"/>
          </p:cNvSpPr>
          <p:nvPr>
            <p:ph type="body" idx="1"/>
          </p:nvPr>
        </p:nvSpPr>
        <p:spPr>
          <a:xfrm>
            <a:off x="610320" y="4962530"/>
            <a:ext cx="5573879" cy="2094410"/>
          </a:xfrm>
        </p:spPr>
        <p:txBody>
          <a:bodyPr/>
          <a:lstStyle/>
          <a:p>
            <a:pPr defTabSz="913517">
              <a:defRPr/>
            </a:pPr>
            <a:r>
              <a:rPr lang="ja-JP" altLang="en-US" dirty="0"/>
              <a:t>これで「いつでもどこでも教育相談」研修会を終わります。</a:t>
            </a:r>
            <a:endParaRPr lang="en-US" altLang="ja-JP" dirty="0"/>
          </a:p>
        </p:txBody>
      </p:sp>
      <p:sp>
        <p:nvSpPr>
          <p:cNvPr id="4" name="スライド番号プレースホルダー 3">
            <a:extLst>
              <a:ext uri="{FF2B5EF4-FFF2-40B4-BE49-F238E27FC236}">
                <a16:creationId xmlns:a16="http://schemas.microsoft.com/office/drawing/2014/main" id="{7178AEA2-AFFF-1D49-7D5D-D924A1E9A198}"/>
              </a:ext>
            </a:extLst>
          </p:cNvPr>
          <p:cNvSpPr>
            <a:spLocks noGrp="1"/>
          </p:cNvSpPr>
          <p:nvPr>
            <p:ph type="sldNum" sz="quarter" idx="10"/>
          </p:nvPr>
        </p:nvSpPr>
        <p:spPr/>
        <p:txBody>
          <a:bodyPr/>
          <a:lstStyle/>
          <a:p>
            <a:fld id="{76FC1221-35E8-4C06-BDCC-5D75DBAACDD3}" type="slidenum">
              <a:rPr kumimoji="1" lang="ja-JP" altLang="en-US" smtClean="0"/>
              <a:t>55</a:t>
            </a:fld>
            <a:endParaRPr kumimoji="1" lang="ja-JP" altLang="en-US" dirty="0"/>
          </a:p>
        </p:txBody>
      </p:sp>
    </p:spTree>
    <p:extLst>
      <p:ext uri="{BB962C8B-B14F-4D97-AF65-F5344CB8AC3E}">
        <p14:creationId xmlns:p14="http://schemas.microsoft.com/office/powerpoint/2010/main" val="4658115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E77065-FCF6-2A52-7EB5-EB71869419C3}"/>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49EFC9BC-AC70-9CA7-E9F2-F0BA22CB3D2B}"/>
              </a:ext>
            </a:extLst>
          </p:cNvPr>
          <p:cNvSpPr>
            <a:spLocks noGrp="1" noRot="1" noChangeAspect="1"/>
          </p:cNvSpPr>
          <p:nvPr>
            <p:ph type="sldImg"/>
          </p:nvPr>
        </p:nvSpPr>
        <p:spPr>
          <a:xfrm>
            <a:off x="82550" y="741363"/>
            <a:ext cx="6629400" cy="3729037"/>
          </a:xfrm>
        </p:spPr>
      </p:sp>
      <p:sp>
        <p:nvSpPr>
          <p:cNvPr id="3" name="ノート プレースホルダー 2">
            <a:extLst>
              <a:ext uri="{FF2B5EF4-FFF2-40B4-BE49-F238E27FC236}">
                <a16:creationId xmlns:a16="http://schemas.microsoft.com/office/drawing/2014/main" id="{4818E5FB-083A-C5C1-33FB-7585884F71A7}"/>
              </a:ext>
            </a:extLst>
          </p:cNvPr>
          <p:cNvSpPr>
            <a:spLocks noGrp="1"/>
          </p:cNvSpPr>
          <p:nvPr>
            <p:ph type="body" idx="1"/>
          </p:nvPr>
        </p:nvSpPr>
        <p:spPr/>
        <p:txBody>
          <a:bodyPr/>
          <a:lstStyle/>
          <a:p>
            <a:pPr defTabSz="919478">
              <a:defRPr/>
            </a:pPr>
            <a:r>
              <a:rPr lang="ja-JP" altLang="en-US" dirty="0">
                <a:latin typeface="+mn-ea"/>
              </a:rPr>
              <a:t>本日の内容は、御覧のとおりです。</a:t>
            </a:r>
            <a:endParaRPr lang="en-US" altLang="ja-JP" dirty="0">
              <a:latin typeface="+mn-ea"/>
            </a:endParaRPr>
          </a:p>
          <a:p>
            <a:pPr defTabSz="919478">
              <a:defRPr/>
            </a:pPr>
            <a:r>
              <a:rPr lang="ja-JP" altLang="en-US" dirty="0">
                <a:latin typeface="+mn-ea"/>
              </a:rPr>
              <a:t>４つの「深めよう」で皆さんの実践を支えます。ちなみに、このカメはふかめる君で、研修のイメージキャラクターです。どうぞよろしくお願いいたします。</a:t>
            </a:r>
            <a:endParaRPr lang="en-US" altLang="ja-JP" dirty="0">
              <a:latin typeface="+mn-ea"/>
            </a:endParaRPr>
          </a:p>
        </p:txBody>
      </p:sp>
      <p:sp>
        <p:nvSpPr>
          <p:cNvPr id="4" name="スライド番号プレースホルダー 3">
            <a:extLst>
              <a:ext uri="{FF2B5EF4-FFF2-40B4-BE49-F238E27FC236}">
                <a16:creationId xmlns:a16="http://schemas.microsoft.com/office/drawing/2014/main" id="{6A203AFC-C7D2-485F-3C92-F830240529B2}"/>
              </a:ext>
            </a:extLst>
          </p:cNvPr>
          <p:cNvSpPr>
            <a:spLocks noGrp="1"/>
          </p:cNvSpPr>
          <p:nvPr>
            <p:ph type="sldNum" sz="quarter" idx="10"/>
          </p:nvPr>
        </p:nvSpPr>
        <p:spPr/>
        <p:txBody>
          <a:bodyPr/>
          <a:lstStyle/>
          <a:p>
            <a:fld id="{76FC1221-35E8-4C06-BDCC-5D75DBAACDD3}" type="slidenum">
              <a:rPr kumimoji="1" lang="ja-JP" altLang="en-US" smtClean="0"/>
              <a:t>5</a:t>
            </a:fld>
            <a:endParaRPr kumimoji="1" lang="ja-JP" altLang="en-US" dirty="0"/>
          </a:p>
        </p:txBody>
      </p:sp>
    </p:spTree>
    <p:extLst>
      <p:ext uri="{BB962C8B-B14F-4D97-AF65-F5344CB8AC3E}">
        <p14:creationId xmlns:p14="http://schemas.microsoft.com/office/powerpoint/2010/main" val="13189339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4925" y="677863"/>
            <a:ext cx="6723063" cy="3783012"/>
          </a:xfrm>
        </p:spPr>
      </p:sp>
      <p:sp>
        <p:nvSpPr>
          <p:cNvPr id="3" name="ノート プレースホルダー 2"/>
          <p:cNvSpPr>
            <a:spLocks noGrp="1"/>
          </p:cNvSpPr>
          <p:nvPr>
            <p:ph type="body" idx="1"/>
          </p:nvPr>
        </p:nvSpPr>
        <p:spPr>
          <a:xfrm>
            <a:off x="913933" y="4527060"/>
            <a:ext cx="5269050" cy="3058466"/>
          </a:xfrm>
        </p:spPr>
        <p:txBody>
          <a:bodyPr/>
          <a:lstStyle/>
          <a:p>
            <a:pPr defTabSz="913517">
              <a:defRPr/>
            </a:pPr>
            <a:r>
              <a:rPr lang="ja-JP" altLang="en-US" dirty="0"/>
              <a:t>最初に、教員の教育相談についての知識を深めましょう。</a:t>
            </a:r>
            <a:endParaRPr lang="en-US" altLang="ja-JP" dirty="0"/>
          </a:p>
        </p:txBody>
      </p:sp>
      <p:sp>
        <p:nvSpPr>
          <p:cNvPr id="4" name="スライド番号プレースホルダー 3"/>
          <p:cNvSpPr>
            <a:spLocks noGrp="1"/>
          </p:cNvSpPr>
          <p:nvPr>
            <p:ph type="sldNum" sz="quarter" idx="10"/>
          </p:nvPr>
        </p:nvSpPr>
        <p:spPr/>
        <p:txBody>
          <a:bodyPr/>
          <a:lstStyle/>
          <a:p>
            <a:fld id="{76FC1221-35E8-4C06-BDCC-5D75DBAACDD3}" type="slidenum">
              <a:rPr kumimoji="1" lang="ja-JP" altLang="en-US" smtClean="0"/>
              <a:t>6</a:t>
            </a:fld>
            <a:endParaRPr kumimoji="1" lang="ja-JP" altLang="en-US" dirty="0"/>
          </a:p>
        </p:txBody>
      </p:sp>
    </p:spTree>
    <p:extLst>
      <p:ext uri="{BB962C8B-B14F-4D97-AF65-F5344CB8AC3E}">
        <p14:creationId xmlns:p14="http://schemas.microsoft.com/office/powerpoint/2010/main" val="42788175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84138" y="744538"/>
            <a:ext cx="6621462" cy="3725862"/>
          </a:xfrm>
        </p:spPr>
      </p:sp>
      <p:sp>
        <p:nvSpPr>
          <p:cNvPr id="3" name="ノート プレースホルダー 2"/>
          <p:cNvSpPr>
            <a:spLocks noGrp="1"/>
          </p:cNvSpPr>
          <p:nvPr>
            <p:ph type="body" idx="1"/>
          </p:nvPr>
        </p:nvSpPr>
        <p:spPr/>
        <p:txBody>
          <a:bodyPr/>
          <a:lstStyle/>
          <a:p>
            <a:pPr defTabSz="919570">
              <a:defRPr/>
            </a:pPr>
            <a:r>
              <a:rPr lang="ja-JP" altLang="en-US" dirty="0">
                <a:latin typeface="+mn-ea"/>
              </a:rPr>
              <a:t>生徒指導では、ある力の育成が重要とされています。</a:t>
            </a:r>
            <a:endParaRPr lang="en-US" altLang="ja-JP" dirty="0">
              <a:latin typeface="+mn-ea"/>
            </a:endParaRPr>
          </a:p>
          <a:p>
            <a:pPr defTabSz="919570">
              <a:defRPr/>
            </a:pPr>
            <a:r>
              <a:rPr lang="ja-JP" altLang="en-US" dirty="0">
                <a:latin typeface="+mn-ea"/>
              </a:rPr>
              <a:t>皆さんは①～⑥の中で、どれが重要だと思いますか？＜少し待つ＞</a:t>
            </a:r>
            <a:endParaRPr lang="en-US" altLang="ja-JP" dirty="0">
              <a:latin typeface="+mn-ea"/>
            </a:endParaRPr>
          </a:p>
          <a:p>
            <a:pPr defTabSz="919570">
              <a:defRPr/>
            </a:pPr>
            <a:r>
              <a:rPr lang="ja-JP" altLang="en-US" dirty="0">
                <a:latin typeface="+mn-ea"/>
              </a:rPr>
              <a:t>●実は全て重要であり、これら全て含まれた力を、「自己指導能力」と言います。</a:t>
            </a:r>
            <a:endParaRPr lang="en-US" altLang="ja-JP" dirty="0">
              <a:latin typeface="+mn-ea"/>
            </a:endParaRPr>
          </a:p>
        </p:txBody>
      </p:sp>
      <p:sp>
        <p:nvSpPr>
          <p:cNvPr id="4" name="スライド番号プレースホルダー 3"/>
          <p:cNvSpPr>
            <a:spLocks noGrp="1"/>
          </p:cNvSpPr>
          <p:nvPr>
            <p:ph type="sldNum" sz="quarter" idx="10"/>
          </p:nvPr>
        </p:nvSpPr>
        <p:spPr/>
        <p:txBody>
          <a:bodyPr/>
          <a:lstStyle/>
          <a:p>
            <a:fld id="{76FC1221-35E8-4C06-BDCC-5D75DBAACDD3}" type="slidenum">
              <a:rPr kumimoji="1" lang="ja-JP" altLang="en-US" smtClean="0"/>
              <a:t>7</a:t>
            </a:fld>
            <a:endParaRPr kumimoji="1" lang="ja-JP" altLang="en-US" dirty="0"/>
          </a:p>
        </p:txBody>
      </p:sp>
    </p:spTree>
    <p:extLst>
      <p:ext uri="{BB962C8B-B14F-4D97-AF65-F5344CB8AC3E}">
        <p14:creationId xmlns:p14="http://schemas.microsoft.com/office/powerpoint/2010/main" val="4871372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84138" y="744538"/>
            <a:ext cx="6621462" cy="3725862"/>
          </a:xfrm>
        </p:spPr>
      </p:sp>
      <p:sp>
        <p:nvSpPr>
          <p:cNvPr id="3" name="ノート プレースホルダー 2"/>
          <p:cNvSpPr>
            <a:spLocks noGrp="1"/>
          </p:cNvSpPr>
          <p:nvPr>
            <p:ph type="body" idx="1"/>
          </p:nvPr>
        </p:nvSpPr>
        <p:spPr/>
        <p:txBody>
          <a:bodyPr/>
          <a:lstStyle/>
          <a:p>
            <a:pPr defTabSz="919570">
              <a:defRPr/>
            </a:pPr>
            <a:r>
              <a:rPr lang="ja-JP" altLang="en-US" dirty="0">
                <a:latin typeface="+mn-ea"/>
              </a:rPr>
              <a:t>自己指導能力について、このように書かれています。一緒に読みましょう。</a:t>
            </a:r>
            <a:endParaRPr lang="en-US" altLang="ja-JP" dirty="0">
              <a:latin typeface="+mn-ea"/>
            </a:endParaRPr>
          </a:p>
          <a:p>
            <a:pPr defTabSz="919570">
              <a:defRPr/>
            </a:pPr>
            <a:r>
              <a:rPr lang="ja-JP" altLang="en-US" dirty="0">
                <a:latin typeface="+mn-ea"/>
              </a:rPr>
              <a:t>先ほどの選択肢は赤字で示しました。どれか一部だけを伸ばせば良いのではなく、全て伸ばしていく必要があることが分かります。</a:t>
            </a:r>
            <a:endParaRPr lang="en-US" altLang="ja-JP" dirty="0">
              <a:latin typeface="+mn-ea"/>
            </a:endParaRPr>
          </a:p>
          <a:p>
            <a:pPr defTabSz="919478">
              <a:defRPr/>
            </a:pPr>
            <a:r>
              <a:rPr lang="ja-JP" altLang="en-US" dirty="0">
                <a:latin typeface="+mn-ea"/>
              </a:rPr>
              <a:t>●簡単に言うと「どのような行動が適切であるかを、相手のことも考えながら、自分で考え、決めて、行動する力」が求められています。</a:t>
            </a:r>
            <a:endParaRPr lang="en-US" altLang="ja-JP" dirty="0">
              <a:latin typeface="+mn-ea"/>
            </a:endParaRPr>
          </a:p>
          <a:p>
            <a:pPr defTabSz="919478">
              <a:defRPr/>
            </a:pPr>
            <a:r>
              <a:rPr lang="ja-JP" altLang="en-US" dirty="0">
                <a:latin typeface="+mn-ea"/>
              </a:rPr>
              <a:t>この力は、問題行動等の未然防止にも重要だと考えます。</a:t>
            </a:r>
            <a:endParaRPr lang="en-US" altLang="ja-JP" dirty="0">
              <a:latin typeface="+mn-ea"/>
            </a:endParaRPr>
          </a:p>
          <a:p>
            <a:pPr defTabSz="919570">
              <a:defRPr/>
            </a:pPr>
            <a:endParaRPr lang="en-US" altLang="ja-JP" dirty="0"/>
          </a:p>
        </p:txBody>
      </p:sp>
      <p:sp>
        <p:nvSpPr>
          <p:cNvPr id="4" name="スライド番号プレースホルダー 3"/>
          <p:cNvSpPr>
            <a:spLocks noGrp="1"/>
          </p:cNvSpPr>
          <p:nvPr>
            <p:ph type="sldNum" sz="quarter" idx="10"/>
          </p:nvPr>
        </p:nvSpPr>
        <p:spPr/>
        <p:txBody>
          <a:bodyPr/>
          <a:lstStyle/>
          <a:p>
            <a:fld id="{76FC1221-35E8-4C06-BDCC-5D75DBAACDD3}" type="slidenum">
              <a:rPr kumimoji="1" lang="ja-JP" altLang="en-US" smtClean="0"/>
              <a:t>8</a:t>
            </a:fld>
            <a:endParaRPr kumimoji="1" lang="ja-JP" altLang="en-US" dirty="0"/>
          </a:p>
        </p:txBody>
      </p:sp>
    </p:spTree>
    <p:extLst>
      <p:ext uri="{BB962C8B-B14F-4D97-AF65-F5344CB8AC3E}">
        <p14:creationId xmlns:p14="http://schemas.microsoft.com/office/powerpoint/2010/main" val="35064757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r>
              <a:rPr lang="ja-JP" altLang="en-US"/>
              <a:t>令和６年８月２３日</a:t>
            </a:r>
            <a:endParaRPr lang="ja-JP" altLang="en-US" dirty="0"/>
          </a:p>
        </p:txBody>
      </p:sp>
      <p:sp>
        <p:nvSpPr>
          <p:cNvPr id="5" name="Footer Placeholder 4"/>
          <p:cNvSpPr>
            <a:spLocks noGrp="1"/>
          </p:cNvSpPr>
          <p:nvPr>
            <p:ph type="ftr" sz="quarter" idx="11"/>
          </p:nvPr>
        </p:nvSpPr>
        <p:spPr/>
        <p:txBody>
          <a:bodyPr/>
          <a:lstStyle/>
          <a:p>
            <a:r>
              <a:rPr lang="ja-JP" altLang="en-US"/>
              <a:t>宮城県総合教育センター　令和</a:t>
            </a:r>
            <a:r>
              <a:rPr lang="en-US" altLang="ja-JP"/>
              <a:t>6</a:t>
            </a:r>
            <a:r>
              <a:rPr lang="ja-JP" altLang="en-US"/>
              <a:t>年度　生徒指導研究グループ</a:t>
            </a:r>
            <a:endParaRPr lang="ja-JP" altLang="en-US" dirty="0"/>
          </a:p>
        </p:txBody>
      </p:sp>
      <p:sp>
        <p:nvSpPr>
          <p:cNvPr id="6" name="Slide Number Placeholder 5"/>
          <p:cNvSpPr>
            <a:spLocks noGrp="1"/>
          </p:cNvSpPr>
          <p:nvPr>
            <p:ph type="sldNum" sz="quarter" idx="12"/>
          </p:nvPr>
        </p:nvSpPr>
        <p:spPr/>
        <p:txBody>
          <a:bodyPr/>
          <a:lstStyle/>
          <a:p>
            <a:fld id="{0E54B413-F675-4D37-BE3F-961AF07AA19A}" type="slidenum">
              <a:rPr lang="ja-JP" altLang="en-US" smtClean="0"/>
              <a:pPr/>
              <a:t>‹#›</a:t>
            </a:fld>
            <a:endParaRPr lang="ja-JP" altLang="en-US" dirty="0"/>
          </a:p>
        </p:txBody>
      </p:sp>
    </p:spTree>
    <p:extLst>
      <p:ext uri="{BB962C8B-B14F-4D97-AF65-F5344CB8AC3E}">
        <p14:creationId xmlns:p14="http://schemas.microsoft.com/office/powerpoint/2010/main" val="25305252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r>
              <a:rPr lang="ja-JP" altLang="en-US"/>
              <a:t>令和６年８月２３日</a:t>
            </a:r>
            <a:endParaRPr lang="en-US" dirty="0"/>
          </a:p>
        </p:txBody>
      </p:sp>
      <p:sp>
        <p:nvSpPr>
          <p:cNvPr id="5" name="Footer Placeholder 4"/>
          <p:cNvSpPr>
            <a:spLocks noGrp="1"/>
          </p:cNvSpPr>
          <p:nvPr>
            <p:ph type="ftr" sz="quarter" idx="11"/>
          </p:nvPr>
        </p:nvSpPr>
        <p:spPr/>
        <p:txBody>
          <a:bodyPr/>
          <a:lstStyle/>
          <a:p>
            <a:r>
              <a:rPr lang="ja-JP" altLang="en-US"/>
              <a:t>宮城県総合教育センター　令和</a:t>
            </a:r>
            <a:r>
              <a:rPr lang="en-US" altLang="ja-JP"/>
              <a:t>6</a:t>
            </a:r>
            <a:r>
              <a:rPr lang="ja-JP" altLang="en-US"/>
              <a:t>年度　生徒指導研究グループ</a:t>
            </a:r>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652755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r>
              <a:rPr lang="ja-JP" altLang="en-US"/>
              <a:t>令和６年８月２３日</a:t>
            </a:r>
            <a:endParaRPr lang="en-US" dirty="0"/>
          </a:p>
        </p:txBody>
      </p:sp>
      <p:sp>
        <p:nvSpPr>
          <p:cNvPr id="5" name="Footer Placeholder 4"/>
          <p:cNvSpPr>
            <a:spLocks noGrp="1"/>
          </p:cNvSpPr>
          <p:nvPr>
            <p:ph type="ftr" sz="quarter" idx="11"/>
          </p:nvPr>
        </p:nvSpPr>
        <p:spPr/>
        <p:txBody>
          <a:bodyPr/>
          <a:lstStyle/>
          <a:p>
            <a:r>
              <a:rPr lang="ja-JP" altLang="en-US"/>
              <a:t>宮城県総合教育センター　令和</a:t>
            </a:r>
            <a:r>
              <a:rPr lang="en-US" altLang="ja-JP"/>
              <a:t>6</a:t>
            </a:r>
            <a:r>
              <a:rPr lang="ja-JP" altLang="en-US"/>
              <a:t>年度　生徒指導研究グループ</a:t>
            </a:r>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8372629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r>
              <a:rPr lang="ja-JP" altLang="en-US"/>
              <a:t>令和６年８月２３日</a:t>
            </a:r>
            <a:endParaRPr lang="ja-JP" altLang="en-US" dirty="0"/>
          </a:p>
        </p:txBody>
      </p:sp>
      <p:sp>
        <p:nvSpPr>
          <p:cNvPr id="5" name="Footer Placeholder 4"/>
          <p:cNvSpPr>
            <a:spLocks noGrp="1"/>
          </p:cNvSpPr>
          <p:nvPr>
            <p:ph type="ftr" sz="quarter" idx="11"/>
          </p:nvPr>
        </p:nvSpPr>
        <p:spPr/>
        <p:txBody>
          <a:bodyPr/>
          <a:lstStyle/>
          <a:p>
            <a:r>
              <a:rPr lang="ja-JP" altLang="en-US"/>
              <a:t>宮城県総合教育センター　令和</a:t>
            </a:r>
            <a:r>
              <a:rPr lang="en-US" altLang="ja-JP"/>
              <a:t>6</a:t>
            </a:r>
            <a:r>
              <a:rPr lang="ja-JP" altLang="en-US"/>
              <a:t>年度　生徒指導研究グループ</a:t>
            </a:r>
            <a:endParaRPr lang="ja-JP" altLang="en-US" dirty="0"/>
          </a:p>
        </p:txBody>
      </p:sp>
      <p:sp>
        <p:nvSpPr>
          <p:cNvPr id="6" name="Slide Number Placeholder 5"/>
          <p:cNvSpPr>
            <a:spLocks noGrp="1"/>
          </p:cNvSpPr>
          <p:nvPr>
            <p:ph type="sldNum" sz="quarter" idx="12"/>
          </p:nvPr>
        </p:nvSpPr>
        <p:spPr/>
        <p:txBody>
          <a:bodyPr/>
          <a:lstStyle/>
          <a:p>
            <a:fld id="{0E54B413-F675-4D37-BE3F-961AF07AA19A}" type="slidenum">
              <a:rPr lang="ja-JP" altLang="en-US" smtClean="0"/>
              <a:pPr/>
              <a:t>‹#›</a:t>
            </a:fld>
            <a:endParaRPr lang="ja-JP" altLang="en-US" dirty="0"/>
          </a:p>
        </p:txBody>
      </p:sp>
    </p:spTree>
    <p:extLst>
      <p:ext uri="{BB962C8B-B14F-4D97-AF65-F5344CB8AC3E}">
        <p14:creationId xmlns:p14="http://schemas.microsoft.com/office/powerpoint/2010/main" val="42087729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r>
              <a:rPr lang="ja-JP" altLang="en-US"/>
              <a:t>令和６年８月２３日</a:t>
            </a:r>
            <a:endParaRPr lang="ja-JP" altLang="en-US" dirty="0"/>
          </a:p>
        </p:txBody>
      </p:sp>
      <p:sp>
        <p:nvSpPr>
          <p:cNvPr id="5" name="Footer Placeholder 4"/>
          <p:cNvSpPr>
            <a:spLocks noGrp="1"/>
          </p:cNvSpPr>
          <p:nvPr>
            <p:ph type="ftr" sz="quarter" idx="11"/>
          </p:nvPr>
        </p:nvSpPr>
        <p:spPr/>
        <p:txBody>
          <a:bodyPr/>
          <a:lstStyle/>
          <a:p>
            <a:r>
              <a:rPr lang="ja-JP" altLang="en-US"/>
              <a:t>宮城県総合教育センター　令和</a:t>
            </a:r>
            <a:r>
              <a:rPr lang="en-US" altLang="ja-JP"/>
              <a:t>6</a:t>
            </a:r>
            <a:r>
              <a:rPr lang="ja-JP" altLang="en-US"/>
              <a:t>年度　生徒指導研究グループ</a:t>
            </a:r>
            <a:endParaRPr lang="ja-JP" altLang="en-US" dirty="0"/>
          </a:p>
        </p:txBody>
      </p:sp>
      <p:sp>
        <p:nvSpPr>
          <p:cNvPr id="6" name="Slide Number Placeholder 5"/>
          <p:cNvSpPr>
            <a:spLocks noGrp="1"/>
          </p:cNvSpPr>
          <p:nvPr>
            <p:ph type="sldNum" sz="quarter" idx="12"/>
          </p:nvPr>
        </p:nvSpPr>
        <p:spPr/>
        <p:txBody>
          <a:bodyPr/>
          <a:lstStyle/>
          <a:p>
            <a:fld id="{0E54B413-F675-4D37-BE3F-961AF07AA19A}" type="slidenum">
              <a:rPr lang="ja-JP" altLang="en-US" smtClean="0"/>
              <a:pPr/>
              <a:t>‹#›</a:t>
            </a:fld>
            <a:endParaRPr lang="ja-JP" altLang="en-US" dirty="0"/>
          </a:p>
        </p:txBody>
      </p:sp>
    </p:spTree>
    <p:extLst>
      <p:ext uri="{BB962C8B-B14F-4D97-AF65-F5344CB8AC3E}">
        <p14:creationId xmlns:p14="http://schemas.microsoft.com/office/powerpoint/2010/main" val="37238460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r>
              <a:rPr lang="ja-JP" altLang="en-US"/>
              <a:t>令和６年８月２３日</a:t>
            </a:r>
            <a:endParaRPr lang="en-US" dirty="0"/>
          </a:p>
        </p:txBody>
      </p:sp>
      <p:sp>
        <p:nvSpPr>
          <p:cNvPr id="6" name="Footer Placeholder 5"/>
          <p:cNvSpPr>
            <a:spLocks noGrp="1"/>
          </p:cNvSpPr>
          <p:nvPr>
            <p:ph type="ftr" sz="quarter" idx="11"/>
          </p:nvPr>
        </p:nvSpPr>
        <p:spPr/>
        <p:txBody>
          <a:bodyPr/>
          <a:lstStyle/>
          <a:p>
            <a:r>
              <a:rPr lang="ja-JP" altLang="en-US"/>
              <a:t>宮城県総合教育センター　令和</a:t>
            </a:r>
            <a:r>
              <a:rPr lang="en-US" altLang="ja-JP"/>
              <a:t>6</a:t>
            </a:r>
            <a:r>
              <a:rPr lang="ja-JP" altLang="en-US"/>
              <a:t>年度　生徒指導研究グループ</a:t>
            </a:r>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2736991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839788" y="2505075"/>
            <a:ext cx="5157787"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6172200" y="2505075"/>
            <a:ext cx="5183188"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r>
              <a:rPr lang="ja-JP" altLang="en-US"/>
              <a:t>令和６年８月２３日</a:t>
            </a:r>
            <a:endParaRPr lang="en-US" dirty="0"/>
          </a:p>
        </p:txBody>
      </p:sp>
      <p:sp>
        <p:nvSpPr>
          <p:cNvPr id="8" name="Footer Placeholder 7"/>
          <p:cNvSpPr>
            <a:spLocks noGrp="1"/>
          </p:cNvSpPr>
          <p:nvPr>
            <p:ph type="ftr" sz="quarter" idx="11"/>
          </p:nvPr>
        </p:nvSpPr>
        <p:spPr/>
        <p:txBody>
          <a:bodyPr/>
          <a:lstStyle/>
          <a:p>
            <a:r>
              <a:rPr lang="ja-JP" altLang="en-US"/>
              <a:t>宮城県総合教育センター　令和</a:t>
            </a:r>
            <a:r>
              <a:rPr lang="en-US" altLang="ja-JP"/>
              <a:t>6</a:t>
            </a:r>
            <a:r>
              <a:rPr lang="ja-JP" altLang="en-US"/>
              <a:t>年度　生徒指導研究グループ</a:t>
            </a:r>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0332400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r>
              <a:rPr lang="ja-JP" altLang="en-US"/>
              <a:t>令和６年８月２３日</a:t>
            </a:r>
            <a:endParaRPr lang="en-US" dirty="0"/>
          </a:p>
        </p:txBody>
      </p:sp>
      <p:sp>
        <p:nvSpPr>
          <p:cNvPr id="4" name="Footer Placeholder 3"/>
          <p:cNvSpPr>
            <a:spLocks noGrp="1"/>
          </p:cNvSpPr>
          <p:nvPr>
            <p:ph type="ftr" sz="quarter" idx="11"/>
          </p:nvPr>
        </p:nvSpPr>
        <p:spPr/>
        <p:txBody>
          <a:bodyPr/>
          <a:lstStyle/>
          <a:p>
            <a:r>
              <a:rPr lang="ja-JP" altLang="en-US"/>
              <a:t>宮城県総合教育センター　令和</a:t>
            </a:r>
            <a:r>
              <a:rPr lang="en-US" altLang="ja-JP"/>
              <a:t>6</a:t>
            </a:r>
            <a:r>
              <a:rPr lang="ja-JP" altLang="en-US"/>
              <a:t>年度　生徒指導研究グループ</a:t>
            </a:r>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866730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ja-JP" altLang="en-US"/>
              <a:t>令和６年８月２３日</a:t>
            </a:r>
            <a:endParaRPr lang="en-US" dirty="0"/>
          </a:p>
        </p:txBody>
      </p:sp>
      <p:sp>
        <p:nvSpPr>
          <p:cNvPr id="3" name="Footer Placeholder 2"/>
          <p:cNvSpPr>
            <a:spLocks noGrp="1"/>
          </p:cNvSpPr>
          <p:nvPr>
            <p:ph type="ftr" sz="quarter" idx="11"/>
          </p:nvPr>
        </p:nvSpPr>
        <p:spPr/>
        <p:txBody>
          <a:bodyPr/>
          <a:lstStyle/>
          <a:p>
            <a:r>
              <a:rPr lang="ja-JP" altLang="en-US"/>
              <a:t>宮城県総合教育センター　令和</a:t>
            </a:r>
            <a:r>
              <a:rPr lang="en-US" altLang="ja-JP"/>
              <a:t>6</a:t>
            </a:r>
            <a:r>
              <a:rPr lang="ja-JP" altLang="en-US"/>
              <a:t>年度　生徒指導研究グループ</a:t>
            </a:r>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9251781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r>
              <a:rPr lang="ja-JP" altLang="en-US"/>
              <a:t>令和６年８月２３日</a:t>
            </a:r>
            <a:endParaRPr lang="en-US" dirty="0"/>
          </a:p>
        </p:txBody>
      </p:sp>
      <p:sp>
        <p:nvSpPr>
          <p:cNvPr id="6" name="Footer Placeholder 5"/>
          <p:cNvSpPr>
            <a:spLocks noGrp="1"/>
          </p:cNvSpPr>
          <p:nvPr>
            <p:ph type="ftr" sz="quarter" idx="11"/>
          </p:nvPr>
        </p:nvSpPr>
        <p:spPr/>
        <p:txBody>
          <a:bodyPr/>
          <a:lstStyle/>
          <a:p>
            <a:r>
              <a:rPr lang="ja-JP" altLang="en-US"/>
              <a:t>宮城県総合教育センター　令和</a:t>
            </a:r>
            <a:r>
              <a:rPr lang="en-US" altLang="ja-JP"/>
              <a:t>6</a:t>
            </a:r>
            <a:r>
              <a:rPr lang="ja-JP" altLang="en-US"/>
              <a:t>年度　生徒指導研究グループ</a:t>
            </a:r>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7588363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図を追加</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r>
              <a:rPr lang="ja-JP" altLang="en-US"/>
              <a:t>令和６年８月２３日</a:t>
            </a:r>
            <a:endParaRPr lang="en-US" dirty="0"/>
          </a:p>
        </p:txBody>
      </p:sp>
      <p:sp>
        <p:nvSpPr>
          <p:cNvPr id="6" name="Footer Placeholder 5"/>
          <p:cNvSpPr>
            <a:spLocks noGrp="1"/>
          </p:cNvSpPr>
          <p:nvPr>
            <p:ph type="ftr" sz="quarter" idx="11"/>
          </p:nvPr>
        </p:nvSpPr>
        <p:spPr/>
        <p:txBody>
          <a:bodyPr/>
          <a:lstStyle/>
          <a:p>
            <a:r>
              <a:rPr lang="ja-JP" altLang="en-US"/>
              <a:t>宮城県総合教育センター　令和</a:t>
            </a:r>
            <a:r>
              <a:rPr lang="en-US" altLang="ja-JP"/>
              <a:t>6</a:t>
            </a:r>
            <a:r>
              <a:rPr lang="ja-JP" altLang="en-US"/>
              <a:t>年度　生徒指導研究グループ</a:t>
            </a:r>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7671186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ja-JP" altLang="en-US"/>
              <a:t>令和６年８月２３日</a:t>
            </a:r>
            <a:endParaRPr lang="ja-JP" alt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ja-JP" altLang="en-US"/>
              <a:t>宮城県総合教育センター　令和</a:t>
            </a:r>
            <a:r>
              <a:rPr lang="en-US" altLang="ja-JP"/>
              <a:t>6</a:t>
            </a:r>
            <a:r>
              <a:rPr lang="ja-JP" altLang="en-US"/>
              <a:t>年度　生徒指導研究グループ</a:t>
            </a:r>
            <a:endParaRPr lang="ja-JP" alt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E54B413-F675-4D37-BE3F-961AF07AA19A}" type="slidenum">
              <a:rPr lang="ja-JP" altLang="en-US" smtClean="0"/>
              <a:pPr/>
              <a:t>‹#›</a:t>
            </a:fld>
            <a:endParaRPr lang="ja-JP" altLang="en-US" dirty="0"/>
          </a:p>
        </p:txBody>
      </p:sp>
      <p:sp>
        <p:nvSpPr>
          <p:cNvPr id="7" name="正方形/長方形 6"/>
          <p:cNvSpPr/>
          <p:nvPr userDrawn="1"/>
        </p:nvSpPr>
        <p:spPr>
          <a:xfrm>
            <a:off x="0" y="6237312"/>
            <a:ext cx="12192000" cy="620688"/>
          </a:xfrm>
          <a:prstGeom prst="rect">
            <a:avLst/>
          </a:prstGeom>
          <a:gradFill>
            <a:gsLst>
              <a:gs pos="0">
                <a:schemeClr val="accent1">
                  <a:lumMod val="60000"/>
                  <a:lumOff val="40000"/>
                </a:schemeClr>
              </a:gs>
              <a:gs pos="35000">
                <a:schemeClr val="accent1">
                  <a:lumMod val="60000"/>
                  <a:lumOff val="40000"/>
                </a:schemeClr>
              </a:gs>
              <a:gs pos="100000">
                <a:schemeClr val="bg1"/>
              </a:gs>
            </a:gsLst>
          </a:gradFill>
          <a:ln>
            <a:solidFill>
              <a:schemeClr val="bg1"/>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sz="1800" dirty="0">
              <a:latin typeface="BIZ UDPゴシック" panose="020B0400000000000000" pitchFamily="50" charset="-128"/>
              <a:ea typeface="BIZ UDPゴシック" panose="020B0400000000000000" pitchFamily="50" charset="-128"/>
            </a:endParaRPr>
          </a:p>
        </p:txBody>
      </p:sp>
      <p:sp>
        <p:nvSpPr>
          <p:cNvPr id="8" name="正方形/長方形 7"/>
          <p:cNvSpPr/>
          <p:nvPr userDrawn="1"/>
        </p:nvSpPr>
        <p:spPr>
          <a:xfrm>
            <a:off x="0" y="0"/>
            <a:ext cx="12192000" cy="476672"/>
          </a:xfrm>
          <a:prstGeom prst="rect">
            <a:avLst/>
          </a:prstGeom>
          <a:gradFill>
            <a:gsLst>
              <a:gs pos="0">
                <a:schemeClr val="accent1">
                  <a:lumMod val="60000"/>
                  <a:lumOff val="40000"/>
                </a:schemeClr>
              </a:gs>
              <a:gs pos="35000">
                <a:schemeClr val="accent1">
                  <a:lumMod val="60000"/>
                  <a:lumOff val="40000"/>
                </a:schemeClr>
              </a:gs>
              <a:gs pos="100000">
                <a:schemeClr val="bg1"/>
              </a:gs>
            </a:gsLst>
            <a:lin ang="5400000" scaled="0"/>
          </a:gradFill>
          <a:ln>
            <a:solidFill>
              <a:schemeClr val="bg1"/>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sz="1800" dirty="0"/>
          </a:p>
        </p:txBody>
      </p:sp>
    </p:spTree>
    <p:extLst>
      <p:ext uri="{BB962C8B-B14F-4D97-AF65-F5344CB8AC3E}">
        <p14:creationId xmlns:p14="http://schemas.microsoft.com/office/powerpoint/2010/main" val="3186072304"/>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Lst>
  <p:hf hd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5.png"/><Relationship Id="rId7" Type="http://schemas.openxmlformats.org/officeDocument/2006/relationships/image" Target="../media/image19.svg"/><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 Id="rId9" Type="http://schemas.openxmlformats.org/officeDocument/2006/relationships/image" Target="../media/image20.png"/></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0.png"/><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21.png"/><Relationship Id="rId4" Type="http://schemas.openxmlformats.org/officeDocument/2006/relationships/image" Target="../media/image19.sv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8.xml"/><Relationship Id="rId1" Type="http://schemas.openxmlformats.org/officeDocument/2006/relationships/slideLayout" Target="../slideLayouts/slideLayout1.xml"/><Relationship Id="rId5" Type="http://schemas.openxmlformats.org/officeDocument/2006/relationships/image" Target="../media/image27.png"/><Relationship Id="rId4" Type="http://schemas.openxmlformats.org/officeDocument/2006/relationships/image" Target="../media/image17.png"/></Relationships>
</file>

<file path=ppt/slides/_rels/slide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6.xml"/><Relationship Id="rId1" Type="http://schemas.openxmlformats.org/officeDocument/2006/relationships/slideLayout" Target="../slideLayouts/slideLayout1.xml"/><Relationship Id="rId4" Type="http://schemas.openxmlformats.org/officeDocument/2006/relationships/image" Target="../media/image32.png"/></Relationships>
</file>

<file path=ppt/slides/_rels/slide3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7.xml"/><Relationship Id="rId1" Type="http://schemas.openxmlformats.org/officeDocument/2006/relationships/slideLayout" Target="../slideLayouts/slideLayout1.xml"/><Relationship Id="rId4" Type="http://schemas.openxmlformats.org/officeDocument/2006/relationships/image" Target="../media/image34.png"/></Relationships>
</file>

<file path=ppt/slides/_rels/slide3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37.png"/><Relationship Id="rId7" Type="http://schemas.openxmlformats.org/officeDocument/2006/relationships/image" Target="../media/image41.svg"/><Relationship Id="rId2" Type="http://schemas.openxmlformats.org/officeDocument/2006/relationships/notesSlide" Target="../notesSlides/notesSlide42.xml"/><Relationship Id="rId1" Type="http://schemas.openxmlformats.org/officeDocument/2006/relationships/slideLayout" Target="../slideLayouts/slideLayout1.xml"/><Relationship Id="rId6" Type="http://schemas.openxmlformats.org/officeDocument/2006/relationships/image" Target="../media/image40.png"/><Relationship Id="rId5" Type="http://schemas.openxmlformats.org/officeDocument/2006/relationships/image" Target="../media/image39.svg"/><Relationship Id="rId4" Type="http://schemas.openxmlformats.org/officeDocument/2006/relationships/image" Target="../media/image38.png"/><Relationship Id="rId9" Type="http://schemas.openxmlformats.org/officeDocument/2006/relationships/image" Target="../media/image43.svg"/></Relationships>
</file>

<file path=ppt/slides/_rels/slide4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3.xml"/><Relationship Id="rId1" Type="http://schemas.openxmlformats.org/officeDocument/2006/relationships/slideLayout" Target="../slideLayouts/slideLayout1.xml"/><Relationship Id="rId4" Type="http://schemas.openxmlformats.org/officeDocument/2006/relationships/image" Target="../media/image44.png"/></Relationships>
</file>

<file path=ppt/slides/_rels/slide4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45.xml"/><Relationship Id="rId1" Type="http://schemas.openxmlformats.org/officeDocument/2006/relationships/slideLayout" Target="../slideLayouts/slideLayout1.xml"/><Relationship Id="rId5" Type="http://schemas.openxmlformats.org/officeDocument/2006/relationships/image" Target="../media/image46.png"/><Relationship Id="rId4" Type="http://schemas.openxmlformats.org/officeDocument/2006/relationships/image" Target="../media/image45.png"/></Relationships>
</file>

<file path=ppt/slides/_rels/slide4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46.xml"/><Relationship Id="rId1" Type="http://schemas.openxmlformats.org/officeDocument/2006/relationships/slideLayout" Target="../slideLayouts/slideLayout1.xml"/><Relationship Id="rId4" Type="http://schemas.openxmlformats.org/officeDocument/2006/relationships/image" Target="../media/image44.png"/></Relationships>
</file>

<file path=ppt/slides/_rels/slide47.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47.xml"/><Relationship Id="rId1" Type="http://schemas.openxmlformats.org/officeDocument/2006/relationships/slideLayout" Target="../slideLayouts/slideLayout1.xml"/><Relationship Id="rId4" Type="http://schemas.openxmlformats.org/officeDocument/2006/relationships/image" Target="../media/image44.png"/></Relationships>
</file>

<file path=ppt/slides/_rels/slide4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48.xml"/><Relationship Id="rId1" Type="http://schemas.openxmlformats.org/officeDocument/2006/relationships/slideLayout" Target="../slideLayouts/slideLayout1.xml"/><Relationship Id="rId4" Type="http://schemas.openxmlformats.org/officeDocument/2006/relationships/image" Target="../media/image48.png"/></Relationships>
</file>

<file path=ppt/slides/_rels/slide4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49.xml"/><Relationship Id="rId1" Type="http://schemas.openxmlformats.org/officeDocument/2006/relationships/slideLayout" Target="../slideLayouts/slideLayout1.xml"/><Relationship Id="rId4" Type="http://schemas.openxmlformats.org/officeDocument/2006/relationships/image" Target="../media/image49.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52.xml"/><Relationship Id="rId1" Type="http://schemas.openxmlformats.org/officeDocument/2006/relationships/slideLayout" Target="../slideLayouts/slideLayout1.xml"/><Relationship Id="rId5" Type="http://schemas.openxmlformats.org/officeDocument/2006/relationships/image" Target="../media/image52.png"/><Relationship Id="rId4" Type="http://schemas.openxmlformats.org/officeDocument/2006/relationships/image" Target="../media/image51.svg"/></Relationships>
</file>

<file path=ppt/slides/_rels/slide5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55.xml"/><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image" Target="../media/image16.png"/></Relationships>
</file>

<file path=ppt/slides/_rels/slide5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6.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90FF90-51A6-F690-DDCE-9F07C25B91ED}"/>
            </a:ext>
          </a:extLst>
        </p:cNvPr>
        <p:cNvGrpSpPr/>
        <p:nvPr/>
      </p:nvGrpSpPr>
      <p:grpSpPr>
        <a:xfrm>
          <a:off x="0" y="0"/>
          <a:ext cx="0" cy="0"/>
          <a:chOff x="0" y="0"/>
          <a:chExt cx="0" cy="0"/>
        </a:xfrm>
      </p:grpSpPr>
      <p:sp>
        <p:nvSpPr>
          <p:cNvPr id="9" name="正方形/長方形 8">
            <a:extLst>
              <a:ext uri="{FF2B5EF4-FFF2-40B4-BE49-F238E27FC236}">
                <a16:creationId xmlns:a16="http://schemas.microsoft.com/office/drawing/2014/main" id="{D0C0E851-1B6B-0BED-3541-D5963E114384}"/>
              </a:ext>
            </a:extLst>
          </p:cNvPr>
          <p:cNvSpPr/>
          <p:nvPr/>
        </p:nvSpPr>
        <p:spPr>
          <a:xfrm>
            <a:off x="0" y="522518"/>
            <a:ext cx="12192000" cy="757643"/>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tIns="36000" bIns="180000" rtlCol="0" anchor="ctr"/>
          <a:lstStyle/>
          <a:p>
            <a:pPr algn="ctr">
              <a:lnSpc>
                <a:spcPct val="150000"/>
              </a:lnSpc>
            </a:pPr>
            <a:endParaRPr lang="ja-JP" altLang="en-US" sz="4000" b="1" dirty="0">
              <a:latin typeface="BIZ UDPゴシック" panose="020B0400000000000000" pitchFamily="50" charset="-128"/>
              <a:ea typeface="BIZ UDPゴシック" panose="020B0400000000000000" pitchFamily="50" charset="-128"/>
              <a:cs typeface="メイリオ" panose="020B0604030504040204" pitchFamily="50" charset="-128"/>
            </a:endParaRPr>
          </a:p>
        </p:txBody>
      </p:sp>
      <p:sp>
        <p:nvSpPr>
          <p:cNvPr id="10" name="スライド番号プレースホルダー 6">
            <a:extLst>
              <a:ext uri="{FF2B5EF4-FFF2-40B4-BE49-F238E27FC236}">
                <a16:creationId xmlns:a16="http://schemas.microsoft.com/office/drawing/2014/main" id="{F130E71E-CE3E-716C-5958-5BB5403CAA9C}"/>
              </a:ext>
            </a:extLst>
          </p:cNvPr>
          <p:cNvSpPr>
            <a:spLocks noGrp="1"/>
          </p:cNvSpPr>
          <p:nvPr>
            <p:ph type="sldNum" sz="quarter" idx="4294967295"/>
          </p:nvPr>
        </p:nvSpPr>
        <p:spPr>
          <a:xfrm>
            <a:off x="11043621" y="6359525"/>
            <a:ext cx="685800" cy="365125"/>
          </a:xfrm>
        </p:spPr>
        <p:txBody>
          <a:bodyPr/>
          <a:lstStyle/>
          <a:p>
            <a:fld id="{0E54B413-F675-4D37-BE3F-961AF07AA19A}" type="slidenum">
              <a:rPr kumimoji="1" lang="ja-JP" altLang="en-US" sz="2000" smtClean="0">
                <a:solidFill>
                  <a:schemeClr val="tx1"/>
                </a:solidFill>
                <a:latin typeface="UD デジタル 教科書体 NK-B" panose="02020700000000000000" pitchFamily="18" charset="-128"/>
                <a:ea typeface="UD デジタル 教科書体 NK-B" panose="02020700000000000000" pitchFamily="18" charset="-128"/>
              </a:rPr>
              <a:t>0</a:t>
            </a:fld>
            <a:endParaRPr kumimoji="1" lang="ja-JP" altLang="en-US" sz="2000" dirty="0">
              <a:solidFill>
                <a:schemeClr val="tx1"/>
              </a:solidFill>
              <a:latin typeface="UD デジタル 教科書体 NK-B" panose="02020700000000000000" pitchFamily="18" charset="-128"/>
              <a:ea typeface="UD デジタル 教科書体 NK-B" panose="02020700000000000000" pitchFamily="18" charset="-128"/>
            </a:endParaRPr>
          </a:p>
        </p:txBody>
      </p:sp>
      <p:pic>
        <p:nvPicPr>
          <p:cNvPr id="2" name="図 1" descr="挿絵 が含まれている画像&#10;&#10;自動的に生成された説明">
            <a:extLst>
              <a:ext uri="{FF2B5EF4-FFF2-40B4-BE49-F238E27FC236}">
                <a16:creationId xmlns:a16="http://schemas.microsoft.com/office/drawing/2014/main" id="{32A79F42-CE43-6B53-609E-D8541589FED4}"/>
              </a:ext>
            </a:extLst>
          </p:cNvPr>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15705" t="26817" r="13031" b="26493"/>
          <a:stretch/>
        </p:blipFill>
        <p:spPr>
          <a:xfrm>
            <a:off x="10735293" y="4831566"/>
            <a:ext cx="1379388" cy="1278312"/>
          </a:xfrm>
          <a:prstGeom prst="rect">
            <a:avLst/>
          </a:prstGeom>
        </p:spPr>
      </p:pic>
      <p:sp>
        <p:nvSpPr>
          <p:cNvPr id="7" name="テキスト ボックス 6">
            <a:extLst>
              <a:ext uri="{FF2B5EF4-FFF2-40B4-BE49-F238E27FC236}">
                <a16:creationId xmlns:a16="http://schemas.microsoft.com/office/drawing/2014/main" id="{3D4DD102-119F-A06C-C9D7-4126E6BDEAA7}"/>
              </a:ext>
            </a:extLst>
          </p:cNvPr>
          <p:cNvSpPr txBox="1"/>
          <p:nvPr/>
        </p:nvSpPr>
        <p:spPr>
          <a:xfrm>
            <a:off x="1342238" y="361024"/>
            <a:ext cx="9506693" cy="858761"/>
          </a:xfrm>
          <a:prstGeom prst="rect">
            <a:avLst/>
          </a:prstGeom>
          <a:noFill/>
        </p:spPr>
        <p:txBody>
          <a:bodyPr wrap="square">
            <a:spAutoFit/>
          </a:bodyPr>
          <a:lstStyle/>
          <a:p>
            <a:pPr algn="ctr">
              <a:lnSpc>
                <a:spcPct val="150000"/>
              </a:lnSpc>
            </a:pPr>
            <a:r>
              <a:rPr lang="ja-JP" altLang="en-US" sz="4000" b="1" dirty="0">
                <a:solidFill>
                  <a:schemeClr val="bg1"/>
                </a:solidFill>
                <a:latin typeface="BIZ UDPゴシック" panose="020B0400000000000000" pitchFamily="50" charset="-128"/>
                <a:ea typeface="BIZ UDPゴシック" panose="020B0400000000000000" pitchFamily="50" charset="-128"/>
                <a:cs typeface="メイリオ" panose="020B0604030504040204" pitchFamily="50" charset="-128"/>
              </a:rPr>
              <a:t>はじめる前に</a:t>
            </a:r>
          </a:p>
        </p:txBody>
      </p:sp>
      <p:sp>
        <p:nvSpPr>
          <p:cNvPr id="8" name="フッター プレースホルダー 5">
            <a:extLst>
              <a:ext uri="{FF2B5EF4-FFF2-40B4-BE49-F238E27FC236}">
                <a16:creationId xmlns:a16="http://schemas.microsoft.com/office/drawing/2014/main" id="{87DB079F-6098-CF19-B306-AE9847628D89}"/>
              </a:ext>
            </a:extLst>
          </p:cNvPr>
          <p:cNvSpPr txBox="1">
            <a:spLocks/>
          </p:cNvSpPr>
          <p:nvPr/>
        </p:nvSpPr>
        <p:spPr>
          <a:xfrm>
            <a:off x="2613749" y="6374809"/>
            <a:ext cx="6964502" cy="357483"/>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ja-JP" altLang="en-US" sz="2000">
                <a:solidFill>
                  <a:schemeClr val="tx1"/>
                </a:solidFill>
                <a:latin typeface="UD デジタル 教科書体 NK-B" panose="02020700000000000000" pitchFamily="18" charset="-128"/>
                <a:ea typeface="UD デジタル 教科書体 NK-B" panose="02020700000000000000" pitchFamily="18" charset="-128"/>
              </a:rPr>
              <a:t>宮城県総合教育センター　令和</a:t>
            </a:r>
            <a:r>
              <a:rPr kumimoji="1" lang="en-US" altLang="ja-JP" sz="2000">
                <a:solidFill>
                  <a:schemeClr val="tx1"/>
                </a:solidFill>
                <a:latin typeface="UD デジタル 教科書体 NK-B" panose="02020700000000000000" pitchFamily="18" charset="-128"/>
                <a:ea typeface="UD デジタル 教科書体 NK-B" panose="02020700000000000000" pitchFamily="18" charset="-128"/>
              </a:rPr>
              <a:t>6</a:t>
            </a:r>
            <a:r>
              <a:rPr kumimoji="1" lang="ja-JP" altLang="en-US" sz="2000">
                <a:solidFill>
                  <a:schemeClr val="tx1"/>
                </a:solidFill>
                <a:latin typeface="UD デジタル 教科書体 NK-B" panose="02020700000000000000" pitchFamily="18" charset="-128"/>
                <a:ea typeface="UD デジタル 教科書体 NK-B" panose="02020700000000000000" pitchFamily="18" charset="-128"/>
              </a:rPr>
              <a:t>年度　生徒指導研究グループ</a:t>
            </a:r>
            <a:endParaRPr kumimoji="1" lang="ja-JP" altLang="en-US" sz="2000" dirty="0">
              <a:solidFill>
                <a:schemeClr val="tx1"/>
              </a:solidFill>
              <a:latin typeface="UD デジタル 教科書体 NK-B" panose="02020700000000000000" pitchFamily="18" charset="-128"/>
              <a:ea typeface="UD デジタル 教科書体 NK-B" panose="02020700000000000000" pitchFamily="18" charset="-128"/>
            </a:endParaRPr>
          </a:p>
        </p:txBody>
      </p:sp>
      <p:sp>
        <p:nvSpPr>
          <p:cNvPr id="18" name="テキスト ボックス 17">
            <a:extLst>
              <a:ext uri="{FF2B5EF4-FFF2-40B4-BE49-F238E27FC236}">
                <a16:creationId xmlns:a16="http://schemas.microsoft.com/office/drawing/2014/main" id="{A652D585-9102-A0DE-E2EB-42CDB0E3BB00}"/>
              </a:ext>
            </a:extLst>
          </p:cNvPr>
          <p:cNvSpPr txBox="1"/>
          <p:nvPr/>
        </p:nvSpPr>
        <p:spPr>
          <a:xfrm>
            <a:off x="1615914" y="3409406"/>
            <a:ext cx="9233017" cy="1200329"/>
          </a:xfrm>
          <a:prstGeom prst="rect">
            <a:avLst/>
          </a:prstGeom>
          <a:noFill/>
        </p:spPr>
        <p:txBody>
          <a:bodyPr wrap="square">
            <a:spAutoFit/>
          </a:bodyPr>
          <a:lstStyle/>
          <a:p>
            <a:pPr defTabSz="920519">
              <a:defRPr/>
            </a:pPr>
            <a:r>
              <a:rPr lang="ja-JP" altLang="en-US" sz="2400" dirty="0">
                <a:latin typeface="メイリオ" panose="020B0604030504040204" pitchFamily="50" charset="-128"/>
                <a:ea typeface="メイリオ" panose="020B0604030504040204" pitchFamily="50" charset="-128"/>
              </a:rPr>
              <a:t>１分ほど時間を取ります。</a:t>
            </a:r>
            <a:r>
              <a:rPr lang="ja-JP" altLang="en-US" sz="2400" b="1" dirty="0">
                <a:solidFill>
                  <a:srgbClr val="FF0000"/>
                </a:solidFill>
                <a:latin typeface="メイリオ" panose="020B0604030504040204" pitchFamily="50" charset="-128"/>
                <a:ea typeface="メイリオ" panose="020B0604030504040204" pitchFamily="50" charset="-128"/>
              </a:rPr>
              <a:t>（１分経過）</a:t>
            </a:r>
            <a:endParaRPr lang="en-US" altLang="ja-JP" sz="2400" b="1" dirty="0">
              <a:solidFill>
                <a:srgbClr val="FF0000"/>
              </a:solidFill>
              <a:latin typeface="メイリオ" panose="020B0604030504040204" pitchFamily="50" charset="-128"/>
              <a:ea typeface="メイリオ" panose="020B0604030504040204" pitchFamily="50" charset="-128"/>
            </a:endParaRPr>
          </a:p>
          <a:p>
            <a:pPr defTabSz="920519">
              <a:defRPr/>
            </a:pPr>
            <a:r>
              <a:rPr lang="ja-JP" altLang="en-US" sz="2400" dirty="0">
                <a:latin typeface="メイリオ" panose="020B0604030504040204" pitchFamily="50" charset="-128"/>
                <a:ea typeface="メイリオ" panose="020B0604030504040204" pitchFamily="50" charset="-128"/>
              </a:rPr>
              <a:t>グループリーダーを決めてください。</a:t>
            </a:r>
            <a:r>
              <a:rPr lang="ja-JP" altLang="en-US" sz="2400" b="1" dirty="0">
                <a:solidFill>
                  <a:srgbClr val="0070C0"/>
                </a:solidFill>
                <a:latin typeface="メイリオ" panose="020B0604030504040204" pitchFamily="50" charset="-128"/>
                <a:ea typeface="メイリオ" panose="020B0604030504040204" pitchFamily="50" charset="-128"/>
              </a:rPr>
              <a:t>＜様子を見て進める＞</a:t>
            </a:r>
            <a:endParaRPr lang="en-US" altLang="ja-JP" sz="2400" b="1" dirty="0">
              <a:solidFill>
                <a:srgbClr val="0070C0"/>
              </a:solidFill>
              <a:latin typeface="メイリオ" panose="020B0604030504040204" pitchFamily="50" charset="-128"/>
              <a:ea typeface="メイリオ" panose="020B0604030504040204" pitchFamily="50" charset="-128"/>
            </a:endParaRPr>
          </a:p>
          <a:p>
            <a:pPr defTabSz="920519">
              <a:defRPr/>
            </a:pPr>
            <a:r>
              <a:rPr lang="ja-JP" altLang="en-US" sz="2400" b="1" dirty="0">
                <a:solidFill>
                  <a:srgbClr val="00B050"/>
                </a:solidFill>
                <a:latin typeface="メイリオ" panose="020B0604030504040204" pitchFamily="50" charset="-128"/>
                <a:ea typeface="メイリオ" panose="020B0604030504040204" pitchFamily="50" charset="-128"/>
              </a:rPr>
              <a:t>●</a:t>
            </a:r>
            <a:r>
              <a:rPr lang="ja-JP" altLang="en-US" sz="2400" dirty="0">
                <a:latin typeface="メイリオ" panose="020B0604030504040204" pitchFamily="50" charset="-128"/>
                <a:ea typeface="メイリオ" panose="020B0604030504040204" pitchFamily="50" charset="-128"/>
              </a:rPr>
              <a:t>児童との関わりで先生方の悩んでいることを話してください。</a:t>
            </a:r>
            <a:endParaRPr lang="en-US" altLang="ja-JP" sz="2000" dirty="0">
              <a:latin typeface="メイリオ" panose="020B0604030504040204" pitchFamily="50" charset="-128"/>
              <a:ea typeface="メイリオ" panose="020B0604030504040204" pitchFamily="50" charset="-128"/>
            </a:endParaRPr>
          </a:p>
        </p:txBody>
      </p:sp>
      <p:sp>
        <p:nvSpPr>
          <p:cNvPr id="19" name="テキスト ボックス 18">
            <a:extLst>
              <a:ext uri="{FF2B5EF4-FFF2-40B4-BE49-F238E27FC236}">
                <a16:creationId xmlns:a16="http://schemas.microsoft.com/office/drawing/2014/main" id="{D8734346-E98F-99A9-4AC4-ADECB274FFA5}"/>
              </a:ext>
            </a:extLst>
          </p:cNvPr>
          <p:cNvSpPr txBox="1"/>
          <p:nvPr/>
        </p:nvSpPr>
        <p:spPr>
          <a:xfrm>
            <a:off x="2401128" y="1421585"/>
            <a:ext cx="6337923" cy="646331"/>
          </a:xfrm>
          <a:prstGeom prst="rect">
            <a:avLst/>
          </a:prstGeom>
          <a:noFill/>
        </p:spPr>
        <p:txBody>
          <a:bodyPr wrap="square">
            <a:spAutoFit/>
          </a:bodyPr>
          <a:lstStyle/>
          <a:p>
            <a:pPr algn="ctr" defTabSz="920519">
              <a:defRPr/>
            </a:pPr>
            <a:r>
              <a:rPr lang="ja-JP" altLang="en-US" sz="3600" dirty="0">
                <a:latin typeface="メイリオ" panose="020B0604030504040204" pitchFamily="50" charset="-128"/>
                <a:ea typeface="メイリオ" panose="020B0604030504040204" pitchFamily="50" charset="-128"/>
              </a:rPr>
              <a:t>スライドの読み原稿の使い方</a:t>
            </a:r>
            <a:endParaRPr lang="en-US" altLang="ja-JP" sz="3600" dirty="0">
              <a:latin typeface="メイリオ" panose="020B0604030504040204" pitchFamily="50" charset="-128"/>
              <a:ea typeface="メイリオ" panose="020B0604030504040204" pitchFamily="50" charset="-128"/>
            </a:endParaRPr>
          </a:p>
        </p:txBody>
      </p:sp>
      <p:sp>
        <p:nvSpPr>
          <p:cNvPr id="4" name="テキスト ボックス 3">
            <a:extLst>
              <a:ext uri="{FF2B5EF4-FFF2-40B4-BE49-F238E27FC236}">
                <a16:creationId xmlns:a16="http://schemas.microsoft.com/office/drawing/2014/main" id="{C7E529DF-8B1A-7C72-114D-726D9F7C0213}"/>
              </a:ext>
            </a:extLst>
          </p:cNvPr>
          <p:cNvSpPr txBox="1"/>
          <p:nvPr/>
        </p:nvSpPr>
        <p:spPr>
          <a:xfrm>
            <a:off x="146079" y="2126074"/>
            <a:ext cx="12045921" cy="523220"/>
          </a:xfrm>
          <a:prstGeom prst="rect">
            <a:avLst/>
          </a:prstGeom>
          <a:noFill/>
        </p:spPr>
        <p:txBody>
          <a:bodyPr wrap="square">
            <a:spAutoFit/>
          </a:bodyPr>
          <a:lstStyle/>
          <a:p>
            <a:pPr algn="ctr" defTabSz="920519">
              <a:defRPr/>
            </a:pPr>
            <a:r>
              <a:rPr lang="ja-JP" altLang="en-US" sz="2800" dirty="0">
                <a:latin typeface="メイリオ" panose="020B0604030504040204" pitchFamily="50" charset="-128"/>
                <a:ea typeface="メイリオ" panose="020B0604030504040204" pitchFamily="50" charset="-128"/>
              </a:rPr>
              <a:t>「スライドショー」→「最初から」→右クリック「発表者ツールを表示」</a:t>
            </a:r>
            <a:endParaRPr lang="en-US" altLang="ja-JP" sz="3600" dirty="0">
              <a:latin typeface="メイリオ" panose="020B0604030504040204" pitchFamily="50" charset="-128"/>
              <a:ea typeface="メイリオ" panose="020B0604030504040204" pitchFamily="50" charset="-128"/>
            </a:endParaRPr>
          </a:p>
        </p:txBody>
      </p:sp>
      <p:sp>
        <p:nvSpPr>
          <p:cNvPr id="5" name="正方形/長方形 4">
            <a:extLst>
              <a:ext uri="{FF2B5EF4-FFF2-40B4-BE49-F238E27FC236}">
                <a16:creationId xmlns:a16="http://schemas.microsoft.com/office/drawing/2014/main" id="{8AEC380D-8F5E-2AFB-BC13-D53415936774}"/>
              </a:ext>
            </a:extLst>
          </p:cNvPr>
          <p:cNvSpPr/>
          <p:nvPr/>
        </p:nvSpPr>
        <p:spPr>
          <a:xfrm>
            <a:off x="243701" y="2991323"/>
            <a:ext cx="11658494" cy="186806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テキスト ボックス 5">
            <a:extLst>
              <a:ext uri="{FF2B5EF4-FFF2-40B4-BE49-F238E27FC236}">
                <a16:creationId xmlns:a16="http://schemas.microsoft.com/office/drawing/2014/main" id="{2442284B-8CB4-5D93-F780-09E5D609ADDC}"/>
              </a:ext>
            </a:extLst>
          </p:cNvPr>
          <p:cNvSpPr txBox="1"/>
          <p:nvPr/>
        </p:nvSpPr>
        <p:spPr>
          <a:xfrm>
            <a:off x="362844" y="3033542"/>
            <a:ext cx="11612390" cy="461665"/>
          </a:xfrm>
          <a:prstGeom prst="rect">
            <a:avLst/>
          </a:prstGeom>
          <a:noFill/>
        </p:spPr>
        <p:txBody>
          <a:bodyPr wrap="square">
            <a:spAutoFit/>
          </a:bodyPr>
          <a:lstStyle/>
          <a:p>
            <a:pPr defTabSz="920519">
              <a:defRPr/>
            </a:pPr>
            <a:r>
              <a:rPr lang="ja-JP" altLang="en-US" sz="2400" dirty="0">
                <a:latin typeface="メイリオ" panose="020B0604030504040204" pitchFamily="50" charset="-128"/>
                <a:ea typeface="メイリオ" panose="020B0604030504040204" pitchFamily="50" charset="-128"/>
              </a:rPr>
              <a:t>例）</a:t>
            </a:r>
            <a:endParaRPr lang="en-US" altLang="ja-JP" sz="2400" dirty="0">
              <a:latin typeface="メイリオ" panose="020B0604030504040204" pitchFamily="50" charset="-128"/>
              <a:ea typeface="メイリオ" panose="020B0604030504040204" pitchFamily="50" charset="-128"/>
            </a:endParaRPr>
          </a:p>
        </p:txBody>
      </p:sp>
      <p:sp>
        <p:nvSpPr>
          <p:cNvPr id="13" name="テキスト ボックス 12">
            <a:extLst>
              <a:ext uri="{FF2B5EF4-FFF2-40B4-BE49-F238E27FC236}">
                <a16:creationId xmlns:a16="http://schemas.microsoft.com/office/drawing/2014/main" id="{EEA073D8-53A4-04F4-6BBE-89B8728E2C3D}"/>
              </a:ext>
            </a:extLst>
          </p:cNvPr>
          <p:cNvSpPr txBox="1"/>
          <p:nvPr/>
        </p:nvSpPr>
        <p:spPr>
          <a:xfrm>
            <a:off x="-44970" y="5033639"/>
            <a:ext cx="11612390" cy="984885"/>
          </a:xfrm>
          <a:prstGeom prst="rect">
            <a:avLst/>
          </a:prstGeom>
          <a:noFill/>
        </p:spPr>
        <p:txBody>
          <a:bodyPr wrap="square">
            <a:spAutoFit/>
          </a:bodyPr>
          <a:lstStyle/>
          <a:p>
            <a:pPr defTabSz="920519">
              <a:defRPr/>
            </a:pPr>
            <a:r>
              <a:rPr lang="ja-JP" altLang="en-US" sz="2800" b="1" dirty="0">
                <a:solidFill>
                  <a:srgbClr val="FF0000"/>
                </a:solidFill>
                <a:latin typeface="メイリオ" panose="020B0604030504040204" pitchFamily="50" charset="-128"/>
                <a:ea typeface="メイリオ" panose="020B0604030504040204" pitchFamily="50" charset="-128"/>
              </a:rPr>
              <a:t>（　）</a:t>
            </a:r>
            <a:r>
              <a:rPr lang="ja-JP" altLang="en-US" sz="2800" dirty="0">
                <a:latin typeface="メイリオ" panose="020B0604030504040204" pitchFamily="50" charset="-128"/>
                <a:ea typeface="メイリオ" panose="020B0604030504040204" pitchFamily="50" charset="-128"/>
              </a:rPr>
              <a:t>：時間の説明です。　</a:t>
            </a:r>
            <a:r>
              <a:rPr lang="ja-JP" altLang="en-US" sz="2800" b="1" dirty="0">
                <a:solidFill>
                  <a:srgbClr val="0070C0"/>
                </a:solidFill>
                <a:latin typeface="メイリオ" panose="020B0604030504040204" pitchFamily="50" charset="-128"/>
                <a:ea typeface="メイリオ" panose="020B0604030504040204" pitchFamily="50" charset="-128"/>
              </a:rPr>
              <a:t>＜　＞</a:t>
            </a:r>
            <a:r>
              <a:rPr lang="ja-JP" altLang="en-US" sz="2800" dirty="0">
                <a:latin typeface="メイリオ" panose="020B0604030504040204" pitchFamily="50" charset="-128"/>
                <a:ea typeface="メイリオ" panose="020B0604030504040204" pitchFamily="50" charset="-128"/>
              </a:rPr>
              <a:t>：留意事項です。</a:t>
            </a:r>
            <a:endParaRPr lang="en-US" altLang="ja-JP" sz="2800" dirty="0">
              <a:latin typeface="メイリオ" panose="020B0604030504040204" pitchFamily="50" charset="-128"/>
              <a:ea typeface="メイリオ" panose="020B0604030504040204" pitchFamily="50" charset="-128"/>
            </a:endParaRPr>
          </a:p>
          <a:p>
            <a:pPr defTabSz="920519">
              <a:defRPr/>
            </a:pPr>
            <a:r>
              <a:rPr lang="ja-JP" altLang="en-US" sz="2800" b="1" dirty="0">
                <a:solidFill>
                  <a:srgbClr val="00B050"/>
                </a:solidFill>
                <a:latin typeface="メイリオ" panose="020B0604030504040204" pitchFamily="50" charset="-128"/>
                <a:ea typeface="メイリオ" panose="020B0604030504040204" pitchFamily="50" charset="-128"/>
              </a:rPr>
              <a:t>　 ●  </a:t>
            </a:r>
            <a:r>
              <a:rPr lang="ja-JP" altLang="en-US" sz="2800" dirty="0">
                <a:latin typeface="メイリオ" panose="020B0604030504040204" pitchFamily="50" charset="-128"/>
                <a:ea typeface="メイリオ" panose="020B0604030504040204" pitchFamily="50" charset="-128"/>
              </a:rPr>
              <a:t>：クリックしてください。アニメーションのタイミングです。</a:t>
            </a:r>
            <a:endParaRPr lang="en-US" altLang="ja-JP" sz="28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42357955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C3FC17-26F9-7FAF-2447-818DA3B85292}"/>
            </a:ext>
          </a:extLst>
        </p:cNvPr>
        <p:cNvGrpSpPr/>
        <p:nvPr/>
      </p:nvGrpSpPr>
      <p:grpSpPr>
        <a:xfrm>
          <a:off x="0" y="0"/>
          <a:ext cx="0" cy="0"/>
          <a:chOff x="0" y="0"/>
          <a:chExt cx="0" cy="0"/>
        </a:xfrm>
      </p:grpSpPr>
      <p:sp>
        <p:nvSpPr>
          <p:cNvPr id="9" name="正方形/長方形 8">
            <a:extLst>
              <a:ext uri="{FF2B5EF4-FFF2-40B4-BE49-F238E27FC236}">
                <a16:creationId xmlns:a16="http://schemas.microsoft.com/office/drawing/2014/main" id="{3A38A317-AE3F-EA7E-FF7F-8B1E3D9EF0D5}"/>
              </a:ext>
            </a:extLst>
          </p:cNvPr>
          <p:cNvSpPr/>
          <p:nvPr/>
        </p:nvSpPr>
        <p:spPr>
          <a:xfrm>
            <a:off x="0" y="522518"/>
            <a:ext cx="12192000" cy="757643"/>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tIns="36000" bIns="180000" rtlCol="0" anchor="ctr"/>
          <a:lstStyle/>
          <a:p>
            <a:pPr algn="ctr">
              <a:lnSpc>
                <a:spcPct val="150000"/>
              </a:lnSpc>
            </a:pPr>
            <a:endParaRPr lang="ja-JP" altLang="en-US" sz="4000" b="1" dirty="0">
              <a:latin typeface="BIZ UDPゴシック" panose="020B0400000000000000" pitchFamily="50" charset="-128"/>
              <a:ea typeface="BIZ UDPゴシック" panose="020B0400000000000000" pitchFamily="50" charset="-128"/>
              <a:cs typeface="メイリオ" panose="020B0604030504040204" pitchFamily="50" charset="-128"/>
            </a:endParaRPr>
          </a:p>
        </p:txBody>
      </p:sp>
      <p:sp>
        <p:nvSpPr>
          <p:cNvPr id="10" name="スライド番号プレースホルダー 6">
            <a:extLst>
              <a:ext uri="{FF2B5EF4-FFF2-40B4-BE49-F238E27FC236}">
                <a16:creationId xmlns:a16="http://schemas.microsoft.com/office/drawing/2014/main" id="{D982AAC9-469E-9BCA-6C59-4A06D420DD89}"/>
              </a:ext>
            </a:extLst>
          </p:cNvPr>
          <p:cNvSpPr>
            <a:spLocks noGrp="1"/>
          </p:cNvSpPr>
          <p:nvPr>
            <p:ph type="sldNum" sz="quarter" idx="4294967295"/>
          </p:nvPr>
        </p:nvSpPr>
        <p:spPr>
          <a:xfrm>
            <a:off x="11043621" y="6359525"/>
            <a:ext cx="685800" cy="365125"/>
          </a:xfrm>
        </p:spPr>
        <p:txBody>
          <a:bodyPr/>
          <a:lstStyle/>
          <a:p>
            <a:fld id="{0E54B413-F675-4D37-BE3F-961AF07AA19A}" type="slidenum">
              <a:rPr kumimoji="1" lang="ja-JP" altLang="en-US" sz="2000" smtClean="0">
                <a:solidFill>
                  <a:schemeClr val="tx1"/>
                </a:solidFill>
                <a:latin typeface="UD デジタル 教科書体 NK-B" panose="02020700000000000000" pitchFamily="18" charset="-128"/>
                <a:ea typeface="UD デジタル 教科書体 NK-B" panose="02020700000000000000" pitchFamily="18" charset="-128"/>
              </a:rPr>
              <a:t>9</a:t>
            </a:fld>
            <a:endParaRPr kumimoji="1" lang="ja-JP" altLang="en-US" sz="2000" dirty="0">
              <a:solidFill>
                <a:schemeClr val="tx1"/>
              </a:solidFill>
              <a:latin typeface="UD デジタル 教科書体 NK-B" panose="02020700000000000000" pitchFamily="18" charset="-128"/>
              <a:ea typeface="UD デジタル 教科書体 NK-B" panose="02020700000000000000" pitchFamily="18" charset="-128"/>
            </a:endParaRPr>
          </a:p>
        </p:txBody>
      </p:sp>
      <p:sp>
        <p:nvSpPr>
          <p:cNvPr id="6" name="フッター プレースホルダー 5">
            <a:extLst>
              <a:ext uri="{FF2B5EF4-FFF2-40B4-BE49-F238E27FC236}">
                <a16:creationId xmlns:a16="http://schemas.microsoft.com/office/drawing/2014/main" id="{17DC46CC-B34D-68F1-A521-92663CCD76E5}"/>
              </a:ext>
            </a:extLst>
          </p:cNvPr>
          <p:cNvSpPr txBox="1">
            <a:spLocks/>
          </p:cNvSpPr>
          <p:nvPr/>
        </p:nvSpPr>
        <p:spPr>
          <a:xfrm>
            <a:off x="2613749" y="6374809"/>
            <a:ext cx="6964502" cy="357483"/>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ja-JP" altLang="en-US" sz="2000">
                <a:solidFill>
                  <a:schemeClr val="tx1"/>
                </a:solidFill>
                <a:latin typeface="UD デジタル 教科書体 NK-B" panose="02020700000000000000" pitchFamily="18" charset="-128"/>
                <a:ea typeface="UD デジタル 教科書体 NK-B" panose="02020700000000000000" pitchFamily="18" charset="-128"/>
              </a:rPr>
              <a:t>宮城県総合教育センター　令和</a:t>
            </a:r>
            <a:r>
              <a:rPr kumimoji="1" lang="en-US" altLang="ja-JP" sz="2000">
                <a:solidFill>
                  <a:schemeClr val="tx1"/>
                </a:solidFill>
                <a:latin typeface="UD デジタル 教科書体 NK-B" panose="02020700000000000000" pitchFamily="18" charset="-128"/>
                <a:ea typeface="UD デジタル 教科書体 NK-B" panose="02020700000000000000" pitchFamily="18" charset="-128"/>
              </a:rPr>
              <a:t>6</a:t>
            </a:r>
            <a:r>
              <a:rPr kumimoji="1" lang="ja-JP" altLang="en-US" sz="2000">
                <a:solidFill>
                  <a:schemeClr val="tx1"/>
                </a:solidFill>
                <a:latin typeface="UD デジタル 教科書体 NK-B" panose="02020700000000000000" pitchFamily="18" charset="-128"/>
                <a:ea typeface="UD デジタル 教科書体 NK-B" panose="02020700000000000000" pitchFamily="18" charset="-128"/>
              </a:rPr>
              <a:t>年度　生徒指導研究グループ</a:t>
            </a:r>
            <a:endParaRPr kumimoji="1" lang="ja-JP" altLang="en-US" sz="2000" dirty="0">
              <a:solidFill>
                <a:schemeClr val="tx1"/>
              </a:solidFill>
              <a:latin typeface="UD デジタル 教科書体 NK-B" panose="02020700000000000000" pitchFamily="18" charset="-128"/>
              <a:ea typeface="UD デジタル 教科書体 NK-B" panose="02020700000000000000" pitchFamily="18" charset="-128"/>
            </a:endParaRPr>
          </a:p>
        </p:txBody>
      </p:sp>
      <p:sp>
        <p:nvSpPr>
          <p:cNvPr id="2" name="テキスト ボックス 1">
            <a:extLst>
              <a:ext uri="{FF2B5EF4-FFF2-40B4-BE49-F238E27FC236}">
                <a16:creationId xmlns:a16="http://schemas.microsoft.com/office/drawing/2014/main" id="{357AEDAB-1665-041A-D394-97E6D8BF932D}"/>
              </a:ext>
            </a:extLst>
          </p:cNvPr>
          <p:cNvSpPr txBox="1"/>
          <p:nvPr/>
        </p:nvSpPr>
        <p:spPr>
          <a:xfrm>
            <a:off x="4539570" y="1516128"/>
            <a:ext cx="3112028" cy="646331"/>
          </a:xfrm>
          <a:prstGeom prst="rect">
            <a:avLst/>
          </a:prstGeom>
          <a:noFill/>
          <a:ln w="38100">
            <a:noFill/>
          </a:ln>
        </p:spPr>
        <p:txBody>
          <a:bodyPr wrap="square" rtlCol="0">
            <a:spAutoFit/>
          </a:bodyPr>
          <a:lstStyle/>
          <a:p>
            <a:r>
              <a:rPr lang="ja-JP" altLang="en-US" sz="3600" dirty="0">
                <a:latin typeface="メイリオ" panose="020B0604030504040204" pitchFamily="50" charset="-128"/>
                <a:ea typeface="メイリオ" panose="020B0604030504040204" pitchFamily="50" charset="-128"/>
                <a:cs typeface="メイリオ" panose="020B0604030504040204" pitchFamily="50" charset="-128"/>
              </a:rPr>
              <a:t>宮城県の現状</a:t>
            </a:r>
            <a:endParaRPr lang="en-US" altLang="ja-JP" sz="36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 name="テキスト ボックス 4">
            <a:extLst>
              <a:ext uri="{FF2B5EF4-FFF2-40B4-BE49-F238E27FC236}">
                <a16:creationId xmlns:a16="http://schemas.microsoft.com/office/drawing/2014/main" id="{70434BF2-89F3-B50E-A838-A491B3DECFAD}"/>
              </a:ext>
            </a:extLst>
          </p:cNvPr>
          <p:cNvSpPr txBox="1"/>
          <p:nvPr/>
        </p:nvSpPr>
        <p:spPr>
          <a:xfrm>
            <a:off x="1342238" y="361024"/>
            <a:ext cx="9506693" cy="858761"/>
          </a:xfrm>
          <a:prstGeom prst="rect">
            <a:avLst/>
          </a:prstGeom>
          <a:noFill/>
        </p:spPr>
        <p:txBody>
          <a:bodyPr wrap="square">
            <a:spAutoFit/>
          </a:bodyPr>
          <a:lstStyle/>
          <a:p>
            <a:pPr algn="ctr">
              <a:lnSpc>
                <a:spcPct val="150000"/>
              </a:lnSpc>
            </a:pPr>
            <a:r>
              <a:rPr lang="ja-JP" altLang="en-US" sz="4000" b="1" dirty="0">
                <a:solidFill>
                  <a:schemeClr val="bg1"/>
                </a:solidFill>
                <a:latin typeface="BIZ UDPゴシック" panose="020B0400000000000000" pitchFamily="50" charset="-128"/>
                <a:ea typeface="BIZ UDPゴシック" panose="020B0400000000000000" pitchFamily="50" charset="-128"/>
                <a:cs typeface="メイリオ" panose="020B0604030504040204" pitchFamily="50" charset="-128"/>
              </a:rPr>
              <a:t>１　教員の教育相談の知識を深めよう</a:t>
            </a:r>
          </a:p>
        </p:txBody>
      </p:sp>
      <p:sp>
        <p:nvSpPr>
          <p:cNvPr id="4" name="テキスト ボックス 3">
            <a:extLst>
              <a:ext uri="{FF2B5EF4-FFF2-40B4-BE49-F238E27FC236}">
                <a16:creationId xmlns:a16="http://schemas.microsoft.com/office/drawing/2014/main" id="{CC5E2164-1D58-A5B0-5997-676738ABD769}"/>
              </a:ext>
            </a:extLst>
          </p:cNvPr>
          <p:cNvSpPr txBox="1"/>
          <p:nvPr/>
        </p:nvSpPr>
        <p:spPr>
          <a:xfrm>
            <a:off x="1357123" y="2251480"/>
            <a:ext cx="10372298" cy="1015663"/>
          </a:xfrm>
          <a:prstGeom prst="rect">
            <a:avLst/>
          </a:prstGeom>
          <a:noFill/>
        </p:spPr>
        <p:txBody>
          <a:bodyPr wrap="square">
            <a:spAutoFit/>
          </a:bodyPr>
          <a:lstStyle/>
          <a:p>
            <a:pPr algn="ctr"/>
            <a:r>
              <a:rPr lang="ja-JP" altLang="en-US" sz="3200" dirty="0">
                <a:latin typeface="メイリオ" panose="020B0604030504040204" pitchFamily="50" charset="-128"/>
                <a:ea typeface="メイリオ" panose="020B0604030504040204" pitchFamily="50" charset="-128"/>
              </a:rPr>
              <a:t>暴力行為の発生件数</a:t>
            </a:r>
            <a:r>
              <a:rPr lang="ja-JP" altLang="en-US" sz="2800" dirty="0">
                <a:latin typeface="メイリオ" panose="020B0604030504040204" pitchFamily="50" charset="-128"/>
                <a:ea typeface="メイリオ" panose="020B0604030504040204" pitchFamily="50" charset="-128"/>
              </a:rPr>
              <a:t>（小・中・高）	</a:t>
            </a:r>
          </a:p>
          <a:p>
            <a:pPr algn="ctr"/>
            <a:r>
              <a:rPr lang="ja-JP" altLang="en-US" sz="2800" dirty="0">
                <a:latin typeface="メイリオ" panose="020B0604030504040204" pitchFamily="50" charset="-128"/>
                <a:ea typeface="メイリオ" panose="020B0604030504040204" pitchFamily="50" charset="-128"/>
              </a:rPr>
              <a:t>＜児童生徒</a:t>
            </a:r>
            <a:r>
              <a:rPr lang="en-US" altLang="ja-JP" sz="2800" dirty="0">
                <a:latin typeface="メイリオ" panose="020B0604030504040204" pitchFamily="50" charset="-128"/>
                <a:ea typeface="メイリオ" panose="020B0604030504040204" pitchFamily="50" charset="-128"/>
              </a:rPr>
              <a:t>1,000</a:t>
            </a:r>
            <a:r>
              <a:rPr lang="ja-JP" altLang="en-US" sz="2800" dirty="0">
                <a:latin typeface="メイリオ" panose="020B0604030504040204" pitchFamily="50" charset="-128"/>
                <a:ea typeface="メイリオ" panose="020B0604030504040204" pitchFamily="50" charset="-128"/>
              </a:rPr>
              <a:t>人当たりの発生件数（件）＞			</a:t>
            </a:r>
          </a:p>
        </p:txBody>
      </p:sp>
      <p:graphicFrame>
        <p:nvGraphicFramePr>
          <p:cNvPr id="11" name="表 10">
            <a:extLst>
              <a:ext uri="{FF2B5EF4-FFF2-40B4-BE49-F238E27FC236}">
                <a16:creationId xmlns:a16="http://schemas.microsoft.com/office/drawing/2014/main" id="{AEB607E6-3698-3DFB-EF09-97D3165A7946}"/>
              </a:ext>
            </a:extLst>
          </p:cNvPr>
          <p:cNvGraphicFramePr>
            <a:graphicFrameLocks noGrp="1"/>
          </p:cNvGraphicFramePr>
          <p:nvPr>
            <p:extLst>
              <p:ext uri="{D42A27DB-BD31-4B8C-83A1-F6EECF244321}">
                <p14:modId xmlns:p14="http://schemas.microsoft.com/office/powerpoint/2010/main" val="488135358"/>
              </p:ext>
            </p:extLst>
          </p:nvPr>
        </p:nvGraphicFramePr>
        <p:xfrm>
          <a:off x="2229505" y="3303465"/>
          <a:ext cx="7720460" cy="1873512"/>
        </p:xfrm>
        <a:graphic>
          <a:graphicData uri="http://schemas.openxmlformats.org/drawingml/2006/table">
            <a:tbl>
              <a:tblPr>
                <a:tableStyleId>{5C22544A-7EE6-4342-B048-85BDC9FD1C3A}</a:tableStyleId>
              </a:tblPr>
              <a:tblGrid>
                <a:gridCol w="1168787">
                  <a:extLst>
                    <a:ext uri="{9D8B030D-6E8A-4147-A177-3AD203B41FA5}">
                      <a16:colId xmlns:a16="http://schemas.microsoft.com/office/drawing/2014/main" val="2881389903"/>
                    </a:ext>
                  </a:extLst>
                </a:gridCol>
                <a:gridCol w="2183891">
                  <a:extLst>
                    <a:ext uri="{9D8B030D-6E8A-4147-A177-3AD203B41FA5}">
                      <a16:colId xmlns:a16="http://schemas.microsoft.com/office/drawing/2014/main" val="406623618"/>
                    </a:ext>
                  </a:extLst>
                </a:gridCol>
                <a:gridCol w="2183891">
                  <a:extLst>
                    <a:ext uri="{9D8B030D-6E8A-4147-A177-3AD203B41FA5}">
                      <a16:colId xmlns:a16="http://schemas.microsoft.com/office/drawing/2014/main" val="1492820378"/>
                    </a:ext>
                  </a:extLst>
                </a:gridCol>
                <a:gridCol w="2183891">
                  <a:extLst>
                    <a:ext uri="{9D8B030D-6E8A-4147-A177-3AD203B41FA5}">
                      <a16:colId xmlns:a16="http://schemas.microsoft.com/office/drawing/2014/main" val="2361749101"/>
                    </a:ext>
                  </a:extLst>
                </a:gridCol>
              </a:tblGrid>
              <a:tr h="624504">
                <a:tc>
                  <a:txBody>
                    <a:bodyPr/>
                    <a:lstStyle/>
                    <a:p>
                      <a:pPr algn="ctr" fontAlgn="ctr"/>
                      <a:r>
                        <a:rPr lang="ja-JP" altLang="en-US" sz="2800" u="none" strike="noStrike" dirty="0">
                          <a:effectLst/>
                          <a:latin typeface="メイリオ" panose="020B0604030504040204" pitchFamily="50" charset="-128"/>
                          <a:ea typeface="メイリオ" panose="020B0604030504040204" pitchFamily="50" charset="-128"/>
                        </a:rPr>
                        <a:t>　</a:t>
                      </a:r>
                      <a:endParaRPr lang="ja-JP" altLang="en-US" sz="2800" b="0" i="0" u="none" strike="noStrike" dirty="0">
                        <a:solidFill>
                          <a:srgbClr val="000000"/>
                        </a:solidFill>
                        <a:effectLst/>
                        <a:latin typeface="メイリオ" panose="020B0604030504040204" pitchFamily="50" charset="-128"/>
                        <a:ea typeface="メイリオ" panose="020B0604030504040204" pitchFamily="50" charset="-128"/>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solidFill>
                        <a:schemeClr val="tx1"/>
                      </a:solidFill>
                      <a:prstDash val="solid"/>
                      <a:round/>
                      <a:headEnd type="none" w="med" len="med"/>
                      <a:tailEnd type="none" w="med" len="med"/>
                    </a:lnTlToBr>
                    <a:noFill/>
                  </a:tcPr>
                </a:tc>
                <a:tc>
                  <a:txBody>
                    <a:bodyPr/>
                    <a:lstStyle/>
                    <a:p>
                      <a:pPr algn="ctr" fontAlgn="ctr"/>
                      <a:r>
                        <a:rPr lang="ja-JP" altLang="en-US" sz="2800" u="none" strike="noStrike" dirty="0">
                          <a:effectLst/>
                          <a:latin typeface="メイリオ" panose="020B0604030504040204" pitchFamily="50" charset="-128"/>
                          <a:ea typeface="メイリオ" panose="020B0604030504040204" pitchFamily="50" charset="-128"/>
                        </a:rPr>
                        <a:t>宮城県</a:t>
                      </a:r>
                      <a:endParaRPr lang="ja-JP" altLang="en-US" sz="2800" b="0" i="0" u="none" strike="noStrike" dirty="0">
                        <a:solidFill>
                          <a:srgbClr val="000000"/>
                        </a:solidFill>
                        <a:effectLst/>
                        <a:latin typeface="メイリオ" panose="020B0604030504040204" pitchFamily="50" charset="-128"/>
                        <a:ea typeface="メイリオ" panose="020B0604030504040204" pitchFamily="50" charset="-128"/>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2800" u="none" strike="noStrike" dirty="0">
                          <a:effectLst/>
                          <a:latin typeface="メイリオ" panose="020B0604030504040204" pitchFamily="50" charset="-128"/>
                          <a:ea typeface="メイリオ" panose="020B0604030504040204" pitchFamily="50" charset="-128"/>
                        </a:rPr>
                        <a:t>全国</a:t>
                      </a:r>
                      <a:endParaRPr lang="ja-JP" altLang="en-US" sz="2800" b="0" i="0" u="none" strike="noStrike" dirty="0">
                        <a:solidFill>
                          <a:srgbClr val="000000"/>
                        </a:solidFill>
                        <a:effectLst/>
                        <a:latin typeface="メイリオ" panose="020B0604030504040204" pitchFamily="50" charset="-128"/>
                        <a:ea typeface="メイリオ" panose="020B0604030504040204" pitchFamily="50" charset="-128"/>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2800" u="none" strike="noStrike" dirty="0">
                          <a:effectLst/>
                          <a:latin typeface="メイリオ" panose="020B0604030504040204" pitchFamily="50" charset="-128"/>
                          <a:ea typeface="メイリオ" panose="020B0604030504040204" pitchFamily="50" charset="-128"/>
                        </a:rPr>
                        <a:t>全国との差</a:t>
                      </a:r>
                      <a:endParaRPr lang="ja-JP" altLang="en-US" sz="2800" b="0" i="0" u="none" strike="noStrike" dirty="0">
                        <a:solidFill>
                          <a:srgbClr val="000000"/>
                        </a:solidFill>
                        <a:effectLst/>
                        <a:latin typeface="メイリオ" panose="020B0604030504040204" pitchFamily="50" charset="-128"/>
                        <a:ea typeface="メイリオ" panose="020B0604030504040204" pitchFamily="50" charset="-128"/>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49604617"/>
                  </a:ext>
                </a:extLst>
              </a:tr>
              <a:tr h="624504">
                <a:tc>
                  <a:txBody>
                    <a:bodyPr/>
                    <a:lstStyle/>
                    <a:p>
                      <a:pPr algn="ctr" fontAlgn="ctr"/>
                      <a:r>
                        <a:rPr lang="en-US" sz="2800" u="none" strike="noStrike" dirty="0">
                          <a:effectLst/>
                          <a:latin typeface="メイリオ" panose="020B0604030504040204" pitchFamily="50" charset="-128"/>
                          <a:ea typeface="メイリオ" panose="020B0604030504040204" pitchFamily="50" charset="-128"/>
                        </a:rPr>
                        <a:t>R</a:t>
                      </a:r>
                      <a:r>
                        <a:rPr lang="ja-JP" altLang="en-US" sz="2800" u="none" strike="noStrike" dirty="0">
                          <a:effectLst/>
                          <a:latin typeface="メイリオ" panose="020B0604030504040204" pitchFamily="50" charset="-128"/>
                          <a:ea typeface="メイリオ" panose="020B0604030504040204" pitchFamily="50" charset="-128"/>
                        </a:rPr>
                        <a:t>５</a:t>
                      </a:r>
                      <a:endParaRPr lang="en-US" sz="2800" b="0" i="0" u="none" strike="noStrike" dirty="0">
                        <a:solidFill>
                          <a:srgbClr val="000000"/>
                        </a:solidFill>
                        <a:effectLst/>
                        <a:latin typeface="メイリオ" panose="020B0604030504040204" pitchFamily="50" charset="-128"/>
                        <a:ea typeface="メイリオ" panose="020B0604030504040204" pitchFamily="50" charset="-128"/>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2800" b="0" i="0" u="none" strike="noStrike" dirty="0">
                          <a:solidFill>
                            <a:srgbClr val="000000"/>
                          </a:solidFill>
                          <a:effectLst/>
                          <a:latin typeface="メイリオ" panose="020B0604030504040204" pitchFamily="50" charset="-128"/>
                          <a:ea typeface="メイリオ" panose="020B0604030504040204" pitchFamily="50" charset="-128"/>
                        </a:rPr>
                        <a:t>１９</a:t>
                      </a:r>
                      <a:r>
                        <a:rPr lang="en-US" altLang="ja-JP" sz="2800" b="0" i="0" u="none" strike="noStrike" dirty="0">
                          <a:solidFill>
                            <a:srgbClr val="000000"/>
                          </a:solidFill>
                          <a:effectLst/>
                          <a:latin typeface="メイリオ" panose="020B0604030504040204" pitchFamily="50" charset="-128"/>
                          <a:ea typeface="メイリオ" panose="020B0604030504040204" pitchFamily="50" charset="-128"/>
                        </a:rPr>
                        <a:t>.</a:t>
                      </a:r>
                      <a:r>
                        <a:rPr lang="ja-JP" altLang="en-US" sz="2800" b="0" i="0" u="none" strike="noStrike" dirty="0">
                          <a:solidFill>
                            <a:srgbClr val="000000"/>
                          </a:solidFill>
                          <a:effectLst/>
                          <a:latin typeface="メイリオ" panose="020B0604030504040204" pitchFamily="50" charset="-128"/>
                          <a:ea typeface="メイリオ" panose="020B0604030504040204" pitchFamily="50" charset="-128"/>
                        </a:rPr>
                        <a:t>６</a:t>
                      </a:r>
                      <a:endParaRPr lang="en-US" altLang="ja-JP" sz="2800" b="0" i="0" u="none" strike="noStrike" dirty="0">
                        <a:solidFill>
                          <a:srgbClr val="000000"/>
                        </a:solidFill>
                        <a:effectLst/>
                        <a:latin typeface="メイリオ" panose="020B0604030504040204" pitchFamily="50" charset="-128"/>
                        <a:ea typeface="メイリオ" panose="020B0604030504040204" pitchFamily="50" charset="-128"/>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2800" b="0" i="0" u="none" strike="noStrike" dirty="0">
                          <a:solidFill>
                            <a:srgbClr val="000000"/>
                          </a:solidFill>
                          <a:effectLst/>
                          <a:latin typeface="メイリオ" panose="020B0604030504040204" pitchFamily="50" charset="-128"/>
                          <a:ea typeface="メイリオ" panose="020B0604030504040204" pitchFamily="50" charset="-128"/>
                        </a:rPr>
                        <a:t>８</a:t>
                      </a:r>
                      <a:r>
                        <a:rPr lang="en-US" altLang="ja-JP" sz="2800" b="0" i="0" u="none" strike="noStrike" dirty="0">
                          <a:solidFill>
                            <a:srgbClr val="000000"/>
                          </a:solidFill>
                          <a:effectLst/>
                          <a:latin typeface="メイリオ" panose="020B0604030504040204" pitchFamily="50" charset="-128"/>
                          <a:ea typeface="メイリオ" panose="020B0604030504040204" pitchFamily="50" charset="-128"/>
                        </a:rPr>
                        <a:t>.</a:t>
                      </a:r>
                      <a:r>
                        <a:rPr lang="ja-JP" altLang="en-US" sz="2800" b="0" i="0" u="none" strike="noStrike" dirty="0">
                          <a:solidFill>
                            <a:srgbClr val="000000"/>
                          </a:solidFill>
                          <a:effectLst/>
                          <a:latin typeface="メイリオ" panose="020B0604030504040204" pitchFamily="50" charset="-128"/>
                          <a:ea typeface="メイリオ" panose="020B0604030504040204" pitchFamily="50" charset="-128"/>
                        </a:rPr>
                        <a:t>７</a:t>
                      </a:r>
                      <a:endParaRPr lang="en-US" altLang="ja-JP" sz="2800" b="0" i="0" u="none" strike="noStrike" dirty="0">
                        <a:solidFill>
                          <a:srgbClr val="000000"/>
                        </a:solidFill>
                        <a:effectLst/>
                        <a:latin typeface="メイリオ" panose="020B0604030504040204" pitchFamily="50" charset="-128"/>
                        <a:ea typeface="メイリオ" panose="020B0604030504040204" pitchFamily="50" charset="-128"/>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2800" u="none" strike="noStrike" dirty="0">
                          <a:solidFill>
                            <a:srgbClr val="FF0000"/>
                          </a:solidFill>
                          <a:effectLst/>
                          <a:latin typeface="メイリオ" panose="020B0604030504040204" pitchFamily="50" charset="-128"/>
                          <a:ea typeface="メイリオ" panose="020B0604030504040204" pitchFamily="50" charset="-128"/>
                        </a:rPr>
                        <a:t>+</a:t>
                      </a:r>
                      <a:r>
                        <a:rPr lang="ja-JP" altLang="en-US" sz="2800" u="none" strike="noStrike" dirty="0">
                          <a:solidFill>
                            <a:srgbClr val="FF0000"/>
                          </a:solidFill>
                          <a:effectLst/>
                          <a:latin typeface="メイリオ" panose="020B0604030504040204" pitchFamily="50" charset="-128"/>
                          <a:ea typeface="メイリオ" panose="020B0604030504040204" pitchFamily="50" charset="-128"/>
                        </a:rPr>
                        <a:t>１０</a:t>
                      </a:r>
                      <a:r>
                        <a:rPr lang="en-US" altLang="ja-JP" sz="2800" u="none" strike="noStrike" dirty="0">
                          <a:solidFill>
                            <a:srgbClr val="FF0000"/>
                          </a:solidFill>
                          <a:effectLst/>
                          <a:latin typeface="メイリオ" panose="020B0604030504040204" pitchFamily="50" charset="-128"/>
                          <a:ea typeface="メイリオ" panose="020B0604030504040204" pitchFamily="50" charset="-128"/>
                        </a:rPr>
                        <a:t>.</a:t>
                      </a:r>
                      <a:r>
                        <a:rPr lang="ja-JP" altLang="en-US" sz="2800" u="none" strike="noStrike" dirty="0">
                          <a:solidFill>
                            <a:srgbClr val="FF0000"/>
                          </a:solidFill>
                          <a:effectLst/>
                          <a:latin typeface="メイリオ" panose="020B0604030504040204" pitchFamily="50" charset="-128"/>
                          <a:ea typeface="メイリオ" panose="020B0604030504040204" pitchFamily="50" charset="-128"/>
                        </a:rPr>
                        <a:t>９</a:t>
                      </a:r>
                      <a:endParaRPr lang="en-US" altLang="ja-JP" sz="2800" b="0" i="0" u="none" strike="noStrike" dirty="0">
                        <a:solidFill>
                          <a:srgbClr val="FF0000"/>
                        </a:solidFill>
                        <a:effectLst/>
                        <a:latin typeface="メイリオ" panose="020B0604030504040204" pitchFamily="50" charset="-128"/>
                        <a:ea typeface="メイリオ" panose="020B0604030504040204" pitchFamily="50" charset="-128"/>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1572936"/>
                  </a:ext>
                </a:extLst>
              </a:tr>
              <a:tr h="624504">
                <a:tc>
                  <a:txBody>
                    <a:bodyPr/>
                    <a:lstStyle/>
                    <a:p>
                      <a:pPr algn="ctr" fontAlgn="ctr"/>
                      <a:r>
                        <a:rPr lang="en-US" sz="2800" u="none" strike="noStrike" dirty="0">
                          <a:effectLst/>
                          <a:latin typeface="メイリオ" panose="020B0604030504040204" pitchFamily="50" charset="-128"/>
                          <a:ea typeface="メイリオ" panose="020B0604030504040204" pitchFamily="50" charset="-128"/>
                        </a:rPr>
                        <a:t>R</a:t>
                      </a:r>
                      <a:r>
                        <a:rPr lang="ja-JP" altLang="en-US" sz="2800" u="none" strike="noStrike" dirty="0">
                          <a:effectLst/>
                          <a:latin typeface="メイリオ" panose="020B0604030504040204" pitchFamily="50" charset="-128"/>
                          <a:ea typeface="メイリオ" panose="020B0604030504040204" pitchFamily="50" charset="-128"/>
                        </a:rPr>
                        <a:t>４</a:t>
                      </a:r>
                      <a:endParaRPr lang="en-US" sz="2800" b="0" i="0" u="none" strike="noStrike" dirty="0">
                        <a:solidFill>
                          <a:srgbClr val="000000"/>
                        </a:solidFill>
                        <a:effectLst/>
                        <a:latin typeface="メイリオ" panose="020B0604030504040204" pitchFamily="50" charset="-128"/>
                        <a:ea typeface="メイリオ" panose="020B0604030504040204" pitchFamily="50" charset="-128"/>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2800" b="0" i="0" u="none" strike="noStrike" dirty="0">
                          <a:solidFill>
                            <a:srgbClr val="000000"/>
                          </a:solidFill>
                          <a:effectLst/>
                          <a:latin typeface="メイリオ" panose="020B0604030504040204" pitchFamily="50" charset="-128"/>
                          <a:ea typeface="メイリオ" panose="020B0604030504040204" pitchFamily="50" charset="-128"/>
                        </a:rPr>
                        <a:t>１１</a:t>
                      </a:r>
                      <a:r>
                        <a:rPr lang="en-US" altLang="ja-JP" sz="2800" b="0" i="0" u="none" strike="noStrike" dirty="0">
                          <a:solidFill>
                            <a:srgbClr val="000000"/>
                          </a:solidFill>
                          <a:effectLst/>
                          <a:latin typeface="メイリオ" panose="020B0604030504040204" pitchFamily="50" charset="-128"/>
                          <a:ea typeface="メイリオ" panose="020B0604030504040204" pitchFamily="50" charset="-128"/>
                        </a:rPr>
                        <a:t>.</a:t>
                      </a:r>
                      <a:r>
                        <a:rPr lang="ja-JP" altLang="en-US" sz="2800" b="0" i="0" u="none" strike="noStrike" dirty="0">
                          <a:solidFill>
                            <a:srgbClr val="000000"/>
                          </a:solidFill>
                          <a:effectLst/>
                          <a:latin typeface="メイリオ" panose="020B0604030504040204" pitchFamily="50" charset="-128"/>
                          <a:ea typeface="メイリオ" panose="020B0604030504040204" pitchFamily="50" charset="-128"/>
                        </a:rPr>
                        <a:t>３</a:t>
                      </a:r>
                      <a:endParaRPr lang="en-US" altLang="ja-JP" sz="2800" b="0" i="0" u="none" strike="noStrike" dirty="0">
                        <a:solidFill>
                          <a:srgbClr val="000000"/>
                        </a:solidFill>
                        <a:effectLst/>
                        <a:latin typeface="メイリオ" panose="020B0604030504040204" pitchFamily="50" charset="-128"/>
                        <a:ea typeface="メイリオ" panose="020B0604030504040204" pitchFamily="50" charset="-128"/>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2800" b="0" i="0" u="none" strike="noStrike" dirty="0">
                          <a:solidFill>
                            <a:srgbClr val="000000"/>
                          </a:solidFill>
                          <a:effectLst/>
                          <a:latin typeface="メイリオ" panose="020B0604030504040204" pitchFamily="50" charset="-128"/>
                          <a:ea typeface="メイリオ" panose="020B0604030504040204" pitchFamily="50" charset="-128"/>
                        </a:rPr>
                        <a:t>７</a:t>
                      </a:r>
                      <a:r>
                        <a:rPr lang="en-US" altLang="ja-JP" sz="2800" b="0" i="0" u="none" strike="noStrike" dirty="0">
                          <a:solidFill>
                            <a:srgbClr val="000000"/>
                          </a:solidFill>
                          <a:effectLst/>
                          <a:latin typeface="メイリオ" panose="020B0604030504040204" pitchFamily="50" charset="-128"/>
                          <a:ea typeface="メイリオ" panose="020B0604030504040204" pitchFamily="50" charset="-128"/>
                        </a:rPr>
                        <a:t>.</a:t>
                      </a:r>
                      <a:r>
                        <a:rPr lang="ja-JP" altLang="en-US" sz="2800" b="0" i="0" u="none" strike="noStrike" dirty="0">
                          <a:solidFill>
                            <a:srgbClr val="000000"/>
                          </a:solidFill>
                          <a:effectLst/>
                          <a:latin typeface="メイリオ" panose="020B0604030504040204" pitchFamily="50" charset="-128"/>
                          <a:ea typeface="メイリオ" panose="020B0604030504040204" pitchFamily="50" charset="-128"/>
                        </a:rPr>
                        <a:t>５</a:t>
                      </a:r>
                      <a:endParaRPr lang="en-US" altLang="ja-JP" sz="2800" b="0" i="0" u="none" strike="noStrike" dirty="0">
                        <a:solidFill>
                          <a:srgbClr val="000000"/>
                        </a:solidFill>
                        <a:effectLst/>
                        <a:latin typeface="メイリオ" panose="020B0604030504040204" pitchFamily="50" charset="-128"/>
                        <a:ea typeface="メイリオ" panose="020B0604030504040204" pitchFamily="50" charset="-128"/>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2800" u="none" strike="noStrike" dirty="0">
                          <a:solidFill>
                            <a:srgbClr val="FF0000"/>
                          </a:solidFill>
                          <a:effectLst/>
                          <a:latin typeface="メイリオ" panose="020B0604030504040204" pitchFamily="50" charset="-128"/>
                          <a:ea typeface="メイリオ" panose="020B0604030504040204" pitchFamily="50" charset="-128"/>
                        </a:rPr>
                        <a:t>+</a:t>
                      </a:r>
                      <a:r>
                        <a:rPr lang="ja-JP" altLang="en-US" sz="2800" u="none" strike="noStrike" dirty="0">
                          <a:solidFill>
                            <a:srgbClr val="FF0000"/>
                          </a:solidFill>
                          <a:effectLst/>
                          <a:latin typeface="メイリオ" panose="020B0604030504040204" pitchFamily="50" charset="-128"/>
                          <a:ea typeface="メイリオ" panose="020B0604030504040204" pitchFamily="50" charset="-128"/>
                        </a:rPr>
                        <a:t>　３</a:t>
                      </a:r>
                      <a:r>
                        <a:rPr lang="en-US" altLang="ja-JP" sz="2800" u="none" strike="noStrike" dirty="0">
                          <a:solidFill>
                            <a:srgbClr val="FF0000"/>
                          </a:solidFill>
                          <a:effectLst/>
                          <a:latin typeface="メイリオ" panose="020B0604030504040204" pitchFamily="50" charset="-128"/>
                          <a:ea typeface="メイリオ" panose="020B0604030504040204" pitchFamily="50" charset="-128"/>
                        </a:rPr>
                        <a:t>.</a:t>
                      </a:r>
                      <a:r>
                        <a:rPr lang="ja-JP" altLang="en-US" sz="2800" u="none" strike="noStrike" dirty="0">
                          <a:solidFill>
                            <a:srgbClr val="FF0000"/>
                          </a:solidFill>
                          <a:effectLst/>
                          <a:latin typeface="メイリオ" panose="020B0604030504040204" pitchFamily="50" charset="-128"/>
                          <a:ea typeface="メイリオ" panose="020B0604030504040204" pitchFamily="50" charset="-128"/>
                        </a:rPr>
                        <a:t>８</a:t>
                      </a:r>
                      <a:endParaRPr lang="en-US" altLang="ja-JP" sz="2800" b="0" i="0" u="none" strike="noStrike" dirty="0">
                        <a:solidFill>
                          <a:srgbClr val="FF0000"/>
                        </a:solidFill>
                        <a:effectLst/>
                        <a:latin typeface="メイリオ" panose="020B0604030504040204" pitchFamily="50" charset="-128"/>
                        <a:ea typeface="メイリオ" panose="020B0604030504040204" pitchFamily="50" charset="-128"/>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6956808"/>
                  </a:ext>
                </a:extLst>
              </a:tr>
            </a:tbl>
          </a:graphicData>
        </a:graphic>
      </p:graphicFrame>
      <p:sp>
        <p:nvSpPr>
          <p:cNvPr id="7" name="テキスト ボックス 6">
            <a:extLst>
              <a:ext uri="{FF2B5EF4-FFF2-40B4-BE49-F238E27FC236}">
                <a16:creationId xmlns:a16="http://schemas.microsoft.com/office/drawing/2014/main" id="{C02B98E4-5B90-3A5F-BC78-C9B9B00066AC}"/>
              </a:ext>
            </a:extLst>
          </p:cNvPr>
          <p:cNvSpPr txBox="1"/>
          <p:nvPr/>
        </p:nvSpPr>
        <p:spPr>
          <a:xfrm>
            <a:off x="1682678" y="5466025"/>
            <a:ext cx="8901901" cy="338554"/>
          </a:xfrm>
          <a:prstGeom prst="rect">
            <a:avLst/>
          </a:prstGeom>
          <a:noFill/>
          <a:ln>
            <a:noFill/>
          </a:ln>
        </p:spPr>
        <p:txBody>
          <a:bodyPr wrap="square" rtlCol="0">
            <a:spAutoFit/>
          </a:bodyPr>
          <a:lstStyle/>
          <a:p>
            <a:pPr lvl="0"/>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令和５年度「児童生徒の問題行動・不登校等生徒指導上の諸課題に関する調査」（宮城県分）</a:t>
            </a:r>
            <a:endParaRPr lang="en-US" altLang="ja-JP" sz="16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8" name="テキスト ボックス 7">
            <a:extLst>
              <a:ext uri="{FF2B5EF4-FFF2-40B4-BE49-F238E27FC236}">
                <a16:creationId xmlns:a16="http://schemas.microsoft.com/office/drawing/2014/main" id="{B07540C8-A058-A196-8F29-F9F7E0925D22}"/>
              </a:ext>
            </a:extLst>
          </p:cNvPr>
          <p:cNvSpPr txBox="1"/>
          <p:nvPr/>
        </p:nvSpPr>
        <p:spPr>
          <a:xfrm>
            <a:off x="1682678" y="5211115"/>
            <a:ext cx="8814115" cy="338554"/>
          </a:xfrm>
          <a:prstGeom prst="rect">
            <a:avLst/>
          </a:prstGeom>
          <a:noFill/>
          <a:ln>
            <a:noFill/>
          </a:ln>
        </p:spPr>
        <p:txBody>
          <a:bodyPr wrap="square" rtlCol="0">
            <a:spAutoFit/>
          </a:bodyPr>
          <a:lstStyle/>
          <a:p>
            <a:pPr lvl="0"/>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令和４年度「児童生徒の問題行動・不登校等生徒指導上の諸課題に関する調査」（宮城県分）</a:t>
            </a:r>
            <a:endParaRPr lang="en-US" altLang="ja-JP" sz="1600" dirty="0">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19357207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E84A9D-B855-5783-1E67-8A418022793D}"/>
            </a:ext>
          </a:extLst>
        </p:cNvPr>
        <p:cNvGrpSpPr/>
        <p:nvPr/>
      </p:nvGrpSpPr>
      <p:grpSpPr>
        <a:xfrm>
          <a:off x="0" y="0"/>
          <a:ext cx="0" cy="0"/>
          <a:chOff x="0" y="0"/>
          <a:chExt cx="0" cy="0"/>
        </a:xfrm>
      </p:grpSpPr>
      <p:sp>
        <p:nvSpPr>
          <p:cNvPr id="9" name="正方形/長方形 8">
            <a:extLst>
              <a:ext uri="{FF2B5EF4-FFF2-40B4-BE49-F238E27FC236}">
                <a16:creationId xmlns:a16="http://schemas.microsoft.com/office/drawing/2014/main" id="{1AEEC4C2-C975-CD81-D9E6-845F318A1D96}"/>
              </a:ext>
            </a:extLst>
          </p:cNvPr>
          <p:cNvSpPr/>
          <p:nvPr/>
        </p:nvSpPr>
        <p:spPr>
          <a:xfrm>
            <a:off x="0" y="522518"/>
            <a:ext cx="12192000" cy="757643"/>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tIns="36000" bIns="180000" rtlCol="0" anchor="ctr"/>
          <a:lstStyle/>
          <a:p>
            <a:pPr algn="ctr">
              <a:lnSpc>
                <a:spcPct val="150000"/>
              </a:lnSpc>
            </a:pPr>
            <a:endParaRPr lang="ja-JP" altLang="en-US" sz="4000" b="1" dirty="0">
              <a:latin typeface="BIZ UDPゴシック" panose="020B0400000000000000" pitchFamily="50" charset="-128"/>
              <a:ea typeface="BIZ UDPゴシック" panose="020B0400000000000000" pitchFamily="50" charset="-128"/>
              <a:cs typeface="メイリオ" panose="020B0604030504040204" pitchFamily="50" charset="-128"/>
            </a:endParaRPr>
          </a:p>
        </p:txBody>
      </p:sp>
      <p:sp>
        <p:nvSpPr>
          <p:cNvPr id="10" name="スライド番号プレースホルダー 6">
            <a:extLst>
              <a:ext uri="{FF2B5EF4-FFF2-40B4-BE49-F238E27FC236}">
                <a16:creationId xmlns:a16="http://schemas.microsoft.com/office/drawing/2014/main" id="{B9F6CCEE-E1EE-521C-C84D-8208CFD3F761}"/>
              </a:ext>
            </a:extLst>
          </p:cNvPr>
          <p:cNvSpPr>
            <a:spLocks noGrp="1"/>
          </p:cNvSpPr>
          <p:nvPr>
            <p:ph type="sldNum" sz="quarter" idx="4294967295"/>
          </p:nvPr>
        </p:nvSpPr>
        <p:spPr>
          <a:xfrm>
            <a:off x="11043621" y="6359525"/>
            <a:ext cx="685800" cy="365125"/>
          </a:xfrm>
        </p:spPr>
        <p:txBody>
          <a:bodyPr/>
          <a:lstStyle/>
          <a:p>
            <a:fld id="{0E54B413-F675-4D37-BE3F-961AF07AA19A}" type="slidenum">
              <a:rPr kumimoji="1" lang="ja-JP" altLang="en-US" sz="2000" smtClean="0">
                <a:solidFill>
                  <a:schemeClr val="tx1"/>
                </a:solidFill>
                <a:latin typeface="UD デジタル 教科書体 NK-B" panose="02020700000000000000" pitchFamily="18" charset="-128"/>
                <a:ea typeface="UD デジタル 教科書体 NK-B" panose="02020700000000000000" pitchFamily="18" charset="-128"/>
              </a:rPr>
              <a:t>10</a:t>
            </a:fld>
            <a:endParaRPr kumimoji="1" lang="ja-JP" altLang="en-US" sz="2000" dirty="0">
              <a:solidFill>
                <a:schemeClr val="tx1"/>
              </a:solidFill>
              <a:latin typeface="UD デジタル 教科書体 NK-B" panose="02020700000000000000" pitchFamily="18" charset="-128"/>
              <a:ea typeface="UD デジタル 教科書体 NK-B" panose="02020700000000000000" pitchFamily="18" charset="-128"/>
            </a:endParaRPr>
          </a:p>
        </p:txBody>
      </p:sp>
      <p:sp>
        <p:nvSpPr>
          <p:cNvPr id="6" name="フッター プレースホルダー 5">
            <a:extLst>
              <a:ext uri="{FF2B5EF4-FFF2-40B4-BE49-F238E27FC236}">
                <a16:creationId xmlns:a16="http://schemas.microsoft.com/office/drawing/2014/main" id="{7B0285CF-D579-95C1-CFC8-FD0D7E38234B}"/>
              </a:ext>
            </a:extLst>
          </p:cNvPr>
          <p:cNvSpPr txBox="1">
            <a:spLocks/>
          </p:cNvSpPr>
          <p:nvPr/>
        </p:nvSpPr>
        <p:spPr>
          <a:xfrm>
            <a:off x="2613749" y="6374809"/>
            <a:ext cx="6964502" cy="357483"/>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ja-JP" altLang="en-US" sz="2000">
                <a:solidFill>
                  <a:schemeClr val="tx1"/>
                </a:solidFill>
                <a:latin typeface="UD デジタル 教科書体 NK-B" panose="02020700000000000000" pitchFamily="18" charset="-128"/>
                <a:ea typeface="UD デジタル 教科書体 NK-B" panose="02020700000000000000" pitchFamily="18" charset="-128"/>
              </a:rPr>
              <a:t>宮城県総合教育センター　令和</a:t>
            </a:r>
            <a:r>
              <a:rPr kumimoji="1" lang="en-US" altLang="ja-JP" sz="2000">
                <a:solidFill>
                  <a:schemeClr val="tx1"/>
                </a:solidFill>
                <a:latin typeface="UD デジタル 教科書体 NK-B" panose="02020700000000000000" pitchFamily="18" charset="-128"/>
                <a:ea typeface="UD デジタル 教科書体 NK-B" panose="02020700000000000000" pitchFamily="18" charset="-128"/>
              </a:rPr>
              <a:t>6</a:t>
            </a:r>
            <a:r>
              <a:rPr kumimoji="1" lang="ja-JP" altLang="en-US" sz="2000">
                <a:solidFill>
                  <a:schemeClr val="tx1"/>
                </a:solidFill>
                <a:latin typeface="UD デジタル 教科書体 NK-B" panose="02020700000000000000" pitchFamily="18" charset="-128"/>
                <a:ea typeface="UD デジタル 教科書体 NK-B" panose="02020700000000000000" pitchFamily="18" charset="-128"/>
              </a:rPr>
              <a:t>年度　生徒指導研究グループ</a:t>
            </a:r>
            <a:endParaRPr kumimoji="1" lang="ja-JP" altLang="en-US" sz="2000" dirty="0">
              <a:solidFill>
                <a:schemeClr val="tx1"/>
              </a:solidFill>
              <a:latin typeface="UD デジタル 教科書体 NK-B" panose="02020700000000000000" pitchFamily="18" charset="-128"/>
              <a:ea typeface="UD デジタル 教科書体 NK-B" panose="02020700000000000000" pitchFamily="18" charset="-128"/>
            </a:endParaRPr>
          </a:p>
        </p:txBody>
      </p:sp>
      <p:sp>
        <p:nvSpPr>
          <p:cNvPr id="2" name="テキスト ボックス 1">
            <a:extLst>
              <a:ext uri="{FF2B5EF4-FFF2-40B4-BE49-F238E27FC236}">
                <a16:creationId xmlns:a16="http://schemas.microsoft.com/office/drawing/2014/main" id="{3AC9B00D-A537-B651-DCBF-D09963F34577}"/>
              </a:ext>
            </a:extLst>
          </p:cNvPr>
          <p:cNvSpPr txBox="1"/>
          <p:nvPr/>
        </p:nvSpPr>
        <p:spPr>
          <a:xfrm>
            <a:off x="4539570" y="1516128"/>
            <a:ext cx="3112028" cy="646331"/>
          </a:xfrm>
          <a:prstGeom prst="rect">
            <a:avLst/>
          </a:prstGeom>
          <a:noFill/>
          <a:ln w="38100">
            <a:noFill/>
          </a:ln>
        </p:spPr>
        <p:txBody>
          <a:bodyPr wrap="square" rtlCol="0">
            <a:spAutoFit/>
          </a:bodyPr>
          <a:lstStyle/>
          <a:p>
            <a:r>
              <a:rPr lang="ja-JP" altLang="en-US" sz="3600" dirty="0">
                <a:latin typeface="メイリオ" panose="020B0604030504040204" pitchFamily="50" charset="-128"/>
                <a:ea typeface="メイリオ" panose="020B0604030504040204" pitchFamily="50" charset="-128"/>
                <a:cs typeface="メイリオ" panose="020B0604030504040204" pitchFamily="50" charset="-128"/>
              </a:rPr>
              <a:t>宮城県の現状</a:t>
            </a:r>
            <a:endParaRPr lang="en-US" altLang="ja-JP" sz="36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 name="テキスト ボックス 4">
            <a:extLst>
              <a:ext uri="{FF2B5EF4-FFF2-40B4-BE49-F238E27FC236}">
                <a16:creationId xmlns:a16="http://schemas.microsoft.com/office/drawing/2014/main" id="{DE627A15-7E50-A2B4-E52B-7A52D87C258D}"/>
              </a:ext>
            </a:extLst>
          </p:cNvPr>
          <p:cNvSpPr txBox="1"/>
          <p:nvPr/>
        </p:nvSpPr>
        <p:spPr>
          <a:xfrm>
            <a:off x="1342238" y="361024"/>
            <a:ext cx="9506693" cy="858761"/>
          </a:xfrm>
          <a:prstGeom prst="rect">
            <a:avLst/>
          </a:prstGeom>
          <a:noFill/>
        </p:spPr>
        <p:txBody>
          <a:bodyPr wrap="square">
            <a:spAutoFit/>
          </a:bodyPr>
          <a:lstStyle/>
          <a:p>
            <a:pPr algn="ctr">
              <a:lnSpc>
                <a:spcPct val="150000"/>
              </a:lnSpc>
            </a:pPr>
            <a:r>
              <a:rPr lang="ja-JP" altLang="en-US" sz="4000" b="1" dirty="0">
                <a:solidFill>
                  <a:schemeClr val="bg1"/>
                </a:solidFill>
                <a:latin typeface="BIZ UDPゴシック" panose="020B0400000000000000" pitchFamily="50" charset="-128"/>
                <a:ea typeface="BIZ UDPゴシック" panose="020B0400000000000000" pitchFamily="50" charset="-128"/>
                <a:cs typeface="メイリオ" panose="020B0604030504040204" pitchFamily="50" charset="-128"/>
              </a:rPr>
              <a:t>１　教員の教育相談の知識を深めよう</a:t>
            </a:r>
          </a:p>
        </p:txBody>
      </p:sp>
      <p:sp>
        <p:nvSpPr>
          <p:cNvPr id="4" name="テキスト ボックス 3">
            <a:extLst>
              <a:ext uri="{FF2B5EF4-FFF2-40B4-BE49-F238E27FC236}">
                <a16:creationId xmlns:a16="http://schemas.microsoft.com/office/drawing/2014/main" id="{FE1B3B37-7226-EBC4-8B97-F77273270F3C}"/>
              </a:ext>
            </a:extLst>
          </p:cNvPr>
          <p:cNvSpPr txBox="1"/>
          <p:nvPr/>
        </p:nvSpPr>
        <p:spPr>
          <a:xfrm>
            <a:off x="1357123" y="2251480"/>
            <a:ext cx="10372298" cy="1015663"/>
          </a:xfrm>
          <a:prstGeom prst="rect">
            <a:avLst/>
          </a:prstGeom>
          <a:noFill/>
        </p:spPr>
        <p:txBody>
          <a:bodyPr wrap="square">
            <a:spAutoFit/>
          </a:bodyPr>
          <a:lstStyle/>
          <a:p>
            <a:pPr algn="ctr"/>
            <a:r>
              <a:rPr lang="ja-JP" altLang="en-US" sz="3200" dirty="0">
                <a:latin typeface="メイリオ" panose="020B0604030504040204" pitchFamily="50" charset="-128"/>
                <a:ea typeface="メイリオ" panose="020B0604030504040204" pitchFamily="50" charset="-128"/>
              </a:rPr>
              <a:t>いじめの「重大事態」発生件数</a:t>
            </a:r>
            <a:r>
              <a:rPr lang="ja-JP" altLang="en-US" sz="2800" dirty="0">
                <a:latin typeface="メイリオ" panose="020B0604030504040204" pitchFamily="50" charset="-128"/>
                <a:ea typeface="メイリオ" panose="020B0604030504040204" pitchFamily="50" charset="-128"/>
              </a:rPr>
              <a:t>（小・中・高及び特支）	</a:t>
            </a:r>
          </a:p>
          <a:p>
            <a:pPr algn="ctr"/>
            <a:r>
              <a:rPr lang="ja-JP" altLang="en-US" sz="2800" dirty="0">
                <a:latin typeface="メイリオ" panose="020B0604030504040204" pitchFamily="50" charset="-128"/>
                <a:ea typeface="メイリオ" panose="020B0604030504040204" pitchFamily="50" charset="-128"/>
              </a:rPr>
              <a:t>＜児童生徒</a:t>
            </a:r>
            <a:r>
              <a:rPr lang="en-US" altLang="ja-JP" sz="2800" dirty="0">
                <a:latin typeface="メイリオ" panose="020B0604030504040204" pitchFamily="50" charset="-128"/>
                <a:ea typeface="メイリオ" panose="020B0604030504040204" pitchFamily="50" charset="-128"/>
              </a:rPr>
              <a:t>1,000</a:t>
            </a:r>
            <a:r>
              <a:rPr lang="ja-JP" altLang="en-US" sz="2800" dirty="0">
                <a:latin typeface="メイリオ" panose="020B0604030504040204" pitchFamily="50" charset="-128"/>
                <a:ea typeface="メイリオ" panose="020B0604030504040204" pitchFamily="50" charset="-128"/>
              </a:rPr>
              <a:t>人当たりの発生件数（件）＞			</a:t>
            </a:r>
          </a:p>
        </p:txBody>
      </p:sp>
      <p:graphicFrame>
        <p:nvGraphicFramePr>
          <p:cNvPr id="11" name="表 10">
            <a:extLst>
              <a:ext uri="{FF2B5EF4-FFF2-40B4-BE49-F238E27FC236}">
                <a16:creationId xmlns:a16="http://schemas.microsoft.com/office/drawing/2014/main" id="{99C97216-D416-949E-FACB-374E194ADB01}"/>
              </a:ext>
            </a:extLst>
          </p:cNvPr>
          <p:cNvGraphicFramePr>
            <a:graphicFrameLocks noGrp="1"/>
          </p:cNvGraphicFramePr>
          <p:nvPr>
            <p:extLst>
              <p:ext uri="{D42A27DB-BD31-4B8C-83A1-F6EECF244321}">
                <p14:modId xmlns:p14="http://schemas.microsoft.com/office/powerpoint/2010/main" val="676646040"/>
              </p:ext>
            </p:extLst>
          </p:nvPr>
        </p:nvGraphicFramePr>
        <p:xfrm>
          <a:off x="2229506" y="3349825"/>
          <a:ext cx="7720460" cy="1873512"/>
        </p:xfrm>
        <a:graphic>
          <a:graphicData uri="http://schemas.openxmlformats.org/drawingml/2006/table">
            <a:tbl>
              <a:tblPr>
                <a:tableStyleId>{5C22544A-7EE6-4342-B048-85BDC9FD1C3A}</a:tableStyleId>
              </a:tblPr>
              <a:tblGrid>
                <a:gridCol w="1168787">
                  <a:extLst>
                    <a:ext uri="{9D8B030D-6E8A-4147-A177-3AD203B41FA5}">
                      <a16:colId xmlns:a16="http://schemas.microsoft.com/office/drawing/2014/main" val="2881389903"/>
                    </a:ext>
                  </a:extLst>
                </a:gridCol>
                <a:gridCol w="2183891">
                  <a:extLst>
                    <a:ext uri="{9D8B030D-6E8A-4147-A177-3AD203B41FA5}">
                      <a16:colId xmlns:a16="http://schemas.microsoft.com/office/drawing/2014/main" val="406623618"/>
                    </a:ext>
                  </a:extLst>
                </a:gridCol>
                <a:gridCol w="2183891">
                  <a:extLst>
                    <a:ext uri="{9D8B030D-6E8A-4147-A177-3AD203B41FA5}">
                      <a16:colId xmlns:a16="http://schemas.microsoft.com/office/drawing/2014/main" val="1492820378"/>
                    </a:ext>
                  </a:extLst>
                </a:gridCol>
                <a:gridCol w="2183891">
                  <a:extLst>
                    <a:ext uri="{9D8B030D-6E8A-4147-A177-3AD203B41FA5}">
                      <a16:colId xmlns:a16="http://schemas.microsoft.com/office/drawing/2014/main" val="2361749101"/>
                    </a:ext>
                  </a:extLst>
                </a:gridCol>
              </a:tblGrid>
              <a:tr h="624504">
                <a:tc>
                  <a:txBody>
                    <a:bodyPr/>
                    <a:lstStyle/>
                    <a:p>
                      <a:pPr algn="ctr" fontAlgn="ctr"/>
                      <a:r>
                        <a:rPr lang="ja-JP" altLang="en-US" sz="2800" u="none" strike="noStrike" dirty="0">
                          <a:effectLst/>
                          <a:latin typeface="メイリオ" panose="020B0604030504040204" pitchFamily="50" charset="-128"/>
                          <a:ea typeface="メイリオ" panose="020B0604030504040204" pitchFamily="50" charset="-128"/>
                        </a:rPr>
                        <a:t>　</a:t>
                      </a:r>
                      <a:endParaRPr lang="ja-JP" altLang="en-US" sz="2800" b="0" i="0" u="none" strike="noStrike" dirty="0">
                        <a:solidFill>
                          <a:srgbClr val="000000"/>
                        </a:solidFill>
                        <a:effectLst/>
                        <a:latin typeface="メイリオ" panose="020B0604030504040204" pitchFamily="50" charset="-128"/>
                        <a:ea typeface="メイリオ" panose="020B0604030504040204" pitchFamily="50" charset="-128"/>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solidFill>
                        <a:schemeClr val="tx1"/>
                      </a:solidFill>
                      <a:prstDash val="solid"/>
                      <a:round/>
                      <a:headEnd type="none" w="med" len="med"/>
                      <a:tailEnd type="none" w="med" len="med"/>
                    </a:lnTlToBr>
                    <a:noFill/>
                  </a:tcPr>
                </a:tc>
                <a:tc>
                  <a:txBody>
                    <a:bodyPr/>
                    <a:lstStyle/>
                    <a:p>
                      <a:pPr algn="ctr" fontAlgn="ctr"/>
                      <a:r>
                        <a:rPr lang="ja-JP" altLang="en-US" sz="2800" u="none" strike="noStrike" dirty="0">
                          <a:effectLst/>
                          <a:latin typeface="メイリオ" panose="020B0604030504040204" pitchFamily="50" charset="-128"/>
                          <a:ea typeface="メイリオ" panose="020B0604030504040204" pitchFamily="50" charset="-128"/>
                        </a:rPr>
                        <a:t>宮城県</a:t>
                      </a:r>
                      <a:endParaRPr lang="ja-JP" altLang="en-US" sz="2800" b="0" i="0" u="none" strike="noStrike" dirty="0">
                        <a:solidFill>
                          <a:srgbClr val="000000"/>
                        </a:solidFill>
                        <a:effectLst/>
                        <a:latin typeface="メイリオ" panose="020B0604030504040204" pitchFamily="50" charset="-128"/>
                        <a:ea typeface="メイリオ" panose="020B0604030504040204" pitchFamily="50" charset="-128"/>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2800" u="none" strike="noStrike" dirty="0">
                          <a:effectLst/>
                          <a:latin typeface="メイリオ" panose="020B0604030504040204" pitchFamily="50" charset="-128"/>
                          <a:ea typeface="メイリオ" panose="020B0604030504040204" pitchFamily="50" charset="-128"/>
                        </a:rPr>
                        <a:t>全国</a:t>
                      </a:r>
                      <a:endParaRPr lang="ja-JP" altLang="en-US" sz="2800" b="0" i="0" u="none" strike="noStrike" dirty="0">
                        <a:solidFill>
                          <a:srgbClr val="000000"/>
                        </a:solidFill>
                        <a:effectLst/>
                        <a:latin typeface="メイリオ" panose="020B0604030504040204" pitchFamily="50" charset="-128"/>
                        <a:ea typeface="メイリオ" panose="020B0604030504040204" pitchFamily="50" charset="-128"/>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2800" u="none" strike="noStrike" dirty="0">
                          <a:effectLst/>
                          <a:latin typeface="メイリオ" panose="020B0604030504040204" pitchFamily="50" charset="-128"/>
                          <a:ea typeface="メイリオ" panose="020B0604030504040204" pitchFamily="50" charset="-128"/>
                        </a:rPr>
                        <a:t>全国との差</a:t>
                      </a:r>
                      <a:endParaRPr lang="ja-JP" altLang="en-US" sz="2800" b="0" i="0" u="none" strike="noStrike" dirty="0">
                        <a:solidFill>
                          <a:srgbClr val="000000"/>
                        </a:solidFill>
                        <a:effectLst/>
                        <a:latin typeface="メイリオ" panose="020B0604030504040204" pitchFamily="50" charset="-128"/>
                        <a:ea typeface="メイリオ" panose="020B0604030504040204" pitchFamily="50" charset="-128"/>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49604617"/>
                  </a:ext>
                </a:extLst>
              </a:tr>
              <a:tr h="624504">
                <a:tc>
                  <a:txBody>
                    <a:bodyPr/>
                    <a:lstStyle/>
                    <a:p>
                      <a:pPr algn="ctr" fontAlgn="ctr"/>
                      <a:r>
                        <a:rPr lang="en-US" sz="2800" u="none" strike="noStrike" dirty="0">
                          <a:effectLst/>
                          <a:latin typeface="メイリオ" panose="020B0604030504040204" pitchFamily="50" charset="-128"/>
                          <a:ea typeface="メイリオ" panose="020B0604030504040204" pitchFamily="50" charset="-128"/>
                        </a:rPr>
                        <a:t>R</a:t>
                      </a:r>
                      <a:r>
                        <a:rPr lang="ja-JP" altLang="en-US" sz="2800" u="none" strike="noStrike" dirty="0">
                          <a:effectLst/>
                          <a:latin typeface="メイリオ" panose="020B0604030504040204" pitchFamily="50" charset="-128"/>
                          <a:ea typeface="メイリオ" panose="020B0604030504040204" pitchFamily="50" charset="-128"/>
                        </a:rPr>
                        <a:t>５</a:t>
                      </a:r>
                      <a:endParaRPr lang="en-US" sz="2800" b="0" i="0" u="none" strike="noStrike" dirty="0">
                        <a:solidFill>
                          <a:srgbClr val="000000"/>
                        </a:solidFill>
                        <a:effectLst/>
                        <a:latin typeface="メイリオ" panose="020B0604030504040204" pitchFamily="50" charset="-128"/>
                        <a:ea typeface="メイリオ" panose="020B0604030504040204" pitchFamily="50" charset="-128"/>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2800" u="none" strike="noStrike" dirty="0">
                          <a:effectLst/>
                          <a:latin typeface="メイリオ" panose="020B0604030504040204" pitchFamily="50" charset="-128"/>
                          <a:ea typeface="メイリオ" panose="020B0604030504040204" pitchFamily="50" charset="-128"/>
                        </a:rPr>
                        <a:t>０</a:t>
                      </a:r>
                      <a:r>
                        <a:rPr lang="en-US" altLang="ja-JP" sz="2800" u="none" strike="noStrike" dirty="0">
                          <a:effectLst/>
                          <a:latin typeface="メイリオ" panose="020B0604030504040204" pitchFamily="50" charset="-128"/>
                          <a:ea typeface="メイリオ" panose="020B0604030504040204" pitchFamily="50" charset="-128"/>
                        </a:rPr>
                        <a:t>.</a:t>
                      </a:r>
                      <a:r>
                        <a:rPr lang="ja-JP" altLang="en-US" sz="2800" u="none" strike="noStrike" dirty="0">
                          <a:effectLst/>
                          <a:latin typeface="メイリオ" panose="020B0604030504040204" pitchFamily="50" charset="-128"/>
                          <a:ea typeface="メイリオ" panose="020B0604030504040204" pitchFamily="50" charset="-128"/>
                        </a:rPr>
                        <a:t>１３</a:t>
                      </a:r>
                      <a:endParaRPr lang="en-US" altLang="ja-JP" sz="2800" b="0" i="0" u="none" strike="noStrike" dirty="0">
                        <a:solidFill>
                          <a:srgbClr val="000000"/>
                        </a:solidFill>
                        <a:effectLst/>
                        <a:latin typeface="メイリオ" panose="020B0604030504040204" pitchFamily="50" charset="-128"/>
                        <a:ea typeface="メイリオ" panose="020B0604030504040204" pitchFamily="50" charset="-128"/>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2800" u="none" strike="noStrike" dirty="0">
                          <a:effectLst/>
                          <a:latin typeface="メイリオ" panose="020B0604030504040204" pitchFamily="50" charset="-128"/>
                          <a:ea typeface="メイリオ" panose="020B0604030504040204" pitchFamily="50" charset="-128"/>
                        </a:rPr>
                        <a:t>０</a:t>
                      </a:r>
                      <a:r>
                        <a:rPr lang="en-US" altLang="ja-JP" sz="2800" u="none" strike="noStrike" dirty="0">
                          <a:effectLst/>
                          <a:latin typeface="メイリオ" panose="020B0604030504040204" pitchFamily="50" charset="-128"/>
                          <a:ea typeface="メイリオ" panose="020B0604030504040204" pitchFamily="50" charset="-128"/>
                        </a:rPr>
                        <a:t>.</a:t>
                      </a:r>
                      <a:r>
                        <a:rPr lang="ja-JP" altLang="en-US" sz="2800" u="none" strike="noStrike" dirty="0">
                          <a:effectLst/>
                          <a:latin typeface="メイリオ" panose="020B0604030504040204" pitchFamily="50" charset="-128"/>
                          <a:ea typeface="メイリオ" panose="020B0604030504040204" pitchFamily="50" charset="-128"/>
                        </a:rPr>
                        <a:t>１０</a:t>
                      </a:r>
                      <a:endParaRPr lang="en-US" altLang="ja-JP" sz="2800" b="0" i="0" u="none" strike="noStrike" dirty="0">
                        <a:solidFill>
                          <a:srgbClr val="000000"/>
                        </a:solidFill>
                        <a:effectLst/>
                        <a:latin typeface="メイリオ" panose="020B0604030504040204" pitchFamily="50" charset="-128"/>
                        <a:ea typeface="メイリオ" panose="020B0604030504040204" pitchFamily="50" charset="-128"/>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2800" u="none" strike="noStrike" dirty="0">
                          <a:solidFill>
                            <a:srgbClr val="FF0000"/>
                          </a:solidFill>
                          <a:effectLst/>
                          <a:latin typeface="メイリオ" panose="020B0604030504040204" pitchFamily="50" charset="-128"/>
                          <a:ea typeface="メイリオ" panose="020B0604030504040204" pitchFamily="50" charset="-128"/>
                        </a:rPr>
                        <a:t>+</a:t>
                      </a:r>
                      <a:r>
                        <a:rPr lang="ja-JP" altLang="en-US" sz="2800" u="none" strike="noStrike" dirty="0">
                          <a:solidFill>
                            <a:srgbClr val="FF0000"/>
                          </a:solidFill>
                          <a:effectLst/>
                          <a:latin typeface="メイリオ" panose="020B0604030504040204" pitchFamily="50" charset="-128"/>
                          <a:ea typeface="メイリオ" panose="020B0604030504040204" pitchFamily="50" charset="-128"/>
                        </a:rPr>
                        <a:t>０</a:t>
                      </a:r>
                      <a:r>
                        <a:rPr lang="en-US" altLang="ja-JP" sz="2800" u="none" strike="noStrike" dirty="0">
                          <a:solidFill>
                            <a:srgbClr val="FF0000"/>
                          </a:solidFill>
                          <a:effectLst/>
                          <a:latin typeface="メイリオ" panose="020B0604030504040204" pitchFamily="50" charset="-128"/>
                          <a:ea typeface="メイリオ" panose="020B0604030504040204" pitchFamily="50" charset="-128"/>
                        </a:rPr>
                        <a:t>.</a:t>
                      </a:r>
                      <a:r>
                        <a:rPr lang="ja-JP" altLang="en-US" sz="2800" u="none" strike="noStrike" dirty="0">
                          <a:solidFill>
                            <a:srgbClr val="FF0000"/>
                          </a:solidFill>
                          <a:effectLst/>
                          <a:latin typeface="メイリオ" panose="020B0604030504040204" pitchFamily="50" charset="-128"/>
                          <a:ea typeface="メイリオ" panose="020B0604030504040204" pitchFamily="50" charset="-128"/>
                        </a:rPr>
                        <a:t>０３</a:t>
                      </a:r>
                      <a:endParaRPr lang="en-US" altLang="ja-JP" sz="2800" b="0" i="0" u="none" strike="noStrike" dirty="0">
                        <a:solidFill>
                          <a:srgbClr val="FF0000"/>
                        </a:solidFill>
                        <a:effectLst/>
                        <a:latin typeface="メイリオ" panose="020B0604030504040204" pitchFamily="50" charset="-128"/>
                        <a:ea typeface="メイリオ" panose="020B0604030504040204" pitchFamily="50" charset="-128"/>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1572936"/>
                  </a:ext>
                </a:extLst>
              </a:tr>
              <a:tr h="624504">
                <a:tc>
                  <a:txBody>
                    <a:bodyPr/>
                    <a:lstStyle/>
                    <a:p>
                      <a:pPr algn="ctr" fontAlgn="ctr"/>
                      <a:r>
                        <a:rPr lang="en-US" sz="2800" u="none" strike="noStrike" dirty="0">
                          <a:effectLst/>
                          <a:latin typeface="メイリオ" panose="020B0604030504040204" pitchFamily="50" charset="-128"/>
                          <a:ea typeface="メイリオ" panose="020B0604030504040204" pitchFamily="50" charset="-128"/>
                        </a:rPr>
                        <a:t>R</a:t>
                      </a:r>
                      <a:r>
                        <a:rPr lang="ja-JP" altLang="en-US" sz="2800" u="none" strike="noStrike" dirty="0">
                          <a:effectLst/>
                          <a:latin typeface="メイリオ" panose="020B0604030504040204" pitchFamily="50" charset="-128"/>
                          <a:ea typeface="メイリオ" panose="020B0604030504040204" pitchFamily="50" charset="-128"/>
                        </a:rPr>
                        <a:t>４</a:t>
                      </a:r>
                      <a:endParaRPr lang="en-US" sz="2800" b="0" i="0" u="none" strike="noStrike" dirty="0">
                        <a:solidFill>
                          <a:srgbClr val="000000"/>
                        </a:solidFill>
                        <a:effectLst/>
                        <a:latin typeface="メイリオ" panose="020B0604030504040204" pitchFamily="50" charset="-128"/>
                        <a:ea typeface="メイリオ" panose="020B0604030504040204" pitchFamily="50" charset="-128"/>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2800" u="none" strike="noStrike" dirty="0">
                          <a:effectLst/>
                          <a:latin typeface="メイリオ" panose="020B0604030504040204" pitchFamily="50" charset="-128"/>
                          <a:ea typeface="メイリオ" panose="020B0604030504040204" pitchFamily="50" charset="-128"/>
                        </a:rPr>
                        <a:t>０</a:t>
                      </a:r>
                      <a:r>
                        <a:rPr lang="en-US" altLang="ja-JP" sz="2800" u="none" strike="noStrike" dirty="0">
                          <a:effectLst/>
                          <a:latin typeface="メイリオ" panose="020B0604030504040204" pitchFamily="50" charset="-128"/>
                          <a:ea typeface="メイリオ" panose="020B0604030504040204" pitchFamily="50" charset="-128"/>
                        </a:rPr>
                        <a:t>.</a:t>
                      </a:r>
                      <a:r>
                        <a:rPr lang="ja-JP" altLang="en-US" sz="2800" u="none" strike="noStrike" dirty="0">
                          <a:effectLst/>
                          <a:latin typeface="メイリオ" panose="020B0604030504040204" pitchFamily="50" charset="-128"/>
                          <a:ea typeface="メイリオ" panose="020B0604030504040204" pitchFamily="50" charset="-128"/>
                        </a:rPr>
                        <a:t>１２</a:t>
                      </a:r>
                      <a:endParaRPr lang="en-US" altLang="ja-JP" sz="2800" b="0" i="0" u="none" strike="noStrike" dirty="0">
                        <a:solidFill>
                          <a:srgbClr val="000000"/>
                        </a:solidFill>
                        <a:effectLst/>
                        <a:latin typeface="メイリオ" panose="020B0604030504040204" pitchFamily="50" charset="-128"/>
                        <a:ea typeface="メイリオ" panose="020B0604030504040204" pitchFamily="50" charset="-128"/>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2800" u="none" strike="noStrike" dirty="0">
                          <a:effectLst/>
                          <a:latin typeface="メイリオ" panose="020B0604030504040204" pitchFamily="50" charset="-128"/>
                          <a:ea typeface="メイリオ" panose="020B0604030504040204" pitchFamily="50" charset="-128"/>
                        </a:rPr>
                        <a:t>０</a:t>
                      </a:r>
                      <a:r>
                        <a:rPr lang="en-US" altLang="ja-JP" sz="2800" u="none" strike="noStrike" dirty="0">
                          <a:effectLst/>
                          <a:latin typeface="メイリオ" panose="020B0604030504040204" pitchFamily="50" charset="-128"/>
                          <a:ea typeface="メイリオ" panose="020B0604030504040204" pitchFamily="50" charset="-128"/>
                        </a:rPr>
                        <a:t>.</a:t>
                      </a:r>
                      <a:r>
                        <a:rPr lang="ja-JP" altLang="en-US" sz="2800" u="none" strike="noStrike" dirty="0">
                          <a:effectLst/>
                          <a:latin typeface="メイリオ" panose="020B0604030504040204" pitchFamily="50" charset="-128"/>
                          <a:ea typeface="メイリオ" panose="020B0604030504040204" pitchFamily="50" charset="-128"/>
                        </a:rPr>
                        <a:t>０７</a:t>
                      </a:r>
                      <a:endParaRPr lang="en-US" altLang="ja-JP" sz="2800" b="0" i="0" u="none" strike="noStrike" dirty="0">
                        <a:solidFill>
                          <a:srgbClr val="000000"/>
                        </a:solidFill>
                        <a:effectLst/>
                        <a:latin typeface="メイリオ" panose="020B0604030504040204" pitchFamily="50" charset="-128"/>
                        <a:ea typeface="メイリオ" panose="020B0604030504040204" pitchFamily="50" charset="-128"/>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2800" u="none" strike="noStrike" dirty="0">
                          <a:solidFill>
                            <a:srgbClr val="FF0000"/>
                          </a:solidFill>
                          <a:effectLst/>
                          <a:latin typeface="メイリオ" panose="020B0604030504040204" pitchFamily="50" charset="-128"/>
                          <a:ea typeface="メイリオ" panose="020B0604030504040204" pitchFamily="50" charset="-128"/>
                        </a:rPr>
                        <a:t>+</a:t>
                      </a:r>
                      <a:r>
                        <a:rPr lang="ja-JP" altLang="en-US" sz="2800" u="none" strike="noStrike" dirty="0">
                          <a:solidFill>
                            <a:srgbClr val="FF0000"/>
                          </a:solidFill>
                          <a:effectLst/>
                          <a:latin typeface="メイリオ" panose="020B0604030504040204" pitchFamily="50" charset="-128"/>
                          <a:ea typeface="メイリオ" panose="020B0604030504040204" pitchFamily="50" charset="-128"/>
                        </a:rPr>
                        <a:t>０</a:t>
                      </a:r>
                      <a:r>
                        <a:rPr lang="en-US" altLang="ja-JP" sz="2800" u="none" strike="noStrike" dirty="0">
                          <a:solidFill>
                            <a:srgbClr val="FF0000"/>
                          </a:solidFill>
                          <a:effectLst/>
                          <a:latin typeface="メイリオ" panose="020B0604030504040204" pitchFamily="50" charset="-128"/>
                          <a:ea typeface="メイリオ" panose="020B0604030504040204" pitchFamily="50" charset="-128"/>
                        </a:rPr>
                        <a:t>.</a:t>
                      </a:r>
                      <a:r>
                        <a:rPr lang="ja-JP" altLang="en-US" sz="2800" u="none" strike="noStrike" dirty="0">
                          <a:solidFill>
                            <a:srgbClr val="FF0000"/>
                          </a:solidFill>
                          <a:effectLst/>
                          <a:latin typeface="メイリオ" panose="020B0604030504040204" pitchFamily="50" charset="-128"/>
                          <a:ea typeface="メイリオ" panose="020B0604030504040204" pitchFamily="50" charset="-128"/>
                        </a:rPr>
                        <a:t>０５</a:t>
                      </a:r>
                      <a:endParaRPr lang="en-US" altLang="ja-JP" sz="2800" b="0" i="0" u="none" strike="noStrike" dirty="0">
                        <a:solidFill>
                          <a:srgbClr val="FF0000"/>
                        </a:solidFill>
                        <a:effectLst/>
                        <a:latin typeface="メイリオ" panose="020B0604030504040204" pitchFamily="50" charset="-128"/>
                        <a:ea typeface="メイリオ" panose="020B0604030504040204" pitchFamily="50" charset="-128"/>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6956808"/>
                  </a:ext>
                </a:extLst>
              </a:tr>
            </a:tbl>
          </a:graphicData>
        </a:graphic>
      </p:graphicFrame>
      <p:sp>
        <p:nvSpPr>
          <p:cNvPr id="3" name="テキスト ボックス 2">
            <a:extLst>
              <a:ext uri="{FF2B5EF4-FFF2-40B4-BE49-F238E27FC236}">
                <a16:creationId xmlns:a16="http://schemas.microsoft.com/office/drawing/2014/main" id="{E5550B53-1650-9570-E2F9-7DE4355A4B80}"/>
              </a:ext>
            </a:extLst>
          </p:cNvPr>
          <p:cNvSpPr txBox="1"/>
          <p:nvPr/>
        </p:nvSpPr>
        <p:spPr>
          <a:xfrm>
            <a:off x="1682678" y="5529089"/>
            <a:ext cx="8901901" cy="338554"/>
          </a:xfrm>
          <a:prstGeom prst="rect">
            <a:avLst/>
          </a:prstGeom>
          <a:noFill/>
          <a:ln>
            <a:noFill/>
          </a:ln>
        </p:spPr>
        <p:txBody>
          <a:bodyPr wrap="square" rtlCol="0">
            <a:spAutoFit/>
          </a:bodyPr>
          <a:lstStyle/>
          <a:p>
            <a:pPr lvl="0"/>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令和５年度「児童生徒の問題行動・不登校等生徒指導上の諸課題に関する調査」（宮城県分）</a:t>
            </a:r>
            <a:endParaRPr lang="en-US" altLang="ja-JP" sz="16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2" name="テキスト ボックス 11">
            <a:extLst>
              <a:ext uri="{FF2B5EF4-FFF2-40B4-BE49-F238E27FC236}">
                <a16:creationId xmlns:a16="http://schemas.microsoft.com/office/drawing/2014/main" id="{0555CA18-FBCC-0A5A-5E5B-B6BA6596E407}"/>
              </a:ext>
            </a:extLst>
          </p:cNvPr>
          <p:cNvSpPr txBox="1"/>
          <p:nvPr/>
        </p:nvSpPr>
        <p:spPr>
          <a:xfrm>
            <a:off x="1682678" y="5274179"/>
            <a:ext cx="8814115" cy="338554"/>
          </a:xfrm>
          <a:prstGeom prst="rect">
            <a:avLst/>
          </a:prstGeom>
          <a:noFill/>
          <a:ln>
            <a:noFill/>
          </a:ln>
        </p:spPr>
        <p:txBody>
          <a:bodyPr wrap="square" rtlCol="0">
            <a:spAutoFit/>
          </a:bodyPr>
          <a:lstStyle/>
          <a:p>
            <a:pPr lvl="0"/>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令和４年度「児童生徒の問題行動・不登校等生徒指導上の諸課題に関する調査」（宮城県分）</a:t>
            </a:r>
            <a:endParaRPr lang="en-US" altLang="ja-JP" sz="1600" dirty="0">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35793199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F15977-CB20-A813-6F54-C791B46CC85C}"/>
            </a:ext>
          </a:extLst>
        </p:cNvPr>
        <p:cNvGrpSpPr/>
        <p:nvPr/>
      </p:nvGrpSpPr>
      <p:grpSpPr>
        <a:xfrm>
          <a:off x="0" y="0"/>
          <a:ext cx="0" cy="0"/>
          <a:chOff x="0" y="0"/>
          <a:chExt cx="0" cy="0"/>
        </a:xfrm>
      </p:grpSpPr>
      <p:sp>
        <p:nvSpPr>
          <p:cNvPr id="9" name="正方形/長方形 8">
            <a:extLst>
              <a:ext uri="{FF2B5EF4-FFF2-40B4-BE49-F238E27FC236}">
                <a16:creationId xmlns:a16="http://schemas.microsoft.com/office/drawing/2014/main" id="{9CC99DC1-601E-5CD9-5149-067A57F91431}"/>
              </a:ext>
            </a:extLst>
          </p:cNvPr>
          <p:cNvSpPr/>
          <p:nvPr/>
        </p:nvSpPr>
        <p:spPr>
          <a:xfrm>
            <a:off x="0" y="522518"/>
            <a:ext cx="12192000" cy="757643"/>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tIns="36000" bIns="180000" rtlCol="0" anchor="ctr"/>
          <a:lstStyle/>
          <a:p>
            <a:pPr algn="ctr">
              <a:lnSpc>
                <a:spcPct val="150000"/>
              </a:lnSpc>
            </a:pPr>
            <a:endParaRPr lang="ja-JP" altLang="en-US" sz="4000" b="1" dirty="0">
              <a:latin typeface="BIZ UDPゴシック" panose="020B0400000000000000" pitchFamily="50" charset="-128"/>
              <a:ea typeface="BIZ UDPゴシック" panose="020B0400000000000000" pitchFamily="50" charset="-128"/>
              <a:cs typeface="メイリオ" panose="020B0604030504040204" pitchFamily="50" charset="-128"/>
            </a:endParaRPr>
          </a:p>
        </p:txBody>
      </p:sp>
      <p:sp>
        <p:nvSpPr>
          <p:cNvPr id="10" name="スライド番号プレースホルダー 6">
            <a:extLst>
              <a:ext uri="{FF2B5EF4-FFF2-40B4-BE49-F238E27FC236}">
                <a16:creationId xmlns:a16="http://schemas.microsoft.com/office/drawing/2014/main" id="{760DEDE4-49CB-7A4C-FF4A-C61C98A74AE3}"/>
              </a:ext>
            </a:extLst>
          </p:cNvPr>
          <p:cNvSpPr>
            <a:spLocks noGrp="1"/>
          </p:cNvSpPr>
          <p:nvPr>
            <p:ph type="sldNum" sz="quarter" idx="4294967295"/>
          </p:nvPr>
        </p:nvSpPr>
        <p:spPr>
          <a:xfrm>
            <a:off x="11043621" y="6359525"/>
            <a:ext cx="685800" cy="365125"/>
          </a:xfrm>
        </p:spPr>
        <p:txBody>
          <a:bodyPr/>
          <a:lstStyle/>
          <a:p>
            <a:fld id="{0E54B413-F675-4D37-BE3F-961AF07AA19A}" type="slidenum">
              <a:rPr kumimoji="1" lang="ja-JP" altLang="en-US" sz="2000" smtClean="0">
                <a:solidFill>
                  <a:schemeClr val="tx1"/>
                </a:solidFill>
                <a:latin typeface="UD デジタル 教科書体 NK-B" panose="02020700000000000000" pitchFamily="18" charset="-128"/>
                <a:ea typeface="UD デジタル 教科書体 NK-B" panose="02020700000000000000" pitchFamily="18" charset="-128"/>
              </a:rPr>
              <a:t>11</a:t>
            </a:fld>
            <a:endParaRPr kumimoji="1" lang="ja-JP" altLang="en-US" sz="2000" dirty="0">
              <a:solidFill>
                <a:schemeClr val="tx1"/>
              </a:solidFill>
              <a:latin typeface="UD デジタル 教科書体 NK-B" panose="02020700000000000000" pitchFamily="18" charset="-128"/>
              <a:ea typeface="UD デジタル 教科書体 NK-B" panose="02020700000000000000" pitchFamily="18" charset="-128"/>
            </a:endParaRPr>
          </a:p>
        </p:txBody>
      </p:sp>
      <p:sp>
        <p:nvSpPr>
          <p:cNvPr id="6" name="フッター プレースホルダー 5">
            <a:extLst>
              <a:ext uri="{FF2B5EF4-FFF2-40B4-BE49-F238E27FC236}">
                <a16:creationId xmlns:a16="http://schemas.microsoft.com/office/drawing/2014/main" id="{8056FB8A-6445-4332-7916-E752D7107ED1}"/>
              </a:ext>
            </a:extLst>
          </p:cNvPr>
          <p:cNvSpPr txBox="1">
            <a:spLocks/>
          </p:cNvSpPr>
          <p:nvPr/>
        </p:nvSpPr>
        <p:spPr>
          <a:xfrm>
            <a:off x="2613749" y="6374809"/>
            <a:ext cx="6964502" cy="357483"/>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ja-JP" altLang="en-US" sz="2000">
                <a:solidFill>
                  <a:schemeClr val="tx1"/>
                </a:solidFill>
                <a:latin typeface="UD デジタル 教科書体 NK-B" panose="02020700000000000000" pitchFamily="18" charset="-128"/>
                <a:ea typeface="UD デジタル 教科書体 NK-B" panose="02020700000000000000" pitchFamily="18" charset="-128"/>
              </a:rPr>
              <a:t>宮城県総合教育センター　令和</a:t>
            </a:r>
            <a:r>
              <a:rPr kumimoji="1" lang="en-US" altLang="ja-JP" sz="2000">
                <a:solidFill>
                  <a:schemeClr val="tx1"/>
                </a:solidFill>
                <a:latin typeface="UD デジタル 教科書体 NK-B" panose="02020700000000000000" pitchFamily="18" charset="-128"/>
                <a:ea typeface="UD デジタル 教科書体 NK-B" panose="02020700000000000000" pitchFamily="18" charset="-128"/>
              </a:rPr>
              <a:t>6</a:t>
            </a:r>
            <a:r>
              <a:rPr kumimoji="1" lang="ja-JP" altLang="en-US" sz="2000">
                <a:solidFill>
                  <a:schemeClr val="tx1"/>
                </a:solidFill>
                <a:latin typeface="UD デジタル 教科書体 NK-B" panose="02020700000000000000" pitchFamily="18" charset="-128"/>
                <a:ea typeface="UD デジタル 教科書体 NK-B" panose="02020700000000000000" pitchFamily="18" charset="-128"/>
              </a:rPr>
              <a:t>年度　生徒指導研究グループ</a:t>
            </a:r>
            <a:endParaRPr kumimoji="1" lang="ja-JP" altLang="en-US" sz="2000" dirty="0">
              <a:solidFill>
                <a:schemeClr val="tx1"/>
              </a:solidFill>
              <a:latin typeface="UD デジタル 教科書体 NK-B" panose="02020700000000000000" pitchFamily="18" charset="-128"/>
              <a:ea typeface="UD デジタル 教科書体 NK-B" panose="02020700000000000000" pitchFamily="18" charset="-128"/>
            </a:endParaRPr>
          </a:p>
        </p:txBody>
      </p:sp>
      <p:sp>
        <p:nvSpPr>
          <p:cNvPr id="2" name="テキスト ボックス 1">
            <a:extLst>
              <a:ext uri="{FF2B5EF4-FFF2-40B4-BE49-F238E27FC236}">
                <a16:creationId xmlns:a16="http://schemas.microsoft.com/office/drawing/2014/main" id="{FE5E3A37-D7A9-0EE8-ED11-79D4A01D367B}"/>
              </a:ext>
            </a:extLst>
          </p:cNvPr>
          <p:cNvSpPr txBox="1"/>
          <p:nvPr/>
        </p:nvSpPr>
        <p:spPr>
          <a:xfrm>
            <a:off x="4539570" y="1516128"/>
            <a:ext cx="3112028" cy="646331"/>
          </a:xfrm>
          <a:prstGeom prst="rect">
            <a:avLst/>
          </a:prstGeom>
          <a:noFill/>
          <a:ln w="38100">
            <a:noFill/>
          </a:ln>
        </p:spPr>
        <p:txBody>
          <a:bodyPr wrap="square" rtlCol="0">
            <a:spAutoFit/>
          </a:bodyPr>
          <a:lstStyle/>
          <a:p>
            <a:r>
              <a:rPr lang="ja-JP" altLang="en-US" sz="3600" dirty="0">
                <a:latin typeface="メイリオ" panose="020B0604030504040204" pitchFamily="50" charset="-128"/>
                <a:ea typeface="メイリオ" panose="020B0604030504040204" pitchFamily="50" charset="-128"/>
                <a:cs typeface="メイリオ" panose="020B0604030504040204" pitchFamily="50" charset="-128"/>
              </a:rPr>
              <a:t>宮城県の現状</a:t>
            </a:r>
            <a:endParaRPr lang="en-US" altLang="ja-JP" sz="36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 name="テキスト ボックス 4">
            <a:extLst>
              <a:ext uri="{FF2B5EF4-FFF2-40B4-BE49-F238E27FC236}">
                <a16:creationId xmlns:a16="http://schemas.microsoft.com/office/drawing/2014/main" id="{DC856FF5-1FB3-1BF5-5315-474D9A0679F5}"/>
              </a:ext>
            </a:extLst>
          </p:cNvPr>
          <p:cNvSpPr txBox="1"/>
          <p:nvPr/>
        </p:nvSpPr>
        <p:spPr>
          <a:xfrm>
            <a:off x="1342238" y="361024"/>
            <a:ext cx="9506693" cy="858761"/>
          </a:xfrm>
          <a:prstGeom prst="rect">
            <a:avLst/>
          </a:prstGeom>
          <a:noFill/>
        </p:spPr>
        <p:txBody>
          <a:bodyPr wrap="square">
            <a:spAutoFit/>
          </a:bodyPr>
          <a:lstStyle/>
          <a:p>
            <a:pPr algn="ctr">
              <a:lnSpc>
                <a:spcPct val="150000"/>
              </a:lnSpc>
            </a:pPr>
            <a:r>
              <a:rPr lang="ja-JP" altLang="en-US" sz="4000" b="1" dirty="0">
                <a:solidFill>
                  <a:schemeClr val="bg1"/>
                </a:solidFill>
                <a:latin typeface="BIZ UDPゴシック" panose="020B0400000000000000" pitchFamily="50" charset="-128"/>
                <a:ea typeface="BIZ UDPゴシック" panose="020B0400000000000000" pitchFamily="50" charset="-128"/>
                <a:cs typeface="メイリオ" panose="020B0604030504040204" pitchFamily="50" charset="-128"/>
              </a:rPr>
              <a:t>１　教員の教育相談の知識を深めよう</a:t>
            </a:r>
          </a:p>
        </p:txBody>
      </p:sp>
      <p:graphicFrame>
        <p:nvGraphicFramePr>
          <p:cNvPr id="8" name="表 7">
            <a:extLst>
              <a:ext uri="{FF2B5EF4-FFF2-40B4-BE49-F238E27FC236}">
                <a16:creationId xmlns:a16="http://schemas.microsoft.com/office/drawing/2014/main" id="{1D3BC42F-0788-C70F-E205-8E23549530D4}"/>
              </a:ext>
            </a:extLst>
          </p:cNvPr>
          <p:cNvGraphicFramePr>
            <a:graphicFrameLocks noGrp="1"/>
          </p:cNvGraphicFramePr>
          <p:nvPr>
            <p:extLst>
              <p:ext uri="{D42A27DB-BD31-4B8C-83A1-F6EECF244321}">
                <p14:modId xmlns:p14="http://schemas.microsoft.com/office/powerpoint/2010/main" val="4011523878"/>
              </p:ext>
            </p:extLst>
          </p:nvPr>
        </p:nvGraphicFramePr>
        <p:xfrm>
          <a:off x="1140106" y="2623304"/>
          <a:ext cx="9903515" cy="2933700"/>
        </p:xfrm>
        <a:graphic>
          <a:graphicData uri="http://schemas.openxmlformats.org/drawingml/2006/table">
            <a:tbl>
              <a:tblPr>
                <a:tableStyleId>{5C22544A-7EE6-4342-B048-85BDC9FD1C3A}</a:tableStyleId>
              </a:tblPr>
              <a:tblGrid>
                <a:gridCol w="2180165">
                  <a:extLst>
                    <a:ext uri="{9D8B030D-6E8A-4147-A177-3AD203B41FA5}">
                      <a16:colId xmlns:a16="http://schemas.microsoft.com/office/drawing/2014/main" val="1322246396"/>
                    </a:ext>
                  </a:extLst>
                </a:gridCol>
                <a:gridCol w="1229242">
                  <a:extLst>
                    <a:ext uri="{9D8B030D-6E8A-4147-A177-3AD203B41FA5}">
                      <a16:colId xmlns:a16="http://schemas.microsoft.com/office/drawing/2014/main" val="1177653711"/>
                    </a:ext>
                  </a:extLst>
                </a:gridCol>
                <a:gridCol w="2203358">
                  <a:extLst>
                    <a:ext uri="{9D8B030D-6E8A-4147-A177-3AD203B41FA5}">
                      <a16:colId xmlns:a16="http://schemas.microsoft.com/office/drawing/2014/main" val="2626387849"/>
                    </a:ext>
                  </a:extLst>
                </a:gridCol>
                <a:gridCol w="2203358">
                  <a:extLst>
                    <a:ext uri="{9D8B030D-6E8A-4147-A177-3AD203B41FA5}">
                      <a16:colId xmlns:a16="http://schemas.microsoft.com/office/drawing/2014/main" val="371219176"/>
                    </a:ext>
                  </a:extLst>
                </a:gridCol>
                <a:gridCol w="2087392">
                  <a:extLst>
                    <a:ext uri="{9D8B030D-6E8A-4147-A177-3AD203B41FA5}">
                      <a16:colId xmlns:a16="http://schemas.microsoft.com/office/drawing/2014/main" val="1159042963"/>
                    </a:ext>
                  </a:extLst>
                </a:gridCol>
              </a:tblGrid>
              <a:tr h="389305">
                <a:tc gridSpan="2">
                  <a:txBody>
                    <a:bodyPr/>
                    <a:lstStyle/>
                    <a:p>
                      <a:pPr algn="l" fontAlgn="ctr"/>
                      <a:r>
                        <a:rPr lang="ja-JP" altLang="en-US" sz="2700" u="none" strike="noStrike" dirty="0">
                          <a:effectLst/>
                          <a:latin typeface="メイリオ" panose="020B0604030504040204" pitchFamily="50" charset="-128"/>
                          <a:ea typeface="メイリオ" panose="020B0604030504040204" pitchFamily="50" charset="-128"/>
                        </a:rPr>
                        <a:t>　</a:t>
                      </a:r>
                      <a:endParaRPr lang="ja-JP" altLang="en-US" sz="2700" b="0" i="0" u="none" strike="noStrike" dirty="0">
                        <a:solidFill>
                          <a:srgbClr val="000000"/>
                        </a:solidFill>
                        <a:effectLst/>
                        <a:latin typeface="メイリオ" panose="020B0604030504040204" pitchFamily="50" charset="-128"/>
                        <a:ea typeface="メイリオ" panose="020B0604030504040204" pitchFamily="50" charset="-128"/>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solidFill>
                        <a:schemeClr val="tx1"/>
                      </a:solidFill>
                      <a:prstDash val="solid"/>
                      <a:round/>
                      <a:headEnd type="none" w="med" len="med"/>
                      <a:tailEnd type="none" w="med" len="med"/>
                    </a:lnTlToBr>
                    <a:noFill/>
                  </a:tcPr>
                </a:tc>
                <a:tc hMerge="1">
                  <a:txBody>
                    <a:bodyPr/>
                    <a:lstStyle/>
                    <a:p>
                      <a:pPr algn="l" fontAlgn="ctr"/>
                      <a:endParaRPr lang="ja-JP" altLang="en-US" sz="2800" b="0" i="0" u="none" strike="noStrike" dirty="0">
                        <a:solidFill>
                          <a:srgbClr val="000000"/>
                        </a:solidFill>
                        <a:effectLst/>
                        <a:latin typeface="UD デジタル 教科書体 NK-B" panose="02020700000000000000" pitchFamily="18" charset="-128"/>
                        <a:ea typeface="UD デジタル 教科書体 NK-B" panose="02020700000000000000" pitchFamily="18" charset="-128"/>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2700" u="none" strike="noStrike" dirty="0">
                          <a:effectLst/>
                          <a:latin typeface="メイリオ" panose="020B0604030504040204" pitchFamily="50" charset="-128"/>
                          <a:ea typeface="メイリオ" panose="020B0604030504040204" pitchFamily="50" charset="-128"/>
                        </a:rPr>
                        <a:t>宮城県</a:t>
                      </a:r>
                      <a:endParaRPr lang="ja-JP" altLang="en-US" sz="2700" b="0" i="0" u="none" strike="noStrike" dirty="0">
                        <a:solidFill>
                          <a:srgbClr val="000000"/>
                        </a:solidFill>
                        <a:effectLst/>
                        <a:latin typeface="メイリオ" panose="020B0604030504040204" pitchFamily="50" charset="-128"/>
                        <a:ea typeface="メイリオ" panose="020B0604030504040204" pitchFamily="50" charset="-128"/>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2700" u="none" strike="noStrike" dirty="0">
                          <a:effectLst/>
                          <a:latin typeface="メイリオ" panose="020B0604030504040204" pitchFamily="50" charset="-128"/>
                          <a:ea typeface="メイリオ" panose="020B0604030504040204" pitchFamily="50" charset="-128"/>
                        </a:rPr>
                        <a:t>全国</a:t>
                      </a:r>
                      <a:endParaRPr lang="ja-JP" altLang="en-US" sz="2700" b="0" i="0" u="none" strike="noStrike" dirty="0">
                        <a:solidFill>
                          <a:srgbClr val="000000"/>
                        </a:solidFill>
                        <a:effectLst/>
                        <a:latin typeface="メイリオ" panose="020B0604030504040204" pitchFamily="50" charset="-128"/>
                        <a:ea typeface="メイリオ" panose="020B0604030504040204" pitchFamily="50" charset="-128"/>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2700" u="none" strike="noStrike" dirty="0">
                          <a:effectLst/>
                          <a:latin typeface="メイリオ" panose="020B0604030504040204" pitchFamily="50" charset="-128"/>
                          <a:ea typeface="メイリオ" panose="020B0604030504040204" pitchFamily="50" charset="-128"/>
                        </a:rPr>
                        <a:t>全国との差</a:t>
                      </a:r>
                      <a:endParaRPr lang="ja-JP" altLang="en-US" sz="2700" b="0" i="0" u="none" strike="noStrike" dirty="0">
                        <a:solidFill>
                          <a:srgbClr val="000000"/>
                        </a:solidFill>
                        <a:effectLst/>
                        <a:latin typeface="メイリオ" panose="020B0604030504040204" pitchFamily="50" charset="-128"/>
                        <a:ea typeface="メイリオ" panose="020B0604030504040204" pitchFamily="50" charset="-128"/>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14430514"/>
                  </a:ext>
                </a:extLst>
              </a:tr>
              <a:tr h="389305">
                <a:tc rowSpan="2">
                  <a:txBody>
                    <a:bodyPr/>
                    <a:lstStyle/>
                    <a:p>
                      <a:pPr algn="ctr" fontAlgn="ctr"/>
                      <a:r>
                        <a:rPr lang="ja-JP" altLang="en-US" sz="2700" u="none" strike="noStrike" dirty="0">
                          <a:effectLst/>
                          <a:latin typeface="メイリオ" panose="020B0604030504040204" pitchFamily="50" charset="-128"/>
                          <a:ea typeface="メイリオ" panose="020B0604030504040204" pitchFamily="50" charset="-128"/>
                        </a:rPr>
                        <a:t>小学校</a:t>
                      </a:r>
                      <a:endParaRPr lang="ja-JP" altLang="en-US" sz="2700" b="0" i="0" u="none" strike="noStrike" dirty="0">
                        <a:solidFill>
                          <a:srgbClr val="000000"/>
                        </a:solidFill>
                        <a:effectLst/>
                        <a:latin typeface="メイリオ" panose="020B0604030504040204" pitchFamily="50" charset="-128"/>
                        <a:ea typeface="メイリオ" panose="020B0604030504040204" pitchFamily="50" charset="-128"/>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2700" u="none" strike="noStrike" dirty="0">
                          <a:effectLst/>
                          <a:latin typeface="メイリオ" panose="020B0604030504040204" pitchFamily="50" charset="-128"/>
                          <a:ea typeface="メイリオ" panose="020B0604030504040204" pitchFamily="50" charset="-128"/>
                        </a:rPr>
                        <a:t>R</a:t>
                      </a:r>
                      <a:r>
                        <a:rPr lang="ja-JP" altLang="en-US" sz="2700" u="none" strike="noStrike" dirty="0">
                          <a:effectLst/>
                          <a:latin typeface="メイリオ" panose="020B0604030504040204" pitchFamily="50" charset="-128"/>
                          <a:ea typeface="メイリオ" panose="020B0604030504040204" pitchFamily="50" charset="-128"/>
                        </a:rPr>
                        <a:t>５</a:t>
                      </a:r>
                      <a:endParaRPr lang="en-US" sz="2700" b="0" i="0" u="none" strike="noStrike" dirty="0">
                        <a:solidFill>
                          <a:srgbClr val="000000"/>
                        </a:solidFill>
                        <a:effectLst/>
                        <a:latin typeface="メイリオ" panose="020B0604030504040204" pitchFamily="50" charset="-128"/>
                        <a:ea typeface="メイリオ" panose="020B0604030504040204" pitchFamily="50" charset="-128"/>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2700" u="none" strike="noStrike" dirty="0">
                          <a:effectLst/>
                          <a:latin typeface="メイリオ" panose="020B0604030504040204" pitchFamily="50" charset="-128"/>
                          <a:ea typeface="メイリオ" panose="020B0604030504040204" pitchFamily="50" charset="-128"/>
                        </a:rPr>
                        <a:t>２</a:t>
                      </a:r>
                      <a:r>
                        <a:rPr lang="en-US" altLang="ja-JP" sz="2700" u="none" strike="noStrike" dirty="0">
                          <a:effectLst/>
                          <a:latin typeface="メイリオ" panose="020B0604030504040204" pitchFamily="50" charset="-128"/>
                          <a:ea typeface="メイリオ" panose="020B0604030504040204" pitchFamily="50" charset="-128"/>
                        </a:rPr>
                        <a:t>.</a:t>
                      </a:r>
                      <a:r>
                        <a:rPr lang="ja-JP" altLang="en-US" sz="2700" u="none" strike="noStrike" dirty="0">
                          <a:effectLst/>
                          <a:latin typeface="メイリオ" panose="020B0604030504040204" pitchFamily="50" charset="-128"/>
                          <a:ea typeface="メイリオ" panose="020B0604030504040204" pitchFamily="50" charset="-128"/>
                        </a:rPr>
                        <a:t>７４</a:t>
                      </a:r>
                      <a:endParaRPr lang="en-US" altLang="ja-JP" sz="2700" b="0" i="0" u="none" strike="noStrike" dirty="0">
                        <a:solidFill>
                          <a:srgbClr val="000000"/>
                        </a:solidFill>
                        <a:effectLst/>
                        <a:latin typeface="メイリオ" panose="020B0604030504040204" pitchFamily="50" charset="-128"/>
                        <a:ea typeface="メイリオ" panose="020B0604030504040204" pitchFamily="50" charset="-128"/>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2700" u="none" strike="noStrike" dirty="0">
                          <a:effectLst/>
                          <a:latin typeface="メイリオ" panose="020B0604030504040204" pitchFamily="50" charset="-128"/>
                          <a:ea typeface="メイリオ" panose="020B0604030504040204" pitchFamily="50" charset="-128"/>
                        </a:rPr>
                        <a:t>２</a:t>
                      </a:r>
                      <a:r>
                        <a:rPr lang="en-US" altLang="ja-JP" sz="2700" u="none" strike="noStrike" dirty="0">
                          <a:effectLst/>
                          <a:latin typeface="メイリオ" panose="020B0604030504040204" pitchFamily="50" charset="-128"/>
                          <a:ea typeface="メイリオ" panose="020B0604030504040204" pitchFamily="50" charset="-128"/>
                        </a:rPr>
                        <a:t>.</a:t>
                      </a:r>
                      <a:r>
                        <a:rPr lang="ja-JP" altLang="en-US" sz="2700" u="none" strike="noStrike" dirty="0">
                          <a:effectLst/>
                          <a:latin typeface="メイリオ" panose="020B0604030504040204" pitchFamily="50" charset="-128"/>
                          <a:ea typeface="メイリオ" panose="020B0604030504040204" pitchFamily="50" charset="-128"/>
                        </a:rPr>
                        <a:t>１４</a:t>
                      </a:r>
                      <a:endParaRPr lang="en-US" altLang="ja-JP" sz="2700" b="0" i="0" u="none" strike="noStrike" dirty="0">
                        <a:solidFill>
                          <a:srgbClr val="000000"/>
                        </a:solidFill>
                        <a:effectLst/>
                        <a:latin typeface="メイリオ" panose="020B0604030504040204" pitchFamily="50" charset="-128"/>
                        <a:ea typeface="メイリオ" panose="020B0604030504040204" pitchFamily="50" charset="-128"/>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2700" u="none" strike="noStrike" dirty="0">
                          <a:solidFill>
                            <a:srgbClr val="FF0000"/>
                          </a:solidFill>
                          <a:effectLst/>
                          <a:latin typeface="メイリオ" panose="020B0604030504040204" pitchFamily="50" charset="-128"/>
                          <a:ea typeface="メイリオ" panose="020B0604030504040204" pitchFamily="50" charset="-128"/>
                        </a:rPr>
                        <a:t>+</a:t>
                      </a:r>
                      <a:r>
                        <a:rPr lang="ja-JP" altLang="en-US" sz="2700" u="none" strike="noStrike" dirty="0">
                          <a:solidFill>
                            <a:srgbClr val="FF0000"/>
                          </a:solidFill>
                          <a:effectLst/>
                          <a:latin typeface="メイリオ" panose="020B0604030504040204" pitchFamily="50" charset="-128"/>
                          <a:ea typeface="メイリオ" panose="020B0604030504040204" pitchFamily="50" charset="-128"/>
                        </a:rPr>
                        <a:t>０</a:t>
                      </a:r>
                      <a:r>
                        <a:rPr lang="en-US" altLang="ja-JP" sz="2700" u="none" strike="noStrike" dirty="0">
                          <a:solidFill>
                            <a:srgbClr val="FF0000"/>
                          </a:solidFill>
                          <a:effectLst/>
                          <a:latin typeface="メイリオ" panose="020B0604030504040204" pitchFamily="50" charset="-128"/>
                          <a:ea typeface="メイリオ" panose="020B0604030504040204" pitchFamily="50" charset="-128"/>
                        </a:rPr>
                        <a:t>.</a:t>
                      </a:r>
                      <a:r>
                        <a:rPr lang="ja-JP" altLang="en-US" sz="2700" u="none" strike="noStrike" dirty="0">
                          <a:solidFill>
                            <a:srgbClr val="FF0000"/>
                          </a:solidFill>
                          <a:effectLst/>
                          <a:latin typeface="メイリオ" panose="020B0604030504040204" pitchFamily="50" charset="-128"/>
                          <a:ea typeface="メイリオ" panose="020B0604030504040204" pitchFamily="50" charset="-128"/>
                        </a:rPr>
                        <a:t>６０</a:t>
                      </a:r>
                      <a:endParaRPr lang="en-US" altLang="ja-JP" sz="2700" b="0" i="0" u="none" strike="noStrike" dirty="0">
                        <a:solidFill>
                          <a:srgbClr val="FF0000"/>
                        </a:solidFill>
                        <a:effectLst/>
                        <a:latin typeface="メイリオ" panose="020B0604030504040204" pitchFamily="50" charset="-128"/>
                        <a:ea typeface="メイリオ" panose="020B0604030504040204" pitchFamily="50" charset="-128"/>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99600614"/>
                  </a:ext>
                </a:extLst>
              </a:tr>
              <a:tr h="389305">
                <a:tc vMerge="1">
                  <a:txBody>
                    <a:bodyPr/>
                    <a:lstStyle/>
                    <a:p>
                      <a:endParaRPr kumimoji="1" lang="ja-JP" altLang="en-US"/>
                    </a:p>
                  </a:txBody>
                  <a:tcPr/>
                </a:tc>
                <a:tc>
                  <a:txBody>
                    <a:bodyPr/>
                    <a:lstStyle/>
                    <a:p>
                      <a:pPr algn="ctr" fontAlgn="ctr"/>
                      <a:r>
                        <a:rPr lang="en-US" sz="2700" u="none" strike="noStrike" dirty="0">
                          <a:effectLst/>
                          <a:latin typeface="メイリオ" panose="020B0604030504040204" pitchFamily="50" charset="-128"/>
                          <a:ea typeface="メイリオ" panose="020B0604030504040204" pitchFamily="50" charset="-128"/>
                        </a:rPr>
                        <a:t>R</a:t>
                      </a:r>
                      <a:r>
                        <a:rPr lang="ja-JP" altLang="en-US" sz="2700" u="none" strike="noStrike" dirty="0">
                          <a:effectLst/>
                          <a:latin typeface="メイリオ" panose="020B0604030504040204" pitchFamily="50" charset="-128"/>
                          <a:ea typeface="メイリオ" panose="020B0604030504040204" pitchFamily="50" charset="-128"/>
                        </a:rPr>
                        <a:t>４</a:t>
                      </a:r>
                      <a:endParaRPr lang="en-US" sz="2700" b="0" i="0" u="none" strike="noStrike" dirty="0">
                        <a:solidFill>
                          <a:srgbClr val="000000"/>
                        </a:solidFill>
                        <a:effectLst/>
                        <a:latin typeface="メイリオ" panose="020B0604030504040204" pitchFamily="50" charset="-128"/>
                        <a:ea typeface="メイリオ" panose="020B0604030504040204" pitchFamily="50" charset="-128"/>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2700" u="none" strike="noStrike" dirty="0">
                          <a:effectLst/>
                          <a:latin typeface="メイリオ" panose="020B0604030504040204" pitchFamily="50" charset="-128"/>
                          <a:ea typeface="メイリオ" panose="020B0604030504040204" pitchFamily="50" charset="-128"/>
                        </a:rPr>
                        <a:t>１</a:t>
                      </a:r>
                      <a:r>
                        <a:rPr lang="en-US" altLang="ja-JP" sz="2700" u="none" strike="noStrike" dirty="0">
                          <a:effectLst/>
                          <a:latin typeface="メイリオ" panose="020B0604030504040204" pitchFamily="50" charset="-128"/>
                          <a:ea typeface="メイリオ" panose="020B0604030504040204" pitchFamily="50" charset="-128"/>
                        </a:rPr>
                        <a:t>.</a:t>
                      </a:r>
                      <a:r>
                        <a:rPr lang="ja-JP" altLang="en-US" sz="2700" u="none" strike="noStrike" dirty="0">
                          <a:effectLst/>
                          <a:latin typeface="メイリオ" panose="020B0604030504040204" pitchFamily="50" charset="-128"/>
                          <a:ea typeface="メイリオ" panose="020B0604030504040204" pitchFamily="50" charset="-128"/>
                        </a:rPr>
                        <a:t>８５</a:t>
                      </a:r>
                      <a:endParaRPr lang="en-US" altLang="ja-JP" sz="2700" b="0" i="0" u="none" strike="noStrike" dirty="0">
                        <a:solidFill>
                          <a:srgbClr val="000000"/>
                        </a:solidFill>
                        <a:effectLst/>
                        <a:latin typeface="メイリオ" panose="020B0604030504040204" pitchFamily="50" charset="-128"/>
                        <a:ea typeface="メイリオ" panose="020B0604030504040204" pitchFamily="50" charset="-128"/>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2700" u="none" strike="noStrike" dirty="0">
                          <a:effectLst/>
                          <a:latin typeface="メイリオ" panose="020B0604030504040204" pitchFamily="50" charset="-128"/>
                          <a:ea typeface="メイリオ" panose="020B0604030504040204" pitchFamily="50" charset="-128"/>
                        </a:rPr>
                        <a:t>１</a:t>
                      </a:r>
                      <a:r>
                        <a:rPr lang="en-US" altLang="ja-JP" sz="2700" u="none" strike="noStrike" dirty="0">
                          <a:effectLst/>
                          <a:latin typeface="メイリオ" panose="020B0604030504040204" pitchFamily="50" charset="-128"/>
                          <a:ea typeface="メイリオ" panose="020B0604030504040204" pitchFamily="50" charset="-128"/>
                        </a:rPr>
                        <a:t>.</a:t>
                      </a:r>
                      <a:r>
                        <a:rPr lang="ja-JP" altLang="en-US" sz="2700" u="none" strike="noStrike" dirty="0">
                          <a:effectLst/>
                          <a:latin typeface="メイリオ" panose="020B0604030504040204" pitchFamily="50" charset="-128"/>
                          <a:ea typeface="メイリオ" panose="020B0604030504040204" pitchFamily="50" charset="-128"/>
                        </a:rPr>
                        <a:t>７０</a:t>
                      </a:r>
                      <a:endParaRPr lang="en-US" altLang="ja-JP" sz="2700" b="0" i="0" u="none" strike="noStrike" dirty="0">
                        <a:solidFill>
                          <a:srgbClr val="000000"/>
                        </a:solidFill>
                        <a:effectLst/>
                        <a:latin typeface="メイリオ" panose="020B0604030504040204" pitchFamily="50" charset="-128"/>
                        <a:ea typeface="メイリオ" panose="020B0604030504040204" pitchFamily="50" charset="-128"/>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2700" u="none" strike="noStrike" dirty="0">
                          <a:solidFill>
                            <a:srgbClr val="FF0000"/>
                          </a:solidFill>
                          <a:effectLst/>
                          <a:latin typeface="メイリオ" panose="020B0604030504040204" pitchFamily="50" charset="-128"/>
                          <a:ea typeface="メイリオ" panose="020B0604030504040204" pitchFamily="50" charset="-128"/>
                        </a:rPr>
                        <a:t>+</a:t>
                      </a:r>
                      <a:r>
                        <a:rPr lang="ja-JP" altLang="en-US" sz="2700" u="none" strike="noStrike" dirty="0">
                          <a:solidFill>
                            <a:srgbClr val="FF0000"/>
                          </a:solidFill>
                          <a:effectLst/>
                          <a:latin typeface="メイリオ" panose="020B0604030504040204" pitchFamily="50" charset="-128"/>
                          <a:ea typeface="メイリオ" panose="020B0604030504040204" pitchFamily="50" charset="-128"/>
                        </a:rPr>
                        <a:t>０</a:t>
                      </a:r>
                      <a:r>
                        <a:rPr lang="en-US" altLang="ja-JP" sz="2700" u="none" strike="noStrike" dirty="0">
                          <a:solidFill>
                            <a:srgbClr val="FF0000"/>
                          </a:solidFill>
                          <a:effectLst/>
                          <a:latin typeface="メイリオ" panose="020B0604030504040204" pitchFamily="50" charset="-128"/>
                          <a:ea typeface="メイリオ" panose="020B0604030504040204" pitchFamily="50" charset="-128"/>
                        </a:rPr>
                        <a:t>.</a:t>
                      </a:r>
                      <a:r>
                        <a:rPr lang="ja-JP" altLang="en-US" sz="2700" u="none" strike="noStrike" dirty="0">
                          <a:solidFill>
                            <a:srgbClr val="FF0000"/>
                          </a:solidFill>
                          <a:effectLst/>
                          <a:latin typeface="メイリオ" panose="020B0604030504040204" pitchFamily="50" charset="-128"/>
                          <a:ea typeface="メイリオ" panose="020B0604030504040204" pitchFamily="50" charset="-128"/>
                        </a:rPr>
                        <a:t>１５</a:t>
                      </a:r>
                      <a:endParaRPr lang="en-US" altLang="ja-JP" sz="2700" b="0" i="0" u="none" strike="noStrike" dirty="0">
                        <a:solidFill>
                          <a:srgbClr val="FF0000"/>
                        </a:solidFill>
                        <a:effectLst/>
                        <a:latin typeface="メイリオ" panose="020B0604030504040204" pitchFamily="50" charset="-128"/>
                        <a:ea typeface="メイリオ" panose="020B0604030504040204" pitchFamily="50" charset="-128"/>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38864198"/>
                  </a:ext>
                </a:extLst>
              </a:tr>
              <a:tr h="389305">
                <a:tc rowSpan="2">
                  <a:txBody>
                    <a:bodyPr/>
                    <a:lstStyle/>
                    <a:p>
                      <a:pPr algn="ctr" fontAlgn="ctr"/>
                      <a:r>
                        <a:rPr lang="ja-JP" altLang="en-US" sz="2700" u="none" strike="noStrike" dirty="0">
                          <a:effectLst/>
                          <a:latin typeface="メイリオ" panose="020B0604030504040204" pitchFamily="50" charset="-128"/>
                          <a:ea typeface="メイリオ" panose="020B0604030504040204" pitchFamily="50" charset="-128"/>
                        </a:rPr>
                        <a:t>中学校</a:t>
                      </a:r>
                      <a:endParaRPr lang="ja-JP" altLang="en-US" sz="2700" b="0" i="0" u="none" strike="noStrike" dirty="0">
                        <a:solidFill>
                          <a:srgbClr val="000000"/>
                        </a:solidFill>
                        <a:effectLst/>
                        <a:latin typeface="メイリオ" panose="020B0604030504040204" pitchFamily="50" charset="-128"/>
                        <a:ea typeface="メイリオ" panose="020B0604030504040204" pitchFamily="50" charset="-128"/>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2700" u="none" strike="noStrike" dirty="0">
                          <a:effectLst/>
                          <a:latin typeface="メイリオ" panose="020B0604030504040204" pitchFamily="50" charset="-128"/>
                          <a:ea typeface="メイリオ" panose="020B0604030504040204" pitchFamily="50" charset="-128"/>
                        </a:rPr>
                        <a:t>R</a:t>
                      </a:r>
                      <a:r>
                        <a:rPr lang="ja-JP" altLang="en-US" sz="2700" u="none" strike="noStrike" dirty="0">
                          <a:effectLst/>
                          <a:latin typeface="メイリオ" panose="020B0604030504040204" pitchFamily="50" charset="-128"/>
                          <a:ea typeface="メイリオ" panose="020B0604030504040204" pitchFamily="50" charset="-128"/>
                        </a:rPr>
                        <a:t>５</a:t>
                      </a:r>
                      <a:endParaRPr lang="en-US" sz="2700" b="0" i="0" u="none" strike="noStrike" dirty="0">
                        <a:solidFill>
                          <a:srgbClr val="000000"/>
                        </a:solidFill>
                        <a:effectLst/>
                        <a:latin typeface="メイリオ" panose="020B0604030504040204" pitchFamily="50" charset="-128"/>
                        <a:ea typeface="メイリオ" panose="020B0604030504040204" pitchFamily="50" charset="-128"/>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2700" u="none" strike="noStrike" dirty="0">
                          <a:effectLst/>
                          <a:latin typeface="メイリオ" panose="020B0604030504040204" pitchFamily="50" charset="-128"/>
                          <a:ea typeface="メイリオ" panose="020B0604030504040204" pitchFamily="50" charset="-128"/>
                        </a:rPr>
                        <a:t>８</a:t>
                      </a:r>
                      <a:r>
                        <a:rPr lang="en-US" altLang="ja-JP" sz="2700" u="none" strike="noStrike" dirty="0">
                          <a:effectLst/>
                          <a:latin typeface="メイリオ" panose="020B0604030504040204" pitchFamily="50" charset="-128"/>
                          <a:ea typeface="メイリオ" panose="020B0604030504040204" pitchFamily="50" charset="-128"/>
                        </a:rPr>
                        <a:t>.</a:t>
                      </a:r>
                      <a:r>
                        <a:rPr lang="ja-JP" altLang="en-US" sz="2700" u="none" strike="noStrike" dirty="0">
                          <a:effectLst/>
                          <a:latin typeface="メイリオ" panose="020B0604030504040204" pitchFamily="50" charset="-128"/>
                          <a:ea typeface="メイリオ" panose="020B0604030504040204" pitchFamily="50" charset="-128"/>
                        </a:rPr>
                        <a:t>３２</a:t>
                      </a:r>
                      <a:endParaRPr lang="en-US" altLang="ja-JP" sz="2700" b="0" i="0" u="none" strike="noStrike" dirty="0">
                        <a:solidFill>
                          <a:srgbClr val="000000"/>
                        </a:solidFill>
                        <a:effectLst/>
                        <a:latin typeface="メイリオ" panose="020B0604030504040204" pitchFamily="50" charset="-128"/>
                        <a:ea typeface="メイリオ" panose="020B0604030504040204" pitchFamily="50" charset="-128"/>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2700" u="none" strike="noStrike" dirty="0">
                          <a:effectLst/>
                          <a:latin typeface="メイリオ" panose="020B0604030504040204" pitchFamily="50" charset="-128"/>
                          <a:ea typeface="メイリオ" panose="020B0604030504040204" pitchFamily="50" charset="-128"/>
                        </a:rPr>
                        <a:t>６</a:t>
                      </a:r>
                      <a:r>
                        <a:rPr lang="en-US" altLang="ja-JP" sz="2700" u="none" strike="noStrike" dirty="0">
                          <a:effectLst/>
                          <a:latin typeface="メイリオ" panose="020B0604030504040204" pitchFamily="50" charset="-128"/>
                          <a:ea typeface="メイリオ" panose="020B0604030504040204" pitchFamily="50" charset="-128"/>
                        </a:rPr>
                        <a:t>.</a:t>
                      </a:r>
                      <a:r>
                        <a:rPr lang="ja-JP" altLang="en-US" sz="2700" u="none" strike="noStrike" dirty="0">
                          <a:effectLst/>
                          <a:latin typeface="メイリオ" panose="020B0604030504040204" pitchFamily="50" charset="-128"/>
                          <a:ea typeface="メイリオ" panose="020B0604030504040204" pitchFamily="50" charset="-128"/>
                        </a:rPr>
                        <a:t>７１</a:t>
                      </a:r>
                      <a:endParaRPr lang="en-US" altLang="ja-JP" sz="2700" b="0" i="0" u="none" strike="noStrike" dirty="0">
                        <a:solidFill>
                          <a:srgbClr val="000000"/>
                        </a:solidFill>
                        <a:effectLst/>
                        <a:latin typeface="メイリオ" panose="020B0604030504040204" pitchFamily="50" charset="-128"/>
                        <a:ea typeface="メイリオ" panose="020B0604030504040204" pitchFamily="50" charset="-128"/>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2700" u="none" strike="noStrike" dirty="0">
                          <a:solidFill>
                            <a:srgbClr val="FF0000"/>
                          </a:solidFill>
                          <a:effectLst/>
                          <a:latin typeface="メイリオ" panose="020B0604030504040204" pitchFamily="50" charset="-128"/>
                          <a:ea typeface="メイリオ" panose="020B0604030504040204" pitchFamily="50" charset="-128"/>
                        </a:rPr>
                        <a:t>+</a:t>
                      </a:r>
                      <a:r>
                        <a:rPr lang="ja-JP" altLang="en-US" sz="2700" u="none" strike="noStrike" dirty="0">
                          <a:solidFill>
                            <a:srgbClr val="FF0000"/>
                          </a:solidFill>
                          <a:effectLst/>
                          <a:latin typeface="メイリオ" panose="020B0604030504040204" pitchFamily="50" charset="-128"/>
                          <a:ea typeface="メイリオ" panose="020B0604030504040204" pitchFamily="50" charset="-128"/>
                        </a:rPr>
                        <a:t>１</a:t>
                      </a:r>
                      <a:r>
                        <a:rPr lang="en-US" altLang="ja-JP" sz="2700" u="none" strike="noStrike" dirty="0">
                          <a:solidFill>
                            <a:srgbClr val="FF0000"/>
                          </a:solidFill>
                          <a:effectLst/>
                          <a:latin typeface="メイリオ" panose="020B0604030504040204" pitchFamily="50" charset="-128"/>
                          <a:ea typeface="メイリオ" panose="020B0604030504040204" pitchFamily="50" charset="-128"/>
                        </a:rPr>
                        <a:t>.</a:t>
                      </a:r>
                      <a:r>
                        <a:rPr lang="ja-JP" altLang="en-US" sz="2700" u="none" strike="noStrike" dirty="0">
                          <a:solidFill>
                            <a:srgbClr val="FF0000"/>
                          </a:solidFill>
                          <a:effectLst/>
                          <a:latin typeface="メイリオ" panose="020B0604030504040204" pitchFamily="50" charset="-128"/>
                          <a:ea typeface="メイリオ" panose="020B0604030504040204" pitchFamily="50" charset="-128"/>
                        </a:rPr>
                        <a:t>６１</a:t>
                      </a:r>
                      <a:endParaRPr lang="en-US" altLang="ja-JP" sz="2700" b="0" i="0" u="none" strike="noStrike" dirty="0">
                        <a:solidFill>
                          <a:srgbClr val="FF0000"/>
                        </a:solidFill>
                        <a:effectLst/>
                        <a:latin typeface="メイリオ" panose="020B0604030504040204" pitchFamily="50" charset="-128"/>
                        <a:ea typeface="メイリオ" panose="020B0604030504040204" pitchFamily="50" charset="-128"/>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51978497"/>
                  </a:ext>
                </a:extLst>
              </a:tr>
              <a:tr h="389305">
                <a:tc vMerge="1">
                  <a:txBody>
                    <a:bodyPr/>
                    <a:lstStyle/>
                    <a:p>
                      <a:endParaRPr kumimoji="1" lang="ja-JP" altLang="en-US"/>
                    </a:p>
                  </a:txBody>
                  <a:tcPr/>
                </a:tc>
                <a:tc>
                  <a:txBody>
                    <a:bodyPr/>
                    <a:lstStyle/>
                    <a:p>
                      <a:pPr algn="ctr" fontAlgn="ctr"/>
                      <a:r>
                        <a:rPr lang="en-US" sz="2700" u="none" strike="noStrike" dirty="0">
                          <a:effectLst/>
                          <a:latin typeface="メイリオ" panose="020B0604030504040204" pitchFamily="50" charset="-128"/>
                          <a:ea typeface="メイリオ" panose="020B0604030504040204" pitchFamily="50" charset="-128"/>
                        </a:rPr>
                        <a:t>R</a:t>
                      </a:r>
                      <a:r>
                        <a:rPr lang="ja-JP" altLang="en-US" sz="2700" u="none" strike="noStrike" dirty="0">
                          <a:effectLst/>
                          <a:latin typeface="メイリオ" panose="020B0604030504040204" pitchFamily="50" charset="-128"/>
                          <a:ea typeface="メイリオ" panose="020B0604030504040204" pitchFamily="50" charset="-128"/>
                        </a:rPr>
                        <a:t>４</a:t>
                      </a:r>
                      <a:endParaRPr lang="en-US" sz="2700" b="0" i="0" u="none" strike="noStrike" dirty="0">
                        <a:solidFill>
                          <a:srgbClr val="000000"/>
                        </a:solidFill>
                        <a:effectLst/>
                        <a:latin typeface="メイリオ" panose="020B0604030504040204" pitchFamily="50" charset="-128"/>
                        <a:ea typeface="メイリオ" panose="020B0604030504040204" pitchFamily="50" charset="-128"/>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2700" u="none" strike="noStrike" dirty="0">
                          <a:effectLst/>
                          <a:latin typeface="メイリオ" panose="020B0604030504040204" pitchFamily="50" charset="-128"/>
                          <a:ea typeface="メイリオ" panose="020B0604030504040204" pitchFamily="50" charset="-128"/>
                        </a:rPr>
                        <a:t>７</a:t>
                      </a:r>
                      <a:r>
                        <a:rPr lang="en-US" altLang="ja-JP" sz="2700" u="none" strike="noStrike" dirty="0">
                          <a:effectLst/>
                          <a:latin typeface="メイリオ" panose="020B0604030504040204" pitchFamily="50" charset="-128"/>
                          <a:ea typeface="メイリオ" panose="020B0604030504040204" pitchFamily="50" charset="-128"/>
                        </a:rPr>
                        <a:t>.</a:t>
                      </a:r>
                      <a:r>
                        <a:rPr lang="ja-JP" altLang="en-US" sz="2700" u="none" strike="noStrike" dirty="0">
                          <a:effectLst/>
                          <a:latin typeface="メイリオ" panose="020B0604030504040204" pitchFamily="50" charset="-128"/>
                          <a:ea typeface="メイリオ" panose="020B0604030504040204" pitchFamily="50" charset="-128"/>
                        </a:rPr>
                        <a:t>００</a:t>
                      </a:r>
                      <a:endParaRPr lang="en-US" altLang="ja-JP" sz="2700" b="0" i="0" u="none" strike="noStrike" dirty="0">
                        <a:solidFill>
                          <a:srgbClr val="000000"/>
                        </a:solidFill>
                        <a:effectLst/>
                        <a:latin typeface="メイリオ" panose="020B0604030504040204" pitchFamily="50" charset="-128"/>
                        <a:ea typeface="メイリオ" panose="020B0604030504040204" pitchFamily="50" charset="-128"/>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2700" u="none" strike="noStrike" dirty="0">
                          <a:effectLst/>
                          <a:latin typeface="メイリオ" panose="020B0604030504040204" pitchFamily="50" charset="-128"/>
                          <a:ea typeface="メイリオ" panose="020B0604030504040204" pitchFamily="50" charset="-128"/>
                        </a:rPr>
                        <a:t>５</a:t>
                      </a:r>
                      <a:r>
                        <a:rPr lang="en-US" altLang="ja-JP" sz="2700" u="none" strike="noStrike" dirty="0">
                          <a:effectLst/>
                          <a:latin typeface="メイリオ" panose="020B0604030504040204" pitchFamily="50" charset="-128"/>
                          <a:ea typeface="メイリオ" panose="020B0604030504040204" pitchFamily="50" charset="-128"/>
                        </a:rPr>
                        <a:t>.</a:t>
                      </a:r>
                      <a:r>
                        <a:rPr lang="ja-JP" altLang="en-US" sz="2700" u="none" strike="noStrike" dirty="0">
                          <a:effectLst/>
                          <a:latin typeface="メイリオ" panose="020B0604030504040204" pitchFamily="50" charset="-128"/>
                          <a:ea typeface="メイリオ" panose="020B0604030504040204" pitchFamily="50" charset="-128"/>
                        </a:rPr>
                        <a:t>９８</a:t>
                      </a:r>
                      <a:endParaRPr lang="en-US" altLang="ja-JP" sz="2700" b="0" i="0" u="none" strike="noStrike" dirty="0">
                        <a:solidFill>
                          <a:srgbClr val="000000"/>
                        </a:solidFill>
                        <a:effectLst/>
                        <a:latin typeface="メイリオ" panose="020B0604030504040204" pitchFamily="50" charset="-128"/>
                        <a:ea typeface="メイリオ" panose="020B0604030504040204" pitchFamily="50" charset="-128"/>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2700" u="none" strike="noStrike" dirty="0">
                          <a:solidFill>
                            <a:srgbClr val="FF0000"/>
                          </a:solidFill>
                          <a:effectLst/>
                          <a:latin typeface="メイリオ" panose="020B0604030504040204" pitchFamily="50" charset="-128"/>
                          <a:ea typeface="メイリオ" panose="020B0604030504040204" pitchFamily="50" charset="-128"/>
                        </a:rPr>
                        <a:t>+</a:t>
                      </a:r>
                      <a:r>
                        <a:rPr lang="ja-JP" altLang="en-US" sz="2700" u="none" strike="noStrike" dirty="0">
                          <a:solidFill>
                            <a:srgbClr val="FF0000"/>
                          </a:solidFill>
                          <a:effectLst/>
                          <a:latin typeface="メイリオ" panose="020B0604030504040204" pitchFamily="50" charset="-128"/>
                          <a:ea typeface="メイリオ" panose="020B0604030504040204" pitchFamily="50" charset="-128"/>
                        </a:rPr>
                        <a:t>１</a:t>
                      </a:r>
                      <a:r>
                        <a:rPr lang="en-US" altLang="ja-JP" sz="2700" u="none" strike="noStrike" dirty="0">
                          <a:solidFill>
                            <a:srgbClr val="FF0000"/>
                          </a:solidFill>
                          <a:effectLst/>
                          <a:latin typeface="メイリオ" panose="020B0604030504040204" pitchFamily="50" charset="-128"/>
                          <a:ea typeface="メイリオ" panose="020B0604030504040204" pitchFamily="50" charset="-128"/>
                        </a:rPr>
                        <a:t>.</a:t>
                      </a:r>
                      <a:r>
                        <a:rPr lang="ja-JP" altLang="en-US" sz="2700" u="none" strike="noStrike" dirty="0">
                          <a:solidFill>
                            <a:srgbClr val="FF0000"/>
                          </a:solidFill>
                          <a:effectLst/>
                          <a:latin typeface="メイリオ" panose="020B0604030504040204" pitchFamily="50" charset="-128"/>
                          <a:ea typeface="メイリオ" panose="020B0604030504040204" pitchFamily="50" charset="-128"/>
                        </a:rPr>
                        <a:t>０２</a:t>
                      </a:r>
                      <a:endParaRPr lang="en-US" altLang="ja-JP" sz="2700" b="0" i="0" u="none" strike="noStrike" dirty="0">
                        <a:solidFill>
                          <a:srgbClr val="FF0000"/>
                        </a:solidFill>
                        <a:effectLst/>
                        <a:latin typeface="メイリオ" panose="020B0604030504040204" pitchFamily="50" charset="-128"/>
                        <a:ea typeface="メイリオ" panose="020B0604030504040204" pitchFamily="50" charset="-128"/>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2623585"/>
                  </a:ext>
                </a:extLst>
              </a:tr>
              <a:tr h="389305">
                <a:tc rowSpan="2">
                  <a:txBody>
                    <a:bodyPr/>
                    <a:lstStyle/>
                    <a:p>
                      <a:pPr algn="ctr" fontAlgn="ctr"/>
                      <a:r>
                        <a:rPr lang="ja-JP" altLang="en-US" sz="2700" u="none" strike="noStrike" dirty="0">
                          <a:effectLst/>
                          <a:latin typeface="メイリオ" panose="020B0604030504040204" pitchFamily="50" charset="-128"/>
                          <a:ea typeface="メイリオ" panose="020B0604030504040204" pitchFamily="50" charset="-128"/>
                        </a:rPr>
                        <a:t>高等学校</a:t>
                      </a:r>
                      <a:endParaRPr lang="ja-JP" altLang="en-US" sz="2700" b="0" i="0" u="none" strike="noStrike" dirty="0">
                        <a:solidFill>
                          <a:srgbClr val="000000"/>
                        </a:solidFill>
                        <a:effectLst/>
                        <a:latin typeface="メイリオ" panose="020B0604030504040204" pitchFamily="50" charset="-128"/>
                        <a:ea typeface="メイリオ" panose="020B0604030504040204" pitchFamily="50" charset="-128"/>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2700" u="none" strike="noStrike" dirty="0">
                          <a:effectLst/>
                          <a:latin typeface="メイリオ" panose="020B0604030504040204" pitchFamily="50" charset="-128"/>
                          <a:ea typeface="メイリオ" panose="020B0604030504040204" pitchFamily="50" charset="-128"/>
                        </a:rPr>
                        <a:t>R</a:t>
                      </a:r>
                      <a:r>
                        <a:rPr lang="ja-JP" altLang="en-US" sz="2700" u="none" strike="noStrike" dirty="0">
                          <a:effectLst/>
                          <a:latin typeface="メイリオ" panose="020B0604030504040204" pitchFamily="50" charset="-128"/>
                          <a:ea typeface="メイリオ" panose="020B0604030504040204" pitchFamily="50" charset="-128"/>
                        </a:rPr>
                        <a:t>５</a:t>
                      </a:r>
                      <a:endParaRPr lang="en-US" sz="2700" b="0" i="0" u="none" strike="noStrike" dirty="0">
                        <a:solidFill>
                          <a:srgbClr val="000000"/>
                        </a:solidFill>
                        <a:effectLst/>
                        <a:latin typeface="メイリオ" panose="020B0604030504040204" pitchFamily="50" charset="-128"/>
                        <a:ea typeface="メイリオ" panose="020B0604030504040204" pitchFamily="50" charset="-128"/>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2700" u="none" strike="noStrike" dirty="0">
                          <a:effectLst/>
                          <a:latin typeface="メイリオ" panose="020B0604030504040204" pitchFamily="50" charset="-128"/>
                          <a:ea typeface="メイリオ" panose="020B0604030504040204" pitchFamily="50" charset="-128"/>
                        </a:rPr>
                        <a:t>３</a:t>
                      </a:r>
                      <a:r>
                        <a:rPr lang="en-US" altLang="ja-JP" sz="2700" u="none" strike="noStrike" dirty="0">
                          <a:effectLst/>
                          <a:latin typeface="メイリオ" panose="020B0604030504040204" pitchFamily="50" charset="-128"/>
                          <a:ea typeface="メイリオ" panose="020B0604030504040204" pitchFamily="50" charset="-128"/>
                        </a:rPr>
                        <a:t>.</a:t>
                      </a:r>
                      <a:r>
                        <a:rPr lang="ja-JP" altLang="en-US" sz="2700" u="none" strike="noStrike" dirty="0">
                          <a:effectLst/>
                          <a:latin typeface="メイリオ" panose="020B0604030504040204" pitchFamily="50" charset="-128"/>
                          <a:ea typeface="メイリオ" panose="020B0604030504040204" pitchFamily="50" charset="-128"/>
                        </a:rPr>
                        <a:t>５８</a:t>
                      </a:r>
                      <a:endParaRPr lang="en-US" altLang="ja-JP" sz="2700" b="0" i="0" u="none" strike="noStrike" dirty="0">
                        <a:solidFill>
                          <a:srgbClr val="000000"/>
                        </a:solidFill>
                        <a:effectLst/>
                        <a:latin typeface="メイリオ" panose="020B0604030504040204" pitchFamily="50" charset="-128"/>
                        <a:ea typeface="メイリオ" panose="020B0604030504040204" pitchFamily="50" charset="-128"/>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2700" u="none" strike="noStrike" dirty="0">
                          <a:effectLst/>
                          <a:latin typeface="メイリオ" panose="020B0604030504040204" pitchFamily="50" charset="-128"/>
                          <a:ea typeface="メイリオ" panose="020B0604030504040204" pitchFamily="50" charset="-128"/>
                        </a:rPr>
                        <a:t>２</a:t>
                      </a:r>
                      <a:r>
                        <a:rPr lang="en-US" altLang="ja-JP" sz="2700" u="none" strike="noStrike" dirty="0">
                          <a:effectLst/>
                          <a:latin typeface="メイリオ" panose="020B0604030504040204" pitchFamily="50" charset="-128"/>
                          <a:ea typeface="メイリオ" panose="020B0604030504040204" pitchFamily="50" charset="-128"/>
                        </a:rPr>
                        <a:t>.</a:t>
                      </a:r>
                      <a:r>
                        <a:rPr lang="ja-JP" altLang="en-US" sz="2700" u="none" strike="noStrike" dirty="0">
                          <a:effectLst/>
                          <a:latin typeface="メイリオ" panose="020B0604030504040204" pitchFamily="50" charset="-128"/>
                          <a:ea typeface="メイリオ" panose="020B0604030504040204" pitchFamily="50" charset="-128"/>
                        </a:rPr>
                        <a:t>３５</a:t>
                      </a:r>
                      <a:endParaRPr lang="en-US" altLang="ja-JP" sz="2700" b="0" i="0" u="none" strike="noStrike" dirty="0">
                        <a:solidFill>
                          <a:srgbClr val="000000"/>
                        </a:solidFill>
                        <a:effectLst/>
                        <a:latin typeface="メイリオ" panose="020B0604030504040204" pitchFamily="50" charset="-128"/>
                        <a:ea typeface="メイリオ" panose="020B0604030504040204" pitchFamily="50" charset="-128"/>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2700" u="none" strike="noStrike" dirty="0">
                          <a:solidFill>
                            <a:srgbClr val="FF0000"/>
                          </a:solidFill>
                          <a:effectLst/>
                          <a:latin typeface="メイリオ" panose="020B0604030504040204" pitchFamily="50" charset="-128"/>
                          <a:ea typeface="メイリオ" panose="020B0604030504040204" pitchFamily="50" charset="-128"/>
                        </a:rPr>
                        <a:t>+</a:t>
                      </a:r>
                      <a:r>
                        <a:rPr lang="ja-JP" altLang="en-US" sz="2700" u="none" strike="noStrike" dirty="0">
                          <a:solidFill>
                            <a:srgbClr val="FF0000"/>
                          </a:solidFill>
                          <a:effectLst/>
                          <a:latin typeface="メイリオ" panose="020B0604030504040204" pitchFamily="50" charset="-128"/>
                          <a:ea typeface="メイリオ" panose="020B0604030504040204" pitchFamily="50" charset="-128"/>
                        </a:rPr>
                        <a:t>１</a:t>
                      </a:r>
                      <a:r>
                        <a:rPr lang="en-US" altLang="ja-JP" sz="2700" u="none" strike="noStrike" dirty="0">
                          <a:solidFill>
                            <a:srgbClr val="FF0000"/>
                          </a:solidFill>
                          <a:effectLst/>
                          <a:latin typeface="メイリオ" panose="020B0604030504040204" pitchFamily="50" charset="-128"/>
                          <a:ea typeface="メイリオ" panose="020B0604030504040204" pitchFamily="50" charset="-128"/>
                        </a:rPr>
                        <a:t>.</a:t>
                      </a:r>
                      <a:r>
                        <a:rPr lang="ja-JP" altLang="en-US" sz="2700" u="none" strike="noStrike" dirty="0">
                          <a:solidFill>
                            <a:srgbClr val="FF0000"/>
                          </a:solidFill>
                          <a:effectLst/>
                          <a:latin typeface="メイリオ" panose="020B0604030504040204" pitchFamily="50" charset="-128"/>
                          <a:ea typeface="メイリオ" panose="020B0604030504040204" pitchFamily="50" charset="-128"/>
                        </a:rPr>
                        <a:t>２３</a:t>
                      </a:r>
                      <a:endParaRPr lang="en-US" altLang="ja-JP" sz="2700" b="0" i="0" u="none" strike="noStrike" dirty="0">
                        <a:solidFill>
                          <a:srgbClr val="FF0000"/>
                        </a:solidFill>
                        <a:effectLst/>
                        <a:latin typeface="メイリオ" panose="020B0604030504040204" pitchFamily="50" charset="-128"/>
                        <a:ea typeface="メイリオ" panose="020B0604030504040204" pitchFamily="50" charset="-128"/>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77903010"/>
                  </a:ext>
                </a:extLst>
              </a:tr>
              <a:tr h="389305">
                <a:tc vMerge="1">
                  <a:txBody>
                    <a:bodyPr/>
                    <a:lstStyle/>
                    <a:p>
                      <a:endParaRPr kumimoji="1" lang="ja-JP" altLang="en-US"/>
                    </a:p>
                  </a:txBody>
                  <a:tcPr/>
                </a:tc>
                <a:tc>
                  <a:txBody>
                    <a:bodyPr/>
                    <a:lstStyle/>
                    <a:p>
                      <a:pPr algn="ctr" fontAlgn="ctr"/>
                      <a:r>
                        <a:rPr lang="en-US" sz="2700" u="none" strike="noStrike" dirty="0">
                          <a:effectLst/>
                          <a:latin typeface="メイリオ" panose="020B0604030504040204" pitchFamily="50" charset="-128"/>
                          <a:ea typeface="メイリオ" panose="020B0604030504040204" pitchFamily="50" charset="-128"/>
                        </a:rPr>
                        <a:t>R</a:t>
                      </a:r>
                      <a:r>
                        <a:rPr lang="ja-JP" altLang="en-US" sz="2700" u="none" strike="noStrike" dirty="0">
                          <a:effectLst/>
                          <a:latin typeface="メイリオ" panose="020B0604030504040204" pitchFamily="50" charset="-128"/>
                          <a:ea typeface="メイリオ" panose="020B0604030504040204" pitchFamily="50" charset="-128"/>
                        </a:rPr>
                        <a:t>４</a:t>
                      </a:r>
                      <a:endParaRPr lang="en-US" sz="2700" b="0" i="0" u="none" strike="noStrike" dirty="0">
                        <a:solidFill>
                          <a:srgbClr val="000000"/>
                        </a:solidFill>
                        <a:effectLst/>
                        <a:latin typeface="メイリオ" panose="020B0604030504040204" pitchFamily="50" charset="-128"/>
                        <a:ea typeface="メイリオ" panose="020B0604030504040204" pitchFamily="50" charset="-128"/>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2700" u="none" strike="noStrike" dirty="0">
                          <a:effectLst/>
                          <a:latin typeface="メイリオ" panose="020B0604030504040204" pitchFamily="50" charset="-128"/>
                          <a:ea typeface="メイリオ" panose="020B0604030504040204" pitchFamily="50" charset="-128"/>
                        </a:rPr>
                        <a:t>２</a:t>
                      </a:r>
                      <a:r>
                        <a:rPr lang="en-US" altLang="ja-JP" sz="2700" u="none" strike="noStrike" dirty="0">
                          <a:effectLst/>
                          <a:latin typeface="メイリオ" panose="020B0604030504040204" pitchFamily="50" charset="-128"/>
                          <a:ea typeface="メイリオ" panose="020B0604030504040204" pitchFamily="50" charset="-128"/>
                        </a:rPr>
                        <a:t>.</a:t>
                      </a:r>
                      <a:r>
                        <a:rPr lang="ja-JP" altLang="en-US" sz="2700" u="none" strike="noStrike" dirty="0">
                          <a:effectLst/>
                          <a:latin typeface="メイリオ" panose="020B0604030504040204" pitchFamily="50" charset="-128"/>
                          <a:ea typeface="メイリオ" panose="020B0604030504040204" pitchFamily="50" charset="-128"/>
                        </a:rPr>
                        <a:t>８５</a:t>
                      </a:r>
                      <a:endParaRPr lang="en-US" altLang="ja-JP" sz="2700" b="0" i="0" u="none" strike="noStrike" dirty="0">
                        <a:solidFill>
                          <a:srgbClr val="000000"/>
                        </a:solidFill>
                        <a:effectLst/>
                        <a:latin typeface="メイリオ" panose="020B0604030504040204" pitchFamily="50" charset="-128"/>
                        <a:ea typeface="メイリオ" panose="020B0604030504040204" pitchFamily="50" charset="-128"/>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2700" u="none" strike="noStrike" dirty="0">
                          <a:effectLst/>
                          <a:latin typeface="メイリオ" panose="020B0604030504040204" pitchFamily="50" charset="-128"/>
                          <a:ea typeface="メイリオ" panose="020B0604030504040204" pitchFamily="50" charset="-128"/>
                        </a:rPr>
                        <a:t>２</a:t>
                      </a:r>
                      <a:r>
                        <a:rPr lang="en-US" altLang="ja-JP" sz="2700" u="none" strike="noStrike" dirty="0">
                          <a:effectLst/>
                          <a:latin typeface="メイリオ" panose="020B0604030504040204" pitchFamily="50" charset="-128"/>
                          <a:ea typeface="メイリオ" panose="020B0604030504040204" pitchFamily="50" charset="-128"/>
                        </a:rPr>
                        <a:t>.</a:t>
                      </a:r>
                      <a:r>
                        <a:rPr lang="ja-JP" altLang="en-US" sz="2700" u="none" strike="noStrike" dirty="0">
                          <a:effectLst/>
                          <a:latin typeface="メイリオ" panose="020B0604030504040204" pitchFamily="50" charset="-128"/>
                          <a:ea typeface="メイリオ" panose="020B0604030504040204" pitchFamily="50" charset="-128"/>
                        </a:rPr>
                        <a:t>０４</a:t>
                      </a:r>
                      <a:endParaRPr lang="en-US" altLang="ja-JP" sz="2700" b="0" i="0" u="none" strike="noStrike" dirty="0">
                        <a:solidFill>
                          <a:srgbClr val="000000"/>
                        </a:solidFill>
                        <a:effectLst/>
                        <a:latin typeface="メイリオ" panose="020B0604030504040204" pitchFamily="50" charset="-128"/>
                        <a:ea typeface="メイリオ" panose="020B0604030504040204" pitchFamily="50" charset="-128"/>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2700" u="none" strike="noStrike" dirty="0">
                          <a:solidFill>
                            <a:srgbClr val="FF0000"/>
                          </a:solidFill>
                          <a:effectLst/>
                          <a:latin typeface="メイリオ" panose="020B0604030504040204" pitchFamily="50" charset="-128"/>
                          <a:ea typeface="メイリオ" panose="020B0604030504040204" pitchFamily="50" charset="-128"/>
                        </a:rPr>
                        <a:t>+</a:t>
                      </a:r>
                      <a:r>
                        <a:rPr lang="ja-JP" altLang="en-US" sz="2700" u="none" strike="noStrike" dirty="0">
                          <a:solidFill>
                            <a:srgbClr val="FF0000"/>
                          </a:solidFill>
                          <a:effectLst/>
                          <a:latin typeface="メイリオ" panose="020B0604030504040204" pitchFamily="50" charset="-128"/>
                          <a:ea typeface="メイリオ" panose="020B0604030504040204" pitchFamily="50" charset="-128"/>
                        </a:rPr>
                        <a:t>０</a:t>
                      </a:r>
                      <a:r>
                        <a:rPr lang="en-US" altLang="ja-JP" sz="2700" u="none" strike="noStrike" dirty="0">
                          <a:solidFill>
                            <a:srgbClr val="FF0000"/>
                          </a:solidFill>
                          <a:effectLst/>
                          <a:latin typeface="メイリオ" panose="020B0604030504040204" pitchFamily="50" charset="-128"/>
                          <a:ea typeface="メイリオ" panose="020B0604030504040204" pitchFamily="50" charset="-128"/>
                        </a:rPr>
                        <a:t>.</a:t>
                      </a:r>
                      <a:r>
                        <a:rPr lang="ja-JP" altLang="en-US" sz="2700" u="none" strike="noStrike" dirty="0">
                          <a:solidFill>
                            <a:srgbClr val="FF0000"/>
                          </a:solidFill>
                          <a:effectLst/>
                          <a:latin typeface="メイリオ" panose="020B0604030504040204" pitchFamily="50" charset="-128"/>
                          <a:ea typeface="メイリオ" panose="020B0604030504040204" pitchFamily="50" charset="-128"/>
                        </a:rPr>
                        <a:t>８１</a:t>
                      </a:r>
                      <a:endParaRPr lang="en-US" altLang="ja-JP" sz="2700" b="0" i="0" u="none" strike="noStrike" dirty="0">
                        <a:solidFill>
                          <a:srgbClr val="FF0000"/>
                        </a:solidFill>
                        <a:effectLst/>
                        <a:latin typeface="メイリオ" panose="020B0604030504040204" pitchFamily="50" charset="-128"/>
                        <a:ea typeface="メイリオ" panose="020B0604030504040204" pitchFamily="50" charset="-128"/>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42355933"/>
                  </a:ext>
                </a:extLst>
              </a:tr>
            </a:tbl>
          </a:graphicData>
        </a:graphic>
      </p:graphicFrame>
      <p:sp>
        <p:nvSpPr>
          <p:cNvPr id="13" name="テキスト ボックス 12">
            <a:extLst>
              <a:ext uri="{FF2B5EF4-FFF2-40B4-BE49-F238E27FC236}">
                <a16:creationId xmlns:a16="http://schemas.microsoft.com/office/drawing/2014/main" id="{4134D8E8-0606-E758-7D8A-D41E9DB05787}"/>
              </a:ext>
            </a:extLst>
          </p:cNvPr>
          <p:cNvSpPr txBox="1"/>
          <p:nvPr/>
        </p:nvSpPr>
        <p:spPr>
          <a:xfrm>
            <a:off x="1523833" y="2122070"/>
            <a:ext cx="9136060" cy="584775"/>
          </a:xfrm>
          <a:prstGeom prst="rect">
            <a:avLst/>
          </a:prstGeom>
          <a:noFill/>
        </p:spPr>
        <p:txBody>
          <a:bodyPr wrap="square">
            <a:spAutoFit/>
          </a:bodyPr>
          <a:lstStyle/>
          <a:p>
            <a:r>
              <a:rPr lang="ja-JP" altLang="en-US" sz="3200" dirty="0">
                <a:latin typeface="メイリオ" panose="020B0604030504040204" pitchFamily="50" charset="-128"/>
                <a:ea typeface="メイリオ" panose="020B0604030504040204" pitchFamily="50" charset="-128"/>
              </a:rPr>
              <a:t>児童生徒の不登校出現率（％）　（小・中・高）</a:t>
            </a:r>
          </a:p>
        </p:txBody>
      </p:sp>
      <p:sp>
        <p:nvSpPr>
          <p:cNvPr id="3" name="テキスト ボックス 2">
            <a:extLst>
              <a:ext uri="{FF2B5EF4-FFF2-40B4-BE49-F238E27FC236}">
                <a16:creationId xmlns:a16="http://schemas.microsoft.com/office/drawing/2014/main" id="{90877052-D3B6-6A22-BEFC-6722E29022E8}"/>
              </a:ext>
            </a:extLst>
          </p:cNvPr>
          <p:cNvSpPr txBox="1"/>
          <p:nvPr/>
        </p:nvSpPr>
        <p:spPr>
          <a:xfrm>
            <a:off x="2549788" y="5828635"/>
            <a:ext cx="8901901" cy="338554"/>
          </a:xfrm>
          <a:prstGeom prst="rect">
            <a:avLst/>
          </a:prstGeom>
          <a:noFill/>
          <a:ln>
            <a:noFill/>
          </a:ln>
        </p:spPr>
        <p:txBody>
          <a:bodyPr wrap="square" rtlCol="0">
            <a:spAutoFit/>
          </a:bodyPr>
          <a:lstStyle/>
          <a:p>
            <a:pPr lvl="0"/>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令和５年度「児童生徒の問題行動・不登校等生徒指導上の諸課題に関する調査」（宮城県分）</a:t>
            </a:r>
            <a:endParaRPr lang="en-US" altLang="ja-JP" sz="16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 name="テキスト ボックス 3">
            <a:extLst>
              <a:ext uri="{FF2B5EF4-FFF2-40B4-BE49-F238E27FC236}">
                <a16:creationId xmlns:a16="http://schemas.microsoft.com/office/drawing/2014/main" id="{E81C6ED1-DA05-1D34-3AD1-13A9E2DE7B7C}"/>
              </a:ext>
            </a:extLst>
          </p:cNvPr>
          <p:cNvSpPr txBox="1"/>
          <p:nvPr/>
        </p:nvSpPr>
        <p:spPr>
          <a:xfrm>
            <a:off x="2549788" y="5573725"/>
            <a:ext cx="8814115" cy="338554"/>
          </a:xfrm>
          <a:prstGeom prst="rect">
            <a:avLst/>
          </a:prstGeom>
          <a:noFill/>
          <a:ln>
            <a:noFill/>
          </a:ln>
        </p:spPr>
        <p:txBody>
          <a:bodyPr wrap="square" rtlCol="0">
            <a:spAutoFit/>
          </a:bodyPr>
          <a:lstStyle/>
          <a:p>
            <a:pPr lvl="0"/>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令和４年度「児童生徒の問題行動・不登校等生徒指導上の諸課題に関する調査」（宮城県分）</a:t>
            </a:r>
            <a:endParaRPr lang="en-US" altLang="ja-JP" sz="1600" dirty="0">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16547475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p:cNvSpPr/>
          <p:nvPr/>
        </p:nvSpPr>
        <p:spPr>
          <a:xfrm>
            <a:off x="0" y="522518"/>
            <a:ext cx="12192000" cy="757643"/>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tIns="36000" bIns="180000" rtlCol="0" anchor="ctr"/>
          <a:lstStyle/>
          <a:p>
            <a:pPr algn="ctr">
              <a:lnSpc>
                <a:spcPct val="150000"/>
              </a:lnSpc>
            </a:pPr>
            <a:endParaRPr lang="ja-JP" altLang="en-US" sz="4000" b="1" dirty="0">
              <a:latin typeface="BIZ UDPゴシック" panose="020B0400000000000000" pitchFamily="50" charset="-128"/>
              <a:ea typeface="BIZ UDPゴシック" panose="020B0400000000000000" pitchFamily="50" charset="-128"/>
              <a:cs typeface="メイリオ" panose="020B0604030504040204" pitchFamily="50" charset="-128"/>
            </a:endParaRPr>
          </a:p>
        </p:txBody>
      </p:sp>
      <p:sp>
        <p:nvSpPr>
          <p:cNvPr id="10" name="スライド番号プレースホルダー 6"/>
          <p:cNvSpPr>
            <a:spLocks noGrp="1"/>
          </p:cNvSpPr>
          <p:nvPr>
            <p:ph type="sldNum" sz="quarter" idx="4294967295"/>
          </p:nvPr>
        </p:nvSpPr>
        <p:spPr>
          <a:xfrm>
            <a:off x="11043621" y="6359525"/>
            <a:ext cx="685800" cy="365125"/>
          </a:xfrm>
        </p:spPr>
        <p:txBody>
          <a:bodyPr/>
          <a:lstStyle/>
          <a:p>
            <a:fld id="{0E54B413-F675-4D37-BE3F-961AF07AA19A}" type="slidenum">
              <a:rPr kumimoji="1" lang="ja-JP" altLang="en-US" sz="2000" smtClean="0">
                <a:solidFill>
                  <a:schemeClr val="tx1"/>
                </a:solidFill>
                <a:latin typeface="UD デジタル 教科書体 NK-B" panose="02020700000000000000" pitchFamily="18" charset="-128"/>
                <a:ea typeface="UD デジタル 教科書体 NK-B" panose="02020700000000000000" pitchFamily="18" charset="-128"/>
              </a:rPr>
              <a:t>12</a:t>
            </a:fld>
            <a:endParaRPr kumimoji="1" lang="ja-JP" altLang="en-US" sz="2000" dirty="0">
              <a:solidFill>
                <a:schemeClr val="tx1"/>
              </a:solidFill>
              <a:latin typeface="UD デジタル 教科書体 NK-B" panose="02020700000000000000" pitchFamily="18" charset="-128"/>
              <a:ea typeface="UD デジタル 教科書体 NK-B" panose="02020700000000000000" pitchFamily="18" charset="-128"/>
            </a:endParaRPr>
          </a:p>
        </p:txBody>
      </p:sp>
      <p:graphicFrame>
        <p:nvGraphicFramePr>
          <p:cNvPr id="5" name="表 4">
            <a:extLst>
              <a:ext uri="{FF2B5EF4-FFF2-40B4-BE49-F238E27FC236}">
                <a16:creationId xmlns:a16="http://schemas.microsoft.com/office/drawing/2014/main" id="{7835C6DB-A579-1AF6-BCE5-E74F53BA875E}"/>
              </a:ext>
            </a:extLst>
          </p:cNvPr>
          <p:cNvGraphicFramePr>
            <a:graphicFrameLocks noGrp="1"/>
          </p:cNvGraphicFramePr>
          <p:nvPr>
            <p:extLst>
              <p:ext uri="{D42A27DB-BD31-4B8C-83A1-F6EECF244321}">
                <p14:modId xmlns:p14="http://schemas.microsoft.com/office/powerpoint/2010/main" val="3134253316"/>
              </p:ext>
            </p:extLst>
          </p:nvPr>
        </p:nvGraphicFramePr>
        <p:xfrm>
          <a:off x="184836" y="2290855"/>
          <a:ext cx="11809797" cy="2326662"/>
        </p:xfrm>
        <a:graphic>
          <a:graphicData uri="http://schemas.openxmlformats.org/drawingml/2006/table">
            <a:tbl>
              <a:tblPr/>
              <a:tblGrid>
                <a:gridCol w="4479761">
                  <a:extLst>
                    <a:ext uri="{9D8B030D-6E8A-4147-A177-3AD203B41FA5}">
                      <a16:colId xmlns:a16="http://schemas.microsoft.com/office/drawing/2014/main" val="2229823877"/>
                    </a:ext>
                  </a:extLst>
                </a:gridCol>
                <a:gridCol w="1832509">
                  <a:extLst>
                    <a:ext uri="{9D8B030D-6E8A-4147-A177-3AD203B41FA5}">
                      <a16:colId xmlns:a16="http://schemas.microsoft.com/office/drawing/2014/main" val="178552070"/>
                    </a:ext>
                  </a:extLst>
                </a:gridCol>
                <a:gridCol w="1832509">
                  <a:extLst>
                    <a:ext uri="{9D8B030D-6E8A-4147-A177-3AD203B41FA5}">
                      <a16:colId xmlns:a16="http://schemas.microsoft.com/office/drawing/2014/main" val="1815950035"/>
                    </a:ext>
                  </a:extLst>
                </a:gridCol>
                <a:gridCol w="1832509">
                  <a:extLst>
                    <a:ext uri="{9D8B030D-6E8A-4147-A177-3AD203B41FA5}">
                      <a16:colId xmlns:a16="http://schemas.microsoft.com/office/drawing/2014/main" val="103105432"/>
                    </a:ext>
                  </a:extLst>
                </a:gridCol>
                <a:gridCol w="1832509">
                  <a:extLst>
                    <a:ext uri="{9D8B030D-6E8A-4147-A177-3AD203B41FA5}">
                      <a16:colId xmlns:a16="http://schemas.microsoft.com/office/drawing/2014/main" val="865340625"/>
                    </a:ext>
                  </a:extLst>
                </a:gridCol>
              </a:tblGrid>
              <a:tr h="345462">
                <a:tc rowSpan="2">
                  <a:txBody>
                    <a:bodyPr/>
                    <a:lstStyle/>
                    <a:p>
                      <a:pPr algn="ctr" fontAlgn="ctr"/>
                      <a:r>
                        <a:rPr lang="ja-JP" altLang="en-US" sz="2700" b="0" i="0" u="none" strike="noStrike" dirty="0">
                          <a:solidFill>
                            <a:srgbClr val="000000"/>
                          </a:solidFill>
                          <a:effectLst/>
                          <a:latin typeface="メイリオ" panose="020B0604030504040204" pitchFamily="50" charset="-128"/>
                          <a:ea typeface="メイリオ" panose="020B0604030504040204" pitchFamily="50" charset="-128"/>
                        </a:rPr>
                        <a:t>質問事項</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algn="ctr" fontAlgn="ctr"/>
                      <a:r>
                        <a:rPr lang="zh-CN" altLang="en-US" sz="2000" b="0" i="0" u="none" strike="noStrike" dirty="0">
                          <a:solidFill>
                            <a:srgbClr val="000000"/>
                          </a:solidFill>
                          <a:effectLst/>
                          <a:latin typeface="メイリオ" panose="020B0604030504040204" pitchFamily="50" charset="-128"/>
                          <a:ea typeface="メイリオ" panose="020B0604030504040204" pitchFamily="50" charset="-128"/>
                        </a:rPr>
                        <a:t>小学校第</a:t>
                      </a:r>
                      <a:r>
                        <a:rPr lang="ja-JP" altLang="en-US" sz="2000" b="0" i="0" u="none" strike="noStrike" dirty="0">
                          <a:solidFill>
                            <a:srgbClr val="000000"/>
                          </a:solidFill>
                          <a:effectLst/>
                          <a:latin typeface="メイリオ" panose="020B0604030504040204" pitchFamily="50" charset="-128"/>
                          <a:ea typeface="メイリオ" panose="020B0604030504040204" pitchFamily="50" charset="-128"/>
                        </a:rPr>
                        <a:t>６</a:t>
                      </a:r>
                      <a:r>
                        <a:rPr lang="zh-CN" altLang="en-US" sz="2000" b="0" i="0" u="none" strike="noStrike" dirty="0">
                          <a:solidFill>
                            <a:srgbClr val="000000"/>
                          </a:solidFill>
                          <a:effectLst/>
                          <a:latin typeface="メイリオ" panose="020B0604030504040204" pitchFamily="50" charset="-128"/>
                          <a:ea typeface="メイリオ" panose="020B0604030504040204" pitchFamily="50" charset="-128"/>
                        </a:rPr>
                        <a:t>学年</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fontAlgn="ctr"/>
                      <a:endParaRPr lang="zh-CN" altLang="en-US" sz="2200" b="0" i="0" u="none" strike="noStrike" dirty="0">
                        <a:solidFill>
                          <a:srgbClr val="000000"/>
                        </a:solidFill>
                        <a:effectLst/>
                        <a:latin typeface="メイリオ" panose="020B0604030504040204" pitchFamily="50" charset="-128"/>
                        <a:ea typeface="メイリオ" panose="020B0604030504040204" pitchFamily="50" charset="-128"/>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algn="ctr" fontAlgn="ctr"/>
                      <a:r>
                        <a:rPr lang="zh-CN" altLang="en-US" sz="2000" b="0" i="0" u="none" strike="noStrike" dirty="0">
                          <a:solidFill>
                            <a:srgbClr val="000000"/>
                          </a:solidFill>
                          <a:effectLst/>
                          <a:latin typeface="メイリオ" panose="020B0604030504040204" pitchFamily="50" charset="-128"/>
                          <a:ea typeface="メイリオ" panose="020B0604030504040204" pitchFamily="50" charset="-128"/>
                        </a:rPr>
                        <a:t>中学校第</a:t>
                      </a:r>
                      <a:r>
                        <a:rPr lang="ja-JP" altLang="en-US" sz="2000" b="0" i="0" u="none" strike="noStrike" dirty="0">
                          <a:solidFill>
                            <a:srgbClr val="000000"/>
                          </a:solidFill>
                          <a:effectLst/>
                          <a:latin typeface="メイリオ" panose="020B0604030504040204" pitchFamily="50" charset="-128"/>
                          <a:ea typeface="メイリオ" panose="020B0604030504040204" pitchFamily="50" charset="-128"/>
                        </a:rPr>
                        <a:t>３</a:t>
                      </a:r>
                      <a:r>
                        <a:rPr lang="zh-CN" altLang="en-US" sz="2000" b="0" i="0" u="none" strike="noStrike" dirty="0">
                          <a:solidFill>
                            <a:srgbClr val="000000"/>
                          </a:solidFill>
                          <a:effectLst/>
                          <a:latin typeface="メイリオ" panose="020B0604030504040204" pitchFamily="50" charset="-128"/>
                          <a:ea typeface="メイリオ" panose="020B0604030504040204" pitchFamily="50" charset="-128"/>
                        </a:rPr>
                        <a:t>学年</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fontAlgn="ctr"/>
                      <a:endParaRPr lang="zh-CN" altLang="en-US" sz="2200" b="0" i="0" u="none" strike="noStrike" dirty="0">
                        <a:solidFill>
                          <a:srgbClr val="000000"/>
                        </a:solidFill>
                        <a:effectLst/>
                        <a:latin typeface="メイリオ" panose="020B0604030504040204" pitchFamily="50" charset="-128"/>
                        <a:ea typeface="メイリオ" panose="020B0604030504040204" pitchFamily="50" charset="-128"/>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96770361"/>
                  </a:ext>
                </a:extLst>
              </a:tr>
              <a:tr h="345462">
                <a:tc vMerge="1">
                  <a:txBody>
                    <a:bodyPr/>
                    <a:lstStyle/>
                    <a:p>
                      <a:endParaRPr kumimoji="1" lang="ja-JP" altLang="en-US"/>
                    </a:p>
                  </a:txBody>
                  <a:tcPr/>
                </a:tc>
                <a:tc>
                  <a:txBody>
                    <a:bodyPr/>
                    <a:lstStyle/>
                    <a:p>
                      <a:pPr algn="ctr" fontAlgn="ctr"/>
                      <a:r>
                        <a:rPr lang="ja-JP" altLang="en-US" sz="2400" b="0" i="0" u="none" strike="noStrike" dirty="0">
                          <a:solidFill>
                            <a:srgbClr val="000000"/>
                          </a:solidFill>
                          <a:effectLst/>
                          <a:latin typeface="メイリオ" panose="020B0604030504040204" pitchFamily="50" charset="-128"/>
                          <a:ea typeface="メイリオ" panose="020B0604030504040204" pitchFamily="50" charset="-128"/>
                        </a:rPr>
                        <a:t>肯定的回答（％）</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2400" b="0" i="0" u="none" strike="noStrike" dirty="0">
                          <a:solidFill>
                            <a:srgbClr val="000000"/>
                          </a:solidFill>
                          <a:effectLst/>
                          <a:latin typeface="メイリオ" panose="020B0604030504040204" pitchFamily="50" charset="-128"/>
                          <a:ea typeface="メイリオ" panose="020B0604030504040204" pitchFamily="50" charset="-128"/>
                        </a:rPr>
                        <a:t>全国との差</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2400" b="0" i="0" u="none" strike="noStrike" dirty="0">
                          <a:solidFill>
                            <a:srgbClr val="000000"/>
                          </a:solidFill>
                          <a:effectLst/>
                          <a:latin typeface="メイリオ" panose="020B0604030504040204" pitchFamily="50" charset="-128"/>
                          <a:ea typeface="メイリオ" panose="020B0604030504040204" pitchFamily="50" charset="-128"/>
                        </a:rPr>
                        <a:t>肯定的回答</a:t>
                      </a:r>
                      <a:endParaRPr lang="en-US" altLang="ja-JP" sz="2400" b="0" i="0" u="none" strike="noStrike" dirty="0">
                        <a:solidFill>
                          <a:srgbClr val="000000"/>
                        </a:solidFill>
                        <a:effectLst/>
                        <a:latin typeface="メイリオ" panose="020B0604030504040204" pitchFamily="50" charset="-128"/>
                        <a:ea typeface="メイリオ" panose="020B0604030504040204" pitchFamily="50" charset="-128"/>
                      </a:endParaRPr>
                    </a:p>
                    <a:p>
                      <a:pPr algn="ctr" fontAlgn="ctr"/>
                      <a:r>
                        <a:rPr lang="ja-JP" altLang="en-US" sz="2400" b="0" i="0" u="none" strike="noStrike" dirty="0">
                          <a:solidFill>
                            <a:srgbClr val="000000"/>
                          </a:solidFill>
                          <a:effectLst/>
                          <a:latin typeface="メイリオ" panose="020B0604030504040204" pitchFamily="50" charset="-128"/>
                          <a:ea typeface="メイリオ" panose="020B0604030504040204" pitchFamily="50" charset="-128"/>
                        </a:rPr>
                        <a:t>（％）</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2400" b="0" i="0" u="none" strike="noStrike" dirty="0">
                          <a:solidFill>
                            <a:srgbClr val="000000"/>
                          </a:solidFill>
                          <a:effectLst/>
                          <a:latin typeface="メイリオ" panose="020B0604030504040204" pitchFamily="50" charset="-128"/>
                          <a:ea typeface="メイリオ" panose="020B0604030504040204" pitchFamily="50" charset="-128"/>
                        </a:rPr>
                        <a:t>全国との差</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19289386"/>
                  </a:ext>
                </a:extLst>
              </a:tr>
              <a:tr h="458783">
                <a:tc>
                  <a:txBody>
                    <a:bodyPr/>
                    <a:lstStyle/>
                    <a:p>
                      <a:pPr algn="l" fontAlgn="ctr"/>
                      <a:r>
                        <a:rPr lang="ja-JP" altLang="en-US" sz="2200" b="0" i="0" u="none" strike="noStrike" dirty="0">
                          <a:solidFill>
                            <a:srgbClr val="000000"/>
                          </a:solidFill>
                          <a:effectLst/>
                          <a:latin typeface="メイリオ" panose="020B0604030504040204" pitchFamily="50" charset="-128"/>
                          <a:ea typeface="メイリオ" panose="020B0604030504040204" pitchFamily="50" charset="-128"/>
                        </a:rPr>
                        <a:t> </a:t>
                      </a:r>
                      <a:r>
                        <a:rPr lang="ja-JP" altLang="en-US" sz="2700" b="0" i="0" u="none" strike="noStrike" dirty="0">
                          <a:solidFill>
                            <a:srgbClr val="000000"/>
                          </a:solidFill>
                          <a:effectLst/>
                          <a:latin typeface="メイリオ" panose="020B0604030504040204" pitchFamily="50" charset="-128"/>
                          <a:ea typeface="メイリオ" panose="020B0604030504040204" pitchFamily="50" charset="-128"/>
                        </a:rPr>
                        <a:t>困りごとや不安がある時に、 </a:t>
                      </a:r>
                      <a:endParaRPr lang="en-US" altLang="ja-JP" sz="2700" b="0" i="0" u="none" strike="noStrike" dirty="0">
                        <a:solidFill>
                          <a:srgbClr val="000000"/>
                        </a:solidFill>
                        <a:effectLst/>
                        <a:latin typeface="メイリオ" panose="020B0604030504040204" pitchFamily="50" charset="-128"/>
                        <a:ea typeface="メイリオ" panose="020B0604030504040204" pitchFamily="50" charset="-128"/>
                      </a:endParaRPr>
                    </a:p>
                    <a:p>
                      <a:pPr algn="l" fontAlgn="ctr"/>
                      <a:r>
                        <a:rPr lang="en-US" altLang="ja-JP" sz="2700" b="0" i="0" u="none" strike="noStrike" dirty="0">
                          <a:solidFill>
                            <a:srgbClr val="000000"/>
                          </a:solidFill>
                          <a:effectLst/>
                          <a:latin typeface="メイリオ" panose="020B0604030504040204" pitchFamily="50" charset="-128"/>
                          <a:ea typeface="メイリオ" panose="020B0604030504040204" pitchFamily="50" charset="-128"/>
                        </a:rPr>
                        <a:t> </a:t>
                      </a:r>
                      <a:r>
                        <a:rPr lang="ja-JP" altLang="en-US" sz="2700" b="0" i="0" u="none" strike="noStrike" dirty="0">
                          <a:solidFill>
                            <a:srgbClr val="000000"/>
                          </a:solidFill>
                          <a:effectLst/>
                          <a:latin typeface="メイリオ" panose="020B0604030504040204" pitchFamily="50" charset="-128"/>
                          <a:ea typeface="メイリオ" panose="020B0604030504040204" pitchFamily="50" charset="-128"/>
                        </a:rPr>
                        <a:t>先生や学校にいる大人に</a:t>
                      </a:r>
                      <a:endParaRPr lang="en-US" altLang="ja-JP" sz="2700" b="0" i="0" u="none" strike="noStrike" dirty="0">
                        <a:solidFill>
                          <a:srgbClr val="000000"/>
                        </a:solidFill>
                        <a:effectLst/>
                        <a:latin typeface="メイリオ" panose="020B0604030504040204" pitchFamily="50" charset="-128"/>
                        <a:ea typeface="メイリオ" panose="020B0604030504040204" pitchFamily="50" charset="-128"/>
                      </a:endParaRPr>
                    </a:p>
                    <a:p>
                      <a:pPr algn="l" fontAlgn="ctr"/>
                      <a:r>
                        <a:rPr lang="ja-JP" altLang="en-US" sz="2700" b="0" i="0" u="none" strike="noStrike" dirty="0">
                          <a:solidFill>
                            <a:srgbClr val="000000"/>
                          </a:solidFill>
                          <a:effectLst/>
                          <a:latin typeface="メイリオ" panose="020B0604030504040204" pitchFamily="50" charset="-128"/>
                          <a:ea typeface="メイリオ" panose="020B0604030504040204" pitchFamily="50" charset="-128"/>
                        </a:rPr>
                        <a:t> いつでも相談できますか</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2700" b="0" i="0" u="none" strike="noStrike" dirty="0">
                          <a:solidFill>
                            <a:srgbClr val="000000"/>
                          </a:solidFill>
                          <a:effectLst/>
                          <a:latin typeface="メイリオ" panose="020B0604030504040204" pitchFamily="50" charset="-128"/>
                          <a:ea typeface="メイリオ" panose="020B0604030504040204" pitchFamily="50" charset="-128"/>
                        </a:rPr>
                        <a:t>６２</a:t>
                      </a:r>
                      <a:r>
                        <a:rPr lang="en-US" altLang="ja-JP" sz="2700" b="0" i="0" u="none" strike="noStrike" dirty="0">
                          <a:solidFill>
                            <a:srgbClr val="000000"/>
                          </a:solidFill>
                          <a:effectLst/>
                          <a:latin typeface="メイリオ" panose="020B0604030504040204" pitchFamily="50" charset="-128"/>
                          <a:ea typeface="メイリオ" panose="020B0604030504040204" pitchFamily="50" charset="-128"/>
                        </a:rPr>
                        <a:t>.</a:t>
                      </a:r>
                      <a:r>
                        <a:rPr lang="ja-JP" altLang="en-US" sz="2700" b="0" i="0" u="none" strike="noStrike" dirty="0">
                          <a:solidFill>
                            <a:srgbClr val="000000"/>
                          </a:solidFill>
                          <a:effectLst/>
                          <a:latin typeface="メイリオ" panose="020B0604030504040204" pitchFamily="50" charset="-128"/>
                          <a:ea typeface="メイリオ" panose="020B0604030504040204" pitchFamily="50" charset="-128"/>
                        </a:rPr>
                        <a:t>７</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2700" b="0" i="0" u="none" strike="noStrike" dirty="0">
                          <a:solidFill>
                            <a:srgbClr val="FF0000"/>
                          </a:solidFill>
                          <a:effectLst/>
                          <a:latin typeface="メイリオ" panose="020B0604030504040204" pitchFamily="50" charset="-128"/>
                          <a:ea typeface="メイリオ" panose="020B0604030504040204" pitchFamily="50" charset="-128"/>
                        </a:rPr>
                        <a:t>－４</a:t>
                      </a:r>
                      <a:r>
                        <a:rPr lang="en-US" altLang="ja-JP" sz="2700" b="0" i="0" u="none" strike="noStrike" dirty="0">
                          <a:solidFill>
                            <a:srgbClr val="FF0000"/>
                          </a:solidFill>
                          <a:effectLst/>
                          <a:latin typeface="メイリオ" panose="020B0604030504040204" pitchFamily="50" charset="-128"/>
                          <a:ea typeface="メイリオ" panose="020B0604030504040204" pitchFamily="50" charset="-128"/>
                        </a:rPr>
                        <a:t>.</a:t>
                      </a:r>
                      <a:r>
                        <a:rPr lang="ja-JP" altLang="en-US" sz="2700" b="0" i="0" u="none" strike="noStrike" dirty="0">
                          <a:solidFill>
                            <a:srgbClr val="FF0000"/>
                          </a:solidFill>
                          <a:effectLst/>
                          <a:latin typeface="メイリオ" panose="020B0604030504040204" pitchFamily="50" charset="-128"/>
                          <a:ea typeface="メイリオ" panose="020B0604030504040204" pitchFamily="50" charset="-128"/>
                        </a:rPr>
                        <a:t>４</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2700" b="0" i="0" u="none" strike="noStrike" dirty="0">
                          <a:solidFill>
                            <a:srgbClr val="000000"/>
                          </a:solidFill>
                          <a:effectLst/>
                          <a:latin typeface="メイリオ" panose="020B0604030504040204" pitchFamily="50" charset="-128"/>
                          <a:ea typeface="メイリオ" panose="020B0604030504040204" pitchFamily="50" charset="-128"/>
                        </a:rPr>
                        <a:t>６４</a:t>
                      </a:r>
                      <a:r>
                        <a:rPr lang="en-US" altLang="ja-JP" sz="2700" b="0" i="0" u="none" strike="noStrike" dirty="0">
                          <a:solidFill>
                            <a:srgbClr val="000000"/>
                          </a:solidFill>
                          <a:effectLst/>
                          <a:latin typeface="メイリオ" panose="020B0604030504040204" pitchFamily="50" charset="-128"/>
                          <a:ea typeface="メイリオ" panose="020B0604030504040204" pitchFamily="50" charset="-128"/>
                        </a:rPr>
                        <a:t>.</a:t>
                      </a:r>
                      <a:r>
                        <a:rPr lang="ja-JP" altLang="en-US" sz="2700" b="0" i="0" u="none" strike="noStrike" dirty="0">
                          <a:solidFill>
                            <a:srgbClr val="000000"/>
                          </a:solidFill>
                          <a:effectLst/>
                          <a:latin typeface="メイリオ" panose="020B0604030504040204" pitchFamily="50" charset="-128"/>
                          <a:ea typeface="メイリオ" panose="020B0604030504040204" pitchFamily="50" charset="-128"/>
                        </a:rPr>
                        <a:t>２</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2700" b="0" i="0" u="none" strike="noStrike" dirty="0">
                          <a:solidFill>
                            <a:srgbClr val="FF0000"/>
                          </a:solidFill>
                          <a:effectLst/>
                          <a:latin typeface="メイリオ" panose="020B0604030504040204" pitchFamily="50" charset="-128"/>
                          <a:ea typeface="メイリオ" panose="020B0604030504040204" pitchFamily="50" charset="-128"/>
                        </a:rPr>
                        <a:t>－３</a:t>
                      </a:r>
                      <a:r>
                        <a:rPr lang="en-US" altLang="ja-JP" sz="2700" b="0" i="0" u="none" strike="noStrike" dirty="0">
                          <a:solidFill>
                            <a:srgbClr val="FF0000"/>
                          </a:solidFill>
                          <a:effectLst/>
                          <a:latin typeface="メイリオ" panose="020B0604030504040204" pitchFamily="50" charset="-128"/>
                          <a:ea typeface="メイリオ" panose="020B0604030504040204" pitchFamily="50" charset="-128"/>
                        </a:rPr>
                        <a:t>.</a:t>
                      </a:r>
                      <a:r>
                        <a:rPr lang="ja-JP" altLang="en-US" sz="2700" b="0" i="0" u="none" strike="noStrike" dirty="0">
                          <a:solidFill>
                            <a:srgbClr val="FF0000"/>
                          </a:solidFill>
                          <a:effectLst/>
                          <a:latin typeface="メイリオ" panose="020B0604030504040204" pitchFamily="50" charset="-128"/>
                          <a:ea typeface="メイリオ" panose="020B0604030504040204" pitchFamily="50" charset="-128"/>
                        </a:rPr>
                        <a:t>３</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53251309"/>
                  </a:ext>
                </a:extLst>
              </a:tr>
            </a:tbl>
          </a:graphicData>
        </a:graphic>
      </p:graphicFrame>
      <p:sp>
        <p:nvSpPr>
          <p:cNvPr id="8" name="フッター プレースホルダー 5">
            <a:extLst>
              <a:ext uri="{FF2B5EF4-FFF2-40B4-BE49-F238E27FC236}">
                <a16:creationId xmlns:a16="http://schemas.microsoft.com/office/drawing/2014/main" id="{EC093BA2-3EEA-4CAB-E081-3E13F5469305}"/>
              </a:ext>
            </a:extLst>
          </p:cNvPr>
          <p:cNvSpPr txBox="1">
            <a:spLocks/>
          </p:cNvSpPr>
          <p:nvPr/>
        </p:nvSpPr>
        <p:spPr>
          <a:xfrm>
            <a:off x="2613749" y="6374809"/>
            <a:ext cx="6964502" cy="357483"/>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ja-JP" altLang="en-US" sz="2000">
                <a:solidFill>
                  <a:schemeClr val="tx1"/>
                </a:solidFill>
                <a:latin typeface="UD デジタル 教科書体 NK-B" panose="02020700000000000000" pitchFamily="18" charset="-128"/>
                <a:ea typeface="UD デジタル 教科書体 NK-B" panose="02020700000000000000" pitchFamily="18" charset="-128"/>
              </a:rPr>
              <a:t>宮城県総合教育センター　令和</a:t>
            </a:r>
            <a:r>
              <a:rPr kumimoji="1" lang="en-US" altLang="ja-JP" sz="2000">
                <a:solidFill>
                  <a:schemeClr val="tx1"/>
                </a:solidFill>
                <a:latin typeface="UD デジタル 教科書体 NK-B" panose="02020700000000000000" pitchFamily="18" charset="-128"/>
                <a:ea typeface="UD デジタル 教科書体 NK-B" panose="02020700000000000000" pitchFamily="18" charset="-128"/>
              </a:rPr>
              <a:t>6</a:t>
            </a:r>
            <a:r>
              <a:rPr kumimoji="1" lang="ja-JP" altLang="en-US" sz="2000">
                <a:solidFill>
                  <a:schemeClr val="tx1"/>
                </a:solidFill>
                <a:latin typeface="UD デジタル 教科書体 NK-B" panose="02020700000000000000" pitchFamily="18" charset="-128"/>
                <a:ea typeface="UD デジタル 教科書体 NK-B" panose="02020700000000000000" pitchFamily="18" charset="-128"/>
              </a:rPr>
              <a:t>年度　生徒指導研究グループ</a:t>
            </a:r>
            <a:endParaRPr kumimoji="1" lang="ja-JP" altLang="en-US" sz="2000" dirty="0">
              <a:solidFill>
                <a:schemeClr val="tx1"/>
              </a:solidFill>
              <a:latin typeface="UD デジタル 教科書体 NK-B" panose="02020700000000000000" pitchFamily="18" charset="-128"/>
              <a:ea typeface="UD デジタル 教科書体 NK-B" panose="02020700000000000000" pitchFamily="18" charset="-128"/>
            </a:endParaRPr>
          </a:p>
        </p:txBody>
      </p:sp>
      <p:sp>
        <p:nvSpPr>
          <p:cNvPr id="3" name="テキスト ボックス 2">
            <a:extLst>
              <a:ext uri="{FF2B5EF4-FFF2-40B4-BE49-F238E27FC236}">
                <a16:creationId xmlns:a16="http://schemas.microsoft.com/office/drawing/2014/main" id="{B9E1DB26-4A64-C1CC-2F0F-E06C68A07178}"/>
              </a:ext>
            </a:extLst>
          </p:cNvPr>
          <p:cNvSpPr txBox="1"/>
          <p:nvPr/>
        </p:nvSpPr>
        <p:spPr>
          <a:xfrm>
            <a:off x="4539570" y="1516128"/>
            <a:ext cx="3112028" cy="646331"/>
          </a:xfrm>
          <a:prstGeom prst="rect">
            <a:avLst/>
          </a:prstGeom>
          <a:noFill/>
          <a:ln w="38100">
            <a:noFill/>
          </a:ln>
        </p:spPr>
        <p:txBody>
          <a:bodyPr wrap="square" rtlCol="0">
            <a:spAutoFit/>
          </a:bodyPr>
          <a:lstStyle/>
          <a:p>
            <a:r>
              <a:rPr lang="ja-JP" altLang="en-US" sz="3600" dirty="0">
                <a:latin typeface="メイリオ" panose="020B0604030504040204" pitchFamily="50" charset="-128"/>
                <a:ea typeface="メイリオ" panose="020B0604030504040204" pitchFamily="50" charset="-128"/>
                <a:cs typeface="メイリオ" panose="020B0604030504040204" pitchFamily="50" charset="-128"/>
              </a:rPr>
              <a:t>宮城県の現状</a:t>
            </a:r>
            <a:endParaRPr lang="en-US" altLang="ja-JP" sz="36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 name="テキスト ボックス 1">
            <a:extLst>
              <a:ext uri="{FF2B5EF4-FFF2-40B4-BE49-F238E27FC236}">
                <a16:creationId xmlns:a16="http://schemas.microsoft.com/office/drawing/2014/main" id="{283B90AB-AFC3-46C8-6830-AA66FA78FAD8}"/>
              </a:ext>
            </a:extLst>
          </p:cNvPr>
          <p:cNvSpPr txBox="1"/>
          <p:nvPr/>
        </p:nvSpPr>
        <p:spPr>
          <a:xfrm>
            <a:off x="1342238" y="361024"/>
            <a:ext cx="9506693" cy="858761"/>
          </a:xfrm>
          <a:prstGeom prst="rect">
            <a:avLst/>
          </a:prstGeom>
          <a:noFill/>
        </p:spPr>
        <p:txBody>
          <a:bodyPr wrap="square">
            <a:spAutoFit/>
          </a:bodyPr>
          <a:lstStyle/>
          <a:p>
            <a:pPr algn="ctr">
              <a:lnSpc>
                <a:spcPct val="150000"/>
              </a:lnSpc>
            </a:pPr>
            <a:r>
              <a:rPr lang="ja-JP" altLang="en-US" sz="4000" b="1" dirty="0">
                <a:solidFill>
                  <a:schemeClr val="bg1"/>
                </a:solidFill>
                <a:latin typeface="BIZ UDPゴシック" panose="020B0400000000000000" pitchFamily="50" charset="-128"/>
                <a:ea typeface="BIZ UDPゴシック" panose="020B0400000000000000" pitchFamily="50" charset="-128"/>
                <a:cs typeface="メイリオ" panose="020B0604030504040204" pitchFamily="50" charset="-128"/>
              </a:rPr>
              <a:t>１　教員の教育相談の知識を深めよう</a:t>
            </a:r>
          </a:p>
        </p:txBody>
      </p:sp>
      <p:sp>
        <p:nvSpPr>
          <p:cNvPr id="4" name="テキスト ボックス 3">
            <a:extLst>
              <a:ext uri="{FF2B5EF4-FFF2-40B4-BE49-F238E27FC236}">
                <a16:creationId xmlns:a16="http://schemas.microsoft.com/office/drawing/2014/main" id="{243E02BB-F775-62E8-8686-5BB2F1F3AE03}"/>
              </a:ext>
            </a:extLst>
          </p:cNvPr>
          <p:cNvSpPr txBox="1"/>
          <p:nvPr/>
        </p:nvSpPr>
        <p:spPr>
          <a:xfrm>
            <a:off x="7019936" y="4617517"/>
            <a:ext cx="5275738" cy="338554"/>
          </a:xfrm>
          <a:prstGeom prst="rect">
            <a:avLst/>
          </a:prstGeom>
          <a:noFill/>
          <a:ln>
            <a:noFill/>
          </a:ln>
        </p:spPr>
        <p:txBody>
          <a:bodyPr wrap="square" rtlCol="0">
            <a:spAutoFit/>
          </a:bodyPr>
          <a:lstStyle/>
          <a:p>
            <a:pPr lvl="0"/>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令和６年度全国学力・学習状況調査（宮城県分）結果</a:t>
            </a:r>
            <a:endParaRPr lang="en-US" altLang="ja-JP" sz="1600" dirty="0">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31021254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p:cNvSpPr/>
          <p:nvPr/>
        </p:nvSpPr>
        <p:spPr>
          <a:xfrm>
            <a:off x="0" y="522518"/>
            <a:ext cx="12192000" cy="757643"/>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tIns="36000" bIns="180000" rtlCol="0" anchor="ctr"/>
          <a:lstStyle/>
          <a:p>
            <a:pPr algn="ctr">
              <a:lnSpc>
                <a:spcPct val="150000"/>
              </a:lnSpc>
            </a:pPr>
            <a:endParaRPr lang="ja-JP" altLang="en-US" sz="4000" b="1" dirty="0">
              <a:latin typeface="BIZ UDPゴシック" panose="020B0400000000000000" pitchFamily="50" charset="-128"/>
              <a:ea typeface="BIZ UDPゴシック" panose="020B0400000000000000" pitchFamily="50" charset="-128"/>
              <a:cs typeface="メイリオ" panose="020B0604030504040204" pitchFamily="50" charset="-128"/>
            </a:endParaRPr>
          </a:p>
        </p:txBody>
      </p:sp>
      <p:sp>
        <p:nvSpPr>
          <p:cNvPr id="10" name="スライド番号プレースホルダー 6"/>
          <p:cNvSpPr>
            <a:spLocks noGrp="1"/>
          </p:cNvSpPr>
          <p:nvPr>
            <p:ph type="sldNum" sz="quarter" idx="4294967295"/>
          </p:nvPr>
        </p:nvSpPr>
        <p:spPr>
          <a:xfrm>
            <a:off x="11043621" y="6359525"/>
            <a:ext cx="685800" cy="365125"/>
          </a:xfrm>
        </p:spPr>
        <p:txBody>
          <a:bodyPr/>
          <a:lstStyle/>
          <a:p>
            <a:fld id="{0E54B413-F675-4D37-BE3F-961AF07AA19A}" type="slidenum">
              <a:rPr kumimoji="1" lang="ja-JP" altLang="en-US" sz="2000" smtClean="0">
                <a:solidFill>
                  <a:schemeClr val="tx1"/>
                </a:solidFill>
                <a:latin typeface="UD デジタル 教科書体 NK-B" panose="02020700000000000000" pitchFamily="18" charset="-128"/>
                <a:ea typeface="UD デジタル 教科書体 NK-B" panose="02020700000000000000" pitchFamily="18" charset="-128"/>
              </a:rPr>
              <a:t>13</a:t>
            </a:fld>
            <a:endParaRPr kumimoji="1" lang="ja-JP" altLang="en-US" sz="2000" dirty="0">
              <a:solidFill>
                <a:schemeClr val="tx1"/>
              </a:solidFill>
              <a:latin typeface="UD デジタル 教科書体 NK-B" panose="02020700000000000000" pitchFamily="18" charset="-128"/>
              <a:ea typeface="UD デジタル 教科書体 NK-B" panose="02020700000000000000" pitchFamily="18" charset="-128"/>
            </a:endParaRPr>
          </a:p>
        </p:txBody>
      </p:sp>
      <p:sp>
        <p:nvSpPr>
          <p:cNvPr id="11" name="テキスト ボックス 10">
            <a:extLst>
              <a:ext uri="{FF2B5EF4-FFF2-40B4-BE49-F238E27FC236}">
                <a16:creationId xmlns:a16="http://schemas.microsoft.com/office/drawing/2014/main" id="{10BE59A1-151E-364A-0057-38FC4AC7E6F1}"/>
              </a:ext>
            </a:extLst>
          </p:cNvPr>
          <p:cNvSpPr txBox="1"/>
          <p:nvPr/>
        </p:nvSpPr>
        <p:spPr>
          <a:xfrm>
            <a:off x="3632579" y="1436563"/>
            <a:ext cx="4926842" cy="584775"/>
          </a:xfrm>
          <a:prstGeom prst="rect">
            <a:avLst/>
          </a:prstGeom>
          <a:noFill/>
        </p:spPr>
        <p:txBody>
          <a:bodyPr wrap="square">
            <a:spAutoFit/>
          </a:bodyPr>
          <a:lstStyle/>
          <a:p>
            <a:r>
              <a:rPr lang="ja-JP" altLang="en-US" sz="3200" dirty="0">
                <a:latin typeface="メイリオ" panose="020B0604030504040204" pitchFamily="50" charset="-128"/>
                <a:ea typeface="メイリオ" panose="020B0604030504040204" pitchFamily="50" charset="-128"/>
              </a:rPr>
              <a:t>自己指導能力が育つと･･･</a:t>
            </a:r>
            <a:endParaRPr lang="ja-JP" altLang="en-US" sz="3200" dirty="0"/>
          </a:p>
        </p:txBody>
      </p:sp>
      <p:sp>
        <p:nvSpPr>
          <p:cNvPr id="13" name="フッター プレースホルダー 5">
            <a:extLst>
              <a:ext uri="{FF2B5EF4-FFF2-40B4-BE49-F238E27FC236}">
                <a16:creationId xmlns:a16="http://schemas.microsoft.com/office/drawing/2014/main" id="{AEA2C2CD-5C6E-C327-F60B-DC32EBE8DF55}"/>
              </a:ext>
            </a:extLst>
          </p:cNvPr>
          <p:cNvSpPr txBox="1">
            <a:spLocks/>
          </p:cNvSpPr>
          <p:nvPr/>
        </p:nvSpPr>
        <p:spPr>
          <a:xfrm>
            <a:off x="2613749" y="6374809"/>
            <a:ext cx="6964502" cy="357483"/>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ja-JP" altLang="en-US" sz="2000">
                <a:solidFill>
                  <a:schemeClr val="tx1"/>
                </a:solidFill>
                <a:latin typeface="UD デジタル 教科書体 NK-B" panose="02020700000000000000" pitchFamily="18" charset="-128"/>
                <a:ea typeface="UD デジタル 教科書体 NK-B" panose="02020700000000000000" pitchFamily="18" charset="-128"/>
              </a:rPr>
              <a:t>宮城県総合教育センター　令和</a:t>
            </a:r>
            <a:r>
              <a:rPr kumimoji="1" lang="en-US" altLang="ja-JP" sz="2000">
                <a:solidFill>
                  <a:schemeClr val="tx1"/>
                </a:solidFill>
                <a:latin typeface="UD デジタル 教科書体 NK-B" panose="02020700000000000000" pitchFamily="18" charset="-128"/>
                <a:ea typeface="UD デジタル 教科書体 NK-B" panose="02020700000000000000" pitchFamily="18" charset="-128"/>
              </a:rPr>
              <a:t>6</a:t>
            </a:r>
            <a:r>
              <a:rPr kumimoji="1" lang="ja-JP" altLang="en-US" sz="2000">
                <a:solidFill>
                  <a:schemeClr val="tx1"/>
                </a:solidFill>
                <a:latin typeface="UD デジタル 教科書体 NK-B" panose="02020700000000000000" pitchFamily="18" charset="-128"/>
                <a:ea typeface="UD デジタル 教科書体 NK-B" panose="02020700000000000000" pitchFamily="18" charset="-128"/>
              </a:rPr>
              <a:t>年度　生徒指導研究グループ</a:t>
            </a:r>
            <a:endParaRPr kumimoji="1" lang="ja-JP" altLang="en-US" sz="2000" dirty="0">
              <a:solidFill>
                <a:schemeClr val="tx1"/>
              </a:solidFill>
              <a:latin typeface="UD デジタル 教科書体 NK-B" panose="02020700000000000000" pitchFamily="18" charset="-128"/>
              <a:ea typeface="UD デジタル 教科書体 NK-B" panose="02020700000000000000" pitchFamily="18" charset="-128"/>
            </a:endParaRPr>
          </a:p>
        </p:txBody>
      </p:sp>
      <p:sp>
        <p:nvSpPr>
          <p:cNvPr id="5" name="テキスト ボックス 4">
            <a:extLst>
              <a:ext uri="{FF2B5EF4-FFF2-40B4-BE49-F238E27FC236}">
                <a16:creationId xmlns:a16="http://schemas.microsoft.com/office/drawing/2014/main" id="{5989BECA-D827-9650-112A-FD279CBECD08}"/>
              </a:ext>
            </a:extLst>
          </p:cNvPr>
          <p:cNvSpPr txBox="1"/>
          <p:nvPr/>
        </p:nvSpPr>
        <p:spPr>
          <a:xfrm>
            <a:off x="1342238" y="361024"/>
            <a:ext cx="9506693" cy="858761"/>
          </a:xfrm>
          <a:prstGeom prst="rect">
            <a:avLst/>
          </a:prstGeom>
          <a:noFill/>
        </p:spPr>
        <p:txBody>
          <a:bodyPr wrap="square">
            <a:spAutoFit/>
          </a:bodyPr>
          <a:lstStyle/>
          <a:p>
            <a:pPr algn="ctr">
              <a:lnSpc>
                <a:spcPct val="150000"/>
              </a:lnSpc>
            </a:pPr>
            <a:r>
              <a:rPr lang="ja-JP" altLang="en-US" sz="4000" b="1" dirty="0">
                <a:solidFill>
                  <a:schemeClr val="bg1"/>
                </a:solidFill>
                <a:latin typeface="BIZ UDPゴシック" panose="020B0400000000000000" pitchFamily="50" charset="-128"/>
                <a:ea typeface="BIZ UDPゴシック" panose="020B0400000000000000" pitchFamily="50" charset="-128"/>
                <a:cs typeface="メイリオ" panose="020B0604030504040204" pitchFamily="50" charset="-128"/>
              </a:rPr>
              <a:t>１　教員の教育相談の知識を深めよう</a:t>
            </a:r>
          </a:p>
        </p:txBody>
      </p:sp>
      <p:sp>
        <p:nvSpPr>
          <p:cNvPr id="4" name="テキスト ボックス 3">
            <a:extLst>
              <a:ext uri="{FF2B5EF4-FFF2-40B4-BE49-F238E27FC236}">
                <a16:creationId xmlns:a16="http://schemas.microsoft.com/office/drawing/2014/main" id="{0FE2188E-7A7A-16AA-DF12-190223EADD32}"/>
              </a:ext>
            </a:extLst>
          </p:cNvPr>
          <p:cNvSpPr txBox="1"/>
          <p:nvPr/>
        </p:nvSpPr>
        <p:spPr>
          <a:xfrm>
            <a:off x="1809600" y="5202340"/>
            <a:ext cx="8571968" cy="646331"/>
          </a:xfrm>
          <a:prstGeom prst="rect">
            <a:avLst/>
          </a:prstGeom>
          <a:noFill/>
          <a:ln>
            <a:noFill/>
          </a:ln>
        </p:spPr>
        <p:txBody>
          <a:bodyPr wrap="square" rtlCol="0">
            <a:spAutoFit/>
          </a:bodyPr>
          <a:lstStyle/>
          <a:p>
            <a:pPr lvl="0" algn="ctr"/>
            <a:r>
              <a:rPr lang="ja-JP" altLang="en-US" sz="3600" dirty="0">
                <a:latin typeface="メイリオ" panose="020B0604030504040204" pitchFamily="50" charset="-128"/>
                <a:ea typeface="メイリオ" panose="020B0604030504040204" pitchFamily="50" charset="-128"/>
                <a:cs typeface="メイリオ" panose="020B0604030504040204" pitchFamily="50" charset="-128"/>
              </a:rPr>
              <a:t>暴力行為やいじめ等の</a:t>
            </a:r>
            <a:r>
              <a:rPr lang="ja-JP" altLang="en-US" sz="36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未然防止</a:t>
            </a:r>
            <a:endParaRPr lang="en-US" altLang="ja-JP" sz="36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 name="テキスト ボックス 5">
            <a:extLst>
              <a:ext uri="{FF2B5EF4-FFF2-40B4-BE49-F238E27FC236}">
                <a16:creationId xmlns:a16="http://schemas.microsoft.com/office/drawing/2014/main" id="{8071EF2E-2BC2-3164-D9AC-B4E9830DCB0B}"/>
              </a:ext>
            </a:extLst>
          </p:cNvPr>
          <p:cNvSpPr txBox="1"/>
          <p:nvPr/>
        </p:nvSpPr>
        <p:spPr>
          <a:xfrm>
            <a:off x="385251" y="2865700"/>
            <a:ext cx="11563539" cy="1077218"/>
          </a:xfrm>
          <a:prstGeom prst="rect">
            <a:avLst/>
          </a:prstGeom>
          <a:noFill/>
          <a:ln>
            <a:noFill/>
          </a:ln>
        </p:spPr>
        <p:txBody>
          <a:bodyPr wrap="square" rtlCol="0">
            <a:spAutoFit/>
          </a:bodyPr>
          <a:lstStyle/>
          <a:p>
            <a:pPr lvl="0" algn="ctr"/>
            <a:r>
              <a:rPr lang="ja-JP" altLang="en-US" sz="3200" dirty="0">
                <a:latin typeface="メイリオ" panose="020B0604030504040204" pitchFamily="50" charset="-128"/>
                <a:ea typeface="メイリオ" panose="020B0604030504040204" pitchFamily="50" charset="-128"/>
                <a:cs typeface="メイリオ" panose="020B0604030504040204" pitchFamily="50" charset="-128"/>
              </a:rPr>
              <a:t>状況を判断し、行動を選択・実行している姿であり</a:t>
            </a:r>
            <a:endParaRPr lang="en-US" altLang="ja-JP" sz="3200" dirty="0">
              <a:latin typeface="メイリオ" panose="020B0604030504040204" pitchFamily="50" charset="-128"/>
              <a:ea typeface="メイリオ" panose="020B0604030504040204" pitchFamily="50" charset="-128"/>
              <a:cs typeface="メイリオ" panose="020B0604030504040204" pitchFamily="50" charset="-128"/>
            </a:endParaRPr>
          </a:p>
          <a:p>
            <a:pPr lvl="0" algn="ctr"/>
            <a:r>
              <a:rPr lang="ja-JP" altLang="en-US" sz="3200" dirty="0">
                <a:latin typeface="メイリオ" panose="020B0604030504040204" pitchFamily="50" charset="-128"/>
                <a:ea typeface="メイリオ" panose="020B0604030504040204" pitchFamily="50" charset="-128"/>
                <a:cs typeface="メイリオ" panose="020B0604030504040204" pitchFamily="50" charset="-128"/>
              </a:rPr>
              <a:t>自己指導能力を生かした行動</a:t>
            </a:r>
            <a:endParaRPr lang="en-US" altLang="ja-JP" sz="32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 name="矢印: 下 6">
            <a:extLst>
              <a:ext uri="{FF2B5EF4-FFF2-40B4-BE49-F238E27FC236}">
                <a16:creationId xmlns:a16="http://schemas.microsoft.com/office/drawing/2014/main" id="{9AB7C8CA-CCF6-CC7C-BE7C-889071A24351}"/>
              </a:ext>
            </a:extLst>
          </p:cNvPr>
          <p:cNvSpPr/>
          <p:nvPr/>
        </p:nvSpPr>
        <p:spPr>
          <a:xfrm>
            <a:off x="5586990" y="4350793"/>
            <a:ext cx="1160060" cy="475623"/>
          </a:xfrm>
          <a:prstGeom prst="downArrow">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8" name="四角形: 角を丸くする 7">
            <a:extLst>
              <a:ext uri="{FF2B5EF4-FFF2-40B4-BE49-F238E27FC236}">
                <a16:creationId xmlns:a16="http://schemas.microsoft.com/office/drawing/2014/main" id="{45598F4B-DE0B-C04F-F8F1-1F890D8D7084}"/>
              </a:ext>
            </a:extLst>
          </p:cNvPr>
          <p:cNvSpPr/>
          <p:nvPr/>
        </p:nvSpPr>
        <p:spPr>
          <a:xfrm>
            <a:off x="182261" y="2780373"/>
            <a:ext cx="11715750" cy="1176400"/>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テキスト ボックス 13">
            <a:extLst>
              <a:ext uri="{FF2B5EF4-FFF2-40B4-BE49-F238E27FC236}">
                <a16:creationId xmlns:a16="http://schemas.microsoft.com/office/drawing/2014/main" id="{03869711-0185-2F11-D9C6-E7FA635008A4}"/>
              </a:ext>
            </a:extLst>
          </p:cNvPr>
          <p:cNvSpPr txBox="1"/>
          <p:nvPr/>
        </p:nvSpPr>
        <p:spPr>
          <a:xfrm>
            <a:off x="482189" y="2123197"/>
            <a:ext cx="11226790" cy="646331"/>
          </a:xfrm>
          <a:prstGeom prst="rect">
            <a:avLst/>
          </a:prstGeom>
          <a:solidFill>
            <a:schemeClr val="bg1"/>
          </a:solidFill>
        </p:spPr>
        <p:txBody>
          <a:bodyPr wrap="square">
            <a:spAutoFit/>
          </a:bodyPr>
          <a:lstStyle/>
          <a:p>
            <a:r>
              <a:rPr lang="ja-JP" altLang="en-US" sz="3600" dirty="0">
                <a:solidFill>
                  <a:srgbClr val="FF0000"/>
                </a:solidFill>
                <a:latin typeface="メイリオ" panose="020B0604030504040204" pitchFamily="50" charset="-128"/>
                <a:ea typeface="メイリオ" panose="020B0604030504040204" pitchFamily="50" charset="-128"/>
              </a:rPr>
              <a:t>自分で解決するだけでなく、必要に応じて相談できる</a:t>
            </a:r>
            <a:endParaRPr lang="ja-JP" altLang="en-US" sz="3600" dirty="0">
              <a:solidFill>
                <a:srgbClr val="FF0000"/>
              </a:solidFill>
            </a:endParaRPr>
          </a:p>
        </p:txBody>
      </p:sp>
    </p:spTree>
    <p:extLst>
      <p:ext uri="{BB962C8B-B14F-4D97-AF65-F5344CB8AC3E}">
        <p14:creationId xmlns:p14="http://schemas.microsoft.com/office/powerpoint/2010/main" val="2938637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animBg="1"/>
      <p:bldP spid="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p:cNvSpPr/>
          <p:nvPr/>
        </p:nvSpPr>
        <p:spPr>
          <a:xfrm>
            <a:off x="0" y="522518"/>
            <a:ext cx="12192000" cy="757643"/>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tIns="36000" bIns="180000" rtlCol="0" anchor="ctr"/>
          <a:lstStyle/>
          <a:p>
            <a:pPr algn="ctr">
              <a:lnSpc>
                <a:spcPct val="150000"/>
              </a:lnSpc>
            </a:pPr>
            <a:endParaRPr lang="ja-JP" altLang="en-US" sz="4000" b="1" dirty="0">
              <a:latin typeface="BIZ UDPゴシック" panose="020B0400000000000000" pitchFamily="50" charset="-128"/>
              <a:ea typeface="BIZ UDPゴシック" panose="020B0400000000000000" pitchFamily="50" charset="-128"/>
              <a:cs typeface="メイリオ" panose="020B0604030504040204" pitchFamily="50" charset="-128"/>
            </a:endParaRPr>
          </a:p>
        </p:txBody>
      </p:sp>
      <p:sp>
        <p:nvSpPr>
          <p:cNvPr id="10" name="スライド番号プレースホルダー 6"/>
          <p:cNvSpPr>
            <a:spLocks noGrp="1"/>
          </p:cNvSpPr>
          <p:nvPr>
            <p:ph type="sldNum" sz="quarter" idx="4294967295"/>
          </p:nvPr>
        </p:nvSpPr>
        <p:spPr>
          <a:xfrm>
            <a:off x="11043621" y="6359525"/>
            <a:ext cx="685800" cy="365125"/>
          </a:xfrm>
        </p:spPr>
        <p:txBody>
          <a:bodyPr/>
          <a:lstStyle/>
          <a:p>
            <a:fld id="{0E54B413-F675-4D37-BE3F-961AF07AA19A}" type="slidenum">
              <a:rPr kumimoji="1" lang="ja-JP" altLang="en-US" sz="2000" smtClean="0">
                <a:solidFill>
                  <a:schemeClr val="tx1"/>
                </a:solidFill>
                <a:latin typeface="UD デジタル 教科書体 NK-B" panose="02020700000000000000" pitchFamily="18" charset="-128"/>
                <a:ea typeface="UD デジタル 教科書体 NK-B" panose="02020700000000000000" pitchFamily="18" charset="-128"/>
              </a:rPr>
              <a:t>14</a:t>
            </a:fld>
            <a:endParaRPr kumimoji="1" lang="ja-JP" altLang="en-US" sz="2000" dirty="0">
              <a:solidFill>
                <a:schemeClr val="tx1"/>
              </a:solidFill>
              <a:latin typeface="UD デジタル 教科書体 NK-B" panose="02020700000000000000" pitchFamily="18" charset="-128"/>
              <a:ea typeface="UD デジタル 教科書体 NK-B" panose="02020700000000000000" pitchFamily="18" charset="-128"/>
            </a:endParaRPr>
          </a:p>
        </p:txBody>
      </p:sp>
      <p:sp>
        <p:nvSpPr>
          <p:cNvPr id="13" name="吹き出し: 角を丸めた四角形 12">
            <a:extLst>
              <a:ext uri="{FF2B5EF4-FFF2-40B4-BE49-F238E27FC236}">
                <a16:creationId xmlns:a16="http://schemas.microsoft.com/office/drawing/2014/main" id="{442AE9F7-556F-23DF-4DA4-D7FC32C903D3}"/>
              </a:ext>
            </a:extLst>
          </p:cNvPr>
          <p:cNvSpPr/>
          <p:nvPr/>
        </p:nvSpPr>
        <p:spPr>
          <a:xfrm>
            <a:off x="878199" y="1817480"/>
            <a:ext cx="3660169" cy="1312923"/>
          </a:xfrm>
          <a:prstGeom prst="wedgeRoundRectCallout">
            <a:avLst>
              <a:gd name="adj1" fmla="val -4665"/>
              <a:gd name="adj2" fmla="val 73090"/>
              <a:gd name="adj3" fmla="val 16667"/>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テキスト ボックス 13">
            <a:extLst>
              <a:ext uri="{FF2B5EF4-FFF2-40B4-BE49-F238E27FC236}">
                <a16:creationId xmlns:a16="http://schemas.microsoft.com/office/drawing/2014/main" id="{6319D9B1-B864-F809-999E-0164027843E3}"/>
              </a:ext>
            </a:extLst>
          </p:cNvPr>
          <p:cNvSpPr txBox="1"/>
          <p:nvPr/>
        </p:nvSpPr>
        <p:spPr>
          <a:xfrm>
            <a:off x="1066435" y="1930074"/>
            <a:ext cx="3471933" cy="1200329"/>
          </a:xfrm>
          <a:prstGeom prst="rect">
            <a:avLst/>
          </a:prstGeom>
          <a:noFill/>
        </p:spPr>
        <p:txBody>
          <a:bodyPr wrap="square" rtlCol="0">
            <a:spAutoFit/>
          </a:bodyPr>
          <a:lstStyle/>
          <a:p>
            <a:r>
              <a:rPr kumimoji="1" lang="ja-JP" altLang="en-US" sz="3600" dirty="0">
                <a:latin typeface="メイリオ" panose="020B0604030504040204" pitchFamily="50" charset="-128"/>
                <a:ea typeface="メイリオ" panose="020B0604030504040204" pitchFamily="50" charset="-128"/>
              </a:rPr>
              <a:t>何を意識したらいいの？</a:t>
            </a:r>
            <a:endParaRPr kumimoji="1" lang="en-US" altLang="ja-JP" sz="3600" dirty="0">
              <a:latin typeface="メイリオ" panose="020B0604030504040204" pitchFamily="50" charset="-128"/>
              <a:ea typeface="メイリオ" panose="020B0604030504040204" pitchFamily="50" charset="-128"/>
            </a:endParaRPr>
          </a:p>
        </p:txBody>
      </p:sp>
      <p:sp>
        <p:nvSpPr>
          <p:cNvPr id="15" name="テキスト ボックス 14">
            <a:extLst>
              <a:ext uri="{FF2B5EF4-FFF2-40B4-BE49-F238E27FC236}">
                <a16:creationId xmlns:a16="http://schemas.microsoft.com/office/drawing/2014/main" id="{DE18BA92-C32E-4694-054F-40C01873C1C2}"/>
              </a:ext>
            </a:extLst>
          </p:cNvPr>
          <p:cNvSpPr txBox="1"/>
          <p:nvPr/>
        </p:nvSpPr>
        <p:spPr>
          <a:xfrm>
            <a:off x="642640" y="5545245"/>
            <a:ext cx="11086781" cy="646331"/>
          </a:xfrm>
          <a:prstGeom prst="rect">
            <a:avLst/>
          </a:prstGeom>
          <a:noFill/>
        </p:spPr>
        <p:txBody>
          <a:bodyPr wrap="square" rtlCol="0">
            <a:spAutoFit/>
          </a:bodyPr>
          <a:lstStyle/>
          <a:p>
            <a:r>
              <a:rPr kumimoji="1" lang="ja-JP" altLang="en-US" sz="3600" dirty="0">
                <a:solidFill>
                  <a:srgbClr val="FF0000"/>
                </a:solidFill>
                <a:latin typeface="メイリオ" panose="020B0604030504040204" pitchFamily="50" charset="-128"/>
                <a:ea typeface="メイリオ" panose="020B0604030504040204" pitchFamily="50" charset="-128"/>
              </a:rPr>
              <a:t>自己指導能力の育成に有効な手立て</a:t>
            </a:r>
            <a:r>
              <a:rPr kumimoji="1" lang="ja-JP" altLang="en-US" sz="3600" dirty="0">
                <a:latin typeface="メイリオ" panose="020B0604030504040204" pitchFamily="50" charset="-128"/>
                <a:ea typeface="メイリオ" panose="020B0604030504040204" pitchFamily="50" charset="-128"/>
              </a:rPr>
              <a:t>を知りましょう。</a:t>
            </a:r>
            <a:endParaRPr kumimoji="1" lang="en-US" altLang="ja-JP" sz="3600" dirty="0">
              <a:latin typeface="メイリオ" panose="020B0604030504040204" pitchFamily="50" charset="-128"/>
              <a:ea typeface="メイリオ" panose="020B0604030504040204" pitchFamily="50" charset="-128"/>
            </a:endParaRPr>
          </a:p>
        </p:txBody>
      </p:sp>
      <p:pic>
        <p:nvPicPr>
          <p:cNvPr id="16" name="図 15" descr="挿絵 が含まれている画像&#10;&#10;自動的に生成された説明">
            <a:extLst>
              <a:ext uri="{FF2B5EF4-FFF2-40B4-BE49-F238E27FC236}">
                <a16:creationId xmlns:a16="http://schemas.microsoft.com/office/drawing/2014/main" id="{B48456DC-F7D8-7B63-46B3-2F30DCB311D5}"/>
              </a:ext>
            </a:extLst>
          </p:cNvPr>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15705" t="26817" r="13031" b="26493"/>
          <a:stretch/>
        </p:blipFill>
        <p:spPr>
          <a:xfrm>
            <a:off x="4538368" y="2645780"/>
            <a:ext cx="2914269" cy="2700724"/>
          </a:xfrm>
          <a:prstGeom prst="rect">
            <a:avLst/>
          </a:prstGeom>
        </p:spPr>
      </p:pic>
      <p:pic>
        <p:nvPicPr>
          <p:cNvPr id="22" name="図 21" descr="部屋 が含まれている画像&#10;&#10;自動的に生成された説明">
            <a:extLst>
              <a:ext uri="{FF2B5EF4-FFF2-40B4-BE49-F238E27FC236}">
                <a16:creationId xmlns:a16="http://schemas.microsoft.com/office/drawing/2014/main" id="{79D13B85-B7FD-6837-B306-D0E33CAD815A}"/>
              </a:ext>
            </a:extLst>
          </p:cNvPr>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l="9395" t="12714" r="49184" b="18882"/>
          <a:stretch/>
        </p:blipFill>
        <p:spPr>
          <a:xfrm>
            <a:off x="2341888" y="3210807"/>
            <a:ext cx="1550788" cy="1810581"/>
          </a:xfrm>
          <a:prstGeom prst="rect">
            <a:avLst/>
          </a:prstGeom>
        </p:spPr>
      </p:pic>
      <p:pic>
        <p:nvPicPr>
          <p:cNvPr id="23" name="図 22" descr="部屋 が含まれている画像&#10;&#10;自動的に生成された説明">
            <a:extLst>
              <a:ext uri="{FF2B5EF4-FFF2-40B4-BE49-F238E27FC236}">
                <a16:creationId xmlns:a16="http://schemas.microsoft.com/office/drawing/2014/main" id="{D58F14F7-9172-6031-F53E-B63DA647069F}"/>
              </a:ext>
            </a:extLst>
          </p:cNvPr>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l="50000" t="12714" r="9395" b="8312"/>
          <a:stretch/>
        </p:blipFill>
        <p:spPr>
          <a:xfrm>
            <a:off x="8067744" y="2913039"/>
            <a:ext cx="1575414" cy="2166205"/>
          </a:xfrm>
          <a:prstGeom prst="rect">
            <a:avLst/>
          </a:prstGeom>
        </p:spPr>
      </p:pic>
      <p:sp>
        <p:nvSpPr>
          <p:cNvPr id="5" name="フッター プレースホルダー 5">
            <a:extLst>
              <a:ext uri="{FF2B5EF4-FFF2-40B4-BE49-F238E27FC236}">
                <a16:creationId xmlns:a16="http://schemas.microsoft.com/office/drawing/2014/main" id="{EB4A4B90-01F1-FE81-99B7-B8E0357D9612}"/>
              </a:ext>
            </a:extLst>
          </p:cNvPr>
          <p:cNvSpPr txBox="1">
            <a:spLocks/>
          </p:cNvSpPr>
          <p:nvPr/>
        </p:nvSpPr>
        <p:spPr>
          <a:xfrm>
            <a:off x="2613749" y="6374809"/>
            <a:ext cx="6964502" cy="357483"/>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ja-JP" altLang="en-US" sz="2000">
                <a:solidFill>
                  <a:schemeClr val="tx1"/>
                </a:solidFill>
                <a:latin typeface="UD デジタル 教科書体 NK-B" panose="02020700000000000000" pitchFamily="18" charset="-128"/>
                <a:ea typeface="UD デジタル 教科書体 NK-B" panose="02020700000000000000" pitchFamily="18" charset="-128"/>
              </a:rPr>
              <a:t>宮城県総合教育センター　令和</a:t>
            </a:r>
            <a:r>
              <a:rPr kumimoji="1" lang="en-US" altLang="ja-JP" sz="2000">
                <a:solidFill>
                  <a:schemeClr val="tx1"/>
                </a:solidFill>
                <a:latin typeface="UD デジタル 教科書体 NK-B" panose="02020700000000000000" pitchFamily="18" charset="-128"/>
                <a:ea typeface="UD デジタル 教科書体 NK-B" panose="02020700000000000000" pitchFamily="18" charset="-128"/>
              </a:rPr>
              <a:t>6</a:t>
            </a:r>
            <a:r>
              <a:rPr kumimoji="1" lang="ja-JP" altLang="en-US" sz="2000">
                <a:solidFill>
                  <a:schemeClr val="tx1"/>
                </a:solidFill>
                <a:latin typeface="UD デジタル 教科書体 NK-B" panose="02020700000000000000" pitchFamily="18" charset="-128"/>
                <a:ea typeface="UD デジタル 教科書体 NK-B" panose="02020700000000000000" pitchFamily="18" charset="-128"/>
              </a:rPr>
              <a:t>年度　生徒指導研究グループ</a:t>
            </a:r>
            <a:endParaRPr kumimoji="1" lang="ja-JP" altLang="en-US" sz="2000" dirty="0">
              <a:solidFill>
                <a:schemeClr val="tx1"/>
              </a:solidFill>
              <a:latin typeface="UD デジタル 教科書体 NK-B" panose="02020700000000000000" pitchFamily="18" charset="-128"/>
              <a:ea typeface="UD デジタル 教科書体 NK-B" panose="02020700000000000000" pitchFamily="18" charset="-128"/>
            </a:endParaRPr>
          </a:p>
        </p:txBody>
      </p:sp>
      <p:sp>
        <p:nvSpPr>
          <p:cNvPr id="2" name="テキスト ボックス 1">
            <a:extLst>
              <a:ext uri="{FF2B5EF4-FFF2-40B4-BE49-F238E27FC236}">
                <a16:creationId xmlns:a16="http://schemas.microsoft.com/office/drawing/2014/main" id="{B372EC7B-CC37-D07A-E4A1-927B6CF890D0}"/>
              </a:ext>
            </a:extLst>
          </p:cNvPr>
          <p:cNvSpPr txBox="1"/>
          <p:nvPr/>
        </p:nvSpPr>
        <p:spPr>
          <a:xfrm>
            <a:off x="1342238" y="361024"/>
            <a:ext cx="9506693" cy="858761"/>
          </a:xfrm>
          <a:prstGeom prst="rect">
            <a:avLst/>
          </a:prstGeom>
          <a:noFill/>
        </p:spPr>
        <p:txBody>
          <a:bodyPr wrap="square">
            <a:spAutoFit/>
          </a:bodyPr>
          <a:lstStyle/>
          <a:p>
            <a:pPr algn="ctr">
              <a:lnSpc>
                <a:spcPct val="150000"/>
              </a:lnSpc>
            </a:pPr>
            <a:r>
              <a:rPr lang="ja-JP" altLang="en-US" sz="4000" b="1" dirty="0">
                <a:solidFill>
                  <a:schemeClr val="bg1"/>
                </a:solidFill>
                <a:latin typeface="BIZ UDPゴシック" panose="020B0400000000000000" pitchFamily="50" charset="-128"/>
                <a:ea typeface="BIZ UDPゴシック" panose="020B0400000000000000" pitchFamily="50" charset="-128"/>
                <a:cs typeface="メイリオ" panose="020B0604030504040204" pitchFamily="50" charset="-128"/>
              </a:rPr>
              <a:t>１　教員の教育相談の知識を深めよう</a:t>
            </a:r>
          </a:p>
        </p:txBody>
      </p:sp>
      <p:sp>
        <p:nvSpPr>
          <p:cNvPr id="6" name="吹き出し: 角を丸めた四角形 5">
            <a:extLst>
              <a:ext uri="{FF2B5EF4-FFF2-40B4-BE49-F238E27FC236}">
                <a16:creationId xmlns:a16="http://schemas.microsoft.com/office/drawing/2014/main" id="{6312D301-0213-BF04-AF5B-79D3850438DA}"/>
              </a:ext>
            </a:extLst>
          </p:cNvPr>
          <p:cNvSpPr/>
          <p:nvPr/>
        </p:nvSpPr>
        <p:spPr>
          <a:xfrm>
            <a:off x="6846948" y="1818990"/>
            <a:ext cx="4466853" cy="1316611"/>
          </a:xfrm>
          <a:prstGeom prst="wedgeRoundRectCallout">
            <a:avLst>
              <a:gd name="adj1" fmla="val 7010"/>
              <a:gd name="adj2" fmla="val 70458"/>
              <a:gd name="adj3" fmla="val 16667"/>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a:extLst>
              <a:ext uri="{FF2B5EF4-FFF2-40B4-BE49-F238E27FC236}">
                <a16:creationId xmlns:a16="http://schemas.microsoft.com/office/drawing/2014/main" id="{65779C16-135F-9D2C-B898-AA5A7F722A79}"/>
              </a:ext>
            </a:extLst>
          </p:cNvPr>
          <p:cNvSpPr txBox="1"/>
          <p:nvPr/>
        </p:nvSpPr>
        <p:spPr>
          <a:xfrm>
            <a:off x="6998162" y="1932048"/>
            <a:ext cx="4315639" cy="1200329"/>
          </a:xfrm>
          <a:prstGeom prst="rect">
            <a:avLst/>
          </a:prstGeom>
          <a:noFill/>
        </p:spPr>
        <p:txBody>
          <a:bodyPr wrap="square" rtlCol="0">
            <a:spAutoFit/>
          </a:bodyPr>
          <a:lstStyle/>
          <a:p>
            <a:pPr algn="ctr"/>
            <a:r>
              <a:rPr kumimoji="1" lang="ja-JP" altLang="en-US" sz="3600" dirty="0">
                <a:latin typeface="メイリオ" panose="020B0604030504040204" pitchFamily="50" charset="-128"/>
                <a:ea typeface="メイリオ" panose="020B0604030504040204" pitchFamily="50" charset="-128"/>
              </a:rPr>
              <a:t>具体的に</a:t>
            </a:r>
            <a:endParaRPr kumimoji="1" lang="en-US" altLang="ja-JP" sz="3600" dirty="0">
              <a:latin typeface="メイリオ" panose="020B0604030504040204" pitchFamily="50" charset="-128"/>
              <a:ea typeface="メイリオ" panose="020B0604030504040204" pitchFamily="50" charset="-128"/>
            </a:endParaRPr>
          </a:p>
          <a:p>
            <a:r>
              <a:rPr kumimoji="1" lang="ja-JP" altLang="en-US" sz="3600" dirty="0">
                <a:latin typeface="メイリオ" panose="020B0604030504040204" pitchFamily="50" charset="-128"/>
                <a:ea typeface="メイリオ" panose="020B0604030504040204" pitchFamily="50" charset="-128"/>
              </a:rPr>
              <a:t>どうすればいいの？</a:t>
            </a:r>
            <a:endParaRPr kumimoji="1" lang="en-US" altLang="ja-JP" sz="36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9978408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p:cNvSpPr/>
          <p:nvPr/>
        </p:nvSpPr>
        <p:spPr>
          <a:xfrm>
            <a:off x="0" y="522518"/>
            <a:ext cx="12192000" cy="757643"/>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tIns="36000" bIns="180000" rtlCol="0" anchor="ctr"/>
          <a:lstStyle/>
          <a:p>
            <a:pPr algn="ctr">
              <a:lnSpc>
                <a:spcPct val="150000"/>
              </a:lnSpc>
            </a:pPr>
            <a:endParaRPr lang="ja-JP" altLang="en-US" sz="4000" b="1" dirty="0">
              <a:latin typeface="BIZ UDPゴシック" panose="020B0400000000000000" pitchFamily="50" charset="-128"/>
              <a:ea typeface="BIZ UDPゴシック" panose="020B0400000000000000" pitchFamily="50" charset="-128"/>
              <a:cs typeface="メイリオ" panose="020B0604030504040204" pitchFamily="50" charset="-128"/>
            </a:endParaRPr>
          </a:p>
        </p:txBody>
      </p:sp>
      <p:sp>
        <p:nvSpPr>
          <p:cNvPr id="10" name="スライド番号プレースホルダー 6"/>
          <p:cNvSpPr>
            <a:spLocks noGrp="1"/>
          </p:cNvSpPr>
          <p:nvPr>
            <p:ph type="sldNum" sz="quarter" idx="4294967295"/>
          </p:nvPr>
        </p:nvSpPr>
        <p:spPr>
          <a:xfrm>
            <a:off x="11043621" y="6359525"/>
            <a:ext cx="685800" cy="365125"/>
          </a:xfrm>
        </p:spPr>
        <p:txBody>
          <a:bodyPr/>
          <a:lstStyle/>
          <a:p>
            <a:fld id="{0E54B413-F675-4D37-BE3F-961AF07AA19A}" type="slidenum">
              <a:rPr kumimoji="1" lang="ja-JP" altLang="en-US" sz="2000" smtClean="0">
                <a:solidFill>
                  <a:schemeClr val="tx1"/>
                </a:solidFill>
                <a:latin typeface="UD デジタル 教科書体 NK-B" panose="02020700000000000000" pitchFamily="18" charset="-128"/>
                <a:ea typeface="UD デジタル 教科書体 NK-B" panose="02020700000000000000" pitchFamily="18" charset="-128"/>
              </a:rPr>
              <a:t>15</a:t>
            </a:fld>
            <a:endParaRPr kumimoji="1" lang="ja-JP" altLang="en-US" sz="2000" dirty="0">
              <a:solidFill>
                <a:schemeClr val="tx1"/>
              </a:solidFill>
              <a:latin typeface="UD デジタル 教科書体 NK-B" panose="02020700000000000000" pitchFamily="18" charset="-128"/>
              <a:ea typeface="UD デジタル 教科書体 NK-B" panose="02020700000000000000" pitchFamily="18" charset="-128"/>
            </a:endParaRPr>
          </a:p>
        </p:txBody>
      </p:sp>
      <p:sp>
        <p:nvSpPr>
          <p:cNvPr id="6" name="テキスト ボックス 5">
            <a:extLst>
              <a:ext uri="{FF2B5EF4-FFF2-40B4-BE49-F238E27FC236}">
                <a16:creationId xmlns:a16="http://schemas.microsoft.com/office/drawing/2014/main" id="{FD841DB0-FCA0-C87A-32A6-440B15368E7B}"/>
              </a:ext>
            </a:extLst>
          </p:cNvPr>
          <p:cNvSpPr txBox="1"/>
          <p:nvPr/>
        </p:nvSpPr>
        <p:spPr>
          <a:xfrm>
            <a:off x="2287849" y="1450121"/>
            <a:ext cx="7615469" cy="646331"/>
          </a:xfrm>
          <a:prstGeom prst="rect">
            <a:avLst/>
          </a:prstGeom>
          <a:noFill/>
          <a:ln w="38100">
            <a:noFill/>
          </a:ln>
        </p:spPr>
        <p:txBody>
          <a:bodyPr wrap="square" rtlCol="0">
            <a:spAutoFit/>
          </a:bodyPr>
          <a:lstStyle/>
          <a:p>
            <a:r>
              <a:rPr lang="ja-JP" altLang="en-US" sz="3600" dirty="0">
                <a:latin typeface="メイリオ" panose="020B0604030504040204" pitchFamily="50" charset="-128"/>
                <a:ea typeface="メイリオ" panose="020B0604030504040204" pitchFamily="50" charset="-128"/>
                <a:cs typeface="メイリオ" panose="020B0604030504040204" pitchFamily="50" charset="-128"/>
              </a:rPr>
              <a:t>自己指導能力の育成に有効な手立て</a:t>
            </a:r>
          </a:p>
        </p:txBody>
      </p:sp>
      <p:sp>
        <p:nvSpPr>
          <p:cNvPr id="45" name="正方形/長方形 44">
            <a:extLst>
              <a:ext uri="{FF2B5EF4-FFF2-40B4-BE49-F238E27FC236}">
                <a16:creationId xmlns:a16="http://schemas.microsoft.com/office/drawing/2014/main" id="{00D487CA-889A-8748-C6C4-3B69A2872F43}"/>
              </a:ext>
            </a:extLst>
          </p:cNvPr>
          <p:cNvSpPr/>
          <p:nvPr/>
        </p:nvSpPr>
        <p:spPr>
          <a:xfrm>
            <a:off x="200708" y="3094501"/>
            <a:ext cx="2630534" cy="3064874"/>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sz="2400"/>
          </a:p>
        </p:txBody>
      </p:sp>
      <p:sp>
        <p:nvSpPr>
          <p:cNvPr id="46" name="正方形/長方形 45">
            <a:extLst>
              <a:ext uri="{FF2B5EF4-FFF2-40B4-BE49-F238E27FC236}">
                <a16:creationId xmlns:a16="http://schemas.microsoft.com/office/drawing/2014/main" id="{BD51D63A-9ECC-5A7E-8501-BCF83B3B8900}"/>
              </a:ext>
            </a:extLst>
          </p:cNvPr>
          <p:cNvSpPr/>
          <p:nvPr/>
        </p:nvSpPr>
        <p:spPr>
          <a:xfrm>
            <a:off x="288060" y="3255778"/>
            <a:ext cx="2428185" cy="82144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2800" dirty="0">
                <a:solidFill>
                  <a:schemeClr val="tx1"/>
                </a:solidFill>
                <a:latin typeface="メイリオ" panose="020B0604030504040204" pitchFamily="50" charset="-128"/>
                <a:ea typeface="メイリオ" panose="020B0604030504040204" pitchFamily="50" charset="-128"/>
              </a:rPr>
              <a:t>①</a:t>
            </a:r>
            <a:r>
              <a:rPr kumimoji="1" lang="ja-JP" altLang="en-US" sz="2800" dirty="0">
                <a:solidFill>
                  <a:srgbClr val="FF0000"/>
                </a:solidFill>
                <a:latin typeface="メイリオ" panose="020B0604030504040204" pitchFamily="50" charset="-128"/>
                <a:ea typeface="メイリオ" panose="020B0604030504040204" pitchFamily="50" charset="-128"/>
              </a:rPr>
              <a:t>自己存在感の感受</a:t>
            </a:r>
            <a:endParaRPr kumimoji="1" lang="en-US" altLang="ja-JP" sz="2800" dirty="0">
              <a:solidFill>
                <a:srgbClr val="FF0000"/>
              </a:solidFill>
              <a:latin typeface="メイリオ" panose="020B0604030504040204" pitchFamily="50" charset="-128"/>
              <a:ea typeface="メイリオ" panose="020B0604030504040204" pitchFamily="50" charset="-128"/>
            </a:endParaRPr>
          </a:p>
        </p:txBody>
      </p:sp>
      <p:sp>
        <p:nvSpPr>
          <p:cNvPr id="48" name="正方形/長方形 47">
            <a:extLst>
              <a:ext uri="{FF2B5EF4-FFF2-40B4-BE49-F238E27FC236}">
                <a16:creationId xmlns:a16="http://schemas.microsoft.com/office/drawing/2014/main" id="{4853E0EC-0ED4-C3A5-ED88-54310ED2A474}"/>
              </a:ext>
            </a:extLst>
          </p:cNvPr>
          <p:cNvSpPr/>
          <p:nvPr/>
        </p:nvSpPr>
        <p:spPr>
          <a:xfrm>
            <a:off x="3268419" y="3090143"/>
            <a:ext cx="2618517" cy="3070337"/>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sz="2400"/>
          </a:p>
        </p:txBody>
      </p:sp>
      <p:sp>
        <p:nvSpPr>
          <p:cNvPr id="49" name="正方形/長方形 48">
            <a:extLst>
              <a:ext uri="{FF2B5EF4-FFF2-40B4-BE49-F238E27FC236}">
                <a16:creationId xmlns:a16="http://schemas.microsoft.com/office/drawing/2014/main" id="{57D06452-2756-EEE9-6D2A-7B696F57461A}"/>
              </a:ext>
            </a:extLst>
          </p:cNvPr>
          <p:cNvSpPr/>
          <p:nvPr/>
        </p:nvSpPr>
        <p:spPr>
          <a:xfrm>
            <a:off x="3168411" y="3381803"/>
            <a:ext cx="2766330" cy="51815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2800" dirty="0">
                <a:solidFill>
                  <a:schemeClr val="tx1"/>
                </a:solidFill>
                <a:latin typeface="メイリオ" panose="020B0604030504040204" pitchFamily="50" charset="-128"/>
                <a:ea typeface="メイリオ" panose="020B0604030504040204" pitchFamily="50" charset="-128"/>
              </a:rPr>
              <a:t>②</a:t>
            </a:r>
            <a:r>
              <a:rPr kumimoji="1" lang="ja-JP" altLang="en-US" sz="2800" dirty="0">
                <a:solidFill>
                  <a:srgbClr val="FF0000"/>
                </a:solidFill>
                <a:latin typeface="メイリオ" panose="020B0604030504040204" pitchFamily="50" charset="-128"/>
                <a:ea typeface="メイリオ" panose="020B0604030504040204" pitchFamily="50" charset="-128"/>
              </a:rPr>
              <a:t>共感的な</a:t>
            </a:r>
            <a:endParaRPr kumimoji="1" lang="en-US" altLang="ja-JP" sz="2800" dirty="0">
              <a:solidFill>
                <a:srgbClr val="FF0000"/>
              </a:solidFill>
              <a:latin typeface="メイリオ" panose="020B0604030504040204" pitchFamily="50" charset="-128"/>
              <a:ea typeface="メイリオ" panose="020B0604030504040204" pitchFamily="50" charset="-128"/>
            </a:endParaRPr>
          </a:p>
          <a:p>
            <a:pPr algn="ctr"/>
            <a:r>
              <a:rPr kumimoji="1" lang="ja-JP" altLang="en-US" sz="2800" dirty="0">
                <a:solidFill>
                  <a:srgbClr val="FF0000"/>
                </a:solidFill>
                <a:latin typeface="メイリオ" panose="020B0604030504040204" pitchFamily="50" charset="-128"/>
                <a:ea typeface="メイリオ" panose="020B0604030504040204" pitchFamily="50" charset="-128"/>
              </a:rPr>
              <a:t>人間関係の育成</a:t>
            </a:r>
            <a:endParaRPr kumimoji="1" lang="en-US" altLang="ja-JP" sz="2800" dirty="0">
              <a:solidFill>
                <a:srgbClr val="FF0000"/>
              </a:solidFill>
              <a:latin typeface="メイリオ" panose="020B0604030504040204" pitchFamily="50" charset="-128"/>
              <a:ea typeface="メイリオ" panose="020B0604030504040204" pitchFamily="50" charset="-128"/>
            </a:endParaRPr>
          </a:p>
        </p:txBody>
      </p:sp>
      <p:sp>
        <p:nvSpPr>
          <p:cNvPr id="51" name="正方形/長方形 50">
            <a:extLst>
              <a:ext uri="{FF2B5EF4-FFF2-40B4-BE49-F238E27FC236}">
                <a16:creationId xmlns:a16="http://schemas.microsoft.com/office/drawing/2014/main" id="{76F16EEE-E061-EA41-C050-0CF8F457A5E6}"/>
              </a:ext>
            </a:extLst>
          </p:cNvPr>
          <p:cNvSpPr/>
          <p:nvPr/>
        </p:nvSpPr>
        <p:spPr>
          <a:xfrm>
            <a:off x="9345994" y="3045674"/>
            <a:ext cx="2556900" cy="3113701"/>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sz="2400"/>
          </a:p>
        </p:txBody>
      </p:sp>
      <p:sp>
        <p:nvSpPr>
          <p:cNvPr id="54" name="正方形/長方形 53">
            <a:extLst>
              <a:ext uri="{FF2B5EF4-FFF2-40B4-BE49-F238E27FC236}">
                <a16:creationId xmlns:a16="http://schemas.microsoft.com/office/drawing/2014/main" id="{75455726-AA90-021C-72FD-888DAB703F69}"/>
              </a:ext>
            </a:extLst>
          </p:cNvPr>
          <p:cNvSpPr/>
          <p:nvPr/>
        </p:nvSpPr>
        <p:spPr>
          <a:xfrm>
            <a:off x="6303911" y="3060148"/>
            <a:ext cx="2618516" cy="3099227"/>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sz="2400"/>
          </a:p>
        </p:txBody>
      </p:sp>
      <p:sp>
        <p:nvSpPr>
          <p:cNvPr id="55" name="正方形/長方形 54">
            <a:extLst>
              <a:ext uri="{FF2B5EF4-FFF2-40B4-BE49-F238E27FC236}">
                <a16:creationId xmlns:a16="http://schemas.microsoft.com/office/drawing/2014/main" id="{995D312E-F16E-17A0-6D1C-740590336585}"/>
              </a:ext>
            </a:extLst>
          </p:cNvPr>
          <p:cNvSpPr/>
          <p:nvPr/>
        </p:nvSpPr>
        <p:spPr>
          <a:xfrm>
            <a:off x="6288865" y="3259538"/>
            <a:ext cx="2513775" cy="74614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2800" dirty="0">
                <a:solidFill>
                  <a:schemeClr val="tx1"/>
                </a:solidFill>
                <a:latin typeface="メイリオ" panose="020B0604030504040204" pitchFamily="50" charset="-128"/>
                <a:ea typeface="メイリオ" panose="020B0604030504040204" pitchFamily="50" charset="-128"/>
              </a:rPr>
              <a:t>③</a:t>
            </a:r>
            <a:r>
              <a:rPr kumimoji="1" lang="ja-JP" altLang="en-US" sz="2800" dirty="0">
                <a:solidFill>
                  <a:srgbClr val="FF0000"/>
                </a:solidFill>
                <a:latin typeface="メイリオ" panose="020B0604030504040204" pitchFamily="50" charset="-128"/>
                <a:ea typeface="メイリオ" panose="020B0604030504040204" pitchFamily="50" charset="-128"/>
              </a:rPr>
              <a:t>自己決定の場の提供</a:t>
            </a:r>
            <a:endParaRPr kumimoji="1" lang="en-US" altLang="ja-JP" sz="2800" dirty="0">
              <a:solidFill>
                <a:srgbClr val="FF0000"/>
              </a:solidFill>
              <a:latin typeface="メイリオ" panose="020B0604030504040204" pitchFamily="50" charset="-128"/>
              <a:ea typeface="メイリオ" panose="020B0604030504040204" pitchFamily="50" charset="-128"/>
            </a:endParaRPr>
          </a:p>
        </p:txBody>
      </p:sp>
      <p:sp>
        <p:nvSpPr>
          <p:cNvPr id="56" name="正方形/長方形 55">
            <a:extLst>
              <a:ext uri="{FF2B5EF4-FFF2-40B4-BE49-F238E27FC236}">
                <a16:creationId xmlns:a16="http://schemas.microsoft.com/office/drawing/2014/main" id="{FF3C2C37-7832-1792-1185-E176F19CF432}"/>
              </a:ext>
            </a:extLst>
          </p:cNvPr>
          <p:cNvSpPr/>
          <p:nvPr/>
        </p:nvSpPr>
        <p:spPr>
          <a:xfrm>
            <a:off x="337770" y="4113943"/>
            <a:ext cx="2353876" cy="2007447"/>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7" name="正方形/長方形 56">
            <a:extLst>
              <a:ext uri="{FF2B5EF4-FFF2-40B4-BE49-F238E27FC236}">
                <a16:creationId xmlns:a16="http://schemas.microsoft.com/office/drawing/2014/main" id="{EBB4264A-3E79-EA00-9C81-E752E59AFC70}"/>
              </a:ext>
            </a:extLst>
          </p:cNvPr>
          <p:cNvSpPr/>
          <p:nvPr/>
        </p:nvSpPr>
        <p:spPr>
          <a:xfrm>
            <a:off x="3394647" y="4113944"/>
            <a:ext cx="2353876" cy="1995871"/>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8" name="正方形/長方形 57">
            <a:extLst>
              <a:ext uri="{FF2B5EF4-FFF2-40B4-BE49-F238E27FC236}">
                <a16:creationId xmlns:a16="http://schemas.microsoft.com/office/drawing/2014/main" id="{E268413F-D9A4-01F6-9EBD-F542BCA7D93A}"/>
              </a:ext>
            </a:extLst>
          </p:cNvPr>
          <p:cNvSpPr/>
          <p:nvPr/>
        </p:nvSpPr>
        <p:spPr>
          <a:xfrm>
            <a:off x="6452727" y="4113946"/>
            <a:ext cx="2353876" cy="1992979"/>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9" name="正方形/長方形 58">
            <a:extLst>
              <a:ext uri="{FF2B5EF4-FFF2-40B4-BE49-F238E27FC236}">
                <a16:creationId xmlns:a16="http://schemas.microsoft.com/office/drawing/2014/main" id="{993B33DA-E725-E192-764C-743C84E95D44}"/>
              </a:ext>
            </a:extLst>
          </p:cNvPr>
          <p:cNvSpPr/>
          <p:nvPr/>
        </p:nvSpPr>
        <p:spPr>
          <a:xfrm>
            <a:off x="9449541" y="4113945"/>
            <a:ext cx="2353876" cy="1984473"/>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60" name="正方形/長方形 59">
            <a:extLst>
              <a:ext uri="{FF2B5EF4-FFF2-40B4-BE49-F238E27FC236}">
                <a16:creationId xmlns:a16="http://schemas.microsoft.com/office/drawing/2014/main" id="{00659A46-A4DC-FE68-E654-935AC8849D8B}"/>
              </a:ext>
            </a:extLst>
          </p:cNvPr>
          <p:cNvSpPr/>
          <p:nvPr/>
        </p:nvSpPr>
        <p:spPr>
          <a:xfrm>
            <a:off x="288060" y="4823373"/>
            <a:ext cx="2509521" cy="62495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a:solidFill>
                  <a:schemeClr val="tx1"/>
                </a:solidFill>
                <a:latin typeface="メイリオ" panose="020B0604030504040204" pitchFamily="50" charset="-128"/>
                <a:ea typeface="メイリオ" panose="020B0604030504040204" pitchFamily="50" charset="-128"/>
              </a:rPr>
              <a:t>大切にされて</a:t>
            </a:r>
            <a:endParaRPr kumimoji="1" lang="en-US" altLang="ja-JP" sz="2400" dirty="0">
              <a:solidFill>
                <a:schemeClr val="tx1"/>
              </a:solidFill>
              <a:latin typeface="メイリオ" panose="020B0604030504040204" pitchFamily="50" charset="-128"/>
              <a:ea typeface="メイリオ" panose="020B0604030504040204" pitchFamily="50" charset="-128"/>
            </a:endParaRPr>
          </a:p>
          <a:p>
            <a:pPr algn="ctr"/>
            <a:r>
              <a:rPr kumimoji="1" lang="ja-JP" altLang="en-US" sz="2400" dirty="0">
                <a:solidFill>
                  <a:schemeClr val="tx1"/>
                </a:solidFill>
                <a:latin typeface="メイリオ" panose="020B0604030504040204" pitchFamily="50" charset="-128"/>
                <a:ea typeface="メイリオ" panose="020B0604030504040204" pitchFamily="50" charset="-128"/>
              </a:rPr>
              <a:t>いると感じる</a:t>
            </a:r>
            <a:endParaRPr kumimoji="1" lang="en-US" altLang="ja-JP" sz="2400" dirty="0">
              <a:solidFill>
                <a:schemeClr val="tx1"/>
              </a:solidFill>
              <a:latin typeface="メイリオ" panose="020B0604030504040204" pitchFamily="50" charset="-128"/>
              <a:ea typeface="メイリオ" panose="020B0604030504040204" pitchFamily="50" charset="-128"/>
            </a:endParaRPr>
          </a:p>
          <a:p>
            <a:pPr algn="ctr"/>
            <a:r>
              <a:rPr kumimoji="1" lang="ja-JP" altLang="en-US" sz="2400" dirty="0">
                <a:solidFill>
                  <a:schemeClr val="tx1"/>
                </a:solidFill>
                <a:latin typeface="メイリオ" panose="020B0604030504040204" pitchFamily="50" charset="-128"/>
                <a:ea typeface="メイリオ" panose="020B0604030504040204" pitchFamily="50" charset="-128"/>
              </a:rPr>
              <a:t>工夫が必要</a:t>
            </a:r>
            <a:endParaRPr kumimoji="1" lang="en-US" altLang="ja-JP" sz="2400" dirty="0">
              <a:solidFill>
                <a:schemeClr val="tx1"/>
              </a:solidFill>
              <a:latin typeface="メイリオ" panose="020B0604030504040204" pitchFamily="50" charset="-128"/>
              <a:ea typeface="メイリオ" panose="020B0604030504040204" pitchFamily="50" charset="-128"/>
            </a:endParaRPr>
          </a:p>
        </p:txBody>
      </p:sp>
      <p:sp>
        <p:nvSpPr>
          <p:cNvPr id="61" name="正方形/長方形 60">
            <a:extLst>
              <a:ext uri="{FF2B5EF4-FFF2-40B4-BE49-F238E27FC236}">
                <a16:creationId xmlns:a16="http://schemas.microsoft.com/office/drawing/2014/main" id="{2FDDB148-7C46-4826-6A17-4411DAAF489D}"/>
              </a:ext>
            </a:extLst>
          </p:cNvPr>
          <p:cNvSpPr/>
          <p:nvPr/>
        </p:nvSpPr>
        <p:spPr>
          <a:xfrm>
            <a:off x="3223269" y="4867087"/>
            <a:ext cx="2696631" cy="63440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a:solidFill>
                  <a:schemeClr val="tx1"/>
                </a:solidFill>
                <a:latin typeface="メイリオ" panose="020B0604030504040204" pitchFamily="50" charset="-128"/>
                <a:ea typeface="メイリオ" panose="020B0604030504040204" pitchFamily="50" charset="-128"/>
              </a:rPr>
              <a:t>互いに認め合い</a:t>
            </a:r>
            <a:endParaRPr kumimoji="1" lang="en-US" altLang="ja-JP" sz="2400" dirty="0">
              <a:solidFill>
                <a:schemeClr val="tx1"/>
              </a:solidFill>
              <a:latin typeface="メイリオ" panose="020B0604030504040204" pitchFamily="50" charset="-128"/>
              <a:ea typeface="メイリオ" panose="020B0604030504040204" pitchFamily="50" charset="-128"/>
            </a:endParaRPr>
          </a:p>
          <a:p>
            <a:pPr algn="ctr"/>
            <a:r>
              <a:rPr kumimoji="1" lang="ja-JP" altLang="en-US" sz="2400" dirty="0">
                <a:solidFill>
                  <a:schemeClr val="tx1"/>
                </a:solidFill>
                <a:latin typeface="メイリオ" panose="020B0604030504040204" pitchFamily="50" charset="-128"/>
                <a:ea typeface="メイリオ" panose="020B0604030504040204" pitchFamily="50" charset="-128"/>
              </a:rPr>
              <a:t>励まし合い</a:t>
            </a:r>
            <a:endParaRPr kumimoji="1" lang="en-US" altLang="ja-JP" sz="2400" dirty="0">
              <a:solidFill>
                <a:schemeClr val="tx1"/>
              </a:solidFill>
              <a:latin typeface="メイリオ" panose="020B0604030504040204" pitchFamily="50" charset="-128"/>
              <a:ea typeface="メイリオ" panose="020B0604030504040204" pitchFamily="50" charset="-128"/>
            </a:endParaRPr>
          </a:p>
          <a:p>
            <a:pPr algn="ctr"/>
            <a:r>
              <a:rPr kumimoji="1" lang="ja-JP" altLang="en-US" sz="2400" dirty="0">
                <a:solidFill>
                  <a:schemeClr val="tx1"/>
                </a:solidFill>
                <a:latin typeface="メイリオ" panose="020B0604030504040204" pitchFamily="50" charset="-128"/>
                <a:ea typeface="メイリオ" panose="020B0604030504040204" pitchFamily="50" charset="-128"/>
              </a:rPr>
              <a:t>支え合う</a:t>
            </a:r>
            <a:endParaRPr kumimoji="1" lang="en-US" altLang="ja-JP" sz="2400" dirty="0">
              <a:solidFill>
                <a:schemeClr val="tx1"/>
              </a:solidFill>
              <a:latin typeface="メイリオ" panose="020B0604030504040204" pitchFamily="50" charset="-128"/>
              <a:ea typeface="メイリオ" panose="020B0604030504040204" pitchFamily="50" charset="-128"/>
            </a:endParaRPr>
          </a:p>
          <a:p>
            <a:pPr algn="ctr"/>
            <a:r>
              <a:rPr kumimoji="1" lang="ja-JP" altLang="en-US" sz="2400" dirty="0">
                <a:solidFill>
                  <a:schemeClr val="tx1"/>
                </a:solidFill>
                <a:latin typeface="メイリオ" panose="020B0604030504040204" pitchFamily="50" charset="-128"/>
                <a:ea typeface="メイリオ" panose="020B0604030504040204" pitchFamily="50" charset="-128"/>
              </a:rPr>
              <a:t>工夫が必要</a:t>
            </a:r>
            <a:endParaRPr kumimoji="1" lang="en-US" altLang="ja-JP" sz="2400" dirty="0">
              <a:solidFill>
                <a:schemeClr val="tx1"/>
              </a:solidFill>
              <a:latin typeface="メイリオ" panose="020B0604030504040204" pitchFamily="50" charset="-128"/>
              <a:ea typeface="メイリオ" panose="020B0604030504040204" pitchFamily="50" charset="-128"/>
            </a:endParaRPr>
          </a:p>
        </p:txBody>
      </p:sp>
      <p:sp>
        <p:nvSpPr>
          <p:cNvPr id="62" name="正方形/長方形 61">
            <a:extLst>
              <a:ext uri="{FF2B5EF4-FFF2-40B4-BE49-F238E27FC236}">
                <a16:creationId xmlns:a16="http://schemas.microsoft.com/office/drawing/2014/main" id="{94048D8F-7ADA-0017-9611-ED11CF14D0E8}"/>
              </a:ext>
            </a:extLst>
          </p:cNvPr>
          <p:cNvSpPr/>
          <p:nvPr/>
        </p:nvSpPr>
        <p:spPr>
          <a:xfrm>
            <a:off x="6357077" y="4520289"/>
            <a:ext cx="2538205" cy="126865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a:solidFill>
                  <a:schemeClr val="tx1"/>
                </a:solidFill>
                <a:latin typeface="メイリオ" panose="020B0604030504040204" pitchFamily="50" charset="-128"/>
                <a:ea typeface="メイリオ" panose="020B0604030504040204" pitchFamily="50" charset="-128"/>
              </a:rPr>
              <a:t>自分で考え</a:t>
            </a:r>
            <a:endParaRPr kumimoji="1" lang="en-US" altLang="ja-JP" sz="2400" dirty="0">
              <a:solidFill>
                <a:schemeClr val="tx1"/>
              </a:solidFill>
              <a:latin typeface="メイリオ" panose="020B0604030504040204" pitchFamily="50" charset="-128"/>
              <a:ea typeface="メイリオ" panose="020B0604030504040204" pitchFamily="50" charset="-128"/>
            </a:endParaRPr>
          </a:p>
          <a:p>
            <a:pPr algn="ctr"/>
            <a:r>
              <a:rPr kumimoji="1" lang="ja-JP" altLang="en-US" sz="2400" dirty="0">
                <a:solidFill>
                  <a:schemeClr val="tx1"/>
                </a:solidFill>
                <a:latin typeface="メイリオ" panose="020B0604030504040204" pitchFamily="50" charset="-128"/>
                <a:ea typeface="メイリオ" panose="020B0604030504040204" pitchFamily="50" charset="-128"/>
              </a:rPr>
              <a:t>選択・決定等ができる</a:t>
            </a:r>
            <a:endParaRPr kumimoji="1" lang="en-US" altLang="ja-JP" sz="2400" dirty="0">
              <a:solidFill>
                <a:schemeClr val="tx1"/>
              </a:solidFill>
              <a:latin typeface="メイリオ" panose="020B0604030504040204" pitchFamily="50" charset="-128"/>
              <a:ea typeface="メイリオ" panose="020B0604030504040204" pitchFamily="50" charset="-128"/>
            </a:endParaRPr>
          </a:p>
          <a:p>
            <a:pPr algn="ctr"/>
            <a:r>
              <a:rPr kumimoji="1" lang="ja-JP" altLang="en-US" sz="2400" dirty="0">
                <a:solidFill>
                  <a:schemeClr val="tx1"/>
                </a:solidFill>
                <a:latin typeface="メイリオ" panose="020B0604030504040204" pitchFamily="50" charset="-128"/>
                <a:ea typeface="メイリオ" panose="020B0604030504040204" pitchFamily="50" charset="-128"/>
              </a:rPr>
              <a:t>体験が必要</a:t>
            </a:r>
            <a:endParaRPr kumimoji="1" lang="en-US" altLang="ja-JP" sz="2400" dirty="0">
              <a:solidFill>
                <a:schemeClr val="tx1"/>
              </a:solidFill>
              <a:latin typeface="メイリオ" panose="020B0604030504040204" pitchFamily="50" charset="-128"/>
              <a:ea typeface="メイリオ" panose="020B0604030504040204" pitchFamily="50" charset="-128"/>
            </a:endParaRPr>
          </a:p>
        </p:txBody>
      </p:sp>
      <p:sp>
        <p:nvSpPr>
          <p:cNvPr id="63" name="正方形/長方形 62">
            <a:extLst>
              <a:ext uri="{FF2B5EF4-FFF2-40B4-BE49-F238E27FC236}">
                <a16:creationId xmlns:a16="http://schemas.microsoft.com/office/drawing/2014/main" id="{982B37C9-A6E3-844D-8259-42012D69B81F}"/>
              </a:ext>
            </a:extLst>
          </p:cNvPr>
          <p:cNvSpPr/>
          <p:nvPr/>
        </p:nvSpPr>
        <p:spPr>
          <a:xfrm>
            <a:off x="9387627" y="4660200"/>
            <a:ext cx="2473633" cy="951303"/>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2400" spc="-150" dirty="0">
                <a:solidFill>
                  <a:schemeClr val="tx1"/>
                </a:solidFill>
                <a:latin typeface="メイリオ" panose="020B0604030504040204" pitchFamily="50" charset="-128"/>
                <a:ea typeface="メイリオ" panose="020B0604030504040204" pitchFamily="50" charset="-128"/>
              </a:rPr>
              <a:t>一人一人が尊重</a:t>
            </a:r>
            <a:endParaRPr kumimoji="1" lang="en-US" altLang="ja-JP" sz="2400" spc="-150" dirty="0">
              <a:solidFill>
                <a:schemeClr val="tx1"/>
              </a:solidFill>
              <a:latin typeface="メイリオ" panose="020B0604030504040204" pitchFamily="50" charset="-128"/>
              <a:ea typeface="メイリオ" panose="020B0604030504040204" pitchFamily="50" charset="-128"/>
            </a:endParaRPr>
          </a:p>
          <a:p>
            <a:pPr algn="ctr"/>
            <a:r>
              <a:rPr kumimoji="1" lang="ja-JP" altLang="en-US" sz="2400" spc="-150" dirty="0">
                <a:solidFill>
                  <a:schemeClr val="tx1"/>
                </a:solidFill>
                <a:latin typeface="メイリオ" panose="020B0604030504040204" pitchFamily="50" charset="-128"/>
                <a:ea typeface="メイリオ" panose="020B0604030504040204" pitchFamily="50" charset="-128"/>
              </a:rPr>
              <a:t>され、安心して</a:t>
            </a:r>
            <a:endParaRPr kumimoji="1" lang="en-US" altLang="ja-JP" sz="2400" spc="-150" dirty="0">
              <a:solidFill>
                <a:schemeClr val="tx1"/>
              </a:solidFill>
              <a:latin typeface="メイリオ" panose="020B0604030504040204" pitchFamily="50" charset="-128"/>
              <a:ea typeface="メイリオ" panose="020B0604030504040204" pitchFamily="50" charset="-128"/>
            </a:endParaRPr>
          </a:p>
          <a:p>
            <a:pPr algn="ctr"/>
            <a:r>
              <a:rPr kumimoji="1" lang="ja-JP" altLang="en-US" sz="2400" spc="-150" dirty="0">
                <a:solidFill>
                  <a:schemeClr val="tx1"/>
                </a:solidFill>
                <a:latin typeface="メイリオ" panose="020B0604030504040204" pitchFamily="50" charset="-128"/>
                <a:ea typeface="メイリオ" panose="020B0604030504040204" pitchFamily="50" charset="-128"/>
              </a:rPr>
              <a:t>学ぶことができる</a:t>
            </a:r>
            <a:endParaRPr kumimoji="1" lang="en-US" altLang="ja-JP" sz="2400" spc="-150" dirty="0">
              <a:solidFill>
                <a:schemeClr val="tx1"/>
              </a:solidFill>
              <a:latin typeface="メイリオ" panose="020B0604030504040204" pitchFamily="50" charset="-128"/>
              <a:ea typeface="メイリオ" panose="020B0604030504040204" pitchFamily="50" charset="-128"/>
            </a:endParaRPr>
          </a:p>
          <a:p>
            <a:pPr algn="ctr"/>
            <a:r>
              <a:rPr kumimoji="1" lang="ja-JP" altLang="en-US" sz="2400" spc="-150" dirty="0">
                <a:solidFill>
                  <a:schemeClr val="tx1"/>
                </a:solidFill>
                <a:latin typeface="メイリオ" panose="020B0604030504040204" pitchFamily="50" charset="-128"/>
                <a:ea typeface="メイリオ" panose="020B0604030504040204" pitchFamily="50" charset="-128"/>
              </a:rPr>
              <a:t>工夫が必要</a:t>
            </a:r>
            <a:endParaRPr kumimoji="1" lang="en-US" altLang="ja-JP" sz="2400" spc="-150" dirty="0">
              <a:solidFill>
                <a:schemeClr val="tx1"/>
              </a:solidFill>
              <a:latin typeface="メイリオ" panose="020B0604030504040204" pitchFamily="50" charset="-128"/>
              <a:ea typeface="メイリオ" panose="020B0604030504040204" pitchFamily="50" charset="-128"/>
            </a:endParaRPr>
          </a:p>
        </p:txBody>
      </p:sp>
      <p:sp>
        <p:nvSpPr>
          <p:cNvPr id="3" name="フッター プレースホルダー 5">
            <a:extLst>
              <a:ext uri="{FF2B5EF4-FFF2-40B4-BE49-F238E27FC236}">
                <a16:creationId xmlns:a16="http://schemas.microsoft.com/office/drawing/2014/main" id="{B800ED51-4B8A-A05A-A594-5E3589AE4549}"/>
              </a:ext>
            </a:extLst>
          </p:cNvPr>
          <p:cNvSpPr txBox="1">
            <a:spLocks/>
          </p:cNvSpPr>
          <p:nvPr/>
        </p:nvSpPr>
        <p:spPr>
          <a:xfrm>
            <a:off x="2613749" y="6374809"/>
            <a:ext cx="6964502" cy="357483"/>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ja-JP" altLang="en-US" sz="2000">
                <a:solidFill>
                  <a:schemeClr val="tx1"/>
                </a:solidFill>
                <a:latin typeface="UD デジタル 教科書体 NK-B" panose="02020700000000000000" pitchFamily="18" charset="-128"/>
                <a:ea typeface="UD デジタル 教科書体 NK-B" panose="02020700000000000000" pitchFamily="18" charset="-128"/>
              </a:rPr>
              <a:t>宮城県総合教育センター　令和</a:t>
            </a:r>
            <a:r>
              <a:rPr kumimoji="1" lang="en-US" altLang="ja-JP" sz="2000">
                <a:solidFill>
                  <a:schemeClr val="tx1"/>
                </a:solidFill>
                <a:latin typeface="UD デジタル 教科書体 NK-B" panose="02020700000000000000" pitchFamily="18" charset="-128"/>
                <a:ea typeface="UD デジタル 教科書体 NK-B" panose="02020700000000000000" pitchFamily="18" charset="-128"/>
              </a:rPr>
              <a:t>6</a:t>
            </a:r>
            <a:r>
              <a:rPr kumimoji="1" lang="ja-JP" altLang="en-US" sz="2000">
                <a:solidFill>
                  <a:schemeClr val="tx1"/>
                </a:solidFill>
                <a:latin typeface="UD デジタル 教科書体 NK-B" panose="02020700000000000000" pitchFamily="18" charset="-128"/>
                <a:ea typeface="UD デジタル 教科書体 NK-B" panose="02020700000000000000" pitchFamily="18" charset="-128"/>
              </a:rPr>
              <a:t>年度　生徒指導研究グループ</a:t>
            </a:r>
            <a:endParaRPr kumimoji="1" lang="ja-JP" altLang="en-US" sz="2000" dirty="0">
              <a:solidFill>
                <a:schemeClr val="tx1"/>
              </a:solidFill>
              <a:latin typeface="UD デジタル 教科書体 NK-B" panose="02020700000000000000" pitchFamily="18" charset="-128"/>
              <a:ea typeface="UD デジタル 教科書体 NK-B" panose="02020700000000000000" pitchFamily="18" charset="-128"/>
            </a:endParaRPr>
          </a:p>
        </p:txBody>
      </p:sp>
      <p:sp>
        <p:nvSpPr>
          <p:cNvPr id="4" name="テキスト ボックス 3">
            <a:extLst>
              <a:ext uri="{FF2B5EF4-FFF2-40B4-BE49-F238E27FC236}">
                <a16:creationId xmlns:a16="http://schemas.microsoft.com/office/drawing/2014/main" id="{26C79778-9BFE-2FFE-A152-2046773B3744}"/>
              </a:ext>
            </a:extLst>
          </p:cNvPr>
          <p:cNvSpPr txBox="1"/>
          <p:nvPr/>
        </p:nvSpPr>
        <p:spPr>
          <a:xfrm>
            <a:off x="1342238" y="361024"/>
            <a:ext cx="9506693" cy="858761"/>
          </a:xfrm>
          <a:prstGeom prst="rect">
            <a:avLst/>
          </a:prstGeom>
          <a:noFill/>
        </p:spPr>
        <p:txBody>
          <a:bodyPr wrap="square">
            <a:spAutoFit/>
          </a:bodyPr>
          <a:lstStyle/>
          <a:p>
            <a:pPr algn="ctr">
              <a:lnSpc>
                <a:spcPct val="150000"/>
              </a:lnSpc>
            </a:pPr>
            <a:r>
              <a:rPr lang="ja-JP" altLang="en-US" sz="4000" b="1" dirty="0">
                <a:solidFill>
                  <a:schemeClr val="bg1"/>
                </a:solidFill>
                <a:latin typeface="BIZ UDPゴシック" panose="020B0400000000000000" pitchFamily="50" charset="-128"/>
                <a:ea typeface="BIZ UDPゴシック" panose="020B0400000000000000" pitchFamily="50" charset="-128"/>
                <a:cs typeface="メイリオ" panose="020B0604030504040204" pitchFamily="50" charset="-128"/>
              </a:rPr>
              <a:t>１　教員の教育相談の知識を深めよう</a:t>
            </a:r>
          </a:p>
        </p:txBody>
      </p:sp>
      <p:sp>
        <p:nvSpPr>
          <p:cNvPr id="2" name="正方形/長方形 1">
            <a:extLst>
              <a:ext uri="{FF2B5EF4-FFF2-40B4-BE49-F238E27FC236}">
                <a16:creationId xmlns:a16="http://schemas.microsoft.com/office/drawing/2014/main" id="{B0CB2B82-C4C6-4CD3-723C-BC48CC6AE376}"/>
              </a:ext>
            </a:extLst>
          </p:cNvPr>
          <p:cNvSpPr/>
          <p:nvPr/>
        </p:nvSpPr>
        <p:spPr>
          <a:xfrm>
            <a:off x="9226206" y="3290526"/>
            <a:ext cx="2713440" cy="63200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2800" dirty="0">
                <a:solidFill>
                  <a:schemeClr val="tx1"/>
                </a:solidFill>
                <a:latin typeface="メイリオ" panose="020B0604030504040204" pitchFamily="50" charset="-128"/>
                <a:ea typeface="メイリオ" panose="020B0604030504040204" pitchFamily="50" charset="-128"/>
              </a:rPr>
              <a:t>④</a:t>
            </a:r>
            <a:r>
              <a:rPr kumimoji="1" lang="ja-JP" altLang="en-US" sz="2800" dirty="0">
                <a:solidFill>
                  <a:srgbClr val="FF0000"/>
                </a:solidFill>
                <a:latin typeface="メイリオ" panose="020B0604030504040204" pitchFamily="50" charset="-128"/>
                <a:ea typeface="メイリオ" panose="020B0604030504040204" pitchFamily="50" charset="-128"/>
              </a:rPr>
              <a:t>安全・安心な風土の醸成</a:t>
            </a:r>
          </a:p>
        </p:txBody>
      </p:sp>
      <p:grpSp>
        <p:nvGrpSpPr>
          <p:cNvPr id="7" name="グループ化 6">
            <a:extLst>
              <a:ext uri="{FF2B5EF4-FFF2-40B4-BE49-F238E27FC236}">
                <a16:creationId xmlns:a16="http://schemas.microsoft.com/office/drawing/2014/main" id="{916F0F69-E0F4-5FFD-4C75-A0E294728243}"/>
              </a:ext>
            </a:extLst>
          </p:cNvPr>
          <p:cNvGrpSpPr/>
          <p:nvPr/>
        </p:nvGrpSpPr>
        <p:grpSpPr>
          <a:xfrm>
            <a:off x="337770" y="1940911"/>
            <a:ext cx="11523490" cy="1075711"/>
            <a:chOff x="192740" y="1096656"/>
            <a:chExt cx="11523490" cy="1075711"/>
          </a:xfrm>
        </p:grpSpPr>
        <p:sp>
          <p:nvSpPr>
            <p:cNvPr id="8" name="テキスト ボックス 7">
              <a:extLst>
                <a:ext uri="{FF2B5EF4-FFF2-40B4-BE49-F238E27FC236}">
                  <a16:creationId xmlns:a16="http://schemas.microsoft.com/office/drawing/2014/main" id="{E57CC138-B364-B418-8815-159E261BFEA3}"/>
                </a:ext>
              </a:extLst>
            </p:cNvPr>
            <p:cNvSpPr txBox="1"/>
            <p:nvPr/>
          </p:nvSpPr>
          <p:spPr>
            <a:xfrm>
              <a:off x="200708" y="1447691"/>
              <a:ext cx="10902045" cy="523220"/>
            </a:xfrm>
            <a:prstGeom prst="rect">
              <a:avLst/>
            </a:prstGeom>
            <a:noFill/>
          </p:spPr>
          <p:txBody>
            <a:bodyPr wrap="square">
              <a:spAutoFit/>
            </a:bodyPr>
            <a:lstStyle/>
            <a:p>
              <a:r>
                <a:rPr kumimoji="1" lang="ja-JP" altLang="en-US" sz="2800" dirty="0">
                  <a:solidFill>
                    <a:srgbClr val="FF0000"/>
                  </a:solidFill>
                  <a:latin typeface="メイリオ" panose="020B0604030504040204" pitchFamily="50" charset="-128"/>
                  <a:ea typeface="メイリオ" panose="020B0604030504040204" pitchFamily="50" charset="-128"/>
                </a:rPr>
                <a:t>生徒指導の実践上の４つの視点</a:t>
              </a:r>
              <a:r>
                <a:rPr kumimoji="1" lang="ja-JP" altLang="en-US" sz="2800" dirty="0">
                  <a:latin typeface="メイリオ" panose="020B0604030504040204" pitchFamily="50" charset="-128"/>
                  <a:ea typeface="メイリオ" panose="020B0604030504040204" pitchFamily="50" charset="-128"/>
                </a:rPr>
                <a:t>を踏まえていることが大切です。</a:t>
              </a:r>
              <a:endParaRPr kumimoji="1" lang="en-US" altLang="ja-JP" sz="2400" dirty="0">
                <a:latin typeface="メイリオ" panose="020B0604030504040204" pitchFamily="50" charset="-128"/>
                <a:ea typeface="メイリオ" panose="020B0604030504040204" pitchFamily="50" charset="-128"/>
              </a:endParaRPr>
            </a:p>
          </p:txBody>
        </p:sp>
        <p:pic>
          <p:nvPicPr>
            <p:cNvPr id="11" name="図 10" descr="挿絵 が含まれている画像&#10;&#10;自動的に生成された説明">
              <a:extLst>
                <a:ext uri="{FF2B5EF4-FFF2-40B4-BE49-F238E27FC236}">
                  <a16:creationId xmlns:a16="http://schemas.microsoft.com/office/drawing/2014/main" id="{7735EE13-364A-86F4-2FA9-2DC76A01CACA}"/>
                </a:ext>
              </a:extLst>
            </p:cNvPr>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15705" t="26817" r="13031" b="26493"/>
            <a:stretch/>
          </p:blipFill>
          <p:spPr>
            <a:xfrm>
              <a:off x="10555463" y="1096656"/>
              <a:ext cx="1160767" cy="1075711"/>
            </a:xfrm>
            <a:prstGeom prst="rect">
              <a:avLst/>
            </a:prstGeom>
          </p:spPr>
        </p:pic>
        <p:sp>
          <p:nvSpPr>
            <p:cNvPr id="12" name="吹き出し: 角を丸めた四角形 11">
              <a:extLst>
                <a:ext uri="{FF2B5EF4-FFF2-40B4-BE49-F238E27FC236}">
                  <a16:creationId xmlns:a16="http://schemas.microsoft.com/office/drawing/2014/main" id="{8BA1914D-8429-E481-7202-AD237701BA8C}"/>
                </a:ext>
              </a:extLst>
            </p:cNvPr>
            <p:cNvSpPr/>
            <p:nvPr/>
          </p:nvSpPr>
          <p:spPr>
            <a:xfrm>
              <a:off x="192740" y="1328950"/>
              <a:ext cx="10305246" cy="658392"/>
            </a:xfrm>
            <a:prstGeom prst="wedgeRoundRectCallout">
              <a:avLst>
                <a:gd name="adj1" fmla="val 51493"/>
                <a:gd name="adj2" fmla="val -33936"/>
                <a:gd name="adj3" fmla="val 16667"/>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Tree>
    <p:extLst>
      <p:ext uri="{BB962C8B-B14F-4D97-AF65-F5344CB8AC3E}">
        <p14:creationId xmlns:p14="http://schemas.microsoft.com/office/powerpoint/2010/main" val="1406649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fade">
                                      <p:cBhvr>
                                        <p:cTn id="7" dur="500"/>
                                        <p:tgtEl>
                                          <p:spTgt spid="6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6"/>
                                        </p:tgtEl>
                                        <p:attrNameLst>
                                          <p:attrName>style.visibility</p:attrName>
                                        </p:attrNameLst>
                                      </p:cBhvr>
                                      <p:to>
                                        <p:strVal val="visible"/>
                                      </p:to>
                                    </p:set>
                                    <p:animEffect transition="in" filter="fade">
                                      <p:cBhvr>
                                        <p:cTn id="10" dur="500"/>
                                        <p:tgtEl>
                                          <p:spTgt spid="5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7"/>
                                        </p:tgtEl>
                                        <p:attrNameLst>
                                          <p:attrName>style.visibility</p:attrName>
                                        </p:attrNameLst>
                                      </p:cBhvr>
                                      <p:to>
                                        <p:strVal val="visible"/>
                                      </p:to>
                                    </p:set>
                                    <p:animEffect transition="in" filter="fade">
                                      <p:cBhvr>
                                        <p:cTn id="15" dur="500"/>
                                        <p:tgtEl>
                                          <p:spTgt spid="57"/>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61"/>
                                        </p:tgtEl>
                                        <p:attrNameLst>
                                          <p:attrName>style.visibility</p:attrName>
                                        </p:attrNameLst>
                                      </p:cBhvr>
                                      <p:to>
                                        <p:strVal val="visible"/>
                                      </p:to>
                                    </p:set>
                                    <p:animEffect transition="in" filter="fade">
                                      <p:cBhvr>
                                        <p:cTn id="18" dur="500"/>
                                        <p:tgtEl>
                                          <p:spTgt spid="61"/>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58"/>
                                        </p:tgtEl>
                                        <p:attrNameLst>
                                          <p:attrName>style.visibility</p:attrName>
                                        </p:attrNameLst>
                                      </p:cBhvr>
                                      <p:to>
                                        <p:strVal val="visible"/>
                                      </p:to>
                                    </p:set>
                                    <p:animEffect transition="in" filter="fade">
                                      <p:cBhvr>
                                        <p:cTn id="23" dur="500"/>
                                        <p:tgtEl>
                                          <p:spTgt spid="58"/>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62"/>
                                        </p:tgtEl>
                                        <p:attrNameLst>
                                          <p:attrName>style.visibility</p:attrName>
                                        </p:attrNameLst>
                                      </p:cBhvr>
                                      <p:to>
                                        <p:strVal val="visible"/>
                                      </p:to>
                                    </p:set>
                                    <p:animEffect transition="in" filter="fade">
                                      <p:cBhvr>
                                        <p:cTn id="26" dur="500"/>
                                        <p:tgtEl>
                                          <p:spTgt spid="62"/>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59"/>
                                        </p:tgtEl>
                                        <p:attrNameLst>
                                          <p:attrName>style.visibility</p:attrName>
                                        </p:attrNameLst>
                                      </p:cBhvr>
                                      <p:to>
                                        <p:strVal val="visible"/>
                                      </p:to>
                                    </p:set>
                                    <p:animEffect transition="in" filter="fade">
                                      <p:cBhvr>
                                        <p:cTn id="31" dur="500"/>
                                        <p:tgtEl>
                                          <p:spTgt spid="59"/>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63"/>
                                        </p:tgtEl>
                                        <p:attrNameLst>
                                          <p:attrName>style.visibility</p:attrName>
                                        </p:attrNameLst>
                                      </p:cBhvr>
                                      <p:to>
                                        <p:strVal val="visible"/>
                                      </p:to>
                                    </p:set>
                                    <p:animEffect transition="in" filter="fade">
                                      <p:cBhvr>
                                        <p:cTn id="34"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57" grpId="0" animBg="1"/>
      <p:bldP spid="58" grpId="0" animBg="1"/>
      <p:bldP spid="59" grpId="0" animBg="1"/>
      <p:bldP spid="60" grpId="0"/>
      <p:bldP spid="61" grpId="0"/>
      <p:bldP spid="62" grpId="0"/>
      <p:bldP spid="6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p:cNvSpPr/>
          <p:nvPr/>
        </p:nvSpPr>
        <p:spPr>
          <a:xfrm>
            <a:off x="0" y="522518"/>
            <a:ext cx="12192000" cy="757643"/>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tIns="36000" bIns="180000" rtlCol="0" anchor="ctr"/>
          <a:lstStyle/>
          <a:p>
            <a:pPr algn="ctr">
              <a:lnSpc>
                <a:spcPct val="150000"/>
              </a:lnSpc>
            </a:pPr>
            <a:endParaRPr lang="ja-JP" altLang="en-US" sz="4000" b="1" dirty="0">
              <a:latin typeface="BIZ UDPゴシック" panose="020B0400000000000000" pitchFamily="50" charset="-128"/>
              <a:ea typeface="BIZ UDPゴシック" panose="020B0400000000000000" pitchFamily="50" charset="-128"/>
              <a:cs typeface="メイリオ" panose="020B0604030504040204" pitchFamily="50" charset="-128"/>
            </a:endParaRPr>
          </a:p>
        </p:txBody>
      </p:sp>
      <p:sp>
        <p:nvSpPr>
          <p:cNvPr id="10" name="スライド番号プレースホルダー 6"/>
          <p:cNvSpPr>
            <a:spLocks noGrp="1"/>
          </p:cNvSpPr>
          <p:nvPr>
            <p:ph type="sldNum" sz="quarter" idx="4294967295"/>
          </p:nvPr>
        </p:nvSpPr>
        <p:spPr>
          <a:xfrm>
            <a:off x="11043621" y="6359525"/>
            <a:ext cx="685800" cy="365125"/>
          </a:xfrm>
        </p:spPr>
        <p:txBody>
          <a:bodyPr/>
          <a:lstStyle/>
          <a:p>
            <a:fld id="{0E54B413-F675-4D37-BE3F-961AF07AA19A}" type="slidenum">
              <a:rPr kumimoji="1" lang="ja-JP" altLang="en-US" sz="2000" smtClean="0">
                <a:solidFill>
                  <a:schemeClr val="tx1"/>
                </a:solidFill>
                <a:latin typeface="UD デジタル 教科書体 NK-B" panose="02020700000000000000" pitchFamily="18" charset="-128"/>
                <a:ea typeface="UD デジタル 教科書体 NK-B" panose="02020700000000000000" pitchFamily="18" charset="-128"/>
              </a:rPr>
              <a:t>16</a:t>
            </a:fld>
            <a:endParaRPr kumimoji="1" lang="ja-JP" altLang="en-US" sz="2000" dirty="0">
              <a:solidFill>
                <a:schemeClr val="tx1"/>
              </a:solidFill>
              <a:latin typeface="UD デジタル 教科書体 NK-B" panose="02020700000000000000" pitchFamily="18" charset="-128"/>
              <a:ea typeface="UD デジタル 教科書体 NK-B" panose="02020700000000000000" pitchFamily="18" charset="-128"/>
            </a:endParaRPr>
          </a:p>
        </p:txBody>
      </p:sp>
      <p:sp>
        <p:nvSpPr>
          <p:cNvPr id="45" name="テキスト ボックス 44">
            <a:extLst>
              <a:ext uri="{FF2B5EF4-FFF2-40B4-BE49-F238E27FC236}">
                <a16:creationId xmlns:a16="http://schemas.microsoft.com/office/drawing/2014/main" id="{72D0B36B-5FFB-71C8-58B2-FA53692D9BE2}"/>
              </a:ext>
            </a:extLst>
          </p:cNvPr>
          <p:cNvSpPr txBox="1"/>
          <p:nvPr/>
        </p:nvSpPr>
        <p:spPr>
          <a:xfrm>
            <a:off x="2287849" y="1450121"/>
            <a:ext cx="7615469" cy="646331"/>
          </a:xfrm>
          <a:prstGeom prst="rect">
            <a:avLst/>
          </a:prstGeom>
          <a:noFill/>
          <a:ln w="38100">
            <a:noFill/>
          </a:ln>
        </p:spPr>
        <p:txBody>
          <a:bodyPr wrap="square" rtlCol="0">
            <a:spAutoFit/>
          </a:bodyPr>
          <a:lstStyle/>
          <a:p>
            <a:r>
              <a:rPr lang="ja-JP" altLang="en-US" sz="3600" dirty="0">
                <a:latin typeface="メイリオ" panose="020B0604030504040204" pitchFamily="50" charset="-128"/>
                <a:ea typeface="メイリオ" panose="020B0604030504040204" pitchFamily="50" charset="-128"/>
                <a:cs typeface="メイリオ" panose="020B0604030504040204" pitchFamily="50" charset="-128"/>
              </a:rPr>
              <a:t>自己指導能力の育成に有効な手立て</a:t>
            </a:r>
          </a:p>
        </p:txBody>
      </p:sp>
      <p:sp>
        <p:nvSpPr>
          <p:cNvPr id="47" name="テキスト ボックス 46">
            <a:extLst>
              <a:ext uri="{FF2B5EF4-FFF2-40B4-BE49-F238E27FC236}">
                <a16:creationId xmlns:a16="http://schemas.microsoft.com/office/drawing/2014/main" id="{279F6FA0-F111-82C4-CB5E-6B2D12F3912E}"/>
              </a:ext>
            </a:extLst>
          </p:cNvPr>
          <p:cNvSpPr txBox="1"/>
          <p:nvPr/>
        </p:nvSpPr>
        <p:spPr>
          <a:xfrm>
            <a:off x="342444" y="4137874"/>
            <a:ext cx="10397064" cy="1200329"/>
          </a:xfrm>
          <a:prstGeom prst="rect">
            <a:avLst/>
          </a:prstGeom>
          <a:noFill/>
        </p:spPr>
        <p:txBody>
          <a:bodyPr wrap="square">
            <a:spAutoFit/>
          </a:bodyPr>
          <a:lstStyle/>
          <a:p>
            <a:r>
              <a:rPr kumimoji="1" lang="ja-JP" altLang="en-US" sz="3600" dirty="0">
                <a:latin typeface="メイリオ" panose="020B0604030504040204" pitchFamily="50" charset="-128"/>
                <a:ea typeface="メイリオ" panose="020B0604030504040204" pitchFamily="50" charset="-128"/>
              </a:rPr>
              <a:t>４つの視点に留意した活動に</a:t>
            </a:r>
            <a:r>
              <a:rPr kumimoji="1" lang="ja-JP" altLang="en-US" sz="3600" dirty="0">
                <a:solidFill>
                  <a:srgbClr val="FF0000"/>
                </a:solidFill>
                <a:latin typeface="メイリオ" panose="020B0604030504040204" pitchFamily="50" charset="-128"/>
                <a:ea typeface="メイリオ" panose="020B0604030504040204" pitchFamily="50" charset="-128"/>
              </a:rPr>
              <a:t>教育相談</a:t>
            </a:r>
            <a:r>
              <a:rPr kumimoji="1" lang="ja-JP" altLang="en-US" sz="3600" dirty="0">
                <a:latin typeface="メイリオ" panose="020B0604030504040204" pitchFamily="50" charset="-128"/>
                <a:ea typeface="メイリオ" panose="020B0604030504040204" pitchFamily="50" charset="-128"/>
              </a:rPr>
              <a:t>があります。</a:t>
            </a:r>
            <a:endParaRPr kumimoji="1" lang="en-US" altLang="ja-JP" sz="3600" dirty="0">
              <a:latin typeface="メイリオ" panose="020B0604030504040204" pitchFamily="50" charset="-128"/>
              <a:ea typeface="メイリオ" panose="020B0604030504040204" pitchFamily="50" charset="-128"/>
            </a:endParaRPr>
          </a:p>
          <a:p>
            <a:pPr algn="ctr"/>
            <a:r>
              <a:rPr kumimoji="1" lang="ja-JP" altLang="en-US" sz="3600" dirty="0">
                <a:latin typeface="メイリオ" panose="020B0604030504040204" pitchFamily="50" charset="-128"/>
                <a:ea typeface="メイリオ" panose="020B0604030504040204" pitchFamily="50" charset="-128"/>
              </a:rPr>
              <a:t>生徒指導の中心的な役割を担います。</a:t>
            </a:r>
            <a:endParaRPr kumimoji="1" lang="en-US" altLang="ja-JP" sz="3600" dirty="0">
              <a:latin typeface="メイリオ" panose="020B0604030504040204" pitchFamily="50" charset="-128"/>
              <a:ea typeface="メイリオ" panose="020B0604030504040204" pitchFamily="50" charset="-128"/>
            </a:endParaRPr>
          </a:p>
        </p:txBody>
      </p:sp>
      <p:pic>
        <p:nvPicPr>
          <p:cNvPr id="48" name="図 47" descr="挿絵 が含まれている画像&#10;&#10;自動的に生成された説明">
            <a:extLst>
              <a:ext uri="{FF2B5EF4-FFF2-40B4-BE49-F238E27FC236}">
                <a16:creationId xmlns:a16="http://schemas.microsoft.com/office/drawing/2014/main" id="{B2A837E4-5884-FB60-11D1-A0EF5E7C7854}"/>
              </a:ext>
            </a:extLst>
          </p:cNvPr>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15705" t="26817" r="13031" b="26493"/>
          <a:stretch/>
        </p:blipFill>
        <p:spPr>
          <a:xfrm>
            <a:off x="10802942" y="4045388"/>
            <a:ext cx="1389058" cy="1287274"/>
          </a:xfrm>
          <a:prstGeom prst="rect">
            <a:avLst/>
          </a:prstGeom>
        </p:spPr>
      </p:pic>
      <p:sp>
        <p:nvSpPr>
          <p:cNvPr id="49" name="吹き出し: 角を丸めた四角形 48">
            <a:extLst>
              <a:ext uri="{FF2B5EF4-FFF2-40B4-BE49-F238E27FC236}">
                <a16:creationId xmlns:a16="http://schemas.microsoft.com/office/drawing/2014/main" id="{82FB0568-D297-3355-8368-310EDC70B91D}"/>
              </a:ext>
            </a:extLst>
          </p:cNvPr>
          <p:cNvSpPr/>
          <p:nvPr/>
        </p:nvSpPr>
        <p:spPr>
          <a:xfrm>
            <a:off x="342444" y="4050120"/>
            <a:ext cx="10460498" cy="1282542"/>
          </a:xfrm>
          <a:prstGeom prst="wedgeRoundRectCallout">
            <a:avLst>
              <a:gd name="adj1" fmla="val 52632"/>
              <a:gd name="adj2" fmla="val -12276"/>
              <a:gd name="adj3" fmla="val 16667"/>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フッター プレースホルダー 5">
            <a:extLst>
              <a:ext uri="{FF2B5EF4-FFF2-40B4-BE49-F238E27FC236}">
                <a16:creationId xmlns:a16="http://schemas.microsoft.com/office/drawing/2014/main" id="{B623D377-E9E3-D5DA-C1A8-626FF994D8E6}"/>
              </a:ext>
            </a:extLst>
          </p:cNvPr>
          <p:cNvSpPr txBox="1">
            <a:spLocks/>
          </p:cNvSpPr>
          <p:nvPr/>
        </p:nvSpPr>
        <p:spPr>
          <a:xfrm>
            <a:off x="2613749" y="6374809"/>
            <a:ext cx="6964502" cy="357483"/>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ja-JP" altLang="en-US" sz="2000">
                <a:solidFill>
                  <a:schemeClr val="tx1"/>
                </a:solidFill>
                <a:latin typeface="UD デジタル 教科書体 NK-B" panose="02020700000000000000" pitchFamily="18" charset="-128"/>
                <a:ea typeface="UD デジタル 教科書体 NK-B" panose="02020700000000000000" pitchFamily="18" charset="-128"/>
              </a:rPr>
              <a:t>宮城県総合教育センター　令和</a:t>
            </a:r>
            <a:r>
              <a:rPr kumimoji="1" lang="en-US" altLang="ja-JP" sz="2000">
                <a:solidFill>
                  <a:schemeClr val="tx1"/>
                </a:solidFill>
                <a:latin typeface="UD デジタル 教科書体 NK-B" panose="02020700000000000000" pitchFamily="18" charset="-128"/>
                <a:ea typeface="UD デジタル 教科書体 NK-B" panose="02020700000000000000" pitchFamily="18" charset="-128"/>
              </a:rPr>
              <a:t>6</a:t>
            </a:r>
            <a:r>
              <a:rPr kumimoji="1" lang="ja-JP" altLang="en-US" sz="2000">
                <a:solidFill>
                  <a:schemeClr val="tx1"/>
                </a:solidFill>
                <a:latin typeface="UD デジタル 教科書体 NK-B" panose="02020700000000000000" pitchFamily="18" charset="-128"/>
                <a:ea typeface="UD デジタル 教科書体 NK-B" panose="02020700000000000000" pitchFamily="18" charset="-128"/>
              </a:rPr>
              <a:t>年度　生徒指導研究グループ</a:t>
            </a:r>
            <a:endParaRPr kumimoji="1" lang="ja-JP" altLang="en-US" sz="2000" dirty="0">
              <a:solidFill>
                <a:schemeClr val="tx1"/>
              </a:solidFill>
              <a:latin typeface="UD デジタル 教科書体 NK-B" panose="02020700000000000000" pitchFamily="18" charset="-128"/>
              <a:ea typeface="UD デジタル 教科書体 NK-B" panose="02020700000000000000" pitchFamily="18" charset="-128"/>
            </a:endParaRPr>
          </a:p>
        </p:txBody>
      </p:sp>
      <p:sp>
        <p:nvSpPr>
          <p:cNvPr id="4" name="テキスト ボックス 3">
            <a:extLst>
              <a:ext uri="{FF2B5EF4-FFF2-40B4-BE49-F238E27FC236}">
                <a16:creationId xmlns:a16="http://schemas.microsoft.com/office/drawing/2014/main" id="{B4C66A28-8800-1E32-F9CC-1BD74DB6CF70}"/>
              </a:ext>
            </a:extLst>
          </p:cNvPr>
          <p:cNvSpPr txBox="1"/>
          <p:nvPr/>
        </p:nvSpPr>
        <p:spPr>
          <a:xfrm>
            <a:off x="1342238" y="361024"/>
            <a:ext cx="9506693" cy="858761"/>
          </a:xfrm>
          <a:prstGeom prst="rect">
            <a:avLst/>
          </a:prstGeom>
          <a:noFill/>
        </p:spPr>
        <p:txBody>
          <a:bodyPr wrap="square">
            <a:spAutoFit/>
          </a:bodyPr>
          <a:lstStyle/>
          <a:p>
            <a:pPr algn="ctr">
              <a:lnSpc>
                <a:spcPct val="150000"/>
              </a:lnSpc>
            </a:pPr>
            <a:r>
              <a:rPr lang="ja-JP" altLang="en-US" sz="4000" b="1" dirty="0">
                <a:solidFill>
                  <a:schemeClr val="bg1"/>
                </a:solidFill>
                <a:latin typeface="BIZ UDPゴシック" panose="020B0400000000000000" pitchFamily="50" charset="-128"/>
                <a:ea typeface="BIZ UDPゴシック" panose="020B0400000000000000" pitchFamily="50" charset="-128"/>
                <a:cs typeface="メイリオ" panose="020B0604030504040204" pitchFamily="50" charset="-128"/>
              </a:rPr>
              <a:t>１　教員の教育相談の知識を深めよう</a:t>
            </a:r>
          </a:p>
        </p:txBody>
      </p:sp>
      <p:pic>
        <p:nvPicPr>
          <p:cNvPr id="2" name="図 1">
            <a:extLst>
              <a:ext uri="{FF2B5EF4-FFF2-40B4-BE49-F238E27FC236}">
                <a16:creationId xmlns:a16="http://schemas.microsoft.com/office/drawing/2014/main" id="{6E843E8B-4CC1-6198-6BA4-76E67E4C194F}"/>
              </a:ext>
            </a:extLst>
          </p:cNvPr>
          <p:cNvPicPr>
            <a:picLocks noChangeAspect="1"/>
          </p:cNvPicPr>
          <p:nvPr/>
        </p:nvPicPr>
        <p:blipFill>
          <a:blip r:embed="rId4"/>
          <a:stretch>
            <a:fillRect/>
          </a:stretch>
        </p:blipFill>
        <p:spPr>
          <a:xfrm>
            <a:off x="919862" y="2176473"/>
            <a:ext cx="10405363" cy="1259432"/>
          </a:xfrm>
          <a:prstGeom prst="rect">
            <a:avLst/>
          </a:prstGeom>
        </p:spPr>
      </p:pic>
      <p:sp>
        <p:nvSpPr>
          <p:cNvPr id="5" name="右中かっこ 4">
            <a:extLst>
              <a:ext uri="{FF2B5EF4-FFF2-40B4-BE49-F238E27FC236}">
                <a16:creationId xmlns:a16="http://schemas.microsoft.com/office/drawing/2014/main" id="{D72E3517-E164-0119-BB73-3361541CC41E}"/>
              </a:ext>
            </a:extLst>
          </p:cNvPr>
          <p:cNvSpPr/>
          <p:nvPr/>
        </p:nvSpPr>
        <p:spPr>
          <a:xfrm rot="16200000" flipH="1">
            <a:off x="5830496" y="-1570441"/>
            <a:ext cx="518567" cy="10460499"/>
          </a:xfrm>
          <a:prstGeom prst="rightBrace">
            <a:avLst>
              <a:gd name="adj1" fmla="val 20193"/>
              <a:gd name="adj2" fmla="val 50000"/>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Tree>
    <p:extLst>
      <p:ext uri="{BB962C8B-B14F-4D97-AF65-F5344CB8AC3E}">
        <p14:creationId xmlns:p14="http://schemas.microsoft.com/office/powerpoint/2010/main" val="19903660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p:cNvSpPr/>
          <p:nvPr/>
        </p:nvSpPr>
        <p:spPr>
          <a:xfrm>
            <a:off x="0" y="522518"/>
            <a:ext cx="12192000" cy="757643"/>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tIns="36000" bIns="180000" rtlCol="0" anchor="ctr"/>
          <a:lstStyle/>
          <a:p>
            <a:pPr algn="ctr">
              <a:lnSpc>
                <a:spcPct val="150000"/>
              </a:lnSpc>
            </a:pPr>
            <a:endParaRPr lang="ja-JP" altLang="en-US" sz="4000" b="1" dirty="0">
              <a:latin typeface="BIZ UDPゴシック" panose="020B0400000000000000" pitchFamily="50" charset="-128"/>
              <a:ea typeface="BIZ UDPゴシック" panose="020B0400000000000000" pitchFamily="50" charset="-128"/>
              <a:cs typeface="メイリオ" panose="020B0604030504040204" pitchFamily="50" charset="-128"/>
            </a:endParaRPr>
          </a:p>
        </p:txBody>
      </p:sp>
      <p:sp>
        <p:nvSpPr>
          <p:cNvPr id="6" name="テキスト ボックス 5">
            <a:extLst>
              <a:ext uri="{FF2B5EF4-FFF2-40B4-BE49-F238E27FC236}">
                <a16:creationId xmlns:a16="http://schemas.microsoft.com/office/drawing/2014/main" id="{F5CF7E0E-C7FD-8BDA-76A5-23FADA919578}"/>
              </a:ext>
            </a:extLst>
          </p:cNvPr>
          <p:cNvSpPr txBox="1"/>
          <p:nvPr/>
        </p:nvSpPr>
        <p:spPr>
          <a:xfrm>
            <a:off x="1627063" y="2330041"/>
            <a:ext cx="8937041" cy="646331"/>
          </a:xfrm>
          <a:prstGeom prst="rect">
            <a:avLst/>
          </a:prstGeom>
          <a:noFill/>
          <a:ln w="38100">
            <a:noFill/>
          </a:ln>
        </p:spPr>
        <p:txBody>
          <a:bodyPr wrap="square" rtlCol="0">
            <a:spAutoFit/>
          </a:bodyPr>
          <a:lstStyle/>
          <a:p>
            <a:r>
              <a:rPr kumimoji="1" lang="ja-JP" altLang="en-US" sz="3600" dirty="0">
                <a:latin typeface="メイリオ" panose="020B0604030504040204" pitchFamily="50" charset="-128"/>
                <a:ea typeface="メイリオ" panose="020B0604030504040204" pitchFamily="50" charset="-128"/>
              </a:rPr>
              <a:t>日頃からできる、個に寄り添った働き掛け</a:t>
            </a:r>
            <a:endParaRPr kumimoji="1" lang="en-US" altLang="ja-JP" sz="4000" dirty="0">
              <a:latin typeface="メイリオ" panose="020B0604030504040204" pitchFamily="50" charset="-128"/>
              <a:ea typeface="メイリオ" panose="020B0604030504040204" pitchFamily="50" charset="-128"/>
            </a:endParaRPr>
          </a:p>
        </p:txBody>
      </p:sp>
      <p:sp>
        <p:nvSpPr>
          <p:cNvPr id="11" name="テキスト ボックス 10">
            <a:extLst>
              <a:ext uri="{FF2B5EF4-FFF2-40B4-BE49-F238E27FC236}">
                <a16:creationId xmlns:a16="http://schemas.microsoft.com/office/drawing/2014/main" id="{93351B00-15AB-08CD-38F1-4CAB178AFD15}"/>
              </a:ext>
            </a:extLst>
          </p:cNvPr>
          <p:cNvSpPr txBox="1"/>
          <p:nvPr/>
        </p:nvSpPr>
        <p:spPr>
          <a:xfrm>
            <a:off x="2941886" y="3217492"/>
            <a:ext cx="6200966" cy="646331"/>
          </a:xfrm>
          <a:prstGeom prst="rect">
            <a:avLst/>
          </a:prstGeom>
          <a:noFill/>
        </p:spPr>
        <p:txBody>
          <a:bodyPr wrap="square">
            <a:spAutoFit/>
          </a:bodyPr>
          <a:lstStyle/>
          <a:p>
            <a:r>
              <a:rPr kumimoji="1" lang="ja-JP" altLang="en-US" sz="3600" dirty="0">
                <a:solidFill>
                  <a:srgbClr val="0000FF"/>
                </a:solidFill>
                <a:latin typeface="メイリオ" panose="020B0604030504040204" pitchFamily="50" charset="-128"/>
                <a:ea typeface="メイリオ" panose="020B0604030504040204" pitchFamily="50" charset="-128"/>
              </a:rPr>
              <a:t>具体的な声掛け、接し方の例</a:t>
            </a:r>
            <a:endParaRPr kumimoji="1" lang="en-US" altLang="ja-JP" sz="4000" dirty="0">
              <a:solidFill>
                <a:srgbClr val="0000FF"/>
              </a:solidFill>
              <a:latin typeface="メイリオ" panose="020B0604030504040204" pitchFamily="50" charset="-128"/>
              <a:ea typeface="メイリオ" panose="020B0604030504040204" pitchFamily="50" charset="-128"/>
            </a:endParaRPr>
          </a:p>
        </p:txBody>
      </p:sp>
      <p:sp>
        <p:nvSpPr>
          <p:cNvPr id="24" name="フッター プレースホルダー 5">
            <a:extLst>
              <a:ext uri="{FF2B5EF4-FFF2-40B4-BE49-F238E27FC236}">
                <a16:creationId xmlns:a16="http://schemas.microsoft.com/office/drawing/2014/main" id="{AFBED627-F7BA-03D1-6D42-EFCC823BA290}"/>
              </a:ext>
            </a:extLst>
          </p:cNvPr>
          <p:cNvSpPr txBox="1">
            <a:spLocks/>
          </p:cNvSpPr>
          <p:nvPr/>
        </p:nvSpPr>
        <p:spPr>
          <a:xfrm>
            <a:off x="2613749" y="6374809"/>
            <a:ext cx="6964502" cy="357483"/>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ja-JP" altLang="en-US" sz="2000">
                <a:solidFill>
                  <a:schemeClr val="tx1"/>
                </a:solidFill>
                <a:latin typeface="UD デジタル 教科書体 NK-B" panose="02020700000000000000" pitchFamily="18" charset="-128"/>
                <a:ea typeface="UD デジタル 教科書体 NK-B" panose="02020700000000000000" pitchFamily="18" charset="-128"/>
              </a:rPr>
              <a:t>宮城県総合教育センター　令和</a:t>
            </a:r>
            <a:r>
              <a:rPr kumimoji="1" lang="en-US" altLang="ja-JP" sz="2000">
                <a:solidFill>
                  <a:schemeClr val="tx1"/>
                </a:solidFill>
                <a:latin typeface="UD デジタル 教科書体 NK-B" panose="02020700000000000000" pitchFamily="18" charset="-128"/>
                <a:ea typeface="UD デジタル 教科書体 NK-B" panose="02020700000000000000" pitchFamily="18" charset="-128"/>
              </a:rPr>
              <a:t>6</a:t>
            </a:r>
            <a:r>
              <a:rPr kumimoji="1" lang="ja-JP" altLang="en-US" sz="2000">
                <a:solidFill>
                  <a:schemeClr val="tx1"/>
                </a:solidFill>
                <a:latin typeface="UD デジタル 教科書体 NK-B" panose="02020700000000000000" pitchFamily="18" charset="-128"/>
                <a:ea typeface="UD デジタル 教科書体 NK-B" panose="02020700000000000000" pitchFamily="18" charset="-128"/>
              </a:rPr>
              <a:t>年度　生徒指導研究グループ</a:t>
            </a:r>
            <a:endParaRPr kumimoji="1" lang="ja-JP" altLang="en-US" sz="2000" dirty="0">
              <a:solidFill>
                <a:schemeClr val="tx1"/>
              </a:solidFill>
              <a:latin typeface="UD デジタル 教科書体 NK-B" panose="02020700000000000000" pitchFamily="18" charset="-128"/>
              <a:ea typeface="UD デジタル 教科書体 NK-B" panose="02020700000000000000" pitchFamily="18" charset="-128"/>
            </a:endParaRPr>
          </a:p>
        </p:txBody>
      </p:sp>
      <p:sp>
        <p:nvSpPr>
          <p:cNvPr id="4" name="テキスト ボックス 3">
            <a:extLst>
              <a:ext uri="{FF2B5EF4-FFF2-40B4-BE49-F238E27FC236}">
                <a16:creationId xmlns:a16="http://schemas.microsoft.com/office/drawing/2014/main" id="{452AE48E-CB09-DC08-C2BF-CFE9D1CD7A21}"/>
              </a:ext>
            </a:extLst>
          </p:cNvPr>
          <p:cNvSpPr txBox="1"/>
          <p:nvPr/>
        </p:nvSpPr>
        <p:spPr>
          <a:xfrm>
            <a:off x="1342238" y="361024"/>
            <a:ext cx="9506693" cy="858761"/>
          </a:xfrm>
          <a:prstGeom prst="rect">
            <a:avLst/>
          </a:prstGeom>
          <a:noFill/>
        </p:spPr>
        <p:txBody>
          <a:bodyPr wrap="square">
            <a:spAutoFit/>
          </a:bodyPr>
          <a:lstStyle/>
          <a:p>
            <a:pPr algn="ctr">
              <a:lnSpc>
                <a:spcPct val="150000"/>
              </a:lnSpc>
            </a:pPr>
            <a:r>
              <a:rPr lang="ja-JP" altLang="en-US" sz="4000" b="1" dirty="0">
                <a:solidFill>
                  <a:schemeClr val="bg1"/>
                </a:solidFill>
                <a:latin typeface="BIZ UDPゴシック" panose="020B0400000000000000" pitchFamily="50" charset="-128"/>
                <a:ea typeface="BIZ UDPゴシック" panose="020B0400000000000000" pitchFamily="50" charset="-128"/>
                <a:cs typeface="メイリオ" panose="020B0604030504040204" pitchFamily="50" charset="-128"/>
              </a:rPr>
              <a:t>１　教員の教育相談の知識を深めよう</a:t>
            </a:r>
          </a:p>
        </p:txBody>
      </p:sp>
      <p:sp>
        <p:nvSpPr>
          <p:cNvPr id="25" name="スライド番号プレースホルダー 6">
            <a:extLst>
              <a:ext uri="{FF2B5EF4-FFF2-40B4-BE49-F238E27FC236}">
                <a16:creationId xmlns:a16="http://schemas.microsoft.com/office/drawing/2014/main" id="{E8E0FCB8-C036-3F75-EE1F-8C870BB3F54E}"/>
              </a:ext>
            </a:extLst>
          </p:cNvPr>
          <p:cNvSpPr txBox="1">
            <a:spLocks/>
          </p:cNvSpPr>
          <p:nvPr/>
        </p:nvSpPr>
        <p:spPr>
          <a:xfrm>
            <a:off x="11043621" y="6359525"/>
            <a:ext cx="6858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E54B413-F675-4D37-BE3F-961AF07AA19A}" type="slidenum">
              <a:rPr kumimoji="1" lang="ja-JP" altLang="en-US" sz="2000" smtClean="0">
                <a:solidFill>
                  <a:schemeClr val="tx1"/>
                </a:solidFill>
                <a:latin typeface="UD デジタル 教科書体 NK-B" panose="02020700000000000000" pitchFamily="18" charset="-128"/>
                <a:ea typeface="UD デジタル 教科書体 NK-B" panose="02020700000000000000" pitchFamily="18" charset="-128"/>
              </a:rPr>
              <a:pPr/>
              <a:t>17</a:t>
            </a:fld>
            <a:endParaRPr kumimoji="1" lang="ja-JP" altLang="en-US" sz="2000" dirty="0">
              <a:solidFill>
                <a:schemeClr val="tx1"/>
              </a:solidFill>
              <a:latin typeface="UD デジタル 教科書体 NK-B" panose="02020700000000000000" pitchFamily="18" charset="-128"/>
              <a:ea typeface="UD デジタル 教科書体 NK-B" panose="02020700000000000000" pitchFamily="18" charset="-128"/>
            </a:endParaRPr>
          </a:p>
        </p:txBody>
      </p:sp>
      <p:sp>
        <p:nvSpPr>
          <p:cNvPr id="3" name="四角形: 角を丸くする 2">
            <a:extLst>
              <a:ext uri="{FF2B5EF4-FFF2-40B4-BE49-F238E27FC236}">
                <a16:creationId xmlns:a16="http://schemas.microsoft.com/office/drawing/2014/main" id="{ADB2F3BA-100B-3BA0-9DE7-B1F3472F5963}"/>
              </a:ext>
            </a:extLst>
          </p:cNvPr>
          <p:cNvSpPr/>
          <p:nvPr/>
        </p:nvSpPr>
        <p:spPr>
          <a:xfrm>
            <a:off x="394308" y="1999825"/>
            <a:ext cx="11402678" cy="964671"/>
          </a:xfrm>
          <a:prstGeom prst="roundRect">
            <a:avLst>
              <a:gd name="adj" fmla="val 8859"/>
            </a:avLst>
          </a:pr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4000" dirty="0">
              <a:solidFill>
                <a:sysClr val="windowText" lastClr="000000"/>
              </a:solidFill>
              <a:latin typeface="メイリオ" panose="020B0604030504040204" pitchFamily="50" charset="-128"/>
              <a:ea typeface="メイリオ" panose="020B0604030504040204" pitchFamily="50" charset="-128"/>
            </a:endParaRPr>
          </a:p>
        </p:txBody>
      </p:sp>
      <p:grpSp>
        <p:nvGrpSpPr>
          <p:cNvPr id="10" name="グループ化 9">
            <a:extLst>
              <a:ext uri="{FF2B5EF4-FFF2-40B4-BE49-F238E27FC236}">
                <a16:creationId xmlns:a16="http://schemas.microsoft.com/office/drawing/2014/main" id="{EEC9CCAF-B478-75E9-6546-1629B96337F8}"/>
              </a:ext>
            </a:extLst>
          </p:cNvPr>
          <p:cNvGrpSpPr/>
          <p:nvPr/>
        </p:nvGrpSpPr>
        <p:grpSpPr>
          <a:xfrm>
            <a:off x="394305" y="4061719"/>
            <a:ext cx="11402681" cy="860550"/>
            <a:chOff x="-848767" y="1399472"/>
            <a:chExt cx="6015479" cy="737420"/>
          </a:xfrm>
        </p:grpSpPr>
        <p:sp>
          <p:nvSpPr>
            <p:cNvPr id="26" name="四角形: メモ 25">
              <a:extLst>
                <a:ext uri="{FF2B5EF4-FFF2-40B4-BE49-F238E27FC236}">
                  <a16:creationId xmlns:a16="http://schemas.microsoft.com/office/drawing/2014/main" id="{3873B779-58F5-68C0-99C5-B97D3252A712}"/>
                </a:ext>
              </a:extLst>
            </p:cNvPr>
            <p:cNvSpPr/>
            <p:nvPr/>
          </p:nvSpPr>
          <p:spPr>
            <a:xfrm>
              <a:off x="2559143" y="1399472"/>
              <a:ext cx="2607569" cy="737420"/>
            </a:xfrm>
            <a:prstGeom prst="foldedCorner">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2400" dirty="0">
                <a:solidFill>
                  <a:schemeClr val="tx1"/>
                </a:solidFill>
                <a:latin typeface="メイリオ" panose="020B0604030504040204" pitchFamily="50" charset="-128"/>
                <a:ea typeface="メイリオ" panose="020B0604030504040204" pitchFamily="50" charset="-128"/>
              </a:endParaRPr>
            </a:p>
          </p:txBody>
        </p:sp>
        <p:sp>
          <p:nvSpPr>
            <p:cNvPr id="27" name="テキスト ボックス 26">
              <a:extLst>
                <a:ext uri="{FF2B5EF4-FFF2-40B4-BE49-F238E27FC236}">
                  <a16:creationId xmlns:a16="http://schemas.microsoft.com/office/drawing/2014/main" id="{4A824727-7B9B-7E01-0244-290095EEE48A}"/>
                </a:ext>
              </a:extLst>
            </p:cNvPr>
            <p:cNvSpPr txBox="1"/>
            <p:nvPr/>
          </p:nvSpPr>
          <p:spPr>
            <a:xfrm>
              <a:off x="2566812" y="1574848"/>
              <a:ext cx="2517954" cy="395609"/>
            </a:xfrm>
            <a:prstGeom prst="rect">
              <a:avLst/>
            </a:prstGeom>
            <a:noFill/>
          </p:spPr>
          <p:txBody>
            <a:bodyPr wrap="square">
              <a:spAutoFit/>
            </a:bodyPr>
            <a:lstStyle/>
            <a:p>
              <a:r>
                <a:rPr kumimoji="1" lang="ja-JP" altLang="en-US" sz="2400" dirty="0">
                  <a:solidFill>
                    <a:schemeClr val="tx1"/>
                  </a:solidFill>
                  <a:latin typeface="メイリオ" panose="020B0604030504040204" pitchFamily="50" charset="-128"/>
                  <a:ea typeface="メイリオ" panose="020B0604030504040204" pitchFamily="50" charset="-128"/>
                </a:rPr>
                <a:t>休み時間、児童の話を聴く。</a:t>
              </a:r>
            </a:p>
          </p:txBody>
        </p:sp>
        <p:sp>
          <p:nvSpPr>
            <p:cNvPr id="28" name="四角形: メモ 27">
              <a:extLst>
                <a:ext uri="{FF2B5EF4-FFF2-40B4-BE49-F238E27FC236}">
                  <a16:creationId xmlns:a16="http://schemas.microsoft.com/office/drawing/2014/main" id="{7CE6C667-F982-2DA8-668A-A67D23F24288}"/>
                </a:ext>
              </a:extLst>
            </p:cNvPr>
            <p:cNvSpPr/>
            <p:nvPr/>
          </p:nvSpPr>
          <p:spPr>
            <a:xfrm>
              <a:off x="-848767" y="1399472"/>
              <a:ext cx="2607569" cy="737420"/>
            </a:xfrm>
            <a:prstGeom prst="foldedCorner">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2400" dirty="0">
                <a:solidFill>
                  <a:schemeClr val="tx1"/>
                </a:solidFill>
                <a:latin typeface="メイリオ" panose="020B0604030504040204" pitchFamily="50" charset="-128"/>
                <a:ea typeface="メイリオ" panose="020B0604030504040204" pitchFamily="50" charset="-128"/>
              </a:endParaRPr>
            </a:p>
          </p:txBody>
        </p:sp>
      </p:grpSp>
      <p:grpSp>
        <p:nvGrpSpPr>
          <p:cNvPr id="29" name="グループ化 28">
            <a:extLst>
              <a:ext uri="{FF2B5EF4-FFF2-40B4-BE49-F238E27FC236}">
                <a16:creationId xmlns:a16="http://schemas.microsoft.com/office/drawing/2014/main" id="{2F2A41E5-8308-895D-2C22-E8E331B9B6D0}"/>
              </a:ext>
            </a:extLst>
          </p:cNvPr>
          <p:cNvGrpSpPr/>
          <p:nvPr/>
        </p:nvGrpSpPr>
        <p:grpSpPr>
          <a:xfrm>
            <a:off x="380028" y="5169469"/>
            <a:ext cx="11416977" cy="911606"/>
            <a:chOff x="1465139" y="1675937"/>
            <a:chExt cx="6123207" cy="911606"/>
          </a:xfrm>
        </p:grpSpPr>
        <p:sp>
          <p:nvSpPr>
            <p:cNvPr id="30" name="四角形: メモ 29">
              <a:extLst>
                <a:ext uri="{FF2B5EF4-FFF2-40B4-BE49-F238E27FC236}">
                  <a16:creationId xmlns:a16="http://schemas.microsoft.com/office/drawing/2014/main" id="{BC5A54F9-1505-2DD0-9286-3E4EB24CC5D0}"/>
                </a:ext>
              </a:extLst>
            </p:cNvPr>
            <p:cNvSpPr/>
            <p:nvPr/>
          </p:nvSpPr>
          <p:spPr>
            <a:xfrm>
              <a:off x="4917352" y="1680758"/>
              <a:ext cx="2670994" cy="852171"/>
            </a:xfrm>
            <a:prstGeom prst="foldedCorner">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2400" dirty="0">
                <a:solidFill>
                  <a:schemeClr val="tx1"/>
                </a:solidFill>
                <a:latin typeface="メイリオ" panose="020B0604030504040204" pitchFamily="50" charset="-128"/>
                <a:ea typeface="メイリオ" panose="020B0604030504040204" pitchFamily="50" charset="-128"/>
              </a:endParaRPr>
            </a:p>
          </p:txBody>
        </p:sp>
        <p:sp>
          <p:nvSpPr>
            <p:cNvPr id="31" name="テキスト ボックス 30">
              <a:extLst>
                <a:ext uri="{FF2B5EF4-FFF2-40B4-BE49-F238E27FC236}">
                  <a16:creationId xmlns:a16="http://schemas.microsoft.com/office/drawing/2014/main" id="{D18D30EF-A374-DB4B-1B56-9D70C348CDA8}"/>
                </a:ext>
              </a:extLst>
            </p:cNvPr>
            <p:cNvSpPr txBox="1"/>
            <p:nvPr/>
          </p:nvSpPr>
          <p:spPr>
            <a:xfrm>
              <a:off x="4945190" y="1756546"/>
              <a:ext cx="2533028" cy="830997"/>
            </a:xfrm>
            <a:prstGeom prst="rect">
              <a:avLst/>
            </a:prstGeom>
            <a:noFill/>
          </p:spPr>
          <p:txBody>
            <a:bodyPr wrap="square">
              <a:spAutoFit/>
            </a:bodyPr>
            <a:lstStyle/>
            <a:p>
              <a:r>
                <a:rPr kumimoji="1" lang="ja-JP" altLang="en-US" sz="2400" dirty="0">
                  <a:solidFill>
                    <a:schemeClr val="tx1"/>
                  </a:solidFill>
                  <a:latin typeface="メイリオ" panose="020B0604030504040204" pitchFamily="50" charset="-128"/>
                  <a:ea typeface="メイリオ" panose="020B0604030504040204" pitchFamily="50" charset="-128"/>
                </a:rPr>
                <a:t>朝の会で、出欠確認をするとき、</a:t>
              </a:r>
              <a:endParaRPr kumimoji="1" lang="en-US" altLang="ja-JP" sz="2400" dirty="0">
                <a:solidFill>
                  <a:schemeClr val="tx1"/>
                </a:solidFill>
                <a:latin typeface="メイリオ" panose="020B0604030504040204" pitchFamily="50" charset="-128"/>
                <a:ea typeface="メイリオ" panose="020B0604030504040204" pitchFamily="50" charset="-128"/>
              </a:endParaRPr>
            </a:p>
            <a:p>
              <a:r>
                <a:rPr kumimoji="1" lang="ja-JP" altLang="en-US" sz="2400" dirty="0">
                  <a:solidFill>
                    <a:schemeClr val="tx1"/>
                  </a:solidFill>
                  <a:latin typeface="メイリオ" panose="020B0604030504040204" pitchFamily="50" charset="-128"/>
                  <a:ea typeface="メイリオ" panose="020B0604030504040204" pitchFamily="50" charset="-128"/>
                </a:rPr>
                <a:t>児童の顔を見る。</a:t>
              </a:r>
            </a:p>
          </p:txBody>
        </p:sp>
        <p:sp>
          <p:nvSpPr>
            <p:cNvPr id="32" name="四角形: メモ 31">
              <a:extLst>
                <a:ext uri="{FF2B5EF4-FFF2-40B4-BE49-F238E27FC236}">
                  <a16:creationId xmlns:a16="http://schemas.microsoft.com/office/drawing/2014/main" id="{1383449B-DA71-97B2-DD9F-5D7BED84F92F}"/>
                </a:ext>
              </a:extLst>
            </p:cNvPr>
            <p:cNvSpPr/>
            <p:nvPr/>
          </p:nvSpPr>
          <p:spPr>
            <a:xfrm>
              <a:off x="1465139" y="1675937"/>
              <a:ext cx="2670994" cy="852171"/>
            </a:xfrm>
            <a:prstGeom prst="foldedCorner">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2400" dirty="0">
                <a:solidFill>
                  <a:schemeClr val="tx1"/>
                </a:solidFill>
                <a:latin typeface="メイリオ" panose="020B0604030504040204" pitchFamily="50" charset="-128"/>
                <a:ea typeface="メイリオ" panose="020B0604030504040204" pitchFamily="50" charset="-128"/>
              </a:endParaRPr>
            </a:p>
          </p:txBody>
        </p:sp>
      </p:grpSp>
      <p:sp>
        <p:nvSpPr>
          <p:cNvPr id="33" name="テキスト ボックス 32">
            <a:extLst>
              <a:ext uri="{FF2B5EF4-FFF2-40B4-BE49-F238E27FC236}">
                <a16:creationId xmlns:a16="http://schemas.microsoft.com/office/drawing/2014/main" id="{BAFC7508-6BFC-F5C9-EDA2-EDD15308A2B0}"/>
              </a:ext>
            </a:extLst>
          </p:cNvPr>
          <p:cNvSpPr txBox="1"/>
          <p:nvPr/>
        </p:nvSpPr>
        <p:spPr>
          <a:xfrm>
            <a:off x="421604" y="5256293"/>
            <a:ext cx="4841709" cy="830997"/>
          </a:xfrm>
          <a:prstGeom prst="rect">
            <a:avLst/>
          </a:prstGeom>
          <a:noFill/>
        </p:spPr>
        <p:txBody>
          <a:bodyPr wrap="square">
            <a:spAutoFit/>
          </a:bodyPr>
          <a:lstStyle/>
          <a:p>
            <a:r>
              <a:rPr kumimoji="1" lang="ja-JP" altLang="en-US" sz="2400" dirty="0">
                <a:solidFill>
                  <a:schemeClr val="tx1"/>
                </a:solidFill>
                <a:latin typeface="メイリオ" panose="020B0604030504040204" pitchFamily="50" charset="-128"/>
                <a:ea typeface="メイリオ" panose="020B0604030504040204" pitchFamily="50" charset="-128"/>
              </a:rPr>
              <a:t>机間指導のとき、困っている児童と一緒に考える。</a:t>
            </a:r>
          </a:p>
        </p:txBody>
      </p:sp>
      <p:sp>
        <p:nvSpPr>
          <p:cNvPr id="34" name="テキスト ボックス 33">
            <a:extLst>
              <a:ext uri="{FF2B5EF4-FFF2-40B4-BE49-F238E27FC236}">
                <a16:creationId xmlns:a16="http://schemas.microsoft.com/office/drawing/2014/main" id="{9F3BF522-7FB3-90E7-E665-9D0C3C26F121}"/>
              </a:ext>
            </a:extLst>
          </p:cNvPr>
          <p:cNvSpPr txBox="1"/>
          <p:nvPr/>
        </p:nvSpPr>
        <p:spPr>
          <a:xfrm>
            <a:off x="416672" y="4116055"/>
            <a:ext cx="4943510" cy="851294"/>
          </a:xfrm>
          <a:prstGeom prst="rect">
            <a:avLst/>
          </a:prstGeom>
          <a:noFill/>
        </p:spPr>
        <p:txBody>
          <a:bodyPr wrap="square">
            <a:spAutoFit/>
          </a:bodyPr>
          <a:lstStyle/>
          <a:p>
            <a:r>
              <a:rPr kumimoji="1" lang="ja-JP" altLang="en-US" sz="2400" dirty="0">
                <a:solidFill>
                  <a:schemeClr val="tx1"/>
                </a:solidFill>
                <a:latin typeface="メイリオ" panose="020B0604030504040204" pitchFamily="50" charset="-128"/>
                <a:ea typeface="メイリオ" panose="020B0604030504040204" pitchFamily="50" charset="-128"/>
              </a:rPr>
              <a:t>掃除当番で、頑張っている児童を励ます。</a:t>
            </a:r>
          </a:p>
        </p:txBody>
      </p:sp>
      <p:sp>
        <p:nvSpPr>
          <p:cNvPr id="5" name="四角形: 角を丸くする 4">
            <a:extLst>
              <a:ext uri="{FF2B5EF4-FFF2-40B4-BE49-F238E27FC236}">
                <a16:creationId xmlns:a16="http://schemas.microsoft.com/office/drawing/2014/main" id="{5F034B89-2449-444E-67D5-1D08262015F2}"/>
              </a:ext>
            </a:extLst>
          </p:cNvPr>
          <p:cNvSpPr/>
          <p:nvPr/>
        </p:nvSpPr>
        <p:spPr>
          <a:xfrm>
            <a:off x="3719729" y="1764917"/>
            <a:ext cx="4885701" cy="535508"/>
          </a:xfrm>
          <a:prstGeom prst="roundRect">
            <a:avLst>
              <a:gd name="adj" fmla="val 8859"/>
            </a:avLst>
          </a:prstGeom>
          <a:solidFill>
            <a:schemeClr val="bg1"/>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4000" dirty="0">
                <a:solidFill>
                  <a:srgbClr val="FF0000"/>
                </a:solidFill>
                <a:latin typeface="メイリオ" panose="020B0604030504040204" pitchFamily="50" charset="-128"/>
                <a:ea typeface="メイリオ" panose="020B0604030504040204" pitchFamily="50" charset="-128"/>
              </a:rPr>
              <a:t>発達支持的教育相談</a:t>
            </a:r>
            <a:endParaRPr kumimoji="1" lang="ja-JP" altLang="en-US" sz="3600" dirty="0">
              <a:solidFill>
                <a:srgbClr val="FF0000"/>
              </a:solidFill>
              <a:latin typeface="メイリオ" panose="020B0604030504040204" pitchFamily="50" charset="-128"/>
              <a:ea typeface="メイリオ" panose="020B0604030504040204" pitchFamily="50" charset="-128"/>
            </a:endParaRPr>
          </a:p>
        </p:txBody>
      </p:sp>
      <p:pic>
        <p:nvPicPr>
          <p:cNvPr id="13" name="図 12" descr="挿絵, 線画 が含まれている画像&#10;&#10;自動的に生成された説明">
            <a:extLst>
              <a:ext uri="{FF2B5EF4-FFF2-40B4-BE49-F238E27FC236}">
                <a16:creationId xmlns:a16="http://schemas.microsoft.com/office/drawing/2014/main" id="{AF22CEF0-5523-36DE-322C-F564EE7794A4}"/>
              </a:ext>
            </a:extLst>
          </p:cNvPr>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34587"/>
          <a:stretch/>
        </p:blipFill>
        <p:spPr>
          <a:xfrm>
            <a:off x="10185393" y="2565532"/>
            <a:ext cx="1340557" cy="1448825"/>
          </a:xfrm>
          <a:prstGeom prst="rect">
            <a:avLst/>
          </a:prstGeom>
        </p:spPr>
      </p:pic>
      <p:pic>
        <p:nvPicPr>
          <p:cNvPr id="14" name="図 13" descr="挿絵 が含まれている画像&#10;&#10;自動的に生成された説明">
            <a:extLst>
              <a:ext uri="{FF2B5EF4-FFF2-40B4-BE49-F238E27FC236}">
                <a16:creationId xmlns:a16="http://schemas.microsoft.com/office/drawing/2014/main" id="{C25210E1-1EA3-279F-760A-04FBA18A3321}"/>
              </a:ext>
            </a:extLst>
          </p:cNvPr>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l="23641" r="16580"/>
          <a:stretch/>
        </p:blipFill>
        <p:spPr>
          <a:xfrm>
            <a:off x="10943648" y="2787353"/>
            <a:ext cx="960642" cy="1136086"/>
          </a:xfrm>
          <a:prstGeom prst="rect">
            <a:avLst/>
          </a:prstGeom>
        </p:spPr>
      </p:pic>
    </p:spTree>
    <p:extLst>
      <p:ext uri="{BB962C8B-B14F-4D97-AF65-F5344CB8AC3E}">
        <p14:creationId xmlns:p14="http://schemas.microsoft.com/office/powerpoint/2010/main" val="2168519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childTnLst>
                                </p:cTn>
                              </p:par>
                              <p:par>
                                <p:cTn id="8" presetID="10"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4"/>
                                        </p:tgtEl>
                                        <p:attrNameLst>
                                          <p:attrName>style.visibility</p:attrName>
                                        </p:attrNameLst>
                                      </p:cBhvr>
                                      <p:to>
                                        <p:strVal val="visible"/>
                                      </p:to>
                                    </p:set>
                                    <p:animEffect transition="in" filter="fade">
                                      <p:cBhvr>
                                        <p:cTn id="13" dur="500"/>
                                        <p:tgtEl>
                                          <p:spTgt spid="3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3"/>
                                        </p:tgtEl>
                                        <p:attrNameLst>
                                          <p:attrName>style.visibility</p:attrName>
                                        </p:attrNameLst>
                                      </p:cBhvr>
                                      <p:to>
                                        <p:strVal val="visible"/>
                                      </p:to>
                                    </p:set>
                                    <p:animEffect transition="in" filter="fade">
                                      <p:cBhvr>
                                        <p:cTn id="16"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スライド番号プレースホルダー 6"/>
          <p:cNvSpPr>
            <a:spLocks noGrp="1"/>
          </p:cNvSpPr>
          <p:nvPr>
            <p:ph type="sldNum" sz="quarter" idx="4294967295"/>
          </p:nvPr>
        </p:nvSpPr>
        <p:spPr>
          <a:xfrm>
            <a:off x="11043621" y="6359525"/>
            <a:ext cx="685800" cy="365125"/>
          </a:xfrm>
        </p:spPr>
        <p:txBody>
          <a:bodyPr/>
          <a:lstStyle/>
          <a:p>
            <a:fld id="{0E54B413-F675-4D37-BE3F-961AF07AA19A}" type="slidenum">
              <a:rPr kumimoji="1" lang="ja-JP" altLang="en-US" sz="2000" smtClean="0">
                <a:solidFill>
                  <a:schemeClr val="tx1"/>
                </a:solidFill>
                <a:latin typeface="UD デジタル 教科書体 NK-B" panose="02020700000000000000" pitchFamily="18" charset="-128"/>
                <a:ea typeface="UD デジタル 教科書体 NK-B" panose="02020700000000000000" pitchFamily="18" charset="-128"/>
              </a:rPr>
              <a:t>18</a:t>
            </a:fld>
            <a:endParaRPr kumimoji="1" lang="ja-JP" altLang="en-US" sz="2000" dirty="0">
              <a:solidFill>
                <a:schemeClr val="tx1"/>
              </a:solidFill>
              <a:latin typeface="UD デジタル 教科書体 NK-B" panose="02020700000000000000" pitchFamily="18" charset="-128"/>
              <a:ea typeface="UD デジタル 教科書体 NK-B" panose="02020700000000000000" pitchFamily="18" charset="-128"/>
            </a:endParaRPr>
          </a:p>
        </p:txBody>
      </p:sp>
      <p:sp>
        <p:nvSpPr>
          <p:cNvPr id="4" name="テキスト ボックス 3">
            <a:extLst>
              <a:ext uri="{FF2B5EF4-FFF2-40B4-BE49-F238E27FC236}">
                <a16:creationId xmlns:a16="http://schemas.microsoft.com/office/drawing/2014/main" id="{E68C175D-91A9-BEE3-C6C8-465A03C085F0}"/>
              </a:ext>
            </a:extLst>
          </p:cNvPr>
          <p:cNvSpPr txBox="1"/>
          <p:nvPr/>
        </p:nvSpPr>
        <p:spPr>
          <a:xfrm>
            <a:off x="3145025" y="358548"/>
            <a:ext cx="6139542" cy="858761"/>
          </a:xfrm>
          <a:prstGeom prst="rect">
            <a:avLst/>
          </a:prstGeom>
          <a:noFill/>
        </p:spPr>
        <p:txBody>
          <a:bodyPr wrap="square">
            <a:spAutoFit/>
          </a:bodyPr>
          <a:lstStyle/>
          <a:p>
            <a:pPr algn="ctr">
              <a:lnSpc>
                <a:spcPct val="150000"/>
              </a:lnSpc>
            </a:pPr>
            <a:r>
              <a:rPr lang="ja-JP" altLang="en-US" sz="4000" b="1" dirty="0">
                <a:solidFill>
                  <a:schemeClr val="bg1"/>
                </a:solidFill>
                <a:latin typeface="BIZ UDPゴシック" panose="020B0400000000000000" pitchFamily="50" charset="-128"/>
                <a:ea typeface="BIZ UDPゴシック" panose="020B0400000000000000" pitchFamily="50" charset="-128"/>
                <a:cs typeface="メイリオ" panose="020B0604030504040204" pitchFamily="50" charset="-128"/>
              </a:rPr>
              <a:t>１　背景と現状</a:t>
            </a:r>
          </a:p>
        </p:txBody>
      </p:sp>
      <p:sp>
        <p:nvSpPr>
          <p:cNvPr id="3" name="正方形/長方形 2">
            <a:extLst>
              <a:ext uri="{FF2B5EF4-FFF2-40B4-BE49-F238E27FC236}">
                <a16:creationId xmlns:a16="http://schemas.microsoft.com/office/drawing/2014/main" id="{B3BB073B-A91D-59D3-4DD3-E522AC9BD8A2}"/>
              </a:ext>
            </a:extLst>
          </p:cNvPr>
          <p:cNvSpPr/>
          <p:nvPr/>
        </p:nvSpPr>
        <p:spPr>
          <a:xfrm>
            <a:off x="0" y="522518"/>
            <a:ext cx="12192000" cy="757643"/>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tIns="36000" bIns="180000" rtlCol="0" anchor="ctr"/>
          <a:lstStyle/>
          <a:p>
            <a:pPr algn="ctr">
              <a:lnSpc>
                <a:spcPct val="150000"/>
              </a:lnSpc>
            </a:pPr>
            <a:endParaRPr lang="ja-JP" altLang="en-US" sz="4000" b="1" dirty="0">
              <a:latin typeface="BIZ UDPゴシック" panose="020B0400000000000000" pitchFamily="50" charset="-128"/>
              <a:ea typeface="BIZ UDPゴシック" panose="020B0400000000000000" pitchFamily="50" charset="-128"/>
              <a:cs typeface="メイリオ" panose="020B0604030504040204" pitchFamily="50" charset="-128"/>
            </a:endParaRPr>
          </a:p>
        </p:txBody>
      </p:sp>
      <p:sp>
        <p:nvSpPr>
          <p:cNvPr id="8" name="フッター プレースホルダー 5">
            <a:extLst>
              <a:ext uri="{FF2B5EF4-FFF2-40B4-BE49-F238E27FC236}">
                <a16:creationId xmlns:a16="http://schemas.microsoft.com/office/drawing/2014/main" id="{01D7338D-E5AE-0FCF-A461-8B5A753C8DA2}"/>
              </a:ext>
            </a:extLst>
          </p:cNvPr>
          <p:cNvSpPr txBox="1">
            <a:spLocks/>
          </p:cNvSpPr>
          <p:nvPr/>
        </p:nvSpPr>
        <p:spPr>
          <a:xfrm>
            <a:off x="2613749" y="6374809"/>
            <a:ext cx="6964502" cy="357483"/>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ja-JP" altLang="en-US" sz="2000">
                <a:solidFill>
                  <a:schemeClr val="tx1"/>
                </a:solidFill>
                <a:latin typeface="UD デジタル 教科書体 NK-B" panose="02020700000000000000" pitchFamily="18" charset="-128"/>
                <a:ea typeface="UD デジタル 教科書体 NK-B" panose="02020700000000000000" pitchFamily="18" charset="-128"/>
              </a:rPr>
              <a:t>宮城県総合教育センター　令和</a:t>
            </a:r>
            <a:r>
              <a:rPr kumimoji="1" lang="en-US" altLang="ja-JP" sz="2000">
                <a:solidFill>
                  <a:schemeClr val="tx1"/>
                </a:solidFill>
                <a:latin typeface="UD デジタル 教科書体 NK-B" panose="02020700000000000000" pitchFamily="18" charset="-128"/>
                <a:ea typeface="UD デジタル 教科書体 NK-B" panose="02020700000000000000" pitchFamily="18" charset="-128"/>
              </a:rPr>
              <a:t>6</a:t>
            </a:r>
            <a:r>
              <a:rPr kumimoji="1" lang="ja-JP" altLang="en-US" sz="2000">
                <a:solidFill>
                  <a:schemeClr val="tx1"/>
                </a:solidFill>
                <a:latin typeface="UD デジタル 教科書体 NK-B" panose="02020700000000000000" pitchFamily="18" charset="-128"/>
                <a:ea typeface="UD デジタル 教科書体 NK-B" panose="02020700000000000000" pitchFamily="18" charset="-128"/>
              </a:rPr>
              <a:t>年度　生徒指導研究グループ</a:t>
            </a:r>
            <a:endParaRPr kumimoji="1" lang="ja-JP" altLang="en-US" sz="2000" dirty="0">
              <a:solidFill>
                <a:schemeClr val="tx1"/>
              </a:solidFill>
              <a:latin typeface="UD デジタル 教科書体 NK-B" panose="02020700000000000000" pitchFamily="18" charset="-128"/>
              <a:ea typeface="UD デジタル 教科書体 NK-B" panose="02020700000000000000" pitchFamily="18" charset="-128"/>
            </a:endParaRPr>
          </a:p>
        </p:txBody>
      </p:sp>
      <p:sp>
        <p:nvSpPr>
          <p:cNvPr id="5" name="テキスト ボックス 4">
            <a:extLst>
              <a:ext uri="{FF2B5EF4-FFF2-40B4-BE49-F238E27FC236}">
                <a16:creationId xmlns:a16="http://schemas.microsoft.com/office/drawing/2014/main" id="{3AAEE5AE-4590-3788-6681-AAC2774167A8}"/>
              </a:ext>
            </a:extLst>
          </p:cNvPr>
          <p:cNvSpPr txBox="1"/>
          <p:nvPr/>
        </p:nvSpPr>
        <p:spPr>
          <a:xfrm>
            <a:off x="1342238" y="361024"/>
            <a:ext cx="9506693" cy="858761"/>
          </a:xfrm>
          <a:prstGeom prst="rect">
            <a:avLst/>
          </a:prstGeom>
          <a:noFill/>
        </p:spPr>
        <p:txBody>
          <a:bodyPr wrap="square">
            <a:spAutoFit/>
          </a:bodyPr>
          <a:lstStyle/>
          <a:p>
            <a:pPr algn="ctr">
              <a:lnSpc>
                <a:spcPct val="150000"/>
              </a:lnSpc>
            </a:pPr>
            <a:r>
              <a:rPr lang="ja-JP" altLang="en-US" sz="4000" b="1" dirty="0">
                <a:solidFill>
                  <a:schemeClr val="bg1"/>
                </a:solidFill>
                <a:latin typeface="BIZ UDPゴシック" panose="020B0400000000000000" pitchFamily="50" charset="-128"/>
                <a:ea typeface="BIZ UDPゴシック" panose="020B0400000000000000" pitchFamily="50" charset="-128"/>
                <a:cs typeface="メイリオ" panose="020B0604030504040204" pitchFamily="50" charset="-128"/>
              </a:rPr>
              <a:t>１　教員の教育相談の知識を深めよう</a:t>
            </a:r>
          </a:p>
        </p:txBody>
      </p:sp>
      <p:sp>
        <p:nvSpPr>
          <p:cNvPr id="2" name="四角形: 角を丸くする 1">
            <a:extLst>
              <a:ext uri="{FF2B5EF4-FFF2-40B4-BE49-F238E27FC236}">
                <a16:creationId xmlns:a16="http://schemas.microsoft.com/office/drawing/2014/main" id="{34801B98-A008-D232-04A8-F095A2CAF294}"/>
              </a:ext>
            </a:extLst>
          </p:cNvPr>
          <p:cNvSpPr/>
          <p:nvPr/>
        </p:nvSpPr>
        <p:spPr>
          <a:xfrm>
            <a:off x="1550880" y="2037144"/>
            <a:ext cx="9089409" cy="3421961"/>
          </a:xfrm>
          <a:prstGeom prst="roundRect">
            <a:avLst>
              <a:gd name="adj" fmla="val 8859"/>
            </a:avLst>
          </a:prstGeom>
          <a:solidFill>
            <a:schemeClr val="accent2">
              <a:lumMod val="20000"/>
              <a:lumOff val="80000"/>
            </a:schemeClr>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4000" dirty="0">
              <a:solidFill>
                <a:sysClr val="windowText" lastClr="000000"/>
              </a:solidFill>
              <a:latin typeface="メイリオ" panose="020B0604030504040204" pitchFamily="50" charset="-128"/>
              <a:ea typeface="メイリオ" panose="020B0604030504040204" pitchFamily="50" charset="-128"/>
            </a:endParaRPr>
          </a:p>
        </p:txBody>
      </p:sp>
      <p:sp>
        <p:nvSpPr>
          <p:cNvPr id="6" name="四角形: 角を丸くする 5">
            <a:extLst>
              <a:ext uri="{FF2B5EF4-FFF2-40B4-BE49-F238E27FC236}">
                <a16:creationId xmlns:a16="http://schemas.microsoft.com/office/drawing/2014/main" id="{382A6CBF-3D8C-E255-C2D6-D7B798C8E4D5}"/>
              </a:ext>
            </a:extLst>
          </p:cNvPr>
          <p:cNvSpPr/>
          <p:nvPr/>
        </p:nvSpPr>
        <p:spPr>
          <a:xfrm>
            <a:off x="1770928" y="3117389"/>
            <a:ext cx="8634714" cy="2042650"/>
          </a:xfrm>
          <a:prstGeom prst="roundRect">
            <a:avLst>
              <a:gd name="adj" fmla="val 8859"/>
            </a:avLst>
          </a:prstGeom>
          <a:solidFill>
            <a:schemeClr val="accent2">
              <a:lumMod val="40000"/>
              <a:lumOff val="60000"/>
            </a:schemeClr>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4000" dirty="0">
              <a:solidFill>
                <a:sysClr val="windowText" lastClr="000000"/>
              </a:solidFill>
              <a:latin typeface="メイリオ" panose="020B0604030504040204" pitchFamily="50" charset="-128"/>
              <a:ea typeface="メイリオ" panose="020B0604030504040204" pitchFamily="50" charset="-128"/>
            </a:endParaRPr>
          </a:p>
        </p:txBody>
      </p:sp>
      <p:sp>
        <p:nvSpPr>
          <p:cNvPr id="13" name="四角形: 角を丸くする 12">
            <a:extLst>
              <a:ext uri="{FF2B5EF4-FFF2-40B4-BE49-F238E27FC236}">
                <a16:creationId xmlns:a16="http://schemas.microsoft.com/office/drawing/2014/main" id="{6AE7A00B-9B5F-FC66-7BC2-C7AAF6A5D13C}"/>
              </a:ext>
            </a:extLst>
          </p:cNvPr>
          <p:cNvSpPr/>
          <p:nvPr/>
        </p:nvSpPr>
        <p:spPr>
          <a:xfrm>
            <a:off x="2979670" y="3647781"/>
            <a:ext cx="6470249" cy="1107861"/>
          </a:xfrm>
          <a:prstGeom prst="roundRect">
            <a:avLst>
              <a:gd name="adj" fmla="val 8859"/>
            </a:avLst>
          </a:prstGeom>
          <a:no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4400" dirty="0">
                <a:solidFill>
                  <a:srgbClr val="FF0000"/>
                </a:solidFill>
                <a:latin typeface="メイリオ" panose="020B0604030504040204" pitchFamily="50" charset="-128"/>
                <a:ea typeface="メイリオ" panose="020B0604030504040204" pitchFamily="50" charset="-128"/>
              </a:rPr>
              <a:t>個</a:t>
            </a:r>
            <a:r>
              <a:rPr kumimoji="1" lang="ja-JP" altLang="en-US" sz="4400" dirty="0">
                <a:solidFill>
                  <a:schemeClr val="tx1"/>
                </a:solidFill>
                <a:latin typeface="メイリオ" panose="020B0604030504040204" pitchFamily="50" charset="-128"/>
                <a:ea typeface="メイリオ" panose="020B0604030504040204" pitchFamily="50" charset="-128"/>
              </a:rPr>
              <a:t>に寄り添った働き掛け</a:t>
            </a:r>
            <a:endParaRPr kumimoji="1" lang="en-US" altLang="ja-JP" sz="4400" dirty="0">
              <a:solidFill>
                <a:schemeClr val="tx1"/>
              </a:solidFill>
              <a:latin typeface="メイリオ" panose="020B0604030504040204" pitchFamily="50" charset="-128"/>
              <a:ea typeface="メイリオ" panose="020B0604030504040204" pitchFamily="50" charset="-128"/>
            </a:endParaRPr>
          </a:p>
        </p:txBody>
      </p:sp>
      <p:sp>
        <p:nvSpPr>
          <p:cNvPr id="14" name="テキスト ボックス 13">
            <a:extLst>
              <a:ext uri="{FF2B5EF4-FFF2-40B4-BE49-F238E27FC236}">
                <a16:creationId xmlns:a16="http://schemas.microsoft.com/office/drawing/2014/main" id="{E3CB50DE-CBB5-714B-811B-5B3434785E30}"/>
              </a:ext>
            </a:extLst>
          </p:cNvPr>
          <p:cNvSpPr txBox="1"/>
          <p:nvPr/>
        </p:nvSpPr>
        <p:spPr>
          <a:xfrm>
            <a:off x="4015212" y="2340504"/>
            <a:ext cx="4399167" cy="584775"/>
          </a:xfrm>
          <a:prstGeom prst="rect">
            <a:avLst/>
          </a:prstGeom>
          <a:noFill/>
        </p:spPr>
        <p:txBody>
          <a:bodyPr wrap="square">
            <a:spAutoFit/>
          </a:bodyPr>
          <a:lstStyle/>
          <a:p>
            <a:pPr algn="ctr"/>
            <a:r>
              <a:rPr kumimoji="1" lang="ja-JP" altLang="en-US" sz="3200" dirty="0">
                <a:solidFill>
                  <a:sysClr val="windowText" lastClr="000000"/>
                </a:solidFill>
                <a:latin typeface="メイリオ" panose="020B0604030504040204" pitchFamily="50" charset="-128"/>
                <a:ea typeface="メイリオ" panose="020B0604030504040204" pitchFamily="50" charset="-128"/>
              </a:rPr>
              <a:t>全体と個への働き掛け</a:t>
            </a:r>
            <a:endParaRPr kumimoji="1" lang="ja-JP" altLang="en-US" sz="2800" dirty="0">
              <a:solidFill>
                <a:sysClr val="windowText" lastClr="000000"/>
              </a:solidFill>
              <a:latin typeface="メイリオ" panose="020B0604030504040204" pitchFamily="50" charset="-128"/>
              <a:ea typeface="メイリオ" panose="020B0604030504040204" pitchFamily="50" charset="-128"/>
            </a:endParaRPr>
          </a:p>
        </p:txBody>
      </p:sp>
      <p:sp>
        <p:nvSpPr>
          <p:cNvPr id="19" name="テキスト ボックス 18">
            <a:extLst>
              <a:ext uri="{FF2B5EF4-FFF2-40B4-BE49-F238E27FC236}">
                <a16:creationId xmlns:a16="http://schemas.microsoft.com/office/drawing/2014/main" id="{09ED2D13-19A9-60E8-C6A0-74E34C3ED8B6}"/>
              </a:ext>
            </a:extLst>
          </p:cNvPr>
          <p:cNvSpPr txBox="1"/>
          <p:nvPr/>
        </p:nvSpPr>
        <p:spPr>
          <a:xfrm>
            <a:off x="3566406" y="2939895"/>
            <a:ext cx="4878065" cy="707885"/>
          </a:xfrm>
          <a:prstGeom prst="rect">
            <a:avLst/>
          </a:prstGeom>
          <a:solidFill>
            <a:schemeClr val="accent2">
              <a:lumMod val="40000"/>
              <a:lumOff val="60000"/>
            </a:schemeClr>
          </a:solidFill>
        </p:spPr>
        <p:txBody>
          <a:bodyPr wrap="square">
            <a:spAutoFit/>
          </a:bodyPr>
          <a:lstStyle/>
          <a:p>
            <a:pPr algn="ctr"/>
            <a:r>
              <a:rPr kumimoji="1" lang="ja-JP" altLang="en-US" sz="4000" dirty="0">
                <a:solidFill>
                  <a:srgbClr val="FF0000"/>
                </a:solidFill>
                <a:latin typeface="メイリオ" panose="020B0604030504040204" pitchFamily="50" charset="-128"/>
                <a:ea typeface="メイリオ" panose="020B0604030504040204" pitchFamily="50" charset="-128"/>
              </a:rPr>
              <a:t>発達支持的教育相談</a:t>
            </a:r>
            <a:endParaRPr kumimoji="1" lang="en-US" altLang="ja-JP" sz="4000" dirty="0">
              <a:solidFill>
                <a:srgbClr val="FF0000"/>
              </a:solidFill>
              <a:latin typeface="メイリオ" panose="020B0604030504040204" pitchFamily="50" charset="-128"/>
              <a:ea typeface="メイリオ" panose="020B0604030504040204" pitchFamily="50" charset="-128"/>
            </a:endParaRPr>
          </a:p>
        </p:txBody>
      </p:sp>
      <p:sp>
        <p:nvSpPr>
          <p:cNvPr id="20" name="四角形: 角を丸くする 19">
            <a:extLst>
              <a:ext uri="{FF2B5EF4-FFF2-40B4-BE49-F238E27FC236}">
                <a16:creationId xmlns:a16="http://schemas.microsoft.com/office/drawing/2014/main" id="{E22360FE-239B-5FC4-B4D9-4EE0205AB84B}"/>
              </a:ext>
            </a:extLst>
          </p:cNvPr>
          <p:cNvSpPr/>
          <p:nvPr/>
        </p:nvSpPr>
        <p:spPr>
          <a:xfrm>
            <a:off x="3491280" y="1601250"/>
            <a:ext cx="5208608" cy="739253"/>
          </a:xfrm>
          <a:prstGeom prst="roundRect">
            <a:avLst/>
          </a:prstGeom>
          <a:solidFill>
            <a:schemeClr val="accent2">
              <a:lumMod val="20000"/>
              <a:lumOff val="80000"/>
            </a:schemeClr>
          </a:solidFill>
          <a:ln>
            <a:solidFill>
              <a:schemeClr val="accent2">
                <a:lumMod val="20000"/>
                <a:lumOff val="80000"/>
              </a:schemeClr>
            </a:solidFill>
          </a:ln>
          <a:effectLst>
            <a:softEdge rad="3175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四角形: 角を丸くする 20">
            <a:extLst>
              <a:ext uri="{FF2B5EF4-FFF2-40B4-BE49-F238E27FC236}">
                <a16:creationId xmlns:a16="http://schemas.microsoft.com/office/drawing/2014/main" id="{B77B1B59-4CC8-C9F2-A507-D473E26AD73A}"/>
              </a:ext>
            </a:extLst>
          </p:cNvPr>
          <p:cNvSpPr/>
          <p:nvPr/>
        </p:nvSpPr>
        <p:spPr>
          <a:xfrm>
            <a:off x="3626101" y="1697961"/>
            <a:ext cx="4878065" cy="699791"/>
          </a:xfrm>
          <a:prstGeom prst="roundRect">
            <a:avLst>
              <a:gd name="adj" fmla="val 8859"/>
            </a:avLst>
          </a:prstGeom>
          <a:no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4000" dirty="0">
                <a:solidFill>
                  <a:sysClr val="windowText" lastClr="000000"/>
                </a:solidFill>
                <a:latin typeface="メイリオ" panose="020B0604030504040204" pitchFamily="50" charset="-128"/>
                <a:ea typeface="メイリオ" panose="020B0604030504040204" pitchFamily="50" charset="-128"/>
              </a:rPr>
              <a:t>発達支持的生徒指導</a:t>
            </a:r>
            <a:endParaRPr kumimoji="1" lang="en-US" altLang="ja-JP" sz="4000" dirty="0">
              <a:solidFill>
                <a:sysClr val="windowText" lastClr="000000"/>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1908362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93000">
              <a:srgbClr val="FFDDFF"/>
            </a:gs>
            <a:gs pos="42000">
              <a:srgbClr val="CCFFCC"/>
            </a:gs>
            <a:gs pos="13000">
              <a:srgbClr val="FFFF99">
                <a:alpha val="50000"/>
              </a:srgbClr>
            </a:gs>
            <a:gs pos="71000">
              <a:srgbClr val="CCFFFF"/>
            </a:gs>
          </a:gsLst>
          <a:lin ang="5400000" scaled="1"/>
          <a:tileRect/>
        </a:gradFill>
        <a:effectLst/>
      </p:bgPr>
    </p:bg>
    <p:spTree>
      <p:nvGrpSpPr>
        <p:cNvPr id="1" name=""/>
        <p:cNvGrpSpPr/>
        <p:nvPr/>
      </p:nvGrpSpPr>
      <p:grpSpPr>
        <a:xfrm>
          <a:off x="0" y="0"/>
          <a:ext cx="0" cy="0"/>
          <a:chOff x="0" y="0"/>
          <a:chExt cx="0" cy="0"/>
        </a:xfrm>
      </p:grpSpPr>
      <p:sp>
        <p:nvSpPr>
          <p:cNvPr id="10" name="スライド番号プレースホルダー 6"/>
          <p:cNvSpPr>
            <a:spLocks noGrp="1"/>
          </p:cNvSpPr>
          <p:nvPr>
            <p:ph type="sldNum" sz="quarter" idx="4294967295"/>
          </p:nvPr>
        </p:nvSpPr>
        <p:spPr>
          <a:xfrm>
            <a:off x="11043621" y="6359525"/>
            <a:ext cx="685800" cy="365125"/>
          </a:xfrm>
        </p:spPr>
        <p:txBody>
          <a:bodyPr/>
          <a:lstStyle/>
          <a:p>
            <a:fld id="{0E54B413-F675-4D37-BE3F-961AF07AA19A}" type="slidenum">
              <a:rPr kumimoji="1" lang="ja-JP" altLang="en-US" sz="2000" smtClean="0">
                <a:solidFill>
                  <a:schemeClr val="tx1"/>
                </a:solidFill>
                <a:latin typeface="UD デジタル 教科書体 NK-B" panose="02020700000000000000" pitchFamily="18" charset="-128"/>
                <a:ea typeface="UD デジタル 教科書体 NK-B" panose="02020700000000000000" pitchFamily="18" charset="-128"/>
              </a:rPr>
              <a:t>1</a:t>
            </a:fld>
            <a:endParaRPr kumimoji="1" lang="ja-JP" altLang="en-US" sz="2000" dirty="0">
              <a:solidFill>
                <a:schemeClr val="tx1"/>
              </a:solidFill>
              <a:latin typeface="UD デジタル 教科書体 NK-B" panose="02020700000000000000" pitchFamily="18" charset="-128"/>
              <a:ea typeface="UD デジタル 教科書体 NK-B" panose="02020700000000000000" pitchFamily="18" charset="-128"/>
            </a:endParaRPr>
          </a:p>
        </p:txBody>
      </p:sp>
      <p:sp>
        <p:nvSpPr>
          <p:cNvPr id="7" name="フッター プレースホルダー 5">
            <a:extLst>
              <a:ext uri="{FF2B5EF4-FFF2-40B4-BE49-F238E27FC236}">
                <a16:creationId xmlns:a16="http://schemas.microsoft.com/office/drawing/2014/main" id="{AEEDA134-08B6-62FD-F239-66DE641B5DF7}"/>
              </a:ext>
            </a:extLst>
          </p:cNvPr>
          <p:cNvSpPr txBox="1">
            <a:spLocks/>
          </p:cNvSpPr>
          <p:nvPr/>
        </p:nvSpPr>
        <p:spPr>
          <a:xfrm>
            <a:off x="2613749" y="6374809"/>
            <a:ext cx="6964502" cy="357483"/>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ja-JP" altLang="en-US" sz="2000">
                <a:solidFill>
                  <a:schemeClr val="tx1"/>
                </a:solidFill>
                <a:latin typeface="UD デジタル 教科書体 NK-B" panose="02020700000000000000" pitchFamily="18" charset="-128"/>
                <a:ea typeface="UD デジタル 教科書体 NK-B" panose="02020700000000000000" pitchFamily="18" charset="-128"/>
              </a:rPr>
              <a:t>宮城県総合教育センター　令和</a:t>
            </a:r>
            <a:r>
              <a:rPr kumimoji="1" lang="en-US" altLang="ja-JP" sz="2000">
                <a:solidFill>
                  <a:schemeClr val="tx1"/>
                </a:solidFill>
                <a:latin typeface="UD デジタル 教科書体 NK-B" panose="02020700000000000000" pitchFamily="18" charset="-128"/>
                <a:ea typeface="UD デジタル 教科書体 NK-B" panose="02020700000000000000" pitchFamily="18" charset="-128"/>
              </a:rPr>
              <a:t>6</a:t>
            </a:r>
            <a:r>
              <a:rPr kumimoji="1" lang="ja-JP" altLang="en-US" sz="2000">
                <a:solidFill>
                  <a:schemeClr val="tx1"/>
                </a:solidFill>
                <a:latin typeface="UD デジタル 教科書体 NK-B" panose="02020700000000000000" pitchFamily="18" charset="-128"/>
                <a:ea typeface="UD デジタル 教科書体 NK-B" panose="02020700000000000000" pitchFamily="18" charset="-128"/>
              </a:rPr>
              <a:t>年度　生徒指導研究グループ</a:t>
            </a:r>
            <a:endParaRPr kumimoji="1" lang="ja-JP" altLang="en-US" sz="2000" dirty="0">
              <a:solidFill>
                <a:schemeClr val="tx1"/>
              </a:solidFill>
              <a:latin typeface="UD デジタル 教科書体 NK-B" panose="02020700000000000000" pitchFamily="18" charset="-128"/>
              <a:ea typeface="UD デジタル 教科書体 NK-B" panose="02020700000000000000" pitchFamily="18" charset="-128"/>
            </a:endParaRPr>
          </a:p>
        </p:txBody>
      </p:sp>
      <p:sp>
        <p:nvSpPr>
          <p:cNvPr id="14" name="正方形/長方形 13">
            <a:extLst>
              <a:ext uri="{FF2B5EF4-FFF2-40B4-BE49-F238E27FC236}">
                <a16:creationId xmlns:a16="http://schemas.microsoft.com/office/drawing/2014/main" id="{1785A98C-846A-AB4D-C57A-01C4D564FD45}"/>
              </a:ext>
            </a:extLst>
          </p:cNvPr>
          <p:cNvSpPr/>
          <p:nvPr/>
        </p:nvSpPr>
        <p:spPr>
          <a:xfrm>
            <a:off x="8046" y="4967954"/>
            <a:ext cx="12002059" cy="769441"/>
          </a:xfrm>
          <a:prstGeom prst="rect">
            <a:avLst/>
          </a:prstGeom>
          <a:noFill/>
        </p:spPr>
        <p:txBody>
          <a:bodyPr wrap="square" lIns="91440" tIns="45720" rIns="91440" bIns="45720">
            <a:spAutoFit/>
          </a:bodyPr>
          <a:lstStyle/>
          <a:p>
            <a:pPr algn="ctr"/>
            <a:r>
              <a:rPr lang="ja-JP" altLang="en-US" sz="4400" b="1" cap="none" spc="0" dirty="0">
                <a:ln w="10160">
                  <a:solidFill>
                    <a:schemeClr val="tx1"/>
                  </a:solidFill>
                  <a:prstDash val="solid"/>
                </a:ln>
                <a:solidFill>
                  <a:srgbClr val="FFFFFF"/>
                </a:solidFill>
                <a:effectLst>
                  <a:outerShdw blurRad="38100" dist="22860" dir="5400000" algn="tl" rotWithShape="0">
                    <a:srgbClr val="000000">
                      <a:alpha val="30000"/>
                    </a:srgbClr>
                  </a:outerShdw>
                </a:effectLst>
              </a:rPr>
              <a:t>４つの「</a:t>
            </a:r>
            <a:r>
              <a:rPr lang="ja-JP" altLang="en-US" sz="4400" b="1" cap="none" spc="0" dirty="0">
                <a:ln w="10160">
                  <a:solidFill>
                    <a:srgbClr val="FF0000"/>
                  </a:solidFill>
                  <a:prstDash val="solid"/>
                </a:ln>
                <a:solidFill>
                  <a:srgbClr val="FF0000"/>
                </a:solidFill>
                <a:effectLst>
                  <a:outerShdw blurRad="38100" dist="22860" dir="5400000" algn="tl" rotWithShape="0">
                    <a:srgbClr val="000000">
                      <a:alpha val="30000"/>
                    </a:srgbClr>
                  </a:outerShdw>
                </a:effectLst>
              </a:rPr>
              <a:t>深</a:t>
            </a:r>
            <a:r>
              <a:rPr lang="ja-JP" altLang="en-US" sz="4400" b="1" cap="none" spc="0" dirty="0">
                <a:ln w="10160">
                  <a:solidFill>
                    <a:schemeClr val="tx1"/>
                  </a:solidFill>
                  <a:prstDash val="solid"/>
                </a:ln>
                <a:solidFill>
                  <a:srgbClr val="FFFFFF"/>
                </a:solidFill>
                <a:effectLst>
                  <a:outerShdw blurRad="38100" dist="22860" dir="5400000" algn="tl" rotWithShape="0">
                    <a:srgbClr val="000000">
                      <a:alpha val="30000"/>
                    </a:srgbClr>
                  </a:outerShdw>
                </a:effectLst>
              </a:rPr>
              <a:t>」で児童の</a:t>
            </a:r>
            <a:r>
              <a:rPr lang="ja-JP" altLang="en-US" sz="4400" b="1" cap="none" spc="0" dirty="0">
                <a:ln w="10160">
                  <a:solidFill>
                    <a:schemeClr val="tx1"/>
                  </a:solidFill>
                  <a:prstDash val="solid"/>
                </a:ln>
                <a:solidFill>
                  <a:srgbClr val="FFFF00"/>
                </a:solidFill>
                <a:effectLst>
                  <a:outerShdw blurRad="38100" dist="22860" dir="5400000" algn="tl" rotWithShape="0">
                    <a:srgbClr val="000000">
                      <a:alpha val="30000"/>
                    </a:srgbClr>
                  </a:outerShdw>
                </a:effectLst>
              </a:rPr>
              <a:t>自己指導能力</a:t>
            </a:r>
            <a:r>
              <a:rPr lang="ja-JP" altLang="en-US" sz="4400" b="1" cap="none" spc="0" dirty="0">
                <a:ln w="10160">
                  <a:solidFill>
                    <a:schemeClr val="tx1"/>
                  </a:solidFill>
                  <a:prstDash val="solid"/>
                </a:ln>
                <a:solidFill>
                  <a:srgbClr val="FFFFFF"/>
                </a:solidFill>
                <a:effectLst>
                  <a:outerShdw blurRad="38100" dist="22860" dir="5400000" algn="tl" rotWithShape="0">
                    <a:srgbClr val="000000">
                      <a:alpha val="30000"/>
                    </a:srgbClr>
                  </a:outerShdw>
                </a:effectLst>
              </a:rPr>
              <a:t>を育てよう</a:t>
            </a:r>
          </a:p>
        </p:txBody>
      </p:sp>
      <p:sp>
        <p:nvSpPr>
          <p:cNvPr id="2" name="正方形/長方形 1">
            <a:extLst>
              <a:ext uri="{FF2B5EF4-FFF2-40B4-BE49-F238E27FC236}">
                <a16:creationId xmlns:a16="http://schemas.microsoft.com/office/drawing/2014/main" id="{182A2059-D472-829D-115C-67ECDC9523CF}"/>
              </a:ext>
            </a:extLst>
          </p:cNvPr>
          <p:cNvSpPr/>
          <p:nvPr/>
        </p:nvSpPr>
        <p:spPr>
          <a:xfrm>
            <a:off x="9055450" y="443638"/>
            <a:ext cx="2954655" cy="646331"/>
          </a:xfrm>
          <a:prstGeom prst="rect">
            <a:avLst/>
          </a:prstGeom>
          <a:noFill/>
        </p:spPr>
        <p:txBody>
          <a:bodyPr wrap="none" lIns="91440" tIns="45720" rIns="91440" bIns="45720">
            <a:spAutoFit/>
          </a:bodyPr>
          <a:lstStyle/>
          <a:p>
            <a:pPr algn="ctr"/>
            <a:r>
              <a:rPr lang="en-US" altLang="ja-JP" sz="3600" b="0" cap="none" spc="0" dirty="0">
                <a:ln w="0"/>
                <a:solidFill>
                  <a:schemeClr val="tx1"/>
                </a:solidFill>
                <a:latin typeface="HGS創英角ｺﾞｼｯｸUB" panose="020B0900000000000000" pitchFamily="50" charset="-128"/>
                <a:ea typeface="HGS創英角ｺﾞｼｯｸUB" panose="020B0900000000000000" pitchFamily="50" charset="-128"/>
              </a:rPr>
              <a:t>【</a:t>
            </a:r>
            <a:r>
              <a:rPr lang="ja-JP" altLang="en-US" sz="3600" b="0" cap="none" spc="0" dirty="0">
                <a:ln w="0"/>
                <a:solidFill>
                  <a:schemeClr val="tx1"/>
                </a:solidFill>
                <a:latin typeface="HGS創英角ｺﾞｼｯｸUB" panose="020B0900000000000000" pitchFamily="50" charset="-128"/>
                <a:ea typeface="HGS創英角ｺﾞｼｯｸUB" panose="020B0900000000000000" pitchFamily="50" charset="-128"/>
              </a:rPr>
              <a:t>小学校版</a:t>
            </a:r>
            <a:r>
              <a:rPr lang="en-US" altLang="ja-JP" sz="3600" b="0" cap="none" spc="0" dirty="0">
                <a:ln w="0"/>
                <a:solidFill>
                  <a:schemeClr val="tx1"/>
                </a:solidFill>
                <a:latin typeface="HGS創英角ｺﾞｼｯｸUB" panose="020B0900000000000000" pitchFamily="50" charset="-128"/>
                <a:ea typeface="HGS創英角ｺﾞｼｯｸUB" panose="020B0900000000000000" pitchFamily="50" charset="-128"/>
              </a:rPr>
              <a:t>】</a:t>
            </a:r>
            <a:endParaRPr lang="ja-JP" altLang="en-US" sz="3600" b="0" cap="none" spc="0" dirty="0">
              <a:ln w="0"/>
              <a:solidFill>
                <a:schemeClr val="tx1"/>
              </a:solidFill>
              <a:latin typeface="HGS創英角ｺﾞｼｯｸUB" panose="020B0900000000000000" pitchFamily="50" charset="-128"/>
              <a:ea typeface="HGS創英角ｺﾞｼｯｸUB" panose="020B0900000000000000" pitchFamily="50" charset="-128"/>
            </a:endParaRPr>
          </a:p>
        </p:txBody>
      </p:sp>
      <p:sp>
        <p:nvSpPr>
          <p:cNvPr id="3" name="正方形/長方形 2">
            <a:extLst>
              <a:ext uri="{FF2B5EF4-FFF2-40B4-BE49-F238E27FC236}">
                <a16:creationId xmlns:a16="http://schemas.microsoft.com/office/drawing/2014/main" id="{54D6E343-4822-3678-8871-09C6B39C3D99}"/>
              </a:ext>
            </a:extLst>
          </p:cNvPr>
          <p:cNvSpPr/>
          <p:nvPr/>
        </p:nvSpPr>
        <p:spPr>
          <a:xfrm>
            <a:off x="1266386" y="2253229"/>
            <a:ext cx="9485377" cy="2800767"/>
          </a:xfrm>
          <a:prstGeom prst="rect">
            <a:avLst/>
          </a:prstGeom>
          <a:noFill/>
        </p:spPr>
        <p:txBody>
          <a:bodyPr vert="horz" wrap="squar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8800" b="1" i="0" u="none" strike="noStrike" kern="1200" cap="none" spc="50" normalizeH="0" baseline="0" noProof="0" dirty="0">
                <a:ln w="9525" cmpd="sng">
                  <a:gradFill>
                    <a:gsLst>
                      <a:gs pos="22000">
                        <a:srgbClr val="FFDDFF"/>
                      </a:gs>
                      <a:gs pos="48000">
                        <a:srgbClr val="CCFFFF"/>
                      </a:gs>
                      <a:gs pos="71000">
                        <a:srgbClr val="FFFF99"/>
                      </a:gs>
                      <a:gs pos="100000">
                        <a:srgbClr val="5B9BD5">
                          <a:lumMod val="30000"/>
                          <a:lumOff val="70000"/>
                        </a:srgbClr>
                      </a:gs>
                    </a:gsLst>
                    <a:lin ang="5400000" scaled="1"/>
                  </a:gradFill>
                  <a:prstDash val="solid"/>
                </a:ln>
                <a:solidFill>
                  <a:srgbClr val="70AD47">
                    <a:tint val="1000"/>
                  </a:srgbClr>
                </a:solidFill>
                <a:effectLst>
                  <a:glow rad="228600">
                    <a:srgbClr val="ED7D31">
                      <a:satMod val="175000"/>
                      <a:alpha val="40000"/>
                    </a:srgbClr>
                  </a:glow>
                </a:effectLst>
                <a:uLnTx/>
                <a:uFillTx/>
                <a:latin typeface="UD デジタル 教科書体 NP-B" panose="02020700000000000000" pitchFamily="18" charset="-128"/>
                <a:ea typeface="UD デジタル 教科書体 NP-B" panose="02020700000000000000" pitchFamily="18" charset="-128"/>
                <a:cs typeface="+mn-cs"/>
              </a:rPr>
              <a:t>いつでもどこでも</a:t>
            </a:r>
            <a:endParaRPr kumimoji="1" lang="en-US" altLang="ja-JP" sz="8800" b="1" i="0" u="none" strike="noStrike" kern="1200" cap="none" spc="50" normalizeH="0" baseline="0" noProof="0" dirty="0">
              <a:ln w="9525" cmpd="sng">
                <a:gradFill>
                  <a:gsLst>
                    <a:gs pos="22000">
                      <a:srgbClr val="FFDDFF"/>
                    </a:gs>
                    <a:gs pos="48000">
                      <a:srgbClr val="CCFFFF"/>
                    </a:gs>
                    <a:gs pos="71000">
                      <a:srgbClr val="FFFF99"/>
                    </a:gs>
                    <a:gs pos="100000">
                      <a:srgbClr val="5B9BD5">
                        <a:lumMod val="30000"/>
                        <a:lumOff val="70000"/>
                      </a:srgbClr>
                    </a:gs>
                  </a:gsLst>
                  <a:lin ang="5400000" scaled="1"/>
                </a:gradFill>
                <a:prstDash val="solid"/>
              </a:ln>
              <a:solidFill>
                <a:srgbClr val="70AD47">
                  <a:tint val="1000"/>
                </a:srgbClr>
              </a:solidFill>
              <a:effectLst>
                <a:glow rad="228600">
                  <a:srgbClr val="ED7D31">
                    <a:satMod val="175000"/>
                    <a:alpha val="40000"/>
                  </a:srgbClr>
                </a:glow>
              </a:effectLst>
              <a:uLnTx/>
              <a:uFillTx/>
              <a:latin typeface="UD デジタル 教科書体 NP-B" panose="02020700000000000000" pitchFamily="18" charset="-128"/>
              <a:ea typeface="UD デジタル 教科書体 NP-B" panose="02020700000000000000" pitchFamily="18"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8800" b="1" i="0" u="none" strike="noStrike" kern="1200" cap="none" spc="50" normalizeH="0" baseline="0" noProof="0" dirty="0">
                <a:ln w="9525" cmpd="sng">
                  <a:gradFill>
                    <a:gsLst>
                      <a:gs pos="22000">
                        <a:srgbClr val="FFDDFF"/>
                      </a:gs>
                      <a:gs pos="48000">
                        <a:srgbClr val="CCFFFF"/>
                      </a:gs>
                      <a:gs pos="71000">
                        <a:srgbClr val="FFFF99"/>
                      </a:gs>
                      <a:gs pos="100000">
                        <a:srgbClr val="5B9BD5">
                          <a:lumMod val="30000"/>
                          <a:lumOff val="70000"/>
                        </a:srgbClr>
                      </a:gs>
                    </a:gsLst>
                    <a:lin ang="5400000" scaled="1"/>
                  </a:gradFill>
                  <a:prstDash val="solid"/>
                </a:ln>
                <a:solidFill>
                  <a:srgbClr val="70AD47">
                    <a:tint val="1000"/>
                  </a:srgbClr>
                </a:solidFill>
                <a:effectLst>
                  <a:glow rad="228600">
                    <a:srgbClr val="ED7D31">
                      <a:satMod val="175000"/>
                      <a:alpha val="40000"/>
                    </a:srgbClr>
                  </a:glow>
                </a:effectLst>
                <a:uLnTx/>
                <a:uFillTx/>
                <a:latin typeface="UD デジタル 教科書体 NP-B" panose="02020700000000000000" pitchFamily="18" charset="-128"/>
                <a:ea typeface="UD デジタル 教科書体 NP-B" panose="02020700000000000000" pitchFamily="18" charset="-128"/>
                <a:cs typeface="+mn-cs"/>
              </a:rPr>
              <a:t>教育相談</a:t>
            </a:r>
            <a:endParaRPr kumimoji="0" lang="ja-JP" altLang="en-US" sz="8800" b="1" i="0" u="none" strike="noStrike" kern="1200" cap="none" spc="50" normalizeH="0" baseline="0" noProof="0" dirty="0">
              <a:ln w="9525" cmpd="sng">
                <a:gradFill>
                  <a:gsLst>
                    <a:gs pos="22000">
                      <a:srgbClr val="FFDDFF"/>
                    </a:gs>
                    <a:gs pos="48000">
                      <a:srgbClr val="CCFFFF"/>
                    </a:gs>
                    <a:gs pos="71000">
                      <a:srgbClr val="FFFF99"/>
                    </a:gs>
                    <a:gs pos="100000">
                      <a:srgbClr val="5B9BD5">
                        <a:lumMod val="30000"/>
                        <a:lumOff val="70000"/>
                      </a:srgbClr>
                    </a:gs>
                  </a:gsLst>
                  <a:lin ang="5400000" scaled="1"/>
                </a:gradFill>
                <a:prstDash val="solid"/>
              </a:ln>
              <a:solidFill>
                <a:srgbClr val="70AD47">
                  <a:tint val="1000"/>
                </a:srgbClr>
              </a:solidFill>
              <a:effectLst>
                <a:glow rad="228600">
                  <a:srgbClr val="ED7D31">
                    <a:satMod val="175000"/>
                    <a:alpha val="40000"/>
                  </a:srgbClr>
                </a:glow>
              </a:effectLst>
              <a:uLnTx/>
              <a:uFillTx/>
              <a:latin typeface="UD デジタル 教科書体 NP-B" panose="02020700000000000000" pitchFamily="18" charset="-128"/>
              <a:ea typeface="UD デジタル 教科書体 NP-B" panose="02020700000000000000" pitchFamily="18" charset="-128"/>
              <a:cs typeface="+mn-cs"/>
            </a:endParaRPr>
          </a:p>
        </p:txBody>
      </p:sp>
      <p:pic>
        <p:nvPicPr>
          <p:cNvPr id="4" name="図 3" descr="Teams&#10;&#10;中程度の精度で自動的に生成された説明">
            <a:extLst>
              <a:ext uri="{FF2B5EF4-FFF2-40B4-BE49-F238E27FC236}">
                <a16:creationId xmlns:a16="http://schemas.microsoft.com/office/drawing/2014/main" id="{C18FF35A-8B8F-6BE9-C0DF-3BFD7D094D99}"/>
              </a:ext>
            </a:extLst>
          </p:cNvPr>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t="33972" r="10303" b="29021"/>
          <a:stretch/>
        </p:blipFill>
        <p:spPr>
          <a:xfrm rot="254042">
            <a:off x="3866444" y="138872"/>
            <a:ext cx="3844823" cy="2243832"/>
          </a:xfrm>
          <a:prstGeom prst="rect">
            <a:avLst/>
          </a:prstGeom>
        </p:spPr>
      </p:pic>
    </p:spTree>
    <p:extLst>
      <p:ext uri="{BB962C8B-B14F-4D97-AF65-F5344CB8AC3E}">
        <p14:creationId xmlns:p14="http://schemas.microsoft.com/office/powerpoint/2010/main" val="42048357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p:cNvSpPr/>
          <p:nvPr/>
        </p:nvSpPr>
        <p:spPr>
          <a:xfrm>
            <a:off x="0" y="522518"/>
            <a:ext cx="12192000" cy="757643"/>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ja-JP" altLang="en-US" sz="4000" b="1" dirty="0">
              <a:latin typeface="BIZ UDPゴシック" panose="020B0400000000000000" pitchFamily="50" charset="-128"/>
              <a:ea typeface="BIZ UDPゴシック" panose="020B0400000000000000" pitchFamily="50" charset="-128"/>
              <a:cs typeface="メイリオ" panose="020B0604030504040204" pitchFamily="50" charset="-128"/>
            </a:endParaRPr>
          </a:p>
        </p:txBody>
      </p:sp>
      <p:sp>
        <p:nvSpPr>
          <p:cNvPr id="10" name="スライド番号プレースホルダー 6"/>
          <p:cNvSpPr>
            <a:spLocks noGrp="1"/>
          </p:cNvSpPr>
          <p:nvPr>
            <p:ph type="sldNum" sz="quarter" idx="4294967295"/>
          </p:nvPr>
        </p:nvSpPr>
        <p:spPr>
          <a:xfrm>
            <a:off x="11043621" y="6359525"/>
            <a:ext cx="685800" cy="365125"/>
          </a:xfrm>
        </p:spPr>
        <p:txBody>
          <a:bodyPr/>
          <a:lstStyle/>
          <a:p>
            <a:fld id="{0E54B413-F675-4D37-BE3F-961AF07AA19A}" type="slidenum">
              <a:rPr kumimoji="1" lang="ja-JP" altLang="en-US" sz="2000" smtClean="0">
                <a:solidFill>
                  <a:schemeClr val="tx1"/>
                </a:solidFill>
                <a:latin typeface="UD デジタル 教科書体 NK-B" panose="02020700000000000000" pitchFamily="18" charset="-128"/>
                <a:ea typeface="UD デジタル 教科書体 NK-B" panose="02020700000000000000" pitchFamily="18" charset="-128"/>
              </a:rPr>
              <a:t>19</a:t>
            </a:fld>
            <a:endParaRPr kumimoji="1" lang="ja-JP" altLang="en-US" sz="2000" dirty="0">
              <a:solidFill>
                <a:schemeClr val="tx1"/>
              </a:solidFill>
              <a:latin typeface="UD デジタル 教科書体 NK-B" panose="02020700000000000000" pitchFamily="18" charset="-128"/>
              <a:ea typeface="UD デジタル 教科書体 NK-B" panose="02020700000000000000" pitchFamily="18" charset="-128"/>
            </a:endParaRPr>
          </a:p>
        </p:txBody>
      </p:sp>
      <p:pic>
        <p:nvPicPr>
          <p:cNvPr id="13" name="図 12" descr="挿絵 が含まれている画像&#10;&#10;自動的に生成された説明">
            <a:extLst>
              <a:ext uri="{FF2B5EF4-FFF2-40B4-BE49-F238E27FC236}">
                <a16:creationId xmlns:a16="http://schemas.microsoft.com/office/drawing/2014/main" id="{8A5A730B-1FAE-1425-35DA-F710991A96AE}"/>
              </a:ext>
            </a:extLst>
          </p:cNvPr>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15705" t="26817" r="13031" b="26493"/>
          <a:stretch/>
        </p:blipFill>
        <p:spPr>
          <a:xfrm>
            <a:off x="10517827" y="1524709"/>
            <a:ext cx="1478675" cy="1370325"/>
          </a:xfrm>
          <a:prstGeom prst="rect">
            <a:avLst/>
          </a:prstGeom>
        </p:spPr>
      </p:pic>
      <p:sp>
        <p:nvSpPr>
          <p:cNvPr id="15" name="吹き出し: 角を丸めた四角形 14">
            <a:extLst>
              <a:ext uri="{FF2B5EF4-FFF2-40B4-BE49-F238E27FC236}">
                <a16:creationId xmlns:a16="http://schemas.microsoft.com/office/drawing/2014/main" id="{C1A148DE-41C0-A559-EC3C-2EC7FBBB4A8A}"/>
              </a:ext>
            </a:extLst>
          </p:cNvPr>
          <p:cNvSpPr/>
          <p:nvPr/>
        </p:nvSpPr>
        <p:spPr>
          <a:xfrm>
            <a:off x="314455" y="2066782"/>
            <a:ext cx="9939809" cy="678748"/>
          </a:xfrm>
          <a:prstGeom prst="wedgeRoundRectCallout">
            <a:avLst>
              <a:gd name="adj1" fmla="val 54994"/>
              <a:gd name="adj2" fmla="val -51171"/>
              <a:gd name="adj3" fmla="val 16667"/>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6" name="図 15" descr="グラフィカル ユーザー インターフェイス, アプリケーション&#10;&#10;自動的に生成された説明">
            <a:extLst>
              <a:ext uri="{FF2B5EF4-FFF2-40B4-BE49-F238E27FC236}">
                <a16:creationId xmlns:a16="http://schemas.microsoft.com/office/drawing/2014/main" id="{43EEA910-A26A-C38F-C15D-1FF6614F1990}"/>
              </a:ext>
            </a:extLst>
          </p:cNvPr>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t="43918" r="52714" b="23728"/>
          <a:stretch/>
        </p:blipFill>
        <p:spPr>
          <a:xfrm>
            <a:off x="6139775" y="4478509"/>
            <a:ext cx="1145870" cy="1109010"/>
          </a:xfrm>
          <a:prstGeom prst="rect">
            <a:avLst/>
          </a:prstGeom>
        </p:spPr>
      </p:pic>
      <p:pic>
        <p:nvPicPr>
          <p:cNvPr id="17" name="図 16" descr="挿絵, シャツ が含まれている画像&#10;&#10;自動的に生成された説明">
            <a:extLst>
              <a:ext uri="{FF2B5EF4-FFF2-40B4-BE49-F238E27FC236}">
                <a16:creationId xmlns:a16="http://schemas.microsoft.com/office/drawing/2014/main" id="{ECEF2129-0BA0-A889-BA30-55777EBB9D35}"/>
              </a:ext>
            </a:extLst>
          </p:cNvPr>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l="4720" t="40936" r="51715" b="28377"/>
          <a:stretch/>
        </p:blipFill>
        <p:spPr>
          <a:xfrm flipH="1">
            <a:off x="314455" y="4362062"/>
            <a:ext cx="1216964" cy="1212565"/>
          </a:xfrm>
          <a:prstGeom prst="rect">
            <a:avLst/>
          </a:prstGeom>
        </p:spPr>
      </p:pic>
      <p:pic>
        <p:nvPicPr>
          <p:cNvPr id="19" name="グラフィックス 18" descr="ユーザー 枠線">
            <a:extLst>
              <a:ext uri="{FF2B5EF4-FFF2-40B4-BE49-F238E27FC236}">
                <a16:creationId xmlns:a16="http://schemas.microsoft.com/office/drawing/2014/main" id="{AABB9964-F7BE-A47F-0F0C-A250B3D393BC}"/>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850638" y="2697218"/>
            <a:ext cx="914400" cy="914400"/>
          </a:xfrm>
          <a:prstGeom prst="rect">
            <a:avLst/>
          </a:prstGeom>
        </p:spPr>
      </p:pic>
      <p:pic>
        <p:nvPicPr>
          <p:cNvPr id="20" name="グラフィックス 19" descr="ユーザー 枠線">
            <a:extLst>
              <a:ext uri="{FF2B5EF4-FFF2-40B4-BE49-F238E27FC236}">
                <a16:creationId xmlns:a16="http://schemas.microsoft.com/office/drawing/2014/main" id="{8EB1514D-DFFD-6DD0-B67F-7D8AEC6893AF}"/>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310739" y="2679699"/>
            <a:ext cx="914400" cy="914400"/>
          </a:xfrm>
          <a:prstGeom prst="rect">
            <a:avLst/>
          </a:prstGeom>
        </p:spPr>
      </p:pic>
      <p:pic>
        <p:nvPicPr>
          <p:cNvPr id="21" name="グラフィックス 20" descr="ユーザー 枠線">
            <a:extLst>
              <a:ext uri="{FF2B5EF4-FFF2-40B4-BE49-F238E27FC236}">
                <a16:creationId xmlns:a16="http://schemas.microsoft.com/office/drawing/2014/main" id="{35C756E4-AC9F-4DFE-8C3C-425DB1D22EEF}"/>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65737" y="2687341"/>
            <a:ext cx="914400" cy="914400"/>
          </a:xfrm>
          <a:prstGeom prst="rect">
            <a:avLst/>
          </a:prstGeom>
        </p:spPr>
      </p:pic>
      <p:pic>
        <p:nvPicPr>
          <p:cNvPr id="22" name="グラフィックス 21" descr="ユーザー 枠線">
            <a:extLst>
              <a:ext uri="{FF2B5EF4-FFF2-40B4-BE49-F238E27FC236}">
                <a16:creationId xmlns:a16="http://schemas.microsoft.com/office/drawing/2014/main" id="{BF15138B-975A-7A4C-068D-4582531210A3}"/>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770840" y="2686007"/>
            <a:ext cx="914400" cy="914400"/>
          </a:xfrm>
          <a:prstGeom prst="rect">
            <a:avLst/>
          </a:prstGeom>
        </p:spPr>
      </p:pic>
      <p:pic>
        <p:nvPicPr>
          <p:cNvPr id="23" name="グラフィックス 22" descr="ユーザー 枠線">
            <a:extLst>
              <a:ext uri="{FF2B5EF4-FFF2-40B4-BE49-F238E27FC236}">
                <a16:creationId xmlns:a16="http://schemas.microsoft.com/office/drawing/2014/main" id="{DD538863-F445-B1A2-6310-A75B76965643}"/>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691042" y="2683602"/>
            <a:ext cx="914400" cy="914400"/>
          </a:xfrm>
          <a:prstGeom prst="rect">
            <a:avLst/>
          </a:prstGeom>
        </p:spPr>
      </p:pic>
      <p:pic>
        <p:nvPicPr>
          <p:cNvPr id="25" name="グラフィックス 24" descr="ユーザー 枠線">
            <a:extLst>
              <a:ext uri="{FF2B5EF4-FFF2-40B4-BE49-F238E27FC236}">
                <a16:creationId xmlns:a16="http://schemas.microsoft.com/office/drawing/2014/main" id="{F15C6C0F-F7F8-0434-9ED7-5D61919EFFCA}"/>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151143" y="2655221"/>
            <a:ext cx="914400" cy="914400"/>
          </a:xfrm>
          <a:prstGeom prst="rect">
            <a:avLst/>
          </a:prstGeom>
        </p:spPr>
      </p:pic>
      <p:sp>
        <p:nvSpPr>
          <p:cNvPr id="28" name="吹き出し: 角を丸めた四角形 27">
            <a:extLst>
              <a:ext uri="{FF2B5EF4-FFF2-40B4-BE49-F238E27FC236}">
                <a16:creationId xmlns:a16="http://schemas.microsoft.com/office/drawing/2014/main" id="{77319C33-987C-9154-EA9D-633CB8EFE535}"/>
              </a:ext>
            </a:extLst>
          </p:cNvPr>
          <p:cNvSpPr/>
          <p:nvPr/>
        </p:nvSpPr>
        <p:spPr>
          <a:xfrm>
            <a:off x="2667391" y="4562260"/>
            <a:ext cx="3428574" cy="1437037"/>
          </a:xfrm>
          <a:prstGeom prst="wedgeRoundRectCallout">
            <a:avLst>
              <a:gd name="adj1" fmla="val -57793"/>
              <a:gd name="adj2" fmla="val -20835"/>
              <a:gd name="adj3" fmla="val 16667"/>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テキスト ボックス 30">
            <a:extLst>
              <a:ext uri="{FF2B5EF4-FFF2-40B4-BE49-F238E27FC236}">
                <a16:creationId xmlns:a16="http://schemas.microsoft.com/office/drawing/2014/main" id="{3CC9240D-AE27-DDEA-0F70-9F34C8F0C03C}"/>
              </a:ext>
            </a:extLst>
          </p:cNvPr>
          <p:cNvSpPr txBox="1"/>
          <p:nvPr/>
        </p:nvSpPr>
        <p:spPr>
          <a:xfrm>
            <a:off x="2660449" y="4908441"/>
            <a:ext cx="3457421" cy="954107"/>
          </a:xfrm>
          <a:prstGeom prst="rect">
            <a:avLst/>
          </a:prstGeom>
          <a:noFill/>
        </p:spPr>
        <p:txBody>
          <a:bodyPr wrap="square">
            <a:spAutoFit/>
          </a:bodyPr>
          <a:lstStyle/>
          <a:p>
            <a:r>
              <a:rPr kumimoji="1" lang="ja-JP" altLang="en-US" sz="2800" dirty="0">
                <a:solidFill>
                  <a:schemeClr val="tx1"/>
                </a:solidFill>
                <a:latin typeface="メイリオ" panose="020B0604030504040204" pitchFamily="50" charset="-128"/>
                <a:ea typeface="メイリオ" panose="020B0604030504040204" pitchFamily="50" charset="-128"/>
              </a:rPr>
              <a:t>みんなを引っ張っていってね！</a:t>
            </a:r>
            <a:endParaRPr kumimoji="1" lang="en-US" altLang="ja-JP" sz="2800" dirty="0">
              <a:solidFill>
                <a:schemeClr val="tx1"/>
              </a:solidFill>
              <a:latin typeface="メイリオ" panose="020B0604030504040204" pitchFamily="50" charset="-128"/>
              <a:ea typeface="メイリオ" panose="020B0604030504040204" pitchFamily="50" charset="-128"/>
            </a:endParaRPr>
          </a:p>
        </p:txBody>
      </p:sp>
      <p:pic>
        <p:nvPicPr>
          <p:cNvPr id="32" name="グラフィックス 31" descr="ユーザー 枠線">
            <a:extLst>
              <a:ext uri="{FF2B5EF4-FFF2-40B4-BE49-F238E27FC236}">
                <a16:creationId xmlns:a16="http://schemas.microsoft.com/office/drawing/2014/main" id="{A1CC670D-64C7-90C1-1829-BFA8CD6647B0}"/>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230941" y="2697218"/>
            <a:ext cx="914400" cy="914400"/>
          </a:xfrm>
          <a:prstGeom prst="rect">
            <a:avLst/>
          </a:prstGeom>
        </p:spPr>
      </p:pic>
      <p:sp>
        <p:nvSpPr>
          <p:cNvPr id="33" name="テキスト ボックス 32">
            <a:extLst>
              <a:ext uri="{FF2B5EF4-FFF2-40B4-BE49-F238E27FC236}">
                <a16:creationId xmlns:a16="http://schemas.microsoft.com/office/drawing/2014/main" id="{2DC4A2F6-6437-904A-D833-3649ED4CC0BF}"/>
              </a:ext>
            </a:extLst>
          </p:cNvPr>
          <p:cNvSpPr txBox="1"/>
          <p:nvPr/>
        </p:nvSpPr>
        <p:spPr>
          <a:xfrm>
            <a:off x="8644899" y="4762497"/>
            <a:ext cx="3485024" cy="954107"/>
          </a:xfrm>
          <a:prstGeom prst="rect">
            <a:avLst/>
          </a:prstGeom>
          <a:noFill/>
        </p:spPr>
        <p:txBody>
          <a:bodyPr wrap="square">
            <a:spAutoFit/>
          </a:bodyPr>
          <a:lstStyle/>
          <a:p>
            <a:r>
              <a:rPr kumimoji="1" lang="ja-JP" altLang="en-US" sz="2800" dirty="0">
                <a:solidFill>
                  <a:schemeClr val="tx1"/>
                </a:solidFill>
                <a:latin typeface="メイリオ" panose="020B0604030504040204" pitchFamily="50" charset="-128"/>
                <a:ea typeface="メイリオ" panose="020B0604030504040204" pitchFamily="50" charset="-128"/>
              </a:rPr>
              <a:t>どうした？</a:t>
            </a:r>
            <a:endParaRPr kumimoji="1" lang="en-US" altLang="ja-JP" sz="2800" dirty="0">
              <a:solidFill>
                <a:schemeClr val="tx1"/>
              </a:solidFill>
              <a:latin typeface="メイリオ" panose="020B0604030504040204" pitchFamily="50" charset="-128"/>
              <a:ea typeface="メイリオ" panose="020B0604030504040204" pitchFamily="50" charset="-128"/>
            </a:endParaRPr>
          </a:p>
          <a:p>
            <a:r>
              <a:rPr kumimoji="1" lang="ja-JP" altLang="en-US" sz="2800" dirty="0">
                <a:solidFill>
                  <a:schemeClr val="tx1"/>
                </a:solidFill>
                <a:latin typeface="メイリオ" panose="020B0604030504040204" pitchFamily="50" charset="-128"/>
                <a:ea typeface="メイリオ" panose="020B0604030504040204" pitchFamily="50" charset="-128"/>
              </a:rPr>
              <a:t>不安なことはある？</a:t>
            </a:r>
            <a:endParaRPr kumimoji="1" lang="en-US" altLang="ja-JP" sz="2800" dirty="0">
              <a:solidFill>
                <a:schemeClr val="tx1"/>
              </a:solidFill>
              <a:latin typeface="メイリオ" panose="020B0604030504040204" pitchFamily="50" charset="-128"/>
              <a:ea typeface="メイリオ" panose="020B0604030504040204" pitchFamily="50" charset="-128"/>
            </a:endParaRPr>
          </a:p>
        </p:txBody>
      </p:sp>
      <p:sp>
        <p:nvSpPr>
          <p:cNvPr id="34" name="四角形: 角を丸くする 33">
            <a:extLst>
              <a:ext uri="{FF2B5EF4-FFF2-40B4-BE49-F238E27FC236}">
                <a16:creationId xmlns:a16="http://schemas.microsoft.com/office/drawing/2014/main" id="{04460447-6B23-C037-7D3C-21FD726780BB}"/>
              </a:ext>
            </a:extLst>
          </p:cNvPr>
          <p:cNvSpPr/>
          <p:nvPr/>
        </p:nvSpPr>
        <p:spPr>
          <a:xfrm>
            <a:off x="2132250" y="3918835"/>
            <a:ext cx="7657620" cy="583168"/>
          </a:xfrm>
          <a:prstGeom prst="roundRect">
            <a:avLst>
              <a:gd name="adj" fmla="val 8859"/>
            </a:avLst>
          </a:prstGeom>
          <a:solidFill>
            <a:schemeClr val="bg1"/>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3600" dirty="0">
                <a:solidFill>
                  <a:srgbClr val="FF0000"/>
                </a:solidFill>
                <a:latin typeface="メイリオ" panose="020B0604030504040204" pitchFamily="50" charset="-128"/>
                <a:ea typeface="メイリオ" panose="020B0604030504040204" pitchFamily="50" charset="-128"/>
              </a:rPr>
              <a:t>発達支持的教育相談（個）</a:t>
            </a:r>
            <a:endParaRPr kumimoji="1" lang="en-US" altLang="ja-JP" sz="3600" dirty="0">
              <a:solidFill>
                <a:srgbClr val="FF0000"/>
              </a:solidFill>
              <a:latin typeface="メイリオ" panose="020B0604030504040204" pitchFamily="50" charset="-128"/>
              <a:ea typeface="メイリオ" panose="020B0604030504040204" pitchFamily="50" charset="-128"/>
            </a:endParaRPr>
          </a:p>
        </p:txBody>
      </p:sp>
      <p:sp>
        <p:nvSpPr>
          <p:cNvPr id="35" name="四角形: 角を丸くする 34">
            <a:extLst>
              <a:ext uri="{FF2B5EF4-FFF2-40B4-BE49-F238E27FC236}">
                <a16:creationId xmlns:a16="http://schemas.microsoft.com/office/drawing/2014/main" id="{0BBAA0BF-B8DB-0271-1026-2A06AAA60220}"/>
              </a:ext>
            </a:extLst>
          </p:cNvPr>
          <p:cNvSpPr/>
          <p:nvPr/>
        </p:nvSpPr>
        <p:spPr>
          <a:xfrm>
            <a:off x="2458386" y="1437036"/>
            <a:ext cx="7274397" cy="583168"/>
          </a:xfrm>
          <a:prstGeom prst="roundRect">
            <a:avLst>
              <a:gd name="adj" fmla="val 8859"/>
            </a:avLst>
          </a:prstGeom>
          <a:solidFill>
            <a:schemeClr val="bg1"/>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3600" dirty="0">
                <a:solidFill>
                  <a:sysClr val="windowText" lastClr="000000"/>
                </a:solidFill>
                <a:latin typeface="メイリオ" panose="020B0604030504040204" pitchFamily="50" charset="-128"/>
                <a:ea typeface="メイリオ" panose="020B0604030504040204" pitchFamily="50" charset="-128"/>
              </a:rPr>
              <a:t>発達支持的生徒指導（</a:t>
            </a:r>
            <a:r>
              <a:rPr kumimoji="1" lang="ja-JP" altLang="en-US" sz="3600" b="1" dirty="0">
                <a:solidFill>
                  <a:sysClr val="windowText" lastClr="000000"/>
                </a:solidFill>
                <a:latin typeface="メイリオ" panose="020B0604030504040204" pitchFamily="50" charset="-128"/>
                <a:ea typeface="メイリオ" panose="020B0604030504040204" pitchFamily="50" charset="-128"/>
              </a:rPr>
              <a:t>全体</a:t>
            </a:r>
            <a:r>
              <a:rPr kumimoji="1" lang="ja-JP" altLang="en-US" sz="3600" dirty="0">
                <a:solidFill>
                  <a:sysClr val="windowText" lastClr="000000"/>
                </a:solidFill>
                <a:latin typeface="メイリオ" panose="020B0604030504040204" pitchFamily="50" charset="-128"/>
                <a:ea typeface="メイリオ" panose="020B0604030504040204" pitchFamily="50" charset="-128"/>
              </a:rPr>
              <a:t>と個）</a:t>
            </a:r>
            <a:endParaRPr kumimoji="1" lang="en-US" altLang="ja-JP" sz="3600" dirty="0">
              <a:solidFill>
                <a:sysClr val="windowText" lastClr="000000"/>
              </a:solidFill>
              <a:latin typeface="メイリオ" panose="020B0604030504040204" pitchFamily="50" charset="-128"/>
              <a:ea typeface="メイリオ" panose="020B0604030504040204" pitchFamily="50" charset="-128"/>
            </a:endParaRPr>
          </a:p>
        </p:txBody>
      </p:sp>
      <p:pic>
        <p:nvPicPr>
          <p:cNvPr id="36" name="グラフィックス 35" descr="ユーザー 枠線">
            <a:extLst>
              <a:ext uri="{FF2B5EF4-FFF2-40B4-BE49-F238E27FC236}">
                <a16:creationId xmlns:a16="http://schemas.microsoft.com/office/drawing/2014/main" id="{CA3C0E47-19D2-D172-180D-671CC9F5EF2A}"/>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0494254" y="2674171"/>
            <a:ext cx="914400" cy="914400"/>
          </a:xfrm>
          <a:prstGeom prst="rect">
            <a:avLst/>
          </a:prstGeom>
        </p:spPr>
      </p:pic>
      <p:pic>
        <p:nvPicPr>
          <p:cNvPr id="2" name="図 1" descr="挿絵 が含まれている画像&#10;&#10;自動的に生成された説明">
            <a:extLst>
              <a:ext uri="{FF2B5EF4-FFF2-40B4-BE49-F238E27FC236}">
                <a16:creationId xmlns:a16="http://schemas.microsoft.com/office/drawing/2014/main" id="{4BEE291A-3086-4679-4A29-D9D5BB13D5DC}"/>
              </a:ext>
            </a:extLst>
          </p:cNvPr>
          <p:cNvPicPr>
            <a:picLocks noChangeAspect="1"/>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l="17057" t="3723" r="24271" b="4932"/>
          <a:stretch/>
        </p:blipFill>
        <p:spPr>
          <a:xfrm>
            <a:off x="1450426" y="4454935"/>
            <a:ext cx="1343472" cy="1478689"/>
          </a:xfrm>
          <a:prstGeom prst="rect">
            <a:avLst/>
          </a:prstGeom>
        </p:spPr>
      </p:pic>
      <p:pic>
        <p:nvPicPr>
          <p:cNvPr id="4" name="図 3" descr="挿絵 が含まれている画像&#10;&#10;自動的に生成された説明">
            <a:extLst>
              <a:ext uri="{FF2B5EF4-FFF2-40B4-BE49-F238E27FC236}">
                <a16:creationId xmlns:a16="http://schemas.microsoft.com/office/drawing/2014/main" id="{2AE756C6-26BD-8B6D-2431-9AEB2AC8D0EB}"/>
              </a:ext>
            </a:extLst>
          </p:cNvPr>
          <p:cNvPicPr>
            <a:picLocks noChangeAspect="1"/>
          </p:cNvPicPr>
          <p:nvPr/>
        </p:nvPicPr>
        <p:blipFill>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rcRect l="15524" t="25989" r="15882" b="24075"/>
          <a:stretch/>
        </p:blipFill>
        <p:spPr>
          <a:xfrm>
            <a:off x="7169982" y="4334540"/>
            <a:ext cx="1595042" cy="1642558"/>
          </a:xfrm>
          <a:prstGeom prst="rect">
            <a:avLst/>
          </a:prstGeom>
        </p:spPr>
      </p:pic>
      <p:sp>
        <p:nvSpPr>
          <p:cNvPr id="3" name="フッター プレースホルダー 5">
            <a:extLst>
              <a:ext uri="{FF2B5EF4-FFF2-40B4-BE49-F238E27FC236}">
                <a16:creationId xmlns:a16="http://schemas.microsoft.com/office/drawing/2014/main" id="{4317DE6B-3365-0C06-3D84-D3A54401AA61}"/>
              </a:ext>
            </a:extLst>
          </p:cNvPr>
          <p:cNvSpPr txBox="1">
            <a:spLocks/>
          </p:cNvSpPr>
          <p:nvPr/>
        </p:nvSpPr>
        <p:spPr>
          <a:xfrm>
            <a:off x="2613749" y="6374809"/>
            <a:ext cx="6964502" cy="357483"/>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ja-JP" altLang="en-US" sz="2000">
                <a:solidFill>
                  <a:schemeClr val="tx1"/>
                </a:solidFill>
                <a:latin typeface="UD デジタル 教科書体 NK-B" panose="02020700000000000000" pitchFamily="18" charset="-128"/>
                <a:ea typeface="UD デジタル 教科書体 NK-B" panose="02020700000000000000" pitchFamily="18" charset="-128"/>
              </a:rPr>
              <a:t>宮城県総合教育センター　令和</a:t>
            </a:r>
            <a:r>
              <a:rPr kumimoji="1" lang="en-US" altLang="ja-JP" sz="2000">
                <a:solidFill>
                  <a:schemeClr val="tx1"/>
                </a:solidFill>
                <a:latin typeface="UD デジタル 教科書体 NK-B" panose="02020700000000000000" pitchFamily="18" charset="-128"/>
                <a:ea typeface="UD デジタル 教科書体 NK-B" panose="02020700000000000000" pitchFamily="18" charset="-128"/>
              </a:rPr>
              <a:t>6</a:t>
            </a:r>
            <a:r>
              <a:rPr kumimoji="1" lang="ja-JP" altLang="en-US" sz="2000">
                <a:solidFill>
                  <a:schemeClr val="tx1"/>
                </a:solidFill>
                <a:latin typeface="UD デジタル 教科書体 NK-B" panose="02020700000000000000" pitchFamily="18" charset="-128"/>
                <a:ea typeface="UD デジタル 教科書体 NK-B" panose="02020700000000000000" pitchFamily="18" charset="-128"/>
              </a:rPr>
              <a:t>年度　生徒指導研究グループ</a:t>
            </a:r>
            <a:endParaRPr kumimoji="1" lang="ja-JP" altLang="en-US" sz="2000" dirty="0">
              <a:solidFill>
                <a:schemeClr val="tx1"/>
              </a:solidFill>
              <a:latin typeface="UD デジタル 教科書体 NK-B" panose="02020700000000000000" pitchFamily="18" charset="-128"/>
              <a:ea typeface="UD デジタル 教科書体 NK-B" panose="02020700000000000000" pitchFamily="18" charset="-128"/>
            </a:endParaRPr>
          </a:p>
        </p:txBody>
      </p:sp>
      <p:sp>
        <p:nvSpPr>
          <p:cNvPr id="6" name="テキスト ボックス 5">
            <a:extLst>
              <a:ext uri="{FF2B5EF4-FFF2-40B4-BE49-F238E27FC236}">
                <a16:creationId xmlns:a16="http://schemas.microsoft.com/office/drawing/2014/main" id="{D64FD633-8A50-D4CB-8651-3AAE31518F3D}"/>
              </a:ext>
            </a:extLst>
          </p:cNvPr>
          <p:cNvSpPr txBox="1"/>
          <p:nvPr/>
        </p:nvSpPr>
        <p:spPr>
          <a:xfrm>
            <a:off x="1342238" y="361024"/>
            <a:ext cx="9506693" cy="858761"/>
          </a:xfrm>
          <a:prstGeom prst="rect">
            <a:avLst/>
          </a:prstGeom>
          <a:noFill/>
        </p:spPr>
        <p:txBody>
          <a:bodyPr wrap="square">
            <a:spAutoFit/>
          </a:bodyPr>
          <a:lstStyle/>
          <a:p>
            <a:pPr algn="ctr">
              <a:lnSpc>
                <a:spcPct val="150000"/>
              </a:lnSpc>
            </a:pPr>
            <a:r>
              <a:rPr lang="ja-JP" altLang="en-US" sz="4000" b="1" dirty="0">
                <a:solidFill>
                  <a:schemeClr val="bg1"/>
                </a:solidFill>
                <a:latin typeface="BIZ UDPゴシック" panose="020B0400000000000000" pitchFamily="50" charset="-128"/>
                <a:ea typeface="BIZ UDPゴシック" panose="020B0400000000000000" pitchFamily="50" charset="-128"/>
                <a:cs typeface="メイリオ" panose="020B0604030504040204" pitchFamily="50" charset="-128"/>
              </a:rPr>
              <a:t>１　教員の教育相談の知識を深めよう</a:t>
            </a:r>
          </a:p>
        </p:txBody>
      </p:sp>
      <p:sp>
        <p:nvSpPr>
          <p:cNvPr id="5" name="吹き出し: 角を丸めた四角形 4">
            <a:extLst>
              <a:ext uri="{FF2B5EF4-FFF2-40B4-BE49-F238E27FC236}">
                <a16:creationId xmlns:a16="http://schemas.microsoft.com/office/drawing/2014/main" id="{29D47FBE-8459-02F4-F20A-303D8389DA92}"/>
              </a:ext>
            </a:extLst>
          </p:cNvPr>
          <p:cNvSpPr/>
          <p:nvPr/>
        </p:nvSpPr>
        <p:spPr>
          <a:xfrm>
            <a:off x="8668627" y="4559810"/>
            <a:ext cx="3239367" cy="1428985"/>
          </a:xfrm>
          <a:prstGeom prst="wedgeRoundRectCallout">
            <a:avLst>
              <a:gd name="adj1" fmla="val -61187"/>
              <a:gd name="adj2" fmla="val -14279"/>
              <a:gd name="adj3" fmla="val 16667"/>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a:extLst>
              <a:ext uri="{FF2B5EF4-FFF2-40B4-BE49-F238E27FC236}">
                <a16:creationId xmlns:a16="http://schemas.microsoft.com/office/drawing/2014/main" id="{9F20DF1B-D6BE-F04A-5DBB-FB4FA7D2B8BC}"/>
              </a:ext>
            </a:extLst>
          </p:cNvPr>
          <p:cNvSpPr txBox="1"/>
          <p:nvPr/>
        </p:nvSpPr>
        <p:spPr>
          <a:xfrm>
            <a:off x="707715" y="2140551"/>
            <a:ext cx="9327848" cy="646331"/>
          </a:xfrm>
          <a:prstGeom prst="rect">
            <a:avLst/>
          </a:prstGeom>
          <a:noFill/>
        </p:spPr>
        <p:txBody>
          <a:bodyPr wrap="square">
            <a:spAutoFit/>
          </a:bodyPr>
          <a:lstStyle/>
          <a:p>
            <a:r>
              <a:rPr kumimoji="1" lang="ja-JP" altLang="en-US" sz="3600" dirty="0">
                <a:solidFill>
                  <a:schemeClr val="tx1"/>
                </a:solidFill>
                <a:latin typeface="メイリオ" panose="020B0604030504040204" pitchFamily="50" charset="-128"/>
                <a:ea typeface="メイリオ" panose="020B0604030504040204" pitchFamily="50" charset="-128"/>
              </a:rPr>
              <a:t>運動会、みんなで協力して頑張っていこう！</a:t>
            </a:r>
            <a:endParaRPr kumimoji="1" lang="en-US" altLang="ja-JP" sz="3600" dirty="0">
              <a:solidFill>
                <a:schemeClr val="tx1"/>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720313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par>
                                <p:cTn id="11" presetID="10" presetClass="entr" presetSubtype="0" fill="hold" nodeType="with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fade">
                                      <p:cBhvr>
                                        <p:cTn id="13" dur="500"/>
                                        <p:tgtEl>
                                          <p:spTgt spid="21"/>
                                        </p:tgtEl>
                                      </p:cBhvr>
                                    </p:animEffect>
                                  </p:childTnLst>
                                </p:cTn>
                              </p:par>
                              <p:par>
                                <p:cTn id="14" presetID="10" presetClass="entr" presetSubtype="0" fill="hold" nodeType="withEffect">
                                  <p:stCondLst>
                                    <p:cond delay="0"/>
                                  </p:stCondLst>
                                  <p:childTnLst>
                                    <p:set>
                                      <p:cBhvr>
                                        <p:cTn id="15" dur="1" fill="hold">
                                          <p:stCondLst>
                                            <p:cond delay="0"/>
                                          </p:stCondLst>
                                        </p:cTn>
                                        <p:tgtEl>
                                          <p:spTgt spid="32"/>
                                        </p:tgtEl>
                                        <p:attrNameLst>
                                          <p:attrName>style.visibility</p:attrName>
                                        </p:attrNameLst>
                                      </p:cBhvr>
                                      <p:to>
                                        <p:strVal val="visible"/>
                                      </p:to>
                                    </p:set>
                                    <p:animEffect transition="in" filter="fade">
                                      <p:cBhvr>
                                        <p:cTn id="16" dur="500"/>
                                        <p:tgtEl>
                                          <p:spTgt spid="32"/>
                                        </p:tgtEl>
                                      </p:cBhvr>
                                    </p:animEffect>
                                  </p:childTnLst>
                                </p:cTn>
                              </p:par>
                              <p:par>
                                <p:cTn id="17" presetID="10" presetClass="entr" presetSubtype="0" fill="hold" nodeType="with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fade">
                                      <p:cBhvr>
                                        <p:cTn id="19" dur="500"/>
                                        <p:tgtEl>
                                          <p:spTgt spid="19"/>
                                        </p:tgtEl>
                                      </p:cBhvr>
                                    </p:animEffect>
                                  </p:childTnLst>
                                </p:cTn>
                              </p:par>
                              <p:par>
                                <p:cTn id="20" presetID="10" presetClass="entr" presetSubtype="0" fill="hold"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500"/>
                                        <p:tgtEl>
                                          <p:spTgt spid="20"/>
                                        </p:tgtEl>
                                      </p:cBhvr>
                                    </p:animEffect>
                                  </p:childTnLst>
                                </p:cTn>
                              </p:par>
                              <p:par>
                                <p:cTn id="23" presetID="10" presetClass="entr" presetSubtype="0" fill="hold" nodeType="with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fade">
                                      <p:cBhvr>
                                        <p:cTn id="25" dur="500"/>
                                        <p:tgtEl>
                                          <p:spTgt spid="22"/>
                                        </p:tgtEl>
                                      </p:cBhvr>
                                    </p:animEffect>
                                  </p:childTnLst>
                                </p:cTn>
                              </p:par>
                              <p:par>
                                <p:cTn id="26" presetID="10" presetClass="entr" presetSubtype="0" fill="hold" nodeType="withEffect">
                                  <p:stCondLst>
                                    <p:cond delay="0"/>
                                  </p:stCondLst>
                                  <p:childTnLst>
                                    <p:set>
                                      <p:cBhvr>
                                        <p:cTn id="27" dur="1" fill="hold">
                                          <p:stCondLst>
                                            <p:cond delay="0"/>
                                          </p:stCondLst>
                                        </p:cTn>
                                        <p:tgtEl>
                                          <p:spTgt spid="23"/>
                                        </p:tgtEl>
                                        <p:attrNameLst>
                                          <p:attrName>style.visibility</p:attrName>
                                        </p:attrNameLst>
                                      </p:cBhvr>
                                      <p:to>
                                        <p:strVal val="visible"/>
                                      </p:to>
                                    </p:set>
                                    <p:animEffect transition="in" filter="fade">
                                      <p:cBhvr>
                                        <p:cTn id="28" dur="500"/>
                                        <p:tgtEl>
                                          <p:spTgt spid="23"/>
                                        </p:tgtEl>
                                      </p:cBhvr>
                                    </p:animEffect>
                                  </p:childTnLst>
                                </p:cTn>
                              </p:par>
                              <p:par>
                                <p:cTn id="29" presetID="10" presetClass="entr" presetSubtype="0" fill="hold" nodeType="withEffect">
                                  <p:stCondLst>
                                    <p:cond delay="0"/>
                                  </p:stCondLst>
                                  <p:childTnLst>
                                    <p:set>
                                      <p:cBhvr>
                                        <p:cTn id="30" dur="1" fill="hold">
                                          <p:stCondLst>
                                            <p:cond delay="0"/>
                                          </p:stCondLst>
                                        </p:cTn>
                                        <p:tgtEl>
                                          <p:spTgt spid="25"/>
                                        </p:tgtEl>
                                        <p:attrNameLst>
                                          <p:attrName>style.visibility</p:attrName>
                                        </p:attrNameLst>
                                      </p:cBhvr>
                                      <p:to>
                                        <p:strVal val="visible"/>
                                      </p:to>
                                    </p:set>
                                    <p:animEffect transition="in" filter="fade">
                                      <p:cBhvr>
                                        <p:cTn id="31" dur="500"/>
                                        <p:tgtEl>
                                          <p:spTgt spid="25"/>
                                        </p:tgtEl>
                                      </p:cBhvr>
                                    </p:animEffect>
                                  </p:childTnLst>
                                </p:cTn>
                              </p:par>
                              <p:par>
                                <p:cTn id="32" presetID="10" presetClass="entr" presetSubtype="0" fill="hold" nodeType="with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500"/>
                                        <p:tgtEl>
                                          <p:spTgt spid="36"/>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fade">
                                      <p:cBhvr>
                                        <p:cTn id="37" dur="500"/>
                                        <p:tgtEl>
                                          <p:spTgt spid="35"/>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fade">
                                      <p:cBhvr>
                                        <p:cTn id="40" dur="500"/>
                                        <p:tgtEl>
                                          <p:spTgt spid="7"/>
                                        </p:tgtEl>
                                      </p:cBhvr>
                                    </p:animEffect>
                                  </p:childTnLst>
                                </p:cTn>
                              </p:par>
                            </p:childTnLst>
                          </p:cTn>
                        </p:par>
                      </p:childTnLst>
                    </p:cTn>
                  </p:par>
                  <p:par>
                    <p:cTn id="41" fill="hold">
                      <p:stCondLst>
                        <p:cond delay="indefinite"/>
                      </p:stCondLst>
                      <p:childTnLst>
                        <p:par>
                          <p:cTn id="42" fill="hold">
                            <p:stCondLst>
                              <p:cond delay="0"/>
                            </p:stCondLst>
                            <p:childTnLst>
                              <p:par>
                                <p:cTn id="43" presetID="42" presetClass="path" presetSubtype="0" accel="50000" decel="50000" fill="hold" nodeType="clickEffect">
                                  <p:stCondLst>
                                    <p:cond delay="0"/>
                                  </p:stCondLst>
                                  <p:childTnLst>
                                    <p:animMotion origin="layout" path="M -1.04167E-6 -4.81481E-6 L 0.00352 0.2551 " pathEditMode="relative" rAng="0" ptsTypes="AA">
                                      <p:cBhvr>
                                        <p:cTn id="44" dur="600" fill="hold"/>
                                        <p:tgtEl>
                                          <p:spTgt spid="21"/>
                                        </p:tgtEl>
                                        <p:attrNameLst>
                                          <p:attrName>ppt_x</p:attrName>
                                          <p:attrName>ppt_y</p:attrName>
                                        </p:attrNameLst>
                                      </p:cBhvr>
                                      <p:rCtr x="169" y="12755"/>
                                    </p:animMotion>
                                  </p:childTnLst>
                                </p:cTn>
                              </p:par>
                              <p:par>
                                <p:cTn id="45" presetID="10" presetClass="entr" presetSubtype="0" fill="hold" nodeType="with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500"/>
                                        <p:tgtEl>
                                          <p:spTgt spid="17"/>
                                        </p:tgtEl>
                                      </p:cBhvr>
                                    </p:animEffect>
                                  </p:childTnLst>
                                </p:cTn>
                              </p:par>
                              <p:par>
                                <p:cTn id="48" presetID="10" presetClass="exit" presetSubtype="0" fill="hold" nodeType="withEffect">
                                  <p:stCondLst>
                                    <p:cond delay="0"/>
                                  </p:stCondLst>
                                  <p:childTnLst>
                                    <p:animEffect transition="out" filter="fade">
                                      <p:cBhvr>
                                        <p:cTn id="49" dur="500"/>
                                        <p:tgtEl>
                                          <p:spTgt spid="21"/>
                                        </p:tgtEl>
                                      </p:cBhvr>
                                    </p:animEffect>
                                    <p:set>
                                      <p:cBhvr>
                                        <p:cTn id="50" dur="1" fill="hold">
                                          <p:stCondLst>
                                            <p:cond delay="499"/>
                                          </p:stCondLst>
                                        </p:cTn>
                                        <p:tgtEl>
                                          <p:spTgt spid="21"/>
                                        </p:tgtEl>
                                        <p:attrNameLst>
                                          <p:attrName>style.visibility</p:attrName>
                                        </p:attrNameLst>
                                      </p:cBhvr>
                                      <p:to>
                                        <p:strVal val="hidden"/>
                                      </p:to>
                                    </p:set>
                                  </p:childTnLst>
                                </p:cTn>
                              </p:par>
                              <p:par>
                                <p:cTn id="51" presetID="42" presetClass="path" presetSubtype="0" accel="50000" decel="50000" fill="hold" nodeType="withEffect">
                                  <p:stCondLst>
                                    <p:cond delay="0"/>
                                  </p:stCondLst>
                                  <p:childTnLst>
                                    <p:animMotion origin="layout" path="M 2.29167E-6 -3.7037E-6 L -0.00104 0.27454 " pathEditMode="relative" rAng="0" ptsTypes="AA">
                                      <p:cBhvr>
                                        <p:cTn id="52" dur="600" fill="hold"/>
                                        <p:tgtEl>
                                          <p:spTgt spid="32"/>
                                        </p:tgtEl>
                                        <p:attrNameLst>
                                          <p:attrName>ppt_x</p:attrName>
                                          <p:attrName>ppt_y</p:attrName>
                                        </p:attrNameLst>
                                      </p:cBhvr>
                                      <p:rCtr x="-52" y="13727"/>
                                    </p:animMotion>
                                  </p:childTnLst>
                                </p:cTn>
                              </p:par>
                              <p:par>
                                <p:cTn id="53" presetID="10" presetClass="exit" presetSubtype="0" fill="hold" nodeType="withEffect">
                                  <p:stCondLst>
                                    <p:cond delay="0"/>
                                  </p:stCondLst>
                                  <p:childTnLst>
                                    <p:animEffect transition="out" filter="fade">
                                      <p:cBhvr>
                                        <p:cTn id="54" dur="500"/>
                                        <p:tgtEl>
                                          <p:spTgt spid="32"/>
                                        </p:tgtEl>
                                      </p:cBhvr>
                                    </p:animEffect>
                                    <p:set>
                                      <p:cBhvr>
                                        <p:cTn id="55" dur="1" fill="hold">
                                          <p:stCondLst>
                                            <p:cond delay="499"/>
                                          </p:stCondLst>
                                        </p:cTn>
                                        <p:tgtEl>
                                          <p:spTgt spid="32"/>
                                        </p:tgtEl>
                                        <p:attrNameLst>
                                          <p:attrName>style.visibility</p:attrName>
                                        </p:attrNameLst>
                                      </p:cBhvr>
                                      <p:to>
                                        <p:strVal val="hidden"/>
                                      </p:to>
                                    </p:set>
                                  </p:childTnLst>
                                </p:cTn>
                              </p:par>
                              <p:par>
                                <p:cTn id="56" presetID="10" presetClass="entr" presetSubtype="0" fill="hold" nodeType="withEffect">
                                  <p:stCondLst>
                                    <p:cond delay="0"/>
                                  </p:stCondLst>
                                  <p:childTnLst>
                                    <p:set>
                                      <p:cBhvr>
                                        <p:cTn id="57" dur="1" fill="hold">
                                          <p:stCondLst>
                                            <p:cond delay="0"/>
                                          </p:stCondLst>
                                        </p:cTn>
                                        <p:tgtEl>
                                          <p:spTgt spid="16"/>
                                        </p:tgtEl>
                                        <p:attrNameLst>
                                          <p:attrName>style.visibility</p:attrName>
                                        </p:attrNameLst>
                                      </p:cBhvr>
                                      <p:to>
                                        <p:strVal val="visible"/>
                                      </p:to>
                                    </p:set>
                                    <p:animEffect transition="in" filter="fade">
                                      <p:cBhvr>
                                        <p:cTn id="58" dur="500"/>
                                        <p:tgtEl>
                                          <p:spTgt spid="16"/>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nodeType="clickEffect">
                                  <p:stCondLst>
                                    <p:cond delay="0"/>
                                  </p:stCondLst>
                                  <p:childTnLst>
                                    <p:set>
                                      <p:cBhvr>
                                        <p:cTn id="62" dur="1" fill="hold">
                                          <p:stCondLst>
                                            <p:cond delay="0"/>
                                          </p:stCondLst>
                                        </p:cTn>
                                        <p:tgtEl>
                                          <p:spTgt spid="2"/>
                                        </p:tgtEl>
                                        <p:attrNameLst>
                                          <p:attrName>style.visibility</p:attrName>
                                        </p:attrNameLst>
                                      </p:cBhvr>
                                      <p:to>
                                        <p:strVal val="visible"/>
                                      </p:to>
                                    </p:set>
                                    <p:animEffect transition="in" filter="fade">
                                      <p:cBhvr>
                                        <p:cTn id="63" dur="500"/>
                                        <p:tgtEl>
                                          <p:spTgt spid="2"/>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fade">
                                      <p:cBhvr>
                                        <p:cTn id="66" dur="500"/>
                                        <p:tgtEl>
                                          <p:spTgt spid="28"/>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31"/>
                                        </p:tgtEl>
                                        <p:attrNameLst>
                                          <p:attrName>style.visibility</p:attrName>
                                        </p:attrNameLst>
                                      </p:cBhvr>
                                      <p:to>
                                        <p:strVal val="visible"/>
                                      </p:to>
                                    </p:set>
                                    <p:animEffect transition="in" filter="fade">
                                      <p:cBhvr>
                                        <p:cTn id="69" dur="500"/>
                                        <p:tgtEl>
                                          <p:spTgt spid="31"/>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fade">
                                      <p:cBhvr>
                                        <p:cTn id="72" dur="500"/>
                                        <p:tgtEl>
                                          <p:spTgt spid="33"/>
                                        </p:tgtEl>
                                      </p:cBhvr>
                                    </p:animEffect>
                                  </p:childTnLst>
                                </p:cTn>
                              </p:par>
                              <p:par>
                                <p:cTn id="73" presetID="10" presetClass="entr" presetSubtype="0" fill="hold" nodeType="withEffect">
                                  <p:stCondLst>
                                    <p:cond delay="0"/>
                                  </p:stCondLst>
                                  <p:childTnLst>
                                    <p:set>
                                      <p:cBhvr>
                                        <p:cTn id="74" dur="1" fill="hold">
                                          <p:stCondLst>
                                            <p:cond delay="0"/>
                                          </p:stCondLst>
                                        </p:cTn>
                                        <p:tgtEl>
                                          <p:spTgt spid="4"/>
                                        </p:tgtEl>
                                        <p:attrNameLst>
                                          <p:attrName>style.visibility</p:attrName>
                                        </p:attrNameLst>
                                      </p:cBhvr>
                                      <p:to>
                                        <p:strVal val="visible"/>
                                      </p:to>
                                    </p:set>
                                    <p:animEffect transition="in" filter="fade">
                                      <p:cBhvr>
                                        <p:cTn id="75" dur="500"/>
                                        <p:tgtEl>
                                          <p:spTgt spid="4"/>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34"/>
                                        </p:tgtEl>
                                        <p:attrNameLst>
                                          <p:attrName>style.visibility</p:attrName>
                                        </p:attrNameLst>
                                      </p:cBhvr>
                                      <p:to>
                                        <p:strVal val="visible"/>
                                      </p:to>
                                    </p:set>
                                    <p:animEffect transition="in" filter="fade">
                                      <p:cBhvr>
                                        <p:cTn id="78" dur="500"/>
                                        <p:tgtEl>
                                          <p:spTgt spid="34"/>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5"/>
                                        </p:tgtEl>
                                        <p:attrNameLst>
                                          <p:attrName>style.visibility</p:attrName>
                                        </p:attrNameLst>
                                      </p:cBhvr>
                                      <p:to>
                                        <p:strVal val="visible"/>
                                      </p:to>
                                    </p:set>
                                    <p:animEffect transition="in" filter="fade">
                                      <p:cBhvr>
                                        <p:cTn id="8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8" grpId="0" animBg="1"/>
      <p:bldP spid="31" grpId="0"/>
      <p:bldP spid="33" grpId="0"/>
      <p:bldP spid="34" grpId="0" animBg="1"/>
      <p:bldP spid="35" grpId="0" animBg="1"/>
      <p:bldP spid="5" grpId="0" animBg="1"/>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p:cNvSpPr/>
          <p:nvPr/>
        </p:nvSpPr>
        <p:spPr>
          <a:xfrm>
            <a:off x="0" y="522518"/>
            <a:ext cx="12192000" cy="757643"/>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ja-JP" altLang="en-US" sz="4000" b="1" dirty="0">
              <a:latin typeface="BIZ UDPゴシック" panose="020B0400000000000000" pitchFamily="50" charset="-128"/>
              <a:ea typeface="BIZ UDPゴシック" panose="020B0400000000000000" pitchFamily="50" charset="-128"/>
              <a:cs typeface="メイリオ" panose="020B0604030504040204" pitchFamily="50" charset="-128"/>
            </a:endParaRPr>
          </a:p>
        </p:txBody>
      </p:sp>
      <p:sp>
        <p:nvSpPr>
          <p:cNvPr id="10" name="スライド番号プレースホルダー 6"/>
          <p:cNvSpPr>
            <a:spLocks noGrp="1"/>
          </p:cNvSpPr>
          <p:nvPr>
            <p:ph type="sldNum" sz="quarter" idx="4294967295"/>
          </p:nvPr>
        </p:nvSpPr>
        <p:spPr>
          <a:xfrm>
            <a:off x="11043621" y="6359525"/>
            <a:ext cx="685800" cy="365125"/>
          </a:xfrm>
        </p:spPr>
        <p:txBody>
          <a:bodyPr/>
          <a:lstStyle/>
          <a:p>
            <a:fld id="{0E54B413-F675-4D37-BE3F-961AF07AA19A}" type="slidenum">
              <a:rPr kumimoji="1" lang="ja-JP" altLang="en-US" sz="2000" smtClean="0">
                <a:solidFill>
                  <a:schemeClr val="tx1"/>
                </a:solidFill>
                <a:latin typeface="UD デジタル 教科書体 NK-B" panose="02020700000000000000" pitchFamily="18" charset="-128"/>
                <a:ea typeface="UD デジタル 教科書体 NK-B" panose="02020700000000000000" pitchFamily="18" charset="-128"/>
              </a:rPr>
              <a:t>20</a:t>
            </a:fld>
            <a:endParaRPr kumimoji="1" lang="ja-JP" altLang="en-US" sz="2000" dirty="0">
              <a:solidFill>
                <a:schemeClr val="tx1"/>
              </a:solidFill>
              <a:latin typeface="UD デジタル 教科書体 NK-B" panose="02020700000000000000" pitchFamily="18" charset="-128"/>
              <a:ea typeface="UD デジタル 教科書体 NK-B" panose="02020700000000000000" pitchFamily="18" charset="-128"/>
            </a:endParaRPr>
          </a:p>
        </p:txBody>
      </p:sp>
      <p:pic>
        <p:nvPicPr>
          <p:cNvPr id="19" name="グラフィックス 18" descr="ユーザー 枠線">
            <a:extLst>
              <a:ext uri="{FF2B5EF4-FFF2-40B4-BE49-F238E27FC236}">
                <a16:creationId xmlns:a16="http://schemas.microsoft.com/office/drawing/2014/main" id="{AABB9964-F7BE-A47F-0F0C-A250B3D393B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850638" y="2907078"/>
            <a:ext cx="914400" cy="914400"/>
          </a:xfrm>
          <a:prstGeom prst="rect">
            <a:avLst/>
          </a:prstGeom>
        </p:spPr>
      </p:pic>
      <p:pic>
        <p:nvPicPr>
          <p:cNvPr id="20" name="グラフィックス 19" descr="ユーザー 枠線">
            <a:extLst>
              <a:ext uri="{FF2B5EF4-FFF2-40B4-BE49-F238E27FC236}">
                <a16:creationId xmlns:a16="http://schemas.microsoft.com/office/drawing/2014/main" id="{8EB1514D-DFFD-6DD0-B67F-7D8AEC6893A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310739" y="2889559"/>
            <a:ext cx="914400" cy="914400"/>
          </a:xfrm>
          <a:prstGeom prst="rect">
            <a:avLst/>
          </a:prstGeom>
        </p:spPr>
      </p:pic>
      <p:pic>
        <p:nvPicPr>
          <p:cNvPr id="21" name="グラフィックス 20" descr="ユーザー 枠線">
            <a:extLst>
              <a:ext uri="{FF2B5EF4-FFF2-40B4-BE49-F238E27FC236}">
                <a16:creationId xmlns:a16="http://schemas.microsoft.com/office/drawing/2014/main" id="{35C756E4-AC9F-4DFE-8C3C-425DB1D22EE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65737" y="2897201"/>
            <a:ext cx="914400" cy="914400"/>
          </a:xfrm>
          <a:prstGeom prst="rect">
            <a:avLst/>
          </a:prstGeom>
        </p:spPr>
      </p:pic>
      <p:pic>
        <p:nvPicPr>
          <p:cNvPr id="22" name="グラフィックス 21" descr="ユーザー 枠線">
            <a:extLst>
              <a:ext uri="{FF2B5EF4-FFF2-40B4-BE49-F238E27FC236}">
                <a16:creationId xmlns:a16="http://schemas.microsoft.com/office/drawing/2014/main" id="{BF15138B-975A-7A4C-068D-4582531210A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770840" y="2895867"/>
            <a:ext cx="914400" cy="914400"/>
          </a:xfrm>
          <a:prstGeom prst="rect">
            <a:avLst/>
          </a:prstGeom>
        </p:spPr>
      </p:pic>
      <p:pic>
        <p:nvPicPr>
          <p:cNvPr id="23" name="グラフィックス 22" descr="ユーザー 枠線">
            <a:extLst>
              <a:ext uri="{FF2B5EF4-FFF2-40B4-BE49-F238E27FC236}">
                <a16:creationId xmlns:a16="http://schemas.microsoft.com/office/drawing/2014/main" id="{DD538863-F445-B1A2-6310-A75B7696564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691042" y="2893462"/>
            <a:ext cx="914400" cy="914400"/>
          </a:xfrm>
          <a:prstGeom prst="rect">
            <a:avLst/>
          </a:prstGeom>
        </p:spPr>
      </p:pic>
      <p:pic>
        <p:nvPicPr>
          <p:cNvPr id="25" name="グラフィックス 24" descr="ユーザー 枠線">
            <a:extLst>
              <a:ext uri="{FF2B5EF4-FFF2-40B4-BE49-F238E27FC236}">
                <a16:creationId xmlns:a16="http://schemas.microsoft.com/office/drawing/2014/main" id="{F15C6C0F-F7F8-0434-9ED7-5D61919EFFC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151143" y="2865081"/>
            <a:ext cx="914400" cy="914400"/>
          </a:xfrm>
          <a:prstGeom prst="rect">
            <a:avLst/>
          </a:prstGeom>
        </p:spPr>
      </p:pic>
      <p:pic>
        <p:nvPicPr>
          <p:cNvPr id="32" name="グラフィックス 31" descr="ユーザー 枠線">
            <a:extLst>
              <a:ext uri="{FF2B5EF4-FFF2-40B4-BE49-F238E27FC236}">
                <a16:creationId xmlns:a16="http://schemas.microsoft.com/office/drawing/2014/main" id="{A1CC670D-64C7-90C1-1829-BFA8CD6647B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230941" y="2907078"/>
            <a:ext cx="914400" cy="914400"/>
          </a:xfrm>
          <a:prstGeom prst="rect">
            <a:avLst/>
          </a:prstGeom>
        </p:spPr>
      </p:pic>
      <p:pic>
        <p:nvPicPr>
          <p:cNvPr id="18" name="図 17" descr="挿絵, シャツ が含まれている画像&#10;&#10;自動的に生成された説明">
            <a:extLst>
              <a:ext uri="{FF2B5EF4-FFF2-40B4-BE49-F238E27FC236}">
                <a16:creationId xmlns:a16="http://schemas.microsoft.com/office/drawing/2014/main" id="{BFA6950D-1346-70E5-9E9E-0BBBFD66F400}"/>
              </a:ext>
            </a:extLst>
          </p:cNvPr>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l="51384" t="33063" b="25290"/>
          <a:stretch/>
        </p:blipFill>
        <p:spPr>
          <a:xfrm flipH="1">
            <a:off x="176545" y="4084664"/>
            <a:ext cx="1380090" cy="1672323"/>
          </a:xfrm>
          <a:prstGeom prst="rect">
            <a:avLst/>
          </a:prstGeom>
        </p:spPr>
      </p:pic>
      <p:sp>
        <p:nvSpPr>
          <p:cNvPr id="24" name="四角形: 角を丸くする 23">
            <a:extLst>
              <a:ext uri="{FF2B5EF4-FFF2-40B4-BE49-F238E27FC236}">
                <a16:creationId xmlns:a16="http://schemas.microsoft.com/office/drawing/2014/main" id="{74FE1767-52BD-FF7E-CE61-210DCD2442CB}"/>
              </a:ext>
            </a:extLst>
          </p:cNvPr>
          <p:cNvSpPr/>
          <p:nvPr/>
        </p:nvSpPr>
        <p:spPr>
          <a:xfrm>
            <a:off x="2458386" y="1437036"/>
            <a:ext cx="7274397" cy="583168"/>
          </a:xfrm>
          <a:prstGeom prst="roundRect">
            <a:avLst>
              <a:gd name="adj" fmla="val 8859"/>
            </a:avLst>
          </a:prstGeom>
          <a:solidFill>
            <a:schemeClr val="bg1"/>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3600" dirty="0">
                <a:solidFill>
                  <a:sysClr val="windowText" lastClr="000000"/>
                </a:solidFill>
                <a:latin typeface="メイリオ" panose="020B0604030504040204" pitchFamily="50" charset="-128"/>
                <a:ea typeface="メイリオ" panose="020B0604030504040204" pitchFamily="50" charset="-128"/>
              </a:rPr>
              <a:t>発達支持的生徒指導（全体と</a:t>
            </a:r>
            <a:r>
              <a:rPr kumimoji="1" lang="ja-JP" altLang="en-US" sz="3600" b="1" dirty="0">
                <a:solidFill>
                  <a:sysClr val="windowText" lastClr="000000"/>
                </a:solidFill>
                <a:latin typeface="メイリオ" panose="020B0604030504040204" pitchFamily="50" charset="-128"/>
                <a:ea typeface="メイリオ" panose="020B0604030504040204" pitchFamily="50" charset="-128"/>
              </a:rPr>
              <a:t>個</a:t>
            </a:r>
            <a:r>
              <a:rPr kumimoji="1" lang="ja-JP" altLang="en-US" sz="3600" dirty="0">
                <a:solidFill>
                  <a:sysClr val="windowText" lastClr="000000"/>
                </a:solidFill>
                <a:latin typeface="メイリオ" panose="020B0604030504040204" pitchFamily="50" charset="-128"/>
                <a:ea typeface="メイリオ" panose="020B0604030504040204" pitchFamily="50" charset="-128"/>
              </a:rPr>
              <a:t>）</a:t>
            </a:r>
            <a:endParaRPr kumimoji="1" lang="en-US" altLang="ja-JP" sz="3600" dirty="0">
              <a:solidFill>
                <a:sysClr val="windowText" lastClr="000000"/>
              </a:solidFill>
              <a:latin typeface="メイリオ" panose="020B0604030504040204" pitchFamily="50" charset="-128"/>
              <a:ea typeface="メイリオ" panose="020B0604030504040204" pitchFamily="50" charset="-128"/>
            </a:endParaRPr>
          </a:p>
        </p:txBody>
      </p:sp>
      <p:pic>
        <p:nvPicPr>
          <p:cNvPr id="39" name="グラフィックス 38" descr="ユーザー 枠線">
            <a:extLst>
              <a:ext uri="{FF2B5EF4-FFF2-40B4-BE49-F238E27FC236}">
                <a16:creationId xmlns:a16="http://schemas.microsoft.com/office/drawing/2014/main" id="{D8A04FD3-80F4-BB2E-B334-EA7BD5F7D1D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611244" y="2871974"/>
            <a:ext cx="914400" cy="914400"/>
          </a:xfrm>
          <a:prstGeom prst="rect">
            <a:avLst/>
          </a:prstGeom>
        </p:spPr>
      </p:pic>
      <p:grpSp>
        <p:nvGrpSpPr>
          <p:cNvPr id="45" name="グループ化 44">
            <a:extLst>
              <a:ext uri="{FF2B5EF4-FFF2-40B4-BE49-F238E27FC236}">
                <a16:creationId xmlns:a16="http://schemas.microsoft.com/office/drawing/2014/main" id="{8FE6BAB8-E30D-B634-9C06-7AEE2756F250}"/>
              </a:ext>
            </a:extLst>
          </p:cNvPr>
          <p:cNvGrpSpPr/>
          <p:nvPr/>
        </p:nvGrpSpPr>
        <p:grpSpPr>
          <a:xfrm>
            <a:off x="7245791" y="2076840"/>
            <a:ext cx="2605088" cy="868965"/>
            <a:chOff x="9151143" y="2058554"/>
            <a:chExt cx="2605088" cy="868965"/>
          </a:xfrm>
        </p:grpSpPr>
        <p:sp>
          <p:nvSpPr>
            <p:cNvPr id="46" name="テキスト ボックス 45">
              <a:extLst>
                <a:ext uri="{FF2B5EF4-FFF2-40B4-BE49-F238E27FC236}">
                  <a16:creationId xmlns:a16="http://schemas.microsoft.com/office/drawing/2014/main" id="{8981F776-416F-8014-3ED8-262B65FA4C09}"/>
                </a:ext>
              </a:extLst>
            </p:cNvPr>
            <p:cNvSpPr txBox="1"/>
            <p:nvPr/>
          </p:nvSpPr>
          <p:spPr>
            <a:xfrm>
              <a:off x="9247957" y="2208336"/>
              <a:ext cx="2508274" cy="646331"/>
            </a:xfrm>
            <a:prstGeom prst="rect">
              <a:avLst/>
            </a:prstGeom>
            <a:noFill/>
          </p:spPr>
          <p:txBody>
            <a:bodyPr wrap="square">
              <a:spAutoFit/>
            </a:bodyPr>
            <a:lstStyle/>
            <a:p>
              <a:r>
                <a:rPr kumimoji="1" lang="ja-JP" altLang="en-US" sz="3200" dirty="0">
                  <a:solidFill>
                    <a:schemeClr val="tx1"/>
                  </a:solidFill>
                  <a:latin typeface="メイリオ" panose="020B0604030504040204" pitchFamily="50" charset="-128"/>
                  <a:ea typeface="メイリオ" panose="020B0604030504040204" pitchFamily="50" charset="-128"/>
                </a:rPr>
                <a:t>おはよう！</a:t>
              </a:r>
              <a:r>
                <a:rPr kumimoji="1" lang="ja-JP" altLang="en-US" sz="3600" dirty="0">
                  <a:solidFill>
                    <a:schemeClr val="tx1"/>
                  </a:solidFill>
                  <a:latin typeface="メイリオ" panose="020B0604030504040204" pitchFamily="50" charset="-128"/>
                  <a:ea typeface="メイリオ" panose="020B0604030504040204" pitchFamily="50" charset="-128"/>
                </a:rPr>
                <a:t>　</a:t>
              </a:r>
              <a:endParaRPr kumimoji="1" lang="en-US" altLang="ja-JP" sz="3600" dirty="0">
                <a:solidFill>
                  <a:schemeClr val="tx1"/>
                </a:solidFill>
                <a:latin typeface="メイリオ" panose="020B0604030504040204" pitchFamily="50" charset="-128"/>
                <a:ea typeface="メイリオ" panose="020B0604030504040204" pitchFamily="50" charset="-128"/>
              </a:endParaRPr>
            </a:p>
          </p:txBody>
        </p:sp>
        <p:sp>
          <p:nvSpPr>
            <p:cNvPr id="47" name="吹き出し: 角を丸めた四角形 46">
              <a:extLst>
                <a:ext uri="{FF2B5EF4-FFF2-40B4-BE49-F238E27FC236}">
                  <a16:creationId xmlns:a16="http://schemas.microsoft.com/office/drawing/2014/main" id="{3E2F62CA-4093-F162-B360-6731FC00E7BA}"/>
                </a:ext>
              </a:extLst>
            </p:cNvPr>
            <p:cNvSpPr/>
            <p:nvPr/>
          </p:nvSpPr>
          <p:spPr>
            <a:xfrm>
              <a:off x="9151143" y="2058554"/>
              <a:ext cx="2316332" cy="868965"/>
            </a:xfrm>
            <a:prstGeom prst="wedgeRoundRectCallout">
              <a:avLst>
                <a:gd name="adj1" fmla="val -66330"/>
                <a:gd name="adj2" fmla="val -7692"/>
                <a:gd name="adj3" fmla="val 16667"/>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51" name="グループ化 50">
            <a:extLst>
              <a:ext uri="{FF2B5EF4-FFF2-40B4-BE49-F238E27FC236}">
                <a16:creationId xmlns:a16="http://schemas.microsoft.com/office/drawing/2014/main" id="{33DB7532-5F71-CC1A-CB19-CF09C8955F38}"/>
              </a:ext>
            </a:extLst>
          </p:cNvPr>
          <p:cNvGrpSpPr/>
          <p:nvPr/>
        </p:nvGrpSpPr>
        <p:grpSpPr>
          <a:xfrm>
            <a:off x="2423249" y="2098456"/>
            <a:ext cx="2605088" cy="868965"/>
            <a:chOff x="9151143" y="2058554"/>
            <a:chExt cx="2605088" cy="868965"/>
          </a:xfrm>
        </p:grpSpPr>
        <p:sp>
          <p:nvSpPr>
            <p:cNvPr id="52" name="テキスト ボックス 51">
              <a:extLst>
                <a:ext uri="{FF2B5EF4-FFF2-40B4-BE49-F238E27FC236}">
                  <a16:creationId xmlns:a16="http://schemas.microsoft.com/office/drawing/2014/main" id="{656B808C-2BBF-6B21-CECA-0D49047C51F9}"/>
                </a:ext>
              </a:extLst>
            </p:cNvPr>
            <p:cNvSpPr txBox="1"/>
            <p:nvPr/>
          </p:nvSpPr>
          <p:spPr>
            <a:xfrm>
              <a:off x="9247957" y="2208336"/>
              <a:ext cx="2508274" cy="646331"/>
            </a:xfrm>
            <a:prstGeom prst="rect">
              <a:avLst/>
            </a:prstGeom>
            <a:noFill/>
          </p:spPr>
          <p:txBody>
            <a:bodyPr wrap="square">
              <a:spAutoFit/>
            </a:bodyPr>
            <a:lstStyle/>
            <a:p>
              <a:r>
                <a:rPr kumimoji="1" lang="ja-JP" altLang="en-US" sz="3200" dirty="0">
                  <a:solidFill>
                    <a:schemeClr val="tx1"/>
                  </a:solidFill>
                  <a:latin typeface="メイリオ" panose="020B0604030504040204" pitchFamily="50" charset="-128"/>
                  <a:ea typeface="メイリオ" panose="020B0604030504040204" pitchFamily="50" charset="-128"/>
                </a:rPr>
                <a:t>おはよう！</a:t>
              </a:r>
              <a:r>
                <a:rPr kumimoji="1" lang="ja-JP" altLang="en-US" sz="3600" dirty="0">
                  <a:solidFill>
                    <a:schemeClr val="tx1"/>
                  </a:solidFill>
                  <a:latin typeface="メイリオ" panose="020B0604030504040204" pitchFamily="50" charset="-128"/>
                  <a:ea typeface="メイリオ" panose="020B0604030504040204" pitchFamily="50" charset="-128"/>
                </a:rPr>
                <a:t>　</a:t>
              </a:r>
              <a:endParaRPr kumimoji="1" lang="en-US" altLang="ja-JP" sz="3600" dirty="0">
                <a:solidFill>
                  <a:schemeClr val="tx1"/>
                </a:solidFill>
                <a:latin typeface="メイリオ" panose="020B0604030504040204" pitchFamily="50" charset="-128"/>
                <a:ea typeface="メイリオ" panose="020B0604030504040204" pitchFamily="50" charset="-128"/>
              </a:endParaRPr>
            </a:p>
          </p:txBody>
        </p:sp>
        <p:sp>
          <p:nvSpPr>
            <p:cNvPr id="53" name="吹き出し: 角を丸めた四角形 52">
              <a:extLst>
                <a:ext uri="{FF2B5EF4-FFF2-40B4-BE49-F238E27FC236}">
                  <a16:creationId xmlns:a16="http://schemas.microsoft.com/office/drawing/2014/main" id="{C154F481-604B-1EE1-66FF-9237CEDA7682}"/>
                </a:ext>
              </a:extLst>
            </p:cNvPr>
            <p:cNvSpPr/>
            <p:nvPr/>
          </p:nvSpPr>
          <p:spPr>
            <a:xfrm>
              <a:off x="9151143" y="2058554"/>
              <a:ext cx="2316332" cy="868965"/>
            </a:xfrm>
            <a:prstGeom prst="wedgeRoundRectCallout">
              <a:avLst>
                <a:gd name="adj1" fmla="val 63100"/>
                <a:gd name="adj2" fmla="val -9417"/>
                <a:gd name="adj3" fmla="val 16667"/>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pic>
        <p:nvPicPr>
          <p:cNvPr id="58" name="図 57" descr="挿絵 が含まれている画像&#10;&#10;自動的に生成された説明">
            <a:extLst>
              <a:ext uri="{FF2B5EF4-FFF2-40B4-BE49-F238E27FC236}">
                <a16:creationId xmlns:a16="http://schemas.microsoft.com/office/drawing/2014/main" id="{D609795F-A2C9-FC51-9068-F8DD2EE78611}"/>
              </a:ext>
            </a:extLst>
          </p:cNvPr>
          <p:cNvPicPr>
            <a:picLocks noChangeAspect="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l="15705" t="26817" r="13031" b="26493"/>
          <a:stretch/>
        </p:blipFill>
        <p:spPr>
          <a:xfrm>
            <a:off x="5184832" y="1905068"/>
            <a:ext cx="1478675" cy="1370325"/>
          </a:xfrm>
          <a:prstGeom prst="rect">
            <a:avLst/>
          </a:prstGeom>
        </p:spPr>
      </p:pic>
      <p:sp>
        <p:nvSpPr>
          <p:cNvPr id="59" name="四角形: 角を丸くする 58">
            <a:extLst>
              <a:ext uri="{FF2B5EF4-FFF2-40B4-BE49-F238E27FC236}">
                <a16:creationId xmlns:a16="http://schemas.microsoft.com/office/drawing/2014/main" id="{2EC12011-F2C4-B364-4BDA-396FA53257C9}"/>
              </a:ext>
            </a:extLst>
          </p:cNvPr>
          <p:cNvSpPr/>
          <p:nvPr/>
        </p:nvSpPr>
        <p:spPr>
          <a:xfrm>
            <a:off x="2132250" y="3918835"/>
            <a:ext cx="7657620" cy="583168"/>
          </a:xfrm>
          <a:prstGeom prst="roundRect">
            <a:avLst>
              <a:gd name="adj" fmla="val 8859"/>
            </a:avLst>
          </a:prstGeom>
          <a:solidFill>
            <a:schemeClr val="bg1"/>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3600" dirty="0">
                <a:solidFill>
                  <a:srgbClr val="FF0000"/>
                </a:solidFill>
                <a:latin typeface="メイリオ" panose="020B0604030504040204" pitchFamily="50" charset="-128"/>
                <a:ea typeface="メイリオ" panose="020B0604030504040204" pitchFamily="50" charset="-128"/>
              </a:rPr>
              <a:t>発達支持的教育相談（個）</a:t>
            </a:r>
            <a:endParaRPr kumimoji="1" lang="en-US" altLang="ja-JP" sz="3600" dirty="0">
              <a:solidFill>
                <a:srgbClr val="FF0000"/>
              </a:solidFill>
              <a:latin typeface="メイリオ" panose="020B0604030504040204" pitchFamily="50" charset="-128"/>
              <a:ea typeface="メイリオ" panose="020B0604030504040204" pitchFamily="50" charset="-128"/>
            </a:endParaRPr>
          </a:p>
        </p:txBody>
      </p:sp>
      <p:pic>
        <p:nvPicPr>
          <p:cNvPr id="2" name="図 1" descr="挿絵 が含まれている画像&#10;&#10;自動的に生成された説明">
            <a:extLst>
              <a:ext uri="{FF2B5EF4-FFF2-40B4-BE49-F238E27FC236}">
                <a16:creationId xmlns:a16="http://schemas.microsoft.com/office/drawing/2014/main" id="{1F04E275-68E4-4439-30AB-F984D227634B}"/>
              </a:ext>
            </a:extLst>
          </p:cNvPr>
          <p:cNvPicPr>
            <a:picLocks noChangeAspect="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15524" t="25989" r="15882" b="24075"/>
          <a:stretch/>
        </p:blipFill>
        <p:spPr>
          <a:xfrm>
            <a:off x="1181100" y="4424016"/>
            <a:ext cx="1595042" cy="1642558"/>
          </a:xfrm>
          <a:prstGeom prst="rect">
            <a:avLst/>
          </a:prstGeom>
        </p:spPr>
      </p:pic>
      <p:sp>
        <p:nvSpPr>
          <p:cNvPr id="3" name="フッター プレースホルダー 5">
            <a:extLst>
              <a:ext uri="{FF2B5EF4-FFF2-40B4-BE49-F238E27FC236}">
                <a16:creationId xmlns:a16="http://schemas.microsoft.com/office/drawing/2014/main" id="{6C473F56-3A00-B23B-B569-CD7FD181C201}"/>
              </a:ext>
            </a:extLst>
          </p:cNvPr>
          <p:cNvSpPr txBox="1">
            <a:spLocks/>
          </p:cNvSpPr>
          <p:nvPr/>
        </p:nvSpPr>
        <p:spPr>
          <a:xfrm>
            <a:off x="2613749" y="6374809"/>
            <a:ext cx="6964502" cy="357483"/>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ja-JP" altLang="en-US" sz="2000">
                <a:solidFill>
                  <a:schemeClr val="tx1"/>
                </a:solidFill>
                <a:latin typeface="UD デジタル 教科書体 NK-B" panose="02020700000000000000" pitchFamily="18" charset="-128"/>
                <a:ea typeface="UD デジタル 教科書体 NK-B" panose="02020700000000000000" pitchFamily="18" charset="-128"/>
              </a:rPr>
              <a:t>宮城県総合教育センター　令和</a:t>
            </a:r>
            <a:r>
              <a:rPr kumimoji="1" lang="en-US" altLang="ja-JP" sz="2000">
                <a:solidFill>
                  <a:schemeClr val="tx1"/>
                </a:solidFill>
                <a:latin typeface="UD デジタル 教科書体 NK-B" panose="02020700000000000000" pitchFamily="18" charset="-128"/>
                <a:ea typeface="UD デジタル 教科書体 NK-B" panose="02020700000000000000" pitchFamily="18" charset="-128"/>
              </a:rPr>
              <a:t>6</a:t>
            </a:r>
            <a:r>
              <a:rPr kumimoji="1" lang="ja-JP" altLang="en-US" sz="2000">
                <a:solidFill>
                  <a:schemeClr val="tx1"/>
                </a:solidFill>
                <a:latin typeface="UD デジタル 教科書体 NK-B" panose="02020700000000000000" pitchFamily="18" charset="-128"/>
                <a:ea typeface="UD デジタル 教科書体 NK-B" panose="02020700000000000000" pitchFamily="18" charset="-128"/>
              </a:rPr>
              <a:t>年度　生徒指導研究グループ</a:t>
            </a:r>
            <a:endParaRPr kumimoji="1" lang="ja-JP" altLang="en-US" sz="2000" dirty="0">
              <a:solidFill>
                <a:schemeClr val="tx1"/>
              </a:solidFill>
              <a:latin typeface="UD デジタル 教科書体 NK-B" panose="02020700000000000000" pitchFamily="18" charset="-128"/>
              <a:ea typeface="UD デジタル 教科書体 NK-B" panose="02020700000000000000" pitchFamily="18" charset="-128"/>
            </a:endParaRPr>
          </a:p>
        </p:txBody>
      </p:sp>
      <p:sp>
        <p:nvSpPr>
          <p:cNvPr id="4" name="テキスト ボックス 3">
            <a:extLst>
              <a:ext uri="{FF2B5EF4-FFF2-40B4-BE49-F238E27FC236}">
                <a16:creationId xmlns:a16="http://schemas.microsoft.com/office/drawing/2014/main" id="{06E73E21-D617-8A22-2372-CFBDBD7E926F}"/>
              </a:ext>
            </a:extLst>
          </p:cNvPr>
          <p:cNvSpPr txBox="1"/>
          <p:nvPr/>
        </p:nvSpPr>
        <p:spPr>
          <a:xfrm>
            <a:off x="1342238" y="361024"/>
            <a:ext cx="9506693" cy="858761"/>
          </a:xfrm>
          <a:prstGeom prst="rect">
            <a:avLst/>
          </a:prstGeom>
          <a:noFill/>
        </p:spPr>
        <p:txBody>
          <a:bodyPr wrap="square">
            <a:spAutoFit/>
          </a:bodyPr>
          <a:lstStyle/>
          <a:p>
            <a:pPr algn="ctr">
              <a:lnSpc>
                <a:spcPct val="150000"/>
              </a:lnSpc>
            </a:pPr>
            <a:r>
              <a:rPr lang="ja-JP" altLang="en-US" sz="4000" b="1" dirty="0">
                <a:solidFill>
                  <a:schemeClr val="bg1"/>
                </a:solidFill>
                <a:latin typeface="BIZ UDPゴシック" panose="020B0400000000000000" pitchFamily="50" charset="-128"/>
                <a:ea typeface="BIZ UDPゴシック" panose="020B0400000000000000" pitchFamily="50" charset="-128"/>
                <a:cs typeface="メイリオ" panose="020B0604030504040204" pitchFamily="50" charset="-128"/>
              </a:rPr>
              <a:t>１　教員の教育相談の知識を深めよう</a:t>
            </a:r>
          </a:p>
        </p:txBody>
      </p:sp>
      <p:sp>
        <p:nvSpPr>
          <p:cNvPr id="5" name="吹き出し: 角を丸めた四角形 4">
            <a:extLst>
              <a:ext uri="{FF2B5EF4-FFF2-40B4-BE49-F238E27FC236}">
                <a16:creationId xmlns:a16="http://schemas.microsoft.com/office/drawing/2014/main" id="{AF7D62E0-BDE4-A5A2-E13C-4D8987612A30}"/>
              </a:ext>
            </a:extLst>
          </p:cNvPr>
          <p:cNvSpPr/>
          <p:nvPr/>
        </p:nvSpPr>
        <p:spPr>
          <a:xfrm>
            <a:off x="2698461" y="4557244"/>
            <a:ext cx="6863662" cy="1330212"/>
          </a:xfrm>
          <a:prstGeom prst="wedgeRoundRectCallout">
            <a:avLst>
              <a:gd name="adj1" fmla="val -52762"/>
              <a:gd name="adj2" fmla="val -2136"/>
              <a:gd name="adj3" fmla="val 16667"/>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テキスト ボックス 5">
            <a:extLst>
              <a:ext uri="{FF2B5EF4-FFF2-40B4-BE49-F238E27FC236}">
                <a16:creationId xmlns:a16="http://schemas.microsoft.com/office/drawing/2014/main" id="{4A6345D4-F0C7-7671-3FFB-310514BB6753}"/>
              </a:ext>
            </a:extLst>
          </p:cNvPr>
          <p:cNvSpPr txBox="1"/>
          <p:nvPr/>
        </p:nvSpPr>
        <p:spPr>
          <a:xfrm>
            <a:off x="2733700" y="4749677"/>
            <a:ext cx="6964502" cy="1077218"/>
          </a:xfrm>
          <a:prstGeom prst="rect">
            <a:avLst/>
          </a:prstGeom>
          <a:noFill/>
        </p:spPr>
        <p:txBody>
          <a:bodyPr wrap="square">
            <a:spAutoFit/>
          </a:bodyPr>
          <a:lstStyle/>
          <a:p>
            <a:r>
              <a:rPr kumimoji="1" lang="ja-JP" altLang="en-US" sz="3200" dirty="0">
                <a:solidFill>
                  <a:schemeClr val="tx1"/>
                </a:solidFill>
                <a:latin typeface="メイリオ" panose="020B0604030504040204" pitchFamily="50" charset="-128"/>
                <a:ea typeface="メイリオ" panose="020B0604030504040204" pitchFamily="50" charset="-128"/>
              </a:rPr>
              <a:t>おはよう！？元気がないようだけど、</a:t>
            </a:r>
            <a:endParaRPr kumimoji="1" lang="en-US" altLang="ja-JP" sz="3200" dirty="0">
              <a:solidFill>
                <a:schemeClr val="tx1"/>
              </a:solidFill>
              <a:latin typeface="メイリオ" panose="020B0604030504040204" pitchFamily="50" charset="-128"/>
              <a:ea typeface="メイリオ" panose="020B0604030504040204" pitchFamily="50" charset="-128"/>
            </a:endParaRPr>
          </a:p>
          <a:p>
            <a:r>
              <a:rPr kumimoji="1" lang="ja-JP" altLang="en-US" sz="3200" dirty="0">
                <a:solidFill>
                  <a:schemeClr val="tx1"/>
                </a:solidFill>
                <a:latin typeface="メイリオ" panose="020B0604030504040204" pitchFamily="50" charset="-128"/>
                <a:ea typeface="メイリオ" panose="020B0604030504040204" pitchFamily="50" charset="-128"/>
              </a:rPr>
              <a:t>どうしたの？</a:t>
            </a:r>
            <a:endParaRPr kumimoji="1" lang="en-US" altLang="ja-JP" sz="3200" dirty="0">
              <a:solidFill>
                <a:schemeClr val="tx1"/>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814552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fade">
                                      <p:cBhvr>
                                        <p:cTn id="7" dur="500"/>
                                        <p:tgtEl>
                                          <p:spTgt spid="58"/>
                                        </p:tgtEl>
                                      </p:cBhvr>
                                    </p:animEffect>
                                  </p:childTnLst>
                                </p:cTn>
                              </p:par>
                              <p:par>
                                <p:cTn id="8" presetID="10" presetClass="entr" presetSubtype="0" fill="hold"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fade">
                                      <p:cBhvr>
                                        <p:cTn id="10" dur="500"/>
                                        <p:tgtEl>
                                          <p:spTgt spid="21"/>
                                        </p:tgtEl>
                                      </p:cBhvr>
                                    </p:animEffect>
                                  </p:childTnLst>
                                </p:cTn>
                              </p:par>
                              <p:par>
                                <p:cTn id="11" presetID="10" presetClass="entr" presetSubtype="0" fill="hold" nodeType="with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fade">
                                      <p:cBhvr>
                                        <p:cTn id="13" dur="500"/>
                                        <p:tgtEl>
                                          <p:spTgt spid="19"/>
                                        </p:tgtEl>
                                      </p:cBhvr>
                                    </p:animEffect>
                                  </p:childTnLst>
                                </p:cTn>
                              </p:par>
                              <p:par>
                                <p:cTn id="14" presetID="10" presetClass="entr" presetSubtype="0" fill="hold"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500"/>
                                        <p:tgtEl>
                                          <p:spTgt spid="20"/>
                                        </p:tgtEl>
                                      </p:cBhvr>
                                    </p:animEffect>
                                  </p:childTnLst>
                                </p:cTn>
                              </p:par>
                              <p:par>
                                <p:cTn id="17" presetID="10" presetClass="entr" presetSubtype="0"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fade">
                                      <p:cBhvr>
                                        <p:cTn id="19" dur="500"/>
                                        <p:tgtEl>
                                          <p:spTgt spid="22"/>
                                        </p:tgtEl>
                                      </p:cBhvr>
                                    </p:animEffect>
                                  </p:childTnLst>
                                </p:cTn>
                              </p:par>
                              <p:par>
                                <p:cTn id="20" presetID="10" presetClass="entr" presetSubtype="0" fill="hold" nodeType="with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500"/>
                                        <p:tgtEl>
                                          <p:spTgt spid="32"/>
                                        </p:tgtEl>
                                      </p:cBhvr>
                                    </p:animEffect>
                                  </p:childTnLst>
                                </p:cTn>
                              </p:par>
                              <p:par>
                                <p:cTn id="23" presetID="10" presetClass="entr" presetSubtype="0" fill="hold" nodeType="with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fade">
                                      <p:cBhvr>
                                        <p:cTn id="25" dur="500"/>
                                        <p:tgtEl>
                                          <p:spTgt spid="23"/>
                                        </p:tgtEl>
                                      </p:cBhvr>
                                    </p:animEffect>
                                  </p:childTnLst>
                                </p:cTn>
                              </p:par>
                              <p:par>
                                <p:cTn id="26" presetID="10" presetClass="entr" presetSubtype="0" fill="hold" nodeType="withEffect">
                                  <p:stCondLst>
                                    <p:cond delay="0"/>
                                  </p:stCondLst>
                                  <p:childTnLst>
                                    <p:set>
                                      <p:cBhvr>
                                        <p:cTn id="27" dur="1" fill="hold">
                                          <p:stCondLst>
                                            <p:cond delay="0"/>
                                          </p:stCondLst>
                                        </p:cTn>
                                        <p:tgtEl>
                                          <p:spTgt spid="25"/>
                                        </p:tgtEl>
                                        <p:attrNameLst>
                                          <p:attrName>style.visibility</p:attrName>
                                        </p:attrNameLst>
                                      </p:cBhvr>
                                      <p:to>
                                        <p:strVal val="visible"/>
                                      </p:to>
                                    </p:set>
                                    <p:animEffect transition="in" filter="fade">
                                      <p:cBhvr>
                                        <p:cTn id="28" dur="500"/>
                                        <p:tgtEl>
                                          <p:spTgt spid="25"/>
                                        </p:tgtEl>
                                      </p:cBhvr>
                                    </p:animEffect>
                                  </p:childTnLst>
                                </p:cTn>
                              </p:par>
                              <p:par>
                                <p:cTn id="29" presetID="10" presetClass="entr" presetSubtype="0" fill="hold" nodeType="with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fade">
                                      <p:cBhvr>
                                        <p:cTn id="31" dur="500"/>
                                        <p:tgtEl>
                                          <p:spTgt spid="51"/>
                                        </p:tgtEl>
                                      </p:cBhvr>
                                    </p:animEffect>
                                  </p:childTnLst>
                                </p:cTn>
                              </p:par>
                              <p:par>
                                <p:cTn id="32" presetID="10" presetClass="entr" presetSubtype="0" fill="hold" nodeType="withEffect">
                                  <p:stCondLst>
                                    <p:cond delay="0"/>
                                  </p:stCondLst>
                                  <p:childTnLst>
                                    <p:set>
                                      <p:cBhvr>
                                        <p:cTn id="33" dur="1" fill="hold">
                                          <p:stCondLst>
                                            <p:cond delay="0"/>
                                          </p:stCondLst>
                                        </p:cTn>
                                        <p:tgtEl>
                                          <p:spTgt spid="45"/>
                                        </p:tgtEl>
                                        <p:attrNameLst>
                                          <p:attrName>style.visibility</p:attrName>
                                        </p:attrNameLst>
                                      </p:cBhvr>
                                      <p:to>
                                        <p:strVal val="visible"/>
                                      </p:to>
                                    </p:set>
                                    <p:animEffect transition="in" filter="fade">
                                      <p:cBhvr>
                                        <p:cTn id="34" dur="500"/>
                                        <p:tgtEl>
                                          <p:spTgt spid="45"/>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animEffect transition="in" filter="fade">
                                      <p:cBhvr>
                                        <p:cTn id="37" dur="500"/>
                                        <p:tgtEl>
                                          <p:spTgt spid="24"/>
                                        </p:tgtEl>
                                      </p:cBhvr>
                                    </p:animEffect>
                                  </p:childTnLst>
                                </p:cTn>
                              </p:par>
                              <p:par>
                                <p:cTn id="38" presetID="10" presetClass="entr" presetSubtype="0" fill="hold" nodeType="withEffect">
                                  <p:stCondLst>
                                    <p:cond delay="0"/>
                                  </p:stCondLst>
                                  <p:childTnLst>
                                    <p:set>
                                      <p:cBhvr>
                                        <p:cTn id="39" dur="1" fill="hold">
                                          <p:stCondLst>
                                            <p:cond delay="0"/>
                                          </p:stCondLst>
                                        </p:cTn>
                                        <p:tgtEl>
                                          <p:spTgt spid="39"/>
                                        </p:tgtEl>
                                        <p:attrNameLst>
                                          <p:attrName>style.visibility</p:attrName>
                                        </p:attrNameLst>
                                      </p:cBhvr>
                                      <p:to>
                                        <p:strVal val="visible"/>
                                      </p:to>
                                    </p:set>
                                    <p:animEffect transition="in" filter="fade">
                                      <p:cBhvr>
                                        <p:cTn id="40" dur="500"/>
                                        <p:tgtEl>
                                          <p:spTgt spid="39"/>
                                        </p:tgtEl>
                                      </p:cBhvr>
                                    </p:animEffect>
                                  </p:childTnLst>
                                </p:cTn>
                              </p:par>
                            </p:childTnLst>
                          </p:cTn>
                        </p:par>
                      </p:childTnLst>
                    </p:cTn>
                  </p:par>
                  <p:par>
                    <p:cTn id="41" fill="hold">
                      <p:stCondLst>
                        <p:cond delay="indefinite"/>
                      </p:stCondLst>
                      <p:childTnLst>
                        <p:par>
                          <p:cTn id="42" fill="hold">
                            <p:stCondLst>
                              <p:cond delay="0"/>
                            </p:stCondLst>
                            <p:childTnLst>
                              <p:par>
                                <p:cTn id="43" presetID="42" presetClass="path" presetSubtype="0" accel="50000" decel="50000" fill="hold" nodeType="clickEffect">
                                  <p:stCondLst>
                                    <p:cond delay="0"/>
                                  </p:stCondLst>
                                  <p:childTnLst>
                                    <p:animMotion origin="layout" path="M 0 0 L 0 0.25 E" pathEditMode="relative" ptsTypes="">
                                      <p:cBhvr>
                                        <p:cTn id="44" dur="600" fill="hold"/>
                                        <p:tgtEl>
                                          <p:spTgt spid="21"/>
                                        </p:tgtEl>
                                        <p:attrNameLst>
                                          <p:attrName>ppt_x</p:attrName>
                                          <p:attrName>ppt_y</p:attrName>
                                        </p:attrNameLst>
                                      </p:cBhvr>
                                    </p:animMotion>
                                  </p:childTnLst>
                                </p:cTn>
                              </p:par>
                              <p:par>
                                <p:cTn id="45" presetID="10" presetClass="exit" presetSubtype="0" fill="hold" nodeType="withEffect">
                                  <p:stCondLst>
                                    <p:cond delay="0"/>
                                  </p:stCondLst>
                                  <p:childTnLst>
                                    <p:animEffect transition="out" filter="fade">
                                      <p:cBhvr>
                                        <p:cTn id="46" dur="500"/>
                                        <p:tgtEl>
                                          <p:spTgt spid="21"/>
                                        </p:tgtEl>
                                      </p:cBhvr>
                                    </p:animEffect>
                                    <p:set>
                                      <p:cBhvr>
                                        <p:cTn id="47" dur="1" fill="hold">
                                          <p:stCondLst>
                                            <p:cond delay="499"/>
                                          </p:stCondLst>
                                        </p:cTn>
                                        <p:tgtEl>
                                          <p:spTgt spid="21"/>
                                        </p:tgtEl>
                                        <p:attrNameLst>
                                          <p:attrName>style.visibility</p:attrName>
                                        </p:attrNameLst>
                                      </p:cBhvr>
                                      <p:to>
                                        <p:strVal val="hidden"/>
                                      </p:to>
                                    </p:set>
                                  </p:childTnLst>
                                </p:cTn>
                              </p:par>
                              <p:par>
                                <p:cTn id="48" presetID="10" presetClass="entr" presetSubtype="0" fill="hold" nodeType="with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500"/>
                                        <p:tgtEl>
                                          <p:spTgt spid="18"/>
                                        </p:tgtEl>
                                      </p:cBhvr>
                                    </p:animEffect>
                                  </p:childTnLst>
                                </p:cTn>
                              </p:par>
                              <p:par>
                                <p:cTn id="51" presetID="10" presetClass="entr" presetSubtype="0" fill="hold" nodeType="withEffect">
                                  <p:stCondLst>
                                    <p:cond delay="0"/>
                                  </p:stCondLst>
                                  <p:childTnLst>
                                    <p:set>
                                      <p:cBhvr>
                                        <p:cTn id="52" dur="1" fill="hold">
                                          <p:stCondLst>
                                            <p:cond delay="0"/>
                                          </p:stCondLst>
                                        </p:cTn>
                                        <p:tgtEl>
                                          <p:spTgt spid="2"/>
                                        </p:tgtEl>
                                        <p:attrNameLst>
                                          <p:attrName>style.visibility</p:attrName>
                                        </p:attrNameLst>
                                      </p:cBhvr>
                                      <p:to>
                                        <p:strVal val="visible"/>
                                      </p:to>
                                    </p:set>
                                    <p:animEffect transition="in" filter="fade">
                                      <p:cBhvr>
                                        <p:cTn id="53" dur="500"/>
                                        <p:tgtEl>
                                          <p:spTgt spid="2"/>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59"/>
                                        </p:tgtEl>
                                        <p:attrNameLst>
                                          <p:attrName>style.visibility</p:attrName>
                                        </p:attrNameLst>
                                      </p:cBhvr>
                                      <p:to>
                                        <p:strVal val="visible"/>
                                      </p:to>
                                    </p:set>
                                    <p:animEffect transition="in" filter="fade">
                                      <p:cBhvr>
                                        <p:cTn id="56" dur="500"/>
                                        <p:tgtEl>
                                          <p:spTgt spid="59"/>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5"/>
                                        </p:tgtEl>
                                        <p:attrNameLst>
                                          <p:attrName>style.visibility</p:attrName>
                                        </p:attrNameLst>
                                      </p:cBhvr>
                                      <p:to>
                                        <p:strVal val="visible"/>
                                      </p:to>
                                    </p:set>
                                    <p:animEffect transition="in" filter="fade">
                                      <p:cBhvr>
                                        <p:cTn id="61" dur="500"/>
                                        <p:tgtEl>
                                          <p:spTgt spid="5"/>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6"/>
                                        </p:tgtEl>
                                        <p:attrNameLst>
                                          <p:attrName>style.visibility</p:attrName>
                                        </p:attrNameLst>
                                      </p:cBhvr>
                                      <p:to>
                                        <p:strVal val="visible"/>
                                      </p:to>
                                    </p:set>
                                    <p:animEffect transition="in" filter="fade">
                                      <p:cBhvr>
                                        <p:cTn id="6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59" grpId="0" animBg="1"/>
      <p:bldP spid="5" grpId="0" animBg="1"/>
      <p:bldP spid="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p:cNvSpPr/>
          <p:nvPr/>
        </p:nvSpPr>
        <p:spPr>
          <a:xfrm>
            <a:off x="0" y="522518"/>
            <a:ext cx="12192000" cy="757643"/>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tIns="36000" bIns="180000" rtlCol="0" anchor="ctr"/>
          <a:lstStyle/>
          <a:p>
            <a:pPr algn="ctr">
              <a:lnSpc>
                <a:spcPct val="150000"/>
              </a:lnSpc>
            </a:pPr>
            <a:endParaRPr lang="ja-JP" altLang="en-US" sz="4000" b="1" dirty="0">
              <a:latin typeface="BIZ UDPゴシック" panose="020B0400000000000000" pitchFamily="50" charset="-128"/>
              <a:ea typeface="BIZ UDPゴシック" panose="020B0400000000000000" pitchFamily="50" charset="-128"/>
              <a:cs typeface="メイリオ" panose="020B0604030504040204" pitchFamily="50" charset="-128"/>
            </a:endParaRPr>
          </a:p>
        </p:txBody>
      </p:sp>
      <p:sp>
        <p:nvSpPr>
          <p:cNvPr id="10" name="スライド番号プレースホルダー 6"/>
          <p:cNvSpPr>
            <a:spLocks noGrp="1"/>
          </p:cNvSpPr>
          <p:nvPr>
            <p:ph type="sldNum" sz="quarter" idx="4294967295"/>
          </p:nvPr>
        </p:nvSpPr>
        <p:spPr>
          <a:xfrm>
            <a:off x="11043621" y="6359525"/>
            <a:ext cx="685800" cy="365125"/>
          </a:xfrm>
        </p:spPr>
        <p:txBody>
          <a:bodyPr/>
          <a:lstStyle/>
          <a:p>
            <a:fld id="{0E54B413-F675-4D37-BE3F-961AF07AA19A}" type="slidenum">
              <a:rPr kumimoji="1" lang="ja-JP" altLang="en-US" sz="2000" smtClean="0">
                <a:solidFill>
                  <a:schemeClr val="tx1"/>
                </a:solidFill>
                <a:latin typeface="UD デジタル 教科書体 NK-B" panose="02020700000000000000" pitchFamily="18" charset="-128"/>
                <a:ea typeface="UD デジタル 教科書体 NK-B" panose="02020700000000000000" pitchFamily="18" charset="-128"/>
              </a:rPr>
              <a:t>21</a:t>
            </a:fld>
            <a:endParaRPr kumimoji="1" lang="ja-JP" altLang="en-US" sz="2000" dirty="0">
              <a:solidFill>
                <a:schemeClr val="tx1"/>
              </a:solidFill>
              <a:latin typeface="UD デジタル 教科書体 NK-B" panose="02020700000000000000" pitchFamily="18" charset="-128"/>
              <a:ea typeface="UD デジタル 教科書体 NK-B" panose="02020700000000000000" pitchFamily="18" charset="-128"/>
            </a:endParaRPr>
          </a:p>
        </p:txBody>
      </p:sp>
      <p:graphicFrame>
        <p:nvGraphicFramePr>
          <p:cNvPr id="2" name="表 1">
            <a:extLst>
              <a:ext uri="{FF2B5EF4-FFF2-40B4-BE49-F238E27FC236}">
                <a16:creationId xmlns:a16="http://schemas.microsoft.com/office/drawing/2014/main" id="{EDE47686-FECA-3F5D-FFDE-981ED5FF1EE7}"/>
              </a:ext>
            </a:extLst>
          </p:cNvPr>
          <p:cNvGraphicFramePr>
            <a:graphicFrameLocks noGrp="1"/>
          </p:cNvGraphicFramePr>
          <p:nvPr>
            <p:extLst>
              <p:ext uri="{D42A27DB-BD31-4B8C-83A1-F6EECF244321}">
                <p14:modId xmlns:p14="http://schemas.microsoft.com/office/powerpoint/2010/main" val="1132763822"/>
              </p:ext>
            </p:extLst>
          </p:nvPr>
        </p:nvGraphicFramePr>
        <p:xfrm>
          <a:off x="141589" y="1449642"/>
          <a:ext cx="11900107" cy="1668561"/>
        </p:xfrm>
        <a:graphic>
          <a:graphicData uri="http://schemas.openxmlformats.org/drawingml/2006/table">
            <a:tbl>
              <a:tblPr/>
              <a:tblGrid>
                <a:gridCol w="7123449">
                  <a:extLst>
                    <a:ext uri="{9D8B030D-6E8A-4147-A177-3AD203B41FA5}">
                      <a16:colId xmlns:a16="http://schemas.microsoft.com/office/drawing/2014/main" val="2229823877"/>
                    </a:ext>
                  </a:extLst>
                </a:gridCol>
                <a:gridCol w="2388329">
                  <a:extLst>
                    <a:ext uri="{9D8B030D-6E8A-4147-A177-3AD203B41FA5}">
                      <a16:colId xmlns:a16="http://schemas.microsoft.com/office/drawing/2014/main" val="178552070"/>
                    </a:ext>
                  </a:extLst>
                </a:gridCol>
                <a:gridCol w="2388329">
                  <a:extLst>
                    <a:ext uri="{9D8B030D-6E8A-4147-A177-3AD203B41FA5}">
                      <a16:colId xmlns:a16="http://schemas.microsoft.com/office/drawing/2014/main" val="103105432"/>
                    </a:ext>
                  </a:extLst>
                </a:gridCol>
              </a:tblGrid>
              <a:tr h="345462">
                <a:tc rowSpan="2">
                  <a:txBody>
                    <a:bodyPr/>
                    <a:lstStyle/>
                    <a:p>
                      <a:pPr algn="ctr" fontAlgn="ctr"/>
                      <a:r>
                        <a:rPr lang="ja-JP" altLang="en-US" sz="2200" b="0" i="0" u="none" strike="noStrike" dirty="0">
                          <a:solidFill>
                            <a:srgbClr val="000000"/>
                          </a:solidFill>
                          <a:effectLst/>
                          <a:latin typeface="メイリオ" panose="020B0604030504040204" pitchFamily="50" charset="-128"/>
                          <a:ea typeface="メイリオ" panose="020B0604030504040204" pitchFamily="50" charset="-128"/>
                        </a:rPr>
                        <a:t>質問事項</a:t>
                      </a:r>
                      <a:r>
                        <a:rPr lang="en-US" altLang="ja-JP" sz="2200" b="0" i="0" u="none" strike="noStrike" dirty="0">
                          <a:solidFill>
                            <a:srgbClr val="000000"/>
                          </a:solidFill>
                          <a:effectLst/>
                          <a:latin typeface="メイリオ" panose="020B0604030504040204" pitchFamily="50" charset="-128"/>
                          <a:ea typeface="メイリオ" panose="020B0604030504040204" pitchFamily="50" charset="-128"/>
                        </a:rPr>
                        <a:t> </a:t>
                      </a:r>
                      <a:r>
                        <a:rPr lang="ja-JP" altLang="en-US" sz="2200" b="0" i="0" u="none" strike="noStrike" dirty="0">
                          <a:solidFill>
                            <a:srgbClr val="000000"/>
                          </a:solidFill>
                          <a:effectLst/>
                          <a:latin typeface="メイリオ" panose="020B0604030504040204" pitchFamily="50" charset="-128"/>
                          <a:ea typeface="メイリオ" panose="020B0604030504040204" pitchFamily="50" charset="-128"/>
                        </a:rPr>
                        <a:t>＜学校質問紙＞</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zh-CN" altLang="en-US" sz="2200" b="0" i="0" u="none" strike="noStrike" dirty="0">
                          <a:solidFill>
                            <a:srgbClr val="000000"/>
                          </a:solidFill>
                          <a:effectLst/>
                          <a:latin typeface="メイリオ" panose="020B0604030504040204" pitchFamily="50" charset="-128"/>
                          <a:ea typeface="メイリオ" panose="020B0604030504040204" pitchFamily="50" charset="-128"/>
                        </a:rPr>
                        <a:t>小学校第５学年</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zh-CN" altLang="en-US" sz="2200" b="0" i="0" u="none" strike="noStrike" dirty="0">
                          <a:solidFill>
                            <a:srgbClr val="000000"/>
                          </a:solidFill>
                          <a:effectLst/>
                          <a:latin typeface="メイリオ" panose="020B0604030504040204" pitchFamily="50" charset="-128"/>
                          <a:ea typeface="メイリオ" panose="020B0604030504040204" pitchFamily="50" charset="-128"/>
                        </a:rPr>
                        <a:t>中学校第２学年</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91816715"/>
                  </a:ext>
                </a:extLst>
              </a:tr>
              <a:tr h="345462">
                <a:tc vMerge="1">
                  <a:txBody>
                    <a:bodyPr/>
                    <a:lstStyle/>
                    <a:p>
                      <a:endParaRPr kumimoji="1" lang="ja-JP" altLang="en-US"/>
                    </a:p>
                  </a:txBody>
                  <a:tcPr/>
                </a:tc>
                <a:tc>
                  <a:txBody>
                    <a:bodyPr/>
                    <a:lstStyle/>
                    <a:p>
                      <a:pPr algn="ctr" fontAlgn="ctr"/>
                      <a:r>
                        <a:rPr lang="ja-JP" altLang="en-US" sz="2200" b="0" i="0" u="none" strike="noStrike" dirty="0">
                          <a:solidFill>
                            <a:srgbClr val="000000"/>
                          </a:solidFill>
                          <a:effectLst/>
                          <a:latin typeface="メイリオ" panose="020B0604030504040204" pitchFamily="50" charset="-128"/>
                          <a:ea typeface="メイリオ" panose="020B0604030504040204" pitchFamily="50" charset="-128"/>
                        </a:rPr>
                        <a:t>肯定的回答</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ja-JP" altLang="en-US" sz="2200" b="0" i="0" u="none" strike="noStrike" dirty="0">
                          <a:solidFill>
                            <a:srgbClr val="000000"/>
                          </a:solidFill>
                          <a:effectLst/>
                          <a:latin typeface="メイリオ" panose="020B0604030504040204" pitchFamily="50" charset="-128"/>
                          <a:ea typeface="メイリオ" panose="020B0604030504040204" pitchFamily="50" charset="-128"/>
                        </a:rPr>
                        <a:t>肯定的回答</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56200602"/>
                  </a:ext>
                </a:extLst>
              </a:tr>
              <a:tr h="468186">
                <a:tc>
                  <a:txBody>
                    <a:bodyPr/>
                    <a:lstStyle/>
                    <a:p>
                      <a:pPr algn="l" fontAlgn="ctr"/>
                      <a:r>
                        <a:rPr lang="ja-JP" altLang="en-US" sz="2200" b="0" i="0" u="none" strike="noStrike" spc="-150">
                          <a:solidFill>
                            <a:srgbClr val="000000"/>
                          </a:solidFill>
                          <a:effectLst/>
                          <a:latin typeface="メイリオ" panose="020B0604030504040204" pitchFamily="50" charset="-128"/>
                          <a:ea typeface="メイリオ" panose="020B0604030504040204" pitchFamily="50" charset="-128"/>
                        </a:rPr>
                        <a:t>児童生徒一人一人</a:t>
                      </a:r>
                      <a:r>
                        <a:rPr lang="ja-JP" altLang="en-US" sz="2200" b="0" i="0" u="none" strike="noStrike" spc="-150" dirty="0">
                          <a:solidFill>
                            <a:srgbClr val="000000"/>
                          </a:solidFill>
                          <a:effectLst/>
                          <a:latin typeface="メイリオ" panose="020B0604030504040204" pitchFamily="50" charset="-128"/>
                          <a:ea typeface="メイリオ" panose="020B0604030504040204" pitchFamily="50" charset="-128"/>
                        </a:rPr>
                        <a:t>に、積極的に声を掛け、励ましていますか</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ja-JP" altLang="en-US" sz="2200" b="0" i="0" u="none" strike="noStrike" dirty="0">
                          <a:solidFill>
                            <a:srgbClr val="000000"/>
                          </a:solidFill>
                          <a:effectLst/>
                          <a:latin typeface="メイリオ" panose="020B0604030504040204" pitchFamily="50" charset="-128"/>
                          <a:ea typeface="メイリオ" panose="020B0604030504040204" pitchFamily="50" charset="-128"/>
                        </a:rPr>
                        <a:t>９８</a:t>
                      </a:r>
                      <a:r>
                        <a:rPr lang="en-US" altLang="ja-JP" sz="2200" b="0" i="0" u="none" strike="noStrike" dirty="0">
                          <a:solidFill>
                            <a:srgbClr val="000000"/>
                          </a:solidFill>
                          <a:effectLst/>
                          <a:latin typeface="メイリオ" panose="020B0604030504040204" pitchFamily="50" charset="-128"/>
                          <a:ea typeface="メイリオ" panose="020B0604030504040204" pitchFamily="50" charset="-128"/>
                        </a:rPr>
                        <a:t>.</a:t>
                      </a:r>
                      <a:r>
                        <a:rPr lang="ja-JP" altLang="en-US" sz="2200" b="0" i="0" u="none" strike="noStrike" dirty="0">
                          <a:solidFill>
                            <a:srgbClr val="000000"/>
                          </a:solidFill>
                          <a:effectLst/>
                          <a:latin typeface="メイリオ" panose="020B0604030504040204" pitchFamily="50" charset="-128"/>
                          <a:ea typeface="メイリオ" panose="020B0604030504040204" pitchFamily="50" charset="-128"/>
                        </a:rPr>
                        <a:t>３％</a:t>
                      </a:r>
                      <a:endParaRPr lang="en-US" altLang="ja-JP" sz="2200" b="0" i="0" u="none" strike="noStrike" dirty="0">
                        <a:solidFill>
                          <a:srgbClr val="000000"/>
                        </a:solidFill>
                        <a:effectLst/>
                        <a:latin typeface="メイリオ" panose="020B0604030504040204" pitchFamily="50" charset="-128"/>
                        <a:ea typeface="メイリオ" panose="020B0604030504040204" pitchFamily="50" charset="-128"/>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ja-JP" altLang="en-US" sz="2200" b="0" i="0" u="none" strike="noStrike" dirty="0">
                          <a:solidFill>
                            <a:srgbClr val="000000"/>
                          </a:solidFill>
                          <a:effectLst/>
                          <a:latin typeface="メイリオ" panose="020B0604030504040204" pitchFamily="50" charset="-128"/>
                          <a:ea typeface="メイリオ" panose="020B0604030504040204" pitchFamily="50" charset="-128"/>
                        </a:rPr>
                        <a:t>９７</a:t>
                      </a:r>
                      <a:r>
                        <a:rPr lang="en-US" altLang="ja-JP" sz="2200" b="0" i="0" u="none" strike="noStrike" dirty="0">
                          <a:solidFill>
                            <a:srgbClr val="000000"/>
                          </a:solidFill>
                          <a:effectLst/>
                          <a:latin typeface="メイリオ" panose="020B0604030504040204" pitchFamily="50" charset="-128"/>
                          <a:ea typeface="メイリオ" panose="020B0604030504040204" pitchFamily="50" charset="-128"/>
                        </a:rPr>
                        <a:t>.</a:t>
                      </a:r>
                      <a:r>
                        <a:rPr lang="ja-JP" altLang="en-US" sz="2200" b="0" i="0" u="none" strike="noStrike" dirty="0">
                          <a:solidFill>
                            <a:srgbClr val="000000"/>
                          </a:solidFill>
                          <a:effectLst/>
                          <a:latin typeface="メイリオ" panose="020B0604030504040204" pitchFamily="50" charset="-128"/>
                          <a:ea typeface="メイリオ" panose="020B0604030504040204" pitchFamily="50" charset="-128"/>
                        </a:rPr>
                        <a:t>０％</a:t>
                      </a:r>
                      <a:endParaRPr lang="en-US" altLang="ja-JP" sz="2200" b="0" i="0" u="none" strike="noStrike" dirty="0">
                        <a:solidFill>
                          <a:srgbClr val="000000"/>
                        </a:solidFill>
                        <a:effectLst/>
                        <a:latin typeface="メイリオ" panose="020B0604030504040204" pitchFamily="50" charset="-128"/>
                        <a:ea typeface="メイリオ" panose="020B0604030504040204" pitchFamily="50" charset="-128"/>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83306712"/>
                  </a:ext>
                </a:extLst>
              </a:tr>
              <a:tr h="509451">
                <a:tc>
                  <a:txBody>
                    <a:bodyPr/>
                    <a:lstStyle/>
                    <a:p>
                      <a:pPr algn="l" fontAlgn="ctr"/>
                      <a:r>
                        <a:rPr lang="ja-JP" altLang="en-US" sz="2200" b="0" i="0" u="none" strike="noStrike" spc="-150" dirty="0">
                          <a:solidFill>
                            <a:srgbClr val="000000"/>
                          </a:solidFill>
                          <a:effectLst/>
                          <a:latin typeface="メイリオ" panose="020B0604030504040204" pitchFamily="50" charset="-128"/>
                          <a:ea typeface="メイリオ" panose="020B0604030504040204" pitchFamily="50" charset="-128"/>
                        </a:rPr>
                        <a:t>児童生徒一人一人の声に耳を傾け、話をよく聴いていますか</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ja-JP" altLang="en-US" sz="2200" b="0" i="0" u="none" strike="noStrike" dirty="0">
                          <a:solidFill>
                            <a:srgbClr val="000000"/>
                          </a:solidFill>
                          <a:effectLst/>
                          <a:latin typeface="メイリオ" panose="020B0604030504040204" pitchFamily="50" charset="-128"/>
                          <a:ea typeface="メイリオ" panose="020B0604030504040204" pitchFamily="50" charset="-128"/>
                        </a:rPr>
                        <a:t>９７</a:t>
                      </a:r>
                      <a:r>
                        <a:rPr lang="en-US" altLang="ja-JP" sz="2200" b="0" i="0" u="none" strike="noStrike" dirty="0">
                          <a:solidFill>
                            <a:srgbClr val="000000"/>
                          </a:solidFill>
                          <a:effectLst/>
                          <a:latin typeface="メイリオ" panose="020B0604030504040204" pitchFamily="50" charset="-128"/>
                          <a:ea typeface="メイリオ" panose="020B0604030504040204" pitchFamily="50" charset="-128"/>
                        </a:rPr>
                        <a:t>.</a:t>
                      </a:r>
                      <a:r>
                        <a:rPr lang="ja-JP" altLang="en-US" sz="2200" b="0" i="0" u="none" strike="noStrike" dirty="0">
                          <a:solidFill>
                            <a:srgbClr val="000000"/>
                          </a:solidFill>
                          <a:effectLst/>
                          <a:latin typeface="メイリオ" panose="020B0604030504040204" pitchFamily="50" charset="-128"/>
                          <a:ea typeface="メイリオ" panose="020B0604030504040204" pitchFamily="50" charset="-128"/>
                        </a:rPr>
                        <a:t>９％</a:t>
                      </a:r>
                      <a:endParaRPr lang="en-US" altLang="ja-JP" sz="2200" b="0" i="0" u="none" strike="noStrike" dirty="0">
                        <a:solidFill>
                          <a:srgbClr val="000000"/>
                        </a:solidFill>
                        <a:effectLst/>
                        <a:latin typeface="メイリオ" panose="020B0604030504040204" pitchFamily="50" charset="-128"/>
                        <a:ea typeface="メイリオ" panose="020B0604030504040204" pitchFamily="50" charset="-128"/>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ja-JP" altLang="en-US" sz="2200" b="0" i="0" u="none" strike="noStrike" dirty="0">
                          <a:solidFill>
                            <a:srgbClr val="000000"/>
                          </a:solidFill>
                          <a:effectLst/>
                          <a:latin typeface="メイリオ" panose="020B0604030504040204" pitchFamily="50" charset="-128"/>
                          <a:ea typeface="メイリオ" panose="020B0604030504040204" pitchFamily="50" charset="-128"/>
                        </a:rPr>
                        <a:t>９７</a:t>
                      </a:r>
                      <a:r>
                        <a:rPr lang="en-US" altLang="ja-JP" sz="2200" b="0" i="0" u="none" strike="noStrike" dirty="0">
                          <a:solidFill>
                            <a:srgbClr val="000000"/>
                          </a:solidFill>
                          <a:effectLst/>
                          <a:latin typeface="メイリオ" panose="020B0604030504040204" pitchFamily="50" charset="-128"/>
                          <a:ea typeface="メイリオ" panose="020B0604030504040204" pitchFamily="50" charset="-128"/>
                        </a:rPr>
                        <a:t>.</a:t>
                      </a:r>
                      <a:r>
                        <a:rPr lang="ja-JP" altLang="en-US" sz="2200" b="0" i="0" u="none" strike="noStrike" dirty="0">
                          <a:solidFill>
                            <a:srgbClr val="000000"/>
                          </a:solidFill>
                          <a:effectLst/>
                          <a:latin typeface="メイリオ" panose="020B0604030504040204" pitchFamily="50" charset="-128"/>
                          <a:ea typeface="メイリオ" panose="020B0604030504040204" pitchFamily="50" charset="-128"/>
                        </a:rPr>
                        <a:t>０％</a:t>
                      </a:r>
                      <a:endParaRPr lang="en-US" altLang="ja-JP" sz="2200" b="0" i="0" u="none" strike="noStrike" dirty="0">
                        <a:solidFill>
                          <a:srgbClr val="000000"/>
                        </a:solidFill>
                        <a:effectLst/>
                        <a:latin typeface="メイリオ" panose="020B0604030504040204" pitchFamily="50" charset="-128"/>
                        <a:ea typeface="メイリオ" panose="020B0604030504040204" pitchFamily="50" charset="-128"/>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64891253"/>
                  </a:ext>
                </a:extLst>
              </a:tr>
            </a:tbl>
          </a:graphicData>
        </a:graphic>
      </p:graphicFrame>
      <p:graphicFrame>
        <p:nvGraphicFramePr>
          <p:cNvPr id="5" name="表 4">
            <a:extLst>
              <a:ext uri="{FF2B5EF4-FFF2-40B4-BE49-F238E27FC236}">
                <a16:creationId xmlns:a16="http://schemas.microsoft.com/office/drawing/2014/main" id="{15380F13-4545-1EAF-4F24-AE70F125C37A}"/>
              </a:ext>
            </a:extLst>
          </p:cNvPr>
          <p:cNvGraphicFramePr>
            <a:graphicFrameLocks noGrp="1"/>
          </p:cNvGraphicFramePr>
          <p:nvPr>
            <p:extLst>
              <p:ext uri="{D42A27DB-BD31-4B8C-83A1-F6EECF244321}">
                <p14:modId xmlns:p14="http://schemas.microsoft.com/office/powerpoint/2010/main" val="906399008"/>
              </p:ext>
            </p:extLst>
          </p:nvPr>
        </p:nvGraphicFramePr>
        <p:xfrm>
          <a:off x="141587" y="3153785"/>
          <a:ext cx="11900107" cy="2041412"/>
        </p:xfrm>
        <a:graphic>
          <a:graphicData uri="http://schemas.openxmlformats.org/drawingml/2006/table">
            <a:tbl>
              <a:tblPr/>
              <a:tblGrid>
                <a:gridCol w="7123449">
                  <a:extLst>
                    <a:ext uri="{9D8B030D-6E8A-4147-A177-3AD203B41FA5}">
                      <a16:colId xmlns:a16="http://schemas.microsoft.com/office/drawing/2014/main" val="2229823877"/>
                    </a:ext>
                  </a:extLst>
                </a:gridCol>
                <a:gridCol w="1287621">
                  <a:extLst>
                    <a:ext uri="{9D8B030D-6E8A-4147-A177-3AD203B41FA5}">
                      <a16:colId xmlns:a16="http://schemas.microsoft.com/office/drawing/2014/main" val="178552070"/>
                    </a:ext>
                  </a:extLst>
                </a:gridCol>
                <a:gridCol w="1100708">
                  <a:extLst>
                    <a:ext uri="{9D8B030D-6E8A-4147-A177-3AD203B41FA5}">
                      <a16:colId xmlns:a16="http://schemas.microsoft.com/office/drawing/2014/main" val="3771400494"/>
                    </a:ext>
                  </a:extLst>
                </a:gridCol>
                <a:gridCol w="1287621">
                  <a:extLst>
                    <a:ext uri="{9D8B030D-6E8A-4147-A177-3AD203B41FA5}">
                      <a16:colId xmlns:a16="http://schemas.microsoft.com/office/drawing/2014/main" val="103105432"/>
                    </a:ext>
                  </a:extLst>
                </a:gridCol>
                <a:gridCol w="1100708">
                  <a:extLst>
                    <a:ext uri="{9D8B030D-6E8A-4147-A177-3AD203B41FA5}">
                      <a16:colId xmlns:a16="http://schemas.microsoft.com/office/drawing/2014/main" val="622958959"/>
                    </a:ext>
                  </a:extLst>
                </a:gridCol>
              </a:tblGrid>
              <a:tr h="333770">
                <a:tc>
                  <a:txBody>
                    <a:bodyPr/>
                    <a:lstStyle/>
                    <a:p>
                      <a:pPr algn="l" fontAlgn="ctr"/>
                      <a:endParaRPr lang="zh-TW" altLang="en-US" sz="2200" b="0" i="0" u="none" strike="noStrike" dirty="0">
                        <a:solidFill>
                          <a:srgbClr val="000000"/>
                        </a:solidFill>
                        <a:effectLst/>
                        <a:latin typeface="メイリオ" panose="020B0604030504040204" pitchFamily="50" charset="-128"/>
                        <a:ea typeface="メイリオ" panose="020B0604030504040204" pitchFamily="50" charset="-128"/>
                      </a:endParaRPr>
                    </a:p>
                  </a:txBody>
                  <a:tcPr marL="7620" marR="7620" marT="7620" marB="0" anchor="ctr">
                    <a:lnL>
                      <a:noFill/>
                    </a:lnL>
                    <a:lnR>
                      <a:noFill/>
                    </a:lnR>
                    <a:lnT>
                      <a:noFill/>
                    </a:lnT>
                    <a:lnB w="12700" cap="flat" cmpd="sng" algn="ctr">
                      <a:solidFill>
                        <a:schemeClr val="tx1"/>
                      </a:solidFill>
                      <a:prstDash val="solid"/>
                      <a:round/>
                      <a:headEnd type="none" w="med" len="med"/>
                      <a:tailEnd type="none" w="med" len="med"/>
                    </a:lnB>
                    <a:noFill/>
                  </a:tcPr>
                </a:tc>
                <a:tc>
                  <a:txBody>
                    <a:bodyPr/>
                    <a:lstStyle/>
                    <a:p>
                      <a:pPr algn="l" fontAlgn="ctr"/>
                      <a:endParaRPr lang="ja-JP" altLang="en-US" sz="2200" b="0" i="0" u="none" strike="noStrike">
                        <a:solidFill>
                          <a:srgbClr val="000000"/>
                        </a:solidFill>
                        <a:effectLst/>
                        <a:latin typeface="メイリオ" panose="020B0604030504040204" pitchFamily="50" charset="-128"/>
                        <a:ea typeface="メイリオ" panose="020B0604030504040204" pitchFamily="50" charset="-128"/>
                      </a:endParaRPr>
                    </a:p>
                  </a:txBody>
                  <a:tcPr marL="7620" marR="7620" marT="7620" marB="0" anchor="ctr">
                    <a:lnL>
                      <a:noFill/>
                    </a:lnL>
                    <a:lnR>
                      <a:noFill/>
                    </a:lnR>
                    <a:lnT>
                      <a:noFill/>
                    </a:lnT>
                    <a:lnB w="12700" cap="flat" cmpd="sng" algn="ctr">
                      <a:solidFill>
                        <a:schemeClr val="tx1"/>
                      </a:solidFill>
                      <a:prstDash val="solid"/>
                      <a:round/>
                      <a:headEnd type="none" w="med" len="med"/>
                      <a:tailEnd type="none" w="med" len="med"/>
                    </a:lnB>
                    <a:noFill/>
                  </a:tcPr>
                </a:tc>
                <a:tc>
                  <a:txBody>
                    <a:bodyPr/>
                    <a:lstStyle/>
                    <a:p>
                      <a:pPr algn="l" fontAlgn="ctr"/>
                      <a:endParaRPr lang="ja-JP" altLang="en-US" sz="2200" b="0" i="0" u="none" strike="noStrike">
                        <a:solidFill>
                          <a:srgbClr val="000000"/>
                        </a:solidFill>
                        <a:effectLst/>
                        <a:latin typeface="メイリオ" panose="020B0604030504040204" pitchFamily="50" charset="-128"/>
                        <a:ea typeface="メイリオ" panose="020B0604030504040204" pitchFamily="50" charset="-128"/>
                      </a:endParaRPr>
                    </a:p>
                  </a:txBody>
                  <a:tcPr marL="7620" marR="7620" marT="7620" marB="0" anchor="ctr">
                    <a:lnL>
                      <a:noFill/>
                    </a:lnL>
                    <a:lnR>
                      <a:noFill/>
                    </a:lnR>
                    <a:lnT>
                      <a:noFill/>
                    </a:lnT>
                    <a:lnB w="12700" cap="flat" cmpd="sng" algn="ctr">
                      <a:solidFill>
                        <a:schemeClr val="tx1"/>
                      </a:solidFill>
                      <a:prstDash val="solid"/>
                      <a:round/>
                      <a:headEnd type="none" w="med" len="med"/>
                      <a:tailEnd type="none" w="med" len="med"/>
                    </a:lnB>
                    <a:noFill/>
                  </a:tcPr>
                </a:tc>
                <a:tc>
                  <a:txBody>
                    <a:bodyPr/>
                    <a:lstStyle/>
                    <a:p>
                      <a:pPr algn="l" fontAlgn="ctr"/>
                      <a:endParaRPr lang="ja-JP" altLang="en-US" sz="2200" b="0" i="0" u="none" strike="noStrike">
                        <a:solidFill>
                          <a:srgbClr val="000000"/>
                        </a:solidFill>
                        <a:effectLst/>
                        <a:latin typeface="メイリオ" panose="020B0604030504040204" pitchFamily="50" charset="-128"/>
                        <a:ea typeface="メイリオ" panose="020B0604030504040204" pitchFamily="50" charset="-128"/>
                      </a:endParaRPr>
                    </a:p>
                  </a:txBody>
                  <a:tcPr marL="7620" marR="7620" marT="7620" marB="0" anchor="ctr">
                    <a:lnL>
                      <a:noFill/>
                    </a:lnL>
                    <a:lnR>
                      <a:noFill/>
                    </a:lnR>
                    <a:lnT>
                      <a:noFill/>
                    </a:lnT>
                    <a:lnB w="12700" cap="flat" cmpd="sng" algn="ctr">
                      <a:solidFill>
                        <a:schemeClr val="tx1"/>
                      </a:solidFill>
                      <a:prstDash val="solid"/>
                      <a:round/>
                      <a:headEnd type="none" w="med" len="med"/>
                      <a:tailEnd type="none" w="med" len="med"/>
                    </a:lnB>
                    <a:noFill/>
                  </a:tcPr>
                </a:tc>
                <a:tc>
                  <a:txBody>
                    <a:bodyPr/>
                    <a:lstStyle/>
                    <a:p>
                      <a:pPr algn="l" fontAlgn="ctr"/>
                      <a:endParaRPr lang="ja-JP" altLang="en-US" sz="2200" b="0" i="0" u="none" strike="noStrike">
                        <a:solidFill>
                          <a:srgbClr val="000000"/>
                        </a:solidFill>
                        <a:effectLst/>
                        <a:latin typeface="メイリオ" panose="020B0604030504040204" pitchFamily="50" charset="-128"/>
                        <a:ea typeface="メイリオ" panose="020B0604030504040204" pitchFamily="50" charset="-128"/>
                      </a:endParaRPr>
                    </a:p>
                  </a:txBody>
                  <a:tcPr marL="7620" marR="7620" marT="7620" marB="0" anchor="ctr">
                    <a:lnL>
                      <a:noFill/>
                    </a:lnL>
                    <a:lnR>
                      <a:noFill/>
                    </a:lnR>
                    <a:lnT>
                      <a:noFill/>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20975582"/>
                  </a:ext>
                </a:extLst>
              </a:tr>
              <a:tr h="333770">
                <a:tc rowSpan="2">
                  <a:txBody>
                    <a:bodyPr/>
                    <a:lstStyle/>
                    <a:p>
                      <a:pPr algn="ctr" fontAlgn="ctr"/>
                      <a:r>
                        <a:rPr lang="ja-JP" altLang="en-US" sz="2200" b="0" i="0" u="none" strike="noStrike" dirty="0">
                          <a:solidFill>
                            <a:srgbClr val="000000"/>
                          </a:solidFill>
                          <a:effectLst/>
                          <a:latin typeface="メイリオ" panose="020B0604030504040204" pitchFamily="50" charset="-128"/>
                          <a:ea typeface="メイリオ" panose="020B0604030504040204" pitchFamily="50" charset="-128"/>
                        </a:rPr>
                        <a:t>質問事項 ＜児童生徒質問紙＞</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algn="ctr" fontAlgn="ctr"/>
                      <a:r>
                        <a:rPr lang="zh-CN" altLang="en-US" sz="2200" b="0" i="0" u="none" strike="noStrike" dirty="0">
                          <a:solidFill>
                            <a:srgbClr val="000000"/>
                          </a:solidFill>
                          <a:effectLst/>
                          <a:latin typeface="メイリオ" panose="020B0604030504040204" pitchFamily="50" charset="-128"/>
                          <a:ea typeface="メイリオ" panose="020B0604030504040204" pitchFamily="50" charset="-128"/>
                        </a:rPr>
                        <a:t>小学校第５学年</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kumimoji="1" lang="ja-JP" altLang="en-US"/>
                    </a:p>
                  </a:txBody>
                  <a:tcPr/>
                </a:tc>
                <a:tc gridSpan="2">
                  <a:txBody>
                    <a:bodyPr/>
                    <a:lstStyle/>
                    <a:p>
                      <a:pPr algn="ctr" fontAlgn="ctr"/>
                      <a:r>
                        <a:rPr lang="zh-CN" altLang="en-US" sz="2200" b="0" i="0" u="none" strike="noStrike" dirty="0">
                          <a:solidFill>
                            <a:srgbClr val="000000"/>
                          </a:solidFill>
                          <a:effectLst/>
                          <a:latin typeface="メイリオ" panose="020B0604030504040204" pitchFamily="50" charset="-128"/>
                          <a:ea typeface="メイリオ" panose="020B0604030504040204" pitchFamily="50" charset="-128"/>
                        </a:rPr>
                        <a:t>中学校第２学年</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kumimoji="1" lang="ja-JP" altLang="en-US"/>
                    </a:p>
                  </a:txBody>
                  <a:tcPr/>
                </a:tc>
                <a:extLst>
                  <a:ext uri="{0D108BD9-81ED-4DB2-BD59-A6C34878D82A}">
                    <a16:rowId xmlns:a16="http://schemas.microsoft.com/office/drawing/2014/main" val="2996770361"/>
                  </a:ext>
                </a:extLst>
              </a:tr>
              <a:tr h="333770">
                <a:tc vMerge="1">
                  <a:txBody>
                    <a:bodyPr/>
                    <a:lstStyle/>
                    <a:p>
                      <a:endParaRPr kumimoji="1" lang="ja-JP" altLang="en-US"/>
                    </a:p>
                  </a:txBody>
                  <a:tcPr/>
                </a:tc>
                <a:tc gridSpan="2">
                  <a:txBody>
                    <a:bodyPr/>
                    <a:lstStyle/>
                    <a:p>
                      <a:pPr algn="ctr" fontAlgn="ctr"/>
                      <a:r>
                        <a:rPr lang="ja-JP" altLang="en-US" sz="2200" b="0" i="0" u="none" strike="noStrike" dirty="0">
                          <a:solidFill>
                            <a:srgbClr val="000000"/>
                          </a:solidFill>
                          <a:effectLst/>
                          <a:latin typeface="メイリオ" panose="020B0604030504040204" pitchFamily="50" charset="-128"/>
                          <a:ea typeface="メイリオ" panose="020B0604030504040204" pitchFamily="50" charset="-128"/>
                        </a:rPr>
                        <a:t>肯定的回答</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fontAlgn="ctr"/>
                      <a:endParaRPr lang="ja-JP" altLang="en-US" sz="1800" b="0" i="0" u="none" strike="noStrike" dirty="0">
                        <a:solidFill>
                          <a:srgbClr val="000000"/>
                        </a:solidFill>
                        <a:effectLst/>
                        <a:latin typeface="ＤＦ特太ゴシック体" panose="020B0509000000000000" pitchFamily="49" charset="-128"/>
                        <a:ea typeface="ＤＦ特太ゴシック体" panose="020B0509000000000000" pitchFamily="49" charset="-128"/>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gridSpan="2">
                  <a:txBody>
                    <a:bodyPr/>
                    <a:lstStyle/>
                    <a:p>
                      <a:pPr algn="ctr" fontAlgn="ctr"/>
                      <a:r>
                        <a:rPr lang="ja-JP" altLang="en-US" sz="2200" b="0" i="0" u="none" strike="noStrike" dirty="0">
                          <a:solidFill>
                            <a:srgbClr val="000000"/>
                          </a:solidFill>
                          <a:effectLst/>
                          <a:latin typeface="メイリオ" panose="020B0604030504040204" pitchFamily="50" charset="-128"/>
                          <a:ea typeface="メイリオ" panose="020B0604030504040204" pitchFamily="50" charset="-128"/>
                        </a:rPr>
                        <a:t>肯定的回答</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fontAlgn="ctr"/>
                      <a:endParaRPr lang="ja-JP" altLang="en-US" sz="1800" b="0" i="0" u="none" strike="noStrike" dirty="0">
                        <a:solidFill>
                          <a:srgbClr val="000000"/>
                        </a:solidFill>
                        <a:effectLst/>
                        <a:latin typeface="ＤＦ特太ゴシック体" panose="020B0509000000000000" pitchFamily="49" charset="-128"/>
                        <a:ea typeface="ＤＦ特太ゴシック体" panose="020B0509000000000000" pitchFamily="49" charset="-128"/>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719289386"/>
                  </a:ext>
                </a:extLst>
              </a:tr>
              <a:tr h="482889">
                <a:tc>
                  <a:txBody>
                    <a:bodyPr/>
                    <a:lstStyle/>
                    <a:p>
                      <a:pPr algn="l" fontAlgn="ctr"/>
                      <a:r>
                        <a:rPr lang="ja-JP" altLang="en-US" sz="2200" b="0" i="0" u="none" strike="noStrike" dirty="0">
                          <a:solidFill>
                            <a:srgbClr val="000000"/>
                          </a:solidFill>
                          <a:effectLst/>
                          <a:latin typeface="メイリオ" panose="020B0604030504040204" pitchFamily="50" charset="-128"/>
                          <a:ea typeface="メイリオ" panose="020B0604030504040204" pitchFamily="50" charset="-128"/>
                        </a:rPr>
                        <a:t>先生から声を掛けられたり、励まされたりしていますか</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algn="ctr" fontAlgn="ctr"/>
                      <a:r>
                        <a:rPr lang="ja-JP" altLang="en-US" sz="2200" b="0" i="0" u="none" strike="noStrike" dirty="0">
                          <a:solidFill>
                            <a:srgbClr val="000000"/>
                          </a:solidFill>
                          <a:effectLst/>
                          <a:latin typeface="メイリオ" panose="020B0604030504040204" pitchFamily="50" charset="-128"/>
                          <a:ea typeface="メイリオ" panose="020B0604030504040204" pitchFamily="50" charset="-128"/>
                        </a:rPr>
                        <a:t>８８</a:t>
                      </a:r>
                      <a:r>
                        <a:rPr lang="en-US" altLang="ja-JP" sz="2200" b="0" i="0" u="none" strike="noStrike" dirty="0">
                          <a:solidFill>
                            <a:srgbClr val="000000"/>
                          </a:solidFill>
                          <a:effectLst/>
                          <a:latin typeface="メイリオ" panose="020B0604030504040204" pitchFamily="50" charset="-128"/>
                          <a:ea typeface="メイリオ" panose="020B0604030504040204" pitchFamily="50" charset="-128"/>
                        </a:rPr>
                        <a:t>.</a:t>
                      </a:r>
                      <a:r>
                        <a:rPr lang="ja-JP" altLang="en-US" sz="2200" b="0" i="0" u="none" strike="noStrike" dirty="0">
                          <a:solidFill>
                            <a:srgbClr val="000000"/>
                          </a:solidFill>
                          <a:effectLst/>
                          <a:latin typeface="メイリオ" panose="020B0604030504040204" pitchFamily="50" charset="-128"/>
                          <a:ea typeface="メイリオ" panose="020B0604030504040204" pitchFamily="50" charset="-128"/>
                        </a:rPr>
                        <a:t>９％</a:t>
                      </a:r>
                      <a:endParaRPr lang="en-US" altLang="ja-JP" sz="2200" b="0" i="0" u="none" strike="noStrike" dirty="0">
                        <a:solidFill>
                          <a:srgbClr val="000000"/>
                        </a:solidFill>
                        <a:effectLst/>
                        <a:latin typeface="メイリオ" panose="020B0604030504040204" pitchFamily="50" charset="-128"/>
                        <a:ea typeface="メイリオ" panose="020B0604030504040204" pitchFamily="50" charset="-128"/>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fontAlgn="ctr"/>
                      <a:endParaRPr lang="en-US" altLang="ja-JP" sz="1800" b="0" i="0" u="none" strike="noStrike" dirty="0">
                        <a:solidFill>
                          <a:srgbClr val="000000"/>
                        </a:solidFill>
                        <a:effectLst/>
                        <a:latin typeface="ＤＦ特太ゴシック体" panose="020B0509000000000000" pitchFamily="49" charset="-128"/>
                        <a:ea typeface="ＤＦ特太ゴシック体" panose="020B0509000000000000" pitchFamily="49" charset="-128"/>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gridSpan="2">
                  <a:txBody>
                    <a:bodyPr/>
                    <a:lstStyle/>
                    <a:p>
                      <a:pPr algn="ctr" fontAlgn="ctr"/>
                      <a:r>
                        <a:rPr lang="ja-JP" altLang="en-US" sz="2200" b="0" i="0" u="none" strike="noStrike" dirty="0">
                          <a:solidFill>
                            <a:srgbClr val="000000"/>
                          </a:solidFill>
                          <a:effectLst/>
                          <a:latin typeface="メイリオ" panose="020B0604030504040204" pitchFamily="50" charset="-128"/>
                          <a:ea typeface="メイリオ" panose="020B0604030504040204" pitchFamily="50" charset="-128"/>
                        </a:rPr>
                        <a:t>８８</a:t>
                      </a:r>
                      <a:r>
                        <a:rPr lang="en-US" altLang="ja-JP" sz="2200" b="0" i="0" u="none" strike="noStrike" dirty="0">
                          <a:solidFill>
                            <a:srgbClr val="000000"/>
                          </a:solidFill>
                          <a:effectLst/>
                          <a:latin typeface="メイリオ" panose="020B0604030504040204" pitchFamily="50" charset="-128"/>
                          <a:ea typeface="メイリオ" panose="020B0604030504040204" pitchFamily="50" charset="-128"/>
                        </a:rPr>
                        <a:t>.</a:t>
                      </a:r>
                      <a:r>
                        <a:rPr lang="ja-JP" altLang="en-US" sz="2200" b="0" i="0" u="none" strike="noStrike" dirty="0">
                          <a:solidFill>
                            <a:srgbClr val="000000"/>
                          </a:solidFill>
                          <a:effectLst/>
                          <a:latin typeface="メイリオ" panose="020B0604030504040204" pitchFamily="50" charset="-128"/>
                          <a:ea typeface="メイリオ" panose="020B0604030504040204" pitchFamily="50" charset="-128"/>
                        </a:rPr>
                        <a:t>８％</a:t>
                      </a:r>
                      <a:endParaRPr lang="en-US" altLang="ja-JP" sz="2200" b="0" i="0" u="none" strike="noStrike" dirty="0">
                        <a:solidFill>
                          <a:srgbClr val="000000"/>
                        </a:solidFill>
                        <a:effectLst/>
                        <a:latin typeface="メイリオ" panose="020B0604030504040204" pitchFamily="50" charset="-128"/>
                        <a:ea typeface="メイリオ" panose="020B0604030504040204" pitchFamily="50" charset="-128"/>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fontAlgn="ctr"/>
                      <a:endParaRPr lang="en-US" altLang="ja-JP" sz="1800" b="0" i="0" u="none" strike="noStrike" dirty="0">
                        <a:solidFill>
                          <a:srgbClr val="000000"/>
                        </a:solidFill>
                        <a:effectLst/>
                        <a:latin typeface="ＤＦ特太ゴシック体" panose="020B0509000000000000" pitchFamily="49" charset="-128"/>
                        <a:ea typeface="ＤＦ特太ゴシック体" panose="020B0509000000000000" pitchFamily="49" charset="-128"/>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653251309"/>
                  </a:ext>
                </a:extLst>
              </a:tr>
              <a:tr h="529823">
                <a:tc>
                  <a:txBody>
                    <a:bodyPr/>
                    <a:lstStyle/>
                    <a:p>
                      <a:pPr algn="l" fontAlgn="ctr"/>
                      <a:r>
                        <a:rPr lang="ja-JP" altLang="en-US" sz="2200" b="0" i="0" u="none" strike="noStrike" dirty="0">
                          <a:solidFill>
                            <a:srgbClr val="000000"/>
                          </a:solidFill>
                          <a:effectLst/>
                          <a:latin typeface="メイリオ" panose="020B0604030504040204" pitchFamily="50" charset="-128"/>
                          <a:ea typeface="メイリオ" panose="020B0604030504040204" pitchFamily="50" charset="-128"/>
                        </a:rPr>
                        <a:t>先生はあなたの話を聞いてくれますか</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algn="ctr" fontAlgn="ctr"/>
                      <a:r>
                        <a:rPr lang="ja-JP" altLang="en-US" sz="2200" b="0" i="0" u="none" strike="noStrike" dirty="0">
                          <a:solidFill>
                            <a:srgbClr val="000000"/>
                          </a:solidFill>
                          <a:effectLst/>
                          <a:latin typeface="メイリオ" panose="020B0604030504040204" pitchFamily="50" charset="-128"/>
                          <a:ea typeface="メイリオ" panose="020B0604030504040204" pitchFamily="50" charset="-128"/>
                        </a:rPr>
                        <a:t>９４</a:t>
                      </a:r>
                      <a:r>
                        <a:rPr lang="en-US" altLang="ja-JP" sz="2200" b="0" i="0" u="none" strike="noStrike" dirty="0">
                          <a:solidFill>
                            <a:srgbClr val="000000"/>
                          </a:solidFill>
                          <a:effectLst/>
                          <a:latin typeface="メイリオ" panose="020B0604030504040204" pitchFamily="50" charset="-128"/>
                          <a:ea typeface="メイリオ" panose="020B0604030504040204" pitchFamily="50" charset="-128"/>
                        </a:rPr>
                        <a:t>.</a:t>
                      </a:r>
                      <a:r>
                        <a:rPr lang="ja-JP" altLang="en-US" sz="2200" b="0" i="0" u="none" strike="noStrike" dirty="0">
                          <a:solidFill>
                            <a:srgbClr val="000000"/>
                          </a:solidFill>
                          <a:effectLst/>
                          <a:latin typeface="メイリオ" panose="020B0604030504040204" pitchFamily="50" charset="-128"/>
                          <a:ea typeface="メイリオ" panose="020B0604030504040204" pitchFamily="50" charset="-128"/>
                        </a:rPr>
                        <a:t>６％</a:t>
                      </a:r>
                      <a:endParaRPr lang="en-US" altLang="ja-JP" sz="2200" b="0" i="0" u="none" strike="noStrike" dirty="0">
                        <a:solidFill>
                          <a:srgbClr val="000000"/>
                        </a:solidFill>
                        <a:effectLst/>
                        <a:latin typeface="メイリオ" panose="020B0604030504040204" pitchFamily="50" charset="-128"/>
                        <a:ea typeface="メイリオ" panose="020B0604030504040204" pitchFamily="50" charset="-128"/>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fontAlgn="ctr"/>
                      <a:endParaRPr lang="en-US" altLang="ja-JP" sz="1800" b="0" i="0" u="none" strike="noStrike" dirty="0">
                        <a:solidFill>
                          <a:srgbClr val="000000"/>
                        </a:solidFill>
                        <a:effectLst/>
                        <a:latin typeface="ＤＦ特太ゴシック体" panose="020B0509000000000000" pitchFamily="49" charset="-128"/>
                        <a:ea typeface="ＤＦ特太ゴシック体" panose="020B0509000000000000" pitchFamily="49" charset="-128"/>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gridSpan="2">
                  <a:txBody>
                    <a:bodyPr/>
                    <a:lstStyle/>
                    <a:p>
                      <a:pPr algn="ctr" fontAlgn="ctr"/>
                      <a:r>
                        <a:rPr lang="ja-JP" altLang="en-US" sz="2200" b="0" i="0" u="none" strike="noStrike" dirty="0">
                          <a:solidFill>
                            <a:srgbClr val="000000"/>
                          </a:solidFill>
                          <a:effectLst/>
                          <a:latin typeface="メイリオ" panose="020B0604030504040204" pitchFamily="50" charset="-128"/>
                          <a:ea typeface="メイリオ" panose="020B0604030504040204" pitchFamily="50" charset="-128"/>
                        </a:rPr>
                        <a:t>９４</a:t>
                      </a:r>
                      <a:r>
                        <a:rPr lang="en-US" altLang="ja-JP" sz="2200" b="0" i="0" u="none" strike="noStrike" dirty="0">
                          <a:solidFill>
                            <a:srgbClr val="000000"/>
                          </a:solidFill>
                          <a:effectLst/>
                          <a:latin typeface="メイリオ" panose="020B0604030504040204" pitchFamily="50" charset="-128"/>
                          <a:ea typeface="メイリオ" panose="020B0604030504040204" pitchFamily="50" charset="-128"/>
                        </a:rPr>
                        <a:t>.</a:t>
                      </a:r>
                      <a:r>
                        <a:rPr lang="ja-JP" altLang="en-US" sz="2200" b="0" i="0" u="none" strike="noStrike" dirty="0">
                          <a:solidFill>
                            <a:srgbClr val="000000"/>
                          </a:solidFill>
                          <a:effectLst/>
                          <a:latin typeface="メイリオ" panose="020B0604030504040204" pitchFamily="50" charset="-128"/>
                          <a:ea typeface="メイリオ" panose="020B0604030504040204" pitchFamily="50" charset="-128"/>
                        </a:rPr>
                        <a:t>６％</a:t>
                      </a:r>
                      <a:endParaRPr lang="en-US" altLang="ja-JP" sz="2200" b="0" i="0" u="none" strike="noStrike" dirty="0">
                        <a:solidFill>
                          <a:srgbClr val="000000"/>
                        </a:solidFill>
                        <a:effectLst/>
                        <a:latin typeface="メイリオ" panose="020B0604030504040204" pitchFamily="50" charset="-128"/>
                        <a:ea typeface="メイリオ" panose="020B0604030504040204" pitchFamily="50" charset="-128"/>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fontAlgn="ctr"/>
                      <a:endParaRPr lang="en-US" altLang="ja-JP" sz="1800" b="0" i="0" u="none" strike="noStrike" dirty="0">
                        <a:solidFill>
                          <a:srgbClr val="000000"/>
                        </a:solidFill>
                        <a:effectLst/>
                        <a:latin typeface="ＤＦ特太ゴシック体" panose="020B0509000000000000" pitchFamily="49" charset="-128"/>
                        <a:ea typeface="ＤＦ特太ゴシック体" panose="020B0509000000000000" pitchFamily="49" charset="-128"/>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179118262"/>
                  </a:ext>
                </a:extLst>
              </a:tr>
            </a:tbl>
          </a:graphicData>
        </a:graphic>
      </p:graphicFrame>
      <p:sp>
        <p:nvSpPr>
          <p:cNvPr id="6" name="正方形/長方形 5">
            <a:extLst>
              <a:ext uri="{FF2B5EF4-FFF2-40B4-BE49-F238E27FC236}">
                <a16:creationId xmlns:a16="http://schemas.microsoft.com/office/drawing/2014/main" id="{43A9E12C-0496-8043-864E-F54C4DB624CE}"/>
              </a:ext>
            </a:extLst>
          </p:cNvPr>
          <p:cNvSpPr/>
          <p:nvPr/>
        </p:nvSpPr>
        <p:spPr>
          <a:xfrm>
            <a:off x="7254240" y="2144911"/>
            <a:ext cx="4787455" cy="953588"/>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ボックス 11">
            <a:extLst>
              <a:ext uri="{FF2B5EF4-FFF2-40B4-BE49-F238E27FC236}">
                <a16:creationId xmlns:a16="http://schemas.microsoft.com/office/drawing/2014/main" id="{C55BF29A-56D6-14A5-63D9-A0A1DB831472}"/>
              </a:ext>
            </a:extLst>
          </p:cNvPr>
          <p:cNvSpPr txBox="1"/>
          <p:nvPr/>
        </p:nvSpPr>
        <p:spPr>
          <a:xfrm>
            <a:off x="7674483" y="5212777"/>
            <a:ext cx="4495800" cy="338554"/>
          </a:xfrm>
          <a:prstGeom prst="rect">
            <a:avLst/>
          </a:prstGeom>
          <a:noFill/>
          <a:ln>
            <a:noFill/>
          </a:ln>
        </p:spPr>
        <p:txBody>
          <a:bodyPr wrap="square" rtlCol="0">
            <a:spAutoFit/>
          </a:bodyPr>
          <a:lstStyle/>
          <a:p>
            <a:r>
              <a:rPr lang="zh-TW" altLang="en-US" sz="1600" dirty="0">
                <a:latin typeface="メイリオ" panose="020B0604030504040204" pitchFamily="50" charset="-128"/>
                <a:ea typeface="メイリオ" panose="020B0604030504040204" pitchFamily="50" charset="-128"/>
                <a:cs typeface="メイリオ" panose="020B0604030504040204" pitchFamily="50" charset="-128"/>
              </a:rPr>
              <a:t>令和５年度宮城県児童生徒学習意識等調査結果</a:t>
            </a:r>
            <a:endParaRPr lang="ja-JP" altLang="en-US" sz="16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3" name="正方形/長方形 12">
            <a:extLst>
              <a:ext uri="{FF2B5EF4-FFF2-40B4-BE49-F238E27FC236}">
                <a16:creationId xmlns:a16="http://schemas.microsoft.com/office/drawing/2014/main" id="{A317E92B-A077-59ED-7B5C-9004C32A2222}"/>
              </a:ext>
            </a:extLst>
          </p:cNvPr>
          <p:cNvSpPr/>
          <p:nvPr/>
        </p:nvSpPr>
        <p:spPr>
          <a:xfrm>
            <a:off x="7240591" y="4174491"/>
            <a:ext cx="4787455" cy="986577"/>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4" name="直線コネクタ 13">
            <a:extLst>
              <a:ext uri="{FF2B5EF4-FFF2-40B4-BE49-F238E27FC236}">
                <a16:creationId xmlns:a16="http://schemas.microsoft.com/office/drawing/2014/main" id="{3B0D6E0E-7A66-8906-679A-71B9FCE64806}"/>
              </a:ext>
            </a:extLst>
          </p:cNvPr>
          <p:cNvCxnSpPr>
            <a:cxnSpLocks/>
          </p:cNvCxnSpPr>
          <p:nvPr/>
        </p:nvCxnSpPr>
        <p:spPr>
          <a:xfrm>
            <a:off x="1187355" y="2536569"/>
            <a:ext cx="592972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直線コネクタ 16">
            <a:extLst>
              <a:ext uri="{FF2B5EF4-FFF2-40B4-BE49-F238E27FC236}">
                <a16:creationId xmlns:a16="http://schemas.microsoft.com/office/drawing/2014/main" id="{5835095C-1028-9FE2-EEA0-A053844CB0D4}"/>
              </a:ext>
            </a:extLst>
          </p:cNvPr>
          <p:cNvCxnSpPr>
            <a:cxnSpLocks/>
          </p:cNvCxnSpPr>
          <p:nvPr/>
        </p:nvCxnSpPr>
        <p:spPr>
          <a:xfrm>
            <a:off x="1187355" y="3062009"/>
            <a:ext cx="592972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9" name="テキスト ボックス 18">
            <a:extLst>
              <a:ext uri="{FF2B5EF4-FFF2-40B4-BE49-F238E27FC236}">
                <a16:creationId xmlns:a16="http://schemas.microsoft.com/office/drawing/2014/main" id="{DB823166-6EFC-0A6E-A834-92712859D3C3}"/>
              </a:ext>
            </a:extLst>
          </p:cNvPr>
          <p:cNvSpPr txBox="1"/>
          <p:nvPr/>
        </p:nvSpPr>
        <p:spPr>
          <a:xfrm>
            <a:off x="141587" y="5551331"/>
            <a:ext cx="12041694" cy="584775"/>
          </a:xfrm>
          <a:prstGeom prst="rect">
            <a:avLst/>
          </a:prstGeom>
          <a:noFill/>
        </p:spPr>
        <p:txBody>
          <a:bodyPr wrap="square">
            <a:spAutoFit/>
          </a:bodyPr>
          <a:lstStyle/>
          <a:p>
            <a:pPr algn="ctr"/>
            <a:r>
              <a:rPr lang="ja-JP" altLang="en-US" sz="2800" dirty="0">
                <a:latin typeface="メイリオ" panose="020B0604030504040204" pitchFamily="50" charset="-128"/>
                <a:ea typeface="メイリオ" panose="020B0604030504040204" pitchFamily="50" charset="-128"/>
                <a:cs typeface="メイリオ" panose="020B0604030504040204" pitchFamily="50" charset="-128"/>
              </a:rPr>
              <a:t>教員は一人一人励ましたり話を聴いたりしていて、児童も実感しています</a:t>
            </a:r>
            <a:r>
              <a:rPr lang="ja-JP" altLang="en-US" sz="3200" dirty="0">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32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8" name="フッター プレースホルダー 5">
            <a:extLst>
              <a:ext uri="{FF2B5EF4-FFF2-40B4-BE49-F238E27FC236}">
                <a16:creationId xmlns:a16="http://schemas.microsoft.com/office/drawing/2014/main" id="{29B99B89-D987-438A-9543-DF82BB18BAF6}"/>
              </a:ext>
            </a:extLst>
          </p:cNvPr>
          <p:cNvSpPr txBox="1">
            <a:spLocks/>
          </p:cNvSpPr>
          <p:nvPr/>
        </p:nvSpPr>
        <p:spPr>
          <a:xfrm>
            <a:off x="2613749" y="6374809"/>
            <a:ext cx="6964502" cy="357483"/>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ja-JP" altLang="en-US" sz="2000">
                <a:solidFill>
                  <a:schemeClr val="tx1"/>
                </a:solidFill>
                <a:latin typeface="UD デジタル 教科書体 NK-B" panose="02020700000000000000" pitchFamily="18" charset="-128"/>
                <a:ea typeface="UD デジタル 教科書体 NK-B" panose="02020700000000000000" pitchFamily="18" charset="-128"/>
              </a:rPr>
              <a:t>宮城県総合教育センター　令和</a:t>
            </a:r>
            <a:r>
              <a:rPr kumimoji="1" lang="en-US" altLang="ja-JP" sz="2000">
                <a:solidFill>
                  <a:schemeClr val="tx1"/>
                </a:solidFill>
                <a:latin typeface="UD デジタル 教科書体 NK-B" panose="02020700000000000000" pitchFamily="18" charset="-128"/>
                <a:ea typeface="UD デジタル 教科書体 NK-B" panose="02020700000000000000" pitchFamily="18" charset="-128"/>
              </a:rPr>
              <a:t>6</a:t>
            </a:r>
            <a:r>
              <a:rPr kumimoji="1" lang="ja-JP" altLang="en-US" sz="2000">
                <a:solidFill>
                  <a:schemeClr val="tx1"/>
                </a:solidFill>
                <a:latin typeface="UD デジタル 教科書体 NK-B" panose="02020700000000000000" pitchFamily="18" charset="-128"/>
                <a:ea typeface="UD デジタル 教科書体 NK-B" panose="02020700000000000000" pitchFamily="18" charset="-128"/>
              </a:rPr>
              <a:t>年度　生徒指導研究グループ</a:t>
            </a:r>
            <a:endParaRPr kumimoji="1" lang="ja-JP" altLang="en-US" sz="2000" dirty="0">
              <a:solidFill>
                <a:schemeClr val="tx1"/>
              </a:solidFill>
              <a:latin typeface="UD デジタル 教科書体 NK-B" panose="02020700000000000000" pitchFamily="18" charset="-128"/>
              <a:ea typeface="UD デジタル 教科書体 NK-B" panose="02020700000000000000" pitchFamily="18" charset="-128"/>
            </a:endParaRPr>
          </a:p>
        </p:txBody>
      </p:sp>
      <p:sp>
        <p:nvSpPr>
          <p:cNvPr id="11" name="矢印: 下 10">
            <a:extLst>
              <a:ext uri="{FF2B5EF4-FFF2-40B4-BE49-F238E27FC236}">
                <a16:creationId xmlns:a16="http://schemas.microsoft.com/office/drawing/2014/main" id="{6C1BF7D4-E0BE-2C42-E63E-1E3AD23F564A}"/>
              </a:ext>
            </a:extLst>
          </p:cNvPr>
          <p:cNvSpPr/>
          <p:nvPr/>
        </p:nvSpPr>
        <p:spPr>
          <a:xfrm>
            <a:off x="9487265" y="3187522"/>
            <a:ext cx="306529" cy="925805"/>
          </a:xfrm>
          <a:prstGeom prst="downArrow">
            <a:avLst/>
          </a:prstGeom>
          <a:solidFill>
            <a:schemeClr val="bg1"/>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テキスト ボックス 3">
            <a:extLst>
              <a:ext uri="{FF2B5EF4-FFF2-40B4-BE49-F238E27FC236}">
                <a16:creationId xmlns:a16="http://schemas.microsoft.com/office/drawing/2014/main" id="{F0893744-6735-1296-127E-831CCCE86E92}"/>
              </a:ext>
            </a:extLst>
          </p:cNvPr>
          <p:cNvSpPr txBox="1"/>
          <p:nvPr/>
        </p:nvSpPr>
        <p:spPr>
          <a:xfrm>
            <a:off x="1342238" y="361024"/>
            <a:ext cx="9506693" cy="858761"/>
          </a:xfrm>
          <a:prstGeom prst="rect">
            <a:avLst/>
          </a:prstGeom>
          <a:noFill/>
        </p:spPr>
        <p:txBody>
          <a:bodyPr wrap="square">
            <a:spAutoFit/>
          </a:bodyPr>
          <a:lstStyle/>
          <a:p>
            <a:pPr algn="ctr">
              <a:lnSpc>
                <a:spcPct val="150000"/>
              </a:lnSpc>
            </a:pPr>
            <a:r>
              <a:rPr lang="ja-JP" altLang="en-US" sz="4000" b="1" dirty="0">
                <a:solidFill>
                  <a:schemeClr val="bg1"/>
                </a:solidFill>
                <a:latin typeface="BIZ UDPゴシック" panose="020B0400000000000000" pitchFamily="50" charset="-128"/>
                <a:ea typeface="BIZ UDPゴシック" panose="020B0400000000000000" pitchFamily="50" charset="-128"/>
                <a:cs typeface="メイリオ" panose="020B0604030504040204" pitchFamily="50" charset="-128"/>
              </a:rPr>
              <a:t>１　教員の教育相談の知識を深めよう</a:t>
            </a:r>
          </a:p>
        </p:txBody>
      </p:sp>
    </p:spTree>
    <p:extLst>
      <p:ext uri="{BB962C8B-B14F-4D97-AF65-F5344CB8AC3E}">
        <p14:creationId xmlns:p14="http://schemas.microsoft.com/office/powerpoint/2010/main" val="14669628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p:cNvSpPr/>
          <p:nvPr/>
        </p:nvSpPr>
        <p:spPr>
          <a:xfrm>
            <a:off x="0" y="522518"/>
            <a:ext cx="12192000" cy="757643"/>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tIns="36000" bIns="180000" rtlCol="0" anchor="ctr"/>
          <a:lstStyle/>
          <a:p>
            <a:pPr algn="ctr">
              <a:lnSpc>
                <a:spcPct val="150000"/>
              </a:lnSpc>
            </a:pPr>
            <a:endParaRPr lang="ja-JP" altLang="en-US" sz="4000" b="1" dirty="0">
              <a:latin typeface="BIZ UDPゴシック" panose="020B0400000000000000" pitchFamily="50" charset="-128"/>
              <a:ea typeface="BIZ UDPゴシック" panose="020B0400000000000000" pitchFamily="50" charset="-128"/>
              <a:cs typeface="メイリオ" panose="020B0604030504040204" pitchFamily="50" charset="-128"/>
            </a:endParaRPr>
          </a:p>
        </p:txBody>
      </p:sp>
      <p:sp>
        <p:nvSpPr>
          <p:cNvPr id="10" name="スライド番号プレースホルダー 6"/>
          <p:cNvSpPr>
            <a:spLocks noGrp="1"/>
          </p:cNvSpPr>
          <p:nvPr>
            <p:ph type="sldNum" sz="quarter" idx="4294967295"/>
          </p:nvPr>
        </p:nvSpPr>
        <p:spPr>
          <a:xfrm>
            <a:off x="11043621" y="6359525"/>
            <a:ext cx="685800" cy="365125"/>
          </a:xfrm>
        </p:spPr>
        <p:txBody>
          <a:bodyPr/>
          <a:lstStyle/>
          <a:p>
            <a:fld id="{0E54B413-F675-4D37-BE3F-961AF07AA19A}" type="slidenum">
              <a:rPr kumimoji="1" lang="ja-JP" altLang="en-US" sz="2000" smtClean="0">
                <a:solidFill>
                  <a:schemeClr val="tx1"/>
                </a:solidFill>
                <a:latin typeface="UD デジタル 教科書体 NK-B" panose="02020700000000000000" pitchFamily="18" charset="-128"/>
                <a:ea typeface="UD デジタル 教科書体 NK-B" panose="02020700000000000000" pitchFamily="18" charset="-128"/>
              </a:rPr>
              <a:t>22</a:t>
            </a:fld>
            <a:endParaRPr kumimoji="1" lang="ja-JP" altLang="en-US" sz="2000" dirty="0">
              <a:solidFill>
                <a:schemeClr val="tx1"/>
              </a:solidFill>
              <a:latin typeface="UD デジタル 教科書体 NK-B" panose="02020700000000000000" pitchFamily="18" charset="-128"/>
              <a:ea typeface="UD デジタル 教科書体 NK-B" panose="02020700000000000000" pitchFamily="18" charset="-128"/>
            </a:endParaRPr>
          </a:p>
        </p:txBody>
      </p:sp>
      <p:sp>
        <p:nvSpPr>
          <p:cNvPr id="21" name="テキスト ボックス 20">
            <a:extLst>
              <a:ext uri="{FF2B5EF4-FFF2-40B4-BE49-F238E27FC236}">
                <a16:creationId xmlns:a16="http://schemas.microsoft.com/office/drawing/2014/main" id="{64B354F2-4060-FC01-A837-A0125F921CC1}"/>
              </a:ext>
            </a:extLst>
          </p:cNvPr>
          <p:cNvSpPr txBox="1"/>
          <p:nvPr/>
        </p:nvSpPr>
        <p:spPr>
          <a:xfrm>
            <a:off x="85965" y="4464855"/>
            <a:ext cx="11841375" cy="584775"/>
          </a:xfrm>
          <a:prstGeom prst="rect">
            <a:avLst/>
          </a:prstGeom>
          <a:noFill/>
          <a:ln w="38100">
            <a:noFill/>
          </a:ln>
        </p:spPr>
        <p:txBody>
          <a:bodyPr wrap="square" rtlCol="0">
            <a:spAutoFit/>
          </a:bodyPr>
          <a:lstStyle/>
          <a:p>
            <a:r>
              <a:rPr lang="ja-JP" altLang="en-US" sz="3200" spc="-15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ただ「励ます・話を聴く」のでは、十分ではないのかもしれません。</a:t>
            </a:r>
            <a:endParaRPr lang="en-US" altLang="ja-JP" sz="3200" spc="-15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22" name="図 21" descr="部屋 が含まれている画像&#10;&#10;自動的に生成された説明">
            <a:extLst>
              <a:ext uri="{FF2B5EF4-FFF2-40B4-BE49-F238E27FC236}">
                <a16:creationId xmlns:a16="http://schemas.microsoft.com/office/drawing/2014/main" id="{B538A7F4-74F0-1A10-FC0D-34142C7FFB14}"/>
              </a:ext>
            </a:extLst>
          </p:cNvPr>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9395" t="12714" r="49184" b="18882"/>
          <a:stretch/>
        </p:blipFill>
        <p:spPr>
          <a:xfrm>
            <a:off x="9767155" y="5049116"/>
            <a:ext cx="947943" cy="1106745"/>
          </a:xfrm>
          <a:prstGeom prst="rect">
            <a:avLst/>
          </a:prstGeom>
        </p:spPr>
      </p:pic>
      <p:pic>
        <p:nvPicPr>
          <p:cNvPr id="23" name="図 22" descr="部屋 が含まれている画像&#10;&#10;自動的に生成された説明">
            <a:extLst>
              <a:ext uri="{FF2B5EF4-FFF2-40B4-BE49-F238E27FC236}">
                <a16:creationId xmlns:a16="http://schemas.microsoft.com/office/drawing/2014/main" id="{335DFA41-9C3C-976C-75A1-1CE40195EFE8}"/>
              </a:ext>
            </a:extLst>
          </p:cNvPr>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l="50000" t="12714" r="9395" b="8312"/>
          <a:stretch/>
        </p:blipFill>
        <p:spPr>
          <a:xfrm>
            <a:off x="10545486" y="4799632"/>
            <a:ext cx="996270" cy="1369877"/>
          </a:xfrm>
          <a:prstGeom prst="rect">
            <a:avLst/>
          </a:prstGeom>
        </p:spPr>
      </p:pic>
      <p:sp>
        <p:nvSpPr>
          <p:cNvPr id="24" name="矢印: 右 23">
            <a:extLst>
              <a:ext uri="{FF2B5EF4-FFF2-40B4-BE49-F238E27FC236}">
                <a16:creationId xmlns:a16="http://schemas.microsoft.com/office/drawing/2014/main" id="{29A344CE-7083-6355-7015-0D03EDC64C05}"/>
              </a:ext>
            </a:extLst>
          </p:cNvPr>
          <p:cNvSpPr/>
          <p:nvPr/>
        </p:nvSpPr>
        <p:spPr>
          <a:xfrm>
            <a:off x="5603428" y="2732314"/>
            <a:ext cx="806450" cy="696686"/>
          </a:xfrm>
          <a:prstGeom prst="rightArrow">
            <a:avLst/>
          </a:prstGeom>
          <a:solidFill>
            <a:schemeClr val="bg1"/>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テキスト ボックス 24">
            <a:extLst>
              <a:ext uri="{FF2B5EF4-FFF2-40B4-BE49-F238E27FC236}">
                <a16:creationId xmlns:a16="http://schemas.microsoft.com/office/drawing/2014/main" id="{D6E9FAEE-4AD7-1F06-7E12-9703F559266F}"/>
              </a:ext>
            </a:extLst>
          </p:cNvPr>
          <p:cNvSpPr txBox="1"/>
          <p:nvPr/>
        </p:nvSpPr>
        <p:spPr>
          <a:xfrm>
            <a:off x="5458080" y="2270649"/>
            <a:ext cx="1154582" cy="461665"/>
          </a:xfrm>
          <a:prstGeom prst="rect">
            <a:avLst/>
          </a:prstGeom>
          <a:noFill/>
          <a:ln w="38100">
            <a:noFill/>
          </a:ln>
        </p:spPr>
        <p:txBody>
          <a:bodyPr wrap="square" rtlCol="0">
            <a:spAutoFit/>
          </a:bodyPr>
          <a:lstStyle/>
          <a:p>
            <a:r>
              <a:rPr lang="ja-JP" altLang="en-US" sz="240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しかし</a:t>
            </a:r>
            <a:endParaRPr lang="en-US" altLang="ja-JP" sz="240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 name="フッター プレースホルダー 5">
            <a:extLst>
              <a:ext uri="{FF2B5EF4-FFF2-40B4-BE49-F238E27FC236}">
                <a16:creationId xmlns:a16="http://schemas.microsoft.com/office/drawing/2014/main" id="{E0C4EF12-5EA5-20C6-A097-0EADEA537697}"/>
              </a:ext>
            </a:extLst>
          </p:cNvPr>
          <p:cNvSpPr txBox="1">
            <a:spLocks/>
          </p:cNvSpPr>
          <p:nvPr/>
        </p:nvSpPr>
        <p:spPr>
          <a:xfrm>
            <a:off x="2613749" y="6374809"/>
            <a:ext cx="6964502" cy="357483"/>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ja-JP" altLang="en-US" sz="2000">
                <a:solidFill>
                  <a:schemeClr val="tx1"/>
                </a:solidFill>
                <a:latin typeface="UD デジタル 教科書体 NK-B" panose="02020700000000000000" pitchFamily="18" charset="-128"/>
                <a:ea typeface="UD デジタル 教科書体 NK-B" panose="02020700000000000000" pitchFamily="18" charset="-128"/>
              </a:rPr>
              <a:t>宮城県総合教育センター　令和</a:t>
            </a:r>
            <a:r>
              <a:rPr kumimoji="1" lang="en-US" altLang="ja-JP" sz="2000">
                <a:solidFill>
                  <a:schemeClr val="tx1"/>
                </a:solidFill>
                <a:latin typeface="UD デジタル 教科書体 NK-B" panose="02020700000000000000" pitchFamily="18" charset="-128"/>
                <a:ea typeface="UD デジタル 教科書体 NK-B" panose="02020700000000000000" pitchFamily="18" charset="-128"/>
              </a:rPr>
              <a:t>6</a:t>
            </a:r>
            <a:r>
              <a:rPr kumimoji="1" lang="ja-JP" altLang="en-US" sz="2000">
                <a:solidFill>
                  <a:schemeClr val="tx1"/>
                </a:solidFill>
                <a:latin typeface="UD デジタル 教科書体 NK-B" panose="02020700000000000000" pitchFamily="18" charset="-128"/>
                <a:ea typeface="UD デジタル 教科書体 NK-B" panose="02020700000000000000" pitchFamily="18" charset="-128"/>
              </a:rPr>
              <a:t>年度　生徒指導研究グループ</a:t>
            </a:r>
            <a:endParaRPr kumimoji="1" lang="ja-JP" altLang="en-US" sz="2000" dirty="0">
              <a:solidFill>
                <a:schemeClr val="tx1"/>
              </a:solidFill>
              <a:latin typeface="UD デジタル 教科書体 NK-B" panose="02020700000000000000" pitchFamily="18" charset="-128"/>
              <a:ea typeface="UD デジタル 教科書体 NK-B" panose="02020700000000000000" pitchFamily="18" charset="-128"/>
            </a:endParaRPr>
          </a:p>
        </p:txBody>
      </p:sp>
      <p:sp>
        <p:nvSpPr>
          <p:cNvPr id="2" name="テキスト ボックス 1">
            <a:extLst>
              <a:ext uri="{FF2B5EF4-FFF2-40B4-BE49-F238E27FC236}">
                <a16:creationId xmlns:a16="http://schemas.microsoft.com/office/drawing/2014/main" id="{B620C378-FED2-8A3A-C581-042C5962E947}"/>
              </a:ext>
            </a:extLst>
          </p:cNvPr>
          <p:cNvSpPr txBox="1"/>
          <p:nvPr/>
        </p:nvSpPr>
        <p:spPr>
          <a:xfrm>
            <a:off x="1342238" y="361024"/>
            <a:ext cx="9506693" cy="858761"/>
          </a:xfrm>
          <a:prstGeom prst="rect">
            <a:avLst/>
          </a:prstGeom>
          <a:noFill/>
        </p:spPr>
        <p:txBody>
          <a:bodyPr wrap="square">
            <a:spAutoFit/>
          </a:bodyPr>
          <a:lstStyle/>
          <a:p>
            <a:pPr algn="ctr">
              <a:lnSpc>
                <a:spcPct val="150000"/>
              </a:lnSpc>
            </a:pPr>
            <a:r>
              <a:rPr lang="ja-JP" altLang="en-US" sz="4000" b="1" dirty="0">
                <a:solidFill>
                  <a:schemeClr val="bg1"/>
                </a:solidFill>
                <a:latin typeface="BIZ UDPゴシック" panose="020B0400000000000000" pitchFamily="50" charset="-128"/>
                <a:ea typeface="BIZ UDPゴシック" panose="020B0400000000000000" pitchFamily="50" charset="-128"/>
                <a:cs typeface="メイリオ" panose="020B0604030504040204" pitchFamily="50" charset="-128"/>
              </a:rPr>
              <a:t>１　教員の教育相談の知識を深めよう</a:t>
            </a:r>
          </a:p>
        </p:txBody>
      </p:sp>
      <p:grpSp>
        <p:nvGrpSpPr>
          <p:cNvPr id="6" name="グループ化 5">
            <a:extLst>
              <a:ext uri="{FF2B5EF4-FFF2-40B4-BE49-F238E27FC236}">
                <a16:creationId xmlns:a16="http://schemas.microsoft.com/office/drawing/2014/main" id="{1D34D13E-ADF8-6E82-DE92-832DD50CFA58}"/>
              </a:ext>
            </a:extLst>
          </p:cNvPr>
          <p:cNvGrpSpPr/>
          <p:nvPr/>
        </p:nvGrpSpPr>
        <p:grpSpPr>
          <a:xfrm>
            <a:off x="223246" y="1949637"/>
            <a:ext cx="11947059" cy="2420210"/>
            <a:chOff x="44182" y="2946447"/>
            <a:chExt cx="11947059" cy="2420210"/>
          </a:xfrm>
        </p:grpSpPr>
        <p:grpSp>
          <p:nvGrpSpPr>
            <p:cNvPr id="12" name="グループ化 11">
              <a:extLst>
                <a:ext uri="{FF2B5EF4-FFF2-40B4-BE49-F238E27FC236}">
                  <a16:creationId xmlns:a16="http://schemas.microsoft.com/office/drawing/2014/main" id="{909A76E4-955F-118A-5800-1477C91A2BDE}"/>
                </a:ext>
              </a:extLst>
            </p:cNvPr>
            <p:cNvGrpSpPr/>
            <p:nvPr/>
          </p:nvGrpSpPr>
          <p:grpSpPr>
            <a:xfrm>
              <a:off x="44182" y="2946447"/>
              <a:ext cx="5188748" cy="2031657"/>
              <a:chOff x="4283814" y="2206031"/>
              <a:chExt cx="4389201" cy="2031657"/>
            </a:xfrm>
          </p:grpSpPr>
          <p:sp>
            <p:nvSpPr>
              <p:cNvPr id="19" name="正方形/長方形 18">
                <a:extLst>
                  <a:ext uri="{FF2B5EF4-FFF2-40B4-BE49-F238E27FC236}">
                    <a16:creationId xmlns:a16="http://schemas.microsoft.com/office/drawing/2014/main" id="{1CB89EF4-1E36-9EE2-A14F-C887741F2EAA}"/>
                  </a:ext>
                </a:extLst>
              </p:cNvPr>
              <p:cNvSpPr/>
              <p:nvPr/>
            </p:nvSpPr>
            <p:spPr>
              <a:xfrm>
                <a:off x="4283814" y="2206031"/>
                <a:ext cx="4303433" cy="2031657"/>
              </a:xfrm>
              <a:prstGeom prst="rect">
                <a:avLst/>
              </a:prstGeom>
              <a:solidFill>
                <a:srgbClr val="FFDDFF"/>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6" name="テキスト ボックス 25">
                <a:extLst>
                  <a:ext uri="{FF2B5EF4-FFF2-40B4-BE49-F238E27FC236}">
                    <a16:creationId xmlns:a16="http://schemas.microsoft.com/office/drawing/2014/main" id="{831BBAA8-690D-9142-FC15-A06834A28656}"/>
                  </a:ext>
                </a:extLst>
              </p:cNvPr>
              <p:cNvSpPr txBox="1"/>
              <p:nvPr/>
            </p:nvSpPr>
            <p:spPr>
              <a:xfrm>
                <a:off x="4369583" y="2609088"/>
                <a:ext cx="4303432" cy="1384995"/>
              </a:xfrm>
              <a:prstGeom prst="rect">
                <a:avLst/>
              </a:prstGeom>
              <a:noFill/>
              <a:ln w="38100">
                <a:noFill/>
              </a:ln>
            </p:spPr>
            <p:txBody>
              <a:bodyPr wrap="square" rtlCol="0">
                <a:spAutoFit/>
              </a:bodyPr>
              <a:lstStyle/>
              <a:p>
                <a:r>
                  <a:rPr lang="ja-JP" altLang="en-US" sz="280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児童は、</a:t>
                </a:r>
                <a:r>
                  <a:rPr lang="ja-JP" altLang="en-US" sz="28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先生から励まされたり、話を聴いてもらったりしていると実感</a:t>
                </a:r>
                <a:r>
                  <a:rPr lang="ja-JP" altLang="en-US" sz="280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している。</a:t>
                </a:r>
                <a:endParaRPr lang="en-US" altLang="ja-JP" sz="280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grpSp>
        <p:grpSp>
          <p:nvGrpSpPr>
            <p:cNvPr id="13" name="グループ化 12">
              <a:extLst>
                <a:ext uri="{FF2B5EF4-FFF2-40B4-BE49-F238E27FC236}">
                  <a16:creationId xmlns:a16="http://schemas.microsoft.com/office/drawing/2014/main" id="{60222B8C-573F-7FE6-7DFD-E0A7B0864030}"/>
                </a:ext>
              </a:extLst>
            </p:cNvPr>
            <p:cNvGrpSpPr/>
            <p:nvPr/>
          </p:nvGrpSpPr>
          <p:grpSpPr>
            <a:xfrm>
              <a:off x="6458773" y="2946447"/>
              <a:ext cx="5532468" cy="2420210"/>
              <a:chOff x="6833491" y="2194026"/>
              <a:chExt cx="4679957" cy="2420210"/>
            </a:xfrm>
          </p:grpSpPr>
          <p:sp>
            <p:nvSpPr>
              <p:cNvPr id="14" name="正方形/長方形 13">
                <a:extLst>
                  <a:ext uri="{FF2B5EF4-FFF2-40B4-BE49-F238E27FC236}">
                    <a16:creationId xmlns:a16="http://schemas.microsoft.com/office/drawing/2014/main" id="{6C7C1820-CF52-449E-D82F-DD75C993252C}"/>
                  </a:ext>
                </a:extLst>
              </p:cNvPr>
              <p:cNvSpPr/>
              <p:nvPr/>
            </p:nvSpPr>
            <p:spPr>
              <a:xfrm>
                <a:off x="6833491" y="2194026"/>
                <a:ext cx="4505313" cy="2031657"/>
              </a:xfrm>
              <a:prstGeom prst="rect">
                <a:avLst/>
              </a:prstGeom>
              <a:solidFill>
                <a:srgbClr val="CCFFFF"/>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7" name="テキスト ボックス 16">
                <a:extLst>
                  <a:ext uri="{FF2B5EF4-FFF2-40B4-BE49-F238E27FC236}">
                    <a16:creationId xmlns:a16="http://schemas.microsoft.com/office/drawing/2014/main" id="{4777D987-E408-7C31-46F8-BCD80E04E5EB}"/>
                  </a:ext>
                </a:extLst>
              </p:cNvPr>
              <p:cNvSpPr txBox="1"/>
              <p:nvPr/>
            </p:nvSpPr>
            <p:spPr>
              <a:xfrm>
                <a:off x="6936948" y="2367467"/>
                <a:ext cx="4576500" cy="2246769"/>
              </a:xfrm>
              <a:prstGeom prst="rect">
                <a:avLst/>
              </a:prstGeom>
              <a:noFill/>
              <a:ln w="38100">
                <a:noFill/>
              </a:ln>
            </p:spPr>
            <p:txBody>
              <a:bodyPr wrap="square" rtlCol="0">
                <a:spAutoFit/>
              </a:bodyPr>
              <a:lstStyle/>
              <a:p>
                <a:r>
                  <a:rPr lang="ja-JP" altLang="en-US" sz="280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問題行動や学校に登校していない等の課題もある。</a:t>
                </a:r>
                <a:r>
                  <a:rPr lang="ja-JP" altLang="en-US" sz="2800" b="1" dirty="0">
                    <a:solidFill>
                      <a:srgbClr val="0070C0"/>
                    </a:solidFill>
                    <a:latin typeface="メイリオ" panose="020B0604030504040204" pitchFamily="50" charset="-128"/>
                    <a:ea typeface="メイリオ" panose="020B0604030504040204" pitchFamily="50" charset="-128"/>
                    <a:cs typeface="メイリオ" panose="020B0604030504040204" pitchFamily="50" charset="-128"/>
                  </a:rPr>
                  <a:t>先生や学校にいる大人に相談できる割合が全国より低い</a:t>
                </a:r>
                <a:r>
                  <a:rPr lang="ja-JP" altLang="en-US" sz="2800" dirty="0">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2800" dirty="0">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280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grpSp>
      </p:grpSp>
    </p:spTree>
    <p:extLst>
      <p:ext uri="{BB962C8B-B14F-4D97-AF65-F5344CB8AC3E}">
        <p14:creationId xmlns:p14="http://schemas.microsoft.com/office/powerpoint/2010/main" val="23719962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a:extLst>
              <a:ext uri="{FF2B5EF4-FFF2-40B4-BE49-F238E27FC236}">
                <a16:creationId xmlns:a16="http://schemas.microsoft.com/office/drawing/2014/main" id="{6CAD8232-D561-67F3-2BF1-1845CB1C5B5C}"/>
              </a:ext>
            </a:extLst>
          </p:cNvPr>
          <p:cNvPicPr>
            <a:picLocks noChangeAspect="1"/>
          </p:cNvPicPr>
          <p:nvPr/>
        </p:nvPicPr>
        <p:blipFill>
          <a:blip r:embed="rId3"/>
          <a:stretch>
            <a:fillRect/>
          </a:stretch>
        </p:blipFill>
        <p:spPr>
          <a:xfrm>
            <a:off x="54175" y="2340861"/>
            <a:ext cx="12060000" cy="4030162"/>
          </a:xfrm>
          <a:prstGeom prst="rect">
            <a:avLst/>
          </a:prstGeom>
        </p:spPr>
      </p:pic>
      <p:sp>
        <p:nvSpPr>
          <p:cNvPr id="4" name="テキスト ボックス 3">
            <a:extLst>
              <a:ext uri="{FF2B5EF4-FFF2-40B4-BE49-F238E27FC236}">
                <a16:creationId xmlns:a16="http://schemas.microsoft.com/office/drawing/2014/main" id="{C6680CC2-FB87-CAC8-E933-B4945F16EC3E}"/>
              </a:ext>
            </a:extLst>
          </p:cNvPr>
          <p:cNvSpPr txBox="1"/>
          <p:nvPr/>
        </p:nvSpPr>
        <p:spPr>
          <a:xfrm>
            <a:off x="632749" y="1522245"/>
            <a:ext cx="10926502" cy="954107"/>
          </a:xfrm>
          <a:prstGeom prst="rect">
            <a:avLst/>
          </a:prstGeom>
          <a:noFill/>
        </p:spPr>
        <p:txBody>
          <a:bodyPr wrap="square">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あなたなら先生にどんなことをしてもらうと相談しやすいですか。</a:t>
            </a:r>
            <a:endParaRPr kumimoji="1" lang="en-US" altLang="ja-JP" sz="2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r" defTabSz="4572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（小学生 </a:t>
            </a:r>
            <a:r>
              <a:rPr kumimoji="1" lang="en-US" altLang="ja-JP" sz="2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n=1128</a:t>
            </a:r>
            <a:r>
              <a:rPr kumimoji="1" lang="ja-JP" altLang="en-US" sz="2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a:t>
            </a:r>
            <a:endParaRPr kumimoji="1" lang="en-US" altLang="ja-JP" sz="2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cxnSp>
        <p:nvCxnSpPr>
          <p:cNvPr id="6" name="直線コネクタ 5">
            <a:extLst>
              <a:ext uri="{FF2B5EF4-FFF2-40B4-BE49-F238E27FC236}">
                <a16:creationId xmlns:a16="http://schemas.microsoft.com/office/drawing/2014/main" id="{54B056B6-8068-1F4F-0097-C8B6579D29A2}"/>
              </a:ext>
            </a:extLst>
          </p:cNvPr>
          <p:cNvCxnSpPr>
            <a:cxnSpLocks/>
          </p:cNvCxnSpPr>
          <p:nvPr/>
        </p:nvCxnSpPr>
        <p:spPr>
          <a:xfrm>
            <a:off x="2325188" y="2998842"/>
            <a:ext cx="2880000" cy="0"/>
          </a:xfrm>
          <a:prstGeom prst="line">
            <a:avLst/>
          </a:prstGeom>
          <a:ln w="28575">
            <a:solidFill>
              <a:srgbClr val="FF0000"/>
            </a:solidFill>
          </a:ln>
        </p:spPr>
        <p:style>
          <a:lnRef idx="1">
            <a:schemeClr val="dk1"/>
          </a:lnRef>
          <a:fillRef idx="0">
            <a:schemeClr val="dk1"/>
          </a:fillRef>
          <a:effectRef idx="0">
            <a:schemeClr val="dk1"/>
          </a:effectRef>
          <a:fontRef idx="minor">
            <a:schemeClr val="tx1"/>
          </a:fontRef>
        </p:style>
      </p:cxnSp>
      <p:cxnSp>
        <p:nvCxnSpPr>
          <p:cNvPr id="7" name="直線コネクタ 6">
            <a:extLst>
              <a:ext uri="{FF2B5EF4-FFF2-40B4-BE49-F238E27FC236}">
                <a16:creationId xmlns:a16="http://schemas.microsoft.com/office/drawing/2014/main" id="{13BD83A3-CE8B-2F87-C7B1-5EB002F7A56F}"/>
              </a:ext>
            </a:extLst>
          </p:cNvPr>
          <p:cNvCxnSpPr>
            <a:cxnSpLocks/>
          </p:cNvCxnSpPr>
          <p:nvPr/>
        </p:nvCxnSpPr>
        <p:spPr>
          <a:xfrm>
            <a:off x="1743890" y="3312149"/>
            <a:ext cx="3456000" cy="0"/>
          </a:xfrm>
          <a:prstGeom prst="line">
            <a:avLst/>
          </a:prstGeom>
          <a:ln w="28575">
            <a:solidFill>
              <a:srgbClr val="FF0000"/>
            </a:solidFill>
          </a:ln>
        </p:spPr>
        <p:style>
          <a:lnRef idx="1">
            <a:schemeClr val="dk1"/>
          </a:lnRef>
          <a:fillRef idx="0">
            <a:schemeClr val="dk1"/>
          </a:fillRef>
          <a:effectRef idx="0">
            <a:schemeClr val="dk1"/>
          </a:effectRef>
          <a:fontRef idx="minor">
            <a:schemeClr val="tx1"/>
          </a:fontRef>
        </p:style>
      </p:cxnSp>
      <p:sp>
        <p:nvSpPr>
          <p:cNvPr id="9" name="テキスト ボックス 8">
            <a:extLst>
              <a:ext uri="{FF2B5EF4-FFF2-40B4-BE49-F238E27FC236}">
                <a16:creationId xmlns:a16="http://schemas.microsoft.com/office/drawing/2014/main" id="{FB53C3C2-0062-E091-459D-CA2A251FF3DD}"/>
              </a:ext>
            </a:extLst>
          </p:cNvPr>
          <p:cNvSpPr txBox="1"/>
          <p:nvPr/>
        </p:nvSpPr>
        <p:spPr>
          <a:xfrm>
            <a:off x="10529968" y="5904817"/>
            <a:ext cx="1660570" cy="369332"/>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a:t>
            </a:r>
            <a:r>
              <a:rPr kumimoji="1" lang="ja-JP" altLang="en-US" sz="1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複数回答可</a:t>
            </a:r>
            <a:endParaRPr kumimoji="1" lang="en-US" altLang="ja-JP" sz="1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2" name="正方形/長方形 1">
            <a:extLst>
              <a:ext uri="{FF2B5EF4-FFF2-40B4-BE49-F238E27FC236}">
                <a16:creationId xmlns:a16="http://schemas.microsoft.com/office/drawing/2014/main" id="{E8BE620F-3D55-6138-5A76-1CE39FA9D643}"/>
              </a:ext>
            </a:extLst>
          </p:cNvPr>
          <p:cNvSpPr/>
          <p:nvPr/>
        </p:nvSpPr>
        <p:spPr>
          <a:xfrm>
            <a:off x="0" y="522518"/>
            <a:ext cx="12192000" cy="757643"/>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tIns="36000" bIns="180000" rtlCol="0" anchor="ctr"/>
          <a:lstStyle/>
          <a:p>
            <a:pPr algn="ctr">
              <a:lnSpc>
                <a:spcPct val="150000"/>
              </a:lnSpc>
            </a:pPr>
            <a:endParaRPr lang="ja-JP" altLang="en-US" sz="4000" b="1" dirty="0">
              <a:latin typeface="BIZ UDPゴシック" panose="020B0400000000000000" pitchFamily="50" charset="-128"/>
              <a:ea typeface="BIZ UDPゴシック" panose="020B0400000000000000" pitchFamily="50" charset="-128"/>
              <a:cs typeface="メイリオ" panose="020B0604030504040204" pitchFamily="50" charset="-128"/>
            </a:endParaRPr>
          </a:p>
        </p:txBody>
      </p:sp>
      <p:sp>
        <p:nvSpPr>
          <p:cNvPr id="3" name="スライド番号プレースホルダー 6">
            <a:extLst>
              <a:ext uri="{FF2B5EF4-FFF2-40B4-BE49-F238E27FC236}">
                <a16:creationId xmlns:a16="http://schemas.microsoft.com/office/drawing/2014/main" id="{DB8226FD-F14A-FEA1-AAE0-D4BD17C682FC}"/>
              </a:ext>
            </a:extLst>
          </p:cNvPr>
          <p:cNvSpPr txBox="1">
            <a:spLocks/>
          </p:cNvSpPr>
          <p:nvPr/>
        </p:nvSpPr>
        <p:spPr>
          <a:xfrm>
            <a:off x="11043621" y="6359525"/>
            <a:ext cx="6858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E54B413-F675-4D37-BE3F-961AF07AA19A}" type="slidenum">
              <a:rPr kumimoji="1" lang="ja-JP" altLang="en-US" sz="2000" smtClean="0">
                <a:solidFill>
                  <a:schemeClr val="tx1"/>
                </a:solidFill>
                <a:latin typeface="UD デジタル 教科書体 NK-B" panose="02020700000000000000" pitchFamily="18" charset="-128"/>
                <a:ea typeface="UD デジタル 教科書体 NK-B" panose="02020700000000000000" pitchFamily="18" charset="-128"/>
              </a:rPr>
              <a:pPr/>
              <a:t>23</a:t>
            </a:fld>
            <a:endParaRPr kumimoji="1" lang="ja-JP" altLang="en-US" sz="2000" dirty="0">
              <a:solidFill>
                <a:schemeClr val="tx1"/>
              </a:solidFill>
              <a:latin typeface="UD デジタル 教科書体 NK-B" panose="02020700000000000000" pitchFamily="18" charset="-128"/>
              <a:ea typeface="UD デジタル 教科書体 NK-B" panose="02020700000000000000" pitchFamily="18" charset="-128"/>
            </a:endParaRPr>
          </a:p>
        </p:txBody>
      </p:sp>
      <p:sp>
        <p:nvSpPr>
          <p:cNvPr id="10" name="フッター プレースホルダー 5">
            <a:extLst>
              <a:ext uri="{FF2B5EF4-FFF2-40B4-BE49-F238E27FC236}">
                <a16:creationId xmlns:a16="http://schemas.microsoft.com/office/drawing/2014/main" id="{D8BACA44-82C5-F4C5-6374-3653CEF55123}"/>
              </a:ext>
            </a:extLst>
          </p:cNvPr>
          <p:cNvSpPr txBox="1">
            <a:spLocks/>
          </p:cNvSpPr>
          <p:nvPr/>
        </p:nvSpPr>
        <p:spPr>
          <a:xfrm>
            <a:off x="2613749" y="6374809"/>
            <a:ext cx="6964502" cy="357483"/>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ja-JP" altLang="en-US" sz="2000" dirty="0">
                <a:solidFill>
                  <a:schemeClr val="tx1"/>
                </a:solidFill>
                <a:latin typeface="UD デジタル 教科書体 NK-B" panose="02020700000000000000" pitchFamily="18" charset="-128"/>
                <a:ea typeface="UD デジタル 教科書体 NK-B" panose="02020700000000000000" pitchFamily="18" charset="-128"/>
              </a:rPr>
              <a:t>宮城県総合教育センター　令和</a:t>
            </a:r>
            <a:r>
              <a:rPr kumimoji="1" lang="en-US" altLang="ja-JP" sz="2000" dirty="0">
                <a:solidFill>
                  <a:schemeClr val="tx1"/>
                </a:solidFill>
                <a:latin typeface="UD デジタル 教科書体 NK-B" panose="02020700000000000000" pitchFamily="18" charset="-128"/>
                <a:ea typeface="UD デジタル 教科書体 NK-B" panose="02020700000000000000" pitchFamily="18" charset="-128"/>
              </a:rPr>
              <a:t>6</a:t>
            </a:r>
            <a:r>
              <a:rPr kumimoji="1" lang="ja-JP" altLang="en-US" sz="2000" dirty="0">
                <a:solidFill>
                  <a:schemeClr val="tx1"/>
                </a:solidFill>
                <a:latin typeface="UD デジタル 教科書体 NK-B" panose="02020700000000000000" pitchFamily="18" charset="-128"/>
                <a:ea typeface="UD デジタル 教科書体 NK-B" panose="02020700000000000000" pitchFamily="18" charset="-128"/>
              </a:rPr>
              <a:t>年度　生徒指導研究グループ</a:t>
            </a:r>
          </a:p>
        </p:txBody>
      </p:sp>
      <p:sp>
        <p:nvSpPr>
          <p:cNvPr id="12" name="テキスト ボックス 11">
            <a:extLst>
              <a:ext uri="{FF2B5EF4-FFF2-40B4-BE49-F238E27FC236}">
                <a16:creationId xmlns:a16="http://schemas.microsoft.com/office/drawing/2014/main" id="{A8460F94-2CAB-3A44-6892-CE3EC36759FF}"/>
              </a:ext>
            </a:extLst>
          </p:cNvPr>
          <p:cNvSpPr txBox="1"/>
          <p:nvPr/>
        </p:nvSpPr>
        <p:spPr>
          <a:xfrm>
            <a:off x="1342238" y="361024"/>
            <a:ext cx="9506693" cy="858761"/>
          </a:xfrm>
          <a:prstGeom prst="rect">
            <a:avLst/>
          </a:prstGeom>
          <a:noFill/>
        </p:spPr>
        <p:txBody>
          <a:bodyPr wrap="square">
            <a:spAutoFit/>
          </a:bodyPr>
          <a:lstStyle/>
          <a:p>
            <a:pPr algn="ctr">
              <a:lnSpc>
                <a:spcPct val="150000"/>
              </a:lnSpc>
            </a:pPr>
            <a:r>
              <a:rPr lang="ja-JP" altLang="en-US" sz="4000" b="1" dirty="0">
                <a:solidFill>
                  <a:schemeClr val="bg1"/>
                </a:solidFill>
                <a:latin typeface="BIZ UDPゴシック" panose="020B0400000000000000" pitchFamily="50" charset="-128"/>
                <a:ea typeface="BIZ UDPゴシック" panose="020B0400000000000000" pitchFamily="50" charset="-128"/>
                <a:cs typeface="メイリオ" panose="020B0604030504040204" pitchFamily="50" charset="-128"/>
              </a:rPr>
              <a:t>１　教員の教育相談の知識を深めよう</a:t>
            </a:r>
          </a:p>
        </p:txBody>
      </p:sp>
      <p:sp>
        <p:nvSpPr>
          <p:cNvPr id="11" name="テキスト ボックス 10">
            <a:extLst>
              <a:ext uri="{FF2B5EF4-FFF2-40B4-BE49-F238E27FC236}">
                <a16:creationId xmlns:a16="http://schemas.microsoft.com/office/drawing/2014/main" id="{B6527A95-C428-86D3-772F-5E7B246A7300}"/>
              </a:ext>
            </a:extLst>
          </p:cNvPr>
          <p:cNvSpPr txBox="1"/>
          <p:nvPr/>
        </p:nvSpPr>
        <p:spPr>
          <a:xfrm>
            <a:off x="4439500" y="2067134"/>
            <a:ext cx="2761615" cy="461665"/>
          </a:xfrm>
          <a:prstGeom prst="rect">
            <a:avLst/>
          </a:prstGeom>
          <a:noFill/>
        </p:spPr>
        <p:txBody>
          <a:bodyPr wrap="square">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n-cs"/>
              </a:rPr>
              <a:t>受容的・共感的</a:t>
            </a:r>
            <a:endParaRPr kumimoji="1" lang="en-US" altLang="ja-JP" sz="2400" b="1"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n-cs"/>
            </a:endParaRPr>
          </a:p>
        </p:txBody>
      </p:sp>
      <p:sp>
        <p:nvSpPr>
          <p:cNvPr id="13" name="四角形: 角を丸くする 12">
            <a:extLst>
              <a:ext uri="{FF2B5EF4-FFF2-40B4-BE49-F238E27FC236}">
                <a16:creationId xmlns:a16="http://schemas.microsoft.com/office/drawing/2014/main" id="{DDCB6BC4-7890-2A2D-F87C-6BF77D2ED308}"/>
              </a:ext>
            </a:extLst>
          </p:cNvPr>
          <p:cNvSpPr/>
          <p:nvPr/>
        </p:nvSpPr>
        <p:spPr>
          <a:xfrm>
            <a:off x="48800" y="2612066"/>
            <a:ext cx="12060000" cy="1340665"/>
          </a:xfrm>
          <a:prstGeom prst="roundRect">
            <a:avLst/>
          </a:prstGeom>
          <a:noFill/>
          <a:ln w="381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b="1" dirty="0">
              <a:solidFill>
                <a:srgbClr val="FF0000"/>
              </a:solidFill>
            </a:endParaRPr>
          </a:p>
        </p:txBody>
      </p:sp>
    </p:spTree>
    <p:extLst>
      <p:ext uri="{BB962C8B-B14F-4D97-AF65-F5344CB8AC3E}">
        <p14:creationId xmlns:p14="http://schemas.microsoft.com/office/powerpoint/2010/main" val="2242140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500"/>
                                        <p:tgtEl>
                                          <p:spTgt spid="13"/>
                                        </p:tgtEl>
                                      </p:cBhvr>
                                    </p:animEffect>
                                  </p:childTnLst>
                                </p:cTn>
                              </p:par>
                              <p:par>
                                <p:cTn id="19" presetID="10" presetClass="exit" presetSubtype="0" fill="hold" nodeType="withEffect">
                                  <p:stCondLst>
                                    <p:cond delay="0"/>
                                  </p:stCondLst>
                                  <p:childTnLst>
                                    <p:animEffect transition="out" filter="fade">
                                      <p:cBhvr>
                                        <p:cTn id="20" dur="500"/>
                                        <p:tgtEl>
                                          <p:spTgt spid="6"/>
                                        </p:tgtEl>
                                      </p:cBhvr>
                                    </p:animEffect>
                                    <p:set>
                                      <p:cBhvr>
                                        <p:cTn id="21" dur="1" fill="hold">
                                          <p:stCondLst>
                                            <p:cond delay="499"/>
                                          </p:stCondLst>
                                        </p:cTn>
                                        <p:tgtEl>
                                          <p:spTgt spid="6"/>
                                        </p:tgtEl>
                                        <p:attrNameLst>
                                          <p:attrName>style.visibility</p:attrName>
                                        </p:attrNameLst>
                                      </p:cBhvr>
                                      <p:to>
                                        <p:strVal val="hidden"/>
                                      </p:to>
                                    </p:set>
                                  </p:childTnLst>
                                </p:cTn>
                              </p:par>
                              <p:par>
                                <p:cTn id="22" presetID="10" presetClass="exit" presetSubtype="0" fill="hold" nodeType="withEffect">
                                  <p:stCondLst>
                                    <p:cond delay="0"/>
                                  </p:stCondLst>
                                  <p:childTnLst>
                                    <p:animEffect transition="out" filter="fade">
                                      <p:cBhvr>
                                        <p:cTn id="23" dur="500"/>
                                        <p:tgtEl>
                                          <p:spTgt spid="7"/>
                                        </p:tgtEl>
                                      </p:cBhvr>
                                    </p:animEffect>
                                    <p:set>
                                      <p:cBhvr>
                                        <p:cTn id="24"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EC5E0D-9F39-0DDC-680D-CB7241F1C38E}"/>
            </a:ext>
          </a:extLst>
        </p:cNvPr>
        <p:cNvGrpSpPr/>
        <p:nvPr/>
      </p:nvGrpSpPr>
      <p:grpSpPr>
        <a:xfrm>
          <a:off x="0" y="0"/>
          <a:ext cx="0" cy="0"/>
          <a:chOff x="0" y="0"/>
          <a:chExt cx="0" cy="0"/>
        </a:xfrm>
      </p:grpSpPr>
      <p:pic>
        <p:nvPicPr>
          <p:cNvPr id="7" name="図 6">
            <a:extLst>
              <a:ext uri="{FF2B5EF4-FFF2-40B4-BE49-F238E27FC236}">
                <a16:creationId xmlns:a16="http://schemas.microsoft.com/office/drawing/2014/main" id="{6F758EAA-DD96-EACB-D503-542844F57FA9}"/>
              </a:ext>
            </a:extLst>
          </p:cNvPr>
          <p:cNvPicPr>
            <a:picLocks noChangeAspect="1"/>
          </p:cNvPicPr>
          <p:nvPr/>
        </p:nvPicPr>
        <p:blipFill>
          <a:blip r:embed="rId3"/>
          <a:stretch>
            <a:fillRect/>
          </a:stretch>
        </p:blipFill>
        <p:spPr>
          <a:xfrm>
            <a:off x="41818" y="2340862"/>
            <a:ext cx="12060000" cy="4030162"/>
          </a:xfrm>
          <a:prstGeom prst="rect">
            <a:avLst/>
          </a:prstGeom>
        </p:spPr>
      </p:pic>
      <p:sp>
        <p:nvSpPr>
          <p:cNvPr id="5" name="テキスト ボックス 4">
            <a:extLst>
              <a:ext uri="{FF2B5EF4-FFF2-40B4-BE49-F238E27FC236}">
                <a16:creationId xmlns:a16="http://schemas.microsoft.com/office/drawing/2014/main" id="{2134BCEE-A91D-D1CA-E5F3-C396A45876AE}"/>
              </a:ext>
            </a:extLst>
          </p:cNvPr>
          <p:cNvSpPr txBox="1"/>
          <p:nvPr/>
        </p:nvSpPr>
        <p:spPr>
          <a:xfrm>
            <a:off x="10529968" y="5904817"/>
            <a:ext cx="1660570" cy="369332"/>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a:t>
            </a:r>
            <a:r>
              <a:rPr kumimoji="1" lang="ja-JP" altLang="en-US" sz="1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複数回答可</a:t>
            </a:r>
            <a:endParaRPr kumimoji="1" lang="en-US" altLang="ja-JP" sz="1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8" name="テキスト ボックス 7">
            <a:extLst>
              <a:ext uri="{FF2B5EF4-FFF2-40B4-BE49-F238E27FC236}">
                <a16:creationId xmlns:a16="http://schemas.microsoft.com/office/drawing/2014/main" id="{BB993DF4-7108-EAAD-A4C8-E1E7467F09F1}"/>
              </a:ext>
            </a:extLst>
          </p:cNvPr>
          <p:cNvSpPr txBox="1"/>
          <p:nvPr/>
        </p:nvSpPr>
        <p:spPr>
          <a:xfrm>
            <a:off x="632749" y="1522245"/>
            <a:ext cx="10926502" cy="954107"/>
          </a:xfrm>
          <a:prstGeom prst="rect">
            <a:avLst/>
          </a:prstGeom>
          <a:noFill/>
        </p:spPr>
        <p:txBody>
          <a:bodyPr wrap="square">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あなたなら先生にどんなことをしてもらうと相談しやすいですか。</a:t>
            </a:r>
            <a:endParaRPr kumimoji="1" lang="en-US" altLang="ja-JP" sz="2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r" defTabSz="4572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a:t>
            </a:r>
            <a:r>
              <a:rPr kumimoji="1" lang="ja-JP" altLang="en-US" sz="2800" b="0"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n-cs"/>
              </a:rPr>
              <a:t>学校で困ったり不安になったりする小学生 </a:t>
            </a:r>
            <a:r>
              <a:rPr kumimoji="1" lang="en-US" altLang="ja-JP" sz="2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n=251</a:t>
            </a:r>
            <a:r>
              <a:rPr kumimoji="1" lang="ja-JP" altLang="en-US" sz="2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a:t>
            </a:r>
            <a:endParaRPr kumimoji="1" lang="en-US" altLang="ja-JP" sz="2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3" name="正方形/長方形 2">
            <a:extLst>
              <a:ext uri="{FF2B5EF4-FFF2-40B4-BE49-F238E27FC236}">
                <a16:creationId xmlns:a16="http://schemas.microsoft.com/office/drawing/2014/main" id="{27708AAB-0EB3-BDAE-7A54-DC8DAA86901E}"/>
              </a:ext>
            </a:extLst>
          </p:cNvPr>
          <p:cNvSpPr/>
          <p:nvPr/>
        </p:nvSpPr>
        <p:spPr>
          <a:xfrm>
            <a:off x="0" y="522518"/>
            <a:ext cx="12192000" cy="757643"/>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tIns="36000" bIns="180000" rtlCol="0" anchor="ctr"/>
          <a:lstStyle/>
          <a:p>
            <a:pPr algn="ctr">
              <a:lnSpc>
                <a:spcPct val="150000"/>
              </a:lnSpc>
            </a:pPr>
            <a:endParaRPr lang="ja-JP" altLang="en-US" sz="4000" b="1" dirty="0">
              <a:latin typeface="BIZ UDPゴシック" panose="020B0400000000000000" pitchFamily="50" charset="-128"/>
              <a:ea typeface="BIZ UDPゴシック" panose="020B0400000000000000" pitchFamily="50" charset="-128"/>
              <a:cs typeface="メイリオ" panose="020B0604030504040204" pitchFamily="50" charset="-128"/>
            </a:endParaRPr>
          </a:p>
        </p:txBody>
      </p:sp>
      <p:sp>
        <p:nvSpPr>
          <p:cNvPr id="4" name="スライド番号プレースホルダー 6">
            <a:extLst>
              <a:ext uri="{FF2B5EF4-FFF2-40B4-BE49-F238E27FC236}">
                <a16:creationId xmlns:a16="http://schemas.microsoft.com/office/drawing/2014/main" id="{7AE0EF12-204D-D347-098E-CF625DCFA40B}"/>
              </a:ext>
            </a:extLst>
          </p:cNvPr>
          <p:cNvSpPr txBox="1">
            <a:spLocks/>
          </p:cNvSpPr>
          <p:nvPr/>
        </p:nvSpPr>
        <p:spPr>
          <a:xfrm>
            <a:off x="11043621" y="6359525"/>
            <a:ext cx="6858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E54B413-F675-4D37-BE3F-961AF07AA19A}" type="slidenum">
              <a:rPr kumimoji="1" lang="ja-JP" altLang="en-US" sz="2000" smtClean="0">
                <a:solidFill>
                  <a:schemeClr val="tx1"/>
                </a:solidFill>
                <a:latin typeface="UD デジタル 教科書体 NK-B" panose="02020700000000000000" pitchFamily="18" charset="-128"/>
                <a:ea typeface="UD デジタル 教科書体 NK-B" panose="02020700000000000000" pitchFamily="18" charset="-128"/>
              </a:rPr>
              <a:pPr/>
              <a:t>24</a:t>
            </a:fld>
            <a:endParaRPr kumimoji="1" lang="ja-JP" altLang="en-US" sz="2000" dirty="0">
              <a:solidFill>
                <a:schemeClr val="tx1"/>
              </a:solidFill>
              <a:latin typeface="UD デジタル 教科書体 NK-B" panose="02020700000000000000" pitchFamily="18" charset="-128"/>
              <a:ea typeface="UD デジタル 教科書体 NK-B" panose="02020700000000000000" pitchFamily="18" charset="-128"/>
            </a:endParaRPr>
          </a:p>
        </p:txBody>
      </p:sp>
      <p:sp>
        <p:nvSpPr>
          <p:cNvPr id="6" name="フッター プレースホルダー 5">
            <a:extLst>
              <a:ext uri="{FF2B5EF4-FFF2-40B4-BE49-F238E27FC236}">
                <a16:creationId xmlns:a16="http://schemas.microsoft.com/office/drawing/2014/main" id="{AC352E5E-A0CB-92CD-5D2D-9613A262B9E9}"/>
              </a:ext>
            </a:extLst>
          </p:cNvPr>
          <p:cNvSpPr txBox="1">
            <a:spLocks/>
          </p:cNvSpPr>
          <p:nvPr/>
        </p:nvSpPr>
        <p:spPr>
          <a:xfrm>
            <a:off x="2613749" y="6374809"/>
            <a:ext cx="6964502" cy="357483"/>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ja-JP" altLang="en-US" sz="2000" dirty="0">
                <a:solidFill>
                  <a:schemeClr val="tx1"/>
                </a:solidFill>
                <a:latin typeface="UD デジタル 教科書体 NK-B" panose="02020700000000000000" pitchFamily="18" charset="-128"/>
                <a:ea typeface="UD デジタル 教科書体 NK-B" panose="02020700000000000000" pitchFamily="18" charset="-128"/>
              </a:rPr>
              <a:t>宮城県総合教育センター　令和</a:t>
            </a:r>
            <a:r>
              <a:rPr kumimoji="1" lang="en-US" altLang="ja-JP" sz="2000" dirty="0">
                <a:solidFill>
                  <a:schemeClr val="tx1"/>
                </a:solidFill>
                <a:latin typeface="UD デジタル 教科書体 NK-B" panose="02020700000000000000" pitchFamily="18" charset="-128"/>
                <a:ea typeface="UD デジタル 教科書体 NK-B" panose="02020700000000000000" pitchFamily="18" charset="-128"/>
              </a:rPr>
              <a:t>6</a:t>
            </a:r>
            <a:r>
              <a:rPr kumimoji="1" lang="ja-JP" altLang="en-US" sz="2000" dirty="0">
                <a:solidFill>
                  <a:schemeClr val="tx1"/>
                </a:solidFill>
                <a:latin typeface="UD デジタル 教科書体 NK-B" panose="02020700000000000000" pitchFamily="18" charset="-128"/>
                <a:ea typeface="UD デジタル 教科書体 NK-B" panose="02020700000000000000" pitchFamily="18" charset="-128"/>
              </a:rPr>
              <a:t>年度　生徒指導研究グループ</a:t>
            </a:r>
          </a:p>
        </p:txBody>
      </p:sp>
      <p:sp>
        <p:nvSpPr>
          <p:cNvPr id="9" name="テキスト ボックス 8">
            <a:extLst>
              <a:ext uri="{FF2B5EF4-FFF2-40B4-BE49-F238E27FC236}">
                <a16:creationId xmlns:a16="http://schemas.microsoft.com/office/drawing/2014/main" id="{05B0531E-E041-1BBA-7C24-863413E5046A}"/>
              </a:ext>
            </a:extLst>
          </p:cNvPr>
          <p:cNvSpPr txBox="1"/>
          <p:nvPr/>
        </p:nvSpPr>
        <p:spPr>
          <a:xfrm>
            <a:off x="1342238" y="361024"/>
            <a:ext cx="9506693" cy="858761"/>
          </a:xfrm>
          <a:prstGeom prst="rect">
            <a:avLst/>
          </a:prstGeom>
          <a:noFill/>
        </p:spPr>
        <p:txBody>
          <a:bodyPr wrap="square">
            <a:spAutoFit/>
          </a:bodyPr>
          <a:lstStyle/>
          <a:p>
            <a:pPr algn="ctr">
              <a:lnSpc>
                <a:spcPct val="150000"/>
              </a:lnSpc>
            </a:pPr>
            <a:r>
              <a:rPr lang="ja-JP" altLang="en-US" sz="4000" b="1" dirty="0">
                <a:solidFill>
                  <a:schemeClr val="bg1"/>
                </a:solidFill>
                <a:latin typeface="BIZ UDPゴシック" panose="020B0400000000000000" pitchFamily="50" charset="-128"/>
                <a:ea typeface="BIZ UDPゴシック" panose="020B0400000000000000" pitchFamily="50" charset="-128"/>
                <a:cs typeface="メイリオ" panose="020B0604030504040204" pitchFamily="50" charset="-128"/>
              </a:rPr>
              <a:t>１　教員の教育相談の知識を深めよう</a:t>
            </a:r>
          </a:p>
        </p:txBody>
      </p:sp>
    </p:spTree>
    <p:extLst>
      <p:ext uri="{BB962C8B-B14F-4D97-AF65-F5344CB8AC3E}">
        <p14:creationId xmlns:p14="http://schemas.microsoft.com/office/powerpoint/2010/main" val="19999737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id="{21EE2BDC-EE4A-6F54-3A3C-E2B90592920B}"/>
              </a:ext>
            </a:extLst>
          </p:cNvPr>
          <p:cNvPicPr>
            <a:picLocks noChangeAspect="1"/>
          </p:cNvPicPr>
          <p:nvPr/>
        </p:nvPicPr>
        <p:blipFill>
          <a:blip r:embed="rId3"/>
          <a:srcRect l="7859" r="10140"/>
          <a:stretch/>
        </p:blipFill>
        <p:spPr>
          <a:xfrm>
            <a:off x="0" y="2545591"/>
            <a:ext cx="12192000" cy="3889210"/>
          </a:xfrm>
          <a:prstGeom prst="rect">
            <a:avLst/>
          </a:prstGeom>
        </p:spPr>
      </p:pic>
      <p:sp>
        <p:nvSpPr>
          <p:cNvPr id="5" name="テキスト ボックス 4">
            <a:extLst>
              <a:ext uri="{FF2B5EF4-FFF2-40B4-BE49-F238E27FC236}">
                <a16:creationId xmlns:a16="http://schemas.microsoft.com/office/drawing/2014/main" id="{E339F729-6B2D-3D7F-58C5-32E88251DC1B}"/>
              </a:ext>
            </a:extLst>
          </p:cNvPr>
          <p:cNvSpPr txBox="1"/>
          <p:nvPr/>
        </p:nvSpPr>
        <p:spPr>
          <a:xfrm>
            <a:off x="185194" y="1587401"/>
            <a:ext cx="11799897" cy="954107"/>
          </a:xfrm>
          <a:prstGeom prst="rect">
            <a:avLst/>
          </a:prstGeom>
          <a:noFill/>
        </p:spPr>
        <p:txBody>
          <a:bodyPr wrap="square">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15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児童生徒が相談しやすいように日頃から意識している内容や工夫は何ですか。</a:t>
            </a:r>
            <a:r>
              <a:rPr kumimoji="1" lang="ja-JP" altLang="en-US" sz="2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（教員 </a:t>
            </a:r>
            <a:r>
              <a:rPr kumimoji="1" lang="en-US" altLang="ja-JP" sz="2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n=246</a:t>
            </a:r>
            <a:r>
              <a:rPr kumimoji="1" lang="ja-JP" altLang="en-US" sz="2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a:t>
            </a:r>
            <a:endParaRPr kumimoji="1" lang="ja-JP" altLang="en-US" sz="2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12" name="テキスト ボックス 11">
            <a:extLst>
              <a:ext uri="{FF2B5EF4-FFF2-40B4-BE49-F238E27FC236}">
                <a16:creationId xmlns:a16="http://schemas.microsoft.com/office/drawing/2014/main" id="{46AB321D-2877-900E-85A5-45AD2436A1E1}"/>
              </a:ext>
            </a:extLst>
          </p:cNvPr>
          <p:cNvSpPr txBox="1"/>
          <p:nvPr/>
        </p:nvSpPr>
        <p:spPr>
          <a:xfrm>
            <a:off x="10532591" y="5904817"/>
            <a:ext cx="1660570" cy="369332"/>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a:t>
            </a:r>
            <a:r>
              <a:rPr kumimoji="1" lang="ja-JP" altLang="en-US" sz="1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複数回答可</a:t>
            </a:r>
            <a:endParaRPr kumimoji="1" lang="en-US" altLang="ja-JP" sz="1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2" name="正方形/長方形 1">
            <a:extLst>
              <a:ext uri="{FF2B5EF4-FFF2-40B4-BE49-F238E27FC236}">
                <a16:creationId xmlns:a16="http://schemas.microsoft.com/office/drawing/2014/main" id="{5E430C15-F91C-39EB-4753-9D9E53551863}"/>
              </a:ext>
            </a:extLst>
          </p:cNvPr>
          <p:cNvSpPr/>
          <p:nvPr/>
        </p:nvSpPr>
        <p:spPr>
          <a:xfrm>
            <a:off x="0" y="522518"/>
            <a:ext cx="12192000" cy="757643"/>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tIns="36000" bIns="180000" rtlCol="0" anchor="ctr"/>
          <a:lstStyle/>
          <a:p>
            <a:pPr algn="ctr">
              <a:lnSpc>
                <a:spcPct val="150000"/>
              </a:lnSpc>
            </a:pPr>
            <a:endParaRPr lang="ja-JP" altLang="en-US" sz="4000" b="1" dirty="0">
              <a:latin typeface="BIZ UDPゴシック" panose="020B0400000000000000" pitchFamily="50" charset="-128"/>
              <a:ea typeface="BIZ UDPゴシック" panose="020B0400000000000000" pitchFamily="50" charset="-128"/>
              <a:cs typeface="メイリオ" panose="020B0604030504040204" pitchFamily="50" charset="-128"/>
            </a:endParaRPr>
          </a:p>
        </p:txBody>
      </p:sp>
      <p:sp>
        <p:nvSpPr>
          <p:cNvPr id="3" name="スライド番号プレースホルダー 6">
            <a:extLst>
              <a:ext uri="{FF2B5EF4-FFF2-40B4-BE49-F238E27FC236}">
                <a16:creationId xmlns:a16="http://schemas.microsoft.com/office/drawing/2014/main" id="{5D9E892E-EAFC-64D0-27C2-93387E839147}"/>
              </a:ext>
            </a:extLst>
          </p:cNvPr>
          <p:cNvSpPr txBox="1">
            <a:spLocks/>
          </p:cNvSpPr>
          <p:nvPr/>
        </p:nvSpPr>
        <p:spPr>
          <a:xfrm>
            <a:off x="11043621" y="6359525"/>
            <a:ext cx="6858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E54B413-F675-4D37-BE3F-961AF07AA19A}" type="slidenum">
              <a:rPr kumimoji="1" lang="ja-JP" altLang="en-US" sz="2000" smtClean="0">
                <a:solidFill>
                  <a:schemeClr val="tx1"/>
                </a:solidFill>
                <a:latin typeface="UD デジタル 教科書体 NK-B" panose="02020700000000000000" pitchFamily="18" charset="-128"/>
                <a:ea typeface="UD デジタル 教科書体 NK-B" panose="02020700000000000000" pitchFamily="18" charset="-128"/>
              </a:rPr>
              <a:pPr/>
              <a:t>25</a:t>
            </a:fld>
            <a:endParaRPr kumimoji="1" lang="ja-JP" altLang="en-US" sz="2000" dirty="0">
              <a:solidFill>
                <a:schemeClr val="tx1"/>
              </a:solidFill>
              <a:latin typeface="UD デジタル 教科書体 NK-B" panose="02020700000000000000" pitchFamily="18" charset="-128"/>
              <a:ea typeface="UD デジタル 教科書体 NK-B" panose="02020700000000000000" pitchFamily="18" charset="-128"/>
            </a:endParaRPr>
          </a:p>
        </p:txBody>
      </p:sp>
      <p:sp>
        <p:nvSpPr>
          <p:cNvPr id="4" name="フッター プレースホルダー 5">
            <a:extLst>
              <a:ext uri="{FF2B5EF4-FFF2-40B4-BE49-F238E27FC236}">
                <a16:creationId xmlns:a16="http://schemas.microsoft.com/office/drawing/2014/main" id="{EAE7088C-0F6A-104A-40F9-156646638485}"/>
              </a:ext>
            </a:extLst>
          </p:cNvPr>
          <p:cNvSpPr txBox="1">
            <a:spLocks/>
          </p:cNvSpPr>
          <p:nvPr/>
        </p:nvSpPr>
        <p:spPr>
          <a:xfrm>
            <a:off x="2613749" y="6374809"/>
            <a:ext cx="6964502" cy="357483"/>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ja-JP" altLang="en-US" sz="2000" dirty="0">
                <a:solidFill>
                  <a:schemeClr val="tx1"/>
                </a:solidFill>
                <a:latin typeface="UD デジタル 教科書体 NK-B" panose="02020700000000000000" pitchFamily="18" charset="-128"/>
                <a:ea typeface="UD デジタル 教科書体 NK-B" panose="02020700000000000000" pitchFamily="18" charset="-128"/>
              </a:rPr>
              <a:t>宮城県総合教育センター　令和</a:t>
            </a:r>
            <a:r>
              <a:rPr kumimoji="1" lang="en-US" altLang="ja-JP" sz="2000" dirty="0">
                <a:solidFill>
                  <a:schemeClr val="tx1"/>
                </a:solidFill>
                <a:latin typeface="UD デジタル 教科書体 NK-B" panose="02020700000000000000" pitchFamily="18" charset="-128"/>
                <a:ea typeface="UD デジタル 教科書体 NK-B" panose="02020700000000000000" pitchFamily="18" charset="-128"/>
              </a:rPr>
              <a:t>6</a:t>
            </a:r>
            <a:r>
              <a:rPr kumimoji="1" lang="ja-JP" altLang="en-US" sz="2000" dirty="0">
                <a:solidFill>
                  <a:schemeClr val="tx1"/>
                </a:solidFill>
                <a:latin typeface="UD デジタル 教科書体 NK-B" panose="02020700000000000000" pitchFamily="18" charset="-128"/>
                <a:ea typeface="UD デジタル 教科書体 NK-B" panose="02020700000000000000" pitchFamily="18" charset="-128"/>
              </a:rPr>
              <a:t>年度　生徒指導研究グループ</a:t>
            </a:r>
          </a:p>
        </p:txBody>
      </p:sp>
      <p:sp>
        <p:nvSpPr>
          <p:cNvPr id="8" name="テキスト ボックス 7">
            <a:extLst>
              <a:ext uri="{FF2B5EF4-FFF2-40B4-BE49-F238E27FC236}">
                <a16:creationId xmlns:a16="http://schemas.microsoft.com/office/drawing/2014/main" id="{38F5CB28-56B1-A246-C04B-894B153A5A36}"/>
              </a:ext>
            </a:extLst>
          </p:cNvPr>
          <p:cNvSpPr txBox="1"/>
          <p:nvPr/>
        </p:nvSpPr>
        <p:spPr>
          <a:xfrm>
            <a:off x="1342238" y="361024"/>
            <a:ext cx="9506693" cy="858761"/>
          </a:xfrm>
          <a:prstGeom prst="rect">
            <a:avLst/>
          </a:prstGeom>
          <a:noFill/>
        </p:spPr>
        <p:txBody>
          <a:bodyPr wrap="square">
            <a:spAutoFit/>
          </a:bodyPr>
          <a:lstStyle/>
          <a:p>
            <a:pPr algn="ctr">
              <a:lnSpc>
                <a:spcPct val="150000"/>
              </a:lnSpc>
            </a:pPr>
            <a:r>
              <a:rPr lang="ja-JP" altLang="en-US" sz="4000" b="1" dirty="0">
                <a:solidFill>
                  <a:schemeClr val="bg1"/>
                </a:solidFill>
                <a:latin typeface="BIZ UDPゴシック" panose="020B0400000000000000" pitchFamily="50" charset="-128"/>
                <a:ea typeface="BIZ UDPゴシック" panose="020B0400000000000000" pitchFamily="50" charset="-128"/>
                <a:cs typeface="メイリオ" panose="020B0604030504040204" pitchFamily="50" charset="-128"/>
              </a:rPr>
              <a:t>１　教員の教育相談の知識を深めよう</a:t>
            </a:r>
          </a:p>
        </p:txBody>
      </p:sp>
      <p:cxnSp>
        <p:nvCxnSpPr>
          <p:cNvPr id="11" name="直線コネクタ 10">
            <a:extLst>
              <a:ext uri="{FF2B5EF4-FFF2-40B4-BE49-F238E27FC236}">
                <a16:creationId xmlns:a16="http://schemas.microsoft.com/office/drawing/2014/main" id="{C3E66633-F594-30D0-F05F-FE1BA56C6D41}"/>
              </a:ext>
            </a:extLst>
          </p:cNvPr>
          <p:cNvCxnSpPr>
            <a:cxnSpLocks/>
          </p:cNvCxnSpPr>
          <p:nvPr/>
        </p:nvCxnSpPr>
        <p:spPr>
          <a:xfrm>
            <a:off x="1833778" y="4610666"/>
            <a:ext cx="45000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直線コネクタ 13">
            <a:extLst>
              <a:ext uri="{FF2B5EF4-FFF2-40B4-BE49-F238E27FC236}">
                <a16:creationId xmlns:a16="http://schemas.microsoft.com/office/drawing/2014/main" id="{83C590D8-A2C0-D576-0307-55B69DA2E052}"/>
              </a:ext>
            </a:extLst>
          </p:cNvPr>
          <p:cNvCxnSpPr>
            <a:cxnSpLocks/>
          </p:cNvCxnSpPr>
          <p:nvPr/>
        </p:nvCxnSpPr>
        <p:spPr>
          <a:xfrm>
            <a:off x="1130894" y="5740930"/>
            <a:ext cx="52200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5" name="正方形/長方形 14">
            <a:extLst>
              <a:ext uri="{FF2B5EF4-FFF2-40B4-BE49-F238E27FC236}">
                <a16:creationId xmlns:a16="http://schemas.microsoft.com/office/drawing/2014/main" id="{88E8B8F5-35B2-3D47-630B-D658393FF492}"/>
              </a:ext>
            </a:extLst>
          </p:cNvPr>
          <p:cNvSpPr/>
          <p:nvPr/>
        </p:nvSpPr>
        <p:spPr>
          <a:xfrm>
            <a:off x="1355588" y="2793745"/>
            <a:ext cx="10035251" cy="370390"/>
          </a:xfrm>
          <a:prstGeom prst="rect">
            <a:avLst/>
          </a:prstGeom>
          <a:noFill/>
          <a:ln w="28575">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dirty="0"/>
          </a:p>
        </p:txBody>
      </p:sp>
    </p:spTree>
    <p:extLst>
      <p:ext uri="{BB962C8B-B14F-4D97-AF65-F5344CB8AC3E}">
        <p14:creationId xmlns:p14="http://schemas.microsoft.com/office/powerpoint/2010/main" val="1266892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par>
                                <p:cTn id="11" presetID="10" presetClass="exit" presetSubtype="0" fill="hold" grpId="0" nodeType="withEffect">
                                  <p:stCondLst>
                                    <p:cond delay="0"/>
                                  </p:stCondLst>
                                  <p:childTnLst>
                                    <p:animEffect transition="out" filter="fade">
                                      <p:cBhvr>
                                        <p:cTn id="12" dur="500"/>
                                        <p:tgtEl>
                                          <p:spTgt spid="15"/>
                                        </p:tgtEl>
                                      </p:cBhvr>
                                    </p:animEffect>
                                    <p:set>
                                      <p:cBhvr>
                                        <p:cTn id="13" dur="1" fill="hold">
                                          <p:stCondLst>
                                            <p:cond delay="499"/>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スライド番号プレースホルダー 6"/>
          <p:cNvSpPr>
            <a:spLocks noGrp="1"/>
          </p:cNvSpPr>
          <p:nvPr>
            <p:ph type="sldNum" sz="quarter" idx="4294967295"/>
          </p:nvPr>
        </p:nvSpPr>
        <p:spPr>
          <a:xfrm>
            <a:off x="11043621" y="6359525"/>
            <a:ext cx="685800" cy="365125"/>
          </a:xfrm>
        </p:spPr>
        <p:txBody>
          <a:bodyPr/>
          <a:lstStyle/>
          <a:p>
            <a:fld id="{0E54B413-F675-4D37-BE3F-961AF07AA19A}" type="slidenum">
              <a:rPr kumimoji="1" lang="ja-JP" altLang="en-US" sz="2000" smtClean="0">
                <a:solidFill>
                  <a:schemeClr val="tx1"/>
                </a:solidFill>
                <a:latin typeface="UD デジタル 教科書体 NK-B" panose="02020700000000000000" pitchFamily="18" charset="-128"/>
                <a:ea typeface="UD デジタル 教科書体 NK-B" panose="02020700000000000000" pitchFamily="18" charset="-128"/>
              </a:rPr>
              <a:t>26</a:t>
            </a:fld>
            <a:endParaRPr kumimoji="1" lang="ja-JP" altLang="en-US" sz="2000" dirty="0">
              <a:solidFill>
                <a:schemeClr val="tx1"/>
              </a:solidFill>
              <a:latin typeface="UD デジタル 教科書体 NK-B" panose="02020700000000000000" pitchFamily="18" charset="-128"/>
              <a:ea typeface="UD デジタル 教科書体 NK-B" panose="02020700000000000000" pitchFamily="18" charset="-128"/>
            </a:endParaRPr>
          </a:p>
        </p:txBody>
      </p:sp>
      <p:sp>
        <p:nvSpPr>
          <p:cNvPr id="5" name="正方形/長方形 4">
            <a:extLst>
              <a:ext uri="{FF2B5EF4-FFF2-40B4-BE49-F238E27FC236}">
                <a16:creationId xmlns:a16="http://schemas.microsoft.com/office/drawing/2014/main" id="{D7744EA4-0779-D7E3-8E6B-10FE1CB66623}"/>
              </a:ext>
            </a:extLst>
          </p:cNvPr>
          <p:cNvSpPr/>
          <p:nvPr/>
        </p:nvSpPr>
        <p:spPr>
          <a:xfrm>
            <a:off x="0" y="522518"/>
            <a:ext cx="12192000" cy="757643"/>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tIns="36000" bIns="180000" rtlCol="0" anchor="ctr"/>
          <a:lstStyle/>
          <a:p>
            <a:pPr algn="ctr">
              <a:lnSpc>
                <a:spcPct val="150000"/>
              </a:lnSpc>
            </a:pPr>
            <a:endParaRPr lang="ja-JP" altLang="en-US" sz="4000" b="1" dirty="0">
              <a:latin typeface="BIZ UDPゴシック" panose="020B0400000000000000" pitchFamily="50" charset="-128"/>
              <a:ea typeface="BIZ UDPゴシック" panose="020B0400000000000000" pitchFamily="50" charset="-128"/>
              <a:cs typeface="メイリオ" panose="020B0604030504040204" pitchFamily="50" charset="-128"/>
            </a:endParaRPr>
          </a:p>
        </p:txBody>
      </p:sp>
      <p:sp>
        <p:nvSpPr>
          <p:cNvPr id="21" name="テキスト ボックス 20">
            <a:extLst>
              <a:ext uri="{FF2B5EF4-FFF2-40B4-BE49-F238E27FC236}">
                <a16:creationId xmlns:a16="http://schemas.microsoft.com/office/drawing/2014/main" id="{9EF265D0-A8DF-F72C-858B-6717DD765E0D}"/>
              </a:ext>
            </a:extLst>
          </p:cNvPr>
          <p:cNvSpPr txBox="1"/>
          <p:nvPr/>
        </p:nvSpPr>
        <p:spPr>
          <a:xfrm>
            <a:off x="225283" y="1899700"/>
            <a:ext cx="11740601" cy="584775"/>
          </a:xfrm>
          <a:prstGeom prst="rect">
            <a:avLst/>
          </a:prstGeom>
          <a:noFill/>
        </p:spPr>
        <p:txBody>
          <a:bodyPr wrap="square">
            <a:spAutoFit/>
          </a:bodyPr>
          <a:lstStyle/>
          <a:p>
            <a:pPr algn="ctr"/>
            <a:r>
              <a:rPr kumimoji="1" lang="ja-JP" altLang="en-US" sz="3200" dirty="0">
                <a:solidFill>
                  <a:srgbClr val="FF0000"/>
                </a:solidFill>
                <a:latin typeface="メイリオ" panose="020B0604030504040204" pitchFamily="50" charset="-128"/>
                <a:ea typeface="メイリオ" panose="020B0604030504040204" pitchFamily="50" charset="-128"/>
              </a:rPr>
              <a:t>受容的・共感的</a:t>
            </a:r>
            <a:r>
              <a:rPr kumimoji="1" lang="ja-JP" altLang="en-US" sz="3200" dirty="0">
                <a:latin typeface="メイリオ" panose="020B0604030504040204" pitchFamily="50" charset="-128"/>
                <a:ea typeface="メイリオ" panose="020B0604030504040204" pitchFamily="50" charset="-128"/>
              </a:rPr>
              <a:t>な</a:t>
            </a:r>
            <a:r>
              <a:rPr kumimoji="1" lang="ja-JP" altLang="en-US" sz="3200" dirty="0">
                <a:solidFill>
                  <a:srgbClr val="FF0000"/>
                </a:solidFill>
                <a:latin typeface="メイリオ" panose="020B0604030504040204" pitchFamily="50" charset="-128"/>
                <a:ea typeface="メイリオ" panose="020B0604030504040204" pitchFamily="50" charset="-128"/>
              </a:rPr>
              <a:t>声掛け、接し方</a:t>
            </a:r>
            <a:r>
              <a:rPr kumimoji="1" lang="ja-JP" altLang="en-US" sz="3200" dirty="0">
                <a:latin typeface="メイリオ" panose="020B0604030504040204" pitchFamily="50" charset="-128"/>
                <a:ea typeface="メイリオ" panose="020B0604030504040204" pitchFamily="50" charset="-128"/>
              </a:rPr>
              <a:t>が必要</a:t>
            </a:r>
            <a:endParaRPr kumimoji="1" lang="en-US" altLang="ja-JP" sz="3200" dirty="0">
              <a:latin typeface="メイリオ" panose="020B0604030504040204" pitchFamily="50" charset="-128"/>
              <a:ea typeface="メイリオ" panose="020B0604030504040204" pitchFamily="50" charset="-128"/>
            </a:endParaRPr>
          </a:p>
        </p:txBody>
      </p:sp>
      <p:sp>
        <p:nvSpPr>
          <p:cNvPr id="12" name="テキスト ボックス 11">
            <a:extLst>
              <a:ext uri="{FF2B5EF4-FFF2-40B4-BE49-F238E27FC236}">
                <a16:creationId xmlns:a16="http://schemas.microsoft.com/office/drawing/2014/main" id="{D0591900-D5FA-390F-545F-E8E0A81EA03D}"/>
              </a:ext>
            </a:extLst>
          </p:cNvPr>
          <p:cNvSpPr txBox="1"/>
          <p:nvPr/>
        </p:nvSpPr>
        <p:spPr>
          <a:xfrm>
            <a:off x="943846" y="5047718"/>
            <a:ext cx="10099775" cy="584775"/>
          </a:xfrm>
          <a:prstGeom prst="rect">
            <a:avLst/>
          </a:prstGeom>
          <a:noFill/>
        </p:spPr>
        <p:txBody>
          <a:bodyPr wrap="square">
            <a:spAutoFit/>
          </a:bodyPr>
          <a:lstStyle/>
          <a:p>
            <a:pPr algn="ctr"/>
            <a:r>
              <a:rPr kumimoji="1" lang="ja-JP" altLang="en-US" sz="3200" dirty="0">
                <a:solidFill>
                  <a:srgbClr val="FF0000"/>
                </a:solidFill>
                <a:latin typeface="メイリオ" panose="020B0604030504040204" pitchFamily="50" charset="-128"/>
                <a:ea typeface="メイリオ" panose="020B0604030504040204" pitchFamily="50" charset="-128"/>
              </a:rPr>
              <a:t>生徒指導の実践上の４つの視点</a:t>
            </a:r>
            <a:r>
              <a:rPr kumimoji="1" lang="ja-JP" altLang="en-US" sz="3200" dirty="0">
                <a:latin typeface="メイリオ" panose="020B0604030504040204" pitchFamily="50" charset="-128"/>
                <a:ea typeface="メイリオ" panose="020B0604030504040204" pitchFamily="50" charset="-128"/>
              </a:rPr>
              <a:t>を</a:t>
            </a:r>
            <a:r>
              <a:rPr kumimoji="1" lang="ja-JP" altLang="en-US" sz="3200" dirty="0">
                <a:solidFill>
                  <a:srgbClr val="FF0000"/>
                </a:solidFill>
                <a:latin typeface="メイリオ" panose="020B0604030504040204" pitchFamily="50" charset="-128"/>
                <a:ea typeface="メイリオ" panose="020B0604030504040204" pitchFamily="50" charset="-128"/>
              </a:rPr>
              <a:t>意識すること</a:t>
            </a:r>
            <a:r>
              <a:rPr kumimoji="1" lang="ja-JP" altLang="en-US" sz="3200" dirty="0">
                <a:latin typeface="メイリオ" panose="020B0604030504040204" pitchFamily="50" charset="-128"/>
                <a:ea typeface="メイリオ" panose="020B0604030504040204" pitchFamily="50" charset="-128"/>
              </a:rPr>
              <a:t>が重要</a:t>
            </a:r>
            <a:endParaRPr kumimoji="1" lang="en-US" altLang="ja-JP" sz="3200" dirty="0">
              <a:latin typeface="メイリオ" panose="020B0604030504040204" pitchFamily="50" charset="-128"/>
              <a:ea typeface="メイリオ" panose="020B0604030504040204" pitchFamily="50" charset="-128"/>
            </a:endParaRPr>
          </a:p>
        </p:txBody>
      </p:sp>
      <p:sp>
        <p:nvSpPr>
          <p:cNvPr id="13" name="矢印: 下 12">
            <a:extLst>
              <a:ext uri="{FF2B5EF4-FFF2-40B4-BE49-F238E27FC236}">
                <a16:creationId xmlns:a16="http://schemas.microsoft.com/office/drawing/2014/main" id="{F62B9037-A0A3-59EA-5025-DFBA0FA22597}"/>
              </a:ext>
            </a:extLst>
          </p:cNvPr>
          <p:cNvSpPr/>
          <p:nvPr/>
        </p:nvSpPr>
        <p:spPr>
          <a:xfrm>
            <a:off x="5581135" y="4252279"/>
            <a:ext cx="1039087" cy="317447"/>
          </a:xfrm>
          <a:prstGeom prst="downArrow">
            <a:avLst/>
          </a:pr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フッター プレースホルダー 5">
            <a:extLst>
              <a:ext uri="{FF2B5EF4-FFF2-40B4-BE49-F238E27FC236}">
                <a16:creationId xmlns:a16="http://schemas.microsoft.com/office/drawing/2014/main" id="{6B49CDFF-613E-E6AF-2C80-6E5ADF67AA57}"/>
              </a:ext>
            </a:extLst>
          </p:cNvPr>
          <p:cNvSpPr txBox="1">
            <a:spLocks/>
          </p:cNvSpPr>
          <p:nvPr/>
        </p:nvSpPr>
        <p:spPr>
          <a:xfrm>
            <a:off x="2613749" y="6374809"/>
            <a:ext cx="6964502" cy="357483"/>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ja-JP" altLang="en-US" sz="2000">
                <a:solidFill>
                  <a:schemeClr val="tx1"/>
                </a:solidFill>
                <a:latin typeface="UD デジタル 教科書体 NK-B" panose="02020700000000000000" pitchFamily="18" charset="-128"/>
                <a:ea typeface="UD デジタル 教科書体 NK-B" panose="02020700000000000000" pitchFamily="18" charset="-128"/>
              </a:rPr>
              <a:t>宮城県総合教育センター　令和</a:t>
            </a:r>
            <a:r>
              <a:rPr kumimoji="1" lang="en-US" altLang="ja-JP" sz="2000">
                <a:solidFill>
                  <a:schemeClr val="tx1"/>
                </a:solidFill>
                <a:latin typeface="UD デジタル 教科書体 NK-B" panose="02020700000000000000" pitchFamily="18" charset="-128"/>
                <a:ea typeface="UD デジタル 教科書体 NK-B" panose="02020700000000000000" pitchFamily="18" charset="-128"/>
              </a:rPr>
              <a:t>6</a:t>
            </a:r>
            <a:r>
              <a:rPr kumimoji="1" lang="ja-JP" altLang="en-US" sz="2000">
                <a:solidFill>
                  <a:schemeClr val="tx1"/>
                </a:solidFill>
                <a:latin typeface="UD デジタル 教科書体 NK-B" panose="02020700000000000000" pitchFamily="18" charset="-128"/>
                <a:ea typeface="UD デジタル 教科書体 NK-B" panose="02020700000000000000" pitchFamily="18" charset="-128"/>
              </a:rPr>
              <a:t>年度　生徒指導研究グループ</a:t>
            </a:r>
            <a:endParaRPr kumimoji="1" lang="ja-JP" altLang="en-US" sz="2000" dirty="0">
              <a:solidFill>
                <a:schemeClr val="tx1"/>
              </a:solidFill>
              <a:latin typeface="UD デジタル 教科書体 NK-B" panose="02020700000000000000" pitchFamily="18" charset="-128"/>
              <a:ea typeface="UD デジタル 教科書体 NK-B" panose="02020700000000000000" pitchFamily="18" charset="-128"/>
            </a:endParaRPr>
          </a:p>
        </p:txBody>
      </p:sp>
      <p:sp>
        <p:nvSpPr>
          <p:cNvPr id="6" name="テキスト ボックス 5">
            <a:extLst>
              <a:ext uri="{FF2B5EF4-FFF2-40B4-BE49-F238E27FC236}">
                <a16:creationId xmlns:a16="http://schemas.microsoft.com/office/drawing/2014/main" id="{0194B8EF-83B1-8874-512F-F804D0706109}"/>
              </a:ext>
            </a:extLst>
          </p:cNvPr>
          <p:cNvSpPr txBox="1"/>
          <p:nvPr/>
        </p:nvSpPr>
        <p:spPr>
          <a:xfrm>
            <a:off x="1342238" y="361024"/>
            <a:ext cx="9506693" cy="858761"/>
          </a:xfrm>
          <a:prstGeom prst="rect">
            <a:avLst/>
          </a:prstGeom>
          <a:noFill/>
        </p:spPr>
        <p:txBody>
          <a:bodyPr wrap="square">
            <a:spAutoFit/>
          </a:bodyPr>
          <a:lstStyle/>
          <a:p>
            <a:pPr algn="ctr">
              <a:lnSpc>
                <a:spcPct val="150000"/>
              </a:lnSpc>
            </a:pPr>
            <a:r>
              <a:rPr lang="ja-JP" altLang="en-US" sz="4000" b="1" dirty="0">
                <a:solidFill>
                  <a:schemeClr val="bg1"/>
                </a:solidFill>
                <a:latin typeface="BIZ UDPゴシック" panose="020B0400000000000000" pitchFamily="50" charset="-128"/>
                <a:ea typeface="BIZ UDPゴシック" panose="020B0400000000000000" pitchFamily="50" charset="-128"/>
                <a:cs typeface="メイリオ" panose="020B0604030504040204" pitchFamily="50" charset="-128"/>
              </a:rPr>
              <a:t>１　教員の教育相談の知識を深めよう</a:t>
            </a:r>
          </a:p>
        </p:txBody>
      </p:sp>
      <p:grpSp>
        <p:nvGrpSpPr>
          <p:cNvPr id="4" name="グループ化 3">
            <a:extLst>
              <a:ext uri="{FF2B5EF4-FFF2-40B4-BE49-F238E27FC236}">
                <a16:creationId xmlns:a16="http://schemas.microsoft.com/office/drawing/2014/main" id="{FDE09EF8-12D3-EC30-AF22-3B5194961451}"/>
              </a:ext>
            </a:extLst>
          </p:cNvPr>
          <p:cNvGrpSpPr/>
          <p:nvPr/>
        </p:nvGrpSpPr>
        <p:grpSpPr>
          <a:xfrm>
            <a:off x="6333364" y="2667606"/>
            <a:ext cx="5635580" cy="1047022"/>
            <a:chOff x="2792621" y="1642321"/>
            <a:chExt cx="2807553" cy="728072"/>
          </a:xfrm>
        </p:grpSpPr>
        <p:sp>
          <p:nvSpPr>
            <p:cNvPr id="14" name="四角形: メモ 13">
              <a:extLst>
                <a:ext uri="{FF2B5EF4-FFF2-40B4-BE49-F238E27FC236}">
                  <a16:creationId xmlns:a16="http://schemas.microsoft.com/office/drawing/2014/main" id="{0685A9E6-B879-EB08-CB96-10AC5760E97B}"/>
                </a:ext>
              </a:extLst>
            </p:cNvPr>
            <p:cNvSpPr/>
            <p:nvPr/>
          </p:nvSpPr>
          <p:spPr>
            <a:xfrm>
              <a:off x="2811522" y="1642321"/>
              <a:ext cx="2720313" cy="718527"/>
            </a:xfrm>
            <a:prstGeom prst="foldedCorner">
              <a:avLst/>
            </a:prstGeom>
            <a:solidFill>
              <a:schemeClr val="bg1"/>
            </a:solid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800" dirty="0">
                <a:solidFill>
                  <a:schemeClr val="tx1"/>
                </a:solidFill>
                <a:latin typeface="メイリオ" panose="020B0604030504040204" pitchFamily="50" charset="-128"/>
                <a:ea typeface="メイリオ" panose="020B0604030504040204" pitchFamily="50" charset="-128"/>
              </a:endParaRPr>
            </a:p>
          </p:txBody>
        </p:sp>
        <p:sp>
          <p:nvSpPr>
            <p:cNvPr id="15" name="テキスト ボックス 14">
              <a:extLst>
                <a:ext uri="{FF2B5EF4-FFF2-40B4-BE49-F238E27FC236}">
                  <a16:creationId xmlns:a16="http://schemas.microsoft.com/office/drawing/2014/main" id="{996CC957-3358-5C8B-048D-9E247CD0C0D9}"/>
                </a:ext>
              </a:extLst>
            </p:cNvPr>
            <p:cNvSpPr txBox="1"/>
            <p:nvPr/>
          </p:nvSpPr>
          <p:spPr>
            <a:xfrm>
              <a:off x="2792621" y="1706931"/>
              <a:ext cx="2807553" cy="663462"/>
            </a:xfrm>
            <a:prstGeom prst="rect">
              <a:avLst/>
            </a:prstGeom>
            <a:noFill/>
            <a:ln w="9525">
              <a:noFill/>
            </a:ln>
          </p:spPr>
          <p:txBody>
            <a:bodyPr wrap="square">
              <a:spAutoFit/>
            </a:bodyPr>
            <a:lstStyle/>
            <a:p>
              <a:r>
                <a:rPr kumimoji="1" lang="ja-JP" altLang="en-US" sz="2800" dirty="0">
                  <a:solidFill>
                    <a:schemeClr val="tx1"/>
                  </a:solidFill>
                  <a:latin typeface="メイリオ" panose="020B0604030504040204" pitchFamily="50" charset="-128"/>
                  <a:ea typeface="メイリオ" panose="020B0604030504040204" pitchFamily="50" charset="-128"/>
                </a:rPr>
                <a:t>休み時間、児童の</a:t>
              </a:r>
              <a:r>
                <a:rPr kumimoji="1" lang="ja-JP" altLang="en-US" sz="2800" dirty="0">
                  <a:latin typeface="メイリオ" panose="020B0604030504040204" pitchFamily="50" charset="-128"/>
                  <a:ea typeface="メイリオ" panose="020B0604030504040204" pitchFamily="50" charset="-128"/>
                </a:rPr>
                <a:t>話を</a:t>
              </a:r>
              <a:r>
                <a:rPr kumimoji="1" lang="ja-JP" altLang="en-US" sz="2800" dirty="0">
                  <a:solidFill>
                    <a:srgbClr val="FF0000"/>
                  </a:solidFill>
                  <a:latin typeface="メイリオ" panose="020B0604030504040204" pitchFamily="50" charset="-128"/>
                  <a:ea typeface="メイリオ" panose="020B0604030504040204" pitchFamily="50" charset="-128"/>
                </a:rPr>
                <a:t>手を止めて</a:t>
              </a:r>
              <a:r>
                <a:rPr kumimoji="1" lang="ja-JP" altLang="en-US" sz="2800" dirty="0">
                  <a:solidFill>
                    <a:schemeClr val="tx1"/>
                  </a:solidFill>
                  <a:latin typeface="メイリオ" panose="020B0604030504040204" pitchFamily="50" charset="-128"/>
                  <a:ea typeface="メイリオ" panose="020B0604030504040204" pitchFamily="50" charset="-128"/>
                </a:rPr>
                <a:t>聴く。</a:t>
              </a:r>
            </a:p>
          </p:txBody>
        </p:sp>
      </p:grpSp>
      <p:grpSp>
        <p:nvGrpSpPr>
          <p:cNvPr id="17" name="グループ化 16">
            <a:extLst>
              <a:ext uri="{FF2B5EF4-FFF2-40B4-BE49-F238E27FC236}">
                <a16:creationId xmlns:a16="http://schemas.microsoft.com/office/drawing/2014/main" id="{35B12320-2D9A-D767-ECA5-45B97C1F5061}"/>
              </a:ext>
            </a:extLst>
          </p:cNvPr>
          <p:cNvGrpSpPr/>
          <p:nvPr/>
        </p:nvGrpSpPr>
        <p:grpSpPr>
          <a:xfrm>
            <a:off x="372935" y="2654967"/>
            <a:ext cx="5590084" cy="1070841"/>
            <a:chOff x="6410039" y="4298138"/>
            <a:chExt cx="2658978" cy="909737"/>
          </a:xfrm>
        </p:grpSpPr>
        <p:sp>
          <p:nvSpPr>
            <p:cNvPr id="18" name="四角形: メモ 17">
              <a:extLst>
                <a:ext uri="{FF2B5EF4-FFF2-40B4-BE49-F238E27FC236}">
                  <a16:creationId xmlns:a16="http://schemas.microsoft.com/office/drawing/2014/main" id="{C0F538E2-7832-51CD-CC99-7D50F095333D}"/>
                </a:ext>
              </a:extLst>
            </p:cNvPr>
            <p:cNvSpPr/>
            <p:nvPr/>
          </p:nvSpPr>
          <p:spPr>
            <a:xfrm>
              <a:off x="6418259" y="4298138"/>
              <a:ext cx="2593724" cy="888577"/>
            </a:xfrm>
            <a:prstGeom prst="foldedCorner">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800" dirty="0">
                <a:solidFill>
                  <a:schemeClr val="tx1"/>
                </a:solidFill>
                <a:latin typeface="メイリオ" panose="020B0604030504040204" pitchFamily="50" charset="-128"/>
                <a:ea typeface="メイリオ" panose="020B0604030504040204" pitchFamily="50" charset="-128"/>
              </a:endParaRPr>
            </a:p>
          </p:txBody>
        </p:sp>
        <p:sp>
          <p:nvSpPr>
            <p:cNvPr id="19" name="テキスト ボックス 18">
              <a:extLst>
                <a:ext uri="{FF2B5EF4-FFF2-40B4-BE49-F238E27FC236}">
                  <a16:creationId xmlns:a16="http://schemas.microsoft.com/office/drawing/2014/main" id="{3C3FCEE2-AD0F-4619-92ED-40A68AC7B2D0}"/>
                </a:ext>
              </a:extLst>
            </p:cNvPr>
            <p:cNvSpPr txBox="1"/>
            <p:nvPr/>
          </p:nvSpPr>
          <p:spPr>
            <a:xfrm>
              <a:off x="6410039" y="4397309"/>
              <a:ext cx="2658978" cy="810566"/>
            </a:xfrm>
            <a:prstGeom prst="rect">
              <a:avLst/>
            </a:prstGeom>
            <a:noFill/>
          </p:spPr>
          <p:txBody>
            <a:bodyPr wrap="square">
              <a:spAutoFit/>
            </a:bodyPr>
            <a:lstStyle/>
            <a:p>
              <a:r>
                <a:rPr kumimoji="1" lang="ja-JP" altLang="en-US" sz="2800" dirty="0">
                  <a:solidFill>
                    <a:schemeClr val="tx1"/>
                  </a:solidFill>
                  <a:latin typeface="メイリオ" panose="020B0604030504040204" pitchFamily="50" charset="-128"/>
                  <a:ea typeface="メイリオ" panose="020B0604030504040204" pitchFamily="50" charset="-128"/>
                </a:rPr>
                <a:t>掃除当番で、頑張っている児童を</a:t>
              </a:r>
              <a:endParaRPr kumimoji="1" lang="en-US" altLang="ja-JP" sz="2800" dirty="0">
                <a:solidFill>
                  <a:schemeClr val="tx1"/>
                </a:solidFill>
                <a:latin typeface="メイリオ" panose="020B0604030504040204" pitchFamily="50" charset="-128"/>
                <a:ea typeface="メイリオ" panose="020B0604030504040204" pitchFamily="50" charset="-128"/>
              </a:endParaRPr>
            </a:p>
            <a:p>
              <a:r>
                <a:rPr kumimoji="1" lang="ja-JP" altLang="en-US" sz="2800" dirty="0">
                  <a:solidFill>
                    <a:srgbClr val="FF0000"/>
                  </a:solidFill>
                  <a:latin typeface="メイリオ" panose="020B0604030504040204" pitchFamily="50" charset="-128"/>
                  <a:ea typeface="メイリオ" panose="020B0604030504040204" pitchFamily="50" charset="-128"/>
                </a:rPr>
                <a:t>柔らかな表情</a:t>
              </a:r>
              <a:r>
                <a:rPr kumimoji="1" lang="ja-JP" altLang="en-US" sz="2800" dirty="0">
                  <a:solidFill>
                    <a:schemeClr val="tx1"/>
                  </a:solidFill>
                  <a:latin typeface="メイリオ" panose="020B0604030504040204" pitchFamily="50" charset="-128"/>
                  <a:ea typeface="メイリオ" panose="020B0604030504040204" pitchFamily="50" charset="-128"/>
                </a:rPr>
                <a:t>で励ます。</a:t>
              </a:r>
            </a:p>
          </p:txBody>
        </p:sp>
      </p:grpSp>
    </p:spTree>
    <p:extLst>
      <p:ext uri="{BB962C8B-B14F-4D97-AF65-F5344CB8AC3E}">
        <p14:creationId xmlns:p14="http://schemas.microsoft.com/office/powerpoint/2010/main" val="3925196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par>
                                <p:cTn id="13" presetID="10" presetClass="entr" presetSubtype="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500"/>
                                        <p:tgtEl>
                                          <p:spTgt spid="12"/>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12" grpId="0"/>
      <p:bldP spid="13"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p:cNvSpPr/>
          <p:nvPr/>
        </p:nvSpPr>
        <p:spPr>
          <a:xfrm>
            <a:off x="0" y="522518"/>
            <a:ext cx="12192000" cy="757643"/>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tIns="36000" bIns="180000" rtlCol="0" anchor="ctr"/>
          <a:lstStyle/>
          <a:p>
            <a:pPr algn="ctr">
              <a:lnSpc>
                <a:spcPct val="150000"/>
              </a:lnSpc>
            </a:pPr>
            <a:endParaRPr lang="ja-JP" altLang="en-US" sz="4000" b="1" dirty="0">
              <a:latin typeface="BIZ UDPゴシック" panose="020B0400000000000000" pitchFamily="50" charset="-128"/>
              <a:ea typeface="BIZ UDPゴシック" panose="020B0400000000000000" pitchFamily="50" charset="-128"/>
              <a:cs typeface="メイリオ" panose="020B0604030504040204" pitchFamily="50" charset="-128"/>
            </a:endParaRPr>
          </a:p>
        </p:txBody>
      </p:sp>
      <p:sp>
        <p:nvSpPr>
          <p:cNvPr id="10" name="スライド番号プレースホルダー 6"/>
          <p:cNvSpPr>
            <a:spLocks noGrp="1"/>
          </p:cNvSpPr>
          <p:nvPr>
            <p:ph type="sldNum" sz="quarter" idx="4294967295"/>
          </p:nvPr>
        </p:nvSpPr>
        <p:spPr>
          <a:xfrm>
            <a:off x="11043621" y="6359525"/>
            <a:ext cx="685800" cy="365125"/>
          </a:xfrm>
        </p:spPr>
        <p:txBody>
          <a:bodyPr/>
          <a:lstStyle/>
          <a:p>
            <a:fld id="{0E54B413-F675-4D37-BE3F-961AF07AA19A}" type="slidenum">
              <a:rPr kumimoji="1" lang="ja-JP" altLang="en-US" sz="2000" smtClean="0">
                <a:solidFill>
                  <a:schemeClr val="tx1"/>
                </a:solidFill>
                <a:latin typeface="UD デジタル 教科書体 NK-B" panose="02020700000000000000" pitchFamily="18" charset="-128"/>
                <a:ea typeface="UD デジタル 教科書体 NK-B" panose="02020700000000000000" pitchFamily="18" charset="-128"/>
              </a:rPr>
              <a:t>27</a:t>
            </a:fld>
            <a:endParaRPr kumimoji="1" lang="ja-JP" altLang="en-US" sz="2000" dirty="0">
              <a:solidFill>
                <a:schemeClr val="tx1"/>
              </a:solidFill>
              <a:latin typeface="UD デジタル 教科書体 NK-B" panose="02020700000000000000" pitchFamily="18" charset="-128"/>
              <a:ea typeface="UD デジタル 教科書体 NK-B" panose="02020700000000000000" pitchFamily="18" charset="-128"/>
            </a:endParaRPr>
          </a:p>
        </p:txBody>
      </p:sp>
      <p:pic>
        <p:nvPicPr>
          <p:cNvPr id="49" name="図 48" descr="挿絵 が含まれている画像&#10;&#10;自動的に生成された説明">
            <a:extLst>
              <a:ext uri="{FF2B5EF4-FFF2-40B4-BE49-F238E27FC236}">
                <a16:creationId xmlns:a16="http://schemas.microsoft.com/office/drawing/2014/main" id="{40BB2698-EBAA-8464-69D9-A82488C78B17}"/>
              </a:ext>
            </a:extLst>
          </p:cNvPr>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17057" t="3723" r="24271" b="4932"/>
          <a:stretch/>
        </p:blipFill>
        <p:spPr>
          <a:xfrm>
            <a:off x="593726" y="4193094"/>
            <a:ext cx="1311030" cy="1442982"/>
          </a:xfrm>
          <a:prstGeom prst="rect">
            <a:avLst/>
          </a:prstGeom>
        </p:spPr>
      </p:pic>
      <p:sp>
        <p:nvSpPr>
          <p:cNvPr id="7" name="矢印: 下 6">
            <a:extLst>
              <a:ext uri="{FF2B5EF4-FFF2-40B4-BE49-F238E27FC236}">
                <a16:creationId xmlns:a16="http://schemas.microsoft.com/office/drawing/2014/main" id="{A97E3A61-91E1-4AE8-BD12-97C2F11750F6}"/>
              </a:ext>
            </a:extLst>
          </p:cNvPr>
          <p:cNvSpPr/>
          <p:nvPr/>
        </p:nvSpPr>
        <p:spPr>
          <a:xfrm>
            <a:off x="5581933" y="4334883"/>
            <a:ext cx="1039087" cy="317447"/>
          </a:xfrm>
          <a:prstGeom prst="downArrow">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ボックス 10">
            <a:extLst>
              <a:ext uri="{FF2B5EF4-FFF2-40B4-BE49-F238E27FC236}">
                <a16:creationId xmlns:a16="http://schemas.microsoft.com/office/drawing/2014/main" id="{E4B5AB9C-A5A9-7D08-9DDB-1A2B0351245C}"/>
              </a:ext>
            </a:extLst>
          </p:cNvPr>
          <p:cNvSpPr txBox="1"/>
          <p:nvPr/>
        </p:nvSpPr>
        <p:spPr>
          <a:xfrm>
            <a:off x="4254652" y="4683229"/>
            <a:ext cx="4005617" cy="584775"/>
          </a:xfrm>
          <a:prstGeom prst="rect">
            <a:avLst/>
          </a:prstGeom>
          <a:noFill/>
        </p:spPr>
        <p:txBody>
          <a:bodyPr wrap="square">
            <a:spAutoFit/>
          </a:bodyPr>
          <a:lstStyle/>
          <a:p>
            <a:r>
              <a:rPr kumimoji="1" lang="ja-JP" altLang="en-US" sz="3200" dirty="0">
                <a:solidFill>
                  <a:srgbClr val="FF0000"/>
                </a:solidFill>
                <a:latin typeface="メイリオ" panose="020B0604030504040204" pitchFamily="50" charset="-128"/>
                <a:ea typeface="メイリオ" panose="020B0604030504040204" pitchFamily="50" charset="-128"/>
              </a:rPr>
              <a:t>自己指導能力</a:t>
            </a:r>
            <a:r>
              <a:rPr kumimoji="1" lang="ja-JP" altLang="en-US" sz="3200" dirty="0">
                <a:latin typeface="メイリオ" panose="020B0604030504040204" pitchFamily="50" charset="-128"/>
                <a:ea typeface="メイリオ" panose="020B0604030504040204" pitchFamily="50" charset="-128"/>
              </a:rPr>
              <a:t>が育つ</a:t>
            </a:r>
            <a:endParaRPr lang="ja-JP" altLang="en-US" sz="3200" dirty="0"/>
          </a:p>
        </p:txBody>
      </p:sp>
      <p:sp>
        <p:nvSpPr>
          <p:cNvPr id="14" name="テキスト ボックス 13">
            <a:extLst>
              <a:ext uri="{FF2B5EF4-FFF2-40B4-BE49-F238E27FC236}">
                <a16:creationId xmlns:a16="http://schemas.microsoft.com/office/drawing/2014/main" id="{3DE53D99-5DCC-44D0-A54A-0326392DD373}"/>
              </a:ext>
            </a:extLst>
          </p:cNvPr>
          <p:cNvSpPr txBox="1"/>
          <p:nvPr/>
        </p:nvSpPr>
        <p:spPr>
          <a:xfrm>
            <a:off x="794240" y="3306824"/>
            <a:ext cx="10525452" cy="1077218"/>
          </a:xfrm>
          <a:prstGeom prst="rect">
            <a:avLst/>
          </a:prstGeom>
          <a:noFill/>
        </p:spPr>
        <p:txBody>
          <a:bodyPr wrap="square">
            <a:spAutoFit/>
          </a:bodyPr>
          <a:lstStyle/>
          <a:p>
            <a:pPr algn="ctr"/>
            <a:r>
              <a:rPr kumimoji="1" lang="ja-JP" altLang="en-US" sz="3200" dirty="0">
                <a:solidFill>
                  <a:srgbClr val="FF0000"/>
                </a:solidFill>
                <a:latin typeface="メイリオ" panose="020B0604030504040204" pitchFamily="50" charset="-128"/>
                <a:ea typeface="メイリオ" panose="020B0604030504040204" pitchFamily="50" charset="-128"/>
              </a:rPr>
              <a:t>発達支持的教育相談</a:t>
            </a:r>
            <a:endParaRPr kumimoji="1" lang="en-US" altLang="ja-JP" sz="3200" dirty="0">
              <a:solidFill>
                <a:srgbClr val="FF0000"/>
              </a:solidFill>
              <a:latin typeface="メイリオ" panose="020B0604030504040204" pitchFamily="50" charset="-128"/>
              <a:ea typeface="メイリオ" panose="020B0604030504040204" pitchFamily="50" charset="-128"/>
            </a:endParaRPr>
          </a:p>
          <a:p>
            <a:pPr algn="ctr"/>
            <a:r>
              <a:rPr kumimoji="1" lang="ja-JP" altLang="en-US" sz="3200" dirty="0">
                <a:latin typeface="メイリオ" panose="020B0604030504040204" pitchFamily="50" charset="-128"/>
                <a:ea typeface="メイリオ" panose="020B0604030504040204" pitchFamily="50" charset="-128"/>
              </a:rPr>
              <a:t>（日頃からできる、</a:t>
            </a:r>
            <a:r>
              <a:rPr kumimoji="1" lang="ja-JP" altLang="en-US" sz="3200" spc="-300" dirty="0">
                <a:latin typeface="メイリオ" panose="020B0604030504040204" pitchFamily="50" charset="-128"/>
                <a:ea typeface="メイリオ" panose="020B0604030504040204" pitchFamily="50" charset="-128"/>
              </a:rPr>
              <a:t>個に寄り添った働き掛け）</a:t>
            </a:r>
          </a:p>
        </p:txBody>
      </p:sp>
      <p:sp>
        <p:nvSpPr>
          <p:cNvPr id="15" name="テキスト ボックス 14">
            <a:extLst>
              <a:ext uri="{FF2B5EF4-FFF2-40B4-BE49-F238E27FC236}">
                <a16:creationId xmlns:a16="http://schemas.microsoft.com/office/drawing/2014/main" id="{88DAEDB1-5460-BB84-7C1E-7087F01C9C7F}"/>
              </a:ext>
            </a:extLst>
          </p:cNvPr>
          <p:cNvSpPr txBox="1"/>
          <p:nvPr/>
        </p:nvSpPr>
        <p:spPr>
          <a:xfrm>
            <a:off x="3100882" y="1559373"/>
            <a:ext cx="5989397" cy="584775"/>
          </a:xfrm>
          <a:prstGeom prst="rect">
            <a:avLst/>
          </a:prstGeom>
          <a:noFill/>
        </p:spPr>
        <p:txBody>
          <a:bodyPr wrap="square">
            <a:spAutoFit/>
          </a:bodyPr>
          <a:lstStyle/>
          <a:p>
            <a:r>
              <a:rPr kumimoji="1" lang="ja-JP" altLang="en-US" sz="3200" dirty="0">
                <a:solidFill>
                  <a:srgbClr val="FF0000"/>
                </a:solidFill>
                <a:latin typeface="メイリオ" panose="020B0604030504040204" pitchFamily="50" charset="-128"/>
                <a:ea typeface="メイリオ" panose="020B0604030504040204" pitchFamily="50" charset="-128"/>
              </a:rPr>
              <a:t>生徒指導の実践上の４つの視点</a:t>
            </a:r>
            <a:endParaRPr lang="ja-JP" altLang="en-US" sz="3200" dirty="0">
              <a:solidFill>
                <a:srgbClr val="FF0000"/>
              </a:solidFill>
            </a:endParaRPr>
          </a:p>
        </p:txBody>
      </p:sp>
      <p:sp>
        <p:nvSpPr>
          <p:cNvPr id="16" name="矢印: 下 15">
            <a:extLst>
              <a:ext uri="{FF2B5EF4-FFF2-40B4-BE49-F238E27FC236}">
                <a16:creationId xmlns:a16="http://schemas.microsoft.com/office/drawing/2014/main" id="{635807BE-B493-84D8-AA8D-386B7C31732F}"/>
              </a:ext>
            </a:extLst>
          </p:cNvPr>
          <p:cNvSpPr/>
          <p:nvPr/>
        </p:nvSpPr>
        <p:spPr>
          <a:xfrm>
            <a:off x="5581933" y="5268919"/>
            <a:ext cx="1039087" cy="317447"/>
          </a:xfrm>
          <a:prstGeom prst="downArrow">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テキスト ボックス 16">
            <a:extLst>
              <a:ext uri="{FF2B5EF4-FFF2-40B4-BE49-F238E27FC236}">
                <a16:creationId xmlns:a16="http://schemas.microsoft.com/office/drawing/2014/main" id="{2E5FD3CB-4446-AE57-7362-FCA2A27EB920}"/>
              </a:ext>
            </a:extLst>
          </p:cNvPr>
          <p:cNvSpPr txBox="1"/>
          <p:nvPr/>
        </p:nvSpPr>
        <p:spPr>
          <a:xfrm>
            <a:off x="2433780" y="5662385"/>
            <a:ext cx="7323606" cy="584775"/>
          </a:xfrm>
          <a:prstGeom prst="rect">
            <a:avLst/>
          </a:prstGeom>
          <a:noFill/>
        </p:spPr>
        <p:txBody>
          <a:bodyPr wrap="square">
            <a:spAutoFit/>
          </a:bodyPr>
          <a:lstStyle/>
          <a:p>
            <a:r>
              <a:rPr kumimoji="1" lang="ja-JP" altLang="en-US" sz="3200" dirty="0">
                <a:latin typeface="メイリオ" panose="020B0604030504040204" pitchFamily="50" charset="-128"/>
                <a:ea typeface="メイリオ" panose="020B0604030504040204" pitchFamily="50" charset="-128"/>
              </a:rPr>
              <a:t>宮城県の諸課題の</a:t>
            </a:r>
            <a:r>
              <a:rPr kumimoji="1" lang="ja-JP" altLang="en-US" sz="3200" dirty="0">
                <a:solidFill>
                  <a:srgbClr val="FF0000"/>
                </a:solidFill>
                <a:latin typeface="メイリオ" panose="020B0604030504040204" pitchFamily="50" charset="-128"/>
                <a:ea typeface="メイリオ" panose="020B0604030504040204" pitchFamily="50" charset="-128"/>
              </a:rPr>
              <a:t>未然防止</a:t>
            </a:r>
            <a:r>
              <a:rPr kumimoji="1" lang="ja-JP" altLang="en-US" sz="3200" dirty="0">
                <a:latin typeface="メイリオ" panose="020B0604030504040204" pitchFamily="50" charset="-128"/>
                <a:ea typeface="メイリオ" panose="020B0604030504040204" pitchFamily="50" charset="-128"/>
              </a:rPr>
              <a:t>につながる</a:t>
            </a:r>
            <a:endParaRPr lang="ja-JP" altLang="en-US" sz="3200" dirty="0"/>
          </a:p>
        </p:txBody>
      </p:sp>
      <p:pic>
        <p:nvPicPr>
          <p:cNvPr id="18" name="図 17" descr="挿絵, シャツ が含まれている画像&#10;&#10;自動的に生成された説明">
            <a:extLst>
              <a:ext uri="{FF2B5EF4-FFF2-40B4-BE49-F238E27FC236}">
                <a16:creationId xmlns:a16="http://schemas.microsoft.com/office/drawing/2014/main" id="{41EEFF5F-AB8D-3E06-D0E1-5E583652740D}"/>
              </a:ext>
            </a:extLst>
          </p:cNvPr>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l="4720" t="40936" r="51715" b="28377"/>
          <a:stretch/>
        </p:blipFill>
        <p:spPr>
          <a:xfrm>
            <a:off x="10209175" y="4558858"/>
            <a:ext cx="1081125" cy="1077218"/>
          </a:xfrm>
          <a:prstGeom prst="rect">
            <a:avLst/>
          </a:prstGeom>
        </p:spPr>
      </p:pic>
      <p:sp>
        <p:nvSpPr>
          <p:cNvPr id="30" name="右中かっこ 29">
            <a:extLst>
              <a:ext uri="{FF2B5EF4-FFF2-40B4-BE49-F238E27FC236}">
                <a16:creationId xmlns:a16="http://schemas.microsoft.com/office/drawing/2014/main" id="{73D5651A-DA81-E3A4-CC97-F8B87BEFE4EF}"/>
              </a:ext>
            </a:extLst>
          </p:cNvPr>
          <p:cNvSpPr/>
          <p:nvPr/>
        </p:nvSpPr>
        <p:spPr>
          <a:xfrm rot="16200000" flipH="1">
            <a:off x="5861582" y="-412765"/>
            <a:ext cx="468000" cy="6912000"/>
          </a:xfrm>
          <a:prstGeom prst="rightBrace">
            <a:avLst>
              <a:gd name="adj1" fmla="val 20193"/>
              <a:gd name="adj2" fmla="val 50000"/>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6" name="フッター プレースホルダー 5">
            <a:extLst>
              <a:ext uri="{FF2B5EF4-FFF2-40B4-BE49-F238E27FC236}">
                <a16:creationId xmlns:a16="http://schemas.microsoft.com/office/drawing/2014/main" id="{1E71692D-5B01-1549-4398-64BB603CC9A2}"/>
              </a:ext>
            </a:extLst>
          </p:cNvPr>
          <p:cNvSpPr txBox="1">
            <a:spLocks/>
          </p:cNvSpPr>
          <p:nvPr/>
        </p:nvSpPr>
        <p:spPr>
          <a:xfrm>
            <a:off x="2613749" y="6374809"/>
            <a:ext cx="6964502" cy="357483"/>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ja-JP" altLang="en-US" sz="2000">
                <a:solidFill>
                  <a:schemeClr val="tx1"/>
                </a:solidFill>
                <a:latin typeface="UD デジタル 教科書体 NK-B" panose="02020700000000000000" pitchFamily="18" charset="-128"/>
                <a:ea typeface="UD デジタル 教科書体 NK-B" panose="02020700000000000000" pitchFamily="18" charset="-128"/>
              </a:rPr>
              <a:t>宮城県総合教育センター　令和</a:t>
            </a:r>
            <a:r>
              <a:rPr kumimoji="1" lang="en-US" altLang="ja-JP" sz="2000">
                <a:solidFill>
                  <a:schemeClr val="tx1"/>
                </a:solidFill>
                <a:latin typeface="UD デジタル 教科書体 NK-B" panose="02020700000000000000" pitchFamily="18" charset="-128"/>
                <a:ea typeface="UD デジタル 教科書体 NK-B" panose="02020700000000000000" pitchFamily="18" charset="-128"/>
              </a:rPr>
              <a:t>6</a:t>
            </a:r>
            <a:r>
              <a:rPr kumimoji="1" lang="ja-JP" altLang="en-US" sz="2000">
                <a:solidFill>
                  <a:schemeClr val="tx1"/>
                </a:solidFill>
                <a:latin typeface="UD デジタル 教科書体 NK-B" panose="02020700000000000000" pitchFamily="18" charset="-128"/>
                <a:ea typeface="UD デジタル 教科書体 NK-B" panose="02020700000000000000" pitchFamily="18" charset="-128"/>
              </a:rPr>
              <a:t>年度　生徒指導研究グループ</a:t>
            </a:r>
            <a:endParaRPr kumimoji="1" lang="ja-JP" altLang="en-US" sz="2000" dirty="0">
              <a:solidFill>
                <a:schemeClr val="tx1"/>
              </a:solidFill>
              <a:latin typeface="UD デジタル 教科書体 NK-B" panose="02020700000000000000" pitchFamily="18" charset="-128"/>
              <a:ea typeface="UD デジタル 教科書体 NK-B" panose="02020700000000000000" pitchFamily="18" charset="-128"/>
            </a:endParaRPr>
          </a:p>
        </p:txBody>
      </p:sp>
      <p:sp>
        <p:nvSpPr>
          <p:cNvPr id="2" name="テキスト ボックス 1">
            <a:extLst>
              <a:ext uri="{FF2B5EF4-FFF2-40B4-BE49-F238E27FC236}">
                <a16:creationId xmlns:a16="http://schemas.microsoft.com/office/drawing/2014/main" id="{3E4FECF0-B1CE-48B7-6E68-D22817E557C2}"/>
              </a:ext>
            </a:extLst>
          </p:cNvPr>
          <p:cNvSpPr txBox="1"/>
          <p:nvPr/>
        </p:nvSpPr>
        <p:spPr>
          <a:xfrm>
            <a:off x="1342238" y="361024"/>
            <a:ext cx="9506693" cy="858761"/>
          </a:xfrm>
          <a:prstGeom prst="rect">
            <a:avLst/>
          </a:prstGeom>
          <a:noFill/>
        </p:spPr>
        <p:txBody>
          <a:bodyPr wrap="square">
            <a:spAutoFit/>
          </a:bodyPr>
          <a:lstStyle/>
          <a:p>
            <a:pPr algn="ctr">
              <a:lnSpc>
                <a:spcPct val="150000"/>
              </a:lnSpc>
            </a:pPr>
            <a:r>
              <a:rPr lang="ja-JP" altLang="en-US" sz="4000" b="1" dirty="0">
                <a:solidFill>
                  <a:schemeClr val="bg1"/>
                </a:solidFill>
                <a:latin typeface="BIZ UDPゴシック" panose="020B0400000000000000" pitchFamily="50" charset="-128"/>
                <a:ea typeface="BIZ UDPゴシック" panose="020B0400000000000000" pitchFamily="50" charset="-128"/>
                <a:cs typeface="メイリオ" panose="020B0604030504040204" pitchFamily="50" charset="-128"/>
              </a:rPr>
              <a:t>１　教員の教育相談の知識を深めよう</a:t>
            </a:r>
          </a:p>
        </p:txBody>
      </p:sp>
      <p:pic>
        <p:nvPicPr>
          <p:cNvPr id="3" name="図 2">
            <a:extLst>
              <a:ext uri="{FF2B5EF4-FFF2-40B4-BE49-F238E27FC236}">
                <a16:creationId xmlns:a16="http://schemas.microsoft.com/office/drawing/2014/main" id="{26BA6AD7-951B-954A-EE7C-FDF9B717B24C}"/>
              </a:ext>
            </a:extLst>
          </p:cNvPr>
          <p:cNvPicPr>
            <a:picLocks noChangeAspect="1"/>
          </p:cNvPicPr>
          <p:nvPr/>
        </p:nvPicPr>
        <p:blipFill>
          <a:blip r:embed="rId5"/>
          <a:stretch>
            <a:fillRect/>
          </a:stretch>
        </p:blipFill>
        <p:spPr>
          <a:xfrm>
            <a:off x="2885220" y="2173737"/>
            <a:ext cx="6450700" cy="782247"/>
          </a:xfrm>
          <a:prstGeom prst="rect">
            <a:avLst/>
          </a:prstGeom>
        </p:spPr>
      </p:pic>
    </p:spTree>
    <p:extLst>
      <p:ext uri="{BB962C8B-B14F-4D97-AF65-F5344CB8AC3E}">
        <p14:creationId xmlns:p14="http://schemas.microsoft.com/office/powerpoint/2010/main" val="2714334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0"/>
                                        </p:tgtEl>
                                        <p:attrNameLst>
                                          <p:attrName>style.visibility</p:attrName>
                                        </p:attrNameLst>
                                      </p:cBhvr>
                                      <p:to>
                                        <p:strVal val="visible"/>
                                      </p:to>
                                    </p:set>
                                    <p:animEffect transition="in" filter="fade">
                                      <p:cBhvr>
                                        <p:cTn id="10" dur="500"/>
                                        <p:tgtEl>
                                          <p:spTgt spid="3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500"/>
                                        <p:tgtEl>
                                          <p:spTgt spid="14"/>
                                        </p:tgtEl>
                                      </p:cBhvr>
                                    </p:animEffect>
                                  </p:childTnLst>
                                </p:cTn>
                              </p:par>
                              <p:par>
                                <p:cTn id="14" presetID="10" presetClass="entr" presetSubtype="0" fill="hold" nodeType="withEffect">
                                  <p:stCondLst>
                                    <p:cond delay="0"/>
                                  </p:stCondLst>
                                  <p:childTnLst>
                                    <p:set>
                                      <p:cBhvr>
                                        <p:cTn id="15" dur="1" fill="hold">
                                          <p:stCondLst>
                                            <p:cond delay="0"/>
                                          </p:stCondLst>
                                        </p:cTn>
                                        <p:tgtEl>
                                          <p:spTgt spid="49"/>
                                        </p:tgtEl>
                                        <p:attrNameLst>
                                          <p:attrName>style.visibility</p:attrName>
                                        </p:attrNameLst>
                                      </p:cBhvr>
                                      <p:to>
                                        <p:strVal val="visible"/>
                                      </p:to>
                                    </p:set>
                                    <p:animEffect transition="in" filter="fade">
                                      <p:cBhvr>
                                        <p:cTn id="16" dur="500"/>
                                        <p:tgtEl>
                                          <p:spTgt spid="49"/>
                                        </p:tgtEl>
                                      </p:cBhvr>
                                    </p:animEffect>
                                  </p:childTnLst>
                                </p:cTn>
                              </p:par>
                              <p:par>
                                <p:cTn id="17" presetID="10" presetClass="entr" presetSubtype="0" fill="hold" nodeType="with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500"/>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500"/>
                                        <p:tgtEl>
                                          <p:spTgt spid="7"/>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par>
                                <p:cTn id="28" presetID="10" presetClass="entr" presetSubtype="0" fill="hold" nodeType="with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fade">
                                      <p:cBhvr>
                                        <p:cTn id="30" dur="500"/>
                                        <p:tgtEl>
                                          <p:spTgt spid="18"/>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fade">
                                      <p:cBhvr>
                                        <p:cTn id="33" dur="500"/>
                                        <p:tgtEl>
                                          <p:spTgt spid="17"/>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p:bldP spid="14" grpId="0"/>
      <p:bldP spid="15" grpId="0"/>
      <p:bldP spid="16" grpId="0" animBg="1"/>
      <p:bldP spid="17" grpId="0"/>
      <p:bldP spid="3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スライド番号プレースホルダー 6"/>
          <p:cNvSpPr>
            <a:spLocks noGrp="1"/>
          </p:cNvSpPr>
          <p:nvPr>
            <p:ph type="sldNum" sz="quarter" idx="4294967295"/>
          </p:nvPr>
        </p:nvSpPr>
        <p:spPr>
          <a:xfrm>
            <a:off x="11043621" y="6359525"/>
            <a:ext cx="685800" cy="365125"/>
          </a:xfrm>
        </p:spPr>
        <p:txBody>
          <a:bodyPr/>
          <a:lstStyle/>
          <a:p>
            <a:fld id="{0E54B413-F675-4D37-BE3F-961AF07AA19A}" type="slidenum">
              <a:rPr kumimoji="1" lang="ja-JP" altLang="en-US" sz="2000" smtClean="0">
                <a:solidFill>
                  <a:schemeClr val="tx1"/>
                </a:solidFill>
                <a:latin typeface="UD デジタル 教科書体 NK-B" panose="02020700000000000000" pitchFamily="18" charset="-128"/>
                <a:ea typeface="UD デジタル 教科書体 NK-B" panose="02020700000000000000" pitchFamily="18" charset="-128"/>
              </a:rPr>
              <a:t>28</a:t>
            </a:fld>
            <a:endParaRPr kumimoji="1" lang="ja-JP" altLang="en-US" sz="2000" dirty="0">
              <a:solidFill>
                <a:schemeClr val="tx1"/>
              </a:solidFill>
              <a:latin typeface="UD デジタル 教科書体 NK-B" panose="02020700000000000000" pitchFamily="18" charset="-128"/>
              <a:ea typeface="UD デジタル 教科書体 NK-B" panose="02020700000000000000" pitchFamily="18" charset="-128"/>
            </a:endParaRPr>
          </a:p>
        </p:txBody>
      </p:sp>
      <p:sp>
        <p:nvSpPr>
          <p:cNvPr id="2" name="正方形/長方形 1">
            <a:extLst>
              <a:ext uri="{FF2B5EF4-FFF2-40B4-BE49-F238E27FC236}">
                <a16:creationId xmlns:a16="http://schemas.microsoft.com/office/drawing/2014/main" id="{5320E15F-0435-FF65-C76F-4A378A44E076}"/>
              </a:ext>
            </a:extLst>
          </p:cNvPr>
          <p:cNvSpPr/>
          <p:nvPr/>
        </p:nvSpPr>
        <p:spPr>
          <a:xfrm>
            <a:off x="0" y="1364345"/>
            <a:ext cx="12192000" cy="1814286"/>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ja-JP" altLang="en-US" sz="6000" b="1" dirty="0">
                <a:latin typeface="BIZ UDPゴシック" panose="020B0400000000000000" pitchFamily="50" charset="-128"/>
                <a:ea typeface="BIZ UDPゴシック" panose="020B0400000000000000" pitchFamily="50" charset="-128"/>
                <a:cs typeface="メイリオ" panose="020B0604030504040204" pitchFamily="50" charset="-128"/>
              </a:rPr>
              <a:t>２　児童の自己理解を深めよう</a:t>
            </a:r>
          </a:p>
        </p:txBody>
      </p:sp>
      <p:sp>
        <p:nvSpPr>
          <p:cNvPr id="8" name="フッター プレースホルダー 5">
            <a:extLst>
              <a:ext uri="{FF2B5EF4-FFF2-40B4-BE49-F238E27FC236}">
                <a16:creationId xmlns:a16="http://schemas.microsoft.com/office/drawing/2014/main" id="{E3234CA7-39F3-A4E6-F122-8D72B2AD34E3}"/>
              </a:ext>
            </a:extLst>
          </p:cNvPr>
          <p:cNvSpPr txBox="1">
            <a:spLocks/>
          </p:cNvSpPr>
          <p:nvPr/>
        </p:nvSpPr>
        <p:spPr>
          <a:xfrm>
            <a:off x="2613749" y="6374809"/>
            <a:ext cx="6964502" cy="357483"/>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ja-JP" altLang="en-US" sz="2000">
                <a:solidFill>
                  <a:schemeClr val="tx1"/>
                </a:solidFill>
                <a:latin typeface="UD デジタル 教科書体 NK-B" panose="02020700000000000000" pitchFamily="18" charset="-128"/>
                <a:ea typeface="UD デジタル 教科書体 NK-B" panose="02020700000000000000" pitchFamily="18" charset="-128"/>
              </a:rPr>
              <a:t>宮城県総合教育センター　令和</a:t>
            </a:r>
            <a:r>
              <a:rPr kumimoji="1" lang="en-US" altLang="ja-JP" sz="2000">
                <a:solidFill>
                  <a:schemeClr val="tx1"/>
                </a:solidFill>
                <a:latin typeface="UD デジタル 教科書体 NK-B" panose="02020700000000000000" pitchFamily="18" charset="-128"/>
                <a:ea typeface="UD デジタル 教科書体 NK-B" panose="02020700000000000000" pitchFamily="18" charset="-128"/>
              </a:rPr>
              <a:t>6</a:t>
            </a:r>
            <a:r>
              <a:rPr kumimoji="1" lang="ja-JP" altLang="en-US" sz="2000">
                <a:solidFill>
                  <a:schemeClr val="tx1"/>
                </a:solidFill>
                <a:latin typeface="UD デジタル 教科書体 NK-B" panose="02020700000000000000" pitchFamily="18" charset="-128"/>
                <a:ea typeface="UD デジタル 教科書体 NK-B" panose="02020700000000000000" pitchFamily="18" charset="-128"/>
              </a:rPr>
              <a:t>年度　生徒指導研究グループ</a:t>
            </a:r>
            <a:endParaRPr kumimoji="1" lang="ja-JP" altLang="en-US" sz="2000" dirty="0">
              <a:solidFill>
                <a:schemeClr val="tx1"/>
              </a:solidFill>
              <a:latin typeface="UD デジタル 教科書体 NK-B" panose="02020700000000000000" pitchFamily="18" charset="-128"/>
              <a:ea typeface="UD デジタル 教科書体 NK-B" panose="02020700000000000000" pitchFamily="18" charset="-128"/>
            </a:endParaRPr>
          </a:p>
        </p:txBody>
      </p:sp>
      <p:pic>
        <p:nvPicPr>
          <p:cNvPr id="3" name="図 2" descr="ロゴ が含まれている画像&#10;&#10;自動的に生成された説明">
            <a:extLst>
              <a:ext uri="{FF2B5EF4-FFF2-40B4-BE49-F238E27FC236}">
                <a16:creationId xmlns:a16="http://schemas.microsoft.com/office/drawing/2014/main" id="{3F983087-2235-BDA7-995B-3541B6110DB3}"/>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29255" t="35508" r="31315" b="36647"/>
          <a:stretch/>
        </p:blipFill>
        <p:spPr>
          <a:xfrm>
            <a:off x="4870087" y="3429000"/>
            <a:ext cx="2451826" cy="2449156"/>
          </a:xfrm>
          <a:prstGeom prst="rect">
            <a:avLst/>
          </a:prstGeom>
        </p:spPr>
      </p:pic>
    </p:spTree>
    <p:extLst>
      <p:ext uri="{BB962C8B-B14F-4D97-AF65-F5344CB8AC3E}">
        <p14:creationId xmlns:p14="http://schemas.microsoft.com/office/powerpoint/2010/main" val="36719862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p:cNvSpPr/>
          <p:nvPr/>
        </p:nvSpPr>
        <p:spPr>
          <a:xfrm>
            <a:off x="0" y="522518"/>
            <a:ext cx="12192000" cy="757643"/>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tIns="36000" bIns="180000" rtlCol="0" anchor="ctr"/>
          <a:lstStyle/>
          <a:p>
            <a:pPr algn="ctr">
              <a:lnSpc>
                <a:spcPct val="150000"/>
              </a:lnSpc>
            </a:pPr>
            <a:endParaRPr lang="ja-JP" altLang="en-US" sz="4000" b="1" dirty="0">
              <a:latin typeface="BIZ UDPゴシック" panose="020B0400000000000000" pitchFamily="50" charset="-128"/>
              <a:ea typeface="BIZ UDPゴシック" panose="020B0400000000000000" pitchFamily="50" charset="-128"/>
              <a:cs typeface="メイリオ" panose="020B0604030504040204" pitchFamily="50" charset="-128"/>
            </a:endParaRPr>
          </a:p>
        </p:txBody>
      </p:sp>
      <p:sp>
        <p:nvSpPr>
          <p:cNvPr id="10" name="スライド番号プレースホルダー 6"/>
          <p:cNvSpPr>
            <a:spLocks noGrp="1"/>
          </p:cNvSpPr>
          <p:nvPr>
            <p:ph type="sldNum" sz="quarter" idx="4294967295"/>
          </p:nvPr>
        </p:nvSpPr>
        <p:spPr>
          <a:xfrm>
            <a:off x="11043621" y="6359525"/>
            <a:ext cx="685800" cy="365125"/>
          </a:xfrm>
        </p:spPr>
        <p:txBody>
          <a:bodyPr/>
          <a:lstStyle/>
          <a:p>
            <a:fld id="{0E54B413-F675-4D37-BE3F-961AF07AA19A}" type="slidenum">
              <a:rPr kumimoji="1" lang="ja-JP" altLang="en-US" sz="2000" smtClean="0">
                <a:solidFill>
                  <a:schemeClr val="tx1"/>
                </a:solidFill>
                <a:latin typeface="UD デジタル 教科書体 NK-B" panose="02020700000000000000" pitchFamily="18" charset="-128"/>
                <a:ea typeface="UD デジタル 教科書体 NK-B" panose="02020700000000000000" pitchFamily="18" charset="-128"/>
              </a:rPr>
              <a:t>2</a:t>
            </a:fld>
            <a:endParaRPr kumimoji="1" lang="ja-JP" altLang="en-US" sz="2000" dirty="0">
              <a:solidFill>
                <a:schemeClr val="tx1"/>
              </a:solidFill>
              <a:latin typeface="UD デジタル 教科書体 NK-B" panose="02020700000000000000" pitchFamily="18" charset="-128"/>
              <a:ea typeface="UD デジタル 教科書体 NK-B" panose="02020700000000000000" pitchFamily="18" charset="-128"/>
            </a:endParaRPr>
          </a:p>
        </p:txBody>
      </p:sp>
      <p:pic>
        <p:nvPicPr>
          <p:cNvPr id="2" name="図 1" descr="挿絵 が含まれている画像&#10;&#10;自動的に生成された説明">
            <a:extLst>
              <a:ext uri="{FF2B5EF4-FFF2-40B4-BE49-F238E27FC236}">
                <a16:creationId xmlns:a16="http://schemas.microsoft.com/office/drawing/2014/main" id="{84D3C19D-CC2C-8FE5-711E-0361C5946929}"/>
              </a:ext>
            </a:extLst>
          </p:cNvPr>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15705" t="26817" r="13031" b="26493"/>
          <a:stretch/>
        </p:blipFill>
        <p:spPr>
          <a:xfrm>
            <a:off x="8952423" y="3704900"/>
            <a:ext cx="2434098" cy="2255738"/>
          </a:xfrm>
          <a:prstGeom prst="rect">
            <a:avLst/>
          </a:prstGeom>
        </p:spPr>
      </p:pic>
      <p:sp>
        <p:nvSpPr>
          <p:cNvPr id="5" name="タイトル 1">
            <a:extLst>
              <a:ext uri="{FF2B5EF4-FFF2-40B4-BE49-F238E27FC236}">
                <a16:creationId xmlns:a16="http://schemas.microsoft.com/office/drawing/2014/main" id="{54D90E30-55C9-C418-14DA-DB0D6F67A6C3}"/>
              </a:ext>
            </a:extLst>
          </p:cNvPr>
          <p:cNvSpPr txBox="1">
            <a:spLocks/>
          </p:cNvSpPr>
          <p:nvPr/>
        </p:nvSpPr>
        <p:spPr>
          <a:xfrm>
            <a:off x="1287894" y="2804306"/>
            <a:ext cx="9714072" cy="1886320"/>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5400" dirty="0">
                <a:latin typeface="メイリオ" panose="020B0604030504040204" pitchFamily="50" charset="-128"/>
                <a:ea typeface="メイリオ" panose="020B0604030504040204" pitchFamily="50" charset="-128"/>
              </a:rPr>
              <a:t>これまで、どのような教育相談</a:t>
            </a:r>
            <a:endParaRPr lang="en-US" altLang="ja-JP" sz="5400" dirty="0">
              <a:latin typeface="メイリオ" panose="020B0604030504040204" pitchFamily="50" charset="-128"/>
              <a:ea typeface="メイリオ" panose="020B0604030504040204" pitchFamily="50" charset="-128"/>
            </a:endParaRPr>
          </a:p>
          <a:p>
            <a:r>
              <a:rPr lang="ja-JP" altLang="en-US" sz="5400" dirty="0">
                <a:latin typeface="メイリオ" panose="020B0604030504040204" pitchFamily="50" charset="-128"/>
                <a:ea typeface="メイリオ" panose="020B0604030504040204" pitchFamily="50" charset="-128"/>
              </a:rPr>
              <a:t>をしてきましたか？</a:t>
            </a:r>
          </a:p>
        </p:txBody>
      </p:sp>
      <p:sp>
        <p:nvSpPr>
          <p:cNvPr id="7" name="テキスト ボックス 6">
            <a:extLst>
              <a:ext uri="{FF2B5EF4-FFF2-40B4-BE49-F238E27FC236}">
                <a16:creationId xmlns:a16="http://schemas.microsoft.com/office/drawing/2014/main" id="{F9FCA64C-629B-26CF-DE0B-164361AC1F70}"/>
              </a:ext>
            </a:extLst>
          </p:cNvPr>
          <p:cNvSpPr txBox="1"/>
          <p:nvPr/>
        </p:nvSpPr>
        <p:spPr>
          <a:xfrm>
            <a:off x="1342238" y="361024"/>
            <a:ext cx="9506693" cy="858761"/>
          </a:xfrm>
          <a:prstGeom prst="rect">
            <a:avLst/>
          </a:prstGeom>
          <a:noFill/>
        </p:spPr>
        <p:txBody>
          <a:bodyPr wrap="square">
            <a:spAutoFit/>
          </a:bodyPr>
          <a:lstStyle/>
          <a:p>
            <a:pPr algn="ctr">
              <a:lnSpc>
                <a:spcPct val="150000"/>
              </a:lnSpc>
            </a:pPr>
            <a:r>
              <a:rPr lang="ja-JP" altLang="en-US" sz="4000" b="1" dirty="0">
                <a:solidFill>
                  <a:schemeClr val="bg1"/>
                </a:solidFill>
                <a:latin typeface="BIZ UDPゴシック" panose="020B0400000000000000" pitchFamily="50" charset="-128"/>
                <a:ea typeface="BIZ UDPゴシック" panose="020B0400000000000000" pitchFamily="50" charset="-128"/>
                <a:cs typeface="メイリオ" panose="020B0604030504040204" pitchFamily="50" charset="-128"/>
              </a:rPr>
              <a:t>はじめに</a:t>
            </a:r>
          </a:p>
        </p:txBody>
      </p:sp>
      <p:sp>
        <p:nvSpPr>
          <p:cNvPr id="8" name="フッター プレースホルダー 5">
            <a:extLst>
              <a:ext uri="{FF2B5EF4-FFF2-40B4-BE49-F238E27FC236}">
                <a16:creationId xmlns:a16="http://schemas.microsoft.com/office/drawing/2014/main" id="{D5C83D4B-C1C3-B7AA-E98B-050DE81547F7}"/>
              </a:ext>
            </a:extLst>
          </p:cNvPr>
          <p:cNvSpPr txBox="1">
            <a:spLocks/>
          </p:cNvSpPr>
          <p:nvPr/>
        </p:nvSpPr>
        <p:spPr>
          <a:xfrm>
            <a:off x="2613749" y="6374809"/>
            <a:ext cx="6964502" cy="357483"/>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ja-JP" altLang="en-US" sz="2000">
                <a:solidFill>
                  <a:schemeClr val="tx1"/>
                </a:solidFill>
                <a:latin typeface="UD デジタル 教科書体 NK-B" panose="02020700000000000000" pitchFamily="18" charset="-128"/>
                <a:ea typeface="UD デジタル 教科書体 NK-B" panose="02020700000000000000" pitchFamily="18" charset="-128"/>
              </a:rPr>
              <a:t>宮城県総合教育センター　令和</a:t>
            </a:r>
            <a:r>
              <a:rPr kumimoji="1" lang="en-US" altLang="ja-JP" sz="2000">
                <a:solidFill>
                  <a:schemeClr val="tx1"/>
                </a:solidFill>
                <a:latin typeface="UD デジタル 教科書体 NK-B" panose="02020700000000000000" pitchFamily="18" charset="-128"/>
                <a:ea typeface="UD デジタル 教科書体 NK-B" panose="02020700000000000000" pitchFamily="18" charset="-128"/>
              </a:rPr>
              <a:t>6</a:t>
            </a:r>
            <a:r>
              <a:rPr kumimoji="1" lang="ja-JP" altLang="en-US" sz="2000">
                <a:solidFill>
                  <a:schemeClr val="tx1"/>
                </a:solidFill>
                <a:latin typeface="UD デジタル 教科書体 NK-B" panose="02020700000000000000" pitchFamily="18" charset="-128"/>
                <a:ea typeface="UD デジタル 教科書体 NK-B" panose="02020700000000000000" pitchFamily="18" charset="-128"/>
              </a:rPr>
              <a:t>年度　生徒指導研究グループ</a:t>
            </a:r>
            <a:endParaRPr kumimoji="1" lang="ja-JP" altLang="en-US" sz="2000" dirty="0">
              <a:solidFill>
                <a:schemeClr val="tx1"/>
              </a:solidFill>
              <a:latin typeface="UD デジタル 教科書体 NK-B" panose="02020700000000000000" pitchFamily="18" charset="-128"/>
              <a:ea typeface="UD デジタル 教科書体 NK-B" panose="02020700000000000000" pitchFamily="18" charset="-128"/>
            </a:endParaRPr>
          </a:p>
        </p:txBody>
      </p:sp>
    </p:spTree>
    <p:extLst>
      <p:ext uri="{BB962C8B-B14F-4D97-AF65-F5344CB8AC3E}">
        <p14:creationId xmlns:p14="http://schemas.microsoft.com/office/powerpoint/2010/main" val="399847519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7E9BE7-A366-98DE-C9E8-3A359AEF8B69}"/>
            </a:ext>
          </a:extLst>
        </p:cNvPr>
        <p:cNvGrpSpPr/>
        <p:nvPr/>
      </p:nvGrpSpPr>
      <p:grpSpPr>
        <a:xfrm>
          <a:off x="0" y="0"/>
          <a:ext cx="0" cy="0"/>
          <a:chOff x="0" y="0"/>
          <a:chExt cx="0" cy="0"/>
        </a:xfrm>
      </p:grpSpPr>
      <p:sp>
        <p:nvSpPr>
          <p:cNvPr id="9" name="正方形/長方形 8">
            <a:extLst>
              <a:ext uri="{FF2B5EF4-FFF2-40B4-BE49-F238E27FC236}">
                <a16:creationId xmlns:a16="http://schemas.microsoft.com/office/drawing/2014/main" id="{64BDA1BD-9140-08E0-E88F-4AB65C3ADA87}"/>
              </a:ext>
            </a:extLst>
          </p:cNvPr>
          <p:cNvSpPr/>
          <p:nvPr/>
        </p:nvSpPr>
        <p:spPr>
          <a:xfrm>
            <a:off x="0" y="522518"/>
            <a:ext cx="12192000" cy="757643"/>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tIns="36000" bIns="180000" rtlCol="0" anchor="ctr"/>
          <a:lstStyle/>
          <a:p>
            <a:pPr algn="ctr">
              <a:lnSpc>
                <a:spcPct val="150000"/>
              </a:lnSpc>
            </a:pPr>
            <a:endParaRPr lang="ja-JP" altLang="en-US" sz="4000" b="1" dirty="0">
              <a:latin typeface="BIZ UDPゴシック" panose="020B0400000000000000" pitchFamily="50" charset="-128"/>
              <a:ea typeface="BIZ UDPゴシック" panose="020B0400000000000000" pitchFamily="50" charset="-128"/>
              <a:cs typeface="メイリオ" panose="020B0604030504040204" pitchFamily="50" charset="-128"/>
            </a:endParaRPr>
          </a:p>
        </p:txBody>
      </p:sp>
      <p:sp>
        <p:nvSpPr>
          <p:cNvPr id="10" name="スライド番号プレースホルダー 6">
            <a:extLst>
              <a:ext uri="{FF2B5EF4-FFF2-40B4-BE49-F238E27FC236}">
                <a16:creationId xmlns:a16="http://schemas.microsoft.com/office/drawing/2014/main" id="{552522B7-9D29-E529-B46E-9F191C13898C}"/>
              </a:ext>
            </a:extLst>
          </p:cNvPr>
          <p:cNvSpPr>
            <a:spLocks noGrp="1"/>
          </p:cNvSpPr>
          <p:nvPr>
            <p:ph type="sldNum" sz="quarter" idx="4294967295"/>
          </p:nvPr>
        </p:nvSpPr>
        <p:spPr>
          <a:xfrm>
            <a:off x="11043621" y="6359525"/>
            <a:ext cx="685800" cy="365125"/>
          </a:xfrm>
        </p:spPr>
        <p:txBody>
          <a:bodyPr/>
          <a:lstStyle/>
          <a:p>
            <a:fld id="{0E54B413-F675-4D37-BE3F-961AF07AA19A}" type="slidenum">
              <a:rPr kumimoji="1" lang="ja-JP" altLang="en-US" sz="2000" smtClean="0">
                <a:solidFill>
                  <a:schemeClr val="tx1"/>
                </a:solidFill>
                <a:latin typeface="UD デジタル 教科書体 NK-B" panose="02020700000000000000" pitchFamily="18" charset="-128"/>
                <a:ea typeface="UD デジタル 教科書体 NK-B" panose="02020700000000000000" pitchFamily="18" charset="-128"/>
              </a:rPr>
              <a:t>29</a:t>
            </a:fld>
            <a:endParaRPr kumimoji="1" lang="ja-JP" altLang="en-US" sz="2000" dirty="0">
              <a:solidFill>
                <a:schemeClr val="tx1"/>
              </a:solidFill>
              <a:latin typeface="UD デジタル 教科書体 NK-B" panose="02020700000000000000" pitchFamily="18" charset="-128"/>
              <a:ea typeface="UD デジタル 教科書体 NK-B" panose="02020700000000000000" pitchFamily="18" charset="-128"/>
            </a:endParaRPr>
          </a:p>
        </p:txBody>
      </p:sp>
      <p:pic>
        <p:nvPicPr>
          <p:cNvPr id="2" name="図 1" descr="挿絵 が含まれている画像&#10;&#10;自動的に生成された説明">
            <a:extLst>
              <a:ext uri="{FF2B5EF4-FFF2-40B4-BE49-F238E27FC236}">
                <a16:creationId xmlns:a16="http://schemas.microsoft.com/office/drawing/2014/main" id="{991DEB64-0DD8-E082-8FA4-06AFE796A1C2}"/>
              </a:ext>
            </a:extLst>
          </p:cNvPr>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15705" t="26817" r="13031" b="26493"/>
          <a:stretch/>
        </p:blipFill>
        <p:spPr>
          <a:xfrm>
            <a:off x="10688489" y="4700744"/>
            <a:ext cx="1428115" cy="1323469"/>
          </a:xfrm>
          <a:prstGeom prst="rect">
            <a:avLst/>
          </a:prstGeom>
        </p:spPr>
      </p:pic>
      <p:sp>
        <p:nvSpPr>
          <p:cNvPr id="17" name="タイトル 1">
            <a:extLst>
              <a:ext uri="{FF2B5EF4-FFF2-40B4-BE49-F238E27FC236}">
                <a16:creationId xmlns:a16="http://schemas.microsoft.com/office/drawing/2014/main" id="{21C3E086-3879-1C55-EA46-E2D2108E0CBA}"/>
              </a:ext>
            </a:extLst>
          </p:cNvPr>
          <p:cNvSpPr txBox="1">
            <a:spLocks/>
          </p:cNvSpPr>
          <p:nvPr/>
        </p:nvSpPr>
        <p:spPr>
          <a:xfrm>
            <a:off x="-294422" y="885679"/>
            <a:ext cx="6250258" cy="1520663"/>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endParaRPr lang="en-US" altLang="ja-JP" sz="3200" dirty="0">
              <a:latin typeface="メイリオ" panose="020B0604030504040204" pitchFamily="50" charset="-128"/>
              <a:ea typeface="メイリオ" panose="020B0604030504040204" pitchFamily="50" charset="-128"/>
            </a:endParaRPr>
          </a:p>
        </p:txBody>
      </p:sp>
      <p:sp>
        <p:nvSpPr>
          <p:cNvPr id="6" name="テキスト ボックス 5">
            <a:extLst>
              <a:ext uri="{FF2B5EF4-FFF2-40B4-BE49-F238E27FC236}">
                <a16:creationId xmlns:a16="http://schemas.microsoft.com/office/drawing/2014/main" id="{93C2CCC0-61B5-18B7-30C5-F718567E44CD}"/>
              </a:ext>
            </a:extLst>
          </p:cNvPr>
          <p:cNvSpPr txBox="1"/>
          <p:nvPr/>
        </p:nvSpPr>
        <p:spPr>
          <a:xfrm>
            <a:off x="1342238" y="361024"/>
            <a:ext cx="9506693" cy="858761"/>
          </a:xfrm>
          <a:prstGeom prst="rect">
            <a:avLst/>
          </a:prstGeom>
          <a:noFill/>
        </p:spPr>
        <p:txBody>
          <a:bodyPr wrap="square">
            <a:spAutoFit/>
          </a:bodyPr>
          <a:lstStyle/>
          <a:p>
            <a:pPr algn="ctr">
              <a:lnSpc>
                <a:spcPct val="150000"/>
              </a:lnSpc>
            </a:pPr>
            <a:r>
              <a:rPr lang="ja-JP" altLang="en-US" sz="4000" b="1" dirty="0">
                <a:solidFill>
                  <a:schemeClr val="bg1"/>
                </a:solidFill>
                <a:latin typeface="BIZ UDPゴシック" panose="020B0400000000000000" pitchFamily="50" charset="-128"/>
                <a:ea typeface="BIZ UDPゴシック" panose="020B0400000000000000" pitchFamily="50" charset="-128"/>
                <a:cs typeface="メイリオ" panose="020B0604030504040204" pitchFamily="50" charset="-128"/>
              </a:rPr>
              <a:t>２　児童の自己理解を深めよう</a:t>
            </a:r>
          </a:p>
        </p:txBody>
      </p:sp>
      <p:sp>
        <p:nvSpPr>
          <p:cNvPr id="13" name="正方形/長方形 12">
            <a:extLst>
              <a:ext uri="{FF2B5EF4-FFF2-40B4-BE49-F238E27FC236}">
                <a16:creationId xmlns:a16="http://schemas.microsoft.com/office/drawing/2014/main" id="{93A46F48-3B3E-6105-834C-2B105D29AFE9}"/>
              </a:ext>
            </a:extLst>
          </p:cNvPr>
          <p:cNvSpPr/>
          <p:nvPr/>
        </p:nvSpPr>
        <p:spPr>
          <a:xfrm>
            <a:off x="344033" y="2394559"/>
            <a:ext cx="11503934" cy="1958972"/>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テキスト ボックス 13">
            <a:extLst>
              <a:ext uri="{FF2B5EF4-FFF2-40B4-BE49-F238E27FC236}">
                <a16:creationId xmlns:a16="http://schemas.microsoft.com/office/drawing/2014/main" id="{8A587944-A0EC-628E-F4A8-AD16C76B0D2F}"/>
              </a:ext>
            </a:extLst>
          </p:cNvPr>
          <p:cNvSpPr txBox="1"/>
          <p:nvPr/>
        </p:nvSpPr>
        <p:spPr>
          <a:xfrm>
            <a:off x="2003933" y="1664634"/>
            <a:ext cx="8183301" cy="646331"/>
          </a:xfrm>
          <a:prstGeom prst="rect">
            <a:avLst/>
          </a:prstGeom>
          <a:noFill/>
          <a:ln>
            <a:noFill/>
          </a:ln>
        </p:spPr>
        <p:txBody>
          <a:bodyPr wrap="square" rtlCol="0">
            <a:spAutoFit/>
          </a:bodyPr>
          <a:lstStyle/>
          <a:p>
            <a:pPr lvl="0" algn="ctr"/>
            <a:r>
              <a:rPr lang="ja-JP" altLang="en-US" sz="3600" dirty="0">
                <a:latin typeface="メイリオ" panose="020B0604030504040204" pitchFamily="50" charset="-128"/>
                <a:ea typeface="メイリオ" panose="020B0604030504040204" pitchFamily="50" charset="-128"/>
                <a:cs typeface="メイリオ" panose="020B0604030504040204" pitchFamily="50" charset="-128"/>
              </a:rPr>
              <a:t>なぜ、自己理解を深めることが必要？</a:t>
            </a:r>
            <a:endParaRPr lang="en-US" altLang="ja-JP" sz="36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5" name="テキスト ボックス 14">
            <a:extLst>
              <a:ext uri="{FF2B5EF4-FFF2-40B4-BE49-F238E27FC236}">
                <a16:creationId xmlns:a16="http://schemas.microsoft.com/office/drawing/2014/main" id="{3D2036F8-9E3C-52B0-0082-159AAEF50698}"/>
              </a:ext>
            </a:extLst>
          </p:cNvPr>
          <p:cNvSpPr txBox="1"/>
          <p:nvPr/>
        </p:nvSpPr>
        <p:spPr>
          <a:xfrm>
            <a:off x="522514" y="2525368"/>
            <a:ext cx="11206907" cy="1815882"/>
          </a:xfrm>
          <a:prstGeom prst="rect">
            <a:avLst/>
          </a:prstGeom>
          <a:solidFill>
            <a:schemeClr val="bg1"/>
          </a:solidFill>
          <a:ln w="38100">
            <a:noFill/>
          </a:ln>
        </p:spPr>
        <p:txBody>
          <a:bodyPr wrap="square" rtlCol="0">
            <a:spAutoFit/>
          </a:bodyPr>
          <a:lstStyle/>
          <a:p>
            <a:pPr algn="just"/>
            <a:r>
              <a:rPr lang="ja-JP" altLang="en-US" sz="2800" dirty="0">
                <a:latin typeface="メイリオ" panose="020B0604030504040204" pitchFamily="50" charset="-128"/>
                <a:ea typeface="メイリオ" panose="020B0604030504040204" pitchFamily="50" charset="-128"/>
                <a:cs typeface="メイリオ" panose="020B0604030504040204" pitchFamily="50" charset="-128"/>
              </a:rPr>
              <a:t>児童生徒が、</a:t>
            </a:r>
            <a:r>
              <a:rPr lang="ja-JP" altLang="en-US" sz="2800" u="heavy" dirty="0">
                <a:uFill>
                  <a:solidFill>
                    <a:srgbClr val="FF0000"/>
                  </a:solidFill>
                </a:uFill>
                <a:latin typeface="メイリオ" panose="020B0604030504040204" pitchFamily="50" charset="-128"/>
                <a:ea typeface="メイリオ" panose="020B0604030504040204" pitchFamily="50" charset="-128"/>
                <a:cs typeface="メイリオ" panose="020B0604030504040204" pitchFamily="50" charset="-128"/>
              </a:rPr>
              <a:t>深い自己理解に基づき</a:t>
            </a:r>
            <a:r>
              <a:rPr lang="ja-JP" altLang="en-US" sz="2800" dirty="0">
                <a:latin typeface="メイリオ" panose="020B0604030504040204" pitchFamily="50" charset="-128"/>
                <a:ea typeface="メイリオ" panose="020B0604030504040204" pitchFamily="50" charset="-128"/>
                <a:cs typeface="メイリオ" panose="020B0604030504040204" pitchFamily="50" charset="-128"/>
              </a:rPr>
              <a:t>、「何をしたいのか」、「何をするべきか」、主体的に問題や課題を発見し、自己の目標を選択・設定して、この目標の達成のため、自発的、自律的、かつ、他者の主体性を尊重しながら、自らの行動を決断し、実行する力</a:t>
            </a:r>
          </a:p>
        </p:txBody>
      </p:sp>
      <p:sp>
        <p:nvSpPr>
          <p:cNvPr id="16" name="テキスト ボックス 15">
            <a:extLst>
              <a:ext uri="{FF2B5EF4-FFF2-40B4-BE49-F238E27FC236}">
                <a16:creationId xmlns:a16="http://schemas.microsoft.com/office/drawing/2014/main" id="{5DCDB807-4D22-32F7-6753-70F161F2F195}"/>
              </a:ext>
            </a:extLst>
          </p:cNvPr>
          <p:cNvSpPr txBox="1"/>
          <p:nvPr/>
        </p:nvSpPr>
        <p:spPr>
          <a:xfrm>
            <a:off x="7850264" y="4402522"/>
            <a:ext cx="4084992" cy="338554"/>
          </a:xfrm>
          <a:prstGeom prst="rect">
            <a:avLst/>
          </a:prstGeom>
          <a:noFill/>
          <a:ln>
            <a:noFill/>
          </a:ln>
        </p:spPr>
        <p:txBody>
          <a:bodyPr wrap="square" rtlCol="0">
            <a:spAutoFit/>
          </a:bodyPr>
          <a:lstStyle/>
          <a:p>
            <a:pPr lvl="0" algn="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生徒指導提要</a:t>
            </a:r>
          </a:p>
        </p:txBody>
      </p:sp>
      <p:sp>
        <p:nvSpPr>
          <p:cNvPr id="8" name="フッター プレースホルダー 5">
            <a:extLst>
              <a:ext uri="{FF2B5EF4-FFF2-40B4-BE49-F238E27FC236}">
                <a16:creationId xmlns:a16="http://schemas.microsoft.com/office/drawing/2014/main" id="{39553BE4-D8D4-C052-B1DB-BC3521A47840}"/>
              </a:ext>
            </a:extLst>
          </p:cNvPr>
          <p:cNvSpPr txBox="1">
            <a:spLocks/>
          </p:cNvSpPr>
          <p:nvPr/>
        </p:nvSpPr>
        <p:spPr>
          <a:xfrm>
            <a:off x="2613749" y="6374809"/>
            <a:ext cx="6964502" cy="357483"/>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ja-JP" altLang="en-US" sz="2000">
                <a:solidFill>
                  <a:schemeClr val="tx1"/>
                </a:solidFill>
                <a:latin typeface="UD デジタル 教科書体 NK-B" panose="02020700000000000000" pitchFamily="18" charset="-128"/>
                <a:ea typeface="UD デジタル 教科書体 NK-B" panose="02020700000000000000" pitchFamily="18" charset="-128"/>
              </a:rPr>
              <a:t>宮城県総合教育センター　令和</a:t>
            </a:r>
            <a:r>
              <a:rPr kumimoji="1" lang="en-US" altLang="ja-JP" sz="2000">
                <a:solidFill>
                  <a:schemeClr val="tx1"/>
                </a:solidFill>
                <a:latin typeface="UD デジタル 教科書体 NK-B" panose="02020700000000000000" pitchFamily="18" charset="-128"/>
                <a:ea typeface="UD デジタル 教科書体 NK-B" panose="02020700000000000000" pitchFamily="18" charset="-128"/>
              </a:rPr>
              <a:t>6</a:t>
            </a:r>
            <a:r>
              <a:rPr kumimoji="1" lang="ja-JP" altLang="en-US" sz="2000">
                <a:solidFill>
                  <a:schemeClr val="tx1"/>
                </a:solidFill>
                <a:latin typeface="UD デジタル 教科書体 NK-B" panose="02020700000000000000" pitchFamily="18" charset="-128"/>
                <a:ea typeface="UD デジタル 教科書体 NK-B" panose="02020700000000000000" pitchFamily="18" charset="-128"/>
              </a:rPr>
              <a:t>年度　生徒指導研究グループ</a:t>
            </a:r>
            <a:endParaRPr kumimoji="1" lang="ja-JP" altLang="en-US" sz="2000" dirty="0">
              <a:solidFill>
                <a:schemeClr val="tx1"/>
              </a:solidFill>
              <a:latin typeface="UD デジタル 教科書体 NK-B" panose="02020700000000000000" pitchFamily="18" charset="-128"/>
              <a:ea typeface="UD デジタル 教科書体 NK-B" panose="02020700000000000000" pitchFamily="18" charset="-128"/>
            </a:endParaRPr>
          </a:p>
        </p:txBody>
      </p:sp>
      <p:sp>
        <p:nvSpPr>
          <p:cNvPr id="3" name="吹き出し: 角を丸めた四角形 2">
            <a:extLst>
              <a:ext uri="{FF2B5EF4-FFF2-40B4-BE49-F238E27FC236}">
                <a16:creationId xmlns:a16="http://schemas.microsoft.com/office/drawing/2014/main" id="{9612BCAF-2B3C-056A-27E9-98559E7562FE}"/>
              </a:ext>
            </a:extLst>
          </p:cNvPr>
          <p:cNvSpPr/>
          <p:nvPr/>
        </p:nvSpPr>
        <p:spPr>
          <a:xfrm>
            <a:off x="984603" y="4933681"/>
            <a:ext cx="9700552" cy="731711"/>
          </a:xfrm>
          <a:prstGeom prst="wedgeRoundRectCallout">
            <a:avLst>
              <a:gd name="adj1" fmla="val 52804"/>
              <a:gd name="adj2" fmla="val -2427"/>
              <a:gd name="adj3" fmla="val 16667"/>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ボックス 11">
            <a:extLst>
              <a:ext uri="{FF2B5EF4-FFF2-40B4-BE49-F238E27FC236}">
                <a16:creationId xmlns:a16="http://schemas.microsoft.com/office/drawing/2014/main" id="{7E665ADA-920C-CF1A-6790-0828DB6BF7A0}"/>
              </a:ext>
            </a:extLst>
          </p:cNvPr>
          <p:cNvSpPr txBox="1"/>
          <p:nvPr/>
        </p:nvSpPr>
        <p:spPr>
          <a:xfrm>
            <a:off x="1603134" y="5100868"/>
            <a:ext cx="8705403" cy="523220"/>
          </a:xfrm>
          <a:prstGeom prst="rect">
            <a:avLst/>
          </a:prstGeom>
          <a:noFill/>
          <a:ln>
            <a:noFill/>
          </a:ln>
        </p:spPr>
        <p:txBody>
          <a:bodyPr wrap="square" rtlCol="0">
            <a:spAutoFit/>
          </a:bodyPr>
          <a:lstStyle/>
          <a:p>
            <a:r>
              <a:rPr kumimoji="1" lang="ja-JP" altLang="en-US" sz="2800" dirty="0">
                <a:solidFill>
                  <a:srgbClr val="FF0000"/>
                </a:solidFill>
                <a:latin typeface="メイリオ" panose="020B0604030504040204" pitchFamily="50" charset="-128"/>
                <a:ea typeface="メイリオ" panose="020B0604030504040204" pitchFamily="50" charset="-128"/>
              </a:rPr>
              <a:t>深い自己理解</a:t>
            </a:r>
            <a:r>
              <a:rPr kumimoji="1" lang="ja-JP" altLang="en-US" sz="2800" dirty="0">
                <a:latin typeface="メイリオ" panose="020B0604030504040204" pitchFamily="50" charset="-128"/>
                <a:ea typeface="メイリオ" panose="020B0604030504040204" pitchFamily="50" charset="-128"/>
              </a:rPr>
              <a:t>が自己指導能力の土台となるからです。</a:t>
            </a:r>
            <a:endParaRPr kumimoji="1" lang="en-US" altLang="ja-JP" sz="28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14770800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7D0B9B-6069-4E3B-9A06-953174DC4F1A}"/>
            </a:ext>
          </a:extLst>
        </p:cNvPr>
        <p:cNvGrpSpPr/>
        <p:nvPr/>
      </p:nvGrpSpPr>
      <p:grpSpPr>
        <a:xfrm>
          <a:off x="0" y="0"/>
          <a:ext cx="0" cy="0"/>
          <a:chOff x="0" y="0"/>
          <a:chExt cx="0" cy="0"/>
        </a:xfrm>
      </p:grpSpPr>
      <p:sp>
        <p:nvSpPr>
          <p:cNvPr id="9" name="正方形/長方形 8">
            <a:extLst>
              <a:ext uri="{FF2B5EF4-FFF2-40B4-BE49-F238E27FC236}">
                <a16:creationId xmlns:a16="http://schemas.microsoft.com/office/drawing/2014/main" id="{B192C239-CA04-C072-3AA2-699566A518E8}"/>
              </a:ext>
            </a:extLst>
          </p:cNvPr>
          <p:cNvSpPr/>
          <p:nvPr/>
        </p:nvSpPr>
        <p:spPr>
          <a:xfrm>
            <a:off x="0" y="522518"/>
            <a:ext cx="12192000" cy="757643"/>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tIns="36000" bIns="180000" rtlCol="0" anchor="ctr"/>
          <a:lstStyle/>
          <a:p>
            <a:pPr algn="ctr">
              <a:lnSpc>
                <a:spcPct val="150000"/>
              </a:lnSpc>
            </a:pPr>
            <a:endParaRPr lang="ja-JP" altLang="en-US" sz="4000" b="1" dirty="0">
              <a:latin typeface="BIZ UDPゴシック" panose="020B0400000000000000" pitchFamily="50" charset="-128"/>
              <a:ea typeface="BIZ UDPゴシック" panose="020B0400000000000000" pitchFamily="50" charset="-128"/>
              <a:cs typeface="メイリオ" panose="020B0604030504040204" pitchFamily="50" charset="-128"/>
            </a:endParaRPr>
          </a:p>
        </p:txBody>
      </p:sp>
      <p:sp>
        <p:nvSpPr>
          <p:cNvPr id="10" name="スライド番号プレースホルダー 6">
            <a:extLst>
              <a:ext uri="{FF2B5EF4-FFF2-40B4-BE49-F238E27FC236}">
                <a16:creationId xmlns:a16="http://schemas.microsoft.com/office/drawing/2014/main" id="{788DCCBA-1652-95F5-9DC0-37FD0A053613}"/>
              </a:ext>
            </a:extLst>
          </p:cNvPr>
          <p:cNvSpPr>
            <a:spLocks noGrp="1"/>
          </p:cNvSpPr>
          <p:nvPr>
            <p:ph type="sldNum" sz="quarter" idx="4294967295"/>
          </p:nvPr>
        </p:nvSpPr>
        <p:spPr>
          <a:xfrm>
            <a:off x="11043621" y="6359525"/>
            <a:ext cx="685800" cy="365125"/>
          </a:xfrm>
        </p:spPr>
        <p:txBody>
          <a:bodyPr/>
          <a:lstStyle/>
          <a:p>
            <a:fld id="{0E54B413-F675-4D37-BE3F-961AF07AA19A}" type="slidenum">
              <a:rPr kumimoji="1" lang="ja-JP" altLang="en-US" sz="2000" smtClean="0">
                <a:solidFill>
                  <a:schemeClr val="tx1"/>
                </a:solidFill>
                <a:latin typeface="UD デジタル 教科書体 NK-B" panose="02020700000000000000" pitchFamily="18" charset="-128"/>
                <a:ea typeface="UD デジタル 教科書体 NK-B" panose="02020700000000000000" pitchFamily="18" charset="-128"/>
              </a:rPr>
              <a:t>30</a:t>
            </a:fld>
            <a:endParaRPr kumimoji="1" lang="ja-JP" altLang="en-US" sz="2000" dirty="0">
              <a:solidFill>
                <a:schemeClr val="tx1"/>
              </a:solidFill>
              <a:latin typeface="UD デジタル 教科書体 NK-B" panose="02020700000000000000" pitchFamily="18" charset="-128"/>
              <a:ea typeface="UD デジタル 教科書体 NK-B" panose="02020700000000000000" pitchFamily="18" charset="-128"/>
            </a:endParaRPr>
          </a:p>
        </p:txBody>
      </p:sp>
      <p:sp>
        <p:nvSpPr>
          <p:cNvPr id="5" name="フッター プレースホルダー 5">
            <a:extLst>
              <a:ext uri="{FF2B5EF4-FFF2-40B4-BE49-F238E27FC236}">
                <a16:creationId xmlns:a16="http://schemas.microsoft.com/office/drawing/2014/main" id="{6E6C6564-2227-9727-BDEF-995BCE3E6F12}"/>
              </a:ext>
            </a:extLst>
          </p:cNvPr>
          <p:cNvSpPr txBox="1">
            <a:spLocks/>
          </p:cNvSpPr>
          <p:nvPr/>
        </p:nvSpPr>
        <p:spPr>
          <a:xfrm>
            <a:off x="2613749" y="6374809"/>
            <a:ext cx="6964502" cy="357483"/>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ja-JP" altLang="en-US" sz="2000" dirty="0">
                <a:solidFill>
                  <a:schemeClr val="tx1"/>
                </a:solidFill>
                <a:latin typeface="UD デジタル 教科書体 NK-B" panose="02020700000000000000" pitchFamily="18" charset="-128"/>
                <a:ea typeface="UD デジタル 教科書体 NK-B" panose="02020700000000000000" pitchFamily="18" charset="-128"/>
              </a:rPr>
              <a:t>宮城県総合教育センター　令和</a:t>
            </a:r>
            <a:r>
              <a:rPr kumimoji="1" lang="en-US" altLang="ja-JP" sz="2000" dirty="0">
                <a:solidFill>
                  <a:schemeClr val="tx1"/>
                </a:solidFill>
                <a:latin typeface="UD デジタル 教科書体 NK-B" panose="02020700000000000000" pitchFamily="18" charset="-128"/>
                <a:ea typeface="UD デジタル 教科書体 NK-B" panose="02020700000000000000" pitchFamily="18" charset="-128"/>
              </a:rPr>
              <a:t>6</a:t>
            </a:r>
            <a:r>
              <a:rPr kumimoji="1" lang="ja-JP" altLang="en-US" sz="2000" dirty="0">
                <a:solidFill>
                  <a:schemeClr val="tx1"/>
                </a:solidFill>
                <a:latin typeface="UD デジタル 教科書体 NK-B" panose="02020700000000000000" pitchFamily="18" charset="-128"/>
                <a:ea typeface="UD デジタル 教科書体 NK-B" panose="02020700000000000000" pitchFamily="18" charset="-128"/>
              </a:rPr>
              <a:t>年度　生徒指導研究グループ</a:t>
            </a:r>
          </a:p>
        </p:txBody>
      </p:sp>
      <p:sp>
        <p:nvSpPr>
          <p:cNvPr id="19" name="吹き出し: 角を丸めた四角形 18">
            <a:extLst>
              <a:ext uri="{FF2B5EF4-FFF2-40B4-BE49-F238E27FC236}">
                <a16:creationId xmlns:a16="http://schemas.microsoft.com/office/drawing/2014/main" id="{3A2932E4-7933-45F9-4CBF-5F1E3983D9D5}"/>
              </a:ext>
            </a:extLst>
          </p:cNvPr>
          <p:cNvSpPr/>
          <p:nvPr/>
        </p:nvSpPr>
        <p:spPr>
          <a:xfrm>
            <a:off x="300445" y="3284767"/>
            <a:ext cx="10581775" cy="1339484"/>
          </a:xfrm>
          <a:prstGeom prst="wedgeRoundRectCallout">
            <a:avLst>
              <a:gd name="adj1" fmla="val 52239"/>
              <a:gd name="adj2" fmla="val 44661"/>
              <a:gd name="adj3" fmla="val 16667"/>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テキスト ボックス 19">
            <a:extLst>
              <a:ext uri="{FF2B5EF4-FFF2-40B4-BE49-F238E27FC236}">
                <a16:creationId xmlns:a16="http://schemas.microsoft.com/office/drawing/2014/main" id="{D07455D6-88BF-A10F-5A07-46687A9BEBB1}"/>
              </a:ext>
            </a:extLst>
          </p:cNvPr>
          <p:cNvSpPr txBox="1"/>
          <p:nvPr/>
        </p:nvSpPr>
        <p:spPr>
          <a:xfrm>
            <a:off x="717064" y="3665092"/>
            <a:ext cx="10438083" cy="584775"/>
          </a:xfrm>
          <a:prstGeom prst="rect">
            <a:avLst/>
          </a:prstGeom>
          <a:noFill/>
        </p:spPr>
        <p:txBody>
          <a:bodyPr wrap="square" rtlCol="0">
            <a:spAutoFit/>
          </a:bodyPr>
          <a:lstStyle/>
          <a:p>
            <a:r>
              <a:rPr kumimoji="1" lang="ja-JP" altLang="en-US" sz="3200" dirty="0">
                <a:latin typeface="メイリオ" panose="020B0604030504040204" pitchFamily="50" charset="-128"/>
                <a:ea typeface="メイリオ" panose="020B0604030504040204" pitchFamily="50" charset="-128"/>
              </a:rPr>
              <a:t>皆さんは、自分のことを振り返ったことがありますか。</a:t>
            </a:r>
            <a:endParaRPr kumimoji="1" lang="en-US" altLang="ja-JP" sz="3200" dirty="0">
              <a:latin typeface="メイリオ" panose="020B0604030504040204" pitchFamily="50" charset="-128"/>
              <a:ea typeface="メイリオ" panose="020B0604030504040204" pitchFamily="50" charset="-128"/>
            </a:endParaRPr>
          </a:p>
        </p:txBody>
      </p:sp>
      <p:sp>
        <p:nvSpPr>
          <p:cNvPr id="2" name="テキスト ボックス 1">
            <a:extLst>
              <a:ext uri="{FF2B5EF4-FFF2-40B4-BE49-F238E27FC236}">
                <a16:creationId xmlns:a16="http://schemas.microsoft.com/office/drawing/2014/main" id="{6E006B8E-6CAE-E617-A28C-149101E247A6}"/>
              </a:ext>
            </a:extLst>
          </p:cNvPr>
          <p:cNvSpPr txBox="1"/>
          <p:nvPr/>
        </p:nvSpPr>
        <p:spPr>
          <a:xfrm>
            <a:off x="1342238" y="361024"/>
            <a:ext cx="9506693" cy="858761"/>
          </a:xfrm>
          <a:prstGeom prst="rect">
            <a:avLst/>
          </a:prstGeom>
          <a:noFill/>
        </p:spPr>
        <p:txBody>
          <a:bodyPr wrap="square">
            <a:spAutoFit/>
          </a:bodyPr>
          <a:lstStyle/>
          <a:p>
            <a:pPr algn="ctr">
              <a:lnSpc>
                <a:spcPct val="150000"/>
              </a:lnSpc>
            </a:pPr>
            <a:r>
              <a:rPr lang="ja-JP" altLang="en-US" sz="4000" b="1" dirty="0">
                <a:solidFill>
                  <a:schemeClr val="bg1"/>
                </a:solidFill>
                <a:latin typeface="BIZ UDPゴシック" panose="020B0400000000000000" pitchFamily="50" charset="-128"/>
                <a:ea typeface="BIZ UDPゴシック" panose="020B0400000000000000" pitchFamily="50" charset="-128"/>
                <a:cs typeface="メイリオ" panose="020B0604030504040204" pitchFamily="50" charset="-128"/>
              </a:rPr>
              <a:t>２　児童の自己理解を深めよう</a:t>
            </a:r>
          </a:p>
        </p:txBody>
      </p:sp>
      <p:pic>
        <p:nvPicPr>
          <p:cNvPr id="3" name="図 2" descr="挿絵 が含まれている画像&#10;&#10;自動的に生成された説明">
            <a:extLst>
              <a:ext uri="{FF2B5EF4-FFF2-40B4-BE49-F238E27FC236}">
                <a16:creationId xmlns:a16="http://schemas.microsoft.com/office/drawing/2014/main" id="{03E83B31-C943-3CBC-CB2D-0F63F510EFE5}"/>
              </a:ext>
            </a:extLst>
          </p:cNvPr>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15705" t="26817" r="13031" b="26493"/>
          <a:stretch/>
        </p:blipFill>
        <p:spPr>
          <a:xfrm>
            <a:off x="10776766" y="4017440"/>
            <a:ext cx="1308648" cy="1212756"/>
          </a:xfrm>
          <a:prstGeom prst="rect">
            <a:avLst/>
          </a:prstGeom>
        </p:spPr>
      </p:pic>
    </p:spTree>
    <p:extLst>
      <p:ext uri="{BB962C8B-B14F-4D97-AF65-F5344CB8AC3E}">
        <p14:creationId xmlns:p14="http://schemas.microsoft.com/office/powerpoint/2010/main" val="30645530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D3010B-5CFD-7CF0-BEE3-6A1F53910587}"/>
            </a:ext>
          </a:extLst>
        </p:cNvPr>
        <p:cNvGrpSpPr/>
        <p:nvPr/>
      </p:nvGrpSpPr>
      <p:grpSpPr>
        <a:xfrm>
          <a:off x="0" y="0"/>
          <a:ext cx="0" cy="0"/>
          <a:chOff x="0" y="0"/>
          <a:chExt cx="0" cy="0"/>
        </a:xfrm>
      </p:grpSpPr>
      <p:sp>
        <p:nvSpPr>
          <p:cNvPr id="9" name="正方形/長方形 8">
            <a:extLst>
              <a:ext uri="{FF2B5EF4-FFF2-40B4-BE49-F238E27FC236}">
                <a16:creationId xmlns:a16="http://schemas.microsoft.com/office/drawing/2014/main" id="{89D63673-3F83-008E-234C-AE045E12432B}"/>
              </a:ext>
            </a:extLst>
          </p:cNvPr>
          <p:cNvSpPr/>
          <p:nvPr/>
        </p:nvSpPr>
        <p:spPr>
          <a:xfrm>
            <a:off x="0" y="522518"/>
            <a:ext cx="12192000" cy="757643"/>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tIns="36000" bIns="180000" rtlCol="0" anchor="ctr"/>
          <a:lstStyle/>
          <a:p>
            <a:pPr algn="ctr">
              <a:lnSpc>
                <a:spcPct val="150000"/>
              </a:lnSpc>
            </a:pPr>
            <a:endParaRPr lang="ja-JP" altLang="en-US" sz="4000" b="1" dirty="0">
              <a:latin typeface="BIZ UDPゴシック" panose="020B0400000000000000" pitchFamily="50" charset="-128"/>
              <a:ea typeface="BIZ UDPゴシック" panose="020B0400000000000000" pitchFamily="50" charset="-128"/>
              <a:cs typeface="メイリオ" panose="020B0604030504040204" pitchFamily="50" charset="-128"/>
            </a:endParaRPr>
          </a:p>
        </p:txBody>
      </p:sp>
      <p:sp>
        <p:nvSpPr>
          <p:cNvPr id="10" name="スライド番号プレースホルダー 6">
            <a:extLst>
              <a:ext uri="{FF2B5EF4-FFF2-40B4-BE49-F238E27FC236}">
                <a16:creationId xmlns:a16="http://schemas.microsoft.com/office/drawing/2014/main" id="{18F561F9-2A75-2DF3-21F1-CEDF2BEABE70}"/>
              </a:ext>
            </a:extLst>
          </p:cNvPr>
          <p:cNvSpPr>
            <a:spLocks noGrp="1"/>
          </p:cNvSpPr>
          <p:nvPr>
            <p:ph type="sldNum" sz="quarter" idx="4294967295"/>
          </p:nvPr>
        </p:nvSpPr>
        <p:spPr>
          <a:xfrm>
            <a:off x="11043621" y="6359525"/>
            <a:ext cx="685800" cy="365125"/>
          </a:xfrm>
        </p:spPr>
        <p:txBody>
          <a:bodyPr/>
          <a:lstStyle/>
          <a:p>
            <a:fld id="{0E54B413-F675-4D37-BE3F-961AF07AA19A}" type="slidenum">
              <a:rPr kumimoji="1" lang="ja-JP" altLang="en-US" sz="2000" smtClean="0">
                <a:solidFill>
                  <a:schemeClr val="tx1"/>
                </a:solidFill>
                <a:latin typeface="UD デジタル 教科書体 NK-B" panose="02020700000000000000" pitchFamily="18" charset="-128"/>
                <a:ea typeface="UD デジタル 教科書体 NK-B" panose="02020700000000000000" pitchFamily="18" charset="-128"/>
              </a:rPr>
              <a:t>31</a:t>
            </a:fld>
            <a:endParaRPr kumimoji="1" lang="ja-JP" altLang="en-US" sz="2000" dirty="0">
              <a:solidFill>
                <a:schemeClr val="tx1"/>
              </a:solidFill>
              <a:latin typeface="UD デジタル 教科書体 NK-B" panose="02020700000000000000" pitchFamily="18" charset="-128"/>
              <a:ea typeface="UD デジタル 教科書体 NK-B" panose="02020700000000000000" pitchFamily="18" charset="-128"/>
            </a:endParaRPr>
          </a:p>
        </p:txBody>
      </p:sp>
      <p:grpSp>
        <p:nvGrpSpPr>
          <p:cNvPr id="7" name="グループ化 6">
            <a:extLst>
              <a:ext uri="{FF2B5EF4-FFF2-40B4-BE49-F238E27FC236}">
                <a16:creationId xmlns:a16="http://schemas.microsoft.com/office/drawing/2014/main" id="{36FB5237-05A4-CA65-855D-2CC7D0B2B867}"/>
              </a:ext>
            </a:extLst>
          </p:cNvPr>
          <p:cNvGrpSpPr/>
          <p:nvPr/>
        </p:nvGrpSpPr>
        <p:grpSpPr>
          <a:xfrm>
            <a:off x="326428" y="2350707"/>
            <a:ext cx="11758986" cy="1080000"/>
            <a:chOff x="326543" y="2350707"/>
            <a:chExt cx="11803067" cy="1080000"/>
          </a:xfrm>
        </p:grpSpPr>
        <p:sp>
          <p:nvSpPr>
            <p:cNvPr id="11" name="正方形/長方形 10">
              <a:extLst>
                <a:ext uri="{FF2B5EF4-FFF2-40B4-BE49-F238E27FC236}">
                  <a16:creationId xmlns:a16="http://schemas.microsoft.com/office/drawing/2014/main" id="{381AEE0F-9EBC-1FA2-AA9D-3A3CCEC33204}"/>
                </a:ext>
              </a:extLst>
            </p:cNvPr>
            <p:cNvSpPr/>
            <p:nvPr/>
          </p:nvSpPr>
          <p:spPr>
            <a:xfrm>
              <a:off x="326543" y="2350707"/>
              <a:ext cx="11582400" cy="108000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ボックス 11">
              <a:extLst>
                <a:ext uri="{FF2B5EF4-FFF2-40B4-BE49-F238E27FC236}">
                  <a16:creationId xmlns:a16="http://schemas.microsoft.com/office/drawing/2014/main" id="{F3F21511-F647-7780-2655-095474BF82AA}"/>
                </a:ext>
              </a:extLst>
            </p:cNvPr>
            <p:cNvSpPr txBox="1"/>
            <p:nvPr/>
          </p:nvSpPr>
          <p:spPr>
            <a:xfrm>
              <a:off x="547210" y="2684559"/>
              <a:ext cx="11582400" cy="584775"/>
            </a:xfrm>
            <a:prstGeom prst="rect">
              <a:avLst/>
            </a:prstGeom>
            <a:noFill/>
          </p:spPr>
          <p:txBody>
            <a:bodyPr wrap="square" rtlCol="0">
              <a:spAutoFit/>
            </a:bodyPr>
            <a:lstStyle/>
            <a:p>
              <a:r>
                <a:rPr lang="ja-JP" altLang="en-US" sz="3200" dirty="0">
                  <a:latin typeface="メイリオ" panose="020B0604030504040204" pitchFamily="50" charset="-128"/>
                  <a:ea typeface="メイリオ" panose="020B0604030504040204" pitchFamily="50" charset="-128"/>
                </a:rPr>
                <a:t>１</a:t>
              </a:r>
              <a:r>
                <a:rPr lang="en-US" altLang="ja-JP" sz="3200" dirty="0">
                  <a:latin typeface="メイリオ" panose="020B0604030504040204" pitchFamily="50" charset="-128"/>
                  <a:ea typeface="メイリオ" panose="020B0604030504040204" pitchFamily="50" charset="-128"/>
                </a:rPr>
                <a:t>.</a:t>
              </a:r>
              <a:r>
                <a:rPr lang="ja-JP" altLang="en-US" sz="3200" dirty="0">
                  <a:latin typeface="メイリオ" panose="020B0604030504040204" pitchFamily="50" charset="-128"/>
                  <a:ea typeface="メイリオ" panose="020B0604030504040204" pitchFamily="50" charset="-128"/>
                </a:rPr>
                <a:t> 自分の好きなこと・得意なことを書きましょう。（１分）</a:t>
              </a:r>
              <a:endParaRPr lang="en-US" altLang="ja-JP" sz="3200" dirty="0">
                <a:latin typeface="メイリオ" panose="020B0604030504040204" pitchFamily="50" charset="-128"/>
                <a:ea typeface="メイリオ" panose="020B0604030504040204" pitchFamily="50" charset="-128"/>
              </a:endParaRPr>
            </a:p>
          </p:txBody>
        </p:sp>
      </p:grpSp>
      <p:sp>
        <p:nvSpPr>
          <p:cNvPr id="5" name="フッター プレースホルダー 5">
            <a:extLst>
              <a:ext uri="{FF2B5EF4-FFF2-40B4-BE49-F238E27FC236}">
                <a16:creationId xmlns:a16="http://schemas.microsoft.com/office/drawing/2014/main" id="{DB8B95A9-D4DC-1CE2-4B94-99D59A26E308}"/>
              </a:ext>
            </a:extLst>
          </p:cNvPr>
          <p:cNvSpPr txBox="1">
            <a:spLocks/>
          </p:cNvSpPr>
          <p:nvPr/>
        </p:nvSpPr>
        <p:spPr>
          <a:xfrm>
            <a:off x="2613749" y="6374809"/>
            <a:ext cx="6964502" cy="357483"/>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ja-JP" altLang="en-US" sz="2000" dirty="0">
                <a:solidFill>
                  <a:schemeClr val="tx1"/>
                </a:solidFill>
                <a:latin typeface="UD デジタル 教科書体 NK-B" panose="02020700000000000000" pitchFamily="18" charset="-128"/>
                <a:ea typeface="UD デジタル 教科書体 NK-B" panose="02020700000000000000" pitchFamily="18" charset="-128"/>
              </a:rPr>
              <a:t>宮城県総合教育センター　令和</a:t>
            </a:r>
            <a:r>
              <a:rPr kumimoji="1" lang="en-US" altLang="ja-JP" sz="2000" dirty="0">
                <a:solidFill>
                  <a:schemeClr val="tx1"/>
                </a:solidFill>
                <a:latin typeface="UD デジタル 教科書体 NK-B" panose="02020700000000000000" pitchFamily="18" charset="-128"/>
                <a:ea typeface="UD デジタル 教科書体 NK-B" panose="02020700000000000000" pitchFamily="18" charset="-128"/>
              </a:rPr>
              <a:t>6</a:t>
            </a:r>
            <a:r>
              <a:rPr kumimoji="1" lang="ja-JP" altLang="en-US" sz="2000" dirty="0">
                <a:solidFill>
                  <a:schemeClr val="tx1"/>
                </a:solidFill>
                <a:latin typeface="UD デジタル 教科書体 NK-B" panose="02020700000000000000" pitchFamily="18" charset="-128"/>
                <a:ea typeface="UD デジタル 教科書体 NK-B" panose="02020700000000000000" pitchFamily="18" charset="-128"/>
              </a:rPr>
              <a:t>年度　生徒指導研究グループ</a:t>
            </a:r>
          </a:p>
        </p:txBody>
      </p:sp>
      <p:pic>
        <p:nvPicPr>
          <p:cNvPr id="18" name="図 17" descr="挿絵 が含まれている画像&#10;&#10;自動的に生成された説明">
            <a:extLst>
              <a:ext uri="{FF2B5EF4-FFF2-40B4-BE49-F238E27FC236}">
                <a16:creationId xmlns:a16="http://schemas.microsoft.com/office/drawing/2014/main" id="{50D3D826-BC4E-4111-DE8C-6711DA9C47A6}"/>
              </a:ext>
            </a:extLst>
          </p:cNvPr>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15705" t="26817" r="13031" b="26493"/>
          <a:stretch/>
        </p:blipFill>
        <p:spPr>
          <a:xfrm>
            <a:off x="10534553" y="3778256"/>
            <a:ext cx="1528727" cy="1416709"/>
          </a:xfrm>
          <a:prstGeom prst="rect">
            <a:avLst/>
          </a:prstGeom>
        </p:spPr>
      </p:pic>
      <p:sp>
        <p:nvSpPr>
          <p:cNvPr id="19" name="吹き出し: 角を丸めた四角形 18">
            <a:extLst>
              <a:ext uri="{FF2B5EF4-FFF2-40B4-BE49-F238E27FC236}">
                <a16:creationId xmlns:a16="http://schemas.microsoft.com/office/drawing/2014/main" id="{BD285DD9-7A8C-63BD-088F-F9A6BA38E995}"/>
              </a:ext>
            </a:extLst>
          </p:cNvPr>
          <p:cNvSpPr/>
          <p:nvPr/>
        </p:nvSpPr>
        <p:spPr>
          <a:xfrm>
            <a:off x="326428" y="4342144"/>
            <a:ext cx="10208125" cy="685669"/>
          </a:xfrm>
          <a:prstGeom prst="wedgeRoundRectCallout">
            <a:avLst>
              <a:gd name="adj1" fmla="val 52495"/>
              <a:gd name="adj2" fmla="val -48318"/>
              <a:gd name="adj3" fmla="val 16667"/>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テキスト ボックス 19">
            <a:extLst>
              <a:ext uri="{FF2B5EF4-FFF2-40B4-BE49-F238E27FC236}">
                <a16:creationId xmlns:a16="http://schemas.microsoft.com/office/drawing/2014/main" id="{249FD01D-2B75-5166-8B18-2CDF8E30EBDC}"/>
              </a:ext>
            </a:extLst>
          </p:cNvPr>
          <p:cNvSpPr txBox="1"/>
          <p:nvPr/>
        </p:nvSpPr>
        <p:spPr>
          <a:xfrm>
            <a:off x="1891259" y="4443038"/>
            <a:ext cx="7494250" cy="584775"/>
          </a:xfrm>
          <a:prstGeom prst="rect">
            <a:avLst/>
          </a:prstGeom>
          <a:noFill/>
        </p:spPr>
        <p:txBody>
          <a:bodyPr wrap="square" rtlCol="0">
            <a:spAutoFit/>
          </a:bodyPr>
          <a:lstStyle/>
          <a:p>
            <a:r>
              <a:rPr kumimoji="1" lang="ja-JP" altLang="en-US" sz="3200" dirty="0">
                <a:latin typeface="メイリオ" panose="020B0604030504040204" pitchFamily="50" charset="-128"/>
                <a:ea typeface="メイリオ" panose="020B0604030504040204" pitchFamily="50" charset="-128"/>
              </a:rPr>
              <a:t>先生方自身のことで、考えてください。</a:t>
            </a:r>
            <a:endParaRPr kumimoji="1" lang="en-US" altLang="ja-JP" sz="3200" dirty="0">
              <a:latin typeface="メイリオ" panose="020B0604030504040204" pitchFamily="50" charset="-128"/>
              <a:ea typeface="メイリオ" panose="020B0604030504040204" pitchFamily="50" charset="-128"/>
            </a:endParaRPr>
          </a:p>
        </p:txBody>
      </p:sp>
      <p:sp>
        <p:nvSpPr>
          <p:cNvPr id="2" name="テキスト ボックス 1">
            <a:extLst>
              <a:ext uri="{FF2B5EF4-FFF2-40B4-BE49-F238E27FC236}">
                <a16:creationId xmlns:a16="http://schemas.microsoft.com/office/drawing/2014/main" id="{426AF0AE-FDEA-A585-628B-5D8F391D9932}"/>
              </a:ext>
            </a:extLst>
          </p:cNvPr>
          <p:cNvSpPr txBox="1"/>
          <p:nvPr/>
        </p:nvSpPr>
        <p:spPr>
          <a:xfrm>
            <a:off x="1342238" y="361024"/>
            <a:ext cx="9506693" cy="858761"/>
          </a:xfrm>
          <a:prstGeom prst="rect">
            <a:avLst/>
          </a:prstGeom>
          <a:noFill/>
        </p:spPr>
        <p:txBody>
          <a:bodyPr wrap="square">
            <a:spAutoFit/>
          </a:bodyPr>
          <a:lstStyle/>
          <a:p>
            <a:pPr algn="ctr">
              <a:lnSpc>
                <a:spcPct val="150000"/>
              </a:lnSpc>
            </a:pPr>
            <a:r>
              <a:rPr lang="ja-JP" altLang="en-US" sz="4000" b="1" dirty="0">
                <a:solidFill>
                  <a:schemeClr val="bg1"/>
                </a:solidFill>
                <a:latin typeface="BIZ UDPゴシック" panose="020B0400000000000000" pitchFamily="50" charset="-128"/>
                <a:ea typeface="BIZ UDPゴシック" panose="020B0400000000000000" pitchFamily="50" charset="-128"/>
                <a:cs typeface="メイリオ" panose="020B0604030504040204" pitchFamily="50" charset="-128"/>
              </a:rPr>
              <a:t>２　児童の自己理解を深めよう</a:t>
            </a:r>
          </a:p>
        </p:txBody>
      </p:sp>
    </p:spTree>
    <p:extLst>
      <p:ext uri="{BB962C8B-B14F-4D97-AF65-F5344CB8AC3E}">
        <p14:creationId xmlns:p14="http://schemas.microsoft.com/office/powerpoint/2010/main" val="270171365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928D92-DD2D-C79D-E430-089B8010BB6A}"/>
            </a:ext>
          </a:extLst>
        </p:cNvPr>
        <p:cNvGrpSpPr/>
        <p:nvPr/>
      </p:nvGrpSpPr>
      <p:grpSpPr>
        <a:xfrm>
          <a:off x="0" y="0"/>
          <a:ext cx="0" cy="0"/>
          <a:chOff x="0" y="0"/>
          <a:chExt cx="0" cy="0"/>
        </a:xfrm>
      </p:grpSpPr>
      <p:sp>
        <p:nvSpPr>
          <p:cNvPr id="9" name="正方形/長方形 8">
            <a:extLst>
              <a:ext uri="{FF2B5EF4-FFF2-40B4-BE49-F238E27FC236}">
                <a16:creationId xmlns:a16="http://schemas.microsoft.com/office/drawing/2014/main" id="{743CDCAF-6B19-7C08-95C8-8EF8D73B3093}"/>
              </a:ext>
            </a:extLst>
          </p:cNvPr>
          <p:cNvSpPr/>
          <p:nvPr/>
        </p:nvSpPr>
        <p:spPr>
          <a:xfrm>
            <a:off x="0" y="522518"/>
            <a:ext cx="12192000" cy="757643"/>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tIns="36000" bIns="180000" rtlCol="0" anchor="ctr"/>
          <a:lstStyle/>
          <a:p>
            <a:pPr algn="ctr">
              <a:lnSpc>
                <a:spcPct val="150000"/>
              </a:lnSpc>
            </a:pPr>
            <a:endParaRPr lang="ja-JP" altLang="en-US" sz="4000" b="1" dirty="0">
              <a:latin typeface="BIZ UDPゴシック" panose="020B0400000000000000" pitchFamily="50" charset="-128"/>
              <a:ea typeface="BIZ UDPゴシック" panose="020B0400000000000000" pitchFamily="50" charset="-128"/>
              <a:cs typeface="メイリオ" panose="020B0604030504040204" pitchFamily="50" charset="-128"/>
            </a:endParaRPr>
          </a:p>
        </p:txBody>
      </p:sp>
      <p:sp>
        <p:nvSpPr>
          <p:cNvPr id="10" name="スライド番号プレースホルダー 6">
            <a:extLst>
              <a:ext uri="{FF2B5EF4-FFF2-40B4-BE49-F238E27FC236}">
                <a16:creationId xmlns:a16="http://schemas.microsoft.com/office/drawing/2014/main" id="{DAE5904D-8B8F-1A32-584F-5B18E5E58627}"/>
              </a:ext>
            </a:extLst>
          </p:cNvPr>
          <p:cNvSpPr>
            <a:spLocks noGrp="1"/>
          </p:cNvSpPr>
          <p:nvPr>
            <p:ph type="sldNum" sz="quarter" idx="4294967295"/>
          </p:nvPr>
        </p:nvSpPr>
        <p:spPr>
          <a:xfrm>
            <a:off x="11043621" y="6359525"/>
            <a:ext cx="685800" cy="365125"/>
          </a:xfrm>
        </p:spPr>
        <p:txBody>
          <a:bodyPr/>
          <a:lstStyle/>
          <a:p>
            <a:fld id="{0E54B413-F675-4D37-BE3F-961AF07AA19A}" type="slidenum">
              <a:rPr kumimoji="1" lang="ja-JP" altLang="en-US" sz="2000" smtClean="0">
                <a:solidFill>
                  <a:schemeClr val="tx1"/>
                </a:solidFill>
                <a:latin typeface="UD デジタル 教科書体 NK-B" panose="02020700000000000000" pitchFamily="18" charset="-128"/>
                <a:ea typeface="UD デジタル 教科書体 NK-B" panose="02020700000000000000" pitchFamily="18" charset="-128"/>
              </a:rPr>
              <a:t>32</a:t>
            </a:fld>
            <a:endParaRPr kumimoji="1" lang="ja-JP" altLang="en-US" sz="2000" dirty="0">
              <a:solidFill>
                <a:schemeClr val="tx1"/>
              </a:solidFill>
              <a:latin typeface="UD デジタル 教科書体 NK-B" panose="02020700000000000000" pitchFamily="18" charset="-128"/>
              <a:ea typeface="UD デジタル 教科書体 NK-B" panose="02020700000000000000" pitchFamily="18" charset="-128"/>
            </a:endParaRPr>
          </a:p>
        </p:txBody>
      </p:sp>
      <p:grpSp>
        <p:nvGrpSpPr>
          <p:cNvPr id="7" name="グループ化 6">
            <a:extLst>
              <a:ext uri="{FF2B5EF4-FFF2-40B4-BE49-F238E27FC236}">
                <a16:creationId xmlns:a16="http://schemas.microsoft.com/office/drawing/2014/main" id="{FF369331-18FE-A100-1C17-0A43BCDD3F13}"/>
              </a:ext>
            </a:extLst>
          </p:cNvPr>
          <p:cNvGrpSpPr/>
          <p:nvPr/>
        </p:nvGrpSpPr>
        <p:grpSpPr>
          <a:xfrm>
            <a:off x="326428" y="2350707"/>
            <a:ext cx="11699097" cy="1080000"/>
            <a:chOff x="326543" y="2350707"/>
            <a:chExt cx="11742954" cy="1080000"/>
          </a:xfrm>
        </p:grpSpPr>
        <p:sp>
          <p:nvSpPr>
            <p:cNvPr id="11" name="正方形/長方形 10">
              <a:extLst>
                <a:ext uri="{FF2B5EF4-FFF2-40B4-BE49-F238E27FC236}">
                  <a16:creationId xmlns:a16="http://schemas.microsoft.com/office/drawing/2014/main" id="{45FCABA4-608C-6CBE-D5F4-0C76D5AC9489}"/>
                </a:ext>
              </a:extLst>
            </p:cNvPr>
            <p:cNvSpPr/>
            <p:nvPr/>
          </p:nvSpPr>
          <p:spPr>
            <a:xfrm>
              <a:off x="326543" y="2350707"/>
              <a:ext cx="11582400" cy="108000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ボックス 11">
              <a:extLst>
                <a:ext uri="{FF2B5EF4-FFF2-40B4-BE49-F238E27FC236}">
                  <a16:creationId xmlns:a16="http://schemas.microsoft.com/office/drawing/2014/main" id="{DC362965-250D-1A31-8ACF-B9886C36FF6B}"/>
                </a:ext>
              </a:extLst>
            </p:cNvPr>
            <p:cNvSpPr txBox="1"/>
            <p:nvPr/>
          </p:nvSpPr>
          <p:spPr>
            <a:xfrm>
              <a:off x="487098" y="2655688"/>
              <a:ext cx="11582399" cy="584775"/>
            </a:xfrm>
            <a:prstGeom prst="rect">
              <a:avLst/>
            </a:prstGeom>
            <a:noFill/>
          </p:spPr>
          <p:txBody>
            <a:bodyPr wrap="square" rtlCol="0">
              <a:spAutoFit/>
            </a:bodyPr>
            <a:lstStyle/>
            <a:p>
              <a:r>
                <a:rPr lang="ja-JP" altLang="en-US" sz="3200" dirty="0">
                  <a:latin typeface="メイリオ" panose="020B0604030504040204" pitchFamily="50" charset="-128"/>
                  <a:ea typeface="メイリオ" panose="020B0604030504040204" pitchFamily="50" charset="-128"/>
                </a:rPr>
                <a:t>１</a:t>
              </a:r>
              <a:r>
                <a:rPr lang="en-US" altLang="ja-JP" sz="3200" dirty="0">
                  <a:latin typeface="メイリオ" panose="020B0604030504040204" pitchFamily="50" charset="-128"/>
                  <a:ea typeface="メイリオ" panose="020B0604030504040204" pitchFamily="50" charset="-128"/>
                </a:rPr>
                <a:t>.</a:t>
              </a:r>
              <a:r>
                <a:rPr lang="ja-JP" altLang="en-US" sz="3200" dirty="0">
                  <a:latin typeface="メイリオ" panose="020B0604030504040204" pitchFamily="50" charset="-128"/>
                  <a:ea typeface="メイリオ" panose="020B0604030504040204" pitchFamily="50" charset="-128"/>
                </a:rPr>
                <a:t> 自分の嫌いなこと・苦手なことを書きましょう。（１分）</a:t>
              </a:r>
              <a:endParaRPr lang="en-US" altLang="ja-JP" sz="3200" dirty="0">
                <a:latin typeface="メイリオ" panose="020B0604030504040204" pitchFamily="50" charset="-128"/>
                <a:ea typeface="メイリオ" panose="020B0604030504040204" pitchFamily="50" charset="-128"/>
              </a:endParaRPr>
            </a:p>
          </p:txBody>
        </p:sp>
      </p:grpSp>
      <p:sp>
        <p:nvSpPr>
          <p:cNvPr id="5" name="フッター プレースホルダー 5">
            <a:extLst>
              <a:ext uri="{FF2B5EF4-FFF2-40B4-BE49-F238E27FC236}">
                <a16:creationId xmlns:a16="http://schemas.microsoft.com/office/drawing/2014/main" id="{96E7253B-39A1-D1DF-E934-06259636B238}"/>
              </a:ext>
            </a:extLst>
          </p:cNvPr>
          <p:cNvSpPr txBox="1">
            <a:spLocks/>
          </p:cNvSpPr>
          <p:nvPr/>
        </p:nvSpPr>
        <p:spPr>
          <a:xfrm>
            <a:off x="2613749" y="6374809"/>
            <a:ext cx="6964502" cy="357483"/>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ja-JP" altLang="en-US" sz="2000" dirty="0">
                <a:solidFill>
                  <a:schemeClr val="tx1"/>
                </a:solidFill>
                <a:latin typeface="UD デジタル 教科書体 NK-B" panose="02020700000000000000" pitchFamily="18" charset="-128"/>
                <a:ea typeface="UD デジタル 教科書体 NK-B" panose="02020700000000000000" pitchFamily="18" charset="-128"/>
              </a:rPr>
              <a:t>宮城県総合教育センター　令和</a:t>
            </a:r>
            <a:r>
              <a:rPr kumimoji="1" lang="en-US" altLang="ja-JP" sz="2000" dirty="0">
                <a:solidFill>
                  <a:schemeClr val="tx1"/>
                </a:solidFill>
                <a:latin typeface="UD デジタル 教科書体 NK-B" panose="02020700000000000000" pitchFamily="18" charset="-128"/>
                <a:ea typeface="UD デジタル 教科書体 NK-B" panose="02020700000000000000" pitchFamily="18" charset="-128"/>
              </a:rPr>
              <a:t>6</a:t>
            </a:r>
            <a:r>
              <a:rPr kumimoji="1" lang="ja-JP" altLang="en-US" sz="2000" dirty="0">
                <a:solidFill>
                  <a:schemeClr val="tx1"/>
                </a:solidFill>
                <a:latin typeface="UD デジタル 教科書体 NK-B" panose="02020700000000000000" pitchFamily="18" charset="-128"/>
                <a:ea typeface="UD デジタル 教科書体 NK-B" panose="02020700000000000000" pitchFamily="18" charset="-128"/>
              </a:rPr>
              <a:t>年度　生徒指導研究グループ</a:t>
            </a:r>
          </a:p>
        </p:txBody>
      </p:sp>
      <p:sp>
        <p:nvSpPr>
          <p:cNvPr id="2" name="テキスト ボックス 1">
            <a:extLst>
              <a:ext uri="{FF2B5EF4-FFF2-40B4-BE49-F238E27FC236}">
                <a16:creationId xmlns:a16="http://schemas.microsoft.com/office/drawing/2014/main" id="{F90A258E-4C82-9C7F-662B-BF2D066DF70C}"/>
              </a:ext>
            </a:extLst>
          </p:cNvPr>
          <p:cNvSpPr txBox="1"/>
          <p:nvPr/>
        </p:nvSpPr>
        <p:spPr>
          <a:xfrm>
            <a:off x="1342238" y="361024"/>
            <a:ext cx="9506693" cy="858761"/>
          </a:xfrm>
          <a:prstGeom prst="rect">
            <a:avLst/>
          </a:prstGeom>
          <a:noFill/>
        </p:spPr>
        <p:txBody>
          <a:bodyPr wrap="square">
            <a:spAutoFit/>
          </a:bodyPr>
          <a:lstStyle/>
          <a:p>
            <a:pPr algn="ctr">
              <a:lnSpc>
                <a:spcPct val="150000"/>
              </a:lnSpc>
            </a:pPr>
            <a:r>
              <a:rPr lang="ja-JP" altLang="en-US" sz="4000" b="1" dirty="0">
                <a:solidFill>
                  <a:schemeClr val="bg1"/>
                </a:solidFill>
                <a:latin typeface="BIZ UDPゴシック" panose="020B0400000000000000" pitchFamily="50" charset="-128"/>
                <a:ea typeface="BIZ UDPゴシック" panose="020B0400000000000000" pitchFamily="50" charset="-128"/>
                <a:cs typeface="メイリオ" panose="020B0604030504040204" pitchFamily="50" charset="-128"/>
              </a:rPr>
              <a:t>２　児童の自己理解を深めよう</a:t>
            </a:r>
          </a:p>
        </p:txBody>
      </p:sp>
      <p:pic>
        <p:nvPicPr>
          <p:cNvPr id="4" name="図 3" descr="抽象, 挿絵 が含まれている画像&#10;&#10;自動的に生成された説明">
            <a:extLst>
              <a:ext uri="{FF2B5EF4-FFF2-40B4-BE49-F238E27FC236}">
                <a16:creationId xmlns:a16="http://schemas.microsoft.com/office/drawing/2014/main" id="{01D1AE6B-C59C-3BD0-1DC0-97ACFAC48A4E}"/>
              </a:ext>
            </a:extLst>
          </p:cNvPr>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35194" t="25137" r="22700" b="25056"/>
          <a:stretch/>
        </p:blipFill>
        <p:spPr>
          <a:xfrm>
            <a:off x="11043621" y="3429000"/>
            <a:ext cx="981904" cy="1642921"/>
          </a:xfrm>
          <a:prstGeom prst="rect">
            <a:avLst/>
          </a:prstGeom>
        </p:spPr>
      </p:pic>
    </p:spTree>
    <p:extLst>
      <p:ext uri="{BB962C8B-B14F-4D97-AF65-F5344CB8AC3E}">
        <p14:creationId xmlns:p14="http://schemas.microsoft.com/office/powerpoint/2010/main" val="53385762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E185B6-52BF-B382-6734-9230EF90C0E9}"/>
            </a:ext>
          </a:extLst>
        </p:cNvPr>
        <p:cNvGrpSpPr/>
        <p:nvPr/>
      </p:nvGrpSpPr>
      <p:grpSpPr>
        <a:xfrm>
          <a:off x="0" y="0"/>
          <a:ext cx="0" cy="0"/>
          <a:chOff x="0" y="0"/>
          <a:chExt cx="0" cy="0"/>
        </a:xfrm>
      </p:grpSpPr>
      <p:sp>
        <p:nvSpPr>
          <p:cNvPr id="9" name="正方形/長方形 8">
            <a:extLst>
              <a:ext uri="{FF2B5EF4-FFF2-40B4-BE49-F238E27FC236}">
                <a16:creationId xmlns:a16="http://schemas.microsoft.com/office/drawing/2014/main" id="{6DDA9B7F-9983-36AA-61CF-EB3346796C30}"/>
              </a:ext>
            </a:extLst>
          </p:cNvPr>
          <p:cNvSpPr/>
          <p:nvPr/>
        </p:nvSpPr>
        <p:spPr>
          <a:xfrm>
            <a:off x="0" y="522518"/>
            <a:ext cx="12192000" cy="757643"/>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tIns="36000" bIns="180000" rtlCol="0" anchor="ctr"/>
          <a:lstStyle/>
          <a:p>
            <a:pPr algn="ctr">
              <a:lnSpc>
                <a:spcPct val="150000"/>
              </a:lnSpc>
            </a:pPr>
            <a:endParaRPr lang="ja-JP" altLang="en-US" sz="4000" b="1" dirty="0">
              <a:latin typeface="BIZ UDPゴシック" panose="020B0400000000000000" pitchFamily="50" charset="-128"/>
              <a:ea typeface="BIZ UDPゴシック" panose="020B0400000000000000" pitchFamily="50" charset="-128"/>
              <a:cs typeface="メイリオ" panose="020B0604030504040204" pitchFamily="50" charset="-128"/>
            </a:endParaRPr>
          </a:p>
        </p:txBody>
      </p:sp>
      <p:sp>
        <p:nvSpPr>
          <p:cNvPr id="10" name="スライド番号プレースホルダー 6">
            <a:extLst>
              <a:ext uri="{FF2B5EF4-FFF2-40B4-BE49-F238E27FC236}">
                <a16:creationId xmlns:a16="http://schemas.microsoft.com/office/drawing/2014/main" id="{40B0BE17-936F-73DC-8AC1-BA72E58F5FE5}"/>
              </a:ext>
            </a:extLst>
          </p:cNvPr>
          <p:cNvSpPr>
            <a:spLocks noGrp="1"/>
          </p:cNvSpPr>
          <p:nvPr>
            <p:ph type="sldNum" sz="quarter" idx="4294967295"/>
          </p:nvPr>
        </p:nvSpPr>
        <p:spPr>
          <a:xfrm>
            <a:off x="11043621" y="6359525"/>
            <a:ext cx="685800" cy="365125"/>
          </a:xfrm>
        </p:spPr>
        <p:txBody>
          <a:bodyPr/>
          <a:lstStyle/>
          <a:p>
            <a:fld id="{0E54B413-F675-4D37-BE3F-961AF07AA19A}" type="slidenum">
              <a:rPr kumimoji="1" lang="ja-JP" altLang="en-US" sz="2000" smtClean="0">
                <a:solidFill>
                  <a:schemeClr val="tx1"/>
                </a:solidFill>
                <a:latin typeface="UD デジタル 教科書体 NK-B" panose="02020700000000000000" pitchFamily="18" charset="-128"/>
                <a:ea typeface="UD デジタル 教科書体 NK-B" panose="02020700000000000000" pitchFamily="18" charset="-128"/>
              </a:rPr>
              <a:t>33</a:t>
            </a:fld>
            <a:endParaRPr kumimoji="1" lang="ja-JP" altLang="en-US" sz="2000" dirty="0">
              <a:solidFill>
                <a:schemeClr val="tx1"/>
              </a:solidFill>
              <a:latin typeface="UD デジタル 教科書体 NK-B" panose="02020700000000000000" pitchFamily="18" charset="-128"/>
              <a:ea typeface="UD デジタル 教科書体 NK-B" panose="02020700000000000000" pitchFamily="18" charset="-128"/>
            </a:endParaRPr>
          </a:p>
        </p:txBody>
      </p:sp>
      <p:sp>
        <p:nvSpPr>
          <p:cNvPr id="5" name="フッター プレースホルダー 5">
            <a:extLst>
              <a:ext uri="{FF2B5EF4-FFF2-40B4-BE49-F238E27FC236}">
                <a16:creationId xmlns:a16="http://schemas.microsoft.com/office/drawing/2014/main" id="{5C9CAB52-FB9C-E085-7D2D-E6F7684D040C}"/>
              </a:ext>
            </a:extLst>
          </p:cNvPr>
          <p:cNvSpPr txBox="1">
            <a:spLocks/>
          </p:cNvSpPr>
          <p:nvPr/>
        </p:nvSpPr>
        <p:spPr>
          <a:xfrm>
            <a:off x="2613749" y="6374809"/>
            <a:ext cx="6964502" cy="357483"/>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ja-JP" altLang="en-US" sz="2000" dirty="0">
                <a:solidFill>
                  <a:schemeClr val="tx1"/>
                </a:solidFill>
                <a:latin typeface="UD デジタル 教科書体 NK-B" panose="02020700000000000000" pitchFamily="18" charset="-128"/>
                <a:ea typeface="UD デジタル 教科書体 NK-B" panose="02020700000000000000" pitchFamily="18" charset="-128"/>
              </a:rPr>
              <a:t>宮城県総合教育センター　令和</a:t>
            </a:r>
            <a:r>
              <a:rPr kumimoji="1" lang="en-US" altLang="ja-JP" sz="2000" dirty="0">
                <a:solidFill>
                  <a:schemeClr val="tx1"/>
                </a:solidFill>
                <a:latin typeface="UD デジタル 教科書体 NK-B" panose="02020700000000000000" pitchFamily="18" charset="-128"/>
                <a:ea typeface="UD デジタル 教科書体 NK-B" panose="02020700000000000000" pitchFamily="18" charset="-128"/>
              </a:rPr>
              <a:t>6</a:t>
            </a:r>
            <a:r>
              <a:rPr kumimoji="1" lang="ja-JP" altLang="en-US" sz="2000" dirty="0">
                <a:solidFill>
                  <a:schemeClr val="tx1"/>
                </a:solidFill>
                <a:latin typeface="UD デジタル 教科書体 NK-B" panose="02020700000000000000" pitchFamily="18" charset="-128"/>
                <a:ea typeface="UD デジタル 教科書体 NK-B" panose="02020700000000000000" pitchFamily="18" charset="-128"/>
              </a:rPr>
              <a:t>年度　生徒指導研究グループ</a:t>
            </a:r>
          </a:p>
        </p:txBody>
      </p:sp>
      <p:sp>
        <p:nvSpPr>
          <p:cNvPr id="2" name="テキスト ボックス 1">
            <a:extLst>
              <a:ext uri="{FF2B5EF4-FFF2-40B4-BE49-F238E27FC236}">
                <a16:creationId xmlns:a16="http://schemas.microsoft.com/office/drawing/2014/main" id="{DFD101E3-8DEC-C3A1-EA0C-1A6CDD634546}"/>
              </a:ext>
            </a:extLst>
          </p:cNvPr>
          <p:cNvSpPr txBox="1"/>
          <p:nvPr/>
        </p:nvSpPr>
        <p:spPr>
          <a:xfrm>
            <a:off x="1342238" y="361024"/>
            <a:ext cx="9506693" cy="858761"/>
          </a:xfrm>
          <a:prstGeom prst="rect">
            <a:avLst/>
          </a:prstGeom>
          <a:noFill/>
        </p:spPr>
        <p:txBody>
          <a:bodyPr wrap="square">
            <a:spAutoFit/>
          </a:bodyPr>
          <a:lstStyle/>
          <a:p>
            <a:pPr algn="ctr">
              <a:lnSpc>
                <a:spcPct val="150000"/>
              </a:lnSpc>
            </a:pPr>
            <a:r>
              <a:rPr lang="ja-JP" altLang="en-US" sz="4000" b="1" dirty="0">
                <a:solidFill>
                  <a:schemeClr val="bg1"/>
                </a:solidFill>
                <a:latin typeface="BIZ UDPゴシック" panose="020B0400000000000000" pitchFamily="50" charset="-128"/>
                <a:ea typeface="BIZ UDPゴシック" panose="020B0400000000000000" pitchFamily="50" charset="-128"/>
                <a:cs typeface="メイリオ" panose="020B0604030504040204" pitchFamily="50" charset="-128"/>
              </a:rPr>
              <a:t>２　児童の自己理解を深めよう</a:t>
            </a:r>
          </a:p>
        </p:txBody>
      </p:sp>
      <p:grpSp>
        <p:nvGrpSpPr>
          <p:cNvPr id="8" name="グループ化 7">
            <a:extLst>
              <a:ext uri="{FF2B5EF4-FFF2-40B4-BE49-F238E27FC236}">
                <a16:creationId xmlns:a16="http://schemas.microsoft.com/office/drawing/2014/main" id="{096AA598-8D70-7FA4-64AE-9E30304B26CA}"/>
              </a:ext>
            </a:extLst>
          </p:cNvPr>
          <p:cNvGrpSpPr/>
          <p:nvPr/>
        </p:nvGrpSpPr>
        <p:grpSpPr>
          <a:xfrm>
            <a:off x="326428" y="2350707"/>
            <a:ext cx="11699097" cy="1080000"/>
            <a:chOff x="326543" y="2350707"/>
            <a:chExt cx="11742954" cy="1080000"/>
          </a:xfrm>
        </p:grpSpPr>
        <p:sp>
          <p:nvSpPr>
            <p:cNvPr id="13" name="正方形/長方形 12">
              <a:extLst>
                <a:ext uri="{FF2B5EF4-FFF2-40B4-BE49-F238E27FC236}">
                  <a16:creationId xmlns:a16="http://schemas.microsoft.com/office/drawing/2014/main" id="{C249428F-7695-DF31-6BF5-9D63E31C599B}"/>
                </a:ext>
              </a:extLst>
            </p:cNvPr>
            <p:cNvSpPr/>
            <p:nvPr/>
          </p:nvSpPr>
          <p:spPr>
            <a:xfrm>
              <a:off x="326543" y="2350707"/>
              <a:ext cx="11582400" cy="108000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テキスト ボックス 15">
              <a:extLst>
                <a:ext uri="{FF2B5EF4-FFF2-40B4-BE49-F238E27FC236}">
                  <a16:creationId xmlns:a16="http://schemas.microsoft.com/office/drawing/2014/main" id="{3DB7D1AA-3070-02A4-974E-C62972D52950}"/>
                </a:ext>
              </a:extLst>
            </p:cNvPr>
            <p:cNvSpPr txBox="1"/>
            <p:nvPr/>
          </p:nvSpPr>
          <p:spPr>
            <a:xfrm>
              <a:off x="487098" y="2655688"/>
              <a:ext cx="11582399" cy="584775"/>
            </a:xfrm>
            <a:prstGeom prst="rect">
              <a:avLst/>
            </a:prstGeom>
            <a:noFill/>
          </p:spPr>
          <p:txBody>
            <a:bodyPr wrap="square" rtlCol="0">
              <a:spAutoFit/>
            </a:bodyPr>
            <a:lstStyle/>
            <a:p>
              <a:r>
                <a:rPr lang="ja-JP" altLang="en-US" sz="3200" dirty="0">
                  <a:latin typeface="メイリオ" panose="020B0604030504040204" pitchFamily="50" charset="-128"/>
                  <a:ea typeface="メイリオ" panose="020B0604030504040204" pitchFamily="50" charset="-128"/>
                </a:rPr>
                <a:t>２</a:t>
              </a:r>
              <a:r>
                <a:rPr lang="en-US" altLang="ja-JP" sz="3200" dirty="0">
                  <a:latin typeface="メイリオ" panose="020B0604030504040204" pitchFamily="50" charset="-128"/>
                  <a:ea typeface="メイリオ" panose="020B0604030504040204" pitchFamily="50" charset="-128"/>
                </a:rPr>
                <a:t>.</a:t>
              </a:r>
              <a:r>
                <a:rPr lang="ja-JP" altLang="en-US" sz="3200" dirty="0">
                  <a:latin typeface="メイリオ" panose="020B0604030504040204" pitchFamily="50" charset="-128"/>
                  <a:ea typeface="メイリオ" panose="020B0604030504040204" pitchFamily="50" charset="-128"/>
                </a:rPr>
                <a:t> 困ること・不安になることを書きましょう。 （１分）</a:t>
              </a:r>
              <a:endParaRPr lang="en-US" altLang="ja-JP" sz="3200" dirty="0">
                <a:latin typeface="メイリオ" panose="020B0604030504040204" pitchFamily="50" charset="-128"/>
                <a:ea typeface="メイリオ" panose="020B0604030504040204" pitchFamily="50" charset="-128"/>
              </a:endParaRPr>
            </a:p>
          </p:txBody>
        </p:sp>
      </p:grpSp>
      <p:pic>
        <p:nvPicPr>
          <p:cNvPr id="17" name="図 16" descr="抽象, 挿絵 が含まれている画像&#10;&#10;自動的に生成された説明">
            <a:extLst>
              <a:ext uri="{FF2B5EF4-FFF2-40B4-BE49-F238E27FC236}">
                <a16:creationId xmlns:a16="http://schemas.microsoft.com/office/drawing/2014/main" id="{C8DA0322-BFE8-5317-8018-3BA6683F69E4}"/>
              </a:ext>
            </a:extLst>
          </p:cNvPr>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35194" t="25137" r="22700" b="25056"/>
          <a:stretch/>
        </p:blipFill>
        <p:spPr>
          <a:xfrm>
            <a:off x="11043621" y="3429000"/>
            <a:ext cx="981904" cy="1642921"/>
          </a:xfrm>
          <a:prstGeom prst="rect">
            <a:avLst/>
          </a:prstGeom>
        </p:spPr>
      </p:pic>
    </p:spTree>
    <p:extLst>
      <p:ext uri="{BB962C8B-B14F-4D97-AF65-F5344CB8AC3E}">
        <p14:creationId xmlns:p14="http://schemas.microsoft.com/office/powerpoint/2010/main" val="119381059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FB21A9-BF2E-1CBC-C49A-A9C345ECF26A}"/>
            </a:ext>
          </a:extLst>
        </p:cNvPr>
        <p:cNvGrpSpPr/>
        <p:nvPr/>
      </p:nvGrpSpPr>
      <p:grpSpPr>
        <a:xfrm>
          <a:off x="0" y="0"/>
          <a:ext cx="0" cy="0"/>
          <a:chOff x="0" y="0"/>
          <a:chExt cx="0" cy="0"/>
        </a:xfrm>
      </p:grpSpPr>
      <p:sp>
        <p:nvSpPr>
          <p:cNvPr id="9" name="正方形/長方形 8">
            <a:extLst>
              <a:ext uri="{FF2B5EF4-FFF2-40B4-BE49-F238E27FC236}">
                <a16:creationId xmlns:a16="http://schemas.microsoft.com/office/drawing/2014/main" id="{F650CD50-133C-8405-52D8-F7D5C49B4BD4}"/>
              </a:ext>
            </a:extLst>
          </p:cNvPr>
          <p:cNvSpPr/>
          <p:nvPr/>
        </p:nvSpPr>
        <p:spPr>
          <a:xfrm>
            <a:off x="0" y="522518"/>
            <a:ext cx="12192000" cy="757643"/>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tIns="36000" bIns="180000" rtlCol="0" anchor="ctr"/>
          <a:lstStyle/>
          <a:p>
            <a:pPr algn="ctr">
              <a:lnSpc>
                <a:spcPct val="150000"/>
              </a:lnSpc>
            </a:pPr>
            <a:endParaRPr lang="ja-JP" altLang="en-US" sz="4000" b="1" dirty="0">
              <a:latin typeface="BIZ UDPゴシック" panose="020B0400000000000000" pitchFamily="50" charset="-128"/>
              <a:ea typeface="BIZ UDPゴシック" panose="020B0400000000000000" pitchFamily="50" charset="-128"/>
              <a:cs typeface="メイリオ" panose="020B0604030504040204" pitchFamily="50" charset="-128"/>
            </a:endParaRPr>
          </a:p>
        </p:txBody>
      </p:sp>
      <p:sp>
        <p:nvSpPr>
          <p:cNvPr id="10" name="スライド番号プレースホルダー 6">
            <a:extLst>
              <a:ext uri="{FF2B5EF4-FFF2-40B4-BE49-F238E27FC236}">
                <a16:creationId xmlns:a16="http://schemas.microsoft.com/office/drawing/2014/main" id="{B97F2DFF-8935-6729-3BDA-5B42A196A4FA}"/>
              </a:ext>
            </a:extLst>
          </p:cNvPr>
          <p:cNvSpPr>
            <a:spLocks noGrp="1"/>
          </p:cNvSpPr>
          <p:nvPr>
            <p:ph type="sldNum" sz="quarter" idx="4294967295"/>
          </p:nvPr>
        </p:nvSpPr>
        <p:spPr>
          <a:xfrm>
            <a:off x="11043621" y="6359525"/>
            <a:ext cx="685800" cy="365125"/>
          </a:xfrm>
        </p:spPr>
        <p:txBody>
          <a:bodyPr/>
          <a:lstStyle/>
          <a:p>
            <a:fld id="{0E54B413-F675-4D37-BE3F-961AF07AA19A}" type="slidenum">
              <a:rPr kumimoji="1" lang="ja-JP" altLang="en-US" sz="2000" smtClean="0">
                <a:solidFill>
                  <a:schemeClr val="tx1"/>
                </a:solidFill>
                <a:latin typeface="UD デジタル 教科書体 NK-B" panose="02020700000000000000" pitchFamily="18" charset="-128"/>
                <a:ea typeface="UD デジタル 教科書体 NK-B" panose="02020700000000000000" pitchFamily="18" charset="-128"/>
              </a:rPr>
              <a:t>34</a:t>
            </a:fld>
            <a:endParaRPr kumimoji="1" lang="ja-JP" altLang="en-US" sz="2000" dirty="0">
              <a:solidFill>
                <a:schemeClr val="tx1"/>
              </a:solidFill>
              <a:latin typeface="UD デジタル 教科書体 NK-B" panose="02020700000000000000" pitchFamily="18" charset="-128"/>
              <a:ea typeface="UD デジタル 教科書体 NK-B" panose="02020700000000000000" pitchFamily="18" charset="-128"/>
            </a:endParaRPr>
          </a:p>
        </p:txBody>
      </p:sp>
      <p:grpSp>
        <p:nvGrpSpPr>
          <p:cNvPr id="7" name="グループ化 6">
            <a:extLst>
              <a:ext uri="{FF2B5EF4-FFF2-40B4-BE49-F238E27FC236}">
                <a16:creationId xmlns:a16="http://schemas.microsoft.com/office/drawing/2014/main" id="{88C42695-4DED-54A7-6A8F-F6A883606B5F}"/>
              </a:ext>
            </a:extLst>
          </p:cNvPr>
          <p:cNvGrpSpPr/>
          <p:nvPr/>
        </p:nvGrpSpPr>
        <p:grpSpPr>
          <a:xfrm>
            <a:off x="326428" y="2350706"/>
            <a:ext cx="11539143" cy="1606357"/>
            <a:chOff x="326543" y="2350706"/>
            <a:chExt cx="11582400" cy="1606357"/>
          </a:xfrm>
        </p:grpSpPr>
        <p:sp>
          <p:nvSpPr>
            <p:cNvPr id="11" name="正方形/長方形 10">
              <a:extLst>
                <a:ext uri="{FF2B5EF4-FFF2-40B4-BE49-F238E27FC236}">
                  <a16:creationId xmlns:a16="http://schemas.microsoft.com/office/drawing/2014/main" id="{EA70CC68-5987-7182-DFD9-792AAA5CD9A3}"/>
                </a:ext>
              </a:extLst>
            </p:cNvPr>
            <p:cNvSpPr/>
            <p:nvPr/>
          </p:nvSpPr>
          <p:spPr>
            <a:xfrm>
              <a:off x="326543" y="2350706"/>
              <a:ext cx="11582400" cy="1606357"/>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ボックス 11">
              <a:extLst>
                <a:ext uri="{FF2B5EF4-FFF2-40B4-BE49-F238E27FC236}">
                  <a16:creationId xmlns:a16="http://schemas.microsoft.com/office/drawing/2014/main" id="{08A23A2F-BB4D-EE78-7519-06E363C8CEDC}"/>
                </a:ext>
              </a:extLst>
            </p:cNvPr>
            <p:cNvSpPr txBox="1"/>
            <p:nvPr/>
          </p:nvSpPr>
          <p:spPr>
            <a:xfrm>
              <a:off x="508044" y="2674767"/>
              <a:ext cx="10780130" cy="1077218"/>
            </a:xfrm>
            <a:prstGeom prst="rect">
              <a:avLst/>
            </a:prstGeom>
            <a:noFill/>
          </p:spPr>
          <p:txBody>
            <a:bodyPr wrap="square" rtlCol="0">
              <a:spAutoFit/>
            </a:bodyPr>
            <a:lstStyle/>
            <a:p>
              <a:r>
                <a:rPr lang="ja-JP" altLang="en-US" sz="3200" dirty="0">
                  <a:latin typeface="メイリオ" panose="020B0604030504040204" pitchFamily="50" charset="-128"/>
                  <a:ea typeface="メイリオ" panose="020B0604030504040204" pitchFamily="50" charset="-128"/>
                </a:rPr>
                <a:t>３</a:t>
              </a:r>
              <a:r>
                <a:rPr lang="en-US" altLang="ja-JP" sz="3200" dirty="0">
                  <a:latin typeface="メイリオ" panose="020B0604030504040204" pitchFamily="50" charset="-128"/>
                  <a:ea typeface="メイリオ" panose="020B0604030504040204" pitchFamily="50" charset="-128"/>
                </a:rPr>
                <a:t>.</a:t>
              </a:r>
              <a:r>
                <a:rPr lang="ja-JP" altLang="en-US" sz="3200" dirty="0">
                  <a:latin typeface="メイリオ" panose="020B0604030504040204" pitchFamily="50" charset="-128"/>
                  <a:ea typeface="メイリオ" panose="020B0604030504040204" pitchFamily="50" charset="-128"/>
                </a:rPr>
                <a:t> 困ったり不安になったりしたときどうしますか。</a:t>
              </a:r>
              <a:endParaRPr lang="en-US" altLang="ja-JP" sz="3200" dirty="0">
                <a:latin typeface="メイリオ" panose="020B0604030504040204" pitchFamily="50" charset="-128"/>
                <a:ea typeface="メイリオ" panose="020B0604030504040204" pitchFamily="50" charset="-128"/>
              </a:endParaRPr>
            </a:p>
            <a:p>
              <a:r>
                <a:rPr lang="ja-JP" altLang="en-US" sz="3200" dirty="0">
                  <a:latin typeface="メイリオ" panose="020B0604030504040204" pitchFamily="50" charset="-128"/>
                  <a:ea typeface="メイリオ" panose="020B0604030504040204" pitchFamily="50" charset="-128"/>
                </a:rPr>
                <a:t>　  ペアで、理由も一緒に話しましょう。（１分）</a:t>
              </a:r>
              <a:endParaRPr lang="en-US" altLang="ja-JP" sz="3200" dirty="0">
                <a:latin typeface="メイリオ" panose="020B0604030504040204" pitchFamily="50" charset="-128"/>
                <a:ea typeface="メイリオ" panose="020B0604030504040204" pitchFamily="50" charset="-128"/>
              </a:endParaRPr>
            </a:p>
          </p:txBody>
        </p:sp>
      </p:grpSp>
      <p:sp>
        <p:nvSpPr>
          <p:cNvPr id="5" name="フッター プレースホルダー 5">
            <a:extLst>
              <a:ext uri="{FF2B5EF4-FFF2-40B4-BE49-F238E27FC236}">
                <a16:creationId xmlns:a16="http://schemas.microsoft.com/office/drawing/2014/main" id="{397A1BB5-B288-A898-AE3C-B73CC8FA4AAB}"/>
              </a:ext>
            </a:extLst>
          </p:cNvPr>
          <p:cNvSpPr txBox="1">
            <a:spLocks/>
          </p:cNvSpPr>
          <p:nvPr/>
        </p:nvSpPr>
        <p:spPr>
          <a:xfrm>
            <a:off x="2613749" y="6374809"/>
            <a:ext cx="6964502" cy="357483"/>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ja-JP" altLang="en-US" sz="2000" dirty="0">
                <a:solidFill>
                  <a:schemeClr val="tx1"/>
                </a:solidFill>
                <a:latin typeface="UD デジタル 教科書体 NK-B" panose="02020700000000000000" pitchFamily="18" charset="-128"/>
                <a:ea typeface="UD デジタル 教科書体 NK-B" panose="02020700000000000000" pitchFamily="18" charset="-128"/>
              </a:rPr>
              <a:t>宮城県総合教育センター　令和</a:t>
            </a:r>
            <a:r>
              <a:rPr kumimoji="1" lang="en-US" altLang="ja-JP" sz="2000" dirty="0">
                <a:solidFill>
                  <a:schemeClr val="tx1"/>
                </a:solidFill>
                <a:latin typeface="UD デジタル 教科書体 NK-B" panose="02020700000000000000" pitchFamily="18" charset="-128"/>
                <a:ea typeface="UD デジタル 教科書体 NK-B" panose="02020700000000000000" pitchFamily="18" charset="-128"/>
              </a:rPr>
              <a:t>6</a:t>
            </a:r>
            <a:r>
              <a:rPr kumimoji="1" lang="ja-JP" altLang="en-US" sz="2000" dirty="0">
                <a:solidFill>
                  <a:schemeClr val="tx1"/>
                </a:solidFill>
                <a:latin typeface="UD デジタル 教科書体 NK-B" panose="02020700000000000000" pitchFamily="18" charset="-128"/>
                <a:ea typeface="UD デジタル 教科書体 NK-B" panose="02020700000000000000" pitchFamily="18" charset="-128"/>
              </a:rPr>
              <a:t>年度　生徒指導研究グループ</a:t>
            </a:r>
          </a:p>
        </p:txBody>
      </p:sp>
      <p:sp>
        <p:nvSpPr>
          <p:cNvPr id="2" name="テキスト ボックス 1">
            <a:extLst>
              <a:ext uri="{FF2B5EF4-FFF2-40B4-BE49-F238E27FC236}">
                <a16:creationId xmlns:a16="http://schemas.microsoft.com/office/drawing/2014/main" id="{95DB4F76-3918-6DDE-6986-3FA477176A7F}"/>
              </a:ext>
            </a:extLst>
          </p:cNvPr>
          <p:cNvSpPr txBox="1"/>
          <p:nvPr/>
        </p:nvSpPr>
        <p:spPr>
          <a:xfrm>
            <a:off x="1342238" y="361024"/>
            <a:ext cx="9506693" cy="858761"/>
          </a:xfrm>
          <a:prstGeom prst="rect">
            <a:avLst/>
          </a:prstGeom>
          <a:noFill/>
        </p:spPr>
        <p:txBody>
          <a:bodyPr wrap="square">
            <a:spAutoFit/>
          </a:bodyPr>
          <a:lstStyle/>
          <a:p>
            <a:pPr algn="ctr">
              <a:lnSpc>
                <a:spcPct val="150000"/>
              </a:lnSpc>
            </a:pPr>
            <a:r>
              <a:rPr lang="ja-JP" altLang="en-US" sz="4000" b="1" dirty="0">
                <a:solidFill>
                  <a:schemeClr val="bg1"/>
                </a:solidFill>
                <a:latin typeface="BIZ UDPゴシック" panose="020B0400000000000000" pitchFamily="50" charset="-128"/>
                <a:ea typeface="BIZ UDPゴシック" panose="020B0400000000000000" pitchFamily="50" charset="-128"/>
                <a:cs typeface="メイリオ" panose="020B0604030504040204" pitchFamily="50" charset="-128"/>
              </a:rPr>
              <a:t>２　児童の自己理解を深めよう</a:t>
            </a:r>
          </a:p>
        </p:txBody>
      </p:sp>
      <p:graphicFrame>
        <p:nvGraphicFramePr>
          <p:cNvPr id="3" name="表 2">
            <a:extLst>
              <a:ext uri="{FF2B5EF4-FFF2-40B4-BE49-F238E27FC236}">
                <a16:creationId xmlns:a16="http://schemas.microsoft.com/office/drawing/2014/main" id="{C0629800-121A-D688-22C4-55F8CE393E68}"/>
              </a:ext>
            </a:extLst>
          </p:cNvPr>
          <p:cNvGraphicFramePr>
            <a:graphicFrameLocks noGrp="1"/>
          </p:cNvGraphicFramePr>
          <p:nvPr/>
        </p:nvGraphicFramePr>
        <p:xfrm>
          <a:off x="326012" y="4771377"/>
          <a:ext cx="11539144" cy="972000"/>
        </p:xfrm>
        <a:graphic>
          <a:graphicData uri="http://schemas.openxmlformats.org/drawingml/2006/table">
            <a:tbl>
              <a:tblPr firstRow="1" firstCol="1" bandRow="1">
                <a:tableStyleId>{5C22544A-7EE6-4342-B048-85BDC9FD1C3A}</a:tableStyleId>
              </a:tblPr>
              <a:tblGrid>
                <a:gridCol w="2884786">
                  <a:extLst>
                    <a:ext uri="{9D8B030D-6E8A-4147-A177-3AD203B41FA5}">
                      <a16:colId xmlns:a16="http://schemas.microsoft.com/office/drawing/2014/main" val="4032542865"/>
                    </a:ext>
                  </a:extLst>
                </a:gridCol>
                <a:gridCol w="2884786">
                  <a:extLst>
                    <a:ext uri="{9D8B030D-6E8A-4147-A177-3AD203B41FA5}">
                      <a16:colId xmlns:a16="http://schemas.microsoft.com/office/drawing/2014/main" val="435547686"/>
                    </a:ext>
                  </a:extLst>
                </a:gridCol>
                <a:gridCol w="2884786">
                  <a:extLst>
                    <a:ext uri="{9D8B030D-6E8A-4147-A177-3AD203B41FA5}">
                      <a16:colId xmlns:a16="http://schemas.microsoft.com/office/drawing/2014/main" val="3334113197"/>
                    </a:ext>
                  </a:extLst>
                </a:gridCol>
                <a:gridCol w="2884786">
                  <a:extLst>
                    <a:ext uri="{9D8B030D-6E8A-4147-A177-3AD203B41FA5}">
                      <a16:colId xmlns:a16="http://schemas.microsoft.com/office/drawing/2014/main" val="199794910"/>
                    </a:ext>
                  </a:extLst>
                </a:gridCol>
              </a:tblGrid>
              <a:tr h="972000">
                <a:tc>
                  <a:txBody>
                    <a:bodyPr/>
                    <a:lstStyle/>
                    <a:p>
                      <a:pPr algn="ctr"/>
                      <a:r>
                        <a:rPr lang="ja-JP" altLang="ja-JP" sz="2400" b="0" kern="100" dirty="0">
                          <a:solidFill>
                            <a:schemeClr val="tx1"/>
                          </a:solidFill>
                          <a:effectLst/>
                          <a:latin typeface="メイリオ" panose="020B0604030504040204" pitchFamily="50" charset="-128"/>
                          <a:ea typeface="メイリオ" panose="020B0604030504040204" pitchFamily="50" charset="-128"/>
                        </a:rPr>
                        <a:t>自分で解決</a:t>
                      </a:r>
                    </a:p>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ja-JP" sz="2400" b="0" kern="100" dirty="0">
                          <a:solidFill>
                            <a:schemeClr val="tx1"/>
                          </a:solidFill>
                          <a:effectLst/>
                          <a:latin typeface="メイリオ" panose="020B0604030504040204" pitchFamily="50" charset="-128"/>
                          <a:ea typeface="メイリオ" panose="020B0604030504040204" pitchFamily="50" charset="-128"/>
                        </a:rPr>
                        <a:t>しようとする</a:t>
                      </a:r>
                      <a:endParaRPr lang="ja-JP" sz="2400" b="0" kern="100" dirty="0">
                        <a:solidFill>
                          <a:schemeClr val="tx1"/>
                        </a:solidFill>
                        <a:effectLst/>
                        <a:latin typeface="メイリオ" panose="020B0604030504040204" pitchFamily="50" charset="-128"/>
                        <a:ea typeface="メイリオ" panose="020B0604030504040204" pitchFamily="50" charset="-12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ja-JP" altLang="en-US" sz="2400" b="0" kern="100" dirty="0">
                          <a:solidFill>
                            <a:schemeClr val="tx1"/>
                          </a:solidFill>
                          <a:effectLst/>
                          <a:latin typeface="メイリオ" panose="020B0604030504040204" pitchFamily="50" charset="-128"/>
                          <a:ea typeface="メイリオ" panose="020B0604030504040204" pitchFamily="50" charset="-128"/>
                        </a:rPr>
                        <a:t>誰かに相談する</a:t>
                      </a:r>
                      <a:endParaRPr lang="ja-JP" altLang="ja-JP" sz="2400" b="0" kern="100" dirty="0">
                        <a:solidFill>
                          <a:schemeClr val="tx1"/>
                        </a:solidFill>
                        <a:effectLst/>
                        <a:latin typeface="メイリオ" panose="020B0604030504040204" pitchFamily="50" charset="-128"/>
                        <a:ea typeface="メイリオ" panose="020B0604030504040204" pitchFamily="50" charset="-12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ja-JP" sz="2400" b="0" kern="100" dirty="0">
                          <a:solidFill>
                            <a:schemeClr val="tx1"/>
                          </a:solidFill>
                          <a:effectLst/>
                          <a:latin typeface="メイリオ" panose="020B0604030504040204" pitchFamily="50" charset="-128"/>
                          <a:ea typeface="メイリオ" panose="020B0604030504040204" pitchFamily="50" charset="-128"/>
                        </a:rPr>
                        <a:t>そのままに</a:t>
                      </a:r>
                      <a:endParaRPr lang="en-US" altLang="ja-JP" sz="2400" b="0" kern="100" dirty="0">
                        <a:solidFill>
                          <a:schemeClr val="tx1"/>
                        </a:solidFill>
                        <a:effectLst/>
                        <a:latin typeface="メイリオ" panose="020B0604030504040204" pitchFamily="50" charset="-128"/>
                        <a:ea typeface="メイリオ" panose="020B0604030504040204" pitchFamily="50" charset="-128"/>
                      </a:endParaRPr>
                    </a:p>
                    <a:p>
                      <a:pPr algn="ctr"/>
                      <a:r>
                        <a:rPr lang="ja-JP" sz="2400" b="0" kern="100" dirty="0">
                          <a:solidFill>
                            <a:schemeClr val="tx1"/>
                          </a:solidFill>
                          <a:effectLst/>
                          <a:latin typeface="メイリオ" panose="020B0604030504040204" pitchFamily="50" charset="-128"/>
                          <a:ea typeface="メイリオ" panose="020B0604030504040204" pitchFamily="50" charset="-128"/>
                        </a:rPr>
                        <a:t>する</a:t>
                      </a:r>
                      <a:endParaRPr lang="ja-JP" sz="2400" b="0"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ja-JP" sz="2400" b="0" kern="100" dirty="0">
                          <a:solidFill>
                            <a:schemeClr val="tx1"/>
                          </a:solidFill>
                          <a:effectLst/>
                          <a:latin typeface="メイリオ" panose="020B0604030504040204" pitchFamily="50" charset="-128"/>
                          <a:ea typeface="メイリオ" panose="020B0604030504040204" pitchFamily="50" charset="-128"/>
                        </a:rPr>
                        <a:t>分からない</a:t>
                      </a:r>
                      <a:endParaRPr lang="ja-JP" sz="2400" b="0"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94102445"/>
                  </a:ext>
                </a:extLst>
              </a:tr>
            </a:tbl>
          </a:graphicData>
        </a:graphic>
      </p:graphicFrame>
      <p:pic>
        <p:nvPicPr>
          <p:cNvPr id="6" name="図 5" descr="挿絵 が含まれている画像&#10;&#10;自動的に生成された説明">
            <a:extLst>
              <a:ext uri="{FF2B5EF4-FFF2-40B4-BE49-F238E27FC236}">
                <a16:creationId xmlns:a16="http://schemas.microsoft.com/office/drawing/2014/main" id="{15FC948A-D5E3-965D-8CF9-EC052EE1CD55}"/>
              </a:ext>
            </a:extLst>
          </p:cNvPr>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15705" t="26817" r="13031" b="26493"/>
          <a:stretch/>
        </p:blipFill>
        <p:spPr>
          <a:xfrm>
            <a:off x="10482756" y="3446874"/>
            <a:ext cx="1528727" cy="1416709"/>
          </a:xfrm>
          <a:prstGeom prst="rect">
            <a:avLst/>
          </a:prstGeom>
        </p:spPr>
      </p:pic>
      <p:sp>
        <p:nvSpPr>
          <p:cNvPr id="4" name="テキスト ボックス 3">
            <a:extLst>
              <a:ext uri="{FF2B5EF4-FFF2-40B4-BE49-F238E27FC236}">
                <a16:creationId xmlns:a16="http://schemas.microsoft.com/office/drawing/2014/main" id="{B0E1DA9C-E833-77CD-893C-E325A1C51943}"/>
              </a:ext>
            </a:extLst>
          </p:cNvPr>
          <p:cNvSpPr txBox="1"/>
          <p:nvPr/>
        </p:nvSpPr>
        <p:spPr>
          <a:xfrm>
            <a:off x="7405704" y="5813270"/>
            <a:ext cx="5101090" cy="461665"/>
          </a:xfrm>
          <a:prstGeom prst="rect">
            <a:avLst/>
          </a:prstGeom>
          <a:noFill/>
        </p:spPr>
        <p:txBody>
          <a:bodyPr wrap="square" rtlCol="0">
            <a:spAutoFit/>
          </a:bodyPr>
          <a:lstStyle/>
          <a:p>
            <a:r>
              <a:rPr lang="ja-JP" altLang="en-US" sz="2400" dirty="0">
                <a:latin typeface="メイリオ" panose="020B0604030504040204" pitchFamily="50" charset="-128"/>
                <a:ea typeface="メイリオ" panose="020B0604030504040204" pitchFamily="50" charset="-128"/>
              </a:rPr>
              <a:t>これ以外の方法でも構いません。</a:t>
            </a:r>
            <a:endParaRPr lang="en-US" altLang="ja-JP" sz="24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66217375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52C463-74DC-74F1-E32D-CF51E244ED5E}"/>
            </a:ext>
          </a:extLst>
        </p:cNvPr>
        <p:cNvGrpSpPr/>
        <p:nvPr/>
      </p:nvGrpSpPr>
      <p:grpSpPr>
        <a:xfrm>
          <a:off x="0" y="0"/>
          <a:ext cx="0" cy="0"/>
          <a:chOff x="0" y="0"/>
          <a:chExt cx="0" cy="0"/>
        </a:xfrm>
      </p:grpSpPr>
      <p:sp>
        <p:nvSpPr>
          <p:cNvPr id="9" name="正方形/長方形 8">
            <a:extLst>
              <a:ext uri="{FF2B5EF4-FFF2-40B4-BE49-F238E27FC236}">
                <a16:creationId xmlns:a16="http://schemas.microsoft.com/office/drawing/2014/main" id="{ACF4D1F7-15E7-DD0E-F103-FDBAFD1F65B3}"/>
              </a:ext>
            </a:extLst>
          </p:cNvPr>
          <p:cNvSpPr/>
          <p:nvPr/>
        </p:nvSpPr>
        <p:spPr>
          <a:xfrm>
            <a:off x="0" y="522518"/>
            <a:ext cx="12192000" cy="757643"/>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tIns="36000" bIns="180000" rtlCol="0" anchor="ctr"/>
          <a:lstStyle/>
          <a:p>
            <a:pPr algn="ctr">
              <a:lnSpc>
                <a:spcPct val="150000"/>
              </a:lnSpc>
            </a:pPr>
            <a:endParaRPr lang="ja-JP" altLang="en-US" sz="4000" b="1" dirty="0">
              <a:latin typeface="BIZ UDPゴシック" panose="020B0400000000000000" pitchFamily="50" charset="-128"/>
              <a:ea typeface="BIZ UDPゴシック" panose="020B0400000000000000" pitchFamily="50" charset="-128"/>
              <a:cs typeface="メイリオ" panose="020B0604030504040204" pitchFamily="50" charset="-128"/>
            </a:endParaRPr>
          </a:p>
        </p:txBody>
      </p:sp>
      <p:sp>
        <p:nvSpPr>
          <p:cNvPr id="10" name="スライド番号プレースホルダー 6">
            <a:extLst>
              <a:ext uri="{FF2B5EF4-FFF2-40B4-BE49-F238E27FC236}">
                <a16:creationId xmlns:a16="http://schemas.microsoft.com/office/drawing/2014/main" id="{8D45F861-9729-FF86-792C-43EFE4801313}"/>
              </a:ext>
            </a:extLst>
          </p:cNvPr>
          <p:cNvSpPr>
            <a:spLocks noGrp="1"/>
          </p:cNvSpPr>
          <p:nvPr>
            <p:ph type="sldNum" sz="quarter" idx="4294967295"/>
          </p:nvPr>
        </p:nvSpPr>
        <p:spPr>
          <a:xfrm>
            <a:off x="11043621" y="6359525"/>
            <a:ext cx="685800" cy="365125"/>
          </a:xfrm>
        </p:spPr>
        <p:txBody>
          <a:bodyPr/>
          <a:lstStyle/>
          <a:p>
            <a:fld id="{0E54B413-F675-4D37-BE3F-961AF07AA19A}" type="slidenum">
              <a:rPr kumimoji="1" lang="ja-JP" altLang="en-US" sz="2000" smtClean="0">
                <a:solidFill>
                  <a:schemeClr val="tx1"/>
                </a:solidFill>
                <a:latin typeface="UD デジタル 教科書体 NK-B" panose="02020700000000000000" pitchFamily="18" charset="-128"/>
                <a:ea typeface="UD デジタル 教科書体 NK-B" panose="02020700000000000000" pitchFamily="18" charset="-128"/>
              </a:rPr>
              <a:t>35</a:t>
            </a:fld>
            <a:endParaRPr kumimoji="1" lang="ja-JP" altLang="en-US" sz="2000" dirty="0">
              <a:solidFill>
                <a:schemeClr val="tx1"/>
              </a:solidFill>
              <a:latin typeface="UD デジタル 教科書体 NK-B" panose="02020700000000000000" pitchFamily="18" charset="-128"/>
              <a:ea typeface="UD デジタル 教科書体 NK-B" panose="02020700000000000000" pitchFamily="18" charset="-128"/>
            </a:endParaRPr>
          </a:p>
        </p:txBody>
      </p:sp>
      <p:sp>
        <p:nvSpPr>
          <p:cNvPr id="8" name="テキスト ボックス 7">
            <a:extLst>
              <a:ext uri="{FF2B5EF4-FFF2-40B4-BE49-F238E27FC236}">
                <a16:creationId xmlns:a16="http://schemas.microsoft.com/office/drawing/2014/main" id="{9355B6A4-FDA5-7C5C-3BFB-ECE6CC4D177C}"/>
              </a:ext>
            </a:extLst>
          </p:cNvPr>
          <p:cNvSpPr txBox="1"/>
          <p:nvPr/>
        </p:nvSpPr>
        <p:spPr>
          <a:xfrm>
            <a:off x="57000" y="1341597"/>
            <a:ext cx="12077167" cy="584775"/>
          </a:xfrm>
          <a:prstGeom prst="rect">
            <a:avLst/>
          </a:prstGeom>
          <a:noFill/>
        </p:spPr>
        <p:txBody>
          <a:bodyPr wrap="square" rtlCol="0">
            <a:spAutoFit/>
          </a:bodyPr>
          <a:lstStyle/>
          <a:p>
            <a:pPr algn="ctr"/>
            <a:r>
              <a:rPr lang="ja-JP" altLang="ja-JP" sz="3200" dirty="0">
                <a:latin typeface="メイリオ" panose="020B0604030504040204" pitchFamily="50" charset="-128"/>
                <a:ea typeface="メイリオ" panose="020B0604030504040204" pitchFamily="50" charset="-128"/>
              </a:rPr>
              <a:t>どのようなことで、困ったり不安になったりしますか。</a:t>
            </a:r>
            <a:r>
              <a:rPr lang="en-US" altLang="ja-JP" sz="3200" dirty="0">
                <a:latin typeface="メイリオ" panose="020B0604030504040204" pitchFamily="50" charset="-128"/>
                <a:ea typeface="メイリオ" panose="020B0604030504040204" pitchFamily="50" charset="-128"/>
              </a:rPr>
              <a:t>(</a:t>
            </a:r>
            <a:r>
              <a:rPr lang="ja-JP" altLang="en-US" sz="3200" dirty="0">
                <a:latin typeface="メイリオ" panose="020B0604030504040204" pitchFamily="50" charset="-128"/>
                <a:ea typeface="メイリオ" panose="020B0604030504040204" pitchFamily="50" charset="-128"/>
              </a:rPr>
              <a:t>小学生</a:t>
            </a:r>
            <a:r>
              <a:rPr lang="en-US" altLang="ja-JP" sz="3200" dirty="0">
                <a:latin typeface="メイリオ" panose="020B0604030504040204" pitchFamily="50" charset="-128"/>
                <a:ea typeface="メイリオ" panose="020B0604030504040204" pitchFamily="50" charset="-128"/>
              </a:rPr>
              <a:t>)</a:t>
            </a:r>
            <a:endParaRPr kumimoji="1" lang="en-US" altLang="ja-JP" sz="3200" dirty="0">
              <a:latin typeface="メイリオ" panose="020B0604030504040204" pitchFamily="50" charset="-128"/>
              <a:ea typeface="メイリオ" panose="020B0604030504040204" pitchFamily="50" charset="-128"/>
            </a:endParaRPr>
          </a:p>
        </p:txBody>
      </p:sp>
      <p:sp>
        <p:nvSpPr>
          <p:cNvPr id="2" name="フッター プレースホルダー 5">
            <a:extLst>
              <a:ext uri="{FF2B5EF4-FFF2-40B4-BE49-F238E27FC236}">
                <a16:creationId xmlns:a16="http://schemas.microsoft.com/office/drawing/2014/main" id="{C991CFA8-E0DA-C528-0220-BF74AE3A5505}"/>
              </a:ext>
            </a:extLst>
          </p:cNvPr>
          <p:cNvSpPr txBox="1">
            <a:spLocks/>
          </p:cNvSpPr>
          <p:nvPr/>
        </p:nvSpPr>
        <p:spPr>
          <a:xfrm>
            <a:off x="2613749" y="6374809"/>
            <a:ext cx="6964502" cy="357483"/>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ja-JP" altLang="en-US" sz="2000" dirty="0">
                <a:solidFill>
                  <a:schemeClr val="tx1"/>
                </a:solidFill>
                <a:latin typeface="UD デジタル 教科書体 NK-B" panose="02020700000000000000" pitchFamily="18" charset="-128"/>
                <a:ea typeface="UD デジタル 教科書体 NK-B" panose="02020700000000000000" pitchFamily="18" charset="-128"/>
              </a:rPr>
              <a:t>宮城県総合教育センター　令和</a:t>
            </a:r>
            <a:r>
              <a:rPr kumimoji="1" lang="en-US" altLang="ja-JP" sz="2000" dirty="0">
                <a:solidFill>
                  <a:schemeClr val="tx1"/>
                </a:solidFill>
                <a:latin typeface="UD デジタル 教科書体 NK-B" panose="02020700000000000000" pitchFamily="18" charset="-128"/>
                <a:ea typeface="UD デジタル 教科書体 NK-B" panose="02020700000000000000" pitchFamily="18" charset="-128"/>
              </a:rPr>
              <a:t>6</a:t>
            </a:r>
            <a:r>
              <a:rPr kumimoji="1" lang="ja-JP" altLang="en-US" sz="2000" dirty="0">
                <a:solidFill>
                  <a:schemeClr val="tx1"/>
                </a:solidFill>
                <a:latin typeface="UD デジタル 教科書体 NK-B" panose="02020700000000000000" pitchFamily="18" charset="-128"/>
                <a:ea typeface="UD デジタル 教科書体 NK-B" panose="02020700000000000000" pitchFamily="18" charset="-128"/>
              </a:rPr>
              <a:t>年度　生徒指導研究グループ</a:t>
            </a:r>
          </a:p>
        </p:txBody>
      </p:sp>
      <p:sp>
        <p:nvSpPr>
          <p:cNvPr id="5" name="テキスト ボックス 4">
            <a:extLst>
              <a:ext uri="{FF2B5EF4-FFF2-40B4-BE49-F238E27FC236}">
                <a16:creationId xmlns:a16="http://schemas.microsoft.com/office/drawing/2014/main" id="{EFFE8A39-B23A-CC21-2FFC-615482FAB13D}"/>
              </a:ext>
            </a:extLst>
          </p:cNvPr>
          <p:cNvSpPr txBox="1"/>
          <p:nvPr/>
        </p:nvSpPr>
        <p:spPr>
          <a:xfrm>
            <a:off x="1342238" y="361024"/>
            <a:ext cx="9506693" cy="858761"/>
          </a:xfrm>
          <a:prstGeom prst="rect">
            <a:avLst/>
          </a:prstGeom>
          <a:noFill/>
        </p:spPr>
        <p:txBody>
          <a:bodyPr wrap="square">
            <a:spAutoFit/>
          </a:bodyPr>
          <a:lstStyle/>
          <a:p>
            <a:pPr algn="ctr">
              <a:lnSpc>
                <a:spcPct val="150000"/>
              </a:lnSpc>
            </a:pPr>
            <a:r>
              <a:rPr lang="ja-JP" altLang="en-US" sz="4000" b="1" dirty="0">
                <a:solidFill>
                  <a:schemeClr val="bg1"/>
                </a:solidFill>
                <a:latin typeface="BIZ UDPゴシック" panose="020B0400000000000000" pitchFamily="50" charset="-128"/>
                <a:ea typeface="BIZ UDPゴシック" panose="020B0400000000000000" pitchFamily="50" charset="-128"/>
                <a:cs typeface="メイリオ" panose="020B0604030504040204" pitchFamily="50" charset="-128"/>
              </a:rPr>
              <a:t>２　児童の自己理解を深めよう</a:t>
            </a:r>
          </a:p>
        </p:txBody>
      </p:sp>
      <p:pic>
        <p:nvPicPr>
          <p:cNvPr id="6" name="図 5">
            <a:extLst>
              <a:ext uri="{FF2B5EF4-FFF2-40B4-BE49-F238E27FC236}">
                <a16:creationId xmlns:a16="http://schemas.microsoft.com/office/drawing/2014/main" id="{4DF40731-9413-76E2-F9D6-1059D7B49514}"/>
              </a:ext>
            </a:extLst>
          </p:cNvPr>
          <p:cNvPicPr>
            <a:picLocks noChangeAspect="1"/>
          </p:cNvPicPr>
          <p:nvPr/>
        </p:nvPicPr>
        <p:blipFill>
          <a:blip r:embed="rId3"/>
          <a:srcRect t="11253" r="21613" b="45383"/>
          <a:stretch/>
        </p:blipFill>
        <p:spPr>
          <a:xfrm>
            <a:off x="689436" y="2300348"/>
            <a:ext cx="4902168" cy="3768973"/>
          </a:xfrm>
          <a:prstGeom prst="rect">
            <a:avLst/>
          </a:prstGeom>
        </p:spPr>
      </p:pic>
      <p:pic>
        <p:nvPicPr>
          <p:cNvPr id="16" name="図 15">
            <a:extLst>
              <a:ext uri="{FF2B5EF4-FFF2-40B4-BE49-F238E27FC236}">
                <a16:creationId xmlns:a16="http://schemas.microsoft.com/office/drawing/2014/main" id="{5156B1EC-AE3F-DF7E-F7D4-16BFB68CC8E3}"/>
              </a:ext>
            </a:extLst>
          </p:cNvPr>
          <p:cNvPicPr>
            <a:picLocks noChangeAspect="1"/>
          </p:cNvPicPr>
          <p:nvPr/>
        </p:nvPicPr>
        <p:blipFill>
          <a:blip r:embed="rId3"/>
          <a:srcRect t="54690" r="17591" b="1689"/>
          <a:stretch/>
        </p:blipFill>
        <p:spPr>
          <a:xfrm>
            <a:off x="6553202" y="2269850"/>
            <a:ext cx="5071501" cy="3730983"/>
          </a:xfrm>
          <a:prstGeom prst="rect">
            <a:avLst/>
          </a:prstGeom>
        </p:spPr>
      </p:pic>
      <p:pic>
        <p:nvPicPr>
          <p:cNvPr id="4" name="図 3">
            <a:extLst>
              <a:ext uri="{FF2B5EF4-FFF2-40B4-BE49-F238E27FC236}">
                <a16:creationId xmlns:a16="http://schemas.microsoft.com/office/drawing/2014/main" id="{5DCFC1F2-EDB1-70F1-2ED5-63E1A1FF298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813" y="1901252"/>
            <a:ext cx="12068545" cy="245142"/>
          </a:xfrm>
          <a:prstGeom prst="rect">
            <a:avLst/>
          </a:prstGeom>
        </p:spPr>
      </p:pic>
      <p:sp>
        <p:nvSpPr>
          <p:cNvPr id="15" name="正方形/長方形 14">
            <a:extLst>
              <a:ext uri="{FF2B5EF4-FFF2-40B4-BE49-F238E27FC236}">
                <a16:creationId xmlns:a16="http://schemas.microsoft.com/office/drawing/2014/main" id="{9D5691D7-08B6-DBA9-19A5-E08E97BCBADB}"/>
              </a:ext>
            </a:extLst>
          </p:cNvPr>
          <p:cNvSpPr/>
          <p:nvPr/>
        </p:nvSpPr>
        <p:spPr>
          <a:xfrm>
            <a:off x="8206654" y="1884771"/>
            <a:ext cx="1390913" cy="301543"/>
          </a:xfrm>
          <a:prstGeom prst="rect">
            <a:avLst/>
          </a:prstGeom>
          <a:noFill/>
          <a:ln w="5715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dirty="0"/>
          </a:p>
        </p:txBody>
      </p:sp>
      <p:sp>
        <p:nvSpPr>
          <p:cNvPr id="23" name="正方形/長方形 22">
            <a:extLst>
              <a:ext uri="{FF2B5EF4-FFF2-40B4-BE49-F238E27FC236}">
                <a16:creationId xmlns:a16="http://schemas.microsoft.com/office/drawing/2014/main" id="{427C2CD7-0D23-E0EE-A526-9AA722FA691C}"/>
              </a:ext>
            </a:extLst>
          </p:cNvPr>
          <p:cNvSpPr/>
          <p:nvPr/>
        </p:nvSpPr>
        <p:spPr>
          <a:xfrm>
            <a:off x="61692" y="1876305"/>
            <a:ext cx="1390913" cy="301543"/>
          </a:xfrm>
          <a:prstGeom prst="rect">
            <a:avLst/>
          </a:prstGeom>
          <a:noFill/>
          <a:ln w="5715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dirty="0"/>
          </a:p>
        </p:txBody>
      </p:sp>
    </p:spTree>
    <p:extLst>
      <p:ext uri="{BB962C8B-B14F-4D97-AF65-F5344CB8AC3E}">
        <p14:creationId xmlns:p14="http://schemas.microsoft.com/office/powerpoint/2010/main" val="982961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fade">
                                      <p:cBhvr>
                                        <p:cTn id="10"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3"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D2AFAD-4EFD-204E-D35B-5551B00A3810}"/>
            </a:ext>
          </a:extLst>
        </p:cNvPr>
        <p:cNvGrpSpPr/>
        <p:nvPr/>
      </p:nvGrpSpPr>
      <p:grpSpPr>
        <a:xfrm>
          <a:off x="0" y="0"/>
          <a:ext cx="0" cy="0"/>
          <a:chOff x="0" y="0"/>
          <a:chExt cx="0" cy="0"/>
        </a:xfrm>
      </p:grpSpPr>
      <p:pic>
        <p:nvPicPr>
          <p:cNvPr id="16" name="図 15">
            <a:extLst>
              <a:ext uri="{FF2B5EF4-FFF2-40B4-BE49-F238E27FC236}">
                <a16:creationId xmlns:a16="http://schemas.microsoft.com/office/drawing/2014/main" id="{7E7BAC35-D6FD-A114-7D8D-10569164AF27}"/>
              </a:ext>
            </a:extLst>
          </p:cNvPr>
          <p:cNvPicPr>
            <a:picLocks noChangeAspect="1"/>
          </p:cNvPicPr>
          <p:nvPr/>
        </p:nvPicPr>
        <p:blipFill>
          <a:blip r:embed="rId3"/>
          <a:stretch>
            <a:fillRect/>
          </a:stretch>
        </p:blipFill>
        <p:spPr>
          <a:xfrm>
            <a:off x="5026092" y="1227462"/>
            <a:ext cx="7207991" cy="5220000"/>
          </a:xfrm>
          <a:prstGeom prst="rect">
            <a:avLst/>
          </a:prstGeom>
        </p:spPr>
      </p:pic>
      <p:sp>
        <p:nvSpPr>
          <p:cNvPr id="9" name="正方形/長方形 8">
            <a:extLst>
              <a:ext uri="{FF2B5EF4-FFF2-40B4-BE49-F238E27FC236}">
                <a16:creationId xmlns:a16="http://schemas.microsoft.com/office/drawing/2014/main" id="{D430352F-9908-72EA-307F-7C9EAF1C14C5}"/>
              </a:ext>
            </a:extLst>
          </p:cNvPr>
          <p:cNvSpPr/>
          <p:nvPr/>
        </p:nvSpPr>
        <p:spPr>
          <a:xfrm>
            <a:off x="0" y="522518"/>
            <a:ext cx="12192000" cy="757643"/>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tIns="36000" bIns="180000" rtlCol="0" anchor="ctr"/>
          <a:lstStyle/>
          <a:p>
            <a:pPr algn="ctr">
              <a:lnSpc>
                <a:spcPct val="150000"/>
              </a:lnSpc>
            </a:pPr>
            <a:endParaRPr lang="ja-JP" altLang="en-US" sz="4000" b="1" dirty="0">
              <a:latin typeface="BIZ UDPゴシック" panose="020B0400000000000000" pitchFamily="50" charset="-128"/>
              <a:ea typeface="BIZ UDPゴシック" panose="020B0400000000000000" pitchFamily="50" charset="-128"/>
              <a:cs typeface="メイリオ" panose="020B0604030504040204" pitchFamily="50" charset="-128"/>
            </a:endParaRPr>
          </a:p>
        </p:txBody>
      </p:sp>
      <p:sp>
        <p:nvSpPr>
          <p:cNvPr id="10" name="スライド番号プレースホルダー 6">
            <a:extLst>
              <a:ext uri="{FF2B5EF4-FFF2-40B4-BE49-F238E27FC236}">
                <a16:creationId xmlns:a16="http://schemas.microsoft.com/office/drawing/2014/main" id="{B55EF3D6-7C0F-EE04-86D1-EF5D1C7B0DBD}"/>
              </a:ext>
            </a:extLst>
          </p:cNvPr>
          <p:cNvSpPr>
            <a:spLocks noGrp="1"/>
          </p:cNvSpPr>
          <p:nvPr>
            <p:ph type="sldNum" sz="quarter" idx="4294967295"/>
          </p:nvPr>
        </p:nvSpPr>
        <p:spPr>
          <a:xfrm>
            <a:off x="11043621" y="6359525"/>
            <a:ext cx="685800" cy="365125"/>
          </a:xfrm>
        </p:spPr>
        <p:txBody>
          <a:bodyPr/>
          <a:lstStyle/>
          <a:p>
            <a:fld id="{0E54B413-F675-4D37-BE3F-961AF07AA19A}" type="slidenum">
              <a:rPr kumimoji="1" lang="ja-JP" altLang="en-US" sz="2000" smtClean="0">
                <a:solidFill>
                  <a:schemeClr val="tx1"/>
                </a:solidFill>
                <a:latin typeface="UD デジタル 教科書体 NK-B" panose="02020700000000000000" pitchFamily="18" charset="-128"/>
                <a:ea typeface="UD デジタル 教科書体 NK-B" panose="02020700000000000000" pitchFamily="18" charset="-128"/>
              </a:rPr>
              <a:t>36</a:t>
            </a:fld>
            <a:endParaRPr kumimoji="1" lang="ja-JP" altLang="en-US" sz="2000" dirty="0">
              <a:solidFill>
                <a:schemeClr val="tx1"/>
              </a:solidFill>
              <a:latin typeface="UD デジタル 教科書体 NK-B" panose="02020700000000000000" pitchFamily="18" charset="-128"/>
              <a:ea typeface="UD デジタル 教科書体 NK-B" panose="02020700000000000000" pitchFamily="18" charset="-128"/>
            </a:endParaRPr>
          </a:p>
        </p:txBody>
      </p:sp>
      <p:sp>
        <p:nvSpPr>
          <p:cNvPr id="8" name="テキスト ボックス 7">
            <a:extLst>
              <a:ext uri="{FF2B5EF4-FFF2-40B4-BE49-F238E27FC236}">
                <a16:creationId xmlns:a16="http://schemas.microsoft.com/office/drawing/2014/main" id="{A8AA422E-FE16-46A2-2782-FD1437F8271D}"/>
              </a:ext>
            </a:extLst>
          </p:cNvPr>
          <p:cNvSpPr txBox="1"/>
          <p:nvPr/>
        </p:nvSpPr>
        <p:spPr>
          <a:xfrm>
            <a:off x="-40341" y="1340938"/>
            <a:ext cx="5647765" cy="1569660"/>
          </a:xfrm>
          <a:prstGeom prst="rect">
            <a:avLst/>
          </a:prstGeom>
          <a:noFill/>
        </p:spPr>
        <p:txBody>
          <a:bodyPr wrap="square" rtlCol="0">
            <a:spAutoFit/>
          </a:bodyPr>
          <a:lstStyle/>
          <a:p>
            <a:r>
              <a:rPr lang="ja-JP" altLang="en-US" sz="3200" dirty="0">
                <a:latin typeface="メイリオ" panose="020B0604030504040204" pitchFamily="50" charset="-128"/>
                <a:ea typeface="メイリオ" panose="020B0604030504040204" pitchFamily="50" charset="-128"/>
              </a:rPr>
              <a:t>困ったり、不安になったり</a:t>
            </a:r>
            <a:endParaRPr lang="en-US" altLang="ja-JP" sz="3200" dirty="0">
              <a:latin typeface="メイリオ" panose="020B0604030504040204" pitchFamily="50" charset="-128"/>
              <a:ea typeface="メイリオ" panose="020B0604030504040204" pitchFamily="50" charset="-128"/>
            </a:endParaRPr>
          </a:p>
          <a:p>
            <a:r>
              <a:rPr lang="ja-JP" altLang="en-US" sz="3200" dirty="0">
                <a:latin typeface="メイリオ" panose="020B0604030504040204" pitchFamily="50" charset="-128"/>
                <a:ea typeface="メイリオ" panose="020B0604030504040204" pitchFamily="50" charset="-128"/>
              </a:rPr>
              <a:t>したときに、相談しますか。</a:t>
            </a:r>
            <a:endParaRPr lang="en-US" altLang="ja-JP" sz="3200" dirty="0">
              <a:latin typeface="メイリオ" panose="020B0604030504040204" pitchFamily="50" charset="-128"/>
              <a:ea typeface="メイリオ" panose="020B0604030504040204" pitchFamily="50" charset="-128"/>
            </a:endParaRPr>
          </a:p>
          <a:p>
            <a:r>
              <a:rPr lang="ja-JP" altLang="en-US" sz="3200" dirty="0">
                <a:latin typeface="メイリオ" panose="020B0604030504040204" pitchFamily="50" charset="-128"/>
                <a:ea typeface="メイリオ" panose="020B0604030504040204" pitchFamily="50" charset="-128"/>
              </a:rPr>
              <a:t>（小学生）</a:t>
            </a:r>
            <a:endParaRPr kumimoji="1" lang="en-US" altLang="ja-JP" sz="3200" dirty="0">
              <a:latin typeface="メイリオ" panose="020B0604030504040204" pitchFamily="50" charset="-128"/>
              <a:ea typeface="メイリオ" panose="020B0604030504040204" pitchFamily="50" charset="-128"/>
            </a:endParaRPr>
          </a:p>
        </p:txBody>
      </p:sp>
      <p:pic>
        <p:nvPicPr>
          <p:cNvPr id="12" name="図 11">
            <a:extLst>
              <a:ext uri="{FF2B5EF4-FFF2-40B4-BE49-F238E27FC236}">
                <a16:creationId xmlns:a16="http://schemas.microsoft.com/office/drawing/2014/main" id="{8D99646B-F606-2A13-49A1-A75359F02C05}"/>
              </a:ext>
            </a:extLst>
          </p:cNvPr>
          <p:cNvPicPr>
            <a:picLocks noChangeAspect="1"/>
          </p:cNvPicPr>
          <p:nvPr/>
        </p:nvPicPr>
        <p:blipFill>
          <a:blip r:embed="rId4"/>
          <a:srcRect b="61067"/>
          <a:stretch/>
        </p:blipFill>
        <p:spPr>
          <a:xfrm>
            <a:off x="-1285325" y="3314465"/>
            <a:ext cx="7206097" cy="2034140"/>
          </a:xfrm>
          <a:prstGeom prst="rect">
            <a:avLst/>
          </a:prstGeom>
        </p:spPr>
      </p:pic>
      <p:sp>
        <p:nvSpPr>
          <p:cNvPr id="5" name="フッター プレースホルダー 5">
            <a:extLst>
              <a:ext uri="{FF2B5EF4-FFF2-40B4-BE49-F238E27FC236}">
                <a16:creationId xmlns:a16="http://schemas.microsoft.com/office/drawing/2014/main" id="{585514DB-4FCF-BA9E-03A8-46C66B9AB98B}"/>
              </a:ext>
            </a:extLst>
          </p:cNvPr>
          <p:cNvSpPr txBox="1">
            <a:spLocks/>
          </p:cNvSpPr>
          <p:nvPr/>
        </p:nvSpPr>
        <p:spPr>
          <a:xfrm>
            <a:off x="2613749" y="6374809"/>
            <a:ext cx="6964502" cy="357483"/>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ja-JP" altLang="en-US" sz="2000" dirty="0">
                <a:solidFill>
                  <a:schemeClr val="tx1"/>
                </a:solidFill>
                <a:latin typeface="UD デジタル 教科書体 NK-B" panose="02020700000000000000" pitchFamily="18" charset="-128"/>
                <a:ea typeface="UD デジタル 教科書体 NK-B" panose="02020700000000000000" pitchFamily="18" charset="-128"/>
              </a:rPr>
              <a:t>宮城県総合教育センター　令和</a:t>
            </a:r>
            <a:r>
              <a:rPr kumimoji="1" lang="en-US" altLang="ja-JP" sz="2000" dirty="0">
                <a:solidFill>
                  <a:schemeClr val="tx1"/>
                </a:solidFill>
                <a:latin typeface="UD デジタル 教科書体 NK-B" panose="02020700000000000000" pitchFamily="18" charset="-128"/>
                <a:ea typeface="UD デジタル 教科書体 NK-B" panose="02020700000000000000" pitchFamily="18" charset="-128"/>
              </a:rPr>
              <a:t>6</a:t>
            </a:r>
            <a:r>
              <a:rPr kumimoji="1" lang="ja-JP" altLang="en-US" sz="2000" dirty="0">
                <a:solidFill>
                  <a:schemeClr val="tx1"/>
                </a:solidFill>
                <a:latin typeface="UD デジタル 教科書体 NK-B" panose="02020700000000000000" pitchFamily="18" charset="-128"/>
                <a:ea typeface="UD デジタル 教科書体 NK-B" panose="02020700000000000000" pitchFamily="18" charset="-128"/>
              </a:rPr>
              <a:t>年度　生徒指導研究グループ</a:t>
            </a:r>
          </a:p>
        </p:txBody>
      </p:sp>
      <p:sp>
        <p:nvSpPr>
          <p:cNvPr id="4" name="テキスト ボックス 3">
            <a:extLst>
              <a:ext uri="{FF2B5EF4-FFF2-40B4-BE49-F238E27FC236}">
                <a16:creationId xmlns:a16="http://schemas.microsoft.com/office/drawing/2014/main" id="{316BC5F1-DCD5-E20A-D78A-6C25E46F6514}"/>
              </a:ext>
            </a:extLst>
          </p:cNvPr>
          <p:cNvSpPr txBox="1"/>
          <p:nvPr/>
        </p:nvSpPr>
        <p:spPr>
          <a:xfrm>
            <a:off x="1342238" y="361024"/>
            <a:ext cx="9506693" cy="858761"/>
          </a:xfrm>
          <a:prstGeom prst="rect">
            <a:avLst/>
          </a:prstGeom>
          <a:noFill/>
        </p:spPr>
        <p:txBody>
          <a:bodyPr wrap="square">
            <a:spAutoFit/>
          </a:bodyPr>
          <a:lstStyle/>
          <a:p>
            <a:pPr algn="ctr">
              <a:lnSpc>
                <a:spcPct val="150000"/>
              </a:lnSpc>
            </a:pPr>
            <a:r>
              <a:rPr lang="ja-JP" altLang="en-US" sz="4000" b="1" dirty="0">
                <a:solidFill>
                  <a:schemeClr val="bg1"/>
                </a:solidFill>
                <a:latin typeface="BIZ UDPゴシック" panose="020B0400000000000000" pitchFamily="50" charset="-128"/>
                <a:ea typeface="BIZ UDPゴシック" panose="020B0400000000000000" pitchFamily="50" charset="-128"/>
                <a:cs typeface="メイリオ" panose="020B0604030504040204" pitchFamily="50" charset="-128"/>
              </a:rPr>
              <a:t>２　児童の自己理解を深めよう</a:t>
            </a:r>
          </a:p>
        </p:txBody>
      </p:sp>
      <p:sp>
        <p:nvSpPr>
          <p:cNvPr id="3" name="正方形/長方形 2">
            <a:extLst>
              <a:ext uri="{FF2B5EF4-FFF2-40B4-BE49-F238E27FC236}">
                <a16:creationId xmlns:a16="http://schemas.microsoft.com/office/drawing/2014/main" id="{381777C7-B265-CBB8-FA81-F2DEB1184118}"/>
              </a:ext>
            </a:extLst>
          </p:cNvPr>
          <p:cNvSpPr/>
          <p:nvPr/>
        </p:nvSpPr>
        <p:spPr>
          <a:xfrm>
            <a:off x="148518" y="4352081"/>
            <a:ext cx="4411907" cy="682906"/>
          </a:xfrm>
          <a:prstGeom prst="rect">
            <a:avLst/>
          </a:prstGeom>
          <a:noFill/>
          <a:ln w="5715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dirty="0"/>
          </a:p>
        </p:txBody>
      </p:sp>
      <p:sp>
        <p:nvSpPr>
          <p:cNvPr id="6" name="正方形/長方形 5">
            <a:extLst>
              <a:ext uri="{FF2B5EF4-FFF2-40B4-BE49-F238E27FC236}">
                <a16:creationId xmlns:a16="http://schemas.microsoft.com/office/drawing/2014/main" id="{D450E35B-FE86-5129-1B32-56E317C3F7AD}"/>
              </a:ext>
            </a:extLst>
          </p:cNvPr>
          <p:cNvSpPr/>
          <p:nvPr/>
        </p:nvSpPr>
        <p:spPr>
          <a:xfrm>
            <a:off x="11390351" y="1543145"/>
            <a:ext cx="685800" cy="426381"/>
          </a:xfrm>
          <a:prstGeom prst="rect">
            <a:avLst/>
          </a:prstGeom>
          <a:noFill/>
          <a:ln w="5715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dirty="0"/>
          </a:p>
        </p:txBody>
      </p:sp>
      <p:sp>
        <p:nvSpPr>
          <p:cNvPr id="7" name="正方形/長方形 6">
            <a:extLst>
              <a:ext uri="{FF2B5EF4-FFF2-40B4-BE49-F238E27FC236}">
                <a16:creationId xmlns:a16="http://schemas.microsoft.com/office/drawing/2014/main" id="{7562C611-6E70-5086-5B29-AAEEA840C25A}"/>
              </a:ext>
            </a:extLst>
          </p:cNvPr>
          <p:cNvSpPr/>
          <p:nvPr/>
        </p:nvSpPr>
        <p:spPr>
          <a:xfrm>
            <a:off x="10439400" y="2349183"/>
            <a:ext cx="1636751" cy="426381"/>
          </a:xfrm>
          <a:prstGeom prst="rect">
            <a:avLst/>
          </a:prstGeom>
          <a:noFill/>
          <a:ln w="5715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dirty="0"/>
          </a:p>
        </p:txBody>
      </p:sp>
      <p:sp>
        <p:nvSpPr>
          <p:cNvPr id="11" name="正方形/長方形 10">
            <a:extLst>
              <a:ext uri="{FF2B5EF4-FFF2-40B4-BE49-F238E27FC236}">
                <a16:creationId xmlns:a16="http://schemas.microsoft.com/office/drawing/2014/main" id="{FE17EBCD-8B3F-D477-728D-550C311203E3}"/>
              </a:ext>
            </a:extLst>
          </p:cNvPr>
          <p:cNvSpPr/>
          <p:nvPr/>
        </p:nvSpPr>
        <p:spPr>
          <a:xfrm>
            <a:off x="10744200" y="3172403"/>
            <a:ext cx="1331950" cy="426381"/>
          </a:xfrm>
          <a:prstGeom prst="rect">
            <a:avLst/>
          </a:prstGeom>
          <a:noFill/>
          <a:ln w="5715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dirty="0"/>
          </a:p>
        </p:txBody>
      </p:sp>
      <p:sp>
        <p:nvSpPr>
          <p:cNvPr id="13" name="正方形/長方形 12">
            <a:extLst>
              <a:ext uri="{FF2B5EF4-FFF2-40B4-BE49-F238E27FC236}">
                <a16:creationId xmlns:a16="http://schemas.microsoft.com/office/drawing/2014/main" id="{CACBA2C1-E324-A1E7-9088-B46FD5721C15}"/>
              </a:ext>
            </a:extLst>
          </p:cNvPr>
          <p:cNvSpPr/>
          <p:nvPr/>
        </p:nvSpPr>
        <p:spPr>
          <a:xfrm>
            <a:off x="9629915" y="4005390"/>
            <a:ext cx="2436369" cy="426381"/>
          </a:xfrm>
          <a:prstGeom prst="rect">
            <a:avLst/>
          </a:prstGeom>
          <a:noFill/>
          <a:ln w="5715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dirty="0"/>
          </a:p>
        </p:txBody>
      </p:sp>
      <p:sp>
        <p:nvSpPr>
          <p:cNvPr id="14" name="正方形/長方形 13">
            <a:extLst>
              <a:ext uri="{FF2B5EF4-FFF2-40B4-BE49-F238E27FC236}">
                <a16:creationId xmlns:a16="http://schemas.microsoft.com/office/drawing/2014/main" id="{C374D056-14B6-A8B9-4829-21679C98E6B9}"/>
              </a:ext>
            </a:extLst>
          </p:cNvPr>
          <p:cNvSpPr/>
          <p:nvPr/>
        </p:nvSpPr>
        <p:spPr>
          <a:xfrm>
            <a:off x="9111916" y="4834961"/>
            <a:ext cx="2811221" cy="424800"/>
          </a:xfrm>
          <a:prstGeom prst="rect">
            <a:avLst/>
          </a:prstGeom>
          <a:noFill/>
          <a:ln w="5715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dirty="0"/>
          </a:p>
        </p:txBody>
      </p:sp>
      <p:sp>
        <p:nvSpPr>
          <p:cNvPr id="15" name="正方形/長方形 14">
            <a:extLst>
              <a:ext uri="{FF2B5EF4-FFF2-40B4-BE49-F238E27FC236}">
                <a16:creationId xmlns:a16="http://schemas.microsoft.com/office/drawing/2014/main" id="{B046E83B-A82F-79C8-8A24-88F7CCEF6151}"/>
              </a:ext>
            </a:extLst>
          </p:cNvPr>
          <p:cNvSpPr/>
          <p:nvPr/>
        </p:nvSpPr>
        <p:spPr>
          <a:xfrm>
            <a:off x="10439400" y="5652874"/>
            <a:ext cx="1636623" cy="424800"/>
          </a:xfrm>
          <a:prstGeom prst="rect">
            <a:avLst/>
          </a:prstGeom>
          <a:noFill/>
          <a:ln w="5715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dirty="0"/>
          </a:p>
        </p:txBody>
      </p:sp>
    </p:spTree>
    <p:extLst>
      <p:ext uri="{BB962C8B-B14F-4D97-AF65-F5344CB8AC3E}">
        <p14:creationId xmlns:p14="http://schemas.microsoft.com/office/powerpoint/2010/main" val="2318203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500"/>
                                        <p:tgtEl>
                                          <p:spTgt spid="11"/>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500"/>
                                        <p:tgtEl>
                                          <p:spTgt spid="13"/>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fade">
                                      <p:cBhvr>
                                        <p:cTn id="2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7" grpId="0" animBg="1"/>
      <p:bldP spid="11" grpId="0" animBg="1"/>
      <p:bldP spid="13" grpId="0" animBg="1"/>
      <p:bldP spid="14" grpId="0" animBg="1"/>
      <p:bldP spid="15"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B5E220-41C8-8385-309E-5FEC04DC0FCB}"/>
            </a:ext>
          </a:extLst>
        </p:cNvPr>
        <p:cNvGrpSpPr/>
        <p:nvPr/>
      </p:nvGrpSpPr>
      <p:grpSpPr>
        <a:xfrm>
          <a:off x="0" y="0"/>
          <a:ext cx="0" cy="0"/>
          <a:chOff x="0" y="0"/>
          <a:chExt cx="0" cy="0"/>
        </a:xfrm>
      </p:grpSpPr>
      <p:sp>
        <p:nvSpPr>
          <p:cNvPr id="9" name="正方形/長方形 8">
            <a:extLst>
              <a:ext uri="{FF2B5EF4-FFF2-40B4-BE49-F238E27FC236}">
                <a16:creationId xmlns:a16="http://schemas.microsoft.com/office/drawing/2014/main" id="{90A91ED8-1932-3C21-F61D-8064734D4C0B}"/>
              </a:ext>
            </a:extLst>
          </p:cNvPr>
          <p:cNvSpPr/>
          <p:nvPr/>
        </p:nvSpPr>
        <p:spPr>
          <a:xfrm>
            <a:off x="0" y="522518"/>
            <a:ext cx="12192000" cy="757643"/>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tIns="36000" bIns="180000" rtlCol="0" anchor="ctr"/>
          <a:lstStyle/>
          <a:p>
            <a:pPr algn="ctr">
              <a:lnSpc>
                <a:spcPct val="150000"/>
              </a:lnSpc>
            </a:pPr>
            <a:endParaRPr lang="ja-JP" altLang="en-US" sz="4000" b="1" dirty="0">
              <a:latin typeface="BIZ UDPゴシック" panose="020B0400000000000000" pitchFamily="50" charset="-128"/>
              <a:ea typeface="BIZ UDPゴシック" panose="020B0400000000000000" pitchFamily="50" charset="-128"/>
              <a:cs typeface="メイリオ" panose="020B0604030504040204" pitchFamily="50" charset="-128"/>
            </a:endParaRPr>
          </a:p>
        </p:txBody>
      </p:sp>
      <p:sp>
        <p:nvSpPr>
          <p:cNvPr id="10" name="スライド番号プレースホルダー 6">
            <a:extLst>
              <a:ext uri="{FF2B5EF4-FFF2-40B4-BE49-F238E27FC236}">
                <a16:creationId xmlns:a16="http://schemas.microsoft.com/office/drawing/2014/main" id="{A073F3ED-246E-B9CB-7C2A-3112AC2CF58B}"/>
              </a:ext>
            </a:extLst>
          </p:cNvPr>
          <p:cNvSpPr>
            <a:spLocks noGrp="1"/>
          </p:cNvSpPr>
          <p:nvPr>
            <p:ph type="sldNum" sz="quarter" idx="4294967295"/>
          </p:nvPr>
        </p:nvSpPr>
        <p:spPr>
          <a:xfrm>
            <a:off x="11043621" y="6359525"/>
            <a:ext cx="685800" cy="365125"/>
          </a:xfrm>
        </p:spPr>
        <p:txBody>
          <a:bodyPr/>
          <a:lstStyle/>
          <a:p>
            <a:fld id="{0E54B413-F675-4D37-BE3F-961AF07AA19A}" type="slidenum">
              <a:rPr kumimoji="1" lang="ja-JP" altLang="en-US" sz="2000" smtClean="0">
                <a:solidFill>
                  <a:schemeClr val="tx1"/>
                </a:solidFill>
                <a:latin typeface="UD デジタル 教科書体 NK-B" panose="02020700000000000000" pitchFamily="18" charset="-128"/>
                <a:ea typeface="UD デジタル 教科書体 NK-B" panose="02020700000000000000" pitchFamily="18" charset="-128"/>
              </a:rPr>
              <a:t>37</a:t>
            </a:fld>
            <a:endParaRPr kumimoji="1" lang="ja-JP" altLang="en-US" sz="2000" dirty="0">
              <a:solidFill>
                <a:schemeClr val="tx1"/>
              </a:solidFill>
              <a:latin typeface="UD デジタル 教科書体 NK-B" panose="02020700000000000000" pitchFamily="18" charset="-128"/>
              <a:ea typeface="UD デジタル 教科書体 NK-B" panose="02020700000000000000" pitchFamily="18" charset="-128"/>
            </a:endParaRPr>
          </a:p>
        </p:txBody>
      </p:sp>
      <p:sp>
        <p:nvSpPr>
          <p:cNvPr id="19" name="フッター プレースホルダー 5">
            <a:extLst>
              <a:ext uri="{FF2B5EF4-FFF2-40B4-BE49-F238E27FC236}">
                <a16:creationId xmlns:a16="http://schemas.microsoft.com/office/drawing/2014/main" id="{C2947DBC-EACC-282C-60A6-BFE18480BD95}"/>
              </a:ext>
            </a:extLst>
          </p:cNvPr>
          <p:cNvSpPr txBox="1">
            <a:spLocks/>
          </p:cNvSpPr>
          <p:nvPr/>
        </p:nvSpPr>
        <p:spPr>
          <a:xfrm>
            <a:off x="2613749" y="6374809"/>
            <a:ext cx="6964502" cy="357483"/>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ja-JP" altLang="en-US" sz="2000" dirty="0">
                <a:solidFill>
                  <a:schemeClr val="tx1"/>
                </a:solidFill>
                <a:latin typeface="UD デジタル 教科書体 NK-B" panose="02020700000000000000" pitchFamily="18" charset="-128"/>
                <a:ea typeface="UD デジタル 教科書体 NK-B" panose="02020700000000000000" pitchFamily="18" charset="-128"/>
              </a:rPr>
              <a:t>宮城県総合教育センター　令和</a:t>
            </a:r>
            <a:r>
              <a:rPr kumimoji="1" lang="en-US" altLang="ja-JP" sz="2000" dirty="0">
                <a:solidFill>
                  <a:schemeClr val="tx1"/>
                </a:solidFill>
                <a:latin typeface="UD デジタル 教科書体 NK-B" panose="02020700000000000000" pitchFamily="18" charset="-128"/>
                <a:ea typeface="UD デジタル 教科書体 NK-B" panose="02020700000000000000" pitchFamily="18" charset="-128"/>
              </a:rPr>
              <a:t>6</a:t>
            </a:r>
            <a:r>
              <a:rPr kumimoji="1" lang="ja-JP" altLang="en-US" sz="2000" dirty="0">
                <a:solidFill>
                  <a:schemeClr val="tx1"/>
                </a:solidFill>
                <a:latin typeface="UD デジタル 教科書体 NK-B" panose="02020700000000000000" pitchFamily="18" charset="-128"/>
                <a:ea typeface="UD デジタル 教科書体 NK-B" panose="02020700000000000000" pitchFamily="18" charset="-128"/>
              </a:rPr>
              <a:t>年度　生徒指導研究グループ</a:t>
            </a:r>
          </a:p>
        </p:txBody>
      </p:sp>
      <p:sp>
        <p:nvSpPr>
          <p:cNvPr id="4" name="テキスト ボックス 3">
            <a:extLst>
              <a:ext uri="{FF2B5EF4-FFF2-40B4-BE49-F238E27FC236}">
                <a16:creationId xmlns:a16="http://schemas.microsoft.com/office/drawing/2014/main" id="{0F1F36A9-5E3D-B69A-3A26-0D228024713E}"/>
              </a:ext>
            </a:extLst>
          </p:cNvPr>
          <p:cNvSpPr txBox="1"/>
          <p:nvPr/>
        </p:nvSpPr>
        <p:spPr>
          <a:xfrm>
            <a:off x="1342238" y="361024"/>
            <a:ext cx="9506693" cy="858761"/>
          </a:xfrm>
          <a:prstGeom prst="rect">
            <a:avLst/>
          </a:prstGeom>
          <a:noFill/>
        </p:spPr>
        <p:txBody>
          <a:bodyPr wrap="square">
            <a:spAutoFit/>
          </a:bodyPr>
          <a:lstStyle/>
          <a:p>
            <a:pPr algn="ctr">
              <a:lnSpc>
                <a:spcPct val="150000"/>
              </a:lnSpc>
            </a:pPr>
            <a:r>
              <a:rPr lang="ja-JP" altLang="en-US" sz="4000" b="1" dirty="0">
                <a:solidFill>
                  <a:schemeClr val="bg1"/>
                </a:solidFill>
                <a:latin typeface="BIZ UDPゴシック" panose="020B0400000000000000" pitchFamily="50" charset="-128"/>
                <a:ea typeface="BIZ UDPゴシック" panose="020B0400000000000000" pitchFamily="50" charset="-128"/>
                <a:cs typeface="メイリオ" panose="020B0604030504040204" pitchFamily="50" charset="-128"/>
              </a:rPr>
              <a:t>２　児童の自己理解を深めよう</a:t>
            </a:r>
          </a:p>
        </p:txBody>
      </p:sp>
      <p:sp>
        <p:nvSpPr>
          <p:cNvPr id="14" name="テキスト ボックス 13">
            <a:extLst>
              <a:ext uri="{FF2B5EF4-FFF2-40B4-BE49-F238E27FC236}">
                <a16:creationId xmlns:a16="http://schemas.microsoft.com/office/drawing/2014/main" id="{A3745ACC-6364-8034-D1F0-433211A0F084}"/>
              </a:ext>
            </a:extLst>
          </p:cNvPr>
          <p:cNvSpPr txBox="1"/>
          <p:nvPr/>
        </p:nvSpPr>
        <p:spPr>
          <a:xfrm>
            <a:off x="503372" y="2906695"/>
            <a:ext cx="10826367" cy="523220"/>
          </a:xfrm>
          <a:prstGeom prst="rect">
            <a:avLst/>
          </a:prstGeom>
          <a:noFill/>
          <a:ln w="38100">
            <a:noFill/>
          </a:ln>
        </p:spPr>
        <p:txBody>
          <a:bodyPr wrap="square" rtlCol="0">
            <a:spAutoFit/>
          </a:bodyPr>
          <a:lstStyle/>
          <a:p>
            <a:r>
              <a:rPr lang="ja-JP" altLang="en-US" sz="2800" dirty="0">
                <a:latin typeface="メイリオ" panose="020B0604030504040204" pitchFamily="50" charset="-128"/>
                <a:ea typeface="メイリオ" panose="020B0604030504040204" pitchFamily="50" charset="-128"/>
                <a:cs typeface="メイリオ" panose="020B0604030504040204" pitchFamily="50" charset="-128"/>
              </a:rPr>
              <a:t>児童が</a:t>
            </a:r>
            <a:r>
              <a:rPr lang="ja-JP" altLang="en-US" sz="28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困ったときにどうするかの選択肢を広げる</a:t>
            </a:r>
            <a:r>
              <a:rPr lang="ja-JP" altLang="en-US" sz="2800" dirty="0">
                <a:latin typeface="メイリオ" panose="020B0604030504040204" pitchFamily="50" charset="-128"/>
                <a:ea typeface="メイリオ" panose="020B0604030504040204" pitchFamily="50" charset="-128"/>
                <a:cs typeface="メイリオ" panose="020B0604030504040204" pitchFamily="50" charset="-128"/>
              </a:rPr>
              <a:t>ことも大切</a:t>
            </a:r>
          </a:p>
        </p:txBody>
      </p:sp>
      <p:sp>
        <p:nvSpPr>
          <p:cNvPr id="15" name="テキスト ボックス 14">
            <a:extLst>
              <a:ext uri="{FF2B5EF4-FFF2-40B4-BE49-F238E27FC236}">
                <a16:creationId xmlns:a16="http://schemas.microsoft.com/office/drawing/2014/main" id="{A1299626-CCF5-FF17-CDD9-7E6939AEF3AC}"/>
              </a:ext>
            </a:extLst>
          </p:cNvPr>
          <p:cNvSpPr txBox="1"/>
          <p:nvPr/>
        </p:nvSpPr>
        <p:spPr>
          <a:xfrm>
            <a:off x="503372" y="3527275"/>
            <a:ext cx="10086313" cy="828000"/>
          </a:xfrm>
          <a:prstGeom prst="rect">
            <a:avLst/>
          </a:prstGeom>
          <a:noFill/>
          <a:ln w="38100">
            <a:noFill/>
          </a:ln>
        </p:spPr>
        <p:txBody>
          <a:bodyPr wrap="square" rtlCol="0">
            <a:spAutoFit/>
          </a:bodyPr>
          <a:lstStyle/>
          <a:p>
            <a:r>
              <a:rPr kumimoji="1" lang="ja-JP" altLang="en-US" sz="2800" dirty="0">
                <a:latin typeface="メイリオ" panose="020B0604030504040204" pitchFamily="50" charset="-128"/>
                <a:ea typeface="メイリオ" panose="020B0604030504040204" pitchFamily="50" charset="-128"/>
              </a:rPr>
              <a:t>自分で解決しようとすることだけでなく、誰かを頼ることの大切さも伝えていきましょう。 </a:t>
            </a:r>
            <a:endParaRPr kumimoji="1" lang="en-US" altLang="ja-JP" sz="2800" dirty="0">
              <a:latin typeface="メイリオ" panose="020B0604030504040204" pitchFamily="50" charset="-128"/>
              <a:ea typeface="メイリオ" panose="020B0604030504040204" pitchFamily="50" charset="-128"/>
            </a:endParaRPr>
          </a:p>
        </p:txBody>
      </p:sp>
      <p:sp>
        <p:nvSpPr>
          <p:cNvPr id="20" name="吹き出し: 角を丸めた四角形 19">
            <a:extLst>
              <a:ext uri="{FF2B5EF4-FFF2-40B4-BE49-F238E27FC236}">
                <a16:creationId xmlns:a16="http://schemas.microsoft.com/office/drawing/2014/main" id="{2A97164D-A7E8-A256-AA93-D886ED48F860}"/>
              </a:ext>
            </a:extLst>
          </p:cNvPr>
          <p:cNvSpPr/>
          <p:nvPr/>
        </p:nvSpPr>
        <p:spPr>
          <a:xfrm>
            <a:off x="484752" y="3446900"/>
            <a:ext cx="10395747" cy="1008000"/>
          </a:xfrm>
          <a:prstGeom prst="wedgeRoundRectCallout">
            <a:avLst>
              <a:gd name="adj1" fmla="val 52976"/>
              <a:gd name="adj2" fmla="val -19038"/>
              <a:gd name="adj3" fmla="val 16667"/>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テキスト ボックス 20">
            <a:extLst>
              <a:ext uri="{FF2B5EF4-FFF2-40B4-BE49-F238E27FC236}">
                <a16:creationId xmlns:a16="http://schemas.microsoft.com/office/drawing/2014/main" id="{B4B9CD47-2467-A348-BF6C-98CFFA8B9666}"/>
              </a:ext>
            </a:extLst>
          </p:cNvPr>
          <p:cNvSpPr txBox="1"/>
          <p:nvPr/>
        </p:nvSpPr>
        <p:spPr>
          <a:xfrm>
            <a:off x="484752" y="1458168"/>
            <a:ext cx="11340000" cy="523220"/>
          </a:xfrm>
          <a:prstGeom prst="rect">
            <a:avLst/>
          </a:prstGeom>
          <a:noFill/>
          <a:ln w="38100">
            <a:noFill/>
          </a:ln>
        </p:spPr>
        <p:txBody>
          <a:bodyPr wrap="square" rtlCol="0">
            <a:spAutoFit/>
          </a:bodyPr>
          <a:lstStyle/>
          <a:p>
            <a:r>
              <a:rPr lang="ja-JP" altLang="en-US" sz="2800" dirty="0">
                <a:latin typeface="メイリオ" panose="020B0604030504040204" pitchFamily="50" charset="-128"/>
                <a:ea typeface="メイリオ" panose="020B0604030504040204" pitchFamily="50" charset="-128"/>
                <a:cs typeface="メイリオ" panose="020B0604030504040204" pitchFamily="50" charset="-128"/>
              </a:rPr>
              <a:t>児童が</a:t>
            </a:r>
            <a:r>
              <a:rPr lang="ja-JP" altLang="en-US" sz="28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友達との違いに気付いたり、考えを整理したりする</a:t>
            </a:r>
            <a:r>
              <a:rPr lang="ja-JP" altLang="en-US" sz="2800" dirty="0">
                <a:latin typeface="メイリオ" panose="020B0604030504040204" pitchFamily="50" charset="-128"/>
                <a:ea typeface="メイリオ" panose="020B0604030504040204" pitchFamily="50" charset="-128"/>
                <a:cs typeface="メイリオ" panose="020B0604030504040204" pitchFamily="50" charset="-128"/>
              </a:rPr>
              <a:t>ことが大切</a:t>
            </a:r>
            <a:endParaRPr lang="en-US" altLang="ja-JP" sz="2800" dirty="0">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22" name="図 21" descr="挿絵 が含まれている画像&#10;&#10;自動的に生成された説明">
            <a:extLst>
              <a:ext uri="{FF2B5EF4-FFF2-40B4-BE49-F238E27FC236}">
                <a16:creationId xmlns:a16="http://schemas.microsoft.com/office/drawing/2014/main" id="{580B8C34-7EFC-9727-098F-C8074EB73AB7}"/>
              </a:ext>
            </a:extLst>
          </p:cNvPr>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15705" t="26817" r="13031" b="26493"/>
          <a:stretch/>
        </p:blipFill>
        <p:spPr>
          <a:xfrm>
            <a:off x="10938117" y="1843678"/>
            <a:ext cx="1165395" cy="1080000"/>
          </a:xfrm>
          <a:prstGeom prst="rect">
            <a:avLst/>
          </a:prstGeom>
        </p:spPr>
      </p:pic>
      <p:grpSp>
        <p:nvGrpSpPr>
          <p:cNvPr id="23" name="グループ化 22">
            <a:extLst>
              <a:ext uri="{FF2B5EF4-FFF2-40B4-BE49-F238E27FC236}">
                <a16:creationId xmlns:a16="http://schemas.microsoft.com/office/drawing/2014/main" id="{04ADC992-33ED-B1BC-6BD5-E000648F26C0}"/>
              </a:ext>
            </a:extLst>
          </p:cNvPr>
          <p:cNvGrpSpPr/>
          <p:nvPr/>
        </p:nvGrpSpPr>
        <p:grpSpPr>
          <a:xfrm>
            <a:off x="484752" y="2061718"/>
            <a:ext cx="10330004" cy="684000"/>
            <a:chOff x="1440687" y="2587669"/>
            <a:chExt cx="9340341" cy="957600"/>
          </a:xfrm>
        </p:grpSpPr>
        <p:sp>
          <p:nvSpPr>
            <p:cNvPr id="24" name="吹き出し: 角を丸めた四角形 23">
              <a:extLst>
                <a:ext uri="{FF2B5EF4-FFF2-40B4-BE49-F238E27FC236}">
                  <a16:creationId xmlns:a16="http://schemas.microsoft.com/office/drawing/2014/main" id="{395EB5B3-8EC2-0DD3-4995-76A6C803BE29}"/>
                </a:ext>
              </a:extLst>
            </p:cNvPr>
            <p:cNvSpPr/>
            <p:nvPr/>
          </p:nvSpPr>
          <p:spPr>
            <a:xfrm>
              <a:off x="1440687" y="2587669"/>
              <a:ext cx="9340341" cy="957600"/>
            </a:xfrm>
            <a:prstGeom prst="wedgeRoundRectCallout">
              <a:avLst>
                <a:gd name="adj1" fmla="val 52624"/>
                <a:gd name="adj2" fmla="val -15338"/>
                <a:gd name="adj3" fmla="val 16667"/>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dirty="0"/>
                <a:t>あ</a:t>
              </a:r>
            </a:p>
          </p:txBody>
        </p:sp>
        <p:sp>
          <p:nvSpPr>
            <p:cNvPr id="25" name="テキスト ボックス 24">
              <a:extLst>
                <a:ext uri="{FF2B5EF4-FFF2-40B4-BE49-F238E27FC236}">
                  <a16:creationId xmlns:a16="http://schemas.microsoft.com/office/drawing/2014/main" id="{2F8D44AA-69E0-174F-934D-3DE14A1F5DF9}"/>
                </a:ext>
              </a:extLst>
            </p:cNvPr>
            <p:cNvSpPr txBox="1"/>
            <p:nvPr/>
          </p:nvSpPr>
          <p:spPr>
            <a:xfrm>
              <a:off x="1457523" y="2757992"/>
              <a:ext cx="9194930" cy="732508"/>
            </a:xfrm>
            <a:prstGeom prst="rect">
              <a:avLst/>
            </a:prstGeom>
            <a:noFill/>
            <a:ln w="38100">
              <a:noFill/>
            </a:ln>
          </p:spPr>
          <p:txBody>
            <a:bodyPr wrap="square" rtlCol="0">
              <a:spAutoFit/>
            </a:bodyPr>
            <a:lstStyle/>
            <a:p>
              <a:r>
                <a:rPr lang="ja-JP" altLang="en-US" sz="2800" dirty="0">
                  <a:latin typeface="メイリオ" panose="020B0604030504040204" pitchFamily="50" charset="-128"/>
                  <a:ea typeface="メイリオ" panose="020B0604030504040204" pitchFamily="50" charset="-128"/>
                  <a:cs typeface="メイリオ" panose="020B0604030504040204" pitchFamily="50" charset="-128"/>
                </a:rPr>
                <a:t>振り返る機会を、朝や帰りの会、学級活動等で設定しましょう。</a:t>
              </a:r>
            </a:p>
          </p:txBody>
        </p:sp>
      </p:grpSp>
      <p:graphicFrame>
        <p:nvGraphicFramePr>
          <p:cNvPr id="26" name="表 25">
            <a:extLst>
              <a:ext uri="{FF2B5EF4-FFF2-40B4-BE49-F238E27FC236}">
                <a16:creationId xmlns:a16="http://schemas.microsoft.com/office/drawing/2014/main" id="{7669EEF2-5F48-119F-9540-320EF3A2808D}"/>
              </a:ext>
            </a:extLst>
          </p:cNvPr>
          <p:cNvGraphicFramePr>
            <a:graphicFrameLocks noGrp="1"/>
          </p:cNvGraphicFramePr>
          <p:nvPr/>
        </p:nvGraphicFramePr>
        <p:xfrm>
          <a:off x="484752" y="4552824"/>
          <a:ext cx="11194368" cy="1428604"/>
        </p:xfrm>
        <a:graphic>
          <a:graphicData uri="http://schemas.openxmlformats.org/drawingml/2006/table">
            <a:tbl>
              <a:tblPr/>
              <a:tblGrid>
                <a:gridCol w="5390336">
                  <a:extLst>
                    <a:ext uri="{9D8B030D-6E8A-4147-A177-3AD203B41FA5}">
                      <a16:colId xmlns:a16="http://schemas.microsoft.com/office/drawing/2014/main" val="2229823877"/>
                    </a:ext>
                  </a:extLst>
                </a:gridCol>
                <a:gridCol w="1451008">
                  <a:extLst>
                    <a:ext uri="{9D8B030D-6E8A-4147-A177-3AD203B41FA5}">
                      <a16:colId xmlns:a16="http://schemas.microsoft.com/office/drawing/2014/main" val="178552070"/>
                    </a:ext>
                  </a:extLst>
                </a:gridCol>
                <a:gridCol w="1451008">
                  <a:extLst>
                    <a:ext uri="{9D8B030D-6E8A-4147-A177-3AD203B41FA5}">
                      <a16:colId xmlns:a16="http://schemas.microsoft.com/office/drawing/2014/main" val="1815950035"/>
                    </a:ext>
                  </a:extLst>
                </a:gridCol>
                <a:gridCol w="1451008">
                  <a:extLst>
                    <a:ext uri="{9D8B030D-6E8A-4147-A177-3AD203B41FA5}">
                      <a16:colId xmlns:a16="http://schemas.microsoft.com/office/drawing/2014/main" val="103105432"/>
                    </a:ext>
                  </a:extLst>
                </a:gridCol>
                <a:gridCol w="1451008">
                  <a:extLst>
                    <a:ext uri="{9D8B030D-6E8A-4147-A177-3AD203B41FA5}">
                      <a16:colId xmlns:a16="http://schemas.microsoft.com/office/drawing/2014/main" val="865340625"/>
                    </a:ext>
                  </a:extLst>
                </a:gridCol>
              </a:tblGrid>
              <a:tr h="614122">
                <a:tc>
                  <a:txBody>
                    <a:bodyPr/>
                    <a:lstStyle/>
                    <a:p>
                      <a:pPr algn="l" fontAlgn="ctr"/>
                      <a:r>
                        <a:rPr lang="ja-JP" altLang="en-US" sz="2200" b="0" i="0" u="none" strike="noStrike" dirty="0">
                          <a:solidFill>
                            <a:srgbClr val="000000"/>
                          </a:solidFill>
                          <a:effectLst/>
                          <a:latin typeface="メイリオ" panose="020B0604030504040204" pitchFamily="50" charset="-128"/>
                          <a:ea typeface="メイリオ" panose="020B0604030504040204" pitchFamily="50" charset="-128"/>
                        </a:rPr>
                        <a:t>  基本方向１「豊かな人間性と社会生の</a:t>
                      </a:r>
                      <a:endParaRPr lang="en-US" altLang="ja-JP" sz="2200" b="0" i="0" u="none" strike="noStrike" dirty="0">
                        <a:solidFill>
                          <a:srgbClr val="000000"/>
                        </a:solidFill>
                        <a:effectLst/>
                        <a:latin typeface="メイリオ" panose="020B0604030504040204" pitchFamily="50" charset="-128"/>
                        <a:ea typeface="メイリオ" panose="020B0604030504040204" pitchFamily="50" charset="-128"/>
                      </a:endParaRPr>
                    </a:p>
                    <a:p>
                      <a:pPr algn="l" fontAlgn="ctr"/>
                      <a:r>
                        <a:rPr lang="ja-JP" altLang="en-US" sz="2200" b="0" i="0" u="none" strike="noStrike" dirty="0">
                          <a:solidFill>
                            <a:srgbClr val="000000"/>
                          </a:solidFill>
                          <a:effectLst/>
                          <a:latin typeface="メイリオ" panose="020B0604030504040204" pitchFamily="50" charset="-128"/>
                          <a:ea typeface="メイリオ" panose="020B0604030504040204" pitchFamily="50" charset="-128"/>
                        </a:rPr>
                        <a:t>  育成」の目標指標、７項目の１つ</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fontAlgn="ctr"/>
                      <a:r>
                        <a:rPr lang="ja-JP" altLang="en-US" sz="2000" b="0" i="0" u="none" strike="noStrike" dirty="0">
                          <a:solidFill>
                            <a:srgbClr val="000000"/>
                          </a:solidFill>
                          <a:effectLst/>
                          <a:latin typeface="メイリオ" panose="020B0604030504040204" pitchFamily="50" charset="-128"/>
                          <a:ea typeface="メイリオ" panose="020B0604030504040204" pitchFamily="50" charset="-128"/>
                        </a:rPr>
                        <a:t>現況値（Ｒ５年度）</a:t>
                      </a:r>
                      <a:endParaRPr lang="zh-CN" altLang="en-US" sz="2000" b="0" i="0" u="none" strike="noStrike" dirty="0">
                        <a:solidFill>
                          <a:srgbClr val="000000"/>
                        </a:solidFill>
                        <a:effectLst/>
                        <a:latin typeface="メイリオ" panose="020B0604030504040204" pitchFamily="50" charset="-128"/>
                        <a:ea typeface="メイリオ" panose="020B0604030504040204" pitchFamily="50" charset="-128"/>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fontAlgn="ctr"/>
                      <a:endParaRPr lang="zh-CN" altLang="en-US" sz="2200" b="0" i="0" u="none" strike="noStrike" dirty="0">
                        <a:solidFill>
                          <a:srgbClr val="000000"/>
                        </a:solidFill>
                        <a:effectLst/>
                        <a:latin typeface="メイリオ" panose="020B0604030504040204" pitchFamily="50" charset="-128"/>
                        <a:ea typeface="メイリオ" panose="020B0604030504040204" pitchFamily="50" charset="-128"/>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algn="ctr" fontAlgn="ctr"/>
                      <a:r>
                        <a:rPr lang="ja-JP" altLang="en-US" sz="2000" b="0" i="0" u="none" strike="noStrike" dirty="0">
                          <a:solidFill>
                            <a:srgbClr val="000000"/>
                          </a:solidFill>
                          <a:effectLst/>
                          <a:latin typeface="メイリオ" panose="020B0604030504040204" pitchFamily="50" charset="-128"/>
                          <a:ea typeface="メイリオ" panose="020B0604030504040204" pitchFamily="50" charset="-128"/>
                        </a:rPr>
                        <a:t>目標値（Ｒ</a:t>
                      </a:r>
                      <a:r>
                        <a:rPr lang="en-US" altLang="ja-JP" sz="2000" b="0" i="0" u="none" strike="noStrike" dirty="0">
                          <a:solidFill>
                            <a:srgbClr val="000000"/>
                          </a:solidFill>
                          <a:effectLst/>
                          <a:latin typeface="メイリオ" panose="020B0604030504040204" pitchFamily="50" charset="-128"/>
                          <a:ea typeface="メイリオ" panose="020B0604030504040204" pitchFamily="50" charset="-128"/>
                        </a:rPr>
                        <a:t>10</a:t>
                      </a:r>
                      <a:r>
                        <a:rPr lang="ja-JP" altLang="en-US" sz="2000" b="0" i="0" u="none" strike="noStrike" dirty="0">
                          <a:solidFill>
                            <a:srgbClr val="000000"/>
                          </a:solidFill>
                          <a:effectLst/>
                          <a:latin typeface="メイリオ" panose="020B0604030504040204" pitchFamily="50" charset="-128"/>
                          <a:ea typeface="メイリオ" panose="020B0604030504040204" pitchFamily="50" charset="-128"/>
                        </a:rPr>
                        <a:t>年度）</a:t>
                      </a:r>
                      <a:endParaRPr lang="zh-CN" altLang="en-US" sz="2000" b="0" i="0" u="none" strike="noStrike" dirty="0">
                        <a:solidFill>
                          <a:srgbClr val="000000"/>
                        </a:solidFill>
                        <a:effectLst/>
                        <a:latin typeface="メイリオ" panose="020B0604030504040204" pitchFamily="50" charset="-128"/>
                        <a:ea typeface="メイリオ" panose="020B0604030504040204" pitchFamily="50" charset="-128"/>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fontAlgn="ctr"/>
                      <a:endParaRPr lang="zh-CN" altLang="en-US" sz="2200" b="0" i="0" u="none" strike="noStrike" dirty="0">
                        <a:solidFill>
                          <a:srgbClr val="000000"/>
                        </a:solidFill>
                        <a:effectLst/>
                        <a:latin typeface="メイリオ" panose="020B0604030504040204" pitchFamily="50" charset="-128"/>
                        <a:ea typeface="メイリオ" panose="020B0604030504040204" pitchFamily="50" charset="-128"/>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96770361"/>
                  </a:ext>
                </a:extLst>
              </a:tr>
              <a:tr h="375212">
                <a:tc rowSpan="2">
                  <a:txBody>
                    <a:bodyPr/>
                    <a:lstStyle/>
                    <a:p>
                      <a:pPr algn="l" fontAlgn="ctr"/>
                      <a:r>
                        <a:rPr lang="ja-JP" altLang="en-US" sz="2200" b="0" i="0" u="none" strike="noStrike" dirty="0">
                          <a:solidFill>
                            <a:srgbClr val="000000"/>
                          </a:solidFill>
                          <a:effectLst/>
                          <a:latin typeface="メイリオ" panose="020B0604030504040204" pitchFamily="50" charset="-128"/>
                          <a:ea typeface="メイリオ" panose="020B0604030504040204" pitchFamily="50" charset="-128"/>
                        </a:rPr>
                        <a:t>  困りごとや不安がある時に、先生や学校</a:t>
                      </a:r>
                      <a:endParaRPr lang="en-US" altLang="ja-JP" sz="2200" b="0" i="0" u="none" strike="noStrike" dirty="0">
                        <a:solidFill>
                          <a:srgbClr val="000000"/>
                        </a:solidFill>
                        <a:effectLst/>
                        <a:latin typeface="メイリオ" panose="020B0604030504040204" pitchFamily="50" charset="-128"/>
                        <a:ea typeface="メイリオ" panose="020B0604030504040204" pitchFamily="50" charset="-128"/>
                      </a:endParaRPr>
                    </a:p>
                    <a:p>
                      <a:pPr algn="l" fontAlgn="ctr"/>
                      <a:r>
                        <a:rPr lang="en-US" altLang="ja-JP" sz="2200" b="0" i="0" u="none" strike="noStrike" dirty="0">
                          <a:solidFill>
                            <a:srgbClr val="000000"/>
                          </a:solidFill>
                          <a:effectLst/>
                          <a:latin typeface="メイリオ" panose="020B0604030504040204" pitchFamily="50" charset="-128"/>
                          <a:ea typeface="メイリオ" panose="020B0604030504040204" pitchFamily="50" charset="-128"/>
                        </a:rPr>
                        <a:t>  </a:t>
                      </a:r>
                      <a:r>
                        <a:rPr lang="ja-JP" altLang="en-US" sz="2200" b="0" i="0" u="none" strike="noStrike" dirty="0">
                          <a:solidFill>
                            <a:srgbClr val="000000"/>
                          </a:solidFill>
                          <a:effectLst/>
                          <a:latin typeface="メイリオ" panose="020B0604030504040204" pitchFamily="50" charset="-128"/>
                          <a:ea typeface="メイリオ" panose="020B0604030504040204" pitchFamily="50" charset="-128"/>
                        </a:rPr>
                        <a:t>にいる大人にいつでも相談できますか</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ja-JP" altLang="en-US" sz="2000" b="0" i="0" u="none" strike="noStrike" dirty="0">
                          <a:solidFill>
                            <a:srgbClr val="000000"/>
                          </a:solidFill>
                          <a:effectLst/>
                          <a:latin typeface="メイリオ" panose="020B0604030504040204" pitchFamily="50" charset="-128"/>
                          <a:ea typeface="メイリオ" panose="020B0604030504040204" pitchFamily="50" charset="-128"/>
                        </a:rPr>
                        <a:t>小６</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ja-JP" sz="2000" b="0" i="0" u="none" strike="noStrike" dirty="0">
                          <a:solidFill>
                            <a:srgbClr val="FF0000"/>
                          </a:solidFill>
                          <a:effectLst/>
                          <a:latin typeface="メイリオ" panose="020B0604030504040204" pitchFamily="50" charset="-128"/>
                          <a:ea typeface="メイリオ" panose="020B0604030504040204" pitchFamily="50" charset="-128"/>
                        </a:rPr>
                        <a:t>64.5</a:t>
                      </a:r>
                      <a:r>
                        <a:rPr lang="ja-JP" altLang="en-US" sz="2000" b="0" i="0" u="none" strike="noStrike" dirty="0">
                          <a:solidFill>
                            <a:srgbClr val="FF0000"/>
                          </a:solidFill>
                          <a:effectLst/>
                          <a:latin typeface="メイリオ" panose="020B0604030504040204" pitchFamily="50" charset="-128"/>
                          <a:ea typeface="メイリオ" panose="020B0604030504040204" pitchFamily="50" charset="-128"/>
                        </a:rPr>
                        <a:t>％</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ja-JP" altLang="en-US" sz="2000" b="0" i="0" u="none" strike="noStrike" dirty="0">
                          <a:solidFill>
                            <a:srgbClr val="000000"/>
                          </a:solidFill>
                          <a:effectLst/>
                          <a:latin typeface="メイリオ" panose="020B0604030504040204" pitchFamily="50" charset="-128"/>
                          <a:ea typeface="メイリオ" panose="020B0604030504040204" pitchFamily="50" charset="-128"/>
                        </a:rPr>
                        <a:t>小６</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ja-JP" sz="2000" b="0" i="0" u="none" strike="noStrike" dirty="0">
                          <a:solidFill>
                            <a:srgbClr val="FF0000"/>
                          </a:solidFill>
                          <a:effectLst/>
                          <a:latin typeface="メイリオ" panose="020B0604030504040204" pitchFamily="50" charset="-128"/>
                          <a:ea typeface="メイリオ" panose="020B0604030504040204" pitchFamily="50" charset="-128"/>
                        </a:rPr>
                        <a:t>70.0</a:t>
                      </a:r>
                      <a:r>
                        <a:rPr lang="ja-JP" altLang="en-US" sz="2000" b="0" i="0" u="none" strike="noStrike" dirty="0">
                          <a:solidFill>
                            <a:srgbClr val="FF0000"/>
                          </a:solidFill>
                          <a:effectLst/>
                          <a:latin typeface="メイリオ" panose="020B0604030504040204" pitchFamily="50" charset="-128"/>
                          <a:ea typeface="メイリオ" panose="020B0604030504040204" pitchFamily="50" charset="-128"/>
                        </a:rPr>
                        <a:t>％</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53251309"/>
                  </a:ext>
                </a:extLst>
              </a:tr>
              <a:tr h="375212">
                <a:tc vMerge="1">
                  <a:txBody>
                    <a:bodyPr/>
                    <a:lstStyle/>
                    <a:p>
                      <a:pPr algn="l" fontAlgn="ctr"/>
                      <a:endParaRPr lang="ja-JP" altLang="en-US" sz="2700" b="0" i="0" u="none" strike="noStrike" dirty="0">
                        <a:solidFill>
                          <a:srgbClr val="000000"/>
                        </a:solidFill>
                        <a:effectLst/>
                        <a:latin typeface="メイリオ" panose="020B0604030504040204" pitchFamily="50" charset="-128"/>
                        <a:ea typeface="メイリオ" panose="020B0604030504040204" pitchFamily="50" charset="-128"/>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ja-JP" altLang="en-US" sz="2000" b="0" i="0" u="none" strike="noStrike" dirty="0">
                          <a:solidFill>
                            <a:srgbClr val="000000"/>
                          </a:solidFill>
                          <a:effectLst/>
                          <a:latin typeface="メイリオ" panose="020B0604030504040204" pitchFamily="50" charset="-128"/>
                          <a:ea typeface="メイリオ" panose="020B0604030504040204" pitchFamily="50" charset="-128"/>
                        </a:rPr>
                        <a:t>中３</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ja-JP" sz="2000" b="0" i="0" u="none" strike="noStrike" dirty="0">
                          <a:solidFill>
                            <a:srgbClr val="FF0000"/>
                          </a:solidFill>
                          <a:effectLst/>
                          <a:latin typeface="メイリオ" panose="020B0604030504040204" pitchFamily="50" charset="-128"/>
                          <a:ea typeface="メイリオ" panose="020B0604030504040204" pitchFamily="50" charset="-128"/>
                        </a:rPr>
                        <a:t>61.1</a:t>
                      </a:r>
                      <a:r>
                        <a:rPr lang="ja-JP" altLang="en-US" sz="2000" b="0" i="0" u="none" strike="noStrike" dirty="0">
                          <a:solidFill>
                            <a:srgbClr val="FF0000"/>
                          </a:solidFill>
                          <a:effectLst/>
                          <a:latin typeface="メイリオ" panose="020B0604030504040204" pitchFamily="50" charset="-128"/>
                          <a:ea typeface="メイリオ" panose="020B0604030504040204" pitchFamily="50" charset="-128"/>
                        </a:rPr>
                        <a:t>％</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ja-JP" altLang="en-US" sz="2000" b="0" i="0" u="none" strike="noStrike" dirty="0">
                          <a:solidFill>
                            <a:srgbClr val="000000"/>
                          </a:solidFill>
                          <a:effectLst/>
                          <a:latin typeface="メイリオ" panose="020B0604030504040204" pitchFamily="50" charset="-128"/>
                          <a:ea typeface="メイリオ" panose="020B0604030504040204" pitchFamily="50" charset="-128"/>
                        </a:rPr>
                        <a:t>中３</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ja-JP" sz="2000" b="0" i="0" u="none" strike="noStrike" dirty="0">
                          <a:solidFill>
                            <a:srgbClr val="FF0000"/>
                          </a:solidFill>
                          <a:effectLst/>
                          <a:latin typeface="メイリオ" panose="020B0604030504040204" pitchFamily="50" charset="-128"/>
                          <a:ea typeface="メイリオ" panose="020B0604030504040204" pitchFamily="50" charset="-128"/>
                        </a:rPr>
                        <a:t>67.0</a:t>
                      </a:r>
                      <a:r>
                        <a:rPr lang="ja-JP" altLang="en-US" sz="2000" b="0" i="0" u="none" strike="noStrike" dirty="0">
                          <a:solidFill>
                            <a:srgbClr val="FF0000"/>
                          </a:solidFill>
                          <a:effectLst/>
                          <a:latin typeface="メイリオ" panose="020B0604030504040204" pitchFamily="50" charset="-128"/>
                          <a:ea typeface="メイリオ" panose="020B0604030504040204" pitchFamily="50" charset="-128"/>
                        </a:rPr>
                        <a:t>％</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70915532"/>
                  </a:ext>
                </a:extLst>
              </a:tr>
            </a:tbl>
          </a:graphicData>
        </a:graphic>
      </p:graphicFrame>
      <p:sp>
        <p:nvSpPr>
          <p:cNvPr id="27" name="矢印: 下カーブ 26">
            <a:extLst>
              <a:ext uri="{FF2B5EF4-FFF2-40B4-BE49-F238E27FC236}">
                <a16:creationId xmlns:a16="http://schemas.microsoft.com/office/drawing/2014/main" id="{55D12C81-18AB-7950-53F2-400C80759588}"/>
              </a:ext>
            </a:extLst>
          </p:cNvPr>
          <p:cNvSpPr/>
          <p:nvPr/>
        </p:nvSpPr>
        <p:spPr>
          <a:xfrm>
            <a:off x="8532867" y="5110015"/>
            <a:ext cx="1950720" cy="442706"/>
          </a:xfrm>
          <a:prstGeom prst="curvedDownArrow">
            <a:avLst/>
          </a:prstGeom>
          <a:solidFill>
            <a:schemeClr val="bg1"/>
          </a:solid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8" name="テキスト ボックス 27">
            <a:extLst>
              <a:ext uri="{FF2B5EF4-FFF2-40B4-BE49-F238E27FC236}">
                <a16:creationId xmlns:a16="http://schemas.microsoft.com/office/drawing/2014/main" id="{52255AA4-70E6-A939-3AE5-7944954F43BD}"/>
              </a:ext>
            </a:extLst>
          </p:cNvPr>
          <p:cNvSpPr txBox="1"/>
          <p:nvPr/>
        </p:nvSpPr>
        <p:spPr>
          <a:xfrm>
            <a:off x="7859816" y="5985276"/>
            <a:ext cx="4133983" cy="338554"/>
          </a:xfrm>
          <a:prstGeom prst="rect">
            <a:avLst/>
          </a:prstGeom>
          <a:noFill/>
          <a:ln>
            <a:noFill/>
          </a:ln>
        </p:spPr>
        <p:txBody>
          <a:bodyPr wrap="square" rtlCol="0">
            <a:spAutoFit/>
          </a:bodyPr>
          <a:lstStyle/>
          <a:p>
            <a:pPr lvl="0"/>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第２期宮城県教育振興基本計画（改訂版）</a:t>
            </a:r>
            <a:endParaRPr lang="en-US" altLang="ja-JP" sz="1600" dirty="0">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29" name="図 28" descr="挿絵 が含まれている画像&#10;&#10;自動的に生成された説明">
            <a:extLst>
              <a:ext uri="{FF2B5EF4-FFF2-40B4-BE49-F238E27FC236}">
                <a16:creationId xmlns:a16="http://schemas.microsoft.com/office/drawing/2014/main" id="{B015212B-251B-4452-E9AF-3984553AF0B6}"/>
              </a:ext>
            </a:extLst>
          </p:cNvPr>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15705" t="26817" r="13031" b="26493"/>
          <a:stretch/>
        </p:blipFill>
        <p:spPr>
          <a:xfrm>
            <a:off x="10938117" y="3494186"/>
            <a:ext cx="1165395" cy="1080000"/>
          </a:xfrm>
          <a:prstGeom prst="rect">
            <a:avLst/>
          </a:prstGeom>
        </p:spPr>
      </p:pic>
    </p:spTree>
    <p:extLst>
      <p:ext uri="{BB962C8B-B14F-4D97-AF65-F5344CB8AC3E}">
        <p14:creationId xmlns:p14="http://schemas.microsoft.com/office/powerpoint/2010/main" val="2324877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fade">
                                      <p:cBhvr>
                                        <p:cTn id="10" dur="500"/>
                                        <p:tgtEl>
                                          <p:spTgt spid="2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500"/>
                                        <p:tgtEl>
                                          <p:spTgt spid="1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fade">
                                      <p:cBhvr>
                                        <p:cTn id="16" dur="500"/>
                                        <p:tgtEl>
                                          <p:spTgt spid="27"/>
                                        </p:tgtEl>
                                      </p:cBhvr>
                                    </p:animEffect>
                                  </p:childTnLst>
                                </p:cTn>
                              </p:par>
                              <p:par>
                                <p:cTn id="17" presetID="10" presetClass="entr" presetSubtype="0" fill="hold" nodeType="with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fade">
                                      <p:cBhvr>
                                        <p:cTn id="19" dur="500"/>
                                        <p:tgtEl>
                                          <p:spTgt spid="26"/>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fade">
                                      <p:cBhvr>
                                        <p:cTn id="22" dur="500"/>
                                        <p:tgtEl>
                                          <p:spTgt spid="28"/>
                                        </p:tgtEl>
                                      </p:cBhvr>
                                    </p:animEffect>
                                  </p:childTnLst>
                                </p:cTn>
                              </p:par>
                              <p:par>
                                <p:cTn id="23" presetID="10" presetClass="entr" presetSubtype="0" fill="hold" nodeType="withEffect">
                                  <p:stCondLst>
                                    <p:cond delay="0"/>
                                  </p:stCondLst>
                                  <p:childTnLst>
                                    <p:set>
                                      <p:cBhvr>
                                        <p:cTn id="24" dur="1" fill="hold">
                                          <p:stCondLst>
                                            <p:cond delay="0"/>
                                          </p:stCondLst>
                                        </p:cTn>
                                        <p:tgtEl>
                                          <p:spTgt spid="29"/>
                                        </p:tgtEl>
                                        <p:attrNameLst>
                                          <p:attrName>style.visibility</p:attrName>
                                        </p:attrNameLst>
                                      </p:cBhvr>
                                      <p:to>
                                        <p:strVal val="visible"/>
                                      </p:to>
                                    </p:set>
                                    <p:animEffect transition="in" filter="fade">
                                      <p:cBhvr>
                                        <p:cTn id="2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20" grpId="0" animBg="1"/>
      <p:bldP spid="27" grpId="0" animBg="1"/>
      <p:bldP spid="28"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スライド番号プレースホルダー 6"/>
          <p:cNvSpPr>
            <a:spLocks noGrp="1"/>
          </p:cNvSpPr>
          <p:nvPr>
            <p:ph type="sldNum" sz="quarter" idx="4294967295"/>
          </p:nvPr>
        </p:nvSpPr>
        <p:spPr>
          <a:xfrm>
            <a:off x="11043621" y="6359525"/>
            <a:ext cx="685800" cy="365125"/>
          </a:xfrm>
        </p:spPr>
        <p:txBody>
          <a:bodyPr/>
          <a:lstStyle/>
          <a:p>
            <a:fld id="{0E54B413-F675-4D37-BE3F-961AF07AA19A}" type="slidenum">
              <a:rPr kumimoji="1" lang="ja-JP" altLang="en-US" sz="2000" smtClean="0">
                <a:solidFill>
                  <a:schemeClr val="tx1"/>
                </a:solidFill>
                <a:latin typeface="UD デジタル 教科書体 NK-B" panose="02020700000000000000" pitchFamily="18" charset="-128"/>
                <a:ea typeface="UD デジタル 教科書体 NK-B" panose="02020700000000000000" pitchFamily="18" charset="-128"/>
              </a:rPr>
              <a:t>38</a:t>
            </a:fld>
            <a:endParaRPr kumimoji="1" lang="ja-JP" altLang="en-US" sz="2000" dirty="0">
              <a:solidFill>
                <a:schemeClr val="tx1"/>
              </a:solidFill>
              <a:latin typeface="UD デジタル 教科書体 NK-B" panose="02020700000000000000" pitchFamily="18" charset="-128"/>
              <a:ea typeface="UD デジタル 教科書体 NK-B" panose="02020700000000000000" pitchFamily="18" charset="-128"/>
            </a:endParaRPr>
          </a:p>
        </p:txBody>
      </p:sp>
      <p:sp>
        <p:nvSpPr>
          <p:cNvPr id="2" name="正方形/長方形 1">
            <a:extLst>
              <a:ext uri="{FF2B5EF4-FFF2-40B4-BE49-F238E27FC236}">
                <a16:creationId xmlns:a16="http://schemas.microsoft.com/office/drawing/2014/main" id="{5320E15F-0435-FF65-C76F-4A378A44E076}"/>
              </a:ext>
            </a:extLst>
          </p:cNvPr>
          <p:cNvSpPr/>
          <p:nvPr/>
        </p:nvSpPr>
        <p:spPr>
          <a:xfrm>
            <a:off x="0" y="1364345"/>
            <a:ext cx="12192000" cy="1814286"/>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ja-JP" altLang="en-US" sz="6000" b="1" dirty="0">
                <a:latin typeface="BIZ UDPゴシック" panose="020B0400000000000000" pitchFamily="50" charset="-128"/>
                <a:ea typeface="BIZ UDPゴシック" panose="020B0400000000000000" pitchFamily="50" charset="-128"/>
                <a:cs typeface="メイリオ" panose="020B0604030504040204" pitchFamily="50" charset="-128"/>
              </a:rPr>
              <a:t>３　教員の児童理解を深めよう</a:t>
            </a:r>
          </a:p>
        </p:txBody>
      </p:sp>
      <p:sp>
        <p:nvSpPr>
          <p:cNvPr id="8" name="フッター プレースホルダー 5">
            <a:extLst>
              <a:ext uri="{FF2B5EF4-FFF2-40B4-BE49-F238E27FC236}">
                <a16:creationId xmlns:a16="http://schemas.microsoft.com/office/drawing/2014/main" id="{28E1942F-99F5-DCF8-0902-0008183D2EA2}"/>
              </a:ext>
            </a:extLst>
          </p:cNvPr>
          <p:cNvSpPr txBox="1">
            <a:spLocks/>
          </p:cNvSpPr>
          <p:nvPr/>
        </p:nvSpPr>
        <p:spPr>
          <a:xfrm>
            <a:off x="2613749" y="6374809"/>
            <a:ext cx="6964502" cy="357483"/>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ja-JP" altLang="en-US" sz="2000" dirty="0">
                <a:solidFill>
                  <a:schemeClr val="tx1"/>
                </a:solidFill>
                <a:latin typeface="UD デジタル 教科書体 NK-B" panose="02020700000000000000" pitchFamily="18" charset="-128"/>
                <a:ea typeface="UD デジタル 教科書体 NK-B" panose="02020700000000000000" pitchFamily="18" charset="-128"/>
              </a:rPr>
              <a:t>宮城県総合教育センター　令和</a:t>
            </a:r>
            <a:r>
              <a:rPr kumimoji="1" lang="en-US" altLang="ja-JP" sz="2000" dirty="0">
                <a:solidFill>
                  <a:schemeClr val="tx1"/>
                </a:solidFill>
                <a:latin typeface="UD デジタル 教科書体 NK-B" panose="02020700000000000000" pitchFamily="18" charset="-128"/>
                <a:ea typeface="UD デジタル 教科書体 NK-B" panose="02020700000000000000" pitchFamily="18" charset="-128"/>
              </a:rPr>
              <a:t>6</a:t>
            </a:r>
            <a:r>
              <a:rPr kumimoji="1" lang="ja-JP" altLang="en-US" sz="2000" dirty="0">
                <a:solidFill>
                  <a:schemeClr val="tx1"/>
                </a:solidFill>
                <a:latin typeface="UD デジタル 教科書体 NK-B" panose="02020700000000000000" pitchFamily="18" charset="-128"/>
                <a:ea typeface="UD デジタル 教科書体 NK-B" panose="02020700000000000000" pitchFamily="18" charset="-128"/>
              </a:rPr>
              <a:t>年度　生徒指導研究グループ</a:t>
            </a:r>
          </a:p>
        </p:txBody>
      </p:sp>
      <p:pic>
        <p:nvPicPr>
          <p:cNvPr id="3" name="図 2" descr="ロゴ が含まれている画像&#10;&#10;自動的に生成された説明">
            <a:extLst>
              <a:ext uri="{FF2B5EF4-FFF2-40B4-BE49-F238E27FC236}">
                <a16:creationId xmlns:a16="http://schemas.microsoft.com/office/drawing/2014/main" id="{E60D3104-313D-58DD-A6C2-D4C0E5478F73}"/>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29255" t="35508" r="31315" b="36647"/>
          <a:stretch/>
        </p:blipFill>
        <p:spPr>
          <a:xfrm>
            <a:off x="4870087" y="3429000"/>
            <a:ext cx="2451826" cy="2449156"/>
          </a:xfrm>
          <a:prstGeom prst="rect">
            <a:avLst/>
          </a:prstGeom>
        </p:spPr>
      </p:pic>
    </p:spTree>
    <p:extLst>
      <p:ext uri="{BB962C8B-B14F-4D97-AF65-F5344CB8AC3E}">
        <p14:creationId xmlns:p14="http://schemas.microsoft.com/office/powerpoint/2010/main" val="29687601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p:cNvSpPr/>
          <p:nvPr/>
        </p:nvSpPr>
        <p:spPr>
          <a:xfrm>
            <a:off x="0" y="522518"/>
            <a:ext cx="12192000" cy="757643"/>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tIns="36000" bIns="180000" rtlCol="0" anchor="ctr"/>
          <a:lstStyle/>
          <a:p>
            <a:pPr algn="ctr">
              <a:lnSpc>
                <a:spcPct val="150000"/>
              </a:lnSpc>
            </a:pPr>
            <a:endParaRPr lang="ja-JP" altLang="en-US" sz="4000" b="1" dirty="0">
              <a:latin typeface="BIZ UDPゴシック" panose="020B0400000000000000" pitchFamily="50" charset="-128"/>
              <a:ea typeface="BIZ UDPゴシック" panose="020B0400000000000000" pitchFamily="50" charset="-128"/>
              <a:cs typeface="メイリオ" panose="020B0604030504040204" pitchFamily="50" charset="-128"/>
            </a:endParaRPr>
          </a:p>
        </p:txBody>
      </p:sp>
      <p:sp>
        <p:nvSpPr>
          <p:cNvPr id="10" name="スライド番号プレースホルダー 6"/>
          <p:cNvSpPr>
            <a:spLocks noGrp="1"/>
          </p:cNvSpPr>
          <p:nvPr>
            <p:ph type="sldNum" sz="quarter" idx="4294967295"/>
          </p:nvPr>
        </p:nvSpPr>
        <p:spPr>
          <a:xfrm>
            <a:off x="11043621" y="6359525"/>
            <a:ext cx="685800" cy="365125"/>
          </a:xfrm>
        </p:spPr>
        <p:txBody>
          <a:bodyPr/>
          <a:lstStyle/>
          <a:p>
            <a:fld id="{0E54B413-F675-4D37-BE3F-961AF07AA19A}" type="slidenum">
              <a:rPr kumimoji="1" lang="ja-JP" altLang="en-US" sz="2000" smtClean="0">
                <a:solidFill>
                  <a:schemeClr val="tx1"/>
                </a:solidFill>
                <a:latin typeface="UD デジタル 教科書体 NK-B" panose="02020700000000000000" pitchFamily="18" charset="-128"/>
                <a:ea typeface="UD デジタル 教科書体 NK-B" panose="02020700000000000000" pitchFamily="18" charset="-128"/>
              </a:rPr>
              <a:t>3</a:t>
            </a:fld>
            <a:endParaRPr kumimoji="1" lang="ja-JP" altLang="en-US" sz="2000" dirty="0">
              <a:solidFill>
                <a:schemeClr val="tx1"/>
              </a:solidFill>
              <a:latin typeface="UD デジタル 教科書体 NK-B" panose="02020700000000000000" pitchFamily="18" charset="-128"/>
              <a:ea typeface="UD デジタル 教科書体 NK-B" panose="02020700000000000000" pitchFamily="18" charset="-128"/>
            </a:endParaRPr>
          </a:p>
        </p:txBody>
      </p:sp>
      <p:sp>
        <p:nvSpPr>
          <p:cNvPr id="7" name="テキスト ボックス 6">
            <a:extLst>
              <a:ext uri="{FF2B5EF4-FFF2-40B4-BE49-F238E27FC236}">
                <a16:creationId xmlns:a16="http://schemas.microsoft.com/office/drawing/2014/main" id="{FB6D0358-08A2-3D1B-4FB2-BFD666AFF650}"/>
              </a:ext>
            </a:extLst>
          </p:cNvPr>
          <p:cNvSpPr txBox="1"/>
          <p:nvPr/>
        </p:nvSpPr>
        <p:spPr>
          <a:xfrm>
            <a:off x="2394179" y="2302870"/>
            <a:ext cx="7402810" cy="1023357"/>
          </a:xfrm>
          <a:prstGeom prst="rect">
            <a:avLst/>
          </a:prstGeom>
          <a:noFill/>
        </p:spPr>
        <p:txBody>
          <a:bodyPr wrap="square">
            <a:spAutoFit/>
          </a:bodyPr>
          <a:lstStyle/>
          <a:p>
            <a:pPr algn="ctr">
              <a:lnSpc>
                <a:spcPct val="150000"/>
              </a:lnSpc>
            </a:pPr>
            <a:r>
              <a:rPr kumimoji="1" lang="en-US" altLang="ja-JP" sz="4400" dirty="0">
                <a:latin typeface="メイリオ" panose="020B0604030504040204" pitchFamily="50" charset="-128"/>
                <a:ea typeface="メイリオ" panose="020B0604030504040204" pitchFamily="50" charset="-128"/>
              </a:rPr>
              <a:t>【</a:t>
            </a:r>
            <a:r>
              <a:rPr kumimoji="1" lang="ja-JP" altLang="en-US" sz="4400" dirty="0">
                <a:latin typeface="メイリオ" panose="020B0604030504040204" pitchFamily="50" charset="-128"/>
                <a:ea typeface="メイリオ" panose="020B0604030504040204" pitchFamily="50" charset="-128"/>
              </a:rPr>
              <a:t>面談・相談</a:t>
            </a:r>
            <a:r>
              <a:rPr kumimoji="1" lang="en-US" altLang="ja-JP" sz="4400" dirty="0">
                <a:latin typeface="メイリオ" panose="020B0604030504040204" pitchFamily="50" charset="-128"/>
                <a:ea typeface="メイリオ" panose="020B0604030504040204" pitchFamily="50" charset="-128"/>
              </a:rPr>
              <a:t>】</a:t>
            </a:r>
            <a:r>
              <a:rPr kumimoji="1" lang="ja-JP" altLang="en-US" sz="4400" dirty="0">
                <a:latin typeface="メイリオ" panose="020B0604030504040204" pitchFamily="50" charset="-128"/>
                <a:ea typeface="メイリオ" panose="020B0604030504040204" pitchFamily="50" charset="-128"/>
              </a:rPr>
              <a:t>　  </a:t>
            </a:r>
            <a:r>
              <a:rPr kumimoji="1" lang="en-US" altLang="ja-JP" sz="4400" dirty="0">
                <a:latin typeface="メイリオ" panose="020B0604030504040204" pitchFamily="50" charset="-128"/>
                <a:ea typeface="メイリオ" panose="020B0604030504040204" pitchFamily="50" charset="-128"/>
              </a:rPr>
              <a:t>213</a:t>
            </a:r>
            <a:r>
              <a:rPr kumimoji="1" lang="ja-JP" altLang="en-US" sz="4400" dirty="0">
                <a:latin typeface="メイリオ" panose="020B0604030504040204" pitchFamily="50" charset="-128"/>
                <a:ea typeface="メイリオ" panose="020B0604030504040204" pitchFamily="50" charset="-128"/>
              </a:rPr>
              <a:t>人</a:t>
            </a:r>
            <a:endParaRPr kumimoji="1" lang="en-US" altLang="ja-JP" sz="4400" dirty="0">
              <a:latin typeface="メイリオ" panose="020B0604030504040204" pitchFamily="50" charset="-128"/>
              <a:ea typeface="メイリオ" panose="020B0604030504040204" pitchFamily="50" charset="-128"/>
            </a:endParaRPr>
          </a:p>
        </p:txBody>
      </p:sp>
      <p:sp>
        <p:nvSpPr>
          <p:cNvPr id="5" name="テキスト ボックス 4">
            <a:extLst>
              <a:ext uri="{FF2B5EF4-FFF2-40B4-BE49-F238E27FC236}">
                <a16:creationId xmlns:a16="http://schemas.microsoft.com/office/drawing/2014/main" id="{917A358D-C547-1613-1210-32514089C0EB}"/>
              </a:ext>
            </a:extLst>
          </p:cNvPr>
          <p:cNvSpPr txBox="1"/>
          <p:nvPr/>
        </p:nvSpPr>
        <p:spPr>
          <a:xfrm>
            <a:off x="1342238" y="361024"/>
            <a:ext cx="9506693" cy="858761"/>
          </a:xfrm>
          <a:prstGeom prst="rect">
            <a:avLst/>
          </a:prstGeom>
          <a:noFill/>
        </p:spPr>
        <p:txBody>
          <a:bodyPr wrap="square">
            <a:spAutoFit/>
          </a:bodyPr>
          <a:lstStyle/>
          <a:p>
            <a:pPr algn="ctr">
              <a:lnSpc>
                <a:spcPct val="150000"/>
              </a:lnSpc>
            </a:pPr>
            <a:r>
              <a:rPr lang="ja-JP" altLang="en-US" sz="4000" b="1" dirty="0">
                <a:solidFill>
                  <a:schemeClr val="bg1"/>
                </a:solidFill>
                <a:latin typeface="BIZ UDPゴシック" panose="020B0400000000000000" pitchFamily="50" charset="-128"/>
                <a:ea typeface="BIZ UDPゴシック" panose="020B0400000000000000" pitchFamily="50" charset="-128"/>
                <a:cs typeface="メイリオ" panose="020B0604030504040204" pitchFamily="50" charset="-128"/>
              </a:rPr>
              <a:t>はじめに</a:t>
            </a:r>
          </a:p>
        </p:txBody>
      </p:sp>
      <p:sp>
        <p:nvSpPr>
          <p:cNvPr id="14" name="フッター プレースホルダー 5">
            <a:extLst>
              <a:ext uri="{FF2B5EF4-FFF2-40B4-BE49-F238E27FC236}">
                <a16:creationId xmlns:a16="http://schemas.microsoft.com/office/drawing/2014/main" id="{756418BC-8F30-C826-47E9-FB038F950DCC}"/>
              </a:ext>
            </a:extLst>
          </p:cNvPr>
          <p:cNvSpPr txBox="1">
            <a:spLocks/>
          </p:cNvSpPr>
          <p:nvPr/>
        </p:nvSpPr>
        <p:spPr>
          <a:xfrm>
            <a:off x="2613749" y="6374809"/>
            <a:ext cx="6964502" cy="357483"/>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ja-JP" altLang="en-US" sz="2000">
                <a:solidFill>
                  <a:schemeClr val="tx1"/>
                </a:solidFill>
                <a:latin typeface="UD デジタル 教科書体 NK-B" panose="02020700000000000000" pitchFamily="18" charset="-128"/>
                <a:ea typeface="UD デジタル 教科書体 NK-B" panose="02020700000000000000" pitchFamily="18" charset="-128"/>
              </a:rPr>
              <a:t>宮城県総合教育センター　令和</a:t>
            </a:r>
            <a:r>
              <a:rPr kumimoji="1" lang="en-US" altLang="ja-JP" sz="2000">
                <a:solidFill>
                  <a:schemeClr val="tx1"/>
                </a:solidFill>
                <a:latin typeface="UD デジタル 教科書体 NK-B" panose="02020700000000000000" pitchFamily="18" charset="-128"/>
                <a:ea typeface="UD デジタル 教科書体 NK-B" panose="02020700000000000000" pitchFamily="18" charset="-128"/>
              </a:rPr>
              <a:t>6</a:t>
            </a:r>
            <a:r>
              <a:rPr kumimoji="1" lang="ja-JP" altLang="en-US" sz="2000">
                <a:solidFill>
                  <a:schemeClr val="tx1"/>
                </a:solidFill>
                <a:latin typeface="UD デジタル 教科書体 NK-B" panose="02020700000000000000" pitchFamily="18" charset="-128"/>
                <a:ea typeface="UD デジタル 教科書体 NK-B" panose="02020700000000000000" pitchFamily="18" charset="-128"/>
              </a:rPr>
              <a:t>年度　生徒指導研究グループ</a:t>
            </a:r>
            <a:endParaRPr kumimoji="1" lang="ja-JP" altLang="en-US" sz="2000" dirty="0">
              <a:solidFill>
                <a:schemeClr val="tx1"/>
              </a:solidFill>
              <a:latin typeface="UD デジタル 教科書体 NK-B" panose="02020700000000000000" pitchFamily="18" charset="-128"/>
              <a:ea typeface="UD デジタル 教科書体 NK-B" panose="02020700000000000000" pitchFamily="18" charset="-128"/>
            </a:endParaRPr>
          </a:p>
        </p:txBody>
      </p:sp>
      <p:sp>
        <p:nvSpPr>
          <p:cNvPr id="2" name="テキスト ボックス 1">
            <a:extLst>
              <a:ext uri="{FF2B5EF4-FFF2-40B4-BE49-F238E27FC236}">
                <a16:creationId xmlns:a16="http://schemas.microsoft.com/office/drawing/2014/main" id="{DA9770F0-510F-67C1-9FF2-38C9E021FFA5}"/>
              </a:ext>
            </a:extLst>
          </p:cNvPr>
          <p:cNvSpPr txBox="1"/>
          <p:nvPr/>
        </p:nvSpPr>
        <p:spPr>
          <a:xfrm>
            <a:off x="980535" y="1683345"/>
            <a:ext cx="10517406" cy="646331"/>
          </a:xfrm>
          <a:prstGeom prst="rect">
            <a:avLst/>
          </a:prstGeom>
          <a:noFill/>
        </p:spPr>
        <p:txBody>
          <a:bodyPr wrap="square">
            <a:spAutoFit/>
          </a:bodyPr>
          <a:lstStyle/>
          <a:p>
            <a:r>
              <a:rPr kumimoji="1" lang="ja-JP" altLang="en-US" sz="3600" dirty="0">
                <a:solidFill>
                  <a:schemeClr val="tx1"/>
                </a:solidFill>
                <a:latin typeface="メイリオ" panose="020B0604030504040204" pitchFamily="50" charset="-128"/>
                <a:ea typeface="メイリオ" panose="020B0604030504040204" pitchFamily="50" charset="-128"/>
              </a:rPr>
              <a:t>教育相談と聞いて、イメージする取組（</a:t>
            </a:r>
            <a:r>
              <a:rPr kumimoji="1" lang="en-US" altLang="ja-JP" sz="3600" dirty="0">
                <a:latin typeface="メイリオ" panose="020B0604030504040204" pitchFamily="50" charset="-128"/>
                <a:ea typeface="メイリオ" panose="020B0604030504040204" pitchFamily="50" charset="-128"/>
              </a:rPr>
              <a:t>n</a:t>
            </a:r>
            <a:r>
              <a:rPr kumimoji="1" lang="ja-JP" altLang="en-US" sz="3600" dirty="0">
                <a:latin typeface="メイリオ" panose="020B0604030504040204" pitchFamily="50" charset="-128"/>
                <a:ea typeface="メイリオ" panose="020B0604030504040204" pitchFamily="50" charset="-128"/>
              </a:rPr>
              <a:t>＝</a:t>
            </a:r>
            <a:r>
              <a:rPr kumimoji="1" lang="en-US" altLang="ja-JP" sz="3600" dirty="0">
                <a:latin typeface="メイリオ" panose="020B0604030504040204" pitchFamily="50" charset="-128"/>
                <a:ea typeface="メイリオ" panose="020B0604030504040204" pitchFamily="50" charset="-128"/>
              </a:rPr>
              <a:t>282</a:t>
            </a:r>
            <a:r>
              <a:rPr kumimoji="1" lang="ja-JP" altLang="en-US" sz="3600" dirty="0">
                <a:solidFill>
                  <a:schemeClr val="tx1"/>
                </a:solidFill>
                <a:latin typeface="メイリオ" panose="020B0604030504040204" pitchFamily="50" charset="-128"/>
                <a:ea typeface="メイリオ" panose="020B0604030504040204" pitchFamily="50" charset="-128"/>
              </a:rPr>
              <a:t>）</a:t>
            </a:r>
            <a:endParaRPr kumimoji="1" lang="en-US" altLang="ja-JP" sz="3600" dirty="0">
              <a:solidFill>
                <a:schemeClr val="tx1"/>
              </a:solidFill>
              <a:latin typeface="メイリオ" panose="020B0604030504040204" pitchFamily="50" charset="-128"/>
              <a:ea typeface="メイリオ" panose="020B0604030504040204" pitchFamily="50" charset="-128"/>
            </a:endParaRPr>
          </a:p>
        </p:txBody>
      </p:sp>
      <p:cxnSp>
        <p:nvCxnSpPr>
          <p:cNvPr id="3" name="直線コネクタ 2">
            <a:extLst>
              <a:ext uri="{FF2B5EF4-FFF2-40B4-BE49-F238E27FC236}">
                <a16:creationId xmlns:a16="http://schemas.microsoft.com/office/drawing/2014/main" id="{748E4D2B-6476-769C-A87E-A53F8F8EFAF7}"/>
              </a:ext>
            </a:extLst>
          </p:cNvPr>
          <p:cNvCxnSpPr>
            <a:cxnSpLocks/>
          </p:cNvCxnSpPr>
          <p:nvPr/>
        </p:nvCxnSpPr>
        <p:spPr>
          <a:xfrm>
            <a:off x="1055485" y="2198105"/>
            <a:ext cx="778217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4" name="テキスト ボックス 3">
            <a:extLst>
              <a:ext uri="{FF2B5EF4-FFF2-40B4-BE49-F238E27FC236}">
                <a16:creationId xmlns:a16="http://schemas.microsoft.com/office/drawing/2014/main" id="{8AE53B1E-CC29-2A21-28F3-3C98E4F6953C}"/>
              </a:ext>
            </a:extLst>
          </p:cNvPr>
          <p:cNvSpPr txBox="1"/>
          <p:nvPr/>
        </p:nvSpPr>
        <p:spPr>
          <a:xfrm>
            <a:off x="2031677" y="4363605"/>
            <a:ext cx="6175948" cy="1323439"/>
          </a:xfrm>
          <a:prstGeom prst="rect">
            <a:avLst/>
          </a:prstGeom>
          <a:noFill/>
        </p:spPr>
        <p:txBody>
          <a:bodyPr wrap="square">
            <a:spAutoFit/>
          </a:bodyPr>
          <a:lstStyle/>
          <a:p>
            <a:r>
              <a:rPr kumimoji="1" lang="ja-JP" altLang="en-US" sz="4000" dirty="0">
                <a:solidFill>
                  <a:schemeClr val="tx1"/>
                </a:solidFill>
                <a:latin typeface="メイリオ" panose="020B0604030504040204" pitchFamily="50" charset="-128"/>
                <a:ea typeface="メイリオ" panose="020B0604030504040204" pitchFamily="50" charset="-128"/>
              </a:rPr>
              <a:t>これから求められるのは、</a:t>
            </a:r>
            <a:endParaRPr kumimoji="1" lang="en-US" altLang="ja-JP" sz="4000" dirty="0">
              <a:solidFill>
                <a:schemeClr val="tx1"/>
              </a:solidFill>
              <a:latin typeface="メイリオ" panose="020B0604030504040204" pitchFamily="50" charset="-128"/>
              <a:ea typeface="メイリオ" panose="020B0604030504040204" pitchFamily="50" charset="-128"/>
            </a:endParaRPr>
          </a:p>
          <a:p>
            <a:r>
              <a:rPr kumimoji="1" lang="ja-JP" altLang="en-US" sz="4000" dirty="0">
                <a:solidFill>
                  <a:srgbClr val="FF0000"/>
                </a:solidFill>
                <a:latin typeface="メイリオ" panose="020B0604030504040204" pitchFamily="50" charset="-128"/>
                <a:ea typeface="メイリオ" panose="020B0604030504040204" pitchFamily="50" charset="-128"/>
              </a:rPr>
              <a:t>発達支持的教育相談</a:t>
            </a:r>
            <a:r>
              <a:rPr kumimoji="1" lang="ja-JP" altLang="en-US" sz="4000" dirty="0">
                <a:solidFill>
                  <a:schemeClr val="tx1"/>
                </a:solidFill>
                <a:latin typeface="メイリオ" panose="020B0604030504040204" pitchFamily="50" charset="-128"/>
                <a:ea typeface="メイリオ" panose="020B0604030504040204" pitchFamily="50" charset="-128"/>
              </a:rPr>
              <a:t>です。</a:t>
            </a:r>
            <a:endParaRPr kumimoji="1" lang="en-US" altLang="ja-JP" sz="4000" dirty="0">
              <a:solidFill>
                <a:schemeClr val="tx1"/>
              </a:solidFill>
              <a:latin typeface="メイリオ" panose="020B0604030504040204" pitchFamily="50" charset="-128"/>
              <a:ea typeface="メイリオ" panose="020B0604030504040204" pitchFamily="50" charset="-128"/>
            </a:endParaRPr>
          </a:p>
        </p:txBody>
      </p:sp>
      <p:pic>
        <p:nvPicPr>
          <p:cNvPr id="15" name="図 14" descr="挿絵 が含まれている画像&#10;&#10;自動的に生成された説明">
            <a:extLst>
              <a:ext uri="{FF2B5EF4-FFF2-40B4-BE49-F238E27FC236}">
                <a16:creationId xmlns:a16="http://schemas.microsoft.com/office/drawing/2014/main" id="{F4E1A2E8-0683-FCC4-31F3-AA0C6CF0C86A}"/>
              </a:ext>
            </a:extLst>
          </p:cNvPr>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15705" t="26817" r="13031" b="26493"/>
          <a:stretch/>
        </p:blipFill>
        <p:spPr>
          <a:xfrm>
            <a:off x="9489162" y="3753796"/>
            <a:ext cx="2434098" cy="2255738"/>
          </a:xfrm>
          <a:prstGeom prst="rect">
            <a:avLst/>
          </a:prstGeom>
        </p:spPr>
      </p:pic>
      <p:sp>
        <p:nvSpPr>
          <p:cNvPr id="16" name="吹き出し: 角を丸めた四角形 15">
            <a:extLst>
              <a:ext uri="{FF2B5EF4-FFF2-40B4-BE49-F238E27FC236}">
                <a16:creationId xmlns:a16="http://schemas.microsoft.com/office/drawing/2014/main" id="{60025DF3-978C-2B1B-E6D4-951C59F010F0}"/>
              </a:ext>
            </a:extLst>
          </p:cNvPr>
          <p:cNvSpPr/>
          <p:nvPr/>
        </p:nvSpPr>
        <p:spPr>
          <a:xfrm>
            <a:off x="496162" y="4268367"/>
            <a:ext cx="9097079" cy="1323439"/>
          </a:xfrm>
          <a:prstGeom prst="wedgeRoundRectCallout">
            <a:avLst>
              <a:gd name="adj1" fmla="val 55145"/>
              <a:gd name="adj2" fmla="val -18043"/>
              <a:gd name="adj3" fmla="val 16667"/>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294189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par>
                                <p:cTn id="11" presetID="10" presetClass="entr" presetSubtype="0"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6"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p:cNvSpPr/>
          <p:nvPr/>
        </p:nvSpPr>
        <p:spPr>
          <a:xfrm>
            <a:off x="0" y="522518"/>
            <a:ext cx="12192000" cy="757643"/>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tIns="36000" bIns="180000" rtlCol="0" anchor="ctr"/>
          <a:lstStyle/>
          <a:p>
            <a:pPr algn="ctr">
              <a:lnSpc>
                <a:spcPct val="150000"/>
              </a:lnSpc>
            </a:pPr>
            <a:endParaRPr lang="ja-JP" altLang="en-US" sz="4000" b="1" dirty="0">
              <a:latin typeface="BIZ UDPゴシック" panose="020B0400000000000000" pitchFamily="50" charset="-128"/>
              <a:ea typeface="BIZ UDPゴシック" panose="020B0400000000000000" pitchFamily="50" charset="-128"/>
              <a:cs typeface="メイリオ" panose="020B0604030504040204" pitchFamily="50" charset="-128"/>
            </a:endParaRPr>
          </a:p>
        </p:txBody>
      </p:sp>
      <p:sp>
        <p:nvSpPr>
          <p:cNvPr id="10" name="スライド番号プレースホルダー 6"/>
          <p:cNvSpPr>
            <a:spLocks noGrp="1"/>
          </p:cNvSpPr>
          <p:nvPr>
            <p:ph type="sldNum" sz="quarter" idx="4294967295"/>
          </p:nvPr>
        </p:nvSpPr>
        <p:spPr>
          <a:xfrm>
            <a:off x="11043621" y="6359525"/>
            <a:ext cx="685800" cy="365125"/>
          </a:xfrm>
        </p:spPr>
        <p:txBody>
          <a:bodyPr/>
          <a:lstStyle/>
          <a:p>
            <a:fld id="{0E54B413-F675-4D37-BE3F-961AF07AA19A}" type="slidenum">
              <a:rPr kumimoji="1" lang="ja-JP" altLang="en-US" sz="2000" smtClean="0">
                <a:solidFill>
                  <a:schemeClr val="tx1"/>
                </a:solidFill>
                <a:latin typeface="UD デジタル 教科書体 NK-B" panose="02020700000000000000" pitchFamily="18" charset="-128"/>
                <a:ea typeface="UD デジタル 教科書体 NK-B" panose="02020700000000000000" pitchFamily="18" charset="-128"/>
              </a:rPr>
              <a:t>39</a:t>
            </a:fld>
            <a:endParaRPr kumimoji="1" lang="ja-JP" altLang="en-US" sz="2000" dirty="0">
              <a:solidFill>
                <a:schemeClr val="tx1"/>
              </a:solidFill>
              <a:latin typeface="UD デジタル 教科書体 NK-B" panose="02020700000000000000" pitchFamily="18" charset="-128"/>
              <a:ea typeface="UD デジタル 教科書体 NK-B" panose="02020700000000000000" pitchFamily="18" charset="-128"/>
            </a:endParaRPr>
          </a:p>
        </p:txBody>
      </p:sp>
      <p:sp>
        <p:nvSpPr>
          <p:cNvPr id="3" name="テキスト ボックス 2">
            <a:extLst>
              <a:ext uri="{FF2B5EF4-FFF2-40B4-BE49-F238E27FC236}">
                <a16:creationId xmlns:a16="http://schemas.microsoft.com/office/drawing/2014/main" id="{049632A3-744D-18D1-91D6-978BF4435FE1}"/>
              </a:ext>
            </a:extLst>
          </p:cNvPr>
          <p:cNvSpPr txBox="1"/>
          <p:nvPr/>
        </p:nvSpPr>
        <p:spPr>
          <a:xfrm>
            <a:off x="1342238" y="361024"/>
            <a:ext cx="9506693" cy="858761"/>
          </a:xfrm>
          <a:prstGeom prst="rect">
            <a:avLst/>
          </a:prstGeom>
          <a:noFill/>
        </p:spPr>
        <p:txBody>
          <a:bodyPr wrap="square">
            <a:spAutoFit/>
          </a:bodyPr>
          <a:lstStyle/>
          <a:p>
            <a:pPr algn="ctr">
              <a:lnSpc>
                <a:spcPct val="150000"/>
              </a:lnSpc>
            </a:pPr>
            <a:r>
              <a:rPr lang="ja-JP" altLang="en-US" sz="4000" b="1" dirty="0">
                <a:solidFill>
                  <a:schemeClr val="bg1"/>
                </a:solidFill>
                <a:latin typeface="BIZ UDPゴシック" panose="020B0400000000000000" pitchFamily="50" charset="-128"/>
                <a:ea typeface="BIZ UDPゴシック" panose="020B0400000000000000" pitchFamily="50" charset="-128"/>
                <a:cs typeface="メイリオ" panose="020B0604030504040204" pitchFamily="50" charset="-128"/>
              </a:rPr>
              <a:t>３　教員の児童理解を深めよう</a:t>
            </a:r>
          </a:p>
        </p:txBody>
      </p:sp>
      <p:sp>
        <p:nvSpPr>
          <p:cNvPr id="11" name="フッター プレースホルダー 5">
            <a:extLst>
              <a:ext uri="{FF2B5EF4-FFF2-40B4-BE49-F238E27FC236}">
                <a16:creationId xmlns:a16="http://schemas.microsoft.com/office/drawing/2014/main" id="{FFF2E6D7-E8D0-5CD8-C65E-020ACCA53047}"/>
              </a:ext>
            </a:extLst>
          </p:cNvPr>
          <p:cNvSpPr txBox="1">
            <a:spLocks/>
          </p:cNvSpPr>
          <p:nvPr/>
        </p:nvSpPr>
        <p:spPr>
          <a:xfrm>
            <a:off x="2613749" y="6374809"/>
            <a:ext cx="6964502" cy="357483"/>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ja-JP" altLang="en-US" sz="2000" dirty="0">
                <a:solidFill>
                  <a:schemeClr val="tx1"/>
                </a:solidFill>
                <a:latin typeface="UD デジタル 教科書体 NK-B" panose="02020700000000000000" pitchFamily="18" charset="-128"/>
                <a:ea typeface="UD デジタル 教科書体 NK-B" panose="02020700000000000000" pitchFamily="18" charset="-128"/>
              </a:rPr>
              <a:t>宮城県総合教育センター　令和</a:t>
            </a:r>
            <a:r>
              <a:rPr kumimoji="1" lang="en-US" altLang="ja-JP" sz="2000" dirty="0">
                <a:solidFill>
                  <a:schemeClr val="tx1"/>
                </a:solidFill>
                <a:latin typeface="UD デジタル 教科書体 NK-B" panose="02020700000000000000" pitchFamily="18" charset="-128"/>
                <a:ea typeface="UD デジタル 教科書体 NK-B" panose="02020700000000000000" pitchFamily="18" charset="-128"/>
              </a:rPr>
              <a:t>6</a:t>
            </a:r>
            <a:r>
              <a:rPr kumimoji="1" lang="ja-JP" altLang="en-US" sz="2000" dirty="0">
                <a:solidFill>
                  <a:schemeClr val="tx1"/>
                </a:solidFill>
                <a:latin typeface="UD デジタル 教科書体 NK-B" panose="02020700000000000000" pitchFamily="18" charset="-128"/>
                <a:ea typeface="UD デジタル 教科書体 NK-B" panose="02020700000000000000" pitchFamily="18" charset="-128"/>
              </a:rPr>
              <a:t>年度　生徒指導研究グループ</a:t>
            </a:r>
          </a:p>
        </p:txBody>
      </p:sp>
      <p:sp>
        <p:nvSpPr>
          <p:cNvPr id="4" name="テキスト ボックス 3">
            <a:extLst>
              <a:ext uri="{FF2B5EF4-FFF2-40B4-BE49-F238E27FC236}">
                <a16:creationId xmlns:a16="http://schemas.microsoft.com/office/drawing/2014/main" id="{FF0D6933-D655-8057-1676-2F60EC299C36}"/>
              </a:ext>
            </a:extLst>
          </p:cNvPr>
          <p:cNvSpPr txBox="1"/>
          <p:nvPr/>
        </p:nvSpPr>
        <p:spPr>
          <a:xfrm>
            <a:off x="1039665" y="2971559"/>
            <a:ext cx="8980226" cy="1323439"/>
          </a:xfrm>
          <a:prstGeom prst="rect">
            <a:avLst/>
          </a:prstGeom>
          <a:noFill/>
        </p:spPr>
        <p:txBody>
          <a:bodyPr wrap="square">
            <a:spAutoFit/>
          </a:bodyPr>
          <a:lstStyle/>
          <a:p>
            <a:pPr algn="ctr"/>
            <a:r>
              <a:rPr kumimoji="1" lang="ja-JP" altLang="en-US" sz="4000" dirty="0">
                <a:solidFill>
                  <a:schemeClr val="tx1"/>
                </a:solidFill>
                <a:latin typeface="メイリオ" panose="020B0604030504040204" pitchFamily="50" charset="-128"/>
                <a:ea typeface="メイリオ" panose="020B0604030504040204" pitchFamily="50" charset="-128"/>
              </a:rPr>
              <a:t>児童理解を深めたいけれど、</a:t>
            </a:r>
            <a:endParaRPr kumimoji="1" lang="en-US" altLang="ja-JP" sz="4000" dirty="0">
              <a:solidFill>
                <a:schemeClr val="tx1"/>
              </a:solidFill>
              <a:latin typeface="メイリオ" panose="020B0604030504040204" pitchFamily="50" charset="-128"/>
              <a:ea typeface="メイリオ" panose="020B0604030504040204" pitchFamily="50" charset="-128"/>
            </a:endParaRPr>
          </a:p>
          <a:p>
            <a:pPr algn="ctr"/>
            <a:r>
              <a:rPr kumimoji="1" lang="ja-JP" altLang="en-US" sz="4000" dirty="0">
                <a:solidFill>
                  <a:schemeClr val="tx1"/>
                </a:solidFill>
                <a:latin typeface="メイリオ" panose="020B0604030504040204" pitchFamily="50" charset="-128"/>
                <a:ea typeface="メイリオ" panose="020B0604030504040204" pitchFamily="50" charset="-128"/>
              </a:rPr>
              <a:t>たくさんの児童を見取るのって大変</a:t>
            </a:r>
            <a:r>
              <a:rPr kumimoji="1" lang="en-US" altLang="ja-JP" sz="4000" dirty="0">
                <a:solidFill>
                  <a:schemeClr val="tx1"/>
                </a:solidFill>
                <a:latin typeface="メイリオ" panose="020B0604030504040204" pitchFamily="50" charset="-128"/>
                <a:ea typeface="メイリオ" panose="020B0604030504040204" pitchFamily="50" charset="-128"/>
              </a:rPr>
              <a:t>…</a:t>
            </a:r>
          </a:p>
        </p:txBody>
      </p:sp>
      <p:pic>
        <p:nvPicPr>
          <p:cNvPr id="8" name="図 7" descr="抽象, 挿絵 が含まれている画像&#10;&#10;自動的に生成された説明">
            <a:extLst>
              <a:ext uri="{FF2B5EF4-FFF2-40B4-BE49-F238E27FC236}">
                <a16:creationId xmlns:a16="http://schemas.microsoft.com/office/drawing/2014/main" id="{BBC5B4B5-DC51-204D-AF70-81550F37714C}"/>
              </a:ext>
            </a:extLst>
          </p:cNvPr>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35194" t="25137" r="22700" b="25056"/>
          <a:stretch/>
        </p:blipFill>
        <p:spPr>
          <a:xfrm>
            <a:off x="10095574" y="2553278"/>
            <a:ext cx="1290947" cy="2160000"/>
          </a:xfrm>
          <a:prstGeom prst="rect">
            <a:avLst/>
          </a:prstGeom>
        </p:spPr>
      </p:pic>
    </p:spTree>
    <p:extLst>
      <p:ext uri="{BB962C8B-B14F-4D97-AF65-F5344CB8AC3E}">
        <p14:creationId xmlns:p14="http://schemas.microsoft.com/office/powerpoint/2010/main" val="416787391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p:cNvSpPr/>
          <p:nvPr/>
        </p:nvSpPr>
        <p:spPr>
          <a:xfrm>
            <a:off x="0" y="522518"/>
            <a:ext cx="12192000" cy="757643"/>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tIns="36000" bIns="180000" rtlCol="0" anchor="ctr"/>
          <a:lstStyle/>
          <a:p>
            <a:pPr algn="ctr">
              <a:lnSpc>
                <a:spcPct val="150000"/>
              </a:lnSpc>
            </a:pPr>
            <a:endParaRPr lang="ja-JP" altLang="en-US" sz="4000" b="1" dirty="0">
              <a:latin typeface="BIZ UDPゴシック" panose="020B0400000000000000" pitchFamily="50" charset="-128"/>
              <a:ea typeface="BIZ UDPゴシック" panose="020B0400000000000000" pitchFamily="50" charset="-128"/>
              <a:cs typeface="メイリオ" panose="020B0604030504040204" pitchFamily="50" charset="-128"/>
            </a:endParaRPr>
          </a:p>
        </p:txBody>
      </p:sp>
      <p:sp>
        <p:nvSpPr>
          <p:cNvPr id="10" name="スライド番号プレースホルダー 6"/>
          <p:cNvSpPr>
            <a:spLocks noGrp="1"/>
          </p:cNvSpPr>
          <p:nvPr>
            <p:ph type="sldNum" sz="quarter" idx="4294967295"/>
          </p:nvPr>
        </p:nvSpPr>
        <p:spPr>
          <a:xfrm>
            <a:off x="11043621" y="6359525"/>
            <a:ext cx="685800" cy="365125"/>
          </a:xfrm>
        </p:spPr>
        <p:txBody>
          <a:bodyPr/>
          <a:lstStyle/>
          <a:p>
            <a:fld id="{0E54B413-F675-4D37-BE3F-961AF07AA19A}" type="slidenum">
              <a:rPr kumimoji="1" lang="ja-JP" altLang="en-US" sz="2000" smtClean="0">
                <a:solidFill>
                  <a:schemeClr val="tx1"/>
                </a:solidFill>
                <a:latin typeface="UD デジタル 教科書体 NK-B" panose="02020700000000000000" pitchFamily="18" charset="-128"/>
                <a:ea typeface="UD デジタル 教科書体 NK-B" panose="02020700000000000000" pitchFamily="18" charset="-128"/>
              </a:rPr>
              <a:t>40</a:t>
            </a:fld>
            <a:endParaRPr kumimoji="1" lang="ja-JP" altLang="en-US" sz="2000" dirty="0">
              <a:solidFill>
                <a:schemeClr val="tx1"/>
              </a:solidFill>
              <a:latin typeface="UD デジタル 教科書体 NK-B" panose="02020700000000000000" pitchFamily="18" charset="-128"/>
              <a:ea typeface="UD デジタル 教科書体 NK-B" panose="02020700000000000000" pitchFamily="18" charset="-128"/>
            </a:endParaRPr>
          </a:p>
        </p:txBody>
      </p:sp>
      <p:pic>
        <p:nvPicPr>
          <p:cNvPr id="2" name="図 1" descr="挿絵 が含まれている画像&#10;&#10;自動的に生成された説明">
            <a:extLst>
              <a:ext uri="{FF2B5EF4-FFF2-40B4-BE49-F238E27FC236}">
                <a16:creationId xmlns:a16="http://schemas.microsoft.com/office/drawing/2014/main" id="{84D3C19D-CC2C-8FE5-711E-0361C5946929}"/>
              </a:ext>
            </a:extLst>
          </p:cNvPr>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15705" t="26817" r="13031" b="26493"/>
          <a:stretch/>
        </p:blipFill>
        <p:spPr>
          <a:xfrm>
            <a:off x="10190267" y="3579533"/>
            <a:ext cx="1808304" cy="1675799"/>
          </a:xfrm>
          <a:prstGeom prst="rect">
            <a:avLst/>
          </a:prstGeom>
        </p:spPr>
      </p:pic>
      <p:sp>
        <p:nvSpPr>
          <p:cNvPr id="5" name="テキスト ボックス 4">
            <a:extLst>
              <a:ext uri="{FF2B5EF4-FFF2-40B4-BE49-F238E27FC236}">
                <a16:creationId xmlns:a16="http://schemas.microsoft.com/office/drawing/2014/main" id="{E5AD23F3-2AD4-ED93-8EC6-C91812904C77}"/>
              </a:ext>
            </a:extLst>
          </p:cNvPr>
          <p:cNvSpPr txBox="1"/>
          <p:nvPr/>
        </p:nvSpPr>
        <p:spPr>
          <a:xfrm>
            <a:off x="269631" y="1795546"/>
            <a:ext cx="11652738" cy="1077218"/>
          </a:xfrm>
          <a:prstGeom prst="rect">
            <a:avLst/>
          </a:prstGeom>
          <a:noFill/>
        </p:spPr>
        <p:txBody>
          <a:bodyPr wrap="square">
            <a:spAutoFit/>
          </a:bodyPr>
          <a:lstStyle/>
          <a:p>
            <a:r>
              <a:rPr lang="ja-JP" altLang="en-US" sz="3200" dirty="0">
                <a:latin typeface="メイリオ" panose="020B0604030504040204" pitchFamily="50" charset="-128"/>
                <a:ea typeface="メイリオ" panose="020B0604030504040204" pitchFamily="50" charset="-128"/>
              </a:rPr>
              <a:t>「上手に関われていないなあ」「あまり見取れていないなあ」と感じる児童を、名簿を見ながら挙げましょう。（１分）</a:t>
            </a:r>
            <a:endParaRPr lang="en-US" altLang="ja-JP" sz="3200" dirty="0">
              <a:latin typeface="メイリオ" panose="020B0604030504040204" pitchFamily="50" charset="-128"/>
              <a:ea typeface="メイリオ" panose="020B0604030504040204" pitchFamily="50" charset="-128"/>
            </a:endParaRPr>
          </a:p>
        </p:txBody>
      </p:sp>
      <p:sp>
        <p:nvSpPr>
          <p:cNvPr id="6" name="テキスト ボックス 5">
            <a:extLst>
              <a:ext uri="{FF2B5EF4-FFF2-40B4-BE49-F238E27FC236}">
                <a16:creationId xmlns:a16="http://schemas.microsoft.com/office/drawing/2014/main" id="{AC8B226F-8BA4-E9A4-C4D6-6048C9389894}"/>
              </a:ext>
            </a:extLst>
          </p:cNvPr>
          <p:cNvSpPr txBox="1"/>
          <p:nvPr/>
        </p:nvSpPr>
        <p:spPr>
          <a:xfrm>
            <a:off x="431742" y="3912946"/>
            <a:ext cx="9755789" cy="584775"/>
          </a:xfrm>
          <a:prstGeom prst="rect">
            <a:avLst/>
          </a:prstGeom>
          <a:noFill/>
        </p:spPr>
        <p:txBody>
          <a:bodyPr wrap="square">
            <a:spAutoFit/>
          </a:bodyPr>
          <a:lstStyle/>
          <a:p>
            <a:r>
              <a:rPr kumimoji="1" lang="ja-JP" altLang="en-US" sz="3200" dirty="0">
                <a:solidFill>
                  <a:schemeClr val="tx1"/>
                </a:solidFill>
                <a:latin typeface="メイリオ" panose="020B0604030504040204" pitchFamily="50" charset="-128"/>
                <a:ea typeface="メイリオ" panose="020B0604030504040204" pitchFamily="50" charset="-128"/>
              </a:rPr>
              <a:t>悩みや不安を、グループで話しましょう。</a:t>
            </a:r>
            <a:r>
              <a:rPr kumimoji="1" lang="ja-JP" altLang="en-US" sz="3200" dirty="0">
                <a:latin typeface="メイリオ" panose="020B0604030504040204" pitchFamily="50" charset="-128"/>
                <a:ea typeface="メイリオ" panose="020B0604030504040204" pitchFamily="50" charset="-128"/>
              </a:rPr>
              <a:t>（３分）</a:t>
            </a:r>
            <a:endParaRPr kumimoji="1" lang="en-US" altLang="ja-JP" sz="3200" dirty="0">
              <a:solidFill>
                <a:schemeClr val="tx1"/>
              </a:solidFill>
              <a:latin typeface="メイリオ" panose="020B0604030504040204" pitchFamily="50" charset="-128"/>
              <a:ea typeface="メイリオ" panose="020B0604030504040204" pitchFamily="50" charset="-128"/>
            </a:endParaRPr>
          </a:p>
        </p:txBody>
      </p:sp>
      <p:sp>
        <p:nvSpPr>
          <p:cNvPr id="7" name="正方形/長方形 6">
            <a:extLst>
              <a:ext uri="{FF2B5EF4-FFF2-40B4-BE49-F238E27FC236}">
                <a16:creationId xmlns:a16="http://schemas.microsoft.com/office/drawing/2014/main" id="{43C0C631-0ABF-6017-526A-076F21E8C3F3}"/>
              </a:ext>
            </a:extLst>
          </p:cNvPr>
          <p:cNvSpPr/>
          <p:nvPr/>
        </p:nvSpPr>
        <p:spPr>
          <a:xfrm>
            <a:off x="269631" y="1651809"/>
            <a:ext cx="11582400" cy="1267101"/>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吹き出し: 角を丸めた四角形 7">
            <a:extLst>
              <a:ext uri="{FF2B5EF4-FFF2-40B4-BE49-F238E27FC236}">
                <a16:creationId xmlns:a16="http://schemas.microsoft.com/office/drawing/2014/main" id="{4CE38AB3-22AC-ED21-8082-8C858D489412}"/>
              </a:ext>
            </a:extLst>
          </p:cNvPr>
          <p:cNvSpPr/>
          <p:nvPr/>
        </p:nvSpPr>
        <p:spPr>
          <a:xfrm>
            <a:off x="193429" y="3579533"/>
            <a:ext cx="9755789" cy="1126525"/>
          </a:xfrm>
          <a:prstGeom prst="wedgeRoundRectCallout">
            <a:avLst>
              <a:gd name="adj1" fmla="val 54396"/>
              <a:gd name="adj2" fmla="val -3753"/>
              <a:gd name="adj3" fmla="val 16667"/>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フッター プレースホルダー 5">
            <a:extLst>
              <a:ext uri="{FF2B5EF4-FFF2-40B4-BE49-F238E27FC236}">
                <a16:creationId xmlns:a16="http://schemas.microsoft.com/office/drawing/2014/main" id="{E83175F2-2BD8-708B-FFB6-86F89677680A}"/>
              </a:ext>
            </a:extLst>
          </p:cNvPr>
          <p:cNvSpPr txBox="1">
            <a:spLocks/>
          </p:cNvSpPr>
          <p:nvPr/>
        </p:nvSpPr>
        <p:spPr>
          <a:xfrm>
            <a:off x="2613749" y="6374809"/>
            <a:ext cx="6964502" cy="357483"/>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ja-JP" altLang="en-US" sz="2000" dirty="0">
                <a:solidFill>
                  <a:schemeClr val="tx1"/>
                </a:solidFill>
                <a:latin typeface="UD デジタル 教科書体 NK-B" panose="02020700000000000000" pitchFamily="18" charset="-128"/>
                <a:ea typeface="UD デジタル 教科書体 NK-B" panose="02020700000000000000" pitchFamily="18" charset="-128"/>
              </a:rPr>
              <a:t>宮城県総合教育センター　令和</a:t>
            </a:r>
            <a:r>
              <a:rPr kumimoji="1" lang="en-US" altLang="ja-JP" sz="2000" dirty="0">
                <a:solidFill>
                  <a:schemeClr val="tx1"/>
                </a:solidFill>
                <a:latin typeface="UD デジタル 教科書体 NK-B" panose="02020700000000000000" pitchFamily="18" charset="-128"/>
                <a:ea typeface="UD デジタル 教科書体 NK-B" panose="02020700000000000000" pitchFamily="18" charset="-128"/>
              </a:rPr>
              <a:t>6</a:t>
            </a:r>
            <a:r>
              <a:rPr kumimoji="1" lang="ja-JP" altLang="en-US" sz="2000" dirty="0">
                <a:solidFill>
                  <a:schemeClr val="tx1"/>
                </a:solidFill>
                <a:latin typeface="UD デジタル 教科書体 NK-B" panose="02020700000000000000" pitchFamily="18" charset="-128"/>
                <a:ea typeface="UD デジタル 教科書体 NK-B" panose="02020700000000000000" pitchFamily="18" charset="-128"/>
              </a:rPr>
              <a:t>年度　生徒指導研究グループ</a:t>
            </a:r>
          </a:p>
        </p:txBody>
      </p:sp>
      <p:sp>
        <p:nvSpPr>
          <p:cNvPr id="4" name="テキスト ボックス 3">
            <a:extLst>
              <a:ext uri="{FF2B5EF4-FFF2-40B4-BE49-F238E27FC236}">
                <a16:creationId xmlns:a16="http://schemas.microsoft.com/office/drawing/2014/main" id="{D780C2CD-A637-2EFF-031A-8C2A04B38AB9}"/>
              </a:ext>
            </a:extLst>
          </p:cNvPr>
          <p:cNvSpPr txBox="1"/>
          <p:nvPr/>
        </p:nvSpPr>
        <p:spPr>
          <a:xfrm>
            <a:off x="1342238" y="361024"/>
            <a:ext cx="9506693" cy="858761"/>
          </a:xfrm>
          <a:prstGeom prst="rect">
            <a:avLst/>
          </a:prstGeom>
          <a:noFill/>
        </p:spPr>
        <p:txBody>
          <a:bodyPr wrap="square">
            <a:spAutoFit/>
          </a:bodyPr>
          <a:lstStyle/>
          <a:p>
            <a:pPr algn="ctr">
              <a:lnSpc>
                <a:spcPct val="150000"/>
              </a:lnSpc>
            </a:pPr>
            <a:r>
              <a:rPr lang="ja-JP" altLang="en-US" sz="4000" b="1" dirty="0">
                <a:solidFill>
                  <a:schemeClr val="bg1"/>
                </a:solidFill>
                <a:latin typeface="BIZ UDPゴシック" panose="020B0400000000000000" pitchFamily="50" charset="-128"/>
                <a:ea typeface="BIZ UDPゴシック" panose="020B0400000000000000" pitchFamily="50" charset="-128"/>
                <a:cs typeface="メイリオ" panose="020B0604030504040204" pitchFamily="50" charset="-128"/>
              </a:rPr>
              <a:t>３　教員の児童理解を深めよう</a:t>
            </a:r>
          </a:p>
        </p:txBody>
      </p:sp>
    </p:spTree>
    <p:extLst>
      <p:ext uri="{BB962C8B-B14F-4D97-AF65-F5344CB8AC3E}">
        <p14:creationId xmlns:p14="http://schemas.microsoft.com/office/powerpoint/2010/main" val="334964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p:cNvSpPr/>
          <p:nvPr/>
        </p:nvSpPr>
        <p:spPr>
          <a:xfrm>
            <a:off x="0" y="522518"/>
            <a:ext cx="12192000" cy="757643"/>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tIns="36000" bIns="180000" rtlCol="0" anchor="ctr"/>
          <a:lstStyle/>
          <a:p>
            <a:pPr algn="ctr">
              <a:lnSpc>
                <a:spcPct val="150000"/>
              </a:lnSpc>
            </a:pPr>
            <a:endParaRPr lang="ja-JP" altLang="en-US" sz="4000" b="1" dirty="0">
              <a:latin typeface="BIZ UDPゴシック" panose="020B0400000000000000" pitchFamily="50" charset="-128"/>
              <a:ea typeface="BIZ UDPゴシック" panose="020B0400000000000000" pitchFamily="50" charset="-128"/>
              <a:cs typeface="メイリオ" panose="020B0604030504040204" pitchFamily="50" charset="-128"/>
            </a:endParaRPr>
          </a:p>
        </p:txBody>
      </p:sp>
      <p:sp>
        <p:nvSpPr>
          <p:cNvPr id="10" name="スライド番号プレースホルダー 6"/>
          <p:cNvSpPr>
            <a:spLocks noGrp="1"/>
          </p:cNvSpPr>
          <p:nvPr>
            <p:ph type="sldNum" sz="quarter" idx="4294967295"/>
          </p:nvPr>
        </p:nvSpPr>
        <p:spPr>
          <a:xfrm>
            <a:off x="11043621" y="6359525"/>
            <a:ext cx="685800" cy="365125"/>
          </a:xfrm>
        </p:spPr>
        <p:txBody>
          <a:bodyPr/>
          <a:lstStyle/>
          <a:p>
            <a:fld id="{0E54B413-F675-4D37-BE3F-961AF07AA19A}" type="slidenum">
              <a:rPr kumimoji="1" lang="ja-JP" altLang="en-US" sz="2000" smtClean="0">
                <a:solidFill>
                  <a:schemeClr val="tx1"/>
                </a:solidFill>
                <a:latin typeface="UD デジタル 教科書体 NK-B" panose="02020700000000000000" pitchFamily="18" charset="-128"/>
                <a:ea typeface="UD デジタル 教科書体 NK-B" panose="02020700000000000000" pitchFamily="18" charset="-128"/>
              </a:rPr>
              <a:t>41</a:t>
            </a:fld>
            <a:endParaRPr kumimoji="1" lang="ja-JP" altLang="en-US" sz="2000" dirty="0">
              <a:solidFill>
                <a:schemeClr val="tx1"/>
              </a:solidFill>
              <a:latin typeface="UD デジタル 教科書体 NK-B" panose="02020700000000000000" pitchFamily="18" charset="-128"/>
              <a:ea typeface="UD デジタル 教科書体 NK-B" panose="02020700000000000000" pitchFamily="18" charset="-128"/>
            </a:endParaRPr>
          </a:p>
        </p:txBody>
      </p:sp>
      <p:pic>
        <p:nvPicPr>
          <p:cNvPr id="2" name="図 1" descr="挿絵 が含まれている画像&#10;&#10;自動的に生成された説明">
            <a:extLst>
              <a:ext uri="{FF2B5EF4-FFF2-40B4-BE49-F238E27FC236}">
                <a16:creationId xmlns:a16="http://schemas.microsoft.com/office/drawing/2014/main" id="{84D3C19D-CC2C-8FE5-711E-0361C5946929}"/>
              </a:ext>
            </a:extLst>
          </p:cNvPr>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15705" t="26817" r="13031" b="26493"/>
          <a:stretch/>
        </p:blipFill>
        <p:spPr>
          <a:xfrm>
            <a:off x="10662418" y="4823397"/>
            <a:ext cx="1476921" cy="1368699"/>
          </a:xfrm>
          <a:prstGeom prst="rect">
            <a:avLst/>
          </a:prstGeom>
        </p:spPr>
      </p:pic>
      <p:sp>
        <p:nvSpPr>
          <p:cNvPr id="5" name="テキスト ボックス 4">
            <a:extLst>
              <a:ext uri="{FF2B5EF4-FFF2-40B4-BE49-F238E27FC236}">
                <a16:creationId xmlns:a16="http://schemas.microsoft.com/office/drawing/2014/main" id="{E5AD23F3-2AD4-ED93-8EC6-C91812904C77}"/>
              </a:ext>
            </a:extLst>
          </p:cNvPr>
          <p:cNvSpPr txBox="1"/>
          <p:nvPr/>
        </p:nvSpPr>
        <p:spPr>
          <a:xfrm>
            <a:off x="269215" y="3623871"/>
            <a:ext cx="11652738" cy="1077218"/>
          </a:xfrm>
          <a:prstGeom prst="rect">
            <a:avLst/>
          </a:prstGeom>
          <a:noFill/>
        </p:spPr>
        <p:txBody>
          <a:bodyPr wrap="square">
            <a:spAutoFit/>
          </a:bodyPr>
          <a:lstStyle/>
          <a:p>
            <a:r>
              <a:rPr lang="ja-JP" altLang="en-US" sz="3200" dirty="0">
                <a:latin typeface="メイリオ" panose="020B0604030504040204" pitchFamily="50" charset="-128"/>
                <a:ea typeface="メイリオ" panose="020B0604030504040204" pitchFamily="50" charset="-128"/>
              </a:rPr>
              <a:t>先程挙がった児童の良い面や意外な一面について、他の先生方から、できるだけたくさん出してもらいましょう。（５分）</a:t>
            </a:r>
            <a:endParaRPr lang="en-US" altLang="ja-JP" sz="3200" dirty="0">
              <a:latin typeface="メイリオ" panose="020B0604030504040204" pitchFamily="50" charset="-128"/>
              <a:ea typeface="メイリオ" panose="020B0604030504040204" pitchFamily="50" charset="-128"/>
            </a:endParaRPr>
          </a:p>
        </p:txBody>
      </p:sp>
      <p:sp>
        <p:nvSpPr>
          <p:cNvPr id="7" name="正方形/長方形 6">
            <a:extLst>
              <a:ext uri="{FF2B5EF4-FFF2-40B4-BE49-F238E27FC236}">
                <a16:creationId xmlns:a16="http://schemas.microsoft.com/office/drawing/2014/main" id="{43C0C631-0ABF-6017-526A-076F21E8C3F3}"/>
              </a:ext>
            </a:extLst>
          </p:cNvPr>
          <p:cNvSpPr/>
          <p:nvPr/>
        </p:nvSpPr>
        <p:spPr>
          <a:xfrm>
            <a:off x="304384" y="3518306"/>
            <a:ext cx="11582400" cy="1267101"/>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フッター プレースホルダー 5">
            <a:extLst>
              <a:ext uri="{FF2B5EF4-FFF2-40B4-BE49-F238E27FC236}">
                <a16:creationId xmlns:a16="http://schemas.microsoft.com/office/drawing/2014/main" id="{7D71D8B4-2C83-6958-16B4-91F107B4D314}"/>
              </a:ext>
            </a:extLst>
          </p:cNvPr>
          <p:cNvSpPr txBox="1">
            <a:spLocks/>
          </p:cNvSpPr>
          <p:nvPr/>
        </p:nvSpPr>
        <p:spPr>
          <a:xfrm>
            <a:off x="2613749" y="6374809"/>
            <a:ext cx="6964502" cy="357483"/>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ja-JP" altLang="en-US" sz="2000" dirty="0">
                <a:solidFill>
                  <a:schemeClr val="tx1"/>
                </a:solidFill>
                <a:latin typeface="UD デジタル 教科書体 NK-B" panose="02020700000000000000" pitchFamily="18" charset="-128"/>
                <a:ea typeface="UD デジタル 教科書体 NK-B" panose="02020700000000000000" pitchFamily="18" charset="-128"/>
              </a:rPr>
              <a:t>宮城県総合教育センター　令和</a:t>
            </a:r>
            <a:r>
              <a:rPr kumimoji="1" lang="en-US" altLang="ja-JP" sz="2000" dirty="0">
                <a:solidFill>
                  <a:schemeClr val="tx1"/>
                </a:solidFill>
                <a:latin typeface="UD デジタル 教科書体 NK-B" panose="02020700000000000000" pitchFamily="18" charset="-128"/>
                <a:ea typeface="UD デジタル 教科書体 NK-B" panose="02020700000000000000" pitchFamily="18" charset="-128"/>
              </a:rPr>
              <a:t>6</a:t>
            </a:r>
            <a:r>
              <a:rPr kumimoji="1" lang="ja-JP" altLang="en-US" sz="2000" dirty="0">
                <a:solidFill>
                  <a:schemeClr val="tx1"/>
                </a:solidFill>
                <a:latin typeface="UD デジタル 教科書体 NK-B" panose="02020700000000000000" pitchFamily="18" charset="-128"/>
                <a:ea typeface="UD デジタル 教科書体 NK-B" panose="02020700000000000000" pitchFamily="18" charset="-128"/>
              </a:rPr>
              <a:t>年度　生徒指導研究グループ</a:t>
            </a:r>
          </a:p>
        </p:txBody>
      </p:sp>
      <p:sp>
        <p:nvSpPr>
          <p:cNvPr id="4" name="テキスト ボックス 3">
            <a:extLst>
              <a:ext uri="{FF2B5EF4-FFF2-40B4-BE49-F238E27FC236}">
                <a16:creationId xmlns:a16="http://schemas.microsoft.com/office/drawing/2014/main" id="{08E942ED-7AA3-A2F7-CF91-56C216F2F758}"/>
              </a:ext>
            </a:extLst>
          </p:cNvPr>
          <p:cNvSpPr txBox="1"/>
          <p:nvPr/>
        </p:nvSpPr>
        <p:spPr>
          <a:xfrm>
            <a:off x="1342238" y="361024"/>
            <a:ext cx="9506693" cy="858761"/>
          </a:xfrm>
          <a:prstGeom prst="rect">
            <a:avLst/>
          </a:prstGeom>
          <a:noFill/>
        </p:spPr>
        <p:txBody>
          <a:bodyPr wrap="square">
            <a:spAutoFit/>
          </a:bodyPr>
          <a:lstStyle/>
          <a:p>
            <a:pPr algn="ctr">
              <a:lnSpc>
                <a:spcPct val="150000"/>
              </a:lnSpc>
            </a:pPr>
            <a:r>
              <a:rPr lang="ja-JP" altLang="en-US" sz="4000" b="1" dirty="0">
                <a:solidFill>
                  <a:schemeClr val="bg1"/>
                </a:solidFill>
                <a:latin typeface="BIZ UDPゴシック" panose="020B0400000000000000" pitchFamily="50" charset="-128"/>
                <a:ea typeface="BIZ UDPゴシック" panose="020B0400000000000000" pitchFamily="50" charset="-128"/>
                <a:cs typeface="メイリオ" panose="020B0604030504040204" pitchFamily="50" charset="-128"/>
              </a:rPr>
              <a:t>３　教員の児童理解を深めよう</a:t>
            </a:r>
          </a:p>
        </p:txBody>
      </p:sp>
      <p:sp>
        <p:nvSpPr>
          <p:cNvPr id="20" name="テキスト ボックス 19">
            <a:extLst>
              <a:ext uri="{FF2B5EF4-FFF2-40B4-BE49-F238E27FC236}">
                <a16:creationId xmlns:a16="http://schemas.microsoft.com/office/drawing/2014/main" id="{B9EA3BC0-42B5-0A83-5FEB-B46EDE3251A1}"/>
              </a:ext>
            </a:extLst>
          </p:cNvPr>
          <p:cNvSpPr txBox="1"/>
          <p:nvPr/>
        </p:nvSpPr>
        <p:spPr>
          <a:xfrm>
            <a:off x="1787269" y="1674620"/>
            <a:ext cx="8616629" cy="707886"/>
          </a:xfrm>
          <a:prstGeom prst="rect">
            <a:avLst/>
          </a:prstGeom>
          <a:noFill/>
        </p:spPr>
        <p:txBody>
          <a:bodyPr wrap="square">
            <a:spAutoFit/>
          </a:bodyPr>
          <a:lstStyle/>
          <a:p>
            <a:pPr algn="ctr"/>
            <a:r>
              <a:rPr kumimoji="1" lang="ja-JP" altLang="en-US" sz="4000" dirty="0">
                <a:solidFill>
                  <a:schemeClr val="tx1"/>
                </a:solidFill>
                <a:latin typeface="メイリオ" panose="020B0604030504040204" pitchFamily="50" charset="-128"/>
                <a:ea typeface="メイリオ" panose="020B0604030504040204" pitchFamily="50" charset="-128"/>
              </a:rPr>
              <a:t>ちょっと見方を変えてみましょう</a:t>
            </a:r>
          </a:p>
        </p:txBody>
      </p:sp>
      <p:pic>
        <p:nvPicPr>
          <p:cNvPr id="6" name="グラフィックス 5" descr="サングラス 枠線">
            <a:extLst>
              <a:ext uri="{FF2B5EF4-FFF2-40B4-BE49-F238E27FC236}">
                <a16:creationId xmlns:a16="http://schemas.microsoft.com/office/drawing/2014/main" id="{CACC3B2E-55DB-9622-D840-4C5C374CB3AC}"/>
              </a:ext>
            </a:extLst>
          </p:cNvPr>
          <p:cNvPicPr>
            <a:picLocks noChangeAspect="1"/>
          </p:cNvPicPr>
          <p:nvPr/>
        </p:nvPicPr>
        <p:blipFill>
          <a:blip r:embed="rId4">
            <a:extLst>
              <a:ext uri="{96DAC541-7B7A-43D3-8B79-37D633B846F1}">
                <asvg:svgBlip xmlns:asvg="http://schemas.microsoft.com/office/drawing/2016/SVG/main" r:embed="rId5"/>
              </a:ext>
            </a:extLst>
          </a:blip>
          <a:srcRect t="21448" r="3806" b="23689"/>
          <a:stretch/>
        </p:blipFill>
        <p:spPr>
          <a:xfrm>
            <a:off x="1515869" y="2345347"/>
            <a:ext cx="2078156" cy="1045559"/>
          </a:xfrm>
          <a:prstGeom prst="rect">
            <a:avLst/>
          </a:prstGeom>
        </p:spPr>
      </p:pic>
      <p:pic>
        <p:nvPicPr>
          <p:cNvPr id="8" name="グラフィックス 7" descr="眼鏡 枠線">
            <a:extLst>
              <a:ext uri="{FF2B5EF4-FFF2-40B4-BE49-F238E27FC236}">
                <a16:creationId xmlns:a16="http://schemas.microsoft.com/office/drawing/2014/main" id="{2B042F24-BF49-135A-CB1E-F2A19FF23290}"/>
              </a:ext>
            </a:extLst>
          </p:cNvPr>
          <p:cNvPicPr>
            <a:picLocks noChangeAspect="1"/>
          </p:cNvPicPr>
          <p:nvPr/>
        </p:nvPicPr>
        <p:blipFill>
          <a:blip r:embed="rId6">
            <a:extLst>
              <a:ext uri="{96DAC541-7B7A-43D3-8B79-37D633B846F1}">
                <asvg:svgBlip xmlns:asvg="http://schemas.microsoft.com/office/drawing/2016/SVG/main" r:embed="rId7"/>
              </a:ext>
            </a:extLst>
          </a:blip>
          <a:srcRect t="21996" r="-27" b="26744"/>
          <a:stretch/>
        </p:blipFill>
        <p:spPr>
          <a:xfrm>
            <a:off x="5056505" y="2355585"/>
            <a:ext cx="2078156" cy="939458"/>
          </a:xfrm>
          <a:prstGeom prst="rect">
            <a:avLst/>
          </a:prstGeom>
        </p:spPr>
      </p:pic>
      <p:pic>
        <p:nvPicPr>
          <p:cNvPr id="11" name="グラフィックス 10" descr="眼鏡 単色塗りつぶし">
            <a:extLst>
              <a:ext uri="{FF2B5EF4-FFF2-40B4-BE49-F238E27FC236}">
                <a16:creationId xmlns:a16="http://schemas.microsoft.com/office/drawing/2014/main" id="{80F0ECAB-4FBB-5A9D-AAD2-D301C7E6B349}"/>
              </a:ext>
            </a:extLst>
          </p:cNvPr>
          <p:cNvPicPr>
            <a:picLocks noChangeAspect="1"/>
          </p:cNvPicPr>
          <p:nvPr/>
        </p:nvPicPr>
        <p:blipFill>
          <a:blip r:embed="rId8">
            <a:extLst>
              <a:ext uri="{96DAC541-7B7A-43D3-8B79-37D633B846F1}">
                <asvg:svgBlip xmlns:asvg="http://schemas.microsoft.com/office/drawing/2016/SVG/main" r:embed="rId9"/>
              </a:ext>
            </a:extLst>
          </a:blip>
          <a:srcRect l="-1" t="20566" r="-4851" b="25702"/>
          <a:stretch/>
        </p:blipFill>
        <p:spPr>
          <a:xfrm>
            <a:off x="8597141" y="2365663"/>
            <a:ext cx="1962220" cy="887047"/>
          </a:xfrm>
          <a:prstGeom prst="rect">
            <a:avLst/>
          </a:prstGeom>
        </p:spPr>
      </p:pic>
    </p:spTree>
    <p:extLst>
      <p:ext uri="{BB962C8B-B14F-4D97-AF65-F5344CB8AC3E}">
        <p14:creationId xmlns:p14="http://schemas.microsoft.com/office/powerpoint/2010/main" val="350517300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p:cNvSpPr/>
          <p:nvPr/>
        </p:nvSpPr>
        <p:spPr>
          <a:xfrm>
            <a:off x="0" y="522518"/>
            <a:ext cx="12192000" cy="757643"/>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tIns="36000" bIns="180000" rtlCol="0" anchor="ctr"/>
          <a:lstStyle/>
          <a:p>
            <a:pPr algn="ctr">
              <a:lnSpc>
                <a:spcPct val="150000"/>
              </a:lnSpc>
            </a:pPr>
            <a:endParaRPr lang="ja-JP" altLang="en-US" sz="4000" b="1" dirty="0">
              <a:latin typeface="BIZ UDPゴシック" panose="020B0400000000000000" pitchFamily="50" charset="-128"/>
              <a:ea typeface="BIZ UDPゴシック" panose="020B0400000000000000" pitchFamily="50" charset="-128"/>
              <a:cs typeface="メイリオ" panose="020B0604030504040204" pitchFamily="50" charset="-128"/>
            </a:endParaRPr>
          </a:p>
        </p:txBody>
      </p:sp>
      <p:sp>
        <p:nvSpPr>
          <p:cNvPr id="10" name="スライド番号プレースホルダー 6"/>
          <p:cNvSpPr>
            <a:spLocks noGrp="1"/>
          </p:cNvSpPr>
          <p:nvPr>
            <p:ph type="sldNum" sz="quarter" idx="4294967295"/>
          </p:nvPr>
        </p:nvSpPr>
        <p:spPr>
          <a:xfrm>
            <a:off x="11043621" y="6359525"/>
            <a:ext cx="685800" cy="365125"/>
          </a:xfrm>
        </p:spPr>
        <p:txBody>
          <a:bodyPr/>
          <a:lstStyle/>
          <a:p>
            <a:fld id="{0E54B413-F675-4D37-BE3F-961AF07AA19A}" type="slidenum">
              <a:rPr kumimoji="1" lang="ja-JP" altLang="en-US" sz="2000" smtClean="0">
                <a:solidFill>
                  <a:schemeClr val="tx1"/>
                </a:solidFill>
                <a:latin typeface="UD デジタル 教科書体 NK-B" panose="02020700000000000000" pitchFamily="18" charset="-128"/>
                <a:ea typeface="UD デジタル 教科書体 NK-B" panose="02020700000000000000" pitchFamily="18" charset="-128"/>
              </a:rPr>
              <a:t>42</a:t>
            </a:fld>
            <a:endParaRPr kumimoji="1" lang="ja-JP" altLang="en-US" sz="2000" dirty="0">
              <a:solidFill>
                <a:schemeClr val="tx1"/>
              </a:solidFill>
              <a:latin typeface="UD デジタル 教科書体 NK-B" panose="02020700000000000000" pitchFamily="18" charset="-128"/>
              <a:ea typeface="UD デジタル 教科書体 NK-B" panose="02020700000000000000" pitchFamily="18" charset="-128"/>
            </a:endParaRPr>
          </a:p>
        </p:txBody>
      </p:sp>
      <p:sp>
        <p:nvSpPr>
          <p:cNvPr id="7" name="テキスト ボックス 6">
            <a:extLst>
              <a:ext uri="{FF2B5EF4-FFF2-40B4-BE49-F238E27FC236}">
                <a16:creationId xmlns:a16="http://schemas.microsoft.com/office/drawing/2014/main" id="{4916BD66-8AA7-719E-E77E-29E9173ADC06}"/>
              </a:ext>
            </a:extLst>
          </p:cNvPr>
          <p:cNvSpPr txBox="1"/>
          <p:nvPr/>
        </p:nvSpPr>
        <p:spPr>
          <a:xfrm>
            <a:off x="266823" y="1988095"/>
            <a:ext cx="10491685" cy="954107"/>
          </a:xfrm>
          <a:prstGeom prst="rect">
            <a:avLst/>
          </a:prstGeom>
          <a:noFill/>
          <a:ln w="38100">
            <a:noFill/>
          </a:ln>
        </p:spPr>
        <p:txBody>
          <a:bodyPr wrap="square">
            <a:spAutoFit/>
          </a:bodyPr>
          <a:lstStyle/>
          <a:p>
            <a:pPr algn="just"/>
            <a:r>
              <a:rPr lang="ja-JP" altLang="en-US" sz="2800" dirty="0">
                <a:latin typeface="メイリオ" panose="020B0604030504040204" pitchFamily="50" charset="-128"/>
                <a:ea typeface="メイリオ" panose="020B0604030504040204" pitchFamily="50" charset="-128"/>
                <a:cs typeface="メイリオ" panose="020B0604030504040204" pitchFamily="50" charset="-128"/>
              </a:rPr>
              <a:t>あまり見取れていない児童</a:t>
            </a:r>
            <a:r>
              <a:rPr lang="ja-JP" altLang="en-US" sz="2800" dirty="0">
                <a:latin typeface="メイリオ" panose="020B0604030504040204" pitchFamily="50" charset="-128"/>
                <a:ea typeface="メイリオ" panose="020B0604030504040204" pitchFamily="50" charset="-128"/>
              </a:rPr>
              <a:t>がいないか、振り返りましょう。</a:t>
            </a:r>
            <a:endParaRPr lang="en-US" altLang="ja-JP" sz="2800" dirty="0">
              <a:latin typeface="メイリオ" panose="020B0604030504040204" pitchFamily="50" charset="-128"/>
              <a:ea typeface="メイリオ" panose="020B0604030504040204" pitchFamily="50" charset="-128"/>
            </a:endParaRPr>
          </a:p>
          <a:p>
            <a:pPr algn="just"/>
            <a:r>
              <a:rPr lang="ja-JP" altLang="en-US" sz="2800" dirty="0">
                <a:latin typeface="メイリオ" panose="020B0604030504040204" pitchFamily="50" charset="-128"/>
                <a:ea typeface="メイリオ" panose="020B0604030504040204" pitchFamily="50" charset="-128"/>
              </a:rPr>
              <a:t>上手に関われていない児童の良さや意外な一面を知りましょう。</a:t>
            </a:r>
            <a:endParaRPr lang="en-US" altLang="ja-JP" sz="2800" dirty="0">
              <a:latin typeface="メイリオ" panose="020B0604030504040204" pitchFamily="50" charset="-128"/>
              <a:ea typeface="メイリオ" panose="020B0604030504040204" pitchFamily="50" charset="-128"/>
            </a:endParaRPr>
          </a:p>
        </p:txBody>
      </p:sp>
      <p:sp>
        <p:nvSpPr>
          <p:cNvPr id="8" name="吹き出し: 角を丸めた四角形 7">
            <a:extLst>
              <a:ext uri="{FF2B5EF4-FFF2-40B4-BE49-F238E27FC236}">
                <a16:creationId xmlns:a16="http://schemas.microsoft.com/office/drawing/2014/main" id="{1A529E4D-3B91-40CE-0B8D-9DD4AA2BFAF9}"/>
              </a:ext>
            </a:extLst>
          </p:cNvPr>
          <p:cNvSpPr/>
          <p:nvPr/>
        </p:nvSpPr>
        <p:spPr>
          <a:xfrm>
            <a:off x="204447" y="1888138"/>
            <a:ext cx="10644483" cy="1116000"/>
          </a:xfrm>
          <a:prstGeom prst="wedgeRoundRectCallout">
            <a:avLst>
              <a:gd name="adj1" fmla="val 52712"/>
              <a:gd name="adj2" fmla="val -6363"/>
              <a:gd name="adj3" fmla="val 16667"/>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 name="図 1" descr="挿絵 が含まれている画像&#10;&#10;自動的に生成された説明">
            <a:extLst>
              <a:ext uri="{FF2B5EF4-FFF2-40B4-BE49-F238E27FC236}">
                <a16:creationId xmlns:a16="http://schemas.microsoft.com/office/drawing/2014/main" id="{420F4943-6938-5EC6-1A10-E05FA6362056}"/>
              </a:ext>
            </a:extLst>
          </p:cNvPr>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17057" t="3723" r="24271" b="4932"/>
          <a:stretch/>
        </p:blipFill>
        <p:spPr>
          <a:xfrm>
            <a:off x="10964923" y="4252131"/>
            <a:ext cx="1343472" cy="1478689"/>
          </a:xfrm>
          <a:prstGeom prst="rect">
            <a:avLst/>
          </a:prstGeom>
        </p:spPr>
      </p:pic>
      <p:sp>
        <p:nvSpPr>
          <p:cNvPr id="6" name="テキスト ボックス 5">
            <a:extLst>
              <a:ext uri="{FF2B5EF4-FFF2-40B4-BE49-F238E27FC236}">
                <a16:creationId xmlns:a16="http://schemas.microsoft.com/office/drawing/2014/main" id="{368D12CD-9FFA-26C5-705E-37FD90490308}"/>
              </a:ext>
            </a:extLst>
          </p:cNvPr>
          <p:cNvSpPr txBox="1"/>
          <p:nvPr/>
        </p:nvSpPr>
        <p:spPr>
          <a:xfrm>
            <a:off x="280472" y="3950859"/>
            <a:ext cx="10527514" cy="1815882"/>
          </a:xfrm>
          <a:prstGeom prst="rect">
            <a:avLst/>
          </a:prstGeom>
          <a:noFill/>
          <a:ln w="38100">
            <a:noFill/>
          </a:ln>
        </p:spPr>
        <p:txBody>
          <a:bodyPr wrap="square">
            <a:spAutoFit/>
          </a:bodyPr>
          <a:lstStyle/>
          <a:p>
            <a:pPr algn="just"/>
            <a:r>
              <a:rPr lang="ja-JP" altLang="en-US" sz="2800" dirty="0">
                <a:latin typeface="メイリオ" panose="020B0604030504040204" pitchFamily="50" charset="-128"/>
                <a:ea typeface="メイリオ" panose="020B0604030504040204" pitchFamily="50" charset="-128"/>
              </a:rPr>
              <a:t>学年会を活用したり、自分から積極的に聴きに行ったりする等、</a:t>
            </a:r>
            <a:r>
              <a:rPr lang="ja-JP" altLang="en-US" sz="2800" dirty="0">
                <a:solidFill>
                  <a:srgbClr val="FF0000"/>
                </a:solidFill>
                <a:latin typeface="メイリオ" panose="020B0604030504040204" pitchFamily="50" charset="-128"/>
                <a:ea typeface="メイリオ" panose="020B0604030504040204" pitchFamily="50" charset="-128"/>
              </a:rPr>
              <a:t>他の先生の見方を聴く機会</a:t>
            </a:r>
            <a:r>
              <a:rPr lang="ja-JP" altLang="en-US" sz="2800" dirty="0">
                <a:latin typeface="メイリオ" panose="020B0604030504040204" pitchFamily="50" charset="-128"/>
                <a:ea typeface="メイリオ" panose="020B0604030504040204" pitchFamily="50" charset="-128"/>
              </a:rPr>
              <a:t>をつくることが大切です。</a:t>
            </a:r>
            <a:endParaRPr lang="en-US" altLang="ja-JP" sz="2800" dirty="0">
              <a:latin typeface="メイリオ" panose="020B0604030504040204" pitchFamily="50" charset="-128"/>
              <a:ea typeface="メイリオ" panose="020B0604030504040204" pitchFamily="50" charset="-128"/>
            </a:endParaRPr>
          </a:p>
          <a:p>
            <a:pPr algn="just"/>
            <a:r>
              <a:rPr lang="ja-JP" altLang="en-US" sz="2800" dirty="0">
                <a:latin typeface="メイリオ" panose="020B0604030504040204" pitchFamily="50" charset="-128"/>
                <a:ea typeface="メイリオ" panose="020B0604030504040204" pitchFamily="50" charset="-128"/>
              </a:rPr>
              <a:t>他の先生の見方も取り入れ、</a:t>
            </a:r>
            <a:r>
              <a:rPr lang="ja-JP" altLang="en-US" sz="2800" dirty="0">
                <a:solidFill>
                  <a:srgbClr val="FF0000"/>
                </a:solidFill>
                <a:latin typeface="メイリオ" panose="020B0604030504040204" pitchFamily="50" charset="-128"/>
                <a:ea typeface="メイリオ" panose="020B0604030504040204" pitchFamily="50" charset="-128"/>
              </a:rPr>
              <a:t>多様な視点で児童理解をすることで、</a:t>
            </a:r>
            <a:r>
              <a:rPr lang="ja-JP" altLang="en-US" sz="2800">
                <a:solidFill>
                  <a:srgbClr val="FF0000"/>
                </a:solidFill>
                <a:latin typeface="メイリオ" panose="020B0604030504040204" pitchFamily="50" charset="-128"/>
                <a:ea typeface="メイリオ" panose="020B0604030504040204" pitchFamily="50" charset="-128"/>
              </a:rPr>
              <a:t>児童の良さや</a:t>
            </a:r>
            <a:r>
              <a:rPr lang="ja-JP" altLang="en-US" sz="2800" dirty="0">
                <a:solidFill>
                  <a:srgbClr val="FF0000"/>
                </a:solidFill>
                <a:latin typeface="メイリオ" panose="020B0604030504040204" pitchFamily="50" charset="-128"/>
                <a:ea typeface="メイリオ" panose="020B0604030504040204" pitchFamily="50" charset="-128"/>
              </a:rPr>
              <a:t>可能性を伸ばしましょう。</a:t>
            </a:r>
            <a:endParaRPr lang="en-US" altLang="ja-JP" sz="2800" dirty="0">
              <a:solidFill>
                <a:srgbClr val="FF0000"/>
              </a:solidFill>
              <a:latin typeface="メイリオ" panose="020B0604030504040204" pitchFamily="50" charset="-128"/>
              <a:ea typeface="メイリオ" panose="020B0604030504040204" pitchFamily="50" charset="-128"/>
            </a:endParaRPr>
          </a:p>
        </p:txBody>
      </p:sp>
      <p:sp>
        <p:nvSpPr>
          <p:cNvPr id="11" name="吹き出し: 角を丸めた四角形 10">
            <a:extLst>
              <a:ext uri="{FF2B5EF4-FFF2-40B4-BE49-F238E27FC236}">
                <a16:creationId xmlns:a16="http://schemas.microsoft.com/office/drawing/2014/main" id="{7D3E9759-E2F6-9AC0-E25C-0EE09D393589}"/>
              </a:ext>
            </a:extLst>
          </p:cNvPr>
          <p:cNvSpPr/>
          <p:nvPr/>
        </p:nvSpPr>
        <p:spPr>
          <a:xfrm>
            <a:off x="204448" y="3831900"/>
            <a:ext cx="10644483" cy="1980000"/>
          </a:xfrm>
          <a:prstGeom prst="wedgeRoundRectCallout">
            <a:avLst>
              <a:gd name="adj1" fmla="val 52170"/>
              <a:gd name="adj2" fmla="val 4406"/>
              <a:gd name="adj3" fmla="val 16667"/>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3" name="図 12" descr="挿絵 が含まれている画像&#10;&#10;自動的に生成された説明">
            <a:extLst>
              <a:ext uri="{FF2B5EF4-FFF2-40B4-BE49-F238E27FC236}">
                <a16:creationId xmlns:a16="http://schemas.microsoft.com/office/drawing/2014/main" id="{60E334B4-C6FA-EB66-6C28-6411094D9209}"/>
              </a:ext>
            </a:extLst>
          </p:cNvPr>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l="15705" t="26817" r="13031" b="26493"/>
          <a:stretch/>
        </p:blipFill>
        <p:spPr>
          <a:xfrm>
            <a:off x="10813101" y="1936758"/>
            <a:ext cx="1495294" cy="1385726"/>
          </a:xfrm>
          <a:prstGeom prst="rect">
            <a:avLst/>
          </a:prstGeom>
        </p:spPr>
      </p:pic>
      <p:sp>
        <p:nvSpPr>
          <p:cNvPr id="14" name="フッター プレースホルダー 5">
            <a:extLst>
              <a:ext uri="{FF2B5EF4-FFF2-40B4-BE49-F238E27FC236}">
                <a16:creationId xmlns:a16="http://schemas.microsoft.com/office/drawing/2014/main" id="{17DC9C40-21FE-7D9D-60B0-0A88C2A20358}"/>
              </a:ext>
            </a:extLst>
          </p:cNvPr>
          <p:cNvSpPr txBox="1">
            <a:spLocks/>
          </p:cNvSpPr>
          <p:nvPr/>
        </p:nvSpPr>
        <p:spPr>
          <a:xfrm>
            <a:off x="2613749" y="6374809"/>
            <a:ext cx="6964502" cy="357483"/>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ja-JP" altLang="en-US" sz="2000" dirty="0">
                <a:solidFill>
                  <a:schemeClr val="tx1"/>
                </a:solidFill>
                <a:latin typeface="UD デジタル 教科書体 NK-B" panose="02020700000000000000" pitchFamily="18" charset="-128"/>
                <a:ea typeface="UD デジタル 教科書体 NK-B" panose="02020700000000000000" pitchFamily="18" charset="-128"/>
              </a:rPr>
              <a:t>宮城県総合教育センター　令和</a:t>
            </a:r>
            <a:r>
              <a:rPr kumimoji="1" lang="en-US" altLang="ja-JP" sz="2000" dirty="0">
                <a:solidFill>
                  <a:schemeClr val="tx1"/>
                </a:solidFill>
                <a:latin typeface="UD デジタル 教科書体 NK-B" panose="02020700000000000000" pitchFamily="18" charset="-128"/>
                <a:ea typeface="UD デジタル 教科書体 NK-B" panose="02020700000000000000" pitchFamily="18" charset="-128"/>
              </a:rPr>
              <a:t>6</a:t>
            </a:r>
            <a:r>
              <a:rPr kumimoji="1" lang="ja-JP" altLang="en-US" sz="2000" dirty="0">
                <a:solidFill>
                  <a:schemeClr val="tx1"/>
                </a:solidFill>
                <a:latin typeface="UD デジタル 教科書体 NK-B" panose="02020700000000000000" pitchFamily="18" charset="-128"/>
                <a:ea typeface="UD デジタル 教科書体 NK-B" panose="02020700000000000000" pitchFamily="18" charset="-128"/>
              </a:rPr>
              <a:t>年度　生徒指導研究グループ</a:t>
            </a:r>
          </a:p>
        </p:txBody>
      </p:sp>
      <p:sp>
        <p:nvSpPr>
          <p:cNvPr id="4" name="テキスト ボックス 3">
            <a:extLst>
              <a:ext uri="{FF2B5EF4-FFF2-40B4-BE49-F238E27FC236}">
                <a16:creationId xmlns:a16="http://schemas.microsoft.com/office/drawing/2014/main" id="{5AB25FF8-00EA-2DB0-F295-455CF1AD46B9}"/>
              </a:ext>
            </a:extLst>
          </p:cNvPr>
          <p:cNvSpPr txBox="1"/>
          <p:nvPr/>
        </p:nvSpPr>
        <p:spPr>
          <a:xfrm>
            <a:off x="1342238" y="361024"/>
            <a:ext cx="9506693" cy="858761"/>
          </a:xfrm>
          <a:prstGeom prst="rect">
            <a:avLst/>
          </a:prstGeom>
          <a:noFill/>
        </p:spPr>
        <p:txBody>
          <a:bodyPr wrap="square">
            <a:spAutoFit/>
          </a:bodyPr>
          <a:lstStyle/>
          <a:p>
            <a:pPr algn="ctr">
              <a:lnSpc>
                <a:spcPct val="150000"/>
              </a:lnSpc>
            </a:pPr>
            <a:r>
              <a:rPr lang="ja-JP" altLang="en-US" sz="4000" b="1" dirty="0">
                <a:solidFill>
                  <a:schemeClr val="bg1"/>
                </a:solidFill>
                <a:latin typeface="BIZ UDPゴシック" panose="020B0400000000000000" pitchFamily="50" charset="-128"/>
                <a:ea typeface="BIZ UDPゴシック" panose="020B0400000000000000" pitchFamily="50" charset="-128"/>
                <a:cs typeface="メイリオ" panose="020B0604030504040204" pitchFamily="50" charset="-128"/>
              </a:rPr>
              <a:t>３　教員の児童理解を深めよう</a:t>
            </a:r>
          </a:p>
        </p:txBody>
      </p:sp>
    </p:spTree>
    <p:extLst>
      <p:ext uri="{BB962C8B-B14F-4D97-AF65-F5344CB8AC3E}">
        <p14:creationId xmlns:p14="http://schemas.microsoft.com/office/powerpoint/2010/main" val="1587719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nodeType="withEffect">
                                  <p:stCondLst>
                                    <p:cond delay="0"/>
                                  </p:stCondLst>
                                  <p:childTnLst>
                                    <p:set>
                                      <p:cBhvr>
                                        <p:cTn id="12" dur="1" fill="hold">
                                          <p:stCondLst>
                                            <p:cond delay="0"/>
                                          </p:stCondLst>
                                        </p:cTn>
                                        <p:tgtEl>
                                          <p:spTgt spid="7">
                                            <p:txEl>
                                              <p:pRg st="0" end="0"/>
                                            </p:txEl>
                                          </p:spTgt>
                                        </p:tgtEl>
                                        <p:attrNameLst>
                                          <p:attrName>style.visibility</p:attrName>
                                        </p:attrNameLst>
                                      </p:cBhvr>
                                      <p:to>
                                        <p:strVal val="visible"/>
                                      </p:to>
                                    </p:set>
                                    <p:animEffect transition="in" filter="fade">
                                      <p:cBhvr>
                                        <p:cTn id="13" dur="500"/>
                                        <p:tgtEl>
                                          <p:spTgt spid="7">
                                            <p:txEl>
                                              <p:pRg st="0" end="0"/>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7">
                                            <p:txEl>
                                              <p:pRg st="1" end="1"/>
                                            </p:txEl>
                                          </p:spTgt>
                                        </p:tgtEl>
                                        <p:attrNameLst>
                                          <p:attrName>style.visibility</p:attrName>
                                        </p:attrNameLst>
                                      </p:cBhvr>
                                      <p:to>
                                        <p:strVal val="visible"/>
                                      </p:to>
                                    </p:set>
                                    <p:animEffect transition="in" filter="fade">
                                      <p:cBhvr>
                                        <p:cTn id="16" dur="500"/>
                                        <p:tgtEl>
                                          <p:spTgt spid="7">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par>
                                <p:cTn id="23" presetID="10" presetClass="entr" presetSubtype="0" fill="hold" nodeType="withEffect">
                                  <p:stCondLst>
                                    <p:cond delay="0"/>
                                  </p:stCondLst>
                                  <p:childTnLst>
                                    <p:set>
                                      <p:cBhvr>
                                        <p:cTn id="24" dur="1" fill="hold">
                                          <p:stCondLst>
                                            <p:cond delay="0"/>
                                          </p:stCondLst>
                                        </p:cTn>
                                        <p:tgtEl>
                                          <p:spTgt spid="6">
                                            <p:txEl>
                                              <p:pRg st="0" end="0"/>
                                            </p:txEl>
                                          </p:spTgt>
                                        </p:tgtEl>
                                        <p:attrNameLst>
                                          <p:attrName>style.visibility</p:attrName>
                                        </p:attrNameLst>
                                      </p:cBhvr>
                                      <p:to>
                                        <p:strVal val="visible"/>
                                      </p:to>
                                    </p:set>
                                    <p:animEffect transition="in" filter="fade">
                                      <p:cBhvr>
                                        <p:cTn id="25" dur="500"/>
                                        <p:tgtEl>
                                          <p:spTgt spid="6">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6">
                                            <p:txEl>
                                              <p:pRg st="1" end="1"/>
                                            </p:txEl>
                                          </p:spTgt>
                                        </p:tgtEl>
                                        <p:attrNameLst>
                                          <p:attrName>style.visibility</p:attrName>
                                        </p:attrNameLst>
                                      </p:cBhvr>
                                      <p:to>
                                        <p:strVal val="visible"/>
                                      </p:to>
                                    </p:set>
                                    <p:animEffect transition="in" filter="fade">
                                      <p:cBhvr>
                                        <p:cTn id="30"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スライド番号プレースホルダー 6"/>
          <p:cNvSpPr>
            <a:spLocks noGrp="1"/>
          </p:cNvSpPr>
          <p:nvPr>
            <p:ph type="sldNum" sz="quarter" idx="4294967295"/>
          </p:nvPr>
        </p:nvSpPr>
        <p:spPr>
          <a:xfrm>
            <a:off x="11043621" y="6359525"/>
            <a:ext cx="685800" cy="365125"/>
          </a:xfrm>
        </p:spPr>
        <p:txBody>
          <a:bodyPr/>
          <a:lstStyle/>
          <a:p>
            <a:fld id="{0E54B413-F675-4D37-BE3F-961AF07AA19A}" type="slidenum">
              <a:rPr kumimoji="1" lang="ja-JP" altLang="en-US" sz="2000" smtClean="0">
                <a:solidFill>
                  <a:schemeClr val="tx1"/>
                </a:solidFill>
                <a:latin typeface="UD デジタル 教科書体 NK-B" panose="02020700000000000000" pitchFamily="18" charset="-128"/>
                <a:ea typeface="UD デジタル 教科書体 NK-B" panose="02020700000000000000" pitchFamily="18" charset="-128"/>
              </a:rPr>
              <a:t>43</a:t>
            </a:fld>
            <a:endParaRPr kumimoji="1" lang="ja-JP" altLang="en-US" sz="2000" dirty="0">
              <a:solidFill>
                <a:schemeClr val="tx1"/>
              </a:solidFill>
              <a:latin typeface="UD デジタル 教科書体 NK-B" panose="02020700000000000000" pitchFamily="18" charset="-128"/>
              <a:ea typeface="UD デジタル 教科書体 NK-B" panose="02020700000000000000" pitchFamily="18" charset="-128"/>
            </a:endParaRPr>
          </a:p>
        </p:txBody>
      </p:sp>
      <p:sp>
        <p:nvSpPr>
          <p:cNvPr id="2" name="正方形/長方形 1">
            <a:extLst>
              <a:ext uri="{FF2B5EF4-FFF2-40B4-BE49-F238E27FC236}">
                <a16:creationId xmlns:a16="http://schemas.microsoft.com/office/drawing/2014/main" id="{5320E15F-0435-FF65-C76F-4A378A44E076}"/>
              </a:ext>
            </a:extLst>
          </p:cNvPr>
          <p:cNvSpPr/>
          <p:nvPr/>
        </p:nvSpPr>
        <p:spPr>
          <a:xfrm>
            <a:off x="0" y="1364345"/>
            <a:ext cx="12192000" cy="1814286"/>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ja-JP" altLang="en-US" sz="4000" b="1" dirty="0">
                <a:latin typeface="BIZ UDPゴシック" panose="020B0400000000000000" pitchFamily="50" charset="-128"/>
                <a:ea typeface="BIZ UDPゴシック" panose="020B0400000000000000" pitchFamily="50" charset="-128"/>
                <a:cs typeface="メイリオ" panose="020B0604030504040204" pitchFamily="50" charset="-128"/>
              </a:rPr>
              <a:t>４　教員の働き掛けを考え、児童との関係を深めよう</a:t>
            </a:r>
          </a:p>
        </p:txBody>
      </p:sp>
      <p:sp>
        <p:nvSpPr>
          <p:cNvPr id="8" name="フッター プレースホルダー 5">
            <a:extLst>
              <a:ext uri="{FF2B5EF4-FFF2-40B4-BE49-F238E27FC236}">
                <a16:creationId xmlns:a16="http://schemas.microsoft.com/office/drawing/2014/main" id="{7CD0E55D-4FEF-A0ED-740F-6179BC214D39}"/>
              </a:ext>
            </a:extLst>
          </p:cNvPr>
          <p:cNvSpPr txBox="1">
            <a:spLocks/>
          </p:cNvSpPr>
          <p:nvPr/>
        </p:nvSpPr>
        <p:spPr>
          <a:xfrm>
            <a:off x="2613749" y="6374809"/>
            <a:ext cx="6964502" cy="357483"/>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ja-JP" altLang="en-US" sz="2000" dirty="0">
                <a:solidFill>
                  <a:schemeClr val="tx1"/>
                </a:solidFill>
                <a:latin typeface="UD デジタル 教科書体 NK-B" panose="02020700000000000000" pitchFamily="18" charset="-128"/>
                <a:ea typeface="UD デジタル 教科書体 NK-B" panose="02020700000000000000" pitchFamily="18" charset="-128"/>
              </a:rPr>
              <a:t>宮城県総合教育センター　令和</a:t>
            </a:r>
            <a:r>
              <a:rPr kumimoji="1" lang="en-US" altLang="ja-JP" sz="2000" dirty="0">
                <a:solidFill>
                  <a:schemeClr val="tx1"/>
                </a:solidFill>
                <a:latin typeface="UD デジタル 教科書体 NK-B" panose="02020700000000000000" pitchFamily="18" charset="-128"/>
                <a:ea typeface="UD デジタル 教科書体 NK-B" panose="02020700000000000000" pitchFamily="18" charset="-128"/>
              </a:rPr>
              <a:t>6</a:t>
            </a:r>
            <a:r>
              <a:rPr kumimoji="1" lang="ja-JP" altLang="en-US" sz="2000" dirty="0">
                <a:solidFill>
                  <a:schemeClr val="tx1"/>
                </a:solidFill>
                <a:latin typeface="UD デジタル 教科書体 NK-B" panose="02020700000000000000" pitchFamily="18" charset="-128"/>
                <a:ea typeface="UD デジタル 教科書体 NK-B" panose="02020700000000000000" pitchFamily="18" charset="-128"/>
              </a:rPr>
              <a:t>年度　生徒指導研究グループ</a:t>
            </a:r>
          </a:p>
        </p:txBody>
      </p:sp>
      <p:pic>
        <p:nvPicPr>
          <p:cNvPr id="4" name="図 3" descr="ロゴ が含まれている画像&#10;&#10;自動的に生成された説明">
            <a:extLst>
              <a:ext uri="{FF2B5EF4-FFF2-40B4-BE49-F238E27FC236}">
                <a16:creationId xmlns:a16="http://schemas.microsoft.com/office/drawing/2014/main" id="{23ABFB86-A77D-A92A-8EAD-EDB6184ADFE2}"/>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29255" t="35508" r="31315" b="36647"/>
          <a:stretch/>
        </p:blipFill>
        <p:spPr>
          <a:xfrm>
            <a:off x="4870087" y="3429000"/>
            <a:ext cx="2451826" cy="2449156"/>
          </a:xfrm>
          <a:prstGeom prst="rect">
            <a:avLst/>
          </a:prstGeom>
        </p:spPr>
      </p:pic>
    </p:spTree>
    <p:extLst>
      <p:ext uri="{BB962C8B-B14F-4D97-AF65-F5344CB8AC3E}">
        <p14:creationId xmlns:p14="http://schemas.microsoft.com/office/powerpoint/2010/main" val="353304016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p:cNvSpPr/>
          <p:nvPr/>
        </p:nvSpPr>
        <p:spPr>
          <a:xfrm>
            <a:off x="0" y="522518"/>
            <a:ext cx="12192000" cy="757643"/>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tIns="36000" bIns="180000" rtlCol="0" anchor="ctr"/>
          <a:lstStyle/>
          <a:p>
            <a:pPr algn="ctr">
              <a:lnSpc>
                <a:spcPct val="150000"/>
              </a:lnSpc>
            </a:pPr>
            <a:endParaRPr lang="ja-JP" altLang="en-US" sz="4000" b="1" dirty="0">
              <a:latin typeface="BIZ UDPゴシック" panose="020B0400000000000000" pitchFamily="50" charset="-128"/>
              <a:ea typeface="BIZ UDPゴシック" panose="020B0400000000000000" pitchFamily="50" charset="-128"/>
              <a:cs typeface="メイリオ" panose="020B0604030504040204" pitchFamily="50" charset="-128"/>
            </a:endParaRPr>
          </a:p>
        </p:txBody>
      </p:sp>
      <p:sp>
        <p:nvSpPr>
          <p:cNvPr id="10" name="スライド番号プレースホルダー 6"/>
          <p:cNvSpPr>
            <a:spLocks noGrp="1"/>
          </p:cNvSpPr>
          <p:nvPr>
            <p:ph type="sldNum" sz="quarter" idx="4294967295"/>
          </p:nvPr>
        </p:nvSpPr>
        <p:spPr>
          <a:xfrm>
            <a:off x="11043621" y="6359525"/>
            <a:ext cx="685800" cy="365125"/>
          </a:xfrm>
        </p:spPr>
        <p:txBody>
          <a:bodyPr/>
          <a:lstStyle/>
          <a:p>
            <a:fld id="{0E54B413-F675-4D37-BE3F-961AF07AA19A}" type="slidenum">
              <a:rPr kumimoji="1" lang="ja-JP" altLang="en-US" sz="2000" smtClean="0">
                <a:solidFill>
                  <a:schemeClr val="tx1"/>
                </a:solidFill>
                <a:latin typeface="UD デジタル 教科書体 NK-B" panose="02020700000000000000" pitchFamily="18" charset="-128"/>
                <a:ea typeface="UD デジタル 教科書体 NK-B" panose="02020700000000000000" pitchFamily="18" charset="-128"/>
              </a:rPr>
              <a:t>44</a:t>
            </a:fld>
            <a:endParaRPr kumimoji="1" lang="ja-JP" altLang="en-US" sz="2000" dirty="0">
              <a:solidFill>
                <a:schemeClr val="tx1"/>
              </a:solidFill>
              <a:latin typeface="UD デジタル 教科書体 NK-B" panose="02020700000000000000" pitchFamily="18" charset="-128"/>
              <a:ea typeface="UD デジタル 教科書体 NK-B" panose="02020700000000000000" pitchFamily="18" charset="-128"/>
            </a:endParaRPr>
          </a:p>
        </p:txBody>
      </p:sp>
      <p:sp>
        <p:nvSpPr>
          <p:cNvPr id="3" name="テキスト ボックス 2">
            <a:extLst>
              <a:ext uri="{FF2B5EF4-FFF2-40B4-BE49-F238E27FC236}">
                <a16:creationId xmlns:a16="http://schemas.microsoft.com/office/drawing/2014/main" id="{049632A3-744D-18D1-91D6-978BF4435FE1}"/>
              </a:ext>
            </a:extLst>
          </p:cNvPr>
          <p:cNvSpPr txBox="1"/>
          <p:nvPr/>
        </p:nvSpPr>
        <p:spPr>
          <a:xfrm>
            <a:off x="580663" y="442981"/>
            <a:ext cx="11030673" cy="782137"/>
          </a:xfrm>
          <a:prstGeom prst="rect">
            <a:avLst/>
          </a:prstGeom>
          <a:noFill/>
        </p:spPr>
        <p:txBody>
          <a:bodyPr wrap="square">
            <a:spAutoFit/>
          </a:bodyPr>
          <a:lstStyle/>
          <a:p>
            <a:pPr algn="ctr">
              <a:lnSpc>
                <a:spcPct val="150000"/>
              </a:lnSpc>
            </a:pPr>
            <a:r>
              <a:rPr lang="ja-JP" altLang="en-US" sz="3600" b="1" dirty="0">
                <a:solidFill>
                  <a:schemeClr val="bg1"/>
                </a:solidFill>
                <a:latin typeface="BIZ UDPゴシック" panose="020B0400000000000000" pitchFamily="50" charset="-128"/>
                <a:ea typeface="BIZ UDPゴシック" panose="020B0400000000000000" pitchFamily="50" charset="-128"/>
                <a:cs typeface="メイリオ" panose="020B0604030504040204" pitchFamily="50" charset="-128"/>
              </a:rPr>
              <a:t>　４　教員の働き掛けを考え、児童との関係を深めよう</a:t>
            </a:r>
          </a:p>
        </p:txBody>
      </p:sp>
      <p:pic>
        <p:nvPicPr>
          <p:cNvPr id="41" name="図 40" descr="挿絵 が含まれている画像&#10;&#10;自動的に生成された説明">
            <a:extLst>
              <a:ext uri="{FF2B5EF4-FFF2-40B4-BE49-F238E27FC236}">
                <a16:creationId xmlns:a16="http://schemas.microsoft.com/office/drawing/2014/main" id="{E7EA86AC-503E-2EBF-C183-C8833585DE91}"/>
              </a:ext>
            </a:extLst>
          </p:cNvPr>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15705" t="26817" r="13031" b="26493"/>
          <a:stretch/>
        </p:blipFill>
        <p:spPr>
          <a:xfrm>
            <a:off x="10551016" y="2343588"/>
            <a:ext cx="1447883" cy="1341789"/>
          </a:xfrm>
          <a:prstGeom prst="rect">
            <a:avLst/>
          </a:prstGeom>
        </p:spPr>
      </p:pic>
      <p:sp>
        <p:nvSpPr>
          <p:cNvPr id="15" name="テキスト ボックス 14">
            <a:extLst>
              <a:ext uri="{FF2B5EF4-FFF2-40B4-BE49-F238E27FC236}">
                <a16:creationId xmlns:a16="http://schemas.microsoft.com/office/drawing/2014/main" id="{DAE1A140-73CB-23A6-E225-A92F130AF3A2}"/>
              </a:ext>
            </a:extLst>
          </p:cNvPr>
          <p:cNvSpPr txBox="1"/>
          <p:nvPr/>
        </p:nvSpPr>
        <p:spPr>
          <a:xfrm>
            <a:off x="239651" y="2586870"/>
            <a:ext cx="10498089" cy="523220"/>
          </a:xfrm>
          <a:prstGeom prst="rect">
            <a:avLst/>
          </a:prstGeom>
          <a:noFill/>
        </p:spPr>
        <p:txBody>
          <a:bodyPr wrap="square">
            <a:spAutoFit/>
          </a:bodyPr>
          <a:lstStyle/>
          <a:p>
            <a:pPr algn="ctr"/>
            <a:r>
              <a:rPr kumimoji="1" lang="ja-JP" altLang="en-US" sz="2800" dirty="0">
                <a:solidFill>
                  <a:schemeClr val="tx1"/>
                </a:solidFill>
                <a:latin typeface="メイリオ" panose="020B0604030504040204" pitchFamily="50" charset="-128"/>
                <a:ea typeface="メイリオ" panose="020B0604030504040204" pitchFamily="50" charset="-128"/>
              </a:rPr>
              <a:t>自分が行っている取組を</a:t>
            </a:r>
            <a:r>
              <a:rPr kumimoji="1" lang="ja-JP" altLang="en-US" sz="2800" dirty="0">
                <a:solidFill>
                  <a:srgbClr val="FF0000"/>
                </a:solidFill>
                <a:latin typeface="メイリオ" panose="020B0604030504040204" pitchFamily="50" charset="-128"/>
                <a:ea typeface="メイリオ" panose="020B0604030504040204" pitchFamily="50" charset="-128"/>
              </a:rPr>
              <a:t>具体的に</a:t>
            </a:r>
            <a:r>
              <a:rPr kumimoji="1" lang="ja-JP" altLang="en-US" sz="2800" dirty="0">
                <a:solidFill>
                  <a:schemeClr val="tx1"/>
                </a:solidFill>
                <a:latin typeface="メイリオ" panose="020B0604030504040204" pitchFamily="50" charset="-128"/>
                <a:ea typeface="メイリオ" panose="020B0604030504040204" pitchFamily="50" charset="-128"/>
              </a:rPr>
              <a:t>付箋に書きましょう。（４分）</a:t>
            </a:r>
            <a:endParaRPr kumimoji="1" lang="en-US" altLang="ja-JP" sz="2800" dirty="0">
              <a:solidFill>
                <a:schemeClr val="tx1"/>
              </a:solidFill>
              <a:latin typeface="メイリオ" panose="020B0604030504040204" pitchFamily="50" charset="-128"/>
              <a:ea typeface="メイリオ" panose="020B0604030504040204" pitchFamily="50" charset="-128"/>
            </a:endParaRPr>
          </a:p>
        </p:txBody>
      </p:sp>
      <p:sp>
        <p:nvSpPr>
          <p:cNvPr id="16" name="吹き出し: 角を丸めた四角形 15">
            <a:extLst>
              <a:ext uri="{FF2B5EF4-FFF2-40B4-BE49-F238E27FC236}">
                <a16:creationId xmlns:a16="http://schemas.microsoft.com/office/drawing/2014/main" id="{C344D928-7814-D4AC-8C63-C85482B81B94}"/>
              </a:ext>
            </a:extLst>
          </p:cNvPr>
          <p:cNvSpPr/>
          <p:nvPr/>
        </p:nvSpPr>
        <p:spPr>
          <a:xfrm>
            <a:off x="123240" y="2496191"/>
            <a:ext cx="10427735" cy="651075"/>
          </a:xfrm>
          <a:prstGeom prst="wedgeRoundRectCallout">
            <a:avLst>
              <a:gd name="adj1" fmla="val 52833"/>
              <a:gd name="adj2" fmla="val -10840"/>
              <a:gd name="adj3" fmla="val 16667"/>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 name="グループ化 1">
            <a:extLst>
              <a:ext uri="{FF2B5EF4-FFF2-40B4-BE49-F238E27FC236}">
                <a16:creationId xmlns:a16="http://schemas.microsoft.com/office/drawing/2014/main" id="{0C02667C-2A03-F3B8-F48B-E32C36561A6A}"/>
              </a:ext>
            </a:extLst>
          </p:cNvPr>
          <p:cNvGrpSpPr/>
          <p:nvPr/>
        </p:nvGrpSpPr>
        <p:grpSpPr>
          <a:xfrm>
            <a:off x="5813136" y="4950655"/>
            <a:ext cx="2976730" cy="860552"/>
            <a:chOff x="2367433" y="1755500"/>
            <a:chExt cx="2654992" cy="737420"/>
          </a:xfrm>
        </p:grpSpPr>
        <p:sp>
          <p:nvSpPr>
            <p:cNvPr id="5" name="四角形: メモ 4">
              <a:extLst>
                <a:ext uri="{FF2B5EF4-FFF2-40B4-BE49-F238E27FC236}">
                  <a16:creationId xmlns:a16="http://schemas.microsoft.com/office/drawing/2014/main" id="{3FD4AE9D-8334-8965-E27B-ADF5E981F7D1}"/>
                </a:ext>
              </a:extLst>
            </p:cNvPr>
            <p:cNvSpPr/>
            <p:nvPr/>
          </p:nvSpPr>
          <p:spPr>
            <a:xfrm>
              <a:off x="2384526" y="1755500"/>
              <a:ext cx="2579251" cy="737420"/>
            </a:xfrm>
            <a:prstGeom prst="foldedCorner">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800" dirty="0">
                <a:solidFill>
                  <a:schemeClr val="tx1"/>
                </a:solidFill>
                <a:latin typeface="メイリオ" panose="020B0604030504040204" pitchFamily="50" charset="-128"/>
                <a:ea typeface="メイリオ" panose="020B0604030504040204" pitchFamily="50" charset="-128"/>
              </a:endParaRPr>
            </a:p>
          </p:txBody>
        </p:sp>
        <p:sp>
          <p:nvSpPr>
            <p:cNvPr id="7" name="テキスト ボックス 6">
              <a:extLst>
                <a:ext uri="{FF2B5EF4-FFF2-40B4-BE49-F238E27FC236}">
                  <a16:creationId xmlns:a16="http://schemas.microsoft.com/office/drawing/2014/main" id="{E4F512F7-5BCF-7CEB-1F3B-3AE2A5BCE1CA}"/>
                </a:ext>
              </a:extLst>
            </p:cNvPr>
            <p:cNvSpPr txBox="1"/>
            <p:nvPr/>
          </p:nvSpPr>
          <p:spPr>
            <a:xfrm>
              <a:off x="2367433" y="1894414"/>
              <a:ext cx="2654992" cy="553851"/>
            </a:xfrm>
            <a:prstGeom prst="rect">
              <a:avLst/>
            </a:prstGeom>
            <a:noFill/>
          </p:spPr>
          <p:txBody>
            <a:bodyPr wrap="square">
              <a:spAutoFit/>
            </a:bodyPr>
            <a:lstStyle/>
            <a:p>
              <a:r>
                <a:rPr kumimoji="1" lang="ja-JP" altLang="en-US" sz="1800" dirty="0">
                  <a:solidFill>
                    <a:schemeClr val="tx1"/>
                  </a:solidFill>
                  <a:latin typeface="メイリオ" panose="020B0604030504040204" pitchFamily="50" charset="-128"/>
                  <a:ea typeface="メイリオ" panose="020B0604030504040204" pitchFamily="50" charset="-128"/>
                </a:rPr>
                <a:t>朝の会で、出欠確認をするとき、児童の顔を見る。</a:t>
              </a:r>
            </a:p>
          </p:txBody>
        </p:sp>
      </p:grpSp>
      <p:grpSp>
        <p:nvGrpSpPr>
          <p:cNvPr id="14" name="グループ化 13">
            <a:extLst>
              <a:ext uri="{FF2B5EF4-FFF2-40B4-BE49-F238E27FC236}">
                <a16:creationId xmlns:a16="http://schemas.microsoft.com/office/drawing/2014/main" id="{0D7E6DEC-55BC-C5C5-2003-7B55999AA6FD}"/>
              </a:ext>
            </a:extLst>
          </p:cNvPr>
          <p:cNvGrpSpPr/>
          <p:nvPr/>
        </p:nvGrpSpPr>
        <p:grpSpPr>
          <a:xfrm>
            <a:off x="5788513" y="3796592"/>
            <a:ext cx="2928612" cy="852171"/>
            <a:chOff x="4829004" y="1680759"/>
            <a:chExt cx="2553243" cy="852171"/>
          </a:xfrm>
        </p:grpSpPr>
        <p:sp>
          <p:nvSpPr>
            <p:cNvPr id="17" name="四角形: メモ 16">
              <a:extLst>
                <a:ext uri="{FF2B5EF4-FFF2-40B4-BE49-F238E27FC236}">
                  <a16:creationId xmlns:a16="http://schemas.microsoft.com/office/drawing/2014/main" id="{04454666-13EF-95A3-BB12-8364F7F52124}"/>
                </a:ext>
              </a:extLst>
            </p:cNvPr>
            <p:cNvSpPr/>
            <p:nvPr/>
          </p:nvSpPr>
          <p:spPr>
            <a:xfrm>
              <a:off x="4861089" y="1680759"/>
              <a:ext cx="2521158" cy="852171"/>
            </a:xfrm>
            <a:prstGeom prst="foldedCorner">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800" dirty="0">
                <a:solidFill>
                  <a:schemeClr val="tx1"/>
                </a:solidFill>
                <a:latin typeface="メイリオ" panose="020B0604030504040204" pitchFamily="50" charset="-128"/>
                <a:ea typeface="メイリオ" panose="020B0604030504040204" pitchFamily="50" charset="-128"/>
              </a:endParaRPr>
            </a:p>
          </p:txBody>
        </p:sp>
        <p:sp>
          <p:nvSpPr>
            <p:cNvPr id="20" name="テキスト ボックス 19">
              <a:extLst>
                <a:ext uri="{FF2B5EF4-FFF2-40B4-BE49-F238E27FC236}">
                  <a16:creationId xmlns:a16="http://schemas.microsoft.com/office/drawing/2014/main" id="{5C23366E-F673-ADD2-8AC1-E0ADB93D7838}"/>
                </a:ext>
              </a:extLst>
            </p:cNvPr>
            <p:cNvSpPr txBox="1"/>
            <p:nvPr/>
          </p:nvSpPr>
          <p:spPr>
            <a:xfrm>
              <a:off x="4829004" y="1954322"/>
              <a:ext cx="2553243" cy="369332"/>
            </a:xfrm>
            <a:prstGeom prst="rect">
              <a:avLst/>
            </a:prstGeom>
            <a:noFill/>
          </p:spPr>
          <p:txBody>
            <a:bodyPr wrap="square">
              <a:spAutoFit/>
            </a:bodyPr>
            <a:lstStyle/>
            <a:p>
              <a:r>
                <a:rPr kumimoji="1" lang="ja-JP" altLang="en-US" sz="1800" dirty="0">
                  <a:solidFill>
                    <a:schemeClr val="tx1"/>
                  </a:solidFill>
                  <a:latin typeface="メイリオ" panose="020B0604030504040204" pitchFamily="50" charset="-128"/>
                  <a:ea typeface="メイリオ" panose="020B0604030504040204" pitchFamily="50" charset="-128"/>
                </a:rPr>
                <a:t>休み時間、児童の話を聴く。</a:t>
              </a:r>
            </a:p>
          </p:txBody>
        </p:sp>
      </p:grpSp>
      <p:grpSp>
        <p:nvGrpSpPr>
          <p:cNvPr id="23" name="グループ化 22">
            <a:extLst>
              <a:ext uri="{FF2B5EF4-FFF2-40B4-BE49-F238E27FC236}">
                <a16:creationId xmlns:a16="http://schemas.microsoft.com/office/drawing/2014/main" id="{93E2718D-AFC3-C852-461D-7CC98A6C7C22}"/>
              </a:ext>
            </a:extLst>
          </p:cNvPr>
          <p:cNvGrpSpPr/>
          <p:nvPr/>
        </p:nvGrpSpPr>
        <p:grpSpPr>
          <a:xfrm>
            <a:off x="2681433" y="3809444"/>
            <a:ext cx="2984949" cy="845808"/>
            <a:chOff x="6119670" y="1668422"/>
            <a:chExt cx="2602358" cy="845808"/>
          </a:xfrm>
        </p:grpSpPr>
        <p:sp>
          <p:nvSpPr>
            <p:cNvPr id="24" name="四角形: メモ 23">
              <a:extLst>
                <a:ext uri="{FF2B5EF4-FFF2-40B4-BE49-F238E27FC236}">
                  <a16:creationId xmlns:a16="http://schemas.microsoft.com/office/drawing/2014/main" id="{5E7D9FBF-F0C4-435B-8348-10776729D663}"/>
                </a:ext>
              </a:extLst>
            </p:cNvPr>
            <p:cNvSpPr/>
            <p:nvPr/>
          </p:nvSpPr>
          <p:spPr>
            <a:xfrm>
              <a:off x="6152282" y="1668422"/>
              <a:ext cx="2490095" cy="845808"/>
            </a:xfrm>
            <a:prstGeom prst="foldedCorner">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800" dirty="0">
                <a:solidFill>
                  <a:schemeClr val="tx1"/>
                </a:solidFill>
                <a:latin typeface="メイリオ" panose="020B0604030504040204" pitchFamily="50" charset="-128"/>
                <a:ea typeface="メイリオ" panose="020B0604030504040204" pitchFamily="50" charset="-128"/>
              </a:endParaRPr>
            </a:p>
          </p:txBody>
        </p:sp>
        <p:sp>
          <p:nvSpPr>
            <p:cNvPr id="25" name="テキスト ボックス 24">
              <a:extLst>
                <a:ext uri="{FF2B5EF4-FFF2-40B4-BE49-F238E27FC236}">
                  <a16:creationId xmlns:a16="http://schemas.microsoft.com/office/drawing/2014/main" id="{E81F35B5-1B94-B7B0-F532-4ABEBC0DC899}"/>
                </a:ext>
              </a:extLst>
            </p:cNvPr>
            <p:cNvSpPr txBox="1"/>
            <p:nvPr/>
          </p:nvSpPr>
          <p:spPr>
            <a:xfrm>
              <a:off x="6119670" y="1816989"/>
              <a:ext cx="2602358" cy="646331"/>
            </a:xfrm>
            <a:prstGeom prst="rect">
              <a:avLst/>
            </a:prstGeom>
            <a:noFill/>
          </p:spPr>
          <p:txBody>
            <a:bodyPr wrap="square">
              <a:spAutoFit/>
            </a:bodyPr>
            <a:lstStyle/>
            <a:p>
              <a:r>
                <a:rPr kumimoji="1" lang="ja-JP" altLang="en-US" sz="1800" dirty="0">
                  <a:solidFill>
                    <a:schemeClr val="tx1"/>
                  </a:solidFill>
                  <a:latin typeface="メイリオ" panose="020B0604030504040204" pitchFamily="50" charset="-128"/>
                  <a:ea typeface="メイリオ" panose="020B0604030504040204" pitchFamily="50" charset="-128"/>
                </a:rPr>
                <a:t>掃除当番で、頑張っている児童を励ます。</a:t>
              </a:r>
            </a:p>
          </p:txBody>
        </p:sp>
      </p:grpSp>
      <p:grpSp>
        <p:nvGrpSpPr>
          <p:cNvPr id="26" name="グループ化 25">
            <a:extLst>
              <a:ext uri="{FF2B5EF4-FFF2-40B4-BE49-F238E27FC236}">
                <a16:creationId xmlns:a16="http://schemas.microsoft.com/office/drawing/2014/main" id="{C1EE3E52-FDB1-7833-4EAE-E368EE932C2B}"/>
              </a:ext>
            </a:extLst>
          </p:cNvPr>
          <p:cNvGrpSpPr/>
          <p:nvPr/>
        </p:nvGrpSpPr>
        <p:grpSpPr>
          <a:xfrm>
            <a:off x="2731285" y="4989403"/>
            <a:ext cx="2953731" cy="852171"/>
            <a:chOff x="3365541" y="4003446"/>
            <a:chExt cx="2575143" cy="852171"/>
          </a:xfrm>
        </p:grpSpPr>
        <p:sp>
          <p:nvSpPr>
            <p:cNvPr id="27" name="四角形: メモ 26">
              <a:extLst>
                <a:ext uri="{FF2B5EF4-FFF2-40B4-BE49-F238E27FC236}">
                  <a16:creationId xmlns:a16="http://schemas.microsoft.com/office/drawing/2014/main" id="{536B7261-B868-14B7-4C79-8AC2F3C96C44}"/>
                </a:ext>
              </a:extLst>
            </p:cNvPr>
            <p:cNvSpPr/>
            <p:nvPr/>
          </p:nvSpPr>
          <p:spPr>
            <a:xfrm>
              <a:off x="3365541" y="4003446"/>
              <a:ext cx="2521158" cy="852171"/>
            </a:xfrm>
            <a:prstGeom prst="foldedCorner">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800" dirty="0">
                <a:solidFill>
                  <a:schemeClr val="tx1"/>
                </a:solidFill>
                <a:latin typeface="メイリオ" panose="020B0604030504040204" pitchFamily="50" charset="-128"/>
                <a:ea typeface="メイリオ" panose="020B0604030504040204" pitchFamily="50" charset="-128"/>
              </a:endParaRPr>
            </a:p>
          </p:txBody>
        </p:sp>
        <p:sp>
          <p:nvSpPr>
            <p:cNvPr id="28" name="テキスト ボックス 27">
              <a:extLst>
                <a:ext uri="{FF2B5EF4-FFF2-40B4-BE49-F238E27FC236}">
                  <a16:creationId xmlns:a16="http://schemas.microsoft.com/office/drawing/2014/main" id="{C5A2BB71-A4FF-29DD-F69B-5694C934103F}"/>
                </a:ext>
              </a:extLst>
            </p:cNvPr>
            <p:cNvSpPr txBox="1"/>
            <p:nvPr/>
          </p:nvSpPr>
          <p:spPr>
            <a:xfrm>
              <a:off x="3419526" y="4137555"/>
              <a:ext cx="2521158" cy="646331"/>
            </a:xfrm>
            <a:prstGeom prst="rect">
              <a:avLst/>
            </a:prstGeom>
            <a:noFill/>
          </p:spPr>
          <p:txBody>
            <a:bodyPr wrap="square">
              <a:spAutoFit/>
            </a:bodyPr>
            <a:lstStyle/>
            <a:p>
              <a:r>
                <a:rPr kumimoji="1" lang="ja-JP" altLang="en-US" sz="1800" dirty="0">
                  <a:solidFill>
                    <a:schemeClr val="tx1"/>
                  </a:solidFill>
                  <a:latin typeface="メイリオ" panose="020B0604030504040204" pitchFamily="50" charset="-128"/>
                  <a:ea typeface="メイリオ" panose="020B0604030504040204" pitchFamily="50" charset="-128"/>
                </a:rPr>
                <a:t>机間指導のとき、困っている児童と一緒に考える。</a:t>
              </a:r>
            </a:p>
          </p:txBody>
        </p:sp>
      </p:grpSp>
      <p:sp>
        <p:nvSpPr>
          <p:cNvPr id="29" name="テキスト ボックス 28">
            <a:extLst>
              <a:ext uri="{FF2B5EF4-FFF2-40B4-BE49-F238E27FC236}">
                <a16:creationId xmlns:a16="http://schemas.microsoft.com/office/drawing/2014/main" id="{BD912CBF-FEF1-F181-4979-E9A8F23131AB}"/>
              </a:ext>
            </a:extLst>
          </p:cNvPr>
          <p:cNvSpPr txBox="1"/>
          <p:nvPr/>
        </p:nvSpPr>
        <p:spPr>
          <a:xfrm>
            <a:off x="2138007" y="3263143"/>
            <a:ext cx="1385399" cy="523220"/>
          </a:xfrm>
          <a:prstGeom prst="rect">
            <a:avLst/>
          </a:prstGeom>
          <a:noFill/>
        </p:spPr>
        <p:txBody>
          <a:bodyPr wrap="square">
            <a:spAutoFit/>
          </a:bodyPr>
          <a:lstStyle/>
          <a:p>
            <a:pPr algn="ctr"/>
            <a:r>
              <a:rPr kumimoji="1" lang="ja-JP" altLang="en-US" sz="2800" dirty="0">
                <a:solidFill>
                  <a:schemeClr val="tx1"/>
                </a:solidFill>
                <a:latin typeface="メイリオ" panose="020B0604030504040204" pitchFamily="50" charset="-128"/>
                <a:ea typeface="メイリオ" panose="020B0604030504040204" pitchFamily="50" charset="-128"/>
              </a:rPr>
              <a:t>（例）</a:t>
            </a:r>
            <a:endParaRPr kumimoji="1" lang="en-US" altLang="ja-JP" sz="2800" dirty="0">
              <a:solidFill>
                <a:schemeClr val="tx1"/>
              </a:solidFill>
              <a:latin typeface="メイリオ" panose="020B0604030504040204" pitchFamily="50" charset="-128"/>
              <a:ea typeface="メイリオ" panose="020B0604030504040204" pitchFamily="50" charset="-128"/>
            </a:endParaRPr>
          </a:p>
        </p:txBody>
      </p:sp>
      <p:sp>
        <p:nvSpPr>
          <p:cNvPr id="6" name="テキスト ボックス 5">
            <a:extLst>
              <a:ext uri="{FF2B5EF4-FFF2-40B4-BE49-F238E27FC236}">
                <a16:creationId xmlns:a16="http://schemas.microsoft.com/office/drawing/2014/main" id="{F52EAF8E-1980-CA18-E4C8-DC05028A92E0}"/>
              </a:ext>
            </a:extLst>
          </p:cNvPr>
          <p:cNvSpPr txBox="1"/>
          <p:nvPr/>
        </p:nvSpPr>
        <p:spPr>
          <a:xfrm>
            <a:off x="46658" y="3849950"/>
            <a:ext cx="2591160" cy="2154436"/>
          </a:xfrm>
          <a:prstGeom prst="rect">
            <a:avLst/>
          </a:prstGeom>
          <a:noFill/>
        </p:spPr>
        <p:txBody>
          <a:bodyPr wrap="square">
            <a:spAutoFit/>
          </a:bodyPr>
          <a:lstStyle/>
          <a:p>
            <a:r>
              <a:rPr kumimoji="1" lang="ja-JP" altLang="en-US" sz="2000" dirty="0">
                <a:solidFill>
                  <a:schemeClr val="tx1"/>
                </a:solidFill>
                <a:latin typeface="メイリオ" panose="020B0604030504040204" pitchFamily="50" charset="-128"/>
                <a:ea typeface="メイリオ" panose="020B0604030504040204" pitchFamily="50" charset="-128"/>
              </a:rPr>
              <a:t>①個人への働き掛け</a:t>
            </a:r>
            <a:endParaRPr kumimoji="1" lang="en-US" altLang="ja-JP" sz="2000" dirty="0">
              <a:solidFill>
                <a:schemeClr val="tx1"/>
              </a:solidFill>
              <a:latin typeface="メイリオ" panose="020B0604030504040204" pitchFamily="50" charset="-128"/>
              <a:ea typeface="メイリオ" panose="020B0604030504040204" pitchFamily="50" charset="-128"/>
            </a:endParaRPr>
          </a:p>
          <a:p>
            <a:r>
              <a:rPr kumimoji="1" lang="ja-JP" altLang="en-US" sz="2000" dirty="0">
                <a:solidFill>
                  <a:schemeClr val="tx1"/>
                </a:solidFill>
                <a:latin typeface="メイリオ" panose="020B0604030504040204" pitchFamily="50" charset="-128"/>
                <a:ea typeface="メイリオ" panose="020B0604030504040204" pitchFamily="50" charset="-128"/>
              </a:rPr>
              <a:t>　を付箋に書く</a:t>
            </a:r>
            <a:endParaRPr kumimoji="1" lang="en-US" altLang="ja-JP" sz="2000" dirty="0">
              <a:solidFill>
                <a:schemeClr val="tx1"/>
              </a:solidFill>
              <a:latin typeface="メイリオ" panose="020B0604030504040204" pitchFamily="50" charset="-128"/>
              <a:ea typeface="メイリオ" panose="020B0604030504040204" pitchFamily="50" charset="-128"/>
            </a:endParaRPr>
          </a:p>
          <a:p>
            <a:r>
              <a:rPr kumimoji="1" lang="en-US" altLang="ja-JP" sz="2000" dirty="0">
                <a:latin typeface="メイリオ" panose="020B0604030504040204" pitchFamily="50" charset="-128"/>
                <a:ea typeface="メイリオ" panose="020B0604030504040204" pitchFamily="50" charset="-128"/>
              </a:rPr>
              <a:t> </a:t>
            </a:r>
            <a:r>
              <a:rPr kumimoji="1" lang="ja-JP" altLang="en-US" sz="2000" dirty="0">
                <a:solidFill>
                  <a:schemeClr val="tx1"/>
                </a:solidFill>
                <a:latin typeface="メイリオ" panose="020B0604030504040204" pitchFamily="50" charset="-128"/>
                <a:ea typeface="メイリオ" panose="020B0604030504040204" pitchFamily="50" charset="-128"/>
              </a:rPr>
              <a:t>（４分）</a:t>
            </a:r>
            <a:endParaRPr kumimoji="1" lang="en-US" altLang="ja-JP" sz="2000" dirty="0">
              <a:solidFill>
                <a:schemeClr val="tx1"/>
              </a:solidFill>
              <a:latin typeface="メイリオ" panose="020B0604030504040204" pitchFamily="50" charset="-128"/>
              <a:ea typeface="メイリオ" panose="020B0604030504040204" pitchFamily="50" charset="-128"/>
            </a:endParaRPr>
          </a:p>
          <a:p>
            <a:endParaRPr kumimoji="1" lang="en-US" altLang="ja-JP" sz="1400" dirty="0">
              <a:solidFill>
                <a:schemeClr val="tx1"/>
              </a:solidFill>
              <a:latin typeface="メイリオ" panose="020B0604030504040204" pitchFamily="50" charset="-128"/>
              <a:ea typeface="メイリオ" panose="020B0604030504040204" pitchFamily="50" charset="-128"/>
            </a:endParaRPr>
          </a:p>
          <a:p>
            <a:r>
              <a:rPr kumimoji="1" lang="ja-JP" altLang="en-US" sz="2000" dirty="0">
                <a:solidFill>
                  <a:schemeClr val="bg1">
                    <a:lumMod val="65000"/>
                  </a:schemeClr>
                </a:solidFill>
                <a:latin typeface="メイリオ" panose="020B0604030504040204" pitchFamily="50" charset="-128"/>
                <a:ea typeface="メイリオ" panose="020B0604030504040204" pitchFamily="50" charset="-128"/>
              </a:rPr>
              <a:t>②付箋を</a:t>
            </a:r>
            <a:r>
              <a:rPr kumimoji="1" lang="en-US" altLang="ja-JP" sz="2000" dirty="0">
                <a:solidFill>
                  <a:schemeClr val="bg1">
                    <a:lumMod val="65000"/>
                  </a:schemeClr>
                </a:solidFill>
                <a:latin typeface="メイリオ" panose="020B0604030504040204" pitchFamily="50" charset="-128"/>
                <a:ea typeface="メイリオ" panose="020B0604030504040204" pitchFamily="50" charset="-128"/>
              </a:rPr>
              <a:t>4</a:t>
            </a:r>
            <a:r>
              <a:rPr kumimoji="1" lang="ja-JP" altLang="en-US" sz="2000" dirty="0">
                <a:solidFill>
                  <a:schemeClr val="bg1">
                    <a:lumMod val="65000"/>
                  </a:schemeClr>
                </a:solidFill>
                <a:latin typeface="メイリオ" panose="020B0604030504040204" pitchFamily="50" charset="-128"/>
                <a:ea typeface="メイリオ" panose="020B0604030504040204" pitchFamily="50" charset="-128"/>
              </a:rPr>
              <a:t>つの視点</a:t>
            </a:r>
            <a:endParaRPr kumimoji="1" lang="en-US" altLang="ja-JP" sz="2000" dirty="0">
              <a:solidFill>
                <a:schemeClr val="bg1">
                  <a:lumMod val="65000"/>
                </a:schemeClr>
              </a:solidFill>
              <a:latin typeface="メイリオ" panose="020B0604030504040204" pitchFamily="50" charset="-128"/>
              <a:ea typeface="メイリオ" panose="020B0604030504040204" pitchFamily="50" charset="-128"/>
            </a:endParaRPr>
          </a:p>
          <a:p>
            <a:r>
              <a:rPr kumimoji="1" lang="ja-JP" altLang="en-US" sz="2000" dirty="0">
                <a:solidFill>
                  <a:schemeClr val="bg1">
                    <a:lumMod val="65000"/>
                  </a:schemeClr>
                </a:solidFill>
                <a:latin typeface="メイリオ" panose="020B0604030504040204" pitchFamily="50" charset="-128"/>
                <a:ea typeface="メイリオ" panose="020B0604030504040204" pitchFamily="50" charset="-128"/>
              </a:rPr>
              <a:t>　シートに貼る</a:t>
            </a:r>
            <a:endParaRPr kumimoji="1" lang="en-US" altLang="ja-JP" sz="2000" dirty="0">
              <a:solidFill>
                <a:schemeClr val="bg1">
                  <a:lumMod val="65000"/>
                </a:schemeClr>
              </a:solidFill>
              <a:latin typeface="メイリオ" panose="020B0604030504040204" pitchFamily="50" charset="-128"/>
              <a:ea typeface="メイリオ" panose="020B0604030504040204" pitchFamily="50" charset="-128"/>
            </a:endParaRPr>
          </a:p>
          <a:p>
            <a:r>
              <a:rPr kumimoji="1" lang="en-US" altLang="ja-JP" sz="2000" dirty="0">
                <a:solidFill>
                  <a:schemeClr val="bg1">
                    <a:lumMod val="65000"/>
                  </a:schemeClr>
                </a:solidFill>
                <a:latin typeface="メイリオ" panose="020B0604030504040204" pitchFamily="50" charset="-128"/>
                <a:ea typeface="メイリオ" panose="020B0604030504040204" pitchFamily="50" charset="-128"/>
              </a:rPr>
              <a:t> </a:t>
            </a:r>
            <a:r>
              <a:rPr kumimoji="1" lang="ja-JP" altLang="en-US" sz="2000" dirty="0">
                <a:solidFill>
                  <a:schemeClr val="bg1">
                    <a:lumMod val="65000"/>
                  </a:schemeClr>
                </a:solidFill>
                <a:latin typeface="メイリオ" panose="020B0604030504040204" pitchFamily="50" charset="-128"/>
                <a:ea typeface="メイリオ" panose="020B0604030504040204" pitchFamily="50" charset="-128"/>
              </a:rPr>
              <a:t>（３分）</a:t>
            </a:r>
            <a:endParaRPr kumimoji="1" lang="en-US" altLang="ja-JP" sz="2000" dirty="0">
              <a:solidFill>
                <a:schemeClr val="bg1">
                  <a:lumMod val="65000"/>
                </a:schemeClr>
              </a:solidFill>
              <a:latin typeface="メイリオ" panose="020B0604030504040204" pitchFamily="50" charset="-128"/>
              <a:ea typeface="メイリオ" panose="020B0604030504040204" pitchFamily="50" charset="-128"/>
            </a:endParaRPr>
          </a:p>
        </p:txBody>
      </p:sp>
      <p:pic>
        <p:nvPicPr>
          <p:cNvPr id="12" name="図 11" descr="部屋 が含まれている画像&#10;&#10;自動的に生成された説明">
            <a:extLst>
              <a:ext uri="{FF2B5EF4-FFF2-40B4-BE49-F238E27FC236}">
                <a16:creationId xmlns:a16="http://schemas.microsoft.com/office/drawing/2014/main" id="{B1540D08-A531-1B10-B6AA-DAA7234C764B}"/>
              </a:ext>
            </a:extLst>
          </p:cNvPr>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t="10996" r="48142" b="16113"/>
          <a:stretch/>
        </p:blipFill>
        <p:spPr>
          <a:xfrm>
            <a:off x="8726368" y="5312495"/>
            <a:ext cx="957799" cy="951777"/>
          </a:xfrm>
          <a:prstGeom prst="rect">
            <a:avLst/>
          </a:prstGeom>
        </p:spPr>
      </p:pic>
      <p:sp>
        <p:nvSpPr>
          <p:cNvPr id="13" name="吹き出し: 角を丸めた四角形 12">
            <a:extLst>
              <a:ext uri="{FF2B5EF4-FFF2-40B4-BE49-F238E27FC236}">
                <a16:creationId xmlns:a16="http://schemas.microsoft.com/office/drawing/2014/main" id="{D59BA6A2-544B-2029-C989-2D29BF112E57}"/>
              </a:ext>
            </a:extLst>
          </p:cNvPr>
          <p:cNvSpPr/>
          <p:nvPr/>
        </p:nvSpPr>
        <p:spPr>
          <a:xfrm>
            <a:off x="9684167" y="5019182"/>
            <a:ext cx="2314732" cy="1152000"/>
          </a:xfrm>
          <a:prstGeom prst="wedgeRoundRectCallout">
            <a:avLst>
              <a:gd name="adj1" fmla="val -57618"/>
              <a:gd name="adj2" fmla="val 13338"/>
              <a:gd name="adj3" fmla="val 16667"/>
            </a:avLst>
          </a:prstGeom>
          <a:solidFill>
            <a:srgbClr val="CCFF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2100" b="1" dirty="0">
                <a:solidFill>
                  <a:schemeClr val="tx1"/>
                </a:solidFill>
                <a:latin typeface="メイリオ" panose="020B0604030504040204" pitchFamily="50" charset="-128"/>
                <a:ea typeface="メイリオ" panose="020B0604030504040204" pitchFamily="50" charset="-128"/>
              </a:rPr>
              <a:t>縦割り活動</a:t>
            </a:r>
            <a:endParaRPr kumimoji="1" lang="en-US" altLang="ja-JP" sz="2100" b="1" dirty="0">
              <a:solidFill>
                <a:schemeClr val="tx1"/>
              </a:solidFill>
              <a:latin typeface="メイリオ" panose="020B0604030504040204" pitchFamily="50" charset="-128"/>
              <a:ea typeface="メイリオ" panose="020B0604030504040204" pitchFamily="50" charset="-128"/>
            </a:endParaRPr>
          </a:p>
          <a:p>
            <a:pPr algn="ctr"/>
            <a:r>
              <a:rPr kumimoji="1" lang="ja-JP" altLang="en-US" sz="2100" b="1" dirty="0">
                <a:solidFill>
                  <a:schemeClr val="tx1"/>
                </a:solidFill>
                <a:latin typeface="メイリオ" panose="020B0604030504040204" pitchFamily="50" charset="-128"/>
                <a:ea typeface="メイリオ" panose="020B0604030504040204" pitchFamily="50" charset="-128"/>
              </a:rPr>
              <a:t>委員会</a:t>
            </a:r>
            <a:endParaRPr kumimoji="1" lang="en-US" altLang="ja-JP" sz="2100" b="1" dirty="0">
              <a:solidFill>
                <a:schemeClr val="tx1"/>
              </a:solidFill>
              <a:latin typeface="メイリオ" panose="020B0604030504040204" pitchFamily="50" charset="-128"/>
              <a:ea typeface="メイリオ" panose="020B0604030504040204" pitchFamily="50" charset="-128"/>
            </a:endParaRPr>
          </a:p>
          <a:p>
            <a:pPr algn="ctr"/>
            <a:r>
              <a:rPr kumimoji="1" lang="ja-JP" altLang="en-US" sz="2100" b="1" dirty="0">
                <a:solidFill>
                  <a:schemeClr val="tx1"/>
                </a:solidFill>
                <a:latin typeface="メイリオ" panose="020B0604030504040204" pitchFamily="50" charset="-128"/>
                <a:ea typeface="メイリオ" panose="020B0604030504040204" pitchFamily="50" charset="-128"/>
              </a:rPr>
              <a:t>学校行事</a:t>
            </a:r>
            <a:endParaRPr kumimoji="1" lang="en-US" altLang="ja-JP" sz="2100" b="1" dirty="0">
              <a:solidFill>
                <a:schemeClr val="tx1"/>
              </a:solidFill>
              <a:latin typeface="メイリオ" panose="020B0604030504040204" pitchFamily="50" charset="-128"/>
              <a:ea typeface="メイリオ" panose="020B0604030504040204" pitchFamily="50" charset="-128"/>
            </a:endParaRPr>
          </a:p>
        </p:txBody>
      </p:sp>
      <p:pic>
        <p:nvPicPr>
          <p:cNvPr id="18" name="図 17" descr="部屋 が含まれている画像&#10;&#10;自動的に生成された説明">
            <a:extLst>
              <a:ext uri="{FF2B5EF4-FFF2-40B4-BE49-F238E27FC236}">
                <a16:creationId xmlns:a16="http://schemas.microsoft.com/office/drawing/2014/main" id="{71DC8A09-5EFA-D9BA-9B77-90C41B8F0BC0}"/>
              </a:ext>
            </a:extLst>
          </p:cNvPr>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l="43890" t="16113"/>
          <a:stretch/>
        </p:blipFill>
        <p:spPr>
          <a:xfrm>
            <a:off x="11181082" y="3944656"/>
            <a:ext cx="1105182" cy="1168108"/>
          </a:xfrm>
          <a:prstGeom prst="rect">
            <a:avLst/>
          </a:prstGeom>
        </p:spPr>
      </p:pic>
      <p:sp>
        <p:nvSpPr>
          <p:cNvPr id="19" name="吹き出し: 角を丸めた四角形 18">
            <a:extLst>
              <a:ext uri="{FF2B5EF4-FFF2-40B4-BE49-F238E27FC236}">
                <a16:creationId xmlns:a16="http://schemas.microsoft.com/office/drawing/2014/main" id="{0967B3E9-E6B6-EE73-CB26-B9A09C0EE76E}"/>
              </a:ext>
            </a:extLst>
          </p:cNvPr>
          <p:cNvSpPr/>
          <p:nvPr/>
        </p:nvSpPr>
        <p:spPr>
          <a:xfrm>
            <a:off x="8986345" y="3734912"/>
            <a:ext cx="2177635" cy="992922"/>
          </a:xfrm>
          <a:prstGeom prst="wedgeRoundRectCallout">
            <a:avLst>
              <a:gd name="adj1" fmla="val 59359"/>
              <a:gd name="adj2" fmla="val 19836"/>
              <a:gd name="adj3" fmla="val 16667"/>
            </a:avLst>
          </a:prstGeom>
          <a:solidFill>
            <a:srgbClr val="CCFF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2100" b="1" dirty="0">
                <a:solidFill>
                  <a:schemeClr val="tx1"/>
                </a:solidFill>
                <a:latin typeface="メイリオ" panose="020B0604030504040204" pitchFamily="50" charset="-128"/>
                <a:ea typeface="メイリオ" panose="020B0604030504040204" pitchFamily="50" charset="-128"/>
              </a:rPr>
              <a:t>授業、休み時間</a:t>
            </a:r>
            <a:endParaRPr kumimoji="1" lang="en-US" altLang="ja-JP" sz="2100" b="1" dirty="0">
              <a:solidFill>
                <a:schemeClr val="tx1"/>
              </a:solidFill>
              <a:latin typeface="メイリオ" panose="020B0604030504040204" pitchFamily="50" charset="-128"/>
              <a:ea typeface="メイリオ" panose="020B0604030504040204" pitchFamily="50" charset="-128"/>
            </a:endParaRPr>
          </a:p>
          <a:p>
            <a:pPr algn="ctr"/>
            <a:r>
              <a:rPr kumimoji="1" lang="ja-JP" altLang="en-US" sz="2100" b="1" dirty="0">
                <a:solidFill>
                  <a:schemeClr val="tx1"/>
                </a:solidFill>
                <a:latin typeface="メイリオ" panose="020B0604030504040204" pitchFamily="50" charset="-128"/>
                <a:ea typeface="メイリオ" panose="020B0604030504040204" pitchFamily="50" charset="-128"/>
              </a:rPr>
              <a:t>放課後、クラブ</a:t>
            </a:r>
          </a:p>
        </p:txBody>
      </p:sp>
      <p:sp>
        <p:nvSpPr>
          <p:cNvPr id="22" name="テキスト ボックス 21">
            <a:extLst>
              <a:ext uri="{FF2B5EF4-FFF2-40B4-BE49-F238E27FC236}">
                <a16:creationId xmlns:a16="http://schemas.microsoft.com/office/drawing/2014/main" id="{8A29786A-7C28-4436-B524-936A8A7441D5}"/>
              </a:ext>
            </a:extLst>
          </p:cNvPr>
          <p:cNvSpPr txBox="1"/>
          <p:nvPr/>
        </p:nvSpPr>
        <p:spPr>
          <a:xfrm>
            <a:off x="123240" y="1785131"/>
            <a:ext cx="11922369" cy="523220"/>
          </a:xfrm>
          <a:prstGeom prst="rect">
            <a:avLst/>
          </a:prstGeom>
          <a:noFill/>
        </p:spPr>
        <p:txBody>
          <a:bodyPr wrap="square">
            <a:spAutoFit/>
          </a:bodyPr>
          <a:lstStyle/>
          <a:p>
            <a:r>
              <a:rPr lang="ja-JP" altLang="en-US" sz="2800" dirty="0">
                <a:latin typeface="メイリオ" panose="020B0604030504040204" pitchFamily="50" charset="-128"/>
                <a:ea typeface="メイリオ" panose="020B0604030504040204" pitchFamily="50" charset="-128"/>
              </a:rPr>
              <a:t>学校生活全体の中で</a:t>
            </a:r>
            <a:r>
              <a:rPr lang="ja-JP" altLang="en-US" sz="2800" dirty="0">
                <a:solidFill>
                  <a:srgbClr val="FF0000"/>
                </a:solidFill>
                <a:latin typeface="メイリオ" panose="020B0604030504040204" pitchFamily="50" charset="-128"/>
                <a:ea typeface="メイリオ" panose="020B0604030504040204" pitchFamily="50" charset="-128"/>
              </a:rPr>
              <a:t>個に寄り添った働き掛け</a:t>
            </a:r>
            <a:r>
              <a:rPr lang="ja-JP" altLang="en-US" sz="2800" dirty="0">
                <a:latin typeface="メイリオ" panose="020B0604030504040204" pitchFamily="50" charset="-128"/>
                <a:ea typeface="メイリオ" panose="020B0604030504040204" pitchFamily="50" charset="-128"/>
              </a:rPr>
              <a:t>をどのようにしていますか？</a:t>
            </a:r>
            <a:endParaRPr lang="en-US" altLang="ja-JP" sz="2800" dirty="0">
              <a:latin typeface="メイリオ" panose="020B0604030504040204" pitchFamily="50" charset="-128"/>
              <a:ea typeface="メイリオ" panose="020B0604030504040204" pitchFamily="50" charset="-128"/>
            </a:endParaRPr>
          </a:p>
        </p:txBody>
      </p:sp>
      <p:sp>
        <p:nvSpPr>
          <p:cNvPr id="30" name="正方形/長方形 29">
            <a:extLst>
              <a:ext uri="{FF2B5EF4-FFF2-40B4-BE49-F238E27FC236}">
                <a16:creationId xmlns:a16="http://schemas.microsoft.com/office/drawing/2014/main" id="{3A5EF0E7-F1F8-E152-82AE-29EF22AD8FC5}"/>
              </a:ext>
            </a:extLst>
          </p:cNvPr>
          <p:cNvSpPr/>
          <p:nvPr/>
        </p:nvSpPr>
        <p:spPr>
          <a:xfrm>
            <a:off x="88071" y="1651809"/>
            <a:ext cx="11992708" cy="693225"/>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フッター プレースホルダー 5">
            <a:extLst>
              <a:ext uri="{FF2B5EF4-FFF2-40B4-BE49-F238E27FC236}">
                <a16:creationId xmlns:a16="http://schemas.microsoft.com/office/drawing/2014/main" id="{98753B3D-5C98-6AAE-30D5-45E5C2E337FE}"/>
              </a:ext>
            </a:extLst>
          </p:cNvPr>
          <p:cNvSpPr txBox="1">
            <a:spLocks/>
          </p:cNvSpPr>
          <p:nvPr/>
        </p:nvSpPr>
        <p:spPr>
          <a:xfrm>
            <a:off x="2613749" y="6374809"/>
            <a:ext cx="6964502" cy="357483"/>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ja-JP" altLang="en-US" sz="2000" dirty="0">
                <a:solidFill>
                  <a:schemeClr val="tx1"/>
                </a:solidFill>
                <a:latin typeface="UD デジタル 教科書体 NK-B" panose="02020700000000000000" pitchFamily="18" charset="-128"/>
                <a:ea typeface="UD デジタル 教科書体 NK-B" panose="02020700000000000000" pitchFamily="18" charset="-128"/>
              </a:rPr>
              <a:t>宮城県総合教育センター　令和</a:t>
            </a:r>
            <a:r>
              <a:rPr kumimoji="1" lang="en-US" altLang="ja-JP" sz="2000" dirty="0">
                <a:solidFill>
                  <a:schemeClr val="tx1"/>
                </a:solidFill>
                <a:latin typeface="UD デジタル 教科書体 NK-B" panose="02020700000000000000" pitchFamily="18" charset="-128"/>
                <a:ea typeface="UD デジタル 教科書体 NK-B" panose="02020700000000000000" pitchFamily="18" charset="-128"/>
              </a:rPr>
              <a:t>6</a:t>
            </a:r>
            <a:r>
              <a:rPr kumimoji="1" lang="ja-JP" altLang="en-US" sz="2000" dirty="0">
                <a:solidFill>
                  <a:schemeClr val="tx1"/>
                </a:solidFill>
                <a:latin typeface="UD デジタル 教科書体 NK-B" panose="02020700000000000000" pitchFamily="18" charset="-128"/>
                <a:ea typeface="UD デジタル 教科書体 NK-B" panose="02020700000000000000" pitchFamily="18" charset="-128"/>
              </a:rPr>
              <a:t>年度　生徒指導研究グループ</a:t>
            </a:r>
          </a:p>
        </p:txBody>
      </p:sp>
    </p:spTree>
    <p:extLst>
      <p:ext uri="{BB962C8B-B14F-4D97-AF65-F5344CB8AC3E}">
        <p14:creationId xmlns:p14="http://schemas.microsoft.com/office/powerpoint/2010/main" val="50991905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図 16" descr="テキスト, 手紙&#10;&#10;自動的に生成された説明">
            <a:extLst>
              <a:ext uri="{FF2B5EF4-FFF2-40B4-BE49-F238E27FC236}">
                <a16:creationId xmlns:a16="http://schemas.microsoft.com/office/drawing/2014/main" id="{FA8A1EDF-6A50-E4A6-1AB8-ACFC644F4C7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40178" y="3206437"/>
            <a:ext cx="6604242" cy="2999771"/>
          </a:xfrm>
          <a:prstGeom prst="rect">
            <a:avLst/>
          </a:prstGeom>
          <a:ln w="19050">
            <a:solidFill>
              <a:schemeClr val="tx1"/>
            </a:solidFill>
          </a:ln>
        </p:spPr>
      </p:pic>
      <p:sp>
        <p:nvSpPr>
          <p:cNvPr id="9" name="正方形/長方形 8"/>
          <p:cNvSpPr/>
          <p:nvPr/>
        </p:nvSpPr>
        <p:spPr>
          <a:xfrm>
            <a:off x="0" y="522518"/>
            <a:ext cx="12192000" cy="757643"/>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tIns="36000" bIns="180000" rtlCol="0" anchor="ctr"/>
          <a:lstStyle/>
          <a:p>
            <a:pPr algn="ctr">
              <a:lnSpc>
                <a:spcPct val="150000"/>
              </a:lnSpc>
            </a:pPr>
            <a:endParaRPr lang="ja-JP" altLang="en-US" sz="4000" b="1" dirty="0">
              <a:latin typeface="BIZ UDPゴシック" panose="020B0400000000000000" pitchFamily="50" charset="-128"/>
              <a:ea typeface="BIZ UDPゴシック" panose="020B0400000000000000" pitchFamily="50" charset="-128"/>
              <a:cs typeface="メイリオ" panose="020B0604030504040204" pitchFamily="50" charset="-128"/>
            </a:endParaRPr>
          </a:p>
        </p:txBody>
      </p:sp>
      <p:sp>
        <p:nvSpPr>
          <p:cNvPr id="10" name="スライド番号プレースホルダー 6"/>
          <p:cNvSpPr>
            <a:spLocks noGrp="1"/>
          </p:cNvSpPr>
          <p:nvPr>
            <p:ph type="sldNum" sz="quarter" idx="4294967295"/>
          </p:nvPr>
        </p:nvSpPr>
        <p:spPr>
          <a:xfrm>
            <a:off x="11043621" y="6359525"/>
            <a:ext cx="685800" cy="365125"/>
          </a:xfrm>
        </p:spPr>
        <p:txBody>
          <a:bodyPr/>
          <a:lstStyle/>
          <a:p>
            <a:fld id="{0E54B413-F675-4D37-BE3F-961AF07AA19A}" type="slidenum">
              <a:rPr kumimoji="1" lang="ja-JP" altLang="en-US" sz="2000" smtClean="0">
                <a:solidFill>
                  <a:schemeClr val="tx1"/>
                </a:solidFill>
                <a:latin typeface="UD デジタル 教科書体 NK-B" panose="02020700000000000000" pitchFamily="18" charset="-128"/>
                <a:ea typeface="UD デジタル 教科書体 NK-B" panose="02020700000000000000" pitchFamily="18" charset="-128"/>
              </a:rPr>
              <a:t>45</a:t>
            </a:fld>
            <a:endParaRPr kumimoji="1" lang="ja-JP" altLang="en-US" sz="2000" dirty="0">
              <a:solidFill>
                <a:schemeClr val="tx1"/>
              </a:solidFill>
              <a:latin typeface="UD デジタル 教科書体 NK-B" panose="02020700000000000000" pitchFamily="18" charset="-128"/>
              <a:ea typeface="UD デジタル 教科書体 NK-B" panose="02020700000000000000" pitchFamily="18" charset="-128"/>
            </a:endParaRPr>
          </a:p>
        </p:txBody>
      </p:sp>
      <p:pic>
        <p:nvPicPr>
          <p:cNvPr id="41" name="図 40" descr="挿絵 が含まれている画像&#10;&#10;自動的に生成された説明">
            <a:extLst>
              <a:ext uri="{FF2B5EF4-FFF2-40B4-BE49-F238E27FC236}">
                <a16:creationId xmlns:a16="http://schemas.microsoft.com/office/drawing/2014/main" id="{E7EA86AC-503E-2EBF-C183-C8833585DE91}"/>
              </a:ext>
            </a:extLst>
          </p:cNvPr>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l="15705" t="26817" r="13031" b="26493"/>
          <a:stretch/>
        </p:blipFill>
        <p:spPr>
          <a:xfrm>
            <a:off x="10805698" y="2539383"/>
            <a:ext cx="1495294" cy="1385726"/>
          </a:xfrm>
          <a:prstGeom prst="rect">
            <a:avLst/>
          </a:prstGeom>
        </p:spPr>
      </p:pic>
      <p:sp>
        <p:nvSpPr>
          <p:cNvPr id="15" name="テキスト ボックス 14">
            <a:extLst>
              <a:ext uri="{FF2B5EF4-FFF2-40B4-BE49-F238E27FC236}">
                <a16:creationId xmlns:a16="http://schemas.microsoft.com/office/drawing/2014/main" id="{DAE1A140-73CB-23A6-E225-A92F130AF3A2}"/>
              </a:ext>
            </a:extLst>
          </p:cNvPr>
          <p:cNvSpPr txBox="1"/>
          <p:nvPr/>
        </p:nvSpPr>
        <p:spPr>
          <a:xfrm>
            <a:off x="74950" y="2613888"/>
            <a:ext cx="11300343" cy="523220"/>
          </a:xfrm>
          <a:prstGeom prst="rect">
            <a:avLst/>
          </a:prstGeom>
          <a:noFill/>
        </p:spPr>
        <p:txBody>
          <a:bodyPr wrap="square">
            <a:spAutoFit/>
          </a:bodyPr>
          <a:lstStyle/>
          <a:p>
            <a:r>
              <a:rPr kumimoji="1" lang="ja-JP" altLang="en-US" sz="2800" dirty="0">
                <a:solidFill>
                  <a:schemeClr val="tx1"/>
                </a:solidFill>
                <a:latin typeface="メイリオ" panose="020B0604030504040204" pitchFamily="50" charset="-128"/>
                <a:ea typeface="メイリオ" panose="020B0604030504040204" pitchFamily="50" charset="-128"/>
              </a:rPr>
              <a:t>付箋を分類しながら「４つの視点シート」に貼りましょう。（３分）</a:t>
            </a:r>
            <a:endParaRPr kumimoji="1" lang="en-US" altLang="ja-JP" sz="2800" dirty="0">
              <a:solidFill>
                <a:schemeClr val="tx1"/>
              </a:solidFill>
              <a:latin typeface="メイリオ" panose="020B0604030504040204" pitchFamily="50" charset="-128"/>
              <a:ea typeface="メイリオ" panose="020B0604030504040204" pitchFamily="50" charset="-128"/>
            </a:endParaRPr>
          </a:p>
        </p:txBody>
      </p:sp>
      <p:sp>
        <p:nvSpPr>
          <p:cNvPr id="16" name="吹き出し: 角を丸めた四角形 15">
            <a:extLst>
              <a:ext uri="{FF2B5EF4-FFF2-40B4-BE49-F238E27FC236}">
                <a16:creationId xmlns:a16="http://schemas.microsoft.com/office/drawing/2014/main" id="{C344D928-7814-D4AC-8C63-C85482B81B94}"/>
              </a:ext>
            </a:extLst>
          </p:cNvPr>
          <p:cNvSpPr/>
          <p:nvPr/>
        </p:nvSpPr>
        <p:spPr>
          <a:xfrm>
            <a:off x="88071" y="2496192"/>
            <a:ext cx="10955550" cy="664472"/>
          </a:xfrm>
          <a:prstGeom prst="wedgeRoundRectCallout">
            <a:avLst>
              <a:gd name="adj1" fmla="val 51328"/>
              <a:gd name="adj2" fmla="val -8584"/>
              <a:gd name="adj3" fmla="val 16667"/>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テキスト ボックス 5">
            <a:extLst>
              <a:ext uri="{FF2B5EF4-FFF2-40B4-BE49-F238E27FC236}">
                <a16:creationId xmlns:a16="http://schemas.microsoft.com/office/drawing/2014/main" id="{E7BCB11F-CD11-81FD-DE1C-A7BD24384991}"/>
              </a:ext>
            </a:extLst>
          </p:cNvPr>
          <p:cNvSpPr txBox="1"/>
          <p:nvPr/>
        </p:nvSpPr>
        <p:spPr>
          <a:xfrm>
            <a:off x="99699" y="3720893"/>
            <a:ext cx="2591160" cy="2154436"/>
          </a:xfrm>
          <a:prstGeom prst="rect">
            <a:avLst/>
          </a:prstGeom>
          <a:noFill/>
        </p:spPr>
        <p:txBody>
          <a:bodyPr wrap="square">
            <a:spAutoFit/>
          </a:bodyPr>
          <a:lstStyle/>
          <a:p>
            <a:r>
              <a:rPr kumimoji="1" lang="ja-JP" altLang="en-US" sz="2000" dirty="0">
                <a:solidFill>
                  <a:schemeClr val="bg1">
                    <a:lumMod val="65000"/>
                  </a:schemeClr>
                </a:solidFill>
                <a:latin typeface="メイリオ" panose="020B0604030504040204" pitchFamily="50" charset="-128"/>
                <a:ea typeface="メイリオ" panose="020B0604030504040204" pitchFamily="50" charset="-128"/>
              </a:rPr>
              <a:t>①個人への働き掛け</a:t>
            </a:r>
            <a:endParaRPr kumimoji="1" lang="en-US" altLang="ja-JP" sz="2000" dirty="0">
              <a:solidFill>
                <a:schemeClr val="bg1">
                  <a:lumMod val="65000"/>
                </a:schemeClr>
              </a:solidFill>
              <a:latin typeface="メイリオ" panose="020B0604030504040204" pitchFamily="50" charset="-128"/>
              <a:ea typeface="メイリオ" panose="020B0604030504040204" pitchFamily="50" charset="-128"/>
            </a:endParaRPr>
          </a:p>
          <a:p>
            <a:r>
              <a:rPr kumimoji="1" lang="ja-JP" altLang="en-US" sz="2000" dirty="0">
                <a:solidFill>
                  <a:schemeClr val="bg1">
                    <a:lumMod val="65000"/>
                  </a:schemeClr>
                </a:solidFill>
                <a:latin typeface="メイリオ" panose="020B0604030504040204" pitchFamily="50" charset="-128"/>
                <a:ea typeface="メイリオ" panose="020B0604030504040204" pitchFamily="50" charset="-128"/>
              </a:rPr>
              <a:t>　を付箋に書く</a:t>
            </a:r>
            <a:endParaRPr kumimoji="1" lang="en-US" altLang="ja-JP" sz="2000" dirty="0">
              <a:solidFill>
                <a:schemeClr val="bg1">
                  <a:lumMod val="65000"/>
                </a:schemeClr>
              </a:solidFill>
              <a:latin typeface="メイリオ" panose="020B0604030504040204" pitchFamily="50" charset="-128"/>
              <a:ea typeface="メイリオ" panose="020B0604030504040204" pitchFamily="50" charset="-128"/>
            </a:endParaRPr>
          </a:p>
          <a:p>
            <a:r>
              <a:rPr kumimoji="1" lang="en-US" altLang="ja-JP" sz="2000" dirty="0">
                <a:solidFill>
                  <a:schemeClr val="bg1">
                    <a:lumMod val="65000"/>
                  </a:schemeClr>
                </a:solidFill>
                <a:latin typeface="メイリオ" panose="020B0604030504040204" pitchFamily="50" charset="-128"/>
                <a:ea typeface="メイリオ" panose="020B0604030504040204" pitchFamily="50" charset="-128"/>
              </a:rPr>
              <a:t> </a:t>
            </a:r>
            <a:r>
              <a:rPr kumimoji="1" lang="ja-JP" altLang="en-US" sz="2000" dirty="0">
                <a:solidFill>
                  <a:schemeClr val="bg1">
                    <a:lumMod val="65000"/>
                  </a:schemeClr>
                </a:solidFill>
                <a:latin typeface="メイリオ" panose="020B0604030504040204" pitchFamily="50" charset="-128"/>
                <a:ea typeface="メイリオ" panose="020B0604030504040204" pitchFamily="50" charset="-128"/>
              </a:rPr>
              <a:t>（４分）</a:t>
            </a:r>
            <a:endParaRPr kumimoji="1" lang="en-US" altLang="ja-JP" sz="2000" dirty="0">
              <a:solidFill>
                <a:schemeClr val="bg1">
                  <a:lumMod val="65000"/>
                </a:schemeClr>
              </a:solidFill>
              <a:latin typeface="メイリオ" panose="020B0604030504040204" pitchFamily="50" charset="-128"/>
              <a:ea typeface="メイリオ" panose="020B0604030504040204" pitchFamily="50" charset="-128"/>
            </a:endParaRPr>
          </a:p>
          <a:p>
            <a:endParaRPr kumimoji="1" lang="en-US" altLang="ja-JP" sz="1400" dirty="0">
              <a:solidFill>
                <a:schemeClr val="tx1"/>
              </a:solidFill>
              <a:latin typeface="メイリオ" panose="020B0604030504040204" pitchFamily="50" charset="-128"/>
              <a:ea typeface="メイリオ" panose="020B0604030504040204" pitchFamily="50" charset="-128"/>
            </a:endParaRPr>
          </a:p>
          <a:p>
            <a:r>
              <a:rPr kumimoji="1" lang="ja-JP" altLang="en-US" sz="2000" dirty="0">
                <a:latin typeface="メイリオ" panose="020B0604030504040204" pitchFamily="50" charset="-128"/>
                <a:ea typeface="メイリオ" panose="020B0604030504040204" pitchFamily="50" charset="-128"/>
              </a:rPr>
              <a:t>②付箋を</a:t>
            </a:r>
            <a:r>
              <a:rPr kumimoji="1" lang="en-US" altLang="ja-JP" sz="2000" dirty="0">
                <a:latin typeface="メイリオ" panose="020B0604030504040204" pitchFamily="50" charset="-128"/>
                <a:ea typeface="メイリオ" panose="020B0604030504040204" pitchFamily="50" charset="-128"/>
              </a:rPr>
              <a:t>4</a:t>
            </a:r>
            <a:r>
              <a:rPr kumimoji="1" lang="ja-JP" altLang="en-US" sz="2000" dirty="0">
                <a:latin typeface="メイリオ" panose="020B0604030504040204" pitchFamily="50" charset="-128"/>
                <a:ea typeface="メイリオ" panose="020B0604030504040204" pitchFamily="50" charset="-128"/>
              </a:rPr>
              <a:t>つの視点</a:t>
            </a:r>
            <a:endParaRPr kumimoji="1" lang="en-US" altLang="ja-JP" sz="2000" dirty="0">
              <a:latin typeface="メイリオ" panose="020B0604030504040204" pitchFamily="50" charset="-128"/>
              <a:ea typeface="メイリオ" panose="020B0604030504040204" pitchFamily="50" charset="-128"/>
            </a:endParaRPr>
          </a:p>
          <a:p>
            <a:r>
              <a:rPr kumimoji="1" lang="ja-JP" altLang="en-US" sz="2000" dirty="0">
                <a:latin typeface="メイリオ" panose="020B0604030504040204" pitchFamily="50" charset="-128"/>
                <a:ea typeface="メイリオ" panose="020B0604030504040204" pitchFamily="50" charset="-128"/>
              </a:rPr>
              <a:t>　シートに貼る</a:t>
            </a:r>
            <a:endParaRPr kumimoji="1" lang="en-US" altLang="ja-JP" sz="2000" dirty="0">
              <a:latin typeface="メイリオ" panose="020B0604030504040204" pitchFamily="50" charset="-128"/>
              <a:ea typeface="メイリオ" panose="020B0604030504040204" pitchFamily="50" charset="-128"/>
            </a:endParaRPr>
          </a:p>
          <a:p>
            <a:r>
              <a:rPr kumimoji="1" lang="en-US" altLang="ja-JP" sz="2000" dirty="0">
                <a:latin typeface="メイリオ" panose="020B0604030504040204" pitchFamily="50" charset="-128"/>
                <a:ea typeface="メイリオ" panose="020B0604030504040204" pitchFamily="50" charset="-128"/>
              </a:rPr>
              <a:t> </a:t>
            </a:r>
            <a:r>
              <a:rPr kumimoji="1" lang="ja-JP" altLang="en-US" sz="2000" dirty="0">
                <a:latin typeface="メイリオ" panose="020B0604030504040204" pitchFamily="50" charset="-128"/>
                <a:ea typeface="メイリオ" panose="020B0604030504040204" pitchFamily="50" charset="-128"/>
              </a:rPr>
              <a:t>（３分）</a:t>
            </a:r>
            <a:endParaRPr kumimoji="1" lang="en-US" altLang="ja-JP" sz="2000" dirty="0">
              <a:latin typeface="メイリオ" panose="020B0604030504040204" pitchFamily="50" charset="-128"/>
              <a:ea typeface="メイリオ" panose="020B0604030504040204" pitchFamily="50" charset="-128"/>
            </a:endParaRPr>
          </a:p>
        </p:txBody>
      </p:sp>
      <p:sp>
        <p:nvSpPr>
          <p:cNvPr id="13" name="テキスト ボックス 12">
            <a:extLst>
              <a:ext uri="{FF2B5EF4-FFF2-40B4-BE49-F238E27FC236}">
                <a16:creationId xmlns:a16="http://schemas.microsoft.com/office/drawing/2014/main" id="{35B07EEC-4861-2FCE-6517-8733FA198694}"/>
              </a:ext>
            </a:extLst>
          </p:cNvPr>
          <p:cNvSpPr txBox="1"/>
          <p:nvPr/>
        </p:nvSpPr>
        <p:spPr>
          <a:xfrm>
            <a:off x="123240" y="1785131"/>
            <a:ext cx="11922369" cy="523220"/>
          </a:xfrm>
          <a:prstGeom prst="rect">
            <a:avLst/>
          </a:prstGeom>
          <a:noFill/>
        </p:spPr>
        <p:txBody>
          <a:bodyPr wrap="square">
            <a:spAutoFit/>
          </a:bodyPr>
          <a:lstStyle/>
          <a:p>
            <a:r>
              <a:rPr lang="ja-JP" altLang="en-US" sz="2800" dirty="0">
                <a:latin typeface="メイリオ" panose="020B0604030504040204" pitchFamily="50" charset="-128"/>
                <a:ea typeface="メイリオ" panose="020B0604030504040204" pitchFamily="50" charset="-128"/>
              </a:rPr>
              <a:t>学校生活全体の中で</a:t>
            </a:r>
            <a:r>
              <a:rPr lang="ja-JP" altLang="en-US" sz="2800" dirty="0">
                <a:solidFill>
                  <a:srgbClr val="FF0000"/>
                </a:solidFill>
                <a:latin typeface="メイリオ" panose="020B0604030504040204" pitchFamily="50" charset="-128"/>
                <a:ea typeface="メイリオ" panose="020B0604030504040204" pitchFamily="50" charset="-128"/>
              </a:rPr>
              <a:t>個に寄り添った働き掛け</a:t>
            </a:r>
            <a:r>
              <a:rPr lang="ja-JP" altLang="en-US" sz="2800" dirty="0">
                <a:latin typeface="メイリオ" panose="020B0604030504040204" pitchFamily="50" charset="-128"/>
                <a:ea typeface="メイリオ" panose="020B0604030504040204" pitchFamily="50" charset="-128"/>
              </a:rPr>
              <a:t>をどのようにしていますか？</a:t>
            </a:r>
            <a:endParaRPr lang="en-US" altLang="ja-JP" sz="2800" dirty="0">
              <a:latin typeface="メイリオ" panose="020B0604030504040204" pitchFamily="50" charset="-128"/>
              <a:ea typeface="メイリオ" panose="020B0604030504040204" pitchFamily="50" charset="-128"/>
            </a:endParaRPr>
          </a:p>
        </p:txBody>
      </p:sp>
      <p:sp>
        <p:nvSpPr>
          <p:cNvPr id="18" name="正方形/長方形 17">
            <a:extLst>
              <a:ext uri="{FF2B5EF4-FFF2-40B4-BE49-F238E27FC236}">
                <a16:creationId xmlns:a16="http://schemas.microsoft.com/office/drawing/2014/main" id="{FEB047E1-8648-6F09-3D92-892CA9076051}"/>
              </a:ext>
            </a:extLst>
          </p:cNvPr>
          <p:cNvSpPr/>
          <p:nvPr/>
        </p:nvSpPr>
        <p:spPr>
          <a:xfrm>
            <a:off x="88071" y="1651809"/>
            <a:ext cx="11992708" cy="693225"/>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フッター プレースホルダー 5">
            <a:extLst>
              <a:ext uri="{FF2B5EF4-FFF2-40B4-BE49-F238E27FC236}">
                <a16:creationId xmlns:a16="http://schemas.microsoft.com/office/drawing/2014/main" id="{A7B8AB86-2E46-A90D-211C-F072A0DE6A16}"/>
              </a:ext>
            </a:extLst>
          </p:cNvPr>
          <p:cNvSpPr txBox="1">
            <a:spLocks/>
          </p:cNvSpPr>
          <p:nvPr/>
        </p:nvSpPr>
        <p:spPr>
          <a:xfrm>
            <a:off x="2613749" y="6374809"/>
            <a:ext cx="6964502" cy="357483"/>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ja-JP" altLang="en-US" sz="2000" dirty="0">
                <a:solidFill>
                  <a:schemeClr val="tx1"/>
                </a:solidFill>
                <a:latin typeface="UD デジタル 教科書体 NK-B" panose="02020700000000000000" pitchFamily="18" charset="-128"/>
                <a:ea typeface="UD デジタル 教科書体 NK-B" panose="02020700000000000000" pitchFamily="18" charset="-128"/>
              </a:rPr>
              <a:t>宮城県総合教育センター　令和</a:t>
            </a:r>
            <a:r>
              <a:rPr kumimoji="1" lang="en-US" altLang="ja-JP" sz="2000" dirty="0">
                <a:solidFill>
                  <a:schemeClr val="tx1"/>
                </a:solidFill>
                <a:latin typeface="UD デジタル 教科書体 NK-B" panose="02020700000000000000" pitchFamily="18" charset="-128"/>
                <a:ea typeface="UD デジタル 教科書体 NK-B" panose="02020700000000000000" pitchFamily="18" charset="-128"/>
              </a:rPr>
              <a:t>6</a:t>
            </a:r>
            <a:r>
              <a:rPr kumimoji="1" lang="ja-JP" altLang="en-US" sz="2000" dirty="0">
                <a:solidFill>
                  <a:schemeClr val="tx1"/>
                </a:solidFill>
                <a:latin typeface="UD デジタル 教科書体 NK-B" panose="02020700000000000000" pitchFamily="18" charset="-128"/>
                <a:ea typeface="UD デジタル 教科書体 NK-B" panose="02020700000000000000" pitchFamily="18" charset="-128"/>
              </a:rPr>
              <a:t>年度　生徒指導研究グループ</a:t>
            </a:r>
          </a:p>
        </p:txBody>
      </p:sp>
      <p:sp>
        <p:nvSpPr>
          <p:cNvPr id="3" name="テキスト ボックス 2">
            <a:extLst>
              <a:ext uri="{FF2B5EF4-FFF2-40B4-BE49-F238E27FC236}">
                <a16:creationId xmlns:a16="http://schemas.microsoft.com/office/drawing/2014/main" id="{EA54CE15-D778-2E4A-22AC-701D59A5AD46}"/>
              </a:ext>
            </a:extLst>
          </p:cNvPr>
          <p:cNvSpPr txBox="1"/>
          <p:nvPr/>
        </p:nvSpPr>
        <p:spPr>
          <a:xfrm>
            <a:off x="580663" y="442981"/>
            <a:ext cx="11030673" cy="782137"/>
          </a:xfrm>
          <a:prstGeom prst="rect">
            <a:avLst/>
          </a:prstGeom>
          <a:noFill/>
        </p:spPr>
        <p:txBody>
          <a:bodyPr wrap="square">
            <a:spAutoFit/>
          </a:bodyPr>
          <a:lstStyle/>
          <a:p>
            <a:pPr algn="ctr">
              <a:lnSpc>
                <a:spcPct val="150000"/>
              </a:lnSpc>
            </a:pPr>
            <a:r>
              <a:rPr lang="ja-JP" altLang="en-US" sz="3600" b="1" dirty="0">
                <a:solidFill>
                  <a:schemeClr val="bg1"/>
                </a:solidFill>
                <a:latin typeface="BIZ UDPゴシック" panose="020B0400000000000000" pitchFamily="50" charset="-128"/>
                <a:ea typeface="BIZ UDPゴシック" panose="020B0400000000000000" pitchFamily="50" charset="-128"/>
                <a:cs typeface="メイリオ" panose="020B0604030504040204" pitchFamily="50" charset="-128"/>
              </a:rPr>
              <a:t>　４　教員の働き掛けを考え、児童との関係を深めよう</a:t>
            </a:r>
          </a:p>
        </p:txBody>
      </p:sp>
      <p:sp>
        <p:nvSpPr>
          <p:cNvPr id="8" name="正方形/長方形 7">
            <a:extLst>
              <a:ext uri="{FF2B5EF4-FFF2-40B4-BE49-F238E27FC236}">
                <a16:creationId xmlns:a16="http://schemas.microsoft.com/office/drawing/2014/main" id="{FDAFB4D3-A634-8681-09A2-906231600DAF}"/>
              </a:ext>
            </a:extLst>
          </p:cNvPr>
          <p:cNvSpPr/>
          <p:nvPr/>
        </p:nvSpPr>
        <p:spPr>
          <a:xfrm>
            <a:off x="3505567" y="3927809"/>
            <a:ext cx="843695" cy="520824"/>
          </a:xfrm>
          <a:prstGeom prst="rect">
            <a:avLst/>
          </a:prstGeom>
          <a:solidFill>
            <a:srgbClr val="CCFF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a:extLst>
              <a:ext uri="{FF2B5EF4-FFF2-40B4-BE49-F238E27FC236}">
                <a16:creationId xmlns:a16="http://schemas.microsoft.com/office/drawing/2014/main" id="{E9C58EBA-6691-48ED-2D19-58A270EDF409}"/>
              </a:ext>
            </a:extLst>
          </p:cNvPr>
          <p:cNvSpPr/>
          <p:nvPr/>
        </p:nvSpPr>
        <p:spPr>
          <a:xfrm>
            <a:off x="6712558" y="5377264"/>
            <a:ext cx="843695" cy="520824"/>
          </a:xfrm>
          <a:prstGeom prst="rect">
            <a:avLst/>
          </a:prstGeom>
          <a:solidFill>
            <a:srgbClr val="CCFF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a:extLst>
              <a:ext uri="{FF2B5EF4-FFF2-40B4-BE49-F238E27FC236}">
                <a16:creationId xmlns:a16="http://schemas.microsoft.com/office/drawing/2014/main" id="{CDA4A7E1-4069-FEA5-B0EA-58B5A1393FE3}"/>
              </a:ext>
            </a:extLst>
          </p:cNvPr>
          <p:cNvSpPr/>
          <p:nvPr/>
        </p:nvSpPr>
        <p:spPr>
          <a:xfrm>
            <a:off x="3580762" y="3996109"/>
            <a:ext cx="843695" cy="520824"/>
          </a:xfrm>
          <a:prstGeom prst="rect">
            <a:avLst/>
          </a:prstGeom>
          <a:solidFill>
            <a:srgbClr val="FFFF99"/>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正方形/長方形 20">
            <a:extLst>
              <a:ext uri="{FF2B5EF4-FFF2-40B4-BE49-F238E27FC236}">
                <a16:creationId xmlns:a16="http://schemas.microsoft.com/office/drawing/2014/main" id="{B2818D9D-0C6E-A04F-30E1-8E29FBD401A8}"/>
              </a:ext>
            </a:extLst>
          </p:cNvPr>
          <p:cNvSpPr/>
          <p:nvPr/>
        </p:nvSpPr>
        <p:spPr>
          <a:xfrm>
            <a:off x="7752052" y="5433708"/>
            <a:ext cx="843695" cy="520824"/>
          </a:xfrm>
          <a:prstGeom prst="rect">
            <a:avLst/>
          </a:prstGeom>
          <a:solidFill>
            <a:srgbClr val="FFFF99"/>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正方形/長方形 21">
            <a:extLst>
              <a:ext uri="{FF2B5EF4-FFF2-40B4-BE49-F238E27FC236}">
                <a16:creationId xmlns:a16="http://schemas.microsoft.com/office/drawing/2014/main" id="{43F7C9FC-98E9-22B9-2200-69AD7A154B0C}"/>
              </a:ext>
            </a:extLst>
          </p:cNvPr>
          <p:cNvSpPr/>
          <p:nvPr/>
        </p:nvSpPr>
        <p:spPr>
          <a:xfrm>
            <a:off x="7072320" y="3890435"/>
            <a:ext cx="843695" cy="520824"/>
          </a:xfrm>
          <a:prstGeom prst="rect">
            <a:avLst/>
          </a:prstGeom>
          <a:solidFill>
            <a:srgbClr val="FFB7E7"/>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正方形/長方形 29">
            <a:extLst>
              <a:ext uri="{FF2B5EF4-FFF2-40B4-BE49-F238E27FC236}">
                <a16:creationId xmlns:a16="http://schemas.microsoft.com/office/drawing/2014/main" id="{F2F38DE1-C880-75BD-4566-B5F7DD60A8C0}"/>
              </a:ext>
            </a:extLst>
          </p:cNvPr>
          <p:cNvSpPr/>
          <p:nvPr/>
        </p:nvSpPr>
        <p:spPr>
          <a:xfrm>
            <a:off x="7854319" y="5516783"/>
            <a:ext cx="843695" cy="520824"/>
          </a:xfrm>
          <a:prstGeom prst="rect">
            <a:avLst/>
          </a:prstGeom>
          <a:solidFill>
            <a:srgbClr val="FFB7E7"/>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正方形/長方形 31">
            <a:extLst>
              <a:ext uri="{FF2B5EF4-FFF2-40B4-BE49-F238E27FC236}">
                <a16:creationId xmlns:a16="http://schemas.microsoft.com/office/drawing/2014/main" id="{069D55FA-35E5-9005-8632-AE91CD59ABB5}"/>
              </a:ext>
            </a:extLst>
          </p:cNvPr>
          <p:cNvSpPr/>
          <p:nvPr/>
        </p:nvSpPr>
        <p:spPr>
          <a:xfrm>
            <a:off x="7010624" y="3943658"/>
            <a:ext cx="843695" cy="520824"/>
          </a:xfrm>
          <a:prstGeom prst="rect">
            <a:avLst/>
          </a:prstGeom>
          <a:solidFill>
            <a:srgbClr val="FFFF99"/>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正方形/長方形 32">
            <a:extLst>
              <a:ext uri="{FF2B5EF4-FFF2-40B4-BE49-F238E27FC236}">
                <a16:creationId xmlns:a16="http://schemas.microsoft.com/office/drawing/2014/main" id="{8B2A6E1E-6FD5-416F-B3EB-6AE82EBC3E4F}"/>
              </a:ext>
            </a:extLst>
          </p:cNvPr>
          <p:cNvSpPr/>
          <p:nvPr/>
        </p:nvSpPr>
        <p:spPr>
          <a:xfrm>
            <a:off x="7926683" y="3897089"/>
            <a:ext cx="843695" cy="520824"/>
          </a:xfrm>
          <a:prstGeom prst="rect">
            <a:avLst/>
          </a:prstGeom>
          <a:solidFill>
            <a:srgbClr val="CCFF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正方形/長方形 33">
            <a:extLst>
              <a:ext uri="{FF2B5EF4-FFF2-40B4-BE49-F238E27FC236}">
                <a16:creationId xmlns:a16="http://schemas.microsoft.com/office/drawing/2014/main" id="{FA070184-E0F2-9695-573C-045ECDEA9D97}"/>
              </a:ext>
            </a:extLst>
          </p:cNvPr>
          <p:cNvSpPr/>
          <p:nvPr/>
        </p:nvSpPr>
        <p:spPr>
          <a:xfrm>
            <a:off x="7983406" y="3962784"/>
            <a:ext cx="843695" cy="520824"/>
          </a:xfrm>
          <a:prstGeom prst="rect">
            <a:avLst/>
          </a:prstGeom>
          <a:solidFill>
            <a:srgbClr val="99FF99"/>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正方形/長方形 34">
            <a:extLst>
              <a:ext uri="{FF2B5EF4-FFF2-40B4-BE49-F238E27FC236}">
                <a16:creationId xmlns:a16="http://schemas.microsoft.com/office/drawing/2014/main" id="{C6EA29D7-9BC5-3F48-46AE-85184663B72A}"/>
              </a:ext>
            </a:extLst>
          </p:cNvPr>
          <p:cNvSpPr/>
          <p:nvPr/>
        </p:nvSpPr>
        <p:spPr>
          <a:xfrm>
            <a:off x="3473816" y="5402180"/>
            <a:ext cx="843695" cy="520824"/>
          </a:xfrm>
          <a:prstGeom prst="rect">
            <a:avLst/>
          </a:prstGeom>
          <a:solidFill>
            <a:srgbClr val="99FF99"/>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6" name="正方形/長方形 35">
            <a:extLst>
              <a:ext uri="{FF2B5EF4-FFF2-40B4-BE49-F238E27FC236}">
                <a16:creationId xmlns:a16="http://schemas.microsoft.com/office/drawing/2014/main" id="{C6234175-8D69-327E-19F5-09F8098C2200}"/>
              </a:ext>
            </a:extLst>
          </p:cNvPr>
          <p:cNvSpPr/>
          <p:nvPr/>
        </p:nvSpPr>
        <p:spPr>
          <a:xfrm>
            <a:off x="5679943" y="5402180"/>
            <a:ext cx="843695" cy="520824"/>
          </a:xfrm>
          <a:prstGeom prst="rect">
            <a:avLst/>
          </a:prstGeom>
          <a:solidFill>
            <a:srgbClr val="FFB7E7"/>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正方形/長方形 36">
            <a:extLst>
              <a:ext uri="{FF2B5EF4-FFF2-40B4-BE49-F238E27FC236}">
                <a16:creationId xmlns:a16="http://schemas.microsoft.com/office/drawing/2014/main" id="{BFDA51CB-A3CD-3853-F4F6-1A7EDFEF90DF}"/>
              </a:ext>
            </a:extLst>
          </p:cNvPr>
          <p:cNvSpPr/>
          <p:nvPr/>
        </p:nvSpPr>
        <p:spPr>
          <a:xfrm>
            <a:off x="4632692" y="3919999"/>
            <a:ext cx="843695" cy="520824"/>
          </a:xfrm>
          <a:prstGeom prst="rect">
            <a:avLst/>
          </a:prstGeom>
          <a:solidFill>
            <a:srgbClr val="99FF99"/>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01541664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descr="テキスト, 手紙&#10;&#10;自動的に生成された説明">
            <a:extLst>
              <a:ext uri="{FF2B5EF4-FFF2-40B4-BE49-F238E27FC236}">
                <a16:creationId xmlns:a16="http://schemas.microsoft.com/office/drawing/2014/main" id="{FB86D45B-81FC-69E5-557F-464E66738E3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40178" y="3206437"/>
            <a:ext cx="6604242" cy="2999771"/>
          </a:xfrm>
          <a:prstGeom prst="rect">
            <a:avLst/>
          </a:prstGeom>
          <a:ln w="19050">
            <a:solidFill>
              <a:schemeClr val="tx1"/>
            </a:solidFill>
          </a:ln>
        </p:spPr>
      </p:pic>
      <p:sp>
        <p:nvSpPr>
          <p:cNvPr id="9" name="正方形/長方形 8"/>
          <p:cNvSpPr/>
          <p:nvPr/>
        </p:nvSpPr>
        <p:spPr>
          <a:xfrm>
            <a:off x="0" y="522518"/>
            <a:ext cx="12192000" cy="757643"/>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tIns="36000" bIns="180000" rtlCol="0" anchor="ctr"/>
          <a:lstStyle/>
          <a:p>
            <a:pPr algn="ctr">
              <a:lnSpc>
                <a:spcPct val="150000"/>
              </a:lnSpc>
            </a:pPr>
            <a:endParaRPr lang="ja-JP" altLang="en-US" sz="4000" b="1" dirty="0">
              <a:latin typeface="BIZ UDPゴシック" panose="020B0400000000000000" pitchFamily="50" charset="-128"/>
              <a:ea typeface="BIZ UDPゴシック" panose="020B0400000000000000" pitchFamily="50" charset="-128"/>
              <a:cs typeface="メイリオ" panose="020B0604030504040204" pitchFamily="50" charset="-128"/>
            </a:endParaRPr>
          </a:p>
        </p:txBody>
      </p:sp>
      <p:sp>
        <p:nvSpPr>
          <p:cNvPr id="10" name="スライド番号プレースホルダー 6"/>
          <p:cNvSpPr>
            <a:spLocks noGrp="1"/>
          </p:cNvSpPr>
          <p:nvPr>
            <p:ph type="sldNum" sz="quarter" idx="4294967295"/>
          </p:nvPr>
        </p:nvSpPr>
        <p:spPr>
          <a:xfrm>
            <a:off x="11043621" y="6359525"/>
            <a:ext cx="685800" cy="365125"/>
          </a:xfrm>
        </p:spPr>
        <p:txBody>
          <a:bodyPr/>
          <a:lstStyle/>
          <a:p>
            <a:fld id="{0E54B413-F675-4D37-BE3F-961AF07AA19A}" type="slidenum">
              <a:rPr kumimoji="1" lang="ja-JP" altLang="en-US" sz="2000" smtClean="0">
                <a:solidFill>
                  <a:schemeClr val="tx1"/>
                </a:solidFill>
                <a:latin typeface="UD デジタル 教科書体 NK-B" panose="02020700000000000000" pitchFamily="18" charset="-128"/>
                <a:ea typeface="UD デジタル 教科書体 NK-B" panose="02020700000000000000" pitchFamily="18" charset="-128"/>
              </a:rPr>
              <a:t>46</a:t>
            </a:fld>
            <a:endParaRPr kumimoji="1" lang="ja-JP" altLang="en-US" sz="2000" dirty="0">
              <a:solidFill>
                <a:schemeClr val="tx1"/>
              </a:solidFill>
              <a:latin typeface="UD デジタル 教科書体 NK-B" panose="02020700000000000000" pitchFamily="18" charset="-128"/>
              <a:ea typeface="UD デジタル 教科書体 NK-B" panose="02020700000000000000" pitchFamily="18" charset="-128"/>
            </a:endParaRPr>
          </a:p>
        </p:txBody>
      </p:sp>
      <p:pic>
        <p:nvPicPr>
          <p:cNvPr id="41" name="図 40" descr="挿絵 が含まれている画像&#10;&#10;自動的に生成された説明">
            <a:extLst>
              <a:ext uri="{FF2B5EF4-FFF2-40B4-BE49-F238E27FC236}">
                <a16:creationId xmlns:a16="http://schemas.microsoft.com/office/drawing/2014/main" id="{E7EA86AC-503E-2EBF-C183-C8833585DE91}"/>
              </a:ext>
            </a:extLst>
          </p:cNvPr>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l="15705" t="26817" r="13031" b="26493"/>
          <a:stretch/>
        </p:blipFill>
        <p:spPr>
          <a:xfrm>
            <a:off x="10658652" y="2318766"/>
            <a:ext cx="1495294" cy="1385726"/>
          </a:xfrm>
          <a:prstGeom prst="rect">
            <a:avLst/>
          </a:prstGeom>
        </p:spPr>
      </p:pic>
      <p:sp>
        <p:nvSpPr>
          <p:cNvPr id="15" name="テキスト ボックス 14">
            <a:extLst>
              <a:ext uri="{FF2B5EF4-FFF2-40B4-BE49-F238E27FC236}">
                <a16:creationId xmlns:a16="http://schemas.microsoft.com/office/drawing/2014/main" id="{DAE1A140-73CB-23A6-E225-A92F130AF3A2}"/>
              </a:ext>
            </a:extLst>
          </p:cNvPr>
          <p:cNvSpPr txBox="1"/>
          <p:nvPr/>
        </p:nvSpPr>
        <p:spPr>
          <a:xfrm>
            <a:off x="1648918" y="2613042"/>
            <a:ext cx="8317994" cy="523220"/>
          </a:xfrm>
          <a:prstGeom prst="rect">
            <a:avLst/>
          </a:prstGeom>
          <a:noFill/>
        </p:spPr>
        <p:txBody>
          <a:bodyPr wrap="square">
            <a:spAutoFit/>
          </a:bodyPr>
          <a:lstStyle/>
          <a:p>
            <a:r>
              <a:rPr kumimoji="1" lang="ja-JP" altLang="en-US" sz="2800" dirty="0">
                <a:solidFill>
                  <a:schemeClr val="tx1"/>
                </a:solidFill>
                <a:latin typeface="メイリオ" panose="020B0604030504040204" pitchFamily="50" charset="-128"/>
                <a:ea typeface="メイリオ" panose="020B0604030504040204" pitchFamily="50" charset="-128"/>
              </a:rPr>
              <a:t>他のグループの考えも見てみましょう。（３分）</a:t>
            </a:r>
            <a:endParaRPr kumimoji="1" lang="en-US" altLang="ja-JP" sz="2800" dirty="0">
              <a:solidFill>
                <a:schemeClr val="tx1"/>
              </a:solidFill>
              <a:latin typeface="メイリオ" panose="020B0604030504040204" pitchFamily="50" charset="-128"/>
              <a:ea typeface="メイリオ" panose="020B0604030504040204" pitchFamily="50" charset="-128"/>
            </a:endParaRPr>
          </a:p>
        </p:txBody>
      </p:sp>
      <p:sp>
        <p:nvSpPr>
          <p:cNvPr id="16" name="吹き出し: 角を丸めた四角形 15">
            <a:extLst>
              <a:ext uri="{FF2B5EF4-FFF2-40B4-BE49-F238E27FC236}">
                <a16:creationId xmlns:a16="http://schemas.microsoft.com/office/drawing/2014/main" id="{C344D928-7814-D4AC-8C63-C85482B81B94}"/>
              </a:ext>
            </a:extLst>
          </p:cNvPr>
          <p:cNvSpPr/>
          <p:nvPr/>
        </p:nvSpPr>
        <p:spPr>
          <a:xfrm>
            <a:off x="269631" y="2496192"/>
            <a:ext cx="10389021" cy="640070"/>
          </a:xfrm>
          <a:prstGeom prst="wedgeRoundRectCallout">
            <a:avLst>
              <a:gd name="adj1" fmla="val 52833"/>
              <a:gd name="adj2" fmla="val -10840"/>
              <a:gd name="adj3" fmla="val 16667"/>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a:extLst>
              <a:ext uri="{FF2B5EF4-FFF2-40B4-BE49-F238E27FC236}">
                <a16:creationId xmlns:a16="http://schemas.microsoft.com/office/drawing/2014/main" id="{3FBDDA25-E1BF-76B7-801A-BE21DE098DF7}"/>
              </a:ext>
            </a:extLst>
          </p:cNvPr>
          <p:cNvSpPr txBox="1"/>
          <p:nvPr/>
        </p:nvSpPr>
        <p:spPr>
          <a:xfrm>
            <a:off x="123240" y="1785131"/>
            <a:ext cx="11922369" cy="523220"/>
          </a:xfrm>
          <a:prstGeom prst="rect">
            <a:avLst/>
          </a:prstGeom>
          <a:noFill/>
        </p:spPr>
        <p:txBody>
          <a:bodyPr wrap="square">
            <a:spAutoFit/>
          </a:bodyPr>
          <a:lstStyle/>
          <a:p>
            <a:r>
              <a:rPr lang="ja-JP" altLang="en-US" sz="2800" dirty="0">
                <a:latin typeface="メイリオ" panose="020B0604030504040204" pitchFamily="50" charset="-128"/>
                <a:ea typeface="メイリオ" panose="020B0604030504040204" pitchFamily="50" charset="-128"/>
              </a:rPr>
              <a:t>学校生活全体の中で</a:t>
            </a:r>
            <a:r>
              <a:rPr lang="ja-JP" altLang="en-US" sz="2800" dirty="0">
                <a:solidFill>
                  <a:srgbClr val="FF0000"/>
                </a:solidFill>
                <a:latin typeface="メイリオ" panose="020B0604030504040204" pitchFamily="50" charset="-128"/>
                <a:ea typeface="メイリオ" panose="020B0604030504040204" pitchFamily="50" charset="-128"/>
              </a:rPr>
              <a:t>個に寄り添った働き掛け</a:t>
            </a:r>
            <a:r>
              <a:rPr lang="ja-JP" altLang="en-US" sz="2800" dirty="0">
                <a:latin typeface="メイリオ" panose="020B0604030504040204" pitchFamily="50" charset="-128"/>
                <a:ea typeface="メイリオ" panose="020B0604030504040204" pitchFamily="50" charset="-128"/>
              </a:rPr>
              <a:t>をどのようにしていますか？</a:t>
            </a:r>
            <a:endParaRPr lang="en-US" altLang="ja-JP" sz="2800" dirty="0">
              <a:latin typeface="メイリオ" panose="020B0604030504040204" pitchFamily="50" charset="-128"/>
              <a:ea typeface="メイリオ" panose="020B0604030504040204" pitchFamily="50" charset="-128"/>
            </a:endParaRPr>
          </a:p>
        </p:txBody>
      </p:sp>
      <p:sp>
        <p:nvSpPr>
          <p:cNvPr id="11" name="正方形/長方形 10">
            <a:extLst>
              <a:ext uri="{FF2B5EF4-FFF2-40B4-BE49-F238E27FC236}">
                <a16:creationId xmlns:a16="http://schemas.microsoft.com/office/drawing/2014/main" id="{947B00EF-015B-5A4E-561E-F1D2AEA2F963}"/>
              </a:ext>
            </a:extLst>
          </p:cNvPr>
          <p:cNvSpPr/>
          <p:nvPr/>
        </p:nvSpPr>
        <p:spPr>
          <a:xfrm>
            <a:off x="88071" y="1651809"/>
            <a:ext cx="11992708" cy="693225"/>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a:extLst>
              <a:ext uri="{FF2B5EF4-FFF2-40B4-BE49-F238E27FC236}">
                <a16:creationId xmlns:a16="http://schemas.microsoft.com/office/drawing/2014/main" id="{203E9663-805E-1F32-6512-57BF9857B772}"/>
              </a:ext>
            </a:extLst>
          </p:cNvPr>
          <p:cNvSpPr/>
          <p:nvPr/>
        </p:nvSpPr>
        <p:spPr>
          <a:xfrm>
            <a:off x="808892" y="4383319"/>
            <a:ext cx="1324708" cy="822872"/>
          </a:xfrm>
          <a:prstGeom prst="rect">
            <a:avLst/>
          </a:prstGeom>
          <a:solidFill>
            <a:srgbClr val="CCFF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3" name="正方形/長方形 12">
            <a:extLst>
              <a:ext uri="{FF2B5EF4-FFF2-40B4-BE49-F238E27FC236}">
                <a16:creationId xmlns:a16="http://schemas.microsoft.com/office/drawing/2014/main" id="{DE982CE3-F90D-F36B-AF9B-5C5014D0013C}"/>
              </a:ext>
            </a:extLst>
          </p:cNvPr>
          <p:cNvSpPr/>
          <p:nvPr/>
        </p:nvSpPr>
        <p:spPr>
          <a:xfrm>
            <a:off x="885092" y="4448633"/>
            <a:ext cx="1324708" cy="822872"/>
          </a:xfrm>
          <a:prstGeom prst="rect">
            <a:avLst/>
          </a:prstGeom>
          <a:solidFill>
            <a:srgbClr val="CCFF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8" name="正方形/長方形 17">
            <a:extLst>
              <a:ext uri="{FF2B5EF4-FFF2-40B4-BE49-F238E27FC236}">
                <a16:creationId xmlns:a16="http://schemas.microsoft.com/office/drawing/2014/main" id="{4D08CD25-A6CB-D16A-7FB0-7D3003E26418}"/>
              </a:ext>
            </a:extLst>
          </p:cNvPr>
          <p:cNvSpPr/>
          <p:nvPr/>
        </p:nvSpPr>
        <p:spPr>
          <a:xfrm>
            <a:off x="945783" y="4504722"/>
            <a:ext cx="1324708" cy="822872"/>
          </a:xfrm>
          <a:prstGeom prst="rect">
            <a:avLst/>
          </a:prstGeom>
          <a:solidFill>
            <a:srgbClr val="CCFF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正方形/長方形 18">
            <a:extLst>
              <a:ext uri="{FF2B5EF4-FFF2-40B4-BE49-F238E27FC236}">
                <a16:creationId xmlns:a16="http://schemas.microsoft.com/office/drawing/2014/main" id="{385C40F4-9178-F3BE-6F9D-EFE16BCE3F65}"/>
              </a:ext>
            </a:extLst>
          </p:cNvPr>
          <p:cNvSpPr/>
          <p:nvPr/>
        </p:nvSpPr>
        <p:spPr>
          <a:xfrm>
            <a:off x="1021983" y="4549214"/>
            <a:ext cx="1324708" cy="822872"/>
          </a:xfrm>
          <a:prstGeom prst="rect">
            <a:avLst/>
          </a:prstGeom>
          <a:solidFill>
            <a:srgbClr val="CCFF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正方形/長方形 20">
            <a:extLst>
              <a:ext uri="{FF2B5EF4-FFF2-40B4-BE49-F238E27FC236}">
                <a16:creationId xmlns:a16="http://schemas.microsoft.com/office/drawing/2014/main" id="{2FA2BC33-48B5-162E-4D13-4FB1B9FB567F}"/>
              </a:ext>
            </a:extLst>
          </p:cNvPr>
          <p:cNvSpPr/>
          <p:nvPr/>
        </p:nvSpPr>
        <p:spPr>
          <a:xfrm>
            <a:off x="1105755" y="4600617"/>
            <a:ext cx="1324708" cy="822872"/>
          </a:xfrm>
          <a:prstGeom prst="rect">
            <a:avLst/>
          </a:prstGeom>
          <a:solidFill>
            <a:srgbClr val="CCFF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正方形/長方形 21">
            <a:extLst>
              <a:ext uri="{FF2B5EF4-FFF2-40B4-BE49-F238E27FC236}">
                <a16:creationId xmlns:a16="http://schemas.microsoft.com/office/drawing/2014/main" id="{5A4ACDA0-52AE-4D39-C1F0-23F8E5E0C74F}"/>
              </a:ext>
            </a:extLst>
          </p:cNvPr>
          <p:cNvSpPr/>
          <p:nvPr/>
        </p:nvSpPr>
        <p:spPr>
          <a:xfrm>
            <a:off x="1194350" y="4666294"/>
            <a:ext cx="1324708" cy="822872"/>
          </a:xfrm>
          <a:prstGeom prst="rect">
            <a:avLst/>
          </a:prstGeom>
          <a:solidFill>
            <a:srgbClr val="CCFF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正方形/長方形 4">
            <a:extLst>
              <a:ext uri="{FF2B5EF4-FFF2-40B4-BE49-F238E27FC236}">
                <a16:creationId xmlns:a16="http://schemas.microsoft.com/office/drawing/2014/main" id="{5D09685D-C8DD-A8D4-743D-38E924088B12}"/>
              </a:ext>
            </a:extLst>
          </p:cNvPr>
          <p:cNvSpPr/>
          <p:nvPr/>
        </p:nvSpPr>
        <p:spPr>
          <a:xfrm>
            <a:off x="3505567" y="3927809"/>
            <a:ext cx="843695" cy="520824"/>
          </a:xfrm>
          <a:prstGeom prst="rect">
            <a:avLst/>
          </a:prstGeom>
          <a:solidFill>
            <a:srgbClr val="CCFF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正方形/長方形 6">
            <a:extLst>
              <a:ext uri="{FF2B5EF4-FFF2-40B4-BE49-F238E27FC236}">
                <a16:creationId xmlns:a16="http://schemas.microsoft.com/office/drawing/2014/main" id="{0BF76C6B-C6CB-559D-CE9A-3C0521B1E6AC}"/>
              </a:ext>
            </a:extLst>
          </p:cNvPr>
          <p:cNvSpPr/>
          <p:nvPr/>
        </p:nvSpPr>
        <p:spPr>
          <a:xfrm>
            <a:off x="6712558" y="5377264"/>
            <a:ext cx="843695" cy="520824"/>
          </a:xfrm>
          <a:prstGeom prst="rect">
            <a:avLst/>
          </a:prstGeom>
          <a:solidFill>
            <a:srgbClr val="CCFF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正方形/長方形 13">
            <a:extLst>
              <a:ext uri="{FF2B5EF4-FFF2-40B4-BE49-F238E27FC236}">
                <a16:creationId xmlns:a16="http://schemas.microsoft.com/office/drawing/2014/main" id="{391FACE0-3841-8E5C-1843-1DBB09B882A5}"/>
              </a:ext>
            </a:extLst>
          </p:cNvPr>
          <p:cNvSpPr/>
          <p:nvPr/>
        </p:nvSpPr>
        <p:spPr>
          <a:xfrm>
            <a:off x="3580762" y="3996109"/>
            <a:ext cx="843695" cy="520824"/>
          </a:xfrm>
          <a:prstGeom prst="rect">
            <a:avLst/>
          </a:prstGeom>
          <a:solidFill>
            <a:srgbClr val="FFFF99"/>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正方形/長方形 16">
            <a:extLst>
              <a:ext uri="{FF2B5EF4-FFF2-40B4-BE49-F238E27FC236}">
                <a16:creationId xmlns:a16="http://schemas.microsoft.com/office/drawing/2014/main" id="{6730202D-135B-9C2A-1D99-4E9B392709E5}"/>
              </a:ext>
            </a:extLst>
          </p:cNvPr>
          <p:cNvSpPr/>
          <p:nvPr/>
        </p:nvSpPr>
        <p:spPr>
          <a:xfrm>
            <a:off x="7752052" y="5433708"/>
            <a:ext cx="843695" cy="520824"/>
          </a:xfrm>
          <a:prstGeom prst="rect">
            <a:avLst/>
          </a:prstGeom>
          <a:solidFill>
            <a:srgbClr val="FFFF99"/>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正方形/長方形 19">
            <a:extLst>
              <a:ext uri="{FF2B5EF4-FFF2-40B4-BE49-F238E27FC236}">
                <a16:creationId xmlns:a16="http://schemas.microsoft.com/office/drawing/2014/main" id="{0798B87F-EAC5-C485-43DD-A5A531A8B6F3}"/>
              </a:ext>
            </a:extLst>
          </p:cNvPr>
          <p:cNvSpPr/>
          <p:nvPr/>
        </p:nvSpPr>
        <p:spPr>
          <a:xfrm>
            <a:off x="7072320" y="3890435"/>
            <a:ext cx="843695" cy="520824"/>
          </a:xfrm>
          <a:prstGeom prst="rect">
            <a:avLst/>
          </a:prstGeom>
          <a:solidFill>
            <a:srgbClr val="FFB7E7"/>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正方形/長方形 22">
            <a:extLst>
              <a:ext uri="{FF2B5EF4-FFF2-40B4-BE49-F238E27FC236}">
                <a16:creationId xmlns:a16="http://schemas.microsoft.com/office/drawing/2014/main" id="{5F56A5A5-5CB2-FF9F-9D16-E8D92AB67F70}"/>
              </a:ext>
            </a:extLst>
          </p:cNvPr>
          <p:cNvSpPr/>
          <p:nvPr/>
        </p:nvSpPr>
        <p:spPr>
          <a:xfrm>
            <a:off x="7854319" y="5516783"/>
            <a:ext cx="843695" cy="520824"/>
          </a:xfrm>
          <a:prstGeom prst="rect">
            <a:avLst/>
          </a:prstGeom>
          <a:solidFill>
            <a:srgbClr val="FFB7E7"/>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正方形/長方形 23">
            <a:extLst>
              <a:ext uri="{FF2B5EF4-FFF2-40B4-BE49-F238E27FC236}">
                <a16:creationId xmlns:a16="http://schemas.microsoft.com/office/drawing/2014/main" id="{D8490A26-7178-4091-22AE-052E3F97349F}"/>
              </a:ext>
            </a:extLst>
          </p:cNvPr>
          <p:cNvSpPr/>
          <p:nvPr/>
        </p:nvSpPr>
        <p:spPr>
          <a:xfrm>
            <a:off x="7010624" y="3943658"/>
            <a:ext cx="843695" cy="520824"/>
          </a:xfrm>
          <a:prstGeom prst="rect">
            <a:avLst/>
          </a:prstGeom>
          <a:solidFill>
            <a:srgbClr val="FFFF99"/>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正方形/長方形 24">
            <a:extLst>
              <a:ext uri="{FF2B5EF4-FFF2-40B4-BE49-F238E27FC236}">
                <a16:creationId xmlns:a16="http://schemas.microsoft.com/office/drawing/2014/main" id="{972BF7BD-B53C-EDE2-BFB3-8BDB6EF36BD9}"/>
              </a:ext>
            </a:extLst>
          </p:cNvPr>
          <p:cNvSpPr/>
          <p:nvPr/>
        </p:nvSpPr>
        <p:spPr>
          <a:xfrm>
            <a:off x="7926683" y="3897089"/>
            <a:ext cx="843695" cy="520824"/>
          </a:xfrm>
          <a:prstGeom prst="rect">
            <a:avLst/>
          </a:prstGeom>
          <a:solidFill>
            <a:srgbClr val="CCFF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正方形/長方形 25">
            <a:extLst>
              <a:ext uri="{FF2B5EF4-FFF2-40B4-BE49-F238E27FC236}">
                <a16:creationId xmlns:a16="http://schemas.microsoft.com/office/drawing/2014/main" id="{2BDF9079-5842-71EB-5B63-6069BCE32241}"/>
              </a:ext>
            </a:extLst>
          </p:cNvPr>
          <p:cNvSpPr/>
          <p:nvPr/>
        </p:nvSpPr>
        <p:spPr>
          <a:xfrm>
            <a:off x="7983406" y="3962784"/>
            <a:ext cx="843695" cy="520824"/>
          </a:xfrm>
          <a:prstGeom prst="rect">
            <a:avLst/>
          </a:prstGeom>
          <a:solidFill>
            <a:srgbClr val="99FF99"/>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正方形/長方形 26">
            <a:extLst>
              <a:ext uri="{FF2B5EF4-FFF2-40B4-BE49-F238E27FC236}">
                <a16:creationId xmlns:a16="http://schemas.microsoft.com/office/drawing/2014/main" id="{7D9AB1CE-C9C4-3C6D-EEDE-955E88E9ADD3}"/>
              </a:ext>
            </a:extLst>
          </p:cNvPr>
          <p:cNvSpPr/>
          <p:nvPr/>
        </p:nvSpPr>
        <p:spPr>
          <a:xfrm>
            <a:off x="3473816" y="5402180"/>
            <a:ext cx="843695" cy="520824"/>
          </a:xfrm>
          <a:prstGeom prst="rect">
            <a:avLst/>
          </a:prstGeom>
          <a:solidFill>
            <a:srgbClr val="99FF99"/>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8" name="正方形/長方形 27">
            <a:extLst>
              <a:ext uri="{FF2B5EF4-FFF2-40B4-BE49-F238E27FC236}">
                <a16:creationId xmlns:a16="http://schemas.microsoft.com/office/drawing/2014/main" id="{D3F9CD00-61B0-3F17-6B50-4A99821FD657}"/>
              </a:ext>
            </a:extLst>
          </p:cNvPr>
          <p:cNvSpPr/>
          <p:nvPr/>
        </p:nvSpPr>
        <p:spPr>
          <a:xfrm>
            <a:off x="5679943" y="5402180"/>
            <a:ext cx="843695" cy="520824"/>
          </a:xfrm>
          <a:prstGeom prst="rect">
            <a:avLst/>
          </a:prstGeom>
          <a:solidFill>
            <a:srgbClr val="FFB7E7"/>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正方形/長方形 28">
            <a:extLst>
              <a:ext uri="{FF2B5EF4-FFF2-40B4-BE49-F238E27FC236}">
                <a16:creationId xmlns:a16="http://schemas.microsoft.com/office/drawing/2014/main" id="{249CB67D-FDE1-33A5-A5B4-427AFD2E3FD9}"/>
              </a:ext>
            </a:extLst>
          </p:cNvPr>
          <p:cNvSpPr/>
          <p:nvPr/>
        </p:nvSpPr>
        <p:spPr>
          <a:xfrm>
            <a:off x="4632692" y="3919999"/>
            <a:ext cx="843695" cy="520824"/>
          </a:xfrm>
          <a:prstGeom prst="rect">
            <a:avLst/>
          </a:prstGeom>
          <a:solidFill>
            <a:srgbClr val="99FF99"/>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フッター プレースホルダー 5">
            <a:extLst>
              <a:ext uri="{FF2B5EF4-FFF2-40B4-BE49-F238E27FC236}">
                <a16:creationId xmlns:a16="http://schemas.microsoft.com/office/drawing/2014/main" id="{90C6CB23-BD5D-151B-2A99-48909ADE36DC}"/>
              </a:ext>
            </a:extLst>
          </p:cNvPr>
          <p:cNvSpPr txBox="1">
            <a:spLocks/>
          </p:cNvSpPr>
          <p:nvPr/>
        </p:nvSpPr>
        <p:spPr>
          <a:xfrm>
            <a:off x="2613749" y="6374809"/>
            <a:ext cx="6964502" cy="357483"/>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ja-JP" altLang="en-US" sz="2000" dirty="0">
                <a:solidFill>
                  <a:schemeClr val="tx1"/>
                </a:solidFill>
                <a:latin typeface="UD デジタル 教科書体 NK-B" panose="02020700000000000000" pitchFamily="18" charset="-128"/>
                <a:ea typeface="UD デジタル 教科書体 NK-B" panose="02020700000000000000" pitchFamily="18" charset="-128"/>
              </a:rPr>
              <a:t>宮城県総合教育センター　令和</a:t>
            </a:r>
            <a:r>
              <a:rPr kumimoji="1" lang="en-US" altLang="ja-JP" sz="2000" dirty="0">
                <a:solidFill>
                  <a:schemeClr val="tx1"/>
                </a:solidFill>
                <a:latin typeface="UD デジタル 教科書体 NK-B" panose="02020700000000000000" pitchFamily="18" charset="-128"/>
                <a:ea typeface="UD デジタル 教科書体 NK-B" panose="02020700000000000000" pitchFamily="18" charset="-128"/>
              </a:rPr>
              <a:t>6</a:t>
            </a:r>
            <a:r>
              <a:rPr kumimoji="1" lang="ja-JP" altLang="en-US" sz="2000" dirty="0">
                <a:solidFill>
                  <a:schemeClr val="tx1"/>
                </a:solidFill>
                <a:latin typeface="UD デジタル 教科書体 NK-B" panose="02020700000000000000" pitchFamily="18" charset="-128"/>
                <a:ea typeface="UD デジタル 教科書体 NK-B" panose="02020700000000000000" pitchFamily="18" charset="-128"/>
              </a:rPr>
              <a:t>年度　生徒指導研究グループ</a:t>
            </a:r>
          </a:p>
        </p:txBody>
      </p:sp>
      <p:sp>
        <p:nvSpPr>
          <p:cNvPr id="3" name="テキスト ボックス 2">
            <a:extLst>
              <a:ext uri="{FF2B5EF4-FFF2-40B4-BE49-F238E27FC236}">
                <a16:creationId xmlns:a16="http://schemas.microsoft.com/office/drawing/2014/main" id="{BA20480D-8B50-2322-924B-34B0A27BEA3A}"/>
              </a:ext>
            </a:extLst>
          </p:cNvPr>
          <p:cNvSpPr txBox="1"/>
          <p:nvPr/>
        </p:nvSpPr>
        <p:spPr>
          <a:xfrm>
            <a:off x="580663" y="442981"/>
            <a:ext cx="11030673" cy="782137"/>
          </a:xfrm>
          <a:prstGeom prst="rect">
            <a:avLst/>
          </a:prstGeom>
          <a:noFill/>
        </p:spPr>
        <p:txBody>
          <a:bodyPr wrap="square">
            <a:spAutoFit/>
          </a:bodyPr>
          <a:lstStyle/>
          <a:p>
            <a:pPr algn="ctr">
              <a:lnSpc>
                <a:spcPct val="150000"/>
              </a:lnSpc>
            </a:pPr>
            <a:r>
              <a:rPr lang="ja-JP" altLang="en-US" sz="3600" b="1" dirty="0">
                <a:solidFill>
                  <a:schemeClr val="bg1"/>
                </a:solidFill>
                <a:latin typeface="BIZ UDPゴシック" panose="020B0400000000000000" pitchFamily="50" charset="-128"/>
                <a:ea typeface="BIZ UDPゴシック" panose="020B0400000000000000" pitchFamily="50" charset="-128"/>
                <a:cs typeface="メイリオ" panose="020B0604030504040204" pitchFamily="50" charset="-128"/>
              </a:rPr>
              <a:t>　４　教員の働き掛けを考え、児童との関係を深めよう</a:t>
            </a:r>
          </a:p>
        </p:txBody>
      </p:sp>
    </p:spTree>
    <p:extLst>
      <p:ext uri="{BB962C8B-B14F-4D97-AF65-F5344CB8AC3E}">
        <p14:creationId xmlns:p14="http://schemas.microsoft.com/office/powerpoint/2010/main" val="215044830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descr="テキスト, 手紙&#10;&#10;自動的に生成された説明">
            <a:extLst>
              <a:ext uri="{FF2B5EF4-FFF2-40B4-BE49-F238E27FC236}">
                <a16:creationId xmlns:a16="http://schemas.microsoft.com/office/drawing/2014/main" id="{BEF3F032-AA4A-F942-12C2-316C73D35D4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09206" y="2530196"/>
            <a:ext cx="6604242" cy="2999771"/>
          </a:xfrm>
          <a:prstGeom prst="rect">
            <a:avLst/>
          </a:prstGeom>
          <a:ln w="19050">
            <a:solidFill>
              <a:schemeClr val="tx1"/>
            </a:solidFill>
          </a:ln>
        </p:spPr>
      </p:pic>
      <p:sp>
        <p:nvSpPr>
          <p:cNvPr id="9" name="正方形/長方形 8"/>
          <p:cNvSpPr/>
          <p:nvPr/>
        </p:nvSpPr>
        <p:spPr>
          <a:xfrm>
            <a:off x="0" y="522518"/>
            <a:ext cx="12192000" cy="757643"/>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tIns="36000" bIns="180000" rtlCol="0" anchor="ctr"/>
          <a:lstStyle/>
          <a:p>
            <a:pPr algn="ctr">
              <a:lnSpc>
                <a:spcPct val="150000"/>
              </a:lnSpc>
            </a:pPr>
            <a:endParaRPr lang="ja-JP" altLang="en-US" sz="4000" b="1" dirty="0">
              <a:latin typeface="BIZ UDPゴシック" panose="020B0400000000000000" pitchFamily="50" charset="-128"/>
              <a:ea typeface="BIZ UDPゴシック" panose="020B0400000000000000" pitchFamily="50" charset="-128"/>
              <a:cs typeface="メイリオ" panose="020B0604030504040204" pitchFamily="50" charset="-128"/>
            </a:endParaRPr>
          </a:p>
        </p:txBody>
      </p:sp>
      <p:sp>
        <p:nvSpPr>
          <p:cNvPr id="10" name="スライド番号プレースホルダー 6"/>
          <p:cNvSpPr>
            <a:spLocks noGrp="1"/>
          </p:cNvSpPr>
          <p:nvPr>
            <p:ph type="sldNum" sz="quarter" idx="4294967295"/>
          </p:nvPr>
        </p:nvSpPr>
        <p:spPr>
          <a:xfrm>
            <a:off x="11043621" y="6359525"/>
            <a:ext cx="685800" cy="365125"/>
          </a:xfrm>
        </p:spPr>
        <p:txBody>
          <a:bodyPr/>
          <a:lstStyle/>
          <a:p>
            <a:fld id="{0E54B413-F675-4D37-BE3F-961AF07AA19A}" type="slidenum">
              <a:rPr kumimoji="1" lang="ja-JP" altLang="en-US" sz="2000" smtClean="0">
                <a:solidFill>
                  <a:schemeClr val="tx1"/>
                </a:solidFill>
                <a:latin typeface="UD デジタル 教科書体 NK-B" panose="02020700000000000000" pitchFamily="18" charset="-128"/>
                <a:ea typeface="UD デジタル 教科書体 NK-B" panose="02020700000000000000" pitchFamily="18" charset="-128"/>
              </a:rPr>
              <a:t>47</a:t>
            </a:fld>
            <a:endParaRPr kumimoji="1" lang="ja-JP" altLang="en-US" sz="2000" dirty="0">
              <a:solidFill>
                <a:schemeClr val="tx1"/>
              </a:solidFill>
              <a:latin typeface="UD デジタル 教科書体 NK-B" panose="02020700000000000000" pitchFamily="18" charset="-128"/>
              <a:ea typeface="UD デジタル 教科書体 NK-B" panose="02020700000000000000" pitchFamily="18" charset="-128"/>
            </a:endParaRPr>
          </a:p>
        </p:txBody>
      </p:sp>
      <p:pic>
        <p:nvPicPr>
          <p:cNvPr id="41" name="図 40" descr="挿絵 が含まれている画像&#10;&#10;自動的に生成された説明">
            <a:extLst>
              <a:ext uri="{FF2B5EF4-FFF2-40B4-BE49-F238E27FC236}">
                <a16:creationId xmlns:a16="http://schemas.microsoft.com/office/drawing/2014/main" id="{E7EA86AC-503E-2EBF-C183-C8833585DE91}"/>
              </a:ext>
            </a:extLst>
          </p:cNvPr>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l="15705" t="26817" r="13031" b="26493"/>
          <a:stretch/>
        </p:blipFill>
        <p:spPr>
          <a:xfrm>
            <a:off x="10995081" y="1347942"/>
            <a:ext cx="1269780" cy="1176737"/>
          </a:xfrm>
          <a:prstGeom prst="rect">
            <a:avLst/>
          </a:prstGeom>
        </p:spPr>
      </p:pic>
      <p:sp>
        <p:nvSpPr>
          <p:cNvPr id="15" name="テキスト ボックス 14">
            <a:extLst>
              <a:ext uri="{FF2B5EF4-FFF2-40B4-BE49-F238E27FC236}">
                <a16:creationId xmlns:a16="http://schemas.microsoft.com/office/drawing/2014/main" id="{DAE1A140-73CB-23A6-E225-A92F130AF3A2}"/>
              </a:ext>
            </a:extLst>
          </p:cNvPr>
          <p:cNvSpPr txBox="1"/>
          <p:nvPr/>
        </p:nvSpPr>
        <p:spPr>
          <a:xfrm>
            <a:off x="1120268" y="1416173"/>
            <a:ext cx="8926103" cy="954107"/>
          </a:xfrm>
          <a:prstGeom prst="rect">
            <a:avLst/>
          </a:prstGeom>
          <a:noFill/>
        </p:spPr>
        <p:txBody>
          <a:bodyPr wrap="square">
            <a:spAutoFit/>
          </a:bodyPr>
          <a:lstStyle/>
          <a:p>
            <a:pPr algn="ctr"/>
            <a:r>
              <a:rPr kumimoji="1" lang="ja-JP" altLang="en-US" sz="2800" dirty="0">
                <a:latin typeface="メイリオ" panose="020B0604030504040204" pitchFamily="50" charset="-128"/>
                <a:ea typeface="メイリオ" panose="020B0604030504040204" pitchFamily="50" charset="-128"/>
              </a:rPr>
              <a:t>実践する上で大切なことは、</a:t>
            </a:r>
            <a:r>
              <a:rPr kumimoji="1" lang="ja-JP" altLang="en-US" sz="2800" dirty="0">
                <a:solidFill>
                  <a:srgbClr val="FF0000"/>
                </a:solidFill>
                <a:latin typeface="メイリオ" panose="020B0604030504040204" pitchFamily="50" charset="-128"/>
                <a:ea typeface="メイリオ" panose="020B0604030504040204" pitchFamily="50" charset="-128"/>
              </a:rPr>
              <a:t>４つの視点を意識して</a:t>
            </a:r>
            <a:endParaRPr kumimoji="1" lang="en-US" altLang="ja-JP" sz="2800" dirty="0">
              <a:solidFill>
                <a:srgbClr val="FF0000"/>
              </a:solidFill>
              <a:latin typeface="メイリオ" panose="020B0604030504040204" pitchFamily="50" charset="-128"/>
              <a:ea typeface="メイリオ" panose="020B0604030504040204" pitchFamily="50" charset="-128"/>
            </a:endParaRPr>
          </a:p>
          <a:p>
            <a:pPr algn="ctr"/>
            <a:r>
              <a:rPr kumimoji="1" lang="ja-JP" altLang="en-US" sz="2800" dirty="0">
                <a:solidFill>
                  <a:srgbClr val="FF0000"/>
                </a:solidFill>
                <a:latin typeface="メイリオ" panose="020B0604030504040204" pitchFamily="50" charset="-128"/>
                <a:ea typeface="メイリオ" panose="020B0604030504040204" pitchFamily="50" charset="-128"/>
              </a:rPr>
              <a:t>声掛け、接し方</a:t>
            </a:r>
            <a:r>
              <a:rPr kumimoji="1" lang="ja-JP" altLang="en-US" sz="2800" dirty="0">
                <a:latin typeface="メイリオ" panose="020B0604030504040204" pitchFamily="50" charset="-128"/>
                <a:ea typeface="メイリオ" panose="020B0604030504040204" pitchFamily="50" charset="-128"/>
              </a:rPr>
              <a:t>を変えることです。</a:t>
            </a:r>
            <a:endParaRPr kumimoji="1" lang="en-US" altLang="ja-JP" sz="2800" dirty="0">
              <a:latin typeface="メイリオ" panose="020B0604030504040204" pitchFamily="50" charset="-128"/>
              <a:ea typeface="メイリオ" panose="020B0604030504040204" pitchFamily="50" charset="-128"/>
            </a:endParaRPr>
          </a:p>
        </p:txBody>
      </p:sp>
      <p:sp>
        <p:nvSpPr>
          <p:cNvPr id="16" name="吹き出し: 角を丸めた四角形 15">
            <a:extLst>
              <a:ext uri="{FF2B5EF4-FFF2-40B4-BE49-F238E27FC236}">
                <a16:creationId xmlns:a16="http://schemas.microsoft.com/office/drawing/2014/main" id="{C344D928-7814-D4AC-8C63-C85482B81B94}"/>
              </a:ext>
            </a:extLst>
          </p:cNvPr>
          <p:cNvSpPr/>
          <p:nvPr/>
        </p:nvSpPr>
        <p:spPr>
          <a:xfrm>
            <a:off x="266218" y="1347942"/>
            <a:ext cx="10634204" cy="954107"/>
          </a:xfrm>
          <a:prstGeom prst="wedgeRoundRectCallout">
            <a:avLst>
              <a:gd name="adj1" fmla="val 52833"/>
              <a:gd name="adj2" fmla="val -10840"/>
              <a:gd name="adj3" fmla="val 16667"/>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a:extLst>
              <a:ext uri="{FF2B5EF4-FFF2-40B4-BE49-F238E27FC236}">
                <a16:creationId xmlns:a16="http://schemas.microsoft.com/office/drawing/2014/main" id="{203E9663-805E-1F32-6512-57BF9857B772}"/>
              </a:ext>
            </a:extLst>
          </p:cNvPr>
          <p:cNvSpPr/>
          <p:nvPr/>
        </p:nvSpPr>
        <p:spPr>
          <a:xfrm>
            <a:off x="808892" y="4383319"/>
            <a:ext cx="1324708" cy="822872"/>
          </a:xfrm>
          <a:prstGeom prst="rect">
            <a:avLst/>
          </a:prstGeom>
          <a:solidFill>
            <a:srgbClr val="CCFF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3" name="正方形/長方形 12">
            <a:extLst>
              <a:ext uri="{FF2B5EF4-FFF2-40B4-BE49-F238E27FC236}">
                <a16:creationId xmlns:a16="http://schemas.microsoft.com/office/drawing/2014/main" id="{DE982CE3-F90D-F36B-AF9B-5C5014D0013C}"/>
              </a:ext>
            </a:extLst>
          </p:cNvPr>
          <p:cNvSpPr/>
          <p:nvPr/>
        </p:nvSpPr>
        <p:spPr>
          <a:xfrm>
            <a:off x="885092" y="4448633"/>
            <a:ext cx="1324708" cy="822872"/>
          </a:xfrm>
          <a:prstGeom prst="rect">
            <a:avLst/>
          </a:prstGeom>
          <a:solidFill>
            <a:srgbClr val="CCFF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8" name="正方形/長方形 17">
            <a:extLst>
              <a:ext uri="{FF2B5EF4-FFF2-40B4-BE49-F238E27FC236}">
                <a16:creationId xmlns:a16="http://schemas.microsoft.com/office/drawing/2014/main" id="{4D08CD25-A6CB-D16A-7FB0-7D3003E26418}"/>
              </a:ext>
            </a:extLst>
          </p:cNvPr>
          <p:cNvSpPr/>
          <p:nvPr/>
        </p:nvSpPr>
        <p:spPr>
          <a:xfrm>
            <a:off x="945783" y="4504722"/>
            <a:ext cx="1324708" cy="822872"/>
          </a:xfrm>
          <a:prstGeom prst="rect">
            <a:avLst/>
          </a:prstGeom>
          <a:solidFill>
            <a:srgbClr val="CCFF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正方形/長方形 18">
            <a:extLst>
              <a:ext uri="{FF2B5EF4-FFF2-40B4-BE49-F238E27FC236}">
                <a16:creationId xmlns:a16="http://schemas.microsoft.com/office/drawing/2014/main" id="{385C40F4-9178-F3BE-6F9D-EFE16BCE3F65}"/>
              </a:ext>
            </a:extLst>
          </p:cNvPr>
          <p:cNvSpPr/>
          <p:nvPr/>
        </p:nvSpPr>
        <p:spPr>
          <a:xfrm>
            <a:off x="1021983" y="4549214"/>
            <a:ext cx="1324708" cy="822872"/>
          </a:xfrm>
          <a:prstGeom prst="rect">
            <a:avLst/>
          </a:prstGeom>
          <a:solidFill>
            <a:srgbClr val="CCFF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正方形/長方形 20">
            <a:extLst>
              <a:ext uri="{FF2B5EF4-FFF2-40B4-BE49-F238E27FC236}">
                <a16:creationId xmlns:a16="http://schemas.microsoft.com/office/drawing/2014/main" id="{2FA2BC33-48B5-162E-4D13-4FB1B9FB567F}"/>
              </a:ext>
            </a:extLst>
          </p:cNvPr>
          <p:cNvSpPr/>
          <p:nvPr/>
        </p:nvSpPr>
        <p:spPr>
          <a:xfrm>
            <a:off x="1105755" y="4600617"/>
            <a:ext cx="1324708" cy="822872"/>
          </a:xfrm>
          <a:prstGeom prst="rect">
            <a:avLst/>
          </a:prstGeom>
          <a:solidFill>
            <a:srgbClr val="CCFF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正方形/長方形 21">
            <a:extLst>
              <a:ext uri="{FF2B5EF4-FFF2-40B4-BE49-F238E27FC236}">
                <a16:creationId xmlns:a16="http://schemas.microsoft.com/office/drawing/2014/main" id="{5A4ACDA0-52AE-4D39-C1F0-23F8E5E0C74F}"/>
              </a:ext>
            </a:extLst>
          </p:cNvPr>
          <p:cNvSpPr/>
          <p:nvPr/>
        </p:nvSpPr>
        <p:spPr>
          <a:xfrm>
            <a:off x="1194350" y="4666294"/>
            <a:ext cx="1324708" cy="822872"/>
          </a:xfrm>
          <a:prstGeom prst="rect">
            <a:avLst/>
          </a:prstGeom>
          <a:solidFill>
            <a:srgbClr val="CCFF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44" name="図 43" descr="挿絵 が含まれている画像&#10;&#10;自動的に生成された説明">
            <a:extLst>
              <a:ext uri="{FF2B5EF4-FFF2-40B4-BE49-F238E27FC236}">
                <a16:creationId xmlns:a16="http://schemas.microsoft.com/office/drawing/2014/main" id="{62406A97-4847-0A98-B05D-FFFA3D84F88B}"/>
              </a:ext>
            </a:extLst>
          </p:cNvPr>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l="15705" t="26817" r="13031" b="26493"/>
          <a:stretch/>
        </p:blipFill>
        <p:spPr>
          <a:xfrm>
            <a:off x="10995081" y="5158745"/>
            <a:ext cx="1269780" cy="1176737"/>
          </a:xfrm>
          <a:prstGeom prst="rect">
            <a:avLst/>
          </a:prstGeom>
        </p:spPr>
      </p:pic>
      <p:sp>
        <p:nvSpPr>
          <p:cNvPr id="46" name="吹き出し: 角を丸めた四角形 45">
            <a:extLst>
              <a:ext uri="{FF2B5EF4-FFF2-40B4-BE49-F238E27FC236}">
                <a16:creationId xmlns:a16="http://schemas.microsoft.com/office/drawing/2014/main" id="{4B50FFE8-B4C4-1C02-3C83-A49276A99820}"/>
              </a:ext>
            </a:extLst>
          </p:cNvPr>
          <p:cNvSpPr/>
          <p:nvPr/>
        </p:nvSpPr>
        <p:spPr>
          <a:xfrm>
            <a:off x="266219" y="5597105"/>
            <a:ext cx="10634204" cy="571221"/>
          </a:xfrm>
          <a:prstGeom prst="wedgeRoundRectCallout">
            <a:avLst>
              <a:gd name="adj1" fmla="val 52716"/>
              <a:gd name="adj2" fmla="val -49234"/>
              <a:gd name="adj3" fmla="val 16667"/>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48" name="グループ化 47">
            <a:extLst>
              <a:ext uri="{FF2B5EF4-FFF2-40B4-BE49-F238E27FC236}">
                <a16:creationId xmlns:a16="http://schemas.microsoft.com/office/drawing/2014/main" id="{DFE7DBC7-F224-12FA-62F5-58D72C0D4CE5}"/>
              </a:ext>
            </a:extLst>
          </p:cNvPr>
          <p:cNvGrpSpPr/>
          <p:nvPr/>
        </p:nvGrpSpPr>
        <p:grpSpPr>
          <a:xfrm>
            <a:off x="2712598" y="3016947"/>
            <a:ext cx="3006000" cy="860552"/>
            <a:chOff x="2809214" y="1621473"/>
            <a:chExt cx="2681098" cy="737420"/>
          </a:xfrm>
        </p:grpSpPr>
        <p:sp>
          <p:nvSpPr>
            <p:cNvPr id="49" name="四角形: メモ 48">
              <a:extLst>
                <a:ext uri="{FF2B5EF4-FFF2-40B4-BE49-F238E27FC236}">
                  <a16:creationId xmlns:a16="http://schemas.microsoft.com/office/drawing/2014/main" id="{0D11E0E5-5B31-5E50-901E-CB919D8AA321}"/>
                </a:ext>
              </a:extLst>
            </p:cNvPr>
            <p:cNvSpPr/>
            <p:nvPr/>
          </p:nvSpPr>
          <p:spPr>
            <a:xfrm>
              <a:off x="2809214" y="1621473"/>
              <a:ext cx="2681098" cy="737420"/>
            </a:xfrm>
            <a:prstGeom prst="foldedCorner">
              <a:avLst/>
            </a:prstGeom>
            <a:solidFill>
              <a:schemeClr val="bg1"/>
            </a:solid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800" dirty="0">
                <a:solidFill>
                  <a:schemeClr val="tx1"/>
                </a:solidFill>
                <a:latin typeface="メイリオ" panose="020B0604030504040204" pitchFamily="50" charset="-128"/>
                <a:ea typeface="メイリオ" panose="020B0604030504040204" pitchFamily="50" charset="-128"/>
              </a:endParaRPr>
            </a:p>
          </p:txBody>
        </p:sp>
        <p:sp>
          <p:nvSpPr>
            <p:cNvPr id="50" name="テキスト ボックス 49">
              <a:extLst>
                <a:ext uri="{FF2B5EF4-FFF2-40B4-BE49-F238E27FC236}">
                  <a16:creationId xmlns:a16="http://schemas.microsoft.com/office/drawing/2014/main" id="{E68D40A5-CD11-4544-D74E-303586E8567D}"/>
                </a:ext>
              </a:extLst>
            </p:cNvPr>
            <p:cNvSpPr txBox="1"/>
            <p:nvPr/>
          </p:nvSpPr>
          <p:spPr>
            <a:xfrm>
              <a:off x="2945733" y="1759970"/>
              <a:ext cx="2446607" cy="553851"/>
            </a:xfrm>
            <a:prstGeom prst="rect">
              <a:avLst/>
            </a:prstGeom>
            <a:noFill/>
            <a:ln w="9525">
              <a:noFill/>
            </a:ln>
          </p:spPr>
          <p:txBody>
            <a:bodyPr wrap="square">
              <a:spAutoFit/>
            </a:bodyPr>
            <a:lstStyle/>
            <a:p>
              <a:r>
                <a:rPr kumimoji="1" lang="ja-JP" altLang="en-US" sz="1800" dirty="0">
                  <a:solidFill>
                    <a:schemeClr val="tx1"/>
                  </a:solidFill>
                  <a:latin typeface="メイリオ" panose="020B0604030504040204" pitchFamily="50" charset="-128"/>
                  <a:ea typeface="メイリオ" panose="020B0604030504040204" pitchFamily="50" charset="-128"/>
                </a:rPr>
                <a:t>休み時間、児童の話を聴く。</a:t>
              </a:r>
            </a:p>
          </p:txBody>
        </p:sp>
      </p:grpSp>
      <p:sp>
        <p:nvSpPr>
          <p:cNvPr id="47" name="テキスト ボックス 46">
            <a:extLst>
              <a:ext uri="{FF2B5EF4-FFF2-40B4-BE49-F238E27FC236}">
                <a16:creationId xmlns:a16="http://schemas.microsoft.com/office/drawing/2014/main" id="{009B3B60-DDFF-CEDC-3309-7BE321136094}"/>
              </a:ext>
            </a:extLst>
          </p:cNvPr>
          <p:cNvSpPr txBox="1"/>
          <p:nvPr/>
        </p:nvSpPr>
        <p:spPr>
          <a:xfrm>
            <a:off x="332076" y="5688402"/>
            <a:ext cx="10558929" cy="492443"/>
          </a:xfrm>
          <a:prstGeom prst="rect">
            <a:avLst/>
          </a:prstGeom>
          <a:noFill/>
        </p:spPr>
        <p:txBody>
          <a:bodyPr wrap="square">
            <a:spAutoFit/>
          </a:bodyPr>
          <a:lstStyle/>
          <a:p>
            <a:r>
              <a:rPr kumimoji="1" lang="ja-JP" altLang="en-US" sz="2600" dirty="0">
                <a:solidFill>
                  <a:srgbClr val="FF0000"/>
                </a:solidFill>
                <a:latin typeface="メイリオ" panose="020B0604030504040204" pitchFamily="50" charset="-128"/>
                <a:ea typeface="メイリオ" panose="020B0604030504040204" pitchFamily="50" charset="-128"/>
              </a:rPr>
              <a:t>受容的・共感的な声掛け、接し方</a:t>
            </a:r>
            <a:r>
              <a:rPr kumimoji="1" lang="ja-JP" altLang="en-US" sz="2600" dirty="0">
                <a:latin typeface="メイリオ" panose="020B0604030504040204" pitchFamily="50" charset="-128"/>
                <a:ea typeface="メイリオ" panose="020B0604030504040204" pitchFamily="50" charset="-128"/>
              </a:rPr>
              <a:t>で児童の気持ちに寄り添いましょう。</a:t>
            </a:r>
            <a:endParaRPr kumimoji="1" lang="en-US" altLang="ja-JP" sz="2600" dirty="0">
              <a:latin typeface="メイリオ" panose="020B0604030504040204" pitchFamily="50" charset="-128"/>
              <a:ea typeface="メイリオ" panose="020B0604030504040204" pitchFamily="50" charset="-128"/>
            </a:endParaRPr>
          </a:p>
        </p:txBody>
      </p:sp>
      <p:grpSp>
        <p:nvGrpSpPr>
          <p:cNvPr id="54" name="グループ化 53">
            <a:extLst>
              <a:ext uri="{FF2B5EF4-FFF2-40B4-BE49-F238E27FC236}">
                <a16:creationId xmlns:a16="http://schemas.microsoft.com/office/drawing/2014/main" id="{DA77FD1C-05F2-EAF5-4939-1BC1521F84D1}"/>
              </a:ext>
            </a:extLst>
          </p:cNvPr>
          <p:cNvGrpSpPr/>
          <p:nvPr/>
        </p:nvGrpSpPr>
        <p:grpSpPr>
          <a:xfrm>
            <a:off x="2688981" y="4617022"/>
            <a:ext cx="3060501" cy="845808"/>
            <a:chOff x="6105099" y="1668422"/>
            <a:chExt cx="2649540" cy="845808"/>
          </a:xfrm>
        </p:grpSpPr>
        <p:sp>
          <p:nvSpPr>
            <p:cNvPr id="55" name="四角形: メモ 54">
              <a:extLst>
                <a:ext uri="{FF2B5EF4-FFF2-40B4-BE49-F238E27FC236}">
                  <a16:creationId xmlns:a16="http://schemas.microsoft.com/office/drawing/2014/main" id="{BE5E50FE-838B-A92D-098F-DE44D5A49CAA}"/>
                </a:ext>
              </a:extLst>
            </p:cNvPr>
            <p:cNvSpPr/>
            <p:nvPr/>
          </p:nvSpPr>
          <p:spPr>
            <a:xfrm>
              <a:off x="6152281" y="1668422"/>
              <a:ext cx="2602358" cy="845808"/>
            </a:xfrm>
            <a:prstGeom prst="foldedCorner">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800" dirty="0">
                <a:solidFill>
                  <a:schemeClr val="tx1"/>
                </a:solidFill>
                <a:latin typeface="メイリオ" panose="020B0604030504040204" pitchFamily="50" charset="-128"/>
                <a:ea typeface="メイリオ" panose="020B0604030504040204" pitchFamily="50" charset="-128"/>
              </a:endParaRPr>
            </a:p>
          </p:txBody>
        </p:sp>
        <p:sp>
          <p:nvSpPr>
            <p:cNvPr id="56" name="テキスト ボックス 55">
              <a:extLst>
                <a:ext uri="{FF2B5EF4-FFF2-40B4-BE49-F238E27FC236}">
                  <a16:creationId xmlns:a16="http://schemas.microsoft.com/office/drawing/2014/main" id="{175AF2B2-DE2D-F90D-F154-9CFA05A2A21F}"/>
                </a:ext>
              </a:extLst>
            </p:cNvPr>
            <p:cNvSpPr txBox="1"/>
            <p:nvPr/>
          </p:nvSpPr>
          <p:spPr>
            <a:xfrm>
              <a:off x="6105099" y="1675548"/>
              <a:ext cx="2602358" cy="646331"/>
            </a:xfrm>
            <a:prstGeom prst="rect">
              <a:avLst/>
            </a:prstGeom>
            <a:noFill/>
          </p:spPr>
          <p:txBody>
            <a:bodyPr wrap="square">
              <a:spAutoFit/>
            </a:bodyPr>
            <a:lstStyle/>
            <a:p>
              <a:r>
                <a:rPr kumimoji="1" lang="ja-JP" altLang="en-US" sz="1800" dirty="0">
                  <a:solidFill>
                    <a:schemeClr val="tx1"/>
                  </a:solidFill>
                  <a:latin typeface="メイリオ" panose="020B0604030504040204" pitchFamily="50" charset="-128"/>
                  <a:ea typeface="メイリオ" panose="020B0604030504040204" pitchFamily="50" charset="-128"/>
                </a:rPr>
                <a:t>机間指導のとき、困っている児童と一緒に考える。</a:t>
              </a:r>
            </a:p>
          </p:txBody>
        </p:sp>
      </p:grpSp>
      <p:grpSp>
        <p:nvGrpSpPr>
          <p:cNvPr id="57" name="グループ化 56">
            <a:extLst>
              <a:ext uri="{FF2B5EF4-FFF2-40B4-BE49-F238E27FC236}">
                <a16:creationId xmlns:a16="http://schemas.microsoft.com/office/drawing/2014/main" id="{62A7780C-C67C-AD2A-A0CF-6B5B1A99B7F1}"/>
              </a:ext>
            </a:extLst>
          </p:cNvPr>
          <p:cNvGrpSpPr/>
          <p:nvPr/>
        </p:nvGrpSpPr>
        <p:grpSpPr>
          <a:xfrm>
            <a:off x="5997377" y="4583439"/>
            <a:ext cx="3006000" cy="852171"/>
            <a:chOff x="6425383" y="4298139"/>
            <a:chExt cx="2593724" cy="852171"/>
          </a:xfrm>
        </p:grpSpPr>
        <p:sp>
          <p:nvSpPr>
            <p:cNvPr id="58" name="四角形: メモ 57">
              <a:extLst>
                <a:ext uri="{FF2B5EF4-FFF2-40B4-BE49-F238E27FC236}">
                  <a16:creationId xmlns:a16="http://schemas.microsoft.com/office/drawing/2014/main" id="{7A75750A-57B4-8816-36B6-D26B9BCA951C}"/>
                </a:ext>
              </a:extLst>
            </p:cNvPr>
            <p:cNvSpPr/>
            <p:nvPr/>
          </p:nvSpPr>
          <p:spPr>
            <a:xfrm>
              <a:off x="6425383" y="4298139"/>
              <a:ext cx="2593724" cy="852171"/>
            </a:xfrm>
            <a:prstGeom prst="foldedCorner">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800" dirty="0">
                <a:solidFill>
                  <a:schemeClr val="tx1"/>
                </a:solidFill>
                <a:latin typeface="メイリオ" panose="020B0604030504040204" pitchFamily="50" charset="-128"/>
                <a:ea typeface="メイリオ" panose="020B0604030504040204" pitchFamily="50" charset="-128"/>
              </a:endParaRPr>
            </a:p>
          </p:txBody>
        </p:sp>
        <p:sp>
          <p:nvSpPr>
            <p:cNvPr id="59" name="テキスト ボックス 58">
              <a:extLst>
                <a:ext uri="{FF2B5EF4-FFF2-40B4-BE49-F238E27FC236}">
                  <a16:creationId xmlns:a16="http://schemas.microsoft.com/office/drawing/2014/main" id="{E410595F-CC8A-96C3-A0A8-90D50921C818}"/>
                </a:ext>
              </a:extLst>
            </p:cNvPr>
            <p:cNvSpPr txBox="1"/>
            <p:nvPr/>
          </p:nvSpPr>
          <p:spPr>
            <a:xfrm>
              <a:off x="6497949" y="4336217"/>
              <a:ext cx="2521158" cy="646331"/>
            </a:xfrm>
            <a:prstGeom prst="rect">
              <a:avLst/>
            </a:prstGeom>
            <a:noFill/>
          </p:spPr>
          <p:txBody>
            <a:bodyPr wrap="square">
              <a:spAutoFit/>
            </a:bodyPr>
            <a:lstStyle/>
            <a:p>
              <a:r>
                <a:rPr kumimoji="1" lang="ja-JP" altLang="en-US" sz="1800" dirty="0">
                  <a:solidFill>
                    <a:schemeClr val="tx1"/>
                  </a:solidFill>
                  <a:latin typeface="メイリオ" panose="020B0604030504040204" pitchFamily="50" charset="-128"/>
                  <a:ea typeface="メイリオ" panose="020B0604030504040204" pitchFamily="50" charset="-128"/>
                </a:rPr>
                <a:t>掃除当番で頑張っている</a:t>
              </a:r>
              <a:endParaRPr kumimoji="1" lang="en-US" altLang="ja-JP" sz="1800" dirty="0">
                <a:solidFill>
                  <a:schemeClr val="tx1"/>
                </a:solidFill>
                <a:latin typeface="メイリオ" panose="020B0604030504040204" pitchFamily="50" charset="-128"/>
                <a:ea typeface="メイリオ" panose="020B0604030504040204" pitchFamily="50" charset="-128"/>
              </a:endParaRPr>
            </a:p>
            <a:p>
              <a:r>
                <a:rPr kumimoji="1" lang="ja-JP" altLang="en-US" sz="1800" dirty="0">
                  <a:solidFill>
                    <a:schemeClr val="tx1"/>
                  </a:solidFill>
                  <a:latin typeface="メイリオ" panose="020B0604030504040204" pitchFamily="50" charset="-128"/>
                  <a:ea typeface="メイリオ" panose="020B0604030504040204" pitchFamily="50" charset="-128"/>
                </a:rPr>
                <a:t>児童を励ます。</a:t>
              </a:r>
            </a:p>
          </p:txBody>
        </p:sp>
      </p:grpSp>
      <p:grpSp>
        <p:nvGrpSpPr>
          <p:cNvPr id="5" name="グループ化 4">
            <a:extLst>
              <a:ext uri="{FF2B5EF4-FFF2-40B4-BE49-F238E27FC236}">
                <a16:creationId xmlns:a16="http://schemas.microsoft.com/office/drawing/2014/main" id="{EEEE3155-0513-138D-977D-A5707B97117B}"/>
              </a:ext>
            </a:extLst>
          </p:cNvPr>
          <p:cNvGrpSpPr/>
          <p:nvPr/>
        </p:nvGrpSpPr>
        <p:grpSpPr>
          <a:xfrm>
            <a:off x="2717037" y="3008523"/>
            <a:ext cx="3051030" cy="867600"/>
            <a:chOff x="1987290" y="1325426"/>
            <a:chExt cx="2717999" cy="743459"/>
          </a:xfrm>
        </p:grpSpPr>
        <p:sp>
          <p:nvSpPr>
            <p:cNvPr id="6" name="四角形: メモ 5">
              <a:extLst>
                <a:ext uri="{FF2B5EF4-FFF2-40B4-BE49-F238E27FC236}">
                  <a16:creationId xmlns:a16="http://schemas.microsoft.com/office/drawing/2014/main" id="{00A49796-BA92-A51F-6086-8CBC44348C16}"/>
                </a:ext>
              </a:extLst>
            </p:cNvPr>
            <p:cNvSpPr/>
            <p:nvPr/>
          </p:nvSpPr>
          <p:spPr>
            <a:xfrm>
              <a:off x="1987290" y="1325426"/>
              <a:ext cx="2681098" cy="743459"/>
            </a:xfrm>
            <a:prstGeom prst="foldedCorner">
              <a:avLst/>
            </a:prstGeom>
            <a:solidFill>
              <a:schemeClr val="bg1"/>
            </a:solid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800" dirty="0">
                <a:solidFill>
                  <a:schemeClr val="tx1"/>
                </a:solidFill>
                <a:latin typeface="メイリオ" panose="020B0604030504040204" pitchFamily="50" charset="-128"/>
                <a:ea typeface="メイリオ" panose="020B0604030504040204" pitchFamily="50" charset="-128"/>
              </a:endParaRPr>
            </a:p>
          </p:txBody>
        </p:sp>
        <p:sp>
          <p:nvSpPr>
            <p:cNvPr id="7" name="テキスト ボックス 6">
              <a:extLst>
                <a:ext uri="{FF2B5EF4-FFF2-40B4-BE49-F238E27FC236}">
                  <a16:creationId xmlns:a16="http://schemas.microsoft.com/office/drawing/2014/main" id="{9B8A221E-F939-70A9-F0C1-6DFF9AA12218}"/>
                </a:ext>
              </a:extLst>
            </p:cNvPr>
            <p:cNvSpPr txBox="1"/>
            <p:nvPr/>
          </p:nvSpPr>
          <p:spPr>
            <a:xfrm>
              <a:off x="2006779" y="1468807"/>
              <a:ext cx="2698510" cy="553850"/>
            </a:xfrm>
            <a:prstGeom prst="rect">
              <a:avLst/>
            </a:prstGeom>
            <a:noFill/>
            <a:ln w="9525">
              <a:noFill/>
            </a:ln>
          </p:spPr>
          <p:txBody>
            <a:bodyPr wrap="square">
              <a:spAutoFit/>
            </a:bodyPr>
            <a:lstStyle/>
            <a:p>
              <a:r>
                <a:rPr kumimoji="1" lang="ja-JP" altLang="en-US" sz="1800" dirty="0">
                  <a:solidFill>
                    <a:schemeClr val="tx1"/>
                  </a:solidFill>
                  <a:latin typeface="メイリオ" panose="020B0604030504040204" pitchFamily="50" charset="-128"/>
                  <a:ea typeface="メイリオ" panose="020B0604030504040204" pitchFamily="50" charset="-128"/>
                </a:rPr>
                <a:t>休み時間、児童の話を</a:t>
              </a:r>
              <a:r>
                <a:rPr kumimoji="1" lang="ja-JP" altLang="en-US" sz="1800" dirty="0">
                  <a:solidFill>
                    <a:srgbClr val="FF0000"/>
                  </a:solidFill>
                  <a:latin typeface="メイリオ" panose="020B0604030504040204" pitchFamily="50" charset="-128"/>
                  <a:ea typeface="メイリオ" panose="020B0604030504040204" pitchFamily="50" charset="-128"/>
                </a:rPr>
                <a:t>手を止めて</a:t>
              </a:r>
              <a:r>
                <a:rPr kumimoji="1" lang="ja-JP" altLang="en-US" sz="1800" dirty="0">
                  <a:solidFill>
                    <a:schemeClr val="tx1"/>
                  </a:solidFill>
                  <a:latin typeface="メイリオ" panose="020B0604030504040204" pitchFamily="50" charset="-128"/>
                  <a:ea typeface="メイリオ" panose="020B0604030504040204" pitchFamily="50" charset="-128"/>
                </a:rPr>
                <a:t>聴く。</a:t>
              </a:r>
            </a:p>
          </p:txBody>
        </p:sp>
      </p:grpSp>
      <p:grpSp>
        <p:nvGrpSpPr>
          <p:cNvPr id="8" name="グループ化 7">
            <a:extLst>
              <a:ext uri="{FF2B5EF4-FFF2-40B4-BE49-F238E27FC236}">
                <a16:creationId xmlns:a16="http://schemas.microsoft.com/office/drawing/2014/main" id="{527A2AEA-B706-A49D-BB9F-08A7961EC448}"/>
              </a:ext>
            </a:extLst>
          </p:cNvPr>
          <p:cNvGrpSpPr/>
          <p:nvPr/>
        </p:nvGrpSpPr>
        <p:grpSpPr>
          <a:xfrm>
            <a:off x="2687705" y="4617398"/>
            <a:ext cx="3060502" cy="930456"/>
            <a:chOff x="6105098" y="1668422"/>
            <a:chExt cx="2649541" cy="930456"/>
          </a:xfrm>
        </p:grpSpPr>
        <p:sp>
          <p:nvSpPr>
            <p:cNvPr id="11" name="四角形: メモ 10">
              <a:extLst>
                <a:ext uri="{FF2B5EF4-FFF2-40B4-BE49-F238E27FC236}">
                  <a16:creationId xmlns:a16="http://schemas.microsoft.com/office/drawing/2014/main" id="{CD8FD43F-5301-8DBD-6929-8FFF50090FA2}"/>
                </a:ext>
              </a:extLst>
            </p:cNvPr>
            <p:cNvSpPr/>
            <p:nvPr/>
          </p:nvSpPr>
          <p:spPr>
            <a:xfrm>
              <a:off x="6152281" y="1668422"/>
              <a:ext cx="2602358" cy="845808"/>
            </a:xfrm>
            <a:prstGeom prst="foldedCorner">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800" dirty="0">
                <a:solidFill>
                  <a:schemeClr val="tx1"/>
                </a:solidFill>
                <a:latin typeface="メイリオ" panose="020B0604030504040204" pitchFamily="50" charset="-128"/>
                <a:ea typeface="メイリオ" panose="020B0604030504040204" pitchFamily="50" charset="-128"/>
              </a:endParaRPr>
            </a:p>
          </p:txBody>
        </p:sp>
        <p:sp>
          <p:nvSpPr>
            <p:cNvPr id="14" name="テキスト ボックス 13">
              <a:extLst>
                <a:ext uri="{FF2B5EF4-FFF2-40B4-BE49-F238E27FC236}">
                  <a16:creationId xmlns:a16="http://schemas.microsoft.com/office/drawing/2014/main" id="{1F49C243-89BE-C414-A747-7B6D86A26B11}"/>
                </a:ext>
              </a:extLst>
            </p:cNvPr>
            <p:cNvSpPr txBox="1"/>
            <p:nvPr/>
          </p:nvSpPr>
          <p:spPr>
            <a:xfrm>
              <a:off x="6105098" y="1675548"/>
              <a:ext cx="2602358" cy="923330"/>
            </a:xfrm>
            <a:prstGeom prst="rect">
              <a:avLst/>
            </a:prstGeom>
            <a:noFill/>
          </p:spPr>
          <p:txBody>
            <a:bodyPr wrap="square">
              <a:spAutoFit/>
            </a:bodyPr>
            <a:lstStyle/>
            <a:p>
              <a:r>
                <a:rPr kumimoji="1" lang="ja-JP" altLang="en-US" sz="1800" dirty="0">
                  <a:solidFill>
                    <a:schemeClr val="tx1"/>
                  </a:solidFill>
                  <a:latin typeface="メイリオ" panose="020B0604030504040204" pitchFamily="50" charset="-128"/>
                  <a:ea typeface="メイリオ" panose="020B0604030504040204" pitchFamily="50" charset="-128"/>
                </a:rPr>
                <a:t>机間指導のとき、困っている児童と一緒に考え、</a:t>
              </a:r>
              <a:r>
                <a:rPr kumimoji="1" lang="ja-JP" altLang="en-US" sz="1800" dirty="0">
                  <a:solidFill>
                    <a:srgbClr val="FF0000"/>
                  </a:solidFill>
                  <a:latin typeface="メイリオ" panose="020B0604030504040204" pitchFamily="50" charset="-128"/>
                  <a:ea typeface="メイリオ" panose="020B0604030504040204" pitchFamily="50" charset="-128"/>
                </a:rPr>
                <a:t>発言を待つ</a:t>
              </a:r>
              <a:r>
                <a:rPr kumimoji="1" lang="ja-JP" altLang="en-US" sz="1800" dirty="0">
                  <a:solidFill>
                    <a:schemeClr val="tx1"/>
                  </a:solidFill>
                  <a:latin typeface="メイリオ" panose="020B0604030504040204" pitchFamily="50" charset="-128"/>
                  <a:ea typeface="メイリオ" panose="020B0604030504040204" pitchFamily="50" charset="-128"/>
                </a:rPr>
                <a:t>。</a:t>
              </a:r>
            </a:p>
          </p:txBody>
        </p:sp>
      </p:grpSp>
      <p:grpSp>
        <p:nvGrpSpPr>
          <p:cNvPr id="24" name="グループ化 23">
            <a:extLst>
              <a:ext uri="{FF2B5EF4-FFF2-40B4-BE49-F238E27FC236}">
                <a16:creationId xmlns:a16="http://schemas.microsoft.com/office/drawing/2014/main" id="{21FAB386-59F5-0096-128A-2CCC743130C8}"/>
              </a:ext>
            </a:extLst>
          </p:cNvPr>
          <p:cNvGrpSpPr/>
          <p:nvPr/>
        </p:nvGrpSpPr>
        <p:grpSpPr>
          <a:xfrm>
            <a:off x="5996102" y="4587226"/>
            <a:ext cx="3048951" cy="931428"/>
            <a:chOff x="6425383" y="4298139"/>
            <a:chExt cx="2630784" cy="931428"/>
          </a:xfrm>
        </p:grpSpPr>
        <p:sp>
          <p:nvSpPr>
            <p:cNvPr id="25" name="四角形: メモ 24">
              <a:extLst>
                <a:ext uri="{FF2B5EF4-FFF2-40B4-BE49-F238E27FC236}">
                  <a16:creationId xmlns:a16="http://schemas.microsoft.com/office/drawing/2014/main" id="{036FFC65-88A0-EDD1-1613-CDDD8BCEB87F}"/>
                </a:ext>
              </a:extLst>
            </p:cNvPr>
            <p:cNvSpPr/>
            <p:nvPr/>
          </p:nvSpPr>
          <p:spPr>
            <a:xfrm>
              <a:off x="6425383" y="4298139"/>
              <a:ext cx="2593724" cy="852171"/>
            </a:xfrm>
            <a:prstGeom prst="foldedCorner">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800" dirty="0">
                <a:solidFill>
                  <a:schemeClr val="tx1"/>
                </a:solidFill>
                <a:latin typeface="メイリオ" panose="020B0604030504040204" pitchFamily="50" charset="-128"/>
                <a:ea typeface="メイリオ" panose="020B0604030504040204" pitchFamily="50" charset="-128"/>
              </a:endParaRPr>
            </a:p>
          </p:txBody>
        </p:sp>
        <p:sp>
          <p:nvSpPr>
            <p:cNvPr id="26" name="テキスト ボックス 25">
              <a:extLst>
                <a:ext uri="{FF2B5EF4-FFF2-40B4-BE49-F238E27FC236}">
                  <a16:creationId xmlns:a16="http://schemas.microsoft.com/office/drawing/2014/main" id="{601B4676-2486-A441-6C1E-6AAA51B641B0}"/>
                </a:ext>
              </a:extLst>
            </p:cNvPr>
            <p:cNvSpPr txBox="1"/>
            <p:nvPr/>
          </p:nvSpPr>
          <p:spPr>
            <a:xfrm>
              <a:off x="6477974" y="4306237"/>
              <a:ext cx="2578193" cy="923330"/>
            </a:xfrm>
            <a:prstGeom prst="rect">
              <a:avLst/>
            </a:prstGeom>
            <a:noFill/>
          </p:spPr>
          <p:txBody>
            <a:bodyPr wrap="square">
              <a:spAutoFit/>
            </a:bodyPr>
            <a:lstStyle/>
            <a:p>
              <a:r>
                <a:rPr kumimoji="1" lang="ja-JP" altLang="en-US" sz="1800" dirty="0">
                  <a:solidFill>
                    <a:schemeClr val="tx1"/>
                  </a:solidFill>
                  <a:latin typeface="メイリオ" panose="020B0604030504040204" pitchFamily="50" charset="-128"/>
                  <a:ea typeface="メイリオ" panose="020B0604030504040204" pitchFamily="50" charset="-128"/>
                </a:rPr>
                <a:t>掃除当番で、頑張っている</a:t>
              </a:r>
              <a:endParaRPr kumimoji="1" lang="en-US" altLang="ja-JP" sz="1800" dirty="0">
                <a:solidFill>
                  <a:schemeClr val="tx1"/>
                </a:solidFill>
                <a:latin typeface="メイリオ" panose="020B0604030504040204" pitchFamily="50" charset="-128"/>
                <a:ea typeface="メイリオ" panose="020B0604030504040204" pitchFamily="50" charset="-128"/>
              </a:endParaRPr>
            </a:p>
            <a:p>
              <a:r>
                <a:rPr kumimoji="1" lang="ja-JP" altLang="en-US" sz="1800" dirty="0">
                  <a:solidFill>
                    <a:schemeClr val="tx1"/>
                  </a:solidFill>
                  <a:latin typeface="メイリオ" panose="020B0604030504040204" pitchFamily="50" charset="-128"/>
                  <a:ea typeface="メイリオ" panose="020B0604030504040204" pitchFamily="50" charset="-128"/>
                </a:rPr>
                <a:t>児童を</a:t>
              </a:r>
              <a:r>
                <a:rPr kumimoji="1" lang="ja-JP" altLang="en-US" sz="1800" dirty="0">
                  <a:solidFill>
                    <a:srgbClr val="FF0000"/>
                  </a:solidFill>
                  <a:latin typeface="メイリオ" panose="020B0604030504040204" pitchFamily="50" charset="-128"/>
                  <a:ea typeface="メイリオ" panose="020B0604030504040204" pitchFamily="50" charset="-128"/>
                </a:rPr>
                <a:t>柔らかな表情で</a:t>
              </a:r>
              <a:r>
                <a:rPr kumimoji="1" lang="ja-JP" altLang="en-US" sz="1800" dirty="0">
                  <a:solidFill>
                    <a:schemeClr val="tx1"/>
                  </a:solidFill>
                  <a:latin typeface="メイリオ" panose="020B0604030504040204" pitchFamily="50" charset="-128"/>
                  <a:ea typeface="メイリオ" panose="020B0604030504040204" pitchFamily="50" charset="-128"/>
                </a:rPr>
                <a:t>励ます。</a:t>
              </a:r>
            </a:p>
          </p:txBody>
        </p:sp>
      </p:grpSp>
      <p:grpSp>
        <p:nvGrpSpPr>
          <p:cNvPr id="27" name="グループ化 26">
            <a:extLst>
              <a:ext uri="{FF2B5EF4-FFF2-40B4-BE49-F238E27FC236}">
                <a16:creationId xmlns:a16="http://schemas.microsoft.com/office/drawing/2014/main" id="{0763600D-2167-9DBD-4A62-1920DCC58F4D}"/>
              </a:ext>
            </a:extLst>
          </p:cNvPr>
          <p:cNvGrpSpPr/>
          <p:nvPr/>
        </p:nvGrpSpPr>
        <p:grpSpPr>
          <a:xfrm>
            <a:off x="5996509" y="3023160"/>
            <a:ext cx="3006000" cy="852171"/>
            <a:chOff x="2841142" y="3134691"/>
            <a:chExt cx="2553243" cy="852171"/>
          </a:xfrm>
        </p:grpSpPr>
        <p:sp>
          <p:nvSpPr>
            <p:cNvPr id="29" name="四角形: メモ 28">
              <a:extLst>
                <a:ext uri="{FF2B5EF4-FFF2-40B4-BE49-F238E27FC236}">
                  <a16:creationId xmlns:a16="http://schemas.microsoft.com/office/drawing/2014/main" id="{E2AE6E29-32EE-3B90-EB30-D67D490F38D9}"/>
                </a:ext>
              </a:extLst>
            </p:cNvPr>
            <p:cNvSpPr/>
            <p:nvPr/>
          </p:nvSpPr>
          <p:spPr>
            <a:xfrm>
              <a:off x="2859835" y="3134691"/>
              <a:ext cx="2521158" cy="852171"/>
            </a:xfrm>
            <a:prstGeom prst="foldedCorner">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800" dirty="0">
                <a:solidFill>
                  <a:schemeClr val="tx1"/>
                </a:solidFill>
                <a:latin typeface="メイリオ" panose="020B0604030504040204" pitchFamily="50" charset="-128"/>
                <a:ea typeface="メイリオ" panose="020B0604030504040204" pitchFamily="50" charset="-128"/>
              </a:endParaRPr>
            </a:p>
          </p:txBody>
        </p:sp>
        <p:sp>
          <p:nvSpPr>
            <p:cNvPr id="30" name="テキスト ボックス 29">
              <a:extLst>
                <a:ext uri="{FF2B5EF4-FFF2-40B4-BE49-F238E27FC236}">
                  <a16:creationId xmlns:a16="http://schemas.microsoft.com/office/drawing/2014/main" id="{5D4740C5-9FFB-F9A9-4382-168C50FCBE43}"/>
                </a:ext>
              </a:extLst>
            </p:cNvPr>
            <p:cNvSpPr txBox="1"/>
            <p:nvPr/>
          </p:nvSpPr>
          <p:spPr>
            <a:xfrm>
              <a:off x="2841142" y="3138083"/>
              <a:ext cx="2553243" cy="646331"/>
            </a:xfrm>
            <a:prstGeom prst="rect">
              <a:avLst/>
            </a:prstGeom>
            <a:noFill/>
          </p:spPr>
          <p:txBody>
            <a:bodyPr wrap="square">
              <a:spAutoFit/>
            </a:bodyPr>
            <a:lstStyle/>
            <a:p>
              <a:r>
                <a:rPr kumimoji="1" lang="ja-JP" altLang="en-US" sz="1800" dirty="0">
                  <a:solidFill>
                    <a:schemeClr val="tx1"/>
                  </a:solidFill>
                  <a:latin typeface="メイリオ" panose="020B0604030504040204" pitchFamily="50" charset="-128"/>
                  <a:ea typeface="メイリオ" panose="020B0604030504040204" pitchFamily="50" charset="-128"/>
                </a:rPr>
                <a:t>朝の会で、出席確認をするとき、児童の顔を見る。</a:t>
              </a:r>
            </a:p>
          </p:txBody>
        </p:sp>
      </p:grpSp>
      <p:grpSp>
        <p:nvGrpSpPr>
          <p:cNvPr id="17" name="グループ化 16">
            <a:extLst>
              <a:ext uri="{FF2B5EF4-FFF2-40B4-BE49-F238E27FC236}">
                <a16:creationId xmlns:a16="http://schemas.microsoft.com/office/drawing/2014/main" id="{093C502E-F2F5-C0D5-BD9E-2FF3E5CB954F}"/>
              </a:ext>
            </a:extLst>
          </p:cNvPr>
          <p:cNvGrpSpPr/>
          <p:nvPr/>
        </p:nvGrpSpPr>
        <p:grpSpPr>
          <a:xfrm>
            <a:off x="6002750" y="3030556"/>
            <a:ext cx="3006000" cy="926722"/>
            <a:chOff x="2841142" y="3134691"/>
            <a:chExt cx="2553243" cy="926722"/>
          </a:xfrm>
        </p:grpSpPr>
        <p:sp>
          <p:nvSpPr>
            <p:cNvPr id="20" name="四角形: メモ 19">
              <a:extLst>
                <a:ext uri="{FF2B5EF4-FFF2-40B4-BE49-F238E27FC236}">
                  <a16:creationId xmlns:a16="http://schemas.microsoft.com/office/drawing/2014/main" id="{2EB6FB11-B4FD-4639-78FD-5C4C56A608A6}"/>
                </a:ext>
              </a:extLst>
            </p:cNvPr>
            <p:cNvSpPr/>
            <p:nvPr/>
          </p:nvSpPr>
          <p:spPr>
            <a:xfrm>
              <a:off x="2859835" y="3134691"/>
              <a:ext cx="2521158" cy="852171"/>
            </a:xfrm>
            <a:prstGeom prst="foldedCorner">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800" dirty="0">
                <a:solidFill>
                  <a:schemeClr val="tx1"/>
                </a:solidFill>
                <a:latin typeface="メイリオ" panose="020B0604030504040204" pitchFamily="50" charset="-128"/>
                <a:ea typeface="メイリオ" panose="020B0604030504040204" pitchFamily="50" charset="-128"/>
              </a:endParaRPr>
            </a:p>
          </p:txBody>
        </p:sp>
        <p:sp>
          <p:nvSpPr>
            <p:cNvPr id="23" name="テキスト ボックス 22">
              <a:extLst>
                <a:ext uri="{FF2B5EF4-FFF2-40B4-BE49-F238E27FC236}">
                  <a16:creationId xmlns:a16="http://schemas.microsoft.com/office/drawing/2014/main" id="{FE0867E8-03CB-6D85-26F5-8A473DFEB7DC}"/>
                </a:ext>
              </a:extLst>
            </p:cNvPr>
            <p:cNvSpPr txBox="1"/>
            <p:nvPr/>
          </p:nvSpPr>
          <p:spPr>
            <a:xfrm>
              <a:off x="2841142" y="3138083"/>
              <a:ext cx="2553243" cy="923330"/>
            </a:xfrm>
            <a:prstGeom prst="rect">
              <a:avLst/>
            </a:prstGeom>
            <a:noFill/>
          </p:spPr>
          <p:txBody>
            <a:bodyPr wrap="square">
              <a:spAutoFit/>
            </a:bodyPr>
            <a:lstStyle/>
            <a:p>
              <a:r>
                <a:rPr kumimoji="1" lang="ja-JP" altLang="en-US" sz="1800" dirty="0">
                  <a:solidFill>
                    <a:schemeClr val="tx1"/>
                  </a:solidFill>
                  <a:latin typeface="メイリオ" panose="020B0604030504040204" pitchFamily="50" charset="-128"/>
                  <a:ea typeface="メイリオ" panose="020B0604030504040204" pitchFamily="50" charset="-128"/>
                </a:rPr>
                <a:t>朝の会で、</a:t>
              </a:r>
              <a:r>
                <a:rPr kumimoji="1" lang="ja-JP" altLang="en-US" sz="1800" dirty="0">
                  <a:solidFill>
                    <a:srgbClr val="FF0000"/>
                  </a:solidFill>
                  <a:latin typeface="メイリオ" panose="020B0604030504040204" pitchFamily="50" charset="-128"/>
                  <a:ea typeface="メイリオ" panose="020B0604030504040204" pitchFamily="50" charset="-128"/>
                </a:rPr>
                <a:t>温かい声のトーンで</a:t>
              </a:r>
              <a:r>
                <a:rPr kumimoji="1" lang="ja-JP" altLang="en-US" sz="1800" dirty="0">
                  <a:solidFill>
                    <a:schemeClr val="tx1"/>
                  </a:solidFill>
                  <a:latin typeface="メイリオ" panose="020B0604030504040204" pitchFamily="50" charset="-128"/>
                  <a:ea typeface="メイリオ" panose="020B0604030504040204" pitchFamily="50" charset="-128"/>
                </a:rPr>
                <a:t>出席確認をし、児童の顔を見る。</a:t>
              </a:r>
            </a:p>
          </p:txBody>
        </p:sp>
      </p:grpSp>
      <p:sp>
        <p:nvSpPr>
          <p:cNvPr id="31" name="フッター プレースホルダー 5">
            <a:extLst>
              <a:ext uri="{FF2B5EF4-FFF2-40B4-BE49-F238E27FC236}">
                <a16:creationId xmlns:a16="http://schemas.microsoft.com/office/drawing/2014/main" id="{499A1C3F-9F5D-8A2F-ED0B-947C6DBC4A37}"/>
              </a:ext>
            </a:extLst>
          </p:cNvPr>
          <p:cNvSpPr txBox="1">
            <a:spLocks/>
          </p:cNvSpPr>
          <p:nvPr/>
        </p:nvSpPr>
        <p:spPr>
          <a:xfrm>
            <a:off x="2613749" y="6374809"/>
            <a:ext cx="6964502" cy="357483"/>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ja-JP" altLang="en-US" sz="2000" dirty="0">
                <a:solidFill>
                  <a:schemeClr val="tx1"/>
                </a:solidFill>
                <a:latin typeface="UD デジタル 教科書体 NK-B" panose="02020700000000000000" pitchFamily="18" charset="-128"/>
                <a:ea typeface="UD デジタル 教科書体 NK-B" panose="02020700000000000000" pitchFamily="18" charset="-128"/>
              </a:rPr>
              <a:t>宮城県総合教育センター　令和</a:t>
            </a:r>
            <a:r>
              <a:rPr kumimoji="1" lang="en-US" altLang="ja-JP" sz="2000" dirty="0">
                <a:solidFill>
                  <a:schemeClr val="tx1"/>
                </a:solidFill>
                <a:latin typeface="UD デジタル 教科書体 NK-B" panose="02020700000000000000" pitchFamily="18" charset="-128"/>
                <a:ea typeface="UD デジタル 教科書体 NK-B" panose="02020700000000000000" pitchFamily="18" charset="-128"/>
              </a:rPr>
              <a:t>6</a:t>
            </a:r>
            <a:r>
              <a:rPr kumimoji="1" lang="ja-JP" altLang="en-US" sz="2000" dirty="0">
                <a:solidFill>
                  <a:schemeClr val="tx1"/>
                </a:solidFill>
                <a:latin typeface="UD デジタル 教科書体 NK-B" panose="02020700000000000000" pitchFamily="18" charset="-128"/>
                <a:ea typeface="UD デジタル 教科書体 NK-B" panose="02020700000000000000" pitchFamily="18" charset="-128"/>
              </a:rPr>
              <a:t>年度　生徒指導研究グループ</a:t>
            </a:r>
          </a:p>
        </p:txBody>
      </p:sp>
      <p:sp>
        <p:nvSpPr>
          <p:cNvPr id="3" name="テキスト ボックス 2">
            <a:extLst>
              <a:ext uri="{FF2B5EF4-FFF2-40B4-BE49-F238E27FC236}">
                <a16:creationId xmlns:a16="http://schemas.microsoft.com/office/drawing/2014/main" id="{B594708D-2A2E-D1E0-1748-96631FEACF31}"/>
              </a:ext>
            </a:extLst>
          </p:cNvPr>
          <p:cNvSpPr txBox="1"/>
          <p:nvPr/>
        </p:nvSpPr>
        <p:spPr>
          <a:xfrm>
            <a:off x="580663" y="442981"/>
            <a:ext cx="11030673" cy="782137"/>
          </a:xfrm>
          <a:prstGeom prst="rect">
            <a:avLst/>
          </a:prstGeom>
          <a:noFill/>
        </p:spPr>
        <p:txBody>
          <a:bodyPr wrap="square">
            <a:spAutoFit/>
          </a:bodyPr>
          <a:lstStyle/>
          <a:p>
            <a:pPr algn="ctr">
              <a:lnSpc>
                <a:spcPct val="150000"/>
              </a:lnSpc>
            </a:pPr>
            <a:r>
              <a:rPr lang="ja-JP" altLang="en-US" sz="3600" b="1" dirty="0">
                <a:solidFill>
                  <a:schemeClr val="bg1"/>
                </a:solidFill>
                <a:latin typeface="BIZ UDPゴシック" panose="020B0400000000000000" pitchFamily="50" charset="-128"/>
                <a:ea typeface="BIZ UDPゴシック" panose="020B0400000000000000" pitchFamily="50" charset="-128"/>
                <a:cs typeface="メイリオ" panose="020B0604030504040204" pitchFamily="50" charset="-128"/>
              </a:rPr>
              <a:t>　４　教員の働き掛けを考え、児童との関係を深めよう</a:t>
            </a:r>
          </a:p>
        </p:txBody>
      </p:sp>
    </p:spTree>
    <p:extLst>
      <p:ext uri="{BB962C8B-B14F-4D97-AF65-F5344CB8AC3E}">
        <p14:creationId xmlns:p14="http://schemas.microsoft.com/office/powerpoint/2010/main" val="2724275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par>
                                <p:cTn id="18" presetID="10" presetClass="entr" presetSubtype="0" fill="hold" nodeType="with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fade">
                                      <p:cBhvr>
                                        <p:cTn id="20" dur="500"/>
                                        <p:tgtEl>
                                          <p:spTgt spid="24"/>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47"/>
                                        </p:tgtEl>
                                        <p:attrNameLst>
                                          <p:attrName>style.visibility</p:attrName>
                                        </p:attrNameLst>
                                      </p:cBhvr>
                                      <p:to>
                                        <p:strVal val="visible"/>
                                      </p:to>
                                    </p:set>
                                    <p:animEffect transition="in" filter="fade">
                                      <p:cBhvr>
                                        <p:cTn id="25" dur="500"/>
                                        <p:tgtEl>
                                          <p:spTgt spid="47"/>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46"/>
                                        </p:tgtEl>
                                        <p:attrNameLst>
                                          <p:attrName>style.visibility</p:attrName>
                                        </p:attrNameLst>
                                      </p:cBhvr>
                                      <p:to>
                                        <p:strVal val="visible"/>
                                      </p:to>
                                    </p:set>
                                    <p:animEffect transition="in" filter="fade">
                                      <p:cBhvr>
                                        <p:cTn id="28" dur="500"/>
                                        <p:tgtEl>
                                          <p:spTgt spid="46"/>
                                        </p:tgtEl>
                                      </p:cBhvr>
                                    </p:animEffect>
                                  </p:childTnLst>
                                </p:cTn>
                              </p:par>
                              <p:par>
                                <p:cTn id="29" presetID="10" presetClass="entr" presetSubtype="0" fill="hold" nodeType="withEffect">
                                  <p:stCondLst>
                                    <p:cond delay="0"/>
                                  </p:stCondLst>
                                  <p:childTnLst>
                                    <p:set>
                                      <p:cBhvr>
                                        <p:cTn id="30" dur="1" fill="hold">
                                          <p:stCondLst>
                                            <p:cond delay="0"/>
                                          </p:stCondLst>
                                        </p:cTn>
                                        <p:tgtEl>
                                          <p:spTgt spid="44"/>
                                        </p:tgtEl>
                                        <p:attrNameLst>
                                          <p:attrName>style.visibility</p:attrName>
                                        </p:attrNameLst>
                                      </p:cBhvr>
                                      <p:to>
                                        <p:strVal val="visible"/>
                                      </p:to>
                                    </p:set>
                                    <p:animEffect transition="in" filter="fade">
                                      <p:cBhvr>
                                        <p:cTn id="31"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p:cNvSpPr/>
          <p:nvPr/>
        </p:nvSpPr>
        <p:spPr>
          <a:xfrm>
            <a:off x="0" y="522518"/>
            <a:ext cx="12192000" cy="757643"/>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tIns="36000" bIns="180000" rtlCol="0" anchor="ctr"/>
          <a:lstStyle/>
          <a:p>
            <a:pPr algn="ctr">
              <a:lnSpc>
                <a:spcPct val="150000"/>
              </a:lnSpc>
            </a:pPr>
            <a:endParaRPr lang="ja-JP" altLang="en-US" sz="4000" b="1" dirty="0">
              <a:latin typeface="BIZ UDPゴシック" panose="020B0400000000000000" pitchFamily="50" charset="-128"/>
              <a:ea typeface="BIZ UDPゴシック" panose="020B0400000000000000" pitchFamily="50" charset="-128"/>
              <a:cs typeface="メイリオ" panose="020B0604030504040204" pitchFamily="50" charset="-128"/>
            </a:endParaRPr>
          </a:p>
        </p:txBody>
      </p:sp>
      <p:sp>
        <p:nvSpPr>
          <p:cNvPr id="10" name="スライド番号プレースホルダー 6"/>
          <p:cNvSpPr>
            <a:spLocks noGrp="1"/>
          </p:cNvSpPr>
          <p:nvPr>
            <p:ph type="sldNum" sz="quarter" idx="4294967295"/>
          </p:nvPr>
        </p:nvSpPr>
        <p:spPr>
          <a:xfrm>
            <a:off x="11043621" y="6359525"/>
            <a:ext cx="685800" cy="365125"/>
          </a:xfrm>
        </p:spPr>
        <p:txBody>
          <a:bodyPr/>
          <a:lstStyle/>
          <a:p>
            <a:fld id="{0E54B413-F675-4D37-BE3F-961AF07AA19A}" type="slidenum">
              <a:rPr kumimoji="1" lang="ja-JP" altLang="en-US" sz="2000" smtClean="0">
                <a:solidFill>
                  <a:schemeClr val="tx1"/>
                </a:solidFill>
                <a:latin typeface="UD デジタル 教科書体 NK-B" panose="02020700000000000000" pitchFamily="18" charset="-128"/>
                <a:ea typeface="UD デジタル 教科書体 NK-B" panose="02020700000000000000" pitchFamily="18" charset="-128"/>
              </a:rPr>
              <a:t>48</a:t>
            </a:fld>
            <a:endParaRPr kumimoji="1" lang="ja-JP" altLang="en-US" sz="2000" dirty="0">
              <a:solidFill>
                <a:schemeClr val="tx1"/>
              </a:solidFill>
              <a:latin typeface="UD デジタル 教科書体 NK-B" panose="02020700000000000000" pitchFamily="18" charset="-128"/>
              <a:ea typeface="UD デジタル 教科書体 NK-B" panose="02020700000000000000" pitchFamily="18" charset="-128"/>
            </a:endParaRPr>
          </a:p>
        </p:txBody>
      </p:sp>
      <p:sp>
        <p:nvSpPr>
          <p:cNvPr id="15" name="テキスト ボックス 14">
            <a:extLst>
              <a:ext uri="{FF2B5EF4-FFF2-40B4-BE49-F238E27FC236}">
                <a16:creationId xmlns:a16="http://schemas.microsoft.com/office/drawing/2014/main" id="{DAE1A140-73CB-23A6-E225-A92F130AF3A2}"/>
              </a:ext>
            </a:extLst>
          </p:cNvPr>
          <p:cNvSpPr txBox="1"/>
          <p:nvPr/>
        </p:nvSpPr>
        <p:spPr>
          <a:xfrm>
            <a:off x="339969" y="1570449"/>
            <a:ext cx="11829784" cy="523220"/>
          </a:xfrm>
          <a:prstGeom prst="rect">
            <a:avLst/>
          </a:prstGeom>
          <a:noFill/>
        </p:spPr>
        <p:txBody>
          <a:bodyPr wrap="square">
            <a:spAutoFit/>
          </a:bodyPr>
          <a:lstStyle/>
          <a:p>
            <a:r>
              <a:rPr kumimoji="1" lang="ja-JP" altLang="en-US" sz="2800" spc="-150" dirty="0">
                <a:solidFill>
                  <a:schemeClr val="tx1"/>
                </a:solidFill>
                <a:latin typeface="メイリオ" panose="020B0604030504040204" pitchFamily="50" charset="-128"/>
                <a:ea typeface="メイリオ" panose="020B0604030504040204" pitchFamily="50" charset="-128"/>
              </a:rPr>
              <a:t>明日から</a:t>
            </a:r>
            <a:r>
              <a:rPr kumimoji="1" lang="ja-JP" altLang="en-US" sz="2800" spc="-150" dirty="0">
                <a:solidFill>
                  <a:srgbClr val="FF0000"/>
                </a:solidFill>
                <a:latin typeface="メイリオ" panose="020B0604030504040204" pitchFamily="50" charset="-128"/>
                <a:ea typeface="メイリオ" panose="020B0604030504040204" pitchFamily="50" charset="-128"/>
              </a:rPr>
              <a:t>授業</a:t>
            </a:r>
            <a:r>
              <a:rPr kumimoji="1" lang="ja-JP" altLang="en-US" sz="2800" spc="-150" dirty="0">
                <a:solidFill>
                  <a:schemeClr val="tx1"/>
                </a:solidFill>
                <a:latin typeface="メイリオ" panose="020B0604030504040204" pitchFamily="50" charset="-128"/>
                <a:ea typeface="メイリオ" panose="020B0604030504040204" pitchFamily="50" charset="-128"/>
              </a:rPr>
              <a:t>で</a:t>
            </a:r>
            <a:r>
              <a:rPr kumimoji="1" lang="ja-JP" altLang="en-US" sz="2800" spc="-150" dirty="0">
                <a:latin typeface="メイリオ" panose="020B0604030504040204" pitchFamily="50" charset="-128"/>
                <a:ea typeface="メイリオ" panose="020B0604030504040204" pitchFamily="50" charset="-128"/>
              </a:rPr>
              <a:t>実践する</a:t>
            </a:r>
            <a:r>
              <a:rPr kumimoji="1" lang="ja-JP" altLang="en-US" sz="2800" spc="-150" dirty="0">
                <a:solidFill>
                  <a:srgbClr val="FF0000"/>
                </a:solidFill>
                <a:latin typeface="メイリオ" panose="020B0604030504040204" pitchFamily="50" charset="-128"/>
                <a:ea typeface="メイリオ" panose="020B0604030504040204" pitchFamily="50" charset="-128"/>
              </a:rPr>
              <a:t>個に寄り添った働き掛け</a:t>
            </a:r>
            <a:r>
              <a:rPr kumimoji="1" lang="ja-JP" altLang="en-US" sz="2800" spc="-150" dirty="0">
                <a:latin typeface="メイリオ" panose="020B0604030504040204" pitchFamily="50" charset="-128"/>
                <a:ea typeface="メイリオ" panose="020B0604030504040204" pitchFamily="50" charset="-128"/>
              </a:rPr>
              <a:t>を考え</a:t>
            </a:r>
            <a:r>
              <a:rPr kumimoji="1" lang="ja-JP" altLang="en-US" sz="2800" spc="-150" dirty="0">
                <a:solidFill>
                  <a:schemeClr val="tx1"/>
                </a:solidFill>
                <a:latin typeface="メイリオ" panose="020B0604030504040204" pitchFamily="50" charset="-128"/>
                <a:ea typeface="メイリオ" panose="020B0604030504040204" pitchFamily="50" charset="-128"/>
              </a:rPr>
              <a:t>ましょう。</a:t>
            </a:r>
            <a:r>
              <a:rPr kumimoji="1" lang="en-US" altLang="ja-JP" sz="2800" spc="-150" dirty="0">
                <a:latin typeface="メイリオ" panose="020B0604030504040204" pitchFamily="50" charset="-128"/>
                <a:ea typeface="メイリオ" panose="020B0604030504040204" pitchFamily="50" charset="-128"/>
              </a:rPr>
              <a:t>(</a:t>
            </a:r>
            <a:r>
              <a:rPr kumimoji="1" lang="ja-JP" altLang="en-US" sz="2800" spc="-150" dirty="0">
                <a:latin typeface="メイリオ" panose="020B0604030504040204" pitchFamily="50" charset="-128"/>
                <a:ea typeface="メイリオ" panose="020B0604030504040204" pitchFamily="50" charset="-128"/>
              </a:rPr>
              <a:t>２</a:t>
            </a:r>
            <a:r>
              <a:rPr kumimoji="1" lang="ja-JP" altLang="en-US" sz="2800" spc="-150" dirty="0">
                <a:solidFill>
                  <a:schemeClr val="tx1"/>
                </a:solidFill>
                <a:latin typeface="メイリオ" panose="020B0604030504040204" pitchFamily="50" charset="-128"/>
                <a:ea typeface="メイリオ" panose="020B0604030504040204" pitchFamily="50" charset="-128"/>
              </a:rPr>
              <a:t>分</a:t>
            </a:r>
            <a:r>
              <a:rPr kumimoji="1" lang="en-US" altLang="ja-JP" sz="2800" spc="-150" dirty="0">
                <a:latin typeface="メイリオ" panose="020B0604030504040204" pitchFamily="50" charset="-128"/>
                <a:ea typeface="メイリオ" panose="020B0604030504040204" pitchFamily="50" charset="-128"/>
              </a:rPr>
              <a:t>)</a:t>
            </a:r>
            <a:endParaRPr kumimoji="1" lang="en-US" altLang="ja-JP" sz="2800" spc="-150" dirty="0">
              <a:solidFill>
                <a:schemeClr val="tx1"/>
              </a:solidFill>
              <a:latin typeface="メイリオ" panose="020B0604030504040204" pitchFamily="50" charset="-128"/>
              <a:ea typeface="メイリオ" panose="020B0604030504040204" pitchFamily="50" charset="-128"/>
            </a:endParaRPr>
          </a:p>
        </p:txBody>
      </p:sp>
      <p:sp>
        <p:nvSpPr>
          <p:cNvPr id="5" name="テキスト ボックス 4">
            <a:extLst>
              <a:ext uri="{FF2B5EF4-FFF2-40B4-BE49-F238E27FC236}">
                <a16:creationId xmlns:a16="http://schemas.microsoft.com/office/drawing/2014/main" id="{A0BF3A76-F68D-BEF4-BCF1-C8A64F0706D2}"/>
              </a:ext>
            </a:extLst>
          </p:cNvPr>
          <p:cNvSpPr txBox="1"/>
          <p:nvPr/>
        </p:nvSpPr>
        <p:spPr>
          <a:xfrm>
            <a:off x="304384" y="2315478"/>
            <a:ext cx="11582400" cy="954107"/>
          </a:xfrm>
          <a:prstGeom prst="rect">
            <a:avLst/>
          </a:prstGeom>
          <a:noFill/>
        </p:spPr>
        <p:txBody>
          <a:bodyPr wrap="square">
            <a:spAutoFit/>
          </a:bodyPr>
          <a:lstStyle/>
          <a:p>
            <a:r>
              <a:rPr kumimoji="1" lang="ja-JP" altLang="en-US" sz="2800" dirty="0">
                <a:solidFill>
                  <a:schemeClr val="tx1"/>
                </a:solidFill>
                <a:latin typeface="メイリオ" panose="020B0604030504040204" pitchFamily="50" charset="-128"/>
                <a:ea typeface="メイリオ" panose="020B0604030504040204" pitchFamily="50" charset="-128"/>
              </a:rPr>
              <a:t>○４つの視点の中から</a:t>
            </a:r>
            <a:r>
              <a:rPr kumimoji="1" lang="ja-JP" altLang="en-US" sz="2800" dirty="0">
                <a:solidFill>
                  <a:srgbClr val="FF0000"/>
                </a:solidFill>
                <a:latin typeface="メイリオ" panose="020B0604030504040204" pitchFamily="50" charset="-128"/>
                <a:ea typeface="メイリオ" panose="020B0604030504040204" pitchFamily="50" charset="-128"/>
              </a:rPr>
              <a:t>１つ</a:t>
            </a:r>
            <a:r>
              <a:rPr kumimoji="1" lang="ja-JP" altLang="en-US" sz="2800" dirty="0">
                <a:solidFill>
                  <a:schemeClr val="tx1"/>
                </a:solidFill>
                <a:latin typeface="メイリオ" panose="020B0604030504040204" pitchFamily="50" charset="-128"/>
                <a:ea typeface="メイリオ" panose="020B0604030504040204" pitchFamily="50" charset="-128"/>
              </a:rPr>
              <a:t>視点を選びます。</a:t>
            </a:r>
            <a:endParaRPr kumimoji="1" lang="en-US" altLang="ja-JP" sz="2800" dirty="0">
              <a:solidFill>
                <a:schemeClr val="tx1"/>
              </a:solidFill>
              <a:latin typeface="メイリオ" panose="020B0604030504040204" pitchFamily="50" charset="-128"/>
              <a:ea typeface="メイリオ" panose="020B0604030504040204" pitchFamily="50" charset="-128"/>
            </a:endParaRPr>
          </a:p>
          <a:p>
            <a:r>
              <a:rPr kumimoji="1" lang="ja-JP" altLang="en-US" sz="2800" dirty="0">
                <a:solidFill>
                  <a:schemeClr val="tx1"/>
                </a:solidFill>
                <a:latin typeface="メイリオ" panose="020B0604030504040204" pitchFamily="50" charset="-128"/>
                <a:ea typeface="メイリオ" panose="020B0604030504040204" pitchFamily="50" charset="-128"/>
              </a:rPr>
              <a:t>○</a:t>
            </a:r>
            <a:r>
              <a:rPr kumimoji="1" lang="ja-JP" altLang="en-US" sz="2800" dirty="0">
                <a:latin typeface="メイリオ" panose="020B0604030504040204" pitchFamily="50" charset="-128"/>
                <a:ea typeface="メイリオ" panose="020B0604030504040204" pitchFamily="50" charset="-128"/>
              </a:rPr>
              <a:t>働き掛けを</a:t>
            </a:r>
            <a:r>
              <a:rPr kumimoji="1" lang="ja-JP" altLang="en-US" sz="2800" dirty="0">
                <a:solidFill>
                  <a:srgbClr val="FF0000"/>
                </a:solidFill>
                <a:latin typeface="メイリオ" panose="020B0604030504040204" pitchFamily="50" charset="-128"/>
                <a:ea typeface="メイリオ" panose="020B0604030504040204" pitchFamily="50" charset="-128"/>
              </a:rPr>
              <a:t>１つ</a:t>
            </a:r>
            <a:r>
              <a:rPr kumimoji="1" lang="ja-JP" altLang="en-US" sz="2800" dirty="0">
                <a:latin typeface="メイリオ" panose="020B0604030504040204" pitchFamily="50" charset="-128"/>
                <a:ea typeface="メイリオ" panose="020B0604030504040204" pitchFamily="50" charset="-128"/>
              </a:rPr>
              <a:t>考えます。</a:t>
            </a:r>
            <a:endParaRPr kumimoji="1" lang="en-US" altLang="ja-JP" sz="2800" dirty="0">
              <a:latin typeface="メイリオ" panose="020B0604030504040204" pitchFamily="50" charset="-128"/>
              <a:ea typeface="メイリオ" panose="020B0604030504040204" pitchFamily="50" charset="-128"/>
            </a:endParaRPr>
          </a:p>
        </p:txBody>
      </p:sp>
      <p:pic>
        <p:nvPicPr>
          <p:cNvPr id="6" name="図 5" descr="挿絵 が含まれている画像&#10;&#10;自動的に生成された説明">
            <a:extLst>
              <a:ext uri="{FF2B5EF4-FFF2-40B4-BE49-F238E27FC236}">
                <a16:creationId xmlns:a16="http://schemas.microsoft.com/office/drawing/2014/main" id="{8FE04329-6A67-FC6D-2A6A-07C2107C4AE4}"/>
              </a:ext>
            </a:extLst>
          </p:cNvPr>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15705" t="26817" r="13031" b="26493"/>
          <a:stretch/>
        </p:blipFill>
        <p:spPr>
          <a:xfrm>
            <a:off x="10638874" y="2113140"/>
            <a:ext cx="1495294" cy="1385726"/>
          </a:xfrm>
          <a:prstGeom prst="rect">
            <a:avLst/>
          </a:prstGeom>
        </p:spPr>
      </p:pic>
      <p:sp>
        <p:nvSpPr>
          <p:cNvPr id="7" name="吹き出し: 角を丸めた四角形 6">
            <a:extLst>
              <a:ext uri="{FF2B5EF4-FFF2-40B4-BE49-F238E27FC236}">
                <a16:creationId xmlns:a16="http://schemas.microsoft.com/office/drawing/2014/main" id="{F2E6E9B1-087D-6121-E608-3FBE7B80DA3B}"/>
              </a:ext>
            </a:extLst>
          </p:cNvPr>
          <p:cNvSpPr/>
          <p:nvPr/>
        </p:nvSpPr>
        <p:spPr>
          <a:xfrm>
            <a:off x="269631" y="1469823"/>
            <a:ext cx="11582400" cy="627909"/>
          </a:xfrm>
          <a:prstGeom prst="wedgeRoundRectCallout">
            <a:avLst>
              <a:gd name="adj1" fmla="val 37342"/>
              <a:gd name="adj2" fmla="val 84605"/>
              <a:gd name="adj3" fmla="val 16667"/>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吹き出し: 角を丸めた四角形 1">
            <a:extLst>
              <a:ext uri="{FF2B5EF4-FFF2-40B4-BE49-F238E27FC236}">
                <a16:creationId xmlns:a16="http://schemas.microsoft.com/office/drawing/2014/main" id="{CE3796F3-F369-76E3-32BC-C670CEDCE351}"/>
              </a:ext>
            </a:extLst>
          </p:cNvPr>
          <p:cNvSpPr/>
          <p:nvPr/>
        </p:nvSpPr>
        <p:spPr>
          <a:xfrm>
            <a:off x="1388095" y="4055856"/>
            <a:ext cx="10701643" cy="1524835"/>
          </a:xfrm>
          <a:prstGeom prst="wedgeRoundRectCallout">
            <a:avLst>
              <a:gd name="adj1" fmla="val -52647"/>
              <a:gd name="adj2" fmla="val -3110"/>
              <a:gd name="adj3" fmla="val 16667"/>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ボックス 11">
            <a:extLst>
              <a:ext uri="{FF2B5EF4-FFF2-40B4-BE49-F238E27FC236}">
                <a16:creationId xmlns:a16="http://schemas.microsoft.com/office/drawing/2014/main" id="{7B55115E-4147-14F6-E38D-16A66E6997C4}"/>
              </a:ext>
            </a:extLst>
          </p:cNvPr>
          <p:cNvSpPr txBox="1"/>
          <p:nvPr/>
        </p:nvSpPr>
        <p:spPr>
          <a:xfrm>
            <a:off x="1453385" y="4408394"/>
            <a:ext cx="10539523" cy="954107"/>
          </a:xfrm>
          <a:prstGeom prst="rect">
            <a:avLst/>
          </a:prstGeom>
          <a:noFill/>
        </p:spPr>
        <p:txBody>
          <a:bodyPr wrap="square" rtlCol="0">
            <a:spAutoFit/>
          </a:bodyPr>
          <a:lstStyle/>
          <a:p>
            <a:r>
              <a:rPr lang="ja-JP" altLang="en-US" sz="2800" dirty="0">
                <a:latin typeface="メイリオ" panose="020B0604030504040204" pitchFamily="50" charset="-128"/>
                <a:ea typeface="メイリオ" panose="020B0604030504040204" pitchFamily="50" charset="-128"/>
                <a:cs typeface="メイリオ" panose="020B0604030504040204" pitchFamily="50" charset="-128"/>
              </a:rPr>
              <a:t>問題を解いているとき、</a:t>
            </a:r>
            <a:r>
              <a:rPr kumimoji="1" lang="ja-JP" altLang="en-US" sz="2800" dirty="0">
                <a:latin typeface="メイリオ" panose="020B0604030504040204" pitchFamily="50" charset="-128"/>
                <a:ea typeface="メイリオ" panose="020B0604030504040204" pitchFamily="50" charset="-128"/>
              </a:rPr>
              <a:t>手が止まっている児童の近くで</a:t>
            </a:r>
            <a:r>
              <a:rPr kumimoji="1" lang="ja-JP" altLang="en-US" sz="2800" dirty="0">
                <a:solidFill>
                  <a:srgbClr val="FF0000"/>
                </a:solidFill>
                <a:latin typeface="メイリオ" panose="020B0604030504040204" pitchFamily="50" charset="-128"/>
                <a:ea typeface="メイリオ" panose="020B0604030504040204" pitchFamily="50" charset="-128"/>
              </a:rPr>
              <a:t>ゆっくりと歩き</a:t>
            </a:r>
            <a:r>
              <a:rPr kumimoji="1" lang="ja-JP" altLang="en-US" sz="2800" dirty="0">
                <a:latin typeface="メイリオ" panose="020B0604030504040204" pitchFamily="50" charset="-128"/>
                <a:ea typeface="メイリオ" panose="020B0604030504040204" pitchFamily="50" charset="-128"/>
              </a:rPr>
              <a:t>、児童が声を掛けやすいようにしたり、声を掛けたりする。</a:t>
            </a:r>
            <a:endParaRPr lang="en-US" altLang="ja-JP" sz="28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4" name="テキスト ボックス 13">
            <a:extLst>
              <a:ext uri="{FF2B5EF4-FFF2-40B4-BE49-F238E27FC236}">
                <a16:creationId xmlns:a16="http://schemas.microsoft.com/office/drawing/2014/main" id="{61B9EB67-E8BF-26A7-14CC-8A434BDA2E68}"/>
              </a:ext>
            </a:extLst>
          </p:cNvPr>
          <p:cNvSpPr txBox="1"/>
          <p:nvPr/>
        </p:nvSpPr>
        <p:spPr>
          <a:xfrm>
            <a:off x="2696" y="3826576"/>
            <a:ext cx="1385399" cy="523220"/>
          </a:xfrm>
          <a:prstGeom prst="rect">
            <a:avLst/>
          </a:prstGeom>
          <a:noFill/>
        </p:spPr>
        <p:txBody>
          <a:bodyPr wrap="square">
            <a:spAutoFit/>
          </a:bodyPr>
          <a:lstStyle/>
          <a:p>
            <a:pPr algn="ctr"/>
            <a:r>
              <a:rPr kumimoji="1" lang="ja-JP" altLang="en-US" sz="2800" dirty="0">
                <a:solidFill>
                  <a:schemeClr val="tx1"/>
                </a:solidFill>
                <a:latin typeface="メイリオ" panose="020B0604030504040204" pitchFamily="50" charset="-128"/>
                <a:ea typeface="メイリオ" panose="020B0604030504040204" pitchFamily="50" charset="-128"/>
              </a:rPr>
              <a:t>（例）</a:t>
            </a:r>
            <a:endParaRPr kumimoji="1" lang="en-US" altLang="ja-JP" sz="2800" dirty="0">
              <a:solidFill>
                <a:schemeClr val="tx1"/>
              </a:solidFill>
              <a:latin typeface="メイリオ" panose="020B0604030504040204" pitchFamily="50" charset="-128"/>
              <a:ea typeface="メイリオ" panose="020B0604030504040204" pitchFamily="50" charset="-128"/>
            </a:endParaRPr>
          </a:p>
        </p:txBody>
      </p:sp>
      <p:pic>
        <p:nvPicPr>
          <p:cNvPr id="8" name="図 7" descr="挿絵 が含まれている画像&#10;&#10;自動的に生成された説明">
            <a:extLst>
              <a:ext uri="{FF2B5EF4-FFF2-40B4-BE49-F238E27FC236}">
                <a16:creationId xmlns:a16="http://schemas.microsoft.com/office/drawing/2014/main" id="{FEE1218C-E164-D599-CFE2-FC4E6CF138EF}"/>
              </a:ext>
            </a:extLst>
          </p:cNvPr>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l="17057" t="3723" r="24271" b="4932"/>
          <a:stretch/>
        </p:blipFill>
        <p:spPr>
          <a:xfrm>
            <a:off x="98746" y="4227383"/>
            <a:ext cx="1385399" cy="1524835"/>
          </a:xfrm>
          <a:prstGeom prst="rect">
            <a:avLst/>
          </a:prstGeom>
        </p:spPr>
      </p:pic>
      <p:sp>
        <p:nvSpPr>
          <p:cNvPr id="13" name="フッター プレースホルダー 5">
            <a:extLst>
              <a:ext uri="{FF2B5EF4-FFF2-40B4-BE49-F238E27FC236}">
                <a16:creationId xmlns:a16="http://schemas.microsoft.com/office/drawing/2014/main" id="{F60CEC4B-47A7-03D5-085F-212F7AE09930}"/>
              </a:ext>
            </a:extLst>
          </p:cNvPr>
          <p:cNvSpPr txBox="1">
            <a:spLocks/>
          </p:cNvSpPr>
          <p:nvPr/>
        </p:nvSpPr>
        <p:spPr>
          <a:xfrm>
            <a:off x="2613749" y="6374809"/>
            <a:ext cx="6964502" cy="357483"/>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ja-JP" altLang="en-US" sz="2000" dirty="0">
                <a:solidFill>
                  <a:schemeClr val="tx1"/>
                </a:solidFill>
                <a:latin typeface="UD デジタル 教科書体 NK-B" panose="02020700000000000000" pitchFamily="18" charset="-128"/>
                <a:ea typeface="UD デジタル 教科書体 NK-B" panose="02020700000000000000" pitchFamily="18" charset="-128"/>
              </a:rPr>
              <a:t>宮城県総合教育センター　令和</a:t>
            </a:r>
            <a:r>
              <a:rPr kumimoji="1" lang="en-US" altLang="ja-JP" sz="2000" dirty="0">
                <a:solidFill>
                  <a:schemeClr val="tx1"/>
                </a:solidFill>
                <a:latin typeface="UD デジタル 教科書体 NK-B" panose="02020700000000000000" pitchFamily="18" charset="-128"/>
                <a:ea typeface="UD デジタル 教科書体 NK-B" panose="02020700000000000000" pitchFamily="18" charset="-128"/>
              </a:rPr>
              <a:t>6</a:t>
            </a:r>
            <a:r>
              <a:rPr kumimoji="1" lang="ja-JP" altLang="en-US" sz="2000" dirty="0">
                <a:solidFill>
                  <a:schemeClr val="tx1"/>
                </a:solidFill>
                <a:latin typeface="UD デジタル 教科書体 NK-B" panose="02020700000000000000" pitchFamily="18" charset="-128"/>
                <a:ea typeface="UD デジタル 教科書体 NK-B" panose="02020700000000000000" pitchFamily="18" charset="-128"/>
              </a:rPr>
              <a:t>年度　生徒指導研究グループ</a:t>
            </a:r>
          </a:p>
        </p:txBody>
      </p:sp>
      <p:sp>
        <p:nvSpPr>
          <p:cNvPr id="3" name="テキスト ボックス 2">
            <a:extLst>
              <a:ext uri="{FF2B5EF4-FFF2-40B4-BE49-F238E27FC236}">
                <a16:creationId xmlns:a16="http://schemas.microsoft.com/office/drawing/2014/main" id="{40F92751-EC97-0315-8CC0-D53E24AC698A}"/>
              </a:ext>
            </a:extLst>
          </p:cNvPr>
          <p:cNvSpPr txBox="1"/>
          <p:nvPr/>
        </p:nvSpPr>
        <p:spPr>
          <a:xfrm>
            <a:off x="580663" y="442981"/>
            <a:ext cx="11030673" cy="782137"/>
          </a:xfrm>
          <a:prstGeom prst="rect">
            <a:avLst/>
          </a:prstGeom>
          <a:noFill/>
        </p:spPr>
        <p:txBody>
          <a:bodyPr wrap="square">
            <a:spAutoFit/>
          </a:bodyPr>
          <a:lstStyle/>
          <a:p>
            <a:pPr algn="ctr">
              <a:lnSpc>
                <a:spcPct val="150000"/>
              </a:lnSpc>
            </a:pPr>
            <a:r>
              <a:rPr lang="ja-JP" altLang="en-US" sz="3600" b="1" dirty="0">
                <a:solidFill>
                  <a:schemeClr val="bg1"/>
                </a:solidFill>
                <a:latin typeface="BIZ UDPゴシック" panose="020B0400000000000000" pitchFamily="50" charset="-128"/>
                <a:ea typeface="BIZ UDPゴシック" panose="020B0400000000000000" pitchFamily="50" charset="-128"/>
                <a:cs typeface="メイリオ" panose="020B0604030504040204" pitchFamily="50" charset="-128"/>
              </a:rPr>
              <a:t>　４　教員の働き掛けを考え、児童との関係を深めよう</a:t>
            </a:r>
          </a:p>
        </p:txBody>
      </p:sp>
    </p:spTree>
    <p:extLst>
      <p:ext uri="{BB962C8B-B14F-4D97-AF65-F5344CB8AC3E}">
        <p14:creationId xmlns:p14="http://schemas.microsoft.com/office/powerpoint/2010/main" val="80005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500"/>
                                        <p:tgtEl>
                                          <p:spTgt spid="2"/>
                                        </p:tgtEl>
                                      </p:cBhvr>
                                    </p:animEffect>
                                  </p:childTnLst>
                                </p:cTn>
                              </p:par>
                              <p:par>
                                <p:cTn id="22" presetID="10" presetClass="entr" presetSubtype="0" fill="hold" nodeType="with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 grpId="0"/>
      <p:bldP spid="1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p:cNvSpPr/>
          <p:nvPr/>
        </p:nvSpPr>
        <p:spPr>
          <a:xfrm>
            <a:off x="0" y="522518"/>
            <a:ext cx="12192000" cy="757643"/>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tIns="36000" bIns="180000" rtlCol="0" anchor="ctr"/>
          <a:lstStyle/>
          <a:p>
            <a:pPr algn="ctr">
              <a:lnSpc>
                <a:spcPct val="150000"/>
              </a:lnSpc>
            </a:pPr>
            <a:endParaRPr lang="ja-JP" altLang="en-US" sz="4000" b="1" dirty="0">
              <a:latin typeface="BIZ UDPゴシック" panose="020B0400000000000000" pitchFamily="50" charset="-128"/>
              <a:ea typeface="BIZ UDPゴシック" panose="020B0400000000000000" pitchFamily="50" charset="-128"/>
              <a:cs typeface="メイリオ" panose="020B0604030504040204" pitchFamily="50" charset="-128"/>
            </a:endParaRPr>
          </a:p>
        </p:txBody>
      </p:sp>
      <p:sp>
        <p:nvSpPr>
          <p:cNvPr id="10" name="スライド番号プレースホルダー 6"/>
          <p:cNvSpPr>
            <a:spLocks noGrp="1"/>
          </p:cNvSpPr>
          <p:nvPr>
            <p:ph type="sldNum" sz="quarter" idx="4294967295"/>
          </p:nvPr>
        </p:nvSpPr>
        <p:spPr>
          <a:xfrm>
            <a:off x="11043621" y="6359525"/>
            <a:ext cx="685800" cy="365125"/>
          </a:xfrm>
        </p:spPr>
        <p:txBody>
          <a:bodyPr/>
          <a:lstStyle/>
          <a:p>
            <a:fld id="{0E54B413-F675-4D37-BE3F-961AF07AA19A}" type="slidenum">
              <a:rPr kumimoji="1" lang="ja-JP" altLang="en-US" sz="2000" smtClean="0">
                <a:solidFill>
                  <a:schemeClr val="tx1"/>
                </a:solidFill>
                <a:latin typeface="UD デジタル 教科書体 NK-B" panose="02020700000000000000" pitchFamily="18" charset="-128"/>
                <a:ea typeface="UD デジタル 教科書体 NK-B" panose="02020700000000000000" pitchFamily="18" charset="-128"/>
              </a:rPr>
              <a:t>4</a:t>
            </a:fld>
            <a:endParaRPr kumimoji="1" lang="ja-JP" altLang="en-US" sz="2000" dirty="0">
              <a:solidFill>
                <a:schemeClr val="tx1"/>
              </a:solidFill>
              <a:latin typeface="UD デジタル 教科書体 NK-B" panose="02020700000000000000" pitchFamily="18" charset="-128"/>
              <a:ea typeface="UD デジタル 教科書体 NK-B" panose="02020700000000000000" pitchFamily="18" charset="-128"/>
            </a:endParaRPr>
          </a:p>
        </p:txBody>
      </p:sp>
      <p:sp>
        <p:nvSpPr>
          <p:cNvPr id="12" name="フッター プレースホルダー 5"/>
          <p:cNvSpPr>
            <a:spLocks noGrp="1"/>
          </p:cNvSpPr>
          <p:nvPr>
            <p:ph type="ftr" sz="quarter" idx="4294967295"/>
          </p:nvPr>
        </p:nvSpPr>
        <p:spPr>
          <a:xfrm>
            <a:off x="2613749" y="6374809"/>
            <a:ext cx="6964502" cy="357483"/>
          </a:xfrm>
        </p:spPr>
        <p:txBody>
          <a:bodyPr/>
          <a:lstStyle/>
          <a:p>
            <a:r>
              <a:rPr kumimoji="1" lang="ja-JP" altLang="en-US" sz="2000" dirty="0">
                <a:solidFill>
                  <a:schemeClr val="tx1"/>
                </a:solidFill>
                <a:latin typeface="UD デジタル 教科書体 NK-B" panose="02020700000000000000" pitchFamily="18" charset="-128"/>
                <a:ea typeface="UD デジタル 教科書体 NK-B" panose="02020700000000000000" pitchFamily="18" charset="-128"/>
              </a:rPr>
              <a:t>宮城県総合教育センター　令和</a:t>
            </a:r>
            <a:r>
              <a:rPr kumimoji="1" lang="en-US" altLang="ja-JP" sz="2000" dirty="0">
                <a:solidFill>
                  <a:schemeClr val="tx1"/>
                </a:solidFill>
                <a:latin typeface="UD デジタル 教科書体 NK-B" panose="02020700000000000000" pitchFamily="18" charset="-128"/>
                <a:ea typeface="UD デジタル 教科書体 NK-B" panose="02020700000000000000" pitchFamily="18" charset="-128"/>
              </a:rPr>
              <a:t>6</a:t>
            </a:r>
            <a:r>
              <a:rPr kumimoji="1" lang="ja-JP" altLang="en-US" sz="2000" dirty="0">
                <a:solidFill>
                  <a:schemeClr val="tx1"/>
                </a:solidFill>
                <a:latin typeface="UD デジタル 教科書体 NK-B" panose="02020700000000000000" pitchFamily="18" charset="-128"/>
                <a:ea typeface="UD デジタル 教科書体 NK-B" panose="02020700000000000000" pitchFamily="18" charset="-128"/>
              </a:rPr>
              <a:t>年度　生徒指導研究グループ</a:t>
            </a:r>
          </a:p>
        </p:txBody>
      </p:sp>
      <p:sp>
        <p:nvSpPr>
          <p:cNvPr id="2" name="テキスト ボックス 1">
            <a:extLst>
              <a:ext uri="{FF2B5EF4-FFF2-40B4-BE49-F238E27FC236}">
                <a16:creationId xmlns:a16="http://schemas.microsoft.com/office/drawing/2014/main" id="{42C2C670-1C5B-20A5-5B17-81E8F8BC8200}"/>
              </a:ext>
            </a:extLst>
          </p:cNvPr>
          <p:cNvSpPr txBox="1"/>
          <p:nvPr/>
        </p:nvSpPr>
        <p:spPr>
          <a:xfrm>
            <a:off x="1342238" y="361024"/>
            <a:ext cx="9506693" cy="858761"/>
          </a:xfrm>
          <a:prstGeom prst="rect">
            <a:avLst/>
          </a:prstGeom>
          <a:noFill/>
        </p:spPr>
        <p:txBody>
          <a:bodyPr wrap="square">
            <a:spAutoFit/>
          </a:bodyPr>
          <a:lstStyle/>
          <a:p>
            <a:pPr algn="ctr">
              <a:lnSpc>
                <a:spcPct val="150000"/>
              </a:lnSpc>
            </a:pPr>
            <a:r>
              <a:rPr lang="ja-JP" altLang="en-US" sz="4000" b="1" dirty="0">
                <a:solidFill>
                  <a:schemeClr val="bg1"/>
                </a:solidFill>
                <a:latin typeface="BIZ UDPゴシック" panose="020B0400000000000000" pitchFamily="50" charset="-128"/>
                <a:ea typeface="BIZ UDPゴシック" panose="020B0400000000000000" pitchFamily="50" charset="-128"/>
                <a:cs typeface="メイリオ" panose="020B0604030504040204" pitchFamily="50" charset="-128"/>
              </a:rPr>
              <a:t>はじめに</a:t>
            </a:r>
          </a:p>
        </p:txBody>
      </p:sp>
      <p:sp>
        <p:nvSpPr>
          <p:cNvPr id="14" name="テキスト ボックス 13">
            <a:extLst>
              <a:ext uri="{FF2B5EF4-FFF2-40B4-BE49-F238E27FC236}">
                <a16:creationId xmlns:a16="http://schemas.microsoft.com/office/drawing/2014/main" id="{28F80F09-797D-42E8-2C78-C8F595F43954}"/>
              </a:ext>
            </a:extLst>
          </p:cNvPr>
          <p:cNvSpPr txBox="1"/>
          <p:nvPr/>
        </p:nvSpPr>
        <p:spPr>
          <a:xfrm>
            <a:off x="2926999" y="1901757"/>
            <a:ext cx="6337165" cy="707886"/>
          </a:xfrm>
          <a:prstGeom prst="rect">
            <a:avLst/>
          </a:prstGeom>
          <a:noFill/>
        </p:spPr>
        <p:txBody>
          <a:bodyPr wrap="square">
            <a:spAutoFit/>
          </a:bodyPr>
          <a:lstStyle/>
          <a:p>
            <a:pPr algn="ctr"/>
            <a:r>
              <a:rPr lang="ja-JP" altLang="en-US" sz="4000" dirty="0">
                <a:latin typeface="メイリオ" panose="020B0604030504040204" pitchFamily="50" charset="-128"/>
                <a:ea typeface="メイリオ" panose="020B0604030504040204" pitchFamily="50" charset="-128"/>
                <a:cs typeface="メイリオ" panose="020B0604030504040204" pitchFamily="50" charset="-128"/>
              </a:rPr>
              <a:t>研修の目的　</a:t>
            </a:r>
            <a:endParaRPr lang="ja-JP" altLang="en-US" sz="4000" dirty="0">
              <a:latin typeface="メイリオ" panose="020B0604030504040204" pitchFamily="50" charset="-128"/>
              <a:ea typeface="メイリオ" panose="020B0604030504040204" pitchFamily="50" charset="-128"/>
            </a:endParaRPr>
          </a:p>
        </p:txBody>
      </p:sp>
      <p:sp>
        <p:nvSpPr>
          <p:cNvPr id="4" name="角丸四角形 15">
            <a:extLst>
              <a:ext uri="{FF2B5EF4-FFF2-40B4-BE49-F238E27FC236}">
                <a16:creationId xmlns:a16="http://schemas.microsoft.com/office/drawing/2014/main" id="{5011A856-6B6F-7623-A91B-2C167C9AD171}"/>
              </a:ext>
            </a:extLst>
          </p:cNvPr>
          <p:cNvSpPr/>
          <p:nvPr/>
        </p:nvSpPr>
        <p:spPr>
          <a:xfrm>
            <a:off x="763333" y="2919736"/>
            <a:ext cx="10664495" cy="2065215"/>
          </a:xfrm>
          <a:prstGeom prst="roundRect">
            <a:avLst>
              <a:gd name="adj" fmla="val 2174"/>
            </a:avLst>
          </a:prstGeom>
          <a:noFill/>
          <a:ln w="38100">
            <a:noFill/>
            <a:prstDash val="dash"/>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lstStyle/>
          <a:p>
            <a:r>
              <a:rPr kumimoji="1" lang="ja-JP" altLang="en-US" sz="3600" dirty="0">
                <a:solidFill>
                  <a:schemeClr val="tx1"/>
                </a:solidFill>
                <a:latin typeface="メイリオ" panose="020B0604030504040204" pitchFamily="50" charset="-128"/>
                <a:ea typeface="メイリオ" panose="020B0604030504040204" pitchFamily="50" charset="-128"/>
              </a:rPr>
              <a:t>発達支持的教育相談の知識や技法を学び、実践できるようにすることで、児童の自己指導能力を育てられるようにする。</a:t>
            </a:r>
            <a:endParaRPr kumimoji="1" lang="en-US" altLang="ja-JP" sz="3600" dirty="0">
              <a:solidFill>
                <a:schemeClr val="tx1"/>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41492709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6B62B0-5594-9609-9745-12EB30EBCA13}"/>
            </a:ext>
          </a:extLst>
        </p:cNvPr>
        <p:cNvGrpSpPr/>
        <p:nvPr/>
      </p:nvGrpSpPr>
      <p:grpSpPr>
        <a:xfrm>
          <a:off x="0" y="0"/>
          <a:ext cx="0" cy="0"/>
          <a:chOff x="0" y="0"/>
          <a:chExt cx="0" cy="0"/>
        </a:xfrm>
      </p:grpSpPr>
      <p:sp>
        <p:nvSpPr>
          <p:cNvPr id="9" name="正方形/長方形 8">
            <a:extLst>
              <a:ext uri="{FF2B5EF4-FFF2-40B4-BE49-F238E27FC236}">
                <a16:creationId xmlns:a16="http://schemas.microsoft.com/office/drawing/2014/main" id="{D2029C54-251D-33DF-C030-96F1CD626E77}"/>
              </a:ext>
            </a:extLst>
          </p:cNvPr>
          <p:cNvSpPr/>
          <p:nvPr/>
        </p:nvSpPr>
        <p:spPr>
          <a:xfrm>
            <a:off x="0" y="522518"/>
            <a:ext cx="12192000" cy="757643"/>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tIns="36000" bIns="180000" rtlCol="0" anchor="ctr"/>
          <a:lstStyle/>
          <a:p>
            <a:pPr algn="ctr">
              <a:lnSpc>
                <a:spcPct val="150000"/>
              </a:lnSpc>
            </a:pPr>
            <a:endParaRPr lang="ja-JP" altLang="en-US" sz="4000" b="1" dirty="0">
              <a:latin typeface="BIZ UDPゴシック" panose="020B0400000000000000" pitchFamily="50" charset="-128"/>
              <a:ea typeface="BIZ UDPゴシック" panose="020B0400000000000000" pitchFamily="50" charset="-128"/>
              <a:cs typeface="メイリオ" panose="020B0604030504040204" pitchFamily="50" charset="-128"/>
            </a:endParaRPr>
          </a:p>
        </p:txBody>
      </p:sp>
      <p:sp>
        <p:nvSpPr>
          <p:cNvPr id="10" name="スライド番号プレースホルダー 6">
            <a:extLst>
              <a:ext uri="{FF2B5EF4-FFF2-40B4-BE49-F238E27FC236}">
                <a16:creationId xmlns:a16="http://schemas.microsoft.com/office/drawing/2014/main" id="{293CA3D1-304B-60F7-A3B9-B71B621990A5}"/>
              </a:ext>
            </a:extLst>
          </p:cNvPr>
          <p:cNvSpPr>
            <a:spLocks noGrp="1"/>
          </p:cNvSpPr>
          <p:nvPr>
            <p:ph type="sldNum" sz="quarter" idx="4294967295"/>
          </p:nvPr>
        </p:nvSpPr>
        <p:spPr>
          <a:xfrm>
            <a:off x="11043621" y="6359525"/>
            <a:ext cx="685800" cy="365125"/>
          </a:xfrm>
        </p:spPr>
        <p:txBody>
          <a:bodyPr/>
          <a:lstStyle/>
          <a:p>
            <a:fld id="{0E54B413-F675-4D37-BE3F-961AF07AA19A}" type="slidenum">
              <a:rPr kumimoji="1" lang="ja-JP" altLang="en-US" sz="2000" smtClean="0">
                <a:solidFill>
                  <a:schemeClr val="tx1"/>
                </a:solidFill>
                <a:latin typeface="UD デジタル 教科書体 NK-B" panose="02020700000000000000" pitchFamily="18" charset="-128"/>
                <a:ea typeface="UD デジタル 教科書体 NK-B" panose="02020700000000000000" pitchFamily="18" charset="-128"/>
              </a:rPr>
              <a:t>49</a:t>
            </a:fld>
            <a:endParaRPr kumimoji="1" lang="ja-JP" altLang="en-US" sz="2000" dirty="0">
              <a:solidFill>
                <a:schemeClr val="tx1"/>
              </a:solidFill>
              <a:latin typeface="UD デジタル 教科書体 NK-B" panose="02020700000000000000" pitchFamily="18" charset="-128"/>
              <a:ea typeface="UD デジタル 教科書体 NK-B" panose="02020700000000000000" pitchFamily="18" charset="-128"/>
            </a:endParaRPr>
          </a:p>
        </p:txBody>
      </p:sp>
      <p:sp>
        <p:nvSpPr>
          <p:cNvPr id="2" name="吹き出し: 角を丸めた四角形 1">
            <a:extLst>
              <a:ext uri="{FF2B5EF4-FFF2-40B4-BE49-F238E27FC236}">
                <a16:creationId xmlns:a16="http://schemas.microsoft.com/office/drawing/2014/main" id="{B5E93EB6-ABE4-8C3F-FD4F-05821412F705}"/>
              </a:ext>
            </a:extLst>
          </p:cNvPr>
          <p:cNvSpPr/>
          <p:nvPr/>
        </p:nvSpPr>
        <p:spPr>
          <a:xfrm>
            <a:off x="383897" y="2165228"/>
            <a:ext cx="11227440" cy="1939942"/>
          </a:xfrm>
          <a:prstGeom prst="wedgeRoundRectCallout">
            <a:avLst>
              <a:gd name="adj1" fmla="val 44006"/>
              <a:gd name="adj2" fmla="val 61328"/>
              <a:gd name="adj3" fmla="val 16667"/>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ボックス 11">
            <a:extLst>
              <a:ext uri="{FF2B5EF4-FFF2-40B4-BE49-F238E27FC236}">
                <a16:creationId xmlns:a16="http://schemas.microsoft.com/office/drawing/2014/main" id="{866775C5-C468-6510-8BDC-A84E12DF19AE}"/>
              </a:ext>
            </a:extLst>
          </p:cNvPr>
          <p:cNvSpPr txBox="1"/>
          <p:nvPr/>
        </p:nvSpPr>
        <p:spPr>
          <a:xfrm>
            <a:off x="580663" y="2848426"/>
            <a:ext cx="10805858" cy="646331"/>
          </a:xfrm>
          <a:prstGeom prst="rect">
            <a:avLst/>
          </a:prstGeom>
          <a:noFill/>
        </p:spPr>
        <p:txBody>
          <a:bodyPr wrap="square" rtlCol="0">
            <a:spAutoFit/>
          </a:bodyPr>
          <a:lstStyle/>
          <a:p>
            <a:pPr algn="r"/>
            <a:r>
              <a:rPr kumimoji="1" lang="ja-JP" altLang="en-US" sz="3600" dirty="0">
                <a:latin typeface="メイリオ" panose="020B0604030504040204" pitchFamily="50" charset="-128"/>
                <a:ea typeface="メイリオ" panose="020B0604030504040204" pitchFamily="50" charset="-128"/>
              </a:rPr>
              <a:t>自分が考えた働き掛けを発表しましょう。（４分）</a:t>
            </a:r>
            <a:endParaRPr lang="en-US" altLang="ja-JP" sz="36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3" name="フッター プレースホルダー 5">
            <a:extLst>
              <a:ext uri="{FF2B5EF4-FFF2-40B4-BE49-F238E27FC236}">
                <a16:creationId xmlns:a16="http://schemas.microsoft.com/office/drawing/2014/main" id="{20B722C6-FB49-C84F-135D-13F8D0341110}"/>
              </a:ext>
            </a:extLst>
          </p:cNvPr>
          <p:cNvSpPr txBox="1">
            <a:spLocks/>
          </p:cNvSpPr>
          <p:nvPr/>
        </p:nvSpPr>
        <p:spPr>
          <a:xfrm>
            <a:off x="2613749" y="6374809"/>
            <a:ext cx="6964502" cy="357483"/>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ja-JP" altLang="en-US" sz="2000" dirty="0">
                <a:solidFill>
                  <a:schemeClr val="tx1"/>
                </a:solidFill>
                <a:latin typeface="UD デジタル 教科書体 NK-B" panose="02020700000000000000" pitchFamily="18" charset="-128"/>
                <a:ea typeface="UD デジタル 教科書体 NK-B" panose="02020700000000000000" pitchFamily="18" charset="-128"/>
              </a:rPr>
              <a:t>宮城県総合教育センター　令和</a:t>
            </a:r>
            <a:r>
              <a:rPr kumimoji="1" lang="en-US" altLang="ja-JP" sz="2000" dirty="0">
                <a:solidFill>
                  <a:schemeClr val="tx1"/>
                </a:solidFill>
                <a:latin typeface="UD デジタル 教科書体 NK-B" panose="02020700000000000000" pitchFamily="18" charset="-128"/>
                <a:ea typeface="UD デジタル 教科書体 NK-B" panose="02020700000000000000" pitchFamily="18" charset="-128"/>
              </a:rPr>
              <a:t>6</a:t>
            </a:r>
            <a:r>
              <a:rPr kumimoji="1" lang="ja-JP" altLang="en-US" sz="2000" dirty="0">
                <a:solidFill>
                  <a:schemeClr val="tx1"/>
                </a:solidFill>
                <a:latin typeface="UD デジタル 教科書体 NK-B" panose="02020700000000000000" pitchFamily="18" charset="-128"/>
                <a:ea typeface="UD デジタル 教科書体 NK-B" panose="02020700000000000000" pitchFamily="18" charset="-128"/>
              </a:rPr>
              <a:t>年度　生徒指導研究グループ</a:t>
            </a:r>
          </a:p>
        </p:txBody>
      </p:sp>
      <p:sp>
        <p:nvSpPr>
          <p:cNvPr id="3" name="テキスト ボックス 2">
            <a:extLst>
              <a:ext uri="{FF2B5EF4-FFF2-40B4-BE49-F238E27FC236}">
                <a16:creationId xmlns:a16="http://schemas.microsoft.com/office/drawing/2014/main" id="{84D7249B-09B4-B340-2E32-562886027037}"/>
              </a:ext>
            </a:extLst>
          </p:cNvPr>
          <p:cNvSpPr txBox="1"/>
          <p:nvPr/>
        </p:nvSpPr>
        <p:spPr>
          <a:xfrm>
            <a:off x="580663" y="442981"/>
            <a:ext cx="11030673" cy="782137"/>
          </a:xfrm>
          <a:prstGeom prst="rect">
            <a:avLst/>
          </a:prstGeom>
          <a:noFill/>
        </p:spPr>
        <p:txBody>
          <a:bodyPr wrap="square">
            <a:spAutoFit/>
          </a:bodyPr>
          <a:lstStyle/>
          <a:p>
            <a:pPr algn="ctr">
              <a:lnSpc>
                <a:spcPct val="150000"/>
              </a:lnSpc>
            </a:pPr>
            <a:r>
              <a:rPr lang="ja-JP" altLang="en-US" sz="3600" b="1" dirty="0">
                <a:solidFill>
                  <a:schemeClr val="bg1"/>
                </a:solidFill>
                <a:latin typeface="BIZ UDPゴシック" panose="020B0400000000000000" pitchFamily="50" charset="-128"/>
                <a:ea typeface="BIZ UDPゴシック" panose="020B0400000000000000" pitchFamily="50" charset="-128"/>
                <a:cs typeface="メイリオ" panose="020B0604030504040204" pitchFamily="50" charset="-128"/>
              </a:rPr>
              <a:t>　４　教員の働き掛けを考え、児童との関係を深めよう</a:t>
            </a:r>
          </a:p>
        </p:txBody>
      </p:sp>
      <p:pic>
        <p:nvPicPr>
          <p:cNvPr id="4" name="図 3" descr="挿絵 が含まれている画像&#10;&#10;自動的に生成された説明">
            <a:extLst>
              <a:ext uri="{FF2B5EF4-FFF2-40B4-BE49-F238E27FC236}">
                <a16:creationId xmlns:a16="http://schemas.microsoft.com/office/drawing/2014/main" id="{4FD64F94-735B-2274-7A56-C4EDCF695348}"/>
              </a:ext>
            </a:extLst>
          </p:cNvPr>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15705" t="26817" r="13031" b="26493"/>
          <a:stretch/>
        </p:blipFill>
        <p:spPr>
          <a:xfrm>
            <a:off x="10301848" y="4363385"/>
            <a:ext cx="1623976" cy="1504979"/>
          </a:xfrm>
          <a:prstGeom prst="rect">
            <a:avLst/>
          </a:prstGeom>
        </p:spPr>
      </p:pic>
    </p:spTree>
    <p:extLst>
      <p:ext uri="{BB962C8B-B14F-4D97-AF65-F5344CB8AC3E}">
        <p14:creationId xmlns:p14="http://schemas.microsoft.com/office/powerpoint/2010/main" val="358025607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p:cNvSpPr/>
          <p:nvPr/>
        </p:nvSpPr>
        <p:spPr>
          <a:xfrm>
            <a:off x="0" y="522518"/>
            <a:ext cx="12192000" cy="757643"/>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tIns="36000" bIns="180000" rtlCol="0" anchor="ctr"/>
          <a:lstStyle/>
          <a:p>
            <a:pPr algn="ctr">
              <a:lnSpc>
                <a:spcPct val="150000"/>
              </a:lnSpc>
            </a:pPr>
            <a:endParaRPr lang="ja-JP" altLang="en-US" sz="4000" b="1" dirty="0">
              <a:latin typeface="BIZ UDPゴシック" panose="020B0400000000000000" pitchFamily="50" charset="-128"/>
              <a:ea typeface="BIZ UDPゴシック" panose="020B0400000000000000" pitchFamily="50" charset="-128"/>
              <a:cs typeface="メイリオ" panose="020B0604030504040204" pitchFamily="50" charset="-128"/>
            </a:endParaRPr>
          </a:p>
        </p:txBody>
      </p:sp>
      <p:sp>
        <p:nvSpPr>
          <p:cNvPr id="10" name="スライド番号プレースホルダー 6"/>
          <p:cNvSpPr>
            <a:spLocks noGrp="1"/>
          </p:cNvSpPr>
          <p:nvPr>
            <p:ph type="sldNum" sz="quarter" idx="4294967295"/>
          </p:nvPr>
        </p:nvSpPr>
        <p:spPr>
          <a:xfrm>
            <a:off x="11043621" y="6359525"/>
            <a:ext cx="685800" cy="365125"/>
          </a:xfrm>
        </p:spPr>
        <p:txBody>
          <a:bodyPr/>
          <a:lstStyle/>
          <a:p>
            <a:fld id="{0E54B413-F675-4D37-BE3F-961AF07AA19A}" type="slidenum">
              <a:rPr kumimoji="1" lang="ja-JP" altLang="en-US" sz="2000" smtClean="0">
                <a:solidFill>
                  <a:schemeClr val="tx1"/>
                </a:solidFill>
                <a:latin typeface="UD デジタル 教科書体 NK-B" panose="02020700000000000000" pitchFamily="18" charset="-128"/>
                <a:ea typeface="UD デジタル 教科書体 NK-B" panose="02020700000000000000" pitchFamily="18" charset="-128"/>
              </a:rPr>
              <a:t>50</a:t>
            </a:fld>
            <a:endParaRPr kumimoji="1" lang="ja-JP" altLang="en-US" sz="2000" dirty="0">
              <a:solidFill>
                <a:schemeClr val="tx1"/>
              </a:solidFill>
              <a:latin typeface="UD デジタル 教科書体 NK-B" panose="02020700000000000000" pitchFamily="18" charset="-128"/>
              <a:ea typeface="UD デジタル 教科書体 NK-B" panose="02020700000000000000" pitchFamily="18" charset="-128"/>
            </a:endParaRPr>
          </a:p>
        </p:txBody>
      </p:sp>
      <p:sp>
        <p:nvSpPr>
          <p:cNvPr id="12" name="テキスト ボックス 11">
            <a:extLst>
              <a:ext uri="{FF2B5EF4-FFF2-40B4-BE49-F238E27FC236}">
                <a16:creationId xmlns:a16="http://schemas.microsoft.com/office/drawing/2014/main" id="{7985E256-2CE1-727E-F868-135FE1EE4FB2}"/>
              </a:ext>
            </a:extLst>
          </p:cNvPr>
          <p:cNvSpPr txBox="1"/>
          <p:nvPr/>
        </p:nvSpPr>
        <p:spPr>
          <a:xfrm>
            <a:off x="3275955" y="1589407"/>
            <a:ext cx="5809430" cy="707886"/>
          </a:xfrm>
          <a:prstGeom prst="rect">
            <a:avLst/>
          </a:prstGeom>
          <a:noFill/>
        </p:spPr>
        <p:txBody>
          <a:bodyPr wrap="square">
            <a:spAutoFit/>
          </a:bodyPr>
          <a:lstStyle/>
          <a:p>
            <a:pPr algn="ctr"/>
            <a:r>
              <a:rPr kumimoji="1" lang="ja-JP" altLang="en-US" sz="4000" dirty="0">
                <a:solidFill>
                  <a:schemeClr val="tx1"/>
                </a:solidFill>
                <a:latin typeface="メイリオ" panose="020B0604030504040204" pitchFamily="50" charset="-128"/>
                <a:ea typeface="メイリオ" panose="020B0604030504040204" pitchFamily="50" charset="-128"/>
              </a:rPr>
              <a:t>明日から実践（１週間）</a:t>
            </a:r>
            <a:endParaRPr kumimoji="1" lang="en-US" altLang="ja-JP" sz="4000" dirty="0">
              <a:solidFill>
                <a:schemeClr val="tx1"/>
              </a:solidFill>
              <a:latin typeface="メイリオ" panose="020B0604030504040204" pitchFamily="50" charset="-128"/>
              <a:ea typeface="メイリオ" panose="020B0604030504040204" pitchFamily="50" charset="-128"/>
            </a:endParaRPr>
          </a:p>
        </p:txBody>
      </p:sp>
      <p:sp>
        <p:nvSpPr>
          <p:cNvPr id="7" name="正方形/長方形 6">
            <a:extLst>
              <a:ext uri="{FF2B5EF4-FFF2-40B4-BE49-F238E27FC236}">
                <a16:creationId xmlns:a16="http://schemas.microsoft.com/office/drawing/2014/main" id="{7E2B0659-874B-5D50-A43E-4AE8969D8AD0}"/>
              </a:ext>
            </a:extLst>
          </p:cNvPr>
          <p:cNvSpPr/>
          <p:nvPr/>
        </p:nvSpPr>
        <p:spPr>
          <a:xfrm>
            <a:off x="562292" y="2340908"/>
            <a:ext cx="11066584" cy="1283051"/>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a:extLst>
              <a:ext uri="{FF2B5EF4-FFF2-40B4-BE49-F238E27FC236}">
                <a16:creationId xmlns:a16="http://schemas.microsoft.com/office/drawing/2014/main" id="{C0B3279D-DF0D-3570-CFE8-0F984DEEB73E}"/>
              </a:ext>
            </a:extLst>
          </p:cNvPr>
          <p:cNvSpPr txBox="1"/>
          <p:nvPr/>
        </p:nvSpPr>
        <p:spPr>
          <a:xfrm>
            <a:off x="1435870" y="2560277"/>
            <a:ext cx="9319428" cy="954107"/>
          </a:xfrm>
          <a:prstGeom prst="rect">
            <a:avLst/>
          </a:prstGeom>
          <a:noFill/>
        </p:spPr>
        <p:txBody>
          <a:bodyPr wrap="square" rtlCol="0">
            <a:spAutoFit/>
          </a:bodyPr>
          <a:lstStyle/>
          <a:p>
            <a:r>
              <a:rPr lang="ja-JP" altLang="en-US" sz="2800" dirty="0">
                <a:latin typeface="メイリオ" panose="020B0604030504040204" pitchFamily="50" charset="-128"/>
                <a:ea typeface="メイリオ" panose="020B0604030504040204" pitchFamily="50" charset="-128"/>
                <a:cs typeface="メイリオ" panose="020B0604030504040204" pitchFamily="50" charset="-128"/>
              </a:rPr>
              <a:t>〇各自が実践する内容を確認しましょう。</a:t>
            </a:r>
            <a:endParaRPr lang="en-US" altLang="ja-JP" sz="2800"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2800" dirty="0">
                <a:latin typeface="メイリオ" panose="020B0604030504040204" pitchFamily="50" charset="-128"/>
                <a:ea typeface="メイリオ" panose="020B0604030504040204" pitchFamily="50" charset="-128"/>
                <a:cs typeface="メイリオ" panose="020B0604030504040204" pitchFamily="50" charset="-128"/>
              </a:rPr>
              <a:t>〇実践に移せるように、</a:t>
            </a:r>
            <a:r>
              <a:rPr lang="ja-JP" altLang="en-US" sz="28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日頃から声を掛け合いましょう</a:t>
            </a:r>
            <a:r>
              <a:rPr lang="ja-JP" altLang="en-US" sz="2800" dirty="0">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28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5" name="矢印: 下 14">
            <a:extLst>
              <a:ext uri="{FF2B5EF4-FFF2-40B4-BE49-F238E27FC236}">
                <a16:creationId xmlns:a16="http://schemas.microsoft.com/office/drawing/2014/main" id="{774A0978-D5BE-2A63-B684-8C10F7FB8523}"/>
              </a:ext>
            </a:extLst>
          </p:cNvPr>
          <p:cNvSpPr/>
          <p:nvPr/>
        </p:nvSpPr>
        <p:spPr>
          <a:xfrm>
            <a:off x="4216400" y="3721100"/>
            <a:ext cx="952500" cy="368042"/>
          </a:xfrm>
          <a:prstGeom prst="downArrow">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四角形: 角を丸くする 20">
            <a:extLst>
              <a:ext uri="{FF2B5EF4-FFF2-40B4-BE49-F238E27FC236}">
                <a16:creationId xmlns:a16="http://schemas.microsoft.com/office/drawing/2014/main" id="{5325CB9D-B634-CA21-D2AF-A697B252EE8E}"/>
              </a:ext>
            </a:extLst>
          </p:cNvPr>
          <p:cNvSpPr/>
          <p:nvPr/>
        </p:nvSpPr>
        <p:spPr>
          <a:xfrm>
            <a:off x="622963" y="4218150"/>
            <a:ext cx="2559600" cy="959233"/>
          </a:xfrm>
          <a:prstGeom prst="roundRect">
            <a:avLst/>
          </a:prstGeom>
          <a:solidFill>
            <a:srgbClr val="CCFFFF"/>
          </a:solidFill>
          <a:ln w="95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テキスト ボックス 21">
            <a:extLst>
              <a:ext uri="{FF2B5EF4-FFF2-40B4-BE49-F238E27FC236}">
                <a16:creationId xmlns:a16="http://schemas.microsoft.com/office/drawing/2014/main" id="{35F88730-570A-B713-2DAE-0FAB624DAE25}"/>
              </a:ext>
            </a:extLst>
          </p:cNvPr>
          <p:cNvSpPr txBox="1"/>
          <p:nvPr/>
        </p:nvSpPr>
        <p:spPr>
          <a:xfrm>
            <a:off x="1252506" y="4463553"/>
            <a:ext cx="1486556" cy="584775"/>
          </a:xfrm>
          <a:prstGeom prst="rect">
            <a:avLst/>
          </a:prstGeom>
          <a:noFill/>
        </p:spPr>
        <p:txBody>
          <a:bodyPr wrap="square" rtlCol="0">
            <a:spAutoFit/>
          </a:bodyPr>
          <a:lstStyle/>
          <a:p>
            <a:r>
              <a:rPr lang="ja-JP" altLang="en-US" sz="3200" dirty="0">
                <a:latin typeface="メイリオ" panose="020B0604030504040204" pitchFamily="50" charset="-128"/>
                <a:ea typeface="メイリオ" panose="020B0604030504040204" pitchFamily="50" charset="-128"/>
                <a:cs typeface="メイリオ" panose="020B0604030504040204" pitchFamily="50" charset="-128"/>
              </a:rPr>
              <a:t>研修会</a:t>
            </a:r>
            <a:endParaRPr lang="en-US" altLang="ja-JP" sz="32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3" name="四角形: 角を丸くする 22">
            <a:extLst>
              <a:ext uri="{FF2B5EF4-FFF2-40B4-BE49-F238E27FC236}">
                <a16:creationId xmlns:a16="http://schemas.microsoft.com/office/drawing/2014/main" id="{C09D5F2B-1B13-58C9-D50E-2008AF9B5EE6}"/>
              </a:ext>
            </a:extLst>
          </p:cNvPr>
          <p:cNvSpPr/>
          <p:nvPr/>
        </p:nvSpPr>
        <p:spPr>
          <a:xfrm>
            <a:off x="3395597" y="4198717"/>
            <a:ext cx="2561076" cy="959233"/>
          </a:xfrm>
          <a:prstGeom prst="roundRect">
            <a:avLst/>
          </a:prstGeom>
          <a:solidFill>
            <a:srgbClr val="CCFFFF"/>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テキスト ボックス 23">
            <a:extLst>
              <a:ext uri="{FF2B5EF4-FFF2-40B4-BE49-F238E27FC236}">
                <a16:creationId xmlns:a16="http://schemas.microsoft.com/office/drawing/2014/main" id="{3932350D-7A96-F672-8F9C-FE329EFBE7AB}"/>
              </a:ext>
            </a:extLst>
          </p:cNvPr>
          <p:cNvSpPr txBox="1"/>
          <p:nvPr/>
        </p:nvSpPr>
        <p:spPr>
          <a:xfrm>
            <a:off x="3376689" y="4455726"/>
            <a:ext cx="2989611" cy="584775"/>
          </a:xfrm>
          <a:prstGeom prst="rect">
            <a:avLst/>
          </a:prstGeom>
          <a:noFill/>
        </p:spPr>
        <p:txBody>
          <a:bodyPr wrap="square" rtlCol="0">
            <a:spAutoFit/>
          </a:bodyPr>
          <a:lstStyle/>
          <a:p>
            <a:r>
              <a:rPr lang="zh-TW" altLang="en-US" sz="3200" dirty="0">
                <a:latin typeface="メイリオ" panose="020B0604030504040204" pitchFamily="50" charset="-128"/>
                <a:ea typeface="メイリオ" panose="020B0604030504040204" pitchFamily="50" charset="-128"/>
                <a:cs typeface="メイリオ" panose="020B0604030504040204" pitchFamily="50" charset="-128"/>
              </a:rPr>
              <a:t>実践（</a:t>
            </a:r>
            <a:r>
              <a:rPr lang="en-US" altLang="zh-TW" sz="3200" dirty="0">
                <a:latin typeface="メイリオ" panose="020B0604030504040204" pitchFamily="50" charset="-128"/>
                <a:ea typeface="メイリオ" panose="020B0604030504040204" pitchFamily="50" charset="-128"/>
                <a:cs typeface="メイリオ" panose="020B0604030504040204" pitchFamily="50" charset="-128"/>
              </a:rPr>
              <a:t>1</a:t>
            </a:r>
            <a:r>
              <a:rPr lang="zh-TW" altLang="en-US" sz="3200" dirty="0">
                <a:latin typeface="メイリオ" panose="020B0604030504040204" pitchFamily="50" charset="-128"/>
                <a:ea typeface="メイリオ" panose="020B0604030504040204" pitchFamily="50" charset="-128"/>
                <a:cs typeface="メイリオ" panose="020B0604030504040204" pitchFamily="50" charset="-128"/>
              </a:rPr>
              <a:t>週間）</a:t>
            </a:r>
          </a:p>
        </p:txBody>
      </p:sp>
      <p:sp>
        <p:nvSpPr>
          <p:cNvPr id="5" name="フッター プレースホルダー 5">
            <a:extLst>
              <a:ext uri="{FF2B5EF4-FFF2-40B4-BE49-F238E27FC236}">
                <a16:creationId xmlns:a16="http://schemas.microsoft.com/office/drawing/2014/main" id="{0BAD04D5-F856-F942-B0E1-070FFE78260F}"/>
              </a:ext>
            </a:extLst>
          </p:cNvPr>
          <p:cNvSpPr txBox="1">
            <a:spLocks/>
          </p:cNvSpPr>
          <p:nvPr/>
        </p:nvSpPr>
        <p:spPr>
          <a:xfrm>
            <a:off x="2613749" y="6374809"/>
            <a:ext cx="6964502" cy="357483"/>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ja-JP" altLang="en-US" sz="2000" dirty="0">
                <a:solidFill>
                  <a:schemeClr val="tx1"/>
                </a:solidFill>
                <a:latin typeface="UD デジタル 教科書体 NK-B" panose="02020700000000000000" pitchFamily="18" charset="-128"/>
                <a:ea typeface="UD デジタル 教科書体 NK-B" panose="02020700000000000000" pitchFamily="18" charset="-128"/>
              </a:rPr>
              <a:t>宮城県総合教育センター　令和</a:t>
            </a:r>
            <a:r>
              <a:rPr kumimoji="1" lang="en-US" altLang="ja-JP" sz="2000" dirty="0">
                <a:solidFill>
                  <a:schemeClr val="tx1"/>
                </a:solidFill>
                <a:latin typeface="UD デジタル 教科書体 NK-B" panose="02020700000000000000" pitchFamily="18" charset="-128"/>
                <a:ea typeface="UD デジタル 教科書体 NK-B" panose="02020700000000000000" pitchFamily="18" charset="-128"/>
              </a:rPr>
              <a:t>6</a:t>
            </a:r>
            <a:r>
              <a:rPr kumimoji="1" lang="ja-JP" altLang="en-US" sz="2000" dirty="0">
                <a:solidFill>
                  <a:schemeClr val="tx1"/>
                </a:solidFill>
                <a:latin typeface="UD デジタル 教科書体 NK-B" panose="02020700000000000000" pitchFamily="18" charset="-128"/>
                <a:ea typeface="UD デジタル 教科書体 NK-B" panose="02020700000000000000" pitchFamily="18" charset="-128"/>
              </a:rPr>
              <a:t>年度　生徒指導研究グループ</a:t>
            </a:r>
          </a:p>
        </p:txBody>
      </p:sp>
      <p:sp>
        <p:nvSpPr>
          <p:cNvPr id="2" name="テキスト ボックス 1">
            <a:extLst>
              <a:ext uri="{FF2B5EF4-FFF2-40B4-BE49-F238E27FC236}">
                <a16:creationId xmlns:a16="http://schemas.microsoft.com/office/drawing/2014/main" id="{F49C42F2-3834-745C-1A43-22EA830D4E93}"/>
              </a:ext>
            </a:extLst>
          </p:cNvPr>
          <p:cNvSpPr txBox="1"/>
          <p:nvPr/>
        </p:nvSpPr>
        <p:spPr>
          <a:xfrm>
            <a:off x="580663" y="442981"/>
            <a:ext cx="11030673" cy="782137"/>
          </a:xfrm>
          <a:prstGeom prst="rect">
            <a:avLst/>
          </a:prstGeom>
          <a:noFill/>
        </p:spPr>
        <p:txBody>
          <a:bodyPr wrap="square">
            <a:spAutoFit/>
          </a:bodyPr>
          <a:lstStyle/>
          <a:p>
            <a:pPr algn="ctr">
              <a:lnSpc>
                <a:spcPct val="150000"/>
              </a:lnSpc>
            </a:pPr>
            <a:r>
              <a:rPr lang="ja-JP" altLang="en-US" sz="3600" b="1" dirty="0">
                <a:solidFill>
                  <a:schemeClr val="bg1"/>
                </a:solidFill>
                <a:latin typeface="BIZ UDPゴシック" panose="020B0400000000000000" pitchFamily="50" charset="-128"/>
                <a:ea typeface="BIZ UDPゴシック" panose="020B0400000000000000" pitchFamily="50" charset="-128"/>
                <a:cs typeface="メイリオ" panose="020B0604030504040204" pitchFamily="50" charset="-128"/>
              </a:rPr>
              <a:t>　４　教員の働き掛けを考え、児童との関係を深めよう</a:t>
            </a:r>
          </a:p>
        </p:txBody>
      </p:sp>
      <p:pic>
        <p:nvPicPr>
          <p:cNvPr id="4" name="図 3" descr="挿絵 が含まれている画像&#10;&#10;自動的に生成された説明">
            <a:extLst>
              <a:ext uri="{FF2B5EF4-FFF2-40B4-BE49-F238E27FC236}">
                <a16:creationId xmlns:a16="http://schemas.microsoft.com/office/drawing/2014/main" id="{2ECE0ECE-14C9-ACA6-6333-A9BDD06EC6D9}"/>
              </a:ext>
            </a:extLst>
          </p:cNvPr>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15705" t="26817" r="13031" b="26493"/>
          <a:stretch/>
        </p:blipFill>
        <p:spPr>
          <a:xfrm>
            <a:off x="10301848" y="4363385"/>
            <a:ext cx="1623976" cy="1504979"/>
          </a:xfrm>
          <a:prstGeom prst="rect">
            <a:avLst/>
          </a:prstGeom>
        </p:spPr>
      </p:pic>
    </p:spTree>
    <p:extLst>
      <p:ext uri="{BB962C8B-B14F-4D97-AF65-F5344CB8AC3E}">
        <p14:creationId xmlns:p14="http://schemas.microsoft.com/office/powerpoint/2010/main" val="18241812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p:cNvSpPr/>
          <p:nvPr/>
        </p:nvSpPr>
        <p:spPr>
          <a:xfrm>
            <a:off x="0" y="522518"/>
            <a:ext cx="12192000" cy="757643"/>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tIns="36000" bIns="180000" rtlCol="0" anchor="ctr"/>
          <a:lstStyle/>
          <a:p>
            <a:pPr algn="ctr">
              <a:lnSpc>
                <a:spcPct val="150000"/>
              </a:lnSpc>
            </a:pPr>
            <a:endParaRPr lang="ja-JP" altLang="en-US" sz="4000" b="1" dirty="0">
              <a:latin typeface="BIZ UDPゴシック" panose="020B0400000000000000" pitchFamily="50" charset="-128"/>
              <a:ea typeface="BIZ UDPゴシック" panose="020B0400000000000000" pitchFamily="50" charset="-128"/>
              <a:cs typeface="メイリオ" panose="020B0604030504040204" pitchFamily="50" charset="-128"/>
            </a:endParaRPr>
          </a:p>
        </p:txBody>
      </p:sp>
      <p:sp>
        <p:nvSpPr>
          <p:cNvPr id="10" name="スライド番号プレースホルダー 6"/>
          <p:cNvSpPr>
            <a:spLocks noGrp="1"/>
          </p:cNvSpPr>
          <p:nvPr>
            <p:ph type="sldNum" sz="quarter" idx="4294967295"/>
          </p:nvPr>
        </p:nvSpPr>
        <p:spPr>
          <a:xfrm>
            <a:off x="11043621" y="6359525"/>
            <a:ext cx="685800" cy="365125"/>
          </a:xfrm>
        </p:spPr>
        <p:txBody>
          <a:bodyPr/>
          <a:lstStyle/>
          <a:p>
            <a:fld id="{0E54B413-F675-4D37-BE3F-961AF07AA19A}" type="slidenum">
              <a:rPr kumimoji="1" lang="ja-JP" altLang="en-US" sz="2000" smtClean="0">
                <a:solidFill>
                  <a:schemeClr val="tx1"/>
                </a:solidFill>
                <a:latin typeface="UD デジタル 教科書体 NK-B" panose="02020700000000000000" pitchFamily="18" charset="-128"/>
                <a:ea typeface="UD デジタル 教科書体 NK-B" panose="02020700000000000000" pitchFamily="18" charset="-128"/>
              </a:rPr>
              <a:t>51</a:t>
            </a:fld>
            <a:endParaRPr kumimoji="1" lang="ja-JP" altLang="en-US" sz="2000" dirty="0">
              <a:solidFill>
                <a:schemeClr val="tx1"/>
              </a:solidFill>
              <a:latin typeface="UD デジタル 教科書体 NK-B" panose="02020700000000000000" pitchFamily="18" charset="-128"/>
              <a:ea typeface="UD デジタル 教科書体 NK-B" panose="02020700000000000000" pitchFamily="18" charset="-128"/>
            </a:endParaRPr>
          </a:p>
        </p:txBody>
      </p:sp>
      <p:sp>
        <p:nvSpPr>
          <p:cNvPr id="12" name="テキスト ボックス 11">
            <a:extLst>
              <a:ext uri="{FF2B5EF4-FFF2-40B4-BE49-F238E27FC236}">
                <a16:creationId xmlns:a16="http://schemas.microsoft.com/office/drawing/2014/main" id="{7985E256-2CE1-727E-F868-135FE1EE4FB2}"/>
              </a:ext>
            </a:extLst>
          </p:cNvPr>
          <p:cNvSpPr txBox="1"/>
          <p:nvPr/>
        </p:nvSpPr>
        <p:spPr>
          <a:xfrm>
            <a:off x="3275955" y="1589407"/>
            <a:ext cx="5809430" cy="707886"/>
          </a:xfrm>
          <a:prstGeom prst="rect">
            <a:avLst/>
          </a:prstGeom>
          <a:noFill/>
        </p:spPr>
        <p:txBody>
          <a:bodyPr wrap="square">
            <a:spAutoFit/>
          </a:bodyPr>
          <a:lstStyle/>
          <a:p>
            <a:pPr algn="ctr"/>
            <a:r>
              <a:rPr kumimoji="1" lang="ja-JP" altLang="en-US" sz="4000" dirty="0">
                <a:solidFill>
                  <a:schemeClr val="tx1"/>
                </a:solidFill>
                <a:latin typeface="メイリオ" panose="020B0604030504040204" pitchFamily="50" charset="-128"/>
                <a:ea typeface="メイリオ" panose="020B0604030504040204" pitchFamily="50" charset="-128"/>
              </a:rPr>
              <a:t>振り返り</a:t>
            </a:r>
            <a:endParaRPr kumimoji="1" lang="en-US" altLang="ja-JP" sz="4000" dirty="0">
              <a:solidFill>
                <a:schemeClr val="tx1"/>
              </a:solidFill>
              <a:latin typeface="メイリオ" panose="020B0604030504040204" pitchFamily="50" charset="-128"/>
              <a:ea typeface="メイリオ" panose="020B0604030504040204" pitchFamily="50" charset="-128"/>
            </a:endParaRPr>
          </a:p>
        </p:txBody>
      </p:sp>
      <p:sp>
        <p:nvSpPr>
          <p:cNvPr id="7" name="正方形/長方形 6">
            <a:extLst>
              <a:ext uri="{FF2B5EF4-FFF2-40B4-BE49-F238E27FC236}">
                <a16:creationId xmlns:a16="http://schemas.microsoft.com/office/drawing/2014/main" id="{7E2B0659-874B-5D50-A43E-4AE8969D8AD0}"/>
              </a:ext>
            </a:extLst>
          </p:cNvPr>
          <p:cNvSpPr/>
          <p:nvPr/>
        </p:nvSpPr>
        <p:spPr>
          <a:xfrm>
            <a:off x="562292" y="2340908"/>
            <a:ext cx="11066584" cy="1283051"/>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矢印: 下 14">
            <a:extLst>
              <a:ext uri="{FF2B5EF4-FFF2-40B4-BE49-F238E27FC236}">
                <a16:creationId xmlns:a16="http://schemas.microsoft.com/office/drawing/2014/main" id="{774A0978-D5BE-2A63-B684-8C10F7FB8523}"/>
              </a:ext>
            </a:extLst>
          </p:cNvPr>
          <p:cNvSpPr/>
          <p:nvPr/>
        </p:nvSpPr>
        <p:spPr>
          <a:xfrm>
            <a:off x="6959600" y="3721100"/>
            <a:ext cx="952500" cy="368042"/>
          </a:xfrm>
          <a:prstGeom prst="downArrow">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8" name="グラフィックス 17" descr="ドキュメント 単色塗りつぶし">
            <a:extLst>
              <a:ext uri="{FF2B5EF4-FFF2-40B4-BE49-F238E27FC236}">
                <a16:creationId xmlns:a16="http://schemas.microsoft.com/office/drawing/2014/main" id="{56EA4B31-B8BA-D90D-211F-A64A1685589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496909" y="2435721"/>
            <a:ext cx="1093424" cy="1093424"/>
          </a:xfrm>
          <a:prstGeom prst="rect">
            <a:avLst/>
          </a:prstGeom>
        </p:spPr>
      </p:pic>
      <p:sp>
        <p:nvSpPr>
          <p:cNvPr id="29" name="四角形: 角を丸くする 28">
            <a:extLst>
              <a:ext uri="{FF2B5EF4-FFF2-40B4-BE49-F238E27FC236}">
                <a16:creationId xmlns:a16="http://schemas.microsoft.com/office/drawing/2014/main" id="{1F081CFB-172A-4687-18FF-6E83AB98E905}"/>
              </a:ext>
            </a:extLst>
          </p:cNvPr>
          <p:cNvSpPr/>
          <p:nvPr/>
        </p:nvSpPr>
        <p:spPr>
          <a:xfrm>
            <a:off x="622963" y="4218150"/>
            <a:ext cx="2559600" cy="959233"/>
          </a:xfrm>
          <a:prstGeom prst="roundRect">
            <a:avLst/>
          </a:prstGeom>
          <a:solidFill>
            <a:srgbClr val="CCFFFF"/>
          </a:solidFill>
          <a:ln w="95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テキスト ボックス 29">
            <a:extLst>
              <a:ext uri="{FF2B5EF4-FFF2-40B4-BE49-F238E27FC236}">
                <a16:creationId xmlns:a16="http://schemas.microsoft.com/office/drawing/2014/main" id="{4B78237A-9E2E-4355-A008-72B841FC159C}"/>
              </a:ext>
            </a:extLst>
          </p:cNvPr>
          <p:cNvSpPr txBox="1"/>
          <p:nvPr/>
        </p:nvSpPr>
        <p:spPr>
          <a:xfrm>
            <a:off x="1252506" y="4463553"/>
            <a:ext cx="1486556" cy="584775"/>
          </a:xfrm>
          <a:prstGeom prst="rect">
            <a:avLst/>
          </a:prstGeom>
          <a:noFill/>
        </p:spPr>
        <p:txBody>
          <a:bodyPr wrap="square" rtlCol="0">
            <a:spAutoFit/>
          </a:bodyPr>
          <a:lstStyle/>
          <a:p>
            <a:r>
              <a:rPr lang="ja-JP" altLang="en-US" sz="3200" dirty="0">
                <a:latin typeface="メイリオ" panose="020B0604030504040204" pitchFamily="50" charset="-128"/>
                <a:ea typeface="メイリオ" panose="020B0604030504040204" pitchFamily="50" charset="-128"/>
                <a:cs typeface="メイリオ" panose="020B0604030504040204" pitchFamily="50" charset="-128"/>
              </a:rPr>
              <a:t>研修会</a:t>
            </a:r>
            <a:endParaRPr lang="en-US" altLang="ja-JP" sz="32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1" name="四角形: 角を丸くする 30">
            <a:extLst>
              <a:ext uri="{FF2B5EF4-FFF2-40B4-BE49-F238E27FC236}">
                <a16:creationId xmlns:a16="http://schemas.microsoft.com/office/drawing/2014/main" id="{FCAA6EE0-6ABC-6190-CD9B-242DC6F89207}"/>
              </a:ext>
            </a:extLst>
          </p:cNvPr>
          <p:cNvSpPr/>
          <p:nvPr/>
        </p:nvSpPr>
        <p:spPr>
          <a:xfrm>
            <a:off x="3395597" y="4198717"/>
            <a:ext cx="2561076" cy="959233"/>
          </a:xfrm>
          <a:prstGeom prst="roundRect">
            <a:avLst/>
          </a:prstGeom>
          <a:solidFill>
            <a:srgbClr val="CCFFFF"/>
          </a:solid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テキスト ボックス 31">
            <a:extLst>
              <a:ext uri="{FF2B5EF4-FFF2-40B4-BE49-F238E27FC236}">
                <a16:creationId xmlns:a16="http://schemas.microsoft.com/office/drawing/2014/main" id="{BC034BD5-F28B-2F36-76F4-42B9E03DDD16}"/>
              </a:ext>
            </a:extLst>
          </p:cNvPr>
          <p:cNvSpPr txBox="1"/>
          <p:nvPr/>
        </p:nvSpPr>
        <p:spPr>
          <a:xfrm>
            <a:off x="3376689" y="4455726"/>
            <a:ext cx="2989611" cy="584775"/>
          </a:xfrm>
          <a:prstGeom prst="rect">
            <a:avLst/>
          </a:prstGeom>
          <a:noFill/>
        </p:spPr>
        <p:txBody>
          <a:bodyPr wrap="square" rtlCol="0">
            <a:spAutoFit/>
          </a:bodyPr>
          <a:lstStyle/>
          <a:p>
            <a:r>
              <a:rPr lang="zh-TW" altLang="en-US" sz="3200" dirty="0">
                <a:latin typeface="メイリオ" panose="020B0604030504040204" pitchFamily="50" charset="-128"/>
                <a:ea typeface="メイリオ" panose="020B0604030504040204" pitchFamily="50" charset="-128"/>
                <a:cs typeface="メイリオ" panose="020B0604030504040204" pitchFamily="50" charset="-128"/>
              </a:rPr>
              <a:t>実践（</a:t>
            </a:r>
            <a:r>
              <a:rPr lang="en-US" altLang="zh-TW" sz="3200" dirty="0">
                <a:latin typeface="メイリオ" panose="020B0604030504040204" pitchFamily="50" charset="-128"/>
                <a:ea typeface="メイリオ" panose="020B0604030504040204" pitchFamily="50" charset="-128"/>
                <a:cs typeface="メイリオ" panose="020B0604030504040204" pitchFamily="50" charset="-128"/>
              </a:rPr>
              <a:t>1</a:t>
            </a:r>
            <a:r>
              <a:rPr lang="zh-TW" altLang="en-US" sz="3200" dirty="0">
                <a:latin typeface="メイリオ" panose="020B0604030504040204" pitchFamily="50" charset="-128"/>
                <a:ea typeface="メイリオ" panose="020B0604030504040204" pitchFamily="50" charset="-128"/>
                <a:cs typeface="メイリオ" panose="020B0604030504040204" pitchFamily="50" charset="-128"/>
              </a:rPr>
              <a:t>週間）</a:t>
            </a:r>
          </a:p>
        </p:txBody>
      </p:sp>
      <p:sp>
        <p:nvSpPr>
          <p:cNvPr id="33" name="四角形: 角を丸くする 32">
            <a:extLst>
              <a:ext uri="{FF2B5EF4-FFF2-40B4-BE49-F238E27FC236}">
                <a16:creationId xmlns:a16="http://schemas.microsoft.com/office/drawing/2014/main" id="{EABB99A6-8516-0BE6-FC04-A063AD0DCDA3}"/>
              </a:ext>
            </a:extLst>
          </p:cNvPr>
          <p:cNvSpPr/>
          <p:nvPr/>
        </p:nvSpPr>
        <p:spPr>
          <a:xfrm>
            <a:off x="6188615" y="4198717"/>
            <a:ext cx="2561076" cy="959233"/>
          </a:xfrm>
          <a:prstGeom prst="roundRect">
            <a:avLst/>
          </a:prstGeom>
          <a:solidFill>
            <a:srgbClr val="CCFFFF"/>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テキスト ボックス 33">
            <a:extLst>
              <a:ext uri="{FF2B5EF4-FFF2-40B4-BE49-F238E27FC236}">
                <a16:creationId xmlns:a16="http://schemas.microsoft.com/office/drawing/2014/main" id="{05AEF44A-F160-55F5-B60B-386F6E88FFB1}"/>
              </a:ext>
            </a:extLst>
          </p:cNvPr>
          <p:cNvSpPr txBox="1"/>
          <p:nvPr/>
        </p:nvSpPr>
        <p:spPr>
          <a:xfrm>
            <a:off x="6614207" y="4455726"/>
            <a:ext cx="2989611" cy="584775"/>
          </a:xfrm>
          <a:prstGeom prst="rect">
            <a:avLst/>
          </a:prstGeom>
          <a:noFill/>
        </p:spPr>
        <p:txBody>
          <a:bodyPr wrap="square" rtlCol="0">
            <a:spAutoFit/>
          </a:bodyPr>
          <a:lstStyle/>
          <a:p>
            <a:r>
              <a:rPr lang="ja-JP" altLang="en-US" sz="3200" dirty="0">
                <a:latin typeface="メイリオ" panose="020B0604030504040204" pitchFamily="50" charset="-128"/>
                <a:ea typeface="メイリオ" panose="020B0604030504040204" pitchFamily="50" charset="-128"/>
                <a:cs typeface="メイリオ" panose="020B0604030504040204" pitchFamily="50" charset="-128"/>
              </a:rPr>
              <a:t>振り返り</a:t>
            </a:r>
            <a:endParaRPr lang="zh-TW" altLang="en-US" sz="32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1" name="フッター プレースホルダー 5">
            <a:extLst>
              <a:ext uri="{FF2B5EF4-FFF2-40B4-BE49-F238E27FC236}">
                <a16:creationId xmlns:a16="http://schemas.microsoft.com/office/drawing/2014/main" id="{9283C606-99F5-5B67-EC27-58DD4C3A4555}"/>
              </a:ext>
            </a:extLst>
          </p:cNvPr>
          <p:cNvSpPr txBox="1">
            <a:spLocks/>
          </p:cNvSpPr>
          <p:nvPr/>
        </p:nvSpPr>
        <p:spPr>
          <a:xfrm>
            <a:off x="2613749" y="6374809"/>
            <a:ext cx="6964502" cy="357483"/>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ja-JP" altLang="en-US" sz="2000" dirty="0">
                <a:solidFill>
                  <a:schemeClr val="tx1"/>
                </a:solidFill>
                <a:latin typeface="UD デジタル 教科書体 NK-B" panose="02020700000000000000" pitchFamily="18" charset="-128"/>
                <a:ea typeface="UD デジタル 教科書体 NK-B" panose="02020700000000000000" pitchFamily="18" charset="-128"/>
              </a:rPr>
              <a:t>宮城県総合教育センター　令和</a:t>
            </a:r>
            <a:r>
              <a:rPr kumimoji="1" lang="en-US" altLang="ja-JP" sz="2000" dirty="0">
                <a:solidFill>
                  <a:schemeClr val="tx1"/>
                </a:solidFill>
                <a:latin typeface="UD デジタル 教科書体 NK-B" panose="02020700000000000000" pitchFamily="18" charset="-128"/>
                <a:ea typeface="UD デジタル 教科書体 NK-B" panose="02020700000000000000" pitchFamily="18" charset="-128"/>
              </a:rPr>
              <a:t>6</a:t>
            </a:r>
            <a:r>
              <a:rPr kumimoji="1" lang="ja-JP" altLang="en-US" sz="2000" dirty="0">
                <a:solidFill>
                  <a:schemeClr val="tx1"/>
                </a:solidFill>
                <a:latin typeface="UD デジタル 教科書体 NK-B" panose="02020700000000000000" pitchFamily="18" charset="-128"/>
                <a:ea typeface="UD デジタル 教科書体 NK-B" panose="02020700000000000000" pitchFamily="18" charset="-128"/>
              </a:rPr>
              <a:t>年度　生徒指導研究グループ</a:t>
            </a:r>
          </a:p>
        </p:txBody>
      </p:sp>
      <p:sp>
        <p:nvSpPr>
          <p:cNvPr id="5" name="テキスト ボックス 4">
            <a:extLst>
              <a:ext uri="{FF2B5EF4-FFF2-40B4-BE49-F238E27FC236}">
                <a16:creationId xmlns:a16="http://schemas.microsoft.com/office/drawing/2014/main" id="{874844AA-E47B-F5C4-3F76-35293D1131D2}"/>
              </a:ext>
            </a:extLst>
          </p:cNvPr>
          <p:cNvSpPr txBox="1"/>
          <p:nvPr/>
        </p:nvSpPr>
        <p:spPr>
          <a:xfrm>
            <a:off x="580663" y="442981"/>
            <a:ext cx="11030673" cy="782137"/>
          </a:xfrm>
          <a:prstGeom prst="rect">
            <a:avLst/>
          </a:prstGeom>
          <a:noFill/>
        </p:spPr>
        <p:txBody>
          <a:bodyPr wrap="square">
            <a:spAutoFit/>
          </a:bodyPr>
          <a:lstStyle/>
          <a:p>
            <a:pPr algn="ctr">
              <a:lnSpc>
                <a:spcPct val="150000"/>
              </a:lnSpc>
            </a:pPr>
            <a:r>
              <a:rPr lang="ja-JP" altLang="en-US" sz="3600" b="1" dirty="0">
                <a:solidFill>
                  <a:schemeClr val="bg1"/>
                </a:solidFill>
                <a:latin typeface="BIZ UDPゴシック" panose="020B0400000000000000" pitchFamily="50" charset="-128"/>
                <a:ea typeface="BIZ UDPゴシック" panose="020B0400000000000000" pitchFamily="50" charset="-128"/>
                <a:cs typeface="メイリオ" panose="020B0604030504040204" pitchFamily="50" charset="-128"/>
              </a:rPr>
              <a:t>　４　教員の働き掛けを考え、児童との関係を深めよう</a:t>
            </a:r>
          </a:p>
        </p:txBody>
      </p:sp>
      <p:sp>
        <p:nvSpPr>
          <p:cNvPr id="2" name="テキスト ボックス 1">
            <a:extLst>
              <a:ext uri="{FF2B5EF4-FFF2-40B4-BE49-F238E27FC236}">
                <a16:creationId xmlns:a16="http://schemas.microsoft.com/office/drawing/2014/main" id="{283E2B02-25C8-5C0B-AD17-18E289AA86CF}"/>
              </a:ext>
            </a:extLst>
          </p:cNvPr>
          <p:cNvSpPr txBox="1"/>
          <p:nvPr/>
        </p:nvSpPr>
        <p:spPr>
          <a:xfrm>
            <a:off x="1298809" y="2341302"/>
            <a:ext cx="9171973" cy="1815882"/>
          </a:xfrm>
          <a:prstGeom prst="rect">
            <a:avLst/>
          </a:prstGeom>
          <a:noFill/>
        </p:spPr>
        <p:txBody>
          <a:bodyPr wrap="square" rtlCol="0">
            <a:spAutoFit/>
          </a:bodyPr>
          <a:lstStyle/>
          <a:p>
            <a:r>
              <a:rPr lang="ja-JP" altLang="en-US" sz="2800" dirty="0">
                <a:latin typeface="メイリオ" panose="020B0604030504040204" pitchFamily="50" charset="-128"/>
                <a:ea typeface="メイリオ" panose="020B0604030504040204" pitchFamily="50" charset="-128"/>
                <a:cs typeface="メイリオ" panose="020B0604030504040204" pitchFamily="50" charset="-128"/>
              </a:rPr>
              <a:t>〇振り返りシートを活用して、グループごと話し合う</a:t>
            </a:r>
            <a:endParaRPr lang="en-US" altLang="ja-JP" sz="2800"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28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　成果</a:t>
            </a:r>
            <a:r>
              <a:rPr lang="ja-JP" altLang="en-US" sz="2800" dirty="0">
                <a:latin typeface="メイリオ" panose="020B0604030504040204" pitchFamily="50" charset="-128"/>
                <a:ea typeface="メイリオ" panose="020B0604030504040204" pitchFamily="50" charset="-128"/>
                <a:cs typeface="メイリオ" panose="020B0604030504040204" pitchFamily="50" charset="-128"/>
              </a:rPr>
              <a:t>（自分の意識の変化や児童の変化）</a:t>
            </a:r>
            <a:endParaRPr lang="en-US" altLang="ja-JP" sz="2800"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2800" dirty="0">
                <a:solidFill>
                  <a:srgbClr val="0000FF"/>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2800" dirty="0">
                <a:latin typeface="メイリオ" panose="020B0604030504040204" pitchFamily="50" charset="-128"/>
                <a:ea typeface="メイリオ" panose="020B0604030504040204" pitchFamily="50" charset="-128"/>
                <a:cs typeface="メイリオ" panose="020B0604030504040204" pitchFamily="50" charset="-128"/>
              </a:rPr>
              <a:t>課題とその対応策</a:t>
            </a:r>
            <a:endParaRPr lang="en-US" altLang="ja-JP" sz="2800" dirty="0">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2800" dirty="0">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6" name="図 5" descr="テーブル&#10;&#10;AI によって生成されたコンテンツは間違っている可能性があります。">
            <a:extLst>
              <a:ext uri="{FF2B5EF4-FFF2-40B4-BE49-F238E27FC236}">
                <a16:creationId xmlns:a16="http://schemas.microsoft.com/office/drawing/2014/main" id="{A3F8E2D2-1B01-7803-1691-917AD8167080}"/>
              </a:ext>
            </a:extLst>
          </p:cNvPr>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6108" y="3671689"/>
            <a:ext cx="12135114" cy="2564638"/>
          </a:xfrm>
          <a:prstGeom prst="rect">
            <a:avLst/>
          </a:prstGeom>
          <a:solidFill>
            <a:schemeClr val="bg1"/>
          </a:solidFill>
        </p:spPr>
      </p:pic>
    </p:spTree>
    <p:extLst>
      <p:ext uri="{BB962C8B-B14F-4D97-AF65-F5344CB8AC3E}">
        <p14:creationId xmlns:p14="http://schemas.microsoft.com/office/powerpoint/2010/main" val="451158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EEB31D-5D6B-F1A8-1ABF-373CCEB22A08}"/>
            </a:ext>
          </a:extLst>
        </p:cNvPr>
        <p:cNvGrpSpPr/>
        <p:nvPr/>
      </p:nvGrpSpPr>
      <p:grpSpPr>
        <a:xfrm>
          <a:off x="0" y="0"/>
          <a:ext cx="0" cy="0"/>
          <a:chOff x="0" y="0"/>
          <a:chExt cx="0" cy="0"/>
        </a:xfrm>
      </p:grpSpPr>
      <p:sp>
        <p:nvSpPr>
          <p:cNvPr id="9" name="正方形/長方形 8">
            <a:extLst>
              <a:ext uri="{FF2B5EF4-FFF2-40B4-BE49-F238E27FC236}">
                <a16:creationId xmlns:a16="http://schemas.microsoft.com/office/drawing/2014/main" id="{A4E75E05-23E7-DEBA-A30C-2382A7DC6E3C}"/>
              </a:ext>
            </a:extLst>
          </p:cNvPr>
          <p:cNvSpPr/>
          <p:nvPr/>
        </p:nvSpPr>
        <p:spPr>
          <a:xfrm>
            <a:off x="0" y="522518"/>
            <a:ext cx="12192000" cy="757643"/>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tIns="36000" bIns="180000" rtlCol="0" anchor="ctr"/>
          <a:lstStyle/>
          <a:p>
            <a:pPr algn="ctr">
              <a:lnSpc>
                <a:spcPct val="150000"/>
              </a:lnSpc>
            </a:pPr>
            <a:endParaRPr lang="ja-JP" altLang="en-US" sz="4000" b="1" dirty="0">
              <a:latin typeface="BIZ UDPゴシック" panose="020B0400000000000000" pitchFamily="50" charset="-128"/>
              <a:ea typeface="BIZ UDPゴシック" panose="020B0400000000000000" pitchFamily="50" charset="-128"/>
              <a:cs typeface="メイリオ" panose="020B0604030504040204" pitchFamily="50" charset="-128"/>
            </a:endParaRPr>
          </a:p>
        </p:txBody>
      </p:sp>
      <p:sp>
        <p:nvSpPr>
          <p:cNvPr id="10" name="スライド番号プレースホルダー 6">
            <a:extLst>
              <a:ext uri="{FF2B5EF4-FFF2-40B4-BE49-F238E27FC236}">
                <a16:creationId xmlns:a16="http://schemas.microsoft.com/office/drawing/2014/main" id="{2C893B79-B56D-9496-AC9E-8526951306D0}"/>
              </a:ext>
            </a:extLst>
          </p:cNvPr>
          <p:cNvSpPr>
            <a:spLocks noGrp="1"/>
          </p:cNvSpPr>
          <p:nvPr>
            <p:ph type="sldNum" sz="quarter" idx="4294967295"/>
          </p:nvPr>
        </p:nvSpPr>
        <p:spPr>
          <a:xfrm>
            <a:off x="11043621" y="6359525"/>
            <a:ext cx="685800" cy="365125"/>
          </a:xfrm>
        </p:spPr>
        <p:txBody>
          <a:bodyPr/>
          <a:lstStyle/>
          <a:p>
            <a:fld id="{0E54B413-F675-4D37-BE3F-961AF07AA19A}" type="slidenum">
              <a:rPr kumimoji="1" lang="ja-JP" altLang="en-US" sz="2000" smtClean="0">
                <a:solidFill>
                  <a:schemeClr val="tx1"/>
                </a:solidFill>
                <a:latin typeface="UD デジタル 教科書体 NK-B" panose="02020700000000000000" pitchFamily="18" charset="-128"/>
                <a:ea typeface="UD デジタル 教科書体 NK-B" panose="02020700000000000000" pitchFamily="18" charset="-128"/>
              </a:rPr>
              <a:t>52</a:t>
            </a:fld>
            <a:endParaRPr kumimoji="1" lang="ja-JP" altLang="en-US" sz="2000" dirty="0">
              <a:solidFill>
                <a:schemeClr val="tx1"/>
              </a:solidFill>
              <a:latin typeface="UD デジタル 教科書体 NK-B" panose="02020700000000000000" pitchFamily="18" charset="-128"/>
              <a:ea typeface="UD デジタル 教科書体 NK-B" panose="02020700000000000000" pitchFamily="18" charset="-128"/>
            </a:endParaRPr>
          </a:p>
        </p:txBody>
      </p:sp>
      <p:sp>
        <p:nvSpPr>
          <p:cNvPr id="12" name="テキスト ボックス 11">
            <a:extLst>
              <a:ext uri="{FF2B5EF4-FFF2-40B4-BE49-F238E27FC236}">
                <a16:creationId xmlns:a16="http://schemas.microsoft.com/office/drawing/2014/main" id="{CFE697D3-0EEF-78FA-F49E-35FD2DFDB223}"/>
              </a:ext>
            </a:extLst>
          </p:cNvPr>
          <p:cNvSpPr txBox="1"/>
          <p:nvPr/>
        </p:nvSpPr>
        <p:spPr>
          <a:xfrm>
            <a:off x="3275955" y="1589407"/>
            <a:ext cx="5809430" cy="707886"/>
          </a:xfrm>
          <a:prstGeom prst="rect">
            <a:avLst/>
          </a:prstGeom>
          <a:noFill/>
        </p:spPr>
        <p:txBody>
          <a:bodyPr wrap="square">
            <a:spAutoFit/>
          </a:bodyPr>
          <a:lstStyle/>
          <a:p>
            <a:pPr algn="ctr"/>
            <a:r>
              <a:rPr kumimoji="1" lang="ja-JP" altLang="en-US" sz="4000" dirty="0">
                <a:solidFill>
                  <a:schemeClr val="tx1"/>
                </a:solidFill>
                <a:latin typeface="メイリオ" panose="020B0604030504040204" pitchFamily="50" charset="-128"/>
                <a:ea typeface="メイリオ" panose="020B0604030504040204" pitchFamily="50" charset="-128"/>
              </a:rPr>
              <a:t>振り返りの大切さ</a:t>
            </a:r>
            <a:endParaRPr kumimoji="1" lang="en-US" altLang="ja-JP" sz="4000" dirty="0">
              <a:solidFill>
                <a:schemeClr val="tx1"/>
              </a:solidFill>
              <a:latin typeface="メイリオ" panose="020B0604030504040204" pitchFamily="50" charset="-128"/>
              <a:ea typeface="メイリオ" panose="020B0604030504040204" pitchFamily="50" charset="-128"/>
            </a:endParaRPr>
          </a:p>
        </p:txBody>
      </p:sp>
      <p:sp>
        <p:nvSpPr>
          <p:cNvPr id="11" name="フッター プレースホルダー 5">
            <a:extLst>
              <a:ext uri="{FF2B5EF4-FFF2-40B4-BE49-F238E27FC236}">
                <a16:creationId xmlns:a16="http://schemas.microsoft.com/office/drawing/2014/main" id="{29FC8343-EA56-5276-0A90-B35ABFD0EF2A}"/>
              </a:ext>
            </a:extLst>
          </p:cNvPr>
          <p:cNvSpPr txBox="1">
            <a:spLocks/>
          </p:cNvSpPr>
          <p:nvPr/>
        </p:nvSpPr>
        <p:spPr>
          <a:xfrm>
            <a:off x="2613749" y="6374809"/>
            <a:ext cx="6964502" cy="357483"/>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ja-JP" altLang="en-US" sz="2000" dirty="0">
                <a:solidFill>
                  <a:schemeClr val="tx1"/>
                </a:solidFill>
                <a:latin typeface="UD デジタル 教科書体 NK-B" panose="02020700000000000000" pitchFamily="18" charset="-128"/>
                <a:ea typeface="UD デジタル 教科書体 NK-B" panose="02020700000000000000" pitchFamily="18" charset="-128"/>
              </a:rPr>
              <a:t>宮城県総合教育センター　令和</a:t>
            </a:r>
            <a:r>
              <a:rPr kumimoji="1" lang="en-US" altLang="ja-JP" sz="2000" dirty="0">
                <a:solidFill>
                  <a:schemeClr val="tx1"/>
                </a:solidFill>
                <a:latin typeface="UD デジタル 教科書体 NK-B" panose="02020700000000000000" pitchFamily="18" charset="-128"/>
                <a:ea typeface="UD デジタル 教科書体 NK-B" panose="02020700000000000000" pitchFamily="18" charset="-128"/>
              </a:rPr>
              <a:t>6</a:t>
            </a:r>
            <a:r>
              <a:rPr kumimoji="1" lang="ja-JP" altLang="en-US" sz="2000" dirty="0">
                <a:solidFill>
                  <a:schemeClr val="tx1"/>
                </a:solidFill>
                <a:latin typeface="UD デジタル 教科書体 NK-B" panose="02020700000000000000" pitchFamily="18" charset="-128"/>
                <a:ea typeface="UD デジタル 教科書体 NK-B" panose="02020700000000000000" pitchFamily="18" charset="-128"/>
              </a:rPr>
              <a:t>年度　生徒指導研究グループ</a:t>
            </a:r>
          </a:p>
        </p:txBody>
      </p:sp>
      <p:sp>
        <p:nvSpPr>
          <p:cNvPr id="5" name="テキスト ボックス 4">
            <a:extLst>
              <a:ext uri="{FF2B5EF4-FFF2-40B4-BE49-F238E27FC236}">
                <a16:creationId xmlns:a16="http://schemas.microsoft.com/office/drawing/2014/main" id="{66ACA240-3D63-F565-5CBC-3AA96061B690}"/>
              </a:ext>
            </a:extLst>
          </p:cNvPr>
          <p:cNvSpPr txBox="1"/>
          <p:nvPr/>
        </p:nvSpPr>
        <p:spPr>
          <a:xfrm>
            <a:off x="580663" y="442981"/>
            <a:ext cx="11030673" cy="782137"/>
          </a:xfrm>
          <a:prstGeom prst="rect">
            <a:avLst/>
          </a:prstGeom>
          <a:noFill/>
        </p:spPr>
        <p:txBody>
          <a:bodyPr wrap="square">
            <a:spAutoFit/>
          </a:bodyPr>
          <a:lstStyle/>
          <a:p>
            <a:pPr algn="ctr">
              <a:lnSpc>
                <a:spcPct val="150000"/>
              </a:lnSpc>
            </a:pPr>
            <a:r>
              <a:rPr lang="ja-JP" altLang="en-US" sz="3600" b="1" dirty="0">
                <a:solidFill>
                  <a:schemeClr val="bg1"/>
                </a:solidFill>
                <a:latin typeface="BIZ UDPゴシック" panose="020B0400000000000000" pitchFamily="50" charset="-128"/>
                <a:ea typeface="BIZ UDPゴシック" panose="020B0400000000000000" pitchFamily="50" charset="-128"/>
                <a:cs typeface="メイリオ" panose="020B0604030504040204" pitchFamily="50" charset="-128"/>
              </a:rPr>
              <a:t>　４　教員の働き掛けを考え、児童との関係を深めよう</a:t>
            </a:r>
          </a:p>
        </p:txBody>
      </p:sp>
      <p:sp>
        <p:nvSpPr>
          <p:cNvPr id="2" name="テキスト ボックス 1">
            <a:extLst>
              <a:ext uri="{FF2B5EF4-FFF2-40B4-BE49-F238E27FC236}">
                <a16:creationId xmlns:a16="http://schemas.microsoft.com/office/drawing/2014/main" id="{BA91BAE0-E20A-37A0-2329-326D5B7C1E20}"/>
              </a:ext>
            </a:extLst>
          </p:cNvPr>
          <p:cNvSpPr txBox="1"/>
          <p:nvPr/>
        </p:nvSpPr>
        <p:spPr>
          <a:xfrm>
            <a:off x="256396" y="2618114"/>
            <a:ext cx="11802245" cy="1384995"/>
          </a:xfrm>
          <a:prstGeom prst="rect">
            <a:avLst/>
          </a:prstGeom>
          <a:noFill/>
          <a:ln w="38100">
            <a:noFill/>
          </a:ln>
        </p:spPr>
        <p:txBody>
          <a:bodyPr wrap="square" rtlCol="0">
            <a:spAutoFit/>
          </a:bodyPr>
          <a:lstStyle/>
          <a:p>
            <a:r>
              <a:rPr lang="ja-JP" altLang="en-US" sz="28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教員の</a:t>
            </a:r>
            <a:r>
              <a:rPr lang="ja-JP" altLang="en-US" sz="2800" dirty="0">
                <a:latin typeface="メイリオ" panose="020B0604030504040204" pitchFamily="50" charset="-128"/>
                <a:ea typeface="メイリオ" panose="020B0604030504040204" pitchFamily="50" charset="-128"/>
                <a:cs typeface="メイリオ" panose="020B0604030504040204" pitchFamily="50" charset="-128"/>
              </a:rPr>
              <a:t>「授業改善」や「</a:t>
            </a:r>
            <a:r>
              <a:rPr lang="ja-JP" altLang="en-US" sz="28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支持的態度</a:t>
            </a:r>
            <a:r>
              <a:rPr lang="ja-JP" altLang="en-US" sz="2800" dirty="0">
                <a:latin typeface="メイリオ" panose="020B0604030504040204" pitchFamily="50" charset="-128"/>
                <a:ea typeface="メイリオ" panose="020B0604030504040204" pitchFamily="50" charset="-128"/>
                <a:cs typeface="メイリオ" panose="020B0604030504040204" pitchFamily="50" charset="-128"/>
              </a:rPr>
              <a:t>」、「保護的規律指導」への</a:t>
            </a:r>
            <a:r>
              <a:rPr lang="ja-JP" altLang="en-US" sz="28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取組の充実感</a:t>
            </a:r>
            <a:r>
              <a:rPr lang="ja-JP" altLang="en-US" sz="2800" dirty="0">
                <a:latin typeface="メイリオ" panose="020B0604030504040204" pitchFamily="50" charset="-128"/>
                <a:ea typeface="メイリオ" panose="020B0604030504040204" pitchFamily="50" charset="-128"/>
                <a:cs typeface="メイリオ" panose="020B0604030504040204" pitchFamily="50" charset="-128"/>
              </a:rPr>
              <a:t>が、教員と生徒間の良好な関係の形成や生徒の安心・安全感を育み、</a:t>
            </a:r>
            <a:r>
              <a:rPr lang="ja-JP" altLang="en-US" sz="28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生徒の学校生活に肯定的な影響を及ぼしている</a:t>
            </a:r>
            <a:r>
              <a:rPr lang="ja-JP" altLang="en-US" sz="2800" dirty="0">
                <a:latin typeface="メイリオ" panose="020B0604030504040204" pitchFamily="50" charset="-128"/>
                <a:ea typeface="メイリオ" panose="020B0604030504040204" pitchFamily="50" charset="-128"/>
                <a:cs typeface="メイリオ" panose="020B0604030504040204" pitchFamily="50" charset="-128"/>
              </a:rPr>
              <a:t>可能性が示唆される。</a:t>
            </a:r>
            <a:endParaRPr lang="en-US" altLang="ja-JP" sz="28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 name="正方形/長方形 5">
            <a:extLst>
              <a:ext uri="{FF2B5EF4-FFF2-40B4-BE49-F238E27FC236}">
                <a16:creationId xmlns:a16="http://schemas.microsoft.com/office/drawing/2014/main" id="{23C73C50-7AC0-0A64-C15F-FD9188EB3CB4}"/>
              </a:ext>
            </a:extLst>
          </p:cNvPr>
          <p:cNvSpPr/>
          <p:nvPr/>
        </p:nvSpPr>
        <p:spPr>
          <a:xfrm>
            <a:off x="160164" y="2538281"/>
            <a:ext cx="11862068" cy="1414056"/>
          </a:xfrm>
          <a:prstGeom prst="rect">
            <a:avLst/>
          </a:prstGeom>
          <a:no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吹き出し: 角を丸めた四角形 7">
            <a:extLst>
              <a:ext uri="{FF2B5EF4-FFF2-40B4-BE49-F238E27FC236}">
                <a16:creationId xmlns:a16="http://schemas.microsoft.com/office/drawing/2014/main" id="{D071F3CA-1FB2-703A-2E5A-0CB236D47476}"/>
              </a:ext>
            </a:extLst>
          </p:cNvPr>
          <p:cNvSpPr/>
          <p:nvPr/>
        </p:nvSpPr>
        <p:spPr>
          <a:xfrm>
            <a:off x="279546" y="4497870"/>
            <a:ext cx="10031683" cy="1114982"/>
          </a:xfrm>
          <a:prstGeom prst="wedgeRoundRectCallout">
            <a:avLst>
              <a:gd name="adj1" fmla="val 53237"/>
              <a:gd name="adj2" fmla="val -10301"/>
              <a:gd name="adj3" fmla="val 16667"/>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テキスト ボックス 12">
            <a:extLst>
              <a:ext uri="{FF2B5EF4-FFF2-40B4-BE49-F238E27FC236}">
                <a16:creationId xmlns:a16="http://schemas.microsoft.com/office/drawing/2014/main" id="{45C3BA26-DFCB-1E3D-727E-5047CDB68255}"/>
              </a:ext>
            </a:extLst>
          </p:cNvPr>
          <p:cNvSpPr txBox="1"/>
          <p:nvPr/>
        </p:nvSpPr>
        <p:spPr>
          <a:xfrm>
            <a:off x="1685058" y="4600870"/>
            <a:ext cx="7893193" cy="954107"/>
          </a:xfrm>
          <a:prstGeom prst="rect">
            <a:avLst/>
          </a:prstGeom>
          <a:noFill/>
        </p:spPr>
        <p:txBody>
          <a:bodyPr wrap="square" rtlCol="0">
            <a:spAutoFit/>
          </a:bodyPr>
          <a:lstStyle/>
          <a:p>
            <a:r>
              <a:rPr lang="ja-JP" altLang="en-US" sz="2800" dirty="0">
                <a:latin typeface="メイリオ" panose="020B0604030504040204" pitchFamily="50" charset="-128"/>
                <a:ea typeface="メイリオ" panose="020B0604030504040204" pitchFamily="50" charset="-128"/>
                <a:cs typeface="メイリオ" panose="020B0604030504040204" pitchFamily="50" charset="-128"/>
              </a:rPr>
              <a:t>振り返りをして、先生方が成果を感じることは、</a:t>
            </a:r>
            <a:endParaRPr lang="en-US" altLang="ja-JP" sz="2800"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2800" dirty="0">
                <a:latin typeface="メイリオ" panose="020B0604030504040204" pitchFamily="50" charset="-128"/>
                <a:ea typeface="メイリオ" panose="020B0604030504040204" pitchFamily="50" charset="-128"/>
                <a:cs typeface="メイリオ" panose="020B0604030504040204" pitchFamily="50" charset="-128"/>
              </a:rPr>
              <a:t>児童にも良い影響を与えています。</a:t>
            </a:r>
            <a:endParaRPr lang="en-US" altLang="ja-JP" sz="2800" dirty="0">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14" name="図 13" descr="挿絵 が含まれている画像&#10;&#10;自動的に生成された説明">
            <a:extLst>
              <a:ext uri="{FF2B5EF4-FFF2-40B4-BE49-F238E27FC236}">
                <a16:creationId xmlns:a16="http://schemas.microsoft.com/office/drawing/2014/main" id="{80F031DC-6870-7A1C-310A-C7D80EE01141}"/>
              </a:ext>
            </a:extLst>
          </p:cNvPr>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17057" t="3723" r="24271" b="4932"/>
          <a:stretch/>
        </p:blipFill>
        <p:spPr>
          <a:xfrm>
            <a:off x="10693821" y="4518544"/>
            <a:ext cx="1385399" cy="1524835"/>
          </a:xfrm>
          <a:prstGeom prst="rect">
            <a:avLst/>
          </a:prstGeom>
        </p:spPr>
      </p:pic>
      <p:sp>
        <p:nvSpPr>
          <p:cNvPr id="7" name="テキスト ボックス 6">
            <a:extLst>
              <a:ext uri="{FF2B5EF4-FFF2-40B4-BE49-F238E27FC236}">
                <a16:creationId xmlns:a16="http://schemas.microsoft.com/office/drawing/2014/main" id="{BB586B78-0054-51BA-98BE-60FE573DD0E3}"/>
              </a:ext>
            </a:extLst>
          </p:cNvPr>
          <p:cNvSpPr txBox="1"/>
          <p:nvPr/>
        </p:nvSpPr>
        <p:spPr>
          <a:xfrm>
            <a:off x="-288564" y="3981163"/>
            <a:ext cx="12431209" cy="338554"/>
          </a:xfrm>
          <a:prstGeom prst="rect">
            <a:avLst/>
          </a:prstGeom>
          <a:noFill/>
          <a:ln>
            <a:noFill/>
          </a:ln>
        </p:spPr>
        <p:txBody>
          <a:bodyPr wrap="square" rtlCol="0">
            <a:spAutoFit/>
          </a:bodyPr>
          <a:lstStyle/>
          <a:p>
            <a:pPr lvl="0"/>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　　　　「生徒指導上の諸課題に対する実効的な学校の指導体制の構築に関する総合的調査研究（令和２・３年度調査）」最終報告書</a:t>
            </a:r>
            <a:endParaRPr lang="en-US" altLang="ja-JP" sz="1600" dirty="0">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306970794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p:cNvSpPr/>
          <p:nvPr/>
        </p:nvSpPr>
        <p:spPr>
          <a:xfrm>
            <a:off x="0" y="522518"/>
            <a:ext cx="12192000" cy="757643"/>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tIns="36000" bIns="180000" rtlCol="0" anchor="ctr"/>
          <a:lstStyle/>
          <a:p>
            <a:pPr algn="ctr">
              <a:lnSpc>
                <a:spcPct val="150000"/>
              </a:lnSpc>
            </a:pPr>
            <a:endParaRPr lang="ja-JP" altLang="en-US" sz="4000" b="1" dirty="0">
              <a:latin typeface="BIZ UDPゴシック" panose="020B0400000000000000" pitchFamily="50" charset="-128"/>
              <a:ea typeface="BIZ UDPゴシック" panose="020B0400000000000000" pitchFamily="50" charset="-128"/>
              <a:cs typeface="メイリオ" panose="020B0604030504040204" pitchFamily="50" charset="-128"/>
            </a:endParaRPr>
          </a:p>
        </p:txBody>
      </p:sp>
      <p:sp>
        <p:nvSpPr>
          <p:cNvPr id="10" name="スライド番号プレースホルダー 6"/>
          <p:cNvSpPr>
            <a:spLocks noGrp="1"/>
          </p:cNvSpPr>
          <p:nvPr>
            <p:ph type="sldNum" sz="quarter" idx="4294967295"/>
          </p:nvPr>
        </p:nvSpPr>
        <p:spPr>
          <a:xfrm>
            <a:off x="11043621" y="6359525"/>
            <a:ext cx="685800" cy="365125"/>
          </a:xfrm>
        </p:spPr>
        <p:txBody>
          <a:bodyPr/>
          <a:lstStyle/>
          <a:p>
            <a:fld id="{0E54B413-F675-4D37-BE3F-961AF07AA19A}" type="slidenum">
              <a:rPr kumimoji="1" lang="ja-JP" altLang="en-US" sz="2000" smtClean="0">
                <a:solidFill>
                  <a:schemeClr val="tx1"/>
                </a:solidFill>
                <a:latin typeface="UD デジタル 教科書体 NK-B" panose="02020700000000000000" pitchFamily="18" charset="-128"/>
                <a:ea typeface="UD デジタル 教科書体 NK-B" panose="02020700000000000000" pitchFamily="18" charset="-128"/>
              </a:rPr>
              <a:t>53</a:t>
            </a:fld>
            <a:endParaRPr kumimoji="1" lang="ja-JP" altLang="en-US" sz="2000" dirty="0">
              <a:solidFill>
                <a:schemeClr val="tx1"/>
              </a:solidFill>
              <a:latin typeface="UD デジタル 教科書体 NK-B" panose="02020700000000000000" pitchFamily="18" charset="-128"/>
              <a:ea typeface="UD デジタル 教科書体 NK-B" panose="02020700000000000000" pitchFamily="18" charset="-128"/>
            </a:endParaRPr>
          </a:p>
        </p:txBody>
      </p:sp>
      <p:sp>
        <p:nvSpPr>
          <p:cNvPr id="12" name="テキスト ボックス 11">
            <a:extLst>
              <a:ext uri="{FF2B5EF4-FFF2-40B4-BE49-F238E27FC236}">
                <a16:creationId xmlns:a16="http://schemas.microsoft.com/office/drawing/2014/main" id="{7985E256-2CE1-727E-F868-135FE1EE4FB2}"/>
              </a:ext>
            </a:extLst>
          </p:cNvPr>
          <p:cNvSpPr txBox="1"/>
          <p:nvPr/>
        </p:nvSpPr>
        <p:spPr>
          <a:xfrm>
            <a:off x="3275955" y="1589407"/>
            <a:ext cx="5809430" cy="707886"/>
          </a:xfrm>
          <a:prstGeom prst="rect">
            <a:avLst/>
          </a:prstGeom>
          <a:noFill/>
        </p:spPr>
        <p:txBody>
          <a:bodyPr wrap="square">
            <a:spAutoFit/>
          </a:bodyPr>
          <a:lstStyle/>
          <a:p>
            <a:pPr algn="ctr"/>
            <a:r>
              <a:rPr kumimoji="1" lang="ja-JP" altLang="en-US" sz="4000" dirty="0">
                <a:solidFill>
                  <a:schemeClr val="tx1"/>
                </a:solidFill>
                <a:latin typeface="メイリオ" panose="020B0604030504040204" pitchFamily="50" charset="-128"/>
                <a:ea typeface="メイリオ" panose="020B0604030504040204" pitchFamily="50" charset="-128"/>
              </a:rPr>
              <a:t>振り返り後</a:t>
            </a:r>
            <a:endParaRPr kumimoji="1" lang="en-US" altLang="ja-JP" sz="4000" dirty="0">
              <a:solidFill>
                <a:schemeClr val="tx1"/>
              </a:solidFill>
              <a:latin typeface="メイリオ" panose="020B0604030504040204" pitchFamily="50" charset="-128"/>
              <a:ea typeface="メイリオ" panose="020B0604030504040204" pitchFamily="50" charset="-128"/>
            </a:endParaRPr>
          </a:p>
        </p:txBody>
      </p:sp>
      <p:sp>
        <p:nvSpPr>
          <p:cNvPr id="7" name="正方形/長方形 6">
            <a:extLst>
              <a:ext uri="{FF2B5EF4-FFF2-40B4-BE49-F238E27FC236}">
                <a16:creationId xmlns:a16="http://schemas.microsoft.com/office/drawing/2014/main" id="{7E2B0659-874B-5D50-A43E-4AE8969D8AD0}"/>
              </a:ext>
            </a:extLst>
          </p:cNvPr>
          <p:cNvSpPr/>
          <p:nvPr/>
        </p:nvSpPr>
        <p:spPr>
          <a:xfrm>
            <a:off x="562292" y="2340908"/>
            <a:ext cx="11066584" cy="1283051"/>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四角形: 角を丸くする 1">
            <a:extLst>
              <a:ext uri="{FF2B5EF4-FFF2-40B4-BE49-F238E27FC236}">
                <a16:creationId xmlns:a16="http://schemas.microsoft.com/office/drawing/2014/main" id="{01B37BF3-8734-4722-70AD-A3E21A2A00D4}"/>
              </a:ext>
            </a:extLst>
          </p:cNvPr>
          <p:cNvSpPr/>
          <p:nvPr/>
        </p:nvSpPr>
        <p:spPr>
          <a:xfrm>
            <a:off x="622963" y="4218150"/>
            <a:ext cx="2559600" cy="959233"/>
          </a:xfrm>
          <a:prstGeom prst="roundRect">
            <a:avLst/>
          </a:prstGeom>
          <a:solidFill>
            <a:srgbClr val="CCFFFF"/>
          </a:solidFill>
          <a:ln w="95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a:extLst>
              <a:ext uri="{FF2B5EF4-FFF2-40B4-BE49-F238E27FC236}">
                <a16:creationId xmlns:a16="http://schemas.microsoft.com/office/drawing/2014/main" id="{FF8351CB-B013-7049-EF8F-33D35E0D70E8}"/>
              </a:ext>
            </a:extLst>
          </p:cNvPr>
          <p:cNvSpPr txBox="1"/>
          <p:nvPr/>
        </p:nvSpPr>
        <p:spPr>
          <a:xfrm>
            <a:off x="1252506" y="4463553"/>
            <a:ext cx="1486556" cy="584775"/>
          </a:xfrm>
          <a:prstGeom prst="rect">
            <a:avLst/>
          </a:prstGeom>
          <a:noFill/>
        </p:spPr>
        <p:txBody>
          <a:bodyPr wrap="square" rtlCol="0">
            <a:spAutoFit/>
          </a:bodyPr>
          <a:lstStyle/>
          <a:p>
            <a:r>
              <a:rPr lang="ja-JP" altLang="en-US" sz="3200" dirty="0">
                <a:latin typeface="メイリオ" panose="020B0604030504040204" pitchFamily="50" charset="-128"/>
                <a:ea typeface="メイリオ" panose="020B0604030504040204" pitchFamily="50" charset="-128"/>
                <a:cs typeface="メイリオ" panose="020B0604030504040204" pitchFamily="50" charset="-128"/>
              </a:rPr>
              <a:t>研修会</a:t>
            </a:r>
            <a:endParaRPr lang="en-US" altLang="ja-JP" sz="32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 name="四角形: 角を丸くする 5">
            <a:extLst>
              <a:ext uri="{FF2B5EF4-FFF2-40B4-BE49-F238E27FC236}">
                <a16:creationId xmlns:a16="http://schemas.microsoft.com/office/drawing/2014/main" id="{CA42D940-C049-0D93-F16D-DA9B227E60ED}"/>
              </a:ext>
            </a:extLst>
          </p:cNvPr>
          <p:cNvSpPr/>
          <p:nvPr/>
        </p:nvSpPr>
        <p:spPr>
          <a:xfrm>
            <a:off x="3395597" y="4198717"/>
            <a:ext cx="2561076" cy="959233"/>
          </a:xfrm>
          <a:prstGeom prst="roundRect">
            <a:avLst/>
          </a:prstGeom>
          <a:solidFill>
            <a:srgbClr val="CCFFFF"/>
          </a:solid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テキスト ボックス 12">
            <a:extLst>
              <a:ext uri="{FF2B5EF4-FFF2-40B4-BE49-F238E27FC236}">
                <a16:creationId xmlns:a16="http://schemas.microsoft.com/office/drawing/2014/main" id="{6358A8D8-DEE8-F09A-B34B-1D550C0A5D34}"/>
              </a:ext>
            </a:extLst>
          </p:cNvPr>
          <p:cNvSpPr txBox="1"/>
          <p:nvPr/>
        </p:nvSpPr>
        <p:spPr>
          <a:xfrm>
            <a:off x="3376689" y="4455726"/>
            <a:ext cx="2989611" cy="584775"/>
          </a:xfrm>
          <a:prstGeom prst="rect">
            <a:avLst/>
          </a:prstGeom>
          <a:noFill/>
        </p:spPr>
        <p:txBody>
          <a:bodyPr wrap="square" rtlCol="0">
            <a:spAutoFit/>
          </a:bodyPr>
          <a:lstStyle/>
          <a:p>
            <a:r>
              <a:rPr lang="zh-TW" altLang="en-US" sz="3200" dirty="0">
                <a:latin typeface="メイリオ" panose="020B0604030504040204" pitchFamily="50" charset="-128"/>
                <a:ea typeface="メイリオ" panose="020B0604030504040204" pitchFamily="50" charset="-128"/>
                <a:cs typeface="メイリオ" panose="020B0604030504040204" pitchFamily="50" charset="-128"/>
              </a:rPr>
              <a:t>実践（</a:t>
            </a:r>
            <a:r>
              <a:rPr lang="en-US" altLang="zh-TW" sz="3200" dirty="0">
                <a:latin typeface="メイリオ" panose="020B0604030504040204" pitchFamily="50" charset="-128"/>
                <a:ea typeface="メイリオ" panose="020B0604030504040204" pitchFamily="50" charset="-128"/>
                <a:cs typeface="メイリオ" panose="020B0604030504040204" pitchFamily="50" charset="-128"/>
              </a:rPr>
              <a:t>1</a:t>
            </a:r>
            <a:r>
              <a:rPr lang="zh-TW" altLang="en-US" sz="3200" dirty="0">
                <a:latin typeface="メイリオ" panose="020B0604030504040204" pitchFamily="50" charset="-128"/>
                <a:ea typeface="メイリオ" panose="020B0604030504040204" pitchFamily="50" charset="-128"/>
                <a:cs typeface="メイリオ" panose="020B0604030504040204" pitchFamily="50" charset="-128"/>
              </a:rPr>
              <a:t>週間）</a:t>
            </a:r>
          </a:p>
        </p:txBody>
      </p:sp>
      <p:sp>
        <p:nvSpPr>
          <p:cNvPr id="15" name="矢印: 下 14">
            <a:extLst>
              <a:ext uri="{FF2B5EF4-FFF2-40B4-BE49-F238E27FC236}">
                <a16:creationId xmlns:a16="http://schemas.microsoft.com/office/drawing/2014/main" id="{774A0978-D5BE-2A63-B684-8C10F7FB8523}"/>
              </a:ext>
            </a:extLst>
          </p:cNvPr>
          <p:cNvSpPr/>
          <p:nvPr/>
        </p:nvSpPr>
        <p:spPr>
          <a:xfrm>
            <a:off x="9735121" y="3720600"/>
            <a:ext cx="952500" cy="368042"/>
          </a:xfrm>
          <a:prstGeom prst="downArrow">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四角形: 角を丸くする 13">
            <a:extLst>
              <a:ext uri="{FF2B5EF4-FFF2-40B4-BE49-F238E27FC236}">
                <a16:creationId xmlns:a16="http://schemas.microsoft.com/office/drawing/2014/main" id="{DEA9EB18-6DEE-3A86-2228-15FE4EE88C36}"/>
              </a:ext>
            </a:extLst>
          </p:cNvPr>
          <p:cNvSpPr/>
          <p:nvPr/>
        </p:nvSpPr>
        <p:spPr>
          <a:xfrm>
            <a:off x="6188615" y="4198717"/>
            <a:ext cx="2561076" cy="959233"/>
          </a:xfrm>
          <a:prstGeom prst="roundRect">
            <a:avLst/>
          </a:prstGeom>
          <a:solidFill>
            <a:srgbClr val="CCFFFF"/>
          </a:solid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テキスト ボックス 15">
            <a:extLst>
              <a:ext uri="{FF2B5EF4-FFF2-40B4-BE49-F238E27FC236}">
                <a16:creationId xmlns:a16="http://schemas.microsoft.com/office/drawing/2014/main" id="{216B9B04-397E-05FF-2D05-A71180CBA75A}"/>
              </a:ext>
            </a:extLst>
          </p:cNvPr>
          <p:cNvSpPr txBox="1"/>
          <p:nvPr/>
        </p:nvSpPr>
        <p:spPr>
          <a:xfrm>
            <a:off x="6614207" y="4455726"/>
            <a:ext cx="2989611" cy="584775"/>
          </a:xfrm>
          <a:prstGeom prst="rect">
            <a:avLst/>
          </a:prstGeom>
          <a:noFill/>
        </p:spPr>
        <p:txBody>
          <a:bodyPr wrap="square" rtlCol="0">
            <a:spAutoFit/>
          </a:bodyPr>
          <a:lstStyle/>
          <a:p>
            <a:r>
              <a:rPr lang="ja-JP" altLang="en-US" sz="3200" dirty="0">
                <a:latin typeface="メイリオ" panose="020B0604030504040204" pitchFamily="50" charset="-128"/>
                <a:ea typeface="メイリオ" panose="020B0604030504040204" pitchFamily="50" charset="-128"/>
                <a:cs typeface="メイリオ" panose="020B0604030504040204" pitchFamily="50" charset="-128"/>
              </a:rPr>
              <a:t>振り返り</a:t>
            </a:r>
            <a:endParaRPr lang="zh-TW" altLang="en-US" sz="32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8" name="テキスト ボックス 7">
            <a:extLst>
              <a:ext uri="{FF2B5EF4-FFF2-40B4-BE49-F238E27FC236}">
                <a16:creationId xmlns:a16="http://schemas.microsoft.com/office/drawing/2014/main" id="{DB64C514-7B06-3CEC-F3FB-9E3CE7D0C530}"/>
              </a:ext>
            </a:extLst>
          </p:cNvPr>
          <p:cNvSpPr txBox="1"/>
          <p:nvPr/>
        </p:nvSpPr>
        <p:spPr>
          <a:xfrm>
            <a:off x="960603" y="2342458"/>
            <a:ext cx="10269960" cy="1384995"/>
          </a:xfrm>
          <a:prstGeom prst="rect">
            <a:avLst/>
          </a:prstGeom>
          <a:noFill/>
        </p:spPr>
        <p:txBody>
          <a:bodyPr wrap="square" rtlCol="0">
            <a:spAutoFit/>
          </a:bodyPr>
          <a:lstStyle/>
          <a:p>
            <a:r>
              <a:rPr lang="ja-JP" altLang="en-US" sz="2800" dirty="0">
                <a:latin typeface="メイリオ" panose="020B0604030504040204" pitchFamily="50" charset="-128"/>
                <a:ea typeface="メイリオ" panose="020B0604030504040204" pitchFamily="50" charset="-128"/>
                <a:cs typeface="メイリオ" panose="020B0604030504040204" pitchFamily="50" charset="-128"/>
              </a:rPr>
              <a:t>〇振り返りシートを全体で共有します。</a:t>
            </a:r>
            <a:endParaRPr lang="en-US" altLang="ja-JP" sz="2800"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2800" dirty="0">
                <a:latin typeface="メイリオ" panose="020B0604030504040204" pitchFamily="50" charset="-128"/>
                <a:ea typeface="メイリオ" panose="020B0604030504040204" pitchFamily="50" charset="-128"/>
                <a:cs typeface="メイリオ" panose="020B0604030504040204" pitchFamily="50" charset="-128"/>
              </a:rPr>
              <a:t>〇各教職員は、全体で共有された成果と課題を参考にしながら、</a:t>
            </a:r>
            <a:endParaRPr lang="en-US" altLang="ja-JP" sz="2800"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2800" dirty="0">
                <a:latin typeface="メイリオ" panose="020B0604030504040204" pitchFamily="50" charset="-128"/>
                <a:ea typeface="メイリオ" panose="020B0604030504040204" pitchFamily="50" charset="-128"/>
                <a:cs typeface="メイリオ" panose="020B0604030504040204" pitchFamily="50" charset="-128"/>
              </a:rPr>
              <a:t>　日常的な実践に生かしていきましょう。</a:t>
            </a:r>
            <a:endParaRPr lang="en-US" altLang="ja-JP" sz="28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1" name="四角形: 角を丸くする 10">
            <a:extLst>
              <a:ext uri="{FF2B5EF4-FFF2-40B4-BE49-F238E27FC236}">
                <a16:creationId xmlns:a16="http://schemas.microsoft.com/office/drawing/2014/main" id="{E69B7D5C-DA77-C542-9939-6B8616916912}"/>
              </a:ext>
            </a:extLst>
          </p:cNvPr>
          <p:cNvSpPr/>
          <p:nvPr/>
        </p:nvSpPr>
        <p:spPr>
          <a:xfrm>
            <a:off x="8981633" y="4205450"/>
            <a:ext cx="2561076" cy="959233"/>
          </a:xfrm>
          <a:prstGeom prst="roundRect">
            <a:avLst/>
          </a:prstGeom>
          <a:solidFill>
            <a:srgbClr val="CCFFFF"/>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テキスト ボックス 21">
            <a:extLst>
              <a:ext uri="{FF2B5EF4-FFF2-40B4-BE49-F238E27FC236}">
                <a16:creationId xmlns:a16="http://schemas.microsoft.com/office/drawing/2014/main" id="{291F522F-2C4A-1B65-5E16-F901D9A861D2}"/>
              </a:ext>
            </a:extLst>
          </p:cNvPr>
          <p:cNvSpPr txBox="1"/>
          <p:nvPr/>
        </p:nvSpPr>
        <p:spPr>
          <a:xfrm>
            <a:off x="9178625" y="4462459"/>
            <a:ext cx="2989611" cy="584775"/>
          </a:xfrm>
          <a:prstGeom prst="rect">
            <a:avLst/>
          </a:prstGeom>
          <a:noFill/>
        </p:spPr>
        <p:txBody>
          <a:bodyPr wrap="square" rtlCol="0">
            <a:spAutoFit/>
          </a:bodyPr>
          <a:lstStyle/>
          <a:p>
            <a:r>
              <a:rPr lang="ja-JP" altLang="en-US" sz="3200" dirty="0">
                <a:latin typeface="メイリオ" panose="020B0604030504040204" pitchFamily="50" charset="-128"/>
                <a:ea typeface="メイリオ" panose="020B0604030504040204" pitchFamily="50" charset="-128"/>
                <a:cs typeface="メイリオ" panose="020B0604030504040204" pitchFamily="50" charset="-128"/>
              </a:rPr>
              <a:t>振り返り後</a:t>
            </a:r>
            <a:endParaRPr lang="zh-TW" altLang="en-US" sz="32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8" name="フッター プレースホルダー 5">
            <a:extLst>
              <a:ext uri="{FF2B5EF4-FFF2-40B4-BE49-F238E27FC236}">
                <a16:creationId xmlns:a16="http://schemas.microsoft.com/office/drawing/2014/main" id="{842B5072-6504-1E42-A4DE-4C4725AC29A5}"/>
              </a:ext>
            </a:extLst>
          </p:cNvPr>
          <p:cNvSpPr txBox="1">
            <a:spLocks/>
          </p:cNvSpPr>
          <p:nvPr/>
        </p:nvSpPr>
        <p:spPr>
          <a:xfrm>
            <a:off x="2613749" y="6374809"/>
            <a:ext cx="6964502" cy="357483"/>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ja-JP" altLang="en-US" sz="2000" dirty="0">
                <a:solidFill>
                  <a:schemeClr val="tx1"/>
                </a:solidFill>
                <a:latin typeface="UD デジタル 教科書体 NK-B" panose="02020700000000000000" pitchFamily="18" charset="-128"/>
                <a:ea typeface="UD デジタル 教科書体 NK-B" panose="02020700000000000000" pitchFamily="18" charset="-128"/>
              </a:rPr>
              <a:t>宮城県総合教育センター　令和</a:t>
            </a:r>
            <a:r>
              <a:rPr kumimoji="1" lang="en-US" altLang="ja-JP" sz="2000" dirty="0">
                <a:solidFill>
                  <a:schemeClr val="tx1"/>
                </a:solidFill>
                <a:latin typeface="UD デジタル 教科書体 NK-B" panose="02020700000000000000" pitchFamily="18" charset="-128"/>
                <a:ea typeface="UD デジタル 教科書体 NK-B" panose="02020700000000000000" pitchFamily="18" charset="-128"/>
              </a:rPr>
              <a:t>6</a:t>
            </a:r>
            <a:r>
              <a:rPr kumimoji="1" lang="ja-JP" altLang="en-US" sz="2000" dirty="0">
                <a:solidFill>
                  <a:schemeClr val="tx1"/>
                </a:solidFill>
                <a:latin typeface="UD デジタル 教科書体 NK-B" panose="02020700000000000000" pitchFamily="18" charset="-128"/>
                <a:ea typeface="UD デジタル 教科書体 NK-B" panose="02020700000000000000" pitchFamily="18" charset="-128"/>
              </a:rPr>
              <a:t>年度　生徒指導研究グループ</a:t>
            </a:r>
          </a:p>
        </p:txBody>
      </p:sp>
      <p:sp>
        <p:nvSpPr>
          <p:cNvPr id="4" name="テキスト ボックス 3">
            <a:extLst>
              <a:ext uri="{FF2B5EF4-FFF2-40B4-BE49-F238E27FC236}">
                <a16:creationId xmlns:a16="http://schemas.microsoft.com/office/drawing/2014/main" id="{414E64E3-B8D5-F621-F4C9-2622E45377FC}"/>
              </a:ext>
            </a:extLst>
          </p:cNvPr>
          <p:cNvSpPr txBox="1"/>
          <p:nvPr/>
        </p:nvSpPr>
        <p:spPr>
          <a:xfrm>
            <a:off x="580663" y="442981"/>
            <a:ext cx="11030673" cy="782137"/>
          </a:xfrm>
          <a:prstGeom prst="rect">
            <a:avLst/>
          </a:prstGeom>
          <a:noFill/>
        </p:spPr>
        <p:txBody>
          <a:bodyPr wrap="square">
            <a:spAutoFit/>
          </a:bodyPr>
          <a:lstStyle/>
          <a:p>
            <a:pPr algn="ctr">
              <a:lnSpc>
                <a:spcPct val="150000"/>
              </a:lnSpc>
            </a:pPr>
            <a:r>
              <a:rPr lang="ja-JP" altLang="en-US" sz="3600" b="1" dirty="0">
                <a:solidFill>
                  <a:schemeClr val="bg1"/>
                </a:solidFill>
                <a:latin typeface="BIZ UDPゴシック" panose="020B0400000000000000" pitchFamily="50" charset="-128"/>
                <a:ea typeface="BIZ UDPゴシック" panose="020B0400000000000000" pitchFamily="50" charset="-128"/>
                <a:cs typeface="メイリオ" panose="020B0604030504040204" pitchFamily="50" charset="-128"/>
              </a:rPr>
              <a:t>　４　教員の働き掛けを考え、児童との関係を深めよう</a:t>
            </a:r>
          </a:p>
        </p:txBody>
      </p:sp>
    </p:spTree>
    <p:extLst>
      <p:ext uri="{BB962C8B-B14F-4D97-AF65-F5344CB8AC3E}">
        <p14:creationId xmlns:p14="http://schemas.microsoft.com/office/powerpoint/2010/main" val="340877727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四角形: 角を丸くする 5">
            <a:extLst>
              <a:ext uri="{FF2B5EF4-FFF2-40B4-BE49-F238E27FC236}">
                <a16:creationId xmlns:a16="http://schemas.microsoft.com/office/drawing/2014/main" id="{893E0F51-B3CA-8C6F-3605-73A59404B120}"/>
              </a:ext>
            </a:extLst>
          </p:cNvPr>
          <p:cNvSpPr/>
          <p:nvPr/>
        </p:nvSpPr>
        <p:spPr>
          <a:xfrm>
            <a:off x="231494" y="2919652"/>
            <a:ext cx="11595623" cy="1263215"/>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スライド番号プレースホルダー 6"/>
          <p:cNvSpPr>
            <a:spLocks noGrp="1"/>
          </p:cNvSpPr>
          <p:nvPr>
            <p:ph type="sldNum" sz="quarter" idx="4294967295"/>
          </p:nvPr>
        </p:nvSpPr>
        <p:spPr>
          <a:xfrm>
            <a:off x="11043621" y="6359525"/>
            <a:ext cx="685800" cy="365125"/>
          </a:xfrm>
        </p:spPr>
        <p:txBody>
          <a:bodyPr/>
          <a:lstStyle/>
          <a:p>
            <a:fld id="{0E54B413-F675-4D37-BE3F-961AF07AA19A}" type="slidenum">
              <a:rPr kumimoji="1" lang="ja-JP" altLang="en-US" sz="2000" smtClean="0">
                <a:solidFill>
                  <a:schemeClr val="tx1"/>
                </a:solidFill>
                <a:latin typeface="UD デジタル 教科書体 NK-B" panose="02020700000000000000" pitchFamily="18" charset="-128"/>
                <a:ea typeface="UD デジタル 教科書体 NK-B" panose="02020700000000000000" pitchFamily="18" charset="-128"/>
              </a:rPr>
              <a:t>54</a:t>
            </a:fld>
            <a:endParaRPr kumimoji="1" lang="ja-JP" altLang="en-US" sz="2000" dirty="0">
              <a:solidFill>
                <a:schemeClr val="tx1"/>
              </a:solidFill>
              <a:latin typeface="UD デジタル 教科書体 NK-B" panose="02020700000000000000" pitchFamily="18" charset="-128"/>
              <a:ea typeface="UD デジタル 教科書体 NK-B" panose="02020700000000000000" pitchFamily="18" charset="-128"/>
            </a:endParaRPr>
          </a:p>
        </p:txBody>
      </p:sp>
      <p:sp>
        <p:nvSpPr>
          <p:cNvPr id="5" name="正方形/長方形 4">
            <a:extLst>
              <a:ext uri="{FF2B5EF4-FFF2-40B4-BE49-F238E27FC236}">
                <a16:creationId xmlns:a16="http://schemas.microsoft.com/office/drawing/2014/main" id="{D7744EA4-0779-D7E3-8E6B-10FE1CB66623}"/>
              </a:ext>
            </a:extLst>
          </p:cNvPr>
          <p:cNvSpPr/>
          <p:nvPr/>
        </p:nvSpPr>
        <p:spPr>
          <a:xfrm>
            <a:off x="0" y="522518"/>
            <a:ext cx="12192000" cy="757643"/>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tIns="36000" bIns="180000" rtlCol="0" anchor="ctr"/>
          <a:lstStyle/>
          <a:p>
            <a:pPr algn="ctr">
              <a:lnSpc>
                <a:spcPct val="150000"/>
              </a:lnSpc>
            </a:pPr>
            <a:endParaRPr lang="ja-JP" altLang="en-US" sz="4000" b="1" dirty="0">
              <a:latin typeface="BIZ UDPゴシック" panose="020B0400000000000000" pitchFamily="50" charset="-128"/>
              <a:ea typeface="BIZ UDPゴシック" panose="020B0400000000000000" pitchFamily="50" charset="-128"/>
              <a:cs typeface="メイリオ" panose="020B0604030504040204" pitchFamily="50" charset="-128"/>
            </a:endParaRPr>
          </a:p>
        </p:txBody>
      </p:sp>
      <p:sp>
        <p:nvSpPr>
          <p:cNvPr id="19" name="テキスト ボックス 18">
            <a:extLst>
              <a:ext uri="{FF2B5EF4-FFF2-40B4-BE49-F238E27FC236}">
                <a16:creationId xmlns:a16="http://schemas.microsoft.com/office/drawing/2014/main" id="{A25D36C2-EA01-E18C-4CDC-8CFD7611D13E}"/>
              </a:ext>
            </a:extLst>
          </p:cNvPr>
          <p:cNvSpPr txBox="1"/>
          <p:nvPr/>
        </p:nvSpPr>
        <p:spPr>
          <a:xfrm>
            <a:off x="543250" y="3221108"/>
            <a:ext cx="11077100" cy="954107"/>
          </a:xfrm>
          <a:prstGeom prst="rect">
            <a:avLst/>
          </a:prstGeom>
          <a:noFill/>
        </p:spPr>
        <p:txBody>
          <a:bodyPr wrap="square">
            <a:spAutoFit/>
          </a:bodyPr>
          <a:lstStyle/>
          <a:p>
            <a:pPr algn="ctr"/>
            <a:r>
              <a:rPr lang="ja-JP" altLang="en-US" sz="2800" dirty="0">
                <a:latin typeface="メイリオ" panose="020B0604030504040204" pitchFamily="50" charset="-128"/>
                <a:ea typeface="メイリオ" panose="020B0604030504040204" pitchFamily="50" charset="-128"/>
              </a:rPr>
              <a:t>児童の気持ちに寄り添ってくれる先生が学校にたくさんいることは、児童にとって安全・安心な生活につながります。</a:t>
            </a:r>
            <a:endParaRPr lang="en-US" altLang="ja-JP" sz="2800" dirty="0">
              <a:latin typeface="メイリオ" panose="020B0604030504040204" pitchFamily="50" charset="-128"/>
              <a:ea typeface="メイリオ" panose="020B0604030504040204" pitchFamily="50" charset="-128"/>
            </a:endParaRPr>
          </a:p>
        </p:txBody>
      </p:sp>
      <p:sp>
        <p:nvSpPr>
          <p:cNvPr id="20" name="テキスト ボックス 19">
            <a:extLst>
              <a:ext uri="{FF2B5EF4-FFF2-40B4-BE49-F238E27FC236}">
                <a16:creationId xmlns:a16="http://schemas.microsoft.com/office/drawing/2014/main" id="{A2153122-B803-04BF-1EBF-A68AF48F013C}"/>
              </a:ext>
            </a:extLst>
          </p:cNvPr>
          <p:cNvSpPr txBox="1"/>
          <p:nvPr/>
        </p:nvSpPr>
        <p:spPr>
          <a:xfrm>
            <a:off x="1172964" y="4717445"/>
            <a:ext cx="10024436" cy="1077218"/>
          </a:xfrm>
          <a:prstGeom prst="rect">
            <a:avLst/>
          </a:prstGeom>
          <a:noFill/>
        </p:spPr>
        <p:txBody>
          <a:bodyPr wrap="square">
            <a:spAutoFit/>
          </a:bodyPr>
          <a:lstStyle/>
          <a:p>
            <a:pPr algn="ctr" defTabSz="920444">
              <a:defRPr/>
            </a:pPr>
            <a:r>
              <a:rPr lang="ja-JP" altLang="en-US" sz="3200" dirty="0">
                <a:latin typeface="メイリオ" panose="020B0604030504040204" pitchFamily="50" charset="-128"/>
                <a:ea typeface="メイリオ" panose="020B0604030504040204" pitchFamily="50" charset="-128"/>
              </a:rPr>
              <a:t>「困ったり不安になったりするけれど、この学校なら、</a:t>
            </a:r>
            <a:endParaRPr lang="en-US" altLang="ja-JP" sz="3200" dirty="0">
              <a:latin typeface="メイリオ" panose="020B0604030504040204" pitchFamily="50" charset="-128"/>
              <a:ea typeface="メイリオ" panose="020B0604030504040204" pitchFamily="50" charset="-128"/>
            </a:endParaRPr>
          </a:p>
          <a:p>
            <a:pPr algn="ctr" defTabSz="920444">
              <a:defRPr/>
            </a:pPr>
            <a:r>
              <a:rPr lang="ja-JP" altLang="en-US" sz="3200" dirty="0">
                <a:latin typeface="メイリオ" panose="020B0604030504040204" pitchFamily="50" charset="-128"/>
                <a:ea typeface="メイリオ" panose="020B0604030504040204" pitchFamily="50" charset="-128"/>
              </a:rPr>
              <a:t>　　安心して相談できるし、自分でも行動できる。」</a:t>
            </a:r>
            <a:endParaRPr lang="en-US" altLang="ja-JP" sz="2000" dirty="0">
              <a:latin typeface="メイリオ" panose="020B0604030504040204" pitchFamily="50" charset="-128"/>
              <a:ea typeface="メイリオ" panose="020B0604030504040204" pitchFamily="50" charset="-128"/>
            </a:endParaRPr>
          </a:p>
        </p:txBody>
      </p:sp>
      <p:sp>
        <p:nvSpPr>
          <p:cNvPr id="44" name="矢印: 下 43">
            <a:extLst>
              <a:ext uri="{FF2B5EF4-FFF2-40B4-BE49-F238E27FC236}">
                <a16:creationId xmlns:a16="http://schemas.microsoft.com/office/drawing/2014/main" id="{0F8A59B2-133B-51AD-E152-9C63FC4A2CB7}"/>
              </a:ext>
            </a:extLst>
          </p:cNvPr>
          <p:cNvSpPr/>
          <p:nvPr/>
        </p:nvSpPr>
        <p:spPr>
          <a:xfrm>
            <a:off x="5598747" y="4331014"/>
            <a:ext cx="1039087" cy="317447"/>
          </a:xfrm>
          <a:prstGeom prst="downArrow">
            <a:avLst/>
          </a:pr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 name="図 1">
            <a:extLst>
              <a:ext uri="{FF2B5EF4-FFF2-40B4-BE49-F238E27FC236}">
                <a16:creationId xmlns:a16="http://schemas.microsoft.com/office/drawing/2014/main" id="{9FB33CCF-4300-2A75-94BD-BC1CDAA3EEEE}"/>
              </a:ext>
            </a:extLst>
          </p:cNvPr>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364845">
            <a:off x="4748305" y="952887"/>
            <a:ext cx="2694559" cy="1904933"/>
          </a:xfrm>
          <a:prstGeom prst="rect">
            <a:avLst/>
          </a:prstGeom>
        </p:spPr>
      </p:pic>
      <p:pic>
        <p:nvPicPr>
          <p:cNvPr id="3" name="図 2" descr="グラフィカル ユーザー インターフェイス, アプリケーション&#10;&#10;自動的に生成された説明">
            <a:extLst>
              <a:ext uri="{FF2B5EF4-FFF2-40B4-BE49-F238E27FC236}">
                <a16:creationId xmlns:a16="http://schemas.microsoft.com/office/drawing/2014/main" id="{EF725CF0-7DD5-D437-5E76-37EE5294BE6D}"/>
              </a:ext>
            </a:extLst>
          </p:cNvPr>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l="43710" t="40239" r="1425" b="27406"/>
          <a:stretch/>
        </p:blipFill>
        <p:spPr>
          <a:xfrm>
            <a:off x="122193" y="5263706"/>
            <a:ext cx="1095310" cy="913631"/>
          </a:xfrm>
          <a:prstGeom prst="rect">
            <a:avLst/>
          </a:prstGeom>
        </p:spPr>
      </p:pic>
      <p:pic>
        <p:nvPicPr>
          <p:cNvPr id="7" name="図 6" descr="挿絵, シャツ が含まれている画像&#10;&#10;自動的に生成された説明">
            <a:extLst>
              <a:ext uri="{FF2B5EF4-FFF2-40B4-BE49-F238E27FC236}">
                <a16:creationId xmlns:a16="http://schemas.microsoft.com/office/drawing/2014/main" id="{FD90C909-4FD5-FF04-1D4D-DA09FC68CCF7}"/>
              </a:ext>
            </a:extLst>
          </p:cNvPr>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l="4720" t="40936" r="51715" b="28377"/>
          <a:stretch/>
        </p:blipFill>
        <p:spPr>
          <a:xfrm>
            <a:off x="11197400" y="5252423"/>
            <a:ext cx="916943" cy="913630"/>
          </a:xfrm>
          <a:prstGeom prst="rect">
            <a:avLst/>
          </a:prstGeom>
        </p:spPr>
      </p:pic>
      <p:sp>
        <p:nvSpPr>
          <p:cNvPr id="9" name="フッター プレースホルダー 5">
            <a:extLst>
              <a:ext uri="{FF2B5EF4-FFF2-40B4-BE49-F238E27FC236}">
                <a16:creationId xmlns:a16="http://schemas.microsoft.com/office/drawing/2014/main" id="{96771D13-CD01-D3E4-E5B4-CCA08B1B0549}"/>
              </a:ext>
            </a:extLst>
          </p:cNvPr>
          <p:cNvSpPr txBox="1">
            <a:spLocks/>
          </p:cNvSpPr>
          <p:nvPr/>
        </p:nvSpPr>
        <p:spPr>
          <a:xfrm>
            <a:off x="2613749" y="6374809"/>
            <a:ext cx="6964502" cy="357483"/>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ja-JP" altLang="en-US" sz="2000" dirty="0">
                <a:solidFill>
                  <a:schemeClr val="tx1"/>
                </a:solidFill>
                <a:latin typeface="UD デジタル 教科書体 NK-B" panose="02020700000000000000" pitchFamily="18" charset="-128"/>
                <a:ea typeface="UD デジタル 教科書体 NK-B" panose="02020700000000000000" pitchFamily="18" charset="-128"/>
              </a:rPr>
              <a:t>宮城県総合教育センター　令和</a:t>
            </a:r>
            <a:r>
              <a:rPr kumimoji="1" lang="en-US" altLang="ja-JP" sz="2000" dirty="0">
                <a:solidFill>
                  <a:schemeClr val="tx1"/>
                </a:solidFill>
                <a:latin typeface="UD デジタル 教科書体 NK-B" panose="02020700000000000000" pitchFamily="18" charset="-128"/>
                <a:ea typeface="UD デジタル 教科書体 NK-B" panose="02020700000000000000" pitchFamily="18" charset="-128"/>
              </a:rPr>
              <a:t>6</a:t>
            </a:r>
            <a:r>
              <a:rPr kumimoji="1" lang="ja-JP" altLang="en-US" sz="2000" dirty="0">
                <a:solidFill>
                  <a:schemeClr val="tx1"/>
                </a:solidFill>
                <a:latin typeface="UD デジタル 教科書体 NK-B" panose="02020700000000000000" pitchFamily="18" charset="-128"/>
                <a:ea typeface="UD デジタル 教科書体 NK-B" panose="02020700000000000000" pitchFamily="18" charset="-128"/>
              </a:rPr>
              <a:t>年度　生徒指導研究グループ</a:t>
            </a:r>
          </a:p>
        </p:txBody>
      </p:sp>
      <p:sp>
        <p:nvSpPr>
          <p:cNvPr id="4" name="テキスト ボックス 3">
            <a:extLst>
              <a:ext uri="{FF2B5EF4-FFF2-40B4-BE49-F238E27FC236}">
                <a16:creationId xmlns:a16="http://schemas.microsoft.com/office/drawing/2014/main" id="{726C2A8B-EC60-D12D-631D-D9A7215ADA94}"/>
              </a:ext>
            </a:extLst>
          </p:cNvPr>
          <p:cNvSpPr txBox="1"/>
          <p:nvPr/>
        </p:nvSpPr>
        <p:spPr>
          <a:xfrm>
            <a:off x="580663" y="442981"/>
            <a:ext cx="11030673" cy="782137"/>
          </a:xfrm>
          <a:prstGeom prst="rect">
            <a:avLst/>
          </a:prstGeom>
          <a:noFill/>
        </p:spPr>
        <p:txBody>
          <a:bodyPr wrap="square">
            <a:spAutoFit/>
          </a:bodyPr>
          <a:lstStyle/>
          <a:p>
            <a:pPr algn="ctr">
              <a:lnSpc>
                <a:spcPct val="150000"/>
              </a:lnSpc>
            </a:pPr>
            <a:r>
              <a:rPr lang="ja-JP" altLang="en-US" sz="3600" b="1" dirty="0">
                <a:solidFill>
                  <a:schemeClr val="bg1"/>
                </a:solidFill>
                <a:latin typeface="BIZ UDPゴシック" panose="020B0400000000000000" pitchFamily="50" charset="-128"/>
                <a:ea typeface="BIZ UDPゴシック" panose="020B0400000000000000" pitchFamily="50" charset="-128"/>
                <a:cs typeface="メイリオ" panose="020B0604030504040204" pitchFamily="50" charset="-128"/>
              </a:rPr>
              <a:t>　４　教員の働き掛けを考え、児童との関係を深めよう</a:t>
            </a:r>
          </a:p>
        </p:txBody>
      </p:sp>
      <p:sp>
        <p:nvSpPr>
          <p:cNvPr id="31" name="テキスト ボックス 30">
            <a:extLst>
              <a:ext uri="{FF2B5EF4-FFF2-40B4-BE49-F238E27FC236}">
                <a16:creationId xmlns:a16="http://schemas.microsoft.com/office/drawing/2014/main" id="{D0F8F9E8-90B2-A035-7283-318E10FD064F}"/>
              </a:ext>
            </a:extLst>
          </p:cNvPr>
          <p:cNvSpPr txBox="1"/>
          <p:nvPr/>
        </p:nvSpPr>
        <p:spPr>
          <a:xfrm>
            <a:off x="1324790" y="2636333"/>
            <a:ext cx="9587000" cy="584775"/>
          </a:xfrm>
          <a:prstGeom prst="rect">
            <a:avLst/>
          </a:prstGeom>
          <a:solidFill>
            <a:schemeClr val="bg1"/>
          </a:solidFill>
          <a:ln w="38100">
            <a:noFill/>
          </a:ln>
        </p:spPr>
        <p:txBody>
          <a:bodyPr wrap="square" rtlCol="0">
            <a:spAutoFit/>
          </a:bodyPr>
          <a:lstStyle/>
          <a:p>
            <a:pPr algn="ctr"/>
            <a:r>
              <a:rPr lang="ja-JP" altLang="en-US" sz="3200" spc="-15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発達支持的教育相談を教職員みんなで行いましょう。</a:t>
            </a:r>
            <a:endParaRPr lang="en-US" altLang="ja-JP" sz="3200" spc="-15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1939381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1"/>
                                        </p:tgtEl>
                                        <p:attrNameLst>
                                          <p:attrName>style.visibility</p:attrName>
                                        </p:attrNameLst>
                                      </p:cBhvr>
                                      <p:to>
                                        <p:strVal val="visible"/>
                                      </p:to>
                                    </p:set>
                                    <p:animEffect transition="in" filter="fade">
                                      <p:cBhvr>
                                        <p:cTn id="10" dur="500"/>
                                        <p:tgtEl>
                                          <p:spTgt spid="3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fade">
                                      <p:cBhvr>
                                        <p:cTn id="13" dur="500"/>
                                        <p:tgtEl>
                                          <p:spTgt spid="1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fade">
                                      <p:cBhvr>
                                        <p:cTn id="21" dur="500"/>
                                        <p:tgtEl>
                                          <p:spTgt spid="44"/>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fade">
                                      <p:cBhvr>
                                        <p:cTn id="24" dur="500"/>
                                        <p:tgtEl>
                                          <p:spTgt spid="20"/>
                                        </p:tgtEl>
                                      </p:cBhvr>
                                    </p:animEffect>
                                  </p:childTnLst>
                                </p:cTn>
                              </p:par>
                              <p:par>
                                <p:cTn id="25" presetID="10" presetClass="entr" presetSubtype="0" fill="hold" nodeType="with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500"/>
                                        <p:tgtEl>
                                          <p:spTgt spid="3"/>
                                        </p:tgtEl>
                                      </p:cBhvr>
                                    </p:animEffect>
                                  </p:childTnLst>
                                </p:cTn>
                              </p:par>
                              <p:par>
                                <p:cTn id="28" presetID="10" presetClass="entr" presetSubtype="0" fill="hold" nodeType="with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9" grpId="0"/>
      <p:bldP spid="20" grpId="0"/>
      <p:bldP spid="44" grpId="0" animBg="1"/>
      <p:bldP spid="31"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bg>
      <p:bgPr>
        <a:gradFill flip="none" rotWithShape="1">
          <a:gsLst>
            <a:gs pos="93000">
              <a:srgbClr val="FFDDFF"/>
            </a:gs>
            <a:gs pos="42000">
              <a:srgbClr val="CCFFCC"/>
            </a:gs>
            <a:gs pos="13000">
              <a:srgbClr val="FFFF99">
                <a:alpha val="50000"/>
              </a:srgbClr>
            </a:gs>
            <a:gs pos="71000">
              <a:srgbClr val="CCFFFF"/>
            </a:gs>
          </a:gsLst>
          <a:lin ang="5400000" scaled="1"/>
          <a:tileRect/>
        </a:gradFill>
        <a:effectLst/>
      </p:bgPr>
    </p:bg>
    <p:spTree>
      <p:nvGrpSpPr>
        <p:cNvPr id="1" name="">
          <a:extLst>
            <a:ext uri="{FF2B5EF4-FFF2-40B4-BE49-F238E27FC236}">
              <a16:creationId xmlns:a16="http://schemas.microsoft.com/office/drawing/2014/main" id="{6389A5B7-24F0-C2EC-E3EA-4749D2352036}"/>
            </a:ext>
          </a:extLst>
        </p:cNvPr>
        <p:cNvGrpSpPr/>
        <p:nvPr/>
      </p:nvGrpSpPr>
      <p:grpSpPr>
        <a:xfrm>
          <a:off x="0" y="0"/>
          <a:ext cx="0" cy="0"/>
          <a:chOff x="0" y="0"/>
          <a:chExt cx="0" cy="0"/>
        </a:xfrm>
      </p:grpSpPr>
      <p:sp>
        <p:nvSpPr>
          <p:cNvPr id="10" name="スライド番号プレースホルダー 6">
            <a:extLst>
              <a:ext uri="{FF2B5EF4-FFF2-40B4-BE49-F238E27FC236}">
                <a16:creationId xmlns:a16="http://schemas.microsoft.com/office/drawing/2014/main" id="{9F27912D-4E1D-356C-CA90-66F5C59ADDC9}"/>
              </a:ext>
            </a:extLst>
          </p:cNvPr>
          <p:cNvSpPr>
            <a:spLocks noGrp="1"/>
          </p:cNvSpPr>
          <p:nvPr>
            <p:ph type="sldNum" sz="quarter" idx="4294967295"/>
          </p:nvPr>
        </p:nvSpPr>
        <p:spPr>
          <a:xfrm>
            <a:off x="11043621" y="6359525"/>
            <a:ext cx="685800" cy="365125"/>
          </a:xfrm>
        </p:spPr>
        <p:txBody>
          <a:bodyPr/>
          <a:lstStyle/>
          <a:p>
            <a:fld id="{0E54B413-F675-4D37-BE3F-961AF07AA19A}" type="slidenum">
              <a:rPr kumimoji="1" lang="ja-JP" altLang="en-US" sz="2000" smtClean="0">
                <a:solidFill>
                  <a:schemeClr val="tx1"/>
                </a:solidFill>
                <a:latin typeface="UD デジタル 教科書体 NK-B" panose="02020700000000000000" pitchFamily="18" charset="-128"/>
                <a:ea typeface="UD デジタル 教科書体 NK-B" panose="02020700000000000000" pitchFamily="18" charset="-128"/>
              </a:rPr>
              <a:t>55</a:t>
            </a:fld>
            <a:endParaRPr kumimoji="1" lang="ja-JP" altLang="en-US" sz="2000" dirty="0">
              <a:solidFill>
                <a:schemeClr val="tx1"/>
              </a:solidFill>
              <a:latin typeface="UD デジタル 教科書体 NK-B" panose="02020700000000000000" pitchFamily="18" charset="-128"/>
              <a:ea typeface="UD デジタル 教科書体 NK-B" panose="02020700000000000000" pitchFamily="18" charset="-128"/>
            </a:endParaRPr>
          </a:p>
        </p:txBody>
      </p:sp>
      <p:sp>
        <p:nvSpPr>
          <p:cNvPr id="7" name="フッター プレースホルダー 5">
            <a:extLst>
              <a:ext uri="{FF2B5EF4-FFF2-40B4-BE49-F238E27FC236}">
                <a16:creationId xmlns:a16="http://schemas.microsoft.com/office/drawing/2014/main" id="{0448D678-2571-5BB5-E160-B1B68277BD3D}"/>
              </a:ext>
            </a:extLst>
          </p:cNvPr>
          <p:cNvSpPr txBox="1">
            <a:spLocks/>
          </p:cNvSpPr>
          <p:nvPr/>
        </p:nvSpPr>
        <p:spPr>
          <a:xfrm>
            <a:off x="2613749" y="6374809"/>
            <a:ext cx="6964502" cy="357483"/>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ja-JP" altLang="en-US" sz="2000">
                <a:solidFill>
                  <a:schemeClr val="tx1"/>
                </a:solidFill>
                <a:latin typeface="UD デジタル 教科書体 NK-B" panose="02020700000000000000" pitchFamily="18" charset="-128"/>
                <a:ea typeface="UD デジタル 教科書体 NK-B" panose="02020700000000000000" pitchFamily="18" charset="-128"/>
              </a:rPr>
              <a:t>宮城県総合教育センター　令和</a:t>
            </a:r>
            <a:r>
              <a:rPr kumimoji="1" lang="en-US" altLang="ja-JP" sz="2000">
                <a:solidFill>
                  <a:schemeClr val="tx1"/>
                </a:solidFill>
                <a:latin typeface="UD デジタル 教科書体 NK-B" panose="02020700000000000000" pitchFamily="18" charset="-128"/>
                <a:ea typeface="UD デジタル 教科書体 NK-B" panose="02020700000000000000" pitchFamily="18" charset="-128"/>
              </a:rPr>
              <a:t>6</a:t>
            </a:r>
            <a:r>
              <a:rPr kumimoji="1" lang="ja-JP" altLang="en-US" sz="2000">
                <a:solidFill>
                  <a:schemeClr val="tx1"/>
                </a:solidFill>
                <a:latin typeface="UD デジタル 教科書体 NK-B" panose="02020700000000000000" pitchFamily="18" charset="-128"/>
                <a:ea typeface="UD デジタル 教科書体 NK-B" panose="02020700000000000000" pitchFamily="18" charset="-128"/>
              </a:rPr>
              <a:t>年度　生徒指導研究グループ</a:t>
            </a:r>
            <a:endParaRPr kumimoji="1" lang="ja-JP" altLang="en-US" sz="2000" dirty="0">
              <a:solidFill>
                <a:schemeClr val="tx1"/>
              </a:solidFill>
              <a:latin typeface="UD デジタル 教科書体 NK-B" panose="02020700000000000000" pitchFamily="18" charset="-128"/>
              <a:ea typeface="UD デジタル 教科書体 NK-B" panose="02020700000000000000" pitchFamily="18" charset="-128"/>
            </a:endParaRPr>
          </a:p>
        </p:txBody>
      </p:sp>
      <p:sp>
        <p:nvSpPr>
          <p:cNvPr id="14" name="正方形/長方形 13">
            <a:extLst>
              <a:ext uri="{FF2B5EF4-FFF2-40B4-BE49-F238E27FC236}">
                <a16:creationId xmlns:a16="http://schemas.microsoft.com/office/drawing/2014/main" id="{F2778DEF-036A-45F2-02B1-BC3FC13FE1FE}"/>
              </a:ext>
            </a:extLst>
          </p:cNvPr>
          <p:cNvSpPr/>
          <p:nvPr/>
        </p:nvSpPr>
        <p:spPr>
          <a:xfrm>
            <a:off x="8046" y="4967954"/>
            <a:ext cx="12002059" cy="769441"/>
          </a:xfrm>
          <a:prstGeom prst="rect">
            <a:avLst/>
          </a:prstGeom>
          <a:noFill/>
        </p:spPr>
        <p:txBody>
          <a:bodyPr wrap="square" lIns="91440" tIns="45720" rIns="91440" bIns="45720">
            <a:spAutoFit/>
          </a:bodyPr>
          <a:lstStyle/>
          <a:p>
            <a:pPr algn="ctr"/>
            <a:r>
              <a:rPr lang="ja-JP" altLang="en-US" sz="4400" b="1" cap="none" spc="0" dirty="0">
                <a:ln w="10160">
                  <a:solidFill>
                    <a:schemeClr val="tx1"/>
                  </a:solidFill>
                  <a:prstDash val="solid"/>
                </a:ln>
                <a:solidFill>
                  <a:srgbClr val="FFFFFF"/>
                </a:solidFill>
                <a:effectLst>
                  <a:outerShdw blurRad="38100" dist="22860" dir="5400000" algn="tl" rotWithShape="0">
                    <a:srgbClr val="000000">
                      <a:alpha val="30000"/>
                    </a:srgbClr>
                  </a:outerShdw>
                </a:effectLst>
              </a:rPr>
              <a:t>４つの「</a:t>
            </a:r>
            <a:r>
              <a:rPr lang="ja-JP" altLang="en-US" sz="4400" b="1" cap="none" spc="0" dirty="0">
                <a:ln w="10160">
                  <a:solidFill>
                    <a:srgbClr val="FF0000"/>
                  </a:solidFill>
                  <a:prstDash val="solid"/>
                </a:ln>
                <a:solidFill>
                  <a:srgbClr val="FF0000"/>
                </a:solidFill>
                <a:effectLst>
                  <a:outerShdw blurRad="38100" dist="22860" dir="5400000" algn="tl" rotWithShape="0">
                    <a:srgbClr val="000000">
                      <a:alpha val="30000"/>
                    </a:srgbClr>
                  </a:outerShdw>
                </a:effectLst>
              </a:rPr>
              <a:t>深</a:t>
            </a:r>
            <a:r>
              <a:rPr lang="ja-JP" altLang="en-US" sz="4400" b="1" cap="none" spc="0" dirty="0">
                <a:ln w="10160">
                  <a:solidFill>
                    <a:schemeClr val="tx1"/>
                  </a:solidFill>
                  <a:prstDash val="solid"/>
                </a:ln>
                <a:solidFill>
                  <a:srgbClr val="FFFFFF"/>
                </a:solidFill>
                <a:effectLst>
                  <a:outerShdw blurRad="38100" dist="22860" dir="5400000" algn="tl" rotWithShape="0">
                    <a:srgbClr val="000000">
                      <a:alpha val="30000"/>
                    </a:srgbClr>
                  </a:outerShdw>
                </a:effectLst>
              </a:rPr>
              <a:t>」で児童の</a:t>
            </a:r>
            <a:r>
              <a:rPr lang="ja-JP" altLang="en-US" sz="4400" b="1" cap="none" spc="0" dirty="0">
                <a:ln w="10160">
                  <a:solidFill>
                    <a:schemeClr val="tx1"/>
                  </a:solidFill>
                  <a:prstDash val="solid"/>
                </a:ln>
                <a:solidFill>
                  <a:srgbClr val="FFFF00"/>
                </a:solidFill>
                <a:effectLst>
                  <a:outerShdw blurRad="38100" dist="22860" dir="5400000" algn="tl" rotWithShape="0">
                    <a:srgbClr val="000000">
                      <a:alpha val="30000"/>
                    </a:srgbClr>
                  </a:outerShdw>
                </a:effectLst>
              </a:rPr>
              <a:t>自己指導能力</a:t>
            </a:r>
            <a:r>
              <a:rPr lang="ja-JP" altLang="en-US" sz="4400" b="1" cap="none" spc="0" dirty="0">
                <a:ln w="10160">
                  <a:solidFill>
                    <a:schemeClr val="tx1"/>
                  </a:solidFill>
                  <a:prstDash val="solid"/>
                </a:ln>
                <a:solidFill>
                  <a:srgbClr val="FFFFFF"/>
                </a:solidFill>
                <a:effectLst>
                  <a:outerShdw blurRad="38100" dist="22860" dir="5400000" algn="tl" rotWithShape="0">
                    <a:srgbClr val="000000">
                      <a:alpha val="30000"/>
                    </a:srgbClr>
                  </a:outerShdw>
                </a:effectLst>
              </a:rPr>
              <a:t>を育てよう</a:t>
            </a:r>
          </a:p>
        </p:txBody>
      </p:sp>
      <p:sp>
        <p:nvSpPr>
          <p:cNvPr id="2" name="正方形/長方形 1">
            <a:extLst>
              <a:ext uri="{FF2B5EF4-FFF2-40B4-BE49-F238E27FC236}">
                <a16:creationId xmlns:a16="http://schemas.microsoft.com/office/drawing/2014/main" id="{AA8A6BCD-E480-82BD-5EC6-0C67B9E9A5C9}"/>
              </a:ext>
            </a:extLst>
          </p:cNvPr>
          <p:cNvSpPr/>
          <p:nvPr/>
        </p:nvSpPr>
        <p:spPr>
          <a:xfrm>
            <a:off x="9055450" y="443638"/>
            <a:ext cx="2954655" cy="646331"/>
          </a:xfrm>
          <a:prstGeom prst="rect">
            <a:avLst/>
          </a:prstGeom>
          <a:noFill/>
        </p:spPr>
        <p:txBody>
          <a:bodyPr wrap="none" lIns="91440" tIns="45720" rIns="91440" bIns="45720">
            <a:spAutoFit/>
          </a:bodyPr>
          <a:lstStyle/>
          <a:p>
            <a:pPr algn="ctr"/>
            <a:r>
              <a:rPr lang="en-US" altLang="ja-JP" sz="3600" b="0" cap="none" spc="0" dirty="0">
                <a:ln w="0"/>
                <a:solidFill>
                  <a:schemeClr val="tx1"/>
                </a:solidFill>
                <a:latin typeface="HGS創英角ｺﾞｼｯｸUB" panose="020B0900000000000000" pitchFamily="50" charset="-128"/>
                <a:ea typeface="HGS創英角ｺﾞｼｯｸUB" panose="020B0900000000000000" pitchFamily="50" charset="-128"/>
              </a:rPr>
              <a:t>【</a:t>
            </a:r>
            <a:r>
              <a:rPr lang="ja-JP" altLang="en-US" sz="3600" b="0" cap="none" spc="0" dirty="0">
                <a:ln w="0"/>
                <a:solidFill>
                  <a:schemeClr val="tx1"/>
                </a:solidFill>
                <a:latin typeface="HGS創英角ｺﾞｼｯｸUB" panose="020B0900000000000000" pitchFamily="50" charset="-128"/>
                <a:ea typeface="HGS創英角ｺﾞｼｯｸUB" panose="020B0900000000000000" pitchFamily="50" charset="-128"/>
              </a:rPr>
              <a:t>小学校版</a:t>
            </a:r>
            <a:r>
              <a:rPr lang="en-US" altLang="ja-JP" sz="3600" b="0" cap="none" spc="0" dirty="0">
                <a:ln w="0"/>
                <a:solidFill>
                  <a:schemeClr val="tx1"/>
                </a:solidFill>
                <a:latin typeface="HGS創英角ｺﾞｼｯｸUB" panose="020B0900000000000000" pitchFamily="50" charset="-128"/>
                <a:ea typeface="HGS創英角ｺﾞｼｯｸUB" panose="020B0900000000000000" pitchFamily="50" charset="-128"/>
              </a:rPr>
              <a:t>】</a:t>
            </a:r>
            <a:endParaRPr lang="ja-JP" altLang="en-US" sz="3600" b="0" cap="none" spc="0" dirty="0">
              <a:ln w="0"/>
              <a:solidFill>
                <a:schemeClr val="tx1"/>
              </a:solidFill>
              <a:latin typeface="HGS創英角ｺﾞｼｯｸUB" panose="020B0900000000000000" pitchFamily="50" charset="-128"/>
              <a:ea typeface="HGS創英角ｺﾞｼｯｸUB" panose="020B0900000000000000" pitchFamily="50" charset="-128"/>
            </a:endParaRPr>
          </a:p>
        </p:txBody>
      </p:sp>
      <p:sp>
        <p:nvSpPr>
          <p:cNvPr id="3" name="正方形/長方形 2">
            <a:extLst>
              <a:ext uri="{FF2B5EF4-FFF2-40B4-BE49-F238E27FC236}">
                <a16:creationId xmlns:a16="http://schemas.microsoft.com/office/drawing/2014/main" id="{9D4208E5-9C4F-73FF-7382-2F97F7E9D2B5}"/>
              </a:ext>
            </a:extLst>
          </p:cNvPr>
          <p:cNvSpPr/>
          <p:nvPr/>
        </p:nvSpPr>
        <p:spPr>
          <a:xfrm>
            <a:off x="1266386" y="2253229"/>
            <a:ext cx="9485377" cy="2800767"/>
          </a:xfrm>
          <a:prstGeom prst="rect">
            <a:avLst/>
          </a:prstGeom>
          <a:noFill/>
        </p:spPr>
        <p:txBody>
          <a:bodyPr vert="horz" wrap="squar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8800" b="1" i="0" u="none" strike="noStrike" kern="1200" cap="none" spc="50" normalizeH="0" baseline="0" noProof="0" dirty="0">
                <a:ln w="9525" cmpd="sng">
                  <a:gradFill>
                    <a:gsLst>
                      <a:gs pos="22000">
                        <a:srgbClr val="FFDDFF"/>
                      </a:gs>
                      <a:gs pos="48000">
                        <a:srgbClr val="CCFFFF"/>
                      </a:gs>
                      <a:gs pos="71000">
                        <a:srgbClr val="FFFF99"/>
                      </a:gs>
                      <a:gs pos="100000">
                        <a:srgbClr val="5B9BD5">
                          <a:lumMod val="30000"/>
                          <a:lumOff val="70000"/>
                        </a:srgbClr>
                      </a:gs>
                    </a:gsLst>
                    <a:lin ang="5400000" scaled="1"/>
                  </a:gradFill>
                  <a:prstDash val="solid"/>
                </a:ln>
                <a:solidFill>
                  <a:srgbClr val="70AD47">
                    <a:tint val="1000"/>
                  </a:srgbClr>
                </a:solidFill>
                <a:effectLst>
                  <a:glow rad="228600">
                    <a:srgbClr val="ED7D31">
                      <a:satMod val="175000"/>
                      <a:alpha val="40000"/>
                    </a:srgbClr>
                  </a:glow>
                </a:effectLst>
                <a:uLnTx/>
                <a:uFillTx/>
                <a:latin typeface="UD デジタル 教科書体 NP-B" panose="02020700000000000000" pitchFamily="18" charset="-128"/>
                <a:ea typeface="UD デジタル 教科書体 NP-B" panose="02020700000000000000" pitchFamily="18" charset="-128"/>
                <a:cs typeface="+mn-cs"/>
              </a:rPr>
              <a:t>いつでもどこでも</a:t>
            </a:r>
            <a:endParaRPr kumimoji="1" lang="en-US" altLang="ja-JP" sz="8800" b="1" i="0" u="none" strike="noStrike" kern="1200" cap="none" spc="50" normalizeH="0" baseline="0" noProof="0" dirty="0">
              <a:ln w="9525" cmpd="sng">
                <a:gradFill>
                  <a:gsLst>
                    <a:gs pos="22000">
                      <a:srgbClr val="FFDDFF"/>
                    </a:gs>
                    <a:gs pos="48000">
                      <a:srgbClr val="CCFFFF"/>
                    </a:gs>
                    <a:gs pos="71000">
                      <a:srgbClr val="FFFF99"/>
                    </a:gs>
                    <a:gs pos="100000">
                      <a:srgbClr val="5B9BD5">
                        <a:lumMod val="30000"/>
                        <a:lumOff val="70000"/>
                      </a:srgbClr>
                    </a:gs>
                  </a:gsLst>
                  <a:lin ang="5400000" scaled="1"/>
                </a:gradFill>
                <a:prstDash val="solid"/>
              </a:ln>
              <a:solidFill>
                <a:srgbClr val="70AD47">
                  <a:tint val="1000"/>
                </a:srgbClr>
              </a:solidFill>
              <a:effectLst>
                <a:glow rad="228600">
                  <a:srgbClr val="ED7D31">
                    <a:satMod val="175000"/>
                    <a:alpha val="40000"/>
                  </a:srgbClr>
                </a:glow>
              </a:effectLst>
              <a:uLnTx/>
              <a:uFillTx/>
              <a:latin typeface="UD デジタル 教科書体 NP-B" panose="02020700000000000000" pitchFamily="18" charset="-128"/>
              <a:ea typeface="UD デジタル 教科書体 NP-B" panose="02020700000000000000" pitchFamily="18"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8800" b="1" i="0" u="none" strike="noStrike" kern="1200" cap="none" spc="50" normalizeH="0" baseline="0" noProof="0" dirty="0">
                <a:ln w="9525" cmpd="sng">
                  <a:gradFill>
                    <a:gsLst>
                      <a:gs pos="22000">
                        <a:srgbClr val="FFDDFF"/>
                      </a:gs>
                      <a:gs pos="48000">
                        <a:srgbClr val="CCFFFF"/>
                      </a:gs>
                      <a:gs pos="71000">
                        <a:srgbClr val="FFFF99"/>
                      </a:gs>
                      <a:gs pos="100000">
                        <a:srgbClr val="5B9BD5">
                          <a:lumMod val="30000"/>
                          <a:lumOff val="70000"/>
                        </a:srgbClr>
                      </a:gs>
                    </a:gsLst>
                    <a:lin ang="5400000" scaled="1"/>
                  </a:gradFill>
                  <a:prstDash val="solid"/>
                </a:ln>
                <a:solidFill>
                  <a:srgbClr val="70AD47">
                    <a:tint val="1000"/>
                  </a:srgbClr>
                </a:solidFill>
                <a:effectLst>
                  <a:glow rad="228600">
                    <a:srgbClr val="ED7D31">
                      <a:satMod val="175000"/>
                      <a:alpha val="40000"/>
                    </a:srgbClr>
                  </a:glow>
                </a:effectLst>
                <a:uLnTx/>
                <a:uFillTx/>
                <a:latin typeface="UD デジタル 教科書体 NP-B" panose="02020700000000000000" pitchFamily="18" charset="-128"/>
                <a:ea typeface="UD デジタル 教科書体 NP-B" panose="02020700000000000000" pitchFamily="18" charset="-128"/>
                <a:cs typeface="+mn-cs"/>
              </a:rPr>
              <a:t>教育相談</a:t>
            </a:r>
            <a:endParaRPr kumimoji="0" lang="ja-JP" altLang="en-US" sz="8800" b="1" i="0" u="none" strike="noStrike" kern="1200" cap="none" spc="50" normalizeH="0" baseline="0" noProof="0" dirty="0">
              <a:ln w="9525" cmpd="sng">
                <a:gradFill>
                  <a:gsLst>
                    <a:gs pos="22000">
                      <a:srgbClr val="FFDDFF"/>
                    </a:gs>
                    <a:gs pos="48000">
                      <a:srgbClr val="CCFFFF"/>
                    </a:gs>
                    <a:gs pos="71000">
                      <a:srgbClr val="FFFF99"/>
                    </a:gs>
                    <a:gs pos="100000">
                      <a:srgbClr val="5B9BD5">
                        <a:lumMod val="30000"/>
                        <a:lumOff val="70000"/>
                      </a:srgbClr>
                    </a:gs>
                  </a:gsLst>
                  <a:lin ang="5400000" scaled="1"/>
                </a:gradFill>
                <a:prstDash val="solid"/>
              </a:ln>
              <a:solidFill>
                <a:srgbClr val="70AD47">
                  <a:tint val="1000"/>
                </a:srgbClr>
              </a:solidFill>
              <a:effectLst>
                <a:glow rad="228600">
                  <a:srgbClr val="ED7D31">
                    <a:satMod val="175000"/>
                    <a:alpha val="40000"/>
                  </a:srgbClr>
                </a:glow>
              </a:effectLst>
              <a:uLnTx/>
              <a:uFillTx/>
              <a:latin typeface="UD デジタル 教科書体 NP-B" panose="02020700000000000000" pitchFamily="18" charset="-128"/>
              <a:ea typeface="UD デジタル 教科書体 NP-B" panose="02020700000000000000" pitchFamily="18" charset="-128"/>
              <a:cs typeface="+mn-cs"/>
            </a:endParaRPr>
          </a:p>
        </p:txBody>
      </p:sp>
      <p:pic>
        <p:nvPicPr>
          <p:cNvPr id="4" name="図 3" descr="Teams&#10;&#10;中程度の精度で自動的に生成された説明">
            <a:extLst>
              <a:ext uri="{FF2B5EF4-FFF2-40B4-BE49-F238E27FC236}">
                <a16:creationId xmlns:a16="http://schemas.microsoft.com/office/drawing/2014/main" id="{645A0DBD-EE77-BE20-7465-4CEDF9479644}"/>
              </a:ext>
            </a:extLst>
          </p:cNvPr>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t="33972" r="10159" b="29021"/>
          <a:stretch/>
        </p:blipFill>
        <p:spPr>
          <a:xfrm rot="254042">
            <a:off x="3866436" y="139101"/>
            <a:ext cx="3851020" cy="2243832"/>
          </a:xfrm>
          <a:prstGeom prst="rect">
            <a:avLst/>
          </a:prstGeom>
        </p:spPr>
      </p:pic>
    </p:spTree>
    <p:extLst>
      <p:ext uri="{BB962C8B-B14F-4D97-AF65-F5344CB8AC3E}">
        <p14:creationId xmlns:p14="http://schemas.microsoft.com/office/powerpoint/2010/main" val="77286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7ADE8C-8006-CC97-273B-74E4F301CE4B}"/>
            </a:ext>
          </a:extLst>
        </p:cNvPr>
        <p:cNvGrpSpPr/>
        <p:nvPr/>
      </p:nvGrpSpPr>
      <p:grpSpPr>
        <a:xfrm>
          <a:off x="0" y="0"/>
          <a:ext cx="0" cy="0"/>
          <a:chOff x="0" y="0"/>
          <a:chExt cx="0" cy="0"/>
        </a:xfrm>
      </p:grpSpPr>
      <p:sp>
        <p:nvSpPr>
          <p:cNvPr id="8" name="テキスト ボックス 7">
            <a:extLst>
              <a:ext uri="{FF2B5EF4-FFF2-40B4-BE49-F238E27FC236}">
                <a16:creationId xmlns:a16="http://schemas.microsoft.com/office/drawing/2014/main" id="{83788A79-4A93-878C-B15C-D963459B7AD5}"/>
              </a:ext>
            </a:extLst>
          </p:cNvPr>
          <p:cNvSpPr txBox="1"/>
          <p:nvPr/>
        </p:nvSpPr>
        <p:spPr>
          <a:xfrm>
            <a:off x="1221864" y="2328735"/>
            <a:ext cx="9747437" cy="2708434"/>
          </a:xfrm>
          <a:prstGeom prst="rect">
            <a:avLst/>
          </a:prstGeom>
          <a:noFill/>
        </p:spPr>
        <p:txBody>
          <a:bodyPr wrap="square" rtlCol="0">
            <a:spAutoFit/>
          </a:bodyPr>
          <a:lstStyle/>
          <a:p>
            <a:r>
              <a:rPr lang="ja-JP" altLang="en-US" sz="3200" spc="-300" dirty="0">
                <a:latin typeface="メイリオ" panose="020B0604030504040204" pitchFamily="50" charset="-128"/>
                <a:ea typeface="メイリオ" panose="020B0604030504040204" pitchFamily="50" charset="-128"/>
                <a:cs typeface="メイリオ" panose="020B0604030504040204" pitchFamily="50" charset="-128"/>
              </a:rPr>
              <a:t>１  </a:t>
            </a:r>
            <a:r>
              <a:rPr lang="ja-JP" altLang="en-US" sz="3200" dirty="0">
                <a:latin typeface="メイリオ" panose="020B0604030504040204" pitchFamily="50" charset="-128"/>
                <a:ea typeface="メイリオ" panose="020B0604030504040204" pitchFamily="50" charset="-128"/>
                <a:cs typeface="メイリオ" panose="020B0604030504040204" pitchFamily="50" charset="-128"/>
              </a:rPr>
              <a:t>教員の教育相談の知識を</a:t>
            </a:r>
            <a:r>
              <a:rPr lang="ja-JP" altLang="en-US" sz="32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深</a:t>
            </a:r>
            <a:r>
              <a:rPr lang="ja-JP" altLang="en-US" sz="3200" dirty="0">
                <a:latin typeface="メイリオ" panose="020B0604030504040204" pitchFamily="50" charset="-128"/>
                <a:ea typeface="メイリオ" panose="020B0604030504040204" pitchFamily="50" charset="-128"/>
                <a:cs typeface="メイリオ" panose="020B0604030504040204" pitchFamily="50" charset="-128"/>
              </a:rPr>
              <a:t>めよう</a:t>
            </a:r>
            <a:endParaRPr lang="en-US" altLang="ja-JP" sz="3200" dirty="0">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1400"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3200" dirty="0">
                <a:latin typeface="メイリオ" panose="020B0604030504040204" pitchFamily="50" charset="-128"/>
                <a:ea typeface="メイリオ" panose="020B0604030504040204" pitchFamily="50" charset="-128"/>
                <a:cs typeface="メイリオ" panose="020B0604030504040204" pitchFamily="50" charset="-128"/>
              </a:rPr>
              <a:t>２ 児童の自己理解を</a:t>
            </a:r>
            <a:r>
              <a:rPr lang="ja-JP" altLang="en-US" sz="32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深</a:t>
            </a:r>
            <a:r>
              <a:rPr lang="ja-JP" altLang="en-US" sz="3200" dirty="0">
                <a:latin typeface="メイリオ" panose="020B0604030504040204" pitchFamily="50" charset="-128"/>
                <a:ea typeface="メイリオ" panose="020B0604030504040204" pitchFamily="50" charset="-128"/>
                <a:cs typeface="メイリオ" panose="020B0604030504040204" pitchFamily="50" charset="-128"/>
              </a:rPr>
              <a:t>めよう</a:t>
            </a:r>
            <a:endParaRPr lang="en-US" altLang="ja-JP" sz="3200" dirty="0">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1400"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3200" dirty="0">
                <a:latin typeface="メイリオ" panose="020B0604030504040204" pitchFamily="50" charset="-128"/>
                <a:ea typeface="メイリオ" panose="020B0604030504040204" pitchFamily="50" charset="-128"/>
                <a:cs typeface="メイリオ" panose="020B0604030504040204" pitchFamily="50" charset="-128"/>
              </a:rPr>
              <a:t>３ 教員の児童理解を</a:t>
            </a:r>
            <a:r>
              <a:rPr lang="ja-JP" altLang="en-US" sz="32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深</a:t>
            </a:r>
            <a:r>
              <a:rPr lang="ja-JP" altLang="en-US" sz="3200" dirty="0">
                <a:latin typeface="メイリオ" panose="020B0604030504040204" pitchFamily="50" charset="-128"/>
                <a:ea typeface="メイリオ" panose="020B0604030504040204" pitchFamily="50" charset="-128"/>
                <a:cs typeface="メイリオ" panose="020B0604030504040204" pitchFamily="50" charset="-128"/>
              </a:rPr>
              <a:t>めよう</a:t>
            </a:r>
            <a:endParaRPr lang="en-US" altLang="ja-JP" sz="3200" dirty="0">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1400"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3200" dirty="0">
                <a:latin typeface="メイリオ" panose="020B0604030504040204" pitchFamily="50" charset="-128"/>
                <a:ea typeface="メイリオ" panose="020B0604030504040204" pitchFamily="50" charset="-128"/>
                <a:cs typeface="メイリオ" panose="020B0604030504040204" pitchFamily="50" charset="-128"/>
              </a:rPr>
              <a:t>４ 教員の働き掛けを考え、児童との関係を</a:t>
            </a:r>
            <a:r>
              <a:rPr lang="ja-JP" altLang="en-US" sz="32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深</a:t>
            </a:r>
            <a:r>
              <a:rPr lang="ja-JP" altLang="en-US" sz="3200" dirty="0">
                <a:latin typeface="メイリオ" panose="020B0604030504040204" pitchFamily="50" charset="-128"/>
                <a:ea typeface="メイリオ" panose="020B0604030504040204" pitchFamily="50" charset="-128"/>
                <a:cs typeface="メイリオ" panose="020B0604030504040204" pitchFamily="50" charset="-128"/>
              </a:rPr>
              <a:t>めよう</a:t>
            </a:r>
            <a:endParaRPr lang="en-US" altLang="ja-JP" sz="32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9" name="正方形/長方形 8">
            <a:extLst>
              <a:ext uri="{FF2B5EF4-FFF2-40B4-BE49-F238E27FC236}">
                <a16:creationId xmlns:a16="http://schemas.microsoft.com/office/drawing/2014/main" id="{F7877BD1-3203-1229-1A86-94F6C8AA8A71}"/>
              </a:ext>
            </a:extLst>
          </p:cNvPr>
          <p:cNvSpPr/>
          <p:nvPr/>
        </p:nvSpPr>
        <p:spPr>
          <a:xfrm>
            <a:off x="0" y="522518"/>
            <a:ext cx="12192000" cy="757643"/>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tIns="36000" bIns="180000" rtlCol="0" anchor="ctr"/>
          <a:lstStyle/>
          <a:p>
            <a:pPr algn="ctr">
              <a:lnSpc>
                <a:spcPct val="150000"/>
              </a:lnSpc>
            </a:pPr>
            <a:endParaRPr lang="ja-JP" altLang="en-US" sz="4000" b="1" dirty="0">
              <a:latin typeface="BIZ UDPゴシック" panose="020B0400000000000000" pitchFamily="50" charset="-128"/>
              <a:ea typeface="BIZ UDPゴシック" panose="020B0400000000000000" pitchFamily="50" charset="-128"/>
              <a:cs typeface="メイリオ" panose="020B0604030504040204" pitchFamily="50" charset="-128"/>
            </a:endParaRPr>
          </a:p>
        </p:txBody>
      </p:sp>
      <p:sp>
        <p:nvSpPr>
          <p:cNvPr id="10" name="スライド番号プレースホルダー 6">
            <a:extLst>
              <a:ext uri="{FF2B5EF4-FFF2-40B4-BE49-F238E27FC236}">
                <a16:creationId xmlns:a16="http://schemas.microsoft.com/office/drawing/2014/main" id="{58C66BCA-A00F-5A44-C121-1FC168492343}"/>
              </a:ext>
            </a:extLst>
          </p:cNvPr>
          <p:cNvSpPr>
            <a:spLocks noGrp="1"/>
          </p:cNvSpPr>
          <p:nvPr>
            <p:ph type="sldNum" sz="quarter" idx="4294967295"/>
          </p:nvPr>
        </p:nvSpPr>
        <p:spPr>
          <a:xfrm>
            <a:off x="11043621" y="6359525"/>
            <a:ext cx="685800" cy="365125"/>
          </a:xfrm>
        </p:spPr>
        <p:txBody>
          <a:bodyPr/>
          <a:lstStyle/>
          <a:p>
            <a:fld id="{0E54B413-F675-4D37-BE3F-961AF07AA19A}" type="slidenum">
              <a:rPr kumimoji="1" lang="ja-JP" altLang="en-US" sz="2000" smtClean="0">
                <a:solidFill>
                  <a:schemeClr val="tx1"/>
                </a:solidFill>
                <a:latin typeface="UD デジタル 教科書体 NK-B" panose="02020700000000000000" pitchFamily="18" charset="-128"/>
                <a:ea typeface="UD デジタル 教科書体 NK-B" panose="02020700000000000000" pitchFamily="18" charset="-128"/>
              </a:rPr>
              <a:t>5</a:t>
            </a:fld>
            <a:endParaRPr kumimoji="1" lang="ja-JP" altLang="en-US" sz="2000" dirty="0">
              <a:solidFill>
                <a:schemeClr val="tx1"/>
              </a:solidFill>
              <a:latin typeface="UD デジタル 教科書体 NK-B" panose="02020700000000000000" pitchFamily="18" charset="-128"/>
              <a:ea typeface="UD デジタル 教科書体 NK-B" panose="02020700000000000000" pitchFamily="18" charset="-128"/>
            </a:endParaRPr>
          </a:p>
        </p:txBody>
      </p:sp>
      <p:sp>
        <p:nvSpPr>
          <p:cNvPr id="18" name="吹き出し: 角を丸めた四角形 17">
            <a:extLst>
              <a:ext uri="{FF2B5EF4-FFF2-40B4-BE49-F238E27FC236}">
                <a16:creationId xmlns:a16="http://schemas.microsoft.com/office/drawing/2014/main" id="{765AEFA8-4BE3-BCA5-A63C-82755A7171A8}"/>
              </a:ext>
            </a:extLst>
          </p:cNvPr>
          <p:cNvSpPr/>
          <p:nvPr/>
        </p:nvSpPr>
        <p:spPr>
          <a:xfrm>
            <a:off x="703710" y="5316444"/>
            <a:ext cx="9563349" cy="584775"/>
          </a:xfrm>
          <a:prstGeom prst="wedgeRoundRectCallout">
            <a:avLst>
              <a:gd name="adj1" fmla="val 52441"/>
              <a:gd name="adj2" fmla="val -31764"/>
              <a:gd name="adj3" fmla="val 16667"/>
            </a:avLst>
          </a:prstGeom>
          <a:no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テキスト ボックス 18">
            <a:extLst>
              <a:ext uri="{FF2B5EF4-FFF2-40B4-BE49-F238E27FC236}">
                <a16:creationId xmlns:a16="http://schemas.microsoft.com/office/drawing/2014/main" id="{71B2A6CE-9120-FBB0-2683-4287EC5DA9DE}"/>
              </a:ext>
            </a:extLst>
          </p:cNvPr>
          <p:cNvSpPr txBox="1"/>
          <p:nvPr/>
        </p:nvSpPr>
        <p:spPr>
          <a:xfrm>
            <a:off x="1342238" y="5372449"/>
            <a:ext cx="8448176" cy="584775"/>
          </a:xfrm>
          <a:prstGeom prst="rect">
            <a:avLst/>
          </a:prstGeom>
          <a:noFill/>
        </p:spPr>
        <p:txBody>
          <a:bodyPr wrap="square" rtlCol="0">
            <a:spAutoFit/>
          </a:bodyPr>
          <a:lstStyle/>
          <a:p>
            <a:r>
              <a:rPr lang="ja-JP" altLang="en-US" sz="3200" dirty="0">
                <a:latin typeface="メイリオ" panose="020B0604030504040204" pitchFamily="50" charset="-128"/>
                <a:ea typeface="メイリオ" panose="020B0604030504040204" pitchFamily="50" charset="-128"/>
                <a:cs typeface="メイリオ" panose="020B0604030504040204" pitchFamily="50" charset="-128"/>
              </a:rPr>
              <a:t>４つの「</a:t>
            </a:r>
            <a:r>
              <a:rPr lang="ja-JP" altLang="en-US" sz="32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深</a:t>
            </a:r>
            <a:r>
              <a:rPr lang="ja-JP" altLang="en-US" sz="3200" dirty="0">
                <a:latin typeface="メイリオ" panose="020B0604030504040204" pitchFamily="50" charset="-128"/>
                <a:ea typeface="メイリオ" panose="020B0604030504040204" pitchFamily="50" charset="-128"/>
                <a:cs typeface="メイリオ" panose="020B0604030504040204" pitchFamily="50" charset="-128"/>
              </a:rPr>
              <a:t>」で、皆さんの実践を支えます！</a:t>
            </a:r>
            <a:endParaRPr lang="en-US" altLang="ja-JP" sz="32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 name="テキスト ボックス 2">
            <a:extLst>
              <a:ext uri="{FF2B5EF4-FFF2-40B4-BE49-F238E27FC236}">
                <a16:creationId xmlns:a16="http://schemas.microsoft.com/office/drawing/2014/main" id="{2DA47355-338D-D551-9731-1BE5C492FA76}"/>
              </a:ext>
            </a:extLst>
          </p:cNvPr>
          <p:cNvSpPr txBox="1"/>
          <p:nvPr/>
        </p:nvSpPr>
        <p:spPr>
          <a:xfrm>
            <a:off x="4411116" y="1522482"/>
            <a:ext cx="3368932" cy="707886"/>
          </a:xfrm>
          <a:prstGeom prst="rect">
            <a:avLst/>
          </a:prstGeom>
          <a:noFill/>
        </p:spPr>
        <p:txBody>
          <a:bodyPr wrap="square">
            <a:spAutoFit/>
          </a:bodyPr>
          <a:lstStyle/>
          <a:p>
            <a:pPr algn="ctr"/>
            <a:r>
              <a:rPr lang="ja-JP" altLang="en-US" sz="4000" dirty="0">
                <a:latin typeface="メイリオ" panose="020B0604030504040204" pitchFamily="50" charset="-128"/>
                <a:ea typeface="メイリオ" panose="020B0604030504040204" pitchFamily="50" charset="-128"/>
                <a:cs typeface="メイリオ" panose="020B0604030504040204" pitchFamily="50" charset="-128"/>
              </a:rPr>
              <a:t>本日の内容　</a:t>
            </a:r>
            <a:endParaRPr lang="ja-JP" altLang="en-US" sz="4000" dirty="0">
              <a:latin typeface="メイリオ" panose="020B0604030504040204" pitchFamily="50" charset="-128"/>
              <a:ea typeface="メイリオ" panose="020B0604030504040204" pitchFamily="50" charset="-128"/>
            </a:endParaRPr>
          </a:p>
        </p:txBody>
      </p:sp>
      <p:sp>
        <p:nvSpPr>
          <p:cNvPr id="4" name="フッター プレースホルダー 5">
            <a:extLst>
              <a:ext uri="{FF2B5EF4-FFF2-40B4-BE49-F238E27FC236}">
                <a16:creationId xmlns:a16="http://schemas.microsoft.com/office/drawing/2014/main" id="{59A7773A-FAB0-CD9C-E90A-AFAC1A80FF77}"/>
              </a:ext>
            </a:extLst>
          </p:cNvPr>
          <p:cNvSpPr txBox="1">
            <a:spLocks/>
          </p:cNvSpPr>
          <p:nvPr/>
        </p:nvSpPr>
        <p:spPr>
          <a:xfrm>
            <a:off x="2613749" y="6374809"/>
            <a:ext cx="6964502" cy="357483"/>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ja-JP" altLang="en-US" sz="2000">
                <a:solidFill>
                  <a:schemeClr val="tx1"/>
                </a:solidFill>
                <a:latin typeface="UD デジタル 教科書体 NK-B" panose="02020700000000000000" pitchFamily="18" charset="-128"/>
                <a:ea typeface="UD デジタル 教科書体 NK-B" panose="02020700000000000000" pitchFamily="18" charset="-128"/>
              </a:rPr>
              <a:t>宮城県総合教育センター　令和</a:t>
            </a:r>
            <a:r>
              <a:rPr kumimoji="1" lang="en-US" altLang="ja-JP" sz="2000">
                <a:solidFill>
                  <a:schemeClr val="tx1"/>
                </a:solidFill>
                <a:latin typeface="UD デジタル 教科書体 NK-B" panose="02020700000000000000" pitchFamily="18" charset="-128"/>
                <a:ea typeface="UD デジタル 教科書体 NK-B" panose="02020700000000000000" pitchFamily="18" charset="-128"/>
              </a:rPr>
              <a:t>6</a:t>
            </a:r>
            <a:r>
              <a:rPr kumimoji="1" lang="ja-JP" altLang="en-US" sz="2000">
                <a:solidFill>
                  <a:schemeClr val="tx1"/>
                </a:solidFill>
                <a:latin typeface="UD デジタル 教科書体 NK-B" panose="02020700000000000000" pitchFamily="18" charset="-128"/>
                <a:ea typeface="UD デジタル 教科書体 NK-B" panose="02020700000000000000" pitchFamily="18" charset="-128"/>
              </a:rPr>
              <a:t>年度　生徒指導研究グループ</a:t>
            </a:r>
            <a:endParaRPr kumimoji="1" lang="ja-JP" altLang="en-US" sz="2000" dirty="0">
              <a:solidFill>
                <a:schemeClr val="tx1"/>
              </a:solidFill>
              <a:latin typeface="UD デジタル 教科書体 NK-B" panose="02020700000000000000" pitchFamily="18" charset="-128"/>
              <a:ea typeface="UD デジタル 教科書体 NK-B" panose="02020700000000000000" pitchFamily="18" charset="-128"/>
            </a:endParaRPr>
          </a:p>
        </p:txBody>
      </p:sp>
      <p:pic>
        <p:nvPicPr>
          <p:cNvPr id="12" name="図 11" descr="ロゴ が含まれている画像&#10;&#10;自動的に生成された説明">
            <a:extLst>
              <a:ext uri="{FF2B5EF4-FFF2-40B4-BE49-F238E27FC236}">
                <a16:creationId xmlns:a16="http://schemas.microsoft.com/office/drawing/2014/main" id="{BB3DCEB4-3508-7882-83D0-1AA4785B4138}"/>
              </a:ext>
            </a:extLst>
          </p:cNvPr>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29650" t="35508" r="33337" b="36647"/>
          <a:stretch/>
        </p:blipFill>
        <p:spPr>
          <a:xfrm>
            <a:off x="10431857" y="5100094"/>
            <a:ext cx="1160921" cy="1235388"/>
          </a:xfrm>
          <a:prstGeom prst="rect">
            <a:avLst/>
          </a:prstGeom>
        </p:spPr>
      </p:pic>
      <p:sp>
        <p:nvSpPr>
          <p:cNvPr id="16" name="テキスト ボックス 15">
            <a:extLst>
              <a:ext uri="{FF2B5EF4-FFF2-40B4-BE49-F238E27FC236}">
                <a16:creationId xmlns:a16="http://schemas.microsoft.com/office/drawing/2014/main" id="{504EA4A8-6B93-785C-92AA-D1BACF66D070}"/>
              </a:ext>
            </a:extLst>
          </p:cNvPr>
          <p:cNvSpPr txBox="1"/>
          <p:nvPr/>
        </p:nvSpPr>
        <p:spPr>
          <a:xfrm>
            <a:off x="1342238" y="361024"/>
            <a:ext cx="9506693" cy="858761"/>
          </a:xfrm>
          <a:prstGeom prst="rect">
            <a:avLst/>
          </a:prstGeom>
          <a:noFill/>
        </p:spPr>
        <p:txBody>
          <a:bodyPr wrap="square">
            <a:spAutoFit/>
          </a:bodyPr>
          <a:lstStyle/>
          <a:p>
            <a:pPr algn="ctr">
              <a:lnSpc>
                <a:spcPct val="150000"/>
              </a:lnSpc>
            </a:pPr>
            <a:r>
              <a:rPr lang="ja-JP" altLang="en-US" sz="4000" b="1" dirty="0">
                <a:solidFill>
                  <a:schemeClr val="bg1"/>
                </a:solidFill>
                <a:latin typeface="BIZ UDPゴシック" panose="020B0400000000000000" pitchFamily="50" charset="-128"/>
                <a:ea typeface="BIZ UDPゴシック" panose="020B0400000000000000" pitchFamily="50" charset="-128"/>
                <a:cs typeface="メイリオ" panose="020B0604030504040204" pitchFamily="50" charset="-128"/>
              </a:rPr>
              <a:t>はじめに</a:t>
            </a:r>
          </a:p>
        </p:txBody>
      </p:sp>
      <p:sp>
        <p:nvSpPr>
          <p:cNvPr id="2" name="スクロール: 横 1">
            <a:extLst>
              <a:ext uri="{FF2B5EF4-FFF2-40B4-BE49-F238E27FC236}">
                <a16:creationId xmlns:a16="http://schemas.microsoft.com/office/drawing/2014/main" id="{11B64B7C-3737-5F4D-6DC1-1A22AB908BCE}"/>
              </a:ext>
            </a:extLst>
          </p:cNvPr>
          <p:cNvSpPr/>
          <p:nvPr/>
        </p:nvSpPr>
        <p:spPr>
          <a:xfrm>
            <a:off x="755996" y="2083443"/>
            <a:ext cx="10671859" cy="3082553"/>
          </a:xfrm>
          <a:prstGeom prst="horizontalScroll">
            <a:avLst>
              <a:gd name="adj" fmla="val 6007"/>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Tree>
    <p:extLst>
      <p:ext uri="{BB962C8B-B14F-4D97-AF65-F5344CB8AC3E}">
        <p14:creationId xmlns:p14="http://schemas.microsoft.com/office/powerpoint/2010/main" val="6839645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スライド番号プレースホルダー 6"/>
          <p:cNvSpPr>
            <a:spLocks noGrp="1"/>
          </p:cNvSpPr>
          <p:nvPr>
            <p:ph type="sldNum" sz="quarter" idx="4294967295"/>
          </p:nvPr>
        </p:nvSpPr>
        <p:spPr>
          <a:xfrm>
            <a:off x="11043621" y="6359525"/>
            <a:ext cx="685800" cy="365125"/>
          </a:xfrm>
        </p:spPr>
        <p:txBody>
          <a:bodyPr/>
          <a:lstStyle/>
          <a:p>
            <a:fld id="{0E54B413-F675-4D37-BE3F-961AF07AA19A}" type="slidenum">
              <a:rPr kumimoji="1" lang="ja-JP" altLang="en-US" sz="2000" smtClean="0">
                <a:solidFill>
                  <a:schemeClr val="tx1"/>
                </a:solidFill>
                <a:latin typeface="UD デジタル 教科書体 NK-B" panose="02020700000000000000" pitchFamily="18" charset="-128"/>
                <a:ea typeface="UD デジタル 教科書体 NK-B" panose="02020700000000000000" pitchFamily="18" charset="-128"/>
              </a:rPr>
              <a:t>6</a:t>
            </a:fld>
            <a:endParaRPr kumimoji="1" lang="ja-JP" altLang="en-US" sz="2000" dirty="0">
              <a:solidFill>
                <a:schemeClr val="tx1"/>
              </a:solidFill>
              <a:latin typeface="UD デジタル 教科書体 NK-B" panose="02020700000000000000" pitchFamily="18" charset="-128"/>
              <a:ea typeface="UD デジタル 教科書体 NK-B" panose="02020700000000000000" pitchFamily="18" charset="-128"/>
            </a:endParaRPr>
          </a:p>
        </p:txBody>
      </p:sp>
      <p:sp>
        <p:nvSpPr>
          <p:cNvPr id="2" name="正方形/長方形 1">
            <a:extLst>
              <a:ext uri="{FF2B5EF4-FFF2-40B4-BE49-F238E27FC236}">
                <a16:creationId xmlns:a16="http://schemas.microsoft.com/office/drawing/2014/main" id="{5320E15F-0435-FF65-C76F-4A378A44E076}"/>
              </a:ext>
            </a:extLst>
          </p:cNvPr>
          <p:cNvSpPr/>
          <p:nvPr/>
        </p:nvSpPr>
        <p:spPr>
          <a:xfrm>
            <a:off x="0" y="1364345"/>
            <a:ext cx="12192000" cy="1814286"/>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ja-JP" altLang="en-US" sz="4800" b="1" dirty="0">
                <a:latin typeface="BIZ UDPゴシック" panose="020B0400000000000000" pitchFamily="50" charset="-128"/>
                <a:ea typeface="BIZ UDPゴシック" panose="020B0400000000000000" pitchFamily="50" charset="-128"/>
                <a:cs typeface="メイリオ" panose="020B0604030504040204" pitchFamily="50" charset="-128"/>
              </a:rPr>
              <a:t> １　教員の教育相談の知識を深めよう</a:t>
            </a:r>
          </a:p>
        </p:txBody>
      </p:sp>
      <p:sp>
        <p:nvSpPr>
          <p:cNvPr id="8" name="フッター プレースホルダー 5">
            <a:extLst>
              <a:ext uri="{FF2B5EF4-FFF2-40B4-BE49-F238E27FC236}">
                <a16:creationId xmlns:a16="http://schemas.microsoft.com/office/drawing/2014/main" id="{1A22A496-A904-AC0A-40D7-8804C1939DB2}"/>
              </a:ext>
            </a:extLst>
          </p:cNvPr>
          <p:cNvSpPr txBox="1">
            <a:spLocks/>
          </p:cNvSpPr>
          <p:nvPr/>
        </p:nvSpPr>
        <p:spPr>
          <a:xfrm>
            <a:off x="2613749" y="6374809"/>
            <a:ext cx="6964502" cy="357483"/>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ja-JP" altLang="en-US" sz="2000">
                <a:solidFill>
                  <a:schemeClr val="tx1"/>
                </a:solidFill>
                <a:latin typeface="UD デジタル 教科書体 NK-B" panose="02020700000000000000" pitchFamily="18" charset="-128"/>
                <a:ea typeface="UD デジタル 教科書体 NK-B" panose="02020700000000000000" pitchFamily="18" charset="-128"/>
              </a:rPr>
              <a:t>宮城県総合教育センター　令和</a:t>
            </a:r>
            <a:r>
              <a:rPr kumimoji="1" lang="en-US" altLang="ja-JP" sz="2000">
                <a:solidFill>
                  <a:schemeClr val="tx1"/>
                </a:solidFill>
                <a:latin typeface="UD デジタル 教科書体 NK-B" panose="02020700000000000000" pitchFamily="18" charset="-128"/>
                <a:ea typeface="UD デジタル 教科書体 NK-B" panose="02020700000000000000" pitchFamily="18" charset="-128"/>
              </a:rPr>
              <a:t>6</a:t>
            </a:r>
            <a:r>
              <a:rPr kumimoji="1" lang="ja-JP" altLang="en-US" sz="2000">
                <a:solidFill>
                  <a:schemeClr val="tx1"/>
                </a:solidFill>
                <a:latin typeface="UD デジタル 教科書体 NK-B" panose="02020700000000000000" pitchFamily="18" charset="-128"/>
                <a:ea typeface="UD デジタル 教科書体 NK-B" panose="02020700000000000000" pitchFamily="18" charset="-128"/>
              </a:rPr>
              <a:t>年度　生徒指導研究グループ</a:t>
            </a:r>
            <a:endParaRPr kumimoji="1" lang="ja-JP" altLang="en-US" sz="2000" dirty="0">
              <a:solidFill>
                <a:schemeClr val="tx1"/>
              </a:solidFill>
              <a:latin typeface="UD デジタル 教科書体 NK-B" panose="02020700000000000000" pitchFamily="18" charset="-128"/>
              <a:ea typeface="UD デジタル 教科書体 NK-B" panose="02020700000000000000" pitchFamily="18" charset="-128"/>
            </a:endParaRPr>
          </a:p>
        </p:txBody>
      </p:sp>
      <p:pic>
        <p:nvPicPr>
          <p:cNvPr id="10" name="図 9" descr="ロゴ が含まれている画像&#10;&#10;自動的に生成された説明">
            <a:extLst>
              <a:ext uri="{FF2B5EF4-FFF2-40B4-BE49-F238E27FC236}">
                <a16:creationId xmlns:a16="http://schemas.microsoft.com/office/drawing/2014/main" id="{7D992D00-5BE2-1054-B930-856341DF90F9}"/>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29255" t="35508" r="31315" b="36647"/>
          <a:stretch/>
        </p:blipFill>
        <p:spPr>
          <a:xfrm>
            <a:off x="4870087" y="3328585"/>
            <a:ext cx="2451826" cy="2449156"/>
          </a:xfrm>
          <a:prstGeom prst="rect">
            <a:avLst/>
          </a:prstGeom>
        </p:spPr>
      </p:pic>
      <p:sp>
        <p:nvSpPr>
          <p:cNvPr id="3" name="テキスト ボックス 2">
            <a:extLst>
              <a:ext uri="{FF2B5EF4-FFF2-40B4-BE49-F238E27FC236}">
                <a16:creationId xmlns:a16="http://schemas.microsoft.com/office/drawing/2014/main" id="{83C7D867-CD08-2AA6-46D0-C6B19BAEC013}"/>
              </a:ext>
            </a:extLst>
          </p:cNvPr>
          <p:cNvSpPr txBox="1"/>
          <p:nvPr/>
        </p:nvSpPr>
        <p:spPr>
          <a:xfrm>
            <a:off x="3467012" y="5777741"/>
            <a:ext cx="5257976" cy="461665"/>
          </a:xfrm>
          <a:prstGeom prst="rect">
            <a:avLst/>
          </a:prstGeom>
          <a:noFill/>
        </p:spPr>
        <p:txBody>
          <a:bodyPr wrap="square" rtlCol="0">
            <a:spAutoFit/>
          </a:bodyPr>
          <a:lstStyle/>
          <a:p>
            <a:r>
              <a:rPr lang="ja-JP" altLang="en-US" sz="2400" dirty="0">
                <a:latin typeface="メイリオ" panose="020B0604030504040204" pitchFamily="50" charset="-128"/>
                <a:ea typeface="メイリオ" panose="020B0604030504040204" pitchFamily="50" charset="-128"/>
                <a:cs typeface="メイリオ" panose="020B0604030504040204" pitchFamily="50" charset="-128"/>
              </a:rPr>
              <a:t>イメージキャラクター：ふかめる君</a:t>
            </a:r>
            <a:endParaRPr lang="en-US" altLang="ja-JP" sz="2400" dirty="0">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17942445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p:cNvSpPr/>
          <p:nvPr/>
        </p:nvSpPr>
        <p:spPr>
          <a:xfrm>
            <a:off x="0" y="522518"/>
            <a:ext cx="12192000" cy="757643"/>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tIns="36000" bIns="180000" rtlCol="0" anchor="ctr"/>
          <a:lstStyle/>
          <a:p>
            <a:pPr algn="ctr">
              <a:lnSpc>
                <a:spcPct val="150000"/>
              </a:lnSpc>
            </a:pPr>
            <a:endParaRPr lang="ja-JP" altLang="en-US" sz="4000" b="1" dirty="0">
              <a:latin typeface="BIZ UDPゴシック" panose="020B0400000000000000" pitchFamily="50" charset="-128"/>
              <a:ea typeface="BIZ UDPゴシック" panose="020B0400000000000000" pitchFamily="50" charset="-128"/>
              <a:cs typeface="メイリオ" panose="020B0604030504040204" pitchFamily="50" charset="-128"/>
            </a:endParaRPr>
          </a:p>
        </p:txBody>
      </p:sp>
      <p:sp>
        <p:nvSpPr>
          <p:cNvPr id="10" name="スライド番号プレースホルダー 6"/>
          <p:cNvSpPr>
            <a:spLocks noGrp="1"/>
          </p:cNvSpPr>
          <p:nvPr>
            <p:ph type="sldNum" sz="quarter" idx="4294967295"/>
          </p:nvPr>
        </p:nvSpPr>
        <p:spPr>
          <a:xfrm>
            <a:off x="11043621" y="6359525"/>
            <a:ext cx="685800" cy="365125"/>
          </a:xfrm>
        </p:spPr>
        <p:txBody>
          <a:bodyPr/>
          <a:lstStyle/>
          <a:p>
            <a:fld id="{0E54B413-F675-4D37-BE3F-961AF07AA19A}" type="slidenum">
              <a:rPr kumimoji="1" lang="ja-JP" altLang="en-US" sz="2000" smtClean="0">
                <a:solidFill>
                  <a:schemeClr val="tx1"/>
                </a:solidFill>
                <a:latin typeface="UD デジタル 教科書体 NK-B" panose="02020700000000000000" pitchFamily="18" charset="-128"/>
                <a:ea typeface="UD デジタル 教科書体 NK-B" panose="02020700000000000000" pitchFamily="18" charset="-128"/>
              </a:rPr>
              <a:t>7</a:t>
            </a:fld>
            <a:endParaRPr kumimoji="1" lang="ja-JP" altLang="en-US" sz="2000" dirty="0">
              <a:solidFill>
                <a:schemeClr val="tx1"/>
              </a:solidFill>
              <a:latin typeface="UD デジタル 教科書体 NK-B" panose="02020700000000000000" pitchFamily="18" charset="-128"/>
              <a:ea typeface="UD デジタル 教科書体 NK-B" panose="02020700000000000000" pitchFamily="18" charset="-128"/>
            </a:endParaRPr>
          </a:p>
        </p:txBody>
      </p:sp>
      <p:sp>
        <p:nvSpPr>
          <p:cNvPr id="3" name="テキスト ボックス 2">
            <a:extLst>
              <a:ext uri="{FF2B5EF4-FFF2-40B4-BE49-F238E27FC236}">
                <a16:creationId xmlns:a16="http://schemas.microsoft.com/office/drawing/2014/main" id="{049632A3-744D-18D1-91D6-978BF4435FE1}"/>
              </a:ext>
            </a:extLst>
          </p:cNvPr>
          <p:cNvSpPr txBox="1"/>
          <p:nvPr/>
        </p:nvSpPr>
        <p:spPr>
          <a:xfrm>
            <a:off x="1342238" y="361024"/>
            <a:ext cx="9506693" cy="858761"/>
          </a:xfrm>
          <a:prstGeom prst="rect">
            <a:avLst/>
          </a:prstGeom>
          <a:noFill/>
        </p:spPr>
        <p:txBody>
          <a:bodyPr wrap="square">
            <a:spAutoFit/>
          </a:bodyPr>
          <a:lstStyle/>
          <a:p>
            <a:pPr algn="ctr">
              <a:lnSpc>
                <a:spcPct val="150000"/>
              </a:lnSpc>
            </a:pPr>
            <a:r>
              <a:rPr lang="ja-JP" altLang="en-US" sz="4000" b="1" dirty="0">
                <a:solidFill>
                  <a:schemeClr val="bg1"/>
                </a:solidFill>
                <a:latin typeface="BIZ UDPゴシック" panose="020B0400000000000000" pitchFamily="50" charset="-128"/>
                <a:ea typeface="BIZ UDPゴシック" panose="020B0400000000000000" pitchFamily="50" charset="-128"/>
                <a:cs typeface="メイリオ" panose="020B0604030504040204" pitchFamily="50" charset="-128"/>
              </a:rPr>
              <a:t>１　教員の教育相談の知識を深めよう</a:t>
            </a:r>
          </a:p>
        </p:txBody>
      </p:sp>
      <p:sp>
        <p:nvSpPr>
          <p:cNvPr id="5" name="テキスト ボックス 4">
            <a:extLst>
              <a:ext uri="{FF2B5EF4-FFF2-40B4-BE49-F238E27FC236}">
                <a16:creationId xmlns:a16="http://schemas.microsoft.com/office/drawing/2014/main" id="{B00539A1-50E6-41A6-EFA5-2B7EBA98C5E2}"/>
              </a:ext>
            </a:extLst>
          </p:cNvPr>
          <p:cNvSpPr txBox="1"/>
          <p:nvPr/>
        </p:nvSpPr>
        <p:spPr>
          <a:xfrm>
            <a:off x="4057918" y="1568242"/>
            <a:ext cx="4076875" cy="584775"/>
          </a:xfrm>
          <a:prstGeom prst="rect">
            <a:avLst/>
          </a:prstGeom>
          <a:noFill/>
        </p:spPr>
        <p:txBody>
          <a:bodyPr wrap="square" rtlCol="0">
            <a:spAutoFit/>
          </a:bodyPr>
          <a:lstStyle/>
          <a:p>
            <a:r>
              <a:rPr kumimoji="1" lang="ja-JP" altLang="en-US" sz="3200" dirty="0">
                <a:latin typeface="メイリオ" panose="020B0604030504040204" pitchFamily="50" charset="-128"/>
                <a:ea typeface="メイリオ" panose="020B0604030504040204" pitchFamily="50" charset="-128"/>
              </a:rPr>
              <a:t>①自己理解</a:t>
            </a:r>
            <a:endParaRPr kumimoji="1" lang="en-US" altLang="ja-JP" sz="3200" dirty="0">
              <a:latin typeface="メイリオ" panose="020B0604030504040204" pitchFamily="50" charset="-128"/>
              <a:ea typeface="メイリオ" panose="020B0604030504040204" pitchFamily="50" charset="-128"/>
            </a:endParaRPr>
          </a:p>
        </p:txBody>
      </p:sp>
      <p:sp>
        <p:nvSpPr>
          <p:cNvPr id="6" name="テキスト ボックス 5">
            <a:extLst>
              <a:ext uri="{FF2B5EF4-FFF2-40B4-BE49-F238E27FC236}">
                <a16:creationId xmlns:a16="http://schemas.microsoft.com/office/drawing/2014/main" id="{1D18E745-42CF-A918-7FA2-B5904A325413}"/>
              </a:ext>
            </a:extLst>
          </p:cNvPr>
          <p:cNvSpPr txBox="1"/>
          <p:nvPr/>
        </p:nvSpPr>
        <p:spPr>
          <a:xfrm>
            <a:off x="4044270" y="2039385"/>
            <a:ext cx="6804661" cy="584775"/>
          </a:xfrm>
          <a:prstGeom prst="rect">
            <a:avLst/>
          </a:prstGeom>
          <a:noFill/>
        </p:spPr>
        <p:txBody>
          <a:bodyPr wrap="square" rtlCol="0">
            <a:spAutoFit/>
          </a:bodyPr>
          <a:lstStyle/>
          <a:p>
            <a:r>
              <a:rPr kumimoji="1" lang="ja-JP" altLang="en-US" sz="3200" dirty="0">
                <a:latin typeface="メイリオ" panose="020B0604030504040204" pitchFamily="50" charset="-128"/>
                <a:ea typeface="メイリオ" panose="020B0604030504040204" pitchFamily="50" charset="-128"/>
              </a:rPr>
              <a:t>②主体的に問題や課題を発見</a:t>
            </a:r>
            <a:endParaRPr kumimoji="1" lang="en-US" altLang="ja-JP" sz="3200" dirty="0">
              <a:latin typeface="メイリオ" panose="020B0604030504040204" pitchFamily="50" charset="-128"/>
              <a:ea typeface="メイリオ" panose="020B0604030504040204" pitchFamily="50" charset="-128"/>
            </a:endParaRPr>
          </a:p>
        </p:txBody>
      </p:sp>
      <p:sp>
        <p:nvSpPr>
          <p:cNvPr id="11" name="テキスト ボックス 10">
            <a:extLst>
              <a:ext uri="{FF2B5EF4-FFF2-40B4-BE49-F238E27FC236}">
                <a16:creationId xmlns:a16="http://schemas.microsoft.com/office/drawing/2014/main" id="{E46C5F4E-A075-6F23-07EF-F2A07383DD4B}"/>
              </a:ext>
            </a:extLst>
          </p:cNvPr>
          <p:cNvSpPr txBox="1"/>
          <p:nvPr/>
        </p:nvSpPr>
        <p:spPr>
          <a:xfrm>
            <a:off x="4057918" y="2503061"/>
            <a:ext cx="3960215" cy="584775"/>
          </a:xfrm>
          <a:prstGeom prst="rect">
            <a:avLst/>
          </a:prstGeom>
          <a:noFill/>
        </p:spPr>
        <p:txBody>
          <a:bodyPr wrap="square" rtlCol="0">
            <a:spAutoFit/>
          </a:bodyPr>
          <a:lstStyle/>
          <a:p>
            <a:r>
              <a:rPr kumimoji="1" lang="ja-JP" altLang="en-US" sz="3200" dirty="0">
                <a:latin typeface="メイリオ" panose="020B0604030504040204" pitchFamily="50" charset="-128"/>
                <a:ea typeface="メイリオ" panose="020B0604030504040204" pitchFamily="50" charset="-128"/>
              </a:rPr>
              <a:t>③目標を選択・設定</a:t>
            </a:r>
            <a:endParaRPr kumimoji="1" lang="en-US" altLang="ja-JP" sz="3200" dirty="0">
              <a:latin typeface="メイリオ" panose="020B0604030504040204" pitchFamily="50" charset="-128"/>
              <a:ea typeface="メイリオ" panose="020B0604030504040204" pitchFamily="50" charset="-128"/>
            </a:endParaRPr>
          </a:p>
        </p:txBody>
      </p:sp>
      <p:sp>
        <p:nvSpPr>
          <p:cNvPr id="23" name="吹き出し: 角を丸めた四角形 22">
            <a:extLst>
              <a:ext uri="{FF2B5EF4-FFF2-40B4-BE49-F238E27FC236}">
                <a16:creationId xmlns:a16="http://schemas.microsoft.com/office/drawing/2014/main" id="{3608E4D3-181C-B3F0-B5CF-408F7970F79B}"/>
              </a:ext>
            </a:extLst>
          </p:cNvPr>
          <p:cNvSpPr/>
          <p:nvPr/>
        </p:nvSpPr>
        <p:spPr>
          <a:xfrm>
            <a:off x="2055861" y="4604802"/>
            <a:ext cx="9647475" cy="1189538"/>
          </a:xfrm>
          <a:prstGeom prst="wedgeRoundRectCallout">
            <a:avLst>
              <a:gd name="adj1" fmla="val -54518"/>
              <a:gd name="adj2" fmla="val 15653"/>
              <a:gd name="adj3" fmla="val 16667"/>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7" name="図 26" descr="挿絵 が含まれている画像&#10;&#10;自動的に生成された説明">
            <a:extLst>
              <a:ext uri="{FF2B5EF4-FFF2-40B4-BE49-F238E27FC236}">
                <a16:creationId xmlns:a16="http://schemas.microsoft.com/office/drawing/2014/main" id="{669EF7CC-445C-AA89-7D24-3D19B4D5326D}"/>
              </a:ext>
            </a:extLst>
          </p:cNvPr>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17057" t="3723" r="24271" b="4932"/>
          <a:stretch/>
        </p:blipFill>
        <p:spPr>
          <a:xfrm>
            <a:off x="203044" y="4414288"/>
            <a:ext cx="1528994" cy="1682883"/>
          </a:xfrm>
          <a:prstGeom prst="rect">
            <a:avLst/>
          </a:prstGeom>
        </p:spPr>
      </p:pic>
      <p:sp>
        <p:nvSpPr>
          <p:cNvPr id="2" name="テキスト ボックス 1">
            <a:extLst>
              <a:ext uri="{FF2B5EF4-FFF2-40B4-BE49-F238E27FC236}">
                <a16:creationId xmlns:a16="http://schemas.microsoft.com/office/drawing/2014/main" id="{7A92C293-882F-C4EE-B5B8-3FC8BA79DCD3}"/>
              </a:ext>
            </a:extLst>
          </p:cNvPr>
          <p:cNvSpPr txBox="1"/>
          <p:nvPr/>
        </p:nvSpPr>
        <p:spPr>
          <a:xfrm>
            <a:off x="4057918" y="2969105"/>
            <a:ext cx="3943491" cy="584775"/>
          </a:xfrm>
          <a:prstGeom prst="rect">
            <a:avLst/>
          </a:prstGeom>
          <a:noFill/>
        </p:spPr>
        <p:txBody>
          <a:bodyPr wrap="square" rtlCol="0">
            <a:spAutoFit/>
          </a:bodyPr>
          <a:lstStyle/>
          <a:p>
            <a:r>
              <a:rPr kumimoji="1" lang="ja-JP" altLang="en-US" sz="3200" dirty="0">
                <a:latin typeface="メイリオ" panose="020B0604030504040204" pitchFamily="50" charset="-128"/>
                <a:ea typeface="メイリオ" panose="020B0604030504040204" pitchFamily="50" charset="-128"/>
              </a:rPr>
              <a:t>④他者を尊重</a:t>
            </a:r>
            <a:endParaRPr kumimoji="1" lang="en-US" altLang="ja-JP" sz="3200" dirty="0">
              <a:latin typeface="メイリオ" panose="020B0604030504040204" pitchFamily="50" charset="-128"/>
              <a:ea typeface="メイリオ" panose="020B0604030504040204" pitchFamily="50" charset="-128"/>
            </a:endParaRPr>
          </a:p>
        </p:txBody>
      </p:sp>
      <p:sp>
        <p:nvSpPr>
          <p:cNvPr id="7" name="テキスト ボックス 6">
            <a:extLst>
              <a:ext uri="{FF2B5EF4-FFF2-40B4-BE49-F238E27FC236}">
                <a16:creationId xmlns:a16="http://schemas.microsoft.com/office/drawing/2014/main" id="{2E621177-E5E8-0228-0A02-3CB3C3D08C87}"/>
              </a:ext>
            </a:extLst>
          </p:cNvPr>
          <p:cNvSpPr txBox="1"/>
          <p:nvPr/>
        </p:nvSpPr>
        <p:spPr>
          <a:xfrm>
            <a:off x="4066280" y="3445026"/>
            <a:ext cx="3943491" cy="584775"/>
          </a:xfrm>
          <a:prstGeom prst="rect">
            <a:avLst/>
          </a:prstGeom>
          <a:noFill/>
        </p:spPr>
        <p:txBody>
          <a:bodyPr wrap="square" rtlCol="0">
            <a:spAutoFit/>
          </a:bodyPr>
          <a:lstStyle/>
          <a:p>
            <a:r>
              <a:rPr kumimoji="1" lang="ja-JP" altLang="en-US" sz="3200" dirty="0">
                <a:latin typeface="メイリオ" panose="020B0604030504040204" pitchFamily="50" charset="-128"/>
                <a:ea typeface="メイリオ" panose="020B0604030504040204" pitchFamily="50" charset="-128"/>
              </a:rPr>
              <a:t>⑤行動を決断</a:t>
            </a:r>
            <a:endParaRPr kumimoji="1" lang="en-US" altLang="ja-JP" sz="3200" dirty="0">
              <a:latin typeface="メイリオ" panose="020B0604030504040204" pitchFamily="50" charset="-128"/>
              <a:ea typeface="メイリオ" panose="020B0604030504040204" pitchFamily="50" charset="-128"/>
            </a:endParaRPr>
          </a:p>
        </p:txBody>
      </p:sp>
      <p:sp>
        <p:nvSpPr>
          <p:cNvPr id="8" name="テキスト ボックス 7">
            <a:extLst>
              <a:ext uri="{FF2B5EF4-FFF2-40B4-BE49-F238E27FC236}">
                <a16:creationId xmlns:a16="http://schemas.microsoft.com/office/drawing/2014/main" id="{92481040-2D1E-4961-0B50-0307D62FF993}"/>
              </a:ext>
            </a:extLst>
          </p:cNvPr>
          <p:cNvSpPr txBox="1"/>
          <p:nvPr/>
        </p:nvSpPr>
        <p:spPr>
          <a:xfrm>
            <a:off x="4074642" y="3914277"/>
            <a:ext cx="3943491" cy="584775"/>
          </a:xfrm>
          <a:prstGeom prst="rect">
            <a:avLst/>
          </a:prstGeom>
          <a:noFill/>
        </p:spPr>
        <p:txBody>
          <a:bodyPr wrap="square" rtlCol="0">
            <a:spAutoFit/>
          </a:bodyPr>
          <a:lstStyle/>
          <a:p>
            <a:r>
              <a:rPr kumimoji="1" lang="ja-JP" altLang="en-US" sz="3200" dirty="0">
                <a:latin typeface="メイリオ" panose="020B0604030504040204" pitchFamily="50" charset="-128"/>
                <a:ea typeface="メイリオ" panose="020B0604030504040204" pitchFamily="50" charset="-128"/>
              </a:rPr>
              <a:t>⑥行動を実行</a:t>
            </a:r>
            <a:endParaRPr kumimoji="1" lang="en-US" altLang="ja-JP" sz="3200" dirty="0">
              <a:latin typeface="メイリオ" panose="020B0604030504040204" pitchFamily="50" charset="-128"/>
              <a:ea typeface="メイリオ" panose="020B0604030504040204" pitchFamily="50" charset="-128"/>
            </a:endParaRPr>
          </a:p>
        </p:txBody>
      </p:sp>
      <p:sp>
        <p:nvSpPr>
          <p:cNvPr id="13" name="フッター プレースホルダー 5">
            <a:extLst>
              <a:ext uri="{FF2B5EF4-FFF2-40B4-BE49-F238E27FC236}">
                <a16:creationId xmlns:a16="http://schemas.microsoft.com/office/drawing/2014/main" id="{5767E93D-5A1E-8FC5-49D4-F5FC0E9E690F}"/>
              </a:ext>
            </a:extLst>
          </p:cNvPr>
          <p:cNvSpPr txBox="1">
            <a:spLocks/>
          </p:cNvSpPr>
          <p:nvPr/>
        </p:nvSpPr>
        <p:spPr>
          <a:xfrm>
            <a:off x="2613749" y="6374809"/>
            <a:ext cx="6964502" cy="357483"/>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ja-JP" altLang="en-US" sz="2000">
                <a:solidFill>
                  <a:schemeClr val="tx1"/>
                </a:solidFill>
                <a:latin typeface="UD デジタル 教科書体 NK-B" panose="02020700000000000000" pitchFamily="18" charset="-128"/>
                <a:ea typeface="UD デジタル 教科書体 NK-B" panose="02020700000000000000" pitchFamily="18" charset="-128"/>
              </a:rPr>
              <a:t>宮城県総合教育センター　令和</a:t>
            </a:r>
            <a:r>
              <a:rPr kumimoji="1" lang="en-US" altLang="ja-JP" sz="2000">
                <a:solidFill>
                  <a:schemeClr val="tx1"/>
                </a:solidFill>
                <a:latin typeface="UD デジタル 教科書体 NK-B" panose="02020700000000000000" pitchFamily="18" charset="-128"/>
                <a:ea typeface="UD デジタル 教科書体 NK-B" panose="02020700000000000000" pitchFamily="18" charset="-128"/>
              </a:rPr>
              <a:t>6</a:t>
            </a:r>
            <a:r>
              <a:rPr kumimoji="1" lang="ja-JP" altLang="en-US" sz="2000">
                <a:solidFill>
                  <a:schemeClr val="tx1"/>
                </a:solidFill>
                <a:latin typeface="UD デジタル 教科書体 NK-B" panose="02020700000000000000" pitchFamily="18" charset="-128"/>
                <a:ea typeface="UD デジタル 教科書体 NK-B" panose="02020700000000000000" pitchFamily="18" charset="-128"/>
              </a:rPr>
              <a:t>年度　生徒指導研究グループ</a:t>
            </a:r>
            <a:endParaRPr kumimoji="1" lang="ja-JP" altLang="en-US" sz="2000" dirty="0">
              <a:solidFill>
                <a:schemeClr val="tx1"/>
              </a:solidFill>
              <a:latin typeface="UD デジタル 教科書体 NK-B" panose="02020700000000000000" pitchFamily="18" charset="-128"/>
              <a:ea typeface="UD デジタル 教科書体 NK-B" panose="02020700000000000000" pitchFamily="18" charset="-128"/>
            </a:endParaRPr>
          </a:p>
        </p:txBody>
      </p:sp>
      <p:sp>
        <p:nvSpPr>
          <p:cNvPr id="4" name="テキスト ボックス 3">
            <a:extLst>
              <a:ext uri="{FF2B5EF4-FFF2-40B4-BE49-F238E27FC236}">
                <a16:creationId xmlns:a16="http://schemas.microsoft.com/office/drawing/2014/main" id="{4262DAC0-A232-F807-F5AD-2E246ADB5D37}"/>
              </a:ext>
            </a:extLst>
          </p:cNvPr>
          <p:cNvSpPr txBox="1"/>
          <p:nvPr/>
        </p:nvSpPr>
        <p:spPr>
          <a:xfrm>
            <a:off x="2288057" y="4717122"/>
            <a:ext cx="9356004" cy="1077218"/>
          </a:xfrm>
          <a:prstGeom prst="rect">
            <a:avLst/>
          </a:prstGeom>
          <a:noFill/>
        </p:spPr>
        <p:txBody>
          <a:bodyPr wrap="square" rtlCol="0">
            <a:spAutoFit/>
          </a:bodyPr>
          <a:lstStyle/>
          <a:p>
            <a:r>
              <a:rPr kumimoji="1" lang="ja-JP" altLang="en-US" sz="3200" dirty="0">
                <a:latin typeface="メイリオ" panose="020B0604030504040204" pitchFamily="50" charset="-128"/>
                <a:ea typeface="メイリオ" panose="020B0604030504040204" pitchFamily="50" charset="-128"/>
              </a:rPr>
              <a:t>児童には、①～⑥の全て含まれた力が求められています。この力は、</a:t>
            </a:r>
            <a:r>
              <a:rPr kumimoji="1" lang="ja-JP" altLang="en-US" sz="3200" dirty="0">
                <a:solidFill>
                  <a:srgbClr val="FF0000"/>
                </a:solidFill>
                <a:latin typeface="メイリオ" panose="020B0604030504040204" pitchFamily="50" charset="-128"/>
                <a:ea typeface="メイリオ" panose="020B0604030504040204" pitchFamily="50" charset="-128"/>
              </a:rPr>
              <a:t>自己指導能力</a:t>
            </a:r>
            <a:r>
              <a:rPr kumimoji="1" lang="ja-JP" altLang="en-US" sz="3200" dirty="0">
                <a:latin typeface="メイリオ" panose="020B0604030504040204" pitchFamily="50" charset="-128"/>
                <a:ea typeface="メイリオ" panose="020B0604030504040204" pitchFamily="50" charset="-128"/>
              </a:rPr>
              <a:t>と言います。</a:t>
            </a:r>
            <a:endParaRPr kumimoji="1" lang="en-US" altLang="ja-JP" sz="32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4093753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fade">
                                      <p:cBhvr>
                                        <p:cTn id="10" dur="500"/>
                                        <p:tgtEl>
                                          <p:spTgt spid="2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p:cNvSpPr/>
          <p:nvPr/>
        </p:nvSpPr>
        <p:spPr>
          <a:xfrm>
            <a:off x="0" y="522518"/>
            <a:ext cx="12192000" cy="757643"/>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tIns="36000" bIns="180000" rtlCol="0" anchor="ctr"/>
          <a:lstStyle/>
          <a:p>
            <a:pPr algn="ctr">
              <a:lnSpc>
                <a:spcPct val="150000"/>
              </a:lnSpc>
            </a:pPr>
            <a:endParaRPr lang="ja-JP" altLang="en-US" sz="4000" b="1" dirty="0">
              <a:latin typeface="BIZ UDPゴシック" panose="020B0400000000000000" pitchFamily="50" charset="-128"/>
              <a:ea typeface="BIZ UDPゴシック" panose="020B0400000000000000" pitchFamily="50" charset="-128"/>
              <a:cs typeface="メイリオ" panose="020B0604030504040204" pitchFamily="50" charset="-128"/>
            </a:endParaRPr>
          </a:p>
        </p:txBody>
      </p:sp>
      <p:sp>
        <p:nvSpPr>
          <p:cNvPr id="10" name="スライド番号プレースホルダー 6"/>
          <p:cNvSpPr>
            <a:spLocks noGrp="1"/>
          </p:cNvSpPr>
          <p:nvPr>
            <p:ph type="sldNum" sz="quarter" idx="4294967295"/>
          </p:nvPr>
        </p:nvSpPr>
        <p:spPr>
          <a:xfrm>
            <a:off x="11043621" y="6359525"/>
            <a:ext cx="685800" cy="365125"/>
          </a:xfrm>
        </p:spPr>
        <p:txBody>
          <a:bodyPr/>
          <a:lstStyle/>
          <a:p>
            <a:fld id="{0E54B413-F675-4D37-BE3F-961AF07AA19A}" type="slidenum">
              <a:rPr kumimoji="1" lang="ja-JP" altLang="en-US" sz="2000" smtClean="0">
                <a:solidFill>
                  <a:schemeClr val="tx1"/>
                </a:solidFill>
                <a:latin typeface="UD デジタル 教科書体 NK-B" panose="02020700000000000000" pitchFamily="18" charset="-128"/>
                <a:ea typeface="UD デジタル 教科書体 NK-B" panose="02020700000000000000" pitchFamily="18" charset="-128"/>
              </a:rPr>
              <a:t>8</a:t>
            </a:fld>
            <a:endParaRPr kumimoji="1" lang="ja-JP" altLang="en-US" sz="2000" dirty="0">
              <a:solidFill>
                <a:schemeClr val="tx1"/>
              </a:solidFill>
              <a:latin typeface="UD デジタル 教科書体 NK-B" panose="02020700000000000000" pitchFamily="18" charset="-128"/>
              <a:ea typeface="UD デジタル 教科書体 NK-B" panose="02020700000000000000" pitchFamily="18" charset="-128"/>
            </a:endParaRPr>
          </a:p>
        </p:txBody>
      </p:sp>
      <p:sp>
        <p:nvSpPr>
          <p:cNvPr id="21" name="テキスト ボックス 20">
            <a:extLst>
              <a:ext uri="{FF2B5EF4-FFF2-40B4-BE49-F238E27FC236}">
                <a16:creationId xmlns:a16="http://schemas.microsoft.com/office/drawing/2014/main" id="{0A061631-62FA-B02B-53DA-FC85246FEB7B}"/>
              </a:ext>
            </a:extLst>
          </p:cNvPr>
          <p:cNvSpPr txBox="1"/>
          <p:nvPr/>
        </p:nvSpPr>
        <p:spPr>
          <a:xfrm>
            <a:off x="432759" y="4602909"/>
            <a:ext cx="9814558" cy="954107"/>
          </a:xfrm>
          <a:prstGeom prst="rect">
            <a:avLst/>
          </a:prstGeom>
          <a:noFill/>
          <a:ln>
            <a:noFill/>
          </a:ln>
        </p:spPr>
        <p:txBody>
          <a:bodyPr wrap="square" rtlCol="0">
            <a:spAutoFit/>
          </a:bodyPr>
          <a:lstStyle/>
          <a:p>
            <a:pPr lvl="0"/>
            <a:r>
              <a:rPr lang="ja-JP" altLang="en-US" sz="2800" dirty="0">
                <a:latin typeface="メイリオ" panose="020B0604030504040204" pitchFamily="50" charset="-128"/>
                <a:ea typeface="メイリオ" panose="020B0604030504040204" pitchFamily="50" charset="-128"/>
                <a:cs typeface="メイリオ" panose="020B0604030504040204" pitchFamily="50" charset="-128"/>
              </a:rPr>
              <a:t>どのような行動が適切であるかを、相手のことも考えながら、自分で考え、決めて、行動する力が求められています。</a:t>
            </a:r>
          </a:p>
        </p:txBody>
      </p:sp>
      <p:sp>
        <p:nvSpPr>
          <p:cNvPr id="2" name="テキスト ボックス 1">
            <a:extLst>
              <a:ext uri="{FF2B5EF4-FFF2-40B4-BE49-F238E27FC236}">
                <a16:creationId xmlns:a16="http://schemas.microsoft.com/office/drawing/2014/main" id="{44EC8A4F-8081-E3B5-F872-058827CDA49E}"/>
              </a:ext>
            </a:extLst>
          </p:cNvPr>
          <p:cNvSpPr txBox="1"/>
          <p:nvPr/>
        </p:nvSpPr>
        <p:spPr>
          <a:xfrm>
            <a:off x="476214" y="2261758"/>
            <a:ext cx="11206907" cy="1569660"/>
          </a:xfrm>
          <a:prstGeom prst="rect">
            <a:avLst/>
          </a:prstGeom>
          <a:solidFill>
            <a:schemeClr val="bg1"/>
          </a:solidFill>
          <a:ln w="38100">
            <a:noFill/>
          </a:ln>
        </p:spPr>
        <p:txBody>
          <a:bodyPr wrap="square" rtlCol="0">
            <a:spAutoFit/>
          </a:bodyPr>
          <a:lstStyle/>
          <a:p>
            <a:r>
              <a:rPr lang="ja-JP" altLang="en-US" sz="2400" dirty="0">
                <a:latin typeface="メイリオ" panose="020B0604030504040204" pitchFamily="50" charset="-128"/>
                <a:ea typeface="メイリオ" panose="020B0604030504040204" pitchFamily="50" charset="-128"/>
                <a:cs typeface="メイリオ" panose="020B0604030504040204" pitchFamily="50" charset="-128"/>
              </a:rPr>
              <a:t>児童生徒が、深い</a:t>
            </a:r>
            <a:r>
              <a:rPr lang="ja-JP" altLang="en-US" sz="24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自己理解</a:t>
            </a:r>
            <a:r>
              <a:rPr lang="ja-JP" altLang="en-US" sz="2400" dirty="0">
                <a:latin typeface="メイリオ" panose="020B0604030504040204" pitchFamily="50" charset="-128"/>
                <a:ea typeface="メイリオ" panose="020B0604030504040204" pitchFamily="50" charset="-128"/>
                <a:cs typeface="メイリオ" panose="020B0604030504040204" pitchFamily="50" charset="-128"/>
              </a:rPr>
              <a:t>に基づき、「何をしたいのか」、「何をするべきか」、</a:t>
            </a:r>
            <a:r>
              <a:rPr lang="ja-JP" altLang="en-US" sz="24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主体的に問題や課題を発見</a:t>
            </a:r>
            <a:r>
              <a:rPr lang="ja-JP" altLang="en-US" sz="2400" dirty="0">
                <a:latin typeface="メイリオ" panose="020B0604030504040204" pitchFamily="50" charset="-128"/>
                <a:ea typeface="メイリオ" panose="020B0604030504040204" pitchFamily="50" charset="-128"/>
                <a:cs typeface="メイリオ" panose="020B0604030504040204" pitchFamily="50" charset="-128"/>
              </a:rPr>
              <a:t>し、自己の</a:t>
            </a:r>
            <a:r>
              <a:rPr lang="ja-JP" altLang="en-US" sz="24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目標を選択・設定</a:t>
            </a:r>
            <a:r>
              <a:rPr lang="ja-JP" altLang="en-US" sz="2400" dirty="0">
                <a:latin typeface="メイリオ" panose="020B0604030504040204" pitchFamily="50" charset="-128"/>
                <a:ea typeface="メイリオ" panose="020B0604030504040204" pitchFamily="50" charset="-128"/>
                <a:cs typeface="メイリオ" panose="020B0604030504040204" pitchFamily="50" charset="-128"/>
              </a:rPr>
              <a:t>して、この目標の達成のため、自発的、自律的、かつ、</a:t>
            </a:r>
            <a:r>
              <a:rPr lang="ja-JP" altLang="en-US" sz="24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他者の主体性を尊重</a:t>
            </a:r>
            <a:r>
              <a:rPr lang="ja-JP" altLang="en-US" sz="2400" dirty="0">
                <a:latin typeface="メイリオ" panose="020B0604030504040204" pitchFamily="50" charset="-128"/>
                <a:ea typeface="メイリオ" panose="020B0604030504040204" pitchFamily="50" charset="-128"/>
                <a:cs typeface="メイリオ" panose="020B0604030504040204" pitchFamily="50" charset="-128"/>
              </a:rPr>
              <a:t>しながら、自らの</a:t>
            </a:r>
            <a:r>
              <a:rPr lang="ja-JP" altLang="en-US" sz="24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行動を決断</a:t>
            </a:r>
            <a:r>
              <a:rPr lang="ja-JP" altLang="en-US" sz="2400" dirty="0">
                <a:latin typeface="メイリオ" panose="020B0604030504040204" pitchFamily="50" charset="-128"/>
                <a:ea typeface="メイリオ" panose="020B0604030504040204" pitchFamily="50" charset="-128"/>
                <a:cs typeface="メイリオ" panose="020B0604030504040204" pitchFamily="50" charset="-128"/>
              </a:rPr>
              <a:t>し、</a:t>
            </a:r>
            <a:r>
              <a:rPr lang="ja-JP" altLang="en-US" sz="24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実行する</a:t>
            </a:r>
            <a:r>
              <a:rPr lang="ja-JP" altLang="en-US" sz="2400" dirty="0">
                <a:latin typeface="メイリオ" panose="020B0604030504040204" pitchFamily="50" charset="-128"/>
                <a:ea typeface="メイリオ" panose="020B0604030504040204" pitchFamily="50" charset="-128"/>
                <a:cs typeface="メイリオ" panose="020B0604030504040204" pitchFamily="50" charset="-128"/>
              </a:rPr>
              <a:t>力</a:t>
            </a:r>
          </a:p>
        </p:txBody>
      </p:sp>
      <p:sp>
        <p:nvSpPr>
          <p:cNvPr id="7" name="正方形/長方形 6">
            <a:extLst>
              <a:ext uri="{FF2B5EF4-FFF2-40B4-BE49-F238E27FC236}">
                <a16:creationId xmlns:a16="http://schemas.microsoft.com/office/drawing/2014/main" id="{FF5BD83C-E8F6-3E7A-E0F4-7CBD58AB5AFA}"/>
              </a:ext>
            </a:extLst>
          </p:cNvPr>
          <p:cNvSpPr/>
          <p:nvPr/>
        </p:nvSpPr>
        <p:spPr>
          <a:xfrm>
            <a:off x="266218" y="2179810"/>
            <a:ext cx="11658494" cy="1666658"/>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a:extLst>
              <a:ext uri="{FF2B5EF4-FFF2-40B4-BE49-F238E27FC236}">
                <a16:creationId xmlns:a16="http://schemas.microsoft.com/office/drawing/2014/main" id="{587BC249-3295-052C-C5D4-EE6FDEDD2AF6}"/>
              </a:ext>
            </a:extLst>
          </p:cNvPr>
          <p:cNvSpPr txBox="1"/>
          <p:nvPr/>
        </p:nvSpPr>
        <p:spPr>
          <a:xfrm>
            <a:off x="4526202" y="1484232"/>
            <a:ext cx="3138755" cy="646331"/>
          </a:xfrm>
          <a:prstGeom prst="rect">
            <a:avLst/>
          </a:prstGeom>
          <a:noFill/>
          <a:ln>
            <a:noFill/>
          </a:ln>
        </p:spPr>
        <p:txBody>
          <a:bodyPr wrap="square" rtlCol="0">
            <a:spAutoFit/>
          </a:bodyPr>
          <a:lstStyle/>
          <a:p>
            <a:pPr lvl="0" algn="ctr"/>
            <a:r>
              <a:rPr lang="ja-JP" altLang="en-US" sz="3600" dirty="0">
                <a:latin typeface="メイリオ" panose="020B0604030504040204" pitchFamily="50" charset="-128"/>
                <a:ea typeface="メイリオ" panose="020B0604030504040204" pitchFamily="50" charset="-128"/>
                <a:cs typeface="メイリオ" panose="020B0604030504040204" pitchFamily="50" charset="-128"/>
              </a:rPr>
              <a:t>自己指導能力</a:t>
            </a:r>
            <a:endParaRPr lang="en-US" altLang="ja-JP" sz="36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8" name="テキスト ボックス 7">
            <a:extLst>
              <a:ext uri="{FF2B5EF4-FFF2-40B4-BE49-F238E27FC236}">
                <a16:creationId xmlns:a16="http://schemas.microsoft.com/office/drawing/2014/main" id="{34769BE1-8625-1C29-20A3-F6BCF39C046A}"/>
              </a:ext>
            </a:extLst>
          </p:cNvPr>
          <p:cNvSpPr txBox="1"/>
          <p:nvPr/>
        </p:nvSpPr>
        <p:spPr>
          <a:xfrm>
            <a:off x="7922225" y="3856114"/>
            <a:ext cx="4084992" cy="338554"/>
          </a:xfrm>
          <a:prstGeom prst="rect">
            <a:avLst/>
          </a:prstGeom>
          <a:noFill/>
          <a:ln>
            <a:noFill/>
          </a:ln>
        </p:spPr>
        <p:txBody>
          <a:bodyPr wrap="square" rtlCol="0">
            <a:spAutoFit/>
          </a:bodyPr>
          <a:lstStyle/>
          <a:p>
            <a:pPr lvl="0" algn="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生徒指導提要</a:t>
            </a:r>
          </a:p>
        </p:txBody>
      </p:sp>
      <p:pic>
        <p:nvPicPr>
          <p:cNvPr id="11" name="図 10" descr="挿絵 が含まれている画像&#10;&#10;自動的に生成された説明">
            <a:extLst>
              <a:ext uri="{FF2B5EF4-FFF2-40B4-BE49-F238E27FC236}">
                <a16:creationId xmlns:a16="http://schemas.microsoft.com/office/drawing/2014/main" id="{1BBA833C-19B6-12A0-E3DB-302573C0D2E1}"/>
              </a:ext>
            </a:extLst>
          </p:cNvPr>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15705" t="26817" r="13031" b="26493"/>
          <a:stretch/>
        </p:blipFill>
        <p:spPr>
          <a:xfrm>
            <a:off x="10223304" y="4588387"/>
            <a:ext cx="1701408" cy="1576736"/>
          </a:xfrm>
          <a:prstGeom prst="rect">
            <a:avLst/>
          </a:prstGeom>
        </p:spPr>
      </p:pic>
      <p:sp>
        <p:nvSpPr>
          <p:cNvPr id="13" name="吹き出し: 角を丸めた四角形 12">
            <a:extLst>
              <a:ext uri="{FF2B5EF4-FFF2-40B4-BE49-F238E27FC236}">
                <a16:creationId xmlns:a16="http://schemas.microsoft.com/office/drawing/2014/main" id="{9FBD90D0-0A84-D8F7-0632-D6CC69F4C568}"/>
              </a:ext>
            </a:extLst>
          </p:cNvPr>
          <p:cNvSpPr/>
          <p:nvPr/>
        </p:nvSpPr>
        <p:spPr>
          <a:xfrm>
            <a:off x="490634" y="4433563"/>
            <a:ext cx="9840720" cy="1189538"/>
          </a:xfrm>
          <a:prstGeom prst="wedgeRoundRectCallout">
            <a:avLst>
              <a:gd name="adj1" fmla="val 53743"/>
              <a:gd name="adj2" fmla="val 18610"/>
              <a:gd name="adj3" fmla="val 16667"/>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フッター プレースホルダー 5">
            <a:extLst>
              <a:ext uri="{FF2B5EF4-FFF2-40B4-BE49-F238E27FC236}">
                <a16:creationId xmlns:a16="http://schemas.microsoft.com/office/drawing/2014/main" id="{2E8E931A-F6C6-670E-98DA-2B1203F10849}"/>
              </a:ext>
            </a:extLst>
          </p:cNvPr>
          <p:cNvSpPr txBox="1">
            <a:spLocks/>
          </p:cNvSpPr>
          <p:nvPr/>
        </p:nvSpPr>
        <p:spPr>
          <a:xfrm>
            <a:off x="2613749" y="6374809"/>
            <a:ext cx="6964502" cy="357483"/>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ja-JP" altLang="en-US" sz="2000">
                <a:solidFill>
                  <a:schemeClr val="tx1"/>
                </a:solidFill>
                <a:latin typeface="UD デジタル 教科書体 NK-B" panose="02020700000000000000" pitchFamily="18" charset="-128"/>
                <a:ea typeface="UD デジタル 教科書体 NK-B" panose="02020700000000000000" pitchFamily="18" charset="-128"/>
              </a:rPr>
              <a:t>宮城県総合教育センター　令和</a:t>
            </a:r>
            <a:r>
              <a:rPr kumimoji="1" lang="en-US" altLang="ja-JP" sz="2000">
                <a:solidFill>
                  <a:schemeClr val="tx1"/>
                </a:solidFill>
                <a:latin typeface="UD デジタル 教科書体 NK-B" panose="02020700000000000000" pitchFamily="18" charset="-128"/>
                <a:ea typeface="UD デジタル 教科書体 NK-B" panose="02020700000000000000" pitchFamily="18" charset="-128"/>
              </a:rPr>
              <a:t>6</a:t>
            </a:r>
            <a:r>
              <a:rPr kumimoji="1" lang="ja-JP" altLang="en-US" sz="2000">
                <a:solidFill>
                  <a:schemeClr val="tx1"/>
                </a:solidFill>
                <a:latin typeface="UD デジタル 教科書体 NK-B" panose="02020700000000000000" pitchFamily="18" charset="-128"/>
                <a:ea typeface="UD デジタル 教科書体 NK-B" panose="02020700000000000000" pitchFamily="18" charset="-128"/>
              </a:rPr>
              <a:t>年度　生徒指導研究グループ</a:t>
            </a:r>
            <a:endParaRPr kumimoji="1" lang="ja-JP" altLang="en-US" sz="2000" dirty="0">
              <a:solidFill>
                <a:schemeClr val="tx1"/>
              </a:solidFill>
              <a:latin typeface="UD デジタル 教科書体 NK-B" panose="02020700000000000000" pitchFamily="18" charset="-128"/>
              <a:ea typeface="UD デジタル 教科書体 NK-B" panose="02020700000000000000" pitchFamily="18" charset="-128"/>
            </a:endParaRPr>
          </a:p>
        </p:txBody>
      </p:sp>
      <p:sp>
        <p:nvSpPr>
          <p:cNvPr id="4" name="テキスト ボックス 3">
            <a:extLst>
              <a:ext uri="{FF2B5EF4-FFF2-40B4-BE49-F238E27FC236}">
                <a16:creationId xmlns:a16="http://schemas.microsoft.com/office/drawing/2014/main" id="{B699AA6F-1465-5E5C-534B-CEFC888B268B}"/>
              </a:ext>
            </a:extLst>
          </p:cNvPr>
          <p:cNvSpPr txBox="1"/>
          <p:nvPr/>
        </p:nvSpPr>
        <p:spPr>
          <a:xfrm>
            <a:off x="1342238" y="361024"/>
            <a:ext cx="9506693" cy="858761"/>
          </a:xfrm>
          <a:prstGeom prst="rect">
            <a:avLst/>
          </a:prstGeom>
          <a:noFill/>
        </p:spPr>
        <p:txBody>
          <a:bodyPr wrap="square">
            <a:spAutoFit/>
          </a:bodyPr>
          <a:lstStyle/>
          <a:p>
            <a:pPr algn="ctr">
              <a:lnSpc>
                <a:spcPct val="150000"/>
              </a:lnSpc>
            </a:pPr>
            <a:r>
              <a:rPr lang="ja-JP" altLang="en-US" sz="4000" b="1" dirty="0">
                <a:solidFill>
                  <a:schemeClr val="bg1"/>
                </a:solidFill>
                <a:latin typeface="BIZ UDPゴシック" panose="020B0400000000000000" pitchFamily="50" charset="-128"/>
                <a:ea typeface="BIZ UDPゴシック" panose="020B0400000000000000" pitchFamily="50" charset="-128"/>
                <a:cs typeface="メイリオ" panose="020B0604030504040204" pitchFamily="50" charset="-128"/>
              </a:rPr>
              <a:t>１　教員の教育相談の知識を深めよう</a:t>
            </a:r>
          </a:p>
        </p:txBody>
      </p:sp>
    </p:spTree>
    <p:extLst>
      <p:ext uri="{BB962C8B-B14F-4D97-AF65-F5344CB8AC3E}">
        <p14:creationId xmlns:p14="http://schemas.microsoft.com/office/powerpoint/2010/main" val="2605967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par>
                                <p:cTn id="11" presetID="10"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13" grpId="0" animBg="1"/>
    </p:bldLst>
  </p:timing>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40140</TotalTime>
  <Words>7517</Words>
  <Application>Microsoft Office PowerPoint</Application>
  <PresentationFormat>ワイド画面</PresentationFormat>
  <Paragraphs>766</Paragraphs>
  <Slides>56</Slides>
  <Notes>56</Notes>
  <HiddenSlides>0</HiddenSlides>
  <MMClips>0</MMClips>
  <ScaleCrop>false</ScaleCrop>
  <HeadingPairs>
    <vt:vector size="6" baseType="variant">
      <vt:variant>
        <vt:lpstr>使用されているフォント</vt:lpstr>
      </vt:variant>
      <vt:variant>
        <vt:i4>10</vt:i4>
      </vt:variant>
      <vt:variant>
        <vt:lpstr>テーマ</vt:lpstr>
      </vt:variant>
      <vt:variant>
        <vt:i4>1</vt:i4>
      </vt:variant>
      <vt:variant>
        <vt:lpstr>スライド タイトル</vt:lpstr>
      </vt:variant>
      <vt:variant>
        <vt:i4>56</vt:i4>
      </vt:variant>
    </vt:vector>
  </HeadingPairs>
  <TitlesOfParts>
    <vt:vector size="67" baseType="lpstr">
      <vt:lpstr>BIZ UDPゴシック</vt:lpstr>
      <vt:lpstr>HGS創英角ｺﾞｼｯｸUB</vt:lpstr>
      <vt:lpstr>ＭＳ Ｐゴシック</vt:lpstr>
      <vt:lpstr>ＭＳ Ｐゴシック 本文</vt:lpstr>
      <vt:lpstr>UD デジタル 教科書体 NK-B</vt:lpstr>
      <vt:lpstr>UD デジタル 教科書体 NP-B</vt:lpstr>
      <vt:lpstr>メイリオ</vt:lpstr>
      <vt:lpstr>Arial</vt:lpstr>
      <vt:lpstr>Calibri</vt:lpstr>
      <vt:lpstr>Calibri Light</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宮城県総合教育センター</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研修会用スライド（小学校版）</dc:title>
  <dc:creator>宮城県総合教育センター</dc:creator>
  <cp:revision>3009</cp:revision>
  <cp:lastPrinted>2025-03-06T01:09:19Z</cp:lastPrinted>
  <dcterms:created xsi:type="dcterms:W3CDTF">2016-04-13T06:33:50Z</dcterms:created>
  <dcterms:modified xsi:type="dcterms:W3CDTF">2025-03-07T00:39:16Z</dcterms:modified>
</cp:coreProperties>
</file>