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handoutMasterIdLst>
    <p:handoutMasterId r:id="rId18"/>
  </p:handoutMasterIdLst>
  <p:sldIdLst>
    <p:sldId id="354" r:id="rId5"/>
    <p:sldId id="355" r:id="rId6"/>
    <p:sldId id="344" r:id="rId7"/>
    <p:sldId id="364" r:id="rId8"/>
    <p:sldId id="345" r:id="rId9"/>
    <p:sldId id="321" r:id="rId10"/>
    <p:sldId id="361" r:id="rId11"/>
    <p:sldId id="365" r:id="rId12"/>
    <p:sldId id="323" r:id="rId13"/>
    <p:sldId id="328" r:id="rId14"/>
    <p:sldId id="359" r:id="rId15"/>
    <p:sldId id="346" r:id="rId16"/>
  </p:sldIdLst>
  <p:sldSz cx="12192000" cy="6858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0"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moxSBP3+K6SSAPoneHvNMtS0xN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AEEFB"/>
    <a:srgbClr val="F2FBFE"/>
    <a:srgbClr val="CCECFF"/>
    <a:srgbClr val="D1FFFF"/>
    <a:srgbClr val="00FFFF"/>
    <a:srgbClr val="AB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92629A-8B7D-4833-BA72-BCADF832B91C}">
  <a:tblStyle styleId="{F392629A-8B7D-4833-BA72-BCADF832B91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67801" autoAdjust="0"/>
  </p:normalViewPr>
  <p:slideViewPr>
    <p:cSldViewPr snapToGrid="0">
      <p:cViewPr>
        <p:scale>
          <a:sx n="66" d="100"/>
          <a:sy n="66" d="100"/>
        </p:scale>
        <p:origin x="744" y="-394"/>
      </p:cViewPr>
      <p:guideLst>
        <p:guide orient="horz" pos="2160"/>
        <p:guide pos="3840"/>
      </p:guideLst>
    </p:cSldViewPr>
  </p:slideViewPr>
  <p:notesTextViewPr>
    <p:cViewPr>
      <p:scale>
        <a:sx n="150" d="100"/>
        <a:sy n="150" d="100"/>
      </p:scale>
      <p:origin x="0" y="0"/>
    </p:cViewPr>
  </p:notesTextViewPr>
  <p:notesViewPr>
    <p:cSldViewPr snapToGrid="0">
      <p:cViewPr varScale="1">
        <p:scale>
          <a:sx n="63" d="100"/>
          <a:sy n="63" d="100"/>
        </p:scale>
        <p:origin x="1816" y="60"/>
      </p:cViewPr>
      <p:guideLst>
        <p:guide orient="horz" pos="3158"/>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49"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4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6762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9" y="15"/>
            <a:ext cx="2984870" cy="500935"/>
          </a:xfrm>
          <a:prstGeom prst="rect">
            <a:avLst/>
          </a:prstGeom>
          <a:noFill/>
          <a:ln>
            <a:noFill/>
          </a:ln>
        </p:spPr>
        <p:txBody>
          <a:bodyPr spcFirstLastPara="1" wrap="square" lIns="92980" tIns="46477" rIns="92980" bIns="4647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710" y="15"/>
            <a:ext cx="2984870" cy="500935"/>
          </a:xfrm>
          <a:prstGeom prst="rect">
            <a:avLst/>
          </a:prstGeom>
          <a:noFill/>
          <a:ln>
            <a:noFill/>
          </a:ln>
        </p:spPr>
        <p:txBody>
          <a:bodyPr spcFirstLastPara="1" wrap="square" lIns="92980" tIns="46477" rIns="92980" bIns="4647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24" y="4758891"/>
            <a:ext cx="5510529" cy="4508423"/>
          </a:xfrm>
          <a:prstGeom prst="rect">
            <a:avLst/>
          </a:prstGeom>
          <a:noFill/>
          <a:ln>
            <a:noFill/>
          </a:ln>
        </p:spPr>
        <p:txBody>
          <a:bodyPr spcFirstLastPara="1" wrap="square" lIns="92980" tIns="46477" rIns="92980" bIns="46477"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9" y="9516054"/>
            <a:ext cx="2984870" cy="500935"/>
          </a:xfrm>
          <a:prstGeom prst="rect">
            <a:avLst/>
          </a:prstGeom>
          <a:noFill/>
          <a:ln>
            <a:noFill/>
          </a:ln>
        </p:spPr>
        <p:txBody>
          <a:bodyPr spcFirstLastPara="1" wrap="square" lIns="92980" tIns="46477" rIns="92980" bIns="4647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710" y="9516054"/>
            <a:ext cx="2984870" cy="500935"/>
          </a:xfrm>
          <a:prstGeom prst="rect">
            <a:avLst/>
          </a:prstGeom>
          <a:noFill/>
          <a:ln>
            <a:noFill/>
          </a:ln>
        </p:spPr>
        <p:txBody>
          <a:bodyPr spcFirstLastPara="1" wrap="square" lIns="92980" tIns="46477" rIns="92980" bIns="46477" anchor="b" anchorCtr="0">
            <a:noAutofit/>
          </a:bodyPr>
          <a:lstStyle/>
          <a:p>
            <a:pPr algn="r">
              <a:buSzPts val="1200"/>
            </a:pPr>
            <a:fld id="{00000000-1234-1234-1234-123412341234}" type="slidenum">
              <a:rPr lang="en-US" altLang="ja-JP"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7008CED0-264D-1C2A-24F9-B335BEC49203}"/>
            </a:ext>
          </a:extLst>
        </p:cNvPr>
        <p:cNvGrpSpPr/>
        <p:nvPr/>
      </p:nvGrpSpPr>
      <p:grpSpPr>
        <a:xfrm>
          <a:off x="0" y="0"/>
          <a:ext cx="0" cy="0"/>
          <a:chOff x="0" y="0"/>
          <a:chExt cx="0" cy="0"/>
        </a:xfrm>
      </p:grpSpPr>
      <p:sp>
        <p:nvSpPr>
          <p:cNvPr id="55" name="Google Shape;55;p1:notes">
            <a:extLst>
              <a:ext uri="{FF2B5EF4-FFF2-40B4-BE49-F238E27FC236}">
                <a16:creationId xmlns:a16="http://schemas.microsoft.com/office/drawing/2014/main" id="{F7B25FB7-BCEC-55FE-9A26-ABD774D6932C}"/>
              </a:ext>
            </a:extLst>
          </p:cNvPr>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a:extLst>
              <a:ext uri="{FF2B5EF4-FFF2-40B4-BE49-F238E27FC236}">
                <a16:creationId xmlns:a16="http://schemas.microsoft.com/office/drawing/2014/main" id="{19EABF37-82AF-A79A-52FE-934A7E54C306}"/>
              </a:ext>
            </a:extLst>
          </p:cNvPr>
          <p:cNvSpPr txBox="1">
            <a:spLocks noGrp="1"/>
          </p:cNvSpPr>
          <p:nvPr>
            <p:ph type="body" idx="1"/>
          </p:nvPr>
        </p:nvSpPr>
        <p:spPr>
          <a:xfrm>
            <a:off x="688824" y="4758891"/>
            <a:ext cx="5510529" cy="4508423"/>
          </a:xfrm>
          <a:prstGeom prst="rect">
            <a:avLst/>
          </a:prstGeom>
          <a:noFill/>
          <a:ln>
            <a:noFill/>
          </a:ln>
        </p:spPr>
        <p:txBody>
          <a:bodyPr spcFirstLastPara="1" wrap="square" lIns="92980" tIns="46477" rIns="92980" bIns="46477" anchor="t" anchorCtr="0">
            <a:noAutofit/>
          </a:bodyPr>
          <a:lstStyle/>
          <a:p>
            <a:pPr marL="0" indent="0"/>
            <a:r>
              <a:rPr lang="ja-JP" altLang="en-US" dirty="0"/>
              <a:t>Ｉ</a:t>
            </a:r>
            <a:r>
              <a:rPr lang="en-US" altLang="ja-JP" dirty="0"/>
              <a:t>-Basho</a:t>
            </a:r>
            <a:r>
              <a:rPr lang="ja-JP" altLang="en-US" dirty="0"/>
              <a:t>（いばしょラボ）～明日も登校したくなる学校を目指してできること～子供たちの発達を支える編」を始めます。</a:t>
            </a:r>
            <a:endParaRPr lang="en-US" altLang="ja-JP" dirty="0"/>
          </a:p>
        </p:txBody>
      </p:sp>
    </p:spTree>
    <p:extLst>
      <p:ext uri="{BB962C8B-B14F-4D97-AF65-F5344CB8AC3E}">
        <p14:creationId xmlns:p14="http://schemas.microsoft.com/office/powerpoint/2010/main" val="303985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a:extLst>
            <a:ext uri="{FF2B5EF4-FFF2-40B4-BE49-F238E27FC236}">
              <a16:creationId xmlns:a16="http://schemas.microsoft.com/office/drawing/2014/main" id="{9CE586CB-6C25-C526-8F55-F438814B9E59}"/>
            </a:ext>
          </a:extLst>
        </p:cNvPr>
        <p:cNvGrpSpPr/>
        <p:nvPr/>
      </p:nvGrpSpPr>
      <p:grpSpPr>
        <a:xfrm>
          <a:off x="0" y="0"/>
          <a:ext cx="0" cy="0"/>
          <a:chOff x="0" y="0"/>
          <a:chExt cx="0" cy="0"/>
        </a:xfrm>
      </p:grpSpPr>
      <p:sp>
        <p:nvSpPr>
          <p:cNvPr id="440" name="Google Shape;440;g39839544fce_1_14:notes">
            <a:extLst>
              <a:ext uri="{FF2B5EF4-FFF2-40B4-BE49-F238E27FC236}">
                <a16:creationId xmlns:a16="http://schemas.microsoft.com/office/drawing/2014/main" id="{DA714D3C-8957-5144-1C8D-262521053E19}"/>
              </a:ext>
            </a:extLst>
          </p:cNvPr>
          <p:cNvSpPr>
            <a:spLocks noGrp="1" noRot="1" noChangeAspect="1"/>
          </p:cNvSpPr>
          <p:nvPr>
            <p:ph type="sldImg" idx="2"/>
          </p:nvPr>
        </p:nvSpPr>
        <p:spPr>
          <a:xfrm>
            <a:off x="117475" y="755650"/>
            <a:ext cx="6746875" cy="3795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39839544fce_1_14:notes">
            <a:extLst>
              <a:ext uri="{FF2B5EF4-FFF2-40B4-BE49-F238E27FC236}">
                <a16:creationId xmlns:a16="http://schemas.microsoft.com/office/drawing/2014/main" id="{E132DF90-B463-7D0A-E6A5-CF0E75001A08}"/>
              </a:ext>
            </a:extLst>
          </p:cNvPr>
          <p:cNvSpPr txBox="1">
            <a:spLocks noGrp="1"/>
          </p:cNvSpPr>
          <p:nvPr>
            <p:ph type="body" idx="1"/>
          </p:nvPr>
        </p:nvSpPr>
        <p:spPr>
          <a:xfrm>
            <a:off x="698157" y="4803038"/>
            <a:ext cx="5585278" cy="4550131"/>
          </a:xfrm>
          <a:prstGeom prst="rect">
            <a:avLst/>
          </a:prstGeom>
          <a:noFill/>
          <a:ln>
            <a:noFill/>
          </a:ln>
        </p:spPr>
        <p:txBody>
          <a:bodyPr spcFirstLastPara="1" wrap="square" lIns="94007" tIns="46990" rIns="94007" bIns="46990" anchor="t" anchorCtr="0">
            <a:noAutofit/>
          </a:bodyPr>
          <a:lstStyle/>
          <a:p>
            <a:pPr marL="0" indent="0" defTabSz="923992">
              <a:defRPr/>
            </a:pPr>
            <a:r>
              <a:rPr lang="ja-JP" altLang="en-US" dirty="0"/>
              <a:t>こちらの図のように、児童生徒の意識調査を基に具体的な働き掛けを全教職員で考え、指導の改善を図るサイクルを繰り返すものです。実践校の多くでは「学校が楽しい」と回答する児童生徒の増加や、学校に登校していない児童生徒の減少など多くの成果が上げられています。児童生徒の実態を基に、全ての教職員で話し合い、取組を改善していくということにポイントがあるのだと考えます。</a:t>
            </a:r>
            <a:endParaRPr lang="en-US" altLang="ja-JP" dirty="0"/>
          </a:p>
        </p:txBody>
      </p:sp>
    </p:spTree>
    <p:extLst>
      <p:ext uri="{BB962C8B-B14F-4D97-AF65-F5344CB8AC3E}">
        <p14:creationId xmlns:p14="http://schemas.microsoft.com/office/powerpoint/2010/main" val="89479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91F2E38A-A278-61E1-A486-7AA458678025}"/>
            </a:ext>
          </a:extLst>
        </p:cNvPr>
        <p:cNvGrpSpPr/>
        <p:nvPr/>
      </p:nvGrpSpPr>
      <p:grpSpPr>
        <a:xfrm>
          <a:off x="0" y="0"/>
          <a:ext cx="0" cy="0"/>
          <a:chOff x="0" y="0"/>
          <a:chExt cx="0" cy="0"/>
        </a:xfrm>
      </p:grpSpPr>
      <p:sp>
        <p:nvSpPr>
          <p:cNvPr id="391" name="Google Shape;391;g39d4b20b235_0_590:notes">
            <a:extLst>
              <a:ext uri="{FF2B5EF4-FFF2-40B4-BE49-F238E27FC236}">
                <a16:creationId xmlns:a16="http://schemas.microsoft.com/office/drawing/2014/main" id="{559BDFEF-135F-6F92-6C64-CC7A8DCB1806}"/>
              </a:ext>
            </a:extLst>
          </p:cNvPr>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9d4b20b235_0_590:notes">
            <a:extLst>
              <a:ext uri="{FF2B5EF4-FFF2-40B4-BE49-F238E27FC236}">
                <a16:creationId xmlns:a16="http://schemas.microsoft.com/office/drawing/2014/main" id="{F1E19E6F-F80E-69E9-A51D-396384701FE5}"/>
              </a:ext>
            </a:extLst>
          </p:cNvPr>
          <p:cNvSpPr txBox="1">
            <a:spLocks noGrp="1"/>
          </p:cNvSpPr>
          <p:nvPr>
            <p:ph type="body" idx="1"/>
          </p:nvPr>
        </p:nvSpPr>
        <p:spPr>
          <a:xfrm>
            <a:off x="688832" y="4758896"/>
            <a:ext cx="5510616" cy="4508315"/>
          </a:xfrm>
          <a:prstGeom prst="rect">
            <a:avLst/>
          </a:prstGeom>
          <a:noFill/>
          <a:ln>
            <a:noFill/>
          </a:ln>
        </p:spPr>
        <p:txBody>
          <a:bodyPr spcFirstLastPara="1" wrap="square" lIns="92980" tIns="46477" rIns="92980" bIns="46477" anchor="t" anchorCtr="0">
            <a:noAutofit/>
          </a:bodyPr>
          <a:lstStyle/>
          <a:p>
            <a:pPr marL="0" indent="-228559" defTabSz="914239">
              <a:defRPr/>
            </a:pPr>
            <a:r>
              <a:rPr lang="ja-JP" altLang="en-US" dirty="0"/>
              <a:t>その成果を受けた、居場所ラボの年間活用例がこちらです。１の生徒指導の理解を深める編は、導入期のみ全員対象とし、その後は振り返りたいときに個人で活用していただけるとよいかと思います。本動画、２の子供たちの発達を支える編は定期的に実施していただき、児童生徒の実態を基に、手立てを点検・改善し、より効果的な「居場所となる学校づくり」を進めていただくことで、児童生徒にとって明日も登校したくなる学校づくりの実現ができると考えます。慣れてきたら、動画の視聴を省き、ワークシートのみを活用して実施されてもよいと思います。</a:t>
            </a:r>
            <a:endParaRPr lang="en-US" altLang="ja-JP" dirty="0"/>
          </a:p>
          <a:p>
            <a:pPr marL="0" indent="-228559" defTabSz="914239">
              <a:defRPr/>
            </a:pPr>
            <a:r>
              <a:rPr lang="ja-JP" altLang="en-US" dirty="0"/>
              <a:t>今回居場所ラボで「実践する」と決めた取組について、是非振り返りの機会の設定をお願いします。</a:t>
            </a:r>
            <a:endParaRPr lang="en-US" altLang="ja-JP" dirty="0"/>
          </a:p>
        </p:txBody>
      </p:sp>
    </p:spTree>
    <p:extLst>
      <p:ext uri="{BB962C8B-B14F-4D97-AF65-F5344CB8AC3E}">
        <p14:creationId xmlns:p14="http://schemas.microsoft.com/office/powerpoint/2010/main" val="357924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4258">
              <a:defRPr/>
            </a:pPr>
            <a:r>
              <a:rPr lang="ja-JP" altLang="en-US" dirty="0"/>
              <a:t>＜●はクリックするタイミングです。＞</a:t>
            </a:r>
            <a:endParaRPr lang="en-US" altLang="ja-JP" dirty="0"/>
          </a:p>
          <a:p>
            <a:pPr marL="0" indent="0" defTabSz="914258">
              <a:defRPr/>
            </a:pPr>
            <a:r>
              <a:rPr lang="ja-JP" altLang="en-US" dirty="0"/>
              <a:t>今後も、発達支持的生徒指導の視点に立った情報交換を積極的に行い、子供たちの発達を学校全体で支えていきましょう。全ての教職員が共通認識を持って互いに支え、学び合っていくことが、「明日も登校したくなる学校」の実現につながります。</a:t>
            </a:r>
            <a:endParaRPr lang="en-US" altLang="ja-JP" dirty="0"/>
          </a:p>
          <a:p>
            <a:pPr marL="0" indent="0"/>
            <a:r>
              <a:rPr lang="ja-JP" altLang="en-US" dirty="0"/>
              <a:t>それでは、</a:t>
            </a:r>
            <a:r>
              <a:rPr lang="en-US" altLang="ja-JP" dirty="0"/>
              <a:t>Basho</a:t>
            </a:r>
            <a:r>
              <a:rPr lang="ja-JP" altLang="en-US" dirty="0"/>
              <a:t>ロボが最後に一句●「やってみよう　みんなでつくる　いい　いばしょ」</a:t>
            </a:r>
            <a:endParaRPr lang="en-US" altLang="ja-JP" dirty="0"/>
          </a:p>
        </p:txBody>
      </p:sp>
    </p:spTree>
    <p:extLst>
      <p:ext uri="{BB962C8B-B14F-4D97-AF65-F5344CB8AC3E}">
        <p14:creationId xmlns:p14="http://schemas.microsoft.com/office/powerpoint/2010/main" val="270275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7DE7AE27-06A4-B2AE-87B2-088C700FE361}"/>
            </a:ext>
          </a:extLst>
        </p:cNvPr>
        <p:cNvGrpSpPr/>
        <p:nvPr/>
      </p:nvGrpSpPr>
      <p:grpSpPr>
        <a:xfrm>
          <a:off x="0" y="0"/>
          <a:ext cx="0" cy="0"/>
          <a:chOff x="0" y="0"/>
          <a:chExt cx="0" cy="0"/>
        </a:xfrm>
      </p:grpSpPr>
      <p:sp>
        <p:nvSpPr>
          <p:cNvPr id="65" name="Google Shape;65;g39d51b417ef_0_0:notes">
            <a:extLst>
              <a:ext uri="{FF2B5EF4-FFF2-40B4-BE49-F238E27FC236}">
                <a16:creationId xmlns:a16="http://schemas.microsoft.com/office/drawing/2014/main" id="{645C8727-CF83-3EA5-5C1E-A3376C91098F}"/>
              </a:ext>
            </a:extLst>
          </p:cNvPr>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39d51b417ef_0_0:notes">
            <a:extLst>
              <a:ext uri="{FF2B5EF4-FFF2-40B4-BE49-F238E27FC236}">
                <a16:creationId xmlns:a16="http://schemas.microsoft.com/office/drawing/2014/main" id="{4A7780B6-8E90-9E11-CAB6-1BDE8E8F16A8}"/>
              </a:ext>
            </a:extLst>
          </p:cNvPr>
          <p:cNvSpPr txBox="1">
            <a:spLocks noGrp="1"/>
          </p:cNvSpPr>
          <p:nvPr>
            <p:ph type="body" idx="1"/>
          </p:nvPr>
        </p:nvSpPr>
        <p:spPr>
          <a:xfrm>
            <a:off x="688832" y="4758896"/>
            <a:ext cx="5510616" cy="4508315"/>
          </a:xfrm>
          <a:prstGeom prst="rect">
            <a:avLst/>
          </a:prstGeom>
          <a:noFill/>
          <a:ln>
            <a:noFill/>
          </a:ln>
        </p:spPr>
        <p:txBody>
          <a:bodyPr spcFirstLastPara="1" wrap="square" lIns="92980" tIns="46477" rIns="92980" bIns="46477" anchor="t" anchorCtr="0">
            <a:noAutofit/>
          </a:bodyPr>
          <a:lstStyle/>
          <a:p>
            <a:pPr marL="0" indent="0" defTabSz="914239">
              <a:buClr>
                <a:schemeClr val="dk1"/>
              </a:buClr>
              <a:defRPr/>
            </a:pPr>
            <a:r>
              <a:rPr lang="ja-JP" altLang="en-US" dirty="0"/>
              <a:t>今回の目的は、「児童生徒が明日も登校したくなるための手立てを具体化すること」です。</a:t>
            </a:r>
            <a:endParaRPr lang="en-US" altLang="ja-JP" dirty="0"/>
          </a:p>
          <a:p>
            <a:pPr marL="0" indent="0">
              <a:buClr>
                <a:schemeClr val="dk1"/>
              </a:buClr>
            </a:pPr>
            <a:endParaRPr lang="en-US" altLang="ja-JP" sz="2000" dirty="0"/>
          </a:p>
        </p:txBody>
      </p:sp>
    </p:spTree>
    <p:extLst>
      <p:ext uri="{BB962C8B-B14F-4D97-AF65-F5344CB8AC3E}">
        <p14:creationId xmlns:p14="http://schemas.microsoft.com/office/powerpoint/2010/main" val="142186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r>
              <a:rPr lang="ja-JP" altLang="en-US" dirty="0"/>
              <a:t>手立てを考える際には、１生徒指導の理解を深める編で示したこの全体図の考え方を踏まえることが重要です。</a:t>
            </a:r>
            <a:endParaRPr lang="en-US" altLang="ja-JP" dirty="0"/>
          </a:p>
          <a:p>
            <a:pPr marL="0" indent="0"/>
            <a:r>
              <a:rPr lang="ja-JP" altLang="en-US" dirty="0"/>
              <a:t>生徒指導実践上の四つの視点を意識した発達支持的生徒指導の充実が、児童生徒にとって居場所となる学校づくりとなり、明日も登校したくなる学校の実現と、学校に登校していない児童生徒の新規発生の抑制につながることを示しています。</a:t>
            </a:r>
            <a:endParaRPr lang="en-US" altLang="ja-JP" dirty="0"/>
          </a:p>
        </p:txBody>
      </p:sp>
    </p:spTree>
    <p:extLst>
      <p:ext uri="{BB962C8B-B14F-4D97-AF65-F5344CB8AC3E}">
        <p14:creationId xmlns:p14="http://schemas.microsoft.com/office/powerpoint/2010/main" val="227099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4258">
              <a:defRPr/>
            </a:pPr>
            <a:r>
              <a:rPr lang="ja-JP" altLang="en-US" dirty="0"/>
              <a:t>まだ、「発達支持的生徒指導」について具体的なイメージが湧かない先生方もいるかと思います。そこで、実際に行われている取り組み例を紹介します。こちらは、私たち生徒指導研究グループが実施した教職員実態調査で回答していただいた、日常的な発達支持的生徒指導の事例です。括弧の中には、事例の内容から当てはまると考えられる生徒指導実践上の四つの視点を示しています。（</a:t>
            </a:r>
            <a:r>
              <a:rPr lang="en-US" altLang="ja-JP" dirty="0"/>
              <a:t>10</a:t>
            </a:r>
            <a:r>
              <a:rPr lang="ja-JP" altLang="en-US" dirty="0"/>
              <a:t>秒程度停止）</a:t>
            </a:r>
            <a:endParaRPr lang="en-US" altLang="ja-JP" dirty="0"/>
          </a:p>
          <a:p>
            <a:endParaRPr kumimoji="1" lang="ja-JP" altLang="en-US" dirty="0"/>
          </a:p>
        </p:txBody>
      </p:sp>
    </p:spTree>
    <p:extLst>
      <p:ext uri="{BB962C8B-B14F-4D97-AF65-F5344CB8AC3E}">
        <p14:creationId xmlns:p14="http://schemas.microsoft.com/office/powerpoint/2010/main" val="325091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r>
              <a:rPr lang="ja-JP" altLang="en-US" dirty="0"/>
              <a:t>こちらも発達支持的生徒指導の事例です。（</a:t>
            </a:r>
            <a:r>
              <a:rPr lang="en-US" altLang="ja-JP" dirty="0"/>
              <a:t>10</a:t>
            </a:r>
            <a:r>
              <a:rPr lang="ja-JP" altLang="en-US" dirty="0"/>
              <a:t>秒停止）</a:t>
            </a:r>
            <a:endParaRPr lang="en-US" altLang="ja-JP" dirty="0"/>
          </a:p>
          <a:p>
            <a:pPr marL="0" indent="-334299" defTabSz="1337182">
              <a:defRPr/>
            </a:pPr>
            <a:r>
              <a:rPr lang="ja-JP" altLang="en-US" dirty="0"/>
              <a:t>これらの事例について、実践されたことがあるという先生もいるのではないでしょうか。</a:t>
            </a:r>
            <a:endParaRPr lang="en-US" altLang="ja-JP" dirty="0"/>
          </a:p>
          <a:p>
            <a:pPr marL="0" indent="-334299" defTabSz="1337182">
              <a:defRPr/>
            </a:pPr>
            <a:r>
              <a:rPr lang="ja-JP" altLang="en-US" dirty="0"/>
              <a:t>普段何気なく実践している働き掛けを、生徒指導実践上の四つの視点や児童の実態等も踏まえた、全教職員による意図的な働き掛けとしていければ、より発達支持的生徒指導による居場所づくりが充実し、明日も登校したくなる学校が実現できるのではないかと考えます。</a:t>
            </a:r>
            <a:endParaRPr lang="en-US" altLang="ja-JP" dirty="0"/>
          </a:p>
        </p:txBody>
      </p:sp>
    </p:spTree>
    <p:extLst>
      <p:ext uri="{BB962C8B-B14F-4D97-AF65-F5344CB8AC3E}">
        <p14:creationId xmlns:p14="http://schemas.microsoft.com/office/powerpoint/2010/main" val="296109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9db222d04f_1_47: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39db222d04f_1_47:notes"/>
          <p:cNvSpPr txBox="1">
            <a:spLocks noGrp="1"/>
          </p:cNvSpPr>
          <p:nvPr>
            <p:ph type="body" idx="1"/>
          </p:nvPr>
        </p:nvSpPr>
        <p:spPr>
          <a:xfrm>
            <a:off x="688832" y="4758896"/>
            <a:ext cx="5510616" cy="4508315"/>
          </a:xfrm>
          <a:prstGeom prst="rect">
            <a:avLst/>
          </a:prstGeom>
          <a:noFill/>
          <a:ln>
            <a:noFill/>
          </a:ln>
        </p:spPr>
        <p:txBody>
          <a:bodyPr spcFirstLastPara="1" wrap="square" lIns="92980" tIns="46477" rIns="92980" bIns="46477" anchor="t" anchorCtr="0">
            <a:noAutofit/>
          </a:bodyPr>
          <a:lstStyle/>
          <a:p>
            <a:pPr marL="0" indent="0" defTabSz="914258">
              <a:defRPr/>
            </a:pPr>
            <a:r>
              <a:rPr lang="ja-JP" altLang="en-US" dirty="0"/>
              <a:t>＜●はクリックのタイミングです。＞</a:t>
            </a:r>
            <a:endParaRPr lang="en-US" altLang="ja-JP" dirty="0"/>
          </a:p>
          <a:p>
            <a:pPr marL="0" indent="0"/>
            <a:r>
              <a:rPr lang="ja-JP" altLang="en-US" dirty="0"/>
              <a:t>それでは、いよいよ児童生徒が明日も登校したくなるための「発達支持的生徒指導」を考えていきます。ワークシートと付箋を準備してください。最初に個人で、児童生徒が明日も登校したくなるための「発達支持的生徒指導」について考え、１枚の付箋に１つずつ取組を書き出します。書き出した付箋は、ワークシート上の生徒指導実践上の四つの視点に分類してください。きれいに分類されない場合も考えられます。その場合は複数の視点にまたがるように付箋を貼っていただいても構いません。各種意識調査結果等、各校の実態が分かる資料を用意していただいている場合は、登校に対する意識やその理由、学校生活への意識などに着目し、効果的だと考えられる働き掛けを考えてください。</a:t>
            </a:r>
            <a:endParaRPr lang="en-US" altLang="ja-JP" dirty="0"/>
          </a:p>
          <a:p>
            <a:pPr marL="0" indent="0"/>
            <a:r>
              <a:rPr lang="ja-JP" altLang="en-US" dirty="0"/>
              <a:t>お時間は３分程度です。それでは始めてください。●</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r>
              <a:rPr lang="ja-JP" altLang="en-US" dirty="0"/>
              <a:t>ありがとうございました。それでは、ここからグループでの活動となります。個人でご覧の先生はこのまま説明を聞き、②の活動に進んでください。</a:t>
            </a:r>
            <a:endParaRPr lang="en-US" altLang="ja-JP" dirty="0"/>
          </a:p>
          <a:p>
            <a:pPr marL="0" indent="0"/>
            <a:r>
              <a:rPr lang="ja-JP" altLang="en-US" dirty="0"/>
              <a:t>準備するものは、グループワーク用ワークシート、事前に児童生徒に取ったアンケートがあればその結果、ペンです。</a:t>
            </a:r>
            <a:endParaRPr lang="en-US" altLang="ja-JP" dirty="0"/>
          </a:p>
          <a:p>
            <a:pPr marL="0" indent="0"/>
            <a:r>
              <a:rPr lang="ja-JP" altLang="en-US" dirty="0"/>
              <a:t>グループワークは、スライドの①②の順に進めていただきます。</a:t>
            </a:r>
            <a:endParaRPr lang="en-US" altLang="ja-JP" dirty="0"/>
          </a:p>
          <a:p>
            <a:pPr marL="0" indent="0"/>
            <a:r>
              <a:rPr lang="ja-JP" altLang="en-US" dirty="0"/>
              <a:t>次のスライドで具体的に御説明します。</a:t>
            </a:r>
          </a:p>
        </p:txBody>
      </p:sp>
    </p:spTree>
    <p:extLst>
      <p:ext uri="{BB962C8B-B14F-4D97-AF65-F5344CB8AC3E}">
        <p14:creationId xmlns:p14="http://schemas.microsoft.com/office/powerpoint/2010/main" val="388955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CC7F-976D-218F-564F-C6BCC79601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88716D-3D1B-1708-2E0A-C897053DAFC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CFECA0-0659-1E87-9DE4-03AF1CD7E422}"/>
              </a:ext>
            </a:extLst>
          </p:cNvPr>
          <p:cNvSpPr>
            <a:spLocks noGrp="1"/>
          </p:cNvSpPr>
          <p:nvPr>
            <p:ph type="body" idx="1"/>
          </p:nvPr>
        </p:nvSpPr>
        <p:spPr/>
        <p:txBody>
          <a:bodyPr/>
          <a:lstStyle/>
          <a:p>
            <a:pPr marL="0" indent="0" defTabSz="924314">
              <a:defRPr/>
            </a:pPr>
            <a:r>
              <a:rPr lang="ja-JP" altLang="en-US" dirty="0"/>
              <a:t>＜●はクリックするタイミングです。＞</a:t>
            </a:r>
          </a:p>
          <a:p>
            <a:pPr marL="0" indent="0"/>
            <a:r>
              <a:rPr lang="ja-JP" altLang="en-US" dirty="0"/>
              <a:t>最初にグループワーク用ワークシートの①部分に●個人で書いた付箋を紹介しながら全て貼り出し、グループ内で共有します。付箋を生徒指導実践上の四つの視点で整理したり、似たような取組でまとめたりしながら共有すると効果的です。●</a:t>
            </a:r>
            <a:endParaRPr lang="en-US" altLang="ja-JP" dirty="0"/>
          </a:p>
          <a:p>
            <a:pPr marL="0" indent="0"/>
            <a:r>
              <a:rPr lang="ja-JP" altLang="en-US" dirty="0"/>
              <a:t>共有後、②に、●明日からみんなで取り組む</a:t>
            </a:r>
            <a:r>
              <a:rPr lang="ja-JP" altLang="en-US" dirty="0">
                <a:solidFill>
                  <a:schemeClr val="tx1"/>
                </a:solidFill>
                <a:latin typeface="Meiryo" panose="020B0604030504040204" pitchFamily="50" charset="-128"/>
                <a:ea typeface="Meiryo" panose="020B0604030504040204" pitchFamily="50" charset="-128"/>
              </a:rPr>
              <a:t>「発達支持的生徒指導」を決め</a:t>
            </a:r>
            <a:r>
              <a:rPr lang="ja-JP" altLang="en-US" dirty="0"/>
              <a:t>、「どの視点で？」、「どのような働き掛けを？」等、実践に向けて手立てを具体化します。</a:t>
            </a:r>
            <a:endParaRPr lang="en-US" altLang="ja-JP" dirty="0"/>
          </a:p>
          <a:p>
            <a:pPr marL="0" indent="0"/>
            <a:r>
              <a:rPr lang="ja-JP" altLang="en-US" dirty="0"/>
              <a:t>②に記載する内容は、付箋にある取組でも構いませんし、付箋で出された取組を組み合わせるなどして新たに考えた取組でも構いません。「明日からできる」ということ、「事後的・個別的ではなく、日常的な働き掛けである」ということがポイントです。</a:t>
            </a:r>
            <a:endParaRPr lang="en-US" altLang="ja-JP" dirty="0"/>
          </a:p>
          <a:p>
            <a:pPr marL="0" indent="0"/>
            <a:r>
              <a:rPr lang="ja-JP" altLang="en-US" dirty="0"/>
              <a:t>●迷った際は、児童生徒に取ったアンケートの結果も振り返りながら話し合うと良いと思います。時間は</a:t>
            </a:r>
            <a:r>
              <a:rPr lang="en-US" altLang="ja-JP" dirty="0"/>
              <a:t>15</a:t>
            </a:r>
            <a:r>
              <a:rPr lang="ja-JP" altLang="en-US" dirty="0"/>
              <a:t>分です。最後に全体で共有します。それではグループワークを始めてください。個人でご覧の先生は、②の活動が終わり次第、次のスライドに動画を進めてください。●</a:t>
            </a:r>
            <a:endParaRPr lang="en-US" altLang="ja-JP" dirty="0"/>
          </a:p>
          <a:p>
            <a:pPr marL="0" indent="0"/>
            <a:r>
              <a:rPr lang="ja-JP" altLang="en-US" dirty="0"/>
              <a:t>（</a:t>
            </a:r>
            <a:r>
              <a:rPr lang="en-US" altLang="ja-JP" dirty="0"/>
              <a:t>15</a:t>
            </a:r>
            <a:r>
              <a:rPr lang="ja-JP" altLang="en-US" dirty="0"/>
              <a:t>分後）●ここからは全体で共有を始めます。発表の際は、個人ワークシートの＜発表について＞の発表例を参考にしつつ、明日も登校したくなる手立てとしてどのような視点でどのような取組を行うこととしたかをお伝えください。動画は発表が終わるまで停止してください。●</a:t>
            </a:r>
            <a:endParaRPr lang="en-US" altLang="ja-JP" dirty="0"/>
          </a:p>
        </p:txBody>
      </p:sp>
    </p:spTree>
    <p:extLst>
      <p:ext uri="{BB962C8B-B14F-4D97-AF65-F5344CB8AC3E}">
        <p14:creationId xmlns:p14="http://schemas.microsoft.com/office/powerpoint/2010/main" val="96371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a:extLst>
            <a:ext uri="{FF2B5EF4-FFF2-40B4-BE49-F238E27FC236}">
              <a16:creationId xmlns:a16="http://schemas.microsoft.com/office/drawing/2014/main" id="{0449096E-565E-88C2-BE2E-C4DF9F5E8718}"/>
            </a:ext>
          </a:extLst>
        </p:cNvPr>
        <p:cNvGrpSpPr/>
        <p:nvPr/>
      </p:nvGrpSpPr>
      <p:grpSpPr>
        <a:xfrm>
          <a:off x="0" y="0"/>
          <a:ext cx="0" cy="0"/>
          <a:chOff x="0" y="0"/>
          <a:chExt cx="0" cy="0"/>
        </a:xfrm>
      </p:grpSpPr>
      <p:sp>
        <p:nvSpPr>
          <p:cNvPr id="440" name="Google Shape;440;g39839544fce_1_14:notes">
            <a:extLst>
              <a:ext uri="{FF2B5EF4-FFF2-40B4-BE49-F238E27FC236}">
                <a16:creationId xmlns:a16="http://schemas.microsoft.com/office/drawing/2014/main" id="{5A7E6C81-FDC2-BF92-1232-299AAE669809}"/>
              </a:ext>
            </a:extLst>
          </p:cNvPr>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39839544fce_1_14:notes">
            <a:extLst>
              <a:ext uri="{FF2B5EF4-FFF2-40B4-BE49-F238E27FC236}">
                <a16:creationId xmlns:a16="http://schemas.microsoft.com/office/drawing/2014/main" id="{F3B1AD72-5F8C-9885-947F-5EF8B26B46A2}"/>
              </a:ext>
            </a:extLst>
          </p:cNvPr>
          <p:cNvSpPr txBox="1">
            <a:spLocks noGrp="1"/>
          </p:cNvSpPr>
          <p:nvPr>
            <p:ph type="body" idx="1"/>
          </p:nvPr>
        </p:nvSpPr>
        <p:spPr>
          <a:xfrm>
            <a:off x="688832" y="4758896"/>
            <a:ext cx="5510616" cy="4508315"/>
          </a:xfrm>
          <a:prstGeom prst="rect">
            <a:avLst/>
          </a:prstGeom>
          <a:noFill/>
          <a:ln>
            <a:noFill/>
          </a:ln>
        </p:spPr>
        <p:txBody>
          <a:bodyPr spcFirstLastPara="1" wrap="square" lIns="92980" tIns="46477" rIns="92980" bIns="46477" anchor="t" anchorCtr="0">
            <a:noAutofit/>
          </a:bodyPr>
          <a:lstStyle/>
          <a:p>
            <a:pPr marL="0" indent="0"/>
            <a:r>
              <a:rPr lang="ja-JP" altLang="en-US" dirty="0"/>
              <a:t>実は、今取り組んでいただいた個人ワーク、グループワークの基になっている取組があります。それは、国立教育政策研究所の研究を基に宮城県で行われている「みやぎ魅力ある・行きたくなる学校づくり推進事業」の取組です。</a:t>
            </a:r>
            <a:endParaRPr lang="en-US" dirty="0"/>
          </a:p>
        </p:txBody>
      </p:sp>
    </p:spTree>
    <p:extLst>
      <p:ext uri="{BB962C8B-B14F-4D97-AF65-F5344CB8AC3E}">
        <p14:creationId xmlns:p14="http://schemas.microsoft.com/office/powerpoint/2010/main" val="331857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3"/>
        <p:cNvGrpSpPr/>
        <p:nvPr/>
      </p:nvGrpSpPr>
      <p:grpSpPr>
        <a:xfrm>
          <a:off x="0" y="0"/>
          <a:ext cx="0" cy="0"/>
          <a:chOff x="0" y="0"/>
          <a:chExt cx="0" cy="0"/>
        </a:xfrm>
      </p:grpSpPr>
      <p:sp>
        <p:nvSpPr>
          <p:cNvPr id="14" name="Google Shape;14;g38aaa9a19aa_0_119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38aaa9a19aa_0_119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38aaa9a19aa_0_11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38aaa9a19aa_0_1229"/>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38aaa9a19aa_0_12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38aaa9a19aa_0_1232"/>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38aaa9a19aa_0_1232"/>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38aaa9a19aa_0_12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
        <p:cNvGrpSpPr/>
        <p:nvPr/>
      </p:nvGrpSpPr>
      <p:grpSpPr>
        <a:xfrm>
          <a:off x="0" y="0"/>
          <a:ext cx="0" cy="0"/>
          <a:chOff x="0" y="0"/>
          <a:chExt cx="0" cy="0"/>
        </a:xfrm>
      </p:grpSpPr>
      <p:sp>
        <p:nvSpPr>
          <p:cNvPr id="18" name="Google Shape;18;g38aaa9a19aa_0_12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38aaa9a19aa_0_120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38aaa9a19aa_0_120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38aaa9a19aa_0_120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38aaa9a19aa_0_120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38aaa9a19aa_0_120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38aaa9a19aa_0_120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38aaa9a19aa_0_120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38aaa9a19aa_0_120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38aaa9a19aa_0_120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38aaa9a19aa_0_12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38aaa9a19aa_0_12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38aaa9a19aa_0_121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38aaa9a19aa_0_121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38aaa9a19aa_0_12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38aaa9a19aa_0_122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38aaa9a19aa_0_12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38aaa9a19aa_0_12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38aaa9a19aa_0_122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38aaa9a19aa_0_122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38aaa9a19aa_0_122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38aaa9a19aa_0_12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8aaa9a19aa_0_119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38aaa9a19aa_0_119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38aaa9a19aa_0_11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5D62A225-CE2B-0A97-D2E9-0F1674B32DAE}"/>
            </a:ext>
          </a:extLst>
        </p:cNvPr>
        <p:cNvGrpSpPr/>
        <p:nvPr/>
      </p:nvGrpSpPr>
      <p:grpSpPr>
        <a:xfrm>
          <a:off x="0" y="0"/>
          <a:ext cx="0" cy="0"/>
          <a:chOff x="0" y="0"/>
          <a:chExt cx="0" cy="0"/>
        </a:xfrm>
      </p:grpSpPr>
      <p:sp>
        <p:nvSpPr>
          <p:cNvPr id="59" name="Google Shape;59;p1">
            <a:extLst>
              <a:ext uri="{FF2B5EF4-FFF2-40B4-BE49-F238E27FC236}">
                <a16:creationId xmlns:a16="http://schemas.microsoft.com/office/drawing/2014/main" id="{DC05C0FF-A9B2-9B20-B0FB-AC379AB5069A}"/>
              </a:ext>
            </a:extLst>
          </p:cNvPr>
          <p:cNvSpPr txBox="1">
            <a:spLocks noGrp="1"/>
          </p:cNvSpPr>
          <p:nvPr>
            <p:ph type="subTitle" idx="1"/>
          </p:nvPr>
        </p:nvSpPr>
        <p:spPr>
          <a:xfrm>
            <a:off x="3" y="61425"/>
            <a:ext cx="11829000" cy="432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600"/>
              <a:buNone/>
            </a:pPr>
            <a:r>
              <a:rPr lang="ja-JP" sz="2800" dirty="0">
                <a:solidFill>
                  <a:schemeClr val="dk1"/>
                </a:solidFill>
                <a:latin typeface="Arial"/>
                <a:ea typeface="Arial"/>
                <a:cs typeface="Arial"/>
                <a:sym typeface="Arial"/>
              </a:rPr>
              <a:t>　</a:t>
            </a:r>
            <a:r>
              <a:rPr lang="ja-JP" sz="2800" dirty="0">
                <a:latin typeface="Arial"/>
                <a:ea typeface="Arial"/>
                <a:cs typeface="Arial"/>
                <a:sym typeface="Arial"/>
              </a:rPr>
              <a:t>　</a:t>
            </a:r>
            <a:r>
              <a:rPr lang="ja-JP" sz="2400" dirty="0">
                <a:latin typeface="Arial"/>
                <a:ea typeface="Arial"/>
                <a:cs typeface="Arial"/>
                <a:sym typeface="Arial"/>
              </a:rPr>
              <a:t>　　　</a:t>
            </a:r>
            <a:endParaRPr dirty="0"/>
          </a:p>
        </p:txBody>
      </p:sp>
      <p:sp>
        <p:nvSpPr>
          <p:cNvPr id="60" name="Google Shape;60;p1">
            <a:extLst>
              <a:ext uri="{FF2B5EF4-FFF2-40B4-BE49-F238E27FC236}">
                <a16:creationId xmlns:a16="http://schemas.microsoft.com/office/drawing/2014/main" id="{6B0E5A4D-2093-9846-24C3-BA748730C5F2}"/>
              </a:ext>
            </a:extLst>
          </p:cNvPr>
          <p:cNvSpPr/>
          <p:nvPr/>
        </p:nvSpPr>
        <p:spPr>
          <a:xfrm>
            <a:off x="0" y="493485"/>
            <a:ext cx="12192000" cy="2278800"/>
          </a:xfrm>
          <a:prstGeom prst="rect">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6000" b="1" i="0" u="none" strike="noStrike" cap="none" dirty="0">
                <a:solidFill>
                  <a:schemeClr val="lt1"/>
                </a:solidFill>
                <a:latin typeface="Meiryo"/>
                <a:ea typeface="Meiryo"/>
                <a:cs typeface="Meiryo"/>
                <a:sym typeface="Meiryo"/>
              </a:rPr>
              <a:t>Ｉ-Basho（</a:t>
            </a:r>
            <a:r>
              <a:rPr lang="ja-JP" sz="6000" b="1" dirty="0">
                <a:solidFill>
                  <a:schemeClr val="lt1"/>
                </a:solidFill>
                <a:latin typeface="Meiryo"/>
                <a:ea typeface="Meiryo"/>
                <a:cs typeface="Meiryo"/>
                <a:sym typeface="Meiryo"/>
              </a:rPr>
              <a:t>いばしょ</a:t>
            </a:r>
            <a:r>
              <a:rPr lang="ja-JP" sz="6000" b="1" i="0" u="none" strike="noStrike" cap="none" dirty="0">
                <a:solidFill>
                  <a:schemeClr val="lt1"/>
                </a:solidFill>
                <a:latin typeface="Meiryo"/>
                <a:ea typeface="Meiryo"/>
                <a:cs typeface="Meiryo"/>
                <a:sym typeface="Meiryo"/>
              </a:rPr>
              <a:t>）</a:t>
            </a:r>
            <a:r>
              <a:rPr lang="ja-JP" sz="6000" b="1" dirty="0">
                <a:solidFill>
                  <a:schemeClr val="lt1"/>
                </a:solidFill>
                <a:latin typeface="Meiryo"/>
                <a:ea typeface="Meiryo"/>
                <a:cs typeface="Meiryo"/>
                <a:sym typeface="Meiryo"/>
              </a:rPr>
              <a:t>ラボ</a:t>
            </a:r>
            <a:endParaRPr sz="6000" b="1" i="0" u="none" strike="noStrike" cap="none" dirty="0">
              <a:solidFill>
                <a:schemeClr val="lt1"/>
              </a:solidFill>
              <a:latin typeface="Meiryo"/>
              <a:ea typeface="Meiryo"/>
              <a:cs typeface="Meiryo"/>
              <a:sym typeface="Meiryo"/>
            </a:endParaRPr>
          </a:p>
        </p:txBody>
      </p:sp>
      <p:sp>
        <p:nvSpPr>
          <p:cNvPr id="62" name="Google Shape;62;p1">
            <a:extLst>
              <a:ext uri="{FF2B5EF4-FFF2-40B4-BE49-F238E27FC236}">
                <a16:creationId xmlns:a16="http://schemas.microsoft.com/office/drawing/2014/main" id="{7DB651E1-9930-8323-788A-EF57C882E26E}"/>
              </a:ext>
            </a:extLst>
          </p:cNvPr>
          <p:cNvSpPr txBox="1"/>
          <p:nvPr/>
        </p:nvSpPr>
        <p:spPr>
          <a:xfrm>
            <a:off x="5159829" y="5868675"/>
            <a:ext cx="6669174" cy="92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tx1"/>
                </a:solidFill>
                <a:latin typeface="Meiryo"/>
                <a:ea typeface="Meiryo"/>
                <a:cs typeface="Meiryo"/>
                <a:sym typeface="Meiryo"/>
              </a:rPr>
              <a:t>宮城県総合教育センター　教育課題研究</a:t>
            </a:r>
            <a:endParaRPr sz="28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tx1"/>
                </a:solidFill>
                <a:latin typeface="Meiryo"/>
                <a:ea typeface="Meiryo"/>
                <a:cs typeface="Meiryo"/>
                <a:sym typeface="Meiryo"/>
              </a:rPr>
              <a:t>生徒指導研究グループ</a:t>
            </a:r>
            <a:endParaRPr sz="2800" b="1" i="0" u="none" strike="noStrike" cap="none" dirty="0">
              <a:solidFill>
                <a:schemeClr val="tx1"/>
              </a:solidFill>
              <a:latin typeface="Meiryo"/>
              <a:ea typeface="Meiryo"/>
              <a:cs typeface="Meiryo"/>
              <a:sym typeface="Meiryo"/>
            </a:endParaRPr>
          </a:p>
        </p:txBody>
      </p:sp>
      <p:sp>
        <p:nvSpPr>
          <p:cNvPr id="63" name="Google Shape;63;p1">
            <a:extLst>
              <a:ext uri="{FF2B5EF4-FFF2-40B4-BE49-F238E27FC236}">
                <a16:creationId xmlns:a16="http://schemas.microsoft.com/office/drawing/2014/main" id="{12948811-C20C-7FD3-2814-E981BBA74CE0}"/>
              </a:ext>
            </a:extLst>
          </p:cNvPr>
          <p:cNvSpPr txBox="1"/>
          <p:nvPr/>
        </p:nvSpPr>
        <p:spPr>
          <a:xfrm>
            <a:off x="181500" y="2982265"/>
            <a:ext cx="11829000" cy="92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ja-JP" sz="3800" b="1" i="0" u="none" strike="noStrike" cap="none" dirty="0">
                <a:solidFill>
                  <a:schemeClr val="tx1"/>
                </a:solidFill>
                <a:latin typeface="Meiryo"/>
                <a:ea typeface="Meiryo"/>
                <a:cs typeface="Meiryo"/>
                <a:sym typeface="Meiryo"/>
              </a:rPr>
              <a:t>～</a:t>
            </a:r>
            <a:r>
              <a:rPr lang="ja-JP" sz="3800" b="1" dirty="0">
                <a:solidFill>
                  <a:schemeClr val="tx1"/>
                </a:solidFill>
                <a:latin typeface="Meiryo"/>
                <a:ea typeface="Meiryo"/>
                <a:cs typeface="Meiryo"/>
                <a:sym typeface="Meiryo"/>
              </a:rPr>
              <a:t>明日も登校したくなる学校を目指して</a:t>
            </a:r>
            <a:r>
              <a:rPr lang="ja-JP" sz="3800" b="1" i="0" u="none" strike="noStrike" cap="none" dirty="0">
                <a:solidFill>
                  <a:schemeClr val="tx1"/>
                </a:solidFill>
                <a:latin typeface="Meiryo"/>
                <a:ea typeface="Meiryo"/>
                <a:cs typeface="Meiryo"/>
                <a:sym typeface="Meiryo"/>
              </a:rPr>
              <a:t>できること～</a:t>
            </a:r>
            <a:endParaRPr sz="3800" i="0" u="none" strike="noStrike" cap="none" dirty="0">
              <a:solidFill>
                <a:schemeClr val="tx1"/>
              </a:solidFill>
              <a:latin typeface="Meiryo"/>
              <a:ea typeface="Meiryo"/>
              <a:cs typeface="Meiryo"/>
              <a:sym typeface="Meiryo"/>
            </a:endParaRPr>
          </a:p>
        </p:txBody>
      </p:sp>
      <p:sp>
        <p:nvSpPr>
          <p:cNvPr id="2" name="Google Shape;63;p1">
            <a:extLst>
              <a:ext uri="{FF2B5EF4-FFF2-40B4-BE49-F238E27FC236}">
                <a16:creationId xmlns:a16="http://schemas.microsoft.com/office/drawing/2014/main" id="{2A136915-47EB-AE2B-3627-F4FF57E24F17}"/>
              </a:ext>
            </a:extLst>
          </p:cNvPr>
          <p:cNvSpPr txBox="1"/>
          <p:nvPr/>
        </p:nvSpPr>
        <p:spPr>
          <a:xfrm>
            <a:off x="2441909" y="4266845"/>
            <a:ext cx="6945187" cy="92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ja-JP" altLang="en-US" sz="4400" i="0" u="none" strike="noStrike" cap="none" dirty="0">
                <a:solidFill>
                  <a:schemeClr val="tx1"/>
                </a:solidFill>
                <a:latin typeface="Meiryo"/>
                <a:ea typeface="Meiryo"/>
                <a:cs typeface="Meiryo"/>
                <a:sym typeface="Meiryo"/>
              </a:rPr>
              <a:t>子供たちの発達を支える編</a:t>
            </a:r>
            <a:endParaRPr sz="4400" i="0" u="none" strike="noStrike" cap="none" dirty="0">
              <a:solidFill>
                <a:schemeClr val="tx1"/>
              </a:solidFill>
              <a:latin typeface="Meiryo"/>
              <a:ea typeface="Meiryo"/>
              <a:cs typeface="Meiryo"/>
              <a:sym typeface="Meiryo"/>
            </a:endParaRPr>
          </a:p>
        </p:txBody>
      </p:sp>
    </p:spTree>
    <p:extLst>
      <p:ext uri="{BB962C8B-B14F-4D97-AF65-F5344CB8AC3E}">
        <p14:creationId xmlns:p14="http://schemas.microsoft.com/office/powerpoint/2010/main" val="206220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a:extLst>
            <a:ext uri="{FF2B5EF4-FFF2-40B4-BE49-F238E27FC236}">
              <a16:creationId xmlns:a16="http://schemas.microsoft.com/office/drawing/2014/main" id="{A4C5B130-6A4B-504D-57F7-CA99D68FD73A}"/>
            </a:ext>
          </a:extLst>
        </p:cNvPr>
        <p:cNvGrpSpPr/>
        <p:nvPr/>
      </p:nvGrpSpPr>
      <p:grpSpPr>
        <a:xfrm>
          <a:off x="0" y="0"/>
          <a:ext cx="0" cy="0"/>
          <a:chOff x="0" y="0"/>
          <a:chExt cx="0" cy="0"/>
        </a:xfrm>
      </p:grpSpPr>
      <p:sp>
        <p:nvSpPr>
          <p:cNvPr id="446" name="Google Shape;446;g39839544fce_1_14">
            <a:extLst>
              <a:ext uri="{FF2B5EF4-FFF2-40B4-BE49-F238E27FC236}">
                <a16:creationId xmlns:a16="http://schemas.microsoft.com/office/drawing/2014/main" id="{DD2175A9-F4B7-9857-3DD3-C44AA0328069}"/>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10</a:t>
            </a:fld>
            <a:endParaRPr sz="2000" b="0" i="0" u="none" strike="noStrike" cap="none">
              <a:solidFill>
                <a:schemeClr val="dk1"/>
              </a:solidFill>
              <a:latin typeface="Meiryo"/>
              <a:ea typeface="Meiryo"/>
              <a:cs typeface="Meiryo"/>
              <a:sym typeface="Meiryo"/>
            </a:endParaRPr>
          </a:p>
        </p:txBody>
      </p:sp>
      <p:pic>
        <p:nvPicPr>
          <p:cNvPr id="4" name="図 3">
            <a:extLst>
              <a:ext uri="{FF2B5EF4-FFF2-40B4-BE49-F238E27FC236}">
                <a16:creationId xmlns:a16="http://schemas.microsoft.com/office/drawing/2014/main" id="{B4A3F0D3-06E9-16F9-5414-28412B05D210}"/>
              </a:ext>
            </a:extLst>
          </p:cNvPr>
          <p:cNvPicPr>
            <a:picLocks noChangeAspect="1"/>
          </p:cNvPicPr>
          <p:nvPr/>
        </p:nvPicPr>
        <p:blipFill>
          <a:blip r:embed="rId3"/>
          <a:srcRect l="28191" t="67307" r="25667" b="6984"/>
          <a:stretch>
            <a:fillRect/>
          </a:stretch>
        </p:blipFill>
        <p:spPr>
          <a:xfrm>
            <a:off x="165101" y="834724"/>
            <a:ext cx="11864340" cy="3718486"/>
          </a:xfrm>
          <a:prstGeom prst="rect">
            <a:avLst/>
          </a:prstGeom>
        </p:spPr>
      </p:pic>
      <p:pic>
        <p:nvPicPr>
          <p:cNvPr id="2" name="図 1" descr="ダイアグラム&#10;&#10;AI 生成コンテンツは誤りを含む可能性があります。">
            <a:extLst>
              <a:ext uri="{FF2B5EF4-FFF2-40B4-BE49-F238E27FC236}">
                <a16:creationId xmlns:a16="http://schemas.microsoft.com/office/drawing/2014/main" id="{75DC7F86-D9BE-CFBA-3025-0B01A4C2C242}"/>
              </a:ext>
            </a:extLst>
          </p:cNvPr>
          <p:cNvPicPr>
            <a:picLocks noChangeAspect="1"/>
          </p:cNvPicPr>
          <p:nvPr/>
        </p:nvPicPr>
        <p:blipFill>
          <a:blip r:embed="rId4"/>
          <a:srcRect l="44167" t="29531" r="32084" b="16889"/>
          <a:stretch>
            <a:fillRect/>
          </a:stretch>
        </p:blipFill>
        <p:spPr>
          <a:xfrm>
            <a:off x="10708341" y="4656286"/>
            <a:ext cx="1158539" cy="1470193"/>
          </a:xfrm>
          <a:prstGeom prst="rect">
            <a:avLst/>
          </a:prstGeom>
        </p:spPr>
      </p:pic>
    </p:spTree>
    <p:extLst>
      <p:ext uri="{BB962C8B-B14F-4D97-AF65-F5344CB8AC3E}">
        <p14:creationId xmlns:p14="http://schemas.microsoft.com/office/powerpoint/2010/main" val="146782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C1C0331F-507D-FC10-ED82-D53EAE32C733}"/>
            </a:ext>
          </a:extLst>
        </p:cNvPr>
        <p:cNvGrpSpPr/>
        <p:nvPr/>
      </p:nvGrpSpPr>
      <p:grpSpPr>
        <a:xfrm>
          <a:off x="0" y="0"/>
          <a:ext cx="0" cy="0"/>
          <a:chOff x="0" y="0"/>
          <a:chExt cx="0" cy="0"/>
        </a:xfrm>
      </p:grpSpPr>
      <p:sp>
        <p:nvSpPr>
          <p:cNvPr id="397" name="Google Shape;397;g39d4b20b235_0_590">
            <a:extLst>
              <a:ext uri="{FF2B5EF4-FFF2-40B4-BE49-F238E27FC236}">
                <a16:creationId xmlns:a16="http://schemas.microsoft.com/office/drawing/2014/main" id="{AE3484C9-9371-4378-1470-B24DC2E53035}"/>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r>
              <a:rPr lang="ja-JP" altLang="en-US" sz="4000" b="1" i="0" u="none" strike="noStrike" cap="none" dirty="0">
                <a:solidFill>
                  <a:schemeClr val="lt1"/>
                </a:solidFill>
                <a:latin typeface="Meiryo"/>
                <a:ea typeface="Meiryo"/>
                <a:cs typeface="Meiryo"/>
                <a:sym typeface="Meiryo"/>
              </a:rPr>
              <a:t>全ての教職員による</a:t>
            </a:r>
            <a:r>
              <a:rPr lang="ja-JP" sz="4000" b="1" i="0" u="none" strike="noStrike" cap="none" dirty="0">
                <a:solidFill>
                  <a:schemeClr val="lt1"/>
                </a:solidFill>
                <a:latin typeface="Meiryo"/>
                <a:ea typeface="Meiryo"/>
                <a:cs typeface="Meiryo"/>
                <a:sym typeface="Meiryo"/>
              </a:rPr>
              <a:t>発達支持的生徒指導</a:t>
            </a:r>
            <a:r>
              <a:rPr lang="ja-JP" altLang="en-US" sz="4000" b="1" i="0" u="none" strike="noStrike" cap="none" dirty="0">
                <a:solidFill>
                  <a:schemeClr val="lt1"/>
                </a:solidFill>
                <a:latin typeface="Meiryo"/>
                <a:ea typeface="Meiryo"/>
                <a:cs typeface="Meiryo"/>
                <a:sym typeface="Meiryo"/>
              </a:rPr>
              <a:t>の充実</a:t>
            </a:r>
            <a:endParaRPr sz="40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F87FC9D5-734F-4F18-3156-50AF77E9AB33}"/>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r>
              <a:rPr lang="en-US" altLang="ja-JP" sz="2000" dirty="0">
                <a:solidFill>
                  <a:schemeClr val="dk1"/>
                </a:solidFill>
                <a:latin typeface="メイリオ" panose="020B0604030504040204" pitchFamily="50" charset="-128"/>
                <a:ea typeface="メイリオ" panose="020B0604030504040204" pitchFamily="50" charset="-128"/>
              </a:rPr>
              <a:t>11</a:t>
            </a:r>
            <a:endParaRPr lang="en-US" sz="2000" dirty="0">
              <a:solidFill>
                <a:schemeClr val="dk1"/>
              </a:solidFill>
              <a:latin typeface="メイリオ" panose="020B0604030504040204" pitchFamily="50" charset="-128"/>
              <a:ea typeface="メイリオ" panose="020B0604030504040204" pitchFamily="50" charset="-128"/>
            </a:endParaRPr>
          </a:p>
        </p:txBody>
      </p:sp>
      <p:pic>
        <p:nvPicPr>
          <p:cNvPr id="11" name="図 10" descr="タイムライン&#10;&#10;AI 生成コンテンツは誤りを含む可能性があります。">
            <a:extLst>
              <a:ext uri="{FF2B5EF4-FFF2-40B4-BE49-F238E27FC236}">
                <a16:creationId xmlns:a16="http://schemas.microsoft.com/office/drawing/2014/main" id="{D418E1AF-35FC-5380-2841-D01E30292A30}"/>
              </a:ext>
            </a:extLst>
          </p:cNvPr>
          <p:cNvPicPr>
            <a:picLocks noChangeAspect="1"/>
          </p:cNvPicPr>
          <p:nvPr/>
        </p:nvPicPr>
        <p:blipFill>
          <a:blip r:embed="rId3"/>
          <a:srcRect b="89213"/>
          <a:stretch>
            <a:fillRect/>
          </a:stretch>
        </p:blipFill>
        <p:spPr>
          <a:xfrm>
            <a:off x="156025" y="1941676"/>
            <a:ext cx="11853096" cy="491883"/>
          </a:xfrm>
          <a:prstGeom prst="rect">
            <a:avLst/>
          </a:prstGeom>
        </p:spPr>
      </p:pic>
      <p:pic>
        <p:nvPicPr>
          <p:cNvPr id="4" name="図 3">
            <a:extLst>
              <a:ext uri="{FF2B5EF4-FFF2-40B4-BE49-F238E27FC236}">
                <a16:creationId xmlns:a16="http://schemas.microsoft.com/office/drawing/2014/main" id="{B5D71BFC-4967-AB25-62F2-A7F4FA53EABD}"/>
              </a:ext>
            </a:extLst>
          </p:cNvPr>
          <p:cNvPicPr>
            <a:picLocks noChangeAspect="1"/>
          </p:cNvPicPr>
          <p:nvPr/>
        </p:nvPicPr>
        <p:blipFill>
          <a:blip r:embed="rId4"/>
          <a:stretch>
            <a:fillRect/>
          </a:stretch>
        </p:blipFill>
        <p:spPr>
          <a:xfrm>
            <a:off x="156025" y="2433560"/>
            <a:ext cx="11964855" cy="3682613"/>
          </a:xfrm>
          <a:prstGeom prst="rect">
            <a:avLst/>
          </a:prstGeom>
        </p:spPr>
      </p:pic>
    </p:spTree>
    <p:extLst>
      <p:ext uri="{BB962C8B-B14F-4D97-AF65-F5344CB8AC3E}">
        <p14:creationId xmlns:p14="http://schemas.microsoft.com/office/powerpoint/2010/main" val="161846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160;g39839544fce_0_0">
            <a:extLst>
              <a:ext uri="{FF2B5EF4-FFF2-40B4-BE49-F238E27FC236}">
                <a16:creationId xmlns:a16="http://schemas.microsoft.com/office/drawing/2014/main" id="{EB534728-6962-B8A7-9A23-D8F37928D99B}"/>
              </a:ext>
            </a:extLst>
          </p:cNvPr>
          <p:cNvSpPr txBox="1"/>
          <p:nvPr/>
        </p:nvSpPr>
        <p:spPr>
          <a:xfrm>
            <a:off x="10154850" y="2715375"/>
            <a:ext cx="2058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
        <p:nvSpPr>
          <p:cNvPr id="4" name="Google Shape;59;p1">
            <a:extLst>
              <a:ext uri="{FF2B5EF4-FFF2-40B4-BE49-F238E27FC236}">
                <a16:creationId xmlns:a16="http://schemas.microsoft.com/office/drawing/2014/main" id="{D1C5625B-D566-0BCA-60E7-96C049E6A06A}"/>
              </a:ext>
            </a:extLst>
          </p:cNvPr>
          <p:cNvSpPr txBox="1">
            <a:spLocks/>
          </p:cNvSpPr>
          <p:nvPr/>
        </p:nvSpPr>
        <p:spPr>
          <a:xfrm>
            <a:off x="3" y="61425"/>
            <a:ext cx="11829000" cy="4320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600"/>
            </a:pPr>
            <a:r>
              <a:rPr lang="zh-CN" altLang="en-US" sz="2800" dirty="0">
                <a:solidFill>
                  <a:schemeClr val="dk1"/>
                </a:solidFill>
              </a:rPr>
              <a:t>　</a:t>
            </a:r>
            <a:r>
              <a:rPr lang="zh-CN" altLang="en-US" sz="2800" dirty="0"/>
              <a:t>　</a:t>
            </a:r>
            <a:r>
              <a:rPr lang="zh-CN" altLang="en-US" sz="2400" dirty="0"/>
              <a:t>　　　</a:t>
            </a:r>
            <a:endParaRPr lang="zh-CN" altLang="en-US" dirty="0"/>
          </a:p>
        </p:txBody>
      </p:sp>
      <p:sp>
        <p:nvSpPr>
          <p:cNvPr id="6" name="Google Shape;60;p1">
            <a:extLst>
              <a:ext uri="{FF2B5EF4-FFF2-40B4-BE49-F238E27FC236}">
                <a16:creationId xmlns:a16="http://schemas.microsoft.com/office/drawing/2014/main" id="{D57A66FE-32B4-5215-3D13-16B7CFBF9DA6}"/>
              </a:ext>
            </a:extLst>
          </p:cNvPr>
          <p:cNvSpPr/>
          <p:nvPr/>
        </p:nvSpPr>
        <p:spPr>
          <a:xfrm>
            <a:off x="0" y="493485"/>
            <a:ext cx="12192000" cy="2278800"/>
          </a:xfrm>
          <a:prstGeom prst="rect">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6000" b="1" i="0" u="none" strike="noStrike" cap="none" dirty="0">
                <a:solidFill>
                  <a:schemeClr val="lt1"/>
                </a:solidFill>
                <a:latin typeface="Meiryo"/>
                <a:ea typeface="Meiryo"/>
                <a:cs typeface="Meiryo"/>
                <a:sym typeface="Meiryo"/>
              </a:rPr>
              <a:t>Ｉ-Basho（</a:t>
            </a:r>
            <a:r>
              <a:rPr lang="ja-JP" sz="6000" b="1" dirty="0">
                <a:solidFill>
                  <a:schemeClr val="lt1"/>
                </a:solidFill>
                <a:latin typeface="Meiryo"/>
                <a:ea typeface="Meiryo"/>
                <a:cs typeface="Meiryo"/>
                <a:sym typeface="Meiryo"/>
              </a:rPr>
              <a:t>いばしょ</a:t>
            </a:r>
            <a:r>
              <a:rPr lang="ja-JP" sz="6000" b="1" i="0" u="none" strike="noStrike" cap="none" dirty="0">
                <a:solidFill>
                  <a:schemeClr val="lt1"/>
                </a:solidFill>
                <a:latin typeface="Meiryo"/>
                <a:ea typeface="Meiryo"/>
                <a:cs typeface="Meiryo"/>
                <a:sym typeface="Meiryo"/>
              </a:rPr>
              <a:t>）</a:t>
            </a:r>
            <a:r>
              <a:rPr lang="ja-JP" sz="6000" b="1" dirty="0">
                <a:solidFill>
                  <a:schemeClr val="lt1"/>
                </a:solidFill>
                <a:latin typeface="Meiryo"/>
                <a:ea typeface="Meiryo"/>
                <a:cs typeface="Meiryo"/>
                <a:sym typeface="Meiryo"/>
              </a:rPr>
              <a:t>ラボ</a:t>
            </a:r>
            <a:endParaRPr sz="6000" b="1" i="0" u="none" strike="noStrike" cap="none" dirty="0">
              <a:solidFill>
                <a:schemeClr val="lt1"/>
              </a:solidFill>
              <a:latin typeface="Meiryo"/>
              <a:ea typeface="Meiryo"/>
              <a:cs typeface="Meiryo"/>
              <a:sym typeface="Meiryo"/>
            </a:endParaRPr>
          </a:p>
        </p:txBody>
      </p:sp>
      <p:sp>
        <p:nvSpPr>
          <p:cNvPr id="11" name="Google Shape;63;p1">
            <a:extLst>
              <a:ext uri="{FF2B5EF4-FFF2-40B4-BE49-F238E27FC236}">
                <a16:creationId xmlns:a16="http://schemas.microsoft.com/office/drawing/2014/main" id="{0D9ADA8F-000A-71A5-075A-C05F2A91767F}"/>
              </a:ext>
            </a:extLst>
          </p:cNvPr>
          <p:cNvSpPr txBox="1"/>
          <p:nvPr/>
        </p:nvSpPr>
        <p:spPr>
          <a:xfrm>
            <a:off x="181500" y="2879312"/>
            <a:ext cx="11829000" cy="77047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ja-JP" altLang="en-US" sz="4400" i="0" u="none" strike="noStrike" cap="none" dirty="0">
                <a:solidFill>
                  <a:schemeClr val="tx1"/>
                </a:solidFill>
                <a:latin typeface="Meiryo"/>
                <a:ea typeface="Meiryo"/>
                <a:cs typeface="Meiryo"/>
                <a:sym typeface="Meiryo"/>
              </a:rPr>
              <a:t>ご覧いただきありがとうございました。</a:t>
            </a:r>
            <a:endParaRPr sz="4400" i="0" u="none" strike="noStrike" cap="none" dirty="0">
              <a:solidFill>
                <a:schemeClr val="tx1"/>
              </a:solidFill>
              <a:latin typeface="Meiryo"/>
              <a:ea typeface="Meiryo"/>
              <a:cs typeface="Meiryo"/>
              <a:sym typeface="Meiryo"/>
            </a:endParaRPr>
          </a:p>
        </p:txBody>
      </p:sp>
      <p:grpSp>
        <p:nvGrpSpPr>
          <p:cNvPr id="13" name="グループ化 12">
            <a:extLst>
              <a:ext uri="{FF2B5EF4-FFF2-40B4-BE49-F238E27FC236}">
                <a16:creationId xmlns:a16="http://schemas.microsoft.com/office/drawing/2014/main" id="{AB0EF3EE-96A3-65CC-43D2-232979647E3E}"/>
              </a:ext>
            </a:extLst>
          </p:cNvPr>
          <p:cNvGrpSpPr/>
          <p:nvPr/>
        </p:nvGrpSpPr>
        <p:grpSpPr>
          <a:xfrm>
            <a:off x="6401025" y="3773045"/>
            <a:ext cx="2444592" cy="2586480"/>
            <a:chOff x="8368652" y="1651138"/>
            <a:chExt cx="3572396" cy="4566484"/>
          </a:xfrm>
        </p:grpSpPr>
        <p:sp>
          <p:nvSpPr>
            <p:cNvPr id="14" name="Google Shape;158;g39839544fce_0_0">
              <a:extLst>
                <a:ext uri="{FF2B5EF4-FFF2-40B4-BE49-F238E27FC236}">
                  <a16:creationId xmlns:a16="http://schemas.microsoft.com/office/drawing/2014/main" id="{E3E26299-E27A-4C6C-2D2F-4C936E786196}"/>
                </a:ext>
              </a:extLst>
            </p:cNvPr>
            <p:cNvSpPr/>
            <p:nvPr/>
          </p:nvSpPr>
          <p:spPr>
            <a:xfrm>
              <a:off x="8368652" y="1651138"/>
              <a:ext cx="3572396" cy="4566484"/>
            </a:xfrm>
            <a:prstGeom prst="verticalScroll">
              <a:avLst>
                <a:gd name="adj" fmla="val 6841"/>
              </a:avLst>
            </a:prstGeom>
            <a:solidFill>
              <a:schemeClr val="accent4">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 name="図 14">
              <a:extLst>
                <a:ext uri="{FF2B5EF4-FFF2-40B4-BE49-F238E27FC236}">
                  <a16:creationId xmlns:a16="http://schemas.microsoft.com/office/drawing/2014/main" id="{03DCC6EE-AC84-D1C3-91E8-48679CC44D61}"/>
                </a:ext>
              </a:extLst>
            </p:cNvPr>
            <p:cNvPicPr>
              <a:picLocks noChangeAspect="1"/>
            </p:cNvPicPr>
            <p:nvPr/>
          </p:nvPicPr>
          <p:blipFill>
            <a:blip r:embed="rId5"/>
            <a:srcRect l="79697" t="25560" r="3795" b="27485"/>
            <a:stretch>
              <a:fillRect/>
            </a:stretch>
          </p:blipFill>
          <p:spPr>
            <a:xfrm>
              <a:off x="8957341" y="2045856"/>
              <a:ext cx="2487727" cy="3980235"/>
            </a:xfrm>
            <a:prstGeom prst="rect">
              <a:avLst/>
            </a:prstGeom>
            <a:ln>
              <a:solidFill>
                <a:schemeClr val="tx1"/>
              </a:solidFill>
            </a:ln>
          </p:spPr>
        </p:pic>
      </p:grpSp>
      <p:pic>
        <p:nvPicPr>
          <p:cNvPr id="5" name="図 4" descr="ダイアグラム&#10;&#10;AI 生成コンテンツは誤りを含む可能性があります。">
            <a:extLst>
              <a:ext uri="{FF2B5EF4-FFF2-40B4-BE49-F238E27FC236}">
                <a16:creationId xmlns:a16="http://schemas.microsoft.com/office/drawing/2014/main" id="{A1C437D2-DE38-62A8-02FE-172383DF8B74}"/>
              </a:ext>
            </a:extLst>
          </p:cNvPr>
          <p:cNvPicPr>
            <a:picLocks noChangeAspect="1"/>
          </p:cNvPicPr>
          <p:nvPr/>
        </p:nvPicPr>
        <p:blipFill>
          <a:blip r:embed="rId6"/>
          <a:srcRect l="44194" t="30455" r="31750" b="17334"/>
          <a:stretch>
            <a:fillRect/>
          </a:stretch>
        </p:blipFill>
        <p:spPr>
          <a:xfrm>
            <a:off x="3571725" y="3588363"/>
            <a:ext cx="2627880" cy="3208212"/>
          </a:xfrm>
          <a:prstGeom prst="rect">
            <a:avLst/>
          </a:prstGeom>
        </p:spPr>
      </p:pic>
      <p:sp>
        <p:nvSpPr>
          <p:cNvPr id="2" name="Google Shape;61;p1">
            <a:extLst>
              <a:ext uri="{FF2B5EF4-FFF2-40B4-BE49-F238E27FC236}">
                <a16:creationId xmlns:a16="http://schemas.microsoft.com/office/drawing/2014/main" id="{1977FD42-B449-3CBF-13D5-4DF8608BB967}"/>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r>
              <a:rPr lang="en-US" altLang="ja-JP" sz="2000">
                <a:solidFill>
                  <a:schemeClr val="dk1"/>
                </a:solidFill>
                <a:latin typeface="メイリオ" panose="020B0604030504040204" pitchFamily="50" charset="-128"/>
                <a:ea typeface="メイリオ" panose="020B0604030504040204" pitchFamily="50" charset="-128"/>
              </a:rPr>
              <a:t>12</a:t>
            </a:r>
            <a:endParaRPr lang="en-US" sz="2000" dirty="0">
              <a:solidFill>
                <a:schemeClr val="dk1"/>
              </a:solidFill>
              <a:latin typeface="メイリオ" panose="020B0604030504040204" pitchFamily="50" charset="-128"/>
              <a:ea typeface="メイリオ" panose="020B0604030504040204" pitchFamily="50" charset="-128"/>
            </a:endParaRPr>
          </a:p>
        </p:txBody>
      </p:sp>
      <p:pic>
        <p:nvPicPr>
          <p:cNvPr id="3" name="俳句２（やってみよう）">
            <a:hlinkClick r:id="" action="ppaction://media"/>
            <a:extLst>
              <a:ext uri="{FF2B5EF4-FFF2-40B4-BE49-F238E27FC236}">
                <a16:creationId xmlns:a16="http://schemas.microsoft.com/office/drawing/2014/main" id="{4AFE300C-BD0C-3F89-780C-3362BDFD27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446679" y="4578922"/>
            <a:ext cx="487363" cy="487363"/>
          </a:xfrm>
          <a:prstGeom prst="rect">
            <a:avLst/>
          </a:prstGeom>
        </p:spPr>
      </p:pic>
    </p:spTree>
    <p:extLst>
      <p:ext uri="{BB962C8B-B14F-4D97-AF65-F5344CB8AC3E}">
        <p14:creationId xmlns:p14="http://schemas.microsoft.com/office/powerpoint/2010/main" val="22364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3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7FA50C82-15E4-C3F3-B1E1-5C89F70315A8}"/>
            </a:ext>
          </a:extLst>
        </p:cNvPr>
        <p:cNvGrpSpPr/>
        <p:nvPr/>
      </p:nvGrpSpPr>
      <p:grpSpPr>
        <a:xfrm>
          <a:off x="0" y="0"/>
          <a:ext cx="0" cy="0"/>
          <a:chOff x="0" y="0"/>
          <a:chExt cx="0" cy="0"/>
        </a:xfrm>
      </p:grpSpPr>
      <p:sp>
        <p:nvSpPr>
          <p:cNvPr id="70" name="Google Shape;70;g39d51b417ef_0_0">
            <a:extLst>
              <a:ext uri="{FF2B5EF4-FFF2-40B4-BE49-F238E27FC236}">
                <a16:creationId xmlns:a16="http://schemas.microsoft.com/office/drawing/2014/main" id="{1133F397-842F-C907-FB01-EE2F97FDF72E}"/>
              </a:ext>
            </a:extLst>
          </p:cNvPr>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ja-JP" sz="4000" b="1" i="0" u="none" strike="noStrike" cap="none">
                <a:solidFill>
                  <a:schemeClr val="lt1"/>
                </a:solidFill>
                <a:latin typeface="Meiryo"/>
                <a:ea typeface="Meiryo"/>
                <a:cs typeface="Meiryo"/>
                <a:sym typeface="Meiryo"/>
              </a:rPr>
              <a:t>本研修会の目的</a:t>
            </a:r>
            <a:endParaRPr sz="1400" i="0" u="none" strike="noStrike" cap="none">
              <a:solidFill>
                <a:srgbClr val="000000"/>
              </a:solidFill>
              <a:latin typeface="Meiryo"/>
              <a:ea typeface="Meiryo"/>
              <a:cs typeface="Meiryo"/>
              <a:sym typeface="Meiryo"/>
            </a:endParaRPr>
          </a:p>
        </p:txBody>
      </p:sp>
      <p:sp>
        <p:nvSpPr>
          <p:cNvPr id="72" name="Google Shape;72;g39d51b417ef_0_0">
            <a:extLst>
              <a:ext uri="{FF2B5EF4-FFF2-40B4-BE49-F238E27FC236}">
                <a16:creationId xmlns:a16="http://schemas.microsoft.com/office/drawing/2014/main" id="{92BF64E3-0613-9EBD-4906-90F6C90BD456}"/>
              </a:ext>
            </a:extLst>
          </p:cNvPr>
          <p:cNvSpPr txBox="1"/>
          <p:nvPr/>
        </p:nvSpPr>
        <p:spPr>
          <a:xfrm>
            <a:off x="637050" y="2902132"/>
            <a:ext cx="10917900" cy="144650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4800"/>
              <a:buFont typeface="Arial"/>
              <a:buNone/>
            </a:pPr>
            <a:r>
              <a:rPr lang="ja-JP" sz="4400" dirty="0">
                <a:solidFill>
                  <a:schemeClr val="tx1"/>
                </a:solidFill>
                <a:latin typeface="Meiryo"/>
                <a:ea typeface="Meiryo"/>
                <a:cs typeface="Meiryo"/>
                <a:sym typeface="Meiryo"/>
              </a:rPr>
              <a:t>〇</a:t>
            </a:r>
            <a:r>
              <a:rPr lang="ja-JP" altLang="en-US" sz="4400" dirty="0">
                <a:solidFill>
                  <a:schemeClr val="tx1"/>
                </a:solidFill>
                <a:latin typeface="Meiryo"/>
                <a:ea typeface="Meiryo"/>
                <a:cs typeface="Meiryo"/>
                <a:sym typeface="Meiryo"/>
              </a:rPr>
              <a:t>児童生徒が明日も登校したくなるための</a:t>
            </a:r>
            <a:endParaRPr lang="en-US" altLang="ja-JP" sz="4400" dirty="0">
              <a:solidFill>
                <a:schemeClr val="tx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4800"/>
              <a:buFont typeface="Arial"/>
              <a:buNone/>
            </a:pPr>
            <a:r>
              <a:rPr lang="ja-JP" altLang="en-US" sz="4400" b="0" i="0" u="none" strike="noStrike" cap="none" dirty="0">
                <a:solidFill>
                  <a:schemeClr val="tx1"/>
                </a:solidFill>
                <a:latin typeface="Meiryo"/>
                <a:ea typeface="Meiryo"/>
                <a:cs typeface="Meiryo"/>
                <a:sym typeface="Meiryo"/>
              </a:rPr>
              <a:t>　手立てを具体化すること。</a:t>
            </a:r>
            <a:endParaRPr sz="4400" b="0" i="0" u="none" strike="noStrike" cap="none" dirty="0">
              <a:solidFill>
                <a:schemeClr val="tx1"/>
              </a:solidFill>
              <a:latin typeface="Meiryo"/>
              <a:ea typeface="Meiryo"/>
              <a:cs typeface="Meiryo"/>
              <a:sym typeface="Meiryo"/>
            </a:endParaRPr>
          </a:p>
        </p:txBody>
      </p:sp>
      <p:sp>
        <p:nvSpPr>
          <p:cNvPr id="2" name="Google Shape;61;p1">
            <a:extLst>
              <a:ext uri="{FF2B5EF4-FFF2-40B4-BE49-F238E27FC236}">
                <a16:creationId xmlns:a16="http://schemas.microsoft.com/office/drawing/2014/main" id="{E26AA52A-03C5-5DBF-7D87-6F674D0B76B4}"/>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2</a:t>
            </a:fld>
            <a:endParaRPr lang="en-US" sz="2000" dirty="0">
              <a:solidFill>
                <a:schemeClr val="dk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723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生成コンテンツは誤りを含む可能性があります。">
            <a:extLst>
              <a:ext uri="{FF2B5EF4-FFF2-40B4-BE49-F238E27FC236}">
                <a16:creationId xmlns:a16="http://schemas.microsoft.com/office/drawing/2014/main" id="{8ABD762E-E655-DABD-4B06-EA31554E8A22}"/>
              </a:ext>
            </a:extLst>
          </p:cNvPr>
          <p:cNvPicPr>
            <a:picLocks noChangeAspect="1"/>
          </p:cNvPicPr>
          <p:nvPr/>
        </p:nvPicPr>
        <p:blipFill>
          <a:blip r:embed="rId3"/>
          <a:stretch>
            <a:fillRect/>
          </a:stretch>
        </p:blipFill>
        <p:spPr>
          <a:xfrm>
            <a:off x="402344" y="1261620"/>
            <a:ext cx="11326806" cy="5325218"/>
          </a:xfrm>
          <a:prstGeom prst="rect">
            <a:avLst/>
          </a:prstGeom>
        </p:spPr>
      </p:pic>
      <p:sp>
        <p:nvSpPr>
          <p:cNvPr id="368" name="Google Shape;368;g39db222d04f_1_13"/>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4800"/>
              <a:buFont typeface="Arial"/>
              <a:buNone/>
            </a:pPr>
            <a:r>
              <a:rPr lang="ja-JP" altLang="en-US" sz="4400" b="1" i="0" u="none" strike="noStrike" cap="none" dirty="0">
                <a:solidFill>
                  <a:schemeClr val="lt1"/>
                </a:solidFill>
                <a:latin typeface="Meiryo"/>
                <a:ea typeface="Meiryo"/>
                <a:cs typeface="Meiryo"/>
                <a:sym typeface="Meiryo"/>
              </a:rPr>
              <a:t>明日も登校したくなる学校の実現に向けて</a:t>
            </a:r>
            <a:endParaRPr sz="44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D6AD7D9B-7091-406A-0339-A527813EA079}"/>
              </a:ext>
            </a:extLst>
          </p:cNvPr>
          <p:cNvSpPr txBox="1">
            <a:spLocks/>
          </p:cNvSpPr>
          <p:nvPr/>
        </p:nvSpPr>
        <p:spPr>
          <a:xfrm>
            <a:off x="11043350" y="6440788"/>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3</a:t>
            </a:fld>
            <a:endParaRPr lang="en-US" sz="2000" dirty="0">
              <a:solidFill>
                <a:schemeClr val="dk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87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Google Shape;397;g39d4b20b235_0_590">
            <a:extLst>
              <a:ext uri="{FF2B5EF4-FFF2-40B4-BE49-F238E27FC236}">
                <a16:creationId xmlns:a16="http://schemas.microsoft.com/office/drawing/2014/main" id="{A49090F2-3CC5-A470-D502-921C6CE269A9}"/>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r>
              <a:rPr lang="ja-JP" sz="4000" b="1" i="0" u="none" strike="noStrike" cap="none" dirty="0">
                <a:solidFill>
                  <a:schemeClr val="lt1"/>
                </a:solidFill>
                <a:latin typeface="Meiryo"/>
                <a:ea typeface="Meiryo"/>
                <a:cs typeface="Meiryo"/>
                <a:sym typeface="Meiryo"/>
              </a:rPr>
              <a:t>発達支持的生徒指導の実践について</a:t>
            </a:r>
            <a:endParaRPr sz="40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43330597-C8CF-CF90-5CB8-0ED733FD45D1}"/>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4</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2" name="Google Shape;438;g39db222d04f_1_47">
            <a:extLst>
              <a:ext uri="{FF2B5EF4-FFF2-40B4-BE49-F238E27FC236}">
                <a16:creationId xmlns:a16="http://schemas.microsoft.com/office/drawing/2014/main" id="{C0CA76C1-45DD-D2A9-0C8C-D5ABDC09AEB9}"/>
              </a:ext>
            </a:extLst>
          </p:cNvPr>
          <p:cNvSpPr txBox="1"/>
          <p:nvPr/>
        </p:nvSpPr>
        <p:spPr>
          <a:xfrm>
            <a:off x="132450" y="1478471"/>
            <a:ext cx="11927100" cy="1473612"/>
          </a:xfrm>
          <a:prstGeom prst="rect">
            <a:avLst/>
          </a:prstGeom>
          <a:noFill/>
          <a:ln>
            <a:noFill/>
          </a:ln>
        </p:spPr>
        <p:txBody>
          <a:bodyPr spcFirstLastPara="1" wrap="square" lIns="91425" tIns="91425" rIns="91425" bIns="91425" anchor="t" anchorCtr="0">
            <a:noAutofit/>
          </a:bodyPr>
          <a:lstStyle/>
          <a:p>
            <a:pPr lvl="0">
              <a:buSzPts val="1800"/>
            </a:pPr>
            <a:r>
              <a:rPr lang="ja-JP" altLang="en-US" sz="3200" dirty="0">
                <a:solidFill>
                  <a:schemeClr val="tx1"/>
                </a:solidFill>
                <a:latin typeface="Meiryo"/>
                <a:ea typeface="Meiryo"/>
                <a:cs typeface="Meiryo"/>
                <a:sym typeface="Meiryo"/>
              </a:rPr>
              <a:t>・児童生徒のよくない行動に目を向けるばかりでなく、よい行</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動をした時に褒める。その子の良さを認める場面を多く作る。　　</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（自己存在感の感受）</a:t>
            </a:r>
            <a:endParaRPr lang="en-US" altLang="ja-JP" sz="3200" dirty="0">
              <a:solidFill>
                <a:schemeClr val="tx1"/>
              </a:solidFill>
              <a:latin typeface="Meiryo"/>
              <a:ea typeface="Meiryo"/>
              <a:cs typeface="Meiryo"/>
              <a:sym typeface="Meiryo"/>
            </a:endParaRPr>
          </a:p>
          <a:p>
            <a:pPr lvl="0">
              <a:buSzPts val="1800"/>
            </a:pPr>
            <a:endParaRPr lang="en-US" altLang="ja-JP" sz="1200" dirty="0">
              <a:solidFill>
                <a:schemeClr val="tx1"/>
              </a:solidFill>
              <a:latin typeface="Meiryo"/>
              <a:ea typeface="Meiryo"/>
              <a:cs typeface="Meiryo"/>
              <a:sym typeface="Meiryo"/>
            </a:endParaRPr>
          </a:p>
        </p:txBody>
      </p:sp>
      <p:sp>
        <p:nvSpPr>
          <p:cNvPr id="4" name="Google Shape;438;g39db222d04f_1_47">
            <a:extLst>
              <a:ext uri="{FF2B5EF4-FFF2-40B4-BE49-F238E27FC236}">
                <a16:creationId xmlns:a16="http://schemas.microsoft.com/office/drawing/2014/main" id="{1CD51D6A-4444-4714-EA14-1A68C16D8D51}"/>
              </a:ext>
            </a:extLst>
          </p:cNvPr>
          <p:cNvSpPr txBox="1"/>
          <p:nvPr/>
        </p:nvSpPr>
        <p:spPr>
          <a:xfrm>
            <a:off x="132450" y="3170955"/>
            <a:ext cx="11927100" cy="1577643"/>
          </a:xfrm>
          <a:prstGeom prst="rect">
            <a:avLst/>
          </a:prstGeom>
          <a:noFill/>
          <a:ln>
            <a:noFill/>
          </a:ln>
        </p:spPr>
        <p:txBody>
          <a:bodyPr spcFirstLastPara="1" wrap="square" lIns="91425" tIns="91425" rIns="91425" bIns="91425" anchor="t" anchorCtr="0">
            <a:noAutofit/>
          </a:bodyPr>
          <a:lstStyle/>
          <a:p>
            <a:pPr>
              <a:buSzPts val="1800"/>
            </a:pPr>
            <a:r>
              <a:rPr lang="ja-JP" altLang="en-US" sz="3200" dirty="0">
                <a:solidFill>
                  <a:schemeClr val="tx1"/>
                </a:solidFill>
                <a:latin typeface="Meiryo"/>
                <a:ea typeface="Meiryo"/>
                <a:cs typeface="Meiryo"/>
                <a:sym typeface="Meiryo"/>
              </a:rPr>
              <a:t>・毎朝、グループトークの時間を取り、気軽に話したり、リア</a:t>
            </a:r>
            <a:endParaRPr lang="en-US" altLang="ja-JP" sz="3200" dirty="0">
              <a:solidFill>
                <a:schemeClr val="tx1"/>
              </a:solidFill>
              <a:latin typeface="Meiryo"/>
              <a:ea typeface="Meiryo"/>
              <a:cs typeface="Meiryo"/>
              <a:sym typeface="Meiryo"/>
            </a:endParaRPr>
          </a:p>
          <a:p>
            <a:pPr>
              <a:buSzPts val="1800"/>
            </a:pPr>
            <a:r>
              <a:rPr lang="ja-JP" altLang="en-US" sz="3200" dirty="0">
                <a:solidFill>
                  <a:schemeClr val="tx1"/>
                </a:solidFill>
                <a:latin typeface="Meiryo"/>
                <a:ea typeface="Meiryo"/>
                <a:cs typeface="Meiryo"/>
                <a:sym typeface="Meiryo"/>
              </a:rPr>
              <a:t>　クションを取りながら話したりする機会を確保する。</a:t>
            </a:r>
            <a:endParaRPr lang="en-US" altLang="ja-JP" sz="3200" dirty="0">
              <a:solidFill>
                <a:schemeClr val="tx1"/>
              </a:solidFill>
              <a:latin typeface="Meiryo"/>
              <a:ea typeface="Meiryo"/>
              <a:cs typeface="Meiryo"/>
              <a:sym typeface="Meiryo"/>
            </a:endParaRPr>
          </a:p>
          <a:p>
            <a:pPr>
              <a:buSzPts val="1800"/>
            </a:pPr>
            <a:r>
              <a:rPr lang="ja-JP" altLang="en-US" sz="3200" dirty="0">
                <a:solidFill>
                  <a:schemeClr val="tx1"/>
                </a:solidFill>
                <a:latin typeface="Meiryo"/>
                <a:ea typeface="Meiryo"/>
                <a:cs typeface="Meiryo"/>
                <a:sym typeface="Meiryo"/>
              </a:rPr>
              <a:t>　　　　　　　　　　　　　　　 （共感的な人間関係の育成）</a:t>
            </a:r>
            <a:endParaRPr lang="en-US" altLang="ja-JP" sz="3200" dirty="0">
              <a:solidFill>
                <a:schemeClr val="tx1"/>
              </a:solidFill>
              <a:latin typeface="Meiryo"/>
              <a:ea typeface="Meiryo"/>
              <a:cs typeface="Meiryo"/>
              <a:sym typeface="Meiryo"/>
            </a:endParaRPr>
          </a:p>
          <a:p>
            <a:pPr>
              <a:buSzPts val="1800"/>
            </a:pPr>
            <a:endParaRPr lang="en-US" altLang="ja-JP" sz="1200" dirty="0">
              <a:solidFill>
                <a:schemeClr val="tx1"/>
              </a:solidFill>
              <a:latin typeface="Meiryo"/>
              <a:ea typeface="Meiryo"/>
              <a:cs typeface="Meiryo"/>
              <a:sym typeface="Meiryo"/>
            </a:endParaRPr>
          </a:p>
        </p:txBody>
      </p:sp>
      <p:sp>
        <p:nvSpPr>
          <p:cNvPr id="5" name="Google Shape;438;g39db222d04f_1_47">
            <a:extLst>
              <a:ext uri="{FF2B5EF4-FFF2-40B4-BE49-F238E27FC236}">
                <a16:creationId xmlns:a16="http://schemas.microsoft.com/office/drawing/2014/main" id="{BD1BAD72-032A-19E7-153E-225F2A640A82}"/>
              </a:ext>
            </a:extLst>
          </p:cNvPr>
          <p:cNvSpPr txBox="1"/>
          <p:nvPr/>
        </p:nvSpPr>
        <p:spPr>
          <a:xfrm>
            <a:off x="132450" y="4914832"/>
            <a:ext cx="11927100" cy="1529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altLang="en-US" sz="3200" dirty="0">
                <a:solidFill>
                  <a:schemeClr val="tx1"/>
                </a:solidFill>
                <a:latin typeface="Meiryo"/>
                <a:ea typeface="Meiryo"/>
                <a:cs typeface="Meiryo"/>
                <a:sym typeface="Meiryo"/>
              </a:rPr>
              <a:t>・授業の中や特別活動の中で自己決定の場を設けている。児童</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自身のアイデアで係活動を進めさせたり、児童会行事を考え　</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させたりした。　　　　　　　　　　</a:t>
            </a:r>
            <a:r>
              <a:rPr lang="en-US" altLang="ja-JP" sz="3200" dirty="0">
                <a:solidFill>
                  <a:schemeClr val="tx1"/>
                </a:solidFill>
                <a:latin typeface="Meiryo"/>
                <a:ea typeface="Meiryo"/>
                <a:cs typeface="Meiryo"/>
                <a:sym typeface="Meiryo"/>
              </a:rPr>
              <a:t>(</a:t>
            </a:r>
            <a:r>
              <a:rPr lang="ja-JP" altLang="en-US" sz="3200" dirty="0">
                <a:solidFill>
                  <a:schemeClr val="tx1"/>
                </a:solidFill>
                <a:latin typeface="Meiryo"/>
                <a:ea typeface="Meiryo"/>
                <a:cs typeface="Meiryo"/>
                <a:sym typeface="Meiryo"/>
              </a:rPr>
              <a:t>自己決定の場の提供</a:t>
            </a:r>
            <a:r>
              <a:rPr lang="en-US" altLang="ja-JP" sz="3200" dirty="0">
                <a:solidFill>
                  <a:schemeClr val="tx1"/>
                </a:solidFill>
                <a:latin typeface="Meiryo"/>
                <a:ea typeface="Meiryo"/>
                <a:cs typeface="Meiryo"/>
                <a:sym typeface="Meiryo"/>
              </a:rPr>
              <a:t>)</a:t>
            </a:r>
          </a:p>
          <a:p>
            <a:pPr lvl="0">
              <a:buSzPts val="1800"/>
            </a:pPr>
            <a:endParaRPr lang="en-US" altLang="ja-JP" sz="3200" dirty="0">
              <a:solidFill>
                <a:schemeClr val="tx1"/>
              </a:solidFill>
              <a:latin typeface="Meiryo"/>
              <a:ea typeface="Meiryo"/>
              <a:cs typeface="Meiryo"/>
              <a:sym typeface="Meiryo"/>
            </a:endParaRPr>
          </a:p>
          <a:p>
            <a:pPr lvl="0">
              <a:buSzPts val="1800"/>
            </a:pPr>
            <a:endParaRPr lang="en-US" altLang="ja-JP" sz="1200" dirty="0">
              <a:solidFill>
                <a:schemeClr val="tx1"/>
              </a:solidFill>
              <a:latin typeface="Meiryo"/>
              <a:ea typeface="Meiryo"/>
              <a:cs typeface="Meiryo"/>
              <a:sym typeface="Meiryo"/>
            </a:endParaRPr>
          </a:p>
        </p:txBody>
      </p:sp>
    </p:spTree>
    <p:extLst>
      <p:ext uri="{BB962C8B-B14F-4D97-AF65-F5344CB8AC3E}">
        <p14:creationId xmlns:p14="http://schemas.microsoft.com/office/powerpoint/2010/main" val="82490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Google Shape;397;g39d4b20b235_0_590">
            <a:extLst>
              <a:ext uri="{FF2B5EF4-FFF2-40B4-BE49-F238E27FC236}">
                <a16:creationId xmlns:a16="http://schemas.microsoft.com/office/drawing/2014/main" id="{809383D3-FDC3-B2E7-2302-526BD3450A6F}"/>
              </a:ext>
            </a:extLst>
          </p:cNvPr>
          <p:cNvSpPr/>
          <p:nvPr/>
        </p:nvSpPr>
        <p:spPr>
          <a:xfrm>
            <a:off x="0" y="533617"/>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2800"/>
              <a:buFont typeface="Arial"/>
              <a:buNone/>
            </a:pPr>
            <a:r>
              <a:rPr lang="ja-JP" sz="4000" b="1" i="0" u="none" strike="noStrike" cap="none" dirty="0">
                <a:solidFill>
                  <a:schemeClr val="lt1"/>
                </a:solidFill>
                <a:latin typeface="Meiryo"/>
                <a:ea typeface="Meiryo"/>
                <a:cs typeface="Meiryo"/>
                <a:sym typeface="Meiryo"/>
              </a:rPr>
              <a:t>発達支持的生徒指導の実践について</a:t>
            </a:r>
            <a:endParaRPr sz="4000" b="1" i="0" u="none" strike="noStrike" cap="none" dirty="0">
              <a:solidFill>
                <a:schemeClr val="lt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14E9C49C-197B-B2CE-F6F8-6E6C4B052801}"/>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5</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4" name="Google Shape;438;g39db222d04f_1_47">
            <a:extLst>
              <a:ext uri="{FF2B5EF4-FFF2-40B4-BE49-F238E27FC236}">
                <a16:creationId xmlns:a16="http://schemas.microsoft.com/office/drawing/2014/main" id="{8B212A5A-5C0F-6548-D1A5-308C13E908E1}"/>
              </a:ext>
            </a:extLst>
          </p:cNvPr>
          <p:cNvSpPr txBox="1"/>
          <p:nvPr/>
        </p:nvSpPr>
        <p:spPr>
          <a:xfrm>
            <a:off x="132449" y="1973045"/>
            <a:ext cx="11596971" cy="1207300"/>
          </a:xfrm>
          <a:prstGeom prst="rect">
            <a:avLst/>
          </a:prstGeom>
          <a:noFill/>
          <a:ln>
            <a:noFill/>
          </a:ln>
        </p:spPr>
        <p:txBody>
          <a:bodyPr spcFirstLastPara="1" wrap="square" lIns="91425" tIns="91425" rIns="91425" bIns="91425" anchor="t" anchorCtr="0">
            <a:noAutofit/>
          </a:bodyPr>
          <a:lstStyle/>
          <a:p>
            <a:pPr lvl="0">
              <a:buSzPts val="1800"/>
            </a:pPr>
            <a:r>
              <a:rPr lang="ja-JP" altLang="en-US" sz="3200" dirty="0">
                <a:solidFill>
                  <a:schemeClr val="tx1"/>
                </a:solidFill>
                <a:latin typeface="Meiryo"/>
                <a:ea typeface="Meiryo"/>
                <a:cs typeface="Meiryo"/>
                <a:sym typeface="Meiryo"/>
              </a:rPr>
              <a:t>・生活や学習の決まりの明確化と可視化。</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（安全・安心な風土の醸成）</a:t>
            </a:r>
            <a:endParaRPr lang="en-US" altLang="ja-JP" sz="1200" dirty="0">
              <a:solidFill>
                <a:schemeClr val="tx1"/>
              </a:solidFill>
              <a:latin typeface="Meiryo"/>
              <a:ea typeface="Meiryo"/>
              <a:cs typeface="Meiryo"/>
              <a:sym typeface="Meiryo"/>
            </a:endParaRPr>
          </a:p>
          <a:p>
            <a:pPr lvl="0">
              <a:buSzPts val="1800"/>
            </a:pPr>
            <a:endParaRPr lang="en-US" altLang="ja-JP" sz="1200" dirty="0">
              <a:solidFill>
                <a:schemeClr val="tx1"/>
              </a:solidFill>
              <a:latin typeface="Meiryo"/>
              <a:ea typeface="Meiryo"/>
              <a:cs typeface="Meiryo"/>
              <a:sym typeface="Meiryo"/>
            </a:endParaRPr>
          </a:p>
        </p:txBody>
      </p:sp>
      <p:sp>
        <p:nvSpPr>
          <p:cNvPr id="5" name="Google Shape;438;g39db222d04f_1_47">
            <a:extLst>
              <a:ext uri="{FF2B5EF4-FFF2-40B4-BE49-F238E27FC236}">
                <a16:creationId xmlns:a16="http://schemas.microsoft.com/office/drawing/2014/main" id="{D8304101-2192-8B54-480F-99BC1E2D9E91}"/>
              </a:ext>
            </a:extLst>
          </p:cNvPr>
          <p:cNvSpPr txBox="1"/>
          <p:nvPr/>
        </p:nvSpPr>
        <p:spPr>
          <a:xfrm>
            <a:off x="132450" y="3413391"/>
            <a:ext cx="11927100" cy="1650050"/>
          </a:xfrm>
          <a:prstGeom prst="rect">
            <a:avLst/>
          </a:prstGeom>
          <a:noFill/>
          <a:ln>
            <a:noFill/>
          </a:ln>
        </p:spPr>
        <p:txBody>
          <a:bodyPr spcFirstLastPara="1" wrap="square" lIns="91425" tIns="91425" rIns="91425" bIns="91425" anchor="ctr" anchorCtr="0">
            <a:noAutofit/>
          </a:bodyPr>
          <a:lstStyle/>
          <a:p>
            <a:pPr lvl="0">
              <a:buSzPts val="1800"/>
            </a:pPr>
            <a:r>
              <a:rPr lang="ja-JP" altLang="en-US" sz="3200" dirty="0">
                <a:solidFill>
                  <a:schemeClr val="tx1"/>
                </a:solidFill>
                <a:latin typeface="Meiryo"/>
                <a:ea typeface="Meiryo"/>
                <a:cs typeface="Meiryo"/>
                <a:sym typeface="Meiryo"/>
              </a:rPr>
              <a:t>・目指す将来と接続するために必要な職業教育。現在の学習領</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域とキャリアとの結び付きに対する理解が進むことで行動変　</a:t>
            </a:r>
            <a:endParaRPr lang="en-US" altLang="ja-JP" sz="3200" dirty="0">
              <a:solidFill>
                <a:schemeClr val="tx1"/>
              </a:solidFill>
              <a:latin typeface="Meiryo"/>
              <a:ea typeface="Meiryo"/>
              <a:cs typeface="Meiryo"/>
              <a:sym typeface="Meiryo"/>
            </a:endParaRPr>
          </a:p>
          <a:p>
            <a:pPr lvl="0">
              <a:buSzPts val="1800"/>
            </a:pPr>
            <a:r>
              <a:rPr lang="ja-JP" altLang="en-US" sz="3200" dirty="0">
                <a:solidFill>
                  <a:schemeClr val="tx1"/>
                </a:solidFill>
                <a:latin typeface="Meiryo"/>
                <a:ea typeface="Meiryo"/>
                <a:cs typeface="Meiryo"/>
                <a:sym typeface="Meiryo"/>
              </a:rPr>
              <a:t>　容につながる。　　　　　　　　　（自己決定の場の提供）</a:t>
            </a:r>
            <a:endParaRPr lang="en-US" altLang="ja-JP" sz="3200" dirty="0">
              <a:solidFill>
                <a:schemeClr val="tx1"/>
              </a:solidFill>
              <a:latin typeface="Meiryo"/>
              <a:ea typeface="Meiryo"/>
              <a:cs typeface="Meiryo"/>
              <a:sym typeface="Meiryo"/>
            </a:endParaRPr>
          </a:p>
        </p:txBody>
      </p:sp>
    </p:spTree>
    <p:extLst>
      <p:ext uri="{BB962C8B-B14F-4D97-AF65-F5344CB8AC3E}">
        <p14:creationId xmlns:p14="http://schemas.microsoft.com/office/powerpoint/2010/main" val="130668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g39db222d04f_1_47"/>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ja-JP" altLang="en-US" sz="4600" b="1" i="0" u="none" strike="noStrike" cap="none" dirty="0">
                <a:solidFill>
                  <a:schemeClr val="lt1"/>
                </a:solidFill>
                <a:latin typeface="Meiryo"/>
                <a:ea typeface="Meiryo"/>
                <a:cs typeface="Meiryo"/>
                <a:sym typeface="Meiryo"/>
              </a:rPr>
              <a:t>個人</a:t>
            </a:r>
            <a:endParaRPr sz="4600" b="1" i="0" u="none" strike="noStrike" cap="none" dirty="0">
              <a:solidFill>
                <a:schemeClr val="lt1"/>
              </a:solidFill>
              <a:latin typeface="Meiryo"/>
              <a:ea typeface="Meiryo"/>
              <a:cs typeface="Meiryo"/>
              <a:sym typeface="Meiryo"/>
            </a:endParaRPr>
          </a:p>
        </p:txBody>
      </p:sp>
      <p:sp>
        <p:nvSpPr>
          <p:cNvPr id="438" name="Google Shape;438;g39db222d04f_1_47"/>
          <p:cNvSpPr txBox="1"/>
          <p:nvPr/>
        </p:nvSpPr>
        <p:spPr>
          <a:xfrm>
            <a:off x="41010" y="1730753"/>
            <a:ext cx="11927100" cy="339649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3300" dirty="0">
                <a:solidFill>
                  <a:schemeClr val="dk1"/>
                </a:solidFill>
                <a:latin typeface="Meiryo"/>
                <a:ea typeface="Meiryo"/>
                <a:cs typeface="Meiryo"/>
                <a:sym typeface="Meiryo"/>
              </a:rPr>
              <a:t>　</a:t>
            </a:r>
            <a:r>
              <a:rPr lang="ja-JP" sz="3300" dirty="0">
                <a:solidFill>
                  <a:schemeClr val="dk1"/>
                </a:solidFill>
                <a:latin typeface="Meiryo"/>
                <a:ea typeface="Meiryo"/>
                <a:cs typeface="Meiryo"/>
                <a:sym typeface="Meiryo"/>
              </a:rPr>
              <a:t>「児童</a:t>
            </a:r>
            <a:r>
              <a:rPr lang="ja-JP" altLang="en-US" sz="3300" dirty="0">
                <a:solidFill>
                  <a:schemeClr val="dk1"/>
                </a:solidFill>
                <a:latin typeface="Meiryo"/>
                <a:ea typeface="Meiryo"/>
                <a:cs typeface="Meiryo"/>
                <a:sym typeface="Meiryo"/>
              </a:rPr>
              <a:t>生徒</a:t>
            </a:r>
            <a:r>
              <a:rPr lang="ja-JP" sz="3300" dirty="0">
                <a:solidFill>
                  <a:schemeClr val="dk1"/>
                </a:solidFill>
                <a:latin typeface="Meiryo"/>
                <a:ea typeface="Meiryo"/>
                <a:cs typeface="Meiryo"/>
                <a:sym typeface="Meiryo"/>
              </a:rPr>
              <a:t>が明日も登校したくなるための手立てとは」</a:t>
            </a:r>
            <a:endParaRPr sz="33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33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altLang="en-US" sz="3300" dirty="0">
                <a:solidFill>
                  <a:schemeClr val="dk1"/>
                </a:solidFill>
                <a:latin typeface="Meiryo"/>
                <a:ea typeface="Meiryo"/>
                <a:cs typeface="Meiryo"/>
                <a:sym typeface="Meiryo"/>
              </a:rPr>
              <a:t>　</a:t>
            </a:r>
            <a:r>
              <a:rPr lang="ja-JP" sz="3300" dirty="0">
                <a:solidFill>
                  <a:schemeClr val="dk1"/>
                </a:solidFill>
                <a:latin typeface="Meiryo"/>
                <a:ea typeface="Meiryo"/>
                <a:cs typeface="Meiryo"/>
                <a:sym typeface="Meiryo"/>
              </a:rPr>
              <a:t>個人</a:t>
            </a:r>
            <a:endParaRPr sz="3300" dirty="0">
              <a:solidFill>
                <a:schemeClr val="dk1"/>
              </a:solidFill>
              <a:latin typeface="Meiryo"/>
              <a:ea typeface="Meiryo"/>
              <a:cs typeface="Meiryo"/>
              <a:sym typeface="Meiryo"/>
            </a:endParaRPr>
          </a:p>
          <a:p>
            <a:r>
              <a:rPr lang="ja-JP" altLang="en-US" sz="3300" dirty="0">
                <a:solidFill>
                  <a:schemeClr val="dk1"/>
                </a:solidFill>
                <a:latin typeface="Meiryo"/>
                <a:ea typeface="Meiryo"/>
                <a:cs typeface="Meiryo"/>
                <a:sym typeface="Meiryo"/>
              </a:rPr>
              <a:t>　</a:t>
            </a:r>
            <a:r>
              <a:rPr lang="ja-JP" sz="3300" dirty="0">
                <a:solidFill>
                  <a:schemeClr val="dk1"/>
                </a:solidFill>
                <a:latin typeface="Meiryo"/>
                <a:ea typeface="Meiryo"/>
                <a:cs typeface="Meiryo"/>
                <a:sym typeface="Meiryo"/>
              </a:rPr>
              <a:t>〇</a:t>
            </a:r>
            <a:r>
              <a:rPr lang="ja-JP" altLang="en-US" sz="3300" dirty="0">
                <a:solidFill>
                  <a:schemeClr val="dk1"/>
                </a:solidFill>
                <a:latin typeface="Meiryo"/>
                <a:ea typeface="Meiryo"/>
                <a:cs typeface="Meiryo"/>
                <a:sym typeface="Meiryo"/>
              </a:rPr>
              <a:t>児童生徒が明日も登校したくなるための</a:t>
            </a:r>
            <a:r>
              <a:rPr lang="ja-JP" sz="3300" dirty="0">
                <a:solidFill>
                  <a:schemeClr val="dk1"/>
                </a:solidFill>
                <a:latin typeface="Meiryo"/>
                <a:ea typeface="Meiryo"/>
                <a:cs typeface="Meiryo"/>
                <a:sym typeface="Meiryo"/>
              </a:rPr>
              <a:t>「発達支持的生徒</a:t>
            </a:r>
            <a:endParaRPr lang="en-US" altLang="ja-JP" sz="3300" dirty="0">
              <a:solidFill>
                <a:schemeClr val="dk1"/>
              </a:solidFill>
              <a:latin typeface="Meiryo"/>
              <a:ea typeface="Meiryo"/>
              <a:cs typeface="Meiryo"/>
              <a:sym typeface="Meiryo"/>
            </a:endParaRPr>
          </a:p>
          <a:p>
            <a:r>
              <a:rPr lang="ja-JP" altLang="en-US" sz="3300" dirty="0">
                <a:solidFill>
                  <a:schemeClr val="dk1"/>
                </a:solidFill>
                <a:latin typeface="Meiryo"/>
                <a:ea typeface="Meiryo"/>
                <a:cs typeface="Meiryo"/>
                <a:sym typeface="Meiryo"/>
              </a:rPr>
              <a:t>　　</a:t>
            </a:r>
            <a:r>
              <a:rPr lang="ja-JP" sz="3300" dirty="0">
                <a:solidFill>
                  <a:schemeClr val="dk1"/>
                </a:solidFill>
                <a:latin typeface="Meiryo"/>
                <a:ea typeface="Meiryo"/>
                <a:cs typeface="Meiryo"/>
                <a:sym typeface="Meiryo"/>
              </a:rPr>
              <a:t>指導」を具体的に書き出してみま</a:t>
            </a:r>
            <a:r>
              <a:rPr lang="ja-JP" altLang="en-US" sz="3300" dirty="0">
                <a:solidFill>
                  <a:schemeClr val="dk1"/>
                </a:solidFill>
                <a:latin typeface="Meiryo"/>
                <a:ea typeface="Meiryo"/>
                <a:cs typeface="Meiryo"/>
                <a:sym typeface="Meiryo"/>
              </a:rPr>
              <a:t>しょう</a:t>
            </a:r>
            <a:r>
              <a:rPr lang="ja-JP" sz="3300" dirty="0">
                <a:solidFill>
                  <a:schemeClr val="dk1"/>
                </a:solidFill>
                <a:latin typeface="Meiryo"/>
                <a:ea typeface="Meiryo"/>
                <a:cs typeface="Meiryo"/>
                <a:sym typeface="Meiryo"/>
              </a:rPr>
              <a:t>。</a:t>
            </a:r>
            <a:endParaRPr sz="3300" dirty="0">
              <a:solidFill>
                <a:schemeClr val="dk1"/>
              </a:solidFill>
              <a:latin typeface="Meiryo"/>
              <a:ea typeface="Meiryo"/>
              <a:cs typeface="Meiryo"/>
              <a:sym typeface="Meiryo"/>
            </a:endParaRPr>
          </a:p>
        </p:txBody>
      </p:sp>
      <p:sp>
        <p:nvSpPr>
          <p:cNvPr id="3" name="Google Shape;61;p1">
            <a:extLst>
              <a:ext uri="{FF2B5EF4-FFF2-40B4-BE49-F238E27FC236}">
                <a16:creationId xmlns:a16="http://schemas.microsoft.com/office/drawing/2014/main" id="{44EA1B05-F967-026B-E4E9-97AC71738486}"/>
              </a:ext>
            </a:extLst>
          </p:cNvPr>
          <p:cNvSpPr txBox="1">
            <a:spLocks/>
          </p:cNvSpPr>
          <p:nvPr/>
        </p:nvSpPr>
        <p:spPr>
          <a:xfrm>
            <a:off x="11043621" y="6359525"/>
            <a:ext cx="685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a:buSzPts val="2000"/>
            </a:pPr>
            <a:fld id="{00000000-1234-1234-1234-123412341234}" type="slidenum">
              <a:rPr lang="en-US" altLang="ja-JP" sz="2000" smtClean="0">
                <a:solidFill>
                  <a:schemeClr val="dk1"/>
                </a:solidFill>
                <a:latin typeface="メイリオ" panose="020B0604030504040204" pitchFamily="50" charset="-128"/>
                <a:ea typeface="メイリオ" panose="020B0604030504040204" pitchFamily="50" charset="-128"/>
              </a:rPr>
              <a:pPr>
                <a:buSzPts val="2000"/>
              </a:pPr>
              <a:t>6</a:t>
            </a:fld>
            <a:endParaRPr lang="en-US" sz="2000" dirty="0">
              <a:solidFill>
                <a:schemeClr val="dk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27009480-BED6-B0A8-F402-CC44AD32F696}"/>
              </a:ext>
            </a:extLst>
          </p:cNvPr>
          <p:cNvSpPr/>
          <p:nvPr/>
        </p:nvSpPr>
        <p:spPr>
          <a:xfrm>
            <a:off x="190177" y="7147915"/>
            <a:ext cx="924932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ここで動画を３分間停止してください。</a:t>
            </a:r>
          </a:p>
        </p:txBody>
      </p:sp>
      <p:pic>
        <p:nvPicPr>
          <p:cNvPr id="2" name="図 1" descr="ダイアグラム&#10;&#10;AI 生成コンテンツは誤りを含む可能性があります。">
            <a:extLst>
              <a:ext uri="{FF2B5EF4-FFF2-40B4-BE49-F238E27FC236}">
                <a16:creationId xmlns:a16="http://schemas.microsoft.com/office/drawing/2014/main" id="{72B3610D-3415-4A0C-C0A1-B4E455942928}"/>
              </a:ext>
            </a:extLst>
          </p:cNvPr>
          <p:cNvPicPr>
            <a:picLocks noChangeAspect="1"/>
          </p:cNvPicPr>
          <p:nvPr/>
        </p:nvPicPr>
        <p:blipFill>
          <a:blip r:embed="rId3"/>
          <a:srcRect l="44167" t="29531" r="32084" b="16889"/>
          <a:stretch>
            <a:fillRect/>
          </a:stretch>
        </p:blipFill>
        <p:spPr>
          <a:xfrm>
            <a:off x="10708341" y="4656286"/>
            <a:ext cx="1158539" cy="1470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875E-6 -2.59259E-6 L -0.00325 -0.27708 " pathEditMode="relative" rAng="0" ptsTypes="AA">
                                      <p:cBhvr>
                                        <p:cTn id="6" dur="1000" fill="hold"/>
                                        <p:tgtEl>
                                          <p:spTgt spid="4"/>
                                        </p:tgtEl>
                                        <p:attrNameLst>
                                          <p:attrName>ppt_x</p:attrName>
                                          <p:attrName>ppt_y</p:attrName>
                                        </p:attrNameLst>
                                      </p:cBhvr>
                                      <p:rCtr x="-169" y="-1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5;g39839544fce_1_14">
            <a:extLst>
              <a:ext uri="{FF2B5EF4-FFF2-40B4-BE49-F238E27FC236}">
                <a16:creationId xmlns:a16="http://schemas.microsoft.com/office/drawing/2014/main" id="{AD85B060-1332-4742-EE27-D674BA0109B5}"/>
              </a:ext>
            </a:extLst>
          </p:cNvPr>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ja-JP" altLang="en-US" sz="4600" b="1" i="0" u="none" strike="noStrike" cap="none" dirty="0">
                <a:solidFill>
                  <a:schemeClr val="lt1"/>
                </a:solidFill>
                <a:latin typeface="Meiryo"/>
                <a:ea typeface="Meiryo"/>
                <a:cs typeface="Meiryo"/>
                <a:sym typeface="Meiryo"/>
              </a:rPr>
              <a:t>グループワーク</a:t>
            </a:r>
            <a:endParaRPr sz="4600" b="1" i="0" u="none" strike="noStrike" cap="none" dirty="0">
              <a:solidFill>
                <a:schemeClr val="lt1"/>
              </a:solidFill>
              <a:latin typeface="Meiryo"/>
              <a:ea typeface="Meiryo"/>
              <a:cs typeface="Meiryo"/>
              <a:sym typeface="Meiryo"/>
            </a:endParaRPr>
          </a:p>
        </p:txBody>
      </p:sp>
      <p:sp>
        <p:nvSpPr>
          <p:cNvPr id="3" name="Google Shape;446;g39839544fce_1_14">
            <a:extLst>
              <a:ext uri="{FF2B5EF4-FFF2-40B4-BE49-F238E27FC236}">
                <a16:creationId xmlns:a16="http://schemas.microsoft.com/office/drawing/2014/main" id="{2FE128C9-7131-1D96-8A13-9622E774E56D}"/>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7</a:t>
            </a:fld>
            <a:endParaRPr sz="2000" b="0" i="0" u="none" strike="noStrike" cap="none">
              <a:solidFill>
                <a:schemeClr val="dk1"/>
              </a:solidFill>
              <a:latin typeface="Meiryo"/>
              <a:ea typeface="Meiryo"/>
              <a:cs typeface="Meiryo"/>
              <a:sym typeface="Meiryo"/>
            </a:endParaRPr>
          </a:p>
        </p:txBody>
      </p:sp>
      <p:sp>
        <p:nvSpPr>
          <p:cNvPr id="4" name="テキスト ボックス 3">
            <a:extLst>
              <a:ext uri="{FF2B5EF4-FFF2-40B4-BE49-F238E27FC236}">
                <a16:creationId xmlns:a16="http://schemas.microsoft.com/office/drawing/2014/main" id="{BA60522F-A5C6-E4AC-4BB7-F4B80BE6701E}"/>
              </a:ext>
            </a:extLst>
          </p:cNvPr>
          <p:cNvSpPr txBox="1"/>
          <p:nvPr/>
        </p:nvSpPr>
        <p:spPr>
          <a:xfrm>
            <a:off x="132521" y="1760011"/>
            <a:ext cx="11926958" cy="3323987"/>
          </a:xfrm>
          <a:prstGeom prst="rect">
            <a:avLst/>
          </a:prstGeom>
          <a:noFill/>
        </p:spPr>
        <p:txBody>
          <a:bodyPr wrap="square">
            <a:spAutoFit/>
          </a:bodyPr>
          <a:lstStyle/>
          <a:p>
            <a:pPr algn="ctr" rtl="0">
              <a:buNone/>
            </a:pPr>
            <a:r>
              <a:rPr lang="ja-JP" altLang="en-US" sz="3300" b="0" i="0" u="none" strike="noStrike" dirty="0">
                <a:solidFill>
                  <a:srgbClr val="000000"/>
                </a:solidFill>
                <a:effectLst/>
                <a:latin typeface="Meiryo" panose="020B0604030504040204" pitchFamily="50" charset="-128"/>
                <a:ea typeface="Meiryo" panose="020B0604030504040204" pitchFamily="50" charset="-128"/>
              </a:rPr>
              <a:t>「児童生徒が明日も登校したくなるための手立てとは」</a:t>
            </a:r>
            <a:endParaRPr lang="ja-JP" altLang="en-US" sz="3300" b="0" dirty="0">
              <a:effectLst/>
            </a:endParaRPr>
          </a:p>
          <a:p>
            <a:pPr>
              <a:buNone/>
            </a:pPr>
            <a:endParaRPr lang="ja-JP" altLang="en-US" sz="1200" b="0" dirty="0">
              <a:effectLst/>
            </a:endParaRPr>
          </a:p>
          <a:p>
            <a:pPr rtl="0">
              <a:buNone/>
            </a:pPr>
            <a:r>
              <a:rPr lang="ja-JP" altLang="en-US" sz="3300" b="0" i="0" u="none" strike="noStrike" dirty="0">
                <a:solidFill>
                  <a:srgbClr val="000000"/>
                </a:solidFill>
                <a:effectLst/>
                <a:latin typeface="Meiryo" panose="020B0604030504040204" pitchFamily="50" charset="-128"/>
                <a:ea typeface="Meiryo" panose="020B0604030504040204" pitchFamily="50" charset="-128"/>
              </a:rPr>
              <a:t>グループ</a:t>
            </a:r>
            <a:endParaRPr lang="ja-JP" altLang="en-US" sz="3300" b="0" dirty="0">
              <a:effectLst/>
            </a:endParaRPr>
          </a:p>
          <a:p>
            <a:pPr rtl="0">
              <a:buNone/>
            </a:pPr>
            <a:r>
              <a:rPr lang="ja-JP" altLang="en-US" sz="3300" b="0" i="0" u="none" strike="noStrike" dirty="0">
                <a:solidFill>
                  <a:srgbClr val="000000"/>
                </a:solidFill>
                <a:effectLst/>
                <a:latin typeface="Meiryo" panose="020B0604030504040204" pitchFamily="50" charset="-128"/>
                <a:ea typeface="Meiryo" panose="020B0604030504040204" pitchFamily="50" charset="-128"/>
              </a:rPr>
              <a:t>①書き出した付箋を貼り出して、グループ内で共有しましょう。</a:t>
            </a:r>
            <a:endParaRPr lang="ja-JP" altLang="en-US" sz="3300" b="0" dirty="0">
              <a:effectLst/>
            </a:endParaRPr>
          </a:p>
          <a:p>
            <a:pPr rtl="0">
              <a:buNone/>
            </a:pPr>
            <a:r>
              <a:rPr lang="ja-JP" altLang="en-US" sz="3300" dirty="0">
                <a:latin typeface="Meiryo" panose="020B0604030504040204" pitchFamily="50" charset="-128"/>
                <a:ea typeface="Meiryo" panose="020B0604030504040204" pitchFamily="50" charset="-128"/>
              </a:rPr>
              <a:t>②みんなで取り組む「発達支持的生徒指導」を決め、実践に向</a:t>
            </a:r>
            <a:endParaRPr lang="en-US" altLang="ja-JP" sz="3300" dirty="0">
              <a:latin typeface="Meiryo" panose="020B0604030504040204" pitchFamily="50" charset="-128"/>
              <a:ea typeface="Meiryo" panose="020B0604030504040204" pitchFamily="50" charset="-128"/>
            </a:endParaRPr>
          </a:p>
          <a:p>
            <a:pPr rtl="0">
              <a:buNone/>
            </a:pPr>
            <a:r>
              <a:rPr lang="ja-JP" altLang="en-US" sz="3300" dirty="0">
                <a:latin typeface="Meiryo" panose="020B0604030504040204" pitchFamily="50" charset="-128"/>
                <a:ea typeface="Meiryo" panose="020B0604030504040204" pitchFamily="50" charset="-128"/>
              </a:rPr>
              <a:t>　けて手立てを具体化しましょう。</a:t>
            </a:r>
            <a:endParaRPr lang="en-US" altLang="ja-JP" sz="3300" dirty="0">
              <a:solidFill>
                <a:schemeClr val="tx1"/>
              </a:solidFill>
              <a:latin typeface="Meiryo" panose="020B0604030504040204" pitchFamily="50" charset="-128"/>
              <a:ea typeface="Meiryo" panose="020B0604030504040204" pitchFamily="50" charset="-128"/>
            </a:endParaRPr>
          </a:p>
          <a:p>
            <a:r>
              <a:rPr lang="ja-JP" altLang="en-US" sz="3300" dirty="0">
                <a:solidFill>
                  <a:schemeClr val="tx1"/>
                </a:solidFill>
                <a:latin typeface="Meiryo" panose="020B0604030504040204" pitchFamily="50" charset="-128"/>
                <a:ea typeface="Meiryo" panose="020B0604030504040204" pitchFamily="50" charset="-128"/>
              </a:rPr>
              <a:t>（どの視点で？　どのような働き掛けを？　等）</a:t>
            </a:r>
            <a:endParaRPr lang="ja-JP" altLang="en-US" sz="3300" b="0" dirty="0">
              <a:solidFill>
                <a:schemeClr val="tx1"/>
              </a:solidFill>
              <a:effectLst/>
            </a:endParaRPr>
          </a:p>
        </p:txBody>
      </p:sp>
      <p:pic>
        <p:nvPicPr>
          <p:cNvPr id="6" name="図 5" descr="ダイアグラム&#10;&#10;AI 生成コンテンツは誤りを含む可能性があります。">
            <a:extLst>
              <a:ext uri="{FF2B5EF4-FFF2-40B4-BE49-F238E27FC236}">
                <a16:creationId xmlns:a16="http://schemas.microsoft.com/office/drawing/2014/main" id="{12AF1D7E-02DE-BD5F-CE73-F8BC722B1F9B}"/>
              </a:ext>
            </a:extLst>
          </p:cNvPr>
          <p:cNvPicPr>
            <a:picLocks noChangeAspect="1"/>
          </p:cNvPicPr>
          <p:nvPr/>
        </p:nvPicPr>
        <p:blipFill>
          <a:blip r:embed="rId3"/>
          <a:srcRect l="44167" t="29531" r="32084" b="16889"/>
          <a:stretch>
            <a:fillRect/>
          </a:stretch>
        </p:blipFill>
        <p:spPr>
          <a:xfrm>
            <a:off x="10708341" y="4656286"/>
            <a:ext cx="1158539" cy="1470193"/>
          </a:xfrm>
          <a:prstGeom prst="rect">
            <a:avLst/>
          </a:prstGeom>
        </p:spPr>
      </p:pic>
    </p:spTree>
    <p:extLst>
      <p:ext uri="{BB962C8B-B14F-4D97-AF65-F5344CB8AC3E}">
        <p14:creationId xmlns:p14="http://schemas.microsoft.com/office/powerpoint/2010/main" val="14701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548E-455B-2982-4D2E-62A8438F62A1}"/>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C250F4AD-5E33-6499-A822-54ADCF5FDAC5}"/>
              </a:ext>
            </a:extLst>
          </p:cNvPr>
          <p:cNvPicPr>
            <a:picLocks noChangeAspect="1"/>
          </p:cNvPicPr>
          <p:nvPr/>
        </p:nvPicPr>
        <p:blipFill>
          <a:blip r:embed="rId3"/>
          <a:stretch>
            <a:fillRect/>
          </a:stretch>
        </p:blipFill>
        <p:spPr>
          <a:xfrm>
            <a:off x="6096000" y="1998480"/>
            <a:ext cx="5756773" cy="4079717"/>
          </a:xfrm>
          <a:prstGeom prst="rect">
            <a:avLst/>
          </a:prstGeom>
          <a:ln>
            <a:solidFill>
              <a:schemeClr val="tx1"/>
            </a:solidFill>
          </a:ln>
        </p:spPr>
      </p:pic>
      <p:pic>
        <p:nvPicPr>
          <p:cNvPr id="9" name="図 8">
            <a:extLst>
              <a:ext uri="{FF2B5EF4-FFF2-40B4-BE49-F238E27FC236}">
                <a16:creationId xmlns:a16="http://schemas.microsoft.com/office/drawing/2014/main" id="{4925994A-F86F-28F4-CCD9-B76EF8C71ACB}"/>
              </a:ext>
            </a:extLst>
          </p:cNvPr>
          <p:cNvPicPr>
            <a:picLocks noChangeAspect="1"/>
          </p:cNvPicPr>
          <p:nvPr/>
        </p:nvPicPr>
        <p:blipFill>
          <a:blip r:embed="rId4"/>
          <a:stretch>
            <a:fillRect/>
          </a:stretch>
        </p:blipFill>
        <p:spPr>
          <a:xfrm>
            <a:off x="160650" y="1993153"/>
            <a:ext cx="5756773" cy="4061910"/>
          </a:xfrm>
          <a:prstGeom prst="rect">
            <a:avLst/>
          </a:prstGeom>
          <a:ln>
            <a:solidFill>
              <a:schemeClr val="tx1"/>
            </a:solidFill>
          </a:ln>
        </p:spPr>
      </p:pic>
      <p:sp>
        <p:nvSpPr>
          <p:cNvPr id="2" name="Google Shape;445;g39839544fce_1_14">
            <a:extLst>
              <a:ext uri="{FF2B5EF4-FFF2-40B4-BE49-F238E27FC236}">
                <a16:creationId xmlns:a16="http://schemas.microsoft.com/office/drawing/2014/main" id="{58C3A44F-32AC-BDF1-A4F2-C26407AB8C25}"/>
              </a:ext>
            </a:extLst>
          </p:cNvPr>
          <p:cNvSpPr/>
          <p:nvPr/>
        </p:nvSpPr>
        <p:spPr>
          <a:xfrm>
            <a:off x="0" y="522518"/>
            <a:ext cx="12192000" cy="757500"/>
          </a:xfrm>
          <a:prstGeom prst="rect">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ja-JP" altLang="en-US" sz="4600" b="1" i="0" u="none" strike="noStrike" cap="none" dirty="0">
                <a:solidFill>
                  <a:schemeClr val="lt1"/>
                </a:solidFill>
                <a:latin typeface="Meiryo"/>
                <a:ea typeface="Meiryo"/>
                <a:cs typeface="Meiryo"/>
                <a:sym typeface="Meiryo"/>
              </a:rPr>
              <a:t>グループワーク</a:t>
            </a:r>
            <a:endParaRPr sz="4600" b="1" i="0" u="none" strike="noStrike" cap="none" dirty="0">
              <a:solidFill>
                <a:schemeClr val="lt1"/>
              </a:solidFill>
              <a:latin typeface="Meiryo"/>
              <a:ea typeface="Meiryo"/>
              <a:cs typeface="Meiryo"/>
              <a:sym typeface="Meiryo"/>
            </a:endParaRPr>
          </a:p>
        </p:txBody>
      </p:sp>
      <p:sp>
        <p:nvSpPr>
          <p:cNvPr id="3" name="Google Shape;446;g39839544fce_1_14">
            <a:extLst>
              <a:ext uri="{FF2B5EF4-FFF2-40B4-BE49-F238E27FC236}">
                <a16:creationId xmlns:a16="http://schemas.microsoft.com/office/drawing/2014/main" id="{E8FD34DD-2681-B4FD-900B-91B0969360EF}"/>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altLang="ja-JP" sz="2000" b="0" i="0" u="none" strike="noStrike" cap="none">
                <a:solidFill>
                  <a:schemeClr val="dk1"/>
                </a:solidFill>
                <a:latin typeface="Meiryo"/>
                <a:ea typeface="Meiryo"/>
                <a:cs typeface="Meiryo"/>
                <a:sym typeface="Meiryo"/>
              </a:rPr>
              <a:t>8</a:t>
            </a:fld>
            <a:endParaRPr sz="2000" b="0" i="0" u="none" strike="noStrike" cap="none">
              <a:solidFill>
                <a:schemeClr val="dk1"/>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6AC3769D-FA43-FA1E-272C-A8F2E913565B}"/>
              </a:ext>
            </a:extLst>
          </p:cNvPr>
          <p:cNvSpPr/>
          <p:nvPr/>
        </p:nvSpPr>
        <p:spPr>
          <a:xfrm>
            <a:off x="6271591" y="2673626"/>
            <a:ext cx="5359970" cy="3107742"/>
          </a:xfrm>
          <a:prstGeom prst="roundRect">
            <a:avLst>
              <a:gd name="adj" fmla="val 611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波線 7">
            <a:extLst>
              <a:ext uri="{FF2B5EF4-FFF2-40B4-BE49-F238E27FC236}">
                <a16:creationId xmlns:a16="http://schemas.microsoft.com/office/drawing/2014/main" id="{C200F8BA-2914-E1F3-A975-FA993078224C}"/>
              </a:ext>
            </a:extLst>
          </p:cNvPr>
          <p:cNvSpPr/>
          <p:nvPr/>
        </p:nvSpPr>
        <p:spPr>
          <a:xfrm>
            <a:off x="1174528" y="3597441"/>
            <a:ext cx="1239534" cy="51227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D9C4626-5501-025D-C7CA-91A602894E07}"/>
              </a:ext>
            </a:extLst>
          </p:cNvPr>
          <p:cNvSpPr/>
          <p:nvPr/>
        </p:nvSpPr>
        <p:spPr>
          <a:xfrm>
            <a:off x="1794295" y="7082758"/>
            <a:ext cx="924932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ここで動画を１５分間停止してください。</a:t>
            </a:r>
          </a:p>
        </p:txBody>
      </p:sp>
      <p:sp>
        <p:nvSpPr>
          <p:cNvPr id="4" name="波線 3">
            <a:extLst>
              <a:ext uri="{FF2B5EF4-FFF2-40B4-BE49-F238E27FC236}">
                <a16:creationId xmlns:a16="http://schemas.microsoft.com/office/drawing/2014/main" id="{18155056-6FE9-59D9-3C32-A2BB994464CE}"/>
              </a:ext>
            </a:extLst>
          </p:cNvPr>
          <p:cNvSpPr/>
          <p:nvPr/>
        </p:nvSpPr>
        <p:spPr>
          <a:xfrm>
            <a:off x="3928614" y="3597441"/>
            <a:ext cx="1239534" cy="51227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波線 4">
            <a:extLst>
              <a:ext uri="{FF2B5EF4-FFF2-40B4-BE49-F238E27FC236}">
                <a16:creationId xmlns:a16="http://schemas.microsoft.com/office/drawing/2014/main" id="{5FB528E7-07C5-E708-4203-6BB4C17AB820}"/>
              </a:ext>
            </a:extLst>
          </p:cNvPr>
          <p:cNvSpPr/>
          <p:nvPr/>
        </p:nvSpPr>
        <p:spPr>
          <a:xfrm>
            <a:off x="2484936" y="4849298"/>
            <a:ext cx="1239534" cy="51227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44A19C12-2A06-F5B8-59FC-65937DA7A75C}"/>
              </a:ext>
            </a:extLst>
          </p:cNvPr>
          <p:cNvSpPr/>
          <p:nvPr/>
        </p:nvSpPr>
        <p:spPr>
          <a:xfrm>
            <a:off x="1794295" y="7052551"/>
            <a:ext cx="9249326" cy="1374614"/>
          </a:xfrm>
          <a:prstGeom prst="roundRect">
            <a:avLst>
              <a:gd name="adj" fmla="val 4398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メイリオ" panose="020B0604030504040204" pitchFamily="50" charset="-128"/>
                <a:ea typeface="メイリオ" panose="020B0604030504040204" pitchFamily="50" charset="-128"/>
              </a:rPr>
              <a:t>全体共有後まで動画を停止してください。</a:t>
            </a:r>
          </a:p>
        </p:txBody>
      </p:sp>
    </p:spTree>
    <p:extLst>
      <p:ext uri="{BB962C8B-B14F-4D97-AF65-F5344CB8AC3E}">
        <p14:creationId xmlns:p14="http://schemas.microsoft.com/office/powerpoint/2010/main" val="2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9167E-6 -3.7037E-7 L -0.01054 -0.63287 " pathEditMode="relative" rAng="0" ptsTypes="AA">
                                      <p:cBhvr>
                                        <p:cTn id="38" dur="1000" fill="hold"/>
                                        <p:tgtEl>
                                          <p:spTgt spid="10"/>
                                        </p:tgtEl>
                                        <p:attrNameLst>
                                          <p:attrName>ppt_x</p:attrName>
                                          <p:attrName>ppt_y</p:attrName>
                                        </p:attrNameLst>
                                      </p:cBhvr>
                                      <p:rCtr x="-534" y="-31644"/>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2.29167E-6 -2.22222E-6 L -0.01054 -0.60995 " pathEditMode="relative" rAng="0" ptsTypes="AA">
                                      <p:cBhvr>
                                        <p:cTn id="47" dur="1000" fill="hold"/>
                                        <p:tgtEl>
                                          <p:spTgt spid="11"/>
                                        </p:tgtEl>
                                        <p:attrNameLst>
                                          <p:attrName>ppt_x</p:attrName>
                                          <p:attrName>ppt_y</p:attrName>
                                        </p:attrNameLst>
                                      </p:cBhvr>
                                      <p:rCtr x="-534" y="-3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P spid="10" grpId="1" animBg="1"/>
      <p:bldP spid="4" grpId="0" animBg="1"/>
      <p:bldP spid="4" grpId="1" animBg="1"/>
      <p:bldP spid="5" grpId="0" animBg="1"/>
      <p:bldP spid="5"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a:extLst>
            <a:ext uri="{FF2B5EF4-FFF2-40B4-BE49-F238E27FC236}">
              <a16:creationId xmlns:a16="http://schemas.microsoft.com/office/drawing/2014/main" id="{7441E581-8BD2-C06C-7166-919DE1C7E846}"/>
            </a:ext>
          </a:extLst>
        </p:cNvPr>
        <p:cNvGrpSpPr/>
        <p:nvPr/>
      </p:nvGrpSpPr>
      <p:grpSpPr>
        <a:xfrm>
          <a:off x="0" y="0"/>
          <a:ext cx="0" cy="0"/>
          <a:chOff x="0" y="0"/>
          <a:chExt cx="0" cy="0"/>
        </a:xfrm>
      </p:grpSpPr>
      <p:sp>
        <p:nvSpPr>
          <p:cNvPr id="446" name="Google Shape;446;g39839544fce_1_14">
            <a:extLst>
              <a:ext uri="{FF2B5EF4-FFF2-40B4-BE49-F238E27FC236}">
                <a16:creationId xmlns:a16="http://schemas.microsoft.com/office/drawing/2014/main" id="{DCFBBA85-9548-D79E-15C4-33CA55B55C1A}"/>
              </a:ext>
            </a:extLst>
          </p:cNvPr>
          <p:cNvSpPr txBox="1"/>
          <p:nvPr/>
        </p:nvSpPr>
        <p:spPr>
          <a:xfrm>
            <a:off x="11043621" y="6359525"/>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r>
              <a:rPr lang="ja-JP" altLang="en-US" sz="2000" b="0" i="0" u="none" strike="noStrike" cap="none" dirty="0">
                <a:solidFill>
                  <a:schemeClr val="dk1"/>
                </a:solidFill>
                <a:latin typeface="Meiryo"/>
                <a:ea typeface="Meiryo"/>
                <a:cs typeface="Meiryo"/>
                <a:sym typeface="Meiryo"/>
              </a:rPr>
              <a:t>９</a:t>
            </a:r>
            <a:endParaRPr sz="2000" b="0" i="0" u="none" strike="noStrike" cap="none" dirty="0">
              <a:solidFill>
                <a:schemeClr val="dk1"/>
              </a:solidFill>
              <a:latin typeface="Meiryo"/>
              <a:ea typeface="Meiryo"/>
              <a:cs typeface="Meiryo"/>
              <a:sym typeface="Meiryo"/>
            </a:endParaRPr>
          </a:p>
        </p:txBody>
      </p:sp>
      <p:pic>
        <p:nvPicPr>
          <p:cNvPr id="4" name="図 3">
            <a:extLst>
              <a:ext uri="{FF2B5EF4-FFF2-40B4-BE49-F238E27FC236}">
                <a16:creationId xmlns:a16="http://schemas.microsoft.com/office/drawing/2014/main" id="{A022F547-6080-A9F3-FD64-56EBD2B9B995}"/>
              </a:ext>
            </a:extLst>
          </p:cNvPr>
          <p:cNvPicPr>
            <a:picLocks noChangeAspect="1"/>
          </p:cNvPicPr>
          <p:nvPr/>
        </p:nvPicPr>
        <p:blipFill>
          <a:blip r:embed="rId3"/>
          <a:srcRect l="27910" t="16394" r="9418" b="32588"/>
          <a:stretch>
            <a:fillRect/>
          </a:stretch>
        </p:blipFill>
        <p:spPr>
          <a:xfrm>
            <a:off x="237353" y="534297"/>
            <a:ext cx="11717294" cy="5365530"/>
          </a:xfrm>
          <a:prstGeom prst="rect">
            <a:avLst/>
          </a:prstGeom>
        </p:spPr>
      </p:pic>
    </p:spTree>
    <p:extLst>
      <p:ext uri="{BB962C8B-B14F-4D97-AF65-F5344CB8AC3E}">
        <p14:creationId xmlns:p14="http://schemas.microsoft.com/office/powerpoint/2010/main" val="11963728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EBFC54FAC50A34B83F1976D685BB980" ma:contentTypeVersion="5" ma:contentTypeDescription="新しいドキュメントを作成します。" ma:contentTypeScope="" ma:versionID="203c412cc23f7307b5664839730c4f3b">
  <xsd:schema xmlns:xsd="http://www.w3.org/2001/XMLSchema" xmlns:xs="http://www.w3.org/2001/XMLSchema" xmlns:p="http://schemas.microsoft.com/office/2006/metadata/properties" xmlns:ns3="60d21fbe-0215-4329-b29a-4bd358d22447" targetNamespace="http://schemas.microsoft.com/office/2006/metadata/properties" ma:root="true" ma:fieldsID="e9982d3b27969eed0d69f410d472051b" ns3:_="">
    <xsd:import namespace="60d21fbe-0215-4329-b29a-4bd358d2244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21fbe-0215-4329-b29a-4bd358d2244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0d21fbe-0215-4329-b29a-4bd358d22447" xsi:nil="true"/>
  </documentManagement>
</p:properties>
</file>

<file path=customXml/itemProps1.xml><?xml version="1.0" encoding="utf-8"?>
<ds:datastoreItem xmlns:ds="http://schemas.openxmlformats.org/officeDocument/2006/customXml" ds:itemID="{E75D77D3-605D-4847-BF02-31FFFB0FC30F}">
  <ds:schemaRefs>
    <ds:schemaRef ds:uri="http://schemas.microsoft.com/sharepoint/v3/contenttype/forms"/>
  </ds:schemaRefs>
</ds:datastoreItem>
</file>

<file path=customXml/itemProps2.xml><?xml version="1.0" encoding="utf-8"?>
<ds:datastoreItem xmlns:ds="http://schemas.openxmlformats.org/officeDocument/2006/customXml" ds:itemID="{F7977799-4031-41BC-9D44-ACEF59F20E79}">
  <ds:schemaRefs>
    <ds:schemaRef ds:uri="http://schemas.microsoft.com/office/2006/metadata/contentType"/>
    <ds:schemaRef ds:uri="http://schemas.microsoft.com/office/2006/metadata/properties/metaAttributes"/>
    <ds:schemaRef ds:uri="http://www.w3.org/2000/xmlns/"/>
    <ds:schemaRef ds:uri="http://www.w3.org/2001/XMLSchema"/>
    <ds:schemaRef ds:uri="60d21fbe-0215-4329-b29a-4bd358d224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9D71B-3D7A-4C0B-9EAF-0DA14D9C8186}">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60d21fbe-0215-4329-b29a-4bd358d22447"/>
  </ds:schemaRefs>
</ds:datastoreItem>
</file>

<file path=docProps/app.xml><?xml version="1.0" encoding="utf-8"?>
<Properties xmlns="http://schemas.openxmlformats.org/officeDocument/2006/extended-properties" xmlns:vt="http://schemas.openxmlformats.org/officeDocument/2006/docPropsVTypes">
  <TotalTime>3705</TotalTime>
  <Words>1735</Words>
  <Application>Microsoft Office PowerPoint</Application>
  <PresentationFormat>ワイド画面</PresentationFormat>
  <Paragraphs>87</Paragraphs>
  <Slides>12</Slides>
  <Notes>12</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vt:lpstr>
      <vt:lpstr>Meiryo</vt:lpstr>
      <vt:lpstr>Arial</vt:lpstr>
      <vt:lpstr>Calibri</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宮城県総合教育センター</dc:creator>
  <cp:revision>208</cp:revision>
  <cp:lastPrinted>2026-03-03T05:34:57Z</cp:lastPrinted>
  <dcterms:modified xsi:type="dcterms:W3CDTF">2026-03-09T04:54:21Z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0x0101000EBFC54FAC50A34B83F1976D685BB980</vt:lpwstr>
  </property>
</Properties>
</file>