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56" r:id="rId2"/>
    <p:sldId id="355" r:id="rId3"/>
    <p:sldId id="257" r:id="rId4"/>
    <p:sldId id="354" r:id="rId5"/>
    <p:sldId id="260" r:id="rId6"/>
    <p:sldId id="300" r:id="rId7"/>
    <p:sldId id="333" r:id="rId8"/>
    <p:sldId id="263" r:id="rId9"/>
    <p:sldId id="352" r:id="rId10"/>
    <p:sldId id="266" r:id="rId11"/>
    <p:sldId id="347" r:id="rId12"/>
    <p:sldId id="332" r:id="rId13"/>
    <p:sldId id="310" r:id="rId14"/>
    <p:sldId id="315" r:id="rId15"/>
    <p:sldId id="306" r:id="rId16"/>
    <p:sldId id="296" r:id="rId17"/>
    <p:sldId id="353" r:id="rId18"/>
    <p:sldId id="276" r:id="rId19"/>
    <p:sldId id="327" r:id="rId20"/>
    <p:sldId id="344" r:id="rId21"/>
    <p:sldId id="346" r:id="rId22"/>
  </p:sldIdLst>
  <p:sldSz cx="12192000" cy="6858000"/>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8" userDrawn="1">
          <p15:clr>
            <a:srgbClr val="A4A3A4"/>
          </p15:clr>
        </p15:guide>
        <p15:guide id="2" pos="2170"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moxSBP3+K6SSAPoneHvNMtS0xN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F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4CA07B-DA55-40FD-B33D-83B78C8233F7}" v="697" dt="2025-12-08T00:50:29.264"/>
  </p1510:revLst>
</p1510:revInfo>
</file>

<file path=ppt/tableStyles.xml><?xml version="1.0" encoding="utf-8"?>
<a:tblStyleLst xmlns:a="http://schemas.openxmlformats.org/drawingml/2006/main" def="{F392629A-8B7D-4833-BA72-BCADF832B91C}">
  <a:tblStyle styleId="{F392629A-8B7D-4833-BA72-BCADF832B91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56283" autoAdjust="0"/>
  </p:normalViewPr>
  <p:slideViewPr>
    <p:cSldViewPr snapToGrid="0">
      <p:cViewPr varScale="1">
        <p:scale>
          <a:sx n="46" d="100"/>
          <a:sy n="46" d="100"/>
        </p:scale>
        <p:origin x="1896" y="29"/>
      </p:cViewPr>
      <p:guideLst>
        <p:guide orient="horz" pos="2160"/>
        <p:guide pos="3840"/>
      </p:guideLst>
    </p:cSldViewPr>
  </p:slideViewPr>
  <p:outlineViewPr>
    <p:cViewPr>
      <p:scale>
        <a:sx n="33" d="100"/>
        <a:sy n="33" d="100"/>
      </p:scale>
      <p:origin x="0" y="-68"/>
    </p:cViewPr>
  </p:outlineViewPr>
  <p:notesTextViewPr>
    <p:cViewPr>
      <p:scale>
        <a:sx n="150" d="100"/>
        <a:sy n="150" d="100"/>
      </p:scale>
      <p:origin x="0" y="0"/>
    </p:cViewPr>
  </p:notesTextViewPr>
  <p:notesViewPr>
    <p:cSldViewPr snapToGrid="0">
      <p:cViewPr varScale="1">
        <p:scale>
          <a:sx n="63" d="100"/>
          <a:sy n="63" d="100"/>
        </p:scale>
        <p:origin x="1816" y="60"/>
      </p:cViewPr>
      <p:guideLst>
        <p:guide orient="horz" pos="3158"/>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6762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9" y="16"/>
            <a:ext cx="2984870" cy="500935"/>
          </a:xfrm>
          <a:prstGeom prst="rect">
            <a:avLst/>
          </a:prstGeom>
          <a:noFill/>
          <a:ln>
            <a:noFill/>
          </a:ln>
        </p:spPr>
        <p:txBody>
          <a:bodyPr spcFirstLastPara="1" wrap="square" lIns="93003" tIns="46489" rIns="93003" bIns="46489"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708" y="16"/>
            <a:ext cx="2984870" cy="500935"/>
          </a:xfrm>
          <a:prstGeom prst="rect">
            <a:avLst/>
          </a:prstGeom>
          <a:noFill/>
          <a:ln>
            <a:noFill/>
          </a:ln>
        </p:spPr>
        <p:txBody>
          <a:bodyPr spcFirstLastPara="1" wrap="square" lIns="93003" tIns="46489" rIns="93003" bIns="46489"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1600" y="750888"/>
            <a:ext cx="6684963" cy="3760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22" y="4758889"/>
            <a:ext cx="5510529" cy="4508422"/>
          </a:xfrm>
          <a:prstGeom prst="rect">
            <a:avLst/>
          </a:prstGeom>
          <a:noFill/>
          <a:ln>
            <a:noFill/>
          </a:ln>
        </p:spPr>
        <p:txBody>
          <a:bodyPr spcFirstLastPara="1" wrap="square" lIns="93003" tIns="46489" rIns="93003" bIns="4648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9" y="9516053"/>
            <a:ext cx="2984870" cy="500935"/>
          </a:xfrm>
          <a:prstGeom prst="rect">
            <a:avLst/>
          </a:prstGeom>
          <a:noFill/>
          <a:ln>
            <a:noFill/>
          </a:ln>
        </p:spPr>
        <p:txBody>
          <a:bodyPr spcFirstLastPara="1" wrap="square" lIns="93003" tIns="46489" rIns="93003" bIns="46489"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708" y="9516053"/>
            <a:ext cx="2984870" cy="500935"/>
          </a:xfrm>
          <a:prstGeom prst="rect">
            <a:avLst/>
          </a:prstGeom>
          <a:noFill/>
          <a:ln>
            <a:noFill/>
          </a:ln>
        </p:spPr>
        <p:txBody>
          <a:bodyPr spcFirstLastPara="1" wrap="square" lIns="93003" tIns="46489" rIns="93003" bIns="46489" anchor="b" anchorCtr="0">
            <a:noAutofit/>
          </a:bodyPr>
          <a:lstStyle/>
          <a:p>
            <a:pPr algn="r">
              <a:buSzPts val="1200"/>
            </a:pPr>
            <a:fld id="{00000000-1234-1234-1234-123412341234}" type="slidenum">
              <a:rPr lang="en-US" altLang="ja-JP"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101600" y="750888"/>
            <a:ext cx="6684963" cy="3760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8822" y="4758889"/>
            <a:ext cx="5510529" cy="4508422"/>
          </a:xfrm>
          <a:prstGeom prst="rect">
            <a:avLst/>
          </a:prstGeom>
          <a:noFill/>
          <a:ln>
            <a:noFill/>
          </a:ln>
        </p:spPr>
        <p:txBody>
          <a:bodyPr spcFirstLastPara="1" wrap="square" lIns="93003" tIns="46489" rIns="93003" bIns="46489" anchor="t" anchorCtr="0">
            <a:noAutofit/>
          </a:bodyPr>
          <a:lstStyle/>
          <a:p>
            <a:pPr marL="0" indent="0" defTabSz="914458">
              <a:defRPr/>
            </a:pPr>
            <a:r>
              <a:rPr lang="ja-JP" altLang="en-US" dirty="0"/>
              <a:t>Ｉ</a:t>
            </a:r>
            <a:r>
              <a:rPr lang="en-US" altLang="ja-JP" dirty="0"/>
              <a:t>-Basho</a:t>
            </a:r>
            <a:r>
              <a:rPr lang="ja-JP" altLang="en-US" dirty="0"/>
              <a:t>（いばしょラボ）～明日も登校したくなる学校を目指してできること～生徒指導の理解を深める編」を始めます。</a:t>
            </a:r>
            <a:endParaRPr lang="en-US" altLang="ja-JP" dirty="0"/>
          </a:p>
          <a:p>
            <a:pPr marL="0" indent="0" defTabSz="914458">
              <a:defRPr/>
            </a:pPr>
            <a:endParaRPr lang="en-US" altLang="ja-JP" sz="2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9d5b84c3b5_1_108:notes"/>
          <p:cNvSpPr>
            <a:spLocks noGrp="1" noRot="1" noChangeAspect="1"/>
          </p:cNvSpPr>
          <p:nvPr>
            <p:ph type="sldImg" idx="2"/>
          </p:nvPr>
        </p:nvSpPr>
        <p:spPr>
          <a:xfrm>
            <a:off x="101600" y="750888"/>
            <a:ext cx="6684963" cy="3760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39d5b84c3b5_1_108:notes"/>
          <p:cNvSpPr txBox="1">
            <a:spLocks noGrp="1"/>
          </p:cNvSpPr>
          <p:nvPr>
            <p:ph type="body" idx="1"/>
          </p:nvPr>
        </p:nvSpPr>
        <p:spPr>
          <a:xfrm>
            <a:off x="688832" y="4758894"/>
            <a:ext cx="5510616" cy="4508314"/>
          </a:xfrm>
          <a:prstGeom prst="rect">
            <a:avLst/>
          </a:prstGeom>
          <a:noFill/>
          <a:ln>
            <a:noFill/>
          </a:ln>
        </p:spPr>
        <p:txBody>
          <a:bodyPr spcFirstLastPara="1" wrap="square" lIns="93003" tIns="46489" rIns="93003" bIns="46489" anchor="t" anchorCtr="0">
            <a:noAutofit/>
          </a:bodyPr>
          <a:lstStyle/>
          <a:p>
            <a:pPr marL="0"/>
            <a:r>
              <a:rPr lang="ja-JP" altLang="en-US" dirty="0"/>
              <a:t>まず、児童生徒の「学校から足が遠のく要因」を見ていきます。</a:t>
            </a:r>
            <a:endParaRPr lang="en-US" altLang="ja-JP" dirty="0"/>
          </a:p>
          <a:p>
            <a:pPr marL="0"/>
            <a:r>
              <a:rPr lang="ja-JP" altLang="en-US" dirty="0"/>
              <a:t>こちらは、令和３年</a:t>
            </a:r>
            <a:r>
              <a:rPr lang="en-US" altLang="ja-JP" dirty="0"/>
              <a:t>10</a:t>
            </a:r>
            <a:r>
              <a:rPr lang="ja-JP" altLang="en-US" dirty="0"/>
              <a:t>月に発表された調査の、「一番最初に学校に行きづらい、休みたいと感じ始めたきっかけ」、いわゆる「きっかけ要因」に関する回答結果です。こちらを見ると、何か一つの要因に偏ることなく、多岐にわたっていることが分かり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231051" defTabSz="924195">
              <a:defRPr/>
            </a:pPr>
            <a:r>
              <a:rPr lang="ja-JP" altLang="en-US" dirty="0"/>
              <a:t>＜●はクリックするタイミングです。＞</a:t>
            </a:r>
            <a:endParaRPr lang="en-US" altLang="ja-JP" dirty="0"/>
          </a:p>
          <a:p>
            <a:pPr marL="0" indent="-231051" defTabSz="924195"/>
            <a:r>
              <a:rPr lang="ja-JP" altLang="en-US" dirty="0"/>
              <a:t>令和６年３月に発表された調査では、きっかけ要因に関する教師、児童生徒、保護者の回答を比較しています。「学業の不振」や「宿題の未提出」は三者の回答が近い値となりましたが、●「いじめ」「教職員に関すること」「心身の不調」等に関するきっかけ要因については、教師と児童生徒・保護者間にかい離が見られ、教職員が全てのきっかけ要因について把握できている訳ではないということが分かります。</a:t>
            </a:r>
            <a:endParaRPr lang="en-US" altLang="ja-JP" dirty="0"/>
          </a:p>
        </p:txBody>
      </p:sp>
    </p:spTree>
    <p:extLst>
      <p:ext uri="{BB962C8B-B14F-4D97-AF65-F5344CB8AC3E}">
        <p14:creationId xmlns:p14="http://schemas.microsoft.com/office/powerpoint/2010/main" val="26002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r>
              <a:rPr lang="ja-JP" altLang="en-US" dirty="0"/>
              <a:t>では、宮城県内の児童生徒はどうなのでしょうか。県内の小中高各１校、計</a:t>
            </a:r>
            <a:r>
              <a:rPr lang="en-US" altLang="ja-JP" dirty="0"/>
              <a:t>607</a:t>
            </a:r>
            <a:r>
              <a:rPr lang="ja-JP" altLang="en-US" dirty="0"/>
              <a:t>名の児童生徒対象に「学校生活についてのアンケート」を実施しました。</a:t>
            </a:r>
          </a:p>
          <a:p>
            <a:pPr marL="0"/>
            <a:r>
              <a:rPr lang="ja-JP" altLang="en-US" dirty="0"/>
              <a:t>その中で「学校に毎日行きたいと思いますか」という質問に対し、４つの選択肢から一つを回答してもらったもの、さらに、選択肢ごとに学校に行きたいときやその理由、行きたくないときやその理由について、自由記述で回答してもらったものについて紹介します。</a:t>
            </a:r>
          </a:p>
        </p:txBody>
      </p:sp>
    </p:spTree>
    <p:extLst>
      <p:ext uri="{BB962C8B-B14F-4D97-AF65-F5344CB8AC3E}">
        <p14:creationId xmlns:p14="http://schemas.microsoft.com/office/powerpoint/2010/main" val="346579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4458">
              <a:defRPr/>
            </a:pPr>
            <a:r>
              <a:rPr lang="ja-JP" altLang="en-US" dirty="0"/>
              <a:t>＜●はクリックするタイミングです。＞</a:t>
            </a:r>
            <a:endParaRPr lang="en-US" altLang="ja-JP" dirty="0"/>
          </a:p>
          <a:p>
            <a:pPr marL="0" indent="0"/>
            <a:r>
              <a:rPr lang="ja-JP" altLang="en-US" dirty="0"/>
              <a:t>こちらは、「学校に毎日行きたいと思いますか」の回答結果です。</a:t>
            </a:r>
          </a:p>
          <a:p>
            <a:pPr marL="0" indent="0"/>
            <a:r>
              <a:rPr lang="ja-JP" altLang="en-US" dirty="0"/>
              <a:t>肯定的に捉えている児童生徒は全体の</a:t>
            </a:r>
            <a:r>
              <a:rPr lang="en-US" altLang="ja-JP" dirty="0"/>
              <a:t>84.2</a:t>
            </a:r>
            <a:r>
              <a:rPr lang="ja-JP" altLang="en-US" dirty="0"/>
              <a:t>％で、</a:t>
            </a:r>
            <a:r>
              <a:rPr lang="en-US" altLang="ja-JP" dirty="0"/>
              <a:t>511</a:t>
            </a:r>
            <a:r>
              <a:rPr lang="ja-JP" altLang="en-US" dirty="0"/>
              <a:t>人となります。反対に否定的な回答をした児童生徒は全体の</a:t>
            </a:r>
            <a:r>
              <a:rPr lang="en-US" altLang="ja-JP" dirty="0"/>
              <a:t>15.8</a:t>
            </a:r>
            <a:r>
              <a:rPr lang="ja-JP" altLang="en-US" dirty="0"/>
              <a:t>％の</a:t>
            </a:r>
            <a:r>
              <a:rPr lang="en-US" altLang="ja-JP" dirty="0"/>
              <a:t>96</a:t>
            </a:r>
            <a:r>
              <a:rPr lang="ja-JP" altLang="en-US" dirty="0"/>
              <a:t>人になります。</a:t>
            </a:r>
            <a:endParaRPr lang="en-US" altLang="ja-JP" dirty="0"/>
          </a:p>
          <a:p>
            <a:pPr marL="0" indent="0"/>
            <a:r>
              <a:rPr kumimoji="1" lang="ja-JP" altLang="en-US" dirty="0"/>
              <a:t>この結果について、先生方はどのように感じますか。ここで動画を１分間停止して考えてみましょう。</a:t>
            </a:r>
            <a:endParaRPr kumimoji="1" lang="en-US" altLang="ja-JP" dirty="0"/>
          </a:p>
          <a:p>
            <a:pPr marL="0" indent="0"/>
            <a:r>
              <a:rPr kumimoji="1" lang="ja-JP" altLang="en-US" dirty="0"/>
              <a:t>学校全体やグループでご覧の方は、他の先生方と感想を共有してみましょう。●</a:t>
            </a:r>
            <a:endParaRPr kumimoji="1" lang="en-US" altLang="ja-JP" dirty="0"/>
          </a:p>
          <a:p>
            <a:pPr marL="0" indent="0"/>
            <a:r>
              <a:rPr kumimoji="1" lang="ja-JP" altLang="en-US" dirty="0"/>
              <a:t>（</a:t>
            </a:r>
            <a:r>
              <a:rPr lang="ja-JP" altLang="en-US" dirty="0"/>
              <a:t>１分間停止後</a:t>
            </a:r>
            <a:r>
              <a:rPr kumimoji="1" lang="ja-JP" altLang="en-US" dirty="0"/>
              <a:t>）</a:t>
            </a:r>
            <a:endParaRPr kumimoji="1" lang="en-US" altLang="ja-JP" dirty="0"/>
          </a:p>
          <a:p>
            <a:pPr marL="0" indent="0"/>
            <a:r>
              <a:rPr kumimoji="1" lang="ja-JP" altLang="en-US" dirty="0"/>
              <a:t>●肯定的な回答に着目した感想、否定的な回答に着目した感想、どちらもあったかと思います。</a:t>
            </a:r>
            <a:endParaRPr kumimoji="1" lang="en-US" altLang="ja-JP" dirty="0"/>
          </a:p>
          <a:p>
            <a:pPr marL="0" indent="0"/>
            <a:endParaRPr kumimoji="1" lang="en-US" altLang="ja-JP" dirty="0"/>
          </a:p>
        </p:txBody>
      </p:sp>
    </p:spTree>
    <p:extLst>
      <p:ext uri="{BB962C8B-B14F-4D97-AF65-F5344CB8AC3E}">
        <p14:creationId xmlns:p14="http://schemas.microsoft.com/office/powerpoint/2010/main" val="234230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16089-3140-4400-A168-1754D3E65B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D1A323-EA6D-5B08-66A9-1EDDC3CD00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CC232A-3F9C-63EE-7178-EAA6551846F7}"/>
              </a:ext>
            </a:extLst>
          </p:cNvPr>
          <p:cNvSpPr>
            <a:spLocks noGrp="1"/>
          </p:cNvSpPr>
          <p:nvPr>
            <p:ph type="body" idx="1"/>
          </p:nvPr>
        </p:nvSpPr>
        <p:spPr/>
        <p:txBody>
          <a:bodyPr/>
          <a:lstStyle/>
          <a:p>
            <a:pPr marL="0" indent="-228525" defTabSz="914104">
              <a:defRPr/>
            </a:pPr>
            <a:r>
              <a:rPr lang="ja-JP" altLang="en-US" dirty="0"/>
              <a:t>＜●はクリックするタイミングです。＞</a:t>
            </a:r>
            <a:endParaRPr lang="en-US" altLang="ja-JP" dirty="0"/>
          </a:p>
          <a:p>
            <a:pPr marL="0" indent="-228525" defTabSz="914104">
              <a:defRPr/>
            </a:pPr>
            <a:r>
              <a:rPr lang="ja-JP" altLang="en-US" dirty="0"/>
              <a:t>こちらは、「学校に毎日行きたいと思いますか」の問いに「そう思う」「どちらかというとそう思う」「どちらかというとそう思わない」と回答した児童生徒が、自由記述で回答した「学校に行きたい時やその理由」を、可視化して捉えやすくするためにテキストマイニングしたものです。</a:t>
            </a:r>
            <a:endParaRPr lang="en-US" altLang="ja-JP" dirty="0"/>
          </a:p>
          <a:p>
            <a:pPr marL="0" indent="-228525" defTabSz="914104">
              <a:defRPr/>
            </a:pPr>
            <a:r>
              <a:rPr lang="ja-JP" altLang="en-US" dirty="0"/>
              <a:t>それでは、ここで動画を１分間停止して、この結果を見た感想を考えたり共有したりしてください。●</a:t>
            </a:r>
            <a:endParaRPr lang="en-US" altLang="ja-JP" dirty="0"/>
          </a:p>
          <a:p>
            <a:pPr marL="0" indent="-228525" defTabSz="914104">
              <a:defRPr/>
            </a:pPr>
            <a:r>
              <a:rPr lang="ja-JP" altLang="en-US" dirty="0"/>
              <a:t>（１分間停止後）</a:t>
            </a:r>
            <a:endParaRPr lang="en-US" altLang="ja-JP" dirty="0"/>
          </a:p>
          <a:p>
            <a:pPr marL="0" indent="-228525" defTabSz="914104">
              <a:defRPr/>
            </a:pPr>
            <a:r>
              <a:rPr lang="ja-JP" altLang="en-US" dirty="0"/>
              <a:t>●「友達」や「楽しい」といった目立つ言葉に着目した感想、その他気になる言葉に着目した感想等、様々な感想があったと思います。</a:t>
            </a:r>
            <a:endParaRPr lang="en-US" altLang="ja-JP" dirty="0"/>
          </a:p>
          <a:p>
            <a:pPr marL="0" indent="-228525" defTabSz="914104">
              <a:defRPr/>
            </a:pPr>
            <a:endParaRPr lang="en-US" altLang="ja-JP" sz="1100" dirty="0"/>
          </a:p>
        </p:txBody>
      </p:sp>
    </p:spTree>
    <p:extLst>
      <p:ext uri="{BB962C8B-B14F-4D97-AF65-F5344CB8AC3E}">
        <p14:creationId xmlns:p14="http://schemas.microsoft.com/office/powerpoint/2010/main" val="1586792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9db222d04f_0_15:notes"/>
          <p:cNvSpPr>
            <a:spLocks noGrp="1" noRot="1" noChangeAspect="1"/>
          </p:cNvSpPr>
          <p:nvPr>
            <p:ph type="sldImg" idx="2"/>
          </p:nvPr>
        </p:nvSpPr>
        <p:spPr>
          <a:xfrm>
            <a:off x="101600" y="750888"/>
            <a:ext cx="6684963" cy="3760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39db222d04f_0_15:notes"/>
          <p:cNvSpPr txBox="1">
            <a:spLocks noGrp="1"/>
          </p:cNvSpPr>
          <p:nvPr>
            <p:ph type="body" idx="1"/>
          </p:nvPr>
        </p:nvSpPr>
        <p:spPr>
          <a:xfrm>
            <a:off x="688832" y="4758894"/>
            <a:ext cx="5510616" cy="4508314"/>
          </a:xfrm>
          <a:prstGeom prst="rect">
            <a:avLst/>
          </a:prstGeom>
          <a:noFill/>
          <a:ln>
            <a:noFill/>
          </a:ln>
        </p:spPr>
        <p:txBody>
          <a:bodyPr spcFirstLastPara="1" wrap="square" lIns="93003" tIns="46489" rIns="93003" bIns="46489" anchor="t" anchorCtr="0">
            <a:noAutofit/>
          </a:bodyPr>
          <a:lstStyle/>
          <a:p>
            <a:pPr marL="0" indent="0" defTabSz="914458">
              <a:defRPr/>
            </a:pPr>
            <a:r>
              <a:rPr lang="ja-JP" altLang="en-US" dirty="0"/>
              <a:t>＜●はクリックするタイミングです。＞</a:t>
            </a:r>
            <a:endParaRPr lang="en-US" altLang="ja-JP" dirty="0"/>
          </a:p>
          <a:p>
            <a:pPr marL="0" indent="0"/>
            <a:r>
              <a:rPr lang="ja-JP" altLang="en-US" dirty="0"/>
              <a:t>こちらは、「どちらかというとそう思う」「どちらかというとそう思わない」「そう思わない」と回答した児童生徒の「学校に行きたくない時やその理由」をテキストマイニングした図です。</a:t>
            </a:r>
            <a:endParaRPr lang="en-US" altLang="ja-JP" dirty="0"/>
          </a:p>
          <a:p>
            <a:pPr marL="0" indent="0"/>
            <a:r>
              <a:rPr lang="ja-JP" altLang="en-US" dirty="0"/>
              <a:t>前のスライドと同様に、ここで動画を１分間停止して、この結果を見た感想を考えたり共有したりしてください。●</a:t>
            </a:r>
            <a:endParaRPr lang="en-US" altLang="ja-JP" dirty="0"/>
          </a:p>
          <a:p>
            <a:pPr marL="0" indent="0"/>
            <a:r>
              <a:rPr lang="ja-JP" altLang="en-US" dirty="0"/>
              <a:t>（１分間停止後）</a:t>
            </a:r>
            <a:endParaRPr lang="en-US" altLang="ja-JP" dirty="0"/>
          </a:p>
          <a:p>
            <a:pPr marL="0" indent="0"/>
            <a:r>
              <a:rPr lang="ja-JP" altLang="en-US" dirty="0"/>
              <a:t>●ここでは、「面倒くさい」に着目された先生方が多かったと思います。</a:t>
            </a:r>
            <a:endParaRPr lang="en-US" altLang="ja-JP" dirty="0"/>
          </a:p>
          <a:p>
            <a:pPr marL="0" indent="0"/>
            <a:r>
              <a:rPr lang="ja-JP" altLang="en-US" dirty="0"/>
              <a:t>「面倒くさい」という言葉から否定的な意味を捉えがちですが、自分の気持ちをうまく言語化できずに「面倒」の一言でまとめてしまう場合があるとも言われています。「面倒くさい」が子供たちから出ている時は、じっくり話を聞いてあげるサインかもしれませんね。</a:t>
            </a:r>
            <a:endParaRPr lang="en-US" altLang="ja-JP" dirty="0"/>
          </a:p>
          <a:p>
            <a:pPr marL="0" indent="0"/>
            <a:endParaRPr lang="en-US" altLang="ja-JP" sz="17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9db222d04f_0_25:notes"/>
          <p:cNvSpPr>
            <a:spLocks noGrp="1" noRot="1" noChangeAspect="1"/>
          </p:cNvSpPr>
          <p:nvPr>
            <p:ph type="sldImg" idx="2"/>
          </p:nvPr>
        </p:nvSpPr>
        <p:spPr>
          <a:xfrm>
            <a:off x="101600" y="750888"/>
            <a:ext cx="6684963" cy="3760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9db222d04f_0_25:notes"/>
          <p:cNvSpPr txBox="1">
            <a:spLocks noGrp="1"/>
          </p:cNvSpPr>
          <p:nvPr>
            <p:ph type="body" idx="1"/>
          </p:nvPr>
        </p:nvSpPr>
        <p:spPr>
          <a:xfrm>
            <a:off x="688832" y="4758894"/>
            <a:ext cx="5510616" cy="4508314"/>
          </a:xfrm>
          <a:prstGeom prst="rect">
            <a:avLst/>
          </a:prstGeom>
          <a:noFill/>
          <a:ln>
            <a:noFill/>
          </a:ln>
        </p:spPr>
        <p:txBody>
          <a:bodyPr spcFirstLastPara="1" wrap="square" lIns="93003" tIns="46489" rIns="93003" bIns="46489" anchor="t" anchorCtr="0">
            <a:noAutofit/>
          </a:bodyPr>
          <a:lstStyle/>
          <a:p>
            <a:pPr marL="0"/>
            <a:r>
              <a:rPr lang="ja-JP" altLang="en-US" dirty="0"/>
              <a:t>実際に児童生徒意識調査の結果をご覧になっていかがでしたか。児童生徒が登校したくなくなる「きっかけ要因」は多岐にわたり、その要因の全てを教職員が把握することは難しいということを実感していただけたのではないかと思います。また、児童生徒の実態については、今後時代の変化とともにより多様化していくことも考えられます。児童生徒にとって居場所となる学校づくりの実現に向けては、学校に行きたくなくなる要因１件１件に対する事後的かつ個別の対応にのみ注力するのではなく、全ての教育活動において、全ての児童生徒に対する働き掛けを充実させ、児童生徒の発達を支えていくことが大切になってくるのではないかと考えます。</a:t>
            </a:r>
            <a:endParaRPr lang="en-US"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81D14-70FF-A48C-A935-40AE4169EF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8CFF66-67AA-F90D-5013-9A334387E1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EDADB7-9AEF-37AD-2700-59CB5E7E66CD}"/>
              </a:ext>
            </a:extLst>
          </p:cNvPr>
          <p:cNvSpPr>
            <a:spLocks noGrp="1"/>
          </p:cNvSpPr>
          <p:nvPr>
            <p:ph type="body" idx="1"/>
          </p:nvPr>
        </p:nvSpPr>
        <p:spPr/>
        <p:txBody>
          <a:bodyPr/>
          <a:lstStyle/>
          <a:p>
            <a:pPr marL="0" indent="0" defTabSz="914458">
              <a:defRPr/>
            </a:pPr>
            <a:r>
              <a:rPr lang="ja-JP" altLang="en-US" dirty="0"/>
              <a:t>＜●はクリックするタイミングです。＞</a:t>
            </a:r>
            <a:endParaRPr lang="en-US" altLang="ja-JP" dirty="0"/>
          </a:p>
          <a:p>
            <a:pPr marL="0" indent="0"/>
            <a:r>
              <a:rPr lang="ja-JP" altLang="en-US" dirty="0"/>
              <a:t>それでは、●全ての教育活動で全ての児童生徒に行う「発達支持的生徒指導」について説明します。</a:t>
            </a:r>
            <a:endParaRPr lang="en-US" altLang="ja-JP" dirty="0"/>
          </a:p>
          <a:p>
            <a:pPr marL="0" indent="0"/>
            <a:endParaRPr lang="ja-JP" altLang="en-US" sz="2000" dirty="0"/>
          </a:p>
        </p:txBody>
      </p:sp>
    </p:spTree>
    <p:extLst>
      <p:ext uri="{BB962C8B-B14F-4D97-AF65-F5344CB8AC3E}">
        <p14:creationId xmlns:p14="http://schemas.microsoft.com/office/powerpoint/2010/main" val="3482788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8aaa9a19aa_0_1178:notes"/>
          <p:cNvSpPr>
            <a:spLocks noGrp="1" noRot="1" noChangeAspect="1"/>
          </p:cNvSpPr>
          <p:nvPr>
            <p:ph type="sldImg" idx="2"/>
          </p:nvPr>
        </p:nvSpPr>
        <p:spPr>
          <a:xfrm>
            <a:off x="101600" y="750888"/>
            <a:ext cx="6684963" cy="3760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38aaa9a19aa_0_1178:notes"/>
          <p:cNvSpPr txBox="1">
            <a:spLocks noGrp="1"/>
          </p:cNvSpPr>
          <p:nvPr>
            <p:ph type="body" idx="1"/>
          </p:nvPr>
        </p:nvSpPr>
        <p:spPr>
          <a:xfrm>
            <a:off x="688832" y="4758894"/>
            <a:ext cx="5510616" cy="4508314"/>
          </a:xfrm>
          <a:prstGeom prst="rect">
            <a:avLst/>
          </a:prstGeom>
          <a:noFill/>
          <a:ln>
            <a:noFill/>
          </a:ln>
        </p:spPr>
        <p:txBody>
          <a:bodyPr spcFirstLastPara="1" wrap="square" lIns="93003" tIns="46489" rIns="93003" bIns="46489" anchor="t" anchorCtr="0">
            <a:noAutofit/>
          </a:bodyPr>
          <a:lstStyle/>
          <a:p>
            <a:pPr marL="0" indent="0" defTabSz="914458">
              <a:defRPr/>
            </a:pPr>
            <a:r>
              <a:rPr lang="ja-JP" altLang="en-US" dirty="0"/>
              <a:t>＜●はクリックするタイミングです。＞</a:t>
            </a:r>
            <a:endParaRPr lang="en-US" altLang="ja-JP" dirty="0"/>
          </a:p>
          <a:p>
            <a:pPr marL="0" indent="0"/>
            <a:r>
              <a:rPr lang="ja-JP" altLang="ja-JP" dirty="0"/>
              <a:t>こ</a:t>
            </a:r>
            <a:r>
              <a:rPr lang="ja-JP" altLang="en-US" dirty="0"/>
              <a:t>ちら</a:t>
            </a:r>
            <a:r>
              <a:rPr lang="ja-JP" altLang="ja-JP" dirty="0"/>
              <a:t>は生徒指導</a:t>
            </a:r>
            <a:r>
              <a:rPr lang="ja-JP" altLang="en-US" dirty="0"/>
              <a:t>提要の中に示されている、生徒指導の</a:t>
            </a:r>
            <a:r>
              <a:rPr lang="ja-JP" altLang="ja-JP" dirty="0"/>
              <a:t>重層的支援構造</a:t>
            </a:r>
            <a:r>
              <a:rPr lang="ja-JP" altLang="en-US" dirty="0"/>
              <a:t>と言われるものです。２軸３類４層に分かれている一番下の層が発達支持的生徒指導に当たります。</a:t>
            </a:r>
            <a:endParaRPr lang="en-US" altLang="ja-JP" dirty="0"/>
          </a:p>
          <a:p>
            <a:pPr marL="0" indent="0"/>
            <a:r>
              <a:rPr lang="ja-JP" altLang="en-US" dirty="0"/>
              <a:t>●特定の児童生徒を対象とする上２層と違い、全ての児童生徒を対象とすること、特定の課題の未然防止を目的とする３層目と違い、全ての教育活動の中で取り組むこととなっています。生徒指導の基盤となるものとして、層を厚く表現していることからもその重要性が強調されています。</a:t>
            </a:r>
            <a:endParaRPr lang="en-US" altLang="ja-JP" dirty="0"/>
          </a:p>
          <a:p>
            <a:pPr marL="0" indent="0"/>
            <a:r>
              <a:rPr lang="ja-JP" altLang="en-US" dirty="0"/>
              <a:t>しかし、その発達支持的生徒指導を実践するために、何をすれば良いかイメージが湧かないという先生方もいらっしゃるかもしれません。</a:t>
            </a:r>
            <a:endParaRPr lang="en-US" altLang="ja-JP" dirty="0"/>
          </a:p>
          <a:p>
            <a:pPr marL="0" indent="0"/>
            <a:endParaRPr lang="en-US" altLang="ja-JP"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9d4b20b235_0_444:notes"/>
          <p:cNvSpPr>
            <a:spLocks noGrp="1" noRot="1" noChangeAspect="1"/>
          </p:cNvSpPr>
          <p:nvPr>
            <p:ph type="sldImg" idx="2"/>
          </p:nvPr>
        </p:nvSpPr>
        <p:spPr>
          <a:xfrm>
            <a:off x="117475" y="755650"/>
            <a:ext cx="6746875" cy="3795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39d4b20b235_0_444:notes"/>
          <p:cNvSpPr txBox="1">
            <a:spLocks noGrp="1"/>
          </p:cNvSpPr>
          <p:nvPr>
            <p:ph type="body" idx="1"/>
          </p:nvPr>
        </p:nvSpPr>
        <p:spPr>
          <a:xfrm>
            <a:off x="698156" y="4803037"/>
            <a:ext cx="5585278" cy="4550131"/>
          </a:xfrm>
          <a:prstGeom prst="rect">
            <a:avLst/>
          </a:prstGeom>
          <a:noFill/>
          <a:ln>
            <a:noFill/>
          </a:ln>
        </p:spPr>
        <p:txBody>
          <a:bodyPr spcFirstLastPara="1" wrap="square" lIns="94026" tIns="47000" rIns="94026" bIns="47000" anchor="t" anchorCtr="0">
            <a:noAutofit/>
          </a:bodyPr>
          <a:lstStyle/>
          <a:p>
            <a:pPr marL="0" indent="0"/>
            <a:r>
              <a:rPr lang="ja-JP" altLang="en-US" dirty="0"/>
              <a:t>そこで、発達支持的生徒指導を実践していただくに当たり、意識していただきたい「生徒指導実践上の四つの視点」を紹介します。</a:t>
            </a:r>
            <a:endParaRPr lang="en-US" altLang="ja-JP" dirty="0"/>
          </a:p>
          <a:p>
            <a:pPr marL="0" indent="0"/>
            <a:r>
              <a:rPr lang="ja-JP" altLang="en-US" dirty="0"/>
              <a:t>自己存在感の感受は、自分も１人の人間として大切にされていると実感できること。</a:t>
            </a:r>
            <a:endParaRPr lang="en-US" altLang="ja-JP" dirty="0"/>
          </a:p>
          <a:p>
            <a:pPr marL="0" indent="0"/>
            <a:r>
              <a:rPr lang="ja-JP" altLang="en-US" dirty="0"/>
              <a:t>共感的な人間関係の育成は、認め合い、励まし合い、支え合える学習集団へ変えていくこと。</a:t>
            </a:r>
            <a:endParaRPr lang="en-US" altLang="ja-JP" dirty="0"/>
          </a:p>
          <a:p>
            <a:pPr marL="0" indent="0"/>
            <a:r>
              <a:rPr lang="ja-JP" altLang="en-US" dirty="0"/>
              <a:t>自己決定の場の提供は、自ら考え、選択し、決定する、発表する、制作する等の体験の場を提供すること。</a:t>
            </a:r>
            <a:endParaRPr lang="en-US" altLang="ja-JP" dirty="0"/>
          </a:p>
          <a:p>
            <a:pPr marL="0" indent="0"/>
            <a:r>
              <a:rPr lang="ja-JP" altLang="en-US" dirty="0"/>
              <a:t>安全・安心な風土の醸成は、個性や多様性を認め合い、安心して授業や学校生活を送れるようにすること。　を指しています。</a:t>
            </a:r>
            <a:endParaRPr lang="en-US" altLang="ja-JP" dirty="0"/>
          </a:p>
          <a:p>
            <a:pPr marL="0" indent="0" defTabSz="914458">
              <a:defRPr/>
            </a:pPr>
            <a:r>
              <a:rPr lang="ja-JP" altLang="en-US" dirty="0"/>
              <a:t>この四つの視点を意識することで、発達支持的生徒指導の働き掛けを具体的にイメージできるのではないかと考えます。</a:t>
            </a:r>
            <a:endParaRPr lang="en-US" altLang="ja-JP" dirty="0"/>
          </a:p>
          <a:p>
            <a:pPr marL="0" indent="0"/>
            <a:r>
              <a:rPr lang="ja-JP" altLang="en-US" dirty="0"/>
              <a:t>実践に当たっては、一つの視点に注力するのではなく、児童生徒の実態を踏まえ、教職員が意図をもって実行していくことが求められます。</a:t>
            </a:r>
            <a:endParaRPr lang="en-US" altLang="ja-JP" dirty="0"/>
          </a:p>
          <a:p>
            <a:pPr marL="0" indent="0"/>
            <a:r>
              <a:rPr lang="ja-JP" altLang="en-US" dirty="0"/>
              <a:t>全ての教育活動において、全ての児童生徒の発達をねらった意図的な働き掛けを充実させていくことが、児童生徒にとって居場所となる学校づくりへとつながります。</a:t>
            </a:r>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26775-AE2B-58A1-8B30-9FF91684CF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32927C-983F-9716-7FD1-8D0A890D3E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1400471-58DE-010D-BD5E-BBB28DC2BDC6}"/>
              </a:ext>
            </a:extLst>
          </p:cNvPr>
          <p:cNvSpPr>
            <a:spLocks noGrp="1"/>
          </p:cNvSpPr>
          <p:nvPr>
            <p:ph type="body" idx="1"/>
          </p:nvPr>
        </p:nvSpPr>
        <p:spPr/>
        <p:txBody>
          <a:bodyPr/>
          <a:lstStyle/>
          <a:p>
            <a:pPr marL="0" indent="0" defTabSz="914458">
              <a:defRPr/>
            </a:pPr>
            <a:r>
              <a:rPr lang="ja-JP" altLang="en-US" dirty="0"/>
              <a:t>＜●はクリックするタイミングです。＞</a:t>
            </a:r>
          </a:p>
          <a:p>
            <a:pPr marL="0" indent="0"/>
            <a:r>
              <a:rPr kumimoji="1" lang="ja-JP" altLang="en-US" dirty="0"/>
              <a:t>まず始めに、居場所ラボでは、居場所をこのように表記し、●頭文字のＩに「私の」「いい」「愛のある」等の意味を込めています。そしてイメージキャラクターは「Ｂａｓｈｏロボ」です。</a:t>
            </a:r>
            <a:endParaRPr kumimoji="1" lang="en-US" altLang="ja-JP" dirty="0"/>
          </a:p>
          <a:p>
            <a:pPr marL="0" indent="0"/>
            <a:r>
              <a:rPr kumimoji="1" lang="ja-JP" altLang="en-US" dirty="0"/>
              <a:t>Ｂａｓｈｏロボが一句。●「愛のある　私の居場所　いい居場所」</a:t>
            </a:r>
            <a:endParaRPr kumimoji="1" lang="en-US" altLang="ja-JP" dirty="0"/>
          </a:p>
          <a:p>
            <a:pPr marL="0" indent="0"/>
            <a:r>
              <a:rPr kumimoji="1" lang="ja-JP" altLang="en-US" dirty="0"/>
              <a:t>明日も登校したくなる学校づくりに向けてＢａｓｈｏロボと一緒に考えていきましょう。</a:t>
            </a:r>
            <a:endParaRPr lang="ja-JP" altLang="en-US" dirty="0"/>
          </a:p>
          <a:p>
            <a:pPr marL="0" indent="0"/>
            <a:endParaRPr kumimoji="1" lang="ja-JP" altLang="en-US" dirty="0"/>
          </a:p>
        </p:txBody>
      </p:sp>
    </p:spTree>
    <p:extLst>
      <p:ext uri="{BB962C8B-B14F-4D97-AF65-F5344CB8AC3E}">
        <p14:creationId xmlns:p14="http://schemas.microsoft.com/office/powerpoint/2010/main" val="103266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r>
              <a:rPr lang="ja-JP" altLang="en-US" dirty="0"/>
              <a:t>これまでのまとめです。</a:t>
            </a:r>
            <a:endParaRPr lang="en-US" altLang="ja-JP" dirty="0"/>
          </a:p>
          <a:p>
            <a:pPr marL="0" indent="0"/>
            <a:r>
              <a:rPr lang="ja-JP" altLang="en-US" dirty="0"/>
              <a:t>生徒指導実践上の四つの視点を意識した発達支持的生徒指導の充実が、児童生徒にとって居場所となる学校づくりとなり、明日も登校したくなる学校の実現と、学校に登校していない児童生徒の新規発生の抑制につながります。</a:t>
            </a:r>
            <a:endParaRPr lang="en-US" altLang="ja-JP" dirty="0"/>
          </a:p>
        </p:txBody>
      </p:sp>
    </p:spTree>
    <p:extLst>
      <p:ext uri="{BB962C8B-B14F-4D97-AF65-F5344CB8AC3E}">
        <p14:creationId xmlns:p14="http://schemas.microsoft.com/office/powerpoint/2010/main" val="2270990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4458">
              <a:defRPr/>
            </a:pPr>
            <a:r>
              <a:rPr lang="ja-JP" altLang="en-US" dirty="0"/>
              <a:t>＜●はクリックするタイミングです。＞</a:t>
            </a:r>
            <a:endParaRPr lang="en-US" altLang="ja-JP" dirty="0"/>
          </a:p>
          <a:p>
            <a:pPr marL="0" indent="0" defTabSz="914458">
              <a:defRPr/>
            </a:pPr>
            <a:r>
              <a:rPr lang="ja-JP" altLang="en-US" dirty="0"/>
              <a:t>もう一本の動画「子供たちの発達を支える編」では、ここまでの内容を踏まえ、具体的な取組を考えることができるようになっています。是非、そちらもご覧ください。本日はありがとうございました。それでは、</a:t>
            </a:r>
            <a:r>
              <a:rPr lang="en-US" altLang="ja-JP" dirty="0"/>
              <a:t>Basho</a:t>
            </a:r>
            <a:r>
              <a:rPr lang="ja-JP" altLang="en-US" dirty="0"/>
              <a:t>ロボが最後に一句●「やってみよう　みんなでつくる　いいいばしょ」</a:t>
            </a:r>
            <a:endParaRPr lang="en-US" altLang="ja-JP" dirty="0"/>
          </a:p>
          <a:p>
            <a:pPr marL="0" indent="0"/>
            <a:endParaRPr lang="en-US" altLang="ja-JP" sz="2000" dirty="0"/>
          </a:p>
        </p:txBody>
      </p:sp>
    </p:spTree>
    <p:extLst>
      <p:ext uri="{BB962C8B-B14F-4D97-AF65-F5344CB8AC3E}">
        <p14:creationId xmlns:p14="http://schemas.microsoft.com/office/powerpoint/2010/main" val="270275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9d51b417ef_0_0:notes"/>
          <p:cNvSpPr>
            <a:spLocks noGrp="1" noRot="1" noChangeAspect="1"/>
          </p:cNvSpPr>
          <p:nvPr>
            <p:ph type="sldImg" idx="2"/>
          </p:nvPr>
        </p:nvSpPr>
        <p:spPr>
          <a:xfrm>
            <a:off x="101600" y="750888"/>
            <a:ext cx="6684963" cy="3760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39d51b417ef_0_0:notes"/>
          <p:cNvSpPr txBox="1">
            <a:spLocks noGrp="1"/>
          </p:cNvSpPr>
          <p:nvPr>
            <p:ph type="body" idx="1"/>
          </p:nvPr>
        </p:nvSpPr>
        <p:spPr>
          <a:xfrm>
            <a:off x="688832" y="4758894"/>
            <a:ext cx="5510616" cy="4508314"/>
          </a:xfrm>
          <a:prstGeom prst="rect">
            <a:avLst/>
          </a:prstGeom>
          <a:noFill/>
          <a:ln>
            <a:noFill/>
          </a:ln>
        </p:spPr>
        <p:txBody>
          <a:bodyPr spcFirstLastPara="1" wrap="square" lIns="93003" tIns="46489" rIns="93003" bIns="46489" anchor="t" anchorCtr="0">
            <a:noAutofit/>
          </a:bodyPr>
          <a:lstStyle/>
          <a:p>
            <a:pPr marL="0" indent="0">
              <a:buClr>
                <a:schemeClr val="dk1"/>
              </a:buClr>
            </a:pPr>
            <a:r>
              <a:rPr lang="ja-JP" altLang="en-US" dirty="0"/>
              <a:t>今回の目的は、「生徒指導について理解を深めること」です。</a:t>
            </a:r>
            <a:endParaRPr lang="en-US" altLang="ja-JP" dirty="0"/>
          </a:p>
          <a:p>
            <a:pPr marL="0" indent="0">
              <a:buClr>
                <a:schemeClr val="dk1"/>
              </a:buClr>
            </a:pPr>
            <a:endParaRPr lang="en-US" altLang="ja-JP" sz="2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844A5-D32F-B790-02AD-217C11E832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965245-7C0C-31B8-B770-89C21EC966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50F27F-D612-56EA-B8E4-17F413CF4D80}"/>
              </a:ext>
            </a:extLst>
          </p:cNvPr>
          <p:cNvSpPr>
            <a:spLocks noGrp="1"/>
          </p:cNvSpPr>
          <p:nvPr>
            <p:ph type="body" idx="1"/>
          </p:nvPr>
        </p:nvSpPr>
        <p:spPr/>
        <p:txBody>
          <a:bodyPr/>
          <a:lstStyle/>
          <a:p>
            <a:pPr marL="0" indent="0"/>
            <a:r>
              <a:rPr lang="ja-JP" altLang="en-US" dirty="0"/>
              <a:t>＜●はクリックするタイミングです。＞</a:t>
            </a:r>
            <a:endParaRPr lang="en-US" altLang="ja-JP" dirty="0"/>
          </a:p>
          <a:p>
            <a:pPr marL="0" indent="0"/>
            <a:r>
              <a:rPr lang="ja-JP" altLang="en-US" dirty="0"/>
              <a:t>こちらは、明日も登校したくなる学校の実現に向けて、共通理解を図りたい内容をまとめた全体図です。この図に沿って説明していきます。</a:t>
            </a:r>
            <a:endParaRPr lang="en-US" altLang="ja-JP" dirty="0"/>
          </a:p>
          <a:p>
            <a:pPr marL="0" indent="0"/>
            <a:r>
              <a:rPr lang="ja-JP" altLang="en-US" dirty="0"/>
              <a:t>●まず、なぜ、明日も登校したくなる学校の実現と、学校に登校していない児童生徒、いわゆる不登校の新規発生の抑制が必要なのかについてです。</a:t>
            </a:r>
            <a:endParaRPr lang="en-US" altLang="ja-JP" dirty="0"/>
          </a:p>
          <a:p>
            <a:pPr marL="0" indent="0"/>
            <a:endParaRPr lang="ja-JP" altLang="en-US" sz="2000" dirty="0"/>
          </a:p>
        </p:txBody>
      </p:sp>
    </p:spTree>
    <p:extLst>
      <p:ext uri="{BB962C8B-B14F-4D97-AF65-F5344CB8AC3E}">
        <p14:creationId xmlns:p14="http://schemas.microsoft.com/office/powerpoint/2010/main" val="202376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97d4d335c5_0_1:notes"/>
          <p:cNvSpPr>
            <a:spLocks noGrp="1" noRot="1" noChangeAspect="1"/>
          </p:cNvSpPr>
          <p:nvPr>
            <p:ph type="sldImg" idx="2"/>
          </p:nvPr>
        </p:nvSpPr>
        <p:spPr>
          <a:xfrm>
            <a:off x="101600" y="750888"/>
            <a:ext cx="6684963" cy="3760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397d4d335c5_0_1:notes"/>
          <p:cNvSpPr txBox="1">
            <a:spLocks noGrp="1"/>
          </p:cNvSpPr>
          <p:nvPr>
            <p:ph type="body" idx="1"/>
          </p:nvPr>
        </p:nvSpPr>
        <p:spPr>
          <a:xfrm>
            <a:off x="688832" y="4758894"/>
            <a:ext cx="5510616" cy="4508314"/>
          </a:xfrm>
          <a:prstGeom prst="rect">
            <a:avLst/>
          </a:prstGeom>
          <a:noFill/>
          <a:ln>
            <a:noFill/>
          </a:ln>
        </p:spPr>
        <p:txBody>
          <a:bodyPr spcFirstLastPara="1" wrap="square" lIns="93003" tIns="46489" rIns="93003" bIns="46489" anchor="t" anchorCtr="0">
            <a:noAutofit/>
          </a:bodyPr>
          <a:lstStyle/>
          <a:p>
            <a:pPr marL="0"/>
            <a:r>
              <a:rPr lang="ja-JP" altLang="en-US" dirty="0"/>
              <a:t>こちらは、平成</a:t>
            </a:r>
            <a:r>
              <a:rPr lang="en-US" altLang="ja-JP" dirty="0"/>
              <a:t>26</a:t>
            </a:r>
            <a:r>
              <a:rPr lang="ja-JP" altLang="en-US" dirty="0"/>
              <a:t>年度から令和６年度までの全国の学校に登校していない児童生徒数の推移を表したグラフです。</a:t>
            </a:r>
          </a:p>
          <a:p>
            <a:pPr marL="0"/>
            <a:r>
              <a:rPr lang="ja-JP" altLang="en-US" dirty="0"/>
              <a:t>全国的にその数が増えていることが分かります。令和６年度の</a:t>
            </a:r>
            <a:r>
              <a:rPr lang="en-US" altLang="ja-JP" dirty="0"/>
              <a:t>1,000</a:t>
            </a:r>
            <a:r>
              <a:rPr lang="ja-JP" altLang="en-US" dirty="0"/>
              <a:t>人当たりの学校に登校していない児童生徒数は、平成</a:t>
            </a:r>
            <a:r>
              <a:rPr lang="en-US" altLang="ja-JP" dirty="0"/>
              <a:t>26</a:t>
            </a:r>
            <a:r>
              <a:rPr lang="ja-JP" altLang="en-US" dirty="0"/>
              <a:t>年度と比べると倍以上となっています。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9d51b417ef_0_1020:notes"/>
          <p:cNvSpPr>
            <a:spLocks noGrp="1" noRot="1" noChangeAspect="1"/>
          </p:cNvSpPr>
          <p:nvPr>
            <p:ph type="sldImg" idx="2"/>
          </p:nvPr>
        </p:nvSpPr>
        <p:spPr>
          <a:xfrm>
            <a:off x="101600" y="750888"/>
            <a:ext cx="6684963" cy="3760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39d51b417ef_0_1020:notes"/>
          <p:cNvSpPr txBox="1">
            <a:spLocks noGrp="1"/>
          </p:cNvSpPr>
          <p:nvPr>
            <p:ph type="body" idx="1"/>
          </p:nvPr>
        </p:nvSpPr>
        <p:spPr>
          <a:xfrm>
            <a:off x="688832" y="4758894"/>
            <a:ext cx="5510616" cy="4508314"/>
          </a:xfrm>
          <a:prstGeom prst="rect">
            <a:avLst/>
          </a:prstGeom>
          <a:noFill/>
          <a:ln>
            <a:noFill/>
          </a:ln>
        </p:spPr>
        <p:txBody>
          <a:bodyPr spcFirstLastPara="1" wrap="square" lIns="93003" tIns="46489" rIns="93003" bIns="46489" anchor="t" anchorCtr="0">
            <a:noAutofit/>
          </a:bodyPr>
          <a:lstStyle/>
          <a:p>
            <a:pPr marL="0" indent="0"/>
            <a:r>
              <a:rPr lang="ja-JP" altLang="en-US" dirty="0"/>
              <a:t>都道府県別に見てみると、令和６年度の宮城県の</a:t>
            </a:r>
            <a:r>
              <a:rPr lang="en-US" altLang="ja-JP" dirty="0"/>
              <a:t>1,000</a:t>
            </a:r>
            <a:r>
              <a:rPr lang="ja-JP" altLang="en-US" dirty="0"/>
              <a:t>人当たりの学校に登校していない児童生徒数は、</a:t>
            </a:r>
            <a:r>
              <a:rPr lang="en-US" altLang="ja-JP" dirty="0"/>
              <a:t>47.0</a:t>
            </a:r>
            <a:r>
              <a:rPr lang="ja-JP" altLang="en-US" dirty="0"/>
              <a:t>人となっており、全国平均の</a:t>
            </a:r>
            <a:r>
              <a:rPr lang="en-US" altLang="ja-JP" dirty="0"/>
              <a:t>38.6</a:t>
            </a:r>
            <a:r>
              <a:rPr lang="ja-JP" altLang="en-US" dirty="0"/>
              <a:t>人を大きく上回っています。学校に登校していない児童生徒数の増加は、宮城県においても解決していくべき大きな課題であると言えます。</a:t>
            </a:r>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4E5A0FA1-6D84-1F90-7671-785CAD7EB2B3}"/>
            </a:ext>
          </a:extLst>
        </p:cNvPr>
        <p:cNvGrpSpPr/>
        <p:nvPr/>
      </p:nvGrpSpPr>
      <p:grpSpPr>
        <a:xfrm>
          <a:off x="0" y="0"/>
          <a:ext cx="0" cy="0"/>
          <a:chOff x="0" y="0"/>
          <a:chExt cx="0" cy="0"/>
        </a:xfrm>
      </p:grpSpPr>
      <p:sp>
        <p:nvSpPr>
          <p:cNvPr id="111" name="Google Shape;111;g39d5b84c3b5_1_320:notes">
            <a:extLst>
              <a:ext uri="{FF2B5EF4-FFF2-40B4-BE49-F238E27FC236}">
                <a16:creationId xmlns:a16="http://schemas.microsoft.com/office/drawing/2014/main" id="{21DD4847-9EF3-017E-60A5-5AAF0E3C5571}"/>
              </a:ext>
            </a:extLst>
          </p:cNvPr>
          <p:cNvSpPr>
            <a:spLocks noGrp="1" noRot="1" noChangeAspect="1"/>
          </p:cNvSpPr>
          <p:nvPr>
            <p:ph type="sldImg" idx="2"/>
          </p:nvPr>
        </p:nvSpPr>
        <p:spPr>
          <a:xfrm>
            <a:off x="117475" y="755650"/>
            <a:ext cx="6746875" cy="3795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39d5b84c3b5_1_320:notes">
            <a:extLst>
              <a:ext uri="{FF2B5EF4-FFF2-40B4-BE49-F238E27FC236}">
                <a16:creationId xmlns:a16="http://schemas.microsoft.com/office/drawing/2014/main" id="{C4F44B7F-E248-F74D-2D0E-BDC86E364703}"/>
              </a:ext>
            </a:extLst>
          </p:cNvPr>
          <p:cNvSpPr txBox="1">
            <a:spLocks noGrp="1"/>
          </p:cNvSpPr>
          <p:nvPr>
            <p:ph type="body" idx="1"/>
          </p:nvPr>
        </p:nvSpPr>
        <p:spPr>
          <a:xfrm>
            <a:off x="698156" y="4803037"/>
            <a:ext cx="5585278" cy="4550131"/>
          </a:xfrm>
          <a:prstGeom prst="rect">
            <a:avLst/>
          </a:prstGeom>
          <a:noFill/>
          <a:ln>
            <a:noFill/>
          </a:ln>
        </p:spPr>
        <p:txBody>
          <a:bodyPr spcFirstLastPara="1" wrap="square" lIns="94026" tIns="47000" rIns="94026" bIns="47000" anchor="t" anchorCtr="0">
            <a:noAutofit/>
          </a:bodyPr>
          <a:lstStyle/>
          <a:p>
            <a:pPr marL="0" indent="0" defTabSz="914458">
              <a:defRPr/>
            </a:pPr>
            <a:r>
              <a:rPr lang="ja-JP" altLang="en-US" dirty="0"/>
              <a:t>＜●はクリックするタイミングです。＞</a:t>
            </a:r>
            <a:endParaRPr lang="en-US" altLang="ja-JP" dirty="0"/>
          </a:p>
          <a:p>
            <a:pPr marL="0" indent="0"/>
            <a:r>
              <a:rPr lang="ja-JP" altLang="en-US" dirty="0"/>
              <a:t>学校に登校していない児童生徒数の減少に向けては、新規発生の抑制が重要だと言われています。こちらのグラフで説明します。</a:t>
            </a:r>
            <a:endParaRPr lang="en-US" altLang="ja-JP" dirty="0"/>
          </a:p>
          <a:p>
            <a:pPr marL="0" indent="0"/>
            <a:r>
              <a:rPr lang="ja-JP" altLang="en-US" dirty="0"/>
              <a:t>●平成</a:t>
            </a:r>
            <a:r>
              <a:rPr lang="en-US" altLang="ja-JP" dirty="0"/>
              <a:t>29</a:t>
            </a:r>
            <a:r>
              <a:rPr lang="ja-JP" altLang="en-US" dirty="0"/>
              <a:t>年度末から</a:t>
            </a:r>
            <a:r>
              <a:rPr lang="en-US" altLang="ja-JP" dirty="0"/>
              <a:t>30</a:t>
            </a:r>
            <a:r>
              <a:rPr lang="ja-JP" altLang="en-US" dirty="0"/>
              <a:t>年度に掛けて、学校に登校していない児童生徒数は、大きく減少することが分かります。これは、復帰または卒業によるものです。</a:t>
            </a:r>
            <a:endParaRPr lang="en-US" altLang="ja-JP" dirty="0"/>
          </a:p>
          <a:p>
            <a:pPr marL="0" indent="0"/>
            <a:r>
              <a:rPr lang="ja-JP" altLang="en-US" dirty="0"/>
              <a:t>それに対し、●平成</a:t>
            </a:r>
            <a:r>
              <a:rPr lang="en-US" altLang="ja-JP" dirty="0"/>
              <a:t>30</a:t>
            </a:r>
            <a:r>
              <a:rPr lang="ja-JP" altLang="en-US" dirty="0"/>
              <a:t>年度末で見てみると、減少した数を上回る「新規」の学校に登校していない児童生徒が発生し、総数が増えています。つまり、新規数を抑制できれば、学校に登校していない児童生徒数は減少していくことが分かります。</a:t>
            </a:r>
          </a:p>
          <a:p>
            <a:pPr marL="0" indent="0"/>
            <a:endParaRPr lang="en-US" altLang="ja-JP" dirty="0"/>
          </a:p>
        </p:txBody>
      </p:sp>
    </p:spTree>
    <p:extLst>
      <p:ext uri="{BB962C8B-B14F-4D97-AF65-F5344CB8AC3E}">
        <p14:creationId xmlns:p14="http://schemas.microsoft.com/office/powerpoint/2010/main" val="35386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9db222d04f_1_4:notes"/>
          <p:cNvSpPr>
            <a:spLocks noGrp="1" noRot="1" noChangeAspect="1"/>
          </p:cNvSpPr>
          <p:nvPr>
            <p:ph type="sldImg" idx="2"/>
          </p:nvPr>
        </p:nvSpPr>
        <p:spPr>
          <a:xfrm>
            <a:off x="101600" y="750888"/>
            <a:ext cx="6684963" cy="3760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9db222d04f_1_4:notes"/>
          <p:cNvSpPr txBox="1">
            <a:spLocks noGrp="1"/>
          </p:cNvSpPr>
          <p:nvPr>
            <p:ph type="body" idx="1"/>
          </p:nvPr>
        </p:nvSpPr>
        <p:spPr>
          <a:xfrm>
            <a:off x="688832" y="4758894"/>
            <a:ext cx="5510616" cy="4508314"/>
          </a:xfrm>
          <a:prstGeom prst="rect">
            <a:avLst/>
          </a:prstGeom>
        </p:spPr>
        <p:txBody>
          <a:bodyPr spcFirstLastPara="1" wrap="square" lIns="93003" tIns="46489" rIns="93003" bIns="46489" anchor="t" anchorCtr="0">
            <a:noAutofit/>
          </a:bodyPr>
          <a:lstStyle/>
          <a:p>
            <a:pPr marL="0" indent="0"/>
            <a:r>
              <a:rPr lang="ja-JP" altLang="en-US" dirty="0"/>
              <a:t>では、学校に登校していない児童生徒を新たに生まないためにはどうしたらよいのでしょうか。</a:t>
            </a:r>
            <a:endParaRPr lang="en-US" altLang="ja-JP" dirty="0"/>
          </a:p>
          <a:p>
            <a:pPr marL="0" indent="0"/>
            <a:r>
              <a:rPr lang="ja-JP" altLang="en-US" dirty="0"/>
              <a:t>私たちは学校を「児童生徒が明日も登校したくなる学校」とすることが大切なのではないかと考えました。その実現のため、学校を児童生徒が「心地よいと感じられる」「ここにいてよいと思える」「ここにいたいと思える</a:t>
            </a:r>
            <a:r>
              <a:rPr lang="ja-JP" altLang="en-US"/>
              <a:t>」居場所とすることが</a:t>
            </a:r>
            <a:r>
              <a:rPr lang="ja-JP" altLang="en-US" dirty="0"/>
              <a:t>必要です。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69707-5070-CA22-A4F5-441E719224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3E8191-70FE-0ADD-9DD8-2EF952E6525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18B0896-1058-C917-B837-FAFFBA3AD1F0}"/>
              </a:ext>
            </a:extLst>
          </p:cNvPr>
          <p:cNvSpPr>
            <a:spLocks noGrp="1"/>
          </p:cNvSpPr>
          <p:nvPr>
            <p:ph type="body" idx="1"/>
          </p:nvPr>
        </p:nvSpPr>
        <p:spPr/>
        <p:txBody>
          <a:bodyPr/>
          <a:lstStyle/>
          <a:p>
            <a:pPr marL="0" indent="0"/>
            <a:r>
              <a:rPr lang="ja-JP" altLang="en-US" dirty="0">
                <a:solidFill>
                  <a:schemeClr val="tx1"/>
                </a:solidFill>
              </a:rPr>
              <a:t>（赤枠が出てから）では、児童生徒にとって居場所となる学校はどのようなものなのでしょうか。各種調査を基に説明していきます。</a:t>
            </a:r>
          </a:p>
        </p:txBody>
      </p:sp>
    </p:spTree>
    <p:extLst>
      <p:ext uri="{BB962C8B-B14F-4D97-AF65-F5344CB8AC3E}">
        <p14:creationId xmlns:p14="http://schemas.microsoft.com/office/powerpoint/2010/main" val="169303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3"/>
        <p:cNvGrpSpPr/>
        <p:nvPr/>
      </p:nvGrpSpPr>
      <p:grpSpPr>
        <a:xfrm>
          <a:off x="0" y="0"/>
          <a:ext cx="0" cy="0"/>
          <a:chOff x="0" y="0"/>
          <a:chExt cx="0" cy="0"/>
        </a:xfrm>
      </p:grpSpPr>
      <p:sp>
        <p:nvSpPr>
          <p:cNvPr id="14" name="Google Shape;14;g38aaa9a19aa_0_1197"/>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38aaa9a19aa_0_1197"/>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38aaa9a19aa_0_11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38aaa9a19aa_0_1229"/>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9" name="Google Shape;49;g38aaa9a19aa_0_122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38aaa9a19aa_0_1232"/>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38aaa9a19aa_0_1232"/>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3" name="Google Shape;53;g38aaa9a19aa_0_123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7"/>
        <p:cNvGrpSpPr/>
        <p:nvPr/>
      </p:nvGrpSpPr>
      <p:grpSpPr>
        <a:xfrm>
          <a:off x="0" y="0"/>
          <a:ext cx="0" cy="0"/>
          <a:chOff x="0" y="0"/>
          <a:chExt cx="0" cy="0"/>
        </a:xfrm>
      </p:grpSpPr>
      <p:sp>
        <p:nvSpPr>
          <p:cNvPr id="18" name="Google Shape;18;g38aaa9a19aa_0_12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38aaa9a19aa_0_120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38aaa9a19aa_0_120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38aaa9a19aa_0_120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38aaa9a19aa_0_120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38aaa9a19aa_0_120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38aaa9a19aa_0_120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38aaa9a19aa_0_1208"/>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38aaa9a19aa_0_1208"/>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38aaa9a19aa_0_120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38aaa9a19aa_0_121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38aaa9a19aa_0_12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38aaa9a19aa_0_1216"/>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38aaa9a19aa_0_1216"/>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38aaa9a19aa_0_12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38aaa9a19aa_0_1220"/>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38aaa9a19aa_0_12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38aaa9a19aa_0_122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38aaa9a19aa_0_1223"/>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g38aaa9a19aa_0_1223"/>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38aaa9a19aa_0_1223"/>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6" name="Google Shape;46;g38aaa9a19aa_0_12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38aaa9a19aa_0_119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38aaa9a19aa_0_119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38aaa9a19aa_0_11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subTitle" idx="1"/>
          </p:nvPr>
        </p:nvSpPr>
        <p:spPr>
          <a:xfrm>
            <a:off x="3" y="61425"/>
            <a:ext cx="11829000" cy="432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600"/>
              <a:buNone/>
            </a:pPr>
            <a:r>
              <a:rPr lang="ja-JP" sz="2800" dirty="0">
                <a:solidFill>
                  <a:schemeClr val="dk1"/>
                </a:solidFill>
                <a:latin typeface="Arial"/>
                <a:ea typeface="Arial"/>
                <a:cs typeface="Arial"/>
                <a:sym typeface="Arial"/>
              </a:rPr>
              <a:t>　</a:t>
            </a:r>
            <a:r>
              <a:rPr lang="ja-JP" sz="2800" dirty="0">
                <a:latin typeface="Arial"/>
                <a:ea typeface="Arial"/>
                <a:cs typeface="Arial"/>
                <a:sym typeface="Arial"/>
              </a:rPr>
              <a:t>　</a:t>
            </a:r>
            <a:r>
              <a:rPr lang="ja-JP" sz="2400" dirty="0">
                <a:latin typeface="Arial"/>
                <a:ea typeface="Arial"/>
                <a:cs typeface="Arial"/>
                <a:sym typeface="Arial"/>
              </a:rPr>
              <a:t>　　　</a:t>
            </a:r>
            <a:endParaRPr dirty="0"/>
          </a:p>
        </p:txBody>
      </p:sp>
      <p:sp>
        <p:nvSpPr>
          <p:cNvPr id="60" name="Google Shape;60;p1"/>
          <p:cNvSpPr/>
          <p:nvPr/>
        </p:nvSpPr>
        <p:spPr>
          <a:xfrm>
            <a:off x="0" y="493485"/>
            <a:ext cx="12192000" cy="2278800"/>
          </a:xfrm>
          <a:prstGeom prst="rect">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6000" b="1" i="0" u="none" strike="noStrike" cap="none" dirty="0">
                <a:solidFill>
                  <a:schemeClr val="lt1"/>
                </a:solidFill>
                <a:latin typeface="Meiryo"/>
                <a:ea typeface="Meiryo"/>
                <a:cs typeface="Meiryo"/>
                <a:sym typeface="Meiryo"/>
              </a:rPr>
              <a:t>Ｉ-Basho（</a:t>
            </a:r>
            <a:r>
              <a:rPr lang="ja-JP" sz="6000" b="1" dirty="0">
                <a:solidFill>
                  <a:schemeClr val="lt1"/>
                </a:solidFill>
                <a:latin typeface="Meiryo"/>
                <a:ea typeface="Meiryo"/>
                <a:cs typeface="Meiryo"/>
                <a:sym typeface="Meiryo"/>
              </a:rPr>
              <a:t>いばしょ</a:t>
            </a:r>
            <a:r>
              <a:rPr lang="ja-JP" sz="6000" b="1" i="0" u="none" strike="noStrike" cap="none" dirty="0">
                <a:solidFill>
                  <a:schemeClr val="lt1"/>
                </a:solidFill>
                <a:latin typeface="Meiryo"/>
                <a:ea typeface="Meiryo"/>
                <a:cs typeface="Meiryo"/>
                <a:sym typeface="Meiryo"/>
              </a:rPr>
              <a:t>）</a:t>
            </a:r>
            <a:r>
              <a:rPr lang="ja-JP" sz="6000" b="1" dirty="0">
                <a:solidFill>
                  <a:schemeClr val="lt1"/>
                </a:solidFill>
                <a:latin typeface="Meiryo"/>
                <a:ea typeface="Meiryo"/>
                <a:cs typeface="Meiryo"/>
                <a:sym typeface="Meiryo"/>
              </a:rPr>
              <a:t>ラボ</a:t>
            </a:r>
            <a:endParaRPr sz="6000" b="1" i="0" u="none" strike="noStrike" cap="none" dirty="0">
              <a:solidFill>
                <a:schemeClr val="lt1"/>
              </a:solidFill>
              <a:latin typeface="Meiryo"/>
              <a:ea typeface="Meiryo"/>
              <a:cs typeface="Meiryo"/>
              <a:sym typeface="Meiryo"/>
            </a:endParaRPr>
          </a:p>
        </p:txBody>
      </p:sp>
      <p:sp>
        <p:nvSpPr>
          <p:cNvPr id="63" name="Google Shape;63;p1"/>
          <p:cNvSpPr txBox="1"/>
          <p:nvPr/>
        </p:nvSpPr>
        <p:spPr>
          <a:xfrm>
            <a:off x="181500" y="2982265"/>
            <a:ext cx="11829000" cy="927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ja-JP" sz="3800" b="1" i="0" u="none" strike="noStrike" cap="none" dirty="0">
                <a:solidFill>
                  <a:schemeClr val="tx1"/>
                </a:solidFill>
                <a:latin typeface="Meiryo"/>
                <a:ea typeface="Meiryo"/>
                <a:cs typeface="Meiryo"/>
                <a:sym typeface="Meiryo"/>
              </a:rPr>
              <a:t>～</a:t>
            </a:r>
            <a:r>
              <a:rPr lang="ja-JP" sz="3800" b="1" dirty="0">
                <a:solidFill>
                  <a:schemeClr val="tx1"/>
                </a:solidFill>
                <a:latin typeface="Meiryo"/>
                <a:ea typeface="Meiryo"/>
                <a:cs typeface="Meiryo"/>
                <a:sym typeface="Meiryo"/>
              </a:rPr>
              <a:t>明日も登校したくなる学校を目指して</a:t>
            </a:r>
            <a:r>
              <a:rPr lang="ja-JP" sz="3800" b="1" i="0" u="none" strike="noStrike" cap="none" dirty="0">
                <a:solidFill>
                  <a:schemeClr val="tx1"/>
                </a:solidFill>
                <a:latin typeface="Meiryo"/>
                <a:ea typeface="Meiryo"/>
                <a:cs typeface="Meiryo"/>
                <a:sym typeface="Meiryo"/>
              </a:rPr>
              <a:t>できること～</a:t>
            </a:r>
            <a:endParaRPr sz="3800" i="0" u="none" strike="noStrike" cap="none" dirty="0">
              <a:solidFill>
                <a:schemeClr val="tx1"/>
              </a:solidFill>
              <a:latin typeface="Meiryo"/>
              <a:ea typeface="Meiryo"/>
              <a:cs typeface="Meiryo"/>
              <a:sym typeface="Meiryo"/>
            </a:endParaRPr>
          </a:p>
        </p:txBody>
      </p:sp>
      <p:sp>
        <p:nvSpPr>
          <p:cNvPr id="2" name="Google Shape;63;p1">
            <a:extLst>
              <a:ext uri="{FF2B5EF4-FFF2-40B4-BE49-F238E27FC236}">
                <a16:creationId xmlns:a16="http://schemas.microsoft.com/office/drawing/2014/main" id="{6E47D830-26D8-2F23-6F06-39C433CCE6F9}"/>
              </a:ext>
            </a:extLst>
          </p:cNvPr>
          <p:cNvSpPr txBox="1"/>
          <p:nvPr/>
        </p:nvSpPr>
        <p:spPr>
          <a:xfrm>
            <a:off x="2441909" y="4266845"/>
            <a:ext cx="6945187" cy="927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ja-JP" altLang="en-US" sz="4400" i="0" u="none" strike="noStrike" cap="none" dirty="0">
                <a:solidFill>
                  <a:schemeClr val="tx1"/>
                </a:solidFill>
                <a:latin typeface="Meiryo"/>
                <a:ea typeface="Meiryo"/>
                <a:cs typeface="Meiryo"/>
                <a:sym typeface="Meiryo"/>
              </a:rPr>
              <a:t>生徒指導の理解を深める編</a:t>
            </a:r>
            <a:endParaRPr sz="4400" i="0" u="none" strike="noStrike" cap="none" dirty="0">
              <a:solidFill>
                <a:schemeClr val="tx1"/>
              </a:solidFill>
              <a:latin typeface="Meiryo"/>
              <a:ea typeface="Meiryo"/>
              <a:cs typeface="Meiryo"/>
              <a:sym typeface="Meiryo"/>
            </a:endParaRPr>
          </a:p>
        </p:txBody>
      </p:sp>
      <p:sp>
        <p:nvSpPr>
          <p:cNvPr id="3" name="Google Shape;62;p1">
            <a:extLst>
              <a:ext uri="{FF2B5EF4-FFF2-40B4-BE49-F238E27FC236}">
                <a16:creationId xmlns:a16="http://schemas.microsoft.com/office/drawing/2014/main" id="{B404A6E7-B47C-BCCB-07CC-55406F4424BD}"/>
              </a:ext>
            </a:extLst>
          </p:cNvPr>
          <p:cNvSpPr txBox="1"/>
          <p:nvPr/>
        </p:nvSpPr>
        <p:spPr>
          <a:xfrm>
            <a:off x="5159829" y="5868675"/>
            <a:ext cx="6669174" cy="92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chemeClr val="tx1"/>
                </a:solidFill>
                <a:latin typeface="Meiryo"/>
                <a:ea typeface="Meiryo"/>
                <a:cs typeface="Meiryo"/>
                <a:sym typeface="Meiryo"/>
              </a:rPr>
              <a:t>宮城県総合教育センター　教育課題研究</a:t>
            </a:r>
            <a:endParaRPr sz="28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chemeClr val="tx1"/>
                </a:solidFill>
                <a:latin typeface="Meiryo"/>
                <a:ea typeface="Meiryo"/>
                <a:cs typeface="Meiryo"/>
                <a:sym typeface="Meiryo"/>
              </a:rPr>
              <a:t>生徒指導研究グループ</a:t>
            </a:r>
            <a:endParaRPr sz="2800" b="1" i="0" u="none" strike="noStrike" cap="none" dirty="0">
              <a:solidFill>
                <a:schemeClr val="tx1"/>
              </a:solidFill>
              <a:latin typeface="Meiryo"/>
              <a:ea typeface="Meiryo"/>
              <a:cs typeface="Meiryo"/>
              <a:sym typeface="Meiry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g39d5b84c3b5_1_108"/>
          <p:cNvSpPr/>
          <p:nvPr/>
        </p:nvSpPr>
        <p:spPr>
          <a:xfrm>
            <a:off x="0" y="522518"/>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1200"/>
              </a:spcBef>
              <a:spcAft>
                <a:spcPts val="0"/>
              </a:spcAft>
              <a:buClr>
                <a:schemeClr val="dk1"/>
              </a:buClr>
              <a:buSzPts val="1100"/>
              <a:buFont typeface="Arial"/>
              <a:buNone/>
            </a:pPr>
            <a:r>
              <a:rPr lang="ja-JP" altLang="en-US" sz="2900" b="1" i="0" u="none" strike="noStrike" cap="none" dirty="0">
                <a:solidFill>
                  <a:schemeClr val="lt1"/>
                </a:solidFill>
                <a:latin typeface="Meiryo"/>
                <a:ea typeface="Meiryo"/>
                <a:cs typeface="Meiryo"/>
                <a:sym typeface="Meiryo"/>
              </a:rPr>
              <a:t>学校に登校していない児童生徒の要因について（先行調査）</a:t>
            </a:r>
            <a:endParaRPr sz="2900" b="1" i="0" u="none" strike="noStrike" cap="none" dirty="0">
              <a:solidFill>
                <a:schemeClr val="lt1"/>
              </a:solidFill>
              <a:latin typeface="Meiryo"/>
              <a:ea typeface="Meiryo"/>
              <a:cs typeface="Meiryo"/>
              <a:sym typeface="Meiryo"/>
            </a:endParaRPr>
          </a:p>
        </p:txBody>
      </p:sp>
      <p:sp>
        <p:nvSpPr>
          <p:cNvPr id="180" name="Google Shape;180;g39d5b84c3b5_1_108"/>
          <p:cNvSpPr txBox="1"/>
          <p:nvPr/>
        </p:nvSpPr>
        <p:spPr>
          <a:xfrm>
            <a:off x="11043621" y="6359525"/>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n-US" altLang="ja-JP" sz="2000" b="0" i="0" u="none" strike="noStrike" cap="none">
                <a:solidFill>
                  <a:schemeClr val="dk1"/>
                </a:solidFill>
                <a:latin typeface="Meiryo"/>
                <a:ea typeface="Meiryo"/>
                <a:cs typeface="Meiryo"/>
                <a:sym typeface="Meiryo"/>
              </a:rPr>
              <a:t>10</a:t>
            </a:fld>
            <a:endParaRPr sz="2000" b="0" i="0" u="none" strike="noStrike" cap="none">
              <a:solidFill>
                <a:schemeClr val="dk1"/>
              </a:solidFill>
              <a:latin typeface="Meiryo"/>
              <a:ea typeface="Meiryo"/>
              <a:cs typeface="Meiryo"/>
              <a:sym typeface="Meiryo"/>
            </a:endParaRPr>
          </a:p>
        </p:txBody>
      </p:sp>
      <p:sp>
        <p:nvSpPr>
          <p:cNvPr id="181" name="Google Shape;181;g39d5b84c3b5_1_108"/>
          <p:cNvSpPr txBox="1"/>
          <p:nvPr/>
        </p:nvSpPr>
        <p:spPr>
          <a:xfrm>
            <a:off x="150850" y="1305705"/>
            <a:ext cx="11927100"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2000" b="0" i="0" u="none" strike="noStrike" cap="none" dirty="0">
                <a:solidFill>
                  <a:schemeClr val="dk1"/>
                </a:solidFill>
                <a:latin typeface="Meiryo"/>
                <a:ea typeface="Meiryo"/>
                <a:cs typeface="Meiryo"/>
                <a:sym typeface="Meiryo"/>
              </a:rPr>
              <a:t>あなたが一番最初に学校に行きづらい、休みたいと感じ始めたきっかけは何でしたか。（複数回答）</a:t>
            </a:r>
            <a:endParaRPr sz="2000" b="0" i="0" u="none" strike="noStrike" cap="none" dirty="0">
              <a:solidFill>
                <a:schemeClr val="dk1"/>
              </a:solidFill>
              <a:latin typeface="Meiryo"/>
              <a:ea typeface="Meiryo"/>
              <a:cs typeface="Meiryo"/>
              <a:sym typeface="Meiryo"/>
            </a:endParaRPr>
          </a:p>
        </p:txBody>
      </p:sp>
      <p:pic>
        <p:nvPicPr>
          <p:cNvPr id="182" name="Google Shape;182;g39d5b84c3b5_1_108"/>
          <p:cNvPicPr preferRelativeResize="0"/>
          <p:nvPr/>
        </p:nvPicPr>
        <p:blipFill rotWithShape="1">
          <a:blip r:embed="rId3">
            <a:alphaModFix/>
          </a:blip>
          <a:srcRect l="943" t="4038" r="1808" b="10760"/>
          <a:stretch/>
        </p:blipFill>
        <p:spPr>
          <a:xfrm>
            <a:off x="150850" y="1582225"/>
            <a:ext cx="11101608" cy="4692700"/>
          </a:xfrm>
          <a:prstGeom prst="rect">
            <a:avLst/>
          </a:prstGeom>
          <a:noFill/>
          <a:ln>
            <a:noFill/>
          </a:ln>
        </p:spPr>
      </p:pic>
      <p:sp>
        <p:nvSpPr>
          <p:cNvPr id="2" name="Google Shape;181;g39d5b84c3b5_1_108">
            <a:extLst>
              <a:ext uri="{FF2B5EF4-FFF2-40B4-BE49-F238E27FC236}">
                <a16:creationId xmlns:a16="http://schemas.microsoft.com/office/drawing/2014/main" id="{12D30DCF-ECB7-B299-FF18-48CDA76338A0}"/>
              </a:ext>
            </a:extLst>
          </p:cNvPr>
          <p:cNvSpPr txBox="1"/>
          <p:nvPr/>
        </p:nvSpPr>
        <p:spPr>
          <a:xfrm>
            <a:off x="132450" y="6433681"/>
            <a:ext cx="11927100" cy="365100"/>
          </a:xfrm>
          <a:prstGeom prst="rect">
            <a:avLst/>
          </a:prstGeom>
          <a:noFill/>
          <a:ln>
            <a:noFill/>
          </a:ln>
        </p:spPr>
        <p:txBody>
          <a:bodyPr spcFirstLastPara="1" wrap="square" lIns="91425" tIns="91425" rIns="91425" bIns="91425" anchor="ctr" anchorCtr="0">
            <a:noAutofit/>
          </a:bodyPr>
          <a:lstStyle/>
          <a:p>
            <a:pPr>
              <a:buSzPts val="1800"/>
            </a:pPr>
            <a:r>
              <a:rPr lang="ja-JP" altLang="en-US" sz="1800" dirty="0">
                <a:solidFill>
                  <a:schemeClr val="tx1"/>
                </a:solidFill>
                <a:latin typeface="Meiryo"/>
                <a:ea typeface="Meiryo"/>
                <a:cs typeface="Meiryo"/>
                <a:sym typeface="Meiryo"/>
              </a:rPr>
              <a:t>引用：文部科学省　不登校児童生徒の実態把握に関する調査報告書（令和３年</a:t>
            </a:r>
            <a:r>
              <a:rPr lang="en-US" altLang="ja-JP" sz="1800" dirty="0">
                <a:solidFill>
                  <a:schemeClr val="tx1"/>
                </a:solidFill>
                <a:latin typeface="Meiryo"/>
                <a:ea typeface="Meiryo"/>
                <a:cs typeface="Meiryo"/>
                <a:sym typeface="Meiryo"/>
              </a:rPr>
              <a:t>10</a:t>
            </a:r>
            <a:r>
              <a:rPr lang="ja-JP" altLang="en-US" sz="1800" dirty="0">
                <a:solidFill>
                  <a:schemeClr val="tx1"/>
                </a:solidFill>
                <a:latin typeface="Meiryo"/>
                <a:ea typeface="Meiryo"/>
                <a:cs typeface="Meiryo"/>
                <a:sym typeface="Meiryo"/>
              </a:rPr>
              <a:t>月）</a:t>
            </a:r>
            <a:endParaRPr sz="1800" i="0" u="none" strike="noStrike" cap="none" dirty="0">
              <a:solidFill>
                <a:schemeClr val="tx1"/>
              </a:solidFill>
              <a:latin typeface="Meiryo"/>
              <a:ea typeface="Meiryo"/>
              <a:cs typeface="Meiryo"/>
              <a:sym typeface="Meiryo"/>
            </a:endParaRPr>
          </a:p>
        </p:txBody>
      </p:sp>
      <p:pic>
        <p:nvPicPr>
          <p:cNvPr id="7" name="図 6">
            <a:extLst>
              <a:ext uri="{FF2B5EF4-FFF2-40B4-BE49-F238E27FC236}">
                <a16:creationId xmlns:a16="http://schemas.microsoft.com/office/drawing/2014/main" id="{792D5190-3DE8-53DA-09B7-6405718408A8}"/>
              </a:ext>
            </a:extLst>
          </p:cNvPr>
          <p:cNvPicPr>
            <a:picLocks noChangeAspect="1"/>
          </p:cNvPicPr>
          <p:nvPr/>
        </p:nvPicPr>
        <p:blipFill>
          <a:blip r:embed="rId4"/>
          <a:srcRect b="5065"/>
          <a:stretch>
            <a:fillRect/>
          </a:stretch>
        </p:blipFill>
        <p:spPr>
          <a:xfrm>
            <a:off x="150850" y="1582225"/>
            <a:ext cx="5001146" cy="4460669"/>
          </a:xfrm>
          <a:prstGeom prst="rect">
            <a:avLst/>
          </a:prstGeom>
        </p:spPr>
      </p:pic>
      <p:pic>
        <p:nvPicPr>
          <p:cNvPr id="9" name="図 8">
            <a:extLst>
              <a:ext uri="{FF2B5EF4-FFF2-40B4-BE49-F238E27FC236}">
                <a16:creationId xmlns:a16="http://schemas.microsoft.com/office/drawing/2014/main" id="{52ADE498-3BC5-8258-633A-9B2BCF93D1C9}"/>
              </a:ext>
            </a:extLst>
          </p:cNvPr>
          <p:cNvPicPr>
            <a:picLocks noChangeAspect="1"/>
          </p:cNvPicPr>
          <p:nvPr/>
        </p:nvPicPr>
        <p:blipFill>
          <a:blip r:embed="rId5"/>
          <a:stretch>
            <a:fillRect/>
          </a:stretch>
        </p:blipFill>
        <p:spPr>
          <a:xfrm>
            <a:off x="1854917" y="5370091"/>
            <a:ext cx="377269" cy="365100"/>
          </a:xfrm>
          <a:prstGeom prst="rect">
            <a:avLst/>
          </a:prstGeom>
        </p:spPr>
      </p:pic>
      <p:pic>
        <p:nvPicPr>
          <p:cNvPr id="10" name="図 9">
            <a:extLst>
              <a:ext uri="{FF2B5EF4-FFF2-40B4-BE49-F238E27FC236}">
                <a16:creationId xmlns:a16="http://schemas.microsoft.com/office/drawing/2014/main" id="{182FCAC3-478E-2235-9946-CB332A89F42C}"/>
              </a:ext>
            </a:extLst>
          </p:cNvPr>
          <p:cNvPicPr>
            <a:picLocks noChangeAspect="1"/>
          </p:cNvPicPr>
          <p:nvPr/>
        </p:nvPicPr>
        <p:blipFill>
          <a:blip r:embed="rId5"/>
          <a:stretch>
            <a:fillRect/>
          </a:stretch>
        </p:blipFill>
        <p:spPr>
          <a:xfrm>
            <a:off x="1854917" y="5412391"/>
            <a:ext cx="377269" cy="365100"/>
          </a:xfrm>
          <a:prstGeom prst="rect">
            <a:avLst/>
          </a:prstGeom>
        </p:spPr>
      </p:pic>
      <p:pic>
        <p:nvPicPr>
          <p:cNvPr id="11" name="図 10">
            <a:extLst>
              <a:ext uri="{FF2B5EF4-FFF2-40B4-BE49-F238E27FC236}">
                <a16:creationId xmlns:a16="http://schemas.microsoft.com/office/drawing/2014/main" id="{B246BE6F-E93A-05B1-B064-DC74259064C6}"/>
              </a:ext>
            </a:extLst>
          </p:cNvPr>
          <p:cNvPicPr>
            <a:picLocks noChangeAspect="1"/>
          </p:cNvPicPr>
          <p:nvPr/>
        </p:nvPicPr>
        <p:blipFill>
          <a:blip r:embed="rId6"/>
          <a:stretch>
            <a:fillRect/>
          </a:stretch>
        </p:blipFill>
        <p:spPr>
          <a:xfrm>
            <a:off x="481205" y="5370091"/>
            <a:ext cx="278263" cy="4968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178;g39d5b84c3b5_1_108">
            <a:extLst>
              <a:ext uri="{FF2B5EF4-FFF2-40B4-BE49-F238E27FC236}">
                <a16:creationId xmlns:a16="http://schemas.microsoft.com/office/drawing/2014/main" id="{C0D2FEAC-3668-DEEF-8488-AF9DC2F0BCFE}"/>
              </a:ext>
            </a:extLst>
          </p:cNvPr>
          <p:cNvSpPr txBox="1">
            <a:spLocks/>
          </p:cNvSpPr>
          <p:nvPr/>
        </p:nvSpPr>
        <p:spPr>
          <a:xfrm>
            <a:off x="11043621" y="6359525"/>
            <a:ext cx="685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Meiryo"/>
                <a:ea typeface="Meiryo"/>
                <a:cs typeface="Meiryo"/>
                <a:sym typeface="Meiryo"/>
              </a:rPr>
              <a:pPr>
                <a:buSzPts val="2000"/>
              </a:pPr>
              <a:t>11</a:t>
            </a:fld>
            <a:endParaRPr lang="en-US" sz="2000">
              <a:solidFill>
                <a:schemeClr val="dk1"/>
              </a:solidFill>
              <a:latin typeface="Meiryo"/>
              <a:ea typeface="Meiryo"/>
              <a:cs typeface="Meiryo"/>
              <a:sym typeface="Meiryo"/>
            </a:endParaRPr>
          </a:p>
        </p:txBody>
      </p:sp>
      <p:sp>
        <p:nvSpPr>
          <p:cNvPr id="179" name="Google Shape;179;g39d5b84c3b5_1_108">
            <a:extLst>
              <a:ext uri="{FF2B5EF4-FFF2-40B4-BE49-F238E27FC236}">
                <a16:creationId xmlns:a16="http://schemas.microsoft.com/office/drawing/2014/main" id="{9EFD33B0-C431-244B-BE92-45CDCB212B5E}"/>
              </a:ext>
            </a:extLst>
          </p:cNvPr>
          <p:cNvSpPr/>
          <p:nvPr/>
        </p:nvSpPr>
        <p:spPr>
          <a:xfrm>
            <a:off x="0" y="522518"/>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1200"/>
              </a:spcBef>
              <a:spcAft>
                <a:spcPts val="0"/>
              </a:spcAft>
              <a:buClr>
                <a:schemeClr val="dk1"/>
              </a:buClr>
              <a:buSzPts val="1100"/>
              <a:buFont typeface="Arial"/>
              <a:buNone/>
            </a:pPr>
            <a:r>
              <a:rPr lang="ja-JP" altLang="en-US" sz="2900" b="1" i="0" u="none" strike="noStrike" cap="none" dirty="0">
                <a:solidFill>
                  <a:schemeClr val="lt1"/>
                </a:solidFill>
                <a:latin typeface="Meiryo"/>
                <a:ea typeface="Meiryo"/>
                <a:cs typeface="Meiryo"/>
                <a:sym typeface="Meiryo"/>
              </a:rPr>
              <a:t>学校に登校していない児童生徒の要因について（先行調査）</a:t>
            </a:r>
            <a:endParaRPr sz="2900" b="1" i="0" u="none" strike="noStrike" cap="none" dirty="0">
              <a:solidFill>
                <a:schemeClr val="lt1"/>
              </a:solidFill>
              <a:latin typeface="Meiryo"/>
              <a:ea typeface="Meiryo"/>
              <a:cs typeface="Meiryo"/>
              <a:sym typeface="Meiryo"/>
            </a:endParaRPr>
          </a:p>
        </p:txBody>
      </p:sp>
      <p:pic>
        <p:nvPicPr>
          <p:cNvPr id="3" name="Google Shape;353;g38e6fdbdba3_1_0">
            <a:extLst>
              <a:ext uri="{FF2B5EF4-FFF2-40B4-BE49-F238E27FC236}">
                <a16:creationId xmlns:a16="http://schemas.microsoft.com/office/drawing/2014/main" id="{8E09A73B-62B9-FFA8-F0A0-EA2D4FF05EBF}"/>
              </a:ext>
            </a:extLst>
          </p:cNvPr>
          <p:cNvPicPr preferRelativeResize="0"/>
          <p:nvPr/>
        </p:nvPicPr>
        <p:blipFill rotWithShape="1">
          <a:blip r:embed="rId3">
            <a:alphaModFix/>
          </a:blip>
          <a:srcRect l="21126" t="30001" r="44698" b="24656"/>
          <a:stretch>
            <a:fillRect/>
          </a:stretch>
        </p:blipFill>
        <p:spPr>
          <a:xfrm>
            <a:off x="1334703" y="1308717"/>
            <a:ext cx="10394718" cy="5262057"/>
          </a:xfrm>
          <a:prstGeom prst="rect">
            <a:avLst/>
          </a:prstGeom>
          <a:noFill/>
          <a:ln>
            <a:noFill/>
          </a:ln>
        </p:spPr>
      </p:pic>
      <p:sp>
        <p:nvSpPr>
          <p:cNvPr id="180" name="Google Shape;180;g39d5b84c3b5_1_108">
            <a:extLst>
              <a:ext uri="{FF2B5EF4-FFF2-40B4-BE49-F238E27FC236}">
                <a16:creationId xmlns:a16="http://schemas.microsoft.com/office/drawing/2014/main" id="{B9D2DE70-8640-E6BE-F4B2-F7F1C6F07182}"/>
              </a:ext>
            </a:extLst>
          </p:cNvPr>
          <p:cNvSpPr txBox="1"/>
          <p:nvPr/>
        </p:nvSpPr>
        <p:spPr>
          <a:xfrm>
            <a:off x="11043621" y="6359525"/>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n-US" altLang="ja-JP" sz="2000" b="0" i="0" u="none" strike="noStrike" cap="none">
                <a:solidFill>
                  <a:schemeClr val="dk1"/>
                </a:solidFill>
                <a:latin typeface="Meiryo"/>
                <a:ea typeface="Meiryo"/>
                <a:cs typeface="Meiryo"/>
                <a:sym typeface="Meiryo"/>
              </a:rPr>
              <a:t>11</a:t>
            </a:fld>
            <a:endParaRPr sz="2000" b="0" i="0" u="none" strike="noStrike" cap="none" dirty="0">
              <a:solidFill>
                <a:schemeClr val="dk1"/>
              </a:solidFill>
              <a:latin typeface="Meiryo"/>
              <a:ea typeface="Meiryo"/>
              <a:cs typeface="Meiryo"/>
              <a:sym typeface="Meiryo"/>
            </a:endParaRPr>
          </a:p>
        </p:txBody>
      </p:sp>
      <p:sp>
        <p:nvSpPr>
          <p:cNvPr id="4" name="Google Shape;181;g39d5b84c3b5_1_108">
            <a:extLst>
              <a:ext uri="{FF2B5EF4-FFF2-40B4-BE49-F238E27FC236}">
                <a16:creationId xmlns:a16="http://schemas.microsoft.com/office/drawing/2014/main" id="{562A4D5A-7E8A-8EC5-BCE6-DEE641C945B9}"/>
              </a:ext>
            </a:extLst>
          </p:cNvPr>
          <p:cNvSpPr txBox="1"/>
          <p:nvPr/>
        </p:nvSpPr>
        <p:spPr>
          <a:xfrm>
            <a:off x="142075" y="6498328"/>
            <a:ext cx="10715222" cy="365100"/>
          </a:xfrm>
          <a:prstGeom prst="rect">
            <a:avLst/>
          </a:prstGeom>
          <a:noFill/>
          <a:ln>
            <a:noFill/>
          </a:ln>
        </p:spPr>
        <p:txBody>
          <a:bodyPr spcFirstLastPara="1" wrap="square" lIns="91425" tIns="91425" rIns="91425" bIns="91425" anchor="ctr" anchorCtr="0">
            <a:noAutofit/>
          </a:bodyPr>
          <a:lstStyle/>
          <a:p>
            <a:pPr>
              <a:buSzPts val="1800"/>
            </a:pPr>
            <a:r>
              <a:rPr lang="ja-JP" altLang="en-US" dirty="0">
                <a:solidFill>
                  <a:schemeClr val="tx1"/>
                </a:solidFill>
                <a:latin typeface="Meiryo"/>
                <a:ea typeface="Meiryo"/>
                <a:cs typeface="Meiryo"/>
                <a:sym typeface="Meiryo"/>
              </a:rPr>
              <a:t>引用：子どもの発達科学研究所、子どものこころの発達研究センター　不登校の要因分析に関する調査研究報告書（令和６年３月）</a:t>
            </a:r>
            <a:endParaRPr i="0" u="none" strike="noStrike" cap="none" dirty="0">
              <a:solidFill>
                <a:schemeClr val="tx1"/>
              </a:solidFill>
              <a:latin typeface="Meiryo"/>
              <a:ea typeface="Meiryo"/>
              <a:cs typeface="Meiryo"/>
              <a:sym typeface="Meiryo"/>
            </a:endParaRPr>
          </a:p>
        </p:txBody>
      </p:sp>
      <p:sp>
        <p:nvSpPr>
          <p:cNvPr id="5" name="吹き出し: 四角形 4">
            <a:extLst>
              <a:ext uri="{FF2B5EF4-FFF2-40B4-BE49-F238E27FC236}">
                <a16:creationId xmlns:a16="http://schemas.microsoft.com/office/drawing/2014/main" id="{F555942C-9F92-E695-26A8-E124DD0593ED}"/>
              </a:ext>
            </a:extLst>
          </p:cNvPr>
          <p:cNvSpPr/>
          <p:nvPr/>
        </p:nvSpPr>
        <p:spPr>
          <a:xfrm>
            <a:off x="48072" y="1369499"/>
            <a:ext cx="1724825" cy="520083"/>
          </a:xfrm>
          <a:prstGeom prst="wedgeRectCallout">
            <a:avLst>
              <a:gd name="adj1" fmla="val 122778"/>
              <a:gd name="adj2" fmla="val -8071"/>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いじめ</a:t>
            </a:r>
          </a:p>
        </p:txBody>
      </p:sp>
      <p:sp>
        <p:nvSpPr>
          <p:cNvPr id="6" name="吹き出し: 四角形 5">
            <a:extLst>
              <a:ext uri="{FF2B5EF4-FFF2-40B4-BE49-F238E27FC236}">
                <a16:creationId xmlns:a16="http://schemas.microsoft.com/office/drawing/2014/main" id="{42FCB72F-DF52-BBFE-3D59-E1F0CC832407}"/>
              </a:ext>
            </a:extLst>
          </p:cNvPr>
          <p:cNvSpPr/>
          <p:nvPr/>
        </p:nvSpPr>
        <p:spPr>
          <a:xfrm>
            <a:off x="48073" y="2182236"/>
            <a:ext cx="1724825" cy="942138"/>
          </a:xfrm>
          <a:prstGeom prst="wedgeRectCallout">
            <a:avLst>
              <a:gd name="adj1" fmla="val 65876"/>
              <a:gd name="adj2" fmla="val -22452"/>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教職員に</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関すること</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7" name="吹き出し: 四角形 6">
            <a:extLst>
              <a:ext uri="{FF2B5EF4-FFF2-40B4-BE49-F238E27FC236}">
                <a16:creationId xmlns:a16="http://schemas.microsoft.com/office/drawing/2014/main" id="{51413453-44DB-CED5-D6C9-85FFB4444FF3}"/>
              </a:ext>
            </a:extLst>
          </p:cNvPr>
          <p:cNvSpPr/>
          <p:nvPr/>
        </p:nvSpPr>
        <p:spPr>
          <a:xfrm>
            <a:off x="48073" y="4675764"/>
            <a:ext cx="1724825" cy="586951"/>
          </a:xfrm>
          <a:prstGeom prst="wedgeRectCallout">
            <a:avLst>
              <a:gd name="adj1" fmla="val 74276"/>
              <a:gd name="adj2" fmla="val 28321"/>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心身の不調</a:t>
            </a:r>
          </a:p>
        </p:txBody>
      </p:sp>
    </p:spTree>
    <p:extLst>
      <p:ext uri="{BB962C8B-B14F-4D97-AF65-F5344CB8AC3E}">
        <p14:creationId xmlns:p14="http://schemas.microsoft.com/office/powerpoint/2010/main" val="13499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7;g39c5e230dda_0_0">
            <a:extLst>
              <a:ext uri="{FF2B5EF4-FFF2-40B4-BE49-F238E27FC236}">
                <a16:creationId xmlns:a16="http://schemas.microsoft.com/office/drawing/2014/main" id="{EB6AC1F6-B5A8-F175-748B-7E6C7385DC0A}"/>
              </a:ext>
            </a:extLst>
          </p:cNvPr>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4000"/>
              <a:buFont typeface="Arial"/>
              <a:buNone/>
            </a:pPr>
            <a:r>
              <a:rPr lang="ja-JP" altLang="en-US" sz="4400" b="1" i="0" u="none" strike="noStrike" cap="none" dirty="0">
                <a:solidFill>
                  <a:schemeClr val="bg1"/>
                </a:solidFill>
                <a:latin typeface="Meiryo"/>
                <a:ea typeface="Meiryo"/>
                <a:cs typeface="Meiryo"/>
                <a:sym typeface="Meiryo"/>
              </a:rPr>
              <a:t>研修員所属校の児童生徒対象の意識調査から</a:t>
            </a:r>
            <a:endParaRPr sz="4400" b="1" i="0" u="none" strike="noStrike" cap="none" dirty="0">
              <a:solidFill>
                <a:schemeClr val="bg1"/>
              </a:solidFill>
              <a:latin typeface="Meiryo"/>
              <a:ea typeface="Meiryo"/>
              <a:cs typeface="Meiryo"/>
              <a:sym typeface="Meiryo"/>
            </a:endParaRPr>
          </a:p>
        </p:txBody>
      </p:sp>
      <p:sp>
        <p:nvSpPr>
          <p:cNvPr id="8" name="テキスト ボックス 7">
            <a:extLst>
              <a:ext uri="{FF2B5EF4-FFF2-40B4-BE49-F238E27FC236}">
                <a16:creationId xmlns:a16="http://schemas.microsoft.com/office/drawing/2014/main" id="{E3C89555-6108-E434-FC0B-C16A45DD7812}"/>
              </a:ext>
            </a:extLst>
          </p:cNvPr>
          <p:cNvSpPr txBox="1"/>
          <p:nvPr/>
        </p:nvSpPr>
        <p:spPr>
          <a:xfrm>
            <a:off x="163690" y="3163048"/>
            <a:ext cx="12028310" cy="1384995"/>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Ｑ．学校に毎日行きたいと思いますか</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「そう思う」「どちらかというとそう思う」</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「どちらかというとそう思わない」「そう思わない」から１つ選択</a:t>
            </a:r>
          </a:p>
        </p:txBody>
      </p:sp>
      <p:sp>
        <p:nvSpPr>
          <p:cNvPr id="9" name="テキスト ボックス 8">
            <a:extLst>
              <a:ext uri="{FF2B5EF4-FFF2-40B4-BE49-F238E27FC236}">
                <a16:creationId xmlns:a16="http://schemas.microsoft.com/office/drawing/2014/main" id="{4CED94E2-2506-8009-708C-318BED7D4553}"/>
              </a:ext>
            </a:extLst>
          </p:cNvPr>
          <p:cNvSpPr txBox="1"/>
          <p:nvPr/>
        </p:nvSpPr>
        <p:spPr>
          <a:xfrm>
            <a:off x="548499" y="4681418"/>
            <a:ext cx="12028310"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⇒学校に行きたいときやその理由／行きたくないときやその理由 </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（自由記述で回答）</a:t>
            </a:r>
          </a:p>
        </p:txBody>
      </p:sp>
      <p:pic>
        <p:nvPicPr>
          <p:cNvPr id="4" name="図 3">
            <a:extLst>
              <a:ext uri="{FF2B5EF4-FFF2-40B4-BE49-F238E27FC236}">
                <a16:creationId xmlns:a16="http://schemas.microsoft.com/office/drawing/2014/main" id="{243BE83D-6AF7-EDFD-F469-14362EF74BBF}"/>
              </a:ext>
            </a:extLst>
          </p:cNvPr>
          <p:cNvPicPr>
            <a:picLocks noChangeAspect="1"/>
          </p:cNvPicPr>
          <p:nvPr/>
        </p:nvPicPr>
        <p:blipFill>
          <a:blip r:embed="rId3"/>
          <a:stretch>
            <a:fillRect/>
          </a:stretch>
        </p:blipFill>
        <p:spPr>
          <a:xfrm>
            <a:off x="5259264" y="5235369"/>
            <a:ext cx="5992670" cy="1622631"/>
          </a:xfrm>
          <a:prstGeom prst="rect">
            <a:avLst/>
          </a:prstGeom>
        </p:spPr>
      </p:pic>
      <p:sp>
        <p:nvSpPr>
          <p:cNvPr id="5" name="Google Shape;180;g39d5b84c3b5_1_108">
            <a:extLst>
              <a:ext uri="{FF2B5EF4-FFF2-40B4-BE49-F238E27FC236}">
                <a16:creationId xmlns:a16="http://schemas.microsoft.com/office/drawing/2014/main" id="{EE906BC6-FEB9-E900-CC30-B50280C699C5}"/>
              </a:ext>
            </a:extLst>
          </p:cNvPr>
          <p:cNvSpPr txBox="1"/>
          <p:nvPr/>
        </p:nvSpPr>
        <p:spPr>
          <a:xfrm>
            <a:off x="11043621" y="6359525"/>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n-US" altLang="ja-JP" sz="2000" b="0" i="0" u="none" strike="noStrike" cap="none">
                <a:solidFill>
                  <a:schemeClr val="dk1"/>
                </a:solidFill>
                <a:latin typeface="Meiryo"/>
                <a:ea typeface="Meiryo"/>
                <a:cs typeface="Meiryo"/>
                <a:sym typeface="Meiryo"/>
              </a:rPr>
              <a:t>12</a:t>
            </a:fld>
            <a:endParaRPr sz="2000" b="0" i="0" u="none" strike="noStrike" cap="none" dirty="0">
              <a:solidFill>
                <a:schemeClr val="dk1"/>
              </a:solidFill>
              <a:latin typeface="Meiryo"/>
              <a:ea typeface="Meiryo"/>
              <a:cs typeface="Meiryo"/>
              <a:sym typeface="Meiryo"/>
            </a:endParaRPr>
          </a:p>
        </p:txBody>
      </p:sp>
      <p:sp>
        <p:nvSpPr>
          <p:cNvPr id="2" name="テキスト ボックス 1">
            <a:extLst>
              <a:ext uri="{FF2B5EF4-FFF2-40B4-BE49-F238E27FC236}">
                <a16:creationId xmlns:a16="http://schemas.microsoft.com/office/drawing/2014/main" id="{19DE2285-AA3A-52F7-6A28-07D8EF816A6C}"/>
              </a:ext>
            </a:extLst>
          </p:cNvPr>
          <p:cNvSpPr txBox="1"/>
          <p:nvPr/>
        </p:nvSpPr>
        <p:spPr>
          <a:xfrm>
            <a:off x="548499" y="1497887"/>
            <a:ext cx="11095001" cy="1384995"/>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アンケート名：「学校生活についてのアンケート」</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実施時期　　：令和７年</a:t>
            </a:r>
            <a:r>
              <a:rPr kumimoji="1" lang="en-US" altLang="ja-JP" sz="2800" dirty="0">
                <a:latin typeface="メイリオ" panose="020B0604030504040204" pitchFamily="50" charset="-128"/>
                <a:ea typeface="メイリオ" panose="020B0604030504040204" pitchFamily="50" charset="-128"/>
              </a:rPr>
              <a:t>10</a:t>
            </a:r>
            <a:r>
              <a:rPr kumimoji="1" lang="ja-JP" altLang="en-US" sz="2800" dirty="0">
                <a:latin typeface="メイリオ" panose="020B0604030504040204" pitchFamily="50" charset="-128"/>
                <a:ea typeface="メイリオ" panose="020B0604030504040204" pitchFamily="50" charset="-128"/>
              </a:rPr>
              <a:t>月３日～</a:t>
            </a:r>
            <a:r>
              <a:rPr kumimoji="1" lang="en-US" altLang="ja-JP" sz="2800" dirty="0">
                <a:latin typeface="メイリオ" panose="020B0604030504040204" pitchFamily="50" charset="-128"/>
                <a:ea typeface="メイリオ" panose="020B0604030504040204" pitchFamily="50" charset="-128"/>
              </a:rPr>
              <a:t>17</a:t>
            </a:r>
            <a:r>
              <a:rPr kumimoji="1" lang="ja-JP" altLang="en-US" sz="2800" dirty="0">
                <a:latin typeface="メイリオ" panose="020B0604030504040204" pitchFamily="50" charset="-128"/>
                <a:ea typeface="メイリオ" panose="020B0604030504040204" pitchFamily="50" charset="-128"/>
              </a:rPr>
              <a:t>日</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実施対象　　：県内の児童生徒</a:t>
            </a:r>
            <a:r>
              <a:rPr kumimoji="1" lang="en-US" altLang="ja-JP" sz="2800" dirty="0">
                <a:latin typeface="メイリオ" panose="020B0604030504040204" pitchFamily="50" charset="-128"/>
                <a:ea typeface="メイリオ" panose="020B0604030504040204" pitchFamily="50" charset="-128"/>
              </a:rPr>
              <a:t>607</a:t>
            </a:r>
            <a:r>
              <a:rPr kumimoji="1" lang="ja-JP" altLang="en-US" sz="2800" dirty="0">
                <a:latin typeface="メイリオ" panose="020B0604030504040204" pitchFamily="50" charset="-128"/>
                <a:ea typeface="メイリオ" panose="020B0604030504040204" pitchFamily="50" charset="-128"/>
              </a:rPr>
              <a:t>名（小・中・高、各１校）</a:t>
            </a:r>
          </a:p>
        </p:txBody>
      </p:sp>
    </p:spTree>
    <p:extLst>
      <p:ext uri="{BB962C8B-B14F-4D97-AF65-F5344CB8AC3E}">
        <p14:creationId xmlns:p14="http://schemas.microsoft.com/office/powerpoint/2010/main" val="266679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9C0BF3B-CCB6-1AE4-C8BB-4A0524045C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1982173" y="1389149"/>
            <a:ext cx="10209828" cy="5468851"/>
          </a:xfrm>
          <a:prstGeom prst="rect">
            <a:avLst/>
          </a:prstGeom>
          <a:noFill/>
          <a:extLst>
            <a:ext uri="{909E8E84-426E-40DD-AFC4-6F175D3DCCD1}">
              <a14:hiddenFill xmlns:a14="http://schemas.microsoft.com/office/drawing/2010/main">
                <a:solidFill>
                  <a:srgbClr val="FFFFFF"/>
                </a:solidFill>
              </a14:hiddenFill>
            </a:ext>
          </a:extLst>
        </p:spPr>
      </p:pic>
      <p:sp>
        <p:nvSpPr>
          <p:cNvPr id="207" name="Google Shape;207;g39c5e230dda_0_0"/>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4000"/>
              <a:buFont typeface="Arial"/>
              <a:buNone/>
            </a:pPr>
            <a:r>
              <a:rPr lang="ja-JP" sz="4100" b="1" i="0" u="none" strike="noStrike" cap="none" dirty="0">
                <a:solidFill>
                  <a:schemeClr val="lt1"/>
                </a:solidFill>
                <a:latin typeface="Meiryo"/>
                <a:ea typeface="Meiryo"/>
                <a:cs typeface="Meiryo"/>
                <a:sym typeface="Meiryo"/>
              </a:rPr>
              <a:t>Ｑ.　学校に毎日行きたいと思いますか</a:t>
            </a:r>
            <a:endParaRPr sz="1500" b="1" i="0" u="none" strike="noStrike" cap="none" dirty="0">
              <a:solidFill>
                <a:srgbClr val="000000"/>
              </a:solidFill>
              <a:latin typeface="Meiryo"/>
              <a:ea typeface="Meiryo"/>
              <a:cs typeface="Meiryo"/>
              <a:sym typeface="Meiryo"/>
            </a:endParaRPr>
          </a:p>
        </p:txBody>
      </p:sp>
      <p:sp>
        <p:nvSpPr>
          <p:cNvPr id="209" name="Google Shape;209;g39c5e230dda_0_0"/>
          <p:cNvSpPr txBox="1"/>
          <p:nvPr/>
        </p:nvSpPr>
        <p:spPr>
          <a:xfrm>
            <a:off x="8964717" y="5348496"/>
            <a:ext cx="3081998" cy="101102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dirty="0">
                <a:solidFill>
                  <a:schemeClr val="dk1"/>
                </a:solidFill>
                <a:latin typeface="Meiryo"/>
                <a:ea typeface="Meiryo"/>
                <a:cs typeface="Meiryo"/>
                <a:sym typeface="Meiryo"/>
              </a:rPr>
              <a:t>回答者：</a:t>
            </a:r>
            <a:endParaRPr lang="en-US" altLang="ja-JP" sz="28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800"/>
              <a:buFont typeface="Arial"/>
              <a:buNone/>
            </a:pPr>
            <a:r>
              <a:rPr lang="ja-JP" altLang="en-US" sz="2800" i="0" u="none" strike="noStrike" cap="none" dirty="0">
                <a:solidFill>
                  <a:schemeClr val="dk1"/>
                </a:solidFill>
                <a:latin typeface="Meiryo"/>
                <a:ea typeface="Meiryo"/>
                <a:cs typeface="Meiryo"/>
                <a:sym typeface="Meiryo"/>
              </a:rPr>
              <a:t>児童生徒</a:t>
            </a:r>
            <a:r>
              <a:rPr lang="en-US" altLang="ja-JP" sz="2800" i="0" u="none" strike="noStrike" cap="none" dirty="0">
                <a:solidFill>
                  <a:schemeClr val="dk1"/>
                </a:solidFill>
                <a:latin typeface="Meiryo"/>
                <a:ea typeface="Meiryo"/>
                <a:cs typeface="Meiryo"/>
                <a:sym typeface="Meiryo"/>
              </a:rPr>
              <a:t>607</a:t>
            </a:r>
            <a:r>
              <a:rPr lang="ja-JP" altLang="en-US" sz="2800" dirty="0">
                <a:solidFill>
                  <a:schemeClr val="dk1"/>
                </a:solidFill>
                <a:latin typeface="Meiryo"/>
                <a:ea typeface="Meiryo"/>
                <a:cs typeface="Meiryo"/>
                <a:sym typeface="Meiryo"/>
              </a:rPr>
              <a:t>人</a:t>
            </a:r>
            <a:endParaRPr sz="2800" i="0" u="none" strike="noStrike" cap="none" dirty="0">
              <a:solidFill>
                <a:schemeClr val="dk1"/>
              </a:solidFill>
              <a:latin typeface="Meiryo"/>
              <a:ea typeface="Meiryo"/>
              <a:cs typeface="Meiryo"/>
              <a:sym typeface="Meiryo"/>
            </a:endParaRPr>
          </a:p>
        </p:txBody>
      </p:sp>
      <p:sp>
        <p:nvSpPr>
          <p:cNvPr id="4" name="テキスト ボックス 3">
            <a:extLst>
              <a:ext uri="{FF2B5EF4-FFF2-40B4-BE49-F238E27FC236}">
                <a16:creationId xmlns:a16="http://schemas.microsoft.com/office/drawing/2014/main" id="{16280E10-4D70-5595-BDF4-C1645C73AA2B}"/>
              </a:ext>
            </a:extLst>
          </p:cNvPr>
          <p:cNvSpPr txBox="1"/>
          <p:nvPr/>
        </p:nvSpPr>
        <p:spPr>
          <a:xfrm>
            <a:off x="5129202" y="3862566"/>
            <a:ext cx="2226685" cy="1384995"/>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そう思う　</a:t>
            </a:r>
            <a:endParaRPr kumimoji="1" lang="en-US" altLang="ja-JP" sz="2800" b="1" dirty="0">
              <a:solidFill>
                <a:schemeClr val="bg1"/>
              </a:solidFill>
              <a:latin typeface="メイリオ" panose="020B0604030504040204" pitchFamily="50" charset="-128"/>
              <a:ea typeface="メイリオ" panose="020B0604030504040204" pitchFamily="50" charset="-128"/>
            </a:endParaRPr>
          </a:p>
          <a:p>
            <a:r>
              <a:rPr kumimoji="1" lang="en-US" altLang="ja-JP" sz="2800" b="1" dirty="0">
                <a:solidFill>
                  <a:schemeClr val="bg1"/>
                </a:solidFill>
                <a:latin typeface="メイリオ" panose="020B0604030504040204" pitchFamily="50" charset="-128"/>
                <a:ea typeface="メイリオ" panose="020B0604030504040204" pitchFamily="50" charset="-128"/>
              </a:rPr>
              <a:t>306</a:t>
            </a:r>
            <a:r>
              <a:rPr kumimoji="1" lang="ja-JP" altLang="en-US" sz="2800" b="1" dirty="0">
                <a:solidFill>
                  <a:schemeClr val="bg1"/>
                </a:solidFill>
                <a:latin typeface="メイリオ" panose="020B0604030504040204" pitchFamily="50" charset="-128"/>
                <a:ea typeface="メイリオ" panose="020B0604030504040204" pitchFamily="50" charset="-128"/>
              </a:rPr>
              <a:t>人　</a:t>
            </a:r>
            <a:r>
              <a:rPr kumimoji="1" lang="en-US" altLang="ja-JP" sz="2800" b="1" dirty="0">
                <a:solidFill>
                  <a:schemeClr val="bg1"/>
                </a:solidFill>
                <a:latin typeface="メイリオ" panose="020B0604030504040204" pitchFamily="50" charset="-128"/>
                <a:ea typeface="メイリオ" panose="020B0604030504040204" pitchFamily="50" charset="-128"/>
              </a:rPr>
              <a:t>50.4%</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6AD56E5-4601-DDFC-1D8E-29D22DCDB13A}"/>
              </a:ext>
            </a:extLst>
          </p:cNvPr>
          <p:cNvSpPr txBox="1"/>
          <p:nvPr/>
        </p:nvSpPr>
        <p:spPr>
          <a:xfrm>
            <a:off x="2142290" y="3822276"/>
            <a:ext cx="2604168" cy="1154162"/>
          </a:xfrm>
          <a:prstGeom prst="rect">
            <a:avLst/>
          </a:prstGeom>
          <a:noFill/>
        </p:spPr>
        <p:txBody>
          <a:bodyPr wrap="square" rtlCol="0">
            <a:spAutoFit/>
          </a:bodyPr>
          <a:lstStyle/>
          <a:p>
            <a:r>
              <a:rPr kumimoji="1" lang="ja-JP" altLang="en-US" sz="2300" b="1" dirty="0">
                <a:solidFill>
                  <a:schemeClr val="bg1"/>
                </a:solidFill>
                <a:latin typeface="メイリオ" panose="020B0604030504040204" pitchFamily="50" charset="-128"/>
                <a:ea typeface="メイリオ" panose="020B0604030504040204" pitchFamily="50" charset="-128"/>
              </a:rPr>
              <a:t>どちらか</a:t>
            </a:r>
            <a:endParaRPr kumimoji="1" lang="en-US" altLang="ja-JP" sz="2300" b="1" dirty="0">
              <a:solidFill>
                <a:schemeClr val="bg1"/>
              </a:solidFill>
              <a:latin typeface="メイリオ" panose="020B0604030504040204" pitchFamily="50" charset="-128"/>
              <a:ea typeface="メイリオ" panose="020B0604030504040204" pitchFamily="50" charset="-128"/>
            </a:endParaRPr>
          </a:p>
          <a:p>
            <a:r>
              <a:rPr kumimoji="1" lang="ja-JP" altLang="en-US" sz="2300" b="1" dirty="0">
                <a:solidFill>
                  <a:schemeClr val="bg1"/>
                </a:solidFill>
                <a:latin typeface="メイリオ" panose="020B0604030504040204" pitchFamily="50" charset="-128"/>
                <a:ea typeface="メイリオ" panose="020B0604030504040204" pitchFamily="50" charset="-128"/>
              </a:rPr>
              <a:t>というとそう思う　</a:t>
            </a:r>
            <a:endParaRPr kumimoji="1" lang="en-US" altLang="ja-JP" sz="2300" b="1" dirty="0">
              <a:solidFill>
                <a:schemeClr val="bg1"/>
              </a:solidFill>
              <a:latin typeface="メイリオ" panose="020B0604030504040204" pitchFamily="50" charset="-128"/>
              <a:ea typeface="メイリオ" panose="020B0604030504040204" pitchFamily="50" charset="-128"/>
            </a:endParaRPr>
          </a:p>
          <a:p>
            <a:r>
              <a:rPr kumimoji="1" lang="en-US" altLang="ja-JP" sz="2300" b="1" dirty="0">
                <a:solidFill>
                  <a:schemeClr val="bg1"/>
                </a:solidFill>
                <a:latin typeface="メイリオ" panose="020B0604030504040204" pitchFamily="50" charset="-128"/>
                <a:ea typeface="メイリオ" panose="020B0604030504040204" pitchFamily="50" charset="-128"/>
              </a:rPr>
              <a:t>205</a:t>
            </a:r>
            <a:r>
              <a:rPr kumimoji="1" lang="ja-JP" altLang="en-US" sz="2300" b="1" dirty="0">
                <a:solidFill>
                  <a:schemeClr val="bg1"/>
                </a:solidFill>
                <a:latin typeface="メイリオ" panose="020B0604030504040204" pitchFamily="50" charset="-128"/>
                <a:ea typeface="メイリオ" panose="020B0604030504040204" pitchFamily="50" charset="-128"/>
              </a:rPr>
              <a:t>人　</a:t>
            </a:r>
            <a:r>
              <a:rPr kumimoji="1" lang="en-US" altLang="ja-JP" sz="2300" b="1" dirty="0">
                <a:solidFill>
                  <a:schemeClr val="bg1"/>
                </a:solidFill>
                <a:latin typeface="メイリオ" panose="020B0604030504040204" pitchFamily="50" charset="-128"/>
                <a:ea typeface="メイリオ" panose="020B0604030504040204" pitchFamily="50" charset="-128"/>
              </a:rPr>
              <a:t>33.8%</a:t>
            </a:r>
            <a:endParaRPr kumimoji="1" lang="ja-JP" altLang="en-US" sz="2300" b="1"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766E5CE-1064-7711-DE59-7FC0F2725760}"/>
              </a:ext>
            </a:extLst>
          </p:cNvPr>
          <p:cNvSpPr txBox="1"/>
          <p:nvPr/>
        </p:nvSpPr>
        <p:spPr>
          <a:xfrm>
            <a:off x="0" y="2431404"/>
            <a:ext cx="2389189" cy="1200329"/>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どちらかというとそう思わない　</a:t>
            </a:r>
            <a:endParaRPr kumimoji="1" lang="en-US" altLang="ja-JP" sz="2400" dirty="0">
              <a:latin typeface="メイリオ" panose="020B0604030504040204" pitchFamily="50" charset="-128"/>
              <a:ea typeface="メイリオ" panose="020B0604030504040204" pitchFamily="50" charset="-128"/>
            </a:endParaRPr>
          </a:p>
          <a:p>
            <a:r>
              <a:rPr kumimoji="1" lang="en-US" altLang="ja-JP" sz="2400" dirty="0">
                <a:latin typeface="メイリオ" panose="020B0604030504040204" pitchFamily="50" charset="-128"/>
                <a:ea typeface="メイリオ" panose="020B0604030504040204" pitchFamily="50" charset="-128"/>
              </a:rPr>
              <a:t>63</a:t>
            </a:r>
            <a:r>
              <a:rPr kumimoji="1" lang="ja-JP" altLang="en-US" sz="2400" dirty="0">
                <a:latin typeface="メイリオ" panose="020B0604030504040204" pitchFamily="50" charset="-128"/>
                <a:ea typeface="メイリオ" panose="020B0604030504040204" pitchFamily="50" charset="-128"/>
              </a:rPr>
              <a:t>人　</a:t>
            </a:r>
            <a:r>
              <a:rPr kumimoji="1" lang="en-US" altLang="ja-JP" sz="2400" dirty="0">
                <a:latin typeface="メイリオ" panose="020B0604030504040204" pitchFamily="50" charset="-128"/>
                <a:ea typeface="メイリオ" panose="020B0604030504040204" pitchFamily="50" charset="-128"/>
              </a:rPr>
              <a:t>10.4%</a:t>
            </a:r>
            <a:endParaRPr kumimoji="1" lang="ja-JP" altLang="en-US"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0B86070E-B710-2A14-3F0F-6F58D4A24BAB}"/>
              </a:ext>
            </a:extLst>
          </p:cNvPr>
          <p:cNvSpPr txBox="1"/>
          <p:nvPr/>
        </p:nvSpPr>
        <p:spPr>
          <a:xfrm>
            <a:off x="947696" y="1463417"/>
            <a:ext cx="2389189"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そう思わない　</a:t>
            </a:r>
            <a:endParaRPr kumimoji="1" lang="en-US" altLang="ja-JP" sz="2400" dirty="0">
              <a:latin typeface="メイリオ" panose="020B0604030504040204" pitchFamily="50" charset="-128"/>
              <a:ea typeface="メイリオ" panose="020B0604030504040204" pitchFamily="50" charset="-128"/>
            </a:endParaRPr>
          </a:p>
          <a:p>
            <a:r>
              <a:rPr kumimoji="1" lang="en-US" altLang="ja-JP" sz="2400" dirty="0">
                <a:latin typeface="メイリオ" panose="020B0604030504040204" pitchFamily="50" charset="-128"/>
                <a:ea typeface="メイリオ" panose="020B0604030504040204" pitchFamily="50" charset="-128"/>
              </a:rPr>
              <a:t>33</a:t>
            </a:r>
            <a:r>
              <a:rPr kumimoji="1" lang="ja-JP" altLang="en-US" sz="2400" dirty="0">
                <a:latin typeface="メイリオ" panose="020B0604030504040204" pitchFamily="50" charset="-128"/>
                <a:ea typeface="メイリオ" panose="020B0604030504040204" pitchFamily="50" charset="-128"/>
              </a:rPr>
              <a:t>人　</a:t>
            </a:r>
            <a:r>
              <a:rPr kumimoji="1" lang="en-US" altLang="ja-JP" sz="2400" dirty="0">
                <a:latin typeface="メイリオ" panose="020B0604030504040204" pitchFamily="50" charset="-128"/>
                <a:ea typeface="メイリオ" panose="020B0604030504040204" pitchFamily="50" charset="-128"/>
              </a:rPr>
              <a:t>5.4%</a:t>
            </a:r>
            <a:endParaRPr kumimoji="1" lang="ja-JP" altLang="en-US" sz="2400" dirty="0">
              <a:latin typeface="メイリオ" panose="020B0604030504040204" pitchFamily="50" charset="-128"/>
              <a:ea typeface="メイリオ" panose="020B0604030504040204" pitchFamily="50" charset="-128"/>
            </a:endParaRPr>
          </a:p>
        </p:txBody>
      </p:sp>
      <p:cxnSp>
        <p:nvCxnSpPr>
          <p:cNvPr id="8" name="直線コネクタ 7">
            <a:extLst>
              <a:ext uri="{FF2B5EF4-FFF2-40B4-BE49-F238E27FC236}">
                <a16:creationId xmlns:a16="http://schemas.microsoft.com/office/drawing/2014/main" id="{9037C326-03A8-B1F2-3274-49112C4CDC98}"/>
              </a:ext>
            </a:extLst>
          </p:cNvPr>
          <p:cNvCxnSpPr>
            <a:cxnSpLocks/>
          </p:cNvCxnSpPr>
          <p:nvPr/>
        </p:nvCxnSpPr>
        <p:spPr>
          <a:xfrm flipH="1">
            <a:off x="2389189" y="2484957"/>
            <a:ext cx="947696" cy="12316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2D3EC1F0-7C49-3063-8ECF-F0C6FBCA1967}"/>
              </a:ext>
            </a:extLst>
          </p:cNvPr>
          <p:cNvCxnSpPr>
            <a:cxnSpLocks/>
          </p:cNvCxnSpPr>
          <p:nvPr/>
        </p:nvCxnSpPr>
        <p:spPr>
          <a:xfrm flipH="1">
            <a:off x="2888312" y="1702861"/>
            <a:ext cx="16075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0" name="Google Shape;61;p1">
            <a:extLst>
              <a:ext uri="{FF2B5EF4-FFF2-40B4-BE49-F238E27FC236}">
                <a16:creationId xmlns:a16="http://schemas.microsoft.com/office/drawing/2014/main" id="{449AAF02-13F2-6AF4-750A-1F5DA3F5FABC}"/>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13</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492F3AEB-6A95-F21E-4051-6EA268B9C9CF}"/>
              </a:ext>
            </a:extLst>
          </p:cNvPr>
          <p:cNvSpPr/>
          <p:nvPr/>
        </p:nvSpPr>
        <p:spPr>
          <a:xfrm>
            <a:off x="12574745" y="3973882"/>
            <a:ext cx="4901406" cy="1374614"/>
          </a:xfrm>
          <a:prstGeom prst="roundRect">
            <a:avLst>
              <a:gd name="adj" fmla="val 4398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メイリオ" panose="020B0604030504040204" pitchFamily="50" charset="-128"/>
                <a:ea typeface="メイリオ" panose="020B0604030504040204" pitchFamily="50" charset="-128"/>
              </a:rPr>
              <a:t>ここで動画を１分間停止してください。</a:t>
            </a:r>
          </a:p>
        </p:txBody>
      </p:sp>
    </p:spTree>
    <p:extLst>
      <p:ext uri="{BB962C8B-B14F-4D97-AF65-F5344CB8AC3E}">
        <p14:creationId xmlns:p14="http://schemas.microsoft.com/office/powerpoint/2010/main" val="400620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2" nodeType="clickEffect">
                                  <p:stCondLst>
                                    <p:cond delay="0"/>
                                  </p:stCondLst>
                                  <p:childTnLst>
                                    <p:animMotion origin="layout" path="M -1.875E-6 3.7037E-7 L -0.44531 -0.00324 " pathEditMode="relative" rAng="0" ptsTypes="AA">
                                      <p:cBhvr>
                                        <p:cTn id="6" dur="1000" fill="hold"/>
                                        <p:tgtEl>
                                          <p:spTgt spid="2"/>
                                        </p:tgtEl>
                                        <p:attrNameLst>
                                          <p:attrName>ppt_x</p:attrName>
                                          <p:attrName>ppt_y</p:attrName>
                                        </p:attrNameLst>
                                      </p:cBhvr>
                                      <p:rCtr x="-22266" y="-162"/>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68C2F-95E8-2586-BF41-508933EC348E}"/>
            </a:ext>
          </a:extLst>
        </p:cNvPr>
        <p:cNvGrpSpPr/>
        <p:nvPr/>
      </p:nvGrpSpPr>
      <p:grpSpPr>
        <a:xfrm>
          <a:off x="0" y="0"/>
          <a:ext cx="0" cy="0"/>
          <a:chOff x="0" y="0"/>
          <a:chExt cx="0" cy="0"/>
        </a:xfrm>
      </p:grpSpPr>
      <p:sp>
        <p:nvSpPr>
          <p:cNvPr id="416" name="Google Shape;416;g39db222d04f_0_47">
            <a:extLst>
              <a:ext uri="{FF2B5EF4-FFF2-40B4-BE49-F238E27FC236}">
                <a16:creationId xmlns:a16="http://schemas.microsoft.com/office/drawing/2014/main" id="{B22CFE45-01D7-C2F9-B470-8F65CC0282F0}"/>
              </a:ext>
            </a:extLst>
          </p:cNvPr>
          <p:cNvSpPr txBox="1"/>
          <p:nvPr/>
        </p:nvSpPr>
        <p:spPr>
          <a:xfrm>
            <a:off x="325000" y="1657675"/>
            <a:ext cx="11788500" cy="75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417" name="Google Shape;417;g39db222d04f_0_47">
            <a:extLst>
              <a:ext uri="{FF2B5EF4-FFF2-40B4-BE49-F238E27FC236}">
                <a16:creationId xmlns:a16="http://schemas.microsoft.com/office/drawing/2014/main" id="{EBFDE974-6347-7464-A9CE-67913778C177}"/>
              </a:ext>
            </a:extLst>
          </p:cNvPr>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4000"/>
              <a:buFont typeface="Arial"/>
              <a:buNone/>
            </a:pPr>
            <a:r>
              <a:rPr lang="ja-JP" sz="4000" b="1">
                <a:solidFill>
                  <a:schemeClr val="lt1"/>
                </a:solidFill>
                <a:latin typeface="Meiryo"/>
                <a:ea typeface="Meiryo"/>
                <a:cs typeface="Meiryo"/>
                <a:sym typeface="Meiryo"/>
              </a:rPr>
              <a:t>Ｑ.　学校に行きたい時やその理由</a:t>
            </a:r>
            <a:endParaRPr sz="1400" b="1" i="0" u="none" strike="noStrike" cap="none">
              <a:solidFill>
                <a:srgbClr val="000000"/>
              </a:solidFill>
              <a:latin typeface="Meiryo"/>
              <a:ea typeface="Meiryo"/>
              <a:cs typeface="Meiryo"/>
              <a:sym typeface="Meiryo"/>
            </a:endParaRPr>
          </a:p>
        </p:txBody>
      </p:sp>
      <p:sp>
        <p:nvSpPr>
          <p:cNvPr id="418" name="Google Shape;418;g39db222d04f_0_47">
            <a:extLst>
              <a:ext uri="{FF2B5EF4-FFF2-40B4-BE49-F238E27FC236}">
                <a16:creationId xmlns:a16="http://schemas.microsoft.com/office/drawing/2014/main" id="{07751ACE-C1E7-D364-9390-D3F8ABC1BBD5}"/>
              </a:ext>
            </a:extLst>
          </p:cNvPr>
          <p:cNvSpPr txBox="1"/>
          <p:nvPr/>
        </p:nvSpPr>
        <p:spPr>
          <a:xfrm>
            <a:off x="119250" y="1308446"/>
            <a:ext cx="11953500" cy="8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2400" dirty="0">
                <a:solidFill>
                  <a:schemeClr val="dk1"/>
                </a:solidFill>
                <a:latin typeface="Meiryo"/>
                <a:ea typeface="Meiryo"/>
                <a:cs typeface="Meiryo"/>
                <a:sym typeface="Meiryo"/>
              </a:rPr>
              <a:t>「学校に毎日行きたいと思いますか」の問いに「そう思う」「どちらかというとそう</a:t>
            </a:r>
            <a:r>
              <a:rPr lang="ja-JP" altLang="en-US" sz="2400" dirty="0">
                <a:solidFill>
                  <a:schemeClr val="dk1"/>
                </a:solidFill>
                <a:latin typeface="Meiryo"/>
                <a:ea typeface="Meiryo"/>
                <a:cs typeface="Meiryo"/>
                <a:sym typeface="Meiryo"/>
              </a:rPr>
              <a:t>　</a:t>
            </a:r>
            <a:endParaRPr lang="en-US" altLang="ja-JP" sz="2400" dirty="0">
              <a:solidFill>
                <a:schemeClr val="dk1"/>
              </a:solidFill>
              <a:latin typeface="Meiryo"/>
              <a:ea typeface="Meiryo"/>
              <a:cs typeface="Meiryo"/>
              <a:sym typeface="Meiryo"/>
            </a:endParaRPr>
          </a:p>
          <a:p>
            <a:pPr marL="0" lvl="0" indent="0" rtl="0">
              <a:spcBef>
                <a:spcPts val="0"/>
              </a:spcBef>
              <a:spcAft>
                <a:spcPts val="0"/>
              </a:spcAft>
              <a:buNone/>
            </a:pPr>
            <a:r>
              <a:rPr lang="ja-JP" altLang="en-US" sz="2400" dirty="0">
                <a:solidFill>
                  <a:schemeClr val="dk1"/>
                </a:solidFill>
                <a:latin typeface="Meiryo"/>
                <a:ea typeface="Meiryo"/>
                <a:cs typeface="Meiryo"/>
                <a:sym typeface="Meiryo"/>
              </a:rPr>
              <a:t>　</a:t>
            </a:r>
            <a:r>
              <a:rPr lang="ja-JP" sz="2400" dirty="0">
                <a:solidFill>
                  <a:schemeClr val="dk1"/>
                </a:solidFill>
                <a:latin typeface="Meiryo"/>
                <a:ea typeface="Meiryo"/>
                <a:cs typeface="Meiryo"/>
                <a:sym typeface="Meiryo"/>
              </a:rPr>
              <a:t>思う」「どちらかというとそう思わない」と回答した</a:t>
            </a:r>
            <a:r>
              <a:rPr lang="ja-JP" altLang="en-US" sz="2400" dirty="0">
                <a:solidFill>
                  <a:schemeClr val="dk1"/>
                </a:solidFill>
                <a:latin typeface="Meiryo"/>
                <a:ea typeface="Meiryo"/>
                <a:cs typeface="Meiryo"/>
                <a:sym typeface="Meiryo"/>
              </a:rPr>
              <a:t>児童生徒（</a:t>
            </a:r>
            <a:r>
              <a:rPr lang="en-US" altLang="ja-JP" sz="2400" dirty="0">
                <a:solidFill>
                  <a:schemeClr val="dk1"/>
                </a:solidFill>
                <a:latin typeface="Meiryo"/>
                <a:ea typeface="Meiryo"/>
                <a:cs typeface="Meiryo"/>
                <a:sym typeface="Meiryo"/>
              </a:rPr>
              <a:t>574</a:t>
            </a:r>
            <a:r>
              <a:rPr lang="ja-JP" altLang="en-US" sz="2400" dirty="0">
                <a:solidFill>
                  <a:schemeClr val="dk1"/>
                </a:solidFill>
                <a:latin typeface="Meiryo"/>
                <a:ea typeface="Meiryo"/>
                <a:cs typeface="Meiryo"/>
                <a:sym typeface="Meiryo"/>
              </a:rPr>
              <a:t>人）</a:t>
            </a:r>
            <a:endParaRPr sz="2400" dirty="0">
              <a:solidFill>
                <a:schemeClr val="dk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19EF0F2C-E408-1ED0-AD18-5C96E92CCD35}"/>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14</a:t>
            </a:fld>
            <a:endParaRPr lang="en-US" sz="2000" dirty="0">
              <a:solidFill>
                <a:schemeClr val="dk1"/>
              </a:solidFill>
              <a:latin typeface="メイリオ" panose="020B0604030504040204" pitchFamily="50" charset="-128"/>
              <a:ea typeface="メイリオ" panose="020B0604030504040204" pitchFamily="50" charset="-128"/>
            </a:endParaRPr>
          </a:p>
        </p:txBody>
      </p:sp>
      <p:pic>
        <p:nvPicPr>
          <p:cNvPr id="2" name="図 1" descr="ホワイトボードに書かれた文字&#10;&#10;AI 生成コンテンツは誤りを含む可能性があります。">
            <a:extLst>
              <a:ext uri="{FF2B5EF4-FFF2-40B4-BE49-F238E27FC236}">
                <a16:creationId xmlns:a16="http://schemas.microsoft.com/office/drawing/2014/main" id="{BE5FFF06-C359-3DB8-3D18-0C2AB66CB149}"/>
              </a:ext>
            </a:extLst>
          </p:cNvPr>
          <p:cNvPicPr>
            <a:picLocks noChangeAspect="1"/>
          </p:cNvPicPr>
          <p:nvPr/>
        </p:nvPicPr>
        <p:blipFill>
          <a:blip r:embed="rId3"/>
          <a:srcRect l="3805" b="6022"/>
          <a:stretch>
            <a:fillRect/>
          </a:stretch>
        </p:blipFill>
        <p:spPr>
          <a:xfrm>
            <a:off x="1794295" y="2093329"/>
            <a:ext cx="8350369" cy="4588043"/>
          </a:xfrm>
          <a:prstGeom prst="rect">
            <a:avLst/>
          </a:prstGeom>
        </p:spPr>
      </p:pic>
      <p:sp>
        <p:nvSpPr>
          <p:cNvPr id="4" name="四角形: 角を丸くする 3">
            <a:extLst>
              <a:ext uri="{FF2B5EF4-FFF2-40B4-BE49-F238E27FC236}">
                <a16:creationId xmlns:a16="http://schemas.microsoft.com/office/drawing/2014/main" id="{51CCAAC0-AD18-EA52-4E72-A449F7F61F90}"/>
              </a:ext>
            </a:extLst>
          </p:cNvPr>
          <p:cNvSpPr/>
          <p:nvPr/>
        </p:nvSpPr>
        <p:spPr>
          <a:xfrm>
            <a:off x="1344816" y="-1536968"/>
            <a:ext cx="9249326" cy="1374614"/>
          </a:xfrm>
          <a:prstGeom prst="roundRect">
            <a:avLst>
              <a:gd name="adj" fmla="val 4398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メイリオ" panose="020B0604030504040204" pitchFamily="50" charset="-128"/>
                <a:ea typeface="メイリオ" panose="020B0604030504040204" pitchFamily="50" charset="-128"/>
              </a:rPr>
              <a:t>ここで動画を１分間停止してください。</a:t>
            </a:r>
          </a:p>
        </p:txBody>
      </p:sp>
      <p:sp>
        <p:nvSpPr>
          <p:cNvPr id="5" name="Google Shape;418;g39db222d04f_0_47">
            <a:extLst>
              <a:ext uri="{FF2B5EF4-FFF2-40B4-BE49-F238E27FC236}">
                <a16:creationId xmlns:a16="http://schemas.microsoft.com/office/drawing/2014/main" id="{14CE55E7-3035-0ACF-1CFE-A937193346E6}"/>
              </a:ext>
            </a:extLst>
          </p:cNvPr>
          <p:cNvSpPr txBox="1"/>
          <p:nvPr/>
        </p:nvSpPr>
        <p:spPr>
          <a:xfrm>
            <a:off x="9594806" y="5889541"/>
            <a:ext cx="2477944" cy="79183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ltLang="en-US" sz="1800" dirty="0">
                <a:solidFill>
                  <a:schemeClr val="dk1"/>
                </a:solidFill>
                <a:latin typeface="Meiryo"/>
                <a:ea typeface="Meiryo"/>
                <a:cs typeface="Meiryo"/>
                <a:sym typeface="Meiryo"/>
              </a:rPr>
              <a:t>テキストマイニングを</a:t>
            </a:r>
            <a:endParaRPr lang="en-US" altLang="ja-JP" sz="1800" dirty="0">
              <a:solidFill>
                <a:schemeClr val="dk1"/>
              </a:solidFill>
              <a:latin typeface="Meiryo"/>
              <a:ea typeface="Meiryo"/>
              <a:cs typeface="Meiryo"/>
              <a:sym typeface="Meiryo"/>
            </a:endParaRPr>
          </a:p>
          <a:p>
            <a:pPr marL="0" lvl="0" indent="0" algn="l" rtl="0">
              <a:spcBef>
                <a:spcPts val="0"/>
              </a:spcBef>
              <a:spcAft>
                <a:spcPts val="0"/>
              </a:spcAft>
              <a:buNone/>
            </a:pPr>
            <a:r>
              <a:rPr lang="ja-JP" altLang="en-US" sz="1800" dirty="0">
                <a:solidFill>
                  <a:schemeClr val="dk1"/>
                </a:solidFill>
                <a:latin typeface="Meiryo"/>
                <a:ea typeface="Meiryo"/>
                <a:cs typeface="Meiryo"/>
                <a:sym typeface="Meiryo"/>
              </a:rPr>
              <a:t>用いて作成</a:t>
            </a:r>
            <a:endParaRPr sz="1800" dirty="0">
              <a:solidFill>
                <a:schemeClr val="dk1"/>
              </a:solidFill>
              <a:latin typeface="Meiryo"/>
              <a:ea typeface="Meiryo"/>
              <a:cs typeface="Meiryo"/>
              <a:sym typeface="Meiryo"/>
            </a:endParaRPr>
          </a:p>
        </p:txBody>
      </p:sp>
    </p:spTree>
    <p:extLst>
      <p:ext uri="{BB962C8B-B14F-4D97-AF65-F5344CB8AC3E}">
        <p14:creationId xmlns:p14="http://schemas.microsoft.com/office/powerpoint/2010/main" val="150341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3.33333E-6 2.59259E-6 L -0.00078 0.31458 " pathEditMode="relative" rAng="0" ptsTypes="AA">
                                      <p:cBhvr>
                                        <p:cTn id="6" dur="1000" fill="hold"/>
                                        <p:tgtEl>
                                          <p:spTgt spid="4"/>
                                        </p:tgtEl>
                                        <p:attrNameLst>
                                          <p:attrName>ppt_x</p:attrName>
                                          <p:attrName>ppt_y</p:attrName>
                                        </p:attrNameLst>
                                      </p:cBhvr>
                                      <p:rCtr x="-39" y="15718"/>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g39db222d04f_0_15"/>
          <p:cNvSpPr txBox="1"/>
          <p:nvPr/>
        </p:nvSpPr>
        <p:spPr>
          <a:xfrm>
            <a:off x="325000" y="1657675"/>
            <a:ext cx="11788500" cy="75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224" name="Google Shape;224;g39db222d04f_0_15"/>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4000"/>
              <a:buFont typeface="Arial"/>
              <a:buNone/>
            </a:pPr>
            <a:r>
              <a:rPr lang="ja-JP" sz="4000" b="1" i="0" u="none" strike="noStrike" cap="none" dirty="0">
                <a:solidFill>
                  <a:schemeClr val="lt1"/>
                </a:solidFill>
                <a:latin typeface="Meiryo"/>
                <a:ea typeface="Meiryo"/>
                <a:cs typeface="Meiryo"/>
                <a:sym typeface="Meiryo"/>
              </a:rPr>
              <a:t>Ｑ.　学校に</a:t>
            </a:r>
            <a:r>
              <a:rPr lang="ja-JP" sz="4000" b="1" dirty="0">
                <a:solidFill>
                  <a:schemeClr val="lt1"/>
                </a:solidFill>
                <a:latin typeface="Meiryo"/>
                <a:ea typeface="Meiryo"/>
                <a:cs typeface="Meiryo"/>
                <a:sym typeface="Meiryo"/>
              </a:rPr>
              <a:t>行きたくない時やその理由</a:t>
            </a:r>
            <a:endParaRPr sz="1400" b="1" i="0" u="none" strike="noStrike" cap="none" dirty="0">
              <a:solidFill>
                <a:srgbClr val="000000"/>
              </a:solidFill>
              <a:latin typeface="Meiryo"/>
              <a:ea typeface="Meiryo"/>
              <a:cs typeface="Meiryo"/>
              <a:sym typeface="Meiryo"/>
            </a:endParaRPr>
          </a:p>
        </p:txBody>
      </p:sp>
      <p:sp>
        <p:nvSpPr>
          <p:cNvPr id="2" name="Google Shape;61;p1">
            <a:extLst>
              <a:ext uri="{FF2B5EF4-FFF2-40B4-BE49-F238E27FC236}">
                <a16:creationId xmlns:a16="http://schemas.microsoft.com/office/drawing/2014/main" id="{B09B2CA8-7780-8613-888E-58D28C5E676C}"/>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15</a:t>
            </a:fld>
            <a:endParaRPr lang="en-US" sz="2000" dirty="0">
              <a:solidFill>
                <a:schemeClr val="dk1"/>
              </a:solidFill>
              <a:latin typeface="メイリオ" panose="020B0604030504040204" pitchFamily="50" charset="-128"/>
              <a:ea typeface="メイリオ" panose="020B0604030504040204" pitchFamily="50" charset="-128"/>
            </a:endParaRPr>
          </a:p>
        </p:txBody>
      </p:sp>
      <p:pic>
        <p:nvPicPr>
          <p:cNvPr id="8" name="図 7" descr="テキスト&#10;&#10;AI 生成コンテンツは誤りを含む可能性があります。">
            <a:extLst>
              <a:ext uri="{FF2B5EF4-FFF2-40B4-BE49-F238E27FC236}">
                <a16:creationId xmlns:a16="http://schemas.microsoft.com/office/drawing/2014/main" id="{0721F660-FEBC-823F-E637-69D9938DA71C}"/>
              </a:ext>
            </a:extLst>
          </p:cNvPr>
          <p:cNvPicPr>
            <a:picLocks noChangeAspect="1"/>
          </p:cNvPicPr>
          <p:nvPr/>
        </p:nvPicPr>
        <p:blipFill>
          <a:blip r:embed="rId3"/>
          <a:stretch>
            <a:fillRect/>
          </a:stretch>
        </p:blipFill>
        <p:spPr>
          <a:xfrm>
            <a:off x="1768953" y="2166128"/>
            <a:ext cx="8861321" cy="4558522"/>
          </a:xfrm>
          <a:prstGeom prst="rect">
            <a:avLst/>
          </a:prstGeom>
        </p:spPr>
      </p:pic>
      <p:sp>
        <p:nvSpPr>
          <p:cNvPr id="3" name="Google Shape;418;g39db222d04f_0_47">
            <a:extLst>
              <a:ext uri="{FF2B5EF4-FFF2-40B4-BE49-F238E27FC236}">
                <a16:creationId xmlns:a16="http://schemas.microsoft.com/office/drawing/2014/main" id="{5ED754F5-688C-7DA9-67E3-A8BB58309241}"/>
              </a:ext>
            </a:extLst>
          </p:cNvPr>
          <p:cNvSpPr txBox="1"/>
          <p:nvPr/>
        </p:nvSpPr>
        <p:spPr>
          <a:xfrm>
            <a:off x="9594806" y="5889541"/>
            <a:ext cx="2477944" cy="79183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ltLang="en-US" sz="1800" dirty="0">
                <a:solidFill>
                  <a:schemeClr val="dk1"/>
                </a:solidFill>
                <a:latin typeface="Meiryo"/>
                <a:ea typeface="Meiryo"/>
                <a:cs typeface="Meiryo"/>
                <a:sym typeface="Meiryo"/>
              </a:rPr>
              <a:t>テキストマイニングを</a:t>
            </a:r>
            <a:endParaRPr lang="en-US" altLang="ja-JP" sz="1800" dirty="0">
              <a:solidFill>
                <a:schemeClr val="dk1"/>
              </a:solidFill>
              <a:latin typeface="Meiryo"/>
              <a:ea typeface="Meiryo"/>
              <a:cs typeface="Meiryo"/>
              <a:sym typeface="Meiryo"/>
            </a:endParaRPr>
          </a:p>
          <a:p>
            <a:pPr marL="0" lvl="0" indent="0" algn="l" rtl="0">
              <a:spcBef>
                <a:spcPts val="0"/>
              </a:spcBef>
              <a:spcAft>
                <a:spcPts val="0"/>
              </a:spcAft>
              <a:buNone/>
            </a:pPr>
            <a:r>
              <a:rPr lang="ja-JP" altLang="en-US" sz="1800" dirty="0">
                <a:solidFill>
                  <a:schemeClr val="dk1"/>
                </a:solidFill>
                <a:latin typeface="Meiryo"/>
                <a:ea typeface="Meiryo"/>
                <a:cs typeface="Meiryo"/>
                <a:sym typeface="Meiryo"/>
              </a:rPr>
              <a:t>用いて作成</a:t>
            </a:r>
            <a:endParaRPr sz="1800" dirty="0">
              <a:solidFill>
                <a:schemeClr val="dk1"/>
              </a:solidFill>
              <a:latin typeface="Meiryo"/>
              <a:ea typeface="Meiryo"/>
              <a:cs typeface="Meiryo"/>
              <a:sym typeface="Meiryo"/>
            </a:endParaRPr>
          </a:p>
        </p:txBody>
      </p:sp>
      <p:sp>
        <p:nvSpPr>
          <p:cNvPr id="5" name="Google Shape;418;g39db222d04f_0_47">
            <a:extLst>
              <a:ext uri="{FF2B5EF4-FFF2-40B4-BE49-F238E27FC236}">
                <a16:creationId xmlns:a16="http://schemas.microsoft.com/office/drawing/2014/main" id="{379797D2-EAC8-C2D2-A573-F36D3740C553}"/>
              </a:ext>
            </a:extLst>
          </p:cNvPr>
          <p:cNvSpPr txBox="1"/>
          <p:nvPr/>
        </p:nvSpPr>
        <p:spPr>
          <a:xfrm>
            <a:off x="119250" y="1308446"/>
            <a:ext cx="11953500" cy="8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2400" dirty="0">
                <a:solidFill>
                  <a:schemeClr val="dk1"/>
                </a:solidFill>
                <a:latin typeface="Meiryo"/>
                <a:ea typeface="Meiryo"/>
                <a:cs typeface="Meiryo"/>
                <a:sym typeface="Meiryo"/>
              </a:rPr>
              <a:t>「学校に毎日行きたいと思いますか」の問いに「どちらかというとそう</a:t>
            </a:r>
            <a:r>
              <a:rPr lang="ja-JP" altLang="en-US" sz="2400" dirty="0">
                <a:solidFill>
                  <a:schemeClr val="dk1"/>
                </a:solidFill>
                <a:latin typeface="Meiryo"/>
                <a:ea typeface="Meiryo"/>
                <a:cs typeface="Meiryo"/>
                <a:sym typeface="Meiryo"/>
              </a:rPr>
              <a:t>思う」</a:t>
            </a:r>
            <a:r>
              <a:rPr lang="ja-JP" sz="2400" dirty="0">
                <a:solidFill>
                  <a:schemeClr val="dk1"/>
                </a:solidFill>
                <a:latin typeface="Meiryo"/>
                <a:ea typeface="Meiryo"/>
                <a:cs typeface="Meiryo"/>
                <a:sym typeface="Meiryo"/>
              </a:rPr>
              <a:t>「どち</a:t>
            </a:r>
            <a:endParaRPr lang="en-US" altLang="ja-JP" sz="2400" dirty="0">
              <a:solidFill>
                <a:schemeClr val="dk1"/>
              </a:solidFill>
              <a:latin typeface="Meiryo"/>
              <a:ea typeface="Meiryo"/>
              <a:cs typeface="Meiryo"/>
              <a:sym typeface="Meiryo"/>
            </a:endParaRPr>
          </a:p>
          <a:p>
            <a:pPr marL="0" lvl="0" indent="0" algn="l" rtl="0">
              <a:spcBef>
                <a:spcPts val="0"/>
              </a:spcBef>
              <a:spcAft>
                <a:spcPts val="0"/>
              </a:spcAft>
              <a:buNone/>
            </a:pPr>
            <a:r>
              <a:rPr lang="ja-JP" altLang="en-US" sz="2400" dirty="0">
                <a:solidFill>
                  <a:schemeClr val="dk1"/>
                </a:solidFill>
                <a:latin typeface="Meiryo"/>
                <a:ea typeface="Meiryo"/>
                <a:cs typeface="Meiryo"/>
                <a:sym typeface="Meiryo"/>
              </a:rPr>
              <a:t>　</a:t>
            </a:r>
            <a:r>
              <a:rPr lang="ja-JP" sz="2400" dirty="0">
                <a:solidFill>
                  <a:schemeClr val="dk1"/>
                </a:solidFill>
                <a:latin typeface="Meiryo"/>
                <a:ea typeface="Meiryo"/>
                <a:cs typeface="Meiryo"/>
                <a:sym typeface="Meiryo"/>
              </a:rPr>
              <a:t>らかというとそう思わない」</a:t>
            </a:r>
            <a:r>
              <a:rPr lang="ja-JP" altLang="en-US" sz="2400" dirty="0">
                <a:solidFill>
                  <a:schemeClr val="dk1"/>
                </a:solidFill>
                <a:latin typeface="Meiryo"/>
                <a:ea typeface="Meiryo"/>
                <a:cs typeface="Meiryo"/>
                <a:sym typeface="Meiryo"/>
              </a:rPr>
              <a:t>「そう思わない」</a:t>
            </a:r>
            <a:r>
              <a:rPr lang="ja-JP" sz="2400" dirty="0">
                <a:solidFill>
                  <a:schemeClr val="dk1"/>
                </a:solidFill>
                <a:latin typeface="Meiryo"/>
                <a:ea typeface="Meiryo"/>
                <a:cs typeface="Meiryo"/>
                <a:sym typeface="Meiryo"/>
              </a:rPr>
              <a:t>と回答した</a:t>
            </a:r>
            <a:r>
              <a:rPr lang="ja-JP" altLang="en-US" sz="2400" dirty="0">
                <a:solidFill>
                  <a:schemeClr val="dk1"/>
                </a:solidFill>
                <a:latin typeface="Meiryo"/>
                <a:ea typeface="Meiryo"/>
                <a:cs typeface="Meiryo"/>
                <a:sym typeface="Meiryo"/>
              </a:rPr>
              <a:t>児童生徒（</a:t>
            </a:r>
            <a:r>
              <a:rPr lang="en-US" altLang="ja-JP" sz="2400" dirty="0">
                <a:solidFill>
                  <a:schemeClr val="dk1"/>
                </a:solidFill>
                <a:latin typeface="Meiryo"/>
                <a:ea typeface="Meiryo"/>
                <a:cs typeface="Meiryo"/>
                <a:sym typeface="Meiryo"/>
              </a:rPr>
              <a:t>301</a:t>
            </a:r>
            <a:r>
              <a:rPr lang="ja-JP" altLang="en-US" sz="2400" dirty="0">
                <a:solidFill>
                  <a:schemeClr val="dk1"/>
                </a:solidFill>
                <a:latin typeface="Meiryo"/>
                <a:ea typeface="Meiryo"/>
                <a:cs typeface="Meiryo"/>
                <a:sym typeface="Meiryo"/>
              </a:rPr>
              <a:t>人）</a:t>
            </a:r>
            <a:endParaRPr sz="2400" dirty="0">
              <a:solidFill>
                <a:schemeClr val="dk1"/>
              </a:solidFill>
              <a:latin typeface="Meiryo"/>
              <a:ea typeface="Meiryo"/>
              <a:cs typeface="Meiryo"/>
              <a:sym typeface="Meiryo"/>
            </a:endParaRPr>
          </a:p>
        </p:txBody>
      </p:sp>
      <p:sp>
        <p:nvSpPr>
          <p:cNvPr id="4" name="四角形: 角を丸くする 3">
            <a:extLst>
              <a:ext uri="{FF2B5EF4-FFF2-40B4-BE49-F238E27FC236}">
                <a16:creationId xmlns:a16="http://schemas.microsoft.com/office/drawing/2014/main" id="{A17BE09C-D11E-5501-B38A-6E909EBA09AE}"/>
              </a:ext>
            </a:extLst>
          </p:cNvPr>
          <p:cNvSpPr/>
          <p:nvPr/>
        </p:nvSpPr>
        <p:spPr>
          <a:xfrm>
            <a:off x="1344816" y="-1536968"/>
            <a:ext cx="9249326" cy="1374614"/>
          </a:xfrm>
          <a:prstGeom prst="roundRect">
            <a:avLst>
              <a:gd name="adj" fmla="val 4398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メイリオ" panose="020B0604030504040204" pitchFamily="50" charset="-128"/>
                <a:ea typeface="メイリオ" panose="020B0604030504040204" pitchFamily="50" charset="-128"/>
              </a:rPr>
              <a:t>ここで動画を１分間停止してください。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3.33333E-6 2.59259E-6 L -0.00078 0.31458 " pathEditMode="relative" rAng="0" ptsTypes="AA">
                                      <p:cBhvr>
                                        <p:cTn id="6" dur="1000" fill="hold"/>
                                        <p:tgtEl>
                                          <p:spTgt spid="4"/>
                                        </p:tgtEl>
                                        <p:attrNameLst>
                                          <p:attrName>ppt_x</p:attrName>
                                          <p:attrName>ppt_y</p:attrName>
                                        </p:attrNameLst>
                                      </p:cBhvr>
                                      <p:rCtr x="-39" y="15718"/>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g39db222d04f_0_25"/>
          <p:cNvSpPr/>
          <p:nvPr/>
        </p:nvSpPr>
        <p:spPr>
          <a:xfrm>
            <a:off x="0" y="522518"/>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4800"/>
              <a:buFont typeface="Arial"/>
              <a:buNone/>
            </a:pPr>
            <a:r>
              <a:rPr lang="ja-JP" sz="4000" b="1" i="0" u="none" strike="noStrike" cap="none" dirty="0">
                <a:solidFill>
                  <a:schemeClr val="lt1"/>
                </a:solidFill>
                <a:latin typeface="Meiryo"/>
                <a:ea typeface="Meiryo"/>
                <a:cs typeface="Meiryo"/>
                <a:sym typeface="Meiryo"/>
              </a:rPr>
              <a:t>要因</a:t>
            </a:r>
            <a:r>
              <a:rPr lang="ja-JP" sz="4000" b="1" dirty="0">
                <a:solidFill>
                  <a:schemeClr val="lt1"/>
                </a:solidFill>
                <a:latin typeface="Meiryo"/>
                <a:ea typeface="Meiryo"/>
                <a:cs typeface="Meiryo"/>
                <a:sym typeface="Meiryo"/>
              </a:rPr>
              <a:t>から求められる働き掛けについて</a:t>
            </a:r>
            <a:endParaRPr sz="4000" i="0" u="none" strike="noStrike" cap="none" dirty="0">
              <a:solidFill>
                <a:srgbClr val="000000"/>
              </a:solidFill>
              <a:latin typeface="Meiryo"/>
              <a:ea typeface="Meiryo"/>
              <a:cs typeface="Meiryo"/>
              <a:sym typeface="Meiryo"/>
            </a:endParaRPr>
          </a:p>
        </p:txBody>
      </p:sp>
      <p:sp>
        <p:nvSpPr>
          <p:cNvPr id="243" name="Google Shape;243;g39db222d04f_0_25"/>
          <p:cNvSpPr txBox="1"/>
          <p:nvPr/>
        </p:nvSpPr>
        <p:spPr>
          <a:xfrm>
            <a:off x="11043621" y="6359525"/>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n-US" altLang="ja-JP" sz="2000" b="0" i="0" u="none" strike="noStrike" cap="none">
                <a:solidFill>
                  <a:schemeClr val="dk1"/>
                </a:solidFill>
                <a:latin typeface="Meiryo"/>
                <a:ea typeface="Meiryo"/>
                <a:cs typeface="Meiryo"/>
                <a:sym typeface="Meiryo"/>
              </a:rPr>
              <a:t>16</a:t>
            </a:fld>
            <a:endParaRPr sz="2000" b="0" i="0" u="none" strike="noStrike" cap="none">
              <a:solidFill>
                <a:schemeClr val="dk1"/>
              </a:solidFill>
              <a:latin typeface="Meiryo"/>
              <a:ea typeface="Meiryo"/>
              <a:cs typeface="Meiryo"/>
              <a:sym typeface="Meiryo"/>
            </a:endParaRPr>
          </a:p>
        </p:txBody>
      </p:sp>
      <p:sp>
        <p:nvSpPr>
          <p:cNvPr id="244" name="Google Shape;244;g39db222d04f_0_25"/>
          <p:cNvSpPr txBox="1"/>
          <p:nvPr/>
        </p:nvSpPr>
        <p:spPr>
          <a:xfrm>
            <a:off x="338687" y="1653001"/>
            <a:ext cx="11514622" cy="1485300"/>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700"/>
              <a:buFont typeface="Arial"/>
              <a:buNone/>
            </a:pPr>
            <a:r>
              <a:rPr lang="ja-JP" sz="3600" i="0" u="none" strike="noStrike" cap="none" dirty="0">
                <a:solidFill>
                  <a:srgbClr val="000000"/>
                </a:solidFill>
                <a:latin typeface="Meiryo"/>
                <a:ea typeface="Meiryo"/>
                <a:cs typeface="Meiryo"/>
                <a:sym typeface="Meiryo"/>
              </a:rPr>
              <a:t>きっかけ要因は多岐にわたる</a:t>
            </a:r>
            <a:endParaRPr sz="3600"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700"/>
              <a:buFont typeface="Arial"/>
              <a:buNone/>
            </a:pPr>
            <a:r>
              <a:rPr lang="ja-JP" altLang="en-US" sz="3600" dirty="0">
                <a:latin typeface="Meiryo"/>
                <a:ea typeface="Meiryo"/>
                <a:cs typeface="Meiryo"/>
                <a:sym typeface="Meiryo"/>
              </a:rPr>
              <a:t>要因の全てを教職員が把握できているとは限らない</a:t>
            </a:r>
            <a:endParaRPr sz="3600" dirty="0">
              <a:latin typeface="Meiryo"/>
              <a:ea typeface="Meiryo"/>
              <a:cs typeface="Meiryo"/>
              <a:sym typeface="Meiryo"/>
            </a:endParaRPr>
          </a:p>
        </p:txBody>
      </p:sp>
      <p:sp>
        <p:nvSpPr>
          <p:cNvPr id="245" name="Google Shape;245;g39db222d04f_0_25"/>
          <p:cNvSpPr txBox="1"/>
          <p:nvPr/>
        </p:nvSpPr>
        <p:spPr>
          <a:xfrm>
            <a:off x="338688" y="4643699"/>
            <a:ext cx="11514621" cy="1488160"/>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0000" anchor="b" anchorCtr="0">
            <a:noAutofit/>
          </a:bodyPr>
          <a:lstStyle/>
          <a:p>
            <a:pPr marL="0" marR="0" lvl="0" indent="0" algn="ctr" rtl="0">
              <a:lnSpc>
                <a:spcPct val="100000"/>
              </a:lnSpc>
              <a:spcBef>
                <a:spcPts val="0"/>
              </a:spcBef>
              <a:spcAft>
                <a:spcPts val="0"/>
              </a:spcAft>
              <a:buClr>
                <a:srgbClr val="000000"/>
              </a:buClr>
              <a:buSzPts val="2700"/>
              <a:buFont typeface="Arial"/>
              <a:buNone/>
            </a:pPr>
            <a:r>
              <a:rPr lang="ja-JP" sz="3600" dirty="0">
                <a:latin typeface="Meiryo"/>
                <a:ea typeface="Meiryo"/>
                <a:cs typeface="Meiryo"/>
                <a:sym typeface="Meiryo"/>
              </a:rPr>
              <a:t>全ての教育活動にお</a:t>
            </a:r>
            <a:r>
              <a:rPr lang="ja-JP" altLang="en-US" sz="3600" dirty="0">
                <a:latin typeface="Meiryo"/>
                <a:ea typeface="Meiryo"/>
                <a:cs typeface="Meiryo"/>
                <a:sym typeface="Meiryo"/>
              </a:rPr>
              <a:t>いて</a:t>
            </a:r>
            <a:r>
              <a:rPr lang="ja-JP" sz="3600" dirty="0">
                <a:latin typeface="Meiryo"/>
                <a:ea typeface="Meiryo"/>
                <a:cs typeface="Meiryo"/>
                <a:sym typeface="Meiryo"/>
              </a:rPr>
              <a:t>、</a:t>
            </a:r>
            <a:endParaRPr lang="en-US" altLang="ja-JP" sz="3600" dirty="0">
              <a:latin typeface="Meiryo"/>
              <a:ea typeface="Meiryo"/>
              <a:cs typeface="Meiryo"/>
              <a:sym typeface="Meiryo"/>
            </a:endParaRPr>
          </a:p>
          <a:p>
            <a:pPr marL="0" marR="0" lvl="0" indent="0" algn="ctr" rtl="0">
              <a:lnSpc>
                <a:spcPct val="100000"/>
              </a:lnSpc>
              <a:spcBef>
                <a:spcPts val="0"/>
              </a:spcBef>
              <a:spcAft>
                <a:spcPts val="0"/>
              </a:spcAft>
              <a:buClr>
                <a:srgbClr val="000000"/>
              </a:buClr>
              <a:buSzPts val="2700"/>
              <a:buFont typeface="Arial"/>
              <a:buNone/>
            </a:pPr>
            <a:r>
              <a:rPr lang="ja-JP" sz="3600" dirty="0">
                <a:latin typeface="Meiryo"/>
                <a:ea typeface="Meiryo"/>
                <a:cs typeface="Meiryo"/>
                <a:sym typeface="Meiryo"/>
              </a:rPr>
              <a:t>全ての児童生徒に対する働き掛けが求められる</a:t>
            </a:r>
            <a:endParaRPr sz="3600" i="0" u="none" strike="noStrike" cap="none" dirty="0">
              <a:solidFill>
                <a:srgbClr val="000000"/>
              </a:solidFill>
              <a:latin typeface="Meiryo"/>
              <a:ea typeface="Meiryo"/>
              <a:cs typeface="Meiryo"/>
              <a:sym typeface="Meiryo"/>
            </a:endParaRPr>
          </a:p>
        </p:txBody>
      </p:sp>
      <p:sp>
        <p:nvSpPr>
          <p:cNvPr id="246" name="Google Shape;246;g39db222d04f_0_25"/>
          <p:cNvSpPr/>
          <p:nvPr/>
        </p:nvSpPr>
        <p:spPr>
          <a:xfrm rot="5400000">
            <a:off x="5438999" y="2938500"/>
            <a:ext cx="1314000" cy="1905000"/>
          </a:xfrm>
          <a:prstGeom prst="rightArrow">
            <a:avLst>
              <a:gd name="adj1" fmla="val 50000"/>
              <a:gd name="adj2" fmla="val 50000"/>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C2A2F-299B-07CB-A2FF-F86D62321439}"/>
            </a:ext>
          </a:extLst>
        </p:cNvPr>
        <p:cNvGrpSpPr/>
        <p:nvPr/>
      </p:nvGrpSpPr>
      <p:grpSpPr>
        <a:xfrm>
          <a:off x="0" y="0"/>
          <a:ext cx="0" cy="0"/>
          <a:chOff x="0" y="0"/>
          <a:chExt cx="0" cy="0"/>
        </a:xfrm>
      </p:grpSpPr>
      <p:pic>
        <p:nvPicPr>
          <p:cNvPr id="5" name="図 4" descr="ダイアグラム&#10;&#10;AI 生成コンテンツは誤りを含む可能性があります。">
            <a:extLst>
              <a:ext uri="{FF2B5EF4-FFF2-40B4-BE49-F238E27FC236}">
                <a16:creationId xmlns:a16="http://schemas.microsoft.com/office/drawing/2014/main" id="{C8E9C3B4-EB9E-8A03-EBFE-3263FFB964B0}"/>
              </a:ext>
            </a:extLst>
          </p:cNvPr>
          <p:cNvPicPr>
            <a:picLocks noChangeAspect="1"/>
          </p:cNvPicPr>
          <p:nvPr/>
        </p:nvPicPr>
        <p:blipFill>
          <a:blip r:embed="rId3"/>
          <a:stretch>
            <a:fillRect/>
          </a:stretch>
        </p:blipFill>
        <p:spPr>
          <a:xfrm>
            <a:off x="262890" y="1268257"/>
            <a:ext cx="11822082" cy="5523432"/>
          </a:xfrm>
          <a:prstGeom prst="rect">
            <a:avLst/>
          </a:prstGeom>
        </p:spPr>
      </p:pic>
      <p:sp>
        <p:nvSpPr>
          <p:cNvPr id="368" name="Google Shape;368;g39db222d04f_1_13">
            <a:extLst>
              <a:ext uri="{FF2B5EF4-FFF2-40B4-BE49-F238E27FC236}">
                <a16:creationId xmlns:a16="http://schemas.microsoft.com/office/drawing/2014/main" id="{C2A76C4D-A0E6-DD45-A1D3-638DC7D9EC5D}"/>
              </a:ext>
            </a:extLst>
          </p:cNvPr>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4800"/>
              <a:buFont typeface="Arial"/>
              <a:buNone/>
            </a:pPr>
            <a:r>
              <a:rPr lang="ja-JP" altLang="en-US" sz="4400" b="1" i="0" u="none" strike="noStrike" cap="none" dirty="0">
                <a:solidFill>
                  <a:schemeClr val="lt1"/>
                </a:solidFill>
                <a:latin typeface="Meiryo"/>
                <a:ea typeface="Meiryo"/>
                <a:cs typeface="Meiryo"/>
                <a:sym typeface="Meiryo"/>
              </a:rPr>
              <a:t>明日も登校したくなる学校の実現に向けて</a:t>
            </a:r>
            <a:endParaRPr sz="4400" b="1" i="0" u="none" strike="noStrike" cap="none" dirty="0">
              <a:solidFill>
                <a:schemeClr val="lt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9A49E3DF-BC1A-08A8-C36C-D5D94A1CEE8E}"/>
              </a:ext>
            </a:extLst>
          </p:cNvPr>
          <p:cNvSpPr txBox="1">
            <a:spLocks/>
          </p:cNvSpPr>
          <p:nvPr/>
        </p:nvSpPr>
        <p:spPr>
          <a:xfrm>
            <a:off x="11043350" y="6440788"/>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17</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3C5EB179-7080-7893-8440-5A7A3DFF8CA6}"/>
              </a:ext>
            </a:extLst>
          </p:cNvPr>
          <p:cNvSpPr/>
          <p:nvPr/>
        </p:nvSpPr>
        <p:spPr>
          <a:xfrm>
            <a:off x="1011382" y="4212771"/>
            <a:ext cx="10219326" cy="2451265"/>
          </a:xfrm>
          <a:prstGeom prst="roundRect">
            <a:avLst/>
          </a:prstGeom>
          <a:noFill/>
          <a:ln w="155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4132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g38aaa9a19aa_0_1178"/>
          <p:cNvSpPr txBox="1"/>
          <p:nvPr/>
        </p:nvSpPr>
        <p:spPr>
          <a:xfrm>
            <a:off x="296505" y="1225944"/>
            <a:ext cx="2687400" cy="761707"/>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2000"/>
              <a:buFont typeface="Arial"/>
              <a:buNone/>
            </a:pPr>
            <a:r>
              <a:rPr lang="ja-JP" sz="2900" b="1" i="0" u="none" strike="noStrike" cap="none" dirty="0">
                <a:solidFill>
                  <a:srgbClr val="000000"/>
                </a:solidFill>
                <a:latin typeface="Meiryo"/>
                <a:ea typeface="Meiryo"/>
                <a:cs typeface="Meiryo"/>
                <a:sym typeface="Meiryo"/>
              </a:rPr>
              <a:t>生徒指導提要</a:t>
            </a:r>
            <a:endParaRPr sz="2900" b="1" i="0" u="none" strike="noStrike" cap="none" dirty="0">
              <a:solidFill>
                <a:srgbClr val="000000"/>
              </a:solidFill>
              <a:latin typeface="Meiryo"/>
              <a:ea typeface="Meiryo"/>
              <a:cs typeface="Meiryo"/>
              <a:sym typeface="Meiryo"/>
            </a:endParaRPr>
          </a:p>
        </p:txBody>
      </p:sp>
      <p:pic>
        <p:nvPicPr>
          <p:cNvPr id="284" name="Google Shape;284;g38aaa9a19aa_0_1178"/>
          <p:cNvPicPr preferRelativeResize="0"/>
          <p:nvPr/>
        </p:nvPicPr>
        <p:blipFill rotWithShape="1">
          <a:blip r:embed="rId3">
            <a:alphaModFix/>
          </a:blip>
          <a:srcRect/>
          <a:stretch/>
        </p:blipFill>
        <p:spPr>
          <a:xfrm>
            <a:off x="827296" y="1983444"/>
            <a:ext cx="8162189" cy="4848105"/>
          </a:xfrm>
          <a:prstGeom prst="rect">
            <a:avLst/>
          </a:prstGeom>
          <a:noFill/>
          <a:ln>
            <a:noFill/>
          </a:ln>
        </p:spPr>
      </p:pic>
      <p:sp>
        <p:nvSpPr>
          <p:cNvPr id="285" name="Google Shape;285;g38aaa9a19aa_0_1178"/>
          <p:cNvSpPr txBox="1"/>
          <p:nvPr/>
        </p:nvSpPr>
        <p:spPr>
          <a:xfrm>
            <a:off x="2752899" y="1373756"/>
            <a:ext cx="8364900" cy="55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ja-JP" sz="2500" i="0" u="none" strike="noStrike" cap="none" dirty="0">
                <a:solidFill>
                  <a:schemeClr val="dk1"/>
                </a:solidFill>
                <a:latin typeface="Meiryo"/>
                <a:ea typeface="Meiryo"/>
                <a:cs typeface="Meiryo"/>
                <a:sym typeface="Meiryo"/>
              </a:rPr>
              <a:t>第１章　生徒指導の基礎　1.2　生徒指導の構造　より</a:t>
            </a:r>
            <a:endParaRPr sz="2500" i="0" u="none" strike="noStrike" cap="none" dirty="0">
              <a:solidFill>
                <a:schemeClr val="dk1"/>
              </a:solidFill>
              <a:latin typeface="Meiryo"/>
              <a:ea typeface="Meiryo"/>
              <a:cs typeface="Meiryo"/>
              <a:sym typeface="Meiryo"/>
            </a:endParaRPr>
          </a:p>
        </p:txBody>
      </p:sp>
      <p:sp>
        <p:nvSpPr>
          <p:cNvPr id="286" name="Google Shape;286;g38aaa9a19aa_0_1178"/>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4800"/>
              <a:buFont typeface="Arial"/>
              <a:buNone/>
            </a:pPr>
            <a:r>
              <a:rPr lang="ja-JP" sz="4500" b="1" i="0" u="none" strike="noStrike" cap="none" dirty="0">
                <a:solidFill>
                  <a:schemeClr val="lt1"/>
                </a:solidFill>
                <a:latin typeface="Meiryo"/>
                <a:ea typeface="Meiryo"/>
                <a:cs typeface="Meiryo"/>
                <a:sym typeface="Meiryo"/>
              </a:rPr>
              <a:t>生徒指導提要より</a:t>
            </a:r>
            <a:endParaRPr sz="1100" b="1" i="0" u="none" strike="noStrike" cap="none" dirty="0">
              <a:solidFill>
                <a:schemeClr val="lt1"/>
              </a:solidFill>
              <a:latin typeface="Meiryo"/>
              <a:ea typeface="Meiryo"/>
              <a:cs typeface="Meiryo"/>
              <a:sym typeface="Meiryo"/>
            </a:endParaRPr>
          </a:p>
        </p:txBody>
      </p:sp>
      <p:sp>
        <p:nvSpPr>
          <p:cNvPr id="2" name="Google Shape;61;p1">
            <a:extLst>
              <a:ext uri="{FF2B5EF4-FFF2-40B4-BE49-F238E27FC236}">
                <a16:creationId xmlns:a16="http://schemas.microsoft.com/office/drawing/2014/main" id="{66CCB8AE-4AF2-BED0-DA8F-A44239D4169F}"/>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18</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294" name="Google Shape;294;g39d4b20b235_0_474"/>
          <p:cNvSpPr txBox="1"/>
          <p:nvPr/>
        </p:nvSpPr>
        <p:spPr>
          <a:xfrm>
            <a:off x="8686800" y="3604644"/>
            <a:ext cx="3261360" cy="1879600"/>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3200"/>
              <a:buFont typeface="Arial"/>
              <a:buNone/>
            </a:pPr>
            <a:r>
              <a:rPr lang="ja-JP" sz="2000" i="0" u="none" strike="noStrike" cap="none" dirty="0">
                <a:solidFill>
                  <a:schemeClr val="dk1"/>
                </a:solidFill>
                <a:latin typeface="Meiryo"/>
                <a:ea typeface="Meiryo"/>
                <a:cs typeface="Meiryo"/>
                <a:sym typeface="Meiryo"/>
              </a:rPr>
              <a:t>特定の課題を意識することなく、</a:t>
            </a:r>
            <a:r>
              <a:rPr lang="ja-JP" sz="2000" i="0" u="none" strike="noStrike" cap="none" dirty="0">
                <a:solidFill>
                  <a:srgbClr val="FF0000"/>
                </a:solidFill>
                <a:latin typeface="Meiryo"/>
                <a:ea typeface="Meiryo"/>
                <a:cs typeface="Meiryo"/>
                <a:sym typeface="Meiryo"/>
              </a:rPr>
              <a:t>全ての児童生徒を対象</a:t>
            </a:r>
            <a:r>
              <a:rPr lang="ja-JP" sz="2000" i="0" u="none" strike="noStrike" cap="none" dirty="0">
                <a:solidFill>
                  <a:schemeClr val="dk1"/>
                </a:solidFill>
                <a:latin typeface="Meiryo"/>
                <a:ea typeface="Meiryo"/>
                <a:cs typeface="Meiryo"/>
                <a:sym typeface="Meiryo"/>
              </a:rPr>
              <a:t>に、学校教育の目標の実現に向けて、教育課程内外の</a:t>
            </a:r>
            <a:r>
              <a:rPr lang="ja-JP" sz="2000" i="0" u="none" strike="noStrike" cap="none" dirty="0">
                <a:solidFill>
                  <a:srgbClr val="FF0000"/>
                </a:solidFill>
                <a:latin typeface="Meiryo"/>
                <a:ea typeface="Meiryo"/>
                <a:cs typeface="Meiryo"/>
                <a:sym typeface="Meiryo"/>
              </a:rPr>
              <a:t>全ての教育活動</a:t>
            </a:r>
            <a:r>
              <a:rPr lang="ja-JP" sz="2000" i="0" u="none" strike="noStrike" cap="none" dirty="0">
                <a:solidFill>
                  <a:schemeClr val="dk1"/>
                </a:solidFill>
                <a:latin typeface="Meiryo"/>
                <a:ea typeface="Meiryo"/>
                <a:cs typeface="Meiryo"/>
                <a:sym typeface="Meiryo"/>
              </a:rPr>
              <a:t>において求められる基盤</a:t>
            </a:r>
            <a:endParaRPr sz="2000" i="0" u="none" strike="noStrike" cap="none" dirty="0">
              <a:solidFill>
                <a:schemeClr val="dk1"/>
              </a:solidFill>
              <a:latin typeface="Meiryo"/>
              <a:ea typeface="Meiryo"/>
              <a:cs typeface="Meiryo"/>
              <a:sym typeface="Meiryo"/>
            </a:endParaRPr>
          </a:p>
        </p:txBody>
      </p:sp>
      <p:sp>
        <p:nvSpPr>
          <p:cNvPr id="3" name="テキスト ボックス 2">
            <a:extLst>
              <a:ext uri="{FF2B5EF4-FFF2-40B4-BE49-F238E27FC236}">
                <a16:creationId xmlns:a16="http://schemas.microsoft.com/office/drawing/2014/main" id="{B48A1D5E-DB75-FD6E-0D95-7B1A51EE101B}"/>
              </a:ext>
            </a:extLst>
          </p:cNvPr>
          <p:cNvSpPr txBox="1"/>
          <p:nvPr/>
        </p:nvSpPr>
        <p:spPr>
          <a:xfrm>
            <a:off x="2862217" y="5484244"/>
            <a:ext cx="3897086" cy="584775"/>
          </a:xfrm>
          <a:prstGeom prst="rect">
            <a:avLst/>
          </a:prstGeom>
          <a:solidFill>
            <a:srgbClr val="9EF4F9"/>
          </a:solidFill>
        </p:spPr>
        <p:txBody>
          <a:bodyPr wrap="square" rtlCol="0">
            <a:spAutoFit/>
          </a:bodyPr>
          <a:lstStyle/>
          <a:p>
            <a:r>
              <a:rPr kumimoji="1" lang="ja-JP" altLang="en-US" sz="3200" b="1" dirty="0">
                <a:solidFill>
                  <a:srgbClr val="FF0000"/>
                </a:solidFill>
                <a:latin typeface="+mn-ea"/>
                <a:ea typeface="+mn-ea"/>
              </a:rPr>
              <a:t>発達支持的生徒指導</a:t>
            </a:r>
          </a:p>
        </p:txBody>
      </p:sp>
      <p:sp>
        <p:nvSpPr>
          <p:cNvPr id="4" name="正方形/長方形 3">
            <a:extLst>
              <a:ext uri="{FF2B5EF4-FFF2-40B4-BE49-F238E27FC236}">
                <a16:creationId xmlns:a16="http://schemas.microsoft.com/office/drawing/2014/main" id="{1CE58671-B954-8179-4B20-9A0B02DEB861}"/>
              </a:ext>
            </a:extLst>
          </p:cNvPr>
          <p:cNvSpPr/>
          <p:nvPr/>
        </p:nvSpPr>
        <p:spPr>
          <a:xfrm>
            <a:off x="2468880" y="4823012"/>
            <a:ext cx="4683760" cy="190163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500"/>
                                        <p:tgtEl>
                                          <p:spTgt spid="29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0" name="Google Shape;320;g39d4b20b235_0_444"/>
          <p:cNvSpPr txBox="1"/>
          <p:nvPr/>
        </p:nvSpPr>
        <p:spPr>
          <a:xfrm>
            <a:off x="515990" y="1949877"/>
            <a:ext cx="11344706" cy="975608"/>
          </a:xfrm>
          <a:prstGeom prst="rect">
            <a:avLst/>
          </a:prstGeom>
          <a:noFill/>
          <a:ln>
            <a:noFill/>
          </a:ln>
        </p:spPr>
        <p:txBody>
          <a:bodyPr spcFirstLastPara="1" wrap="square" lIns="91425" tIns="91425" rIns="91425" bIns="91425" anchor="ctr" anchorCtr="0">
            <a:noAutofit/>
          </a:bodyPr>
          <a:lstStyle/>
          <a:p>
            <a:pPr marL="0" marR="0" lvl="0" indent="0" algn="l" rtl="0">
              <a:lnSpc>
                <a:spcPts val="3000"/>
              </a:lnSpc>
              <a:spcBef>
                <a:spcPts val="0"/>
              </a:spcBef>
              <a:spcAft>
                <a:spcPts val="0"/>
              </a:spcAft>
              <a:buClr>
                <a:srgbClr val="000000"/>
              </a:buClr>
              <a:buSzPts val="4300"/>
              <a:buFont typeface="Arial"/>
              <a:buNone/>
            </a:pPr>
            <a:r>
              <a:rPr lang="ja-JP" sz="3000" b="1" i="0" u="none" strike="noStrike" cap="none" dirty="0">
                <a:solidFill>
                  <a:schemeClr val="dk1"/>
                </a:solidFill>
                <a:latin typeface="Meiryo"/>
                <a:ea typeface="Meiryo"/>
                <a:cs typeface="Meiryo"/>
                <a:sym typeface="Meiryo"/>
              </a:rPr>
              <a:t>①　自己存在感の感受</a:t>
            </a:r>
            <a:endParaRPr sz="3000" b="1" i="0" u="none" strike="noStrike" cap="none" dirty="0">
              <a:solidFill>
                <a:schemeClr val="dk1"/>
              </a:solidFill>
              <a:latin typeface="Meiryo"/>
              <a:ea typeface="Meiryo"/>
              <a:cs typeface="Meiryo"/>
              <a:sym typeface="Meiryo"/>
            </a:endParaRPr>
          </a:p>
          <a:p>
            <a:pPr marL="0" marR="0" lvl="0" indent="0" algn="l" rtl="0">
              <a:lnSpc>
                <a:spcPts val="3000"/>
              </a:lnSpc>
              <a:spcBef>
                <a:spcPts val="0"/>
              </a:spcBef>
              <a:spcAft>
                <a:spcPts val="0"/>
              </a:spcAft>
              <a:buClr>
                <a:srgbClr val="000000"/>
              </a:buClr>
              <a:buSzPts val="3200"/>
              <a:buFont typeface="Arial"/>
              <a:buNone/>
            </a:pPr>
            <a:r>
              <a:rPr lang="ja-JP" sz="2400" i="0" u="none" strike="noStrike" cap="none" dirty="0">
                <a:solidFill>
                  <a:schemeClr val="dk1"/>
                </a:solidFill>
                <a:latin typeface="Meiryo"/>
                <a:ea typeface="Meiryo"/>
                <a:cs typeface="Meiryo"/>
                <a:sym typeface="Meiryo"/>
              </a:rPr>
              <a:t>・自分も一人の人間として大切にされている</a:t>
            </a:r>
            <a:r>
              <a:rPr lang="ja-JP" altLang="en-US" sz="2400" i="0" u="none" strike="noStrike" cap="none" dirty="0">
                <a:solidFill>
                  <a:schemeClr val="dk1"/>
                </a:solidFill>
                <a:latin typeface="Meiryo"/>
                <a:ea typeface="Meiryo"/>
                <a:cs typeface="Meiryo"/>
                <a:sym typeface="Meiryo"/>
              </a:rPr>
              <a:t>と実感できる</a:t>
            </a:r>
            <a:r>
              <a:rPr lang="ja-JP" sz="2400" i="0" u="none" strike="noStrike" cap="none" dirty="0">
                <a:solidFill>
                  <a:schemeClr val="dk1"/>
                </a:solidFill>
                <a:latin typeface="Meiryo"/>
                <a:ea typeface="Meiryo"/>
                <a:cs typeface="Meiryo"/>
                <a:sym typeface="Meiryo"/>
              </a:rPr>
              <a:t>。</a:t>
            </a:r>
            <a:endParaRPr sz="2400" i="0" u="none" strike="noStrike" cap="none" dirty="0">
              <a:solidFill>
                <a:schemeClr val="dk1"/>
              </a:solidFill>
              <a:latin typeface="Meiryo"/>
              <a:ea typeface="Meiryo"/>
              <a:cs typeface="Meiryo"/>
              <a:sym typeface="Meiryo"/>
            </a:endParaRPr>
          </a:p>
        </p:txBody>
      </p:sp>
      <p:sp>
        <p:nvSpPr>
          <p:cNvPr id="321" name="Google Shape;321;g39d4b20b235_0_444"/>
          <p:cNvSpPr txBox="1"/>
          <p:nvPr/>
        </p:nvSpPr>
        <p:spPr>
          <a:xfrm>
            <a:off x="515990" y="3036199"/>
            <a:ext cx="11676010" cy="97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300"/>
              <a:buFont typeface="Arial"/>
              <a:buNone/>
            </a:pPr>
            <a:r>
              <a:rPr lang="ja-JP" sz="3000" b="1" i="0" u="none" strike="noStrike" cap="none" dirty="0">
                <a:solidFill>
                  <a:schemeClr val="dk1"/>
                </a:solidFill>
                <a:latin typeface="Meiryo"/>
                <a:ea typeface="Meiryo"/>
                <a:cs typeface="Meiryo"/>
                <a:sym typeface="Meiryo"/>
              </a:rPr>
              <a:t>②　共感的な人間関係の育成</a:t>
            </a:r>
            <a:endParaRPr sz="30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3200"/>
              <a:buFont typeface="Arial"/>
              <a:buNone/>
            </a:pPr>
            <a:r>
              <a:rPr lang="ja-JP" sz="2400" i="0" u="none" strike="noStrike" cap="none" dirty="0">
                <a:solidFill>
                  <a:schemeClr val="dk1"/>
                </a:solidFill>
                <a:latin typeface="Meiryo"/>
                <a:ea typeface="Meiryo"/>
                <a:cs typeface="Meiryo"/>
                <a:sym typeface="Meiryo"/>
              </a:rPr>
              <a:t>・認め合い、励まし合い、支え合える学習集団</a:t>
            </a:r>
            <a:r>
              <a:rPr lang="ja-JP" altLang="en-US" sz="2400" i="0" u="none" strike="noStrike" cap="none" dirty="0">
                <a:solidFill>
                  <a:schemeClr val="dk1"/>
                </a:solidFill>
                <a:latin typeface="Meiryo"/>
                <a:ea typeface="Meiryo"/>
                <a:cs typeface="Meiryo"/>
                <a:sym typeface="Meiryo"/>
              </a:rPr>
              <a:t>に変えていく。</a:t>
            </a:r>
            <a:endParaRPr sz="2400" i="0" u="none" strike="noStrike" cap="none" dirty="0">
              <a:solidFill>
                <a:schemeClr val="dk1"/>
              </a:solidFill>
              <a:latin typeface="Meiryo"/>
              <a:ea typeface="Meiryo"/>
              <a:cs typeface="Meiryo"/>
              <a:sym typeface="Meiryo"/>
            </a:endParaRPr>
          </a:p>
        </p:txBody>
      </p:sp>
      <p:sp>
        <p:nvSpPr>
          <p:cNvPr id="322" name="Google Shape;322;g39d4b20b235_0_444"/>
          <p:cNvSpPr txBox="1"/>
          <p:nvPr/>
        </p:nvSpPr>
        <p:spPr>
          <a:xfrm>
            <a:off x="515990" y="4122513"/>
            <a:ext cx="11543488" cy="97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300"/>
              <a:buFont typeface="Arial"/>
              <a:buNone/>
            </a:pPr>
            <a:r>
              <a:rPr lang="ja-JP" sz="3000" b="1" i="0" u="none" strike="noStrike" cap="none" dirty="0">
                <a:solidFill>
                  <a:schemeClr val="dk1"/>
                </a:solidFill>
                <a:latin typeface="Meiryo"/>
                <a:ea typeface="Meiryo"/>
                <a:cs typeface="Meiryo"/>
                <a:sym typeface="Meiryo"/>
              </a:rPr>
              <a:t>③　自己決定の場の提供</a:t>
            </a:r>
            <a:endParaRPr sz="30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3200"/>
              <a:buFont typeface="Arial"/>
              <a:buNone/>
            </a:pPr>
            <a:r>
              <a:rPr lang="ja-JP" sz="2400" i="0" u="none" strike="noStrike" cap="none" dirty="0">
                <a:solidFill>
                  <a:schemeClr val="dk1"/>
                </a:solidFill>
                <a:latin typeface="Meiryo"/>
                <a:ea typeface="Meiryo"/>
                <a:cs typeface="Meiryo"/>
                <a:sym typeface="Meiryo"/>
              </a:rPr>
              <a:t>・自ら考え、選択</a:t>
            </a:r>
            <a:r>
              <a:rPr lang="ja-JP" altLang="en-US" sz="2400" i="0" u="none" strike="noStrike" cap="none" dirty="0">
                <a:solidFill>
                  <a:schemeClr val="dk1"/>
                </a:solidFill>
                <a:latin typeface="Meiryo"/>
                <a:ea typeface="Meiryo"/>
                <a:cs typeface="Meiryo"/>
                <a:sym typeface="Meiryo"/>
              </a:rPr>
              <a:t>し</a:t>
            </a:r>
            <a:r>
              <a:rPr lang="ja-JP" sz="2400" i="0" u="none" strike="noStrike" cap="none" dirty="0">
                <a:solidFill>
                  <a:schemeClr val="dk1"/>
                </a:solidFill>
                <a:latin typeface="Meiryo"/>
                <a:ea typeface="Meiryo"/>
                <a:cs typeface="Meiryo"/>
                <a:sym typeface="Meiryo"/>
              </a:rPr>
              <a:t>、決定する、発表する、制作する等の体験</a:t>
            </a:r>
            <a:r>
              <a:rPr lang="ja-JP" altLang="en-US" sz="2400" i="0" u="none" strike="noStrike" cap="none" dirty="0">
                <a:solidFill>
                  <a:schemeClr val="dk1"/>
                </a:solidFill>
                <a:latin typeface="Meiryo"/>
                <a:ea typeface="Meiryo"/>
                <a:cs typeface="Meiryo"/>
                <a:sym typeface="Meiryo"/>
              </a:rPr>
              <a:t>の場を提供する</a:t>
            </a:r>
            <a:r>
              <a:rPr lang="ja-JP" sz="2400" i="0" u="none" strike="noStrike" cap="none" dirty="0">
                <a:solidFill>
                  <a:schemeClr val="dk1"/>
                </a:solidFill>
                <a:latin typeface="Meiryo"/>
                <a:ea typeface="Meiryo"/>
                <a:cs typeface="Meiryo"/>
                <a:sym typeface="Meiryo"/>
              </a:rPr>
              <a:t>。</a:t>
            </a:r>
            <a:endParaRPr sz="2400" i="0" u="none" strike="noStrike" cap="none" dirty="0">
              <a:solidFill>
                <a:schemeClr val="dk1"/>
              </a:solidFill>
              <a:latin typeface="Meiryo"/>
              <a:ea typeface="Meiryo"/>
              <a:cs typeface="Meiryo"/>
              <a:sym typeface="Meiryo"/>
            </a:endParaRPr>
          </a:p>
        </p:txBody>
      </p:sp>
      <p:sp>
        <p:nvSpPr>
          <p:cNvPr id="323" name="Google Shape;323;g39d4b20b235_0_444"/>
          <p:cNvSpPr txBox="1"/>
          <p:nvPr/>
        </p:nvSpPr>
        <p:spPr>
          <a:xfrm>
            <a:off x="515990" y="5208827"/>
            <a:ext cx="11543488" cy="9756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4300"/>
              <a:buFont typeface="Arial"/>
              <a:buNone/>
            </a:pPr>
            <a:r>
              <a:rPr lang="ja-JP" sz="3000" b="1" i="0" u="none" strike="noStrike" cap="none" dirty="0">
                <a:solidFill>
                  <a:schemeClr val="dk1"/>
                </a:solidFill>
                <a:latin typeface="Meiryo"/>
                <a:ea typeface="Meiryo"/>
                <a:cs typeface="Meiryo"/>
                <a:sym typeface="Meiryo"/>
              </a:rPr>
              <a:t>④　安全・安心な風土の醸成</a:t>
            </a:r>
            <a:endParaRPr sz="3000" b="1" i="0" u="none" strike="noStrike" cap="none" dirty="0">
              <a:solidFill>
                <a:schemeClr val="dk1"/>
              </a:solidFill>
              <a:latin typeface="Meiryo"/>
              <a:ea typeface="Meiryo"/>
              <a:cs typeface="Meiryo"/>
              <a:sym typeface="Meiryo"/>
            </a:endParaRPr>
          </a:p>
          <a:p>
            <a:pPr marL="0" marR="0" lvl="0" indent="0" rtl="0">
              <a:lnSpc>
                <a:spcPct val="100000"/>
              </a:lnSpc>
              <a:spcBef>
                <a:spcPts val="0"/>
              </a:spcBef>
              <a:spcAft>
                <a:spcPts val="0"/>
              </a:spcAft>
              <a:buClr>
                <a:srgbClr val="000000"/>
              </a:buClr>
              <a:buSzPts val="3200"/>
              <a:buFont typeface="Arial"/>
              <a:buNone/>
            </a:pPr>
            <a:r>
              <a:rPr lang="ja-JP" sz="2400" i="0" u="none" strike="noStrike" cap="none" dirty="0">
                <a:solidFill>
                  <a:schemeClr val="dk1"/>
                </a:solidFill>
                <a:latin typeface="Meiryo"/>
                <a:ea typeface="Meiryo"/>
                <a:cs typeface="Meiryo"/>
                <a:sym typeface="Meiryo"/>
              </a:rPr>
              <a:t>・個性や多様性を認め合い、安心して授業や学校生活を送れるようにする。</a:t>
            </a:r>
            <a:endParaRPr sz="2400" i="0" u="none" strike="noStrike" cap="none" dirty="0">
              <a:solidFill>
                <a:schemeClr val="dk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285C0539-32F3-0686-25CD-8DD992FB77F3}"/>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19</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4" name="Google Shape;311;g39d4b20b235_0_438">
            <a:extLst>
              <a:ext uri="{FF2B5EF4-FFF2-40B4-BE49-F238E27FC236}">
                <a16:creationId xmlns:a16="http://schemas.microsoft.com/office/drawing/2014/main" id="{5DB6D854-4D87-BBD3-B234-B28CEA5D25B5}"/>
              </a:ext>
            </a:extLst>
          </p:cNvPr>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r>
              <a:rPr lang="ja-JP" sz="4000" b="1" i="0" u="none" strike="noStrike" cap="none" dirty="0">
                <a:solidFill>
                  <a:schemeClr val="lt1"/>
                </a:solidFill>
                <a:latin typeface="Meiryo"/>
                <a:ea typeface="Meiryo"/>
                <a:cs typeface="Meiryo"/>
                <a:sym typeface="Meiryo"/>
              </a:rPr>
              <a:t>生徒指導実践上の四つの視点</a:t>
            </a:r>
            <a:endParaRPr sz="4000" b="1" i="0" u="none" strike="noStrike" cap="none" dirty="0">
              <a:solidFill>
                <a:schemeClr val="lt1"/>
              </a:solidFill>
              <a:latin typeface="Meiryo"/>
              <a:ea typeface="Meiryo"/>
              <a:cs typeface="Meiryo"/>
              <a:sym typeface="Meiry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AC14C-7737-CD33-98C8-5827D456FD6E}"/>
            </a:ext>
          </a:extLst>
        </p:cNvPr>
        <p:cNvGrpSpPr/>
        <p:nvPr/>
      </p:nvGrpSpPr>
      <p:grpSpPr>
        <a:xfrm>
          <a:off x="0" y="0"/>
          <a:ext cx="0" cy="0"/>
          <a:chOff x="0" y="0"/>
          <a:chExt cx="0" cy="0"/>
        </a:xfrm>
      </p:grpSpPr>
      <p:sp>
        <p:nvSpPr>
          <p:cNvPr id="151" name="Google Shape;151;g39839544fce_0_0">
            <a:extLst>
              <a:ext uri="{FF2B5EF4-FFF2-40B4-BE49-F238E27FC236}">
                <a16:creationId xmlns:a16="http://schemas.microsoft.com/office/drawing/2014/main" id="{841D5EA1-C7EF-7935-30FB-93772AC28A4A}"/>
              </a:ext>
            </a:extLst>
          </p:cNvPr>
          <p:cNvSpPr txBox="1"/>
          <p:nvPr/>
        </p:nvSpPr>
        <p:spPr>
          <a:xfrm>
            <a:off x="3084283" y="2118334"/>
            <a:ext cx="5882759" cy="24341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400" b="1" dirty="0">
              <a:solidFill>
                <a:schemeClr val="dk1"/>
              </a:solidFill>
              <a:latin typeface="Meiryo"/>
              <a:ea typeface="Meiryo"/>
              <a:cs typeface="Meiryo"/>
              <a:sym typeface="Meiryo"/>
            </a:endParaRPr>
          </a:p>
          <a:p>
            <a:pPr marL="0" lvl="0" indent="0" algn="l" rtl="0">
              <a:spcBef>
                <a:spcPts val="0"/>
              </a:spcBef>
              <a:spcAft>
                <a:spcPts val="0"/>
              </a:spcAft>
              <a:buNone/>
            </a:pPr>
            <a:r>
              <a:rPr lang="ja-JP" sz="6600" b="1" spc="-300" dirty="0">
                <a:solidFill>
                  <a:schemeClr val="dk1"/>
                </a:solidFill>
                <a:latin typeface="Meiryo"/>
                <a:ea typeface="Meiryo"/>
                <a:cs typeface="Meiryo"/>
                <a:sym typeface="Meiryo"/>
              </a:rPr>
              <a:t>Ｉ－Ｂａｓｈｏ</a:t>
            </a:r>
            <a:endParaRPr sz="4800" b="1" spc="-300" dirty="0">
              <a:solidFill>
                <a:schemeClr val="dk1"/>
              </a:solidFill>
              <a:latin typeface="Meiryo"/>
              <a:ea typeface="Meiryo"/>
              <a:cs typeface="Meiryo"/>
              <a:sym typeface="Meiryo"/>
            </a:endParaRPr>
          </a:p>
        </p:txBody>
      </p:sp>
      <p:sp>
        <p:nvSpPr>
          <p:cNvPr id="152" name="Google Shape;152;g39839544fce_0_0">
            <a:extLst>
              <a:ext uri="{FF2B5EF4-FFF2-40B4-BE49-F238E27FC236}">
                <a16:creationId xmlns:a16="http://schemas.microsoft.com/office/drawing/2014/main" id="{C49CE311-962A-CF22-FBFD-CB8FA50C987A}"/>
              </a:ext>
            </a:extLst>
          </p:cNvPr>
          <p:cNvSpPr/>
          <p:nvPr/>
        </p:nvSpPr>
        <p:spPr>
          <a:xfrm>
            <a:off x="229450" y="1395950"/>
            <a:ext cx="2785055" cy="1085100"/>
          </a:xfrm>
          <a:prstGeom prst="wedgeRoundRectCallout">
            <a:avLst>
              <a:gd name="adj1" fmla="val 67752"/>
              <a:gd name="adj2" fmla="val 65474"/>
              <a:gd name="adj3"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3800">
                <a:latin typeface="Meiryo"/>
                <a:ea typeface="Meiryo"/>
                <a:cs typeface="Meiryo"/>
                <a:sym typeface="Meiryo"/>
              </a:rPr>
              <a:t>私の場所</a:t>
            </a:r>
            <a:endParaRPr sz="3800">
              <a:latin typeface="Meiryo"/>
              <a:ea typeface="Meiryo"/>
              <a:cs typeface="Meiryo"/>
              <a:sym typeface="Meiryo"/>
            </a:endParaRPr>
          </a:p>
        </p:txBody>
      </p:sp>
      <p:sp>
        <p:nvSpPr>
          <p:cNvPr id="153" name="Google Shape;153;g39839544fce_0_0">
            <a:extLst>
              <a:ext uri="{FF2B5EF4-FFF2-40B4-BE49-F238E27FC236}">
                <a16:creationId xmlns:a16="http://schemas.microsoft.com/office/drawing/2014/main" id="{1857DEBD-10E4-3ECD-2A2E-43F13F29E573}"/>
              </a:ext>
            </a:extLst>
          </p:cNvPr>
          <p:cNvSpPr/>
          <p:nvPr/>
        </p:nvSpPr>
        <p:spPr>
          <a:xfrm>
            <a:off x="4105375" y="5508516"/>
            <a:ext cx="2470050" cy="1085100"/>
          </a:xfrm>
          <a:prstGeom prst="wedgeRoundRectCallout">
            <a:avLst>
              <a:gd name="adj1" fmla="val 19118"/>
              <a:gd name="adj2" fmla="val -184002"/>
              <a:gd name="adj3"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3800" dirty="0">
                <a:latin typeface="Meiryo"/>
                <a:ea typeface="Meiryo"/>
                <a:cs typeface="Meiryo"/>
                <a:sym typeface="Meiryo"/>
              </a:rPr>
              <a:t>居場所</a:t>
            </a:r>
            <a:endParaRPr sz="3800" dirty="0">
              <a:latin typeface="Meiryo"/>
              <a:ea typeface="Meiryo"/>
              <a:cs typeface="Meiryo"/>
              <a:sym typeface="Meiryo"/>
            </a:endParaRPr>
          </a:p>
        </p:txBody>
      </p:sp>
      <p:sp>
        <p:nvSpPr>
          <p:cNvPr id="154" name="Google Shape;154;g39839544fce_0_0">
            <a:extLst>
              <a:ext uri="{FF2B5EF4-FFF2-40B4-BE49-F238E27FC236}">
                <a16:creationId xmlns:a16="http://schemas.microsoft.com/office/drawing/2014/main" id="{EF51254E-5471-78F2-0745-FAB79AB56185}"/>
              </a:ext>
            </a:extLst>
          </p:cNvPr>
          <p:cNvSpPr/>
          <p:nvPr/>
        </p:nvSpPr>
        <p:spPr>
          <a:xfrm>
            <a:off x="0" y="505118"/>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4000"/>
              <a:buFont typeface="Arial"/>
              <a:buNone/>
            </a:pPr>
            <a:r>
              <a:rPr lang="ja-JP" sz="4000" b="1">
                <a:solidFill>
                  <a:schemeClr val="lt1"/>
                </a:solidFill>
                <a:latin typeface="Meiryo"/>
                <a:ea typeface="Meiryo"/>
                <a:cs typeface="Meiryo"/>
                <a:sym typeface="Meiryo"/>
              </a:rPr>
              <a:t>Ｉ-Basho（いばしょ）とは・・・</a:t>
            </a:r>
            <a:endParaRPr sz="1400" i="0" u="none" strike="noStrike" cap="none">
              <a:solidFill>
                <a:srgbClr val="000000"/>
              </a:solidFill>
              <a:latin typeface="Meiryo"/>
              <a:ea typeface="Meiryo"/>
              <a:cs typeface="Meiryo"/>
              <a:sym typeface="Meiryo"/>
            </a:endParaRPr>
          </a:p>
        </p:txBody>
      </p:sp>
      <p:sp>
        <p:nvSpPr>
          <p:cNvPr id="156" name="Google Shape;156;g39839544fce_0_0">
            <a:extLst>
              <a:ext uri="{FF2B5EF4-FFF2-40B4-BE49-F238E27FC236}">
                <a16:creationId xmlns:a16="http://schemas.microsoft.com/office/drawing/2014/main" id="{8D0B988F-D0D7-9124-B35D-8CAFE36DE862}"/>
              </a:ext>
            </a:extLst>
          </p:cNvPr>
          <p:cNvSpPr/>
          <p:nvPr/>
        </p:nvSpPr>
        <p:spPr>
          <a:xfrm>
            <a:off x="272054" y="4641811"/>
            <a:ext cx="3577200" cy="1180924"/>
          </a:xfrm>
          <a:prstGeom prst="wedgeRoundRectCallout">
            <a:avLst>
              <a:gd name="adj1" fmla="val 39441"/>
              <a:gd name="adj2" fmla="val -119920"/>
              <a:gd name="adj3"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3800" dirty="0">
                <a:latin typeface="Meiryo"/>
                <a:ea typeface="Meiryo"/>
                <a:cs typeface="Meiryo"/>
                <a:sym typeface="Meiryo"/>
              </a:rPr>
              <a:t>愛のある場所</a:t>
            </a:r>
            <a:endParaRPr sz="3800" dirty="0">
              <a:latin typeface="Meiryo"/>
              <a:ea typeface="Meiryo"/>
              <a:cs typeface="Meiryo"/>
              <a:sym typeface="Meiryo"/>
            </a:endParaRPr>
          </a:p>
        </p:txBody>
      </p:sp>
      <p:sp>
        <p:nvSpPr>
          <p:cNvPr id="157" name="Google Shape;157;g39839544fce_0_0">
            <a:extLst>
              <a:ext uri="{FF2B5EF4-FFF2-40B4-BE49-F238E27FC236}">
                <a16:creationId xmlns:a16="http://schemas.microsoft.com/office/drawing/2014/main" id="{64A87339-FA00-4504-ADAD-BD86A6898D1D}"/>
              </a:ext>
            </a:extLst>
          </p:cNvPr>
          <p:cNvSpPr/>
          <p:nvPr/>
        </p:nvSpPr>
        <p:spPr>
          <a:xfrm>
            <a:off x="292150" y="2872050"/>
            <a:ext cx="2581679" cy="1180924"/>
          </a:xfrm>
          <a:prstGeom prst="wedgeRoundRectCallout">
            <a:avLst>
              <a:gd name="adj1" fmla="val 65588"/>
              <a:gd name="adj2" fmla="val -18410"/>
              <a:gd name="adj3"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3800" dirty="0">
                <a:latin typeface="Meiryo"/>
                <a:ea typeface="Meiryo"/>
                <a:cs typeface="Meiryo"/>
                <a:sym typeface="Meiryo"/>
              </a:rPr>
              <a:t>い</a:t>
            </a:r>
            <a:r>
              <a:rPr lang="ja-JP" sz="3800" dirty="0">
                <a:latin typeface="Meiryo"/>
                <a:ea typeface="Meiryo"/>
                <a:cs typeface="Meiryo"/>
                <a:sym typeface="Meiryo"/>
              </a:rPr>
              <a:t>い場所</a:t>
            </a:r>
            <a:endParaRPr sz="3800" dirty="0">
              <a:latin typeface="Meiryo"/>
              <a:ea typeface="Meiryo"/>
              <a:cs typeface="Meiryo"/>
              <a:sym typeface="Meiryo"/>
            </a:endParaRPr>
          </a:p>
        </p:txBody>
      </p:sp>
      <p:sp>
        <p:nvSpPr>
          <p:cNvPr id="160" name="Google Shape;160;g39839544fce_0_0">
            <a:extLst>
              <a:ext uri="{FF2B5EF4-FFF2-40B4-BE49-F238E27FC236}">
                <a16:creationId xmlns:a16="http://schemas.microsoft.com/office/drawing/2014/main" id="{18ADA400-1AF1-9762-E7C5-DD1585ECFE2C}"/>
              </a:ext>
            </a:extLst>
          </p:cNvPr>
          <p:cNvSpPr txBox="1"/>
          <p:nvPr/>
        </p:nvSpPr>
        <p:spPr>
          <a:xfrm>
            <a:off x="10154850" y="2715375"/>
            <a:ext cx="2058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2"/>
              </a:solidFill>
            </a:endParaRPr>
          </a:p>
        </p:txBody>
      </p:sp>
      <p:sp>
        <p:nvSpPr>
          <p:cNvPr id="161" name="Google Shape;161;g39839544fce_0_0">
            <a:extLst>
              <a:ext uri="{FF2B5EF4-FFF2-40B4-BE49-F238E27FC236}">
                <a16:creationId xmlns:a16="http://schemas.microsoft.com/office/drawing/2014/main" id="{0BDBCCA2-4C22-5810-A130-5DA48CA4742B}"/>
              </a:ext>
            </a:extLst>
          </p:cNvPr>
          <p:cNvSpPr txBox="1"/>
          <p:nvPr/>
        </p:nvSpPr>
        <p:spPr>
          <a:xfrm>
            <a:off x="-2701175" y="1728600"/>
            <a:ext cx="12225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2"/>
              </a:solidFill>
            </a:endParaRPr>
          </a:p>
        </p:txBody>
      </p:sp>
      <p:sp>
        <p:nvSpPr>
          <p:cNvPr id="8" name="Google Shape;61;p1">
            <a:extLst>
              <a:ext uri="{FF2B5EF4-FFF2-40B4-BE49-F238E27FC236}">
                <a16:creationId xmlns:a16="http://schemas.microsoft.com/office/drawing/2014/main" id="{95A6C144-D747-92F3-ADC1-CE39045891E9}"/>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r>
              <a:rPr lang="ja-JP" altLang="en-US" sz="2000" dirty="0">
                <a:solidFill>
                  <a:schemeClr val="dk1"/>
                </a:solidFill>
                <a:latin typeface="メイリオ" panose="020B0604030504040204" pitchFamily="50" charset="-128"/>
                <a:ea typeface="メイリオ" panose="020B0604030504040204" pitchFamily="50" charset="-128"/>
              </a:rPr>
              <a:t>２</a:t>
            </a:r>
            <a:endParaRPr lang="en-US" altLang="ja-JP" sz="2000" dirty="0">
              <a:solidFill>
                <a:schemeClr val="dk1"/>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42448582-75A8-00C6-B1F4-2C002DAF9500}"/>
              </a:ext>
            </a:extLst>
          </p:cNvPr>
          <p:cNvGrpSpPr/>
          <p:nvPr/>
        </p:nvGrpSpPr>
        <p:grpSpPr>
          <a:xfrm>
            <a:off x="12598346" y="1458911"/>
            <a:ext cx="3065700" cy="4535400"/>
            <a:chOff x="8967042" y="1741625"/>
            <a:chExt cx="3065700" cy="4535400"/>
          </a:xfrm>
        </p:grpSpPr>
        <p:sp>
          <p:nvSpPr>
            <p:cNvPr id="158" name="Google Shape;158;g39839544fce_0_0">
              <a:extLst>
                <a:ext uri="{FF2B5EF4-FFF2-40B4-BE49-F238E27FC236}">
                  <a16:creationId xmlns:a16="http://schemas.microsoft.com/office/drawing/2014/main" id="{640C846B-105D-5B0A-135E-4138AEA80ECE}"/>
                </a:ext>
              </a:extLst>
            </p:cNvPr>
            <p:cNvSpPr/>
            <p:nvPr/>
          </p:nvSpPr>
          <p:spPr>
            <a:xfrm>
              <a:off x="8967042" y="1741625"/>
              <a:ext cx="3065700" cy="4535400"/>
            </a:xfrm>
            <a:prstGeom prst="verticalScroll">
              <a:avLst>
                <a:gd name="adj" fmla="val 8168"/>
              </a:avLst>
            </a:prstGeom>
            <a:solidFill>
              <a:schemeClr val="accent4">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 name="図 6">
              <a:extLst>
                <a:ext uri="{FF2B5EF4-FFF2-40B4-BE49-F238E27FC236}">
                  <a16:creationId xmlns:a16="http://schemas.microsoft.com/office/drawing/2014/main" id="{922D9A2D-6B93-2754-5033-8DEB3FD1FC44}"/>
                </a:ext>
              </a:extLst>
            </p:cNvPr>
            <p:cNvPicPr>
              <a:picLocks noChangeAspect="1"/>
            </p:cNvPicPr>
            <p:nvPr/>
          </p:nvPicPr>
          <p:blipFill>
            <a:blip r:embed="rId5"/>
            <a:srcRect l="50000" t="27839" r="32665" b="18241"/>
            <a:stretch>
              <a:fillRect/>
            </a:stretch>
          </p:blipFill>
          <p:spPr>
            <a:xfrm>
              <a:off x="9443140" y="2204077"/>
              <a:ext cx="2113503" cy="3697794"/>
            </a:xfrm>
            <a:prstGeom prst="rect">
              <a:avLst/>
            </a:prstGeom>
            <a:ln>
              <a:solidFill>
                <a:schemeClr val="tx1"/>
              </a:solidFill>
            </a:ln>
          </p:spPr>
        </p:pic>
      </p:grpSp>
      <p:cxnSp>
        <p:nvCxnSpPr>
          <p:cNvPr id="4" name="直線コネクタ 3">
            <a:extLst>
              <a:ext uri="{FF2B5EF4-FFF2-40B4-BE49-F238E27FC236}">
                <a16:creationId xmlns:a16="http://schemas.microsoft.com/office/drawing/2014/main" id="{B4187FCD-4BB6-18F7-8C76-2D6E71246143}"/>
              </a:ext>
            </a:extLst>
          </p:cNvPr>
          <p:cNvCxnSpPr/>
          <p:nvPr/>
        </p:nvCxnSpPr>
        <p:spPr>
          <a:xfrm>
            <a:off x="3295291" y="3726611"/>
            <a:ext cx="56559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図 1" descr="ダイアグラム&#10;&#10;AI 生成コンテンツは誤りを含む可能性があります。">
            <a:extLst>
              <a:ext uri="{FF2B5EF4-FFF2-40B4-BE49-F238E27FC236}">
                <a16:creationId xmlns:a16="http://schemas.microsoft.com/office/drawing/2014/main" id="{29B32A76-795E-A5A5-DD79-4E5731C58E38}"/>
              </a:ext>
            </a:extLst>
          </p:cNvPr>
          <p:cNvPicPr>
            <a:picLocks noChangeAspect="1"/>
          </p:cNvPicPr>
          <p:nvPr/>
        </p:nvPicPr>
        <p:blipFill>
          <a:blip r:embed="rId6"/>
          <a:srcRect l="44167" t="29531" r="32084" b="16889"/>
          <a:stretch>
            <a:fillRect/>
          </a:stretch>
        </p:blipFill>
        <p:spPr>
          <a:xfrm>
            <a:off x="6731384" y="3754617"/>
            <a:ext cx="2298949" cy="2917381"/>
          </a:xfrm>
          <a:prstGeom prst="rect">
            <a:avLst/>
          </a:prstGeom>
        </p:spPr>
      </p:pic>
      <p:sp>
        <p:nvSpPr>
          <p:cNvPr id="3" name="テキスト ボックス 2">
            <a:extLst>
              <a:ext uri="{FF2B5EF4-FFF2-40B4-BE49-F238E27FC236}">
                <a16:creationId xmlns:a16="http://schemas.microsoft.com/office/drawing/2014/main" id="{B21E7CDA-DA53-4CCB-0727-9FD8724C16F3}"/>
              </a:ext>
            </a:extLst>
          </p:cNvPr>
          <p:cNvSpPr txBox="1"/>
          <p:nvPr/>
        </p:nvSpPr>
        <p:spPr>
          <a:xfrm>
            <a:off x="6625309" y="6070396"/>
            <a:ext cx="2786950" cy="523220"/>
          </a:xfrm>
          <a:prstGeom prst="rect">
            <a:avLst/>
          </a:prstGeom>
          <a:solidFill>
            <a:schemeClr val="bg1"/>
          </a:solidFill>
          <a:ln>
            <a:solidFill>
              <a:schemeClr val="tx1"/>
            </a:solidFill>
          </a:ln>
        </p:spPr>
        <p:txBody>
          <a:bodyPr wrap="square">
            <a:spAutoFit/>
          </a:bodyPr>
          <a:lstStyle/>
          <a:p>
            <a:pPr rtl="0">
              <a:buNone/>
            </a:pPr>
            <a:r>
              <a:rPr lang="ja-JP" altLang="en-US" sz="2800" b="0" i="0" u="none" strike="noStrike" dirty="0">
                <a:solidFill>
                  <a:schemeClr val="tx1"/>
                </a:solidFill>
                <a:effectLst/>
                <a:latin typeface="Arial" panose="020B0604020202020204" pitchFamily="34" charset="0"/>
              </a:rPr>
              <a:t>Ｂａｓｈｏロボ</a:t>
            </a:r>
            <a:endParaRPr lang="ja-JP" altLang="en-US" sz="2800" dirty="0">
              <a:solidFill>
                <a:schemeClr val="tx1"/>
              </a:solidFill>
            </a:endParaRPr>
          </a:p>
        </p:txBody>
      </p:sp>
      <p:pic>
        <p:nvPicPr>
          <p:cNvPr id="5" name="俳句１（あいのある）">
            <a:hlinkClick r:id="" action="ppaction://media"/>
            <a:extLst>
              <a:ext uri="{FF2B5EF4-FFF2-40B4-BE49-F238E27FC236}">
                <a16:creationId xmlns:a16="http://schemas.microsoft.com/office/drawing/2014/main" id="{711B32E7-9552-E5C4-C8C0-23C3954C74F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19842" y="2237368"/>
            <a:ext cx="487363" cy="487363"/>
          </a:xfrm>
          <a:prstGeom prst="rect">
            <a:avLst/>
          </a:prstGeom>
        </p:spPr>
      </p:pic>
    </p:spTree>
    <p:extLst>
      <p:ext uri="{BB962C8B-B14F-4D97-AF65-F5344CB8AC3E}">
        <p14:creationId xmlns:p14="http://schemas.microsoft.com/office/powerpoint/2010/main" val="24314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375E-6 2.96296E-6 L -0.29309 2.96296E-6 " pathEditMode="relative" rAng="0" ptsTypes="AA">
                                      <p:cBhvr>
                                        <p:cTn id="14" dur="2000" fill="hold"/>
                                        <p:tgtEl>
                                          <p:spTgt spid="9"/>
                                        </p:tgtEl>
                                        <p:attrNameLst>
                                          <p:attrName>ppt_x</p:attrName>
                                          <p:attrName>ppt_y</p:attrName>
                                        </p:attrNameLst>
                                      </p:cBhvr>
                                      <p:rCtr x="-14661" y="0"/>
                                    </p:animMotion>
                                  </p:childTnLst>
                                </p:cTn>
                              </p:par>
                              <p:par>
                                <p:cTn id="15" presetID="1" presetClass="mediacall" presetSubtype="0" fill="hold" nodeType="withEffect">
                                  <p:stCondLst>
                                    <p:cond delay="0"/>
                                  </p:stCondLst>
                                  <p:childTnLst>
                                    <p:cmd type="call" cmd="playFrom(0.0)">
                                      <p:cBhvr>
                                        <p:cTn id="16" dur="33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bldLst>
      <p:bldP spid="152" grpId="0" animBg="1"/>
      <p:bldP spid="156" grpId="0" animBg="1"/>
      <p:bldP spid="1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10;&#10;AI 生成コンテンツは誤りを含む可能性があります。">
            <a:extLst>
              <a:ext uri="{FF2B5EF4-FFF2-40B4-BE49-F238E27FC236}">
                <a16:creationId xmlns:a16="http://schemas.microsoft.com/office/drawing/2014/main" id="{01D6DC92-4FF5-802D-A0B1-DE57E84272D1}"/>
              </a:ext>
            </a:extLst>
          </p:cNvPr>
          <p:cNvPicPr>
            <a:picLocks noChangeAspect="1"/>
          </p:cNvPicPr>
          <p:nvPr/>
        </p:nvPicPr>
        <p:blipFill>
          <a:blip r:embed="rId3"/>
          <a:stretch>
            <a:fillRect/>
          </a:stretch>
        </p:blipFill>
        <p:spPr>
          <a:xfrm>
            <a:off x="284939" y="1194056"/>
            <a:ext cx="11755864" cy="5492494"/>
          </a:xfrm>
          <a:prstGeom prst="rect">
            <a:avLst/>
          </a:prstGeom>
        </p:spPr>
      </p:pic>
      <p:sp>
        <p:nvSpPr>
          <p:cNvPr id="368" name="Google Shape;368;g39db222d04f_1_13"/>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4800"/>
              <a:buFont typeface="Arial"/>
              <a:buNone/>
            </a:pPr>
            <a:r>
              <a:rPr lang="ja-JP" altLang="en-US" sz="4400" b="1" i="0" u="none" strike="noStrike" cap="none" dirty="0">
                <a:solidFill>
                  <a:schemeClr val="lt1"/>
                </a:solidFill>
                <a:latin typeface="Meiryo"/>
                <a:ea typeface="Meiryo"/>
                <a:cs typeface="Meiryo"/>
                <a:sym typeface="Meiryo"/>
              </a:rPr>
              <a:t>明日も登校したくなる学校の実現に向けて</a:t>
            </a:r>
            <a:endParaRPr sz="4400" b="1" i="0" u="none" strike="noStrike" cap="none" dirty="0">
              <a:solidFill>
                <a:schemeClr val="lt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D6AD7D9B-7091-406A-0339-A527813EA079}"/>
              </a:ext>
            </a:extLst>
          </p:cNvPr>
          <p:cNvSpPr txBox="1">
            <a:spLocks/>
          </p:cNvSpPr>
          <p:nvPr/>
        </p:nvSpPr>
        <p:spPr>
          <a:xfrm>
            <a:off x="11043350" y="6440788"/>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20</a:t>
            </a:fld>
            <a:endParaRPr lang="en-US" sz="2000" dirty="0">
              <a:solidFill>
                <a:schemeClr val="dk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872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Google Shape;160;g39839544fce_0_0">
            <a:extLst>
              <a:ext uri="{FF2B5EF4-FFF2-40B4-BE49-F238E27FC236}">
                <a16:creationId xmlns:a16="http://schemas.microsoft.com/office/drawing/2014/main" id="{EB534728-6962-B8A7-9A23-D8F37928D99B}"/>
              </a:ext>
            </a:extLst>
          </p:cNvPr>
          <p:cNvSpPr txBox="1"/>
          <p:nvPr/>
        </p:nvSpPr>
        <p:spPr>
          <a:xfrm>
            <a:off x="10154850" y="2715375"/>
            <a:ext cx="2058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2"/>
              </a:solidFill>
            </a:endParaRPr>
          </a:p>
        </p:txBody>
      </p:sp>
      <p:sp>
        <p:nvSpPr>
          <p:cNvPr id="7" name="Google Shape;61;p1">
            <a:extLst>
              <a:ext uri="{FF2B5EF4-FFF2-40B4-BE49-F238E27FC236}">
                <a16:creationId xmlns:a16="http://schemas.microsoft.com/office/drawing/2014/main" id="{D35FD6F0-7875-E4C2-D098-2A13944A92A7}"/>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21</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4" name="Google Shape;59;p1">
            <a:extLst>
              <a:ext uri="{FF2B5EF4-FFF2-40B4-BE49-F238E27FC236}">
                <a16:creationId xmlns:a16="http://schemas.microsoft.com/office/drawing/2014/main" id="{D1C5625B-D566-0BCA-60E7-96C049E6A06A}"/>
              </a:ext>
            </a:extLst>
          </p:cNvPr>
          <p:cNvSpPr txBox="1">
            <a:spLocks/>
          </p:cNvSpPr>
          <p:nvPr/>
        </p:nvSpPr>
        <p:spPr>
          <a:xfrm>
            <a:off x="3" y="61425"/>
            <a:ext cx="11829000" cy="43200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600"/>
            </a:pPr>
            <a:r>
              <a:rPr lang="zh-CN" altLang="en-US" sz="2800" dirty="0">
                <a:solidFill>
                  <a:schemeClr val="dk1"/>
                </a:solidFill>
              </a:rPr>
              <a:t>　</a:t>
            </a:r>
            <a:r>
              <a:rPr lang="zh-CN" altLang="en-US" sz="2800" dirty="0"/>
              <a:t>　</a:t>
            </a:r>
            <a:r>
              <a:rPr lang="zh-CN" altLang="en-US" sz="2400" dirty="0"/>
              <a:t>　　　</a:t>
            </a:r>
            <a:endParaRPr lang="zh-CN" altLang="en-US" dirty="0"/>
          </a:p>
        </p:txBody>
      </p:sp>
      <p:sp>
        <p:nvSpPr>
          <p:cNvPr id="6" name="Google Shape;60;p1">
            <a:extLst>
              <a:ext uri="{FF2B5EF4-FFF2-40B4-BE49-F238E27FC236}">
                <a16:creationId xmlns:a16="http://schemas.microsoft.com/office/drawing/2014/main" id="{D57A66FE-32B4-5215-3D13-16B7CFBF9DA6}"/>
              </a:ext>
            </a:extLst>
          </p:cNvPr>
          <p:cNvSpPr/>
          <p:nvPr/>
        </p:nvSpPr>
        <p:spPr>
          <a:xfrm>
            <a:off x="0" y="493485"/>
            <a:ext cx="12192000" cy="2278800"/>
          </a:xfrm>
          <a:prstGeom prst="rect">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6000" b="1" i="0" u="none" strike="noStrike" cap="none" dirty="0">
                <a:solidFill>
                  <a:schemeClr val="lt1"/>
                </a:solidFill>
                <a:latin typeface="Meiryo"/>
                <a:ea typeface="Meiryo"/>
                <a:cs typeface="Meiryo"/>
                <a:sym typeface="Meiryo"/>
              </a:rPr>
              <a:t>Ｉ-Basho（</a:t>
            </a:r>
            <a:r>
              <a:rPr lang="ja-JP" sz="6000" b="1" dirty="0">
                <a:solidFill>
                  <a:schemeClr val="lt1"/>
                </a:solidFill>
                <a:latin typeface="Meiryo"/>
                <a:ea typeface="Meiryo"/>
                <a:cs typeface="Meiryo"/>
                <a:sym typeface="Meiryo"/>
              </a:rPr>
              <a:t>いばしょ</a:t>
            </a:r>
            <a:r>
              <a:rPr lang="ja-JP" sz="6000" b="1" i="0" u="none" strike="noStrike" cap="none" dirty="0">
                <a:solidFill>
                  <a:schemeClr val="lt1"/>
                </a:solidFill>
                <a:latin typeface="Meiryo"/>
                <a:ea typeface="Meiryo"/>
                <a:cs typeface="Meiryo"/>
                <a:sym typeface="Meiryo"/>
              </a:rPr>
              <a:t>）</a:t>
            </a:r>
            <a:r>
              <a:rPr lang="ja-JP" sz="6000" b="1" dirty="0">
                <a:solidFill>
                  <a:schemeClr val="lt1"/>
                </a:solidFill>
                <a:latin typeface="Meiryo"/>
                <a:ea typeface="Meiryo"/>
                <a:cs typeface="Meiryo"/>
                <a:sym typeface="Meiryo"/>
              </a:rPr>
              <a:t>ラボ</a:t>
            </a:r>
            <a:endParaRPr sz="6000" b="1" i="0" u="none" strike="noStrike" cap="none" dirty="0">
              <a:solidFill>
                <a:schemeClr val="lt1"/>
              </a:solidFill>
              <a:latin typeface="Meiryo"/>
              <a:ea typeface="Meiryo"/>
              <a:cs typeface="Meiryo"/>
              <a:sym typeface="Meiryo"/>
            </a:endParaRPr>
          </a:p>
        </p:txBody>
      </p:sp>
      <p:sp>
        <p:nvSpPr>
          <p:cNvPr id="10" name="Google Shape;61;p1">
            <a:extLst>
              <a:ext uri="{FF2B5EF4-FFF2-40B4-BE49-F238E27FC236}">
                <a16:creationId xmlns:a16="http://schemas.microsoft.com/office/drawing/2014/main" id="{EE83A053-1B7D-29F1-1C82-7A85DB05F16D}"/>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21</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11" name="Google Shape;63;p1">
            <a:extLst>
              <a:ext uri="{FF2B5EF4-FFF2-40B4-BE49-F238E27FC236}">
                <a16:creationId xmlns:a16="http://schemas.microsoft.com/office/drawing/2014/main" id="{0D9ADA8F-000A-71A5-075A-C05F2A91767F}"/>
              </a:ext>
            </a:extLst>
          </p:cNvPr>
          <p:cNvSpPr txBox="1"/>
          <p:nvPr/>
        </p:nvSpPr>
        <p:spPr>
          <a:xfrm>
            <a:off x="181500" y="2879312"/>
            <a:ext cx="11829000" cy="77047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ja-JP" altLang="en-US" sz="4400" i="0" u="none" strike="noStrike" cap="none" dirty="0">
                <a:solidFill>
                  <a:schemeClr val="tx1"/>
                </a:solidFill>
                <a:latin typeface="Meiryo"/>
                <a:ea typeface="Meiryo"/>
                <a:cs typeface="Meiryo"/>
                <a:sym typeface="Meiryo"/>
              </a:rPr>
              <a:t>ご覧いただきありがとうございました。</a:t>
            </a:r>
            <a:endParaRPr sz="4400" i="0" u="none" strike="noStrike" cap="none" dirty="0">
              <a:solidFill>
                <a:schemeClr val="tx1"/>
              </a:solidFill>
              <a:latin typeface="Meiryo"/>
              <a:ea typeface="Meiryo"/>
              <a:cs typeface="Meiryo"/>
              <a:sym typeface="Meiryo"/>
            </a:endParaRPr>
          </a:p>
        </p:txBody>
      </p:sp>
      <p:grpSp>
        <p:nvGrpSpPr>
          <p:cNvPr id="13" name="グループ化 12">
            <a:extLst>
              <a:ext uri="{FF2B5EF4-FFF2-40B4-BE49-F238E27FC236}">
                <a16:creationId xmlns:a16="http://schemas.microsoft.com/office/drawing/2014/main" id="{AB0EF3EE-96A3-65CC-43D2-232979647E3E}"/>
              </a:ext>
            </a:extLst>
          </p:cNvPr>
          <p:cNvGrpSpPr/>
          <p:nvPr/>
        </p:nvGrpSpPr>
        <p:grpSpPr>
          <a:xfrm>
            <a:off x="6401025" y="3773045"/>
            <a:ext cx="2444592" cy="2586480"/>
            <a:chOff x="8368652" y="1651138"/>
            <a:chExt cx="3572396" cy="4566484"/>
          </a:xfrm>
        </p:grpSpPr>
        <p:sp>
          <p:nvSpPr>
            <p:cNvPr id="14" name="Google Shape;158;g39839544fce_0_0">
              <a:extLst>
                <a:ext uri="{FF2B5EF4-FFF2-40B4-BE49-F238E27FC236}">
                  <a16:creationId xmlns:a16="http://schemas.microsoft.com/office/drawing/2014/main" id="{E3E26299-E27A-4C6C-2D2F-4C936E786196}"/>
                </a:ext>
              </a:extLst>
            </p:cNvPr>
            <p:cNvSpPr/>
            <p:nvPr/>
          </p:nvSpPr>
          <p:spPr>
            <a:xfrm>
              <a:off x="8368652" y="1651138"/>
              <a:ext cx="3572396" cy="4566484"/>
            </a:xfrm>
            <a:prstGeom prst="verticalScroll">
              <a:avLst>
                <a:gd name="adj" fmla="val 6841"/>
              </a:avLst>
            </a:prstGeom>
            <a:solidFill>
              <a:schemeClr val="accent4">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 name="図 14">
              <a:extLst>
                <a:ext uri="{FF2B5EF4-FFF2-40B4-BE49-F238E27FC236}">
                  <a16:creationId xmlns:a16="http://schemas.microsoft.com/office/drawing/2014/main" id="{03DCC6EE-AC84-D1C3-91E8-48679CC44D61}"/>
                </a:ext>
              </a:extLst>
            </p:cNvPr>
            <p:cNvPicPr>
              <a:picLocks noChangeAspect="1"/>
            </p:cNvPicPr>
            <p:nvPr/>
          </p:nvPicPr>
          <p:blipFill>
            <a:blip r:embed="rId5"/>
            <a:srcRect l="79697" t="25560" r="3795" b="27485"/>
            <a:stretch>
              <a:fillRect/>
            </a:stretch>
          </p:blipFill>
          <p:spPr>
            <a:xfrm>
              <a:off x="8957341" y="2045856"/>
              <a:ext cx="2487727" cy="3980235"/>
            </a:xfrm>
            <a:prstGeom prst="rect">
              <a:avLst/>
            </a:prstGeom>
            <a:ln>
              <a:solidFill>
                <a:schemeClr val="tx1"/>
              </a:solidFill>
            </a:ln>
          </p:spPr>
        </p:pic>
      </p:grpSp>
      <p:pic>
        <p:nvPicPr>
          <p:cNvPr id="2" name="図 1" descr="ダイアグラム&#10;&#10;AI 生成コンテンツは誤りを含む可能性があります。">
            <a:extLst>
              <a:ext uri="{FF2B5EF4-FFF2-40B4-BE49-F238E27FC236}">
                <a16:creationId xmlns:a16="http://schemas.microsoft.com/office/drawing/2014/main" id="{6A7E5255-F685-9173-CA43-3FE2CA4A0432}"/>
              </a:ext>
            </a:extLst>
          </p:cNvPr>
          <p:cNvPicPr>
            <a:picLocks noChangeAspect="1"/>
          </p:cNvPicPr>
          <p:nvPr/>
        </p:nvPicPr>
        <p:blipFill>
          <a:blip r:embed="rId6"/>
          <a:srcRect l="44167" t="29531" r="32084" b="16889"/>
          <a:stretch>
            <a:fillRect/>
          </a:stretch>
        </p:blipFill>
        <p:spPr>
          <a:xfrm>
            <a:off x="3572165" y="3633163"/>
            <a:ext cx="2298949" cy="2917381"/>
          </a:xfrm>
          <a:prstGeom prst="rect">
            <a:avLst/>
          </a:prstGeom>
        </p:spPr>
      </p:pic>
      <p:pic>
        <p:nvPicPr>
          <p:cNvPr id="5" name="俳句２（やってみよう）">
            <a:hlinkClick r:id="" action="ppaction://media"/>
            <a:extLst>
              <a:ext uri="{FF2B5EF4-FFF2-40B4-BE49-F238E27FC236}">
                <a16:creationId xmlns:a16="http://schemas.microsoft.com/office/drawing/2014/main" id="{B59F3FA1-DBFF-085D-95AC-64FBD5B0B71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969010" y="5315667"/>
            <a:ext cx="487363" cy="487363"/>
          </a:xfrm>
          <a:prstGeom prst="rect">
            <a:avLst/>
          </a:prstGeom>
        </p:spPr>
      </p:pic>
    </p:spTree>
    <p:extLst>
      <p:ext uri="{BB962C8B-B14F-4D97-AF65-F5344CB8AC3E}">
        <p14:creationId xmlns:p14="http://schemas.microsoft.com/office/powerpoint/2010/main" val="22364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31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g39d51b417ef_0_0"/>
          <p:cNvSpPr/>
          <p:nvPr/>
        </p:nvSpPr>
        <p:spPr>
          <a:xfrm>
            <a:off x="0" y="522518"/>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4000"/>
              <a:buFont typeface="Arial"/>
              <a:buNone/>
            </a:pPr>
            <a:r>
              <a:rPr lang="ja-JP" sz="4000" b="1" i="0" u="none" strike="noStrike" cap="none">
                <a:solidFill>
                  <a:schemeClr val="lt1"/>
                </a:solidFill>
                <a:latin typeface="Meiryo"/>
                <a:ea typeface="Meiryo"/>
                <a:cs typeface="Meiryo"/>
                <a:sym typeface="Meiryo"/>
              </a:rPr>
              <a:t>本研修会の目的</a:t>
            </a:r>
            <a:endParaRPr sz="1400" i="0" u="none" strike="noStrike" cap="none">
              <a:solidFill>
                <a:srgbClr val="000000"/>
              </a:solidFill>
              <a:latin typeface="Meiryo"/>
              <a:ea typeface="Meiryo"/>
              <a:cs typeface="Meiryo"/>
              <a:sym typeface="Meiryo"/>
            </a:endParaRPr>
          </a:p>
        </p:txBody>
      </p:sp>
      <p:sp>
        <p:nvSpPr>
          <p:cNvPr id="72" name="Google Shape;72;g39d51b417ef_0_0"/>
          <p:cNvSpPr txBox="1"/>
          <p:nvPr/>
        </p:nvSpPr>
        <p:spPr>
          <a:xfrm>
            <a:off x="637050" y="3267892"/>
            <a:ext cx="109179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ja-JP" sz="4400" dirty="0">
                <a:solidFill>
                  <a:schemeClr val="tx1"/>
                </a:solidFill>
                <a:latin typeface="Meiryo"/>
                <a:ea typeface="Meiryo"/>
                <a:cs typeface="Meiryo"/>
                <a:sym typeface="Meiryo"/>
              </a:rPr>
              <a:t>〇生徒指導</a:t>
            </a:r>
            <a:r>
              <a:rPr lang="ja-JP" altLang="en-US" sz="4400" dirty="0">
                <a:solidFill>
                  <a:schemeClr val="tx1"/>
                </a:solidFill>
                <a:latin typeface="Meiryo"/>
                <a:ea typeface="Meiryo"/>
                <a:cs typeface="Meiryo"/>
                <a:sym typeface="Meiryo"/>
              </a:rPr>
              <a:t>について、</a:t>
            </a:r>
            <a:r>
              <a:rPr lang="ja-JP" sz="4400" dirty="0">
                <a:solidFill>
                  <a:schemeClr val="tx1"/>
                </a:solidFill>
                <a:latin typeface="Meiryo"/>
                <a:ea typeface="Meiryo"/>
                <a:cs typeface="Meiryo"/>
                <a:sym typeface="Meiryo"/>
              </a:rPr>
              <a:t>理解</a:t>
            </a:r>
            <a:r>
              <a:rPr lang="ja-JP" altLang="en-US" sz="4400" dirty="0">
                <a:solidFill>
                  <a:schemeClr val="tx1"/>
                </a:solidFill>
                <a:latin typeface="Meiryo"/>
                <a:ea typeface="Meiryo"/>
                <a:cs typeface="Meiryo"/>
                <a:sym typeface="Meiryo"/>
              </a:rPr>
              <a:t>を深める</a:t>
            </a:r>
            <a:r>
              <a:rPr lang="ja-JP" sz="4400" dirty="0">
                <a:solidFill>
                  <a:schemeClr val="tx1"/>
                </a:solidFill>
                <a:latin typeface="Meiryo"/>
                <a:ea typeface="Meiryo"/>
                <a:cs typeface="Meiryo"/>
                <a:sym typeface="Meiryo"/>
              </a:rPr>
              <a:t>こと。</a:t>
            </a:r>
            <a:endParaRPr sz="4400" b="0" i="0" u="none" strike="noStrike" cap="none" dirty="0">
              <a:solidFill>
                <a:schemeClr val="tx1"/>
              </a:solidFill>
              <a:latin typeface="Meiryo"/>
              <a:ea typeface="Meiryo"/>
              <a:cs typeface="Meiryo"/>
              <a:sym typeface="Meiryo"/>
            </a:endParaRPr>
          </a:p>
        </p:txBody>
      </p:sp>
      <p:sp>
        <p:nvSpPr>
          <p:cNvPr id="2" name="Google Shape;61;p1">
            <a:extLst>
              <a:ext uri="{FF2B5EF4-FFF2-40B4-BE49-F238E27FC236}">
                <a16:creationId xmlns:a16="http://schemas.microsoft.com/office/drawing/2014/main" id="{B59705A5-4F2F-DBA2-270A-6D2684942721}"/>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3</a:t>
            </a:fld>
            <a:endParaRPr lang="en-US" sz="2000" dirty="0">
              <a:solidFill>
                <a:schemeClr val="dk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5F45E-F742-78C4-ECD3-DDB55665A874}"/>
            </a:ext>
          </a:extLst>
        </p:cNvPr>
        <p:cNvGrpSpPr/>
        <p:nvPr/>
      </p:nvGrpSpPr>
      <p:grpSpPr>
        <a:xfrm>
          <a:off x="0" y="0"/>
          <a:ext cx="0" cy="0"/>
          <a:chOff x="0" y="0"/>
          <a:chExt cx="0" cy="0"/>
        </a:xfrm>
      </p:grpSpPr>
      <p:pic>
        <p:nvPicPr>
          <p:cNvPr id="5" name="図 4" descr="ダイアグラム&#10;&#10;AI 生成コンテンツは誤りを含む可能性があります。">
            <a:extLst>
              <a:ext uri="{FF2B5EF4-FFF2-40B4-BE49-F238E27FC236}">
                <a16:creationId xmlns:a16="http://schemas.microsoft.com/office/drawing/2014/main" id="{1D936C71-3176-2B91-94F6-148C9936E669}"/>
              </a:ext>
            </a:extLst>
          </p:cNvPr>
          <p:cNvPicPr>
            <a:picLocks noChangeAspect="1"/>
          </p:cNvPicPr>
          <p:nvPr/>
        </p:nvPicPr>
        <p:blipFill>
          <a:blip r:embed="rId3"/>
          <a:stretch>
            <a:fillRect/>
          </a:stretch>
        </p:blipFill>
        <p:spPr>
          <a:xfrm>
            <a:off x="462850" y="1291117"/>
            <a:ext cx="11622122" cy="5430008"/>
          </a:xfrm>
          <a:prstGeom prst="rect">
            <a:avLst/>
          </a:prstGeom>
        </p:spPr>
      </p:pic>
      <p:sp>
        <p:nvSpPr>
          <p:cNvPr id="368" name="Google Shape;368;g39db222d04f_1_13">
            <a:extLst>
              <a:ext uri="{FF2B5EF4-FFF2-40B4-BE49-F238E27FC236}">
                <a16:creationId xmlns:a16="http://schemas.microsoft.com/office/drawing/2014/main" id="{1F107CB0-E35B-A7B1-9B25-28FBD485C81C}"/>
              </a:ext>
            </a:extLst>
          </p:cNvPr>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4800"/>
              <a:buFont typeface="Arial"/>
              <a:buNone/>
            </a:pPr>
            <a:r>
              <a:rPr lang="ja-JP" altLang="en-US" sz="4400" b="1" i="0" u="none" strike="noStrike" cap="none" dirty="0">
                <a:solidFill>
                  <a:schemeClr val="lt1"/>
                </a:solidFill>
                <a:latin typeface="Meiryo"/>
                <a:ea typeface="Meiryo"/>
                <a:cs typeface="Meiryo"/>
                <a:sym typeface="Meiryo"/>
              </a:rPr>
              <a:t>明日も登校したくなる学校の実現に向けて</a:t>
            </a:r>
            <a:endParaRPr sz="4400" b="1" i="0" u="none" strike="noStrike" cap="none" dirty="0">
              <a:solidFill>
                <a:schemeClr val="lt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CEEF6F2D-1309-8B08-D924-0CB3644AFFB7}"/>
              </a:ext>
            </a:extLst>
          </p:cNvPr>
          <p:cNvSpPr txBox="1">
            <a:spLocks/>
          </p:cNvSpPr>
          <p:nvPr/>
        </p:nvSpPr>
        <p:spPr>
          <a:xfrm>
            <a:off x="11043350" y="6440788"/>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4</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D2AEDA5E-CF82-0C3C-DA95-C6DD0BE5FE4A}"/>
              </a:ext>
            </a:extLst>
          </p:cNvPr>
          <p:cNvSpPr/>
          <p:nvPr/>
        </p:nvSpPr>
        <p:spPr>
          <a:xfrm>
            <a:off x="618392" y="1473679"/>
            <a:ext cx="11110758" cy="1315241"/>
          </a:xfrm>
          <a:prstGeom prst="roundRect">
            <a:avLst/>
          </a:prstGeom>
          <a:noFill/>
          <a:ln w="155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5021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97d4d335c5_0_1"/>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6000"/>
              <a:buFont typeface="Arial"/>
              <a:buNone/>
            </a:pPr>
            <a:r>
              <a:rPr lang="ja-JP" sz="4000" b="1" i="0" u="none" strike="noStrike" cap="none" dirty="0">
                <a:solidFill>
                  <a:schemeClr val="lt1"/>
                </a:solidFill>
                <a:latin typeface="Meiryo"/>
                <a:ea typeface="Meiryo"/>
                <a:cs typeface="Meiryo"/>
                <a:sym typeface="Meiryo"/>
              </a:rPr>
              <a:t>学校に登校していない児童生徒</a:t>
            </a:r>
            <a:r>
              <a:rPr lang="ja-JP" altLang="en-US" sz="4000" b="1" i="0" u="none" strike="noStrike" cap="none" dirty="0">
                <a:solidFill>
                  <a:schemeClr val="lt1"/>
                </a:solidFill>
                <a:latin typeface="Meiryo"/>
                <a:ea typeface="Meiryo"/>
                <a:cs typeface="Meiryo"/>
                <a:sym typeface="Meiryo"/>
              </a:rPr>
              <a:t>数の変化</a:t>
            </a:r>
            <a:endParaRPr sz="1400" b="1" i="0" u="none" strike="noStrike" cap="none" dirty="0">
              <a:solidFill>
                <a:srgbClr val="000000"/>
              </a:solidFill>
              <a:latin typeface="Meiryo"/>
              <a:ea typeface="Meiryo"/>
              <a:cs typeface="Meiryo"/>
              <a:sym typeface="Meiryo"/>
            </a:endParaRPr>
          </a:p>
        </p:txBody>
      </p:sp>
      <p:sp>
        <p:nvSpPr>
          <p:cNvPr id="96" name="Google Shape;96;g397d4d335c5_0_1"/>
          <p:cNvSpPr txBox="1"/>
          <p:nvPr/>
        </p:nvSpPr>
        <p:spPr>
          <a:xfrm>
            <a:off x="9177625" y="5229732"/>
            <a:ext cx="2883746" cy="10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500" dirty="0">
                <a:solidFill>
                  <a:schemeClr val="dk1"/>
                </a:solidFill>
              </a:rPr>
              <a:t>引用：文部科学省　令和</a:t>
            </a:r>
            <a:r>
              <a:rPr lang="ja-JP" altLang="en-US" sz="1500" dirty="0">
                <a:solidFill>
                  <a:schemeClr val="dk1"/>
                </a:solidFill>
              </a:rPr>
              <a:t>６</a:t>
            </a:r>
            <a:r>
              <a:rPr lang="ja-JP" sz="1500" dirty="0">
                <a:solidFill>
                  <a:schemeClr val="dk1"/>
                </a:solidFill>
              </a:rPr>
              <a:t>年度 児童生徒の問題行動・不登校等生徒指導上の諸課題に関する調査結果の概要</a:t>
            </a:r>
            <a:endParaRPr sz="1500" dirty="0">
              <a:solidFill>
                <a:schemeClr val="dk1"/>
              </a:solidFill>
            </a:endParaRPr>
          </a:p>
        </p:txBody>
      </p:sp>
      <p:pic>
        <p:nvPicPr>
          <p:cNvPr id="3" name="図 2">
            <a:extLst>
              <a:ext uri="{FF2B5EF4-FFF2-40B4-BE49-F238E27FC236}">
                <a16:creationId xmlns:a16="http://schemas.microsoft.com/office/drawing/2014/main" id="{1E098FAF-5FCF-D3A9-5ADF-D969EE58FFF4}"/>
              </a:ext>
            </a:extLst>
          </p:cNvPr>
          <p:cNvPicPr>
            <a:picLocks noChangeAspect="1"/>
          </p:cNvPicPr>
          <p:nvPr/>
        </p:nvPicPr>
        <p:blipFill>
          <a:blip r:embed="rId3"/>
          <a:stretch>
            <a:fillRect/>
          </a:stretch>
        </p:blipFill>
        <p:spPr>
          <a:xfrm>
            <a:off x="2367150" y="1428937"/>
            <a:ext cx="6329022" cy="5295713"/>
          </a:xfrm>
          <a:prstGeom prst="rect">
            <a:avLst/>
          </a:prstGeom>
        </p:spPr>
      </p:pic>
      <p:sp>
        <p:nvSpPr>
          <p:cNvPr id="2" name="Google Shape;61;p1">
            <a:extLst>
              <a:ext uri="{FF2B5EF4-FFF2-40B4-BE49-F238E27FC236}">
                <a16:creationId xmlns:a16="http://schemas.microsoft.com/office/drawing/2014/main" id="{D0504CA6-B596-0302-2144-F89697A49EEA}"/>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5</a:t>
            </a:fld>
            <a:endParaRPr lang="en-US" sz="2000" dirty="0">
              <a:solidFill>
                <a:schemeClr val="dk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7" name="図 6">
            <a:extLst>
              <a:ext uri="{FF2B5EF4-FFF2-40B4-BE49-F238E27FC236}">
                <a16:creationId xmlns:a16="http://schemas.microsoft.com/office/drawing/2014/main" id="{53AA6CB6-B9AE-F500-7AAC-68D3C8F786EE}"/>
              </a:ext>
            </a:extLst>
          </p:cNvPr>
          <p:cNvPicPr>
            <a:picLocks noChangeAspect="1"/>
          </p:cNvPicPr>
          <p:nvPr/>
        </p:nvPicPr>
        <p:blipFill>
          <a:blip r:embed="rId3"/>
          <a:stretch>
            <a:fillRect/>
          </a:stretch>
        </p:blipFill>
        <p:spPr>
          <a:xfrm>
            <a:off x="1193325" y="1417966"/>
            <a:ext cx="9805349" cy="4941557"/>
          </a:xfrm>
          <a:prstGeom prst="rect">
            <a:avLst/>
          </a:prstGeom>
        </p:spPr>
      </p:pic>
      <p:sp>
        <p:nvSpPr>
          <p:cNvPr id="105" name="Google Shape;105;g39d51b417ef_0_1020"/>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6000"/>
              <a:buFont typeface="Arial"/>
              <a:buNone/>
            </a:pPr>
            <a:r>
              <a:rPr lang="ja-JP" altLang="en-US" sz="3200" b="1" i="0" u="none" strike="noStrike" cap="none" dirty="0">
                <a:solidFill>
                  <a:schemeClr val="lt1"/>
                </a:solidFill>
                <a:latin typeface="Meiryo"/>
                <a:ea typeface="Meiryo"/>
                <a:cs typeface="Meiryo"/>
                <a:sym typeface="Meiryo"/>
              </a:rPr>
              <a:t>都道府県別</a:t>
            </a:r>
            <a:r>
              <a:rPr lang="ja-JP" sz="3200" b="1" i="0" u="none" strike="noStrike" cap="none" dirty="0">
                <a:solidFill>
                  <a:schemeClr val="lt1"/>
                </a:solidFill>
                <a:latin typeface="Meiryo"/>
                <a:ea typeface="Meiryo"/>
                <a:cs typeface="Meiryo"/>
                <a:sym typeface="Meiryo"/>
              </a:rPr>
              <a:t>学校に登校していない児童生徒</a:t>
            </a:r>
            <a:r>
              <a:rPr lang="ja-JP" altLang="en-US" sz="3200" b="1" i="0" u="none" strike="noStrike" cap="none" dirty="0">
                <a:solidFill>
                  <a:schemeClr val="lt1"/>
                </a:solidFill>
                <a:latin typeface="Meiryo"/>
                <a:ea typeface="Meiryo"/>
                <a:cs typeface="Meiryo"/>
                <a:sym typeface="Meiryo"/>
              </a:rPr>
              <a:t>数（</a:t>
            </a:r>
            <a:r>
              <a:rPr lang="en-US" altLang="ja-JP" sz="3200" b="1" i="0" u="none" strike="noStrike" cap="none" dirty="0">
                <a:solidFill>
                  <a:schemeClr val="lt1"/>
                </a:solidFill>
                <a:latin typeface="Meiryo"/>
                <a:ea typeface="Meiryo"/>
                <a:cs typeface="Meiryo"/>
                <a:sym typeface="Meiryo"/>
              </a:rPr>
              <a:t>1,000</a:t>
            </a:r>
            <a:r>
              <a:rPr lang="ja-JP" altLang="en-US" sz="3200" b="1" i="0" u="none" strike="noStrike" cap="none" dirty="0">
                <a:solidFill>
                  <a:schemeClr val="lt1"/>
                </a:solidFill>
                <a:latin typeface="Meiryo"/>
                <a:ea typeface="Meiryo"/>
                <a:cs typeface="Meiryo"/>
                <a:sym typeface="Meiryo"/>
              </a:rPr>
              <a:t>人当たり）</a:t>
            </a:r>
            <a:endParaRPr sz="1100" b="1" i="0" u="none" strike="noStrike" cap="none" dirty="0">
              <a:solidFill>
                <a:srgbClr val="000000"/>
              </a:solidFill>
              <a:latin typeface="Meiryo"/>
              <a:ea typeface="Meiryo"/>
              <a:cs typeface="Meiryo"/>
              <a:sym typeface="Meiryo"/>
            </a:endParaRPr>
          </a:p>
        </p:txBody>
      </p:sp>
      <p:sp>
        <p:nvSpPr>
          <p:cNvPr id="107" name="Google Shape;107;g39d51b417ef_0_1020"/>
          <p:cNvSpPr/>
          <p:nvPr/>
        </p:nvSpPr>
        <p:spPr>
          <a:xfrm>
            <a:off x="2237587" y="2443397"/>
            <a:ext cx="265770" cy="3873201"/>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8" name="Google Shape;108;g39d51b417ef_0_1020"/>
          <p:cNvSpPr/>
          <p:nvPr/>
        </p:nvSpPr>
        <p:spPr>
          <a:xfrm>
            <a:off x="3352530" y="2048090"/>
            <a:ext cx="1634902" cy="676787"/>
          </a:xfrm>
          <a:prstGeom prst="wedgeRectCallout">
            <a:avLst>
              <a:gd name="adj1" fmla="val -97381"/>
              <a:gd name="adj2" fmla="val 3495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2400" b="0" i="0" u="none" strike="noStrike" cap="none" dirty="0">
                <a:solidFill>
                  <a:srgbClr val="000000"/>
                </a:solidFill>
                <a:latin typeface="Arial"/>
                <a:ea typeface="Arial"/>
                <a:cs typeface="Arial"/>
                <a:sym typeface="Arial"/>
              </a:rPr>
              <a:t>宮城県</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2400" b="0" i="0" u="none" strike="noStrike" cap="none" dirty="0">
                <a:solidFill>
                  <a:srgbClr val="000000"/>
                </a:solidFill>
                <a:latin typeface="Arial"/>
                <a:ea typeface="Arial"/>
                <a:cs typeface="Arial"/>
                <a:sym typeface="Arial"/>
              </a:rPr>
              <a:t>4</a:t>
            </a:r>
            <a:r>
              <a:rPr lang="en-US" altLang="ja-JP" sz="2400" b="0" i="0" u="none" strike="noStrike" cap="none" dirty="0">
                <a:solidFill>
                  <a:srgbClr val="000000"/>
                </a:solidFill>
                <a:latin typeface="Arial"/>
                <a:ea typeface="Arial"/>
                <a:cs typeface="Arial"/>
                <a:sym typeface="Arial"/>
              </a:rPr>
              <a:t>7</a:t>
            </a:r>
            <a:r>
              <a:rPr lang="ja-JP" sz="2400" b="0" i="0" u="none" strike="noStrike" cap="none" dirty="0">
                <a:solidFill>
                  <a:srgbClr val="000000"/>
                </a:solidFill>
                <a:latin typeface="Arial"/>
                <a:ea typeface="Arial"/>
                <a:cs typeface="Arial"/>
                <a:sym typeface="Arial"/>
              </a:rPr>
              <a:t>.</a:t>
            </a:r>
            <a:r>
              <a:rPr lang="en-US" altLang="ja-JP" sz="2400" b="0" i="0" u="none" strike="noStrike" cap="none" dirty="0">
                <a:solidFill>
                  <a:srgbClr val="000000"/>
                </a:solidFill>
                <a:latin typeface="Arial"/>
                <a:ea typeface="Arial"/>
                <a:cs typeface="Arial"/>
                <a:sym typeface="Arial"/>
              </a:rPr>
              <a:t>0</a:t>
            </a:r>
            <a:r>
              <a:rPr lang="ja-JP" sz="2400" b="0" i="0" u="none" strike="noStrike" cap="none" dirty="0">
                <a:solidFill>
                  <a:srgbClr val="000000"/>
                </a:solidFill>
                <a:latin typeface="Arial"/>
                <a:ea typeface="Arial"/>
                <a:cs typeface="Arial"/>
                <a:sym typeface="Arial"/>
              </a:rPr>
              <a:t>人</a:t>
            </a:r>
            <a:endParaRPr sz="2400" b="0" i="0" u="none" strike="noStrike" cap="none" dirty="0">
              <a:solidFill>
                <a:srgbClr val="000000"/>
              </a:solidFill>
              <a:latin typeface="Arial"/>
              <a:ea typeface="Arial"/>
              <a:cs typeface="Arial"/>
              <a:sym typeface="Arial"/>
            </a:endParaRPr>
          </a:p>
        </p:txBody>
      </p:sp>
      <p:sp>
        <p:nvSpPr>
          <p:cNvPr id="109" name="Google Shape;109;g39d51b417ef_0_1020"/>
          <p:cNvSpPr txBox="1"/>
          <p:nvPr/>
        </p:nvSpPr>
        <p:spPr>
          <a:xfrm>
            <a:off x="1049374" y="6305952"/>
            <a:ext cx="963889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500" dirty="0">
                <a:solidFill>
                  <a:schemeClr val="dk1"/>
                </a:solidFill>
              </a:rPr>
              <a:t>引用：文部科学省　令和</a:t>
            </a:r>
            <a:r>
              <a:rPr lang="ja-JP" altLang="en-US" sz="1500" dirty="0">
                <a:solidFill>
                  <a:schemeClr val="dk1"/>
                </a:solidFill>
              </a:rPr>
              <a:t>６</a:t>
            </a:r>
            <a:r>
              <a:rPr lang="ja-JP" sz="1500" dirty="0">
                <a:solidFill>
                  <a:schemeClr val="dk1"/>
                </a:solidFill>
              </a:rPr>
              <a:t>年度 児童生徒の問題行動・不登校等生徒指導上の諸課題に関する調査結果の概要</a:t>
            </a:r>
            <a:endParaRPr sz="1500" dirty="0">
              <a:solidFill>
                <a:schemeClr val="dk1"/>
              </a:solidFill>
            </a:endParaRPr>
          </a:p>
        </p:txBody>
      </p:sp>
      <p:sp>
        <p:nvSpPr>
          <p:cNvPr id="2" name="Google Shape;61;p1">
            <a:extLst>
              <a:ext uri="{FF2B5EF4-FFF2-40B4-BE49-F238E27FC236}">
                <a16:creationId xmlns:a16="http://schemas.microsoft.com/office/drawing/2014/main" id="{35FDFF35-3F83-6856-C3CA-D020F88F5ADE}"/>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6</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3" name="Google Shape;107;g39d51b417ef_0_1020">
            <a:extLst>
              <a:ext uri="{FF2B5EF4-FFF2-40B4-BE49-F238E27FC236}">
                <a16:creationId xmlns:a16="http://schemas.microsoft.com/office/drawing/2014/main" id="{DDFF72F6-3B6C-0DCA-17B5-44D7FD59B136}"/>
              </a:ext>
            </a:extLst>
          </p:cNvPr>
          <p:cNvSpPr/>
          <p:nvPr/>
        </p:nvSpPr>
        <p:spPr>
          <a:xfrm>
            <a:off x="10345439" y="3406648"/>
            <a:ext cx="698182" cy="365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a:extLst>
            <a:ext uri="{FF2B5EF4-FFF2-40B4-BE49-F238E27FC236}">
              <a16:creationId xmlns:a16="http://schemas.microsoft.com/office/drawing/2014/main" id="{69B062BB-1A16-2437-6180-46FBDDC90537}"/>
            </a:ext>
          </a:extLst>
        </p:cNvPr>
        <p:cNvGrpSpPr/>
        <p:nvPr/>
      </p:nvGrpSpPr>
      <p:grpSpPr>
        <a:xfrm>
          <a:off x="0" y="0"/>
          <a:ext cx="0" cy="0"/>
          <a:chOff x="0" y="0"/>
          <a:chExt cx="0" cy="0"/>
        </a:xfrm>
      </p:grpSpPr>
      <p:sp>
        <p:nvSpPr>
          <p:cNvPr id="132" name="Google Shape;132;g39d5b84c3b5_1_320">
            <a:extLst>
              <a:ext uri="{FF2B5EF4-FFF2-40B4-BE49-F238E27FC236}">
                <a16:creationId xmlns:a16="http://schemas.microsoft.com/office/drawing/2014/main" id="{01064E59-D1C1-54F0-A69E-223E40B2555F}"/>
              </a:ext>
            </a:extLst>
          </p:cNvPr>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ja-JP" sz="3000" b="1" dirty="0">
                <a:solidFill>
                  <a:schemeClr val="lt1"/>
                </a:solidFill>
                <a:latin typeface="Meiryo"/>
                <a:ea typeface="Meiryo"/>
                <a:cs typeface="Meiryo"/>
                <a:sym typeface="Meiryo"/>
              </a:rPr>
              <a:t>学校に登校していない児童生徒の新規発生の抑制の必要性について</a:t>
            </a:r>
            <a:endParaRPr sz="4200" b="1" i="0" u="none" strike="noStrike" cap="none" dirty="0">
              <a:solidFill>
                <a:schemeClr val="lt1"/>
              </a:solidFill>
            </a:endParaRPr>
          </a:p>
        </p:txBody>
      </p:sp>
      <p:sp>
        <p:nvSpPr>
          <p:cNvPr id="5" name="Google Shape;117;g39d5b84c3b5_1_320">
            <a:extLst>
              <a:ext uri="{FF2B5EF4-FFF2-40B4-BE49-F238E27FC236}">
                <a16:creationId xmlns:a16="http://schemas.microsoft.com/office/drawing/2014/main" id="{08ECC2F1-65EC-3BD5-DA80-2FE5BE57BB1D}"/>
              </a:ext>
            </a:extLst>
          </p:cNvPr>
          <p:cNvSpPr/>
          <p:nvPr/>
        </p:nvSpPr>
        <p:spPr>
          <a:xfrm>
            <a:off x="407935" y="1507499"/>
            <a:ext cx="10501363" cy="4816884"/>
          </a:xfrm>
          <a:prstGeom prst="rect">
            <a:avLst/>
          </a:prstGeom>
          <a:solidFill>
            <a:srgbClr val="FF9999">
              <a:alpha val="80000"/>
            </a:srgbClr>
          </a:solidFill>
          <a:ln w="24200" cap="flat" cmpd="sng">
            <a:solidFill>
              <a:srgbClr val="082836"/>
            </a:solidFill>
            <a:prstDash val="solid"/>
            <a:miter lim="800000"/>
            <a:headEnd type="none" w="sm" len="sm"/>
            <a:tailEnd type="none" w="sm" len="sm"/>
          </a:ln>
        </p:spPr>
        <p:txBody>
          <a:bodyPr spcFirstLastPara="1" wrap="square" lIns="116075" tIns="58025" rIns="116075" bIns="58025" anchor="ctr" anchorCtr="0">
            <a:noAutofit/>
          </a:bodyPr>
          <a:lstStyle/>
          <a:p>
            <a:pPr marL="0" marR="0" lvl="0" indent="0" algn="l" rtl="0">
              <a:lnSpc>
                <a:spcPct val="100000"/>
              </a:lnSpc>
              <a:spcBef>
                <a:spcPts val="0"/>
              </a:spcBef>
              <a:spcAft>
                <a:spcPts val="0"/>
              </a:spcAft>
              <a:buClr>
                <a:srgbClr val="000000"/>
              </a:buClr>
              <a:buSzPts val="2285"/>
              <a:buFont typeface="Arial"/>
              <a:buNone/>
            </a:pPr>
            <a:endParaRPr sz="2285" b="0" i="0" u="none" strike="noStrike" cap="none" dirty="0">
              <a:solidFill>
                <a:srgbClr val="FFFFFF"/>
              </a:solidFill>
              <a:latin typeface="Arial"/>
              <a:ea typeface="Arial"/>
              <a:cs typeface="Arial"/>
              <a:sym typeface="Arial"/>
            </a:endParaRPr>
          </a:p>
        </p:txBody>
      </p:sp>
      <p:cxnSp>
        <p:nvCxnSpPr>
          <p:cNvPr id="6" name="Google Shape;118;g39d5b84c3b5_1_320">
            <a:extLst>
              <a:ext uri="{FF2B5EF4-FFF2-40B4-BE49-F238E27FC236}">
                <a16:creationId xmlns:a16="http://schemas.microsoft.com/office/drawing/2014/main" id="{CCCBEDC3-733C-B1F6-4238-C233D37A5B26}"/>
              </a:ext>
            </a:extLst>
          </p:cNvPr>
          <p:cNvCxnSpPr/>
          <p:nvPr/>
        </p:nvCxnSpPr>
        <p:spPr>
          <a:xfrm>
            <a:off x="565738" y="5557951"/>
            <a:ext cx="9538226" cy="0"/>
          </a:xfrm>
          <a:prstGeom prst="straightConnector1">
            <a:avLst/>
          </a:prstGeom>
          <a:noFill/>
          <a:ln w="24200" cap="flat" cmpd="sng">
            <a:solidFill>
              <a:srgbClr val="000000"/>
            </a:solidFill>
            <a:prstDash val="solid"/>
            <a:miter lim="800000"/>
            <a:headEnd type="none" w="sm" len="sm"/>
            <a:tailEnd type="none" w="sm" len="sm"/>
          </a:ln>
        </p:spPr>
      </p:cxnSp>
      <p:cxnSp>
        <p:nvCxnSpPr>
          <p:cNvPr id="17" name="Google Shape;129;g39d5b84c3b5_1_320">
            <a:extLst>
              <a:ext uri="{FF2B5EF4-FFF2-40B4-BE49-F238E27FC236}">
                <a16:creationId xmlns:a16="http://schemas.microsoft.com/office/drawing/2014/main" id="{2A78A6EF-90A7-65F6-7BE9-EB40415D41B5}"/>
              </a:ext>
            </a:extLst>
          </p:cNvPr>
          <p:cNvCxnSpPr>
            <a:cxnSpLocks/>
          </p:cNvCxnSpPr>
          <p:nvPr/>
        </p:nvCxnSpPr>
        <p:spPr>
          <a:xfrm>
            <a:off x="2958742" y="2488280"/>
            <a:ext cx="1014493" cy="1295130"/>
          </a:xfrm>
          <a:prstGeom prst="straightConnector1">
            <a:avLst/>
          </a:prstGeom>
          <a:noFill/>
          <a:ln w="36300" cap="flat" cmpd="sng">
            <a:solidFill>
              <a:schemeClr val="accent5"/>
            </a:solidFill>
            <a:prstDash val="solid"/>
            <a:round/>
            <a:headEnd type="none" w="sm" len="sm"/>
            <a:tailEnd type="none" w="sm" len="sm"/>
          </a:ln>
        </p:spPr>
      </p:cxnSp>
      <p:sp>
        <p:nvSpPr>
          <p:cNvPr id="7" name="Google Shape;119;g39d5b84c3b5_1_320">
            <a:extLst>
              <a:ext uri="{FF2B5EF4-FFF2-40B4-BE49-F238E27FC236}">
                <a16:creationId xmlns:a16="http://schemas.microsoft.com/office/drawing/2014/main" id="{D81B594F-02B5-AC31-8645-408FC427DAFC}"/>
              </a:ext>
            </a:extLst>
          </p:cNvPr>
          <p:cNvSpPr/>
          <p:nvPr/>
        </p:nvSpPr>
        <p:spPr>
          <a:xfrm>
            <a:off x="1397810" y="2488280"/>
            <a:ext cx="1560932" cy="3063582"/>
          </a:xfrm>
          <a:prstGeom prst="rect">
            <a:avLst/>
          </a:prstGeom>
          <a:solidFill>
            <a:srgbClr val="4892DC"/>
          </a:solidFill>
          <a:ln w="24200" cap="flat" cmpd="sng">
            <a:solidFill>
              <a:srgbClr val="082836"/>
            </a:solidFill>
            <a:prstDash val="solid"/>
            <a:miter lim="800000"/>
            <a:headEnd type="none" w="sm" len="sm"/>
            <a:tailEnd type="none" w="sm" len="sm"/>
          </a:ln>
        </p:spPr>
        <p:txBody>
          <a:bodyPr spcFirstLastPara="1" wrap="square" lIns="116075" tIns="58025" rIns="116075" bIns="58025" anchor="ctr" anchorCtr="0">
            <a:noAutofit/>
          </a:bodyPr>
          <a:lstStyle/>
          <a:p>
            <a:pPr marL="0" marR="0" lvl="0" indent="0" algn="ctr" rtl="0">
              <a:lnSpc>
                <a:spcPct val="100000"/>
              </a:lnSpc>
              <a:spcBef>
                <a:spcPts val="0"/>
              </a:spcBef>
              <a:spcAft>
                <a:spcPts val="0"/>
              </a:spcAft>
              <a:buClr>
                <a:srgbClr val="FFFFFF"/>
              </a:buClr>
              <a:buSzPts val="2031"/>
              <a:buFont typeface="Arial"/>
              <a:buNone/>
            </a:pPr>
            <a:r>
              <a:rPr lang="ja-JP" sz="2793" b="0" i="0" u="none" strike="noStrike" cap="none">
                <a:solidFill>
                  <a:srgbClr val="FFFFFF"/>
                </a:solidFill>
                <a:latin typeface="Arial"/>
                <a:ea typeface="Arial"/>
                <a:cs typeface="Arial"/>
                <a:sym typeface="Arial"/>
              </a:rPr>
              <a:t>1,802人</a:t>
            </a:r>
            <a:endParaRPr sz="2094" b="0" i="0" u="none" strike="noStrike" cap="none">
              <a:solidFill>
                <a:srgbClr val="FFFFFF"/>
              </a:solidFill>
              <a:latin typeface="Arial"/>
              <a:ea typeface="Arial"/>
              <a:cs typeface="Arial"/>
              <a:sym typeface="Arial"/>
            </a:endParaRPr>
          </a:p>
        </p:txBody>
      </p:sp>
      <p:sp>
        <p:nvSpPr>
          <p:cNvPr id="8" name="Google Shape;120;g39d5b84c3b5_1_320">
            <a:extLst>
              <a:ext uri="{FF2B5EF4-FFF2-40B4-BE49-F238E27FC236}">
                <a16:creationId xmlns:a16="http://schemas.microsoft.com/office/drawing/2014/main" id="{572A73C1-BAC8-0A3E-4C61-4CA5388A50F3}"/>
              </a:ext>
            </a:extLst>
          </p:cNvPr>
          <p:cNvSpPr txBox="1"/>
          <p:nvPr/>
        </p:nvSpPr>
        <p:spPr>
          <a:xfrm>
            <a:off x="1280721" y="2116024"/>
            <a:ext cx="2410050" cy="481009"/>
          </a:xfrm>
          <a:prstGeom prst="rect">
            <a:avLst/>
          </a:prstGeom>
          <a:noFill/>
          <a:ln>
            <a:noFill/>
          </a:ln>
        </p:spPr>
        <p:txBody>
          <a:bodyPr spcFirstLastPara="1" wrap="square" lIns="116075" tIns="58025" rIns="116075" bIns="58025" anchor="t" anchorCtr="0">
            <a:noAutofit/>
          </a:bodyPr>
          <a:lstStyle/>
          <a:p>
            <a:pPr marL="0" marR="0" lvl="0" indent="0" algn="l" rtl="0">
              <a:lnSpc>
                <a:spcPct val="100000"/>
              </a:lnSpc>
              <a:spcBef>
                <a:spcPts val="0"/>
              </a:spcBef>
              <a:spcAft>
                <a:spcPts val="0"/>
              </a:spcAft>
              <a:buClr>
                <a:srgbClr val="000000"/>
              </a:buClr>
              <a:buSzPts val="1524"/>
              <a:buFont typeface="Arial"/>
              <a:buNone/>
            </a:pPr>
            <a:r>
              <a:rPr lang="ja-JP" sz="2000" b="0" i="0" u="none" strike="noStrike" cap="none" dirty="0">
                <a:solidFill>
                  <a:srgbClr val="000000"/>
                </a:solidFill>
                <a:latin typeface="Arial"/>
                <a:ea typeface="Arial"/>
                <a:cs typeface="Arial"/>
                <a:sym typeface="Arial"/>
              </a:rPr>
              <a:t>平成29年度末</a:t>
            </a:r>
            <a:endParaRPr sz="2000" b="0" i="0" u="none" strike="noStrike" cap="none" dirty="0">
              <a:solidFill>
                <a:srgbClr val="000000"/>
              </a:solidFill>
              <a:latin typeface="Arial"/>
              <a:ea typeface="Arial"/>
              <a:cs typeface="Arial"/>
              <a:sym typeface="Arial"/>
            </a:endParaRPr>
          </a:p>
        </p:txBody>
      </p:sp>
      <p:sp>
        <p:nvSpPr>
          <p:cNvPr id="9" name="Google Shape;121;g39d5b84c3b5_1_320">
            <a:extLst>
              <a:ext uri="{FF2B5EF4-FFF2-40B4-BE49-F238E27FC236}">
                <a16:creationId xmlns:a16="http://schemas.microsoft.com/office/drawing/2014/main" id="{A67DC3DD-9454-FE27-1232-AF8CCFFBA283}"/>
              </a:ext>
            </a:extLst>
          </p:cNvPr>
          <p:cNvSpPr txBox="1"/>
          <p:nvPr/>
        </p:nvSpPr>
        <p:spPr>
          <a:xfrm>
            <a:off x="565756" y="5626860"/>
            <a:ext cx="9980249" cy="732666"/>
          </a:xfrm>
          <a:prstGeom prst="rect">
            <a:avLst/>
          </a:prstGeom>
          <a:noFill/>
          <a:ln>
            <a:noFill/>
          </a:ln>
        </p:spPr>
        <p:txBody>
          <a:bodyPr spcFirstLastPara="1" wrap="square" lIns="116075" tIns="58025" rIns="116075" bIns="58025" anchor="t" anchorCtr="0">
            <a:noAutofit/>
          </a:bodyPr>
          <a:lstStyle/>
          <a:p>
            <a:pPr marL="0" marR="0" lvl="0" indent="0" algn="l" rtl="0">
              <a:lnSpc>
                <a:spcPct val="125000"/>
              </a:lnSpc>
              <a:spcBef>
                <a:spcPts val="0"/>
              </a:spcBef>
              <a:spcAft>
                <a:spcPts val="0"/>
              </a:spcAft>
              <a:buClr>
                <a:srgbClr val="000000"/>
              </a:buClr>
              <a:buSzPts val="1524"/>
              <a:buFont typeface="Arial"/>
              <a:buNone/>
            </a:pPr>
            <a:r>
              <a:rPr lang="ja-JP" sz="1523" b="0" i="0" u="none" strike="noStrike" cap="none" dirty="0">
                <a:solidFill>
                  <a:srgbClr val="000000"/>
                </a:solidFill>
                <a:latin typeface="Arial"/>
                <a:ea typeface="Arial"/>
                <a:cs typeface="Arial"/>
                <a:sym typeface="Arial"/>
              </a:rPr>
              <a:t>（仙台市を除く県内公立小中学校）</a:t>
            </a:r>
            <a:endParaRPr sz="1523" b="0" i="0" u="none" strike="noStrike" cap="none" dirty="0">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1524"/>
              <a:buFont typeface="Arial"/>
              <a:buNone/>
            </a:pPr>
            <a:r>
              <a:rPr lang="ja-JP" sz="1523" b="0" i="0" u="none" strike="noStrike" cap="none" dirty="0">
                <a:solidFill>
                  <a:srgbClr val="000000"/>
                </a:solidFill>
                <a:latin typeface="Arial"/>
                <a:ea typeface="Arial"/>
                <a:cs typeface="Arial"/>
                <a:sym typeface="Arial"/>
              </a:rPr>
              <a:t>※平成29年度及び平成30年度「宮城県長期欠席状況調査」による</a:t>
            </a:r>
            <a:endParaRPr sz="1777" b="0" i="0" u="none" strike="noStrike" cap="none" dirty="0">
              <a:solidFill>
                <a:srgbClr val="000000"/>
              </a:solidFill>
              <a:latin typeface="Arial"/>
              <a:ea typeface="Arial"/>
              <a:cs typeface="Arial"/>
              <a:sym typeface="Arial"/>
            </a:endParaRPr>
          </a:p>
        </p:txBody>
      </p:sp>
      <p:sp>
        <p:nvSpPr>
          <p:cNvPr id="11" name="Google Shape;123;g39d5b84c3b5_1_320">
            <a:extLst>
              <a:ext uri="{FF2B5EF4-FFF2-40B4-BE49-F238E27FC236}">
                <a16:creationId xmlns:a16="http://schemas.microsoft.com/office/drawing/2014/main" id="{16B0A02C-111F-D21D-CF00-52D309EFD595}"/>
              </a:ext>
            </a:extLst>
          </p:cNvPr>
          <p:cNvSpPr/>
          <p:nvPr/>
        </p:nvSpPr>
        <p:spPr>
          <a:xfrm>
            <a:off x="6440629" y="1960644"/>
            <a:ext cx="1560932" cy="1836070"/>
          </a:xfrm>
          <a:prstGeom prst="rect">
            <a:avLst/>
          </a:prstGeom>
          <a:solidFill>
            <a:srgbClr val="FF0000"/>
          </a:solidFill>
          <a:ln w="24200" cap="flat" cmpd="sng">
            <a:solidFill>
              <a:srgbClr val="082836"/>
            </a:solidFill>
            <a:prstDash val="solid"/>
            <a:miter lim="800000"/>
            <a:headEnd type="none" w="sm" len="sm"/>
            <a:tailEnd type="none" w="sm" len="sm"/>
          </a:ln>
        </p:spPr>
        <p:txBody>
          <a:bodyPr spcFirstLastPara="1" wrap="square" lIns="116075" tIns="58025" rIns="116075" bIns="58025" anchor="ctr" anchorCtr="0">
            <a:noAutofit/>
          </a:bodyPr>
          <a:lstStyle/>
          <a:p>
            <a:pPr marL="0" marR="0" lvl="0" indent="0" algn="l" rtl="0">
              <a:lnSpc>
                <a:spcPct val="100000"/>
              </a:lnSpc>
              <a:spcBef>
                <a:spcPts val="0"/>
              </a:spcBef>
              <a:spcAft>
                <a:spcPts val="0"/>
              </a:spcAft>
              <a:buClr>
                <a:srgbClr val="FFFFFF"/>
              </a:buClr>
              <a:buSzPts val="1270"/>
              <a:buFont typeface="Arial"/>
              <a:buNone/>
            </a:pPr>
            <a:r>
              <a:rPr lang="ja-JP" sz="2031" b="0" i="0" u="none" strike="noStrike" cap="none" dirty="0">
                <a:solidFill>
                  <a:srgbClr val="FFFFFF"/>
                </a:solidFill>
                <a:latin typeface="Arial"/>
                <a:ea typeface="Arial"/>
                <a:cs typeface="Arial"/>
                <a:sym typeface="Arial"/>
              </a:rPr>
              <a:t>新規</a:t>
            </a:r>
            <a:endParaRPr sz="2031"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70"/>
              <a:buFont typeface="Arial"/>
              <a:buNone/>
            </a:pPr>
            <a:r>
              <a:rPr lang="ja-JP" sz="2793" b="0" i="0" u="none" strike="noStrike" cap="none" dirty="0">
                <a:solidFill>
                  <a:srgbClr val="FFFFFF"/>
                </a:solidFill>
                <a:latin typeface="Arial"/>
                <a:ea typeface="Arial"/>
                <a:cs typeface="Arial"/>
                <a:sym typeface="Arial"/>
              </a:rPr>
              <a:t>1,081人</a:t>
            </a:r>
            <a:endParaRPr sz="2094" b="0" i="0" u="none" strike="noStrike" cap="none" dirty="0">
              <a:solidFill>
                <a:srgbClr val="FFFFFF"/>
              </a:solidFill>
              <a:latin typeface="Arial"/>
              <a:ea typeface="Arial"/>
              <a:cs typeface="Arial"/>
              <a:sym typeface="Arial"/>
            </a:endParaRPr>
          </a:p>
        </p:txBody>
      </p:sp>
      <p:sp>
        <p:nvSpPr>
          <p:cNvPr id="12" name="Google Shape;124;g39d5b84c3b5_1_320">
            <a:extLst>
              <a:ext uri="{FF2B5EF4-FFF2-40B4-BE49-F238E27FC236}">
                <a16:creationId xmlns:a16="http://schemas.microsoft.com/office/drawing/2014/main" id="{93CB4154-F3E8-7503-E645-E294B224B466}"/>
              </a:ext>
            </a:extLst>
          </p:cNvPr>
          <p:cNvSpPr txBox="1"/>
          <p:nvPr/>
        </p:nvSpPr>
        <p:spPr>
          <a:xfrm>
            <a:off x="6257486" y="1604752"/>
            <a:ext cx="2410050" cy="495403"/>
          </a:xfrm>
          <a:prstGeom prst="rect">
            <a:avLst/>
          </a:prstGeom>
          <a:noFill/>
          <a:ln>
            <a:noFill/>
          </a:ln>
        </p:spPr>
        <p:txBody>
          <a:bodyPr spcFirstLastPara="1" wrap="square" lIns="116075" tIns="58025" rIns="116075" bIns="58025" anchor="t" anchorCtr="0">
            <a:noAutofit/>
          </a:bodyPr>
          <a:lstStyle/>
          <a:p>
            <a:pPr marL="0" marR="0" lvl="0" indent="0" algn="l" rtl="0">
              <a:lnSpc>
                <a:spcPct val="100000"/>
              </a:lnSpc>
              <a:spcBef>
                <a:spcPts val="0"/>
              </a:spcBef>
              <a:spcAft>
                <a:spcPts val="0"/>
              </a:spcAft>
              <a:buClr>
                <a:srgbClr val="000000"/>
              </a:buClr>
              <a:buSzPts val="1524"/>
              <a:buFont typeface="Arial"/>
              <a:buNone/>
            </a:pPr>
            <a:r>
              <a:rPr lang="ja-JP" sz="2000" b="0" i="0" u="none" strike="noStrike" cap="none" dirty="0">
                <a:solidFill>
                  <a:srgbClr val="000000"/>
                </a:solidFill>
                <a:latin typeface="Arial"/>
                <a:ea typeface="Arial"/>
                <a:cs typeface="Arial"/>
                <a:sym typeface="Arial"/>
              </a:rPr>
              <a:t>平成30年度末</a:t>
            </a:r>
            <a:endParaRPr sz="2000" b="0" i="0" u="none" strike="noStrike" cap="none" dirty="0">
              <a:solidFill>
                <a:srgbClr val="000000"/>
              </a:solidFill>
              <a:latin typeface="Arial"/>
              <a:ea typeface="Arial"/>
              <a:cs typeface="Arial"/>
              <a:sym typeface="Arial"/>
            </a:endParaRPr>
          </a:p>
        </p:txBody>
      </p:sp>
      <p:sp>
        <p:nvSpPr>
          <p:cNvPr id="13" name="Google Shape;125;g39d5b84c3b5_1_320">
            <a:extLst>
              <a:ext uri="{FF2B5EF4-FFF2-40B4-BE49-F238E27FC236}">
                <a16:creationId xmlns:a16="http://schemas.microsoft.com/office/drawing/2014/main" id="{C8970C70-EADC-2298-031C-1BB4D6B056F4}"/>
              </a:ext>
            </a:extLst>
          </p:cNvPr>
          <p:cNvSpPr/>
          <p:nvPr/>
        </p:nvSpPr>
        <p:spPr>
          <a:xfrm>
            <a:off x="3980094" y="3790351"/>
            <a:ext cx="1560932" cy="1767697"/>
          </a:xfrm>
          <a:prstGeom prst="rect">
            <a:avLst/>
          </a:prstGeom>
          <a:solidFill>
            <a:srgbClr val="4892DC"/>
          </a:solidFill>
          <a:ln w="24200" cap="flat" cmpd="sng">
            <a:solidFill>
              <a:srgbClr val="082836"/>
            </a:solidFill>
            <a:prstDash val="solid"/>
            <a:miter lim="800000"/>
            <a:headEnd type="none" w="sm" len="sm"/>
            <a:tailEnd type="none" w="sm" len="sm"/>
          </a:ln>
        </p:spPr>
        <p:txBody>
          <a:bodyPr spcFirstLastPara="1" wrap="square" lIns="116075" tIns="58025" rIns="116075" bIns="58025" anchor="ctr" anchorCtr="0">
            <a:noAutofit/>
          </a:bodyPr>
          <a:lstStyle/>
          <a:p>
            <a:pPr marL="0" marR="0" lvl="0" indent="0" algn="l" rtl="0">
              <a:lnSpc>
                <a:spcPct val="100000"/>
              </a:lnSpc>
              <a:spcBef>
                <a:spcPts val="0"/>
              </a:spcBef>
              <a:spcAft>
                <a:spcPts val="0"/>
              </a:spcAft>
              <a:buClr>
                <a:srgbClr val="FFFFFF"/>
              </a:buClr>
              <a:buSzPts val="1270"/>
              <a:buFont typeface="Arial"/>
              <a:buNone/>
            </a:pPr>
            <a:r>
              <a:rPr lang="ja-JP" sz="1904" b="0" i="0" u="none" strike="noStrike" cap="none" dirty="0">
                <a:solidFill>
                  <a:srgbClr val="FFFFFF"/>
                </a:solidFill>
                <a:latin typeface="Arial"/>
                <a:ea typeface="Arial"/>
                <a:cs typeface="Arial"/>
                <a:sym typeface="Arial"/>
              </a:rPr>
              <a:t>継続</a:t>
            </a:r>
            <a:endParaRPr sz="1904"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70"/>
              <a:buFont typeface="Arial"/>
              <a:buNone/>
            </a:pPr>
            <a:r>
              <a:rPr lang="ja-JP" sz="2793" b="0" i="0" u="none" strike="noStrike" cap="none" dirty="0">
                <a:solidFill>
                  <a:srgbClr val="FFFFFF"/>
                </a:solidFill>
                <a:latin typeface="Arial"/>
                <a:ea typeface="Arial"/>
                <a:cs typeface="Arial"/>
                <a:sym typeface="Arial"/>
              </a:rPr>
              <a:t>1,040人</a:t>
            </a:r>
            <a:endParaRPr sz="2094" b="0" i="0" u="none" strike="noStrike" cap="none" dirty="0">
              <a:solidFill>
                <a:srgbClr val="FFFFFF"/>
              </a:solidFill>
              <a:latin typeface="Arial"/>
              <a:ea typeface="Arial"/>
              <a:cs typeface="Arial"/>
              <a:sym typeface="Arial"/>
            </a:endParaRPr>
          </a:p>
        </p:txBody>
      </p:sp>
      <p:sp>
        <p:nvSpPr>
          <p:cNvPr id="14" name="Google Shape;126;g39d5b84c3b5_1_320">
            <a:extLst>
              <a:ext uri="{FF2B5EF4-FFF2-40B4-BE49-F238E27FC236}">
                <a16:creationId xmlns:a16="http://schemas.microsoft.com/office/drawing/2014/main" id="{17B334BF-5E7B-582D-074F-E84835F56553}"/>
              </a:ext>
            </a:extLst>
          </p:cNvPr>
          <p:cNvSpPr/>
          <p:nvPr/>
        </p:nvSpPr>
        <p:spPr>
          <a:xfrm>
            <a:off x="3980178" y="2488325"/>
            <a:ext cx="1560932" cy="1295085"/>
          </a:xfrm>
          <a:prstGeom prst="rect">
            <a:avLst/>
          </a:prstGeom>
          <a:solidFill>
            <a:srgbClr val="FFFFFF"/>
          </a:solidFill>
          <a:ln w="24200" cap="flat" cmpd="sng">
            <a:solidFill>
              <a:srgbClr val="082836"/>
            </a:solidFill>
            <a:prstDash val="dash"/>
            <a:miter lim="800000"/>
            <a:headEnd type="none" w="sm" len="sm"/>
            <a:tailEnd type="none" w="sm" len="sm"/>
          </a:ln>
        </p:spPr>
        <p:txBody>
          <a:bodyPr spcFirstLastPara="1" wrap="square" lIns="116075" tIns="58025" rIns="116075" bIns="58025" anchor="ctr" anchorCtr="0">
            <a:noAutofit/>
          </a:bodyPr>
          <a:lstStyle/>
          <a:p>
            <a:pPr marL="0" marR="0" lvl="0" indent="0" algn="l" rtl="0">
              <a:lnSpc>
                <a:spcPct val="127272"/>
              </a:lnSpc>
              <a:spcBef>
                <a:spcPts val="0"/>
              </a:spcBef>
              <a:spcAft>
                <a:spcPts val="0"/>
              </a:spcAft>
              <a:buClr>
                <a:srgbClr val="000000"/>
              </a:buClr>
              <a:buSzPts val="1397"/>
              <a:buFont typeface="Arial"/>
              <a:buNone/>
            </a:pPr>
            <a:r>
              <a:rPr lang="ja-JP" sz="1777" b="0" i="0" u="none" strike="noStrike" cap="none" dirty="0">
                <a:solidFill>
                  <a:srgbClr val="000000"/>
                </a:solidFill>
                <a:latin typeface="Arial"/>
                <a:ea typeface="Arial"/>
                <a:cs typeface="Arial"/>
                <a:sym typeface="Arial"/>
              </a:rPr>
              <a:t>復帰又は</a:t>
            </a:r>
            <a:endParaRPr sz="2920" b="0" i="0" u="none" strike="noStrike" cap="none" dirty="0">
              <a:solidFill>
                <a:srgbClr val="FFFFFF"/>
              </a:solidFill>
              <a:latin typeface="Arial"/>
              <a:ea typeface="Arial"/>
              <a:cs typeface="Arial"/>
              <a:sym typeface="Arial"/>
            </a:endParaRPr>
          </a:p>
          <a:p>
            <a:pPr marL="0" marR="0" lvl="0" indent="0" algn="l" rtl="0">
              <a:lnSpc>
                <a:spcPct val="127272"/>
              </a:lnSpc>
              <a:spcBef>
                <a:spcPts val="0"/>
              </a:spcBef>
              <a:spcAft>
                <a:spcPts val="0"/>
              </a:spcAft>
              <a:buClr>
                <a:srgbClr val="000000"/>
              </a:buClr>
              <a:buSzPts val="1397"/>
              <a:buFont typeface="Arial"/>
              <a:buNone/>
            </a:pPr>
            <a:r>
              <a:rPr lang="ja-JP" sz="1777" b="0" i="0" u="none" strike="noStrike" cap="none" dirty="0">
                <a:solidFill>
                  <a:srgbClr val="000000"/>
                </a:solidFill>
                <a:latin typeface="Arial"/>
                <a:ea typeface="Arial"/>
                <a:cs typeface="Arial"/>
                <a:sym typeface="Arial"/>
              </a:rPr>
              <a:t>卒業</a:t>
            </a:r>
            <a:endParaRPr sz="2920" b="0" i="0" u="none" strike="noStrike" cap="none" dirty="0">
              <a:solidFill>
                <a:srgbClr val="FFFFFF"/>
              </a:solidFill>
              <a:latin typeface="Arial"/>
              <a:ea typeface="Arial"/>
              <a:cs typeface="Arial"/>
              <a:sym typeface="Arial"/>
            </a:endParaRPr>
          </a:p>
          <a:p>
            <a:pPr marL="0" marR="0" lvl="0" indent="0" algn="l" rtl="0">
              <a:lnSpc>
                <a:spcPct val="87500"/>
              </a:lnSpc>
              <a:spcBef>
                <a:spcPts val="0"/>
              </a:spcBef>
              <a:spcAft>
                <a:spcPts val="0"/>
              </a:spcAft>
              <a:buClr>
                <a:srgbClr val="000000"/>
              </a:buClr>
              <a:buSzPts val="2031"/>
              <a:buFont typeface="Arial"/>
              <a:buNone/>
            </a:pPr>
            <a:r>
              <a:rPr lang="ja-JP" sz="2793" b="0" i="0" u="none" strike="noStrike" cap="none" dirty="0">
                <a:solidFill>
                  <a:srgbClr val="000000"/>
                </a:solidFill>
                <a:latin typeface="Arial"/>
                <a:ea typeface="Arial"/>
                <a:cs typeface="Arial"/>
                <a:sym typeface="Arial"/>
              </a:rPr>
              <a:t>762人</a:t>
            </a:r>
            <a:endParaRPr sz="3300" b="0" i="0" u="none" strike="noStrike" cap="none" dirty="0">
              <a:solidFill>
                <a:srgbClr val="FFFFFF"/>
              </a:solidFill>
              <a:latin typeface="Arial"/>
              <a:ea typeface="Arial"/>
              <a:cs typeface="Arial"/>
              <a:sym typeface="Arial"/>
            </a:endParaRPr>
          </a:p>
        </p:txBody>
      </p:sp>
      <p:sp>
        <p:nvSpPr>
          <p:cNvPr id="15" name="Google Shape;127;g39d5b84c3b5_1_320">
            <a:extLst>
              <a:ext uri="{FF2B5EF4-FFF2-40B4-BE49-F238E27FC236}">
                <a16:creationId xmlns:a16="http://schemas.microsoft.com/office/drawing/2014/main" id="{E447E43C-545B-6E0E-4F5D-F5F96A810A53}"/>
              </a:ext>
            </a:extLst>
          </p:cNvPr>
          <p:cNvSpPr txBox="1"/>
          <p:nvPr/>
        </p:nvSpPr>
        <p:spPr>
          <a:xfrm>
            <a:off x="3685602" y="2046414"/>
            <a:ext cx="2324135" cy="481808"/>
          </a:xfrm>
          <a:prstGeom prst="rect">
            <a:avLst/>
          </a:prstGeom>
          <a:noFill/>
          <a:ln>
            <a:noFill/>
          </a:ln>
        </p:spPr>
        <p:txBody>
          <a:bodyPr spcFirstLastPara="1" wrap="square" lIns="116075" tIns="58025" rIns="116075" bIns="58025" anchor="t" anchorCtr="0">
            <a:noAutofit/>
          </a:bodyPr>
          <a:lstStyle/>
          <a:p>
            <a:pPr marL="0" marR="0" lvl="0" indent="0" algn="l" rtl="0">
              <a:lnSpc>
                <a:spcPct val="100000"/>
              </a:lnSpc>
              <a:spcBef>
                <a:spcPts val="0"/>
              </a:spcBef>
              <a:spcAft>
                <a:spcPts val="0"/>
              </a:spcAft>
              <a:buClr>
                <a:srgbClr val="000000"/>
              </a:buClr>
              <a:buSzPts val="1524"/>
              <a:buFont typeface="Arial"/>
              <a:buNone/>
            </a:pPr>
            <a:r>
              <a:rPr lang="ja-JP" sz="2000" b="0" i="0" u="none" strike="noStrike" cap="none" dirty="0">
                <a:solidFill>
                  <a:srgbClr val="000000"/>
                </a:solidFill>
                <a:latin typeface="Arial"/>
                <a:ea typeface="Arial"/>
                <a:cs typeface="Arial"/>
                <a:sym typeface="Arial"/>
              </a:rPr>
              <a:t>平成30年度</a:t>
            </a:r>
            <a:r>
              <a:rPr lang="ja-JP" sz="2000" b="0" i="0" u="none" strike="noStrike" cap="none" dirty="0">
                <a:solidFill>
                  <a:schemeClr val="tx1"/>
                </a:solidFill>
                <a:latin typeface="Arial"/>
                <a:ea typeface="Arial"/>
                <a:cs typeface="Arial"/>
                <a:sym typeface="Arial"/>
              </a:rPr>
              <a:t>当初</a:t>
            </a:r>
            <a:endParaRPr sz="2000" b="0" i="0" u="none" strike="noStrike" cap="none" dirty="0">
              <a:solidFill>
                <a:schemeClr val="tx1"/>
              </a:solidFill>
              <a:latin typeface="Arial"/>
              <a:ea typeface="Arial"/>
              <a:cs typeface="Arial"/>
              <a:sym typeface="Arial"/>
            </a:endParaRPr>
          </a:p>
        </p:txBody>
      </p:sp>
      <p:sp>
        <p:nvSpPr>
          <p:cNvPr id="16" name="Google Shape;128;g39d5b84c3b5_1_320">
            <a:extLst>
              <a:ext uri="{FF2B5EF4-FFF2-40B4-BE49-F238E27FC236}">
                <a16:creationId xmlns:a16="http://schemas.microsoft.com/office/drawing/2014/main" id="{2A6959CA-4A46-B0A0-C013-892B58ADF5C3}"/>
              </a:ext>
            </a:extLst>
          </p:cNvPr>
          <p:cNvSpPr/>
          <p:nvPr/>
        </p:nvSpPr>
        <p:spPr>
          <a:xfrm>
            <a:off x="6440629" y="3790303"/>
            <a:ext cx="1560932" cy="1767697"/>
          </a:xfrm>
          <a:prstGeom prst="rect">
            <a:avLst/>
          </a:prstGeom>
          <a:solidFill>
            <a:srgbClr val="4892DC"/>
          </a:solidFill>
          <a:ln w="24200" cap="flat" cmpd="sng">
            <a:solidFill>
              <a:srgbClr val="082836"/>
            </a:solidFill>
            <a:prstDash val="solid"/>
            <a:miter lim="800000"/>
            <a:headEnd type="none" w="sm" len="sm"/>
            <a:tailEnd type="none" w="sm" len="sm"/>
          </a:ln>
        </p:spPr>
        <p:txBody>
          <a:bodyPr spcFirstLastPara="1" wrap="square" lIns="116075" tIns="58025" rIns="116075" bIns="58025" anchor="ctr" anchorCtr="0">
            <a:noAutofit/>
          </a:bodyPr>
          <a:lstStyle/>
          <a:p>
            <a:pPr marL="0" marR="0" lvl="0" indent="0" algn="l" rtl="0">
              <a:lnSpc>
                <a:spcPct val="100000"/>
              </a:lnSpc>
              <a:spcBef>
                <a:spcPts val="0"/>
              </a:spcBef>
              <a:spcAft>
                <a:spcPts val="0"/>
              </a:spcAft>
              <a:buClr>
                <a:srgbClr val="FFFFFF"/>
              </a:buClr>
              <a:buSzPts val="1270"/>
              <a:buFont typeface="Arial"/>
              <a:buNone/>
            </a:pPr>
            <a:r>
              <a:rPr lang="ja-JP" sz="2666" b="0" i="0" u="none" strike="noStrike" cap="none" dirty="0">
                <a:solidFill>
                  <a:srgbClr val="FFFFFF"/>
                </a:solidFill>
                <a:latin typeface="Arial"/>
                <a:ea typeface="Arial"/>
                <a:cs typeface="Arial"/>
                <a:sym typeface="Arial"/>
              </a:rPr>
              <a:t>1,040</a:t>
            </a:r>
            <a:r>
              <a:rPr lang="ja-JP" sz="2793" b="0" i="0" u="none" strike="noStrike" cap="none" dirty="0">
                <a:solidFill>
                  <a:srgbClr val="FFFFFF"/>
                </a:solidFill>
                <a:latin typeface="Arial"/>
                <a:ea typeface="Arial"/>
                <a:cs typeface="Arial"/>
                <a:sym typeface="Arial"/>
              </a:rPr>
              <a:t>人</a:t>
            </a:r>
            <a:endParaRPr sz="2094" b="0" i="0" u="none" strike="noStrike" cap="none" dirty="0">
              <a:solidFill>
                <a:srgbClr val="FFFFFF"/>
              </a:solidFill>
              <a:latin typeface="Arial"/>
              <a:ea typeface="Arial"/>
              <a:cs typeface="Arial"/>
              <a:sym typeface="Arial"/>
            </a:endParaRPr>
          </a:p>
        </p:txBody>
      </p:sp>
      <p:sp>
        <p:nvSpPr>
          <p:cNvPr id="133" name="Google Shape;133;g39d5b84c3b5_1_320">
            <a:extLst>
              <a:ext uri="{FF2B5EF4-FFF2-40B4-BE49-F238E27FC236}">
                <a16:creationId xmlns:a16="http://schemas.microsoft.com/office/drawing/2014/main" id="{EB70B426-4FFF-BD5B-2C30-2D3B1E1EDB60}"/>
              </a:ext>
            </a:extLst>
          </p:cNvPr>
          <p:cNvSpPr/>
          <p:nvPr/>
        </p:nvSpPr>
        <p:spPr>
          <a:xfrm>
            <a:off x="8278621" y="2302320"/>
            <a:ext cx="3727052" cy="1096500"/>
          </a:xfrm>
          <a:prstGeom prst="flowChartAlternateProcess">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i="0" u="none" strike="noStrike" cap="none" dirty="0">
                <a:solidFill>
                  <a:schemeClr val="dk1"/>
                </a:solidFill>
                <a:latin typeface="Meiryo"/>
                <a:ea typeface="Meiryo"/>
                <a:cs typeface="Meiryo"/>
                <a:sym typeface="Meiryo"/>
              </a:rPr>
              <a:t>復帰または卒業を上回る数の新規不登校</a:t>
            </a:r>
            <a:r>
              <a:rPr lang="ja-JP" altLang="en-US" sz="1800" i="0" u="none" strike="noStrike" cap="none" dirty="0">
                <a:solidFill>
                  <a:schemeClr val="dk1"/>
                </a:solidFill>
                <a:latin typeface="Meiryo"/>
                <a:ea typeface="Meiryo"/>
                <a:cs typeface="Meiryo"/>
                <a:sym typeface="Meiryo"/>
              </a:rPr>
              <a:t>児童生徒</a:t>
            </a:r>
            <a:r>
              <a:rPr lang="ja-JP" sz="1800" i="0" u="none" strike="noStrike" cap="none" dirty="0">
                <a:solidFill>
                  <a:schemeClr val="dk1"/>
                </a:solidFill>
                <a:latin typeface="Meiryo"/>
                <a:ea typeface="Meiryo"/>
                <a:cs typeface="Meiryo"/>
                <a:sym typeface="Meiryo"/>
              </a:rPr>
              <a:t>が発生している</a:t>
            </a:r>
            <a:endParaRPr sz="1800" i="0" u="none" strike="noStrike" cap="none" dirty="0">
              <a:solidFill>
                <a:schemeClr val="dk1"/>
              </a:solidFill>
              <a:latin typeface="Meiryo"/>
              <a:ea typeface="Meiryo"/>
              <a:cs typeface="Meiryo"/>
              <a:sym typeface="Meiryo"/>
            </a:endParaRPr>
          </a:p>
        </p:txBody>
      </p:sp>
      <p:sp>
        <p:nvSpPr>
          <p:cNvPr id="135" name="Google Shape;135;g39d5b84c3b5_1_320">
            <a:extLst>
              <a:ext uri="{FF2B5EF4-FFF2-40B4-BE49-F238E27FC236}">
                <a16:creationId xmlns:a16="http://schemas.microsoft.com/office/drawing/2014/main" id="{2DDCD9DC-1CCA-EF6D-47C1-D87A51277ADF}"/>
              </a:ext>
            </a:extLst>
          </p:cNvPr>
          <p:cNvSpPr/>
          <p:nvPr/>
        </p:nvSpPr>
        <p:spPr>
          <a:xfrm>
            <a:off x="8278622" y="3659608"/>
            <a:ext cx="3727052" cy="1096500"/>
          </a:xfrm>
          <a:prstGeom prst="flowChartAlternateProcess">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2000" i="0" u="none" strike="noStrike" cap="none" dirty="0">
                <a:solidFill>
                  <a:srgbClr val="FF0000"/>
                </a:solidFill>
                <a:latin typeface="Meiryo"/>
                <a:ea typeface="Meiryo"/>
                <a:cs typeface="Meiryo"/>
                <a:sym typeface="Meiryo"/>
              </a:rPr>
              <a:t>新たな不登校</a:t>
            </a:r>
            <a:r>
              <a:rPr lang="ja-JP" altLang="en-US" sz="2000" i="0" u="none" strike="noStrike" cap="none" dirty="0">
                <a:solidFill>
                  <a:srgbClr val="FF0000"/>
                </a:solidFill>
                <a:latin typeface="Meiryo"/>
                <a:ea typeface="Meiryo"/>
                <a:cs typeface="Meiryo"/>
                <a:sym typeface="Meiryo"/>
              </a:rPr>
              <a:t>児童生徒</a:t>
            </a:r>
            <a:r>
              <a:rPr lang="ja-JP" sz="2000" i="0" u="none" strike="noStrike" cap="none" dirty="0">
                <a:solidFill>
                  <a:srgbClr val="FF0000"/>
                </a:solidFill>
                <a:latin typeface="Meiryo"/>
                <a:ea typeface="Meiryo"/>
                <a:cs typeface="Meiryo"/>
                <a:sym typeface="Meiryo"/>
              </a:rPr>
              <a:t>を</a:t>
            </a:r>
            <a:endParaRPr lang="en-US" altLang="ja-JP" sz="2000" i="0" u="none" strike="noStrike" cap="none" dirty="0">
              <a:solidFill>
                <a:srgbClr val="FF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2000" i="0" u="none" strike="noStrike" cap="none" dirty="0">
                <a:solidFill>
                  <a:srgbClr val="FF0000"/>
                </a:solidFill>
                <a:latin typeface="Meiryo"/>
                <a:ea typeface="Meiryo"/>
                <a:cs typeface="Meiryo"/>
                <a:sym typeface="Meiryo"/>
              </a:rPr>
              <a:t>生まない取組が重要</a:t>
            </a:r>
            <a:endParaRPr sz="2000" i="0" u="none" strike="noStrike" cap="none" dirty="0">
              <a:solidFill>
                <a:srgbClr val="FF0000"/>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4C0F7B9E-99E7-3957-32C2-4BB60B886472}"/>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7</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2" name="Google Shape;121;g39d5b84c3b5_1_320">
            <a:extLst>
              <a:ext uri="{FF2B5EF4-FFF2-40B4-BE49-F238E27FC236}">
                <a16:creationId xmlns:a16="http://schemas.microsoft.com/office/drawing/2014/main" id="{9A974EDA-51F6-3BB0-4196-F5FBEF3E68FD}"/>
              </a:ext>
            </a:extLst>
          </p:cNvPr>
          <p:cNvSpPr txBox="1"/>
          <p:nvPr/>
        </p:nvSpPr>
        <p:spPr>
          <a:xfrm>
            <a:off x="344726" y="6338665"/>
            <a:ext cx="9980249" cy="427629"/>
          </a:xfrm>
          <a:prstGeom prst="rect">
            <a:avLst/>
          </a:prstGeom>
          <a:noFill/>
          <a:ln>
            <a:noFill/>
          </a:ln>
        </p:spPr>
        <p:txBody>
          <a:bodyPr spcFirstLastPara="1" wrap="square" lIns="116075" tIns="58025" rIns="116075" bIns="58025" anchor="t" anchorCtr="0">
            <a:noAutofit/>
          </a:bodyPr>
          <a:lstStyle/>
          <a:p>
            <a:pPr marL="0" marR="0" lvl="0" indent="0" algn="l" rtl="0">
              <a:lnSpc>
                <a:spcPct val="125000"/>
              </a:lnSpc>
              <a:spcBef>
                <a:spcPts val="0"/>
              </a:spcBef>
              <a:spcAft>
                <a:spcPts val="0"/>
              </a:spcAft>
              <a:buClr>
                <a:srgbClr val="000000"/>
              </a:buClr>
              <a:buSzPts val="1524"/>
              <a:buFont typeface="Arial"/>
              <a:buNone/>
            </a:pPr>
            <a:r>
              <a:rPr lang="ja-JP" altLang="en-US" sz="1523" b="0" i="0" u="none" strike="noStrike" cap="none" dirty="0">
                <a:solidFill>
                  <a:srgbClr val="000000"/>
                </a:solidFill>
                <a:latin typeface="Arial"/>
                <a:ea typeface="Arial"/>
                <a:cs typeface="Arial"/>
                <a:sym typeface="Arial"/>
              </a:rPr>
              <a:t>　</a:t>
            </a:r>
            <a:r>
              <a:rPr lang="ja-JP" sz="1523" b="0" i="0" u="none" strike="noStrike" cap="none" dirty="0">
                <a:solidFill>
                  <a:srgbClr val="000000"/>
                </a:solidFill>
                <a:latin typeface="Arial"/>
                <a:ea typeface="Arial"/>
                <a:cs typeface="Arial"/>
                <a:sym typeface="Arial"/>
              </a:rPr>
              <a:t>引用</a:t>
            </a:r>
            <a:r>
              <a:rPr lang="ja-JP" altLang="en-US" sz="1523" b="0" i="0" u="none" strike="noStrike" cap="none" dirty="0">
                <a:solidFill>
                  <a:srgbClr val="000000"/>
                </a:solidFill>
                <a:latin typeface="Arial"/>
                <a:ea typeface="Arial"/>
                <a:cs typeface="Arial"/>
                <a:sym typeface="Arial"/>
              </a:rPr>
              <a:t>：</a:t>
            </a:r>
            <a:r>
              <a:rPr lang="ja-JP" sz="1523" b="0" i="0" u="none" strike="noStrike" cap="none" dirty="0">
                <a:solidFill>
                  <a:srgbClr val="000000"/>
                </a:solidFill>
                <a:latin typeface="Arial"/>
                <a:ea typeface="Arial"/>
                <a:cs typeface="Arial"/>
                <a:sym typeface="Arial"/>
              </a:rPr>
              <a:t>令和３年</a:t>
            </a:r>
            <a:r>
              <a:rPr lang="ja-JP" altLang="en-US" sz="1523" b="0" i="0" u="none" strike="noStrike" cap="none" dirty="0">
                <a:solidFill>
                  <a:srgbClr val="000000"/>
                </a:solidFill>
                <a:latin typeface="Arial"/>
                <a:ea typeface="Arial"/>
                <a:cs typeface="Arial"/>
                <a:sym typeface="Arial"/>
              </a:rPr>
              <a:t>８月</a:t>
            </a:r>
            <a:r>
              <a:rPr lang="ja-JP" sz="1523" b="0" i="0" u="none" strike="noStrike" cap="none" dirty="0">
                <a:solidFill>
                  <a:srgbClr val="000000"/>
                </a:solidFill>
                <a:latin typeface="Arial"/>
                <a:ea typeface="Arial"/>
                <a:cs typeface="Arial"/>
                <a:sym typeface="Arial"/>
              </a:rPr>
              <a:t>　宮城県</a:t>
            </a:r>
            <a:r>
              <a:rPr lang="ja-JP" altLang="en-US" sz="1523" b="0" i="0" u="none" strike="noStrike" cap="none" dirty="0">
                <a:solidFill>
                  <a:srgbClr val="000000"/>
                </a:solidFill>
                <a:latin typeface="Arial"/>
                <a:ea typeface="Arial"/>
                <a:cs typeface="Arial"/>
                <a:sym typeface="Arial"/>
              </a:rPr>
              <a:t>教育委員会</a:t>
            </a:r>
            <a:r>
              <a:rPr lang="ja-JP" sz="1523" b="0" i="0" u="none" strike="noStrike" cap="none" dirty="0">
                <a:solidFill>
                  <a:srgbClr val="000000"/>
                </a:solidFill>
                <a:latin typeface="Arial"/>
                <a:ea typeface="Arial"/>
                <a:cs typeface="Arial"/>
                <a:sym typeface="Arial"/>
              </a:rPr>
              <a:t>　不登校児童生徒への支援の在り方について</a:t>
            </a:r>
            <a:endParaRPr sz="1777" b="0" i="0" u="none" strike="noStrike" cap="none" dirty="0">
              <a:solidFill>
                <a:srgbClr val="000000"/>
              </a:solidFill>
              <a:latin typeface="Arial"/>
              <a:ea typeface="Arial"/>
              <a:cs typeface="Arial"/>
              <a:sym typeface="Arial"/>
            </a:endParaRPr>
          </a:p>
        </p:txBody>
      </p:sp>
      <p:cxnSp>
        <p:nvCxnSpPr>
          <p:cNvPr id="21" name="Google Shape;129;g39d5b84c3b5_1_320">
            <a:extLst>
              <a:ext uri="{FF2B5EF4-FFF2-40B4-BE49-F238E27FC236}">
                <a16:creationId xmlns:a16="http://schemas.microsoft.com/office/drawing/2014/main" id="{306BDE2C-6D08-69B5-F075-EFC13D1C1E59}"/>
              </a:ext>
            </a:extLst>
          </p:cNvPr>
          <p:cNvCxnSpPr>
            <a:cxnSpLocks/>
          </p:cNvCxnSpPr>
          <p:nvPr/>
        </p:nvCxnSpPr>
        <p:spPr>
          <a:xfrm>
            <a:off x="5555880" y="3790139"/>
            <a:ext cx="862952" cy="96"/>
          </a:xfrm>
          <a:prstGeom prst="straightConnector1">
            <a:avLst/>
          </a:prstGeom>
          <a:noFill/>
          <a:ln w="36300" cap="flat" cmpd="sng">
            <a:solidFill>
              <a:schemeClr val="accent5"/>
            </a:solidFill>
            <a:prstDash val="solid"/>
            <a:round/>
            <a:headEnd type="none" w="sm" len="sm"/>
            <a:tailEnd type="none" w="sm" len="sm"/>
          </a:ln>
        </p:spPr>
      </p:cxnSp>
      <p:cxnSp>
        <p:nvCxnSpPr>
          <p:cNvPr id="31" name="Google Shape;129;g39d5b84c3b5_1_320">
            <a:extLst>
              <a:ext uri="{FF2B5EF4-FFF2-40B4-BE49-F238E27FC236}">
                <a16:creationId xmlns:a16="http://schemas.microsoft.com/office/drawing/2014/main" id="{7C83CFDD-81E1-E54B-F876-9C8F140E0225}"/>
              </a:ext>
            </a:extLst>
          </p:cNvPr>
          <p:cNvCxnSpPr>
            <a:cxnSpLocks/>
          </p:cNvCxnSpPr>
          <p:nvPr/>
        </p:nvCxnSpPr>
        <p:spPr>
          <a:xfrm flipV="1">
            <a:off x="5528763" y="1960644"/>
            <a:ext cx="911866" cy="533725"/>
          </a:xfrm>
          <a:prstGeom prst="straightConnector1">
            <a:avLst/>
          </a:prstGeom>
          <a:noFill/>
          <a:ln w="36300"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8554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5" grpId="0"/>
      <p:bldP spid="16" grpId="0" animBg="1"/>
      <p:bldP spid="133" grpId="0" animBg="1"/>
      <p:bldP spid="1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39db222d04f_1_4"/>
          <p:cNvSpPr/>
          <p:nvPr/>
        </p:nvSpPr>
        <p:spPr>
          <a:xfrm>
            <a:off x="0" y="505118"/>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4000"/>
              <a:buFont typeface="Arial"/>
              <a:buNone/>
            </a:pPr>
            <a:r>
              <a:rPr lang="ja-JP" sz="4000" b="1">
                <a:solidFill>
                  <a:schemeClr val="lt1"/>
                </a:solidFill>
                <a:latin typeface="Meiryo"/>
                <a:ea typeface="Meiryo"/>
                <a:cs typeface="Meiryo"/>
                <a:sym typeface="Meiryo"/>
              </a:rPr>
              <a:t>Ｉ-Basho（いばしょ）とは・・・</a:t>
            </a:r>
            <a:endParaRPr sz="1400" i="0" u="none" strike="noStrike" cap="none">
              <a:solidFill>
                <a:srgbClr val="000000"/>
              </a:solidFill>
              <a:latin typeface="Meiryo"/>
              <a:ea typeface="Meiryo"/>
              <a:cs typeface="Meiryo"/>
              <a:sym typeface="Meiryo"/>
            </a:endParaRPr>
          </a:p>
        </p:txBody>
      </p:sp>
      <p:sp>
        <p:nvSpPr>
          <p:cNvPr id="143" name="Google Shape;143;g39db222d04f_1_4"/>
          <p:cNvSpPr txBox="1"/>
          <p:nvPr/>
        </p:nvSpPr>
        <p:spPr>
          <a:xfrm>
            <a:off x="906650" y="1526377"/>
            <a:ext cx="10788000" cy="28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3200" dirty="0">
                <a:solidFill>
                  <a:schemeClr val="dk1"/>
                </a:solidFill>
                <a:latin typeface="Meiryo"/>
                <a:ea typeface="Meiryo"/>
                <a:cs typeface="Meiryo"/>
                <a:sym typeface="Meiryo"/>
              </a:rPr>
              <a:t>学校に登校していない児童生徒を新たに生まないためには</a:t>
            </a:r>
            <a:endParaRPr sz="3200" dirty="0">
              <a:solidFill>
                <a:schemeClr val="dk1"/>
              </a:solidFill>
              <a:latin typeface="Meiryo"/>
              <a:ea typeface="Meiryo"/>
              <a:cs typeface="Meiryo"/>
              <a:sym typeface="Meiryo"/>
            </a:endParaRPr>
          </a:p>
          <a:p>
            <a:pPr marL="0" lvl="0" indent="0" algn="l" rtl="0">
              <a:spcBef>
                <a:spcPts val="0"/>
              </a:spcBef>
              <a:spcAft>
                <a:spcPts val="0"/>
              </a:spcAft>
              <a:buNone/>
            </a:pPr>
            <a:endParaRPr sz="1700" dirty="0">
              <a:solidFill>
                <a:schemeClr val="dk1"/>
              </a:solidFill>
              <a:latin typeface="Meiryo"/>
              <a:ea typeface="Meiryo"/>
              <a:cs typeface="Meiryo"/>
              <a:sym typeface="Meiryo"/>
            </a:endParaRPr>
          </a:p>
          <a:p>
            <a:pPr marL="0" lvl="0" indent="0" algn="l" rtl="0">
              <a:spcBef>
                <a:spcPts val="0"/>
              </a:spcBef>
              <a:spcAft>
                <a:spcPts val="0"/>
              </a:spcAft>
              <a:buNone/>
            </a:pPr>
            <a:r>
              <a:rPr lang="ja-JP" sz="3200" dirty="0">
                <a:solidFill>
                  <a:schemeClr val="dk1"/>
                </a:solidFill>
                <a:latin typeface="Meiryo"/>
                <a:ea typeface="Meiryo"/>
                <a:cs typeface="Meiryo"/>
                <a:sym typeface="Meiryo"/>
              </a:rPr>
              <a:t>児童生徒が</a:t>
            </a:r>
            <a:endParaRPr sz="3200" dirty="0">
              <a:solidFill>
                <a:schemeClr val="dk1"/>
              </a:solidFill>
              <a:latin typeface="Meiryo"/>
              <a:ea typeface="Meiryo"/>
              <a:cs typeface="Meiryo"/>
              <a:sym typeface="Meiryo"/>
            </a:endParaRPr>
          </a:p>
          <a:p>
            <a:pPr marL="0" lvl="0" indent="0" algn="l" rtl="0">
              <a:spcBef>
                <a:spcPts val="0"/>
              </a:spcBef>
              <a:spcAft>
                <a:spcPts val="0"/>
              </a:spcAft>
              <a:buNone/>
            </a:pPr>
            <a:r>
              <a:rPr lang="ja-JP" sz="3200" dirty="0">
                <a:solidFill>
                  <a:schemeClr val="dk1"/>
                </a:solidFill>
                <a:latin typeface="Meiryo"/>
                <a:ea typeface="Meiryo"/>
                <a:cs typeface="Meiryo"/>
                <a:sym typeface="Meiryo"/>
              </a:rPr>
              <a:t>　　　</a:t>
            </a:r>
            <a:r>
              <a:rPr lang="ja-JP" sz="4400" dirty="0">
                <a:solidFill>
                  <a:schemeClr val="dk1"/>
                </a:solidFill>
                <a:latin typeface="Meiryo"/>
                <a:ea typeface="Meiryo"/>
                <a:cs typeface="Meiryo"/>
                <a:sym typeface="Meiryo"/>
              </a:rPr>
              <a:t>「</a:t>
            </a:r>
            <a:r>
              <a:rPr lang="ja-JP" sz="4400" u="sng" dirty="0">
                <a:solidFill>
                  <a:srgbClr val="FF0000"/>
                </a:solidFill>
                <a:latin typeface="Meiryo"/>
                <a:ea typeface="Meiryo"/>
                <a:cs typeface="Meiryo"/>
                <a:sym typeface="Meiryo"/>
              </a:rPr>
              <a:t>明日も登校したくなる学校</a:t>
            </a:r>
            <a:r>
              <a:rPr lang="ja-JP" sz="4400" dirty="0">
                <a:solidFill>
                  <a:schemeClr val="dk1"/>
                </a:solidFill>
                <a:latin typeface="Meiryo"/>
                <a:ea typeface="Meiryo"/>
                <a:cs typeface="Meiryo"/>
                <a:sym typeface="Meiryo"/>
              </a:rPr>
              <a:t>」</a:t>
            </a:r>
            <a:endParaRPr sz="4400" dirty="0">
              <a:solidFill>
                <a:schemeClr val="dk1"/>
              </a:solidFill>
              <a:latin typeface="Meiryo"/>
              <a:ea typeface="Meiryo"/>
              <a:cs typeface="Meiryo"/>
              <a:sym typeface="Meiryo"/>
            </a:endParaRPr>
          </a:p>
          <a:p>
            <a:pPr marL="0" lvl="0" indent="0" algn="l" rtl="0">
              <a:spcBef>
                <a:spcPts val="0"/>
              </a:spcBef>
              <a:spcAft>
                <a:spcPts val="0"/>
              </a:spcAft>
              <a:buNone/>
            </a:pPr>
            <a:r>
              <a:rPr lang="ja-JP" sz="3200" dirty="0">
                <a:solidFill>
                  <a:schemeClr val="dk1"/>
                </a:solidFill>
                <a:latin typeface="Meiryo"/>
                <a:ea typeface="Meiryo"/>
                <a:cs typeface="Meiryo"/>
                <a:sym typeface="Meiryo"/>
              </a:rPr>
              <a:t>　　　　　　　　　　　　　　　　　とすることが大切</a:t>
            </a:r>
            <a:endParaRPr sz="3200" dirty="0">
              <a:solidFill>
                <a:schemeClr val="dk1"/>
              </a:solidFill>
              <a:latin typeface="Meiryo"/>
              <a:ea typeface="Meiryo"/>
              <a:cs typeface="Meiryo"/>
              <a:sym typeface="Meiryo"/>
            </a:endParaRPr>
          </a:p>
        </p:txBody>
      </p:sp>
      <p:sp>
        <p:nvSpPr>
          <p:cNvPr id="144" name="Google Shape;144;g39db222d04f_1_4"/>
          <p:cNvSpPr txBox="1"/>
          <p:nvPr/>
        </p:nvSpPr>
        <p:spPr>
          <a:xfrm>
            <a:off x="1263300" y="4238450"/>
            <a:ext cx="9665400" cy="2154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sz="3200" dirty="0">
                <a:solidFill>
                  <a:schemeClr val="dk1"/>
                </a:solidFill>
                <a:latin typeface="Meiryo"/>
                <a:ea typeface="Meiryo"/>
                <a:cs typeface="Meiryo"/>
                <a:sym typeface="Meiryo"/>
              </a:rPr>
              <a:t>学校をこんな居場所に・・・</a:t>
            </a:r>
            <a:endParaRPr sz="3200" dirty="0">
              <a:solidFill>
                <a:schemeClr val="dk1"/>
              </a:solidFill>
              <a:latin typeface="Meiryo"/>
              <a:ea typeface="Meiryo"/>
              <a:cs typeface="Meiryo"/>
              <a:sym typeface="Meiryo"/>
            </a:endParaRPr>
          </a:p>
          <a:p>
            <a:pPr marL="0" lvl="0" indent="0" algn="l" rtl="0">
              <a:spcBef>
                <a:spcPts val="0"/>
              </a:spcBef>
              <a:spcAft>
                <a:spcPts val="0"/>
              </a:spcAft>
              <a:buNone/>
            </a:pPr>
            <a:r>
              <a:rPr lang="ja-JP" sz="3200" dirty="0">
                <a:solidFill>
                  <a:schemeClr val="dk1"/>
                </a:solidFill>
                <a:latin typeface="Meiryo"/>
                <a:ea typeface="Meiryo"/>
                <a:cs typeface="Meiryo"/>
                <a:sym typeface="Meiryo"/>
              </a:rPr>
              <a:t>　・児童生徒が心地よいと感じられる</a:t>
            </a:r>
            <a:endParaRPr sz="3200" dirty="0">
              <a:solidFill>
                <a:schemeClr val="dk1"/>
              </a:solidFill>
              <a:latin typeface="Meiryo"/>
              <a:ea typeface="Meiryo"/>
              <a:cs typeface="Meiryo"/>
              <a:sym typeface="Meiryo"/>
            </a:endParaRPr>
          </a:p>
          <a:p>
            <a:pPr marL="0" lvl="0" indent="0" algn="l" rtl="0">
              <a:spcBef>
                <a:spcPts val="0"/>
              </a:spcBef>
              <a:spcAft>
                <a:spcPts val="0"/>
              </a:spcAft>
              <a:buNone/>
            </a:pPr>
            <a:r>
              <a:rPr lang="ja-JP" sz="3200" dirty="0">
                <a:solidFill>
                  <a:schemeClr val="dk1"/>
                </a:solidFill>
                <a:latin typeface="Meiryo"/>
                <a:ea typeface="Meiryo"/>
                <a:cs typeface="Meiryo"/>
                <a:sym typeface="Meiryo"/>
              </a:rPr>
              <a:t>　・児童生徒がここにいてよいと思える</a:t>
            </a:r>
            <a:endParaRPr sz="3200" dirty="0">
              <a:solidFill>
                <a:schemeClr val="dk1"/>
              </a:solidFill>
              <a:latin typeface="Meiryo"/>
              <a:ea typeface="Meiryo"/>
              <a:cs typeface="Meiryo"/>
              <a:sym typeface="Meiryo"/>
            </a:endParaRPr>
          </a:p>
          <a:p>
            <a:pPr marL="0" lvl="0" indent="0" algn="l" rtl="0">
              <a:spcBef>
                <a:spcPts val="0"/>
              </a:spcBef>
              <a:spcAft>
                <a:spcPts val="0"/>
              </a:spcAft>
              <a:buNone/>
            </a:pPr>
            <a:r>
              <a:rPr lang="ja-JP" sz="3200" dirty="0">
                <a:solidFill>
                  <a:schemeClr val="dk1"/>
                </a:solidFill>
                <a:latin typeface="Meiryo"/>
                <a:ea typeface="Meiryo"/>
                <a:cs typeface="Meiryo"/>
                <a:sym typeface="Meiryo"/>
              </a:rPr>
              <a:t>　・児童生徒がここにいたいと思え</a:t>
            </a:r>
            <a:r>
              <a:rPr lang="ja-JP" altLang="en-US" sz="3200" dirty="0">
                <a:solidFill>
                  <a:schemeClr val="dk1"/>
                </a:solidFill>
                <a:latin typeface="Meiryo"/>
                <a:ea typeface="Meiryo"/>
                <a:cs typeface="Meiryo"/>
                <a:sym typeface="Meiryo"/>
              </a:rPr>
              <a:t>る</a:t>
            </a:r>
            <a:endParaRPr sz="3200" dirty="0">
              <a:solidFill>
                <a:schemeClr val="dk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E169067F-0F00-4C3F-0681-1E886DA28E27}"/>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8</a:t>
            </a:fld>
            <a:endParaRPr lang="en-US" sz="2000" dirty="0">
              <a:solidFill>
                <a:schemeClr val="dk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9A7F6-A345-3D45-7223-9AC07E90FC08}"/>
            </a:ext>
          </a:extLst>
        </p:cNvPr>
        <p:cNvGrpSpPr/>
        <p:nvPr/>
      </p:nvGrpSpPr>
      <p:grpSpPr>
        <a:xfrm>
          <a:off x="0" y="0"/>
          <a:ext cx="0" cy="0"/>
          <a:chOff x="0" y="0"/>
          <a:chExt cx="0" cy="0"/>
        </a:xfrm>
      </p:grpSpPr>
      <p:pic>
        <p:nvPicPr>
          <p:cNvPr id="5" name="図 4" descr="ダイアグラム&#10;&#10;AI 生成コンテンツは誤りを含む可能性があります。">
            <a:extLst>
              <a:ext uri="{FF2B5EF4-FFF2-40B4-BE49-F238E27FC236}">
                <a16:creationId xmlns:a16="http://schemas.microsoft.com/office/drawing/2014/main" id="{4F9D883A-C6AB-4826-7DF9-83EBF9B935EE}"/>
              </a:ext>
            </a:extLst>
          </p:cNvPr>
          <p:cNvPicPr>
            <a:picLocks noChangeAspect="1"/>
          </p:cNvPicPr>
          <p:nvPr/>
        </p:nvPicPr>
        <p:blipFill>
          <a:blip r:embed="rId3"/>
          <a:stretch>
            <a:fillRect/>
          </a:stretch>
        </p:blipFill>
        <p:spPr>
          <a:xfrm>
            <a:off x="254000" y="1291117"/>
            <a:ext cx="11684000" cy="5458918"/>
          </a:xfrm>
          <a:prstGeom prst="rect">
            <a:avLst/>
          </a:prstGeom>
        </p:spPr>
      </p:pic>
      <p:sp>
        <p:nvSpPr>
          <p:cNvPr id="368" name="Google Shape;368;g39db222d04f_1_13">
            <a:extLst>
              <a:ext uri="{FF2B5EF4-FFF2-40B4-BE49-F238E27FC236}">
                <a16:creationId xmlns:a16="http://schemas.microsoft.com/office/drawing/2014/main" id="{794E3F21-EA4F-40EB-0243-9503D3FFC49D}"/>
              </a:ext>
            </a:extLst>
          </p:cNvPr>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4800"/>
              <a:buFont typeface="Arial"/>
              <a:buNone/>
            </a:pPr>
            <a:r>
              <a:rPr lang="ja-JP" altLang="en-US" sz="4400" b="1" i="0" u="none" strike="noStrike" cap="none" dirty="0">
                <a:solidFill>
                  <a:schemeClr val="lt1"/>
                </a:solidFill>
                <a:latin typeface="Meiryo"/>
                <a:ea typeface="Meiryo"/>
                <a:cs typeface="Meiryo"/>
                <a:sym typeface="Meiryo"/>
              </a:rPr>
              <a:t>明日も登校したくなる学校の実現に向けて</a:t>
            </a:r>
            <a:endParaRPr sz="4400" b="1" i="0" u="none" strike="noStrike" cap="none" dirty="0">
              <a:solidFill>
                <a:schemeClr val="lt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539FBB55-91C5-426A-D560-9D8927FEF1AB}"/>
              </a:ext>
            </a:extLst>
          </p:cNvPr>
          <p:cNvSpPr txBox="1">
            <a:spLocks/>
          </p:cNvSpPr>
          <p:nvPr/>
        </p:nvSpPr>
        <p:spPr>
          <a:xfrm>
            <a:off x="11043350" y="6440788"/>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9</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6F6B9351-B4A0-D741-4D30-191E9F6103A9}"/>
              </a:ext>
            </a:extLst>
          </p:cNvPr>
          <p:cNvSpPr/>
          <p:nvPr/>
        </p:nvSpPr>
        <p:spPr>
          <a:xfrm>
            <a:off x="3566160" y="2804160"/>
            <a:ext cx="4846320" cy="1463040"/>
          </a:xfrm>
          <a:prstGeom prst="roundRect">
            <a:avLst/>
          </a:prstGeom>
          <a:noFill/>
          <a:ln w="155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58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TotalTime>
  <Words>3112</Words>
  <Application>Microsoft Office PowerPoint</Application>
  <PresentationFormat>ワイド画面</PresentationFormat>
  <Paragraphs>204</Paragraphs>
  <Slides>21</Slides>
  <Notes>21</Notes>
  <HiddenSlides>0</HiddenSlides>
  <MMClips>2</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Meiryo</vt:lpstr>
      <vt:lpstr>Meiryo</vt:lpstr>
      <vt:lpstr>Arial</vt:lpstr>
      <vt:lpstr>Calibri</vt:lpstr>
      <vt:lpstr>Simple 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宮城県総合教育センター</dc:creator>
  <cp:revision>4</cp:revision>
  <dcterms:modified xsi:type="dcterms:W3CDTF">2026-03-09T05:02:25Z</dcterms:modified>
</cp:coreProperties>
</file>