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32"/>
  </p:notesMasterIdLst>
  <p:handoutMasterIdLst>
    <p:handoutMasterId r:id="rId33"/>
  </p:handoutMasterIdLst>
  <p:sldIdLst>
    <p:sldId id="521" r:id="rId2"/>
    <p:sldId id="574" r:id="rId3"/>
    <p:sldId id="575" r:id="rId4"/>
    <p:sldId id="400" r:id="rId5"/>
    <p:sldId id="515" r:id="rId6"/>
    <p:sldId id="568" r:id="rId7"/>
    <p:sldId id="503" r:id="rId8"/>
    <p:sldId id="582" r:id="rId9"/>
    <p:sldId id="597" r:id="rId10"/>
    <p:sldId id="598" r:id="rId11"/>
    <p:sldId id="599" r:id="rId12"/>
    <p:sldId id="600" r:id="rId13"/>
    <p:sldId id="587" r:id="rId14"/>
    <p:sldId id="501" r:id="rId15"/>
    <p:sldId id="522" r:id="rId16"/>
    <p:sldId id="596" r:id="rId17"/>
    <p:sldId id="601" r:id="rId18"/>
    <p:sldId id="523" r:id="rId19"/>
    <p:sldId id="556" r:id="rId20"/>
    <p:sldId id="442" r:id="rId21"/>
    <p:sldId id="439" r:id="rId22"/>
    <p:sldId id="579" r:id="rId23"/>
    <p:sldId id="602" r:id="rId24"/>
    <p:sldId id="603" r:id="rId25"/>
    <p:sldId id="531" r:id="rId26"/>
    <p:sldId id="551" r:id="rId27"/>
    <p:sldId id="444" r:id="rId28"/>
    <p:sldId id="604" r:id="rId29"/>
    <p:sldId id="581" r:id="rId30"/>
    <p:sldId id="595" r:id="rId31"/>
  </p:sldIdLst>
  <p:sldSz cx="12192000" cy="6858000"/>
  <p:notesSz cx="9872663" cy="67389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FFFF99"/>
    <a:srgbClr val="FFCCCC"/>
    <a:srgbClr val="FFFF66"/>
    <a:srgbClr val="00FF00"/>
    <a:srgbClr val="FFFF00"/>
    <a:srgbClr val="0000FF"/>
    <a:srgbClr val="D9D9D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70443" autoAdjust="0"/>
  </p:normalViewPr>
  <p:slideViewPr>
    <p:cSldViewPr snapToGrid="0">
      <p:cViewPr varScale="1">
        <p:scale>
          <a:sx n="61" d="100"/>
          <a:sy n="61" d="100"/>
        </p:scale>
        <p:origin x="1224" y="58"/>
      </p:cViewPr>
      <p:guideLst/>
    </p:cSldViewPr>
  </p:slideViewPr>
  <p:notesTextViewPr>
    <p:cViewPr>
      <p:scale>
        <a:sx n="125" d="100"/>
        <a:sy n="125" d="100"/>
      </p:scale>
      <p:origin x="0" y="0"/>
    </p:cViewPr>
  </p:notesTextViewPr>
  <p:notesViewPr>
    <p:cSldViewPr snapToGrid="0">
      <p:cViewPr varScale="1">
        <p:scale>
          <a:sx n="90" d="100"/>
          <a:sy n="90" d="100"/>
        </p:scale>
        <p:origin x="907"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154" cy="33811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4" y="1"/>
            <a:ext cx="4278154" cy="338117"/>
          </a:xfrm>
          <a:prstGeom prst="rect">
            <a:avLst/>
          </a:prstGeom>
        </p:spPr>
        <p:txBody>
          <a:bodyPr vert="horz" lIns="91440" tIns="45720" rIns="91440" bIns="45720" rtlCol="0"/>
          <a:lstStyle>
            <a:lvl1pPr algn="r">
              <a:defRPr sz="1200"/>
            </a:lvl1pPr>
          </a:lstStyle>
          <a:p>
            <a:fld id="{5A059EF5-C569-46C8-87EB-C42D293494C5}" type="datetimeFigureOut">
              <a:rPr kumimoji="1" lang="ja-JP" altLang="en-US" smtClean="0"/>
              <a:t>2023/2/10</a:t>
            </a:fld>
            <a:endParaRPr kumimoji="1" lang="ja-JP" altLang="en-US"/>
          </a:p>
        </p:txBody>
      </p:sp>
      <p:sp>
        <p:nvSpPr>
          <p:cNvPr id="4" name="フッター プレースホルダー 3"/>
          <p:cNvSpPr>
            <a:spLocks noGrp="1"/>
          </p:cNvSpPr>
          <p:nvPr>
            <p:ph type="ftr" sz="quarter" idx="2"/>
          </p:nvPr>
        </p:nvSpPr>
        <p:spPr>
          <a:xfrm>
            <a:off x="0" y="6400822"/>
            <a:ext cx="4278154" cy="3381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4" y="6400822"/>
            <a:ext cx="4278154" cy="338116"/>
          </a:xfrm>
          <a:prstGeom prst="rect">
            <a:avLst/>
          </a:prstGeom>
        </p:spPr>
        <p:txBody>
          <a:bodyPr vert="horz" lIns="91440" tIns="45720" rIns="91440" bIns="45720" rtlCol="0" anchor="b"/>
          <a:lstStyle>
            <a:lvl1pPr algn="r">
              <a:defRPr sz="1200"/>
            </a:lvl1pPr>
          </a:lstStyle>
          <a:p>
            <a:fld id="{0F5A91ED-EF3C-4610-87DF-D2C68D9F984F}" type="slidenum">
              <a:rPr kumimoji="1" lang="ja-JP" altLang="en-US" smtClean="0"/>
              <a:t>‹#›</a:t>
            </a:fld>
            <a:endParaRPr kumimoji="1" lang="ja-JP" altLang="en-US"/>
          </a:p>
        </p:txBody>
      </p:sp>
    </p:spTree>
    <p:extLst>
      <p:ext uri="{BB962C8B-B14F-4D97-AF65-F5344CB8AC3E}">
        <p14:creationId xmlns:p14="http://schemas.microsoft.com/office/powerpoint/2010/main" val="274034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154" cy="33811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4" y="1"/>
            <a:ext cx="4278154" cy="338117"/>
          </a:xfrm>
          <a:prstGeom prst="rect">
            <a:avLst/>
          </a:prstGeom>
        </p:spPr>
        <p:txBody>
          <a:bodyPr vert="horz" lIns="91440" tIns="45720" rIns="91440" bIns="45720" rtlCol="0"/>
          <a:lstStyle>
            <a:lvl1pPr algn="r">
              <a:defRPr sz="1200"/>
            </a:lvl1pPr>
          </a:lstStyle>
          <a:p>
            <a:fld id="{00271171-1C70-4876-8C14-4ECCF8A3FA78}" type="datetimeFigureOut">
              <a:rPr kumimoji="1" lang="ja-JP" altLang="en-US" smtClean="0"/>
              <a:t>2023/2/10</a:t>
            </a:fld>
            <a:endParaRPr kumimoji="1" lang="ja-JP" altLang="en-US"/>
          </a:p>
        </p:txBody>
      </p:sp>
      <p:sp>
        <p:nvSpPr>
          <p:cNvPr id="4" name="スライド イメージ プレースホルダー 3"/>
          <p:cNvSpPr>
            <a:spLocks noGrp="1" noRot="1" noChangeAspect="1"/>
          </p:cNvSpPr>
          <p:nvPr>
            <p:ph type="sldImg" idx="2"/>
          </p:nvPr>
        </p:nvSpPr>
        <p:spPr>
          <a:xfrm>
            <a:off x="2916238" y="842963"/>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243114"/>
            <a:ext cx="7898130" cy="265345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00822"/>
            <a:ext cx="4278154" cy="3381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4" y="6400822"/>
            <a:ext cx="4278154" cy="338116"/>
          </a:xfrm>
          <a:prstGeom prst="rect">
            <a:avLst/>
          </a:prstGeom>
        </p:spPr>
        <p:txBody>
          <a:bodyPr vert="horz" lIns="91440" tIns="45720" rIns="91440" bIns="45720" rtlCol="0" anchor="b"/>
          <a:lstStyle>
            <a:lvl1pPr algn="r">
              <a:defRPr sz="1200"/>
            </a:lvl1pPr>
          </a:lstStyle>
          <a:p>
            <a:fld id="{0A06E67E-A5CE-4EB5-841F-E8C1D246267C}" type="slidenum">
              <a:rPr kumimoji="1" lang="ja-JP" altLang="en-US" smtClean="0"/>
              <a:t>‹#›</a:t>
            </a:fld>
            <a:endParaRPr kumimoji="1" lang="ja-JP" altLang="en-US"/>
          </a:p>
        </p:txBody>
      </p:sp>
    </p:spTree>
    <p:extLst>
      <p:ext uri="{BB962C8B-B14F-4D97-AF65-F5344CB8AC3E}">
        <p14:creationId xmlns:p14="http://schemas.microsoft.com/office/powerpoint/2010/main" val="29871173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1</a:t>
            </a:fld>
            <a:endParaRPr kumimoji="1" lang="ja-JP" altLang="en-US"/>
          </a:p>
        </p:txBody>
      </p:sp>
    </p:spTree>
    <p:extLst>
      <p:ext uri="{BB962C8B-B14F-4D97-AF65-F5344CB8AC3E}">
        <p14:creationId xmlns:p14="http://schemas.microsoft.com/office/powerpoint/2010/main" val="151606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４つ目の「安全・安心な風土の醸成」については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BIZ UDP明朝 Medium" panose="02020500000000000000" pitchFamily="18" charset="-128"/>
                <a:ea typeface="BIZ UDP明朝 Medium" panose="02020500000000000000" pitchFamily="18" charset="-128"/>
              </a:rPr>
              <a:t>「お互いの</a:t>
            </a:r>
            <a:r>
              <a:rPr lang="ja-JP" altLang="en-US" sz="1200" dirty="0" smtClean="0">
                <a:solidFill>
                  <a:prstClr val="black"/>
                </a:solidFill>
                <a:latin typeface="BIZ UDP明朝 Medium" panose="02020500000000000000" pitchFamily="18" charset="-128"/>
                <a:ea typeface="BIZ UDP明朝 Medium" panose="02020500000000000000" pitchFamily="18" charset="-128"/>
              </a:rPr>
              <a:t>個性や多様性を認め合い，安心して授業や学校生活が送れるような風土を，教職員の支援のもとで，児童生徒自らがつくり上げるようにすることが大切で</a:t>
            </a:r>
            <a:r>
              <a:rPr kumimoji="1" lang="ja-JP" altLang="en-US" dirty="0" smtClean="0"/>
              <a:t>ある」とされています。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601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そして，この４つの視点をもとに学級や児童生徒に働き掛けることで，</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a:t>
            </a:r>
            <a:r>
              <a:rPr lang="ja-JP" altLang="ja-JP" sz="1200" kern="100" dirty="0" smtClean="0">
                <a:latin typeface="BIZ UDPゴシック" panose="020B0400000000000000" pitchFamily="50" charset="-128"/>
                <a:ea typeface="BIZ UDPゴシック" panose="020B0400000000000000" pitchFamily="50" charset="-128"/>
              </a:rPr>
              <a:t>教師や仲間から学級の一員として</a:t>
            </a:r>
            <a:r>
              <a:rPr lang="ja-JP" altLang="en-US" sz="1200" kern="100" dirty="0" smtClean="0">
                <a:latin typeface="BIZ UDPゴシック" panose="020B0400000000000000" pitchFamily="50" charset="-128"/>
                <a:ea typeface="BIZ UDPゴシック" panose="020B0400000000000000" pitchFamily="50" charset="-128"/>
              </a:rPr>
              <a:t>認められているという安心感</a:t>
            </a:r>
            <a:endPar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a:t>
            </a:r>
            <a:r>
              <a:rPr lang="ja-JP" altLang="ja-JP" sz="1200" kern="100" dirty="0" smtClean="0">
                <a:latin typeface="BIZ UDPゴシック" panose="020B0400000000000000" pitchFamily="50" charset="-128"/>
                <a:ea typeface="BIZ UDPゴシック" panose="020B0400000000000000" pitchFamily="50" charset="-128"/>
              </a:rPr>
              <a:t>教師や仲間から理解され，</a:t>
            </a:r>
            <a:r>
              <a:rPr lang="ja-JP" altLang="en-US" sz="1200" kern="100" dirty="0" smtClean="0">
                <a:latin typeface="BIZ UDPゴシック" panose="020B0400000000000000" pitchFamily="50" charset="-128"/>
                <a:ea typeface="BIZ UDPゴシック" panose="020B0400000000000000" pitchFamily="50" charset="-128"/>
              </a:rPr>
              <a:t>受け入れられているという安心感</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a:t>
            </a:r>
            <a:r>
              <a:rPr lang="ja-JP" altLang="ja-JP" sz="1200" kern="100" dirty="0" smtClean="0">
                <a:latin typeface="BIZ UDPゴシック" panose="020B0400000000000000" pitchFamily="50" charset="-128"/>
                <a:ea typeface="BIZ UDPゴシック" panose="020B0400000000000000" pitchFamily="50" charset="-128"/>
              </a:rPr>
              <a:t>自分</a:t>
            </a:r>
            <a:r>
              <a:rPr lang="ja-JP" altLang="en-US" sz="1200" kern="100" dirty="0" smtClean="0">
                <a:latin typeface="BIZ UDPゴシック" panose="020B0400000000000000" pitchFamily="50" charset="-128"/>
                <a:ea typeface="BIZ UDPゴシック" panose="020B0400000000000000" pitchFamily="50" charset="-128"/>
              </a:rPr>
              <a:t>の</a:t>
            </a:r>
            <a:r>
              <a:rPr lang="ja-JP" altLang="ja-JP" sz="1200" kern="100" dirty="0" smtClean="0">
                <a:latin typeface="BIZ UDPゴシック" panose="020B0400000000000000" pitchFamily="50" charset="-128"/>
                <a:ea typeface="BIZ UDPゴシック" panose="020B0400000000000000" pitchFamily="50" charset="-128"/>
              </a:rPr>
              <a:t>考え，選択，決定</a:t>
            </a:r>
            <a:r>
              <a:rPr lang="ja-JP" altLang="en-US" sz="1200" kern="100" dirty="0" smtClean="0">
                <a:latin typeface="BIZ UDPゴシック" panose="020B0400000000000000" pitchFamily="50" charset="-128"/>
                <a:ea typeface="BIZ UDPゴシック" panose="020B0400000000000000" pitchFamily="50" charset="-128"/>
              </a:rPr>
              <a:t>が尊重されるという安心感</a:t>
            </a:r>
            <a:endPar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200" kern="100" dirty="0" smtClean="0">
                <a:latin typeface="BIZ UDPゴシック" panose="020B0400000000000000" pitchFamily="50" charset="-128"/>
                <a:ea typeface="BIZ UDPゴシック" panose="020B0400000000000000" pitchFamily="50" charset="-128"/>
              </a:rPr>
              <a:t>●</a:t>
            </a:r>
            <a:r>
              <a:rPr lang="ja-JP" altLang="ja-JP" sz="1200" kern="100" dirty="0" smtClean="0">
                <a:solidFill>
                  <a:srgbClr val="FF0000"/>
                </a:solidFill>
                <a:latin typeface="BIZ UDPゴシック" panose="020B0400000000000000" pitchFamily="50" charset="-128"/>
                <a:ea typeface="BIZ UDPゴシック" panose="020B0400000000000000" pitchFamily="50" charset="-128"/>
              </a:rPr>
              <a:t>ルールが守られ</a:t>
            </a:r>
            <a:r>
              <a:rPr lang="ja-JP" altLang="ja-JP" sz="1200" kern="100" dirty="0" smtClean="0">
                <a:latin typeface="BIZ UDPゴシック" panose="020B0400000000000000" pitchFamily="50" charset="-128"/>
                <a:ea typeface="BIZ UDPゴシック" panose="020B0400000000000000" pitchFamily="50" charset="-128"/>
              </a:rPr>
              <a:t>，他者から傷つけられない</a:t>
            </a:r>
            <a:r>
              <a:rPr lang="ja-JP" altLang="en-US" sz="1200" kern="100" dirty="0" smtClean="0">
                <a:latin typeface="BIZ UDPゴシック" panose="020B0400000000000000" pitchFamily="50" charset="-128"/>
                <a:ea typeface="BIZ UDPゴシック" panose="020B0400000000000000" pitchFamily="50" charset="-128"/>
              </a:rPr>
              <a:t>という安心感が高まることが期待できます。</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kumimoji="1" lang="ja-JP" altLang="en-US" dirty="0" smtClean="0"/>
              <a:t>児童生徒の安心感を高めるためには様々なアプローチの方法があると思いますが，今日はこの「</a:t>
            </a:r>
            <a:r>
              <a:rPr kumimoji="1" lang="en-US" altLang="ja-JP" dirty="0" smtClean="0"/>
              <a:t>4</a:t>
            </a:r>
            <a:r>
              <a:rPr kumimoji="1" lang="ja-JP" altLang="en-US" dirty="0" err="1"/>
              <a:t>つの</a:t>
            </a:r>
            <a:r>
              <a:rPr kumimoji="1" lang="ja-JP" altLang="en-US" dirty="0" smtClean="0"/>
              <a:t>視点」を基に安心感を高めるための働き掛けについて考えていきたいと思います。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6E67E-A5CE-4EB5-841F-E8C1D2462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198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それでは，グループワークに入ります。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14</a:t>
            </a:fld>
            <a:endParaRPr kumimoji="1" lang="ja-JP" altLang="en-US"/>
          </a:p>
        </p:txBody>
      </p:sp>
    </p:spTree>
    <p:extLst>
      <p:ext uri="{BB962C8B-B14F-4D97-AF65-F5344CB8AC3E}">
        <p14:creationId xmlns:p14="http://schemas.microsoft.com/office/powerpoint/2010/main" val="180992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グループワークは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　考える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２　共有する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３　実践する　という流れで行います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15</a:t>
            </a:fld>
            <a:endParaRPr kumimoji="1" lang="ja-JP" altLang="en-US"/>
          </a:p>
        </p:txBody>
      </p:sp>
    </p:spTree>
    <p:extLst>
      <p:ext uri="{BB962C8B-B14F-4D97-AF65-F5344CB8AC3E}">
        <p14:creationId xmlns:p14="http://schemas.microsoft.com/office/powerpoint/2010/main" val="375120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はじめに「考える」です。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これから「学級の実態把握」を行います。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16</a:t>
            </a:fld>
            <a:endParaRPr kumimoji="1" lang="ja-JP" altLang="en-US"/>
          </a:p>
        </p:txBody>
      </p:sp>
    </p:spTree>
    <p:extLst>
      <p:ext uri="{BB962C8B-B14F-4D97-AF65-F5344CB8AC3E}">
        <p14:creationId xmlns:p14="http://schemas.microsoft.com/office/powerpoint/2010/main" val="3985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事前にグループごとに学級を一つ抽出し，その学級の安心チェックシートの結果をお渡ししました。</a:t>
            </a:r>
            <a:endParaRPr kumimoji="1" lang="en-US" altLang="ja-JP"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はじめに</a:t>
            </a:r>
            <a:r>
              <a:rPr kumimoji="1" lang="en-US" altLang="ja-JP" dirty="0" smtClean="0">
                <a:solidFill>
                  <a:srgbClr val="FF0000"/>
                </a:solidFill>
              </a:rPr>
              <a:t>8</a:t>
            </a:r>
            <a:r>
              <a:rPr kumimoji="1" lang="ja-JP" altLang="en-US" dirty="0" smtClean="0">
                <a:solidFill>
                  <a:srgbClr val="FF0000"/>
                </a:solidFill>
              </a:rPr>
              <a:t>分間で，結果を見て抽出学級の良いところ，伸ばしたいところなど，気付いたことについて自由に意見交換してください。その後</a:t>
            </a:r>
            <a:r>
              <a:rPr kumimoji="1" lang="en-US" altLang="ja-JP" dirty="0" smtClean="0">
                <a:solidFill>
                  <a:srgbClr val="FF0000"/>
                </a:solidFill>
              </a:rPr>
              <a:t>2</a:t>
            </a:r>
            <a:r>
              <a:rPr kumimoji="1" lang="ja-JP" altLang="en-US" dirty="0" smtClean="0">
                <a:solidFill>
                  <a:srgbClr val="FF0000"/>
                </a:solidFill>
              </a:rPr>
              <a:t>分間取りますので，実践していく視点を一つ絞っていただきます。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それではまずは自由に意見交換をしましょう。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17</a:t>
            </a:fld>
            <a:endParaRPr kumimoji="1" lang="ja-JP" altLang="en-US"/>
          </a:p>
        </p:txBody>
      </p:sp>
    </p:spTree>
    <p:extLst>
      <p:ext uri="{BB962C8B-B14F-4D97-AF65-F5344CB8AC3E}">
        <p14:creationId xmlns:p14="http://schemas.microsoft.com/office/powerpoint/2010/main" val="100875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（８分後）</a:t>
            </a:r>
            <a:endParaRPr kumimoji="1" lang="en-US" altLang="ja-JP"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一度こちらに注目してください。抽出学級に今必要だと思われる視点を一つ選びます。</a:t>
            </a:r>
            <a:r>
              <a:rPr kumimoji="1" lang="ja-JP" altLang="en-US" dirty="0" smtClean="0"/>
              <a:t>決まったグループはファシリテーターに手を挙げてお知らせください。</a:t>
            </a:r>
            <a:r>
              <a:rPr kumimoji="1" lang="ja-JP" altLang="en-US" dirty="0" smtClean="0">
                <a:solidFill>
                  <a:srgbClr val="FF0000"/>
                </a:solidFill>
              </a:rPr>
              <a:t>時間は２分間です。</a:t>
            </a:r>
            <a:r>
              <a:rPr kumimoji="1" lang="ja-JP" altLang="en-US" dirty="0" smtClean="0"/>
              <a:t>それでは話合いを始めてください。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（グループごとに選んだ視点のワークシートと付箋を配付する）</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（全てのグループが決まったら，ファシリテーターが全体で共有する）</a:t>
            </a:r>
          </a:p>
          <a:p>
            <a:r>
              <a:rPr kumimoji="1" lang="ja-JP" altLang="en-US" dirty="0" smtClean="0"/>
              <a:t>各グループ，視点が一つに決まりました。</a:t>
            </a:r>
            <a:endParaRPr kumimoji="1" lang="en-US" altLang="ja-JP" dirty="0" smtClean="0"/>
          </a:p>
          <a:p>
            <a:r>
              <a:rPr kumimoji="1" lang="ja-JP" altLang="en-US" dirty="0" smtClean="0"/>
              <a:t>○グループは「自己存在感の感受」</a:t>
            </a:r>
            <a:endParaRPr kumimoji="1" lang="en-US" altLang="ja-JP" dirty="0" smtClean="0"/>
          </a:p>
          <a:p>
            <a:r>
              <a:rPr kumimoji="1" lang="ja-JP" altLang="en-US" dirty="0" smtClean="0"/>
              <a:t>△グループは「共感的な人間関係の育成」</a:t>
            </a:r>
            <a:endParaRPr kumimoji="1" lang="en-US" altLang="ja-JP" dirty="0" smtClean="0"/>
          </a:p>
          <a:p>
            <a:r>
              <a:rPr kumimoji="1" lang="ja-JP" altLang="en-US" dirty="0" smtClean="0"/>
              <a:t>□グループは「自己決定の場の提供」</a:t>
            </a:r>
            <a:endParaRPr kumimoji="1" lang="en-US" altLang="ja-JP" dirty="0" smtClean="0"/>
          </a:p>
          <a:p>
            <a:r>
              <a:rPr kumimoji="1" lang="ja-JP" altLang="en-US" dirty="0" smtClean="0"/>
              <a:t>☆グループは「安全・安心な風土の醸成」です。</a:t>
            </a:r>
            <a:endParaRPr kumimoji="1" lang="en-US" altLang="ja-JP" dirty="0" smtClean="0"/>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18</a:t>
            </a:fld>
            <a:endParaRPr kumimoji="1" lang="ja-JP" altLang="en-US"/>
          </a:p>
        </p:txBody>
      </p:sp>
    </p:spTree>
    <p:extLst>
      <p:ext uri="{BB962C8B-B14F-4D97-AF65-F5344CB8AC3E}">
        <p14:creationId xmlns:p14="http://schemas.microsoft.com/office/powerpoint/2010/main" val="153746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次の活動は「共有する」です。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19</a:t>
            </a:fld>
            <a:endParaRPr kumimoji="1" lang="ja-JP" altLang="en-US"/>
          </a:p>
        </p:txBody>
      </p:sp>
    </p:spTree>
    <p:extLst>
      <p:ext uri="{BB962C8B-B14F-4D97-AF65-F5344CB8AC3E}">
        <p14:creationId xmlns:p14="http://schemas.microsoft.com/office/powerpoint/2010/main" val="220476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学級の安心感を高めるための働き掛けについて，選んだ視点から考えます。そして自分自身やグループのメンバーが明日からどのような取組を行うのかを具体的に決めていきます。</a:t>
            </a:r>
          </a:p>
          <a:p>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15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配布した「ワークシート」をご覧ください。一番上にはグループで選んだ視点と高めたい安心感が記載されています。こちらが大きな目標となります。</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これから行う活動について説明します。</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まず，ワークシートの上段①のスペースに，安心感を高めるための働き掛けとしてどんなことが考えられるか，一人一人の意見を付箋に書いて貼ります。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dirty="0" smtClean="0">
                <a:solidFill>
                  <a:schemeClr val="tx1"/>
                </a:solidFill>
                <a:latin typeface="BIZ UDPゴシック" panose="020B0400000000000000" pitchFamily="50" charset="-128"/>
                <a:ea typeface="BIZ UDPゴシック" panose="020B0400000000000000" pitchFamily="50" charset="-128"/>
              </a:rPr>
              <a:t>出た意見を基にグループ全員で取り組むと効果があることは何かを考え「行動目標」を設定し②のスペースに記入します。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最後に，①②を受け，自分がどんな場面でどのような働き掛けをするのかを具体的に付箋に記入し，③のスペースに個人の「行動目標」として貼ります。</a:t>
            </a: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21</a:t>
            </a:fld>
            <a:endParaRPr kumimoji="1" lang="ja-JP" altLang="en-US"/>
          </a:p>
        </p:txBody>
      </p:sp>
    </p:spTree>
    <p:extLst>
      <p:ext uri="{BB962C8B-B14F-4D97-AF65-F5344CB8AC3E}">
        <p14:creationId xmlns:p14="http://schemas.microsoft.com/office/powerpoint/2010/main" val="353436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これから「児童生徒の安心感を高めるためのワークショップ」を行います。</a:t>
            </a:r>
            <a:endParaRPr kumimoji="1" lang="en-US" altLang="ja-JP"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4</a:t>
            </a:fld>
            <a:endParaRPr kumimoji="1" lang="ja-JP" altLang="en-US"/>
          </a:p>
        </p:txBody>
      </p:sp>
    </p:spTree>
    <p:extLst>
      <p:ext uri="{BB962C8B-B14F-4D97-AF65-F5344CB8AC3E}">
        <p14:creationId xmlns:p14="http://schemas.microsoft.com/office/powerpoint/2010/main" val="308693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それでは活動に入ります。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目標とする安心感を高めるための働き掛けとしてどのようなものがあるか，５つの項目ごとに考えられることを全て付箋に書き，ワークシートの</a:t>
            </a:r>
            <a:r>
              <a:rPr lang="en-US" altLang="ja-JP" sz="1200" dirty="0" smtClean="0">
                <a:solidFill>
                  <a:schemeClr val="tx1"/>
                </a:solidFill>
                <a:latin typeface="BIZ UDPゴシック" panose="020B0400000000000000" pitchFamily="50" charset="-128"/>
                <a:ea typeface="BIZ UDPゴシック" panose="020B0400000000000000" pitchFamily="50" charset="-128"/>
              </a:rPr>
              <a:t>①</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のスペースに貼ってください。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時間は６分間です。それではお願いします。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22</a:t>
            </a:fld>
            <a:endParaRPr kumimoji="1" lang="ja-JP" altLang="en-US"/>
          </a:p>
        </p:txBody>
      </p:sp>
    </p:spTree>
    <p:extLst>
      <p:ext uri="{BB962C8B-B14F-4D97-AF65-F5344CB8AC3E}">
        <p14:creationId xmlns:p14="http://schemas.microsoft.com/office/powerpoint/2010/main" val="85127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（６分後）</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時間です。ありがとうございました。</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付箋に書かれた内容をグループ内で発表し，共有してください。</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時間は２分間です。始めてください。</a:t>
            </a: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23</a:t>
            </a:fld>
            <a:endParaRPr kumimoji="1" lang="ja-JP" altLang="en-US"/>
          </a:p>
        </p:txBody>
      </p:sp>
    </p:spTree>
    <p:extLst>
      <p:ext uri="{BB962C8B-B14F-4D97-AF65-F5344CB8AC3E}">
        <p14:creationId xmlns:p14="http://schemas.microsoft.com/office/powerpoint/2010/main" val="380228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時間です。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次に，グループの行動</a:t>
            </a:r>
            <a:r>
              <a:rPr lang="ja-JP" altLang="en-US" sz="1200" smtClean="0">
                <a:solidFill>
                  <a:schemeClr val="tx1"/>
                </a:solidFill>
                <a:latin typeface="BIZ UDPゴシック" panose="020B0400000000000000" pitchFamily="50" charset="-128"/>
                <a:ea typeface="BIZ UDPゴシック" panose="020B0400000000000000" pitchFamily="50" charset="-128"/>
              </a:rPr>
              <a:t>目標を設定します</a:t>
            </a:r>
            <a:r>
              <a:rPr lang="ja-JP" altLang="en-US" sz="1200" dirty="0" smtClean="0">
                <a:solidFill>
                  <a:schemeClr val="tx1"/>
                </a:solidFill>
                <a:latin typeface="BIZ UDPゴシック" panose="020B0400000000000000" pitchFamily="50" charset="-128"/>
                <a:ea typeface="BIZ UDPゴシック" panose="020B0400000000000000" pitchFamily="50" charset="-128"/>
              </a:rPr>
              <a:t>。①の付箋の中からグループ全員で取り組むと効果があるものを選び②のスペース近くに移動してください。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その後，付箋の内容をもとに「グループの行動目標」を設定し②の空いているスペースに記入します。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時間は５分間です。始めてください。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24</a:t>
            </a:fld>
            <a:endParaRPr kumimoji="1" lang="ja-JP" altLang="en-US"/>
          </a:p>
        </p:txBody>
      </p:sp>
    </p:spTree>
    <p:extLst>
      <p:ext uri="{BB962C8B-B14F-4D97-AF65-F5344CB8AC3E}">
        <p14:creationId xmlns:p14="http://schemas.microsoft.com/office/powerpoint/2010/main" val="944550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続いて，個人の行動目標を決めます。</a:t>
            </a:r>
            <a:r>
              <a:rPr kumimoji="1" lang="ja-JP" altLang="en-US" dirty="0" smtClean="0"/>
              <a:t>①②を受け，自分がどのような働き掛けをするのかを具体的に付箋に記入し，グループ内で発表します。</a:t>
            </a:r>
          </a:p>
          <a:p>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「いつ」「どんな場面で」「どのように働き掛けるのか」を明日からの自分の行動を思い浮かべながら考えて決めてください。</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これまでに出たグループ内の先生方の意見を参考にしても構いません。よい取組はぜひ共有していきましょう。</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付箋には行動目標と自分の名前を書いてそのままお持ちください。グループ内の発表が終わったら③のスペースに貼ります。</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時間は５分間です。それでは始めてください。</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時間となりました。</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25</a:t>
            </a:fld>
            <a:endParaRPr kumimoji="1" lang="ja-JP" altLang="en-US"/>
          </a:p>
        </p:txBody>
      </p:sp>
    </p:spTree>
    <p:extLst>
      <p:ext uri="{BB962C8B-B14F-4D97-AF65-F5344CB8AC3E}">
        <p14:creationId xmlns:p14="http://schemas.microsoft.com/office/powerpoint/2010/main" val="654896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（全グループ終わったら）ありがとうございました。</a:t>
            </a:r>
          </a:p>
          <a:p>
            <a:r>
              <a:rPr kumimoji="1" lang="ja-JP" altLang="en-US" dirty="0" smtClean="0"/>
              <a:t>それでは最後</a:t>
            </a:r>
            <a:r>
              <a:rPr kumimoji="1" lang="ja-JP" altLang="en-US" smtClean="0"/>
              <a:t>に実践に</a:t>
            </a:r>
            <a:r>
              <a:rPr kumimoji="1" lang="ja-JP" altLang="en-US" dirty="0" smtClean="0"/>
              <a:t>つなげる活動です。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26</a:t>
            </a:fld>
            <a:endParaRPr kumimoji="1" lang="ja-JP" altLang="en-US"/>
          </a:p>
        </p:txBody>
      </p:sp>
    </p:spTree>
    <p:extLst>
      <p:ext uri="{BB962C8B-B14F-4D97-AF65-F5344CB8AC3E}">
        <p14:creationId xmlns:p14="http://schemas.microsoft.com/office/powerpoint/2010/main" val="158175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お互いの取組を知り，みんなで実践につなげられるような意識を持っていきましょう。</a:t>
            </a:r>
            <a:endParaRPr kumimoji="1" lang="en-US" altLang="ja-JP" dirty="0" smtClean="0"/>
          </a:p>
          <a:p>
            <a:r>
              <a:rPr kumimoji="1" lang="ja-JP" altLang="en-US" smtClean="0"/>
              <a:t>始めに，</a:t>
            </a:r>
            <a:r>
              <a:rPr kumimoji="1" lang="ja-JP" altLang="en-US" dirty="0" smtClean="0"/>
              <a:t>それぞれが決めた働き掛けにつ</a:t>
            </a:r>
            <a:r>
              <a:rPr kumimoji="1" lang="ja-JP" altLang="en-US" dirty="0"/>
              <a:t>いて一人</a:t>
            </a:r>
            <a:r>
              <a:rPr kumimoji="1" lang="ja-JP" altLang="en-US" dirty="0" smtClean="0"/>
              <a:t>ずつグループ内で発表</a:t>
            </a:r>
            <a:r>
              <a:rPr kumimoji="1" lang="ja-JP" altLang="en-US" dirty="0"/>
              <a:t>して</a:t>
            </a:r>
            <a:r>
              <a:rPr kumimoji="1" lang="ja-JP" altLang="en-US" dirty="0" smtClean="0"/>
              <a:t>ください。発表が終わったら付箋</a:t>
            </a:r>
            <a:r>
              <a:rPr kumimoji="1" lang="ja-JP" altLang="en-US" dirty="0"/>
              <a:t>を③に貼ってください</a:t>
            </a:r>
            <a:r>
              <a:rPr kumimoji="1" lang="ja-JP" altLang="en-US" dirty="0" smtClean="0"/>
              <a:t>。それではお願いします。</a:t>
            </a:r>
            <a:endParaRPr kumimoji="1" lang="en-US" altLang="ja-JP" dirty="0" smtClean="0"/>
          </a:p>
          <a:p>
            <a:r>
              <a:rPr kumimoji="1" lang="ja-JP" altLang="en-US" dirty="0" smtClean="0"/>
              <a:t>（１～２分）</a:t>
            </a:r>
            <a:endParaRPr kumimoji="1"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823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ありがとうございました。</a:t>
            </a:r>
            <a:endParaRPr kumimoji="1" lang="en-US" altLang="ja-JP" dirty="0" smtClean="0"/>
          </a:p>
          <a:p>
            <a:r>
              <a:rPr kumimoji="1" lang="ja-JP" altLang="en-US" dirty="0" smtClean="0"/>
              <a:t>次に，グループ内で，ワークショップの感想や気付いたこと，学んだことについて</a:t>
            </a:r>
            <a:r>
              <a:rPr kumimoji="1" lang="en-US" altLang="ja-JP" dirty="0" smtClean="0"/>
              <a:t>3</a:t>
            </a:r>
            <a:r>
              <a:rPr kumimoji="1" lang="ja-JP" altLang="en-US" dirty="0" smtClean="0"/>
              <a:t>分程度で共有してください。その中でグループから発表者を１名選出してください。各グループでどのような話合いがなされたかを全体で共有したいと思います。発表の内容はご覧のとおりです。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では，始めにグループ内でワークショップ共有してください。（３分）</a:t>
            </a:r>
            <a:endParaRPr kumimoji="1" lang="en-US" altLang="ja-JP" dirty="0" smtClean="0"/>
          </a:p>
          <a:p>
            <a:r>
              <a:rPr kumimoji="1" lang="ja-JP" altLang="en-US" dirty="0" smtClean="0"/>
              <a:t>それでは全体で共有します。</a:t>
            </a:r>
            <a:endParaRPr kumimoji="1" lang="en-US" altLang="ja-JP" dirty="0" smtClean="0"/>
          </a:p>
          <a:p>
            <a:r>
              <a:rPr kumimoji="1" lang="ja-JP" altLang="en-US" dirty="0" smtClean="0"/>
              <a:t>○グループ，発表をお願いします。・・・</a:t>
            </a:r>
            <a:r>
              <a:rPr lang="ja-JP" altLang="en-US" dirty="0" smtClean="0">
                <a:solidFill>
                  <a:schemeClr val="tx1"/>
                </a:solidFill>
                <a:latin typeface="BIZ UDPゴシック" panose="020B0400000000000000" pitchFamily="50" charset="-128"/>
                <a:ea typeface="BIZ UDPゴシック" panose="020B0400000000000000" pitchFamily="50" charset="-128"/>
              </a:rPr>
              <a:t>ありがとうございました。</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dirty="0" smtClean="0"/>
              <a:t>△グループ，お願いします。・・・ありがとうございました。</a:t>
            </a:r>
            <a:endParaRPr kumimoji="1" lang="en-US" altLang="ja-JP" dirty="0" smtClean="0"/>
          </a:p>
          <a:p>
            <a:r>
              <a:rPr lang="ja-JP" altLang="en-US" dirty="0" smtClean="0">
                <a:solidFill>
                  <a:schemeClr val="tx1"/>
                </a:solidFill>
                <a:latin typeface="BIZ UDPゴシック" panose="020B0400000000000000" pitchFamily="50" charset="-128"/>
                <a:ea typeface="BIZ UDPゴシック" panose="020B0400000000000000" pitchFamily="50" charset="-128"/>
              </a:rPr>
              <a:t>以上でグループワークは終了です。使用したワークシートは，ぜひ先生方の目に入りやすい場所に掲示していただきたいと思います。</a:t>
            </a:r>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021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ファシリテーターより，全体を振り返っての所感を述べる（または管理職からお言葉をいただく）</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＊例</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今日のワークショップは，グループごとに一つの学級について先生方が意見を交流する中で，知識や経験を共有し合うことができ，大変貴重な機会となったように思います。</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生徒指導提要にも明記されているように，学級経営は担任だけで行うものではなく，学級に関わる全ての教員が共に行っていくものです。今日学んだ「生徒指導の４つの視点」を生かしながら，ご自身やグループの</a:t>
            </a:r>
            <a:r>
              <a:rPr lang="ja-JP" altLang="en-US" dirty="0" smtClean="0">
                <a:solidFill>
                  <a:schemeClr val="tx1"/>
                </a:solidFill>
                <a:latin typeface="BIZ UDPゴシック" panose="020B0400000000000000" pitchFamily="50" charset="-128"/>
                <a:ea typeface="BIZ UDPゴシック" panose="020B0400000000000000" pitchFamily="50" charset="-128"/>
              </a:rPr>
              <a:t>目標を心に留めて，○週間実践してみましょう。教員が変わることで，学級や生徒にも変化が見られるはずです。全ての生徒が安心して活躍できる学級，そして学校を目指しましょう。</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29</a:t>
            </a:fld>
            <a:endParaRPr kumimoji="1" lang="ja-JP" altLang="en-US"/>
          </a:p>
        </p:txBody>
      </p:sp>
    </p:spTree>
    <p:extLst>
      <p:ext uri="{BB962C8B-B14F-4D97-AF65-F5344CB8AC3E}">
        <p14:creationId xmlns:p14="http://schemas.microsoft.com/office/powerpoint/2010/main" val="60335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以上でワークショップを終了します。</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30</a:t>
            </a:fld>
            <a:endParaRPr kumimoji="1" lang="ja-JP" altLang="en-US"/>
          </a:p>
        </p:txBody>
      </p:sp>
    </p:spTree>
    <p:extLst>
      <p:ext uri="{BB962C8B-B14F-4D97-AF65-F5344CB8AC3E}">
        <p14:creationId xmlns:p14="http://schemas.microsoft.com/office/powerpoint/2010/main" val="57705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ワークショップのねらい</a:t>
            </a:r>
            <a:r>
              <a:rPr kumimoji="1" lang="ja-JP" altLang="en-US" sz="1200" kern="1200" dirty="0" smtClean="0">
                <a:solidFill>
                  <a:schemeClr val="tx1"/>
                </a:solidFill>
                <a:latin typeface="BIZ UDPゴシック" panose="020B0400000000000000" pitchFamily="50" charset="-128"/>
                <a:ea typeface="BIZ UDPゴシック" panose="020B0400000000000000" pitchFamily="50" charset="-128"/>
                <a:cs typeface="+mn-cs"/>
              </a:rPr>
              <a:t>は，児童生徒</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の安心感を高める働き掛けについて「生徒指導の４つの視点</a:t>
            </a:r>
            <a:r>
              <a:rPr kumimoji="1" lang="ja-JP" altLang="en-US" sz="1200" kern="1200" dirty="0" smtClean="0">
                <a:solidFill>
                  <a:schemeClr val="tx1"/>
                </a:solidFill>
                <a:latin typeface="BIZ UDPゴシック" panose="020B0400000000000000" pitchFamily="50" charset="-128"/>
                <a:ea typeface="BIZ UDPゴシック" panose="020B0400000000000000" pitchFamily="50" charset="-128"/>
                <a:cs typeface="+mn-cs"/>
              </a:rPr>
              <a:t>」を生かしながら教員同士が共に考え，共有</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し，実践につなげる</a:t>
            </a:r>
            <a:r>
              <a:rPr kumimoji="1" lang="ja-JP" altLang="en-US" dirty="0"/>
              <a:t>ことです</a:t>
            </a:r>
            <a:r>
              <a:rPr kumimoji="1" lang="ja-JP" altLang="en-US" dirty="0" smtClean="0"/>
              <a:t>。</a:t>
            </a:r>
            <a:endParaRPr kumimoji="1" lang="en-US" altLang="ja-JP" dirty="0"/>
          </a:p>
          <a:p>
            <a:pPr algn="l">
              <a:lnSpc>
                <a:spcPct val="150000"/>
              </a:lnSpc>
            </a:pPr>
            <a:r>
              <a:rPr lang="ja-JP" altLang="en-US" sz="1200" dirty="0">
                <a:latin typeface="BIZ UDPゴシック" panose="020B0400000000000000" pitchFamily="50" charset="-128"/>
                <a:ea typeface="BIZ UDPゴシック" panose="020B0400000000000000" pitchFamily="50" charset="-128"/>
              </a:rPr>
              <a:t>この</a:t>
            </a:r>
            <a:r>
              <a:rPr lang="ja-JP" altLang="en-US" sz="1200" dirty="0" smtClean="0">
                <a:latin typeface="BIZ UDPゴシック" panose="020B0400000000000000" pitchFamily="50" charset="-128"/>
                <a:ea typeface="BIZ UDPゴシック" panose="020B0400000000000000" pitchFamily="50" charset="-128"/>
              </a:rPr>
              <a:t>ワークショップが，先生方の気付きや学びの機会となり，明日からの生徒指導に良い変化がもたらされ，生徒の安心感が高まることを目指して</a:t>
            </a:r>
            <a:r>
              <a:rPr lang="ja-JP" altLang="en-US" sz="1200" dirty="0">
                <a:latin typeface="BIZ UDPゴシック" panose="020B0400000000000000" pitchFamily="50" charset="-128"/>
                <a:ea typeface="BIZ UDPゴシック" panose="020B0400000000000000" pitchFamily="50" charset="-128"/>
              </a:rPr>
              <a:t>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5</a:t>
            </a:fld>
            <a:endParaRPr kumimoji="1" lang="ja-JP" altLang="en-US"/>
          </a:p>
        </p:txBody>
      </p:sp>
    </p:spTree>
    <p:extLst>
      <p:ext uri="{BB962C8B-B14F-4D97-AF65-F5344CB8AC3E}">
        <p14:creationId xmlns:p14="http://schemas.microsoft.com/office/powerpoint/2010/main" val="259882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本日の流れはご覧の通りです。</a:t>
            </a:r>
            <a:endParaRPr kumimoji="1" lang="en-US" altLang="ja-JP" dirty="0" smtClean="0"/>
          </a:p>
          <a:p>
            <a:r>
              <a:rPr kumimoji="1" lang="ja-JP" altLang="en-US" dirty="0" smtClean="0"/>
              <a:t>１　はじめに，安心感と生徒指導の４つの視点について確認します</a:t>
            </a:r>
            <a:endParaRPr kumimoji="1" lang="en-US" altLang="ja-JP" dirty="0" smtClean="0"/>
          </a:p>
          <a:p>
            <a:r>
              <a:rPr kumimoji="1" lang="ja-JP" altLang="en-US" dirty="0" smtClean="0"/>
              <a:t>２　グループワークで，児童生徒への働き掛けについて話し合います</a:t>
            </a:r>
            <a:endParaRPr kumimoji="1" lang="en-US" altLang="ja-JP" dirty="0" smtClean="0"/>
          </a:p>
          <a:p>
            <a:r>
              <a:rPr kumimoji="1" lang="ja-JP" altLang="en-US" dirty="0" smtClean="0"/>
              <a:t>３　最後に振り返りをします</a:t>
            </a:r>
            <a:endParaRPr kumimoji="1" lang="en-US" altLang="ja-JP" dirty="0" smtClean="0"/>
          </a:p>
          <a:p>
            <a:r>
              <a:rPr kumimoji="1" lang="ja-JP" altLang="en-US" dirty="0" smtClean="0"/>
              <a:t>そして明日からの実践につなげていきたいと思います。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6</a:t>
            </a:fld>
            <a:endParaRPr kumimoji="1" lang="ja-JP" altLang="en-US"/>
          </a:p>
        </p:txBody>
      </p:sp>
    </p:spTree>
    <p:extLst>
      <p:ext uri="{BB962C8B-B14F-4D97-AF65-F5344CB8AC3E}">
        <p14:creationId xmlns:p14="http://schemas.microsoft.com/office/powerpoint/2010/main" val="234266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では，始めます。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7</a:t>
            </a:fld>
            <a:endParaRPr kumimoji="1" lang="ja-JP" altLang="en-US"/>
          </a:p>
        </p:txBody>
      </p:sp>
    </p:spTree>
    <p:extLst>
      <p:ext uri="{BB962C8B-B14F-4D97-AF65-F5344CB8AC3E}">
        <p14:creationId xmlns:p14="http://schemas.microsoft.com/office/powerpoint/2010/main" val="36800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はじめに「生徒</a:t>
            </a:r>
            <a:r>
              <a:rPr kumimoji="1" lang="ja-JP" altLang="en-US" dirty="0"/>
              <a:t>指導の４つの</a:t>
            </a:r>
            <a:r>
              <a:rPr kumimoji="1" lang="ja-JP" altLang="en-US" dirty="0" smtClean="0"/>
              <a:t>視点」について確認します。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教員の生徒指導の手引き書とも言われる生徒指導提要が令和４年</a:t>
            </a:r>
            <a:r>
              <a:rPr kumimoji="1" lang="en-US" altLang="ja-JP" dirty="0" smtClean="0"/>
              <a:t>12</a:t>
            </a:r>
            <a:r>
              <a:rPr kumimoji="1" lang="ja-JP" altLang="en-US" dirty="0" smtClean="0"/>
              <a:t>月に改訂されました。そ</a:t>
            </a:r>
            <a:r>
              <a:rPr lang="ja-JP" altLang="en-US" dirty="0" smtClean="0"/>
              <a:t>れまでは「生徒指導の３機能」と呼ばれる，生徒指導における３つの留意点が挙げられていましたが，改訂後は「生徒指導の実践上の視点」が示されました。今日はこれを「生徒指導の４つの視点」と呼びます。</a:t>
            </a:r>
            <a:r>
              <a:rPr kumimoji="1" lang="ja-JP" altLang="en-US" dirty="0" smtClean="0"/>
              <a:t>では，この４つの視点について一つ一つ簡単に確認していきましょう。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485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１つ目の視点は「自己存在感の感受」です。</a:t>
            </a:r>
          </a:p>
          <a:p>
            <a:r>
              <a:rPr kumimoji="1" lang="ja-JP" altLang="en-US" dirty="0" smtClean="0"/>
              <a:t>「自分も一人の人間として大切にされている」という自己存在感を，児童生徒が実感すること，ありのままの自分を肯定的に捉える自己肯定感や，他者のために役に立った，認められたという自己有用感を育むことが非常に大切であると述べら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34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２つ目の視点は「共感的な人間関係の育成」です。</a:t>
            </a:r>
          </a:p>
          <a:p>
            <a:r>
              <a:rPr kumimoji="1" lang="ja-JP" altLang="en-US" dirty="0" smtClean="0"/>
              <a:t>認め合い，励まし合い，支え合える学習集団を目指すことや，自他の個性を尊重し，相手の立場に立って考え，行動できる相互扶助で共感的な人間関係を早期につくりあげることが重要であるとしています。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385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３つ目は「自己決定の場の提供」です。</a:t>
            </a:r>
          </a:p>
          <a:p>
            <a:r>
              <a:rPr kumimoji="1" lang="ja-JP" altLang="en-US" dirty="0" smtClean="0"/>
              <a:t>自ら考え，選択し，決定する，あるいは発表する，制作するなどの体験が何より重要であると述べられています。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501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A0803F-8CE5-457A-912C-019E067ADF2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48C775-FC0A-4683-BE00-F8186E62FE87}" type="slidenum">
              <a:rPr kumimoji="1" lang="ja-JP" altLang="en-US" smtClean="0"/>
              <a:t>‹#›</a:t>
            </a:fld>
            <a:endParaRPr kumimoji="1" lang="ja-JP" altLang="en-US"/>
          </a:p>
        </p:txBody>
      </p:sp>
    </p:spTree>
    <p:extLst>
      <p:ext uri="{BB962C8B-B14F-4D97-AF65-F5344CB8AC3E}">
        <p14:creationId xmlns:p14="http://schemas.microsoft.com/office/powerpoint/2010/main" val="42559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536545639"/>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895186734"/>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41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90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502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1191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3574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63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35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1562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384480263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0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98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1374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117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610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021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23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5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69837114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306371434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3116817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24AE3FB-AB79-4A23-9524-C40E5676673D}" type="datetimeFigureOut">
              <a:rPr kumimoji="1" lang="ja-JP" altLang="en-US" smtClean="0"/>
              <a:t>2023/2/10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626CFA-E95C-44F8-94B6-79AB8029DCFA}" type="slidenum">
              <a:rPr kumimoji="1" lang="ja-JP" altLang="en-US" smtClean="0"/>
              <a:t>‹#›</a:t>
            </a:fld>
            <a:endParaRPr kumimoji="1" lang="ja-JP" altLang="en-US"/>
          </a:p>
        </p:txBody>
      </p:sp>
    </p:spTree>
    <p:extLst>
      <p:ext uri="{BB962C8B-B14F-4D97-AF65-F5344CB8AC3E}">
        <p14:creationId xmlns:p14="http://schemas.microsoft.com/office/powerpoint/2010/main" val="178127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4116312799"/>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82719932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16621097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785C2-88FB-4BD5-9352-1816BDFF73CA}" type="datetimeFigureOut">
              <a:rPr kumimoji="1" lang="ja-JP" altLang="en-US" smtClean="0"/>
              <a:t>2023/2/10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B5DB-5D28-4755-876C-4CFF19E96830}" type="slidenum">
              <a:rPr kumimoji="1" lang="ja-JP" altLang="en-US" smtClean="0"/>
              <a:t>‹#›</a:t>
            </a:fld>
            <a:endParaRPr kumimoji="1" lang="ja-JP" altLang="en-US"/>
          </a:p>
        </p:txBody>
      </p:sp>
      <p:sp>
        <p:nvSpPr>
          <p:cNvPr id="9" name="テキスト ボックス 8"/>
          <p:cNvSpPr txBox="1"/>
          <p:nvPr userDrawn="1"/>
        </p:nvSpPr>
        <p:spPr>
          <a:xfrm>
            <a:off x="5042536" y="6377329"/>
            <a:ext cx="2290354" cy="323165"/>
          </a:xfrm>
          <a:prstGeom prst="rect">
            <a:avLst/>
          </a:prstGeom>
          <a:noFill/>
        </p:spPr>
        <p:txBody>
          <a:bodyPr wrap="square" rtlCol="0">
            <a:spAutoFit/>
          </a:bodyPr>
          <a:lstStyle/>
          <a:p>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宮城県総合教育</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センター </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userDrawn="1"/>
        </p:nvSpPr>
        <p:spPr>
          <a:xfrm>
            <a:off x="11471910" y="6371358"/>
            <a:ext cx="649878" cy="369332"/>
          </a:xfrm>
          <a:prstGeom prst="rect">
            <a:avLst/>
          </a:prstGeom>
          <a:noFill/>
        </p:spPr>
        <p:txBody>
          <a:bodyPr wrap="square" rtlCol="0">
            <a:spAutoFit/>
          </a:bodyPr>
          <a:lstStyle/>
          <a:p>
            <a:fld id="{EBBB2EFA-1185-41E6-B522-DB35BEC6FD2C}"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49532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688" r:id="rId14"/>
    <p:sldLayoutId id="2147483689" r:id="rId15"/>
    <p:sldLayoutId id="2147483690" r:id="rId16"/>
    <p:sldLayoutId id="2147483691" r:id="rId17"/>
    <p:sldLayoutId id="2147483675" r:id="rId18"/>
    <p:sldLayoutId id="2147483676" r:id="rId19"/>
    <p:sldLayoutId id="2147483677" r:id="rId20"/>
    <p:sldLayoutId id="2147483678"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446888"/>
            <a:ext cx="12192000" cy="3535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600" b="1" dirty="0" smtClean="0">
                <a:latin typeface="BIZ UDPゴシック" panose="020B0400000000000000" pitchFamily="50" charset="-128"/>
                <a:ea typeface="BIZ UDPゴシック" panose="020B0400000000000000" pitchFamily="50" charset="-128"/>
                <a:cs typeface="メイリオ" panose="020B0604030504040204" pitchFamily="50" charset="-128"/>
              </a:rPr>
              <a:t>校内研修</a:t>
            </a:r>
            <a:endParaRPr lang="en-US" altLang="ja-JP" sz="66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50000"/>
              </a:lnSpc>
            </a:pPr>
            <a:r>
              <a:rPr lang="ja-JP" altLang="en-US" sz="6600" b="1" dirty="0" smtClean="0">
                <a:latin typeface="BIZ UDPゴシック" panose="020B0400000000000000" pitchFamily="50" charset="-128"/>
                <a:ea typeface="BIZ UDPゴシック" panose="020B0400000000000000" pitchFamily="50" charset="-128"/>
                <a:cs typeface="メイリオ" panose="020B0604030504040204" pitchFamily="50" charset="-128"/>
              </a:rPr>
              <a:t>ワークショップ</a:t>
            </a:r>
            <a:endParaRPr lang="en-US" altLang="ja-JP" sz="66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74940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4037" y="1925277"/>
            <a:ext cx="10602018" cy="3416320"/>
          </a:xfrm>
          <a:prstGeom prst="rect">
            <a:avLst/>
          </a:prstGeom>
        </p:spPr>
        <p:txBody>
          <a:bodyPr wrap="square">
            <a:spAutoFit/>
          </a:bodyPr>
          <a:lstStyle/>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●認め合い，励まし合い，支え合える</a:t>
            </a:r>
            <a:endParaRPr kumimoji="1" lang="en-US" altLang="ja-JP"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●自他</a:t>
            </a:r>
            <a:r>
              <a:rPr kumimoji="1" lang="ja-JP" altLang="en-US" sz="3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の個性を尊重</a:t>
            </a: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し，相手</a:t>
            </a:r>
            <a:r>
              <a:rPr kumimoji="1" lang="ja-JP" altLang="en-US" sz="3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の立場</a:t>
            </a: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に立って考え，　</a:t>
            </a:r>
            <a:endParaRPr kumimoji="1" lang="en-US" altLang="ja-JP"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行動できる</a:t>
            </a:r>
            <a:endParaRPr kumimoji="1" lang="ja-JP" altLang="en-US" sz="3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9627942" y="5817215"/>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p:cNvSpPr/>
          <p:nvPr/>
        </p:nvSpPr>
        <p:spPr>
          <a:xfrm>
            <a:off x="539290" y="716743"/>
            <a:ext cx="5610989"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dirty="0">
                <a:solidFill>
                  <a:schemeClr val="bg1"/>
                </a:solidFill>
                <a:latin typeface="BIZ UDPゴシック" panose="020B0400000000000000" pitchFamily="50" charset="-128"/>
                <a:ea typeface="BIZ UDPゴシック" panose="020B0400000000000000" pitchFamily="50" charset="-128"/>
              </a:rPr>
              <a:t>２</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）共感的な人間関係の育成</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7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44612" y="1941501"/>
            <a:ext cx="10604177" cy="3416320"/>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●自ら考え，選択し，決定する，</a:t>
            </a:r>
            <a:endParaRPr lang="en-US" altLang="ja-JP" sz="3600" b="1" dirty="0" smtClean="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　 　　　　あるいは</a:t>
            </a:r>
            <a:r>
              <a:rPr lang="ja-JP" altLang="en-US" sz="3600" b="1" dirty="0">
                <a:latin typeface="BIZ UDPゴシック" panose="020B0400000000000000" pitchFamily="50" charset="-128"/>
                <a:ea typeface="BIZ UDPゴシック" panose="020B0400000000000000" pitchFamily="50" charset="-128"/>
              </a:rPr>
              <a:t>発表</a:t>
            </a:r>
            <a:r>
              <a:rPr lang="ja-JP" altLang="en-US" sz="3600" b="1" dirty="0" smtClean="0">
                <a:latin typeface="BIZ UDPゴシック" panose="020B0400000000000000" pitchFamily="50" charset="-128"/>
                <a:ea typeface="BIZ UDPゴシック" panose="020B0400000000000000" pitchFamily="50" charset="-128"/>
              </a:rPr>
              <a:t>する，制作</a:t>
            </a:r>
            <a:r>
              <a:rPr lang="ja-JP" altLang="en-US" sz="3600" b="1" dirty="0">
                <a:latin typeface="BIZ UDPゴシック" panose="020B0400000000000000" pitchFamily="50" charset="-128"/>
                <a:ea typeface="BIZ UDPゴシック" panose="020B0400000000000000" pitchFamily="50" charset="-128"/>
              </a:rPr>
              <a:t>する等の体験</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●児童生徒</a:t>
            </a:r>
            <a:r>
              <a:rPr lang="ja-JP" altLang="en-US" sz="3600" b="1" dirty="0">
                <a:latin typeface="BIZ UDPゴシック" panose="020B0400000000000000" pitchFamily="50" charset="-128"/>
                <a:ea typeface="BIZ UDPゴシック" panose="020B0400000000000000" pitchFamily="50" charset="-128"/>
              </a:rPr>
              <a:t>の自己決定の場を広げていく</a:t>
            </a:r>
          </a:p>
        </p:txBody>
      </p:sp>
      <p:sp>
        <p:nvSpPr>
          <p:cNvPr id="3" name="正方形/長方形 2"/>
          <p:cNvSpPr/>
          <p:nvPr/>
        </p:nvSpPr>
        <p:spPr>
          <a:xfrm>
            <a:off x="9663557" y="5772808"/>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539290" y="716743"/>
            <a:ext cx="4684063"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noProof="0" dirty="0" smtClean="0">
                <a:solidFill>
                  <a:schemeClr val="bg1"/>
                </a:solidFill>
                <a:latin typeface="BIZ UDPゴシック" panose="020B0400000000000000" pitchFamily="50" charset="-128"/>
                <a:ea typeface="BIZ UDPゴシック" panose="020B0400000000000000" pitchFamily="50" charset="-128"/>
              </a:rPr>
              <a:t>３</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）自己決定の場の提供</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8242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60078" y="2261427"/>
            <a:ext cx="10725139" cy="2308324"/>
          </a:xfrm>
          <a:prstGeom prst="rect">
            <a:avLst/>
          </a:prstGeom>
        </p:spPr>
        <p:txBody>
          <a:bodyPr wrap="square">
            <a:spAutoFit/>
          </a:bodyPr>
          <a:lstStyle/>
          <a:p>
            <a:pPr lvl="0" defTabSz="457200">
              <a:lnSpc>
                <a:spcPct val="200000"/>
              </a:lnSpc>
              <a:defRPr/>
            </a:pPr>
            <a:r>
              <a:rPr lang="ja-JP" altLang="en-US" sz="3600" b="1" dirty="0" smtClean="0">
                <a:latin typeface="BIZ UDPゴシック" panose="020B0400000000000000" pitchFamily="50" charset="-128"/>
                <a:ea typeface="BIZ UDPゴシック" panose="020B0400000000000000" pitchFamily="50" charset="-128"/>
              </a:rPr>
              <a:t>●お互い</a:t>
            </a:r>
            <a:r>
              <a:rPr lang="ja-JP" altLang="en-US" sz="3600" b="1" dirty="0">
                <a:latin typeface="BIZ UDPゴシック" panose="020B0400000000000000" pitchFamily="50" charset="-128"/>
                <a:ea typeface="BIZ UDPゴシック" panose="020B0400000000000000" pitchFamily="50" charset="-128"/>
              </a:rPr>
              <a:t>の個性や多様性を</a:t>
            </a:r>
            <a:r>
              <a:rPr lang="ja-JP" altLang="en-US" sz="3600" b="1" dirty="0" smtClean="0">
                <a:latin typeface="BIZ UDPゴシック" panose="020B0400000000000000" pitchFamily="50" charset="-128"/>
                <a:ea typeface="BIZ UDPゴシック" panose="020B0400000000000000" pitchFamily="50" charset="-128"/>
              </a:rPr>
              <a:t>認め合い，</a:t>
            </a:r>
            <a:endParaRPr lang="en-US" altLang="ja-JP" sz="3600" b="1" dirty="0" smtClean="0">
              <a:latin typeface="BIZ UDPゴシック" panose="020B0400000000000000" pitchFamily="50" charset="-128"/>
              <a:ea typeface="BIZ UDPゴシック" panose="020B0400000000000000" pitchFamily="50" charset="-128"/>
            </a:endParaRPr>
          </a:p>
          <a:p>
            <a:pPr lvl="0" defTabSz="457200">
              <a:lnSpc>
                <a:spcPct val="200000"/>
              </a:lnSpc>
              <a:defRPr/>
            </a:pPr>
            <a:r>
              <a:rPr lang="ja-JP" altLang="en-US" sz="3600" b="1" dirty="0" smtClean="0">
                <a:latin typeface="BIZ UDPゴシック" panose="020B0400000000000000" pitchFamily="50" charset="-128"/>
                <a:ea typeface="BIZ UDPゴシック" panose="020B0400000000000000" pitchFamily="50" charset="-128"/>
              </a:rPr>
              <a:t>　 　　安心</a:t>
            </a:r>
            <a:r>
              <a:rPr lang="ja-JP" altLang="en-US" sz="3600" b="1" dirty="0">
                <a:latin typeface="BIZ UDPゴシック" panose="020B0400000000000000" pitchFamily="50" charset="-128"/>
                <a:ea typeface="BIZ UDPゴシック" panose="020B0400000000000000" pitchFamily="50" charset="-128"/>
              </a:rPr>
              <a:t>して授業や学校生活が送れるような風土</a:t>
            </a:r>
          </a:p>
        </p:txBody>
      </p:sp>
      <p:sp>
        <p:nvSpPr>
          <p:cNvPr id="3" name="正方形/長方形 2"/>
          <p:cNvSpPr/>
          <p:nvPr/>
        </p:nvSpPr>
        <p:spPr>
          <a:xfrm>
            <a:off x="9778685" y="5816219"/>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p:cNvSpPr/>
          <p:nvPr/>
        </p:nvSpPr>
        <p:spPr>
          <a:xfrm>
            <a:off x="539290" y="716743"/>
            <a:ext cx="5347943"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noProof="0" dirty="0" smtClean="0">
                <a:solidFill>
                  <a:schemeClr val="bg1"/>
                </a:solidFill>
                <a:latin typeface="BIZ UDPゴシック" panose="020B0400000000000000" pitchFamily="50" charset="-128"/>
                <a:ea typeface="BIZ UDPゴシック" panose="020B0400000000000000" pitchFamily="50" charset="-128"/>
              </a:rPr>
              <a:t>４</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）安全・安心な風土の醸成</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079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34220" y="1740039"/>
            <a:ext cx="5835763" cy="151543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教師や仲間から</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学級の一員と</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して</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認められている</a:t>
            </a:r>
            <a:endParaRPr lang="en-US" altLang="ja-JP" sz="2400" kern="100" dirty="0" smtClean="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8" name="角丸四角形 7"/>
          <p:cNvSpPr/>
          <p:nvPr/>
        </p:nvSpPr>
        <p:spPr>
          <a:xfrm>
            <a:off x="296998" y="3605376"/>
            <a:ext cx="5850353" cy="1394593"/>
          </a:xfrm>
          <a:prstGeom prst="round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教師や仲間から</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理解され受け入れられている</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9" name="角丸四角形 8"/>
          <p:cNvSpPr/>
          <p:nvPr/>
        </p:nvSpPr>
        <p:spPr>
          <a:xfrm>
            <a:off x="6561862" y="3605376"/>
            <a:ext cx="5316796" cy="1387007"/>
          </a:xfrm>
          <a:prstGeom prst="roundRec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ja-JP" altLang="en-US" sz="2400" kern="100" dirty="0">
                <a:solidFill>
                  <a:prstClr val="black"/>
                </a:solidFill>
                <a:latin typeface="BIZ UDPゴシック" panose="020B0400000000000000" pitchFamily="50" charset="-128"/>
                <a:ea typeface="BIZ UDPゴシック" panose="020B0400000000000000" pitchFamily="50" charset="-128"/>
              </a:rPr>
              <a:t>ルールが守られ</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他者から傷つけられない</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en-US" sz="2400" kern="100" dirty="0">
                <a:solidFill>
                  <a:prstClr val="black"/>
                </a:solidFill>
                <a:latin typeface="BIZ UDPゴシック" panose="020B0400000000000000" pitchFamily="50" charset="-128"/>
                <a:ea typeface="BIZ UDPゴシック" panose="020B0400000000000000" pitchFamily="50" charset="-128"/>
              </a:rPr>
              <a:t>という安心感</a:t>
            </a:r>
          </a:p>
        </p:txBody>
      </p:sp>
      <p:sp>
        <p:nvSpPr>
          <p:cNvPr id="10" name="角丸四角形 9"/>
          <p:cNvSpPr/>
          <p:nvPr/>
        </p:nvSpPr>
        <p:spPr>
          <a:xfrm>
            <a:off x="6612487" y="1735497"/>
            <a:ext cx="5304576" cy="156913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自分</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の</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考え</a:t>
            </a:r>
            <a:r>
              <a:rPr lang="ja-JP" altLang="ja-JP" sz="2400" kern="100" dirty="0">
                <a:solidFill>
                  <a:prstClr val="black"/>
                </a:solidFill>
                <a:latin typeface="BIZ UDPゴシック" panose="020B0400000000000000" pitchFamily="50" charset="-128"/>
                <a:ea typeface="BIZ UDPゴシック" panose="020B0400000000000000" pitchFamily="50" charset="-128"/>
              </a:rPr>
              <a:t>，</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選択，決定</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が</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尊重されている</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5" name="下矢印吹き出し 4"/>
          <p:cNvSpPr/>
          <p:nvPr/>
        </p:nvSpPr>
        <p:spPr>
          <a:xfrm>
            <a:off x="334219" y="691740"/>
            <a:ext cx="5813131" cy="985671"/>
          </a:xfrm>
          <a:prstGeom prst="downArrowCallout">
            <a:avLst>
              <a:gd name="adj1" fmla="val 25000"/>
              <a:gd name="adj2" fmla="val 46631"/>
              <a:gd name="adj3" fmla="val 25000"/>
              <a:gd name="adj4" fmla="val 6497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自己</a:t>
            </a:r>
            <a:r>
              <a:rPr kumimoji="1" lang="ja-JP" altLang="en-US" sz="2400" dirty="0" smtClean="0">
                <a:solidFill>
                  <a:schemeClr val="tx1"/>
                </a:solidFill>
                <a:latin typeface="BIZ UDPゴシック" panose="020B0400000000000000" pitchFamily="50" charset="-128"/>
                <a:ea typeface="BIZ UDPゴシック" panose="020B0400000000000000" pitchFamily="50" charset="-128"/>
              </a:rPr>
              <a:t>存在感の感受</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7" name="下矢印吹き出し 36"/>
          <p:cNvSpPr/>
          <p:nvPr/>
        </p:nvSpPr>
        <p:spPr>
          <a:xfrm>
            <a:off x="6580975" y="691740"/>
            <a:ext cx="5336088" cy="985671"/>
          </a:xfrm>
          <a:prstGeom prst="downArrowCallout">
            <a:avLst>
              <a:gd name="adj1" fmla="val 25000"/>
              <a:gd name="adj2" fmla="val 46631"/>
              <a:gd name="adj3" fmla="val 25000"/>
              <a:gd name="adj4" fmla="val 6497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自己決定の場の提供</a:t>
            </a:r>
          </a:p>
        </p:txBody>
      </p:sp>
      <p:sp>
        <p:nvSpPr>
          <p:cNvPr id="7" name="上矢印吹き出し 6"/>
          <p:cNvSpPr/>
          <p:nvPr/>
        </p:nvSpPr>
        <p:spPr>
          <a:xfrm>
            <a:off x="296998" y="5004842"/>
            <a:ext cx="5850352" cy="1006338"/>
          </a:xfrm>
          <a:prstGeom prst="upArrowCallout">
            <a:avLst>
              <a:gd name="adj1" fmla="val 25000"/>
              <a:gd name="adj2" fmla="val 44243"/>
              <a:gd name="adj3" fmla="val 25000"/>
              <a:gd name="adj4" fmla="val 64977"/>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共感的な人間関係の育成</a:t>
            </a:r>
          </a:p>
        </p:txBody>
      </p:sp>
      <p:sp>
        <p:nvSpPr>
          <p:cNvPr id="38" name="上矢印吹き出し 37"/>
          <p:cNvSpPr/>
          <p:nvPr/>
        </p:nvSpPr>
        <p:spPr>
          <a:xfrm>
            <a:off x="6561862" y="5034763"/>
            <a:ext cx="5316796" cy="919483"/>
          </a:xfrm>
          <a:prstGeom prst="upArrowCallout">
            <a:avLst>
              <a:gd name="adj1" fmla="val 25000"/>
              <a:gd name="adj2" fmla="val 44243"/>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安全・安心な風土の醸成</a:t>
            </a:r>
          </a:p>
        </p:txBody>
      </p:sp>
      <p:pic>
        <p:nvPicPr>
          <p:cNvPr id="4" name="図 3"/>
          <p:cNvPicPr>
            <a:picLocks noChangeAspect="1"/>
          </p:cNvPicPr>
          <p:nvPr/>
        </p:nvPicPr>
        <p:blipFill>
          <a:blip r:embed="rId3"/>
          <a:stretch>
            <a:fillRect/>
          </a:stretch>
        </p:blipFill>
        <p:spPr>
          <a:xfrm>
            <a:off x="5232372" y="1274308"/>
            <a:ext cx="991288" cy="1223448"/>
          </a:xfrm>
          <a:prstGeom prst="rect">
            <a:avLst/>
          </a:prstGeom>
        </p:spPr>
      </p:pic>
      <p:pic>
        <p:nvPicPr>
          <p:cNvPr id="11" name="図 10"/>
          <p:cNvPicPr>
            <a:picLocks noChangeAspect="1"/>
          </p:cNvPicPr>
          <p:nvPr/>
        </p:nvPicPr>
        <p:blipFill>
          <a:blip r:embed="rId4"/>
          <a:stretch>
            <a:fillRect/>
          </a:stretch>
        </p:blipFill>
        <p:spPr>
          <a:xfrm>
            <a:off x="5156063" y="3318101"/>
            <a:ext cx="991288" cy="1122922"/>
          </a:xfrm>
          <a:prstGeom prst="rect">
            <a:avLst/>
          </a:prstGeom>
        </p:spPr>
      </p:pic>
      <p:pic>
        <p:nvPicPr>
          <p:cNvPr id="12" name="図 11"/>
          <p:cNvPicPr>
            <a:picLocks noChangeAspect="1"/>
          </p:cNvPicPr>
          <p:nvPr/>
        </p:nvPicPr>
        <p:blipFill>
          <a:blip r:embed="rId5"/>
          <a:stretch>
            <a:fillRect/>
          </a:stretch>
        </p:blipFill>
        <p:spPr>
          <a:xfrm>
            <a:off x="11098200" y="1332271"/>
            <a:ext cx="1035267" cy="1163488"/>
          </a:xfrm>
          <a:prstGeom prst="rect">
            <a:avLst/>
          </a:prstGeom>
        </p:spPr>
      </p:pic>
      <p:pic>
        <p:nvPicPr>
          <p:cNvPr id="13" name="図 12"/>
          <p:cNvPicPr>
            <a:picLocks noChangeAspect="1"/>
          </p:cNvPicPr>
          <p:nvPr/>
        </p:nvPicPr>
        <p:blipFill>
          <a:blip r:embed="rId6"/>
          <a:stretch>
            <a:fillRect/>
          </a:stretch>
        </p:blipFill>
        <p:spPr>
          <a:xfrm>
            <a:off x="10984962" y="3251617"/>
            <a:ext cx="997998" cy="1186509"/>
          </a:xfrm>
          <a:prstGeom prst="rect">
            <a:avLst/>
          </a:prstGeom>
        </p:spPr>
      </p:pic>
    </p:spTree>
    <p:extLst>
      <p:ext uri="{BB962C8B-B14F-4D97-AF65-F5344CB8AC3E}">
        <p14:creationId xmlns:p14="http://schemas.microsoft.com/office/powerpoint/2010/main" val="28110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29983"/>
            <a:ext cx="12192000" cy="25287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グループワーク</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73200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63844459"/>
              </p:ext>
            </p:extLst>
          </p:nvPr>
        </p:nvGraphicFramePr>
        <p:xfrm>
          <a:off x="2007703" y="1414005"/>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
        <p:nvSpPr>
          <p:cNvPr id="3" name="タイトル 1"/>
          <p:cNvSpPr txBox="1">
            <a:spLocks/>
          </p:cNvSpPr>
          <p:nvPr/>
        </p:nvSpPr>
        <p:spPr>
          <a:xfrm>
            <a:off x="2007704" y="427546"/>
            <a:ext cx="8209801" cy="8671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985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8461671"/>
              </p:ext>
            </p:extLst>
          </p:nvPr>
        </p:nvGraphicFramePr>
        <p:xfrm>
          <a:off x="2007703" y="1414005"/>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
        <p:nvSpPr>
          <p:cNvPr id="3" name="タイトル 1"/>
          <p:cNvSpPr txBox="1">
            <a:spLocks/>
          </p:cNvSpPr>
          <p:nvPr/>
        </p:nvSpPr>
        <p:spPr>
          <a:xfrm>
            <a:off x="2007704" y="427546"/>
            <a:ext cx="8209801" cy="8671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896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80744" y="1313613"/>
            <a:ext cx="7333240" cy="1590582"/>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抽出学級の結果を見ながら</a:t>
            </a:r>
            <a:endParaRPr lang="en-US" altLang="ja-JP" sz="32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グループで話合いをします</a:t>
            </a:r>
            <a:r>
              <a:rPr lang="ja-JP" altLang="en-US" sz="3200" b="1" dirty="0" smtClean="0">
                <a:solidFill>
                  <a:srgbClr val="FF0000"/>
                </a:solidFill>
                <a:latin typeface="BIZ UDPゴシック" panose="020B0400000000000000" pitchFamily="50" charset="-128"/>
                <a:ea typeface="BIZ UDPゴシック" panose="020B0400000000000000" pitchFamily="50" charset="-128"/>
              </a:rPr>
              <a:t>（８分間）</a:t>
            </a:r>
            <a:endParaRPr lang="ja-JP" altLang="en-US" sz="3200" b="1" dirty="0">
              <a:solidFill>
                <a:srgbClr val="FF0000"/>
              </a:solidFill>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6681167" y="3991483"/>
            <a:ext cx="3425479" cy="87224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4" name="楕円 3"/>
          <p:cNvSpPr/>
          <p:nvPr/>
        </p:nvSpPr>
        <p:spPr>
          <a:xfrm>
            <a:off x="458768" y="5021825"/>
            <a:ext cx="5335432" cy="903421"/>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伸ばしたい</a:t>
            </a:r>
            <a:r>
              <a:rPr lang="ja-JP" altLang="en-US" sz="3600" dirty="0" smtClean="0">
                <a:latin typeface="BIZ UDPゴシック" panose="020B0400000000000000" pitchFamily="50" charset="-128"/>
                <a:ea typeface="BIZ UDPゴシック" panose="020B0400000000000000" pitchFamily="50" charset="-128"/>
              </a:rPr>
              <a:t>ところ</a:t>
            </a:r>
            <a:endParaRPr lang="ja-JP" altLang="en-US" sz="3600" dirty="0">
              <a:latin typeface="BIZ UDPゴシック" panose="020B0400000000000000" pitchFamily="50" charset="-128"/>
              <a:ea typeface="BIZ UDPゴシック" panose="020B0400000000000000" pitchFamily="50" charset="-128"/>
            </a:endParaRPr>
          </a:p>
        </p:txBody>
      </p:sp>
      <p:sp>
        <p:nvSpPr>
          <p:cNvPr id="9" name="楕円 8"/>
          <p:cNvSpPr/>
          <p:nvPr/>
        </p:nvSpPr>
        <p:spPr>
          <a:xfrm>
            <a:off x="329247" y="3084247"/>
            <a:ext cx="4791341" cy="907236"/>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学級の良い</a:t>
            </a:r>
            <a:r>
              <a:rPr lang="ja-JP" altLang="en-US" sz="3200" dirty="0" smtClean="0">
                <a:latin typeface="BIZ UDPゴシック" panose="020B0400000000000000" pitchFamily="50" charset="-128"/>
                <a:ea typeface="BIZ UDPゴシック" panose="020B0400000000000000" pitchFamily="50" charset="-128"/>
              </a:rPr>
              <a:t>ところ</a:t>
            </a:r>
            <a:endParaRPr kumimoji="1" lang="ja-JP" altLang="en-US" sz="3200" dirty="0"/>
          </a:p>
        </p:txBody>
      </p:sp>
      <p:sp>
        <p:nvSpPr>
          <p:cNvPr id="13" name="楕円 12"/>
          <p:cNvSpPr/>
          <p:nvPr/>
        </p:nvSpPr>
        <p:spPr>
          <a:xfrm>
            <a:off x="3524764" y="3991483"/>
            <a:ext cx="3989220" cy="907236"/>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気に</a:t>
            </a:r>
            <a:r>
              <a:rPr lang="ja-JP" altLang="en-US" sz="3200" dirty="0" smtClean="0">
                <a:latin typeface="BIZ UDPゴシック" panose="020B0400000000000000" pitchFamily="50" charset="-128"/>
                <a:ea typeface="BIZ UDPゴシック" panose="020B0400000000000000" pitchFamily="50" charset="-128"/>
              </a:rPr>
              <a:t>なる生徒</a:t>
            </a:r>
            <a:endParaRPr lang="ja-JP" altLang="en-US" sz="3200" dirty="0">
              <a:latin typeface="BIZ UDPゴシック" panose="020B0400000000000000" pitchFamily="50" charset="-128"/>
              <a:ea typeface="BIZ UDPゴシック" panose="020B0400000000000000" pitchFamily="50" charset="-128"/>
            </a:endParaRPr>
          </a:p>
        </p:txBody>
      </p:sp>
      <p:graphicFrame>
        <p:nvGraphicFramePr>
          <p:cNvPr id="18" name="表 17"/>
          <p:cNvGraphicFramePr>
            <a:graphicFrameLocks noGrp="1"/>
          </p:cNvGraphicFramePr>
          <p:nvPr>
            <p:extLst/>
          </p:nvPr>
        </p:nvGraphicFramePr>
        <p:xfrm>
          <a:off x="251583" y="410370"/>
          <a:ext cx="7333240" cy="570964"/>
        </p:xfrm>
        <a:graphic>
          <a:graphicData uri="http://schemas.openxmlformats.org/drawingml/2006/table">
            <a:tbl>
              <a:tblPr firstRow="1" bandRow="1">
                <a:tableStyleId>{5C22544A-7EE6-4342-B048-85BDC9FD1C3A}</a:tableStyleId>
              </a:tblPr>
              <a:tblGrid>
                <a:gridCol w="3510314">
                  <a:extLst>
                    <a:ext uri="{9D8B030D-6E8A-4147-A177-3AD203B41FA5}">
                      <a16:colId xmlns:a16="http://schemas.microsoft.com/office/drawing/2014/main" val="1240335494"/>
                    </a:ext>
                  </a:extLst>
                </a:gridCol>
                <a:gridCol w="2238151">
                  <a:extLst>
                    <a:ext uri="{9D8B030D-6E8A-4147-A177-3AD203B41FA5}">
                      <a16:colId xmlns:a16="http://schemas.microsoft.com/office/drawing/2014/main" val="92751819"/>
                    </a:ext>
                  </a:extLst>
                </a:gridCol>
                <a:gridCol w="1584775">
                  <a:extLst>
                    <a:ext uri="{9D8B030D-6E8A-4147-A177-3AD203B41FA5}">
                      <a16:colId xmlns:a16="http://schemas.microsoft.com/office/drawing/2014/main" val="9600446"/>
                    </a:ext>
                  </a:extLst>
                </a:gridCol>
              </a:tblGrid>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bl>
          </a:graphicData>
        </a:graphic>
      </p:graphicFrame>
      <p:pic>
        <p:nvPicPr>
          <p:cNvPr id="2" name="図 1"/>
          <p:cNvPicPr>
            <a:picLocks noChangeAspect="1"/>
          </p:cNvPicPr>
          <p:nvPr/>
        </p:nvPicPr>
        <p:blipFill>
          <a:blip r:embed="rId3"/>
          <a:stretch>
            <a:fillRect/>
          </a:stretch>
        </p:blipFill>
        <p:spPr>
          <a:xfrm>
            <a:off x="7803491" y="695852"/>
            <a:ext cx="3980375" cy="5567052"/>
          </a:xfrm>
          <a:prstGeom prst="rect">
            <a:avLst/>
          </a:prstGeom>
        </p:spPr>
      </p:pic>
    </p:spTree>
    <p:extLst>
      <p:ext uri="{BB962C8B-B14F-4D97-AF65-F5344CB8AC3E}">
        <p14:creationId xmlns:p14="http://schemas.microsoft.com/office/powerpoint/2010/main" val="22453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92277" y="598397"/>
            <a:ext cx="3981033" cy="5566130"/>
          </a:xfrm>
          <a:prstGeom prst="rect">
            <a:avLst/>
          </a:prstGeom>
        </p:spPr>
      </p:pic>
      <p:sp>
        <p:nvSpPr>
          <p:cNvPr id="10" name="タイトル 1"/>
          <p:cNvSpPr txBox="1">
            <a:spLocks/>
          </p:cNvSpPr>
          <p:nvPr/>
        </p:nvSpPr>
        <p:spPr>
          <a:xfrm>
            <a:off x="382114" y="1963417"/>
            <a:ext cx="6162195" cy="169242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今の学級に必要だと思われる</a:t>
            </a:r>
            <a:r>
              <a:rPr lang="ja-JP" altLang="en-US" sz="3600" b="1" dirty="0" smtClean="0">
                <a:solidFill>
                  <a:srgbClr val="FF0000"/>
                </a:solidFill>
              </a:rPr>
              <a:t>視点</a:t>
            </a:r>
            <a:r>
              <a:rPr lang="ja-JP" altLang="en-US" sz="3600" b="1" dirty="0">
                <a:solidFill>
                  <a:srgbClr val="FF0000"/>
                </a:solidFill>
              </a:rPr>
              <a:t>を</a:t>
            </a:r>
            <a:r>
              <a:rPr lang="en-US" altLang="ja-JP" sz="3600" b="1" dirty="0">
                <a:solidFill>
                  <a:srgbClr val="FF0000"/>
                </a:solidFill>
              </a:rPr>
              <a:t>1</a:t>
            </a:r>
            <a:r>
              <a:rPr lang="ja-JP" altLang="en-US" sz="3600" b="1" dirty="0" smtClean="0">
                <a:solidFill>
                  <a:srgbClr val="FF0000"/>
                </a:solidFill>
              </a:rPr>
              <a:t>つ選びます（２分間）</a:t>
            </a:r>
            <a:endParaRPr lang="ja-JP" altLang="en-US" sz="3600" b="1" dirty="0"/>
          </a:p>
        </p:txBody>
      </p:sp>
      <p:sp>
        <p:nvSpPr>
          <p:cNvPr id="11" name="タイトル 1"/>
          <p:cNvSpPr txBox="1">
            <a:spLocks/>
          </p:cNvSpPr>
          <p:nvPr/>
        </p:nvSpPr>
        <p:spPr>
          <a:xfrm>
            <a:off x="5043488" y="2684166"/>
            <a:ext cx="3357562" cy="822695"/>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6681167" y="3991483"/>
            <a:ext cx="3425479" cy="87224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5" name="下矢印 4"/>
          <p:cNvSpPr/>
          <p:nvPr/>
        </p:nvSpPr>
        <p:spPr>
          <a:xfrm rot="5400000">
            <a:off x="6550167" y="2320808"/>
            <a:ext cx="1165654" cy="977645"/>
          </a:xfrm>
          <a:prstGeom prst="down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792277" y="1044426"/>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792277" y="2199544"/>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792277" y="4543686"/>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792277" y="3381462"/>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217777918"/>
              </p:ext>
            </p:extLst>
          </p:nvPr>
        </p:nvGraphicFramePr>
        <p:xfrm>
          <a:off x="251583" y="410370"/>
          <a:ext cx="7333240" cy="570964"/>
        </p:xfrm>
        <a:graphic>
          <a:graphicData uri="http://schemas.openxmlformats.org/drawingml/2006/table">
            <a:tbl>
              <a:tblPr firstRow="1" bandRow="1">
                <a:tableStyleId>{5C22544A-7EE6-4342-B048-85BDC9FD1C3A}</a:tableStyleId>
              </a:tblPr>
              <a:tblGrid>
                <a:gridCol w="3510314">
                  <a:extLst>
                    <a:ext uri="{9D8B030D-6E8A-4147-A177-3AD203B41FA5}">
                      <a16:colId xmlns:a16="http://schemas.microsoft.com/office/drawing/2014/main" val="1240335494"/>
                    </a:ext>
                  </a:extLst>
                </a:gridCol>
                <a:gridCol w="2238151">
                  <a:extLst>
                    <a:ext uri="{9D8B030D-6E8A-4147-A177-3AD203B41FA5}">
                      <a16:colId xmlns:a16="http://schemas.microsoft.com/office/drawing/2014/main" val="92751819"/>
                    </a:ext>
                  </a:extLst>
                </a:gridCol>
                <a:gridCol w="1584775">
                  <a:extLst>
                    <a:ext uri="{9D8B030D-6E8A-4147-A177-3AD203B41FA5}">
                      <a16:colId xmlns:a16="http://schemas.microsoft.com/office/drawing/2014/main" val="9600446"/>
                    </a:ext>
                  </a:extLst>
                </a:gridCol>
              </a:tblGrid>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bl>
          </a:graphicData>
        </a:graphic>
      </p:graphicFrame>
      <p:sp>
        <p:nvSpPr>
          <p:cNvPr id="17" name="タイトル 1"/>
          <p:cNvSpPr txBox="1">
            <a:spLocks/>
          </p:cNvSpPr>
          <p:nvPr/>
        </p:nvSpPr>
        <p:spPr>
          <a:xfrm>
            <a:off x="125844" y="4711878"/>
            <a:ext cx="7458979" cy="157872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solidFill>
                  <a:schemeClr val="tx1"/>
                </a:solidFill>
              </a:rPr>
              <a:t>視点</a:t>
            </a:r>
            <a:r>
              <a:rPr lang="ja-JP" altLang="en-US" sz="3600" dirty="0">
                <a:solidFill>
                  <a:schemeClr val="tx1"/>
                </a:solidFill>
              </a:rPr>
              <a:t>を</a:t>
            </a:r>
            <a:r>
              <a:rPr lang="ja-JP" altLang="en-US" sz="3600" dirty="0" smtClean="0">
                <a:solidFill>
                  <a:schemeClr val="tx1"/>
                </a:solidFill>
              </a:rPr>
              <a:t>選んだら</a:t>
            </a:r>
            <a:endParaRPr lang="en-US" altLang="ja-JP" sz="3600" dirty="0" smtClean="0">
              <a:solidFill>
                <a:schemeClr val="tx1"/>
              </a:solidFill>
            </a:endParaRPr>
          </a:p>
          <a:p>
            <a:r>
              <a:rPr lang="ja-JP" altLang="en-US" sz="3600" dirty="0" smtClean="0">
                <a:solidFill>
                  <a:schemeClr val="tx1"/>
                </a:solidFill>
              </a:rPr>
              <a:t>ファシリテーターにお知らせください</a:t>
            </a:r>
            <a:endParaRPr lang="ja-JP" altLang="en-US" sz="3600" dirty="0">
              <a:solidFill>
                <a:schemeClr val="tx1"/>
              </a:solidFill>
            </a:endParaRPr>
          </a:p>
        </p:txBody>
      </p:sp>
    </p:spTree>
    <p:extLst>
      <p:ext uri="{BB962C8B-B14F-4D97-AF65-F5344CB8AC3E}">
        <p14:creationId xmlns:p14="http://schemas.microsoft.com/office/powerpoint/2010/main" val="2336559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839856" y="96786"/>
            <a:ext cx="4545497" cy="86718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40712667"/>
              </p:ext>
            </p:extLst>
          </p:nvPr>
        </p:nvGraphicFramePr>
        <p:xfrm>
          <a:off x="1873404" y="1137534"/>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①個人の考えを書く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２５分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②グループで共有する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③個人の取組を共有する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115455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319830" y="351188"/>
            <a:ext cx="11288950" cy="808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会場レイアウト（例）</a:t>
            </a:r>
          </a:p>
        </p:txBody>
      </p:sp>
      <p:sp>
        <p:nvSpPr>
          <p:cNvPr id="3" name="正方形/長方形 2"/>
          <p:cNvSpPr/>
          <p:nvPr/>
        </p:nvSpPr>
        <p:spPr>
          <a:xfrm>
            <a:off x="2582513" y="1289503"/>
            <a:ext cx="6692348" cy="543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BIZ UDPゴシック" panose="020B0400000000000000" pitchFamily="50" charset="-128"/>
                <a:ea typeface="BIZ UDPゴシック" panose="020B0400000000000000" pitchFamily="50" charset="-128"/>
              </a:rPr>
              <a:t>スクリーン</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1631674" y="2902224"/>
            <a:ext cx="1590261"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角丸四角形 4"/>
          <p:cNvSpPr/>
          <p:nvPr/>
        </p:nvSpPr>
        <p:spPr>
          <a:xfrm>
            <a:off x="8620539" y="2902224"/>
            <a:ext cx="1620079"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5127761" y="4134676"/>
            <a:ext cx="1620079"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楕円 6"/>
          <p:cNvSpPr/>
          <p:nvPr/>
        </p:nvSpPr>
        <p:spPr>
          <a:xfrm>
            <a:off x="1086679"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086679" y="4187679"/>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3316356"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316356" y="413467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01517" y="500932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4581111" y="4505731"/>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4563718" y="5473148"/>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6815757" y="447922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6861309" y="5473148"/>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0315161"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8095422" y="316064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8095422" y="414792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0315161" y="413467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9223511" y="500932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031685" y="2160833"/>
            <a:ext cx="1722783" cy="59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プロジェクター</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rot="1952315">
            <a:off x="9454932" y="1938858"/>
            <a:ext cx="1210918" cy="44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BIZ UDPゴシック" panose="020B0400000000000000" pitchFamily="50" charset="-128"/>
                <a:ea typeface="BIZ UDPゴシック" panose="020B0400000000000000" pitchFamily="50" charset="-128"/>
              </a:rPr>
              <a:t>PC</a:t>
            </a:r>
            <a:endParaRPr kumimoji="1" lang="ja-JP" altLang="en-US" dirty="0">
              <a:latin typeface="BIZ UDPゴシック" panose="020B0400000000000000" pitchFamily="50" charset="-128"/>
              <a:ea typeface="BIZ UDPゴシック" panose="020B0400000000000000" pitchFamily="50" charset="-128"/>
            </a:endParaRPr>
          </a:p>
        </p:txBody>
      </p:sp>
      <p:sp>
        <p:nvSpPr>
          <p:cNvPr id="23" name="楕円 22"/>
          <p:cNvSpPr/>
          <p:nvPr/>
        </p:nvSpPr>
        <p:spPr>
          <a:xfrm>
            <a:off x="10137914" y="1298713"/>
            <a:ext cx="795130" cy="55659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進行</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743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02767" y="2867552"/>
            <a:ext cx="8346099" cy="2054087"/>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p>
            <a:pPr algn="ctr">
              <a:lnSpc>
                <a:spcPct val="200000"/>
              </a:lnSpc>
              <a:spcBef>
                <a:spcPct val="0"/>
              </a:spcBef>
            </a:pPr>
            <a:r>
              <a:rPr lang="ja-JP" altLang="en-US" sz="3200" dirty="0" smtClean="0">
                <a:latin typeface="BIZ UDPゴシック" panose="020B0400000000000000" pitchFamily="50" charset="-128"/>
                <a:ea typeface="BIZ UDPゴシック" panose="020B0400000000000000" pitchFamily="50" charset="-128"/>
                <a:cs typeface="+mj-cs"/>
              </a:rPr>
              <a:t>安心感</a:t>
            </a:r>
            <a:r>
              <a:rPr lang="ja-JP" altLang="en-US" sz="3200" dirty="0">
                <a:latin typeface="BIZ UDPゴシック" panose="020B0400000000000000" pitchFamily="50" charset="-128"/>
                <a:ea typeface="BIZ UDPゴシック" panose="020B0400000000000000" pitchFamily="50" charset="-128"/>
                <a:cs typeface="+mj-cs"/>
              </a:rPr>
              <a:t>を高めるため</a:t>
            </a:r>
            <a:r>
              <a:rPr lang="ja-JP" altLang="en-US" sz="3200" dirty="0" smtClean="0">
                <a:latin typeface="BIZ UDPゴシック" panose="020B0400000000000000" pitchFamily="50" charset="-128"/>
                <a:ea typeface="BIZ UDPゴシック" panose="020B0400000000000000" pitchFamily="50" charset="-128"/>
                <a:cs typeface="+mj-cs"/>
              </a:rPr>
              <a:t>の働き掛けについて</a:t>
            </a:r>
            <a:endParaRPr lang="en-US" altLang="ja-JP" sz="3200" dirty="0" smtClean="0">
              <a:latin typeface="BIZ UDPゴシック" panose="020B0400000000000000" pitchFamily="50" charset="-128"/>
              <a:ea typeface="BIZ UDPゴシック" panose="020B0400000000000000" pitchFamily="50" charset="-128"/>
              <a:cs typeface="+mj-cs"/>
            </a:endParaRPr>
          </a:p>
          <a:p>
            <a:pPr algn="ctr">
              <a:lnSpc>
                <a:spcPct val="200000"/>
              </a:lnSpc>
              <a:spcBef>
                <a:spcPct val="0"/>
              </a:spcBef>
            </a:pPr>
            <a:r>
              <a:rPr lang="ja-JP" altLang="en-US" sz="3200" dirty="0" smtClean="0">
                <a:latin typeface="BIZ UDPゴシック" panose="020B0400000000000000" pitchFamily="50" charset="-128"/>
                <a:ea typeface="BIZ UDPゴシック" panose="020B0400000000000000" pitchFamily="50" charset="-128"/>
                <a:cs typeface="+mj-cs"/>
              </a:rPr>
              <a:t>選んだ視点から考えます</a:t>
            </a:r>
            <a:endParaRPr lang="ja-JP" sz="3200" dirty="0">
              <a:latin typeface="BIZ UDPゴシック" panose="020B0400000000000000" pitchFamily="50" charset="-128"/>
              <a:ea typeface="BIZ UDPゴシック" panose="020B0400000000000000" pitchFamily="50" charset="-128"/>
              <a:cs typeface="+mj-cs"/>
            </a:endParaRPr>
          </a:p>
        </p:txBody>
      </p:sp>
      <p:graphicFrame>
        <p:nvGraphicFramePr>
          <p:cNvPr id="8" name="表 7"/>
          <p:cNvGraphicFramePr>
            <a:graphicFrameLocks noGrp="1"/>
          </p:cNvGraphicFramePr>
          <p:nvPr>
            <p:extLst>
              <p:ext uri="{D42A27DB-BD31-4B8C-83A1-F6EECF244321}">
                <p14:modId xmlns:p14="http://schemas.microsoft.com/office/powerpoint/2010/main" val="2588330355"/>
              </p:ext>
            </p:extLst>
          </p:nvPr>
        </p:nvGraphicFramePr>
        <p:xfrm>
          <a:off x="1767858" y="406786"/>
          <a:ext cx="8940343" cy="1737360"/>
        </p:xfrm>
        <a:graphic>
          <a:graphicData uri="http://schemas.openxmlformats.org/drawingml/2006/table">
            <a:tbl>
              <a:tblPr firstRow="1" bandRow="1">
                <a:tableStyleId>{5C22544A-7EE6-4342-B048-85BDC9FD1C3A}</a:tableStyleId>
              </a:tblPr>
              <a:tblGrid>
                <a:gridCol w="3092241">
                  <a:extLst>
                    <a:ext uri="{9D8B030D-6E8A-4147-A177-3AD203B41FA5}">
                      <a16:colId xmlns:a16="http://schemas.microsoft.com/office/drawing/2014/main" val="1240335494"/>
                    </a:ext>
                  </a:extLst>
                </a:gridCol>
                <a:gridCol w="4759890">
                  <a:extLst>
                    <a:ext uri="{9D8B030D-6E8A-4147-A177-3AD203B41FA5}">
                      <a16:colId xmlns:a16="http://schemas.microsoft.com/office/drawing/2014/main" val="92751819"/>
                    </a:ext>
                  </a:extLst>
                </a:gridCol>
                <a:gridCol w="1088212">
                  <a:extLst>
                    <a:ext uri="{9D8B030D-6E8A-4147-A177-3AD203B41FA5}">
                      <a16:colId xmlns:a16="http://schemas.microsoft.com/office/drawing/2014/main" val="9600446"/>
                    </a:ext>
                  </a:extLst>
                </a:gridCol>
              </a:tblGrid>
              <a:tr h="57112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①個人の考えを書く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２５分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077662862"/>
                  </a:ext>
                </a:extLst>
              </a:tr>
              <a:tr h="57112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②グループで共有する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57112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③個人の取組を共有する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bl>
          </a:graphicData>
        </a:graphic>
      </p:graphicFrame>
    </p:spTree>
    <p:extLst>
      <p:ext uri="{BB962C8B-B14F-4D97-AF65-F5344CB8AC3E}">
        <p14:creationId xmlns:p14="http://schemas.microsoft.com/office/powerpoint/2010/main" val="225262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9973" t="30133" r="40514" b="19778"/>
          <a:stretch/>
        </p:blipFill>
        <p:spPr>
          <a:xfrm>
            <a:off x="2181497" y="893131"/>
            <a:ext cx="7742307" cy="5520732"/>
          </a:xfrm>
          <a:prstGeom prst="rect">
            <a:avLst/>
          </a:prstGeom>
        </p:spPr>
      </p:pic>
      <p:sp>
        <p:nvSpPr>
          <p:cNvPr id="6" name="タイトル 1"/>
          <p:cNvSpPr txBox="1">
            <a:spLocks/>
          </p:cNvSpPr>
          <p:nvPr/>
        </p:nvSpPr>
        <p:spPr>
          <a:xfrm>
            <a:off x="3356399" y="222895"/>
            <a:ext cx="5433390" cy="551145"/>
          </a:xfrm>
          <a:prstGeom prst="rect">
            <a:avLst/>
          </a:prstGeom>
          <a:solidFill>
            <a:schemeClr val="accent4">
              <a:lumMod val="20000"/>
              <a:lumOff val="80000"/>
            </a:schemeClr>
          </a:solidFill>
          <a:ln w="57150">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defPPr>
              <a:defRPr lang="ja-JP"/>
            </a:defPPr>
            <a:lvl1pPr algn="ctr">
              <a:spcBef>
                <a:spcPct val="0"/>
              </a:spcBef>
              <a:defRPr sz="4000">
                <a:solidFill>
                  <a:schemeClr val="tx1"/>
                </a:solidFill>
                <a:latin typeface="BIZ UDPゴシック" panose="020B0400000000000000" pitchFamily="50" charset="-128"/>
                <a:ea typeface="BIZ UDPゴシック" panose="020B0400000000000000" pitchFamily="50" charset="-128"/>
                <a:cs typeface="+mj-cs"/>
              </a:defRPr>
            </a:lvl1pPr>
          </a:lstStyle>
          <a:p>
            <a:r>
              <a:rPr lang="ja-JP" altLang="en-US" sz="3200" dirty="0" smtClean="0"/>
              <a:t>共有ワークシート</a:t>
            </a:r>
            <a:r>
              <a:rPr lang="ja-JP" altLang="en-US" sz="3200" dirty="0"/>
              <a:t>の使い方</a:t>
            </a:r>
          </a:p>
        </p:txBody>
      </p:sp>
      <p:sp>
        <p:nvSpPr>
          <p:cNvPr id="7" name="角丸四角形 6"/>
          <p:cNvSpPr/>
          <p:nvPr/>
        </p:nvSpPr>
        <p:spPr>
          <a:xfrm>
            <a:off x="2847932" y="1019349"/>
            <a:ext cx="6667686" cy="293254"/>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927806" y="1374015"/>
            <a:ext cx="6587811" cy="4505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9652477" y="1190672"/>
            <a:ext cx="2443331" cy="1346151"/>
          </a:xfrm>
          <a:prstGeom prst="wedgeRectCallout">
            <a:avLst>
              <a:gd name="adj1" fmla="val -59635"/>
              <a:gd name="adj2" fmla="val -43825"/>
            </a:avLst>
          </a:prstGeom>
          <a:ln w="57150"/>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smtClean="0">
                <a:latin typeface="BIZ UDPゴシック" panose="020B0400000000000000" pitchFamily="50" charset="-128"/>
                <a:ea typeface="BIZ UDPゴシック" panose="020B0400000000000000" pitchFamily="50" charset="-128"/>
              </a:rPr>
              <a:t>選んだ視点と</a:t>
            </a:r>
            <a:endParaRPr kumimoji="1" lang="en-US" altLang="ja-JP" sz="2400" dirty="0" smtClean="0">
              <a:latin typeface="BIZ UDPゴシック" panose="020B0400000000000000" pitchFamily="50" charset="-128"/>
              <a:ea typeface="BIZ UDPゴシック" panose="020B0400000000000000" pitchFamily="50" charset="-128"/>
            </a:endParaRPr>
          </a:p>
          <a:p>
            <a:r>
              <a:rPr kumimoji="1" lang="ja-JP" altLang="en-US" sz="2400" dirty="0" smtClean="0">
                <a:latin typeface="BIZ UDPゴシック" panose="020B0400000000000000" pitchFamily="50" charset="-128"/>
                <a:ea typeface="BIZ UDPゴシック" panose="020B0400000000000000" pitchFamily="50" charset="-128"/>
              </a:rPr>
              <a:t>高めたい安心感</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0" name="四角形吹き出し 9"/>
          <p:cNvSpPr/>
          <p:nvPr/>
        </p:nvSpPr>
        <p:spPr>
          <a:xfrm>
            <a:off x="3798073" y="2461922"/>
            <a:ext cx="5325368" cy="1802295"/>
          </a:xfrm>
          <a:prstGeom prst="wedgeRectCallout">
            <a:avLst>
              <a:gd name="adj1" fmla="val 6185"/>
              <a:gd name="adj2" fmla="val -77750"/>
            </a:avLst>
          </a:prstGeom>
          <a:solidFill>
            <a:srgbClr val="FFCCCC"/>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smtClean="0">
                <a:latin typeface="BIZ UDPゴシック" panose="020B0400000000000000" pitchFamily="50" charset="-128"/>
                <a:ea typeface="BIZ UDPゴシック" panose="020B0400000000000000" pitchFamily="50" charset="-128"/>
              </a:rPr>
              <a:t>この５つの項目に対して，どのような働き掛けをしたらよいか，考え，共有する。</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661212" y="4862392"/>
            <a:ext cx="1771168" cy="985798"/>
          </a:xfrm>
          <a:prstGeom prst="rect">
            <a:avLst/>
          </a:prstGeom>
          <a:solidFill>
            <a:srgbClr val="FFCCFF"/>
          </a:solidFill>
          <a:ln>
            <a:solidFill>
              <a:srgbClr val="FF66FF"/>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dirty="0" smtClean="0">
                <a:latin typeface="BIZ UDPゴシック" panose="020B0400000000000000" pitchFamily="50" charset="-128"/>
                <a:ea typeface="BIZ UDPゴシック" panose="020B0400000000000000" pitchFamily="50" charset="-128"/>
              </a:rPr>
              <a:t>①を基にグループの行動目標を決める</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6705036" y="4862392"/>
            <a:ext cx="2474237" cy="996757"/>
          </a:xfrm>
          <a:prstGeom prst="rect">
            <a:avLst/>
          </a:prstGeom>
          <a:solidFill>
            <a:srgbClr val="FFFF99"/>
          </a:solidFill>
          <a:ln>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dirty="0">
                <a:latin typeface="BIZ UDPゴシック" panose="020B0400000000000000" pitchFamily="50" charset="-128"/>
                <a:ea typeface="BIZ UDPゴシック" panose="020B0400000000000000" pitchFamily="50" charset="-128"/>
              </a:rPr>
              <a:t>①②</a:t>
            </a:r>
            <a:r>
              <a:rPr lang="ja-JP" altLang="en-US" dirty="0" smtClean="0">
                <a:latin typeface="BIZ UDPゴシック" panose="020B0400000000000000" pitchFamily="50" charset="-128"/>
                <a:ea typeface="BIZ UDPゴシック" panose="020B0400000000000000" pitchFamily="50" charset="-128"/>
              </a:rPr>
              <a:t>を基に個人の行動目標を決める</a:t>
            </a: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3177887" y="1720521"/>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①</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983327" y="4862392"/>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②</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5738385" y="4893626"/>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③</a:t>
            </a:r>
            <a:endParaRPr kumimoji="1" lang="ja-JP" altLang="en-US"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3093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68221" y="1455587"/>
            <a:ext cx="6948725" cy="4951650"/>
          </a:xfrm>
          <a:prstGeom prst="rect">
            <a:avLst/>
          </a:prstGeom>
        </p:spPr>
      </p:pic>
      <p:sp>
        <p:nvSpPr>
          <p:cNvPr id="8" name="角丸四角形 7"/>
          <p:cNvSpPr/>
          <p:nvPr/>
        </p:nvSpPr>
        <p:spPr>
          <a:xfrm>
            <a:off x="993912" y="1788093"/>
            <a:ext cx="5923723" cy="5497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7537393" y="2642522"/>
            <a:ext cx="4472527" cy="2996220"/>
          </a:xfrm>
          <a:prstGeom prst="wedgeRectCallout">
            <a:avLst>
              <a:gd name="adj1" fmla="val -64853"/>
              <a:gd name="adj2" fmla="val -64377"/>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この５つの項目に対して，どのような働き掛けをしたらよい</a:t>
            </a:r>
            <a:r>
              <a:rPr lang="ja-JP" altLang="en-US" sz="2800" dirty="0" smtClean="0">
                <a:latin typeface="BIZ UDPゴシック" panose="020B0400000000000000" pitchFamily="50" charset="-128"/>
                <a:ea typeface="BIZ UDPゴシック" panose="020B0400000000000000" pitchFamily="50" charset="-128"/>
              </a:rPr>
              <a:t>か考える</a:t>
            </a:r>
            <a:endParaRPr lang="ja-JP" altLang="en-US" sz="2800" dirty="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425494" y="443170"/>
            <a:ext cx="9640071" cy="904158"/>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①　働き掛けを考えて付箋に</a:t>
            </a:r>
            <a:r>
              <a:rPr lang="ja-JP" altLang="en-US" dirty="0" smtClean="0"/>
              <a:t>書きます</a:t>
            </a:r>
            <a:r>
              <a:rPr lang="ja-JP" altLang="en-US" dirty="0" smtClean="0">
                <a:solidFill>
                  <a:srgbClr val="FF0000"/>
                </a:solidFill>
              </a:rPr>
              <a:t>（６分間）</a:t>
            </a:r>
            <a:endParaRPr lang="en-US" altLang="ja-JP" dirty="0">
              <a:solidFill>
                <a:srgbClr val="FF0000"/>
              </a:solidFill>
            </a:endParaRPr>
          </a:p>
        </p:txBody>
      </p:sp>
      <p:sp>
        <p:nvSpPr>
          <p:cNvPr id="14" name="メモ 13"/>
          <p:cNvSpPr/>
          <p:nvPr/>
        </p:nvSpPr>
        <p:spPr>
          <a:xfrm>
            <a:off x="1464786" y="244748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5" name="メモ 14"/>
          <p:cNvSpPr/>
          <p:nvPr/>
        </p:nvSpPr>
        <p:spPr>
          <a:xfrm>
            <a:off x="3703640" y="245263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メモ 16"/>
          <p:cNvSpPr/>
          <p:nvPr/>
        </p:nvSpPr>
        <p:spPr>
          <a:xfrm>
            <a:off x="4785967" y="2413973"/>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メモ 17"/>
          <p:cNvSpPr/>
          <p:nvPr/>
        </p:nvSpPr>
        <p:spPr>
          <a:xfrm>
            <a:off x="5841338" y="2413973"/>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9" name="メモ 18"/>
          <p:cNvSpPr/>
          <p:nvPr/>
        </p:nvSpPr>
        <p:spPr>
          <a:xfrm>
            <a:off x="2480613" y="2978695"/>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0" name="メモ 19"/>
          <p:cNvSpPr/>
          <p:nvPr/>
        </p:nvSpPr>
        <p:spPr>
          <a:xfrm>
            <a:off x="2480613" y="242143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1" name="メモ 20"/>
          <p:cNvSpPr/>
          <p:nvPr/>
        </p:nvSpPr>
        <p:spPr>
          <a:xfrm>
            <a:off x="4785967" y="2856120"/>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2" name="メモ 21"/>
          <p:cNvSpPr/>
          <p:nvPr/>
        </p:nvSpPr>
        <p:spPr>
          <a:xfrm>
            <a:off x="4785967" y="3357548"/>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166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591370" y="1362855"/>
            <a:ext cx="6950042" cy="4950381"/>
          </a:xfrm>
          <a:prstGeom prst="rect">
            <a:avLst/>
          </a:prstGeom>
        </p:spPr>
      </p:pic>
      <p:sp>
        <p:nvSpPr>
          <p:cNvPr id="16" name="タイトル 1"/>
          <p:cNvSpPr txBox="1">
            <a:spLocks/>
          </p:cNvSpPr>
          <p:nvPr/>
        </p:nvSpPr>
        <p:spPr>
          <a:xfrm>
            <a:off x="2265363" y="501161"/>
            <a:ext cx="7798434" cy="861694"/>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solidFill>
                  <a:schemeClr val="tx1"/>
                </a:solidFill>
              </a:rPr>
              <a:t>付箋の内容を共有します</a:t>
            </a:r>
            <a:r>
              <a:rPr lang="ja-JP" altLang="en-US" sz="3600" dirty="0" smtClean="0">
                <a:solidFill>
                  <a:srgbClr val="FF0000"/>
                </a:solidFill>
              </a:rPr>
              <a:t>（２分間）</a:t>
            </a:r>
            <a:endParaRPr lang="ja-JP" altLang="en-US" sz="3600" dirty="0">
              <a:solidFill>
                <a:srgbClr val="FF0000"/>
              </a:solidFill>
            </a:endParaRPr>
          </a:p>
        </p:txBody>
      </p:sp>
      <p:sp>
        <p:nvSpPr>
          <p:cNvPr id="24" name="メモ 23"/>
          <p:cNvSpPr/>
          <p:nvPr/>
        </p:nvSpPr>
        <p:spPr>
          <a:xfrm>
            <a:off x="3707447" y="250094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7" name="メモ 26"/>
          <p:cNvSpPr/>
          <p:nvPr/>
        </p:nvSpPr>
        <p:spPr>
          <a:xfrm>
            <a:off x="7034521" y="300667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8" name="メモ 27"/>
          <p:cNvSpPr/>
          <p:nvPr/>
        </p:nvSpPr>
        <p:spPr>
          <a:xfrm>
            <a:off x="4820629" y="3013020"/>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9" name="メモ 28"/>
          <p:cNvSpPr/>
          <p:nvPr/>
        </p:nvSpPr>
        <p:spPr>
          <a:xfrm>
            <a:off x="4808155" y="247837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0" name="メモ 29"/>
          <p:cNvSpPr/>
          <p:nvPr/>
        </p:nvSpPr>
        <p:spPr>
          <a:xfrm>
            <a:off x="5908864" y="250299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1" name="メモ 30"/>
          <p:cNvSpPr/>
          <p:nvPr/>
        </p:nvSpPr>
        <p:spPr>
          <a:xfrm>
            <a:off x="7034521" y="249605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2" name="メモ 31"/>
          <p:cNvSpPr/>
          <p:nvPr/>
        </p:nvSpPr>
        <p:spPr>
          <a:xfrm>
            <a:off x="8160178" y="245645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3" name="メモ 32"/>
          <p:cNvSpPr/>
          <p:nvPr/>
        </p:nvSpPr>
        <p:spPr>
          <a:xfrm>
            <a:off x="7034521" y="35166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2347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626180" y="1431585"/>
            <a:ext cx="6950042" cy="4950381"/>
          </a:xfrm>
          <a:prstGeom prst="rect">
            <a:avLst/>
          </a:prstGeom>
        </p:spPr>
      </p:pic>
      <p:sp>
        <p:nvSpPr>
          <p:cNvPr id="8" name="角丸四角形 7"/>
          <p:cNvSpPr/>
          <p:nvPr/>
        </p:nvSpPr>
        <p:spPr>
          <a:xfrm>
            <a:off x="3096487" y="4568376"/>
            <a:ext cx="453877" cy="16284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1141920" y="508946"/>
            <a:ext cx="9918562" cy="901018"/>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②　グループ</a:t>
            </a:r>
            <a:r>
              <a:rPr lang="ja-JP" altLang="en-US" dirty="0" smtClean="0"/>
              <a:t>の行動</a:t>
            </a:r>
            <a:r>
              <a:rPr lang="ja-JP" altLang="en-US" dirty="0"/>
              <a:t>目標を</a:t>
            </a:r>
            <a:r>
              <a:rPr lang="ja-JP" altLang="en-US" dirty="0" smtClean="0"/>
              <a:t>決めます</a:t>
            </a:r>
            <a:r>
              <a:rPr lang="ja-JP" altLang="en-US" dirty="0" smtClean="0">
                <a:solidFill>
                  <a:srgbClr val="FF0000"/>
                </a:solidFill>
              </a:rPr>
              <a:t>（５分間）</a:t>
            </a:r>
            <a:endParaRPr lang="en-US" altLang="ja-JP" dirty="0">
              <a:solidFill>
                <a:srgbClr val="FF0000"/>
              </a:solidFill>
            </a:endParaRPr>
          </a:p>
        </p:txBody>
      </p:sp>
      <p:sp>
        <p:nvSpPr>
          <p:cNvPr id="6" name="メモ 5"/>
          <p:cNvSpPr/>
          <p:nvPr/>
        </p:nvSpPr>
        <p:spPr>
          <a:xfrm>
            <a:off x="3707447" y="250094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タイトル 1"/>
          <p:cNvSpPr txBox="1">
            <a:spLocks/>
          </p:cNvSpPr>
          <p:nvPr/>
        </p:nvSpPr>
        <p:spPr>
          <a:xfrm>
            <a:off x="3707447" y="4887876"/>
            <a:ext cx="1917630" cy="106226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ctr">
              <a:defRPr/>
            </a:pPr>
            <a:r>
              <a:rPr kumimoji="1" lang="ja-JP" altLang="en-US" sz="36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目標を記入</a:t>
            </a:r>
            <a:endParaRPr kumimoji="1" lang="ja-JP" altLang="en-US" sz="3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p:txBody>
      </p:sp>
      <p:sp>
        <p:nvSpPr>
          <p:cNvPr id="10" name="下矢印 9"/>
          <p:cNvSpPr/>
          <p:nvPr/>
        </p:nvSpPr>
        <p:spPr>
          <a:xfrm>
            <a:off x="3905270" y="3013020"/>
            <a:ext cx="412736" cy="1198295"/>
          </a:xfrm>
          <a:prstGeom prst="downArrow">
            <a:avLst>
              <a:gd name="adj1" fmla="val 24406"/>
              <a:gd name="adj2" fmla="val 6663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メモ 11"/>
          <p:cNvSpPr/>
          <p:nvPr/>
        </p:nvSpPr>
        <p:spPr>
          <a:xfrm>
            <a:off x="7034521" y="300667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4" name="メモ 13"/>
          <p:cNvSpPr/>
          <p:nvPr/>
        </p:nvSpPr>
        <p:spPr>
          <a:xfrm>
            <a:off x="4820629" y="3013020"/>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5" name="メモ 14"/>
          <p:cNvSpPr/>
          <p:nvPr/>
        </p:nvSpPr>
        <p:spPr>
          <a:xfrm>
            <a:off x="4808155" y="247837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6" name="メモ 15"/>
          <p:cNvSpPr/>
          <p:nvPr/>
        </p:nvSpPr>
        <p:spPr>
          <a:xfrm>
            <a:off x="5908864" y="250299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メモ 16"/>
          <p:cNvSpPr/>
          <p:nvPr/>
        </p:nvSpPr>
        <p:spPr>
          <a:xfrm>
            <a:off x="7034521" y="249605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メモ 17"/>
          <p:cNvSpPr/>
          <p:nvPr/>
        </p:nvSpPr>
        <p:spPr>
          <a:xfrm>
            <a:off x="8160178" y="245645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9" name="メモ 18"/>
          <p:cNvSpPr/>
          <p:nvPr/>
        </p:nvSpPr>
        <p:spPr>
          <a:xfrm>
            <a:off x="7034521" y="35166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0" name="メモ 19"/>
          <p:cNvSpPr/>
          <p:nvPr/>
        </p:nvSpPr>
        <p:spPr>
          <a:xfrm>
            <a:off x="3771049" y="4373335"/>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吹き出し 20"/>
          <p:cNvSpPr/>
          <p:nvPr/>
        </p:nvSpPr>
        <p:spPr>
          <a:xfrm>
            <a:off x="279107" y="4373335"/>
            <a:ext cx="2306761" cy="1650951"/>
          </a:xfrm>
          <a:prstGeom prst="wedgeRectCallout">
            <a:avLst>
              <a:gd name="adj1" fmla="val 72483"/>
              <a:gd name="adj2" fmla="val -24636"/>
            </a:avLst>
          </a:prstGeom>
          <a:solidFill>
            <a:schemeClr val="bg1"/>
          </a:solidFill>
          <a:ln w="38100">
            <a:solidFill>
              <a:srgbClr val="FF66FF"/>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smtClean="0">
                <a:latin typeface="BIZ UDPゴシック" panose="020B0400000000000000" pitchFamily="50" charset="-128"/>
                <a:ea typeface="BIZ UDPゴシック" panose="020B0400000000000000" pitchFamily="50" charset="-128"/>
              </a:rPr>
              <a:t>①を基に</a:t>
            </a:r>
            <a:endParaRPr kumimoji="1" lang="en-US" altLang="ja-JP" sz="2400" dirty="0" smtClean="0">
              <a:latin typeface="BIZ UDPゴシック" panose="020B0400000000000000" pitchFamily="50" charset="-128"/>
              <a:ea typeface="BIZ UDPゴシック" panose="020B0400000000000000" pitchFamily="50" charset="-128"/>
            </a:endParaRPr>
          </a:p>
          <a:p>
            <a:r>
              <a:rPr kumimoji="1" lang="ja-JP" altLang="en-US" sz="2400" dirty="0" smtClean="0">
                <a:latin typeface="BIZ UDPゴシック" panose="020B0400000000000000" pitchFamily="50" charset="-128"/>
                <a:ea typeface="BIZ UDPゴシック" panose="020B0400000000000000" pitchFamily="50" charset="-128"/>
              </a:rPr>
              <a:t>グループの行動目標を決める</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9575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950820" y="1437512"/>
            <a:ext cx="6950042" cy="4950381"/>
          </a:xfrm>
          <a:prstGeom prst="rect">
            <a:avLst/>
          </a:prstGeom>
        </p:spPr>
      </p:pic>
      <p:sp>
        <p:nvSpPr>
          <p:cNvPr id="7" name="角丸四角形 6"/>
          <p:cNvSpPr/>
          <p:nvPr/>
        </p:nvSpPr>
        <p:spPr>
          <a:xfrm>
            <a:off x="7900336" y="4860098"/>
            <a:ext cx="405464" cy="11238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792534" y="1696278"/>
            <a:ext cx="3957278" cy="2216425"/>
          </a:xfrm>
          <a:prstGeom prst="wedgeRectCallout">
            <a:avLst>
              <a:gd name="adj1" fmla="val -6456"/>
              <a:gd name="adj2" fmla="val 59500"/>
            </a:avLst>
          </a:prstGeom>
          <a:ln w="57150"/>
        </p:spPr>
        <p:style>
          <a:lnRef idx="2">
            <a:schemeClr val="accent4"/>
          </a:lnRef>
          <a:fillRef idx="1">
            <a:schemeClr val="lt1"/>
          </a:fillRef>
          <a:effectRef idx="0">
            <a:schemeClr val="accent4"/>
          </a:effectRef>
          <a:fontRef idx="minor">
            <a:schemeClr val="dk1"/>
          </a:fontRef>
        </p:style>
        <p:txBody>
          <a:bodyPr rtlCol="0" anchor="ctr"/>
          <a:lstStyle/>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いつ・どんな場面で</a:t>
            </a:r>
            <a:endParaRPr lang="en-US" altLang="ja-JP" sz="2800" dirty="0" smtClean="0">
              <a:latin typeface="BIZ UDPゴシック" panose="020B0400000000000000" pitchFamily="50" charset="-128"/>
              <a:ea typeface="BIZ UDPゴシック" panose="020B0400000000000000" pitchFamily="50" charset="-128"/>
            </a:endParaRPr>
          </a:p>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どのような働き掛けを</a:t>
            </a:r>
            <a:endParaRPr lang="en-US" altLang="ja-JP" sz="2800" dirty="0" smtClean="0">
              <a:latin typeface="BIZ UDPゴシック" panose="020B0400000000000000" pitchFamily="50" charset="-128"/>
              <a:ea typeface="BIZ UDPゴシック" panose="020B0400000000000000" pitchFamily="50" charset="-128"/>
            </a:endParaRPr>
          </a:p>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するのか具体的に記入</a:t>
            </a:r>
            <a:endParaRPr lang="ja-JP" altLang="en-US" sz="2800" dirty="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766169" y="423615"/>
            <a:ext cx="9169417" cy="896380"/>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solidFill>
                  <a:schemeClr val="dk1"/>
                </a:solidFill>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③　個人</a:t>
            </a:r>
            <a:r>
              <a:rPr lang="ja-JP" altLang="en-US" dirty="0" smtClean="0"/>
              <a:t>の行動</a:t>
            </a:r>
            <a:r>
              <a:rPr lang="ja-JP" altLang="en-US" dirty="0"/>
              <a:t>目標を</a:t>
            </a:r>
            <a:r>
              <a:rPr lang="ja-JP" altLang="en-US" dirty="0" smtClean="0"/>
              <a:t>決めます</a:t>
            </a:r>
            <a:r>
              <a:rPr lang="ja-JP" altLang="en-US" dirty="0" smtClean="0">
                <a:solidFill>
                  <a:srgbClr val="FF0000"/>
                </a:solidFill>
              </a:rPr>
              <a:t>（５分間）</a:t>
            </a:r>
            <a:endParaRPr lang="en-US" altLang="ja-JP" dirty="0">
              <a:solidFill>
                <a:srgbClr val="FF0000"/>
              </a:solidFill>
            </a:endParaRPr>
          </a:p>
        </p:txBody>
      </p:sp>
      <p:sp>
        <p:nvSpPr>
          <p:cNvPr id="8" name="メモ 7"/>
          <p:cNvSpPr/>
          <p:nvPr/>
        </p:nvSpPr>
        <p:spPr>
          <a:xfrm>
            <a:off x="2652878" y="4228453"/>
            <a:ext cx="2045606" cy="1788340"/>
          </a:xfrm>
          <a:prstGeom prst="foldedCorner">
            <a:avLst>
              <a:gd name="adj" fmla="val 9294"/>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endParaRPr kumimoji="1" lang="en-US" altLang="ja-JP" sz="24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b="1" dirty="0" smtClean="0">
                <a:solidFill>
                  <a:schemeClr val="tx1"/>
                </a:solidFill>
                <a:latin typeface="BIZ UDPゴシック" panose="020B0400000000000000" pitchFamily="50" charset="-128"/>
                <a:ea typeface="BIZ UDPゴシック" panose="020B0400000000000000" pitchFamily="50" charset="-128"/>
              </a:rPr>
              <a:t>名前（　　　　　　）</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0645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574813" y="401042"/>
            <a:ext cx="5075584" cy="86718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33581956"/>
              </p:ext>
            </p:extLst>
          </p:nvPr>
        </p:nvGraphicFramePr>
        <p:xfrm>
          <a:off x="1782234" y="1388953"/>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4110844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690768" y="2275204"/>
            <a:ext cx="5679435" cy="4045352"/>
          </a:xfrm>
          <a:prstGeom prst="rect">
            <a:avLst/>
          </a:prstGeom>
        </p:spPr>
      </p:pic>
      <p:sp>
        <p:nvSpPr>
          <p:cNvPr id="10" name="正方形/長方形 9"/>
          <p:cNvSpPr/>
          <p:nvPr/>
        </p:nvSpPr>
        <p:spPr>
          <a:xfrm>
            <a:off x="1324763" y="1275336"/>
            <a:ext cx="9809514" cy="847341"/>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p>
            <a:pPr algn="ctr">
              <a:lnSpc>
                <a:spcPct val="150000"/>
              </a:lnSpc>
              <a:spcBef>
                <a:spcPct val="0"/>
              </a:spcBef>
            </a:pPr>
            <a:r>
              <a:rPr lang="ja-JP" altLang="en-US" sz="3600" dirty="0" smtClean="0">
                <a:solidFill>
                  <a:schemeClr val="tx1"/>
                </a:solidFill>
                <a:latin typeface="BIZ UDPゴシック" panose="020B0400000000000000" pitchFamily="50" charset="-128"/>
                <a:ea typeface="BIZ UDPゴシック" panose="020B0400000000000000" pitchFamily="50" charset="-128"/>
                <a:cs typeface="+mj-cs"/>
              </a:rPr>
              <a:t>グループ内で行動目標を発表します</a:t>
            </a:r>
            <a:r>
              <a:rPr lang="ja-JP" altLang="en-US" sz="3600" dirty="0" smtClean="0">
                <a:solidFill>
                  <a:srgbClr val="FF0000"/>
                </a:solidFill>
                <a:latin typeface="BIZ UDPゴシック" panose="020B0400000000000000" pitchFamily="50" charset="-128"/>
                <a:ea typeface="BIZ UDPゴシック" panose="020B0400000000000000" pitchFamily="50" charset="-128"/>
                <a:cs typeface="+mj-cs"/>
              </a:rPr>
              <a:t>（１～２分）</a:t>
            </a:r>
            <a:endParaRPr lang="en-US" altLang="ja-JP" sz="3600" dirty="0">
              <a:solidFill>
                <a:srgbClr val="FF0000"/>
              </a:solidFill>
              <a:latin typeface="BIZ UDPゴシック" panose="020B0400000000000000" pitchFamily="50" charset="-128"/>
              <a:ea typeface="BIZ UDPゴシック" panose="020B0400000000000000" pitchFamily="50" charset="-128"/>
              <a:cs typeface="+mj-cs"/>
            </a:endParaRPr>
          </a:p>
        </p:txBody>
      </p:sp>
      <p:sp>
        <p:nvSpPr>
          <p:cNvPr id="13" name="メモ 12"/>
          <p:cNvSpPr/>
          <p:nvPr/>
        </p:nvSpPr>
        <p:spPr>
          <a:xfrm>
            <a:off x="8530485" y="5170342"/>
            <a:ext cx="696953" cy="727204"/>
          </a:xfrm>
          <a:prstGeom prst="foldedCorner">
            <a:avLst>
              <a:gd name="adj" fmla="val 31453"/>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吹き出し 4"/>
          <p:cNvSpPr/>
          <p:nvPr/>
        </p:nvSpPr>
        <p:spPr>
          <a:xfrm>
            <a:off x="1324763" y="3538106"/>
            <a:ext cx="3141681" cy="1995838"/>
          </a:xfrm>
          <a:prstGeom prst="wedgeRectCallout">
            <a:avLst>
              <a:gd name="adj1" fmla="val 156175"/>
              <a:gd name="adj2" fmla="val 43604"/>
            </a:avLst>
          </a:prstGeom>
          <a:ln w="57150"/>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defRPr/>
            </a:pPr>
            <a:r>
              <a:rPr lang="ja-JP" altLang="en-US" sz="2800" dirty="0">
                <a:solidFill>
                  <a:schemeClr val="tx1"/>
                </a:solidFill>
                <a:latin typeface="BIZ UDPゴシック" panose="020B0400000000000000" pitchFamily="50" charset="-128"/>
                <a:ea typeface="BIZ UDPゴシック" panose="020B0400000000000000" pitchFamily="50" charset="-128"/>
                <a:cs typeface="+mj-cs"/>
              </a:rPr>
              <a:t>発表が</a:t>
            </a:r>
            <a:r>
              <a:rPr lang="ja-JP" altLang="en-US" sz="2800" dirty="0" smtClean="0">
                <a:solidFill>
                  <a:schemeClr val="tx1"/>
                </a:solidFill>
                <a:latin typeface="BIZ UDPゴシック" panose="020B0400000000000000" pitchFamily="50" charset="-128"/>
                <a:ea typeface="BIZ UDPゴシック" panose="020B0400000000000000" pitchFamily="50" charset="-128"/>
                <a:cs typeface="+mj-cs"/>
              </a:rPr>
              <a:t>終わったら</a:t>
            </a:r>
            <a:endParaRPr lang="en-US" altLang="ja-JP" sz="2800" dirty="0" smtClean="0">
              <a:solidFill>
                <a:schemeClr val="tx1"/>
              </a:solidFill>
              <a:latin typeface="BIZ UDPゴシック" panose="020B0400000000000000" pitchFamily="50" charset="-128"/>
              <a:ea typeface="BIZ UDPゴシック" panose="020B0400000000000000" pitchFamily="50" charset="-128"/>
              <a:cs typeface="+mj-cs"/>
            </a:endParaRPr>
          </a:p>
          <a:p>
            <a:pPr>
              <a:lnSpc>
                <a:spcPct val="150000"/>
              </a:lnSpc>
              <a:defRPr/>
            </a:pPr>
            <a:r>
              <a:rPr lang="ja-JP" altLang="en-US" sz="2800" dirty="0" smtClean="0">
                <a:solidFill>
                  <a:schemeClr val="tx1"/>
                </a:solidFill>
                <a:latin typeface="BIZ UDPゴシック" panose="020B0400000000000000" pitchFamily="50" charset="-128"/>
                <a:ea typeface="BIZ UDPゴシック" panose="020B0400000000000000" pitchFamily="50" charset="-128"/>
                <a:cs typeface="+mj-cs"/>
              </a:rPr>
              <a:t>付箋を貼ります</a:t>
            </a:r>
            <a:endParaRPr lang="ja-JP" altLang="en-US" sz="2800" dirty="0">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8090003" y="5020422"/>
            <a:ext cx="354683" cy="10270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226770629"/>
              </p:ext>
            </p:extLst>
          </p:nvPr>
        </p:nvGraphicFramePr>
        <p:xfrm>
          <a:off x="2565656" y="289515"/>
          <a:ext cx="7603299" cy="944880"/>
        </p:xfrm>
        <a:graphic>
          <a:graphicData uri="http://schemas.openxmlformats.org/drawingml/2006/table">
            <a:tbl>
              <a:tblPr firstRow="1" bandRow="1">
                <a:tableStyleId>{5C22544A-7EE6-4342-B048-85BDC9FD1C3A}</a:tableStyleId>
              </a:tblPr>
              <a:tblGrid>
                <a:gridCol w="4339192">
                  <a:extLst>
                    <a:ext uri="{9D8B030D-6E8A-4147-A177-3AD203B41FA5}">
                      <a16:colId xmlns:a16="http://schemas.microsoft.com/office/drawing/2014/main" val="1240335494"/>
                    </a:ext>
                  </a:extLst>
                </a:gridCol>
                <a:gridCol w="2022063">
                  <a:extLst>
                    <a:ext uri="{9D8B030D-6E8A-4147-A177-3AD203B41FA5}">
                      <a16:colId xmlns:a16="http://schemas.microsoft.com/office/drawing/2014/main" val="92751819"/>
                    </a:ext>
                  </a:extLst>
                </a:gridCol>
                <a:gridCol w="1242044">
                  <a:extLst>
                    <a:ext uri="{9D8B030D-6E8A-4147-A177-3AD203B41FA5}">
                      <a16:colId xmlns:a16="http://schemas.microsoft.com/office/drawing/2014/main" val="9600446"/>
                    </a:ext>
                  </a:extLst>
                </a:gridCol>
              </a:tblGrid>
              <a:tr h="881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56544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513568" y="1561412"/>
            <a:ext cx="11423736" cy="1842054"/>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defPPr>
              <a:defRPr lang="ja-JP"/>
            </a:defPPr>
            <a:lvl1pPr algn="ctr">
              <a:lnSpc>
                <a:spcPct val="150000"/>
              </a:lnSpc>
              <a:spcBef>
                <a:spcPct val="0"/>
              </a:spcBef>
              <a:defRPr sz="28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グループで共有</a:t>
            </a:r>
            <a:endParaRPr lang="en-US" altLang="ja-JP" sz="3600" dirty="0" smtClean="0"/>
          </a:p>
          <a:p>
            <a:r>
              <a:rPr lang="ja-JP" altLang="en-US" sz="3600" dirty="0" smtClean="0"/>
              <a:t>ワークショップの感想や気付いたこと，学んだこと</a:t>
            </a:r>
            <a:r>
              <a:rPr lang="ja-JP" altLang="en-US" sz="3600" dirty="0" smtClean="0">
                <a:solidFill>
                  <a:srgbClr val="FF0000"/>
                </a:solidFill>
              </a:rPr>
              <a:t>（３分）</a:t>
            </a:r>
            <a:endParaRPr lang="en-US" altLang="ja-JP" sz="3600" dirty="0">
              <a:solidFill>
                <a:srgbClr val="FF0000"/>
              </a:solidFill>
            </a:endParaRPr>
          </a:p>
        </p:txBody>
      </p:sp>
      <p:sp>
        <p:nvSpPr>
          <p:cNvPr id="5" name="タイトル 1"/>
          <p:cNvSpPr txBox="1">
            <a:spLocks/>
          </p:cNvSpPr>
          <p:nvPr/>
        </p:nvSpPr>
        <p:spPr>
          <a:xfrm>
            <a:off x="513568" y="3983277"/>
            <a:ext cx="11423736" cy="237994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defPPr>
              <a:defRPr lang="ja-JP"/>
            </a:defPPr>
            <a:lvl1pPr algn="ctr">
              <a:lnSpc>
                <a:spcPct val="150000"/>
              </a:lnSpc>
              <a:spcBef>
                <a:spcPct val="0"/>
              </a:spcBef>
              <a:defRPr sz="28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全体で共有</a:t>
            </a:r>
            <a:r>
              <a:rPr lang="ja-JP" altLang="en-US" sz="3600" dirty="0" smtClean="0">
                <a:solidFill>
                  <a:srgbClr val="FF0000"/>
                </a:solidFill>
              </a:rPr>
              <a:t>（</a:t>
            </a:r>
            <a:r>
              <a:rPr lang="ja-JP" altLang="en-US" sz="3600" dirty="0">
                <a:solidFill>
                  <a:srgbClr val="FF0000"/>
                </a:solidFill>
              </a:rPr>
              <a:t>２分</a:t>
            </a:r>
            <a:r>
              <a:rPr lang="ja-JP" altLang="en-US" sz="3600" dirty="0" smtClean="0">
                <a:solidFill>
                  <a:srgbClr val="FF0000"/>
                </a:solidFill>
              </a:rPr>
              <a:t>）</a:t>
            </a:r>
            <a:endParaRPr lang="en-US" altLang="ja-JP" sz="3600" dirty="0" smtClean="0"/>
          </a:p>
          <a:p>
            <a:r>
              <a:rPr lang="ja-JP" altLang="en-US" sz="3600" dirty="0" smtClean="0"/>
              <a:t>各グループから１名ずつ発表します</a:t>
            </a:r>
            <a:endParaRPr lang="en-US" altLang="ja-JP" sz="3600" dirty="0" smtClean="0"/>
          </a:p>
          <a:p>
            <a:r>
              <a:rPr lang="ja-JP" altLang="en-US" dirty="0" smtClean="0">
                <a:solidFill>
                  <a:prstClr val="black"/>
                </a:solidFill>
                <a:cs typeface="+mn-cs"/>
              </a:rPr>
              <a:t>○</a:t>
            </a:r>
            <a:r>
              <a:rPr lang="ja-JP" altLang="en-US" dirty="0">
                <a:solidFill>
                  <a:prstClr val="black"/>
                </a:solidFill>
                <a:cs typeface="+mn-cs"/>
              </a:rPr>
              <a:t>　グループの行動目標と設定の</a:t>
            </a:r>
            <a:r>
              <a:rPr lang="ja-JP" altLang="en-US" dirty="0" smtClean="0">
                <a:solidFill>
                  <a:prstClr val="black"/>
                </a:solidFill>
                <a:cs typeface="+mn-cs"/>
              </a:rPr>
              <a:t>理由　○</a:t>
            </a:r>
            <a:r>
              <a:rPr lang="ja-JP" altLang="en-US" dirty="0">
                <a:solidFill>
                  <a:prstClr val="black"/>
                </a:solidFill>
                <a:cs typeface="+mn-cs"/>
              </a:rPr>
              <a:t>　ワークショップの感想など</a:t>
            </a:r>
            <a:endParaRPr lang="en-US" altLang="ja-JP" dirty="0">
              <a:solidFill>
                <a:srgbClr val="FF0000"/>
              </a:solidFill>
            </a:endParaRPr>
          </a:p>
        </p:txBody>
      </p:sp>
      <p:sp>
        <p:nvSpPr>
          <p:cNvPr id="2" name="山形 1"/>
          <p:cNvSpPr/>
          <p:nvPr/>
        </p:nvSpPr>
        <p:spPr>
          <a:xfrm rot="5400000">
            <a:off x="5943600" y="3275557"/>
            <a:ext cx="563671" cy="8517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6" name="表 5"/>
          <p:cNvGraphicFramePr>
            <a:graphicFrameLocks noGrp="1"/>
          </p:cNvGraphicFramePr>
          <p:nvPr>
            <p:extLst/>
          </p:nvPr>
        </p:nvGraphicFramePr>
        <p:xfrm>
          <a:off x="2565656" y="289515"/>
          <a:ext cx="7603299" cy="944880"/>
        </p:xfrm>
        <a:graphic>
          <a:graphicData uri="http://schemas.openxmlformats.org/drawingml/2006/table">
            <a:tbl>
              <a:tblPr firstRow="1" bandRow="1">
                <a:tableStyleId>{5C22544A-7EE6-4342-B048-85BDC9FD1C3A}</a:tableStyleId>
              </a:tblPr>
              <a:tblGrid>
                <a:gridCol w="4339192">
                  <a:extLst>
                    <a:ext uri="{9D8B030D-6E8A-4147-A177-3AD203B41FA5}">
                      <a16:colId xmlns:a16="http://schemas.microsoft.com/office/drawing/2014/main" val="1240335494"/>
                    </a:ext>
                  </a:extLst>
                </a:gridCol>
                <a:gridCol w="2022063">
                  <a:extLst>
                    <a:ext uri="{9D8B030D-6E8A-4147-A177-3AD203B41FA5}">
                      <a16:colId xmlns:a16="http://schemas.microsoft.com/office/drawing/2014/main" val="92751819"/>
                    </a:ext>
                  </a:extLst>
                </a:gridCol>
                <a:gridCol w="1242044">
                  <a:extLst>
                    <a:ext uri="{9D8B030D-6E8A-4147-A177-3AD203B41FA5}">
                      <a16:colId xmlns:a16="http://schemas.microsoft.com/office/drawing/2014/main" val="9600446"/>
                    </a:ext>
                  </a:extLst>
                </a:gridCol>
              </a:tblGrid>
              <a:tr h="881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2760192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29983"/>
            <a:ext cx="12192000" cy="25287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振り返り</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60648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1445342" y="1767713"/>
            <a:ext cx="11179278" cy="375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3600" dirty="0" smtClean="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筆記</a:t>
            </a:r>
            <a:r>
              <a:rPr lang="ja-JP" altLang="en-US" sz="3600" dirty="0" smtClean="0">
                <a:latin typeface="BIZ UDPゴシック" panose="020B0400000000000000" pitchFamily="50" charset="-128"/>
                <a:ea typeface="BIZ UDPゴシック" panose="020B0400000000000000" pitchFamily="50" charset="-128"/>
              </a:rPr>
              <a:t>用具　　　　　　　　　　□タブレット</a:t>
            </a:r>
            <a:r>
              <a:rPr lang="ja-JP" altLang="en-US" sz="2400" dirty="0" smtClean="0">
                <a:latin typeface="BIZ UDPゴシック" panose="020B0400000000000000" pitchFamily="50" charset="-128"/>
                <a:ea typeface="BIZ UDPゴシック" panose="020B0400000000000000" pitchFamily="50" charset="-128"/>
              </a:rPr>
              <a:t>（使用する場合）</a:t>
            </a:r>
            <a:endParaRPr lang="en-US" altLang="ja-JP" sz="3600" dirty="0" smtClean="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3600" dirty="0" smtClean="0">
                <a:latin typeface="BIZ UDPゴシック" panose="020B0400000000000000" pitchFamily="50" charset="-128"/>
                <a:ea typeface="BIZ UDPゴシック" panose="020B0400000000000000" pitchFamily="50" charset="-128"/>
              </a:rPr>
              <a:t>□安心チェックシート　　　  □働き掛けヒント集</a:t>
            </a:r>
            <a:endParaRPr lang="en-US" altLang="ja-JP" sz="3600" dirty="0" smtClean="0">
              <a:latin typeface="BIZ UDPゴシック" panose="020B0400000000000000" pitchFamily="50" charset="-128"/>
              <a:ea typeface="BIZ UDPゴシック" panose="020B0400000000000000" pitchFamily="50" charset="-128"/>
            </a:endParaRPr>
          </a:p>
        </p:txBody>
      </p:sp>
      <p:sp>
        <p:nvSpPr>
          <p:cNvPr id="5" name="テキスト プレースホルダー 2"/>
          <p:cNvSpPr txBox="1">
            <a:spLocks/>
          </p:cNvSpPr>
          <p:nvPr/>
        </p:nvSpPr>
        <p:spPr>
          <a:xfrm>
            <a:off x="1762537" y="661161"/>
            <a:ext cx="8918713" cy="1031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None/>
            </a:pPr>
            <a:r>
              <a:rPr lang="ja-JP" altLang="en-US" sz="4000" dirty="0" smtClean="0">
                <a:latin typeface="BIZ UDPゴシック" panose="020B0400000000000000" pitchFamily="50" charset="-128"/>
                <a:ea typeface="BIZ UDPゴシック" panose="020B0400000000000000" pitchFamily="50" charset="-128"/>
              </a:rPr>
              <a:t>準備物（参加者）</a:t>
            </a:r>
            <a:endParaRPr lang="en-US" altLang="ja-JP" sz="4000" dirty="0" smtClean="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a:stretch>
            <a:fillRect/>
          </a:stretch>
        </p:blipFill>
        <p:spPr>
          <a:xfrm>
            <a:off x="7749860" y="3764657"/>
            <a:ext cx="2931390" cy="2059046"/>
          </a:xfrm>
          <a:prstGeom prst="rect">
            <a:avLst/>
          </a:prstGeom>
        </p:spPr>
      </p:pic>
      <p:pic>
        <p:nvPicPr>
          <p:cNvPr id="4" name="図 3"/>
          <p:cNvPicPr>
            <a:picLocks noChangeAspect="1"/>
          </p:cNvPicPr>
          <p:nvPr/>
        </p:nvPicPr>
        <p:blipFill rotWithShape="1">
          <a:blip r:embed="rId3"/>
          <a:srcRect l="24616" t="17350" r="45128" b="7436"/>
          <a:stretch/>
        </p:blipFill>
        <p:spPr>
          <a:xfrm>
            <a:off x="2430692" y="3582444"/>
            <a:ext cx="1776441" cy="2484007"/>
          </a:xfrm>
          <a:prstGeom prst="rect">
            <a:avLst/>
          </a:prstGeom>
        </p:spPr>
      </p:pic>
    </p:spTree>
    <p:extLst>
      <p:ext uri="{BB962C8B-B14F-4D97-AF65-F5344CB8AC3E}">
        <p14:creationId xmlns:p14="http://schemas.microsoft.com/office/powerpoint/2010/main" val="1691611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860363" y="734014"/>
            <a:ext cx="10460719" cy="171539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生徒</a:t>
            </a:r>
            <a:r>
              <a:rPr lang="ja-JP" altLang="en-US" sz="4800" dirty="0">
                <a:latin typeface="BIZ UDPゴシック" panose="020B0400000000000000" pitchFamily="50" charset="-128"/>
                <a:ea typeface="BIZ UDPゴシック" panose="020B0400000000000000" pitchFamily="50" charset="-128"/>
              </a:rPr>
              <a:t>の安心感を</a:t>
            </a:r>
            <a:r>
              <a:rPr lang="ja-JP" altLang="en-US" sz="4800" dirty="0" smtClean="0">
                <a:latin typeface="BIZ UDPゴシック" panose="020B0400000000000000" pitchFamily="50" charset="-128"/>
                <a:ea typeface="BIZ UDPゴシック" panose="020B0400000000000000" pitchFamily="50" charset="-128"/>
              </a:rPr>
              <a:t>高めるための</a:t>
            </a:r>
            <a:endParaRPr lang="en-US" altLang="ja-JP" sz="48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ワークショップ</a:t>
            </a:r>
            <a:endParaRPr lang="ja-JP" altLang="en-US" sz="4800" dirty="0">
              <a:latin typeface="BIZ UDPゴシック" panose="020B0400000000000000" pitchFamily="50" charset="-128"/>
              <a:ea typeface="BIZ UDPゴシック" panose="020B0400000000000000" pitchFamily="50" charset="-128"/>
            </a:endParaRPr>
          </a:p>
        </p:txBody>
      </p:sp>
      <p:sp>
        <p:nvSpPr>
          <p:cNvPr id="2" name="角丸四角形吹き出し 1"/>
          <p:cNvSpPr/>
          <p:nvPr/>
        </p:nvSpPr>
        <p:spPr>
          <a:xfrm>
            <a:off x="2223842" y="2558947"/>
            <a:ext cx="7733759" cy="769929"/>
          </a:xfrm>
          <a:prstGeom prst="wedgeRoundRectCallout">
            <a:avLst>
              <a:gd name="adj1" fmla="val 1177"/>
              <a:gd name="adj2" fmla="val 8171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smtClean="0">
                <a:latin typeface="BIZ UDPゴシック" panose="020B0400000000000000" pitchFamily="50" charset="-128"/>
                <a:ea typeface="BIZ UDPゴシック" panose="020B0400000000000000" pitchFamily="50" charset="-128"/>
              </a:rPr>
              <a:t>明日からみんなで実践していきましょう！</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01" name="タイトル 3"/>
          <p:cNvSpPr txBox="1">
            <a:spLocks/>
          </p:cNvSpPr>
          <p:nvPr/>
        </p:nvSpPr>
        <p:spPr>
          <a:xfrm>
            <a:off x="8741172" y="5274363"/>
            <a:ext cx="3379305" cy="10137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お疲れ様でした</a:t>
            </a:r>
            <a:endParaRPr lang="en-US" altLang="ja-JP" sz="3200" dirty="0" smtClean="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stretch>
            <a:fillRect/>
          </a:stretch>
        </p:blipFill>
        <p:spPr>
          <a:xfrm>
            <a:off x="3816192" y="3680803"/>
            <a:ext cx="4549057" cy="1593560"/>
          </a:xfrm>
          <a:prstGeom prst="rect">
            <a:avLst/>
          </a:prstGeom>
        </p:spPr>
      </p:pic>
    </p:spTree>
    <p:extLst>
      <p:ext uri="{BB962C8B-B14F-4D97-AF65-F5344CB8AC3E}">
        <p14:creationId xmlns:p14="http://schemas.microsoft.com/office/powerpoint/2010/main" val="4065005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874322" y="939394"/>
            <a:ext cx="10460719" cy="179212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児童生徒</a:t>
            </a:r>
            <a:r>
              <a:rPr lang="ja-JP" altLang="en-US" sz="4800" dirty="0">
                <a:latin typeface="BIZ UDPゴシック" panose="020B0400000000000000" pitchFamily="50" charset="-128"/>
                <a:ea typeface="BIZ UDPゴシック" panose="020B0400000000000000" pitchFamily="50" charset="-128"/>
              </a:rPr>
              <a:t>の安心感を</a:t>
            </a:r>
            <a:r>
              <a:rPr lang="ja-JP" altLang="en-US" sz="4800" dirty="0" smtClean="0">
                <a:latin typeface="BIZ UDPゴシック" panose="020B0400000000000000" pitchFamily="50" charset="-128"/>
                <a:ea typeface="BIZ UDPゴシック" panose="020B0400000000000000" pitchFamily="50" charset="-128"/>
              </a:rPr>
              <a:t>高めるための</a:t>
            </a:r>
            <a:endParaRPr lang="en-US" altLang="ja-JP" sz="48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ワークショップ</a:t>
            </a:r>
            <a:endParaRPr lang="ja-JP" altLang="en-US" sz="4800" dirty="0">
              <a:latin typeface="BIZ UDPゴシック" panose="020B0400000000000000" pitchFamily="50" charset="-128"/>
              <a:ea typeface="BIZ UDPゴシック" panose="020B0400000000000000" pitchFamily="50" charset="-128"/>
            </a:endParaRPr>
          </a:p>
        </p:txBody>
      </p:sp>
      <p:sp>
        <p:nvSpPr>
          <p:cNvPr id="99" name="テキスト プレースホルダー 2"/>
          <p:cNvSpPr txBox="1">
            <a:spLocks/>
          </p:cNvSpPr>
          <p:nvPr/>
        </p:nvSpPr>
        <p:spPr>
          <a:xfrm>
            <a:off x="7252366" y="5153809"/>
            <a:ext cx="4500930" cy="884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所要時間　５０分</a:t>
            </a:r>
            <a:endParaRPr lang="en-US" altLang="ja-JP" sz="4000" dirty="0" smtClean="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4691824" y="2788356"/>
            <a:ext cx="2560542" cy="2365453"/>
          </a:xfrm>
          <a:prstGeom prst="rect">
            <a:avLst/>
          </a:prstGeom>
        </p:spPr>
      </p:pic>
    </p:spTree>
    <p:extLst>
      <p:ext uri="{BB962C8B-B14F-4D97-AF65-F5344CB8AC3E}">
        <p14:creationId xmlns:p14="http://schemas.microsoft.com/office/powerpoint/2010/main" val="89824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28361" y="346954"/>
            <a:ext cx="11546326" cy="739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600" dirty="0">
              <a:latin typeface="BIZ UDPゴシック" panose="020B0400000000000000" pitchFamily="50" charset="-128"/>
              <a:ea typeface="BIZ UDPゴシック" panose="020B0400000000000000" pitchFamily="50" charset="-128"/>
            </a:endParaRPr>
          </a:p>
        </p:txBody>
      </p:sp>
      <p:sp>
        <p:nvSpPr>
          <p:cNvPr id="100" name="タイトル 1"/>
          <p:cNvSpPr txBox="1">
            <a:spLocks/>
          </p:cNvSpPr>
          <p:nvPr/>
        </p:nvSpPr>
        <p:spPr>
          <a:xfrm>
            <a:off x="657549" y="2273201"/>
            <a:ext cx="11022904" cy="3269294"/>
          </a:xfrm>
          <a:prstGeom prst="rect">
            <a:avLst/>
          </a:prstGeom>
          <a:ln w="57150">
            <a:solidFill>
              <a:schemeClr val="accent5"/>
            </a:solidFill>
          </a:ln>
        </p:spPr>
        <p:style>
          <a:lnRef idx="2">
            <a:schemeClr val="accent2"/>
          </a:lnRef>
          <a:fillRef idx="1">
            <a:schemeClr val="lt1"/>
          </a:fillRef>
          <a:effectRef idx="0">
            <a:schemeClr val="accent2"/>
          </a:effectRef>
          <a:fontRef idx="minor">
            <a:schemeClr val="dk1"/>
          </a:fontRef>
        </p:style>
        <p:txBody>
          <a:bodyPr vert="horz" lIns="0" tIns="0" rIns="0" bIns="25200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000" dirty="0" smtClean="0">
                <a:latin typeface="BIZ UDPゴシック" panose="020B0400000000000000" pitchFamily="50" charset="-128"/>
                <a:ea typeface="BIZ UDPゴシック" panose="020B0400000000000000" pitchFamily="50" charset="-128"/>
              </a:rPr>
              <a:t>児童生徒</a:t>
            </a:r>
            <a:r>
              <a:rPr lang="ja-JP" altLang="en-US" sz="4000" dirty="0">
                <a:latin typeface="BIZ UDPゴシック" panose="020B0400000000000000" pitchFamily="50" charset="-128"/>
                <a:ea typeface="BIZ UDPゴシック" panose="020B0400000000000000" pitchFamily="50" charset="-128"/>
              </a:rPr>
              <a:t>の安心感を高める働き掛けについて</a:t>
            </a:r>
            <a:r>
              <a:rPr lang="en-US" altLang="ja-JP" sz="4000" dirty="0">
                <a:latin typeface="BIZ UDPゴシック" panose="020B0400000000000000" pitchFamily="50" charset="-128"/>
                <a:ea typeface="BIZ UDPゴシック" panose="020B0400000000000000" pitchFamily="50" charset="-128"/>
              </a:rPr>
              <a:t/>
            </a:r>
            <a:br>
              <a:rPr lang="en-US" altLang="ja-JP" sz="4000" dirty="0">
                <a:latin typeface="BIZ UDPゴシック" panose="020B0400000000000000" pitchFamily="50" charset="-128"/>
                <a:ea typeface="BIZ UDPゴシック" panose="020B0400000000000000" pitchFamily="50" charset="-128"/>
              </a:rPr>
            </a:br>
            <a:r>
              <a:rPr lang="ja-JP" altLang="en-US" sz="4000" dirty="0">
                <a:latin typeface="BIZ UDPゴシック" panose="020B0400000000000000" pitchFamily="50" charset="-128"/>
                <a:ea typeface="BIZ UDPゴシック" panose="020B0400000000000000" pitchFamily="50" charset="-128"/>
              </a:rPr>
              <a:t>「生徒指導の４つの視点」を生かしながら</a:t>
            </a:r>
            <a:r>
              <a:rPr lang="en-US" altLang="ja-JP" sz="4000" dirty="0">
                <a:latin typeface="BIZ UDPゴシック" panose="020B0400000000000000" pitchFamily="50" charset="-128"/>
                <a:ea typeface="BIZ UDPゴシック" panose="020B0400000000000000" pitchFamily="50" charset="-128"/>
              </a:rPr>
              <a:t/>
            </a:r>
            <a:br>
              <a:rPr lang="en-US" altLang="ja-JP" sz="4000" dirty="0">
                <a:latin typeface="BIZ UDPゴシック" panose="020B0400000000000000" pitchFamily="50" charset="-128"/>
                <a:ea typeface="BIZ UDPゴシック" panose="020B0400000000000000" pitchFamily="50" charset="-128"/>
              </a:rPr>
            </a:br>
            <a:r>
              <a:rPr lang="ja-JP" altLang="en-US" sz="4000" dirty="0">
                <a:latin typeface="BIZ UDPゴシック" panose="020B0400000000000000" pitchFamily="50" charset="-128"/>
                <a:ea typeface="BIZ UDPゴシック" panose="020B0400000000000000" pitchFamily="50" charset="-128"/>
              </a:rPr>
              <a:t>教員同士が共に考え，共有し，実践につなげる</a:t>
            </a:r>
            <a:endParaRPr lang="en-US" altLang="ja-JP" sz="4000" dirty="0">
              <a:latin typeface="BIZ UDPゴシック" panose="020B0400000000000000" pitchFamily="50" charset="-128"/>
              <a:ea typeface="BIZ UDPゴシック" panose="020B0400000000000000" pitchFamily="50" charset="-128"/>
            </a:endParaRPr>
          </a:p>
        </p:txBody>
      </p:sp>
      <p:sp>
        <p:nvSpPr>
          <p:cNvPr id="102" name="タイトル 1"/>
          <p:cNvSpPr txBox="1">
            <a:spLocks/>
          </p:cNvSpPr>
          <p:nvPr/>
        </p:nvSpPr>
        <p:spPr>
          <a:xfrm>
            <a:off x="657550" y="927652"/>
            <a:ext cx="11022903" cy="1345549"/>
          </a:xfrm>
          <a:prstGeom prst="roundRect">
            <a:avLst>
              <a:gd name="adj" fmla="val 31945"/>
            </a:avLst>
          </a:prstGeom>
          <a:noFill/>
          <a:ln w="5715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dirty="0" smtClean="0">
                <a:latin typeface="BIZ UDPゴシック" panose="020B0400000000000000" pitchFamily="50" charset="-128"/>
                <a:ea typeface="BIZ UDPゴシック" panose="020B0400000000000000" pitchFamily="50" charset="-128"/>
              </a:rPr>
              <a:t>ねらい</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92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1266436" y="733680"/>
            <a:ext cx="10045147" cy="4902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6000" dirty="0" smtClean="0">
                <a:latin typeface="BIZ UDPゴシック" panose="020B0400000000000000" pitchFamily="50" charset="-128"/>
                <a:ea typeface="BIZ UDPゴシック" panose="020B0400000000000000" pitchFamily="50" charset="-128"/>
              </a:rPr>
              <a:t>本日の流れ</a:t>
            </a:r>
          </a:p>
          <a:p>
            <a:pPr marL="0" indent="0">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　　　　　　　１　はじめに（５分）　　</a:t>
            </a:r>
            <a:endParaRPr lang="en-US" altLang="ja-JP" sz="4000" dirty="0" smtClean="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4000" dirty="0" smtClean="0">
                <a:latin typeface="BIZ UDPゴシック" panose="020B0400000000000000" pitchFamily="50" charset="-128"/>
                <a:ea typeface="BIZ UDPゴシック" panose="020B0400000000000000" pitchFamily="50" charset="-128"/>
              </a:rPr>
              <a:t>　　　　　　　２　グループワーク（４０分）</a:t>
            </a:r>
            <a:endParaRPr lang="en-US" altLang="ja-JP" sz="4000" dirty="0" smtClean="0">
              <a:latin typeface="BIZ UDPゴシック" panose="020B0400000000000000" pitchFamily="50" charset="-128"/>
              <a:ea typeface="BIZ UDPゴシック" panose="020B0400000000000000" pitchFamily="50" charset="-128"/>
            </a:endParaRPr>
          </a:p>
          <a:p>
            <a:pPr marL="0" indent="0">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　　　　　　　３　振り返り（５分）</a:t>
            </a:r>
            <a:endParaRPr lang="en-US" altLang="ja-JP" sz="40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445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54086"/>
            <a:ext cx="12192000" cy="25576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はじめに</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20937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89184"/>
            <a:ext cx="12191999" cy="3785652"/>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　　　　　　　　　（</a:t>
            </a:r>
            <a:r>
              <a:rPr kumimoji="1" lang="en-US" altLang="ja-JP"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1</a:t>
            </a:r>
            <a:r>
              <a:rPr kumimoji="1" lang="ja-JP" altLang="en-US"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）自己</a:t>
            </a:r>
            <a:r>
              <a:rPr kumimoji="1" lang="ja-JP" altLang="en-US" sz="40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存在感の感受</a:t>
            </a:r>
            <a:endParaRPr kumimoji="1" lang="en-US" altLang="ja-JP"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　　　　　　　　　（</a:t>
            </a:r>
            <a:r>
              <a:rPr kumimoji="1" lang="en-US" altLang="ja-JP" sz="4000" dirty="0">
                <a:solidFill>
                  <a:schemeClr val="bg1"/>
                </a:solidFill>
                <a:latin typeface="BIZ UDPゴシック" panose="020B0400000000000000" pitchFamily="50" charset="-128"/>
                <a:ea typeface="BIZ UDPゴシック" panose="020B0400000000000000" pitchFamily="50" charset="-128"/>
              </a:rPr>
              <a:t>2</a:t>
            </a:r>
            <a:r>
              <a:rPr kumimoji="1" lang="ja-JP" altLang="en-US" sz="4000" dirty="0">
                <a:solidFill>
                  <a:schemeClr val="bg1"/>
                </a:solidFill>
                <a:latin typeface="BIZ UDPゴシック" panose="020B0400000000000000" pitchFamily="50" charset="-128"/>
                <a:ea typeface="BIZ UDPゴシック" panose="020B0400000000000000" pitchFamily="50" charset="-128"/>
              </a:rPr>
              <a:t>）共感的な人間関係の育成</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　　　　　　　　　（</a:t>
            </a:r>
            <a:r>
              <a:rPr kumimoji="1" lang="en-US" altLang="ja-JP" sz="4000" dirty="0">
                <a:solidFill>
                  <a:schemeClr val="bg1"/>
                </a:solidFill>
                <a:latin typeface="BIZ UDPゴシック" panose="020B0400000000000000" pitchFamily="50" charset="-128"/>
                <a:ea typeface="BIZ UDPゴシック" panose="020B0400000000000000" pitchFamily="50" charset="-128"/>
              </a:rPr>
              <a:t>3</a:t>
            </a:r>
            <a:r>
              <a:rPr kumimoji="1" lang="ja-JP" altLang="en-US" sz="4000" dirty="0">
                <a:solidFill>
                  <a:schemeClr val="bg1"/>
                </a:solidFill>
                <a:latin typeface="BIZ UDPゴシック" panose="020B0400000000000000" pitchFamily="50" charset="-128"/>
                <a:ea typeface="BIZ UDPゴシック" panose="020B0400000000000000" pitchFamily="50" charset="-128"/>
              </a:rPr>
              <a:t>）自己決定の場の提供</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a:t>
            </a:r>
            <a:r>
              <a:rPr kumimoji="1" lang="en-US" altLang="ja-JP" sz="4000" dirty="0">
                <a:solidFill>
                  <a:schemeClr val="bg1"/>
                </a:solidFill>
                <a:latin typeface="BIZ UDPゴシック" panose="020B0400000000000000" pitchFamily="50" charset="-128"/>
                <a:ea typeface="BIZ UDPゴシック" panose="020B0400000000000000" pitchFamily="50" charset="-128"/>
              </a:rPr>
              <a:t>4</a:t>
            </a:r>
            <a:r>
              <a:rPr kumimoji="1" lang="ja-JP" altLang="en-US" sz="4000" dirty="0">
                <a:solidFill>
                  <a:schemeClr val="bg1"/>
                </a:solidFill>
                <a:latin typeface="BIZ UDPゴシック" panose="020B0400000000000000" pitchFamily="50" charset="-128"/>
                <a:ea typeface="BIZ UDPゴシック" panose="020B0400000000000000" pitchFamily="50" charset="-128"/>
              </a:rPr>
              <a:t>）安全・安心な風土の醸成</a:t>
            </a:r>
            <a:endParaRPr kumimoji="1" lang="ja-JP" altLang="en-US" sz="400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736353" y="6044113"/>
            <a:ext cx="292267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0" y="863253"/>
            <a:ext cx="12192000" cy="887377"/>
          </a:xfrm>
          <a:prstGeom prst="rect">
            <a:avLst/>
          </a:prstGeom>
          <a:solidFill>
            <a:schemeClr val="accent5">
              <a:lumMod val="75000"/>
            </a:schemeClr>
          </a:solidFill>
          <a:ln w="5715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lgn="ctr">
              <a:spcBef>
                <a:spcPct val="0"/>
              </a:spcBef>
            </a:pPr>
            <a:r>
              <a:rPr lang="ja-JP" altLang="en-US" sz="3600" dirty="0">
                <a:solidFill>
                  <a:schemeClr val="bg1"/>
                </a:solidFill>
                <a:latin typeface="BIZ UDPゴシック" panose="020B0400000000000000" pitchFamily="50" charset="-128"/>
                <a:ea typeface="BIZ UDPゴシック" panose="020B0400000000000000" pitchFamily="50" charset="-128"/>
                <a:cs typeface="+mj-cs"/>
              </a:rPr>
              <a:t>生徒</a:t>
            </a:r>
            <a:r>
              <a:rPr lang="ja-JP" altLang="en-US" sz="3600" dirty="0" smtClean="0">
                <a:solidFill>
                  <a:schemeClr val="bg1"/>
                </a:solidFill>
                <a:latin typeface="BIZ UDPゴシック" panose="020B0400000000000000" pitchFamily="50" charset="-128"/>
                <a:ea typeface="BIZ UDPゴシック" panose="020B0400000000000000" pitchFamily="50" charset="-128"/>
                <a:cs typeface="+mj-cs"/>
              </a:rPr>
              <a:t>指導の</a:t>
            </a:r>
            <a:r>
              <a:rPr lang="ja-JP" altLang="en-US" sz="3600" smtClean="0">
                <a:solidFill>
                  <a:schemeClr val="bg1"/>
                </a:solidFill>
                <a:latin typeface="BIZ UDPゴシック" panose="020B0400000000000000" pitchFamily="50" charset="-128"/>
                <a:ea typeface="BIZ UDPゴシック" panose="020B0400000000000000" pitchFamily="50" charset="-128"/>
                <a:cs typeface="+mj-cs"/>
              </a:rPr>
              <a:t>実践上の視点</a:t>
            </a:r>
            <a:endParaRPr lang="en-US" altLang="ja-JP" sz="3600" dirty="0">
              <a:solidFill>
                <a:schemeClr val="bg1"/>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77473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100" y="1919717"/>
            <a:ext cx="11749412" cy="341632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3600" b="1" dirty="0" smtClean="0">
                <a:latin typeface="BIZ UDPゴシック" panose="020B0400000000000000" pitchFamily="50" charset="-128"/>
                <a:ea typeface="BIZ UDPゴシック" panose="020B0400000000000000" pitchFamily="50" charset="-128"/>
              </a:rPr>
              <a:t>「</a:t>
            </a:r>
            <a:r>
              <a:rPr lang="ja-JP" altLang="en-US" sz="3600" b="1" dirty="0">
                <a:latin typeface="BIZ UDPゴシック" panose="020B0400000000000000" pitchFamily="50" charset="-128"/>
                <a:ea typeface="BIZ UDPゴシック" panose="020B0400000000000000" pitchFamily="50" charset="-128"/>
              </a:rPr>
              <a:t>自分も一人の人間として大切にされて</a:t>
            </a:r>
            <a:r>
              <a:rPr lang="ja-JP" altLang="en-US" sz="3600" b="1" dirty="0" smtClean="0">
                <a:latin typeface="BIZ UDPゴシック" panose="020B0400000000000000" pitchFamily="50" charset="-128"/>
                <a:ea typeface="BIZ UDPゴシック" panose="020B0400000000000000" pitchFamily="50" charset="-128"/>
              </a:rPr>
              <a:t>いる」</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と</a:t>
            </a:r>
            <a:r>
              <a:rPr lang="ja-JP" altLang="en-US" sz="3600" b="1" dirty="0">
                <a:latin typeface="BIZ UDPゴシック" panose="020B0400000000000000" pitchFamily="50" charset="-128"/>
                <a:ea typeface="BIZ UDPゴシック" panose="020B0400000000000000" pitchFamily="50" charset="-128"/>
              </a:rPr>
              <a:t>いう自己存在感</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●あり</a:t>
            </a:r>
            <a:r>
              <a:rPr lang="ja-JP" altLang="en-US" sz="3600" b="1" dirty="0">
                <a:latin typeface="BIZ UDPゴシック" panose="020B0400000000000000" pitchFamily="50" charset="-128"/>
                <a:ea typeface="BIZ UDPゴシック" panose="020B0400000000000000" pitchFamily="50" charset="-128"/>
              </a:rPr>
              <a:t>のままの自分を肯定的に捉える自己肯定感</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●他者</a:t>
            </a:r>
            <a:r>
              <a:rPr lang="ja-JP" altLang="en-US" sz="3600" b="1" dirty="0">
                <a:latin typeface="BIZ UDPゴシック" panose="020B0400000000000000" pitchFamily="50" charset="-128"/>
                <a:ea typeface="BIZ UDPゴシック" panose="020B0400000000000000" pitchFamily="50" charset="-128"/>
              </a:rPr>
              <a:t>のために</a:t>
            </a:r>
            <a:r>
              <a:rPr lang="ja-JP" altLang="en-US" sz="3600" b="1" dirty="0" smtClean="0">
                <a:latin typeface="BIZ UDPゴシック" panose="020B0400000000000000" pitchFamily="50" charset="-128"/>
                <a:ea typeface="BIZ UDPゴシック" panose="020B0400000000000000" pitchFamily="50" charset="-128"/>
              </a:rPr>
              <a:t>役立った，認められた</a:t>
            </a:r>
            <a:r>
              <a:rPr lang="ja-JP" altLang="en-US" sz="3600" b="1" dirty="0">
                <a:latin typeface="BIZ UDPゴシック" panose="020B0400000000000000" pitchFamily="50" charset="-128"/>
                <a:ea typeface="BIZ UDPゴシック" panose="020B0400000000000000" pitchFamily="50" charset="-128"/>
              </a:rPr>
              <a:t>という自己有用感</a:t>
            </a:r>
          </a:p>
        </p:txBody>
      </p:sp>
      <p:sp>
        <p:nvSpPr>
          <p:cNvPr id="3" name="正方形/長方形 2"/>
          <p:cNvSpPr/>
          <p:nvPr/>
        </p:nvSpPr>
        <p:spPr>
          <a:xfrm>
            <a:off x="9701576" y="5745197"/>
            <a:ext cx="2238634"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539290" y="716743"/>
            <a:ext cx="4462174"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a:t>
            </a:r>
            <a:r>
              <a:rPr kumimoji="1" lang="en-US" altLang="ja-JP"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1</a:t>
            </a:r>
            <a:r>
              <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）自己</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存在感の感受</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992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8522</TotalTime>
  <Words>2872</Words>
  <Application>Microsoft Office PowerPoint</Application>
  <PresentationFormat>ワイド画面</PresentationFormat>
  <Paragraphs>305</Paragraphs>
  <Slides>30</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BIZ UDPゴシック</vt:lpstr>
      <vt:lpstr>BIZ UDP明朝 Medium</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不登校を未然に防ぐ学級経営に関する研究</dc:title>
  <dc:creator>long2208</dc:creator>
  <cp:lastModifiedBy>long2206</cp:lastModifiedBy>
  <cp:revision>742</cp:revision>
  <cp:lastPrinted>2022-09-28T00:14:01Z</cp:lastPrinted>
  <dcterms:created xsi:type="dcterms:W3CDTF">2022-06-20T23:29:47Z</dcterms:created>
  <dcterms:modified xsi:type="dcterms:W3CDTF">2023-02-10T06:31:02Z</dcterms:modified>
</cp:coreProperties>
</file>