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2" r:id="rId2"/>
    <p:sldId id="273" r:id="rId3"/>
    <p:sldId id="256" r:id="rId4"/>
    <p:sldId id="263" r:id="rId5"/>
    <p:sldId id="264" r:id="rId6"/>
    <p:sldId id="257" r:id="rId7"/>
    <p:sldId id="261" r:id="rId8"/>
    <p:sldId id="262" r:id="rId9"/>
    <p:sldId id="268" r:id="rId10"/>
    <p:sldId id="269" r:id="rId11"/>
    <p:sldId id="270" r:id="rId12"/>
    <p:sldId id="271" r:id="rId13"/>
  </p:sldIdLst>
  <p:sldSz cx="12192000" cy="6858000"/>
  <p:notesSz cx="674052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33" autoAdjust="0"/>
  </p:normalViewPr>
  <p:slideViewPr>
    <p:cSldViewPr snapToGrid="0">
      <p:cViewPr varScale="1">
        <p:scale>
          <a:sx n="65" d="100"/>
          <a:sy n="65" d="100"/>
        </p:scale>
        <p:origin x="1286" y="38"/>
      </p:cViewPr>
      <p:guideLst/>
    </p:cSldViewPr>
  </p:slideViewPr>
  <p:notesTextViewPr>
    <p:cViewPr>
      <p:scale>
        <a:sx n="1" d="1"/>
        <a:sy n="1" d="1"/>
      </p:scale>
      <p:origin x="0" y="0"/>
    </p:cViewPr>
  </p:notesTextViewPr>
  <p:notesViewPr>
    <p:cSldViewPr snapToGrid="0">
      <p:cViewPr varScale="1">
        <p:scale>
          <a:sx n="59" d="100"/>
          <a:sy n="59" d="100"/>
        </p:scale>
        <p:origin x="3245"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0894" cy="49534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071" y="0"/>
            <a:ext cx="2920894" cy="495348"/>
          </a:xfrm>
          <a:prstGeom prst="rect">
            <a:avLst/>
          </a:prstGeom>
        </p:spPr>
        <p:txBody>
          <a:bodyPr vert="horz" lIns="91433" tIns="45716" rIns="91433" bIns="45716" rtlCol="0"/>
          <a:lstStyle>
            <a:lvl1pPr algn="r">
              <a:defRPr sz="1200"/>
            </a:lvl1pPr>
          </a:lstStyle>
          <a:p>
            <a:fld id="{9AC6F2A3-8536-43F4-902B-AE2EB0A3FEF2}" type="datetimeFigureOut">
              <a:rPr kumimoji="1" lang="ja-JP" altLang="en-US" smtClean="0"/>
              <a:t>2022/3/17</a:t>
            </a:fld>
            <a:endParaRPr kumimoji="1" lang="ja-JP" altLang="en-US"/>
          </a:p>
        </p:txBody>
      </p:sp>
      <p:sp>
        <p:nvSpPr>
          <p:cNvPr id="4" name="フッター プレースホルダー 3"/>
          <p:cNvSpPr>
            <a:spLocks noGrp="1"/>
          </p:cNvSpPr>
          <p:nvPr>
            <p:ph type="ftr" sz="quarter" idx="2"/>
          </p:nvPr>
        </p:nvSpPr>
        <p:spPr>
          <a:xfrm>
            <a:off x="0" y="9377318"/>
            <a:ext cx="2920894" cy="495347"/>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071" y="9377318"/>
            <a:ext cx="2920894" cy="495347"/>
          </a:xfrm>
          <a:prstGeom prst="rect">
            <a:avLst/>
          </a:prstGeom>
        </p:spPr>
        <p:txBody>
          <a:bodyPr vert="horz" lIns="91433" tIns="45716" rIns="91433" bIns="45716" rtlCol="0" anchor="b"/>
          <a:lstStyle>
            <a:lvl1pPr algn="r">
              <a:defRPr sz="1200"/>
            </a:lvl1pPr>
          </a:lstStyle>
          <a:p>
            <a:fld id="{23B6AA1D-571F-4ADA-8E04-2331C1DD8970}" type="slidenum">
              <a:rPr kumimoji="1" lang="ja-JP" altLang="en-US" smtClean="0"/>
              <a:t>‹#›</a:t>
            </a:fld>
            <a:endParaRPr kumimoji="1" lang="ja-JP" altLang="en-US"/>
          </a:p>
        </p:txBody>
      </p:sp>
    </p:spTree>
    <p:extLst>
      <p:ext uri="{BB962C8B-B14F-4D97-AF65-F5344CB8AC3E}">
        <p14:creationId xmlns:p14="http://schemas.microsoft.com/office/powerpoint/2010/main" val="1857109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21688" cy="495300"/>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837" y="1"/>
            <a:ext cx="2920100" cy="495300"/>
          </a:xfrm>
          <a:prstGeom prst="rect">
            <a:avLst/>
          </a:prstGeom>
        </p:spPr>
        <p:txBody>
          <a:bodyPr vert="horz" lIns="91433" tIns="45716" rIns="91433" bIns="45716" rtlCol="0"/>
          <a:lstStyle>
            <a:lvl1pPr algn="r">
              <a:defRPr sz="1200"/>
            </a:lvl1pPr>
          </a:lstStyle>
          <a:p>
            <a:fld id="{A95252A1-3DD3-4D8F-BA3F-8F28F7B6C004}" type="datetimeFigureOut">
              <a:rPr kumimoji="1" lang="ja-JP" altLang="en-US" smtClean="0"/>
              <a:t>2022/3/17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74847" y="4751389"/>
            <a:ext cx="5392420" cy="3887787"/>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63"/>
            <a:ext cx="2921688" cy="495300"/>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837" y="9377363"/>
            <a:ext cx="2920100" cy="495300"/>
          </a:xfrm>
          <a:prstGeom prst="rect">
            <a:avLst/>
          </a:prstGeom>
        </p:spPr>
        <p:txBody>
          <a:bodyPr vert="horz" lIns="91433" tIns="45716" rIns="91433" bIns="45716" rtlCol="0" anchor="b"/>
          <a:lstStyle>
            <a:lvl1pPr algn="r">
              <a:defRPr sz="1200"/>
            </a:lvl1pPr>
          </a:lstStyle>
          <a:p>
            <a:fld id="{A97D63C1-0E52-4DBC-9860-184415F5CB28}" type="slidenum">
              <a:rPr kumimoji="1" lang="ja-JP" altLang="en-US" smtClean="0"/>
              <a:t>‹#›</a:t>
            </a:fld>
            <a:endParaRPr kumimoji="1" lang="ja-JP" altLang="en-US"/>
          </a:p>
        </p:txBody>
      </p:sp>
    </p:spTree>
    <p:extLst>
      <p:ext uri="{BB962C8B-B14F-4D97-AF65-F5344CB8AC3E}">
        <p14:creationId xmlns:p14="http://schemas.microsoft.com/office/powerpoint/2010/main" val="9250106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2400" kern="1200">
        <a:solidFill>
          <a:schemeClr val="tx1"/>
        </a:solidFill>
        <a:latin typeface="+mn-lt"/>
        <a:ea typeface="+mn-ea"/>
        <a:cs typeface="+mn-cs"/>
      </a:defRPr>
    </a:lvl1pPr>
    <a:lvl2pPr marL="457200" algn="l" defTabSz="914400" rtl="0" eaLnBrk="1" latinLnBrk="0" hangingPunct="1">
      <a:defRPr kumimoji="1" sz="2400" kern="1200">
        <a:solidFill>
          <a:schemeClr val="tx1"/>
        </a:solidFill>
        <a:latin typeface="+mn-lt"/>
        <a:ea typeface="+mn-ea"/>
        <a:cs typeface="+mn-cs"/>
      </a:defRPr>
    </a:lvl2pPr>
    <a:lvl3pPr marL="914400" algn="l" defTabSz="914400" rtl="0" eaLnBrk="1" latinLnBrk="0" hangingPunct="1">
      <a:defRPr kumimoji="1" sz="2400" kern="1200">
        <a:solidFill>
          <a:schemeClr val="tx1"/>
        </a:solidFill>
        <a:latin typeface="+mn-lt"/>
        <a:ea typeface="+mn-ea"/>
        <a:cs typeface="+mn-cs"/>
      </a:defRPr>
    </a:lvl3pPr>
    <a:lvl4pPr marL="1371600" algn="l" defTabSz="914400" rtl="0" eaLnBrk="1" latinLnBrk="0" hangingPunct="1">
      <a:defRPr kumimoji="1" sz="2400" kern="1200">
        <a:solidFill>
          <a:schemeClr val="tx1"/>
        </a:solidFill>
        <a:latin typeface="+mn-lt"/>
        <a:ea typeface="+mn-ea"/>
        <a:cs typeface="+mn-cs"/>
      </a:defRPr>
    </a:lvl4pPr>
    <a:lvl5pPr marL="1828800" algn="l" defTabSz="914400" rtl="0" eaLnBrk="1" latinLnBrk="0" hangingPunct="1">
      <a:defRPr kumimoji="1" sz="2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UD デジタル 教科書体 NK-R" panose="02020400000000000000" pitchFamily="18" charset="-128"/>
                <a:ea typeface="UD デジタル 教科書体 NK-R" panose="02020400000000000000" pitchFamily="18" charset="-128"/>
              </a:rPr>
              <a:t>「はじめに」を読んだら次のスライドに進みます。▲</a:t>
            </a: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1</a:t>
            </a:fld>
            <a:endParaRPr kumimoji="1" lang="ja-JP" altLang="en-US"/>
          </a:p>
        </p:txBody>
      </p:sp>
    </p:spTree>
    <p:extLst>
      <p:ext uri="{BB962C8B-B14F-4D97-AF65-F5344CB8AC3E}">
        <p14:creationId xmlns:p14="http://schemas.microsoft.com/office/powerpoint/2010/main" val="986253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latin typeface="UD デジタル 教科書体 NK-R" panose="02020400000000000000" pitchFamily="18" charset="-128"/>
                <a:ea typeface="UD デジタル 教科書体 NK-R" panose="02020400000000000000" pitchFamily="18" charset="-128"/>
              </a:rPr>
              <a:t>問題の解決に向けていろいろ工夫しながら何回もチャレンジすることが大事です。▲</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10</a:t>
            </a:fld>
            <a:endParaRPr kumimoji="1" lang="ja-JP" altLang="en-US"/>
          </a:p>
        </p:txBody>
      </p:sp>
    </p:spTree>
    <p:extLst>
      <p:ext uri="{BB962C8B-B14F-4D97-AF65-F5344CB8AC3E}">
        <p14:creationId xmlns:p14="http://schemas.microsoft.com/office/powerpoint/2010/main" val="291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latin typeface="UD デジタル 教科書体 NK-R" panose="02020400000000000000" pitchFamily="18" charset="-128"/>
                <a:ea typeface="UD デジタル 教科書体 NK-R" panose="02020400000000000000" pitchFamily="18" charset="-128"/>
              </a:rPr>
              <a:t>自分には思いつかなかった考えも参考にすることも必要です。▲</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11</a:t>
            </a:fld>
            <a:endParaRPr kumimoji="1" lang="ja-JP" altLang="en-US"/>
          </a:p>
        </p:txBody>
      </p:sp>
    </p:spTree>
    <p:extLst>
      <p:ext uri="{BB962C8B-B14F-4D97-AF65-F5344CB8AC3E}">
        <p14:creationId xmlns:p14="http://schemas.microsoft.com/office/powerpoint/2010/main" val="211359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latin typeface="UD デジタル 教科書体 NK-R" panose="02020400000000000000" pitchFamily="18" charset="-128"/>
                <a:ea typeface="UD デジタル 教科書体 NK-R" panose="02020400000000000000" pitchFamily="18" charset="-128"/>
              </a:rPr>
              <a:t>いろいろな問題をいろいろな教科の知識を使って解決</a:t>
            </a:r>
            <a:r>
              <a:rPr lang="ja-JP" altLang="en-US" sz="1600" dirty="0" smtClean="0">
                <a:latin typeface="UD デジタル 教科書体 NK-R" panose="02020400000000000000" pitchFamily="18" charset="-128"/>
                <a:ea typeface="UD デジタル 教科書体 NK-R" panose="02020400000000000000" pitchFamily="18" charset="-128"/>
              </a:rPr>
              <a:t>していくことが大事です。</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12</a:t>
            </a:fld>
            <a:endParaRPr kumimoji="1" lang="ja-JP" altLang="en-US"/>
          </a:p>
        </p:txBody>
      </p:sp>
    </p:spTree>
    <p:extLst>
      <p:ext uri="{BB962C8B-B14F-4D97-AF65-F5344CB8AC3E}">
        <p14:creationId xmlns:p14="http://schemas.microsoft.com/office/powerpoint/2010/main" val="144013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これからＳＴＥＡＭ教室をはじめます。▲</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2</a:t>
            </a:fld>
            <a:endParaRPr kumimoji="1" lang="ja-JP" altLang="en-US"/>
          </a:p>
        </p:txBody>
      </p:sp>
    </p:spTree>
    <p:extLst>
      <p:ext uri="{BB962C8B-B14F-4D97-AF65-F5344CB8AC3E}">
        <p14:creationId xmlns:p14="http://schemas.microsoft.com/office/powerpoint/2010/main" val="135142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latin typeface="UD デジタル 教科書体 NK-R" panose="02020400000000000000" pitchFamily="18" charset="-128"/>
                <a:ea typeface="UD デジタル 教科書体 NK-R" panose="02020400000000000000" pitchFamily="18" charset="-128"/>
              </a:rPr>
              <a:t>では，今からある物語を紹介します。</a:t>
            </a:r>
            <a:endParaRPr lang="en-US" altLang="ja-JP" sz="1600" dirty="0">
              <a:latin typeface="UD デジタル 教科書体 NK-R" panose="02020400000000000000" pitchFamily="18" charset="-128"/>
              <a:ea typeface="UD デジタル 教科書体 NK-R" panose="02020400000000000000" pitchFamily="18" charset="-128"/>
            </a:endParaRPr>
          </a:p>
          <a:p>
            <a:pPr defTabSz="914324">
              <a:defRPr/>
            </a:pPr>
            <a:endParaRPr lang="en-US" altLang="ja-JP" sz="1600" dirty="0">
              <a:latin typeface="UD デジタル 教科書体 NK-R" panose="02020400000000000000" pitchFamily="18" charset="-128"/>
              <a:ea typeface="UD デジタル 教科書体 NK-R" panose="02020400000000000000" pitchFamily="18" charset="-128"/>
            </a:endParaRPr>
          </a:p>
          <a:p>
            <a:pPr defTabSz="914324">
              <a:defRPr/>
            </a:pPr>
            <a:r>
              <a:rPr lang="ja-JP" altLang="en-US" sz="1600" dirty="0">
                <a:latin typeface="UD デジタル 教科書体 NK-R" panose="02020400000000000000" pitchFamily="18" charset="-128"/>
                <a:ea typeface="UD デジタル 教科書体 NK-R" panose="02020400000000000000" pitchFamily="18" charset="-128"/>
              </a:rPr>
              <a:t>「昔，山の国がありました。ある日，山の国に台風が上陸し，川の水が増えて，橋がこわれてしまいました。大工のあなたは，山の国の国王から橋を直してほしいとお願いされました。」</a:t>
            </a:r>
            <a:endParaRPr lang="en-US" altLang="ja-JP" sz="1600" dirty="0">
              <a:latin typeface="UD デジタル 教科書体 NK-R" panose="02020400000000000000" pitchFamily="18" charset="-128"/>
              <a:ea typeface="UD デジタル 教科書体 NK-R" panose="02020400000000000000" pitchFamily="18" charset="-128"/>
            </a:endParaRPr>
          </a:p>
          <a:p>
            <a:pPr defTabSz="914324">
              <a:defRPr/>
            </a:pPr>
            <a:endParaRPr lang="en-US" altLang="ja-JP" sz="1600" dirty="0">
              <a:latin typeface="UD デジタル 教科書体 NK-R" panose="02020400000000000000" pitchFamily="18" charset="-128"/>
              <a:ea typeface="UD デジタル 教科書体 NK-R" panose="02020400000000000000" pitchFamily="18" charset="-128"/>
            </a:endParaRPr>
          </a:p>
          <a:p>
            <a:pPr defTabSz="914324">
              <a:defRPr/>
            </a:pPr>
            <a:r>
              <a:rPr lang="ja-JP" altLang="en-US" sz="1600" dirty="0">
                <a:latin typeface="UD デジタル 教科書体 NK-R" panose="02020400000000000000" pitchFamily="18" charset="-128"/>
                <a:ea typeface="UD デジタル 教科書体 NK-R" panose="02020400000000000000" pitchFamily="18" charset="-128"/>
              </a:rPr>
              <a:t>（発問１）みなさんだったら，どんな橋にしますか？</a:t>
            </a:r>
            <a:endParaRPr lang="en-US" altLang="ja-JP" sz="1600" dirty="0">
              <a:latin typeface="UD デジタル 教科書体 NK-R" panose="02020400000000000000" pitchFamily="18" charset="-128"/>
              <a:ea typeface="UD デジタル 教科書体 NK-R" panose="02020400000000000000" pitchFamily="18" charset="-128"/>
            </a:endParaRPr>
          </a:p>
          <a:p>
            <a:pPr defTabSz="914324">
              <a:defRPr/>
            </a:pPr>
            <a:endParaRPr lang="en-US" altLang="ja-JP" sz="1600" dirty="0">
              <a:latin typeface="UD デジタル 教科書体 NK-R" panose="02020400000000000000" pitchFamily="18" charset="-128"/>
              <a:ea typeface="UD デジタル 教科書体 NK-R" panose="02020400000000000000" pitchFamily="18" charset="-128"/>
            </a:endParaRPr>
          </a:p>
          <a:p>
            <a:pPr defTabSz="914324">
              <a:defRPr/>
            </a:pPr>
            <a:r>
              <a:rPr lang="ja-JP" altLang="en-US" sz="1600" dirty="0">
                <a:latin typeface="UD デジタル 教科書体 NK-R" panose="02020400000000000000" pitchFamily="18" charset="-128"/>
                <a:ea typeface="UD デジタル 教科書体 NK-R" panose="02020400000000000000" pitchFamily="18" charset="-128"/>
              </a:rPr>
              <a:t>（発問２）今，丈夫な橋や洪水が起きても流されない橋など意見がでました。このような橋を作るためにはどんな材料が必要かな？」▲</a:t>
            </a:r>
          </a:p>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3</a:t>
            </a:fld>
            <a:endParaRPr kumimoji="1" lang="ja-JP" altLang="en-US"/>
          </a:p>
        </p:txBody>
      </p:sp>
    </p:spTree>
    <p:extLst>
      <p:ext uri="{BB962C8B-B14F-4D97-AF65-F5344CB8AC3E}">
        <p14:creationId xmlns:p14="http://schemas.microsoft.com/office/powerpoint/2010/main" val="211537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latin typeface="UD デジタル 教科書体 NK-R" panose="02020400000000000000" pitchFamily="18" charset="-128"/>
                <a:ea typeface="UD デジタル 教科書体 NK-R" panose="02020400000000000000" pitchFamily="18" charset="-128"/>
              </a:rPr>
              <a:t>「ただ</a:t>
            </a:r>
            <a:r>
              <a:rPr lang="ja-JP" altLang="en-US" sz="1600" dirty="0" smtClean="0">
                <a:latin typeface="UD デジタル 教科書体 NK-R" panose="02020400000000000000" pitchFamily="18" charset="-128"/>
                <a:ea typeface="UD デジタル 教科書体 NK-R" panose="02020400000000000000" pitchFamily="18" charset="-128"/>
              </a:rPr>
              <a:t>，この</a:t>
            </a:r>
            <a:r>
              <a:rPr lang="ja-JP" altLang="en-US" sz="1600" dirty="0">
                <a:latin typeface="UD デジタル 教科書体 NK-R" panose="02020400000000000000" pitchFamily="18" charset="-128"/>
                <a:ea typeface="UD デジタル 教科書体 NK-R" panose="02020400000000000000" pitchFamily="18" charset="-128"/>
              </a:rPr>
              <a:t>山の国はお金がなくて，今皆さんに発表してもらった材料があまり準備できません</a:t>
            </a:r>
            <a:r>
              <a:rPr lang="ja-JP" altLang="en-US" sz="1600" dirty="0" smtClean="0">
                <a:latin typeface="UD デジタル 教科書体 NK-R" panose="02020400000000000000" pitchFamily="18" charset="-128"/>
                <a:ea typeface="UD デジタル 教科書体 NK-R" panose="02020400000000000000" pitchFamily="18" charset="-128"/>
              </a:rPr>
              <a:t>。</a:t>
            </a:r>
            <a:endParaRPr lang="en-US" altLang="ja-JP" sz="1600" dirty="0" smtClean="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（発問３）どうしたらよいでしょうか？</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節約したり，準備できる範囲の材料で作ったり，安い材料などを使ったりして作るしかないよね。▲</a:t>
            </a: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4</a:t>
            </a:fld>
            <a:endParaRPr kumimoji="1" lang="ja-JP" altLang="en-US"/>
          </a:p>
        </p:txBody>
      </p:sp>
    </p:spTree>
    <p:extLst>
      <p:ext uri="{BB962C8B-B14F-4D97-AF65-F5344CB8AC3E}">
        <p14:creationId xmlns:p14="http://schemas.microsoft.com/office/powerpoint/2010/main" val="398103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4">
              <a:defRPr/>
            </a:pPr>
            <a:r>
              <a:rPr lang="ja-JP" altLang="ja-JP" sz="1600" dirty="0">
                <a:latin typeface="UD デジタル 教科書体 NK-R" panose="02020400000000000000" pitchFamily="18" charset="-128"/>
                <a:ea typeface="UD デジタル 教科書体 NK-R" panose="02020400000000000000" pitchFamily="18" charset="-128"/>
              </a:rPr>
              <a:t>「</a:t>
            </a:r>
            <a:r>
              <a:rPr lang="ja-JP" altLang="ja-JP" sz="1600" dirty="0" smtClean="0">
                <a:latin typeface="UD デジタル 教科書体 NK-R" panose="02020400000000000000" pitchFamily="18" charset="-128"/>
                <a:ea typeface="UD デジタル 教科書体 NK-R" panose="02020400000000000000" pitchFamily="18" charset="-128"/>
              </a:rPr>
              <a:t>でも</a:t>
            </a:r>
            <a:r>
              <a:rPr lang="ja-JP" altLang="en-US" sz="1600" dirty="0" smtClean="0">
                <a:latin typeface="UD デジタル 教科書体 NK-R" panose="02020400000000000000" pitchFamily="18" charset="-128"/>
                <a:ea typeface="UD デジタル 教科書体 NK-R" panose="02020400000000000000" pitchFamily="18" charset="-128"/>
              </a:rPr>
              <a:t>，</a:t>
            </a:r>
            <a:r>
              <a:rPr lang="ja-JP" altLang="ja-JP" sz="1600" dirty="0" smtClean="0">
                <a:latin typeface="UD デジタル 教科書体 NK-R" panose="02020400000000000000" pitchFamily="18" charset="-128"/>
                <a:ea typeface="UD デジタル 教科書体 NK-R" panose="02020400000000000000" pitchFamily="18" charset="-128"/>
              </a:rPr>
              <a:t>山</a:t>
            </a:r>
            <a:r>
              <a:rPr lang="ja-JP" altLang="ja-JP" sz="1600" dirty="0">
                <a:latin typeface="UD デジタル 教科書体 NK-R" panose="02020400000000000000" pitchFamily="18" charset="-128"/>
                <a:ea typeface="UD デジタル 教科書体 NK-R" panose="02020400000000000000" pitchFamily="18" charset="-128"/>
              </a:rPr>
              <a:t>の国には紙がたくさんあります。</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a:p>
            <a:pPr defTabSz="914324">
              <a:defRPr/>
            </a:pPr>
            <a:endParaRPr lang="en-US" altLang="ja-JP" sz="1600" dirty="0" smtClean="0">
              <a:latin typeface="UD デジタル 教科書体 NK-R" panose="02020400000000000000" pitchFamily="18" charset="-128"/>
              <a:ea typeface="UD デジタル 教科書体 NK-R" panose="02020400000000000000" pitchFamily="18" charset="-128"/>
            </a:endParaRPr>
          </a:p>
          <a:p>
            <a:pPr defTabSz="914324">
              <a:defRPr/>
            </a:pPr>
            <a:r>
              <a:rPr lang="ja-JP" altLang="en-US" sz="1600" dirty="0" smtClean="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発問</a:t>
            </a:r>
            <a:r>
              <a:rPr lang="ja-JP" altLang="en-US" sz="1600" dirty="0" smtClean="0">
                <a:latin typeface="UD デジタル 教科書体 NK-R" panose="02020400000000000000" pitchFamily="18" charset="-128"/>
                <a:ea typeface="UD デジタル 教科書体 NK-R" panose="02020400000000000000" pitchFamily="18" charset="-128"/>
              </a:rPr>
              <a:t>４）</a:t>
            </a:r>
            <a:r>
              <a:rPr lang="ja-JP" altLang="en-US" sz="1600" dirty="0">
                <a:latin typeface="UD デジタル 教科書体 NK-R" panose="02020400000000000000" pitchFamily="18" charset="-128"/>
                <a:ea typeface="UD デジタル 教科書体 NK-R" panose="02020400000000000000" pitchFamily="18" charset="-128"/>
              </a:rPr>
              <a:t>紙</a:t>
            </a:r>
            <a:r>
              <a:rPr lang="ja-JP" altLang="ja-JP" sz="1600" dirty="0">
                <a:latin typeface="UD デジタル 教科書体 NK-R" panose="02020400000000000000" pitchFamily="18" charset="-128"/>
                <a:ea typeface="UD デジタル 教科書体 NK-R" panose="02020400000000000000" pitchFamily="18" charset="-128"/>
              </a:rPr>
              <a:t>を使って橋を作ることはできるかなあ？</a:t>
            </a:r>
            <a:endParaRPr lang="en-US" altLang="ja-JP" sz="1600" dirty="0">
              <a:latin typeface="UD デジタル 教科書体 NK-R" panose="02020400000000000000" pitchFamily="18" charset="-128"/>
              <a:ea typeface="UD デジタル 教科書体 NK-R" panose="02020400000000000000" pitchFamily="18" charset="-128"/>
            </a:endParaRPr>
          </a:p>
          <a:p>
            <a:pPr defTabSz="914324">
              <a:defRPr/>
            </a:pPr>
            <a:endParaRPr lang="en-US" altLang="ja-JP" sz="1600" dirty="0">
              <a:latin typeface="UD デジタル 教科書体 NK-R" panose="02020400000000000000" pitchFamily="18" charset="-128"/>
              <a:ea typeface="UD デジタル 教科書体 NK-R" panose="02020400000000000000" pitchFamily="18" charset="-128"/>
            </a:endParaRPr>
          </a:p>
          <a:p>
            <a:pPr defTabSz="914324">
              <a:defRPr/>
            </a:pPr>
            <a:r>
              <a:rPr lang="ja-JP" altLang="en-US" sz="1600" dirty="0">
                <a:latin typeface="UD デジタル 教科書体 NK-R" panose="02020400000000000000" pitchFamily="18" charset="-128"/>
                <a:ea typeface="UD デジタル 教科書体 NK-R" panose="02020400000000000000" pitchFamily="18" charset="-128"/>
              </a:rPr>
              <a:t>では，台に紙１枚</a:t>
            </a:r>
            <a:r>
              <a:rPr lang="ja-JP" altLang="en-US" sz="1600" dirty="0" smtClean="0">
                <a:latin typeface="UD デジタル 教科書体 NK-R" panose="02020400000000000000" pitchFamily="18" charset="-128"/>
                <a:ea typeface="UD デジタル 教科書体 NK-R" panose="02020400000000000000" pitchFamily="18" charset="-128"/>
              </a:rPr>
              <a:t>をのせて</a:t>
            </a:r>
            <a:r>
              <a:rPr lang="ja-JP" altLang="en-US" sz="1600" dirty="0">
                <a:latin typeface="UD デジタル 教科書体 NK-R" panose="02020400000000000000" pitchFamily="18" charset="-128"/>
                <a:ea typeface="UD デジタル 教科書体 NK-R" panose="02020400000000000000" pitchFamily="18" charset="-128"/>
              </a:rPr>
              <a:t>その上</a:t>
            </a:r>
            <a:r>
              <a:rPr lang="ja-JP" altLang="en-US" sz="1600" dirty="0" smtClean="0">
                <a:latin typeface="UD デジタル 教科書体 NK-R" panose="02020400000000000000" pitchFamily="18" charset="-128"/>
                <a:ea typeface="UD デジタル 教科書体 NK-R" panose="02020400000000000000" pitchFamily="18" charset="-128"/>
              </a:rPr>
              <a:t>におもりを</a:t>
            </a:r>
            <a:r>
              <a:rPr lang="ja-JP" altLang="en-US" sz="1600" dirty="0" smtClean="0">
                <a:latin typeface="UD デジタル 教科書体 NK-R" panose="02020400000000000000" pitchFamily="18" charset="-128"/>
                <a:ea typeface="UD デジタル 教科書体 NK-R" panose="02020400000000000000" pitchFamily="18" charset="-128"/>
              </a:rPr>
              <a:t>１個のせて</a:t>
            </a:r>
            <a:r>
              <a:rPr lang="ja-JP" altLang="en-US" sz="1600" dirty="0">
                <a:latin typeface="UD デジタル 教科書体 NK-R" panose="02020400000000000000" pitchFamily="18" charset="-128"/>
                <a:ea typeface="UD デジタル 教科書体 NK-R" panose="02020400000000000000" pitchFamily="18" charset="-128"/>
              </a:rPr>
              <a:t>みよう。</a:t>
            </a:r>
            <a:endParaRPr lang="en-US" altLang="ja-JP" sz="1600" dirty="0">
              <a:latin typeface="UD デジタル 教科書体 NK-R" panose="02020400000000000000" pitchFamily="18" charset="-128"/>
              <a:ea typeface="UD デジタル 教科書体 NK-R" panose="02020400000000000000" pitchFamily="18" charset="-128"/>
            </a:endParaRPr>
          </a:p>
          <a:p>
            <a:pPr defTabSz="914324">
              <a:defRPr/>
            </a:pP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ja-JP" sz="1600" dirty="0">
                <a:latin typeface="UD デジタル 教科書体 NK-R" panose="02020400000000000000" pitchFamily="18" charset="-128"/>
                <a:ea typeface="UD デジタル 教科書体 NK-R" panose="02020400000000000000" pitchFamily="18" charset="-128"/>
              </a:rPr>
              <a:t>「何か</a:t>
            </a:r>
            <a:r>
              <a:rPr lang="ja-JP" altLang="ja-JP" sz="1600" dirty="0" smtClean="0">
                <a:latin typeface="UD デジタル 教科書体 NK-R" panose="02020400000000000000" pitchFamily="18" charset="-128"/>
                <a:ea typeface="UD デジタル 教科書体 NK-R" panose="02020400000000000000" pitchFamily="18" charset="-128"/>
              </a:rPr>
              <a:t>無理</a:t>
            </a:r>
            <a:r>
              <a:rPr lang="ja-JP" altLang="en-US" sz="1600" dirty="0" smtClean="0">
                <a:latin typeface="UD デジタル 教科書体 NK-R" panose="02020400000000000000" pitchFamily="18" charset="-128"/>
                <a:ea typeface="UD デジタル 教科書体 NK-R" panose="02020400000000000000" pitchFamily="18" charset="-128"/>
              </a:rPr>
              <a:t>そうだね</a:t>
            </a:r>
            <a:r>
              <a:rPr lang="ja-JP" altLang="ja-JP" sz="1600" dirty="0" smtClean="0">
                <a:latin typeface="UD デジタル 教科書体 NK-R" panose="02020400000000000000" pitchFamily="18" charset="-128"/>
                <a:ea typeface="UD デジタル 教科書体 NK-R" panose="02020400000000000000" pitchFamily="18" charset="-128"/>
              </a:rPr>
              <a:t>。</a:t>
            </a:r>
            <a:r>
              <a:rPr lang="ja-JP" altLang="ja-JP" sz="1600" dirty="0">
                <a:latin typeface="UD デジタル 教科書体 NK-R" panose="02020400000000000000" pitchFamily="18" charset="-128"/>
                <a:ea typeface="UD デジタル 教科書体 NK-R" panose="02020400000000000000" pitchFamily="18" charset="-128"/>
              </a:rPr>
              <a:t>でも，山の国には紙がたくさんあるので，今日は紙１枚で最低</a:t>
            </a:r>
            <a:r>
              <a:rPr lang="ja-JP" altLang="ja-JP" sz="1600" dirty="0" smtClean="0">
                <a:latin typeface="UD デジタル 教科書体 NK-R" panose="02020400000000000000" pitchFamily="18" charset="-128"/>
                <a:ea typeface="UD デジタル 教科書体 NK-R" panose="02020400000000000000" pitchFamily="18" charset="-128"/>
              </a:rPr>
              <a:t>でも</a:t>
            </a:r>
            <a:r>
              <a:rPr lang="en-US" altLang="ja-JP" sz="1600" dirty="0" smtClean="0">
                <a:latin typeface="UD デジタル 教科書体 NK-R" panose="02020400000000000000" pitchFamily="18" charset="-128"/>
                <a:ea typeface="UD デジタル 教科書体 NK-R" panose="02020400000000000000" pitchFamily="18" charset="-128"/>
              </a:rPr>
              <a:t>10</a:t>
            </a:r>
            <a:r>
              <a:rPr lang="ja-JP" altLang="ja-JP" sz="1600" dirty="0" smtClean="0">
                <a:latin typeface="UD デジタル 教科書体 NK-R" panose="02020400000000000000" pitchFamily="18" charset="-128"/>
                <a:ea typeface="UD デジタル 教科書体 NK-R" panose="02020400000000000000" pitchFamily="18" charset="-128"/>
              </a:rPr>
              <a:t>人</a:t>
            </a:r>
            <a:r>
              <a:rPr lang="ja-JP" altLang="en-US" sz="1600" dirty="0" smtClean="0">
                <a:latin typeface="UD デジタル 教科書体 NK-R" panose="02020400000000000000" pitchFamily="18" charset="-128"/>
                <a:ea typeface="UD デジタル 教科書体 NK-R" panose="02020400000000000000" pitchFamily="18" charset="-128"/>
              </a:rPr>
              <a:t>の</a:t>
            </a:r>
            <a:r>
              <a:rPr lang="ja-JP" altLang="ja-JP" sz="1600" dirty="0" smtClean="0">
                <a:latin typeface="UD デジタル 教科書体 NK-R" panose="02020400000000000000" pitchFamily="18" charset="-128"/>
                <a:ea typeface="UD デジタル 教科書体 NK-R" panose="02020400000000000000" pitchFamily="18" charset="-128"/>
              </a:rPr>
              <a:t>れるような</a:t>
            </a:r>
            <a:r>
              <a:rPr lang="ja-JP" altLang="ja-JP" sz="1600" dirty="0">
                <a:latin typeface="UD デジタル 教科書体 NK-R" panose="02020400000000000000" pitchFamily="18" charset="-128"/>
                <a:ea typeface="UD デジタル 教科書体 NK-R" panose="02020400000000000000" pitchFamily="18" charset="-128"/>
              </a:rPr>
              <a:t>橋を作ってもらいます。そのための条件があります。」</a:t>
            </a:r>
            <a:r>
              <a:rPr lang="ja-JP" altLang="en-US" sz="1600" dirty="0">
                <a:latin typeface="UD デジタル 教科書体 NK-R" panose="02020400000000000000" pitchFamily="18" charset="-128"/>
                <a:ea typeface="UD デジタル 教科書体 NK-R" panose="02020400000000000000" pitchFamily="18" charset="-128"/>
              </a:rPr>
              <a:t>▲</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5</a:t>
            </a:fld>
            <a:endParaRPr kumimoji="1" lang="ja-JP" altLang="en-US"/>
          </a:p>
        </p:txBody>
      </p:sp>
    </p:spTree>
    <p:extLst>
      <p:ext uri="{BB962C8B-B14F-4D97-AF65-F5344CB8AC3E}">
        <p14:creationId xmlns:p14="http://schemas.microsoft.com/office/powerpoint/2010/main" val="387771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latin typeface="UD デジタル 教科書体 NK-R" panose="02020400000000000000" pitchFamily="18" charset="-128"/>
                <a:ea typeface="UD デジタル 教科書体 NK-R" panose="02020400000000000000" pitchFamily="18" charset="-128"/>
              </a:rPr>
              <a:t>（条件を読み上げる）▲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6</a:t>
            </a:fld>
            <a:endParaRPr kumimoji="1" lang="ja-JP" altLang="en-US"/>
          </a:p>
        </p:txBody>
      </p:sp>
    </p:spTree>
    <p:extLst>
      <p:ext uri="{BB962C8B-B14F-4D97-AF65-F5344CB8AC3E}">
        <p14:creationId xmlns:p14="http://schemas.microsoft.com/office/powerpoint/2010/main" val="140414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4">
              <a:defRPr/>
            </a:pPr>
            <a:r>
              <a:rPr lang="ja-JP" altLang="en-US" sz="1600" dirty="0">
                <a:latin typeface="UD デジタル 教科書体 NK-R" panose="02020400000000000000" pitchFamily="18" charset="-128"/>
                <a:ea typeface="UD デジタル 教科書体 NK-R" panose="02020400000000000000" pitchFamily="18" charset="-128"/>
              </a:rPr>
              <a:t>紙を橋の土台に，のりではってはいけません。▲</a:t>
            </a: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7</a:t>
            </a:fld>
            <a:endParaRPr kumimoji="1" lang="ja-JP" altLang="en-US"/>
          </a:p>
        </p:txBody>
      </p:sp>
    </p:spTree>
    <p:extLst>
      <p:ext uri="{BB962C8B-B14F-4D97-AF65-F5344CB8AC3E}">
        <p14:creationId xmlns:p14="http://schemas.microsoft.com/office/powerpoint/2010/main" val="399474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4">
              <a:defRPr/>
            </a:pPr>
            <a:r>
              <a:rPr lang="ja-JP" altLang="en-US" sz="1600" dirty="0">
                <a:latin typeface="UD デジタル 教科書体 NK-R" panose="02020400000000000000" pitchFamily="18" charset="-128"/>
                <a:ea typeface="UD デジタル 教科書体 NK-R" panose="02020400000000000000" pitchFamily="18" charset="-128"/>
              </a:rPr>
              <a:t>橋の土台の上に，おもりをおいてはいけません。</a:t>
            </a:r>
          </a:p>
          <a:p>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作業中は，条件をスライドに示しておく。</a:t>
            </a:r>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8</a:t>
            </a:fld>
            <a:endParaRPr kumimoji="1" lang="ja-JP" altLang="en-US"/>
          </a:p>
        </p:txBody>
      </p:sp>
    </p:spTree>
    <p:extLst>
      <p:ext uri="{BB962C8B-B14F-4D97-AF65-F5344CB8AC3E}">
        <p14:creationId xmlns:p14="http://schemas.microsoft.com/office/powerpoint/2010/main" val="304390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97D63C1-0E52-4DBC-9860-184415F5CB28}" type="slidenum">
              <a:rPr kumimoji="1" lang="ja-JP" altLang="en-US" smtClean="0"/>
              <a:t>9</a:t>
            </a:fld>
            <a:endParaRPr kumimoji="1" lang="ja-JP" altLang="en-US"/>
          </a:p>
        </p:txBody>
      </p:sp>
    </p:spTree>
    <p:extLst>
      <p:ext uri="{BB962C8B-B14F-4D97-AF65-F5344CB8AC3E}">
        <p14:creationId xmlns:p14="http://schemas.microsoft.com/office/powerpoint/2010/main" val="11688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368818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40332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418632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348448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118255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140067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64415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285950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217105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4357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B16456-970A-48B7-A50D-9FB967FF895D}" type="datetimeFigureOut">
              <a:rPr kumimoji="1" lang="ja-JP" altLang="en-US" smtClean="0"/>
              <a:t>2022/3/17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229261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16456-970A-48B7-A50D-9FB967FF895D}" type="datetimeFigureOut">
              <a:rPr kumimoji="1" lang="ja-JP" altLang="en-US" smtClean="0"/>
              <a:t>2022/3/17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EA328-588B-4F9F-8FA8-16F5A0237A3A}" type="slidenum">
              <a:rPr kumimoji="1" lang="ja-JP" altLang="en-US" smtClean="0"/>
              <a:t>‹#›</a:t>
            </a:fld>
            <a:endParaRPr kumimoji="1" lang="ja-JP" altLang="en-US"/>
          </a:p>
        </p:txBody>
      </p:sp>
    </p:spTree>
    <p:extLst>
      <p:ext uri="{BB962C8B-B14F-4D97-AF65-F5344CB8AC3E}">
        <p14:creationId xmlns:p14="http://schemas.microsoft.com/office/powerpoint/2010/main" val="291087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p:cNvSpPr txBox="1"/>
          <p:nvPr/>
        </p:nvSpPr>
        <p:spPr>
          <a:xfrm>
            <a:off x="1766758" y="1471353"/>
            <a:ext cx="8945552" cy="267765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3600" dirty="0">
                <a:latin typeface="HG丸ｺﾞｼｯｸM-PRO" panose="020F0600000000000000" pitchFamily="50" charset="-128"/>
                <a:ea typeface="HG丸ｺﾞｼｯｸM-PRO" panose="020F0600000000000000" pitchFamily="50" charset="-128"/>
              </a:rPr>
              <a:t>　授業</a:t>
            </a:r>
            <a:r>
              <a:rPr lang="ja-JP" altLang="en-US" sz="3600" dirty="0" smtClean="0">
                <a:latin typeface="HG丸ｺﾞｼｯｸM-PRO" panose="020F0600000000000000" pitchFamily="50" charset="-128"/>
                <a:ea typeface="HG丸ｺﾞｼｯｸM-PRO" panose="020F0600000000000000" pitchFamily="50" charset="-128"/>
              </a:rPr>
              <a:t>を実践する</a:t>
            </a:r>
            <a:r>
              <a:rPr kumimoji="1" lang="ja-JP" altLang="en-US" sz="3600" dirty="0" smtClean="0">
                <a:latin typeface="HG丸ｺﾞｼｯｸM-PRO" panose="020F0600000000000000" pitchFamily="50" charset="-128"/>
                <a:ea typeface="HG丸ｺﾞｼｯｸM-PRO" panose="020F0600000000000000" pitchFamily="50" charset="-128"/>
              </a:rPr>
              <a:t>先生へ</a:t>
            </a:r>
            <a:endParaRPr kumimoji="1" lang="en-US" altLang="ja-JP" sz="3600" dirty="0" smtClean="0">
              <a:latin typeface="HG丸ｺﾞｼｯｸM-PRO" panose="020F0600000000000000" pitchFamily="50" charset="-128"/>
              <a:ea typeface="HG丸ｺﾞｼｯｸM-PRO" panose="020F0600000000000000" pitchFamily="50" charset="-128"/>
            </a:endParaRPr>
          </a:p>
          <a:p>
            <a:endParaRPr kumimoji="1" lang="en-US" altLang="ja-JP" sz="36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はじめに</a:t>
            </a: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marL="258763" indent="-258763"/>
            <a:endParaRPr lang="en-US" altLang="ja-JP" sz="2400" dirty="0">
              <a:latin typeface="HG丸ｺﾞｼｯｸM-PRO" panose="020F0600000000000000" pitchFamily="50" charset="-128"/>
              <a:ea typeface="HG丸ｺﾞｼｯｸM-PRO" panose="020F0600000000000000" pitchFamily="50" charset="-128"/>
            </a:endParaRPr>
          </a:p>
          <a:p>
            <a:pPr marL="258763" indent="-258763"/>
            <a:r>
              <a:rPr lang="ja-JP" altLang="en-US" sz="2400" dirty="0" smtClean="0">
                <a:latin typeface="HG丸ｺﾞｼｯｸM-PRO" panose="020F0600000000000000" pitchFamily="50" charset="-128"/>
                <a:ea typeface="HG丸ｺﾞｼｯｸM-PRO" panose="020F0600000000000000" pitchFamily="50" charset="-128"/>
              </a:rPr>
              <a:t>・台本は，スライドメモ欄にもあります。</a:t>
            </a:r>
            <a:endParaRPr lang="en-US" altLang="ja-JP" sz="2400" dirty="0" smtClean="0">
              <a:latin typeface="HG丸ｺﾞｼｯｸM-PRO" panose="020F0600000000000000" pitchFamily="50" charset="-128"/>
              <a:ea typeface="HG丸ｺﾞｼｯｸM-PRO" panose="020F0600000000000000" pitchFamily="50" charset="-128"/>
            </a:endParaRPr>
          </a:p>
          <a:p>
            <a:pPr marL="258763" indent="-258763"/>
            <a:r>
              <a:rPr lang="ja-JP" altLang="en-US" sz="2400" dirty="0" smtClean="0">
                <a:latin typeface="HG丸ｺﾞｼｯｸM-PRO" panose="020F0600000000000000" pitchFamily="50" charset="-128"/>
                <a:ea typeface="HG丸ｺﾞｼｯｸM-PRO" panose="020F0600000000000000" pitchFamily="50" charset="-128"/>
              </a:rPr>
              <a:t>・▲のマークでＥｎｔｅｒキーを押してください。</a:t>
            </a:r>
            <a:endParaRPr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0059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5508" y="1195755"/>
            <a:ext cx="11895992" cy="5324535"/>
          </a:xfrm>
          <a:prstGeom prst="rect">
            <a:avLst/>
          </a:prstGeom>
          <a:noFill/>
        </p:spPr>
        <p:txBody>
          <a:bodyPr wrap="square" rtlCol="0">
            <a:spAutoFit/>
          </a:bodyPr>
          <a:lstStyle/>
          <a:p>
            <a:r>
              <a:rPr lang="ja-JP" altLang="en-US" sz="4000" dirty="0" smtClean="0">
                <a:latin typeface="UD デジタル 教科書体 N-B" panose="02020700000000000000" pitchFamily="17" charset="-128"/>
                <a:ea typeface="UD デジタル 教科書体 N-B" panose="02020700000000000000" pitchFamily="17" charset="-128"/>
              </a:rPr>
              <a:t>・問題の解決に向けていろいろ工夫しながら何回も</a:t>
            </a:r>
            <a:endParaRPr lang="en-US" altLang="ja-JP" sz="4000" dirty="0" smtClean="0">
              <a:latin typeface="UD デジタル 教科書体 N-B" panose="02020700000000000000" pitchFamily="17" charset="-128"/>
              <a:ea typeface="UD デジタル 教科書体 N-B" panose="02020700000000000000" pitchFamily="17" charset="-128"/>
            </a:endParaRPr>
          </a:p>
          <a:p>
            <a:r>
              <a:rPr lang="ja-JP" altLang="en-US" sz="4000" dirty="0" smtClean="0">
                <a:latin typeface="UD デジタル 教科書体 N-B" panose="02020700000000000000" pitchFamily="17" charset="-128"/>
                <a:ea typeface="UD デジタル 教科書体 N-B" panose="02020700000000000000" pitchFamily="17" charset="-128"/>
              </a:rPr>
              <a:t>　チャレンジすることが大事。</a:t>
            </a:r>
            <a:endParaRPr lang="en-US" altLang="ja-JP" sz="4000" dirty="0">
              <a:latin typeface="UD デジタル 教科書体 N-B" panose="02020700000000000000" pitchFamily="17" charset="-128"/>
              <a:ea typeface="UD デジタル 教科書体 N-B" panose="02020700000000000000" pitchFamily="17" charset="-128"/>
            </a:endParaRPr>
          </a:p>
          <a:p>
            <a:endParaRPr lang="en-US" altLang="ja-JP" sz="4000" dirty="0">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・自分には思いつかなかった考えも参考にすること</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　も必要。</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endParaRPr lang="ja-JP" altLang="en-US" sz="4000" dirty="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・いろいろな問題をいろいろな教科の知識を使って</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　解決していくことが大事。</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endParaRPr lang="ja-JP" altLang="en-US" sz="2000" dirty="0">
              <a:latin typeface="UD デジタル 教科書体 N-B" panose="02020700000000000000" pitchFamily="17" charset="-128"/>
              <a:ea typeface="UD デジタル 教科書体 N-B" panose="02020700000000000000" pitchFamily="17" charset="-128"/>
            </a:endParaRPr>
          </a:p>
        </p:txBody>
      </p:sp>
      <p:sp>
        <p:nvSpPr>
          <p:cNvPr id="2" name="テキスト ボックス 1"/>
          <p:cNvSpPr txBox="1"/>
          <p:nvPr/>
        </p:nvSpPr>
        <p:spPr>
          <a:xfrm>
            <a:off x="254977" y="246185"/>
            <a:ext cx="3033346" cy="707886"/>
          </a:xfrm>
          <a:prstGeom prst="rect">
            <a:avLst/>
          </a:prstGeom>
          <a:noFill/>
          <a:ln w="38100">
            <a:solidFill>
              <a:schemeClr val="tx1"/>
            </a:solidFill>
          </a:ln>
        </p:spPr>
        <p:txBody>
          <a:bodyPr wrap="square" rtlCol="0">
            <a:spAutoFit/>
          </a:bodyPr>
          <a:lstStyle/>
          <a:p>
            <a:r>
              <a:rPr kumimoji="1" lang="ja-JP" altLang="en-US" sz="4000" dirty="0" smtClean="0">
                <a:latin typeface="UD デジタル 教科書体 NK-B" panose="02020700000000000000" pitchFamily="18" charset="-128"/>
                <a:ea typeface="UD デジタル 教科書体 NK-B" panose="02020700000000000000" pitchFamily="18" charset="-128"/>
              </a:rPr>
              <a:t>まとめのお話</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2180492" y="954071"/>
            <a:ext cx="1230923" cy="400110"/>
          </a:xfrm>
          <a:prstGeom prst="rect">
            <a:avLst/>
          </a:prstGeom>
          <a:noFill/>
        </p:spPr>
        <p:txBody>
          <a:bodyPr wrap="square" rtlCol="0">
            <a:spAutoFit/>
          </a:bodyPr>
          <a:lstStyle/>
          <a:p>
            <a:r>
              <a:rPr kumimoji="1" lang="ja-JP" altLang="en-US" sz="2000" dirty="0" smtClean="0">
                <a:latin typeface="UD デジタル 教科書体 NK-B" panose="02020700000000000000" pitchFamily="18" charset="-128"/>
                <a:ea typeface="UD デジタル 教科書体 NK-B" panose="02020700000000000000" pitchFamily="18" charset="-128"/>
              </a:rPr>
              <a:t>かいけつ</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8888258" y="4614602"/>
            <a:ext cx="1230923" cy="400110"/>
          </a:xfrm>
          <a:prstGeom prst="rect">
            <a:avLst/>
          </a:prstGeom>
          <a:noFill/>
        </p:spPr>
        <p:txBody>
          <a:bodyPr wrap="square" rtlCol="0">
            <a:spAutoFit/>
          </a:bodyPr>
          <a:lstStyle/>
          <a:p>
            <a:r>
              <a:rPr kumimoji="1" lang="ja-JP" altLang="en-US" sz="2000" dirty="0" smtClean="0">
                <a:solidFill>
                  <a:schemeClr val="bg1">
                    <a:lumMod val="95000"/>
                  </a:schemeClr>
                </a:solidFill>
                <a:latin typeface="UD デジタル 教科書体 NK-B" panose="02020700000000000000" pitchFamily="18" charset="-128"/>
                <a:ea typeface="UD デジタル 教科書体 NK-B" panose="02020700000000000000" pitchFamily="18" charset="-128"/>
              </a:rPr>
              <a:t>ちしき</a:t>
            </a:r>
            <a:endParaRPr kumimoji="1" lang="ja-JP" altLang="en-US" sz="2000" dirty="0">
              <a:solidFill>
                <a:schemeClr val="bg1">
                  <a:lumMod val="95000"/>
                </a:schemeClr>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689623" y="5267654"/>
            <a:ext cx="1230923" cy="400110"/>
          </a:xfrm>
          <a:prstGeom prst="rect">
            <a:avLst/>
          </a:prstGeom>
          <a:noFill/>
        </p:spPr>
        <p:txBody>
          <a:bodyPr wrap="square" rtlCol="0">
            <a:spAutoFit/>
          </a:bodyPr>
          <a:lstStyle/>
          <a:p>
            <a:r>
              <a:rPr kumimoji="1" lang="ja-JP" altLang="en-US" sz="2000" dirty="0" smtClean="0">
                <a:solidFill>
                  <a:schemeClr val="bg1">
                    <a:lumMod val="95000"/>
                  </a:schemeClr>
                </a:solidFill>
                <a:latin typeface="UD デジタル 教科書体 NK-B" panose="02020700000000000000" pitchFamily="18" charset="-128"/>
                <a:ea typeface="UD デジタル 教科書体 NK-B" panose="02020700000000000000" pitchFamily="18" charset="-128"/>
              </a:rPr>
              <a:t>かいけつ</a:t>
            </a:r>
            <a:endParaRPr kumimoji="1" lang="ja-JP" altLang="en-US" sz="2000" dirty="0">
              <a:solidFill>
                <a:schemeClr val="bg1">
                  <a:lumMod val="95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514848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5508" y="1195755"/>
            <a:ext cx="11895992" cy="5324535"/>
          </a:xfrm>
          <a:prstGeom prst="rect">
            <a:avLst/>
          </a:prstGeom>
          <a:noFill/>
        </p:spPr>
        <p:txBody>
          <a:bodyPr wrap="square" rtlCol="0">
            <a:spAutoFit/>
          </a:bodyPr>
          <a:lstStyle/>
          <a:p>
            <a:r>
              <a:rPr lang="ja-JP" altLang="en-US" sz="4000" dirty="0" smtClean="0">
                <a:latin typeface="UD デジタル 教科書体 N-B" panose="02020700000000000000" pitchFamily="17" charset="-128"/>
                <a:ea typeface="UD デジタル 教科書体 N-B" panose="02020700000000000000" pitchFamily="17" charset="-128"/>
              </a:rPr>
              <a:t>・問題の解決に向けていろいろ工夫しながら何回も</a:t>
            </a:r>
            <a:endParaRPr lang="en-US" altLang="ja-JP" sz="4000" dirty="0" smtClean="0">
              <a:latin typeface="UD デジタル 教科書体 N-B" panose="02020700000000000000" pitchFamily="17" charset="-128"/>
              <a:ea typeface="UD デジタル 教科書体 N-B" panose="02020700000000000000" pitchFamily="17" charset="-128"/>
            </a:endParaRPr>
          </a:p>
          <a:p>
            <a:r>
              <a:rPr lang="ja-JP" altLang="en-US" sz="4000" dirty="0" smtClean="0">
                <a:latin typeface="UD デジタル 教科書体 N-B" panose="02020700000000000000" pitchFamily="17" charset="-128"/>
                <a:ea typeface="UD デジタル 教科書体 N-B" panose="02020700000000000000" pitchFamily="17" charset="-128"/>
              </a:rPr>
              <a:t>　チャレンジすることが大事。</a:t>
            </a:r>
            <a:endParaRPr lang="en-US" altLang="ja-JP" sz="4000" dirty="0">
              <a:latin typeface="UD デジタル 教科書体 N-B" panose="02020700000000000000" pitchFamily="17" charset="-128"/>
              <a:ea typeface="UD デジタル 教科書体 N-B" panose="02020700000000000000" pitchFamily="17" charset="-128"/>
            </a:endParaRPr>
          </a:p>
          <a:p>
            <a:endParaRPr lang="en-US" altLang="ja-JP" sz="4000" dirty="0">
              <a:latin typeface="UD デジタル 教科書体 N-B" panose="02020700000000000000" pitchFamily="17" charset="-128"/>
              <a:ea typeface="UD デジタル 教科書体 N-B" panose="02020700000000000000" pitchFamily="17" charset="-128"/>
            </a:endParaRPr>
          </a:p>
          <a:p>
            <a:r>
              <a:rPr lang="ja-JP" altLang="en-US" sz="4000" dirty="0" smtClean="0">
                <a:latin typeface="UD デジタル 教科書体 N-B" panose="02020700000000000000" pitchFamily="17" charset="-128"/>
                <a:ea typeface="UD デジタル 教科書体 N-B" panose="02020700000000000000" pitchFamily="17" charset="-128"/>
              </a:rPr>
              <a:t>・自分には思い付かなかった考えも参考にすること</a:t>
            </a:r>
            <a:endParaRPr lang="en-US" altLang="ja-JP" sz="4000" dirty="0" smtClean="0">
              <a:latin typeface="UD デジタル 教科書体 N-B" panose="02020700000000000000" pitchFamily="17" charset="-128"/>
              <a:ea typeface="UD デジタル 教科書体 N-B" panose="02020700000000000000" pitchFamily="17" charset="-128"/>
            </a:endParaRPr>
          </a:p>
          <a:p>
            <a:r>
              <a:rPr lang="ja-JP" altLang="en-US" sz="4000" dirty="0" smtClean="0">
                <a:latin typeface="UD デジタル 教科書体 N-B" panose="02020700000000000000" pitchFamily="17" charset="-128"/>
                <a:ea typeface="UD デジタル 教科書体 N-B" panose="02020700000000000000" pitchFamily="17" charset="-128"/>
              </a:rPr>
              <a:t>　も必要。</a:t>
            </a:r>
            <a:endParaRPr lang="en-US" altLang="ja-JP" sz="4000" dirty="0" smtClean="0">
              <a:latin typeface="UD デジタル 教科書体 N-B" panose="02020700000000000000" pitchFamily="17" charset="-128"/>
              <a:ea typeface="UD デジタル 教科書体 N-B" panose="02020700000000000000" pitchFamily="17" charset="-128"/>
            </a:endParaRPr>
          </a:p>
          <a:p>
            <a:endParaRPr lang="ja-JP" altLang="en-US" sz="4000" dirty="0">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・いろいろな問題をいろいろな教科の知識を使って</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　解決していくことが大事。</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endParaRPr lang="ja-JP" altLang="en-US" sz="2000" dirty="0">
              <a:latin typeface="UD デジタル 教科書体 N-B" panose="02020700000000000000" pitchFamily="17" charset="-128"/>
              <a:ea typeface="UD デジタル 教科書体 N-B" panose="02020700000000000000" pitchFamily="17" charset="-128"/>
            </a:endParaRPr>
          </a:p>
        </p:txBody>
      </p:sp>
      <p:sp>
        <p:nvSpPr>
          <p:cNvPr id="2" name="テキスト ボックス 1"/>
          <p:cNvSpPr txBox="1"/>
          <p:nvPr/>
        </p:nvSpPr>
        <p:spPr>
          <a:xfrm>
            <a:off x="254977" y="246185"/>
            <a:ext cx="3033346" cy="707886"/>
          </a:xfrm>
          <a:prstGeom prst="rect">
            <a:avLst/>
          </a:prstGeom>
          <a:noFill/>
          <a:ln w="38100">
            <a:solidFill>
              <a:schemeClr val="tx1"/>
            </a:solidFill>
          </a:ln>
        </p:spPr>
        <p:txBody>
          <a:bodyPr wrap="square" rtlCol="0">
            <a:spAutoFit/>
          </a:bodyPr>
          <a:lstStyle/>
          <a:p>
            <a:r>
              <a:rPr kumimoji="1" lang="ja-JP" altLang="en-US" sz="4000" dirty="0" smtClean="0">
                <a:latin typeface="UD デジタル 教科書体 NK-B" panose="02020700000000000000" pitchFamily="18" charset="-128"/>
                <a:ea typeface="UD デジタル 教科書体 NK-B" panose="02020700000000000000" pitchFamily="18" charset="-128"/>
              </a:rPr>
              <a:t>まとめのお話</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2180492" y="954071"/>
            <a:ext cx="1230923" cy="400110"/>
          </a:xfrm>
          <a:prstGeom prst="rect">
            <a:avLst/>
          </a:prstGeom>
          <a:noFill/>
        </p:spPr>
        <p:txBody>
          <a:bodyPr wrap="square" rtlCol="0">
            <a:spAutoFit/>
          </a:bodyPr>
          <a:lstStyle/>
          <a:p>
            <a:r>
              <a:rPr kumimoji="1" lang="ja-JP" altLang="en-US" sz="2000" dirty="0" smtClean="0">
                <a:latin typeface="UD デジタル 教科書体 NK-B" panose="02020700000000000000" pitchFamily="18" charset="-128"/>
                <a:ea typeface="UD デジタル 教科書体 NK-B" panose="02020700000000000000" pitchFamily="18" charset="-128"/>
              </a:rPr>
              <a:t>かいけつ</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8888258" y="4574846"/>
            <a:ext cx="1230923" cy="400110"/>
          </a:xfrm>
          <a:prstGeom prst="rect">
            <a:avLst/>
          </a:prstGeom>
          <a:noFill/>
        </p:spPr>
        <p:txBody>
          <a:bodyPr wrap="square" rtlCol="0">
            <a:spAutoFit/>
          </a:bodyPr>
          <a:lstStyle/>
          <a:p>
            <a:r>
              <a:rPr kumimoji="1" lang="ja-JP" altLang="en-US" sz="2000" dirty="0" smtClean="0">
                <a:solidFill>
                  <a:schemeClr val="bg1">
                    <a:lumMod val="95000"/>
                  </a:schemeClr>
                </a:solidFill>
                <a:latin typeface="UD デジタル 教科書体 NK-B" panose="02020700000000000000" pitchFamily="18" charset="-128"/>
                <a:ea typeface="UD デジタル 教科書体 NK-B" panose="02020700000000000000" pitchFamily="18" charset="-128"/>
              </a:rPr>
              <a:t>ちしき</a:t>
            </a:r>
            <a:endParaRPr kumimoji="1" lang="ja-JP" altLang="en-US" sz="2000" dirty="0">
              <a:solidFill>
                <a:schemeClr val="bg1">
                  <a:lumMod val="95000"/>
                </a:schemeClr>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663118" y="5294158"/>
            <a:ext cx="1230923" cy="400110"/>
          </a:xfrm>
          <a:prstGeom prst="rect">
            <a:avLst/>
          </a:prstGeom>
          <a:noFill/>
        </p:spPr>
        <p:txBody>
          <a:bodyPr wrap="square" rtlCol="0">
            <a:spAutoFit/>
          </a:bodyPr>
          <a:lstStyle/>
          <a:p>
            <a:r>
              <a:rPr kumimoji="1" lang="ja-JP" altLang="en-US" sz="2000" dirty="0" smtClean="0">
                <a:solidFill>
                  <a:schemeClr val="bg1">
                    <a:lumMod val="95000"/>
                  </a:schemeClr>
                </a:solidFill>
                <a:latin typeface="UD デジタル 教科書体 NK-B" panose="02020700000000000000" pitchFamily="18" charset="-128"/>
                <a:ea typeface="UD デジタル 教科書体 NK-B" panose="02020700000000000000" pitchFamily="18" charset="-128"/>
              </a:rPr>
              <a:t>かいけつ</a:t>
            </a:r>
            <a:endParaRPr kumimoji="1" lang="ja-JP" altLang="en-US" sz="2000" dirty="0">
              <a:solidFill>
                <a:schemeClr val="bg1">
                  <a:lumMod val="95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62888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5508" y="1195755"/>
            <a:ext cx="11895992" cy="5324535"/>
          </a:xfrm>
          <a:prstGeom prst="rect">
            <a:avLst/>
          </a:prstGeom>
          <a:noFill/>
        </p:spPr>
        <p:txBody>
          <a:bodyPr wrap="square" rtlCol="0">
            <a:spAutoFit/>
          </a:bodyPr>
          <a:lstStyle/>
          <a:p>
            <a:r>
              <a:rPr lang="ja-JP" altLang="en-US" sz="4000" dirty="0" smtClean="0">
                <a:latin typeface="UD デジタル 教科書体 N-B" panose="02020700000000000000" pitchFamily="17" charset="-128"/>
                <a:ea typeface="UD デジタル 教科書体 N-B" panose="02020700000000000000" pitchFamily="17" charset="-128"/>
              </a:rPr>
              <a:t>・問題の解決に向けていろいろ工夫しながら何回も</a:t>
            </a:r>
            <a:endParaRPr lang="en-US" altLang="ja-JP" sz="4000" dirty="0" smtClean="0">
              <a:latin typeface="UD デジタル 教科書体 N-B" panose="02020700000000000000" pitchFamily="17" charset="-128"/>
              <a:ea typeface="UD デジタル 教科書体 N-B" panose="02020700000000000000" pitchFamily="17" charset="-128"/>
            </a:endParaRPr>
          </a:p>
          <a:p>
            <a:r>
              <a:rPr lang="ja-JP" altLang="en-US" sz="4000" dirty="0" smtClean="0">
                <a:latin typeface="UD デジタル 教科書体 N-B" panose="02020700000000000000" pitchFamily="17" charset="-128"/>
                <a:ea typeface="UD デジタル 教科書体 N-B" panose="02020700000000000000" pitchFamily="17" charset="-128"/>
              </a:rPr>
              <a:t>　チャレンジすることが大事。</a:t>
            </a:r>
            <a:endParaRPr lang="en-US" altLang="ja-JP" sz="4000" dirty="0">
              <a:latin typeface="UD デジタル 教科書体 N-B" panose="02020700000000000000" pitchFamily="17" charset="-128"/>
              <a:ea typeface="UD デジタル 教科書体 N-B" panose="02020700000000000000" pitchFamily="17" charset="-128"/>
            </a:endParaRPr>
          </a:p>
          <a:p>
            <a:endParaRPr lang="en-US" altLang="ja-JP" sz="4000" dirty="0">
              <a:latin typeface="UD デジタル 教科書体 N-B" panose="02020700000000000000" pitchFamily="17" charset="-128"/>
              <a:ea typeface="UD デジタル 教科書体 N-B" panose="02020700000000000000" pitchFamily="17" charset="-128"/>
            </a:endParaRPr>
          </a:p>
          <a:p>
            <a:r>
              <a:rPr lang="ja-JP" altLang="en-US" sz="4000" dirty="0" smtClean="0">
                <a:latin typeface="UD デジタル 教科書体 N-B" panose="02020700000000000000" pitchFamily="17" charset="-128"/>
                <a:ea typeface="UD デジタル 教科書体 N-B" panose="02020700000000000000" pitchFamily="17" charset="-128"/>
              </a:rPr>
              <a:t>・自分には思い付かなかった考えも参考にすること</a:t>
            </a:r>
            <a:endParaRPr lang="en-US" altLang="ja-JP" sz="4000" dirty="0" smtClean="0">
              <a:latin typeface="UD デジタル 教科書体 N-B" panose="02020700000000000000" pitchFamily="17" charset="-128"/>
              <a:ea typeface="UD デジタル 教科書体 N-B" panose="02020700000000000000" pitchFamily="17" charset="-128"/>
            </a:endParaRPr>
          </a:p>
          <a:p>
            <a:r>
              <a:rPr lang="ja-JP" altLang="en-US" sz="4000" dirty="0" smtClean="0">
                <a:latin typeface="UD デジタル 教科書体 N-B" panose="02020700000000000000" pitchFamily="17" charset="-128"/>
                <a:ea typeface="UD デジタル 教科書体 N-B" panose="02020700000000000000" pitchFamily="17" charset="-128"/>
              </a:rPr>
              <a:t>　も必要。</a:t>
            </a:r>
            <a:endParaRPr lang="en-US" altLang="ja-JP" sz="4000" dirty="0" smtClean="0">
              <a:latin typeface="UD デジタル 教科書体 N-B" panose="02020700000000000000" pitchFamily="17" charset="-128"/>
              <a:ea typeface="UD デジタル 教科書体 N-B" panose="02020700000000000000" pitchFamily="17" charset="-128"/>
            </a:endParaRPr>
          </a:p>
          <a:p>
            <a:endParaRPr lang="ja-JP" altLang="en-US" sz="4000" dirty="0">
              <a:latin typeface="UD デジタル 教科書体 N-B" panose="02020700000000000000" pitchFamily="17" charset="-128"/>
              <a:ea typeface="UD デジタル 教科書体 N-B" panose="02020700000000000000" pitchFamily="17" charset="-128"/>
            </a:endParaRPr>
          </a:p>
          <a:p>
            <a:r>
              <a:rPr lang="ja-JP" altLang="en-US" sz="4000" dirty="0" smtClean="0">
                <a:latin typeface="UD デジタル 教科書体 N-B" panose="02020700000000000000" pitchFamily="17" charset="-128"/>
                <a:ea typeface="UD デジタル 教科書体 N-B" panose="02020700000000000000" pitchFamily="17" charset="-128"/>
              </a:rPr>
              <a:t>・いろいろな問題を</a:t>
            </a:r>
            <a:r>
              <a:rPr lang="ja-JP" altLang="en-US" sz="4000" dirty="0">
                <a:latin typeface="UD デジタル 教科書体 N-B" panose="02020700000000000000" pitchFamily="17" charset="-128"/>
                <a:ea typeface="UD デジタル 教科書体 N-B" panose="02020700000000000000" pitchFamily="17" charset="-128"/>
              </a:rPr>
              <a:t>いろいろな</a:t>
            </a:r>
            <a:r>
              <a:rPr lang="ja-JP" altLang="en-US" sz="4000" dirty="0" smtClean="0">
                <a:latin typeface="UD デジタル 教科書体 N-B" panose="02020700000000000000" pitchFamily="17" charset="-128"/>
                <a:ea typeface="UD デジタル 教科書体 N-B" panose="02020700000000000000" pitchFamily="17" charset="-128"/>
              </a:rPr>
              <a:t>教科の知識を使って　</a:t>
            </a:r>
            <a:endParaRPr lang="en-US" altLang="ja-JP" sz="4000" dirty="0" smtClean="0">
              <a:latin typeface="UD デジタル 教科書体 N-B" panose="02020700000000000000" pitchFamily="17" charset="-128"/>
              <a:ea typeface="UD デジタル 教科書体 N-B" panose="02020700000000000000" pitchFamily="17" charset="-128"/>
            </a:endParaRPr>
          </a:p>
          <a:p>
            <a:r>
              <a:rPr lang="ja-JP" altLang="en-US" sz="4000" dirty="0" smtClean="0">
                <a:latin typeface="UD デジタル 教科書体 N-B" panose="02020700000000000000" pitchFamily="17" charset="-128"/>
                <a:ea typeface="UD デジタル 教科書体 N-B" panose="02020700000000000000" pitchFamily="17" charset="-128"/>
              </a:rPr>
              <a:t>　解決していくことが大事。</a:t>
            </a:r>
            <a:endParaRPr lang="en-US" altLang="ja-JP" sz="4000" dirty="0" smtClean="0">
              <a:latin typeface="UD デジタル 教科書体 N-B" panose="02020700000000000000" pitchFamily="17" charset="-128"/>
              <a:ea typeface="UD デジタル 教科書体 N-B" panose="02020700000000000000" pitchFamily="17" charset="-128"/>
            </a:endParaRPr>
          </a:p>
          <a:p>
            <a:endParaRPr lang="ja-JP" altLang="en-US" sz="2000" dirty="0">
              <a:latin typeface="UD デジタル 教科書体 N-B" panose="02020700000000000000" pitchFamily="17" charset="-128"/>
              <a:ea typeface="UD デジタル 教科書体 N-B" panose="02020700000000000000" pitchFamily="17" charset="-128"/>
            </a:endParaRPr>
          </a:p>
        </p:txBody>
      </p:sp>
      <p:sp>
        <p:nvSpPr>
          <p:cNvPr id="2" name="テキスト ボックス 1"/>
          <p:cNvSpPr txBox="1"/>
          <p:nvPr/>
        </p:nvSpPr>
        <p:spPr>
          <a:xfrm>
            <a:off x="254977" y="246185"/>
            <a:ext cx="3033346" cy="707886"/>
          </a:xfrm>
          <a:prstGeom prst="rect">
            <a:avLst/>
          </a:prstGeom>
          <a:noFill/>
          <a:ln w="38100">
            <a:solidFill>
              <a:schemeClr val="tx1"/>
            </a:solidFill>
          </a:ln>
        </p:spPr>
        <p:txBody>
          <a:bodyPr wrap="square" rtlCol="0">
            <a:spAutoFit/>
          </a:bodyPr>
          <a:lstStyle/>
          <a:p>
            <a:r>
              <a:rPr kumimoji="1" lang="ja-JP" altLang="en-US" sz="4000" dirty="0" smtClean="0">
                <a:latin typeface="UD デジタル 教科書体 NK-B" panose="02020700000000000000" pitchFamily="18" charset="-128"/>
                <a:ea typeface="UD デジタル 教科書体 NK-B" panose="02020700000000000000" pitchFamily="18" charset="-128"/>
              </a:rPr>
              <a:t>まとめのお話</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2180492" y="954071"/>
            <a:ext cx="1230923" cy="400110"/>
          </a:xfrm>
          <a:prstGeom prst="rect">
            <a:avLst/>
          </a:prstGeom>
          <a:noFill/>
        </p:spPr>
        <p:txBody>
          <a:bodyPr wrap="square" rtlCol="0">
            <a:spAutoFit/>
          </a:bodyPr>
          <a:lstStyle/>
          <a:p>
            <a:r>
              <a:rPr kumimoji="1" lang="ja-JP" altLang="en-US" sz="2000" dirty="0" smtClean="0">
                <a:latin typeface="UD デジタル 教科書体 NK-B" panose="02020700000000000000" pitchFamily="18" charset="-128"/>
                <a:ea typeface="UD デジタル 教科書体 NK-B" panose="02020700000000000000" pitchFamily="18" charset="-128"/>
              </a:rPr>
              <a:t>かいけつ</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8856784" y="4614602"/>
            <a:ext cx="1230923" cy="400110"/>
          </a:xfrm>
          <a:prstGeom prst="rect">
            <a:avLst/>
          </a:prstGeom>
          <a:noFill/>
        </p:spPr>
        <p:txBody>
          <a:bodyPr wrap="square" rtlCol="0">
            <a:spAutoFit/>
          </a:bodyPr>
          <a:lstStyle/>
          <a:p>
            <a:r>
              <a:rPr kumimoji="1" lang="ja-JP" altLang="en-US" sz="2000" dirty="0" smtClean="0">
                <a:latin typeface="UD デジタル 教科書体 NK-B" panose="02020700000000000000" pitchFamily="18" charset="-128"/>
                <a:ea typeface="UD デジタル 教科書体 NK-B" panose="02020700000000000000" pitchFamily="18" charset="-128"/>
              </a:rPr>
              <a:t>ちしき</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633998" y="5298331"/>
            <a:ext cx="1354015" cy="400110"/>
          </a:xfrm>
          <a:prstGeom prst="rect">
            <a:avLst/>
          </a:prstGeom>
          <a:noFill/>
        </p:spPr>
        <p:txBody>
          <a:bodyPr wrap="square" rtlCol="0">
            <a:spAutoFit/>
          </a:bodyPr>
          <a:lstStyle/>
          <a:p>
            <a:r>
              <a:rPr kumimoji="1" lang="ja-JP" altLang="en-US" sz="2000" dirty="0" smtClean="0">
                <a:latin typeface="UD デジタル 教科書体 NK-B" panose="02020700000000000000" pitchFamily="18" charset="-128"/>
                <a:ea typeface="UD デジタル 教科書体 NK-B" panose="02020700000000000000" pitchFamily="18" charset="-128"/>
              </a:rPr>
              <a:t>かいけつ</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573321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
          <p:cNvSpPr txBox="1"/>
          <p:nvPr/>
        </p:nvSpPr>
        <p:spPr>
          <a:xfrm>
            <a:off x="3011059" y="1985703"/>
            <a:ext cx="5969859" cy="193899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6000" dirty="0" smtClean="0">
                <a:latin typeface="HG丸ｺﾞｼｯｸM-PRO" panose="020F0600000000000000" pitchFamily="50" charset="-128"/>
                <a:ea typeface="HG丸ｺﾞｼｯｸM-PRO" panose="020F0600000000000000" pitchFamily="50" charset="-128"/>
              </a:rPr>
              <a:t>ＳＴＥＡＭ教室</a:t>
            </a:r>
            <a:endParaRPr kumimoji="1" lang="en-US" altLang="ja-JP" sz="6000" dirty="0" smtClean="0">
              <a:latin typeface="HG丸ｺﾞｼｯｸM-PRO" panose="020F0600000000000000" pitchFamily="50" charset="-128"/>
              <a:ea typeface="HG丸ｺﾞｼｯｸM-PRO" panose="020F0600000000000000" pitchFamily="50" charset="-128"/>
            </a:endParaRPr>
          </a:p>
          <a:p>
            <a:pPr algn="ctr"/>
            <a:r>
              <a:rPr kumimoji="1" lang="ja-JP" altLang="en-US" sz="6000" dirty="0" smtClean="0">
                <a:latin typeface="HG丸ｺﾞｼｯｸM-PRO" panose="020F0600000000000000" pitchFamily="50" charset="-128"/>
                <a:ea typeface="HG丸ｺﾞｼｯｸM-PRO" panose="020F0600000000000000" pitchFamily="50" charset="-128"/>
              </a:rPr>
              <a:t>（ものづくり）</a:t>
            </a:r>
            <a:endParaRPr kumimoji="1" lang="en-US" altLang="ja-JP" sz="6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0584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7006" y="571500"/>
            <a:ext cx="10761784" cy="2185214"/>
          </a:xfrm>
          <a:prstGeom prst="rect">
            <a:avLst/>
          </a:prstGeom>
          <a:noFill/>
          <a:ln w="57150">
            <a:solidFill>
              <a:schemeClr val="tx1"/>
            </a:solidFill>
          </a:ln>
        </p:spPr>
        <p:txBody>
          <a:bodyPr wrap="square" rtlCol="0">
            <a:spAutoFit/>
          </a:bodyPr>
          <a:lstStyle/>
          <a:p>
            <a:r>
              <a:rPr lang="ja-JP" altLang="en-US" sz="3400" dirty="0" smtClean="0">
                <a:latin typeface="UD デジタル 教科書体 N-B" panose="02020700000000000000" pitchFamily="17" charset="-128"/>
                <a:ea typeface="UD デジタル 教科書体 N-B" panose="02020700000000000000" pitchFamily="17" charset="-128"/>
              </a:rPr>
              <a:t>　昔</a:t>
            </a:r>
            <a:r>
              <a:rPr lang="ja-JP" altLang="en-US" sz="3400" dirty="0">
                <a:latin typeface="UD デジタル 教科書体 N-B" panose="02020700000000000000" pitchFamily="17" charset="-128"/>
                <a:ea typeface="UD デジタル 教科書体 N-B" panose="02020700000000000000" pitchFamily="17" charset="-128"/>
              </a:rPr>
              <a:t>，山の国がありました。ある日，山の国に</a:t>
            </a:r>
            <a:r>
              <a:rPr lang="ja-JP" altLang="en-US" sz="3400" dirty="0" smtClean="0">
                <a:latin typeface="UD デジタル 教科書体 N-B" panose="02020700000000000000" pitchFamily="17" charset="-128"/>
                <a:ea typeface="UD デジタル 教科書体 N-B" panose="02020700000000000000" pitchFamily="17" charset="-128"/>
              </a:rPr>
              <a:t>台風が上陸し，川</a:t>
            </a:r>
            <a:r>
              <a:rPr lang="ja-JP" altLang="en-US" sz="3400" dirty="0">
                <a:latin typeface="UD デジタル 教科書体 N-B" panose="02020700000000000000" pitchFamily="17" charset="-128"/>
                <a:ea typeface="UD デジタル 教科書体 N-B" panose="02020700000000000000" pitchFamily="17" charset="-128"/>
              </a:rPr>
              <a:t>の水</a:t>
            </a:r>
            <a:r>
              <a:rPr lang="ja-JP" altLang="en-US" sz="3400" dirty="0" smtClean="0">
                <a:latin typeface="UD デジタル 教科書体 N-B" panose="02020700000000000000" pitchFamily="17" charset="-128"/>
                <a:ea typeface="UD デジタル 教科書体 N-B" panose="02020700000000000000" pitchFamily="17" charset="-128"/>
              </a:rPr>
              <a:t>が増えて</a:t>
            </a:r>
            <a:r>
              <a:rPr lang="ja-JP" altLang="en-US" sz="3400" dirty="0">
                <a:latin typeface="UD デジタル 教科書体 N-B" panose="02020700000000000000" pitchFamily="17" charset="-128"/>
                <a:ea typeface="UD デジタル 教科書体 N-B" panose="02020700000000000000" pitchFamily="17" charset="-128"/>
              </a:rPr>
              <a:t>，橋がこわれてしまいました</a:t>
            </a:r>
            <a:r>
              <a:rPr lang="ja-JP" altLang="en-US" sz="3400" dirty="0" smtClean="0">
                <a:latin typeface="UD デジタル 教科書体 N-B" panose="02020700000000000000" pitchFamily="17" charset="-128"/>
                <a:ea typeface="UD デジタル 教科書体 N-B" panose="02020700000000000000" pitchFamily="17" charset="-128"/>
              </a:rPr>
              <a:t>。大工</a:t>
            </a:r>
            <a:r>
              <a:rPr lang="ja-JP" altLang="en-US" sz="3400" dirty="0">
                <a:latin typeface="UD デジタル 教科書体 N-B" panose="02020700000000000000" pitchFamily="17" charset="-128"/>
                <a:ea typeface="UD デジタル 教科書体 N-B" panose="02020700000000000000" pitchFamily="17" charset="-128"/>
              </a:rPr>
              <a:t>のあなたは，山の国の国王から橋を</a:t>
            </a:r>
            <a:r>
              <a:rPr lang="ja-JP" altLang="en-US" sz="3400" dirty="0" smtClean="0">
                <a:latin typeface="UD デジタル 教科書体 N-B" panose="02020700000000000000" pitchFamily="17" charset="-128"/>
                <a:ea typeface="UD デジタル 教科書体 N-B" panose="02020700000000000000" pitchFamily="17" charset="-128"/>
              </a:rPr>
              <a:t>直してほしいとお願いされました。</a:t>
            </a:r>
            <a:endParaRPr kumimoji="1" lang="ja-JP" altLang="en-US" sz="3400" dirty="0">
              <a:latin typeface="UD デジタル 教科書体 N-B" panose="02020700000000000000" pitchFamily="17" charset="-128"/>
              <a:ea typeface="UD デジタル 教科書体 N-B" panose="02020700000000000000" pitchFamily="17" charset="-128"/>
            </a:endParaRPr>
          </a:p>
        </p:txBody>
      </p:sp>
      <p:pic>
        <p:nvPicPr>
          <p:cNvPr id="9" name="図 8"/>
          <p:cNvPicPr/>
          <p:nvPr/>
        </p:nvPicPr>
        <p:blipFill>
          <a:blip r:embed="rId3">
            <a:extLst>
              <a:ext uri="{28A0092B-C50C-407E-A947-70E740481C1C}">
                <a14:useLocalDpi xmlns:a14="http://schemas.microsoft.com/office/drawing/2010/main" val="0"/>
              </a:ext>
            </a:extLst>
          </a:blip>
          <a:stretch>
            <a:fillRect/>
          </a:stretch>
        </p:blipFill>
        <p:spPr>
          <a:xfrm>
            <a:off x="584784" y="3375404"/>
            <a:ext cx="4581183" cy="2216503"/>
          </a:xfrm>
          <a:prstGeom prst="rect">
            <a:avLst/>
          </a:prstGeom>
        </p:spPr>
      </p:pic>
      <p:pic>
        <p:nvPicPr>
          <p:cNvPr id="10" name="図 9"/>
          <p:cNvPicPr/>
          <p:nvPr/>
        </p:nvPicPr>
        <p:blipFill>
          <a:blip r:embed="rId4" cstate="print">
            <a:extLst>
              <a:ext uri="{28A0092B-C50C-407E-A947-70E740481C1C}">
                <a14:useLocalDpi xmlns:a14="http://schemas.microsoft.com/office/drawing/2010/main" val="0"/>
              </a:ext>
            </a:extLst>
          </a:blip>
          <a:stretch>
            <a:fillRect/>
          </a:stretch>
        </p:blipFill>
        <p:spPr>
          <a:xfrm>
            <a:off x="6989492" y="3422597"/>
            <a:ext cx="4581183" cy="2169310"/>
          </a:xfrm>
          <a:prstGeom prst="rect">
            <a:avLst/>
          </a:prstGeom>
        </p:spPr>
      </p:pic>
      <p:sp>
        <p:nvSpPr>
          <p:cNvPr id="11" name="右矢印 10"/>
          <p:cNvSpPr/>
          <p:nvPr/>
        </p:nvSpPr>
        <p:spPr>
          <a:xfrm>
            <a:off x="5579206" y="4166712"/>
            <a:ext cx="1098063" cy="610843"/>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272319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7006" y="571500"/>
            <a:ext cx="10761784" cy="1138773"/>
          </a:xfrm>
          <a:prstGeom prst="rect">
            <a:avLst/>
          </a:prstGeom>
          <a:noFill/>
          <a:ln w="57150">
            <a:solidFill>
              <a:schemeClr val="tx1"/>
            </a:solidFill>
          </a:ln>
        </p:spPr>
        <p:txBody>
          <a:bodyPr wrap="square" rtlCol="0">
            <a:spAutoFit/>
          </a:bodyPr>
          <a:lstStyle/>
          <a:p>
            <a:r>
              <a:rPr lang="ja-JP" altLang="en-US" sz="3400" dirty="0" smtClean="0">
                <a:latin typeface="UD デジタル 教科書体 N-B" panose="02020700000000000000" pitchFamily="17" charset="-128"/>
                <a:ea typeface="UD デジタル 教科書体 N-B" panose="02020700000000000000" pitchFamily="17" charset="-128"/>
              </a:rPr>
              <a:t>　ただ，山の国はお金がありません。</a:t>
            </a:r>
            <a:endParaRPr lang="en-US" altLang="ja-JP" sz="3400" dirty="0" smtClean="0">
              <a:latin typeface="UD デジタル 教科書体 N-B" panose="02020700000000000000" pitchFamily="17" charset="-128"/>
              <a:ea typeface="UD デジタル 教科書体 N-B" panose="02020700000000000000" pitchFamily="17" charset="-128"/>
            </a:endParaRPr>
          </a:p>
          <a:p>
            <a:r>
              <a:rPr kumimoji="1" lang="ja-JP" altLang="en-US" sz="3400" dirty="0" smtClean="0">
                <a:solidFill>
                  <a:schemeClr val="bg1"/>
                </a:solidFill>
                <a:latin typeface="UD デジタル 教科書体 N-B" panose="02020700000000000000" pitchFamily="17" charset="-128"/>
                <a:ea typeface="UD デジタル 教科書体 N-B" panose="02020700000000000000" pitchFamily="17" charset="-128"/>
              </a:rPr>
              <a:t>でも，山の国には紙がたくさんあります。</a:t>
            </a:r>
            <a:endParaRPr kumimoji="1" lang="en-US" altLang="ja-JP" sz="3400" dirty="0" smtClean="0">
              <a:solidFill>
                <a:schemeClr val="bg1"/>
              </a:solidFill>
              <a:latin typeface="UD デジタル 教科書体 N-B" panose="02020700000000000000" pitchFamily="17" charset="-128"/>
              <a:ea typeface="UD デジタル 教科書体 N-B" panose="02020700000000000000" pitchFamily="17" charset="-128"/>
            </a:endParaRPr>
          </a:p>
        </p:txBody>
      </p:sp>
      <p:pic>
        <p:nvPicPr>
          <p:cNvPr id="9" name="図 8"/>
          <p:cNvPicPr/>
          <p:nvPr/>
        </p:nvPicPr>
        <p:blipFill>
          <a:blip r:embed="rId3">
            <a:extLst>
              <a:ext uri="{28A0092B-C50C-407E-A947-70E740481C1C}">
                <a14:useLocalDpi xmlns:a14="http://schemas.microsoft.com/office/drawing/2010/main" val="0"/>
              </a:ext>
            </a:extLst>
          </a:blip>
          <a:stretch>
            <a:fillRect/>
          </a:stretch>
        </p:blipFill>
        <p:spPr>
          <a:xfrm>
            <a:off x="584784" y="3375404"/>
            <a:ext cx="4581183" cy="2216503"/>
          </a:xfrm>
          <a:prstGeom prst="rect">
            <a:avLst/>
          </a:prstGeom>
        </p:spPr>
      </p:pic>
      <p:pic>
        <p:nvPicPr>
          <p:cNvPr id="10" name="図 9"/>
          <p:cNvPicPr/>
          <p:nvPr/>
        </p:nvPicPr>
        <p:blipFill>
          <a:blip r:embed="rId4" cstate="print">
            <a:extLst>
              <a:ext uri="{28A0092B-C50C-407E-A947-70E740481C1C}">
                <a14:useLocalDpi xmlns:a14="http://schemas.microsoft.com/office/drawing/2010/main" val="0"/>
              </a:ext>
            </a:extLst>
          </a:blip>
          <a:stretch>
            <a:fillRect/>
          </a:stretch>
        </p:blipFill>
        <p:spPr>
          <a:xfrm>
            <a:off x="6989492" y="3422597"/>
            <a:ext cx="4581183" cy="2169310"/>
          </a:xfrm>
          <a:prstGeom prst="rect">
            <a:avLst/>
          </a:prstGeom>
        </p:spPr>
      </p:pic>
      <p:sp>
        <p:nvSpPr>
          <p:cNvPr id="11" name="右矢印 10"/>
          <p:cNvSpPr/>
          <p:nvPr/>
        </p:nvSpPr>
        <p:spPr>
          <a:xfrm>
            <a:off x="5579206" y="4166712"/>
            <a:ext cx="1098063" cy="610843"/>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17592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7006" y="571500"/>
            <a:ext cx="10761784" cy="1138773"/>
          </a:xfrm>
          <a:prstGeom prst="rect">
            <a:avLst/>
          </a:prstGeom>
          <a:noFill/>
          <a:ln w="57150">
            <a:solidFill>
              <a:schemeClr val="tx1"/>
            </a:solidFill>
          </a:ln>
        </p:spPr>
        <p:txBody>
          <a:bodyPr wrap="square" rtlCol="0">
            <a:spAutoFit/>
          </a:bodyPr>
          <a:lstStyle/>
          <a:p>
            <a:r>
              <a:rPr lang="ja-JP" altLang="en-US" sz="3400" dirty="0" smtClean="0">
                <a:latin typeface="UD デジタル 教科書体 N-B" panose="02020700000000000000" pitchFamily="17" charset="-128"/>
                <a:ea typeface="UD デジタル 教科書体 N-B" panose="02020700000000000000" pitchFamily="17" charset="-128"/>
              </a:rPr>
              <a:t>　ただ，山の国はお金がありません。</a:t>
            </a:r>
            <a:endParaRPr lang="en-US" altLang="ja-JP" sz="3400" dirty="0" smtClean="0">
              <a:latin typeface="UD デジタル 教科書体 N-B" panose="02020700000000000000" pitchFamily="17" charset="-128"/>
              <a:ea typeface="UD デジタル 教科書体 N-B" panose="02020700000000000000" pitchFamily="17" charset="-128"/>
            </a:endParaRPr>
          </a:p>
          <a:p>
            <a:r>
              <a:rPr kumimoji="1" lang="ja-JP" altLang="en-US" sz="3400" dirty="0" smtClean="0">
                <a:latin typeface="UD デジタル 教科書体 N-B" panose="02020700000000000000" pitchFamily="17" charset="-128"/>
                <a:ea typeface="UD デジタル 教科書体 N-B" panose="02020700000000000000" pitchFamily="17" charset="-128"/>
              </a:rPr>
              <a:t>でも，山の国には紙がたくさんあります。</a:t>
            </a:r>
            <a:endParaRPr kumimoji="1" lang="en-US" altLang="ja-JP" sz="3400" dirty="0" smtClean="0">
              <a:latin typeface="UD デジタル 教科書体 N-B" panose="02020700000000000000" pitchFamily="17" charset="-128"/>
              <a:ea typeface="UD デジタル 教科書体 N-B" panose="02020700000000000000" pitchFamily="17" charset="-128"/>
            </a:endParaRPr>
          </a:p>
        </p:txBody>
      </p:sp>
      <p:pic>
        <p:nvPicPr>
          <p:cNvPr id="9" name="図 8"/>
          <p:cNvPicPr/>
          <p:nvPr/>
        </p:nvPicPr>
        <p:blipFill>
          <a:blip r:embed="rId3">
            <a:extLst>
              <a:ext uri="{28A0092B-C50C-407E-A947-70E740481C1C}">
                <a14:useLocalDpi xmlns:a14="http://schemas.microsoft.com/office/drawing/2010/main" val="0"/>
              </a:ext>
            </a:extLst>
          </a:blip>
          <a:stretch>
            <a:fillRect/>
          </a:stretch>
        </p:blipFill>
        <p:spPr>
          <a:xfrm>
            <a:off x="584784" y="3375404"/>
            <a:ext cx="4581183" cy="2216503"/>
          </a:xfrm>
          <a:prstGeom prst="rect">
            <a:avLst/>
          </a:prstGeom>
        </p:spPr>
      </p:pic>
      <p:pic>
        <p:nvPicPr>
          <p:cNvPr id="10" name="図 9"/>
          <p:cNvPicPr/>
          <p:nvPr/>
        </p:nvPicPr>
        <p:blipFill>
          <a:blip r:embed="rId4" cstate="print">
            <a:extLst>
              <a:ext uri="{28A0092B-C50C-407E-A947-70E740481C1C}">
                <a14:useLocalDpi xmlns:a14="http://schemas.microsoft.com/office/drawing/2010/main" val="0"/>
              </a:ext>
            </a:extLst>
          </a:blip>
          <a:stretch>
            <a:fillRect/>
          </a:stretch>
        </p:blipFill>
        <p:spPr>
          <a:xfrm>
            <a:off x="6989492" y="3422597"/>
            <a:ext cx="4581183" cy="2169310"/>
          </a:xfrm>
          <a:prstGeom prst="rect">
            <a:avLst/>
          </a:prstGeom>
        </p:spPr>
      </p:pic>
      <p:sp>
        <p:nvSpPr>
          <p:cNvPr id="11" name="右矢印 10"/>
          <p:cNvSpPr/>
          <p:nvPr/>
        </p:nvSpPr>
        <p:spPr>
          <a:xfrm>
            <a:off x="5579206" y="4166712"/>
            <a:ext cx="1098063" cy="610843"/>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98157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354" y="175846"/>
            <a:ext cx="11725116" cy="6247864"/>
          </a:xfrm>
          <a:prstGeom prst="rect">
            <a:avLst/>
          </a:prstGeom>
          <a:noFill/>
        </p:spPr>
        <p:txBody>
          <a:bodyPr wrap="square" rtlCol="0">
            <a:spAutoFit/>
          </a:bodyPr>
          <a:lstStyle/>
          <a:p>
            <a:r>
              <a:rPr lang="ja-JP" altLang="en-US" sz="3400" dirty="0">
                <a:latin typeface="UD デジタル 教科書体 N-B" panose="02020700000000000000" pitchFamily="17" charset="-128"/>
                <a:ea typeface="UD デジタル 教科書体 N-B" panose="02020700000000000000" pitchFamily="17" charset="-128"/>
              </a:rPr>
              <a:t>＜条件＞</a:t>
            </a:r>
          </a:p>
          <a:p>
            <a:r>
              <a:rPr lang="ja-JP" altLang="en-US" sz="3400" dirty="0" smtClean="0">
                <a:latin typeface="UD デジタル 教科書体 N-B" panose="02020700000000000000" pitchFamily="17" charset="-128"/>
                <a:ea typeface="UD デジタル 教科書体 N-B" panose="02020700000000000000" pitchFamily="17" charset="-128"/>
              </a:rPr>
              <a:t>・最低でも</a:t>
            </a:r>
            <a:r>
              <a:rPr lang="en-US" altLang="ja-JP" sz="3400" dirty="0" smtClean="0">
                <a:latin typeface="UD デジタル 教科書体 N-B" panose="02020700000000000000" pitchFamily="17" charset="-128"/>
                <a:ea typeface="UD デジタル 教科書体 N-B" panose="02020700000000000000" pitchFamily="17" charset="-128"/>
              </a:rPr>
              <a:t>10</a:t>
            </a:r>
            <a:r>
              <a:rPr lang="ja-JP" altLang="en-US" sz="3400" dirty="0" smtClean="0">
                <a:latin typeface="UD デジタル 教科書体 N-B" panose="02020700000000000000" pitchFamily="17" charset="-128"/>
                <a:ea typeface="UD デジタル 教科書体 N-B" panose="02020700000000000000" pitchFamily="17" charset="-128"/>
              </a:rPr>
              <a:t>人のれるような</a:t>
            </a:r>
            <a:r>
              <a:rPr lang="ja-JP" altLang="en-US" sz="3400" dirty="0">
                <a:latin typeface="UD デジタル 教科書体 N-B" panose="02020700000000000000" pitchFamily="17" charset="-128"/>
                <a:ea typeface="UD デジタル 教科書体 N-B" panose="02020700000000000000" pitchFamily="17" charset="-128"/>
              </a:rPr>
              <a:t>橋を</a:t>
            </a:r>
            <a:r>
              <a:rPr lang="ja-JP" altLang="en-US" sz="3400" dirty="0" smtClean="0">
                <a:latin typeface="UD デジタル 教科書体 N-B" panose="02020700000000000000" pitchFamily="17" charset="-128"/>
                <a:ea typeface="UD デジタル 教科書体 N-B" panose="02020700000000000000" pitchFamily="17" charset="-128"/>
              </a:rPr>
              <a:t>作る</a:t>
            </a:r>
            <a:r>
              <a:rPr lang="en-US" altLang="ja-JP" sz="3400" dirty="0" smtClean="0">
                <a:latin typeface="UD デジタル 教科書体 N-B" panose="02020700000000000000" pitchFamily="17" charset="-128"/>
                <a:ea typeface="UD デジタル 教科書体 N-B" panose="02020700000000000000" pitchFamily="17" charset="-128"/>
              </a:rPr>
              <a:t>(</a:t>
            </a:r>
            <a:r>
              <a:rPr lang="ja-JP" altLang="en-US" sz="3400" dirty="0" smtClean="0">
                <a:latin typeface="UD デジタル 教科書体 N-B" panose="02020700000000000000" pitchFamily="17" charset="-128"/>
                <a:ea typeface="UD デジタル 教科書体 N-B" panose="02020700000000000000" pitchFamily="17" charset="-128"/>
              </a:rPr>
              <a:t>１個</a:t>
            </a:r>
            <a:r>
              <a:rPr lang="en-US" altLang="ja-JP" sz="3400" dirty="0" smtClean="0">
                <a:latin typeface="UD デジタル 教科書体 N-B" panose="02020700000000000000" pitchFamily="17" charset="-128"/>
                <a:ea typeface="UD デジタル 教科書体 N-B" panose="02020700000000000000" pitchFamily="17" charset="-128"/>
              </a:rPr>
              <a:t>15</a:t>
            </a:r>
            <a:r>
              <a:rPr lang="ja-JP" altLang="en-US" sz="3400" dirty="0" err="1" smtClean="0">
                <a:latin typeface="UD デジタル 教科書体 N-B" panose="02020700000000000000" pitchFamily="17" charset="-128"/>
                <a:ea typeface="UD デジタル 教科書体 N-B" panose="02020700000000000000" pitchFamily="17" charset="-128"/>
              </a:rPr>
              <a:t>ｇ</a:t>
            </a:r>
            <a:r>
              <a:rPr lang="ja-JP" altLang="en-US" sz="3400" dirty="0" smtClean="0">
                <a:latin typeface="UD デジタル 教科書体 N-B" panose="02020700000000000000" pitchFamily="17" charset="-128"/>
                <a:ea typeface="UD デジタル 教科書体 N-B" panose="02020700000000000000" pitchFamily="17" charset="-128"/>
              </a:rPr>
              <a:t>の重りを</a:t>
            </a:r>
            <a:endParaRPr lang="en-US" altLang="ja-JP" sz="3400" dirty="0" smtClean="0">
              <a:latin typeface="UD デジタル 教科書体 N-B" panose="02020700000000000000" pitchFamily="17" charset="-128"/>
              <a:ea typeface="UD デジタル 教科書体 N-B" panose="02020700000000000000" pitchFamily="17" charset="-128"/>
            </a:endParaRPr>
          </a:p>
          <a:p>
            <a:r>
              <a:rPr lang="ja-JP" altLang="en-US" sz="3400" dirty="0" smtClean="0">
                <a:latin typeface="UD デジタル 教科書体 N-B" panose="02020700000000000000" pitchFamily="17" charset="-128"/>
                <a:ea typeface="UD デジタル 教科書体 N-B" panose="02020700000000000000" pitchFamily="17" charset="-128"/>
              </a:rPr>
              <a:t>　１人とします</a:t>
            </a:r>
            <a:r>
              <a:rPr lang="en-US" altLang="ja-JP" sz="3400" dirty="0" smtClean="0">
                <a:latin typeface="UD デジタル 教科書体 N-B" panose="02020700000000000000" pitchFamily="17" charset="-128"/>
                <a:ea typeface="UD デジタル 教科書体 N-B" panose="02020700000000000000" pitchFamily="17" charset="-128"/>
              </a:rPr>
              <a:t>)</a:t>
            </a:r>
            <a:r>
              <a:rPr lang="ja-JP" altLang="en-US" sz="3400" dirty="0" smtClean="0">
                <a:latin typeface="UD デジタル 教科書体 N-B" panose="02020700000000000000" pitchFamily="17" charset="-128"/>
                <a:ea typeface="UD デジタル 教科書体 N-B" panose="02020700000000000000" pitchFamily="17" charset="-128"/>
              </a:rPr>
              <a:t>。</a:t>
            </a:r>
            <a:endParaRPr lang="en-US" altLang="ja-JP" sz="3400" dirty="0">
              <a:latin typeface="UD デジタル 教科書体 N-B" panose="02020700000000000000" pitchFamily="17" charset="-128"/>
              <a:ea typeface="UD デジタル 教科書体 N-B" panose="02020700000000000000" pitchFamily="17" charset="-128"/>
            </a:endParaRPr>
          </a:p>
          <a:p>
            <a:endParaRPr lang="en-US" altLang="ja-JP" sz="2000" dirty="0">
              <a:latin typeface="UD デジタル 教科書体 N-B" panose="02020700000000000000" pitchFamily="17" charset="-128"/>
              <a:ea typeface="UD デジタル 教科書体 N-B" panose="02020700000000000000" pitchFamily="17" charset="-128"/>
            </a:endParaRPr>
          </a:p>
          <a:p>
            <a:r>
              <a:rPr lang="ja-JP" altLang="en-US" sz="3400" dirty="0" smtClean="0">
                <a:latin typeface="UD デジタル 教科書体 N-B" panose="02020700000000000000" pitchFamily="17" charset="-128"/>
                <a:ea typeface="UD デジタル 教科書体 N-B" panose="02020700000000000000" pitchFamily="17" charset="-128"/>
              </a:rPr>
              <a:t>・できるだけ材料費を</a:t>
            </a:r>
            <a:r>
              <a:rPr lang="ja-JP" altLang="en-US" sz="3400" dirty="0">
                <a:latin typeface="UD デジタル 教科書体 N-B" panose="02020700000000000000" pitchFamily="17" charset="-128"/>
                <a:ea typeface="UD デジタル 教科書体 N-B" panose="02020700000000000000" pitchFamily="17" charset="-128"/>
              </a:rPr>
              <a:t>安くするために，山の</a:t>
            </a:r>
            <a:r>
              <a:rPr lang="ja-JP" altLang="en-US" sz="3400" dirty="0" smtClean="0">
                <a:latin typeface="UD デジタル 教科書体 N-B" panose="02020700000000000000" pitchFamily="17" charset="-128"/>
                <a:ea typeface="UD デジタル 教科書体 N-B" panose="02020700000000000000" pitchFamily="17" charset="-128"/>
              </a:rPr>
              <a:t>国にたくさん　</a:t>
            </a:r>
            <a:endParaRPr lang="en-US" altLang="ja-JP" sz="3400" dirty="0" smtClean="0">
              <a:latin typeface="UD デジタル 教科書体 N-B" panose="02020700000000000000" pitchFamily="17" charset="-128"/>
              <a:ea typeface="UD デジタル 教科書体 N-B" panose="02020700000000000000" pitchFamily="17" charset="-128"/>
            </a:endParaRPr>
          </a:p>
          <a:p>
            <a:r>
              <a:rPr lang="ja-JP" altLang="en-US" sz="3400" dirty="0" smtClean="0">
                <a:latin typeface="UD デジタル 教科書体 N-B" panose="02020700000000000000" pitchFamily="17" charset="-128"/>
                <a:ea typeface="UD デジタル 教科書体 N-B" panose="02020700000000000000" pitchFamily="17" charset="-128"/>
              </a:rPr>
              <a:t>　ある紙</a:t>
            </a:r>
            <a:r>
              <a:rPr lang="ja-JP" altLang="en-US" sz="3400" dirty="0">
                <a:latin typeface="UD デジタル 教科書体 N-B" panose="02020700000000000000" pitchFamily="17" charset="-128"/>
                <a:ea typeface="UD デジタル 教科書体 N-B" panose="02020700000000000000" pitchFamily="17" charset="-128"/>
              </a:rPr>
              <a:t>を使う</a:t>
            </a:r>
            <a:r>
              <a:rPr lang="ja-JP" altLang="en-US" sz="3400" dirty="0" smtClean="0">
                <a:latin typeface="UD デジタル 教科書体 N-B" panose="02020700000000000000" pitchFamily="17" charset="-128"/>
                <a:ea typeface="UD デジタル 教科書体 N-B" panose="02020700000000000000" pitchFamily="17" charset="-128"/>
              </a:rPr>
              <a:t>。</a:t>
            </a:r>
            <a:endParaRPr lang="en-US" altLang="ja-JP" sz="3400" dirty="0" smtClean="0">
              <a:latin typeface="UD デジタル 教科書体 N-B" panose="02020700000000000000" pitchFamily="17" charset="-128"/>
              <a:ea typeface="UD デジタル 教科書体 N-B" panose="02020700000000000000" pitchFamily="17" charset="-128"/>
            </a:endParaRPr>
          </a:p>
          <a:p>
            <a:endParaRPr lang="ja-JP" altLang="en-US" sz="2000" dirty="0">
              <a:latin typeface="UD デジタル 教科書体 N-B" panose="02020700000000000000" pitchFamily="17" charset="-128"/>
              <a:ea typeface="UD デジタル 教科書体 N-B" panose="02020700000000000000" pitchFamily="17" charset="-128"/>
            </a:endParaRPr>
          </a:p>
          <a:p>
            <a:r>
              <a:rPr lang="ja-JP" altLang="en-US" sz="3400" dirty="0" smtClean="0">
                <a:latin typeface="UD デジタル 教科書体 N-B" panose="02020700000000000000" pitchFamily="17" charset="-128"/>
                <a:ea typeface="UD デジタル 教科書体 N-B" panose="02020700000000000000" pitchFamily="17" charset="-128"/>
              </a:rPr>
              <a:t>・紙は１枚ですが自由に加工できる。</a:t>
            </a:r>
            <a:r>
              <a:rPr lang="ja-JP" altLang="en-US" sz="3400" dirty="0">
                <a:latin typeface="UD デジタル 教科書体 N-B" panose="02020700000000000000" pitchFamily="17" charset="-128"/>
                <a:ea typeface="UD デジタル 教科書体 N-B" panose="02020700000000000000" pitchFamily="17" charset="-128"/>
              </a:rPr>
              <a:t>そのため</a:t>
            </a:r>
            <a:r>
              <a:rPr lang="ja-JP" altLang="en-US" sz="3400" dirty="0" smtClean="0">
                <a:latin typeface="UD デジタル 教科書体 N-B" panose="02020700000000000000" pitchFamily="17" charset="-128"/>
                <a:ea typeface="UD デジタル 教科書体 N-B" panose="02020700000000000000" pitchFamily="17" charset="-128"/>
              </a:rPr>
              <a:t>に，はさみ　</a:t>
            </a:r>
            <a:endParaRPr lang="en-US" altLang="ja-JP" sz="3400" dirty="0" smtClean="0">
              <a:latin typeface="UD デジタル 教科書体 N-B" panose="02020700000000000000" pitchFamily="17" charset="-128"/>
              <a:ea typeface="UD デジタル 教科書体 N-B" panose="02020700000000000000" pitchFamily="17" charset="-128"/>
            </a:endParaRPr>
          </a:p>
          <a:p>
            <a:r>
              <a:rPr lang="ja-JP" altLang="en-US" sz="3400" dirty="0" smtClean="0">
                <a:latin typeface="UD デジタル 教科書体 N-B" panose="02020700000000000000" pitchFamily="17" charset="-128"/>
                <a:ea typeface="UD デジタル 教科書体 N-B" panose="02020700000000000000" pitchFamily="17" charset="-128"/>
              </a:rPr>
              <a:t>　とのりを</a:t>
            </a:r>
            <a:r>
              <a:rPr lang="ja-JP" altLang="en-US" sz="3400" dirty="0">
                <a:latin typeface="UD デジタル 教科書体 N-B" panose="02020700000000000000" pitchFamily="17" charset="-128"/>
                <a:ea typeface="UD デジタル 教科書体 N-B" panose="02020700000000000000" pitchFamily="17" charset="-128"/>
              </a:rPr>
              <a:t>使用してもよい。ただし</a:t>
            </a:r>
            <a:r>
              <a:rPr lang="ja-JP" altLang="en-US" sz="3400" dirty="0" smtClean="0">
                <a:latin typeface="UD デジタル 教科書体 N-B" panose="02020700000000000000" pitchFamily="17" charset="-128"/>
                <a:ea typeface="UD デジタル 教科書体 N-B" panose="02020700000000000000" pitchFamily="17" charset="-128"/>
              </a:rPr>
              <a:t>，橋の土台に紙をはっ</a:t>
            </a:r>
            <a:endParaRPr lang="en-US" altLang="ja-JP" sz="3400" dirty="0" smtClean="0">
              <a:latin typeface="UD デジタル 教科書体 N-B" panose="02020700000000000000" pitchFamily="17" charset="-128"/>
              <a:ea typeface="UD デジタル 教科書体 N-B" panose="02020700000000000000" pitchFamily="17" charset="-128"/>
            </a:endParaRPr>
          </a:p>
          <a:p>
            <a:r>
              <a:rPr lang="ja-JP" altLang="en-US" sz="3400" dirty="0" smtClean="0">
                <a:latin typeface="UD デジタル 教科書体 N-B" panose="02020700000000000000" pitchFamily="17" charset="-128"/>
                <a:ea typeface="UD デジタル 教科書体 N-B" panose="02020700000000000000" pitchFamily="17" charset="-128"/>
              </a:rPr>
              <a:t>　</a:t>
            </a:r>
            <a:r>
              <a:rPr lang="ja-JP" altLang="en-US" sz="3400" dirty="0" err="1" smtClean="0">
                <a:latin typeface="UD デジタル 教科書体 N-B" panose="02020700000000000000" pitchFamily="17" charset="-128"/>
                <a:ea typeface="UD デジタル 教科書体 N-B" panose="02020700000000000000" pitchFamily="17" charset="-128"/>
              </a:rPr>
              <a:t>ては</a:t>
            </a:r>
            <a:r>
              <a:rPr lang="ja-JP" altLang="en-US" sz="3400" dirty="0" smtClean="0">
                <a:latin typeface="UD デジタル 教科書体 N-B" panose="02020700000000000000" pitchFamily="17" charset="-128"/>
                <a:ea typeface="UD デジタル 教科書体 N-B" panose="02020700000000000000" pitchFamily="17" charset="-128"/>
              </a:rPr>
              <a:t>いけない。</a:t>
            </a:r>
            <a:endParaRPr lang="en-US" altLang="ja-JP" sz="3400" dirty="0" smtClean="0">
              <a:latin typeface="UD デジタル 教科書体 N-B" panose="02020700000000000000" pitchFamily="17" charset="-128"/>
              <a:ea typeface="UD デジタル 教科書体 N-B" panose="02020700000000000000" pitchFamily="17" charset="-128"/>
            </a:endParaRPr>
          </a:p>
          <a:p>
            <a:endParaRPr lang="ja-JP" altLang="en-US" sz="2000" dirty="0">
              <a:latin typeface="UD デジタル 教科書体 N-B" panose="02020700000000000000" pitchFamily="17" charset="-128"/>
              <a:ea typeface="UD デジタル 教科書体 N-B" panose="02020700000000000000" pitchFamily="17" charset="-128"/>
            </a:endParaRPr>
          </a:p>
          <a:p>
            <a:r>
              <a:rPr lang="ja-JP" altLang="en-US" sz="3400" dirty="0">
                <a:latin typeface="UD デジタル 教科書体 N-B" panose="02020700000000000000" pitchFamily="17" charset="-128"/>
                <a:ea typeface="UD デジタル 教科書体 N-B" panose="02020700000000000000" pitchFamily="17" charset="-128"/>
              </a:rPr>
              <a:t>・山の</a:t>
            </a:r>
            <a:r>
              <a:rPr lang="ja-JP" altLang="en-US" sz="3400" dirty="0" smtClean="0">
                <a:latin typeface="UD デジタル 教科書体 N-B" panose="02020700000000000000" pitchFamily="17" charset="-128"/>
                <a:ea typeface="UD デジタル 教科書体 N-B" panose="02020700000000000000" pitchFamily="17" charset="-128"/>
              </a:rPr>
              <a:t>国には紙</a:t>
            </a:r>
            <a:r>
              <a:rPr lang="ja-JP" altLang="en-US" sz="3400" dirty="0">
                <a:latin typeface="UD デジタル 教科書体 N-B" panose="02020700000000000000" pitchFamily="17" charset="-128"/>
                <a:ea typeface="UD デジタル 教科書体 N-B" panose="02020700000000000000" pitchFamily="17" charset="-128"/>
              </a:rPr>
              <a:t>がたくさんあるので</a:t>
            </a:r>
            <a:r>
              <a:rPr lang="ja-JP" altLang="en-US" sz="3400" dirty="0" smtClean="0">
                <a:latin typeface="UD デジタル 教科書体 N-B" panose="02020700000000000000" pitchFamily="17" charset="-128"/>
                <a:ea typeface="UD デジタル 教科書体 N-B" panose="02020700000000000000" pitchFamily="17" charset="-128"/>
              </a:rPr>
              <a:t>，何回もチャレンジ</a:t>
            </a:r>
            <a:endParaRPr lang="en-US" altLang="ja-JP" sz="3400" dirty="0" smtClean="0">
              <a:latin typeface="UD デジタル 教科書体 N-B" panose="02020700000000000000" pitchFamily="17" charset="-128"/>
              <a:ea typeface="UD デジタル 教科書体 N-B" panose="02020700000000000000" pitchFamily="17" charset="-128"/>
            </a:endParaRPr>
          </a:p>
          <a:p>
            <a:r>
              <a:rPr lang="ja-JP" altLang="en-US" sz="3400" dirty="0" smtClean="0">
                <a:latin typeface="UD デジタル 教科書体 N-B" panose="02020700000000000000" pitchFamily="17" charset="-128"/>
                <a:ea typeface="UD デジタル 教科書体 N-B" panose="02020700000000000000" pitchFamily="17" charset="-128"/>
              </a:rPr>
              <a:t>　できる</a:t>
            </a:r>
            <a:r>
              <a:rPr lang="ja-JP" altLang="en-US" sz="3400" dirty="0">
                <a:latin typeface="UD デジタル 教科書体 N-B" panose="02020700000000000000" pitchFamily="17" charset="-128"/>
                <a:ea typeface="UD デジタル 教科書体 N-B" panose="02020700000000000000" pitchFamily="17" charset="-128"/>
              </a:rPr>
              <a:t>。</a:t>
            </a:r>
          </a:p>
        </p:txBody>
      </p:sp>
    </p:spTree>
    <p:extLst>
      <p:ext uri="{BB962C8B-B14F-4D97-AF65-F5344CB8AC3E}">
        <p14:creationId xmlns:p14="http://schemas.microsoft.com/office/powerpoint/2010/main" val="4126845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5635" y="1468975"/>
            <a:ext cx="6520407" cy="4890305"/>
          </a:xfrm>
          <a:prstGeom prst="rect">
            <a:avLst/>
          </a:prstGeom>
        </p:spPr>
      </p:pic>
      <p:sp>
        <p:nvSpPr>
          <p:cNvPr id="11" name="テキスト ボックス 10"/>
          <p:cNvSpPr txBox="1"/>
          <p:nvPr/>
        </p:nvSpPr>
        <p:spPr>
          <a:xfrm>
            <a:off x="615411" y="484145"/>
            <a:ext cx="11702352" cy="707886"/>
          </a:xfrm>
          <a:prstGeom prst="rect">
            <a:avLst/>
          </a:prstGeom>
          <a:noFill/>
        </p:spPr>
        <p:txBody>
          <a:bodyPr wrap="square" rtlCol="0">
            <a:spAutoFit/>
          </a:bodyPr>
          <a:lstStyle/>
          <a:p>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紙を橋の土台</a:t>
            </a:r>
            <a:r>
              <a:rPr lang="ja-JP" altLang="en-US" sz="4000" dirty="0" smtClean="0">
                <a:solidFill>
                  <a:srgbClr val="FF0000"/>
                </a:solidFill>
                <a:latin typeface="UD デジタル 教科書体 NP-B" panose="02020700000000000000" pitchFamily="18" charset="-128"/>
                <a:ea typeface="UD デジタル 教科書体 NP-B" panose="02020700000000000000" pitchFamily="18" charset="-128"/>
              </a:rPr>
              <a:t>に，のりではってはいけません。</a:t>
            </a:r>
            <a:endParaRPr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9" name="十字形 18"/>
          <p:cNvSpPr/>
          <p:nvPr/>
        </p:nvSpPr>
        <p:spPr>
          <a:xfrm rot="2738340">
            <a:off x="788287" y="2207916"/>
            <a:ext cx="2755619" cy="2660164"/>
          </a:xfrm>
          <a:prstGeom prst="plus">
            <a:avLst>
              <a:gd name="adj" fmla="val 4024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右矢印 19"/>
          <p:cNvSpPr/>
          <p:nvPr/>
        </p:nvSpPr>
        <p:spPr>
          <a:xfrm rot="6507499">
            <a:off x="4098221" y="1933231"/>
            <a:ext cx="2110299" cy="62118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右矢印 20"/>
          <p:cNvSpPr/>
          <p:nvPr/>
        </p:nvSpPr>
        <p:spPr>
          <a:xfrm rot="5064403">
            <a:off x="7596654" y="1993916"/>
            <a:ext cx="2055289" cy="59475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839098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9238" t="7965" b="10204"/>
          <a:stretch/>
        </p:blipFill>
        <p:spPr>
          <a:xfrm>
            <a:off x="3780733" y="1860255"/>
            <a:ext cx="7019824" cy="4746812"/>
          </a:xfrm>
          <a:prstGeom prst="rect">
            <a:avLst/>
          </a:prstGeom>
        </p:spPr>
      </p:pic>
      <p:sp>
        <p:nvSpPr>
          <p:cNvPr id="11" name="テキスト ボックス 10"/>
          <p:cNvSpPr txBox="1"/>
          <p:nvPr/>
        </p:nvSpPr>
        <p:spPr>
          <a:xfrm>
            <a:off x="625335" y="484626"/>
            <a:ext cx="11925782" cy="707886"/>
          </a:xfrm>
          <a:prstGeom prst="rect">
            <a:avLst/>
          </a:prstGeom>
          <a:noFill/>
        </p:spPr>
        <p:txBody>
          <a:bodyPr wrap="square" rtlCol="0">
            <a:spAutoFit/>
          </a:bodyPr>
          <a:lstStyle/>
          <a:p>
            <a:r>
              <a:rPr lang="ja-JP" altLang="en-US" sz="4000" dirty="0" smtClean="0">
                <a:solidFill>
                  <a:srgbClr val="FF0000"/>
                </a:solidFill>
                <a:latin typeface="UD デジタル 教科書体 NP-B" panose="02020700000000000000" pitchFamily="18" charset="-128"/>
                <a:ea typeface="UD デジタル 教科書体 NP-B" panose="02020700000000000000" pitchFamily="18" charset="-128"/>
              </a:rPr>
              <a:t>橋</a:t>
            </a:r>
            <a:r>
              <a:rPr lang="ja-JP" altLang="en-US" sz="4000" dirty="0">
                <a:solidFill>
                  <a:srgbClr val="FF0000"/>
                </a:solidFill>
                <a:latin typeface="UD デジタル 教科書体 NP-B" panose="02020700000000000000" pitchFamily="18" charset="-128"/>
                <a:ea typeface="UD デジタル 教科書体 NP-B" panose="02020700000000000000" pitchFamily="18" charset="-128"/>
              </a:rPr>
              <a:t>の</a:t>
            </a:r>
            <a:r>
              <a:rPr lang="ja-JP" altLang="en-US" sz="4000" dirty="0" smtClean="0">
                <a:solidFill>
                  <a:srgbClr val="FF0000"/>
                </a:solidFill>
                <a:latin typeface="UD デジタル 教科書体 NP-B" panose="02020700000000000000" pitchFamily="18" charset="-128"/>
                <a:ea typeface="UD デジタル 教科書体 NP-B" panose="02020700000000000000" pitchFamily="18" charset="-128"/>
              </a:rPr>
              <a:t>土台の上に，重りをおいてはいけません。</a:t>
            </a:r>
            <a:endParaRPr lang="ja-JP" altLang="en-US" sz="40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0" name="右矢印 9"/>
          <p:cNvSpPr/>
          <p:nvPr/>
        </p:nvSpPr>
        <p:spPr>
          <a:xfrm rot="5806966">
            <a:off x="4645107" y="1413106"/>
            <a:ext cx="1318864" cy="89429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右矢印 11"/>
          <p:cNvSpPr/>
          <p:nvPr/>
        </p:nvSpPr>
        <p:spPr>
          <a:xfrm rot="3969095">
            <a:off x="8028378" y="1479604"/>
            <a:ext cx="1471358" cy="7613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角丸四角形 6"/>
          <p:cNvSpPr/>
          <p:nvPr/>
        </p:nvSpPr>
        <p:spPr>
          <a:xfrm>
            <a:off x="4440490" y="2604304"/>
            <a:ext cx="1657411" cy="2280212"/>
          </a:xfrm>
          <a:prstGeom prst="roundRect">
            <a:avLst/>
          </a:prstGeom>
          <a:noFill/>
          <a:ln w="825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角丸四角形 13"/>
          <p:cNvSpPr/>
          <p:nvPr/>
        </p:nvSpPr>
        <p:spPr>
          <a:xfrm>
            <a:off x="8449229" y="2604304"/>
            <a:ext cx="1657411" cy="2280212"/>
          </a:xfrm>
          <a:prstGeom prst="roundRect">
            <a:avLst/>
          </a:prstGeom>
          <a:noFill/>
          <a:ln w="825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十字形 14"/>
          <p:cNvSpPr/>
          <p:nvPr/>
        </p:nvSpPr>
        <p:spPr>
          <a:xfrm rot="2738340">
            <a:off x="788287" y="2380192"/>
            <a:ext cx="2755619" cy="2660164"/>
          </a:xfrm>
          <a:prstGeom prst="plus">
            <a:avLst>
              <a:gd name="adj" fmla="val 4024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654182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5508" y="1195755"/>
            <a:ext cx="11895992" cy="5324535"/>
          </a:xfrm>
          <a:prstGeom prst="rect">
            <a:avLst/>
          </a:prstGeom>
          <a:noFill/>
        </p:spPr>
        <p:txBody>
          <a:bodyPr wrap="square" rtlCol="0">
            <a:spAutoFit/>
          </a:bodyPr>
          <a:lstStyle/>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・問題の解決に向けていろいろ工夫しながら何回も</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　チャレンジすることが大事。</a:t>
            </a:r>
            <a:endParaRPr lang="en-US" altLang="ja-JP" sz="4000" dirty="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endParaRPr lang="en-US" altLang="ja-JP" sz="4000" dirty="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・自分には思いつかなかった考えも参考にすること</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　も必要。</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endParaRPr lang="ja-JP" altLang="en-US" sz="4000" dirty="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・いろいろな問題をいろいろな教科の知識を使って</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r>
              <a:rPr lang="ja-JP" altLang="en-US"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rPr>
              <a:t>　解決していくことが大事。</a:t>
            </a:r>
            <a:endParaRPr lang="en-US" altLang="ja-JP" sz="4000" dirty="0" smtClean="0">
              <a:solidFill>
                <a:schemeClr val="bg1">
                  <a:lumMod val="95000"/>
                </a:schemeClr>
              </a:solidFill>
              <a:latin typeface="UD デジタル 教科書体 N-B" panose="02020700000000000000" pitchFamily="17" charset="-128"/>
              <a:ea typeface="UD デジタル 教科書体 N-B" panose="02020700000000000000" pitchFamily="17" charset="-128"/>
            </a:endParaRPr>
          </a:p>
          <a:p>
            <a:endParaRPr lang="ja-JP" altLang="en-US" sz="2000" dirty="0">
              <a:latin typeface="UD デジタル 教科書体 N-B" panose="02020700000000000000" pitchFamily="17" charset="-128"/>
              <a:ea typeface="UD デジタル 教科書体 N-B" panose="02020700000000000000" pitchFamily="17" charset="-128"/>
            </a:endParaRPr>
          </a:p>
        </p:txBody>
      </p:sp>
      <p:sp>
        <p:nvSpPr>
          <p:cNvPr id="2" name="テキスト ボックス 1"/>
          <p:cNvSpPr txBox="1"/>
          <p:nvPr/>
        </p:nvSpPr>
        <p:spPr>
          <a:xfrm>
            <a:off x="254977" y="246185"/>
            <a:ext cx="3033346" cy="707886"/>
          </a:xfrm>
          <a:prstGeom prst="rect">
            <a:avLst/>
          </a:prstGeom>
          <a:noFill/>
          <a:ln w="38100">
            <a:solidFill>
              <a:schemeClr val="tx1"/>
            </a:solidFill>
          </a:ln>
        </p:spPr>
        <p:txBody>
          <a:bodyPr wrap="square" rtlCol="0">
            <a:spAutoFit/>
          </a:bodyPr>
          <a:lstStyle/>
          <a:p>
            <a:r>
              <a:rPr kumimoji="1" lang="ja-JP" altLang="en-US" sz="4000" dirty="0" smtClean="0">
                <a:latin typeface="UD デジタル 教科書体 NK-B" panose="02020700000000000000" pitchFamily="18" charset="-128"/>
                <a:ea typeface="UD デジタル 教科書体 NK-B" panose="02020700000000000000" pitchFamily="18" charset="-128"/>
              </a:rPr>
              <a:t>まとめのお話</a:t>
            </a:r>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2180492" y="954071"/>
            <a:ext cx="1230923" cy="400110"/>
          </a:xfrm>
          <a:prstGeom prst="rect">
            <a:avLst/>
          </a:prstGeom>
          <a:noFill/>
        </p:spPr>
        <p:txBody>
          <a:bodyPr wrap="square" rtlCol="0">
            <a:spAutoFit/>
          </a:bodyPr>
          <a:lstStyle/>
          <a:p>
            <a:r>
              <a:rPr kumimoji="1" lang="ja-JP" altLang="en-US" sz="2000" dirty="0" smtClean="0">
                <a:solidFill>
                  <a:schemeClr val="bg1">
                    <a:lumMod val="95000"/>
                  </a:schemeClr>
                </a:solidFill>
                <a:latin typeface="UD デジタル 教科書体 NK-B" panose="02020700000000000000" pitchFamily="18" charset="-128"/>
                <a:ea typeface="UD デジタル 教科書体 NK-B" panose="02020700000000000000" pitchFamily="18" charset="-128"/>
              </a:rPr>
              <a:t>かいけつ</a:t>
            </a:r>
            <a:endParaRPr kumimoji="1" lang="ja-JP" altLang="en-US" sz="2000" dirty="0">
              <a:solidFill>
                <a:schemeClr val="bg1">
                  <a:lumMod val="95000"/>
                </a:schemeClr>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8928014" y="4627854"/>
            <a:ext cx="1230923" cy="400110"/>
          </a:xfrm>
          <a:prstGeom prst="rect">
            <a:avLst/>
          </a:prstGeom>
          <a:noFill/>
        </p:spPr>
        <p:txBody>
          <a:bodyPr wrap="square" rtlCol="0">
            <a:spAutoFit/>
          </a:bodyPr>
          <a:lstStyle/>
          <a:p>
            <a:r>
              <a:rPr kumimoji="1" lang="ja-JP" altLang="en-US" sz="2000" dirty="0" smtClean="0">
                <a:solidFill>
                  <a:schemeClr val="bg1">
                    <a:lumMod val="95000"/>
                  </a:schemeClr>
                </a:solidFill>
                <a:latin typeface="UD デジタル 教科書体 NK-B" panose="02020700000000000000" pitchFamily="18" charset="-128"/>
                <a:ea typeface="UD デジタル 教科書体 NK-B" panose="02020700000000000000" pitchFamily="18" charset="-128"/>
              </a:rPr>
              <a:t>ちしき</a:t>
            </a:r>
            <a:endParaRPr kumimoji="1" lang="ja-JP" altLang="en-US" sz="2000" dirty="0">
              <a:solidFill>
                <a:schemeClr val="bg1">
                  <a:lumMod val="95000"/>
                </a:schemeClr>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663118" y="5294158"/>
            <a:ext cx="1230923" cy="400110"/>
          </a:xfrm>
          <a:prstGeom prst="rect">
            <a:avLst/>
          </a:prstGeom>
          <a:noFill/>
        </p:spPr>
        <p:txBody>
          <a:bodyPr wrap="square" rtlCol="0">
            <a:spAutoFit/>
          </a:bodyPr>
          <a:lstStyle/>
          <a:p>
            <a:r>
              <a:rPr kumimoji="1" lang="ja-JP" altLang="en-US" sz="2000" dirty="0" smtClean="0">
                <a:solidFill>
                  <a:schemeClr val="bg1">
                    <a:lumMod val="95000"/>
                  </a:schemeClr>
                </a:solidFill>
                <a:latin typeface="UD デジタル 教科書体 NK-B" panose="02020700000000000000" pitchFamily="18" charset="-128"/>
                <a:ea typeface="UD デジタル 教科書体 NK-B" panose="02020700000000000000" pitchFamily="18" charset="-128"/>
              </a:rPr>
              <a:t>かいけつ</a:t>
            </a:r>
            <a:endParaRPr kumimoji="1" lang="ja-JP" altLang="en-US" sz="2000" dirty="0">
              <a:solidFill>
                <a:schemeClr val="bg1">
                  <a:lumMod val="95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09228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TotalTime>
  <Words>893</Words>
  <Application>Microsoft Office PowerPoint</Application>
  <PresentationFormat>ワイド画面</PresentationFormat>
  <Paragraphs>117</Paragraphs>
  <Slides>12</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HG丸ｺﾞｼｯｸM-PRO</vt:lpstr>
      <vt:lpstr>UD デジタル 教科書体 N-B</vt:lpstr>
      <vt:lpstr>UD デジタル 教科書体 NK-B</vt:lpstr>
      <vt:lpstr>UD デジタル 教科書体 NK-R</vt:lpstr>
      <vt:lpstr>UD デジタル 教科書体 NP-B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宮城県総合教育センター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STEAM教室（ものづくり）（スライド）</dc:title>
  <dc:creator>宮城県総合教育センター　理科教育研究グループ</dc:creator>
  <cp:lastModifiedBy>long2110</cp:lastModifiedBy>
  <cp:revision>1</cp:revision>
  <cp:lastPrinted>2022-02-03T01:10:16Z</cp:lastPrinted>
  <dcterms:created xsi:type="dcterms:W3CDTF">2021-10-04T08:04:16Z</dcterms:created>
  <dcterms:modified xsi:type="dcterms:W3CDTF">2022-03-17T02:54:58Z</dcterms:modified>
</cp:coreProperties>
</file>