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714" r:id="rId2"/>
    <p:sldId id="669" r:id="rId3"/>
    <p:sldId id="718" r:id="rId4"/>
    <p:sldId id="695" r:id="rId5"/>
    <p:sldId id="653" r:id="rId6"/>
    <p:sldId id="696" r:id="rId7"/>
    <p:sldId id="698" r:id="rId8"/>
    <p:sldId id="700" r:id="rId9"/>
    <p:sldId id="702" r:id="rId10"/>
    <p:sldId id="703" r:id="rId11"/>
    <p:sldId id="681" r:id="rId12"/>
    <p:sldId id="706" r:id="rId13"/>
    <p:sldId id="708" r:id="rId14"/>
    <p:sldId id="711" r:id="rId15"/>
    <p:sldId id="715" r:id="rId16"/>
    <p:sldId id="719" r:id="rId17"/>
    <p:sldId id="712" r:id="rId18"/>
    <p:sldId id="713" r:id="rId19"/>
    <p:sldId id="684" r:id="rId20"/>
    <p:sldId id="736" r:id="rId21"/>
    <p:sldId id="688" r:id="rId22"/>
    <p:sldId id="704" r:id="rId23"/>
    <p:sldId id="707" r:id="rId24"/>
    <p:sldId id="716" r:id="rId25"/>
    <p:sldId id="722" r:id="rId26"/>
    <p:sldId id="723" r:id="rId27"/>
    <p:sldId id="724" r:id="rId28"/>
    <p:sldId id="725" r:id="rId29"/>
    <p:sldId id="726" r:id="rId30"/>
    <p:sldId id="727" r:id="rId31"/>
    <p:sldId id="728" r:id="rId32"/>
    <p:sldId id="729" r:id="rId33"/>
    <p:sldId id="730" r:id="rId34"/>
    <p:sldId id="731" r:id="rId35"/>
    <p:sldId id="732" r:id="rId36"/>
    <p:sldId id="737" r:id="rId37"/>
    <p:sldId id="733" r:id="rId38"/>
    <p:sldId id="734" r:id="rId39"/>
    <p:sldId id="735" r:id="rId4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初めて板書スライドを使用される先生へ" id="{3EA47513-A527-4976-891C-1FD2750B1172}">
          <p14:sldIdLst>
            <p14:sldId id="714"/>
          </p14:sldIdLst>
        </p14:section>
        <p14:section name="授業前準備用スライド" id="{A86B6B3E-1D0F-4515-8B62-860371A62052}">
          <p14:sldIdLst>
            <p14:sldId id="669"/>
          </p14:sldIdLst>
        </p14:section>
        <p14:section name="素朴概念の確認スライド" id="{E8E2EE0A-7066-4197-BE42-4CE82EF3075B}">
          <p14:sldIdLst>
            <p14:sldId id="718"/>
            <p14:sldId id="695"/>
          </p14:sldIdLst>
        </p14:section>
        <p14:section name="授業用スライド" id="{F206499C-0AEB-4FF9-B2F2-C0079E1C0F37}">
          <p14:sldIdLst>
            <p14:sldId id="653"/>
            <p14:sldId id="696"/>
            <p14:sldId id="698"/>
            <p14:sldId id="700"/>
            <p14:sldId id="702"/>
            <p14:sldId id="703"/>
            <p14:sldId id="681"/>
            <p14:sldId id="706"/>
            <p14:sldId id="708"/>
            <p14:sldId id="711"/>
            <p14:sldId id="715"/>
            <p14:sldId id="719"/>
            <p14:sldId id="712"/>
            <p14:sldId id="713"/>
          </p14:sldIdLst>
        </p14:section>
        <p14:section name="学習シートの使い方が分からない児童がいた場合に使用するスライド例" id="{10EA697A-5A7D-4D6B-8416-8CEA9A7A282A}">
          <p14:sldIdLst>
            <p14:sldId id="684"/>
            <p14:sldId id="736"/>
            <p14:sldId id="688"/>
            <p14:sldId id="704"/>
            <p14:sldId id="707"/>
            <p14:sldId id="716"/>
          </p14:sldIdLst>
        </p14:section>
        <p14:section name="板書スライド使用例（じしゃくのせいしつ）" id="{24073D77-85FD-43EB-86BB-20BD5FA17291}">
          <p14:sldIdLst>
            <p14:sldId id="722"/>
            <p14:sldId id="723"/>
            <p14:sldId id="724"/>
            <p14:sldId id="725"/>
            <p14:sldId id="726"/>
            <p14:sldId id="727"/>
            <p14:sldId id="728"/>
            <p14:sldId id="729"/>
            <p14:sldId id="730"/>
            <p14:sldId id="731"/>
            <p14:sldId id="732"/>
            <p14:sldId id="737"/>
            <p14:sldId id="733"/>
            <p14:sldId id="734"/>
            <p14:sldId id="73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FF99"/>
    <a:srgbClr val="CCFFFF"/>
    <a:srgbClr val="66CCFF"/>
    <a:srgbClr val="99CCFF"/>
    <a:srgbClr val="0424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4" autoAdjust="0"/>
    <p:restoredTop sz="62173" autoAdjust="0"/>
  </p:normalViewPr>
  <p:slideViewPr>
    <p:cSldViewPr snapToGrid="0">
      <p:cViewPr varScale="1">
        <p:scale>
          <a:sx n="51" d="100"/>
          <a:sy n="51" d="100"/>
        </p:scale>
        <p:origin x="1637" y="43"/>
      </p:cViewPr>
      <p:guideLst/>
    </p:cSldViewPr>
  </p:slideViewPr>
  <p:outlineViewPr>
    <p:cViewPr>
      <p:scale>
        <a:sx n="33" d="100"/>
        <a:sy n="33" d="100"/>
      </p:scale>
      <p:origin x="0" y="-7008"/>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8" d="100"/>
          <a:sy n="58" d="100"/>
        </p:scale>
        <p:origin x="3326"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39" tIns="45719" rIns="91439" bIns="457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39" tIns="45719" rIns="91439" bIns="45719" rtlCol="0"/>
          <a:lstStyle>
            <a:lvl1pPr algn="r">
              <a:defRPr sz="1200"/>
            </a:lvl1pPr>
          </a:lstStyle>
          <a:p>
            <a:fld id="{D8F56FDC-AB15-44CB-974A-CFD83DC0392D}" type="datetimeFigureOut">
              <a:rPr kumimoji="1" lang="ja-JP" altLang="en-US" smtClean="0"/>
              <a:t>2025/3/6</a:t>
            </a:fld>
            <a:endParaRPr kumimoji="1" lang="ja-JP" altLang="en-US"/>
          </a:p>
        </p:txBody>
      </p:sp>
      <p:sp>
        <p:nvSpPr>
          <p:cNvPr id="4" name="スライド イメージ プレースホルダー 3"/>
          <p:cNvSpPr>
            <a:spLocks noGrp="1" noRot="1" noChangeAspect="1"/>
          </p:cNvSpPr>
          <p:nvPr>
            <p:ph type="sldImg" idx="2"/>
          </p:nvPr>
        </p:nvSpPr>
        <p:spPr>
          <a:xfrm>
            <a:off x="422275" y="762000"/>
            <a:ext cx="5953125" cy="3349625"/>
          </a:xfrm>
          <a:prstGeom prst="rect">
            <a:avLst/>
          </a:prstGeom>
          <a:noFill/>
          <a:ln w="12700">
            <a:solidFill>
              <a:prstClr val="black"/>
            </a:solidFill>
          </a:ln>
        </p:spPr>
        <p:txBody>
          <a:bodyPr vert="horz" lIns="91439" tIns="45719" rIns="91439" bIns="45719" rtlCol="0" anchor="ctr"/>
          <a:lstStyle/>
          <a:p>
            <a:endParaRPr lang="ja-JP" altLang="en-US"/>
          </a:p>
        </p:txBody>
      </p:sp>
      <p:sp>
        <p:nvSpPr>
          <p:cNvPr id="5" name="ノート プレースホルダー 4"/>
          <p:cNvSpPr>
            <a:spLocks noGrp="1"/>
          </p:cNvSpPr>
          <p:nvPr>
            <p:ph type="body" sz="quarter" idx="3"/>
          </p:nvPr>
        </p:nvSpPr>
        <p:spPr>
          <a:xfrm>
            <a:off x="432394" y="4375011"/>
            <a:ext cx="5932887" cy="4790244"/>
          </a:xfrm>
          <a:prstGeom prst="rect">
            <a:avLst/>
          </a:prstGeom>
        </p:spPr>
        <p:txBody>
          <a:bodyPr vert="horz" lIns="91439" tIns="45719" rIns="91439" bIns="45719"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9" tIns="45719" rIns="91439" bIns="457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5"/>
            <a:ext cx="2945659" cy="498055"/>
          </a:xfrm>
          <a:prstGeom prst="rect">
            <a:avLst/>
          </a:prstGeom>
        </p:spPr>
        <p:txBody>
          <a:bodyPr vert="horz" lIns="91439" tIns="45719" rIns="91439" bIns="45719" rtlCol="0" anchor="b"/>
          <a:lstStyle>
            <a:lvl1pPr algn="r">
              <a:defRPr sz="1200"/>
            </a:lvl1pPr>
          </a:lstStyle>
          <a:p>
            <a:fld id="{6E8EACFC-587A-460D-AA97-51C87B25DE14}" type="slidenum">
              <a:rPr kumimoji="1" lang="ja-JP" altLang="en-US" smtClean="0"/>
              <a:t>‹#›</a:t>
            </a:fld>
            <a:endParaRPr kumimoji="1" lang="ja-JP" altLang="en-US"/>
          </a:p>
        </p:txBody>
      </p:sp>
    </p:spTree>
    <p:extLst>
      <p:ext uri="{BB962C8B-B14F-4D97-AF65-F5344CB8AC3E}">
        <p14:creationId xmlns:p14="http://schemas.microsoft.com/office/powerpoint/2010/main" val="30136429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endParaRPr lang="ja-JP" altLang="en-US"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a:t>
            </a:fld>
            <a:endParaRPr kumimoji="1" lang="ja-JP" altLang="en-US"/>
          </a:p>
        </p:txBody>
      </p:sp>
    </p:spTree>
    <p:extLst>
      <p:ext uri="{BB962C8B-B14F-4D97-AF65-F5344CB8AC3E}">
        <p14:creationId xmlns:p14="http://schemas.microsoft.com/office/powerpoint/2010/main" val="381314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UD デジタル 教科書体 N-R" panose="02020400000000000000" pitchFamily="17" charset="-128"/>
                <a:ea typeface="UD デジタル 教科書体 N-R" panose="02020400000000000000" pitchFamily="17" charset="-128"/>
              </a:rPr>
              <a:t>６　なかま分けしてつけた名前から、気づいたことをまとめよう（学習シート③）</a:t>
            </a:r>
            <a:endParaRPr lang="en-US" altLang="ja-JP" dirty="0">
              <a:latin typeface="UD デジタル 教科書体 N-R" panose="02020400000000000000" pitchFamily="17" charset="-128"/>
              <a:ea typeface="UD デジタル 教科書体 N-R" panose="02020400000000000000"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自然事象への気付き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◆（★）仲間分けして、「■■■■の△△△△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についてどんなことに気付きましたか。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（★）仲間分けして付けた名前を、（★）学習シートの気付いたことのところに</a:t>
            </a:r>
            <a:r>
              <a:rPr lang="ja-JP" altLang="en-US" b="1" u="sng" dirty="0">
                <a:latin typeface="UD デジタル 教科書体 N-R" panose="02020400000000000000" pitchFamily="17" charset="-128"/>
                <a:ea typeface="UD デジタル 教科書体 N-R" panose="02020400000000000000" pitchFamily="17" charset="-128"/>
              </a:rPr>
              <a:t>そのまま</a:t>
            </a:r>
            <a:r>
              <a:rPr lang="ja-JP" altLang="en-US" dirty="0">
                <a:latin typeface="UD デジタル 教科書体 N-R" panose="02020400000000000000" pitchFamily="17" charset="-128"/>
                <a:ea typeface="UD デジタル 教科書体 N-R" panose="02020400000000000000" pitchFamily="17" charset="-128"/>
              </a:rPr>
              <a:t>書きましょう。（移動しましょう）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◆では、始めてください。（★）</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(8)</a:t>
            </a:r>
            <a:r>
              <a:rPr lang="ja-JP" altLang="en-US" dirty="0">
                <a:latin typeface="UD デジタル 教科書体 N-R" panose="02020400000000000000" pitchFamily="17" charset="-128"/>
                <a:ea typeface="UD デジタル 教科書体 N-R" panose="02020400000000000000" pitchFamily="17" charset="-128"/>
              </a:rPr>
              <a:t>気付きを書く際に言葉を変えたり、まとめようとしたりしている。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【8】｢</a:t>
            </a:r>
            <a:r>
              <a:rPr lang="ja-JP" altLang="en-US" dirty="0">
                <a:latin typeface="UD デジタル 教科書体 N-R" panose="02020400000000000000" pitchFamily="17" charset="-128"/>
                <a:ea typeface="UD デジタル 教科書体 N-R" panose="02020400000000000000" pitchFamily="17" charset="-128"/>
              </a:rPr>
              <a:t>整理して付けた名前をそのまま書きましょう</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10</a:t>
            </a:fld>
            <a:endParaRPr kumimoji="1" lang="ja-JP" altLang="en-US"/>
          </a:p>
        </p:txBody>
      </p:sp>
    </p:spTree>
    <p:extLst>
      <p:ext uri="{BB962C8B-B14F-4D97-AF65-F5344CB8AC3E}">
        <p14:creationId xmlns:p14="http://schemas.microsoft.com/office/powerpoint/2010/main" val="24192036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latin typeface="UD デジタル 教科書体 N-R" panose="02020400000000000000" pitchFamily="17" charset="-128"/>
                <a:ea typeface="UD デジタル 教科書体 N-R" panose="02020400000000000000" pitchFamily="17" charset="-128"/>
              </a:rPr>
              <a:t>６　なかま分けしてつけた名前から、気づいたことをまとめよう（学習シート③）</a:t>
            </a: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自然事象への気付き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◆これまでの活動で、（★）「■■■■の△△△△」は、★★★、◇◇◇というように気付いたことをまとめることができました。</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◆ここから更に調べたいことや確かめたいことを見付けられるように（★）もう少し整理して考えてみましょう。（★）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11</a:t>
            </a:fld>
            <a:endParaRPr kumimoji="1" lang="ja-JP" altLang="en-US"/>
          </a:p>
        </p:txBody>
      </p:sp>
    </p:spTree>
    <p:extLst>
      <p:ext uri="{BB962C8B-B14F-4D97-AF65-F5344CB8AC3E}">
        <p14:creationId xmlns:p14="http://schemas.microsoft.com/office/powerpoint/2010/main" val="1060989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125622" indent="-125622" algn="just" defTabSz="914384">
              <a:defRPr/>
            </a:pPr>
            <a:r>
              <a:rPr lang="ja-JP" altLang="en-US" kern="0" dirty="0">
                <a:latin typeface="UD デジタル 教科書体 N-R" panose="02020400000000000000" pitchFamily="17" charset="-128"/>
                <a:ea typeface="UD デジタル 教科書体 N-R" panose="02020400000000000000" pitchFamily="17" charset="-128"/>
              </a:rPr>
              <a:t>６　なかま分けしてつけた名前から、気づいたことをまとめよう（学習シート④）</a:t>
            </a:r>
            <a:endParaRPr lang="en-US" altLang="ja-JP" kern="0"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自然事象への気付き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（○分）</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2" indent="-125622" algn="just" defTabSz="914384">
              <a:defRPr/>
            </a:pP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（★）仲間分けして</a:t>
            </a:r>
            <a:r>
              <a:rPr lang="ja-JP" altLang="en-US" dirty="0">
                <a:latin typeface="UD デジタル 教科書体 N-R" panose="02020400000000000000" pitchFamily="17" charset="-128"/>
                <a:ea typeface="UD デジタル 教科書体 N-R" panose="02020400000000000000" pitchFamily="17" charset="-128"/>
              </a:rPr>
              <a:t>付</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けた名前を、（★）このように</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表の一番上に</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書きましょう。（移動しましょう）</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14384">
              <a:defRPr/>
            </a:pPr>
            <a:r>
              <a:rPr lang="ja-JP" altLang="en-US" dirty="0">
                <a:latin typeface="UD デジタル 教科書体 N-R" panose="02020400000000000000" pitchFamily="17" charset="-128"/>
                <a:ea typeface="UD デジタル 教科書体 N-R" panose="02020400000000000000" pitchFamily="17" charset="-128"/>
              </a:rPr>
              <a:t>◆では、始めてください。（★）</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endParaRPr lang="en-US" altLang="ja-JP"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12</a:t>
            </a:fld>
            <a:endParaRPr kumimoji="1" lang="ja-JP" altLang="en-US"/>
          </a:p>
        </p:txBody>
      </p:sp>
    </p:spTree>
    <p:extLst>
      <p:ext uri="{BB962C8B-B14F-4D97-AF65-F5344CB8AC3E}">
        <p14:creationId xmlns:p14="http://schemas.microsoft.com/office/powerpoint/2010/main" val="36556343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125622" indent="-125622" algn="just" defTabSz="914384">
              <a:defRPr/>
            </a:pPr>
            <a:r>
              <a:rPr lang="ja-JP" altLang="en-US" kern="0" dirty="0">
                <a:latin typeface="UD デジタル 教科書体 N-R" panose="02020400000000000000" pitchFamily="17" charset="-128"/>
                <a:ea typeface="UD デジタル 教科書体 N-R" panose="02020400000000000000" pitchFamily="17" charset="-128"/>
              </a:rPr>
              <a:t>７　</a:t>
            </a:r>
            <a:r>
              <a:rPr lang="en-US" altLang="ja-JP" kern="0" dirty="0">
                <a:latin typeface="UD デジタル 教科書体 N-R" panose="02020400000000000000" pitchFamily="17" charset="-128"/>
                <a:ea typeface="UD デジタル 教科書体 N-R" panose="02020400000000000000" pitchFamily="17" charset="-128"/>
              </a:rPr>
              <a:t>『</a:t>
            </a:r>
            <a:r>
              <a:rPr lang="ja-JP" altLang="en-US" kern="0" dirty="0">
                <a:latin typeface="UD デジタル 教科書体 N-R" panose="02020400000000000000" pitchFamily="17" charset="-128"/>
                <a:ea typeface="UD デジタル 教科書体 N-R" panose="02020400000000000000" pitchFamily="17" charset="-128"/>
              </a:rPr>
              <a:t>気づき</a:t>
            </a:r>
            <a:r>
              <a:rPr lang="en-US" altLang="ja-JP" kern="0" dirty="0">
                <a:latin typeface="UD デジタル 教科書体 N-R" panose="02020400000000000000" pitchFamily="17" charset="-128"/>
                <a:ea typeface="UD デジタル 教科書体 N-R" panose="02020400000000000000" pitchFamily="17" charset="-128"/>
              </a:rPr>
              <a:t>』</a:t>
            </a:r>
            <a:r>
              <a:rPr lang="ja-JP" altLang="en-US" kern="0" dirty="0">
                <a:latin typeface="UD デジタル 教科書体 N-R" panose="02020400000000000000" pitchFamily="17" charset="-128"/>
                <a:ea typeface="UD デジタル 教科書体 N-R" panose="02020400000000000000" pitchFamily="17" charset="-128"/>
              </a:rPr>
              <a:t>からわかりやすいれいを考えよう（学習シート④）</a:t>
            </a:r>
          </a:p>
          <a:p>
            <a:pPr marL="125622" marR="0" lvl="0" indent="-125622" algn="just" defTabSz="914384" rtl="0" eaLnBrk="1" fontAlgn="auto" latinLnBrk="0" hangingPunct="1">
              <a:lnSpc>
                <a:spcPct val="100000"/>
              </a:lnSpc>
              <a:spcBef>
                <a:spcPts val="0"/>
              </a:spcBef>
              <a:spcAft>
                <a:spcPts val="0"/>
              </a:spcAft>
              <a:buClrTx/>
              <a:buSzTx/>
              <a:buFontTx/>
              <a:buNone/>
              <a:tabLst/>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気付きの具体化</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（個人〇分・班〇分）</a:t>
            </a:r>
            <a:endParaRPr lang="en-US" altLang="ja-JP" dirty="0">
              <a:latin typeface="UD デジタル 教科書体 N-R" panose="02020400000000000000" pitchFamily="17" charset="-128"/>
              <a:ea typeface="UD デジタル 教科書体 N-R" panose="02020400000000000000" pitchFamily="17" charset="-128"/>
            </a:endParaRPr>
          </a:p>
          <a:p>
            <a:pPr marL="125625" indent="-125625" algn="just"/>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次に（★）仲間分けして気付いたことの</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例を</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書きま</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しょう。</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・表に例を書き込む作業は、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気付きの整理</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で使用した付箋を表に移動させる等の活動に変更して実施してもよい。</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13</a:t>
            </a:fld>
            <a:endParaRPr kumimoji="1" lang="ja-JP" altLang="en-US"/>
          </a:p>
        </p:txBody>
      </p:sp>
    </p:spTree>
    <p:extLst>
      <p:ext uri="{BB962C8B-B14F-4D97-AF65-F5344CB8AC3E}">
        <p14:creationId xmlns:p14="http://schemas.microsoft.com/office/powerpoint/2010/main" val="39507137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125625" indent="-125625" algn="just"/>
            <a:r>
              <a:rPr lang="ja-JP" altLang="en-US" kern="0" dirty="0">
                <a:latin typeface="UD デジタル 教科書体 N-R" panose="02020400000000000000" pitchFamily="17" charset="-128"/>
                <a:ea typeface="UD デジタル 教科書体 N-R" panose="02020400000000000000" pitchFamily="17" charset="-128"/>
              </a:rPr>
              <a:t>８　れいを比べて、同じところを見つけよう（学習シート④）</a:t>
            </a:r>
          </a:p>
          <a:p>
            <a:pPr marL="125625" indent="-125625"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関係性を見いだす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　個人〇分・班〇分（</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共通点まずは一つ）</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5" indent="-125625" algn="just" defTabSz="914384">
              <a:defRPr/>
            </a:pPr>
            <a:endParaRPr lang="en-US" altLang="ja-JP" kern="0"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r>
              <a:rPr lang="ja-JP" altLang="en-US" dirty="0">
                <a:latin typeface="UD デジタル 教科書体 N-R" panose="02020400000000000000" pitchFamily="17" charset="-128"/>
                <a:ea typeface="UD デジタル 教科書体 N-R" panose="02020400000000000000" pitchFamily="17" charset="-128"/>
              </a:rPr>
              <a:t>◆（★）例を比べて、（★）きょう通点を書きましょう。ただし、共通点と気付きが同じにならないように、また気付きに戻ることがないようにしてください。</a:t>
            </a:r>
          </a:p>
          <a:p>
            <a:pPr marL="126989" indent="-126989" algn="just" defTabSz="924334">
              <a:defRPr/>
            </a:pPr>
            <a:r>
              <a:rPr lang="ja-JP" altLang="en-US" dirty="0">
                <a:latin typeface="UD デジタル 教科書体 N-R" panose="02020400000000000000" pitchFamily="17" charset="-128"/>
                <a:ea typeface="UD デジタル 教科書体 N-R" panose="02020400000000000000" pitchFamily="17" charset="-128"/>
              </a:rPr>
              <a:t>◆（書き終わった班があれば）他の班の気づきや例、きょう通点も見てください。（★）</a:t>
            </a: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・共通点は、一つではないことを伝える。</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dirty="0">
                <a:latin typeface="UD デジタル 教科書体 N-R" panose="02020400000000000000" pitchFamily="17" charset="-128"/>
                <a:ea typeface="UD デジタル 教科書体 N-R" panose="02020400000000000000" pitchFamily="17" charset="-128"/>
              </a:rPr>
              <a:t>・共通点を考える上で、まとめることができない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は後に共通点が見つかったり、問題の設定に役立ったりする場合があるので、消さずに残しておかせる。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(9)</a:t>
            </a:r>
            <a:r>
              <a:rPr lang="ja-JP" altLang="en-US" dirty="0">
                <a:latin typeface="UD デジタル 教科書体 N-R" panose="02020400000000000000" pitchFamily="17" charset="-128"/>
                <a:ea typeface="UD デジタル 教科書体 N-R" panose="02020400000000000000" pitchFamily="17" charset="-128"/>
              </a:rPr>
              <a:t>共通点が見つけられない。</a:t>
            </a:r>
            <a:endParaRPr lang="en-US" altLang="ja-JP"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【9】</a:t>
            </a:r>
            <a:r>
              <a:rPr lang="ja-JP" altLang="en-US" dirty="0">
                <a:latin typeface="UD デジタル 教科書体 N-R" panose="02020400000000000000" pitchFamily="17" charset="-128"/>
                <a:ea typeface="UD デジタル 教科書体 N-R" panose="02020400000000000000" pitchFamily="17" charset="-128"/>
              </a:rPr>
              <a:t>「この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の同じところはありますか」</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まとめられない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を除いて考えてみましょう</a:t>
            </a:r>
            <a:r>
              <a:rPr lang="en-US" altLang="ja-JP" dirty="0">
                <a:latin typeface="UD デジタル 教科書体 N-R" panose="02020400000000000000" pitchFamily="17" charset="-128"/>
                <a:ea typeface="UD デジタル 教科書体 N-R" panose="02020400000000000000" pitchFamily="17" charset="-128"/>
              </a:rPr>
              <a:t>｣</a:t>
            </a:r>
            <a:endParaRPr lang="ja-JP" altLang="en-US"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一つの気付きと例に複数の共通点を書いて先に進んでいない。</a:t>
            </a:r>
            <a:endParaRPr lang="en-US" altLang="ja-JP"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まずは一つずつ書きましょう。全ての気付きについて一つずつ書けたら二つ目の共通点も書きましょう</a:t>
            </a:r>
            <a:r>
              <a:rPr lang="en-US" altLang="ja-JP" dirty="0">
                <a:latin typeface="UD デジタル 教科書体 N-R" panose="02020400000000000000" pitchFamily="17" charset="-128"/>
                <a:ea typeface="UD デジタル 教科書体 N-R" panose="02020400000000000000" pitchFamily="17" charset="-128"/>
              </a:rPr>
              <a:t>｣</a:t>
            </a:r>
            <a:endParaRPr lang="ja-JP" altLang="en-US"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14</a:t>
            </a:fld>
            <a:endParaRPr kumimoji="1" lang="ja-JP" altLang="en-US"/>
          </a:p>
        </p:txBody>
      </p:sp>
    </p:spTree>
    <p:extLst>
      <p:ext uri="{BB962C8B-B14F-4D97-AF65-F5344CB8AC3E}">
        <p14:creationId xmlns:p14="http://schemas.microsoft.com/office/powerpoint/2010/main" val="2773772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BADEA-3FD3-5957-79AD-09BF7E5CC8D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126027F-21D0-54C1-2DFB-ED160D72B405}"/>
              </a:ext>
            </a:extLst>
          </p:cNvPr>
          <p:cNvSpPr>
            <a:spLocks noGrp="1" noRot="1" noChangeAspect="1"/>
          </p:cNvSpPr>
          <p:nvPr>
            <p:ph type="sldImg"/>
          </p:nvPr>
        </p:nvSpPr>
        <p:spPr>
          <a:xfrm>
            <a:off x="422275" y="762000"/>
            <a:ext cx="5953125" cy="3349625"/>
          </a:xfrm>
        </p:spPr>
      </p:sp>
      <p:sp>
        <p:nvSpPr>
          <p:cNvPr id="3" name="ノート プレースホルダー 2">
            <a:extLst>
              <a:ext uri="{FF2B5EF4-FFF2-40B4-BE49-F238E27FC236}">
                <a16:creationId xmlns:a16="http://schemas.microsoft.com/office/drawing/2014/main" id="{921EA1DC-CD75-3D42-B500-7B6A7E0D22DB}"/>
              </a:ext>
            </a:extLst>
          </p:cNvPr>
          <p:cNvSpPr>
            <a:spLocks noGrp="1"/>
          </p:cNvSpPr>
          <p:nvPr>
            <p:ph type="body" idx="1"/>
          </p:nvPr>
        </p:nvSpPr>
        <p:spPr/>
        <p:txBody>
          <a:bodyPr/>
          <a:lstStyle/>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（☆を見つけないと問題設定できない場合）（学習シート④）</a:t>
            </a:r>
            <a:endParaRPr lang="en-US" altLang="ja-JP"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９　</a:t>
            </a:r>
            <a:r>
              <a:rPr lang="ja-JP" altLang="en-US" kern="0" dirty="0">
                <a:latin typeface="UD デジタル 教科書体 N-R" panose="02020400000000000000" pitchFamily="17" charset="-128"/>
                <a:ea typeface="UD デジタル 教科書体 N-R" panose="02020400000000000000" pitchFamily="17" charset="-128"/>
              </a:rPr>
              <a:t>きょう通点からそれぞれの☆を見つけよう</a:t>
            </a:r>
            <a:endParaRPr lang="ja-JP" altLang="en-US"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傾向を見いだす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　</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傾向</a:t>
            </a:r>
            <a:r>
              <a:rPr lang="ja-JP" altLang="en-US" dirty="0">
                <a:latin typeface="UD デジタル 教科書体 N-R" panose="02020400000000000000" pitchFamily="17" charset="-128"/>
                <a:ea typeface="UD デジタル 教科書体 N-R" panose="02020400000000000000" pitchFamily="17" charset="-128"/>
              </a:rPr>
              <a:t>（個人〇分、班〇分）</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24334">
              <a:defRPr/>
            </a:pPr>
            <a:endParaRPr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流れ</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見</a:t>
            </a:r>
            <a:r>
              <a:rPr lang="ja-JP" altLang="en-US" dirty="0">
                <a:latin typeface="UD デジタル 教科書体 N-R" panose="02020400000000000000" pitchFamily="17" charset="-128"/>
                <a:ea typeface="UD デジタル 教科書体 N-R" panose="02020400000000000000" pitchFamily="17" charset="-128"/>
              </a:rPr>
              <a:t>付</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けた共通点のそれぞれの☆（傾向）を見</a:t>
            </a:r>
            <a:r>
              <a:rPr lang="ja-JP" altLang="en-US" dirty="0">
                <a:latin typeface="UD デジタル 教科書体 N-R" panose="02020400000000000000" pitchFamily="17" charset="-128"/>
                <a:ea typeface="UD デジタル 教科書体 N-R" panose="02020400000000000000" pitchFamily="17" charset="-128"/>
              </a:rPr>
              <a:t>付</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けましょう。まず、自分で考えて、その後は班で考えます。では、自分で考えてください。（時間が経過したら）班で考えてください。☆は付箋に書いて、（★）</a:t>
            </a:r>
            <a:r>
              <a:rPr lang="ja-JP" altLang="en-US" dirty="0">
                <a:latin typeface="UD デジタル 教科書体 N-R" panose="02020400000000000000" pitchFamily="17" charset="-128"/>
                <a:ea typeface="UD デジタル 教科書体 N-R" panose="02020400000000000000" pitchFamily="17" charset="-128"/>
              </a:rPr>
              <a:t>学習シートのきょう通点の上に貼り付けましょう。</a:t>
            </a:r>
            <a:endParaRPr lang="en-US" altLang="ja-JP" kern="100" dirty="0">
              <a:solidFill>
                <a:schemeClr val="tx1"/>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5" indent="-125625"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（書き終わった班があれば）他の班の「気付いたことから分かること」も見て、自分たちの班と比べてみてください。（★）</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5" indent="-125625" algn="just"/>
            <a:endPar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傾向</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は一つではないことを伝える。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(11)</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傾向</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を見つけることができない。</a:t>
            </a:r>
            <a:endParaRPr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【11】｢</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これは、テーマの何に注目しているのでしょうか</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(12)</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一つの気付きと例に複数の☆を書いて先に進んでいない。</a:t>
            </a:r>
            <a:endParaRPr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【12】｢</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まずは一つずつ書きましょう。全ての気付きについて一つずつ書けたら二つ目の☆も書きましょう</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a:extLst>
              <a:ext uri="{FF2B5EF4-FFF2-40B4-BE49-F238E27FC236}">
                <a16:creationId xmlns:a16="http://schemas.microsoft.com/office/drawing/2014/main" id="{7097B2A3-C56D-EF79-72A5-339F4672ECD4}"/>
              </a:ext>
            </a:extLst>
          </p:cNvPr>
          <p:cNvSpPr>
            <a:spLocks noGrp="1"/>
          </p:cNvSpPr>
          <p:nvPr>
            <p:ph type="sldNum" sz="quarter" idx="5"/>
          </p:nvPr>
        </p:nvSpPr>
        <p:spPr/>
        <p:txBody>
          <a:bodyPr/>
          <a:lstStyle/>
          <a:p>
            <a:fld id="{3465BD82-7BA1-48AF-9240-BBD32DB5E42F}" type="slidenum">
              <a:rPr kumimoji="1" lang="ja-JP" altLang="en-US" smtClean="0"/>
              <a:t>15</a:t>
            </a:fld>
            <a:endParaRPr kumimoji="1" lang="ja-JP" altLang="en-US"/>
          </a:p>
        </p:txBody>
      </p:sp>
    </p:spTree>
    <p:extLst>
      <p:ext uri="{BB962C8B-B14F-4D97-AF65-F5344CB8AC3E}">
        <p14:creationId xmlns:p14="http://schemas.microsoft.com/office/powerpoint/2010/main" val="3518560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24351">
              <a:defRPr/>
            </a:pPr>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　今日の授業から、調べてみたいことやたしかめてみたいことを考えよう（学習シート⑤）</a:t>
            </a:r>
          </a:p>
          <a:p>
            <a:pPr defTabSz="924351">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問題の設定</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24351">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51">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33345" indent="-133345" algn="just"/>
            <a:r>
              <a:rPr lang="ja-JP" altLang="en-US" dirty="0">
                <a:latin typeface="UD デジタル 教科書体 N-R" panose="02020400000000000000" pitchFamily="17" charset="-128"/>
                <a:ea typeface="UD デジタル 教科書体 N-R" panose="02020400000000000000" pitchFamily="17" charset="-128"/>
              </a:rPr>
              <a:t>◆（★）</a:t>
            </a:r>
            <a:r>
              <a:rPr lang="ja-JP" altLang="ja-JP" dirty="0">
                <a:latin typeface="UD デジタル 教科書体 N-R" panose="02020400000000000000" pitchFamily="17" charset="-128"/>
                <a:ea typeface="UD デジタル 教科書体 N-R" panose="02020400000000000000" pitchFamily="17" charset="-128"/>
              </a:rPr>
              <a:t>今日の学習</a:t>
            </a:r>
            <a:r>
              <a:rPr lang="ja-JP" altLang="en-US" dirty="0">
                <a:latin typeface="UD デジタル 教科書体 N-R" panose="02020400000000000000" pitchFamily="17" charset="-128"/>
                <a:ea typeface="UD デジタル 教科書体 N-R" panose="02020400000000000000" pitchFamily="17" charset="-128"/>
              </a:rPr>
              <a:t>では、</a:t>
            </a:r>
            <a:r>
              <a:rPr lang="ja-JP" altLang="ja-JP" dirty="0">
                <a:latin typeface="UD デジタル 教科書体 N-R" panose="02020400000000000000" pitchFamily="17" charset="-128"/>
                <a:ea typeface="UD デジタル 教科書体 N-R" panose="02020400000000000000" pitchFamily="17" charset="-128"/>
              </a:rPr>
              <a:t> </a:t>
            </a:r>
            <a:endPar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5" indent="-125625"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・■■■■について考えました。</a:t>
            </a:r>
          </a:p>
          <a:p>
            <a:pPr marL="126994" indent="-126994" algn="just"/>
            <a:r>
              <a:rPr lang="ja-JP" altLang="en-US" dirty="0">
                <a:latin typeface="UD デジタル 教科書体 N-R" panose="02020400000000000000" pitchFamily="17" charset="-128"/>
                <a:ea typeface="UD デジタル 教科書体 N-R" panose="02020400000000000000" pitchFamily="17" charset="-128"/>
              </a:rPr>
              <a:t>◆（★）・■■■■の△△△△について考えました。</a:t>
            </a:r>
          </a:p>
          <a:p>
            <a:pPr marL="126994" indent="-126994"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・次の授業で調べてみたいことや確かめてみたいことを考えるために班や全体で気付いたことを整理しました。</a:t>
            </a:r>
          </a:p>
          <a:p>
            <a:pPr algn="just"/>
            <a:r>
              <a:rPr lang="ja-JP" altLang="en-US" dirty="0">
                <a:latin typeface="UD デジタル 教科書体 N-R" panose="02020400000000000000" pitchFamily="17" charset="-128"/>
                <a:ea typeface="UD デジタル 教科書体 N-R" panose="02020400000000000000" pitchFamily="17" charset="-128"/>
              </a:rPr>
              <a:t>◆（★）・これまで整理してきたことから、■■■■の△△△△について次の授業で調べてみたいことやたしかめてみたいことを書きましょう。</a:t>
            </a:r>
            <a:endParaRPr lang="en-US" altLang="ja-JP" dirty="0">
              <a:latin typeface="UD デジタル 教科書体 N-R" panose="02020400000000000000" pitchFamily="17" charset="-128"/>
              <a:ea typeface="UD デジタル 教科書体 N-R" panose="02020400000000000000" pitchFamily="17" charset="-128"/>
            </a:endParaRPr>
          </a:p>
          <a:p>
            <a:pPr algn="just"/>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・学習の振り返りをすることで、テーマを踏まえた問題の設定につなげられるようにする。</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algn="l"/>
            <a:endParaRPr lang="ja-JP" altLang="en-US" dirty="0">
              <a:latin typeface="UD デジタル 教科書体 N-R" panose="02020400000000000000" pitchFamily="17" charset="-128"/>
              <a:ea typeface="UD デジタル 教科書体 N-R" panose="02020400000000000000" pitchFamily="17" charset="-128"/>
            </a:endParaRPr>
          </a:p>
          <a:p>
            <a:pPr algn="just"/>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pPr defTabSz="914384">
              <a:defRPr/>
            </a:pPr>
            <a:fld id="{3465BD82-7BA1-48AF-9240-BBD32DB5E42F}" type="slidenum">
              <a:rPr kumimoji="1" lang="ja-JP" altLang="en-US">
                <a:solidFill>
                  <a:prstClr val="black"/>
                </a:solidFill>
                <a:latin typeface="游ゴシック" panose="02110004020202020204"/>
                <a:ea typeface="游ゴシック" panose="020B0400000000000000" pitchFamily="50" charset="-128"/>
              </a:rPr>
              <a:pPr defTabSz="914384">
                <a:defRPr/>
              </a:pPr>
              <a:t>16</a:t>
            </a:fld>
            <a:endParaRPr kumimoji="1" lang="ja-JP" altLang="en-US">
              <a:solidFill>
                <a:prstClr val="black"/>
              </a:solidFill>
              <a:latin typeface="游ゴシック" panose="02110004020202020204"/>
              <a:ea typeface="游ゴシック" panose="020B0400000000000000" pitchFamily="50" charset="-128"/>
            </a:endParaRPr>
          </a:p>
        </p:txBody>
      </p:sp>
    </p:spTree>
    <p:extLst>
      <p:ext uri="{BB962C8B-B14F-4D97-AF65-F5344CB8AC3E}">
        <p14:creationId xmlns:p14="http://schemas.microsoft.com/office/powerpoint/2010/main" val="182041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24351">
              <a:defRPr/>
            </a:pPr>
            <a:r>
              <a:rPr lang="en-US" altLang="ja-JP" sz="1200" dirty="0">
                <a:latin typeface="UD デジタル 教科書体 N-R" panose="02020400000000000000" pitchFamily="17" charset="-128"/>
                <a:ea typeface="UD デジタル 教科書体 N-R" panose="02020400000000000000" pitchFamily="17" charset="-128"/>
              </a:rPr>
              <a:t>10</a:t>
            </a:r>
            <a:r>
              <a:rPr lang="ja-JP" altLang="en-US" sz="1200" dirty="0">
                <a:latin typeface="UD デジタル 教科書体 N-R" panose="02020400000000000000" pitchFamily="17" charset="-128"/>
                <a:ea typeface="UD デジタル 教科書体 N-R" panose="02020400000000000000" pitchFamily="17" charset="-128"/>
              </a:rPr>
              <a:t>　今日の授業から、調べてみたいことやたしかめてみたいことを考えよう（学習シート⑤）</a:t>
            </a:r>
          </a:p>
          <a:p>
            <a:pPr defTabSz="924351">
              <a:defRPr/>
            </a:pP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問題の設定</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（〇分）</a:t>
            </a:r>
            <a:endParaRPr lang="en-US" altLang="ja-JP" sz="1200" dirty="0">
              <a:latin typeface="UD デジタル 教科書体 N-R" panose="02020400000000000000" pitchFamily="17" charset="-128"/>
              <a:ea typeface="UD デジタル 教科書体 N-R" panose="02020400000000000000" pitchFamily="17" charset="-128"/>
            </a:endParaRPr>
          </a:p>
          <a:p>
            <a:endParaRPr lang="en-US" altLang="ja-JP" sz="1200" dirty="0">
              <a:latin typeface="UD デジタル 教科書体 N-R" panose="02020400000000000000" pitchFamily="17" charset="-128"/>
              <a:ea typeface="UD デジタル 教科書体 N-R" panose="02020400000000000000" pitchFamily="17" charset="-128"/>
            </a:endParaRPr>
          </a:p>
          <a:p>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流れ</a:t>
            </a:r>
            <a:r>
              <a:rPr lang="en-US" altLang="ja-JP" sz="1200" dirty="0">
                <a:latin typeface="UD デジタル 教科書体 N-R" panose="02020400000000000000" pitchFamily="17" charset="-128"/>
                <a:ea typeface="UD デジタル 教科書体 N-R" panose="02020400000000000000" pitchFamily="17" charset="-128"/>
              </a:rPr>
              <a:t>-----</a:t>
            </a:r>
          </a:p>
          <a:p>
            <a:r>
              <a:rPr lang="ja-JP" altLang="en-US" sz="1200" dirty="0">
                <a:latin typeface="UD デジタル 教科書体 N-R" panose="02020400000000000000" pitchFamily="17" charset="-128"/>
                <a:ea typeface="UD デジタル 教科書体 N-R" panose="02020400000000000000" pitchFamily="17" charset="-128"/>
              </a:rPr>
              <a:t>◆問題（次の授業で調べたいことや確かめたいこと）は、（★）◎◎◎は、＊＊＊（する）と、</a:t>
            </a:r>
            <a:r>
              <a:rPr lang="ja-JP" altLang="en-US" sz="1200" u="sng" dirty="0">
                <a:latin typeface="UD デジタル 教科書体 N-R" panose="02020400000000000000" pitchFamily="17" charset="-128"/>
                <a:ea typeface="UD デジタル 教科書体 N-R" panose="02020400000000000000" pitchFamily="17" charset="-128"/>
              </a:rPr>
              <a:t>　　　　</a:t>
            </a:r>
            <a:r>
              <a:rPr lang="ja-JP" altLang="en-US" sz="1200" dirty="0">
                <a:latin typeface="UD デジタル 教科書体 N-R" panose="02020400000000000000" pitchFamily="17" charset="-128"/>
                <a:ea typeface="UD デジタル 教科書体 N-R" panose="02020400000000000000" pitchFamily="17" charset="-128"/>
              </a:rPr>
              <a:t>（なの）だろうか。の形で書きましょう。（★）</a:t>
            </a:r>
          </a:p>
          <a:p>
            <a:endParaRPr lang="en-US" altLang="ja-JP" sz="1200" dirty="0">
              <a:latin typeface="UD デジタル 教科書体 N-R" panose="02020400000000000000" pitchFamily="17" charset="-128"/>
              <a:ea typeface="UD デジタル 教科書体 N-R" panose="02020400000000000000" pitchFamily="17" charset="-128"/>
            </a:endParaRPr>
          </a:p>
          <a:p>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指導上の留意点</a:t>
            </a:r>
            <a:r>
              <a:rPr lang="en-US" altLang="ja-JP" sz="1200" dirty="0">
                <a:latin typeface="UD デジタル 教科書体 N-R" panose="02020400000000000000" pitchFamily="17" charset="-128"/>
                <a:ea typeface="UD デジタル 教科書体 N-R" panose="02020400000000000000" pitchFamily="17" charset="-128"/>
              </a:rPr>
              <a:t>-----</a:t>
            </a:r>
          </a:p>
          <a:p>
            <a:r>
              <a:rPr lang="ja-JP" altLang="en-US" sz="1200" dirty="0">
                <a:latin typeface="UD デジタル 教科書体 N-R" panose="02020400000000000000" pitchFamily="17" charset="-128"/>
                <a:ea typeface="UD デジタル 教科書体 N-R" panose="02020400000000000000" pitchFamily="17" charset="-128"/>
              </a:rPr>
              <a:t>・問題設定における児童の思考パターンは、現段階で想定し得る内容を示している。</a:t>
            </a:r>
          </a:p>
          <a:p>
            <a:r>
              <a:rPr lang="ja-JP" altLang="en-US" sz="1200" dirty="0">
                <a:latin typeface="UD デジタル 教科書体 N-R" panose="02020400000000000000" pitchFamily="17" charset="-128"/>
                <a:ea typeface="UD デジタル 教科書体 N-R" panose="02020400000000000000" pitchFamily="17" charset="-128"/>
              </a:rPr>
              <a:t>・問題設定における児童の思考パターンは、順を追って行うわけではなく、それぞれの児童の学習状況に合わせ、パターンを選択する。</a:t>
            </a:r>
          </a:p>
          <a:p>
            <a:r>
              <a:rPr lang="ja-JP" altLang="en-US" sz="1200" dirty="0">
                <a:latin typeface="UD デジタル 教科書体 N-R" panose="02020400000000000000" pitchFamily="17" charset="-128"/>
                <a:ea typeface="UD デジタル 教科書体 N-R" panose="02020400000000000000" pitchFamily="17" charset="-128"/>
              </a:rPr>
              <a:t>・問題の設定が早くできた児童には板書スライド</a:t>
            </a:r>
            <a:r>
              <a:rPr lang="en-US" altLang="ja-JP" sz="1200" dirty="0">
                <a:latin typeface="UD デジタル 教科書体 N-R" panose="02020400000000000000" pitchFamily="17" charset="-128"/>
                <a:ea typeface="UD デジタル 教科書体 N-R" panose="02020400000000000000" pitchFamily="17" charset="-128"/>
              </a:rPr>
              <a:t>(※11)</a:t>
            </a:r>
            <a:r>
              <a:rPr lang="ja-JP" altLang="en-US" sz="1200" dirty="0">
                <a:latin typeface="UD デジタル 教科書体 N-R" panose="02020400000000000000" pitchFamily="17" charset="-128"/>
                <a:ea typeface="UD デジタル 教科書体 N-R" panose="02020400000000000000" pitchFamily="17" charset="-128"/>
              </a:rPr>
              <a:t>を用いて、自分の設定した問題を見直しさせる。</a:t>
            </a:r>
            <a:endParaRPr lang="en-US" altLang="ja-JP" sz="1200" dirty="0">
              <a:latin typeface="UD デジタル 教科書体 N-R" panose="02020400000000000000" pitchFamily="17" charset="-128"/>
              <a:ea typeface="UD デジタル 教科書体 N-R" panose="02020400000000000000" pitchFamily="17" charset="-128"/>
            </a:endParaRPr>
          </a:p>
          <a:p>
            <a:endParaRPr lang="en-US" altLang="ja-JP" sz="1200"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sz="1200" dirty="0">
                <a:latin typeface="UD デジタル 教科書体 N-R" panose="02020400000000000000" pitchFamily="17" charset="-128"/>
                <a:ea typeface="UD デジタル 教科書体 N-R" panose="02020400000000000000" pitchFamily="17" charset="-128"/>
              </a:rPr>
              <a:t>【】-----</a:t>
            </a:r>
          </a:p>
          <a:p>
            <a:pPr algn="l"/>
            <a:r>
              <a:rPr lang="ja-JP" altLang="en-US" sz="1200" dirty="0">
                <a:latin typeface="UD デジタル 教科書体 N-R" panose="02020400000000000000" pitchFamily="17" charset="-128"/>
                <a:ea typeface="UD デジタル 教科書体 N-R" panose="02020400000000000000" pitchFamily="17" charset="-128"/>
              </a:rPr>
              <a:t>＜問題設定における児童の思考パターン＞</a:t>
            </a:r>
          </a:p>
          <a:p>
            <a:pPr algn="l"/>
            <a:r>
              <a:rPr lang="en-US" altLang="ja-JP" sz="1200" dirty="0">
                <a:latin typeface="UD デジタル 教科書体 N-R" panose="02020400000000000000" pitchFamily="17" charset="-128"/>
                <a:ea typeface="UD デジタル 教科書体 N-R" panose="02020400000000000000" pitchFamily="17" charset="-128"/>
              </a:rPr>
              <a:t>(13)</a:t>
            </a:r>
            <a:r>
              <a:rPr lang="ja-JP" altLang="en-US" sz="1200" dirty="0">
                <a:latin typeface="UD デジタル 教科書体 N-R" panose="02020400000000000000" pitchFamily="17" charset="-128"/>
                <a:ea typeface="UD デジタル 教科書体 N-R" panose="02020400000000000000" pitchFamily="17" charset="-128"/>
              </a:rPr>
              <a:t>＜パターン１＞素朴概念との差から問題を設定する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【13】｢</a:t>
            </a:r>
            <a:r>
              <a:rPr lang="ja-JP" altLang="en-US" sz="1200" dirty="0">
                <a:latin typeface="UD デジタル 教科書体 N-R" panose="02020400000000000000" pitchFamily="17" charset="-128"/>
                <a:ea typeface="UD デジタル 教科書体 N-R" panose="02020400000000000000" pitchFamily="17" charset="-128"/>
              </a:rPr>
              <a:t>自分が思っていたことと学習したことを比べ、調べてみたいと思ったことはありますか</a:t>
            </a:r>
            <a:r>
              <a:rPr lang="en-US" altLang="ja-JP" sz="1200" dirty="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(14)</a:t>
            </a:r>
            <a:r>
              <a:rPr lang="ja-JP" altLang="en-US" sz="1200" dirty="0">
                <a:latin typeface="UD デジタル 教科書体 N-R" panose="02020400000000000000" pitchFamily="17" charset="-128"/>
                <a:ea typeface="UD デジタル 教科書体 N-R" panose="02020400000000000000" pitchFamily="17" charset="-128"/>
              </a:rPr>
              <a:t>＜パターン２＞班内の</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自然事象への気付き</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共通点</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【14】｢</a:t>
            </a:r>
            <a:r>
              <a:rPr lang="ja-JP" altLang="en-US" sz="1200" dirty="0">
                <a:latin typeface="UD デジタル 教科書体 N-R" panose="02020400000000000000" pitchFamily="17" charset="-128"/>
                <a:ea typeface="UD デジタル 教科書体 N-R" panose="02020400000000000000" pitchFamily="17" charset="-128"/>
              </a:rPr>
              <a:t>学習を通して</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ということに気付いたのですね。それは他の例で試しても同じ結果になるでしょうか</a:t>
            </a:r>
            <a:r>
              <a:rPr lang="en-US" altLang="ja-JP" sz="1200" dirty="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(15)</a:t>
            </a:r>
            <a:r>
              <a:rPr lang="ja-JP" altLang="en-US" sz="1200" dirty="0">
                <a:latin typeface="UD デジタル 教科書体 N-R" panose="02020400000000000000" pitchFamily="17" charset="-128"/>
                <a:ea typeface="UD デジタル 教科書体 N-R" panose="02020400000000000000" pitchFamily="17" charset="-128"/>
              </a:rPr>
              <a:t>＜パターン３＞班同士の相違から問題を設定する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【15】｢</a:t>
            </a:r>
            <a:r>
              <a:rPr lang="ja-JP" altLang="en-US" sz="1200" dirty="0">
                <a:latin typeface="UD デジタル 教科書体 N-R" panose="02020400000000000000" pitchFamily="17" charset="-128"/>
                <a:ea typeface="UD デジタル 教科書体 N-R" panose="02020400000000000000" pitchFamily="17" charset="-128"/>
              </a:rPr>
              <a:t>ＡグループとＢグループは気付きは同じだったけれど、それぞれの共通点</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または概念</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が違っていたのですね</a:t>
            </a:r>
            <a:r>
              <a:rPr lang="en-US" altLang="ja-JP" sz="1200" dirty="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(16)</a:t>
            </a:r>
            <a:r>
              <a:rPr lang="ja-JP" altLang="en-US" sz="1200" dirty="0">
                <a:latin typeface="UD デジタル 教科書体 N-R" panose="02020400000000000000" pitchFamily="17" charset="-128"/>
                <a:ea typeface="UD デジタル 教科書体 N-R" panose="02020400000000000000" pitchFamily="17" charset="-128"/>
              </a:rPr>
              <a:t>＜パターン４＞班同士の一致から問題を設定する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【16】｢</a:t>
            </a:r>
            <a:r>
              <a:rPr lang="ja-JP" altLang="en-US" sz="1200" dirty="0">
                <a:latin typeface="UD デジタル 教科書体 N-R" panose="02020400000000000000" pitchFamily="17" charset="-128"/>
                <a:ea typeface="UD デジタル 教科書体 N-R" panose="02020400000000000000" pitchFamily="17" charset="-128"/>
              </a:rPr>
              <a:t>どのグループも同じまとめ方になったのですね。それは他の例で試しても同じ結果になるでしょうか</a:t>
            </a:r>
            <a:r>
              <a:rPr lang="en-US" altLang="ja-JP" sz="1200" dirty="0">
                <a:latin typeface="UD デジタル 教科書体 N-R" panose="02020400000000000000" pitchFamily="17" charset="-128"/>
                <a:ea typeface="UD デジタル 教科書体 N-R" panose="02020400000000000000" pitchFamily="17" charset="-128"/>
              </a:rPr>
              <a:t>｣</a:t>
            </a:r>
          </a:p>
          <a:p>
            <a:pPr algn="l"/>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(17)</a:t>
            </a:r>
            <a:r>
              <a:rPr lang="ja-JP" altLang="en-US" sz="1200" dirty="0">
                <a:latin typeface="UD デジタル 教科書体 N-R" panose="02020400000000000000" pitchFamily="17" charset="-128"/>
                <a:ea typeface="UD デジタル 教科書体 N-R" panose="02020400000000000000" pitchFamily="17" charset="-128"/>
              </a:rPr>
              <a:t>示した問題の形「◎◎◎は、＊＊＊</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する</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a:t>
            </a:r>
            <a:r>
              <a:rPr lang="en-US" altLang="ja-JP" sz="1200" dirty="0">
                <a:latin typeface="UD デジタル 教科書体 N-R" panose="02020400000000000000" pitchFamily="17" charset="-128"/>
                <a:ea typeface="UD デジタル 教科書体 N-R" panose="02020400000000000000" pitchFamily="17" charset="-128"/>
              </a:rPr>
              <a:t>____(</a:t>
            </a:r>
            <a:r>
              <a:rPr lang="ja-JP" altLang="en-US" sz="1200" dirty="0">
                <a:latin typeface="UD デジタル 教科書体 N-R" panose="02020400000000000000" pitchFamily="17" charset="-128"/>
                <a:ea typeface="UD デジタル 教科書体 N-R" panose="02020400000000000000" pitchFamily="17" charset="-128"/>
              </a:rPr>
              <a:t>なの</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だろうか。」で書けていない。</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【17】</a:t>
            </a:r>
            <a:r>
              <a:rPr lang="ja-JP" altLang="en-US" sz="1200" dirty="0">
                <a:latin typeface="UD デジタル 教科書体 N-R" panose="02020400000000000000" pitchFamily="17" charset="-128"/>
                <a:ea typeface="UD デジタル 教科書体 N-R" panose="02020400000000000000" pitchFamily="17" charset="-128"/>
              </a:rPr>
              <a:t>「画面に出ている問題の形になっているでしょうか」「何をすると、そうなるのでしょうか」</a:t>
            </a:r>
            <a:endParaRPr lang="en-US" altLang="ja-JP" sz="1200"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17</a:t>
            </a:fld>
            <a:endParaRPr kumimoji="1" lang="ja-JP" altLang="en-US"/>
          </a:p>
        </p:txBody>
      </p:sp>
    </p:spTree>
    <p:extLst>
      <p:ext uri="{BB962C8B-B14F-4D97-AF65-F5344CB8AC3E}">
        <p14:creationId xmlns:p14="http://schemas.microsoft.com/office/powerpoint/2010/main" val="651371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11</a:t>
            </a:r>
            <a:r>
              <a:rPr lang="ja-JP" altLang="en-US" dirty="0">
                <a:latin typeface="UD デジタル 教科書体 N-R" panose="02020400000000000000" pitchFamily="17" charset="-128"/>
                <a:ea typeface="UD デジタル 教科書体 N-R" panose="02020400000000000000" pitchFamily="17" charset="-128"/>
              </a:rPr>
              <a:t>　自分で考えた問題をたしかめよう（学習シート⑤）</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検討・改善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◆今、自分で考えた問題を確認します。</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◆（★）調べてみたいことは、</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◆（★）・■■■■について書かれていますか？</a:t>
            </a:r>
          </a:p>
          <a:p>
            <a:r>
              <a:rPr lang="ja-JP" altLang="en-US" dirty="0">
                <a:latin typeface="UD デジタル 教科書体 N-R" panose="02020400000000000000" pitchFamily="17" charset="-128"/>
                <a:ea typeface="UD デジタル 教科書体 N-R" panose="02020400000000000000" pitchFamily="17" charset="-128"/>
              </a:rPr>
              <a:t>◆（★）・■■■■の△△△△について書かれていますか？</a:t>
            </a:r>
          </a:p>
          <a:p>
            <a:r>
              <a:rPr lang="ja-JP" altLang="en-US" dirty="0">
                <a:latin typeface="UD デジタル 教科書体 N-R" panose="02020400000000000000" pitchFamily="17" charset="-128"/>
                <a:ea typeface="UD デジタル 教科書体 N-R" panose="02020400000000000000" pitchFamily="17" charset="-128"/>
              </a:rPr>
              <a:t>◆（★）・次の授業</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実験や観察、本やインターネット</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で調べられそうですか？</a:t>
            </a: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・児童が自分で設定した問題を確認し、足りない箇所があれば修正させる。</a:t>
            </a:r>
          </a:p>
          <a:p>
            <a:r>
              <a:rPr lang="ja-JP" altLang="en-US" dirty="0">
                <a:latin typeface="UD デジタル 教科書体 N-R" panose="02020400000000000000" pitchFamily="17" charset="-128"/>
                <a:ea typeface="UD デジタル 教科書体 N-R" panose="02020400000000000000" pitchFamily="17" charset="-128"/>
              </a:rPr>
              <a:t>・科学的な観察・実験とするために、実証性・再現性・客観性を確認させる。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18</a:t>
            </a:fld>
            <a:endParaRPr kumimoji="1" lang="ja-JP" altLang="en-US"/>
          </a:p>
        </p:txBody>
      </p:sp>
    </p:spTree>
    <p:extLst>
      <p:ext uri="{BB962C8B-B14F-4D97-AF65-F5344CB8AC3E}">
        <p14:creationId xmlns:p14="http://schemas.microsoft.com/office/powerpoint/2010/main" val="2515100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学習シートの使い方が分からない児童がいた場合に使用するスライド例　①気付きの表出</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例えば、「こん虫などの動物」が「いる場所」について気付いたことを挙げると</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このようになります。</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DFE1601B-2269-4F3D-AC7F-8EB71309DFA1}" type="slidenum">
              <a:rPr kumimoji="1" lang="ja-JP" altLang="en-US" smtClean="0"/>
              <a:t>19</a:t>
            </a:fld>
            <a:endParaRPr kumimoji="1" lang="ja-JP" altLang="en-US"/>
          </a:p>
        </p:txBody>
      </p:sp>
    </p:spTree>
    <p:extLst>
      <p:ext uri="{BB962C8B-B14F-4D97-AF65-F5344CB8AC3E}">
        <p14:creationId xmlns:p14="http://schemas.microsoft.com/office/powerpoint/2010/main" val="3124410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（デジタルホワイトボード</a:t>
            </a:r>
            <a:r>
              <a:rPr lang="en-US" altLang="ja-JP" dirty="0">
                <a:latin typeface="UD デジタル 教科書体 N-R" panose="02020400000000000000" pitchFamily="17" charset="-128"/>
                <a:ea typeface="UD デジタル 教科書体 N-R" panose="02020400000000000000" pitchFamily="17" charset="-128"/>
              </a:rPr>
              <a:t>(</a:t>
            </a:r>
            <a:r>
              <a:rPr lang="en-US" altLang="ja-JP" dirty="0" err="1">
                <a:latin typeface="UD デジタル 教科書体 N-R" panose="02020400000000000000" pitchFamily="17" charset="-128"/>
                <a:ea typeface="UD デジタル 教科書体 N-R" panose="02020400000000000000" pitchFamily="17" charset="-128"/>
              </a:rPr>
              <a:t>FigJam</a:t>
            </a:r>
            <a:r>
              <a:rPr lang="ja-JP" altLang="en-US" dirty="0">
                <a:latin typeface="UD デジタル 教科書体 N-R" panose="02020400000000000000" pitchFamily="17" charset="-128"/>
                <a:ea typeface="UD デジタル 教科書体 N-R" panose="02020400000000000000" pitchFamily="17" charset="-128"/>
              </a:rPr>
              <a:t>版</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を活用した学習シートを使用する場合）</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学習シートへのログイン</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◆今日使う学習シートの準備をします。タブレットのカメラで二次元コードを読み取ってログインしてください。（★）</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（初回のみ）</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◆画面の上で指２本を広げたり、縮めたりすると画面を大きくしたり、小さくしたりすることができます。</a:t>
            </a:r>
          </a:p>
          <a:p>
            <a:r>
              <a:rPr lang="ja-JP" altLang="en-US" dirty="0">
                <a:latin typeface="UD デジタル 教科書体 N-R" panose="02020400000000000000" pitchFamily="17" charset="-128"/>
                <a:ea typeface="UD デジタル 教科書体 N-R" panose="02020400000000000000" pitchFamily="17" charset="-128"/>
              </a:rPr>
              <a:t>◆画面の上で指２本をスライドさせると画面を動かすことができます。</a:t>
            </a:r>
          </a:p>
          <a:p>
            <a:r>
              <a:rPr lang="ja-JP" altLang="en-US" dirty="0">
                <a:latin typeface="UD デジタル 教科書体 N-R" panose="02020400000000000000" pitchFamily="17" charset="-128"/>
                <a:ea typeface="UD デジタル 教科書体 N-R" panose="02020400000000000000" pitchFamily="17" charset="-128"/>
              </a:rPr>
              <a:t>◆付箋などを２回タップすると文字を入力できるようになります。</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・タブレットの操作や</a:t>
            </a:r>
            <a:r>
              <a:rPr lang="en-US" altLang="ja-JP" dirty="0" err="1">
                <a:latin typeface="UD デジタル 教科書体 N-R" panose="02020400000000000000" pitchFamily="17" charset="-128"/>
                <a:ea typeface="UD デジタル 教科書体 N-R" panose="02020400000000000000" pitchFamily="17" charset="-128"/>
              </a:rPr>
              <a:t>FigJam</a:t>
            </a:r>
            <a:r>
              <a:rPr lang="ja-JP" altLang="en-US" dirty="0">
                <a:latin typeface="UD デジタル 教科書体 N-R" panose="02020400000000000000" pitchFamily="17" charset="-128"/>
                <a:ea typeface="UD デジタル 教科書体 N-R" panose="02020400000000000000" pitchFamily="17" charset="-128"/>
              </a:rPr>
              <a:t>の操作に慣れていない場合には、事前に触らせ、どのようなことができるのかを体験的に学ばせる。</a:t>
            </a:r>
          </a:p>
          <a:p>
            <a:r>
              <a:rPr lang="ja-JP" altLang="en-US" dirty="0">
                <a:latin typeface="UD デジタル 教科書体 N-R" panose="02020400000000000000" pitchFamily="17" charset="-128"/>
                <a:ea typeface="UD デジタル 教科書体 N-R" panose="02020400000000000000" pitchFamily="17" charset="-128"/>
              </a:rPr>
              <a:t>・自分の色の付箋を決めさせておく。</a:t>
            </a:r>
          </a:p>
          <a:p>
            <a:r>
              <a:rPr lang="ja-JP" altLang="en-US" dirty="0">
                <a:latin typeface="UD デジタル 教科書体 N-R" panose="02020400000000000000" pitchFamily="17" charset="-128"/>
                <a:ea typeface="UD デジタル 教科書体 N-R" panose="02020400000000000000" pitchFamily="17" charset="-128"/>
              </a:rPr>
              <a:t>・机の上はタブレットだけ出しておく。</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2</a:t>
            </a:fld>
            <a:endParaRPr kumimoji="1" lang="ja-JP" altLang="en-US"/>
          </a:p>
        </p:txBody>
      </p:sp>
    </p:spTree>
    <p:extLst>
      <p:ext uri="{BB962C8B-B14F-4D97-AF65-F5344CB8AC3E}">
        <p14:creationId xmlns:p14="http://schemas.microsoft.com/office/powerpoint/2010/main" val="17172851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AA92D-2C87-064C-E280-E82D4B7E14B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F23C0CC-39DB-7AC4-3CBC-28D0D3BB2E7E}"/>
              </a:ext>
            </a:extLst>
          </p:cNvPr>
          <p:cNvSpPr>
            <a:spLocks noGrp="1" noRot="1" noChangeAspect="1"/>
          </p:cNvSpPr>
          <p:nvPr>
            <p:ph type="sldImg"/>
          </p:nvPr>
        </p:nvSpPr>
        <p:spPr>
          <a:xfrm>
            <a:off x="422275" y="762000"/>
            <a:ext cx="5953125" cy="3349625"/>
          </a:xfrm>
        </p:spPr>
      </p:sp>
      <p:sp>
        <p:nvSpPr>
          <p:cNvPr id="3" name="ノート プレースホルダー 2">
            <a:extLst>
              <a:ext uri="{FF2B5EF4-FFF2-40B4-BE49-F238E27FC236}">
                <a16:creationId xmlns:a16="http://schemas.microsoft.com/office/drawing/2014/main" id="{8AA215C5-19EA-51F1-457F-9A36652A5968}"/>
              </a:ext>
            </a:extLst>
          </p:cNvPr>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学習シートの使い方が分からない児童がいた場合に使用するスライド例　②気付きの抽出</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r>
              <a:rPr lang="ja-JP" altLang="en-US" dirty="0">
                <a:latin typeface="UD デジタル 教科書体 N-R" panose="02020400000000000000" pitchFamily="17" charset="-128"/>
                <a:ea typeface="UD デジタル 教科書体 N-R" panose="02020400000000000000" pitchFamily="17" charset="-128"/>
              </a:rPr>
              <a:t>気付いたことから「こん虫などの動物がいる場所」について書いているものを残して、書いていないものをよけます。今回の例だと（★）これをよけます。</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a:extLst>
              <a:ext uri="{FF2B5EF4-FFF2-40B4-BE49-F238E27FC236}">
                <a16:creationId xmlns:a16="http://schemas.microsoft.com/office/drawing/2014/main" id="{3A4B05C5-1FCB-19B6-3ECE-D93E544829C6}"/>
              </a:ext>
            </a:extLst>
          </p:cNvPr>
          <p:cNvSpPr>
            <a:spLocks noGrp="1"/>
          </p:cNvSpPr>
          <p:nvPr>
            <p:ph type="sldNum" sz="quarter" idx="5"/>
          </p:nvPr>
        </p:nvSpPr>
        <p:spPr/>
        <p:txBody>
          <a:bodyPr/>
          <a:lstStyle/>
          <a:p>
            <a:fld id="{DFE1601B-2269-4F3D-AC7F-8EB71309DFA1}" type="slidenum">
              <a:rPr kumimoji="1" lang="ja-JP" altLang="en-US" smtClean="0"/>
              <a:t>20</a:t>
            </a:fld>
            <a:endParaRPr kumimoji="1" lang="ja-JP" altLang="en-US"/>
          </a:p>
        </p:txBody>
      </p:sp>
    </p:spTree>
    <p:extLst>
      <p:ext uri="{BB962C8B-B14F-4D97-AF65-F5344CB8AC3E}">
        <p14:creationId xmlns:p14="http://schemas.microsoft.com/office/powerpoint/2010/main" val="1150969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学習シートの使い方が分からない児童がいた場合に使用するスライド例　③気付きの整理</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例えば、昆虫などの動物がいる場所について仲間分けし、名前を付けるとこのようになります。</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DFE1601B-2269-4F3D-AC7F-8EB71309DFA1}" type="slidenum">
              <a:rPr kumimoji="1" lang="ja-JP" altLang="en-US" smtClean="0"/>
              <a:t>21</a:t>
            </a:fld>
            <a:endParaRPr kumimoji="1" lang="ja-JP" altLang="en-US"/>
          </a:p>
        </p:txBody>
      </p:sp>
    </p:spTree>
    <p:extLst>
      <p:ext uri="{BB962C8B-B14F-4D97-AF65-F5344CB8AC3E}">
        <p14:creationId xmlns:p14="http://schemas.microsoft.com/office/powerpoint/2010/main" val="9421440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学習シートの使い方が分からない児童がいた場合に使用するスライド例　④自然事象への気付き</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昆虫などの動物がいる場所について仲間分けすることで気付いたことは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このようになります。</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DFE1601B-2269-4F3D-AC7F-8EB71309DFA1}" type="slidenum">
              <a:rPr kumimoji="1" lang="ja-JP" altLang="en-US" smtClean="0"/>
              <a:t>22</a:t>
            </a:fld>
            <a:endParaRPr kumimoji="1" lang="ja-JP" altLang="en-US"/>
          </a:p>
        </p:txBody>
      </p:sp>
    </p:spTree>
    <p:extLst>
      <p:ext uri="{BB962C8B-B14F-4D97-AF65-F5344CB8AC3E}">
        <p14:creationId xmlns:p14="http://schemas.microsoft.com/office/powerpoint/2010/main" val="8439071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67">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学習シートの使い方が分からない児童がいた場合に使用するスライド例　⑤関係性を見いだす</a:t>
            </a:r>
            <a:r>
              <a:rPr lang="en-US" altLang="ja-JP" dirty="0">
                <a:latin typeface="UD デジタル 教科書体 N-R" panose="02020400000000000000" pitchFamily="17" charset="-128"/>
                <a:ea typeface="UD デジタル 教科書体 N-R" panose="02020400000000000000" pitchFamily="17" charset="-128"/>
              </a:rPr>
              <a:t>】</a:t>
            </a:r>
          </a:p>
          <a:p>
            <a:pPr defTabSz="914367">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defTabSz="914367">
              <a:defRPr/>
            </a:pPr>
            <a:r>
              <a:rPr lang="ja-JP" altLang="en-US" dirty="0">
                <a:latin typeface="UD デジタル 教科書体 N-R" panose="02020400000000000000" pitchFamily="17" charset="-128"/>
                <a:ea typeface="UD デジタル 教科書体 N-R" panose="02020400000000000000" pitchFamily="17" charset="-128"/>
              </a:rPr>
              <a:t>昆虫などの動物がいる場所が木だとしたら、例は、（★）「カブトムシ」「クワガタ」となり</a:t>
            </a: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ja-JP" altLang="en-US" dirty="0">
                <a:latin typeface="UD デジタル 教科書体 N-R" panose="02020400000000000000" pitchFamily="17" charset="-128"/>
                <a:ea typeface="UD デジタル 教科書体 N-R" panose="02020400000000000000" pitchFamily="17" charset="-128"/>
              </a:rPr>
              <a:t>その３つの共通点は、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黒や茶色とか、樹液を吸う　となります。</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14367">
              <a:defRPr/>
            </a:pPr>
            <a:r>
              <a:rPr lang="ja-JP" altLang="en-US" dirty="0">
                <a:latin typeface="UD デジタル 教科書体 N-R" panose="02020400000000000000" pitchFamily="17" charset="-128"/>
                <a:ea typeface="UD デジタル 教科書体 N-R" panose="02020400000000000000" pitchFamily="17" charset="-128"/>
              </a:rPr>
              <a:t>気付きから得られる共通点は、１つだけではないことを伝える。</a:t>
            </a:r>
            <a:endParaRPr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DFE1601B-2269-4F3D-AC7F-8EB71309DFA1}" type="slidenum">
              <a:rPr kumimoji="1" lang="ja-JP" altLang="en-US" smtClean="0"/>
              <a:t>23</a:t>
            </a:fld>
            <a:endParaRPr kumimoji="1" lang="ja-JP" altLang="en-US"/>
          </a:p>
        </p:txBody>
      </p:sp>
    </p:spTree>
    <p:extLst>
      <p:ext uri="{BB962C8B-B14F-4D97-AF65-F5344CB8AC3E}">
        <p14:creationId xmlns:p14="http://schemas.microsoft.com/office/powerpoint/2010/main" val="1424857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67">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学習シートの使い方が分からない児童がいた場合に使用するスライド例　⑥傾向を見いだす</a:t>
            </a:r>
            <a:r>
              <a:rPr lang="en-US" altLang="ja-JP" dirty="0">
                <a:latin typeface="UD デジタル 教科書体 N-R" panose="02020400000000000000" pitchFamily="17" charset="-128"/>
                <a:ea typeface="UD デジタル 教科書体 N-R" panose="02020400000000000000" pitchFamily="17" charset="-128"/>
              </a:rPr>
              <a:t>】</a:t>
            </a:r>
          </a:p>
          <a:p>
            <a:pPr defTabSz="914367">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defTabSz="914367">
              <a:defRPr/>
            </a:pPr>
            <a:r>
              <a:rPr lang="ja-JP" altLang="en-US" dirty="0">
                <a:latin typeface="UD デジタル 教科書体 N-R" panose="02020400000000000000" pitchFamily="17" charset="-128"/>
                <a:ea typeface="UD デジタル 教科書体 N-R" panose="02020400000000000000" pitchFamily="17" charset="-128"/>
              </a:rPr>
              <a:t>共通点が「黒や茶色」だとしたら</a:t>
            </a: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ja-JP" altLang="en-US" dirty="0">
                <a:latin typeface="UD デジタル 教科書体 N-R" panose="02020400000000000000" pitchFamily="17" charset="-128"/>
                <a:ea typeface="UD デジタル 教科書体 N-R" panose="02020400000000000000" pitchFamily="17" charset="-128"/>
              </a:rPr>
              <a:t>特徴は、（★）「色」となります。</a:t>
            </a: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ja-JP" altLang="en-US" dirty="0">
                <a:latin typeface="UD デジタル 教科書体 N-R" panose="02020400000000000000" pitchFamily="17" charset="-128"/>
                <a:ea typeface="UD デジタル 教科書体 N-R" panose="02020400000000000000" pitchFamily="17" charset="-128"/>
              </a:rPr>
              <a:t>「樹液を吸う」だとしたら、「食べ物」のようになります。</a:t>
            </a: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67">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14367">
              <a:defRPr/>
            </a:pPr>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DFE1601B-2269-4F3D-AC7F-8EB71309DFA1}" type="slidenum">
              <a:rPr kumimoji="1" lang="ja-JP" altLang="en-US" smtClean="0"/>
              <a:t>24</a:t>
            </a:fld>
            <a:endParaRPr kumimoji="1" lang="ja-JP" altLang="en-US"/>
          </a:p>
        </p:txBody>
      </p:sp>
    </p:spTree>
    <p:extLst>
      <p:ext uri="{BB962C8B-B14F-4D97-AF65-F5344CB8AC3E}">
        <p14:creationId xmlns:p14="http://schemas.microsoft.com/office/powerpoint/2010/main" val="14248573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０　前の時間までの学習を振り返ろう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既習事項の確認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（１分）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algn="just"/>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｢電気を通す物｣の中で、金属は電気を通すことを学習しま</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し</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たね。金属は鉄、アルミニウム、銅などがありますね。</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gn="just"/>
            <a:endPar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ja-JP" altLang="en-US"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25</a:t>
            </a:fld>
            <a:endParaRPr kumimoji="1" lang="ja-JP" altLang="en-US"/>
          </a:p>
        </p:txBody>
      </p:sp>
    </p:spTree>
    <p:extLst>
      <p:ext uri="{BB962C8B-B14F-4D97-AF65-F5344CB8AC3E}">
        <p14:creationId xmlns:p14="http://schemas.microsoft.com/office/powerpoint/2010/main" val="1403386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１　「自分が知っていること」を思い出そう</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素朴概念の確認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　（１分）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25628" indent="-125628" algn="just"/>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◆今日は磁石についてみんなで学習していきます。磁石についてどんなことを知っていますか。　　　　　　　　　</a:t>
            </a:r>
          </a:p>
          <a:p>
            <a:pPr indent="125628" algn="just"/>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○黒板に付く。</a:t>
            </a:r>
          </a:p>
          <a:p>
            <a:pPr indent="125628" algn="just"/>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○Ｓ極とＮ極がある。</a:t>
            </a: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ja-JP" altLang="en-US"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26</a:t>
            </a:fld>
            <a:endParaRPr kumimoji="1" lang="ja-JP" altLang="en-US"/>
          </a:p>
        </p:txBody>
      </p:sp>
    </p:spTree>
    <p:extLst>
      <p:ext uri="{BB962C8B-B14F-4D97-AF65-F5344CB8AC3E}">
        <p14:creationId xmlns:p14="http://schemas.microsoft.com/office/powerpoint/2010/main" val="15707697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２　今日のじゅぎょうのテーマをかくにんしよう</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テーマの確認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1</a:t>
            </a:r>
            <a:r>
              <a:rPr lang="ja-JP" altLang="en-US" dirty="0">
                <a:latin typeface="UD デジタル 教科書体 N-R" panose="02020400000000000000" pitchFamily="17" charset="-128"/>
                <a:ea typeface="UD デジタル 教科書体 N-R" panose="02020400000000000000" pitchFamily="17" charset="-128"/>
              </a:rPr>
              <a:t>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今日は、「身の回りの物に磁石を近付けた時の物の様子」について考えていきましょう。考えていくと気付いたことや疑問が生まれると思います。そこから一人ひとりが問題を作ることが今日の目標です。</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・「身の回りの物に磁石を近付けた時の物の様子」がピンときていない様子の時は、磁石とえんぴつを手に持って見せながら、</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えんぴつにじしゃくを近付けたときの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えんぴつ</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がどうなるかな</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というふうに具体的に指示を出す。</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ja-JP" altLang="en-US" dirty="0">
                <a:latin typeface="UD デジタル 教科書体 N-R" panose="02020400000000000000" pitchFamily="17" charset="-128"/>
                <a:ea typeface="UD デジタル 教科書体 N-R" panose="02020400000000000000" pitchFamily="17" charset="-128"/>
              </a:rPr>
              <a:t>・「もののようす」にこだわってしまい、例「えんぴつが曲がった」「えんぴつがおれた」など、注目した物体そのものの変化しか受け入れられない児童に対しては、「えんぴつがうごいた」「えんぴつがひきよせられた」などももののようすだという捉えになるよう声がけする。</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予想される児童の学習状況</a:t>
            </a: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とそれに対するの声掛けの例</a:t>
            </a:r>
            <a:r>
              <a:rPr lang="en-US" altLang="ja-JP" dirty="0">
                <a:latin typeface="UD デジタル 教科書体 NK-R" panose="02020400000000000000" pitchFamily="18" charset="-128"/>
                <a:ea typeface="UD デジタル 教科書体 NK-R" panose="02020400000000000000" pitchFamily="18"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27</a:t>
            </a:fld>
            <a:endParaRPr kumimoji="1" lang="ja-JP" altLang="en-US"/>
          </a:p>
        </p:txBody>
      </p:sp>
    </p:spTree>
    <p:extLst>
      <p:ext uri="{BB962C8B-B14F-4D97-AF65-F5344CB8AC3E}">
        <p14:creationId xmlns:p14="http://schemas.microsoft.com/office/powerpoint/2010/main" val="17648725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３　気づいたことやぎ問に思ったことを書こう（学習シート①）</a:t>
            </a: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気付きの表出</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（５分）　</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今日は教室にあるいろいろなものに磁石を近付けてみましょう。どんなふうになるかな。（★）磁石を近付けたときのもののようすについて、（★）きっとみんないろいろなことに気付くと思うので、それをふせんに書きましょう。書くときは、（★）例のように▢▢▢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　　　　　</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のように書いてください。例えば、えんぴつは、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　　　　　</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というように書くよ。</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活動の前に、注意してほしいことがあります。</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一つはタブレットやパソコンなど電子機器と呼ばれるものは磁石を近付けると壊れてしまうので近付けないようにしてください。</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気付いたことがあれば、そのつど付箋に記入していきましょう。では始めてください。（★）</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・体験活動での注意点を伝える。</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・付箋は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のように書かせる。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・一枚の付箋に対して、一つの事象を記入することを伝える。</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・机みたいに、部分によって使われている材料がちがうものは、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机のあしのところは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のように、部分の名前を入れて書きましょう。</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→活動の前に全体に指示を出してしまうと、付箋に書き出す際に細部にこだわりすぎてしまうことが考えられるので、取り組みの様子を見て指示。</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大雑把なとらえ少ない・・・指示はなし。または、個別に声をかける。</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                 多い　 ・・・流れを止めて全体へ指示を出す。</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・付箋への書き出しが難しい児童への対応→一緒に活動をして</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どうなった</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と聞くことで、言葉を引き出す。</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(1)</a:t>
            </a:r>
            <a:r>
              <a:rPr lang="ja-JP" altLang="en-US" dirty="0">
                <a:latin typeface="UD デジタル 教科書体 N-R" panose="02020400000000000000" pitchFamily="17" charset="-128"/>
                <a:ea typeface="UD デジタル 教科書体 N-R" panose="02020400000000000000" pitchFamily="17" charset="-128"/>
              </a:rPr>
              <a:t>付箋への書き出しが難しい。</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【1】｢</a:t>
            </a:r>
            <a:r>
              <a:rPr lang="ja-JP" altLang="en-US" dirty="0">
                <a:latin typeface="UD デジタル 教科書体 N-R" panose="02020400000000000000" pitchFamily="17" charset="-128"/>
                <a:ea typeface="UD デジタル 教科書体 N-R" panose="02020400000000000000" pitchFamily="17" charset="-128"/>
              </a:rPr>
              <a:t>何をどのようにすると、どんな様子になりましたか</a:t>
            </a:r>
            <a:r>
              <a:rPr lang="en-US" altLang="ja-JP" dirty="0">
                <a:latin typeface="UD デジタル 教科書体 N-R" panose="02020400000000000000" pitchFamily="17" charset="-128"/>
                <a:ea typeface="UD デジタル 教科書体 N-R" panose="02020400000000000000" pitchFamily="17" charset="-128"/>
              </a:rPr>
              <a:t>｣</a:t>
            </a:r>
          </a:p>
          <a:p>
            <a:pPr defTabSz="904524"/>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28</a:t>
            </a:fld>
            <a:endParaRPr kumimoji="1" lang="ja-JP" altLang="en-US"/>
          </a:p>
        </p:txBody>
      </p:sp>
    </p:spTree>
    <p:extLst>
      <p:ext uri="{BB962C8B-B14F-4D97-AF65-F5344CB8AC3E}">
        <p14:creationId xmlns:p14="http://schemas.microsoft.com/office/powerpoint/2010/main" val="19769188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４　テーマにあっているかたしかめよう（学習シート①）</a:t>
            </a: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気付きの抽出</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（個人２分・班３分）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◆自分が書いた付箋が、「身の回りのものにじしゃくを近付けたときのもののようす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について書いてあるか確かめましょう。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確かめたら、</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身の回りのものにじしゃくを近付けたときのもののようす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について、書いてあるものと書いていないものに付箋を分けます。 </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◆（★）まず、自分で考えて、その後は班で考えます。では、自分で考えましょう。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◆（時間が経過したら）班で考えましょう。（★）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ja-JP" altLang="en-US" dirty="0">
                <a:latin typeface="UD デジタル 教科書体 N-R" panose="02020400000000000000" pitchFamily="17" charset="-128"/>
                <a:ea typeface="UD デジタル 教科書体 N-R" panose="02020400000000000000" pitchFamily="17" charset="-128"/>
              </a:rPr>
              <a:t>・個人で考える時間に、班で話していたら声を掛ける。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ja-JP" altLang="en-US" dirty="0">
                <a:latin typeface="UD デジタル 教科書体 N-R" panose="02020400000000000000" pitchFamily="17" charset="-128"/>
                <a:ea typeface="UD デジタル 教科書体 N-R" panose="02020400000000000000" pitchFamily="17" charset="-128"/>
              </a:rPr>
              <a:t>・テーマに合っている付箋を外してしまっていたり、テーマに合っていない付箋を残してしまっているときには、「これはテーマにあっているかな」「本当にそうなのかな」などと問い掛ける。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(2)</a:t>
            </a:r>
            <a:r>
              <a:rPr lang="ja-JP" altLang="en-US" dirty="0">
                <a:latin typeface="UD デジタル 教科書体 N-R" panose="02020400000000000000" pitchFamily="17" charset="-128"/>
                <a:ea typeface="UD デジタル 教科書体 N-R" panose="02020400000000000000" pitchFamily="17" charset="-128"/>
              </a:rPr>
              <a:t>個人で考える時間に、班で相談している。</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【2】｢</a:t>
            </a:r>
            <a:r>
              <a:rPr lang="ja-JP" altLang="en-US" dirty="0">
                <a:latin typeface="UD デジタル 教科書体 N-R" panose="02020400000000000000" pitchFamily="17" charset="-128"/>
                <a:ea typeface="UD デジタル 教科書体 N-R" panose="02020400000000000000" pitchFamily="17" charset="-128"/>
              </a:rPr>
              <a:t>まずは一人で考えましょう。この後に班で考える時間がありますよ</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この後の班での話し合いのために、まず一人で考えをまとめましょう</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(3)</a:t>
            </a:r>
            <a:r>
              <a:rPr lang="ja-JP" altLang="en-US" dirty="0">
                <a:latin typeface="UD デジタル 教科書体 N-R" panose="02020400000000000000" pitchFamily="17" charset="-128"/>
                <a:ea typeface="UD デジタル 教科書体 N-R" panose="02020400000000000000" pitchFamily="17" charset="-128"/>
              </a:rPr>
              <a:t>テーマに合っている付箋を外してしまっていたり、テーマに合っていない付箋を残してしまっている。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【3】</a:t>
            </a:r>
            <a:r>
              <a:rPr lang="ja-JP" altLang="en-US" dirty="0">
                <a:latin typeface="UD デジタル 教科書体 N-R" panose="02020400000000000000" pitchFamily="17" charset="-128"/>
                <a:ea typeface="UD デジタル 教科書体 N-R" panose="02020400000000000000" pitchFamily="17" charset="-128"/>
              </a:rPr>
              <a:t>「これはテーマにあっているでしょうか」「本当にそうなのでしょうか」</a:t>
            </a:r>
            <a:endParaRPr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29</a:t>
            </a:fld>
            <a:endParaRPr kumimoji="1" lang="ja-JP" altLang="en-US"/>
          </a:p>
        </p:txBody>
      </p:sp>
    </p:spTree>
    <p:extLst>
      <p:ext uri="{BB962C8B-B14F-4D97-AF65-F5344CB8AC3E}">
        <p14:creationId xmlns:p14="http://schemas.microsoft.com/office/powerpoint/2010/main" val="391264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395B58-AD85-8AED-FBFE-93EBEE4A7D6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6C099FE-B589-C63B-EBDD-51DEC5005EDD}"/>
              </a:ext>
            </a:extLst>
          </p:cNvPr>
          <p:cNvSpPr>
            <a:spLocks noGrp="1" noRot="1" noChangeAspect="1"/>
          </p:cNvSpPr>
          <p:nvPr>
            <p:ph type="sldImg"/>
          </p:nvPr>
        </p:nvSpPr>
        <p:spPr>
          <a:xfrm>
            <a:off x="422275" y="762000"/>
            <a:ext cx="5953125" cy="3349625"/>
          </a:xfrm>
        </p:spPr>
      </p:sp>
      <p:sp>
        <p:nvSpPr>
          <p:cNvPr id="3" name="ノート プレースホルダー 2">
            <a:extLst>
              <a:ext uri="{FF2B5EF4-FFF2-40B4-BE49-F238E27FC236}">
                <a16:creationId xmlns:a16="http://schemas.microsoft.com/office/drawing/2014/main" id="{3B8664A1-D6E5-4BBE-6660-D7DC7B0D404F}"/>
              </a:ext>
            </a:extLst>
          </p:cNvPr>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（前時までの学習が本時と関連がある場合に行う）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ja-JP" altLang="en-US" dirty="0">
                <a:latin typeface="UD デジタル 教科書体 N-R" panose="02020400000000000000" pitchFamily="17" charset="-128"/>
                <a:ea typeface="UD デジタル 教科書体 N-R" panose="02020400000000000000" pitchFamily="17" charset="-128"/>
              </a:rPr>
              <a:t>０　前の時間までの学習を振り返ろう</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既習事項の確認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◆これまでの理科の時間でやったことを確認します。（★）</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a:extLst>
              <a:ext uri="{FF2B5EF4-FFF2-40B4-BE49-F238E27FC236}">
                <a16:creationId xmlns:a16="http://schemas.microsoft.com/office/drawing/2014/main" id="{26FCE850-8B89-B207-FE9D-80A515742806}"/>
              </a:ext>
            </a:extLst>
          </p:cNvPr>
          <p:cNvSpPr>
            <a:spLocks noGrp="1"/>
          </p:cNvSpPr>
          <p:nvPr>
            <p:ph type="sldNum" sz="quarter" idx="5"/>
          </p:nvPr>
        </p:nvSpPr>
        <p:spPr/>
        <p:txBody>
          <a:bodyPr/>
          <a:lstStyle/>
          <a:p>
            <a:fld id="{3465BD82-7BA1-48AF-9240-BBD32DB5E42F}" type="slidenum">
              <a:rPr kumimoji="1" lang="ja-JP" altLang="en-US" smtClean="0"/>
              <a:t>3</a:t>
            </a:fld>
            <a:endParaRPr kumimoji="1" lang="ja-JP" altLang="en-US"/>
          </a:p>
        </p:txBody>
      </p:sp>
    </p:spTree>
    <p:extLst>
      <p:ext uri="{BB962C8B-B14F-4D97-AF65-F5344CB8AC3E}">
        <p14:creationId xmlns:p14="http://schemas.microsoft.com/office/powerpoint/2010/main" val="18134788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５　なかま分けし、名前をつけよう　（学習シート②）</a:t>
            </a: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気付きの整理</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（個人２分・班３分）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◆（★）書いた付箋を「身の回りのものにじしゃくを近付けたときの物の様子」について仲間分けし、名前を付けましょう。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（★）ピンクの付箋と黄色の付箋が、仲間分けできそうだなと思ったら、枠で囲み、</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（★）その仲間に名前を付けます。（★）</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◆（★）まず、自分で考えて、その後は班で考えます。では、自分で考えてください。</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◆（時間が経過したら）班で考えましょう。（★）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ja-JP" altLang="en-US"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・変化しない（変わらない）というまとめ方があってもよいことを伝える。</a:t>
            </a:r>
          </a:p>
          <a:p>
            <a:r>
              <a:rPr lang="ja-JP" altLang="en-US" dirty="0">
                <a:latin typeface="UD デジタル 教科書体 N-R" panose="02020400000000000000" pitchFamily="17" charset="-128"/>
                <a:ea typeface="UD デジタル 教科書体 N-R" panose="02020400000000000000" pitchFamily="17" charset="-128"/>
              </a:rPr>
              <a:t>・テーマに合った仲間分けができていない場合には、「テーマにあったまとめになっているかな」等の声を掛ける。</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・整理がうまくいっていない場合は、「この付箋は、ここにあっていいのかな？」と問い掛ける。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・仲間分けできない場合には、「同じようなことが書いている付箋はないかな」等共通点を見付けられるように声掛けする。</a:t>
            </a:r>
          </a:p>
          <a:p>
            <a:r>
              <a:rPr lang="ja-JP" altLang="en-US" dirty="0">
                <a:latin typeface="UD デジタル 教科書体 N-R" panose="02020400000000000000" pitchFamily="17" charset="-128"/>
                <a:ea typeface="UD デジタル 教科書体 N-R" panose="02020400000000000000" pitchFamily="17" charset="-128"/>
              </a:rPr>
              <a:t>・実際に起こったことではなく、感覚的な言葉で表現されている場合</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はなれる、にげる、よってくる</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は、「他の人も分かりやすい言い方で言うと？、簡単な言葉で言い換えると？」と問い返し、本質的な事象に気付かせる。</a:t>
            </a: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(4)</a:t>
            </a:r>
            <a:r>
              <a:rPr lang="ja-JP" altLang="en-US" dirty="0">
                <a:latin typeface="UD デジタル 教科書体 N-R" panose="02020400000000000000" pitchFamily="17" charset="-128"/>
                <a:ea typeface="UD デジタル 教科書体 N-R" panose="02020400000000000000" pitchFamily="17" charset="-128"/>
              </a:rPr>
              <a:t>テーマに合った仲間分けができていない。</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【4】｢</a:t>
            </a:r>
            <a:r>
              <a:rPr lang="ja-JP" altLang="en-US" dirty="0">
                <a:latin typeface="UD デジタル 教科書体 N-R" panose="02020400000000000000" pitchFamily="17" charset="-128"/>
                <a:ea typeface="UD デジタル 教科書体 N-R" panose="02020400000000000000" pitchFamily="17" charset="-128"/>
              </a:rPr>
              <a:t>このテーマに合ったまとめになっているでしょうか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(5)</a:t>
            </a:r>
            <a:r>
              <a:rPr lang="ja-JP" altLang="en-US" dirty="0">
                <a:latin typeface="UD デジタル 教科書体 N-R" panose="02020400000000000000" pitchFamily="17" charset="-128"/>
                <a:ea typeface="UD デジタル 教科書体 N-R" panose="02020400000000000000" pitchFamily="17" charset="-128"/>
              </a:rPr>
              <a:t>付箋を上手く分類できていない。</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【5】｢</a:t>
            </a:r>
            <a:r>
              <a:rPr lang="ja-JP" altLang="en-US" dirty="0">
                <a:latin typeface="UD デジタル 教科書体 N-R" panose="02020400000000000000" pitchFamily="17" charset="-128"/>
                <a:ea typeface="UD デジタル 教科書体 N-R" panose="02020400000000000000" pitchFamily="17" charset="-128"/>
              </a:rPr>
              <a:t>この付箋は、ここにあっていいのでしょうか</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同じようなことが書いている付箋はないでしょうか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(6)</a:t>
            </a:r>
            <a:r>
              <a:rPr lang="ja-JP" altLang="en-US" dirty="0">
                <a:latin typeface="UD デジタル 教科書体 N-R" panose="02020400000000000000" pitchFamily="17" charset="-128"/>
                <a:ea typeface="UD デジタル 教科書体 N-R" panose="02020400000000000000" pitchFamily="17" charset="-128"/>
              </a:rPr>
              <a:t>感覚的な文言で表現されている。</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【6】｢</a:t>
            </a:r>
            <a:r>
              <a:rPr lang="ja-JP" altLang="en-US" dirty="0">
                <a:latin typeface="UD デジタル 教科書体 N-R" panose="02020400000000000000" pitchFamily="17" charset="-128"/>
                <a:ea typeface="UD デジタル 教科書体 N-R" panose="02020400000000000000" pitchFamily="17" charset="-128"/>
              </a:rPr>
              <a:t>何が起こったから、そうなったのでしょうか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(7)</a:t>
            </a:r>
            <a:r>
              <a:rPr lang="ja-JP" altLang="en-US" dirty="0">
                <a:latin typeface="UD デジタル 教科書体 N-R" panose="02020400000000000000" pitchFamily="17" charset="-128"/>
                <a:ea typeface="UD デジタル 教科書体 N-R" panose="02020400000000000000" pitchFamily="17" charset="-128"/>
              </a:rPr>
              <a:t>同じ現象に対する表現が、児童ごとに異なる。</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【7】</a:t>
            </a:r>
            <a:r>
              <a:rPr lang="ja-JP" altLang="en-US" dirty="0">
                <a:latin typeface="UD デジタル 教科書体 N-R" panose="02020400000000000000" pitchFamily="17" charset="-128"/>
                <a:ea typeface="UD デジタル 教科書体 N-R" panose="02020400000000000000" pitchFamily="17" charset="-128"/>
              </a:rPr>
              <a:t>「この付箋の〇〇と、その付箋の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は、同じことなのかな、違うことなのかな。」この声掛けで、要領を得ない場合には、もう一度体験活動をさせる。</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30</a:t>
            </a:fld>
            <a:endParaRPr kumimoji="1" lang="ja-JP" altLang="en-US"/>
          </a:p>
        </p:txBody>
      </p:sp>
    </p:spTree>
    <p:extLst>
      <p:ext uri="{BB962C8B-B14F-4D97-AF65-F5344CB8AC3E}">
        <p14:creationId xmlns:p14="http://schemas.microsoft.com/office/powerpoint/2010/main" val="7105528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６　なかま分けしてつけた名前から、気づいたことをまとめよう（学習シート③）</a:t>
            </a: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自然事象への気付き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（１分）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◆（★）仲間分けして、</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身の回りのものにじしゃくを近付けたときの物の様子</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についてどんなことに気付きましたか。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（★）仲間分けして付けた名前を、（★）学習シートの気付いたことのところに</a:t>
            </a:r>
            <a:r>
              <a:rPr lang="ja-JP" altLang="en-US" b="1" u="sng" dirty="0">
                <a:latin typeface="UD デジタル 教科書体 N-R" panose="02020400000000000000" pitchFamily="17" charset="-128"/>
                <a:ea typeface="UD デジタル 教科書体 N-R" panose="02020400000000000000" pitchFamily="17" charset="-128"/>
              </a:rPr>
              <a:t>そのまま</a:t>
            </a:r>
            <a:r>
              <a:rPr lang="ja-JP" altLang="en-US" dirty="0">
                <a:latin typeface="UD デジタル 教科書体 N-R" panose="02020400000000000000" pitchFamily="17" charset="-128"/>
                <a:ea typeface="UD デジタル 教科書体 N-R" panose="02020400000000000000" pitchFamily="17" charset="-128"/>
              </a:rPr>
              <a:t>書きましょう。（移動しましょう）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◆では、始めてください。（★）</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ja-JP" altLang="en-US" dirty="0">
                <a:latin typeface="UD デジタル 教科書体 N-R" panose="02020400000000000000" pitchFamily="17" charset="-128"/>
                <a:ea typeface="UD デジタル 教科書体 N-R" panose="02020400000000000000" pitchFamily="17" charset="-128"/>
              </a:rPr>
              <a:t>・気付きを書く際にまとめようとしているグループがあれば、整理して付けた名前をそのまま書けば良いことを伝える。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(8)</a:t>
            </a:r>
            <a:r>
              <a:rPr lang="ja-JP" altLang="en-US" dirty="0">
                <a:latin typeface="UD デジタル 教科書体 N-R" panose="02020400000000000000" pitchFamily="17" charset="-128"/>
                <a:ea typeface="UD デジタル 教科書体 N-R" panose="02020400000000000000" pitchFamily="17" charset="-128"/>
              </a:rPr>
              <a:t>気付きを書く際に言葉を変えたり、まとめようとしたりしている。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【8】｢</a:t>
            </a:r>
            <a:r>
              <a:rPr lang="ja-JP" altLang="en-US" dirty="0">
                <a:latin typeface="UD デジタル 教科書体 N-R" panose="02020400000000000000" pitchFamily="17" charset="-128"/>
                <a:ea typeface="UD デジタル 教科書体 N-R" panose="02020400000000000000" pitchFamily="17" charset="-128"/>
              </a:rPr>
              <a:t>整理して付けた名前をそのまま書きましょう</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31</a:t>
            </a:fld>
            <a:endParaRPr kumimoji="1" lang="ja-JP" altLang="en-US"/>
          </a:p>
        </p:txBody>
      </p:sp>
    </p:spTree>
    <p:extLst>
      <p:ext uri="{BB962C8B-B14F-4D97-AF65-F5344CB8AC3E}">
        <p14:creationId xmlns:p14="http://schemas.microsoft.com/office/powerpoint/2010/main" val="24192036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６　なかま分けしてつけた名前から、気づいたことをまとめよう（学習シート③）</a:t>
            </a: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自然事象への気付き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（１分）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◆これまでの活動で、（★）「身の回りのものにじしゃくを近付けると★★★、◇◇◇</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というように様子について気付いたことをまとめることができました。</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◆ここから更に調べたいことや確かめたいことを見付けられるように（★）もう少し整理して考えてみましょう。（★）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32</a:t>
            </a:fld>
            <a:endParaRPr kumimoji="1" lang="ja-JP" altLang="en-US"/>
          </a:p>
        </p:txBody>
      </p:sp>
    </p:spTree>
    <p:extLst>
      <p:ext uri="{BB962C8B-B14F-4D97-AF65-F5344CB8AC3E}">
        <p14:creationId xmlns:p14="http://schemas.microsoft.com/office/powerpoint/2010/main" val="1060989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125622" indent="-125622" algn="just" defTabSz="914384">
              <a:defRPr/>
            </a:pPr>
            <a:r>
              <a:rPr lang="ja-JP" altLang="en-US" kern="0" dirty="0">
                <a:latin typeface="UD デジタル 教科書体 N-R" panose="02020400000000000000" pitchFamily="17" charset="-128"/>
                <a:ea typeface="UD デジタル 教科書体 N-R" panose="02020400000000000000" pitchFamily="17" charset="-128"/>
              </a:rPr>
              <a:t>６　なかま分けしてつけた名前から、気づいたことをまとめよう</a:t>
            </a:r>
            <a:r>
              <a:rPr lang="ja-JP" altLang="en-US" dirty="0">
                <a:latin typeface="UD デジタル 教科書体 N-R" panose="02020400000000000000" pitchFamily="17" charset="-128"/>
                <a:ea typeface="UD デジタル 教科書体 N-R" panose="02020400000000000000" pitchFamily="17" charset="-128"/>
              </a:rPr>
              <a:t>（学習シート④）</a:t>
            </a:r>
            <a:endParaRPr lang="en-US" altLang="ja-JP" kern="0"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自然事象への気付き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1</a:t>
            </a:r>
            <a:r>
              <a:rPr lang="ja-JP" altLang="en-US" dirty="0">
                <a:latin typeface="UD デジタル 教科書体 N-R" panose="02020400000000000000" pitchFamily="17" charset="-128"/>
                <a:ea typeface="UD デジタル 教科書体 N-R" panose="02020400000000000000" pitchFamily="17" charset="-128"/>
              </a:rPr>
              <a:t>分）</a:t>
            </a:r>
            <a:endParaRPr lang="en-US" altLang="ja-JP"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（★）仲間分けして</a:t>
            </a:r>
            <a:r>
              <a:rPr lang="ja-JP" altLang="en-US" dirty="0">
                <a:latin typeface="UD デジタル 教科書体 N-R" panose="02020400000000000000" pitchFamily="17" charset="-128"/>
                <a:ea typeface="UD デジタル 教科書体 N-R" panose="02020400000000000000" pitchFamily="17" charset="-128"/>
              </a:rPr>
              <a:t>付</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けた名前を、（★）このように</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表の一番上に</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書きましょう。（移動しましょう）</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14384">
              <a:defRPr/>
            </a:pPr>
            <a:r>
              <a:rPr lang="ja-JP" altLang="en-US" dirty="0">
                <a:latin typeface="UD デジタル 教科書体 N-R" panose="02020400000000000000" pitchFamily="17" charset="-128"/>
                <a:ea typeface="UD デジタル 教科書体 N-R" panose="02020400000000000000" pitchFamily="17" charset="-128"/>
              </a:rPr>
              <a:t>◆では、始めてください。（★）</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33</a:t>
            </a:fld>
            <a:endParaRPr kumimoji="1" lang="ja-JP" altLang="en-US"/>
          </a:p>
        </p:txBody>
      </p:sp>
    </p:spTree>
    <p:extLst>
      <p:ext uri="{BB962C8B-B14F-4D97-AF65-F5344CB8AC3E}">
        <p14:creationId xmlns:p14="http://schemas.microsoft.com/office/powerpoint/2010/main" val="36556343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７　</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気づき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からわかりやすいれいを考えよう（学習シート④）</a:t>
            </a:r>
            <a:endParaRPr lang="en-US" altLang="ja-JP"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関係性を見いだす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（個人１分・班３分）</a:t>
            </a:r>
            <a:endParaRPr lang="en-US" altLang="ja-JP"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次に（★）仲間分けして気付いたことの</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例を</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書きま</a:t>
            </a:r>
            <a:r>
              <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しょう。</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6989" indent="-126989" algn="just" defTabSz="92433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ja-JP" altLang="en-US" dirty="0">
                <a:latin typeface="UD デジタル 教科書体 N-R" panose="02020400000000000000" pitchFamily="17" charset="-128"/>
                <a:ea typeface="UD デジタル 教科書体 N-R" panose="02020400000000000000" pitchFamily="17" charset="-128"/>
              </a:rPr>
              <a:t>・表に例を書き込む作業は、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気付きの整理</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で使用した付箋を表に移動させる等の活動に変更して実施してもよい。</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34</a:t>
            </a:fld>
            <a:endParaRPr kumimoji="1" lang="ja-JP" altLang="en-US"/>
          </a:p>
        </p:txBody>
      </p:sp>
    </p:spTree>
    <p:extLst>
      <p:ext uri="{BB962C8B-B14F-4D97-AF65-F5344CB8AC3E}">
        <p14:creationId xmlns:p14="http://schemas.microsoft.com/office/powerpoint/2010/main" val="39507137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125625" indent="-125625" algn="just"/>
            <a:r>
              <a:rPr lang="ja-JP" altLang="en-US" kern="0" dirty="0">
                <a:latin typeface="UD デジタル 教科書体 N-R" panose="02020400000000000000" pitchFamily="17" charset="-128"/>
                <a:ea typeface="UD デジタル 教科書体 N-R" panose="02020400000000000000" pitchFamily="17" charset="-128"/>
              </a:rPr>
              <a:t>８　れいを比べて、同じところを見つけよう（学習シート④）</a:t>
            </a:r>
          </a:p>
          <a:p>
            <a:pPr marL="125625" indent="-125625"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関係性を見いだす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（個人１分・班</a:t>
            </a:r>
            <a:r>
              <a:rPr lang="ja-JP" altLang="en-US" kern="0" dirty="0">
                <a:latin typeface="UD デジタル 教科書体 N-R" panose="02020400000000000000" pitchFamily="17" charset="-128"/>
                <a:ea typeface="UD デジタル 教科書体 N-R" panose="02020400000000000000" pitchFamily="17" charset="-128"/>
              </a:rPr>
              <a:t>３分）</a:t>
            </a:r>
            <a:endParaRPr lang="en-US" altLang="ja-JP" kern="0" dirty="0">
              <a:latin typeface="UD デジタル 教科書体 N-R" panose="02020400000000000000" pitchFamily="17" charset="-128"/>
              <a:ea typeface="UD デジタル 教科書体 N-R" panose="02020400000000000000" pitchFamily="17" charset="-128"/>
            </a:endParaRPr>
          </a:p>
          <a:p>
            <a:pPr marL="125625" indent="-125625" algn="just" defTabSz="914384">
              <a:defRPr/>
            </a:pPr>
            <a:endParaRPr lang="en-US" altLang="ja-JP" kern="0" dirty="0">
              <a:latin typeface="UD デジタル 教科書体 N-R" panose="02020400000000000000" pitchFamily="17" charset="-128"/>
              <a:ea typeface="UD デジタル 教科書体 N-R" panose="02020400000000000000" pitchFamily="17" charset="-128"/>
            </a:endParaRPr>
          </a:p>
          <a:p>
            <a:pPr marL="125625" indent="-125625"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26992" indent="-126992"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kern="0" dirty="0">
                <a:latin typeface="UD デジタル 教科書体 N-R" panose="02020400000000000000" pitchFamily="17" charset="-128"/>
                <a:ea typeface="UD デジタル 教科書体 N-R" panose="02020400000000000000" pitchFamily="17" charset="-128"/>
              </a:rPr>
              <a:t>例を比べて、</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kern="0" dirty="0">
                <a:latin typeface="UD デジタル 教科書体 N-R" panose="02020400000000000000" pitchFamily="17" charset="-128"/>
                <a:ea typeface="UD デジタル 教科書体 N-R" panose="02020400000000000000" pitchFamily="17" charset="-128"/>
              </a:rPr>
              <a:t>きょう通点を書きましょう</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。ただし、共通点と気付きが同じにならないように、また気付きに戻ることがないようにしてください。</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6989" indent="-126989" algn="just" defTabSz="92433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（書き終わったら）他の班の例、共通点も見てください。（★）</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6989" indent="-126989" algn="just" defTabSz="92433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（書き終わった班があれば）他の班の「気付きから分かること」も見て、自分たちの班と比べてみてください。（★）</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6989" indent="-126989" algn="just" defTabSz="92433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・気付きと共通点に同じ事が書かれていないか確認する。</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04524">
              <a:defRPr/>
            </a:pP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・共通点は、一つではないことを伝える。</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dirty="0">
                <a:latin typeface="UD デジタル 教科書体 N-R" panose="02020400000000000000" pitchFamily="17" charset="-128"/>
                <a:ea typeface="UD デジタル 教科書体 N-R" panose="02020400000000000000" pitchFamily="17" charset="-128"/>
              </a:rPr>
              <a:t>・共通点を考える上で、まとめることができない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は後に共通点が見つかったり、問題の設定に役立ったりする場合があるので、消さずに残しておかせる。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(9)</a:t>
            </a:r>
            <a:r>
              <a:rPr lang="ja-JP" altLang="en-US" dirty="0">
                <a:latin typeface="UD デジタル 教科書体 N-R" panose="02020400000000000000" pitchFamily="17" charset="-128"/>
                <a:ea typeface="UD デジタル 教科書体 N-R" panose="02020400000000000000" pitchFamily="17" charset="-128"/>
              </a:rPr>
              <a:t>共通点が見つけられない。</a:t>
            </a:r>
            <a:endParaRPr lang="en-US" altLang="ja-JP"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【9】</a:t>
            </a:r>
            <a:r>
              <a:rPr lang="ja-JP" altLang="en-US" dirty="0">
                <a:latin typeface="UD デジタル 教科書体 N-R" panose="02020400000000000000" pitchFamily="17" charset="-128"/>
                <a:ea typeface="UD デジタル 教科書体 N-R" panose="02020400000000000000" pitchFamily="17" charset="-128"/>
              </a:rPr>
              <a:t>「この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の同じところはありますか」</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まとめられない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れい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を除いて考えてみましょう</a:t>
            </a:r>
            <a:r>
              <a:rPr lang="en-US" altLang="ja-JP" dirty="0">
                <a:latin typeface="UD デジタル 教科書体 N-R" panose="02020400000000000000" pitchFamily="17" charset="-128"/>
                <a:ea typeface="UD デジタル 教科書体 N-R" panose="02020400000000000000" pitchFamily="17" charset="-128"/>
              </a:rPr>
              <a:t>｣</a:t>
            </a:r>
            <a:endParaRPr lang="ja-JP" altLang="en-US"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一つの気付きと例に複数の共通点を書いて先に進んでいない。</a:t>
            </a:r>
            <a:endParaRPr lang="en-US" altLang="ja-JP" dirty="0">
              <a:latin typeface="UD デジタル 教科書体 N-R" panose="02020400000000000000" pitchFamily="17" charset="-128"/>
              <a:ea typeface="UD デジタル 教科書体 N-R" panose="02020400000000000000" pitchFamily="17" charset="-128"/>
            </a:endParaRPr>
          </a:p>
          <a:p>
            <a:pPr marL="126989" indent="-126989" algn="just" defTabSz="924334">
              <a:defRPr/>
            </a:pPr>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まずは一つずつ書きましょう。全ての気付きについて一つずつ書けたら二つ目の共通点も書きましょう</a:t>
            </a:r>
            <a:r>
              <a:rPr lang="en-US" altLang="ja-JP" dirty="0">
                <a:latin typeface="UD デジタル 教科書体 N-R" panose="02020400000000000000" pitchFamily="17" charset="-128"/>
                <a:ea typeface="UD デジタル 教科書体 N-R" panose="02020400000000000000" pitchFamily="17" charset="-128"/>
              </a:rPr>
              <a:t>｣</a:t>
            </a:r>
            <a:endParaRPr lang="ja-JP" altLang="en-US"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35</a:t>
            </a:fld>
            <a:endParaRPr kumimoji="1" lang="ja-JP" altLang="en-US"/>
          </a:p>
        </p:txBody>
      </p:sp>
    </p:spTree>
    <p:extLst>
      <p:ext uri="{BB962C8B-B14F-4D97-AF65-F5344CB8AC3E}">
        <p14:creationId xmlns:p14="http://schemas.microsoft.com/office/powerpoint/2010/main" val="27737723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09504E-299C-C330-C980-4BA7D25ECDB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97A32EF-E2F3-8918-8C26-A70513080D3F}"/>
              </a:ext>
            </a:extLst>
          </p:cNvPr>
          <p:cNvSpPr>
            <a:spLocks noGrp="1" noRot="1" noChangeAspect="1"/>
          </p:cNvSpPr>
          <p:nvPr>
            <p:ph type="sldImg"/>
          </p:nvPr>
        </p:nvSpPr>
        <p:spPr>
          <a:xfrm>
            <a:off x="422275" y="762000"/>
            <a:ext cx="5953125" cy="3349625"/>
          </a:xfrm>
        </p:spPr>
      </p:sp>
      <p:sp>
        <p:nvSpPr>
          <p:cNvPr id="3" name="ノート プレースホルダー 2">
            <a:extLst>
              <a:ext uri="{FF2B5EF4-FFF2-40B4-BE49-F238E27FC236}">
                <a16:creationId xmlns:a16="http://schemas.microsoft.com/office/drawing/2014/main" id="{F9FB4C94-440F-904F-973C-CF95D3EAA388}"/>
              </a:ext>
            </a:extLst>
          </p:cNvPr>
          <p:cNvSpPr>
            <a:spLocks noGrp="1"/>
          </p:cNvSpPr>
          <p:nvPr>
            <p:ph type="body" idx="1"/>
          </p:nvPr>
        </p:nvSpPr>
        <p:spPr/>
        <p:txBody>
          <a:bodyPr/>
          <a:lstStyle/>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（☆を見つけないと問題設定できない場合）（学習シート④）</a:t>
            </a:r>
            <a:endParaRPr lang="en-US" altLang="ja-JP"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ja-JP" altLang="en-US" dirty="0">
                <a:latin typeface="UD デジタル 教科書体 N-R" panose="02020400000000000000" pitchFamily="17" charset="-128"/>
                <a:ea typeface="UD デジタル 教科書体 N-R" panose="02020400000000000000" pitchFamily="17" charset="-128"/>
              </a:rPr>
              <a:t>９　</a:t>
            </a:r>
            <a:r>
              <a:rPr lang="ja-JP" altLang="en-US" kern="0" dirty="0">
                <a:latin typeface="UD デジタル 教科書体 N-R" panose="02020400000000000000" pitchFamily="17" charset="-128"/>
                <a:ea typeface="UD デジタル 教科書体 N-R" panose="02020400000000000000" pitchFamily="17" charset="-128"/>
              </a:rPr>
              <a:t>きょう通点からそれぞれの☆を見つけよう</a:t>
            </a:r>
            <a:endParaRPr lang="ja-JP" altLang="en-US" dirty="0">
              <a:latin typeface="UD デジタル 教科書体 N-R" panose="02020400000000000000" pitchFamily="17" charset="-128"/>
              <a:ea typeface="UD デジタル 教科書体 N-R" panose="02020400000000000000" pitchFamily="17" charset="-128"/>
            </a:endParaRPr>
          </a:p>
          <a:p>
            <a:pPr marL="125622" indent="-125622" algn="just"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傾向を見いだす</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　</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傾向</a:t>
            </a:r>
            <a:r>
              <a:rPr lang="ja-JP" altLang="en-US" dirty="0">
                <a:latin typeface="UD デジタル 教科書体 N-R" panose="02020400000000000000" pitchFamily="17" charset="-128"/>
                <a:ea typeface="UD デジタル 教科書体 N-R" panose="02020400000000000000" pitchFamily="17" charset="-128"/>
              </a:rPr>
              <a:t>（個人〇分、班〇分）</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defTabSz="924334">
              <a:defRPr/>
            </a:pPr>
            <a:endParaRPr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流れ</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見</a:t>
            </a:r>
            <a:r>
              <a:rPr lang="ja-JP" altLang="en-US" dirty="0">
                <a:latin typeface="UD デジタル 教科書体 N-R" panose="02020400000000000000" pitchFamily="17" charset="-128"/>
                <a:ea typeface="UD デジタル 教科書体 N-R" panose="02020400000000000000" pitchFamily="17" charset="-128"/>
              </a:rPr>
              <a:t>付</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けた共通点のそれぞれの☆（傾向）を見</a:t>
            </a:r>
            <a:r>
              <a:rPr lang="ja-JP" altLang="en-US" dirty="0">
                <a:latin typeface="UD デジタル 教科書体 N-R" panose="02020400000000000000" pitchFamily="17" charset="-128"/>
                <a:ea typeface="UD デジタル 教科書体 N-R" panose="02020400000000000000" pitchFamily="17" charset="-128"/>
              </a:rPr>
              <a:t>付</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けましょう。まず、自分で考えて、その後は班で考えます。では、自分で考えてください。（時間が経過したら）班で考えてください。☆は付箋に書いて、（★）</a:t>
            </a:r>
            <a:r>
              <a:rPr lang="ja-JP" altLang="en-US" dirty="0">
                <a:latin typeface="UD デジタル 教科書体 N-R" panose="02020400000000000000" pitchFamily="17" charset="-128"/>
                <a:ea typeface="UD デジタル 教科書体 N-R" panose="02020400000000000000" pitchFamily="17" charset="-128"/>
              </a:rPr>
              <a:t>学習シートのきょう通点の上に貼り付けましょう。</a:t>
            </a:r>
            <a:endParaRPr lang="en-US" altLang="ja-JP" kern="100" dirty="0">
              <a:solidFill>
                <a:schemeClr val="tx1"/>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5" indent="-125625"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（書き終わった班があれば）他の班の「気付いたことから分かること」も見て、自分たちの班と比べてみてください。（★）</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5625" indent="-125625" algn="just"/>
            <a:endPar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傾向</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は一つではないことを伝える。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(11)</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傾向</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を見つけることができない。</a:t>
            </a:r>
            <a:endParaRPr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【11】｢</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これは、テーマの何に注目しているのでしょうか</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(12)</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一つの気付きと例に複数の☆を書いて先に進んでいない。</a:t>
            </a:r>
            <a:endParaRPr lang="en-US" altLang="ja-JP" dirty="0">
              <a:solidFill>
                <a:schemeClr val="tx1"/>
              </a:solidFill>
              <a:latin typeface="UD デジタル 教科書体 N-R" panose="02020400000000000000" pitchFamily="17" charset="-128"/>
              <a:ea typeface="UD デジタル 教科書体 N-R" panose="02020400000000000000" pitchFamily="17" charset="-128"/>
            </a:endParaRPr>
          </a:p>
          <a:p>
            <a:r>
              <a:rPr lang="en-US" altLang="ja-JP" dirty="0">
                <a:solidFill>
                  <a:schemeClr val="tx1"/>
                </a:solidFill>
                <a:latin typeface="UD デジタル 教科書体 N-R" panose="02020400000000000000" pitchFamily="17" charset="-128"/>
                <a:ea typeface="UD デジタル 教科書体 N-R" panose="02020400000000000000" pitchFamily="17" charset="-128"/>
              </a:rPr>
              <a:t>【12】｢</a:t>
            </a:r>
            <a:r>
              <a:rPr lang="ja-JP" altLang="en-US" dirty="0">
                <a:solidFill>
                  <a:schemeClr val="tx1"/>
                </a:solidFill>
                <a:latin typeface="UD デジタル 教科書体 N-R" panose="02020400000000000000" pitchFamily="17" charset="-128"/>
                <a:ea typeface="UD デジタル 教科書体 N-R" panose="02020400000000000000" pitchFamily="17" charset="-128"/>
              </a:rPr>
              <a:t>まずは一つずつ書きましょう。全ての気付きについて一つずつ書けたら二つ目の☆も書きましょう</a:t>
            </a:r>
            <a:r>
              <a:rPr lang="en-US" altLang="ja-JP" dirty="0">
                <a:solidFill>
                  <a:schemeClr val="tx1"/>
                </a:solidFill>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a:extLst>
              <a:ext uri="{FF2B5EF4-FFF2-40B4-BE49-F238E27FC236}">
                <a16:creationId xmlns:a16="http://schemas.microsoft.com/office/drawing/2014/main" id="{D27E65BF-C763-FE45-E074-637046BB8FD7}"/>
              </a:ext>
            </a:extLst>
          </p:cNvPr>
          <p:cNvSpPr>
            <a:spLocks noGrp="1"/>
          </p:cNvSpPr>
          <p:nvPr>
            <p:ph type="sldNum" sz="quarter" idx="5"/>
          </p:nvPr>
        </p:nvSpPr>
        <p:spPr/>
        <p:txBody>
          <a:bodyPr/>
          <a:lstStyle/>
          <a:p>
            <a:fld id="{3465BD82-7BA1-48AF-9240-BBD32DB5E42F}" type="slidenum">
              <a:rPr kumimoji="1" lang="ja-JP" altLang="en-US" smtClean="0"/>
              <a:t>36</a:t>
            </a:fld>
            <a:endParaRPr kumimoji="1" lang="ja-JP" altLang="en-US"/>
          </a:p>
        </p:txBody>
      </p:sp>
    </p:spTree>
    <p:extLst>
      <p:ext uri="{BB962C8B-B14F-4D97-AF65-F5344CB8AC3E}">
        <p14:creationId xmlns:p14="http://schemas.microsoft.com/office/powerpoint/2010/main" val="26468502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24351">
              <a:defRPr/>
            </a:pPr>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　今日の授業から、調べてみたいことやたしかめてみたいことを考えよう（学習シート⑤）</a:t>
            </a:r>
            <a:endParaRPr lang="en-US" altLang="ja-JP" dirty="0">
              <a:latin typeface="UD デジタル 教科書体 N-R" panose="02020400000000000000" pitchFamily="17" charset="-128"/>
              <a:ea typeface="UD デジタル 教科書体 N-R" panose="02020400000000000000" pitchFamily="17" charset="-128"/>
            </a:endParaRPr>
          </a:p>
          <a:p>
            <a:pPr defTabSz="924351">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問題の設定</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（５分）</a:t>
            </a:r>
            <a:endParaRPr lang="en-US" altLang="ja-JP" dirty="0">
              <a:latin typeface="UD デジタル 教科書体 N-R" panose="02020400000000000000" pitchFamily="17" charset="-128"/>
              <a:ea typeface="UD デジタル 教科書体 N-R" panose="02020400000000000000" pitchFamily="17" charset="-128"/>
            </a:endParaRPr>
          </a:p>
          <a:p>
            <a:pPr defTabSz="924351">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24351">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marL="133345" indent="-133345" algn="just"/>
            <a:r>
              <a:rPr lang="ja-JP" altLang="en-US" dirty="0">
                <a:latin typeface="UD デジタル 教科書体 N-R" panose="02020400000000000000" pitchFamily="17" charset="-128"/>
                <a:ea typeface="UD デジタル 教科書体 N-R" panose="02020400000000000000" pitchFamily="17" charset="-128"/>
              </a:rPr>
              <a:t>◆（★）</a:t>
            </a:r>
            <a:r>
              <a:rPr lang="ja-JP" altLang="ja-JP" dirty="0">
                <a:latin typeface="UD デジタル 教科書体 N-R" panose="02020400000000000000" pitchFamily="17" charset="-128"/>
                <a:ea typeface="UD デジタル 教科書体 N-R" panose="02020400000000000000" pitchFamily="17" charset="-128"/>
              </a:rPr>
              <a:t>今日の学習</a:t>
            </a:r>
            <a:r>
              <a:rPr lang="ja-JP" altLang="en-US" dirty="0">
                <a:latin typeface="UD デジタル 教科書体 N-R" panose="02020400000000000000" pitchFamily="17" charset="-128"/>
                <a:ea typeface="UD デジタル 教科書体 N-R" panose="02020400000000000000" pitchFamily="17" charset="-128"/>
              </a:rPr>
              <a:t>では、</a:t>
            </a:r>
            <a:r>
              <a:rPr lang="ja-JP" altLang="ja-JP" dirty="0">
                <a:latin typeface="UD デジタル 教科書体 N-R" panose="02020400000000000000" pitchFamily="17" charset="-128"/>
                <a:ea typeface="UD デジタル 教科書体 N-R" panose="02020400000000000000" pitchFamily="17" charset="-128"/>
              </a:rPr>
              <a:t> </a:t>
            </a:r>
            <a:endParaRPr lang="ja-JP"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marL="126994" indent="-126994" algn="just"/>
            <a:r>
              <a:rPr lang="ja-JP" altLang="en-US" dirty="0">
                <a:latin typeface="UD デジタル 教科書体 N-R" panose="02020400000000000000" pitchFamily="17" charset="-128"/>
                <a:ea typeface="UD デジタル 教科書体 N-R" panose="02020400000000000000" pitchFamily="17" charset="-128"/>
              </a:rPr>
              <a:t>◆（★）・じしゃく</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について考えました。</a:t>
            </a:r>
          </a:p>
          <a:p>
            <a:pPr marL="126994" indent="-126994"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・じしゃくを近付けたときのもののようすについて考えました。</a:t>
            </a:r>
          </a:p>
          <a:p>
            <a:pPr marL="126994" indent="-126994" algn="just"/>
            <a:r>
              <a:rPr lang="ja-JP" altLang="en-US" dirty="0">
                <a:latin typeface="UD デジタル 教科書体 N-R" panose="02020400000000000000" pitchFamily="17" charset="-128"/>
                <a:ea typeface="UD デジタル 教科書体 N-R" panose="02020400000000000000" pitchFamily="17" charset="-128"/>
              </a:rPr>
              <a:t>◆（★）</a:t>
            </a:r>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・次の授業で調べてみたいことや確かめてみたいことを考えるために班や全体で気付いたことを整理しました。</a:t>
            </a:r>
            <a:endParaRPr lang="en-US" altLang="ja-JP"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gn="just"/>
            <a:r>
              <a:rPr lang="ja-JP" altLang="en-US" dirty="0">
                <a:latin typeface="UD デジタル 教科書体 N-R" panose="02020400000000000000" pitchFamily="17" charset="-128"/>
                <a:ea typeface="UD デジタル 教科書体 N-R" panose="02020400000000000000" pitchFamily="17" charset="-128"/>
              </a:rPr>
              <a:t>◆（★）・これまで整理してきたことから、じしゃくを近付けたときのものの様子について次の授業で調べてみたいことやたしかめてみたいことを書きましょう。</a:t>
            </a:r>
            <a:endParaRPr lang="en-US" altLang="ja-JP" dirty="0">
              <a:latin typeface="UD デジタル 教科書体 N-R" panose="02020400000000000000" pitchFamily="17" charset="-128"/>
              <a:ea typeface="UD デジタル 教科書体 N-R" panose="02020400000000000000" pitchFamily="17" charset="-128"/>
            </a:endParaRPr>
          </a:p>
          <a:p>
            <a:pPr algn="just" defTabSz="904524"/>
            <a:endParaRPr lang="en-US" altLang="ja-JP" dirty="0">
              <a:latin typeface="UD デジタル 教科書体 N-R" panose="02020400000000000000" pitchFamily="17" charset="-128"/>
              <a:ea typeface="UD デジタル 教科書体 N-R" panose="02020400000000000000" pitchFamily="17" charset="-128"/>
            </a:endParaRPr>
          </a:p>
          <a:p>
            <a:pPr algn="just"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marL="0" marR="0" lvl="0" indent="0" algn="just" defTabSz="904524" rtl="0" eaLnBrk="1" fontAlgn="auto" latinLnBrk="0" hangingPunct="1">
              <a:lnSpc>
                <a:spcPct val="100000"/>
              </a:lnSpc>
              <a:spcBef>
                <a:spcPts val="0"/>
              </a:spcBef>
              <a:spcAft>
                <a:spcPts val="0"/>
              </a:spcAft>
              <a:buClrTx/>
              <a:buSzTx/>
              <a:buFontTx/>
              <a:buNone/>
              <a:tabLst/>
              <a:defRPr/>
            </a:pPr>
            <a:r>
              <a:rPr lang="ja-JP" altLang="en-US" dirty="0">
                <a:latin typeface="UD デジタル 教科書体 N-R" panose="02020400000000000000" pitchFamily="17" charset="-128"/>
                <a:ea typeface="UD デジタル 教科書体 N-R" panose="02020400000000000000" pitchFamily="17" charset="-128"/>
              </a:rPr>
              <a:t>・学習の振り返りをすることで、テーマを踏まえた問題の設定につなげられるようにする。</a:t>
            </a:r>
          </a:p>
          <a:p>
            <a:pPr algn="just" defTabSz="904524"/>
            <a:endParaRPr lang="en-US" altLang="ja-JP" dirty="0">
              <a:latin typeface="UD デジタル 教科書体 N-R" panose="02020400000000000000" pitchFamily="17" charset="-128"/>
              <a:ea typeface="UD デジタル 教科書体 N-R" panose="02020400000000000000" pitchFamily="17" charset="-128"/>
            </a:endParaRPr>
          </a:p>
          <a:p>
            <a:pPr algn="just"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pPr defTabSz="914384">
              <a:defRPr/>
            </a:pPr>
            <a:fld id="{3465BD82-7BA1-48AF-9240-BBD32DB5E42F}" type="slidenum">
              <a:rPr kumimoji="1" lang="ja-JP" altLang="en-US">
                <a:solidFill>
                  <a:prstClr val="black"/>
                </a:solidFill>
                <a:latin typeface="游ゴシック" panose="02110004020202020204"/>
                <a:ea typeface="游ゴシック" panose="020B0400000000000000" pitchFamily="50" charset="-128"/>
              </a:rPr>
              <a:pPr defTabSz="914384">
                <a:defRPr/>
              </a:pPr>
              <a:t>37</a:t>
            </a:fld>
            <a:endParaRPr kumimoji="1" lang="ja-JP" altLang="en-US">
              <a:solidFill>
                <a:prstClr val="black"/>
              </a:solidFill>
              <a:latin typeface="游ゴシック" panose="02110004020202020204"/>
              <a:ea typeface="游ゴシック" panose="020B0400000000000000" pitchFamily="50" charset="-128"/>
            </a:endParaRPr>
          </a:p>
        </p:txBody>
      </p:sp>
    </p:spTree>
    <p:extLst>
      <p:ext uri="{BB962C8B-B14F-4D97-AF65-F5344CB8AC3E}">
        <p14:creationId xmlns:p14="http://schemas.microsoft.com/office/powerpoint/2010/main" val="1820418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10</a:t>
            </a:r>
            <a:r>
              <a:rPr lang="ja-JP" altLang="en-US" dirty="0">
                <a:latin typeface="UD デジタル 教科書体 N-R" panose="02020400000000000000" pitchFamily="17" charset="-128"/>
                <a:ea typeface="UD デジタル 教科書体 N-R" panose="02020400000000000000" pitchFamily="17" charset="-128"/>
              </a:rPr>
              <a:t>　今日の授業から、調べてみたいことやたしかめてみたいことを考えよう（学習シート⑤）</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問題の設定</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（５分）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◆問題（次の授業で調べたいことや確かめたいこと）は、（★）◎◎◎は、＊＊＊（する）と、</a:t>
            </a:r>
            <a:r>
              <a:rPr lang="ja-JP" altLang="en-US" u="sng" dirty="0">
                <a:latin typeface="UD デジタル 教科書体 N-R" panose="02020400000000000000" pitchFamily="17" charset="-128"/>
                <a:ea typeface="UD デジタル 教科書体 N-R" panose="02020400000000000000" pitchFamily="17" charset="-128"/>
              </a:rPr>
              <a:t>　　　　</a:t>
            </a:r>
            <a:r>
              <a:rPr lang="ja-JP" altLang="en-US" dirty="0">
                <a:latin typeface="UD デジタル 教科書体 N-R" panose="02020400000000000000" pitchFamily="17" charset="-128"/>
                <a:ea typeface="UD デジタル 教科書体 N-R" panose="02020400000000000000" pitchFamily="17" charset="-128"/>
              </a:rPr>
              <a:t>（なの）だろうか。の形で書きましょう。（★）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ja-JP" altLang="en-US"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sz="1200" dirty="0">
                <a:latin typeface="UD デジタル 教科書体 N-R" panose="02020400000000000000" pitchFamily="17" charset="-128"/>
                <a:ea typeface="UD デジタル 教科書体 N-R" panose="02020400000000000000" pitchFamily="17" charset="-128"/>
              </a:rPr>
              <a:t>・問題設定における児童の思考パターンは、現段階で想定し得る内容を示している。</a:t>
            </a:r>
          </a:p>
          <a:p>
            <a:r>
              <a:rPr lang="ja-JP" altLang="en-US" sz="1200" dirty="0">
                <a:latin typeface="UD デジタル 教科書体 N-R" panose="02020400000000000000" pitchFamily="17" charset="-128"/>
                <a:ea typeface="UD デジタル 教科書体 N-R" panose="02020400000000000000" pitchFamily="17" charset="-128"/>
              </a:rPr>
              <a:t>・問題設定における児童の思考パターンは、順を追って行うわけではなく、それぞれの児童の学習状況に合わせ、パターンを選択する。</a:t>
            </a:r>
          </a:p>
          <a:p>
            <a:r>
              <a:rPr lang="ja-JP" altLang="en-US" sz="1200" dirty="0">
                <a:latin typeface="UD デジタル 教科書体 N-R" panose="02020400000000000000" pitchFamily="17" charset="-128"/>
                <a:ea typeface="UD デジタル 教科書体 N-R" panose="02020400000000000000" pitchFamily="17" charset="-128"/>
              </a:rPr>
              <a:t>・問題の設定が早くできた児童には板書スライド</a:t>
            </a:r>
            <a:r>
              <a:rPr lang="en-US" altLang="ja-JP" sz="1200" dirty="0">
                <a:latin typeface="UD デジタル 教科書体 N-R" panose="02020400000000000000" pitchFamily="17" charset="-128"/>
                <a:ea typeface="UD デジタル 教科書体 N-R" panose="02020400000000000000" pitchFamily="17" charset="-128"/>
              </a:rPr>
              <a:t>(※11)</a:t>
            </a:r>
            <a:r>
              <a:rPr lang="ja-JP" altLang="en-US" sz="1200" dirty="0">
                <a:latin typeface="UD デジタル 教科書体 N-R" panose="02020400000000000000" pitchFamily="17" charset="-128"/>
                <a:ea typeface="UD デジタル 教科書体 N-R" panose="02020400000000000000" pitchFamily="17" charset="-128"/>
              </a:rPr>
              <a:t>を用いて、自分の設定した問題を見直しさせる。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・問題の形が、提示した形になっているか声掛けする。（問題の言葉が足りない場合に問い掛ける）</a:t>
            </a:r>
          </a:p>
          <a:p>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実験で変えることができるもの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実験の結果として変わるもの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が含まれていない場合は個別に声を掛ける。</a:t>
            </a:r>
          </a:p>
          <a:p>
            <a:r>
              <a:rPr lang="ja-JP" altLang="en-US" dirty="0">
                <a:latin typeface="UD デジタル 教科書体 N-R" panose="02020400000000000000" pitchFamily="17" charset="-128"/>
                <a:ea typeface="UD デジタル 教科書体 N-R" panose="02020400000000000000" pitchFamily="17" charset="-128"/>
              </a:rPr>
              <a:t>・問題には、自分の名前を書かせる。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algn="l"/>
            <a:r>
              <a:rPr lang="ja-JP" altLang="en-US" sz="1200" dirty="0">
                <a:latin typeface="UD デジタル 教科書体 N-R" panose="02020400000000000000" pitchFamily="17" charset="-128"/>
                <a:ea typeface="UD デジタル 教科書体 N-R" panose="02020400000000000000" pitchFamily="17" charset="-128"/>
              </a:rPr>
              <a:t>＜問題設定における児童の思考パターン＞</a:t>
            </a:r>
          </a:p>
          <a:p>
            <a:pPr algn="l"/>
            <a:r>
              <a:rPr lang="en-US" altLang="ja-JP" sz="1200" dirty="0">
                <a:latin typeface="UD デジタル 教科書体 N-R" panose="02020400000000000000" pitchFamily="17" charset="-128"/>
                <a:ea typeface="UD デジタル 教科書体 N-R" panose="02020400000000000000" pitchFamily="17" charset="-128"/>
              </a:rPr>
              <a:t>(13)</a:t>
            </a:r>
            <a:r>
              <a:rPr lang="ja-JP" altLang="en-US" sz="1200" dirty="0">
                <a:latin typeface="UD デジタル 教科書体 N-R" panose="02020400000000000000" pitchFamily="17" charset="-128"/>
                <a:ea typeface="UD デジタル 教科書体 N-R" panose="02020400000000000000" pitchFamily="17" charset="-128"/>
              </a:rPr>
              <a:t>＜パターン１＞素朴概念との差から問題を設定する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【13】｢</a:t>
            </a:r>
            <a:r>
              <a:rPr lang="ja-JP" altLang="en-US" sz="1200" dirty="0">
                <a:latin typeface="UD デジタル 教科書体 N-R" panose="02020400000000000000" pitchFamily="17" charset="-128"/>
                <a:ea typeface="UD デジタル 教科書体 N-R" panose="02020400000000000000" pitchFamily="17" charset="-128"/>
              </a:rPr>
              <a:t>自分が思っていたことと学習したことを比べ、調べてみたいと思ったことはありますか</a:t>
            </a:r>
            <a:r>
              <a:rPr lang="en-US" altLang="ja-JP" sz="1200" dirty="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(14)</a:t>
            </a:r>
            <a:r>
              <a:rPr lang="ja-JP" altLang="en-US" sz="1200" dirty="0">
                <a:latin typeface="UD デジタル 教科書体 N-R" panose="02020400000000000000" pitchFamily="17" charset="-128"/>
                <a:ea typeface="UD デジタル 教科書体 N-R" panose="02020400000000000000" pitchFamily="17" charset="-128"/>
              </a:rPr>
              <a:t>＜パターン２＞班内の</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自然事象への気付き</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共通点</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【14】｢</a:t>
            </a:r>
            <a:r>
              <a:rPr lang="ja-JP" altLang="en-US" sz="1200" dirty="0">
                <a:latin typeface="UD デジタル 教科書体 N-R" panose="02020400000000000000" pitchFamily="17" charset="-128"/>
                <a:ea typeface="UD デジタル 教科書体 N-R" panose="02020400000000000000" pitchFamily="17" charset="-128"/>
              </a:rPr>
              <a:t>学習を通して</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ということに気付いたのですね。それは他の例で試しても同じ結果になるでしょうか</a:t>
            </a:r>
            <a:r>
              <a:rPr lang="en-US" altLang="ja-JP" sz="1200" dirty="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(15)</a:t>
            </a:r>
            <a:r>
              <a:rPr lang="ja-JP" altLang="en-US" sz="1200" dirty="0">
                <a:latin typeface="UD デジタル 教科書体 N-R" panose="02020400000000000000" pitchFamily="17" charset="-128"/>
                <a:ea typeface="UD デジタル 教科書体 N-R" panose="02020400000000000000" pitchFamily="17" charset="-128"/>
              </a:rPr>
              <a:t>＜パターン３＞班同士の相違から問題を設定する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【15】｢</a:t>
            </a:r>
            <a:r>
              <a:rPr lang="ja-JP" altLang="en-US" sz="1200" dirty="0">
                <a:latin typeface="UD デジタル 教科書体 N-R" panose="02020400000000000000" pitchFamily="17" charset="-128"/>
                <a:ea typeface="UD デジタル 教科書体 N-R" panose="02020400000000000000" pitchFamily="17" charset="-128"/>
              </a:rPr>
              <a:t>ＡグループとＢグループは気付きは同じだったけれど、それぞれの共通点</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または概念</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が違っていたのですね</a:t>
            </a:r>
            <a:r>
              <a:rPr lang="en-US" altLang="ja-JP" sz="1200" dirty="0">
                <a:latin typeface="UD デジタル 教科書体 N-R" panose="02020400000000000000" pitchFamily="17" charset="-128"/>
                <a:ea typeface="UD デジタル 教科書体 N-R" panose="02020400000000000000" pitchFamily="17" charset="-128"/>
              </a:rPr>
              <a:t>｣</a:t>
            </a:r>
            <a:endParaRPr lang="ja-JP" altLang="en-US"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(16)</a:t>
            </a:r>
            <a:r>
              <a:rPr lang="ja-JP" altLang="en-US" sz="1200" dirty="0">
                <a:latin typeface="UD デジタル 教科書体 N-R" panose="02020400000000000000" pitchFamily="17" charset="-128"/>
                <a:ea typeface="UD デジタル 教科書体 N-R" panose="02020400000000000000" pitchFamily="17" charset="-128"/>
              </a:rPr>
              <a:t>＜パターン４＞班同士の一致から問題を設定する</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【16】｢</a:t>
            </a:r>
            <a:r>
              <a:rPr lang="ja-JP" altLang="en-US" sz="1200" dirty="0">
                <a:latin typeface="UD デジタル 教科書体 N-R" panose="02020400000000000000" pitchFamily="17" charset="-128"/>
                <a:ea typeface="UD デジタル 教科書体 N-R" panose="02020400000000000000" pitchFamily="17" charset="-128"/>
              </a:rPr>
              <a:t>どのグループも同じまとめ方になったのですね。それは他の例で試しても同じ結果になるでしょうか</a:t>
            </a:r>
            <a:r>
              <a:rPr lang="en-US" altLang="ja-JP" sz="1200" dirty="0">
                <a:latin typeface="UD デジタル 教科書体 N-R" panose="02020400000000000000" pitchFamily="17" charset="-128"/>
                <a:ea typeface="UD デジタル 教科書体 N-R" panose="02020400000000000000" pitchFamily="17" charset="-128"/>
              </a:rPr>
              <a:t>｣</a:t>
            </a:r>
          </a:p>
          <a:p>
            <a:pPr algn="l"/>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(17)</a:t>
            </a:r>
            <a:r>
              <a:rPr lang="ja-JP" altLang="en-US" sz="1200" dirty="0">
                <a:latin typeface="UD デジタル 教科書体 N-R" panose="02020400000000000000" pitchFamily="17" charset="-128"/>
                <a:ea typeface="UD デジタル 教科書体 N-R" panose="02020400000000000000" pitchFamily="17" charset="-128"/>
              </a:rPr>
              <a:t>示した問題の形「◎◎◎は、＊＊＊</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する</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と、</a:t>
            </a:r>
            <a:r>
              <a:rPr lang="en-US" altLang="ja-JP" sz="1200" dirty="0">
                <a:latin typeface="UD デジタル 教科書体 N-R" panose="02020400000000000000" pitchFamily="17" charset="-128"/>
                <a:ea typeface="UD デジタル 教科書体 N-R" panose="02020400000000000000" pitchFamily="17" charset="-128"/>
              </a:rPr>
              <a:t>____(</a:t>
            </a:r>
            <a:r>
              <a:rPr lang="ja-JP" altLang="en-US" sz="1200" dirty="0">
                <a:latin typeface="UD デジタル 教科書体 N-R" panose="02020400000000000000" pitchFamily="17" charset="-128"/>
                <a:ea typeface="UD デジタル 教科書体 N-R" panose="02020400000000000000" pitchFamily="17" charset="-128"/>
              </a:rPr>
              <a:t>なの</a:t>
            </a:r>
            <a:r>
              <a:rPr lang="en-US" altLang="ja-JP" sz="1200" dirty="0">
                <a:latin typeface="UD デジタル 教科書体 N-R" panose="02020400000000000000" pitchFamily="17" charset="-128"/>
                <a:ea typeface="UD デジタル 教科書体 N-R" panose="02020400000000000000" pitchFamily="17" charset="-128"/>
              </a:rPr>
              <a:t>)</a:t>
            </a:r>
            <a:r>
              <a:rPr lang="ja-JP" altLang="en-US" sz="1200" dirty="0">
                <a:latin typeface="UD デジタル 教科書体 N-R" panose="02020400000000000000" pitchFamily="17" charset="-128"/>
                <a:ea typeface="UD デジタル 教科書体 N-R" panose="02020400000000000000" pitchFamily="17" charset="-128"/>
              </a:rPr>
              <a:t>だろうか。」で書けていない。</a:t>
            </a:r>
            <a:endParaRPr lang="en-US" altLang="ja-JP" sz="1200" dirty="0">
              <a:latin typeface="UD デジタル 教科書体 N-R" panose="02020400000000000000" pitchFamily="17" charset="-128"/>
              <a:ea typeface="UD デジタル 教科書体 N-R" panose="02020400000000000000" pitchFamily="17" charset="-128"/>
            </a:endParaRPr>
          </a:p>
          <a:p>
            <a:pPr algn="l"/>
            <a:r>
              <a:rPr lang="en-US" altLang="ja-JP" sz="1200" dirty="0">
                <a:latin typeface="UD デジタル 教科書体 N-R" panose="02020400000000000000" pitchFamily="17" charset="-128"/>
                <a:ea typeface="UD デジタル 教科書体 N-R" panose="02020400000000000000" pitchFamily="17" charset="-128"/>
              </a:rPr>
              <a:t>【17】</a:t>
            </a:r>
            <a:r>
              <a:rPr lang="ja-JP" altLang="en-US" sz="1200" dirty="0">
                <a:latin typeface="UD デジタル 教科書体 N-R" panose="02020400000000000000" pitchFamily="17" charset="-128"/>
                <a:ea typeface="UD デジタル 教科書体 N-R" panose="02020400000000000000" pitchFamily="17" charset="-128"/>
              </a:rPr>
              <a:t>「画面に出ている問題の形になっているでしょうか」「何をすると、そうなるのでしょうか」</a:t>
            </a:r>
            <a:endParaRPr lang="en-US" altLang="ja-JP" sz="1200"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38</a:t>
            </a:fld>
            <a:endParaRPr kumimoji="1" lang="ja-JP" altLang="en-US"/>
          </a:p>
        </p:txBody>
      </p:sp>
    </p:spTree>
    <p:extLst>
      <p:ext uri="{BB962C8B-B14F-4D97-AF65-F5344CB8AC3E}">
        <p14:creationId xmlns:p14="http://schemas.microsoft.com/office/powerpoint/2010/main" val="6513717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en-US" altLang="ja-JP" dirty="0">
                <a:latin typeface="UD デジタル 教科書体 N-R" panose="02020400000000000000" pitchFamily="17" charset="-128"/>
                <a:ea typeface="UD デジタル 教科書体 N-R" panose="02020400000000000000" pitchFamily="17" charset="-128"/>
              </a:rPr>
              <a:t>11</a:t>
            </a:r>
            <a:r>
              <a:rPr lang="ja-JP" altLang="en-US" dirty="0">
                <a:latin typeface="UD デジタル 教科書体 N-R" panose="02020400000000000000" pitchFamily="17" charset="-128"/>
                <a:ea typeface="UD デジタル 教科書体 N-R" panose="02020400000000000000" pitchFamily="17" charset="-128"/>
              </a:rPr>
              <a:t>　自分で考えた問題をたしかめよう（学習シート⑤）</a:t>
            </a: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検討・改善</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a:t>
            </a:r>
            <a:r>
              <a:rPr lang="en-US" altLang="ja-JP" dirty="0">
                <a:latin typeface="UD デジタル 教科書体 N-R" panose="02020400000000000000" pitchFamily="17" charset="-128"/>
                <a:ea typeface="UD デジタル 教科書体 N-R" panose="02020400000000000000" pitchFamily="17" charset="-128"/>
              </a:rPr>
              <a:t>5</a:t>
            </a:r>
            <a:r>
              <a:rPr lang="ja-JP" altLang="en-US" dirty="0">
                <a:latin typeface="UD デジタル 教科書体 N-R" panose="02020400000000000000" pitchFamily="17" charset="-128"/>
                <a:ea typeface="UD デジタル 教科書体 N-R" panose="02020400000000000000" pitchFamily="17" charset="-128"/>
              </a:rPr>
              <a:t>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◆今、自分で考えた問題を確認します。</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◆（★）調べてみたいことは、</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◆（★）・じしゃくについて書かれていますか？</a:t>
            </a:r>
          </a:p>
          <a:p>
            <a:r>
              <a:rPr lang="ja-JP" altLang="en-US" dirty="0">
                <a:latin typeface="UD デジタル 教科書体 N-R" panose="02020400000000000000" pitchFamily="17" charset="-128"/>
                <a:ea typeface="UD デジタル 教科書体 N-R" panose="02020400000000000000" pitchFamily="17" charset="-128"/>
              </a:rPr>
              <a:t>◆（★）・身の回りのものにじしゃくを近付けたときの物の様子について書かれていますか？</a:t>
            </a:r>
          </a:p>
          <a:p>
            <a:r>
              <a:rPr lang="ja-JP" altLang="en-US" dirty="0">
                <a:latin typeface="UD デジタル 教科書体 N-R" panose="02020400000000000000" pitchFamily="17" charset="-128"/>
                <a:ea typeface="UD デジタル 教科書体 N-R" panose="02020400000000000000" pitchFamily="17" charset="-128"/>
              </a:rPr>
              <a:t>◆（★）・次の授業</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実験や観察、本やインターネット</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で調べられそうですか？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◆もし、３つのうちのどれかが違うと思ったら、前に考えた問題を消さずに、下に書いてください。</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・児童が自分で設定した問題を確認し、足りない箇所があれば、修正させる。</a:t>
            </a:r>
          </a:p>
          <a:p>
            <a:r>
              <a:rPr lang="ja-JP" altLang="en-US" dirty="0">
                <a:latin typeface="UD デジタル 教科書体 N-R" panose="02020400000000000000" pitchFamily="17" charset="-128"/>
                <a:ea typeface="UD デジタル 教科書体 N-R" panose="02020400000000000000" pitchFamily="17" charset="-128"/>
              </a:rPr>
              <a:t>・科学的な観察・実験とするために、実証性、再現性、客観性を確認させる。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39</a:t>
            </a:fld>
            <a:endParaRPr kumimoji="1" lang="ja-JP" altLang="en-US"/>
          </a:p>
        </p:txBody>
      </p:sp>
    </p:spTree>
    <p:extLst>
      <p:ext uri="{BB962C8B-B14F-4D97-AF65-F5344CB8AC3E}">
        <p14:creationId xmlns:p14="http://schemas.microsoft.com/office/powerpoint/2010/main" val="2515100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（児童の素朴概念がない（足りない）場合に行う）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ja-JP" altLang="en-US" dirty="0">
                <a:latin typeface="UD デジタル 教科書体 N-R" panose="02020400000000000000" pitchFamily="17" charset="-128"/>
                <a:ea typeface="UD デジタル 教科書体 N-R" panose="02020400000000000000" pitchFamily="17" charset="-128"/>
              </a:rPr>
              <a:t>０　「〇〇」で遊ぼう</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素朴概念が乏しい場合の体験活動</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◆〇〇で遊んでみよう。（★）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endParaRPr lang="en-US" altLang="ja-JP" dirty="0">
              <a:latin typeface="UD デジタル 教科書体 N-R" panose="02020400000000000000" pitchFamily="17" charset="-128"/>
              <a:ea typeface="UD デジタル 教科書体 N-R" panose="02020400000000000000" pitchFamily="17" charset="-128"/>
            </a:endParaRPr>
          </a:p>
          <a:p>
            <a:pPr defTabSz="904524"/>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04524"/>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4</a:t>
            </a:fld>
            <a:endParaRPr kumimoji="1" lang="ja-JP" altLang="en-US"/>
          </a:p>
        </p:txBody>
      </p:sp>
    </p:spTree>
    <p:extLst>
      <p:ext uri="{BB962C8B-B14F-4D97-AF65-F5344CB8AC3E}">
        <p14:creationId xmlns:p14="http://schemas.microsoft.com/office/powerpoint/2010/main" val="1403386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１　「自分が知っていること」を思い出そう</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素朴概念の確認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◆（★）〇〇について知っていることはありますか。これまでの経験や、学校で習ったこと（生活科等、　０　「〇〇」で遊ぼうでやった体験活動）などを思い出してみましょう。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思い出したら（思いついたら）、</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発言、書き込み、入力、話し合い等</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してください。（★）</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5</a:t>
            </a:fld>
            <a:endParaRPr kumimoji="1" lang="ja-JP" altLang="en-US"/>
          </a:p>
        </p:txBody>
      </p:sp>
    </p:spTree>
    <p:extLst>
      <p:ext uri="{BB962C8B-B14F-4D97-AF65-F5344CB8AC3E}">
        <p14:creationId xmlns:p14="http://schemas.microsoft.com/office/powerpoint/2010/main" val="1570769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２　今日のじゅぎょうのテーマをかくにんしよう</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テーマの確認</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◆（★）今日は、（★）「■■■■の△△△△」について考えていきましょう。</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　　考えていくといろいろなことに気付いたり、疑問が生まれたりすると思います。そこから一人一人が問題を作ることが今日の目標です。（★）</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6</a:t>
            </a:fld>
            <a:endParaRPr kumimoji="1" lang="ja-JP" altLang="en-US"/>
          </a:p>
        </p:txBody>
      </p:sp>
    </p:spTree>
    <p:extLst>
      <p:ext uri="{BB962C8B-B14F-4D97-AF65-F5344CB8AC3E}">
        <p14:creationId xmlns:p14="http://schemas.microsoft.com/office/powerpoint/2010/main" val="1764872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marL="0" marR="0" lvl="0" indent="0" algn="l" defTabSz="914384" rtl="0" eaLnBrk="1" fontAlgn="auto" latinLnBrk="0" hangingPunct="1">
              <a:lnSpc>
                <a:spcPct val="100000"/>
              </a:lnSpc>
              <a:spcBef>
                <a:spcPts val="0"/>
              </a:spcBef>
              <a:spcAft>
                <a:spcPts val="0"/>
              </a:spcAft>
              <a:buClrTx/>
              <a:buSzTx/>
              <a:buFontTx/>
              <a:buNone/>
              <a:tabLst/>
              <a:defRPr/>
            </a:pPr>
            <a:r>
              <a:rPr lang="ja-JP" altLang="en-US" dirty="0">
                <a:latin typeface="UD デジタル 教科書体 N-R" panose="02020400000000000000" pitchFamily="17" charset="-128"/>
                <a:ea typeface="UD デジタル 教科書体 N-R" panose="02020400000000000000" pitchFamily="17" charset="-128"/>
              </a:rPr>
              <a:t>３　気づいたことやぎ問に思ったことを書こう（学習シート①）</a:t>
            </a:r>
          </a:p>
          <a:p>
            <a:pPr defTabSz="90452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気付きの表出</a:t>
            </a:r>
            <a:r>
              <a:rPr lang="en-US" altLang="ja-JP" dirty="0">
                <a:latin typeface="UD デジタル 教科書体 N-R" panose="02020400000000000000" pitchFamily="17" charset="-128"/>
                <a:ea typeface="UD デジタル 教科書体 N-R" panose="02020400000000000000" pitchFamily="17" charset="-128"/>
              </a:rPr>
              <a:t>】 </a:t>
            </a:r>
            <a:r>
              <a:rPr lang="ja-JP" altLang="en-US" dirty="0">
                <a:latin typeface="UD デジタル 教科書体 N-R" panose="02020400000000000000" pitchFamily="17" charset="-128"/>
                <a:ea typeface="UD デジタル 教科書体 N-R" panose="02020400000000000000" pitchFamily="17" charset="-128"/>
              </a:rPr>
              <a:t>（〇分）</a:t>
            </a: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endParaRPr lang="en-US" altLang="ja-JP" dirty="0">
              <a:latin typeface="UD デジタル 教科書体 N-R" panose="02020400000000000000" pitchFamily="17" charset="-128"/>
              <a:ea typeface="UD デジタル 教科書体 N-R" panose="02020400000000000000" pitchFamily="17" charset="-128"/>
            </a:endParaRP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◆（★）〇〇〇〇（体験活動）をしてみましょう。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（★）「■■■■」の「△△△△」について</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（★）気付いたことや疑問に思ったことを、学習シートの付箋に記入しましょう。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◆気付いたら、その度に、付箋に記入してください。では、始めてください。（★）</a:t>
            </a:r>
            <a:endParaRPr lang="en-US" altLang="ja-JP" dirty="0">
              <a:latin typeface="UD デジタル 教科書体 N-R" panose="02020400000000000000" pitchFamily="17" charset="-128"/>
              <a:ea typeface="UD デジタル 教科書体 N-R" panose="02020400000000000000" pitchFamily="17" charset="-128"/>
            </a:endParaRPr>
          </a:p>
          <a:p>
            <a:endParaRPr lang="ja-JP" altLang="en-US"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・体験活動での注意点を伝える。</a:t>
            </a:r>
            <a:endParaRPr lang="en-US" altLang="ja-JP" dirty="0">
              <a:latin typeface="UD デジタル 教科書体 N-R" panose="02020400000000000000" pitchFamily="17" charset="-128"/>
              <a:ea typeface="UD デジタル 教科書体 N-R" panose="02020400000000000000" pitchFamily="17" charset="-128"/>
            </a:endParaRPr>
          </a:p>
          <a:p>
            <a:pPr defTabSz="904524">
              <a:defRPr/>
            </a:pPr>
            <a:r>
              <a:rPr lang="ja-JP" altLang="en-US" dirty="0">
                <a:latin typeface="UD デジタル 教科書体 N-R" panose="02020400000000000000" pitchFamily="17" charset="-128"/>
                <a:ea typeface="UD デジタル 教科書体 N-R" panose="02020400000000000000" pitchFamily="17" charset="-128"/>
              </a:rPr>
              <a:t>・付箋は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のように書かせる。</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・一枚の付箋に対して、一つの事象を記入することを伝える。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(1)</a:t>
            </a:r>
            <a:r>
              <a:rPr lang="ja-JP" altLang="en-US" dirty="0">
                <a:latin typeface="UD デジタル 教科書体 N-R" panose="02020400000000000000" pitchFamily="17" charset="-128"/>
                <a:ea typeface="UD デジタル 教科書体 N-R" panose="02020400000000000000" pitchFamily="17" charset="-128"/>
              </a:rPr>
              <a:t>付箋への書き出しが難しい。</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【1】｢</a:t>
            </a:r>
            <a:r>
              <a:rPr lang="ja-JP" altLang="en-US" dirty="0">
                <a:latin typeface="UD デジタル 教科書体 N-R" panose="02020400000000000000" pitchFamily="17" charset="-128"/>
                <a:ea typeface="UD デジタル 教科書体 N-R" panose="02020400000000000000" pitchFamily="17" charset="-128"/>
              </a:rPr>
              <a:t>何をどのようにすると、どんな様子になりましたか</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K-R" panose="02020400000000000000" pitchFamily="18" charset="-128"/>
              <a:ea typeface="UD デジタル 教科書体 NK-R" panose="02020400000000000000" pitchFamily="18"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7</a:t>
            </a:fld>
            <a:endParaRPr kumimoji="1" lang="ja-JP" altLang="en-US"/>
          </a:p>
        </p:txBody>
      </p:sp>
    </p:spTree>
    <p:extLst>
      <p:ext uri="{BB962C8B-B14F-4D97-AF65-F5344CB8AC3E}">
        <p14:creationId xmlns:p14="http://schemas.microsoft.com/office/powerpoint/2010/main" val="197691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pPr defTabSz="914384">
              <a:defRPr/>
            </a:pPr>
            <a:r>
              <a:rPr lang="ja-JP" altLang="en-US" dirty="0">
                <a:latin typeface="UD デジタル 教科書体 N-R" panose="02020400000000000000" pitchFamily="17" charset="-128"/>
                <a:ea typeface="UD デジタル 教科書体 N-R" panose="02020400000000000000" pitchFamily="17" charset="-128"/>
              </a:rPr>
              <a:t>４　テーマにあっているかたしかめよう（学習シート①）</a:t>
            </a:r>
          </a:p>
          <a:p>
            <a:pPr defTabSz="91438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気付きの抽出</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（個人〇分・班〇分）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r>
              <a:rPr lang="ja-JP" altLang="en-US" dirty="0">
                <a:latin typeface="UD デジタル 教科書体 N-R" panose="02020400000000000000" pitchFamily="17" charset="-128"/>
                <a:ea typeface="UD デジタル 教科書体 N-R" panose="02020400000000000000" pitchFamily="17" charset="-128"/>
              </a:rPr>
              <a:t>◆自分が書いた付箋が、（★）「■■■■の△△△△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について書いてあるか確かめましょう。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確かめたら、</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について、書いてあるものと書いていないものに付箋を分けます。 </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◆（★）まず、自分で考えて、その後は班で考えます。では、自分で考えましょう。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◆（時間が経過したら）班で考えましょう。（★）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(2)</a:t>
            </a:r>
            <a:r>
              <a:rPr lang="ja-JP" altLang="en-US" dirty="0">
                <a:latin typeface="UD デジタル 教科書体 N-R" panose="02020400000000000000" pitchFamily="17" charset="-128"/>
                <a:ea typeface="UD デジタル 教科書体 N-R" panose="02020400000000000000" pitchFamily="17" charset="-128"/>
              </a:rPr>
              <a:t>個人で考える時間に、班で相談している。</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【2】｢</a:t>
            </a:r>
            <a:r>
              <a:rPr lang="ja-JP" altLang="en-US" dirty="0">
                <a:latin typeface="UD デジタル 教科書体 N-R" panose="02020400000000000000" pitchFamily="17" charset="-128"/>
                <a:ea typeface="UD デジタル 教科書体 N-R" panose="02020400000000000000" pitchFamily="17" charset="-128"/>
              </a:rPr>
              <a:t>まずは一人で考えましょう。この後に班で考える時間がありますよ</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この後の班での話し合いのために、まず一人で考えをまとめましょう</a:t>
            </a:r>
            <a:r>
              <a:rPr lang="en-US" altLang="ja-JP" dirty="0">
                <a:latin typeface="UD デジタル 教科書体 N-R" panose="02020400000000000000" pitchFamily="17" charset="-128"/>
                <a:ea typeface="UD デジタル 教科書体 N-R" panose="02020400000000000000" pitchFamily="17" charset="-128"/>
              </a:rPr>
              <a:t>｣</a:t>
            </a:r>
          </a:p>
          <a:p>
            <a:pPr defTabSz="924334">
              <a:defRPr/>
            </a:pPr>
            <a:r>
              <a:rPr lang="en-US" altLang="ja-JP" dirty="0">
                <a:latin typeface="UD デジタル 教科書体 N-R" panose="02020400000000000000" pitchFamily="17" charset="-128"/>
                <a:ea typeface="UD デジタル 教科書体 N-R" panose="02020400000000000000" pitchFamily="17" charset="-128"/>
              </a:rPr>
              <a:t>(3)</a:t>
            </a:r>
            <a:r>
              <a:rPr lang="ja-JP" altLang="en-US" dirty="0">
                <a:latin typeface="UD デジタル 教科書体 N-R" panose="02020400000000000000" pitchFamily="17" charset="-128"/>
                <a:ea typeface="UD デジタル 教科書体 N-R" panose="02020400000000000000" pitchFamily="17" charset="-128"/>
              </a:rPr>
              <a:t>テーマに合っている付箋を外してしまっていたり、テーマに合っていない付箋を残してしまっている。</a:t>
            </a:r>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【3】</a:t>
            </a:r>
            <a:r>
              <a:rPr lang="ja-JP" altLang="en-US" dirty="0">
                <a:latin typeface="UD デジタル 教科書体 N-R" panose="02020400000000000000" pitchFamily="17" charset="-128"/>
                <a:ea typeface="UD デジタル 教科書体 N-R" panose="02020400000000000000" pitchFamily="17" charset="-128"/>
              </a:rPr>
              <a:t>「これはテーマにあっているでしょうか」「本当にそうなのでしょうか」</a:t>
            </a:r>
            <a:endParaRPr lang="en-US" altLang="ja-JP" dirty="0">
              <a:latin typeface="UD デジタル 教科書体 N-R" panose="02020400000000000000" pitchFamily="17" charset="-128"/>
              <a:ea typeface="UD デジタル 教科書体 N-R" panose="02020400000000000000" pitchFamily="17" charset="-128"/>
            </a:endParaRP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8</a:t>
            </a:fld>
            <a:endParaRPr kumimoji="1" lang="ja-JP" altLang="en-US"/>
          </a:p>
        </p:txBody>
      </p:sp>
    </p:spTree>
    <p:extLst>
      <p:ext uri="{BB962C8B-B14F-4D97-AF65-F5344CB8AC3E}">
        <p14:creationId xmlns:p14="http://schemas.microsoft.com/office/powerpoint/2010/main" val="391264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762000"/>
            <a:ext cx="5953125" cy="3349625"/>
          </a:xfrm>
        </p:spPr>
      </p:sp>
      <p:sp>
        <p:nvSpPr>
          <p:cNvPr id="3" name="ノート プレースホルダー 2"/>
          <p:cNvSpPr>
            <a:spLocks noGrp="1"/>
          </p:cNvSpPr>
          <p:nvPr>
            <p:ph type="body" idx="1"/>
          </p:nvPr>
        </p:nvSpPr>
        <p:spPr/>
        <p:txBody>
          <a:bodyPr/>
          <a:lstStyle/>
          <a:p>
            <a:r>
              <a:rPr lang="ja-JP" altLang="en-US" dirty="0">
                <a:latin typeface="UD デジタル 教科書体 N-R" panose="02020400000000000000" pitchFamily="17" charset="-128"/>
                <a:ea typeface="UD デジタル 教科書体 N-R" panose="02020400000000000000" pitchFamily="17" charset="-128"/>
              </a:rPr>
              <a:t>５　なかま分けし、名前をつけよう（学習シート②）</a:t>
            </a: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気付きの整理</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（個人〇分・班〇分）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流れ</a:t>
            </a:r>
            <a:r>
              <a:rPr lang="en-US" altLang="ja-JP" dirty="0">
                <a:latin typeface="UD デジタル 教科書体 N-R" panose="02020400000000000000" pitchFamily="17" charset="-128"/>
                <a:ea typeface="UD デジタル 教科書体 N-R" panose="02020400000000000000" pitchFamily="17" charset="-128"/>
              </a:rPr>
              <a:t>-----</a:t>
            </a:r>
          </a:p>
          <a:p>
            <a:pPr defTabSz="914384">
              <a:defRPr/>
            </a:pPr>
            <a:r>
              <a:rPr lang="ja-JP" altLang="en-US" dirty="0">
                <a:latin typeface="UD デジタル 教科書体 N-R" panose="02020400000000000000" pitchFamily="17" charset="-128"/>
                <a:ea typeface="UD デジタル 教科書体 N-R" panose="02020400000000000000" pitchFamily="17" charset="-128"/>
              </a:rPr>
              <a:t>◆（★）書いた付箋を「■■■■の△△△△」について仲間分けし、名前を付けましょう。</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（★）ピンクの付箋と黄色の付箋が、仲間分けできそうだなと思ったら、枠で囲み、</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　 （★）その仲間に名前を付けます。（★）</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◆（★）まず、自分で考えて、その後は班で考えます。では、自分で考えてください。</a:t>
            </a:r>
            <a:endParaRPr lang="en-US" altLang="ja-JP" dirty="0">
              <a:latin typeface="UD デジタル 教科書体 N-R" panose="02020400000000000000" pitchFamily="17" charset="-128"/>
              <a:ea typeface="UD デジタル 教科書体 N-R" panose="02020400000000000000" pitchFamily="17" charset="-128"/>
            </a:endParaRPr>
          </a:p>
          <a:p>
            <a:r>
              <a:rPr lang="ja-JP" altLang="en-US" dirty="0">
                <a:latin typeface="UD デジタル 教科書体 N-R" panose="02020400000000000000" pitchFamily="17" charset="-128"/>
                <a:ea typeface="UD デジタル 教科書体 N-R" panose="02020400000000000000" pitchFamily="17" charset="-128"/>
              </a:rPr>
              <a:t>◆（時間が経過したら）班で考えましょう。（★）</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指導上の留意点</a:t>
            </a:r>
            <a:r>
              <a:rPr lang="en-US" altLang="ja-JP" dirty="0">
                <a:latin typeface="UD デジタル 教科書体 N-R" panose="02020400000000000000" pitchFamily="17" charset="-128"/>
                <a:ea typeface="UD デジタル 教科書体 N-R" panose="02020400000000000000" pitchFamily="17" charset="-128"/>
              </a:rPr>
              <a:t>-----</a:t>
            </a:r>
          </a:p>
          <a:p>
            <a:pPr defTabSz="904524">
              <a:defRPr/>
            </a:pPr>
            <a:r>
              <a:rPr lang="ja-JP" altLang="en-US" dirty="0">
                <a:latin typeface="UD デジタル 教科書体 N-R" panose="02020400000000000000" pitchFamily="17" charset="-128"/>
                <a:ea typeface="UD デジタル 教科書体 N-R" panose="02020400000000000000" pitchFamily="17" charset="-128"/>
              </a:rPr>
              <a:t>・学習内容によっては、変化しない（変わらない）というまとめ方があってもよいことを伝える。</a:t>
            </a:r>
            <a:endParaRPr lang="en-US" altLang="ja-JP" dirty="0">
              <a:latin typeface="UD デジタル 教科書体 N-R" panose="02020400000000000000" pitchFamily="17" charset="-128"/>
              <a:ea typeface="UD デジタル 教科書体 N-R" panose="02020400000000000000" pitchFamily="17" charset="-128"/>
            </a:endParaRPr>
          </a:p>
          <a:p>
            <a:endParaRPr lang="en-US" altLang="ja-JP" dirty="0">
              <a:latin typeface="UD デジタル 教科書体 N-R" panose="02020400000000000000" pitchFamily="17" charset="-128"/>
              <a:ea typeface="UD デジタル 教科書体 N-R" panose="02020400000000000000" pitchFamily="17" charset="-128"/>
            </a:endParaRPr>
          </a:p>
          <a:p>
            <a:pPr defTabSz="924334">
              <a:defRPr/>
            </a:pP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予想される児童の学習状況</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とそれに対するの声掛けの例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(4)</a:t>
            </a:r>
            <a:r>
              <a:rPr lang="ja-JP" altLang="en-US" dirty="0">
                <a:latin typeface="UD デジタル 教科書体 N-R" panose="02020400000000000000" pitchFamily="17" charset="-128"/>
                <a:ea typeface="UD デジタル 教科書体 N-R" panose="02020400000000000000" pitchFamily="17" charset="-128"/>
              </a:rPr>
              <a:t>テーマに合った仲間分けができていない。</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【4】｢</a:t>
            </a:r>
            <a:r>
              <a:rPr lang="ja-JP" altLang="en-US" dirty="0">
                <a:latin typeface="UD デジタル 教科書体 N-R" panose="02020400000000000000" pitchFamily="17" charset="-128"/>
                <a:ea typeface="UD デジタル 教科書体 N-R" panose="02020400000000000000" pitchFamily="17" charset="-128"/>
              </a:rPr>
              <a:t>このテーマに合ったまとめになっているでしょうか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(5)</a:t>
            </a:r>
            <a:r>
              <a:rPr lang="ja-JP" altLang="en-US" dirty="0">
                <a:latin typeface="UD デジタル 教科書体 N-R" panose="02020400000000000000" pitchFamily="17" charset="-128"/>
                <a:ea typeface="UD デジタル 教科書体 N-R" panose="02020400000000000000" pitchFamily="17" charset="-128"/>
              </a:rPr>
              <a:t>付箋を上手く分類できていない。</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【5】｢</a:t>
            </a:r>
            <a:r>
              <a:rPr lang="ja-JP" altLang="en-US" dirty="0">
                <a:latin typeface="UD デジタル 教科書体 N-R" panose="02020400000000000000" pitchFamily="17" charset="-128"/>
                <a:ea typeface="UD デジタル 教科書体 N-R" panose="02020400000000000000" pitchFamily="17" charset="-128"/>
              </a:rPr>
              <a:t>この付箋は、ここにあっていいのでしょうか</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同じようなことが書いている付箋はないでしょうか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(6)</a:t>
            </a:r>
            <a:r>
              <a:rPr lang="ja-JP" altLang="en-US" dirty="0">
                <a:latin typeface="UD デジタル 教科書体 N-R" panose="02020400000000000000" pitchFamily="17" charset="-128"/>
                <a:ea typeface="UD デジタル 教科書体 N-R" panose="02020400000000000000" pitchFamily="17" charset="-128"/>
              </a:rPr>
              <a:t>感覚的な文言で表現されている。</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【6】｢</a:t>
            </a:r>
            <a:r>
              <a:rPr lang="ja-JP" altLang="en-US" dirty="0">
                <a:latin typeface="UD デジタル 教科書体 N-R" panose="02020400000000000000" pitchFamily="17" charset="-128"/>
                <a:ea typeface="UD デジタル 教科書体 N-R" panose="02020400000000000000" pitchFamily="17" charset="-128"/>
              </a:rPr>
              <a:t>何が起こったから、そうなったのでしょうか</a:t>
            </a:r>
            <a:r>
              <a:rPr lang="en-US" altLang="ja-JP" dirty="0">
                <a:latin typeface="UD デジタル 教科書体 N-R" panose="02020400000000000000" pitchFamily="17" charset="-128"/>
                <a:ea typeface="UD デジタル 教科書体 N-R" panose="02020400000000000000" pitchFamily="17" charset="-128"/>
              </a:rPr>
              <a:t>｣</a:t>
            </a:r>
          </a:p>
          <a:p>
            <a:r>
              <a:rPr lang="en-US" altLang="ja-JP" dirty="0">
                <a:latin typeface="UD デジタル 教科書体 N-R" panose="02020400000000000000" pitchFamily="17" charset="-128"/>
                <a:ea typeface="UD デジタル 教科書体 N-R" panose="02020400000000000000" pitchFamily="17" charset="-128"/>
              </a:rPr>
              <a:t>(7)</a:t>
            </a:r>
            <a:r>
              <a:rPr lang="ja-JP" altLang="en-US" dirty="0">
                <a:latin typeface="UD デジタル 教科書体 N-R" panose="02020400000000000000" pitchFamily="17" charset="-128"/>
                <a:ea typeface="UD デジタル 教科書体 N-R" panose="02020400000000000000" pitchFamily="17" charset="-128"/>
              </a:rPr>
              <a:t>同じ現象に対する表現が、児童ごとに異なる。</a:t>
            </a:r>
            <a:endParaRPr lang="en-US" altLang="ja-JP" dirty="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【7】</a:t>
            </a:r>
            <a:r>
              <a:rPr lang="ja-JP" altLang="en-US" dirty="0">
                <a:latin typeface="UD デジタル 教科書体 N-R" panose="02020400000000000000" pitchFamily="17" charset="-128"/>
                <a:ea typeface="UD デジタル 教科書体 N-R" panose="02020400000000000000" pitchFamily="17" charset="-128"/>
              </a:rPr>
              <a:t>「この付箋の〇〇と、その付箋の</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は、同じことなのかな、違うことなのかな。」この声掛けで、要領を得ない場合には、もう一度体験活動をさせる。</a:t>
            </a:r>
          </a:p>
        </p:txBody>
      </p:sp>
      <p:sp>
        <p:nvSpPr>
          <p:cNvPr id="4" name="スライド番号プレースホルダー 3"/>
          <p:cNvSpPr>
            <a:spLocks noGrp="1"/>
          </p:cNvSpPr>
          <p:nvPr>
            <p:ph type="sldNum" sz="quarter" idx="5"/>
          </p:nvPr>
        </p:nvSpPr>
        <p:spPr/>
        <p:txBody>
          <a:bodyPr/>
          <a:lstStyle/>
          <a:p>
            <a:fld id="{3465BD82-7BA1-48AF-9240-BBD32DB5E42F}" type="slidenum">
              <a:rPr kumimoji="1" lang="ja-JP" altLang="en-US" smtClean="0"/>
              <a:t>9</a:t>
            </a:fld>
            <a:endParaRPr kumimoji="1" lang="ja-JP" altLang="en-US"/>
          </a:p>
        </p:txBody>
      </p:sp>
    </p:spTree>
    <p:extLst>
      <p:ext uri="{BB962C8B-B14F-4D97-AF65-F5344CB8AC3E}">
        <p14:creationId xmlns:p14="http://schemas.microsoft.com/office/powerpoint/2010/main" val="71055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3E5A8-88ED-FD46-8D09-2542FA409F59}"/>
              </a:ext>
            </a:extLst>
          </p:cNvPr>
          <p:cNvSpPr>
            <a:spLocks noGrp="1"/>
          </p:cNvSpPr>
          <p:nvPr>
            <p:ph type="ctrTitle"/>
          </p:nvPr>
        </p:nvSpPr>
        <p:spPr>
          <a:xfrm>
            <a:off x="1524000" y="1122363"/>
            <a:ext cx="9144000" cy="2387600"/>
          </a:xfrm>
        </p:spPr>
        <p:txBody>
          <a:bodyPr anchor="ctr">
            <a:normAutofit/>
          </a:bodyPr>
          <a:lstStyle>
            <a:lvl1pPr algn="ctr">
              <a:defRPr sz="5400"/>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C3059E63-EA74-014B-AE67-00261AF761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CD2E438-A5DF-394B-865D-26588B964C4D}"/>
              </a:ext>
            </a:extLst>
          </p:cNvPr>
          <p:cNvSpPr>
            <a:spLocks noGrp="1"/>
          </p:cNvSpPr>
          <p:nvPr>
            <p:ph type="dt" sz="half" idx="10"/>
          </p:nvPr>
        </p:nvSpPr>
        <p:spPr/>
        <p:txBody>
          <a:bodyPr/>
          <a:lstStyle/>
          <a:p>
            <a:fld id="{F2D2EF12-B510-41A4-83F7-1A60AAAEDCB4}" type="datetime2">
              <a:rPr kumimoji="1" lang="ja-JP" altLang="en-US" smtClean="0"/>
              <a:t>2025年3月6日(木)</a:t>
            </a:fld>
            <a:endParaRPr kumimoji="1" lang="ja-JP" altLang="en-US" dirty="0"/>
          </a:p>
        </p:txBody>
      </p:sp>
      <p:sp>
        <p:nvSpPr>
          <p:cNvPr id="5" name="フッター プレースホルダー 4">
            <a:extLst>
              <a:ext uri="{FF2B5EF4-FFF2-40B4-BE49-F238E27FC236}">
                <a16:creationId xmlns:a16="http://schemas.microsoft.com/office/drawing/2014/main" id="{B89A5DD9-BC3B-AC4D-9C16-0D292DFC884E}"/>
              </a:ext>
            </a:extLst>
          </p:cNvPr>
          <p:cNvSpPr>
            <a:spLocks noGrp="1"/>
          </p:cNvSpPr>
          <p:nvPr>
            <p:ph type="ftr" sz="quarter" idx="11"/>
          </p:nvPr>
        </p:nvSpPr>
        <p:spPr/>
        <p:txBody>
          <a:bodyPr/>
          <a:lstStyle>
            <a:lvl1pPr algn="r">
              <a:defRPr/>
            </a:lvl1pPr>
          </a:lstStyle>
          <a:p>
            <a:r>
              <a:rPr lang="ja-JP" altLang="en-US"/>
              <a:t>単元〇　　〇〇〇〇</a:t>
            </a:r>
            <a:endParaRPr lang="ja-JP" altLang="en-US" dirty="0"/>
          </a:p>
        </p:txBody>
      </p:sp>
      <p:sp>
        <p:nvSpPr>
          <p:cNvPr id="6" name="スライド番号プレースホルダー 5">
            <a:extLst>
              <a:ext uri="{FF2B5EF4-FFF2-40B4-BE49-F238E27FC236}">
                <a16:creationId xmlns:a16="http://schemas.microsoft.com/office/drawing/2014/main" id="{1B19F5F0-DDA2-6246-958A-725ADAD2CEBD}"/>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Tree>
    <p:extLst>
      <p:ext uri="{BB962C8B-B14F-4D97-AF65-F5344CB8AC3E}">
        <p14:creationId xmlns:p14="http://schemas.microsoft.com/office/powerpoint/2010/main" val="901139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0A011D-0140-A240-9F8F-AE092FE25AA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EB9BC04-0A32-264B-8871-4A63B8F2B78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C67D13-E4E7-1F45-B8FA-7CC286926048}"/>
              </a:ext>
            </a:extLst>
          </p:cNvPr>
          <p:cNvSpPr>
            <a:spLocks noGrp="1"/>
          </p:cNvSpPr>
          <p:nvPr>
            <p:ph type="dt" sz="half" idx="10"/>
          </p:nvPr>
        </p:nvSpPr>
        <p:spPr/>
        <p:txBody>
          <a:bodyPr/>
          <a:lstStyle/>
          <a:p>
            <a:fld id="{97EA838B-B451-4B7D-AE8F-BD65F68D8CC5}" type="datetime2">
              <a:rPr kumimoji="1" lang="ja-JP" altLang="en-US" smtClean="0"/>
              <a:t>2025年3月6日(木)</a:t>
            </a:fld>
            <a:endParaRPr kumimoji="1" lang="ja-JP" altLang="en-US"/>
          </a:p>
        </p:txBody>
      </p:sp>
      <p:sp>
        <p:nvSpPr>
          <p:cNvPr id="5" name="フッター プレースホルダー 4">
            <a:extLst>
              <a:ext uri="{FF2B5EF4-FFF2-40B4-BE49-F238E27FC236}">
                <a16:creationId xmlns:a16="http://schemas.microsoft.com/office/drawing/2014/main" id="{E14091B0-9CDF-7040-90BF-2C5781E4A8FB}"/>
              </a:ext>
            </a:extLst>
          </p:cNvPr>
          <p:cNvSpPr>
            <a:spLocks noGrp="1"/>
          </p:cNvSpPr>
          <p:nvPr>
            <p:ph type="ftr" sz="quarter" idx="11"/>
          </p:nvPr>
        </p:nvSpPr>
        <p:spPr/>
        <p:txBody>
          <a:bodyPr/>
          <a:lstStyle>
            <a:lvl1pPr algn="r">
              <a:defRPr/>
            </a:lvl1pPr>
          </a:lstStyle>
          <a:p>
            <a:r>
              <a:rPr lang="ja-JP" altLang="en-US"/>
              <a:t>単元〇　　〇〇〇〇</a:t>
            </a:r>
          </a:p>
        </p:txBody>
      </p:sp>
      <p:sp>
        <p:nvSpPr>
          <p:cNvPr id="6" name="スライド番号プレースホルダー 5">
            <a:extLst>
              <a:ext uri="{FF2B5EF4-FFF2-40B4-BE49-F238E27FC236}">
                <a16:creationId xmlns:a16="http://schemas.microsoft.com/office/drawing/2014/main" id="{703AA90F-3277-2542-A696-AB5C7C02153B}"/>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Tree>
    <p:extLst>
      <p:ext uri="{BB962C8B-B14F-4D97-AF65-F5344CB8AC3E}">
        <p14:creationId xmlns:p14="http://schemas.microsoft.com/office/powerpoint/2010/main" val="309198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28FDFA6-9433-D648-86FD-11E1A67DD910}"/>
              </a:ext>
            </a:extLst>
          </p:cNvPr>
          <p:cNvSpPr>
            <a:spLocks noGrp="1"/>
          </p:cNvSpPr>
          <p:nvPr>
            <p:ph type="title" orient="vert"/>
          </p:nvPr>
        </p:nvSpPr>
        <p:spPr>
          <a:xfrm>
            <a:off x="10300253" y="784395"/>
            <a:ext cx="1500809" cy="5208106"/>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E07ED2E-18AA-8740-8536-65A4305BEB29}"/>
              </a:ext>
            </a:extLst>
          </p:cNvPr>
          <p:cNvSpPr>
            <a:spLocks noGrp="1"/>
          </p:cNvSpPr>
          <p:nvPr>
            <p:ph type="body" orient="vert" idx="1"/>
          </p:nvPr>
        </p:nvSpPr>
        <p:spPr>
          <a:xfrm>
            <a:off x="329151" y="795130"/>
            <a:ext cx="9888275" cy="520810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C9C352-7D08-6F4D-AF6A-6453D4DA17C4}"/>
              </a:ext>
            </a:extLst>
          </p:cNvPr>
          <p:cNvSpPr>
            <a:spLocks noGrp="1"/>
          </p:cNvSpPr>
          <p:nvPr>
            <p:ph type="dt" sz="half" idx="10"/>
          </p:nvPr>
        </p:nvSpPr>
        <p:spPr/>
        <p:txBody>
          <a:bodyPr/>
          <a:lstStyle/>
          <a:p>
            <a:fld id="{CB7332F3-22C6-468F-9173-FB113DC16972}" type="datetime2">
              <a:rPr kumimoji="1" lang="ja-JP" altLang="en-US" smtClean="0"/>
              <a:t>2025年3月6日(木)</a:t>
            </a:fld>
            <a:endParaRPr kumimoji="1" lang="ja-JP" altLang="en-US"/>
          </a:p>
        </p:txBody>
      </p:sp>
      <p:sp>
        <p:nvSpPr>
          <p:cNvPr id="5" name="フッター プレースホルダー 4">
            <a:extLst>
              <a:ext uri="{FF2B5EF4-FFF2-40B4-BE49-F238E27FC236}">
                <a16:creationId xmlns:a16="http://schemas.microsoft.com/office/drawing/2014/main" id="{C13A1FA7-9446-C84C-B620-3EBE1A133704}"/>
              </a:ext>
            </a:extLst>
          </p:cNvPr>
          <p:cNvSpPr>
            <a:spLocks noGrp="1"/>
          </p:cNvSpPr>
          <p:nvPr>
            <p:ph type="ftr" sz="quarter" idx="11"/>
          </p:nvPr>
        </p:nvSpPr>
        <p:spPr/>
        <p:txBody>
          <a:bodyPr/>
          <a:lstStyle>
            <a:lvl1pPr algn="r">
              <a:defRPr/>
            </a:lvl1pPr>
          </a:lstStyle>
          <a:p>
            <a:r>
              <a:rPr lang="ja-JP" altLang="en-US"/>
              <a:t>単元〇　　〇〇〇〇</a:t>
            </a:r>
          </a:p>
        </p:txBody>
      </p:sp>
      <p:sp>
        <p:nvSpPr>
          <p:cNvPr id="6" name="スライド番号プレースホルダー 5">
            <a:extLst>
              <a:ext uri="{FF2B5EF4-FFF2-40B4-BE49-F238E27FC236}">
                <a16:creationId xmlns:a16="http://schemas.microsoft.com/office/drawing/2014/main" id="{4624CC5C-685F-424E-8FCF-D755F210C37D}"/>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Tree>
    <p:extLst>
      <p:ext uri="{BB962C8B-B14F-4D97-AF65-F5344CB8AC3E}">
        <p14:creationId xmlns:p14="http://schemas.microsoft.com/office/powerpoint/2010/main" val="17918373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9" name="図プレースホルダー 8">
            <a:extLst>
              <a:ext uri="{FF2B5EF4-FFF2-40B4-BE49-F238E27FC236}">
                <a16:creationId xmlns:a16="http://schemas.microsoft.com/office/drawing/2014/main" id="{5B4AD2BF-7B0A-4E7C-90E1-02AD075A3FE2}"/>
              </a:ext>
            </a:extLst>
          </p:cNvPr>
          <p:cNvSpPr>
            <a:spLocks noGrp="1"/>
          </p:cNvSpPr>
          <p:nvPr>
            <p:ph type="pic" sz="quarter" idx="10" hasCustomPrompt="1"/>
          </p:nvPr>
        </p:nvSpPr>
        <p:spPr>
          <a:xfrm>
            <a:off x="0" y="0"/>
            <a:ext cx="12192000" cy="6858000"/>
          </a:xfrm>
          <a:blipFill>
            <a:blip r:embed="rId2">
              <a:duotone>
                <a:schemeClr val="bg2">
                  <a:shade val="45000"/>
                  <a:satMod val="135000"/>
                </a:schemeClr>
                <a:prstClr val="white"/>
              </a:duotone>
            </a:blip>
            <a:stretch>
              <a:fillRect/>
            </a:stretch>
          </a:blipFill>
        </p:spPr>
        <p:txBody>
          <a:bodyPr anchor="t"/>
          <a:lstStyle>
            <a:lvl1pPr marL="0" indent="0">
              <a:buNone/>
              <a:defRPr/>
            </a:lvl1pPr>
          </a:lstStyle>
          <a:p>
            <a:r>
              <a:rPr kumimoji="1" lang="ja-JP" altLang="en-US" dirty="0"/>
              <a:t>アイコンをクリックして自分の教室の画像を追加しましょう</a:t>
            </a:r>
            <a:endParaRPr kumimoji="1" lang="en-US" altLang="ja-JP" dirty="0"/>
          </a:p>
        </p:txBody>
      </p:sp>
    </p:spTree>
    <p:extLst>
      <p:ext uri="{BB962C8B-B14F-4D97-AF65-F5344CB8AC3E}">
        <p14:creationId xmlns:p14="http://schemas.microsoft.com/office/powerpoint/2010/main" val="1986920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EC9C83-C871-934E-873D-799107F0393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301E6DA-1923-BD45-A856-340F663EA23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CF5E3438-3512-6343-8554-52D826247111}"/>
              </a:ext>
            </a:extLst>
          </p:cNvPr>
          <p:cNvSpPr>
            <a:spLocks noGrp="1"/>
          </p:cNvSpPr>
          <p:nvPr>
            <p:ph type="ftr" sz="quarter" idx="11"/>
          </p:nvPr>
        </p:nvSpPr>
        <p:spPr/>
        <p:txBody>
          <a:bodyPr/>
          <a:lstStyle/>
          <a:p>
            <a:pPr algn="r"/>
            <a:r>
              <a:rPr lang="ja-JP" altLang="en-US"/>
              <a:t>単元〇　　〇〇〇〇</a:t>
            </a:r>
            <a:endParaRPr lang="ja-JP" altLang="en-US" dirty="0"/>
          </a:p>
        </p:txBody>
      </p:sp>
      <p:sp>
        <p:nvSpPr>
          <p:cNvPr id="6" name="スライド番号プレースホルダー 5">
            <a:extLst>
              <a:ext uri="{FF2B5EF4-FFF2-40B4-BE49-F238E27FC236}">
                <a16:creationId xmlns:a16="http://schemas.microsoft.com/office/drawing/2014/main" id="{FEEF1F4B-7B99-9845-BC3C-C9FA3CD623BB}"/>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7" name="日付プレースホルダー 3">
            <a:extLst>
              <a:ext uri="{FF2B5EF4-FFF2-40B4-BE49-F238E27FC236}">
                <a16:creationId xmlns:a16="http://schemas.microsoft.com/office/drawing/2014/main" id="{2FEE41A0-6EB7-3F23-799E-5C9A51C5E6D5}"/>
              </a:ext>
            </a:extLst>
          </p:cNvPr>
          <p:cNvSpPr>
            <a:spLocks noGrp="1"/>
          </p:cNvSpPr>
          <p:nvPr>
            <p:ph type="dt" sz="half" idx="10"/>
          </p:nvPr>
        </p:nvSpPr>
        <p:spPr>
          <a:xfrm>
            <a:off x="329151" y="338412"/>
            <a:ext cx="2940821" cy="365125"/>
          </a:xfrm>
        </p:spPr>
        <p:txBody>
          <a:bodyPr/>
          <a:lstStyle/>
          <a:p>
            <a:fld id="{A92B503B-F8BF-4C4A-93C2-323D51DFADE7}"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4040026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8D872A-5E17-1140-A6AD-B5E9EDEC3C71}"/>
              </a:ext>
            </a:extLst>
          </p:cNvPr>
          <p:cNvSpPr>
            <a:spLocks noGrp="1"/>
          </p:cNvSpPr>
          <p:nvPr>
            <p:ph type="title"/>
          </p:nvPr>
        </p:nvSpPr>
        <p:spPr>
          <a:xfrm>
            <a:off x="831850" y="1709738"/>
            <a:ext cx="10515600" cy="2852737"/>
          </a:xfrm>
        </p:spPr>
        <p:txBody>
          <a:bodyPr anchor="ctr"/>
          <a:lstStyle>
            <a:lvl1pPr>
              <a:defRPr sz="6000"/>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03DE173B-FBD8-224B-AFE9-40D19861063D}"/>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dirty="0"/>
              <a:t>マスター テキストの書式設定</a:t>
            </a:r>
          </a:p>
        </p:txBody>
      </p:sp>
      <p:sp>
        <p:nvSpPr>
          <p:cNvPr id="5" name="フッター プレースホルダー 4">
            <a:extLst>
              <a:ext uri="{FF2B5EF4-FFF2-40B4-BE49-F238E27FC236}">
                <a16:creationId xmlns:a16="http://schemas.microsoft.com/office/drawing/2014/main" id="{D234BCE7-21E3-B446-81E4-7D1AA490A87C}"/>
              </a:ext>
            </a:extLst>
          </p:cNvPr>
          <p:cNvSpPr>
            <a:spLocks noGrp="1"/>
          </p:cNvSpPr>
          <p:nvPr>
            <p:ph type="ftr" sz="quarter" idx="11"/>
          </p:nvPr>
        </p:nvSpPr>
        <p:spPr/>
        <p:txBody>
          <a:bodyPr/>
          <a:lstStyle>
            <a:lvl1pPr algn="r">
              <a:defRPr/>
            </a:lvl1pPr>
          </a:lstStyle>
          <a:p>
            <a:r>
              <a:rPr lang="ja-JP" altLang="en-US"/>
              <a:t>単元〇　　〇〇〇〇</a:t>
            </a:r>
          </a:p>
        </p:txBody>
      </p:sp>
      <p:sp>
        <p:nvSpPr>
          <p:cNvPr id="6" name="スライド番号プレースホルダー 5">
            <a:extLst>
              <a:ext uri="{FF2B5EF4-FFF2-40B4-BE49-F238E27FC236}">
                <a16:creationId xmlns:a16="http://schemas.microsoft.com/office/drawing/2014/main" id="{7050F58C-D1C8-C548-8A64-CE61A594F4DA}"/>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8" name="日付プレースホルダー 3">
            <a:extLst>
              <a:ext uri="{FF2B5EF4-FFF2-40B4-BE49-F238E27FC236}">
                <a16:creationId xmlns:a16="http://schemas.microsoft.com/office/drawing/2014/main" id="{8474969F-D49A-0C2C-6494-AAB66553CD0F}"/>
              </a:ext>
            </a:extLst>
          </p:cNvPr>
          <p:cNvSpPr>
            <a:spLocks noGrp="1"/>
          </p:cNvSpPr>
          <p:nvPr>
            <p:ph type="dt" sz="half" idx="10"/>
          </p:nvPr>
        </p:nvSpPr>
        <p:spPr>
          <a:xfrm>
            <a:off x="329151" y="338412"/>
            <a:ext cx="2940821" cy="365125"/>
          </a:xfrm>
        </p:spPr>
        <p:txBody>
          <a:bodyPr/>
          <a:lstStyle/>
          <a:p>
            <a:fld id="{E2994A8D-4875-4F62-A012-2662AC1D512B}"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2503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DAFFA8-7107-7D49-8583-6495C8DB647C}"/>
              </a:ext>
            </a:extLst>
          </p:cNvPr>
          <p:cNvSpPr>
            <a:spLocks noGrp="1"/>
          </p:cNvSpPr>
          <p:nvPr>
            <p:ph type="title"/>
          </p:nvPr>
        </p:nvSpPr>
        <p:spPr>
          <a:xfrm>
            <a:off x="838200" y="772625"/>
            <a:ext cx="10515600" cy="1175446"/>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4F78A4C-A073-6640-A3DC-F41018CB2BF6}"/>
              </a:ext>
            </a:extLst>
          </p:cNvPr>
          <p:cNvSpPr>
            <a:spLocks noGrp="1"/>
          </p:cNvSpPr>
          <p:nvPr>
            <p:ph sz="half" idx="1"/>
          </p:nvPr>
        </p:nvSpPr>
        <p:spPr>
          <a:xfrm>
            <a:off x="838200" y="2017159"/>
            <a:ext cx="5181600" cy="41598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82D9A7A-66A9-7D47-9F37-ACCDAC9C0BEB}"/>
              </a:ext>
            </a:extLst>
          </p:cNvPr>
          <p:cNvSpPr>
            <a:spLocks noGrp="1"/>
          </p:cNvSpPr>
          <p:nvPr>
            <p:ph sz="half" idx="2"/>
          </p:nvPr>
        </p:nvSpPr>
        <p:spPr>
          <a:xfrm>
            <a:off x="6172200" y="2017159"/>
            <a:ext cx="5181600" cy="415980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FB6C619B-BE90-DC43-B53C-827FBF309832}"/>
              </a:ext>
            </a:extLst>
          </p:cNvPr>
          <p:cNvSpPr>
            <a:spLocks noGrp="1"/>
          </p:cNvSpPr>
          <p:nvPr>
            <p:ph type="ftr" sz="quarter" idx="11"/>
          </p:nvPr>
        </p:nvSpPr>
        <p:spPr/>
        <p:txBody>
          <a:bodyPr/>
          <a:lstStyle>
            <a:lvl1pPr algn="r">
              <a:defRPr/>
            </a:lvl1pPr>
          </a:lstStyle>
          <a:p>
            <a:r>
              <a:rPr lang="ja-JP" altLang="en-US"/>
              <a:t>単元〇　　〇〇〇〇</a:t>
            </a:r>
          </a:p>
        </p:txBody>
      </p:sp>
      <p:sp>
        <p:nvSpPr>
          <p:cNvPr id="7" name="スライド番号プレースホルダー 6">
            <a:extLst>
              <a:ext uri="{FF2B5EF4-FFF2-40B4-BE49-F238E27FC236}">
                <a16:creationId xmlns:a16="http://schemas.microsoft.com/office/drawing/2014/main" id="{FC67C33F-2D3D-904B-BFA3-A6FD341BA379}"/>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8" name="日付プレースホルダー 3">
            <a:extLst>
              <a:ext uri="{FF2B5EF4-FFF2-40B4-BE49-F238E27FC236}">
                <a16:creationId xmlns:a16="http://schemas.microsoft.com/office/drawing/2014/main" id="{9969E8D9-8142-44EF-FFB4-174E74CDD392}"/>
              </a:ext>
            </a:extLst>
          </p:cNvPr>
          <p:cNvSpPr>
            <a:spLocks noGrp="1"/>
          </p:cNvSpPr>
          <p:nvPr>
            <p:ph type="dt" sz="half" idx="10"/>
          </p:nvPr>
        </p:nvSpPr>
        <p:spPr>
          <a:xfrm>
            <a:off x="329151" y="338412"/>
            <a:ext cx="2940821" cy="365125"/>
          </a:xfrm>
        </p:spPr>
        <p:txBody>
          <a:bodyPr/>
          <a:lstStyle/>
          <a:p>
            <a:fld id="{1B425885-7F32-48C7-8C0C-1CF0106C8121}"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252022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8A6238-0DB6-E24E-84E6-6FA5E2E21A62}"/>
              </a:ext>
            </a:extLst>
          </p:cNvPr>
          <p:cNvSpPr>
            <a:spLocks noGrp="1"/>
          </p:cNvSpPr>
          <p:nvPr>
            <p:ph type="title"/>
          </p:nvPr>
        </p:nvSpPr>
        <p:spPr>
          <a:xfrm>
            <a:off x="839788" y="822805"/>
            <a:ext cx="10515600" cy="987151"/>
          </a:xfrm>
        </p:spPr>
        <p:txBody>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D7EE49D0-2F32-DF46-8C8E-BE8BE8201553}"/>
              </a:ext>
            </a:extLst>
          </p:cNvPr>
          <p:cNvSpPr>
            <a:spLocks noGrp="1"/>
          </p:cNvSpPr>
          <p:nvPr>
            <p:ph type="body" idx="1"/>
          </p:nvPr>
        </p:nvSpPr>
        <p:spPr>
          <a:xfrm>
            <a:off x="839788" y="184018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0DE435B-0178-B84D-8459-28EAFC132495}"/>
              </a:ext>
            </a:extLst>
          </p:cNvPr>
          <p:cNvSpPr>
            <a:spLocks noGrp="1"/>
          </p:cNvSpPr>
          <p:nvPr>
            <p:ph sz="half" idx="2"/>
          </p:nvPr>
        </p:nvSpPr>
        <p:spPr>
          <a:xfrm>
            <a:off x="839788" y="2668313"/>
            <a:ext cx="5157787" cy="3521349"/>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1E2B446D-0801-814D-8EE5-C2DAF511C1F2}"/>
              </a:ext>
            </a:extLst>
          </p:cNvPr>
          <p:cNvSpPr>
            <a:spLocks noGrp="1"/>
          </p:cNvSpPr>
          <p:nvPr>
            <p:ph type="body" sz="quarter" idx="3"/>
          </p:nvPr>
        </p:nvSpPr>
        <p:spPr>
          <a:xfrm>
            <a:off x="6172200" y="184018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E35FD2F-0076-4342-A6C1-224CA55772A8}"/>
              </a:ext>
            </a:extLst>
          </p:cNvPr>
          <p:cNvSpPr>
            <a:spLocks noGrp="1"/>
          </p:cNvSpPr>
          <p:nvPr>
            <p:ph sz="quarter" idx="4"/>
          </p:nvPr>
        </p:nvSpPr>
        <p:spPr>
          <a:xfrm>
            <a:off x="6172200" y="2668313"/>
            <a:ext cx="5183188" cy="3521350"/>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8" name="フッター プレースホルダー 7">
            <a:extLst>
              <a:ext uri="{FF2B5EF4-FFF2-40B4-BE49-F238E27FC236}">
                <a16:creationId xmlns:a16="http://schemas.microsoft.com/office/drawing/2014/main" id="{8B0EB40B-CC68-1F4A-92CE-ECD2C1C73B76}"/>
              </a:ext>
            </a:extLst>
          </p:cNvPr>
          <p:cNvSpPr>
            <a:spLocks noGrp="1"/>
          </p:cNvSpPr>
          <p:nvPr>
            <p:ph type="ftr" sz="quarter" idx="11"/>
          </p:nvPr>
        </p:nvSpPr>
        <p:spPr/>
        <p:txBody>
          <a:bodyPr/>
          <a:lstStyle>
            <a:lvl1pPr algn="r">
              <a:defRPr/>
            </a:lvl1pPr>
          </a:lstStyle>
          <a:p>
            <a:r>
              <a:rPr lang="ja-JP" altLang="en-US"/>
              <a:t>単元〇　　〇〇〇〇</a:t>
            </a:r>
          </a:p>
        </p:txBody>
      </p:sp>
      <p:sp>
        <p:nvSpPr>
          <p:cNvPr id="9" name="スライド番号プレースホルダー 8">
            <a:extLst>
              <a:ext uri="{FF2B5EF4-FFF2-40B4-BE49-F238E27FC236}">
                <a16:creationId xmlns:a16="http://schemas.microsoft.com/office/drawing/2014/main" id="{70C3DCF2-E752-2F4F-8261-BA1A7919CC34}"/>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10" name="日付プレースホルダー 3">
            <a:extLst>
              <a:ext uri="{FF2B5EF4-FFF2-40B4-BE49-F238E27FC236}">
                <a16:creationId xmlns:a16="http://schemas.microsoft.com/office/drawing/2014/main" id="{3CA7C48D-572E-C32B-217A-758C6CC49B65}"/>
              </a:ext>
            </a:extLst>
          </p:cNvPr>
          <p:cNvSpPr>
            <a:spLocks noGrp="1"/>
          </p:cNvSpPr>
          <p:nvPr>
            <p:ph type="dt" sz="half" idx="10"/>
          </p:nvPr>
        </p:nvSpPr>
        <p:spPr>
          <a:xfrm>
            <a:off x="329151" y="338412"/>
            <a:ext cx="2940821" cy="365125"/>
          </a:xfrm>
        </p:spPr>
        <p:txBody>
          <a:bodyPr/>
          <a:lstStyle/>
          <a:p>
            <a:fld id="{8C0598F5-F6C1-40AC-8CF9-0830F6329524}"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3963011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F83C9A-740A-8944-A018-A22AAFA45FA8}"/>
              </a:ext>
            </a:extLst>
          </p:cNvPr>
          <p:cNvSpPr>
            <a:spLocks noGrp="1"/>
          </p:cNvSpPr>
          <p:nvPr>
            <p:ph type="title"/>
          </p:nvPr>
        </p:nvSpPr>
        <p:spPr>
          <a:xfrm>
            <a:off x="854766" y="772625"/>
            <a:ext cx="10475844" cy="1175446"/>
          </a:xfrm>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7C822936-A18D-5343-BC50-FFF7EF6DAB40}"/>
              </a:ext>
            </a:extLst>
          </p:cNvPr>
          <p:cNvSpPr>
            <a:spLocks noGrp="1"/>
          </p:cNvSpPr>
          <p:nvPr>
            <p:ph type="ftr" sz="quarter" idx="11"/>
          </p:nvPr>
        </p:nvSpPr>
        <p:spPr/>
        <p:txBody>
          <a:bodyPr/>
          <a:lstStyle>
            <a:lvl1pPr algn="r">
              <a:defRPr/>
            </a:lvl1pPr>
          </a:lstStyle>
          <a:p>
            <a:r>
              <a:rPr lang="ja-JP" altLang="en-US"/>
              <a:t>単元〇　　〇〇〇〇</a:t>
            </a:r>
          </a:p>
        </p:txBody>
      </p:sp>
      <p:sp>
        <p:nvSpPr>
          <p:cNvPr id="5" name="スライド番号プレースホルダー 4">
            <a:extLst>
              <a:ext uri="{FF2B5EF4-FFF2-40B4-BE49-F238E27FC236}">
                <a16:creationId xmlns:a16="http://schemas.microsoft.com/office/drawing/2014/main" id="{1887DAC1-CBDB-1343-8142-76B55DB7D822}"/>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6" name="日付プレースホルダー 3">
            <a:extLst>
              <a:ext uri="{FF2B5EF4-FFF2-40B4-BE49-F238E27FC236}">
                <a16:creationId xmlns:a16="http://schemas.microsoft.com/office/drawing/2014/main" id="{ADB19409-3550-D437-D2C6-4E1AEF2D249E}"/>
              </a:ext>
            </a:extLst>
          </p:cNvPr>
          <p:cNvSpPr>
            <a:spLocks noGrp="1"/>
          </p:cNvSpPr>
          <p:nvPr>
            <p:ph type="dt" sz="half" idx="10"/>
          </p:nvPr>
        </p:nvSpPr>
        <p:spPr>
          <a:xfrm>
            <a:off x="329151" y="338412"/>
            <a:ext cx="2940821" cy="365125"/>
          </a:xfrm>
        </p:spPr>
        <p:txBody>
          <a:bodyPr/>
          <a:lstStyle/>
          <a:p>
            <a:fld id="{1B2FD23B-EFD5-4B02-A210-C5B0DC7BC819}"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1781078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A1F17397-1889-A747-9B86-AEED3E7B396C}"/>
              </a:ext>
            </a:extLst>
          </p:cNvPr>
          <p:cNvSpPr>
            <a:spLocks noGrp="1"/>
          </p:cNvSpPr>
          <p:nvPr>
            <p:ph type="ftr" sz="quarter" idx="11"/>
          </p:nvPr>
        </p:nvSpPr>
        <p:spPr/>
        <p:txBody>
          <a:bodyPr/>
          <a:lstStyle>
            <a:lvl1pPr algn="r">
              <a:defRPr/>
            </a:lvl1pPr>
          </a:lstStyle>
          <a:p>
            <a:r>
              <a:rPr lang="ja-JP" altLang="en-US"/>
              <a:t>単元〇　　〇〇〇〇</a:t>
            </a:r>
          </a:p>
        </p:txBody>
      </p:sp>
      <p:sp>
        <p:nvSpPr>
          <p:cNvPr id="4" name="スライド番号プレースホルダー 3">
            <a:extLst>
              <a:ext uri="{FF2B5EF4-FFF2-40B4-BE49-F238E27FC236}">
                <a16:creationId xmlns:a16="http://schemas.microsoft.com/office/drawing/2014/main" id="{2994938B-D563-6F4F-A345-7E5454A36A72}"/>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5" name="日付プレースホルダー 3">
            <a:extLst>
              <a:ext uri="{FF2B5EF4-FFF2-40B4-BE49-F238E27FC236}">
                <a16:creationId xmlns:a16="http://schemas.microsoft.com/office/drawing/2014/main" id="{56C46CA7-0F44-683A-BB1A-163ADB83FEE2}"/>
              </a:ext>
            </a:extLst>
          </p:cNvPr>
          <p:cNvSpPr>
            <a:spLocks noGrp="1"/>
          </p:cNvSpPr>
          <p:nvPr>
            <p:ph type="dt" sz="half" idx="10"/>
          </p:nvPr>
        </p:nvSpPr>
        <p:spPr>
          <a:xfrm>
            <a:off x="329151" y="338412"/>
            <a:ext cx="2940821" cy="365125"/>
          </a:xfrm>
        </p:spPr>
        <p:txBody>
          <a:bodyPr/>
          <a:lstStyle/>
          <a:p>
            <a:fld id="{C020A911-2B9A-4FA2-802B-78E77E77CAD4}"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1198418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D4B411-54F8-D54B-ADF3-A174CCD55824}"/>
              </a:ext>
            </a:extLst>
          </p:cNvPr>
          <p:cNvSpPr>
            <a:spLocks noGrp="1"/>
          </p:cNvSpPr>
          <p:nvPr>
            <p:ph type="title"/>
          </p:nvPr>
        </p:nvSpPr>
        <p:spPr>
          <a:xfrm>
            <a:off x="839788" y="987425"/>
            <a:ext cx="3932237" cy="1238938"/>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D011567-D132-C540-B75D-891A0F9461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4AE2D8D-F092-E641-9618-13280A9CF315}"/>
              </a:ext>
            </a:extLst>
          </p:cNvPr>
          <p:cNvSpPr>
            <a:spLocks noGrp="1"/>
          </p:cNvSpPr>
          <p:nvPr>
            <p:ph type="body" sz="half" idx="2"/>
          </p:nvPr>
        </p:nvSpPr>
        <p:spPr>
          <a:xfrm>
            <a:off x="839788" y="2246242"/>
            <a:ext cx="3932237" cy="362274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E5DF9F4A-01C2-954A-ACF4-A03DD998B472}"/>
              </a:ext>
            </a:extLst>
          </p:cNvPr>
          <p:cNvSpPr>
            <a:spLocks noGrp="1"/>
          </p:cNvSpPr>
          <p:nvPr>
            <p:ph type="ftr" sz="quarter" idx="11"/>
          </p:nvPr>
        </p:nvSpPr>
        <p:spPr/>
        <p:txBody>
          <a:bodyPr/>
          <a:lstStyle>
            <a:lvl1pPr algn="r">
              <a:defRPr/>
            </a:lvl1pPr>
          </a:lstStyle>
          <a:p>
            <a:r>
              <a:rPr lang="ja-JP" altLang="en-US"/>
              <a:t>単元〇　　〇〇〇〇</a:t>
            </a:r>
            <a:endParaRPr lang="ja-JP" altLang="en-US" dirty="0"/>
          </a:p>
        </p:txBody>
      </p:sp>
      <p:sp>
        <p:nvSpPr>
          <p:cNvPr id="7" name="スライド番号プレースホルダー 6">
            <a:extLst>
              <a:ext uri="{FF2B5EF4-FFF2-40B4-BE49-F238E27FC236}">
                <a16:creationId xmlns:a16="http://schemas.microsoft.com/office/drawing/2014/main" id="{0A9BCD2C-D384-244F-8C6C-C33FFF16DD68}"/>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
        <p:nvSpPr>
          <p:cNvPr id="8" name="日付プレースホルダー 3">
            <a:extLst>
              <a:ext uri="{FF2B5EF4-FFF2-40B4-BE49-F238E27FC236}">
                <a16:creationId xmlns:a16="http://schemas.microsoft.com/office/drawing/2014/main" id="{5D8E0576-3AC5-068D-F308-FF9178A18643}"/>
              </a:ext>
            </a:extLst>
          </p:cNvPr>
          <p:cNvSpPr>
            <a:spLocks noGrp="1"/>
          </p:cNvSpPr>
          <p:nvPr>
            <p:ph type="dt" sz="half" idx="10"/>
          </p:nvPr>
        </p:nvSpPr>
        <p:spPr>
          <a:xfrm>
            <a:off x="329151" y="338412"/>
            <a:ext cx="2940821" cy="365125"/>
          </a:xfrm>
        </p:spPr>
        <p:txBody>
          <a:bodyPr/>
          <a:lstStyle/>
          <a:p>
            <a:fld id="{B3370E7C-E757-4B6E-98EE-5200030F4990}"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2894745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93118-032D-7F43-95FC-6F96DA9BA04A}"/>
              </a:ext>
            </a:extLst>
          </p:cNvPr>
          <p:cNvSpPr>
            <a:spLocks noGrp="1"/>
          </p:cNvSpPr>
          <p:nvPr>
            <p:ph type="title"/>
          </p:nvPr>
        </p:nvSpPr>
        <p:spPr>
          <a:xfrm>
            <a:off x="839788" y="1000815"/>
            <a:ext cx="3932237" cy="1219059"/>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963796B-C231-6F43-A4C1-001E8CD6A7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79924ED-5DBB-2F4A-87A1-099EDD881544}"/>
              </a:ext>
            </a:extLst>
          </p:cNvPr>
          <p:cNvSpPr>
            <a:spLocks noGrp="1"/>
          </p:cNvSpPr>
          <p:nvPr>
            <p:ph type="body" sz="half" idx="2"/>
          </p:nvPr>
        </p:nvSpPr>
        <p:spPr>
          <a:xfrm>
            <a:off x="839788" y="2249693"/>
            <a:ext cx="3932237" cy="3611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570B59-BDDA-364A-B5DB-15B5E4AE17A8}"/>
              </a:ext>
            </a:extLst>
          </p:cNvPr>
          <p:cNvSpPr>
            <a:spLocks noGrp="1"/>
          </p:cNvSpPr>
          <p:nvPr>
            <p:ph type="dt" sz="half" idx="10"/>
          </p:nvPr>
        </p:nvSpPr>
        <p:spPr/>
        <p:txBody>
          <a:bodyPr/>
          <a:lstStyle/>
          <a:p>
            <a:fld id="{830CC2D8-D4DB-4EAE-8805-72542310AC3E}" type="datetime2">
              <a:rPr kumimoji="1" lang="ja-JP" altLang="en-US" smtClean="0"/>
              <a:t>2025年3月6日(木)</a:t>
            </a:fld>
            <a:endParaRPr kumimoji="1" lang="ja-JP" altLang="en-US"/>
          </a:p>
        </p:txBody>
      </p:sp>
      <p:sp>
        <p:nvSpPr>
          <p:cNvPr id="6" name="フッター プレースホルダー 5">
            <a:extLst>
              <a:ext uri="{FF2B5EF4-FFF2-40B4-BE49-F238E27FC236}">
                <a16:creationId xmlns:a16="http://schemas.microsoft.com/office/drawing/2014/main" id="{6AF092B9-8490-A641-804A-0212CA798A49}"/>
              </a:ext>
            </a:extLst>
          </p:cNvPr>
          <p:cNvSpPr>
            <a:spLocks noGrp="1"/>
          </p:cNvSpPr>
          <p:nvPr>
            <p:ph type="ftr" sz="quarter" idx="11"/>
          </p:nvPr>
        </p:nvSpPr>
        <p:spPr/>
        <p:txBody>
          <a:bodyPr/>
          <a:lstStyle>
            <a:lvl1pPr algn="r">
              <a:defRPr/>
            </a:lvl1pPr>
          </a:lstStyle>
          <a:p>
            <a:r>
              <a:rPr lang="ja-JP" altLang="en-US"/>
              <a:t>単元〇　　〇〇〇〇</a:t>
            </a:r>
          </a:p>
        </p:txBody>
      </p:sp>
      <p:sp>
        <p:nvSpPr>
          <p:cNvPr id="7" name="スライド番号プレースホルダー 6">
            <a:extLst>
              <a:ext uri="{FF2B5EF4-FFF2-40B4-BE49-F238E27FC236}">
                <a16:creationId xmlns:a16="http://schemas.microsoft.com/office/drawing/2014/main" id="{BE6E04C0-5382-E14A-A5B1-B74396A0C3DC}"/>
              </a:ext>
            </a:extLst>
          </p:cNvPr>
          <p:cNvSpPr>
            <a:spLocks noGrp="1"/>
          </p:cNvSpPr>
          <p:nvPr>
            <p:ph type="sldNum" sz="quarter" idx="12"/>
          </p:nvPr>
        </p:nvSpPr>
        <p:spPr/>
        <p:txBody>
          <a:bodyPr/>
          <a:lstStyle/>
          <a:p>
            <a:fld id="{5C1F20DB-EC7E-B44D-97F6-0322C930E219}" type="slidenum">
              <a:rPr kumimoji="1" lang="ja-JP" altLang="en-US" smtClean="0"/>
              <a:t>‹#›</a:t>
            </a:fld>
            <a:endParaRPr kumimoji="1" lang="ja-JP" altLang="en-US"/>
          </a:p>
        </p:txBody>
      </p:sp>
    </p:spTree>
    <p:extLst>
      <p:ext uri="{BB962C8B-B14F-4D97-AF65-F5344CB8AC3E}">
        <p14:creationId xmlns:p14="http://schemas.microsoft.com/office/powerpoint/2010/main" val="3359275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図 8" descr="電子機器, モニター, 屋内, 画面 が含まれている画像&#10;&#10;自動的に生成された説明">
            <a:extLst>
              <a:ext uri="{FF2B5EF4-FFF2-40B4-BE49-F238E27FC236}">
                <a16:creationId xmlns:a16="http://schemas.microsoft.com/office/drawing/2014/main" id="{8994180B-696B-CAFF-BFD8-EC9DC500D06B}"/>
              </a:ext>
            </a:extLst>
          </p:cNvPr>
          <p:cNvPicPr>
            <a:picLocks noChangeAspect="1"/>
          </p:cNvPicPr>
          <p:nvPr userDrawn="1"/>
        </p:nvPicPr>
        <p:blipFill>
          <a:blip r:embed="rId14"/>
          <a:stretch>
            <a:fillRect/>
          </a:stretch>
        </p:blipFill>
        <p:spPr>
          <a:xfrm>
            <a:off x="0" y="0"/>
            <a:ext cx="12192000" cy="6858000"/>
          </a:xfrm>
          <a:prstGeom prst="rect">
            <a:avLst/>
          </a:prstGeom>
        </p:spPr>
      </p:pic>
      <p:sp>
        <p:nvSpPr>
          <p:cNvPr id="2" name="タイトル プレースホルダー 1">
            <a:extLst>
              <a:ext uri="{FF2B5EF4-FFF2-40B4-BE49-F238E27FC236}">
                <a16:creationId xmlns:a16="http://schemas.microsoft.com/office/drawing/2014/main" id="{A9A0A8FF-F243-6F42-B473-7C55B690C52E}"/>
              </a:ext>
            </a:extLst>
          </p:cNvPr>
          <p:cNvSpPr>
            <a:spLocks noGrp="1"/>
          </p:cNvSpPr>
          <p:nvPr>
            <p:ph type="title"/>
          </p:nvPr>
        </p:nvSpPr>
        <p:spPr>
          <a:xfrm>
            <a:off x="329151" y="772625"/>
            <a:ext cx="11471911" cy="1175446"/>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1EE8150E-2428-4543-ABAE-D2DEEE422E44}"/>
              </a:ext>
            </a:extLst>
          </p:cNvPr>
          <p:cNvSpPr>
            <a:spLocks noGrp="1"/>
          </p:cNvSpPr>
          <p:nvPr>
            <p:ph type="body" idx="1"/>
          </p:nvPr>
        </p:nvSpPr>
        <p:spPr>
          <a:xfrm>
            <a:off x="329151" y="1966362"/>
            <a:ext cx="11471911" cy="4121150"/>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62A7FE82-03C7-A64A-AEAF-A74F989EBD2B}"/>
              </a:ext>
            </a:extLst>
          </p:cNvPr>
          <p:cNvSpPr>
            <a:spLocks noGrp="1"/>
          </p:cNvSpPr>
          <p:nvPr>
            <p:ph type="dt" sz="half" idx="2"/>
          </p:nvPr>
        </p:nvSpPr>
        <p:spPr>
          <a:xfrm>
            <a:off x="329151" y="338412"/>
            <a:ext cx="2940821" cy="365125"/>
          </a:xfrm>
          <a:prstGeom prst="rect">
            <a:avLst/>
          </a:prstGeom>
        </p:spPr>
        <p:txBody>
          <a:bodyPr vert="horz" lIns="91440" tIns="45720" rIns="91440" bIns="45720" rtlCol="0" anchor="ctr"/>
          <a:lstStyle>
            <a:lvl1pPr algn="l">
              <a:defRPr sz="2000" b="0">
                <a:solidFill>
                  <a:schemeClr val="bg1"/>
                </a:solidFill>
                <a:latin typeface="UD デジタル 教科書体 N-R" panose="02020400000000000000" pitchFamily="17" charset="-128"/>
                <a:ea typeface="UD デジタル 教科書体 N-R" panose="02020400000000000000" pitchFamily="17" charset="-128"/>
              </a:defRPr>
            </a:lvl1pPr>
          </a:lstStyle>
          <a:p>
            <a:fld id="{B9F4DD5B-4A79-41CB-AC68-8402E8FFF392}" type="datetime2">
              <a:rPr lang="ja-JP" altLang="en-US" smtClean="0"/>
              <a:t>2025年3月6日(木)</a:t>
            </a:fld>
            <a:endParaRPr lang="ja-JP" altLang="en-US" dirty="0"/>
          </a:p>
        </p:txBody>
      </p:sp>
      <p:sp>
        <p:nvSpPr>
          <p:cNvPr id="5" name="フッター プレースホルダー 4">
            <a:extLst>
              <a:ext uri="{FF2B5EF4-FFF2-40B4-BE49-F238E27FC236}">
                <a16:creationId xmlns:a16="http://schemas.microsoft.com/office/drawing/2014/main" id="{99A6D02A-7225-9849-894F-E1BAF75B7B9A}"/>
              </a:ext>
            </a:extLst>
          </p:cNvPr>
          <p:cNvSpPr>
            <a:spLocks noGrp="1"/>
          </p:cNvSpPr>
          <p:nvPr>
            <p:ph type="ftr" sz="quarter" idx="3"/>
          </p:nvPr>
        </p:nvSpPr>
        <p:spPr>
          <a:xfrm>
            <a:off x="8130209" y="336271"/>
            <a:ext cx="3686325" cy="365125"/>
          </a:xfrm>
          <a:prstGeom prst="rect">
            <a:avLst/>
          </a:prstGeom>
        </p:spPr>
        <p:txBody>
          <a:bodyPr vert="horz" lIns="91440" tIns="45720" rIns="91440" bIns="45720" rtlCol="0" anchor="ctr"/>
          <a:lstStyle>
            <a:lvl1pPr algn="ctr">
              <a:defRPr sz="1800">
                <a:solidFill>
                  <a:schemeClr val="bg1"/>
                </a:solidFill>
                <a:latin typeface="UD デジタル 教科書体 N-R" panose="02020400000000000000" pitchFamily="17" charset="-128"/>
                <a:ea typeface="UD デジタル 教科書体 N-R" panose="02020400000000000000" pitchFamily="17" charset="-128"/>
              </a:defRPr>
            </a:lvl1pPr>
          </a:lstStyle>
          <a:p>
            <a:pPr algn="r"/>
            <a:r>
              <a:rPr lang="ja-JP" altLang="en-US"/>
              <a:t>単元〇　　〇〇〇〇</a:t>
            </a:r>
            <a:endParaRPr lang="ja-JP" altLang="en-US" dirty="0"/>
          </a:p>
        </p:txBody>
      </p:sp>
      <p:sp>
        <p:nvSpPr>
          <p:cNvPr id="6" name="スライド番号プレースホルダー 5">
            <a:extLst>
              <a:ext uri="{FF2B5EF4-FFF2-40B4-BE49-F238E27FC236}">
                <a16:creationId xmlns:a16="http://schemas.microsoft.com/office/drawing/2014/main" id="{4054D74D-BDF9-C248-A858-C6396B06AF41}"/>
              </a:ext>
            </a:extLst>
          </p:cNvPr>
          <p:cNvSpPr>
            <a:spLocks noGrp="1"/>
          </p:cNvSpPr>
          <p:nvPr>
            <p:ph type="sldNum" sz="quarter" idx="4"/>
          </p:nvPr>
        </p:nvSpPr>
        <p:spPr>
          <a:xfrm>
            <a:off x="10396332" y="6075501"/>
            <a:ext cx="1404730" cy="365125"/>
          </a:xfrm>
          <a:prstGeom prst="rect">
            <a:avLst/>
          </a:prstGeom>
        </p:spPr>
        <p:txBody>
          <a:bodyPr vert="horz" lIns="91440" tIns="45720" rIns="91440" bIns="45720" rtlCol="0" anchor="ctr"/>
          <a:lstStyle>
            <a:lvl1pPr algn="r">
              <a:defRPr sz="1800">
                <a:solidFill>
                  <a:schemeClr val="bg1"/>
                </a:solidFill>
                <a:latin typeface="UD デジタル 教科書体 N-R" panose="02020400000000000000" pitchFamily="17" charset="-128"/>
                <a:ea typeface="UD デジタル 教科書体 N-R" panose="02020400000000000000" pitchFamily="17" charset="-128"/>
              </a:defRPr>
            </a:lvl1pPr>
          </a:lstStyle>
          <a:p>
            <a:fld id="{5C1F20DB-EC7E-B44D-97F6-0322C930E219}" type="slidenum">
              <a:rPr lang="ja-JP" altLang="en-US" smtClean="0"/>
              <a:pPr/>
              <a:t>‹#›</a:t>
            </a:fld>
            <a:endParaRPr lang="ja-JP" altLang="en-US"/>
          </a:p>
        </p:txBody>
      </p:sp>
    </p:spTree>
    <p:extLst>
      <p:ext uri="{BB962C8B-B14F-4D97-AF65-F5344CB8AC3E}">
        <p14:creationId xmlns:p14="http://schemas.microsoft.com/office/powerpoint/2010/main" val="14951912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lnSpc>
          <a:spcPct val="90000"/>
        </a:lnSpc>
        <a:spcBef>
          <a:spcPct val="0"/>
        </a:spcBef>
        <a:buNone/>
        <a:defRPr kumimoji="1" sz="4400" b="1" kern="1200">
          <a:solidFill>
            <a:schemeClr val="bg1"/>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bg1"/>
          </a:solidFill>
          <a:latin typeface="UD デジタル 教科書体 N-R" panose="02020400000000000000" pitchFamily="17" charset="-128"/>
          <a:ea typeface="UD デジタル 教科書体 N-R" panose="020204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bg1"/>
          </a:solidFill>
          <a:latin typeface="UD デジタル 教科書体 N-R" panose="02020400000000000000" pitchFamily="17" charset="-128"/>
          <a:ea typeface="UD デジタル 教科書体 N-R" panose="020204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bg1"/>
          </a:solidFill>
          <a:latin typeface="UD デジタル 教科書体 N-R" panose="02020400000000000000" pitchFamily="17" charset="-128"/>
          <a:ea typeface="UD デジタル 教科書体 N-R" panose="020204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B0D6712-844E-2025-C78A-A3AE530F6FEB}"/>
              </a:ext>
            </a:extLst>
          </p:cNvPr>
          <p:cNvSpPr/>
          <p:nvPr/>
        </p:nvSpPr>
        <p:spPr>
          <a:xfrm>
            <a:off x="0" y="0"/>
            <a:ext cx="12192000" cy="685800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329151" y="520700"/>
            <a:ext cx="11471911" cy="1387178"/>
          </a:xfrm>
        </p:spPr>
        <p:txBody>
          <a:bodyPr anchor="t" anchorCtr="0">
            <a:normAutofit/>
          </a:bodyPr>
          <a:lstStyle/>
          <a:p>
            <a:pPr marL="0" indent="0">
              <a:buNone/>
            </a:pPr>
            <a:r>
              <a:rPr lang="ja-JP" altLang="en-US" sz="3600" dirty="0">
                <a:solidFill>
                  <a:schemeClr val="tx1"/>
                </a:solidFill>
                <a:highlight>
                  <a:srgbClr val="FFFF00"/>
                </a:highlight>
              </a:rPr>
              <a:t>板書スライドを使用される先生方へ</a:t>
            </a:r>
            <a:endParaRPr lang="en-US" altLang="ja-JP" sz="3600" dirty="0">
              <a:solidFill>
                <a:schemeClr val="tx1"/>
              </a:solidFill>
              <a:highlight>
                <a:srgbClr val="FFFF00"/>
              </a:highlight>
            </a:endParaRPr>
          </a:p>
          <a:p>
            <a:pPr marL="0" indent="0">
              <a:buNone/>
            </a:pPr>
            <a:r>
              <a:rPr lang="en-US" altLang="ja-JP" dirty="0">
                <a:solidFill>
                  <a:schemeClr val="tx1"/>
                </a:solidFill>
                <a:highlight>
                  <a:srgbClr val="FFFF00"/>
                </a:highlight>
              </a:rPr>
              <a:t>(</a:t>
            </a:r>
            <a:r>
              <a:rPr lang="ja-JP" altLang="en-US" dirty="0">
                <a:solidFill>
                  <a:schemeClr val="tx1"/>
                </a:solidFill>
                <a:highlight>
                  <a:srgbClr val="FFFF00"/>
                </a:highlight>
              </a:rPr>
              <a:t>このページは授業では使用しません</a:t>
            </a:r>
            <a:r>
              <a:rPr lang="en-US" altLang="ja-JP" dirty="0">
                <a:solidFill>
                  <a:schemeClr val="tx1"/>
                </a:solidFill>
                <a:highlight>
                  <a:srgbClr val="FFFF00"/>
                </a:highlight>
              </a:rPr>
              <a:t>)</a:t>
            </a:r>
            <a:endParaRPr lang="ja-JP" altLang="en-US" dirty="0">
              <a:solidFill>
                <a:schemeClr val="tx1"/>
              </a:solidFill>
              <a:highlight>
                <a:srgbClr val="FFFF00"/>
              </a:highlight>
            </a:endParaRPr>
          </a:p>
        </p:txBody>
      </p:sp>
      <p:sp>
        <p:nvSpPr>
          <p:cNvPr id="5" name="コンテンツ プレースホルダー 8">
            <a:extLst>
              <a:ext uri="{FF2B5EF4-FFF2-40B4-BE49-F238E27FC236}">
                <a16:creationId xmlns:a16="http://schemas.microsoft.com/office/drawing/2014/main" id="{FB3788BE-FDCA-F1E3-24F5-A60467727F71}"/>
              </a:ext>
            </a:extLst>
          </p:cNvPr>
          <p:cNvSpPr txBox="1">
            <a:spLocks/>
          </p:cNvSpPr>
          <p:nvPr/>
        </p:nvSpPr>
        <p:spPr>
          <a:xfrm>
            <a:off x="344623" y="1771717"/>
            <a:ext cx="11471911" cy="1090246"/>
          </a:xfrm>
          <a:prstGeom prst="rect">
            <a:avLst/>
          </a:prstGeom>
        </p:spPr>
        <p:txBody>
          <a:bodyPr vert="horz" lIns="91440" tIns="45720" rIns="91440" bIns="4572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bg1"/>
                </a:solidFill>
                <a:latin typeface="UD デジタル 教科書体 N-R" panose="02020400000000000000" pitchFamily="17" charset="-128"/>
                <a:ea typeface="UD デジタル 教科書体 N-R" panose="020204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bg1"/>
                </a:solidFill>
                <a:latin typeface="UD デジタル 教科書体 N-R" panose="02020400000000000000" pitchFamily="17" charset="-128"/>
                <a:ea typeface="UD デジタル 教科書体 N-R" panose="020204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bg1"/>
                </a:solidFill>
                <a:latin typeface="UD デジタル 教科書体 N-R" panose="02020400000000000000" pitchFamily="17" charset="-128"/>
                <a:ea typeface="UD デジタル 教科書体 N-R" panose="020204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600" dirty="0">
                <a:solidFill>
                  <a:schemeClr val="tx1"/>
                </a:solidFill>
              </a:rPr>
              <a:t>○ステップ３の授業実践では、本スライドを用いることで、モニター等に</a:t>
            </a:r>
            <a:endParaRPr lang="en-US" altLang="ja-JP" sz="2600" dirty="0">
              <a:solidFill>
                <a:schemeClr val="tx1"/>
              </a:solidFill>
            </a:endParaRPr>
          </a:p>
          <a:p>
            <a:pPr marL="0" indent="0">
              <a:buNone/>
            </a:pPr>
            <a:r>
              <a:rPr lang="ja-JP" altLang="en-US" sz="2600" dirty="0">
                <a:solidFill>
                  <a:schemeClr val="tx1"/>
                </a:solidFill>
              </a:rPr>
              <a:t>　写しながら教員が学習内容を説明することができます。</a:t>
            </a:r>
            <a:endParaRPr lang="en-US" altLang="ja-JP" sz="2600" dirty="0">
              <a:solidFill>
                <a:schemeClr val="tx1"/>
              </a:solidFill>
            </a:endParaRPr>
          </a:p>
        </p:txBody>
      </p:sp>
      <p:sp>
        <p:nvSpPr>
          <p:cNvPr id="7" name="テキスト ボックス 6">
            <a:extLst>
              <a:ext uri="{FF2B5EF4-FFF2-40B4-BE49-F238E27FC236}">
                <a16:creationId xmlns:a16="http://schemas.microsoft.com/office/drawing/2014/main" id="{1E32396D-19F3-6AEC-D4E0-83D3B7CF329E}"/>
              </a:ext>
            </a:extLst>
          </p:cNvPr>
          <p:cNvSpPr txBox="1"/>
          <p:nvPr/>
        </p:nvSpPr>
        <p:spPr>
          <a:xfrm>
            <a:off x="329151" y="2893007"/>
            <a:ext cx="11518226" cy="3539430"/>
          </a:xfrm>
          <a:prstGeom prst="rect">
            <a:avLst/>
          </a:prstGeom>
          <a:noFill/>
          <a:ln w="38100">
            <a:solidFill>
              <a:schemeClr val="tx1"/>
            </a:solidFill>
          </a:ln>
        </p:spPr>
        <p:txBody>
          <a:bodyPr wrap="square">
            <a:spAutoFit/>
          </a:bodyPr>
          <a:lstStyle/>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○特徴</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◇児童</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・視覚的に分かりやすく、どのような活動に取り組むか明確になる。</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◇教員</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・板書をする時間の短縮や活動ごとの具体的な指示や例示が的確に</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できる。</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・学習指導案で作成した内容を授業に落とし込むことができ、実際</a:t>
            </a:r>
            <a:endParaRPr lang="en-US" altLang="ja-JP" sz="2800" spc="-100" dirty="0">
              <a:latin typeface="UD デジタル 教科書体 N-R" panose="02020400000000000000" pitchFamily="17" charset="-128"/>
              <a:ea typeface="UD デジタル 教科書体 N-R" panose="02020400000000000000" pitchFamily="17" charset="-128"/>
            </a:endParaRPr>
          </a:p>
          <a:p>
            <a:pPr marL="0" indent="0">
              <a:buNone/>
            </a:pPr>
            <a:r>
              <a:rPr lang="ja-JP" altLang="en-US" sz="2800" spc="-100" dirty="0">
                <a:latin typeface="UD デジタル 教科書体 N-R" panose="02020400000000000000" pitchFamily="17" charset="-128"/>
                <a:ea typeface="UD デジタル 教科書体 N-R" panose="02020400000000000000" pitchFamily="17" charset="-128"/>
              </a:rPr>
              <a:t>　　　の授業をイメージしやすくなる。</a:t>
            </a:r>
          </a:p>
        </p:txBody>
      </p:sp>
    </p:spTree>
    <p:extLst>
      <p:ext uri="{BB962C8B-B14F-4D97-AF65-F5344CB8AC3E}">
        <p14:creationId xmlns:p14="http://schemas.microsoft.com/office/powerpoint/2010/main" val="174279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33">
            <a:extLst>
              <a:ext uri="{FF2B5EF4-FFF2-40B4-BE49-F238E27FC236}">
                <a16:creationId xmlns:a16="http://schemas.microsoft.com/office/drawing/2014/main" id="{71030EA8-16F3-88D3-C44E-4A383BD78DF9}"/>
              </a:ext>
            </a:extLst>
          </p:cNvPr>
          <p:cNvSpPr txBox="1"/>
          <p:nvPr/>
        </p:nvSpPr>
        <p:spPr>
          <a:xfrm>
            <a:off x="390938" y="5039263"/>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38161" y="1230117"/>
            <a:ext cx="10515677" cy="1321257"/>
          </a:xfrm>
        </p:spPr>
        <p:txBody>
          <a:bodyPr anchor="t">
            <a:noAutofit/>
          </a:bodyPr>
          <a:lstStyle/>
          <a:p>
            <a:pPr marL="0" indent="0">
              <a:lnSpc>
                <a:spcPct val="100000"/>
              </a:lnSpc>
              <a:buNone/>
            </a:pPr>
            <a:r>
              <a:rPr lang="ja-JP" altLang="en-US" sz="4000" dirty="0">
                <a:latin typeface="+mj-ea"/>
              </a:rPr>
              <a:t>なかま分けして、「</a:t>
            </a:r>
            <a:r>
              <a:rPr lang="ja-JP" altLang="en-US" sz="4000" dirty="0">
                <a:solidFill>
                  <a:schemeClr val="tx1"/>
                </a:solidFill>
                <a:highlight>
                  <a:srgbClr val="FFFF00"/>
                </a:highlight>
                <a:latin typeface="+mj-ea"/>
              </a:rPr>
              <a:t>■■■■</a:t>
            </a:r>
            <a:r>
              <a:rPr lang="ja-JP" altLang="en-US" sz="4000" dirty="0">
                <a:latin typeface="+mj-ea"/>
              </a:rPr>
              <a:t>の</a:t>
            </a:r>
            <a:r>
              <a:rPr lang="ja-JP" altLang="en-US" sz="4000" dirty="0">
                <a:solidFill>
                  <a:schemeClr val="tx1"/>
                </a:solidFill>
                <a:highlight>
                  <a:srgbClr val="FFFF00"/>
                </a:highlight>
                <a:latin typeface="+mj-ea"/>
              </a:rPr>
              <a:t>△△△△</a:t>
            </a:r>
            <a:r>
              <a:rPr lang="en-US" altLang="ja-JP" sz="4000" dirty="0">
                <a:latin typeface="+mj-ea"/>
              </a:rPr>
              <a:t>｣</a:t>
            </a:r>
            <a:r>
              <a:rPr lang="ja-JP" altLang="en-US" sz="4000" dirty="0">
                <a:latin typeface="+mj-ea"/>
              </a:rPr>
              <a:t>についてどんなことに気づきましたか。</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10</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177D5EC4-0CB0-490B-9E87-09616EBDFC4F}"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0" y="701396"/>
            <a:ext cx="11505254"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６　なかま分けしてつけた名前から、気づいたことをまとめよう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（学習シート③）</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pSp>
        <p:nvGrpSpPr>
          <p:cNvPr id="6" name="グループ化 5">
            <a:extLst>
              <a:ext uri="{FF2B5EF4-FFF2-40B4-BE49-F238E27FC236}">
                <a16:creationId xmlns:a16="http://schemas.microsoft.com/office/drawing/2014/main" id="{6144B49D-E239-8992-E7C1-2843FC271F6A}"/>
              </a:ext>
            </a:extLst>
          </p:cNvPr>
          <p:cNvGrpSpPr/>
          <p:nvPr/>
        </p:nvGrpSpPr>
        <p:grpSpPr>
          <a:xfrm>
            <a:off x="374269" y="2620824"/>
            <a:ext cx="5670571" cy="2066927"/>
            <a:chOff x="839752" y="3101173"/>
            <a:chExt cx="5670571" cy="2761405"/>
          </a:xfrm>
        </p:grpSpPr>
        <p:sp>
          <p:nvSpPr>
            <p:cNvPr id="5" name="四角形: 角を丸くする 4">
              <a:extLst>
                <a:ext uri="{FF2B5EF4-FFF2-40B4-BE49-F238E27FC236}">
                  <a16:creationId xmlns:a16="http://schemas.microsoft.com/office/drawing/2014/main" id="{7DC35566-A8B0-4B68-7EB5-C08F411DDA96}"/>
                </a:ext>
              </a:extLst>
            </p:cNvPr>
            <p:cNvSpPr/>
            <p:nvPr/>
          </p:nvSpPr>
          <p:spPr>
            <a:xfrm>
              <a:off x="839752" y="3570791"/>
              <a:ext cx="5670571" cy="2291787"/>
            </a:xfrm>
            <a:prstGeom prst="roundRect">
              <a:avLst/>
            </a:prstGeom>
            <a:solidFill>
              <a:schemeClr val="bg1"/>
            </a:solid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7" name="正方形/長方形 6">
              <a:extLst>
                <a:ext uri="{FF2B5EF4-FFF2-40B4-BE49-F238E27FC236}">
                  <a16:creationId xmlns:a16="http://schemas.microsoft.com/office/drawing/2014/main" id="{143F81B0-7B39-0EF9-5004-9B91066F4635}"/>
                </a:ext>
              </a:extLst>
            </p:cNvPr>
            <p:cNvSpPr/>
            <p:nvPr/>
          </p:nvSpPr>
          <p:spPr>
            <a:xfrm>
              <a:off x="3749155" y="3889470"/>
              <a:ext cx="2635518" cy="1665539"/>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en-US" alt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2800" u="sng" dirty="0">
                  <a:latin typeface="UD デジタル 教科書体 N-R" panose="02020400000000000000" pitchFamily="17" charset="-128"/>
                  <a:ea typeface="UD デジタル 教科書体 N-R" panose="02020400000000000000" pitchFamily="17" charset="-128"/>
                </a:rPr>
                <a:t>　　　　　</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28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ED3E4517-C4F4-6110-62D7-9074EB18A1C3}"/>
                </a:ext>
              </a:extLst>
            </p:cNvPr>
            <p:cNvSpPr txBox="1"/>
            <p:nvPr/>
          </p:nvSpPr>
          <p:spPr>
            <a:xfrm>
              <a:off x="2863459" y="3101173"/>
              <a:ext cx="1986333" cy="668112"/>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03171C2C-57D0-194F-AD1F-F4E2FA9CE58A}"/>
                </a:ext>
              </a:extLst>
            </p:cNvPr>
            <p:cNvSpPr/>
            <p:nvPr/>
          </p:nvSpPr>
          <p:spPr>
            <a:xfrm>
              <a:off x="1030146" y="3889470"/>
              <a:ext cx="2644892" cy="1654430"/>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grpSp>
      <p:grpSp>
        <p:nvGrpSpPr>
          <p:cNvPr id="10" name="グループ化 9">
            <a:extLst>
              <a:ext uri="{FF2B5EF4-FFF2-40B4-BE49-F238E27FC236}">
                <a16:creationId xmlns:a16="http://schemas.microsoft.com/office/drawing/2014/main" id="{3EBA30BB-5585-6D08-F947-F55DC8A942AF}"/>
              </a:ext>
            </a:extLst>
          </p:cNvPr>
          <p:cNvGrpSpPr/>
          <p:nvPr/>
        </p:nvGrpSpPr>
        <p:grpSpPr>
          <a:xfrm>
            <a:off x="6147162" y="2620824"/>
            <a:ext cx="5670571" cy="2066927"/>
            <a:chOff x="839752" y="3101173"/>
            <a:chExt cx="5670571" cy="2761405"/>
          </a:xfrm>
        </p:grpSpPr>
        <p:sp>
          <p:nvSpPr>
            <p:cNvPr id="14" name="四角形: 角を丸くする 13">
              <a:extLst>
                <a:ext uri="{FF2B5EF4-FFF2-40B4-BE49-F238E27FC236}">
                  <a16:creationId xmlns:a16="http://schemas.microsoft.com/office/drawing/2014/main" id="{4F338726-9B38-0552-6D62-5A35B6A28FCD}"/>
                </a:ext>
              </a:extLst>
            </p:cNvPr>
            <p:cNvSpPr/>
            <p:nvPr/>
          </p:nvSpPr>
          <p:spPr>
            <a:xfrm>
              <a:off x="839752" y="3570791"/>
              <a:ext cx="5670571" cy="2291787"/>
            </a:xfrm>
            <a:prstGeom prst="roundRect">
              <a:avLst/>
            </a:prstGeom>
            <a:solidFill>
              <a:schemeClr val="bg1"/>
            </a:solid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15" name="正方形/長方形 14">
              <a:extLst>
                <a:ext uri="{FF2B5EF4-FFF2-40B4-BE49-F238E27FC236}">
                  <a16:creationId xmlns:a16="http://schemas.microsoft.com/office/drawing/2014/main" id="{D6A024C5-4DEC-73D6-C732-787CD400CBE3}"/>
                </a:ext>
              </a:extLst>
            </p:cNvPr>
            <p:cNvSpPr/>
            <p:nvPr/>
          </p:nvSpPr>
          <p:spPr>
            <a:xfrm>
              <a:off x="3749155" y="3889470"/>
              <a:ext cx="2635518" cy="1665539"/>
            </a:xfrm>
            <a:prstGeom prst="rect">
              <a:avLst/>
            </a:prstGeom>
            <a:solidFill>
              <a:srgbClr val="99FF99"/>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en-US" alt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2800" u="sng" dirty="0">
                  <a:latin typeface="UD デジタル 教科書体 N-R" panose="02020400000000000000" pitchFamily="17" charset="-128"/>
                  <a:ea typeface="UD デジタル 教科書体 N-R" panose="02020400000000000000" pitchFamily="17" charset="-128"/>
                </a:rPr>
                <a:t>　　　　　</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28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6" name="テキスト ボックス 29">
              <a:extLst>
                <a:ext uri="{FF2B5EF4-FFF2-40B4-BE49-F238E27FC236}">
                  <a16:creationId xmlns:a16="http://schemas.microsoft.com/office/drawing/2014/main" id="{A79207A7-57C2-0A82-7724-D2622CF2C484}"/>
                </a:ext>
              </a:extLst>
            </p:cNvPr>
            <p:cNvSpPr txBox="1"/>
            <p:nvPr/>
          </p:nvSpPr>
          <p:spPr>
            <a:xfrm>
              <a:off x="2863459" y="3101173"/>
              <a:ext cx="1986333" cy="668112"/>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CA64F692-31E6-6A28-312D-A214CF29522D}"/>
                </a:ext>
              </a:extLst>
            </p:cNvPr>
            <p:cNvSpPr/>
            <p:nvPr/>
          </p:nvSpPr>
          <p:spPr>
            <a:xfrm>
              <a:off x="1030146" y="3889470"/>
              <a:ext cx="2644892" cy="1654430"/>
            </a:xfrm>
            <a:prstGeom prst="rect">
              <a:avLst/>
            </a:prstGeom>
            <a:solidFill>
              <a:srgbClr val="66CC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grpSp>
      <p:sp>
        <p:nvSpPr>
          <p:cNvPr id="21" name="正方形/長方形 20">
            <a:extLst>
              <a:ext uri="{FF2B5EF4-FFF2-40B4-BE49-F238E27FC236}">
                <a16:creationId xmlns:a16="http://schemas.microsoft.com/office/drawing/2014/main" id="{5E48E360-BAF9-9E3C-3A7E-5CC787B1B72D}"/>
              </a:ext>
            </a:extLst>
          </p:cNvPr>
          <p:cNvSpPr/>
          <p:nvPr/>
        </p:nvSpPr>
        <p:spPr>
          <a:xfrm>
            <a:off x="2338087" y="2547850"/>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E7245EA8-B1BA-5C97-4AB5-9C4FCA3957B9}"/>
              </a:ext>
            </a:extLst>
          </p:cNvPr>
          <p:cNvSpPr/>
          <p:nvPr/>
        </p:nvSpPr>
        <p:spPr>
          <a:xfrm>
            <a:off x="8130209" y="2536275"/>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9">
            <a:extLst>
              <a:ext uri="{FF2B5EF4-FFF2-40B4-BE49-F238E27FC236}">
                <a16:creationId xmlns:a16="http://schemas.microsoft.com/office/drawing/2014/main" id="{A772D5EE-3B3C-BF5B-D632-89C7609EF44A}"/>
              </a:ext>
            </a:extLst>
          </p:cNvPr>
          <p:cNvSpPr txBox="1"/>
          <p:nvPr/>
        </p:nvSpPr>
        <p:spPr>
          <a:xfrm>
            <a:off x="6942511" y="5291618"/>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4" name="テキスト ボックス 29">
            <a:extLst>
              <a:ext uri="{FF2B5EF4-FFF2-40B4-BE49-F238E27FC236}">
                <a16:creationId xmlns:a16="http://schemas.microsoft.com/office/drawing/2014/main" id="{1FCC49EA-870E-9B40-3EBC-144BD93BA221}"/>
              </a:ext>
            </a:extLst>
          </p:cNvPr>
          <p:cNvSpPr txBox="1"/>
          <p:nvPr/>
        </p:nvSpPr>
        <p:spPr>
          <a:xfrm>
            <a:off x="9185125" y="5291618"/>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4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5" name="正方形/長方形 24">
            <a:extLst>
              <a:ext uri="{FF2B5EF4-FFF2-40B4-BE49-F238E27FC236}">
                <a16:creationId xmlns:a16="http://schemas.microsoft.com/office/drawing/2014/main" id="{110191C6-77FF-FDE1-2E12-362DEBBB7B1A}"/>
              </a:ext>
            </a:extLst>
          </p:cNvPr>
          <p:cNvSpPr/>
          <p:nvPr/>
        </p:nvSpPr>
        <p:spPr>
          <a:xfrm>
            <a:off x="6895203" y="5231981"/>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AB00503-810B-4420-9A07-0118601F0F0D}"/>
              </a:ext>
            </a:extLst>
          </p:cNvPr>
          <p:cNvSpPr/>
          <p:nvPr/>
        </p:nvSpPr>
        <p:spPr>
          <a:xfrm>
            <a:off x="9141627" y="5231981"/>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a:extLst>
              <a:ext uri="{FF2B5EF4-FFF2-40B4-BE49-F238E27FC236}">
                <a16:creationId xmlns:a16="http://schemas.microsoft.com/office/drawing/2014/main" id="{64A69209-406B-7BFD-2A36-2510D929D8F9}"/>
              </a:ext>
            </a:extLst>
          </p:cNvPr>
          <p:cNvCxnSpPr>
            <a:cxnSpLocks/>
            <a:stCxn id="21" idx="2"/>
            <a:endCxn id="25" idx="0"/>
          </p:cNvCxnSpPr>
          <p:nvPr/>
        </p:nvCxnSpPr>
        <p:spPr>
          <a:xfrm>
            <a:off x="3378561" y="3167210"/>
            <a:ext cx="4557116" cy="206477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F483AD6A-0BDC-3080-A14F-C59320998C25}"/>
              </a:ext>
            </a:extLst>
          </p:cNvPr>
          <p:cNvCxnSpPr>
            <a:cxnSpLocks/>
            <a:stCxn id="22" idx="2"/>
            <a:endCxn id="26" idx="0"/>
          </p:cNvCxnSpPr>
          <p:nvPr/>
        </p:nvCxnSpPr>
        <p:spPr>
          <a:xfrm>
            <a:off x="9170683" y="3155635"/>
            <a:ext cx="1011418" cy="207634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554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par>
                          <p:cTn id="38" fill="hold">
                            <p:stCondLst>
                              <p:cond delay="1500"/>
                            </p:stCondLst>
                            <p:childTnLst>
                              <p:par>
                                <p:cTn id="39" presetID="10" presetClass="entr" presetSubtype="0" fill="hold"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500"/>
                                        <p:tgtEl>
                                          <p:spTgt spid="29"/>
                                        </p:tgtEl>
                                      </p:cBhvr>
                                    </p:animEffect>
                                  </p:childTnLst>
                                </p:cTn>
                              </p:par>
                            </p:childTnLst>
                          </p:cTn>
                        </p:par>
                        <p:par>
                          <p:cTn id="42" fill="hold">
                            <p:stCondLst>
                              <p:cond delay="2000"/>
                            </p:stCondLst>
                            <p:childTnLst>
                              <p:par>
                                <p:cTn id="43" presetID="10" presetClass="entr" presetSubtype="0"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build="p"/>
      <p:bldP spid="21" grpId="0" animBg="1"/>
      <p:bldP spid="22" grpId="0" animBg="1"/>
      <p:bldP spid="23" grpId="0" animBg="1"/>
      <p:bldP spid="24" grpId="0" animBg="1"/>
      <p:bldP spid="25"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11</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fld id="{42F84E0D-B7A1-4ABF-9F6F-9576A967737F}" type="datetime2">
              <a:rPr kumimoji="1" lang="ja-JP" altLang="en-US" smtClean="0"/>
              <a:pPr/>
              <a:t>2025年3月6日(木)</a:t>
            </a:fld>
            <a:endParaRPr kumimoji="1" lang="ja-JP" altLang="en-US" dirty="0"/>
          </a:p>
        </p:txBody>
      </p:sp>
      <p:sp>
        <p:nvSpPr>
          <p:cNvPr id="6" name="四角形: 角を丸くする 5">
            <a:extLst>
              <a:ext uri="{FF2B5EF4-FFF2-40B4-BE49-F238E27FC236}">
                <a16:creationId xmlns:a16="http://schemas.microsoft.com/office/drawing/2014/main" id="{4C0406A0-06D2-B2A6-ED3C-8D56843DA86A}"/>
              </a:ext>
            </a:extLst>
          </p:cNvPr>
          <p:cNvSpPr/>
          <p:nvPr/>
        </p:nvSpPr>
        <p:spPr>
          <a:xfrm>
            <a:off x="1319350" y="3429000"/>
            <a:ext cx="9553300" cy="2635532"/>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4800" b="1" dirty="0">
                <a:solidFill>
                  <a:srgbClr val="000000"/>
                </a:solidFill>
                <a:ea typeface="UD デジタル 教科書体 NK-R" panose="02020400000000000000" pitchFamily="18" charset="-128"/>
                <a:cs typeface="Times New Roman" panose="02020603050405020304" pitchFamily="18" charset="0"/>
              </a:rPr>
              <a:t>『</a:t>
            </a:r>
            <a:r>
              <a:rPr lang="ja-JP" altLang="en-US" sz="4800" b="1" dirty="0">
                <a:solidFill>
                  <a:srgbClr val="000000"/>
                </a:solidFill>
                <a:ea typeface="UD デジタル 教科書体 NK-R" panose="02020400000000000000" pitchFamily="18" charset="-128"/>
                <a:cs typeface="Times New Roman" panose="02020603050405020304" pitchFamily="18" charset="0"/>
              </a:rPr>
              <a:t>気づき</a:t>
            </a:r>
            <a:r>
              <a:rPr lang="en-US" altLang="ja-JP" sz="4800" b="1" dirty="0">
                <a:solidFill>
                  <a:srgbClr val="000000"/>
                </a:solidFill>
                <a:ea typeface="UD デジタル 教科書体 NK-R" panose="02020400000000000000" pitchFamily="18" charset="-128"/>
                <a:cs typeface="Times New Roman" panose="02020603050405020304" pitchFamily="18" charset="0"/>
              </a:rPr>
              <a:t>』</a:t>
            </a:r>
            <a:r>
              <a:rPr lang="ja-JP" altLang="ja-JP" sz="4800" b="1" dirty="0">
                <a:solidFill>
                  <a:srgbClr val="000000"/>
                </a:solidFill>
                <a:effectLst/>
                <a:ea typeface="UD デジタル 教科書体 NK-R" panose="02020400000000000000" pitchFamily="18" charset="-128"/>
                <a:cs typeface="Times New Roman" panose="02020603050405020304" pitchFamily="18" charset="0"/>
              </a:rPr>
              <a:t>を</a:t>
            </a:r>
            <a:endParaRPr lang="en-US" altLang="ja-JP" sz="4800" b="1" dirty="0">
              <a:solidFill>
                <a:srgbClr val="000000"/>
              </a:solidFill>
              <a:effectLst/>
              <a:ea typeface="UD デジタル 教科書体 NK-R" panose="02020400000000000000" pitchFamily="18" charset="-128"/>
              <a:cs typeface="Times New Roman" panose="02020603050405020304" pitchFamily="18" charset="0"/>
            </a:endParaRPr>
          </a:p>
          <a:p>
            <a:pPr algn="ctr"/>
            <a:r>
              <a:rPr lang="ja-JP" altLang="ja-JP" sz="4800" b="1" dirty="0">
                <a:solidFill>
                  <a:srgbClr val="000000"/>
                </a:solidFill>
                <a:effectLst/>
                <a:ea typeface="UD デジタル 教科書体 NK-R" panose="02020400000000000000" pitchFamily="18" charset="-128"/>
                <a:cs typeface="Times New Roman" panose="02020603050405020304" pitchFamily="18" charset="0"/>
              </a:rPr>
              <a:t>もう少し整理して、考えてみよう</a:t>
            </a:r>
            <a:r>
              <a:rPr lang="ja-JP" altLang="en-US" sz="4800" b="1" dirty="0">
                <a:solidFill>
                  <a:srgbClr val="000000"/>
                </a:solidFill>
                <a:effectLst/>
                <a:ea typeface="UD デジタル 教科書体 NK-R" panose="02020400000000000000" pitchFamily="18" charset="-128"/>
                <a:cs typeface="Times New Roman" panose="02020603050405020304" pitchFamily="18" charset="0"/>
              </a:rPr>
              <a:t>！</a:t>
            </a:r>
            <a:endParaRPr kumimoji="1" lang="ja-JP" altLang="en-US" sz="4800" b="1" dirty="0"/>
          </a:p>
        </p:txBody>
      </p:sp>
      <p:grpSp>
        <p:nvGrpSpPr>
          <p:cNvPr id="12" name="グループ化 11">
            <a:extLst>
              <a:ext uri="{FF2B5EF4-FFF2-40B4-BE49-F238E27FC236}">
                <a16:creationId xmlns:a16="http://schemas.microsoft.com/office/drawing/2014/main" id="{1E33D7EA-CE84-ABBD-D091-D78AD4CB50D7}"/>
              </a:ext>
            </a:extLst>
          </p:cNvPr>
          <p:cNvGrpSpPr/>
          <p:nvPr/>
        </p:nvGrpSpPr>
        <p:grpSpPr>
          <a:xfrm>
            <a:off x="390938" y="1636307"/>
            <a:ext cx="11425596" cy="1064747"/>
            <a:chOff x="390938" y="918674"/>
            <a:chExt cx="11425596" cy="1064747"/>
          </a:xfrm>
        </p:grpSpPr>
        <p:sp>
          <p:nvSpPr>
            <p:cNvPr id="9" name="テキスト ボックス 33">
              <a:extLst>
                <a:ext uri="{FF2B5EF4-FFF2-40B4-BE49-F238E27FC236}">
                  <a16:creationId xmlns:a16="http://schemas.microsoft.com/office/drawing/2014/main" id="{2B5F5464-80B2-E332-34FD-E510212F20C8}"/>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36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3600" dirty="0">
                  <a:latin typeface="UD デジタル 教科書体 N-R" panose="02020400000000000000" pitchFamily="17" charset="-128"/>
                  <a:ea typeface="UD デジタル 教科書体 N-R" panose="02020400000000000000" pitchFamily="17" charset="-128"/>
                </a:rPr>
                <a:t>」</a:t>
              </a:r>
              <a:r>
                <a:rPr lang="ja-JP" altLang="en-US" sz="36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CD5D56C8-4B03-8D95-DE99-90A083FDF0FA}"/>
                </a:ext>
              </a:extLst>
            </p:cNvPr>
            <p:cNvSpPr txBox="1"/>
            <p:nvPr/>
          </p:nvSpPr>
          <p:spPr>
            <a:xfrm>
              <a:off x="6948755"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B2BFA0CD-9DE0-C4C9-08EC-AEFB3E1BD487}"/>
                </a:ext>
              </a:extLst>
            </p:cNvPr>
            <p:cNvSpPr txBox="1"/>
            <p:nvPr/>
          </p:nvSpPr>
          <p:spPr>
            <a:xfrm>
              <a:off x="9191369"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14" name="テキスト ボックス 13">
            <a:extLst>
              <a:ext uri="{FF2B5EF4-FFF2-40B4-BE49-F238E27FC236}">
                <a16:creationId xmlns:a16="http://schemas.microsoft.com/office/drawing/2014/main" id="{6BE5F810-2DB1-060F-DD42-F70844D1F0D1}"/>
              </a:ext>
            </a:extLst>
          </p:cNvPr>
          <p:cNvSpPr txBox="1"/>
          <p:nvPr/>
        </p:nvSpPr>
        <p:spPr>
          <a:xfrm>
            <a:off x="311279" y="701396"/>
            <a:ext cx="11551569"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６　なかま分けしてつけた名前から、気づいたことをまとめよう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（学習シート③）</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1700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12</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fld id="{42F84E0D-B7A1-4ABF-9F6F-9576A967737F}" type="datetime2">
              <a:rPr kumimoji="1" lang="ja-JP" altLang="en-US" smtClean="0"/>
              <a:pPr/>
              <a:t>2025年3月6日(木)</a:t>
            </a:fld>
            <a:endParaRPr kumimoji="1" lang="ja-JP" altLang="en-US" dirty="0"/>
          </a:p>
        </p:txBody>
      </p:sp>
      <p:grpSp>
        <p:nvGrpSpPr>
          <p:cNvPr id="12" name="グループ化 11">
            <a:extLst>
              <a:ext uri="{FF2B5EF4-FFF2-40B4-BE49-F238E27FC236}">
                <a16:creationId xmlns:a16="http://schemas.microsoft.com/office/drawing/2014/main" id="{1E33D7EA-CE84-ABBD-D091-D78AD4CB50D7}"/>
              </a:ext>
            </a:extLst>
          </p:cNvPr>
          <p:cNvGrpSpPr/>
          <p:nvPr/>
        </p:nvGrpSpPr>
        <p:grpSpPr>
          <a:xfrm>
            <a:off x="390938" y="1427960"/>
            <a:ext cx="11425596" cy="1064747"/>
            <a:chOff x="390938" y="918674"/>
            <a:chExt cx="11425596" cy="1064747"/>
          </a:xfrm>
        </p:grpSpPr>
        <p:sp>
          <p:nvSpPr>
            <p:cNvPr id="9" name="テキスト ボックス 33">
              <a:extLst>
                <a:ext uri="{FF2B5EF4-FFF2-40B4-BE49-F238E27FC236}">
                  <a16:creationId xmlns:a16="http://schemas.microsoft.com/office/drawing/2014/main" id="{2B5F5464-80B2-E332-34FD-E510212F20C8}"/>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40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CD5D56C8-4B03-8D95-DE99-90A083FDF0FA}"/>
                </a:ext>
              </a:extLst>
            </p:cNvPr>
            <p:cNvSpPr txBox="1"/>
            <p:nvPr/>
          </p:nvSpPr>
          <p:spPr>
            <a:xfrm>
              <a:off x="6948755"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B2BFA0CD-9DE0-C4C9-08EC-AEFB3E1BD487}"/>
                </a:ext>
              </a:extLst>
            </p:cNvPr>
            <p:cNvSpPr txBox="1"/>
            <p:nvPr/>
          </p:nvSpPr>
          <p:spPr>
            <a:xfrm>
              <a:off x="9191369"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graphicFrame>
        <p:nvGraphicFramePr>
          <p:cNvPr id="5" name="表 4">
            <a:extLst>
              <a:ext uri="{FF2B5EF4-FFF2-40B4-BE49-F238E27FC236}">
                <a16:creationId xmlns:a16="http://schemas.microsoft.com/office/drawing/2014/main" id="{8E2CBCBA-ECB2-E338-A4F1-2F1FBC677A5E}"/>
              </a:ext>
            </a:extLst>
          </p:cNvPr>
          <p:cNvGraphicFramePr>
            <a:graphicFrameLocks noGrp="1"/>
          </p:cNvGraphicFramePr>
          <p:nvPr>
            <p:extLst>
              <p:ext uri="{D42A27DB-BD31-4B8C-83A1-F6EECF244321}">
                <p14:modId xmlns:p14="http://schemas.microsoft.com/office/powerpoint/2010/main" val="3594049170"/>
              </p:ext>
            </p:extLst>
          </p:nvPr>
        </p:nvGraphicFramePr>
        <p:xfrm>
          <a:off x="1072588" y="2737462"/>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832783D-74BE-84E6-401B-2BF1668BDB4A}"/>
              </a:ext>
            </a:extLst>
          </p:cNvPr>
          <p:cNvGraphicFramePr>
            <a:graphicFrameLocks noGrp="1"/>
          </p:cNvGraphicFramePr>
          <p:nvPr>
            <p:extLst>
              <p:ext uri="{D42A27DB-BD31-4B8C-83A1-F6EECF244321}">
                <p14:modId xmlns:p14="http://schemas.microsoft.com/office/powerpoint/2010/main" val="259624903"/>
              </p:ext>
            </p:extLst>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B7827DD9-95E7-4F10-C4DA-35F9B32C18D6}"/>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D18E1F67-C848-8399-D972-67D9C5AB8827}"/>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052F2D9A-9AA5-BB74-A17B-67E14CF8EEBF}"/>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29">
            <a:extLst>
              <a:ext uri="{FF2B5EF4-FFF2-40B4-BE49-F238E27FC236}">
                <a16:creationId xmlns:a16="http://schemas.microsoft.com/office/drawing/2014/main" id="{78A6EE36-E5C9-35A3-2842-76EF0417E757}"/>
              </a:ext>
            </a:extLst>
          </p:cNvPr>
          <p:cNvSpPr txBox="1"/>
          <p:nvPr/>
        </p:nvSpPr>
        <p:spPr>
          <a:xfrm>
            <a:off x="3860242"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8" name="テキスト ボックス 29">
            <a:extLst>
              <a:ext uri="{FF2B5EF4-FFF2-40B4-BE49-F238E27FC236}">
                <a16:creationId xmlns:a16="http://schemas.microsoft.com/office/drawing/2014/main" id="{E96A6068-E590-015B-E16A-49F0FC07A1EE}"/>
              </a:ext>
            </a:extLst>
          </p:cNvPr>
          <p:cNvSpPr txBox="1"/>
          <p:nvPr/>
        </p:nvSpPr>
        <p:spPr>
          <a:xfrm>
            <a:off x="6418488"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cxnSp>
        <p:nvCxnSpPr>
          <p:cNvPr id="19" name="直線矢印コネクタ 18">
            <a:extLst>
              <a:ext uri="{FF2B5EF4-FFF2-40B4-BE49-F238E27FC236}">
                <a16:creationId xmlns:a16="http://schemas.microsoft.com/office/drawing/2014/main" id="{9018954B-B88D-17E5-29EB-25766D9C0923}"/>
              </a:ext>
            </a:extLst>
          </p:cNvPr>
          <p:cNvCxnSpPr>
            <a:cxnSpLocks/>
            <a:stCxn id="10" idx="2"/>
            <a:endCxn id="16" idx="0"/>
          </p:cNvCxnSpPr>
          <p:nvPr/>
        </p:nvCxnSpPr>
        <p:spPr>
          <a:xfrm flipH="1">
            <a:off x="4853409" y="2180401"/>
            <a:ext cx="3088513" cy="603404"/>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1529662F-74A4-E9AA-BC52-9433AF99C4B6}"/>
              </a:ext>
            </a:extLst>
          </p:cNvPr>
          <p:cNvCxnSpPr>
            <a:cxnSpLocks/>
            <a:stCxn id="11" idx="2"/>
            <a:endCxn id="18" idx="0"/>
          </p:cNvCxnSpPr>
          <p:nvPr/>
        </p:nvCxnSpPr>
        <p:spPr>
          <a:xfrm flipH="1">
            <a:off x="7411655" y="2180401"/>
            <a:ext cx="2772881" cy="603404"/>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EE521D78-C65F-1551-3D18-D9F1FCEB9C6B}"/>
              </a:ext>
            </a:extLst>
          </p:cNvPr>
          <p:cNvSpPr txBox="1"/>
          <p:nvPr/>
        </p:nvSpPr>
        <p:spPr>
          <a:xfrm>
            <a:off x="311280" y="701396"/>
            <a:ext cx="11489782"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６　なかま分けしてつけた名前から、気づいたことをまとめよう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22699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16"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13</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fld id="{42F84E0D-B7A1-4ABF-9F6F-9576A967737F}" type="datetime2">
              <a:rPr kumimoji="1" lang="ja-JP" altLang="en-US" smtClean="0"/>
              <a:pPr/>
              <a:t>2025年3月6日(木)</a:t>
            </a:fld>
            <a:endParaRPr kumimoji="1" lang="ja-JP" altLang="en-US" dirty="0"/>
          </a:p>
        </p:txBody>
      </p:sp>
      <p:grpSp>
        <p:nvGrpSpPr>
          <p:cNvPr id="12" name="グループ化 11">
            <a:extLst>
              <a:ext uri="{FF2B5EF4-FFF2-40B4-BE49-F238E27FC236}">
                <a16:creationId xmlns:a16="http://schemas.microsoft.com/office/drawing/2014/main" id="{1E33D7EA-CE84-ABBD-D091-D78AD4CB50D7}"/>
              </a:ext>
            </a:extLst>
          </p:cNvPr>
          <p:cNvGrpSpPr/>
          <p:nvPr/>
        </p:nvGrpSpPr>
        <p:grpSpPr>
          <a:xfrm>
            <a:off x="390938" y="1427960"/>
            <a:ext cx="11425596" cy="1064747"/>
            <a:chOff x="390938" y="918674"/>
            <a:chExt cx="11425596" cy="1064747"/>
          </a:xfrm>
        </p:grpSpPr>
        <p:sp>
          <p:nvSpPr>
            <p:cNvPr id="9" name="テキスト ボックス 33">
              <a:extLst>
                <a:ext uri="{FF2B5EF4-FFF2-40B4-BE49-F238E27FC236}">
                  <a16:creationId xmlns:a16="http://schemas.microsoft.com/office/drawing/2014/main" id="{2B5F5464-80B2-E332-34FD-E510212F20C8}"/>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40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CD5D56C8-4B03-8D95-DE99-90A083FDF0FA}"/>
                </a:ext>
              </a:extLst>
            </p:cNvPr>
            <p:cNvSpPr txBox="1"/>
            <p:nvPr/>
          </p:nvSpPr>
          <p:spPr>
            <a:xfrm>
              <a:off x="6948755"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B2BFA0CD-9DE0-C4C9-08EC-AEFB3E1BD487}"/>
                </a:ext>
              </a:extLst>
            </p:cNvPr>
            <p:cNvSpPr txBox="1"/>
            <p:nvPr/>
          </p:nvSpPr>
          <p:spPr>
            <a:xfrm>
              <a:off x="9191369"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13" name="テキスト ボックス 12">
            <a:extLst>
              <a:ext uri="{FF2B5EF4-FFF2-40B4-BE49-F238E27FC236}">
                <a16:creationId xmlns:a16="http://schemas.microsoft.com/office/drawing/2014/main" id="{D0A4C1F9-41B1-8C13-EE35-F2BCFFDE63F1}"/>
              </a:ext>
            </a:extLst>
          </p:cNvPr>
          <p:cNvSpPr txBox="1"/>
          <p:nvPr/>
        </p:nvSpPr>
        <p:spPr>
          <a:xfrm>
            <a:off x="311279" y="712659"/>
            <a:ext cx="9340721" cy="470546"/>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７　</a:t>
            </a: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気づき</a:t>
            </a: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からわかりやすいれいを考えよう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aphicFrame>
        <p:nvGraphicFramePr>
          <p:cNvPr id="5" name="表 4">
            <a:extLst>
              <a:ext uri="{FF2B5EF4-FFF2-40B4-BE49-F238E27FC236}">
                <a16:creationId xmlns:a16="http://schemas.microsoft.com/office/drawing/2014/main" id="{8E2CBCBA-ECB2-E338-A4F1-2F1FBC677A5E}"/>
              </a:ext>
            </a:extLst>
          </p:cNvPr>
          <p:cNvGraphicFramePr>
            <a:graphicFrameLocks noGrp="1"/>
          </p:cNvGraphicFramePr>
          <p:nvPr>
            <p:extLst>
              <p:ext uri="{D42A27DB-BD31-4B8C-83A1-F6EECF244321}">
                <p14:modId xmlns:p14="http://schemas.microsoft.com/office/powerpoint/2010/main" val="2164206405"/>
              </p:ext>
            </p:extLst>
          </p:nvPr>
        </p:nvGraphicFramePr>
        <p:xfrm>
          <a:off x="1072588" y="2737462"/>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832783D-74BE-84E6-401B-2BF1668BDB4A}"/>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B7827DD9-95E7-4F10-C4DA-35F9B32C18D6}"/>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D18E1F67-C848-8399-D972-67D9C5AB8827}"/>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052F2D9A-9AA5-BB74-A17B-67E14CF8EEBF}"/>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29">
            <a:extLst>
              <a:ext uri="{FF2B5EF4-FFF2-40B4-BE49-F238E27FC236}">
                <a16:creationId xmlns:a16="http://schemas.microsoft.com/office/drawing/2014/main" id="{78A6EE36-E5C9-35A3-2842-76EF0417E757}"/>
              </a:ext>
            </a:extLst>
          </p:cNvPr>
          <p:cNvSpPr txBox="1"/>
          <p:nvPr/>
        </p:nvSpPr>
        <p:spPr>
          <a:xfrm>
            <a:off x="3860242"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8" name="テキスト ボックス 29">
            <a:extLst>
              <a:ext uri="{FF2B5EF4-FFF2-40B4-BE49-F238E27FC236}">
                <a16:creationId xmlns:a16="http://schemas.microsoft.com/office/drawing/2014/main" id="{E96A6068-E590-015B-E16A-49F0FC07A1EE}"/>
              </a:ext>
            </a:extLst>
          </p:cNvPr>
          <p:cNvSpPr txBox="1"/>
          <p:nvPr/>
        </p:nvSpPr>
        <p:spPr>
          <a:xfrm>
            <a:off x="6418488"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645C2819-2413-EA54-B25B-D17E3D548AC6}"/>
              </a:ext>
            </a:extLst>
          </p:cNvPr>
          <p:cNvSpPr/>
          <p:nvPr/>
        </p:nvSpPr>
        <p:spPr>
          <a:xfrm>
            <a:off x="3588152" y="3330234"/>
            <a:ext cx="2507848" cy="1581484"/>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1693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14</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fld id="{42F84E0D-B7A1-4ABF-9F6F-9576A967737F}" type="datetime2">
              <a:rPr kumimoji="1" lang="ja-JP" altLang="en-US" smtClean="0"/>
              <a:pPr/>
              <a:t>2025年3月6日(木)</a:t>
            </a:fld>
            <a:endParaRPr kumimoji="1" lang="ja-JP" altLang="en-US" dirty="0"/>
          </a:p>
        </p:txBody>
      </p:sp>
      <p:grpSp>
        <p:nvGrpSpPr>
          <p:cNvPr id="12" name="グループ化 11">
            <a:extLst>
              <a:ext uri="{FF2B5EF4-FFF2-40B4-BE49-F238E27FC236}">
                <a16:creationId xmlns:a16="http://schemas.microsoft.com/office/drawing/2014/main" id="{1E33D7EA-CE84-ABBD-D091-D78AD4CB50D7}"/>
              </a:ext>
            </a:extLst>
          </p:cNvPr>
          <p:cNvGrpSpPr/>
          <p:nvPr/>
        </p:nvGrpSpPr>
        <p:grpSpPr>
          <a:xfrm>
            <a:off x="390938" y="1427960"/>
            <a:ext cx="11425596" cy="1064747"/>
            <a:chOff x="390938" y="918674"/>
            <a:chExt cx="11425596" cy="1064747"/>
          </a:xfrm>
        </p:grpSpPr>
        <p:sp>
          <p:nvSpPr>
            <p:cNvPr id="9" name="テキスト ボックス 33">
              <a:extLst>
                <a:ext uri="{FF2B5EF4-FFF2-40B4-BE49-F238E27FC236}">
                  <a16:creationId xmlns:a16="http://schemas.microsoft.com/office/drawing/2014/main" id="{2B5F5464-80B2-E332-34FD-E510212F20C8}"/>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40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CD5D56C8-4B03-8D95-DE99-90A083FDF0FA}"/>
                </a:ext>
              </a:extLst>
            </p:cNvPr>
            <p:cNvSpPr txBox="1"/>
            <p:nvPr/>
          </p:nvSpPr>
          <p:spPr>
            <a:xfrm>
              <a:off x="6948755"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B2BFA0CD-9DE0-C4C9-08EC-AEFB3E1BD487}"/>
                </a:ext>
              </a:extLst>
            </p:cNvPr>
            <p:cNvSpPr txBox="1"/>
            <p:nvPr/>
          </p:nvSpPr>
          <p:spPr>
            <a:xfrm>
              <a:off x="9191369"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13" name="テキスト ボックス 12">
            <a:extLst>
              <a:ext uri="{FF2B5EF4-FFF2-40B4-BE49-F238E27FC236}">
                <a16:creationId xmlns:a16="http://schemas.microsoft.com/office/drawing/2014/main" id="{D0A4C1F9-41B1-8C13-EE35-F2BCFFDE63F1}"/>
              </a:ext>
            </a:extLst>
          </p:cNvPr>
          <p:cNvSpPr txBox="1"/>
          <p:nvPr/>
        </p:nvSpPr>
        <p:spPr>
          <a:xfrm>
            <a:off x="311279" y="712658"/>
            <a:ext cx="8880090"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８　れいを比べて、同じところを見つけよう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aphicFrame>
        <p:nvGraphicFramePr>
          <p:cNvPr id="5" name="表 4">
            <a:extLst>
              <a:ext uri="{FF2B5EF4-FFF2-40B4-BE49-F238E27FC236}">
                <a16:creationId xmlns:a16="http://schemas.microsoft.com/office/drawing/2014/main" id="{8E2CBCBA-ECB2-E338-A4F1-2F1FBC677A5E}"/>
              </a:ext>
            </a:extLst>
          </p:cNvPr>
          <p:cNvGraphicFramePr>
            <a:graphicFrameLocks noGrp="1"/>
          </p:cNvGraphicFramePr>
          <p:nvPr>
            <p:extLst>
              <p:ext uri="{D42A27DB-BD31-4B8C-83A1-F6EECF244321}">
                <p14:modId xmlns:p14="http://schemas.microsoft.com/office/powerpoint/2010/main" val="532386508"/>
              </p:ext>
            </p:extLst>
          </p:nvPr>
        </p:nvGraphicFramePr>
        <p:xfrm>
          <a:off x="1072588" y="2737462"/>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a:latin typeface="UD デジタル 教科書体 N-R" panose="02020400000000000000" pitchFamily="17" charset="-128"/>
                          <a:ea typeface="UD デジタル 教科書体 N-R" panose="02020400000000000000" pitchFamily="17" charset="-128"/>
                        </a:rPr>
                        <a:t>れい</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832783D-74BE-84E6-401B-2BF1668BDB4A}"/>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B7827DD9-95E7-4F10-C4DA-35F9B32C18D6}"/>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D18E1F67-C848-8399-D972-67D9C5AB8827}"/>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052F2D9A-9AA5-BB74-A17B-67E14CF8EEBF}"/>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29">
            <a:extLst>
              <a:ext uri="{FF2B5EF4-FFF2-40B4-BE49-F238E27FC236}">
                <a16:creationId xmlns:a16="http://schemas.microsoft.com/office/drawing/2014/main" id="{78A6EE36-E5C9-35A3-2842-76EF0417E757}"/>
              </a:ext>
            </a:extLst>
          </p:cNvPr>
          <p:cNvSpPr txBox="1"/>
          <p:nvPr/>
        </p:nvSpPr>
        <p:spPr>
          <a:xfrm>
            <a:off x="3860242"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8" name="テキスト ボックス 29">
            <a:extLst>
              <a:ext uri="{FF2B5EF4-FFF2-40B4-BE49-F238E27FC236}">
                <a16:creationId xmlns:a16="http://schemas.microsoft.com/office/drawing/2014/main" id="{E96A6068-E590-015B-E16A-49F0FC07A1EE}"/>
              </a:ext>
            </a:extLst>
          </p:cNvPr>
          <p:cNvSpPr txBox="1"/>
          <p:nvPr/>
        </p:nvSpPr>
        <p:spPr>
          <a:xfrm>
            <a:off x="6418488"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1A5CCDFC-3111-7A1D-62DF-7142CDA45A19}"/>
              </a:ext>
            </a:extLst>
          </p:cNvPr>
          <p:cNvSpPr/>
          <p:nvPr/>
        </p:nvSpPr>
        <p:spPr>
          <a:xfrm>
            <a:off x="3588152" y="5360061"/>
            <a:ext cx="2507848" cy="727015"/>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69ED15DF-ED59-7627-B1FA-631DE28D2C1C}"/>
              </a:ext>
            </a:extLst>
          </p:cNvPr>
          <p:cNvSpPr/>
          <p:nvPr/>
        </p:nvSpPr>
        <p:spPr>
          <a:xfrm>
            <a:off x="3588152" y="3330234"/>
            <a:ext cx="2507848" cy="1581484"/>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1055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AF938-1A6E-0B32-2088-D7E29EE75B57}"/>
            </a:ext>
          </a:extLst>
        </p:cNvPr>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B938D353-94B9-5E36-D8C2-91A526B71943}"/>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679E085F-A772-C692-7711-C4B681014010}"/>
              </a:ext>
            </a:extLst>
          </p:cNvPr>
          <p:cNvSpPr>
            <a:spLocks noGrp="1"/>
          </p:cNvSpPr>
          <p:nvPr>
            <p:ph type="sldNum" sz="quarter" idx="12"/>
          </p:nvPr>
        </p:nvSpPr>
        <p:spPr/>
        <p:txBody>
          <a:bodyPr/>
          <a:lstStyle/>
          <a:p>
            <a:fld id="{A6C2FFA5-B97D-4BD3-93FB-28D863B5F46B}" type="slidenum">
              <a:rPr kumimoji="1" lang="ja-JP" altLang="en-US" smtClean="0"/>
              <a:t>15</a:t>
            </a:fld>
            <a:endParaRPr kumimoji="1" lang="ja-JP" altLang="en-US"/>
          </a:p>
        </p:txBody>
      </p:sp>
      <p:sp>
        <p:nvSpPr>
          <p:cNvPr id="2" name="日付プレースホルダー 1">
            <a:extLst>
              <a:ext uri="{FF2B5EF4-FFF2-40B4-BE49-F238E27FC236}">
                <a16:creationId xmlns:a16="http://schemas.microsoft.com/office/drawing/2014/main" id="{40EBF9E2-6078-7069-89CF-23F7504239E0}"/>
              </a:ext>
            </a:extLst>
          </p:cNvPr>
          <p:cNvSpPr>
            <a:spLocks noGrp="1"/>
          </p:cNvSpPr>
          <p:nvPr>
            <p:ph type="dt" sz="half" idx="10"/>
          </p:nvPr>
        </p:nvSpPr>
        <p:spPr/>
        <p:txBody>
          <a:bodyPr/>
          <a:lstStyle/>
          <a:p>
            <a:fld id="{42F84E0D-B7A1-4ABF-9F6F-9576A967737F}" type="datetime2">
              <a:rPr kumimoji="1" lang="ja-JP" altLang="en-US" smtClean="0"/>
              <a:pPr/>
              <a:t>2025年3月6日(木)</a:t>
            </a:fld>
            <a:endParaRPr kumimoji="1" lang="ja-JP" altLang="en-US" dirty="0"/>
          </a:p>
        </p:txBody>
      </p:sp>
      <p:grpSp>
        <p:nvGrpSpPr>
          <p:cNvPr id="12" name="グループ化 11">
            <a:extLst>
              <a:ext uri="{FF2B5EF4-FFF2-40B4-BE49-F238E27FC236}">
                <a16:creationId xmlns:a16="http://schemas.microsoft.com/office/drawing/2014/main" id="{AC8E8B20-6E1C-AB5B-B050-11FA58698510}"/>
              </a:ext>
            </a:extLst>
          </p:cNvPr>
          <p:cNvGrpSpPr/>
          <p:nvPr/>
        </p:nvGrpSpPr>
        <p:grpSpPr>
          <a:xfrm>
            <a:off x="390938" y="1427960"/>
            <a:ext cx="11425596" cy="1064747"/>
            <a:chOff x="390938" y="918674"/>
            <a:chExt cx="11425596" cy="1064747"/>
          </a:xfrm>
        </p:grpSpPr>
        <p:sp>
          <p:nvSpPr>
            <p:cNvPr id="9" name="テキスト ボックス 33">
              <a:extLst>
                <a:ext uri="{FF2B5EF4-FFF2-40B4-BE49-F238E27FC236}">
                  <a16:creationId xmlns:a16="http://schemas.microsoft.com/office/drawing/2014/main" id="{D41E0784-8D84-6C3D-DD2B-B2423E413DEF}"/>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40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3B3AF388-9A27-AB08-7552-37AE881ED83C}"/>
                </a:ext>
              </a:extLst>
            </p:cNvPr>
            <p:cNvSpPr txBox="1"/>
            <p:nvPr/>
          </p:nvSpPr>
          <p:spPr>
            <a:xfrm>
              <a:off x="6948755"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C9B6EE43-2DAE-27E7-9EF1-6607C044D20D}"/>
                </a:ext>
              </a:extLst>
            </p:cNvPr>
            <p:cNvSpPr txBox="1"/>
            <p:nvPr/>
          </p:nvSpPr>
          <p:spPr>
            <a:xfrm>
              <a:off x="9191369"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graphicFrame>
        <p:nvGraphicFramePr>
          <p:cNvPr id="5" name="表 4">
            <a:extLst>
              <a:ext uri="{FF2B5EF4-FFF2-40B4-BE49-F238E27FC236}">
                <a16:creationId xmlns:a16="http://schemas.microsoft.com/office/drawing/2014/main" id="{78749D33-245C-55B1-E6A2-68E0BDB84960}"/>
              </a:ext>
            </a:extLst>
          </p:cNvPr>
          <p:cNvGraphicFramePr>
            <a:graphicFrameLocks noGrp="1"/>
          </p:cNvGraphicFramePr>
          <p:nvPr>
            <p:extLst>
              <p:ext uri="{D42A27DB-BD31-4B8C-83A1-F6EECF244321}">
                <p14:modId xmlns:p14="http://schemas.microsoft.com/office/powerpoint/2010/main" val="565291079"/>
              </p:ext>
            </p:extLst>
          </p:nvPr>
        </p:nvGraphicFramePr>
        <p:xfrm>
          <a:off x="1072588" y="2737462"/>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7C164ACC-86FB-D94B-8214-6E3CD97F0B67}"/>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345B9526-44DB-B161-FBFE-BC0AE5C7BAE1}"/>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0AFDE344-2D0F-CAB6-1A14-65F554508A7E}"/>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C3A19A9A-26AE-369E-6071-62A256F107E9}"/>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751EF2F-4CB0-ADF8-B84D-7508EC4074F0}"/>
              </a:ext>
            </a:extLst>
          </p:cNvPr>
          <p:cNvSpPr txBox="1"/>
          <p:nvPr/>
        </p:nvSpPr>
        <p:spPr>
          <a:xfrm>
            <a:off x="311278" y="712658"/>
            <a:ext cx="9108000" cy="470547"/>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９　きょう通点からそれぞれの☆を見つけよう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13" name="正方形/長方形 12">
            <a:extLst>
              <a:ext uri="{FF2B5EF4-FFF2-40B4-BE49-F238E27FC236}">
                <a16:creationId xmlns:a16="http://schemas.microsoft.com/office/drawing/2014/main" id="{A88BA216-244E-B3A9-64FB-0FAA8E308F5C}"/>
              </a:ext>
            </a:extLst>
          </p:cNvPr>
          <p:cNvSpPr/>
          <p:nvPr/>
        </p:nvSpPr>
        <p:spPr>
          <a:xfrm>
            <a:off x="1113512" y="5394818"/>
            <a:ext cx="9998164" cy="680683"/>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A99F5253-256A-1DBA-25A5-073837069897}"/>
              </a:ext>
            </a:extLst>
          </p:cNvPr>
          <p:cNvSpPr/>
          <p:nvPr/>
        </p:nvSpPr>
        <p:spPr>
          <a:xfrm>
            <a:off x="3599543" y="5399454"/>
            <a:ext cx="2489019" cy="680683"/>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spTree>
    <p:extLst>
      <p:ext uri="{BB962C8B-B14F-4D97-AF65-F5344CB8AC3E}">
        <p14:creationId xmlns:p14="http://schemas.microsoft.com/office/powerpoint/2010/main" val="330105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ADCADF5D-F1A8-99A4-F12E-DB44D7BCB7E0}"/>
              </a:ext>
            </a:extLst>
          </p:cNvPr>
          <p:cNvSpPr txBox="1"/>
          <p:nvPr/>
        </p:nvSpPr>
        <p:spPr>
          <a:xfrm>
            <a:off x="329151" y="4949928"/>
            <a:ext cx="11258792" cy="1077218"/>
          </a:xfrm>
          <a:prstGeom prst="rect">
            <a:avLst/>
          </a:prstGeom>
          <a:noFill/>
        </p:spPr>
        <p:txBody>
          <a:bodyPr wrap="square" rtlCol="0">
            <a:spAutoFit/>
          </a:bodyPr>
          <a:lstStyle/>
          <a:p>
            <a:pPr lvl="0">
              <a:defRPr/>
            </a:pP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　これまで整理してきたことから、</a:t>
            </a:r>
            <a:r>
              <a:rPr lang="ja-JP" altLang="en-US" sz="3200"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rPr>
              <a:t>■■■■</a:t>
            </a:r>
            <a:r>
              <a:rPr lang="ja-JP" altLang="en-US" sz="3200" b="1" dirty="0">
                <a:solidFill>
                  <a:schemeClr val="bg1"/>
                </a:solidFill>
                <a:latin typeface="UD デジタル 教科書体 NK-R" panose="02020400000000000000" pitchFamily="18" charset="-128"/>
                <a:ea typeface="UD デジタル 教科書体 NK-R" panose="02020400000000000000" pitchFamily="18" charset="-128"/>
              </a:rPr>
              <a:t>の</a:t>
            </a:r>
            <a:r>
              <a:rPr lang="ja-JP" altLang="en-US" sz="3200"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rPr>
              <a:t>△△△△</a:t>
            </a:r>
            <a:r>
              <a:rPr kumimoji="1" lang="ja-JP" altLang="en-US" sz="3200" b="1" dirty="0">
                <a:solidFill>
                  <a:prstClr val="white"/>
                </a:solidFill>
                <a:latin typeface="UD デジタル 教科書体 NK-R" panose="02020400000000000000" pitchFamily="18" charset="-128"/>
                <a:ea typeface="UD デジタル 教科書体 NK-R" panose="02020400000000000000" pitchFamily="18" charset="-128"/>
              </a:rPr>
              <a:t>について</a:t>
            </a: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次の授業で</a:t>
            </a: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rPr>
              <a:t>調べてみたいことやたしかめてみたい</a:t>
            </a: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ことを書きましょう。</a:t>
            </a:r>
            <a:endParaRPr kumimoji="1" lang="en-US" altLang="ja-JP"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ED385313-CB30-2DE2-F39F-A5227FC4230C}"/>
              </a:ext>
            </a:extLst>
          </p:cNvPr>
          <p:cNvSpPr txBox="1"/>
          <p:nvPr/>
        </p:nvSpPr>
        <p:spPr>
          <a:xfrm>
            <a:off x="311278" y="712659"/>
            <a:ext cx="10588370" cy="461665"/>
          </a:xfrm>
          <a:prstGeom prst="rect">
            <a:avLst/>
          </a:prstGeom>
          <a:solidFill>
            <a:schemeClr val="accent5">
              <a:lumMod val="50000"/>
            </a:schemeClr>
          </a:solid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10</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　今日の授業から、調べてみたいことやたしかめてみたいことを考えよう</a:t>
            </a:r>
            <a:endParaRPr kumimoji="1" lang="en-US" altLang="ja-JP" sz="2400" b="0"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graphicFrame>
        <p:nvGraphicFramePr>
          <p:cNvPr id="5" name="表 4">
            <a:extLst>
              <a:ext uri="{FF2B5EF4-FFF2-40B4-BE49-F238E27FC236}">
                <a16:creationId xmlns:a16="http://schemas.microsoft.com/office/drawing/2014/main" id="{56F5EC03-1E53-DB32-65FF-13767D35783B}"/>
              </a:ext>
            </a:extLst>
          </p:cNvPr>
          <p:cNvGraphicFramePr>
            <a:graphicFrameLocks noGrp="1"/>
          </p:cNvGraphicFramePr>
          <p:nvPr/>
        </p:nvGraphicFramePr>
        <p:xfrm>
          <a:off x="320578" y="2606282"/>
          <a:ext cx="3780000" cy="1296000"/>
        </p:xfrm>
        <a:graphic>
          <a:graphicData uri="http://schemas.openxmlformats.org/drawingml/2006/table">
            <a:tbl>
              <a:tblPr firstRow="1" bandRow="1">
                <a:tableStyleId>{5940675A-B579-460E-94D1-54222C63F5DA}</a:tableStyleId>
              </a:tblPr>
              <a:tblGrid>
                <a:gridCol w="1890000">
                  <a:extLst>
                    <a:ext uri="{9D8B030D-6E8A-4147-A177-3AD203B41FA5}">
                      <a16:colId xmlns:a16="http://schemas.microsoft.com/office/drawing/2014/main" val="2049509351"/>
                    </a:ext>
                  </a:extLst>
                </a:gridCol>
                <a:gridCol w="1890000">
                  <a:extLst>
                    <a:ext uri="{9D8B030D-6E8A-4147-A177-3AD203B41FA5}">
                      <a16:colId xmlns:a16="http://schemas.microsoft.com/office/drawing/2014/main" val="1902874946"/>
                    </a:ext>
                  </a:extLst>
                </a:gridCol>
              </a:tblGrid>
              <a:tr h="504000">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気づき</a:t>
                      </a:r>
                    </a:p>
                  </a:txBody>
                  <a:tcPr anchor="ctr">
                    <a:solidFill>
                      <a:schemeClr val="bg1"/>
                    </a:solidFill>
                  </a:tcPr>
                </a:tc>
                <a:tc>
                  <a:txBody>
                    <a:bodyPr/>
                    <a:lstStyle/>
                    <a:p>
                      <a:pPr algn="ctr"/>
                      <a:endParaRPr kumimoji="1" lang="ja-JP" altLang="en-US" sz="24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792000">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en-US" altLang="ja-JP" sz="240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11" name="表 10">
            <a:extLst>
              <a:ext uri="{FF2B5EF4-FFF2-40B4-BE49-F238E27FC236}">
                <a16:creationId xmlns:a16="http://schemas.microsoft.com/office/drawing/2014/main" id="{4D3BCA6A-CBF6-6EC5-DD71-1BC2B7B6E9FD}"/>
              </a:ext>
            </a:extLst>
          </p:cNvPr>
          <p:cNvGraphicFramePr>
            <a:graphicFrameLocks noGrp="1"/>
          </p:cNvGraphicFramePr>
          <p:nvPr/>
        </p:nvGraphicFramePr>
        <p:xfrm>
          <a:off x="311278" y="4274081"/>
          <a:ext cx="3780000" cy="504000"/>
        </p:xfrm>
        <a:graphic>
          <a:graphicData uri="http://schemas.openxmlformats.org/drawingml/2006/table">
            <a:tbl>
              <a:tblPr firstRow="1" bandRow="1">
                <a:tableStyleId>{5940675A-B579-460E-94D1-54222C63F5DA}</a:tableStyleId>
              </a:tblPr>
              <a:tblGrid>
                <a:gridCol w="1890000">
                  <a:extLst>
                    <a:ext uri="{9D8B030D-6E8A-4147-A177-3AD203B41FA5}">
                      <a16:colId xmlns:a16="http://schemas.microsoft.com/office/drawing/2014/main" val="2428881142"/>
                    </a:ext>
                  </a:extLst>
                </a:gridCol>
                <a:gridCol w="1890000">
                  <a:extLst>
                    <a:ext uri="{9D8B030D-6E8A-4147-A177-3AD203B41FA5}">
                      <a16:colId xmlns:a16="http://schemas.microsoft.com/office/drawing/2014/main" val="3052601240"/>
                    </a:ext>
                  </a:extLst>
                </a:gridCol>
              </a:tblGrid>
              <a:tr h="504000">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24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12" name="矢印: 下 11">
            <a:extLst>
              <a:ext uri="{FF2B5EF4-FFF2-40B4-BE49-F238E27FC236}">
                <a16:creationId xmlns:a16="http://schemas.microsoft.com/office/drawing/2014/main" id="{4AEFC5BC-462B-98EB-6F3F-FEF68108D1A4}"/>
              </a:ext>
            </a:extLst>
          </p:cNvPr>
          <p:cNvSpPr>
            <a:spLocks noChangeAspect="1"/>
          </p:cNvSpPr>
          <p:nvPr/>
        </p:nvSpPr>
        <p:spPr>
          <a:xfrm>
            <a:off x="2867508" y="3932318"/>
            <a:ext cx="612000" cy="322529"/>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0" name="テキスト ボックス 33">
            <a:extLst>
              <a:ext uri="{FF2B5EF4-FFF2-40B4-BE49-F238E27FC236}">
                <a16:creationId xmlns:a16="http://schemas.microsoft.com/office/drawing/2014/main" id="{121B29FE-420D-4CCF-AD60-0BD072DB6CBA}"/>
              </a:ext>
            </a:extLst>
          </p:cNvPr>
          <p:cNvSpPr txBox="1"/>
          <p:nvPr/>
        </p:nvSpPr>
        <p:spPr>
          <a:xfrm>
            <a:off x="390937" y="1618766"/>
            <a:ext cx="7380000" cy="576000"/>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a:t>
            </a:r>
            <a:r>
              <a:rPr lang="ja-JP" altLang="en-US" sz="2400" dirty="0">
                <a:highlight>
                  <a:srgbClr val="FFFF00"/>
                </a:highlight>
                <a:latin typeface="UD デジタル 教科書体 N-R" panose="02020400000000000000" pitchFamily="17" charset="-128"/>
                <a:ea typeface="UD デジタル 教科書体 N-R" panose="02020400000000000000" pitchFamily="17" charset="-128"/>
              </a:rPr>
              <a:t> ■■■■</a:t>
            </a:r>
            <a:r>
              <a:rPr lang="ja-JP" altLang="en-US" sz="2800" dirty="0">
                <a:latin typeface="UD デジタル 教科書体 N-R" panose="02020400000000000000" pitchFamily="17" charset="-128"/>
                <a:ea typeface="UD デジタル 教科書体 N-R" panose="02020400000000000000" pitchFamily="17" charset="-128"/>
              </a:rPr>
              <a:t>の</a:t>
            </a:r>
            <a:r>
              <a:rPr lang="ja-JP" altLang="en-US" sz="2400" dirty="0">
                <a:highlight>
                  <a:srgbClr val="FFFF00"/>
                </a:highlight>
                <a:latin typeface="UD デジタル 教科書体 N-R" panose="02020400000000000000" pitchFamily="17" charset="-128"/>
                <a:ea typeface="UD デジタル 教科書体 N-R" panose="02020400000000000000" pitchFamily="17" charset="-128"/>
              </a:rPr>
              <a:t>△△△△ </a:t>
            </a:r>
            <a:r>
              <a:rPr lang="ja-JP" altLang="en-US" sz="2400" dirty="0">
                <a:latin typeface="UD デジタル 教科書体 N-R" panose="02020400000000000000" pitchFamily="17" charset="-128"/>
                <a:ea typeface="UD デジタル 教科書体 N-R" panose="02020400000000000000" pitchFamily="17" charset="-128"/>
              </a:rPr>
              <a:t>」</a:t>
            </a:r>
            <a:r>
              <a:rPr lang="ja-JP" altLang="en-US" sz="2400" dirty="0">
                <a:solidFill>
                  <a:schemeClr val="accent5">
                    <a:lumMod val="75000"/>
                  </a:schemeClr>
                </a:solidFill>
                <a:latin typeface="UD デジタル 教科書体 N-R" panose="02020400000000000000" pitchFamily="17" charset="-128"/>
                <a:ea typeface="UD デジタル 教科書体 N-R" panose="02020400000000000000" pitchFamily="17" charset="-128"/>
              </a:rPr>
              <a:t>は</a:t>
            </a:r>
            <a:r>
              <a:rPr kumimoji="1" lang="ja-JP" altLang="en-US" sz="2400" b="0" i="0" u="none" strike="noStrike" kern="100" cap="none" spc="0" normalizeH="0" baseline="0" noProof="0" dirty="0">
                <a:ln>
                  <a:noFill/>
                </a:ln>
                <a:solidFill>
                  <a:srgbClr val="0070C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kumimoji="1" lang="ja-JP" altLang="en-US" sz="2400" b="0" i="0" u="none" strike="noStrike" kern="1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AEC53585-B88C-6480-44EF-06521B51992F}"/>
              </a:ext>
            </a:extLst>
          </p:cNvPr>
          <p:cNvSpPr txBox="1"/>
          <p:nvPr/>
        </p:nvSpPr>
        <p:spPr>
          <a:xfrm>
            <a:off x="6229206" y="1675932"/>
            <a:ext cx="1270167" cy="461665"/>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3" name="テキスト ボックス 29">
            <a:extLst>
              <a:ext uri="{FF2B5EF4-FFF2-40B4-BE49-F238E27FC236}">
                <a16:creationId xmlns:a16="http://schemas.microsoft.com/office/drawing/2014/main" id="{28076C85-2618-F087-5437-81B24517CB2F}"/>
              </a:ext>
            </a:extLst>
          </p:cNvPr>
          <p:cNvSpPr txBox="1"/>
          <p:nvPr/>
        </p:nvSpPr>
        <p:spPr>
          <a:xfrm>
            <a:off x="4766475" y="1660455"/>
            <a:ext cx="1260000" cy="492621"/>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四角形: 角を丸くする 9">
            <a:extLst>
              <a:ext uri="{FF2B5EF4-FFF2-40B4-BE49-F238E27FC236}">
                <a16:creationId xmlns:a16="http://schemas.microsoft.com/office/drawing/2014/main" id="{54B96DC8-DAA2-57F2-8CFF-4DA8779A2DC6}"/>
              </a:ext>
            </a:extLst>
          </p:cNvPr>
          <p:cNvSpPr/>
          <p:nvPr/>
        </p:nvSpPr>
        <p:spPr>
          <a:xfrm>
            <a:off x="2218314" y="2606282"/>
            <a:ext cx="1882263" cy="524527"/>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ysClr val="windowText" lastClr="000000"/>
              </a:solidFill>
            </a:endParaRPr>
          </a:p>
        </p:txBody>
      </p:sp>
      <p:sp>
        <p:nvSpPr>
          <p:cNvPr id="24" name="四角形: 角を丸くする 23">
            <a:extLst>
              <a:ext uri="{FF2B5EF4-FFF2-40B4-BE49-F238E27FC236}">
                <a16:creationId xmlns:a16="http://schemas.microsoft.com/office/drawing/2014/main" id="{B46A317D-544B-3A8B-C57D-28E23EDCE30E}"/>
              </a:ext>
            </a:extLst>
          </p:cNvPr>
          <p:cNvSpPr/>
          <p:nvPr/>
        </p:nvSpPr>
        <p:spPr>
          <a:xfrm>
            <a:off x="810836" y="1586668"/>
            <a:ext cx="1440000" cy="648000"/>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600" b="1" dirty="0">
              <a:solidFill>
                <a:sysClr val="windowText" lastClr="000000"/>
              </a:solidFill>
            </a:endParaRPr>
          </a:p>
        </p:txBody>
      </p:sp>
      <p:sp>
        <p:nvSpPr>
          <p:cNvPr id="25" name="四角形: 角を丸くする 24">
            <a:extLst>
              <a:ext uri="{FF2B5EF4-FFF2-40B4-BE49-F238E27FC236}">
                <a16:creationId xmlns:a16="http://schemas.microsoft.com/office/drawing/2014/main" id="{6E42FC5F-A46D-BF81-8371-7C07902F3887}"/>
              </a:ext>
            </a:extLst>
          </p:cNvPr>
          <p:cNvSpPr/>
          <p:nvPr/>
        </p:nvSpPr>
        <p:spPr>
          <a:xfrm>
            <a:off x="390937" y="1571740"/>
            <a:ext cx="7380000" cy="648000"/>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600" b="1" dirty="0">
              <a:solidFill>
                <a:sysClr val="windowText" lastClr="000000"/>
              </a:solidFill>
            </a:endParaRPr>
          </a:p>
        </p:txBody>
      </p:sp>
      <p:sp>
        <p:nvSpPr>
          <p:cNvPr id="6" name="スライド番号プレースホルダー 5">
            <a:extLst>
              <a:ext uri="{FF2B5EF4-FFF2-40B4-BE49-F238E27FC236}">
                <a16:creationId xmlns:a16="http://schemas.microsoft.com/office/drawing/2014/main" id="{78F4E45C-CAD9-B5CA-0C27-5DFC1C098848}"/>
              </a:ext>
            </a:extLst>
          </p:cNvPr>
          <p:cNvSpPr>
            <a:spLocks noGrp="1"/>
          </p:cNvSpPr>
          <p:nvPr>
            <p:ph type="sldNum" sz="quarter" idx="12"/>
          </p:nvPr>
        </p:nvSpPr>
        <p:spPr/>
        <p:txBody>
          <a:bodyPr/>
          <a:lstStyle/>
          <a:p>
            <a:fld id="{5C1F20DB-EC7E-B44D-97F6-0322C930E219}" type="slidenum">
              <a:rPr kumimoji="1" lang="ja-JP" altLang="en-US" smtClean="0"/>
              <a:t>16</a:t>
            </a:fld>
            <a:endParaRPr kumimoji="1" lang="ja-JP" altLang="en-US"/>
          </a:p>
        </p:txBody>
      </p:sp>
      <p:sp>
        <p:nvSpPr>
          <p:cNvPr id="4" name="正方形/長方形 3">
            <a:extLst>
              <a:ext uri="{FF2B5EF4-FFF2-40B4-BE49-F238E27FC236}">
                <a16:creationId xmlns:a16="http://schemas.microsoft.com/office/drawing/2014/main" id="{077940DC-43F5-EDC7-7743-00DFBDB8F0BB}"/>
              </a:ext>
            </a:extLst>
          </p:cNvPr>
          <p:cNvSpPr/>
          <p:nvPr/>
        </p:nvSpPr>
        <p:spPr>
          <a:xfrm>
            <a:off x="203614" y="1136249"/>
            <a:ext cx="1542058" cy="4616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2000" dirty="0">
                <a:latin typeface="UD デジタル 教科書体 N-R" panose="02020400000000000000" pitchFamily="17" charset="-128"/>
                <a:ea typeface="UD デジタル 教科書体 N-R" panose="02020400000000000000" pitchFamily="17" charset="-128"/>
              </a:rPr>
              <a:t>「気づき」</a:t>
            </a:r>
          </a:p>
        </p:txBody>
      </p:sp>
      <p:sp>
        <p:nvSpPr>
          <p:cNvPr id="13" name="正方形/長方形 12">
            <a:extLst>
              <a:ext uri="{FF2B5EF4-FFF2-40B4-BE49-F238E27FC236}">
                <a16:creationId xmlns:a16="http://schemas.microsoft.com/office/drawing/2014/main" id="{EF38661E-FF43-0A23-0162-8AF3187B8376}"/>
              </a:ext>
            </a:extLst>
          </p:cNvPr>
          <p:cNvSpPr/>
          <p:nvPr/>
        </p:nvSpPr>
        <p:spPr>
          <a:xfrm>
            <a:off x="4266408" y="2239484"/>
            <a:ext cx="7550126" cy="259431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21600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今日のふり返り</a:t>
            </a:r>
            <a:endParaRPr kumimoji="1" lang="en-US" altLang="ja-JP" sz="2400" b="1"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lvl="0">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a:t>
            </a:r>
            <a:r>
              <a:rPr lang="ja-JP" altLang="en-US" sz="2600" dirty="0">
                <a:solidFill>
                  <a:sysClr val="windowText" lastClr="000000"/>
                </a:solidFill>
                <a:highlight>
                  <a:srgbClr val="FFFF00"/>
                </a:highlight>
                <a:latin typeface="UD デジタル 教科書体 NK-R" panose="02020400000000000000" pitchFamily="18" charset="-128"/>
                <a:ea typeface="UD デジタル 教科書体 NK-R" panose="02020400000000000000" pitchFamily="18" charset="-128"/>
              </a:rPr>
              <a:t>■■■■</a:t>
            </a: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について考えた。</a:t>
            </a:r>
            <a:endParaRPr kumimoji="1" lang="en-US" altLang="ja-JP"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lvl="0">
              <a:defRPr/>
            </a:pPr>
            <a:r>
              <a:rPr kumimoji="1" lang="ja-JP" altLang="en-US" sz="2600" b="0"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cs typeface="+mn-cs"/>
              </a:rPr>
              <a:t>・</a:t>
            </a:r>
            <a:r>
              <a:rPr lang="ja-JP" altLang="en-US" sz="2600"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rPr>
              <a:t>■■■■</a:t>
            </a:r>
            <a:r>
              <a:rPr lang="ja-JP" altLang="en-US" sz="2600" dirty="0">
                <a:solidFill>
                  <a:schemeClr val="tx1"/>
                </a:solidFill>
                <a:latin typeface="UD デジタル 教科書体 NK-R" panose="02020400000000000000" pitchFamily="18" charset="-128"/>
                <a:ea typeface="UD デジタル 教科書体 NK-R" panose="02020400000000000000" pitchFamily="18" charset="-128"/>
              </a:rPr>
              <a:t>の</a:t>
            </a:r>
            <a:r>
              <a:rPr lang="ja-JP" altLang="en-US" sz="2600" dirty="0">
                <a:solidFill>
                  <a:schemeClr val="tx1"/>
                </a:solidFill>
                <a:highlight>
                  <a:srgbClr val="FFFF00"/>
                </a:highlight>
                <a:latin typeface="UD デジタル 教科書体 NK-R" panose="02020400000000000000" pitchFamily="18" charset="-128"/>
                <a:ea typeface="UD デジタル 教科書体 NK-R" panose="02020400000000000000" pitchFamily="18" charset="-128"/>
              </a:rPr>
              <a:t>△△△△</a:t>
            </a: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rPr>
              <a:t>について考えた。</a:t>
            </a:r>
            <a:endParaRPr kumimoji="1" lang="en-US" altLang="ja-JP"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・次の授業で調べてみたいことや確かめてみたいこと　</a:t>
            </a:r>
            <a:endParaRPr kumimoji="1" lang="en-US" altLang="ja-JP"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　を考えるために班や全体で気づいたことを整理した。</a:t>
            </a:r>
          </a:p>
        </p:txBody>
      </p:sp>
      <p:sp>
        <p:nvSpPr>
          <p:cNvPr id="16" name="正方形/長方形 15">
            <a:extLst>
              <a:ext uri="{FF2B5EF4-FFF2-40B4-BE49-F238E27FC236}">
                <a16:creationId xmlns:a16="http://schemas.microsoft.com/office/drawing/2014/main" id="{D7155C4B-FA47-E30E-D4A5-1175C2F9747D}"/>
              </a:ext>
            </a:extLst>
          </p:cNvPr>
          <p:cNvSpPr/>
          <p:nvPr/>
        </p:nvSpPr>
        <p:spPr>
          <a:xfrm>
            <a:off x="175903" y="2215618"/>
            <a:ext cx="3779999" cy="4616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2000" dirty="0">
                <a:latin typeface="UD デジタル 教科書体 N-R" panose="02020400000000000000" pitchFamily="17" charset="-128"/>
                <a:ea typeface="UD デジタル 教科書体 N-R" panose="02020400000000000000" pitchFamily="17" charset="-128"/>
              </a:rPr>
              <a:t>「気づきからわかること」</a:t>
            </a:r>
          </a:p>
        </p:txBody>
      </p:sp>
      <p:sp>
        <p:nvSpPr>
          <p:cNvPr id="2" name="テキスト ボックス 1">
            <a:extLst>
              <a:ext uri="{FF2B5EF4-FFF2-40B4-BE49-F238E27FC236}">
                <a16:creationId xmlns:a16="http://schemas.microsoft.com/office/drawing/2014/main" id="{4709AC38-C323-8A27-846B-6C7E7385F9EA}"/>
              </a:ext>
            </a:extLst>
          </p:cNvPr>
          <p:cNvSpPr txBox="1"/>
          <p:nvPr/>
        </p:nvSpPr>
        <p:spPr>
          <a:xfrm>
            <a:off x="8390466" y="1091008"/>
            <a:ext cx="2509181" cy="324000"/>
          </a:xfrm>
          <a:prstGeom prst="rect">
            <a:avLst/>
          </a:prstGeom>
          <a:solidFill>
            <a:schemeClr val="accent5">
              <a:lumMod val="50000"/>
            </a:schemeClr>
          </a:solid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（学習シート⑤）</a:t>
            </a:r>
            <a:endParaRPr kumimoji="1" lang="en-US" altLang="ja-JP" sz="2400" b="0"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sp>
        <p:nvSpPr>
          <p:cNvPr id="18" name="テキスト ボックス 29">
            <a:extLst>
              <a:ext uri="{FF2B5EF4-FFF2-40B4-BE49-F238E27FC236}">
                <a16:creationId xmlns:a16="http://schemas.microsoft.com/office/drawing/2014/main" id="{ABAD0856-59E9-ED7E-83C0-04CFB41176FE}"/>
              </a:ext>
            </a:extLst>
          </p:cNvPr>
          <p:cNvSpPr txBox="1"/>
          <p:nvPr/>
        </p:nvSpPr>
        <p:spPr>
          <a:xfrm>
            <a:off x="2524361" y="2646302"/>
            <a:ext cx="1270167" cy="42164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8" name="四角形: 角を丸くする 7">
            <a:extLst>
              <a:ext uri="{FF2B5EF4-FFF2-40B4-BE49-F238E27FC236}">
                <a16:creationId xmlns:a16="http://schemas.microsoft.com/office/drawing/2014/main" id="{9C4A8A18-9BFA-B327-20D6-EC9F83CEE882}"/>
              </a:ext>
            </a:extLst>
          </p:cNvPr>
          <p:cNvSpPr/>
          <p:nvPr/>
        </p:nvSpPr>
        <p:spPr>
          <a:xfrm>
            <a:off x="2201278" y="4268258"/>
            <a:ext cx="1882263" cy="524527"/>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ysClr val="windowText" lastClr="000000"/>
              </a:solidFill>
            </a:endParaRPr>
          </a:p>
        </p:txBody>
      </p:sp>
      <p:sp>
        <p:nvSpPr>
          <p:cNvPr id="15" name="日付プレースホルダー 1">
            <a:extLst>
              <a:ext uri="{FF2B5EF4-FFF2-40B4-BE49-F238E27FC236}">
                <a16:creationId xmlns:a16="http://schemas.microsoft.com/office/drawing/2014/main" id="{06DBA838-8DFA-0713-9715-612E9C7AD8CB}"/>
              </a:ext>
            </a:extLst>
          </p:cNvPr>
          <p:cNvSpPr>
            <a:spLocks noGrp="1"/>
          </p:cNvSpPr>
          <p:nvPr>
            <p:ph type="dt" sz="half" idx="10"/>
          </p:nvPr>
        </p:nvSpPr>
        <p:spPr>
          <a:xfrm>
            <a:off x="329151" y="338412"/>
            <a:ext cx="2940821" cy="365125"/>
          </a:xfrm>
        </p:spPr>
        <p:txBody>
          <a:bodyPr/>
          <a:lstStyle/>
          <a:p>
            <a:fld id="{42F84E0D-B7A1-4ABF-9F6F-9576A967737F}" type="datetime2">
              <a:rPr kumimoji="1" lang="ja-JP" altLang="en-US" smtClean="0"/>
              <a:pPr/>
              <a:t>2025年3月6日(木)</a:t>
            </a:fld>
            <a:endParaRPr kumimoji="1" lang="ja-JP" altLang="en-US" dirty="0"/>
          </a:p>
        </p:txBody>
      </p:sp>
      <p:sp>
        <p:nvSpPr>
          <p:cNvPr id="17" name="フッター プレースホルダー 2">
            <a:extLst>
              <a:ext uri="{FF2B5EF4-FFF2-40B4-BE49-F238E27FC236}">
                <a16:creationId xmlns:a16="http://schemas.microsoft.com/office/drawing/2014/main" id="{52EC9CAD-ED8C-3A6C-AF05-DB3C07F56AEB}"/>
              </a:ext>
            </a:extLst>
          </p:cNvPr>
          <p:cNvSpPr>
            <a:spLocks noGrp="1"/>
          </p:cNvSpPr>
          <p:nvPr>
            <p:ph type="ftr" sz="quarter" idx="11"/>
          </p:nvPr>
        </p:nvSpPr>
        <p:spPr>
          <a:xfrm>
            <a:off x="8130209" y="336271"/>
            <a:ext cx="3686325" cy="365125"/>
          </a:xfrm>
        </p:spPr>
        <p:txBody>
          <a:bodyPr/>
          <a:lstStyle/>
          <a:p>
            <a:r>
              <a:rPr kumimoji="1" lang="ja-JP" altLang="en-US" dirty="0"/>
              <a:t>単元〇　　〇〇〇〇</a:t>
            </a:r>
            <a:endParaRPr kumimoji="1" lang="en-US" altLang="ja-JP" dirty="0"/>
          </a:p>
        </p:txBody>
      </p:sp>
    </p:spTree>
    <p:extLst>
      <p:ext uri="{BB962C8B-B14F-4D97-AF65-F5344CB8AC3E}">
        <p14:creationId xmlns:p14="http://schemas.microsoft.com/office/powerpoint/2010/main" val="241868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fade">
                                      <p:cBhvr>
                                        <p:cTn id="7" dur="500"/>
                                        <p:tgtEl>
                                          <p:spTgt spid="1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500"/>
                                        <p:tgtEl>
                                          <p:spTgt spid="2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fade">
                                      <p:cBhvr>
                                        <p:cTn id="16" dur="500"/>
                                        <p:tgtEl>
                                          <p:spTgt spid="13">
                                            <p:txEl>
                                              <p:pRg st="3" end="3"/>
                                            </p:txEl>
                                          </p:spTgt>
                                        </p:tgtEl>
                                      </p:cBhvr>
                                    </p:animEffect>
                                  </p:childTnLst>
                                </p:cTn>
                              </p:par>
                            </p:childTnLst>
                          </p:cTn>
                        </p:par>
                        <p:par>
                          <p:cTn id="17" fill="hold">
                            <p:stCondLst>
                              <p:cond delay="500"/>
                            </p:stCondLst>
                            <p:childTnLst>
                              <p:par>
                                <p:cTn id="18" presetID="10" presetClass="exit" presetSubtype="0" fill="hold" grpId="1" nodeType="afterEffect">
                                  <p:stCondLst>
                                    <p:cond delay="0"/>
                                  </p:stCondLst>
                                  <p:childTnLst>
                                    <p:animEffect transition="out" filter="fade">
                                      <p:cBhvr>
                                        <p:cTn id="19" dur="500"/>
                                        <p:tgtEl>
                                          <p:spTgt spid="24"/>
                                        </p:tgtEl>
                                      </p:cBhvr>
                                    </p:animEffect>
                                    <p:set>
                                      <p:cBhvr>
                                        <p:cTn id="20" dur="1" fill="hold">
                                          <p:stCondLst>
                                            <p:cond delay="499"/>
                                          </p:stCondLst>
                                        </p:cTn>
                                        <p:tgtEl>
                                          <p:spTgt spid="24"/>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500"/>
                                        <p:tgtEl>
                                          <p:spTgt spid="2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3">
                                            <p:txEl>
                                              <p:pRg st="5" end="5"/>
                                            </p:txEl>
                                          </p:spTgt>
                                        </p:tgtEl>
                                        <p:attrNameLst>
                                          <p:attrName>style.visibility</p:attrName>
                                        </p:attrNameLst>
                                      </p:cBhvr>
                                      <p:to>
                                        <p:strVal val="visible"/>
                                      </p:to>
                                    </p:set>
                                    <p:animEffect transition="in" filter="fade">
                                      <p:cBhvr>
                                        <p:cTn id="40" dur="500"/>
                                        <p:tgtEl>
                                          <p:spTgt spid="13">
                                            <p:txEl>
                                              <p:pRg st="5" end="5"/>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13">
                                            <p:txEl>
                                              <p:pRg st="6" end="6"/>
                                            </p:txEl>
                                          </p:spTgt>
                                        </p:tgtEl>
                                        <p:attrNameLst>
                                          <p:attrName>style.visibility</p:attrName>
                                        </p:attrNameLst>
                                      </p:cBhvr>
                                      <p:to>
                                        <p:strVal val="visible"/>
                                      </p:to>
                                    </p:set>
                                    <p:animEffect transition="in" filter="fade">
                                      <p:cBhvr>
                                        <p:cTn id="43" dur="500"/>
                                        <p:tgtEl>
                                          <p:spTgt spid="13">
                                            <p:txEl>
                                              <p:pRg st="6" end="6"/>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10" grpId="0" animBg="1"/>
      <p:bldP spid="24" grpId="0" animBg="1"/>
      <p:bldP spid="24" grpId="1" animBg="1"/>
      <p:bldP spid="25" grpId="0" animBg="1"/>
      <p:bldP spid="18" grpId="0" animBg="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54B86D67-B8E8-3727-FCD0-63142AF7BA36}"/>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5EA8E96E-883A-D608-F8F0-03F3E26D436D}"/>
              </a:ext>
            </a:extLst>
          </p:cNvPr>
          <p:cNvSpPr>
            <a:spLocks noGrp="1"/>
          </p:cNvSpPr>
          <p:nvPr>
            <p:ph type="sldNum" sz="quarter" idx="12"/>
          </p:nvPr>
        </p:nvSpPr>
        <p:spPr/>
        <p:txBody>
          <a:bodyPr/>
          <a:lstStyle/>
          <a:p>
            <a:fld id="{A6C2FFA5-B97D-4BD3-93FB-28D863B5F46B}" type="slidenum">
              <a:rPr kumimoji="1" lang="ja-JP" altLang="en-US" smtClean="0"/>
              <a:t>17</a:t>
            </a:fld>
            <a:endParaRPr kumimoji="1" lang="ja-JP" altLang="en-US"/>
          </a:p>
        </p:txBody>
      </p:sp>
      <p:sp>
        <p:nvSpPr>
          <p:cNvPr id="5" name="正方形/長方形 4">
            <a:extLst>
              <a:ext uri="{FF2B5EF4-FFF2-40B4-BE49-F238E27FC236}">
                <a16:creationId xmlns:a16="http://schemas.microsoft.com/office/drawing/2014/main" id="{649C4C85-BECA-0E22-E3C9-DB695AB7FE23}"/>
              </a:ext>
            </a:extLst>
          </p:cNvPr>
          <p:cNvSpPr/>
          <p:nvPr/>
        </p:nvSpPr>
        <p:spPr>
          <a:xfrm>
            <a:off x="375467" y="1343378"/>
            <a:ext cx="11441067" cy="461715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次の授業で調べたいことやたしかめたいこと（問題）は、</a:t>
            </a:r>
            <a:endParaRPr kumimoji="1"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　　　　　　　　　　　　　　　　　　　　　　　　　　　　　　　　　　　　　　　　　　　　　　　の形で書きましょう。</a:t>
            </a:r>
            <a:endParaRPr lang="en-US" altLang="ja-JP" sz="2800" dirty="0">
              <a:solidFill>
                <a:schemeClr val="bg1"/>
              </a:solidFill>
              <a:latin typeface="UD デジタル 教科書体 NK-R" panose="02020400000000000000" pitchFamily="18" charset="-128"/>
              <a:ea typeface="UD デジタル 教科書体 NK-R" panose="02020400000000000000" pitchFamily="18" charset="-128"/>
            </a:endParaRPr>
          </a:p>
          <a:p>
            <a:pPr algn="ctr"/>
            <a:endParaRPr kumimoji="1" lang="ja-JP" altLang="en-US" sz="2800" dirty="0">
              <a:solidFill>
                <a:schemeClr val="bg1"/>
              </a:solidFill>
            </a:endParaRPr>
          </a:p>
        </p:txBody>
      </p:sp>
      <p:sp>
        <p:nvSpPr>
          <p:cNvPr id="15" name="テキスト ボックス 14">
            <a:extLst>
              <a:ext uri="{FF2B5EF4-FFF2-40B4-BE49-F238E27FC236}">
                <a16:creationId xmlns:a16="http://schemas.microsoft.com/office/drawing/2014/main" id="{E87708BA-DFAB-4EC3-EE1A-58B094DFED61}"/>
              </a:ext>
            </a:extLst>
          </p:cNvPr>
          <p:cNvSpPr txBox="1"/>
          <p:nvPr/>
        </p:nvSpPr>
        <p:spPr>
          <a:xfrm>
            <a:off x="979156" y="2459504"/>
            <a:ext cx="10233688" cy="1938992"/>
          </a:xfrm>
          <a:prstGeom prst="rect">
            <a:avLst/>
          </a:prstGeom>
          <a:solidFill>
            <a:schemeClr val="bg1"/>
          </a:solidFill>
        </p:spPr>
        <p:txBody>
          <a:bodyPr wrap="square" rtlCol="0">
            <a:spAutoFit/>
          </a:bodyPr>
          <a:lstStyle/>
          <a:p>
            <a:r>
              <a:rPr lang="ja-JP" altLang="en-US" sz="4000" dirty="0">
                <a:solidFill>
                  <a:sysClr val="windowText" lastClr="000000"/>
                </a:solidFill>
                <a:latin typeface="UD デジタル 教科書体 NK-R" panose="02020400000000000000" pitchFamily="18" charset="-128"/>
                <a:ea typeface="UD デジタル 教科書体 NK-R" panose="02020400000000000000" pitchFamily="18" charset="-128"/>
              </a:rPr>
              <a:t>　◎◎◎</a:t>
            </a:r>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は、</a:t>
            </a:r>
            <a:r>
              <a:rPr lang="ja-JP" altLang="en-US" sz="4000" dirty="0">
                <a:solidFill>
                  <a:sysClr val="windowText" lastClr="000000"/>
                </a:solidFill>
                <a:latin typeface="UD デジタル 教科書体 NK-R" panose="02020400000000000000" pitchFamily="18" charset="-128"/>
                <a:ea typeface="UD デジタル 教科書体 NK-R" panose="02020400000000000000" pitchFamily="18" charset="-128"/>
              </a:rPr>
              <a:t>＊＊＊</a:t>
            </a:r>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（する）と、 </a:t>
            </a:r>
            <a:r>
              <a:rPr lang="ja-JP" altLang="en-US" sz="6000" u="sng" dirty="0">
                <a:solidFill>
                  <a:sysClr val="windowText" lastClr="000000"/>
                </a:solidFill>
                <a:latin typeface="UD デジタル 教科書体 NK-R" panose="02020400000000000000" pitchFamily="18" charset="-128"/>
                <a:ea typeface="UD デジタル 教科書体 NK-R" panose="02020400000000000000" pitchFamily="18" charset="-128"/>
              </a:rPr>
              <a:t>　</a:t>
            </a:r>
            <a:endParaRPr lang="en-US" altLang="ja-JP" sz="6000" u="sng"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　　　</a:t>
            </a:r>
            <a:r>
              <a:rPr lang="ja-JP" altLang="en-US" sz="6000" u="sng" dirty="0">
                <a:solidFill>
                  <a:sysClr val="windowText" lastClr="000000"/>
                </a:solidFill>
                <a:latin typeface="UD デジタル 教科書体 NK-R" panose="02020400000000000000" pitchFamily="18" charset="-128"/>
                <a:ea typeface="UD デジタル 教科書体 NK-R" panose="02020400000000000000" pitchFamily="18" charset="-128"/>
              </a:rPr>
              <a:t>　　　　　　　　　</a:t>
            </a:r>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（なの）だろうか。</a:t>
            </a:r>
            <a:endParaRPr lang="en-US" altLang="ja-JP" sz="60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ED385313-CB30-2DE2-F39F-A5227FC4230C}"/>
              </a:ext>
            </a:extLst>
          </p:cNvPr>
          <p:cNvSpPr txBox="1"/>
          <p:nvPr/>
        </p:nvSpPr>
        <p:spPr>
          <a:xfrm>
            <a:off x="311279" y="712658"/>
            <a:ext cx="10588368" cy="461665"/>
          </a:xfrm>
          <a:prstGeom prst="rect">
            <a:avLst/>
          </a:prstGeom>
          <a:solidFill>
            <a:schemeClr val="accent5">
              <a:lumMod val="50000"/>
            </a:schemeClr>
          </a:solidFill>
        </p:spPr>
        <p:txBody>
          <a:bodyPr wrap="square" lIns="91440" tIns="45720" rIns="91440" bIns="45720" rtlCol="0" anchor="t">
            <a:spAutoFit/>
          </a:bodyPr>
          <a:lstStyle/>
          <a:p>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10</a:t>
            </a:r>
            <a:r>
              <a:rPr kumimoji="1" lang="ja-JP" altLang="en-US" sz="2400" b="0" i="0" u="none" strike="noStrike" kern="0" cap="none" spc="0" normalizeH="0" baseline="0" noProof="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　</a:t>
            </a:r>
            <a:r>
              <a:rPr kumimoji="1" lang="ja-JP" altLang="en-US" sz="2400" b="0" i="0" u="none" strike="noStrike" kern="0" cap="none" spc="0" normalizeH="0" baseline="0" noProof="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今日の授業から、</a:t>
            </a:r>
            <a:r>
              <a:rPr kumimoji="1" lang="ja-JP" altLang="en-US" sz="2400" b="0" i="0" u="none" strike="noStrike" kern="0" cap="none" spc="0" normalizeH="0" baseline="0" noProof="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調べて</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みたいことやたしかめてみたいことを考えよう</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日付プレースホルダー 1">
            <a:extLst>
              <a:ext uri="{FF2B5EF4-FFF2-40B4-BE49-F238E27FC236}">
                <a16:creationId xmlns:a16="http://schemas.microsoft.com/office/drawing/2014/main" id="{F81D6185-5BEA-C39A-0528-22AFBA302BF2}"/>
              </a:ext>
            </a:extLst>
          </p:cNvPr>
          <p:cNvSpPr>
            <a:spLocks noGrp="1"/>
          </p:cNvSpPr>
          <p:nvPr>
            <p:ph type="dt" sz="half" idx="10"/>
          </p:nvPr>
        </p:nvSpPr>
        <p:spPr>
          <a:xfrm>
            <a:off x="329151" y="338412"/>
            <a:ext cx="2940821" cy="365125"/>
          </a:xfrm>
        </p:spPr>
        <p:txBody>
          <a:bodyPr/>
          <a:lstStyle/>
          <a:p>
            <a:fld id="{42F84E0D-B7A1-4ABF-9F6F-9576A967737F}" type="datetime2">
              <a:rPr kumimoji="1" lang="ja-JP" altLang="en-US" smtClean="0"/>
              <a:pPr/>
              <a:t>2025年3月6日(木)</a:t>
            </a:fld>
            <a:endParaRPr kumimoji="1" lang="ja-JP" altLang="en-US" dirty="0"/>
          </a:p>
        </p:txBody>
      </p:sp>
      <p:sp>
        <p:nvSpPr>
          <p:cNvPr id="7" name="テキスト ボックス 6">
            <a:extLst>
              <a:ext uri="{FF2B5EF4-FFF2-40B4-BE49-F238E27FC236}">
                <a16:creationId xmlns:a16="http://schemas.microsoft.com/office/drawing/2014/main" id="{A4C8FD1A-9B55-89CC-977D-D1C35A81FA98}"/>
              </a:ext>
            </a:extLst>
          </p:cNvPr>
          <p:cNvSpPr txBox="1"/>
          <p:nvPr/>
        </p:nvSpPr>
        <p:spPr>
          <a:xfrm>
            <a:off x="8390466" y="1091008"/>
            <a:ext cx="2509181" cy="324000"/>
          </a:xfrm>
          <a:prstGeom prst="rect">
            <a:avLst/>
          </a:prstGeom>
          <a:solidFill>
            <a:schemeClr val="accent5">
              <a:lumMod val="50000"/>
            </a:schemeClr>
          </a:solid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（学習シート⑤）</a:t>
            </a:r>
            <a:endParaRPr kumimoji="1" lang="en-US" altLang="ja-JP" sz="2400" b="0"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spTree>
    <p:extLst>
      <p:ext uri="{BB962C8B-B14F-4D97-AF65-F5344CB8AC3E}">
        <p14:creationId xmlns:p14="http://schemas.microsoft.com/office/powerpoint/2010/main" val="323041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Effect transition="in" filter="fade">
                                      <p:cBhvr>
                                        <p:cTn id="1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54B86D67-B8E8-3727-FCD0-63142AF7BA36}"/>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5EA8E96E-883A-D608-F8F0-03F3E26D436D}"/>
              </a:ext>
            </a:extLst>
          </p:cNvPr>
          <p:cNvSpPr>
            <a:spLocks noGrp="1"/>
          </p:cNvSpPr>
          <p:nvPr>
            <p:ph type="sldNum" sz="quarter" idx="12"/>
          </p:nvPr>
        </p:nvSpPr>
        <p:spPr/>
        <p:txBody>
          <a:bodyPr/>
          <a:lstStyle/>
          <a:p>
            <a:fld id="{A6C2FFA5-B97D-4BD3-93FB-28D863B5F46B}" type="slidenum">
              <a:rPr kumimoji="1" lang="ja-JP" altLang="en-US" smtClean="0"/>
              <a:t>18</a:t>
            </a:fld>
            <a:endParaRPr kumimoji="1" lang="ja-JP" altLang="en-US"/>
          </a:p>
        </p:txBody>
      </p:sp>
      <p:sp>
        <p:nvSpPr>
          <p:cNvPr id="5" name="正方形/長方形 4">
            <a:extLst>
              <a:ext uri="{FF2B5EF4-FFF2-40B4-BE49-F238E27FC236}">
                <a16:creationId xmlns:a16="http://schemas.microsoft.com/office/drawing/2014/main" id="{649C4C85-BECA-0E22-E3C9-DB695AB7FE23}"/>
              </a:ext>
            </a:extLst>
          </p:cNvPr>
          <p:cNvSpPr/>
          <p:nvPr/>
        </p:nvSpPr>
        <p:spPr>
          <a:xfrm>
            <a:off x="311279" y="1343378"/>
            <a:ext cx="11880721" cy="461715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調べてみたいことは、</a:t>
            </a:r>
          </a:p>
          <a:p>
            <a:endParaRPr kumimoji="1" lang="ja-JP" altLang="en-US" sz="2000" b="1"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4000" u="sng" dirty="0">
                <a:solidFill>
                  <a:schemeClr val="tx1"/>
                </a:solidFill>
                <a:highlight>
                  <a:srgbClr val="FFFF00"/>
                </a:highlight>
                <a:latin typeface="UD デジタル 教科書体 N-R" panose="02020400000000000000" pitchFamily="17" charset="-128"/>
                <a:ea typeface="UD デジタル 教科書体 N-R" panose="02020400000000000000" pitchFamily="17"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について書かれていますか？</a:t>
            </a:r>
          </a:p>
          <a:p>
            <a:endParaRPr kumimoji="1" lang="ja-JP" altLang="en-US" sz="2000" b="1"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4000" u="sng" dirty="0">
                <a:solidFill>
                  <a:schemeClr val="tx1"/>
                </a:solidFill>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u="sng" dirty="0">
                <a:latin typeface="UD デジタル 教科書体 N-R" panose="02020400000000000000" pitchFamily="17" charset="-128"/>
                <a:ea typeface="UD デジタル 教科書体 N-R" panose="02020400000000000000" pitchFamily="17" charset="-128"/>
              </a:rPr>
              <a:t>の</a:t>
            </a:r>
            <a:r>
              <a:rPr lang="ja-JP" altLang="en-US" sz="4000" u="sng" dirty="0">
                <a:solidFill>
                  <a:schemeClr val="tx1"/>
                </a:solidFill>
                <a:highlight>
                  <a:srgbClr val="FFFF00"/>
                </a:highlight>
                <a:latin typeface="UD デジタル 教科書体 N-R" panose="02020400000000000000" pitchFamily="17" charset="-128"/>
                <a:ea typeface="UD デジタル 教科書体 N-R" panose="02020400000000000000" pitchFamily="17"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について書かれていますか？</a:t>
            </a:r>
          </a:p>
          <a:p>
            <a:endParaRPr kumimoji="1" lang="ja-JP" altLang="en-US" sz="2000" b="1"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次の授業</a:t>
            </a:r>
            <a:r>
              <a:rPr kumimoji="1"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実けんやかんさつ、本やインターネット</a:t>
            </a:r>
            <a:r>
              <a:rPr kumimoji="1"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で</a:t>
            </a:r>
            <a:endParaRPr kumimoji="1"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　</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調べられそうですか？</a:t>
            </a:r>
          </a:p>
        </p:txBody>
      </p:sp>
      <p:sp>
        <p:nvSpPr>
          <p:cNvPr id="9" name="テキスト ボックス 8">
            <a:extLst>
              <a:ext uri="{FF2B5EF4-FFF2-40B4-BE49-F238E27FC236}">
                <a16:creationId xmlns:a16="http://schemas.microsoft.com/office/drawing/2014/main" id="{ED385313-CB30-2DE2-F39F-A5227FC4230C}"/>
              </a:ext>
            </a:extLst>
          </p:cNvPr>
          <p:cNvSpPr txBox="1"/>
          <p:nvPr/>
        </p:nvSpPr>
        <p:spPr>
          <a:xfrm>
            <a:off x="311279" y="712658"/>
            <a:ext cx="7689721" cy="461665"/>
          </a:xfrm>
          <a:prstGeom prst="rect">
            <a:avLst/>
          </a:prstGeom>
          <a:solidFill>
            <a:schemeClr val="accent5">
              <a:lumMod val="50000"/>
            </a:schemeClr>
          </a:solidFill>
        </p:spPr>
        <p:txBody>
          <a:bodyPr wrap="square" lIns="91440" tIns="45720" rIns="91440" bIns="45720" rtlCol="0" anchor="t">
            <a:spAutoFit/>
          </a:bodyPr>
          <a:lstStyle/>
          <a:p>
            <a:r>
              <a:rPr lang="en-US" altLang="ja-JP" sz="2400" kern="0" dirty="0">
                <a:solidFill>
                  <a:prstClr val="white"/>
                </a:solidFill>
                <a:latin typeface="UD デジタル 教科書体 N-B" panose="02020700000000000000" pitchFamily="17" charset="-128"/>
                <a:ea typeface="UD デジタル 教科書体 N-B" panose="02020700000000000000" pitchFamily="17" charset="-128"/>
              </a:rPr>
              <a:t>11</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　自分で考えた問題をたしかめよう</a:t>
            </a: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学習シート⑤）</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日付プレースホルダー 1">
            <a:extLst>
              <a:ext uri="{FF2B5EF4-FFF2-40B4-BE49-F238E27FC236}">
                <a16:creationId xmlns:a16="http://schemas.microsoft.com/office/drawing/2014/main" id="{63E44A33-A493-E3D3-3DF2-3BDC148DD0F0}"/>
              </a:ext>
            </a:extLst>
          </p:cNvPr>
          <p:cNvSpPr>
            <a:spLocks noGrp="1"/>
          </p:cNvSpPr>
          <p:nvPr>
            <p:ph type="dt" sz="half" idx="10"/>
          </p:nvPr>
        </p:nvSpPr>
        <p:spPr>
          <a:xfrm>
            <a:off x="329151" y="338412"/>
            <a:ext cx="2940821" cy="365125"/>
          </a:xfrm>
        </p:spPr>
        <p:txBody>
          <a:bodyPr/>
          <a:lstStyle/>
          <a:p>
            <a:fld id="{42F84E0D-B7A1-4ABF-9F6F-9576A967737F}" type="datetime2">
              <a:rPr kumimoji="1" lang="ja-JP" altLang="en-US" smtClean="0"/>
              <a:pPr/>
              <a:t>2025年3月6日(木)</a:t>
            </a:fld>
            <a:endParaRPr kumimoji="1" lang="ja-JP" altLang="en-US" dirty="0"/>
          </a:p>
        </p:txBody>
      </p:sp>
    </p:spTree>
    <p:extLst>
      <p:ext uri="{BB962C8B-B14F-4D97-AF65-F5344CB8AC3E}">
        <p14:creationId xmlns:p14="http://schemas.microsoft.com/office/powerpoint/2010/main" val="1627268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7" end="7"/>
                                            </p:txEl>
                                          </p:spTgt>
                                        </p:tgtEl>
                                        <p:attrNameLst>
                                          <p:attrName>style.visibility</p:attrName>
                                        </p:attrNameLst>
                                      </p:cBhvr>
                                      <p:to>
                                        <p:strVal val="visible"/>
                                      </p:to>
                                    </p:set>
                                    <p:animEffect transition="in" filter="fade">
                                      <p:cBhvr>
                                        <p:cTn id="2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05C5BA57-BB11-D6F8-9F00-FA766FDB10D9}"/>
              </a:ext>
            </a:extLst>
          </p:cNvPr>
          <p:cNvSpPr>
            <a:spLocks noChangeAspect="1"/>
          </p:cNvSpPr>
          <p:nvPr/>
        </p:nvSpPr>
        <p:spPr>
          <a:xfrm>
            <a:off x="8130210" y="3979387"/>
            <a:ext cx="2340000" cy="1836000"/>
          </a:xfrm>
          <a:prstGeom prst="rect">
            <a:avLst/>
          </a:prstGeom>
          <a:solidFill>
            <a:srgbClr val="FF99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オニヤンマがおしりを</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につけていた</a:t>
            </a:r>
          </a:p>
        </p:txBody>
      </p:sp>
      <p:sp>
        <p:nvSpPr>
          <p:cNvPr id="3" name="フッター プレースホルダー 2">
            <a:extLst>
              <a:ext uri="{FF2B5EF4-FFF2-40B4-BE49-F238E27FC236}">
                <a16:creationId xmlns:a16="http://schemas.microsoft.com/office/drawing/2014/main" id="{90E3FE4E-7CFC-D9BE-4866-09A86F181A15}"/>
              </a:ext>
            </a:extLst>
          </p:cNvPr>
          <p:cNvSpPr>
            <a:spLocks noGrp="1"/>
          </p:cNvSpPr>
          <p:nvPr>
            <p:ph type="ftr" sz="quarter" idx="11"/>
          </p:nvPr>
        </p:nvSpPr>
        <p:spPr/>
        <p:txBody>
          <a:bodyPr/>
          <a:lstStyle/>
          <a:p>
            <a:r>
              <a:rPr kumimoji="1" lang="ja-JP" altLang="en-US"/>
              <a:t>単元〇　　〇〇〇〇</a:t>
            </a:r>
            <a:endParaRPr kumimoji="1" lang="ja-JP" altLang="en-US" dirty="0"/>
          </a:p>
        </p:txBody>
      </p:sp>
      <p:sp>
        <p:nvSpPr>
          <p:cNvPr id="4" name="スライド番号プレースホルダー 3">
            <a:extLst>
              <a:ext uri="{FF2B5EF4-FFF2-40B4-BE49-F238E27FC236}">
                <a16:creationId xmlns:a16="http://schemas.microsoft.com/office/drawing/2014/main" id="{F3E02DD6-6664-265E-DA80-08C9CB3B9A8B}"/>
              </a:ext>
            </a:extLst>
          </p:cNvPr>
          <p:cNvSpPr>
            <a:spLocks noGrp="1"/>
          </p:cNvSpPr>
          <p:nvPr>
            <p:ph type="sldNum" sz="quarter" idx="12"/>
          </p:nvPr>
        </p:nvSpPr>
        <p:spPr/>
        <p:txBody>
          <a:bodyPr/>
          <a:lstStyle/>
          <a:p>
            <a:fld id="{0EA52C72-B4CD-46B7-86A2-3DD7ECA0A6D3}" type="slidenum">
              <a:rPr kumimoji="1" lang="ja-JP" altLang="en-US" smtClean="0"/>
              <a:t>19</a:t>
            </a:fld>
            <a:endParaRPr kumimoji="1" lang="ja-JP" altLang="en-US"/>
          </a:p>
        </p:txBody>
      </p:sp>
      <p:sp>
        <p:nvSpPr>
          <p:cNvPr id="2" name="日付プレースホルダー 1">
            <a:extLst>
              <a:ext uri="{FF2B5EF4-FFF2-40B4-BE49-F238E27FC236}">
                <a16:creationId xmlns:a16="http://schemas.microsoft.com/office/drawing/2014/main" id="{40C78BC1-8E37-06FC-204E-59513A1374FB}"/>
              </a:ext>
            </a:extLst>
          </p:cNvPr>
          <p:cNvSpPr>
            <a:spLocks noGrp="1"/>
          </p:cNvSpPr>
          <p:nvPr>
            <p:ph type="dt" sz="half" idx="10"/>
          </p:nvPr>
        </p:nvSpPr>
        <p:spPr/>
        <p:txBody>
          <a:bodyPr/>
          <a:lstStyle/>
          <a:p>
            <a:fld id="{5A9980AC-F077-4ACE-899F-F8E364D53BB0}" type="datetime2">
              <a:rPr kumimoji="1" lang="ja-JP" altLang="en-US" smtClean="0"/>
              <a:t>2025年3月6日(木)</a:t>
            </a:fld>
            <a:endParaRPr kumimoji="1" lang="ja-JP" altLang="en-US" dirty="0"/>
          </a:p>
        </p:txBody>
      </p:sp>
      <p:sp>
        <p:nvSpPr>
          <p:cNvPr id="11" name="正方形/長方形 10">
            <a:extLst>
              <a:ext uri="{FF2B5EF4-FFF2-40B4-BE49-F238E27FC236}">
                <a16:creationId xmlns:a16="http://schemas.microsoft.com/office/drawing/2014/main" id="{2F196434-5A64-DC3D-23E0-93913EE7F076}"/>
              </a:ext>
            </a:extLst>
          </p:cNvPr>
          <p:cNvSpPr>
            <a:spLocks noChangeAspect="1"/>
          </p:cNvSpPr>
          <p:nvPr/>
        </p:nvSpPr>
        <p:spPr>
          <a:xfrm>
            <a:off x="4068743" y="4193244"/>
            <a:ext cx="2340000" cy="1836000"/>
          </a:xfrm>
          <a:prstGeom prst="rect">
            <a:avLst/>
          </a:prstGeom>
          <a:solidFill>
            <a:srgbClr val="99FF99"/>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アキアカネが</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近く</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にいた</a:t>
            </a:r>
          </a:p>
        </p:txBody>
      </p:sp>
      <p:sp>
        <p:nvSpPr>
          <p:cNvPr id="24" name="正方形/長方形 23">
            <a:extLst>
              <a:ext uri="{FF2B5EF4-FFF2-40B4-BE49-F238E27FC236}">
                <a16:creationId xmlns:a16="http://schemas.microsoft.com/office/drawing/2014/main" id="{0B6E7BCE-955C-969F-9ABC-AA4F4A257076}"/>
              </a:ext>
            </a:extLst>
          </p:cNvPr>
          <p:cNvSpPr>
            <a:spLocks noChangeAspect="1"/>
          </p:cNvSpPr>
          <p:nvPr/>
        </p:nvSpPr>
        <p:spPr>
          <a:xfrm>
            <a:off x="6033157" y="1682640"/>
            <a:ext cx="2340000" cy="1836000"/>
          </a:xfrm>
          <a:prstGeom prst="rect">
            <a:avLst/>
          </a:prstGeom>
          <a:solidFill>
            <a:srgbClr val="66CC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カブトムシは森の中に住んでいる</a:t>
            </a:r>
          </a:p>
        </p:txBody>
      </p:sp>
      <p:sp>
        <p:nvSpPr>
          <p:cNvPr id="9" name="正方形/長方形 8">
            <a:extLst>
              <a:ext uri="{FF2B5EF4-FFF2-40B4-BE49-F238E27FC236}">
                <a16:creationId xmlns:a16="http://schemas.microsoft.com/office/drawing/2014/main" id="{16E21734-977B-778F-741E-8DFF2932663E}"/>
              </a:ext>
            </a:extLst>
          </p:cNvPr>
          <p:cNvSpPr>
            <a:spLocks noChangeAspect="1"/>
          </p:cNvSpPr>
          <p:nvPr/>
        </p:nvSpPr>
        <p:spPr>
          <a:xfrm>
            <a:off x="1733311" y="1827499"/>
            <a:ext cx="2340000" cy="1836000"/>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ノコギリクワガタを木で見つけた</a:t>
            </a:r>
          </a:p>
        </p:txBody>
      </p:sp>
      <p:sp>
        <p:nvSpPr>
          <p:cNvPr id="5" name="四角形: 角を丸くする 4">
            <a:extLst>
              <a:ext uri="{FF2B5EF4-FFF2-40B4-BE49-F238E27FC236}">
                <a16:creationId xmlns:a16="http://schemas.microsoft.com/office/drawing/2014/main" id="{77284497-709C-E2A6-ACE3-342B19CB9C37}"/>
              </a:ext>
            </a:extLst>
          </p:cNvPr>
          <p:cNvSpPr/>
          <p:nvPr/>
        </p:nvSpPr>
        <p:spPr>
          <a:xfrm>
            <a:off x="329149" y="782463"/>
            <a:ext cx="7920000" cy="7077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rPr>
              <a:t>れい</a:t>
            </a:r>
            <a:r>
              <a:rPr kumimoji="1" lang="ja-JP" altLang="en-US" sz="36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こん虫などの動物</a:t>
            </a:r>
            <a:r>
              <a:rPr kumimoji="1" lang="ja-JP" altLang="en-US" sz="36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が</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いる場所</a:t>
            </a:r>
            <a:endParaRPr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endParaRPr>
          </a:p>
        </p:txBody>
      </p:sp>
      <p:sp>
        <p:nvSpPr>
          <p:cNvPr id="6" name="正方形/長方形 5">
            <a:extLst>
              <a:ext uri="{FF2B5EF4-FFF2-40B4-BE49-F238E27FC236}">
                <a16:creationId xmlns:a16="http://schemas.microsoft.com/office/drawing/2014/main" id="{7DFE71F1-C12C-E6A3-E674-7F45E31CE329}"/>
              </a:ext>
            </a:extLst>
          </p:cNvPr>
          <p:cNvSpPr>
            <a:spLocks noChangeAspect="1"/>
          </p:cNvSpPr>
          <p:nvPr/>
        </p:nvSpPr>
        <p:spPr>
          <a:xfrm>
            <a:off x="9038995" y="1136330"/>
            <a:ext cx="2340000" cy="1836000"/>
          </a:xfrm>
          <a:prstGeom prst="rect">
            <a:avLst/>
          </a:prstGeom>
          <a:solidFill>
            <a:srgbClr val="66CC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altLang="ja-JP"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アリ</a:t>
            </a:r>
            <a:r>
              <a:rPr lang="ja-JP" altLang="en-US"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が虫を</a:t>
            </a:r>
            <a:endParaRPr lang="en-US" altLang="ja-JP"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gn="just"/>
            <a:r>
              <a:rPr lang="ja-JP" altLang="en-US"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はこんでいた</a:t>
            </a:r>
            <a:endParaRPr lang="ja-JP" altLang="ja-JP"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Tree>
    <p:extLst>
      <p:ext uri="{BB962C8B-B14F-4D97-AF65-F5344CB8AC3E}">
        <p14:creationId xmlns:p14="http://schemas.microsoft.com/office/powerpoint/2010/main" val="176280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50"/>
                                        <p:tgtEl>
                                          <p:spTgt spid="9"/>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250"/>
                                        <p:tgtEl>
                                          <p:spTgt spid="17"/>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250"/>
                                        <p:tgtEl>
                                          <p:spTgt spid="24"/>
                                        </p:tgtEl>
                                      </p:cBhvr>
                                    </p:animEffect>
                                  </p:childTnLst>
                                </p:cTn>
                              </p:par>
                            </p:childTnLst>
                          </p:cTn>
                        </p:par>
                        <p:par>
                          <p:cTn id="16" fill="hold">
                            <p:stCondLst>
                              <p:cond delay="750"/>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250"/>
                                        <p:tgtEl>
                                          <p:spTgt spid="11"/>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1" grpId="0" animBg="1"/>
      <p:bldP spid="24" grpId="0" animBg="1"/>
      <p:bldP spid="9"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C9AAD716-976C-56CB-6597-984037AB7404}"/>
              </a:ext>
            </a:extLst>
          </p:cNvPr>
          <p:cNvSpPr txBox="1"/>
          <p:nvPr/>
        </p:nvSpPr>
        <p:spPr>
          <a:xfrm>
            <a:off x="5386171" y="1915193"/>
            <a:ext cx="6414891" cy="368747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fontScale="92500"/>
          </a:bodyPr>
          <a:lstStyle/>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・画面の上で指２本をひろげたり、ちぢ</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　めたりすると、画面を大きくしたり、</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　小さくしたりすることができます。</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・画面の上で指２本をスライドさせると</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　画面を動かすことができます。</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・ふせんなどを２回タップすると文字</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a:p>
            <a:r>
              <a:rPr lang="ja-JP" altLang="en-US" sz="2800" b="0" i="0" dirty="0">
                <a:solidFill>
                  <a:schemeClr val="bg1"/>
                </a:solidFill>
                <a:effectLst/>
                <a:latin typeface="UD デジタル 教科書体 N-R" panose="02020400000000000000" pitchFamily="17" charset="-128"/>
                <a:ea typeface="UD デジタル 教科書体 N-R" panose="02020400000000000000" pitchFamily="17" charset="-128"/>
              </a:rPr>
              <a:t>　が入力できるようになります。</a:t>
            </a:r>
            <a:endParaRPr lang="en-US" altLang="ja-JP" sz="2800" b="0" i="0" dirty="0">
              <a:solidFill>
                <a:schemeClr val="bg1"/>
              </a:solidFill>
              <a:effectLst/>
              <a:latin typeface="UD デジタル 教科書体 N-R" panose="02020400000000000000" pitchFamily="17" charset="-128"/>
              <a:ea typeface="UD デジタル 教科書体 N-R" panose="02020400000000000000" pitchFamily="17" charset="-128"/>
            </a:endParaRPr>
          </a:p>
        </p:txBody>
      </p:sp>
      <p:sp>
        <p:nvSpPr>
          <p:cNvPr id="5" name="テキスト ボックス 4">
            <a:extLst>
              <a:ext uri="{FF2B5EF4-FFF2-40B4-BE49-F238E27FC236}">
                <a16:creationId xmlns:a16="http://schemas.microsoft.com/office/drawing/2014/main" id="{47063CF4-CA48-F6A0-EE3A-54313E7ABF78}"/>
              </a:ext>
            </a:extLst>
          </p:cNvPr>
          <p:cNvSpPr txBox="1"/>
          <p:nvPr/>
        </p:nvSpPr>
        <p:spPr>
          <a:xfrm>
            <a:off x="5414836" y="764229"/>
            <a:ext cx="6414891" cy="967957"/>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gn="ctr" defTabSz="914400">
              <a:lnSpc>
                <a:spcPct val="85000"/>
              </a:lnSpc>
              <a:spcBef>
                <a:spcPct val="0"/>
              </a:spcBef>
              <a:spcAft>
                <a:spcPts val="600"/>
              </a:spcAft>
            </a:pPr>
            <a:r>
              <a:rPr lang="ja-JP" altLang="en-US" sz="4800" spc="-50" dirty="0">
                <a:solidFill>
                  <a:schemeClr val="bg1"/>
                </a:solidFill>
                <a:latin typeface="UD デジタル 教科書体 N-R" panose="02020400000000000000" pitchFamily="17" charset="-128"/>
                <a:ea typeface="UD デジタル 教科書体 N-R" panose="02020400000000000000" pitchFamily="17" charset="-128"/>
                <a:cs typeface="+mj-cs"/>
              </a:rPr>
              <a:t>学習シート</a:t>
            </a:r>
          </a:p>
        </p:txBody>
      </p:sp>
      <p:sp>
        <p:nvSpPr>
          <p:cNvPr id="3" name="コンテンツ プレースホルダー 2">
            <a:extLst>
              <a:ext uri="{FF2B5EF4-FFF2-40B4-BE49-F238E27FC236}">
                <a16:creationId xmlns:a16="http://schemas.microsoft.com/office/drawing/2014/main" id="{299C3D5B-8CA9-4468-B388-B235DC77B91E}"/>
              </a:ext>
            </a:extLst>
          </p:cNvPr>
          <p:cNvSpPr>
            <a:spLocks noGrp="1"/>
          </p:cNvSpPr>
          <p:nvPr>
            <p:ph idx="1"/>
          </p:nvPr>
        </p:nvSpPr>
        <p:spPr>
          <a:xfrm>
            <a:off x="362272" y="972579"/>
            <a:ext cx="5040000" cy="5040000"/>
          </a:xfrm>
          <a:solidFill>
            <a:schemeClr val="bg1"/>
          </a:solidFill>
        </p:spPr>
        <p:txBody>
          <a:bodyPr/>
          <a:lstStyle/>
          <a:p>
            <a:endParaRPr lang="ja-JP" altLang="en-US" dirty="0"/>
          </a:p>
        </p:txBody>
      </p:sp>
      <p:sp>
        <p:nvSpPr>
          <p:cNvPr id="10" name="フッター プレースホルダー 2">
            <a:extLst>
              <a:ext uri="{FF2B5EF4-FFF2-40B4-BE49-F238E27FC236}">
                <a16:creationId xmlns:a16="http://schemas.microsoft.com/office/drawing/2014/main" id="{66B76E0C-2358-D4B5-8455-ED0FFD305FA4}"/>
              </a:ext>
            </a:extLst>
          </p:cNvPr>
          <p:cNvSpPr>
            <a:spLocks noGrp="1"/>
          </p:cNvSpPr>
          <p:nvPr>
            <p:ph type="ftr" sz="quarter" idx="11"/>
          </p:nvPr>
        </p:nvSpPr>
        <p:spPr/>
        <p:txBody>
          <a:bodyPr/>
          <a:lstStyle/>
          <a:p>
            <a:r>
              <a:rPr kumimoji="1" lang="ja-JP" altLang="en-US" dirty="0"/>
              <a:t>単元〇　　〇〇〇〇</a:t>
            </a:r>
            <a:endParaRPr kumimoji="1" lang="en-US" altLang="ja-JP" dirty="0"/>
          </a:p>
        </p:txBody>
      </p:sp>
      <p:sp>
        <p:nvSpPr>
          <p:cNvPr id="11" name="スライド番号プレースホルダー 3">
            <a:extLst>
              <a:ext uri="{FF2B5EF4-FFF2-40B4-BE49-F238E27FC236}">
                <a16:creationId xmlns:a16="http://schemas.microsoft.com/office/drawing/2014/main" id="{A62038D3-9A64-B9E7-E7ED-17332D086BAC}"/>
              </a:ext>
            </a:extLst>
          </p:cNvPr>
          <p:cNvSpPr>
            <a:spLocks noGrp="1"/>
          </p:cNvSpPr>
          <p:nvPr>
            <p:ph type="sldNum" sz="quarter" idx="12"/>
          </p:nvPr>
        </p:nvSpPr>
        <p:spPr/>
        <p:txBody>
          <a:bodyPr/>
          <a:lstStyle/>
          <a:p>
            <a:fld id="{A6C2FFA5-B97D-4BD3-93FB-28D863B5F46B}" type="slidenum">
              <a:rPr kumimoji="1" lang="ja-JP" altLang="en-US" smtClean="0"/>
              <a:t>2</a:t>
            </a:fld>
            <a:endParaRPr kumimoji="1" lang="ja-JP" altLang="en-US"/>
          </a:p>
        </p:txBody>
      </p:sp>
      <p:grpSp>
        <p:nvGrpSpPr>
          <p:cNvPr id="45" name="グループ化 44">
            <a:extLst>
              <a:ext uri="{FF2B5EF4-FFF2-40B4-BE49-F238E27FC236}">
                <a16:creationId xmlns:a16="http://schemas.microsoft.com/office/drawing/2014/main" id="{86E19E7A-2E68-1D92-EB47-CD59F3926262}"/>
              </a:ext>
            </a:extLst>
          </p:cNvPr>
          <p:cNvGrpSpPr/>
          <p:nvPr/>
        </p:nvGrpSpPr>
        <p:grpSpPr>
          <a:xfrm>
            <a:off x="16947340" y="4734870"/>
            <a:ext cx="5022212" cy="2123130"/>
            <a:chOff x="16947340" y="4734870"/>
            <a:chExt cx="5022212" cy="2123130"/>
          </a:xfrm>
        </p:grpSpPr>
        <p:sp>
          <p:nvSpPr>
            <p:cNvPr id="14" name="正方形/長方形 13">
              <a:extLst>
                <a:ext uri="{FF2B5EF4-FFF2-40B4-BE49-F238E27FC236}">
                  <a16:creationId xmlns:a16="http://schemas.microsoft.com/office/drawing/2014/main" id="{D2E5E583-F1C9-FD59-63B1-87E25706DA43}"/>
                </a:ext>
              </a:extLst>
            </p:cNvPr>
            <p:cNvSpPr/>
            <p:nvPr/>
          </p:nvSpPr>
          <p:spPr>
            <a:xfrm>
              <a:off x="16947340" y="4734870"/>
              <a:ext cx="5022212" cy="2123130"/>
            </a:xfrm>
            <a:prstGeom prst="rect">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白枠には、二次元コードを挿入します。スライド上の赤枠をクリックし、作成した二次元コードを選択してください。</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p:txBody>
        </p:sp>
        <p:grpSp>
          <p:nvGrpSpPr>
            <p:cNvPr id="23" name="グループ化 22">
              <a:extLst>
                <a:ext uri="{FF2B5EF4-FFF2-40B4-BE49-F238E27FC236}">
                  <a16:creationId xmlns:a16="http://schemas.microsoft.com/office/drawing/2014/main" id="{73249AC8-087D-B6BC-E398-9DA76B9B1892}"/>
                </a:ext>
              </a:extLst>
            </p:cNvPr>
            <p:cNvGrpSpPr>
              <a:grpSpLocks noChangeAspect="1"/>
            </p:cNvGrpSpPr>
            <p:nvPr/>
          </p:nvGrpSpPr>
          <p:grpSpPr>
            <a:xfrm>
              <a:off x="18408352" y="5670054"/>
              <a:ext cx="2100188" cy="1121662"/>
              <a:chOff x="13383394" y="2057502"/>
              <a:chExt cx="1772696" cy="957248"/>
            </a:xfrm>
          </p:grpSpPr>
          <p:pic>
            <p:nvPicPr>
              <p:cNvPr id="21" name="コンテンツ プレースホルダー 8" descr="正方形&#10;&#10;低い精度で自動的に生成された説明">
                <a:extLst>
                  <a:ext uri="{FF2B5EF4-FFF2-40B4-BE49-F238E27FC236}">
                    <a16:creationId xmlns:a16="http://schemas.microsoft.com/office/drawing/2014/main" id="{31A64E79-55FB-A6AB-BC78-974960D40C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83394" y="2057502"/>
                <a:ext cx="1772696" cy="957248"/>
              </a:xfrm>
              <a:prstGeom prst="rect">
                <a:avLst/>
              </a:prstGeom>
            </p:spPr>
          </p:pic>
          <p:sp>
            <p:nvSpPr>
              <p:cNvPr id="22" name="四角形: 角を丸くする 21">
                <a:extLst>
                  <a:ext uri="{FF2B5EF4-FFF2-40B4-BE49-F238E27FC236}">
                    <a16:creationId xmlns:a16="http://schemas.microsoft.com/office/drawing/2014/main" id="{2C0C466C-3E04-327F-0EC2-EC22F900AEDD}"/>
                  </a:ext>
                </a:extLst>
              </p:cNvPr>
              <p:cNvSpPr>
                <a:spLocks noChangeAspect="1"/>
              </p:cNvSpPr>
              <p:nvPr/>
            </p:nvSpPr>
            <p:spPr>
              <a:xfrm>
                <a:off x="13906670" y="2162348"/>
                <a:ext cx="360888" cy="399901"/>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9" name="グループ化 38">
            <a:extLst>
              <a:ext uri="{FF2B5EF4-FFF2-40B4-BE49-F238E27FC236}">
                <a16:creationId xmlns:a16="http://schemas.microsoft.com/office/drawing/2014/main" id="{FE2B1838-CBD4-2F0A-4868-B86247D75CE9}"/>
              </a:ext>
            </a:extLst>
          </p:cNvPr>
          <p:cNvGrpSpPr/>
          <p:nvPr/>
        </p:nvGrpSpPr>
        <p:grpSpPr>
          <a:xfrm>
            <a:off x="16947340" y="16137"/>
            <a:ext cx="5022213" cy="4667136"/>
            <a:chOff x="16945965" y="2190865"/>
            <a:chExt cx="5022213" cy="4667136"/>
          </a:xfrm>
        </p:grpSpPr>
        <p:sp>
          <p:nvSpPr>
            <p:cNvPr id="26" name="正方形/長方形 25">
              <a:extLst>
                <a:ext uri="{FF2B5EF4-FFF2-40B4-BE49-F238E27FC236}">
                  <a16:creationId xmlns:a16="http://schemas.microsoft.com/office/drawing/2014/main" id="{ED7FD00B-4461-0CF4-3875-AC04D7440C8C}"/>
                </a:ext>
              </a:extLst>
            </p:cNvPr>
            <p:cNvSpPr/>
            <p:nvPr/>
          </p:nvSpPr>
          <p:spPr>
            <a:xfrm>
              <a:off x="16945965" y="2190865"/>
              <a:ext cx="5022213" cy="4667136"/>
            </a:xfrm>
            <a:prstGeom prst="rect">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二次元コードの作成</a:t>
              </a:r>
              <a:r>
                <a:rPr lang="ja-JP" altLang="en-US" dirty="0">
                  <a:solidFill>
                    <a:sysClr val="windowText" lastClr="000000"/>
                  </a:solidFill>
                  <a:latin typeface="BIZ UDゴシック" panose="020B0400000000000000" pitchFamily="49" charset="-128"/>
                  <a:ea typeface="BIZ UDゴシック" panose="020B0400000000000000" pitchFamily="49" charset="-128"/>
                </a:rPr>
                <a:t>例</a:t>
              </a:r>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lang="en-US" altLang="ja-JP" dirty="0">
                  <a:solidFill>
                    <a:sysClr val="windowText" lastClr="000000"/>
                  </a:solidFill>
                  <a:latin typeface="BIZ UDゴシック" panose="020B0400000000000000" pitchFamily="49" charset="-128"/>
                  <a:ea typeface="BIZ UDゴシック" panose="020B0400000000000000" pitchFamily="49" charset="-128"/>
                </a:rPr>
                <a:t>(google chrome</a:t>
              </a:r>
              <a:r>
                <a:rPr lang="ja-JP" altLang="en-US" dirty="0">
                  <a:solidFill>
                    <a:sysClr val="windowText" lastClr="000000"/>
                  </a:solidFill>
                  <a:latin typeface="BIZ UDゴシック" panose="020B0400000000000000" pitchFamily="49" charset="-128"/>
                  <a:ea typeface="BIZ UDゴシック" panose="020B0400000000000000" pitchFamily="49" charset="-128"/>
                </a:rPr>
                <a:t>を使用した場合</a:t>
              </a:r>
              <a:r>
                <a:rPr lang="en-US" altLang="ja-JP" dirty="0">
                  <a:solidFill>
                    <a:sysClr val="windowText" lastClr="000000"/>
                  </a:solidFill>
                  <a:latin typeface="BIZ UDゴシック" panose="020B0400000000000000" pitchFamily="49" charset="-128"/>
                  <a:ea typeface="BIZ UDゴシック" panose="020B0400000000000000" pitchFamily="49" charset="-128"/>
                </a:rPr>
                <a:t>)</a:t>
              </a:r>
            </a:p>
            <a:p>
              <a:r>
                <a:rPr lang="ja-JP" altLang="en-US" dirty="0">
                  <a:solidFill>
                    <a:sysClr val="windowText" lastClr="000000"/>
                  </a:solidFill>
                  <a:latin typeface="BIZ UDゴシック" panose="020B0400000000000000" pitchFamily="49" charset="-128"/>
                  <a:ea typeface="BIZ UDゴシック" panose="020B0400000000000000" pitchFamily="49" charset="-128"/>
                </a:rPr>
                <a:t>・学習シートの</a:t>
              </a:r>
              <a:r>
                <a:rPr lang="en-US" altLang="ja-JP" dirty="0">
                  <a:solidFill>
                    <a:sysClr val="windowText" lastClr="000000"/>
                  </a:solidFill>
                  <a:latin typeface="BIZ UDゴシック" panose="020B0400000000000000" pitchFamily="49" charset="-128"/>
                  <a:ea typeface="BIZ UDゴシック" panose="020B0400000000000000" pitchFamily="49" charset="-128"/>
                </a:rPr>
                <a:t>Web</a:t>
              </a:r>
              <a:r>
                <a:rPr lang="ja-JP" altLang="en-US" dirty="0">
                  <a:solidFill>
                    <a:sysClr val="windowText" lastClr="000000"/>
                  </a:solidFill>
                  <a:latin typeface="BIZ UDゴシック" panose="020B0400000000000000" pitchFamily="49" charset="-128"/>
                  <a:ea typeface="BIZ UDゴシック" panose="020B0400000000000000" pitchFamily="49" charset="-128"/>
                </a:rPr>
                <a:t>ページを開く。</a:t>
              </a:r>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lang="ja-JP" altLang="en-US" dirty="0">
                  <a:solidFill>
                    <a:sysClr val="windowText" lastClr="000000"/>
                  </a:solidFill>
                  <a:latin typeface="BIZ UDゴシック" panose="020B0400000000000000" pitchFamily="49" charset="-128"/>
                  <a:ea typeface="BIZ UDゴシック" panose="020B0400000000000000" pitchFamily="49" charset="-128"/>
                </a:rPr>
                <a:t>・</a:t>
              </a:r>
              <a:r>
                <a:rPr lang="en-US" altLang="ja-JP" dirty="0">
                  <a:solidFill>
                    <a:sysClr val="windowText" lastClr="000000"/>
                  </a:solidFill>
                  <a:latin typeface="BIZ UDゴシック" panose="020B0400000000000000" pitchFamily="49" charset="-128"/>
                  <a:ea typeface="BIZ UDゴシック" panose="020B0400000000000000" pitchFamily="49" charset="-128"/>
                </a:rPr>
                <a:t>google chrome</a:t>
              </a:r>
              <a:r>
                <a:rPr lang="ja-JP" altLang="en-US" dirty="0">
                  <a:solidFill>
                    <a:sysClr val="windowText" lastClr="000000"/>
                  </a:solidFill>
                  <a:latin typeface="BIZ UDゴシック" panose="020B0400000000000000" pitchFamily="49" charset="-128"/>
                  <a:ea typeface="BIZ UDゴシック" panose="020B0400000000000000" pitchFamily="49" charset="-128"/>
                </a:rPr>
                <a:t>の右上にある三点を選択する。</a:t>
              </a:r>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sz="1000"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sz="1400" dirty="0">
                <a:solidFill>
                  <a:sysClr val="windowText" lastClr="000000"/>
                </a:solidFill>
                <a:latin typeface="BIZ UDゴシック" panose="020B0400000000000000" pitchFamily="49" charset="-128"/>
                <a:ea typeface="BIZ UDゴシック" panose="020B0400000000000000" pitchFamily="49" charset="-128"/>
              </a:endParaRPr>
            </a:p>
            <a:p>
              <a:r>
                <a:rPr lang="ja-JP" altLang="en-US" dirty="0">
                  <a:solidFill>
                    <a:sysClr val="windowText" lastClr="000000"/>
                  </a:solidFill>
                  <a:latin typeface="BIZ UDゴシック" panose="020B0400000000000000" pitchFamily="49" charset="-128"/>
                  <a:ea typeface="BIZ UDゴシック" panose="020B0400000000000000" pitchFamily="49" charset="-128"/>
                </a:rPr>
                <a:t>・開いたメニューから「キャスト、保存、共有」選択し、更に開かれたメニューから「二次元コード作成」を選択する。</a:t>
              </a:r>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p:txBody>
        </p:sp>
        <p:grpSp>
          <p:nvGrpSpPr>
            <p:cNvPr id="41" name="グループ化 40">
              <a:extLst>
                <a:ext uri="{FF2B5EF4-FFF2-40B4-BE49-F238E27FC236}">
                  <a16:creationId xmlns:a16="http://schemas.microsoft.com/office/drawing/2014/main" id="{2BF86435-A33A-0517-EA4C-A4D7CB56ED2F}"/>
                </a:ext>
              </a:extLst>
            </p:cNvPr>
            <p:cNvGrpSpPr>
              <a:grpSpLocks noChangeAspect="1"/>
            </p:cNvGrpSpPr>
            <p:nvPr/>
          </p:nvGrpSpPr>
          <p:grpSpPr>
            <a:xfrm>
              <a:off x="18673302" y="3379582"/>
              <a:ext cx="1668853" cy="871587"/>
              <a:chOff x="13109228" y="4455984"/>
              <a:chExt cx="2267135" cy="1184050"/>
            </a:xfrm>
          </p:grpSpPr>
          <p:pic>
            <p:nvPicPr>
              <p:cNvPr id="34" name="コンテンツ プレースホルダー 12" descr="時計と文字の加工写真&#10;&#10;自動的に生成された説明">
                <a:extLst>
                  <a:ext uri="{FF2B5EF4-FFF2-40B4-BE49-F238E27FC236}">
                    <a16:creationId xmlns:a16="http://schemas.microsoft.com/office/drawing/2014/main" id="{75BD5B3D-3DA6-6F92-82AA-028B427EB54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109228" y="4455984"/>
                <a:ext cx="2267135" cy="1184050"/>
              </a:xfrm>
              <a:prstGeom prst="rect">
                <a:avLst/>
              </a:prstGeom>
            </p:spPr>
          </p:pic>
          <p:sp>
            <p:nvSpPr>
              <p:cNvPr id="35" name="四角形: 角を丸くする 34">
                <a:extLst>
                  <a:ext uri="{FF2B5EF4-FFF2-40B4-BE49-F238E27FC236}">
                    <a16:creationId xmlns:a16="http://schemas.microsoft.com/office/drawing/2014/main" id="{8285EB57-85F8-F46C-D404-CE79B63F65F4}"/>
                  </a:ext>
                </a:extLst>
              </p:cNvPr>
              <p:cNvSpPr/>
              <p:nvPr/>
            </p:nvSpPr>
            <p:spPr>
              <a:xfrm>
                <a:off x="14907515" y="4977113"/>
                <a:ext cx="434123" cy="418463"/>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36">
              <a:extLst>
                <a:ext uri="{FF2B5EF4-FFF2-40B4-BE49-F238E27FC236}">
                  <a16:creationId xmlns:a16="http://schemas.microsoft.com/office/drawing/2014/main" id="{4B3209C2-D719-EEAD-3496-95A9621F5C8A}"/>
                </a:ext>
              </a:extLst>
            </p:cNvPr>
            <p:cNvGrpSpPr>
              <a:grpSpLocks noChangeAspect="1"/>
            </p:cNvGrpSpPr>
            <p:nvPr/>
          </p:nvGrpSpPr>
          <p:grpSpPr>
            <a:xfrm>
              <a:off x="17590726" y="5129434"/>
              <a:ext cx="3842503" cy="1662666"/>
              <a:chOff x="17568147" y="4945890"/>
              <a:chExt cx="4317419" cy="1868166"/>
            </a:xfrm>
          </p:grpSpPr>
          <p:pic>
            <p:nvPicPr>
              <p:cNvPr id="42" name="コンテンツ プレースホルダー 16">
                <a:extLst>
                  <a:ext uri="{FF2B5EF4-FFF2-40B4-BE49-F238E27FC236}">
                    <a16:creationId xmlns:a16="http://schemas.microsoft.com/office/drawing/2014/main" id="{6633BECE-A830-657B-1387-6E6040C1DA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568147" y="4945890"/>
                <a:ext cx="4317419" cy="1868166"/>
              </a:xfrm>
              <a:prstGeom prst="rect">
                <a:avLst/>
              </a:prstGeom>
            </p:spPr>
          </p:pic>
          <p:sp>
            <p:nvSpPr>
              <p:cNvPr id="43" name="四角形: 角を丸くする 42">
                <a:extLst>
                  <a:ext uri="{FF2B5EF4-FFF2-40B4-BE49-F238E27FC236}">
                    <a16:creationId xmlns:a16="http://schemas.microsoft.com/office/drawing/2014/main" id="{EEFE9469-8DDA-AB06-E0CC-8BDE3CB0FD31}"/>
                  </a:ext>
                </a:extLst>
              </p:cNvPr>
              <p:cNvSpPr/>
              <p:nvPr/>
            </p:nvSpPr>
            <p:spPr>
              <a:xfrm>
                <a:off x="19477182" y="5573735"/>
                <a:ext cx="2408384" cy="202339"/>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四角形: 角を丸くする 43">
                <a:extLst>
                  <a:ext uri="{FF2B5EF4-FFF2-40B4-BE49-F238E27FC236}">
                    <a16:creationId xmlns:a16="http://schemas.microsoft.com/office/drawing/2014/main" id="{954ADEF7-A37D-F386-139D-32A73D4940A0}"/>
                  </a:ext>
                </a:extLst>
              </p:cNvPr>
              <p:cNvSpPr/>
              <p:nvPr/>
            </p:nvSpPr>
            <p:spPr>
              <a:xfrm>
                <a:off x="17568147" y="6588965"/>
                <a:ext cx="1909035" cy="202339"/>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6" name="直線矢印コネクタ 45">
                <a:extLst>
                  <a:ext uri="{FF2B5EF4-FFF2-40B4-BE49-F238E27FC236}">
                    <a16:creationId xmlns:a16="http://schemas.microsoft.com/office/drawing/2014/main" id="{B29641DD-A533-4B5D-BDC6-88FCBF23A5AC}"/>
                  </a:ext>
                </a:extLst>
              </p:cNvPr>
              <p:cNvCxnSpPr>
                <a:stCxn id="43" idx="1"/>
                <a:endCxn id="44" idx="0"/>
              </p:cNvCxnSpPr>
              <p:nvPr/>
            </p:nvCxnSpPr>
            <p:spPr>
              <a:xfrm flipH="1">
                <a:off x="18522665" y="5674905"/>
                <a:ext cx="954517" cy="91406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47" name="グループ化 46">
            <a:extLst>
              <a:ext uri="{FF2B5EF4-FFF2-40B4-BE49-F238E27FC236}">
                <a16:creationId xmlns:a16="http://schemas.microsoft.com/office/drawing/2014/main" id="{356D5B90-3172-199C-5181-232C7577011F}"/>
              </a:ext>
            </a:extLst>
          </p:cNvPr>
          <p:cNvGrpSpPr/>
          <p:nvPr/>
        </p:nvGrpSpPr>
        <p:grpSpPr>
          <a:xfrm>
            <a:off x="12274512" y="0"/>
            <a:ext cx="4589132" cy="6858000"/>
            <a:chOff x="12274512" y="0"/>
            <a:chExt cx="4589132" cy="6858000"/>
          </a:xfrm>
        </p:grpSpPr>
        <p:sp>
          <p:nvSpPr>
            <p:cNvPr id="25" name="正方形/長方形 24">
              <a:extLst>
                <a:ext uri="{FF2B5EF4-FFF2-40B4-BE49-F238E27FC236}">
                  <a16:creationId xmlns:a16="http://schemas.microsoft.com/office/drawing/2014/main" id="{672C6977-82B0-AAA3-0F80-B1ED41E05F84}"/>
                </a:ext>
              </a:extLst>
            </p:cNvPr>
            <p:cNvSpPr/>
            <p:nvPr/>
          </p:nvSpPr>
          <p:spPr>
            <a:xfrm>
              <a:off x="12274512" y="0"/>
              <a:ext cx="4589132" cy="6858000"/>
            </a:xfrm>
            <a:prstGeom prst="rect">
              <a:avLst/>
            </a:prstGeom>
            <a:solidFill>
              <a:srgbClr val="99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800" dirty="0">
                  <a:solidFill>
                    <a:schemeClr val="tx1"/>
                  </a:solidFill>
                  <a:latin typeface="BIZ UDゴシック" panose="020B0400000000000000" pitchFamily="49" charset="-128"/>
                  <a:ea typeface="BIZ UDゴシック" panose="020B0400000000000000" pitchFamily="49" charset="-128"/>
                </a:rPr>
                <a:t>学習シートの準備</a:t>
              </a:r>
              <a:endParaRPr kumimoji="1" lang="en-US" altLang="ja-JP" sz="1800" dirty="0">
                <a:solidFill>
                  <a:schemeClr val="tx1"/>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①</a:t>
              </a:r>
              <a:r>
                <a:rPr kumimoji="1" lang="en-US" altLang="ja-JP" dirty="0">
                  <a:solidFill>
                    <a:sysClr val="windowText" lastClr="000000"/>
                  </a:solidFill>
                  <a:latin typeface="BIZ UDゴシック" panose="020B0400000000000000" pitchFamily="49" charset="-128"/>
                  <a:ea typeface="BIZ UDゴシック" panose="020B0400000000000000" pitchFamily="49" charset="-128"/>
                </a:rPr>
                <a:t>Web</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サイト“みやぎ理科支援ナビ”を開き、</a:t>
              </a:r>
              <a:r>
                <a:rPr kumimoji="1" lang="en-US" altLang="ja-JP" dirty="0">
                  <a:solidFill>
                    <a:sysClr val="windowText" lastClr="000000"/>
                  </a:solidFill>
                  <a:latin typeface="BIZ UDゴシック" panose="020B0400000000000000" pitchFamily="49" charset="-128"/>
                  <a:ea typeface="BIZ UDゴシック" panose="020B0400000000000000" pitchFamily="49" charset="-128"/>
                </a:rPr>
                <a:t>Web</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ページ“授業支援 問題設定パッケージ“から、「学習シートの</a:t>
              </a:r>
              <a:r>
                <a:rPr kumimoji="1" lang="en-US" altLang="ja-JP" dirty="0" err="1">
                  <a:solidFill>
                    <a:sysClr val="windowText" lastClr="000000"/>
                  </a:solidFill>
                  <a:latin typeface="BIZ UDゴシック" panose="020B0400000000000000" pitchFamily="49" charset="-128"/>
                  <a:ea typeface="BIZ UDゴシック" panose="020B0400000000000000" pitchFamily="49" charset="-128"/>
                </a:rPr>
                <a:t>FigJam</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データ」をダウンロードする。</a:t>
              </a:r>
            </a:p>
            <a:p>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②</a:t>
              </a:r>
              <a:r>
                <a:rPr kumimoji="1" lang="en-US" altLang="ja-JP" dirty="0">
                  <a:solidFill>
                    <a:sysClr val="windowText" lastClr="000000"/>
                  </a:solidFill>
                  <a:latin typeface="BIZ UDゴシック" panose="020B0400000000000000" pitchFamily="49" charset="-128"/>
                  <a:ea typeface="BIZ UDゴシック" panose="020B0400000000000000" pitchFamily="49" charset="-128"/>
                </a:rPr>
                <a:t>Web</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サイト</a:t>
              </a:r>
              <a:r>
                <a:rPr kumimoji="1" lang="en-US" altLang="ja-JP" dirty="0" err="1">
                  <a:solidFill>
                    <a:sysClr val="windowText" lastClr="000000"/>
                  </a:solidFill>
                  <a:latin typeface="BIZ UDゴシック" panose="020B0400000000000000" pitchFamily="49" charset="-128"/>
                  <a:ea typeface="BIZ UDゴシック" panose="020B0400000000000000" pitchFamily="49" charset="-128"/>
                </a:rPr>
                <a:t>FigJam</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を開き、県から貸与されている</a:t>
              </a:r>
              <a:r>
                <a:rPr kumimoji="1" lang="en-US" altLang="ja-JP" dirty="0">
                  <a:solidFill>
                    <a:sysClr val="windowText" lastClr="000000"/>
                  </a:solidFill>
                  <a:latin typeface="BIZ UDゴシック" panose="020B0400000000000000" pitchFamily="49" charset="-128"/>
                  <a:ea typeface="BIZ UDゴシック" panose="020B0400000000000000" pitchFamily="49" charset="-128"/>
                </a:rPr>
                <a:t>GS</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アカウントでログイン</a:t>
              </a:r>
              <a:r>
                <a:rPr lang="ja-JP" altLang="en-US" dirty="0">
                  <a:solidFill>
                    <a:sysClr val="windowText" lastClr="000000"/>
                  </a:solidFill>
                  <a:latin typeface="BIZ UDゴシック" panose="020B0400000000000000" pitchFamily="49" charset="-128"/>
                  <a:ea typeface="BIZ UDゴシック" panose="020B0400000000000000" pitchFamily="49" charset="-128"/>
                </a:rPr>
                <a:t>し、インポートボタンをクリックする</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③コンピュータからインポートをクリックし、「学習シートの</a:t>
              </a:r>
              <a:r>
                <a:rPr kumimoji="1" lang="en-US" altLang="ja-JP" dirty="0" err="1">
                  <a:solidFill>
                    <a:sysClr val="windowText" lastClr="000000"/>
                  </a:solidFill>
                  <a:latin typeface="BIZ UDゴシック" panose="020B0400000000000000" pitchFamily="49" charset="-128"/>
                  <a:ea typeface="BIZ UDゴシック" panose="020B0400000000000000" pitchFamily="49" charset="-128"/>
                </a:rPr>
                <a:t>FigJam</a:t>
              </a:r>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データ」をインポートする。</a:t>
              </a:r>
            </a:p>
            <a:p>
              <a:endParaRPr lang="en-US" altLang="ja-JP" dirty="0">
                <a:solidFill>
                  <a:sysClr val="windowText" lastClr="000000"/>
                </a:solidFill>
                <a:latin typeface="BIZ UDゴシック" panose="020B0400000000000000" pitchFamily="49" charset="-128"/>
                <a:ea typeface="BIZ UDゴシック" panose="020B0400000000000000" pitchFamily="49" charset="-128"/>
              </a:endParaRPr>
            </a:p>
          </p:txBody>
        </p:sp>
        <p:grpSp>
          <p:nvGrpSpPr>
            <p:cNvPr id="40" name="グループ化 39">
              <a:extLst>
                <a:ext uri="{FF2B5EF4-FFF2-40B4-BE49-F238E27FC236}">
                  <a16:creationId xmlns:a16="http://schemas.microsoft.com/office/drawing/2014/main" id="{C2A3BCCD-8456-A066-700F-84C98F96A65C}"/>
                </a:ext>
              </a:extLst>
            </p:cNvPr>
            <p:cNvGrpSpPr>
              <a:grpSpLocks noChangeAspect="1"/>
            </p:cNvGrpSpPr>
            <p:nvPr/>
          </p:nvGrpSpPr>
          <p:grpSpPr>
            <a:xfrm>
              <a:off x="12381875" y="2633426"/>
              <a:ext cx="4413104" cy="1085178"/>
              <a:chOff x="11251658" y="2582098"/>
              <a:chExt cx="5516380" cy="1356478"/>
            </a:xfrm>
          </p:grpSpPr>
          <p:pic>
            <p:nvPicPr>
              <p:cNvPr id="15" name="図 14">
                <a:extLst>
                  <a:ext uri="{FF2B5EF4-FFF2-40B4-BE49-F238E27FC236}">
                    <a16:creationId xmlns:a16="http://schemas.microsoft.com/office/drawing/2014/main" id="{EC250381-4E13-E2AB-C6C2-CE97C6F3F86A}"/>
                  </a:ext>
                </a:extLst>
              </p:cNvPr>
              <p:cNvPicPr>
                <a:picLocks noChangeAspect="1"/>
              </p:cNvPicPr>
              <p:nvPr/>
            </p:nvPicPr>
            <p:blipFill>
              <a:blip r:embed="rId6"/>
              <a:srcRect l="52966" r="2"/>
              <a:stretch/>
            </p:blipFill>
            <p:spPr>
              <a:xfrm>
                <a:off x="11251658" y="2582098"/>
                <a:ext cx="5516380" cy="1356478"/>
              </a:xfrm>
              <a:prstGeom prst="rect">
                <a:avLst/>
              </a:prstGeom>
            </p:spPr>
          </p:pic>
          <p:sp>
            <p:nvSpPr>
              <p:cNvPr id="29" name="四角形: 角を丸くする 28">
                <a:extLst>
                  <a:ext uri="{FF2B5EF4-FFF2-40B4-BE49-F238E27FC236}">
                    <a16:creationId xmlns:a16="http://schemas.microsoft.com/office/drawing/2014/main" id="{2F800633-FB15-6E1D-3DAB-488100961DD2}"/>
                  </a:ext>
                </a:extLst>
              </p:cNvPr>
              <p:cNvSpPr/>
              <p:nvPr/>
            </p:nvSpPr>
            <p:spPr>
              <a:xfrm>
                <a:off x="13793538" y="2751823"/>
                <a:ext cx="2956207" cy="1073859"/>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 name="グループ化 32">
              <a:extLst>
                <a:ext uri="{FF2B5EF4-FFF2-40B4-BE49-F238E27FC236}">
                  <a16:creationId xmlns:a16="http://schemas.microsoft.com/office/drawing/2014/main" id="{EA2321DD-48F4-188B-D002-9C7222798D7F}"/>
                </a:ext>
              </a:extLst>
            </p:cNvPr>
            <p:cNvGrpSpPr>
              <a:grpSpLocks noChangeAspect="1"/>
            </p:cNvGrpSpPr>
            <p:nvPr/>
          </p:nvGrpSpPr>
          <p:grpSpPr>
            <a:xfrm>
              <a:off x="12642818" y="4736506"/>
              <a:ext cx="3846388" cy="2035345"/>
              <a:chOff x="12543611" y="4106332"/>
              <a:chExt cx="4273764" cy="2261495"/>
            </a:xfrm>
          </p:grpSpPr>
          <p:pic>
            <p:nvPicPr>
              <p:cNvPr id="18" name="図 17">
                <a:extLst>
                  <a:ext uri="{FF2B5EF4-FFF2-40B4-BE49-F238E27FC236}">
                    <a16:creationId xmlns:a16="http://schemas.microsoft.com/office/drawing/2014/main" id="{09D8017A-E6B0-D97F-6C79-343F892C8A2C}"/>
                  </a:ext>
                </a:extLst>
              </p:cNvPr>
              <p:cNvPicPr>
                <a:picLocks noChangeAspect="1"/>
              </p:cNvPicPr>
              <p:nvPr/>
            </p:nvPicPr>
            <p:blipFill>
              <a:blip r:embed="rId7"/>
              <a:stretch>
                <a:fillRect/>
              </a:stretch>
            </p:blipFill>
            <p:spPr>
              <a:xfrm>
                <a:off x="12543611" y="4106332"/>
                <a:ext cx="4273764" cy="2261495"/>
              </a:xfrm>
              <a:prstGeom prst="rect">
                <a:avLst/>
              </a:prstGeom>
            </p:spPr>
          </p:pic>
          <p:sp>
            <p:nvSpPr>
              <p:cNvPr id="32" name="四角形: 角を丸くする 31">
                <a:extLst>
                  <a:ext uri="{FF2B5EF4-FFF2-40B4-BE49-F238E27FC236}">
                    <a16:creationId xmlns:a16="http://schemas.microsoft.com/office/drawing/2014/main" id="{C264A6BA-EBB7-8C2E-DEF5-FD44938F0D55}"/>
                  </a:ext>
                </a:extLst>
              </p:cNvPr>
              <p:cNvSpPr/>
              <p:nvPr/>
            </p:nvSpPr>
            <p:spPr>
              <a:xfrm>
                <a:off x="14634964" y="5329139"/>
                <a:ext cx="1661258" cy="508954"/>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grpSp>
      </p:grpSp>
      <p:sp>
        <p:nvSpPr>
          <p:cNvPr id="2" name="日付プレースホルダー 1">
            <a:extLst>
              <a:ext uri="{FF2B5EF4-FFF2-40B4-BE49-F238E27FC236}">
                <a16:creationId xmlns:a16="http://schemas.microsoft.com/office/drawing/2014/main" id="{FC468102-AA02-C9B0-DC96-53BFB6C23780}"/>
              </a:ext>
            </a:extLst>
          </p:cNvPr>
          <p:cNvSpPr>
            <a:spLocks noGrp="1"/>
          </p:cNvSpPr>
          <p:nvPr>
            <p:ph type="dt" sz="half" idx="10"/>
          </p:nvPr>
        </p:nvSpPr>
        <p:spPr>
          <a:xfrm>
            <a:off x="329151" y="338412"/>
            <a:ext cx="2940821" cy="365125"/>
          </a:xfrm>
        </p:spPr>
        <p:txBody>
          <a:bodyPr/>
          <a:lstStyle/>
          <a:p>
            <a:fld id="{41322021-5C6E-432F-93C5-66F3C6767202}" type="datetime2">
              <a:rPr kumimoji="1" lang="ja-JP" altLang="en-US" smtClean="0"/>
              <a:t>2025年3月6日(木)</a:t>
            </a:fld>
            <a:endParaRPr kumimoji="1" lang="ja-JP" altLang="en-US" dirty="0"/>
          </a:p>
        </p:txBody>
      </p:sp>
    </p:spTree>
    <p:extLst>
      <p:ext uri="{BB962C8B-B14F-4D97-AF65-F5344CB8AC3E}">
        <p14:creationId xmlns:p14="http://schemas.microsoft.com/office/powerpoint/2010/main" val="3025811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C488F46-DCFE-8B8C-DA85-54DD9ABF7604}"/>
            </a:ext>
          </a:extLst>
        </p:cNvPr>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1841B556-9444-E88F-065D-EDB842D09048}"/>
              </a:ext>
            </a:extLst>
          </p:cNvPr>
          <p:cNvSpPr>
            <a:spLocks noChangeAspect="1"/>
          </p:cNvSpPr>
          <p:nvPr/>
        </p:nvSpPr>
        <p:spPr>
          <a:xfrm>
            <a:off x="8130210" y="3979387"/>
            <a:ext cx="2340000" cy="1836000"/>
          </a:xfrm>
          <a:prstGeom prst="rect">
            <a:avLst/>
          </a:prstGeom>
          <a:solidFill>
            <a:srgbClr val="FF99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オニヤンマがおしりを</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につけていた</a:t>
            </a:r>
          </a:p>
        </p:txBody>
      </p:sp>
      <p:sp>
        <p:nvSpPr>
          <p:cNvPr id="3" name="フッター プレースホルダー 2">
            <a:extLst>
              <a:ext uri="{FF2B5EF4-FFF2-40B4-BE49-F238E27FC236}">
                <a16:creationId xmlns:a16="http://schemas.microsoft.com/office/drawing/2014/main" id="{71888810-214B-2760-B06B-38EF33240121}"/>
              </a:ext>
            </a:extLst>
          </p:cNvPr>
          <p:cNvSpPr>
            <a:spLocks noGrp="1"/>
          </p:cNvSpPr>
          <p:nvPr>
            <p:ph type="ftr" sz="quarter" idx="11"/>
          </p:nvPr>
        </p:nvSpPr>
        <p:spPr/>
        <p:txBody>
          <a:bodyPr/>
          <a:lstStyle/>
          <a:p>
            <a:r>
              <a:rPr kumimoji="1" lang="ja-JP" altLang="en-US"/>
              <a:t>単元〇　　〇〇〇〇</a:t>
            </a:r>
            <a:endParaRPr kumimoji="1" lang="ja-JP" altLang="en-US" dirty="0"/>
          </a:p>
        </p:txBody>
      </p:sp>
      <p:sp>
        <p:nvSpPr>
          <p:cNvPr id="4" name="スライド番号プレースホルダー 3">
            <a:extLst>
              <a:ext uri="{FF2B5EF4-FFF2-40B4-BE49-F238E27FC236}">
                <a16:creationId xmlns:a16="http://schemas.microsoft.com/office/drawing/2014/main" id="{1D25A64D-53AC-99D1-AB3D-9662A530BB41}"/>
              </a:ext>
            </a:extLst>
          </p:cNvPr>
          <p:cNvSpPr>
            <a:spLocks noGrp="1"/>
          </p:cNvSpPr>
          <p:nvPr>
            <p:ph type="sldNum" sz="quarter" idx="12"/>
          </p:nvPr>
        </p:nvSpPr>
        <p:spPr/>
        <p:txBody>
          <a:bodyPr/>
          <a:lstStyle/>
          <a:p>
            <a:fld id="{0EA52C72-B4CD-46B7-86A2-3DD7ECA0A6D3}" type="slidenum">
              <a:rPr kumimoji="1" lang="ja-JP" altLang="en-US" smtClean="0"/>
              <a:t>20</a:t>
            </a:fld>
            <a:endParaRPr kumimoji="1" lang="ja-JP" altLang="en-US"/>
          </a:p>
        </p:txBody>
      </p:sp>
      <p:sp>
        <p:nvSpPr>
          <p:cNvPr id="2" name="日付プレースホルダー 1">
            <a:extLst>
              <a:ext uri="{FF2B5EF4-FFF2-40B4-BE49-F238E27FC236}">
                <a16:creationId xmlns:a16="http://schemas.microsoft.com/office/drawing/2014/main" id="{530BE628-D91F-257F-3E2E-6F71176D2F14}"/>
              </a:ext>
            </a:extLst>
          </p:cNvPr>
          <p:cNvSpPr>
            <a:spLocks noGrp="1"/>
          </p:cNvSpPr>
          <p:nvPr>
            <p:ph type="dt" sz="half" idx="10"/>
          </p:nvPr>
        </p:nvSpPr>
        <p:spPr/>
        <p:txBody>
          <a:bodyPr/>
          <a:lstStyle/>
          <a:p>
            <a:fld id="{5A9980AC-F077-4ACE-899F-F8E364D53BB0}" type="datetime2">
              <a:rPr kumimoji="1" lang="ja-JP" altLang="en-US" smtClean="0"/>
              <a:t>2025年3月6日(木)</a:t>
            </a:fld>
            <a:endParaRPr kumimoji="1" lang="ja-JP" altLang="en-US" dirty="0"/>
          </a:p>
        </p:txBody>
      </p:sp>
      <p:sp>
        <p:nvSpPr>
          <p:cNvPr id="11" name="正方形/長方形 10">
            <a:extLst>
              <a:ext uri="{FF2B5EF4-FFF2-40B4-BE49-F238E27FC236}">
                <a16:creationId xmlns:a16="http://schemas.microsoft.com/office/drawing/2014/main" id="{B630E150-5F44-6A4E-6650-DC45A8098B72}"/>
              </a:ext>
            </a:extLst>
          </p:cNvPr>
          <p:cNvSpPr>
            <a:spLocks noChangeAspect="1"/>
          </p:cNvSpPr>
          <p:nvPr/>
        </p:nvSpPr>
        <p:spPr>
          <a:xfrm>
            <a:off x="4068743" y="4193244"/>
            <a:ext cx="2340000" cy="1836000"/>
          </a:xfrm>
          <a:prstGeom prst="rect">
            <a:avLst/>
          </a:prstGeom>
          <a:solidFill>
            <a:srgbClr val="99FF99"/>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アキアカネが</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近く</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にいた</a:t>
            </a:r>
          </a:p>
        </p:txBody>
      </p:sp>
      <p:sp>
        <p:nvSpPr>
          <p:cNvPr id="24" name="正方形/長方形 23">
            <a:extLst>
              <a:ext uri="{FF2B5EF4-FFF2-40B4-BE49-F238E27FC236}">
                <a16:creationId xmlns:a16="http://schemas.microsoft.com/office/drawing/2014/main" id="{1CAB4AB9-A9AA-1127-07FD-128BE89B2B93}"/>
              </a:ext>
            </a:extLst>
          </p:cNvPr>
          <p:cNvSpPr>
            <a:spLocks noChangeAspect="1"/>
          </p:cNvSpPr>
          <p:nvPr/>
        </p:nvSpPr>
        <p:spPr>
          <a:xfrm>
            <a:off x="6033157" y="1682640"/>
            <a:ext cx="2340000" cy="1836000"/>
          </a:xfrm>
          <a:prstGeom prst="rect">
            <a:avLst/>
          </a:prstGeom>
          <a:solidFill>
            <a:srgbClr val="66CC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カブトムシは森の中に住んでいる</a:t>
            </a:r>
          </a:p>
        </p:txBody>
      </p:sp>
      <p:sp>
        <p:nvSpPr>
          <p:cNvPr id="9" name="正方形/長方形 8">
            <a:extLst>
              <a:ext uri="{FF2B5EF4-FFF2-40B4-BE49-F238E27FC236}">
                <a16:creationId xmlns:a16="http://schemas.microsoft.com/office/drawing/2014/main" id="{030D5C9C-2E32-E3E1-E058-83B5FAA1BDA2}"/>
              </a:ext>
            </a:extLst>
          </p:cNvPr>
          <p:cNvSpPr>
            <a:spLocks noChangeAspect="1"/>
          </p:cNvSpPr>
          <p:nvPr/>
        </p:nvSpPr>
        <p:spPr>
          <a:xfrm>
            <a:off x="1733311" y="1827499"/>
            <a:ext cx="2340000" cy="1836000"/>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ノコギリクワガタを木で見つけた</a:t>
            </a:r>
          </a:p>
        </p:txBody>
      </p:sp>
      <p:sp>
        <p:nvSpPr>
          <p:cNvPr id="5" name="四角形: 角を丸くする 4">
            <a:extLst>
              <a:ext uri="{FF2B5EF4-FFF2-40B4-BE49-F238E27FC236}">
                <a16:creationId xmlns:a16="http://schemas.microsoft.com/office/drawing/2014/main" id="{A37D0591-5229-E6E2-05DB-E2D6EBCD52D0}"/>
              </a:ext>
            </a:extLst>
          </p:cNvPr>
          <p:cNvSpPr/>
          <p:nvPr/>
        </p:nvSpPr>
        <p:spPr>
          <a:xfrm>
            <a:off x="329149" y="782463"/>
            <a:ext cx="7920000" cy="7077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rPr>
              <a:t>れい</a:t>
            </a:r>
            <a:r>
              <a:rPr kumimoji="1" lang="ja-JP" altLang="en-US" sz="36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こん虫などの動物</a:t>
            </a:r>
            <a:r>
              <a:rPr kumimoji="1" lang="ja-JP" altLang="en-US" sz="36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が</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いる場所</a:t>
            </a:r>
            <a:endParaRPr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endParaRPr>
          </a:p>
        </p:txBody>
      </p:sp>
      <p:sp>
        <p:nvSpPr>
          <p:cNvPr id="6" name="正方形/長方形 5">
            <a:extLst>
              <a:ext uri="{FF2B5EF4-FFF2-40B4-BE49-F238E27FC236}">
                <a16:creationId xmlns:a16="http://schemas.microsoft.com/office/drawing/2014/main" id="{0A6A9D88-5941-26C1-891D-5D92C4E34547}"/>
              </a:ext>
            </a:extLst>
          </p:cNvPr>
          <p:cNvSpPr>
            <a:spLocks noChangeAspect="1"/>
          </p:cNvSpPr>
          <p:nvPr/>
        </p:nvSpPr>
        <p:spPr>
          <a:xfrm>
            <a:off x="9038995" y="1136330"/>
            <a:ext cx="2340000" cy="1836000"/>
          </a:xfrm>
          <a:prstGeom prst="rect">
            <a:avLst/>
          </a:prstGeom>
          <a:solidFill>
            <a:srgbClr val="66CC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altLang="ja-JP"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アリ</a:t>
            </a:r>
            <a:r>
              <a:rPr lang="ja-JP" altLang="en-US"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が虫を</a:t>
            </a:r>
            <a:endParaRPr lang="en-US" altLang="ja-JP"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gn="just"/>
            <a:r>
              <a:rPr lang="ja-JP" altLang="en-US"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はこんでいた</a:t>
            </a:r>
            <a:endParaRPr lang="ja-JP" altLang="ja-JP" sz="28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Tree>
    <p:extLst>
      <p:ext uri="{BB962C8B-B14F-4D97-AF65-F5344CB8AC3E}">
        <p14:creationId xmlns:p14="http://schemas.microsoft.com/office/powerpoint/2010/main" val="2511191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08333E-7 2.96296E-6 L 0.26016 0.01597 " pathEditMode="relative" rAng="0" ptsTypes="AA">
                                      <p:cBhvr>
                                        <p:cTn id="6" dur="2000" fill="hold"/>
                                        <p:tgtEl>
                                          <p:spTgt spid="6"/>
                                        </p:tgtEl>
                                        <p:attrNameLst>
                                          <p:attrName>ppt_x</p:attrName>
                                          <p:attrName>ppt_y</p:attrName>
                                        </p:attrNameLst>
                                      </p:cBhvr>
                                      <p:rCtr x="13008" y="78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 name="四角形: 角を丸くする 29">
            <a:extLst>
              <a:ext uri="{FF2B5EF4-FFF2-40B4-BE49-F238E27FC236}">
                <a16:creationId xmlns:a16="http://schemas.microsoft.com/office/drawing/2014/main" id="{9B917919-587A-8799-A5DD-55EA96BB7AFE}"/>
              </a:ext>
            </a:extLst>
          </p:cNvPr>
          <p:cNvSpPr/>
          <p:nvPr/>
        </p:nvSpPr>
        <p:spPr>
          <a:xfrm>
            <a:off x="329151" y="2211376"/>
            <a:ext cx="5580000" cy="3136128"/>
          </a:xfrm>
          <a:prstGeom prst="roundRect">
            <a:avLst/>
          </a:prstGeom>
          <a:solidFill>
            <a:schemeClr val="bg1"/>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04F7A39C-1944-0C6E-6F9E-87F052ED7573}"/>
              </a:ext>
            </a:extLst>
          </p:cNvPr>
          <p:cNvSpPr/>
          <p:nvPr/>
        </p:nvSpPr>
        <p:spPr>
          <a:xfrm>
            <a:off x="6240884" y="2214877"/>
            <a:ext cx="5580000" cy="3132627"/>
          </a:xfrm>
          <a:prstGeom prst="roundRect">
            <a:avLst/>
          </a:prstGeom>
          <a:solidFill>
            <a:schemeClr val="bg1"/>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正方形/長方形 16">
            <a:extLst>
              <a:ext uri="{FF2B5EF4-FFF2-40B4-BE49-F238E27FC236}">
                <a16:creationId xmlns:a16="http://schemas.microsoft.com/office/drawing/2014/main" id="{05C5BA57-BB11-D6F8-9F00-FA766FDB10D9}"/>
              </a:ext>
            </a:extLst>
          </p:cNvPr>
          <p:cNvSpPr>
            <a:spLocks/>
          </p:cNvSpPr>
          <p:nvPr/>
        </p:nvSpPr>
        <p:spPr>
          <a:xfrm>
            <a:off x="8128800" y="3978000"/>
            <a:ext cx="2340000" cy="1836000"/>
          </a:xfrm>
          <a:prstGeom prst="rect">
            <a:avLst/>
          </a:prstGeom>
          <a:solidFill>
            <a:srgbClr val="FF99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オニヤンマがおしりを</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につけていた</a:t>
            </a:r>
          </a:p>
        </p:txBody>
      </p:sp>
      <p:sp>
        <p:nvSpPr>
          <p:cNvPr id="3" name="フッター プレースホルダー 2">
            <a:extLst>
              <a:ext uri="{FF2B5EF4-FFF2-40B4-BE49-F238E27FC236}">
                <a16:creationId xmlns:a16="http://schemas.microsoft.com/office/drawing/2014/main" id="{90E3FE4E-7CFC-D9BE-4866-09A86F181A15}"/>
              </a:ext>
            </a:extLst>
          </p:cNvPr>
          <p:cNvSpPr>
            <a:spLocks noGrp="1"/>
          </p:cNvSpPr>
          <p:nvPr>
            <p:ph type="ftr" sz="quarter" idx="11"/>
          </p:nvPr>
        </p:nvSpPr>
        <p:spPr/>
        <p:txBody>
          <a:bodyPr/>
          <a:lstStyle/>
          <a:p>
            <a:r>
              <a:rPr kumimoji="1" lang="ja-JP" altLang="en-US"/>
              <a:t>単元〇　　〇〇〇〇</a:t>
            </a:r>
            <a:endParaRPr kumimoji="1" lang="ja-JP" altLang="en-US" dirty="0"/>
          </a:p>
        </p:txBody>
      </p:sp>
      <p:sp>
        <p:nvSpPr>
          <p:cNvPr id="4" name="スライド番号プレースホルダー 3">
            <a:extLst>
              <a:ext uri="{FF2B5EF4-FFF2-40B4-BE49-F238E27FC236}">
                <a16:creationId xmlns:a16="http://schemas.microsoft.com/office/drawing/2014/main" id="{F3E02DD6-6664-265E-DA80-08C9CB3B9A8B}"/>
              </a:ext>
            </a:extLst>
          </p:cNvPr>
          <p:cNvSpPr>
            <a:spLocks noGrp="1"/>
          </p:cNvSpPr>
          <p:nvPr>
            <p:ph type="sldNum" sz="quarter" idx="12"/>
          </p:nvPr>
        </p:nvSpPr>
        <p:spPr/>
        <p:txBody>
          <a:bodyPr/>
          <a:lstStyle/>
          <a:p>
            <a:fld id="{0EA52C72-B4CD-46B7-86A2-3DD7ECA0A6D3}" type="slidenum">
              <a:rPr kumimoji="1" lang="ja-JP" altLang="en-US" smtClean="0"/>
              <a:t>21</a:t>
            </a:fld>
            <a:endParaRPr kumimoji="1" lang="ja-JP" altLang="en-US"/>
          </a:p>
        </p:txBody>
      </p:sp>
      <p:sp>
        <p:nvSpPr>
          <p:cNvPr id="2" name="日付プレースホルダー 1">
            <a:extLst>
              <a:ext uri="{FF2B5EF4-FFF2-40B4-BE49-F238E27FC236}">
                <a16:creationId xmlns:a16="http://schemas.microsoft.com/office/drawing/2014/main" id="{40C78BC1-8E37-06FC-204E-59513A1374FB}"/>
              </a:ext>
            </a:extLst>
          </p:cNvPr>
          <p:cNvSpPr>
            <a:spLocks noGrp="1"/>
          </p:cNvSpPr>
          <p:nvPr>
            <p:ph type="dt" sz="half" idx="10"/>
          </p:nvPr>
        </p:nvSpPr>
        <p:spPr/>
        <p:txBody>
          <a:bodyPr/>
          <a:lstStyle/>
          <a:p>
            <a:fld id="{42383C28-863A-4F65-A1F2-02647E7C5E12}" type="datetime2">
              <a:rPr kumimoji="1" lang="ja-JP" altLang="en-US" smtClean="0"/>
              <a:t>2025年3月6日(木)</a:t>
            </a:fld>
            <a:endParaRPr kumimoji="1" lang="ja-JP" altLang="en-US" dirty="0"/>
          </a:p>
        </p:txBody>
      </p:sp>
      <p:sp>
        <p:nvSpPr>
          <p:cNvPr id="11" name="正方形/長方形 10">
            <a:extLst>
              <a:ext uri="{FF2B5EF4-FFF2-40B4-BE49-F238E27FC236}">
                <a16:creationId xmlns:a16="http://schemas.microsoft.com/office/drawing/2014/main" id="{2F196434-5A64-DC3D-23E0-93913EE7F076}"/>
              </a:ext>
            </a:extLst>
          </p:cNvPr>
          <p:cNvSpPr>
            <a:spLocks/>
          </p:cNvSpPr>
          <p:nvPr/>
        </p:nvSpPr>
        <p:spPr>
          <a:xfrm>
            <a:off x="4068000" y="4194000"/>
            <a:ext cx="2340000" cy="1836000"/>
          </a:xfrm>
          <a:prstGeom prst="rect">
            <a:avLst/>
          </a:prstGeom>
          <a:solidFill>
            <a:srgbClr val="99FF99"/>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アキアカネが</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近く</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にいた</a:t>
            </a:r>
          </a:p>
        </p:txBody>
      </p:sp>
      <p:sp>
        <p:nvSpPr>
          <p:cNvPr id="25" name="正方形/長方形 24">
            <a:extLst>
              <a:ext uri="{FF2B5EF4-FFF2-40B4-BE49-F238E27FC236}">
                <a16:creationId xmlns:a16="http://schemas.microsoft.com/office/drawing/2014/main" id="{022ADED8-5454-F7A9-70FE-1E0401D4CE2D}"/>
              </a:ext>
            </a:extLst>
          </p:cNvPr>
          <p:cNvSpPr/>
          <p:nvPr/>
        </p:nvSpPr>
        <p:spPr>
          <a:xfrm>
            <a:off x="2260800" y="1849658"/>
            <a:ext cx="1620000" cy="720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28" name="正方形/長方形 27">
            <a:extLst>
              <a:ext uri="{FF2B5EF4-FFF2-40B4-BE49-F238E27FC236}">
                <a16:creationId xmlns:a16="http://schemas.microsoft.com/office/drawing/2014/main" id="{ADF33395-D09D-9ABF-28CA-D635F3F43C9F}"/>
              </a:ext>
            </a:extLst>
          </p:cNvPr>
          <p:cNvSpPr/>
          <p:nvPr/>
        </p:nvSpPr>
        <p:spPr>
          <a:xfrm>
            <a:off x="8218709" y="1849658"/>
            <a:ext cx="1620000" cy="720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水</a:t>
            </a:r>
          </a:p>
        </p:txBody>
      </p:sp>
      <p:sp>
        <p:nvSpPr>
          <p:cNvPr id="24" name="正方形/長方形 23">
            <a:extLst>
              <a:ext uri="{FF2B5EF4-FFF2-40B4-BE49-F238E27FC236}">
                <a16:creationId xmlns:a16="http://schemas.microsoft.com/office/drawing/2014/main" id="{0B6E7BCE-955C-969F-9ABC-AA4F4A257076}"/>
              </a:ext>
            </a:extLst>
          </p:cNvPr>
          <p:cNvSpPr/>
          <p:nvPr/>
        </p:nvSpPr>
        <p:spPr>
          <a:xfrm>
            <a:off x="6032950" y="1681200"/>
            <a:ext cx="2340000" cy="1836000"/>
          </a:xfrm>
          <a:prstGeom prst="rect">
            <a:avLst/>
          </a:prstGeom>
          <a:solidFill>
            <a:srgbClr val="66CCFF"/>
          </a:solidFill>
          <a:ln w="12700" cap="flat" cmpd="sng" algn="ctr">
            <a:solidFill>
              <a:srgbClr val="042433"/>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カブトムシは森の中に住んでいる</a:t>
            </a:r>
          </a:p>
        </p:txBody>
      </p:sp>
      <p:sp>
        <p:nvSpPr>
          <p:cNvPr id="9" name="正方形/長方形 8">
            <a:extLst>
              <a:ext uri="{FF2B5EF4-FFF2-40B4-BE49-F238E27FC236}">
                <a16:creationId xmlns:a16="http://schemas.microsoft.com/office/drawing/2014/main" id="{16E21734-977B-778F-741E-8DFF2932663E}"/>
              </a:ext>
            </a:extLst>
          </p:cNvPr>
          <p:cNvSpPr>
            <a:spLocks/>
          </p:cNvSpPr>
          <p:nvPr/>
        </p:nvSpPr>
        <p:spPr>
          <a:xfrm>
            <a:off x="1734550" y="1828800"/>
            <a:ext cx="2340000" cy="1836000"/>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ノコギリクワガタを木で見つけた</a:t>
            </a:r>
          </a:p>
        </p:txBody>
      </p:sp>
      <p:sp>
        <p:nvSpPr>
          <p:cNvPr id="6" name="四角形: 角を丸くする 5">
            <a:extLst>
              <a:ext uri="{FF2B5EF4-FFF2-40B4-BE49-F238E27FC236}">
                <a16:creationId xmlns:a16="http://schemas.microsoft.com/office/drawing/2014/main" id="{4A553345-7DB1-A040-C6A9-A8F738551F44}"/>
              </a:ext>
            </a:extLst>
          </p:cNvPr>
          <p:cNvSpPr/>
          <p:nvPr/>
        </p:nvSpPr>
        <p:spPr>
          <a:xfrm>
            <a:off x="329149" y="782463"/>
            <a:ext cx="7920000" cy="7077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rPr>
              <a:t>れい</a:t>
            </a:r>
            <a:r>
              <a:rPr kumimoji="1" lang="ja-JP" altLang="en-US" sz="36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こん虫などの動物</a:t>
            </a:r>
            <a:r>
              <a:rPr kumimoji="1" lang="ja-JP" altLang="en-US" sz="36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が</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いる場所</a:t>
            </a:r>
            <a:endParaRPr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68311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91667E-6 4.81481E-6 L -0.22943 0.17175 " pathEditMode="relative" rAng="0" ptsTypes="AA">
                                      <p:cBhvr>
                                        <p:cTn id="6" dur="2000" fill="hold"/>
                                        <p:tgtEl>
                                          <p:spTgt spid="24"/>
                                        </p:tgtEl>
                                        <p:attrNameLst>
                                          <p:attrName>ppt_x</p:attrName>
                                          <p:attrName>ppt_y</p:attrName>
                                        </p:attrNameLst>
                                      </p:cBhvr>
                                      <p:rCtr x="-11471" y="8588"/>
                                    </p:animMotion>
                                  </p:childTnLst>
                                </p:cTn>
                              </p:par>
                              <p:par>
                                <p:cTn id="7" presetID="42" presetClass="path" presetSubtype="0" accel="50000" decel="50000" fill="hold" grpId="0" nodeType="withEffect">
                                  <p:stCondLst>
                                    <p:cond delay="0"/>
                                  </p:stCondLst>
                                  <p:childTnLst>
                                    <p:animMotion origin="layout" path="M -2.91667E-6 -2.96296E-6 L -0.09596 0.14977 " pathEditMode="relative" rAng="0" ptsTypes="AA">
                                      <p:cBhvr>
                                        <p:cTn id="8" dur="2000" fill="hold"/>
                                        <p:tgtEl>
                                          <p:spTgt spid="9"/>
                                        </p:tgtEl>
                                        <p:attrNameLst>
                                          <p:attrName>ppt_x</p:attrName>
                                          <p:attrName>ppt_y</p:attrName>
                                        </p:attrNameLst>
                                      </p:cBhvr>
                                      <p:rCtr x="-4805" y="7477"/>
                                    </p:animMotion>
                                  </p:childTnLst>
                                </p:cTn>
                              </p:par>
                              <p:par>
                                <p:cTn id="9" presetID="42" presetClass="path" presetSubtype="0" accel="50000" decel="50000" fill="hold" grpId="0" nodeType="withEffect">
                                  <p:stCondLst>
                                    <p:cond delay="0"/>
                                  </p:stCondLst>
                                  <p:childTnLst>
                                    <p:animMotion origin="layout" path="M -4.16667E-7 1.11111E-6 L 0.08997 -0.16204 " pathEditMode="relative" rAng="0" ptsTypes="AA">
                                      <p:cBhvr>
                                        <p:cTn id="10" dur="2000" fill="hold"/>
                                        <p:tgtEl>
                                          <p:spTgt spid="17"/>
                                        </p:tgtEl>
                                        <p:attrNameLst>
                                          <p:attrName>ppt_x</p:attrName>
                                          <p:attrName>ppt_y</p:attrName>
                                        </p:attrNameLst>
                                      </p:cBhvr>
                                      <p:rCtr x="4492" y="-8102"/>
                                    </p:animMotion>
                                  </p:childTnLst>
                                </p:cTn>
                              </p:par>
                              <p:par>
                                <p:cTn id="11" presetID="42" presetClass="path" presetSubtype="0" accel="50000" decel="50000" fill="hold" grpId="0" nodeType="withEffect">
                                  <p:stCondLst>
                                    <p:cond delay="0"/>
                                  </p:stCondLst>
                                  <p:childTnLst>
                                    <p:animMotion origin="layout" path="M 2.5E-6 -3.7037E-7 L 0.20065 -0.19468 " pathEditMode="relative" rAng="0" ptsTypes="AA">
                                      <p:cBhvr>
                                        <p:cTn id="12" dur="2000" fill="hold"/>
                                        <p:tgtEl>
                                          <p:spTgt spid="11"/>
                                        </p:tgtEl>
                                        <p:attrNameLst>
                                          <p:attrName>ppt_x</p:attrName>
                                          <p:attrName>ppt_y</p:attrName>
                                        </p:attrNameLst>
                                      </p:cBhvr>
                                      <p:rCtr x="10026" y="-9745"/>
                                    </p:animMotion>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500"/>
                                        <p:tgtEl>
                                          <p:spTgt spid="3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500"/>
                                        <p:tgtEl>
                                          <p:spTgt spid="30"/>
                                        </p:tgtEl>
                                      </p:cBhvr>
                                    </p:animEffect>
                                  </p:childTnLst>
                                </p:cTn>
                              </p:par>
                            </p:childTnLst>
                          </p:cTn>
                        </p:par>
                        <p:par>
                          <p:cTn id="20" fill="hold">
                            <p:stCondLst>
                              <p:cond delay="2500"/>
                            </p:stCondLst>
                            <p:childTnLst>
                              <p:par>
                                <p:cTn id="21" presetID="10"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17" grpId="0" animBg="1"/>
      <p:bldP spid="11" grpId="0" animBg="1"/>
      <p:bldP spid="25" grpId="0" animBg="1"/>
      <p:bldP spid="28" grpId="0" animBg="1"/>
      <p:bldP spid="24"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 name="四角形: 角を丸くする 29">
            <a:extLst>
              <a:ext uri="{FF2B5EF4-FFF2-40B4-BE49-F238E27FC236}">
                <a16:creationId xmlns:a16="http://schemas.microsoft.com/office/drawing/2014/main" id="{9B917919-587A-8799-A5DD-55EA96BB7AFE}"/>
              </a:ext>
            </a:extLst>
          </p:cNvPr>
          <p:cNvSpPr/>
          <p:nvPr/>
        </p:nvSpPr>
        <p:spPr>
          <a:xfrm>
            <a:off x="329151" y="1887284"/>
            <a:ext cx="5580000" cy="2523131"/>
          </a:xfrm>
          <a:prstGeom prst="roundRect">
            <a:avLst/>
          </a:prstGeom>
          <a:solidFill>
            <a:schemeClr val="bg1"/>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04F7A39C-1944-0C6E-6F9E-87F052ED7573}"/>
              </a:ext>
            </a:extLst>
          </p:cNvPr>
          <p:cNvSpPr/>
          <p:nvPr/>
        </p:nvSpPr>
        <p:spPr>
          <a:xfrm>
            <a:off x="6240884" y="1890786"/>
            <a:ext cx="5580000" cy="2519630"/>
          </a:xfrm>
          <a:prstGeom prst="roundRect">
            <a:avLst/>
          </a:prstGeom>
          <a:solidFill>
            <a:schemeClr val="bg1"/>
          </a:solid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05C5BA57-BB11-D6F8-9F00-FA766FDB10D9}"/>
              </a:ext>
            </a:extLst>
          </p:cNvPr>
          <p:cNvSpPr>
            <a:spLocks/>
          </p:cNvSpPr>
          <p:nvPr/>
        </p:nvSpPr>
        <p:spPr>
          <a:xfrm>
            <a:off x="9197898" y="2300303"/>
            <a:ext cx="2340000" cy="1836000"/>
          </a:xfrm>
          <a:prstGeom prst="rect">
            <a:avLst/>
          </a:prstGeom>
          <a:solidFill>
            <a:srgbClr val="FF99FF"/>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オニヤンマがおしりを</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につけていた</a:t>
            </a:r>
          </a:p>
        </p:txBody>
      </p:sp>
      <p:sp>
        <p:nvSpPr>
          <p:cNvPr id="3" name="フッター プレースホルダー 2">
            <a:extLst>
              <a:ext uri="{FF2B5EF4-FFF2-40B4-BE49-F238E27FC236}">
                <a16:creationId xmlns:a16="http://schemas.microsoft.com/office/drawing/2014/main" id="{90E3FE4E-7CFC-D9BE-4866-09A86F181A15}"/>
              </a:ext>
            </a:extLst>
          </p:cNvPr>
          <p:cNvSpPr>
            <a:spLocks noGrp="1"/>
          </p:cNvSpPr>
          <p:nvPr>
            <p:ph type="ftr" sz="quarter" idx="11"/>
          </p:nvPr>
        </p:nvSpPr>
        <p:spPr/>
        <p:txBody>
          <a:bodyPr/>
          <a:lstStyle/>
          <a:p>
            <a:r>
              <a:rPr kumimoji="1" lang="ja-JP" altLang="en-US"/>
              <a:t>単元〇　　〇〇〇〇</a:t>
            </a:r>
            <a:endParaRPr kumimoji="1" lang="ja-JP" altLang="en-US" dirty="0"/>
          </a:p>
        </p:txBody>
      </p:sp>
      <p:sp>
        <p:nvSpPr>
          <p:cNvPr id="4" name="スライド番号プレースホルダー 3">
            <a:extLst>
              <a:ext uri="{FF2B5EF4-FFF2-40B4-BE49-F238E27FC236}">
                <a16:creationId xmlns:a16="http://schemas.microsoft.com/office/drawing/2014/main" id="{F3E02DD6-6664-265E-DA80-08C9CB3B9A8B}"/>
              </a:ext>
            </a:extLst>
          </p:cNvPr>
          <p:cNvSpPr>
            <a:spLocks noGrp="1"/>
          </p:cNvSpPr>
          <p:nvPr>
            <p:ph type="sldNum" sz="quarter" idx="12"/>
          </p:nvPr>
        </p:nvSpPr>
        <p:spPr/>
        <p:txBody>
          <a:bodyPr/>
          <a:lstStyle/>
          <a:p>
            <a:fld id="{0EA52C72-B4CD-46B7-86A2-3DD7ECA0A6D3}" type="slidenum">
              <a:rPr kumimoji="1" lang="ja-JP" altLang="en-US" smtClean="0"/>
              <a:t>22</a:t>
            </a:fld>
            <a:endParaRPr kumimoji="1" lang="ja-JP" altLang="en-US"/>
          </a:p>
        </p:txBody>
      </p:sp>
      <p:sp>
        <p:nvSpPr>
          <p:cNvPr id="2" name="日付プレースホルダー 1">
            <a:extLst>
              <a:ext uri="{FF2B5EF4-FFF2-40B4-BE49-F238E27FC236}">
                <a16:creationId xmlns:a16="http://schemas.microsoft.com/office/drawing/2014/main" id="{40C78BC1-8E37-06FC-204E-59513A1374FB}"/>
              </a:ext>
            </a:extLst>
          </p:cNvPr>
          <p:cNvSpPr>
            <a:spLocks noGrp="1"/>
          </p:cNvSpPr>
          <p:nvPr>
            <p:ph type="dt" sz="half" idx="10"/>
          </p:nvPr>
        </p:nvSpPr>
        <p:spPr/>
        <p:txBody>
          <a:bodyPr/>
          <a:lstStyle/>
          <a:p>
            <a:fld id="{42383C28-863A-4F65-A1F2-02647E7C5E12}" type="datetime2">
              <a:rPr kumimoji="1" lang="ja-JP" altLang="en-US" smtClean="0"/>
              <a:t>2025年3月6日(木)</a:t>
            </a:fld>
            <a:endParaRPr kumimoji="1" lang="ja-JP" altLang="en-US" dirty="0"/>
          </a:p>
        </p:txBody>
      </p:sp>
      <p:sp>
        <p:nvSpPr>
          <p:cNvPr id="11" name="正方形/長方形 10">
            <a:extLst>
              <a:ext uri="{FF2B5EF4-FFF2-40B4-BE49-F238E27FC236}">
                <a16:creationId xmlns:a16="http://schemas.microsoft.com/office/drawing/2014/main" id="{2F196434-5A64-DC3D-23E0-93913EE7F076}"/>
              </a:ext>
            </a:extLst>
          </p:cNvPr>
          <p:cNvSpPr>
            <a:spLocks/>
          </p:cNvSpPr>
          <p:nvPr/>
        </p:nvSpPr>
        <p:spPr>
          <a:xfrm>
            <a:off x="6505473" y="2302444"/>
            <a:ext cx="2340000" cy="1836000"/>
          </a:xfrm>
          <a:prstGeom prst="rect">
            <a:avLst/>
          </a:prstGeom>
          <a:solidFill>
            <a:srgbClr val="99FF99"/>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アキアカネが</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川</a:t>
            </a:r>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のちかくにいた。</a:t>
            </a:r>
          </a:p>
        </p:txBody>
      </p:sp>
      <p:sp>
        <p:nvSpPr>
          <p:cNvPr id="25" name="正方形/長方形 24">
            <a:extLst>
              <a:ext uri="{FF2B5EF4-FFF2-40B4-BE49-F238E27FC236}">
                <a16:creationId xmlns:a16="http://schemas.microsoft.com/office/drawing/2014/main" id="{022ADED8-5454-F7A9-70FE-1E0401D4CE2D}"/>
              </a:ext>
            </a:extLst>
          </p:cNvPr>
          <p:cNvSpPr/>
          <p:nvPr/>
        </p:nvSpPr>
        <p:spPr>
          <a:xfrm>
            <a:off x="2260800" y="1525566"/>
            <a:ext cx="1620000" cy="720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28" name="正方形/長方形 27">
            <a:extLst>
              <a:ext uri="{FF2B5EF4-FFF2-40B4-BE49-F238E27FC236}">
                <a16:creationId xmlns:a16="http://schemas.microsoft.com/office/drawing/2014/main" id="{ADF33395-D09D-9ABF-28CA-D635F3F43C9F}"/>
              </a:ext>
            </a:extLst>
          </p:cNvPr>
          <p:cNvSpPr/>
          <p:nvPr/>
        </p:nvSpPr>
        <p:spPr>
          <a:xfrm>
            <a:off x="8218709" y="1525566"/>
            <a:ext cx="1620000" cy="720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水</a:t>
            </a:r>
          </a:p>
        </p:txBody>
      </p:sp>
      <p:sp>
        <p:nvSpPr>
          <p:cNvPr id="24" name="正方形/長方形 23">
            <a:extLst>
              <a:ext uri="{FF2B5EF4-FFF2-40B4-BE49-F238E27FC236}">
                <a16:creationId xmlns:a16="http://schemas.microsoft.com/office/drawing/2014/main" id="{0B6E7BCE-955C-969F-9ABC-AA4F4A257076}"/>
              </a:ext>
            </a:extLst>
          </p:cNvPr>
          <p:cNvSpPr/>
          <p:nvPr/>
        </p:nvSpPr>
        <p:spPr>
          <a:xfrm>
            <a:off x="3287427" y="2302444"/>
            <a:ext cx="2340000" cy="1836000"/>
          </a:xfrm>
          <a:prstGeom prst="rect">
            <a:avLst/>
          </a:prstGeom>
          <a:solidFill>
            <a:srgbClr val="66CCFF"/>
          </a:solidFill>
          <a:ln w="12700" cap="flat" cmpd="sng" algn="ctr">
            <a:solidFill>
              <a:srgbClr val="042433"/>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カブトムシは森の中に住んでいる。</a:t>
            </a:r>
          </a:p>
        </p:txBody>
      </p:sp>
      <p:sp>
        <p:nvSpPr>
          <p:cNvPr id="9" name="正方形/長方形 8">
            <a:extLst>
              <a:ext uri="{FF2B5EF4-FFF2-40B4-BE49-F238E27FC236}">
                <a16:creationId xmlns:a16="http://schemas.microsoft.com/office/drawing/2014/main" id="{16E21734-977B-778F-741E-8DFF2932663E}"/>
              </a:ext>
            </a:extLst>
          </p:cNvPr>
          <p:cNvSpPr>
            <a:spLocks/>
          </p:cNvSpPr>
          <p:nvPr/>
        </p:nvSpPr>
        <p:spPr>
          <a:xfrm>
            <a:off x="612933" y="2302444"/>
            <a:ext cx="2340000" cy="1836000"/>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ノコギリクワガタを木で見つけた。</a:t>
            </a:r>
          </a:p>
        </p:txBody>
      </p:sp>
      <p:sp>
        <p:nvSpPr>
          <p:cNvPr id="6" name="テキスト ボックス 33">
            <a:extLst>
              <a:ext uri="{FF2B5EF4-FFF2-40B4-BE49-F238E27FC236}">
                <a16:creationId xmlns:a16="http://schemas.microsoft.com/office/drawing/2014/main" id="{1870F0E2-D78E-EE5D-2FEF-3674B664A5A8}"/>
              </a:ext>
            </a:extLst>
          </p:cNvPr>
          <p:cNvSpPr txBox="1"/>
          <p:nvPr/>
        </p:nvSpPr>
        <p:spPr>
          <a:xfrm>
            <a:off x="390938" y="5055876"/>
            <a:ext cx="11410123" cy="1063381"/>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4000" kern="100" dirty="0">
                <a:solidFill>
                  <a:srgbClr val="0070C0"/>
                </a:solidFill>
                <a:latin typeface="游明朝" panose="02020400000000000000" pitchFamily="18" charset="-128"/>
                <a:ea typeface="UD デジタル 教科書体 NK-R" panose="02020400000000000000" pitchFamily="18" charset="-128"/>
                <a:cs typeface="Times New Roman" panose="02020603050405020304" pitchFamily="18" charset="0"/>
              </a:rPr>
              <a:t>こん虫などの動物がいる場所は、　</a:t>
            </a:r>
            <a:r>
              <a:rPr lang="ja-JP" altLang="en-US" sz="4000" kern="100" dirty="0">
                <a:solidFill>
                  <a:srgbClr val="0070C0"/>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　　　　　　　　　　　　　　</a:t>
            </a:r>
            <a:r>
              <a:rPr lang="ja-JP" sz="4000" kern="100" dirty="0">
                <a:solidFill>
                  <a:srgbClr val="0070C0"/>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F0280BDF-B7B4-0958-DD24-FD99469FC779}"/>
              </a:ext>
            </a:extLst>
          </p:cNvPr>
          <p:cNvSpPr/>
          <p:nvPr/>
        </p:nvSpPr>
        <p:spPr>
          <a:xfrm>
            <a:off x="7629734" y="5199942"/>
            <a:ext cx="1620000" cy="720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8" name="正方形/長方形 7">
            <a:extLst>
              <a:ext uri="{FF2B5EF4-FFF2-40B4-BE49-F238E27FC236}">
                <a16:creationId xmlns:a16="http://schemas.microsoft.com/office/drawing/2014/main" id="{6EBB66DB-513A-136F-F63C-82652FC0891E}"/>
              </a:ext>
            </a:extLst>
          </p:cNvPr>
          <p:cNvSpPr/>
          <p:nvPr/>
        </p:nvSpPr>
        <p:spPr>
          <a:xfrm>
            <a:off x="9515906" y="5199942"/>
            <a:ext cx="1620000" cy="720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水</a:t>
            </a:r>
          </a:p>
        </p:txBody>
      </p:sp>
      <p:cxnSp>
        <p:nvCxnSpPr>
          <p:cNvPr id="12" name="直線矢印コネクタ 11">
            <a:extLst>
              <a:ext uri="{FF2B5EF4-FFF2-40B4-BE49-F238E27FC236}">
                <a16:creationId xmlns:a16="http://schemas.microsoft.com/office/drawing/2014/main" id="{C2450C87-FB0A-7548-4B8D-BEBD0DF21C87}"/>
              </a:ext>
            </a:extLst>
          </p:cNvPr>
          <p:cNvCxnSpPr>
            <a:stCxn id="25" idx="2"/>
            <a:endCxn id="5" idx="0"/>
          </p:cNvCxnSpPr>
          <p:nvPr/>
        </p:nvCxnSpPr>
        <p:spPr>
          <a:xfrm>
            <a:off x="3070800" y="2245566"/>
            <a:ext cx="5368934" cy="295437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4C3068FE-0FA4-CAB5-F9E6-78DC3254DA82}"/>
              </a:ext>
            </a:extLst>
          </p:cNvPr>
          <p:cNvCxnSpPr>
            <a:cxnSpLocks/>
            <a:stCxn id="28" idx="2"/>
            <a:endCxn id="8" idx="0"/>
          </p:cNvCxnSpPr>
          <p:nvPr/>
        </p:nvCxnSpPr>
        <p:spPr>
          <a:xfrm>
            <a:off x="9028709" y="2245566"/>
            <a:ext cx="1297197" cy="295437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四角形: 角を丸くする 6">
            <a:extLst>
              <a:ext uri="{FF2B5EF4-FFF2-40B4-BE49-F238E27FC236}">
                <a16:creationId xmlns:a16="http://schemas.microsoft.com/office/drawing/2014/main" id="{08AD552C-3169-F755-33B8-812E7580D235}"/>
              </a:ext>
            </a:extLst>
          </p:cNvPr>
          <p:cNvSpPr/>
          <p:nvPr/>
        </p:nvSpPr>
        <p:spPr>
          <a:xfrm>
            <a:off x="329148" y="782463"/>
            <a:ext cx="7920000" cy="7077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rPr>
              <a:t>れい</a:t>
            </a:r>
            <a:r>
              <a:rPr kumimoji="1" lang="ja-JP" altLang="en-US" sz="36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こん虫などの動物</a:t>
            </a:r>
            <a:r>
              <a:rPr kumimoji="1" lang="ja-JP" altLang="en-US" sz="36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が</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いる場所</a:t>
            </a:r>
            <a:endParaRPr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endParaRPr>
          </a:p>
        </p:txBody>
      </p:sp>
    </p:spTree>
    <p:extLst>
      <p:ext uri="{BB962C8B-B14F-4D97-AF65-F5344CB8AC3E}">
        <p14:creationId xmlns:p14="http://schemas.microsoft.com/office/powerpoint/2010/main" val="26898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90E3FE4E-7CFC-D9BE-4866-09A86F181A15}"/>
              </a:ext>
            </a:extLst>
          </p:cNvPr>
          <p:cNvSpPr>
            <a:spLocks noGrp="1"/>
          </p:cNvSpPr>
          <p:nvPr>
            <p:ph type="ftr" sz="quarter" idx="11"/>
          </p:nvPr>
        </p:nvSpPr>
        <p:spPr/>
        <p:txBody>
          <a:bodyPr/>
          <a:lstStyle/>
          <a:p>
            <a:r>
              <a:rPr kumimoji="1" lang="ja-JP" altLang="en-US"/>
              <a:t>単元〇　　〇〇〇〇</a:t>
            </a:r>
            <a:endParaRPr kumimoji="1" lang="ja-JP" altLang="en-US" dirty="0"/>
          </a:p>
        </p:txBody>
      </p:sp>
      <p:sp>
        <p:nvSpPr>
          <p:cNvPr id="4" name="スライド番号プレースホルダー 3">
            <a:extLst>
              <a:ext uri="{FF2B5EF4-FFF2-40B4-BE49-F238E27FC236}">
                <a16:creationId xmlns:a16="http://schemas.microsoft.com/office/drawing/2014/main" id="{F3E02DD6-6664-265E-DA80-08C9CB3B9A8B}"/>
              </a:ext>
            </a:extLst>
          </p:cNvPr>
          <p:cNvSpPr>
            <a:spLocks noGrp="1"/>
          </p:cNvSpPr>
          <p:nvPr>
            <p:ph type="sldNum" sz="quarter" idx="12"/>
          </p:nvPr>
        </p:nvSpPr>
        <p:spPr/>
        <p:txBody>
          <a:bodyPr/>
          <a:lstStyle/>
          <a:p>
            <a:fld id="{0EA52C72-B4CD-46B7-86A2-3DD7ECA0A6D3}" type="slidenum">
              <a:rPr kumimoji="1" lang="ja-JP" altLang="en-US" smtClean="0"/>
              <a:t>23</a:t>
            </a:fld>
            <a:endParaRPr kumimoji="1" lang="ja-JP" altLang="en-US"/>
          </a:p>
        </p:txBody>
      </p:sp>
      <p:sp>
        <p:nvSpPr>
          <p:cNvPr id="2" name="日付プレースホルダー 1">
            <a:extLst>
              <a:ext uri="{FF2B5EF4-FFF2-40B4-BE49-F238E27FC236}">
                <a16:creationId xmlns:a16="http://schemas.microsoft.com/office/drawing/2014/main" id="{40C78BC1-8E37-06FC-204E-59513A1374FB}"/>
              </a:ext>
            </a:extLst>
          </p:cNvPr>
          <p:cNvSpPr>
            <a:spLocks noGrp="1"/>
          </p:cNvSpPr>
          <p:nvPr>
            <p:ph type="dt" sz="half" idx="10"/>
          </p:nvPr>
        </p:nvSpPr>
        <p:spPr/>
        <p:txBody>
          <a:bodyPr/>
          <a:lstStyle/>
          <a:p>
            <a:fld id="{42383C28-863A-4F65-A1F2-02647E7C5E12}" type="datetime2">
              <a:rPr kumimoji="1" lang="ja-JP" altLang="en-US" smtClean="0"/>
              <a:t>2025年3月6日(木)</a:t>
            </a:fld>
            <a:endParaRPr kumimoji="1" lang="ja-JP" altLang="en-US" dirty="0"/>
          </a:p>
        </p:txBody>
      </p:sp>
      <p:graphicFrame>
        <p:nvGraphicFramePr>
          <p:cNvPr id="18" name="表 17">
            <a:extLst>
              <a:ext uri="{FF2B5EF4-FFF2-40B4-BE49-F238E27FC236}">
                <a16:creationId xmlns:a16="http://schemas.microsoft.com/office/drawing/2014/main" id="{31EEB538-EE2D-A4A3-47D2-DA950F86AEA7}"/>
              </a:ext>
            </a:extLst>
          </p:cNvPr>
          <p:cNvGraphicFramePr>
            <a:graphicFrameLocks noGrp="1"/>
          </p:cNvGraphicFramePr>
          <p:nvPr>
            <p:extLst>
              <p:ext uri="{D42A27DB-BD31-4B8C-83A1-F6EECF244321}">
                <p14:modId xmlns:p14="http://schemas.microsoft.com/office/powerpoint/2010/main" val="598191732"/>
              </p:ext>
            </p:extLst>
          </p:nvPr>
        </p:nvGraphicFramePr>
        <p:xfrm>
          <a:off x="1072588" y="2355487"/>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気づき</a:t>
                      </a: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r>
                        <a:rPr kumimoji="1" lang="ja-JP" altLang="en-US" sz="2800" dirty="0">
                          <a:latin typeface="UD デジタル 教科書体 N-R" panose="02020400000000000000" pitchFamily="17" charset="-128"/>
                          <a:ea typeface="UD デジタル 教科書体 N-R" panose="02020400000000000000" pitchFamily="17" charset="-128"/>
                        </a:rPr>
                        <a:t>カブトムシ</a:t>
                      </a:r>
                      <a:endParaRPr kumimoji="1" lang="en-US" altLang="ja-JP" sz="1800" dirty="0">
                        <a:latin typeface="UD デジタル 教科書体 N-R" panose="02020400000000000000" pitchFamily="17" charset="-128"/>
                        <a:ea typeface="UD デジタル 教科書体 N-R" panose="02020400000000000000" pitchFamily="17" charset="-128"/>
                      </a:endParaRPr>
                    </a:p>
                    <a:p>
                      <a:pPr algn="ctr"/>
                      <a:endParaRPr kumimoji="1" lang="en-US" altLang="ja-JP" sz="1600" dirty="0">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latin typeface="UD デジタル 教科書体 N-R" panose="02020400000000000000" pitchFamily="17" charset="-128"/>
                          <a:ea typeface="UD デジタル 教科書体 N-R" panose="02020400000000000000" pitchFamily="17" charset="-128"/>
                        </a:rPr>
                        <a:t>クワガタ</a:t>
                      </a:r>
                      <a:endParaRPr kumimoji="1" lang="en-US" altLang="ja-JP" sz="280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19" name="表 18">
            <a:extLst>
              <a:ext uri="{FF2B5EF4-FFF2-40B4-BE49-F238E27FC236}">
                <a16:creationId xmlns:a16="http://schemas.microsoft.com/office/drawing/2014/main" id="{528B5ECC-5C5D-D088-918B-13405DA3DADA}"/>
              </a:ext>
            </a:extLst>
          </p:cNvPr>
          <p:cNvGraphicFramePr>
            <a:graphicFrameLocks noGrp="1"/>
          </p:cNvGraphicFramePr>
          <p:nvPr>
            <p:extLst>
              <p:ext uri="{D42A27DB-BD31-4B8C-83A1-F6EECF244321}">
                <p14:modId xmlns:p14="http://schemas.microsoft.com/office/powerpoint/2010/main" val="2493400014"/>
              </p:ext>
            </p:extLst>
          </p:nvPr>
        </p:nvGraphicFramePr>
        <p:xfrm>
          <a:off x="1080324" y="4970068"/>
          <a:ext cx="10046824" cy="11054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11054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黒や茶色</a:t>
                      </a:r>
                      <a:endParaRPr kumimoji="1" lang="en-US" altLang="ja-JP" sz="2400" b="0" dirty="0">
                        <a:latin typeface="UD デジタル 教科書体 N-R" panose="02020400000000000000" pitchFamily="17" charset="-128"/>
                        <a:ea typeface="UD デジタル 教科書体 N-R" panose="02020400000000000000" pitchFamily="17" charset="-128"/>
                      </a:endParaRPr>
                    </a:p>
                    <a:p>
                      <a:pPr algn="ctr"/>
                      <a:r>
                        <a:rPr kumimoji="1" lang="ja-JP" altLang="en-US" sz="2400" b="0" dirty="0">
                          <a:latin typeface="UD デジタル 教科書体 N-R" panose="02020400000000000000" pitchFamily="17" charset="-128"/>
                          <a:ea typeface="UD デジタル 教科書体 N-R" panose="02020400000000000000" pitchFamily="17" charset="-128"/>
                        </a:rPr>
                        <a:t>じゅえきを吸う</a:t>
                      </a: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20" name="矢印: 下 19">
            <a:extLst>
              <a:ext uri="{FF2B5EF4-FFF2-40B4-BE49-F238E27FC236}">
                <a16:creationId xmlns:a16="http://schemas.microsoft.com/office/drawing/2014/main" id="{BE256B3C-DFC6-8A5F-B981-B6631B765D8C}"/>
              </a:ext>
            </a:extLst>
          </p:cNvPr>
          <p:cNvSpPr/>
          <p:nvPr/>
        </p:nvSpPr>
        <p:spPr>
          <a:xfrm>
            <a:off x="4454081" y="455267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260711CB-EFCA-A857-A9E4-AB6ACE7690FF}"/>
              </a:ext>
            </a:extLst>
          </p:cNvPr>
          <p:cNvSpPr/>
          <p:nvPr/>
        </p:nvSpPr>
        <p:spPr>
          <a:xfrm>
            <a:off x="7012327" y="454166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FAD9F8B0-F845-7516-AB1A-8D7C278E3CFC}"/>
              </a:ext>
            </a:extLst>
          </p:cNvPr>
          <p:cNvSpPr/>
          <p:nvPr/>
        </p:nvSpPr>
        <p:spPr>
          <a:xfrm>
            <a:off x="9475659" y="455267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B9140E03-D1D6-2E64-CACB-85A5F3307250}"/>
              </a:ext>
            </a:extLst>
          </p:cNvPr>
          <p:cNvSpPr/>
          <p:nvPr/>
        </p:nvSpPr>
        <p:spPr>
          <a:xfrm>
            <a:off x="4043408" y="2389867"/>
            <a:ext cx="1620000" cy="51536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32" name="正方形/長方形 31">
            <a:extLst>
              <a:ext uri="{FF2B5EF4-FFF2-40B4-BE49-F238E27FC236}">
                <a16:creationId xmlns:a16="http://schemas.microsoft.com/office/drawing/2014/main" id="{C3C31DB3-A9A7-79CC-7BA8-EDFED909CEC2}"/>
              </a:ext>
            </a:extLst>
          </p:cNvPr>
          <p:cNvSpPr/>
          <p:nvPr/>
        </p:nvSpPr>
        <p:spPr>
          <a:xfrm>
            <a:off x="3630952" y="2947768"/>
            <a:ext cx="2407534" cy="1539442"/>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45645F61-8B00-233F-1E73-F9D6ED4FB264}"/>
              </a:ext>
            </a:extLst>
          </p:cNvPr>
          <p:cNvSpPr/>
          <p:nvPr/>
        </p:nvSpPr>
        <p:spPr>
          <a:xfrm>
            <a:off x="3646028" y="5063877"/>
            <a:ext cx="2407534" cy="94338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27EBDE8C-51A0-D942-3764-0FB0EE70FC8D}"/>
              </a:ext>
            </a:extLst>
          </p:cNvPr>
          <p:cNvSpPr/>
          <p:nvPr/>
        </p:nvSpPr>
        <p:spPr>
          <a:xfrm>
            <a:off x="329150" y="782463"/>
            <a:ext cx="7920000" cy="7077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rPr>
              <a:t>れい</a:t>
            </a:r>
            <a:r>
              <a:rPr kumimoji="1" lang="ja-JP" altLang="en-US" sz="36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こん虫などの動物</a:t>
            </a:r>
            <a:r>
              <a:rPr kumimoji="1" lang="ja-JP" altLang="en-US" sz="36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が</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いる場所</a:t>
            </a:r>
            <a:endParaRPr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endParaRPr>
          </a:p>
        </p:txBody>
      </p:sp>
      <p:sp>
        <p:nvSpPr>
          <p:cNvPr id="9" name="テキスト ボックス 33">
            <a:extLst>
              <a:ext uri="{FF2B5EF4-FFF2-40B4-BE49-F238E27FC236}">
                <a16:creationId xmlns:a16="http://schemas.microsoft.com/office/drawing/2014/main" id="{E527269D-266A-FE04-FBAC-44C049E58C6D}"/>
              </a:ext>
            </a:extLst>
          </p:cNvPr>
          <p:cNvSpPr txBox="1"/>
          <p:nvPr/>
        </p:nvSpPr>
        <p:spPr>
          <a:xfrm>
            <a:off x="323206" y="1516812"/>
            <a:ext cx="11410123" cy="792000"/>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4000" kern="100" dirty="0">
                <a:solidFill>
                  <a:srgbClr val="0070C0"/>
                </a:solidFill>
                <a:latin typeface="游明朝" panose="02020400000000000000" pitchFamily="18" charset="-128"/>
                <a:ea typeface="UD デジタル 教科書体 NK-R" panose="02020400000000000000" pitchFamily="18" charset="-128"/>
                <a:cs typeface="Times New Roman" panose="02020603050405020304" pitchFamily="18" charset="0"/>
              </a:rPr>
              <a:t>こん虫などの動物がいる場所は、　</a:t>
            </a:r>
            <a:r>
              <a:rPr lang="ja-JP" altLang="en-US" sz="4000" kern="100" dirty="0">
                <a:solidFill>
                  <a:srgbClr val="0070C0"/>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　　　　　　　　　　　　　　</a:t>
            </a:r>
            <a:r>
              <a:rPr lang="ja-JP" sz="4000" kern="100" dirty="0">
                <a:solidFill>
                  <a:srgbClr val="0070C0"/>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578867A-E7AF-A3B3-F34E-764BC26FF030}"/>
              </a:ext>
            </a:extLst>
          </p:cNvPr>
          <p:cNvSpPr/>
          <p:nvPr/>
        </p:nvSpPr>
        <p:spPr>
          <a:xfrm>
            <a:off x="7612801" y="1624812"/>
            <a:ext cx="1620000" cy="576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11" name="正方形/長方形 10">
            <a:extLst>
              <a:ext uri="{FF2B5EF4-FFF2-40B4-BE49-F238E27FC236}">
                <a16:creationId xmlns:a16="http://schemas.microsoft.com/office/drawing/2014/main" id="{BB9783CC-6D68-FDB2-FBFE-EFDBEFAD693A}"/>
              </a:ext>
            </a:extLst>
          </p:cNvPr>
          <p:cNvSpPr/>
          <p:nvPr/>
        </p:nvSpPr>
        <p:spPr>
          <a:xfrm>
            <a:off x="9498973" y="1624812"/>
            <a:ext cx="1620000" cy="576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水</a:t>
            </a:r>
          </a:p>
        </p:txBody>
      </p:sp>
    </p:spTree>
    <p:extLst>
      <p:ext uri="{BB962C8B-B14F-4D97-AF65-F5344CB8AC3E}">
        <p14:creationId xmlns:p14="http://schemas.microsoft.com/office/powerpoint/2010/main" val="1789094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3"/>
                                        </p:tgtEl>
                                      </p:cBhvr>
                                    </p:animEffect>
                                    <p:set>
                                      <p:cBhvr>
                                        <p:cTn id="12" dur="1" fill="hold">
                                          <p:stCondLst>
                                            <p:cond delay="499"/>
                                          </p:stCondLst>
                                        </p:cTn>
                                        <p:tgtEl>
                                          <p:spTgt spid="3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90E3FE4E-7CFC-D9BE-4866-09A86F181A15}"/>
              </a:ext>
            </a:extLst>
          </p:cNvPr>
          <p:cNvSpPr>
            <a:spLocks noGrp="1"/>
          </p:cNvSpPr>
          <p:nvPr>
            <p:ph type="ftr" sz="quarter" idx="11"/>
          </p:nvPr>
        </p:nvSpPr>
        <p:spPr/>
        <p:txBody>
          <a:bodyPr/>
          <a:lstStyle/>
          <a:p>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F3E02DD6-6664-265E-DA80-08C9CB3B9A8B}"/>
              </a:ext>
            </a:extLst>
          </p:cNvPr>
          <p:cNvSpPr>
            <a:spLocks noGrp="1"/>
          </p:cNvSpPr>
          <p:nvPr>
            <p:ph type="sldNum" sz="quarter" idx="12"/>
          </p:nvPr>
        </p:nvSpPr>
        <p:spPr/>
        <p:txBody>
          <a:bodyPr/>
          <a:lstStyle/>
          <a:p>
            <a:fld id="{0EA52C72-B4CD-46B7-86A2-3DD7ECA0A6D3}" type="slidenum">
              <a:rPr kumimoji="1" lang="ja-JP" altLang="en-US" smtClean="0"/>
              <a:t>24</a:t>
            </a:fld>
            <a:endParaRPr kumimoji="1" lang="ja-JP" altLang="en-US"/>
          </a:p>
        </p:txBody>
      </p:sp>
      <p:graphicFrame>
        <p:nvGraphicFramePr>
          <p:cNvPr id="18" name="表 17">
            <a:extLst>
              <a:ext uri="{FF2B5EF4-FFF2-40B4-BE49-F238E27FC236}">
                <a16:creationId xmlns:a16="http://schemas.microsoft.com/office/drawing/2014/main" id="{31EEB538-EE2D-A4A3-47D2-DA950F86AEA7}"/>
              </a:ext>
            </a:extLst>
          </p:cNvPr>
          <p:cNvGraphicFramePr>
            <a:graphicFrameLocks noGrp="1"/>
          </p:cNvGraphicFramePr>
          <p:nvPr>
            <p:extLst>
              <p:ext uri="{D42A27DB-BD31-4B8C-83A1-F6EECF244321}">
                <p14:modId xmlns:p14="http://schemas.microsoft.com/office/powerpoint/2010/main" val="723489606"/>
              </p:ext>
            </p:extLst>
          </p:nvPr>
        </p:nvGraphicFramePr>
        <p:xfrm>
          <a:off x="1072588" y="2355487"/>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気づき</a:t>
                      </a: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r>
                        <a:rPr kumimoji="1" lang="ja-JP" altLang="en-US" sz="2800" dirty="0">
                          <a:latin typeface="UD デジタル 教科書体 N-R" panose="02020400000000000000" pitchFamily="17" charset="-128"/>
                          <a:ea typeface="UD デジタル 教科書体 N-R" panose="02020400000000000000" pitchFamily="17" charset="-128"/>
                        </a:rPr>
                        <a:t>カブトムシ</a:t>
                      </a:r>
                      <a:endParaRPr kumimoji="1" lang="en-US" altLang="ja-JP" sz="2800" dirty="0">
                        <a:latin typeface="UD デジタル 教科書体 N-R" panose="02020400000000000000" pitchFamily="17" charset="-128"/>
                        <a:ea typeface="UD デジタル 教科書体 N-R" panose="02020400000000000000" pitchFamily="17" charset="-128"/>
                      </a:endParaRPr>
                    </a:p>
                    <a:p>
                      <a:pPr algn="ctr"/>
                      <a:endParaRPr kumimoji="1" lang="en-US" altLang="ja-JP" sz="1600" dirty="0">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latin typeface="UD デジタル 教科書体 N-R" panose="02020400000000000000" pitchFamily="17" charset="-128"/>
                          <a:ea typeface="UD デジタル 教科書体 N-R" panose="02020400000000000000" pitchFamily="17" charset="-128"/>
                        </a:rPr>
                        <a:t>クワガタ</a:t>
                      </a:r>
                      <a:endParaRPr kumimoji="1" lang="en-US" altLang="ja-JP" sz="280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19" name="表 18">
            <a:extLst>
              <a:ext uri="{FF2B5EF4-FFF2-40B4-BE49-F238E27FC236}">
                <a16:creationId xmlns:a16="http://schemas.microsoft.com/office/drawing/2014/main" id="{528B5ECC-5C5D-D088-918B-13405DA3DADA}"/>
              </a:ext>
            </a:extLst>
          </p:cNvPr>
          <p:cNvGraphicFramePr>
            <a:graphicFrameLocks noGrp="1"/>
          </p:cNvGraphicFramePr>
          <p:nvPr/>
        </p:nvGraphicFramePr>
        <p:xfrm>
          <a:off x="1080324" y="4970068"/>
          <a:ext cx="10046824" cy="11054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11054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黒や茶色</a:t>
                      </a:r>
                      <a:endParaRPr kumimoji="1" lang="en-US" altLang="ja-JP" sz="2400" b="0" dirty="0">
                        <a:latin typeface="UD デジタル 教科書体 N-R" panose="02020400000000000000" pitchFamily="17" charset="-128"/>
                        <a:ea typeface="UD デジタル 教科書体 N-R" panose="02020400000000000000" pitchFamily="17" charset="-128"/>
                      </a:endParaRPr>
                    </a:p>
                    <a:p>
                      <a:pPr algn="ctr"/>
                      <a:r>
                        <a:rPr kumimoji="1" lang="ja-JP" altLang="en-US" sz="2400" b="0" dirty="0">
                          <a:latin typeface="UD デジタル 教科書体 N-R" panose="02020400000000000000" pitchFamily="17" charset="-128"/>
                          <a:ea typeface="UD デジタル 教科書体 N-R" panose="02020400000000000000" pitchFamily="17" charset="-128"/>
                        </a:rPr>
                        <a:t>じゅえきを吸う</a:t>
                      </a: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20" name="矢印: 下 19">
            <a:extLst>
              <a:ext uri="{FF2B5EF4-FFF2-40B4-BE49-F238E27FC236}">
                <a16:creationId xmlns:a16="http://schemas.microsoft.com/office/drawing/2014/main" id="{BE256B3C-DFC6-8A5F-B981-B6631B765D8C}"/>
              </a:ext>
            </a:extLst>
          </p:cNvPr>
          <p:cNvSpPr/>
          <p:nvPr/>
        </p:nvSpPr>
        <p:spPr>
          <a:xfrm>
            <a:off x="4454081" y="455267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矢印: 下 20">
            <a:extLst>
              <a:ext uri="{FF2B5EF4-FFF2-40B4-BE49-F238E27FC236}">
                <a16:creationId xmlns:a16="http://schemas.microsoft.com/office/drawing/2014/main" id="{260711CB-EFCA-A857-A9E4-AB6ACE7690FF}"/>
              </a:ext>
            </a:extLst>
          </p:cNvPr>
          <p:cNvSpPr/>
          <p:nvPr/>
        </p:nvSpPr>
        <p:spPr>
          <a:xfrm>
            <a:off x="7012327" y="454166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2" name="矢印: 下 21">
            <a:extLst>
              <a:ext uri="{FF2B5EF4-FFF2-40B4-BE49-F238E27FC236}">
                <a16:creationId xmlns:a16="http://schemas.microsoft.com/office/drawing/2014/main" id="{FAD9F8B0-F845-7516-AB1A-8D7C278E3CFC}"/>
              </a:ext>
            </a:extLst>
          </p:cNvPr>
          <p:cNvSpPr/>
          <p:nvPr/>
        </p:nvSpPr>
        <p:spPr>
          <a:xfrm>
            <a:off x="9475659" y="455267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B9140E03-D1D6-2E64-CACB-85A5F3307250}"/>
              </a:ext>
            </a:extLst>
          </p:cNvPr>
          <p:cNvSpPr/>
          <p:nvPr/>
        </p:nvSpPr>
        <p:spPr>
          <a:xfrm>
            <a:off x="4043408" y="2389867"/>
            <a:ext cx="1620000" cy="51536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5" name="四角形: 角を丸くする 4">
            <a:extLst>
              <a:ext uri="{FF2B5EF4-FFF2-40B4-BE49-F238E27FC236}">
                <a16:creationId xmlns:a16="http://schemas.microsoft.com/office/drawing/2014/main" id="{31C389D6-1CEC-2613-B94F-FD69D8B25374}"/>
              </a:ext>
            </a:extLst>
          </p:cNvPr>
          <p:cNvSpPr/>
          <p:nvPr/>
        </p:nvSpPr>
        <p:spPr>
          <a:xfrm>
            <a:off x="3596640" y="4974293"/>
            <a:ext cx="2484000" cy="1080000"/>
          </a:xfrm>
          <a:prstGeom prst="roundRect">
            <a:avLst/>
          </a:prstGeom>
          <a:solidFill>
            <a:srgbClr val="CCFFFF"/>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6000" b="1" dirty="0">
                <a:solidFill>
                  <a:sysClr val="windowText" lastClr="000000"/>
                </a:solidFill>
                <a:latin typeface="UD デジタル 教科書体 N-R" panose="02020400000000000000" pitchFamily="17" charset="-128"/>
                <a:ea typeface="UD デジタル 教科書体 N-R" panose="02020400000000000000" pitchFamily="17" charset="-128"/>
              </a:rPr>
              <a:t>色</a:t>
            </a:r>
          </a:p>
        </p:txBody>
      </p:sp>
      <p:sp>
        <p:nvSpPr>
          <p:cNvPr id="6" name="日付プレースホルダー 1">
            <a:extLst>
              <a:ext uri="{FF2B5EF4-FFF2-40B4-BE49-F238E27FC236}">
                <a16:creationId xmlns:a16="http://schemas.microsoft.com/office/drawing/2014/main" id="{4629392D-830A-E7B6-E8DD-991DFE9078AA}"/>
              </a:ext>
            </a:extLst>
          </p:cNvPr>
          <p:cNvSpPr>
            <a:spLocks noGrp="1"/>
          </p:cNvSpPr>
          <p:nvPr>
            <p:ph type="dt" sz="half" idx="10"/>
          </p:nvPr>
        </p:nvSpPr>
        <p:spPr>
          <a:xfrm>
            <a:off x="329151" y="338412"/>
            <a:ext cx="2940821" cy="365125"/>
          </a:xfrm>
        </p:spPr>
        <p:txBody>
          <a:bodyPr/>
          <a:lstStyle/>
          <a:p>
            <a:fld id="{42F84E0D-B7A1-4ABF-9F6F-9576A967737F}" type="datetime2">
              <a:rPr kumimoji="1" lang="ja-JP" altLang="en-US" smtClean="0"/>
              <a:pPr/>
              <a:t>2025年3月6日(木)</a:t>
            </a:fld>
            <a:endParaRPr kumimoji="1" lang="ja-JP" altLang="en-US" dirty="0"/>
          </a:p>
        </p:txBody>
      </p:sp>
      <p:sp>
        <p:nvSpPr>
          <p:cNvPr id="2" name="四角形: 角を丸くする 1">
            <a:extLst>
              <a:ext uri="{FF2B5EF4-FFF2-40B4-BE49-F238E27FC236}">
                <a16:creationId xmlns:a16="http://schemas.microsoft.com/office/drawing/2014/main" id="{1824265A-67FF-F9DF-ED3B-D9DE9A7C57C2}"/>
              </a:ext>
            </a:extLst>
          </p:cNvPr>
          <p:cNvSpPr/>
          <p:nvPr/>
        </p:nvSpPr>
        <p:spPr>
          <a:xfrm>
            <a:off x="329150" y="782463"/>
            <a:ext cx="7920000" cy="707734"/>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rPr>
              <a:t>れい</a:t>
            </a:r>
            <a:r>
              <a:rPr kumimoji="1" lang="ja-JP" altLang="en-US" sz="3600" dirty="0">
                <a:solidFill>
                  <a:sysClr val="windowText" lastClr="000000"/>
                </a:solidFill>
                <a:latin typeface="UD デジタル 教科書体 N-R" panose="02020400000000000000" pitchFamily="17" charset="-128"/>
                <a:ea typeface="UD デジタル 教科書体 N-R" panose="02020400000000000000" pitchFamily="17" charset="-128"/>
              </a:rPr>
              <a:t>　</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こん虫などの動物</a:t>
            </a:r>
            <a:r>
              <a:rPr kumimoji="1" lang="ja-JP" altLang="en-US" sz="36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が</a:t>
            </a:r>
            <a:r>
              <a:rPr kumimoji="1" lang="ja-JP" altLang="en-US" sz="3600" b="0" i="0" u="none" strike="noStrike" kern="1200" cap="none" spc="0" normalizeH="0" baseline="0" noProof="0" dirty="0">
                <a:ln>
                  <a:noFill/>
                </a:ln>
                <a:solidFill>
                  <a:prstClr val="black"/>
                </a:solidFill>
                <a:effectLst/>
                <a:highlight>
                  <a:srgbClr val="FFFF00"/>
                </a:highlight>
                <a:uLnTx/>
                <a:uFillTx/>
                <a:latin typeface="UD デジタル 教科書体 N-R" panose="02020400000000000000" pitchFamily="17" charset="-128"/>
                <a:ea typeface="UD デジタル 教科書体 N-R" panose="02020400000000000000" pitchFamily="17" charset="-128"/>
                <a:cs typeface="+mn-cs"/>
              </a:rPr>
              <a:t>いる場所</a:t>
            </a:r>
            <a:endParaRPr lang="ja-JP" altLang="en-US" sz="3600" dirty="0">
              <a:solidFill>
                <a:sysClr val="windowText" lastClr="000000"/>
              </a:solidFill>
              <a:highlight>
                <a:srgbClr val="FFFF00"/>
              </a:highlight>
              <a:latin typeface="UD デジタル 教科書体 N-R" panose="02020400000000000000" pitchFamily="17" charset="-128"/>
              <a:ea typeface="UD デジタル 教科書体 N-R" panose="02020400000000000000" pitchFamily="17" charset="-128"/>
            </a:endParaRPr>
          </a:p>
        </p:txBody>
      </p:sp>
      <p:sp>
        <p:nvSpPr>
          <p:cNvPr id="7" name="テキスト ボックス 33">
            <a:extLst>
              <a:ext uri="{FF2B5EF4-FFF2-40B4-BE49-F238E27FC236}">
                <a16:creationId xmlns:a16="http://schemas.microsoft.com/office/drawing/2014/main" id="{56145030-375E-F820-E672-E7520F23BC77}"/>
              </a:ext>
            </a:extLst>
          </p:cNvPr>
          <p:cNvSpPr txBox="1"/>
          <p:nvPr/>
        </p:nvSpPr>
        <p:spPr>
          <a:xfrm>
            <a:off x="323206" y="1516812"/>
            <a:ext cx="11410123" cy="792000"/>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4000" kern="100" dirty="0">
                <a:solidFill>
                  <a:srgbClr val="0070C0"/>
                </a:solidFill>
                <a:latin typeface="游明朝" panose="02020400000000000000" pitchFamily="18" charset="-128"/>
                <a:ea typeface="UD デジタル 教科書体 NK-R" panose="02020400000000000000" pitchFamily="18" charset="-128"/>
                <a:cs typeface="Times New Roman" panose="02020603050405020304" pitchFamily="18" charset="0"/>
              </a:rPr>
              <a:t>こん虫などの動物がいる場所は、　</a:t>
            </a:r>
            <a:r>
              <a:rPr lang="ja-JP" altLang="en-US" sz="4000" kern="100" dirty="0">
                <a:solidFill>
                  <a:srgbClr val="0070C0"/>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　　　　　　　　　　　　　　</a:t>
            </a:r>
            <a:r>
              <a:rPr lang="ja-JP" sz="4000" kern="100" dirty="0">
                <a:solidFill>
                  <a:srgbClr val="0070C0"/>
                </a:solidFill>
                <a:effectLst/>
                <a:latin typeface="游明朝" panose="02020400000000000000" pitchFamily="18" charset="-128"/>
                <a:ea typeface="UD デジタル 教科書体 NK-R" panose="02020400000000000000" pitchFamily="18" charset="-128"/>
                <a:cs typeface="Times New Roman" panose="02020603050405020304" pitchFamily="18" charset="0"/>
              </a:rPr>
              <a:t>。</a:t>
            </a: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正方形/長方形 7">
            <a:extLst>
              <a:ext uri="{FF2B5EF4-FFF2-40B4-BE49-F238E27FC236}">
                <a16:creationId xmlns:a16="http://schemas.microsoft.com/office/drawing/2014/main" id="{08A0C501-8A53-1CB1-2EB8-DA81BBD6E09C}"/>
              </a:ext>
            </a:extLst>
          </p:cNvPr>
          <p:cNvSpPr/>
          <p:nvPr/>
        </p:nvSpPr>
        <p:spPr>
          <a:xfrm>
            <a:off x="7612801" y="1624812"/>
            <a:ext cx="1620000" cy="576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木</a:t>
            </a:r>
          </a:p>
        </p:txBody>
      </p:sp>
      <p:sp>
        <p:nvSpPr>
          <p:cNvPr id="9" name="正方形/長方形 8">
            <a:extLst>
              <a:ext uri="{FF2B5EF4-FFF2-40B4-BE49-F238E27FC236}">
                <a16:creationId xmlns:a16="http://schemas.microsoft.com/office/drawing/2014/main" id="{6B68D1B4-440E-0E09-8E99-0C68AD3316E5}"/>
              </a:ext>
            </a:extLst>
          </p:cNvPr>
          <p:cNvSpPr/>
          <p:nvPr/>
        </p:nvSpPr>
        <p:spPr>
          <a:xfrm>
            <a:off x="9498973" y="1624812"/>
            <a:ext cx="1620000" cy="5760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a:solidFill>
                  <a:schemeClr val="tx1"/>
                </a:solidFill>
                <a:latin typeface="UD デジタル 教科書体 N-B" panose="02020700000000000000" pitchFamily="17" charset="-128"/>
                <a:ea typeface="UD デジタル 教科書体 N-B" panose="02020700000000000000" pitchFamily="17" charset="-128"/>
              </a:rPr>
              <a:t>水</a:t>
            </a:r>
          </a:p>
        </p:txBody>
      </p:sp>
    </p:spTree>
    <p:extLst>
      <p:ext uri="{BB962C8B-B14F-4D97-AF65-F5344CB8AC3E}">
        <p14:creationId xmlns:p14="http://schemas.microsoft.com/office/powerpoint/2010/main" val="2842642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329151" y="1183444"/>
            <a:ext cx="11471911" cy="4904068"/>
          </a:xfrm>
        </p:spPr>
        <p:txBody>
          <a:bodyPr anchor="ctr">
            <a:normAutofit/>
          </a:bodyPr>
          <a:lstStyle/>
          <a:p>
            <a:pPr marL="0" indent="0" algn="ctr">
              <a:buNone/>
            </a:pPr>
            <a:r>
              <a:rPr lang="en-US" altLang="ja-JP" sz="6000" b="1" dirty="0"/>
              <a:t>｢</a:t>
            </a:r>
            <a:r>
              <a:rPr lang="ja-JP" altLang="en-US" sz="6000" b="1" dirty="0"/>
              <a:t>電気の通り道</a:t>
            </a:r>
            <a:r>
              <a:rPr lang="en-US" altLang="ja-JP" sz="6000" b="1" dirty="0"/>
              <a:t>｣</a:t>
            </a:r>
            <a:r>
              <a:rPr lang="ja-JP" altLang="en-US" sz="6000" b="1" dirty="0"/>
              <a:t>の学習</a:t>
            </a:r>
            <a:endParaRPr lang="en-US" altLang="ja-JP" sz="6000" b="1" dirty="0"/>
          </a:p>
          <a:p>
            <a:pPr marL="0" indent="0" algn="ctr">
              <a:buNone/>
            </a:pPr>
            <a:r>
              <a:rPr lang="ja-JP" altLang="en-US" sz="6000" b="1" dirty="0"/>
              <a:t>→</a:t>
            </a:r>
            <a:r>
              <a:rPr lang="ja-JP" altLang="en-US" sz="6000" b="1" u="sng" dirty="0"/>
              <a:t>金ぞく</a:t>
            </a:r>
            <a:r>
              <a:rPr lang="ja-JP" altLang="en-US" sz="6000" b="1" dirty="0"/>
              <a:t>は電気を通す</a:t>
            </a:r>
            <a:endParaRPr lang="en-US" altLang="ja-JP" sz="6000" b="1" dirty="0"/>
          </a:p>
          <a:p>
            <a:pPr marL="0" indent="0">
              <a:buNone/>
            </a:pPr>
            <a:r>
              <a:rPr lang="ja-JP" altLang="en-US" sz="6000" b="1" dirty="0"/>
              <a:t>　　　 </a:t>
            </a:r>
            <a:r>
              <a:rPr lang="ja-JP" altLang="en-US" sz="6000" b="1" dirty="0">
                <a:solidFill>
                  <a:srgbClr val="FFFF00"/>
                </a:solidFill>
              </a:rPr>
              <a:t>鉄、アルミニウム、銅</a:t>
            </a:r>
            <a:endParaRPr lang="en-US" altLang="ja-JP" sz="6000" b="1" dirty="0">
              <a:solidFill>
                <a:srgbClr val="FFFF00"/>
              </a:solidFill>
            </a:endParaRP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a:t>
            </a:r>
            <a:r>
              <a:rPr kumimoji="1" lang="en-US" altLang="ja-JP" dirty="0"/>
              <a:t>11</a:t>
            </a:r>
            <a:r>
              <a:rPr kumimoji="1" lang="ja-JP" altLang="en-US" dirty="0"/>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25</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1" y="701396"/>
            <a:ext cx="5521108" cy="472927"/>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０　前の時間までの学習を振り返ろう</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正方形/長方形 5">
            <a:extLst>
              <a:ext uri="{FF2B5EF4-FFF2-40B4-BE49-F238E27FC236}">
                <a16:creationId xmlns:a16="http://schemas.microsoft.com/office/drawing/2014/main" id="{9687B480-D4D2-A795-0BF4-52236DAA48EE}"/>
              </a:ext>
            </a:extLst>
          </p:cNvPr>
          <p:cNvSpPr/>
          <p:nvPr/>
        </p:nvSpPr>
        <p:spPr>
          <a:xfrm>
            <a:off x="12343022" y="0"/>
            <a:ext cx="3780000" cy="1527858"/>
          </a:xfrm>
          <a:prstGeom prst="rect">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スライド上部の日付や単元名は、</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「挿入」タブのテキスト</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「ヘッダーとフッター」</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で一括で変更できます。</a:t>
            </a:r>
          </a:p>
        </p:txBody>
      </p:sp>
    </p:spTree>
    <p:extLst>
      <p:ext uri="{BB962C8B-B14F-4D97-AF65-F5344CB8AC3E}">
        <p14:creationId xmlns:p14="http://schemas.microsoft.com/office/powerpoint/2010/main" val="221604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55406" y="1183444"/>
            <a:ext cx="10510684" cy="4904068"/>
          </a:xfrm>
        </p:spPr>
        <p:txBody>
          <a:bodyPr anchor="ctr">
            <a:normAutofit/>
          </a:bodyPr>
          <a:lstStyle/>
          <a:p>
            <a:pPr marL="0" indent="0" algn="ctr">
              <a:buNone/>
            </a:pPr>
            <a:r>
              <a:rPr lang="ja-JP" altLang="en-US" sz="5400" b="1" dirty="0"/>
              <a:t>じしゃくについて</a:t>
            </a:r>
            <a:endParaRPr lang="en-US" altLang="ja-JP" sz="5400" b="1" dirty="0"/>
          </a:p>
          <a:p>
            <a:pPr marL="0" indent="0" algn="ctr">
              <a:buNone/>
            </a:pPr>
            <a:r>
              <a:rPr lang="ja-JP" altLang="en-US" sz="5400" b="1" dirty="0"/>
              <a:t>どんなことを知っていますか？</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26</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dirty="0"/>
              <a:t>2025</a:t>
            </a:r>
            <a:r>
              <a:rPr kumimoji="1" lang="ja-JP" altLang="en-US" dirty="0"/>
              <a:t>年１月</a:t>
            </a:r>
            <a:r>
              <a:rPr kumimoji="1" lang="en-US" altLang="ja-JP" dirty="0"/>
              <a:t>29</a:t>
            </a:r>
            <a:r>
              <a:rPr kumimoji="1" lang="ja-JP" altLang="en-US" dirty="0"/>
              <a:t>日</a:t>
            </a:r>
            <a:r>
              <a:rPr kumimoji="1" lang="en-US" altLang="ja-JP" dirty="0"/>
              <a:t>(</a:t>
            </a:r>
            <a:r>
              <a:rPr kumimoji="1" lang="ja-JP" altLang="en-US" dirty="0"/>
              <a:t>水</a:t>
            </a:r>
            <a:r>
              <a:rPr kumimoji="1" lang="en-US" altLang="ja-JP" dirty="0"/>
              <a:t>)</a:t>
            </a:r>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1" y="712658"/>
            <a:ext cx="6638159" cy="470786"/>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１　「自分が知っていること」を思い出そう　　</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60975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89145" y="1353995"/>
            <a:ext cx="10413710" cy="4904068"/>
          </a:xfrm>
        </p:spPr>
        <p:txBody>
          <a:bodyPr anchor="ctr">
            <a:normAutofit/>
          </a:bodyPr>
          <a:lstStyle/>
          <a:p>
            <a:pPr marL="0" indent="0" algn="ctr">
              <a:buNone/>
            </a:pPr>
            <a:r>
              <a:rPr lang="ja-JP" altLang="en-US" sz="6000" b="1" dirty="0"/>
              <a:t>今日は、</a:t>
            </a:r>
            <a:endParaRPr lang="en-US" altLang="ja-JP" sz="6000" b="1" dirty="0"/>
          </a:p>
          <a:p>
            <a:pPr marL="0" indent="0" algn="ctr">
              <a:buNone/>
            </a:pPr>
            <a:r>
              <a:rPr lang="ja-JP" altLang="en-US" sz="5400" b="1" dirty="0"/>
              <a:t>「</a:t>
            </a:r>
            <a:r>
              <a:rPr lang="ja-JP" altLang="en-US" sz="5400" dirty="0">
                <a:solidFill>
                  <a:schemeClr val="tx1"/>
                </a:solidFill>
                <a:latin typeface="+mj-ea"/>
              </a:rPr>
              <a:t> </a:t>
            </a:r>
            <a:r>
              <a:rPr lang="ja-JP" altLang="en-US" sz="5400" b="1" dirty="0">
                <a:solidFill>
                  <a:schemeClr val="tx1"/>
                </a:solidFill>
                <a:highlight>
                  <a:srgbClr val="FFFF00"/>
                </a:highlight>
                <a:latin typeface="+mj-ea"/>
              </a:rPr>
              <a:t>みの回りものにじしゃくを</a:t>
            </a:r>
            <a:endParaRPr lang="en-US" altLang="ja-JP" sz="5400" b="1" dirty="0">
              <a:solidFill>
                <a:schemeClr val="tx1"/>
              </a:solidFill>
              <a:highlight>
                <a:srgbClr val="FFFF00"/>
              </a:highlight>
              <a:latin typeface="+mj-ea"/>
            </a:endParaRPr>
          </a:p>
          <a:p>
            <a:pPr marL="0" indent="0">
              <a:buNone/>
            </a:pPr>
            <a:r>
              <a:rPr lang="ja-JP" altLang="en-US" sz="5400" b="1" dirty="0">
                <a:solidFill>
                  <a:schemeClr val="tx1"/>
                </a:solidFill>
                <a:highlight>
                  <a:srgbClr val="FFFF00"/>
                </a:highlight>
                <a:latin typeface="+mj-ea"/>
              </a:rPr>
              <a:t>近づけたとき </a:t>
            </a:r>
            <a:r>
              <a:rPr lang="ja-JP" altLang="en-US" sz="5400" b="1" dirty="0">
                <a:latin typeface="+mj-ea"/>
              </a:rPr>
              <a:t>の</a:t>
            </a:r>
            <a:r>
              <a:rPr lang="ja-JP" altLang="en-US" sz="5400" b="1" dirty="0">
                <a:solidFill>
                  <a:schemeClr val="tx1"/>
                </a:solidFill>
                <a:latin typeface="+mj-ea"/>
              </a:rPr>
              <a:t> </a:t>
            </a:r>
            <a:r>
              <a:rPr lang="ja-JP" altLang="en-US" sz="5400" b="1" dirty="0">
                <a:solidFill>
                  <a:schemeClr val="tx1"/>
                </a:solidFill>
                <a:highlight>
                  <a:srgbClr val="FFFF00"/>
                </a:highlight>
                <a:latin typeface="+mj-ea"/>
              </a:rPr>
              <a:t>もののようす </a:t>
            </a:r>
            <a:r>
              <a:rPr lang="ja-JP" altLang="en-US" sz="5400" b="1" dirty="0"/>
              <a:t>」</a:t>
            </a:r>
            <a:endParaRPr lang="en-US" altLang="ja-JP" sz="5400" b="1" dirty="0"/>
          </a:p>
          <a:p>
            <a:pPr marL="0" indent="0" algn="ctr">
              <a:buNone/>
            </a:pPr>
            <a:r>
              <a:rPr lang="ja-JP" altLang="en-US" sz="6000" b="1" dirty="0"/>
              <a:t>について考えていこう</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27</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0" y="712658"/>
            <a:ext cx="7471280"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２　今日のじゅぎょうのテーマをかくにんしよう　　</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44136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
                                            <p:txEl>
                                              <p:pRg st="2" end="2"/>
                                            </p:txEl>
                                          </p:spTgt>
                                        </p:tgtEl>
                                        <p:attrNameLst>
                                          <p:attrName>style.visibility</p:attrName>
                                        </p:attrNameLst>
                                      </p:cBhvr>
                                      <p:to>
                                        <p:strVal val="visible"/>
                                      </p:to>
                                    </p:set>
                                    <p:animEffect transition="in" filter="fade">
                                      <p:cBhvr>
                                        <p:cTn id="10"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585216" y="1276047"/>
            <a:ext cx="10960608" cy="4256660"/>
          </a:xfrm>
        </p:spPr>
        <p:txBody>
          <a:bodyPr anchor="t">
            <a:noAutofit/>
          </a:bodyPr>
          <a:lstStyle/>
          <a:p>
            <a:pPr marL="0" indent="0">
              <a:lnSpc>
                <a:spcPct val="100000"/>
              </a:lnSpc>
              <a:buNone/>
            </a:pPr>
            <a:r>
              <a:rPr lang="ja-JP" altLang="en-US" sz="4800" dirty="0">
                <a:latin typeface="+mj-ea"/>
              </a:rPr>
              <a:t>教室にあるいろいろなものに磁石を</a:t>
            </a:r>
            <a:endParaRPr lang="en-US" altLang="ja-JP" sz="4800" dirty="0">
              <a:latin typeface="+mj-ea"/>
            </a:endParaRPr>
          </a:p>
          <a:p>
            <a:pPr marL="0" indent="0">
              <a:lnSpc>
                <a:spcPct val="100000"/>
              </a:lnSpc>
              <a:buNone/>
            </a:pPr>
            <a:r>
              <a:rPr lang="ja-JP" altLang="en-US" sz="4800" dirty="0">
                <a:latin typeface="+mj-ea"/>
              </a:rPr>
              <a:t>近づけてみましょう。</a:t>
            </a:r>
            <a:endParaRPr lang="en-US" altLang="ja-JP" sz="4800" dirty="0">
              <a:latin typeface="+mj-ea"/>
            </a:endParaRPr>
          </a:p>
          <a:p>
            <a:pPr marL="0" indent="0">
              <a:lnSpc>
                <a:spcPct val="100000"/>
              </a:lnSpc>
              <a:buNone/>
            </a:pPr>
            <a:r>
              <a:rPr lang="ja-JP" altLang="en-US" sz="4800" dirty="0">
                <a:latin typeface="+mj-ea"/>
              </a:rPr>
              <a:t>「</a:t>
            </a:r>
            <a:r>
              <a:rPr lang="ja-JP" altLang="en-US" sz="4800" b="1" dirty="0">
                <a:solidFill>
                  <a:schemeClr val="tx1"/>
                </a:solidFill>
                <a:highlight>
                  <a:srgbClr val="FFFF00"/>
                </a:highlight>
                <a:latin typeface="+mj-ea"/>
              </a:rPr>
              <a:t>みの回りのものにじしゃくを近づけたとき</a:t>
            </a:r>
            <a:r>
              <a:rPr lang="ja-JP" altLang="en-US" sz="4800" dirty="0">
                <a:latin typeface="+mj-ea"/>
              </a:rPr>
              <a:t>の</a:t>
            </a:r>
            <a:r>
              <a:rPr lang="ja-JP" altLang="en-US" sz="4800" b="1" dirty="0">
                <a:solidFill>
                  <a:schemeClr val="tx1"/>
                </a:solidFill>
                <a:highlight>
                  <a:srgbClr val="FFFF00"/>
                </a:highlight>
                <a:latin typeface="+mj-ea"/>
              </a:rPr>
              <a:t>もののようす</a:t>
            </a:r>
            <a:r>
              <a:rPr lang="ja-JP" altLang="en-US" sz="4800" dirty="0">
                <a:latin typeface="+mj-ea"/>
              </a:rPr>
              <a:t>」について</a:t>
            </a:r>
            <a:endParaRPr lang="en-US" altLang="ja-JP" sz="4800" dirty="0">
              <a:latin typeface="+mj-ea"/>
            </a:endParaRPr>
          </a:p>
          <a:p>
            <a:pPr marL="0" indent="0">
              <a:lnSpc>
                <a:spcPct val="100000"/>
              </a:lnSpc>
              <a:buNone/>
            </a:pPr>
            <a:r>
              <a:rPr lang="ja-JP" altLang="en-US" sz="4800" dirty="0">
                <a:latin typeface="+mj-ea"/>
              </a:rPr>
              <a:t>気づいたことやぎ問に思ったことを、ふせんに書きましょう。</a:t>
            </a:r>
            <a:endParaRPr lang="ja-JP" altLang="en-US" sz="4800" b="1" dirty="0"/>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28</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1" y="712658"/>
            <a:ext cx="9082102"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３　気づいたことやぎ問に思ったことを書こう</a:t>
            </a:r>
            <a:r>
              <a:rPr kumimoji="1" lang="ja-JP" altLang="en-US" sz="2400" kern="0" dirty="0">
                <a:solidFill>
                  <a:prstClr val="white"/>
                </a:solidFill>
                <a:latin typeface="UD デジタル 教科書体 N-B" panose="02020700000000000000" pitchFamily="17" charset="-128"/>
                <a:ea typeface="UD デジタル 教科書体 N-B" panose="02020700000000000000" pitchFamily="17" charset="-128"/>
              </a:rPr>
              <a:t>（学習シート①）</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 name="正方形/長方形 4">
            <a:extLst>
              <a:ext uri="{FF2B5EF4-FFF2-40B4-BE49-F238E27FC236}">
                <a16:creationId xmlns:a16="http://schemas.microsoft.com/office/drawing/2014/main" id="{D604E481-5F92-2A62-5D3D-E7B08E1F2C24}"/>
              </a:ext>
            </a:extLst>
          </p:cNvPr>
          <p:cNvSpPr/>
          <p:nvPr/>
        </p:nvSpPr>
        <p:spPr>
          <a:xfrm>
            <a:off x="9279755" y="4786196"/>
            <a:ext cx="2644892" cy="1654430"/>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spTree>
    <p:extLst>
      <p:ext uri="{BB962C8B-B14F-4D97-AF65-F5344CB8AC3E}">
        <p14:creationId xmlns:p14="http://schemas.microsoft.com/office/powerpoint/2010/main" val="134753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fade">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fade">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38161" y="1272250"/>
            <a:ext cx="10515677" cy="2156750"/>
          </a:xfrm>
        </p:spPr>
        <p:txBody>
          <a:bodyPr anchor="t">
            <a:noAutofit/>
          </a:bodyPr>
          <a:lstStyle/>
          <a:p>
            <a:pPr marL="0" indent="0" algn="ctr">
              <a:buNone/>
            </a:pPr>
            <a:r>
              <a:rPr lang="ja-JP" altLang="en-US" sz="4800" dirty="0">
                <a:latin typeface="+mj-ea"/>
              </a:rPr>
              <a:t>ふせんに書いたないようが</a:t>
            </a:r>
            <a:endParaRPr lang="en-US" altLang="ja-JP" sz="4800" dirty="0">
              <a:latin typeface="+mj-ea"/>
            </a:endParaRPr>
          </a:p>
          <a:p>
            <a:pPr marL="0" indent="0" algn="ctr">
              <a:buNone/>
            </a:pPr>
            <a:r>
              <a:rPr lang="ja-JP" altLang="en-US" sz="4800" dirty="0">
                <a:latin typeface="+mj-ea"/>
              </a:rPr>
              <a:t>「</a:t>
            </a:r>
            <a:r>
              <a:rPr lang="ja-JP" altLang="en-US" sz="4800" b="1" dirty="0">
                <a:solidFill>
                  <a:schemeClr val="tx1"/>
                </a:solidFill>
                <a:highlight>
                  <a:srgbClr val="FFFF00"/>
                </a:highlight>
                <a:latin typeface="+mj-ea"/>
              </a:rPr>
              <a:t>みの回りのものにじしゃくを</a:t>
            </a:r>
            <a:endParaRPr lang="en-US" altLang="ja-JP" sz="4800" b="1" dirty="0">
              <a:solidFill>
                <a:schemeClr val="tx1"/>
              </a:solidFill>
              <a:highlight>
                <a:srgbClr val="FFFF00"/>
              </a:highlight>
              <a:latin typeface="+mj-ea"/>
            </a:endParaRPr>
          </a:p>
          <a:p>
            <a:pPr marL="0" indent="0">
              <a:buNone/>
            </a:pPr>
            <a:r>
              <a:rPr lang="ja-JP" altLang="en-US" sz="4800" b="1" dirty="0">
                <a:solidFill>
                  <a:schemeClr val="tx1"/>
                </a:solidFill>
                <a:highlight>
                  <a:srgbClr val="FFFF00"/>
                </a:highlight>
                <a:latin typeface="+mj-ea"/>
              </a:rPr>
              <a:t>近づけたとき</a:t>
            </a:r>
            <a:r>
              <a:rPr lang="ja-JP" altLang="en-US" sz="4800" dirty="0">
                <a:latin typeface="+mj-ea"/>
              </a:rPr>
              <a:t>の</a:t>
            </a:r>
            <a:r>
              <a:rPr lang="ja-JP" altLang="en-US" sz="4800" b="1" dirty="0">
                <a:solidFill>
                  <a:schemeClr val="tx1"/>
                </a:solidFill>
                <a:highlight>
                  <a:srgbClr val="FFFF00"/>
                </a:highlight>
                <a:latin typeface="+mj-ea"/>
              </a:rPr>
              <a:t>もののようす</a:t>
            </a:r>
            <a:r>
              <a:rPr lang="en-US" altLang="ja-JP" sz="4800" dirty="0">
                <a:latin typeface="+mj-ea"/>
              </a:rPr>
              <a:t>｣</a:t>
            </a:r>
            <a:r>
              <a:rPr lang="ja-JP" altLang="en-US" sz="4800" dirty="0">
                <a:latin typeface="+mj-ea"/>
              </a:rPr>
              <a:t>について書いてあるかたしかめましょう</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29</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79" y="712659"/>
            <a:ext cx="8200954"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４　テーマにあっているかたしかめよう</a:t>
            </a:r>
            <a:r>
              <a:rPr kumimoji="1" lang="ja-JP" altLang="en-US" sz="2400" kern="0" dirty="0">
                <a:solidFill>
                  <a:prstClr val="white"/>
                </a:solidFill>
                <a:latin typeface="UD デジタル 教科書体 N-B" panose="02020700000000000000" pitchFamily="17" charset="-128"/>
                <a:ea typeface="UD デジタル 教科書体 N-B" panose="02020700000000000000" pitchFamily="17" charset="-128"/>
              </a:rPr>
              <a:t>（学習シート①）</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コンテンツ プレースホルダー 8">
            <a:extLst>
              <a:ext uri="{FF2B5EF4-FFF2-40B4-BE49-F238E27FC236}">
                <a16:creationId xmlns:a16="http://schemas.microsoft.com/office/drawing/2014/main" id="{53C9337E-0055-32C8-5F32-E40687599FC8}"/>
              </a:ext>
            </a:extLst>
          </p:cNvPr>
          <p:cNvSpPr txBox="1">
            <a:spLocks/>
          </p:cNvSpPr>
          <p:nvPr/>
        </p:nvSpPr>
        <p:spPr>
          <a:xfrm>
            <a:off x="2719046" y="4194083"/>
            <a:ext cx="6753905" cy="215675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bg1"/>
                </a:solidFill>
                <a:latin typeface="UD デジタル 教科書体 N-R" panose="02020400000000000000" pitchFamily="17" charset="-128"/>
                <a:ea typeface="UD デジタル 教科書体 N-R" panose="020204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bg1"/>
                </a:solidFill>
                <a:latin typeface="UD デジタル 教科書体 N-R" panose="02020400000000000000" pitchFamily="17" charset="-128"/>
                <a:ea typeface="UD デジタル 教科書体 N-R" panose="020204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bg1"/>
                </a:solidFill>
                <a:latin typeface="UD デジタル 教科書体 N-R" panose="02020400000000000000" pitchFamily="17" charset="-128"/>
                <a:ea typeface="UD デジタル 教科書体 N-R" panose="020204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buNone/>
            </a:pPr>
            <a:r>
              <a:rPr lang="ja-JP" altLang="en-US" sz="3600" dirty="0">
                <a:solidFill>
                  <a:schemeClr val="tx1"/>
                </a:solidFill>
                <a:highlight>
                  <a:srgbClr val="00FF00"/>
                </a:highlight>
                <a:latin typeface="+mj-ea"/>
              </a:rPr>
              <a:t>はじめは、自分で考える。</a:t>
            </a:r>
          </a:p>
          <a:p>
            <a:pPr marL="0" indent="0" algn="ctr">
              <a:lnSpc>
                <a:spcPct val="100000"/>
              </a:lnSpc>
              <a:buNone/>
            </a:pPr>
            <a:r>
              <a:rPr lang="ja-JP" altLang="en-US" sz="3200" dirty="0">
                <a:solidFill>
                  <a:schemeClr val="tx1"/>
                </a:solidFill>
                <a:highlight>
                  <a:srgbClr val="00FF00"/>
                </a:highlight>
                <a:latin typeface="+mj-ea"/>
              </a:rPr>
              <a:t>↓</a:t>
            </a:r>
          </a:p>
          <a:p>
            <a:pPr marL="0" indent="0" algn="ctr">
              <a:lnSpc>
                <a:spcPct val="100000"/>
              </a:lnSpc>
              <a:buNone/>
            </a:pPr>
            <a:r>
              <a:rPr lang="ja-JP" altLang="en-US" sz="3600" dirty="0">
                <a:solidFill>
                  <a:schemeClr val="tx1"/>
                </a:solidFill>
                <a:highlight>
                  <a:srgbClr val="00FF00"/>
                </a:highlight>
                <a:latin typeface="+mj-ea"/>
              </a:rPr>
              <a:t>その後は、はんで考える。</a:t>
            </a:r>
          </a:p>
        </p:txBody>
      </p:sp>
    </p:spTree>
    <p:extLst>
      <p:ext uri="{BB962C8B-B14F-4D97-AF65-F5344CB8AC3E}">
        <p14:creationId xmlns:p14="http://schemas.microsoft.com/office/powerpoint/2010/main" val="226570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DEA955AA-4333-AA1E-F7DD-BF440DD11645}"/>
            </a:ext>
          </a:extLst>
        </p:cNvPr>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4050AA14-EBD9-3F85-D9B5-0ABF06608819}"/>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556205D0-3FDA-7B4B-2715-B22A1568D30A}"/>
              </a:ext>
            </a:extLst>
          </p:cNvPr>
          <p:cNvSpPr>
            <a:spLocks noGrp="1"/>
          </p:cNvSpPr>
          <p:nvPr>
            <p:ph type="sldNum" sz="quarter" idx="12"/>
          </p:nvPr>
        </p:nvSpPr>
        <p:spPr/>
        <p:txBody>
          <a:bodyPr/>
          <a:lstStyle/>
          <a:p>
            <a:fld id="{A6C2FFA5-B97D-4BD3-93FB-28D863B5F46B}" type="slidenum">
              <a:rPr kumimoji="1" lang="ja-JP" altLang="en-US" smtClean="0"/>
              <a:t>3</a:t>
            </a:fld>
            <a:endParaRPr kumimoji="1" lang="ja-JP" altLang="en-US"/>
          </a:p>
        </p:txBody>
      </p:sp>
      <p:sp>
        <p:nvSpPr>
          <p:cNvPr id="2" name="日付プレースホルダー 1">
            <a:extLst>
              <a:ext uri="{FF2B5EF4-FFF2-40B4-BE49-F238E27FC236}">
                <a16:creationId xmlns:a16="http://schemas.microsoft.com/office/drawing/2014/main" id="{D2D9CBCB-3B17-285A-1CE6-8F4F904E6B86}"/>
              </a:ext>
            </a:extLst>
          </p:cNvPr>
          <p:cNvSpPr>
            <a:spLocks noGrp="1"/>
          </p:cNvSpPr>
          <p:nvPr>
            <p:ph type="dt" sz="half" idx="10"/>
          </p:nvPr>
        </p:nvSpPr>
        <p:spPr/>
        <p:txBody>
          <a:bodyPr/>
          <a:lstStyle/>
          <a:p>
            <a:fld id="{41322021-5C6E-432F-93C5-66F3C6767202}"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367B2DC1-E0E8-3F92-B3FB-023346E039C1}"/>
              </a:ext>
            </a:extLst>
          </p:cNvPr>
          <p:cNvSpPr txBox="1"/>
          <p:nvPr/>
        </p:nvSpPr>
        <p:spPr>
          <a:xfrm>
            <a:off x="311281" y="712658"/>
            <a:ext cx="5580000"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０　前の時間までの学習を振り返ろう</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正方形/長方形 5">
            <a:extLst>
              <a:ext uri="{FF2B5EF4-FFF2-40B4-BE49-F238E27FC236}">
                <a16:creationId xmlns:a16="http://schemas.microsoft.com/office/drawing/2014/main" id="{2981C55C-105F-0247-9CBB-04C93E4D09B2}"/>
              </a:ext>
            </a:extLst>
          </p:cNvPr>
          <p:cNvSpPr/>
          <p:nvPr/>
        </p:nvSpPr>
        <p:spPr>
          <a:xfrm>
            <a:off x="12343022" y="0"/>
            <a:ext cx="3780000" cy="1527858"/>
          </a:xfrm>
          <a:prstGeom prst="rect">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スライド上部の日付や単元名は、</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「挿入」タブのテキスト</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「ヘッダーとフッター」</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で一括で変更できます。</a:t>
            </a:r>
          </a:p>
        </p:txBody>
      </p:sp>
      <p:sp>
        <p:nvSpPr>
          <p:cNvPr id="5" name="コンテンツ プレースホルダー 8">
            <a:extLst>
              <a:ext uri="{FF2B5EF4-FFF2-40B4-BE49-F238E27FC236}">
                <a16:creationId xmlns:a16="http://schemas.microsoft.com/office/drawing/2014/main" id="{63C500AB-A359-F034-D42A-DB4D1F555575}"/>
              </a:ext>
            </a:extLst>
          </p:cNvPr>
          <p:cNvSpPr>
            <a:spLocks noGrp="1"/>
          </p:cNvSpPr>
          <p:nvPr>
            <p:ph idx="1"/>
          </p:nvPr>
        </p:nvSpPr>
        <p:spPr>
          <a:xfrm>
            <a:off x="329151" y="1183444"/>
            <a:ext cx="11471911" cy="4904068"/>
          </a:xfrm>
        </p:spPr>
        <p:txBody>
          <a:bodyPr anchor="ctr">
            <a:normAutofit/>
          </a:bodyPr>
          <a:lstStyle/>
          <a:p>
            <a:pPr marL="0" indent="0" algn="ctr">
              <a:buNone/>
            </a:pPr>
            <a:r>
              <a:rPr lang="ja-JP" altLang="en-US" sz="6000" b="1" dirty="0"/>
              <a:t>これまでの理科の</a:t>
            </a:r>
            <a:endParaRPr lang="en-US" altLang="ja-JP" sz="6000" b="1" dirty="0"/>
          </a:p>
          <a:p>
            <a:pPr marL="0" indent="0" algn="ctr">
              <a:buNone/>
            </a:pPr>
            <a:r>
              <a:rPr lang="ja-JP" altLang="en-US" sz="6000" b="1" dirty="0"/>
              <a:t>じゅぎょうでやったこと</a:t>
            </a:r>
            <a:endParaRPr lang="en-US" altLang="ja-JP" sz="6000" b="1" dirty="0"/>
          </a:p>
          <a:p>
            <a:pPr marL="0" indent="0" algn="ctr">
              <a:buNone/>
            </a:pPr>
            <a:endParaRPr lang="en-US" altLang="ja-JP" sz="1050" b="1" dirty="0"/>
          </a:p>
          <a:p>
            <a:pPr marL="0" indent="0">
              <a:buNone/>
            </a:pPr>
            <a:r>
              <a:rPr lang="ja-JP" altLang="en-US" sz="6000" b="1" dirty="0"/>
              <a:t>　　〇〇〇　　</a:t>
            </a:r>
            <a:endParaRPr lang="en-US" altLang="ja-JP" sz="6000" b="1" dirty="0"/>
          </a:p>
          <a:p>
            <a:pPr marL="0" indent="0" algn="ctr">
              <a:buNone/>
            </a:pPr>
            <a:r>
              <a:rPr lang="ja-JP" altLang="en-US" sz="6000" b="1" dirty="0"/>
              <a:t>・・・</a:t>
            </a:r>
            <a:r>
              <a:rPr lang="ja-JP" altLang="en-US" sz="6000" b="1" u="sng" dirty="0"/>
              <a:t>～ ～ ～ ～ ～</a:t>
            </a:r>
            <a:endParaRPr lang="en-US" altLang="ja-JP" sz="6000" b="1" u="sng" dirty="0"/>
          </a:p>
        </p:txBody>
      </p:sp>
    </p:spTree>
    <p:extLst>
      <p:ext uri="{BB962C8B-B14F-4D97-AF65-F5344CB8AC3E}">
        <p14:creationId xmlns:p14="http://schemas.microsoft.com/office/powerpoint/2010/main" val="13500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1030146" y="1461238"/>
            <a:ext cx="10515677" cy="1756524"/>
          </a:xfrm>
        </p:spPr>
        <p:txBody>
          <a:bodyPr anchor="t">
            <a:noAutofit/>
          </a:bodyPr>
          <a:lstStyle/>
          <a:p>
            <a:pPr marL="0" indent="0">
              <a:lnSpc>
                <a:spcPct val="100000"/>
              </a:lnSpc>
              <a:buNone/>
            </a:pPr>
            <a:r>
              <a:rPr lang="ja-JP" altLang="en-US" sz="4800" dirty="0">
                <a:latin typeface="+mj-ea"/>
              </a:rPr>
              <a:t>書いたふせんをなかま分けし、名前をつけましょう。</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30</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5" name="四角形: 角を丸くする 4">
            <a:extLst>
              <a:ext uri="{FF2B5EF4-FFF2-40B4-BE49-F238E27FC236}">
                <a16:creationId xmlns:a16="http://schemas.microsoft.com/office/drawing/2014/main" id="{7DC35566-A8B0-4B68-7EB5-C08F411DDA96}"/>
              </a:ext>
            </a:extLst>
          </p:cNvPr>
          <p:cNvSpPr/>
          <p:nvPr/>
        </p:nvSpPr>
        <p:spPr>
          <a:xfrm>
            <a:off x="839752" y="3570791"/>
            <a:ext cx="5670571" cy="2291787"/>
          </a:xfrm>
          <a:prstGeom prst="roundRect">
            <a:avLst/>
          </a:prstGeom>
          <a:solidFill>
            <a:schemeClr val="bg1"/>
          </a:solid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7" name="正方形/長方形 6">
            <a:extLst>
              <a:ext uri="{FF2B5EF4-FFF2-40B4-BE49-F238E27FC236}">
                <a16:creationId xmlns:a16="http://schemas.microsoft.com/office/drawing/2014/main" id="{143F81B0-7B39-0EF9-5004-9B91066F4635}"/>
              </a:ext>
            </a:extLst>
          </p:cNvPr>
          <p:cNvSpPr/>
          <p:nvPr/>
        </p:nvSpPr>
        <p:spPr>
          <a:xfrm>
            <a:off x="3749155" y="3889470"/>
            <a:ext cx="2635518" cy="1665539"/>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en-US" alt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2800" u="sng" dirty="0">
                <a:latin typeface="UD デジタル 教科書体 N-R" panose="02020400000000000000" pitchFamily="17" charset="-128"/>
                <a:ea typeface="UD デジタル 教科書体 N-R" panose="02020400000000000000" pitchFamily="17" charset="-128"/>
              </a:rPr>
              <a:t>　　　　　</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28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ED3E4517-C4F4-6110-62D7-9074EB18A1C3}"/>
              </a:ext>
            </a:extLst>
          </p:cNvPr>
          <p:cNvSpPr txBox="1"/>
          <p:nvPr/>
        </p:nvSpPr>
        <p:spPr>
          <a:xfrm>
            <a:off x="2863459" y="3101173"/>
            <a:ext cx="1986333" cy="668112"/>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03171C2C-57D0-194F-AD1F-F4E2FA9CE58A}"/>
              </a:ext>
            </a:extLst>
          </p:cNvPr>
          <p:cNvSpPr/>
          <p:nvPr/>
        </p:nvSpPr>
        <p:spPr>
          <a:xfrm>
            <a:off x="1030146" y="3889470"/>
            <a:ext cx="2644892" cy="1654430"/>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sp>
        <p:nvSpPr>
          <p:cNvPr id="13" name="コンテンツ プレースホルダー 8">
            <a:extLst>
              <a:ext uri="{FF2B5EF4-FFF2-40B4-BE49-F238E27FC236}">
                <a16:creationId xmlns:a16="http://schemas.microsoft.com/office/drawing/2014/main" id="{19BE4CB8-000D-8808-C4AB-817CC1016370}"/>
              </a:ext>
            </a:extLst>
          </p:cNvPr>
          <p:cNvSpPr txBox="1">
            <a:spLocks/>
          </p:cNvSpPr>
          <p:nvPr/>
        </p:nvSpPr>
        <p:spPr>
          <a:xfrm>
            <a:off x="6399736" y="3880131"/>
            <a:ext cx="5681677" cy="215675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bg1"/>
                </a:solidFill>
                <a:latin typeface="UD デジタル 教科書体 N-R" panose="02020400000000000000" pitchFamily="17" charset="-128"/>
                <a:ea typeface="UD デジタル 教科書体 N-R" panose="020204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bg1"/>
                </a:solidFill>
                <a:latin typeface="UD デジタル 教科書体 N-R" panose="02020400000000000000" pitchFamily="17" charset="-128"/>
                <a:ea typeface="UD デジタル 教科書体 N-R" panose="020204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bg1"/>
                </a:solidFill>
                <a:latin typeface="UD デジタル 教科書体 N-R" panose="02020400000000000000" pitchFamily="17" charset="-128"/>
                <a:ea typeface="UD デジタル 教科書体 N-R" panose="020204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buNone/>
            </a:pPr>
            <a:r>
              <a:rPr lang="ja-JP" altLang="en-US" sz="3200" dirty="0">
                <a:solidFill>
                  <a:schemeClr val="tx1"/>
                </a:solidFill>
                <a:highlight>
                  <a:srgbClr val="00FF00"/>
                </a:highlight>
                <a:latin typeface="+mj-ea"/>
              </a:rPr>
              <a:t>はじめは、自分で考える。</a:t>
            </a:r>
          </a:p>
          <a:p>
            <a:pPr marL="0" indent="0" algn="ctr">
              <a:lnSpc>
                <a:spcPct val="100000"/>
              </a:lnSpc>
              <a:buNone/>
            </a:pPr>
            <a:r>
              <a:rPr lang="ja-JP" altLang="en-US" sz="3200" dirty="0">
                <a:solidFill>
                  <a:schemeClr val="tx1"/>
                </a:solidFill>
                <a:highlight>
                  <a:srgbClr val="00FF00"/>
                </a:highlight>
                <a:latin typeface="+mj-ea"/>
              </a:rPr>
              <a:t>↓</a:t>
            </a:r>
          </a:p>
          <a:p>
            <a:pPr marL="0" indent="0" algn="ctr">
              <a:lnSpc>
                <a:spcPct val="100000"/>
              </a:lnSpc>
              <a:buNone/>
            </a:pPr>
            <a:r>
              <a:rPr lang="ja-JP" altLang="en-US" sz="3200" dirty="0">
                <a:solidFill>
                  <a:schemeClr val="tx1"/>
                </a:solidFill>
                <a:highlight>
                  <a:srgbClr val="00FF00"/>
                </a:highlight>
                <a:latin typeface="+mj-ea"/>
              </a:rPr>
              <a:t>その後は、はんで考える。</a:t>
            </a:r>
          </a:p>
        </p:txBody>
      </p:sp>
      <p:sp>
        <p:nvSpPr>
          <p:cNvPr id="6" name="テキスト ボックス 5">
            <a:extLst>
              <a:ext uri="{FF2B5EF4-FFF2-40B4-BE49-F238E27FC236}">
                <a16:creationId xmlns:a16="http://schemas.microsoft.com/office/drawing/2014/main" id="{64A177A3-8748-1040-6092-B0BBF7CB38F2}"/>
              </a:ext>
            </a:extLst>
          </p:cNvPr>
          <p:cNvSpPr txBox="1"/>
          <p:nvPr/>
        </p:nvSpPr>
        <p:spPr>
          <a:xfrm>
            <a:off x="311279" y="712659"/>
            <a:ext cx="7652313"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５　なかま分けし、名前をつけよう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（学習シート②）　　　　　　</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　　　　　　</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21625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1" grpId="0" animBg="1"/>
      <p:bldP spid="12" grpId="0" animBg="1"/>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テキスト ボックス 33">
            <a:extLst>
              <a:ext uri="{FF2B5EF4-FFF2-40B4-BE49-F238E27FC236}">
                <a16:creationId xmlns:a16="http://schemas.microsoft.com/office/drawing/2014/main" id="{71030EA8-16F3-88D3-C44E-4A383BD78DF9}"/>
              </a:ext>
            </a:extLst>
          </p:cNvPr>
          <p:cNvSpPr txBox="1"/>
          <p:nvPr/>
        </p:nvSpPr>
        <p:spPr>
          <a:xfrm>
            <a:off x="249108" y="5025103"/>
            <a:ext cx="11629598" cy="1232960"/>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3000" b="1" dirty="0">
                <a:latin typeface="UD デジタル 教科書体 N-R" panose="02020400000000000000" pitchFamily="17" charset="-128"/>
                <a:ea typeface="UD デジタル 教科書体 N-R" panose="02020400000000000000" pitchFamily="17" charset="-128"/>
              </a:rPr>
              <a:t>みの回りのものにじしゃくを近づけると</a:t>
            </a:r>
            <a:r>
              <a:rPr lang="ja-JP" altLang="en-US" sz="30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3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38161" y="1397689"/>
            <a:ext cx="10515677" cy="1321257"/>
          </a:xfrm>
        </p:spPr>
        <p:txBody>
          <a:bodyPr anchor="t">
            <a:noAutofit/>
          </a:bodyPr>
          <a:lstStyle/>
          <a:p>
            <a:pPr marL="0" indent="0">
              <a:buNone/>
            </a:pPr>
            <a:r>
              <a:rPr lang="ja-JP" altLang="en-US" sz="3200" dirty="0">
                <a:latin typeface="+mj-ea"/>
              </a:rPr>
              <a:t>なかま分けして、「</a:t>
            </a:r>
            <a:r>
              <a:rPr lang="ja-JP" altLang="en-US" sz="3200" b="1" dirty="0">
                <a:solidFill>
                  <a:schemeClr val="tx1"/>
                </a:solidFill>
                <a:highlight>
                  <a:srgbClr val="FFFF00"/>
                </a:highlight>
                <a:latin typeface="+mj-ea"/>
              </a:rPr>
              <a:t>みの回りものにじしゃくを近づけたとき</a:t>
            </a:r>
            <a:r>
              <a:rPr lang="ja-JP" altLang="en-US" sz="3200" dirty="0">
                <a:latin typeface="+mj-ea"/>
              </a:rPr>
              <a:t>の</a:t>
            </a:r>
            <a:r>
              <a:rPr lang="ja-JP" altLang="en-US" sz="3200" dirty="0">
                <a:solidFill>
                  <a:schemeClr val="tx1"/>
                </a:solidFill>
                <a:highlight>
                  <a:srgbClr val="FFFF00"/>
                </a:highlight>
                <a:latin typeface="+mj-ea"/>
              </a:rPr>
              <a:t>もののようす</a:t>
            </a:r>
            <a:r>
              <a:rPr lang="en-US" altLang="ja-JP" sz="3200" dirty="0">
                <a:latin typeface="+mj-ea"/>
              </a:rPr>
              <a:t>｣</a:t>
            </a:r>
            <a:r>
              <a:rPr lang="ja-JP" altLang="en-US" sz="3200" dirty="0">
                <a:latin typeface="+mj-ea"/>
              </a:rPr>
              <a:t>についてどんなことに気づきましたか。</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31</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0" y="701396"/>
            <a:ext cx="11505254"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６　なかま分けしてつけた名前から、気づいたことをまとめよう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（学習シート③）</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pSp>
        <p:nvGrpSpPr>
          <p:cNvPr id="6" name="グループ化 5">
            <a:extLst>
              <a:ext uri="{FF2B5EF4-FFF2-40B4-BE49-F238E27FC236}">
                <a16:creationId xmlns:a16="http://schemas.microsoft.com/office/drawing/2014/main" id="{6144B49D-E239-8992-E7C1-2843FC271F6A}"/>
              </a:ext>
            </a:extLst>
          </p:cNvPr>
          <p:cNvGrpSpPr/>
          <p:nvPr/>
        </p:nvGrpSpPr>
        <p:grpSpPr>
          <a:xfrm>
            <a:off x="374269" y="2620824"/>
            <a:ext cx="5670571" cy="2066927"/>
            <a:chOff x="839752" y="3101173"/>
            <a:chExt cx="5670571" cy="2761405"/>
          </a:xfrm>
        </p:grpSpPr>
        <p:sp>
          <p:nvSpPr>
            <p:cNvPr id="5" name="四角形: 角を丸くする 4">
              <a:extLst>
                <a:ext uri="{FF2B5EF4-FFF2-40B4-BE49-F238E27FC236}">
                  <a16:creationId xmlns:a16="http://schemas.microsoft.com/office/drawing/2014/main" id="{7DC35566-A8B0-4B68-7EB5-C08F411DDA96}"/>
                </a:ext>
              </a:extLst>
            </p:cNvPr>
            <p:cNvSpPr/>
            <p:nvPr/>
          </p:nvSpPr>
          <p:spPr>
            <a:xfrm>
              <a:off x="839752" y="3570791"/>
              <a:ext cx="5670571" cy="2291787"/>
            </a:xfrm>
            <a:prstGeom prst="roundRect">
              <a:avLst/>
            </a:prstGeom>
            <a:solidFill>
              <a:schemeClr val="bg1"/>
            </a:solid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7" name="正方形/長方形 6">
              <a:extLst>
                <a:ext uri="{FF2B5EF4-FFF2-40B4-BE49-F238E27FC236}">
                  <a16:creationId xmlns:a16="http://schemas.microsoft.com/office/drawing/2014/main" id="{143F81B0-7B39-0EF9-5004-9B91066F4635}"/>
                </a:ext>
              </a:extLst>
            </p:cNvPr>
            <p:cNvSpPr/>
            <p:nvPr/>
          </p:nvSpPr>
          <p:spPr>
            <a:xfrm>
              <a:off x="3749155" y="3889470"/>
              <a:ext cx="2635518" cy="1665539"/>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en-US" alt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2800" u="sng" dirty="0">
                  <a:latin typeface="UD デジタル 教科書体 N-R" panose="02020400000000000000" pitchFamily="17" charset="-128"/>
                  <a:ea typeface="UD デジタル 教科書体 N-R" panose="02020400000000000000" pitchFamily="17" charset="-128"/>
                </a:rPr>
                <a:t>　　　　　</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28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ED3E4517-C4F4-6110-62D7-9074EB18A1C3}"/>
                </a:ext>
              </a:extLst>
            </p:cNvPr>
            <p:cNvSpPr txBox="1"/>
            <p:nvPr/>
          </p:nvSpPr>
          <p:spPr>
            <a:xfrm>
              <a:off x="2863459" y="3101173"/>
              <a:ext cx="1986333" cy="668112"/>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03171C2C-57D0-194F-AD1F-F4E2FA9CE58A}"/>
                </a:ext>
              </a:extLst>
            </p:cNvPr>
            <p:cNvSpPr/>
            <p:nvPr/>
          </p:nvSpPr>
          <p:spPr>
            <a:xfrm>
              <a:off x="1030146" y="3889470"/>
              <a:ext cx="2644892" cy="1654430"/>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grpSp>
      <p:grpSp>
        <p:nvGrpSpPr>
          <p:cNvPr id="10" name="グループ化 9">
            <a:extLst>
              <a:ext uri="{FF2B5EF4-FFF2-40B4-BE49-F238E27FC236}">
                <a16:creationId xmlns:a16="http://schemas.microsoft.com/office/drawing/2014/main" id="{3EBA30BB-5585-6D08-F947-F55DC8A942AF}"/>
              </a:ext>
            </a:extLst>
          </p:cNvPr>
          <p:cNvGrpSpPr/>
          <p:nvPr/>
        </p:nvGrpSpPr>
        <p:grpSpPr>
          <a:xfrm>
            <a:off x="6147162" y="2620824"/>
            <a:ext cx="5670571" cy="2066927"/>
            <a:chOff x="839752" y="3101173"/>
            <a:chExt cx="5670571" cy="2761405"/>
          </a:xfrm>
        </p:grpSpPr>
        <p:sp>
          <p:nvSpPr>
            <p:cNvPr id="14" name="四角形: 角を丸くする 13">
              <a:extLst>
                <a:ext uri="{FF2B5EF4-FFF2-40B4-BE49-F238E27FC236}">
                  <a16:creationId xmlns:a16="http://schemas.microsoft.com/office/drawing/2014/main" id="{4F338726-9B38-0552-6D62-5A35B6A28FCD}"/>
                </a:ext>
              </a:extLst>
            </p:cNvPr>
            <p:cNvSpPr/>
            <p:nvPr/>
          </p:nvSpPr>
          <p:spPr>
            <a:xfrm>
              <a:off x="839752" y="3570791"/>
              <a:ext cx="5670571" cy="2291787"/>
            </a:xfrm>
            <a:prstGeom prst="roundRect">
              <a:avLst/>
            </a:prstGeom>
            <a:solidFill>
              <a:schemeClr val="bg1"/>
            </a:solid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15" name="正方形/長方形 14">
              <a:extLst>
                <a:ext uri="{FF2B5EF4-FFF2-40B4-BE49-F238E27FC236}">
                  <a16:creationId xmlns:a16="http://schemas.microsoft.com/office/drawing/2014/main" id="{D6A024C5-4DEC-73D6-C732-787CD400CBE3}"/>
                </a:ext>
              </a:extLst>
            </p:cNvPr>
            <p:cNvSpPr/>
            <p:nvPr/>
          </p:nvSpPr>
          <p:spPr>
            <a:xfrm>
              <a:off x="3749155" y="3889470"/>
              <a:ext cx="2635518" cy="1665539"/>
            </a:xfrm>
            <a:prstGeom prst="rect">
              <a:avLst/>
            </a:prstGeom>
            <a:solidFill>
              <a:srgbClr val="99FF99"/>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en-US" alt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2800" u="sng" dirty="0">
                  <a:latin typeface="UD デジタル 教科書体 N-R" panose="02020400000000000000" pitchFamily="17" charset="-128"/>
                  <a:ea typeface="UD デジタル 教科書体 N-R" panose="02020400000000000000" pitchFamily="17" charset="-128"/>
                </a:rPr>
                <a:t>　　　　　</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28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6" name="テキスト ボックス 29">
              <a:extLst>
                <a:ext uri="{FF2B5EF4-FFF2-40B4-BE49-F238E27FC236}">
                  <a16:creationId xmlns:a16="http://schemas.microsoft.com/office/drawing/2014/main" id="{A79207A7-57C2-0A82-7724-D2622CF2C484}"/>
                </a:ext>
              </a:extLst>
            </p:cNvPr>
            <p:cNvSpPr txBox="1"/>
            <p:nvPr/>
          </p:nvSpPr>
          <p:spPr>
            <a:xfrm>
              <a:off x="2863459" y="3101173"/>
              <a:ext cx="1986333" cy="668112"/>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7" name="正方形/長方形 16">
              <a:extLst>
                <a:ext uri="{FF2B5EF4-FFF2-40B4-BE49-F238E27FC236}">
                  <a16:creationId xmlns:a16="http://schemas.microsoft.com/office/drawing/2014/main" id="{CA64F692-31E6-6A28-312D-A214CF29522D}"/>
                </a:ext>
              </a:extLst>
            </p:cNvPr>
            <p:cNvSpPr/>
            <p:nvPr/>
          </p:nvSpPr>
          <p:spPr>
            <a:xfrm>
              <a:off x="1030146" y="3889470"/>
              <a:ext cx="2644892" cy="1654430"/>
            </a:xfrm>
            <a:prstGeom prst="rect">
              <a:avLst/>
            </a:prstGeom>
            <a:solidFill>
              <a:srgbClr val="66CC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grpSp>
      <p:sp>
        <p:nvSpPr>
          <p:cNvPr id="21" name="正方形/長方形 20">
            <a:extLst>
              <a:ext uri="{FF2B5EF4-FFF2-40B4-BE49-F238E27FC236}">
                <a16:creationId xmlns:a16="http://schemas.microsoft.com/office/drawing/2014/main" id="{5E48E360-BAF9-9E3C-3A7E-5CC787B1B72D}"/>
              </a:ext>
            </a:extLst>
          </p:cNvPr>
          <p:cNvSpPr/>
          <p:nvPr/>
        </p:nvSpPr>
        <p:spPr>
          <a:xfrm>
            <a:off x="2338087" y="2547850"/>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E7245EA8-B1BA-5C97-4AB5-9C4FCA3957B9}"/>
              </a:ext>
            </a:extLst>
          </p:cNvPr>
          <p:cNvSpPr/>
          <p:nvPr/>
        </p:nvSpPr>
        <p:spPr>
          <a:xfrm>
            <a:off x="8130209" y="2536275"/>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9">
            <a:extLst>
              <a:ext uri="{FF2B5EF4-FFF2-40B4-BE49-F238E27FC236}">
                <a16:creationId xmlns:a16="http://schemas.microsoft.com/office/drawing/2014/main" id="{A772D5EE-3B3C-BF5B-D632-89C7609EF44A}"/>
              </a:ext>
            </a:extLst>
          </p:cNvPr>
          <p:cNvSpPr txBox="1"/>
          <p:nvPr/>
        </p:nvSpPr>
        <p:spPr>
          <a:xfrm>
            <a:off x="7404576" y="532178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4" name="テキスト ボックス 29">
            <a:extLst>
              <a:ext uri="{FF2B5EF4-FFF2-40B4-BE49-F238E27FC236}">
                <a16:creationId xmlns:a16="http://schemas.microsoft.com/office/drawing/2014/main" id="{1FCC49EA-870E-9B40-3EBC-144BD93BA221}"/>
              </a:ext>
            </a:extLst>
          </p:cNvPr>
          <p:cNvSpPr txBox="1"/>
          <p:nvPr/>
        </p:nvSpPr>
        <p:spPr>
          <a:xfrm>
            <a:off x="9658442" y="5342868"/>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4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5" name="正方形/長方形 24">
            <a:extLst>
              <a:ext uri="{FF2B5EF4-FFF2-40B4-BE49-F238E27FC236}">
                <a16:creationId xmlns:a16="http://schemas.microsoft.com/office/drawing/2014/main" id="{110191C6-77FF-FDE1-2E12-362DEBBB7B1A}"/>
              </a:ext>
            </a:extLst>
          </p:cNvPr>
          <p:cNvSpPr/>
          <p:nvPr/>
        </p:nvSpPr>
        <p:spPr>
          <a:xfrm>
            <a:off x="7382962" y="5239993"/>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CAB00503-810B-4420-9A07-0118601F0F0D}"/>
              </a:ext>
            </a:extLst>
          </p:cNvPr>
          <p:cNvSpPr/>
          <p:nvPr/>
        </p:nvSpPr>
        <p:spPr>
          <a:xfrm>
            <a:off x="9611136" y="5231981"/>
            <a:ext cx="2080947" cy="61936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矢印コネクタ 27">
            <a:extLst>
              <a:ext uri="{FF2B5EF4-FFF2-40B4-BE49-F238E27FC236}">
                <a16:creationId xmlns:a16="http://schemas.microsoft.com/office/drawing/2014/main" id="{64A69209-406B-7BFD-2A36-2510D929D8F9}"/>
              </a:ext>
            </a:extLst>
          </p:cNvPr>
          <p:cNvCxnSpPr>
            <a:cxnSpLocks/>
            <a:stCxn id="21" idx="2"/>
            <a:endCxn id="25" idx="0"/>
          </p:cNvCxnSpPr>
          <p:nvPr/>
        </p:nvCxnSpPr>
        <p:spPr>
          <a:xfrm>
            <a:off x="3378561" y="3167210"/>
            <a:ext cx="5044875" cy="207278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F483AD6A-0BDC-3080-A14F-C59320998C25}"/>
              </a:ext>
            </a:extLst>
          </p:cNvPr>
          <p:cNvCxnSpPr>
            <a:cxnSpLocks/>
            <a:stCxn id="22" idx="2"/>
            <a:endCxn id="26" idx="0"/>
          </p:cNvCxnSpPr>
          <p:nvPr/>
        </p:nvCxnSpPr>
        <p:spPr>
          <a:xfrm>
            <a:off x="9170683" y="3155635"/>
            <a:ext cx="1480927" cy="207634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363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500"/>
                                        <p:tgtEl>
                                          <p:spTgt spid="13"/>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fade">
                                      <p:cBhvr>
                                        <p:cTn id="30" dur="500"/>
                                        <p:tgtEl>
                                          <p:spTgt spid="28"/>
                                        </p:tgtEl>
                                      </p:cBhvr>
                                    </p:animEffect>
                                  </p:childTnLst>
                                </p:cTn>
                              </p:par>
                            </p:childTnLst>
                          </p:cTn>
                        </p:par>
                        <p:par>
                          <p:cTn id="31" fill="hold">
                            <p:stCondLst>
                              <p:cond delay="1000"/>
                            </p:stCondLst>
                            <p:childTnLst>
                              <p:par>
                                <p:cTn id="32" presetID="10" presetClass="entr" presetSubtype="0" fill="hold" grpId="0" nodeType="after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500"/>
                                        <p:tgtEl>
                                          <p:spTgt spid="2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childTnLst>
                          </p:cTn>
                        </p:par>
                        <p:par>
                          <p:cTn id="38" fill="hold">
                            <p:stCondLst>
                              <p:cond delay="1500"/>
                            </p:stCondLst>
                            <p:childTnLst>
                              <p:par>
                                <p:cTn id="39" presetID="10" presetClass="entr" presetSubtype="0" fill="hold" nodeType="after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fade">
                                      <p:cBhvr>
                                        <p:cTn id="41" dur="500"/>
                                        <p:tgtEl>
                                          <p:spTgt spid="29"/>
                                        </p:tgtEl>
                                      </p:cBhvr>
                                    </p:animEffect>
                                  </p:childTnLst>
                                </p:cTn>
                              </p:par>
                            </p:childTnLst>
                          </p:cTn>
                        </p:par>
                        <p:par>
                          <p:cTn id="42" fill="hold">
                            <p:stCondLst>
                              <p:cond delay="2000"/>
                            </p:stCondLst>
                            <p:childTnLst>
                              <p:par>
                                <p:cTn id="43" presetID="10" presetClass="entr" presetSubtype="0"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fade">
                                      <p:cBhvr>
                                        <p:cTn id="4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build="p"/>
      <p:bldP spid="21" grpId="0" animBg="1"/>
      <p:bldP spid="22" grpId="0" animBg="1"/>
      <p:bldP spid="23" grpId="0" animBg="1"/>
      <p:bldP spid="24" grpId="0" animBg="1"/>
      <p:bldP spid="25" grpId="0" animBg="1"/>
      <p:bldP spid="26"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32</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6" name="四角形: 角を丸くする 5">
            <a:extLst>
              <a:ext uri="{FF2B5EF4-FFF2-40B4-BE49-F238E27FC236}">
                <a16:creationId xmlns:a16="http://schemas.microsoft.com/office/drawing/2014/main" id="{4C0406A0-06D2-B2A6-ED3C-8D56843DA86A}"/>
              </a:ext>
            </a:extLst>
          </p:cNvPr>
          <p:cNvSpPr/>
          <p:nvPr/>
        </p:nvSpPr>
        <p:spPr>
          <a:xfrm>
            <a:off x="1319350" y="3429000"/>
            <a:ext cx="9553300" cy="2635532"/>
          </a:xfrm>
          <a:prstGeom prst="roundRect">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4800" b="1" dirty="0">
                <a:solidFill>
                  <a:srgbClr val="000000"/>
                </a:solidFill>
                <a:ea typeface="UD デジタル 教科書体 NK-R" panose="02020400000000000000" pitchFamily="18" charset="-128"/>
                <a:cs typeface="Times New Roman" panose="02020603050405020304" pitchFamily="18" charset="0"/>
              </a:rPr>
              <a:t>『</a:t>
            </a:r>
            <a:r>
              <a:rPr lang="ja-JP" altLang="en-US" sz="4800" b="1" dirty="0">
                <a:solidFill>
                  <a:srgbClr val="000000"/>
                </a:solidFill>
                <a:ea typeface="UD デジタル 教科書体 NK-R" panose="02020400000000000000" pitchFamily="18" charset="-128"/>
                <a:cs typeface="Times New Roman" panose="02020603050405020304" pitchFamily="18" charset="0"/>
              </a:rPr>
              <a:t>気づき</a:t>
            </a:r>
            <a:r>
              <a:rPr lang="en-US" altLang="ja-JP" sz="4800" b="1" dirty="0">
                <a:solidFill>
                  <a:srgbClr val="000000"/>
                </a:solidFill>
                <a:ea typeface="UD デジタル 教科書体 NK-R" panose="02020400000000000000" pitchFamily="18" charset="-128"/>
                <a:cs typeface="Times New Roman" panose="02020603050405020304" pitchFamily="18" charset="0"/>
              </a:rPr>
              <a:t>』</a:t>
            </a:r>
            <a:r>
              <a:rPr lang="ja-JP" altLang="ja-JP" sz="4800" b="1" dirty="0">
                <a:solidFill>
                  <a:srgbClr val="000000"/>
                </a:solidFill>
                <a:effectLst/>
                <a:ea typeface="UD デジタル 教科書体 NK-R" panose="02020400000000000000" pitchFamily="18" charset="-128"/>
                <a:cs typeface="Times New Roman" panose="02020603050405020304" pitchFamily="18" charset="0"/>
              </a:rPr>
              <a:t>を</a:t>
            </a:r>
            <a:endParaRPr lang="en-US" altLang="ja-JP" sz="4800" b="1" dirty="0">
              <a:solidFill>
                <a:srgbClr val="000000"/>
              </a:solidFill>
              <a:effectLst/>
              <a:ea typeface="UD デジタル 教科書体 NK-R" panose="02020400000000000000" pitchFamily="18" charset="-128"/>
              <a:cs typeface="Times New Roman" panose="02020603050405020304" pitchFamily="18" charset="0"/>
            </a:endParaRPr>
          </a:p>
          <a:p>
            <a:pPr algn="ctr"/>
            <a:r>
              <a:rPr lang="ja-JP" altLang="ja-JP" sz="4800" b="1" dirty="0">
                <a:solidFill>
                  <a:srgbClr val="000000"/>
                </a:solidFill>
                <a:effectLst/>
                <a:ea typeface="UD デジタル 教科書体 NK-R" panose="02020400000000000000" pitchFamily="18" charset="-128"/>
                <a:cs typeface="Times New Roman" panose="02020603050405020304" pitchFamily="18" charset="0"/>
              </a:rPr>
              <a:t>もう少し整理して、考えてみよう</a:t>
            </a:r>
            <a:r>
              <a:rPr lang="ja-JP" altLang="en-US" sz="4800" b="1" dirty="0">
                <a:solidFill>
                  <a:srgbClr val="000000"/>
                </a:solidFill>
                <a:effectLst/>
                <a:ea typeface="UD デジタル 教科書体 NK-R" panose="02020400000000000000" pitchFamily="18" charset="-128"/>
                <a:cs typeface="Times New Roman" panose="02020603050405020304" pitchFamily="18" charset="0"/>
              </a:rPr>
              <a:t>！</a:t>
            </a:r>
            <a:endParaRPr kumimoji="1" lang="ja-JP" altLang="en-US" sz="4800" b="1" dirty="0"/>
          </a:p>
        </p:txBody>
      </p:sp>
      <p:sp>
        <p:nvSpPr>
          <p:cNvPr id="14" name="テキスト ボックス 13">
            <a:extLst>
              <a:ext uri="{FF2B5EF4-FFF2-40B4-BE49-F238E27FC236}">
                <a16:creationId xmlns:a16="http://schemas.microsoft.com/office/drawing/2014/main" id="{6BE5F810-2DB1-060F-DD42-F70844D1F0D1}"/>
              </a:ext>
            </a:extLst>
          </p:cNvPr>
          <p:cNvSpPr txBox="1"/>
          <p:nvPr/>
        </p:nvSpPr>
        <p:spPr>
          <a:xfrm>
            <a:off x="311279" y="701396"/>
            <a:ext cx="11551569"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６　なかま分けしてつけた名前から、気づいたことをまとめよう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（学習シート③）</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pSp>
        <p:nvGrpSpPr>
          <p:cNvPr id="8" name="グループ化 7">
            <a:extLst>
              <a:ext uri="{FF2B5EF4-FFF2-40B4-BE49-F238E27FC236}">
                <a16:creationId xmlns:a16="http://schemas.microsoft.com/office/drawing/2014/main" id="{96E226E2-66F2-0ECD-886C-D36C77DECAA1}"/>
              </a:ext>
            </a:extLst>
          </p:cNvPr>
          <p:cNvGrpSpPr/>
          <p:nvPr/>
        </p:nvGrpSpPr>
        <p:grpSpPr>
          <a:xfrm>
            <a:off x="390938" y="1952688"/>
            <a:ext cx="11425596" cy="980552"/>
            <a:chOff x="390938" y="918674"/>
            <a:chExt cx="11425596" cy="1064747"/>
          </a:xfrm>
        </p:grpSpPr>
        <p:sp>
          <p:nvSpPr>
            <p:cNvPr id="13" name="テキスト ボックス 33">
              <a:extLst>
                <a:ext uri="{FF2B5EF4-FFF2-40B4-BE49-F238E27FC236}">
                  <a16:creationId xmlns:a16="http://schemas.microsoft.com/office/drawing/2014/main" id="{55E8181A-2B3D-5B41-CCEF-563D576F8D67}"/>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5" name="テキスト ボックス 29">
              <a:extLst>
                <a:ext uri="{FF2B5EF4-FFF2-40B4-BE49-F238E27FC236}">
                  <a16:creationId xmlns:a16="http://schemas.microsoft.com/office/drawing/2014/main" id="{6F270787-4C3B-0933-F112-B62964FD4ADA}"/>
                </a:ext>
              </a:extLst>
            </p:cNvPr>
            <p:cNvSpPr txBox="1"/>
            <p:nvPr/>
          </p:nvSpPr>
          <p:spPr>
            <a:xfrm>
              <a:off x="9025004" y="1147383"/>
              <a:ext cx="1188673"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6" name="テキスト ボックス 29">
              <a:extLst>
                <a:ext uri="{FF2B5EF4-FFF2-40B4-BE49-F238E27FC236}">
                  <a16:creationId xmlns:a16="http://schemas.microsoft.com/office/drawing/2014/main" id="{B2318F65-B59F-D5B2-A56F-E656BDB706C3}"/>
                </a:ext>
              </a:extLst>
            </p:cNvPr>
            <p:cNvSpPr txBox="1"/>
            <p:nvPr/>
          </p:nvSpPr>
          <p:spPr>
            <a:xfrm>
              <a:off x="10353972" y="1134445"/>
              <a:ext cx="1305152"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17" name="テキスト ボックス 16">
            <a:extLst>
              <a:ext uri="{FF2B5EF4-FFF2-40B4-BE49-F238E27FC236}">
                <a16:creationId xmlns:a16="http://schemas.microsoft.com/office/drawing/2014/main" id="{9E79A8F2-4606-F242-6DE8-AEFAF86DF84B}"/>
              </a:ext>
            </a:extLst>
          </p:cNvPr>
          <p:cNvSpPr txBox="1"/>
          <p:nvPr/>
        </p:nvSpPr>
        <p:spPr>
          <a:xfrm>
            <a:off x="437252" y="2088590"/>
            <a:ext cx="9084721" cy="646331"/>
          </a:xfrm>
          <a:prstGeom prst="rect">
            <a:avLst/>
          </a:prstGeom>
          <a:noFill/>
        </p:spPr>
        <p:txBody>
          <a:bodyPr wrap="square">
            <a:spAutoFit/>
          </a:bodyPr>
          <a:lstStyle/>
          <a:p>
            <a:r>
              <a:rPr lang="ja-JP" altLang="en-US" sz="3600" b="1" dirty="0">
                <a:latin typeface="UD デジタル 教科書体 N-R" panose="02020400000000000000" pitchFamily="17" charset="-128"/>
                <a:ea typeface="UD デジタル 教科書体 N-R" panose="02020400000000000000" pitchFamily="17" charset="-128"/>
              </a:rPr>
              <a:t>みの回りのものにじしゃくを近づけると</a:t>
            </a:r>
            <a:r>
              <a:rPr lang="ja-JP" altLang="en-US" sz="36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36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Tree>
    <p:extLst>
      <p:ext uri="{BB962C8B-B14F-4D97-AF65-F5344CB8AC3E}">
        <p14:creationId xmlns:p14="http://schemas.microsoft.com/office/powerpoint/2010/main" val="180967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dirty="0"/>
              <a:t>単元</a:t>
            </a:r>
            <a:r>
              <a:rPr kumimoji="1" lang="en-US" altLang="ja-JP" dirty="0"/>
              <a:t>11</a:t>
            </a:r>
            <a:r>
              <a:rPr kumimoji="1" lang="ja-JP" altLang="en-US" dirty="0"/>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33</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graphicFrame>
        <p:nvGraphicFramePr>
          <p:cNvPr id="5" name="表 4">
            <a:extLst>
              <a:ext uri="{FF2B5EF4-FFF2-40B4-BE49-F238E27FC236}">
                <a16:creationId xmlns:a16="http://schemas.microsoft.com/office/drawing/2014/main" id="{8E2CBCBA-ECB2-E338-A4F1-2F1FBC677A5E}"/>
              </a:ext>
            </a:extLst>
          </p:cNvPr>
          <p:cNvGraphicFramePr>
            <a:graphicFrameLocks noGrp="1"/>
          </p:cNvGraphicFramePr>
          <p:nvPr/>
        </p:nvGraphicFramePr>
        <p:xfrm>
          <a:off x="1080324" y="2644171"/>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832783D-74BE-84E6-401B-2BF1668BDB4A}"/>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B7827DD9-95E7-4F10-C4DA-35F9B32C18D6}"/>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D18E1F67-C848-8399-D972-67D9C5AB8827}"/>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052F2D9A-9AA5-BB74-A17B-67E14CF8EEBF}"/>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29">
            <a:extLst>
              <a:ext uri="{FF2B5EF4-FFF2-40B4-BE49-F238E27FC236}">
                <a16:creationId xmlns:a16="http://schemas.microsoft.com/office/drawing/2014/main" id="{78A6EE36-E5C9-35A3-2842-76EF0417E757}"/>
              </a:ext>
            </a:extLst>
          </p:cNvPr>
          <p:cNvSpPr txBox="1"/>
          <p:nvPr/>
        </p:nvSpPr>
        <p:spPr>
          <a:xfrm>
            <a:off x="3956128" y="2699824"/>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8" name="テキスト ボックス 29">
            <a:extLst>
              <a:ext uri="{FF2B5EF4-FFF2-40B4-BE49-F238E27FC236}">
                <a16:creationId xmlns:a16="http://schemas.microsoft.com/office/drawing/2014/main" id="{E96A6068-E590-015B-E16A-49F0FC07A1EE}"/>
              </a:ext>
            </a:extLst>
          </p:cNvPr>
          <p:cNvSpPr txBox="1"/>
          <p:nvPr/>
        </p:nvSpPr>
        <p:spPr>
          <a:xfrm>
            <a:off x="6424225" y="2684137"/>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5" name="テキスト ボックス 24">
            <a:extLst>
              <a:ext uri="{FF2B5EF4-FFF2-40B4-BE49-F238E27FC236}">
                <a16:creationId xmlns:a16="http://schemas.microsoft.com/office/drawing/2014/main" id="{EE521D78-C65F-1551-3D18-D9F1FCEB9C6B}"/>
              </a:ext>
            </a:extLst>
          </p:cNvPr>
          <p:cNvSpPr txBox="1"/>
          <p:nvPr/>
        </p:nvSpPr>
        <p:spPr>
          <a:xfrm>
            <a:off x="311280" y="701396"/>
            <a:ext cx="11489782"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６　なかま分けしてつけた名前から、気づいたことをまとめよう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pSp>
        <p:nvGrpSpPr>
          <p:cNvPr id="29" name="グループ化 28">
            <a:extLst>
              <a:ext uri="{FF2B5EF4-FFF2-40B4-BE49-F238E27FC236}">
                <a16:creationId xmlns:a16="http://schemas.microsoft.com/office/drawing/2014/main" id="{8263471E-4EF4-F6CE-EB42-6A3D05A42FDE}"/>
              </a:ext>
            </a:extLst>
          </p:cNvPr>
          <p:cNvGrpSpPr/>
          <p:nvPr/>
        </p:nvGrpSpPr>
        <p:grpSpPr>
          <a:xfrm>
            <a:off x="390938" y="1460377"/>
            <a:ext cx="11425596" cy="980552"/>
            <a:chOff x="390938" y="918674"/>
            <a:chExt cx="11425596" cy="1064747"/>
          </a:xfrm>
        </p:grpSpPr>
        <p:sp>
          <p:nvSpPr>
            <p:cNvPr id="30" name="テキスト ボックス 33">
              <a:extLst>
                <a:ext uri="{FF2B5EF4-FFF2-40B4-BE49-F238E27FC236}">
                  <a16:creationId xmlns:a16="http://schemas.microsoft.com/office/drawing/2014/main" id="{1A0C3853-CE9F-A497-14A9-108C1744573A}"/>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3600" b="1" dirty="0">
                  <a:latin typeface="UD デジタル 教科書体 N-R" panose="02020400000000000000" pitchFamily="17" charset="-128"/>
                  <a:ea typeface="UD デジタル 教科書体 N-R" panose="02020400000000000000" pitchFamily="17" charset="-128"/>
                </a:rPr>
                <a:t>みの回りのものにじしゃくを近づけると</a:t>
              </a:r>
              <a:r>
                <a:rPr lang="ja-JP" altLang="en-US" sz="36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36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31" name="テキスト ボックス 29">
              <a:extLst>
                <a:ext uri="{FF2B5EF4-FFF2-40B4-BE49-F238E27FC236}">
                  <a16:creationId xmlns:a16="http://schemas.microsoft.com/office/drawing/2014/main" id="{617621EA-B757-164D-4DCB-5C9555A10110}"/>
                </a:ext>
              </a:extLst>
            </p:cNvPr>
            <p:cNvSpPr txBox="1"/>
            <p:nvPr/>
          </p:nvSpPr>
          <p:spPr>
            <a:xfrm>
              <a:off x="9025004" y="1147383"/>
              <a:ext cx="1188673"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32" name="テキスト ボックス 29">
              <a:extLst>
                <a:ext uri="{FF2B5EF4-FFF2-40B4-BE49-F238E27FC236}">
                  <a16:creationId xmlns:a16="http://schemas.microsoft.com/office/drawing/2014/main" id="{18C944D6-0EF8-FC89-CB74-87FAE398037F}"/>
                </a:ext>
              </a:extLst>
            </p:cNvPr>
            <p:cNvSpPr txBox="1"/>
            <p:nvPr/>
          </p:nvSpPr>
          <p:spPr>
            <a:xfrm>
              <a:off x="10353972" y="1134445"/>
              <a:ext cx="1305152"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cxnSp>
        <p:nvCxnSpPr>
          <p:cNvPr id="19" name="直線矢印コネクタ 18">
            <a:extLst>
              <a:ext uri="{FF2B5EF4-FFF2-40B4-BE49-F238E27FC236}">
                <a16:creationId xmlns:a16="http://schemas.microsoft.com/office/drawing/2014/main" id="{9018954B-B88D-17E5-29EB-25766D9C0923}"/>
              </a:ext>
            </a:extLst>
          </p:cNvPr>
          <p:cNvCxnSpPr>
            <a:cxnSpLocks/>
            <a:endCxn id="16" idx="0"/>
          </p:cNvCxnSpPr>
          <p:nvPr/>
        </p:nvCxnSpPr>
        <p:spPr>
          <a:xfrm flipH="1">
            <a:off x="4949295" y="2079284"/>
            <a:ext cx="4781813" cy="62054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1529662F-74A4-E9AA-BC52-9433AF99C4B6}"/>
              </a:ext>
            </a:extLst>
          </p:cNvPr>
          <p:cNvCxnSpPr>
            <a:cxnSpLocks/>
            <a:endCxn id="18" idx="0"/>
          </p:cNvCxnSpPr>
          <p:nvPr/>
        </p:nvCxnSpPr>
        <p:spPr>
          <a:xfrm flipH="1">
            <a:off x="7417392" y="2037907"/>
            <a:ext cx="3594893" cy="646230"/>
          </a:xfrm>
          <a:prstGeom prst="straightConnector1">
            <a:avLst/>
          </a:prstGeom>
          <a:ln w="762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63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par>
                          <p:cTn id="29" fill="hold">
                            <p:stCondLst>
                              <p:cond delay="1000"/>
                            </p:stCondLst>
                            <p:childTnLst>
                              <p:par>
                                <p:cTn id="30" presetID="10" presetClass="entr" presetSubtype="0"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childTnLst>
                          </p:cTn>
                        </p:par>
                        <p:par>
                          <p:cTn id="33" fill="hold">
                            <p:stCondLst>
                              <p:cond delay="1500"/>
                            </p:stCondLst>
                            <p:childTnLst>
                              <p:par>
                                <p:cTn id="34" presetID="10"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5" grpId="0" animBg="1"/>
      <p:bldP spid="16" grpId="0" animBg="1"/>
      <p:bldP spid="18"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34</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grpSp>
        <p:nvGrpSpPr>
          <p:cNvPr id="12" name="グループ化 11">
            <a:extLst>
              <a:ext uri="{FF2B5EF4-FFF2-40B4-BE49-F238E27FC236}">
                <a16:creationId xmlns:a16="http://schemas.microsoft.com/office/drawing/2014/main" id="{1E33D7EA-CE84-ABBD-D091-D78AD4CB50D7}"/>
              </a:ext>
            </a:extLst>
          </p:cNvPr>
          <p:cNvGrpSpPr/>
          <p:nvPr/>
        </p:nvGrpSpPr>
        <p:grpSpPr>
          <a:xfrm>
            <a:off x="375466" y="1614650"/>
            <a:ext cx="11425596" cy="980552"/>
            <a:chOff x="390938" y="918674"/>
            <a:chExt cx="11425596" cy="1064747"/>
          </a:xfrm>
        </p:grpSpPr>
        <p:sp>
          <p:nvSpPr>
            <p:cNvPr id="9" name="テキスト ボックス 33">
              <a:extLst>
                <a:ext uri="{FF2B5EF4-FFF2-40B4-BE49-F238E27FC236}">
                  <a16:creationId xmlns:a16="http://schemas.microsoft.com/office/drawing/2014/main" id="{2B5F5464-80B2-E332-34FD-E510212F20C8}"/>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CD5D56C8-4B03-8D95-DE99-90A083FDF0FA}"/>
                </a:ext>
              </a:extLst>
            </p:cNvPr>
            <p:cNvSpPr txBox="1"/>
            <p:nvPr/>
          </p:nvSpPr>
          <p:spPr>
            <a:xfrm>
              <a:off x="9025004" y="1147383"/>
              <a:ext cx="1188673"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B2BFA0CD-9DE0-C4C9-08EC-AEFB3E1BD487}"/>
                </a:ext>
              </a:extLst>
            </p:cNvPr>
            <p:cNvSpPr txBox="1"/>
            <p:nvPr/>
          </p:nvSpPr>
          <p:spPr>
            <a:xfrm>
              <a:off x="10353972" y="1134445"/>
              <a:ext cx="1305152"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13" name="テキスト ボックス 12">
            <a:extLst>
              <a:ext uri="{FF2B5EF4-FFF2-40B4-BE49-F238E27FC236}">
                <a16:creationId xmlns:a16="http://schemas.microsoft.com/office/drawing/2014/main" id="{D0A4C1F9-41B1-8C13-EE35-F2BCFFDE63F1}"/>
              </a:ext>
            </a:extLst>
          </p:cNvPr>
          <p:cNvSpPr txBox="1"/>
          <p:nvPr/>
        </p:nvSpPr>
        <p:spPr>
          <a:xfrm>
            <a:off x="311279" y="712659"/>
            <a:ext cx="9464488"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７　</a:t>
            </a: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気づき</a:t>
            </a: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からわかりやすいれいを考えよう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aphicFrame>
        <p:nvGraphicFramePr>
          <p:cNvPr id="5" name="表 4">
            <a:extLst>
              <a:ext uri="{FF2B5EF4-FFF2-40B4-BE49-F238E27FC236}">
                <a16:creationId xmlns:a16="http://schemas.microsoft.com/office/drawing/2014/main" id="{8E2CBCBA-ECB2-E338-A4F1-2F1FBC677A5E}"/>
              </a:ext>
            </a:extLst>
          </p:cNvPr>
          <p:cNvGraphicFramePr>
            <a:graphicFrameLocks noGrp="1"/>
          </p:cNvGraphicFramePr>
          <p:nvPr/>
        </p:nvGraphicFramePr>
        <p:xfrm>
          <a:off x="1072588" y="2737462"/>
          <a:ext cx="9983339"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448221">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832783D-74BE-84E6-401B-2BF1668BDB4A}"/>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B7827DD9-95E7-4F10-C4DA-35F9B32C18D6}"/>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D18E1F67-C848-8399-D972-67D9C5AB8827}"/>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052F2D9A-9AA5-BB74-A17B-67E14CF8EEBF}"/>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29">
            <a:extLst>
              <a:ext uri="{FF2B5EF4-FFF2-40B4-BE49-F238E27FC236}">
                <a16:creationId xmlns:a16="http://schemas.microsoft.com/office/drawing/2014/main" id="{78A6EE36-E5C9-35A3-2842-76EF0417E757}"/>
              </a:ext>
            </a:extLst>
          </p:cNvPr>
          <p:cNvSpPr txBox="1"/>
          <p:nvPr/>
        </p:nvSpPr>
        <p:spPr>
          <a:xfrm>
            <a:off x="3860242"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8" name="テキスト ボックス 29">
            <a:extLst>
              <a:ext uri="{FF2B5EF4-FFF2-40B4-BE49-F238E27FC236}">
                <a16:creationId xmlns:a16="http://schemas.microsoft.com/office/drawing/2014/main" id="{E96A6068-E590-015B-E16A-49F0FC07A1EE}"/>
              </a:ext>
            </a:extLst>
          </p:cNvPr>
          <p:cNvSpPr txBox="1"/>
          <p:nvPr/>
        </p:nvSpPr>
        <p:spPr>
          <a:xfrm>
            <a:off x="6418488"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645C2819-2413-EA54-B25B-D17E3D548AC6}"/>
              </a:ext>
            </a:extLst>
          </p:cNvPr>
          <p:cNvSpPr/>
          <p:nvPr/>
        </p:nvSpPr>
        <p:spPr>
          <a:xfrm>
            <a:off x="3588152" y="3330234"/>
            <a:ext cx="2507848" cy="1581484"/>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1940B4C-8F0B-757F-86EC-A31AFC731FA4}"/>
              </a:ext>
            </a:extLst>
          </p:cNvPr>
          <p:cNvSpPr txBox="1"/>
          <p:nvPr/>
        </p:nvSpPr>
        <p:spPr>
          <a:xfrm>
            <a:off x="390938" y="1754233"/>
            <a:ext cx="9084721" cy="646331"/>
          </a:xfrm>
          <a:prstGeom prst="rect">
            <a:avLst/>
          </a:prstGeom>
          <a:noFill/>
        </p:spPr>
        <p:txBody>
          <a:bodyPr wrap="square">
            <a:spAutoFit/>
          </a:bodyPr>
          <a:lstStyle/>
          <a:p>
            <a:r>
              <a:rPr lang="ja-JP" altLang="en-US" sz="3600" b="1" dirty="0">
                <a:latin typeface="UD デジタル 教科書体 N-R" panose="02020400000000000000" pitchFamily="17" charset="-128"/>
                <a:ea typeface="UD デジタル 教科書体 N-R" panose="02020400000000000000" pitchFamily="17" charset="-128"/>
              </a:rPr>
              <a:t>みの回りのものにじしゃくを近づけると</a:t>
            </a:r>
            <a:r>
              <a:rPr lang="ja-JP" altLang="en-US" sz="36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36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Tree>
    <p:extLst>
      <p:ext uri="{BB962C8B-B14F-4D97-AF65-F5344CB8AC3E}">
        <p14:creationId xmlns:p14="http://schemas.microsoft.com/office/powerpoint/2010/main" val="843905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71A0BC8D-C20D-D501-DBA5-EDBD67351841}"/>
              </a:ext>
            </a:extLst>
          </p:cNvPr>
          <p:cNvSpPr>
            <a:spLocks noGrp="1"/>
          </p:cNvSpPr>
          <p:nvPr>
            <p:ph type="ftr" sz="quarter" idx="11"/>
          </p:nvPr>
        </p:nvSpPr>
        <p:spPr/>
        <p:txBody>
          <a:bodyPr/>
          <a:lstStyle/>
          <a:p>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A2EEA239-2DC2-58E0-602F-EC24826B8A2B}"/>
              </a:ext>
            </a:extLst>
          </p:cNvPr>
          <p:cNvSpPr>
            <a:spLocks noGrp="1"/>
          </p:cNvSpPr>
          <p:nvPr>
            <p:ph type="sldNum" sz="quarter" idx="12"/>
          </p:nvPr>
        </p:nvSpPr>
        <p:spPr/>
        <p:txBody>
          <a:bodyPr/>
          <a:lstStyle/>
          <a:p>
            <a:fld id="{A6C2FFA5-B97D-4BD3-93FB-28D863B5F46B}" type="slidenum">
              <a:rPr kumimoji="1" lang="ja-JP" altLang="en-US" smtClean="0"/>
              <a:t>35</a:t>
            </a:fld>
            <a:endParaRPr kumimoji="1" lang="ja-JP" altLang="en-US"/>
          </a:p>
        </p:txBody>
      </p:sp>
      <p:sp>
        <p:nvSpPr>
          <p:cNvPr id="2" name="日付プレースホルダー 1">
            <a:extLst>
              <a:ext uri="{FF2B5EF4-FFF2-40B4-BE49-F238E27FC236}">
                <a16:creationId xmlns:a16="http://schemas.microsoft.com/office/drawing/2014/main" id="{7FB1704D-B7D2-6E81-105B-21117019F35C}"/>
              </a:ext>
            </a:extLst>
          </p:cNvPr>
          <p:cNvSpPr>
            <a:spLocks noGrp="1"/>
          </p:cNvSpPr>
          <p:nvPr>
            <p:ph type="dt" sz="half" idx="10"/>
          </p:nvPr>
        </p:nvSpPr>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13" name="テキスト ボックス 12">
            <a:extLst>
              <a:ext uri="{FF2B5EF4-FFF2-40B4-BE49-F238E27FC236}">
                <a16:creationId xmlns:a16="http://schemas.microsoft.com/office/drawing/2014/main" id="{D0A4C1F9-41B1-8C13-EE35-F2BCFFDE63F1}"/>
              </a:ext>
            </a:extLst>
          </p:cNvPr>
          <p:cNvSpPr txBox="1"/>
          <p:nvPr/>
        </p:nvSpPr>
        <p:spPr>
          <a:xfrm>
            <a:off x="311279" y="712658"/>
            <a:ext cx="8849346"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８　れいを比べて、同じところを見つけよう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graphicFrame>
        <p:nvGraphicFramePr>
          <p:cNvPr id="5" name="表 4">
            <a:extLst>
              <a:ext uri="{FF2B5EF4-FFF2-40B4-BE49-F238E27FC236}">
                <a16:creationId xmlns:a16="http://schemas.microsoft.com/office/drawing/2014/main" id="{8E2CBCBA-ECB2-E338-A4F1-2F1FBC677A5E}"/>
              </a:ext>
            </a:extLst>
          </p:cNvPr>
          <p:cNvGraphicFramePr>
            <a:graphicFrameLocks noGrp="1"/>
          </p:cNvGraphicFramePr>
          <p:nvPr/>
        </p:nvGraphicFramePr>
        <p:xfrm>
          <a:off x="1072588" y="2737462"/>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832783D-74BE-84E6-401B-2BF1668BDB4A}"/>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B7827DD9-95E7-4F10-C4DA-35F9B32C18D6}"/>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D18E1F67-C848-8399-D972-67D9C5AB8827}"/>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052F2D9A-9AA5-BB74-A17B-67E14CF8EEBF}"/>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29">
            <a:extLst>
              <a:ext uri="{FF2B5EF4-FFF2-40B4-BE49-F238E27FC236}">
                <a16:creationId xmlns:a16="http://schemas.microsoft.com/office/drawing/2014/main" id="{78A6EE36-E5C9-35A3-2842-76EF0417E757}"/>
              </a:ext>
            </a:extLst>
          </p:cNvPr>
          <p:cNvSpPr txBox="1"/>
          <p:nvPr/>
        </p:nvSpPr>
        <p:spPr>
          <a:xfrm>
            <a:off x="3860242"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8" name="テキスト ボックス 29">
            <a:extLst>
              <a:ext uri="{FF2B5EF4-FFF2-40B4-BE49-F238E27FC236}">
                <a16:creationId xmlns:a16="http://schemas.microsoft.com/office/drawing/2014/main" id="{E96A6068-E590-015B-E16A-49F0FC07A1EE}"/>
              </a:ext>
            </a:extLst>
          </p:cNvPr>
          <p:cNvSpPr txBox="1"/>
          <p:nvPr/>
        </p:nvSpPr>
        <p:spPr>
          <a:xfrm>
            <a:off x="6418488" y="2783805"/>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1A5CCDFC-3111-7A1D-62DF-7142CDA45A19}"/>
              </a:ext>
            </a:extLst>
          </p:cNvPr>
          <p:cNvSpPr/>
          <p:nvPr/>
        </p:nvSpPr>
        <p:spPr>
          <a:xfrm>
            <a:off x="3588152" y="5360061"/>
            <a:ext cx="2507848" cy="727015"/>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69ED15DF-ED59-7627-B1FA-631DE28D2C1C}"/>
              </a:ext>
            </a:extLst>
          </p:cNvPr>
          <p:cNvSpPr/>
          <p:nvPr/>
        </p:nvSpPr>
        <p:spPr>
          <a:xfrm>
            <a:off x="3588152" y="3330234"/>
            <a:ext cx="2507848" cy="1581484"/>
          </a:xfrm>
          <a:prstGeom prst="rect">
            <a:avLst/>
          </a:prstGeom>
          <a:solidFill>
            <a:schemeClr val="bg1"/>
          </a:solid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9" name="グループ化 18">
            <a:extLst>
              <a:ext uri="{FF2B5EF4-FFF2-40B4-BE49-F238E27FC236}">
                <a16:creationId xmlns:a16="http://schemas.microsoft.com/office/drawing/2014/main" id="{392F5BF1-5E09-2E18-1193-97CDA2CBD37E}"/>
              </a:ext>
            </a:extLst>
          </p:cNvPr>
          <p:cNvGrpSpPr/>
          <p:nvPr/>
        </p:nvGrpSpPr>
        <p:grpSpPr>
          <a:xfrm>
            <a:off x="375466" y="1614650"/>
            <a:ext cx="11425596" cy="980552"/>
            <a:chOff x="390938" y="918674"/>
            <a:chExt cx="11425596" cy="1064747"/>
          </a:xfrm>
        </p:grpSpPr>
        <p:sp>
          <p:nvSpPr>
            <p:cNvPr id="20" name="テキスト ボックス 33">
              <a:extLst>
                <a:ext uri="{FF2B5EF4-FFF2-40B4-BE49-F238E27FC236}">
                  <a16:creationId xmlns:a16="http://schemas.microsoft.com/office/drawing/2014/main" id="{F4825639-BFDA-4840-DBF7-81F8E7AB930B}"/>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1" name="テキスト ボックス 29">
              <a:extLst>
                <a:ext uri="{FF2B5EF4-FFF2-40B4-BE49-F238E27FC236}">
                  <a16:creationId xmlns:a16="http://schemas.microsoft.com/office/drawing/2014/main" id="{99684CC6-6195-2FD0-E07A-7EA6B254AFAB}"/>
                </a:ext>
              </a:extLst>
            </p:cNvPr>
            <p:cNvSpPr txBox="1"/>
            <p:nvPr/>
          </p:nvSpPr>
          <p:spPr>
            <a:xfrm>
              <a:off x="9025004" y="1147383"/>
              <a:ext cx="1188673"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2" name="テキスト ボックス 29">
              <a:extLst>
                <a:ext uri="{FF2B5EF4-FFF2-40B4-BE49-F238E27FC236}">
                  <a16:creationId xmlns:a16="http://schemas.microsoft.com/office/drawing/2014/main" id="{A51D8850-7A7F-A6EF-36F2-0A6607BD0A4F}"/>
                </a:ext>
              </a:extLst>
            </p:cNvPr>
            <p:cNvSpPr txBox="1"/>
            <p:nvPr/>
          </p:nvSpPr>
          <p:spPr>
            <a:xfrm>
              <a:off x="10353972" y="1134445"/>
              <a:ext cx="1305152" cy="487148"/>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23" name="テキスト ボックス 22">
            <a:extLst>
              <a:ext uri="{FF2B5EF4-FFF2-40B4-BE49-F238E27FC236}">
                <a16:creationId xmlns:a16="http://schemas.microsoft.com/office/drawing/2014/main" id="{94B6225F-F330-A3D2-BF84-B5D70AF270A4}"/>
              </a:ext>
            </a:extLst>
          </p:cNvPr>
          <p:cNvSpPr txBox="1"/>
          <p:nvPr/>
        </p:nvSpPr>
        <p:spPr>
          <a:xfrm>
            <a:off x="390938" y="1754233"/>
            <a:ext cx="9084721" cy="646331"/>
          </a:xfrm>
          <a:prstGeom prst="rect">
            <a:avLst/>
          </a:prstGeom>
          <a:noFill/>
        </p:spPr>
        <p:txBody>
          <a:bodyPr wrap="square">
            <a:spAutoFit/>
          </a:bodyPr>
          <a:lstStyle/>
          <a:p>
            <a:r>
              <a:rPr lang="ja-JP" altLang="en-US" sz="3600" b="1" dirty="0">
                <a:latin typeface="UD デジタル 教科書体 N-R" panose="02020400000000000000" pitchFamily="17" charset="-128"/>
                <a:ea typeface="UD デジタル 教科書体 N-R" panose="02020400000000000000" pitchFamily="17" charset="-128"/>
              </a:rPr>
              <a:t>みの回りのものにじしゃくを近づけると</a:t>
            </a:r>
            <a:r>
              <a:rPr lang="ja-JP" altLang="en-US" sz="36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36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Tree>
    <p:extLst>
      <p:ext uri="{BB962C8B-B14F-4D97-AF65-F5344CB8AC3E}">
        <p14:creationId xmlns:p14="http://schemas.microsoft.com/office/powerpoint/2010/main" val="416672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BC0C02C6-BA61-192C-59E7-CE654AD64174}"/>
            </a:ext>
          </a:extLst>
        </p:cNvPr>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1974EA5F-B81E-23A8-4F26-4AC593508970}"/>
              </a:ext>
            </a:extLst>
          </p:cNvPr>
          <p:cNvSpPr>
            <a:spLocks noGrp="1"/>
          </p:cNvSpPr>
          <p:nvPr>
            <p:ph type="ftr" sz="quarter" idx="11"/>
          </p:nvPr>
        </p:nvSpPr>
        <p:spPr/>
        <p:txBody>
          <a:bodyPr/>
          <a:lstStyle/>
          <a:p>
            <a:r>
              <a:rPr kumimoji="1" lang="ja-JP" altLang="en-US"/>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C5F796A6-8520-6D6E-1CFD-B8FB9A64BFC2}"/>
              </a:ext>
            </a:extLst>
          </p:cNvPr>
          <p:cNvSpPr>
            <a:spLocks noGrp="1"/>
          </p:cNvSpPr>
          <p:nvPr>
            <p:ph type="sldNum" sz="quarter" idx="12"/>
          </p:nvPr>
        </p:nvSpPr>
        <p:spPr/>
        <p:txBody>
          <a:bodyPr/>
          <a:lstStyle/>
          <a:p>
            <a:fld id="{A6C2FFA5-B97D-4BD3-93FB-28D863B5F46B}" type="slidenum">
              <a:rPr kumimoji="1" lang="ja-JP" altLang="en-US" smtClean="0"/>
              <a:t>36</a:t>
            </a:fld>
            <a:endParaRPr kumimoji="1" lang="ja-JP" altLang="en-US"/>
          </a:p>
        </p:txBody>
      </p:sp>
      <p:sp>
        <p:nvSpPr>
          <p:cNvPr id="2" name="日付プレースホルダー 1">
            <a:extLst>
              <a:ext uri="{FF2B5EF4-FFF2-40B4-BE49-F238E27FC236}">
                <a16:creationId xmlns:a16="http://schemas.microsoft.com/office/drawing/2014/main" id="{E9D5F7C7-272A-383B-A55B-E2DA81254BD5}"/>
              </a:ext>
            </a:extLst>
          </p:cNvPr>
          <p:cNvSpPr>
            <a:spLocks noGrp="1"/>
          </p:cNvSpPr>
          <p:nvPr>
            <p:ph type="dt" sz="half" idx="10"/>
          </p:nvPr>
        </p:nvSpPr>
        <p:spPr/>
        <p:txBody>
          <a:bodyPr/>
          <a:lstStyle/>
          <a:p>
            <a:fld id="{42F84E0D-B7A1-4ABF-9F6F-9576A967737F}" type="datetime2">
              <a:rPr kumimoji="1" lang="ja-JP" altLang="en-US" smtClean="0"/>
              <a:pPr/>
              <a:t>2025年3月6日(木)</a:t>
            </a:fld>
            <a:endParaRPr kumimoji="1" lang="ja-JP" altLang="en-US" dirty="0"/>
          </a:p>
        </p:txBody>
      </p:sp>
      <p:grpSp>
        <p:nvGrpSpPr>
          <p:cNvPr id="12" name="グループ化 11">
            <a:extLst>
              <a:ext uri="{FF2B5EF4-FFF2-40B4-BE49-F238E27FC236}">
                <a16:creationId xmlns:a16="http://schemas.microsoft.com/office/drawing/2014/main" id="{F8F51A8F-3F22-3CA5-1A3D-8CE6E561DF97}"/>
              </a:ext>
            </a:extLst>
          </p:cNvPr>
          <p:cNvGrpSpPr/>
          <p:nvPr/>
        </p:nvGrpSpPr>
        <p:grpSpPr>
          <a:xfrm>
            <a:off x="390938" y="1427960"/>
            <a:ext cx="11425596" cy="1064747"/>
            <a:chOff x="390938" y="918674"/>
            <a:chExt cx="11425596" cy="1064747"/>
          </a:xfrm>
        </p:grpSpPr>
        <p:sp>
          <p:nvSpPr>
            <p:cNvPr id="9" name="テキスト ボックス 33">
              <a:extLst>
                <a:ext uri="{FF2B5EF4-FFF2-40B4-BE49-F238E27FC236}">
                  <a16:creationId xmlns:a16="http://schemas.microsoft.com/office/drawing/2014/main" id="{083E8F75-1466-E15F-A6AB-0FCD7F4E6BA3}"/>
                </a:ext>
              </a:extLst>
            </p:cNvPr>
            <p:cNvSpPr txBox="1"/>
            <p:nvPr/>
          </p:nvSpPr>
          <p:spPr>
            <a:xfrm>
              <a:off x="390938" y="918674"/>
              <a:ext cx="11425596" cy="1064747"/>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の</a:t>
              </a:r>
              <a:r>
                <a:rPr lang="ja-JP" altLang="en-US" sz="3600" dirty="0">
                  <a:highlight>
                    <a:srgbClr val="FFFF00"/>
                  </a:highlight>
                  <a:latin typeface="UD デジタル 教科書体 N-R" panose="02020400000000000000" pitchFamily="17" charset="-128"/>
                  <a:ea typeface="UD デジタル 教科書体 N-R" panose="02020400000000000000" pitchFamily="17" charset="-128"/>
                </a:rPr>
                <a:t>△△△△</a:t>
              </a:r>
              <a:r>
                <a:rPr lang="ja-JP" altLang="en-US" sz="4000" dirty="0">
                  <a:latin typeface="UD デジタル 教科書体 N-R" panose="02020400000000000000" pitchFamily="17" charset="-128"/>
                  <a:ea typeface="UD デジタル 教科書体 N-R" panose="02020400000000000000" pitchFamily="17" charset="-128"/>
                </a:rPr>
                <a:t>」</a:t>
              </a:r>
              <a:r>
                <a:rPr lang="ja-JP" altLang="en-US" sz="4000" kern="100" dirty="0">
                  <a:solidFill>
                    <a:srgbClr val="0070C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ja-JP" sz="20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テキスト ボックス 29">
              <a:extLst>
                <a:ext uri="{FF2B5EF4-FFF2-40B4-BE49-F238E27FC236}">
                  <a16:creationId xmlns:a16="http://schemas.microsoft.com/office/drawing/2014/main" id="{EEA55F59-BFF9-D190-8A39-0BA1C0FE83B7}"/>
                </a:ext>
              </a:extLst>
            </p:cNvPr>
            <p:cNvSpPr txBox="1"/>
            <p:nvPr/>
          </p:nvSpPr>
          <p:spPr>
            <a:xfrm>
              <a:off x="6948755"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A80242B3-2E76-F6DA-04D8-A402F110FFFA}"/>
                </a:ext>
              </a:extLst>
            </p:cNvPr>
            <p:cNvSpPr txBox="1"/>
            <p:nvPr/>
          </p:nvSpPr>
          <p:spPr>
            <a:xfrm>
              <a:off x="9191369" y="1171029"/>
              <a:ext cx="1986333" cy="50008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graphicFrame>
        <p:nvGraphicFramePr>
          <p:cNvPr id="5" name="表 4">
            <a:extLst>
              <a:ext uri="{FF2B5EF4-FFF2-40B4-BE49-F238E27FC236}">
                <a16:creationId xmlns:a16="http://schemas.microsoft.com/office/drawing/2014/main" id="{A03376FB-95AD-DCE3-6982-965A3C244790}"/>
              </a:ext>
            </a:extLst>
          </p:cNvPr>
          <p:cNvGraphicFramePr>
            <a:graphicFrameLocks noGrp="1"/>
          </p:cNvGraphicFramePr>
          <p:nvPr/>
        </p:nvGraphicFramePr>
        <p:xfrm>
          <a:off x="1072588" y="2737462"/>
          <a:ext cx="10046824" cy="2174256"/>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049509351"/>
                    </a:ext>
                  </a:extLst>
                </a:gridCol>
                <a:gridCol w="2511706">
                  <a:extLst>
                    <a:ext uri="{9D8B030D-6E8A-4147-A177-3AD203B41FA5}">
                      <a16:colId xmlns:a16="http://schemas.microsoft.com/office/drawing/2014/main" val="1902874946"/>
                    </a:ext>
                  </a:extLst>
                </a:gridCol>
                <a:gridCol w="2511706">
                  <a:extLst>
                    <a:ext uri="{9D8B030D-6E8A-4147-A177-3AD203B41FA5}">
                      <a16:colId xmlns:a16="http://schemas.microsoft.com/office/drawing/2014/main" val="571806181"/>
                    </a:ext>
                  </a:extLst>
                </a:gridCol>
                <a:gridCol w="2511706">
                  <a:extLst>
                    <a:ext uri="{9D8B030D-6E8A-4147-A177-3AD203B41FA5}">
                      <a16:colId xmlns:a16="http://schemas.microsoft.com/office/drawing/2014/main" val="976144681"/>
                    </a:ext>
                  </a:extLst>
                </a:gridCol>
              </a:tblGrid>
              <a:tr h="296057">
                <a:tc>
                  <a:txBody>
                    <a:bodyPr/>
                    <a:lstStyle/>
                    <a:p>
                      <a:pPr algn="ctr"/>
                      <a:r>
                        <a:rPr lang="ja-JP" altLang="en-US" sz="3200" dirty="0">
                          <a:latin typeface="UD デジタル 教科書体 N-R" panose="02020400000000000000" pitchFamily="17" charset="-128"/>
                          <a:ea typeface="UD デジタル 教科書体 N-R" panose="02020400000000000000" pitchFamily="17" charset="-128"/>
                        </a:rPr>
                        <a:t>気づき</a:t>
                      </a: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1595136">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18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7" name="表 6">
            <a:extLst>
              <a:ext uri="{FF2B5EF4-FFF2-40B4-BE49-F238E27FC236}">
                <a16:creationId xmlns:a16="http://schemas.microsoft.com/office/drawing/2014/main" id="{2DA02DDE-271A-459E-57E8-5D6EF4A6461A}"/>
              </a:ext>
            </a:extLst>
          </p:cNvPr>
          <p:cNvGraphicFramePr>
            <a:graphicFrameLocks noGrp="1"/>
          </p:cNvGraphicFramePr>
          <p:nvPr/>
        </p:nvGraphicFramePr>
        <p:xfrm>
          <a:off x="1080324" y="5352043"/>
          <a:ext cx="10046824" cy="735033"/>
        </p:xfrm>
        <a:graphic>
          <a:graphicData uri="http://schemas.openxmlformats.org/drawingml/2006/table">
            <a:tbl>
              <a:tblPr firstRow="1" bandRow="1">
                <a:tableStyleId>{5940675A-B579-460E-94D1-54222C63F5DA}</a:tableStyleId>
              </a:tblPr>
              <a:tblGrid>
                <a:gridCol w="2511706">
                  <a:extLst>
                    <a:ext uri="{9D8B030D-6E8A-4147-A177-3AD203B41FA5}">
                      <a16:colId xmlns:a16="http://schemas.microsoft.com/office/drawing/2014/main" val="2428881142"/>
                    </a:ext>
                  </a:extLst>
                </a:gridCol>
                <a:gridCol w="2511706">
                  <a:extLst>
                    <a:ext uri="{9D8B030D-6E8A-4147-A177-3AD203B41FA5}">
                      <a16:colId xmlns:a16="http://schemas.microsoft.com/office/drawing/2014/main" val="3052601240"/>
                    </a:ext>
                  </a:extLst>
                </a:gridCol>
                <a:gridCol w="2511706">
                  <a:extLst>
                    <a:ext uri="{9D8B030D-6E8A-4147-A177-3AD203B41FA5}">
                      <a16:colId xmlns:a16="http://schemas.microsoft.com/office/drawing/2014/main" val="3642421537"/>
                    </a:ext>
                  </a:extLst>
                </a:gridCol>
                <a:gridCol w="2511706">
                  <a:extLst>
                    <a:ext uri="{9D8B030D-6E8A-4147-A177-3AD203B41FA5}">
                      <a16:colId xmlns:a16="http://schemas.microsoft.com/office/drawing/2014/main" val="685193393"/>
                    </a:ext>
                  </a:extLst>
                </a:gridCol>
              </a:tblGrid>
              <a:tr h="735033">
                <a:tc>
                  <a:txBody>
                    <a:bodyPr/>
                    <a:lstStyle/>
                    <a:p>
                      <a:pPr algn="ctr"/>
                      <a:r>
                        <a:rPr kumimoji="1" lang="ja-JP" altLang="en-US" sz="32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3200" b="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tc>
                  <a:txBody>
                    <a:bodyPr/>
                    <a:lstStyle/>
                    <a:p>
                      <a:pPr algn="ctr"/>
                      <a:endParaRPr kumimoji="1" lang="ja-JP" altLang="en-US" sz="32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8" name="矢印: 下 7">
            <a:extLst>
              <a:ext uri="{FF2B5EF4-FFF2-40B4-BE49-F238E27FC236}">
                <a16:creationId xmlns:a16="http://schemas.microsoft.com/office/drawing/2014/main" id="{2D0DB7CF-41D2-FD25-270F-722FA3456688}"/>
              </a:ext>
            </a:extLst>
          </p:cNvPr>
          <p:cNvSpPr/>
          <p:nvPr/>
        </p:nvSpPr>
        <p:spPr>
          <a:xfrm>
            <a:off x="4454081"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2941AD3B-2D87-7705-A3B8-6E935472CD30}"/>
              </a:ext>
            </a:extLst>
          </p:cNvPr>
          <p:cNvSpPr/>
          <p:nvPr/>
        </p:nvSpPr>
        <p:spPr>
          <a:xfrm>
            <a:off x="7012327" y="4923638"/>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矢印: 下 14">
            <a:extLst>
              <a:ext uri="{FF2B5EF4-FFF2-40B4-BE49-F238E27FC236}">
                <a16:creationId xmlns:a16="http://schemas.microsoft.com/office/drawing/2014/main" id="{3672B9AF-C22E-EF01-0BEC-ADAE8FFC7A8C}"/>
              </a:ext>
            </a:extLst>
          </p:cNvPr>
          <p:cNvSpPr/>
          <p:nvPr/>
        </p:nvSpPr>
        <p:spPr>
          <a:xfrm>
            <a:off x="9475659" y="4934653"/>
            <a:ext cx="798654" cy="417390"/>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E5EFEA79-68DD-8AC8-FB7A-B5149CD70275}"/>
              </a:ext>
            </a:extLst>
          </p:cNvPr>
          <p:cNvSpPr txBox="1"/>
          <p:nvPr/>
        </p:nvSpPr>
        <p:spPr>
          <a:xfrm>
            <a:off x="311278" y="712658"/>
            <a:ext cx="9108000" cy="470547"/>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９　きょう通点からそれぞれの☆を見つけよう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（学習シート④）</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13" name="正方形/長方形 12">
            <a:extLst>
              <a:ext uri="{FF2B5EF4-FFF2-40B4-BE49-F238E27FC236}">
                <a16:creationId xmlns:a16="http://schemas.microsoft.com/office/drawing/2014/main" id="{C61D9646-F4E4-8E54-60CE-CC6929AFC6E0}"/>
              </a:ext>
            </a:extLst>
          </p:cNvPr>
          <p:cNvSpPr/>
          <p:nvPr/>
        </p:nvSpPr>
        <p:spPr>
          <a:xfrm>
            <a:off x="1113512" y="5394818"/>
            <a:ext cx="9998164" cy="680683"/>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B8AB0EAB-5942-2E4B-4A43-639B0954E83F}"/>
              </a:ext>
            </a:extLst>
          </p:cNvPr>
          <p:cNvSpPr/>
          <p:nvPr/>
        </p:nvSpPr>
        <p:spPr>
          <a:xfrm>
            <a:off x="3599543" y="5399454"/>
            <a:ext cx="2489019" cy="680683"/>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sp>
        <p:nvSpPr>
          <p:cNvPr id="18" name="四角形: 角を丸くする 17">
            <a:extLst>
              <a:ext uri="{FF2B5EF4-FFF2-40B4-BE49-F238E27FC236}">
                <a16:creationId xmlns:a16="http://schemas.microsoft.com/office/drawing/2014/main" id="{68871A38-942E-69F9-5E58-533E59ECD303}"/>
              </a:ext>
            </a:extLst>
          </p:cNvPr>
          <p:cNvSpPr/>
          <p:nvPr/>
        </p:nvSpPr>
        <p:spPr>
          <a:xfrm>
            <a:off x="311278" y="2067062"/>
            <a:ext cx="11505256" cy="272387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a:solidFill>
                  <a:schemeClr val="tx1"/>
                </a:solidFill>
                <a:latin typeface="BIZ UDゴシック" panose="020B0400000000000000" pitchFamily="49" charset="-128"/>
                <a:ea typeface="BIZ UDゴシック" panose="020B0400000000000000" pitchFamily="49" charset="-128"/>
              </a:rPr>
              <a:t>「じしゃくのせいしつ」の単元では使用しません</a:t>
            </a:r>
            <a:endParaRPr kumimoji="1" lang="en-US" altLang="ja-JP" sz="3600" b="1"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3600" b="1" dirty="0">
                <a:solidFill>
                  <a:schemeClr val="tx1"/>
                </a:solidFill>
                <a:latin typeface="BIZ UDゴシック" panose="020B0400000000000000" pitchFamily="49" charset="-128"/>
                <a:ea typeface="BIZ UDゴシック" panose="020B0400000000000000" pitchFamily="49" charset="-128"/>
              </a:rPr>
              <a:t>（</a:t>
            </a:r>
            <a:r>
              <a:rPr kumimoji="1" lang="en-US" altLang="ja-JP" sz="3600" b="1" dirty="0">
                <a:solidFill>
                  <a:schemeClr val="tx1"/>
                </a:solidFill>
                <a:latin typeface="BIZ UDゴシック" panose="020B0400000000000000" pitchFamily="49" charset="-128"/>
                <a:ea typeface="BIZ UDゴシック" panose="020B0400000000000000" pitchFamily="49" charset="-128"/>
              </a:rPr>
              <a:t>【</a:t>
            </a:r>
            <a:r>
              <a:rPr kumimoji="1" lang="ja-JP" altLang="en-US" sz="3600" b="1" dirty="0">
                <a:solidFill>
                  <a:schemeClr val="tx1"/>
                </a:solidFill>
                <a:latin typeface="BIZ UDゴシック" panose="020B0400000000000000" pitchFamily="49" charset="-128"/>
                <a:ea typeface="BIZ UDゴシック" panose="020B0400000000000000" pitchFamily="49" charset="-128"/>
              </a:rPr>
              <a:t>傾向を見いだす</a:t>
            </a:r>
            <a:r>
              <a:rPr kumimoji="1" lang="en-US" altLang="ja-JP" sz="3600" b="1" dirty="0">
                <a:solidFill>
                  <a:schemeClr val="tx1"/>
                </a:solidFill>
                <a:latin typeface="BIZ UDゴシック" panose="020B0400000000000000" pitchFamily="49" charset="-128"/>
                <a:ea typeface="BIZ UDゴシック" panose="020B0400000000000000" pitchFamily="49" charset="-128"/>
              </a:rPr>
              <a:t>】</a:t>
            </a:r>
            <a:r>
              <a:rPr kumimoji="1" lang="ja-JP" altLang="en-US" sz="3600" b="1" dirty="0">
                <a:solidFill>
                  <a:schemeClr val="tx1"/>
                </a:solidFill>
                <a:latin typeface="BIZ UDゴシック" panose="020B0400000000000000" pitchFamily="49" charset="-128"/>
                <a:ea typeface="BIZ UDゴシック" panose="020B0400000000000000" pitchFamily="49" charset="-128"/>
              </a:rPr>
              <a:t>場面を必要としないため）</a:t>
            </a:r>
          </a:p>
        </p:txBody>
      </p:sp>
    </p:spTree>
    <p:extLst>
      <p:ext uri="{BB962C8B-B14F-4D97-AF65-F5344CB8AC3E}">
        <p14:creationId xmlns:p14="http://schemas.microsoft.com/office/powerpoint/2010/main" val="2839632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ADCADF5D-F1A8-99A4-F12E-DB44D7BCB7E0}"/>
              </a:ext>
            </a:extLst>
          </p:cNvPr>
          <p:cNvSpPr txBox="1"/>
          <p:nvPr/>
        </p:nvSpPr>
        <p:spPr>
          <a:xfrm>
            <a:off x="329151" y="4949928"/>
            <a:ext cx="11258792" cy="1569660"/>
          </a:xfrm>
          <a:prstGeom prst="rect">
            <a:avLst/>
          </a:prstGeom>
          <a:noFill/>
        </p:spPr>
        <p:txBody>
          <a:bodyPr wrap="square" rtlCol="0">
            <a:spAutoFit/>
          </a:bodyPr>
          <a:lstStyle/>
          <a:p>
            <a:pPr lvl="0">
              <a:defRPr/>
            </a:pP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　これまで整理してきたことから、</a:t>
            </a:r>
            <a:r>
              <a:rPr lang="ja-JP" altLang="en-US" sz="3200" b="1" dirty="0">
                <a:highlight>
                  <a:srgbClr val="FFFF00"/>
                </a:highlight>
                <a:latin typeface="UD デジタル 教科書体 NK-R" panose="02020400000000000000" pitchFamily="18" charset="-128"/>
                <a:ea typeface="UD デジタル 教科書体 NK-R" panose="02020400000000000000" pitchFamily="18" charset="-128"/>
              </a:rPr>
              <a:t>じしゃくを近づけたとき</a:t>
            </a:r>
            <a:r>
              <a:rPr lang="ja-JP" altLang="en-US" sz="3200" b="1" dirty="0">
                <a:solidFill>
                  <a:schemeClr val="bg1"/>
                </a:solidFill>
                <a:latin typeface="UD デジタル 教科書体 NK-R" panose="02020400000000000000" pitchFamily="18" charset="-128"/>
                <a:ea typeface="UD デジタル 教科書体 NK-R" panose="02020400000000000000" pitchFamily="18" charset="-128"/>
              </a:rPr>
              <a:t>の</a:t>
            </a:r>
            <a:r>
              <a:rPr lang="ja-JP" altLang="en-US" sz="3200" b="1" dirty="0">
                <a:highlight>
                  <a:srgbClr val="FFFF00"/>
                </a:highlight>
                <a:latin typeface="UD デジタル 教科書体 NK-R" panose="02020400000000000000" pitchFamily="18" charset="-128"/>
                <a:ea typeface="UD デジタル 教科書体 NK-R" panose="02020400000000000000" pitchFamily="18" charset="-128"/>
              </a:rPr>
              <a:t>ものの</a:t>
            </a:r>
            <a:endParaRPr lang="en-US" altLang="ja-JP" sz="3200" b="1" dirty="0">
              <a:highlight>
                <a:srgbClr val="FFFF00"/>
              </a:highlight>
              <a:latin typeface="UD デジタル 教科書体 NK-R" panose="02020400000000000000" pitchFamily="18" charset="-128"/>
              <a:ea typeface="UD デジタル 教科書体 NK-R" panose="02020400000000000000" pitchFamily="18" charset="-128"/>
            </a:endParaRPr>
          </a:p>
          <a:p>
            <a:pPr lvl="0">
              <a:defRPr/>
            </a:pPr>
            <a:r>
              <a:rPr lang="ja-JP" altLang="en-US" sz="3200" b="1" dirty="0">
                <a:highlight>
                  <a:srgbClr val="FFFF00"/>
                </a:highlight>
                <a:latin typeface="UD デジタル 教科書体 NK-R" panose="02020400000000000000" pitchFamily="18" charset="-128"/>
                <a:ea typeface="UD デジタル 教科書体 NK-R" panose="02020400000000000000" pitchFamily="18" charset="-128"/>
              </a:rPr>
              <a:t>　ようす</a:t>
            </a:r>
            <a:r>
              <a:rPr kumimoji="1" lang="ja-JP" altLang="en-US" sz="3200" b="1" dirty="0">
                <a:solidFill>
                  <a:prstClr val="white"/>
                </a:solidFill>
                <a:latin typeface="UD デジタル 教科書体 NK-R" panose="02020400000000000000" pitchFamily="18" charset="-128"/>
                <a:ea typeface="UD デジタル 教科書体 NK-R" panose="02020400000000000000" pitchFamily="18" charset="-128"/>
              </a:rPr>
              <a:t>について</a:t>
            </a: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次の授業で</a:t>
            </a: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rPr>
              <a:t>調べてみたいことやたしかめてみたい</a:t>
            </a:r>
            <a:endParaRPr kumimoji="1" lang="en-US" altLang="ja-JP"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endParaRPr>
          </a:p>
          <a:p>
            <a:pPr lvl="0">
              <a:defRPr/>
            </a:pPr>
            <a:r>
              <a:rPr kumimoji="1" lang="ja-JP" altLang="en-US" sz="3200" b="1" i="0" u="none" strike="noStrike" kern="1200" cap="none" spc="0" normalizeH="0" baseline="0" noProof="0" dirty="0">
                <a:ln>
                  <a:noFill/>
                </a:ln>
                <a:solidFill>
                  <a:schemeClr val="bg1"/>
                </a:solidFill>
                <a:effectLst/>
                <a:uLnTx/>
                <a:uFillTx/>
                <a:latin typeface="UD デジタル 教科書体 NK-R" panose="02020400000000000000" pitchFamily="18" charset="-128"/>
                <a:ea typeface="UD デジタル 教科書体 NK-R" panose="02020400000000000000" pitchFamily="18" charset="-128"/>
              </a:rPr>
              <a:t>　</a:t>
            </a:r>
            <a:r>
              <a:rPr kumimoji="1" lang="ja-JP" altLang="en-US"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rPr>
              <a:t>ことを書きましょう。</a:t>
            </a:r>
            <a:endParaRPr kumimoji="1" lang="en-US" altLang="ja-JP" sz="3200" b="1" i="0" u="none" strike="noStrike" kern="1200" cap="none" spc="0" normalizeH="0" baseline="0" noProof="0" dirty="0">
              <a:ln>
                <a:noFill/>
              </a:ln>
              <a:solidFill>
                <a:prstClr val="white"/>
              </a:solidFill>
              <a:effectLst/>
              <a:uLnTx/>
              <a:uFillTx/>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ED385313-CB30-2DE2-F39F-A5227FC4230C}"/>
              </a:ext>
            </a:extLst>
          </p:cNvPr>
          <p:cNvSpPr txBox="1"/>
          <p:nvPr/>
        </p:nvSpPr>
        <p:spPr>
          <a:xfrm>
            <a:off x="311278" y="712659"/>
            <a:ext cx="10588370" cy="461665"/>
          </a:xfrm>
          <a:prstGeom prst="rect">
            <a:avLst/>
          </a:prstGeom>
          <a:solidFill>
            <a:schemeClr val="accent5">
              <a:lumMod val="50000"/>
            </a:schemeClr>
          </a:solid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10</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　今日の授業から、調べてみたいことやたしかめてみたいことを考えよう</a:t>
            </a:r>
            <a:endParaRPr kumimoji="1" lang="en-US" altLang="ja-JP" sz="2400" b="0"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graphicFrame>
        <p:nvGraphicFramePr>
          <p:cNvPr id="5" name="表 4">
            <a:extLst>
              <a:ext uri="{FF2B5EF4-FFF2-40B4-BE49-F238E27FC236}">
                <a16:creationId xmlns:a16="http://schemas.microsoft.com/office/drawing/2014/main" id="{56F5EC03-1E53-DB32-65FF-13767D35783B}"/>
              </a:ext>
            </a:extLst>
          </p:cNvPr>
          <p:cNvGraphicFramePr>
            <a:graphicFrameLocks noGrp="1"/>
          </p:cNvGraphicFramePr>
          <p:nvPr/>
        </p:nvGraphicFramePr>
        <p:xfrm>
          <a:off x="320578" y="2606282"/>
          <a:ext cx="3780000" cy="1296000"/>
        </p:xfrm>
        <a:graphic>
          <a:graphicData uri="http://schemas.openxmlformats.org/drawingml/2006/table">
            <a:tbl>
              <a:tblPr firstRow="1" bandRow="1">
                <a:tableStyleId>{5940675A-B579-460E-94D1-54222C63F5DA}</a:tableStyleId>
              </a:tblPr>
              <a:tblGrid>
                <a:gridCol w="1890000">
                  <a:extLst>
                    <a:ext uri="{9D8B030D-6E8A-4147-A177-3AD203B41FA5}">
                      <a16:colId xmlns:a16="http://schemas.microsoft.com/office/drawing/2014/main" val="2049509351"/>
                    </a:ext>
                  </a:extLst>
                </a:gridCol>
                <a:gridCol w="1890000">
                  <a:extLst>
                    <a:ext uri="{9D8B030D-6E8A-4147-A177-3AD203B41FA5}">
                      <a16:colId xmlns:a16="http://schemas.microsoft.com/office/drawing/2014/main" val="1902874946"/>
                    </a:ext>
                  </a:extLst>
                </a:gridCol>
              </a:tblGrid>
              <a:tr h="504000">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気づき</a:t>
                      </a:r>
                    </a:p>
                  </a:txBody>
                  <a:tcPr anchor="ctr">
                    <a:solidFill>
                      <a:schemeClr val="bg1"/>
                    </a:solidFill>
                  </a:tcPr>
                </a:tc>
                <a:tc>
                  <a:txBody>
                    <a:bodyPr/>
                    <a:lstStyle/>
                    <a:p>
                      <a:pPr algn="ctr"/>
                      <a:endParaRPr kumimoji="1" lang="ja-JP" altLang="en-US" sz="24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976732777"/>
                  </a:ext>
                </a:extLst>
              </a:tr>
              <a:tr h="792000">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れい</a:t>
                      </a:r>
                    </a:p>
                  </a:txBody>
                  <a:tcPr anchor="ctr">
                    <a:solidFill>
                      <a:schemeClr val="bg1"/>
                    </a:solidFill>
                  </a:tcPr>
                </a:tc>
                <a:tc>
                  <a:txBody>
                    <a:bodyPr/>
                    <a:lstStyle/>
                    <a:p>
                      <a:pPr algn="ctr"/>
                      <a:endParaRPr kumimoji="1" lang="en-US" altLang="ja-JP" sz="240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2809814565"/>
                  </a:ext>
                </a:extLst>
              </a:tr>
            </a:tbl>
          </a:graphicData>
        </a:graphic>
      </p:graphicFrame>
      <p:graphicFrame>
        <p:nvGraphicFramePr>
          <p:cNvPr id="11" name="表 10">
            <a:extLst>
              <a:ext uri="{FF2B5EF4-FFF2-40B4-BE49-F238E27FC236}">
                <a16:creationId xmlns:a16="http://schemas.microsoft.com/office/drawing/2014/main" id="{4D3BCA6A-CBF6-6EC5-DD71-1BC2B7B6E9FD}"/>
              </a:ext>
            </a:extLst>
          </p:cNvPr>
          <p:cNvGraphicFramePr>
            <a:graphicFrameLocks noGrp="1"/>
          </p:cNvGraphicFramePr>
          <p:nvPr/>
        </p:nvGraphicFramePr>
        <p:xfrm>
          <a:off x="311278" y="4274081"/>
          <a:ext cx="3780000" cy="504000"/>
        </p:xfrm>
        <a:graphic>
          <a:graphicData uri="http://schemas.openxmlformats.org/drawingml/2006/table">
            <a:tbl>
              <a:tblPr firstRow="1" bandRow="1">
                <a:tableStyleId>{5940675A-B579-460E-94D1-54222C63F5DA}</a:tableStyleId>
              </a:tblPr>
              <a:tblGrid>
                <a:gridCol w="1890000">
                  <a:extLst>
                    <a:ext uri="{9D8B030D-6E8A-4147-A177-3AD203B41FA5}">
                      <a16:colId xmlns:a16="http://schemas.microsoft.com/office/drawing/2014/main" val="2428881142"/>
                    </a:ext>
                  </a:extLst>
                </a:gridCol>
                <a:gridCol w="1890000">
                  <a:extLst>
                    <a:ext uri="{9D8B030D-6E8A-4147-A177-3AD203B41FA5}">
                      <a16:colId xmlns:a16="http://schemas.microsoft.com/office/drawing/2014/main" val="3052601240"/>
                    </a:ext>
                  </a:extLst>
                </a:gridCol>
              </a:tblGrid>
              <a:tr h="504000">
                <a:tc>
                  <a:txBody>
                    <a:bodyPr/>
                    <a:lstStyle/>
                    <a:p>
                      <a:pPr algn="ctr"/>
                      <a:r>
                        <a:rPr kumimoji="1" lang="ja-JP" altLang="en-US" sz="2400" b="0" dirty="0">
                          <a:latin typeface="UD デジタル 教科書体 N-R" panose="02020400000000000000" pitchFamily="17" charset="-128"/>
                          <a:ea typeface="UD デジタル 教科書体 N-R" panose="02020400000000000000" pitchFamily="17" charset="-128"/>
                        </a:rPr>
                        <a:t>きょう通点</a:t>
                      </a:r>
                    </a:p>
                  </a:txBody>
                  <a:tcPr anchor="ctr">
                    <a:solidFill>
                      <a:schemeClr val="bg1"/>
                    </a:solidFill>
                  </a:tcPr>
                </a:tc>
                <a:tc>
                  <a:txBody>
                    <a:bodyPr/>
                    <a:lstStyle/>
                    <a:p>
                      <a:pPr algn="ctr"/>
                      <a:endParaRPr kumimoji="1" lang="ja-JP" altLang="en-US" sz="2400" b="0" dirty="0">
                        <a:latin typeface="UD デジタル 教科書体 N-R" panose="02020400000000000000" pitchFamily="17" charset="-128"/>
                        <a:ea typeface="UD デジタル 教科書体 N-R" panose="02020400000000000000" pitchFamily="17" charset="-128"/>
                      </a:endParaRPr>
                    </a:p>
                  </a:txBody>
                  <a:tcPr anchor="ctr">
                    <a:solidFill>
                      <a:schemeClr val="bg1"/>
                    </a:solidFill>
                  </a:tcPr>
                </a:tc>
                <a:extLst>
                  <a:ext uri="{0D108BD9-81ED-4DB2-BD59-A6C34878D82A}">
                    <a16:rowId xmlns:a16="http://schemas.microsoft.com/office/drawing/2014/main" val="3313162067"/>
                  </a:ext>
                </a:extLst>
              </a:tr>
            </a:tbl>
          </a:graphicData>
        </a:graphic>
      </p:graphicFrame>
      <p:sp>
        <p:nvSpPr>
          <p:cNvPr id="12" name="矢印: 下 11">
            <a:extLst>
              <a:ext uri="{FF2B5EF4-FFF2-40B4-BE49-F238E27FC236}">
                <a16:creationId xmlns:a16="http://schemas.microsoft.com/office/drawing/2014/main" id="{4AEFC5BC-462B-98EB-6F3F-FEF68108D1A4}"/>
              </a:ext>
            </a:extLst>
          </p:cNvPr>
          <p:cNvSpPr>
            <a:spLocks noChangeAspect="1"/>
          </p:cNvSpPr>
          <p:nvPr/>
        </p:nvSpPr>
        <p:spPr>
          <a:xfrm>
            <a:off x="2867508" y="3932318"/>
            <a:ext cx="612000" cy="322529"/>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0" name="テキスト ボックス 33">
            <a:extLst>
              <a:ext uri="{FF2B5EF4-FFF2-40B4-BE49-F238E27FC236}">
                <a16:creationId xmlns:a16="http://schemas.microsoft.com/office/drawing/2014/main" id="{121B29FE-420D-4CCF-AD60-0BD072DB6CBA}"/>
              </a:ext>
            </a:extLst>
          </p:cNvPr>
          <p:cNvSpPr txBox="1"/>
          <p:nvPr/>
        </p:nvSpPr>
        <p:spPr>
          <a:xfrm>
            <a:off x="390937" y="1618766"/>
            <a:ext cx="10199478" cy="576000"/>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mn-cs"/>
              </a:rPr>
              <a:t>「みの回りのものにじしゃくを近づけると</a:t>
            </a:r>
            <a:r>
              <a:rPr kumimoji="1" lang="ja-JP" altLang="en-US" sz="2400" b="0" i="0" u="none" strike="noStrike" kern="100" cap="none" spc="0" normalizeH="0" baseline="0" noProof="0" dirty="0">
                <a:ln>
                  <a:noFill/>
                </a:ln>
                <a:solidFill>
                  <a:srgbClr val="0070C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kumimoji="1" lang="ja-JP" altLang="en-US" sz="2400" b="0" i="0" u="none" strike="noStrike" kern="100" cap="none" spc="0" normalizeH="0" baseline="0" noProof="0" dirty="0">
              <a:ln>
                <a:noFill/>
              </a:ln>
              <a:solidFill>
                <a:prstClr val="black"/>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AEC53585-B88C-6480-44EF-06521B51992F}"/>
              </a:ext>
            </a:extLst>
          </p:cNvPr>
          <p:cNvSpPr txBox="1"/>
          <p:nvPr/>
        </p:nvSpPr>
        <p:spPr>
          <a:xfrm>
            <a:off x="8229456" y="1675932"/>
            <a:ext cx="1270167" cy="461665"/>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23" name="テキスト ボックス 29">
            <a:extLst>
              <a:ext uri="{FF2B5EF4-FFF2-40B4-BE49-F238E27FC236}">
                <a16:creationId xmlns:a16="http://schemas.microsoft.com/office/drawing/2014/main" id="{28076C85-2618-F087-5437-81B24517CB2F}"/>
              </a:ext>
            </a:extLst>
          </p:cNvPr>
          <p:cNvSpPr txBox="1"/>
          <p:nvPr/>
        </p:nvSpPr>
        <p:spPr>
          <a:xfrm>
            <a:off x="6766725" y="1660455"/>
            <a:ext cx="1270167" cy="492621"/>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0" name="四角形: 角を丸くする 9">
            <a:extLst>
              <a:ext uri="{FF2B5EF4-FFF2-40B4-BE49-F238E27FC236}">
                <a16:creationId xmlns:a16="http://schemas.microsoft.com/office/drawing/2014/main" id="{54B96DC8-DAA2-57F2-8CFF-4DA8779A2DC6}"/>
              </a:ext>
            </a:extLst>
          </p:cNvPr>
          <p:cNvSpPr/>
          <p:nvPr/>
        </p:nvSpPr>
        <p:spPr>
          <a:xfrm>
            <a:off x="2218314" y="2606282"/>
            <a:ext cx="1882263" cy="524527"/>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ysClr val="windowText" lastClr="000000"/>
              </a:solidFill>
            </a:endParaRPr>
          </a:p>
        </p:txBody>
      </p:sp>
      <p:sp>
        <p:nvSpPr>
          <p:cNvPr id="24" name="四角形: 角を丸くする 23">
            <a:extLst>
              <a:ext uri="{FF2B5EF4-FFF2-40B4-BE49-F238E27FC236}">
                <a16:creationId xmlns:a16="http://schemas.microsoft.com/office/drawing/2014/main" id="{B46A317D-544B-3A8B-C57D-28E23EDCE30E}"/>
              </a:ext>
            </a:extLst>
          </p:cNvPr>
          <p:cNvSpPr/>
          <p:nvPr/>
        </p:nvSpPr>
        <p:spPr>
          <a:xfrm>
            <a:off x="3192086" y="1564988"/>
            <a:ext cx="1264490" cy="676637"/>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600" b="1" dirty="0">
              <a:solidFill>
                <a:sysClr val="windowText" lastClr="000000"/>
              </a:solidFill>
            </a:endParaRPr>
          </a:p>
        </p:txBody>
      </p:sp>
      <p:sp>
        <p:nvSpPr>
          <p:cNvPr id="25" name="四角形: 角を丸くする 24">
            <a:extLst>
              <a:ext uri="{FF2B5EF4-FFF2-40B4-BE49-F238E27FC236}">
                <a16:creationId xmlns:a16="http://schemas.microsoft.com/office/drawing/2014/main" id="{6E42FC5F-A46D-BF81-8371-7C07902F3887}"/>
              </a:ext>
            </a:extLst>
          </p:cNvPr>
          <p:cNvSpPr/>
          <p:nvPr/>
        </p:nvSpPr>
        <p:spPr>
          <a:xfrm>
            <a:off x="390937" y="1571741"/>
            <a:ext cx="9268452" cy="643877"/>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3600" b="1" dirty="0">
              <a:solidFill>
                <a:sysClr val="windowText" lastClr="000000"/>
              </a:solidFill>
            </a:endParaRPr>
          </a:p>
        </p:txBody>
      </p:sp>
      <p:sp>
        <p:nvSpPr>
          <p:cNvPr id="6" name="スライド番号プレースホルダー 5">
            <a:extLst>
              <a:ext uri="{FF2B5EF4-FFF2-40B4-BE49-F238E27FC236}">
                <a16:creationId xmlns:a16="http://schemas.microsoft.com/office/drawing/2014/main" id="{78F4E45C-CAD9-B5CA-0C27-5DFC1C098848}"/>
              </a:ext>
            </a:extLst>
          </p:cNvPr>
          <p:cNvSpPr>
            <a:spLocks noGrp="1"/>
          </p:cNvSpPr>
          <p:nvPr>
            <p:ph type="sldNum" sz="quarter" idx="12"/>
          </p:nvPr>
        </p:nvSpPr>
        <p:spPr/>
        <p:txBody>
          <a:bodyPr/>
          <a:lstStyle/>
          <a:p>
            <a:fld id="{5C1F20DB-EC7E-B44D-97F6-0322C930E219}" type="slidenum">
              <a:rPr kumimoji="1" lang="ja-JP" altLang="en-US" smtClean="0"/>
              <a:t>37</a:t>
            </a:fld>
            <a:endParaRPr kumimoji="1" lang="ja-JP" altLang="en-US"/>
          </a:p>
        </p:txBody>
      </p:sp>
      <p:sp>
        <p:nvSpPr>
          <p:cNvPr id="7" name="フッター プレースホルダー 2">
            <a:extLst>
              <a:ext uri="{FF2B5EF4-FFF2-40B4-BE49-F238E27FC236}">
                <a16:creationId xmlns:a16="http://schemas.microsoft.com/office/drawing/2014/main" id="{CC5B0E70-154F-6E06-27D1-1D07904373F0}"/>
              </a:ext>
            </a:extLst>
          </p:cNvPr>
          <p:cNvSpPr>
            <a:spLocks noGrp="1"/>
          </p:cNvSpPr>
          <p:nvPr>
            <p:ph type="ftr" sz="quarter" idx="11"/>
          </p:nvPr>
        </p:nvSpPr>
        <p:spPr>
          <a:xfrm>
            <a:off x="8130209" y="336271"/>
            <a:ext cx="3686325"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単元</a:t>
            </a:r>
            <a:r>
              <a:rPr kumimoji="1" lang="en-US" altLang="ja-JP" sz="18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11</a:t>
            </a:r>
            <a:r>
              <a:rPr kumimoji="1" lang="ja-JP" altLang="en-US" sz="18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　　じしゃくのせいしつ</a:t>
            </a:r>
            <a:endParaRPr kumimoji="1" lang="en-US" altLang="ja-JP" sz="1800" b="0" i="0" u="none" strike="noStrike" kern="1200" cap="none" spc="0" normalizeH="0" baseline="0" noProof="0" dirty="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endParaRPr>
          </a:p>
        </p:txBody>
      </p:sp>
      <p:sp>
        <p:nvSpPr>
          <p:cNvPr id="3" name="日付プレースホルダー 1">
            <a:extLst>
              <a:ext uri="{FF2B5EF4-FFF2-40B4-BE49-F238E27FC236}">
                <a16:creationId xmlns:a16="http://schemas.microsoft.com/office/drawing/2014/main" id="{B00EE5AC-CA65-9532-8408-B4F4E36C1F7B}"/>
              </a:ext>
            </a:extLst>
          </p:cNvPr>
          <p:cNvSpPr>
            <a:spLocks noGrp="1"/>
          </p:cNvSpPr>
          <p:nvPr>
            <p:ph type="dt" sz="half" idx="10"/>
          </p:nvPr>
        </p:nvSpPr>
        <p:spPr>
          <a:xfrm>
            <a:off x="329151" y="338412"/>
            <a:ext cx="2940821"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2025</a:t>
            </a:r>
            <a:r>
              <a:rPr kumimoji="1" lang="ja-JP" altLang="en-US"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年１月</a:t>
            </a:r>
            <a:r>
              <a:rPr kumimoji="1" lang="en-US" altLang="ja-JP"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29</a:t>
            </a:r>
            <a:r>
              <a:rPr kumimoji="1" lang="ja-JP" altLang="en-US"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日</a:t>
            </a:r>
            <a:r>
              <a:rPr kumimoji="1" lang="en-US" altLang="ja-JP"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a:t>
            </a:r>
            <a:r>
              <a:rPr kumimoji="1" lang="ja-JP" altLang="en-US"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水</a:t>
            </a:r>
            <a:r>
              <a:rPr kumimoji="1" lang="en-US" altLang="ja-JP" sz="2000" b="0" i="0" u="none" strike="noStrike" kern="1200" cap="none" spc="0" normalizeH="0" baseline="0" noProof="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rPr>
              <a:t>)</a:t>
            </a:r>
            <a:endParaRPr kumimoji="1" lang="ja-JP" altLang="en-US" sz="2000" b="0" i="0" u="none" strike="noStrike" kern="1200" cap="none" spc="0" normalizeH="0" baseline="0" noProof="0" dirty="0">
              <a:ln>
                <a:noFill/>
              </a:ln>
              <a:solidFill>
                <a:prstClr val="white"/>
              </a:solidFill>
              <a:effectLst/>
              <a:uLnTx/>
              <a:uFillTx/>
              <a:latin typeface="UD デジタル 教科書体 N-R" panose="02020400000000000000" pitchFamily="17" charset="-128"/>
              <a:ea typeface="UD デジタル 教科書体 N-R" panose="02020400000000000000" pitchFamily="17" charset="-128"/>
              <a:cs typeface="+mn-cs"/>
            </a:endParaRPr>
          </a:p>
        </p:txBody>
      </p:sp>
      <p:sp>
        <p:nvSpPr>
          <p:cNvPr id="4" name="正方形/長方形 3">
            <a:extLst>
              <a:ext uri="{FF2B5EF4-FFF2-40B4-BE49-F238E27FC236}">
                <a16:creationId xmlns:a16="http://schemas.microsoft.com/office/drawing/2014/main" id="{077940DC-43F5-EDC7-7743-00DFBDB8F0BB}"/>
              </a:ext>
            </a:extLst>
          </p:cNvPr>
          <p:cNvSpPr/>
          <p:nvPr/>
        </p:nvSpPr>
        <p:spPr>
          <a:xfrm>
            <a:off x="203614" y="1136249"/>
            <a:ext cx="1542058" cy="4616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2000" dirty="0">
                <a:latin typeface="UD デジタル 教科書体 N-R" panose="02020400000000000000" pitchFamily="17" charset="-128"/>
                <a:ea typeface="UD デジタル 教科書体 N-R" panose="02020400000000000000" pitchFamily="17" charset="-128"/>
              </a:rPr>
              <a:t>「気づき」</a:t>
            </a:r>
          </a:p>
        </p:txBody>
      </p:sp>
      <p:sp>
        <p:nvSpPr>
          <p:cNvPr id="13" name="正方形/長方形 12">
            <a:extLst>
              <a:ext uri="{FF2B5EF4-FFF2-40B4-BE49-F238E27FC236}">
                <a16:creationId xmlns:a16="http://schemas.microsoft.com/office/drawing/2014/main" id="{EF38661E-FF43-0A23-0162-8AF3187B8376}"/>
              </a:ext>
            </a:extLst>
          </p:cNvPr>
          <p:cNvSpPr/>
          <p:nvPr/>
        </p:nvSpPr>
        <p:spPr>
          <a:xfrm>
            <a:off x="4266408" y="2239484"/>
            <a:ext cx="7550126" cy="2594319"/>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216000" tIns="0" rIns="0" bIns="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今日のふり返り</a:t>
            </a:r>
            <a:endParaRPr kumimoji="1" lang="en-US" altLang="ja-JP" sz="2400" b="1"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・じしゃくについて考えた。</a:t>
            </a:r>
            <a:endParaRPr kumimoji="1" lang="en-US" altLang="ja-JP"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・じしゃくを近付けたときのもののようすについて考え</a:t>
            </a:r>
            <a:endParaRPr lang="en-US" altLang="ja-JP" sz="26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　た。</a:t>
            </a:r>
            <a:endParaRPr kumimoji="1" lang="en-US" altLang="ja-JP"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・次の授業で調べてみたいことや確かめてみたいこと　</a:t>
            </a:r>
            <a:endParaRPr kumimoji="1" lang="en-US" altLang="ja-JP"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600" b="0" i="0" u="none" strike="noStrike" kern="1200" cap="none" spc="0" normalizeH="0" baseline="0" noProof="0" dirty="0">
                <a:ln>
                  <a:noFill/>
                </a:ln>
                <a:solidFill>
                  <a:sysClr val="windowText" lastClr="000000"/>
                </a:solidFill>
                <a:effectLst/>
                <a:uLnTx/>
                <a:uFillTx/>
                <a:latin typeface="UD デジタル 教科書体 NK-R" panose="02020400000000000000" pitchFamily="18" charset="-128"/>
                <a:ea typeface="UD デジタル 教科書体 NK-R" panose="02020400000000000000" pitchFamily="18" charset="-128"/>
                <a:cs typeface="+mn-cs"/>
              </a:rPr>
              <a:t>　を考えるために班や全体で気づいたことを整理した。</a:t>
            </a:r>
          </a:p>
        </p:txBody>
      </p:sp>
      <p:sp>
        <p:nvSpPr>
          <p:cNvPr id="16" name="正方形/長方形 15">
            <a:extLst>
              <a:ext uri="{FF2B5EF4-FFF2-40B4-BE49-F238E27FC236}">
                <a16:creationId xmlns:a16="http://schemas.microsoft.com/office/drawing/2014/main" id="{D7155C4B-FA47-E30E-D4A5-1175C2F9747D}"/>
              </a:ext>
            </a:extLst>
          </p:cNvPr>
          <p:cNvSpPr/>
          <p:nvPr/>
        </p:nvSpPr>
        <p:spPr>
          <a:xfrm>
            <a:off x="175903" y="2215618"/>
            <a:ext cx="3779999" cy="46166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2000" dirty="0">
                <a:latin typeface="UD デジタル 教科書体 N-R" panose="02020400000000000000" pitchFamily="17" charset="-128"/>
                <a:ea typeface="UD デジタル 教科書体 N-R" panose="02020400000000000000" pitchFamily="17" charset="-128"/>
              </a:rPr>
              <a:t>「気づきからわかること」</a:t>
            </a:r>
          </a:p>
        </p:txBody>
      </p:sp>
      <p:sp>
        <p:nvSpPr>
          <p:cNvPr id="2" name="テキスト ボックス 1">
            <a:extLst>
              <a:ext uri="{FF2B5EF4-FFF2-40B4-BE49-F238E27FC236}">
                <a16:creationId xmlns:a16="http://schemas.microsoft.com/office/drawing/2014/main" id="{4709AC38-C323-8A27-846B-6C7E7385F9EA}"/>
              </a:ext>
            </a:extLst>
          </p:cNvPr>
          <p:cNvSpPr txBox="1"/>
          <p:nvPr/>
        </p:nvSpPr>
        <p:spPr>
          <a:xfrm>
            <a:off x="8390466" y="1091008"/>
            <a:ext cx="2509181" cy="324000"/>
          </a:xfrm>
          <a:prstGeom prst="rect">
            <a:avLst/>
          </a:prstGeom>
          <a:solidFill>
            <a:schemeClr val="accent5">
              <a:lumMod val="50000"/>
            </a:schemeClr>
          </a:solid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（学習シート⑤）</a:t>
            </a:r>
            <a:endParaRPr kumimoji="1" lang="en-US" altLang="ja-JP" sz="2400" b="0"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sp>
        <p:nvSpPr>
          <p:cNvPr id="18" name="テキスト ボックス 29">
            <a:extLst>
              <a:ext uri="{FF2B5EF4-FFF2-40B4-BE49-F238E27FC236}">
                <a16:creationId xmlns:a16="http://schemas.microsoft.com/office/drawing/2014/main" id="{ABAD0856-59E9-ED7E-83C0-04CFB41176FE}"/>
              </a:ext>
            </a:extLst>
          </p:cNvPr>
          <p:cNvSpPr txBox="1"/>
          <p:nvPr/>
        </p:nvSpPr>
        <p:spPr>
          <a:xfrm>
            <a:off x="2524361" y="2646302"/>
            <a:ext cx="1270167" cy="421646"/>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altLang="ja-JP" sz="24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8" name="四角形: 角を丸くする 7">
            <a:extLst>
              <a:ext uri="{FF2B5EF4-FFF2-40B4-BE49-F238E27FC236}">
                <a16:creationId xmlns:a16="http://schemas.microsoft.com/office/drawing/2014/main" id="{9C4A8A18-9BFA-B327-20D6-EC9F83CEE882}"/>
              </a:ext>
            </a:extLst>
          </p:cNvPr>
          <p:cNvSpPr/>
          <p:nvPr/>
        </p:nvSpPr>
        <p:spPr>
          <a:xfrm>
            <a:off x="2201278" y="4268258"/>
            <a:ext cx="1882263" cy="524527"/>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ysClr val="windowText" lastClr="000000"/>
              </a:solidFill>
            </a:endParaRPr>
          </a:p>
        </p:txBody>
      </p:sp>
    </p:spTree>
    <p:extLst>
      <p:ext uri="{BB962C8B-B14F-4D97-AF65-F5344CB8AC3E}">
        <p14:creationId xmlns:p14="http://schemas.microsoft.com/office/powerpoint/2010/main" val="3050466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Effect transition="in" filter="fade">
                                      <p:cBhvr>
                                        <p:cTn id="7" dur="500"/>
                                        <p:tgtEl>
                                          <p:spTgt spid="13">
                                            <p:txEl>
                                              <p:pRg st="1" end="1"/>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500"/>
                                        <p:tgtEl>
                                          <p:spTgt spid="2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3">
                                            <p:txEl>
                                              <p:pRg st="3" end="3"/>
                                            </p:txEl>
                                          </p:spTgt>
                                        </p:tgtEl>
                                        <p:attrNameLst>
                                          <p:attrName>style.visibility</p:attrName>
                                        </p:attrNameLst>
                                      </p:cBhvr>
                                      <p:to>
                                        <p:strVal val="visible"/>
                                      </p:to>
                                    </p:set>
                                    <p:animEffect transition="in" filter="fade">
                                      <p:cBhvr>
                                        <p:cTn id="16" dur="500"/>
                                        <p:tgtEl>
                                          <p:spTgt spid="1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animEffect transition="in" filter="fade">
                                      <p:cBhvr>
                                        <p:cTn id="19" dur="500"/>
                                        <p:tgtEl>
                                          <p:spTgt spid="13">
                                            <p:txEl>
                                              <p:pRg st="4" end="4"/>
                                            </p:txEl>
                                          </p:spTgt>
                                        </p:tgtEl>
                                      </p:cBhvr>
                                    </p:animEffect>
                                  </p:childTnLst>
                                </p:cTn>
                              </p:par>
                            </p:childTnLst>
                          </p:cTn>
                        </p:par>
                        <p:par>
                          <p:cTn id="20" fill="hold">
                            <p:stCondLst>
                              <p:cond delay="500"/>
                            </p:stCondLst>
                            <p:childTnLst>
                              <p:par>
                                <p:cTn id="21" presetID="10" presetClass="exit" presetSubtype="0" fill="hold" grpId="1" nodeType="afterEffect">
                                  <p:stCondLst>
                                    <p:cond delay="0"/>
                                  </p:stCondLst>
                                  <p:childTnLst>
                                    <p:animEffect transition="out" filter="fade">
                                      <p:cBhvr>
                                        <p:cTn id="22" dur="500"/>
                                        <p:tgtEl>
                                          <p:spTgt spid="24"/>
                                        </p:tgtEl>
                                      </p:cBhvr>
                                    </p:animEffect>
                                    <p:set>
                                      <p:cBhvr>
                                        <p:cTn id="23" dur="1" fill="hold">
                                          <p:stCondLst>
                                            <p:cond delay="499"/>
                                          </p:stCondLst>
                                        </p:cTn>
                                        <p:tgtEl>
                                          <p:spTgt spid="24"/>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500"/>
                                        <p:tgtEl>
                                          <p:spTgt spid="1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3">
                                            <p:txEl>
                                              <p:pRg st="6" end="6"/>
                                            </p:txEl>
                                          </p:spTgt>
                                        </p:tgtEl>
                                        <p:attrNameLst>
                                          <p:attrName>style.visibility</p:attrName>
                                        </p:attrNameLst>
                                      </p:cBhvr>
                                      <p:to>
                                        <p:strVal val="visible"/>
                                      </p:to>
                                    </p:set>
                                    <p:animEffect transition="in" filter="fade">
                                      <p:cBhvr>
                                        <p:cTn id="43" dur="500"/>
                                        <p:tgtEl>
                                          <p:spTgt spid="13">
                                            <p:txEl>
                                              <p:pRg st="6" end="6"/>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13">
                                            <p:txEl>
                                              <p:pRg st="7" end="7"/>
                                            </p:txEl>
                                          </p:spTgt>
                                        </p:tgtEl>
                                        <p:attrNameLst>
                                          <p:attrName>style.visibility</p:attrName>
                                        </p:attrNameLst>
                                      </p:cBhvr>
                                      <p:to>
                                        <p:strVal val="visible"/>
                                      </p:to>
                                    </p:set>
                                    <p:animEffect transition="in" filter="fade">
                                      <p:cBhvr>
                                        <p:cTn id="46" dur="500"/>
                                        <p:tgtEl>
                                          <p:spTgt spid="13">
                                            <p:txEl>
                                              <p:pRg st="7" end="7"/>
                                            </p:txEl>
                                          </p:spTgt>
                                        </p:tgtEl>
                                      </p:cBhvr>
                                    </p:animEffect>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10" grpId="0" animBg="1"/>
      <p:bldP spid="24" grpId="0" animBg="1"/>
      <p:bldP spid="24" grpId="1" animBg="1"/>
      <p:bldP spid="25" grpId="0" animBg="1"/>
      <p:bldP spid="18" grpId="0" animBg="1"/>
      <p:bldP spid="8"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54B86D67-B8E8-3727-FCD0-63142AF7BA36}"/>
              </a:ext>
            </a:extLst>
          </p:cNvPr>
          <p:cNvSpPr>
            <a:spLocks noGrp="1"/>
          </p:cNvSpPr>
          <p:nvPr>
            <p:ph type="ftr" sz="quarter" idx="11"/>
          </p:nvPr>
        </p:nvSpPr>
        <p:spPr/>
        <p:txBody>
          <a:bodyPr/>
          <a:lstStyle/>
          <a:p>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5EA8E96E-883A-D608-F8F0-03F3E26D436D}"/>
              </a:ext>
            </a:extLst>
          </p:cNvPr>
          <p:cNvSpPr>
            <a:spLocks noGrp="1"/>
          </p:cNvSpPr>
          <p:nvPr>
            <p:ph type="sldNum" sz="quarter" idx="12"/>
          </p:nvPr>
        </p:nvSpPr>
        <p:spPr/>
        <p:txBody>
          <a:bodyPr/>
          <a:lstStyle/>
          <a:p>
            <a:fld id="{A6C2FFA5-B97D-4BD3-93FB-28D863B5F46B}" type="slidenum">
              <a:rPr kumimoji="1" lang="ja-JP" altLang="en-US" smtClean="0"/>
              <a:t>38</a:t>
            </a:fld>
            <a:endParaRPr kumimoji="1" lang="ja-JP" altLang="en-US"/>
          </a:p>
        </p:txBody>
      </p:sp>
      <p:sp>
        <p:nvSpPr>
          <p:cNvPr id="5" name="正方形/長方形 4">
            <a:extLst>
              <a:ext uri="{FF2B5EF4-FFF2-40B4-BE49-F238E27FC236}">
                <a16:creationId xmlns:a16="http://schemas.microsoft.com/office/drawing/2014/main" id="{649C4C85-BECA-0E22-E3C9-DB695AB7FE23}"/>
              </a:ext>
            </a:extLst>
          </p:cNvPr>
          <p:cNvSpPr/>
          <p:nvPr/>
        </p:nvSpPr>
        <p:spPr>
          <a:xfrm>
            <a:off x="375467" y="1343378"/>
            <a:ext cx="11441067" cy="461715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bg1"/>
                </a:solidFill>
                <a:latin typeface="UD デジタル 教科書体 NK-R" panose="02020400000000000000" pitchFamily="18" charset="-128"/>
                <a:ea typeface="UD デジタル 教科書体 NK-R" panose="02020400000000000000" pitchFamily="18" charset="-128"/>
              </a:rPr>
              <a:t>次の授業で調べたいことやたしかめたいこと（問題）は、</a:t>
            </a:r>
            <a:endParaRPr kumimoji="1"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endParaRPr lang="en-US" altLang="ja-JP" sz="2800" b="1"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2800" dirty="0">
                <a:solidFill>
                  <a:schemeClr val="bg1"/>
                </a:solidFill>
                <a:latin typeface="UD デジタル 教科書体 NK-R" panose="02020400000000000000" pitchFamily="18" charset="-128"/>
                <a:ea typeface="UD デジタル 教科書体 NK-R" panose="02020400000000000000" pitchFamily="18" charset="-128"/>
              </a:rPr>
              <a:t>　　　　　　　　　　　　　　　　　　　　　　　　　　　　　　　　　　　　　　　　　　　　　　　の形で書きましょう。</a:t>
            </a:r>
            <a:endParaRPr lang="en-US" altLang="ja-JP" sz="2800" dirty="0">
              <a:solidFill>
                <a:schemeClr val="bg1"/>
              </a:solidFill>
              <a:latin typeface="UD デジタル 教科書体 NK-R" panose="02020400000000000000" pitchFamily="18" charset="-128"/>
              <a:ea typeface="UD デジタル 教科書体 NK-R" panose="02020400000000000000" pitchFamily="18" charset="-128"/>
            </a:endParaRPr>
          </a:p>
          <a:p>
            <a:pPr algn="ctr"/>
            <a:endParaRPr kumimoji="1" lang="ja-JP" altLang="en-US" sz="2800" dirty="0">
              <a:solidFill>
                <a:schemeClr val="bg1"/>
              </a:solidFill>
            </a:endParaRPr>
          </a:p>
        </p:txBody>
      </p:sp>
      <p:sp>
        <p:nvSpPr>
          <p:cNvPr id="15" name="テキスト ボックス 14">
            <a:extLst>
              <a:ext uri="{FF2B5EF4-FFF2-40B4-BE49-F238E27FC236}">
                <a16:creationId xmlns:a16="http://schemas.microsoft.com/office/drawing/2014/main" id="{E87708BA-DFAB-4EC3-EE1A-58B094DFED61}"/>
              </a:ext>
            </a:extLst>
          </p:cNvPr>
          <p:cNvSpPr txBox="1"/>
          <p:nvPr/>
        </p:nvSpPr>
        <p:spPr>
          <a:xfrm>
            <a:off x="979156" y="2459504"/>
            <a:ext cx="10233688" cy="1938992"/>
          </a:xfrm>
          <a:prstGeom prst="rect">
            <a:avLst/>
          </a:prstGeom>
          <a:solidFill>
            <a:schemeClr val="bg1"/>
          </a:solidFill>
        </p:spPr>
        <p:txBody>
          <a:bodyPr wrap="square" rtlCol="0">
            <a:spAutoFit/>
          </a:bodyPr>
          <a:lstStyle/>
          <a:p>
            <a:r>
              <a:rPr lang="ja-JP" altLang="en-US" sz="4000" dirty="0">
                <a:solidFill>
                  <a:sysClr val="windowText" lastClr="000000"/>
                </a:solidFill>
                <a:latin typeface="UD デジタル 教科書体 NK-R" panose="02020400000000000000" pitchFamily="18" charset="-128"/>
                <a:ea typeface="UD デジタル 教科書体 NK-R" panose="02020400000000000000" pitchFamily="18" charset="-128"/>
              </a:rPr>
              <a:t>　◎◎◎</a:t>
            </a:r>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は、</a:t>
            </a:r>
            <a:r>
              <a:rPr lang="ja-JP" altLang="en-US" sz="4000" dirty="0">
                <a:solidFill>
                  <a:sysClr val="windowText" lastClr="000000"/>
                </a:solidFill>
                <a:latin typeface="UD デジタル 教科書体 NK-R" panose="02020400000000000000" pitchFamily="18" charset="-128"/>
                <a:ea typeface="UD デジタル 教科書体 NK-R" panose="02020400000000000000" pitchFamily="18" charset="-128"/>
              </a:rPr>
              <a:t>＊＊＊</a:t>
            </a:r>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（する）と、 </a:t>
            </a:r>
            <a:r>
              <a:rPr lang="ja-JP" altLang="en-US" sz="6000" u="sng" dirty="0">
                <a:solidFill>
                  <a:sysClr val="windowText" lastClr="000000"/>
                </a:solidFill>
                <a:latin typeface="UD デジタル 教科書体 NK-R" panose="02020400000000000000" pitchFamily="18" charset="-128"/>
                <a:ea typeface="UD デジタル 教科書体 NK-R" panose="02020400000000000000" pitchFamily="18" charset="-128"/>
              </a:rPr>
              <a:t>　</a:t>
            </a:r>
            <a:endParaRPr lang="en-US" altLang="ja-JP" sz="6000" u="sng" dirty="0">
              <a:solidFill>
                <a:sysClr val="windowText" lastClr="000000"/>
              </a:solidFill>
              <a:latin typeface="UD デジタル 教科書体 NK-R" panose="02020400000000000000" pitchFamily="18" charset="-128"/>
              <a:ea typeface="UD デジタル 教科書体 NK-R" panose="02020400000000000000" pitchFamily="18" charset="-128"/>
            </a:endParaRPr>
          </a:p>
          <a:p>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　　　</a:t>
            </a:r>
            <a:r>
              <a:rPr lang="ja-JP" altLang="en-US" sz="6000" u="sng" dirty="0">
                <a:solidFill>
                  <a:sysClr val="windowText" lastClr="000000"/>
                </a:solidFill>
                <a:latin typeface="UD デジタル 教科書体 NK-R" panose="02020400000000000000" pitchFamily="18" charset="-128"/>
                <a:ea typeface="UD デジタル 教科書体 NK-R" panose="02020400000000000000" pitchFamily="18" charset="-128"/>
              </a:rPr>
              <a:t>　　　　　　　　　</a:t>
            </a:r>
            <a:r>
              <a:rPr lang="ja-JP" altLang="en-US" sz="6000" dirty="0">
                <a:solidFill>
                  <a:sysClr val="windowText" lastClr="000000"/>
                </a:solidFill>
                <a:latin typeface="UD デジタル 教科書体 NK-R" panose="02020400000000000000" pitchFamily="18" charset="-128"/>
                <a:ea typeface="UD デジタル 教科書体 NK-R" panose="02020400000000000000" pitchFamily="18" charset="-128"/>
              </a:rPr>
              <a:t>（なの）だろうか。</a:t>
            </a:r>
            <a:endParaRPr lang="en-US" altLang="ja-JP" sz="6000" dirty="0">
              <a:solidFill>
                <a:sysClr val="windowText" lastClr="000000"/>
              </a:solidFill>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ED385313-CB30-2DE2-F39F-A5227FC4230C}"/>
              </a:ext>
            </a:extLst>
          </p:cNvPr>
          <p:cNvSpPr txBox="1"/>
          <p:nvPr/>
        </p:nvSpPr>
        <p:spPr>
          <a:xfrm>
            <a:off x="311279" y="712658"/>
            <a:ext cx="10930462" cy="461665"/>
          </a:xfrm>
          <a:prstGeom prst="rect">
            <a:avLst/>
          </a:prstGeom>
          <a:solidFill>
            <a:schemeClr val="accent5">
              <a:lumMod val="50000"/>
            </a:schemeClr>
          </a:solidFill>
        </p:spPr>
        <p:txBody>
          <a:bodyPr wrap="square" lIns="91440" tIns="45720" rIns="91440" bIns="45720" rtlCol="0" anchor="t">
            <a:spAutoFit/>
          </a:bodyPr>
          <a:lstStyle/>
          <a:p>
            <a:r>
              <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rPr>
              <a:t>10</a:t>
            </a:r>
            <a:r>
              <a:rPr kumimoji="1" lang="ja-JP" altLang="en-US" sz="2400" dirty="0">
                <a:solidFill>
                  <a:schemeClr val="bg1"/>
                </a:solidFill>
                <a:latin typeface="UD デジタル 教科書体 N-B" panose="02020700000000000000" pitchFamily="17" charset="-128"/>
                <a:ea typeface="UD デジタル 教科書体 N-B" panose="02020700000000000000" pitchFamily="17" charset="-128"/>
              </a:rPr>
              <a:t>　今日の授業から、調べてみたいことやたしかめてみたいことを考えよう</a:t>
            </a:r>
          </a:p>
        </p:txBody>
      </p:sp>
      <p:sp>
        <p:nvSpPr>
          <p:cNvPr id="6" name="日付プレースホルダー 1">
            <a:extLst>
              <a:ext uri="{FF2B5EF4-FFF2-40B4-BE49-F238E27FC236}">
                <a16:creationId xmlns:a16="http://schemas.microsoft.com/office/drawing/2014/main" id="{F81D6185-5BEA-C39A-0528-22AFBA302BF2}"/>
              </a:ext>
            </a:extLst>
          </p:cNvPr>
          <p:cNvSpPr>
            <a:spLocks noGrp="1"/>
          </p:cNvSpPr>
          <p:nvPr>
            <p:ph type="dt" sz="half" idx="10"/>
          </p:nvPr>
        </p:nvSpPr>
        <p:spPr>
          <a:xfrm>
            <a:off x="329151" y="338412"/>
            <a:ext cx="2940821" cy="365125"/>
          </a:xfrm>
        </p:spPr>
        <p:txBody>
          <a:bodyPr/>
          <a:lstStyle/>
          <a:p>
            <a:r>
              <a:rPr kumimoji="1" lang="en-US" altLang="ja-JP"/>
              <a:t>2025</a:t>
            </a:r>
            <a:r>
              <a:rPr kumimoji="1" lang="ja-JP" altLang="en-US"/>
              <a:t>年１月</a:t>
            </a:r>
            <a:r>
              <a:rPr kumimoji="1" lang="en-US" altLang="ja-JP"/>
              <a:t>29</a:t>
            </a:r>
            <a:r>
              <a:rPr kumimoji="1" lang="ja-JP" altLang="en-US"/>
              <a:t>日</a:t>
            </a:r>
            <a:r>
              <a:rPr kumimoji="1" lang="en-US" altLang="ja-JP"/>
              <a:t>(</a:t>
            </a:r>
            <a:r>
              <a:rPr kumimoji="1" lang="ja-JP" altLang="en-US"/>
              <a:t>水</a:t>
            </a:r>
            <a:r>
              <a:rPr kumimoji="1" lang="en-US" altLang="ja-JP"/>
              <a:t>)</a:t>
            </a:r>
            <a:endParaRPr kumimoji="1" lang="ja-JP" altLang="en-US" dirty="0"/>
          </a:p>
        </p:txBody>
      </p:sp>
      <p:sp>
        <p:nvSpPr>
          <p:cNvPr id="2" name="テキスト ボックス 1">
            <a:extLst>
              <a:ext uri="{FF2B5EF4-FFF2-40B4-BE49-F238E27FC236}">
                <a16:creationId xmlns:a16="http://schemas.microsoft.com/office/drawing/2014/main" id="{87722FA0-AD81-A30F-AA31-5BFB9A5F8796}"/>
              </a:ext>
            </a:extLst>
          </p:cNvPr>
          <p:cNvSpPr txBox="1"/>
          <p:nvPr/>
        </p:nvSpPr>
        <p:spPr>
          <a:xfrm>
            <a:off x="8733366" y="1110058"/>
            <a:ext cx="2509181" cy="324000"/>
          </a:xfrm>
          <a:prstGeom prst="rect">
            <a:avLst/>
          </a:prstGeom>
          <a:solidFill>
            <a:schemeClr val="accent5">
              <a:lumMod val="50000"/>
            </a:schemeClr>
          </a:solid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（学習シート⑤）</a:t>
            </a:r>
            <a:endParaRPr kumimoji="1" lang="en-US" altLang="ja-JP" sz="2400" b="0" i="0" u="none" strike="noStrike" kern="120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endParaRPr>
          </a:p>
        </p:txBody>
      </p:sp>
    </p:spTree>
    <p:extLst>
      <p:ext uri="{BB962C8B-B14F-4D97-AF65-F5344CB8AC3E}">
        <p14:creationId xmlns:p14="http://schemas.microsoft.com/office/powerpoint/2010/main" val="228213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5">
                                            <p:txEl>
                                              <p:pRg st="7" end="7"/>
                                            </p:txEl>
                                          </p:spTgt>
                                        </p:tgtEl>
                                        <p:attrNameLst>
                                          <p:attrName>style.visibility</p:attrName>
                                        </p:attrNameLst>
                                      </p:cBhvr>
                                      <p:to>
                                        <p:strVal val="visible"/>
                                      </p:to>
                                    </p:set>
                                    <p:animEffect transition="in" filter="fade">
                                      <p:cBhvr>
                                        <p:cTn id="1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54B86D67-B8E8-3727-FCD0-63142AF7BA36}"/>
              </a:ext>
            </a:extLst>
          </p:cNvPr>
          <p:cNvSpPr>
            <a:spLocks noGrp="1"/>
          </p:cNvSpPr>
          <p:nvPr>
            <p:ph type="ftr" sz="quarter" idx="11"/>
          </p:nvPr>
        </p:nvSpPr>
        <p:spPr/>
        <p:txBody>
          <a:bodyPr/>
          <a:lstStyle/>
          <a:p>
            <a:r>
              <a:rPr kumimoji="1" lang="ja-JP" altLang="en-US"/>
              <a:t>単元</a:t>
            </a:r>
            <a:r>
              <a:rPr kumimoji="1" lang="en-US" altLang="ja-JP"/>
              <a:t>11</a:t>
            </a:r>
            <a:r>
              <a:rPr kumimoji="1" lang="ja-JP" altLang="en-US"/>
              <a:t>　　じしゃくのせいしつ</a:t>
            </a:r>
            <a:endParaRPr kumimoji="1" lang="en-US" altLang="ja-JP" dirty="0"/>
          </a:p>
        </p:txBody>
      </p:sp>
      <p:sp>
        <p:nvSpPr>
          <p:cNvPr id="4" name="スライド番号プレースホルダー 3">
            <a:extLst>
              <a:ext uri="{FF2B5EF4-FFF2-40B4-BE49-F238E27FC236}">
                <a16:creationId xmlns:a16="http://schemas.microsoft.com/office/drawing/2014/main" id="{5EA8E96E-883A-D608-F8F0-03F3E26D436D}"/>
              </a:ext>
            </a:extLst>
          </p:cNvPr>
          <p:cNvSpPr>
            <a:spLocks noGrp="1"/>
          </p:cNvSpPr>
          <p:nvPr>
            <p:ph type="sldNum" sz="quarter" idx="12"/>
          </p:nvPr>
        </p:nvSpPr>
        <p:spPr/>
        <p:txBody>
          <a:bodyPr/>
          <a:lstStyle/>
          <a:p>
            <a:fld id="{A6C2FFA5-B97D-4BD3-93FB-28D863B5F46B}" type="slidenum">
              <a:rPr kumimoji="1" lang="ja-JP" altLang="en-US" smtClean="0"/>
              <a:t>39</a:t>
            </a:fld>
            <a:endParaRPr kumimoji="1" lang="ja-JP" altLang="en-US"/>
          </a:p>
        </p:txBody>
      </p:sp>
      <p:sp>
        <p:nvSpPr>
          <p:cNvPr id="5" name="正方形/長方形 4">
            <a:extLst>
              <a:ext uri="{FF2B5EF4-FFF2-40B4-BE49-F238E27FC236}">
                <a16:creationId xmlns:a16="http://schemas.microsoft.com/office/drawing/2014/main" id="{649C4C85-BECA-0E22-E3C9-DB695AB7FE23}"/>
              </a:ext>
            </a:extLst>
          </p:cNvPr>
          <p:cNvSpPr/>
          <p:nvPr/>
        </p:nvSpPr>
        <p:spPr>
          <a:xfrm>
            <a:off x="311279" y="1343378"/>
            <a:ext cx="11880721" cy="461715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調べてみたいことは、</a:t>
            </a:r>
          </a:p>
          <a:p>
            <a:endParaRPr kumimoji="1" lang="ja-JP" altLang="en-US" sz="2000" b="1"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じしゃくについて書かれていますか？</a:t>
            </a:r>
          </a:p>
          <a:p>
            <a:endParaRPr kumimoji="1" lang="ja-JP" altLang="en-US" sz="2000" b="1"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a:t>
            </a:r>
            <a:r>
              <a:rPr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みの回りのものにじしゃくを近づけたときのものの</a:t>
            </a:r>
            <a:endParaRPr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endParaRPr>
          </a:p>
          <a:p>
            <a:r>
              <a:rPr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  </a:t>
            </a:r>
            <a:r>
              <a:rPr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ようす</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について書かれていますか？</a:t>
            </a:r>
          </a:p>
          <a:p>
            <a:endParaRPr kumimoji="1" lang="ja-JP" altLang="en-US" sz="2000" b="1"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次の授業</a:t>
            </a:r>
            <a:r>
              <a:rPr kumimoji="1"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実けんやかんさつ、本やインターネット</a:t>
            </a:r>
            <a:r>
              <a:rPr kumimoji="1"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rPr>
              <a:t>)</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で</a:t>
            </a:r>
            <a:endParaRPr kumimoji="1" lang="en-US" altLang="ja-JP" sz="4000" b="1" u="sng" dirty="0">
              <a:solidFill>
                <a:schemeClr val="bg1"/>
              </a:solidFill>
              <a:latin typeface="UD デジタル 教科書体 NK-R" panose="02020400000000000000" pitchFamily="18" charset="-128"/>
              <a:ea typeface="UD デジタル 教科書体 NK-R" panose="02020400000000000000" pitchFamily="18" charset="-128"/>
            </a:endParaRPr>
          </a:p>
          <a:p>
            <a:r>
              <a:rPr kumimoji="1" lang="ja-JP" altLang="en-US" sz="4000" b="1" dirty="0">
                <a:solidFill>
                  <a:schemeClr val="bg1"/>
                </a:solidFill>
                <a:latin typeface="UD デジタル 教科書体 NK-R" panose="02020400000000000000" pitchFamily="18" charset="-128"/>
                <a:ea typeface="UD デジタル 教科書体 NK-R" panose="02020400000000000000" pitchFamily="18" charset="-128"/>
              </a:rPr>
              <a:t>　</a:t>
            </a:r>
            <a:r>
              <a:rPr kumimoji="1" lang="ja-JP" altLang="en-US" sz="4000" b="1" u="sng" dirty="0">
                <a:solidFill>
                  <a:schemeClr val="bg1"/>
                </a:solidFill>
                <a:latin typeface="UD デジタル 教科書体 NK-R" panose="02020400000000000000" pitchFamily="18" charset="-128"/>
                <a:ea typeface="UD デジタル 教科書体 NK-R" panose="02020400000000000000" pitchFamily="18" charset="-128"/>
              </a:rPr>
              <a:t>調べられそうですか？</a:t>
            </a:r>
          </a:p>
        </p:txBody>
      </p:sp>
      <p:sp>
        <p:nvSpPr>
          <p:cNvPr id="9" name="テキスト ボックス 8">
            <a:extLst>
              <a:ext uri="{FF2B5EF4-FFF2-40B4-BE49-F238E27FC236}">
                <a16:creationId xmlns:a16="http://schemas.microsoft.com/office/drawing/2014/main" id="{ED385313-CB30-2DE2-F39F-A5227FC4230C}"/>
              </a:ext>
            </a:extLst>
          </p:cNvPr>
          <p:cNvSpPr txBox="1"/>
          <p:nvPr/>
        </p:nvSpPr>
        <p:spPr>
          <a:xfrm>
            <a:off x="311279" y="712658"/>
            <a:ext cx="7689721" cy="461665"/>
          </a:xfrm>
          <a:prstGeom prst="rect">
            <a:avLst/>
          </a:prstGeom>
          <a:solidFill>
            <a:schemeClr val="accent5">
              <a:lumMod val="50000"/>
            </a:schemeClr>
          </a:solidFill>
        </p:spPr>
        <p:txBody>
          <a:bodyPr wrap="square" lIns="91440" tIns="45720" rIns="91440" bIns="45720" rtlCol="0" anchor="t">
            <a:spAutoFit/>
          </a:bodyPr>
          <a:lstStyle/>
          <a:p>
            <a:r>
              <a:rPr lang="en-US" altLang="ja-JP" sz="2400" kern="0" dirty="0">
                <a:solidFill>
                  <a:prstClr val="white"/>
                </a:solidFill>
                <a:latin typeface="UD デジタル 教科書体 N-B" panose="02020700000000000000" pitchFamily="17" charset="-128"/>
                <a:ea typeface="UD デジタル 教科書体 N-B" panose="02020700000000000000" pitchFamily="17" charset="-128"/>
              </a:rPr>
              <a:t>11</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　自分で考えた問題をたしかめよう</a:t>
            </a:r>
            <a:r>
              <a:rPr kumimoji="1" lang="en-US" altLang="ja-JP"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学習シート⑤）</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日付プレースホルダー 1">
            <a:extLst>
              <a:ext uri="{FF2B5EF4-FFF2-40B4-BE49-F238E27FC236}">
                <a16:creationId xmlns:a16="http://schemas.microsoft.com/office/drawing/2014/main" id="{63E44A33-A493-E3D3-3DF2-3BDC148DD0F0}"/>
              </a:ext>
            </a:extLst>
          </p:cNvPr>
          <p:cNvSpPr>
            <a:spLocks noGrp="1"/>
          </p:cNvSpPr>
          <p:nvPr>
            <p:ph type="dt" sz="half" idx="10"/>
          </p:nvPr>
        </p:nvSpPr>
        <p:spPr>
          <a:xfrm>
            <a:off x="329151" y="338412"/>
            <a:ext cx="2940821" cy="365125"/>
          </a:xfrm>
        </p:spPr>
        <p:txBody>
          <a:bodyPr/>
          <a:lstStyle/>
          <a:p>
            <a:r>
              <a:rPr kumimoji="1" lang="en-US" altLang="ja-JP" dirty="0"/>
              <a:t>2025</a:t>
            </a:r>
            <a:r>
              <a:rPr kumimoji="1" lang="ja-JP" altLang="en-US" dirty="0"/>
              <a:t>年１月</a:t>
            </a:r>
            <a:r>
              <a:rPr kumimoji="1" lang="en-US" altLang="ja-JP" dirty="0"/>
              <a:t>29</a:t>
            </a:r>
            <a:r>
              <a:rPr kumimoji="1" lang="ja-JP" altLang="en-US" dirty="0"/>
              <a:t>日</a:t>
            </a:r>
            <a:r>
              <a:rPr kumimoji="1" lang="en-US" altLang="ja-JP" dirty="0"/>
              <a:t>(</a:t>
            </a:r>
            <a:r>
              <a:rPr kumimoji="1" lang="ja-JP" altLang="en-US" dirty="0"/>
              <a:t>水</a:t>
            </a:r>
            <a:r>
              <a:rPr kumimoji="1" lang="en-US" altLang="ja-JP" dirty="0"/>
              <a:t>)</a:t>
            </a:r>
            <a:endParaRPr kumimoji="1" lang="ja-JP" altLang="en-US" dirty="0"/>
          </a:p>
        </p:txBody>
      </p:sp>
    </p:spTree>
    <p:extLst>
      <p:ext uri="{BB962C8B-B14F-4D97-AF65-F5344CB8AC3E}">
        <p14:creationId xmlns:p14="http://schemas.microsoft.com/office/powerpoint/2010/main" val="73746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fade">
                                      <p:cBhvr>
                                        <p:cTn id="27" dur="500"/>
                                        <p:tgtEl>
                                          <p:spTgt spid="5">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fade">
                                      <p:cBhvr>
                                        <p:cTn id="30"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329151" y="1183444"/>
            <a:ext cx="11471911" cy="4904068"/>
          </a:xfrm>
        </p:spPr>
        <p:txBody>
          <a:bodyPr anchor="ctr">
            <a:normAutofit/>
          </a:bodyPr>
          <a:lstStyle/>
          <a:p>
            <a:pPr marL="0" indent="0" algn="ctr">
              <a:buNone/>
            </a:pPr>
            <a:r>
              <a:rPr lang="ja-JP" altLang="en-US" sz="6000" b="1" dirty="0"/>
              <a:t>〇〇で遊んでみよう！</a:t>
            </a:r>
            <a:endParaRPr lang="en-US" altLang="ja-JP" sz="6000" b="1" dirty="0"/>
          </a:p>
          <a:p>
            <a:pPr marL="0" indent="0" algn="ctr">
              <a:buNone/>
            </a:pPr>
            <a:r>
              <a:rPr lang="ja-JP" altLang="en-US" sz="6000" b="1" dirty="0"/>
              <a:t>や</a:t>
            </a:r>
            <a:endParaRPr lang="en-US" altLang="ja-JP" sz="6000" b="1" dirty="0"/>
          </a:p>
          <a:p>
            <a:pPr marL="0" indent="0" algn="ctr">
              <a:buNone/>
            </a:pPr>
            <a:r>
              <a:rPr lang="ja-JP" altLang="en-US" sz="6000" b="1" dirty="0"/>
              <a:t>〇〇をつかってみよう！</a:t>
            </a:r>
            <a:endParaRPr lang="en-US" altLang="ja-JP" sz="6000" b="1" dirty="0"/>
          </a:p>
          <a:p>
            <a:pPr marL="0" indent="0" algn="ctr">
              <a:buNone/>
            </a:pPr>
            <a:r>
              <a:rPr lang="ja-JP" altLang="en-US" sz="6000" b="1" dirty="0"/>
              <a:t>　　　　　　　　　など</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4</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41322021-5C6E-432F-93C5-66F3C6767202}"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1" y="712658"/>
            <a:ext cx="3760848"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０　「〇〇」で遊ぼう</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正方形/長方形 5">
            <a:extLst>
              <a:ext uri="{FF2B5EF4-FFF2-40B4-BE49-F238E27FC236}">
                <a16:creationId xmlns:a16="http://schemas.microsoft.com/office/drawing/2014/main" id="{9687B480-D4D2-A795-0BF4-52236DAA48EE}"/>
              </a:ext>
            </a:extLst>
          </p:cNvPr>
          <p:cNvSpPr/>
          <p:nvPr/>
        </p:nvSpPr>
        <p:spPr>
          <a:xfrm>
            <a:off x="12343022" y="0"/>
            <a:ext cx="3780000" cy="1527858"/>
          </a:xfrm>
          <a:prstGeom prst="rect">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スライド上部の日付や単元名は、</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「挿入」タブのテキスト</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「ヘッダーとフッター」</a:t>
            </a:r>
            <a:endParaRPr kumimoji="1" lang="en-US" altLang="ja-JP" dirty="0">
              <a:solidFill>
                <a:sysClr val="windowText" lastClr="000000"/>
              </a:solidFill>
              <a:latin typeface="BIZ UDゴシック" panose="020B0400000000000000" pitchFamily="49" charset="-128"/>
              <a:ea typeface="BIZ UDゴシック" panose="020B0400000000000000" pitchFamily="49" charset="-128"/>
            </a:endParaRPr>
          </a:p>
          <a:p>
            <a:r>
              <a:rPr kumimoji="1" lang="ja-JP" altLang="en-US" dirty="0">
                <a:solidFill>
                  <a:sysClr val="windowText" lastClr="000000"/>
                </a:solidFill>
                <a:latin typeface="BIZ UDゴシック" panose="020B0400000000000000" pitchFamily="49" charset="-128"/>
                <a:ea typeface="BIZ UDゴシック" panose="020B0400000000000000" pitchFamily="49" charset="-128"/>
              </a:rPr>
              <a:t>で一括で変更できます。</a:t>
            </a:r>
          </a:p>
        </p:txBody>
      </p:sp>
    </p:spTree>
    <p:extLst>
      <p:ext uri="{BB962C8B-B14F-4D97-AF65-F5344CB8AC3E}">
        <p14:creationId xmlns:p14="http://schemas.microsoft.com/office/powerpoint/2010/main" val="256052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fade">
                                      <p:cBhvr>
                                        <p:cTn id="10" dur="500"/>
                                        <p:tgtEl>
                                          <p:spTgt spid="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fade">
                                      <p:cBhvr>
                                        <p:cTn id="13" dur="500"/>
                                        <p:tgtEl>
                                          <p:spTgt spid="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Effect transition="in" filter="fade">
                                      <p:cBhvr>
                                        <p:cTn id="16"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55406" y="1183444"/>
            <a:ext cx="10510684" cy="4904068"/>
          </a:xfrm>
        </p:spPr>
        <p:txBody>
          <a:bodyPr anchor="ctr">
            <a:normAutofit/>
          </a:bodyPr>
          <a:lstStyle/>
          <a:p>
            <a:pPr marL="0" indent="0" algn="ctr">
              <a:buNone/>
            </a:pPr>
            <a:r>
              <a:rPr lang="ja-JP" altLang="en-US" sz="6000" b="1" dirty="0"/>
              <a:t>〇〇について</a:t>
            </a:r>
            <a:endParaRPr lang="en-US" altLang="ja-JP" sz="6000" b="1" dirty="0"/>
          </a:p>
          <a:p>
            <a:pPr marL="0" indent="0" algn="ctr">
              <a:buNone/>
            </a:pPr>
            <a:r>
              <a:rPr lang="ja-JP" altLang="en-US" sz="6000" b="1" dirty="0"/>
              <a:t>知っていることは、</a:t>
            </a:r>
            <a:endParaRPr lang="en-US" altLang="ja-JP" sz="6000" b="1" dirty="0"/>
          </a:p>
          <a:p>
            <a:pPr marL="0" indent="0" algn="ctr">
              <a:buNone/>
            </a:pPr>
            <a:r>
              <a:rPr lang="ja-JP" altLang="en-US" sz="6000" b="1" dirty="0"/>
              <a:t>ありますか？</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5</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177D5EC4-0CB0-490B-9E87-09616EBDFC4F}"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1" y="712658"/>
            <a:ext cx="6638159" cy="470786"/>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１　「自分が知っていること」を思い出そう　　</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350581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585216" y="1183444"/>
            <a:ext cx="10960608" cy="4904068"/>
          </a:xfrm>
        </p:spPr>
        <p:txBody>
          <a:bodyPr anchor="ctr">
            <a:normAutofit/>
          </a:bodyPr>
          <a:lstStyle/>
          <a:p>
            <a:pPr marL="0" indent="0" algn="ctr">
              <a:buNone/>
            </a:pPr>
            <a:r>
              <a:rPr lang="ja-JP" altLang="en-US" sz="6000" b="1" dirty="0"/>
              <a:t>今日は、</a:t>
            </a:r>
            <a:endParaRPr lang="en-US" altLang="ja-JP" sz="6000" b="1" dirty="0"/>
          </a:p>
          <a:p>
            <a:pPr marL="0" indent="0" algn="ctr">
              <a:buNone/>
            </a:pPr>
            <a:r>
              <a:rPr lang="ja-JP" altLang="en-US" sz="6000" b="1" dirty="0"/>
              <a:t>「</a:t>
            </a:r>
            <a:r>
              <a:rPr lang="ja-JP" altLang="en-US" sz="6000" dirty="0">
                <a:solidFill>
                  <a:schemeClr val="tx1"/>
                </a:solidFill>
                <a:highlight>
                  <a:srgbClr val="FFFF00"/>
                </a:highlight>
                <a:latin typeface="+mj-ea"/>
              </a:rPr>
              <a:t> </a:t>
            </a:r>
            <a:r>
              <a:rPr lang="ja-JP" altLang="en-US" sz="6000" b="1" dirty="0">
                <a:solidFill>
                  <a:schemeClr val="tx1"/>
                </a:solidFill>
                <a:highlight>
                  <a:srgbClr val="FFFF00"/>
                </a:highlight>
                <a:latin typeface="+mj-ea"/>
              </a:rPr>
              <a:t>■■■■ </a:t>
            </a:r>
            <a:r>
              <a:rPr lang="ja-JP" altLang="en-US" sz="6000" b="1" dirty="0">
                <a:latin typeface="+mj-ea"/>
              </a:rPr>
              <a:t>の</a:t>
            </a:r>
            <a:r>
              <a:rPr lang="ja-JP" altLang="en-US" sz="6000" b="1" dirty="0">
                <a:solidFill>
                  <a:schemeClr val="tx1"/>
                </a:solidFill>
                <a:highlight>
                  <a:srgbClr val="FFFF00"/>
                </a:highlight>
                <a:latin typeface="+mj-ea"/>
              </a:rPr>
              <a:t> △△△△ </a:t>
            </a:r>
            <a:r>
              <a:rPr lang="ja-JP" altLang="en-US" sz="6000" b="1" dirty="0"/>
              <a:t>」</a:t>
            </a:r>
            <a:endParaRPr lang="en-US" altLang="ja-JP" sz="6000" b="1" dirty="0"/>
          </a:p>
          <a:p>
            <a:pPr marL="0" indent="0" algn="ctr">
              <a:buNone/>
            </a:pPr>
            <a:r>
              <a:rPr lang="ja-JP" altLang="en-US" sz="6000" b="1" dirty="0"/>
              <a:t>について考えていこう</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6</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177D5EC4-0CB0-490B-9E87-09616EBDFC4F}"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0" y="712658"/>
            <a:ext cx="7471280"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２　今日のじゅぎょうのテーマをかくにんしよう　　</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67836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9">
                                            <p:txEl>
                                              <p:pRg st="2" end="2"/>
                                            </p:txEl>
                                          </p:spTgt>
                                        </p:tgtEl>
                                        <p:attrNameLst>
                                          <p:attrName>style.visibility</p:attrName>
                                        </p:attrNameLst>
                                      </p:cBhvr>
                                      <p:to>
                                        <p:strVal val="visible"/>
                                      </p:to>
                                    </p:set>
                                    <p:animEffect transition="in" filter="fade">
                                      <p:cBhvr>
                                        <p:cTn id="16"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585216" y="1276047"/>
            <a:ext cx="10960608" cy="4256660"/>
          </a:xfrm>
        </p:spPr>
        <p:txBody>
          <a:bodyPr anchor="t">
            <a:noAutofit/>
          </a:bodyPr>
          <a:lstStyle/>
          <a:p>
            <a:pPr marL="0" indent="0">
              <a:lnSpc>
                <a:spcPct val="100000"/>
              </a:lnSpc>
              <a:buNone/>
            </a:pPr>
            <a:r>
              <a:rPr lang="ja-JP" altLang="en-US" sz="4400" dirty="0">
                <a:latin typeface="+mj-ea"/>
              </a:rPr>
              <a:t>〇〇〇〇（体験活動）をしてみましょう。</a:t>
            </a:r>
            <a:endParaRPr lang="en-US" altLang="ja-JP" sz="4400" dirty="0">
              <a:latin typeface="+mj-ea"/>
            </a:endParaRPr>
          </a:p>
          <a:p>
            <a:pPr marL="0" indent="0">
              <a:lnSpc>
                <a:spcPct val="100000"/>
              </a:lnSpc>
              <a:buNone/>
            </a:pPr>
            <a:endParaRPr lang="en-US" altLang="ja-JP" sz="4400" dirty="0">
              <a:latin typeface="+mj-ea"/>
            </a:endParaRPr>
          </a:p>
          <a:p>
            <a:pPr marL="0" indent="0">
              <a:lnSpc>
                <a:spcPct val="100000"/>
              </a:lnSpc>
              <a:buNone/>
            </a:pPr>
            <a:r>
              <a:rPr lang="ja-JP" altLang="en-US" sz="4400" dirty="0">
                <a:latin typeface="+mj-ea"/>
              </a:rPr>
              <a:t>「</a:t>
            </a:r>
            <a:r>
              <a:rPr lang="ja-JP" altLang="en-US" sz="4400" dirty="0">
                <a:solidFill>
                  <a:schemeClr val="tx1"/>
                </a:solidFill>
                <a:highlight>
                  <a:srgbClr val="FFFF00"/>
                </a:highlight>
                <a:latin typeface="+mj-ea"/>
              </a:rPr>
              <a:t>■■■■</a:t>
            </a:r>
            <a:r>
              <a:rPr lang="ja-JP" altLang="en-US" sz="4400" dirty="0">
                <a:latin typeface="+mj-ea"/>
              </a:rPr>
              <a:t>の</a:t>
            </a:r>
            <a:r>
              <a:rPr lang="ja-JP" altLang="en-US" sz="4400" dirty="0">
                <a:solidFill>
                  <a:schemeClr val="tx1"/>
                </a:solidFill>
                <a:highlight>
                  <a:srgbClr val="FFFF00"/>
                </a:highlight>
                <a:latin typeface="+mj-ea"/>
              </a:rPr>
              <a:t>△△△△</a:t>
            </a:r>
            <a:r>
              <a:rPr lang="ja-JP" altLang="en-US" sz="4400" dirty="0">
                <a:latin typeface="+mj-ea"/>
              </a:rPr>
              <a:t>」について</a:t>
            </a:r>
            <a:endParaRPr lang="en-US" altLang="ja-JP" sz="4400" dirty="0">
              <a:latin typeface="+mj-ea"/>
            </a:endParaRPr>
          </a:p>
          <a:p>
            <a:pPr marL="0" indent="0">
              <a:lnSpc>
                <a:spcPct val="100000"/>
              </a:lnSpc>
              <a:buNone/>
            </a:pPr>
            <a:r>
              <a:rPr lang="ja-JP" altLang="en-US" sz="4400" dirty="0">
                <a:latin typeface="+mj-ea"/>
              </a:rPr>
              <a:t>気づいたことやぎ問に思ったことを、学習シートのふせんに書きましょう</a:t>
            </a:r>
            <a:endParaRPr lang="ja-JP" altLang="en-US" sz="4400" b="1" dirty="0"/>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7</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177D5EC4-0CB0-490B-9E87-09616EBDFC4F}"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81" y="712658"/>
            <a:ext cx="9082102"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３　気づいたことやぎ問に思ったことを書こう</a:t>
            </a:r>
            <a:r>
              <a:rPr kumimoji="1" lang="ja-JP" altLang="en-US" sz="2400" kern="0" dirty="0">
                <a:solidFill>
                  <a:prstClr val="white"/>
                </a:solidFill>
                <a:latin typeface="UD デジタル 教科書体 N-B" panose="02020700000000000000" pitchFamily="17" charset="-128"/>
                <a:ea typeface="UD デジタル 教科書体 N-B" panose="02020700000000000000" pitchFamily="17" charset="-128"/>
              </a:rPr>
              <a:t>（学習シート①）</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5" name="正方形/長方形 4">
            <a:extLst>
              <a:ext uri="{FF2B5EF4-FFF2-40B4-BE49-F238E27FC236}">
                <a16:creationId xmlns:a16="http://schemas.microsoft.com/office/drawing/2014/main" id="{D604E481-5F92-2A62-5D3D-E7B08E1F2C24}"/>
              </a:ext>
            </a:extLst>
          </p:cNvPr>
          <p:cNvSpPr/>
          <p:nvPr/>
        </p:nvSpPr>
        <p:spPr>
          <a:xfrm>
            <a:off x="8900932" y="4430656"/>
            <a:ext cx="2644892" cy="1654430"/>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spTree>
    <p:extLst>
      <p:ext uri="{BB962C8B-B14F-4D97-AF65-F5344CB8AC3E}">
        <p14:creationId xmlns:p14="http://schemas.microsoft.com/office/powerpoint/2010/main" val="1872088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838161" y="1272250"/>
            <a:ext cx="10515677" cy="2156750"/>
          </a:xfrm>
        </p:spPr>
        <p:txBody>
          <a:bodyPr anchor="t">
            <a:noAutofit/>
          </a:bodyPr>
          <a:lstStyle/>
          <a:p>
            <a:pPr marL="0" indent="0">
              <a:lnSpc>
                <a:spcPct val="100000"/>
              </a:lnSpc>
              <a:buNone/>
            </a:pPr>
            <a:r>
              <a:rPr lang="ja-JP" altLang="en-US" sz="4800" dirty="0">
                <a:latin typeface="+mj-ea"/>
              </a:rPr>
              <a:t>ふせんに書いたないようが「</a:t>
            </a:r>
            <a:r>
              <a:rPr lang="ja-JP" altLang="en-US" sz="4800" dirty="0">
                <a:solidFill>
                  <a:schemeClr val="tx1"/>
                </a:solidFill>
                <a:highlight>
                  <a:srgbClr val="FFFF00"/>
                </a:highlight>
                <a:latin typeface="+mj-ea"/>
              </a:rPr>
              <a:t>■■■■</a:t>
            </a:r>
            <a:r>
              <a:rPr lang="ja-JP" altLang="en-US" sz="4800" dirty="0">
                <a:latin typeface="+mj-ea"/>
              </a:rPr>
              <a:t>の</a:t>
            </a:r>
            <a:r>
              <a:rPr lang="ja-JP" altLang="en-US" sz="4800" dirty="0">
                <a:solidFill>
                  <a:schemeClr val="tx1"/>
                </a:solidFill>
                <a:highlight>
                  <a:srgbClr val="FFFF00"/>
                </a:highlight>
                <a:latin typeface="+mj-ea"/>
              </a:rPr>
              <a:t>△△△△</a:t>
            </a:r>
            <a:r>
              <a:rPr lang="en-US" altLang="ja-JP" sz="4800" dirty="0">
                <a:latin typeface="+mj-ea"/>
              </a:rPr>
              <a:t>｣</a:t>
            </a:r>
            <a:r>
              <a:rPr lang="ja-JP" altLang="en-US" sz="4800" dirty="0">
                <a:latin typeface="+mj-ea"/>
              </a:rPr>
              <a:t>について書いてあるかたしかめましょう</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8</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177D5EC4-0CB0-490B-9E87-09616EBDFC4F}" type="datetime2">
              <a:rPr kumimoji="1" lang="ja-JP" altLang="en-US" smtClean="0"/>
              <a:t>2025年3月6日(木)</a:t>
            </a:fld>
            <a:endParaRPr kumimoji="1" lang="ja-JP" altLang="en-US" dirty="0"/>
          </a:p>
        </p:txBody>
      </p:sp>
      <p:sp>
        <p:nvSpPr>
          <p:cNvPr id="8" name="テキスト ボックス 7">
            <a:extLst>
              <a:ext uri="{FF2B5EF4-FFF2-40B4-BE49-F238E27FC236}">
                <a16:creationId xmlns:a16="http://schemas.microsoft.com/office/drawing/2014/main" id="{BC9BBDA5-30F4-1B74-ECF5-14EC89D60FB6}"/>
              </a:ext>
            </a:extLst>
          </p:cNvPr>
          <p:cNvSpPr txBox="1"/>
          <p:nvPr/>
        </p:nvSpPr>
        <p:spPr>
          <a:xfrm>
            <a:off x="311279" y="712659"/>
            <a:ext cx="8200954"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４　テーマにあっているかたしかめよう</a:t>
            </a:r>
            <a:r>
              <a:rPr kumimoji="1" lang="ja-JP" altLang="en-US" sz="2400" kern="0" dirty="0">
                <a:solidFill>
                  <a:prstClr val="white"/>
                </a:solidFill>
                <a:latin typeface="UD デジタル 教科書体 N-B" panose="02020700000000000000" pitchFamily="17" charset="-128"/>
                <a:ea typeface="UD デジタル 教科書体 N-B" panose="02020700000000000000" pitchFamily="17" charset="-128"/>
              </a:rPr>
              <a:t>（学習シート①）</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
        <p:nvSpPr>
          <p:cNvPr id="6" name="コンテンツ プレースホルダー 8">
            <a:extLst>
              <a:ext uri="{FF2B5EF4-FFF2-40B4-BE49-F238E27FC236}">
                <a16:creationId xmlns:a16="http://schemas.microsoft.com/office/drawing/2014/main" id="{53C9337E-0055-32C8-5F32-E40687599FC8}"/>
              </a:ext>
            </a:extLst>
          </p:cNvPr>
          <p:cNvSpPr txBox="1">
            <a:spLocks/>
          </p:cNvSpPr>
          <p:nvPr/>
        </p:nvSpPr>
        <p:spPr>
          <a:xfrm>
            <a:off x="2719047" y="3693042"/>
            <a:ext cx="6753905" cy="215675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bg1"/>
                </a:solidFill>
                <a:latin typeface="UD デジタル 教科書体 N-R" panose="02020400000000000000" pitchFamily="17" charset="-128"/>
                <a:ea typeface="UD デジタル 教科書体 N-R" panose="020204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bg1"/>
                </a:solidFill>
                <a:latin typeface="UD デジタル 教科書体 N-R" panose="02020400000000000000" pitchFamily="17" charset="-128"/>
                <a:ea typeface="UD デジタル 教科書体 N-R" panose="020204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bg1"/>
                </a:solidFill>
                <a:latin typeface="UD デジタル 教科書体 N-R" panose="02020400000000000000" pitchFamily="17" charset="-128"/>
                <a:ea typeface="UD デジタル 教科書体 N-R" panose="020204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buNone/>
            </a:pPr>
            <a:r>
              <a:rPr lang="ja-JP" altLang="en-US" sz="3600" dirty="0">
                <a:solidFill>
                  <a:schemeClr val="tx1"/>
                </a:solidFill>
                <a:highlight>
                  <a:srgbClr val="00FF00"/>
                </a:highlight>
                <a:latin typeface="+mj-ea"/>
              </a:rPr>
              <a:t>はじめは、自分で考える。</a:t>
            </a:r>
          </a:p>
          <a:p>
            <a:pPr marL="0" indent="0" algn="ctr">
              <a:lnSpc>
                <a:spcPct val="100000"/>
              </a:lnSpc>
              <a:buNone/>
            </a:pPr>
            <a:r>
              <a:rPr lang="ja-JP" altLang="en-US" sz="3200" dirty="0">
                <a:solidFill>
                  <a:schemeClr val="tx1"/>
                </a:solidFill>
                <a:highlight>
                  <a:srgbClr val="00FF00"/>
                </a:highlight>
                <a:latin typeface="+mj-ea"/>
              </a:rPr>
              <a:t>↓</a:t>
            </a:r>
          </a:p>
          <a:p>
            <a:pPr marL="0" indent="0" algn="ctr">
              <a:lnSpc>
                <a:spcPct val="100000"/>
              </a:lnSpc>
              <a:buNone/>
            </a:pPr>
            <a:r>
              <a:rPr lang="ja-JP" altLang="en-US" sz="3600" dirty="0">
                <a:solidFill>
                  <a:schemeClr val="tx1"/>
                </a:solidFill>
                <a:highlight>
                  <a:srgbClr val="00FF00"/>
                </a:highlight>
                <a:latin typeface="+mj-ea"/>
              </a:rPr>
              <a:t>その後は、はんで考える。</a:t>
            </a:r>
          </a:p>
        </p:txBody>
      </p:sp>
    </p:spTree>
    <p:extLst>
      <p:ext uri="{BB962C8B-B14F-4D97-AF65-F5344CB8AC3E}">
        <p14:creationId xmlns:p14="http://schemas.microsoft.com/office/powerpoint/2010/main" val="3192771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fade">
                                      <p:cBhvr>
                                        <p:cTn id="15" dur="500"/>
                                        <p:tgtEl>
                                          <p:spTgt spid="6">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a:extLst>
              <a:ext uri="{FF2B5EF4-FFF2-40B4-BE49-F238E27FC236}">
                <a16:creationId xmlns:a16="http://schemas.microsoft.com/office/drawing/2014/main" id="{CFCFA12C-93A3-ED1D-3BD6-62ECE4D95E63}"/>
              </a:ext>
            </a:extLst>
          </p:cNvPr>
          <p:cNvSpPr>
            <a:spLocks noGrp="1"/>
          </p:cNvSpPr>
          <p:nvPr>
            <p:ph idx="1"/>
          </p:nvPr>
        </p:nvSpPr>
        <p:spPr>
          <a:xfrm>
            <a:off x="1030146" y="1461238"/>
            <a:ext cx="10515677" cy="1756524"/>
          </a:xfrm>
        </p:spPr>
        <p:txBody>
          <a:bodyPr anchor="t">
            <a:noAutofit/>
          </a:bodyPr>
          <a:lstStyle/>
          <a:p>
            <a:pPr marL="0" indent="0">
              <a:lnSpc>
                <a:spcPct val="100000"/>
              </a:lnSpc>
              <a:buNone/>
            </a:pPr>
            <a:r>
              <a:rPr lang="ja-JP" altLang="en-US" sz="4800" dirty="0">
                <a:latin typeface="+mj-ea"/>
              </a:rPr>
              <a:t>書いたふせんをなかま分けし、</a:t>
            </a:r>
            <a:endParaRPr lang="en-US" altLang="ja-JP" sz="4800" dirty="0">
              <a:latin typeface="+mj-ea"/>
            </a:endParaRPr>
          </a:p>
          <a:p>
            <a:pPr marL="0" indent="0">
              <a:lnSpc>
                <a:spcPct val="100000"/>
              </a:lnSpc>
              <a:buNone/>
            </a:pPr>
            <a:r>
              <a:rPr lang="ja-JP" altLang="en-US" sz="4800" dirty="0">
                <a:latin typeface="+mj-ea"/>
              </a:rPr>
              <a:t>名前をつけましょう。</a:t>
            </a:r>
          </a:p>
        </p:txBody>
      </p:sp>
      <p:sp>
        <p:nvSpPr>
          <p:cNvPr id="3" name="フッター プレースホルダー 2">
            <a:extLst>
              <a:ext uri="{FF2B5EF4-FFF2-40B4-BE49-F238E27FC236}">
                <a16:creationId xmlns:a16="http://schemas.microsoft.com/office/drawing/2014/main" id="{86A2430B-F4EC-B7A4-F770-4E425DA99398}"/>
              </a:ext>
            </a:extLst>
          </p:cNvPr>
          <p:cNvSpPr>
            <a:spLocks noGrp="1"/>
          </p:cNvSpPr>
          <p:nvPr>
            <p:ph type="ftr" sz="quarter" idx="11"/>
          </p:nvPr>
        </p:nvSpPr>
        <p:spPr/>
        <p:txBody>
          <a:bodyPr/>
          <a:lstStyle/>
          <a:p>
            <a:pPr algn="r"/>
            <a:r>
              <a:rPr kumimoji="1" lang="ja-JP" altLang="en-US" dirty="0"/>
              <a:t>単元〇　　〇〇〇〇</a:t>
            </a:r>
            <a:endParaRPr kumimoji="1" lang="en-US" altLang="ja-JP" dirty="0"/>
          </a:p>
        </p:txBody>
      </p:sp>
      <p:sp>
        <p:nvSpPr>
          <p:cNvPr id="4" name="スライド番号プレースホルダー 3">
            <a:extLst>
              <a:ext uri="{FF2B5EF4-FFF2-40B4-BE49-F238E27FC236}">
                <a16:creationId xmlns:a16="http://schemas.microsoft.com/office/drawing/2014/main" id="{DAA3CE05-1563-F30C-1D3D-19D763FF9D17}"/>
              </a:ext>
            </a:extLst>
          </p:cNvPr>
          <p:cNvSpPr>
            <a:spLocks noGrp="1"/>
          </p:cNvSpPr>
          <p:nvPr>
            <p:ph type="sldNum" sz="quarter" idx="12"/>
          </p:nvPr>
        </p:nvSpPr>
        <p:spPr/>
        <p:txBody>
          <a:bodyPr/>
          <a:lstStyle/>
          <a:p>
            <a:fld id="{A6C2FFA5-B97D-4BD3-93FB-28D863B5F46B}" type="slidenum">
              <a:rPr kumimoji="1" lang="ja-JP" altLang="en-US" smtClean="0"/>
              <a:t>9</a:t>
            </a:fld>
            <a:endParaRPr kumimoji="1" lang="ja-JP" altLang="en-US"/>
          </a:p>
        </p:txBody>
      </p:sp>
      <p:sp>
        <p:nvSpPr>
          <p:cNvPr id="2" name="日付プレースホルダー 1">
            <a:extLst>
              <a:ext uri="{FF2B5EF4-FFF2-40B4-BE49-F238E27FC236}">
                <a16:creationId xmlns:a16="http://schemas.microsoft.com/office/drawing/2014/main" id="{ACD099E1-F079-C0E1-2A9A-ED83B45EFA37}"/>
              </a:ext>
            </a:extLst>
          </p:cNvPr>
          <p:cNvSpPr>
            <a:spLocks noGrp="1"/>
          </p:cNvSpPr>
          <p:nvPr>
            <p:ph type="dt" sz="half" idx="10"/>
          </p:nvPr>
        </p:nvSpPr>
        <p:spPr/>
        <p:txBody>
          <a:bodyPr/>
          <a:lstStyle/>
          <a:p>
            <a:fld id="{177D5EC4-0CB0-490B-9E87-09616EBDFC4F}" type="datetime2">
              <a:rPr kumimoji="1" lang="ja-JP" altLang="en-US" smtClean="0"/>
              <a:t>2025年3月6日(木)</a:t>
            </a:fld>
            <a:endParaRPr kumimoji="1" lang="ja-JP" altLang="en-US" dirty="0"/>
          </a:p>
        </p:txBody>
      </p:sp>
      <p:sp>
        <p:nvSpPr>
          <p:cNvPr id="5" name="四角形: 角を丸くする 4">
            <a:extLst>
              <a:ext uri="{FF2B5EF4-FFF2-40B4-BE49-F238E27FC236}">
                <a16:creationId xmlns:a16="http://schemas.microsoft.com/office/drawing/2014/main" id="{7DC35566-A8B0-4B68-7EB5-C08F411DDA96}"/>
              </a:ext>
            </a:extLst>
          </p:cNvPr>
          <p:cNvSpPr/>
          <p:nvPr/>
        </p:nvSpPr>
        <p:spPr>
          <a:xfrm>
            <a:off x="839752" y="3570791"/>
            <a:ext cx="5670571" cy="2291787"/>
          </a:xfrm>
          <a:prstGeom prst="roundRect">
            <a:avLst/>
          </a:prstGeom>
          <a:solidFill>
            <a:schemeClr val="bg1"/>
          </a:solidFill>
          <a:ln w="2857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dirty="0"/>
          </a:p>
        </p:txBody>
      </p:sp>
      <p:sp>
        <p:nvSpPr>
          <p:cNvPr id="7" name="正方形/長方形 6">
            <a:extLst>
              <a:ext uri="{FF2B5EF4-FFF2-40B4-BE49-F238E27FC236}">
                <a16:creationId xmlns:a16="http://schemas.microsoft.com/office/drawing/2014/main" id="{143F81B0-7B39-0EF9-5004-9B91066F4635}"/>
              </a:ext>
            </a:extLst>
          </p:cNvPr>
          <p:cNvSpPr/>
          <p:nvPr/>
        </p:nvSpPr>
        <p:spPr>
          <a:xfrm>
            <a:off x="3749155" y="3889470"/>
            <a:ext cx="2635518" cy="1665539"/>
          </a:xfrm>
          <a:prstGeom prst="rect">
            <a:avLst/>
          </a:prstGeom>
          <a:solidFill>
            <a:srgbClr val="FFFF00"/>
          </a:solidFill>
          <a:ln w="12700" cap="flat" cmpd="sng" algn="ctr">
            <a:solidFill>
              <a:srgbClr val="156082">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20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は、</a:t>
            </a:r>
            <a:endParaRPr lang="en-US" altLang="ja-JP"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a:t>
            </a:r>
            <a:r>
              <a:rPr lang="ja-JP" altLang="en-US" sz="2800" u="sng" dirty="0">
                <a:latin typeface="UD デジタル 教科書体 N-R" panose="02020400000000000000" pitchFamily="17" charset="-128"/>
                <a:ea typeface="UD デジタル 教科書体 N-R" panose="02020400000000000000" pitchFamily="17" charset="-128"/>
              </a:rPr>
              <a:t>　　　　　</a:t>
            </a:r>
            <a:r>
              <a:rPr lang="ja-JP" altLang="en-US" sz="28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28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1" name="テキスト ボックス 29">
            <a:extLst>
              <a:ext uri="{FF2B5EF4-FFF2-40B4-BE49-F238E27FC236}">
                <a16:creationId xmlns:a16="http://schemas.microsoft.com/office/drawing/2014/main" id="{ED3E4517-C4F4-6110-62D7-9074EB18A1C3}"/>
              </a:ext>
            </a:extLst>
          </p:cNvPr>
          <p:cNvSpPr txBox="1"/>
          <p:nvPr/>
        </p:nvSpPr>
        <p:spPr>
          <a:xfrm>
            <a:off x="2863459" y="3101173"/>
            <a:ext cx="1986333" cy="668112"/>
          </a:xfrm>
          <a:prstGeom prst="rect">
            <a:avLst/>
          </a:prstGeom>
          <a:solidFill>
            <a:schemeClr val="lt1"/>
          </a:solidFill>
          <a:ln w="28575">
            <a:solidFill>
              <a:schemeClr val="bg1">
                <a:lumMod val="75000"/>
              </a:schemeClr>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ja-JP" sz="2400" kern="100" dirty="0">
              <a:effectLst/>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03171C2C-57D0-194F-AD1F-F4E2FA9CE58A}"/>
              </a:ext>
            </a:extLst>
          </p:cNvPr>
          <p:cNvSpPr/>
          <p:nvPr/>
        </p:nvSpPr>
        <p:spPr>
          <a:xfrm>
            <a:off x="1030146" y="3889470"/>
            <a:ext cx="2644892" cy="1654430"/>
          </a:xfrm>
          <a:prstGeom prst="rect">
            <a:avLst/>
          </a:prstGeom>
          <a:solidFill>
            <a:srgbClr val="FF99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UD デジタル 教科書体 N-R" panose="02020400000000000000" pitchFamily="17" charset="-128"/>
                <a:ea typeface="UD デジタル 教科書体 N-R" panose="02020400000000000000" pitchFamily="17" charset="-128"/>
              </a:rPr>
              <a:t>□□□□</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は、</a:t>
            </a:r>
            <a:endParaRPr kumimoji="1" lang="en-US" altLang="ja-JP" sz="2800" dirty="0">
              <a:solidFill>
                <a:schemeClr val="tx1"/>
              </a:solidFill>
              <a:latin typeface="UD デジタル 教科書体 N-R" panose="02020400000000000000" pitchFamily="17" charset="-128"/>
              <a:ea typeface="UD デジタル 教科書体 N-R" panose="02020400000000000000" pitchFamily="17" charset="-128"/>
            </a:endParaRPr>
          </a:p>
          <a:p>
            <a:pPr algn="ct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u="sng" dirty="0">
                <a:solidFill>
                  <a:schemeClr val="tx1"/>
                </a:solidFill>
                <a:latin typeface="UD デジタル 教科書体 N-R" panose="02020400000000000000" pitchFamily="17" charset="-128"/>
                <a:ea typeface="UD デジタル 教科書体 N-R" panose="02020400000000000000" pitchFamily="17" charset="-128"/>
              </a:rPr>
              <a:t>　　　　　</a:t>
            </a:r>
            <a:r>
              <a:rPr kumimoji="1" lang="ja-JP" altLang="en-US" sz="2800" dirty="0">
                <a:solidFill>
                  <a:schemeClr val="tx1"/>
                </a:solidFill>
                <a:latin typeface="UD デジタル 教科書体 N-R" panose="02020400000000000000" pitchFamily="17" charset="-128"/>
                <a:ea typeface="UD デジタル 教科書体 N-R" panose="02020400000000000000" pitchFamily="17" charset="-128"/>
              </a:rPr>
              <a:t>。</a:t>
            </a:r>
          </a:p>
        </p:txBody>
      </p:sp>
      <p:sp>
        <p:nvSpPr>
          <p:cNvPr id="13" name="コンテンツ プレースホルダー 8">
            <a:extLst>
              <a:ext uri="{FF2B5EF4-FFF2-40B4-BE49-F238E27FC236}">
                <a16:creationId xmlns:a16="http://schemas.microsoft.com/office/drawing/2014/main" id="{19BE4CB8-000D-8808-C4AB-817CC1016370}"/>
              </a:ext>
            </a:extLst>
          </p:cNvPr>
          <p:cNvSpPr txBox="1">
            <a:spLocks/>
          </p:cNvSpPr>
          <p:nvPr/>
        </p:nvSpPr>
        <p:spPr>
          <a:xfrm>
            <a:off x="6399736" y="3880131"/>
            <a:ext cx="5681677" cy="215675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bg1"/>
                </a:solidFill>
                <a:latin typeface="UD デジタル 教科書体 N-R" panose="02020400000000000000" pitchFamily="17" charset="-128"/>
                <a:ea typeface="UD デジタル 教科書体 N-R" panose="02020400000000000000" pitchFamily="17"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bg1"/>
                </a:solidFill>
                <a:latin typeface="UD デジタル 教科書体 N-R" panose="02020400000000000000" pitchFamily="17" charset="-128"/>
                <a:ea typeface="UD デジタル 教科書体 N-R" panose="02020400000000000000" pitchFamily="17"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bg1"/>
                </a:solidFill>
                <a:latin typeface="UD デジタル 教科書体 N-R" panose="02020400000000000000" pitchFamily="17" charset="-128"/>
                <a:ea typeface="UD デジタル 教科書体 N-R" panose="02020400000000000000" pitchFamily="17"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bg1"/>
                </a:solidFill>
                <a:latin typeface="UD デジタル 教科書体 N-R" panose="02020400000000000000" pitchFamily="17" charset="-128"/>
                <a:ea typeface="UD デジタル 教科書体 N-R" panose="02020400000000000000" pitchFamily="17"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00000"/>
              </a:lnSpc>
              <a:buNone/>
            </a:pPr>
            <a:r>
              <a:rPr lang="ja-JP" altLang="en-US" sz="3200" dirty="0">
                <a:solidFill>
                  <a:schemeClr val="tx1"/>
                </a:solidFill>
                <a:highlight>
                  <a:srgbClr val="00FF00"/>
                </a:highlight>
                <a:latin typeface="+mj-ea"/>
              </a:rPr>
              <a:t>はじめは、自分で考える。</a:t>
            </a:r>
          </a:p>
          <a:p>
            <a:pPr marL="0" indent="0" algn="ctr">
              <a:lnSpc>
                <a:spcPct val="100000"/>
              </a:lnSpc>
              <a:buNone/>
            </a:pPr>
            <a:r>
              <a:rPr lang="ja-JP" altLang="en-US" sz="3200" dirty="0">
                <a:solidFill>
                  <a:schemeClr val="tx1"/>
                </a:solidFill>
                <a:highlight>
                  <a:srgbClr val="00FF00"/>
                </a:highlight>
                <a:latin typeface="+mj-ea"/>
              </a:rPr>
              <a:t>↓</a:t>
            </a:r>
          </a:p>
          <a:p>
            <a:pPr marL="0" indent="0" algn="ctr">
              <a:lnSpc>
                <a:spcPct val="100000"/>
              </a:lnSpc>
              <a:buNone/>
            </a:pPr>
            <a:r>
              <a:rPr lang="ja-JP" altLang="en-US" sz="3200" dirty="0">
                <a:solidFill>
                  <a:schemeClr val="tx1"/>
                </a:solidFill>
                <a:highlight>
                  <a:srgbClr val="00FF00"/>
                </a:highlight>
                <a:latin typeface="+mj-ea"/>
              </a:rPr>
              <a:t>その後は、はんで考える。</a:t>
            </a:r>
          </a:p>
        </p:txBody>
      </p:sp>
      <p:sp>
        <p:nvSpPr>
          <p:cNvPr id="6" name="テキスト ボックス 5">
            <a:extLst>
              <a:ext uri="{FF2B5EF4-FFF2-40B4-BE49-F238E27FC236}">
                <a16:creationId xmlns:a16="http://schemas.microsoft.com/office/drawing/2014/main" id="{64A177A3-8748-1040-6092-B0BBF7CB38F2}"/>
              </a:ext>
            </a:extLst>
          </p:cNvPr>
          <p:cNvSpPr txBox="1"/>
          <p:nvPr/>
        </p:nvSpPr>
        <p:spPr>
          <a:xfrm>
            <a:off x="311279" y="712659"/>
            <a:ext cx="7652313" cy="461665"/>
          </a:xfrm>
          <a:prstGeom prst="rect">
            <a:avLst/>
          </a:prstGeom>
          <a:solidFill>
            <a:schemeClr val="accent5">
              <a:lumMod val="50000"/>
            </a:schemeClr>
          </a:solidFill>
        </p:spPr>
        <p:txBody>
          <a:bodyPr wrap="square" lIns="91440" tIns="45720" rIns="91440" bIns="45720" rtlCol="0" anchor="t">
            <a:spAutoFit/>
          </a:bodyPr>
          <a:lstStyle/>
          <a:p>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rPr>
              <a:t>５　なかま分けし、名前をつけよう</a:t>
            </a:r>
            <a:r>
              <a:rPr kumimoji="1" lang="ja-JP" altLang="en-US" sz="2400" b="0" i="0" u="none" strike="noStrike" kern="0" cap="none" spc="0" normalizeH="0" baseline="0" noProof="0" dirty="0">
                <a:ln>
                  <a:noFill/>
                </a:ln>
                <a:solidFill>
                  <a:prstClr val="white"/>
                </a:solidFill>
                <a:effectLst/>
                <a:uLnTx/>
                <a:uFillTx/>
                <a:latin typeface="UD デジタル 教科書体 N-B" panose="02020700000000000000" pitchFamily="17" charset="-128"/>
                <a:ea typeface="UD デジタル 教科書体 N-B" panose="02020700000000000000" pitchFamily="17" charset="-128"/>
                <a:cs typeface="+mn-cs"/>
              </a:rPr>
              <a:t>（学習シート②）</a:t>
            </a:r>
            <a:endParaRPr kumimoji="1" lang="en-US" altLang="ja-JP" sz="2400" dirty="0">
              <a:solidFill>
                <a:schemeClr val="bg1"/>
              </a:solidFill>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65391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1" grpId="0" animBg="1"/>
      <p:bldP spid="12" grpId="0" animBg="1"/>
      <p:bldP spid="13" grpId="0"/>
    </p:bld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1">
      <a:majorFont>
        <a:latin typeface="UD デジタル 教科書体 N-R"/>
        <a:ea typeface="UD デジタル 教科書体 N-R"/>
        <a:cs typeface=""/>
      </a:majorFont>
      <a:minorFont>
        <a:latin typeface="UD デジタル 教科書体 N-R"/>
        <a:ea typeface="UD デジタル 教科書体 N-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7368</TotalTime>
  <Words>9586</Words>
  <Application>Microsoft Office PowerPoint</Application>
  <PresentationFormat>ワイド画面</PresentationFormat>
  <Paragraphs>1050</Paragraphs>
  <Slides>39</Slides>
  <Notes>39</Notes>
  <HiddenSlides>25</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39</vt:i4>
      </vt:variant>
    </vt:vector>
  </HeadingPairs>
  <TitlesOfParts>
    <vt:vector size="47" baseType="lpstr">
      <vt:lpstr>BIZ UDゴシック</vt:lpstr>
      <vt:lpstr>UD デジタル 教科書体 N-B</vt:lpstr>
      <vt:lpstr>UD デジタル 教科書体 NK-R</vt:lpstr>
      <vt:lpstr>UD デジタル 教科書体 N-R</vt:lpstr>
      <vt:lpstr>游ゴシック</vt:lpstr>
      <vt:lpstr>游明朝</vt:lpstr>
      <vt:lpstr>Arial</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宮城県総合教育センター</dc:creator>
  <cp:lastPrinted>2025-02-28T07:18:17Z</cp:lastPrinted>
  <dcterms:created xsi:type="dcterms:W3CDTF">2024-10-10T01:33:56Z</dcterms:created>
  <dcterms:modified xsi:type="dcterms:W3CDTF">2025-03-06T06:59:48Z</dcterms:modified>
</cp:coreProperties>
</file>