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88163" cy="100187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0" roundtripDataSignature="AMtx7mhzg5FlTxRHuZbqdSWlGfzkZosVW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21C4057-C98B-41D5-8D51-16E351A8DDB5}">
  <a:tblStyle styleId="{121C4057-C98B-41D5-8D51-16E351A8DDB5}" styleName="Table_0">
    <a:wholeTbl>
      <a:tcTxStyle b="off" i="off">
        <a:font>
          <a:latin typeface="游ゴシック"/>
          <a:ea typeface="游ゴシック"/>
          <a:cs typeface="游ゴシック"/>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2827" autoAdjust="0"/>
  </p:normalViewPr>
  <p:slideViewPr>
    <p:cSldViewPr snapToGrid="0">
      <p:cViewPr varScale="1">
        <p:scale>
          <a:sx n="51" d="100"/>
          <a:sy n="51" d="100"/>
        </p:scale>
        <p:origin x="1877"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0"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1" y="0"/>
            <a:ext cx="2984870" cy="502676"/>
          </a:xfrm>
          <a:prstGeom prst="rect">
            <a:avLst/>
          </a:prstGeom>
          <a:noFill/>
          <a:ln>
            <a:noFill/>
          </a:ln>
        </p:spPr>
        <p:txBody>
          <a:bodyPr spcFirstLastPara="1" wrap="square" lIns="92425" tIns="46200" rIns="92425" bIns="462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01699" y="0"/>
            <a:ext cx="2984870" cy="502676"/>
          </a:xfrm>
          <a:prstGeom prst="rect">
            <a:avLst/>
          </a:prstGeom>
          <a:noFill/>
          <a:ln>
            <a:noFill/>
          </a:ln>
        </p:spPr>
        <p:txBody>
          <a:bodyPr spcFirstLastPara="1" wrap="square" lIns="92425" tIns="46200" rIns="92425" bIns="462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438150" y="768446"/>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1" y="9516040"/>
            <a:ext cx="2984870" cy="502675"/>
          </a:xfrm>
          <a:prstGeom prst="rect">
            <a:avLst/>
          </a:prstGeom>
          <a:noFill/>
          <a:ln>
            <a:noFill/>
          </a:ln>
        </p:spPr>
        <p:txBody>
          <a:bodyPr spcFirstLastPara="1" wrap="square" lIns="92425" tIns="46200" rIns="92425" bIns="462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1:notes"/>
          <p:cNvSpPr>
            <a:spLocks noGrp="1" noRot="1" noChangeAspect="1"/>
          </p:cNvSpPr>
          <p:nvPr>
            <p:ph type="sldImg" idx="2"/>
          </p:nvPr>
        </p:nvSpPr>
        <p:spPr>
          <a:xfrm>
            <a:off x="438150" y="768350"/>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9" name="Google Shape;89;p1: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0"/>
              </a:spcBef>
              <a:spcAft>
                <a:spcPts val="0"/>
              </a:spcAft>
              <a:buSzPts val="1400"/>
              <a:buNone/>
            </a:pPr>
            <a:endParaRPr>
              <a:latin typeface="Arial"/>
              <a:ea typeface="Arial"/>
              <a:cs typeface="Arial"/>
              <a:sym typeface="Arial"/>
            </a:endParaRPr>
          </a:p>
        </p:txBody>
      </p:sp>
      <p:sp>
        <p:nvSpPr>
          <p:cNvPr id="90" name="Google Shape;90;p1: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10:notes"/>
          <p:cNvSpPr>
            <a:spLocks noGrp="1" noRot="1" noChangeAspect="1"/>
          </p:cNvSpPr>
          <p:nvPr>
            <p:ph type="sldImg" idx="2"/>
          </p:nvPr>
        </p:nvSpPr>
        <p:spPr>
          <a:xfrm>
            <a:off x="438150" y="768350"/>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1" name="Google Shape;211;p10: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0"/>
              </a:spcBef>
              <a:spcAft>
                <a:spcPts val="0"/>
              </a:spcAft>
              <a:buSzPts val="1400"/>
              <a:buNone/>
            </a:pPr>
            <a:r>
              <a:rPr lang="ja-JP">
                <a:latin typeface="Arial"/>
                <a:ea typeface="Arial"/>
                <a:cs typeface="Arial"/>
                <a:sym typeface="Arial"/>
              </a:rPr>
              <a:t>６　なかま分けしてつけた名前から、気づいたことをまとめよう（学習シート③）</a:t>
            </a:r>
            <a:endParaRPr/>
          </a:p>
          <a:p>
            <a:pPr marL="0" lvl="0" indent="0" algn="l" rtl="0">
              <a:lnSpc>
                <a:spcPct val="100000"/>
              </a:lnSpc>
              <a:spcBef>
                <a:spcPts val="0"/>
              </a:spcBef>
              <a:spcAft>
                <a:spcPts val="0"/>
              </a:spcAft>
              <a:buSzPts val="1400"/>
              <a:buNone/>
            </a:pPr>
            <a:r>
              <a:rPr lang="ja-JP">
                <a:latin typeface="Arial"/>
                <a:ea typeface="Arial"/>
                <a:cs typeface="Arial"/>
                <a:sym typeface="Arial"/>
              </a:rPr>
              <a:t>【自然事象への気付き】（〇分）</a:t>
            </a:r>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ja-JP">
                <a:latin typeface="Arial"/>
                <a:ea typeface="Arial"/>
                <a:cs typeface="Arial"/>
                <a:sym typeface="Arial"/>
              </a:rPr>
              <a:t>-----流れ-----</a:t>
            </a:r>
            <a:endParaRPr/>
          </a:p>
          <a:p>
            <a:pPr marL="0" lvl="0" indent="0" algn="l" rtl="0">
              <a:lnSpc>
                <a:spcPct val="100000"/>
              </a:lnSpc>
              <a:spcBef>
                <a:spcPts val="0"/>
              </a:spcBef>
              <a:spcAft>
                <a:spcPts val="0"/>
              </a:spcAft>
              <a:buSzPts val="1400"/>
              <a:buNone/>
            </a:pPr>
            <a:r>
              <a:rPr lang="ja-JP">
                <a:latin typeface="Arial"/>
                <a:ea typeface="Arial"/>
                <a:cs typeface="Arial"/>
                <a:sym typeface="Arial"/>
              </a:rPr>
              <a:t>◆（★）仲間分けして、「■■■■の△△△△｣についてどんなことに気付きましたか。</a:t>
            </a:r>
            <a:endParaRPr/>
          </a:p>
          <a:p>
            <a:pPr marL="0" lvl="0" indent="0" algn="l" rtl="0">
              <a:lnSpc>
                <a:spcPct val="100000"/>
              </a:lnSpc>
              <a:spcBef>
                <a:spcPts val="0"/>
              </a:spcBef>
              <a:spcAft>
                <a:spcPts val="0"/>
              </a:spcAft>
              <a:buSzPts val="1400"/>
              <a:buNone/>
            </a:pPr>
            <a:r>
              <a:rPr lang="ja-JP">
                <a:latin typeface="Arial"/>
                <a:ea typeface="Arial"/>
                <a:cs typeface="Arial"/>
                <a:sym typeface="Arial"/>
              </a:rPr>
              <a:t>　 （★）仲間分けして付けた名前を、（★）学習シートの気付いたことのところにそのまま書きましょう。（移動しましょう）</a:t>
            </a:r>
            <a:endParaRPr/>
          </a:p>
          <a:p>
            <a:pPr marL="0" lvl="0" indent="0" algn="l" rtl="0">
              <a:lnSpc>
                <a:spcPct val="100000"/>
              </a:lnSpc>
              <a:spcBef>
                <a:spcPts val="0"/>
              </a:spcBef>
              <a:spcAft>
                <a:spcPts val="0"/>
              </a:spcAft>
              <a:buSzPts val="1400"/>
              <a:buNone/>
            </a:pPr>
            <a:r>
              <a:rPr lang="ja-JP">
                <a:latin typeface="Arial"/>
                <a:ea typeface="Arial"/>
                <a:cs typeface="Arial"/>
                <a:sym typeface="Arial"/>
              </a:rPr>
              <a:t>◆では、始めてください。（★）</a:t>
            </a:r>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ja-JP">
                <a:latin typeface="Arial"/>
                <a:ea typeface="Arial"/>
                <a:cs typeface="Arial"/>
                <a:sym typeface="Arial"/>
              </a:rPr>
              <a:t>-----指導上の留意点-----</a:t>
            </a:r>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ja-JP">
                <a:latin typeface="Arial"/>
                <a:ea typeface="Arial"/>
                <a:cs typeface="Arial"/>
                <a:sym typeface="Arial"/>
              </a:rPr>
              <a:t>-----予想される児童の学習状況()とそれに対するの声掛けの例【】-----</a:t>
            </a:r>
            <a:endParaRPr/>
          </a:p>
          <a:p>
            <a:pPr marL="0" lvl="0" indent="0" algn="l" rtl="0">
              <a:lnSpc>
                <a:spcPct val="100000"/>
              </a:lnSpc>
              <a:spcBef>
                <a:spcPts val="0"/>
              </a:spcBef>
              <a:spcAft>
                <a:spcPts val="0"/>
              </a:spcAft>
              <a:buSzPts val="1400"/>
              <a:buNone/>
            </a:pPr>
            <a:r>
              <a:rPr lang="ja-JP">
                <a:latin typeface="Arial"/>
                <a:ea typeface="Arial"/>
                <a:cs typeface="Arial"/>
                <a:sym typeface="Arial"/>
              </a:rPr>
              <a:t>(8)気付きを書く際に言葉を変えたり、まとめようとしたりしている。</a:t>
            </a:r>
            <a:endParaRPr/>
          </a:p>
          <a:p>
            <a:pPr marL="0" lvl="0" indent="0" algn="l" rtl="0">
              <a:lnSpc>
                <a:spcPct val="100000"/>
              </a:lnSpc>
              <a:spcBef>
                <a:spcPts val="0"/>
              </a:spcBef>
              <a:spcAft>
                <a:spcPts val="0"/>
              </a:spcAft>
              <a:buSzPts val="1400"/>
              <a:buNone/>
            </a:pPr>
            <a:r>
              <a:rPr lang="ja-JP">
                <a:latin typeface="Arial"/>
                <a:ea typeface="Arial"/>
                <a:cs typeface="Arial"/>
                <a:sym typeface="Arial"/>
              </a:rPr>
              <a:t>【8】｢整理して付けた名前をそのまま書きましょう｣</a:t>
            </a:r>
            <a:endParaRPr/>
          </a:p>
          <a:p>
            <a:pPr marL="0" lvl="0" indent="0" algn="l" rtl="0">
              <a:lnSpc>
                <a:spcPct val="100000"/>
              </a:lnSpc>
              <a:spcBef>
                <a:spcPts val="0"/>
              </a:spcBef>
              <a:spcAft>
                <a:spcPts val="0"/>
              </a:spcAft>
              <a:buSzPts val="1400"/>
              <a:buNone/>
            </a:pPr>
            <a:endParaRPr>
              <a:latin typeface="Arial"/>
              <a:ea typeface="Arial"/>
              <a:cs typeface="Arial"/>
              <a:sym typeface="Arial"/>
            </a:endParaRPr>
          </a:p>
        </p:txBody>
      </p:sp>
      <p:sp>
        <p:nvSpPr>
          <p:cNvPr id="212" name="Google Shape;212;p10: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11:notes"/>
          <p:cNvSpPr>
            <a:spLocks noGrp="1" noRot="1" noChangeAspect="1"/>
          </p:cNvSpPr>
          <p:nvPr>
            <p:ph type="sldImg" idx="2"/>
          </p:nvPr>
        </p:nvSpPr>
        <p:spPr>
          <a:xfrm>
            <a:off x="438150" y="768350"/>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0" name="Google Shape;240;p11: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0"/>
              </a:spcBef>
              <a:spcAft>
                <a:spcPts val="0"/>
              </a:spcAft>
              <a:buSzPts val="1400"/>
              <a:buNone/>
            </a:pPr>
            <a:r>
              <a:rPr lang="ja-JP"/>
              <a:t>６　なかま分けしてつけた名前から、気づいたことをまとめよう（学習シート③）</a:t>
            </a:r>
            <a:endParaRPr/>
          </a:p>
          <a:p>
            <a:pPr marL="0" lvl="0" indent="0" algn="l" rtl="0">
              <a:lnSpc>
                <a:spcPct val="100000"/>
              </a:lnSpc>
              <a:spcBef>
                <a:spcPts val="0"/>
              </a:spcBef>
              <a:spcAft>
                <a:spcPts val="0"/>
              </a:spcAft>
              <a:buSzPts val="1400"/>
              <a:buNone/>
            </a:pPr>
            <a:r>
              <a:rPr lang="ja-JP"/>
              <a:t>【自然事象への気付き】（〇分）</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ja-JP"/>
              <a:t>-----流れ-----</a:t>
            </a:r>
            <a:endParaRPr/>
          </a:p>
          <a:p>
            <a:pPr marL="0" lvl="0" indent="0" algn="l" rtl="0">
              <a:lnSpc>
                <a:spcPct val="100000"/>
              </a:lnSpc>
              <a:spcBef>
                <a:spcPts val="0"/>
              </a:spcBef>
              <a:spcAft>
                <a:spcPts val="0"/>
              </a:spcAft>
              <a:buSzPts val="1400"/>
              <a:buNone/>
            </a:pPr>
            <a:r>
              <a:rPr lang="ja-JP"/>
              <a:t>◆これまでの活動で、（★）「■■■■の△△△△」は、★★★、◇◇◇というように気付いたことをまとめることができました。</a:t>
            </a:r>
            <a:endParaRPr/>
          </a:p>
          <a:p>
            <a:pPr marL="0" lvl="0" indent="0" algn="l" rtl="0">
              <a:lnSpc>
                <a:spcPct val="100000"/>
              </a:lnSpc>
              <a:spcBef>
                <a:spcPts val="0"/>
              </a:spcBef>
              <a:spcAft>
                <a:spcPts val="0"/>
              </a:spcAft>
              <a:buSzPts val="1400"/>
              <a:buNone/>
            </a:pPr>
            <a:r>
              <a:rPr lang="ja-JP"/>
              <a:t>◆ここから更に調べたいことや確かめたいことを見付けられるように（★）もう少し整理して考えてみましょう。（★）</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ja-JP"/>
              <a:t>-----指導上の留意点-----</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ja-JP"/>
              <a:t>-----予想される児童の学習状況()とそれに対するの声掛けの例【】-----</a:t>
            </a:r>
            <a:endParaRPr/>
          </a:p>
          <a:p>
            <a:pPr marL="0" lvl="0" indent="0" algn="l" rtl="0">
              <a:lnSpc>
                <a:spcPct val="100000"/>
              </a:lnSpc>
              <a:spcBef>
                <a:spcPts val="0"/>
              </a:spcBef>
              <a:spcAft>
                <a:spcPts val="0"/>
              </a:spcAft>
              <a:buSzPts val="1400"/>
              <a:buNone/>
            </a:pPr>
            <a:endParaRPr/>
          </a:p>
        </p:txBody>
      </p:sp>
      <p:sp>
        <p:nvSpPr>
          <p:cNvPr id="241" name="Google Shape;241;p11: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p12:notes"/>
          <p:cNvSpPr>
            <a:spLocks noGrp="1" noRot="1" noChangeAspect="1"/>
          </p:cNvSpPr>
          <p:nvPr>
            <p:ph type="sldImg" idx="2"/>
          </p:nvPr>
        </p:nvSpPr>
        <p:spPr>
          <a:xfrm>
            <a:off x="438150" y="768350"/>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4" name="Google Shape;254;p12: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126994" lvl="0" indent="-126994" algn="just" rtl="0">
              <a:lnSpc>
                <a:spcPct val="100000"/>
              </a:lnSpc>
              <a:spcBef>
                <a:spcPts val="0"/>
              </a:spcBef>
              <a:spcAft>
                <a:spcPts val="0"/>
              </a:spcAft>
              <a:buSzPts val="1400"/>
              <a:buNone/>
            </a:pPr>
            <a:r>
              <a:rPr lang="ja-JP">
                <a:latin typeface="Arial"/>
                <a:ea typeface="Arial"/>
                <a:cs typeface="Arial"/>
                <a:sym typeface="Arial"/>
              </a:rPr>
              <a:t>６　なかま分けしてつけた名前から、気づいたことをまとめよう（学習シート④）</a:t>
            </a:r>
            <a:endParaRPr/>
          </a:p>
          <a:p>
            <a:pPr marL="126994" lvl="0" indent="-126994" algn="just" rtl="0">
              <a:lnSpc>
                <a:spcPct val="100000"/>
              </a:lnSpc>
              <a:spcBef>
                <a:spcPts val="0"/>
              </a:spcBef>
              <a:spcAft>
                <a:spcPts val="0"/>
              </a:spcAft>
              <a:buSzPts val="1400"/>
              <a:buNone/>
            </a:pPr>
            <a:r>
              <a:rPr lang="ja-JP">
                <a:latin typeface="Arial"/>
                <a:ea typeface="Arial"/>
                <a:cs typeface="Arial"/>
                <a:sym typeface="Arial"/>
              </a:rPr>
              <a:t>【自然事象への気付き】（○分）</a:t>
            </a:r>
            <a:endParaRPr/>
          </a:p>
          <a:p>
            <a:pPr marL="126994" lvl="0" indent="-126994" algn="just" rtl="0">
              <a:lnSpc>
                <a:spcPct val="100000"/>
              </a:lnSpc>
              <a:spcBef>
                <a:spcPts val="0"/>
              </a:spcBef>
              <a:spcAft>
                <a:spcPts val="0"/>
              </a:spcAft>
              <a:buSzPts val="1400"/>
              <a:buNone/>
            </a:pPr>
            <a:endParaRPr>
              <a:latin typeface="Arial"/>
              <a:ea typeface="Arial"/>
              <a:cs typeface="Arial"/>
              <a:sym typeface="Arial"/>
            </a:endParaRPr>
          </a:p>
          <a:p>
            <a:pPr marL="126994" lvl="0" indent="-126994" algn="just" rtl="0">
              <a:lnSpc>
                <a:spcPct val="100000"/>
              </a:lnSpc>
              <a:spcBef>
                <a:spcPts val="0"/>
              </a:spcBef>
              <a:spcAft>
                <a:spcPts val="0"/>
              </a:spcAft>
              <a:buSzPts val="1400"/>
              <a:buNone/>
            </a:pPr>
            <a:r>
              <a:rPr lang="ja-JP">
                <a:latin typeface="Arial"/>
                <a:ea typeface="Arial"/>
                <a:cs typeface="Arial"/>
                <a:sym typeface="Arial"/>
              </a:rPr>
              <a:t>-----流れ-----</a:t>
            </a:r>
            <a:endParaRPr/>
          </a:p>
          <a:p>
            <a:pPr marL="126994" lvl="0" indent="-126994" algn="just" rtl="0">
              <a:lnSpc>
                <a:spcPct val="100000"/>
              </a:lnSpc>
              <a:spcBef>
                <a:spcPts val="0"/>
              </a:spcBef>
              <a:spcAft>
                <a:spcPts val="0"/>
              </a:spcAft>
              <a:buSzPts val="1400"/>
              <a:buNone/>
            </a:pPr>
            <a:r>
              <a:rPr lang="ja-JP">
                <a:latin typeface="Arial"/>
                <a:ea typeface="Arial"/>
                <a:cs typeface="Arial"/>
                <a:sym typeface="Arial"/>
              </a:rPr>
              <a:t>◆（★）仲間分けして付けた名前を、（★）このように表の一番上に書きましょう。（移動しましょう）</a:t>
            </a:r>
            <a:endParaRPr/>
          </a:p>
          <a:p>
            <a:pPr marL="126994" lvl="0" indent="-126994" algn="just" rtl="0">
              <a:lnSpc>
                <a:spcPct val="100000"/>
              </a:lnSpc>
              <a:spcBef>
                <a:spcPts val="0"/>
              </a:spcBef>
              <a:spcAft>
                <a:spcPts val="0"/>
              </a:spcAft>
              <a:buSzPts val="1400"/>
              <a:buNone/>
            </a:pPr>
            <a:r>
              <a:rPr lang="ja-JP">
                <a:latin typeface="Arial"/>
                <a:ea typeface="Arial"/>
                <a:cs typeface="Arial"/>
                <a:sym typeface="Arial"/>
              </a:rPr>
              <a:t>◆では、始めてください。（★）</a:t>
            </a:r>
            <a:endParaRPr/>
          </a:p>
          <a:p>
            <a:pPr marL="126994" lvl="0" indent="-126994" algn="just" rtl="0">
              <a:lnSpc>
                <a:spcPct val="100000"/>
              </a:lnSpc>
              <a:spcBef>
                <a:spcPts val="0"/>
              </a:spcBef>
              <a:spcAft>
                <a:spcPts val="0"/>
              </a:spcAft>
              <a:buSzPts val="1400"/>
              <a:buNone/>
            </a:pPr>
            <a:endParaRPr>
              <a:latin typeface="Arial"/>
              <a:ea typeface="Arial"/>
              <a:cs typeface="Arial"/>
              <a:sym typeface="Arial"/>
            </a:endParaRPr>
          </a:p>
          <a:p>
            <a:pPr marL="126994" lvl="0" indent="-126994" algn="just" rtl="0">
              <a:lnSpc>
                <a:spcPct val="100000"/>
              </a:lnSpc>
              <a:spcBef>
                <a:spcPts val="0"/>
              </a:spcBef>
              <a:spcAft>
                <a:spcPts val="0"/>
              </a:spcAft>
              <a:buSzPts val="1400"/>
              <a:buNone/>
            </a:pPr>
            <a:r>
              <a:rPr lang="ja-JP">
                <a:latin typeface="Arial"/>
                <a:ea typeface="Arial"/>
                <a:cs typeface="Arial"/>
                <a:sym typeface="Arial"/>
              </a:rPr>
              <a:t>-----指導上の留意点-----</a:t>
            </a:r>
            <a:endParaRPr/>
          </a:p>
          <a:p>
            <a:pPr marL="126994" lvl="0" indent="-126994" algn="just" rtl="0">
              <a:lnSpc>
                <a:spcPct val="100000"/>
              </a:lnSpc>
              <a:spcBef>
                <a:spcPts val="0"/>
              </a:spcBef>
              <a:spcAft>
                <a:spcPts val="0"/>
              </a:spcAft>
              <a:buSzPts val="1400"/>
              <a:buNone/>
            </a:pPr>
            <a:endParaRPr>
              <a:latin typeface="Arial"/>
              <a:ea typeface="Arial"/>
              <a:cs typeface="Arial"/>
              <a:sym typeface="Arial"/>
            </a:endParaRPr>
          </a:p>
          <a:p>
            <a:pPr marL="126994" lvl="0" indent="-126994" algn="just" rtl="0">
              <a:lnSpc>
                <a:spcPct val="100000"/>
              </a:lnSpc>
              <a:spcBef>
                <a:spcPts val="0"/>
              </a:spcBef>
              <a:spcAft>
                <a:spcPts val="0"/>
              </a:spcAft>
              <a:buSzPts val="1400"/>
              <a:buNone/>
            </a:pPr>
            <a:r>
              <a:rPr lang="ja-JP">
                <a:latin typeface="Arial"/>
                <a:ea typeface="Arial"/>
                <a:cs typeface="Arial"/>
                <a:sym typeface="Arial"/>
              </a:rPr>
              <a:t>-----予想される児童の学習状況()とそれに対するの声掛けの例【】-----</a:t>
            </a:r>
            <a:endParaRPr/>
          </a:p>
          <a:p>
            <a:pPr marL="126994" lvl="0" indent="-126994" algn="just" rtl="0">
              <a:lnSpc>
                <a:spcPct val="100000"/>
              </a:lnSpc>
              <a:spcBef>
                <a:spcPts val="0"/>
              </a:spcBef>
              <a:spcAft>
                <a:spcPts val="0"/>
              </a:spcAft>
              <a:buSzPts val="1400"/>
              <a:buNone/>
            </a:pPr>
            <a:endParaRPr>
              <a:latin typeface="Arial"/>
              <a:ea typeface="Arial"/>
              <a:cs typeface="Arial"/>
              <a:sym typeface="Arial"/>
            </a:endParaRPr>
          </a:p>
        </p:txBody>
      </p:sp>
      <p:sp>
        <p:nvSpPr>
          <p:cNvPr id="255" name="Google Shape;255;p12: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p13:notes"/>
          <p:cNvSpPr>
            <a:spLocks noGrp="1" noRot="1" noChangeAspect="1"/>
          </p:cNvSpPr>
          <p:nvPr>
            <p:ph type="sldImg" idx="2"/>
          </p:nvPr>
        </p:nvSpPr>
        <p:spPr>
          <a:xfrm>
            <a:off x="438150" y="768350"/>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6" name="Google Shape;276;p13: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126994" lvl="0" indent="-126994" algn="just" rtl="0">
              <a:lnSpc>
                <a:spcPct val="100000"/>
              </a:lnSpc>
              <a:spcBef>
                <a:spcPts val="0"/>
              </a:spcBef>
              <a:spcAft>
                <a:spcPts val="0"/>
              </a:spcAft>
              <a:buSzPts val="1400"/>
              <a:buNone/>
            </a:pPr>
            <a:r>
              <a:rPr lang="ja-JP"/>
              <a:t>７　『気づき』からわかりやすいれいを考えよう（学習シート④）</a:t>
            </a:r>
            <a:endParaRPr/>
          </a:p>
          <a:p>
            <a:pPr marL="126994" lvl="0" indent="-126994" algn="just" rtl="0">
              <a:lnSpc>
                <a:spcPct val="100000"/>
              </a:lnSpc>
              <a:spcBef>
                <a:spcPts val="0"/>
              </a:spcBef>
              <a:spcAft>
                <a:spcPts val="0"/>
              </a:spcAft>
              <a:buSzPts val="1400"/>
              <a:buNone/>
            </a:pPr>
            <a:r>
              <a:rPr lang="ja-JP"/>
              <a:t>【気付きの具体化】（個人〇分・班〇分）</a:t>
            </a:r>
            <a:endParaRPr/>
          </a:p>
          <a:p>
            <a:pPr marL="126994" lvl="0" indent="-126994" algn="just" rtl="0">
              <a:lnSpc>
                <a:spcPct val="100000"/>
              </a:lnSpc>
              <a:spcBef>
                <a:spcPts val="0"/>
              </a:spcBef>
              <a:spcAft>
                <a:spcPts val="0"/>
              </a:spcAft>
              <a:buSzPts val="1400"/>
              <a:buNone/>
            </a:pPr>
            <a:endParaRPr/>
          </a:p>
          <a:p>
            <a:pPr marL="126994" lvl="0" indent="-126994" algn="just" rtl="0">
              <a:lnSpc>
                <a:spcPct val="100000"/>
              </a:lnSpc>
              <a:spcBef>
                <a:spcPts val="0"/>
              </a:spcBef>
              <a:spcAft>
                <a:spcPts val="0"/>
              </a:spcAft>
              <a:buSzPts val="1400"/>
              <a:buNone/>
            </a:pPr>
            <a:r>
              <a:rPr lang="ja-JP"/>
              <a:t>-----流れ-----</a:t>
            </a:r>
            <a:endParaRPr/>
          </a:p>
          <a:p>
            <a:pPr marL="126994" lvl="0" indent="-126994" algn="just" rtl="0">
              <a:lnSpc>
                <a:spcPct val="100000"/>
              </a:lnSpc>
              <a:spcBef>
                <a:spcPts val="0"/>
              </a:spcBef>
              <a:spcAft>
                <a:spcPts val="0"/>
              </a:spcAft>
              <a:buSzPts val="1400"/>
              <a:buNone/>
            </a:pPr>
            <a:r>
              <a:rPr lang="ja-JP"/>
              <a:t>◆次に（★）仲間分けして気付いたことの例を書きましょう。（★）</a:t>
            </a:r>
            <a:endParaRPr/>
          </a:p>
          <a:p>
            <a:pPr marL="126994" lvl="0" indent="-126994" algn="just" rtl="0">
              <a:lnSpc>
                <a:spcPct val="100000"/>
              </a:lnSpc>
              <a:spcBef>
                <a:spcPts val="0"/>
              </a:spcBef>
              <a:spcAft>
                <a:spcPts val="0"/>
              </a:spcAft>
              <a:buSzPts val="1400"/>
              <a:buNone/>
            </a:pPr>
            <a:endParaRPr/>
          </a:p>
          <a:p>
            <a:pPr marL="126994" lvl="0" indent="-126994" algn="just" rtl="0">
              <a:lnSpc>
                <a:spcPct val="100000"/>
              </a:lnSpc>
              <a:spcBef>
                <a:spcPts val="0"/>
              </a:spcBef>
              <a:spcAft>
                <a:spcPts val="0"/>
              </a:spcAft>
              <a:buSzPts val="1400"/>
              <a:buNone/>
            </a:pPr>
            <a:r>
              <a:rPr lang="ja-JP"/>
              <a:t>-----指導上の留意点-----</a:t>
            </a:r>
            <a:endParaRPr/>
          </a:p>
          <a:p>
            <a:pPr marL="126994" lvl="0" indent="-126994" algn="just" rtl="0">
              <a:lnSpc>
                <a:spcPct val="100000"/>
              </a:lnSpc>
              <a:spcBef>
                <a:spcPts val="0"/>
              </a:spcBef>
              <a:spcAft>
                <a:spcPts val="0"/>
              </a:spcAft>
              <a:buSzPts val="1400"/>
              <a:buNone/>
            </a:pPr>
            <a:r>
              <a:rPr lang="ja-JP"/>
              <a:t>・表に例を書き込む作業は、[気付きの整理]で使用した付箋を表に移動させる等の活動に変更して実施してもよい。</a:t>
            </a:r>
            <a:endParaRPr/>
          </a:p>
          <a:p>
            <a:pPr marL="126994" lvl="0" indent="-126994" algn="just" rtl="0">
              <a:lnSpc>
                <a:spcPct val="100000"/>
              </a:lnSpc>
              <a:spcBef>
                <a:spcPts val="0"/>
              </a:spcBef>
              <a:spcAft>
                <a:spcPts val="0"/>
              </a:spcAft>
              <a:buSzPts val="1400"/>
              <a:buNone/>
            </a:pPr>
            <a:endParaRPr/>
          </a:p>
          <a:p>
            <a:pPr marL="126994" lvl="0" indent="-126994" algn="just" rtl="0">
              <a:lnSpc>
                <a:spcPct val="100000"/>
              </a:lnSpc>
              <a:spcBef>
                <a:spcPts val="0"/>
              </a:spcBef>
              <a:spcAft>
                <a:spcPts val="0"/>
              </a:spcAft>
              <a:buSzPts val="1400"/>
              <a:buNone/>
            </a:pPr>
            <a:r>
              <a:rPr lang="ja-JP"/>
              <a:t>-----予想される児童の学習状況()とそれに対するの声掛けの例【】-----</a:t>
            </a:r>
            <a:endParaRPr/>
          </a:p>
          <a:p>
            <a:pPr marL="126994" lvl="0" indent="-126994" algn="just" rtl="0">
              <a:lnSpc>
                <a:spcPct val="100000"/>
              </a:lnSpc>
              <a:spcBef>
                <a:spcPts val="0"/>
              </a:spcBef>
              <a:spcAft>
                <a:spcPts val="0"/>
              </a:spcAft>
              <a:buSzPts val="1400"/>
              <a:buNone/>
            </a:pPr>
            <a:endParaRPr/>
          </a:p>
        </p:txBody>
      </p:sp>
      <p:sp>
        <p:nvSpPr>
          <p:cNvPr id="277" name="Google Shape;277;p13: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p14:notes"/>
          <p:cNvSpPr>
            <a:spLocks noGrp="1" noRot="1" noChangeAspect="1"/>
          </p:cNvSpPr>
          <p:nvPr>
            <p:ph type="sldImg" idx="2"/>
          </p:nvPr>
        </p:nvSpPr>
        <p:spPr>
          <a:xfrm>
            <a:off x="438150" y="768350"/>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7" name="Google Shape;297;p14: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126997" lvl="0" indent="-126997" algn="just" rtl="0">
              <a:lnSpc>
                <a:spcPct val="100000"/>
              </a:lnSpc>
              <a:spcBef>
                <a:spcPts val="0"/>
              </a:spcBef>
              <a:spcAft>
                <a:spcPts val="0"/>
              </a:spcAft>
              <a:buSzPts val="1400"/>
              <a:buNone/>
            </a:pPr>
            <a:r>
              <a:rPr lang="ja-JP"/>
              <a:t>８　れいを比べて、同じところを見つけよう（学習シート④）</a:t>
            </a:r>
            <a:endParaRPr/>
          </a:p>
          <a:p>
            <a:pPr marL="126997" lvl="0" indent="-126997" algn="just" rtl="0">
              <a:lnSpc>
                <a:spcPct val="100000"/>
              </a:lnSpc>
              <a:spcBef>
                <a:spcPts val="0"/>
              </a:spcBef>
              <a:spcAft>
                <a:spcPts val="0"/>
              </a:spcAft>
              <a:buSzPts val="1400"/>
              <a:buNone/>
            </a:pPr>
            <a:r>
              <a:rPr lang="ja-JP"/>
              <a:t>【関係性を見いだす】　個人〇分・班〇分（共通点まずは一つ）</a:t>
            </a:r>
            <a:endParaRPr/>
          </a:p>
          <a:p>
            <a:pPr marL="126997" lvl="0" indent="-126997" algn="just" rtl="0">
              <a:lnSpc>
                <a:spcPct val="100000"/>
              </a:lnSpc>
              <a:spcBef>
                <a:spcPts val="0"/>
              </a:spcBef>
              <a:spcAft>
                <a:spcPts val="0"/>
              </a:spcAft>
              <a:buSzPts val="1400"/>
              <a:buNone/>
            </a:pPr>
            <a:endParaRPr/>
          </a:p>
          <a:p>
            <a:pPr marL="126997" lvl="0" indent="-126997" algn="just" rtl="0">
              <a:lnSpc>
                <a:spcPct val="100000"/>
              </a:lnSpc>
              <a:spcBef>
                <a:spcPts val="0"/>
              </a:spcBef>
              <a:spcAft>
                <a:spcPts val="0"/>
              </a:spcAft>
              <a:buSzPts val="1400"/>
              <a:buNone/>
            </a:pPr>
            <a:r>
              <a:rPr lang="ja-JP"/>
              <a:t>-----流れ-----</a:t>
            </a:r>
            <a:endParaRPr/>
          </a:p>
          <a:p>
            <a:pPr marL="126997" lvl="0" indent="-126997" algn="just" rtl="0">
              <a:lnSpc>
                <a:spcPct val="100000"/>
              </a:lnSpc>
              <a:spcBef>
                <a:spcPts val="0"/>
              </a:spcBef>
              <a:spcAft>
                <a:spcPts val="0"/>
              </a:spcAft>
              <a:buSzPts val="1400"/>
              <a:buNone/>
            </a:pPr>
            <a:r>
              <a:rPr lang="ja-JP"/>
              <a:t>◆（★）例を比べて、（★）きょう通点を書きましょう。ただし、共通点と気付きが同じにならないように、また気付きに戻ることがないようにしてください。</a:t>
            </a:r>
            <a:endParaRPr/>
          </a:p>
          <a:p>
            <a:pPr marL="126997" lvl="0" indent="-126997" algn="just" rtl="0">
              <a:lnSpc>
                <a:spcPct val="100000"/>
              </a:lnSpc>
              <a:spcBef>
                <a:spcPts val="0"/>
              </a:spcBef>
              <a:spcAft>
                <a:spcPts val="0"/>
              </a:spcAft>
              <a:buSzPts val="1400"/>
              <a:buNone/>
            </a:pPr>
            <a:r>
              <a:rPr lang="ja-JP"/>
              <a:t>◆（書き終わった班があれば）他の班の気づきや例、きょう通点も見てください。（★）</a:t>
            </a:r>
            <a:endParaRPr/>
          </a:p>
          <a:p>
            <a:pPr marL="126997" lvl="0" indent="-126997" algn="just" rtl="0">
              <a:lnSpc>
                <a:spcPct val="100000"/>
              </a:lnSpc>
              <a:spcBef>
                <a:spcPts val="0"/>
              </a:spcBef>
              <a:spcAft>
                <a:spcPts val="0"/>
              </a:spcAft>
              <a:buSzPts val="1400"/>
              <a:buNone/>
            </a:pPr>
            <a:endParaRPr/>
          </a:p>
          <a:p>
            <a:pPr marL="126997" lvl="0" indent="-126997" algn="just" rtl="0">
              <a:lnSpc>
                <a:spcPct val="100000"/>
              </a:lnSpc>
              <a:spcBef>
                <a:spcPts val="0"/>
              </a:spcBef>
              <a:spcAft>
                <a:spcPts val="0"/>
              </a:spcAft>
              <a:buSzPts val="1400"/>
              <a:buNone/>
            </a:pPr>
            <a:r>
              <a:rPr lang="ja-JP"/>
              <a:t>-----指導上の留意点-----</a:t>
            </a:r>
            <a:endParaRPr/>
          </a:p>
          <a:p>
            <a:pPr marL="126997" lvl="0" indent="-126997" algn="just" rtl="0">
              <a:lnSpc>
                <a:spcPct val="100000"/>
              </a:lnSpc>
              <a:spcBef>
                <a:spcPts val="0"/>
              </a:spcBef>
              <a:spcAft>
                <a:spcPts val="0"/>
              </a:spcAft>
              <a:buSzPts val="1400"/>
              <a:buNone/>
            </a:pPr>
            <a:r>
              <a:rPr lang="ja-JP"/>
              <a:t>・共通点は、一つではないことを伝える。</a:t>
            </a:r>
            <a:endParaRPr/>
          </a:p>
          <a:p>
            <a:pPr marL="126997" lvl="0" indent="-126997" algn="just" rtl="0">
              <a:lnSpc>
                <a:spcPct val="100000"/>
              </a:lnSpc>
              <a:spcBef>
                <a:spcPts val="0"/>
              </a:spcBef>
              <a:spcAft>
                <a:spcPts val="0"/>
              </a:spcAft>
              <a:buSzPts val="1400"/>
              <a:buNone/>
            </a:pPr>
            <a:r>
              <a:rPr lang="ja-JP"/>
              <a:t>・共通点を考える上で、まとめることができない『れい』は後に共通点が見つかったり、問題の設定に役立ったりする場合があるので、消さずに残しておかせる。</a:t>
            </a:r>
            <a:endParaRPr/>
          </a:p>
          <a:p>
            <a:pPr marL="126997" lvl="0" indent="-126997" algn="just" rtl="0">
              <a:lnSpc>
                <a:spcPct val="100000"/>
              </a:lnSpc>
              <a:spcBef>
                <a:spcPts val="0"/>
              </a:spcBef>
              <a:spcAft>
                <a:spcPts val="0"/>
              </a:spcAft>
              <a:buSzPts val="1400"/>
              <a:buNone/>
            </a:pPr>
            <a:endParaRPr/>
          </a:p>
          <a:p>
            <a:pPr marL="126997" lvl="0" indent="-126997" algn="just" rtl="0">
              <a:lnSpc>
                <a:spcPct val="100000"/>
              </a:lnSpc>
              <a:spcBef>
                <a:spcPts val="0"/>
              </a:spcBef>
              <a:spcAft>
                <a:spcPts val="0"/>
              </a:spcAft>
              <a:buSzPts val="1400"/>
              <a:buNone/>
            </a:pPr>
            <a:r>
              <a:rPr lang="ja-JP"/>
              <a:t>-----予想される児童の学習状況()とそれに対するの声掛けの例【】-----</a:t>
            </a:r>
            <a:endParaRPr/>
          </a:p>
          <a:p>
            <a:pPr marL="126997" lvl="0" indent="-126997" algn="just" rtl="0">
              <a:lnSpc>
                <a:spcPct val="100000"/>
              </a:lnSpc>
              <a:spcBef>
                <a:spcPts val="0"/>
              </a:spcBef>
              <a:spcAft>
                <a:spcPts val="0"/>
              </a:spcAft>
              <a:buSzPts val="1400"/>
              <a:buNone/>
            </a:pPr>
            <a:r>
              <a:rPr lang="ja-JP"/>
              <a:t>(9)共通点が見つけられない。</a:t>
            </a:r>
            <a:endParaRPr/>
          </a:p>
          <a:p>
            <a:pPr marL="126997" lvl="0" indent="-126997" algn="just" rtl="0">
              <a:lnSpc>
                <a:spcPct val="100000"/>
              </a:lnSpc>
              <a:spcBef>
                <a:spcPts val="0"/>
              </a:spcBef>
              <a:spcAft>
                <a:spcPts val="0"/>
              </a:spcAft>
              <a:buSzPts val="1400"/>
              <a:buNone/>
            </a:pPr>
            <a:r>
              <a:rPr lang="ja-JP"/>
              <a:t>【9】「この『れい』とその『れい』の同じところはありますか」｢まとめられない『れい』を除いて考えてみましょう｣</a:t>
            </a:r>
            <a:endParaRPr/>
          </a:p>
          <a:p>
            <a:pPr marL="126997" lvl="0" indent="-126997" algn="just" rtl="0">
              <a:lnSpc>
                <a:spcPct val="100000"/>
              </a:lnSpc>
              <a:spcBef>
                <a:spcPts val="0"/>
              </a:spcBef>
              <a:spcAft>
                <a:spcPts val="0"/>
              </a:spcAft>
              <a:buSzPts val="1400"/>
              <a:buNone/>
            </a:pPr>
            <a:r>
              <a:rPr lang="ja-JP"/>
              <a:t>(10)一つの気付きと例に複数の共通点を書いて先に進んでいない。</a:t>
            </a:r>
            <a:endParaRPr/>
          </a:p>
          <a:p>
            <a:pPr marL="126997" lvl="0" indent="-126997" algn="just" rtl="0">
              <a:lnSpc>
                <a:spcPct val="100000"/>
              </a:lnSpc>
              <a:spcBef>
                <a:spcPts val="0"/>
              </a:spcBef>
              <a:spcAft>
                <a:spcPts val="0"/>
              </a:spcAft>
              <a:buSzPts val="1400"/>
              <a:buNone/>
            </a:pPr>
            <a:r>
              <a:rPr lang="ja-JP"/>
              <a:t>【10】｢まずは一つずつ書きましょう。全ての気付きについて一つずつ書けたら二つ目の共通点も書きましょう｣</a:t>
            </a:r>
            <a:endParaRPr/>
          </a:p>
          <a:p>
            <a:pPr marL="126997" lvl="0" indent="-126997" algn="just" rtl="0">
              <a:lnSpc>
                <a:spcPct val="100000"/>
              </a:lnSpc>
              <a:spcBef>
                <a:spcPts val="0"/>
              </a:spcBef>
              <a:spcAft>
                <a:spcPts val="0"/>
              </a:spcAft>
              <a:buSzPts val="1400"/>
              <a:buNone/>
            </a:pPr>
            <a:endParaRPr/>
          </a:p>
        </p:txBody>
      </p:sp>
      <p:sp>
        <p:nvSpPr>
          <p:cNvPr id="298" name="Google Shape;298;p14: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p15:notes"/>
          <p:cNvSpPr>
            <a:spLocks noGrp="1" noRot="1" noChangeAspect="1"/>
          </p:cNvSpPr>
          <p:nvPr>
            <p:ph type="sldImg" idx="2"/>
          </p:nvPr>
        </p:nvSpPr>
        <p:spPr>
          <a:xfrm>
            <a:off x="438150" y="768350"/>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9" name="Google Shape;319;p15: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126994" lvl="0" indent="-126994" algn="just" rtl="0">
              <a:lnSpc>
                <a:spcPct val="100000"/>
              </a:lnSpc>
              <a:spcBef>
                <a:spcPts val="0"/>
              </a:spcBef>
              <a:spcAft>
                <a:spcPts val="0"/>
              </a:spcAft>
              <a:buSzPts val="1400"/>
              <a:buNone/>
            </a:pPr>
            <a:r>
              <a:rPr lang="ja-JP">
                <a:solidFill>
                  <a:schemeClr val="dk1"/>
                </a:solidFill>
                <a:latin typeface="Arial"/>
                <a:ea typeface="Arial"/>
                <a:cs typeface="Arial"/>
                <a:sym typeface="Arial"/>
              </a:rPr>
              <a:t>（☆を見つけないと問題設定できない場合）（学習シート④）</a:t>
            </a:r>
            <a:endParaRPr/>
          </a:p>
          <a:p>
            <a:pPr marL="126994" lvl="0" indent="-126994" algn="just" rtl="0">
              <a:lnSpc>
                <a:spcPct val="100000"/>
              </a:lnSpc>
              <a:spcBef>
                <a:spcPts val="0"/>
              </a:spcBef>
              <a:spcAft>
                <a:spcPts val="0"/>
              </a:spcAft>
              <a:buSzPts val="1400"/>
              <a:buNone/>
            </a:pPr>
            <a:r>
              <a:rPr lang="ja-JP">
                <a:solidFill>
                  <a:schemeClr val="dk1"/>
                </a:solidFill>
                <a:latin typeface="Arial"/>
                <a:ea typeface="Arial"/>
                <a:cs typeface="Arial"/>
                <a:sym typeface="Arial"/>
              </a:rPr>
              <a:t>９　きょう通点からそれぞれの☆を見つけよう</a:t>
            </a:r>
            <a:endParaRPr/>
          </a:p>
          <a:p>
            <a:pPr marL="126994" lvl="0" indent="-126994" algn="just" rtl="0">
              <a:lnSpc>
                <a:spcPct val="100000"/>
              </a:lnSpc>
              <a:spcBef>
                <a:spcPts val="0"/>
              </a:spcBef>
              <a:spcAft>
                <a:spcPts val="0"/>
              </a:spcAft>
              <a:buSzPts val="1400"/>
              <a:buNone/>
            </a:pPr>
            <a:r>
              <a:rPr lang="ja-JP">
                <a:solidFill>
                  <a:schemeClr val="dk1"/>
                </a:solidFill>
                <a:latin typeface="Arial"/>
                <a:ea typeface="Arial"/>
                <a:cs typeface="Arial"/>
                <a:sym typeface="Arial"/>
              </a:rPr>
              <a:t>【傾向を見いだす】　傾向（個人〇分、班〇分）</a:t>
            </a:r>
            <a:endParaRPr/>
          </a:p>
          <a:p>
            <a:pPr marL="126994" lvl="0" indent="-126994" algn="just" rtl="0">
              <a:lnSpc>
                <a:spcPct val="100000"/>
              </a:lnSpc>
              <a:spcBef>
                <a:spcPts val="0"/>
              </a:spcBef>
              <a:spcAft>
                <a:spcPts val="0"/>
              </a:spcAft>
              <a:buSzPts val="1400"/>
              <a:buNone/>
            </a:pPr>
            <a:endParaRPr>
              <a:solidFill>
                <a:schemeClr val="dk1"/>
              </a:solidFill>
              <a:latin typeface="Arial"/>
              <a:ea typeface="Arial"/>
              <a:cs typeface="Arial"/>
              <a:sym typeface="Arial"/>
            </a:endParaRPr>
          </a:p>
          <a:p>
            <a:pPr marL="126994" lvl="0" indent="-126994" algn="just" rtl="0">
              <a:lnSpc>
                <a:spcPct val="100000"/>
              </a:lnSpc>
              <a:spcBef>
                <a:spcPts val="0"/>
              </a:spcBef>
              <a:spcAft>
                <a:spcPts val="0"/>
              </a:spcAft>
              <a:buSzPts val="1400"/>
              <a:buNone/>
            </a:pPr>
            <a:r>
              <a:rPr lang="ja-JP">
                <a:solidFill>
                  <a:schemeClr val="dk1"/>
                </a:solidFill>
                <a:latin typeface="Arial"/>
                <a:ea typeface="Arial"/>
                <a:cs typeface="Arial"/>
                <a:sym typeface="Arial"/>
              </a:rPr>
              <a:t>-----流れ-----</a:t>
            </a:r>
            <a:endParaRPr/>
          </a:p>
          <a:p>
            <a:pPr marL="126994" lvl="0" indent="-126994" algn="just" rtl="0">
              <a:lnSpc>
                <a:spcPct val="100000"/>
              </a:lnSpc>
              <a:spcBef>
                <a:spcPts val="0"/>
              </a:spcBef>
              <a:spcAft>
                <a:spcPts val="0"/>
              </a:spcAft>
              <a:buSzPts val="1400"/>
              <a:buNone/>
            </a:pPr>
            <a:r>
              <a:rPr lang="ja-JP">
                <a:solidFill>
                  <a:schemeClr val="dk1"/>
                </a:solidFill>
                <a:latin typeface="Arial"/>
                <a:ea typeface="Arial"/>
                <a:cs typeface="Arial"/>
                <a:sym typeface="Arial"/>
              </a:rPr>
              <a:t>◆（★）見付けた共通点のそれぞれの☆（傾向）を見付けましょう。まず、自分で考えて、その後は班で考えます。では、自分で考えてください。（時間が経過したら）班で考えてください。☆は付箋に書いて、（★）学習シートのきょう通点の上に貼り付けましょう。</a:t>
            </a:r>
            <a:endParaRPr/>
          </a:p>
          <a:p>
            <a:pPr marL="126994" lvl="0" indent="-126994" algn="just" rtl="0">
              <a:lnSpc>
                <a:spcPct val="100000"/>
              </a:lnSpc>
              <a:spcBef>
                <a:spcPts val="0"/>
              </a:spcBef>
              <a:spcAft>
                <a:spcPts val="0"/>
              </a:spcAft>
              <a:buSzPts val="1400"/>
              <a:buNone/>
            </a:pPr>
            <a:r>
              <a:rPr lang="ja-JP">
                <a:solidFill>
                  <a:schemeClr val="dk1"/>
                </a:solidFill>
                <a:latin typeface="Arial"/>
                <a:ea typeface="Arial"/>
                <a:cs typeface="Arial"/>
                <a:sym typeface="Arial"/>
              </a:rPr>
              <a:t>◆（書き終わった班があれば）他の班の「気付いたことから分かること」も見て、自分たちの班と比べてみてください。（★）</a:t>
            </a:r>
            <a:endParaRPr/>
          </a:p>
          <a:p>
            <a:pPr marL="126994" lvl="0" indent="-126994" algn="just" rtl="0">
              <a:lnSpc>
                <a:spcPct val="100000"/>
              </a:lnSpc>
              <a:spcBef>
                <a:spcPts val="0"/>
              </a:spcBef>
              <a:spcAft>
                <a:spcPts val="0"/>
              </a:spcAft>
              <a:buSzPts val="1400"/>
              <a:buNone/>
            </a:pPr>
            <a:endParaRPr>
              <a:solidFill>
                <a:schemeClr val="dk1"/>
              </a:solidFill>
              <a:latin typeface="Arial"/>
              <a:ea typeface="Arial"/>
              <a:cs typeface="Arial"/>
              <a:sym typeface="Arial"/>
            </a:endParaRPr>
          </a:p>
          <a:p>
            <a:pPr marL="126994" lvl="0" indent="-126994" algn="just" rtl="0">
              <a:lnSpc>
                <a:spcPct val="100000"/>
              </a:lnSpc>
              <a:spcBef>
                <a:spcPts val="0"/>
              </a:spcBef>
              <a:spcAft>
                <a:spcPts val="0"/>
              </a:spcAft>
              <a:buSzPts val="1400"/>
              <a:buNone/>
            </a:pPr>
            <a:r>
              <a:rPr lang="ja-JP">
                <a:solidFill>
                  <a:schemeClr val="dk1"/>
                </a:solidFill>
                <a:latin typeface="Arial"/>
                <a:ea typeface="Arial"/>
                <a:cs typeface="Arial"/>
                <a:sym typeface="Arial"/>
              </a:rPr>
              <a:t>-----指導上の留意点-----</a:t>
            </a:r>
            <a:endParaRPr/>
          </a:p>
          <a:p>
            <a:pPr marL="126994" lvl="0" indent="-126994" algn="just" rtl="0">
              <a:lnSpc>
                <a:spcPct val="100000"/>
              </a:lnSpc>
              <a:spcBef>
                <a:spcPts val="0"/>
              </a:spcBef>
              <a:spcAft>
                <a:spcPts val="0"/>
              </a:spcAft>
              <a:buSzPts val="1400"/>
              <a:buNone/>
            </a:pPr>
            <a:r>
              <a:rPr lang="ja-JP">
                <a:solidFill>
                  <a:schemeClr val="dk1"/>
                </a:solidFill>
                <a:latin typeface="Arial"/>
                <a:ea typeface="Arial"/>
                <a:cs typeface="Arial"/>
                <a:sym typeface="Arial"/>
              </a:rPr>
              <a:t>・☆(傾向)は一つではないことを伝える。</a:t>
            </a:r>
            <a:endParaRPr/>
          </a:p>
          <a:p>
            <a:pPr marL="126994" lvl="0" indent="-126994" algn="just" rtl="0">
              <a:lnSpc>
                <a:spcPct val="100000"/>
              </a:lnSpc>
              <a:spcBef>
                <a:spcPts val="0"/>
              </a:spcBef>
              <a:spcAft>
                <a:spcPts val="0"/>
              </a:spcAft>
              <a:buSzPts val="1400"/>
              <a:buNone/>
            </a:pPr>
            <a:endParaRPr>
              <a:solidFill>
                <a:schemeClr val="dk1"/>
              </a:solidFill>
              <a:latin typeface="Arial"/>
              <a:ea typeface="Arial"/>
              <a:cs typeface="Arial"/>
              <a:sym typeface="Arial"/>
            </a:endParaRPr>
          </a:p>
          <a:p>
            <a:pPr marL="126994" lvl="0" indent="-126994" algn="just" rtl="0">
              <a:lnSpc>
                <a:spcPct val="100000"/>
              </a:lnSpc>
              <a:spcBef>
                <a:spcPts val="0"/>
              </a:spcBef>
              <a:spcAft>
                <a:spcPts val="0"/>
              </a:spcAft>
              <a:buSzPts val="1400"/>
              <a:buNone/>
            </a:pPr>
            <a:r>
              <a:rPr lang="ja-JP">
                <a:solidFill>
                  <a:schemeClr val="dk1"/>
                </a:solidFill>
                <a:latin typeface="Arial"/>
                <a:ea typeface="Arial"/>
                <a:cs typeface="Arial"/>
                <a:sym typeface="Arial"/>
              </a:rPr>
              <a:t>-----予想される児童の学習状況()とそれに対するの声掛けの例【】-----</a:t>
            </a:r>
            <a:endParaRPr/>
          </a:p>
          <a:p>
            <a:pPr marL="126994" lvl="0" indent="-126994" algn="just" rtl="0">
              <a:lnSpc>
                <a:spcPct val="100000"/>
              </a:lnSpc>
              <a:spcBef>
                <a:spcPts val="0"/>
              </a:spcBef>
              <a:spcAft>
                <a:spcPts val="0"/>
              </a:spcAft>
              <a:buSzPts val="1400"/>
              <a:buNone/>
            </a:pPr>
            <a:r>
              <a:rPr lang="ja-JP">
                <a:solidFill>
                  <a:schemeClr val="dk1"/>
                </a:solidFill>
                <a:latin typeface="Arial"/>
                <a:ea typeface="Arial"/>
                <a:cs typeface="Arial"/>
                <a:sym typeface="Arial"/>
              </a:rPr>
              <a:t>(11)☆(傾向)を見つけることができない。</a:t>
            </a:r>
            <a:endParaRPr/>
          </a:p>
          <a:p>
            <a:pPr marL="126994" lvl="0" indent="-126994" algn="just" rtl="0">
              <a:lnSpc>
                <a:spcPct val="100000"/>
              </a:lnSpc>
              <a:spcBef>
                <a:spcPts val="0"/>
              </a:spcBef>
              <a:spcAft>
                <a:spcPts val="0"/>
              </a:spcAft>
              <a:buSzPts val="1400"/>
              <a:buNone/>
            </a:pPr>
            <a:r>
              <a:rPr lang="ja-JP">
                <a:solidFill>
                  <a:schemeClr val="dk1"/>
                </a:solidFill>
                <a:latin typeface="Arial"/>
                <a:ea typeface="Arial"/>
                <a:cs typeface="Arial"/>
                <a:sym typeface="Arial"/>
              </a:rPr>
              <a:t>【11】｢これは、テーマの何に注目しているのでしょうか｣</a:t>
            </a:r>
            <a:endParaRPr/>
          </a:p>
          <a:p>
            <a:pPr marL="126994" lvl="0" indent="-126994" algn="just" rtl="0">
              <a:lnSpc>
                <a:spcPct val="100000"/>
              </a:lnSpc>
              <a:spcBef>
                <a:spcPts val="0"/>
              </a:spcBef>
              <a:spcAft>
                <a:spcPts val="0"/>
              </a:spcAft>
              <a:buSzPts val="1400"/>
              <a:buNone/>
            </a:pPr>
            <a:r>
              <a:rPr lang="ja-JP">
                <a:solidFill>
                  <a:schemeClr val="dk1"/>
                </a:solidFill>
                <a:latin typeface="Arial"/>
                <a:ea typeface="Arial"/>
                <a:cs typeface="Arial"/>
                <a:sym typeface="Arial"/>
              </a:rPr>
              <a:t>(12)一つの気付きと例に複数の☆を書いて先に進んでいない。</a:t>
            </a:r>
            <a:endParaRPr/>
          </a:p>
          <a:p>
            <a:pPr marL="126994" lvl="0" indent="-126994" algn="just" rtl="0">
              <a:lnSpc>
                <a:spcPct val="100000"/>
              </a:lnSpc>
              <a:spcBef>
                <a:spcPts val="0"/>
              </a:spcBef>
              <a:spcAft>
                <a:spcPts val="0"/>
              </a:spcAft>
              <a:buSzPts val="1400"/>
              <a:buNone/>
            </a:pPr>
            <a:r>
              <a:rPr lang="ja-JP">
                <a:solidFill>
                  <a:schemeClr val="dk1"/>
                </a:solidFill>
                <a:latin typeface="Arial"/>
                <a:ea typeface="Arial"/>
                <a:cs typeface="Arial"/>
                <a:sym typeface="Arial"/>
              </a:rPr>
              <a:t>【12】｢まずは一つずつ書きましょう。全ての気付きについて一つずつ書けたら二つ目の☆も書きましょう｣</a:t>
            </a:r>
            <a:endParaRPr/>
          </a:p>
          <a:p>
            <a:pPr marL="126994" lvl="0" indent="-126994" algn="just" rtl="0">
              <a:lnSpc>
                <a:spcPct val="100000"/>
              </a:lnSpc>
              <a:spcBef>
                <a:spcPts val="0"/>
              </a:spcBef>
              <a:spcAft>
                <a:spcPts val="0"/>
              </a:spcAft>
              <a:buSzPts val="1400"/>
              <a:buNone/>
            </a:pPr>
            <a:endParaRPr>
              <a:solidFill>
                <a:schemeClr val="dk1"/>
              </a:solidFill>
              <a:latin typeface="Arial"/>
              <a:ea typeface="Arial"/>
              <a:cs typeface="Arial"/>
              <a:sym typeface="Arial"/>
            </a:endParaRPr>
          </a:p>
        </p:txBody>
      </p:sp>
      <p:sp>
        <p:nvSpPr>
          <p:cNvPr id="320" name="Google Shape;320;p15: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p16:notes"/>
          <p:cNvSpPr>
            <a:spLocks noGrp="1" noRot="1" noChangeAspect="1"/>
          </p:cNvSpPr>
          <p:nvPr>
            <p:ph type="sldImg" idx="2"/>
          </p:nvPr>
        </p:nvSpPr>
        <p:spPr>
          <a:xfrm>
            <a:off x="438150" y="768350"/>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9" name="Google Shape;339;p16: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0"/>
              </a:spcBef>
              <a:spcAft>
                <a:spcPts val="0"/>
              </a:spcAft>
              <a:buSzPts val="1400"/>
              <a:buNone/>
            </a:pPr>
            <a:r>
              <a:rPr lang="ja-JP">
                <a:latin typeface="Arial"/>
                <a:ea typeface="Arial"/>
                <a:cs typeface="Arial"/>
                <a:sym typeface="Arial"/>
              </a:rPr>
              <a:t>10　今日の授業から、調べてみたいことやたしかめてみたいことを考えよう（学習シート⑤）</a:t>
            </a:r>
            <a:endParaRPr/>
          </a:p>
          <a:p>
            <a:pPr marL="0" lvl="0" indent="0" algn="l" rtl="0">
              <a:lnSpc>
                <a:spcPct val="100000"/>
              </a:lnSpc>
              <a:spcBef>
                <a:spcPts val="0"/>
              </a:spcBef>
              <a:spcAft>
                <a:spcPts val="0"/>
              </a:spcAft>
              <a:buSzPts val="1400"/>
              <a:buNone/>
            </a:pPr>
            <a:r>
              <a:rPr lang="ja-JP">
                <a:latin typeface="Arial"/>
                <a:ea typeface="Arial"/>
                <a:cs typeface="Arial"/>
                <a:sym typeface="Arial"/>
              </a:rPr>
              <a:t>【問題の設定】（〇分）</a:t>
            </a:r>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ja-JP">
                <a:latin typeface="Arial"/>
                <a:ea typeface="Arial"/>
                <a:cs typeface="Arial"/>
                <a:sym typeface="Arial"/>
              </a:rPr>
              <a:t>-----流れ-----</a:t>
            </a:r>
            <a:endParaRPr/>
          </a:p>
          <a:p>
            <a:pPr marL="0" lvl="0" indent="0" algn="l" rtl="0">
              <a:lnSpc>
                <a:spcPct val="100000"/>
              </a:lnSpc>
              <a:spcBef>
                <a:spcPts val="0"/>
              </a:spcBef>
              <a:spcAft>
                <a:spcPts val="0"/>
              </a:spcAft>
              <a:buSzPts val="1400"/>
              <a:buNone/>
            </a:pPr>
            <a:r>
              <a:rPr lang="ja-JP">
                <a:latin typeface="Arial"/>
                <a:ea typeface="Arial"/>
                <a:cs typeface="Arial"/>
                <a:sym typeface="Arial"/>
              </a:rPr>
              <a:t>◆（★）今日の学習では、 </a:t>
            </a:r>
            <a:endParaRPr/>
          </a:p>
          <a:p>
            <a:pPr marL="0" lvl="0" indent="0" algn="l" rtl="0">
              <a:lnSpc>
                <a:spcPct val="100000"/>
              </a:lnSpc>
              <a:spcBef>
                <a:spcPts val="0"/>
              </a:spcBef>
              <a:spcAft>
                <a:spcPts val="0"/>
              </a:spcAft>
              <a:buSzPts val="1400"/>
              <a:buNone/>
            </a:pPr>
            <a:r>
              <a:rPr lang="ja-JP">
                <a:latin typeface="Arial"/>
                <a:ea typeface="Arial"/>
                <a:cs typeface="Arial"/>
                <a:sym typeface="Arial"/>
              </a:rPr>
              <a:t>◆（★）・■■■■について考えました。</a:t>
            </a:r>
            <a:endParaRPr/>
          </a:p>
          <a:p>
            <a:pPr marL="0" lvl="0" indent="0" algn="l" rtl="0">
              <a:lnSpc>
                <a:spcPct val="100000"/>
              </a:lnSpc>
              <a:spcBef>
                <a:spcPts val="0"/>
              </a:spcBef>
              <a:spcAft>
                <a:spcPts val="0"/>
              </a:spcAft>
              <a:buSzPts val="1400"/>
              <a:buNone/>
            </a:pPr>
            <a:r>
              <a:rPr lang="ja-JP">
                <a:latin typeface="Arial"/>
                <a:ea typeface="Arial"/>
                <a:cs typeface="Arial"/>
                <a:sym typeface="Arial"/>
              </a:rPr>
              <a:t>◆（★）・■■■■の△△△△について考えました。</a:t>
            </a:r>
            <a:endParaRPr/>
          </a:p>
          <a:p>
            <a:pPr marL="0" lvl="0" indent="0" algn="l" rtl="0">
              <a:lnSpc>
                <a:spcPct val="100000"/>
              </a:lnSpc>
              <a:spcBef>
                <a:spcPts val="0"/>
              </a:spcBef>
              <a:spcAft>
                <a:spcPts val="0"/>
              </a:spcAft>
              <a:buSzPts val="1400"/>
              <a:buNone/>
            </a:pPr>
            <a:r>
              <a:rPr lang="ja-JP">
                <a:latin typeface="Arial"/>
                <a:ea typeface="Arial"/>
                <a:cs typeface="Arial"/>
                <a:sym typeface="Arial"/>
              </a:rPr>
              <a:t>◆（★）・次の授業で調べてみたいことや確かめてみたいことを考えるために班や全体で気付いたことを整理しました。</a:t>
            </a:r>
            <a:endParaRPr/>
          </a:p>
          <a:p>
            <a:pPr marL="0" lvl="0" indent="0" algn="l" rtl="0">
              <a:lnSpc>
                <a:spcPct val="100000"/>
              </a:lnSpc>
              <a:spcBef>
                <a:spcPts val="0"/>
              </a:spcBef>
              <a:spcAft>
                <a:spcPts val="0"/>
              </a:spcAft>
              <a:buSzPts val="1400"/>
              <a:buNone/>
            </a:pPr>
            <a:r>
              <a:rPr lang="ja-JP">
                <a:latin typeface="Arial"/>
                <a:ea typeface="Arial"/>
                <a:cs typeface="Arial"/>
                <a:sym typeface="Arial"/>
              </a:rPr>
              <a:t>◆（★）・これまで整理してきたことから、■■■■の△△△△について次の授業で調べてみたいことやたしかめてみたいことを書きましょう。</a:t>
            </a:r>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ja-JP">
                <a:latin typeface="Arial"/>
                <a:ea typeface="Arial"/>
                <a:cs typeface="Arial"/>
                <a:sym typeface="Arial"/>
              </a:rPr>
              <a:t>-----指導上の留意点-----</a:t>
            </a:r>
            <a:endParaRPr/>
          </a:p>
          <a:p>
            <a:pPr marL="0" lvl="0" indent="0" algn="l" rtl="0">
              <a:lnSpc>
                <a:spcPct val="100000"/>
              </a:lnSpc>
              <a:spcBef>
                <a:spcPts val="0"/>
              </a:spcBef>
              <a:spcAft>
                <a:spcPts val="0"/>
              </a:spcAft>
              <a:buSzPts val="1400"/>
              <a:buNone/>
            </a:pPr>
            <a:r>
              <a:rPr lang="ja-JP">
                <a:latin typeface="Arial"/>
                <a:ea typeface="Arial"/>
                <a:cs typeface="Arial"/>
                <a:sym typeface="Arial"/>
              </a:rPr>
              <a:t>・学習の振り返りをすることで、テーマを踏まえた問題の設定につなげられるようにする。</a:t>
            </a:r>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ja-JP">
                <a:latin typeface="Arial"/>
                <a:ea typeface="Arial"/>
                <a:cs typeface="Arial"/>
                <a:sym typeface="Arial"/>
              </a:rPr>
              <a:t>-----予想される児童の学習状況()とそれに対するの声掛けの例【】-----</a:t>
            </a:r>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p:txBody>
      </p:sp>
      <p:sp>
        <p:nvSpPr>
          <p:cNvPr id="340" name="Google Shape;340;p16: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solidFill>
                  <a:srgbClr val="000000"/>
                </a:solidFill>
                <a:latin typeface="Arial"/>
                <a:ea typeface="Arial"/>
                <a:cs typeface="Arial"/>
                <a:sym typeface="Arial"/>
              </a:rPr>
              <a:t>16</a:t>
            </a:fld>
            <a:endParaRPr>
              <a:solidFill>
                <a:srgbClr val="000000"/>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17:notes"/>
          <p:cNvSpPr>
            <a:spLocks noGrp="1" noRot="1" noChangeAspect="1"/>
          </p:cNvSpPr>
          <p:nvPr>
            <p:ph type="sldImg" idx="2"/>
          </p:nvPr>
        </p:nvSpPr>
        <p:spPr>
          <a:xfrm>
            <a:off x="438150" y="768350"/>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4" name="Google Shape;364;p17: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0"/>
              </a:spcBef>
              <a:spcAft>
                <a:spcPts val="0"/>
              </a:spcAft>
              <a:buSzPts val="1400"/>
              <a:buNone/>
            </a:pPr>
            <a:r>
              <a:rPr lang="ja-JP"/>
              <a:t>10　今日の授業から、調べてみたいことやたしかめてみたいことを考えよう（学習シート⑤）</a:t>
            </a:r>
            <a:endParaRPr/>
          </a:p>
          <a:p>
            <a:pPr marL="0" lvl="0" indent="0" algn="l" rtl="0">
              <a:lnSpc>
                <a:spcPct val="100000"/>
              </a:lnSpc>
              <a:spcBef>
                <a:spcPts val="0"/>
              </a:spcBef>
              <a:spcAft>
                <a:spcPts val="0"/>
              </a:spcAft>
              <a:buSzPts val="1400"/>
              <a:buNone/>
            </a:pPr>
            <a:r>
              <a:rPr lang="ja-JP"/>
              <a:t>【問題の設定】（〇分）</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ja-JP"/>
              <a:t>-----流れ-----</a:t>
            </a:r>
            <a:endParaRPr/>
          </a:p>
          <a:p>
            <a:pPr marL="0" lvl="0" indent="0" algn="l" rtl="0">
              <a:lnSpc>
                <a:spcPct val="100000"/>
              </a:lnSpc>
              <a:spcBef>
                <a:spcPts val="0"/>
              </a:spcBef>
              <a:spcAft>
                <a:spcPts val="0"/>
              </a:spcAft>
              <a:buSzPts val="1400"/>
              <a:buNone/>
            </a:pPr>
            <a:r>
              <a:rPr lang="ja-JP"/>
              <a:t>◆問題（次の授業で調べたいことや確かめたいこと）は、（★）◎◎◎は、＊＊＊（する）と、　　　　（なの）だろうか。の形で書きましょう。（★）</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ja-JP"/>
              <a:t>-----指導上の留意点-----</a:t>
            </a:r>
            <a:endParaRPr/>
          </a:p>
          <a:p>
            <a:pPr marL="0" lvl="0" indent="0" algn="l" rtl="0">
              <a:lnSpc>
                <a:spcPct val="100000"/>
              </a:lnSpc>
              <a:spcBef>
                <a:spcPts val="0"/>
              </a:spcBef>
              <a:spcAft>
                <a:spcPts val="0"/>
              </a:spcAft>
              <a:buSzPts val="1400"/>
              <a:buNone/>
            </a:pPr>
            <a:r>
              <a:rPr lang="ja-JP"/>
              <a:t>・問題設定における児童の思考パターンは、現段階で想定し得る内容を示している。</a:t>
            </a:r>
            <a:endParaRPr/>
          </a:p>
          <a:p>
            <a:pPr marL="0" lvl="0" indent="0" algn="l" rtl="0">
              <a:lnSpc>
                <a:spcPct val="100000"/>
              </a:lnSpc>
              <a:spcBef>
                <a:spcPts val="0"/>
              </a:spcBef>
              <a:spcAft>
                <a:spcPts val="0"/>
              </a:spcAft>
              <a:buSzPts val="1400"/>
              <a:buNone/>
            </a:pPr>
            <a:r>
              <a:rPr lang="ja-JP"/>
              <a:t>・問題設定における児童の思考パターンは、順を追って行うわけではなく、それぞれの児童の学習状況に合わせ、パターンを選択する。</a:t>
            </a:r>
            <a:endParaRPr/>
          </a:p>
          <a:p>
            <a:pPr marL="0" lvl="0" indent="0" algn="l" rtl="0">
              <a:lnSpc>
                <a:spcPct val="100000"/>
              </a:lnSpc>
              <a:spcBef>
                <a:spcPts val="0"/>
              </a:spcBef>
              <a:spcAft>
                <a:spcPts val="0"/>
              </a:spcAft>
              <a:buSzPts val="1400"/>
              <a:buNone/>
            </a:pPr>
            <a:r>
              <a:rPr lang="ja-JP"/>
              <a:t>・問題の設定が早くできた児童には板書スライド(※11)を用いて、自分の設定した問題を見直しさせる。</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ja-JP"/>
              <a:t>-----予想される児童の学習状況()とそれに対するの声掛けの例【】-----</a:t>
            </a:r>
            <a:endParaRPr/>
          </a:p>
          <a:p>
            <a:pPr marL="0" lvl="0" indent="0" algn="l" rtl="0">
              <a:lnSpc>
                <a:spcPct val="100000"/>
              </a:lnSpc>
              <a:spcBef>
                <a:spcPts val="0"/>
              </a:spcBef>
              <a:spcAft>
                <a:spcPts val="0"/>
              </a:spcAft>
              <a:buSzPts val="1400"/>
              <a:buNone/>
            </a:pPr>
            <a:r>
              <a:rPr lang="ja-JP"/>
              <a:t>＜問題設定における児童の思考パターン＞</a:t>
            </a:r>
            <a:endParaRPr/>
          </a:p>
          <a:p>
            <a:pPr marL="0" lvl="0" indent="0" algn="l" rtl="0">
              <a:lnSpc>
                <a:spcPct val="100000"/>
              </a:lnSpc>
              <a:spcBef>
                <a:spcPts val="0"/>
              </a:spcBef>
              <a:spcAft>
                <a:spcPts val="0"/>
              </a:spcAft>
              <a:buSzPts val="1400"/>
              <a:buNone/>
            </a:pPr>
            <a:r>
              <a:rPr lang="ja-JP"/>
              <a:t>(13)＜パターン１＞素朴概念との差から問題を設定する</a:t>
            </a:r>
            <a:endParaRPr/>
          </a:p>
          <a:p>
            <a:pPr marL="0" lvl="0" indent="0" algn="l" rtl="0">
              <a:lnSpc>
                <a:spcPct val="100000"/>
              </a:lnSpc>
              <a:spcBef>
                <a:spcPts val="0"/>
              </a:spcBef>
              <a:spcAft>
                <a:spcPts val="0"/>
              </a:spcAft>
              <a:buSzPts val="1400"/>
              <a:buNone/>
            </a:pPr>
            <a:r>
              <a:rPr lang="ja-JP"/>
              <a:t>【13】｢自分が思っていたことと学習したことを比べ、調べてみたいと思ったことはありますか｣</a:t>
            </a:r>
            <a:endParaRPr/>
          </a:p>
          <a:p>
            <a:pPr marL="0" lvl="0" indent="0" algn="l" rtl="0">
              <a:lnSpc>
                <a:spcPct val="100000"/>
              </a:lnSpc>
              <a:spcBef>
                <a:spcPts val="0"/>
              </a:spcBef>
              <a:spcAft>
                <a:spcPts val="0"/>
              </a:spcAft>
              <a:buSzPts val="1400"/>
              <a:buNone/>
            </a:pPr>
            <a:r>
              <a:rPr lang="ja-JP"/>
              <a:t>(14)＜パターン２＞班内の｢自然事象への気付き｣と｢共通点｣から問題を設定する</a:t>
            </a:r>
            <a:endParaRPr/>
          </a:p>
          <a:p>
            <a:pPr marL="0" lvl="0" indent="0" algn="l" rtl="0">
              <a:lnSpc>
                <a:spcPct val="100000"/>
              </a:lnSpc>
              <a:spcBef>
                <a:spcPts val="0"/>
              </a:spcBef>
              <a:spcAft>
                <a:spcPts val="0"/>
              </a:spcAft>
              <a:buSzPts val="1400"/>
              <a:buNone/>
            </a:pPr>
            <a:r>
              <a:rPr lang="ja-JP"/>
              <a:t>【14】｢学習を通して｢○○○｣ということに気付いたのですね。それは他の例で試しても同じ結果になるでしょうか｣</a:t>
            </a:r>
            <a:endParaRPr/>
          </a:p>
          <a:p>
            <a:pPr marL="0" lvl="0" indent="0" algn="l" rtl="0">
              <a:lnSpc>
                <a:spcPct val="100000"/>
              </a:lnSpc>
              <a:spcBef>
                <a:spcPts val="0"/>
              </a:spcBef>
              <a:spcAft>
                <a:spcPts val="0"/>
              </a:spcAft>
              <a:buSzPts val="1400"/>
              <a:buNone/>
            </a:pPr>
            <a:r>
              <a:rPr lang="ja-JP"/>
              <a:t>(15)＜パターン３＞班同士の相違から問題を設定する</a:t>
            </a:r>
            <a:endParaRPr/>
          </a:p>
          <a:p>
            <a:pPr marL="0" lvl="0" indent="0" algn="l" rtl="0">
              <a:lnSpc>
                <a:spcPct val="100000"/>
              </a:lnSpc>
              <a:spcBef>
                <a:spcPts val="0"/>
              </a:spcBef>
              <a:spcAft>
                <a:spcPts val="0"/>
              </a:spcAft>
              <a:buSzPts val="1400"/>
              <a:buNone/>
            </a:pPr>
            <a:r>
              <a:rPr lang="ja-JP"/>
              <a:t>【15】｢ＡグループとＢグループは気付きは同じだったけれど、それぞれの共通点(または概念)が違っていたのですね｣</a:t>
            </a:r>
            <a:endParaRPr/>
          </a:p>
          <a:p>
            <a:pPr marL="0" lvl="0" indent="0" algn="l" rtl="0">
              <a:lnSpc>
                <a:spcPct val="100000"/>
              </a:lnSpc>
              <a:spcBef>
                <a:spcPts val="0"/>
              </a:spcBef>
              <a:spcAft>
                <a:spcPts val="0"/>
              </a:spcAft>
              <a:buSzPts val="1400"/>
              <a:buNone/>
            </a:pPr>
            <a:r>
              <a:rPr lang="ja-JP"/>
              <a:t>(16)＜パターン４＞班同士の一致から問題を設定する</a:t>
            </a:r>
            <a:endParaRPr/>
          </a:p>
          <a:p>
            <a:pPr marL="0" lvl="0" indent="0" algn="l" rtl="0">
              <a:lnSpc>
                <a:spcPct val="100000"/>
              </a:lnSpc>
              <a:spcBef>
                <a:spcPts val="0"/>
              </a:spcBef>
              <a:spcAft>
                <a:spcPts val="0"/>
              </a:spcAft>
              <a:buSzPts val="1400"/>
              <a:buNone/>
            </a:pPr>
            <a:r>
              <a:rPr lang="ja-JP"/>
              <a:t>【16】｢どのグループも同じまとめ方になったのですね。それは他の例で試しても同じ結果になるでしょうか｣</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ja-JP"/>
              <a:t>(17)示した問題の形「◎◎◎は、＊＊＊(する)と、____(なの)だろうか。」で書けていない。</a:t>
            </a:r>
            <a:endParaRPr/>
          </a:p>
          <a:p>
            <a:pPr marL="0" lvl="0" indent="0" algn="l" rtl="0">
              <a:lnSpc>
                <a:spcPct val="100000"/>
              </a:lnSpc>
              <a:spcBef>
                <a:spcPts val="0"/>
              </a:spcBef>
              <a:spcAft>
                <a:spcPts val="0"/>
              </a:spcAft>
              <a:buSzPts val="1400"/>
              <a:buNone/>
            </a:pPr>
            <a:r>
              <a:rPr lang="ja-JP"/>
              <a:t>【17】「画面に出ている問題の形になっているでしょうか」「何をすると、そうなるのでしょうか」</a:t>
            </a:r>
            <a:endParaRPr/>
          </a:p>
          <a:p>
            <a:pPr marL="0" lvl="0" indent="0" algn="l" rtl="0">
              <a:lnSpc>
                <a:spcPct val="100000"/>
              </a:lnSpc>
              <a:spcBef>
                <a:spcPts val="0"/>
              </a:spcBef>
              <a:spcAft>
                <a:spcPts val="0"/>
              </a:spcAft>
              <a:buSzPts val="1400"/>
              <a:buNone/>
            </a:pPr>
            <a:endParaRPr/>
          </a:p>
        </p:txBody>
      </p:sp>
      <p:sp>
        <p:nvSpPr>
          <p:cNvPr id="365" name="Google Shape;365;p17: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Google Shape;375;p18:notes"/>
          <p:cNvSpPr>
            <a:spLocks noGrp="1" noRot="1" noChangeAspect="1"/>
          </p:cNvSpPr>
          <p:nvPr>
            <p:ph type="sldImg" idx="2"/>
          </p:nvPr>
        </p:nvSpPr>
        <p:spPr>
          <a:xfrm>
            <a:off x="438150" y="768350"/>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6" name="Google Shape;376;p18: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0"/>
              </a:spcBef>
              <a:spcAft>
                <a:spcPts val="0"/>
              </a:spcAft>
              <a:buSzPts val="1400"/>
              <a:buNone/>
            </a:pPr>
            <a:r>
              <a:rPr lang="ja-JP"/>
              <a:t>11　自分で考えた問題をたしかめよう（学習シート⑤）</a:t>
            </a:r>
            <a:endParaRPr/>
          </a:p>
          <a:p>
            <a:pPr marL="0" lvl="0" indent="0" algn="l" rtl="0">
              <a:lnSpc>
                <a:spcPct val="100000"/>
              </a:lnSpc>
              <a:spcBef>
                <a:spcPts val="0"/>
              </a:spcBef>
              <a:spcAft>
                <a:spcPts val="0"/>
              </a:spcAft>
              <a:buSzPts val="1400"/>
              <a:buNone/>
            </a:pPr>
            <a:r>
              <a:rPr lang="ja-JP"/>
              <a:t>【検討・改善】（〇分）</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ja-JP"/>
              <a:t>-----流れ-----</a:t>
            </a:r>
            <a:endParaRPr/>
          </a:p>
          <a:p>
            <a:pPr marL="0" lvl="0" indent="0" algn="l" rtl="0">
              <a:lnSpc>
                <a:spcPct val="100000"/>
              </a:lnSpc>
              <a:spcBef>
                <a:spcPts val="0"/>
              </a:spcBef>
              <a:spcAft>
                <a:spcPts val="0"/>
              </a:spcAft>
              <a:buSzPts val="1400"/>
              <a:buNone/>
            </a:pPr>
            <a:r>
              <a:rPr lang="ja-JP"/>
              <a:t>◆今、自分で考えた問題を確認します。</a:t>
            </a:r>
            <a:endParaRPr/>
          </a:p>
          <a:p>
            <a:pPr marL="0" lvl="0" indent="0" algn="l" rtl="0">
              <a:lnSpc>
                <a:spcPct val="100000"/>
              </a:lnSpc>
              <a:spcBef>
                <a:spcPts val="0"/>
              </a:spcBef>
              <a:spcAft>
                <a:spcPts val="0"/>
              </a:spcAft>
              <a:buSzPts val="1400"/>
              <a:buNone/>
            </a:pPr>
            <a:r>
              <a:rPr lang="ja-JP"/>
              <a:t>◆（★）調べてみたいことは、</a:t>
            </a:r>
            <a:endParaRPr/>
          </a:p>
          <a:p>
            <a:pPr marL="0" lvl="0" indent="0" algn="l" rtl="0">
              <a:lnSpc>
                <a:spcPct val="100000"/>
              </a:lnSpc>
              <a:spcBef>
                <a:spcPts val="0"/>
              </a:spcBef>
              <a:spcAft>
                <a:spcPts val="0"/>
              </a:spcAft>
              <a:buSzPts val="1400"/>
              <a:buNone/>
            </a:pPr>
            <a:r>
              <a:rPr lang="ja-JP"/>
              <a:t>◆（★）・■■■■について書かれていますか？</a:t>
            </a:r>
            <a:endParaRPr/>
          </a:p>
          <a:p>
            <a:pPr marL="0" lvl="0" indent="0" algn="l" rtl="0">
              <a:lnSpc>
                <a:spcPct val="100000"/>
              </a:lnSpc>
              <a:spcBef>
                <a:spcPts val="0"/>
              </a:spcBef>
              <a:spcAft>
                <a:spcPts val="0"/>
              </a:spcAft>
              <a:buSzPts val="1400"/>
              <a:buNone/>
            </a:pPr>
            <a:r>
              <a:rPr lang="ja-JP"/>
              <a:t>◆（★）・■■■■の△△△△について書かれていますか？</a:t>
            </a:r>
            <a:endParaRPr/>
          </a:p>
          <a:p>
            <a:pPr marL="0" lvl="0" indent="0" algn="l" rtl="0">
              <a:lnSpc>
                <a:spcPct val="100000"/>
              </a:lnSpc>
              <a:spcBef>
                <a:spcPts val="0"/>
              </a:spcBef>
              <a:spcAft>
                <a:spcPts val="0"/>
              </a:spcAft>
              <a:buSzPts val="1400"/>
              <a:buNone/>
            </a:pPr>
            <a:r>
              <a:rPr lang="ja-JP"/>
              <a:t>◆（★）・次の授業(実験や観察、本やインターネット)で調べられそうですか？</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ja-JP"/>
              <a:t>-----指導上の留意点-----</a:t>
            </a:r>
            <a:endParaRPr/>
          </a:p>
          <a:p>
            <a:pPr marL="0" lvl="0" indent="0" algn="l" rtl="0">
              <a:lnSpc>
                <a:spcPct val="100000"/>
              </a:lnSpc>
              <a:spcBef>
                <a:spcPts val="0"/>
              </a:spcBef>
              <a:spcAft>
                <a:spcPts val="0"/>
              </a:spcAft>
              <a:buSzPts val="1400"/>
              <a:buNone/>
            </a:pPr>
            <a:r>
              <a:rPr lang="ja-JP"/>
              <a:t>・児童が自分で設定した問題を確認し、足りない箇所があれば修正させる。</a:t>
            </a:r>
            <a:endParaRPr/>
          </a:p>
          <a:p>
            <a:pPr marL="0" lvl="0" indent="0" algn="l" rtl="0">
              <a:lnSpc>
                <a:spcPct val="100000"/>
              </a:lnSpc>
              <a:spcBef>
                <a:spcPts val="0"/>
              </a:spcBef>
              <a:spcAft>
                <a:spcPts val="0"/>
              </a:spcAft>
              <a:buSzPts val="1400"/>
              <a:buNone/>
            </a:pPr>
            <a:r>
              <a:rPr lang="ja-JP"/>
              <a:t>・科学的な観察・実験とするために、実証性・再現性・客観性を確認させる。</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ja-JP"/>
              <a:t>-----予想される児童の学習状況()とそれに対するの声掛けの例【】-----</a:t>
            </a:r>
            <a:endParaRPr/>
          </a:p>
          <a:p>
            <a:pPr marL="0" lvl="0" indent="0" algn="l" rtl="0">
              <a:lnSpc>
                <a:spcPct val="100000"/>
              </a:lnSpc>
              <a:spcBef>
                <a:spcPts val="0"/>
              </a:spcBef>
              <a:spcAft>
                <a:spcPts val="0"/>
              </a:spcAft>
              <a:buSzPts val="1400"/>
              <a:buNone/>
            </a:pPr>
            <a:endParaRPr/>
          </a:p>
        </p:txBody>
      </p:sp>
      <p:sp>
        <p:nvSpPr>
          <p:cNvPr id="377" name="Google Shape;377;p18: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Google Shape;385;p19:notes"/>
          <p:cNvSpPr>
            <a:spLocks noGrp="1" noRot="1" noChangeAspect="1"/>
          </p:cNvSpPr>
          <p:nvPr>
            <p:ph type="sldImg" idx="2"/>
          </p:nvPr>
        </p:nvSpPr>
        <p:spPr>
          <a:xfrm>
            <a:off x="422275" y="762000"/>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86" name="Google Shape;386;p19: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0" marR="0" lvl="0" indent="0" algn="l" rtl="0">
              <a:lnSpc>
                <a:spcPct val="100000"/>
              </a:lnSpc>
              <a:spcBef>
                <a:spcPts val="0"/>
              </a:spcBef>
              <a:spcAft>
                <a:spcPts val="0"/>
              </a:spcAft>
              <a:buSzPts val="1400"/>
              <a:buNone/>
            </a:pPr>
            <a:r>
              <a:rPr lang="ja-JP" dirty="0">
                <a:latin typeface="Arial"/>
                <a:ea typeface="Arial"/>
                <a:cs typeface="Arial"/>
                <a:sym typeface="Arial"/>
              </a:rPr>
              <a:t>【学習シートの使い方が分からない児童がいた場合に使用するスライド例　①気付きの表出】</a:t>
            </a:r>
            <a:endParaRPr dirty="0"/>
          </a:p>
          <a:p>
            <a:pPr marL="0" lvl="0" indent="0" algn="l" rtl="0">
              <a:lnSpc>
                <a:spcPct val="100000"/>
              </a:lnSpc>
              <a:spcBef>
                <a:spcPts val="0"/>
              </a:spcBef>
              <a:spcAft>
                <a:spcPts val="0"/>
              </a:spcAft>
              <a:buSzPts val="1400"/>
              <a:buNone/>
            </a:pPr>
            <a:endParaRPr dirty="0"/>
          </a:p>
          <a:p>
            <a:pPr marL="0" lvl="0" indent="0" algn="l" rtl="0">
              <a:lnSpc>
                <a:spcPct val="100000"/>
              </a:lnSpc>
              <a:spcBef>
                <a:spcPts val="0"/>
              </a:spcBef>
              <a:spcAft>
                <a:spcPts val="0"/>
              </a:spcAft>
              <a:buSzPts val="1400"/>
              <a:buNone/>
            </a:pPr>
            <a:r>
              <a:rPr lang="ja-JP" dirty="0">
                <a:latin typeface="Arial"/>
                <a:ea typeface="Arial"/>
                <a:cs typeface="Arial"/>
                <a:sym typeface="Arial"/>
              </a:rPr>
              <a:t>-----流れ-----</a:t>
            </a:r>
            <a:endParaRPr dirty="0"/>
          </a:p>
          <a:p>
            <a:pPr marL="0" marR="0" lvl="0" indent="0" algn="l" rtl="0">
              <a:lnSpc>
                <a:spcPct val="100000"/>
              </a:lnSpc>
              <a:spcBef>
                <a:spcPts val="0"/>
              </a:spcBef>
              <a:spcAft>
                <a:spcPts val="0"/>
              </a:spcAft>
              <a:buSzPts val="1400"/>
              <a:buNone/>
            </a:pPr>
            <a:r>
              <a:rPr lang="ja-JP" dirty="0">
                <a:latin typeface="Arial"/>
                <a:ea typeface="Arial"/>
                <a:cs typeface="Arial"/>
                <a:sym typeface="Arial"/>
              </a:rPr>
              <a:t>例えば、「こん虫などの動物」が「いる場所」について気付いたことを挙げると(★)このようになります。</a:t>
            </a:r>
            <a:endParaRPr dirty="0">
              <a:latin typeface="Arial"/>
              <a:ea typeface="Arial"/>
              <a:cs typeface="Arial"/>
              <a:sym typeface="Arial"/>
            </a:endParaRPr>
          </a:p>
          <a:p>
            <a:pPr marL="457200" lvl="0" indent="-228600" algn="l" rtl="0">
              <a:lnSpc>
                <a:spcPct val="100000"/>
              </a:lnSpc>
              <a:spcBef>
                <a:spcPts val="0"/>
              </a:spcBef>
              <a:spcAft>
                <a:spcPts val="0"/>
              </a:spcAft>
              <a:buSzPts val="1400"/>
              <a:buNone/>
            </a:pPr>
            <a:endParaRPr dirty="0">
              <a:latin typeface="Arial"/>
              <a:ea typeface="Arial"/>
              <a:cs typeface="Arial"/>
              <a:sym typeface="Arial"/>
            </a:endParaRPr>
          </a:p>
          <a:p>
            <a:pPr marL="0" lvl="0" indent="0" algn="l" rtl="0">
              <a:lnSpc>
                <a:spcPct val="100000"/>
              </a:lnSpc>
              <a:spcBef>
                <a:spcPts val="0"/>
              </a:spcBef>
              <a:spcAft>
                <a:spcPts val="0"/>
              </a:spcAft>
              <a:buSzPts val="1400"/>
              <a:buNone/>
            </a:pPr>
            <a:r>
              <a:rPr lang="ja-JP" dirty="0">
                <a:latin typeface="Arial"/>
                <a:ea typeface="Arial"/>
                <a:cs typeface="Arial"/>
                <a:sym typeface="Arial"/>
              </a:rPr>
              <a:t>-----指導上の留意点-----</a:t>
            </a:r>
            <a:endParaRPr lang="en-US" altLang="ja-JP" dirty="0">
              <a:latin typeface="Arial"/>
              <a:ea typeface="Arial"/>
              <a:cs typeface="Arial"/>
              <a:sym typeface="Arial"/>
            </a:endParaRPr>
          </a:p>
          <a:p>
            <a:pPr marL="0" lvl="0" indent="0" algn="l" rtl="0">
              <a:lnSpc>
                <a:spcPct val="100000"/>
              </a:lnSpc>
              <a:spcBef>
                <a:spcPts val="0"/>
              </a:spcBef>
              <a:spcAft>
                <a:spcPts val="0"/>
              </a:spcAft>
              <a:buSzPts val="1400"/>
              <a:buNone/>
            </a:pPr>
            <a:endParaRPr lang="en-US" dirty="0">
              <a:latin typeface="Arial"/>
              <a:cs typeface="Arial"/>
              <a:sym typeface="Arial"/>
            </a:endParaRPr>
          </a:p>
        </p:txBody>
      </p:sp>
      <p:sp>
        <p:nvSpPr>
          <p:cNvPr id="387" name="Google Shape;387;p19: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l" rtl="0">
              <a:lnSpc>
                <a:spcPct val="100000"/>
              </a:lnSpc>
              <a:spcBef>
                <a:spcPts val="0"/>
              </a:spcBef>
              <a:spcAft>
                <a:spcPts val="0"/>
              </a:spcAft>
              <a:buNone/>
            </a:pPr>
            <a:fld id="{00000000-1234-1234-1234-123412341234}" type="slidenum">
              <a:rPr lang="en-US" altLang="ja-JP"/>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2:notes"/>
          <p:cNvSpPr>
            <a:spLocks noGrp="1" noRot="1" noChangeAspect="1"/>
          </p:cNvSpPr>
          <p:nvPr>
            <p:ph type="sldImg" idx="2"/>
          </p:nvPr>
        </p:nvSpPr>
        <p:spPr>
          <a:xfrm>
            <a:off x="438150" y="768350"/>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8" name="Google Shape;98;p2: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0"/>
              </a:spcBef>
              <a:spcAft>
                <a:spcPts val="0"/>
              </a:spcAft>
              <a:buSzPts val="1400"/>
              <a:buNone/>
            </a:pPr>
            <a:r>
              <a:rPr lang="ja-JP"/>
              <a:t>（デジタルホワイトボード(FigJam版)を活用した学習シートを使用する場合）</a:t>
            </a:r>
            <a:endParaRPr/>
          </a:p>
          <a:p>
            <a:pPr marL="0" lvl="0" indent="0" algn="l" rtl="0">
              <a:lnSpc>
                <a:spcPct val="100000"/>
              </a:lnSpc>
              <a:spcBef>
                <a:spcPts val="0"/>
              </a:spcBef>
              <a:spcAft>
                <a:spcPts val="0"/>
              </a:spcAft>
              <a:buSzPts val="1400"/>
              <a:buNone/>
            </a:pPr>
            <a:r>
              <a:rPr lang="ja-JP"/>
              <a:t>【学習シートへのログイン】（〇分）</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ja-JP"/>
              <a:t>-----流れ-----</a:t>
            </a:r>
            <a:endParaRPr/>
          </a:p>
          <a:p>
            <a:pPr marL="0" lvl="0" indent="0" algn="l" rtl="0">
              <a:lnSpc>
                <a:spcPct val="100000"/>
              </a:lnSpc>
              <a:spcBef>
                <a:spcPts val="0"/>
              </a:spcBef>
              <a:spcAft>
                <a:spcPts val="0"/>
              </a:spcAft>
              <a:buSzPts val="1400"/>
              <a:buNone/>
            </a:pPr>
            <a:r>
              <a:rPr lang="ja-JP"/>
              <a:t>◆今日使う学習シートの準備をします。タブレットのカメラで二次元コードを読み取ってログインしてください。（★）</a:t>
            </a:r>
            <a:endParaRPr/>
          </a:p>
          <a:p>
            <a:pPr marL="0" lvl="0" indent="0" algn="l" rtl="0">
              <a:lnSpc>
                <a:spcPct val="100000"/>
              </a:lnSpc>
              <a:spcBef>
                <a:spcPts val="0"/>
              </a:spcBef>
              <a:spcAft>
                <a:spcPts val="0"/>
              </a:spcAft>
              <a:buSzPts val="1400"/>
              <a:buNone/>
            </a:pPr>
            <a:r>
              <a:rPr lang="ja-JP"/>
              <a:t>（初回のみ）</a:t>
            </a:r>
            <a:endParaRPr/>
          </a:p>
          <a:p>
            <a:pPr marL="0" lvl="0" indent="0" algn="l" rtl="0">
              <a:lnSpc>
                <a:spcPct val="100000"/>
              </a:lnSpc>
              <a:spcBef>
                <a:spcPts val="0"/>
              </a:spcBef>
              <a:spcAft>
                <a:spcPts val="0"/>
              </a:spcAft>
              <a:buSzPts val="1400"/>
              <a:buNone/>
            </a:pPr>
            <a:r>
              <a:rPr lang="ja-JP"/>
              <a:t>◆画面の上で指２本を広げたり、縮めたりすると画面を大きくしたり、小さくしたりすることができます。</a:t>
            </a:r>
            <a:endParaRPr/>
          </a:p>
          <a:p>
            <a:pPr marL="0" lvl="0" indent="0" algn="l" rtl="0">
              <a:lnSpc>
                <a:spcPct val="100000"/>
              </a:lnSpc>
              <a:spcBef>
                <a:spcPts val="0"/>
              </a:spcBef>
              <a:spcAft>
                <a:spcPts val="0"/>
              </a:spcAft>
              <a:buSzPts val="1400"/>
              <a:buNone/>
            </a:pPr>
            <a:r>
              <a:rPr lang="ja-JP"/>
              <a:t>◆画面の上で指２本をスライドさせると画面を動かすことができます。</a:t>
            </a:r>
            <a:endParaRPr/>
          </a:p>
          <a:p>
            <a:pPr marL="0" lvl="0" indent="0" algn="l" rtl="0">
              <a:lnSpc>
                <a:spcPct val="100000"/>
              </a:lnSpc>
              <a:spcBef>
                <a:spcPts val="0"/>
              </a:spcBef>
              <a:spcAft>
                <a:spcPts val="0"/>
              </a:spcAft>
              <a:buSzPts val="1400"/>
              <a:buNone/>
            </a:pPr>
            <a:r>
              <a:rPr lang="ja-JP"/>
              <a:t>◆付箋などを２回タップすると文字を入力できるようになります。</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ja-JP"/>
              <a:t>-----指導上の留意点-----</a:t>
            </a:r>
            <a:endParaRPr/>
          </a:p>
          <a:p>
            <a:pPr marL="0" lvl="0" indent="0" algn="l" rtl="0">
              <a:lnSpc>
                <a:spcPct val="100000"/>
              </a:lnSpc>
              <a:spcBef>
                <a:spcPts val="0"/>
              </a:spcBef>
              <a:spcAft>
                <a:spcPts val="0"/>
              </a:spcAft>
              <a:buSzPts val="1400"/>
              <a:buNone/>
            </a:pPr>
            <a:r>
              <a:rPr lang="ja-JP"/>
              <a:t>・タブレットの操作やFigJamの操作に慣れていない場合には、事前に触らせ、どのようなことができるのかを体験的に学ばせる。</a:t>
            </a:r>
            <a:endParaRPr/>
          </a:p>
          <a:p>
            <a:pPr marL="0" lvl="0" indent="0" algn="l" rtl="0">
              <a:lnSpc>
                <a:spcPct val="100000"/>
              </a:lnSpc>
              <a:spcBef>
                <a:spcPts val="0"/>
              </a:spcBef>
              <a:spcAft>
                <a:spcPts val="0"/>
              </a:spcAft>
              <a:buSzPts val="1400"/>
              <a:buNone/>
            </a:pPr>
            <a:r>
              <a:rPr lang="ja-JP"/>
              <a:t>・自分の色の付箋を決めさせておく。</a:t>
            </a:r>
            <a:endParaRPr/>
          </a:p>
          <a:p>
            <a:pPr marL="0" lvl="0" indent="0" algn="l" rtl="0">
              <a:lnSpc>
                <a:spcPct val="100000"/>
              </a:lnSpc>
              <a:spcBef>
                <a:spcPts val="0"/>
              </a:spcBef>
              <a:spcAft>
                <a:spcPts val="0"/>
              </a:spcAft>
              <a:buSzPts val="1400"/>
              <a:buNone/>
            </a:pPr>
            <a:r>
              <a:rPr lang="ja-JP"/>
              <a:t>・机の上はタブレットだけ出しておく。</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ja-JP"/>
              <a:t>-----予想される児童の学習状況()とそれに対するの声掛けの例【】-----</a:t>
            </a:r>
            <a:endParaRPr/>
          </a:p>
        </p:txBody>
      </p:sp>
      <p:sp>
        <p:nvSpPr>
          <p:cNvPr id="99" name="Google Shape;99;p2: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8"/>
        <p:cNvGrpSpPr/>
        <p:nvPr/>
      </p:nvGrpSpPr>
      <p:grpSpPr>
        <a:xfrm>
          <a:off x="0" y="0"/>
          <a:ext cx="0" cy="0"/>
          <a:chOff x="0" y="0"/>
          <a:chExt cx="0" cy="0"/>
        </a:xfrm>
      </p:grpSpPr>
      <p:sp>
        <p:nvSpPr>
          <p:cNvPr id="399" name="Google Shape;399;p20:notes"/>
          <p:cNvSpPr>
            <a:spLocks noGrp="1" noRot="1" noChangeAspect="1"/>
          </p:cNvSpPr>
          <p:nvPr>
            <p:ph type="sldImg" idx="2"/>
          </p:nvPr>
        </p:nvSpPr>
        <p:spPr>
          <a:xfrm>
            <a:off x="422275" y="762000"/>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0" name="Google Shape;400;p20: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0" marR="0" lvl="0" indent="0" algn="l" rtl="0">
              <a:lnSpc>
                <a:spcPct val="100000"/>
              </a:lnSpc>
              <a:spcBef>
                <a:spcPts val="0"/>
              </a:spcBef>
              <a:spcAft>
                <a:spcPts val="0"/>
              </a:spcAft>
              <a:buSzPts val="1400"/>
              <a:buNone/>
            </a:pPr>
            <a:r>
              <a:rPr lang="ja-JP" dirty="0">
                <a:latin typeface="Arial"/>
                <a:ea typeface="Arial"/>
                <a:cs typeface="Arial"/>
                <a:sym typeface="Arial"/>
              </a:rPr>
              <a:t>【学習シートの使い方が分からない児童がいた場合に使用するスライド例　②気付きの抽出】</a:t>
            </a:r>
            <a:endParaRPr dirty="0"/>
          </a:p>
          <a:p>
            <a:pPr marL="457200" lvl="0" indent="-228600" algn="l" rtl="0">
              <a:lnSpc>
                <a:spcPct val="100000"/>
              </a:lnSpc>
              <a:spcBef>
                <a:spcPts val="0"/>
              </a:spcBef>
              <a:spcAft>
                <a:spcPts val="0"/>
              </a:spcAft>
              <a:buSzPts val="1400"/>
              <a:buNone/>
            </a:pPr>
            <a:endParaRPr dirty="0">
              <a:latin typeface="Arial"/>
              <a:ea typeface="Arial"/>
              <a:cs typeface="Arial"/>
              <a:sym typeface="Arial"/>
            </a:endParaRPr>
          </a:p>
          <a:p>
            <a:pPr marL="0" lvl="0" indent="0" algn="l" rtl="0">
              <a:lnSpc>
                <a:spcPct val="100000"/>
              </a:lnSpc>
              <a:spcBef>
                <a:spcPts val="0"/>
              </a:spcBef>
              <a:spcAft>
                <a:spcPts val="0"/>
              </a:spcAft>
              <a:buSzPts val="1400"/>
              <a:buNone/>
            </a:pPr>
            <a:r>
              <a:rPr lang="ja-JP" dirty="0">
                <a:latin typeface="Arial"/>
                <a:ea typeface="Arial"/>
                <a:cs typeface="Arial"/>
                <a:sym typeface="Arial"/>
              </a:rPr>
              <a:t>-----流れ-----</a:t>
            </a:r>
            <a:endParaRPr dirty="0"/>
          </a:p>
          <a:p>
            <a:pPr marL="0" lvl="0" indent="0" algn="l" rtl="0">
              <a:lnSpc>
                <a:spcPct val="100000"/>
              </a:lnSpc>
              <a:spcBef>
                <a:spcPts val="0"/>
              </a:spcBef>
              <a:spcAft>
                <a:spcPts val="0"/>
              </a:spcAft>
              <a:buSzPts val="1400"/>
              <a:buNone/>
            </a:pPr>
            <a:r>
              <a:rPr lang="ja-JP" dirty="0">
                <a:latin typeface="Arial"/>
                <a:ea typeface="Arial"/>
                <a:cs typeface="Arial"/>
                <a:sym typeface="Arial"/>
              </a:rPr>
              <a:t>気付いたことから「こん虫などの動物がいる場所」について書いているものを残して、書いていないものをよけます。今回の例だと（★）これをよけます。</a:t>
            </a:r>
            <a:endParaRPr dirty="0">
              <a:latin typeface="Arial"/>
              <a:ea typeface="Arial"/>
              <a:cs typeface="Arial"/>
              <a:sym typeface="Arial"/>
            </a:endParaRPr>
          </a:p>
          <a:p>
            <a:pPr marL="457200" lvl="0" indent="-228600" algn="l" rtl="0">
              <a:lnSpc>
                <a:spcPct val="100000"/>
              </a:lnSpc>
              <a:spcBef>
                <a:spcPts val="0"/>
              </a:spcBef>
              <a:spcAft>
                <a:spcPts val="0"/>
              </a:spcAft>
              <a:buSzPts val="1400"/>
              <a:buNone/>
            </a:pPr>
            <a:endParaRPr dirty="0">
              <a:latin typeface="Arial"/>
              <a:ea typeface="Arial"/>
              <a:cs typeface="Arial"/>
              <a:sym typeface="Arial"/>
            </a:endParaRPr>
          </a:p>
          <a:p>
            <a:pPr marL="0" lvl="0" indent="0" algn="l" rtl="0">
              <a:lnSpc>
                <a:spcPct val="100000"/>
              </a:lnSpc>
              <a:spcBef>
                <a:spcPts val="0"/>
              </a:spcBef>
              <a:spcAft>
                <a:spcPts val="0"/>
              </a:spcAft>
              <a:buSzPts val="1400"/>
              <a:buNone/>
            </a:pPr>
            <a:r>
              <a:rPr lang="ja-JP" dirty="0">
                <a:latin typeface="Arial"/>
                <a:ea typeface="Arial"/>
                <a:cs typeface="Arial"/>
                <a:sym typeface="Arial"/>
              </a:rPr>
              <a:t>-----指導上の留意点-----</a:t>
            </a:r>
            <a:endParaRPr lang="en-US" altLang="ja-JP" dirty="0">
              <a:latin typeface="Arial"/>
              <a:ea typeface="Arial"/>
              <a:cs typeface="Arial"/>
              <a:sym typeface="Arial"/>
            </a:endParaRPr>
          </a:p>
          <a:p>
            <a:pPr marL="0" lvl="0" indent="0" algn="l" rtl="0">
              <a:lnSpc>
                <a:spcPct val="100000"/>
              </a:lnSpc>
              <a:spcBef>
                <a:spcPts val="0"/>
              </a:spcBef>
              <a:spcAft>
                <a:spcPts val="0"/>
              </a:spcAft>
              <a:buSzPts val="1400"/>
              <a:buNone/>
            </a:pPr>
            <a:endParaRPr lang="en-US" altLang="ja-JP" dirty="0">
              <a:latin typeface="Arial"/>
              <a:ea typeface="Arial"/>
              <a:cs typeface="Arial"/>
              <a:sym typeface="Arial"/>
            </a:endParaRPr>
          </a:p>
        </p:txBody>
      </p:sp>
      <p:sp>
        <p:nvSpPr>
          <p:cNvPr id="401" name="Google Shape;401;p20: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l" rtl="0">
              <a:lnSpc>
                <a:spcPct val="100000"/>
              </a:lnSpc>
              <a:spcBef>
                <a:spcPts val="0"/>
              </a:spcBef>
              <a:spcAft>
                <a:spcPts val="0"/>
              </a:spcAft>
              <a:buNone/>
            </a:pPr>
            <a:fld id="{00000000-1234-1234-1234-123412341234}" type="slidenum">
              <a:rPr lang="en-US" altLang="ja-JP"/>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p21:notes"/>
          <p:cNvSpPr>
            <a:spLocks noGrp="1" noRot="1" noChangeAspect="1"/>
          </p:cNvSpPr>
          <p:nvPr>
            <p:ph type="sldImg" idx="2"/>
          </p:nvPr>
        </p:nvSpPr>
        <p:spPr>
          <a:xfrm>
            <a:off x="438150" y="768350"/>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14" name="Google Shape;414;p21: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US" altLang="ja-JP" dirty="0">
                <a:latin typeface="Arial"/>
                <a:cs typeface="Arial"/>
                <a:sym typeface="Arial"/>
              </a:rPr>
              <a:t>【</a:t>
            </a:r>
            <a:r>
              <a:rPr lang="ja-JP" altLang="en-US" dirty="0">
                <a:latin typeface="Arial"/>
                <a:cs typeface="Arial"/>
                <a:sym typeface="Arial"/>
              </a:rPr>
              <a:t>学習シートの使い方が分からない児童がいた場合に使用するスライド例　③気付きの整理</a:t>
            </a:r>
            <a:r>
              <a:rPr lang="en-US" altLang="ja-JP" dirty="0">
                <a:latin typeface="Arial"/>
                <a:cs typeface="Arial"/>
                <a:sym typeface="Arial"/>
              </a:rPr>
              <a:t>】</a:t>
            </a:r>
          </a:p>
          <a:p>
            <a:pPr marL="0" marR="0" lvl="0" indent="0" algn="l" rtl="0">
              <a:lnSpc>
                <a:spcPct val="100000"/>
              </a:lnSpc>
              <a:spcBef>
                <a:spcPts val="0"/>
              </a:spcBef>
              <a:spcAft>
                <a:spcPts val="0"/>
              </a:spcAft>
              <a:buClr>
                <a:schemeClr val="dk1"/>
              </a:buClr>
              <a:buSzPts val="1200"/>
              <a:buFont typeface="Arial"/>
              <a:buNone/>
            </a:pPr>
            <a:endParaRPr lang="en-US" altLang="ja-JP" dirty="0">
              <a:latin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en-US" altLang="ja-JP" dirty="0">
                <a:latin typeface="Arial"/>
                <a:cs typeface="Arial"/>
                <a:sym typeface="Arial"/>
              </a:rPr>
              <a:t>-----</a:t>
            </a:r>
            <a:r>
              <a:rPr lang="ja-JP" altLang="en-US" dirty="0">
                <a:latin typeface="Arial"/>
                <a:cs typeface="Arial"/>
                <a:sym typeface="Arial"/>
              </a:rPr>
              <a:t>流れ</a:t>
            </a:r>
            <a:r>
              <a:rPr lang="en-US" altLang="ja-JP" dirty="0">
                <a:latin typeface="Arial"/>
                <a:cs typeface="Arial"/>
                <a:sym typeface="Arial"/>
              </a:rPr>
              <a:t>-----</a:t>
            </a:r>
          </a:p>
          <a:p>
            <a:pPr marL="0" marR="0" lvl="0" indent="0" algn="l" rtl="0">
              <a:lnSpc>
                <a:spcPct val="100000"/>
              </a:lnSpc>
              <a:spcBef>
                <a:spcPts val="0"/>
              </a:spcBef>
              <a:spcAft>
                <a:spcPts val="0"/>
              </a:spcAft>
              <a:buClr>
                <a:schemeClr val="dk1"/>
              </a:buClr>
              <a:buSzPts val="1200"/>
              <a:buFont typeface="Arial"/>
              <a:buNone/>
            </a:pPr>
            <a:r>
              <a:rPr lang="ja-JP" altLang="en-US" dirty="0">
                <a:latin typeface="Arial"/>
                <a:cs typeface="Arial"/>
                <a:sym typeface="Arial"/>
              </a:rPr>
              <a:t>例えば、昆虫などの動物がいる場所について仲間分けし、名前を付けるとこのようになります。</a:t>
            </a:r>
          </a:p>
          <a:p>
            <a:pPr marL="0" marR="0" lvl="0" indent="0" algn="l" rtl="0">
              <a:lnSpc>
                <a:spcPct val="100000"/>
              </a:lnSpc>
              <a:spcBef>
                <a:spcPts val="0"/>
              </a:spcBef>
              <a:spcAft>
                <a:spcPts val="0"/>
              </a:spcAft>
              <a:buClr>
                <a:schemeClr val="dk1"/>
              </a:buClr>
              <a:buSzPts val="1200"/>
              <a:buFont typeface="Arial"/>
              <a:buNone/>
            </a:pPr>
            <a:endParaRPr lang="ja-JP" altLang="en-US" dirty="0">
              <a:latin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en-US" altLang="ja-JP" dirty="0">
                <a:latin typeface="Arial"/>
                <a:cs typeface="Arial"/>
                <a:sym typeface="Arial"/>
              </a:rPr>
              <a:t>-----</a:t>
            </a:r>
            <a:r>
              <a:rPr lang="ja-JP" altLang="en-US" dirty="0">
                <a:latin typeface="Arial"/>
                <a:cs typeface="Arial"/>
                <a:sym typeface="Arial"/>
              </a:rPr>
              <a:t>指導上の留意点</a:t>
            </a:r>
            <a:r>
              <a:rPr lang="en-US" altLang="ja-JP" dirty="0">
                <a:latin typeface="Arial"/>
                <a:cs typeface="Arial"/>
                <a:sym typeface="Arial"/>
              </a:rPr>
              <a:t>-----</a:t>
            </a:r>
          </a:p>
          <a:p>
            <a:pPr marL="0" marR="0" lvl="0" indent="0" algn="l" rtl="0">
              <a:lnSpc>
                <a:spcPct val="100000"/>
              </a:lnSpc>
              <a:spcBef>
                <a:spcPts val="0"/>
              </a:spcBef>
              <a:spcAft>
                <a:spcPts val="0"/>
              </a:spcAft>
              <a:buClr>
                <a:schemeClr val="dk1"/>
              </a:buClr>
              <a:buSzPts val="1200"/>
              <a:buFont typeface="Arial"/>
              <a:buNone/>
            </a:pPr>
            <a:endParaRPr lang="ja-JP" altLang="en-US" dirty="0">
              <a:latin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endParaRPr lang="ja-JP" altLang="en-US" dirty="0"/>
          </a:p>
          <a:p>
            <a:pPr marL="0" lvl="0" indent="0" algn="l" rtl="0">
              <a:lnSpc>
                <a:spcPct val="100000"/>
              </a:lnSpc>
              <a:spcBef>
                <a:spcPts val="0"/>
              </a:spcBef>
              <a:spcAft>
                <a:spcPts val="0"/>
              </a:spcAft>
              <a:buSzPts val="1400"/>
              <a:buNone/>
            </a:pPr>
            <a:endParaRPr dirty="0">
              <a:latin typeface="Arial"/>
              <a:ea typeface="Arial"/>
              <a:cs typeface="Arial"/>
              <a:sym typeface="Arial"/>
            </a:endParaRPr>
          </a:p>
        </p:txBody>
      </p:sp>
      <p:sp>
        <p:nvSpPr>
          <p:cNvPr id="415" name="Google Shape;415;p21: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9"/>
        <p:cNvGrpSpPr/>
        <p:nvPr/>
      </p:nvGrpSpPr>
      <p:grpSpPr>
        <a:xfrm>
          <a:off x="0" y="0"/>
          <a:ext cx="0" cy="0"/>
          <a:chOff x="0" y="0"/>
          <a:chExt cx="0" cy="0"/>
        </a:xfrm>
      </p:grpSpPr>
      <p:sp>
        <p:nvSpPr>
          <p:cNvPr id="430" name="Google Shape;430;p22:notes"/>
          <p:cNvSpPr>
            <a:spLocks noGrp="1" noRot="1" noChangeAspect="1"/>
          </p:cNvSpPr>
          <p:nvPr>
            <p:ph type="sldImg" idx="2"/>
          </p:nvPr>
        </p:nvSpPr>
        <p:spPr>
          <a:xfrm>
            <a:off x="438150" y="768350"/>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31" name="Google Shape;431;p22: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0"/>
              </a:spcBef>
              <a:spcAft>
                <a:spcPts val="0"/>
              </a:spcAft>
              <a:buSzPts val="1400"/>
              <a:buNone/>
            </a:pPr>
            <a:r>
              <a:rPr lang="en-US" altLang="ja-JP" dirty="0"/>
              <a:t>【</a:t>
            </a:r>
            <a:r>
              <a:rPr lang="ja-JP" altLang="en-US" dirty="0"/>
              <a:t>学習シートの使い方が分からない児童がいた場合に使用するスライド例　④自然事象への気付き</a:t>
            </a:r>
            <a:r>
              <a:rPr lang="en-US" altLang="ja-JP" dirty="0"/>
              <a:t>】</a:t>
            </a:r>
          </a:p>
          <a:p>
            <a:pPr marL="0" lvl="0" indent="0" algn="l" rtl="0">
              <a:lnSpc>
                <a:spcPct val="100000"/>
              </a:lnSpc>
              <a:spcBef>
                <a:spcPts val="0"/>
              </a:spcBef>
              <a:spcAft>
                <a:spcPts val="0"/>
              </a:spcAft>
              <a:buSzPts val="1400"/>
              <a:buNone/>
            </a:pPr>
            <a:endParaRPr lang="en-US" altLang="ja-JP" dirty="0"/>
          </a:p>
          <a:p>
            <a:pPr marL="0" lvl="0" indent="0" algn="l" rtl="0">
              <a:lnSpc>
                <a:spcPct val="100000"/>
              </a:lnSpc>
              <a:spcBef>
                <a:spcPts val="0"/>
              </a:spcBef>
              <a:spcAft>
                <a:spcPts val="0"/>
              </a:spcAft>
              <a:buSzPts val="1400"/>
              <a:buNone/>
            </a:pPr>
            <a:r>
              <a:rPr lang="en-US" altLang="ja-JP" dirty="0"/>
              <a:t>-----</a:t>
            </a:r>
            <a:r>
              <a:rPr lang="ja-JP" altLang="en-US" dirty="0"/>
              <a:t>流れ</a:t>
            </a:r>
            <a:r>
              <a:rPr lang="en-US" altLang="ja-JP" dirty="0"/>
              <a:t>-----</a:t>
            </a:r>
          </a:p>
          <a:p>
            <a:pPr marL="0" lvl="0" indent="0" algn="l" rtl="0">
              <a:lnSpc>
                <a:spcPct val="100000"/>
              </a:lnSpc>
              <a:spcBef>
                <a:spcPts val="0"/>
              </a:spcBef>
              <a:spcAft>
                <a:spcPts val="0"/>
              </a:spcAft>
              <a:buSzPts val="1400"/>
              <a:buNone/>
            </a:pPr>
            <a:r>
              <a:rPr lang="ja-JP" altLang="en-US" dirty="0"/>
              <a:t>昆虫などの動物がいる場所について仲間分けすることで気付いたことは</a:t>
            </a:r>
            <a:r>
              <a:rPr lang="en-US" altLang="ja-JP" dirty="0"/>
              <a:t>(★)</a:t>
            </a:r>
            <a:r>
              <a:rPr lang="ja-JP" altLang="en-US" dirty="0"/>
              <a:t>このようになります。</a:t>
            </a:r>
          </a:p>
          <a:p>
            <a:pPr marL="0" lvl="0" indent="0" algn="l" rtl="0">
              <a:lnSpc>
                <a:spcPct val="100000"/>
              </a:lnSpc>
              <a:spcBef>
                <a:spcPts val="0"/>
              </a:spcBef>
              <a:spcAft>
                <a:spcPts val="0"/>
              </a:spcAft>
              <a:buSzPts val="1400"/>
              <a:buNone/>
            </a:pPr>
            <a:endParaRPr lang="ja-JP" altLang="en-US" dirty="0"/>
          </a:p>
          <a:p>
            <a:pPr marL="0" lvl="0" indent="0" algn="l" rtl="0">
              <a:lnSpc>
                <a:spcPct val="100000"/>
              </a:lnSpc>
              <a:spcBef>
                <a:spcPts val="0"/>
              </a:spcBef>
              <a:spcAft>
                <a:spcPts val="0"/>
              </a:spcAft>
              <a:buSzPts val="1400"/>
              <a:buNone/>
            </a:pPr>
            <a:r>
              <a:rPr lang="en-US" altLang="ja-JP" dirty="0"/>
              <a:t>-----</a:t>
            </a:r>
            <a:r>
              <a:rPr lang="ja-JP" altLang="en-US" dirty="0"/>
              <a:t>指導上の留意点</a:t>
            </a:r>
            <a:r>
              <a:rPr lang="en-US" altLang="ja-JP" dirty="0"/>
              <a:t>-----</a:t>
            </a:r>
          </a:p>
          <a:p>
            <a:pPr marL="0" lvl="0" indent="0" algn="l" rtl="0">
              <a:lnSpc>
                <a:spcPct val="100000"/>
              </a:lnSpc>
              <a:spcBef>
                <a:spcPts val="0"/>
              </a:spcBef>
              <a:spcAft>
                <a:spcPts val="0"/>
              </a:spcAft>
              <a:buSzPts val="1400"/>
              <a:buNone/>
            </a:pPr>
            <a:endParaRPr dirty="0"/>
          </a:p>
        </p:txBody>
      </p:sp>
      <p:sp>
        <p:nvSpPr>
          <p:cNvPr id="432" name="Google Shape;432;p22: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1"/>
        <p:cNvGrpSpPr/>
        <p:nvPr/>
      </p:nvGrpSpPr>
      <p:grpSpPr>
        <a:xfrm>
          <a:off x="0" y="0"/>
          <a:ext cx="0" cy="0"/>
          <a:chOff x="0" y="0"/>
          <a:chExt cx="0" cy="0"/>
        </a:xfrm>
      </p:grpSpPr>
      <p:sp>
        <p:nvSpPr>
          <p:cNvPr id="452" name="Google Shape;452;p23:notes"/>
          <p:cNvSpPr>
            <a:spLocks noGrp="1" noRot="1" noChangeAspect="1"/>
          </p:cNvSpPr>
          <p:nvPr>
            <p:ph type="sldImg" idx="2"/>
          </p:nvPr>
        </p:nvSpPr>
        <p:spPr>
          <a:xfrm>
            <a:off x="438150" y="768350"/>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53" name="Google Shape;453;p23: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0"/>
              </a:spcBef>
              <a:spcAft>
                <a:spcPts val="0"/>
              </a:spcAft>
              <a:buSzPts val="1400"/>
              <a:buNone/>
            </a:pPr>
            <a:r>
              <a:rPr lang="en-US" altLang="ja-JP" dirty="0">
                <a:latin typeface="Arial"/>
                <a:ea typeface="Arial"/>
                <a:cs typeface="Arial"/>
                <a:sym typeface="Arial"/>
              </a:rPr>
              <a:t>【</a:t>
            </a:r>
            <a:r>
              <a:rPr lang="ja-JP" altLang="en-US" dirty="0">
                <a:latin typeface="Arial"/>
                <a:ea typeface="Arial"/>
                <a:cs typeface="Arial"/>
                <a:sym typeface="Arial"/>
              </a:rPr>
              <a:t>学習シートの使い方が分からない児童がいた場合に使用するスライド例　⑤関係性を見いだす</a:t>
            </a:r>
            <a:r>
              <a:rPr lang="en-US" altLang="ja-JP" dirty="0">
                <a:latin typeface="Arial"/>
                <a:ea typeface="Arial"/>
                <a:cs typeface="Arial"/>
                <a:sym typeface="Arial"/>
              </a:rPr>
              <a:t>】</a:t>
            </a:r>
          </a:p>
          <a:p>
            <a:pPr marL="0" lvl="0" indent="0" algn="l" rtl="0">
              <a:lnSpc>
                <a:spcPct val="100000"/>
              </a:lnSpc>
              <a:spcBef>
                <a:spcPts val="0"/>
              </a:spcBef>
              <a:spcAft>
                <a:spcPts val="0"/>
              </a:spcAft>
              <a:buSzPts val="1400"/>
              <a:buNone/>
            </a:pPr>
            <a:endParaRPr lang="en-US" altLang="ja-JP" dirty="0">
              <a:latin typeface="Arial"/>
              <a:ea typeface="Arial"/>
              <a:cs typeface="Arial"/>
              <a:sym typeface="Arial"/>
            </a:endParaRPr>
          </a:p>
          <a:p>
            <a:pPr marL="0" lvl="0" indent="0" algn="l" rtl="0">
              <a:lnSpc>
                <a:spcPct val="100000"/>
              </a:lnSpc>
              <a:spcBef>
                <a:spcPts val="0"/>
              </a:spcBef>
              <a:spcAft>
                <a:spcPts val="0"/>
              </a:spcAft>
              <a:buSzPts val="1400"/>
              <a:buNone/>
            </a:pPr>
            <a:r>
              <a:rPr lang="en-US" altLang="ja-JP" dirty="0">
                <a:latin typeface="Arial"/>
                <a:ea typeface="Arial"/>
                <a:cs typeface="Arial"/>
                <a:sym typeface="Arial"/>
              </a:rPr>
              <a:t>-----</a:t>
            </a:r>
            <a:r>
              <a:rPr lang="ja-JP" altLang="en-US" dirty="0">
                <a:latin typeface="Arial"/>
                <a:ea typeface="Arial"/>
                <a:cs typeface="Arial"/>
                <a:sym typeface="Arial"/>
              </a:rPr>
              <a:t>流れ</a:t>
            </a:r>
            <a:r>
              <a:rPr lang="en-US" altLang="ja-JP" dirty="0">
                <a:latin typeface="Arial"/>
                <a:ea typeface="Arial"/>
                <a:cs typeface="Arial"/>
                <a:sym typeface="Arial"/>
              </a:rPr>
              <a:t>-----</a:t>
            </a:r>
          </a:p>
          <a:p>
            <a:pPr marL="0" lvl="0" indent="0" algn="l" rtl="0">
              <a:lnSpc>
                <a:spcPct val="100000"/>
              </a:lnSpc>
              <a:spcBef>
                <a:spcPts val="0"/>
              </a:spcBef>
              <a:spcAft>
                <a:spcPts val="0"/>
              </a:spcAft>
              <a:buSzPts val="1400"/>
              <a:buNone/>
            </a:pPr>
            <a:r>
              <a:rPr lang="ja-JP" altLang="en-US" dirty="0">
                <a:latin typeface="Arial"/>
                <a:ea typeface="Arial"/>
                <a:cs typeface="Arial"/>
                <a:sym typeface="Arial"/>
              </a:rPr>
              <a:t>昆虫などの動物がいる場所が木だとしたら、例は、（★）「カブトムシ」「クワガタ」となり</a:t>
            </a:r>
          </a:p>
          <a:p>
            <a:pPr marL="0" lvl="0" indent="0" algn="l" rtl="0">
              <a:lnSpc>
                <a:spcPct val="100000"/>
              </a:lnSpc>
              <a:spcBef>
                <a:spcPts val="0"/>
              </a:spcBef>
              <a:spcAft>
                <a:spcPts val="0"/>
              </a:spcAft>
              <a:buSzPts val="1400"/>
              <a:buNone/>
            </a:pPr>
            <a:r>
              <a:rPr lang="ja-JP" altLang="en-US" dirty="0">
                <a:latin typeface="Arial"/>
                <a:ea typeface="Arial"/>
                <a:cs typeface="Arial"/>
                <a:sym typeface="Arial"/>
              </a:rPr>
              <a:t>その３つの共通点は、</a:t>
            </a:r>
            <a:r>
              <a:rPr lang="en-US" altLang="ja-JP" dirty="0">
                <a:latin typeface="Arial"/>
                <a:ea typeface="Arial"/>
                <a:cs typeface="Arial"/>
                <a:sym typeface="Arial"/>
              </a:rPr>
              <a:t>(★)</a:t>
            </a:r>
            <a:r>
              <a:rPr lang="ja-JP" altLang="en-US" dirty="0">
                <a:latin typeface="Arial"/>
                <a:ea typeface="Arial"/>
                <a:cs typeface="Arial"/>
                <a:sym typeface="Arial"/>
              </a:rPr>
              <a:t>黒や茶色とか、樹液を吸う　となります。</a:t>
            </a:r>
          </a:p>
          <a:p>
            <a:pPr marL="0" lvl="0" indent="0" algn="l" rtl="0">
              <a:lnSpc>
                <a:spcPct val="100000"/>
              </a:lnSpc>
              <a:spcBef>
                <a:spcPts val="0"/>
              </a:spcBef>
              <a:spcAft>
                <a:spcPts val="0"/>
              </a:spcAft>
              <a:buSzPts val="1400"/>
              <a:buNone/>
            </a:pPr>
            <a:endParaRPr lang="ja-JP" altLang="en-US" dirty="0">
              <a:latin typeface="Arial"/>
              <a:ea typeface="Arial"/>
              <a:cs typeface="Arial"/>
              <a:sym typeface="Arial"/>
            </a:endParaRPr>
          </a:p>
          <a:p>
            <a:pPr marL="0" lvl="0" indent="0" algn="l" rtl="0">
              <a:lnSpc>
                <a:spcPct val="100000"/>
              </a:lnSpc>
              <a:spcBef>
                <a:spcPts val="0"/>
              </a:spcBef>
              <a:spcAft>
                <a:spcPts val="0"/>
              </a:spcAft>
              <a:buSzPts val="1400"/>
              <a:buNone/>
            </a:pPr>
            <a:r>
              <a:rPr lang="en-US" altLang="ja-JP" dirty="0">
                <a:latin typeface="Arial"/>
                <a:ea typeface="Arial"/>
                <a:cs typeface="Arial"/>
                <a:sym typeface="Arial"/>
              </a:rPr>
              <a:t>-----</a:t>
            </a:r>
            <a:r>
              <a:rPr lang="ja-JP" altLang="en-US" dirty="0">
                <a:latin typeface="Arial"/>
                <a:ea typeface="Arial"/>
                <a:cs typeface="Arial"/>
                <a:sym typeface="Arial"/>
              </a:rPr>
              <a:t>指導上の留意点</a:t>
            </a:r>
            <a:r>
              <a:rPr lang="en-US" altLang="ja-JP" dirty="0">
                <a:latin typeface="Arial"/>
                <a:ea typeface="Arial"/>
                <a:cs typeface="Arial"/>
                <a:sym typeface="Arial"/>
              </a:rPr>
              <a:t>-----</a:t>
            </a:r>
          </a:p>
          <a:p>
            <a:pPr marL="0" lvl="0" indent="0" algn="l" rtl="0">
              <a:lnSpc>
                <a:spcPct val="100000"/>
              </a:lnSpc>
              <a:spcBef>
                <a:spcPts val="0"/>
              </a:spcBef>
              <a:spcAft>
                <a:spcPts val="0"/>
              </a:spcAft>
              <a:buSzPts val="1400"/>
              <a:buNone/>
            </a:pPr>
            <a:r>
              <a:rPr lang="ja-JP" altLang="en-US" dirty="0">
                <a:latin typeface="Arial"/>
                <a:ea typeface="Arial"/>
                <a:cs typeface="Arial"/>
                <a:sym typeface="Arial"/>
              </a:rPr>
              <a:t>気付きから得られる共通点は、１つだけではないことを伝える。</a:t>
            </a:r>
          </a:p>
          <a:p>
            <a:pPr marL="0" lvl="0" indent="0" algn="l" rtl="0">
              <a:lnSpc>
                <a:spcPct val="100000"/>
              </a:lnSpc>
              <a:spcBef>
                <a:spcPts val="0"/>
              </a:spcBef>
              <a:spcAft>
                <a:spcPts val="0"/>
              </a:spcAft>
              <a:buSzPts val="1400"/>
              <a:buNone/>
            </a:pPr>
            <a:endParaRPr dirty="0">
              <a:latin typeface="Arial"/>
              <a:ea typeface="Arial"/>
              <a:cs typeface="Arial"/>
              <a:sym typeface="Arial"/>
            </a:endParaRPr>
          </a:p>
        </p:txBody>
      </p:sp>
      <p:sp>
        <p:nvSpPr>
          <p:cNvPr id="454" name="Google Shape;454;p23: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1"/>
        <p:cNvGrpSpPr/>
        <p:nvPr/>
      </p:nvGrpSpPr>
      <p:grpSpPr>
        <a:xfrm>
          <a:off x="0" y="0"/>
          <a:ext cx="0" cy="0"/>
          <a:chOff x="0" y="0"/>
          <a:chExt cx="0" cy="0"/>
        </a:xfrm>
      </p:grpSpPr>
      <p:sp>
        <p:nvSpPr>
          <p:cNvPr id="472" name="Google Shape;472;p24:notes"/>
          <p:cNvSpPr>
            <a:spLocks noGrp="1" noRot="1" noChangeAspect="1"/>
          </p:cNvSpPr>
          <p:nvPr>
            <p:ph type="sldImg" idx="2"/>
          </p:nvPr>
        </p:nvSpPr>
        <p:spPr>
          <a:xfrm>
            <a:off x="438150" y="768350"/>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73" name="Google Shape;473;p24: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0"/>
              </a:spcBef>
              <a:spcAft>
                <a:spcPts val="0"/>
              </a:spcAft>
              <a:buSzPts val="1400"/>
              <a:buNone/>
            </a:pPr>
            <a:r>
              <a:rPr lang="en-US" altLang="ja-JP" dirty="0"/>
              <a:t>【</a:t>
            </a:r>
            <a:r>
              <a:rPr lang="ja-JP" altLang="en-US" dirty="0"/>
              <a:t>学習シートの使い方が分からない児童がいた場合に使用するスライド例　⑥傾向を見いだす</a:t>
            </a:r>
            <a:r>
              <a:rPr lang="en-US" altLang="ja-JP" dirty="0"/>
              <a:t>】</a:t>
            </a:r>
          </a:p>
          <a:p>
            <a:pPr marL="0" lvl="0" indent="0" algn="l" rtl="0">
              <a:lnSpc>
                <a:spcPct val="100000"/>
              </a:lnSpc>
              <a:spcBef>
                <a:spcPts val="0"/>
              </a:spcBef>
              <a:spcAft>
                <a:spcPts val="0"/>
              </a:spcAft>
              <a:buSzPts val="1400"/>
              <a:buNone/>
            </a:pPr>
            <a:endParaRPr lang="en-US" altLang="ja-JP" dirty="0"/>
          </a:p>
          <a:p>
            <a:pPr marL="0" lvl="0" indent="0" algn="l" rtl="0">
              <a:lnSpc>
                <a:spcPct val="100000"/>
              </a:lnSpc>
              <a:spcBef>
                <a:spcPts val="0"/>
              </a:spcBef>
              <a:spcAft>
                <a:spcPts val="0"/>
              </a:spcAft>
              <a:buSzPts val="1400"/>
              <a:buNone/>
            </a:pPr>
            <a:r>
              <a:rPr lang="en-US" altLang="ja-JP" dirty="0"/>
              <a:t>-----</a:t>
            </a:r>
            <a:r>
              <a:rPr lang="ja-JP" altLang="en-US" dirty="0"/>
              <a:t>流れ</a:t>
            </a:r>
            <a:r>
              <a:rPr lang="en-US" altLang="ja-JP" dirty="0"/>
              <a:t>-----</a:t>
            </a:r>
          </a:p>
          <a:p>
            <a:pPr marL="0" lvl="0" indent="0" algn="l" rtl="0">
              <a:lnSpc>
                <a:spcPct val="100000"/>
              </a:lnSpc>
              <a:spcBef>
                <a:spcPts val="0"/>
              </a:spcBef>
              <a:spcAft>
                <a:spcPts val="0"/>
              </a:spcAft>
              <a:buSzPts val="1400"/>
              <a:buNone/>
            </a:pPr>
            <a:r>
              <a:rPr lang="ja-JP" altLang="en-US" dirty="0"/>
              <a:t>共通点が「黒や茶色」だとしたら</a:t>
            </a:r>
          </a:p>
          <a:p>
            <a:pPr marL="0" lvl="0" indent="0" algn="l" rtl="0">
              <a:lnSpc>
                <a:spcPct val="100000"/>
              </a:lnSpc>
              <a:spcBef>
                <a:spcPts val="0"/>
              </a:spcBef>
              <a:spcAft>
                <a:spcPts val="0"/>
              </a:spcAft>
              <a:buSzPts val="1400"/>
              <a:buNone/>
            </a:pPr>
            <a:r>
              <a:rPr lang="ja-JP" altLang="en-US" dirty="0"/>
              <a:t>特徴は、（★）「色」となります。</a:t>
            </a:r>
          </a:p>
          <a:p>
            <a:pPr marL="0" lvl="0" indent="0" algn="l" rtl="0">
              <a:lnSpc>
                <a:spcPct val="100000"/>
              </a:lnSpc>
              <a:spcBef>
                <a:spcPts val="0"/>
              </a:spcBef>
              <a:spcAft>
                <a:spcPts val="0"/>
              </a:spcAft>
              <a:buSzPts val="1400"/>
              <a:buNone/>
            </a:pPr>
            <a:r>
              <a:rPr lang="ja-JP" altLang="en-US" dirty="0"/>
              <a:t>「樹液を吸う」だとしたら、「食べ物」のようになります。</a:t>
            </a:r>
          </a:p>
          <a:p>
            <a:pPr marL="0" lvl="0" indent="0" algn="l" rtl="0">
              <a:lnSpc>
                <a:spcPct val="100000"/>
              </a:lnSpc>
              <a:spcBef>
                <a:spcPts val="0"/>
              </a:spcBef>
              <a:spcAft>
                <a:spcPts val="0"/>
              </a:spcAft>
              <a:buSzPts val="1400"/>
              <a:buNone/>
            </a:pPr>
            <a:endParaRPr lang="ja-JP" altLang="en-US" dirty="0"/>
          </a:p>
          <a:p>
            <a:pPr marL="0" lvl="0" indent="0" algn="l" rtl="0">
              <a:lnSpc>
                <a:spcPct val="100000"/>
              </a:lnSpc>
              <a:spcBef>
                <a:spcPts val="0"/>
              </a:spcBef>
              <a:spcAft>
                <a:spcPts val="0"/>
              </a:spcAft>
              <a:buSzPts val="1400"/>
              <a:buNone/>
            </a:pPr>
            <a:r>
              <a:rPr lang="en-US" altLang="ja-JP" dirty="0"/>
              <a:t>-----</a:t>
            </a:r>
            <a:r>
              <a:rPr lang="ja-JP" altLang="en-US" dirty="0"/>
              <a:t>指導上の留意点</a:t>
            </a:r>
            <a:r>
              <a:rPr lang="en-US" altLang="ja-JP" dirty="0"/>
              <a:t>-----</a:t>
            </a:r>
          </a:p>
          <a:p>
            <a:pPr marL="0" lvl="0" indent="0" algn="l" rtl="0">
              <a:lnSpc>
                <a:spcPct val="100000"/>
              </a:lnSpc>
              <a:spcBef>
                <a:spcPts val="0"/>
              </a:spcBef>
              <a:spcAft>
                <a:spcPts val="0"/>
              </a:spcAft>
              <a:buSzPts val="1400"/>
              <a:buNone/>
            </a:pPr>
            <a:endParaRPr dirty="0"/>
          </a:p>
        </p:txBody>
      </p:sp>
      <p:sp>
        <p:nvSpPr>
          <p:cNvPr id="474" name="Google Shape;474;p24: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24</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3:notes"/>
          <p:cNvSpPr>
            <a:spLocks noGrp="1" noRot="1" noChangeAspect="1"/>
          </p:cNvSpPr>
          <p:nvPr>
            <p:ph type="sldImg" idx="2"/>
          </p:nvPr>
        </p:nvSpPr>
        <p:spPr>
          <a:xfrm>
            <a:off x="438150" y="768350"/>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2" name="Google Shape;132;p3: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0"/>
              </a:spcBef>
              <a:spcAft>
                <a:spcPts val="0"/>
              </a:spcAft>
              <a:buSzPts val="1400"/>
              <a:buNone/>
            </a:pPr>
            <a:r>
              <a:rPr lang="ja-JP">
                <a:latin typeface="Arial"/>
                <a:ea typeface="Arial"/>
                <a:cs typeface="Arial"/>
                <a:sym typeface="Arial"/>
              </a:rPr>
              <a:t>（前時までの学習が本時と関連がある場合に行う）</a:t>
            </a:r>
            <a:endParaRPr/>
          </a:p>
          <a:p>
            <a:pPr marL="0" lvl="0" indent="0" algn="l" rtl="0">
              <a:lnSpc>
                <a:spcPct val="100000"/>
              </a:lnSpc>
              <a:spcBef>
                <a:spcPts val="0"/>
              </a:spcBef>
              <a:spcAft>
                <a:spcPts val="0"/>
              </a:spcAft>
              <a:buSzPts val="1400"/>
              <a:buNone/>
            </a:pPr>
            <a:r>
              <a:rPr lang="ja-JP">
                <a:latin typeface="Arial"/>
                <a:ea typeface="Arial"/>
                <a:cs typeface="Arial"/>
                <a:sym typeface="Arial"/>
              </a:rPr>
              <a:t>０　前の時間までの学習を振り返ろう</a:t>
            </a:r>
            <a:endParaRPr/>
          </a:p>
          <a:p>
            <a:pPr marL="0" lvl="0" indent="0" algn="l" rtl="0">
              <a:lnSpc>
                <a:spcPct val="100000"/>
              </a:lnSpc>
              <a:spcBef>
                <a:spcPts val="0"/>
              </a:spcBef>
              <a:spcAft>
                <a:spcPts val="0"/>
              </a:spcAft>
              <a:buSzPts val="1400"/>
              <a:buNone/>
            </a:pPr>
            <a:r>
              <a:rPr lang="ja-JP">
                <a:latin typeface="Arial"/>
                <a:ea typeface="Arial"/>
                <a:cs typeface="Arial"/>
                <a:sym typeface="Arial"/>
              </a:rPr>
              <a:t>【既習事項の確認】（〇分）</a:t>
            </a:r>
            <a:endParaRPr/>
          </a:p>
          <a:p>
            <a:pPr marL="0" lvl="0" indent="0" algn="l" rtl="0">
              <a:lnSpc>
                <a:spcPct val="100000"/>
              </a:lnSpc>
              <a:spcBef>
                <a:spcPts val="0"/>
              </a:spcBef>
              <a:spcAft>
                <a:spcPts val="0"/>
              </a:spcAft>
              <a:buSzPts val="1400"/>
              <a:buNone/>
            </a:pPr>
            <a:r>
              <a:rPr lang="ja-JP">
                <a:latin typeface="Arial"/>
                <a:ea typeface="Arial"/>
                <a:cs typeface="Arial"/>
                <a:sym typeface="Arial"/>
              </a:rPr>
              <a:t>-----流れ-----</a:t>
            </a:r>
            <a:endParaRPr/>
          </a:p>
          <a:p>
            <a:pPr marL="0" lvl="0" indent="0" algn="l" rtl="0">
              <a:lnSpc>
                <a:spcPct val="100000"/>
              </a:lnSpc>
              <a:spcBef>
                <a:spcPts val="0"/>
              </a:spcBef>
              <a:spcAft>
                <a:spcPts val="0"/>
              </a:spcAft>
              <a:buSzPts val="1400"/>
              <a:buNone/>
            </a:pPr>
            <a:r>
              <a:rPr lang="ja-JP">
                <a:latin typeface="Arial"/>
                <a:ea typeface="Arial"/>
                <a:cs typeface="Arial"/>
                <a:sym typeface="Arial"/>
              </a:rPr>
              <a:t>◆これまでの理科の時間でやったことを確認します。（★）</a:t>
            </a:r>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ja-JP">
                <a:latin typeface="Arial"/>
                <a:ea typeface="Arial"/>
                <a:cs typeface="Arial"/>
                <a:sym typeface="Arial"/>
              </a:rPr>
              <a:t>-----指導上の留意点-----</a:t>
            </a:r>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ja-JP">
                <a:latin typeface="Arial"/>
                <a:ea typeface="Arial"/>
                <a:cs typeface="Arial"/>
                <a:sym typeface="Arial"/>
              </a:rPr>
              <a:t>-----予想される児童の学習状況()とそれに対するの声掛けの例【】-----</a:t>
            </a:r>
            <a:endParaRPr/>
          </a:p>
          <a:p>
            <a:pPr marL="0" lvl="0" indent="0" algn="l" rtl="0">
              <a:lnSpc>
                <a:spcPct val="100000"/>
              </a:lnSpc>
              <a:spcBef>
                <a:spcPts val="0"/>
              </a:spcBef>
              <a:spcAft>
                <a:spcPts val="0"/>
              </a:spcAft>
              <a:buSzPts val="1400"/>
              <a:buNone/>
            </a:pPr>
            <a:endParaRPr>
              <a:latin typeface="Arial"/>
              <a:ea typeface="Arial"/>
              <a:cs typeface="Arial"/>
              <a:sym typeface="Arial"/>
            </a:endParaRPr>
          </a:p>
        </p:txBody>
      </p:sp>
      <p:sp>
        <p:nvSpPr>
          <p:cNvPr id="133" name="Google Shape;133;p3: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4:notes"/>
          <p:cNvSpPr>
            <a:spLocks noGrp="1" noRot="1" noChangeAspect="1"/>
          </p:cNvSpPr>
          <p:nvPr>
            <p:ph type="sldImg" idx="2"/>
          </p:nvPr>
        </p:nvSpPr>
        <p:spPr>
          <a:xfrm>
            <a:off x="438150" y="768350"/>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3" name="Google Shape;143;p4: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0"/>
              </a:spcBef>
              <a:spcAft>
                <a:spcPts val="0"/>
              </a:spcAft>
              <a:buSzPts val="1400"/>
              <a:buNone/>
            </a:pPr>
            <a:r>
              <a:rPr lang="ja-JP">
                <a:latin typeface="Arial"/>
                <a:ea typeface="Arial"/>
                <a:cs typeface="Arial"/>
                <a:sym typeface="Arial"/>
              </a:rPr>
              <a:t>（児童の素朴概念がない（足りない）場合に行う）</a:t>
            </a:r>
            <a:endParaRPr/>
          </a:p>
          <a:p>
            <a:pPr marL="0" lvl="0" indent="0" algn="l" rtl="0">
              <a:lnSpc>
                <a:spcPct val="100000"/>
              </a:lnSpc>
              <a:spcBef>
                <a:spcPts val="0"/>
              </a:spcBef>
              <a:spcAft>
                <a:spcPts val="0"/>
              </a:spcAft>
              <a:buSzPts val="1400"/>
              <a:buNone/>
            </a:pPr>
            <a:r>
              <a:rPr lang="ja-JP">
                <a:latin typeface="Arial"/>
                <a:ea typeface="Arial"/>
                <a:cs typeface="Arial"/>
                <a:sym typeface="Arial"/>
              </a:rPr>
              <a:t>０　「〇〇」で遊ぼう</a:t>
            </a:r>
            <a:endParaRPr/>
          </a:p>
          <a:p>
            <a:pPr marL="0" lvl="0" indent="0" algn="l" rtl="0">
              <a:lnSpc>
                <a:spcPct val="100000"/>
              </a:lnSpc>
              <a:spcBef>
                <a:spcPts val="0"/>
              </a:spcBef>
              <a:spcAft>
                <a:spcPts val="0"/>
              </a:spcAft>
              <a:buSzPts val="1400"/>
              <a:buNone/>
            </a:pPr>
            <a:r>
              <a:rPr lang="ja-JP">
                <a:latin typeface="Arial"/>
                <a:ea typeface="Arial"/>
                <a:cs typeface="Arial"/>
                <a:sym typeface="Arial"/>
              </a:rPr>
              <a:t>【素朴概念が乏しい場合の体験活動】（〇分）</a:t>
            </a:r>
            <a:endParaRPr/>
          </a:p>
          <a:p>
            <a:pPr marL="0" lvl="0" indent="0" algn="l" rtl="0">
              <a:lnSpc>
                <a:spcPct val="100000"/>
              </a:lnSpc>
              <a:spcBef>
                <a:spcPts val="0"/>
              </a:spcBef>
              <a:spcAft>
                <a:spcPts val="0"/>
              </a:spcAft>
              <a:buSzPts val="1400"/>
              <a:buNone/>
            </a:pPr>
            <a:r>
              <a:rPr lang="ja-JP">
                <a:latin typeface="Arial"/>
                <a:ea typeface="Arial"/>
                <a:cs typeface="Arial"/>
                <a:sym typeface="Arial"/>
              </a:rPr>
              <a:t>-----流れ-----</a:t>
            </a:r>
            <a:endParaRPr/>
          </a:p>
          <a:p>
            <a:pPr marL="0" lvl="0" indent="0" algn="l" rtl="0">
              <a:lnSpc>
                <a:spcPct val="100000"/>
              </a:lnSpc>
              <a:spcBef>
                <a:spcPts val="0"/>
              </a:spcBef>
              <a:spcAft>
                <a:spcPts val="0"/>
              </a:spcAft>
              <a:buSzPts val="1400"/>
              <a:buNone/>
            </a:pPr>
            <a:r>
              <a:rPr lang="ja-JP">
                <a:latin typeface="Arial"/>
                <a:ea typeface="Arial"/>
                <a:cs typeface="Arial"/>
                <a:sym typeface="Arial"/>
              </a:rPr>
              <a:t>◆〇〇で遊んでみよう。（★）</a:t>
            </a:r>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ja-JP">
                <a:latin typeface="Arial"/>
                <a:ea typeface="Arial"/>
                <a:cs typeface="Arial"/>
                <a:sym typeface="Arial"/>
              </a:rPr>
              <a:t>-----指導上の留意点-----</a:t>
            </a:r>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ja-JP">
                <a:latin typeface="Arial"/>
                <a:ea typeface="Arial"/>
                <a:cs typeface="Arial"/>
                <a:sym typeface="Arial"/>
              </a:rPr>
              <a:t>-----予想される児童の学習状況()とそれに対するの声掛けの例【】-----</a:t>
            </a:r>
            <a:endParaRPr/>
          </a:p>
          <a:p>
            <a:pPr marL="0" lvl="0" indent="0" algn="l" rtl="0">
              <a:lnSpc>
                <a:spcPct val="100000"/>
              </a:lnSpc>
              <a:spcBef>
                <a:spcPts val="0"/>
              </a:spcBef>
              <a:spcAft>
                <a:spcPts val="0"/>
              </a:spcAft>
              <a:buSzPts val="1400"/>
              <a:buNone/>
            </a:pPr>
            <a:endParaRPr>
              <a:latin typeface="Arial"/>
              <a:ea typeface="Arial"/>
              <a:cs typeface="Arial"/>
              <a:sym typeface="Arial"/>
            </a:endParaRPr>
          </a:p>
        </p:txBody>
      </p:sp>
      <p:sp>
        <p:nvSpPr>
          <p:cNvPr id="144" name="Google Shape;144;p4: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5:notes"/>
          <p:cNvSpPr>
            <a:spLocks noGrp="1" noRot="1" noChangeAspect="1"/>
          </p:cNvSpPr>
          <p:nvPr>
            <p:ph type="sldImg" idx="2"/>
          </p:nvPr>
        </p:nvSpPr>
        <p:spPr>
          <a:xfrm>
            <a:off x="438150" y="768350"/>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3" name="Google Shape;153;p5: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0"/>
              </a:spcBef>
              <a:spcAft>
                <a:spcPts val="0"/>
              </a:spcAft>
              <a:buSzPts val="1400"/>
              <a:buNone/>
            </a:pPr>
            <a:r>
              <a:rPr lang="ja-JP">
                <a:latin typeface="Arial"/>
                <a:ea typeface="Arial"/>
                <a:cs typeface="Arial"/>
                <a:sym typeface="Arial"/>
              </a:rPr>
              <a:t>１　「自分が知っていること」を思い出そう</a:t>
            </a:r>
            <a:endParaRPr/>
          </a:p>
          <a:p>
            <a:pPr marL="0" lvl="0" indent="0" algn="l" rtl="0">
              <a:lnSpc>
                <a:spcPct val="100000"/>
              </a:lnSpc>
              <a:spcBef>
                <a:spcPts val="0"/>
              </a:spcBef>
              <a:spcAft>
                <a:spcPts val="0"/>
              </a:spcAft>
              <a:buSzPts val="1400"/>
              <a:buNone/>
            </a:pPr>
            <a:r>
              <a:rPr lang="ja-JP">
                <a:latin typeface="Arial"/>
                <a:ea typeface="Arial"/>
                <a:cs typeface="Arial"/>
                <a:sym typeface="Arial"/>
              </a:rPr>
              <a:t>【素朴概念の確認】（〇分）</a:t>
            </a:r>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ja-JP">
                <a:latin typeface="Arial"/>
                <a:ea typeface="Arial"/>
                <a:cs typeface="Arial"/>
                <a:sym typeface="Arial"/>
              </a:rPr>
              <a:t>-----流れ-----</a:t>
            </a:r>
            <a:endParaRPr/>
          </a:p>
          <a:p>
            <a:pPr marL="0" lvl="0" indent="0" algn="l" rtl="0">
              <a:lnSpc>
                <a:spcPct val="100000"/>
              </a:lnSpc>
              <a:spcBef>
                <a:spcPts val="0"/>
              </a:spcBef>
              <a:spcAft>
                <a:spcPts val="0"/>
              </a:spcAft>
              <a:buSzPts val="1400"/>
              <a:buNone/>
            </a:pPr>
            <a:r>
              <a:rPr lang="ja-JP">
                <a:latin typeface="Arial"/>
                <a:ea typeface="Arial"/>
                <a:cs typeface="Arial"/>
                <a:sym typeface="Arial"/>
              </a:rPr>
              <a:t>◆（★）〇〇について知っていることはありますか。これまでの経験や、学校で習ったこと（生活科等、　０　「〇〇」で遊ぼうでやった体験活動）などを思い出してみましょう。</a:t>
            </a:r>
            <a:endParaRPr/>
          </a:p>
          <a:p>
            <a:pPr marL="0" lvl="0" indent="0" algn="l" rtl="0">
              <a:lnSpc>
                <a:spcPct val="100000"/>
              </a:lnSpc>
              <a:spcBef>
                <a:spcPts val="0"/>
              </a:spcBef>
              <a:spcAft>
                <a:spcPts val="0"/>
              </a:spcAft>
              <a:buSzPts val="1400"/>
              <a:buNone/>
            </a:pPr>
            <a:r>
              <a:rPr lang="ja-JP">
                <a:latin typeface="Arial"/>
                <a:ea typeface="Arial"/>
                <a:cs typeface="Arial"/>
                <a:sym typeface="Arial"/>
              </a:rPr>
              <a:t>　　思い出したら（思いついたら）、[発言、書き込み、入力、話し合い等]してください。（★）</a:t>
            </a:r>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ja-JP">
                <a:latin typeface="Arial"/>
                <a:ea typeface="Arial"/>
                <a:cs typeface="Arial"/>
                <a:sym typeface="Arial"/>
              </a:rPr>
              <a:t>-----指導上の留意点-----</a:t>
            </a:r>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ja-JP">
                <a:latin typeface="Arial"/>
                <a:ea typeface="Arial"/>
                <a:cs typeface="Arial"/>
                <a:sym typeface="Arial"/>
              </a:rPr>
              <a:t>-----予想される児童の学習状況()とそれに対するの声掛けの例【】-----</a:t>
            </a:r>
            <a:endParaRPr/>
          </a:p>
          <a:p>
            <a:pPr marL="0" lvl="0" indent="0" algn="l" rtl="0">
              <a:lnSpc>
                <a:spcPct val="100000"/>
              </a:lnSpc>
              <a:spcBef>
                <a:spcPts val="0"/>
              </a:spcBef>
              <a:spcAft>
                <a:spcPts val="0"/>
              </a:spcAft>
              <a:buSzPts val="1400"/>
              <a:buNone/>
            </a:pPr>
            <a:endParaRPr>
              <a:latin typeface="Arial"/>
              <a:ea typeface="Arial"/>
              <a:cs typeface="Arial"/>
              <a:sym typeface="Arial"/>
            </a:endParaRPr>
          </a:p>
        </p:txBody>
      </p:sp>
      <p:sp>
        <p:nvSpPr>
          <p:cNvPr id="154" name="Google Shape;154;p5: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6:notes"/>
          <p:cNvSpPr>
            <a:spLocks noGrp="1" noRot="1" noChangeAspect="1"/>
          </p:cNvSpPr>
          <p:nvPr>
            <p:ph type="sldImg" idx="2"/>
          </p:nvPr>
        </p:nvSpPr>
        <p:spPr>
          <a:xfrm>
            <a:off x="438150" y="768350"/>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p6: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0"/>
              </a:spcBef>
              <a:spcAft>
                <a:spcPts val="0"/>
              </a:spcAft>
              <a:buSzPts val="1400"/>
              <a:buNone/>
            </a:pPr>
            <a:r>
              <a:rPr lang="ja-JP"/>
              <a:t>２　今日のじゅぎょうのテーマをかくにんしよう</a:t>
            </a:r>
            <a:endParaRPr/>
          </a:p>
          <a:p>
            <a:pPr marL="0" lvl="0" indent="0" algn="l" rtl="0">
              <a:lnSpc>
                <a:spcPct val="100000"/>
              </a:lnSpc>
              <a:spcBef>
                <a:spcPts val="0"/>
              </a:spcBef>
              <a:spcAft>
                <a:spcPts val="0"/>
              </a:spcAft>
              <a:buSzPts val="1400"/>
              <a:buNone/>
            </a:pPr>
            <a:r>
              <a:rPr lang="ja-JP"/>
              <a:t>【テーマの確認】（〇分）</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ja-JP"/>
              <a:t>-----流れ-----</a:t>
            </a:r>
            <a:endParaRPr/>
          </a:p>
          <a:p>
            <a:pPr marL="0" lvl="0" indent="0" algn="l" rtl="0">
              <a:lnSpc>
                <a:spcPct val="100000"/>
              </a:lnSpc>
              <a:spcBef>
                <a:spcPts val="0"/>
              </a:spcBef>
              <a:spcAft>
                <a:spcPts val="0"/>
              </a:spcAft>
              <a:buSzPts val="1400"/>
              <a:buNone/>
            </a:pPr>
            <a:r>
              <a:rPr lang="ja-JP"/>
              <a:t>◆（★）今日は、（★）「■■■■の△△△△」について考えていきましょう。</a:t>
            </a:r>
            <a:endParaRPr/>
          </a:p>
          <a:p>
            <a:pPr marL="0" lvl="0" indent="0" algn="l" rtl="0">
              <a:lnSpc>
                <a:spcPct val="100000"/>
              </a:lnSpc>
              <a:spcBef>
                <a:spcPts val="0"/>
              </a:spcBef>
              <a:spcAft>
                <a:spcPts val="0"/>
              </a:spcAft>
              <a:buSzPts val="1400"/>
              <a:buNone/>
            </a:pPr>
            <a:r>
              <a:rPr lang="ja-JP"/>
              <a:t>　　考えていくといろいろなことに気付いたり、疑問が生まれたりすると思います。そこから一人一人が問題を作ることが今日の目標です。（★）</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ja-JP"/>
              <a:t>-----指導上の留意点-----</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ja-JP"/>
              <a:t>-----予想される児童の学習状況()とそれに対するの声掛けの例【】-----</a:t>
            </a:r>
            <a:endParaRPr/>
          </a:p>
          <a:p>
            <a:pPr marL="0" lvl="0" indent="0" algn="l" rtl="0">
              <a:lnSpc>
                <a:spcPct val="100000"/>
              </a:lnSpc>
              <a:spcBef>
                <a:spcPts val="0"/>
              </a:spcBef>
              <a:spcAft>
                <a:spcPts val="0"/>
              </a:spcAft>
              <a:buSzPts val="1400"/>
              <a:buNone/>
            </a:pPr>
            <a:endParaRPr/>
          </a:p>
        </p:txBody>
      </p:sp>
      <p:sp>
        <p:nvSpPr>
          <p:cNvPr id="165" name="Google Shape;165;p6: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7:notes"/>
          <p:cNvSpPr>
            <a:spLocks noGrp="1" noRot="1" noChangeAspect="1"/>
          </p:cNvSpPr>
          <p:nvPr>
            <p:ph type="sldImg" idx="2"/>
          </p:nvPr>
        </p:nvSpPr>
        <p:spPr>
          <a:xfrm>
            <a:off x="438150" y="768350"/>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4" name="Google Shape;174;p7: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0"/>
              </a:spcBef>
              <a:spcAft>
                <a:spcPts val="0"/>
              </a:spcAft>
              <a:buSzPts val="1400"/>
              <a:buNone/>
            </a:pPr>
            <a:r>
              <a:rPr lang="ja-JP">
                <a:latin typeface="Arial"/>
                <a:ea typeface="Arial"/>
                <a:cs typeface="Arial"/>
                <a:sym typeface="Arial"/>
              </a:rPr>
              <a:t>３　気づいたことやぎ問に思ったことを書こう（学習シート①）</a:t>
            </a:r>
            <a:endParaRPr/>
          </a:p>
          <a:p>
            <a:pPr marL="0" lvl="0" indent="0" algn="l" rtl="0">
              <a:lnSpc>
                <a:spcPct val="100000"/>
              </a:lnSpc>
              <a:spcBef>
                <a:spcPts val="0"/>
              </a:spcBef>
              <a:spcAft>
                <a:spcPts val="0"/>
              </a:spcAft>
              <a:buSzPts val="1400"/>
              <a:buNone/>
            </a:pPr>
            <a:r>
              <a:rPr lang="ja-JP">
                <a:latin typeface="Arial"/>
                <a:ea typeface="Arial"/>
                <a:cs typeface="Arial"/>
                <a:sym typeface="Arial"/>
              </a:rPr>
              <a:t>【気付きの表出】 （〇分）</a:t>
            </a:r>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ja-JP">
                <a:latin typeface="Arial"/>
                <a:ea typeface="Arial"/>
                <a:cs typeface="Arial"/>
                <a:sym typeface="Arial"/>
              </a:rPr>
              <a:t>-----流れ-----</a:t>
            </a:r>
            <a:endParaRPr/>
          </a:p>
          <a:p>
            <a:pPr marL="0" lvl="0" indent="0" algn="l" rtl="0">
              <a:lnSpc>
                <a:spcPct val="100000"/>
              </a:lnSpc>
              <a:spcBef>
                <a:spcPts val="0"/>
              </a:spcBef>
              <a:spcAft>
                <a:spcPts val="0"/>
              </a:spcAft>
              <a:buSzPts val="1400"/>
              <a:buNone/>
            </a:pPr>
            <a:r>
              <a:rPr lang="ja-JP">
                <a:latin typeface="Arial"/>
                <a:ea typeface="Arial"/>
                <a:cs typeface="Arial"/>
                <a:sym typeface="Arial"/>
              </a:rPr>
              <a:t>◆（★）〇〇〇〇（体験活動）をしてみましょう。</a:t>
            </a:r>
            <a:endParaRPr/>
          </a:p>
          <a:p>
            <a:pPr marL="0" lvl="0" indent="0" algn="l" rtl="0">
              <a:lnSpc>
                <a:spcPct val="100000"/>
              </a:lnSpc>
              <a:spcBef>
                <a:spcPts val="0"/>
              </a:spcBef>
              <a:spcAft>
                <a:spcPts val="0"/>
              </a:spcAft>
              <a:buSzPts val="1400"/>
              <a:buNone/>
            </a:pPr>
            <a:r>
              <a:rPr lang="ja-JP">
                <a:latin typeface="Arial"/>
                <a:ea typeface="Arial"/>
                <a:cs typeface="Arial"/>
                <a:sym typeface="Arial"/>
              </a:rPr>
              <a:t>　 （★）「■■■■」の「△△△△」について</a:t>
            </a:r>
            <a:endParaRPr/>
          </a:p>
          <a:p>
            <a:pPr marL="0" lvl="0" indent="0" algn="l" rtl="0">
              <a:lnSpc>
                <a:spcPct val="100000"/>
              </a:lnSpc>
              <a:spcBef>
                <a:spcPts val="0"/>
              </a:spcBef>
              <a:spcAft>
                <a:spcPts val="0"/>
              </a:spcAft>
              <a:buSzPts val="1400"/>
              <a:buNone/>
            </a:pPr>
            <a:r>
              <a:rPr lang="ja-JP">
                <a:latin typeface="Arial"/>
                <a:ea typeface="Arial"/>
                <a:cs typeface="Arial"/>
                <a:sym typeface="Arial"/>
              </a:rPr>
              <a:t>　 （★）気付いたことや疑問に思ったことを、学習シートの付箋に記入しましょう。</a:t>
            </a:r>
            <a:endParaRPr/>
          </a:p>
          <a:p>
            <a:pPr marL="0" lvl="0" indent="0" algn="l" rtl="0">
              <a:lnSpc>
                <a:spcPct val="100000"/>
              </a:lnSpc>
              <a:spcBef>
                <a:spcPts val="0"/>
              </a:spcBef>
              <a:spcAft>
                <a:spcPts val="0"/>
              </a:spcAft>
              <a:buSzPts val="1400"/>
              <a:buNone/>
            </a:pPr>
            <a:r>
              <a:rPr lang="ja-JP">
                <a:latin typeface="Arial"/>
                <a:ea typeface="Arial"/>
                <a:cs typeface="Arial"/>
                <a:sym typeface="Arial"/>
              </a:rPr>
              <a:t>◆気付いたら、その度に、付箋に記入してください。では、始めてください。（★）</a:t>
            </a:r>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ja-JP">
                <a:latin typeface="Arial"/>
                <a:ea typeface="Arial"/>
                <a:cs typeface="Arial"/>
                <a:sym typeface="Arial"/>
              </a:rPr>
              <a:t>-----指導上の留意点-----</a:t>
            </a:r>
            <a:endParaRPr/>
          </a:p>
          <a:p>
            <a:pPr marL="0" lvl="0" indent="0" algn="l" rtl="0">
              <a:lnSpc>
                <a:spcPct val="100000"/>
              </a:lnSpc>
              <a:spcBef>
                <a:spcPts val="0"/>
              </a:spcBef>
              <a:spcAft>
                <a:spcPts val="0"/>
              </a:spcAft>
              <a:buSzPts val="1400"/>
              <a:buNone/>
            </a:pPr>
            <a:r>
              <a:rPr lang="ja-JP">
                <a:latin typeface="Arial"/>
                <a:ea typeface="Arial"/>
                <a:cs typeface="Arial"/>
                <a:sym typeface="Arial"/>
              </a:rPr>
              <a:t>・体験活動での注意点を伝える。</a:t>
            </a:r>
            <a:endParaRPr/>
          </a:p>
          <a:p>
            <a:pPr marL="0" lvl="0" indent="0" algn="l" rtl="0">
              <a:lnSpc>
                <a:spcPct val="100000"/>
              </a:lnSpc>
              <a:spcBef>
                <a:spcPts val="0"/>
              </a:spcBef>
              <a:spcAft>
                <a:spcPts val="0"/>
              </a:spcAft>
              <a:buSzPts val="1400"/>
              <a:buNone/>
            </a:pPr>
            <a:r>
              <a:rPr lang="ja-JP">
                <a:latin typeface="Arial"/>
                <a:ea typeface="Arial"/>
                <a:cs typeface="Arial"/>
                <a:sym typeface="Arial"/>
              </a:rPr>
              <a:t>・付箋は｢△△△は□□□｣のように書かせる。</a:t>
            </a:r>
            <a:endParaRPr/>
          </a:p>
          <a:p>
            <a:pPr marL="0" lvl="0" indent="0" algn="l" rtl="0">
              <a:lnSpc>
                <a:spcPct val="100000"/>
              </a:lnSpc>
              <a:spcBef>
                <a:spcPts val="0"/>
              </a:spcBef>
              <a:spcAft>
                <a:spcPts val="0"/>
              </a:spcAft>
              <a:buSzPts val="1400"/>
              <a:buNone/>
            </a:pPr>
            <a:r>
              <a:rPr lang="ja-JP">
                <a:latin typeface="Arial"/>
                <a:ea typeface="Arial"/>
                <a:cs typeface="Arial"/>
                <a:sym typeface="Arial"/>
              </a:rPr>
              <a:t>・一枚の付箋に対して、一つの事象を記入することを伝える。</a:t>
            </a:r>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ja-JP">
                <a:latin typeface="Arial"/>
                <a:ea typeface="Arial"/>
                <a:cs typeface="Arial"/>
                <a:sym typeface="Arial"/>
              </a:rPr>
              <a:t>-----予想される児童の学習状況()とそれに対するの声掛けの例【】-----</a:t>
            </a:r>
            <a:endParaRPr/>
          </a:p>
          <a:p>
            <a:pPr marL="0" lvl="0" indent="0" algn="l" rtl="0">
              <a:lnSpc>
                <a:spcPct val="100000"/>
              </a:lnSpc>
              <a:spcBef>
                <a:spcPts val="0"/>
              </a:spcBef>
              <a:spcAft>
                <a:spcPts val="0"/>
              </a:spcAft>
              <a:buSzPts val="1400"/>
              <a:buNone/>
            </a:pPr>
            <a:r>
              <a:rPr lang="ja-JP">
                <a:latin typeface="Arial"/>
                <a:ea typeface="Arial"/>
                <a:cs typeface="Arial"/>
                <a:sym typeface="Arial"/>
              </a:rPr>
              <a:t>(1)付箋への書き出しが難しい。</a:t>
            </a:r>
            <a:endParaRPr/>
          </a:p>
          <a:p>
            <a:pPr marL="0" lvl="0" indent="0" algn="l" rtl="0">
              <a:lnSpc>
                <a:spcPct val="100000"/>
              </a:lnSpc>
              <a:spcBef>
                <a:spcPts val="0"/>
              </a:spcBef>
              <a:spcAft>
                <a:spcPts val="0"/>
              </a:spcAft>
              <a:buSzPts val="1400"/>
              <a:buNone/>
            </a:pPr>
            <a:r>
              <a:rPr lang="ja-JP">
                <a:latin typeface="Arial"/>
                <a:ea typeface="Arial"/>
                <a:cs typeface="Arial"/>
                <a:sym typeface="Arial"/>
              </a:rPr>
              <a:t>【1】｢何をどのようにすると、どんな様子になりましたか｣</a:t>
            </a:r>
            <a:endParaRPr/>
          </a:p>
          <a:p>
            <a:pPr marL="0" lvl="0" indent="0" algn="l" rtl="0">
              <a:lnSpc>
                <a:spcPct val="100000"/>
              </a:lnSpc>
              <a:spcBef>
                <a:spcPts val="0"/>
              </a:spcBef>
              <a:spcAft>
                <a:spcPts val="0"/>
              </a:spcAft>
              <a:buSzPts val="1400"/>
              <a:buNone/>
            </a:pPr>
            <a:endParaRPr>
              <a:latin typeface="Arial"/>
              <a:ea typeface="Arial"/>
              <a:cs typeface="Arial"/>
              <a:sym typeface="Arial"/>
            </a:endParaRPr>
          </a:p>
        </p:txBody>
      </p:sp>
      <p:sp>
        <p:nvSpPr>
          <p:cNvPr id="175" name="Google Shape;175;p7: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8:notes"/>
          <p:cNvSpPr>
            <a:spLocks noGrp="1" noRot="1" noChangeAspect="1"/>
          </p:cNvSpPr>
          <p:nvPr>
            <p:ph type="sldImg" idx="2"/>
          </p:nvPr>
        </p:nvSpPr>
        <p:spPr>
          <a:xfrm>
            <a:off x="438150" y="768350"/>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5" name="Google Shape;185;p8: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0"/>
              </a:spcBef>
              <a:spcAft>
                <a:spcPts val="0"/>
              </a:spcAft>
              <a:buSzPts val="1400"/>
              <a:buNone/>
            </a:pPr>
            <a:r>
              <a:rPr lang="ja-JP"/>
              <a:t>４　テーマにあっているかたしかめよう（学習シート①）</a:t>
            </a:r>
            <a:endParaRPr/>
          </a:p>
          <a:p>
            <a:pPr marL="0" lvl="0" indent="0" algn="l" rtl="0">
              <a:lnSpc>
                <a:spcPct val="100000"/>
              </a:lnSpc>
              <a:spcBef>
                <a:spcPts val="0"/>
              </a:spcBef>
              <a:spcAft>
                <a:spcPts val="0"/>
              </a:spcAft>
              <a:buSzPts val="1400"/>
              <a:buNone/>
            </a:pPr>
            <a:r>
              <a:rPr lang="ja-JP"/>
              <a:t>【気付きの抽出】（個人〇分・班〇分）</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ja-JP"/>
              <a:t>-----流れ-----</a:t>
            </a:r>
            <a:endParaRPr/>
          </a:p>
          <a:p>
            <a:pPr marL="0" lvl="0" indent="0" algn="l" rtl="0">
              <a:lnSpc>
                <a:spcPct val="100000"/>
              </a:lnSpc>
              <a:spcBef>
                <a:spcPts val="0"/>
              </a:spcBef>
              <a:spcAft>
                <a:spcPts val="0"/>
              </a:spcAft>
              <a:buSzPts val="1400"/>
              <a:buNone/>
            </a:pPr>
            <a:r>
              <a:rPr lang="ja-JP"/>
              <a:t>◆自分が書いた付箋が、（★）「■■■■の△△△△｣について書いてあるか確かめましょう。</a:t>
            </a:r>
            <a:endParaRPr/>
          </a:p>
          <a:p>
            <a:pPr marL="0" lvl="0" indent="0" algn="l" rtl="0">
              <a:lnSpc>
                <a:spcPct val="100000"/>
              </a:lnSpc>
              <a:spcBef>
                <a:spcPts val="0"/>
              </a:spcBef>
              <a:spcAft>
                <a:spcPts val="0"/>
              </a:spcAft>
              <a:buSzPts val="1400"/>
              <a:buNone/>
            </a:pPr>
            <a:r>
              <a:rPr lang="ja-JP"/>
              <a:t>　 確かめたら、｢■■■■の△△△△｣について、書いてあるものと書いていないものに付箋を分けます。 </a:t>
            </a:r>
            <a:endParaRPr/>
          </a:p>
          <a:p>
            <a:pPr marL="0" lvl="0" indent="0" algn="l" rtl="0">
              <a:lnSpc>
                <a:spcPct val="100000"/>
              </a:lnSpc>
              <a:spcBef>
                <a:spcPts val="0"/>
              </a:spcBef>
              <a:spcAft>
                <a:spcPts val="0"/>
              </a:spcAft>
              <a:buSzPts val="1400"/>
              <a:buNone/>
            </a:pPr>
            <a:r>
              <a:rPr lang="ja-JP"/>
              <a:t>◆（★）まず、自分で考えて、その後は班で考えます。では、自分で考えましょう。</a:t>
            </a:r>
            <a:endParaRPr/>
          </a:p>
          <a:p>
            <a:pPr marL="0" lvl="0" indent="0" algn="l" rtl="0">
              <a:lnSpc>
                <a:spcPct val="100000"/>
              </a:lnSpc>
              <a:spcBef>
                <a:spcPts val="0"/>
              </a:spcBef>
              <a:spcAft>
                <a:spcPts val="0"/>
              </a:spcAft>
              <a:buSzPts val="1400"/>
              <a:buNone/>
            </a:pPr>
            <a:r>
              <a:rPr lang="ja-JP"/>
              <a:t>◆（時間が経過したら）班で考えましょう。（★）</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ja-JP"/>
              <a:t>-----指導上の留意点-----</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ja-JP"/>
              <a:t>-----予想される児童の学習状況()とそれに対するの声掛けの例【】-----</a:t>
            </a:r>
            <a:endParaRPr/>
          </a:p>
          <a:p>
            <a:pPr marL="0" lvl="0" indent="0" algn="l" rtl="0">
              <a:lnSpc>
                <a:spcPct val="100000"/>
              </a:lnSpc>
              <a:spcBef>
                <a:spcPts val="0"/>
              </a:spcBef>
              <a:spcAft>
                <a:spcPts val="0"/>
              </a:spcAft>
              <a:buSzPts val="1400"/>
              <a:buNone/>
            </a:pPr>
            <a:r>
              <a:rPr lang="ja-JP"/>
              <a:t>(2)個人で考える時間に、班で相談している。</a:t>
            </a:r>
            <a:endParaRPr/>
          </a:p>
          <a:p>
            <a:pPr marL="0" lvl="0" indent="0" algn="l" rtl="0">
              <a:lnSpc>
                <a:spcPct val="100000"/>
              </a:lnSpc>
              <a:spcBef>
                <a:spcPts val="0"/>
              </a:spcBef>
              <a:spcAft>
                <a:spcPts val="0"/>
              </a:spcAft>
              <a:buSzPts val="1400"/>
              <a:buNone/>
            </a:pPr>
            <a:r>
              <a:rPr lang="ja-JP"/>
              <a:t>【2】｢まずは一人で考えましょう。この後に班で考える時間がありますよ｣｢この後の班での話し合いのために、まず一人で考えをまとめましょう｣</a:t>
            </a:r>
            <a:endParaRPr/>
          </a:p>
          <a:p>
            <a:pPr marL="0" lvl="0" indent="0" algn="l" rtl="0">
              <a:lnSpc>
                <a:spcPct val="100000"/>
              </a:lnSpc>
              <a:spcBef>
                <a:spcPts val="0"/>
              </a:spcBef>
              <a:spcAft>
                <a:spcPts val="0"/>
              </a:spcAft>
              <a:buSzPts val="1400"/>
              <a:buNone/>
            </a:pPr>
            <a:r>
              <a:rPr lang="ja-JP"/>
              <a:t>(3)テーマに合っている付箋を外してしまっていたり、テーマに合っていない付箋を残してしまっている。</a:t>
            </a:r>
            <a:endParaRPr/>
          </a:p>
          <a:p>
            <a:pPr marL="0" lvl="0" indent="0" algn="l" rtl="0">
              <a:lnSpc>
                <a:spcPct val="100000"/>
              </a:lnSpc>
              <a:spcBef>
                <a:spcPts val="0"/>
              </a:spcBef>
              <a:spcAft>
                <a:spcPts val="0"/>
              </a:spcAft>
              <a:buSzPts val="1400"/>
              <a:buNone/>
            </a:pPr>
            <a:r>
              <a:rPr lang="ja-JP"/>
              <a:t>【3】「これはテーマにあっているでしょうか」「本当にそうなのでしょうか」</a:t>
            </a:r>
            <a:endParaRPr/>
          </a:p>
          <a:p>
            <a:pPr marL="0" lvl="0" indent="0" algn="l" rtl="0">
              <a:lnSpc>
                <a:spcPct val="100000"/>
              </a:lnSpc>
              <a:spcBef>
                <a:spcPts val="0"/>
              </a:spcBef>
              <a:spcAft>
                <a:spcPts val="0"/>
              </a:spcAft>
              <a:buSzPts val="1400"/>
              <a:buNone/>
            </a:pPr>
            <a:endParaRPr/>
          </a:p>
        </p:txBody>
      </p:sp>
      <p:sp>
        <p:nvSpPr>
          <p:cNvPr id="186" name="Google Shape;186;p8: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9:notes"/>
          <p:cNvSpPr>
            <a:spLocks noGrp="1" noRot="1" noChangeAspect="1"/>
          </p:cNvSpPr>
          <p:nvPr>
            <p:ph type="sldImg" idx="2"/>
          </p:nvPr>
        </p:nvSpPr>
        <p:spPr>
          <a:xfrm>
            <a:off x="438150" y="768350"/>
            <a:ext cx="6011863"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6" name="Google Shape;196;p9:notes"/>
          <p:cNvSpPr txBox="1">
            <a:spLocks noGrp="1"/>
          </p:cNvSpPr>
          <p:nvPr>
            <p:ph type="body" idx="1"/>
          </p:nvPr>
        </p:nvSpPr>
        <p:spPr>
          <a:xfrm>
            <a:off x="438150" y="4415592"/>
            <a:ext cx="6011863" cy="4834676"/>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0"/>
              </a:spcBef>
              <a:spcAft>
                <a:spcPts val="0"/>
              </a:spcAft>
              <a:buSzPts val="1400"/>
              <a:buNone/>
            </a:pPr>
            <a:r>
              <a:rPr lang="ja-JP"/>
              <a:t>５　なかま分けし、名前をつけよう（学習シート②）</a:t>
            </a:r>
            <a:endParaRPr/>
          </a:p>
          <a:p>
            <a:pPr marL="0" lvl="0" indent="0" algn="l" rtl="0">
              <a:lnSpc>
                <a:spcPct val="100000"/>
              </a:lnSpc>
              <a:spcBef>
                <a:spcPts val="0"/>
              </a:spcBef>
              <a:spcAft>
                <a:spcPts val="0"/>
              </a:spcAft>
              <a:buSzPts val="1400"/>
              <a:buNone/>
            </a:pPr>
            <a:r>
              <a:rPr lang="ja-JP"/>
              <a:t>【気付きの整理】（個人〇分・班〇分）</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ja-JP"/>
              <a:t>-----流れ-----</a:t>
            </a:r>
            <a:endParaRPr/>
          </a:p>
          <a:p>
            <a:pPr marL="0" lvl="0" indent="0" algn="l" rtl="0">
              <a:lnSpc>
                <a:spcPct val="100000"/>
              </a:lnSpc>
              <a:spcBef>
                <a:spcPts val="0"/>
              </a:spcBef>
              <a:spcAft>
                <a:spcPts val="0"/>
              </a:spcAft>
              <a:buSzPts val="1400"/>
              <a:buNone/>
            </a:pPr>
            <a:r>
              <a:rPr lang="ja-JP"/>
              <a:t>◆（★）書いた付箋を「■■■■の△△△△」について仲間分けし、名前を付けましょう。</a:t>
            </a:r>
            <a:endParaRPr/>
          </a:p>
          <a:p>
            <a:pPr marL="0" lvl="0" indent="0" algn="l" rtl="0">
              <a:lnSpc>
                <a:spcPct val="100000"/>
              </a:lnSpc>
              <a:spcBef>
                <a:spcPts val="0"/>
              </a:spcBef>
              <a:spcAft>
                <a:spcPts val="0"/>
              </a:spcAft>
              <a:buSzPts val="1400"/>
              <a:buNone/>
            </a:pPr>
            <a:r>
              <a:rPr lang="ja-JP"/>
              <a:t>　 （★）ピンクの付箋と黄色の付箋が、仲間分けできそうだなと思ったら、枠で囲み、</a:t>
            </a:r>
            <a:endParaRPr/>
          </a:p>
          <a:p>
            <a:pPr marL="0" lvl="0" indent="0" algn="l" rtl="0">
              <a:lnSpc>
                <a:spcPct val="100000"/>
              </a:lnSpc>
              <a:spcBef>
                <a:spcPts val="0"/>
              </a:spcBef>
              <a:spcAft>
                <a:spcPts val="0"/>
              </a:spcAft>
              <a:buSzPts val="1400"/>
              <a:buNone/>
            </a:pPr>
            <a:r>
              <a:rPr lang="ja-JP"/>
              <a:t>　 （★）その仲間に名前を付けます。（★）</a:t>
            </a:r>
            <a:endParaRPr/>
          </a:p>
          <a:p>
            <a:pPr marL="0" lvl="0" indent="0" algn="l" rtl="0">
              <a:lnSpc>
                <a:spcPct val="100000"/>
              </a:lnSpc>
              <a:spcBef>
                <a:spcPts val="0"/>
              </a:spcBef>
              <a:spcAft>
                <a:spcPts val="0"/>
              </a:spcAft>
              <a:buSzPts val="1400"/>
              <a:buNone/>
            </a:pPr>
            <a:r>
              <a:rPr lang="ja-JP"/>
              <a:t>◆（★）まず、自分で考えて、その後は班で考えます。では、自分で考えてください。</a:t>
            </a:r>
            <a:endParaRPr/>
          </a:p>
          <a:p>
            <a:pPr marL="0" lvl="0" indent="0" algn="l" rtl="0">
              <a:lnSpc>
                <a:spcPct val="100000"/>
              </a:lnSpc>
              <a:spcBef>
                <a:spcPts val="0"/>
              </a:spcBef>
              <a:spcAft>
                <a:spcPts val="0"/>
              </a:spcAft>
              <a:buSzPts val="1400"/>
              <a:buNone/>
            </a:pPr>
            <a:r>
              <a:rPr lang="ja-JP"/>
              <a:t>◆（時間が経過したら）班で考えましょう。（★）</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ja-JP"/>
              <a:t>-----指導上の留意点-----</a:t>
            </a:r>
            <a:endParaRPr/>
          </a:p>
          <a:p>
            <a:pPr marL="0" lvl="0" indent="0" algn="l" rtl="0">
              <a:lnSpc>
                <a:spcPct val="100000"/>
              </a:lnSpc>
              <a:spcBef>
                <a:spcPts val="0"/>
              </a:spcBef>
              <a:spcAft>
                <a:spcPts val="0"/>
              </a:spcAft>
              <a:buSzPts val="1400"/>
              <a:buNone/>
            </a:pPr>
            <a:r>
              <a:rPr lang="ja-JP"/>
              <a:t>・学習内容によっては、変化しない（変わらない）というまとめ方があってもよいことを伝える。</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ja-JP"/>
              <a:t>-----予想される児童の学習状況()とそれに対するの声掛けの例【】-----</a:t>
            </a:r>
            <a:endParaRPr/>
          </a:p>
          <a:p>
            <a:pPr marL="0" lvl="0" indent="0" algn="l" rtl="0">
              <a:lnSpc>
                <a:spcPct val="100000"/>
              </a:lnSpc>
              <a:spcBef>
                <a:spcPts val="0"/>
              </a:spcBef>
              <a:spcAft>
                <a:spcPts val="0"/>
              </a:spcAft>
              <a:buSzPts val="1400"/>
              <a:buNone/>
            </a:pPr>
            <a:r>
              <a:rPr lang="ja-JP"/>
              <a:t>(4)テーマに合った仲間分けができていない。</a:t>
            </a:r>
            <a:endParaRPr/>
          </a:p>
          <a:p>
            <a:pPr marL="0" lvl="0" indent="0" algn="l" rtl="0">
              <a:lnSpc>
                <a:spcPct val="100000"/>
              </a:lnSpc>
              <a:spcBef>
                <a:spcPts val="0"/>
              </a:spcBef>
              <a:spcAft>
                <a:spcPts val="0"/>
              </a:spcAft>
              <a:buSzPts val="1400"/>
              <a:buNone/>
            </a:pPr>
            <a:r>
              <a:rPr lang="ja-JP"/>
              <a:t>【4】｢このテーマに合ったまとめになっているでしょうか｣</a:t>
            </a:r>
            <a:endParaRPr/>
          </a:p>
          <a:p>
            <a:pPr marL="0" lvl="0" indent="0" algn="l" rtl="0">
              <a:lnSpc>
                <a:spcPct val="100000"/>
              </a:lnSpc>
              <a:spcBef>
                <a:spcPts val="0"/>
              </a:spcBef>
              <a:spcAft>
                <a:spcPts val="0"/>
              </a:spcAft>
              <a:buSzPts val="1400"/>
              <a:buNone/>
            </a:pPr>
            <a:r>
              <a:rPr lang="ja-JP"/>
              <a:t>(5)付箋を上手く分類できていない。</a:t>
            </a:r>
            <a:endParaRPr/>
          </a:p>
          <a:p>
            <a:pPr marL="0" lvl="0" indent="0" algn="l" rtl="0">
              <a:lnSpc>
                <a:spcPct val="100000"/>
              </a:lnSpc>
              <a:spcBef>
                <a:spcPts val="0"/>
              </a:spcBef>
              <a:spcAft>
                <a:spcPts val="0"/>
              </a:spcAft>
              <a:buSzPts val="1400"/>
              <a:buNone/>
            </a:pPr>
            <a:r>
              <a:rPr lang="ja-JP"/>
              <a:t>【5】｢この付箋は、ここにあっていいのでしょうか｣｢同じようなことが書いている付箋はないでしょうか｣</a:t>
            </a:r>
            <a:endParaRPr/>
          </a:p>
          <a:p>
            <a:pPr marL="0" lvl="0" indent="0" algn="l" rtl="0">
              <a:lnSpc>
                <a:spcPct val="100000"/>
              </a:lnSpc>
              <a:spcBef>
                <a:spcPts val="0"/>
              </a:spcBef>
              <a:spcAft>
                <a:spcPts val="0"/>
              </a:spcAft>
              <a:buSzPts val="1400"/>
              <a:buNone/>
            </a:pPr>
            <a:r>
              <a:rPr lang="ja-JP"/>
              <a:t>(6)感覚的な文言で表現されている。</a:t>
            </a:r>
            <a:endParaRPr/>
          </a:p>
          <a:p>
            <a:pPr marL="0" lvl="0" indent="0" algn="l" rtl="0">
              <a:lnSpc>
                <a:spcPct val="100000"/>
              </a:lnSpc>
              <a:spcBef>
                <a:spcPts val="0"/>
              </a:spcBef>
              <a:spcAft>
                <a:spcPts val="0"/>
              </a:spcAft>
              <a:buSzPts val="1400"/>
              <a:buNone/>
            </a:pPr>
            <a:r>
              <a:rPr lang="ja-JP"/>
              <a:t>【6】｢何が起こったから、そうなったのでしょうか｣</a:t>
            </a:r>
            <a:endParaRPr/>
          </a:p>
          <a:p>
            <a:pPr marL="0" lvl="0" indent="0" algn="l" rtl="0">
              <a:lnSpc>
                <a:spcPct val="100000"/>
              </a:lnSpc>
              <a:spcBef>
                <a:spcPts val="0"/>
              </a:spcBef>
              <a:spcAft>
                <a:spcPts val="0"/>
              </a:spcAft>
              <a:buSzPts val="1400"/>
              <a:buNone/>
            </a:pPr>
            <a:r>
              <a:rPr lang="ja-JP"/>
              <a:t>(7)同じ現象に対する表現が、児童ごとに異なる。</a:t>
            </a:r>
            <a:endParaRPr/>
          </a:p>
          <a:p>
            <a:pPr marL="0" lvl="0" indent="0" algn="l" rtl="0">
              <a:lnSpc>
                <a:spcPct val="100000"/>
              </a:lnSpc>
              <a:spcBef>
                <a:spcPts val="0"/>
              </a:spcBef>
              <a:spcAft>
                <a:spcPts val="0"/>
              </a:spcAft>
              <a:buSzPts val="1400"/>
              <a:buNone/>
            </a:pPr>
            <a:r>
              <a:rPr lang="ja-JP"/>
              <a:t>【7】「この付箋の〇〇と、その付箋の××は、同じことなのかな、違うことなのかな。」この声掛けで、要領を得ない場合には、もう一度体験活動をさせる。</a:t>
            </a:r>
            <a:endParaRPr/>
          </a:p>
          <a:p>
            <a:pPr marL="0" lvl="0" indent="0" algn="l" rtl="0">
              <a:lnSpc>
                <a:spcPct val="100000"/>
              </a:lnSpc>
              <a:spcBef>
                <a:spcPts val="0"/>
              </a:spcBef>
              <a:spcAft>
                <a:spcPts val="0"/>
              </a:spcAft>
              <a:buSzPts val="1400"/>
              <a:buNone/>
            </a:pPr>
            <a:endParaRPr/>
          </a:p>
        </p:txBody>
      </p:sp>
      <p:sp>
        <p:nvSpPr>
          <p:cNvPr id="197" name="Google Shape;197;p9:notes"/>
          <p:cNvSpPr txBox="1">
            <a:spLocks noGrp="1"/>
          </p:cNvSpPr>
          <p:nvPr>
            <p:ph type="sldNum" idx="12"/>
          </p:nvPr>
        </p:nvSpPr>
        <p:spPr>
          <a:xfrm>
            <a:off x="3901699" y="9516040"/>
            <a:ext cx="2984870" cy="502675"/>
          </a:xfrm>
          <a:prstGeom prst="rect">
            <a:avLst/>
          </a:prstGeom>
          <a:noFill/>
          <a:ln>
            <a:noFill/>
          </a:ln>
        </p:spPr>
        <p:txBody>
          <a:bodyPr spcFirstLastPara="1" wrap="square" lIns="92425" tIns="46200" rIns="92425" bIns="462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16"/>
        <p:cNvGrpSpPr/>
        <p:nvPr/>
      </p:nvGrpSpPr>
      <p:grpSpPr>
        <a:xfrm>
          <a:off x="0" y="0"/>
          <a:ext cx="0" cy="0"/>
          <a:chOff x="0" y="0"/>
          <a:chExt cx="0" cy="0"/>
        </a:xfrm>
      </p:grpSpPr>
      <p:sp>
        <p:nvSpPr>
          <p:cNvPr id="17" name="Google Shape;17;p26"/>
          <p:cNvSpPr txBox="1">
            <a:spLocks noGrp="1"/>
          </p:cNvSpPr>
          <p:nvPr>
            <p:ph type="title"/>
          </p:nvPr>
        </p:nvSpPr>
        <p:spPr>
          <a:xfrm>
            <a:off x="329151" y="772625"/>
            <a:ext cx="11471911" cy="117544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6"/>
          <p:cNvSpPr txBox="1">
            <a:spLocks noGrp="1"/>
          </p:cNvSpPr>
          <p:nvPr>
            <p:ph type="body" idx="1"/>
          </p:nvPr>
        </p:nvSpPr>
        <p:spPr>
          <a:xfrm>
            <a:off x="329151" y="1966362"/>
            <a:ext cx="11471911" cy="412115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9" name="Google Shape;19;p26"/>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6"/>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
        <p:nvSpPr>
          <p:cNvPr id="21" name="Google Shape;21;p26"/>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タイトルと縦書きテキスト" type="vertTx">
  <p:cSld name="VERTICAL_TEXT">
    <p:spTree>
      <p:nvGrpSpPr>
        <p:cNvPr id="1" name="Shape 73"/>
        <p:cNvGrpSpPr/>
        <p:nvPr/>
      </p:nvGrpSpPr>
      <p:grpSpPr>
        <a:xfrm>
          <a:off x="0" y="0"/>
          <a:ext cx="0" cy="0"/>
          <a:chOff x="0" y="0"/>
          <a:chExt cx="0" cy="0"/>
        </a:xfrm>
      </p:grpSpPr>
      <p:sp>
        <p:nvSpPr>
          <p:cNvPr id="74" name="Google Shape;74;p35"/>
          <p:cNvSpPr txBox="1">
            <a:spLocks noGrp="1"/>
          </p:cNvSpPr>
          <p:nvPr>
            <p:ph type="title"/>
          </p:nvPr>
        </p:nvSpPr>
        <p:spPr>
          <a:xfrm>
            <a:off x="329151" y="772625"/>
            <a:ext cx="11471911" cy="117544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35"/>
          <p:cNvSpPr txBox="1">
            <a:spLocks noGrp="1"/>
          </p:cNvSpPr>
          <p:nvPr>
            <p:ph type="body" idx="1"/>
          </p:nvPr>
        </p:nvSpPr>
        <p:spPr>
          <a:xfrm rot="5400000">
            <a:off x="4004531" y="-1709019"/>
            <a:ext cx="4121150" cy="1147191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6" name="Google Shape;76;p35"/>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35"/>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35"/>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79"/>
        <p:cNvGrpSpPr/>
        <p:nvPr/>
      </p:nvGrpSpPr>
      <p:grpSpPr>
        <a:xfrm>
          <a:off x="0" y="0"/>
          <a:ext cx="0" cy="0"/>
          <a:chOff x="0" y="0"/>
          <a:chExt cx="0" cy="0"/>
        </a:xfrm>
      </p:grpSpPr>
      <p:sp>
        <p:nvSpPr>
          <p:cNvPr id="80" name="Google Shape;80;p36"/>
          <p:cNvSpPr txBox="1">
            <a:spLocks noGrp="1"/>
          </p:cNvSpPr>
          <p:nvPr>
            <p:ph type="title"/>
          </p:nvPr>
        </p:nvSpPr>
        <p:spPr>
          <a:xfrm rot="5400000">
            <a:off x="8446605" y="2638043"/>
            <a:ext cx="5208106" cy="150080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36"/>
          <p:cNvSpPr txBox="1">
            <a:spLocks noGrp="1"/>
          </p:cNvSpPr>
          <p:nvPr>
            <p:ph type="body" idx="1"/>
          </p:nvPr>
        </p:nvSpPr>
        <p:spPr>
          <a:xfrm rot="5400000">
            <a:off x="2669235" y="-1544954"/>
            <a:ext cx="5208106" cy="988827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2" name="Google Shape;82;p36"/>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36"/>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36"/>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タイトル スライド">
  <p:cSld name="1_タイトル スライド">
    <p:spTree>
      <p:nvGrpSpPr>
        <p:cNvPr id="1" name="Shape 85"/>
        <p:cNvGrpSpPr/>
        <p:nvPr/>
      </p:nvGrpSpPr>
      <p:grpSpPr>
        <a:xfrm>
          <a:off x="0" y="0"/>
          <a:ext cx="0" cy="0"/>
          <a:chOff x="0" y="0"/>
          <a:chExt cx="0" cy="0"/>
        </a:xfrm>
      </p:grpSpPr>
      <p:sp>
        <p:nvSpPr>
          <p:cNvPr id="86" name="Google Shape;86;p37"/>
          <p:cNvSpPr>
            <a:spLocks noGrp="1"/>
          </p:cNvSpPr>
          <p:nvPr>
            <p:ph type="pic" idx="2"/>
          </p:nvPr>
        </p:nvSpPr>
        <p:spPr>
          <a:xfrm>
            <a:off x="0" y="0"/>
            <a:ext cx="12192000" cy="6858000"/>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タイトル付きのコンテンツ" type="objTx">
  <p:cSld name="OBJECT_WITH_CAPTION_TEXT">
    <p:spTree>
      <p:nvGrpSpPr>
        <p:cNvPr id="1" name="Shape 22"/>
        <p:cNvGrpSpPr/>
        <p:nvPr/>
      </p:nvGrpSpPr>
      <p:grpSpPr>
        <a:xfrm>
          <a:off x="0" y="0"/>
          <a:ext cx="0" cy="0"/>
          <a:chOff x="0" y="0"/>
          <a:chExt cx="0" cy="0"/>
        </a:xfrm>
      </p:grpSpPr>
      <p:sp>
        <p:nvSpPr>
          <p:cNvPr id="23" name="Google Shape;23;p27"/>
          <p:cNvSpPr txBox="1">
            <a:spLocks noGrp="1"/>
          </p:cNvSpPr>
          <p:nvPr>
            <p:ph type="title"/>
          </p:nvPr>
        </p:nvSpPr>
        <p:spPr>
          <a:xfrm>
            <a:off x="839788" y="987425"/>
            <a:ext cx="3932237" cy="123893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27"/>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lt1"/>
              </a:buClr>
              <a:buSzPts val="3200"/>
              <a:buChar char="•"/>
              <a:defRPr sz="3200"/>
            </a:lvl1pPr>
            <a:lvl2pPr marL="914400" lvl="1" indent="-406400" algn="l">
              <a:lnSpc>
                <a:spcPct val="90000"/>
              </a:lnSpc>
              <a:spcBef>
                <a:spcPts val="500"/>
              </a:spcBef>
              <a:spcAft>
                <a:spcPts val="0"/>
              </a:spcAft>
              <a:buClr>
                <a:schemeClr val="lt1"/>
              </a:buClr>
              <a:buSzPts val="2800"/>
              <a:buChar char="•"/>
              <a:defRPr sz="2800"/>
            </a:lvl2pPr>
            <a:lvl3pPr marL="1371600" lvl="2" indent="-381000" algn="l">
              <a:lnSpc>
                <a:spcPct val="90000"/>
              </a:lnSpc>
              <a:spcBef>
                <a:spcPts val="500"/>
              </a:spcBef>
              <a:spcAft>
                <a:spcPts val="0"/>
              </a:spcAft>
              <a:buClr>
                <a:schemeClr val="lt1"/>
              </a:buClr>
              <a:buSzPts val="2400"/>
              <a:buChar char="•"/>
              <a:defRPr sz="2400"/>
            </a:lvl3pPr>
            <a:lvl4pPr marL="1828800" lvl="3" indent="-355600" algn="l">
              <a:lnSpc>
                <a:spcPct val="90000"/>
              </a:lnSpc>
              <a:spcBef>
                <a:spcPts val="500"/>
              </a:spcBef>
              <a:spcAft>
                <a:spcPts val="0"/>
              </a:spcAft>
              <a:buClr>
                <a:schemeClr val="lt1"/>
              </a:buClr>
              <a:buSzPts val="2000"/>
              <a:buChar char="•"/>
              <a:defRPr sz="2000"/>
            </a:lvl4pPr>
            <a:lvl5pPr marL="2286000" lvl="4" indent="-355600" algn="l">
              <a:lnSpc>
                <a:spcPct val="90000"/>
              </a:lnSpc>
              <a:spcBef>
                <a:spcPts val="500"/>
              </a:spcBef>
              <a:spcAft>
                <a:spcPts val="0"/>
              </a:spcAft>
              <a:buClr>
                <a:schemeClr val="lt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25" name="Google Shape;25;p27"/>
          <p:cNvSpPr txBox="1">
            <a:spLocks noGrp="1"/>
          </p:cNvSpPr>
          <p:nvPr>
            <p:ph type="body" idx="2"/>
          </p:nvPr>
        </p:nvSpPr>
        <p:spPr>
          <a:xfrm>
            <a:off x="839788" y="2246242"/>
            <a:ext cx="3932237" cy="3622745"/>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lt1"/>
              </a:buClr>
              <a:buSzPts val="1600"/>
              <a:buNone/>
              <a:defRPr sz="1600"/>
            </a:lvl1pPr>
            <a:lvl2pPr marL="914400" lvl="1" indent="-228600" algn="l">
              <a:lnSpc>
                <a:spcPct val="90000"/>
              </a:lnSpc>
              <a:spcBef>
                <a:spcPts val="500"/>
              </a:spcBef>
              <a:spcAft>
                <a:spcPts val="0"/>
              </a:spcAft>
              <a:buClr>
                <a:schemeClr val="lt1"/>
              </a:buClr>
              <a:buSzPts val="1400"/>
              <a:buNone/>
              <a:defRPr sz="1400"/>
            </a:lvl2pPr>
            <a:lvl3pPr marL="1371600" lvl="2" indent="-228600" algn="l">
              <a:lnSpc>
                <a:spcPct val="90000"/>
              </a:lnSpc>
              <a:spcBef>
                <a:spcPts val="500"/>
              </a:spcBef>
              <a:spcAft>
                <a:spcPts val="0"/>
              </a:spcAft>
              <a:buClr>
                <a:schemeClr val="lt1"/>
              </a:buClr>
              <a:buSzPts val="1200"/>
              <a:buNone/>
              <a:defRPr sz="1200"/>
            </a:lvl3pPr>
            <a:lvl4pPr marL="1828800" lvl="3" indent="-228600" algn="l">
              <a:lnSpc>
                <a:spcPct val="90000"/>
              </a:lnSpc>
              <a:spcBef>
                <a:spcPts val="500"/>
              </a:spcBef>
              <a:spcAft>
                <a:spcPts val="0"/>
              </a:spcAft>
              <a:buClr>
                <a:schemeClr val="lt1"/>
              </a:buClr>
              <a:buSzPts val="1000"/>
              <a:buNone/>
              <a:defRPr sz="1000"/>
            </a:lvl4pPr>
            <a:lvl5pPr marL="2286000" lvl="4" indent="-228600" algn="l">
              <a:lnSpc>
                <a:spcPct val="90000"/>
              </a:lnSpc>
              <a:spcBef>
                <a:spcPts val="500"/>
              </a:spcBef>
              <a:spcAft>
                <a:spcPts val="0"/>
              </a:spcAft>
              <a:buClr>
                <a:schemeClr val="lt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26" name="Google Shape;26;p27"/>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27"/>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
        <p:nvSpPr>
          <p:cNvPr id="28" name="Google Shape;28;p27"/>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29"/>
        <p:cNvGrpSpPr/>
        <p:nvPr/>
      </p:nvGrpSpPr>
      <p:grpSpPr>
        <a:xfrm>
          <a:off x="0" y="0"/>
          <a:ext cx="0" cy="0"/>
          <a:chOff x="0" y="0"/>
          <a:chExt cx="0" cy="0"/>
        </a:xfrm>
      </p:grpSpPr>
      <p:sp>
        <p:nvSpPr>
          <p:cNvPr id="30" name="Google Shape;30;p28"/>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8"/>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
        <p:nvSpPr>
          <p:cNvPr id="32" name="Google Shape;32;p28"/>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33"/>
        <p:cNvGrpSpPr/>
        <p:nvPr/>
      </p:nvGrpSpPr>
      <p:grpSpPr>
        <a:xfrm>
          <a:off x="0" y="0"/>
          <a:ext cx="0" cy="0"/>
          <a:chOff x="0" y="0"/>
          <a:chExt cx="0" cy="0"/>
        </a:xfrm>
      </p:grpSpPr>
      <p:sp>
        <p:nvSpPr>
          <p:cNvPr id="34" name="Google Shape;34;p29"/>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5400"/>
              <a:buFont typeface="Arial"/>
              <a:buNone/>
              <a:defRPr sz="5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29"/>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lt1"/>
              </a:buClr>
              <a:buSzPts val="2400"/>
              <a:buNone/>
              <a:defRPr sz="2400"/>
            </a:lvl1pPr>
            <a:lvl2pPr lvl="1" algn="ctr">
              <a:lnSpc>
                <a:spcPct val="90000"/>
              </a:lnSpc>
              <a:spcBef>
                <a:spcPts val="500"/>
              </a:spcBef>
              <a:spcAft>
                <a:spcPts val="0"/>
              </a:spcAft>
              <a:buClr>
                <a:schemeClr val="lt1"/>
              </a:buClr>
              <a:buSzPts val="2000"/>
              <a:buNone/>
              <a:defRPr sz="2000"/>
            </a:lvl2pPr>
            <a:lvl3pPr lvl="2" algn="ctr">
              <a:lnSpc>
                <a:spcPct val="90000"/>
              </a:lnSpc>
              <a:spcBef>
                <a:spcPts val="500"/>
              </a:spcBef>
              <a:spcAft>
                <a:spcPts val="0"/>
              </a:spcAft>
              <a:buClr>
                <a:schemeClr val="lt1"/>
              </a:buClr>
              <a:buSzPts val="1800"/>
              <a:buNone/>
              <a:defRPr sz="1800"/>
            </a:lvl3pPr>
            <a:lvl4pPr lvl="3" algn="ctr">
              <a:lnSpc>
                <a:spcPct val="90000"/>
              </a:lnSpc>
              <a:spcBef>
                <a:spcPts val="500"/>
              </a:spcBef>
              <a:spcAft>
                <a:spcPts val="0"/>
              </a:spcAft>
              <a:buClr>
                <a:schemeClr val="lt1"/>
              </a:buClr>
              <a:buSzPts val="1600"/>
              <a:buNone/>
              <a:defRPr sz="1600"/>
            </a:lvl4pPr>
            <a:lvl5pPr lvl="4" algn="ctr">
              <a:lnSpc>
                <a:spcPct val="90000"/>
              </a:lnSpc>
              <a:spcBef>
                <a:spcPts val="500"/>
              </a:spcBef>
              <a:spcAft>
                <a:spcPts val="0"/>
              </a:spcAft>
              <a:buClr>
                <a:schemeClr val="lt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36" name="Google Shape;36;p29"/>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9"/>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29"/>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39"/>
        <p:cNvGrpSpPr/>
        <p:nvPr/>
      </p:nvGrpSpPr>
      <p:grpSpPr>
        <a:xfrm>
          <a:off x="0" y="0"/>
          <a:ext cx="0" cy="0"/>
          <a:chOff x="0" y="0"/>
          <a:chExt cx="0" cy="0"/>
        </a:xfrm>
      </p:grpSpPr>
      <p:sp>
        <p:nvSpPr>
          <p:cNvPr id="40" name="Google Shape;40;p3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3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lt1"/>
              </a:buClr>
              <a:buSzPts val="2400"/>
              <a:buNone/>
              <a:defRPr sz="2400">
                <a:solidFill>
                  <a:schemeClr val="lt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42" name="Google Shape;42;p30"/>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30"/>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
        <p:nvSpPr>
          <p:cNvPr id="44" name="Google Shape;44;p30"/>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45"/>
        <p:cNvGrpSpPr/>
        <p:nvPr/>
      </p:nvGrpSpPr>
      <p:grpSpPr>
        <a:xfrm>
          <a:off x="0" y="0"/>
          <a:ext cx="0" cy="0"/>
          <a:chOff x="0" y="0"/>
          <a:chExt cx="0" cy="0"/>
        </a:xfrm>
      </p:grpSpPr>
      <p:sp>
        <p:nvSpPr>
          <p:cNvPr id="46" name="Google Shape;46;p31"/>
          <p:cNvSpPr txBox="1">
            <a:spLocks noGrp="1"/>
          </p:cNvSpPr>
          <p:nvPr>
            <p:ph type="title"/>
          </p:nvPr>
        </p:nvSpPr>
        <p:spPr>
          <a:xfrm>
            <a:off x="838200" y="772625"/>
            <a:ext cx="10515600" cy="117544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31"/>
          <p:cNvSpPr txBox="1">
            <a:spLocks noGrp="1"/>
          </p:cNvSpPr>
          <p:nvPr>
            <p:ph type="body" idx="1"/>
          </p:nvPr>
        </p:nvSpPr>
        <p:spPr>
          <a:xfrm>
            <a:off x="838200" y="2017159"/>
            <a:ext cx="5181600" cy="415980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31"/>
          <p:cNvSpPr txBox="1">
            <a:spLocks noGrp="1"/>
          </p:cNvSpPr>
          <p:nvPr>
            <p:ph type="body" idx="2"/>
          </p:nvPr>
        </p:nvSpPr>
        <p:spPr>
          <a:xfrm>
            <a:off x="6172200" y="2017159"/>
            <a:ext cx="5181600" cy="415980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31"/>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31"/>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
        <p:nvSpPr>
          <p:cNvPr id="51" name="Google Shape;51;p31"/>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比較">
  <p:cSld name="比較">
    <p:spTree>
      <p:nvGrpSpPr>
        <p:cNvPr id="1" name="Shape 52"/>
        <p:cNvGrpSpPr/>
        <p:nvPr/>
      </p:nvGrpSpPr>
      <p:grpSpPr>
        <a:xfrm>
          <a:off x="0" y="0"/>
          <a:ext cx="0" cy="0"/>
          <a:chOff x="0" y="0"/>
          <a:chExt cx="0" cy="0"/>
        </a:xfrm>
      </p:grpSpPr>
      <p:sp>
        <p:nvSpPr>
          <p:cNvPr id="53" name="Google Shape;53;p32"/>
          <p:cNvSpPr txBox="1">
            <a:spLocks noGrp="1"/>
          </p:cNvSpPr>
          <p:nvPr>
            <p:ph type="title"/>
          </p:nvPr>
        </p:nvSpPr>
        <p:spPr>
          <a:xfrm>
            <a:off x="839788" y="822805"/>
            <a:ext cx="10515600" cy="98715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32"/>
          <p:cNvSpPr txBox="1">
            <a:spLocks noGrp="1"/>
          </p:cNvSpPr>
          <p:nvPr>
            <p:ph type="body" idx="1"/>
          </p:nvPr>
        </p:nvSpPr>
        <p:spPr>
          <a:xfrm>
            <a:off x="839788" y="1840187"/>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lt1"/>
              </a:buClr>
              <a:buSzPts val="2400"/>
              <a:buNone/>
              <a:defRPr sz="2400" b="1"/>
            </a:lvl1pPr>
            <a:lvl2pPr marL="914400" lvl="1" indent="-228600" algn="l">
              <a:lnSpc>
                <a:spcPct val="90000"/>
              </a:lnSpc>
              <a:spcBef>
                <a:spcPts val="500"/>
              </a:spcBef>
              <a:spcAft>
                <a:spcPts val="0"/>
              </a:spcAft>
              <a:buClr>
                <a:schemeClr val="lt1"/>
              </a:buClr>
              <a:buSzPts val="2000"/>
              <a:buNone/>
              <a:defRPr sz="2000" b="1"/>
            </a:lvl2pPr>
            <a:lvl3pPr marL="1371600" lvl="2" indent="-228600" algn="l">
              <a:lnSpc>
                <a:spcPct val="90000"/>
              </a:lnSpc>
              <a:spcBef>
                <a:spcPts val="500"/>
              </a:spcBef>
              <a:spcAft>
                <a:spcPts val="0"/>
              </a:spcAft>
              <a:buClr>
                <a:schemeClr val="lt1"/>
              </a:buClr>
              <a:buSzPts val="1800"/>
              <a:buNone/>
              <a:defRPr sz="1800" b="1"/>
            </a:lvl3pPr>
            <a:lvl4pPr marL="1828800" lvl="3" indent="-228600" algn="l">
              <a:lnSpc>
                <a:spcPct val="90000"/>
              </a:lnSpc>
              <a:spcBef>
                <a:spcPts val="500"/>
              </a:spcBef>
              <a:spcAft>
                <a:spcPts val="0"/>
              </a:spcAft>
              <a:buClr>
                <a:schemeClr val="lt1"/>
              </a:buClr>
              <a:buSzPts val="1600"/>
              <a:buNone/>
              <a:defRPr sz="1600" b="1"/>
            </a:lvl4pPr>
            <a:lvl5pPr marL="2286000" lvl="4" indent="-228600" algn="l">
              <a:lnSpc>
                <a:spcPct val="90000"/>
              </a:lnSpc>
              <a:spcBef>
                <a:spcPts val="500"/>
              </a:spcBef>
              <a:spcAft>
                <a:spcPts val="0"/>
              </a:spcAft>
              <a:buClr>
                <a:schemeClr val="lt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5" name="Google Shape;55;p32"/>
          <p:cNvSpPr txBox="1">
            <a:spLocks noGrp="1"/>
          </p:cNvSpPr>
          <p:nvPr>
            <p:ph type="body" idx="2"/>
          </p:nvPr>
        </p:nvSpPr>
        <p:spPr>
          <a:xfrm>
            <a:off x="839788" y="2668313"/>
            <a:ext cx="5157787" cy="352134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6" name="Google Shape;56;p32"/>
          <p:cNvSpPr txBox="1">
            <a:spLocks noGrp="1"/>
          </p:cNvSpPr>
          <p:nvPr>
            <p:ph type="body" idx="3"/>
          </p:nvPr>
        </p:nvSpPr>
        <p:spPr>
          <a:xfrm>
            <a:off x="6172200" y="1840187"/>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lt1"/>
              </a:buClr>
              <a:buSzPts val="2400"/>
              <a:buNone/>
              <a:defRPr sz="2400" b="1"/>
            </a:lvl1pPr>
            <a:lvl2pPr marL="914400" lvl="1" indent="-228600" algn="l">
              <a:lnSpc>
                <a:spcPct val="90000"/>
              </a:lnSpc>
              <a:spcBef>
                <a:spcPts val="500"/>
              </a:spcBef>
              <a:spcAft>
                <a:spcPts val="0"/>
              </a:spcAft>
              <a:buClr>
                <a:schemeClr val="lt1"/>
              </a:buClr>
              <a:buSzPts val="2000"/>
              <a:buNone/>
              <a:defRPr sz="2000" b="1"/>
            </a:lvl2pPr>
            <a:lvl3pPr marL="1371600" lvl="2" indent="-228600" algn="l">
              <a:lnSpc>
                <a:spcPct val="90000"/>
              </a:lnSpc>
              <a:spcBef>
                <a:spcPts val="500"/>
              </a:spcBef>
              <a:spcAft>
                <a:spcPts val="0"/>
              </a:spcAft>
              <a:buClr>
                <a:schemeClr val="lt1"/>
              </a:buClr>
              <a:buSzPts val="1800"/>
              <a:buNone/>
              <a:defRPr sz="1800" b="1"/>
            </a:lvl3pPr>
            <a:lvl4pPr marL="1828800" lvl="3" indent="-228600" algn="l">
              <a:lnSpc>
                <a:spcPct val="90000"/>
              </a:lnSpc>
              <a:spcBef>
                <a:spcPts val="500"/>
              </a:spcBef>
              <a:spcAft>
                <a:spcPts val="0"/>
              </a:spcAft>
              <a:buClr>
                <a:schemeClr val="lt1"/>
              </a:buClr>
              <a:buSzPts val="1600"/>
              <a:buNone/>
              <a:defRPr sz="1600" b="1"/>
            </a:lvl4pPr>
            <a:lvl5pPr marL="2286000" lvl="4" indent="-228600" algn="l">
              <a:lnSpc>
                <a:spcPct val="90000"/>
              </a:lnSpc>
              <a:spcBef>
                <a:spcPts val="500"/>
              </a:spcBef>
              <a:spcAft>
                <a:spcPts val="0"/>
              </a:spcAft>
              <a:buClr>
                <a:schemeClr val="lt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7" name="Google Shape;57;p32"/>
          <p:cNvSpPr txBox="1">
            <a:spLocks noGrp="1"/>
          </p:cNvSpPr>
          <p:nvPr>
            <p:ph type="body" idx="4"/>
          </p:nvPr>
        </p:nvSpPr>
        <p:spPr>
          <a:xfrm>
            <a:off x="6172200" y="2668313"/>
            <a:ext cx="5183188" cy="352135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8" name="Google Shape;58;p32"/>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32"/>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
        <p:nvSpPr>
          <p:cNvPr id="60" name="Google Shape;60;p32"/>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61"/>
        <p:cNvGrpSpPr/>
        <p:nvPr/>
      </p:nvGrpSpPr>
      <p:grpSpPr>
        <a:xfrm>
          <a:off x="0" y="0"/>
          <a:ext cx="0" cy="0"/>
          <a:chOff x="0" y="0"/>
          <a:chExt cx="0" cy="0"/>
        </a:xfrm>
      </p:grpSpPr>
      <p:sp>
        <p:nvSpPr>
          <p:cNvPr id="62" name="Google Shape;62;p33"/>
          <p:cNvSpPr txBox="1">
            <a:spLocks noGrp="1"/>
          </p:cNvSpPr>
          <p:nvPr>
            <p:ph type="title"/>
          </p:nvPr>
        </p:nvSpPr>
        <p:spPr>
          <a:xfrm>
            <a:off x="854766" y="772625"/>
            <a:ext cx="10475844" cy="117544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33"/>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33"/>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
        <p:nvSpPr>
          <p:cNvPr id="65" name="Google Shape;65;p33"/>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66"/>
        <p:cNvGrpSpPr/>
        <p:nvPr/>
      </p:nvGrpSpPr>
      <p:grpSpPr>
        <a:xfrm>
          <a:off x="0" y="0"/>
          <a:ext cx="0" cy="0"/>
          <a:chOff x="0" y="0"/>
          <a:chExt cx="0" cy="0"/>
        </a:xfrm>
      </p:grpSpPr>
      <p:sp>
        <p:nvSpPr>
          <p:cNvPr id="67" name="Google Shape;67;p34"/>
          <p:cNvSpPr txBox="1">
            <a:spLocks noGrp="1"/>
          </p:cNvSpPr>
          <p:nvPr>
            <p:ph type="title"/>
          </p:nvPr>
        </p:nvSpPr>
        <p:spPr>
          <a:xfrm>
            <a:off x="839788" y="1000815"/>
            <a:ext cx="3932237" cy="1219059"/>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34"/>
          <p:cNvSpPr>
            <a:spLocks noGrp="1"/>
          </p:cNvSpPr>
          <p:nvPr>
            <p:ph type="pic" idx="2"/>
          </p:nvPr>
        </p:nvSpPr>
        <p:spPr>
          <a:xfrm>
            <a:off x="5183188" y="987425"/>
            <a:ext cx="6172200" cy="4873625"/>
          </a:xfrm>
          <a:prstGeom prst="rect">
            <a:avLst/>
          </a:prstGeom>
          <a:noFill/>
          <a:ln>
            <a:noFill/>
          </a:ln>
        </p:spPr>
      </p:sp>
      <p:sp>
        <p:nvSpPr>
          <p:cNvPr id="69" name="Google Shape;69;p34"/>
          <p:cNvSpPr txBox="1">
            <a:spLocks noGrp="1"/>
          </p:cNvSpPr>
          <p:nvPr>
            <p:ph type="body" idx="1"/>
          </p:nvPr>
        </p:nvSpPr>
        <p:spPr>
          <a:xfrm>
            <a:off x="839788" y="2249693"/>
            <a:ext cx="3932237" cy="361135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lt1"/>
              </a:buClr>
              <a:buSzPts val="1600"/>
              <a:buNone/>
              <a:defRPr sz="1600"/>
            </a:lvl1pPr>
            <a:lvl2pPr marL="914400" lvl="1" indent="-228600" algn="l">
              <a:lnSpc>
                <a:spcPct val="90000"/>
              </a:lnSpc>
              <a:spcBef>
                <a:spcPts val="500"/>
              </a:spcBef>
              <a:spcAft>
                <a:spcPts val="0"/>
              </a:spcAft>
              <a:buClr>
                <a:schemeClr val="lt1"/>
              </a:buClr>
              <a:buSzPts val="1400"/>
              <a:buNone/>
              <a:defRPr sz="1400"/>
            </a:lvl2pPr>
            <a:lvl3pPr marL="1371600" lvl="2" indent="-228600" algn="l">
              <a:lnSpc>
                <a:spcPct val="90000"/>
              </a:lnSpc>
              <a:spcBef>
                <a:spcPts val="500"/>
              </a:spcBef>
              <a:spcAft>
                <a:spcPts val="0"/>
              </a:spcAft>
              <a:buClr>
                <a:schemeClr val="lt1"/>
              </a:buClr>
              <a:buSzPts val="1200"/>
              <a:buNone/>
              <a:defRPr sz="1200"/>
            </a:lvl3pPr>
            <a:lvl4pPr marL="1828800" lvl="3" indent="-228600" algn="l">
              <a:lnSpc>
                <a:spcPct val="90000"/>
              </a:lnSpc>
              <a:spcBef>
                <a:spcPts val="500"/>
              </a:spcBef>
              <a:spcAft>
                <a:spcPts val="0"/>
              </a:spcAft>
              <a:buClr>
                <a:schemeClr val="lt1"/>
              </a:buClr>
              <a:buSzPts val="1000"/>
              <a:buNone/>
              <a:defRPr sz="1000"/>
            </a:lvl4pPr>
            <a:lvl5pPr marL="2286000" lvl="4" indent="-228600" algn="l">
              <a:lnSpc>
                <a:spcPct val="90000"/>
              </a:lnSpc>
              <a:spcBef>
                <a:spcPts val="500"/>
              </a:spcBef>
              <a:spcAft>
                <a:spcPts val="0"/>
              </a:spcAft>
              <a:buClr>
                <a:schemeClr val="lt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0" name="Google Shape;70;p34"/>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34"/>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34"/>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25" descr="電子機器, モニター, 屋内, 画面 が含まれている画像&#10;&#10;自動的に生成された説明"/>
          <p:cNvPicPr preferRelativeResize="0"/>
          <p:nvPr/>
        </p:nvPicPr>
        <p:blipFill rotWithShape="1">
          <a:blip r:embed="rId14">
            <a:alphaModFix/>
          </a:blip>
          <a:srcRect/>
          <a:stretch/>
        </p:blipFill>
        <p:spPr>
          <a:xfrm>
            <a:off x="0" y="0"/>
            <a:ext cx="12192000" cy="6858000"/>
          </a:xfrm>
          <a:prstGeom prst="rect">
            <a:avLst/>
          </a:prstGeom>
          <a:noFill/>
          <a:ln>
            <a:noFill/>
          </a:ln>
        </p:spPr>
      </p:pic>
      <p:sp>
        <p:nvSpPr>
          <p:cNvPr id="11" name="Google Shape;11;p25"/>
          <p:cNvSpPr txBox="1">
            <a:spLocks noGrp="1"/>
          </p:cNvSpPr>
          <p:nvPr>
            <p:ph type="title"/>
          </p:nvPr>
        </p:nvSpPr>
        <p:spPr>
          <a:xfrm>
            <a:off x="329151" y="772625"/>
            <a:ext cx="11471911" cy="1175446"/>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Arial"/>
              <a:buNone/>
              <a:defRPr sz="44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2" name="Google Shape;12;p25"/>
          <p:cNvSpPr txBox="1">
            <a:spLocks noGrp="1"/>
          </p:cNvSpPr>
          <p:nvPr>
            <p:ph type="body" idx="1"/>
          </p:nvPr>
        </p:nvSpPr>
        <p:spPr>
          <a:xfrm>
            <a:off x="329151" y="1966362"/>
            <a:ext cx="11471911" cy="4121150"/>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3" name="Google Shape;13;p25"/>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20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4" name="Google Shape;14;p25"/>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5" name="Google Shape;15;p25"/>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800"/>
              <a:buFont typeface="Arial"/>
              <a:buNone/>
              <a:defRPr sz="1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Shape 91"/>
        <p:cNvGrpSpPr/>
        <p:nvPr/>
      </p:nvGrpSpPr>
      <p:grpSpPr>
        <a:xfrm>
          <a:off x="0" y="0"/>
          <a:ext cx="0" cy="0"/>
          <a:chOff x="0" y="0"/>
          <a:chExt cx="0" cy="0"/>
        </a:xfrm>
      </p:grpSpPr>
      <p:sp>
        <p:nvSpPr>
          <p:cNvPr id="92" name="Google Shape;92;p1"/>
          <p:cNvSpPr/>
          <p:nvPr/>
        </p:nvSpPr>
        <p:spPr>
          <a:xfrm>
            <a:off x="0" y="0"/>
            <a:ext cx="12192000" cy="6858000"/>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1"/>
          <p:cNvSpPr txBox="1">
            <a:spLocks noGrp="1"/>
          </p:cNvSpPr>
          <p:nvPr>
            <p:ph type="body" idx="1"/>
          </p:nvPr>
        </p:nvSpPr>
        <p:spPr>
          <a:xfrm>
            <a:off x="329151" y="520700"/>
            <a:ext cx="11471911" cy="138717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600"/>
              <a:buNone/>
            </a:pPr>
            <a:r>
              <a:rPr lang="ja-JP" sz="3600">
                <a:solidFill>
                  <a:schemeClr val="dk1"/>
                </a:solidFill>
                <a:highlight>
                  <a:srgbClr val="FFFF00"/>
                </a:highlight>
              </a:rPr>
              <a:t>板書スライドを使用される先生方へ</a:t>
            </a:r>
            <a:endParaRPr sz="3600">
              <a:solidFill>
                <a:schemeClr val="dk1"/>
              </a:solidFill>
              <a:highlight>
                <a:srgbClr val="FFFF00"/>
              </a:highlight>
            </a:endParaRPr>
          </a:p>
          <a:p>
            <a:pPr marL="0" lvl="0" indent="0" algn="l" rtl="0">
              <a:lnSpc>
                <a:spcPct val="90000"/>
              </a:lnSpc>
              <a:spcBef>
                <a:spcPts val="1000"/>
              </a:spcBef>
              <a:spcAft>
                <a:spcPts val="0"/>
              </a:spcAft>
              <a:buClr>
                <a:schemeClr val="dk1"/>
              </a:buClr>
              <a:buSzPts val="2800"/>
              <a:buNone/>
            </a:pPr>
            <a:r>
              <a:rPr lang="ja-JP">
                <a:solidFill>
                  <a:schemeClr val="dk1"/>
                </a:solidFill>
                <a:highlight>
                  <a:srgbClr val="FFFF00"/>
                </a:highlight>
              </a:rPr>
              <a:t>(このページは授業では使用しません)</a:t>
            </a:r>
            <a:endParaRPr>
              <a:solidFill>
                <a:schemeClr val="dk1"/>
              </a:solidFill>
              <a:highlight>
                <a:srgbClr val="FFFF00"/>
              </a:highlight>
            </a:endParaRPr>
          </a:p>
        </p:txBody>
      </p:sp>
      <p:sp>
        <p:nvSpPr>
          <p:cNvPr id="94" name="Google Shape;94;p1"/>
          <p:cNvSpPr txBox="1"/>
          <p:nvPr/>
        </p:nvSpPr>
        <p:spPr>
          <a:xfrm>
            <a:off x="344623" y="1771717"/>
            <a:ext cx="11471911" cy="1090246"/>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2600"/>
              <a:buFont typeface="Arial"/>
              <a:buNone/>
            </a:pPr>
            <a:r>
              <a:rPr lang="ja-JP" sz="2600" b="0" i="0" u="none" strike="noStrike" cap="none">
                <a:solidFill>
                  <a:schemeClr val="dk1"/>
                </a:solidFill>
                <a:latin typeface="Arial"/>
                <a:ea typeface="Arial"/>
                <a:cs typeface="Arial"/>
                <a:sym typeface="Arial"/>
              </a:rPr>
              <a:t>〇ステップ３の授業実践では、本スライドを用いることで、モニター等に</a:t>
            </a:r>
            <a:endParaRPr sz="2600" b="0" i="0" u="none" strike="noStrike" cap="none">
              <a:solidFill>
                <a:schemeClr val="dk1"/>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2600"/>
              <a:buFont typeface="Arial"/>
              <a:buNone/>
            </a:pPr>
            <a:r>
              <a:rPr lang="ja-JP" sz="2600" b="0" i="0" u="none" strike="noStrike" cap="none">
                <a:solidFill>
                  <a:schemeClr val="dk1"/>
                </a:solidFill>
                <a:latin typeface="Arial"/>
                <a:ea typeface="Arial"/>
                <a:cs typeface="Arial"/>
                <a:sym typeface="Arial"/>
              </a:rPr>
              <a:t>　写しながら教員が学習内容を説明することができます。</a:t>
            </a:r>
            <a:endParaRPr sz="2600" b="0" i="0" u="none" strike="noStrike" cap="none">
              <a:solidFill>
                <a:schemeClr val="dk1"/>
              </a:solidFill>
              <a:latin typeface="Arial"/>
              <a:ea typeface="Arial"/>
              <a:cs typeface="Arial"/>
              <a:sym typeface="Arial"/>
            </a:endParaRPr>
          </a:p>
        </p:txBody>
      </p:sp>
      <p:sp>
        <p:nvSpPr>
          <p:cNvPr id="95" name="Google Shape;95;p1"/>
          <p:cNvSpPr txBox="1"/>
          <p:nvPr/>
        </p:nvSpPr>
        <p:spPr>
          <a:xfrm>
            <a:off x="329151" y="2893007"/>
            <a:ext cx="11518200" cy="3540300"/>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800"/>
              <a:buFont typeface="Arial"/>
              <a:buNone/>
            </a:pPr>
            <a:r>
              <a:rPr lang="ja-JP" sz="2800" b="0" i="0" u="none" strike="noStrike" cap="none">
                <a:solidFill>
                  <a:schemeClr val="dk1"/>
                </a:solidFill>
                <a:latin typeface="Arial"/>
                <a:ea typeface="Arial"/>
                <a:cs typeface="Arial"/>
                <a:sym typeface="Arial"/>
              </a:rPr>
              <a:t>〇特徴</a:t>
            </a:r>
            <a:endParaRPr sz="2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800"/>
              <a:buFont typeface="Arial"/>
              <a:buNone/>
            </a:pPr>
            <a:r>
              <a:rPr lang="ja-JP" sz="2800" b="0" i="0" u="none" strike="noStrike" cap="none">
                <a:solidFill>
                  <a:schemeClr val="dk1"/>
                </a:solidFill>
                <a:latin typeface="Arial"/>
                <a:ea typeface="Arial"/>
                <a:cs typeface="Arial"/>
                <a:sym typeface="Arial"/>
              </a:rPr>
              <a:t>　◇児童</a:t>
            </a:r>
            <a:endParaRPr sz="2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800"/>
              <a:buFont typeface="Arial"/>
              <a:buNone/>
            </a:pPr>
            <a:r>
              <a:rPr lang="ja-JP" sz="2800" b="0" i="0" u="none" strike="noStrike" cap="none">
                <a:solidFill>
                  <a:schemeClr val="dk1"/>
                </a:solidFill>
                <a:latin typeface="Arial"/>
                <a:ea typeface="Arial"/>
                <a:cs typeface="Arial"/>
                <a:sym typeface="Arial"/>
              </a:rPr>
              <a:t>　　・視覚的に分かりやすく、各活動で取り組むことが明確になる。</a:t>
            </a:r>
            <a:endParaRPr sz="2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800"/>
              <a:buFont typeface="Arial"/>
              <a:buNone/>
            </a:pPr>
            <a:r>
              <a:rPr lang="ja-JP" sz="2800" b="0" i="0" u="none" strike="noStrike" cap="none">
                <a:solidFill>
                  <a:schemeClr val="dk1"/>
                </a:solidFill>
                <a:latin typeface="Arial"/>
                <a:ea typeface="Arial"/>
                <a:cs typeface="Arial"/>
                <a:sym typeface="Arial"/>
              </a:rPr>
              <a:t>　◇教員</a:t>
            </a:r>
            <a:endParaRPr sz="2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800"/>
              <a:buFont typeface="Arial"/>
              <a:buNone/>
            </a:pPr>
            <a:r>
              <a:rPr lang="ja-JP" sz="2800" b="0" i="0" u="none" strike="noStrike" cap="none">
                <a:solidFill>
                  <a:schemeClr val="dk1"/>
                </a:solidFill>
                <a:latin typeface="Arial"/>
                <a:ea typeface="Arial"/>
                <a:cs typeface="Arial"/>
                <a:sym typeface="Arial"/>
              </a:rPr>
              <a:t>　　・板書をする時間の短縮や活動ごとの具体的な指示や例示が的確</a:t>
            </a:r>
            <a:endParaRPr sz="2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800"/>
              <a:buFont typeface="Arial"/>
              <a:buNone/>
            </a:pPr>
            <a:r>
              <a:rPr lang="ja-JP" sz="2800" b="0" i="0" u="none" strike="noStrike" cap="none">
                <a:solidFill>
                  <a:schemeClr val="dk1"/>
                </a:solidFill>
                <a:latin typeface="Arial"/>
                <a:ea typeface="Arial"/>
                <a:cs typeface="Arial"/>
                <a:sym typeface="Arial"/>
              </a:rPr>
              <a:t>　　　にできる。</a:t>
            </a:r>
            <a:endParaRPr sz="2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800"/>
              <a:buFont typeface="Arial"/>
              <a:buNone/>
            </a:pPr>
            <a:r>
              <a:rPr lang="ja-JP" sz="2800" b="0" i="0" u="none" strike="noStrike" cap="none">
                <a:solidFill>
                  <a:schemeClr val="dk1"/>
                </a:solidFill>
                <a:latin typeface="Arial"/>
                <a:ea typeface="Arial"/>
                <a:cs typeface="Arial"/>
                <a:sym typeface="Arial"/>
              </a:rPr>
              <a:t>　　・学習指導案で作成した内容を授業に落とし込むことができ、実</a:t>
            </a:r>
            <a:endParaRPr sz="2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800"/>
              <a:buFont typeface="Arial"/>
              <a:buNone/>
            </a:pPr>
            <a:r>
              <a:rPr lang="ja-JP" sz="2800" b="0" i="0" u="none" strike="noStrike" cap="none">
                <a:solidFill>
                  <a:schemeClr val="dk1"/>
                </a:solidFill>
                <a:latin typeface="Arial"/>
                <a:ea typeface="Arial"/>
                <a:cs typeface="Arial"/>
                <a:sym typeface="Arial"/>
              </a:rPr>
              <a:t>　　　際の授業をイメージしやすくなる。</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10"/>
          <p:cNvSpPr txBox="1"/>
          <p:nvPr/>
        </p:nvSpPr>
        <p:spPr>
          <a:xfrm>
            <a:off x="390938" y="5039263"/>
            <a:ext cx="11425596" cy="1064747"/>
          </a:xfrm>
          <a:prstGeom prst="rect">
            <a:avLst/>
          </a:prstGeom>
          <a:solidFill>
            <a:schemeClr val="lt1"/>
          </a:solidFill>
          <a:ln w="19050"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4000"/>
              <a:buFont typeface="Arial"/>
              <a:buNone/>
            </a:pPr>
            <a:r>
              <a:rPr lang="ja-JP" sz="4000" b="0" i="0" u="none" strike="noStrike" cap="none">
                <a:solidFill>
                  <a:schemeClr val="dk1"/>
                </a:solidFill>
                <a:highlight>
                  <a:srgbClr val="FFFFFF"/>
                </a:highlight>
                <a:latin typeface="Arial"/>
                <a:ea typeface="Arial"/>
                <a:cs typeface="Arial"/>
                <a:sym typeface="Arial"/>
              </a:rPr>
              <a:t>「</a:t>
            </a:r>
            <a:r>
              <a:rPr lang="ja-JP" sz="6000" b="0" i="0" u="none" strike="noStrike" cap="none">
                <a:solidFill>
                  <a:schemeClr val="dk1"/>
                </a:solidFill>
                <a:highlight>
                  <a:srgbClr val="FFFF00"/>
                </a:highlight>
                <a:latin typeface="Arial"/>
                <a:ea typeface="Arial"/>
                <a:cs typeface="Arial"/>
                <a:sym typeface="Arial"/>
              </a:rPr>
              <a:t>■■■■</a:t>
            </a:r>
            <a:r>
              <a:rPr lang="ja-JP" sz="4000" b="0" i="0" u="none" strike="noStrike" cap="none">
                <a:solidFill>
                  <a:schemeClr val="dk1"/>
                </a:solidFill>
                <a:latin typeface="Arial"/>
                <a:ea typeface="Arial"/>
                <a:cs typeface="Arial"/>
                <a:sym typeface="Arial"/>
              </a:rPr>
              <a:t>の</a:t>
            </a:r>
            <a:r>
              <a:rPr lang="ja-JP" sz="3600" b="0" i="0" u="none" strike="noStrike" cap="none">
                <a:solidFill>
                  <a:schemeClr val="dk1"/>
                </a:solidFill>
                <a:highlight>
                  <a:srgbClr val="FFFF00"/>
                </a:highlight>
                <a:latin typeface="Arial"/>
                <a:ea typeface="Arial"/>
                <a:cs typeface="Arial"/>
                <a:sym typeface="Arial"/>
              </a:rPr>
              <a:t>△△△△</a:t>
            </a:r>
            <a:r>
              <a:rPr lang="ja-JP" sz="4000" b="0" i="0" u="none" strike="noStrike" cap="none">
                <a:solidFill>
                  <a:schemeClr val="dk1"/>
                </a:solidFill>
                <a:highlight>
                  <a:srgbClr val="FFFFFF"/>
                </a:highlight>
                <a:latin typeface="Arial"/>
                <a:ea typeface="Arial"/>
                <a:cs typeface="Arial"/>
                <a:sym typeface="Arial"/>
              </a:rPr>
              <a:t>」</a:t>
            </a:r>
            <a:r>
              <a:rPr lang="ja-JP" sz="4000" b="0" i="0" u="none" strike="noStrike" cap="none">
                <a:solidFill>
                  <a:srgbClr val="0070C0"/>
                </a:solidFill>
                <a:latin typeface="Arial"/>
                <a:ea typeface="Arial"/>
                <a:cs typeface="Arial"/>
                <a:sym typeface="Arial"/>
              </a:rPr>
              <a:t>は、</a:t>
            </a:r>
            <a:endParaRPr sz="2000" b="0" i="0" u="none" strike="noStrike" cap="none">
              <a:solidFill>
                <a:schemeClr val="dk1"/>
              </a:solidFill>
              <a:latin typeface="Arial"/>
              <a:ea typeface="Arial"/>
              <a:cs typeface="Arial"/>
              <a:sym typeface="Arial"/>
            </a:endParaRPr>
          </a:p>
        </p:txBody>
      </p:sp>
      <p:sp>
        <p:nvSpPr>
          <p:cNvPr id="215" name="Google Shape;215;p10"/>
          <p:cNvSpPr txBox="1">
            <a:spLocks noGrp="1"/>
          </p:cNvSpPr>
          <p:nvPr>
            <p:ph type="body" idx="1"/>
          </p:nvPr>
        </p:nvSpPr>
        <p:spPr>
          <a:xfrm>
            <a:off x="838161" y="1153917"/>
            <a:ext cx="10515600" cy="13212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lt1"/>
              </a:buClr>
              <a:buSzPts val="4000"/>
              <a:buNone/>
            </a:pPr>
            <a:r>
              <a:rPr lang="ja-JP" sz="4000">
                <a:latin typeface="Arial"/>
                <a:ea typeface="Arial"/>
                <a:cs typeface="Arial"/>
                <a:sym typeface="Arial"/>
              </a:rPr>
              <a:t>なかま分けして、「</a:t>
            </a:r>
            <a:r>
              <a:rPr lang="ja-JP" sz="5000">
                <a:solidFill>
                  <a:schemeClr val="dk1"/>
                </a:solidFill>
                <a:highlight>
                  <a:srgbClr val="FFFF00"/>
                </a:highlight>
                <a:latin typeface="Arial"/>
                <a:ea typeface="Arial"/>
                <a:cs typeface="Arial"/>
                <a:sym typeface="Arial"/>
              </a:rPr>
              <a:t>■■■■</a:t>
            </a:r>
            <a:r>
              <a:rPr lang="ja-JP" sz="4000">
                <a:latin typeface="Arial"/>
                <a:ea typeface="Arial"/>
                <a:cs typeface="Arial"/>
                <a:sym typeface="Arial"/>
              </a:rPr>
              <a:t>の</a:t>
            </a:r>
            <a:r>
              <a:rPr lang="ja-JP" sz="4000">
                <a:solidFill>
                  <a:schemeClr val="dk1"/>
                </a:solidFill>
                <a:highlight>
                  <a:srgbClr val="FFFF00"/>
                </a:highlight>
                <a:latin typeface="Arial"/>
                <a:ea typeface="Arial"/>
                <a:cs typeface="Arial"/>
                <a:sym typeface="Arial"/>
              </a:rPr>
              <a:t>△△△△</a:t>
            </a:r>
            <a:r>
              <a:rPr lang="ja-JP" sz="4000">
                <a:latin typeface="Arial"/>
                <a:ea typeface="Arial"/>
                <a:cs typeface="Arial"/>
                <a:sym typeface="Arial"/>
              </a:rPr>
              <a:t>｣についてどんなことに気づきましたか。</a:t>
            </a:r>
            <a:endParaRPr/>
          </a:p>
        </p:txBody>
      </p:sp>
      <p:sp>
        <p:nvSpPr>
          <p:cNvPr id="216" name="Google Shape;216;p10"/>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
        <p:nvSpPr>
          <p:cNvPr id="217" name="Google Shape;217;p10"/>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10</a:t>
            </a:fld>
            <a:endParaRPr/>
          </a:p>
        </p:txBody>
      </p:sp>
      <p:sp>
        <p:nvSpPr>
          <p:cNvPr id="218" name="Google Shape;218;p10"/>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sp>
        <p:nvSpPr>
          <p:cNvPr id="219" name="Google Shape;219;p10"/>
          <p:cNvSpPr txBox="1"/>
          <p:nvPr/>
        </p:nvSpPr>
        <p:spPr>
          <a:xfrm>
            <a:off x="311280" y="701396"/>
            <a:ext cx="11505254" cy="461665"/>
          </a:xfrm>
          <a:prstGeom prst="rect">
            <a:avLst/>
          </a:prstGeom>
          <a:solidFill>
            <a:srgbClr val="1E4E7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ja-JP" sz="2400" b="0" i="0" u="none" strike="noStrike" cap="none">
                <a:solidFill>
                  <a:srgbClr val="FFFFFF"/>
                </a:solidFill>
                <a:latin typeface="Arial"/>
                <a:ea typeface="Arial"/>
                <a:cs typeface="Arial"/>
                <a:sym typeface="Arial"/>
              </a:rPr>
              <a:t>６　なかま分けしてつけた名前から、気づいたことをまとめよう（学習シート③）</a:t>
            </a:r>
            <a:endParaRPr sz="2400" b="0" i="0" u="none" strike="noStrike" cap="none">
              <a:solidFill>
                <a:schemeClr val="lt1"/>
              </a:solidFill>
              <a:latin typeface="Arial"/>
              <a:ea typeface="Arial"/>
              <a:cs typeface="Arial"/>
              <a:sym typeface="Arial"/>
            </a:endParaRPr>
          </a:p>
        </p:txBody>
      </p:sp>
      <p:grpSp>
        <p:nvGrpSpPr>
          <p:cNvPr id="220" name="Google Shape;220;p10"/>
          <p:cNvGrpSpPr/>
          <p:nvPr/>
        </p:nvGrpSpPr>
        <p:grpSpPr>
          <a:xfrm>
            <a:off x="374269" y="2620824"/>
            <a:ext cx="5670571" cy="2066927"/>
            <a:chOff x="839752" y="3101173"/>
            <a:chExt cx="5670571" cy="2761405"/>
          </a:xfrm>
        </p:grpSpPr>
        <p:sp>
          <p:nvSpPr>
            <p:cNvPr id="221" name="Google Shape;221;p10"/>
            <p:cNvSpPr/>
            <p:nvPr/>
          </p:nvSpPr>
          <p:spPr>
            <a:xfrm>
              <a:off x="839752" y="3570791"/>
              <a:ext cx="5670571" cy="2291787"/>
            </a:xfrm>
            <a:prstGeom prst="roundRect">
              <a:avLst>
                <a:gd name="adj" fmla="val 16667"/>
              </a:avLst>
            </a:prstGeom>
            <a:solidFill>
              <a:schemeClr val="lt1"/>
            </a:solidFill>
            <a:ln w="28575" cap="flat" cmpd="sng">
              <a:solidFill>
                <a:srgbClr val="BFBFB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22" name="Google Shape;222;p10"/>
            <p:cNvSpPr/>
            <p:nvPr/>
          </p:nvSpPr>
          <p:spPr>
            <a:xfrm>
              <a:off x="3749155" y="3889470"/>
              <a:ext cx="2635518" cy="1665539"/>
            </a:xfrm>
            <a:prstGeom prst="rect">
              <a:avLst/>
            </a:prstGeom>
            <a:solidFill>
              <a:srgbClr val="FFFF00"/>
            </a:solidFill>
            <a:ln w="1270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00"/>
                <a:buFont typeface="Arial"/>
                <a:buNone/>
              </a:pPr>
              <a:r>
                <a:rPr lang="ja-JP" sz="2000" b="0" i="0" u="none" strike="noStrike" cap="none">
                  <a:solidFill>
                    <a:schemeClr val="dk1"/>
                  </a:solidFill>
                  <a:latin typeface="Arial"/>
                  <a:ea typeface="Arial"/>
                  <a:cs typeface="Arial"/>
                  <a:sym typeface="Arial"/>
                </a:rPr>
                <a:t> </a:t>
              </a:r>
              <a:r>
                <a:rPr lang="ja-JP" sz="3000" b="0" i="0" u="none" strike="noStrike" cap="none">
                  <a:solidFill>
                    <a:schemeClr val="dk1"/>
                  </a:solidFill>
                  <a:latin typeface="Arial"/>
                  <a:ea typeface="Arial"/>
                  <a:cs typeface="Arial"/>
                  <a:sym typeface="Arial"/>
                </a:rPr>
                <a:t>●●●●</a:t>
              </a:r>
              <a:r>
                <a:rPr lang="ja-JP" sz="2800" b="0" i="0" u="none" strike="noStrike" cap="none">
                  <a:solidFill>
                    <a:schemeClr val="dk1"/>
                  </a:solidFill>
                  <a:latin typeface="Arial"/>
                  <a:ea typeface="Arial"/>
                  <a:cs typeface="Arial"/>
                  <a:sym typeface="Arial"/>
                </a:rPr>
                <a:t>は、</a:t>
              </a:r>
              <a:endParaRPr sz="2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 </a:t>
              </a:r>
              <a:r>
                <a:rPr lang="ja-JP" sz="2800" b="0" i="0" u="sng" strike="noStrike" cap="none">
                  <a:solidFill>
                    <a:schemeClr val="dk1"/>
                  </a:solidFill>
                  <a:latin typeface="Arial"/>
                  <a:ea typeface="Arial"/>
                  <a:cs typeface="Arial"/>
                  <a:sym typeface="Arial"/>
                </a:rPr>
                <a:t>　　　　　</a:t>
              </a:r>
              <a:r>
                <a:rPr lang="ja-JP" sz="2800" b="0" i="0" u="none" strike="noStrike" cap="none">
                  <a:solidFill>
                    <a:schemeClr val="dk1"/>
                  </a:solidFill>
                  <a:latin typeface="Arial"/>
                  <a:ea typeface="Arial"/>
                  <a:cs typeface="Arial"/>
                  <a:sym typeface="Arial"/>
                </a:rPr>
                <a:t>。</a:t>
              </a:r>
              <a:endParaRPr sz="2800" b="1" i="0" u="none" strike="noStrike" cap="none">
                <a:solidFill>
                  <a:schemeClr val="dk1"/>
                </a:solidFill>
                <a:latin typeface="Arial"/>
                <a:ea typeface="Arial"/>
                <a:cs typeface="Arial"/>
                <a:sym typeface="Arial"/>
              </a:endParaRPr>
            </a:p>
          </p:txBody>
        </p:sp>
        <p:sp>
          <p:nvSpPr>
            <p:cNvPr id="223" name="Google Shape;223;p10"/>
            <p:cNvSpPr txBox="1"/>
            <p:nvPr/>
          </p:nvSpPr>
          <p:spPr>
            <a:xfrm>
              <a:off x="2787259" y="3101173"/>
              <a:ext cx="1986300" cy="668100"/>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ja-JP" sz="2400" b="0" i="0" u="none" strike="noStrike" cap="none">
                  <a:solidFill>
                    <a:schemeClr val="dk1"/>
                  </a:solidFill>
                  <a:latin typeface="Arial"/>
                  <a:ea typeface="Arial"/>
                  <a:cs typeface="Arial"/>
                  <a:sym typeface="Arial"/>
                </a:rPr>
                <a:t>★★★</a:t>
              </a:r>
              <a:endParaRPr sz="2400" b="0" i="0" u="none" strike="noStrike" cap="none">
                <a:solidFill>
                  <a:schemeClr val="dk1"/>
                </a:solidFill>
                <a:latin typeface="Arial"/>
                <a:ea typeface="Arial"/>
                <a:cs typeface="Arial"/>
                <a:sym typeface="Arial"/>
              </a:endParaRPr>
            </a:p>
          </p:txBody>
        </p:sp>
        <p:sp>
          <p:nvSpPr>
            <p:cNvPr id="224" name="Google Shape;224;p10"/>
            <p:cNvSpPr/>
            <p:nvPr/>
          </p:nvSpPr>
          <p:spPr>
            <a:xfrm>
              <a:off x="1030146" y="3889470"/>
              <a:ext cx="2644892" cy="1654430"/>
            </a:xfrm>
            <a:prstGeom prst="rect">
              <a:avLst/>
            </a:prstGeom>
            <a:solidFill>
              <a:srgbClr val="FF99FF"/>
            </a:solidFill>
            <a:ln w="12700" cap="flat" cmpd="sng">
              <a:solidFill>
                <a:srgbClr val="1C305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00"/>
                <a:buFont typeface="Arial"/>
                <a:buNone/>
              </a:pPr>
              <a:r>
                <a:rPr lang="ja-JP" sz="2000" b="0" i="0" u="none" strike="noStrike" cap="none">
                  <a:solidFill>
                    <a:schemeClr val="dk1"/>
                  </a:solidFill>
                  <a:latin typeface="Arial"/>
                  <a:ea typeface="Arial"/>
                  <a:cs typeface="Arial"/>
                  <a:sym typeface="Arial"/>
                </a:rPr>
                <a:t> </a:t>
              </a:r>
              <a:r>
                <a:rPr lang="ja-JP" sz="3000" b="0" i="0" u="none" strike="noStrike" cap="none">
                  <a:solidFill>
                    <a:schemeClr val="dk1"/>
                  </a:solidFill>
                  <a:latin typeface="Arial"/>
                  <a:ea typeface="Arial"/>
                  <a:cs typeface="Arial"/>
                  <a:sym typeface="Arial"/>
                </a:rPr>
                <a:t>□□□□</a:t>
              </a:r>
              <a:r>
                <a:rPr lang="ja-JP" sz="2800" b="0" i="0" u="none" strike="noStrike" cap="none">
                  <a:solidFill>
                    <a:schemeClr val="dk1"/>
                  </a:solidFill>
                  <a:latin typeface="Arial"/>
                  <a:ea typeface="Arial"/>
                  <a:cs typeface="Arial"/>
                  <a:sym typeface="Arial"/>
                </a:rPr>
                <a:t>は、</a:t>
              </a:r>
              <a:endParaRPr sz="2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 </a:t>
              </a:r>
              <a:r>
                <a:rPr lang="ja-JP" sz="2800" b="0" i="0" u="sng" strike="noStrike" cap="none">
                  <a:solidFill>
                    <a:schemeClr val="dk1"/>
                  </a:solidFill>
                  <a:latin typeface="Arial"/>
                  <a:ea typeface="Arial"/>
                  <a:cs typeface="Arial"/>
                  <a:sym typeface="Arial"/>
                </a:rPr>
                <a:t>　　　　　</a:t>
              </a:r>
              <a:r>
                <a:rPr lang="ja-JP" sz="2800" b="0" i="0" u="none" strike="noStrike" cap="none">
                  <a:solidFill>
                    <a:schemeClr val="dk1"/>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grpSp>
      <p:grpSp>
        <p:nvGrpSpPr>
          <p:cNvPr id="225" name="Google Shape;225;p10"/>
          <p:cNvGrpSpPr/>
          <p:nvPr/>
        </p:nvGrpSpPr>
        <p:grpSpPr>
          <a:xfrm>
            <a:off x="6147162" y="2620824"/>
            <a:ext cx="5670571" cy="2066927"/>
            <a:chOff x="839752" y="3101173"/>
            <a:chExt cx="5670571" cy="2761405"/>
          </a:xfrm>
        </p:grpSpPr>
        <p:sp>
          <p:nvSpPr>
            <p:cNvPr id="226" name="Google Shape;226;p10"/>
            <p:cNvSpPr/>
            <p:nvPr/>
          </p:nvSpPr>
          <p:spPr>
            <a:xfrm>
              <a:off x="839752" y="3570791"/>
              <a:ext cx="5670571" cy="2291787"/>
            </a:xfrm>
            <a:prstGeom prst="roundRect">
              <a:avLst>
                <a:gd name="adj" fmla="val 16667"/>
              </a:avLst>
            </a:prstGeom>
            <a:solidFill>
              <a:schemeClr val="lt1"/>
            </a:solidFill>
            <a:ln w="28575" cap="flat" cmpd="sng">
              <a:solidFill>
                <a:srgbClr val="BFBFB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27" name="Google Shape;227;p10"/>
            <p:cNvSpPr/>
            <p:nvPr/>
          </p:nvSpPr>
          <p:spPr>
            <a:xfrm>
              <a:off x="3749155" y="3889470"/>
              <a:ext cx="2635518" cy="1665539"/>
            </a:xfrm>
            <a:prstGeom prst="rect">
              <a:avLst/>
            </a:prstGeom>
            <a:solidFill>
              <a:srgbClr val="99FF99"/>
            </a:solidFill>
            <a:ln w="1270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chemeClr val="dk1"/>
                  </a:solidFill>
                  <a:latin typeface="Arial"/>
                  <a:ea typeface="Arial"/>
                  <a:cs typeface="Arial"/>
                  <a:sym typeface="Arial"/>
                </a:rPr>
                <a:t> </a:t>
              </a:r>
              <a:r>
                <a:rPr lang="ja-JP" sz="3000" b="0" i="0" u="none" strike="noStrike" cap="none">
                  <a:solidFill>
                    <a:schemeClr val="dk1"/>
                  </a:solidFill>
                  <a:latin typeface="Arial"/>
                  <a:ea typeface="Arial"/>
                  <a:cs typeface="Arial"/>
                  <a:sym typeface="Arial"/>
                </a:rPr>
                <a:t>▼▼▼▼</a:t>
              </a:r>
              <a:r>
                <a:rPr lang="ja-JP" sz="2800" b="0" i="0" u="none" strike="noStrike" cap="none">
                  <a:solidFill>
                    <a:schemeClr val="dk1"/>
                  </a:solidFill>
                  <a:latin typeface="Arial"/>
                  <a:ea typeface="Arial"/>
                  <a:cs typeface="Arial"/>
                  <a:sym typeface="Arial"/>
                </a:rPr>
                <a:t>は、</a:t>
              </a:r>
              <a:endParaRPr sz="2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 </a:t>
              </a:r>
              <a:r>
                <a:rPr lang="ja-JP" sz="2800" b="0" i="0" u="sng" strike="noStrike" cap="none">
                  <a:solidFill>
                    <a:schemeClr val="dk1"/>
                  </a:solidFill>
                  <a:latin typeface="Arial"/>
                  <a:ea typeface="Arial"/>
                  <a:cs typeface="Arial"/>
                  <a:sym typeface="Arial"/>
                </a:rPr>
                <a:t>　　　　　</a:t>
              </a:r>
              <a:r>
                <a:rPr lang="ja-JP" sz="2800" b="0" i="0" u="none" strike="noStrike" cap="none">
                  <a:solidFill>
                    <a:schemeClr val="dk1"/>
                  </a:solidFill>
                  <a:latin typeface="Arial"/>
                  <a:ea typeface="Arial"/>
                  <a:cs typeface="Arial"/>
                  <a:sym typeface="Arial"/>
                </a:rPr>
                <a:t>。</a:t>
              </a:r>
              <a:endParaRPr sz="2800" b="1" i="0" u="none" strike="noStrike" cap="none">
                <a:solidFill>
                  <a:schemeClr val="dk1"/>
                </a:solidFill>
                <a:latin typeface="Arial"/>
                <a:ea typeface="Arial"/>
                <a:cs typeface="Arial"/>
                <a:sym typeface="Arial"/>
              </a:endParaRPr>
            </a:p>
          </p:txBody>
        </p:sp>
        <p:sp>
          <p:nvSpPr>
            <p:cNvPr id="228" name="Google Shape;228;p10"/>
            <p:cNvSpPr txBox="1"/>
            <p:nvPr/>
          </p:nvSpPr>
          <p:spPr>
            <a:xfrm>
              <a:off x="2711059" y="3101173"/>
              <a:ext cx="1986300" cy="668100"/>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ja-JP" sz="2400" b="0" i="0" u="none" strike="noStrike" cap="none">
                  <a:solidFill>
                    <a:schemeClr val="dk1"/>
                  </a:solidFill>
                  <a:latin typeface="Arial"/>
                  <a:ea typeface="Arial"/>
                  <a:cs typeface="Arial"/>
                  <a:sym typeface="Arial"/>
                </a:rPr>
                <a:t>◇◇◇</a:t>
              </a:r>
              <a:endParaRPr sz="2400" b="0" i="0" u="none" strike="noStrike" cap="none">
                <a:solidFill>
                  <a:schemeClr val="dk1"/>
                </a:solidFill>
                <a:latin typeface="Arial"/>
                <a:ea typeface="Arial"/>
                <a:cs typeface="Arial"/>
                <a:sym typeface="Arial"/>
              </a:endParaRPr>
            </a:p>
          </p:txBody>
        </p:sp>
        <p:sp>
          <p:nvSpPr>
            <p:cNvPr id="229" name="Google Shape;229;p10"/>
            <p:cNvSpPr/>
            <p:nvPr/>
          </p:nvSpPr>
          <p:spPr>
            <a:xfrm>
              <a:off x="1030146" y="3889470"/>
              <a:ext cx="2644892" cy="1654430"/>
            </a:xfrm>
            <a:prstGeom prst="rect">
              <a:avLst/>
            </a:prstGeom>
            <a:solidFill>
              <a:srgbClr val="66CCFF"/>
            </a:solidFill>
            <a:ln w="12700" cap="flat" cmpd="sng">
              <a:solidFill>
                <a:srgbClr val="1C305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00"/>
                <a:buFont typeface="Arial"/>
                <a:buNone/>
              </a:pPr>
              <a:r>
                <a:rPr lang="ja-JP" sz="2000" b="0" i="0" u="none" strike="noStrike" cap="none">
                  <a:solidFill>
                    <a:schemeClr val="dk1"/>
                  </a:solidFill>
                  <a:latin typeface="Arial"/>
                  <a:ea typeface="Arial"/>
                  <a:cs typeface="Arial"/>
                  <a:sym typeface="Arial"/>
                </a:rPr>
                <a:t> </a:t>
              </a:r>
              <a:r>
                <a:rPr lang="ja-JP" sz="3000" b="0" i="0" u="none" strike="noStrike" cap="none">
                  <a:solidFill>
                    <a:schemeClr val="dk1"/>
                  </a:solidFill>
                  <a:latin typeface="Arial"/>
                  <a:ea typeface="Arial"/>
                  <a:cs typeface="Arial"/>
                  <a:sym typeface="Arial"/>
                </a:rPr>
                <a:t>▲▲▲▲</a:t>
              </a:r>
              <a:r>
                <a:rPr lang="ja-JP" sz="2800" b="0" i="0" u="none" strike="noStrike" cap="none">
                  <a:solidFill>
                    <a:schemeClr val="dk1"/>
                  </a:solidFill>
                  <a:latin typeface="Arial"/>
                  <a:ea typeface="Arial"/>
                  <a:cs typeface="Arial"/>
                  <a:sym typeface="Arial"/>
                </a:rPr>
                <a:t>は、</a:t>
              </a:r>
              <a:endParaRPr sz="2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 </a:t>
              </a:r>
              <a:r>
                <a:rPr lang="ja-JP" sz="2800" b="0" i="0" u="sng" strike="noStrike" cap="none">
                  <a:solidFill>
                    <a:schemeClr val="dk1"/>
                  </a:solidFill>
                  <a:latin typeface="Arial"/>
                  <a:ea typeface="Arial"/>
                  <a:cs typeface="Arial"/>
                  <a:sym typeface="Arial"/>
                </a:rPr>
                <a:t>　　　　　</a:t>
              </a:r>
              <a:r>
                <a:rPr lang="ja-JP" sz="2800" b="0" i="0" u="none" strike="noStrike" cap="none">
                  <a:solidFill>
                    <a:schemeClr val="dk1"/>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grpSp>
      <p:sp>
        <p:nvSpPr>
          <p:cNvPr id="230" name="Google Shape;230;p10"/>
          <p:cNvSpPr/>
          <p:nvPr/>
        </p:nvSpPr>
        <p:spPr>
          <a:xfrm>
            <a:off x="2321500" y="2561725"/>
            <a:ext cx="2081100" cy="619500"/>
          </a:xfrm>
          <a:prstGeom prst="rect">
            <a:avLst/>
          </a:prstGeom>
          <a:noFill/>
          <a:ln w="5715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31" name="Google Shape;231;p10"/>
          <p:cNvSpPr/>
          <p:nvPr/>
        </p:nvSpPr>
        <p:spPr>
          <a:xfrm>
            <a:off x="7977809" y="2536275"/>
            <a:ext cx="2080800" cy="619500"/>
          </a:xfrm>
          <a:prstGeom prst="rect">
            <a:avLst/>
          </a:prstGeom>
          <a:noFill/>
          <a:ln w="5715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32" name="Google Shape;232;p10"/>
          <p:cNvSpPr txBox="1"/>
          <p:nvPr/>
        </p:nvSpPr>
        <p:spPr>
          <a:xfrm>
            <a:off x="6942511" y="5291618"/>
            <a:ext cx="1986333" cy="500086"/>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a:t>
            </a:r>
            <a:endParaRPr sz="2800" b="0" i="0" u="none" strike="noStrike" cap="none">
              <a:solidFill>
                <a:schemeClr val="dk1"/>
              </a:solidFill>
              <a:latin typeface="Arial"/>
              <a:ea typeface="Arial"/>
              <a:cs typeface="Arial"/>
              <a:sym typeface="Arial"/>
            </a:endParaRPr>
          </a:p>
        </p:txBody>
      </p:sp>
      <p:sp>
        <p:nvSpPr>
          <p:cNvPr id="233" name="Google Shape;233;p10"/>
          <p:cNvSpPr txBox="1"/>
          <p:nvPr/>
        </p:nvSpPr>
        <p:spPr>
          <a:xfrm>
            <a:off x="9185125" y="5291618"/>
            <a:ext cx="1986333" cy="500086"/>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a:t>
            </a:r>
            <a:endParaRPr sz="4000" b="0" i="0" u="none" strike="noStrike" cap="none">
              <a:solidFill>
                <a:schemeClr val="dk1"/>
              </a:solidFill>
              <a:latin typeface="Arial"/>
              <a:ea typeface="Arial"/>
              <a:cs typeface="Arial"/>
              <a:sym typeface="Arial"/>
            </a:endParaRPr>
          </a:p>
        </p:txBody>
      </p:sp>
      <p:sp>
        <p:nvSpPr>
          <p:cNvPr id="234" name="Google Shape;234;p10"/>
          <p:cNvSpPr/>
          <p:nvPr/>
        </p:nvSpPr>
        <p:spPr>
          <a:xfrm>
            <a:off x="6895203" y="5231981"/>
            <a:ext cx="2080947" cy="619360"/>
          </a:xfrm>
          <a:prstGeom prst="rect">
            <a:avLst/>
          </a:prstGeom>
          <a:noFill/>
          <a:ln w="5715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35" name="Google Shape;235;p10"/>
          <p:cNvSpPr/>
          <p:nvPr/>
        </p:nvSpPr>
        <p:spPr>
          <a:xfrm>
            <a:off x="9141627" y="5231981"/>
            <a:ext cx="2080947" cy="619360"/>
          </a:xfrm>
          <a:prstGeom prst="rect">
            <a:avLst/>
          </a:prstGeom>
          <a:noFill/>
          <a:ln w="5715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cxnSp>
        <p:nvCxnSpPr>
          <p:cNvPr id="236" name="Google Shape;236;p10"/>
          <p:cNvCxnSpPr>
            <a:stCxn id="230" idx="2"/>
            <a:endCxn id="234" idx="0"/>
          </p:cNvCxnSpPr>
          <p:nvPr/>
        </p:nvCxnSpPr>
        <p:spPr>
          <a:xfrm>
            <a:off x="3362050" y="3181225"/>
            <a:ext cx="4573500" cy="2050800"/>
          </a:xfrm>
          <a:prstGeom prst="straightConnector1">
            <a:avLst/>
          </a:prstGeom>
          <a:noFill/>
          <a:ln w="57150" cap="flat" cmpd="sng">
            <a:solidFill>
              <a:srgbClr val="FF0000"/>
            </a:solidFill>
            <a:prstDash val="solid"/>
            <a:miter lim="800000"/>
            <a:headEnd type="none" w="sm" len="sm"/>
            <a:tailEnd type="triangle" w="med" len="med"/>
          </a:ln>
        </p:spPr>
      </p:cxnSp>
      <p:cxnSp>
        <p:nvCxnSpPr>
          <p:cNvPr id="237" name="Google Shape;237;p10"/>
          <p:cNvCxnSpPr>
            <a:stCxn id="231" idx="2"/>
            <a:endCxn id="235" idx="0"/>
          </p:cNvCxnSpPr>
          <p:nvPr/>
        </p:nvCxnSpPr>
        <p:spPr>
          <a:xfrm>
            <a:off x="9018209" y="3155775"/>
            <a:ext cx="1164000" cy="2076300"/>
          </a:xfrm>
          <a:prstGeom prst="straightConnector1">
            <a:avLst/>
          </a:prstGeom>
          <a:noFill/>
          <a:ln w="57150" cap="flat" cmpd="sng">
            <a:solidFill>
              <a:srgbClr val="FF0000"/>
            </a:solidFill>
            <a:prstDash val="solid"/>
            <a:miter lim="800000"/>
            <a:headEnd type="none" w="sm" len="sm"/>
            <a:tailEnd type="triangle"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5">
                                            <p:txEl>
                                              <p:pRg st="0" end="0"/>
                                            </p:txEl>
                                          </p:spTgt>
                                        </p:tgtEl>
                                        <p:attrNameLst>
                                          <p:attrName>style.visibility</p:attrName>
                                        </p:attrNameLst>
                                      </p:cBhvr>
                                      <p:to>
                                        <p:strVal val="visible"/>
                                      </p:to>
                                    </p:set>
                                    <p:animEffect transition="in" filter="fade">
                                      <p:cBhvr>
                                        <p:cTn id="7" dur="500"/>
                                        <p:tgtEl>
                                          <p:spTgt spid="21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20"/>
                                        </p:tgtEl>
                                        <p:attrNameLst>
                                          <p:attrName>style.visibility</p:attrName>
                                        </p:attrNameLst>
                                      </p:cBhvr>
                                      <p:to>
                                        <p:strVal val="visible"/>
                                      </p:to>
                                    </p:set>
                                    <p:animEffect transition="in" filter="fade">
                                      <p:cBhvr>
                                        <p:cTn id="10" dur="500"/>
                                        <p:tgtEl>
                                          <p:spTgt spid="220"/>
                                        </p:tgtEl>
                                      </p:cBhvr>
                                    </p:animEffect>
                                  </p:childTnLst>
                                </p:cTn>
                              </p:par>
                              <p:par>
                                <p:cTn id="11" presetID="10" presetClass="entr" presetSubtype="0" fill="hold" nodeType="withEffect">
                                  <p:stCondLst>
                                    <p:cond delay="0"/>
                                  </p:stCondLst>
                                  <p:childTnLst>
                                    <p:set>
                                      <p:cBhvr>
                                        <p:cTn id="12" dur="1" fill="hold">
                                          <p:stCondLst>
                                            <p:cond delay="0"/>
                                          </p:stCondLst>
                                        </p:cTn>
                                        <p:tgtEl>
                                          <p:spTgt spid="225"/>
                                        </p:tgtEl>
                                        <p:attrNameLst>
                                          <p:attrName>style.visibility</p:attrName>
                                        </p:attrNameLst>
                                      </p:cBhvr>
                                      <p:to>
                                        <p:strVal val="visible"/>
                                      </p:to>
                                    </p:set>
                                    <p:animEffect transition="in" filter="fade">
                                      <p:cBhvr>
                                        <p:cTn id="13" dur="500"/>
                                        <p:tgtEl>
                                          <p:spTgt spid="22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30"/>
                                        </p:tgtEl>
                                        <p:attrNameLst>
                                          <p:attrName>style.visibility</p:attrName>
                                        </p:attrNameLst>
                                      </p:cBhvr>
                                      <p:to>
                                        <p:strVal val="visible"/>
                                      </p:to>
                                    </p:set>
                                    <p:animEffect transition="in" filter="fade">
                                      <p:cBhvr>
                                        <p:cTn id="18" dur="500"/>
                                        <p:tgtEl>
                                          <p:spTgt spid="230"/>
                                        </p:tgtEl>
                                      </p:cBhvr>
                                    </p:animEffect>
                                  </p:childTnLst>
                                </p:cTn>
                              </p:par>
                              <p:par>
                                <p:cTn id="19" presetID="10" presetClass="entr" presetSubtype="0" fill="hold" nodeType="withEffect">
                                  <p:stCondLst>
                                    <p:cond delay="0"/>
                                  </p:stCondLst>
                                  <p:childTnLst>
                                    <p:set>
                                      <p:cBhvr>
                                        <p:cTn id="20" dur="1" fill="hold">
                                          <p:stCondLst>
                                            <p:cond delay="0"/>
                                          </p:stCondLst>
                                        </p:cTn>
                                        <p:tgtEl>
                                          <p:spTgt spid="231"/>
                                        </p:tgtEl>
                                        <p:attrNameLst>
                                          <p:attrName>style.visibility</p:attrName>
                                        </p:attrNameLst>
                                      </p:cBhvr>
                                      <p:to>
                                        <p:strVal val="visible"/>
                                      </p:to>
                                    </p:set>
                                    <p:animEffect transition="in" filter="fade">
                                      <p:cBhvr>
                                        <p:cTn id="21" dur="500"/>
                                        <p:tgtEl>
                                          <p:spTgt spid="231"/>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14"/>
                                        </p:tgtEl>
                                        <p:attrNameLst>
                                          <p:attrName>style.visibility</p:attrName>
                                        </p:attrNameLst>
                                      </p:cBhvr>
                                      <p:to>
                                        <p:strVal val="visible"/>
                                      </p:to>
                                    </p:set>
                                    <p:animEffect transition="in" filter="fade">
                                      <p:cBhvr>
                                        <p:cTn id="26" dur="500"/>
                                        <p:tgtEl>
                                          <p:spTgt spid="214"/>
                                        </p:tgtEl>
                                      </p:cBhvr>
                                    </p:animEffect>
                                  </p:childTnLst>
                                </p:cTn>
                              </p:par>
                            </p:childTnLst>
                          </p:cTn>
                        </p:par>
                        <p:par>
                          <p:cTn id="27" fill="hold">
                            <p:stCondLst>
                              <p:cond delay="500"/>
                            </p:stCondLst>
                            <p:childTnLst>
                              <p:par>
                                <p:cTn id="28" presetID="10" presetClass="entr" presetSubtype="0" fill="hold" nodeType="afterEffect">
                                  <p:stCondLst>
                                    <p:cond delay="0"/>
                                  </p:stCondLst>
                                  <p:childTnLst>
                                    <p:set>
                                      <p:cBhvr>
                                        <p:cTn id="29" dur="1" fill="hold">
                                          <p:stCondLst>
                                            <p:cond delay="0"/>
                                          </p:stCondLst>
                                        </p:cTn>
                                        <p:tgtEl>
                                          <p:spTgt spid="236"/>
                                        </p:tgtEl>
                                        <p:attrNameLst>
                                          <p:attrName>style.visibility</p:attrName>
                                        </p:attrNameLst>
                                      </p:cBhvr>
                                      <p:to>
                                        <p:strVal val="visible"/>
                                      </p:to>
                                    </p:set>
                                    <p:animEffect transition="in" filter="fade">
                                      <p:cBhvr>
                                        <p:cTn id="30" dur="500"/>
                                        <p:tgtEl>
                                          <p:spTgt spid="236"/>
                                        </p:tgtEl>
                                      </p:cBhvr>
                                    </p:animEffect>
                                  </p:childTnLst>
                                </p:cTn>
                              </p:par>
                            </p:childTnLst>
                          </p:cTn>
                        </p:par>
                        <p:par>
                          <p:cTn id="31" fill="hold">
                            <p:stCondLst>
                              <p:cond delay="1000"/>
                            </p:stCondLst>
                            <p:childTnLst>
                              <p:par>
                                <p:cTn id="32" presetID="10" presetClass="entr" presetSubtype="0" fill="hold" nodeType="afterEffect">
                                  <p:stCondLst>
                                    <p:cond delay="0"/>
                                  </p:stCondLst>
                                  <p:childTnLst>
                                    <p:set>
                                      <p:cBhvr>
                                        <p:cTn id="33" dur="1" fill="hold">
                                          <p:stCondLst>
                                            <p:cond delay="0"/>
                                          </p:stCondLst>
                                        </p:cTn>
                                        <p:tgtEl>
                                          <p:spTgt spid="234"/>
                                        </p:tgtEl>
                                        <p:attrNameLst>
                                          <p:attrName>style.visibility</p:attrName>
                                        </p:attrNameLst>
                                      </p:cBhvr>
                                      <p:to>
                                        <p:strVal val="visible"/>
                                      </p:to>
                                    </p:set>
                                    <p:animEffect transition="in" filter="fade">
                                      <p:cBhvr>
                                        <p:cTn id="34" dur="500"/>
                                        <p:tgtEl>
                                          <p:spTgt spid="234"/>
                                        </p:tgtEl>
                                      </p:cBhvr>
                                    </p:animEffect>
                                  </p:childTnLst>
                                </p:cTn>
                              </p:par>
                              <p:par>
                                <p:cTn id="35" presetID="10" presetClass="entr" presetSubtype="0" fill="hold" nodeType="withEffect">
                                  <p:stCondLst>
                                    <p:cond delay="0"/>
                                  </p:stCondLst>
                                  <p:childTnLst>
                                    <p:set>
                                      <p:cBhvr>
                                        <p:cTn id="36" dur="1" fill="hold">
                                          <p:stCondLst>
                                            <p:cond delay="0"/>
                                          </p:stCondLst>
                                        </p:cTn>
                                        <p:tgtEl>
                                          <p:spTgt spid="232"/>
                                        </p:tgtEl>
                                        <p:attrNameLst>
                                          <p:attrName>style.visibility</p:attrName>
                                        </p:attrNameLst>
                                      </p:cBhvr>
                                      <p:to>
                                        <p:strVal val="visible"/>
                                      </p:to>
                                    </p:set>
                                    <p:animEffect transition="in" filter="fade">
                                      <p:cBhvr>
                                        <p:cTn id="37" dur="500"/>
                                        <p:tgtEl>
                                          <p:spTgt spid="232"/>
                                        </p:tgtEl>
                                      </p:cBhvr>
                                    </p:animEffect>
                                  </p:childTnLst>
                                </p:cTn>
                              </p:par>
                            </p:childTnLst>
                          </p:cTn>
                        </p:par>
                        <p:par>
                          <p:cTn id="38" fill="hold">
                            <p:stCondLst>
                              <p:cond delay="1500"/>
                            </p:stCondLst>
                            <p:childTnLst>
                              <p:par>
                                <p:cTn id="39" presetID="10" presetClass="entr" presetSubtype="0" fill="hold" nodeType="afterEffect">
                                  <p:stCondLst>
                                    <p:cond delay="0"/>
                                  </p:stCondLst>
                                  <p:childTnLst>
                                    <p:set>
                                      <p:cBhvr>
                                        <p:cTn id="40" dur="1" fill="hold">
                                          <p:stCondLst>
                                            <p:cond delay="0"/>
                                          </p:stCondLst>
                                        </p:cTn>
                                        <p:tgtEl>
                                          <p:spTgt spid="237"/>
                                        </p:tgtEl>
                                        <p:attrNameLst>
                                          <p:attrName>style.visibility</p:attrName>
                                        </p:attrNameLst>
                                      </p:cBhvr>
                                      <p:to>
                                        <p:strVal val="visible"/>
                                      </p:to>
                                    </p:set>
                                    <p:animEffect transition="in" filter="fade">
                                      <p:cBhvr>
                                        <p:cTn id="41" dur="500"/>
                                        <p:tgtEl>
                                          <p:spTgt spid="237"/>
                                        </p:tgtEl>
                                      </p:cBhvr>
                                    </p:animEffect>
                                  </p:childTnLst>
                                </p:cTn>
                              </p:par>
                            </p:childTnLst>
                          </p:cTn>
                        </p:par>
                        <p:par>
                          <p:cTn id="42" fill="hold">
                            <p:stCondLst>
                              <p:cond delay="2000"/>
                            </p:stCondLst>
                            <p:childTnLst>
                              <p:par>
                                <p:cTn id="43" presetID="10" presetClass="entr" presetSubtype="0" fill="hold" nodeType="afterEffect">
                                  <p:stCondLst>
                                    <p:cond delay="0"/>
                                  </p:stCondLst>
                                  <p:childTnLst>
                                    <p:set>
                                      <p:cBhvr>
                                        <p:cTn id="44" dur="1" fill="hold">
                                          <p:stCondLst>
                                            <p:cond delay="0"/>
                                          </p:stCondLst>
                                        </p:cTn>
                                        <p:tgtEl>
                                          <p:spTgt spid="233"/>
                                        </p:tgtEl>
                                        <p:attrNameLst>
                                          <p:attrName>style.visibility</p:attrName>
                                        </p:attrNameLst>
                                      </p:cBhvr>
                                      <p:to>
                                        <p:strVal val="visible"/>
                                      </p:to>
                                    </p:set>
                                    <p:animEffect transition="in" filter="fade">
                                      <p:cBhvr>
                                        <p:cTn id="45" dur="500"/>
                                        <p:tgtEl>
                                          <p:spTgt spid="233"/>
                                        </p:tgtEl>
                                      </p:cBhvr>
                                    </p:animEffect>
                                  </p:childTnLst>
                                </p:cTn>
                              </p:par>
                              <p:par>
                                <p:cTn id="46" presetID="10" presetClass="entr" presetSubtype="0" fill="hold" nodeType="withEffect">
                                  <p:stCondLst>
                                    <p:cond delay="0"/>
                                  </p:stCondLst>
                                  <p:childTnLst>
                                    <p:set>
                                      <p:cBhvr>
                                        <p:cTn id="47" dur="1" fill="hold">
                                          <p:stCondLst>
                                            <p:cond delay="0"/>
                                          </p:stCondLst>
                                        </p:cTn>
                                        <p:tgtEl>
                                          <p:spTgt spid="235"/>
                                        </p:tgtEl>
                                        <p:attrNameLst>
                                          <p:attrName>style.visibility</p:attrName>
                                        </p:attrNameLst>
                                      </p:cBhvr>
                                      <p:to>
                                        <p:strVal val="visible"/>
                                      </p:to>
                                    </p:set>
                                    <p:animEffect transition="in" filter="fade">
                                      <p:cBhvr>
                                        <p:cTn id="48" dur="500"/>
                                        <p:tgtEl>
                                          <p:spTgt spid="2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11"/>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
        <p:nvSpPr>
          <p:cNvPr id="244" name="Google Shape;244;p11"/>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11</a:t>
            </a:fld>
            <a:endParaRPr/>
          </a:p>
        </p:txBody>
      </p:sp>
      <p:sp>
        <p:nvSpPr>
          <p:cNvPr id="245" name="Google Shape;245;p11"/>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sp>
        <p:nvSpPr>
          <p:cNvPr id="246" name="Google Shape;246;p11"/>
          <p:cNvSpPr/>
          <p:nvPr/>
        </p:nvSpPr>
        <p:spPr>
          <a:xfrm>
            <a:off x="1319350" y="3429000"/>
            <a:ext cx="9553300" cy="2635532"/>
          </a:xfrm>
          <a:prstGeom prst="roundRect">
            <a:avLst>
              <a:gd name="adj" fmla="val 16667"/>
            </a:avLst>
          </a:prstGeom>
          <a:solidFill>
            <a:schemeClr val="lt1"/>
          </a:solid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800"/>
              <a:buFont typeface="Arial"/>
              <a:buNone/>
            </a:pPr>
            <a:r>
              <a:rPr lang="ja-JP" sz="4800" b="1" i="0" u="none" strike="noStrike" cap="none">
                <a:solidFill>
                  <a:srgbClr val="000000"/>
                </a:solidFill>
                <a:latin typeface="Arial"/>
                <a:ea typeface="Arial"/>
                <a:cs typeface="Arial"/>
                <a:sym typeface="Arial"/>
              </a:rPr>
              <a:t>『気づき』を</a:t>
            </a:r>
            <a:endParaRPr sz="48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800"/>
              <a:buFont typeface="Arial"/>
              <a:buNone/>
            </a:pPr>
            <a:r>
              <a:rPr lang="ja-JP" sz="4800" b="1" i="0" u="none" strike="noStrike" cap="none">
                <a:solidFill>
                  <a:srgbClr val="000000"/>
                </a:solidFill>
                <a:latin typeface="Arial"/>
                <a:ea typeface="Arial"/>
                <a:cs typeface="Arial"/>
                <a:sym typeface="Arial"/>
              </a:rPr>
              <a:t>もう少し整理して、</a:t>
            </a:r>
            <a:endParaRPr sz="48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800"/>
              <a:buFont typeface="Arial"/>
              <a:buNone/>
            </a:pPr>
            <a:r>
              <a:rPr lang="ja-JP" sz="4800" b="1" i="0" u="none" strike="noStrike" cap="none">
                <a:solidFill>
                  <a:srgbClr val="000000"/>
                </a:solidFill>
                <a:latin typeface="Arial"/>
                <a:ea typeface="Arial"/>
                <a:cs typeface="Arial"/>
                <a:sym typeface="Arial"/>
              </a:rPr>
              <a:t>考えてみよう！</a:t>
            </a:r>
            <a:endParaRPr sz="4800" b="1" i="0" u="none" strike="noStrike" cap="none">
              <a:solidFill>
                <a:schemeClr val="lt1"/>
              </a:solidFill>
              <a:latin typeface="Arial"/>
              <a:ea typeface="Arial"/>
              <a:cs typeface="Arial"/>
              <a:sym typeface="Arial"/>
            </a:endParaRPr>
          </a:p>
        </p:txBody>
      </p:sp>
      <p:grpSp>
        <p:nvGrpSpPr>
          <p:cNvPr id="247" name="Google Shape;247;p11"/>
          <p:cNvGrpSpPr/>
          <p:nvPr/>
        </p:nvGrpSpPr>
        <p:grpSpPr>
          <a:xfrm>
            <a:off x="390938" y="1636307"/>
            <a:ext cx="11425596" cy="1064747"/>
            <a:chOff x="390938" y="918674"/>
            <a:chExt cx="11425596" cy="1064747"/>
          </a:xfrm>
        </p:grpSpPr>
        <p:sp>
          <p:nvSpPr>
            <p:cNvPr id="248" name="Google Shape;248;p11"/>
            <p:cNvSpPr txBox="1"/>
            <p:nvPr/>
          </p:nvSpPr>
          <p:spPr>
            <a:xfrm>
              <a:off x="390938" y="918674"/>
              <a:ext cx="11425596" cy="1064747"/>
            </a:xfrm>
            <a:prstGeom prst="rect">
              <a:avLst/>
            </a:prstGeom>
            <a:solidFill>
              <a:schemeClr val="lt1"/>
            </a:solidFill>
            <a:ln w="19050"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4000"/>
                <a:buFont typeface="Arial"/>
                <a:buNone/>
              </a:pPr>
              <a:r>
                <a:rPr lang="ja-JP" sz="4000" b="0" i="0" u="none" strike="noStrike" cap="none">
                  <a:solidFill>
                    <a:schemeClr val="dk1"/>
                  </a:solidFill>
                  <a:latin typeface="Arial"/>
                  <a:ea typeface="Arial"/>
                  <a:cs typeface="Arial"/>
                  <a:sym typeface="Arial"/>
                </a:rPr>
                <a:t>「</a:t>
              </a:r>
              <a:r>
                <a:rPr lang="ja-JP" sz="6000" b="0" i="0" u="none" strike="noStrike" cap="none">
                  <a:solidFill>
                    <a:schemeClr val="dk1"/>
                  </a:solidFill>
                  <a:highlight>
                    <a:srgbClr val="FFFF00"/>
                  </a:highlight>
                  <a:latin typeface="Arial"/>
                  <a:ea typeface="Arial"/>
                  <a:cs typeface="Arial"/>
                  <a:sym typeface="Arial"/>
                </a:rPr>
                <a:t>■■■■</a:t>
              </a:r>
              <a:r>
                <a:rPr lang="ja-JP" sz="3600" b="0" i="0" u="none" strike="noStrike" cap="none">
                  <a:solidFill>
                    <a:schemeClr val="dk1"/>
                  </a:solidFill>
                  <a:latin typeface="Arial"/>
                  <a:ea typeface="Arial"/>
                  <a:cs typeface="Arial"/>
                  <a:sym typeface="Arial"/>
                </a:rPr>
                <a:t>の</a:t>
              </a:r>
              <a:r>
                <a:rPr lang="ja-JP" sz="3600" b="0" i="0" u="none" strike="noStrike" cap="none">
                  <a:solidFill>
                    <a:schemeClr val="dk1"/>
                  </a:solidFill>
                  <a:highlight>
                    <a:srgbClr val="FFFF00"/>
                  </a:highlight>
                  <a:latin typeface="Arial"/>
                  <a:ea typeface="Arial"/>
                  <a:cs typeface="Arial"/>
                  <a:sym typeface="Arial"/>
                </a:rPr>
                <a:t>△△△△</a:t>
              </a:r>
              <a:r>
                <a:rPr lang="ja-JP" sz="3600" b="0" i="0" u="none" strike="noStrike" cap="none">
                  <a:solidFill>
                    <a:schemeClr val="dk1"/>
                  </a:solidFill>
                  <a:latin typeface="Arial"/>
                  <a:ea typeface="Arial"/>
                  <a:cs typeface="Arial"/>
                  <a:sym typeface="Arial"/>
                </a:rPr>
                <a:t>」</a:t>
              </a:r>
              <a:r>
                <a:rPr lang="ja-JP" sz="3600" b="0" i="0" u="none" strike="noStrike" cap="none">
                  <a:solidFill>
                    <a:srgbClr val="0070C0"/>
                  </a:solidFill>
                  <a:latin typeface="Arial"/>
                  <a:ea typeface="Arial"/>
                  <a:cs typeface="Arial"/>
                  <a:sym typeface="Arial"/>
                </a:rPr>
                <a:t>は、</a:t>
              </a:r>
              <a:endParaRPr sz="2000" b="0" i="0" u="none" strike="noStrike" cap="none">
                <a:solidFill>
                  <a:schemeClr val="dk1"/>
                </a:solidFill>
                <a:latin typeface="Arial"/>
                <a:ea typeface="Arial"/>
                <a:cs typeface="Arial"/>
                <a:sym typeface="Arial"/>
              </a:endParaRPr>
            </a:p>
          </p:txBody>
        </p:sp>
        <p:sp>
          <p:nvSpPr>
            <p:cNvPr id="249" name="Google Shape;249;p11"/>
            <p:cNvSpPr txBox="1"/>
            <p:nvPr/>
          </p:nvSpPr>
          <p:spPr>
            <a:xfrm>
              <a:off x="6948755" y="1247229"/>
              <a:ext cx="1986300" cy="500100"/>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000"/>
                <a:buFont typeface="Arial"/>
                <a:buNone/>
              </a:pPr>
              <a:r>
                <a:rPr lang="ja-JP" sz="3000" b="0" i="0" u="none" strike="noStrike" cap="none">
                  <a:solidFill>
                    <a:schemeClr val="dk1"/>
                  </a:solidFill>
                  <a:latin typeface="Arial"/>
                  <a:ea typeface="Arial"/>
                  <a:cs typeface="Arial"/>
                  <a:sym typeface="Arial"/>
                </a:rPr>
                <a:t>★★★</a:t>
              </a:r>
              <a:endParaRPr sz="3000" b="0" i="0" u="none" strike="noStrike" cap="none">
                <a:solidFill>
                  <a:schemeClr val="dk1"/>
                </a:solidFill>
                <a:latin typeface="Arial"/>
                <a:ea typeface="Arial"/>
                <a:cs typeface="Arial"/>
                <a:sym typeface="Arial"/>
              </a:endParaRPr>
            </a:p>
          </p:txBody>
        </p:sp>
        <p:sp>
          <p:nvSpPr>
            <p:cNvPr id="250" name="Google Shape;250;p11"/>
            <p:cNvSpPr txBox="1"/>
            <p:nvPr/>
          </p:nvSpPr>
          <p:spPr>
            <a:xfrm>
              <a:off x="9169469" y="1252154"/>
              <a:ext cx="1986300" cy="500100"/>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000"/>
                <a:buFont typeface="Arial"/>
                <a:buNone/>
              </a:pPr>
              <a:r>
                <a:rPr lang="ja-JP" sz="3000" b="0" i="0" u="none" strike="noStrike" cap="none">
                  <a:solidFill>
                    <a:schemeClr val="dk1"/>
                  </a:solidFill>
                  <a:latin typeface="Arial"/>
                  <a:ea typeface="Arial"/>
                  <a:cs typeface="Arial"/>
                  <a:sym typeface="Arial"/>
                </a:rPr>
                <a:t>◇◇◇</a:t>
              </a:r>
              <a:endParaRPr sz="3000" b="0" i="0" u="none" strike="noStrike" cap="none">
                <a:solidFill>
                  <a:schemeClr val="dk1"/>
                </a:solidFill>
                <a:latin typeface="Arial"/>
                <a:ea typeface="Arial"/>
                <a:cs typeface="Arial"/>
                <a:sym typeface="Arial"/>
              </a:endParaRPr>
            </a:p>
          </p:txBody>
        </p:sp>
      </p:grpSp>
      <p:sp>
        <p:nvSpPr>
          <p:cNvPr id="251" name="Google Shape;251;p11"/>
          <p:cNvSpPr txBox="1"/>
          <p:nvPr/>
        </p:nvSpPr>
        <p:spPr>
          <a:xfrm>
            <a:off x="311279" y="701396"/>
            <a:ext cx="11551569" cy="461665"/>
          </a:xfrm>
          <a:prstGeom prst="rect">
            <a:avLst/>
          </a:prstGeom>
          <a:solidFill>
            <a:srgbClr val="1E4E7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ja-JP" sz="2400" b="0" i="0" u="none" strike="noStrike" cap="none">
                <a:solidFill>
                  <a:srgbClr val="FFFFFF"/>
                </a:solidFill>
                <a:latin typeface="Arial"/>
                <a:ea typeface="Arial"/>
                <a:cs typeface="Arial"/>
                <a:sym typeface="Arial"/>
              </a:rPr>
              <a:t>６　なかま分けしてつけた名前から、気づいたことをまとめよう（学習シート③）</a:t>
            </a:r>
            <a:endParaRPr sz="2400" b="0" i="0" u="none" strike="noStrike" cap="none">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7"/>
                                        </p:tgtEl>
                                        <p:attrNameLst>
                                          <p:attrName>style.visibility</p:attrName>
                                        </p:attrNameLst>
                                      </p:cBhvr>
                                      <p:to>
                                        <p:strVal val="visible"/>
                                      </p:to>
                                    </p:set>
                                    <p:animEffect transition="in" filter="fade">
                                      <p:cBhvr>
                                        <p:cTn id="7" dur="500"/>
                                        <p:tgtEl>
                                          <p:spTgt spid="24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6"/>
                                        </p:tgtEl>
                                        <p:attrNameLst>
                                          <p:attrName>style.visibility</p:attrName>
                                        </p:attrNameLst>
                                      </p:cBhvr>
                                      <p:to>
                                        <p:strVal val="visible"/>
                                      </p:to>
                                    </p:set>
                                    <p:animEffect transition="in" filter="fade">
                                      <p:cBhvr>
                                        <p:cTn id="12" dur="500"/>
                                        <p:tgtEl>
                                          <p:spTgt spid="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12"/>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
        <p:nvSpPr>
          <p:cNvPr id="258" name="Google Shape;258;p12"/>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12</a:t>
            </a:fld>
            <a:endParaRPr/>
          </a:p>
        </p:txBody>
      </p:sp>
      <p:sp>
        <p:nvSpPr>
          <p:cNvPr id="259" name="Google Shape;259;p12"/>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grpSp>
        <p:nvGrpSpPr>
          <p:cNvPr id="260" name="Google Shape;260;p12"/>
          <p:cNvGrpSpPr/>
          <p:nvPr/>
        </p:nvGrpSpPr>
        <p:grpSpPr>
          <a:xfrm>
            <a:off x="390938" y="1427960"/>
            <a:ext cx="11425596" cy="1064747"/>
            <a:chOff x="390938" y="918674"/>
            <a:chExt cx="11425596" cy="1064747"/>
          </a:xfrm>
        </p:grpSpPr>
        <p:sp>
          <p:nvSpPr>
            <p:cNvPr id="261" name="Google Shape;261;p12"/>
            <p:cNvSpPr txBox="1"/>
            <p:nvPr/>
          </p:nvSpPr>
          <p:spPr>
            <a:xfrm>
              <a:off x="390938" y="918674"/>
              <a:ext cx="11425596" cy="1064747"/>
            </a:xfrm>
            <a:prstGeom prst="rect">
              <a:avLst/>
            </a:prstGeom>
            <a:solidFill>
              <a:schemeClr val="lt1"/>
            </a:solidFill>
            <a:ln w="19050"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4000"/>
                <a:buFont typeface="Arial"/>
                <a:buNone/>
              </a:pPr>
              <a:r>
                <a:rPr lang="ja-JP" sz="4000" b="0" i="0" u="none" strike="noStrike" cap="none">
                  <a:solidFill>
                    <a:schemeClr val="dk1"/>
                  </a:solidFill>
                  <a:latin typeface="Arial"/>
                  <a:ea typeface="Arial"/>
                  <a:cs typeface="Arial"/>
                  <a:sym typeface="Arial"/>
                </a:rPr>
                <a:t>「</a:t>
              </a:r>
              <a:r>
                <a:rPr lang="ja-JP" sz="6000" b="0" i="0" u="none" strike="noStrike" cap="none">
                  <a:solidFill>
                    <a:schemeClr val="dk1"/>
                  </a:solidFill>
                  <a:highlight>
                    <a:srgbClr val="FFFF00"/>
                  </a:highlight>
                  <a:latin typeface="Arial"/>
                  <a:ea typeface="Arial"/>
                  <a:cs typeface="Arial"/>
                  <a:sym typeface="Arial"/>
                </a:rPr>
                <a:t>■■■■</a:t>
              </a:r>
              <a:r>
                <a:rPr lang="ja-JP" sz="4000" b="0" i="0" u="none" strike="noStrike" cap="none">
                  <a:solidFill>
                    <a:schemeClr val="dk1"/>
                  </a:solidFill>
                  <a:latin typeface="Arial"/>
                  <a:ea typeface="Arial"/>
                  <a:cs typeface="Arial"/>
                  <a:sym typeface="Arial"/>
                </a:rPr>
                <a:t>の</a:t>
              </a:r>
              <a:r>
                <a:rPr lang="ja-JP" sz="3600" b="0" i="0" u="none" strike="noStrike" cap="none">
                  <a:solidFill>
                    <a:schemeClr val="dk1"/>
                  </a:solidFill>
                  <a:highlight>
                    <a:srgbClr val="FFFF00"/>
                  </a:highlight>
                  <a:latin typeface="Arial"/>
                  <a:ea typeface="Arial"/>
                  <a:cs typeface="Arial"/>
                  <a:sym typeface="Arial"/>
                </a:rPr>
                <a:t>△△△△</a:t>
              </a:r>
              <a:r>
                <a:rPr lang="ja-JP" sz="4000" b="0" i="0" u="none" strike="noStrike" cap="none">
                  <a:solidFill>
                    <a:schemeClr val="dk1"/>
                  </a:solidFill>
                  <a:latin typeface="Arial"/>
                  <a:ea typeface="Arial"/>
                  <a:cs typeface="Arial"/>
                  <a:sym typeface="Arial"/>
                </a:rPr>
                <a:t>」</a:t>
              </a:r>
              <a:r>
                <a:rPr lang="ja-JP" sz="4000" b="0" i="0" u="none" strike="noStrike" cap="none">
                  <a:solidFill>
                    <a:srgbClr val="0070C0"/>
                  </a:solidFill>
                  <a:latin typeface="Arial"/>
                  <a:ea typeface="Arial"/>
                  <a:cs typeface="Arial"/>
                  <a:sym typeface="Arial"/>
                </a:rPr>
                <a:t>は、</a:t>
              </a:r>
              <a:endParaRPr sz="2000" b="0" i="0" u="none" strike="noStrike" cap="none">
                <a:solidFill>
                  <a:schemeClr val="dk1"/>
                </a:solidFill>
                <a:latin typeface="Arial"/>
                <a:ea typeface="Arial"/>
                <a:cs typeface="Arial"/>
                <a:sym typeface="Arial"/>
              </a:endParaRPr>
            </a:p>
          </p:txBody>
        </p:sp>
        <p:sp>
          <p:nvSpPr>
            <p:cNvPr id="262" name="Google Shape;262;p12"/>
            <p:cNvSpPr txBox="1"/>
            <p:nvPr/>
          </p:nvSpPr>
          <p:spPr>
            <a:xfrm>
              <a:off x="6948755" y="1171029"/>
              <a:ext cx="1986333" cy="500086"/>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ja-JP" sz="2400" b="0" i="0" u="none" strike="noStrike" cap="none">
                  <a:solidFill>
                    <a:schemeClr val="dk1"/>
                  </a:solidFill>
                  <a:latin typeface="Arial"/>
                  <a:ea typeface="Arial"/>
                  <a:cs typeface="Arial"/>
                  <a:sym typeface="Arial"/>
                </a:rPr>
                <a:t>★★★</a:t>
              </a:r>
              <a:endParaRPr sz="2400" b="0" i="0" u="none" strike="noStrike" cap="none">
                <a:solidFill>
                  <a:schemeClr val="dk1"/>
                </a:solidFill>
                <a:latin typeface="Arial"/>
                <a:ea typeface="Arial"/>
                <a:cs typeface="Arial"/>
                <a:sym typeface="Arial"/>
              </a:endParaRPr>
            </a:p>
          </p:txBody>
        </p:sp>
        <p:sp>
          <p:nvSpPr>
            <p:cNvPr id="263" name="Google Shape;263;p12"/>
            <p:cNvSpPr txBox="1"/>
            <p:nvPr/>
          </p:nvSpPr>
          <p:spPr>
            <a:xfrm>
              <a:off x="9191369" y="1171029"/>
              <a:ext cx="1986333" cy="500086"/>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ja-JP" sz="2400" b="0" i="0" u="none" strike="noStrike" cap="none">
                  <a:solidFill>
                    <a:schemeClr val="dk1"/>
                  </a:solidFill>
                  <a:latin typeface="Arial"/>
                  <a:ea typeface="Arial"/>
                  <a:cs typeface="Arial"/>
                  <a:sym typeface="Arial"/>
                </a:rPr>
                <a:t>◇◇◇</a:t>
              </a:r>
              <a:endParaRPr sz="2400" b="0" i="0" u="none" strike="noStrike" cap="none">
                <a:solidFill>
                  <a:schemeClr val="dk1"/>
                </a:solidFill>
                <a:latin typeface="Arial"/>
                <a:ea typeface="Arial"/>
                <a:cs typeface="Arial"/>
                <a:sym typeface="Arial"/>
              </a:endParaRPr>
            </a:p>
          </p:txBody>
        </p:sp>
      </p:grpSp>
      <p:graphicFrame>
        <p:nvGraphicFramePr>
          <p:cNvPr id="264" name="Google Shape;264;p12"/>
          <p:cNvGraphicFramePr/>
          <p:nvPr/>
        </p:nvGraphicFramePr>
        <p:xfrm>
          <a:off x="1072588" y="2737462"/>
          <a:ext cx="10046800" cy="2174255"/>
        </p:xfrm>
        <a:graphic>
          <a:graphicData uri="http://schemas.openxmlformats.org/drawingml/2006/table">
            <a:tbl>
              <a:tblPr firstRow="1" bandRow="1">
                <a:noFill/>
                <a:tableStyleId>{121C4057-C98B-41D5-8D51-16E351A8DDB5}</a:tableStyleId>
              </a:tblPr>
              <a:tblGrid>
                <a:gridCol w="2511700">
                  <a:extLst>
                    <a:ext uri="{9D8B030D-6E8A-4147-A177-3AD203B41FA5}">
                      <a16:colId xmlns:a16="http://schemas.microsoft.com/office/drawing/2014/main" val="20000"/>
                    </a:ext>
                  </a:extLst>
                </a:gridCol>
                <a:gridCol w="2511700">
                  <a:extLst>
                    <a:ext uri="{9D8B030D-6E8A-4147-A177-3AD203B41FA5}">
                      <a16:colId xmlns:a16="http://schemas.microsoft.com/office/drawing/2014/main" val="20001"/>
                    </a:ext>
                  </a:extLst>
                </a:gridCol>
                <a:gridCol w="2511700">
                  <a:extLst>
                    <a:ext uri="{9D8B030D-6E8A-4147-A177-3AD203B41FA5}">
                      <a16:colId xmlns:a16="http://schemas.microsoft.com/office/drawing/2014/main" val="20002"/>
                    </a:ext>
                  </a:extLst>
                </a:gridCol>
                <a:gridCol w="2511700">
                  <a:extLst>
                    <a:ext uri="{9D8B030D-6E8A-4147-A177-3AD203B41FA5}">
                      <a16:colId xmlns:a16="http://schemas.microsoft.com/office/drawing/2014/main" val="20003"/>
                    </a:ext>
                  </a:extLst>
                </a:gridCol>
              </a:tblGrid>
              <a:tr h="296050">
                <a:tc>
                  <a:txBody>
                    <a:bodyPr/>
                    <a:lstStyle/>
                    <a:p>
                      <a:pPr marL="0" marR="0" lvl="0" indent="0" algn="ctr" rtl="0">
                        <a:lnSpc>
                          <a:spcPct val="100000"/>
                        </a:lnSpc>
                        <a:spcBef>
                          <a:spcPts val="0"/>
                        </a:spcBef>
                        <a:spcAft>
                          <a:spcPts val="0"/>
                        </a:spcAft>
                        <a:buClr>
                          <a:srgbClr val="000000"/>
                        </a:buClr>
                        <a:buSzPts val="3200"/>
                        <a:buFont typeface="Arial"/>
                        <a:buNone/>
                      </a:pPr>
                      <a:r>
                        <a:rPr lang="ja-JP" sz="3200" u="none" strike="noStrike" cap="none">
                          <a:latin typeface="Arial"/>
                          <a:ea typeface="Arial"/>
                          <a:cs typeface="Arial"/>
                          <a:sym typeface="Arial"/>
                        </a:rPr>
                        <a:t>気づき</a:t>
                      </a: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extLst>
                  <a:ext uri="{0D108BD9-81ED-4DB2-BD59-A6C34878D82A}">
                    <a16:rowId xmlns:a16="http://schemas.microsoft.com/office/drawing/2014/main" val="10000"/>
                  </a:ext>
                </a:extLst>
              </a:tr>
              <a:tr h="1595125">
                <a:tc>
                  <a:txBody>
                    <a:bodyPr/>
                    <a:lstStyle/>
                    <a:p>
                      <a:pPr marL="0" marR="0" lvl="0" indent="0" algn="ctr" rtl="0">
                        <a:lnSpc>
                          <a:spcPct val="100000"/>
                        </a:lnSpc>
                        <a:spcBef>
                          <a:spcPts val="0"/>
                        </a:spcBef>
                        <a:spcAft>
                          <a:spcPts val="0"/>
                        </a:spcAft>
                        <a:buClr>
                          <a:srgbClr val="000000"/>
                        </a:buClr>
                        <a:buSzPts val="3200"/>
                        <a:buFont typeface="Arial"/>
                        <a:buNone/>
                      </a:pPr>
                      <a:r>
                        <a:rPr lang="ja-JP" sz="3200" b="0" u="none" strike="noStrike" cap="none">
                          <a:latin typeface="Arial"/>
                          <a:ea typeface="Arial"/>
                          <a:cs typeface="Arial"/>
                          <a:sym typeface="Arial"/>
                        </a:rPr>
                        <a:t>れい</a:t>
                      </a:r>
                      <a:endParaRPr sz="1400" u="none" strike="noStrike" cap="none"/>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b="0" u="none" strike="noStrike" cap="none">
                        <a:latin typeface="Arial"/>
                        <a:ea typeface="Arial"/>
                        <a:cs typeface="Arial"/>
                        <a:sym typeface="Arial"/>
                      </a:endParaRPr>
                    </a:p>
                  </a:txBody>
                  <a:tcPr marL="91450" marR="91450" marT="45725" marB="45725" anchor="ctr">
                    <a:solidFill>
                      <a:schemeClr val="lt1"/>
                    </a:solidFill>
                  </a:tcPr>
                </a:tc>
                <a:extLst>
                  <a:ext uri="{0D108BD9-81ED-4DB2-BD59-A6C34878D82A}">
                    <a16:rowId xmlns:a16="http://schemas.microsoft.com/office/drawing/2014/main" val="10001"/>
                  </a:ext>
                </a:extLst>
              </a:tr>
            </a:tbl>
          </a:graphicData>
        </a:graphic>
      </p:graphicFrame>
      <p:graphicFrame>
        <p:nvGraphicFramePr>
          <p:cNvPr id="265" name="Google Shape;265;p12"/>
          <p:cNvGraphicFramePr/>
          <p:nvPr/>
        </p:nvGraphicFramePr>
        <p:xfrm>
          <a:off x="1080324" y="5352043"/>
          <a:ext cx="10046800" cy="735025"/>
        </p:xfrm>
        <a:graphic>
          <a:graphicData uri="http://schemas.openxmlformats.org/drawingml/2006/table">
            <a:tbl>
              <a:tblPr firstRow="1" bandRow="1">
                <a:noFill/>
                <a:tableStyleId>{121C4057-C98B-41D5-8D51-16E351A8DDB5}</a:tableStyleId>
              </a:tblPr>
              <a:tblGrid>
                <a:gridCol w="2511700">
                  <a:extLst>
                    <a:ext uri="{9D8B030D-6E8A-4147-A177-3AD203B41FA5}">
                      <a16:colId xmlns:a16="http://schemas.microsoft.com/office/drawing/2014/main" val="20000"/>
                    </a:ext>
                  </a:extLst>
                </a:gridCol>
                <a:gridCol w="2511700">
                  <a:extLst>
                    <a:ext uri="{9D8B030D-6E8A-4147-A177-3AD203B41FA5}">
                      <a16:colId xmlns:a16="http://schemas.microsoft.com/office/drawing/2014/main" val="20001"/>
                    </a:ext>
                  </a:extLst>
                </a:gridCol>
                <a:gridCol w="2511700">
                  <a:extLst>
                    <a:ext uri="{9D8B030D-6E8A-4147-A177-3AD203B41FA5}">
                      <a16:colId xmlns:a16="http://schemas.microsoft.com/office/drawing/2014/main" val="20002"/>
                    </a:ext>
                  </a:extLst>
                </a:gridCol>
                <a:gridCol w="2511700">
                  <a:extLst>
                    <a:ext uri="{9D8B030D-6E8A-4147-A177-3AD203B41FA5}">
                      <a16:colId xmlns:a16="http://schemas.microsoft.com/office/drawing/2014/main" val="20003"/>
                    </a:ext>
                  </a:extLst>
                </a:gridCol>
              </a:tblGrid>
              <a:tr h="735025">
                <a:tc>
                  <a:txBody>
                    <a:bodyPr/>
                    <a:lstStyle/>
                    <a:p>
                      <a:pPr marL="0" marR="0" lvl="0" indent="0" algn="ctr" rtl="0">
                        <a:lnSpc>
                          <a:spcPct val="100000"/>
                        </a:lnSpc>
                        <a:spcBef>
                          <a:spcPts val="0"/>
                        </a:spcBef>
                        <a:spcAft>
                          <a:spcPts val="0"/>
                        </a:spcAft>
                        <a:buClr>
                          <a:srgbClr val="000000"/>
                        </a:buClr>
                        <a:buSzPts val="3200"/>
                        <a:buFont typeface="Arial"/>
                        <a:buNone/>
                      </a:pPr>
                      <a:r>
                        <a:rPr lang="ja-JP" sz="3200" b="0" u="none" strike="noStrike" cap="none">
                          <a:latin typeface="Arial"/>
                          <a:ea typeface="Arial"/>
                          <a:cs typeface="Arial"/>
                          <a:sym typeface="Arial"/>
                        </a:rPr>
                        <a:t>きょう通点</a:t>
                      </a:r>
                      <a:endParaRPr sz="1400" u="none" strike="noStrike" cap="none"/>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extLst>
                  <a:ext uri="{0D108BD9-81ED-4DB2-BD59-A6C34878D82A}">
                    <a16:rowId xmlns:a16="http://schemas.microsoft.com/office/drawing/2014/main" val="10000"/>
                  </a:ext>
                </a:extLst>
              </a:tr>
            </a:tbl>
          </a:graphicData>
        </a:graphic>
      </p:graphicFrame>
      <p:sp>
        <p:nvSpPr>
          <p:cNvPr id="266" name="Google Shape;266;p12"/>
          <p:cNvSpPr/>
          <p:nvPr/>
        </p:nvSpPr>
        <p:spPr>
          <a:xfrm>
            <a:off x="4454081" y="4934653"/>
            <a:ext cx="798654" cy="417390"/>
          </a:xfrm>
          <a:prstGeom prst="downArrow">
            <a:avLst>
              <a:gd name="adj1" fmla="val 50000"/>
              <a:gd name="adj2" fmla="val 50000"/>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7" name="Google Shape;267;p12"/>
          <p:cNvSpPr/>
          <p:nvPr/>
        </p:nvSpPr>
        <p:spPr>
          <a:xfrm>
            <a:off x="7012327" y="4923638"/>
            <a:ext cx="798654" cy="417390"/>
          </a:xfrm>
          <a:prstGeom prst="downArrow">
            <a:avLst>
              <a:gd name="adj1" fmla="val 50000"/>
              <a:gd name="adj2" fmla="val 50000"/>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8" name="Google Shape;268;p12"/>
          <p:cNvSpPr/>
          <p:nvPr/>
        </p:nvSpPr>
        <p:spPr>
          <a:xfrm>
            <a:off x="9475659" y="4934653"/>
            <a:ext cx="798654" cy="417390"/>
          </a:xfrm>
          <a:prstGeom prst="downArrow">
            <a:avLst>
              <a:gd name="adj1" fmla="val 50000"/>
              <a:gd name="adj2" fmla="val 50000"/>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9" name="Google Shape;269;p12"/>
          <p:cNvSpPr txBox="1"/>
          <p:nvPr/>
        </p:nvSpPr>
        <p:spPr>
          <a:xfrm>
            <a:off x="3860242" y="2783805"/>
            <a:ext cx="1986333" cy="500086"/>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ja-JP" sz="2400" b="0" i="0" u="none" strike="noStrike" cap="none">
                <a:solidFill>
                  <a:schemeClr val="dk1"/>
                </a:solidFill>
                <a:latin typeface="Arial"/>
                <a:ea typeface="Arial"/>
                <a:cs typeface="Arial"/>
                <a:sym typeface="Arial"/>
              </a:rPr>
              <a:t>★★★</a:t>
            </a:r>
            <a:endParaRPr sz="2400" b="0" i="0" u="none" strike="noStrike" cap="none">
              <a:solidFill>
                <a:schemeClr val="dk1"/>
              </a:solidFill>
              <a:latin typeface="Arial"/>
              <a:ea typeface="Arial"/>
              <a:cs typeface="Arial"/>
              <a:sym typeface="Arial"/>
            </a:endParaRPr>
          </a:p>
        </p:txBody>
      </p:sp>
      <p:sp>
        <p:nvSpPr>
          <p:cNvPr id="270" name="Google Shape;270;p12"/>
          <p:cNvSpPr txBox="1"/>
          <p:nvPr/>
        </p:nvSpPr>
        <p:spPr>
          <a:xfrm>
            <a:off x="6418488" y="2783805"/>
            <a:ext cx="1986333" cy="500086"/>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ja-JP" sz="2400" b="0" i="0" u="none" strike="noStrike" cap="none">
                <a:solidFill>
                  <a:schemeClr val="dk1"/>
                </a:solidFill>
                <a:latin typeface="Arial"/>
                <a:ea typeface="Arial"/>
                <a:cs typeface="Arial"/>
                <a:sym typeface="Arial"/>
              </a:rPr>
              <a:t>◇◇◇</a:t>
            </a:r>
            <a:endParaRPr sz="2400" b="0" i="0" u="none" strike="noStrike" cap="none">
              <a:solidFill>
                <a:schemeClr val="dk1"/>
              </a:solidFill>
              <a:latin typeface="Arial"/>
              <a:ea typeface="Arial"/>
              <a:cs typeface="Arial"/>
              <a:sym typeface="Arial"/>
            </a:endParaRPr>
          </a:p>
        </p:txBody>
      </p:sp>
      <p:cxnSp>
        <p:nvCxnSpPr>
          <p:cNvPr id="271" name="Google Shape;271;p12"/>
          <p:cNvCxnSpPr>
            <a:stCxn id="262" idx="2"/>
            <a:endCxn id="269" idx="0"/>
          </p:cNvCxnSpPr>
          <p:nvPr/>
        </p:nvCxnSpPr>
        <p:spPr>
          <a:xfrm flipH="1">
            <a:off x="4853422" y="2180401"/>
            <a:ext cx="3088500" cy="603300"/>
          </a:xfrm>
          <a:prstGeom prst="straightConnector1">
            <a:avLst/>
          </a:prstGeom>
          <a:noFill/>
          <a:ln w="76200" cap="flat" cmpd="sng">
            <a:solidFill>
              <a:srgbClr val="C00000"/>
            </a:solidFill>
            <a:prstDash val="solid"/>
            <a:miter lim="800000"/>
            <a:headEnd type="none" w="sm" len="sm"/>
            <a:tailEnd type="triangle" w="med" len="med"/>
          </a:ln>
        </p:spPr>
      </p:cxnSp>
      <p:cxnSp>
        <p:nvCxnSpPr>
          <p:cNvPr id="272" name="Google Shape;272;p12"/>
          <p:cNvCxnSpPr>
            <a:stCxn id="263" idx="2"/>
            <a:endCxn id="270" idx="0"/>
          </p:cNvCxnSpPr>
          <p:nvPr/>
        </p:nvCxnSpPr>
        <p:spPr>
          <a:xfrm flipH="1">
            <a:off x="7411636" y="2180401"/>
            <a:ext cx="2772900" cy="603300"/>
          </a:xfrm>
          <a:prstGeom prst="straightConnector1">
            <a:avLst/>
          </a:prstGeom>
          <a:noFill/>
          <a:ln w="76200" cap="flat" cmpd="sng">
            <a:solidFill>
              <a:srgbClr val="C00000"/>
            </a:solidFill>
            <a:prstDash val="solid"/>
            <a:miter lim="800000"/>
            <a:headEnd type="none" w="sm" len="sm"/>
            <a:tailEnd type="triangle" w="med" len="med"/>
          </a:ln>
        </p:spPr>
      </p:cxnSp>
      <p:sp>
        <p:nvSpPr>
          <p:cNvPr id="273" name="Google Shape;273;p12"/>
          <p:cNvSpPr txBox="1"/>
          <p:nvPr/>
        </p:nvSpPr>
        <p:spPr>
          <a:xfrm>
            <a:off x="311280" y="701396"/>
            <a:ext cx="11489782" cy="461665"/>
          </a:xfrm>
          <a:prstGeom prst="rect">
            <a:avLst/>
          </a:prstGeom>
          <a:solidFill>
            <a:srgbClr val="1E4E7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ja-JP" sz="2400" b="0" i="0" u="none" strike="noStrike" cap="none">
                <a:solidFill>
                  <a:srgbClr val="FFFFFF"/>
                </a:solidFill>
                <a:latin typeface="Arial"/>
                <a:ea typeface="Arial"/>
                <a:cs typeface="Arial"/>
                <a:sym typeface="Arial"/>
              </a:rPr>
              <a:t>６　なかま分けしてつけた名前から、気づいたことをまとめよう（学習シート④）</a:t>
            </a:r>
            <a:endParaRPr sz="2400" b="0" i="0" u="none" strike="noStrike" cap="none">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64"/>
                                        </p:tgtEl>
                                        <p:attrNameLst>
                                          <p:attrName>style.visibility</p:attrName>
                                        </p:attrNameLst>
                                      </p:cBhvr>
                                      <p:to>
                                        <p:strVal val="visible"/>
                                      </p:to>
                                    </p:set>
                                    <p:animEffect transition="in" filter="fade">
                                      <p:cBhvr>
                                        <p:cTn id="7" dur="500"/>
                                        <p:tgtEl>
                                          <p:spTgt spid="264"/>
                                        </p:tgtEl>
                                      </p:cBhvr>
                                    </p:animEffect>
                                  </p:childTnLst>
                                </p:cTn>
                              </p:par>
                              <p:par>
                                <p:cTn id="8" presetID="10" presetClass="entr" presetSubtype="0" fill="hold" nodeType="withEffect">
                                  <p:stCondLst>
                                    <p:cond delay="0"/>
                                  </p:stCondLst>
                                  <p:childTnLst>
                                    <p:set>
                                      <p:cBhvr>
                                        <p:cTn id="9" dur="1" fill="hold">
                                          <p:stCondLst>
                                            <p:cond delay="0"/>
                                          </p:stCondLst>
                                        </p:cTn>
                                        <p:tgtEl>
                                          <p:spTgt spid="266"/>
                                        </p:tgtEl>
                                        <p:attrNameLst>
                                          <p:attrName>style.visibility</p:attrName>
                                        </p:attrNameLst>
                                      </p:cBhvr>
                                      <p:to>
                                        <p:strVal val="visible"/>
                                      </p:to>
                                    </p:set>
                                    <p:animEffect transition="in" filter="fade">
                                      <p:cBhvr>
                                        <p:cTn id="10" dur="500"/>
                                        <p:tgtEl>
                                          <p:spTgt spid="266"/>
                                        </p:tgtEl>
                                      </p:cBhvr>
                                    </p:animEffect>
                                  </p:childTnLst>
                                </p:cTn>
                              </p:par>
                              <p:par>
                                <p:cTn id="11" presetID="10" presetClass="entr" presetSubtype="0" fill="hold" nodeType="withEffect">
                                  <p:stCondLst>
                                    <p:cond delay="0"/>
                                  </p:stCondLst>
                                  <p:childTnLst>
                                    <p:set>
                                      <p:cBhvr>
                                        <p:cTn id="12" dur="1" fill="hold">
                                          <p:stCondLst>
                                            <p:cond delay="0"/>
                                          </p:stCondLst>
                                        </p:cTn>
                                        <p:tgtEl>
                                          <p:spTgt spid="267"/>
                                        </p:tgtEl>
                                        <p:attrNameLst>
                                          <p:attrName>style.visibility</p:attrName>
                                        </p:attrNameLst>
                                      </p:cBhvr>
                                      <p:to>
                                        <p:strVal val="visible"/>
                                      </p:to>
                                    </p:set>
                                    <p:animEffect transition="in" filter="fade">
                                      <p:cBhvr>
                                        <p:cTn id="13" dur="500"/>
                                        <p:tgtEl>
                                          <p:spTgt spid="267"/>
                                        </p:tgtEl>
                                      </p:cBhvr>
                                    </p:animEffect>
                                  </p:childTnLst>
                                </p:cTn>
                              </p:par>
                              <p:par>
                                <p:cTn id="14" presetID="10" presetClass="entr" presetSubtype="0" fill="hold" nodeType="withEffect">
                                  <p:stCondLst>
                                    <p:cond delay="0"/>
                                  </p:stCondLst>
                                  <p:childTnLst>
                                    <p:set>
                                      <p:cBhvr>
                                        <p:cTn id="15" dur="1" fill="hold">
                                          <p:stCondLst>
                                            <p:cond delay="0"/>
                                          </p:stCondLst>
                                        </p:cTn>
                                        <p:tgtEl>
                                          <p:spTgt spid="268"/>
                                        </p:tgtEl>
                                        <p:attrNameLst>
                                          <p:attrName>style.visibility</p:attrName>
                                        </p:attrNameLst>
                                      </p:cBhvr>
                                      <p:to>
                                        <p:strVal val="visible"/>
                                      </p:to>
                                    </p:set>
                                    <p:animEffect transition="in" filter="fade">
                                      <p:cBhvr>
                                        <p:cTn id="16" dur="500"/>
                                        <p:tgtEl>
                                          <p:spTgt spid="268"/>
                                        </p:tgtEl>
                                      </p:cBhvr>
                                    </p:animEffect>
                                  </p:childTnLst>
                                </p:cTn>
                              </p:par>
                              <p:par>
                                <p:cTn id="17" presetID="10" presetClass="entr" presetSubtype="0" fill="hold" nodeType="withEffect">
                                  <p:stCondLst>
                                    <p:cond delay="0"/>
                                  </p:stCondLst>
                                  <p:childTnLst>
                                    <p:set>
                                      <p:cBhvr>
                                        <p:cTn id="18" dur="1" fill="hold">
                                          <p:stCondLst>
                                            <p:cond delay="0"/>
                                          </p:stCondLst>
                                        </p:cTn>
                                        <p:tgtEl>
                                          <p:spTgt spid="265"/>
                                        </p:tgtEl>
                                        <p:attrNameLst>
                                          <p:attrName>style.visibility</p:attrName>
                                        </p:attrNameLst>
                                      </p:cBhvr>
                                      <p:to>
                                        <p:strVal val="visible"/>
                                      </p:to>
                                    </p:set>
                                    <p:animEffect transition="in" filter="fade">
                                      <p:cBhvr>
                                        <p:cTn id="19" dur="500"/>
                                        <p:tgtEl>
                                          <p:spTgt spid="265"/>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71"/>
                                        </p:tgtEl>
                                        <p:attrNameLst>
                                          <p:attrName>style.visibility</p:attrName>
                                        </p:attrNameLst>
                                      </p:cBhvr>
                                      <p:to>
                                        <p:strVal val="visible"/>
                                      </p:to>
                                    </p:set>
                                    <p:animEffect transition="in" filter="fade">
                                      <p:cBhvr>
                                        <p:cTn id="24" dur="500"/>
                                        <p:tgtEl>
                                          <p:spTgt spid="271"/>
                                        </p:tgtEl>
                                      </p:cBhvr>
                                    </p:animEffect>
                                  </p:childTnLst>
                                </p:cTn>
                              </p:par>
                            </p:childTnLst>
                          </p:cTn>
                        </p:par>
                        <p:par>
                          <p:cTn id="25" fill="hold">
                            <p:stCondLst>
                              <p:cond delay="500"/>
                            </p:stCondLst>
                            <p:childTnLst>
                              <p:par>
                                <p:cTn id="26" presetID="10" presetClass="entr" presetSubtype="0" fill="hold" nodeType="afterEffect">
                                  <p:stCondLst>
                                    <p:cond delay="0"/>
                                  </p:stCondLst>
                                  <p:childTnLst>
                                    <p:set>
                                      <p:cBhvr>
                                        <p:cTn id="27" dur="1" fill="hold">
                                          <p:stCondLst>
                                            <p:cond delay="0"/>
                                          </p:stCondLst>
                                        </p:cTn>
                                        <p:tgtEl>
                                          <p:spTgt spid="269"/>
                                        </p:tgtEl>
                                        <p:attrNameLst>
                                          <p:attrName>style.visibility</p:attrName>
                                        </p:attrNameLst>
                                      </p:cBhvr>
                                      <p:to>
                                        <p:strVal val="visible"/>
                                      </p:to>
                                    </p:set>
                                    <p:animEffect transition="in" filter="fade">
                                      <p:cBhvr>
                                        <p:cTn id="28" dur="500"/>
                                        <p:tgtEl>
                                          <p:spTgt spid="269"/>
                                        </p:tgtEl>
                                      </p:cBhvr>
                                    </p:animEffect>
                                  </p:childTnLst>
                                </p:cTn>
                              </p:par>
                            </p:childTnLst>
                          </p:cTn>
                        </p:par>
                        <p:par>
                          <p:cTn id="29" fill="hold">
                            <p:stCondLst>
                              <p:cond delay="1000"/>
                            </p:stCondLst>
                            <p:childTnLst>
                              <p:par>
                                <p:cTn id="30" presetID="10" presetClass="entr" presetSubtype="0" fill="hold" nodeType="afterEffect">
                                  <p:stCondLst>
                                    <p:cond delay="0"/>
                                  </p:stCondLst>
                                  <p:childTnLst>
                                    <p:set>
                                      <p:cBhvr>
                                        <p:cTn id="31" dur="1" fill="hold">
                                          <p:stCondLst>
                                            <p:cond delay="0"/>
                                          </p:stCondLst>
                                        </p:cTn>
                                        <p:tgtEl>
                                          <p:spTgt spid="272"/>
                                        </p:tgtEl>
                                        <p:attrNameLst>
                                          <p:attrName>style.visibility</p:attrName>
                                        </p:attrNameLst>
                                      </p:cBhvr>
                                      <p:to>
                                        <p:strVal val="visible"/>
                                      </p:to>
                                    </p:set>
                                    <p:animEffect transition="in" filter="fade">
                                      <p:cBhvr>
                                        <p:cTn id="32" dur="500"/>
                                        <p:tgtEl>
                                          <p:spTgt spid="272"/>
                                        </p:tgtEl>
                                      </p:cBhvr>
                                    </p:animEffect>
                                  </p:childTnLst>
                                </p:cTn>
                              </p:par>
                            </p:childTnLst>
                          </p:cTn>
                        </p:par>
                        <p:par>
                          <p:cTn id="33" fill="hold">
                            <p:stCondLst>
                              <p:cond delay="1500"/>
                            </p:stCondLst>
                            <p:childTnLst>
                              <p:par>
                                <p:cTn id="34" presetID="10" presetClass="entr" presetSubtype="0" fill="hold" nodeType="afterEffect">
                                  <p:stCondLst>
                                    <p:cond delay="0"/>
                                  </p:stCondLst>
                                  <p:childTnLst>
                                    <p:set>
                                      <p:cBhvr>
                                        <p:cTn id="35" dur="1" fill="hold">
                                          <p:stCondLst>
                                            <p:cond delay="0"/>
                                          </p:stCondLst>
                                        </p:cTn>
                                        <p:tgtEl>
                                          <p:spTgt spid="270"/>
                                        </p:tgtEl>
                                        <p:attrNameLst>
                                          <p:attrName>style.visibility</p:attrName>
                                        </p:attrNameLst>
                                      </p:cBhvr>
                                      <p:to>
                                        <p:strVal val="visible"/>
                                      </p:to>
                                    </p:set>
                                    <p:animEffect transition="in" filter="fade">
                                      <p:cBhvr>
                                        <p:cTn id="36" dur="500"/>
                                        <p:tgtEl>
                                          <p:spTgt spid="2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13"/>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
        <p:nvSpPr>
          <p:cNvPr id="280" name="Google Shape;280;p13"/>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13</a:t>
            </a:fld>
            <a:endParaRPr/>
          </a:p>
        </p:txBody>
      </p:sp>
      <p:sp>
        <p:nvSpPr>
          <p:cNvPr id="281" name="Google Shape;281;p13"/>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grpSp>
        <p:nvGrpSpPr>
          <p:cNvPr id="282" name="Google Shape;282;p13"/>
          <p:cNvGrpSpPr/>
          <p:nvPr/>
        </p:nvGrpSpPr>
        <p:grpSpPr>
          <a:xfrm>
            <a:off x="390938" y="1427960"/>
            <a:ext cx="11425596" cy="1064747"/>
            <a:chOff x="390938" y="918674"/>
            <a:chExt cx="11425596" cy="1064747"/>
          </a:xfrm>
        </p:grpSpPr>
        <p:sp>
          <p:nvSpPr>
            <p:cNvPr id="283" name="Google Shape;283;p13"/>
            <p:cNvSpPr txBox="1"/>
            <p:nvPr/>
          </p:nvSpPr>
          <p:spPr>
            <a:xfrm>
              <a:off x="390938" y="918674"/>
              <a:ext cx="11425596" cy="1064747"/>
            </a:xfrm>
            <a:prstGeom prst="rect">
              <a:avLst/>
            </a:prstGeom>
            <a:solidFill>
              <a:schemeClr val="lt1"/>
            </a:solidFill>
            <a:ln w="19050"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4000"/>
                <a:buFont typeface="Arial"/>
                <a:buNone/>
              </a:pPr>
              <a:r>
                <a:rPr lang="ja-JP" sz="4000" b="0" i="0" u="none" strike="noStrike" cap="none">
                  <a:solidFill>
                    <a:schemeClr val="dk1"/>
                  </a:solidFill>
                  <a:latin typeface="Arial"/>
                  <a:ea typeface="Arial"/>
                  <a:cs typeface="Arial"/>
                  <a:sym typeface="Arial"/>
                </a:rPr>
                <a:t>「</a:t>
              </a:r>
              <a:r>
                <a:rPr lang="ja-JP" sz="6000" b="0" i="0" u="none" strike="noStrike" cap="none">
                  <a:solidFill>
                    <a:schemeClr val="dk1"/>
                  </a:solidFill>
                  <a:highlight>
                    <a:srgbClr val="FFFF00"/>
                  </a:highlight>
                  <a:latin typeface="Arial"/>
                  <a:ea typeface="Arial"/>
                  <a:cs typeface="Arial"/>
                  <a:sym typeface="Arial"/>
                </a:rPr>
                <a:t>■■■■</a:t>
              </a:r>
              <a:r>
                <a:rPr lang="ja-JP" sz="4000" b="0" i="0" u="none" strike="noStrike" cap="none">
                  <a:solidFill>
                    <a:schemeClr val="dk1"/>
                  </a:solidFill>
                  <a:latin typeface="Arial"/>
                  <a:ea typeface="Arial"/>
                  <a:cs typeface="Arial"/>
                  <a:sym typeface="Arial"/>
                </a:rPr>
                <a:t>の</a:t>
              </a:r>
              <a:r>
                <a:rPr lang="ja-JP" sz="3600" b="0" i="0" u="none" strike="noStrike" cap="none">
                  <a:solidFill>
                    <a:schemeClr val="dk1"/>
                  </a:solidFill>
                  <a:highlight>
                    <a:srgbClr val="FFFF00"/>
                  </a:highlight>
                  <a:latin typeface="Arial"/>
                  <a:ea typeface="Arial"/>
                  <a:cs typeface="Arial"/>
                  <a:sym typeface="Arial"/>
                </a:rPr>
                <a:t>△△△△</a:t>
              </a:r>
              <a:r>
                <a:rPr lang="ja-JP" sz="4000" b="0" i="0" u="none" strike="noStrike" cap="none">
                  <a:solidFill>
                    <a:schemeClr val="dk1"/>
                  </a:solidFill>
                  <a:latin typeface="Arial"/>
                  <a:ea typeface="Arial"/>
                  <a:cs typeface="Arial"/>
                  <a:sym typeface="Arial"/>
                </a:rPr>
                <a:t>」</a:t>
              </a:r>
              <a:r>
                <a:rPr lang="ja-JP" sz="4000" b="0" i="0" u="none" strike="noStrike" cap="none">
                  <a:solidFill>
                    <a:srgbClr val="0070C0"/>
                  </a:solidFill>
                  <a:latin typeface="Arial"/>
                  <a:ea typeface="Arial"/>
                  <a:cs typeface="Arial"/>
                  <a:sym typeface="Arial"/>
                </a:rPr>
                <a:t>は、</a:t>
              </a:r>
              <a:endParaRPr sz="2000" b="0" i="0" u="none" strike="noStrike" cap="none">
                <a:solidFill>
                  <a:schemeClr val="dk1"/>
                </a:solidFill>
                <a:latin typeface="Arial"/>
                <a:ea typeface="Arial"/>
                <a:cs typeface="Arial"/>
                <a:sym typeface="Arial"/>
              </a:endParaRPr>
            </a:p>
          </p:txBody>
        </p:sp>
        <p:sp>
          <p:nvSpPr>
            <p:cNvPr id="284" name="Google Shape;284;p13"/>
            <p:cNvSpPr txBox="1"/>
            <p:nvPr/>
          </p:nvSpPr>
          <p:spPr>
            <a:xfrm>
              <a:off x="6948755" y="1171029"/>
              <a:ext cx="1986333" cy="500086"/>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ja-JP" sz="2400" b="0" i="0" u="none" strike="noStrike" cap="none">
                  <a:solidFill>
                    <a:schemeClr val="dk1"/>
                  </a:solidFill>
                  <a:latin typeface="Arial"/>
                  <a:ea typeface="Arial"/>
                  <a:cs typeface="Arial"/>
                  <a:sym typeface="Arial"/>
                </a:rPr>
                <a:t>★★★</a:t>
              </a:r>
              <a:endParaRPr sz="2400" b="0" i="0" u="none" strike="noStrike" cap="none">
                <a:solidFill>
                  <a:schemeClr val="dk1"/>
                </a:solidFill>
                <a:latin typeface="Arial"/>
                <a:ea typeface="Arial"/>
                <a:cs typeface="Arial"/>
                <a:sym typeface="Arial"/>
              </a:endParaRPr>
            </a:p>
          </p:txBody>
        </p:sp>
        <p:sp>
          <p:nvSpPr>
            <p:cNvPr id="285" name="Google Shape;285;p13"/>
            <p:cNvSpPr txBox="1"/>
            <p:nvPr/>
          </p:nvSpPr>
          <p:spPr>
            <a:xfrm>
              <a:off x="9191369" y="1171029"/>
              <a:ext cx="1986333" cy="500086"/>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ja-JP" sz="2400" b="0" i="0" u="none" strike="noStrike" cap="none">
                  <a:solidFill>
                    <a:schemeClr val="dk1"/>
                  </a:solidFill>
                  <a:latin typeface="Arial"/>
                  <a:ea typeface="Arial"/>
                  <a:cs typeface="Arial"/>
                  <a:sym typeface="Arial"/>
                </a:rPr>
                <a:t>◇◇◇</a:t>
              </a:r>
              <a:endParaRPr sz="2400" b="0" i="0" u="none" strike="noStrike" cap="none">
                <a:solidFill>
                  <a:schemeClr val="dk1"/>
                </a:solidFill>
                <a:latin typeface="Arial"/>
                <a:ea typeface="Arial"/>
                <a:cs typeface="Arial"/>
                <a:sym typeface="Arial"/>
              </a:endParaRPr>
            </a:p>
          </p:txBody>
        </p:sp>
      </p:grpSp>
      <p:sp>
        <p:nvSpPr>
          <p:cNvPr id="286" name="Google Shape;286;p13"/>
          <p:cNvSpPr txBox="1"/>
          <p:nvPr/>
        </p:nvSpPr>
        <p:spPr>
          <a:xfrm>
            <a:off x="311278" y="712659"/>
            <a:ext cx="9540000" cy="461624"/>
          </a:xfrm>
          <a:prstGeom prst="rect">
            <a:avLst/>
          </a:prstGeom>
          <a:solidFill>
            <a:srgbClr val="1E4E7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ja-JP" sz="2400" b="0" i="0" u="none" strike="noStrike" cap="none">
                <a:solidFill>
                  <a:srgbClr val="FFFFFF"/>
                </a:solidFill>
                <a:latin typeface="Arial"/>
                <a:ea typeface="Arial"/>
                <a:cs typeface="Arial"/>
                <a:sym typeface="Arial"/>
              </a:rPr>
              <a:t>７　『気づき』からわかりやすいれいを考えよう（学習シート④）</a:t>
            </a:r>
            <a:endParaRPr sz="2400" b="0" i="0" u="none" strike="noStrike" cap="none">
              <a:solidFill>
                <a:schemeClr val="lt1"/>
              </a:solidFill>
              <a:latin typeface="Arial"/>
              <a:ea typeface="Arial"/>
              <a:cs typeface="Arial"/>
              <a:sym typeface="Arial"/>
            </a:endParaRPr>
          </a:p>
        </p:txBody>
      </p:sp>
      <p:graphicFrame>
        <p:nvGraphicFramePr>
          <p:cNvPr id="287" name="Google Shape;287;p13"/>
          <p:cNvGraphicFramePr/>
          <p:nvPr/>
        </p:nvGraphicFramePr>
        <p:xfrm>
          <a:off x="1072588" y="2737462"/>
          <a:ext cx="10046800" cy="2174255"/>
        </p:xfrm>
        <a:graphic>
          <a:graphicData uri="http://schemas.openxmlformats.org/drawingml/2006/table">
            <a:tbl>
              <a:tblPr firstRow="1" bandRow="1">
                <a:noFill/>
                <a:tableStyleId>{121C4057-C98B-41D5-8D51-16E351A8DDB5}</a:tableStyleId>
              </a:tblPr>
              <a:tblGrid>
                <a:gridCol w="2511700">
                  <a:extLst>
                    <a:ext uri="{9D8B030D-6E8A-4147-A177-3AD203B41FA5}">
                      <a16:colId xmlns:a16="http://schemas.microsoft.com/office/drawing/2014/main" val="20000"/>
                    </a:ext>
                  </a:extLst>
                </a:gridCol>
                <a:gridCol w="2511700">
                  <a:extLst>
                    <a:ext uri="{9D8B030D-6E8A-4147-A177-3AD203B41FA5}">
                      <a16:colId xmlns:a16="http://schemas.microsoft.com/office/drawing/2014/main" val="20001"/>
                    </a:ext>
                  </a:extLst>
                </a:gridCol>
                <a:gridCol w="2511700">
                  <a:extLst>
                    <a:ext uri="{9D8B030D-6E8A-4147-A177-3AD203B41FA5}">
                      <a16:colId xmlns:a16="http://schemas.microsoft.com/office/drawing/2014/main" val="20002"/>
                    </a:ext>
                  </a:extLst>
                </a:gridCol>
                <a:gridCol w="2511700">
                  <a:extLst>
                    <a:ext uri="{9D8B030D-6E8A-4147-A177-3AD203B41FA5}">
                      <a16:colId xmlns:a16="http://schemas.microsoft.com/office/drawing/2014/main" val="20003"/>
                    </a:ext>
                  </a:extLst>
                </a:gridCol>
              </a:tblGrid>
              <a:tr h="296050">
                <a:tc>
                  <a:txBody>
                    <a:bodyPr/>
                    <a:lstStyle/>
                    <a:p>
                      <a:pPr marL="0" marR="0" lvl="0" indent="0" algn="ctr" rtl="0">
                        <a:lnSpc>
                          <a:spcPct val="100000"/>
                        </a:lnSpc>
                        <a:spcBef>
                          <a:spcPts val="0"/>
                        </a:spcBef>
                        <a:spcAft>
                          <a:spcPts val="0"/>
                        </a:spcAft>
                        <a:buClr>
                          <a:srgbClr val="000000"/>
                        </a:buClr>
                        <a:buSzPts val="3200"/>
                        <a:buFont typeface="Arial"/>
                        <a:buNone/>
                      </a:pPr>
                      <a:r>
                        <a:rPr lang="ja-JP" sz="3200" u="none" strike="noStrike" cap="none">
                          <a:latin typeface="Arial"/>
                          <a:ea typeface="Arial"/>
                          <a:cs typeface="Arial"/>
                          <a:sym typeface="Arial"/>
                        </a:rPr>
                        <a:t>気づき</a:t>
                      </a:r>
                      <a:endParaRPr sz="1400" u="none" strike="noStrike" cap="none"/>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extLst>
                  <a:ext uri="{0D108BD9-81ED-4DB2-BD59-A6C34878D82A}">
                    <a16:rowId xmlns:a16="http://schemas.microsoft.com/office/drawing/2014/main" val="10000"/>
                  </a:ext>
                </a:extLst>
              </a:tr>
              <a:tr h="1595125">
                <a:tc>
                  <a:txBody>
                    <a:bodyPr/>
                    <a:lstStyle/>
                    <a:p>
                      <a:pPr marL="0" marR="0" lvl="0" indent="0" algn="ctr" rtl="0">
                        <a:lnSpc>
                          <a:spcPct val="100000"/>
                        </a:lnSpc>
                        <a:spcBef>
                          <a:spcPts val="0"/>
                        </a:spcBef>
                        <a:spcAft>
                          <a:spcPts val="0"/>
                        </a:spcAft>
                        <a:buClr>
                          <a:srgbClr val="000000"/>
                        </a:buClr>
                        <a:buSzPts val="3200"/>
                        <a:buFont typeface="Arial"/>
                        <a:buNone/>
                      </a:pPr>
                      <a:r>
                        <a:rPr lang="ja-JP" sz="3200" b="0" u="none" strike="noStrike" cap="none">
                          <a:latin typeface="Arial"/>
                          <a:ea typeface="Arial"/>
                          <a:cs typeface="Arial"/>
                          <a:sym typeface="Arial"/>
                        </a:rPr>
                        <a:t>れい</a:t>
                      </a:r>
                      <a:endParaRPr sz="1400" u="none" strike="noStrike" cap="none"/>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b="0" u="none" strike="noStrike" cap="none">
                        <a:latin typeface="Arial"/>
                        <a:ea typeface="Arial"/>
                        <a:cs typeface="Arial"/>
                        <a:sym typeface="Arial"/>
                      </a:endParaRPr>
                    </a:p>
                  </a:txBody>
                  <a:tcPr marL="91450" marR="91450" marT="45725" marB="45725" anchor="ctr">
                    <a:solidFill>
                      <a:schemeClr val="lt1"/>
                    </a:solidFill>
                  </a:tcPr>
                </a:tc>
                <a:extLst>
                  <a:ext uri="{0D108BD9-81ED-4DB2-BD59-A6C34878D82A}">
                    <a16:rowId xmlns:a16="http://schemas.microsoft.com/office/drawing/2014/main" val="10001"/>
                  </a:ext>
                </a:extLst>
              </a:tr>
            </a:tbl>
          </a:graphicData>
        </a:graphic>
      </p:graphicFrame>
      <p:graphicFrame>
        <p:nvGraphicFramePr>
          <p:cNvPr id="288" name="Google Shape;288;p13"/>
          <p:cNvGraphicFramePr/>
          <p:nvPr/>
        </p:nvGraphicFramePr>
        <p:xfrm>
          <a:off x="1080324" y="5352043"/>
          <a:ext cx="10046800" cy="735025"/>
        </p:xfrm>
        <a:graphic>
          <a:graphicData uri="http://schemas.openxmlformats.org/drawingml/2006/table">
            <a:tbl>
              <a:tblPr firstRow="1" bandRow="1">
                <a:noFill/>
                <a:tableStyleId>{121C4057-C98B-41D5-8D51-16E351A8DDB5}</a:tableStyleId>
              </a:tblPr>
              <a:tblGrid>
                <a:gridCol w="2511700">
                  <a:extLst>
                    <a:ext uri="{9D8B030D-6E8A-4147-A177-3AD203B41FA5}">
                      <a16:colId xmlns:a16="http://schemas.microsoft.com/office/drawing/2014/main" val="20000"/>
                    </a:ext>
                  </a:extLst>
                </a:gridCol>
                <a:gridCol w="2511700">
                  <a:extLst>
                    <a:ext uri="{9D8B030D-6E8A-4147-A177-3AD203B41FA5}">
                      <a16:colId xmlns:a16="http://schemas.microsoft.com/office/drawing/2014/main" val="20001"/>
                    </a:ext>
                  </a:extLst>
                </a:gridCol>
                <a:gridCol w="2511700">
                  <a:extLst>
                    <a:ext uri="{9D8B030D-6E8A-4147-A177-3AD203B41FA5}">
                      <a16:colId xmlns:a16="http://schemas.microsoft.com/office/drawing/2014/main" val="20002"/>
                    </a:ext>
                  </a:extLst>
                </a:gridCol>
                <a:gridCol w="2511700">
                  <a:extLst>
                    <a:ext uri="{9D8B030D-6E8A-4147-A177-3AD203B41FA5}">
                      <a16:colId xmlns:a16="http://schemas.microsoft.com/office/drawing/2014/main" val="20003"/>
                    </a:ext>
                  </a:extLst>
                </a:gridCol>
              </a:tblGrid>
              <a:tr h="735025">
                <a:tc>
                  <a:txBody>
                    <a:bodyPr/>
                    <a:lstStyle/>
                    <a:p>
                      <a:pPr marL="0" marR="0" lvl="0" indent="0" algn="ctr" rtl="0">
                        <a:lnSpc>
                          <a:spcPct val="100000"/>
                        </a:lnSpc>
                        <a:spcBef>
                          <a:spcPts val="0"/>
                        </a:spcBef>
                        <a:spcAft>
                          <a:spcPts val="0"/>
                        </a:spcAft>
                        <a:buClr>
                          <a:srgbClr val="000000"/>
                        </a:buClr>
                        <a:buSzPts val="3200"/>
                        <a:buFont typeface="Arial"/>
                        <a:buNone/>
                      </a:pPr>
                      <a:r>
                        <a:rPr lang="ja-JP" sz="3200" b="0" u="none" strike="noStrike" cap="none">
                          <a:latin typeface="Arial"/>
                          <a:ea typeface="Arial"/>
                          <a:cs typeface="Arial"/>
                          <a:sym typeface="Arial"/>
                        </a:rPr>
                        <a:t>きょう通点</a:t>
                      </a:r>
                      <a:endParaRPr sz="1400" u="none" strike="noStrike" cap="none"/>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extLst>
                  <a:ext uri="{0D108BD9-81ED-4DB2-BD59-A6C34878D82A}">
                    <a16:rowId xmlns:a16="http://schemas.microsoft.com/office/drawing/2014/main" val="10000"/>
                  </a:ext>
                </a:extLst>
              </a:tr>
            </a:tbl>
          </a:graphicData>
        </a:graphic>
      </p:graphicFrame>
      <p:sp>
        <p:nvSpPr>
          <p:cNvPr id="289" name="Google Shape;289;p13"/>
          <p:cNvSpPr/>
          <p:nvPr/>
        </p:nvSpPr>
        <p:spPr>
          <a:xfrm>
            <a:off x="4454081" y="4934653"/>
            <a:ext cx="798654" cy="417390"/>
          </a:xfrm>
          <a:prstGeom prst="downArrow">
            <a:avLst>
              <a:gd name="adj1" fmla="val 50000"/>
              <a:gd name="adj2" fmla="val 50000"/>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0" name="Google Shape;290;p13"/>
          <p:cNvSpPr/>
          <p:nvPr/>
        </p:nvSpPr>
        <p:spPr>
          <a:xfrm>
            <a:off x="7012327" y="4923638"/>
            <a:ext cx="798654" cy="417390"/>
          </a:xfrm>
          <a:prstGeom prst="downArrow">
            <a:avLst>
              <a:gd name="adj1" fmla="val 50000"/>
              <a:gd name="adj2" fmla="val 50000"/>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1" name="Google Shape;291;p13"/>
          <p:cNvSpPr/>
          <p:nvPr/>
        </p:nvSpPr>
        <p:spPr>
          <a:xfrm>
            <a:off x="9475659" y="4934653"/>
            <a:ext cx="798654" cy="417390"/>
          </a:xfrm>
          <a:prstGeom prst="downArrow">
            <a:avLst>
              <a:gd name="adj1" fmla="val 50000"/>
              <a:gd name="adj2" fmla="val 50000"/>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2" name="Google Shape;292;p13"/>
          <p:cNvSpPr txBox="1"/>
          <p:nvPr/>
        </p:nvSpPr>
        <p:spPr>
          <a:xfrm>
            <a:off x="3860242" y="2783805"/>
            <a:ext cx="1986333" cy="500086"/>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ja-JP" sz="2400" b="0" i="0" u="none" strike="noStrike" cap="none">
                <a:solidFill>
                  <a:schemeClr val="dk1"/>
                </a:solidFill>
                <a:latin typeface="Arial"/>
                <a:ea typeface="Arial"/>
                <a:cs typeface="Arial"/>
                <a:sym typeface="Arial"/>
              </a:rPr>
              <a:t>★★★</a:t>
            </a:r>
            <a:endParaRPr sz="2400" b="0" i="0" u="none" strike="noStrike" cap="none">
              <a:solidFill>
                <a:schemeClr val="dk1"/>
              </a:solidFill>
              <a:latin typeface="Arial"/>
              <a:ea typeface="Arial"/>
              <a:cs typeface="Arial"/>
              <a:sym typeface="Arial"/>
            </a:endParaRPr>
          </a:p>
        </p:txBody>
      </p:sp>
      <p:sp>
        <p:nvSpPr>
          <p:cNvPr id="293" name="Google Shape;293;p13"/>
          <p:cNvSpPr txBox="1"/>
          <p:nvPr/>
        </p:nvSpPr>
        <p:spPr>
          <a:xfrm>
            <a:off x="6418488" y="2783805"/>
            <a:ext cx="1986333" cy="500086"/>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ja-JP" sz="2400" b="0" i="0" u="none" strike="noStrike" cap="none">
                <a:solidFill>
                  <a:schemeClr val="dk1"/>
                </a:solidFill>
                <a:latin typeface="Arial"/>
                <a:ea typeface="Arial"/>
                <a:cs typeface="Arial"/>
                <a:sym typeface="Arial"/>
              </a:rPr>
              <a:t>◇◇◇</a:t>
            </a:r>
            <a:endParaRPr sz="2400" b="0" i="0" u="none" strike="noStrike" cap="none">
              <a:solidFill>
                <a:schemeClr val="dk1"/>
              </a:solidFill>
              <a:latin typeface="Arial"/>
              <a:ea typeface="Arial"/>
              <a:cs typeface="Arial"/>
              <a:sym typeface="Arial"/>
            </a:endParaRPr>
          </a:p>
        </p:txBody>
      </p:sp>
      <p:sp>
        <p:nvSpPr>
          <p:cNvPr id="294" name="Google Shape;294;p13"/>
          <p:cNvSpPr/>
          <p:nvPr/>
        </p:nvSpPr>
        <p:spPr>
          <a:xfrm>
            <a:off x="3588152" y="3330234"/>
            <a:ext cx="2507848" cy="1581484"/>
          </a:xfrm>
          <a:prstGeom prst="rect">
            <a:avLst/>
          </a:prstGeom>
          <a:solidFill>
            <a:schemeClr val="lt1"/>
          </a:solidFill>
          <a:ln w="5715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4"/>
                                        </p:tgtEl>
                                        <p:attrNameLst>
                                          <p:attrName>style.visibility</p:attrName>
                                        </p:attrNameLst>
                                      </p:cBhvr>
                                      <p:to>
                                        <p:strVal val="visible"/>
                                      </p:to>
                                    </p:set>
                                    <p:animEffect transition="in" filter="fade">
                                      <p:cBhvr>
                                        <p:cTn id="7" dur="500"/>
                                        <p:tgtEl>
                                          <p:spTgt spid="2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14"/>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
        <p:nvSpPr>
          <p:cNvPr id="301" name="Google Shape;301;p14"/>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14</a:t>
            </a:fld>
            <a:endParaRPr/>
          </a:p>
        </p:txBody>
      </p:sp>
      <p:sp>
        <p:nvSpPr>
          <p:cNvPr id="302" name="Google Shape;302;p14"/>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grpSp>
        <p:nvGrpSpPr>
          <p:cNvPr id="303" name="Google Shape;303;p14"/>
          <p:cNvGrpSpPr/>
          <p:nvPr/>
        </p:nvGrpSpPr>
        <p:grpSpPr>
          <a:xfrm>
            <a:off x="390938" y="1427960"/>
            <a:ext cx="11425596" cy="1064747"/>
            <a:chOff x="390938" y="918674"/>
            <a:chExt cx="11425596" cy="1064747"/>
          </a:xfrm>
        </p:grpSpPr>
        <p:sp>
          <p:nvSpPr>
            <p:cNvPr id="304" name="Google Shape;304;p14"/>
            <p:cNvSpPr txBox="1"/>
            <p:nvPr/>
          </p:nvSpPr>
          <p:spPr>
            <a:xfrm>
              <a:off x="390938" y="918674"/>
              <a:ext cx="11425596" cy="1064747"/>
            </a:xfrm>
            <a:prstGeom prst="rect">
              <a:avLst/>
            </a:prstGeom>
            <a:solidFill>
              <a:schemeClr val="lt1"/>
            </a:solidFill>
            <a:ln w="19050"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4000"/>
                <a:buFont typeface="Arial"/>
                <a:buNone/>
              </a:pPr>
              <a:r>
                <a:rPr lang="ja-JP" sz="4000" b="0" i="0" u="none" strike="noStrike" cap="none">
                  <a:solidFill>
                    <a:schemeClr val="dk1"/>
                  </a:solidFill>
                  <a:latin typeface="Arial"/>
                  <a:ea typeface="Arial"/>
                  <a:cs typeface="Arial"/>
                  <a:sym typeface="Arial"/>
                </a:rPr>
                <a:t>「</a:t>
              </a:r>
              <a:r>
                <a:rPr lang="ja-JP" sz="6000" b="0" i="0" u="none" strike="noStrike" cap="none">
                  <a:solidFill>
                    <a:schemeClr val="dk1"/>
                  </a:solidFill>
                  <a:highlight>
                    <a:srgbClr val="FFFF00"/>
                  </a:highlight>
                  <a:latin typeface="Arial"/>
                  <a:ea typeface="Arial"/>
                  <a:cs typeface="Arial"/>
                  <a:sym typeface="Arial"/>
                </a:rPr>
                <a:t>■■■■</a:t>
              </a:r>
              <a:r>
                <a:rPr lang="ja-JP" sz="4000" b="0" i="0" u="none" strike="noStrike" cap="none">
                  <a:solidFill>
                    <a:schemeClr val="dk1"/>
                  </a:solidFill>
                  <a:latin typeface="Arial"/>
                  <a:ea typeface="Arial"/>
                  <a:cs typeface="Arial"/>
                  <a:sym typeface="Arial"/>
                </a:rPr>
                <a:t>の</a:t>
              </a:r>
              <a:r>
                <a:rPr lang="ja-JP" sz="3600" b="0" i="0" u="none" strike="noStrike" cap="none">
                  <a:solidFill>
                    <a:schemeClr val="dk1"/>
                  </a:solidFill>
                  <a:highlight>
                    <a:srgbClr val="FFFF00"/>
                  </a:highlight>
                  <a:latin typeface="Arial"/>
                  <a:ea typeface="Arial"/>
                  <a:cs typeface="Arial"/>
                  <a:sym typeface="Arial"/>
                </a:rPr>
                <a:t>△△△△</a:t>
              </a:r>
              <a:r>
                <a:rPr lang="ja-JP" sz="4000" b="0" i="0" u="none" strike="noStrike" cap="none">
                  <a:solidFill>
                    <a:schemeClr val="dk1"/>
                  </a:solidFill>
                  <a:latin typeface="Arial"/>
                  <a:ea typeface="Arial"/>
                  <a:cs typeface="Arial"/>
                  <a:sym typeface="Arial"/>
                </a:rPr>
                <a:t>」</a:t>
              </a:r>
              <a:r>
                <a:rPr lang="ja-JP" sz="4000" b="0" i="0" u="none" strike="noStrike" cap="none">
                  <a:solidFill>
                    <a:srgbClr val="0070C0"/>
                  </a:solidFill>
                  <a:latin typeface="Arial"/>
                  <a:ea typeface="Arial"/>
                  <a:cs typeface="Arial"/>
                  <a:sym typeface="Arial"/>
                </a:rPr>
                <a:t>は、</a:t>
              </a:r>
              <a:endParaRPr sz="2000" b="0" i="0" u="none" strike="noStrike" cap="none">
                <a:solidFill>
                  <a:schemeClr val="dk1"/>
                </a:solidFill>
                <a:latin typeface="Arial"/>
                <a:ea typeface="Arial"/>
                <a:cs typeface="Arial"/>
                <a:sym typeface="Arial"/>
              </a:endParaRPr>
            </a:p>
          </p:txBody>
        </p:sp>
        <p:sp>
          <p:nvSpPr>
            <p:cNvPr id="305" name="Google Shape;305;p14"/>
            <p:cNvSpPr txBox="1"/>
            <p:nvPr/>
          </p:nvSpPr>
          <p:spPr>
            <a:xfrm>
              <a:off x="6948755" y="1171029"/>
              <a:ext cx="1986333" cy="500086"/>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ja-JP" sz="2400" b="0" i="0" u="none" strike="noStrike" cap="none">
                  <a:solidFill>
                    <a:schemeClr val="dk1"/>
                  </a:solidFill>
                  <a:latin typeface="Arial"/>
                  <a:ea typeface="Arial"/>
                  <a:cs typeface="Arial"/>
                  <a:sym typeface="Arial"/>
                </a:rPr>
                <a:t>★★★</a:t>
              </a:r>
              <a:endParaRPr sz="2400" b="0" i="0" u="none" strike="noStrike" cap="none">
                <a:solidFill>
                  <a:schemeClr val="dk1"/>
                </a:solidFill>
                <a:latin typeface="Arial"/>
                <a:ea typeface="Arial"/>
                <a:cs typeface="Arial"/>
                <a:sym typeface="Arial"/>
              </a:endParaRPr>
            </a:p>
          </p:txBody>
        </p:sp>
        <p:sp>
          <p:nvSpPr>
            <p:cNvPr id="306" name="Google Shape;306;p14"/>
            <p:cNvSpPr txBox="1"/>
            <p:nvPr/>
          </p:nvSpPr>
          <p:spPr>
            <a:xfrm>
              <a:off x="9191369" y="1171029"/>
              <a:ext cx="1986333" cy="500086"/>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ja-JP" sz="2400" b="0" i="0" u="none" strike="noStrike" cap="none">
                  <a:solidFill>
                    <a:schemeClr val="dk1"/>
                  </a:solidFill>
                  <a:latin typeface="Arial"/>
                  <a:ea typeface="Arial"/>
                  <a:cs typeface="Arial"/>
                  <a:sym typeface="Arial"/>
                </a:rPr>
                <a:t>◇◇◇</a:t>
              </a:r>
              <a:endParaRPr sz="2400" b="0" i="0" u="none" strike="noStrike" cap="none">
                <a:solidFill>
                  <a:schemeClr val="dk1"/>
                </a:solidFill>
                <a:latin typeface="Arial"/>
                <a:ea typeface="Arial"/>
                <a:cs typeface="Arial"/>
                <a:sym typeface="Arial"/>
              </a:endParaRPr>
            </a:p>
          </p:txBody>
        </p:sp>
      </p:grpSp>
      <p:sp>
        <p:nvSpPr>
          <p:cNvPr id="307" name="Google Shape;307;p14"/>
          <p:cNvSpPr txBox="1"/>
          <p:nvPr/>
        </p:nvSpPr>
        <p:spPr>
          <a:xfrm>
            <a:off x="311279" y="712658"/>
            <a:ext cx="8742780" cy="461624"/>
          </a:xfrm>
          <a:prstGeom prst="rect">
            <a:avLst/>
          </a:prstGeom>
          <a:solidFill>
            <a:srgbClr val="1E4E7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ja-JP" sz="2400" b="0" i="0" u="none" strike="noStrike" cap="none" dirty="0">
                <a:solidFill>
                  <a:srgbClr val="FFFFFF"/>
                </a:solidFill>
                <a:latin typeface="Arial"/>
                <a:ea typeface="Arial"/>
                <a:cs typeface="Arial"/>
                <a:sym typeface="Arial"/>
              </a:rPr>
              <a:t>８　</a:t>
            </a:r>
            <a:r>
              <a:rPr lang="ja-JP" altLang="en-US" sz="2400" b="0" i="0" u="none" strike="noStrike" cap="none" dirty="0">
                <a:solidFill>
                  <a:srgbClr val="FFFFFF"/>
                </a:solidFill>
                <a:latin typeface="Arial"/>
                <a:ea typeface="Arial"/>
                <a:cs typeface="Arial"/>
                <a:sym typeface="Arial"/>
              </a:rPr>
              <a:t>れい</a:t>
            </a:r>
            <a:r>
              <a:rPr lang="ja-JP" sz="2400" b="0" i="0" u="none" strike="noStrike" cap="none" dirty="0">
                <a:solidFill>
                  <a:srgbClr val="FFFFFF"/>
                </a:solidFill>
                <a:latin typeface="Arial"/>
                <a:ea typeface="Arial"/>
                <a:cs typeface="Arial"/>
                <a:sym typeface="Arial"/>
              </a:rPr>
              <a:t>を比べて、同じところを見つけよう（学習シート④）</a:t>
            </a:r>
            <a:endParaRPr sz="2400" b="0" i="0" u="none" strike="noStrike" cap="none" dirty="0">
              <a:solidFill>
                <a:schemeClr val="lt1"/>
              </a:solidFill>
              <a:latin typeface="Arial"/>
              <a:ea typeface="Arial"/>
              <a:cs typeface="Arial"/>
              <a:sym typeface="Arial"/>
            </a:endParaRPr>
          </a:p>
        </p:txBody>
      </p:sp>
      <p:graphicFrame>
        <p:nvGraphicFramePr>
          <p:cNvPr id="308" name="Google Shape;308;p14"/>
          <p:cNvGraphicFramePr/>
          <p:nvPr/>
        </p:nvGraphicFramePr>
        <p:xfrm>
          <a:off x="1072588" y="2737462"/>
          <a:ext cx="10046800" cy="2174255"/>
        </p:xfrm>
        <a:graphic>
          <a:graphicData uri="http://schemas.openxmlformats.org/drawingml/2006/table">
            <a:tbl>
              <a:tblPr firstRow="1" bandRow="1">
                <a:noFill/>
                <a:tableStyleId>{121C4057-C98B-41D5-8D51-16E351A8DDB5}</a:tableStyleId>
              </a:tblPr>
              <a:tblGrid>
                <a:gridCol w="2511700">
                  <a:extLst>
                    <a:ext uri="{9D8B030D-6E8A-4147-A177-3AD203B41FA5}">
                      <a16:colId xmlns:a16="http://schemas.microsoft.com/office/drawing/2014/main" val="20000"/>
                    </a:ext>
                  </a:extLst>
                </a:gridCol>
                <a:gridCol w="2511700">
                  <a:extLst>
                    <a:ext uri="{9D8B030D-6E8A-4147-A177-3AD203B41FA5}">
                      <a16:colId xmlns:a16="http://schemas.microsoft.com/office/drawing/2014/main" val="20001"/>
                    </a:ext>
                  </a:extLst>
                </a:gridCol>
                <a:gridCol w="2511700">
                  <a:extLst>
                    <a:ext uri="{9D8B030D-6E8A-4147-A177-3AD203B41FA5}">
                      <a16:colId xmlns:a16="http://schemas.microsoft.com/office/drawing/2014/main" val="20002"/>
                    </a:ext>
                  </a:extLst>
                </a:gridCol>
                <a:gridCol w="2511700">
                  <a:extLst>
                    <a:ext uri="{9D8B030D-6E8A-4147-A177-3AD203B41FA5}">
                      <a16:colId xmlns:a16="http://schemas.microsoft.com/office/drawing/2014/main" val="20003"/>
                    </a:ext>
                  </a:extLst>
                </a:gridCol>
              </a:tblGrid>
              <a:tr h="296050">
                <a:tc>
                  <a:txBody>
                    <a:bodyPr/>
                    <a:lstStyle/>
                    <a:p>
                      <a:pPr marL="0" marR="0" lvl="0" indent="0" algn="ctr" rtl="0">
                        <a:lnSpc>
                          <a:spcPct val="100000"/>
                        </a:lnSpc>
                        <a:spcBef>
                          <a:spcPts val="0"/>
                        </a:spcBef>
                        <a:spcAft>
                          <a:spcPts val="0"/>
                        </a:spcAft>
                        <a:buClr>
                          <a:srgbClr val="000000"/>
                        </a:buClr>
                        <a:buSzPts val="3200"/>
                        <a:buFont typeface="Arial"/>
                        <a:buNone/>
                      </a:pPr>
                      <a:r>
                        <a:rPr lang="ja-JP" sz="3200" u="none" strike="noStrike" cap="none">
                          <a:latin typeface="Arial"/>
                          <a:ea typeface="Arial"/>
                          <a:cs typeface="Arial"/>
                          <a:sym typeface="Arial"/>
                        </a:rPr>
                        <a:t>気づき</a:t>
                      </a: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extLst>
                  <a:ext uri="{0D108BD9-81ED-4DB2-BD59-A6C34878D82A}">
                    <a16:rowId xmlns:a16="http://schemas.microsoft.com/office/drawing/2014/main" val="10000"/>
                  </a:ext>
                </a:extLst>
              </a:tr>
              <a:tr h="1595125">
                <a:tc>
                  <a:txBody>
                    <a:bodyPr/>
                    <a:lstStyle/>
                    <a:p>
                      <a:pPr marL="0" marR="0" lvl="0" indent="0" algn="ctr" rtl="0">
                        <a:lnSpc>
                          <a:spcPct val="100000"/>
                        </a:lnSpc>
                        <a:spcBef>
                          <a:spcPts val="0"/>
                        </a:spcBef>
                        <a:spcAft>
                          <a:spcPts val="0"/>
                        </a:spcAft>
                        <a:buClr>
                          <a:srgbClr val="000000"/>
                        </a:buClr>
                        <a:buSzPts val="3200"/>
                        <a:buFont typeface="Arial"/>
                        <a:buNone/>
                      </a:pPr>
                      <a:r>
                        <a:rPr lang="ja-JP" sz="3200" b="0" u="none" strike="noStrike" cap="none">
                          <a:latin typeface="Arial"/>
                          <a:ea typeface="Arial"/>
                          <a:cs typeface="Arial"/>
                          <a:sym typeface="Arial"/>
                        </a:rPr>
                        <a:t>れい</a:t>
                      </a:r>
                      <a:endParaRPr sz="1400" u="none" strike="noStrike" cap="none"/>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b="0" u="none" strike="noStrike" cap="none">
                        <a:latin typeface="Arial"/>
                        <a:ea typeface="Arial"/>
                        <a:cs typeface="Arial"/>
                        <a:sym typeface="Arial"/>
                      </a:endParaRPr>
                    </a:p>
                  </a:txBody>
                  <a:tcPr marL="91450" marR="91450" marT="45725" marB="45725" anchor="ctr">
                    <a:solidFill>
                      <a:schemeClr val="lt1"/>
                    </a:solidFill>
                  </a:tcPr>
                </a:tc>
                <a:extLst>
                  <a:ext uri="{0D108BD9-81ED-4DB2-BD59-A6C34878D82A}">
                    <a16:rowId xmlns:a16="http://schemas.microsoft.com/office/drawing/2014/main" val="10001"/>
                  </a:ext>
                </a:extLst>
              </a:tr>
            </a:tbl>
          </a:graphicData>
        </a:graphic>
      </p:graphicFrame>
      <p:graphicFrame>
        <p:nvGraphicFramePr>
          <p:cNvPr id="309" name="Google Shape;309;p14"/>
          <p:cNvGraphicFramePr/>
          <p:nvPr/>
        </p:nvGraphicFramePr>
        <p:xfrm>
          <a:off x="1080324" y="5352043"/>
          <a:ext cx="10046800" cy="735025"/>
        </p:xfrm>
        <a:graphic>
          <a:graphicData uri="http://schemas.openxmlformats.org/drawingml/2006/table">
            <a:tbl>
              <a:tblPr firstRow="1" bandRow="1">
                <a:noFill/>
                <a:tableStyleId>{121C4057-C98B-41D5-8D51-16E351A8DDB5}</a:tableStyleId>
              </a:tblPr>
              <a:tblGrid>
                <a:gridCol w="2511700">
                  <a:extLst>
                    <a:ext uri="{9D8B030D-6E8A-4147-A177-3AD203B41FA5}">
                      <a16:colId xmlns:a16="http://schemas.microsoft.com/office/drawing/2014/main" val="20000"/>
                    </a:ext>
                  </a:extLst>
                </a:gridCol>
                <a:gridCol w="2511700">
                  <a:extLst>
                    <a:ext uri="{9D8B030D-6E8A-4147-A177-3AD203B41FA5}">
                      <a16:colId xmlns:a16="http://schemas.microsoft.com/office/drawing/2014/main" val="20001"/>
                    </a:ext>
                  </a:extLst>
                </a:gridCol>
                <a:gridCol w="2511700">
                  <a:extLst>
                    <a:ext uri="{9D8B030D-6E8A-4147-A177-3AD203B41FA5}">
                      <a16:colId xmlns:a16="http://schemas.microsoft.com/office/drawing/2014/main" val="20002"/>
                    </a:ext>
                  </a:extLst>
                </a:gridCol>
                <a:gridCol w="2511700">
                  <a:extLst>
                    <a:ext uri="{9D8B030D-6E8A-4147-A177-3AD203B41FA5}">
                      <a16:colId xmlns:a16="http://schemas.microsoft.com/office/drawing/2014/main" val="20003"/>
                    </a:ext>
                  </a:extLst>
                </a:gridCol>
              </a:tblGrid>
              <a:tr h="735025">
                <a:tc>
                  <a:txBody>
                    <a:bodyPr/>
                    <a:lstStyle/>
                    <a:p>
                      <a:pPr marL="0" marR="0" lvl="0" indent="0" algn="ctr" rtl="0">
                        <a:lnSpc>
                          <a:spcPct val="100000"/>
                        </a:lnSpc>
                        <a:spcBef>
                          <a:spcPts val="0"/>
                        </a:spcBef>
                        <a:spcAft>
                          <a:spcPts val="0"/>
                        </a:spcAft>
                        <a:buClr>
                          <a:srgbClr val="000000"/>
                        </a:buClr>
                        <a:buSzPts val="3200"/>
                        <a:buFont typeface="Arial"/>
                        <a:buNone/>
                      </a:pPr>
                      <a:r>
                        <a:rPr lang="ja-JP" sz="3200" b="0" u="none" strike="noStrike" cap="none">
                          <a:latin typeface="Arial"/>
                          <a:ea typeface="Arial"/>
                          <a:cs typeface="Arial"/>
                          <a:sym typeface="Arial"/>
                        </a:rPr>
                        <a:t>きょう通点</a:t>
                      </a:r>
                      <a:endParaRPr sz="1400" u="none" strike="noStrike" cap="none"/>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extLst>
                  <a:ext uri="{0D108BD9-81ED-4DB2-BD59-A6C34878D82A}">
                    <a16:rowId xmlns:a16="http://schemas.microsoft.com/office/drawing/2014/main" val="10000"/>
                  </a:ext>
                </a:extLst>
              </a:tr>
            </a:tbl>
          </a:graphicData>
        </a:graphic>
      </p:graphicFrame>
      <p:sp>
        <p:nvSpPr>
          <p:cNvPr id="310" name="Google Shape;310;p14"/>
          <p:cNvSpPr/>
          <p:nvPr/>
        </p:nvSpPr>
        <p:spPr>
          <a:xfrm>
            <a:off x="4454081" y="4934653"/>
            <a:ext cx="798654" cy="417390"/>
          </a:xfrm>
          <a:prstGeom prst="downArrow">
            <a:avLst>
              <a:gd name="adj1" fmla="val 50000"/>
              <a:gd name="adj2" fmla="val 50000"/>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311" name="Google Shape;311;p14"/>
          <p:cNvSpPr/>
          <p:nvPr/>
        </p:nvSpPr>
        <p:spPr>
          <a:xfrm>
            <a:off x="7012327" y="4923638"/>
            <a:ext cx="798654" cy="417390"/>
          </a:xfrm>
          <a:prstGeom prst="downArrow">
            <a:avLst>
              <a:gd name="adj1" fmla="val 50000"/>
              <a:gd name="adj2" fmla="val 50000"/>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312" name="Google Shape;312;p14"/>
          <p:cNvSpPr/>
          <p:nvPr/>
        </p:nvSpPr>
        <p:spPr>
          <a:xfrm>
            <a:off x="9475659" y="4934653"/>
            <a:ext cx="798654" cy="417390"/>
          </a:xfrm>
          <a:prstGeom prst="downArrow">
            <a:avLst>
              <a:gd name="adj1" fmla="val 50000"/>
              <a:gd name="adj2" fmla="val 50000"/>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313" name="Google Shape;313;p14"/>
          <p:cNvSpPr txBox="1"/>
          <p:nvPr/>
        </p:nvSpPr>
        <p:spPr>
          <a:xfrm>
            <a:off x="3860242" y="2783805"/>
            <a:ext cx="1986333" cy="500086"/>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ja-JP" sz="2400" b="0" i="0" u="none" strike="noStrike" cap="none">
                <a:solidFill>
                  <a:schemeClr val="dk1"/>
                </a:solidFill>
                <a:latin typeface="Arial"/>
                <a:ea typeface="Arial"/>
                <a:cs typeface="Arial"/>
                <a:sym typeface="Arial"/>
              </a:rPr>
              <a:t>★★★</a:t>
            </a:r>
            <a:endParaRPr sz="2400" b="0" i="0" u="none" strike="noStrike" cap="none">
              <a:solidFill>
                <a:schemeClr val="dk1"/>
              </a:solidFill>
              <a:latin typeface="Arial"/>
              <a:ea typeface="Arial"/>
              <a:cs typeface="Arial"/>
              <a:sym typeface="Arial"/>
            </a:endParaRPr>
          </a:p>
        </p:txBody>
      </p:sp>
      <p:sp>
        <p:nvSpPr>
          <p:cNvPr id="314" name="Google Shape;314;p14"/>
          <p:cNvSpPr txBox="1"/>
          <p:nvPr/>
        </p:nvSpPr>
        <p:spPr>
          <a:xfrm>
            <a:off x="6418488" y="2783805"/>
            <a:ext cx="1986333" cy="500086"/>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ja-JP" sz="2400" b="0" i="0" u="none" strike="noStrike" cap="none">
                <a:solidFill>
                  <a:schemeClr val="dk1"/>
                </a:solidFill>
                <a:latin typeface="Arial"/>
                <a:ea typeface="Arial"/>
                <a:cs typeface="Arial"/>
                <a:sym typeface="Arial"/>
              </a:rPr>
              <a:t>◇◇◇</a:t>
            </a:r>
            <a:endParaRPr sz="2400" b="0" i="0" u="none" strike="noStrike" cap="none">
              <a:solidFill>
                <a:schemeClr val="dk1"/>
              </a:solidFill>
              <a:latin typeface="Arial"/>
              <a:ea typeface="Arial"/>
              <a:cs typeface="Arial"/>
              <a:sym typeface="Arial"/>
            </a:endParaRPr>
          </a:p>
        </p:txBody>
      </p:sp>
      <p:sp>
        <p:nvSpPr>
          <p:cNvPr id="315" name="Google Shape;315;p14"/>
          <p:cNvSpPr/>
          <p:nvPr/>
        </p:nvSpPr>
        <p:spPr>
          <a:xfrm>
            <a:off x="3588152" y="5360061"/>
            <a:ext cx="2507848" cy="727015"/>
          </a:xfrm>
          <a:prstGeom prst="rect">
            <a:avLst/>
          </a:prstGeom>
          <a:solidFill>
            <a:schemeClr val="lt1"/>
          </a:solidFill>
          <a:ln w="5715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6" name="Google Shape;316;p14"/>
          <p:cNvSpPr/>
          <p:nvPr/>
        </p:nvSpPr>
        <p:spPr>
          <a:xfrm>
            <a:off x="3588152" y="3330234"/>
            <a:ext cx="2507848" cy="1581484"/>
          </a:xfrm>
          <a:prstGeom prst="rect">
            <a:avLst/>
          </a:prstGeom>
          <a:solidFill>
            <a:schemeClr val="lt1"/>
          </a:solidFill>
          <a:ln w="5715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16"/>
                                        </p:tgtEl>
                                        <p:attrNameLst>
                                          <p:attrName>style.visibility</p:attrName>
                                        </p:attrNameLst>
                                      </p:cBhvr>
                                      <p:to>
                                        <p:strVal val="visible"/>
                                      </p:to>
                                    </p:set>
                                    <p:animEffect transition="in" filter="fade">
                                      <p:cBhvr>
                                        <p:cTn id="7" dur="500"/>
                                        <p:tgtEl>
                                          <p:spTgt spid="3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15"/>
                                        </p:tgtEl>
                                        <p:attrNameLst>
                                          <p:attrName>style.visibility</p:attrName>
                                        </p:attrNameLst>
                                      </p:cBhvr>
                                      <p:to>
                                        <p:strVal val="visible"/>
                                      </p:to>
                                    </p:set>
                                    <p:animEffect transition="in" filter="fade">
                                      <p:cBhvr>
                                        <p:cTn id="12" dur="500"/>
                                        <p:tgtEl>
                                          <p:spTgt spid="3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Google Shape;322;p15"/>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
        <p:nvSpPr>
          <p:cNvPr id="323" name="Google Shape;323;p15"/>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15</a:t>
            </a:fld>
            <a:endParaRPr/>
          </a:p>
        </p:txBody>
      </p:sp>
      <p:sp>
        <p:nvSpPr>
          <p:cNvPr id="324" name="Google Shape;324;p15"/>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grpSp>
        <p:nvGrpSpPr>
          <p:cNvPr id="325" name="Google Shape;325;p15"/>
          <p:cNvGrpSpPr/>
          <p:nvPr/>
        </p:nvGrpSpPr>
        <p:grpSpPr>
          <a:xfrm>
            <a:off x="390938" y="1427960"/>
            <a:ext cx="11425596" cy="1064747"/>
            <a:chOff x="390938" y="918674"/>
            <a:chExt cx="11425596" cy="1064747"/>
          </a:xfrm>
        </p:grpSpPr>
        <p:sp>
          <p:nvSpPr>
            <p:cNvPr id="326" name="Google Shape;326;p15"/>
            <p:cNvSpPr txBox="1"/>
            <p:nvPr/>
          </p:nvSpPr>
          <p:spPr>
            <a:xfrm>
              <a:off x="390938" y="918674"/>
              <a:ext cx="11425596" cy="1064747"/>
            </a:xfrm>
            <a:prstGeom prst="rect">
              <a:avLst/>
            </a:prstGeom>
            <a:solidFill>
              <a:schemeClr val="lt1"/>
            </a:solidFill>
            <a:ln w="19050"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4000"/>
                <a:buFont typeface="Arial"/>
                <a:buNone/>
              </a:pPr>
              <a:r>
                <a:rPr lang="ja-JP" sz="4000" b="0" i="0" u="none" strike="noStrike" cap="none">
                  <a:solidFill>
                    <a:schemeClr val="dk1"/>
                  </a:solidFill>
                  <a:latin typeface="Arial"/>
                  <a:ea typeface="Arial"/>
                  <a:cs typeface="Arial"/>
                  <a:sym typeface="Arial"/>
                </a:rPr>
                <a:t>「</a:t>
              </a:r>
              <a:r>
                <a:rPr lang="ja-JP" sz="6000" b="0" i="0" u="none" strike="noStrike" cap="none">
                  <a:solidFill>
                    <a:schemeClr val="dk1"/>
                  </a:solidFill>
                  <a:highlight>
                    <a:srgbClr val="FFFF00"/>
                  </a:highlight>
                  <a:latin typeface="Arial"/>
                  <a:ea typeface="Arial"/>
                  <a:cs typeface="Arial"/>
                  <a:sym typeface="Arial"/>
                </a:rPr>
                <a:t>■■■■</a:t>
              </a:r>
              <a:r>
                <a:rPr lang="ja-JP" sz="4000" b="0" i="0" u="none" strike="noStrike" cap="none">
                  <a:solidFill>
                    <a:schemeClr val="dk1"/>
                  </a:solidFill>
                  <a:latin typeface="Arial"/>
                  <a:ea typeface="Arial"/>
                  <a:cs typeface="Arial"/>
                  <a:sym typeface="Arial"/>
                </a:rPr>
                <a:t>の</a:t>
              </a:r>
              <a:r>
                <a:rPr lang="ja-JP" sz="3600" b="0" i="0" u="none" strike="noStrike" cap="none">
                  <a:solidFill>
                    <a:schemeClr val="dk1"/>
                  </a:solidFill>
                  <a:highlight>
                    <a:srgbClr val="FFFF00"/>
                  </a:highlight>
                  <a:latin typeface="Arial"/>
                  <a:ea typeface="Arial"/>
                  <a:cs typeface="Arial"/>
                  <a:sym typeface="Arial"/>
                </a:rPr>
                <a:t>△△△△</a:t>
              </a:r>
              <a:r>
                <a:rPr lang="ja-JP" sz="4000" b="0" i="0" u="none" strike="noStrike" cap="none">
                  <a:solidFill>
                    <a:schemeClr val="dk1"/>
                  </a:solidFill>
                  <a:latin typeface="Arial"/>
                  <a:ea typeface="Arial"/>
                  <a:cs typeface="Arial"/>
                  <a:sym typeface="Arial"/>
                </a:rPr>
                <a:t>」</a:t>
              </a:r>
              <a:r>
                <a:rPr lang="ja-JP" sz="4000" b="0" i="0" u="none" strike="noStrike" cap="none">
                  <a:solidFill>
                    <a:srgbClr val="0070C0"/>
                  </a:solidFill>
                  <a:latin typeface="Arial"/>
                  <a:ea typeface="Arial"/>
                  <a:cs typeface="Arial"/>
                  <a:sym typeface="Arial"/>
                </a:rPr>
                <a:t>は、</a:t>
              </a:r>
              <a:endParaRPr sz="2000" b="0" i="0" u="none" strike="noStrike" cap="none">
                <a:solidFill>
                  <a:schemeClr val="dk1"/>
                </a:solidFill>
                <a:latin typeface="Arial"/>
                <a:ea typeface="Arial"/>
                <a:cs typeface="Arial"/>
                <a:sym typeface="Arial"/>
              </a:endParaRPr>
            </a:p>
          </p:txBody>
        </p:sp>
        <p:sp>
          <p:nvSpPr>
            <p:cNvPr id="327" name="Google Shape;327;p15"/>
            <p:cNvSpPr txBox="1"/>
            <p:nvPr/>
          </p:nvSpPr>
          <p:spPr>
            <a:xfrm>
              <a:off x="6948755" y="1171029"/>
              <a:ext cx="1986333" cy="500086"/>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ja-JP" sz="2400" b="0" i="0" u="none" strike="noStrike" cap="none">
                  <a:solidFill>
                    <a:schemeClr val="dk1"/>
                  </a:solidFill>
                  <a:latin typeface="Arial"/>
                  <a:ea typeface="Arial"/>
                  <a:cs typeface="Arial"/>
                  <a:sym typeface="Arial"/>
                </a:rPr>
                <a:t>★★★</a:t>
              </a:r>
              <a:endParaRPr sz="2400" b="0" i="0" u="none" strike="noStrike" cap="none">
                <a:solidFill>
                  <a:schemeClr val="dk1"/>
                </a:solidFill>
                <a:latin typeface="Arial"/>
                <a:ea typeface="Arial"/>
                <a:cs typeface="Arial"/>
                <a:sym typeface="Arial"/>
              </a:endParaRPr>
            </a:p>
          </p:txBody>
        </p:sp>
        <p:sp>
          <p:nvSpPr>
            <p:cNvPr id="328" name="Google Shape;328;p15"/>
            <p:cNvSpPr txBox="1"/>
            <p:nvPr/>
          </p:nvSpPr>
          <p:spPr>
            <a:xfrm>
              <a:off x="9191369" y="1171029"/>
              <a:ext cx="1986333" cy="500086"/>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ja-JP" sz="2400" b="0" i="0" u="none" strike="noStrike" cap="none">
                  <a:solidFill>
                    <a:schemeClr val="dk1"/>
                  </a:solidFill>
                  <a:latin typeface="Arial"/>
                  <a:ea typeface="Arial"/>
                  <a:cs typeface="Arial"/>
                  <a:sym typeface="Arial"/>
                </a:rPr>
                <a:t>◇◇◇</a:t>
              </a:r>
              <a:endParaRPr sz="2400" b="0" i="0" u="none" strike="noStrike" cap="none">
                <a:solidFill>
                  <a:schemeClr val="dk1"/>
                </a:solidFill>
                <a:latin typeface="Arial"/>
                <a:ea typeface="Arial"/>
                <a:cs typeface="Arial"/>
                <a:sym typeface="Arial"/>
              </a:endParaRPr>
            </a:p>
          </p:txBody>
        </p:sp>
      </p:grpSp>
      <p:graphicFrame>
        <p:nvGraphicFramePr>
          <p:cNvPr id="329" name="Google Shape;329;p15"/>
          <p:cNvGraphicFramePr/>
          <p:nvPr/>
        </p:nvGraphicFramePr>
        <p:xfrm>
          <a:off x="1072588" y="2737462"/>
          <a:ext cx="10046800" cy="2174255"/>
        </p:xfrm>
        <a:graphic>
          <a:graphicData uri="http://schemas.openxmlformats.org/drawingml/2006/table">
            <a:tbl>
              <a:tblPr firstRow="1" bandRow="1">
                <a:noFill/>
                <a:tableStyleId>{121C4057-C98B-41D5-8D51-16E351A8DDB5}</a:tableStyleId>
              </a:tblPr>
              <a:tblGrid>
                <a:gridCol w="2511700">
                  <a:extLst>
                    <a:ext uri="{9D8B030D-6E8A-4147-A177-3AD203B41FA5}">
                      <a16:colId xmlns:a16="http://schemas.microsoft.com/office/drawing/2014/main" val="20000"/>
                    </a:ext>
                  </a:extLst>
                </a:gridCol>
                <a:gridCol w="2511700">
                  <a:extLst>
                    <a:ext uri="{9D8B030D-6E8A-4147-A177-3AD203B41FA5}">
                      <a16:colId xmlns:a16="http://schemas.microsoft.com/office/drawing/2014/main" val="20001"/>
                    </a:ext>
                  </a:extLst>
                </a:gridCol>
                <a:gridCol w="2511700">
                  <a:extLst>
                    <a:ext uri="{9D8B030D-6E8A-4147-A177-3AD203B41FA5}">
                      <a16:colId xmlns:a16="http://schemas.microsoft.com/office/drawing/2014/main" val="20002"/>
                    </a:ext>
                  </a:extLst>
                </a:gridCol>
                <a:gridCol w="2511700">
                  <a:extLst>
                    <a:ext uri="{9D8B030D-6E8A-4147-A177-3AD203B41FA5}">
                      <a16:colId xmlns:a16="http://schemas.microsoft.com/office/drawing/2014/main" val="20003"/>
                    </a:ext>
                  </a:extLst>
                </a:gridCol>
              </a:tblGrid>
              <a:tr h="296050">
                <a:tc>
                  <a:txBody>
                    <a:bodyPr/>
                    <a:lstStyle/>
                    <a:p>
                      <a:pPr marL="0" marR="0" lvl="0" indent="0" algn="ctr" rtl="0">
                        <a:lnSpc>
                          <a:spcPct val="100000"/>
                        </a:lnSpc>
                        <a:spcBef>
                          <a:spcPts val="0"/>
                        </a:spcBef>
                        <a:spcAft>
                          <a:spcPts val="0"/>
                        </a:spcAft>
                        <a:buClr>
                          <a:srgbClr val="000000"/>
                        </a:buClr>
                        <a:buSzPts val="3200"/>
                        <a:buFont typeface="Arial"/>
                        <a:buNone/>
                      </a:pPr>
                      <a:r>
                        <a:rPr lang="ja-JP" sz="3200" u="none" strike="noStrike" cap="none">
                          <a:latin typeface="Arial"/>
                          <a:ea typeface="Arial"/>
                          <a:cs typeface="Arial"/>
                          <a:sym typeface="Arial"/>
                        </a:rPr>
                        <a:t>気づき</a:t>
                      </a: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extLst>
                  <a:ext uri="{0D108BD9-81ED-4DB2-BD59-A6C34878D82A}">
                    <a16:rowId xmlns:a16="http://schemas.microsoft.com/office/drawing/2014/main" val="10000"/>
                  </a:ext>
                </a:extLst>
              </a:tr>
              <a:tr h="1595125">
                <a:tc>
                  <a:txBody>
                    <a:bodyPr/>
                    <a:lstStyle/>
                    <a:p>
                      <a:pPr marL="0" marR="0" lvl="0" indent="0" algn="ctr" rtl="0">
                        <a:lnSpc>
                          <a:spcPct val="100000"/>
                        </a:lnSpc>
                        <a:spcBef>
                          <a:spcPts val="0"/>
                        </a:spcBef>
                        <a:spcAft>
                          <a:spcPts val="0"/>
                        </a:spcAft>
                        <a:buClr>
                          <a:srgbClr val="000000"/>
                        </a:buClr>
                        <a:buSzPts val="3200"/>
                        <a:buFont typeface="Arial"/>
                        <a:buNone/>
                      </a:pPr>
                      <a:r>
                        <a:rPr lang="ja-JP" sz="3200" b="0" u="none" strike="noStrike" cap="none">
                          <a:latin typeface="Arial"/>
                          <a:ea typeface="Arial"/>
                          <a:cs typeface="Arial"/>
                          <a:sym typeface="Arial"/>
                        </a:rPr>
                        <a:t>れい</a:t>
                      </a:r>
                      <a:endParaRPr sz="1400" u="none" strike="noStrike" cap="none"/>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b="0" u="none" strike="noStrike" cap="none">
                        <a:latin typeface="Arial"/>
                        <a:ea typeface="Arial"/>
                        <a:cs typeface="Arial"/>
                        <a:sym typeface="Arial"/>
                      </a:endParaRPr>
                    </a:p>
                  </a:txBody>
                  <a:tcPr marL="91450" marR="91450" marT="45725" marB="45725" anchor="ctr">
                    <a:solidFill>
                      <a:schemeClr val="lt1"/>
                    </a:solidFill>
                  </a:tcPr>
                </a:tc>
                <a:extLst>
                  <a:ext uri="{0D108BD9-81ED-4DB2-BD59-A6C34878D82A}">
                    <a16:rowId xmlns:a16="http://schemas.microsoft.com/office/drawing/2014/main" val="10001"/>
                  </a:ext>
                </a:extLst>
              </a:tr>
            </a:tbl>
          </a:graphicData>
        </a:graphic>
      </p:graphicFrame>
      <p:graphicFrame>
        <p:nvGraphicFramePr>
          <p:cNvPr id="330" name="Google Shape;330;p15"/>
          <p:cNvGraphicFramePr/>
          <p:nvPr/>
        </p:nvGraphicFramePr>
        <p:xfrm>
          <a:off x="1080324" y="5352043"/>
          <a:ext cx="10046800" cy="735025"/>
        </p:xfrm>
        <a:graphic>
          <a:graphicData uri="http://schemas.openxmlformats.org/drawingml/2006/table">
            <a:tbl>
              <a:tblPr firstRow="1" bandRow="1">
                <a:noFill/>
                <a:tableStyleId>{121C4057-C98B-41D5-8D51-16E351A8DDB5}</a:tableStyleId>
              </a:tblPr>
              <a:tblGrid>
                <a:gridCol w="2511700">
                  <a:extLst>
                    <a:ext uri="{9D8B030D-6E8A-4147-A177-3AD203B41FA5}">
                      <a16:colId xmlns:a16="http://schemas.microsoft.com/office/drawing/2014/main" val="20000"/>
                    </a:ext>
                  </a:extLst>
                </a:gridCol>
                <a:gridCol w="2511700">
                  <a:extLst>
                    <a:ext uri="{9D8B030D-6E8A-4147-A177-3AD203B41FA5}">
                      <a16:colId xmlns:a16="http://schemas.microsoft.com/office/drawing/2014/main" val="20001"/>
                    </a:ext>
                  </a:extLst>
                </a:gridCol>
                <a:gridCol w="2511700">
                  <a:extLst>
                    <a:ext uri="{9D8B030D-6E8A-4147-A177-3AD203B41FA5}">
                      <a16:colId xmlns:a16="http://schemas.microsoft.com/office/drawing/2014/main" val="20002"/>
                    </a:ext>
                  </a:extLst>
                </a:gridCol>
                <a:gridCol w="2511700">
                  <a:extLst>
                    <a:ext uri="{9D8B030D-6E8A-4147-A177-3AD203B41FA5}">
                      <a16:colId xmlns:a16="http://schemas.microsoft.com/office/drawing/2014/main" val="20003"/>
                    </a:ext>
                  </a:extLst>
                </a:gridCol>
              </a:tblGrid>
              <a:tr h="735025">
                <a:tc>
                  <a:txBody>
                    <a:bodyPr/>
                    <a:lstStyle/>
                    <a:p>
                      <a:pPr marL="0" marR="0" lvl="0" indent="0" algn="ctr" rtl="0">
                        <a:lnSpc>
                          <a:spcPct val="100000"/>
                        </a:lnSpc>
                        <a:spcBef>
                          <a:spcPts val="0"/>
                        </a:spcBef>
                        <a:spcAft>
                          <a:spcPts val="0"/>
                        </a:spcAft>
                        <a:buClr>
                          <a:srgbClr val="000000"/>
                        </a:buClr>
                        <a:buSzPts val="3200"/>
                        <a:buFont typeface="Arial"/>
                        <a:buNone/>
                      </a:pPr>
                      <a:r>
                        <a:rPr lang="ja-JP" sz="3200" b="0" u="none" strike="noStrike" cap="none">
                          <a:latin typeface="Arial"/>
                          <a:ea typeface="Arial"/>
                          <a:cs typeface="Arial"/>
                          <a:sym typeface="Arial"/>
                        </a:rPr>
                        <a:t>きょう通点</a:t>
                      </a:r>
                      <a:endParaRPr sz="1400" u="none" strike="noStrike" cap="none"/>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extLst>
                  <a:ext uri="{0D108BD9-81ED-4DB2-BD59-A6C34878D82A}">
                    <a16:rowId xmlns:a16="http://schemas.microsoft.com/office/drawing/2014/main" val="10000"/>
                  </a:ext>
                </a:extLst>
              </a:tr>
            </a:tbl>
          </a:graphicData>
        </a:graphic>
      </p:graphicFrame>
      <p:sp>
        <p:nvSpPr>
          <p:cNvPr id="331" name="Google Shape;331;p15"/>
          <p:cNvSpPr/>
          <p:nvPr/>
        </p:nvSpPr>
        <p:spPr>
          <a:xfrm>
            <a:off x="4454081" y="4934653"/>
            <a:ext cx="798654" cy="417390"/>
          </a:xfrm>
          <a:prstGeom prst="downArrow">
            <a:avLst>
              <a:gd name="adj1" fmla="val 50000"/>
              <a:gd name="adj2" fmla="val 50000"/>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332" name="Google Shape;332;p15"/>
          <p:cNvSpPr/>
          <p:nvPr/>
        </p:nvSpPr>
        <p:spPr>
          <a:xfrm>
            <a:off x="7012327" y="4923638"/>
            <a:ext cx="798654" cy="417390"/>
          </a:xfrm>
          <a:prstGeom prst="downArrow">
            <a:avLst>
              <a:gd name="adj1" fmla="val 50000"/>
              <a:gd name="adj2" fmla="val 50000"/>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333" name="Google Shape;333;p15"/>
          <p:cNvSpPr/>
          <p:nvPr/>
        </p:nvSpPr>
        <p:spPr>
          <a:xfrm>
            <a:off x="9475659" y="4934653"/>
            <a:ext cx="798654" cy="417390"/>
          </a:xfrm>
          <a:prstGeom prst="downArrow">
            <a:avLst>
              <a:gd name="adj1" fmla="val 50000"/>
              <a:gd name="adj2" fmla="val 50000"/>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334" name="Google Shape;334;p15"/>
          <p:cNvSpPr txBox="1"/>
          <p:nvPr/>
        </p:nvSpPr>
        <p:spPr>
          <a:xfrm>
            <a:off x="311278" y="712658"/>
            <a:ext cx="9108000" cy="470547"/>
          </a:xfrm>
          <a:prstGeom prst="rect">
            <a:avLst/>
          </a:prstGeom>
          <a:solidFill>
            <a:srgbClr val="1E4E7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ja-JP" sz="2400" b="0" i="0" u="none" strike="noStrike" cap="none">
                <a:solidFill>
                  <a:srgbClr val="FFFFFF"/>
                </a:solidFill>
                <a:latin typeface="Arial"/>
                <a:ea typeface="Arial"/>
                <a:cs typeface="Arial"/>
                <a:sym typeface="Arial"/>
              </a:rPr>
              <a:t>９　きょう通点からそれぞれの☆を見つけよう（学習シート④）</a:t>
            </a:r>
            <a:endParaRPr sz="2400" b="0" i="0" u="none" strike="noStrike" cap="none">
              <a:solidFill>
                <a:schemeClr val="lt1"/>
              </a:solidFill>
              <a:latin typeface="Arial"/>
              <a:ea typeface="Arial"/>
              <a:cs typeface="Arial"/>
              <a:sym typeface="Arial"/>
            </a:endParaRPr>
          </a:p>
        </p:txBody>
      </p:sp>
      <p:sp>
        <p:nvSpPr>
          <p:cNvPr id="335" name="Google Shape;335;p15"/>
          <p:cNvSpPr/>
          <p:nvPr/>
        </p:nvSpPr>
        <p:spPr>
          <a:xfrm>
            <a:off x="1113512" y="5394818"/>
            <a:ext cx="9998164" cy="680683"/>
          </a:xfrm>
          <a:prstGeom prst="rect">
            <a:avLst/>
          </a:prstGeom>
          <a:noFill/>
          <a:ln w="5715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36" name="Google Shape;336;p15"/>
          <p:cNvSpPr/>
          <p:nvPr/>
        </p:nvSpPr>
        <p:spPr>
          <a:xfrm>
            <a:off x="3599543" y="5399454"/>
            <a:ext cx="2489019" cy="680683"/>
          </a:xfrm>
          <a:prstGeom prst="rect">
            <a:avLst/>
          </a:prstGeom>
          <a:solidFill>
            <a:srgbClr val="FF99FF"/>
          </a:solidFill>
          <a:ln w="12700" cap="flat" cmpd="sng">
            <a:solidFill>
              <a:srgbClr val="1C305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5"/>
                                        </p:tgtEl>
                                        <p:attrNameLst>
                                          <p:attrName>style.visibility</p:attrName>
                                        </p:attrNameLst>
                                      </p:cBhvr>
                                      <p:to>
                                        <p:strVal val="visible"/>
                                      </p:to>
                                    </p:set>
                                    <p:animEffect transition="in" filter="fade">
                                      <p:cBhvr>
                                        <p:cTn id="7" dur="500"/>
                                        <p:tgtEl>
                                          <p:spTgt spid="3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36"/>
                                        </p:tgtEl>
                                        <p:attrNameLst>
                                          <p:attrName>style.visibility</p:attrName>
                                        </p:attrNameLst>
                                      </p:cBhvr>
                                      <p:to>
                                        <p:strVal val="visible"/>
                                      </p:to>
                                    </p:set>
                                    <p:animEffect transition="in" filter="fade">
                                      <p:cBhvr>
                                        <p:cTn id="12" dur="500"/>
                                        <p:tgtEl>
                                          <p:spTgt spid="3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16"/>
          <p:cNvSpPr txBox="1"/>
          <p:nvPr/>
        </p:nvSpPr>
        <p:spPr>
          <a:xfrm>
            <a:off x="329151" y="4568928"/>
            <a:ext cx="11258700" cy="1923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ja-JP" sz="3200" b="1" i="0" u="none" strike="noStrike" cap="none">
                <a:solidFill>
                  <a:srgbClr val="FFFFFF"/>
                </a:solidFill>
                <a:latin typeface="Arial"/>
                <a:ea typeface="Arial"/>
                <a:cs typeface="Arial"/>
                <a:sym typeface="Arial"/>
              </a:rPr>
              <a:t>　これまで整理してきたことから、</a:t>
            </a:r>
            <a:r>
              <a:rPr lang="ja-JP" sz="5500" b="0" i="0" u="none" strike="noStrike" cap="none">
                <a:solidFill>
                  <a:schemeClr val="dk1"/>
                </a:solidFill>
                <a:highlight>
                  <a:srgbClr val="FFFF00"/>
                </a:highlight>
                <a:latin typeface="Arial"/>
                <a:ea typeface="Arial"/>
                <a:cs typeface="Arial"/>
                <a:sym typeface="Arial"/>
              </a:rPr>
              <a:t>■■■■</a:t>
            </a:r>
            <a:r>
              <a:rPr lang="ja-JP" sz="3200" b="1" i="0" u="none" strike="noStrike" cap="none">
                <a:solidFill>
                  <a:schemeClr val="lt1"/>
                </a:solidFill>
                <a:latin typeface="Arial"/>
                <a:ea typeface="Arial"/>
                <a:cs typeface="Arial"/>
                <a:sym typeface="Arial"/>
              </a:rPr>
              <a:t>の</a:t>
            </a:r>
            <a:r>
              <a:rPr lang="ja-JP" sz="3200" b="0" i="0" u="none" strike="noStrike" cap="none">
                <a:solidFill>
                  <a:schemeClr val="dk1"/>
                </a:solidFill>
                <a:highlight>
                  <a:srgbClr val="FFFF00"/>
                </a:highlight>
                <a:latin typeface="Arial"/>
                <a:ea typeface="Arial"/>
                <a:cs typeface="Arial"/>
                <a:sym typeface="Arial"/>
              </a:rPr>
              <a:t>△△△△</a:t>
            </a:r>
            <a:r>
              <a:rPr lang="ja-JP" sz="3200" b="1" i="0" u="none" strike="noStrike" cap="none">
                <a:solidFill>
                  <a:srgbClr val="FFFFFF"/>
                </a:solidFill>
                <a:latin typeface="Arial"/>
                <a:ea typeface="Arial"/>
                <a:cs typeface="Arial"/>
                <a:sym typeface="Arial"/>
              </a:rPr>
              <a:t>について次の授業で</a:t>
            </a:r>
            <a:r>
              <a:rPr lang="ja-JP" sz="3200" b="1" i="0" u="none" strike="noStrike" cap="none">
                <a:solidFill>
                  <a:schemeClr val="lt1"/>
                </a:solidFill>
                <a:latin typeface="Arial"/>
                <a:ea typeface="Arial"/>
                <a:cs typeface="Arial"/>
                <a:sym typeface="Arial"/>
              </a:rPr>
              <a:t>調べてみたいことやたしかめてみたい</a:t>
            </a:r>
            <a:r>
              <a:rPr lang="ja-JP" sz="3200" b="1" i="0" u="none" strike="noStrike" cap="none">
                <a:solidFill>
                  <a:srgbClr val="FFFFFF"/>
                </a:solidFill>
                <a:latin typeface="Arial"/>
                <a:ea typeface="Arial"/>
                <a:cs typeface="Arial"/>
                <a:sym typeface="Arial"/>
              </a:rPr>
              <a:t>ことを書きましょう。</a:t>
            </a:r>
            <a:endParaRPr sz="3200" b="1" i="0" u="none" strike="noStrike" cap="none">
              <a:solidFill>
                <a:srgbClr val="FFFFFF"/>
              </a:solidFill>
              <a:latin typeface="Arial"/>
              <a:ea typeface="Arial"/>
              <a:cs typeface="Arial"/>
              <a:sym typeface="Arial"/>
            </a:endParaRPr>
          </a:p>
        </p:txBody>
      </p:sp>
      <p:sp>
        <p:nvSpPr>
          <p:cNvPr id="343" name="Google Shape;343;p16"/>
          <p:cNvSpPr txBox="1"/>
          <p:nvPr/>
        </p:nvSpPr>
        <p:spPr>
          <a:xfrm>
            <a:off x="311278" y="712659"/>
            <a:ext cx="10588370" cy="461665"/>
          </a:xfrm>
          <a:prstGeom prst="rect">
            <a:avLst/>
          </a:prstGeom>
          <a:solidFill>
            <a:srgbClr val="1E4E7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400"/>
              <a:buFont typeface="Arial"/>
              <a:buNone/>
            </a:pPr>
            <a:r>
              <a:rPr lang="ja-JP" sz="2400" b="0" i="0" u="none" strike="noStrike" cap="none" dirty="0">
                <a:solidFill>
                  <a:srgbClr val="FFFFFF"/>
                </a:solidFill>
                <a:latin typeface="Arial"/>
                <a:ea typeface="Arial"/>
                <a:cs typeface="Arial"/>
                <a:sym typeface="Arial"/>
              </a:rPr>
              <a:t>10　今日の授業から、調べてみたいことやたしかめてみたいことを考えよう</a:t>
            </a:r>
            <a:endParaRPr sz="2400" b="0" i="0" u="none" strike="noStrike" cap="none" dirty="0">
              <a:solidFill>
                <a:srgbClr val="FFFFFF"/>
              </a:solidFill>
              <a:latin typeface="Arial"/>
              <a:ea typeface="Arial"/>
              <a:cs typeface="Arial"/>
              <a:sym typeface="Arial"/>
            </a:endParaRPr>
          </a:p>
        </p:txBody>
      </p:sp>
      <p:graphicFrame>
        <p:nvGraphicFramePr>
          <p:cNvPr id="344" name="Google Shape;344;p16"/>
          <p:cNvGraphicFramePr/>
          <p:nvPr/>
        </p:nvGraphicFramePr>
        <p:xfrm>
          <a:off x="320578" y="2606282"/>
          <a:ext cx="3780000" cy="1296000"/>
        </p:xfrm>
        <a:graphic>
          <a:graphicData uri="http://schemas.openxmlformats.org/drawingml/2006/table">
            <a:tbl>
              <a:tblPr firstRow="1" bandRow="1">
                <a:noFill/>
                <a:tableStyleId>{121C4057-C98B-41D5-8D51-16E351A8DDB5}</a:tableStyleId>
              </a:tblPr>
              <a:tblGrid>
                <a:gridCol w="1890000">
                  <a:extLst>
                    <a:ext uri="{9D8B030D-6E8A-4147-A177-3AD203B41FA5}">
                      <a16:colId xmlns:a16="http://schemas.microsoft.com/office/drawing/2014/main" val="20000"/>
                    </a:ext>
                  </a:extLst>
                </a:gridCol>
                <a:gridCol w="1890000">
                  <a:extLst>
                    <a:ext uri="{9D8B030D-6E8A-4147-A177-3AD203B41FA5}">
                      <a16:colId xmlns:a16="http://schemas.microsoft.com/office/drawing/2014/main" val="20001"/>
                    </a:ext>
                  </a:extLst>
                </a:gridCol>
              </a:tblGrid>
              <a:tr h="504000">
                <a:tc>
                  <a:txBody>
                    <a:bodyPr/>
                    <a:lstStyle/>
                    <a:p>
                      <a:pPr marL="0" marR="0" lvl="0" indent="0" algn="ctr" rtl="0">
                        <a:lnSpc>
                          <a:spcPct val="100000"/>
                        </a:lnSpc>
                        <a:spcBef>
                          <a:spcPts val="0"/>
                        </a:spcBef>
                        <a:spcAft>
                          <a:spcPts val="0"/>
                        </a:spcAft>
                        <a:buClr>
                          <a:srgbClr val="000000"/>
                        </a:buClr>
                        <a:buSzPts val="2400"/>
                        <a:buFont typeface="Arial"/>
                        <a:buNone/>
                      </a:pPr>
                      <a:r>
                        <a:rPr lang="ja-JP" sz="2400" b="0" u="none" strike="noStrike" cap="none">
                          <a:latin typeface="Arial"/>
                          <a:ea typeface="Arial"/>
                          <a:cs typeface="Arial"/>
                          <a:sym typeface="Arial"/>
                        </a:rPr>
                        <a:t>気づき</a:t>
                      </a:r>
                      <a:endParaRPr sz="1400" u="none" strike="noStrike" cap="none"/>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2400"/>
                        <a:buFont typeface="Arial"/>
                        <a:buNone/>
                      </a:pPr>
                      <a:endParaRPr sz="2400" b="0" u="none" strike="noStrike" cap="none">
                        <a:latin typeface="Arial"/>
                        <a:ea typeface="Arial"/>
                        <a:cs typeface="Arial"/>
                        <a:sym typeface="Arial"/>
                      </a:endParaRPr>
                    </a:p>
                  </a:txBody>
                  <a:tcPr marL="91450" marR="91450" marT="45725" marB="45725" anchor="ctr">
                    <a:solidFill>
                      <a:schemeClr val="lt1"/>
                    </a:solidFill>
                  </a:tcPr>
                </a:tc>
                <a:extLst>
                  <a:ext uri="{0D108BD9-81ED-4DB2-BD59-A6C34878D82A}">
                    <a16:rowId xmlns:a16="http://schemas.microsoft.com/office/drawing/2014/main" val="10000"/>
                  </a:ext>
                </a:extLst>
              </a:tr>
              <a:tr h="792000">
                <a:tc>
                  <a:txBody>
                    <a:bodyPr/>
                    <a:lstStyle/>
                    <a:p>
                      <a:pPr marL="0" marR="0" lvl="0" indent="0" algn="ctr" rtl="0">
                        <a:lnSpc>
                          <a:spcPct val="100000"/>
                        </a:lnSpc>
                        <a:spcBef>
                          <a:spcPts val="0"/>
                        </a:spcBef>
                        <a:spcAft>
                          <a:spcPts val="0"/>
                        </a:spcAft>
                        <a:buClr>
                          <a:srgbClr val="000000"/>
                        </a:buClr>
                        <a:buSzPts val="2400"/>
                        <a:buFont typeface="Arial"/>
                        <a:buNone/>
                      </a:pPr>
                      <a:r>
                        <a:rPr lang="ja-JP" sz="2400" b="0" u="none" strike="noStrike" cap="none">
                          <a:latin typeface="Arial"/>
                          <a:ea typeface="Arial"/>
                          <a:cs typeface="Arial"/>
                          <a:sym typeface="Arial"/>
                        </a:rPr>
                        <a:t>れい</a:t>
                      </a:r>
                      <a:endParaRPr sz="1400" u="none" strike="noStrike" cap="none"/>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2400"/>
                        <a:buFont typeface="Arial"/>
                        <a:buNone/>
                      </a:pPr>
                      <a:endParaRPr sz="2400" u="none" strike="noStrike" cap="none">
                        <a:latin typeface="Arial"/>
                        <a:ea typeface="Arial"/>
                        <a:cs typeface="Arial"/>
                        <a:sym typeface="Arial"/>
                      </a:endParaRPr>
                    </a:p>
                  </a:txBody>
                  <a:tcPr marL="91450" marR="91450" marT="45725" marB="45725" anchor="ctr">
                    <a:solidFill>
                      <a:schemeClr val="lt1"/>
                    </a:solidFill>
                  </a:tcPr>
                </a:tc>
                <a:extLst>
                  <a:ext uri="{0D108BD9-81ED-4DB2-BD59-A6C34878D82A}">
                    <a16:rowId xmlns:a16="http://schemas.microsoft.com/office/drawing/2014/main" val="10001"/>
                  </a:ext>
                </a:extLst>
              </a:tr>
            </a:tbl>
          </a:graphicData>
        </a:graphic>
      </p:graphicFrame>
      <p:graphicFrame>
        <p:nvGraphicFramePr>
          <p:cNvPr id="345" name="Google Shape;345;p16"/>
          <p:cNvGraphicFramePr/>
          <p:nvPr/>
        </p:nvGraphicFramePr>
        <p:xfrm>
          <a:off x="311278" y="4274081"/>
          <a:ext cx="3780000" cy="504000"/>
        </p:xfrm>
        <a:graphic>
          <a:graphicData uri="http://schemas.openxmlformats.org/drawingml/2006/table">
            <a:tbl>
              <a:tblPr firstRow="1" bandRow="1">
                <a:noFill/>
                <a:tableStyleId>{121C4057-C98B-41D5-8D51-16E351A8DDB5}</a:tableStyleId>
              </a:tblPr>
              <a:tblGrid>
                <a:gridCol w="1890000">
                  <a:extLst>
                    <a:ext uri="{9D8B030D-6E8A-4147-A177-3AD203B41FA5}">
                      <a16:colId xmlns:a16="http://schemas.microsoft.com/office/drawing/2014/main" val="20000"/>
                    </a:ext>
                  </a:extLst>
                </a:gridCol>
                <a:gridCol w="1890000">
                  <a:extLst>
                    <a:ext uri="{9D8B030D-6E8A-4147-A177-3AD203B41FA5}">
                      <a16:colId xmlns:a16="http://schemas.microsoft.com/office/drawing/2014/main" val="20001"/>
                    </a:ext>
                  </a:extLst>
                </a:gridCol>
              </a:tblGrid>
              <a:tr h="504000">
                <a:tc>
                  <a:txBody>
                    <a:bodyPr/>
                    <a:lstStyle/>
                    <a:p>
                      <a:pPr marL="0" marR="0" lvl="0" indent="0" algn="ctr" rtl="0">
                        <a:lnSpc>
                          <a:spcPct val="100000"/>
                        </a:lnSpc>
                        <a:spcBef>
                          <a:spcPts val="0"/>
                        </a:spcBef>
                        <a:spcAft>
                          <a:spcPts val="0"/>
                        </a:spcAft>
                        <a:buClr>
                          <a:srgbClr val="000000"/>
                        </a:buClr>
                        <a:buSzPts val="2400"/>
                        <a:buFont typeface="Arial"/>
                        <a:buNone/>
                      </a:pPr>
                      <a:r>
                        <a:rPr lang="ja-JP" sz="2400" b="0" u="none" strike="noStrike" cap="none">
                          <a:latin typeface="Arial"/>
                          <a:ea typeface="Arial"/>
                          <a:cs typeface="Arial"/>
                          <a:sym typeface="Arial"/>
                        </a:rPr>
                        <a:t>きょう通点</a:t>
                      </a:r>
                      <a:endParaRPr sz="1400" u="none" strike="noStrike" cap="none"/>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2400"/>
                        <a:buFont typeface="Arial"/>
                        <a:buNone/>
                      </a:pPr>
                      <a:endParaRPr sz="2400" b="0" u="none" strike="noStrike" cap="none">
                        <a:latin typeface="Arial"/>
                        <a:ea typeface="Arial"/>
                        <a:cs typeface="Arial"/>
                        <a:sym typeface="Arial"/>
                      </a:endParaRPr>
                    </a:p>
                  </a:txBody>
                  <a:tcPr marL="91450" marR="91450" marT="45725" marB="45725" anchor="ctr">
                    <a:solidFill>
                      <a:schemeClr val="lt1"/>
                    </a:solidFill>
                  </a:tcPr>
                </a:tc>
                <a:extLst>
                  <a:ext uri="{0D108BD9-81ED-4DB2-BD59-A6C34878D82A}">
                    <a16:rowId xmlns:a16="http://schemas.microsoft.com/office/drawing/2014/main" val="10000"/>
                  </a:ext>
                </a:extLst>
              </a:tr>
            </a:tbl>
          </a:graphicData>
        </a:graphic>
      </p:graphicFrame>
      <p:sp>
        <p:nvSpPr>
          <p:cNvPr id="346" name="Google Shape;346;p16"/>
          <p:cNvSpPr/>
          <p:nvPr/>
        </p:nvSpPr>
        <p:spPr>
          <a:xfrm>
            <a:off x="2867508" y="3932318"/>
            <a:ext cx="612000" cy="322529"/>
          </a:xfrm>
          <a:prstGeom prst="downArrow">
            <a:avLst>
              <a:gd name="adj1" fmla="val 50000"/>
              <a:gd name="adj2" fmla="val 50000"/>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7" name="Google Shape;347;p16"/>
          <p:cNvSpPr txBox="1"/>
          <p:nvPr/>
        </p:nvSpPr>
        <p:spPr>
          <a:xfrm>
            <a:off x="390937" y="1618766"/>
            <a:ext cx="7380000" cy="576000"/>
          </a:xfrm>
          <a:prstGeom prst="rect">
            <a:avLst/>
          </a:prstGeom>
          <a:solidFill>
            <a:schemeClr val="lt1"/>
          </a:solidFill>
          <a:ln w="19050"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r>
              <a:rPr lang="ja-JP" sz="2400" b="0" i="0" u="none" strike="noStrike" cap="none">
                <a:solidFill>
                  <a:srgbClr val="000000"/>
                </a:solidFill>
                <a:latin typeface="Arial"/>
                <a:ea typeface="Arial"/>
                <a:cs typeface="Arial"/>
                <a:sym typeface="Arial"/>
              </a:rPr>
              <a:t>「</a:t>
            </a:r>
            <a:r>
              <a:rPr lang="ja-JP" sz="2400" b="0" i="0" u="none" strike="noStrike" cap="none">
                <a:solidFill>
                  <a:schemeClr val="dk1"/>
                </a:solidFill>
                <a:highlight>
                  <a:srgbClr val="FFFF00"/>
                </a:highlight>
                <a:latin typeface="Arial"/>
                <a:ea typeface="Arial"/>
                <a:cs typeface="Arial"/>
                <a:sym typeface="Arial"/>
              </a:rPr>
              <a:t> </a:t>
            </a:r>
            <a:r>
              <a:rPr lang="ja-JP" sz="4000" b="0" i="0" u="none" strike="noStrike" cap="none">
                <a:solidFill>
                  <a:schemeClr val="dk1"/>
                </a:solidFill>
                <a:highlight>
                  <a:srgbClr val="FFFF00"/>
                </a:highlight>
                <a:latin typeface="Arial"/>
                <a:ea typeface="Arial"/>
                <a:cs typeface="Arial"/>
                <a:sym typeface="Arial"/>
              </a:rPr>
              <a:t>■■■■</a:t>
            </a:r>
            <a:r>
              <a:rPr lang="ja-JP" sz="2800" b="0" i="0" u="none" strike="noStrike" cap="none">
                <a:solidFill>
                  <a:schemeClr val="dk1"/>
                </a:solidFill>
                <a:latin typeface="Arial"/>
                <a:ea typeface="Arial"/>
                <a:cs typeface="Arial"/>
                <a:sym typeface="Arial"/>
              </a:rPr>
              <a:t>の</a:t>
            </a:r>
            <a:r>
              <a:rPr lang="ja-JP" sz="2400" b="0" i="0" u="none" strike="noStrike" cap="none">
                <a:solidFill>
                  <a:schemeClr val="dk1"/>
                </a:solidFill>
                <a:highlight>
                  <a:srgbClr val="FFFF00"/>
                </a:highlight>
                <a:latin typeface="Arial"/>
                <a:ea typeface="Arial"/>
                <a:cs typeface="Arial"/>
                <a:sym typeface="Arial"/>
              </a:rPr>
              <a:t>△△△△ </a:t>
            </a:r>
            <a:r>
              <a:rPr lang="ja-JP" sz="2400" b="0" i="0" u="none" strike="noStrike" cap="none">
                <a:solidFill>
                  <a:schemeClr val="dk1"/>
                </a:solidFill>
                <a:latin typeface="Arial"/>
                <a:ea typeface="Arial"/>
                <a:cs typeface="Arial"/>
                <a:sym typeface="Arial"/>
              </a:rPr>
              <a:t>」</a:t>
            </a:r>
            <a:r>
              <a:rPr lang="ja-JP" sz="2400" b="0" i="0" u="none" strike="noStrike" cap="none">
                <a:solidFill>
                  <a:srgbClr val="2E75B5"/>
                </a:solidFill>
                <a:latin typeface="Arial"/>
                <a:ea typeface="Arial"/>
                <a:cs typeface="Arial"/>
                <a:sym typeface="Arial"/>
              </a:rPr>
              <a:t>は</a:t>
            </a:r>
            <a:r>
              <a:rPr lang="ja-JP" sz="2400" b="0" i="0" u="none" strike="noStrike" cap="none">
                <a:solidFill>
                  <a:srgbClr val="0070C0"/>
                </a:solidFill>
                <a:latin typeface="Arial"/>
                <a:ea typeface="Arial"/>
                <a:cs typeface="Arial"/>
                <a:sym typeface="Arial"/>
              </a:rPr>
              <a:t>、</a:t>
            </a:r>
            <a:endParaRPr sz="2400" b="0" i="0" u="none" strike="noStrike" cap="none">
              <a:solidFill>
                <a:srgbClr val="000000"/>
              </a:solidFill>
              <a:latin typeface="Arial"/>
              <a:ea typeface="Arial"/>
              <a:cs typeface="Arial"/>
              <a:sym typeface="Arial"/>
            </a:endParaRPr>
          </a:p>
        </p:txBody>
      </p:sp>
      <p:sp>
        <p:nvSpPr>
          <p:cNvPr id="348" name="Google Shape;348;p16"/>
          <p:cNvSpPr txBox="1"/>
          <p:nvPr/>
        </p:nvSpPr>
        <p:spPr>
          <a:xfrm>
            <a:off x="6229206" y="1675932"/>
            <a:ext cx="1270167" cy="461665"/>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ja-JP" sz="2400" b="0" i="0" u="none" strike="noStrike" cap="none">
                <a:solidFill>
                  <a:schemeClr val="dk1"/>
                </a:solidFill>
                <a:latin typeface="Arial"/>
                <a:ea typeface="Arial"/>
                <a:cs typeface="Arial"/>
                <a:sym typeface="Arial"/>
              </a:rPr>
              <a:t>◇◇◇</a:t>
            </a:r>
            <a:endParaRPr sz="2400" b="0" i="0" u="none" strike="noStrike" cap="none">
              <a:solidFill>
                <a:schemeClr val="dk1"/>
              </a:solidFill>
              <a:latin typeface="Arial"/>
              <a:ea typeface="Arial"/>
              <a:cs typeface="Arial"/>
              <a:sym typeface="Arial"/>
            </a:endParaRPr>
          </a:p>
        </p:txBody>
      </p:sp>
      <p:sp>
        <p:nvSpPr>
          <p:cNvPr id="349" name="Google Shape;349;p16"/>
          <p:cNvSpPr txBox="1"/>
          <p:nvPr/>
        </p:nvSpPr>
        <p:spPr>
          <a:xfrm>
            <a:off x="4766475" y="1660455"/>
            <a:ext cx="1260000" cy="492621"/>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ja-JP" sz="2400" b="0" i="0" u="none" strike="noStrike" cap="none">
                <a:solidFill>
                  <a:schemeClr val="dk1"/>
                </a:solidFill>
                <a:latin typeface="Arial"/>
                <a:ea typeface="Arial"/>
                <a:cs typeface="Arial"/>
                <a:sym typeface="Arial"/>
              </a:rPr>
              <a:t>★★★</a:t>
            </a:r>
            <a:endParaRPr sz="2400" b="0" i="0" u="none" strike="noStrike" cap="none">
              <a:solidFill>
                <a:schemeClr val="dk1"/>
              </a:solidFill>
              <a:latin typeface="Arial"/>
              <a:ea typeface="Arial"/>
              <a:cs typeface="Arial"/>
              <a:sym typeface="Arial"/>
            </a:endParaRPr>
          </a:p>
        </p:txBody>
      </p:sp>
      <p:sp>
        <p:nvSpPr>
          <p:cNvPr id="350" name="Google Shape;350;p16"/>
          <p:cNvSpPr/>
          <p:nvPr/>
        </p:nvSpPr>
        <p:spPr>
          <a:xfrm>
            <a:off x="2218314" y="2606282"/>
            <a:ext cx="1882263" cy="524527"/>
          </a:xfrm>
          <a:prstGeom prst="roundRect">
            <a:avLst>
              <a:gd name="adj" fmla="val 16667"/>
            </a:avLst>
          </a:prstGeom>
          <a:noFill/>
          <a:ln w="5715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rgbClr val="000000"/>
              </a:solidFill>
              <a:latin typeface="Arial"/>
              <a:ea typeface="Arial"/>
              <a:cs typeface="Arial"/>
              <a:sym typeface="Arial"/>
            </a:endParaRPr>
          </a:p>
        </p:txBody>
      </p:sp>
      <p:sp>
        <p:nvSpPr>
          <p:cNvPr id="351" name="Google Shape;351;p16"/>
          <p:cNvSpPr/>
          <p:nvPr/>
        </p:nvSpPr>
        <p:spPr>
          <a:xfrm>
            <a:off x="772800" y="1586325"/>
            <a:ext cx="1404600" cy="648000"/>
          </a:xfrm>
          <a:prstGeom prst="roundRect">
            <a:avLst>
              <a:gd name="adj" fmla="val 16667"/>
            </a:avLst>
          </a:prstGeom>
          <a:noFill/>
          <a:ln w="5715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endParaRPr sz="3600" b="1" i="0" u="none" strike="noStrike" cap="none">
              <a:solidFill>
                <a:srgbClr val="000000"/>
              </a:solidFill>
              <a:latin typeface="Arial"/>
              <a:ea typeface="Arial"/>
              <a:cs typeface="Arial"/>
              <a:sym typeface="Arial"/>
            </a:endParaRPr>
          </a:p>
        </p:txBody>
      </p:sp>
      <p:sp>
        <p:nvSpPr>
          <p:cNvPr id="352" name="Google Shape;352;p16"/>
          <p:cNvSpPr/>
          <p:nvPr/>
        </p:nvSpPr>
        <p:spPr>
          <a:xfrm>
            <a:off x="391025" y="1571750"/>
            <a:ext cx="7380000" cy="648000"/>
          </a:xfrm>
          <a:prstGeom prst="roundRect">
            <a:avLst>
              <a:gd name="adj" fmla="val 16667"/>
            </a:avLst>
          </a:prstGeom>
          <a:noFill/>
          <a:ln w="5715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endParaRPr sz="3600" b="1" i="0" u="none" strike="noStrike" cap="none">
              <a:solidFill>
                <a:srgbClr val="000000"/>
              </a:solidFill>
              <a:latin typeface="Arial"/>
              <a:ea typeface="Arial"/>
              <a:cs typeface="Arial"/>
              <a:sym typeface="Arial"/>
            </a:endParaRPr>
          </a:p>
        </p:txBody>
      </p:sp>
      <p:sp>
        <p:nvSpPr>
          <p:cNvPr id="353" name="Google Shape;353;p16"/>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16</a:t>
            </a:fld>
            <a:endParaRPr/>
          </a:p>
        </p:txBody>
      </p:sp>
      <p:sp>
        <p:nvSpPr>
          <p:cNvPr id="354" name="Google Shape;354;p16"/>
          <p:cNvSpPr/>
          <p:nvPr/>
        </p:nvSpPr>
        <p:spPr>
          <a:xfrm>
            <a:off x="203614" y="1136249"/>
            <a:ext cx="1542058" cy="461665"/>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2000"/>
              <a:buFont typeface="Arial"/>
              <a:buNone/>
            </a:pPr>
            <a:r>
              <a:rPr lang="ja-JP" sz="2000" b="0" i="0" u="none" strike="noStrike" cap="none">
                <a:solidFill>
                  <a:schemeClr val="lt1"/>
                </a:solidFill>
                <a:latin typeface="Arial"/>
                <a:ea typeface="Arial"/>
                <a:cs typeface="Arial"/>
                <a:sym typeface="Arial"/>
              </a:rPr>
              <a:t>「気づき」</a:t>
            </a:r>
            <a:endParaRPr sz="1400" b="0" i="0" u="none" strike="noStrike" cap="none">
              <a:solidFill>
                <a:srgbClr val="000000"/>
              </a:solidFill>
              <a:latin typeface="Arial"/>
              <a:ea typeface="Arial"/>
              <a:cs typeface="Arial"/>
              <a:sym typeface="Arial"/>
            </a:endParaRPr>
          </a:p>
        </p:txBody>
      </p:sp>
      <p:sp>
        <p:nvSpPr>
          <p:cNvPr id="355" name="Google Shape;355;p16"/>
          <p:cNvSpPr/>
          <p:nvPr/>
        </p:nvSpPr>
        <p:spPr>
          <a:xfrm>
            <a:off x="4266408" y="2239484"/>
            <a:ext cx="7550126" cy="2594319"/>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216000" tIns="0" rIns="0" bIns="0" anchor="ctr" anchorCtr="0">
            <a:noAutofit/>
          </a:bodyPr>
          <a:lstStyle/>
          <a:p>
            <a:pPr marL="0" marR="0" lvl="0" indent="0" algn="l" rtl="0">
              <a:lnSpc>
                <a:spcPct val="100000"/>
              </a:lnSpc>
              <a:spcBef>
                <a:spcPts val="0"/>
              </a:spcBef>
              <a:spcAft>
                <a:spcPts val="0"/>
              </a:spcAft>
              <a:buClr>
                <a:srgbClr val="000000"/>
              </a:buClr>
              <a:buSzPts val="2400"/>
              <a:buFont typeface="Arial"/>
              <a:buNone/>
            </a:pPr>
            <a:r>
              <a:rPr lang="ja-JP" sz="2400" b="1" i="0" u="none" strike="noStrike" cap="none">
                <a:solidFill>
                  <a:srgbClr val="000000"/>
                </a:solidFill>
                <a:latin typeface="Arial"/>
                <a:ea typeface="Arial"/>
                <a:cs typeface="Arial"/>
                <a:sym typeface="Arial"/>
              </a:rPr>
              <a:t>今日のふり返り</a:t>
            </a:r>
            <a:endParaRPr sz="2400" b="1"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300"/>
              <a:buFont typeface="Arial"/>
              <a:buNone/>
            </a:pPr>
            <a:r>
              <a:rPr lang="ja-JP" sz="2300" b="0" i="0" u="none" strike="noStrike" cap="none">
                <a:solidFill>
                  <a:srgbClr val="000000"/>
                </a:solidFill>
                <a:latin typeface="Arial"/>
                <a:ea typeface="Arial"/>
                <a:cs typeface="Arial"/>
                <a:sym typeface="Arial"/>
              </a:rPr>
              <a:t>・</a:t>
            </a:r>
            <a:r>
              <a:rPr lang="ja-JP" sz="4000" b="0" i="0" u="none" strike="noStrike" cap="none">
                <a:solidFill>
                  <a:srgbClr val="000000"/>
                </a:solidFill>
                <a:highlight>
                  <a:srgbClr val="FFFF00"/>
                </a:highlight>
                <a:latin typeface="Arial"/>
                <a:ea typeface="Arial"/>
                <a:cs typeface="Arial"/>
                <a:sym typeface="Arial"/>
              </a:rPr>
              <a:t>■■■■</a:t>
            </a:r>
            <a:r>
              <a:rPr lang="ja-JP" sz="2300" b="0" i="0" u="none" strike="noStrike" cap="none">
                <a:solidFill>
                  <a:srgbClr val="000000"/>
                </a:solidFill>
                <a:latin typeface="Arial"/>
                <a:ea typeface="Arial"/>
                <a:cs typeface="Arial"/>
                <a:sym typeface="Arial"/>
              </a:rPr>
              <a:t>について考えた。</a:t>
            </a:r>
            <a:endParaRPr sz="23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lt1"/>
              </a:buClr>
              <a:buSzPts val="800"/>
              <a:buFont typeface="Arial"/>
              <a:buNone/>
            </a:pPr>
            <a:endParaRPr sz="5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300"/>
              <a:buFont typeface="Arial"/>
              <a:buNone/>
            </a:pPr>
            <a:r>
              <a:rPr lang="ja-JP" sz="2300" b="0" i="0" u="none" strike="noStrike" cap="none">
                <a:solidFill>
                  <a:schemeClr val="dk1"/>
                </a:solidFill>
                <a:latin typeface="Arial"/>
                <a:ea typeface="Arial"/>
                <a:cs typeface="Arial"/>
                <a:sym typeface="Arial"/>
              </a:rPr>
              <a:t>・</a:t>
            </a:r>
            <a:r>
              <a:rPr lang="ja-JP" sz="4000" b="0" i="0" u="none" strike="noStrike" cap="none">
                <a:solidFill>
                  <a:schemeClr val="dk1"/>
                </a:solidFill>
                <a:highlight>
                  <a:srgbClr val="FFFF00"/>
                </a:highlight>
                <a:latin typeface="Arial"/>
                <a:ea typeface="Arial"/>
                <a:cs typeface="Arial"/>
                <a:sym typeface="Arial"/>
              </a:rPr>
              <a:t>■■■■</a:t>
            </a:r>
            <a:r>
              <a:rPr lang="ja-JP" sz="2300" b="0" i="0" u="none" strike="noStrike" cap="none">
                <a:solidFill>
                  <a:schemeClr val="dk1"/>
                </a:solidFill>
                <a:latin typeface="Arial"/>
                <a:ea typeface="Arial"/>
                <a:cs typeface="Arial"/>
                <a:sym typeface="Arial"/>
              </a:rPr>
              <a:t>の</a:t>
            </a:r>
            <a:r>
              <a:rPr lang="ja-JP" sz="2300" b="0" i="0" u="none" strike="noStrike" cap="none">
                <a:solidFill>
                  <a:schemeClr val="dk1"/>
                </a:solidFill>
                <a:highlight>
                  <a:srgbClr val="FFFF00"/>
                </a:highlight>
                <a:latin typeface="Arial"/>
                <a:ea typeface="Arial"/>
                <a:cs typeface="Arial"/>
                <a:sym typeface="Arial"/>
              </a:rPr>
              <a:t>△△△△</a:t>
            </a:r>
            <a:r>
              <a:rPr lang="ja-JP" sz="2300" b="0" i="0" u="none" strike="noStrike" cap="none">
                <a:solidFill>
                  <a:srgbClr val="000000"/>
                </a:solidFill>
                <a:latin typeface="Arial"/>
                <a:ea typeface="Arial"/>
                <a:cs typeface="Arial"/>
                <a:sym typeface="Arial"/>
              </a:rPr>
              <a:t>について考えた。</a:t>
            </a:r>
            <a:endParaRPr sz="23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lt1"/>
              </a:buClr>
              <a:buSzPts val="800"/>
              <a:buFont typeface="Arial"/>
              <a:buNone/>
            </a:pPr>
            <a:endParaRPr sz="5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600"/>
              <a:buFont typeface="Arial"/>
              <a:buNone/>
            </a:pPr>
            <a:r>
              <a:rPr lang="ja-JP" sz="2300" b="0" i="0" u="none" strike="noStrike" cap="none">
                <a:solidFill>
                  <a:srgbClr val="000000"/>
                </a:solidFill>
                <a:latin typeface="Arial"/>
                <a:ea typeface="Arial"/>
                <a:cs typeface="Arial"/>
                <a:sym typeface="Arial"/>
              </a:rPr>
              <a:t>・次の授業で調べてみたいことや確かめてみたいこと　</a:t>
            </a:r>
            <a:endParaRPr sz="23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600"/>
              <a:buFont typeface="Arial"/>
              <a:buNone/>
            </a:pPr>
            <a:r>
              <a:rPr lang="ja-JP" sz="2300" b="0" i="0" u="none" strike="noStrike" cap="none">
                <a:solidFill>
                  <a:srgbClr val="000000"/>
                </a:solidFill>
                <a:latin typeface="Arial"/>
                <a:ea typeface="Arial"/>
                <a:cs typeface="Arial"/>
                <a:sym typeface="Arial"/>
              </a:rPr>
              <a:t>　を考えるために班や全体で気づいたことを整理した。</a:t>
            </a:r>
            <a:endParaRPr sz="1100" b="0" i="0" u="none" strike="noStrike" cap="none">
              <a:solidFill>
                <a:srgbClr val="000000"/>
              </a:solidFill>
              <a:latin typeface="Arial"/>
              <a:ea typeface="Arial"/>
              <a:cs typeface="Arial"/>
              <a:sym typeface="Arial"/>
            </a:endParaRPr>
          </a:p>
        </p:txBody>
      </p:sp>
      <p:sp>
        <p:nvSpPr>
          <p:cNvPr id="356" name="Google Shape;356;p16"/>
          <p:cNvSpPr/>
          <p:nvPr/>
        </p:nvSpPr>
        <p:spPr>
          <a:xfrm>
            <a:off x="175903" y="2215618"/>
            <a:ext cx="3779999" cy="461665"/>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2000"/>
              <a:buFont typeface="Arial"/>
              <a:buNone/>
            </a:pPr>
            <a:r>
              <a:rPr lang="ja-JP" sz="2000" b="0" i="0" u="none" strike="noStrike" cap="none">
                <a:solidFill>
                  <a:schemeClr val="lt1"/>
                </a:solidFill>
                <a:latin typeface="Arial"/>
                <a:ea typeface="Arial"/>
                <a:cs typeface="Arial"/>
                <a:sym typeface="Arial"/>
              </a:rPr>
              <a:t>「気づきからわかること」</a:t>
            </a:r>
            <a:endParaRPr sz="1400" b="0" i="0" u="none" strike="noStrike" cap="none">
              <a:solidFill>
                <a:srgbClr val="000000"/>
              </a:solidFill>
              <a:latin typeface="Arial"/>
              <a:ea typeface="Arial"/>
              <a:cs typeface="Arial"/>
              <a:sym typeface="Arial"/>
            </a:endParaRPr>
          </a:p>
        </p:txBody>
      </p:sp>
      <p:sp>
        <p:nvSpPr>
          <p:cNvPr id="357" name="Google Shape;357;p16"/>
          <p:cNvSpPr txBox="1"/>
          <p:nvPr/>
        </p:nvSpPr>
        <p:spPr>
          <a:xfrm>
            <a:off x="8390466" y="1091008"/>
            <a:ext cx="2509181" cy="324000"/>
          </a:xfrm>
          <a:prstGeom prst="rect">
            <a:avLst/>
          </a:prstGeom>
          <a:solidFill>
            <a:srgbClr val="1E4E79"/>
          </a:solid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FFFFFF"/>
              </a:buClr>
              <a:buSzPts val="2400"/>
              <a:buFont typeface="Arial"/>
              <a:buNone/>
            </a:pPr>
            <a:r>
              <a:rPr lang="ja-JP" sz="2400" b="0" i="0" u="none" strike="noStrike" cap="none" dirty="0">
                <a:solidFill>
                  <a:srgbClr val="FFFFFF"/>
                </a:solidFill>
                <a:latin typeface="Arial"/>
                <a:ea typeface="Arial"/>
                <a:cs typeface="Arial"/>
                <a:sym typeface="Arial"/>
              </a:rPr>
              <a:t>（学習シート⑤）</a:t>
            </a:r>
            <a:endParaRPr sz="2400" b="0" i="0" u="none" strike="noStrike" cap="none" dirty="0">
              <a:solidFill>
                <a:srgbClr val="FFFFFF"/>
              </a:solidFill>
              <a:latin typeface="Arial"/>
              <a:ea typeface="Arial"/>
              <a:cs typeface="Arial"/>
              <a:sym typeface="Arial"/>
            </a:endParaRPr>
          </a:p>
        </p:txBody>
      </p:sp>
      <p:sp>
        <p:nvSpPr>
          <p:cNvPr id="358" name="Google Shape;358;p16"/>
          <p:cNvSpPr txBox="1"/>
          <p:nvPr/>
        </p:nvSpPr>
        <p:spPr>
          <a:xfrm>
            <a:off x="2524361" y="2646302"/>
            <a:ext cx="1270167" cy="421646"/>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ja-JP" sz="2400" b="0" i="0" u="none" strike="noStrike" cap="none">
                <a:solidFill>
                  <a:schemeClr val="dk1"/>
                </a:solidFill>
                <a:latin typeface="Arial"/>
                <a:ea typeface="Arial"/>
                <a:cs typeface="Arial"/>
                <a:sym typeface="Arial"/>
              </a:rPr>
              <a:t>★★★</a:t>
            </a:r>
            <a:endParaRPr sz="2400" b="0" i="0" u="none" strike="noStrike" cap="none">
              <a:solidFill>
                <a:schemeClr val="dk1"/>
              </a:solidFill>
              <a:latin typeface="Arial"/>
              <a:ea typeface="Arial"/>
              <a:cs typeface="Arial"/>
              <a:sym typeface="Arial"/>
            </a:endParaRPr>
          </a:p>
        </p:txBody>
      </p:sp>
      <p:sp>
        <p:nvSpPr>
          <p:cNvPr id="359" name="Google Shape;359;p16"/>
          <p:cNvSpPr/>
          <p:nvPr/>
        </p:nvSpPr>
        <p:spPr>
          <a:xfrm>
            <a:off x="2201278" y="4268258"/>
            <a:ext cx="1882263" cy="524527"/>
          </a:xfrm>
          <a:prstGeom prst="roundRect">
            <a:avLst>
              <a:gd name="adj" fmla="val 16667"/>
            </a:avLst>
          </a:prstGeom>
          <a:noFill/>
          <a:ln w="5715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rgbClr val="000000"/>
              </a:solidFill>
              <a:latin typeface="Arial"/>
              <a:ea typeface="Arial"/>
              <a:cs typeface="Arial"/>
              <a:sym typeface="Arial"/>
            </a:endParaRPr>
          </a:p>
        </p:txBody>
      </p:sp>
      <p:sp>
        <p:nvSpPr>
          <p:cNvPr id="360" name="Google Shape;360;p16"/>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sp>
        <p:nvSpPr>
          <p:cNvPr id="361" name="Google Shape;361;p16"/>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1"/>
                                        </p:tgtEl>
                                        <p:attrNameLst>
                                          <p:attrName>style.visibility</p:attrName>
                                        </p:attrNameLst>
                                      </p:cBhvr>
                                      <p:to>
                                        <p:strVal val="visible"/>
                                      </p:to>
                                    </p:set>
                                    <p:animEffect transition="in" filter="fade">
                                      <p:cBhvr>
                                        <p:cTn id="7" dur="1000"/>
                                        <p:tgtEl>
                                          <p:spTgt spid="35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1000"/>
                                        <p:tgtEl>
                                          <p:spTgt spid="351"/>
                                        </p:tgtEl>
                                      </p:cBhvr>
                                    </p:animEffect>
                                    <p:set>
                                      <p:cBhvr>
                                        <p:cTn id="12" dur="1" fill="hold">
                                          <p:stCondLst>
                                            <p:cond delay="1000"/>
                                          </p:stCondLst>
                                        </p:cTn>
                                        <p:tgtEl>
                                          <p:spTgt spid="351"/>
                                        </p:tgtEl>
                                        <p:attrNameLst>
                                          <p:attrName>style.visibility</p:attrName>
                                        </p:attrNameLst>
                                      </p:cBhvr>
                                      <p:to>
                                        <p:strVal val="hidden"/>
                                      </p:to>
                                    </p:set>
                                  </p:childTnLst>
                                </p:cTn>
                              </p:par>
                              <p:par>
                                <p:cTn id="13" presetID="10" presetClass="entr" presetSubtype="0" fill="hold" nodeType="withEffect">
                                  <p:stCondLst>
                                    <p:cond delay="0"/>
                                  </p:stCondLst>
                                  <p:childTnLst>
                                    <p:set>
                                      <p:cBhvr>
                                        <p:cTn id="14" dur="1" fill="hold">
                                          <p:stCondLst>
                                            <p:cond delay="0"/>
                                          </p:stCondLst>
                                        </p:cTn>
                                        <p:tgtEl>
                                          <p:spTgt spid="352"/>
                                        </p:tgtEl>
                                        <p:attrNameLst>
                                          <p:attrName>style.visibility</p:attrName>
                                        </p:attrNameLst>
                                      </p:cBhvr>
                                      <p:to>
                                        <p:strVal val="visible"/>
                                      </p:to>
                                    </p:set>
                                    <p:animEffect transition="in" filter="fade">
                                      <p:cBhvr>
                                        <p:cTn id="15" dur="1000"/>
                                        <p:tgtEl>
                                          <p:spTgt spid="352"/>
                                        </p:tgtEl>
                                      </p:cBhvr>
                                    </p:animEffect>
                                  </p:childTnLst>
                                </p:cTn>
                              </p:par>
                              <p:par>
                                <p:cTn id="16" presetID="10" presetClass="entr" presetSubtype="0" fill="hold" nodeType="withEffect">
                                  <p:stCondLst>
                                    <p:cond delay="0"/>
                                  </p:stCondLst>
                                  <p:childTnLst>
                                    <p:set>
                                      <p:cBhvr>
                                        <p:cTn id="17" dur="1" fill="hold">
                                          <p:stCondLst>
                                            <p:cond delay="0"/>
                                          </p:stCondLst>
                                        </p:cTn>
                                        <p:tgtEl>
                                          <p:spTgt spid="348"/>
                                        </p:tgtEl>
                                        <p:attrNameLst>
                                          <p:attrName>style.visibility</p:attrName>
                                        </p:attrNameLst>
                                      </p:cBhvr>
                                      <p:to>
                                        <p:strVal val="visible"/>
                                      </p:to>
                                    </p:set>
                                    <p:animEffect transition="in" filter="fade">
                                      <p:cBhvr>
                                        <p:cTn id="18" dur="1000"/>
                                        <p:tgtEl>
                                          <p:spTgt spid="348"/>
                                        </p:tgtEl>
                                      </p:cBhvr>
                                    </p:animEffect>
                                  </p:childTnLst>
                                </p:cTn>
                              </p:par>
                              <p:par>
                                <p:cTn id="19" presetID="10" presetClass="entr" presetSubtype="0" fill="hold" nodeType="withEffect">
                                  <p:stCondLst>
                                    <p:cond delay="0"/>
                                  </p:stCondLst>
                                  <p:childTnLst>
                                    <p:set>
                                      <p:cBhvr>
                                        <p:cTn id="20" dur="1" fill="hold">
                                          <p:stCondLst>
                                            <p:cond delay="0"/>
                                          </p:stCondLst>
                                        </p:cTn>
                                        <p:tgtEl>
                                          <p:spTgt spid="349"/>
                                        </p:tgtEl>
                                        <p:attrNameLst>
                                          <p:attrName>style.visibility</p:attrName>
                                        </p:attrNameLst>
                                      </p:cBhvr>
                                      <p:to>
                                        <p:strVal val="visible"/>
                                      </p:to>
                                    </p:set>
                                    <p:animEffect transition="in" filter="fade">
                                      <p:cBhvr>
                                        <p:cTn id="21" dur="1000"/>
                                        <p:tgtEl>
                                          <p:spTgt spid="349"/>
                                        </p:tgtEl>
                                      </p:cBhvr>
                                    </p:animEffect>
                                  </p:childTnLst>
                                </p:cTn>
                              </p:par>
                            </p:childTnLst>
                          </p:cTn>
                        </p:par>
                        <p:par>
                          <p:cTn id="22" fill="hold">
                            <p:stCondLst>
                              <p:cond delay="1000"/>
                            </p:stCondLst>
                            <p:childTnLst>
                              <p:par>
                                <p:cTn id="23" presetID="10" presetClass="entr" presetSubtype="0" fill="hold" nodeType="afterEffect">
                                  <p:stCondLst>
                                    <p:cond delay="0"/>
                                  </p:stCondLst>
                                  <p:childTnLst>
                                    <p:set>
                                      <p:cBhvr>
                                        <p:cTn id="24" dur="1" fill="hold">
                                          <p:stCondLst>
                                            <p:cond delay="0"/>
                                          </p:stCondLst>
                                        </p:cTn>
                                        <p:tgtEl>
                                          <p:spTgt spid="358"/>
                                        </p:tgtEl>
                                        <p:attrNameLst>
                                          <p:attrName>style.visibility</p:attrName>
                                        </p:attrNameLst>
                                      </p:cBhvr>
                                      <p:to>
                                        <p:strVal val="visible"/>
                                      </p:to>
                                    </p:set>
                                    <p:animEffect transition="in" filter="fade">
                                      <p:cBhvr>
                                        <p:cTn id="25" dur="1000"/>
                                        <p:tgtEl>
                                          <p:spTgt spid="358"/>
                                        </p:tgtEl>
                                      </p:cBhvr>
                                    </p:animEffect>
                                  </p:childTnLst>
                                </p:cTn>
                              </p:par>
                              <p:par>
                                <p:cTn id="26" presetID="10" presetClass="entr" presetSubtype="0" fill="hold" nodeType="withEffect">
                                  <p:stCondLst>
                                    <p:cond delay="0"/>
                                  </p:stCondLst>
                                  <p:childTnLst>
                                    <p:set>
                                      <p:cBhvr>
                                        <p:cTn id="27" dur="1" fill="hold">
                                          <p:stCondLst>
                                            <p:cond delay="0"/>
                                          </p:stCondLst>
                                        </p:cTn>
                                        <p:tgtEl>
                                          <p:spTgt spid="350"/>
                                        </p:tgtEl>
                                        <p:attrNameLst>
                                          <p:attrName>style.visibility</p:attrName>
                                        </p:attrNameLst>
                                      </p:cBhvr>
                                      <p:to>
                                        <p:strVal val="visible"/>
                                      </p:to>
                                    </p:set>
                                    <p:animEffect transition="in" filter="fade">
                                      <p:cBhvr>
                                        <p:cTn id="28" dur="1000"/>
                                        <p:tgtEl>
                                          <p:spTgt spid="350"/>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59"/>
                                        </p:tgtEl>
                                        <p:attrNameLst>
                                          <p:attrName>style.visibility</p:attrName>
                                        </p:attrNameLst>
                                      </p:cBhvr>
                                      <p:to>
                                        <p:strVal val="visible"/>
                                      </p:to>
                                    </p:set>
                                    <p:animEffect transition="in" filter="fade">
                                      <p:cBhvr>
                                        <p:cTn id="33" dur="1000"/>
                                        <p:tgtEl>
                                          <p:spTgt spid="3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Google Shape;367;p17"/>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
        <p:nvSpPr>
          <p:cNvPr id="368" name="Google Shape;368;p17"/>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17</a:t>
            </a:fld>
            <a:endParaRPr/>
          </a:p>
        </p:txBody>
      </p:sp>
      <p:sp>
        <p:nvSpPr>
          <p:cNvPr id="369" name="Google Shape;369;p17"/>
          <p:cNvSpPr/>
          <p:nvPr/>
        </p:nvSpPr>
        <p:spPr>
          <a:xfrm>
            <a:off x="375467" y="1493278"/>
            <a:ext cx="11441067" cy="461715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800"/>
              <a:buFont typeface="Arial"/>
              <a:buNone/>
            </a:pPr>
            <a:r>
              <a:rPr lang="ja-JP" sz="2800" b="1" i="0" u="none" strike="noStrike" cap="none" dirty="0">
                <a:solidFill>
                  <a:schemeClr val="lt1"/>
                </a:solidFill>
                <a:latin typeface="Arial"/>
                <a:ea typeface="Arial"/>
                <a:cs typeface="Arial"/>
                <a:sym typeface="Arial"/>
              </a:rPr>
              <a:t>次の授業で調べたいことやたしかめたいこと（問題）は、</a:t>
            </a:r>
            <a:endParaRPr sz="2800" b="1" i="0" u="none" strike="noStrike" cap="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endParaRPr sz="2800" b="1" i="0" u="none" strike="noStrike" cap="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endParaRPr sz="2800" b="1" i="0" u="none" strike="noStrike" cap="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endParaRPr sz="2800" b="1" i="0" u="none" strike="noStrike" cap="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endParaRPr sz="2800" b="1" i="0" u="none" strike="noStrike" cap="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endParaRPr sz="2800" b="1" i="0" u="none" strike="noStrike" cap="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endParaRPr sz="2800" b="1" i="0" u="none" strike="noStrike" cap="none" dirty="0">
              <a:solidFill>
                <a:schemeClr val="lt1"/>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2800"/>
              <a:buFont typeface="Arial"/>
              <a:buNone/>
            </a:pPr>
            <a:r>
              <a:rPr lang="ja-JP" sz="2800" b="0" i="0" u="none" strike="noStrike" cap="none" dirty="0">
                <a:solidFill>
                  <a:schemeClr val="lt1"/>
                </a:solidFill>
                <a:latin typeface="Arial"/>
                <a:ea typeface="Arial"/>
                <a:cs typeface="Arial"/>
                <a:sym typeface="Arial"/>
              </a:rPr>
              <a:t>　　　　　　　　　　　　　　　　　　　　　　　　　　　　　　　　　　　　　　　　　　　　　　　の形で書きましょう。</a:t>
            </a:r>
            <a:endParaRPr sz="2800" b="0" i="0" u="none" strike="noStrike" cap="none" dirty="0">
              <a:solidFill>
                <a:schemeClr val="lt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800"/>
              <a:buFont typeface="Arial"/>
              <a:buNone/>
            </a:pPr>
            <a:endParaRPr sz="2800" b="0" i="0" u="none" strike="noStrike" cap="none" dirty="0">
              <a:solidFill>
                <a:schemeClr val="lt1"/>
              </a:solidFill>
              <a:latin typeface="Arial"/>
              <a:ea typeface="Arial"/>
              <a:cs typeface="Arial"/>
              <a:sym typeface="Arial"/>
            </a:endParaRPr>
          </a:p>
        </p:txBody>
      </p:sp>
      <p:sp>
        <p:nvSpPr>
          <p:cNvPr id="370" name="Google Shape;370;p17"/>
          <p:cNvSpPr txBox="1"/>
          <p:nvPr/>
        </p:nvSpPr>
        <p:spPr>
          <a:xfrm>
            <a:off x="979156" y="2624394"/>
            <a:ext cx="10233600" cy="1569900"/>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ja-JP" sz="2800" b="0" i="0" u="none" strike="noStrike" cap="none" dirty="0">
                <a:solidFill>
                  <a:srgbClr val="000000"/>
                </a:solidFill>
                <a:latin typeface="Arial"/>
                <a:ea typeface="Arial"/>
                <a:cs typeface="Arial"/>
                <a:sym typeface="Arial"/>
              </a:rPr>
              <a:t>　</a:t>
            </a:r>
            <a:r>
              <a:rPr lang="ja-JP" sz="4800" b="0" i="0" u="none" strike="noStrike" cap="none" dirty="0">
                <a:solidFill>
                  <a:srgbClr val="000000"/>
                </a:solidFill>
                <a:latin typeface="Arial"/>
                <a:ea typeface="Arial"/>
                <a:cs typeface="Arial"/>
                <a:sym typeface="Arial"/>
              </a:rPr>
              <a:t>◎◎◎は、＊＊＊（する）と、</a:t>
            </a:r>
            <a:endParaRPr sz="4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4800"/>
              <a:buFont typeface="Arial"/>
              <a:buNone/>
            </a:pPr>
            <a:r>
              <a:rPr lang="ja-JP" sz="4800" b="0" i="0" u="sng" strike="noStrike" cap="none" dirty="0">
                <a:solidFill>
                  <a:srgbClr val="000000"/>
                </a:solidFill>
                <a:latin typeface="Arial"/>
                <a:ea typeface="Arial"/>
                <a:cs typeface="Arial"/>
                <a:sym typeface="Arial"/>
              </a:rPr>
              <a:t>　　　　　　　</a:t>
            </a:r>
            <a:r>
              <a:rPr lang="ja-JP" sz="4800" b="0" i="0" u="none" strike="noStrike" cap="none" dirty="0">
                <a:solidFill>
                  <a:srgbClr val="000000"/>
                </a:solidFill>
                <a:latin typeface="Arial"/>
                <a:ea typeface="Arial"/>
                <a:cs typeface="Arial"/>
                <a:sym typeface="Arial"/>
              </a:rPr>
              <a:t>（なの）だろうか。</a:t>
            </a:r>
            <a:endParaRPr sz="4800" b="0" i="0" u="none" strike="noStrike" cap="none" dirty="0">
              <a:solidFill>
                <a:srgbClr val="000000"/>
              </a:solidFill>
              <a:latin typeface="Arial"/>
              <a:ea typeface="Arial"/>
              <a:cs typeface="Arial"/>
              <a:sym typeface="Arial"/>
            </a:endParaRPr>
          </a:p>
        </p:txBody>
      </p:sp>
      <p:sp>
        <p:nvSpPr>
          <p:cNvPr id="372" name="Google Shape;372;p17"/>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sp>
        <p:nvSpPr>
          <p:cNvPr id="2" name="Google Shape;343;p16">
            <a:extLst>
              <a:ext uri="{FF2B5EF4-FFF2-40B4-BE49-F238E27FC236}">
                <a16:creationId xmlns:a16="http://schemas.microsoft.com/office/drawing/2014/main" id="{4BBD2CD7-CDA5-163F-854B-72E95DA47C79}"/>
              </a:ext>
            </a:extLst>
          </p:cNvPr>
          <p:cNvSpPr txBox="1"/>
          <p:nvPr/>
        </p:nvSpPr>
        <p:spPr>
          <a:xfrm>
            <a:off x="311278" y="712659"/>
            <a:ext cx="10588370" cy="461665"/>
          </a:xfrm>
          <a:prstGeom prst="rect">
            <a:avLst/>
          </a:prstGeom>
          <a:solidFill>
            <a:srgbClr val="1E4E7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400"/>
              <a:buFont typeface="Arial"/>
              <a:buNone/>
            </a:pPr>
            <a:r>
              <a:rPr lang="ja-JP" sz="2400" b="0" i="0" u="none" strike="noStrike" cap="none" dirty="0">
                <a:solidFill>
                  <a:srgbClr val="FFFFFF"/>
                </a:solidFill>
                <a:latin typeface="Arial"/>
                <a:ea typeface="Arial"/>
                <a:cs typeface="Arial"/>
                <a:sym typeface="Arial"/>
              </a:rPr>
              <a:t>10　今日の授業から、調べてみたいことやたしかめてみたいことを考えよう</a:t>
            </a:r>
            <a:endParaRPr sz="2400" b="0" i="0" u="none" strike="noStrike" cap="none" dirty="0">
              <a:solidFill>
                <a:srgbClr val="FFFFFF"/>
              </a:solidFill>
              <a:latin typeface="Arial"/>
              <a:ea typeface="Arial"/>
              <a:cs typeface="Arial"/>
              <a:sym typeface="Arial"/>
            </a:endParaRPr>
          </a:p>
        </p:txBody>
      </p:sp>
      <p:sp>
        <p:nvSpPr>
          <p:cNvPr id="3" name="Google Shape;357;p16">
            <a:extLst>
              <a:ext uri="{FF2B5EF4-FFF2-40B4-BE49-F238E27FC236}">
                <a16:creationId xmlns:a16="http://schemas.microsoft.com/office/drawing/2014/main" id="{98AEA1DD-4EE3-804A-72CA-54F85C9090F8}"/>
              </a:ext>
            </a:extLst>
          </p:cNvPr>
          <p:cNvSpPr txBox="1"/>
          <p:nvPr/>
        </p:nvSpPr>
        <p:spPr>
          <a:xfrm>
            <a:off x="8390466" y="1091008"/>
            <a:ext cx="2509181" cy="324000"/>
          </a:xfrm>
          <a:prstGeom prst="rect">
            <a:avLst/>
          </a:prstGeom>
          <a:solidFill>
            <a:srgbClr val="1E4E79"/>
          </a:solid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FFFFFF"/>
              </a:buClr>
              <a:buSzPts val="2400"/>
              <a:buFont typeface="Arial"/>
              <a:buNone/>
            </a:pPr>
            <a:r>
              <a:rPr lang="ja-JP" sz="2400" b="0" i="0" u="none" strike="noStrike" cap="none" dirty="0">
                <a:solidFill>
                  <a:srgbClr val="FFFFFF"/>
                </a:solidFill>
                <a:latin typeface="Arial"/>
                <a:ea typeface="Arial"/>
                <a:cs typeface="Arial"/>
                <a:sym typeface="Arial"/>
              </a:rPr>
              <a:t>（学習シート⑤）</a:t>
            </a:r>
            <a:endParaRPr sz="2400" b="0" i="0" u="none" strike="noStrike" cap="none" dirty="0">
              <a:solidFill>
                <a:srgbClr val="FFFFFF"/>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0"/>
                                        </p:tgtEl>
                                        <p:attrNameLst>
                                          <p:attrName>style.visibility</p:attrName>
                                        </p:attrNameLst>
                                      </p:cBhvr>
                                      <p:to>
                                        <p:strVal val="visible"/>
                                      </p:to>
                                    </p:set>
                                    <p:animEffect transition="in" filter="fade">
                                      <p:cBhvr>
                                        <p:cTn id="7" dur="500"/>
                                        <p:tgtEl>
                                          <p:spTgt spid="3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78"/>
        <p:cNvGrpSpPr/>
        <p:nvPr/>
      </p:nvGrpSpPr>
      <p:grpSpPr>
        <a:xfrm>
          <a:off x="0" y="0"/>
          <a:ext cx="0" cy="0"/>
          <a:chOff x="0" y="0"/>
          <a:chExt cx="0" cy="0"/>
        </a:xfrm>
      </p:grpSpPr>
      <p:sp>
        <p:nvSpPr>
          <p:cNvPr id="379" name="Google Shape;379;p18"/>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
        <p:nvSpPr>
          <p:cNvPr id="380" name="Google Shape;380;p18"/>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18</a:t>
            </a:fld>
            <a:endParaRPr/>
          </a:p>
        </p:txBody>
      </p:sp>
      <p:sp>
        <p:nvSpPr>
          <p:cNvPr id="381" name="Google Shape;381;p18"/>
          <p:cNvSpPr/>
          <p:nvPr/>
        </p:nvSpPr>
        <p:spPr>
          <a:xfrm>
            <a:off x="311279" y="1343378"/>
            <a:ext cx="11880721" cy="461715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4000"/>
              <a:buFont typeface="Arial"/>
              <a:buNone/>
            </a:pPr>
            <a:r>
              <a:rPr lang="ja-JP" sz="4000" b="1" i="0" u="none" strike="noStrike" cap="none" dirty="0">
                <a:solidFill>
                  <a:schemeClr val="lt1"/>
                </a:solidFill>
                <a:latin typeface="Arial"/>
                <a:ea typeface="Arial"/>
                <a:cs typeface="Arial"/>
                <a:sym typeface="Arial"/>
              </a:rPr>
              <a:t>調べてみたいことは、</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endParaRPr sz="2000" b="1" i="0" u="none" strike="noStrike" cap="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4000"/>
              <a:buFont typeface="Arial"/>
              <a:buNone/>
            </a:pPr>
            <a:r>
              <a:rPr lang="ja-JP" sz="4000" b="1" i="0" u="none" strike="noStrike" cap="none" dirty="0">
                <a:solidFill>
                  <a:schemeClr val="lt1"/>
                </a:solidFill>
                <a:latin typeface="Arial"/>
                <a:ea typeface="Arial"/>
                <a:cs typeface="Arial"/>
                <a:sym typeface="Arial"/>
              </a:rPr>
              <a:t>・</a:t>
            </a:r>
            <a:r>
              <a:rPr lang="ja-JP" sz="4000" b="0" i="0" u="sng" strike="noStrike" cap="none" dirty="0">
                <a:solidFill>
                  <a:schemeClr val="dk1"/>
                </a:solidFill>
                <a:highlight>
                  <a:srgbClr val="FFFF00"/>
                </a:highlight>
                <a:latin typeface="Arial"/>
                <a:ea typeface="Arial"/>
                <a:cs typeface="Arial"/>
                <a:sym typeface="Arial"/>
              </a:rPr>
              <a:t>■■■■</a:t>
            </a:r>
            <a:r>
              <a:rPr lang="ja-JP" sz="4000" b="1" i="0" u="sng" strike="noStrike" cap="none" dirty="0">
                <a:solidFill>
                  <a:schemeClr val="lt1"/>
                </a:solidFill>
                <a:latin typeface="Arial"/>
                <a:ea typeface="Arial"/>
                <a:cs typeface="Arial"/>
                <a:sym typeface="Arial"/>
              </a:rPr>
              <a:t>について書かれていますか？</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endParaRPr sz="2000" b="1" i="0" u="none" strike="noStrike" cap="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4000"/>
              <a:buFont typeface="Arial"/>
              <a:buNone/>
            </a:pPr>
            <a:r>
              <a:rPr lang="ja-JP" sz="4000" b="1" i="0" u="none" strike="noStrike" cap="none" dirty="0">
                <a:solidFill>
                  <a:schemeClr val="lt1"/>
                </a:solidFill>
                <a:latin typeface="Arial"/>
                <a:ea typeface="Arial"/>
                <a:cs typeface="Arial"/>
                <a:sym typeface="Arial"/>
              </a:rPr>
              <a:t>・</a:t>
            </a:r>
            <a:r>
              <a:rPr lang="ja-JP" sz="4000" b="0" i="0" u="sng" strike="noStrike" cap="none" dirty="0">
                <a:solidFill>
                  <a:schemeClr val="dk1"/>
                </a:solidFill>
                <a:highlight>
                  <a:srgbClr val="FFFF00"/>
                </a:highlight>
                <a:latin typeface="Arial"/>
                <a:ea typeface="Arial"/>
                <a:cs typeface="Arial"/>
                <a:sym typeface="Arial"/>
              </a:rPr>
              <a:t>■■■■</a:t>
            </a:r>
            <a:r>
              <a:rPr lang="ja-JP" sz="4000" b="0" i="0" u="sng" strike="noStrike" cap="none" dirty="0">
                <a:solidFill>
                  <a:schemeClr val="lt1"/>
                </a:solidFill>
                <a:latin typeface="Arial"/>
                <a:ea typeface="Arial"/>
                <a:cs typeface="Arial"/>
                <a:sym typeface="Arial"/>
              </a:rPr>
              <a:t>の</a:t>
            </a:r>
            <a:r>
              <a:rPr lang="ja-JP" sz="4000" b="0" i="0" u="sng" strike="noStrike" cap="none" dirty="0">
                <a:solidFill>
                  <a:schemeClr val="dk1"/>
                </a:solidFill>
                <a:highlight>
                  <a:srgbClr val="FFFF00"/>
                </a:highlight>
                <a:latin typeface="Arial"/>
                <a:ea typeface="Arial"/>
                <a:cs typeface="Arial"/>
                <a:sym typeface="Arial"/>
              </a:rPr>
              <a:t>△△△△</a:t>
            </a:r>
            <a:r>
              <a:rPr lang="ja-JP" sz="4000" b="1" i="0" u="sng" strike="noStrike" cap="none" dirty="0">
                <a:solidFill>
                  <a:schemeClr val="lt1"/>
                </a:solidFill>
                <a:latin typeface="Arial"/>
                <a:ea typeface="Arial"/>
                <a:cs typeface="Arial"/>
                <a:sym typeface="Arial"/>
              </a:rPr>
              <a:t>について書かれていますか？</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endParaRPr sz="2000" b="1" i="0" u="none" strike="noStrike" cap="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4000"/>
              <a:buFont typeface="Arial"/>
              <a:buNone/>
            </a:pPr>
            <a:r>
              <a:rPr lang="ja-JP" sz="4000" b="1" i="0" u="none" strike="noStrike" cap="none" dirty="0">
                <a:solidFill>
                  <a:schemeClr val="lt1"/>
                </a:solidFill>
                <a:latin typeface="Arial"/>
                <a:ea typeface="Arial"/>
                <a:cs typeface="Arial"/>
                <a:sym typeface="Arial"/>
              </a:rPr>
              <a:t>・</a:t>
            </a:r>
            <a:r>
              <a:rPr lang="ja-JP" sz="4000" b="1" i="0" u="sng" strike="noStrike" cap="none" dirty="0">
                <a:solidFill>
                  <a:schemeClr val="lt1"/>
                </a:solidFill>
                <a:latin typeface="Arial"/>
                <a:ea typeface="Arial"/>
                <a:cs typeface="Arial"/>
                <a:sym typeface="Arial"/>
              </a:rPr>
              <a:t>次の授業(実けんやかんさつ、本やインターネット)で調べられそうですか？</a:t>
            </a:r>
            <a:endParaRPr sz="1400" b="0" i="0" u="none" strike="noStrike" cap="none" dirty="0">
              <a:solidFill>
                <a:srgbClr val="000000"/>
              </a:solidFill>
              <a:latin typeface="Arial"/>
              <a:ea typeface="Arial"/>
              <a:cs typeface="Arial"/>
              <a:sym typeface="Arial"/>
            </a:endParaRPr>
          </a:p>
        </p:txBody>
      </p:sp>
      <p:sp>
        <p:nvSpPr>
          <p:cNvPr id="382" name="Google Shape;382;p18"/>
          <p:cNvSpPr txBox="1"/>
          <p:nvPr/>
        </p:nvSpPr>
        <p:spPr>
          <a:xfrm>
            <a:off x="311279" y="712658"/>
            <a:ext cx="7689721" cy="461665"/>
          </a:xfrm>
          <a:prstGeom prst="rect">
            <a:avLst/>
          </a:prstGeom>
          <a:solidFill>
            <a:srgbClr val="1E4E7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ja-JP" sz="2400" b="0" i="0" u="none" strike="noStrike" cap="none">
                <a:solidFill>
                  <a:srgbClr val="FFFFFF"/>
                </a:solidFill>
                <a:latin typeface="Arial"/>
                <a:ea typeface="Arial"/>
                <a:cs typeface="Arial"/>
                <a:sym typeface="Arial"/>
              </a:rPr>
              <a:t>11　自分で考えた問題をたしかめよう(学習シート⑤）</a:t>
            </a:r>
            <a:endParaRPr sz="2400" b="0" i="0" u="none" strike="noStrike" cap="none">
              <a:solidFill>
                <a:schemeClr val="lt1"/>
              </a:solidFill>
              <a:latin typeface="Arial"/>
              <a:ea typeface="Arial"/>
              <a:cs typeface="Arial"/>
              <a:sym typeface="Arial"/>
            </a:endParaRPr>
          </a:p>
        </p:txBody>
      </p:sp>
      <p:sp>
        <p:nvSpPr>
          <p:cNvPr id="383" name="Google Shape;383;p18"/>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81">
                                            <p:txEl>
                                              <p:pRg st="0" end="0"/>
                                            </p:txEl>
                                          </p:spTgt>
                                        </p:tgtEl>
                                        <p:attrNameLst>
                                          <p:attrName>style.visibility</p:attrName>
                                        </p:attrNameLst>
                                      </p:cBhvr>
                                      <p:to>
                                        <p:strVal val="visible"/>
                                      </p:to>
                                    </p:set>
                                    <p:animEffect transition="in" filter="fade">
                                      <p:cBhvr>
                                        <p:cTn id="7" dur="500"/>
                                        <p:tgtEl>
                                          <p:spTgt spid="38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81">
                                            <p:txEl>
                                              <p:pRg st="1" end="1"/>
                                            </p:txEl>
                                          </p:spTgt>
                                        </p:tgtEl>
                                        <p:attrNameLst>
                                          <p:attrName>style.visibility</p:attrName>
                                        </p:attrNameLst>
                                      </p:cBhvr>
                                      <p:to>
                                        <p:strVal val="visible"/>
                                      </p:to>
                                    </p:set>
                                    <p:animEffect transition="in" filter="fade">
                                      <p:cBhvr>
                                        <p:cTn id="12" dur="500"/>
                                        <p:tgtEl>
                                          <p:spTgt spid="38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81">
                                            <p:txEl>
                                              <p:pRg st="2" end="2"/>
                                            </p:txEl>
                                          </p:spTgt>
                                        </p:tgtEl>
                                        <p:attrNameLst>
                                          <p:attrName>style.visibility</p:attrName>
                                        </p:attrNameLst>
                                      </p:cBhvr>
                                      <p:to>
                                        <p:strVal val="visible"/>
                                      </p:to>
                                    </p:set>
                                    <p:animEffect transition="in" filter="fade">
                                      <p:cBhvr>
                                        <p:cTn id="17" dur="500"/>
                                        <p:tgtEl>
                                          <p:spTgt spid="38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81">
                                            <p:txEl>
                                              <p:pRg st="3" end="3"/>
                                            </p:txEl>
                                          </p:spTgt>
                                        </p:tgtEl>
                                        <p:attrNameLst>
                                          <p:attrName>style.visibility</p:attrName>
                                        </p:attrNameLst>
                                      </p:cBhvr>
                                      <p:to>
                                        <p:strVal val="visible"/>
                                      </p:to>
                                    </p:set>
                                    <p:animEffect transition="in" filter="fade">
                                      <p:cBhvr>
                                        <p:cTn id="22" dur="500"/>
                                        <p:tgtEl>
                                          <p:spTgt spid="38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81">
                                            <p:txEl>
                                              <p:pRg st="4" end="4"/>
                                            </p:txEl>
                                          </p:spTgt>
                                        </p:tgtEl>
                                        <p:attrNameLst>
                                          <p:attrName>style.visibility</p:attrName>
                                        </p:attrNameLst>
                                      </p:cBhvr>
                                      <p:to>
                                        <p:strVal val="visible"/>
                                      </p:to>
                                    </p:set>
                                    <p:animEffect transition="in" filter="fade">
                                      <p:cBhvr>
                                        <p:cTn id="27" dur="500"/>
                                        <p:tgtEl>
                                          <p:spTgt spid="38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81">
                                            <p:txEl>
                                              <p:pRg st="5" end="5"/>
                                            </p:txEl>
                                          </p:spTgt>
                                        </p:tgtEl>
                                        <p:attrNameLst>
                                          <p:attrName>style.visibility</p:attrName>
                                        </p:attrNameLst>
                                      </p:cBhvr>
                                      <p:to>
                                        <p:strVal val="visible"/>
                                      </p:to>
                                    </p:set>
                                    <p:animEffect transition="in" filter="fade">
                                      <p:cBhvr>
                                        <p:cTn id="32" dur="500"/>
                                        <p:tgtEl>
                                          <p:spTgt spid="38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81">
                                            <p:txEl>
                                              <p:pRg st="6" end="6"/>
                                            </p:txEl>
                                          </p:spTgt>
                                        </p:tgtEl>
                                        <p:attrNameLst>
                                          <p:attrName>style.visibility</p:attrName>
                                        </p:attrNameLst>
                                      </p:cBhvr>
                                      <p:to>
                                        <p:strVal val="visible"/>
                                      </p:to>
                                    </p:set>
                                    <p:animEffect transition="in" filter="fade">
                                      <p:cBhvr>
                                        <p:cTn id="37" dur="500"/>
                                        <p:tgtEl>
                                          <p:spTgt spid="38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Shape 388"/>
        <p:cNvGrpSpPr/>
        <p:nvPr/>
      </p:nvGrpSpPr>
      <p:grpSpPr>
        <a:xfrm>
          <a:off x="0" y="0"/>
          <a:ext cx="0" cy="0"/>
          <a:chOff x="0" y="0"/>
          <a:chExt cx="0" cy="0"/>
        </a:xfrm>
      </p:grpSpPr>
      <p:sp>
        <p:nvSpPr>
          <p:cNvPr id="389" name="Google Shape;389;p19"/>
          <p:cNvSpPr/>
          <p:nvPr/>
        </p:nvSpPr>
        <p:spPr>
          <a:xfrm>
            <a:off x="8130210" y="3979387"/>
            <a:ext cx="2340000" cy="1836000"/>
          </a:xfrm>
          <a:prstGeom prst="rect">
            <a:avLst/>
          </a:prstGeom>
          <a:solidFill>
            <a:srgbClr val="FF99FF"/>
          </a:solidFill>
          <a:ln w="1270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2800" b="0" i="0" u="none" strike="noStrike" cap="none">
                <a:solidFill>
                  <a:srgbClr val="000000"/>
                </a:solidFill>
                <a:latin typeface="Arial"/>
                <a:ea typeface="Arial"/>
                <a:cs typeface="Arial"/>
                <a:sym typeface="Arial"/>
              </a:rPr>
              <a:t>オニヤンマがおしりを川につけていた</a:t>
            </a:r>
            <a:endParaRPr/>
          </a:p>
        </p:txBody>
      </p:sp>
      <p:sp>
        <p:nvSpPr>
          <p:cNvPr id="390" name="Google Shape;390;p19"/>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
        <p:nvSpPr>
          <p:cNvPr id="391" name="Google Shape;391;p19"/>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19</a:t>
            </a:fld>
            <a:endParaRPr/>
          </a:p>
        </p:txBody>
      </p:sp>
      <p:sp>
        <p:nvSpPr>
          <p:cNvPr id="392" name="Google Shape;392;p19"/>
          <p:cNvSpPr/>
          <p:nvPr/>
        </p:nvSpPr>
        <p:spPr>
          <a:xfrm>
            <a:off x="4068743" y="4193244"/>
            <a:ext cx="2340000" cy="1836000"/>
          </a:xfrm>
          <a:prstGeom prst="rect">
            <a:avLst/>
          </a:prstGeom>
          <a:solidFill>
            <a:srgbClr val="99FF99"/>
          </a:solidFill>
          <a:ln w="1270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2800" b="0" i="0" u="none" strike="noStrike" cap="none">
                <a:solidFill>
                  <a:srgbClr val="000000"/>
                </a:solidFill>
                <a:latin typeface="Arial"/>
                <a:ea typeface="Arial"/>
                <a:cs typeface="Arial"/>
                <a:sym typeface="Arial"/>
              </a:rPr>
              <a:t>アキアカネが川の近くにいた</a:t>
            </a:r>
            <a:endParaRPr/>
          </a:p>
        </p:txBody>
      </p:sp>
      <p:sp>
        <p:nvSpPr>
          <p:cNvPr id="393" name="Google Shape;393;p19"/>
          <p:cNvSpPr/>
          <p:nvPr/>
        </p:nvSpPr>
        <p:spPr>
          <a:xfrm>
            <a:off x="6033157" y="1682640"/>
            <a:ext cx="2340000" cy="1836000"/>
          </a:xfrm>
          <a:prstGeom prst="rect">
            <a:avLst/>
          </a:prstGeom>
          <a:solidFill>
            <a:srgbClr val="66CCFF"/>
          </a:solidFill>
          <a:ln w="1270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None/>
            </a:pPr>
            <a:r>
              <a:rPr lang="ja-JP" sz="2800" b="0" i="0" u="none" strike="noStrike" cap="none">
                <a:solidFill>
                  <a:srgbClr val="000000"/>
                </a:solidFill>
                <a:latin typeface="Arial"/>
                <a:ea typeface="Arial"/>
                <a:cs typeface="Arial"/>
                <a:sym typeface="Arial"/>
              </a:rPr>
              <a:t>カブトムシは森の中に住んでいる</a:t>
            </a:r>
            <a:endParaRPr/>
          </a:p>
        </p:txBody>
      </p:sp>
      <p:sp>
        <p:nvSpPr>
          <p:cNvPr id="394" name="Google Shape;394;p19"/>
          <p:cNvSpPr/>
          <p:nvPr/>
        </p:nvSpPr>
        <p:spPr>
          <a:xfrm>
            <a:off x="1733311" y="1827499"/>
            <a:ext cx="2340000" cy="1836000"/>
          </a:xfrm>
          <a:prstGeom prst="rect">
            <a:avLst/>
          </a:prstGeom>
          <a:solidFill>
            <a:srgbClr val="FFFF00"/>
          </a:solidFill>
          <a:ln w="1270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2800" b="0" i="0" u="none" strike="noStrike" cap="none">
                <a:solidFill>
                  <a:srgbClr val="000000"/>
                </a:solidFill>
                <a:latin typeface="Arial"/>
                <a:ea typeface="Arial"/>
                <a:cs typeface="Arial"/>
                <a:sym typeface="Arial"/>
              </a:rPr>
              <a:t>ノコギリクワガタを木で見つけた</a:t>
            </a:r>
            <a:endParaRPr/>
          </a:p>
        </p:txBody>
      </p:sp>
      <p:sp>
        <p:nvSpPr>
          <p:cNvPr id="395" name="Google Shape;395;p19"/>
          <p:cNvSpPr/>
          <p:nvPr/>
        </p:nvSpPr>
        <p:spPr>
          <a:xfrm>
            <a:off x="329149" y="782463"/>
            <a:ext cx="7920000" cy="707734"/>
          </a:xfrm>
          <a:prstGeom prst="roundRect">
            <a:avLst>
              <a:gd name="adj" fmla="val 16667"/>
            </a:avLst>
          </a:prstGeom>
          <a:solidFill>
            <a:schemeClr val="lt1"/>
          </a:solidFill>
          <a:ln w="25400" cap="flat" cmpd="sng">
            <a:solidFill>
              <a:srgbClr val="1C305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ja-JP" sz="3600" b="0" i="0" u="none" strike="noStrike" cap="none" dirty="0">
                <a:solidFill>
                  <a:srgbClr val="000000"/>
                </a:solidFill>
                <a:highlight>
                  <a:srgbClr val="FFFF00"/>
                </a:highlight>
                <a:latin typeface="Arial"/>
                <a:ea typeface="Arial"/>
                <a:cs typeface="Arial"/>
                <a:sym typeface="Arial"/>
              </a:rPr>
              <a:t>れい</a:t>
            </a:r>
            <a:r>
              <a:rPr lang="ja-JP" sz="3600" b="0" i="0" u="none" strike="noStrike" cap="none" dirty="0">
                <a:solidFill>
                  <a:srgbClr val="000000"/>
                </a:solidFill>
                <a:latin typeface="Arial"/>
                <a:ea typeface="Arial"/>
                <a:cs typeface="Arial"/>
                <a:sym typeface="Arial"/>
              </a:rPr>
              <a:t>　</a:t>
            </a:r>
            <a:r>
              <a:rPr lang="ja-JP" sz="3600" b="0" i="0" u="none" strike="noStrike" cap="none" dirty="0">
                <a:solidFill>
                  <a:srgbClr val="000000"/>
                </a:solidFill>
                <a:highlight>
                  <a:srgbClr val="FFFF00"/>
                </a:highlight>
                <a:latin typeface="Arial"/>
                <a:ea typeface="Arial"/>
                <a:cs typeface="Arial"/>
                <a:sym typeface="Arial"/>
              </a:rPr>
              <a:t>こん虫などの動物</a:t>
            </a:r>
            <a:r>
              <a:rPr lang="ja-JP" sz="3600" b="0" i="0" u="none" strike="noStrike" cap="none" dirty="0">
                <a:solidFill>
                  <a:srgbClr val="000000"/>
                </a:solidFill>
                <a:latin typeface="Arial"/>
                <a:ea typeface="Arial"/>
                <a:cs typeface="Arial"/>
                <a:sym typeface="Arial"/>
              </a:rPr>
              <a:t>が</a:t>
            </a:r>
            <a:r>
              <a:rPr lang="ja-JP" sz="3600" b="0" i="0" u="none" strike="noStrike" cap="none" dirty="0">
                <a:solidFill>
                  <a:srgbClr val="000000"/>
                </a:solidFill>
                <a:highlight>
                  <a:srgbClr val="FFFF00"/>
                </a:highlight>
                <a:latin typeface="Arial"/>
                <a:ea typeface="Arial"/>
                <a:cs typeface="Arial"/>
                <a:sym typeface="Arial"/>
              </a:rPr>
              <a:t>いる場所</a:t>
            </a:r>
            <a:endParaRPr sz="3600" b="0" i="0" u="none" strike="noStrike" cap="none" dirty="0">
              <a:solidFill>
                <a:srgbClr val="000000"/>
              </a:solidFill>
              <a:highlight>
                <a:srgbClr val="FFFF00"/>
              </a:highlight>
              <a:latin typeface="Arial"/>
              <a:ea typeface="Arial"/>
              <a:cs typeface="Arial"/>
              <a:sym typeface="Arial"/>
            </a:endParaRPr>
          </a:p>
        </p:txBody>
      </p:sp>
      <p:sp>
        <p:nvSpPr>
          <p:cNvPr id="396" name="Google Shape;396;p19"/>
          <p:cNvSpPr/>
          <p:nvPr/>
        </p:nvSpPr>
        <p:spPr>
          <a:xfrm>
            <a:off x="9038995" y="1136330"/>
            <a:ext cx="2340000" cy="1836000"/>
          </a:xfrm>
          <a:prstGeom prst="rect">
            <a:avLst/>
          </a:prstGeom>
          <a:solidFill>
            <a:srgbClr val="66CCFF"/>
          </a:solidFill>
          <a:ln w="1270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None/>
            </a:pPr>
            <a:r>
              <a:rPr lang="ja-JP" sz="2800" b="0" i="0" u="none" strike="noStrike" cap="none">
                <a:solidFill>
                  <a:srgbClr val="000000"/>
                </a:solidFill>
                <a:latin typeface="Arial"/>
                <a:ea typeface="Arial"/>
                <a:cs typeface="Arial"/>
                <a:sym typeface="Arial"/>
              </a:rPr>
              <a:t>アリが虫を</a:t>
            </a:r>
            <a:endParaRPr sz="28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None/>
            </a:pPr>
            <a:r>
              <a:rPr lang="ja-JP" sz="2800" b="0" i="0" u="none" strike="noStrike" cap="none">
                <a:solidFill>
                  <a:srgbClr val="000000"/>
                </a:solidFill>
                <a:latin typeface="Arial"/>
                <a:ea typeface="Arial"/>
                <a:cs typeface="Arial"/>
                <a:sym typeface="Arial"/>
              </a:rPr>
              <a:t>はこんでいた</a:t>
            </a:r>
            <a:endParaRPr sz="2800" b="0" i="0" u="none" strike="noStrike" cap="none">
              <a:solidFill>
                <a:srgbClr val="000000"/>
              </a:solidFill>
              <a:latin typeface="Arial"/>
              <a:ea typeface="Arial"/>
              <a:cs typeface="Arial"/>
              <a:sym typeface="Arial"/>
            </a:endParaRPr>
          </a:p>
        </p:txBody>
      </p:sp>
      <p:sp>
        <p:nvSpPr>
          <p:cNvPr id="397" name="Google Shape;397;p19"/>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4"/>
                                        </p:tgtEl>
                                        <p:attrNameLst>
                                          <p:attrName>style.visibility</p:attrName>
                                        </p:attrNameLst>
                                      </p:cBhvr>
                                      <p:to>
                                        <p:strVal val="visible"/>
                                      </p:to>
                                    </p:set>
                                    <p:animEffect transition="in" filter="fade">
                                      <p:cBhvr>
                                        <p:cTn id="7" dur="250"/>
                                        <p:tgtEl>
                                          <p:spTgt spid="394"/>
                                        </p:tgtEl>
                                      </p:cBhvr>
                                    </p:animEffect>
                                  </p:childTnLst>
                                </p:cTn>
                              </p:par>
                            </p:childTnLst>
                          </p:cTn>
                        </p:par>
                        <p:par>
                          <p:cTn id="8" fill="hold">
                            <p:stCondLst>
                              <p:cond delay="250"/>
                            </p:stCondLst>
                            <p:childTnLst>
                              <p:par>
                                <p:cTn id="9" presetID="10" presetClass="entr" presetSubtype="0" fill="hold" nodeType="afterEffect">
                                  <p:stCondLst>
                                    <p:cond delay="0"/>
                                  </p:stCondLst>
                                  <p:childTnLst>
                                    <p:set>
                                      <p:cBhvr>
                                        <p:cTn id="10" dur="1" fill="hold">
                                          <p:stCondLst>
                                            <p:cond delay="0"/>
                                          </p:stCondLst>
                                        </p:cTn>
                                        <p:tgtEl>
                                          <p:spTgt spid="389"/>
                                        </p:tgtEl>
                                        <p:attrNameLst>
                                          <p:attrName>style.visibility</p:attrName>
                                        </p:attrNameLst>
                                      </p:cBhvr>
                                      <p:to>
                                        <p:strVal val="visible"/>
                                      </p:to>
                                    </p:set>
                                    <p:animEffect transition="in" filter="fade">
                                      <p:cBhvr>
                                        <p:cTn id="11" dur="250"/>
                                        <p:tgtEl>
                                          <p:spTgt spid="389"/>
                                        </p:tgtEl>
                                      </p:cBhvr>
                                    </p:animEffect>
                                  </p:childTnLst>
                                </p:cTn>
                              </p:par>
                            </p:childTnLst>
                          </p:cTn>
                        </p:par>
                        <p:par>
                          <p:cTn id="12" fill="hold">
                            <p:stCondLst>
                              <p:cond delay="500"/>
                            </p:stCondLst>
                            <p:childTnLst>
                              <p:par>
                                <p:cTn id="13" presetID="10" presetClass="entr" presetSubtype="0" fill="hold" nodeType="afterEffect">
                                  <p:stCondLst>
                                    <p:cond delay="0"/>
                                  </p:stCondLst>
                                  <p:childTnLst>
                                    <p:set>
                                      <p:cBhvr>
                                        <p:cTn id="14" dur="1" fill="hold">
                                          <p:stCondLst>
                                            <p:cond delay="0"/>
                                          </p:stCondLst>
                                        </p:cTn>
                                        <p:tgtEl>
                                          <p:spTgt spid="393"/>
                                        </p:tgtEl>
                                        <p:attrNameLst>
                                          <p:attrName>style.visibility</p:attrName>
                                        </p:attrNameLst>
                                      </p:cBhvr>
                                      <p:to>
                                        <p:strVal val="visible"/>
                                      </p:to>
                                    </p:set>
                                    <p:animEffect transition="in" filter="fade">
                                      <p:cBhvr>
                                        <p:cTn id="15" dur="250"/>
                                        <p:tgtEl>
                                          <p:spTgt spid="393"/>
                                        </p:tgtEl>
                                      </p:cBhvr>
                                    </p:animEffect>
                                  </p:childTnLst>
                                </p:cTn>
                              </p:par>
                            </p:childTnLst>
                          </p:cTn>
                        </p:par>
                        <p:par>
                          <p:cTn id="16" fill="hold">
                            <p:stCondLst>
                              <p:cond delay="750"/>
                            </p:stCondLst>
                            <p:childTnLst>
                              <p:par>
                                <p:cTn id="17" presetID="10" presetClass="entr" presetSubtype="0" fill="hold" nodeType="afterEffect">
                                  <p:stCondLst>
                                    <p:cond delay="0"/>
                                  </p:stCondLst>
                                  <p:childTnLst>
                                    <p:set>
                                      <p:cBhvr>
                                        <p:cTn id="18" dur="1" fill="hold">
                                          <p:stCondLst>
                                            <p:cond delay="0"/>
                                          </p:stCondLst>
                                        </p:cTn>
                                        <p:tgtEl>
                                          <p:spTgt spid="392"/>
                                        </p:tgtEl>
                                        <p:attrNameLst>
                                          <p:attrName>style.visibility</p:attrName>
                                        </p:attrNameLst>
                                      </p:cBhvr>
                                      <p:to>
                                        <p:strVal val="visible"/>
                                      </p:to>
                                    </p:set>
                                    <p:animEffect transition="in" filter="fade">
                                      <p:cBhvr>
                                        <p:cTn id="19" dur="250"/>
                                        <p:tgtEl>
                                          <p:spTgt spid="392"/>
                                        </p:tgtEl>
                                      </p:cBhvr>
                                    </p:animEffect>
                                  </p:childTnLst>
                                </p:cTn>
                              </p:par>
                            </p:childTnLst>
                          </p:cTn>
                        </p:par>
                        <p:par>
                          <p:cTn id="20" fill="hold">
                            <p:stCondLst>
                              <p:cond delay="1000"/>
                            </p:stCondLst>
                            <p:childTnLst>
                              <p:par>
                                <p:cTn id="21" presetID="10" presetClass="entr" presetSubtype="0" fill="hold" nodeType="afterEffect">
                                  <p:stCondLst>
                                    <p:cond delay="0"/>
                                  </p:stCondLst>
                                  <p:childTnLst>
                                    <p:set>
                                      <p:cBhvr>
                                        <p:cTn id="22" dur="1" fill="hold">
                                          <p:stCondLst>
                                            <p:cond delay="0"/>
                                          </p:stCondLst>
                                        </p:cTn>
                                        <p:tgtEl>
                                          <p:spTgt spid="396"/>
                                        </p:tgtEl>
                                        <p:attrNameLst>
                                          <p:attrName>style.visibility</p:attrName>
                                        </p:attrNameLst>
                                      </p:cBhvr>
                                      <p:to>
                                        <p:strVal val="visible"/>
                                      </p:to>
                                    </p:set>
                                    <p:animEffect transition="in" filter="fade">
                                      <p:cBhvr>
                                        <p:cTn id="23" dur="250"/>
                                        <p:tgtEl>
                                          <p:spTgt spid="3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Shape 100"/>
        <p:cNvGrpSpPr/>
        <p:nvPr/>
      </p:nvGrpSpPr>
      <p:grpSpPr>
        <a:xfrm>
          <a:off x="0" y="0"/>
          <a:ext cx="0" cy="0"/>
          <a:chOff x="0" y="0"/>
          <a:chExt cx="0" cy="0"/>
        </a:xfrm>
      </p:grpSpPr>
      <p:sp>
        <p:nvSpPr>
          <p:cNvPr id="101" name="Google Shape;101;p2"/>
          <p:cNvSpPr txBox="1"/>
          <p:nvPr/>
        </p:nvSpPr>
        <p:spPr>
          <a:xfrm>
            <a:off x="5386171" y="1915193"/>
            <a:ext cx="6414891" cy="3687477"/>
          </a:xfrm>
          <a:prstGeom prst="rect">
            <a:avLst/>
          </a:prstGeom>
          <a:noFill/>
          <a:ln>
            <a:noFill/>
          </a:ln>
        </p:spPr>
        <p:txBody>
          <a:bodyPr spcFirstLastPara="1" wrap="square" lIns="91425" tIns="45700" rIns="91425" bIns="45700" anchor="b" anchorCtr="0">
            <a:normAutofit lnSpcReduction="10000"/>
          </a:bodyPr>
          <a:lstStyle/>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lt1"/>
                </a:solidFill>
                <a:latin typeface="Arial"/>
                <a:ea typeface="Arial"/>
                <a:cs typeface="Arial"/>
                <a:sym typeface="Arial"/>
              </a:rPr>
              <a:t>・指２本をひろげたり、ちぢめたりす</a:t>
            </a:r>
            <a:endParaRPr sz="2800" b="0" i="0" u="none" strike="noStrike" cap="none">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lt1"/>
                </a:solidFill>
                <a:latin typeface="Arial"/>
                <a:ea typeface="Arial"/>
                <a:cs typeface="Arial"/>
                <a:sym typeface="Arial"/>
              </a:rPr>
              <a:t>　ると画面を大きくしたり、小さくし</a:t>
            </a:r>
            <a:endParaRPr sz="2800" b="0" i="0" u="none" strike="noStrike" cap="none">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lt1"/>
                </a:solidFill>
                <a:latin typeface="Arial"/>
                <a:ea typeface="Arial"/>
                <a:cs typeface="Arial"/>
                <a:sym typeface="Arial"/>
              </a:rPr>
              <a:t>　たりすることができます。</a:t>
            </a:r>
            <a:endParaRPr sz="2800" b="0" i="0" u="none" strike="noStrike" cap="none">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endParaRPr sz="2800" b="0" i="0" u="none" strike="noStrike" cap="none">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lt1"/>
                </a:solidFill>
                <a:latin typeface="Arial"/>
                <a:ea typeface="Arial"/>
                <a:cs typeface="Arial"/>
                <a:sym typeface="Arial"/>
              </a:rPr>
              <a:t>・指２本でスライドさせると画面を動</a:t>
            </a:r>
            <a:endParaRPr sz="2800" b="0" i="0" u="none" strike="noStrike" cap="none">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lt1"/>
                </a:solidFill>
                <a:latin typeface="Arial"/>
                <a:ea typeface="Arial"/>
                <a:cs typeface="Arial"/>
                <a:sym typeface="Arial"/>
              </a:rPr>
              <a:t>　かすことができます。</a:t>
            </a:r>
            <a:endParaRPr sz="2800" b="0" i="0" u="none" strike="noStrike" cap="none">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endParaRPr sz="2800" b="0" i="0" u="none" strike="noStrike" cap="none">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lt1"/>
                </a:solidFill>
                <a:latin typeface="Arial"/>
                <a:ea typeface="Arial"/>
                <a:cs typeface="Arial"/>
                <a:sym typeface="Arial"/>
              </a:rPr>
              <a:t>・ふせんなどを２回タップすると文字</a:t>
            </a:r>
            <a:endParaRPr sz="2800" b="0" i="0" u="none" strike="noStrike" cap="none">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lt1"/>
                </a:solidFill>
                <a:latin typeface="Arial"/>
                <a:ea typeface="Arial"/>
                <a:cs typeface="Arial"/>
                <a:sym typeface="Arial"/>
              </a:rPr>
              <a:t>　が入力できるようになります。</a:t>
            </a:r>
            <a:endParaRPr sz="2800" b="0" i="0" u="none" strike="noStrike" cap="none">
              <a:solidFill>
                <a:schemeClr val="lt1"/>
              </a:solidFill>
              <a:latin typeface="Arial"/>
              <a:ea typeface="Arial"/>
              <a:cs typeface="Arial"/>
              <a:sym typeface="Arial"/>
            </a:endParaRPr>
          </a:p>
        </p:txBody>
      </p:sp>
      <p:sp>
        <p:nvSpPr>
          <p:cNvPr id="102" name="Google Shape;102;p2"/>
          <p:cNvSpPr txBox="1"/>
          <p:nvPr/>
        </p:nvSpPr>
        <p:spPr>
          <a:xfrm>
            <a:off x="5414836" y="764229"/>
            <a:ext cx="6414891" cy="967957"/>
          </a:xfrm>
          <a:prstGeom prst="rect">
            <a:avLst/>
          </a:prstGeom>
          <a:noFill/>
          <a:ln>
            <a:noFill/>
          </a:ln>
        </p:spPr>
        <p:txBody>
          <a:bodyPr spcFirstLastPara="1" wrap="square" lIns="91425" tIns="45700" rIns="91425" bIns="45700" anchor="b" anchorCtr="0">
            <a:normAutofit/>
          </a:bodyPr>
          <a:lstStyle/>
          <a:p>
            <a:pPr marL="0" marR="0" lvl="0" indent="0" algn="ctr" rtl="0">
              <a:lnSpc>
                <a:spcPct val="85000"/>
              </a:lnSpc>
              <a:spcBef>
                <a:spcPts val="0"/>
              </a:spcBef>
              <a:spcAft>
                <a:spcPts val="0"/>
              </a:spcAft>
              <a:buClr>
                <a:srgbClr val="000000"/>
              </a:buClr>
              <a:buSzPts val="4800"/>
              <a:buFont typeface="Arial"/>
              <a:buNone/>
            </a:pPr>
            <a:r>
              <a:rPr lang="ja-JP" sz="4800" b="0" i="0" u="none" strike="noStrike" cap="none">
                <a:solidFill>
                  <a:schemeClr val="lt1"/>
                </a:solidFill>
                <a:latin typeface="Arial"/>
                <a:ea typeface="Arial"/>
                <a:cs typeface="Arial"/>
                <a:sym typeface="Arial"/>
              </a:rPr>
              <a:t>学習シート</a:t>
            </a:r>
            <a:endParaRPr sz="1400" b="0" i="0" u="none" strike="noStrike" cap="none">
              <a:solidFill>
                <a:srgbClr val="000000"/>
              </a:solidFill>
              <a:latin typeface="Arial"/>
              <a:ea typeface="Arial"/>
              <a:cs typeface="Arial"/>
              <a:sym typeface="Arial"/>
            </a:endParaRPr>
          </a:p>
        </p:txBody>
      </p:sp>
      <p:sp>
        <p:nvSpPr>
          <p:cNvPr id="103" name="Google Shape;103;p2"/>
          <p:cNvSpPr txBox="1">
            <a:spLocks noGrp="1"/>
          </p:cNvSpPr>
          <p:nvPr>
            <p:ph type="body" idx="1"/>
          </p:nvPr>
        </p:nvSpPr>
        <p:spPr>
          <a:xfrm>
            <a:off x="362272" y="972579"/>
            <a:ext cx="5040000" cy="5040000"/>
          </a:xfrm>
          <a:prstGeom prst="rect">
            <a:avLst/>
          </a:prstGeom>
          <a:solidFill>
            <a:schemeClr val="lt1"/>
          </a:solidFill>
          <a:ln>
            <a:noFill/>
          </a:ln>
        </p:spPr>
        <p:txBody>
          <a:bodyPr spcFirstLastPara="1" wrap="square" lIns="91425" tIns="45700" rIns="91425" bIns="45700" anchor="t" anchorCtr="0">
            <a:normAutofit/>
          </a:bodyPr>
          <a:lstStyle/>
          <a:p>
            <a:pPr marL="228600" lvl="0" indent="-25400" algn="l" rtl="0">
              <a:lnSpc>
                <a:spcPct val="90000"/>
              </a:lnSpc>
              <a:spcBef>
                <a:spcPts val="0"/>
              </a:spcBef>
              <a:spcAft>
                <a:spcPts val="0"/>
              </a:spcAft>
              <a:buClr>
                <a:schemeClr val="lt1"/>
              </a:buClr>
              <a:buSzPts val="3200"/>
              <a:buNone/>
            </a:pPr>
            <a:endParaRPr/>
          </a:p>
        </p:txBody>
      </p:sp>
      <p:sp>
        <p:nvSpPr>
          <p:cNvPr id="104" name="Google Shape;104;p2"/>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
        <p:nvSpPr>
          <p:cNvPr id="105" name="Google Shape;105;p2"/>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2</a:t>
            </a:fld>
            <a:endParaRPr/>
          </a:p>
        </p:txBody>
      </p:sp>
      <p:grpSp>
        <p:nvGrpSpPr>
          <p:cNvPr id="106" name="Google Shape;106;p2"/>
          <p:cNvGrpSpPr/>
          <p:nvPr/>
        </p:nvGrpSpPr>
        <p:grpSpPr>
          <a:xfrm>
            <a:off x="16947340" y="4734870"/>
            <a:ext cx="5022212" cy="2123130"/>
            <a:chOff x="16947340" y="4734870"/>
            <a:chExt cx="5022212" cy="2123130"/>
          </a:xfrm>
        </p:grpSpPr>
        <p:sp>
          <p:nvSpPr>
            <p:cNvPr id="107" name="Google Shape;107;p2"/>
            <p:cNvSpPr/>
            <p:nvPr/>
          </p:nvSpPr>
          <p:spPr>
            <a:xfrm>
              <a:off x="16947340" y="4734870"/>
              <a:ext cx="5022212" cy="2123130"/>
            </a:xfrm>
            <a:prstGeom prst="rect">
              <a:avLst/>
            </a:prstGeom>
            <a:solidFill>
              <a:srgbClr val="FFFF99"/>
            </a:solidFill>
            <a:ln w="12700" cap="flat" cmpd="sng">
              <a:solidFill>
                <a:srgbClr val="1C3052"/>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rgbClr val="000000"/>
                  </a:solidFill>
                  <a:latin typeface="Arial"/>
                  <a:ea typeface="Arial"/>
                  <a:cs typeface="Arial"/>
                  <a:sym typeface="Arial"/>
                </a:rPr>
                <a:t>白枠には、二次元コードを挿入します。スライド上の赤枠をクリックし、作成した二次元コードを選択してください。</a:t>
              </a:r>
              <a:endParaRPr sz="1800" b="0" i="0" u="none" strike="noStrike" cap="none">
                <a:solidFill>
                  <a:srgbClr val="000000"/>
                </a:solidFill>
                <a:latin typeface="Arial"/>
                <a:ea typeface="Arial"/>
                <a:cs typeface="Arial"/>
                <a:sym typeface="Arial"/>
              </a:endParaRPr>
            </a:p>
          </p:txBody>
        </p:sp>
        <p:grpSp>
          <p:nvGrpSpPr>
            <p:cNvPr id="108" name="Google Shape;108;p2"/>
            <p:cNvGrpSpPr/>
            <p:nvPr/>
          </p:nvGrpSpPr>
          <p:grpSpPr>
            <a:xfrm>
              <a:off x="18408352" y="5670054"/>
              <a:ext cx="2100188" cy="1121662"/>
              <a:chOff x="13383394" y="2057502"/>
              <a:chExt cx="1772696" cy="957248"/>
            </a:xfrm>
          </p:grpSpPr>
          <p:pic>
            <p:nvPicPr>
              <p:cNvPr id="109" name="Google Shape;109;p2" descr="正方形&#10;&#10;低い精度で自動的に生成された説明"/>
              <p:cNvPicPr preferRelativeResize="0"/>
              <p:nvPr/>
            </p:nvPicPr>
            <p:blipFill rotWithShape="1">
              <a:blip r:embed="rId3">
                <a:alphaModFix/>
              </a:blip>
              <a:srcRect/>
              <a:stretch/>
            </p:blipFill>
            <p:spPr>
              <a:xfrm>
                <a:off x="13383394" y="2057502"/>
                <a:ext cx="1772696" cy="957248"/>
              </a:xfrm>
              <a:prstGeom prst="rect">
                <a:avLst/>
              </a:prstGeom>
              <a:noFill/>
              <a:ln>
                <a:noFill/>
              </a:ln>
            </p:spPr>
          </p:pic>
          <p:sp>
            <p:nvSpPr>
              <p:cNvPr id="110" name="Google Shape;110;p2"/>
              <p:cNvSpPr/>
              <p:nvPr/>
            </p:nvSpPr>
            <p:spPr>
              <a:xfrm>
                <a:off x="13906670" y="2162348"/>
                <a:ext cx="360888" cy="399901"/>
              </a:xfrm>
              <a:prstGeom prst="roundRect">
                <a:avLst>
                  <a:gd name="adj" fmla="val 16667"/>
                </a:avLst>
              </a:prstGeom>
              <a:noFill/>
              <a:ln w="28575"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grpSp>
      <p:grpSp>
        <p:nvGrpSpPr>
          <p:cNvPr id="111" name="Google Shape;111;p2"/>
          <p:cNvGrpSpPr/>
          <p:nvPr/>
        </p:nvGrpSpPr>
        <p:grpSpPr>
          <a:xfrm>
            <a:off x="16947340" y="16137"/>
            <a:ext cx="5022213" cy="4667136"/>
            <a:chOff x="16945965" y="2190865"/>
            <a:chExt cx="5022213" cy="4667136"/>
          </a:xfrm>
        </p:grpSpPr>
        <p:sp>
          <p:nvSpPr>
            <p:cNvPr id="112" name="Google Shape;112;p2"/>
            <p:cNvSpPr/>
            <p:nvPr/>
          </p:nvSpPr>
          <p:spPr>
            <a:xfrm>
              <a:off x="16945965" y="2190865"/>
              <a:ext cx="5022213" cy="4667136"/>
            </a:xfrm>
            <a:prstGeom prst="rect">
              <a:avLst/>
            </a:prstGeom>
            <a:solidFill>
              <a:srgbClr val="FFFF99"/>
            </a:solidFill>
            <a:ln w="12700" cap="flat" cmpd="sng">
              <a:solidFill>
                <a:srgbClr val="1C3052"/>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rgbClr val="000000"/>
                  </a:solidFill>
                  <a:latin typeface="Arial"/>
                  <a:ea typeface="Arial"/>
                  <a:cs typeface="Arial"/>
                  <a:sym typeface="Arial"/>
                </a:rPr>
                <a:t>二次元コードの作成例</a:t>
              </a:r>
              <a:endParaRPr sz="1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rgbClr val="000000"/>
                  </a:solidFill>
                  <a:latin typeface="Arial"/>
                  <a:ea typeface="Arial"/>
                  <a:cs typeface="Arial"/>
                  <a:sym typeface="Arial"/>
                </a:rPr>
                <a:t>(google chromeを使用した場合)</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rgbClr val="000000"/>
                  </a:solidFill>
                  <a:latin typeface="Arial"/>
                  <a:ea typeface="Arial"/>
                  <a:cs typeface="Arial"/>
                  <a:sym typeface="Arial"/>
                </a:rPr>
                <a:t>・学習シートのWebページを開く。</a:t>
              </a:r>
              <a:endParaRPr sz="1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rgbClr val="000000"/>
                  </a:solidFill>
                  <a:latin typeface="Arial"/>
                  <a:ea typeface="Arial"/>
                  <a:cs typeface="Arial"/>
                  <a:sym typeface="Arial"/>
                </a:rPr>
                <a:t>・google chromeの右上にある三点を選択する。</a:t>
              </a:r>
              <a:endParaRPr sz="1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000"/>
                <a:buFont typeface="Arial"/>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rgbClr val="000000"/>
                  </a:solidFill>
                  <a:latin typeface="Arial"/>
                  <a:ea typeface="Arial"/>
                  <a:cs typeface="Arial"/>
                  <a:sym typeface="Arial"/>
                </a:rPr>
                <a:t>・開いたメニューから「キャスト、保存、共有」選択し、更に開かれたメニューから「二次元コード作成」を選択する。</a:t>
              </a:r>
              <a:endParaRPr sz="1800" b="0" i="0" u="none" strike="noStrike" cap="none">
                <a:solidFill>
                  <a:srgbClr val="000000"/>
                </a:solidFill>
                <a:latin typeface="Arial"/>
                <a:ea typeface="Arial"/>
                <a:cs typeface="Arial"/>
                <a:sym typeface="Arial"/>
              </a:endParaRPr>
            </a:p>
          </p:txBody>
        </p:sp>
        <p:grpSp>
          <p:nvGrpSpPr>
            <p:cNvPr id="113" name="Google Shape;113;p2"/>
            <p:cNvGrpSpPr/>
            <p:nvPr/>
          </p:nvGrpSpPr>
          <p:grpSpPr>
            <a:xfrm>
              <a:off x="18673302" y="3379582"/>
              <a:ext cx="1668853" cy="871587"/>
              <a:chOff x="13109228" y="4455984"/>
              <a:chExt cx="2267135" cy="1184050"/>
            </a:xfrm>
          </p:grpSpPr>
          <p:pic>
            <p:nvPicPr>
              <p:cNvPr id="114" name="Google Shape;114;p2" descr="時計と文字の加工写真&#10;&#10;自動的に生成された説明"/>
              <p:cNvPicPr preferRelativeResize="0"/>
              <p:nvPr/>
            </p:nvPicPr>
            <p:blipFill rotWithShape="1">
              <a:blip r:embed="rId4">
                <a:alphaModFix/>
              </a:blip>
              <a:srcRect/>
              <a:stretch/>
            </p:blipFill>
            <p:spPr>
              <a:xfrm>
                <a:off x="13109228" y="4455984"/>
                <a:ext cx="2267135" cy="1184050"/>
              </a:xfrm>
              <a:prstGeom prst="rect">
                <a:avLst/>
              </a:prstGeom>
              <a:noFill/>
              <a:ln>
                <a:noFill/>
              </a:ln>
            </p:spPr>
          </p:pic>
          <p:sp>
            <p:nvSpPr>
              <p:cNvPr id="115" name="Google Shape;115;p2"/>
              <p:cNvSpPr/>
              <p:nvPr/>
            </p:nvSpPr>
            <p:spPr>
              <a:xfrm>
                <a:off x="14907515" y="4977113"/>
                <a:ext cx="434123" cy="418463"/>
              </a:xfrm>
              <a:prstGeom prst="roundRect">
                <a:avLst>
                  <a:gd name="adj" fmla="val 16667"/>
                </a:avLst>
              </a:prstGeom>
              <a:noFill/>
              <a:ln w="28575"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grpSp>
          <p:nvGrpSpPr>
            <p:cNvPr id="116" name="Google Shape;116;p2"/>
            <p:cNvGrpSpPr/>
            <p:nvPr/>
          </p:nvGrpSpPr>
          <p:grpSpPr>
            <a:xfrm>
              <a:off x="17590726" y="5129434"/>
              <a:ext cx="3842503" cy="1662666"/>
              <a:chOff x="17568147" y="4945890"/>
              <a:chExt cx="4317419" cy="1868166"/>
            </a:xfrm>
          </p:grpSpPr>
          <p:pic>
            <p:nvPicPr>
              <p:cNvPr id="117" name="Google Shape;117;p2"/>
              <p:cNvPicPr preferRelativeResize="0"/>
              <p:nvPr/>
            </p:nvPicPr>
            <p:blipFill rotWithShape="1">
              <a:blip r:embed="rId5">
                <a:alphaModFix/>
              </a:blip>
              <a:srcRect/>
              <a:stretch/>
            </p:blipFill>
            <p:spPr>
              <a:xfrm>
                <a:off x="17568147" y="4945890"/>
                <a:ext cx="4317419" cy="1868166"/>
              </a:xfrm>
              <a:prstGeom prst="rect">
                <a:avLst/>
              </a:prstGeom>
              <a:noFill/>
              <a:ln>
                <a:noFill/>
              </a:ln>
            </p:spPr>
          </p:pic>
          <p:sp>
            <p:nvSpPr>
              <p:cNvPr id="118" name="Google Shape;118;p2"/>
              <p:cNvSpPr/>
              <p:nvPr/>
            </p:nvSpPr>
            <p:spPr>
              <a:xfrm>
                <a:off x="19477182" y="5573735"/>
                <a:ext cx="2408384" cy="202339"/>
              </a:xfrm>
              <a:prstGeom prst="roundRect">
                <a:avLst>
                  <a:gd name="adj" fmla="val 16667"/>
                </a:avLst>
              </a:prstGeom>
              <a:noFill/>
              <a:ln w="28575"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19" name="Google Shape;119;p2"/>
              <p:cNvSpPr/>
              <p:nvPr/>
            </p:nvSpPr>
            <p:spPr>
              <a:xfrm>
                <a:off x="17568147" y="6588965"/>
                <a:ext cx="1909035" cy="202339"/>
              </a:xfrm>
              <a:prstGeom prst="roundRect">
                <a:avLst>
                  <a:gd name="adj" fmla="val 16667"/>
                </a:avLst>
              </a:prstGeom>
              <a:noFill/>
              <a:ln w="28575"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cxnSp>
            <p:nvCxnSpPr>
              <p:cNvPr id="120" name="Google Shape;120;p2"/>
              <p:cNvCxnSpPr>
                <a:stCxn id="118" idx="1"/>
                <a:endCxn id="119" idx="0"/>
              </p:cNvCxnSpPr>
              <p:nvPr/>
            </p:nvCxnSpPr>
            <p:spPr>
              <a:xfrm flipH="1">
                <a:off x="18522582" y="5674905"/>
                <a:ext cx="954600" cy="914100"/>
              </a:xfrm>
              <a:prstGeom prst="straightConnector1">
                <a:avLst/>
              </a:prstGeom>
              <a:noFill/>
              <a:ln w="38100" cap="flat" cmpd="sng">
                <a:solidFill>
                  <a:srgbClr val="FF0000"/>
                </a:solidFill>
                <a:prstDash val="solid"/>
                <a:miter lim="800000"/>
                <a:headEnd type="none" w="sm" len="sm"/>
                <a:tailEnd type="triangle" w="med" len="med"/>
              </a:ln>
            </p:spPr>
          </p:cxnSp>
        </p:grpSp>
      </p:grpSp>
      <p:grpSp>
        <p:nvGrpSpPr>
          <p:cNvPr id="121" name="Google Shape;121;p2"/>
          <p:cNvGrpSpPr/>
          <p:nvPr/>
        </p:nvGrpSpPr>
        <p:grpSpPr>
          <a:xfrm>
            <a:off x="12274512" y="0"/>
            <a:ext cx="4589132" cy="6858000"/>
            <a:chOff x="12274512" y="0"/>
            <a:chExt cx="4589132" cy="6858000"/>
          </a:xfrm>
        </p:grpSpPr>
        <p:sp>
          <p:nvSpPr>
            <p:cNvPr id="122" name="Google Shape;122;p2"/>
            <p:cNvSpPr/>
            <p:nvPr/>
          </p:nvSpPr>
          <p:spPr>
            <a:xfrm>
              <a:off x="12274512" y="0"/>
              <a:ext cx="4589132" cy="6858000"/>
            </a:xfrm>
            <a:prstGeom prst="rect">
              <a:avLst/>
            </a:prstGeom>
            <a:solidFill>
              <a:srgbClr val="99FF99"/>
            </a:solidFill>
            <a:ln w="12700" cap="flat" cmpd="sng">
              <a:solidFill>
                <a:srgbClr val="1C3052"/>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chemeClr val="dk1"/>
                  </a:solidFill>
                  <a:latin typeface="Arial"/>
                  <a:ea typeface="Arial"/>
                  <a:cs typeface="Arial"/>
                  <a:sym typeface="Arial"/>
                </a:rPr>
                <a:t>学習シートの準備</a:t>
              </a:r>
              <a:endParaRPr sz="1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rgbClr val="000000"/>
                  </a:solidFill>
                  <a:latin typeface="Arial"/>
                  <a:ea typeface="Arial"/>
                  <a:cs typeface="Arial"/>
                  <a:sym typeface="Arial"/>
                </a:rPr>
                <a:t>①Webサイト“みやぎ理科支援ナビ”を開き、Webページ“授業支援 問題設定パッケージ“から、「学習シートのFigJamデータ」をダウンロードする。</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rgbClr val="000000"/>
                  </a:solidFill>
                  <a:latin typeface="Arial"/>
                  <a:ea typeface="Arial"/>
                  <a:cs typeface="Arial"/>
                  <a:sym typeface="Arial"/>
                </a:rPr>
                <a:t>②WebサイトFigJamを開き、県から貸与されているGSアカウントでログインし、インポートボタンをクリックする。</a:t>
              </a:r>
              <a:endParaRPr sz="1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rgbClr val="000000"/>
                  </a:solidFill>
                  <a:latin typeface="Arial"/>
                  <a:ea typeface="Arial"/>
                  <a:cs typeface="Arial"/>
                  <a:sym typeface="Arial"/>
                </a:rPr>
                <a:t>③コンピュータからインポートをクリックし、「学習シートのFigJamデータ」をインポートする。</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grpSp>
          <p:nvGrpSpPr>
            <p:cNvPr id="123" name="Google Shape;123;p2"/>
            <p:cNvGrpSpPr/>
            <p:nvPr/>
          </p:nvGrpSpPr>
          <p:grpSpPr>
            <a:xfrm>
              <a:off x="12381875" y="2633426"/>
              <a:ext cx="4413104" cy="1085178"/>
              <a:chOff x="11251658" y="2582098"/>
              <a:chExt cx="5516380" cy="1356478"/>
            </a:xfrm>
          </p:grpSpPr>
          <p:pic>
            <p:nvPicPr>
              <p:cNvPr id="124" name="Google Shape;124;p2"/>
              <p:cNvPicPr preferRelativeResize="0"/>
              <p:nvPr/>
            </p:nvPicPr>
            <p:blipFill rotWithShape="1">
              <a:blip r:embed="rId6">
                <a:alphaModFix/>
              </a:blip>
              <a:srcRect l="52966" r="2"/>
              <a:stretch/>
            </p:blipFill>
            <p:spPr>
              <a:xfrm>
                <a:off x="11251658" y="2582098"/>
                <a:ext cx="5516380" cy="1356478"/>
              </a:xfrm>
              <a:prstGeom prst="rect">
                <a:avLst/>
              </a:prstGeom>
              <a:noFill/>
              <a:ln>
                <a:noFill/>
              </a:ln>
            </p:spPr>
          </p:pic>
          <p:sp>
            <p:nvSpPr>
              <p:cNvPr id="125" name="Google Shape;125;p2"/>
              <p:cNvSpPr/>
              <p:nvPr/>
            </p:nvSpPr>
            <p:spPr>
              <a:xfrm>
                <a:off x="13793538" y="2751823"/>
                <a:ext cx="2956207" cy="1073859"/>
              </a:xfrm>
              <a:prstGeom prst="roundRect">
                <a:avLst>
                  <a:gd name="adj" fmla="val 16667"/>
                </a:avLst>
              </a:prstGeom>
              <a:noFill/>
              <a:ln w="28575"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grpSp>
          <p:nvGrpSpPr>
            <p:cNvPr id="126" name="Google Shape;126;p2"/>
            <p:cNvGrpSpPr/>
            <p:nvPr/>
          </p:nvGrpSpPr>
          <p:grpSpPr>
            <a:xfrm>
              <a:off x="12642818" y="4736506"/>
              <a:ext cx="3846388" cy="2035345"/>
              <a:chOff x="12543611" y="4106332"/>
              <a:chExt cx="4273764" cy="2261495"/>
            </a:xfrm>
          </p:grpSpPr>
          <p:pic>
            <p:nvPicPr>
              <p:cNvPr id="127" name="Google Shape;127;p2"/>
              <p:cNvPicPr preferRelativeResize="0"/>
              <p:nvPr/>
            </p:nvPicPr>
            <p:blipFill rotWithShape="1">
              <a:blip r:embed="rId7">
                <a:alphaModFix/>
              </a:blip>
              <a:srcRect/>
              <a:stretch/>
            </p:blipFill>
            <p:spPr>
              <a:xfrm>
                <a:off x="12543611" y="4106332"/>
                <a:ext cx="4273764" cy="2261495"/>
              </a:xfrm>
              <a:prstGeom prst="rect">
                <a:avLst/>
              </a:prstGeom>
              <a:noFill/>
              <a:ln>
                <a:noFill/>
              </a:ln>
            </p:spPr>
          </p:pic>
          <p:sp>
            <p:nvSpPr>
              <p:cNvPr id="128" name="Google Shape;128;p2"/>
              <p:cNvSpPr/>
              <p:nvPr/>
            </p:nvSpPr>
            <p:spPr>
              <a:xfrm>
                <a:off x="14634964" y="5329139"/>
                <a:ext cx="1661258" cy="508954"/>
              </a:xfrm>
              <a:prstGeom prst="roundRect">
                <a:avLst>
                  <a:gd name="adj" fmla="val 16667"/>
                </a:avLst>
              </a:prstGeom>
              <a:noFill/>
              <a:ln w="28575"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grpSp>
      <p:sp>
        <p:nvSpPr>
          <p:cNvPr id="129" name="Google Shape;129;p2"/>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Shape 402"/>
        <p:cNvGrpSpPr/>
        <p:nvPr/>
      </p:nvGrpSpPr>
      <p:grpSpPr>
        <a:xfrm>
          <a:off x="0" y="0"/>
          <a:ext cx="0" cy="0"/>
          <a:chOff x="0" y="0"/>
          <a:chExt cx="0" cy="0"/>
        </a:xfrm>
      </p:grpSpPr>
      <p:sp>
        <p:nvSpPr>
          <p:cNvPr id="403" name="Google Shape;403;p20"/>
          <p:cNvSpPr/>
          <p:nvPr/>
        </p:nvSpPr>
        <p:spPr>
          <a:xfrm>
            <a:off x="8130210" y="3979387"/>
            <a:ext cx="2340000" cy="1836000"/>
          </a:xfrm>
          <a:prstGeom prst="rect">
            <a:avLst/>
          </a:prstGeom>
          <a:solidFill>
            <a:srgbClr val="FF99FF"/>
          </a:solidFill>
          <a:ln w="1270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2800" b="0" i="0" u="none" strike="noStrike" cap="none">
                <a:solidFill>
                  <a:srgbClr val="000000"/>
                </a:solidFill>
                <a:latin typeface="Arial"/>
                <a:ea typeface="Arial"/>
                <a:cs typeface="Arial"/>
                <a:sym typeface="Arial"/>
              </a:rPr>
              <a:t>オニヤンマがおしりを川につけていた</a:t>
            </a:r>
            <a:endParaRPr/>
          </a:p>
        </p:txBody>
      </p:sp>
      <p:sp>
        <p:nvSpPr>
          <p:cNvPr id="404" name="Google Shape;404;p20"/>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
        <p:nvSpPr>
          <p:cNvPr id="405" name="Google Shape;405;p20"/>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20</a:t>
            </a:fld>
            <a:endParaRPr/>
          </a:p>
        </p:txBody>
      </p:sp>
      <p:sp>
        <p:nvSpPr>
          <p:cNvPr id="406" name="Google Shape;406;p20"/>
          <p:cNvSpPr/>
          <p:nvPr/>
        </p:nvSpPr>
        <p:spPr>
          <a:xfrm>
            <a:off x="4068743" y="4193244"/>
            <a:ext cx="2340000" cy="1836000"/>
          </a:xfrm>
          <a:prstGeom prst="rect">
            <a:avLst/>
          </a:prstGeom>
          <a:solidFill>
            <a:srgbClr val="99FF99"/>
          </a:solidFill>
          <a:ln w="1270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2800" b="0" i="0" u="none" strike="noStrike" cap="none">
                <a:solidFill>
                  <a:srgbClr val="000000"/>
                </a:solidFill>
                <a:latin typeface="Arial"/>
                <a:ea typeface="Arial"/>
                <a:cs typeface="Arial"/>
                <a:sym typeface="Arial"/>
              </a:rPr>
              <a:t>アキアカネが川の近くにいた</a:t>
            </a:r>
            <a:endParaRPr/>
          </a:p>
        </p:txBody>
      </p:sp>
      <p:sp>
        <p:nvSpPr>
          <p:cNvPr id="407" name="Google Shape;407;p20"/>
          <p:cNvSpPr/>
          <p:nvPr/>
        </p:nvSpPr>
        <p:spPr>
          <a:xfrm>
            <a:off x="6033157" y="1682640"/>
            <a:ext cx="2340000" cy="1836000"/>
          </a:xfrm>
          <a:prstGeom prst="rect">
            <a:avLst/>
          </a:prstGeom>
          <a:solidFill>
            <a:srgbClr val="66CCFF"/>
          </a:solidFill>
          <a:ln w="1270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None/>
            </a:pPr>
            <a:r>
              <a:rPr lang="ja-JP" sz="2800" b="0" i="0" u="none" strike="noStrike" cap="none">
                <a:solidFill>
                  <a:srgbClr val="000000"/>
                </a:solidFill>
                <a:latin typeface="Arial"/>
                <a:ea typeface="Arial"/>
                <a:cs typeface="Arial"/>
                <a:sym typeface="Arial"/>
              </a:rPr>
              <a:t>カブトムシは森の中に住んでいる</a:t>
            </a:r>
            <a:endParaRPr/>
          </a:p>
        </p:txBody>
      </p:sp>
      <p:sp>
        <p:nvSpPr>
          <p:cNvPr id="408" name="Google Shape;408;p20"/>
          <p:cNvSpPr/>
          <p:nvPr/>
        </p:nvSpPr>
        <p:spPr>
          <a:xfrm>
            <a:off x="1733311" y="1827499"/>
            <a:ext cx="2340000" cy="1836000"/>
          </a:xfrm>
          <a:prstGeom prst="rect">
            <a:avLst/>
          </a:prstGeom>
          <a:solidFill>
            <a:srgbClr val="FFFF00"/>
          </a:solidFill>
          <a:ln w="1270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2800" b="0" i="0" u="none" strike="noStrike" cap="none">
                <a:solidFill>
                  <a:srgbClr val="000000"/>
                </a:solidFill>
                <a:latin typeface="Arial"/>
                <a:ea typeface="Arial"/>
                <a:cs typeface="Arial"/>
                <a:sym typeface="Arial"/>
              </a:rPr>
              <a:t>ノコギリクワガタを木で見つけた</a:t>
            </a:r>
            <a:endParaRPr/>
          </a:p>
        </p:txBody>
      </p:sp>
      <p:sp>
        <p:nvSpPr>
          <p:cNvPr id="409" name="Google Shape;409;p20"/>
          <p:cNvSpPr/>
          <p:nvPr/>
        </p:nvSpPr>
        <p:spPr>
          <a:xfrm>
            <a:off x="329149" y="782463"/>
            <a:ext cx="7920000" cy="707734"/>
          </a:xfrm>
          <a:prstGeom prst="roundRect">
            <a:avLst>
              <a:gd name="adj" fmla="val 16667"/>
            </a:avLst>
          </a:prstGeom>
          <a:solidFill>
            <a:schemeClr val="lt1"/>
          </a:solidFill>
          <a:ln w="25400" cap="flat" cmpd="sng">
            <a:solidFill>
              <a:srgbClr val="1C305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ja-JP" sz="3600" b="0" i="0" u="none" strike="noStrike" cap="none">
                <a:solidFill>
                  <a:srgbClr val="000000"/>
                </a:solidFill>
                <a:highlight>
                  <a:srgbClr val="FFFF00"/>
                </a:highlight>
                <a:latin typeface="Arial"/>
                <a:ea typeface="Arial"/>
                <a:cs typeface="Arial"/>
                <a:sym typeface="Arial"/>
              </a:rPr>
              <a:t>れい</a:t>
            </a:r>
            <a:r>
              <a:rPr lang="ja-JP" sz="3600" b="0" i="0" u="none" strike="noStrike" cap="none">
                <a:solidFill>
                  <a:srgbClr val="000000"/>
                </a:solidFill>
                <a:latin typeface="Arial"/>
                <a:ea typeface="Arial"/>
                <a:cs typeface="Arial"/>
                <a:sym typeface="Arial"/>
              </a:rPr>
              <a:t>　</a:t>
            </a:r>
            <a:r>
              <a:rPr lang="ja-JP" sz="3600" b="0" i="0" u="none" strike="noStrike" cap="none">
                <a:solidFill>
                  <a:srgbClr val="000000"/>
                </a:solidFill>
                <a:highlight>
                  <a:srgbClr val="FFFF00"/>
                </a:highlight>
                <a:latin typeface="Arial"/>
                <a:ea typeface="Arial"/>
                <a:cs typeface="Arial"/>
                <a:sym typeface="Arial"/>
              </a:rPr>
              <a:t>こん虫などの動物</a:t>
            </a:r>
            <a:r>
              <a:rPr lang="ja-JP" sz="3600" b="0" i="0" u="none" strike="noStrike" cap="none">
                <a:solidFill>
                  <a:srgbClr val="000000"/>
                </a:solidFill>
                <a:latin typeface="Arial"/>
                <a:ea typeface="Arial"/>
                <a:cs typeface="Arial"/>
                <a:sym typeface="Arial"/>
              </a:rPr>
              <a:t>が</a:t>
            </a:r>
            <a:r>
              <a:rPr lang="ja-JP" sz="3600" b="0" i="0" u="none" strike="noStrike" cap="none">
                <a:solidFill>
                  <a:srgbClr val="000000"/>
                </a:solidFill>
                <a:highlight>
                  <a:srgbClr val="FFFF00"/>
                </a:highlight>
                <a:latin typeface="Arial"/>
                <a:ea typeface="Arial"/>
                <a:cs typeface="Arial"/>
                <a:sym typeface="Arial"/>
              </a:rPr>
              <a:t>いる場所</a:t>
            </a:r>
            <a:endParaRPr sz="3600" b="0" i="0" u="none" strike="noStrike" cap="none" dirty="0">
              <a:solidFill>
                <a:srgbClr val="000000"/>
              </a:solidFill>
              <a:highlight>
                <a:srgbClr val="FFFF00"/>
              </a:highlight>
              <a:latin typeface="Arial"/>
              <a:ea typeface="Arial"/>
              <a:cs typeface="Arial"/>
              <a:sym typeface="Arial"/>
            </a:endParaRPr>
          </a:p>
        </p:txBody>
      </p:sp>
      <p:sp>
        <p:nvSpPr>
          <p:cNvPr id="410" name="Google Shape;410;p20"/>
          <p:cNvSpPr/>
          <p:nvPr/>
        </p:nvSpPr>
        <p:spPr>
          <a:xfrm>
            <a:off x="9038995" y="1136330"/>
            <a:ext cx="2340000" cy="1836000"/>
          </a:xfrm>
          <a:prstGeom prst="rect">
            <a:avLst/>
          </a:prstGeom>
          <a:solidFill>
            <a:srgbClr val="66CCFF"/>
          </a:solidFill>
          <a:ln w="1270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None/>
            </a:pPr>
            <a:r>
              <a:rPr lang="ja-JP" sz="2800" b="0" i="0" u="none" strike="noStrike" cap="none">
                <a:solidFill>
                  <a:srgbClr val="000000"/>
                </a:solidFill>
                <a:latin typeface="Arial"/>
                <a:ea typeface="Arial"/>
                <a:cs typeface="Arial"/>
                <a:sym typeface="Arial"/>
              </a:rPr>
              <a:t>アリが虫を</a:t>
            </a:r>
            <a:endParaRPr sz="28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None/>
            </a:pPr>
            <a:r>
              <a:rPr lang="ja-JP" sz="2800" b="0" i="0" u="none" strike="noStrike" cap="none">
                <a:solidFill>
                  <a:srgbClr val="000000"/>
                </a:solidFill>
                <a:latin typeface="Arial"/>
                <a:ea typeface="Arial"/>
                <a:cs typeface="Arial"/>
                <a:sym typeface="Arial"/>
              </a:rPr>
              <a:t>はこんでいた</a:t>
            </a:r>
            <a:endParaRPr sz="2800" b="0" i="0" u="none" strike="noStrike" cap="none">
              <a:solidFill>
                <a:srgbClr val="000000"/>
              </a:solidFill>
              <a:latin typeface="Arial"/>
              <a:ea typeface="Arial"/>
              <a:cs typeface="Arial"/>
              <a:sym typeface="Arial"/>
            </a:endParaRPr>
          </a:p>
        </p:txBody>
      </p:sp>
      <p:sp>
        <p:nvSpPr>
          <p:cNvPr id="411" name="Google Shape;411;p20"/>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2" fill="hold" nodeType="clickEffect">
                                  <p:stCondLst>
                                    <p:cond delay="0"/>
                                  </p:stCondLst>
                                  <p:childTnLst>
                                    <p:anim calcmode="lin" valueType="num">
                                      <p:cBhvr additive="base">
                                        <p:cTn id="6" dur="5000"/>
                                        <p:tgtEl>
                                          <p:spTgt spid="410"/>
                                        </p:tgtEl>
                                        <p:attrNameLst>
                                          <p:attrName>ppt_x</p:attrName>
                                        </p:attrNameLst>
                                      </p:cBhvr>
                                      <p:tavLst>
                                        <p:tav tm="0">
                                          <p:val>
                                            <p:strVal val="#ppt_x"/>
                                          </p:val>
                                        </p:tav>
                                        <p:tav tm="100000">
                                          <p:val>
                                            <p:strVal val="#ppt_x+1"/>
                                          </p:val>
                                        </p:tav>
                                      </p:tavLst>
                                    </p:anim>
                                    <p:set>
                                      <p:cBhvr>
                                        <p:cTn id="7" dur="1" fill="hold">
                                          <p:stCondLst>
                                            <p:cond delay="5000"/>
                                          </p:stCondLst>
                                        </p:cTn>
                                        <p:tgtEl>
                                          <p:spTgt spid="4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Shape 416"/>
        <p:cNvGrpSpPr/>
        <p:nvPr/>
      </p:nvGrpSpPr>
      <p:grpSpPr>
        <a:xfrm>
          <a:off x="0" y="0"/>
          <a:ext cx="0" cy="0"/>
          <a:chOff x="0" y="0"/>
          <a:chExt cx="0" cy="0"/>
        </a:xfrm>
      </p:grpSpPr>
      <p:sp>
        <p:nvSpPr>
          <p:cNvPr id="417" name="Google Shape;417;p21"/>
          <p:cNvSpPr/>
          <p:nvPr/>
        </p:nvSpPr>
        <p:spPr>
          <a:xfrm>
            <a:off x="329151" y="2211376"/>
            <a:ext cx="5580000" cy="3136200"/>
          </a:xfrm>
          <a:prstGeom prst="roundRect">
            <a:avLst>
              <a:gd name="adj" fmla="val 16667"/>
            </a:avLst>
          </a:prstGeom>
          <a:solidFill>
            <a:schemeClr val="lt1"/>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18" name="Google Shape;418;p21"/>
          <p:cNvSpPr/>
          <p:nvPr/>
        </p:nvSpPr>
        <p:spPr>
          <a:xfrm>
            <a:off x="6240884" y="2214877"/>
            <a:ext cx="5580000" cy="3132627"/>
          </a:xfrm>
          <a:prstGeom prst="roundRect">
            <a:avLst>
              <a:gd name="adj" fmla="val 16667"/>
            </a:avLst>
          </a:prstGeom>
          <a:solidFill>
            <a:schemeClr val="lt1"/>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19" name="Google Shape;419;p21"/>
          <p:cNvSpPr/>
          <p:nvPr/>
        </p:nvSpPr>
        <p:spPr>
          <a:xfrm>
            <a:off x="9204800" y="2929100"/>
            <a:ext cx="2340000" cy="1836000"/>
          </a:xfrm>
          <a:prstGeom prst="rect">
            <a:avLst/>
          </a:prstGeom>
          <a:solidFill>
            <a:srgbClr val="FF99FF"/>
          </a:solidFill>
          <a:ln w="1270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オニヤンマがおしりを川につけていた</a:t>
            </a:r>
            <a:endParaRPr sz="1400" b="0" i="0" u="none" strike="noStrike" cap="none">
              <a:solidFill>
                <a:srgbClr val="000000"/>
              </a:solidFill>
              <a:latin typeface="Arial"/>
              <a:ea typeface="Arial"/>
              <a:cs typeface="Arial"/>
              <a:sym typeface="Arial"/>
            </a:endParaRPr>
          </a:p>
        </p:txBody>
      </p:sp>
      <p:sp>
        <p:nvSpPr>
          <p:cNvPr id="420" name="Google Shape;420;p21"/>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
        <p:nvSpPr>
          <p:cNvPr id="421" name="Google Shape;421;p21"/>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21</a:t>
            </a:fld>
            <a:endParaRPr/>
          </a:p>
        </p:txBody>
      </p:sp>
      <p:sp>
        <p:nvSpPr>
          <p:cNvPr id="422" name="Google Shape;422;p21"/>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sp>
        <p:nvSpPr>
          <p:cNvPr id="423" name="Google Shape;423;p21"/>
          <p:cNvSpPr/>
          <p:nvPr/>
        </p:nvSpPr>
        <p:spPr>
          <a:xfrm>
            <a:off x="6570075" y="2929100"/>
            <a:ext cx="2340000" cy="1836000"/>
          </a:xfrm>
          <a:prstGeom prst="rect">
            <a:avLst/>
          </a:prstGeom>
          <a:solidFill>
            <a:srgbClr val="99FF99"/>
          </a:solidFill>
          <a:ln w="1270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アキアカネが川の近くにいた</a:t>
            </a:r>
            <a:endParaRPr sz="1400" b="0" i="0" u="none" strike="noStrike" cap="none">
              <a:solidFill>
                <a:srgbClr val="000000"/>
              </a:solidFill>
              <a:latin typeface="Arial"/>
              <a:ea typeface="Arial"/>
              <a:cs typeface="Arial"/>
              <a:sym typeface="Arial"/>
            </a:endParaRPr>
          </a:p>
        </p:txBody>
      </p:sp>
      <p:sp>
        <p:nvSpPr>
          <p:cNvPr id="424" name="Google Shape;424;p21"/>
          <p:cNvSpPr/>
          <p:nvPr/>
        </p:nvSpPr>
        <p:spPr>
          <a:xfrm>
            <a:off x="2260800" y="1849658"/>
            <a:ext cx="1620000" cy="7200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ja-JP" sz="3600" b="0" i="0" u="none" strike="noStrike" cap="none">
                <a:solidFill>
                  <a:schemeClr val="dk1"/>
                </a:solidFill>
                <a:latin typeface="Arial"/>
                <a:ea typeface="Arial"/>
                <a:cs typeface="Arial"/>
                <a:sym typeface="Arial"/>
              </a:rPr>
              <a:t>木</a:t>
            </a:r>
            <a:endParaRPr sz="1400" b="0" i="0" u="none" strike="noStrike" cap="none">
              <a:solidFill>
                <a:srgbClr val="000000"/>
              </a:solidFill>
              <a:latin typeface="Arial"/>
              <a:ea typeface="Arial"/>
              <a:cs typeface="Arial"/>
              <a:sym typeface="Arial"/>
            </a:endParaRPr>
          </a:p>
        </p:txBody>
      </p:sp>
      <p:sp>
        <p:nvSpPr>
          <p:cNvPr id="425" name="Google Shape;425;p21"/>
          <p:cNvSpPr/>
          <p:nvPr/>
        </p:nvSpPr>
        <p:spPr>
          <a:xfrm>
            <a:off x="8218709" y="1849658"/>
            <a:ext cx="1620000" cy="7200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ja-JP" sz="3600" b="0" i="0" u="none" strike="noStrike" cap="none">
                <a:solidFill>
                  <a:schemeClr val="dk1"/>
                </a:solidFill>
                <a:latin typeface="Arial"/>
                <a:ea typeface="Arial"/>
                <a:cs typeface="Arial"/>
                <a:sym typeface="Arial"/>
              </a:rPr>
              <a:t>水</a:t>
            </a:r>
            <a:endParaRPr sz="1400" b="0" i="0" u="none" strike="noStrike" cap="none">
              <a:solidFill>
                <a:srgbClr val="000000"/>
              </a:solidFill>
              <a:latin typeface="Arial"/>
              <a:ea typeface="Arial"/>
              <a:cs typeface="Arial"/>
              <a:sym typeface="Arial"/>
            </a:endParaRPr>
          </a:p>
        </p:txBody>
      </p:sp>
      <p:sp>
        <p:nvSpPr>
          <p:cNvPr id="426" name="Google Shape;426;p21"/>
          <p:cNvSpPr/>
          <p:nvPr/>
        </p:nvSpPr>
        <p:spPr>
          <a:xfrm>
            <a:off x="3269975" y="2929100"/>
            <a:ext cx="2340000" cy="1836000"/>
          </a:xfrm>
          <a:prstGeom prst="rect">
            <a:avLst/>
          </a:prstGeom>
          <a:solidFill>
            <a:srgbClr val="66CCFF"/>
          </a:solidFill>
          <a:ln w="12700" cap="flat" cmpd="sng">
            <a:solidFill>
              <a:srgbClr val="04243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カブトムシは森の中に住んでいる</a:t>
            </a:r>
            <a:endParaRPr sz="1400" b="0" i="0" u="none" strike="noStrike" cap="none">
              <a:solidFill>
                <a:srgbClr val="000000"/>
              </a:solidFill>
              <a:latin typeface="Arial"/>
              <a:ea typeface="Arial"/>
              <a:cs typeface="Arial"/>
              <a:sym typeface="Arial"/>
            </a:endParaRPr>
          </a:p>
        </p:txBody>
      </p:sp>
      <p:sp>
        <p:nvSpPr>
          <p:cNvPr id="427" name="Google Shape;427;p21"/>
          <p:cNvSpPr/>
          <p:nvPr/>
        </p:nvSpPr>
        <p:spPr>
          <a:xfrm>
            <a:off x="629563" y="2929100"/>
            <a:ext cx="2340000" cy="1836000"/>
          </a:xfrm>
          <a:prstGeom prst="rect">
            <a:avLst/>
          </a:prstGeom>
          <a:solidFill>
            <a:srgbClr val="FFFF00"/>
          </a:solidFill>
          <a:ln w="1270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ノコギリクワガタを木で見つけた</a:t>
            </a:r>
            <a:endParaRPr sz="1400" b="0" i="0" u="none" strike="noStrike" cap="none">
              <a:solidFill>
                <a:srgbClr val="000000"/>
              </a:solidFill>
              <a:latin typeface="Arial"/>
              <a:ea typeface="Arial"/>
              <a:cs typeface="Arial"/>
              <a:sym typeface="Arial"/>
            </a:endParaRPr>
          </a:p>
        </p:txBody>
      </p:sp>
      <p:sp>
        <p:nvSpPr>
          <p:cNvPr id="428" name="Google Shape;428;p21"/>
          <p:cNvSpPr/>
          <p:nvPr/>
        </p:nvSpPr>
        <p:spPr>
          <a:xfrm>
            <a:off x="329149" y="782463"/>
            <a:ext cx="7801059" cy="707734"/>
          </a:xfrm>
          <a:prstGeom prst="roundRect">
            <a:avLst>
              <a:gd name="adj" fmla="val 16667"/>
            </a:avLst>
          </a:prstGeom>
          <a:solidFill>
            <a:schemeClr val="lt1"/>
          </a:solidFill>
          <a:ln w="12700" cap="flat" cmpd="sng">
            <a:solidFill>
              <a:srgbClr val="1C305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ja-JP" altLang="en-US" sz="3600" b="0" i="0" u="none" strike="noStrike" cap="none" dirty="0">
                <a:solidFill>
                  <a:srgbClr val="000000"/>
                </a:solidFill>
                <a:highlight>
                  <a:srgbClr val="FFFF00"/>
                </a:highlight>
                <a:latin typeface="Arial"/>
                <a:ea typeface="Arial"/>
                <a:cs typeface="Arial"/>
                <a:sym typeface="Arial"/>
              </a:rPr>
              <a:t>れい</a:t>
            </a:r>
            <a:r>
              <a:rPr lang="ja-JP" sz="3600" b="0" i="0" u="none" strike="noStrike" cap="none" dirty="0">
                <a:solidFill>
                  <a:srgbClr val="000000"/>
                </a:solidFill>
                <a:latin typeface="Arial"/>
                <a:ea typeface="Arial"/>
                <a:cs typeface="Arial"/>
                <a:sym typeface="Arial"/>
              </a:rPr>
              <a:t>　</a:t>
            </a:r>
            <a:r>
              <a:rPr lang="ja-JP" sz="3600" b="0" i="0" u="none" strike="noStrike" cap="none" dirty="0">
                <a:solidFill>
                  <a:srgbClr val="000000"/>
                </a:solidFill>
                <a:highlight>
                  <a:srgbClr val="FFFF00"/>
                </a:highlight>
                <a:latin typeface="Arial"/>
                <a:ea typeface="Arial"/>
                <a:cs typeface="Arial"/>
                <a:sym typeface="Arial"/>
              </a:rPr>
              <a:t>こん虫などの動物</a:t>
            </a:r>
            <a:r>
              <a:rPr lang="ja-JP" sz="4000" b="0" i="0" u="none" strike="noStrike" cap="none" dirty="0">
                <a:solidFill>
                  <a:srgbClr val="000000"/>
                </a:solidFill>
                <a:latin typeface="Arial"/>
                <a:ea typeface="Arial"/>
                <a:cs typeface="Arial"/>
                <a:sym typeface="Arial"/>
              </a:rPr>
              <a:t>が</a:t>
            </a:r>
            <a:r>
              <a:rPr lang="ja-JP" sz="3600" b="0" i="0" u="none" strike="noStrike" cap="none" dirty="0">
                <a:solidFill>
                  <a:srgbClr val="000000"/>
                </a:solidFill>
                <a:highlight>
                  <a:srgbClr val="FFFF00"/>
                </a:highlight>
                <a:latin typeface="Arial"/>
                <a:ea typeface="Arial"/>
                <a:cs typeface="Arial"/>
                <a:sym typeface="Arial"/>
              </a:rPr>
              <a:t>いる場所</a:t>
            </a:r>
            <a:endParaRPr sz="3600" b="0" i="0" u="none" strike="noStrike" cap="none" dirty="0">
              <a:solidFill>
                <a:srgbClr val="000000"/>
              </a:solidFill>
              <a:highlight>
                <a:srgbClr val="FFFF00"/>
              </a:highlight>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27"/>
                                        </p:tgtEl>
                                        <p:attrNameLst>
                                          <p:attrName>style.visibility</p:attrName>
                                        </p:attrNameLst>
                                      </p:cBhvr>
                                      <p:to>
                                        <p:strVal val="visible"/>
                                      </p:to>
                                    </p:set>
                                    <p:animEffect transition="in" filter="fade">
                                      <p:cBhvr>
                                        <p:cTn id="7" dur="1000"/>
                                        <p:tgtEl>
                                          <p:spTgt spid="427"/>
                                        </p:tgtEl>
                                      </p:cBhvr>
                                    </p:animEffect>
                                  </p:childTnLst>
                                </p:cTn>
                              </p:par>
                              <p:par>
                                <p:cTn id="8" presetID="10" presetClass="entr" presetSubtype="0" fill="hold" nodeType="withEffect">
                                  <p:stCondLst>
                                    <p:cond delay="0"/>
                                  </p:stCondLst>
                                  <p:childTnLst>
                                    <p:set>
                                      <p:cBhvr>
                                        <p:cTn id="9" dur="1" fill="hold">
                                          <p:stCondLst>
                                            <p:cond delay="0"/>
                                          </p:stCondLst>
                                        </p:cTn>
                                        <p:tgtEl>
                                          <p:spTgt spid="423"/>
                                        </p:tgtEl>
                                        <p:attrNameLst>
                                          <p:attrName>style.visibility</p:attrName>
                                        </p:attrNameLst>
                                      </p:cBhvr>
                                      <p:to>
                                        <p:strVal val="visible"/>
                                      </p:to>
                                    </p:set>
                                    <p:animEffect transition="in" filter="fade">
                                      <p:cBhvr>
                                        <p:cTn id="10" dur="1000"/>
                                        <p:tgtEl>
                                          <p:spTgt spid="423"/>
                                        </p:tgtEl>
                                      </p:cBhvr>
                                    </p:animEffect>
                                  </p:childTnLst>
                                </p:cTn>
                              </p:par>
                            </p:childTnLst>
                          </p:cTn>
                        </p:par>
                        <p:par>
                          <p:cTn id="11" fill="hold">
                            <p:stCondLst>
                              <p:cond delay="1000"/>
                            </p:stCondLst>
                            <p:childTnLst>
                              <p:par>
                                <p:cTn id="12" presetID="10" presetClass="entr" presetSubtype="0" fill="hold" nodeType="afterEffect">
                                  <p:stCondLst>
                                    <p:cond delay="0"/>
                                  </p:stCondLst>
                                  <p:childTnLst>
                                    <p:set>
                                      <p:cBhvr>
                                        <p:cTn id="13" dur="1" fill="hold">
                                          <p:stCondLst>
                                            <p:cond delay="0"/>
                                          </p:stCondLst>
                                        </p:cTn>
                                        <p:tgtEl>
                                          <p:spTgt spid="426"/>
                                        </p:tgtEl>
                                        <p:attrNameLst>
                                          <p:attrName>style.visibility</p:attrName>
                                        </p:attrNameLst>
                                      </p:cBhvr>
                                      <p:to>
                                        <p:strVal val="visible"/>
                                      </p:to>
                                    </p:set>
                                    <p:animEffect transition="in" filter="fade">
                                      <p:cBhvr>
                                        <p:cTn id="14" dur="1000"/>
                                        <p:tgtEl>
                                          <p:spTgt spid="426"/>
                                        </p:tgtEl>
                                      </p:cBhvr>
                                    </p:animEffect>
                                  </p:childTnLst>
                                </p:cTn>
                              </p:par>
                              <p:par>
                                <p:cTn id="15" presetID="10" presetClass="entr" presetSubtype="0" fill="hold" nodeType="withEffect">
                                  <p:stCondLst>
                                    <p:cond delay="0"/>
                                  </p:stCondLst>
                                  <p:childTnLst>
                                    <p:set>
                                      <p:cBhvr>
                                        <p:cTn id="16" dur="1" fill="hold">
                                          <p:stCondLst>
                                            <p:cond delay="0"/>
                                          </p:stCondLst>
                                        </p:cTn>
                                        <p:tgtEl>
                                          <p:spTgt spid="419"/>
                                        </p:tgtEl>
                                        <p:attrNameLst>
                                          <p:attrName>style.visibility</p:attrName>
                                        </p:attrNameLst>
                                      </p:cBhvr>
                                      <p:to>
                                        <p:strVal val="visible"/>
                                      </p:to>
                                    </p:set>
                                    <p:animEffect transition="in" filter="fade">
                                      <p:cBhvr>
                                        <p:cTn id="17" dur="1000"/>
                                        <p:tgtEl>
                                          <p:spTgt spid="419"/>
                                        </p:tgtEl>
                                      </p:cBhvr>
                                    </p:animEffect>
                                  </p:childTnLst>
                                </p:cTn>
                              </p:par>
                            </p:childTnLst>
                          </p:cTn>
                        </p:par>
                        <p:par>
                          <p:cTn id="18" fill="hold">
                            <p:stCondLst>
                              <p:cond delay="2000"/>
                            </p:stCondLst>
                            <p:childTnLst>
                              <p:par>
                                <p:cTn id="19" presetID="10" presetClass="entr" presetSubtype="0" fill="hold" nodeType="afterEffect">
                                  <p:stCondLst>
                                    <p:cond delay="0"/>
                                  </p:stCondLst>
                                  <p:childTnLst>
                                    <p:set>
                                      <p:cBhvr>
                                        <p:cTn id="20" dur="1" fill="hold">
                                          <p:stCondLst>
                                            <p:cond delay="0"/>
                                          </p:stCondLst>
                                        </p:cTn>
                                        <p:tgtEl>
                                          <p:spTgt spid="417"/>
                                        </p:tgtEl>
                                        <p:attrNameLst>
                                          <p:attrName>style.visibility</p:attrName>
                                        </p:attrNameLst>
                                      </p:cBhvr>
                                      <p:to>
                                        <p:strVal val="visible"/>
                                      </p:to>
                                    </p:set>
                                    <p:animEffect transition="in" filter="fade">
                                      <p:cBhvr>
                                        <p:cTn id="21" dur="500"/>
                                        <p:tgtEl>
                                          <p:spTgt spid="417"/>
                                        </p:tgtEl>
                                      </p:cBhvr>
                                    </p:animEffect>
                                  </p:childTnLst>
                                </p:cTn>
                              </p:par>
                              <p:par>
                                <p:cTn id="22" presetID="10" presetClass="entr" presetSubtype="0" fill="hold" nodeType="withEffect">
                                  <p:stCondLst>
                                    <p:cond delay="0"/>
                                  </p:stCondLst>
                                  <p:childTnLst>
                                    <p:set>
                                      <p:cBhvr>
                                        <p:cTn id="23" dur="1" fill="hold">
                                          <p:stCondLst>
                                            <p:cond delay="0"/>
                                          </p:stCondLst>
                                        </p:cTn>
                                        <p:tgtEl>
                                          <p:spTgt spid="418"/>
                                        </p:tgtEl>
                                        <p:attrNameLst>
                                          <p:attrName>style.visibility</p:attrName>
                                        </p:attrNameLst>
                                      </p:cBhvr>
                                      <p:to>
                                        <p:strVal val="visible"/>
                                      </p:to>
                                    </p:set>
                                    <p:animEffect transition="in" filter="fade">
                                      <p:cBhvr>
                                        <p:cTn id="24" dur="500"/>
                                        <p:tgtEl>
                                          <p:spTgt spid="418"/>
                                        </p:tgtEl>
                                      </p:cBhvr>
                                    </p:animEffect>
                                  </p:childTnLst>
                                </p:cTn>
                              </p:par>
                            </p:childTnLst>
                          </p:cTn>
                        </p:par>
                        <p:par>
                          <p:cTn id="25" fill="hold">
                            <p:stCondLst>
                              <p:cond delay="2500"/>
                            </p:stCondLst>
                            <p:childTnLst>
                              <p:par>
                                <p:cTn id="26" presetID="10" presetClass="entr" presetSubtype="0" fill="hold" nodeType="afterEffect">
                                  <p:stCondLst>
                                    <p:cond delay="0"/>
                                  </p:stCondLst>
                                  <p:childTnLst>
                                    <p:set>
                                      <p:cBhvr>
                                        <p:cTn id="27" dur="1" fill="hold">
                                          <p:stCondLst>
                                            <p:cond delay="0"/>
                                          </p:stCondLst>
                                        </p:cTn>
                                        <p:tgtEl>
                                          <p:spTgt spid="424"/>
                                        </p:tgtEl>
                                        <p:attrNameLst>
                                          <p:attrName>style.visibility</p:attrName>
                                        </p:attrNameLst>
                                      </p:cBhvr>
                                      <p:to>
                                        <p:strVal val="visible"/>
                                      </p:to>
                                    </p:set>
                                    <p:animEffect transition="in" filter="fade">
                                      <p:cBhvr>
                                        <p:cTn id="28" dur="500"/>
                                        <p:tgtEl>
                                          <p:spTgt spid="424"/>
                                        </p:tgtEl>
                                      </p:cBhvr>
                                    </p:animEffect>
                                  </p:childTnLst>
                                </p:cTn>
                              </p:par>
                              <p:par>
                                <p:cTn id="29" presetID="10" presetClass="entr" presetSubtype="0" fill="hold" nodeType="withEffect">
                                  <p:stCondLst>
                                    <p:cond delay="0"/>
                                  </p:stCondLst>
                                  <p:childTnLst>
                                    <p:set>
                                      <p:cBhvr>
                                        <p:cTn id="30" dur="1" fill="hold">
                                          <p:stCondLst>
                                            <p:cond delay="0"/>
                                          </p:stCondLst>
                                        </p:cTn>
                                        <p:tgtEl>
                                          <p:spTgt spid="425"/>
                                        </p:tgtEl>
                                        <p:attrNameLst>
                                          <p:attrName>style.visibility</p:attrName>
                                        </p:attrNameLst>
                                      </p:cBhvr>
                                      <p:to>
                                        <p:strVal val="visible"/>
                                      </p:to>
                                    </p:set>
                                    <p:animEffect transition="in" filter="fade">
                                      <p:cBhvr>
                                        <p:cTn id="31" dur="500"/>
                                        <p:tgtEl>
                                          <p:spTgt spid="4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Shape 433"/>
        <p:cNvGrpSpPr/>
        <p:nvPr/>
      </p:nvGrpSpPr>
      <p:grpSpPr>
        <a:xfrm>
          <a:off x="0" y="0"/>
          <a:ext cx="0" cy="0"/>
          <a:chOff x="0" y="0"/>
          <a:chExt cx="0" cy="0"/>
        </a:xfrm>
      </p:grpSpPr>
      <p:sp>
        <p:nvSpPr>
          <p:cNvPr id="434" name="Google Shape;434;p22"/>
          <p:cNvSpPr/>
          <p:nvPr/>
        </p:nvSpPr>
        <p:spPr>
          <a:xfrm>
            <a:off x="329151" y="1887284"/>
            <a:ext cx="5580000" cy="2523131"/>
          </a:xfrm>
          <a:prstGeom prst="roundRect">
            <a:avLst>
              <a:gd name="adj" fmla="val 16667"/>
            </a:avLst>
          </a:prstGeom>
          <a:solidFill>
            <a:schemeClr val="lt1"/>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35" name="Google Shape;435;p22"/>
          <p:cNvSpPr/>
          <p:nvPr/>
        </p:nvSpPr>
        <p:spPr>
          <a:xfrm>
            <a:off x="6240884" y="1890786"/>
            <a:ext cx="5580000" cy="2519630"/>
          </a:xfrm>
          <a:prstGeom prst="roundRect">
            <a:avLst>
              <a:gd name="adj" fmla="val 16667"/>
            </a:avLst>
          </a:prstGeom>
          <a:solidFill>
            <a:schemeClr val="lt1"/>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36" name="Google Shape;436;p22"/>
          <p:cNvSpPr/>
          <p:nvPr/>
        </p:nvSpPr>
        <p:spPr>
          <a:xfrm>
            <a:off x="9197898" y="2300303"/>
            <a:ext cx="2340000" cy="1836000"/>
          </a:xfrm>
          <a:prstGeom prst="rect">
            <a:avLst/>
          </a:prstGeom>
          <a:solidFill>
            <a:srgbClr val="FF99FF"/>
          </a:solidFill>
          <a:ln w="1270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オニヤンマがおしりを川につけていた</a:t>
            </a:r>
            <a:endParaRPr sz="1400" b="0" i="0" u="none" strike="noStrike" cap="none">
              <a:solidFill>
                <a:srgbClr val="000000"/>
              </a:solidFill>
              <a:latin typeface="Arial"/>
              <a:ea typeface="Arial"/>
              <a:cs typeface="Arial"/>
              <a:sym typeface="Arial"/>
            </a:endParaRPr>
          </a:p>
        </p:txBody>
      </p:sp>
      <p:sp>
        <p:nvSpPr>
          <p:cNvPr id="437" name="Google Shape;437;p22"/>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
        <p:nvSpPr>
          <p:cNvPr id="438" name="Google Shape;438;p22"/>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22</a:t>
            </a:fld>
            <a:endParaRPr/>
          </a:p>
        </p:txBody>
      </p:sp>
      <p:sp>
        <p:nvSpPr>
          <p:cNvPr id="439" name="Google Shape;439;p22"/>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sp>
        <p:nvSpPr>
          <p:cNvPr id="440" name="Google Shape;440;p22"/>
          <p:cNvSpPr/>
          <p:nvPr/>
        </p:nvSpPr>
        <p:spPr>
          <a:xfrm>
            <a:off x="6505473" y="2302444"/>
            <a:ext cx="2340000" cy="1836000"/>
          </a:xfrm>
          <a:prstGeom prst="rect">
            <a:avLst/>
          </a:prstGeom>
          <a:solidFill>
            <a:srgbClr val="99FF99"/>
          </a:solidFill>
          <a:ln w="1270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アキアカネが川のちかくにいた。</a:t>
            </a:r>
            <a:endParaRPr sz="1400" b="0" i="0" u="none" strike="noStrike" cap="none">
              <a:solidFill>
                <a:srgbClr val="000000"/>
              </a:solidFill>
              <a:latin typeface="Arial"/>
              <a:ea typeface="Arial"/>
              <a:cs typeface="Arial"/>
              <a:sym typeface="Arial"/>
            </a:endParaRPr>
          </a:p>
        </p:txBody>
      </p:sp>
      <p:sp>
        <p:nvSpPr>
          <p:cNvPr id="441" name="Google Shape;441;p22"/>
          <p:cNvSpPr/>
          <p:nvPr/>
        </p:nvSpPr>
        <p:spPr>
          <a:xfrm>
            <a:off x="2260800" y="1525566"/>
            <a:ext cx="1620000" cy="7200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ja-JP" sz="3600" b="0" i="0" u="none" strike="noStrike" cap="none">
                <a:solidFill>
                  <a:schemeClr val="dk1"/>
                </a:solidFill>
                <a:latin typeface="Arial"/>
                <a:ea typeface="Arial"/>
                <a:cs typeface="Arial"/>
                <a:sym typeface="Arial"/>
              </a:rPr>
              <a:t>木</a:t>
            </a:r>
            <a:endParaRPr sz="1400" b="0" i="0" u="none" strike="noStrike" cap="none">
              <a:solidFill>
                <a:srgbClr val="000000"/>
              </a:solidFill>
              <a:latin typeface="Arial"/>
              <a:ea typeface="Arial"/>
              <a:cs typeface="Arial"/>
              <a:sym typeface="Arial"/>
            </a:endParaRPr>
          </a:p>
        </p:txBody>
      </p:sp>
      <p:sp>
        <p:nvSpPr>
          <p:cNvPr id="442" name="Google Shape;442;p22"/>
          <p:cNvSpPr/>
          <p:nvPr/>
        </p:nvSpPr>
        <p:spPr>
          <a:xfrm>
            <a:off x="8218709" y="1525566"/>
            <a:ext cx="1620000" cy="7200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ja-JP" sz="3600" b="0" i="0" u="none" strike="noStrike" cap="none">
                <a:solidFill>
                  <a:schemeClr val="dk1"/>
                </a:solidFill>
                <a:latin typeface="Arial"/>
                <a:ea typeface="Arial"/>
                <a:cs typeface="Arial"/>
                <a:sym typeface="Arial"/>
              </a:rPr>
              <a:t>水</a:t>
            </a:r>
            <a:endParaRPr sz="1400" b="0" i="0" u="none" strike="noStrike" cap="none">
              <a:solidFill>
                <a:srgbClr val="000000"/>
              </a:solidFill>
              <a:latin typeface="Arial"/>
              <a:ea typeface="Arial"/>
              <a:cs typeface="Arial"/>
              <a:sym typeface="Arial"/>
            </a:endParaRPr>
          </a:p>
        </p:txBody>
      </p:sp>
      <p:sp>
        <p:nvSpPr>
          <p:cNvPr id="443" name="Google Shape;443;p22"/>
          <p:cNvSpPr/>
          <p:nvPr/>
        </p:nvSpPr>
        <p:spPr>
          <a:xfrm>
            <a:off x="3287427" y="2302444"/>
            <a:ext cx="2340000" cy="1836000"/>
          </a:xfrm>
          <a:prstGeom prst="rect">
            <a:avLst/>
          </a:prstGeom>
          <a:solidFill>
            <a:srgbClr val="66CCFF"/>
          </a:solidFill>
          <a:ln w="12700" cap="flat" cmpd="sng">
            <a:solidFill>
              <a:srgbClr val="04243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カブトムシは森の中に住んでいる。</a:t>
            </a:r>
            <a:endParaRPr sz="1400" b="0" i="0" u="none" strike="noStrike" cap="none">
              <a:solidFill>
                <a:srgbClr val="000000"/>
              </a:solidFill>
              <a:latin typeface="Arial"/>
              <a:ea typeface="Arial"/>
              <a:cs typeface="Arial"/>
              <a:sym typeface="Arial"/>
            </a:endParaRPr>
          </a:p>
        </p:txBody>
      </p:sp>
      <p:sp>
        <p:nvSpPr>
          <p:cNvPr id="444" name="Google Shape;444;p22"/>
          <p:cNvSpPr/>
          <p:nvPr/>
        </p:nvSpPr>
        <p:spPr>
          <a:xfrm>
            <a:off x="612933" y="2302444"/>
            <a:ext cx="2340000" cy="1836000"/>
          </a:xfrm>
          <a:prstGeom prst="rect">
            <a:avLst/>
          </a:prstGeom>
          <a:solidFill>
            <a:srgbClr val="FFFF00"/>
          </a:solidFill>
          <a:ln w="1270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ノコギリクワガタを木で見つけた。</a:t>
            </a:r>
            <a:endParaRPr sz="1400" b="0" i="0" u="none" strike="noStrike" cap="none">
              <a:solidFill>
                <a:srgbClr val="000000"/>
              </a:solidFill>
              <a:latin typeface="Arial"/>
              <a:ea typeface="Arial"/>
              <a:cs typeface="Arial"/>
              <a:sym typeface="Arial"/>
            </a:endParaRPr>
          </a:p>
        </p:txBody>
      </p:sp>
      <p:sp>
        <p:nvSpPr>
          <p:cNvPr id="445" name="Google Shape;445;p22"/>
          <p:cNvSpPr txBox="1"/>
          <p:nvPr/>
        </p:nvSpPr>
        <p:spPr>
          <a:xfrm>
            <a:off x="390938" y="5055876"/>
            <a:ext cx="11410123" cy="1063381"/>
          </a:xfrm>
          <a:prstGeom prst="rect">
            <a:avLst/>
          </a:prstGeom>
          <a:solidFill>
            <a:schemeClr val="lt1"/>
          </a:solidFill>
          <a:ln w="19050"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000"/>
              <a:buFont typeface="Arial"/>
              <a:buNone/>
            </a:pPr>
            <a:r>
              <a:rPr lang="ja-JP" sz="4000" b="0" i="0" u="none" strike="noStrike" cap="none">
                <a:solidFill>
                  <a:srgbClr val="0070C0"/>
                </a:solidFill>
                <a:latin typeface="Arial"/>
                <a:ea typeface="Arial"/>
                <a:cs typeface="Arial"/>
                <a:sym typeface="Arial"/>
              </a:rPr>
              <a:t>こん虫などの動物がいる場所は、　　　　　　。</a:t>
            </a:r>
            <a:endParaRPr sz="2000" b="0" i="0" u="none" strike="noStrike" cap="none">
              <a:solidFill>
                <a:schemeClr val="dk1"/>
              </a:solidFill>
              <a:latin typeface="Arial"/>
              <a:ea typeface="Arial"/>
              <a:cs typeface="Arial"/>
              <a:sym typeface="Arial"/>
            </a:endParaRPr>
          </a:p>
        </p:txBody>
      </p:sp>
      <p:sp>
        <p:nvSpPr>
          <p:cNvPr id="446" name="Google Shape;446;p22"/>
          <p:cNvSpPr/>
          <p:nvPr/>
        </p:nvSpPr>
        <p:spPr>
          <a:xfrm>
            <a:off x="7858334" y="5199942"/>
            <a:ext cx="1620000" cy="7200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ja-JP" sz="3600" b="0" i="0" u="none" strike="noStrike" cap="none">
                <a:solidFill>
                  <a:schemeClr val="dk1"/>
                </a:solidFill>
                <a:latin typeface="Arial"/>
                <a:ea typeface="Arial"/>
                <a:cs typeface="Arial"/>
                <a:sym typeface="Arial"/>
              </a:rPr>
              <a:t>木</a:t>
            </a:r>
            <a:endParaRPr sz="1400" b="0" i="0" u="none" strike="noStrike" cap="none">
              <a:solidFill>
                <a:srgbClr val="000000"/>
              </a:solidFill>
              <a:latin typeface="Arial"/>
              <a:ea typeface="Arial"/>
              <a:cs typeface="Arial"/>
              <a:sym typeface="Arial"/>
            </a:endParaRPr>
          </a:p>
        </p:txBody>
      </p:sp>
      <p:sp>
        <p:nvSpPr>
          <p:cNvPr id="447" name="Google Shape;447;p22"/>
          <p:cNvSpPr/>
          <p:nvPr/>
        </p:nvSpPr>
        <p:spPr>
          <a:xfrm>
            <a:off x="9744506" y="5199942"/>
            <a:ext cx="1620000" cy="7200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ja-JP" sz="3600" b="0" i="0" u="none" strike="noStrike" cap="none">
                <a:solidFill>
                  <a:schemeClr val="dk1"/>
                </a:solidFill>
                <a:latin typeface="Arial"/>
                <a:ea typeface="Arial"/>
                <a:cs typeface="Arial"/>
                <a:sym typeface="Arial"/>
              </a:rPr>
              <a:t>水</a:t>
            </a:r>
            <a:endParaRPr sz="1400" b="0" i="0" u="none" strike="noStrike" cap="none">
              <a:solidFill>
                <a:srgbClr val="000000"/>
              </a:solidFill>
              <a:latin typeface="Arial"/>
              <a:ea typeface="Arial"/>
              <a:cs typeface="Arial"/>
              <a:sym typeface="Arial"/>
            </a:endParaRPr>
          </a:p>
        </p:txBody>
      </p:sp>
      <p:cxnSp>
        <p:nvCxnSpPr>
          <p:cNvPr id="448" name="Google Shape;448;p22"/>
          <p:cNvCxnSpPr>
            <a:stCxn id="441" idx="2"/>
            <a:endCxn id="446" idx="0"/>
          </p:cNvCxnSpPr>
          <p:nvPr/>
        </p:nvCxnSpPr>
        <p:spPr>
          <a:xfrm>
            <a:off x="3070800" y="2245566"/>
            <a:ext cx="5597400" cy="2954400"/>
          </a:xfrm>
          <a:prstGeom prst="straightConnector1">
            <a:avLst/>
          </a:prstGeom>
          <a:noFill/>
          <a:ln w="57150" cap="flat" cmpd="sng">
            <a:solidFill>
              <a:srgbClr val="FF0000"/>
            </a:solidFill>
            <a:prstDash val="solid"/>
            <a:miter lim="800000"/>
            <a:headEnd type="none" w="sm" len="sm"/>
            <a:tailEnd type="triangle" w="med" len="med"/>
          </a:ln>
        </p:spPr>
      </p:cxnSp>
      <p:cxnSp>
        <p:nvCxnSpPr>
          <p:cNvPr id="449" name="Google Shape;449;p22"/>
          <p:cNvCxnSpPr>
            <a:stCxn id="442" idx="2"/>
            <a:endCxn id="447" idx="0"/>
          </p:cNvCxnSpPr>
          <p:nvPr/>
        </p:nvCxnSpPr>
        <p:spPr>
          <a:xfrm>
            <a:off x="9028709" y="2245566"/>
            <a:ext cx="1525800" cy="2954400"/>
          </a:xfrm>
          <a:prstGeom prst="straightConnector1">
            <a:avLst/>
          </a:prstGeom>
          <a:noFill/>
          <a:ln w="57150" cap="flat" cmpd="sng">
            <a:solidFill>
              <a:srgbClr val="FF0000"/>
            </a:solidFill>
            <a:prstDash val="solid"/>
            <a:miter lim="800000"/>
            <a:headEnd type="none" w="sm" len="sm"/>
            <a:tailEnd type="triangle" w="med" len="med"/>
          </a:ln>
        </p:spPr>
      </p:cxnSp>
      <p:sp>
        <p:nvSpPr>
          <p:cNvPr id="2" name="Google Shape;428;p21">
            <a:extLst>
              <a:ext uri="{FF2B5EF4-FFF2-40B4-BE49-F238E27FC236}">
                <a16:creationId xmlns:a16="http://schemas.microsoft.com/office/drawing/2014/main" id="{689D3D65-4939-AB5A-33C3-8A0BF690D11A}"/>
              </a:ext>
            </a:extLst>
          </p:cNvPr>
          <p:cNvSpPr/>
          <p:nvPr/>
        </p:nvSpPr>
        <p:spPr>
          <a:xfrm>
            <a:off x="329149" y="782463"/>
            <a:ext cx="7801059" cy="707734"/>
          </a:xfrm>
          <a:prstGeom prst="roundRect">
            <a:avLst>
              <a:gd name="adj" fmla="val 16667"/>
            </a:avLst>
          </a:prstGeom>
          <a:solidFill>
            <a:schemeClr val="lt1"/>
          </a:solidFill>
          <a:ln w="12700" cap="flat" cmpd="sng">
            <a:solidFill>
              <a:srgbClr val="1C305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ja-JP" altLang="en-US" sz="3600" b="0" i="0" u="none" strike="noStrike" cap="none" dirty="0">
                <a:solidFill>
                  <a:srgbClr val="000000"/>
                </a:solidFill>
                <a:highlight>
                  <a:srgbClr val="FFFF00"/>
                </a:highlight>
                <a:latin typeface="Arial"/>
                <a:ea typeface="Arial"/>
                <a:cs typeface="Arial"/>
                <a:sym typeface="Arial"/>
              </a:rPr>
              <a:t>れい</a:t>
            </a:r>
            <a:r>
              <a:rPr lang="ja-JP" sz="3600" b="0" i="0" u="none" strike="noStrike" cap="none" dirty="0">
                <a:solidFill>
                  <a:srgbClr val="000000"/>
                </a:solidFill>
                <a:latin typeface="Arial"/>
                <a:ea typeface="Arial"/>
                <a:cs typeface="Arial"/>
                <a:sym typeface="Arial"/>
              </a:rPr>
              <a:t>　</a:t>
            </a:r>
            <a:r>
              <a:rPr lang="ja-JP" sz="3600" b="0" i="0" u="none" strike="noStrike" cap="none" dirty="0">
                <a:solidFill>
                  <a:srgbClr val="000000"/>
                </a:solidFill>
                <a:highlight>
                  <a:srgbClr val="FFFF00"/>
                </a:highlight>
                <a:latin typeface="Arial"/>
                <a:ea typeface="Arial"/>
                <a:cs typeface="Arial"/>
                <a:sym typeface="Arial"/>
              </a:rPr>
              <a:t>こん虫などの動物</a:t>
            </a:r>
            <a:r>
              <a:rPr lang="ja-JP" sz="4000" b="0" i="0" u="none" strike="noStrike" cap="none" dirty="0">
                <a:solidFill>
                  <a:srgbClr val="000000"/>
                </a:solidFill>
                <a:latin typeface="Arial"/>
                <a:ea typeface="Arial"/>
                <a:cs typeface="Arial"/>
                <a:sym typeface="Arial"/>
              </a:rPr>
              <a:t>が</a:t>
            </a:r>
            <a:r>
              <a:rPr lang="ja-JP" sz="3600" b="0" i="0" u="none" strike="noStrike" cap="none" dirty="0">
                <a:solidFill>
                  <a:srgbClr val="000000"/>
                </a:solidFill>
                <a:highlight>
                  <a:srgbClr val="FFFF00"/>
                </a:highlight>
                <a:latin typeface="Arial"/>
                <a:ea typeface="Arial"/>
                <a:cs typeface="Arial"/>
                <a:sym typeface="Arial"/>
              </a:rPr>
              <a:t>いる場所</a:t>
            </a:r>
            <a:endParaRPr sz="3600" b="0" i="0" u="none" strike="noStrike" cap="none" dirty="0">
              <a:solidFill>
                <a:srgbClr val="000000"/>
              </a:solidFill>
              <a:highlight>
                <a:srgbClr val="FFFF00"/>
              </a:highlight>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48"/>
                                        </p:tgtEl>
                                        <p:attrNameLst>
                                          <p:attrName>style.visibility</p:attrName>
                                        </p:attrNameLst>
                                      </p:cBhvr>
                                      <p:to>
                                        <p:strVal val="visible"/>
                                      </p:to>
                                    </p:set>
                                    <p:animEffect transition="in" filter="fade">
                                      <p:cBhvr>
                                        <p:cTn id="7" dur="500"/>
                                        <p:tgtEl>
                                          <p:spTgt spid="448"/>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46"/>
                                        </p:tgtEl>
                                        <p:attrNameLst>
                                          <p:attrName>style.visibility</p:attrName>
                                        </p:attrNameLst>
                                      </p:cBhvr>
                                      <p:to>
                                        <p:strVal val="visible"/>
                                      </p:to>
                                    </p:set>
                                    <p:animEffect transition="in" filter="fade">
                                      <p:cBhvr>
                                        <p:cTn id="11" dur="500"/>
                                        <p:tgtEl>
                                          <p:spTgt spid="44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449"/>
                                        </p:tgtEl>
                                        <p:attrNameLst>
                                          <p:attrName>style.visibility</p:attrName>
                                        </p:attrNameLst>
                                      </p:cBhvr>
                                      <p:to>
                                        <p:strVal val="visible"/>
                                      </p:to>
                                    </p:set>
                                    <p:animEffect transition="in" filter="fade">
                                      <p:cBhvr>
                                        <p:cTn id="16" dur="500"/>
                                        <p:tgtEl>
                                          <p:spTgt spid="449"/>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447"/>
                                        </p:tgtEl>
                                        <p:attrNameLst>
                                          <p:attrName>style.visibility</p:attrName>
                                        </p:attrNameLst>
                                      </p:cBhvr>
                                      <p:to>
                                        <p:strVal val="visible"/>
                                      </p:to>
                                    </p:set>
                                    <p:animEffect transition="in" filter="fade">
                                      <p:cBhvr>
                                        <p:cTn id="20" dur="500"/>
                                        <p:tgtEl>
                                          <p:spTgt spid="4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Shape 455"/>
        <p:cNvGrpSpPr/>
        <p:nvPr/>
      </p:nvGrpSpPr>
      <p:grpSpPr>
        <a:xfrm>
          <a:off x="0" y="0"/>
          <a:ext cx="0" cy="0"/>
          <a:chOff x="0" y="0"/>
          <a:chExt cx="0" cy="0"/>
        </a:xfrm>
      </p:grpSpPr>
      <p:sp>
        <p:nvSpPr>
          <p:cNvPr id="456" name="Google Shape;456;p23"/>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
        <p:nvSpPr>
          <p:cNvPr id="457" name="Google Shape;457;p23"/>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23</a:t>
            </a:fld>
            <a:endParaRPr/>
          </a:p>
        </p:txBody>
      </p:sp>
      <p:sp>
        <p:nvSpPr>
          <p:cNvPr id="458" name="Google Shape;458;p23"/>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graphicFrame>
        <p:nvGraphicFramePr>
          <p:cNvPr id="459" name="Google Shape;459;p23"/>
          <p:cNvGraphicFramePr/>
          <p:nvPr/>
        </p:nvGraphicFramePr>
        <p:xfrm>
          <a:off x="1072588" y="2355487"/>
          <a:ext cx="10046800" cy="2174255"/>
        </p:xfrm>
        <a:graphic>
          <a:graphicData uri="http://schemas.openxmlformats.org/drawingml/2006/table">
            <a:tbl>
              <a:tblPr firstRow="1" bandRow="1">
                <a:noFill/>
                <a:tableStyleId>{121C4057-C98B-41D5-8D51-16E351A8DDB5}</a:tableStyleId>
              </a:tblPr>
              <a:tblGrid>
                <a:gridCol w="2511700">
                  <a:extLst>
                    <a:ext uri="{9D8B030D-6E8A-4147-A177-3AD203B41FA5}">
                      <a16:colId xmlns:a16="http://schemas.microsoft.com/office/drawing/2014/main" val="20000"/>
                    </a:ext>
                  </a:extLst>
                </a:gridCol>
                <a:gridCol w="2511700">
                  <a:extLst>
                    <a:ext uri="{9D8B030D-6E8A-4147-A177-3AD203B41FA5}">
                      <a16:colId xmlns:a16="http://schemas.microsoft.com/office/drawing/2014/main" val="20001"/>
                    </a:ext>
                  </a:extLst>
                </a:gridCol>
                <a:gridCol w="2511700">
                  <a:extLst>
                    <a:ext uri="{9D8B030D-6E8A-4147-A177-3AD203B41FA5}">
                      <a16:colId xmlns:a16="http://schemas.microsoft.com/office/drawing/2014/main" val="20002"/>
                    </a:ext>
                  </a:extLst>
                </a:gridCol>
                <a:gridCol w="2511700">
                  <a:extLst>
                    <a:ext uri="{9D8B030D-6E8A-4147-A177-3AD203B41FA5}">
                      <a16:colId xmlns:a16="http://schemas.microsoft.com/office/drawing/2014/main" val="20003"/>
                    </a:ext>
                  </a:extLst>
                </a:gridCol>
              </a:tblGrid>
              <a:tr h="296050">
                <a:tc>
                  <a:txBody>
                    <a:bodyPr/>
                    <a:lstStyle/>
                    <a:p>
                      <a:pPr marL="0" marR="0" lvl="0" indent="0" algn="ctr" rtl="0">
                        <a:lnSpc>
                          <a:spcPct val="100000"/>
                        </a:lnSpc>
                        <a:spcBef>
                          <a:spcPts val="0"/>
                        </a:spcBef>
                        <a:spcAft>
                          <a:spcPts val="0"/>
                        </a:spcAft>
                        <a:buClr>
                          <a:srgbClr val="000000"/>
                        </a:buClr>
                        <a:buSzPts val="3200"/>
                        <a:buFont typeface="Arial"/>
                        <a:buNone/>
                      </a:pPr>
                      <a:r>
                        <a:rPr lang="ja-JP" sz="3200" b="0" u="none" strike="noStrike" cap="none">
                          <a:latin typeface="Arial"/>
                          <a:ea typeface="Arial"/>
                          <a:cs typeface="Arial"/>
                          <a:sym typeface="Arial"/>
                        </a:rPr>
                        <a:t>気づき</a:t>
                      </a:r>
                      <a:endParaRPr sz="1400" u="none" strike="noStrike" cap="none"/>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extLst>
                  <a:ext uri="{0D108BD9-81ED-4DB2-BD59-A6C34878D82A}">
                    <a16:rowId xmlns:a16="http://schemas.microsoft.com/office/drawing/2014/main" val="10000"/>
                  </a:ext>
                </a:extLst>
              </a:tr>
              <a:tr h="1595125">
                <a:tc>
                  <a:txBody>
                    <a:bodyPr/>
                    <a:lstStyle/>
                    <a:p>
                      <a:pPr marL="0" marR="0" lvl="0" indent="0" algn="ctr" rtl="0">
                        <a:lnSpc>
                          <a:spcPct val="100000"/>
                        </a:lnSpc>
                        <a:spcBef>
                          <a:spcPts val="0"/>
                        </a:spcBef>
                        <a:spcAft>
                          <a:spcPts val="0"/>
                        </a:spcAft>
                        <a:buClr>
                          <a:srgbClr val="000000"/>
                        </a:buClr>
                        <a:buSzPts val="3200"/>
                        <a:buFont typeface="Arial"/>
                        <a:buNone/>
                      </a:pPr>
                      <a:r>
                        <a:rPr lang="ja-JP" sz="3200" b="0" u="none" strike="noStrike" cap="none">
                          <a:latin typeface="Arial"/>
                          <a:ea typeface="Arial"/>
                          <a:cs typeface="Arial"/>
                          <a:sym typeface="Arial"/>
                        </a:rPr>
                        <a:t>例</a:t>
                      </a:r>
                      <a:endParaRPr sz="1400" u="none" strike="noStrike" cap="none"/>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2800"/>
                        <a:buFont typeface="Arial"/>
                        <a:buNone/>
                      </a:pPr>
                      <a:r>
                        <a:rPr lang="ja-JP" sz="2800" u="none" strike="noStrike" cap="none">
                          <a:latin typeface="Arial"/>
                          <a:ea typeface="Arial"/>
                          <a:cs typeface="Arial"/>
                          <a:sym typeface="Arial"/>
                        </a:rPr>
                        <a:t>カブトムシ</a:t>
                      </a:r>
                      <a:endParaRPr sz="1800" u="none" strike="noStrike" cap="none">
                        <a:latin typeface="Arial"/>
                        <a:ea typeface="Arial"/>
                        <a:cs typeface="Arial"/>
                        <a:sym typeface="Arial"/>
                      </a:endParaRPr>
                    </a:p>
                    <a:p>
                      <a:pPr marL="0" marR="0" lvl="0" indent="0" algn="ctr" rtl="0">
                        <a:lnSpc>
                          <a:spcPct val="100000"/>
                        </a:lnSpc>
                        <a:spcBef>
                          <a:spcPts val="0"/>
                        </a:spcBef>
                        <a:spcAft>
                          <a:spcPts val="0"/>
                        </a:spcAft>
                        <a:buClr>
                          <a:srgbClr val="000000"/>
                        </a:buClr>
                        <a:buSzPts val="1600"/>
                        <a:buFont typeface="Arial"/>
                        <a:buNone/>
                      </a:pPr>
                      <a:endParaRPr sz="1600" u="none" strike="noStrike" cap="none">
                        <a:latin typeface="Arial"/>
                        <a:ea typeface="Arial"/>
                        <a:cs typeface="Arial"/>
                        <a:sym typeface="Arial"/>
                      </a:endParaRPr>
                    </a:p>
                    <a:p>
                      <a:pPr marL="0" marR="0" lvl="0" indent="0" algn="ctr" rtl="0">
                        <a:lnSpc>
                          <a:spcPct val="100000"/>
                        </a:lnSpc>
                        <a:spcBef>
                          <a:spcPts val="0"/>
                        </a:spcBef>
                        <a:spcAft>
                          <a:spcPts val="0"/>
                        </a:spcAft>
                        <a:buClr>
                          <a:srgbClr val="000000"/>
                        </a:buClr>
                        <a:buSzPts val="2800"/>
                        <a:buFont typeface="Arial"/>
                        <a:buNone/>
                      </a:pPr>
                      <a:r>
                        <a:rPr lang="ja-JP" sz="2800" u="none" strike="noStrike" cap="none">
                          <a:latin typeface="Arial"/>
                          <a:ea typeface="Arial"/>
                          <a:cs typeface="Arial"/>
                          <a:sym typeface="Arial"/>
                        </a:rPr>
                        <a:t>クワガタ</a:t>
                      </a:r>
                      <a:endParaRPr sz="280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b="0" u="none" strike="noStrike" cap="none">
                        <a:latin typeface="Arial"/>
                        <a:ea typeface="Arial"/>
                        <a:cs typeface="Arial"/>
                        <a:sym typeface="Arial"/>
                      </a:endParaRPr>
                    </a:p>
                  </a:txBody>
                  <a:tcPr marL="91450" marR="91450" marT="45725" marB="45725" anchor="ctr">
                    <a:solidFill>
                      <a:schemeClr val="lt1"/>
                    </a:solidFill>
                  </a:tcPr>
                </a:tc>
                <a:extLst>
                  <a:ext uri="{0D108BD9-81ED-4DB2-BD59-A6C34878D82A}">
                    <a16:rowId xmlns:a16="http://schemas.microsoft.com/office/drawing/2014/main" val="10001"/>
                  </a:ext>
                </a:extLst>
              </a:tr>
            </a:tbl>
          </a:graphicData>
        </a:graphic>
      </p:graphicFrame>
      <p:graphicFrame>
        <p:nvGraphicFramePr>
          <p:cNvPr id="460" name="Google Shape;460;p23"/>
          <p:cNvGraphicFramePr/>
          <p:nvPr/>
        </p:nvGraphicFramePr>
        <p:xfrm>
          <a:off x="1080324" y="4970068"/>
          <a:ext cx="10046800" cy="1105425"/>
        </p:xfrm>
        <a:graphic>
          <a:graphicData uri="http://schemas.openxmlformats.org/drawingml/2006/table">
            <a:tbl>
              <a:tblPr firstRow="1" bandRow="1">
                <a:noFill/>
                <a:tableStyleId>{121C4057-C98B-41D5-8D51-16E351A8DDB5}</a:tableStyleId>
              </a:tblPr>
              <a:tblGrid>
                <a:gridCol w="2511700">
                  <a:extLst>
                    <a:ext uri="{9D8B030D-6E8A-4147-A177-3AD203B41FA5}">
                      <a16:colId xmlns:a16="http://schemas.microsoft.com/office/drawing/2014/main" val="20000"/>
                    </a:ext>
                  </a:extLst>
                </a:gridCol>
                <a:gridCol w="2511700">
                  <a:extLst>
                    <a:ext uri="{9D8B030D-6E8A-4147-A177-3AD203B41FA5}">
                      <a16:colId xmlns:a16="http://schemas.microsoft.com/office/drawing/2014/main" val="20001"/>
                    </a:ext>
                  </a:extLst>
                </a:gridCol>
                <a:gridCol w="2511700">
                  <a:extLst>
                    <a:ext uri="{9D8B030D-6E8A-4147-A177-3AD203B41FA5}">
                      <a16:colId xmlns:a16="http://schemas.microsoft.com/office/drawing/2014/main" val="20002"/>
                    </a:ext>
                  </a:extLst>
                </a:gridCol>
                <a:gridCol w="2511700">
                  <a:extLst>
                    <a:ext uri="{9D8B030D-6E8A-4147-A177-3AD203B41FA5}">
                      <a16:colId xmlns:a16="http://schemas.microsoft.com/office/drawing/2014/main" val="20003"/>
                    </a:ext>
                  </a:extLst>
                </a:gridCol>
              </a:tblGrid>
              <a:tr h="1105425">
                <a:tc>
                  <a:txBody>
                    <a:bodyPr/>
                    <a:lstStyle/>
                    <a:p>
                      <a:pPr marL="0" marR="0" lvl="0" indent="0" algn="ctr" rtl="0">
                        <a:lnSpc>
                          <a:spcPct val="100000"/>
                        </a:lnSpc>
                        <a:spcBef>
                          <a:spcPts val="0"/>
                        </a:spcBef>
                        <a:spcAft>
                          <a:spcPts val="0"/>
                        </a:spcAft>
                        <a:buClr>
                          <a:srgbClr val="000000"/>
                        </a:buClr>
                        <a:buSzPts val="3200"/>
                        <a:buFont typeface="Arial"/>
                        <a:buNone/>
                      </a:pPr>
                      <a:r>
                        <a:rPr lang="ja-JP" sz="3200" b="0" u="none" strike="noStrike" cap="none">
                          <a:latin typeface="Arial"/>
                          <a:ea typeface="Arial"/>
                          <a:cs typeface="Arial"/>
                          <a:sym typeface="Arial"/>
                        </a:rPr>
                        <a:t>きょう通点</a:t>
                      </a:r>
                      <a:endParaRPr sz="1400" u="none" strike="noStrike" cap="none"/>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2400"/>
                        <a:buFont typeface="Arial"/>
                        <a:buNone/>
                      </a:pPr>
                      <a:r>
                        <a:rPr lang="ja-JP" sz="2400" b="0" u="none" strike="noStrike" cap="none">
                          <a:latin typeface="Arial"/>
                          <a:ea typeface="Arial"/>
                          <a:cs typeface="Arial"/>
                          <a:sym typeface="Arial"/>
                        </a:rPr>
                        <a:t>黒や茶色</a:t>
                      </a:r>
                      <a:endParaRPr sz="2400" b="0" u="none" strike="noStrike" cap="none">
                        <a:latin typeface="Arial"/>
                        <a:ea typeface="Arial"/>
                        <a:cs typeface="Arial"/>
                        <a:sym typeface="Arial"/>
                      </a:endParaRPr>
                    </a:p>
                    <a:p>
                      <a:pPr marL="0" marR="0" lvl="0" indent="0" algn="ctr" rtl="0">
                        <a:lnSpc>
                          <a:spcPct val="100000"/>
                        </a:lnSpc>
                        <a:spcBef>
                          <a:spcPts val="0"/>
                        </a:spcBef>
                        <a:spcAft>
                          <a:spcPts val="0"/>
                        </a:spcAft>
                        <a:buClr>
                          <a:srgbClr val="000000"/>
                        </a:buClr>
                        <a:buSzPts val="2400"/>
                        <a:buFont typeface="Arial"/>
                        <a:buNone/>
                      </a:pPr>
                      <a:r>
                        <a:rPr lang="ja-JP" sz="2400" b="0" u="none" strike="noStrike" cap="none">
                          <a:latin typeface="Arial"/>
                          <a:ea typeface="Arial"/>
                          <a:cs typeface="Arial"/>
                          <a:sym typeface="Arial"/>
                        </a:rPr>
                        <a:t>じゅえきを吸う</a:t>
                      </a:r>
                      <a:endParaRPr sz="1400" u="none" strike="noStrike" cap="none"/>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extLst>
                  <a:ext uri="{0D108BD9-81ED-4DB2-BD59-A6C34878D82A}">
                    <a16:rowId xmlns:a16="http://schemas.microsoft.com/office/drawing/2014/main" val="10000"/>
                  </a:ext>
                </a:extLst>
              </a:tr>
            </a:tbl>
          </a:graphicData>
        </a:graphic>
      </p:graphicFrame>
      <p:sp>
        <p:nvSpPr>
          <p:cNvPr id="461" name="Google Shape;461;p23"/>
          <p:cNvSpPr/>
          <p:nvPr/>
        </p:nvSpPr>
        <p:spPr>
          <a:xfrm>
            <a:off x="4454081" y="4552678"/>
            <a:ext cx="798654" cy="417390"/>
          </a:xfrm>
          <a:prstGeom prst="downArrow">
            <a:avLst>
              <a:gd name="adj1" fmla="val 50000"/>
              <a:gd name="adj2" fmla="val 50000"/>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462" name="Google Shape;462;p23"/>
          <p:cNvSpPr/>
          <p:nvPr/>
        </p:nvSpPr>
        <p:spPr>
          <a:xfrm>
            <a:off x="7012327" y="4541663"/>
            <a:ext cx="798654" cy="417390"/>
          </a:xfrm>
          <a:prstGeom prst="downArrow">
            <a:avLst>
              <a:gd name="adj1" fmla="val 50000"/>
              <a:gd name="adj2" fmla="val 50000"/>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463" name="Google Shape;463;p23"/>
          <p:cNvSpPr/>
          <p:nvPr/>
        </p:nvSpPr>
        <p:spPr>
          <a:xfrm>
            <a:off x="9475659" y="4552678"/>
            <a:ext cx="798654" cy="417390"/>
          </a:xfrm>
          <a:prstGeom prst="downArrow">
            <a:avLst>
              <a:gd name="adj1" fmla="val 50000"/>
              <a:gd name="adj2" fmla="val 50000"/>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464" name="Google Shape;464;p23"/>
          <p:cNvSpPr/>
          <p:nvPr/>
        </p:nvSpPr>
        <p:spPr>
          <a:xfrm>
            <a:off x="4043408" y="2389867"/>
            <a:ext cx="1620000" cy="515369"/>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ja-JP" sz="3600" b="0" i="0" u="none" strike="noStrike" cap="none">
                <a:solidFill>
                  <a:schemeClr val="dk1"/>
                </a:solidFill>
                <a:latin typeface="Arial"/>
                <a:ea typeface="Arial"/>
                <a:cs typeface="Arial"/>
                <a:sym typeface="Arial"/>
              </a:rPr>
              <a:t>木</a:t>
            </a:r>
            <a:endParaRPr sz="1400" b="0" i="0" u="none" strike="noStrike" cap="none">
              <a:solidFill>
                <a:srgbClr val="000000"/>
              </a:solidFill>
              <a:latin typeface="Arial"/>
              <a:ea typeface="Arial"/>
              <a:cs typeface="Arial"/>
              <a:sym typeface="Arial"/>
            </a:endParaRPr>
          </a:p>
        </p:txBody>
      </p:sp>
      <p:sp>
        <p:nvSpPr>
          <p:cNvPr id="465" name="Google Shape;465;p23"/>
          <p:cNvSpPr/>
          <p:nvPr/>
        </p:nvSpPr>
        <p:spPr>
          <a:xfrm>
            <a:off x="3630952" y="2947768"/>
            <a:ext cx="2407534" cy="1539442"/>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66" name="Google Shape;466;p23"/>
          <p:cNvSpPr/>
          <p:nvPr/>
        </p:nvSpPr>
        <p:spPr>
          <a:xfrm>
            <a:off x="3646028" y="5063877"/>
            <a:ext cx="2407534" cy="943385"/>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68" name="Google Shape;468;p23"/>
          <p:cNvSpPr txBox="1"/>
          <p:nvPr/>
        </p:nvSpPr>
        <p:spPr>
          <a:xfrm>
            <a:off x="323206" y="1516812"/>
            <a:ext cx="11410123" cy="792000"/>
          </a:xfrm>
          <a:prstGeom prst="rect">
            <a:avLst/>
          </a:prstGeom>
          <a:solidFill>
            <a:schemeClr val="lt1"/>
          </a:solidFill>
          <a:ln w="19050"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000"/>
              <a:buFont typeface="Arial"/>
              <a:buNone/>
            </a:pPr>
            <a:r>
              <a:rPr lang="ja-JP" sz="4000" b="0" i="0" u="none" strike="noStrike" cap="none">
                <a:solidFill>
                  <a:srgbClr val="0070C0"/>
                </a:solidFill>
                <a:latin typeface="Arial"/>
                <a:ea typeface="Arial"/>
                <a:cs typeface="Arial"/>
                <a:sym typeface="Arial"/>
              </a:rPr>
              <a:t>こん虫などの動物がいる場所は、　　　　　　。</a:t>
            </a:r>
            <a:endParaRPr sz="2000" b="0" i="0" u="none" strike="noStrike" cap="none">
              <a:solidFill>
                <a:schemeClr val="dk1"/>
              </a:solidFill>
              <a:latin typeface="Arial"/>
              <a:ea typeface="Arial"/>
              <a:cs typeface="Arial"/>
              <a:sym typeface="Arial"/>
            </a:endParaRPr>
          </a:p>
        </p:txBody>
      </p:sp>
      <p:sp>
        <p:nvSpPr>
          <p:cNvPr id="469" name="Google Shape;469;p23"/>
          <p:cNvSpPr/>
          <p:nvPr/>
        </p:nvSpPr>
        <p:spPr>
          <a:xfrm>
            <a:off x="7841401" y="1624812"/>
            <a:ext cx="1620000" cy="5760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ja-JP" sz="3600" b="0" i="0" u="none" strike="noStrike" cap="none">
                <a:solidFill>
                  <a:schemeClr val="dk1"/>
                </a:solidFill>
                <a:latin typeface="Arial"/>
                <a:ea typeface="Arial"/>
                <a:cs typeface="Arial"/>
                <a:sym typeface="Arial"/>
              </a:rPr>
              <a:t>木</a:t>
            </a:r>
            <a:endParaRPr sz="1400" b="0" i="0" u="none" strike="noStrike" cap="none">
              <a:solidFill>
                <a:srgbClr val="000000"/>
              </a:solidFill>
              <a:latin typeface="Arial"/>
              <a:ea typeface="Arial"/>
              <a:cs typeface="Arial"/>
              <a:sym typeface="Arial"/>
            </a:endParaRPr>
          </a:p>
        </p:txBody>
      </p:sp>
      <p:sp>
        <p:nvSpPr>
          <p:cNvPr id="470" name="Google Shape;470;p23"/>
          <p:cNvSpPr/>
          <p:nvPr/>
        </p:nvSpPr>
        <p:spPr>
          <a:xfrm>
            <a:off x="9727573" y="1624812"/>
            <a:ext cx="1620000" cy="5760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ja-JP" sz="3600" b="0" i="0" u="none" strike="noStrike" cap="none">
                <a:solidFill>
                  <a:schemeClr val="dk1"/>
                </a:solidFill>
                <a:latin typeface="Arial"/>
                <a:ea typeface="Arial"/>
                <a:cs typeface="Arial"/>
                <a:sym typeface="Arial"/>
              </a:rPr>
              <a:t>水</a:t>
            </a:r>
            <a:endParaRPr sz="1400" b="0" i="0" u="none" strike="noStrike" cap="none">
              <a:solidFill>
                <a:srgbClr val="000000"/>
              </a:solidFill>
              <a:latin typeface="Arial"/>
              <a:ea typeface="Arial"/>
              <a:cs typeface="Arial"/>
              <a:sym typeface="Arial"/>
            </a:endParaRPr>
          </a:p>
        </p:txBody>
      </p:sp>
      <p:sp>
        <p:nvSpPr>
          <p:cNvPr id="2" name="Google Shape;428;p21">
            <a:extLst>
              <a:ext uri="{FF2B5EF4-FFF2-40B4-BE49-F238E27FC236}">
                <a16:creationId xmlns:a16="http://schemas.microsoft.com/office/drawing/2014/main" id="{40A60350-FB93-F11E-BC26-2A892DB7AAC6}"/>
              </a:ext>
            </a:extLst>
          </p:cNvPr>
          <p:cNvSpPr/>
          <p:nvPr/>
        </p:nvSpPr>
        <p:spPr>
          <a:xfrm>
            <a:off x="329149" y="782463"/>
            <a:ext cx="7801059" cy="707734"/>
          </a:xfrm>
          <a:prstGeom prst="roundRect">
            <a:avLst>
              <a:gd name="adj" fmla="val 16667"/>
            </a:avLst>
          </a:prstGeom>
          <a:solidFill>
            <a:schemeClr val="lt1"/>
          </a:solidFill>
          <a:ln w="12700" cap="flat" cmpd="sng">
            <a:solidFill>
              <a:srgbClr val="1C305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ja-JP" altLang="en-US" sz="3600" b="0" i="0" u="none" strike="noStrike" cap="none" dirty="0">
                <a:solidFill>
                  <a:srgbClr val="000000"/>
                </a:solidFill>
                <a:highlight>
                  <a:srgbClr val="FFFF00"/>
                </a:highlight>
                <a:latin typeface="Arial"/>
                <a:ea typeface="Arial"/>
                <a:cs typeface="Arial"/>
                <a:sym typeface="Arial"/>
              </a:rPr>
              <a:t>れい</a:t>
            </a:r>
            <a:r>
              <a:rPr lang="ja-JP" sz="3600" b="0" i="0" u="none" strike="noStrike" cap="none" dirty="0">
                <a:solidFill>
                  <a:srgbClr val="000000"/>
                </a:solidFill>
                <a:latin typeface="Arial"/>
                <a:ea typeface="Arial"/>
                <a:cs typeface="Arial"/>
                <a:sym typeface="Arial"/>
              </a:rPr>
              <a:t>　</a:t>
            </a:r>
            <a:r>
              <a:rPr lang="ja-JP" sz="3600" b="0" i="0" u="none" strike="noStrike" cap="none" dirty="0">
                <a:solidFill>
                  <a:srgbClr val="000000"/>
                </a:solidFill>
                <a:highlight>
                  <a:srgbClr val="FFFF00"/>
                </a:highlight>
                <a:latin typeface="Arial"/>
                <a:ea typeface="Arial"/>
                <a:cs typeface="Arial"/>
                <a:sym typeface="Arial"/>
              </a:rPr>
              <a:t>こん虫などの動物</a:t>
            </a:r>
            <a:r>
              <a:rPr lang="ja-JP" sz="4000" b="0" i="0" u="none" strike="noStrike" cap="none" dirty="0">
                <a:solidFill>
                  <a:srgbClr val="000000"/>
                </a:solidFill>
                <a:latin typeface="Arial"/>
                <a:ea typeface="Arial"/>
                <a:cs typeface="Arial"/>
                <a:sym typeface="Arial"/>
              </a:rPr>
              <a:t>が</a:t>
            </a:r>
            <a:r>
              <a:rPr lang="ja-JP" sz="3600" b="0" i="0" u="none" strike="noStrike" cap="none" dirty="0">
                <a:solidFill>
                  <a:srgbClr val="000000"/>
                </a:solidFill>
                <a:highlight>
                  <a:srgbClr val="FFFF00"/>
                </a:highlight>
                <a:latin typeface="Arial"/>
                <a:ea typeface="Arial"/>
                <a:cs typeface="Arial"/>
                <a:sym typeface="Arial"/>
              </a:rPr>
              <a:t>いる場所</a:t>
            </a:r>
            <a:endParaRPr sz="3600" b="0" i="0" u="none" strike="noStrike" cap="none" dirty="0">
              <a:solidFill>
                <a:srgbClr val="000000"/>
              </a:solidFill>
              <a:highlight>
                <a:srgbClr val="FFFF00"/>
              </a:highlight>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65"/>
                                        </p:tgtEl>
                                      </p:cBhvr>
                                    </p:animEffect>
                                    <p:set>
                                      <p:cBhvr>
                                        <p:cTn id="7" dur="1" fill="hold">
                                          <p:stCondLst>
                                            <p:cond delay="500"/>
                                          </p:stCondLst>
                                        </p:cTn>
                                        <p:tgtEl>
                                          <p:spTgt spid="46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466"/>
                                        </p:tgtEl>
                                      </p:cBhvr>
                                    </p:animEffect>
                                    <p:set>
                                      <p:cBhvr>
                                        <p:cTn id="12" dur="1" fill="hold">
                                          <p:stCondLst>
                                            <p:cond delay="500"/>
                                          </p:stCondLst>
                                        </p:cTn>
                                        <p:tgtEl>
                                          <p:spTgt spid="46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Shape 475"/>
        <p:cNvGrpSpPr/>
        <p:nvPr/>
      </p:nvGrpSpPr>
      <p:grpSpPr>
        <a:xfrm>
          <a:off x="0" y="0"/>
          <a:ext cx="0" cy="0"/>
          <a:chOff x="0" y="0"/>
          <a:chExt cx="0" cy="0"/>
        </a:xfrm>
      </p:grpSpPr>
      <p:sp>
        <p:nvSpPr>
          <p:cNvPr id="476" name="Google Shape;476;p24"/>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
        <p:nvSpPr>
          <p:cNvPr id="477" name="Google Shape;477;p24"/>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24</a:t>
            </a:fld>
            <a:endParaRPr/>
          </a:p>
        </p:txBody>
      </p:sp>
      <p:graphicFrame>
        <p:nvGraphicFramePr>
          <p:cNvPr id="478" name="Google Shape;478;p24"/>
          <p:cNvGraphicFramePr/>
          <p:nvPr/>
        </p:nvGraphicFramePr>
        <p:xfrm>
          <a:off x="1072588" y="2355487"/>
          <a:ext cx="10046800" cy="2174255"/>
        </p:xfrm>
        <a:graphic>
          <a:graphicData uri="http://schemas.openxmlformats.org/drawingml/2006/table">
            <a:tbl>
              <a:tblPr firstRow="1" bandRow="1">
                <a:noFill/>
                <a:tableStyleId>{121C4057-C98B-41D5-8D51-16E351A8DDB5}</a:tableStyleId>
              </a:tblPr>
              <a:tblGrid>
                <a:gridCol w="2511700">
                  <a:extLst>
                    <a:ext uri="{9D8B030D-6E8A-4147-A177-3AD203B41FA5}">
                      <a16:colId xmlns:a16="http://schemas.microsoft.com/office/drawing/2014/main" val="20000"/>
                    </a:ext>
                  </a:extLst>
                </a:gridCol>
                <a:gridCol w="2511700">
                  <a:extLst>
                    <a:ext uri="{9D8B030D-6E8A-4147-A177-3AD203B41FA5}">
                      <a16:colId xmlns:a16="http://schemas.microsoft.com/office/drawing/2014/main" val="20001"/>
                    </a:ext>
                  </a:extLst>
                </a:gridCol>
                <a:gridCol w="2511700">
                  <a:extLst>
                    <a:ext uri="{9D8B030D-6E8A-4147-A177-3AD203B41FA5}">
                      <a16:colId xmlns:a16="http://schemas.microsoft.com/office/drawing/2014/main" val="20002"/>
                    </a:ext>
                  </a:extLst>
                </a:gridCol>
                <a:gridCol w="2511700">
                  <a:extLst>
                    <a:ext uri="{9D8B030D-6E8A-4147-A177-3AD203B41FA5}">
                      <a16:colId xmlns:a16="http://schemas.microsoft.com/office/drawing/2014/main" val="20003"/>
                    </a:ext>
                  </a:extLst>
                </a:gridCol>
              </a:tblGrid>
              <a:tr h="296050">
                <a:tc>
                  <a:txBody>
                    <a:bodyPr/>
                    <a:lstStyle/>
                    <a:p>
                      <a:pPr marL="0" marR="0" lvl="0" indent="0" algn="ctr" rtl="0">
                        <a:lnSpc>
                          <a:spcPct val="100000"/>
                        </a:lnSpc>
                        <a:spcBef>
                          <a:spcPts val="0"/>
                        </a:spcBef>
                        <a:spcAft>
                          <a:spcPts val="0"/>
                        </a:spcAft>
                        <a:buClr>
                          <a:srgbClr val="000000"/>
                        </a:buClr>
                        <a:buSzPts val="3200"/>
                        <a:buFont typeface="Arial"/>
                        <a:buNone/>
                      </a:pPr>
                      <a:r>
                        <a:rPr lang="ja-JP" sz="3200" b="0" u="none" strike="noStrike" cap="none">
                          <a:latin typeface="Arial"/>
                          <a:ea typeface="Arial"/>
                          <a:cs typeface="Arial"/>
                          <a:sym typeface="Arial"/>
                        </a:rPr>
                        <a:t>気づき</a:t>
                      </a:r>
                      <a:endParaRPr sz="1400" u="none" strike="noStrike" cap="none"/>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extLst>
                  <a:ext uri="{0D108BD9-81ED-4DB2-BD59-A6C34878D82A}">
                    <a16:rowId xmlns:a16="http://schemas.microsoft.com/office/drawing/2014/main" val="10000"/>
                  </a:ext>
                </a:extLst>
              </a:tr>
              <a:tr h="1595125">
                <a:tc>
                  <a:txBody>
                    <a:bodyPr/>
                    <a:lstStyle/>
                    <a:p>
                      <a:pPr marL="0" marR="0" lvl="0" indent="0" algn="ctr" rtl="0">
                        <a:lnSpc>
                          <a:spcPct val="100000"/>
                        </a:lnSpc>
                        <a:spcBef>
                          <a:spcPts val="0"/>
                        </a:spcBef>
                        <a:spcAft>
                          <a:spcPts val="0"/>
                        </a:spcAft>
                        <a:buClr>
                          <a:srgbClr val="000000"/>
                        </a:buClr>
                        <a:buSzPts val="3200"/>
                        <a:buFont typeface="Arial"/>
                        <a:buNone/>
                      </a:pPr>
                      <a:r>
                        <a:rPr lang="ja-JP" sz="3200" b="0" u="none" strike="noStrike" cap="none">
                          <a:latin typeface="Arial"/>
                          <a:ea typeface="Arial"/>
                          <a:cs typeface="Arial"/>
                          <a:sym typeface="Arial"/>
                        </a:rPr>
                        <a:t>例</a:t>
                      </a:r>
                      <a:endParaRPr sz="1400" u="none" strike="noStrike" cap="none"/>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2800"/>
                        <a:buFont typeface="Arial"/>
                        <a:buNone/>
                      </a:pPr>
                      <a:r>
                        <a:rPr lang="ja-JP" sz="2800" u="none" strike="noStrike" cap="none">
                          <a:latin typeface="Arial"/>
                          <a:ea typeface="Arial"/>
                          <a:cs typeface="Arial"/>
                          <a:sym typeface="Arial"/>
                        </a:rPr>
                        <a:t>カブトムシ</a:t>
                      </a:r>
                      <a:endParaRPr sz="2800" u="none" strike="noStrike" cap="none">
                        <a:latin typeface="Arial"/>
                        <a:ea typeface="Arial"/>
                        <a:cs typeface="Arial"/>
                        <a:sym typeface="Arial"/>
                      </a:endParaRPr>
                    </a:p>
                    <a:p>
                      <a:pPr marL="0" marR="0" lvl="0" indent="0" algn="ctr" rtl="0">
                        <a:lnSpc>
                          <a:spcPct val="100000"/>
                        </a:lnSpc>
                        <a:spcBef>
                          <a:spcPts val="0"/>
                        </a:spcBef>
                        <a:spcAft>
                          <a:spcPts val="0"/>
                        </a:spcAft>
                        <a:buClr>
                          <a:srgbClr val="000000"/>
                        </a:buClr>
                        <a:buSzPts val="1600"/>
                        <a:buFont typeface="Arial"/>
                        <a:buNone/>
                      </a:pPr>
                      <a:endParaRPr sz="1600" u="none" strike="noStrike" cap="none">
                        <a:latin typeface="Arial"/>
                        <a:ea typeface="Arial"/>
                        <a:cs typeface="Arial"/>
                        <a:sym typeface="Arial"/>
                      </a:endParaRPr>
                    </a:p>
                    <a:p>
                      <a:pPr marL="0" marR="0" lvl="0" indent="0" algn="ctr" rtl="0">
                        <a:lnSpc>
                          <a:spcPct val="100000"/>
                        </a:lnSpc>
                        <a:spcBef>
                          <a:spcPts val="0"/>
                        </a:spcBef>
                        <a:spcAft>
                          <a:spcPts val="0"/>
                        </a:spcAft>
                        <a:buClr>
                          <a:srgbClr val="000000"/>
                        </a:buClr>
                        <a:buSzPts val="2800"/>
                        <a:buFont typeface="Arial"/>
                        <a:buNone/>
                      </a:pPr>
                      <a:r>
                        <a:rPr lang="ja-JP" sz="2800" u="none" strike="noStrike" cap="none">
                          <a:latin typeface="Arial"/>
                          <a:ea typeface="Arial"/>
                          <a:cs typeface="Arial"/>
                          <a:sym typeface="Arial"/>
                        </a:rPr>
                        <a:t>クワガタ</a:t>
                      </a:r>
                      <a:endParaRPr sz="280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b="0" u="none" strike="noStrike" cap="none">
                        <a:latin typeface="Arial"/>
                        <a:ea typeface="Arial"/>
                        <a:cs typeface="Arial"/>
                        <a:sym typeface="Arial"/>
                      </a:endParaRPr>
                    </a:p>
                  </a:txBody>
                  <a:tcPr marL="91450" marR="91450" marT="45725" marB="45725" anchor="ctr">
                    <a:solidFill>
                      <a:schemeClr val="lt1"/>
                    </a:solidFill>
                  </a:tcPr>
                </a:tc>
                <a:extLst>
                  <a:ext uri="{0D108BD9-81ED-4DB2-BD59-A6C34878D82A}">
                    <a16:rowId xmlns:a16="http://schemas.microsoft.com/office/drawing/2014/main" val="10001"/>
                  </a:ext>
                </a:extLst>
              </a:tr>
            </a:tbl>
          </a:graphicData>
        </a:graphic>
      </p:graphicFrame>
      <p:graphicFrame>
        <p:nvGraphicFramePr>
          <p:cNvPr id="479" name="Google Shape;479;p24"/>
          <p:cNvGraphicFramePr/>
          <p:nvPr/>
        </p:nvGraphicFramePr>
        <p:xfrm>
          <a:off x="1080324" y="4970068"/>
          <a:ext cx="10046800" cy="1105425"/>
        </p:xfrm>
        <a:graphic>
          <a:graphicData uri="http://schemas.openxmlformats.org/drawingml/2006/table">
            <a:tbl>
              <a:tblPr firstRow="1" bandRow="1">
                <a:noFill/>
                <a:tableStyleId>{121C4057-C98B-41D5-8D51-16E351A8DDB5}</a:tableStyleId>
              </a:tblPr>
              <a:tblGrid>
                <a:gridCol w="2511700">
                  <a:extLst>
                    <a:ext uri="{9D8B030D-6E8A-4147-A177-3AD203B41FA5}">
                      <a16:colId xmlns:a16="http://schemas.microsoft.com/office/drawing/2014/main" val="20000"/>
                    </a:ext>
                  </a:extLst>
                </a:gridCol>
                <a:gridCol w="2511700">
                  <a:extLst>
                    <a:ext uri="{9D8B030D-6E8A-4147-A177-3AD203B41FA5}">
                      <a16:colId xmlns:a16="http://schemas.microsoft.com/office/drawing/2014/main" val="20001"/>
                    </a:ext>
                  </a:extLst>
                </a:gridCol>
                <a:gridCol w="2511700">
                  <a:extLst>
                    <a:ext uri="{9D8B030D-6E8A-4147-A177-3AD203B41FA5}">
                      <a16:colId xmlns:a16="http://schemas.microsoft.com/office/drawing/2014/main" val="20002"/>
                    </a:ext>
                  </a:extLst>
                </a:gridCol>
                <a:gridCol w="2511700">
                  <a:extLst>
                    <a:ext uri="{9D8B030D-6E8A-4147-A177-3AD203B41FA5}">
                      <a16:colId xmlns:a16="http://schemas.microsoft.com/office/drawing/2014/main" val="20003"/>
                    </a:ext>
                  </a:extLst>
                </a:gridCol>
              </a:tblGrid>
              <a:tr h="1105425">
                <a:tc>
                  <a:txBody>
                    <a:bodyPr/>
                    <a:lstStyle/>
                    <a:p>
                      <a:pPr marL="0" marR="0" lvl="0" indent="0" algn="ctr" rtl="0">
                        <a:lnSpc>
                          <a:spcPct val="100000"/>
                        </a:lnSpc>
                        <a:spcBef>
                          <a:spcPts val="0"/>
                        </a:spcBef>
                        <a:spcAft>
                          <a:spcPts val="0"/>
                        </a:spcAft>
                        <a:buClr>
                          <a:srgbClr val="000000"/>
                        </a:buClr>
                        <a:buSzPts val="3200"/>
                        <a:buFont typeface="Arial"/>
                        <a:buNone/>
                      </a:pPr>
                      <a:r>
                        <a:rPr lang="ja-JP" sz="3200" b="0" u="none" strike="noStrike" cap="none">
                          <a:latin typeface="Arial"/>
                          <a:ea typeface="Arial"/>
                          <a:cs typeface="Arial"/>
                          <a:sym typeface="Arial"/>
                        </a:rPr>
                        <a:t>きょう通点</a:t>
                      </a:r>
                      <a:endParaRPr sz="1400" u="none" strike="noStrike" cap="none"/>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2400"/>
                        <a:buFont typeface="Arial"/>
                        <a:buNone/>
                      </a:pPr>
                      <a:r>
                        <a:rPr lang="ja-JP" sz="2400" b="0" u="none" strike="noStrike" cap="none">
                          <a:latin typeface="Arial"/>
                          <a:ea typeface="Arial"/>
                          <a:cs typeface="Arial"/>
                          <a:sym typeface="Arial"/>
                        </a:rPr>
                        <a:t>黒や茶色</a:t>
                      </a:r>
                      <a:endParaRPr sz="2400" b="0" u="none" strike="noStrike" cap="none">
                        <a:latin typeface="Arial"/>
                        <a:ea typeface="Arial"/>
                        <a:cs typeface="Arial"/>
                        <a:sym typeface="Arial"/>
                      </a:endParaRPr>
                    </a:p>
                    <a:p>
                      <a:pPr marL="0" marR="0" lvl="0" indent="0" algn="ctr" rtl="0">
                        <a:lnSpc>
                          <a:spcPct val="100000"/>
                        </a:lnSpc>
                        <a:spcBef>
                          <a:spcPts val="0"/>
                        </a:spcBef>
                        <a:spcAft>
                          <a:spcPts val="0"/>
                        </a:spcAft>
                        <a:buClr>
                          <a:srgbClr val="000000"/>
                        </a:buClr>
                        <a:buSzPts val="2400"/>
                        <a:buFont typeface="Arial"/>
                        <a:buNone/>
                      </a:pPr>
                      <a:r>
                        <a:rPr lang="ja-JP" sz="2400" b="0" u="none" strike="noStrike" cap="none">
                          <a:latin typeface="Arial"/>
                          <a:ea typeface="Arial"/>
                          <a:cs typeface="Arial"/>
                          <a:sym typeface="Arial"/>
                        </a:rPr>
                        <a:t>じゅえきを吸う</a:t>
                      </a:r>
                      <a:endParaRPr sz="1400" u="none" strike="noStrike" cap="none"/>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tc>
                  <a:txBody>
                    <a:bodyPr/>
                    <a:lstStyle/>
                    <a:p>
                      <a:pPr marL="0" marR="0" lvl="0" indent="0" algn="ctr" rtl="0">
                        <a:lnSpc>
                          <a:spcPct val="100000"/>
                        </a:lnSpc>
                        <a:spcBef>
                          <a:spcPts val="0"/>
                        </a:spcBef>
                        <a:spcAft>
                          <a:spcPts val="0"/>
                        </a:spcAft>
                        <a:buClr>
                          <a:srgbClr val="000000"/>
                        </a:buClr>
                        <a:buSzPts val="3200"/>
                        <a:buFont typeface="Arial"/>
                        <a:buNone/>
                      </a:pPr>
                      <a:endParaRPr sz="3200" b="0" u="none" strike="noStrike" cap="none">
                        <a:latin typeface="Arial"/>
                        <a:ea typeface="Arial"/>
                        <a:cs typeface="Arial"/>
                        <a:sym typeface="Arial"/>
                      </a:endParaRPr>
                    </a:p>
                  </a:txBody>
                  <a:tcPr marL="91450" marR="91450" marT="45725" marB="45725" anchor="ctr">
                    <a:solidFill>
                      <a:schemeClr val="lt1"/>
                    </a:solidFill>
                  </a:tcPr>
                </a:tc>
                <a:extLst>
                  <a:ext uri="{0D108BD9-81ED-4DB2-BD59-A6C34878D82A}">
                    <a16:rowId xmlns:a16="http://schemas.microsoft.com/office/drawing/2014/main" val="10000"/>
                  </a:ext>
                </a:extLst>
              </a:tr>
            </a:tbl>
          </a:graphicData>
        </a:graphic>
      </p:graphicFrame>
      <p:sp>
        <p:nvSpPr>
          <p:cNvPr id="480" name="Google Shape;480;p24"/>
          <p:cNvSpPr/>
          <p:nvPr/>
        </p:nvSpPr>
        <p:spPr>
          <a:xfrm>
            <a:off x="4454081" y="4552678"/>
            <a:ext cx="798654" cy="417390"/>
          </a:xfrm>
          <a:prstGeom prst="downArrow">
            <a:avLst>
              <a:gd name="adj1" fmla="val 50000"/>
              <a:gd name="adj2" fmla="val 50000"/>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1" name="Google Shape;481;p24"/>
          <p:cNvSpPr/>
          <p:nvPr/>
        </p:nvSpPr>
        <p:spPr>
          <a:xfrm>
            <a:off x="7012327" y="4541663"/>
            <a:ext cx="798654" cy="417390"/>
          </a:xfrm>
          <a:prstGeom prst="downArrow">
            <a:avLst>
              <a:gd name="adj1" fmla="val 50000"/>
              <a:gd name="adj2" fmla="val 50000"/>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2" name="Google Shape;482;p24"/>
          <p:cNvSpPr/>
          <p:nvPr/>
        </p:nvSpPr>
        <p:spPr>
          <a:xfrm>
            <a:off x="9475659" y="4552678"/>
            <a:ext cx="798654" cy="417390"/>
          </a:xfrm>
          <a:prstGeom prst="downArrow">
            <a:avLst>
              <a:gd name="adj1" fmla="val 50000"/>
              <a:gd name="adj2" fmla="val 50000"/>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3" name="Google Shape;483;p24"/>
          <p:cNvSpPr/>
          <p:nvPr/>
        </p:nvSpPr>
        <p:spPr>
          <a:xfrm>
            <a:off x="4043408" y="2389867"/>
            <a:ext cx="1620000" cy="515369"/>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ja-JP" sz="3600" b="0" i="0" u="none" strike="noStrike" cap="none">
                <a:solidFill>
                  <a:schemeClr val="dk1"/>
                </a:solidFill>
                <a:latin typeface="Arial"/>
                <a:ea typeface="Arial"/>
                <a:cs typeface="Arial"/>
                <a:sym typeface="Arial"/>
              </a:rPr>
              <a:t>木</a:t>
            </a:r>
            <a:endParaRPr sz="1400" b="0" i="0" u="none" strike="noStrike" cap="none">
              <a:solidFill>
                <a:srgbClr val="000000"/>
              </a:solidFill>
              <a:latin typeface="Arial"/>
              <a:ea typeface="Arial"/>
              <a:cs typeface="Arial"/>
              <a:sym typeface="Arial"/>
            </a:endParaRPr>
          </a:p>
        </p:txBody>
      </p:sp>
      <p:sp>
        <p:nvSpPr>
          <p:cNvPr id="484" name="Google Shape;484;p24"/>
          <p:cNvSpPr/>
          <p:nvPr/>
        </p:nvSpPr>
        <p:spPr>
          <a:xfrm>
            <a:off x="3596640" y="4974293"/>
            <a:ext cx="2484000" cy="1080000"/>
          </a:xfrm>
          <a:prstGeom prst="roundRect">
            <a:avLst>
              <a:gd name="adj" fmla="val 16667"/>
            </a:avLst>
          </a:prstGeom>
          <a:solidFill>
            <a:srgbClr val="CCFFFF"/>
          </a:solid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0"/>
              <a:buFont typeface="Arial"/>
              <a:buNone/>
            </a:pPr>
            <a:r>
              <a:rPr lang="ja-JP" sz="6000" b="1" i="0" u="none" strike="noStrike" cap="none">
                <a:solidFill>
                  <a:srgbClr val="000000"/>
                </a:solidFill>
                <a:latin typeface="Arial"/>
                <a:ea typeface="Arial"/>
                <a:cs typeface="Arial"/>
                <a:sym typeface="Arial"/>
              </a:rPr>
              <a:t>色</a:t>
            </a:r>
            <a:endParaRPr sz="1400" b="0" i="0" u="none" strike="noStrike" cap="none">
              <a:solidFill>
                <a:srgbClr val="000000"/>
              </a:solidFill>
              <a:latin typeface="Arial"/>
              <a:ea typeface="Arial"/>
              <a:cs typeface="Arial"/>
              <a:sym typeface="Arial"/>
            </a:endParaRPr>
          </a:p>
        </p:txBody>
      </p:sp>
      <p:sp>
        <p:nvSpPr>
          <p:cNvPr id="485" name="Google Shape;485;p24"/>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sp>
        <p:nvSpPr>
          <p:cNvPr id="487" name="Google Shape;487;p24"/>
          <p:cNvSpPr txBox="1"/>
          <p:nvPr/>
        </p:nvSpPr>
        <p:spPr>
          <a:xfrm>
            <a:off x="323206" y="1516812"/>
            <a:ext cx="11410123" cy="792000"/>
          </a:xfrm>
          <a:prstGeom prst="rect">
            <a:avLst/>
          </a:prstGeom>
          <a:solidFill>
            <a:schemeClr val="lt1"/>
          </a:solidFill>
          <a:ln w="19050"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000"/>
              <a:buFont typeface="Arial"/>
              <a:buNone/>
            </a:pPr>
            <a:r>
              <a:rPr lang="ja-JP" sz="4000" b="0" i="0" u="none" strike="noStrike" cap="none">
                <a:solidFill>
                  <a:srgbClr val="0070C0"/>
                </a:solidFill>
                <a:latin typeface="Arial"/>
                <a:ea typeface="Arial"/>
                <a:cs typeface="Arial"/>
                <a:sym typeface="Arial"/>
              </a:rPr>
              <a:t>こん虫などの動物がいる場所は、　　　　　。</a:t>
            </a:r>
            <a:endParaRPr sz="2000" b="0" i="0" u="none" strike="noStrike" cap="none">
              <a:solidFill>
                <a:schemeClr val="dk1"/>
              </a:solidFill>
              <a:latin typeface="Arial"/>
              <a:ea typeface="Arial"/>
              <a:cs typeface="Arial"/>
              <a:sym typeface="Arial"/>
            </a:endParaRPr>
          </a:p>
        </p:txBody>
      </p:sp>
      <p:sp>
        <p:nvSpPr>
          <p:cNvPr id="488" name="Google Shape;488;p24"/>
          <p:cNvSpPr/>
          <p:nvPr/>
        </p:nvSpPr>
        <p:spPr>
          <a:xfrm>
            <a:off x="8070001" y="1624812"/>
            <a:ext cx="1620000" cy="5760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ja-JP" sz="3600" b="0" i="0" u="none" strike="noStrike" cap="none">
                <a:solidFill>
                  <a:schemeClr val="dk1"/>
                </a:solidFill>
                <a:latin typeface="Arial"/>
                <a:ea typeface="Arial"/>
                <a:cs typeface="Arial"/>
                <a:sym typeface="Arial"/>
              </a:rPr>
              <a:t>木</a:t>
            </a:r>
            <a:endParaRPr sz="1400" b="0" i="0" u="none" strike="noStrike" cap="none">
              <a:solidFill>
                <a:srgbClr val="000000"/>
              </a:solidFill>
              <a:latin typeface="Arial"/>
              <a:ea typeface="Arial"/>
              <a:cs typeface="Arial"/>
              <a:sym typeface="Arial"/>
            </a:endParaRPr>
          </a:p>
        </p:txBody>
      </p:sp>
      <p:sp>
        <p:nvSpPr>
          <p:cNvPr id="489" name="Google Shape;489;p24"/>
          <p:cNvSpPr/>
          <p:nvPr/>
        </p:nvSpPr>
        <p:spPr>
          <a:xfrm>
            <a:off x="9956173" y="1624812"/>
            <a:ext cx="1620000" cy="5760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ja-JP" sz="3600" b="0" i="0" u="none" strike="noStrike" cap="none">
                <a:solidFill>
                  <a:schemeClr val="dk1"/>
                </a:solidFill>
                <a:latin typeface="Arial"/>
                <a:ea typeface="Arial"/>
                <a:cs typeface="Arial"/>
                <a:sym typeface="Arial"/>
              </a:rPr>
              <a:t>水</a:t>
            </a:r>
            <a:endParaRPr sz="1400" b="0" i="0" u="none" strike="noStrike" cap="none">
              <a:solidFill>
                <a:srgbClr val="000000"/>
              </a:solidFill>
              <a:latin typeface="Arial"/>
              <a:ea typeface="Arial"/>
              <a:cs typeface="Arial"/>
              <a:sym typeface="Arial"/>
            </a:endParaRPr>
          </a:p>
        </p:txBody>
      </p:sp>
      <p:sp>
        <p:nvSpPr>
          <p:cNvPr id="2" name="Google Shape;428;p21">
            <a:extLst>
              <a:ext uri="{FF2B5EF4-FFF2-40B4-BE49-F238E27FC236}">
                <a16:creationId xmlns:a16="http://schemas.microsoft.com/office/drawing/2014/main" id="{7BFB8075-0F3B-D9D4-6FA8-0C6DC5175D1C}"/>
              </a:ext>
            </a:extLst>
          </p:cNvPr>
          <p:cNvSpPr/>
          <p:nvPr/>
        </p:nvSpPr>
        <p:spPr>
          <a:xfrm>
            <a:off x="329149" y="782463"/>
            <a:ext cx="7801059" cy="707734"/>
          </a:xfrm>
          <a:prstGeom prst="roundRect">
            <a:avLst>
              <a:gd name="adj" fmla="val 16667"/>
            </a:avLst>
          </a:prstGeom>
          <a:solidFill>
            <a:schemeClr val="lt1"/>
          </a:solidFill>
          <a:ln w="12700" cap="flat" cmpd="sng">
            <a:solidFill>
              <a:srgbClr val="1C305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ja-JP" altLang="en-US" sz="3600" b="0" i="0" u="none" strike="noStrike" cap="none" dirty="0">
                <a:solidFill>
                  <a:srgbClr val="000000"/>
                </a:solidFill>
                <a:highlight>
                  <a:srgbClr val="FFFF00"/>
                </a:highlight>
                <a:latin typeface="Arial"/>
                <a:ea typeface="Arial"/>
                <a:cs typeface="Arial"/>
                <a:sym typeface="Arial"/>
              </a:rPr>
              <a:t>れい</a:t>
            </a:r>
            <a:r>
              <a:rPr lang="ja-JP" sz="3600" b="0" i="0" u="none" strike="noStrike" cap="none" dirty="0">
                <a:solidFill>
                  <a:srgbClr val="000000"/>
                </a:solidFill>
                <a:latin typeface="Arial"/>
                <a:ea typeface="Arial"/>
                <a:cs typeface="Arial"/>
                <a:sym typeface="Arial"/>
              </a:rPr>
              <a:t>　</a:t>
            </a:r>
            <a:r>
              <a:rPr lang="ja-JP" sz="3600" b="0" i="0" u="none" strike="noStrike" cap="none" dirty="0">
                <a:solidFill>
                  <a:srgbClr val="000000"/>
                </a:solidFill>
                <a:highlight>
                  <a:srgbClr val="FFFF00"/>
                </a:highlight>
                <a:latin typeface="Arial"/>
                <a:ea typeface="Arial"/>
                <a:cs typeface="Arial"/>
                <a:sym typeface="Arial"/>
              </a:rPr>
              <a:t>こん虫などの動物</a:t>
            </a:r>
            <a:r>
              <a:rPr lang="ja-JP" sz="4000" b="0" i="0" u="none" strike="noStrike" cap="none" dirty="0">
                <a:solidFill>
                  <a:srgbClr val="000000"/>
                </a:solidFill>
                <a:latin typeface="Arial"/>
                <a:ea typeface="Arial"/>
                <a:cs typeface="Arial"/>
                <a:sym typeface="Arial"/>
              </a:rPr>
              <a:t>が</a:t>
            </a:r>
            <a:r>
              <a:rPr lang="ja-JP" sz="3600" b="0" i="0" u="none" strike="noStrike" cap="none" dirty="0">
                <a:solidFill>
                  <a:srgbClr val="000000"/>
                </a:solidFill>
                <a:highlight>
                  <a:srgbClr val="FFFF00"/>
                </a:highlight>
                <a:latin typeface="Arial"/>
                <a:ea typeface="Arial"/>
                <a:cs typeface="Arial"/>
                <a:sym typeface="Arial"/>
              </a:rPr>
              <a:t>いる場所</a:t>
            </a:r>
            <a:endParaRPr sz="3600" b="0" i="0" u="none" strike="noStrike" cap="none" dirty="0">
              <a:solidFill>
                <a:srgbClr val="000000"/>
              </a:solidFill>
              <a:highlight>
                <a:srgbClr val="FFFF00"/>
              </a:highlight>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84"/>
                                        </p:tgtEl>
                                        <p:attrNameLst>
                                          <p:attrName>style.visibility</p:attrName>
                                        </p:attrNameLst>
                                      </p:cBhvr>
                                      <p:to>
                                        <p:strVal val="visible"/>
                                      </p:to>
                                    </p:set>
                                    <p:animEffect transition="in" filter="fade">
                                      <p:cBhvr>
                                        <p:cTn id="7" dur="500"/>
                                        <p:tgtEl>
                                          <p:spTgt spid="4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Shape 134"/>
        <p:cNvGrpSpPr/>
        <p:nvPr/>
      </p:nvGrpSpPr>
      <p:grpSpPr>
        <a:xfrm>
          <a:off x="0" y="0"/>
          <a:ext cx="0" cy="0"/>
          <a:chOff x="0" y="0"/>
          <a:chExt cx="0" cy="0"/>
        </a:xfrm>
      </p:grpSpPr>
      <p:sp>
        <p:nvSpPr>
          <p:cNvPr id="135" name="Google Shape;135;p3"/>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
        <p:nvSpPr>
          <p:cNvPr id="136" name="Google Shape;136;p3"/>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3</a:t>
            </a:fld>
            <a:endParaRPr/>
          </a:p>
        </p:txBody>
      </p:sp>
      <p:sp>
        <p:nvSpPr>
          <p:cNvPr id="137" name="Google Shape;137;p3"/>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sp>
        <p:nvSpPr>
          <p:cNvPr id="138" name="Google Shape;138;p3"/>
          <p:cNvSpPr txBox="1"/>
          <p:nvPr/>
        </p:nvSpPr>
        <p:spPr>
          <a:xfrm>
            <a:off x="311281" y="712658"/>
            <a:ext cx="5580000" cy="461665"/>
          </a:xfrm>
          <a:prstGeom prst="rect">
            <a:avLst/>
          </a:prstGeom>
          <a:solidFill>
            <a:srgbClr val="1E4E7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ja-JP" sz="2400" b="0" i="0" u="none" strike="noStrike" cap="none">
                <a:solidFill>
                  <a:srgbClr val="FFFFFF"/>
                </a:solidFill>
                <a:latin typeface="Arial"/>
                <a:ea typeface="Arial"/>
                <a:cs typeface="Arial"/>
                <a:sym typeface="Arial"/>
              </a:rPr>
              <a:t>０　前の時間までの学習を振り返ろう</a:t>
            </a:r>
            <a:endParaRPr sz="2400" b="0" i="0" u="none" strike="noStrike" cap="none">
              <a:solidFill>
                <a:schemeClr val="lt1"/>
              </a:solidFill>
              <a:latin typeface="Arial"/>
              <a:ea typeface="Arial"/>
              <a:cs typeface="Arial"/>
              <a:sym typeface="Arial"/>
            </a:endParaRPr>
          </a:p>
        </p:txBody>
      </p:sp>
      <p:sp>
        <p:nvSpPr>
          <p:cNvPr id="139" name="Google Shape;139;p3"/>
          <p:cNvSpPr/>
          <p:nvPr/>
        </p:nvSpPr>
        <p:spPr>
          <a:xfrm>
            <a:off x="12343022" y="0"/>
            <a:ext cx="3780000" cy="1527858"/>
          </a:xfrm>
          <a:prstGeom prst="rect">
            <a:avLst/>
          </a:prstGeom>
          <a:solidFill>
            <a:srgbClr val="FFFF99"/>
          </a:solidFill>
          <a:ln w="12700" cap="flat" cmpd="sng">
            <a:solidFill>
              <a:srgbClr val="1C3052"/>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rgbClr val="000000"/>
                </a:solidFill>
                <a:latin typeface="Arial"/>
                <a:ea typeface="Arial"/>
                <a:cs typeface="Arial"/>
                <a:sym typeface="Arial"/>
              </a:rPr>
              <a:t>スライド上部の日付や単元名は、</a:t>
            </a:r>
            <a:endParaRPr sz="1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rgbClr val="000000"/>
                </a:solidFill>
                <a:latin typeface="Arial"/>
                <a:ea typeface="Arial"/>
                <a:cs typeface="Arial"/>
                <a:sym typeface="Arial"/>
              </a:rPr>
              <a:t>「挿入」タブのテキスト</a:t>
            </a:r>
            <a:endParaRPr sz="1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rgbClr val="000000"/>
                </a:solidFill>
                <a:latin typeface="Arial"/>
                <a:ea typeface="Arial"/>
                <a:cs typeface="Arial"/>
                <a:sym typeface="Arial"/>
              </a:rPr>
              <a:t>「ヘッダーとフッター」</a:t>
            </a:r>
            <a:endParaRPr sz="1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rgbClr val="000000"/>
                </a:solidFill>
                <a:latin typeface="Arial"/>
                <a:ea typeface="Arial"/>
                <a:cs typeface="Arial"/>
                <a:sym typeface="Arial"/>
              </a:rPr>
              <a:t>で一括で変更できます。</a:t>
            </a:r>
            <a:endParaRPr sz="1400" b="0" i="0" u="none" strike="noStrike" cap="none">
              <a:solidFill>
                <a:srgbClr val="000000"/>
              </a:solidFill>
              <a:latin typeface="Arial"/>
              <a:ea typeface="Arial"/>
              <a:cs typeface="Arial"/>
              <a:sym typeface="Arial"/>
            </a:endParaRPr>
          </a:p>
        </p:txBody>
      </p:sp>
      <p:sp>
        <p:nvSpPr>
          <p:cNvPr id="140" name="Google Shape;140;p3"/>
          <p:cNvSpPr txBox="1">
            <a:spLocks noGrp="1"/>
          </p:cNvSpPr>
          <p:nvPr>
            <p:ph type="body" idx="1"/>
          </p:nvPr>
        </p:nvSpPr>
        <p:spPr>
          <a:xfrm>
            <a:off x="329151" y="1183444"/>
            <a:ext cx="11471911" cy="4904068"/>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6000"/>
              <a:buNone/>
            </a:pPr>
            <a:r>
              <a:rPr lang="ja-JP" sz="6000" b="1"/>
              <a:t>これまでの理科の</a:t>
            </a:r>
            <a:endParaRPr sz="6000" b="1"/>
          </a:p>
          <a:p>
            <a:pPr marL="0" lvl="0" indent="0" algn="ctr" rtl="0">
              <a:lnSpc>
                <a:spcPct val="90000"/>
              </a:lnSpc>
              <a:spcBef>
                <a:spcPts val="1000"/>
              </a:spcBef>
              <a:spcAft>
                <a:spcPts val="0"/>
              </a:spcAft>
              <a:buClr>
                <a:schemeClr val="lt1"/>
              </a:buClr>
              <a:buSzPts val="6000"/>
              <a:buNone/>
            </a:pPr>
            <a:r>
              <a:rPr lang="ja-JP" sz="6000" b="1"/>
              <a:t>じゅぎょうで学んだこと</a:t>
            </a:r>
            <a:endParaRPr sz="6000" b="1"/>
          </a:p>
          <a:p>
            <a:pPr marL="0" lvl="0" indent="0" algn="ctr" rtl="0">
              <a:lnSpc>
                <a:spcPct val="90000"/>
              </a:lnSpc>
              <a:spcBef>
                <a:spcPts val="1000"/>
              </a:spcBef>
              <a:spcAft>
                <a:spcPts val="0"/>
              </a:spcAft>
              <a:buClr>
                <a:schemeClr val="lt1"/>
              </a:buClr>
              <a:buSzPts val="6000"/>
              <a:buNone/>
            </a:pPr>
            <a:endParaRPr sz="6000" b="1"/>
          </a:p>
          <a:p>
            <a:pPr marL="0" lvl="0" indent="0" algn="ctr" rtl="0">
              <a:lnSpc>
                <a:spcPct val="90000"/>
              </a:lnSpc>
              <a:spcBef>
                <a:spcPts val="1000"/>
              </a:spcBef>
              <a:spcAft>
                <a:spcPts val="0"/>
              </a:spcAft>
              <a:buClr>
                <a:schemeClr val="lt1"/>
              </a:buClr>
              <a:buSzPts val="6000"/>
              <a:buNone/>
            </a:pPr>
            <a:endParaRPr sz="6000" b="1"/>
          </a:p>
          <a:p>
            <a:pPr marL="0" lvl="0" indent="0" algn="ctr" rtl="0">
              <a:lnSpc>
                <a:spcPct val="90000"/>
              </a:lnSpc>
              <a:spcBef>
                <a:spcPts val="1000"/>
              </a:spcBef>
              <a:spcAft>
                <a:spcPts val="0"/>
              </a:spcAft>
              <a:buClr>
                <a:schemeClr val="lt1"/>
              </a:buClr>
              <a:buSzPts val="6000"/>
              <a:buNone/>
            </a:pPr>
            <a:endParaRPr sz="6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0">
                                            <p:txEl>
                                              <p:pRg st="0" end="0"/>
                                            </p:txEl>
                                          </p:spTgt>
                                        </p:tgtEl>
                                        <p:attrNameLst>
                                          <p:attrName>style.visibility</p:attrName>
                                        </p:attrNameLst>
                                      </p:cBhvr>
                                      <p:to>
                                        <p:strVal val="visible"/>
                                      </p:to>
                                    </p:set>
                                    <p:animEffect transition="in" filter="fade">
                                      <p:cBhvr>
                                        <p:cTn id="7" dur="500"/>
                                        <p:tgtEl>
                                          <p:spTgt spid="14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0">
                                            <p:txEl>
                                              <p:pRg st="1" end="1"/>
                                            </p:txEl>
                                          </p:spTgt>
                                        </p:tgtEl>
                                        <p:attrNameLst>
                                          <p:attrName>style.visibility</p:attrName>
                                        </p:attrNameLst>
                                      </p:cBhvr>
                                      <p:to>
                                        <p:strVal val="visible"/>
                                      </p:to>
                                    </p:set>
                                    <p:animEffect transition="in" filter="fade">
                                      <p:cBhvr>
                                        <p:cTn id="12" dur="500"/>
                                        <p:tgtEl>
                                          <p:spTgt spid="14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0">
                                            <p:txEl>
                                              <p:pRg st="2" end="2"/>
                                            </p:txEl>
                                          </p:spTgt>
                                        </p:tgtEl>
                                        <p:attrNameLst>
                                          <p:attrName>style.visibility</p:attrName>
                                        </p:attrNameLst>
                                      </p:cBhvr>
                                      <p:to>
                                        <p:strVal val="visible"/>
                                      </p:to>
                                    </p:set>
                                    <p:animEffect transition="in" filter="fade">
                                      <p:cBhvr>
                                        <p:cTn id="17" dur="500"/>
                                        <p:tgtEl>
                                          <p:spTgt spid="14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0">
                                            <p:txEl>
                                              <p:pRg st="3" end="3"/>
                                            </p:txEl>
                                          </p:spTgt>
                                        </p:tgtEl>
                                        <p:attrNameLst>
                                          <p:attrName>style.visibility</p:attrName>
                                        </p:attrNameLst>
                                      </p:cBhvr>
                                      <p:to>
                                        <p:strVal val="visible"/>
                                      </p:to>
                                    </p:set>
                                    <p:animEffect transition="in" filter="fade">
                                      <p:cBhvr>
                                        <p:cTn id="22" dur="500"/>
                                        <p:tgtEl>
                                          <p:spTgt spid="14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0">
                                            <p:txEl>
                                              <p:pRg st="4" end="4"/>
                                            </p:txEl>
                                          </p:spTgt>
                                        </p:tgtEl>
                                        <p:attrNameLst>
                                          <p:attrName>style.visibility</p:attrName>
                                        </p:attrNameLst>
                                      </p:cBhvr>
                                      <p:to>
                                        <p:strVal val="visible"/>
                                      </p:to>
                                    </p:set>
                                    <p:animEffect transition="in" filter="fade">
                                      <p:cBhvr>
                                        <p:cTn id="27" dur="500"/>
                                        <p:tgtEl>
                                          <p:spTgt spid="14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Shape 145"/>
        <p:cNvGrpSpPr/>
        <p:nvPr/>
      </p:nvGrpSpPr>
      <p:grpSpPr>
        <a:xfrm>
          <a:off x="0" y="0"/>
          <a:ext cx="0" cy="0"/>
          <a:chOff x="0" y="0"/>
          <a:chExt cx="0" cy="0"/>
        </a:xfrm>
      </p:grpSpPr>
      <p:sp>
        <p:nvSpPr>
          <p:cNvPr id="146" name="Google Shape;146;p4"/>
          <p:cNvSpPr txBox="1">
            <a:spLocks noGrp="1"/>
          </p:cNvSpPr>
          <p:nvPr>
            <p:ph type="body" idx="1"/>
          </p:nvPr>
        </p:nvSpPr>
        <p:spPr>
          <a:xfrm>
            <a:off x="329151" y="1183444"/>
            <a:ext cx="11471911" cy="4904068"/>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6000"/>
              <a:buNone/>
            </a:pPr>
            <a:r>
              <a:rPr lang="ja-JP" sz="6000" b="1"/>
              <a:t>〇〇で遊んでみよう！</a:t>
            </a:r>
            <a:endParaRPr sz="6000" b="1"/>
          </a:p>
          <a:p>
            <a:pPr marL="0" lvl="0" indent="0" algn="ctr" rtl="0">
              <a:lnSpc>
                <a:spcPct val="90000"/>
              </a:lnSpc>
              <a:spcBef>
                <a:spcPts val="1000"/>
              </a:spcBef>
              <a:spcAft>
                <a:spcPts val="0"/>
              </a:spcAft>
              <a:buClr>
                <a:schemeClr val="lt1"/>
              </a:buClr>
              <a:buSzPts val="6000"/>
              <a:buNone/>
            </a:pPr>
            <a:r>
              <a:rPr lang="ja-JP" sz="6000" b="1"/>
              <a:t>や</a:t>
            </a:r>
            <a:endParaRPr sz="6000" b="1"/>
          </a:p>
          <a:p>
            <a:pPr marL="0" lvl="0" indent="0" algn="ctr" rtl="0">
              <a:lnSpc>
                <a:spcPct val="90000"/>
              </a:lnSpc>
              <a:spcBef>
                <a:spcPts val="1000"/>
              </a:spcBef>
              <a:spcAft>
                <a:spcPts val="0"/>
              </a:spcAft>
              <a:buClr>
                <a:schemeClr val="lt1"/>
              </a:buClr>
              <a:buSzPts val="6000"/>
              <a:buNone/>
            </a:pPr>
            <a:r>
              <a:rPr lang="ja-JP" sz="6000" b="1"/>
              <a:t>〇〇をつかってみよう！</a:t>
            </a:r>
            <a:endParaRPr sz="6000" b="1"/>
          </a:p>
          <a:p>
            <a:pPr marL="0" lvl="0" indent="0" algn="ctr" rtl="0">
              <a:lnSpc>
                <a:spcPct val="90000"/>
              </a:lnSpc>
              <a:spcBef>
                <a:spcPts val="1000"/>
              </a:spcBef>
              <a:spcAft>
                <a:spcPts val="0"/>
              </a:spcAft>
              <a:buClr>
                <a:schemeClr val="lt1"/>
              </a:buClr>
              <a:buSzPts val="6000"/>
              <a:buNone/>
            </a:pPr>
            <a:r>
              <a:rPr lang="ja-JP" sz="6000" b="1"/>
              <a:t>　　　　　　　　　など</a:t>
            </a:r>
            <a:endParaRPr/>
          </a:p>
        </p:txBody>
      </p:sp>
      <p:sp>
        <p:nvSpPr>
          <p:cNvPr id="147" name="Google Shape;147;p4"/>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
        <p:nvSpPr>
          <p:cNvPr id="148" name="Google Shape;148;p4"/>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4</a:t>
            </a:fld>
            <a:endParaRPr/>
          </a:p>
        </p:txBody>
      </p:sp>
      <p:sp>
        <p:nvSpPr>
          <p:cNvPr id="149" name="Google Shape;149;p4"/>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sp>
        <p:nvSpPr>
          <p:cNvPr id="150" name="Google Shape;150;p4"/>
          <p:cNvSpPr txBox="1"/>
          <p:nvPr/>
        </p:nvSpPr>
        <p:spPr>
          <a:xfrm>
            <a:off x="311281" y="712658"/>
            <a:ext cx="3760848" cy="461665"/>
          </a:xfrm>
          <a:prstGeom prst="rect">
            <a:avLst/>
          </a:prstGeom>
          <a:solidFill>
            <a:srgbClr val="1E4E7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ja-JP" sz="2400" b="0" i="0" u="none" strike="noStrike" cap="none">
                <a:solidFill>
                  <a:srgbClr val="FFFFFF"/>
                </a:solidFill>
                <a:latin typeface="Arial"/>
                <a:ea typeface="Arial"/>
                <a:cs typeface="Arial"/>
                <a:sym typeface="Arial"/>
              </a:rPr>
              <a:t>０　「〇〇」で遊ぼう</a:t>
            </a:r>
            <a:endParaRPr sz="2400" b="0" i="0" u="none" strike="noStrike" cap="none">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6">
                                            <p:txEl>
                                              <p:pRg st="0" end="0"/>
                                            </p:txEl>
                                          </p:spTgt>
                                        </p:tgtEl>
                                        <p:attrNameLst>
                                          <p:attrName>style.visibility</p:attrName>
                                        </p:attrNameLst>
                                      </p:cBhvr>
                                      <p:to>
                                        <p:strVal val="visible"/>
                                      </p:to>
                                    </p:set>
                                    <p:animEffect transition="in" filter="fade">
                                      <p:cBhvr>
                                        <p:cTn id="7" dur="500"/>
                                        <p:tgtEl>
                                          <p:spTgt spid="1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6">
                                            <p:txEl>
                                              <p:pRg st="1" end="1"/>
                                            </p:txEl>
                                          </p:spTgt>
                                        </p:tgtEl>
                                        <p:attrNameLst>
                                          <p:attrName>style.visibility</p:attrName>
                                        </p:attrNameLst>
                                      </p:cBhvr>
                                      <p:to>
                                        <p:strVal val="visible"/>
                                      </p:to>
                                    </p:set>
                                    <p:animEffect transition="in" filter="fade">
                                      <p:cBhvr>
                                        <p:cTn id="12" dur="500"/>
                                        <p:tgtEl>
                                          <p:spTgt spid="14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6">
                                            <p:txEl>
                                              <p:pRg st="2" end="2"/>
                                            </p:txEl>
                                          </p:spTgt>
                                        </p:tgtEl>
                                        <p:attrNameLst>
                                          <p:attrName>style.visibility</p:attrName>
                                        </p:attrNameLst>
                                      </p:cBhvr>
                                      <p:to>
                                        <p:strVal val="visible"/>
                                      </p:to>
                                    </p:set>
                                    <p:animEffect transition="in" filter="fade">
                                      <p:cBhvr>
                                        <p:cTn id="17" dur="500"/>
                                        <p:tgtEl>
                                          <p:spTgt spid="14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6">
                                            <p:txEl>
                                              <p:pRg st="3" end="3"/>
                                            </p:txEl>
                                          </p:spTgt>
                                        </p:tgtEl>
                                        <p:attrNameLst>
                                          <p:attrName>style.visibility</p:attrName>
                                        </p:attrNameLst>
                                      </p:cBhvr>
                                      <p:to>
                                        <p:strVal val="visible"/>
                                      </p:to>
                                    </p:set>
                                    <p:animEffect transition="in" filter="fade">
                                      <p:cBhvr>
                                        <p:cTn id="22" dur="500"/>
                                        <p:tgtEl>
                                          <p:spTgt spid="14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5"/>
          <p:cNvSpPr txBox="1">
            <a:spLocks noGrp="1"/>
          </p:cNvSpPr>
          <p:nvPr>
            <p:ph type="body" idx="1"/>
          </p:nvPr>
        </p:nvSpPr>
        <p:spPr>
          <a:xfrm>
            <a:off x="855406" y="1183444"/>
            <a:ext cx="10510684" cy="4904068"/>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6000"/>
              <a:buNone/>
            </a:pPr>
            <a:r>
              <a:rPr lang="ja-JP" sz="6000" b="1"/>
              <a:t>〇〇について知っていることは、ありますか？</a:t>
            </a:r>
            <a:endParaRPr/>
          </a:p>
        </p:txBody>
      </p:sp>
      <p:sp>
        <p:nvSpPr>
          <p:cNvPr id="157" name="Google Shape;157;p5"/>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
        <p:nvSpPr>
          <p:cNvPr id="158" name="Google Shape;158;p5"/>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5</a:t>
            </a:fld>
            <a:endParaRPr/>
          </a:p>
        </p:txBody>
      </p:sp>
      <p:sp>
        <p:nvSpPr>
          <p:cNvPr id="159" name="Google Shape;159;p5"/>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sp>
        <p:nvSpPr>
          <p:cNvPr id="160" name="Google Shape;160;p5"/>
          <p:cNvSpPr txBox="1"/>
          <p:nvPr/>
        </p:nvSpPr>
        <p:spPr>
          <a:xfrm>
            <a:off x="311281" y="712658"/>
            <a:ext cx="6638159" cy="470786"/>
          </a:xfrm>
          <a:prstGeom prst="rect">
            <a:avLst/>
          </a:prstGeom>
          <a:solidFill>
            <a:srgbClr val="1E4E7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ja-JP" sz="2400" b="0" i="0" u="none" strike="noStrike" cap="none">
                <a:solidFill>
                  <a:srgbClr val="FFFFFF"/>
                </a:solidFill>
                <a:latin typeface="Arial"/>
                <a:ea typeface="Arial"/>
                <a:cs typeface="Arial"/>
                <a:sym typeface="Arial"/>
              </a:rPr>
              <a:t>１　「自分が知っていること」を思い出そう　　</a:t>
            </a:r>
            <a:endParaRPr sz="2400" b="0" i="0" u="none" strike="noStrike" cap="none">
              <a:solidFill>
                <a:schemeClr val="lt1"/>
              </a:solidFill>
              <a:latin typeface="Arial"/>
              <a:ea typeface="Arial"/>
              <a:cs typeface="Arial"/>
              <a:sym typeface="Arial"/>
            </a:endParaRPr>
          </a:p>
        </p:txBody>
      </p:sp>
      <p:sp>
        <p:nvSpPr>
          <p:cNvPr id="161" name="Google Shape;161;p5"/>
          <p:cNvSpPr/>
          <p:nvPr/>
        </p:nvSpPr>
        <p:spPr>
          <a:xfrm>
            <a:off x="12343022" y="0"/>
            <a:ext cx="3780000" cy="1527858"/>
          </a:xfrm>
          <a:prstGeom prst="rect">
            <a:avLst/>
          </a:prstGeom>
          <a:solidFill>
            <a:srgbClr val="FFFF99"/>
          </a:solidFill>
          <a:ln w="12700" cap="flat" cmpd="sng">
            <a:solidFill>
              <a:srgbClr val="1C3052"/>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rgbClr val="000000"/>
                </a:solidFill>
                <a:latin typeface="Arial"/>
                <a:ea typeface="Arial"/>
                <a:cs typeface="Arial"/>
                <a:sym typeface="Arial"/>
              </a:rPr>
              <a:t>スライド上部の日付や単元名は、</a:t>
            </a:r>
            <a:endParaRPr sz="1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rgbClr val="000000"/>
                </a:solidFill>
                <a:latin typeface="Arial"/>
                <a:ea typeface="Arial"/>
                <a:cs typeface="Arial"/>
                <a:sym typeface="Arial"/>
              </a:rPr>
              <a:t>「挿入」タブのテキスト</a:t>
            </a:r>
            <a:endParaRPr sz="1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rgbClr val="000000"/>
                </a:solidFill>
                <a:latin typeface="Arial"/>
                <a:ea typeface="Arial"/>
                <a:cs typeface="Arial"/>
                <a:sym typeface="Arial"/>
              </a:rPr>
              <a:t>「ヘッダーとフッター」</a:t>
            </a:r>
            <a:endParaRPr sz="1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rgbClr val="000000"/>
                </a:solidFill>
                <a:latin typeface="Arial"/>
                <a:ea typeface="Arial"/>
                <a:cs typeface="Arial"/>
                <a:sym typeface="Arial"/>
              </a:rPr>
              <a:t>で一括で変更できます。</a:t>
            </a: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6">
                                            <p:txEl>
                                              <p:pRg st="0" end="0"/>
                                            </p:txEl>
                                          </p:spTgt>
                                        </p:tgtEl>
                                        <p:attrNameLst>
                                          <p:attrName>style.visibility</p:attrName>
                                        </p:attrNameLst>
                                      </p:cBhvr>
                                      <p:to>
                                        <p:strVal val="visible"/>
                                      </p:to>
                                    </p:set>
                                    <p:animEffect transition="in" filter="fade">
                                      <p:cBhvr>
                                        <p:cTn id="7" dur="500"/>
                                        <p:tgtEl>
                                          <p:spTgt spid="15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6"/>
          <p:cNvSpPr txBox="1">
            <a:spLocks noGrp="1"/>
          </p:cNvSpPr>
          <p:nvPr>
            <p:ph type="body" idx="1"/>
          </p:nvPr>
        </p:nvSpPr>
        <p:spPr>
          <a:xfrm>
            <a:off x="585216" y="1183444"/>
            <a:ext cx="10960608" cy="4904068"/>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6000"/>
              <a:buNone/>
            </a:pPr>
            <a:r>
              <a:rPr lang="ja-JP" sz="6000" b="1"/>
              <a:t>今日は、</a:t>
            </a:r>
            <a:endParaRPr sz="6000" b="1"/>
          </a:p>
          <a:p>
            <a:pPr marL="0" lvl="0" indent="0" algn="ctr" rtl="0">
              <a:lnSpc>
                <a:spcPct val="90000"/>
              </a:lnSpc>
              <a:spcBef>
                <a:spcPts val="1000"/>
              </a:spcBef>
              <a:spcAft>
                <a:spcPts val="0"/>
              </a:spcAft>
              <a:buClr>
                <a:schemeClr val="lt1"/>
              </a:buClr>
              <a:buSzPts val="6000"/>
              <a:buNone/>
            </a:pPr>
            <a:r>
              <a:rPr lang="ja-JP" sz="6000" b="1"/>
              <a:t>「</a:t>
            </a:r>
            <a:r>
              <a:rPr lang="ja-JP" sz="6000">
                <a:solidFill>
                  <a:schemeClr val="dk1"/>
                </a:solidFill>
                <a:highlight>
                  <a:srgbClr val="FFFF00"/>
                </a:highlight>
                <a:latin typeface="Arial"/>
                <a:ea typeface="Arial"/>
                <a:cs typeface="Arial"/>
                <a:sym typeface="Arial"/>
              </a:rPr>
              <a:t> </a:t>
            </a:r>
            <a:r>
              <a:rPr lang="ja-JP" sz="8000" b="1">
                <a:solidFill>
                  <a:schemeClr val="dk1"/>
                </a:solidFill>
                <a:highlight>
                  <a:srgbClr val="FFFF00"/>
                </a:highlight>
                <a:latin typeface="Arial"/>
                <a:ea typeface="Arial"/>
                <a:cs typeface="Arial"/>
                <a:sym typeface="Arial"/>
              </a:rPr>
              <a:t>■■■■</a:t>
            </a:r>
            <a:r>
              <a:rPr lang="ja-JP" sz="6000" b="1">
                <a:solidFill>
                  <a:schemeClr val="dk1"/>
                </a:solidFill>
                <a:highlight>
                  <a:srgbClr val="FFFF00"/>
                </a:highlight>
                <a:latin typeface="Arial"/>
                <a:ea typeface="Arial"/>
                <a:cs typeface="Arial"/>
                <a:sym typeface="Arial"/>
              </a:rPr>
              <a:t> </a:t>
            </a:r>
            <a:r>
              <a:rPr lang="ja-JP" sz="6000" b="1">
                <a:latin typeface="Arial"/>
                <a:ea typeface="Arial"/>
                <a:cs typeface="Arial"/>
                <a:sym typeface="Arial"/>
              </a:rPr>
              <a:t>の</a:t>
            </a:r>
            <a:r>
              <a:rPr lang="ja-JP" sz="6000" b="1">
                <a:solidFill>
                  <a:schemeClr val="dk1"/>
                </a:solidFill>
                <a:highlight>
                  <a:srgbClr val="FFFF00"/>
                </a:highlight>
                <a:latin typeface="Arial"/>
                <a:ea typeface="Arial"/>
                <a:cs typeface="Arial"/>
                <a:sym typeface="Arial"/>
              </a:rPr>
              <a:t> △△△△ </a:t>
            </a:r>
            <a:r>
              <a:rPr lang="ja-JP" sz="6000" b="1"/>
              <a:t>」</a:t>
            </a:r>
            <a:endParaRPr sz="6000" b="1"/>
          </a:p>
          <a:p>
            <a:pPr marL="0" lvl="0" indent="0" algn="ctr" rtl="0">
              <a:lnSpc>
                <a:spcPct val="90000"/>
              </a:lnSpc>
              <a:spcBef>
                <a:spcPts val="1000"/>
              </a:spcBef>
              <a:spcAft>
                <a:spcPts val="0"/>
              </a:spcAft>
              <a:buClr>
                <a:schemeClr val="lt1"/>
              </a:buClr>
              <a:buSzPts val="6000"/>
              <a:buNone/>
            </a:pPr>
            <a:r>
              <a:rPr lang="ja-JP" sz="6000" b="1"/>
              <a:t>について考えていこう</a:t>
            </a:r>
            <a:endParaRPr/>
          </a:p>
        </p:txBody>
      </p:sp>
      <p:sp>
        <p:nvSpPr>
          <p:cNvPr id="168" name="Google Shape;168;p6"/>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
        <p:nvSpPr>
          <p:cNvPr id="169" name="Google Shape;169;p6"/>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6</a:t>
            </a:fld>
            <a:endParaRPr/>
          </a:p>
        </p:txBody>
      </p:sp>
      <p:sp>
        <p:nvSpPr>
          <p:cNvPr id="170" name="Google Shape;170;p6"/>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sp>
        <p:nvSpPr>
          <p:cNvPr id="171" name="Google Shape;171;p6"/>
          <p:cNvSpPr txBox="1"/>
          <p:nvPr/>
        </p:nvSpPr>
        <p:spPr>
          <a:xfrm>
            <a:off x="311280" y="712658"/>
            <a:ext cx="7471280" cy="461665"/>
          </a:xfrm>
          <a:prstGeom prst="rect">
            <a:avLst/>
          </a:prstGeom>
          <a:solidFill>
            <a:srgbClr val="1E4E7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ja-JP" sz="2400" b="0" i="0" u="none" strike="noStrike" cap="none">
                <a:solidFill>
                  <a:srgbClr val="FFFFFF"/>
                </a:solidFill>
                <a:latin typeface="Arial"/>
                <a:ea typeface="Arial"/>
                <a:cs typeface="Arial"/>
                <a:sym typeface="Arial"/>
              </a:rPr>
              <a:t>２　今日のじゅぎょうのテーマをかくにんしよう　　</a:t>
            </a:r>
            <a:endParaRPr sz="2400" b="0" i="0" u="none" strike="noStrike" cap="none">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7">
                                            <p:txEl>
                                              <p:pRg st="0" end="0"/>
                                            </p:txEl>
                                          </p:spTgt>
                                        </p:tgtEl>
                                        <p:attrNameLst>
                                          <p:attrName>style.visibility</p:attrName>
                                        </p:attrNameLst>
                                      </p:cBhvr>
                                      <p:to>
                                        <p:strVal val="visible"/>
                                      </p:to>
                                    </p:set>
                                    <p:animEffect transition="in" filter="fade">
                                      <p:cBhvr>
                                        <p:cTn id="7" dur="500"/>
                                        <p:tgtEl>
                                          <p:spTgt spid="1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7">
                                            <p:txEl>
                                              <p:pRg st="1" end="1"/>
                                            </p:txEl>
                                          </p:spTgt>
                                        </p:tgtEl>
                                        <p:attrNameLst>
                                          <p:attrName>style.visibility</p:attrName>
                                        </p:attrNameLst>
                                      </p:cBhvr>
                                      <p:to>
                                        <p:strVal val="visible"/>
                                      </p:to>
                                    </p:set>
                                    <p:animEffect transition="in" filter="fade">
                                      <p:cBhvr>
                                        <p:cTn id="12" dur="500"/>
                                        <p:tgtEl>
                                          <p:spTgt spid="1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7">
                                            <p:txEl>
                                              <p:pRg st="2" end="2"/>
                                            </p:txEl>
                                          </p:spTgt>
                                        </p:tgtEl>
                                        <p:attrNameLst>
                                          <p:attrName>style.visibility</p:attrName>
                                        </p:attrNameLst>
                                      </p:cBhvr>
                                      <p:to>
                                        <p:strVal val="visible"/>
                                      </p:to>
                                    </p:set>
                                    <p:animEffect transition="in" filter="fade">
                                      <p:cBhvr>
                                        <p:cTn id="17" dur="500"/>
                                        <p:tgtEl>
                                          <p:spTgt spid="1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7"/>
          <p:cNvSpPr txBox="1">
            <a:spLocks noGrp="1"/>
          </p:cNvSpPr>
          <p:nvPr>
            <p:ph type="body" idx="1"/>
          </p:nvPr>
        </p:nvSpPr>
        <p:spPr>
          <a:xfrm>
            <a:off x="585216" y="1276047"/>
            <a:ext cx="10960608" cy="425666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lt1"/>
              </a:buClr>
              <a:buSzPts val="4400"/>
              <a:buNone/>
            </a:pPr>
            <a:r>
              <a:rPr lang="ja-JP" sz="4400">
                <a:latin typeface="Arial"/>
                <a:ea typeface="Arial"/>
                <a:cs typeface="Arial"/>
                <a:sym typeface="Arial"/>
              </a:rPr>
              <a:t>〇〇〇〇（体験活動）をしてみましょう。</a:t>
            </a:r>
            <a:endParaRPr sz="4400">
              <a:latin typeface="Arial"/>
              <a:ea typeface="Arial"/>
              <a:cs typeface="Arial"/>
              <a:sym typeface="Arial"/>
            </a:endParaRPr>
          </a:p>
          <a:p>
            <a:pPr marL="0" lvl="0" indent="0" algn="l" rtl="0">
              <a:lnSpc>
                <a:spcPct val="100000"/>
              </a:lnSpc>
              <a:spcBef>
                <a:spcPts val="1000"/>
              </a:spcBef>
              <a:spcAft>
                <a:spcPts val="0"/>
              </a:spcAft>
              <a:buClr>
                <a:schemeClr val="lt1"/>
              </a:buClr>
              <a:buSzPts val="4400"/>
              <a:buNone/>
            </a:pPr>
            <a:endParaRPr sz="2500">
              <a:latin typeface="Arial"/>
              <a:ea typeface="Arial"/>
              <a:cs typeface="Arial"/>
              <a:sym typeface="Arial"/>
            </a:endParaRPr>
          </a:p>
          <a:p>
            <a:pPr marL="0" lvl="0" indent="0" algn="l" rtl="0">
              <a:lnSpc>
                <a:spcPct val="100000"/>
              </a:lnSpc>
              <a:spcBef>
                <a:spcPts val="1000"/>
              </a:spcBef>
              <a:spcAft>
                <a:spcPts val="0"/>
              </a:spcAft>
              <a:buClr>
                <a:schemeClr val="lt1"/>
              </a:buClr>
              <a:buSzPts val="4400"/>
              <a:buNone/>
            </a:pPr>
            <a:r>
              <a:rPr lang="ja-JP" sz="4400">
                <a:latin typeface="Arial"/>
                <a:ea typeface="Arial"/>
                <a:cs typeface="Arial"/>
                <a:sym typeface="Arial"/>
              </a:rPr>
              <a:t>「</a:t>
            </a:r>
            <a:r>
              <a:rPr lang="ja-JP" sz="6000">
                <a:solidFill>
                  <a:schemeClr val="dk1"/>
                </a:solidFill>
                <a:highlight>
                  <a:srgbClr val="FFFF00"/>
                </a:highlight>
                <a:latin typeface="Arial"/>
                <a:ea typeface="Arial"/>
                <a:cs typeface="Arial"/>
                <a:sym typeface="Arial"/>
              </a:rPr>
              <a:t>■■■■</a:t>
            </a:r>
            <a:r>
              <a:rPr lang="ja-JP" sz="4400">
                <a:latin typeface="Arial"/>
                <a:ea typeface="Arial"/>
                <a:cs typeface="Arial"/>
                <a:sym typeface="Arial"/>
              </a:rPr>
              <a:t>の</a:t>
            </a:r>
            <a:r>
              <a:rPr lang="ja-JP" sz="4400">
                <a:solidFill>
                  <a:schemeClr val="dk1"/>
                </a:solidFill>
                <a:highlight>
                  <a:srgbClr val="FFFF00"/>
                </a:highlight>
                <a:latin typeface="Arial"/>
                <a:ea typeface="Arial"/>
                <a:cs typeface="Arial"/>
                <a:sym typeface="Arial"/>
              </a:rPr>
              <a:t>△△△△</a:t>
            </a:r>
            <a:r>
              <a:rPr lang="ja-JP" sz="4400">
                <a:latin typeface="Arial"/>
                <a:ea typeface="Arial"/>
                <a:cs typeface="Arial"/>
                <a:sym typeface="Arial"/>
              </a:rPr>
              <a:t>」について</a:t>
            </a:r>
            <a:endParaRPr sz="4400">
              <a:latin typeface="Arial"/>
              <a:ea typeface="Arial"/>
              <a:cs typeface="Arial"/>
              <a:sym typeface="Arial"/>
            </a:endParaRPr>
          </a:p>
          <a:p>
            <a:pPr marL="0" lvl="0" indent="0" algn="l" rtl="0">
              <a:lnSpc>
                <a:spcPct val="100000"/>
              </a:lnSpc>
              <a:spcBef>
                <a:spcPts val="1000"/>
              </a:spcBef>
              <a:spcAft>
                <a:spcPts val="0"/>
              </a:spcAft>
              <a:buClr>
                <a:schemeClr val="lt1"/>
              </a:buClr>
              <a:buSzPts val="4400"/>
              <a:buNone/>
            </a:pPr>
            <a:r>
              <a:rPr lang="ja-JP" sz="4400">
                <a:latin typeface="Arial"/>
                <a:ea typeface="Arial"/>
                <a:cs typeface="Arial"/>
                <a:sym typeface="Arial"/>
              </a:rPr>
              <a:t>気づいたことやぎ問に思ったことを、学習シートのふせんに書きましょう</a:t>
            </a:r>
            <a:endParaRPr sz="4400" b="1"/>
          </a:p>
        </p:txBody>
      </p:sp>
      <p:sp>
        <p:nvSpPr>
          <p:cNvPr id="178" name="Google Shape;178;p7"/>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
        <p:nvSpPr>
          <p:cNvPr id="179" name="Google Shape;179;p7"/>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7</a:t>
            </a:fld>
            <a:endParaRPr/>
          </a:p>
        </p:txBody>
      </p:sp>
      <p:sp>
        <p:nvSpPr>
          <p:cNvPr id="180" name="Google Shape;180;p7"/>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sp>
        <p:nvSpPr>
          <p:cNvPr id="181" name="Google Shape;181;p7"/>
          <p:cNvSpPr txBox="1"/>
          <p:nvPr/>
        </p:nvSpPr>
        <p:spPr>
          <a:xfrm>
            <a:off x="311281" y="712658"/>
            <a:ext cx="9082102" cy="461665"/>
          </a:xfrm>
          <a:prstGeom prst="rect">
            <a:avLst/>
          </a:prstGeom>
          <a:solidFill>
            <a:srgbClr val="1E4E7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ja-JP" sz="2400" b="0" i="0" u="none" strike="noStrike" cap="none">
                <a:solidFill>
                  <a:srgbClr val="FFFFFF"/>
                </a:solidFill>
                <a:latin typeface="Arial"/>
                <a:ea typeface="Arial"/>
                <a:cs typeface="Arial"/>
                <a:sym typeface="Arial"/>
              </a:rPr>
              <a:t>３　わかったことやぎ問に思ったことを書こう（学習シート①）</a:t>
            </a:r>
            <a:endParaRPr sz="2400" b="0" i="0" u="none" strike="noStrike" cap="none">
              <a:solidFill>
                <a:schemeClr val="lt1"/>
              </a:solidFill>
              <a:latin typeface="Arial"/>
              <a:ea typeface="Arial"/>
              <a:cs typeface="Arial"/>
              <a:sym typeface="Arial"/>
            </a:endParaRPr>
          </a:p>
        </p:txBody>
      </p:sp>
      <p:sp>
        <p:nvSpPr>
          <p:cNvPr id="182" name="Google Shape;182;p7"/>
          <p:cNvSpPr/>
          <p:nvPr/>
        </p:nvSpPr>
        <p:spPr>
          <a:xfrm>
            <a:off x="8900932" y="4430656"/>
            <a:ext cx="2644892" cy="1654430"/>
          </a:xfrm>
          <a:prstGeom prst="rect">
            <a:avLst/>
          </a:prstGeom>
          <a:solidFill>
            <a:srgbClr val="FF99FF"/>
          </a:solidFill>
          <a:ln w="12700" cap="flat" cmpd="sng">
            <a:solidFill>
              <a:srgbClr val="1C305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 □□□□は、</a:t>
            </a:r>
            <a:endParaRPr sz="2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 </a:t>
            </a:r>
            <a:r>
              <a:rPr lang="ja-JP" sz="2800" b="0" i="0" u="sng" strike="noStrike" cap="none">
                <a:solidFill>
                  <a:schemeClr val="dk1"/>
                </a:solidFill>
                <a:latin typeface="Arial"/>
                <a:ea typeface="Arial"/>
                <a:cs typeface="Arial"/>
                <a:sym typeface="Arial"/>
              </a:rPr>
              <a:t>　　　　　</a:t>
            </a:r>
            <a:r>
              <a:rPr lang="ja-JP" sz="2800" b="0" i="0" u="none" strike="noStrike" cap="none">
                <a:solidFill>
                  <a:schemeClr val="dk1"/>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7">
                                            <p:txEl>
                                              <p:pRg st="0" end="0"/>
                                            </p:txEl>
                                          </p:spTgt>
                                        </p:tgtEl>
                                        <p:attrNameLst>
                                          <p:attrName>style.visibility</p:attrName>
                                        </p:attrNameLst>
                                      </p:cBhvr>
                                      <p:to>
                                        <p:strVal val="visible"/>
                                      </p:to>
                                    </p:set>
                                    <p:animEffect transition="in" filter="fade">
                                      <p:cBhvr>
                                        <p:cTn id="7" dur="500"/>
                                        <p:tgtEl>
                                          <p:spTgt spid="17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7">
                                            <p:txEl>
                                              <p:pRg st="1" end="1"/>
                                            </p:txEl>
                                          </p:spTgt>
                                        </p:tgtEl>
                                        <p:attrNameLst>
                                          <p:attrName>style.visibility</p:attrName>
                                        </p:attrNameLst>
                                      </p:cBhvr>
                                      <p:to>
                                        <p:strVal val="visible"/>
                                      </p:to>
                                    </p:set>
                                    <p:animEffect transition="in" filter="fade">
                                      <p:cBhvr>
                                        <p:cTn id="12" dur="500"/>
                                        <p:tgtEl>
                                          <p:spTgt spid="17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7">
                                            <p:txEl>
                                              <p:pRg st="2" end="2"/>
                                            </p:txEl>
                                          </p:spTgt>
                                        </p:tgtEl>
                                        <p:attrNameLst>
                                          <p:attrName>style.visibility</p:attrName>
                                        </p:attrNameLst>
                                      </p:cBhvr>
                                      <p:to>
                                        <p:strVal val="visible"/>
                                      </p:to>
                                    </p:set>
                                    <p:animEffect transition="in" filter="fade">
                                      <p:cBhvr>
                                        <p:cTn id="17" dur="500"/>
                                        <p:tgtEl>
                                          <p:spTgt spid="17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77">
                                            <p:txEl>
                                              <p:pRg st="3" end="3"/>
                                            </p:txEl>
                                          </p:spTgt>
                                        </p:tgtEl>
                                        <p:attrNameLst>
                                          <p:attrName>style.visibility</p:attrName>
                                        </p:attrNameLst>
                                      </p:cBhvr>
                                      <p:to>
                                        <p:strVal val="visible"/>
                                      </p:to>
                                    </p:set>
                                    <p:animEffect transition="in" filter="fade">
                                      <p:cBhvr>
                                        <p:cTn id="22" dur="500"/>
                                        <p:tgtEl>
                                          <p:spTgt spid="177">
                                            <p:txEl>
                                              <p:pRg st="3" end="3"/>
                                            </p:txEl>
                                          </p:spTgt>
                                        </p:tgtEl>
                                      </p:cBhvr>
                                    </p:animEffect>
                                  </p:childTnLst>
                                </p:cTn>
                              </p:par>
                            </p:childTnLst>
                          </p:cTn>
                        </p:par>
                        <p:par>
                          <p:cTn id="23" fill="hold">
                            <p:stCondLst>
                              <p:cond delay="500"/>
                            </p:stCondLst>
                            <p:childTnLst>
                              <p:par>
                                <p:cTn id="24" presetID="10" presetClass="entr" presetSubtype="0" fill="hold" nodeType="afterEffect">
                                  <p:stCondLst>
                                    <p:cond delay="0"/>
                                  </p:stCondLst>
                                  <p:childTnLst>
                                    <p:set>
                                      <p:cBhvr>
                                        <p:cTn id="25" dur="1" fill="hold">
                                          <p:stCondLst>
                                            <p:cond delay="0"/>
                                          </p:stCondLst>
                                        </p:cTn>
                                        <p:tgtEl>
                                          <p:spTgt spid="182"/>
                                        </p:tgtEl>
                                        <p:attrNameLst>
                                          <p:attrName>style.visibility</p:attrName>
                                        </p:attrNameLst>
                                      </p:cBhvr>
                                      <p:to>
                                        <p:strVal val="visible"/>
                                      </p:to>
                                    </p:set>
                                    <p:animEffect transition="in" filter="fade">
                                      <p:cBhvr>
                                        <p:cTn id="26" dur="500"/>
                                        <p:tgtEl>
                                          <p:spTgt spid="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8"/>
          <p:cNvSpPr txBox="1">
            <a:spLocks noGrp="1"/>
          </p:cNvSpPr>
          <p:nvPr>
            <p:ph type="body" idx="1"/>
          </p:nvPr>
        </p:nvSpPr>
        <p:spPr>
          <a:xfrm>
            <a:off x="838161" y="1272250"/>
            <a:ext cx="10515677" cy="21567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lt1"/>
              </a:buClr>
              <a:buSzPts val="4800"/>
              <a:buNone/>
            </a:pPr>
            <a:r>
              <a:rPr lang="ja-JP" sz="4800">
                <a:latin typeface="Arial"/>
                <a:ea typeface="Arial"/>
                <a:cs typeface="Arial"/>
                <a:sym typeface="Arial"/>
              </a:rPr>
              <a:t>ふせんに書いたないようが「</a:t>
            </a:r>
            <a:r>
              <a:rPr lang="ja-JP" sz="6000">
                <a:solidFill>
                  <a:schemeClr val="dk1"/>
                </a:solidFill>
                <a:highlight>
                  <a:srgbClr val="FFFF00"/>
                </a:highlight>
                <a:latin typeface="Arial"/>
                <a:ea typeface="Arial"/>
                <a:cs typeface="Arial"/>
                <a:sym typeface="Arial"/>
              </a:rPr>
              <a:t>■■■■</a:t>
            </a:r>
            <a:r>
              <a:rPr lang="ja-JP" sz="4800">
                <a:latin typeface="Arial"/>
                <a:ea typeface="Arial"/>
                <a:cs typeface="Arial"/>
                <a:sym typeface="Arial"/>
              </a:rPr>
              <a:t>の</a:t>
            </a:r>
            <a:r>
              <a:rPr lang="ja-JP" sz="4800">
                <a:solidFill>
                  <a:schemeClr val="dk1"/>
                </a:solidFill>
                <a:highlight>
                  <a:srgbClr val="FFFF00"/>
                </a:highlight>
                <a:latin typeface="Arial"/>
                <a:ea typeface="Arial"/>
                <a:cs typeface="Arial"/>
                <a:sym typeface="Arial"/>
              </a:rPr>
              <a:t>△△△△</a:t>
            </a:r>
            <a:r>
              <a:rPr lang="ja-JP" sz="4800">
                <a:latin typeface="Arial"/>
                <a:ea typeface="Arial"/>
                <a:cs typeface="Arial"/>
                <a:sym typeface="Arial"/>
              </a:rPr>
              <a:t>｣について書いてあるかたしかめましょう</a:t>
            </a:r>
            <a:endParaRPr/>
          </a:p>
        </p:txBody>
      </p:sp>
      <p:sp>
        <p:nvSpPr>
          <p:cNvPr id="189" name="Google Shape;189;p8"/>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
        <p:nvSpPr>
          <p:cNvPr id="190" name="Google Shape;190;p8"/>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8</a:t>
            </a:fld>
            <a:endParaRPr/>
          </a:p>
        </p:txBody>
      </p:sp>
      <p:sp>
        <p:nvSpPr>
          <p:cNvPr id="191" name="Google Shape;191;p8"/>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sp>
        <p:nvSpPr>
          <p:cNvPr id="192" name="Google Shape;192;p8"/>
          <p:cNvSpPr txBox="1"/>
          <p:nvPr/>
        </p:nvSpPr>
        <p:spPr>
          <a:xfrm>
            <a:off x="311279" y="712659"/>
            <a:ext cx="8200954" cy="461665"/>
          </a:xfrm>
          <a:prstGeom prst="rect">
            <a:avLst/>
          </a:prstGeom>
          <a:solidFill>
            <a:srgbClr val="1E4E7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ja-JP" sz="2400" b="0" i="0" u="none" strike="noStrike" cap="none">
                <a:solidFill>
                  <a:srgbClr val="FFFFFF"/>
                </a:solidFill>
                <a:latin typeface="Arial"/>
                <a:ea typeface="Arial"/>
                <a:cs typeface="Arial"/>
                <a:sym typeface="Arial"/>
              </a:rPr>
              <a:t>４　テーマにあっているかたしかめよう（学習シート①）</a:t>
            </a:r>
            <a:endParaRPr sz="2400" b="0" i="0" u="none" strike="noStrike" cap="none">
              <a:solidFill>
                <a:schemeClr val="lt1"/>
              </a:solidFill>
              <a:latin typeface="Arial"/>
              <a:ea typeface="Arial"/>
              <a:cs typeface="Arial"/>
              <a:sym typeface="Arial"/>
            </a:endParaRPr>
          </a:p>
        </p:txBody>
      </p:sp>
      <p:sp>
        <p:nvSpPr>
          <p:cNvPr id="193" name="Google Shape;193;p8"/>
          <p:cNvSpPr txBox="1"/>
          <p:nvPr/>
        </p:nvSpPr>
        <p:spPr>
          <a:xfrm>
            <a:off x="2719047" y="3693042"/>
            <a:ext cx="6753905" cy="2156751"/>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3600"/>
              <a:buFont typeface="Arial"/>
              <a:buNone/>
            </a:pPr>
            <a:r>
              <a:rPr lang="ja-JP" sz="3600" b="0" i="0" u="none" strike="noStrike" cap="none">
                <a:solidFill>
                  <a:schemeClr val="dk1"/>
                </a:solidFill>
                <a:highlight>
                  <a:srgbClr val="00FF00"/>
                </a:highlight>
                <a:latin typeface="Arial"/>
                <a:ea typeface="Arial"/>
                <a:cs typeface="Arial"/>
                <a:sym typeface="Arial"/>
              </a:rPr>
              <a:t>はじめは、自分で考える。</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1000"/>
              </a:spcBef>
              <a:spcAft>
                <a:spcPts val="0"/>
              </a:spcAft>
              <a:buClr>
                <a:schemeClr val="dk1"/>
              </a:buClr>
              <a:buSzPts val="3200"/>
              <a:buFont typeface="Arial"/>
              <a:buNone/>
            </a:pPr>
            <a:r>
              <a:rPr lang="ja-JP" sz="3200" b="0" i="0" u="none" strike="noStrike" cap="none">
                <a:solidFill>
                  <a:schemeClr val="dk1"/>
                </a:solidFill>
                <a:highlight>
                  <a:srgbClr val="00FF00"/>
                </a:highlight>
                <a:latin typeface="Arial"/>
                <a:ea typeface="Arial"/>
                <a:cs typeface="Arial"/>
                <a:sym typeface="Arial"/>
              </a:rPr>
              <a:t>↓</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1000"/>
              </a:spcBef>
              <a:spcAft>
                <a:spcPts val="0"/>
              </a:spcAft>
              <a:buClr>
                <a:schemeClr val="dk1"/>
              </a:buClr>
              <a:buSzPts val="3600"/>
              <a:buFont typeface="Arial"/>
              <a:buNone/>
            </a:pPr>
            <a:r>
              <a:rPr lang="ja-JP" sz="3600" b="0" i="0" u="none" strike="noStrike" cap="none">
                <a:solidFill>
                  <a:schemeClr val="dk1"/>
                </a:solidFill>
                <a:highlight>
                  <a:srgbClr val="00FF00"/>
                </a:highlight>
                <a:latin typeface="Arial"/>
                <a:ea typeface="Arial"/>
                <a:cs typeface="Arial"/>
                <a:sym typeface="Arial"/>
              </a:rPr>
              <a:t>その後は、はんで考える。</a:t>
            </a: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8">
                                            <p:txEl>
                                              <p:pRg st="0" end="0"/>
                                            </p:txEl>
                                          </p:spTgt>
                                        </p:tgtEl>
                                        <p:attrNameLst>
                                          <p:attrName>style.visibility</p:attrName>
                                        </p:attrNameLst>
                                      </p:cBhvr>
                                      <p:to>
                                        <p:strVal val="visible"/>
                                      </p:to>
                                    </p:set>
                                    <p:animEffect transition="in" filter="fade">
                                      <p:cBhvr>
                                        <p:cTn id="7" dur="500"/>
                                        <p:tgtEl>
                                          <p:spTgt spid="18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3">
                                            <p:txEl>
                                              <p:pRg st="0" end="0"/>
                                            </p:txEl>
                                          </p:spTgt>
                                        </p:tgtEl>
                                        <p:attrNameLst>
                                          <p:attrName>style.visibility</p:attrName>
                                        </p:attrNameLst>
                                      </p:cBhvr>
                                      <p:to>
                                        <p:strVal val="visible"/>
                                      </p:to>
                                    </p:set>
                                    <p:animEffect transition="in" filter="fade">
                                      <p:cBhvr>
                                        <p:cTn id="12" dur="500"/>
                                        <p:tgtEl>
                                          <p:spTgt spid="19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3">
                                            <p:txEl>
                                              <p:pRg st="1" end="1"/>
                                            </p:txEl>
                                          </p:spTgt>
                                        </p:tgtEl>
                                        <p:attrNameLst>
                                          <p:attrName>style.visibility</p:attrName>
                                        </p:attrNameLst>
                                      </p:cBhvr>
                                      <p:to>
                                        <p:strVal val="visible"/>
                                      </p:to>
                                    </p:set>
                                    <p:animEffect transition="in" filter="fade">
                                      <p:cBhvr>
                                        <p:cTn id="17" dur="500"/>
                                        <p:tgtEl>
                                          <p:spTgt spid="19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3">
                                            <p:txEl>
                                              <p:pRg st="2" end="2"/>
                                            </p:txEl>
                                          </p:spTgt>
                                        </p:tgtEl>
                                        <p:attrNameLst>
                                          <p:attrName>style.visibility</p:attrName>
                                        </p:attrNameLst>
                                      </p:cBhvr>
                                      <p:to>
                                        <p:strVal val="visible"/>
                                      </p:to>
                                    </p:set>
                                    <p:animEffect transition="in" filter="fade">
                                      <p:cBhvr>
                                        <p:cTn id="22" dur="500"/>
                                        <p:tgtEl>
                                          <p:spTgt spid="19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9"/>
          <p:cNvSpPr txBox="1">
            <a:spLocks noGrp="1"/>
          </p:cNvSpPr>
          <p:nvPr>
            <p:ph type="body" idx="1"/>
          </p:nvPr>
        </p:nvSpPr>
        <p:spPr>
          <a:xfrm>
            <a:off x="1030146" y="1461238"/>
            <a:ext cx="10515677" cy="175652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lt1"/>
              </a:buClr>
              <a:buSzPts val="4800"/>
              <a:buNone/>
            </a:pPr>
            <a:r>
              <a:rPr lang="ja-JP" sz="4800">
                <a:latin typeface="Arial"/>
                <a:ea typeface="Arial"/>
                <a:cs typeface="Arial"/>
                <a:sym typeface="Arial"/>
              </a:rPr>
              <a:t>書いたふせんをなかま分けし、名前をつけましょう。</a:t>
            </a:r>
            <a:endParaRPr/>
          </a:p>
        </p:txBody>
      </p:sp>
      <p:sp>
        <p:nvSpPr>
          <p:cNvPr id="200" name="Google Shape;200;p9"/>
          <p:cNvSpPr txBox="1">
            <a:spLocks noGrp="1"/>
          </p:cNvSpPr>
          <p:nvPr>
            <p:ph type="ftr" idx="11"/>
          </p:nvPr>
        </p:nvSpPr>
        <p:spPr>
          <a:xfrm>
            <a:off x="8130209" y="336271"/>
            <a:ext cx="36863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a:t>単元〇　　〇〇〇〇</a:t>
            </a:r>
            <a:endParaRPr/>
          </a:p>
        </p:txBody>
      </p:sp>
      <p:sp>
        <p:nvSpPr>
          <p:cNvPr id="201" name="Google Shape;201;p9"/>
          <p:cNvSpPr txBox="1">
            <a:spLocks noGrp="1"/>
          </p:cNvSpPr>
          <p:nvPr>
            <p:ph type="sldNum" idx="12"/>
          </p:nvPr>
        </p:nvSpPr>
        <p:spPr>
          <a:xfrm>
            <a:off x="10396332" y="6075501"/>
            <a:ext cx="140473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800"/>
              <a:buNone/>
            </a:pPr>
            <a:fld id="{00000000-1234-1234-1234-123412341234}" type="slidenum">
              <a:rPr lang="en-US" altLang="ja-JP"/>
              <a:t>9</a:t>
            </a:fld>
            <a:endParaRPr/>
          </a:p>
        </p:txBody>
      </p:sp>
      <p:sp>
        <p:nvSpPr>
          <p:cNvPr id="202" name="Google Shape;202;p9"/>
          <p:cNvSpPr txBox="1">
            <a:spLocks noGrp="1"/>
          </p:cNvSpPr>
          <p:nvPr>
            <p:ph type="dt" idx="10"/>
          </p:nvPr>
        </p:nvSpPr>
        <p:spPr>
          <a:xfrm>
            <a:off x="329151" y="338412"/>
            <a:ext cx="2940821"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ja-JP"/>
              <a:t>2025年2月12日(水)</a:t>
            </a:r>
            <a:endParaRPr/>
          </a:p>
        </p:txBody>
      </p:sp>
      <p:sp>
        <p:nvSpPr>
          <p:cNvPr id="203" name="Google Shape;203;p9"/>
          <p:cNvSpPr/>
          <p:nvPr/>
        </p:nvSpPr>
        <p:spPr>
          <a:xfrm>
            <a:off x="839752" y="3570791"/>
            <a:ext cx="5670571" cy="2291787"/>
          </a:xfrm>
          <a:prstGeom prst="roundRect">
            <a:avLst>
              <a:gd name="adj" fmla="val 16667"/>
            </a:avLst>
          </a:prstGeom>
          <a:solidFill>
            <a:schemeClr val="lt1"/>
          </a:solidFill>
          <a:ln w="28575" cap="flat" cmpd="sng">
            <a:solidFill>
              <a:srgbClr val="BFBFB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04" name="Google Shape;204;p9"/>
          <p:cNvSpPr/>
          <p:nvPr/>
        </p:nvSpPr>
        <p:spPr>
          <a:xfrm>
            <a:off x="3749155" y="3889470"/>
            <a:ext cx="2635518" cy="1665539"/>
          </a:xfrm>
          <a:prstGeom prst="rect">
            <a:avLst/>
          </a:prstGeom>
          <a:solidFill>
            <a:srgbClr val="FFFF00"/>
          </a:solidFill>
          <a:ln w="12700" cap="flat" cmpd="sng">
            <a:solidFill>
              <a:srgbClr val="08283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00"/>
              <a:buFont typeface="Arial"/>
              <a:buNone/>
            </a:pPr>
            <a:r>
              <a:rPr lang="ja-JP" sz="2000" b="0" i="0" u="none" strike="noStrike" cap="none">
                <a:solidFill>
                  <a:schemeClr val="dk1"/>
                </a:solidFill>
                <a:latin typeface="Arial"/>
                <a:ea typeface="Arial"/>
                <a:cs typeface="Arial"/>
                <a:sym typeface="Arial"/>
              </a:rPr>
              <a:t> </a:t>
            </a:r>
            <a:r>
              <a:rPr lang="ja-JP" sz="3000" b="0" i="0" u="none" strike="noStrike" cap="none">
                <a:solidFill>
                  <a:schemeClr val="dk1"/>
                </a:solidFill>
                <a:latin typeface="Arial"/>
                <a:ea typeface="Arial"/>
                <a:cs typeface="Arial"/>
                <a:sym typeface="Arial"/>
              </a:rPr>
              <a:t>●●●●</a:t>
            </a:r>
            <a:r>
              <a:rPr lang="ja-JP" sz="2800" b="0" i="0" u="none" strike="noStrike" cap="none">
                <a:solidFill>
                  <a:schemeClr val="dk1"/>
                </a:solidFill>
                <a:latin typeface="Arial"/>
                <a:ea typeface="Arial"/>
                <a:cs typeface="Arial"/>
                <a:sym typeface="Arial"/>
              </a:rPr>
              <a:t>は、</a:t>
            </a:r>
            <a:endParaRPr sz="2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 </a:t>
            </a:r>
            <a:r>
              <a:rPr lang="ja-JP" sz="2800" b="0" i="0" u="sng" strike="noStrike" cap="none">
                <a:solidFill>
                  <a:schemeClr val="dk1"/>
                </a:solidFill>
                <a:latin typeface="Arial"/>
                <a:ea typeface="Arial"/>
                <a:cs typeface="Arial"/>
                <a:sym typeface="Arial"/>
              </a:rPr>
              <a:t>　　　　　</a:t>
            </a:r>
            <a:r>
              <a:rPr lang="ja-JP" sz="2800" b="0" i="0" u="none" strike="noStrike" cap="none">
                <a:solidFill>
                  <a:schemeClr val="dk1"/>
                </a:solidFill>
                <a:latin typeface="Arial"/>
                <a:ea typeface="Arial"/>
                <a:cs typeface="Arial"/>
                <a:sym typeface="Arial"/>
              </a:rPr>
              <a:t>。</a:t>
            </a:r>
            <a:endParaRPr sz="2800" b="1" i="0" u="none" strike="noStrike" cap="none">
              <a:solidFill>
                <a:schemeClr val="dk1"/>
              </a:solidFill>
              <a:latin typeface="Arial"/>
              <a:ea typeface="Arial"/>
              <a:cs typeface="Arial"/>
              <a:sym typeface="Arial"/>
            </a:endParaRPr>
          </a:p>
        </p:txBody>
      </p:sp>
      <p:sp>
        <p:nvSpPr>
          <p:cNvPr id="205" name="Google Shape;205;p9"/>
          <p:cNvSpPr txBox="1"/>
          <p:nvPr/>
        </p:nvSpPr>
        <p:spPr>
          <a:xfrm>
            <a:off x="2681871" y="3094948"/>
            <a:ext cx="1986300" cy="668100"/>
          </a:xfrm>
          <a:prstGeom prst="rect">
            <a:avLst/>
          </a:prstGeom>
          <a:solidFill>
            <a:schemeClr val="lt1"/>
          </a:solidFill>
          <a:ln w="2857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000"/>
              <a:buFont typeface="Arial"/>
              <a:buNone/>
            </a:pPr>
            <a:r>
              <a:rPr lang="ja-JP" sz="3000" b="0" i="0" u="none" strike="noStrike" cap="none">
                <a:solidFill>
                  <a:schemeClr val="dk1"/>
                </a:solidFill>
                <a:latin typeface="Arial"/>
                <a:ea typeface="Arial"/>
                <a:cs typeface="Arial"/>
                <a:sym typeface="Arial"/>
              </a:rPr>
              <a:t>★★★</a:t>
            </a:r>
            <a:endParaRPr sz="3000" b="0" i="0" u="none" strike="noStrike" cap="none">
              <a:solidFill>
                <a:schemeClr val="dk1"/>
              </a:solidFill>
              <a:latin typeface="Arial"/>
              <a:ea typeface="Arial"/>
              <a:cs typeface="Arial"/>
              <a:sym typeface="Arial"/>
            </a:endParaRPr>
          </a:p>
        </p:txBody>
      </p:sp>
      <p:sp>
        <p:nvSpPr>
          <p:cNvPr id="206" name="Google Shape;206;p9"/>
          <p:cNvSpPr/>
          <p:nvPr/>
        </p:nvSpPr>
        <p:spPr>
          <a:xfrm>
            <a:off x="1030146" y="3889470"/>
            <a:ext cx="2644892" cy="1654430"/>
          </a:xfrm>
          <a:prstGeom prst="rect">
            <a:avLst/>
          </a:prstGeom>
          <a:solidFill>
            <a:srgbClr val="FF99FF"/>
          </a:solidFill>
          <a:ln w="12700" cap="flat" cmpd="sng">
            <a:solidFill>
              <a:srgbClr val="1C305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00"/>
              <a:buFont typeface="Arial"/>
              <a:buNone/>
            </a:pPr>
            <a:r>
              <a:rPr lang="ja-JP" sz="2000" b="0" i="0" u="none" strike="noStrike" cap="none">
                <a:solidFill>
                  <a:schemeClr val="dk1"/>
                </a:solidFill>
                <a:latin typeface="Arial"/>
                <a:ea typeface="Arial"/>
                <a:cs typeface="Arial"/>
                <a:sym typeface="Arial"/>
              </a:rPr>
              <a:t> </a:t>
            </a:r>
            <a:r>
              <a:rPr lang="ja-JP" sz="3000" b="0" i="0" u="none" strike="noStrike" cap="none">
                <a:solidFill>
                  <a:schemeClr val="dk1"/>
                </a:solidFill>
                <a:latin typeface="Arial"/>
                <a:ea typeface="Arial"/>
                <a:cs typeface="Arial"/>
                <a:sym typeface="Arial"/>
              </a:rPr>
              <a:t>□□□□</a:t>
            </a:r>
            <a:r>
              <a:rPr lang="ja-JP" sz="2800" b="0" i="0" u="none" strike="noStrike" cap="none">
                <a:solidFill>
                  <a:schemeClr val="dk1"/>
                </a:solidFill>
                <a:latin typeface="Arial"/>
                <a:ea typeface="Arial"/>
                <a:cs typeface="Arial"/>
                <a:sym typeface="Arial"/>
              </a:rPr>
              <a:t>は、</a:t>
            </a:r>
            <a:endParaRPr sz="2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 </a:t>
            </a:r>
            <a:r>
              <a:rPr lang="ja-JP" sz="2800" b="0" i="0" u="sng" strike="noStrike" cap="none">
                <a:solidFill>
                  <a:schemeClr val="dk1"/>
                </a:solidFill>
                <a:latin typeface="Arial"/>
                <a:ea typeface="Arial"/>
                <a:cs typeface="Arial"/>
                <a:sym typeface="Arial"/>
              </a:rPr>
              <a:t>　　　　　</a:t>
            </a:r>
            <a:r>
              <a:rPr lang="ja-JP" sz="2800" b="0" i="0" u="none" strike="noStrike" cap="none">
                <a:solidFill>
                  <a:schemeClr val="dk1"/>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
        <p:nvSpPr>
          <p:cNvPr id="207" name="Google Shape;207;p9"/>
          <p:cNvSpPr txBox="1"/>
          <p:nvPr/>
        </p:nvSpPr>
        <p:spPr>
          <a:xfrm>
            <a:off x="6399736" y="3880131"/>
            <a:ext cx="5681677" cy="2156751"/>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3200"/>
              <a:buFont typeface="Arial"/>
              <a:buNone/>
            </a:pPr>
            <a:r>
              <a:rPr lang="ja-JP" sz="3200" b="0" i="0" u="none" strike="noStrike" cap="none">
                <a:solidFill>
                  <a:schemeClr val="dk1"/>
                </a:solidFill>
                <a:highlight>
                  <a:srgbClr val="00FF00"/>
                </a:highlight>
                <a:latin typeface="Arial"/>
                <a:ea typeface="Arial"/>
                <a:cs typeface="Arial"/>
                <a:sym typeface="Arial"/>
              </a:rPr>
              <a:t>はじめは、自分で考える。</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1000"/>
              </a:spcBef>
              <a:spcAft>
                <a:spcPts val="0"/>
              </a:spcAft>
              <a:buClr>
                <a:schemeClr val="dk1"/>
              </a:buClr>
              <a:buSzPts val="3200"/>
              <a:buFont typeface="Arial"/>
              <a:buNone/>
            </a:pPr>
            <a:r>
              <a:rPr lang="ja-JP" sz="3200" b="0" i="0" u="none" strike="noStrike" cap="none">
                <a:solidFill>
                  <a:schemeClr val="dk1"/>
                </a:solidFill>
                <a:highlight>
                  <a:srgbClr val="00FF00"/>
                </a:highlight>
                <a:latin typeface="Arial"/>
                <a:ea typeface="Arial"/>
                <a:cs typeface="Arial"/>
                <a:sym typeface="Arial"/>
              </a:rPr>
              <a:t>↓</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1000"/>
              </a:spcBef>
              <a:spcAft>
                <a:spcPts val="0"/>
              </a:spcAft>
              <a:buClr>
                <a:schemeClr val="dk1"/>
              </a:buClr>
              <a:buSzPts val="3200"/>
              <a:buFont typeface="Arial"/>
              <a:buNone/>
            </a:pPr>
            <a:r>
              <a:rPr lang="ja-JP" sz="3200" b="0" i="0" u="none" strike="noStrike" cap="none">
                <a:solidFill>
                  <a:schemeClr val="dk1"/>
                </a:solidFill>
                <a:highlight>
                  <a:srgbClr val="00FF00"/>
                </a:highlight>
                <a:latin typeface="Arial"/>
                <a:ea typeface="Arial"/>
                <a:cs typeface="Arial"/>
                <a:sym typeface="Arial"/>
              </a:rPr>
              <a:t>その後は、はんで考える。</a:t>
            </a:r>
            <a:endParaRPr sz="1400" b="0" i="0" u="none" strike="noStrike" cap="none">
              <a:solidFill>
                <a:srgbClr val="000000"/>
              </a:solidFill>
              <a:latin typeface="Arial"/>
              <a:ea typeface="Arial"/>
              <a:cs typeface="Arial"/>
              <a:sym typeface="Arial"/>
            </a:endParaRPr>
          </a:p>
        </p:txBody>
      </p:sp>
      <p:sp>
        <p:nvSpPr>
          <p:cNvPr id="208" name="Google Shape;208;p9"/>
          <p:cNvSpPr txBox="1"/>
          <p:nvPr/>
        </p:nvSpPr>
        <p:spPr>
          <a:xfrm>
            <a:off x="311279" y="712659"/>
            <a:ext cx="7652313" cy="461665"/>
          </a:xfrm>
          <a:prstGeom prst="rect">
            <a:avLst/>
          </a:prstGeom>
          <a:solidFill>
            <a:srgbClr val="1E4E7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ja-JP" sz="2400" b="0" i="0" u="none" strike="noStrike" cap="none">
                <a:solidFill>
                  <a:srgbClr val="FFFFFF"/>
                </a:solidFill>
                <a:latin typeface="Arial"/>
                <a:ea typeface="Arial"/>
                <a:cs typeface="Arial"/>
                <a:sym typeface="Arial"/>
              </a:rPr>
              <a:t>５　なかま分けし、名前をつけよう（学習シート②）</a:t>
            </a:r>
            <a:endParaRPr sz="2400" b="0" i="0" u="none" strike="noStrike" cap="none">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9">
                                            <p:txEl>
                                              <p:pRg st="0" end="0"/>
                                            </p:txEl>
                                          </p:spTgt>
                                        </p:tgtEl>
                                        <p:attrNameLst>
                                          <p:attrName>style.visibility</p:attrName>
                                        </p:attrNameLst>
                                      </p:cBhvr>
                                      <p:to>
                                        <p:strVal val="visible"/>
                                      </p:to>
                                    </p:set>
                                    <p:animEffect transition="in" filter="fade">
                                      <p:cBhvr>
                                        <p:cTn id="7" dur="500"/>
                                        <p:tgtEl>
                                          <p:spTgt spid="1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6"/>
                                        </p:tgtEl>
                                        <p:attrNameLst>
                                          <p:attrName>style.visibility</p:attrName>
                                        </p:attrNameLst>
                                      </p:cBhvr>
                                      <p:to>
                                        <p:strVal val="visible"/>
                                      </p:to>
                                    </p:set>
                                    <p:animEffect transition="in" filter="fade">
                                      <p:cBhvr>
                                        <p:cTn id="12" dur="500"/>
                                        <p:tgtEl>
                                          <p:spTgt spid="206"/>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204"/>
                                        </p:tgtEl>
                                        <p:attrNameLst>
                                          <p:attrName>style.visibility</p:attrName>
                                        </p:attrNameLst>
                                      </p:cBhvr>
                                      <p:to>
                                        <p:strVal val="visible"/>
                                      </p:to>
                                    </p:set>
                                    <p:animEffect transition="in" filter="fade">
                                      <p:cBhvr>
                                        <p:cTn id="16" dur="500"/>
                                        <p:tgtEl>
                                          <p:spTgt spid="204"/>
                                        </p:tgtEl>
                                      </p:cBhvr>
                                    </p:animEffect>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203"/>
                                        </p:tgtEl>
                                        <p:attrNameLst>
                                          <p:attrName>style.visibility</p:attrName>
                                        </p:attrNameLst>
                                      </p:cBhvr>
                                      <p:to>
                                        <p:strVal val="visible"/>
                                      </p:to>
                                    </p:set>
                                    <p:animEffect transition="in" filter="fade">
                                      <p:cBhvr>
                                        <p:cTn id="20" dur="500"/>
                                        <p:tgtEl>
                                          <p:spTgt spid="20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05"/>
                                        </p:tgtEl>
                                        <p:attrNameLst>
                                          <p:attrName>style.visibility</p:attrName>
                                        </p:attrNameLst>
                                      </p:cBhvr>
                                      <p:to>
                                        <p:strVal val="visible"/>
                                      </p:to>
                                    </p:set>
                                    <p:animEffect transition="in" filter="fade">
                                      <p:cBhvr>
                                        <p:cTn id="25" dur="500"/>
                                        <p:tgtEl>
                                          <p:spTgt spid="20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207"/>
                                        </p:tgtEl>
                                        <p:attrNameLst>
                                          <p:attrName>style.visibility</p:attrName>
                                        </p:attrNameLst>
                                      </p:cBhvr>
                                      <p:to>
                                        <p:strVal val="visible"/>
                                      </p:to>
                                    </p:set>
                                    <p:animEffect transition="in" filter="fade">
                                      <p:cBhvr>
                                        <p:cTn id="30" dur="500"/>
                                        <p:tgtEl>
                                          <p:spTgt spid="2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5671</Words>
  <Application>Microsoft Office PowerPoint</Application>
  <PresentationFormat>ワイド画面</PresentationFormat>
  <Paragraphs>612</Paragraphs>
  <Slides>24</Slides>
  <Notes>24</Notes>
  <HiddenSlides>10</HiddenSlides>
  <MMClips>0</MMClips>
  <ScaleCrop>false</ScaleCrop>
  <HeadingPairs>
    <vt:vector size="6" baseType="variant">
      <vt:variant>
        <vt:lpstr>使用されているフォント</vt:lpstr>
      </vt:variant>
      <vt:variant>
        <vt:i4>1</vt:i4>
      </vt:variant>
      <vt:variant>
        <vt:lpstr>テーマ</vt:lpstr>
      </vt:variant>
      <vt:variant>
        <vt:i4>1</vt:i4>
      </vt:variant>
      <vt:variant>
        <vt:lpstr>スライド タイトル</vt:lpstr>
      </vt:variant>
      <vt:variant>
        <vt:i4>24</vt:i4>
      </vt:variant>
    </vt:vector>
  </HeadingPairs>
  <TitlesOfParts>
    <vt:vector size="26" baseType="lpstr">
      <vt:lpstr>Arial</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宮城県総合教育センター</dc:creator>
  <dcterms:modified xsi:type="dcterms:W3CDTF">2025-03-06T07:00:36Z</dcterms:modified>
</cp:coreProperties>
</file>