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03" r:id="rId2"/>
    <p:sldId id="776" r:id="rId3"/>
    <p:sldId id="723" r:id="rId4"/>
    <p:sldId id="809" r:id="rId5"/>
    <p:sldId id="832" r:id="rId6"/>
    <p:sldId id="828" r:id="rId7"/>
    <p:sldId id="811" r:id="rId8"/>
    <p:sldId id="804" r:id="rId9"/>
    <p:sldId id="816" r:id="rId10"/>
    <p:sldId id="847" r:id="rId11"/>
    <p:sldId id="848" r:id="rId12"/>
    <p:sldId id="821" r:id="rId13"/>
    <p:sldId id="831" r:id="rId14"/>
    <p:sldId id="826" r:id="rId15"/>
    <p:sldId id="834" r:id="rId16"/>
  </p:sldIdLst>
  <p:sldSz cx="9144000" cy="6858000" type="screen4x3"/>
  <p:notesSz cx="9872663" cy="67405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g2010" initials="l" lastIdx="1" clrIdx="0">
    <p:extLst>
      <p:ext uri="{19B8F6BF-5375-455C-9EA6-DF929625EA0E}">
        <p15:presenceInfo xmlns:p15="http://schemas.microsoft.com/office/powerpoint/2012/main" userId="long201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2525"/>
    <a:srgbClr val="FFFF00"/>
    <a:srgbClr val="FF7C80"/>
    <a:srgbClr val="16C50D"/>
    <a:srgbClr val="327976"/>
    <a:srgbClr val="2B7589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0887" autoAdjust="0"/>
  </p:normalViewPr>
  <p:slideViewPr>
    <p:cSldViewPr snapToGrid="0" showGuides="1">
      <p:cViewPr varScale="1">
        <p:scale>
          <a:sx n="66" d="100"/>
          <a:sy n="66" d="100"/>
        </p:scale>
        <p:origin x="624" y="66"/>
      </p:cViewPr>
      <p:guideLst>
        <p:guide orient="horz" pos="2205"/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279317" cy="33816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3347" y="2"/>
            <a:ext cx="4276990" cy="33816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96978C92-B3FD-46C1-9081-FE8A64528B4F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6402364"/>
            <a:ext cx="4279317" cy="33816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3347" y="6402364"/>
            <a:ext cx="4276990" cy="33816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B9643217-A52B-408C-8961-AB3AE86C6F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4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4278153" cy="337026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8" y="5"/>
            <a:ext cx="4278153" cy="337026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79000154-4DF4-4A92-9C50-53922144D3E5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71850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01750"/>
            <a:ext cx="7898130" cy="3033236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02331"/>
            <a:ext cx="4278153" cy="337026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8" y="6402331"/>
            <a:ext cx="4278153" cy="337026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7E89608B-EE4D-4724-A7DE-390FEE56E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28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0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7121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41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723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12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672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14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604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213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97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3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913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156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93">
              <a:defRPr/>
            </a:pPr>
            <a:fld id="{7E89608B-EE4D-4724-A7DE-390FEE56EB80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4393">
                <a:defRPr/>
              </a:pPr>
              <a:t>5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695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49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41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9608B-EE4D-4724-A7DE-390FEE56EB8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4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授業検討会編　校内研修</a:t>
            </a:r>
          </a:p>
        </p:txBody>
      </p:sp>
      <p:sp>
        <p:nvSpPr>
          <p:cNvPr id="2" name="テキスト ボックス 1"/>
          <p:cNvSpPr txBox="1"/>
          <p:nvPr userDrawn="1"/>
        </p:nvSpPr>
        <p:spPr>
          <a:xfrm>
            <a:off x="2951820" y="6525344"/>
            <a:ext cx="3240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宮城県総合教育センター　理科教育研究グループ</a:t>
            </a:r>
          </a:p>
        </p:txBody>
      </p:sp>
    </p:spTree>
    <p:extLst>
      <p:ext uri="{BB962C8B-B14F-4D97-AF65-F5344CB8AC3E}">
        <p14:creationId xmlns:p14="http://schemas.microsoft.com/office/powerpoint/2010/main" val="82572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動画を見よ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模擬授業動画の視聴</a:t>
            </a: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951820" y="6525344"/>
            <a:ext cx="3240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宮城県総合教育センター　理科教育研究グループ</a:t>
            </a:r>
          </a:p>
        </p:txBody>
      </p:sp>
    </p:spTree>
    <p:extLst>
      <p:ext uri="{BB962C8B-B14F-4D97-AF65-F5344CB8AC3E}">
        <p14:creationId xmlns:p14="http://schemas.microsoft.com/office/powerpoint/2010/main" val="402675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模擬授業をやってみよ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授業づくり体験</a:t>
            </a: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951820" y="6525344"/>
            <a:ext cx="3240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宮城県総合教育センター　理科教育研究グループ</a:t>
            </a:r>
          </a:p>
        </p:txBody>
      </p:sp>
    </p:spTree>
    <p:extLst>
      <p:ext uri="{BB962C8B-B14F-4D97-AF65-F5344CB8AC3E}">
        <p14:creationId xmlns:p14="http://schemas.microsoft.com/office/powerpoint/2010/main" val="177774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振り返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振り返り</a:t>
            </a: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951820" y="6525344"/>
            <a:ext cx="3240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宮城県総合教育センター　理科教育研究グループ</a:t>
            </a:r>
          </a:p>
        </p:txBody>
      </p:sp>
    </p:spTree>
    <p:extLst>
      <p:ext uri="{BB962C8B-B14F-4D97-AF65-F5344CB8AC3E}">
        <p14:creationId xmlns:p14="http://schemas.microsoft.com/office/powerpoint/2010/main" val="91447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9DC6-3856-4FF1-8AE4-E6C2BA4D8605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D734-5081-4079-BCD3-B9F9FCD12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0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E58BC-7895-4353-AA75-EFB2ADE0071E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43808" y="6356350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宮城県総合教育センター　理科教育グループ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57C9C-233D-4A80-9528-D2A855D9FD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90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0" r:id="rId2"/>
    <p:sldLayoutId id="2147483661" r:id="rId3"/>
    <p:sldLayoutId id="2147483662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37231" y="3063443"/>
            <a:ext cx="8434044" cy="115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2387" y="1924970"/>
            <a:ext cx="83037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6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みんなで校内研修</a:t>
            </a:r>
            <a:endParaRPr kumimoji="1" lang="en-US" altLang="ja-JP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授業検討会編</a:t>
            </a:r>
            <a:endParaRPr kumimoji="1" lang="en-US" altLang="ja-JP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41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9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792228" y="393844"/>
            <a:ext cx="7980297" cy="6471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②「主な指導の工夫」の効果を考える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944359" y="923029"/>
            <a:ext cx="7998818" cy="1020802"/>
          </a:xfrm>
          <a:prstGeom prst="roundRect">
            <a:avLst>
              <a:gd name="adj" fmla="val 45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・まとめた「児童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の発言・記述」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を基に，「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な指導の工夫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」の効果について考える。</a:t>
            </a:r>
            <a:endParaRPr kumimoji="1" lang="en-US" altLang="ja-JP" sz="28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四角形 1">
            <a:extLst>
              <a:ext uri="{FF2B5EF4-FFF2-40B4-BE49-F238E27FC236}">
                <a16:creationId xmlns:a16="http://schemas.microsoft.com/office/drawing/2014/main" id="{EC732C2F-9EE3-1C4C-87E0-89A3F89794BA}"/>
              </a:ext>
            </a:extLst>
          </p:cNvPr>
          <p:cNvSpPr/>
          <p:nvPr/>
        </p:nvSpPr>
        <p:spPr>
          <a:xfrm>
            <a:off x="1130816" y="1999893"/>
            <a:ext cx="7641709" cy="447891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41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42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45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  <p:sp>
        <p:nvSpPr>
          <p:cNvPr id="12" name="四角形 1">
            <a:extLst>
              <a:ext uri="{FF2B5EF4-FFF2-40B4-BE49-F238E27FC236}">
                <a16:creationId xmlns:a16="http://schemas.microsoft.com/office/drawing/2014/main" id="{EC732C2F-9EE3-1C4C-87E0-89A3F89794BA}"/>
              </a:ext>
            </a:extLst>
          </p:cNvPr>
          <p:cNvSpPr/>
          <p:nvPr/>
        </p:nvSpPr>
        <p:spPr>
          <a:xfrm>
            <a:off x="1130816" y="1999893"/>
            <a:ext cx="7641709" cy="447891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6829835" y="3258522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sp>
        <p:nvSpPr>
          <p:cNvPr id="14" name="正方形/長方形 1">
            <a:extLst>
              <a:ext uri="{FF2B5EF4-FFF2-40B4-BE49-F238E27FC236}">
                <a16:creationId xmlns:a16="http://schemas.microsoft.com/office/drawing/2014/main" id="{A1D4C4D2-5A7C-224F-A57D-067838D2C1BC}"/>
              </a:ext>
            </a:extLst>
          </p:cNvPr>
          <p:cNvSpPr/>
          <p:nvPr/>
        </p:nvSpPr>
        <p:spPr>
          <a:xfrm>
            <a:off x="1256043" y="2021495"/>
            <a:ext cx="7415683" cy="489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差異点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や共通点を基に，問題を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見いだす力を育成するためには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7801180" y="3545839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234071" y="2490533"/>
            <a:ext cx="1866532" cy="1923042"/>
            <a:chOff x="1483043" y="2367604"/>
            <a:chExt cx="1866532" cy="1923042"/>
          </a:xfrm>
        </p:grpSpPr>
        <p:sp>
          <p:nvSpPr>
            <p:cNvPr id="17" name="正方形/長方形 71">
              <a:extLst>
                <a:ext uri="{FF2B5EF4-FFF2-40B4-BE49-F238E27FC236}">
                  <a16:creationId xmlns:a16="http://schemas.microsoft.com/office/drawing/2014/main" id="{A22A4311-BC14-854D-A2A5-69AA5E0E8D87}"/>
                </a:ext>
              </a:extLst>
            </p:cNvPr>
            <p:cNvSpPr/>
            <p:nvPr/>
          </p:nvSpPr>
          <p:spPr>
            <a:xfrm>
              <a:off x="1909986" y="2918072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18" name="正方形/長方形 74">
              <a:extLst>
                <a:ext uri="{FF2B5EF4-FFF2-40B4-BE49-F238E27FC236}">
                  <a16:creationId xmlns:a16="http://schemas.microsoft.com/office/drawing/2014/main" id="{506E5751-4A5E-044D-8281-AE09654D3398}"/>
                </a:ext>
              </a:extLst>
            </p:cNvPr>
            <p:cNvSpPr/>
            <p:nvPr/>
          </p:nvSpPr>
          <p:spPr>
            <a:xfrm>
              <a:off x="2613329" y="308217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19" name="正方形/長方形 86">
              <a:extLst>
                <a:ext uri="{FF2B5EF4-FFF2-40B4-BE49-F238E27FC236}">
                  <a16:creationId xmlns:a16="http://schemas.microsoft.com/office/drawing/2014/main" id="{9A858E90-F811-4942-831D-CFEB128A8B68}"/>
                </a:ext>
              </a:extLst>
            </p:cNvPr>
            <p:cNvSpPr/>
            <p:nvPr/>
          </p:nvSpPr>
          <p:spPr>
            <a:xfrm>
              <a:off x="1924943" y="360435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0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1483043" y="2740765"/>
              <a:ext cx="18665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1545859" y="2367604"/>
              <a:ext cx="1737280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見方</a:t>
              </a:r>
              <a:endParaRPr kumimoji="1" lang="en-US" altLang="ja-JP" sz="2000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「質的・実体的」</a:t>
              </a:r>
              <a:endParaRPr kumimoji="1" lang="en-US" altLang="ja-JP" sz="20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405642" y="2493671"/>
            <a:ext cx="1854932" cy="1956307"/>
            <a:chOff x="4103741" y="2393248"/>
            <a:chExt cx="1854932" cy="1956307"/>
          </a:xfrm>
        </p:grpSpPr>
        <p:sp>
          <p:nvSpPr>
            <p:cNvPr id="23" name="正方形/長方形 80">
              <a:extLst>
                <a:ext uri="{FF2B5EF4-FFF2-40B4-BE49-F238E27FC236}">
                  <a16:creationId xmlns:a16="http://schemas.microsoft.com/office/drawing/2014/main" id="{7A64AD16-5FFA-B047-A025-C62A1ECE85A3}"/>
                </a:ext>
              </a:extLst>
            </p:cNvPr>
            <p:cNvSpPr/>
            <p:nvPr/>
          </p:nvSpPr>
          <p:spPr>
            <a:xfrm>
              <a:off x="4380862" y="365820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4" name="正方形/長方形 83">
              <a:extLst>
                <a:ext uri="{FF2B5EF4-FFF2-40B4-BE49-F238E27FC236}">
                  <a16:creationId xmlns:a16="http://schemas.microsoft.com/office/drawing/2014/main" id="{B4AAE857-D619-CE4E-B0BD-99B73C9B1DFD}"/>
                </a:ext>
              </a:extLst>
            </p:cNvPr>
            <p:cNvSpPr/>
            <p:nvPr/>
          </p:nvSpPr>
          <p:spPr>
            <a:xfrm>
              <a:off x="4306473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5" name="正方形/長方形 89">
              <a:extLst>
                <a:ext uri="{FF2B5EF4-FFF2-40B4-BE49-F238E27FC236}">
                  <a16:creationId xmlns:a16="http://schemas.microsoft.com/office/drawing/2014/main" id="{4F01C234-315A-E64E-A03D-2D4DAC7B3DAB}"/>
                </a:ext>
              </a:extLst>
            </p:cNvPr>
            <p:cNvSpPr/>
            <p:nvPr/>
          </p:nvSpPr>
          <p:spPr>
            <a:xfrm>
              <a:off x="5223008" y="3648815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6" name="正方形/長方形 92">
              <a:extLst>
                <a:ext uri="{FF2B5EF4-FFF2-40B4-BE49-F238E27FC236}">
                  <a16:creationId xmlns:a16="http://schemas.microsoft.com/office/drawing/2014/main" id="{F825BE8E-9346-6D44-92B7-CF2B0ED1EA39}"/>
                </a:ext>
              </a:extLst>
            </p:cNvPr>
            <p:cNvSpPr/>
            <p:nvPr/>
          </p:nvSpPr>
          <p:spPr>
            <a:xfrm>
              <a:off x="5173670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7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4103741" y="2799674"/>
              <a:ext cx="18549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4534296" y="2393248"/>
              <a:ext cx="101499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考え方</a:t>
              </a:r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「比較」</a:t>
              </a:r>
              <a:endParaRPr kumimoji="1" lang="en-US" altLang="ja-JP" dirty="0">
                <a:latin typeface="+mj-ea"/>
                <a:ea typeface="+mj-ea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2979445" y="4819333"/>
            <a:ext cx="1754643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00"/>
              </a:lnSpc>
            </a:pPr>
            <a:r>
              <a:rPr kumimoji="1" lang="ja-JP" altLang="en-US" sz="1600" dirty="0" smtClean="0">
                <a:latin typeface="+mj-ea"/>
                <a:ea typeface="+mj-ea"/>
              </a:rPr>
              <a:t>□□の事象提示が効果的だった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B53C2426-1D33-2B48-A06A-BCE4EF7E299B}"/>
              </a:ext>
            </a:extLst>
          </p:cNvPr>
          <p:cNvSpPr/>
          <p:nvPr/>
        </p:nvSpPr>
        <p:spPr>
          <a:xfrm>
            <a:off x="5266681" y="3416196"/>
            <a:ext cx="3617406" cy="2853423"/>
          </a:xfrm>
          <a:prstGeom prst="wedgeRectCallout">
            <a:avLst>
              <a:gd name="adj1" fmla="val -60984"/>
              <a:gd name="adj2" fmla="val 32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ja-JP" sz="3200" dirty="0" smtClean="0">
                <a:solidFill>
                  <a:srgbClr val="FF0000"/>
                </a:solidFill>
              </a:rPr>
              <a:t>Point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just"/>
            <a:r>
              <a:rPr lang="ja-JP" altLang="en-US" sz="2000" dirty="0" smtClean="0">
                <a:solidFill>
                  <a:schemeClr val="tx1"/>
                </a:solidFill>
              </a:rPr>
              <a:t>・どの</a:t>
            </a:r>
            <a:r>
              <a:rPr lang="ja-JP" altLang="en-US" sz="2000" dirty="0">
                <a:solidFill>
                  <a:schemeClr val="tx1"/>
                </a:solidFill>
              </a:rPr>
              <a:t>ような働き掛けに効果があったか。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just"/>
            <a:endParaRPr lang="en-US" altLang="ja-JP" sz="1050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sz="2000" dirty="0" smtClean="0">
                <a:solidFill>
                  <a:schemeClr val="tx1"/>
                </a:solidFill>
              </a:rPr>
              <a:t>・理科</a:t>
            </a:r>
            <a:r>
              <a:rPr lang="ja-JP" altLang="en-US" sz="2000" dirty="0">
                <a:solidFill>
                  <a:schemeClr val="tx1"/>
                </a:solidFill>
              </a:rPr>
              <a:t>の見方・考え方を働かせることができたか</a:t>
            </a:r>
            <a:r>
              <a:rPr lang="ja-JP" altLang="en-US" sz="2000" dirty="0" smtClean="0">
                <a:solidFill>
                  <a:schemeClr val="tx1"/>
                </a:solidFill>
              </a:rPr>
              <a:t>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just"/>
            <a:endParaRPr lang="en-US" altLang="ja-JP" sz="1000" dirty="0">
              <a:solidFill>
                <a:schemeClr val="tx1"/>
              </a:solidFill>
            </a:endParaRPr>
          </a:p>
          <a:p>
            <a:pPr algn="just"/>
            <a:r>
              <a:rPr lang="ja-JP" altLang="en-US" sz="2000" dirty="0" smtClean="0">
                <a:solidFill>
                  <a:schemeClr val="tx1"/>
                </a:solidFill>
              </a:rPr>
              <a:t>・</a:t>
            </a:r>
            <a:r>
              <a:rPr lang="ja-JP" altLang="en-US" sz="2000" dirty="0">
                <a:solidFill>
                  <a:schemeClr val="tx1"/>
                </a:solidFill>
              </a:rPr>
              <a:t>問題解決の力を育成することができたか</a:t>
            </a:r>
            <a:r>
              <a:rPr lang="ja-JP" altLang="en-US" sz="2000" dirty="0" smtClean="0">
                <a:solidFill>
                  <a:schemeClr val="tx1"/>
                </a:solidFill>
              </a:rPr>
              <a:t>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just"/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1807757F-71F1-1B49-A839-AB8B2587C9E6}"/>
              </a:ext>
            </a:extLst>
          </p:cNvPr>
          <p:cNvCxnSpPr>
            <a:cxnSpLocks/>
          </p:cNvCxnSpPr>
          <p:nvPr/>
        </p:nvCxnSpPr>
        <p:spPr>
          <a:xfrm flipH="1">
            <a:off x="2296887" y="4316441"/>
            <a:ext cx="682558" cy="4021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1807757F-71F1-1B49-A839-AB8B2587C9E6}"/>
              </a:ext>
            </a:extLst>
          </p:cNvPr>
          <p:cNvCxnSpPr>
            <a:cxnSpLocks/>
          </p:cNvCxnSpPr>
          <p:nvPr/>
        </p:nvCxnSpPr>
        <p:spPr>
          <a:xfrm>
            <a:off x="3432268" y="4178704"/>
            <a:ext cx="145726" cy="560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187531" y="4819333"/>
            <a:ext cx="183091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kumimoji="1" lang="ja-JP" altLang="en-US" sz="1600" dirty="0" smtClean="0">
                <a:latin typeface="+mj-ea"/>
                <a:ea typeface="+mj-ea"/>
              </a:rPr>
              <a:t>○○することで、△△できていた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114645" y="3242824"/>
            <a:ext cx="1100330" cy="58477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児童の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発言・記述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880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792228" y="393844"/>
            <a:ext cx="7980297" cy="6471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400"/>
              </a:lnSpc>
            </a:pPr>
            <a:r>
              <a:rPr lang="en-US" altLang="ja-JP" sz="35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③</a:t>
            </a:r>
            <a:r>
              <a:rPr lang="ja-JP" altLang="en-US" sz="35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「問題解決の力」の育成について</a:t>
            </a:r>
            <a:r>
              <a:rPr lang="ja-JP" altLang="en-US" sz="3500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，</a:t>
            </a:r>
            <a:endParaRPr lang="en-US" altLang="ja-JP" sz="3500" b="1" dirty="0" smtClean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  <a:p>
            <a:pPr algn="l">
              <a:lnSpc>
                <a:spcPts val="3400"/>
              </a:lnSpc>
            </a:pPr>
            <a:r>
              <a:rPr lang="ja-JP" altLang="en-US" sz="3500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　グループ</a:t>
            </a:r>
            <a:r>
              <a:rPr lang="ja-JP" altLang="en-US" sz="35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の考えをまとめる</a:t>
            </a:r>
            <a:endParaRPr lang="en-US" altLang="ja-JP" sz="3500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952261" y="1220991"/>
            <a:ext cx="7998818" cy="720000"/>
          </a:xfrm>
          <a:prstGeom prst="roundRect">
            <a:avLst>
              <a:gd name="adj" fmla="val 261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・本時の授業で「育成を目指す問題解決の力」について，どのように働き掛けが効果的か，グループの考えをまとめる。</a:t>
            </a:r>
            <a:endParaRPr lang="en-US" altLang="ja-JP" sz="2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41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42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45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  <p:sp>
        <p:nvSpPr>
          <p:cNvPr id="11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10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2" name="四角形 1">
            <a:extLst>
              <a:ext uri="{FF2B5EF4-FFF2-40B4-BE49-F238E27FC236}">
                <a16:creationId xmlns:a16="http://schemas.microsoft.com/office/drawing/2014/main" id="{EC732C2F-9EE3-1C4C-87E0-89A3F89794BA}"/>
              </a:ext>
            </a:extLst>
          </p:cNvPr>
          <p:cNvSpPr/>
          <p:nvPr/>
        </p:nvSpPr>
        <p:spPr>
          <a:xfrm>
            <a:off x="1130816" y="1999893"/>
            <a:ext cx="7641709" cy="447891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四角形 1">
            <a:extLst>
              <a:ext uri="{FF2B5EF4-FFF2-40B4-BE49-F238E27FC236}">
                <a16:creationId xmlns:a16="http://schemas.microsoft.com/office/drawing/2014/main" id="{EC732C2F-9EE3-1C4C-87E0-89A3F89794BA}"/>
              </a:ext>
            </a:extLst>
          </p:cNvPr>
          <p:cNvSpPr/>
          <p:nvPr/>
        </p:nvSpPr>
        <p:spPr>
          <a:xfrm>
            <a:off x="1130816" y="1999893"/>
            <a:ext cx="7641709" cy="447891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6829835" y="3258522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sp>
        <p:nvSpPr>
          <p:cNvPr id="15" name="正方形/長方形 1">
            <a:extLst>
              <a:ext uri="{FF2B5EF4-FFF2-40B4-BE49-F238E27FC236}">
                <a16:creationId xmlns:a16="http://schemas.microsoft.com/office/drawing/2014/main" id="{A1D4C4D2-5A7C-224F-A57D-067838D2C1BC}"/>
              </a:ext>
            </a:extLst>
          </p:cNvPr>
          <p:cNvSpPr/>
          <p:nvPr/>
        </p:nvSpPr>
        <p:spPr>
          <a:xfrm>
            <a:off x="1256043" y="2021495"/>
            <a:ext cx="7415683" cy="489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差異点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や共通点を基に，問題を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見いだす力を育成するためには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6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7801180" y="3545839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234071" y="2490533"/>
            <a:ext cx="1866532" cy="1923042"/>
            <a:chOff x="1483043" y="2367604"/>
            <a:chExt cx="1866532" cy="1923042"/>
          </a:xfrm>
        </p:grpSpPr>
        <p:sp>
          <p:nvSpPr>
            <p:cNvPr id="18" name="正方形/長方形 71">
              <a:extLst>
                <a:ext uri="{FF2B5EF4-FFF2-40B4-BE49-F238E27FC236}">
                  <a16:creationId xmlns:a16="http://schemas.microsoft.com/office/drawing/2014/main" id="{A22A4311-BC14-854D-A2A5-69AA5E0E8D87}"/>
                </a:ext>
              </a:extLst>
            </p:cNvPr>
            <p:cNvSpPr/>
            <p:nvPr/>
          </p:nvSpPr>
          <p:spPr>
            <a:xfrm>
              <a:off x="1909986" y="2918072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19" name="正方形/長方形 74">
              <a:extLst>
                <a:ext uri="{FF2B5EF4-FFF2-40B4-BE49-F238E27FC236}">
                  <a16:creationId xmlns:a16="http://schemas.microsoft.com/office/drawing/2014/main" id="{506E5751-4A5E-044D-8281-AE09654D3398}"/>
                </a:ext>
              </a:extLst>
            </p:cNvPr>
            <p:cNvSpPr/>
            <p:nvPr/>
          </p:nvSpPr>
          <p:spPr>
            <a:xfrm>
              <a:off x="2613329" y="308217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0" name="正方形/長方形 86">
              <a:extLst>
                <a:ext uri="{FF2B5EF4-FFF2-40B4-BE49-F238E27FC236}">
                  <a16:creationId xmlns:a16="http://schemas.microsoft.com/office/drawing/2014/main" id="{9A858E90-F811-4942-831D-CFEB128A8B68}"/>
                </a:ext>
              </a:extLst>
            </p:cNvPr>
            <p:cNvSpPr/>
            <p:nvPr/>
          </p:nvSpPr>
          <p:spPr>
            <a:xfrm>
              <a:off x="1924943" y="360435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1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1483043" y="2740765"/>
              <a:ext cx="18665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1545859" y="2367604"/>
              <a:ext cx="1737280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見方</a:t>
              </a:r>
              <a:endParaRPr kumimoji="1" lang="en-US" altLang="ja-JP" sz="2000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「質的・実体的」</a:t>
              </a:r>
              <a:endParaRPr kumimoji="1" lang="en-US" altLang="ja-JP" sz="20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4405642" y="2493671"/>
            <a:ext cx="1854932" cy="1956307"/>
            <a:chOff x="4103741" y="2393248"/>
            <a:chExt cx="1854932" cy="1956307"/>
          </a:xfrm>
        </p:grpSpPr>
        <p:sp>
          <p:nvSpPr>
            <p:cNvPr id="24" name="正方形/長方形 80">
              <a:extLst>
                <a:ext uri="{FF2B5EF4-FFF2-40B4-BE49-F238E27FC236}">
                  <a16:creationId xmlns:a16="http://schemas.microsoft.com/office/drawing/2014/main" id="{7A64AD16-5FFA-B047-A025-C62A1ECE85A3}"/>
                </a:ext>
              </a:extLst>
            </p:cNvPr>
            <p:cNvSpPr/>
            <p:nvPr/>
          </p:nvSpPr>
          <p:spPr>
            <a:xfrm>
              <a:off x="4380862" y="365820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5" name="正方形/長方形 83">
              <a:extLst>
                <a:ext uri="{FF2B5EF4-FFF2-40B4-BE49-F238E27FC236}">
                  <a16:creationId xmlns:a16="http://schemas.microsoft.com/office/drawing/2014/main" id="{B4AAE857-D619-CE4E-B0BD-99B73C9B1DFD}"/>
                </a:ext>
              </a:extLst>
            </p:cNvPr>
            <p:cNvSpPr/>
            <p:nvPr/>
          </p:nvSpPr>
          <p:spPr>
            <a:xfrm>
              <a:off x="4306473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6" name="正方形/長方形 89">
              <a:extLst>
                <a:ext uri="{FF2B5EF4-FFF2-40B4-BE49-F238E27FC236}">
                  <a16:creationId xmlns:a16="http://schemas.microsoft.com/office/drawing/2014/main" id="{4F01C234-315A-E64E-A03D-2D4DAC7B3DAB}"/>
                </a:ext>
              </a:extLst>
            </p:cNvPr>
            <p:cNvSpPr/>
            <p:nvPr/>
          </p:nvSpPr>
          <p:spPr>
            <a:xfrm>
              <a:off x="5223008" y="3648815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7" name="正方形/長方形 92">
              <a:extLst>
                <a:ext uri="{FF2B5EF4-FFF2-40B4-BE49-F238E27FC236}">
                  <a16:creationId xmlns:a16="http://schemas.microsoft.com/office/drawing/2014/main" id="{F825BE8E-9346-6D44-92B7-CF2B0ED1EA39}"/>
                </a:ext>
              </a:extLst>
            </p:cNvPr>
            <p:cNvSpPr/>
            <p:nvPr/>
          </p:nvSpPr>
          <p:spPr>
            <a:xfrm>
              <a:off x="5173670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8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4103741" y="2799674"/>
              <a:ext cx="18549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4534296" y="2393248"/>
              <a:ext cx="101499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考え方</a:t>
              </a:r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「比較」</a:t>
              </a:r>
              <a:endParaRPr kumimoji="1" lang="en-US" altLang="ja-JP" dirty="0">
                <a:latin typeface="+mj-ea"/>
                <a:ea typeface="+mj-ea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2979445" y="4819333"/>
            <a:ext cx="1754643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800"/>
              </a:lnSpc>
            </a:pPr>
            <a:r>
              <a:rPr kumimoji="1" lang="ja-JP" altLang="en-US" sz="1600" dirty="0" smtClean="0">
                <a:latin typeface="+mj-ea"/>
                <a:ea typeface="+mj-ea"/>
              </a:rPr>
              <a:t>□□の事象提示が効果的だった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807757F-71F1-1B49-A839-AB8B2587C9E6}"/>
              </a:ext>
            </a:extLst>
          </p:cNvPr>
          <p:cNvCxnSpPr>
            <a:cxnSpLocks/>
          </p:cNvCxnSpPr>
          <p:nvPr/>
        </p:nvCxnSpPr>
        <p:spPr>
          <a:xfrm flipH="1">
            <a:off x="2296887" y="4316441"/>
            <a:ext cx="682558" cy="4021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1807757F-71F1-1B49-A839-AB8B2587C9E6}"/>
              </a:ext>
            </a:extLst>
          </p:cNvPr>
          <p:cNvCxnSpPr>
            <a:cxnSpLocks/>
          </p:cNvCxnSpPr>
          <p:nvPr/>
        </p:nvCxnSpPr>
        <p:spPr>
          <a:xfrm>
            <a:off x="3432268" y="4178704"/>
            <a:ext cx="145726" cy="5602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187531" y="4819333"/>
            <a:ext cx="1830918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kumimoji="1" lang="ja-JP" altLang="en-US" sz="1600" dirty="0" smtClean="0">
                <a:latin typeface="+mj-ea"/>
                <a:ea typeface="+mj-ea"/>
              </a:rPr>
              <a:t>○○することで、△△できていた</a:t>
            </a:r>
            <a:endParaRPr kumimoji="1" lang="en-US" altLang="ja-JP" sz="1600" dirty="0" smtClean="0">
              <a:latin typeface="+mj-ea"/>
              <a:ea typeface="+mj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993633" y="5495254"/>
            <a:ext cx="5685127" cy="954107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 smtClean="0">
                <a:latin typeface="+mj-ea"/>
                <a:ea typeface="+mj-ea"/>
              </a:rPr>
              <a:t>●●●</a:t>
            </a:r>
            <a:r>
              <a:rPr lang="ja-JP" altLang="en-US" sz="2800" dirty="0">
                <a:latin typeface="+mj-ea"/>
              </a:rPr>
              <a:t>●●</a:t>
            </a:r>
            <a:r>
              <a:rPr lang="ja-JP" altLang="en-US" sz="2800" dirty="0" smtClean="0">
                <a:latin typeface="+mj-ea"/>
              </a:rPr>
              <a:t>●</a:t>
            </a:r>
            <a:r>
              <a:rPr lang="ja-JP" altLang="en-US" sz="2800" dirty="0">
                <a:latin typeface="+mj-ea"/>
              </a:rPr>
              <a:t>●●</a:t>
            </a:r>
            <a:r>
              <a:rPr lang="ja-JP" altLang="en-US" sz="2800" dirty="0" smtClean="0">
                <a:latin typeface="+mj-ea"/>
              </a:rPr>
              <a:t>●</a:t>
            </a:r>
            <a:r>
              <a:rPr lang="ja-JP" altLang="en-US" sz="2800" dirty="0">
                <a:latin typeface="+mj-ea"/>
              </a:rPr>
              <a:t>●</a:t>
            </a:r>
            <a:r>
              <a:rPr lang="ja-JP" altLang="en-US" sz="2800" dirty="0" smtClean="0">
                <a:latin typeface="+mj-ea"/>
              </a:rPr>
              <a:t>●●</a:t>
            </a:r>
            <a:r>
              <a:rPr lang="ja-JP" altLang="en-US" sz="2800" dirty="0">
                <a:latin typeface="+mj-ea"/>
              </a:rPr>
              <a:t>●●</a:t>
            </a:r>
            <a:endParaRPr lang="en-US" altLang="ja-JP" sz="2800" dirty="0">
              <a:latin typeface="+mj-ea"/>
            </a:endParaRPr>
          </a:p>
          <a:p>
            <a:pPr algn="ctr"/>
            <a:r>
              <a:rPr lang="ja-JP" altLang="en-US" sz="2800" dirty="0">
                <a:latin typeface="+mj-ea"/>
              </a:rPr>
              <a:t>●●</a:t>
            </a:r>
            <a:r>
              <a:rPr lang="ja-JP" altLang="en-US" sz="2800" dirty="0" smtClean="0">
                <a:latin typeface="+mj-ea"/>
              </a:rPr>
              <a:t>●●</a:t>
            </a:r>
            <a:r>
              <a:rPr lang="ja-JP" altLang="en-US" sz="2800" dirty="0">
                <a:latin typeface="+mj-ea"/>
              </a:rPr>
              <a:t>●</a:t>
            </a:r>
            <a:r>
              <a:rPr lang="ja-JP" altLang="en-US" sz="2800" dirty="0" smtClean="0">
                <a:latin typeface="+mj-ea"/>
              </a:rPr>
              <a:t>●●</a:t>
            </a:r>
            <a:r>
              <a:rPr lang="ja-JP" altLang="en-US" sz="2800" dirty="0">
                <a:latin typeface="+mj-ea"/>
              </a:rPr>
              <a:t>●</a:t>
            </a:r>
            <a:r>
              <a:rPr lang="ja-JP" altLang="en-US" sz="2800" dirty="0" smtClean="0">
                <a:latin typeface="+mj-ea"/>
              </a:rPr>
              <a:t>●●</a:t>
            </a:r>
            <a:r>
              <a:rPr lang="ja-JP" altLang="en-US" sz="2800" dirty="0">
                <a:latin typeface="+mj-ea"/>
              </a:rPr>
              <a:t>●</a:t>
            </a:r>
            <a:r>
              <a:rPr lang="ja-JP" altLang="en-US" sz="2800" dirty="0" smtClean="0">
                <a:latin typeface="+mj-ea"/>
              </a:rPr>
              <a:t>●●●</a:t>
            </a:r>
            <a:endParaRPr lang="en-US" altLang="ja-JP" sz="2800" dirty="0">
              <a:latin typeface="+mj-ea"/>
            </a:endParaRPr>
          </a:p>
        </p:txBody>
      </p:sp>
      <p:sp>
        <p:nvSpPr>
          <p:cNvPr id="38" name="吹き出し: 四角形 3">
            <a:extLst>
              <a:ext uri="{FF2B5EF4-FFF2-40B4-BE49-F238E27FC236}">
                <a16:creationId xmlns:a16="http://schemas.microsoft.com/office/drawing/2014/main" id="{B53C2426-1D33-2B48-A06A-BCE4EF7E299B}"/>
              </a:ext>
            </a:extLst>
          </p:cNvPr>
          <p:cNvSpPr/>
          <p:nvPr/>
        </p:nvSpPr>
        <p:spPr>
          <a:xfrm>
            <a:off x="5432240" y="3926535"/>
            <a:ext cx="3617406" cy="1558414"/>
          </a:xfrm>
          <a:prstGeom prst="wedgeRectCallout">
            <a:avLst>
              <a:gd name="adj1" fmla="val -63484"/>
              <a:gd name="adj2" fmla="val 559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ja-JP" sz="3200" dirty="0" smtClean="0">
                <a:solidFill>
                  <a:srgbClr val="FF0000"/>
                </a:solidFill>
              </a:rPr>
              <a:t>Point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just"/>
            <a:r>
              <a:rPr lang="ja-JP" altLang="en-US" sz="2000" dirty="0" smtClean="0">
                <a:solidFill>
                  <a:schemeClr val="tx1"/>
                </a:solidFill>
              </a:rPr>
              <a:t>・どのような働き掛けが大切かを考え、他の授業にも生かせるよう、考えをまとめる。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just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114645" y="3242824"/>
            <a:ext cx="1100330" cy="58477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児童の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発言・記述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283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11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/>
          <a:srcRect t="8203" b="8794"/>
          <a:stretch/>
        </p:blipFill>
        <p:spPr>
          <a:xfrm>
            <a:off x="1148797" y="2095611"/>
            <a:ext cx="7623728" cy="4247428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13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14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21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792228" y="393844"/>
            <a:ext cx="7980297" cy="6471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④全体で共有する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944359" y="923029"/>
            <a:ext cx="7998818" cy="1020802"/>
          </a:xfrm>
          <a:prstGeom prst="roundRect">
            <a:avLst>
              <a:gd name="adj" fmla="val 26167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・各グループの代表者が協議内容を発表する。</a:t>
            </a:r>
            <a:endParaRPr lang="en-US" altLang="ja-JP" sz="2600" dirty="0" smtClean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6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１グループ１分程度</a:t>
            </a:r>
            <a:endParaRPr lang="en-US" altLang="ja-JP" sz="26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95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2925" y="597760"/>
            <a:ext cx="7542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授業検討会編　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1731960" y="1622135"/>
            <a:ext cx="6155153" cy="25773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　進め方の説明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　授業検討会</a:t>
            </a:r>
            <a:endParaRPr lang="en-US" altLang="ja-JP" sz="3600" dirty="0">
              <a:solidFill>
                <a:schemeClr val="bg1">
                  <a:lumMod val="8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３　振り返り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 flipH="1">
            <a:off x="6642252" y="4537252"/>
            <a:ext cx="1630851" cy="1935816"/>
            <a:chOff x="1140428" y="1436143"/>
            <a:chExt cx="3200444" cy="3798919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71" name="グループ化 70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2" name="平行四辺形 91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4" name="フローチャート: 結合子 93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2" name="グループ化 71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9" name="平行四辺形 88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正方形/長方形 89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フローチャート: 結合子 90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3" name="正方形/長方形 72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フローチャート: 和接合 74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フローチャート: 論理積ゲート 76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台形 77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フローチャート: 結合子 78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楕円 79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平行四辺形 80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平行四辺形 81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フローチャート: 論理積ゲート 82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フローチャート: 論理積ゲート 83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アーチ 84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6" name="アーチ 85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8" name="フローチャート: 和接合 87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6" name="直線コネクタ 55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9" name="直角三角形 68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0" name="直角三角形 69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7" name="直角三角形 66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8" name="直角三角形 67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9" name="円 58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台形 60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62" name="直線コネクタ 61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フローチャート: 論理積ゲート 62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" name="フローチャート: 論理積ゲート 63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5" name="フローチャート: 結合子 64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6" name="フローチャート: 結合子 65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96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97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100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06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13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3590452" y="455663"/>
            <a:ext cx="2642717" cy="6740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振り返り</a:t>
            </a:r>
            <a:endParaRPr lang="en-US" altLang="ja-JP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352548" y="1129740"/>
            <a:ext cx="7419976" cy="2566946"/>
          </a:xfrm>
          <a:prstGeom prst="roundRect">
            <a:avLst>
              <a:gd name="adj" fmla="val 277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・研修を振り返り，明日からの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自分の</a:t>
            </a:r>
            <a:r>
              <a:rPr kumimoji="1"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授業について，改善で</a:t>
            </a:r>
            <a:endParaRPr kumimoji="1" lang="en-US" altLang="ja-JP" sz="4000" dirty="0" smtClean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きることを考え，具体的</a:t>
            </a:r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書</a:t>
            </a:r>
            <a:endParaRPr kumimoji="1" lang="en-US" altLang="ja-JP" sz="4000" dirty="0" smtClean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く</a:t>
            </a:r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17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18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9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20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72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2494264" y="2190750"/>
            <a:ext cx="3935907" cy="9832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お疲れ様でした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 flipH="1">
            <a:off x="6642252" y="4537252"/>
            <a:ext cx="1630851" cy="1935816"/>
            <a:chOff x="1140428" y="1436143"/>
            <a:chExt cx="3200444" cy="3798919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71" name="グループ化 70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2" name="平行四辺形 91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4" name="フローチャート: 結合子 93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2" name="グループ化 71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9" name="平行四辺形 88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正方形/長方形 89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フローチャート: 結合子 90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3" name="正方形/長方形 72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フローチャート: 和接合 74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フローチャート: 論理積ゲート 76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台形 77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フローチャート: 結合子 78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楕円 79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平行四辺形 80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平行四辺形 81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フローチャート: 論理積ゲート 82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フローチャート: 論理積ゲート 83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アーチ 84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6" name="アーチ 85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8" name="フローチャート: 和接合 87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6" name="直線コネクタ 55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9" name="直角三角形 68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0" name="直角三角形 69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7" name="直角三角形 66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8" name="直角三角形 67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9" name="円 58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台形 60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62" name="直線コネクタ 61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フローチャート: 論理積ゲート 62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" name="フローチャート: 論理積ゲート 63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5" name="フローチャート: 結合子 64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6" name="フローチャート: 結合子 65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5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37231" y="3063443"/>
            <a:ext cx="8434044" cy="115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04607" y="479819"/>
            <a:ext cx="6805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</a:t>
            </a: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のねらい</a:t>
            </a:r>
          </a:p>
        </p:txBody>
      </p:sp>
      <p:sp>
        <p:nvSpPr>
          <p:cNvPr id="3" name="四角形吹き出し 2"/>
          <p:cNvSpPr/>
          <p:nvPr/>
        </p:nvSpPr>
        <p:spPr>
          <a:xfrm>
            <a:off x="1314140" y="1546316"/>
            <a:ext cx="7229574" cy="2572480"/>
          </a:xfrm>
          <a:prstGeom prst="wedgeRectCallout">
            <a:avLst>
              <a:gd name="adj1" fmla="val -39334"/>
              <a:gd name="adj2" fmla="val 723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「育成を目指す問題解決の力」</a:t>
            </a:r>
            <a:r>
              <a:rPr lang="ja-JP" alt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について，授業の実践と検討会を通し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て，授業改善を行い，理科</a:t>
            </a:r>
            <a:r>
              <a:rPr lang="ja-JP" alt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の指導力の向上を図る。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9" name="グループ化 48"/>
          <p:cNvGrpSpPr>
            <a:grpSpLocks noChangeAspect="1"/>
          </p:cNvGrpSpPr>
          <p:nvPr/>
        </p:nvGrpSpPr>
        <p:grpSpPr>
          <a:xfrm>
            <a:off x="337231" y="4117963"/>
            <a:ext cx="2117488" cy="2513453"/>
            <a:chOff x="1140428" y="1436143"/>
            <a:chExt cx="3200444" cy="3798919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2" name="グループ化 51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68" name="グループ化 67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0" name="平行四辺形 89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正方形/長方形 90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2" name="フローチャート: 結合子 91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69" name="グループ化 68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6" name="平行四辺形 85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87" name="正方形/長方形 86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89" name="フローチャート: 結合子 88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0" name="正方形/長方形 69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1" name="正方形/長方形 70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2" name="フローチャート: 和接合 71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3" name="フローチャート: 和接合 72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フローチャート: 論理積ゲート 73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台形 74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結合子 75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楕円 76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平行四辺形 77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平行四辺形 78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フローチャート: 論理積ゲート 79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フローチャート: 論理積ゲート 80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アーチ 81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アーチ 82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正方形/長方形 83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フローチャート: 和接合 84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3" name="直線コネクタ 52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4" name="グループ化 53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6" name="直角三角形 65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7" name="直角三角形 66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5" name="グループ化 54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4" name="直角三角形 63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5" name="直角三角形 64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6" name="円 55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8" name="台形 57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59" name="直線コネクタ 58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フローチャート: 論理積ゲート 59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フローチャート: 論理積ゲート 60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2" name="フローチャート: 結合子 61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3" name="フローチャート: 結合子 62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1" name="正方形/長方形 50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12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45638" y="557264"/>
            <a:ext cx="7542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授業検討会編　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1302525" y="1612503"/>
            <a:ext cx="6155153" cy="25773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　進め方の説明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　授業検討会</a:t>
            </a:r>
            <a:endParaRPr lang="en-US" altLang="ja-JP" sz="3600" dirty="0">
              <a:solidFill>
                <a:prstClr val="black">
                  <a:lumMod val="85000"/>
                  <a:lumOff val="15000"/>
                </a:prst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３　振り返り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>
            <a:off x="636480" y="4707871"/>
            <a:ext cx="1630851" cy="1935816"/>
            <a:chOff x="1140428" y="1436143"/>
            <a:chExt cx="3200444" cy="3798919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71" name="グループ化 70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2" name="平行四辺形 91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4" name="フローチャート: 結合子 93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2" name="グループ化 71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9" name="平行四辺形 88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正方形/長方形 89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フローチャート: 結合子 90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3" name="正方形/長方形 72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フローチャート: 和接合 74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フローチャート: 論理積ゲート 76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台形 77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フローチャート: 結合子 78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楕円 79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平行四辺形 80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平行四辺形 81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フローチャート: 論理積ゲート 82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フローチャート: 論理積ゲート 83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アーチ 84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6" name="アーチ 85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8" name="フローチャート: 和接合 87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6" name="直線コネクタ 55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9" name="直角三角形 68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0" name="直角三角形 69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7" name="直角三角形 66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8" name="直角三角形 67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9" name="円 58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台形 60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62" name="直線コネクタ 61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フローチャート: 論理積ゲート 62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" name="フローチャート: 論理積ゲート 63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5" name="フローチャート: 結合子 64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6" name="フローチャート: 結合子 65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44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45638" y="557264"/>
            <a:ext cx="7542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授業検討会編　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1302525" y="1612503"/>
            <a:ext cx="6155153" cy="25773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　進め方の説明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　授業検討会</a:t>
            </a:r>
            <a:endParaRPr lang="en-US" altLang="ja-JP" sz="3600" dirty="0">
              <a:solidFill>
                <a:schemeClr val="bg1">
                  <a:lumMod val="8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３　振り返り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>
            <a:off x="636480" y="4707871"/>
            <a:ext cx="1630851" cy="1935816"/>
            <a:chOff x="1140428" y="1436143"/>
            <a:chExt cx="3200444" cy="3798919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71" name="グループ化 70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2" name="平行四辺形 91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4" name="フローチャート: 結合子 93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2" name="グループ化 71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9" name="平行四辺形 88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正方形/長方形 89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フローチャート: 結合子 90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3" name="正方形/長方形 72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フローチャート: 和接合 74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フローチャート: 論理積ゲート 76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台形 77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フローチャート: 結合子 78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楕円 79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平行四辺形 80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平行四辺形 81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フローチャート: 論理積ゲート 82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フローチャート: 論理積ゲート 83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アーチ 84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6" name="アーチ 85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8" name="フローチャート: 和接合 87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6" name="直線コネクタ 55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9" name="直角三角形 68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0" name="直角三角形 69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7" name="直角三角形 66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8" name="直角三角形 67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9" name="円 58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台形 60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62" name="直線コネクタ 61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フローチャート: 論理積ゲート 62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" name="フローチャート: 論理積ゲート 63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5" name="フローチャート: 結合子 64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6" name="フローチャート: 結合子 65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38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8299938" y="430823"/>
            <a:ext cx="659424" cy="3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130628" y="430823"/>
            <a:ext cx="8008536" cy="53866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授業検討会の進め方の説明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grpSp>
        <p:nvGrpSpPr>
          <p:cNvPr id="16" name="グループ化 15"/>
          <p:cNvGrpSpPr>
            <a:grpSpLocks noChangeAspect="1"/>
          </p:cNvGrpSpPr>
          <p:nvPr/>
        </p:nvGrpSpPr>
        <p:grpSpPr>
          <a:xfrm>
            <a:off x="473948" y="1090976"/>
            <a:ext cx="8059741" cy="5328000"/>
            <a:chOff x="340597" y="1119551"/>
            <a:chExt cx="8247536" cy="5452144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340597" y="1119551"/>
              <a:ext cx="8247536" cy="1260000"/>
              <a:chOff x="321547" y="1326381"/>
              <a:chExt cx="8247536" cy="1115999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2233083" y="1326381"/>
                <a:ext cx="6336000" cy="916076"/>
              </a:xfrm>
              <a:prstGeom prst="roundRect">
                <a:avLst>
                  <a:gd name="adj" fmla="val 101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・授業者は本時の授業の意図を説明する。</a:t>
                </a:r>
                <a:endParaRPr kumimoji="1" lang="en-US" altLang="ja-JP" sz="2000" dirty="0">
                  <a:solidFill>
                    <a:schemeClr val="accent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（育成を目指す問題解決の力・</a:t>
                </a:r>
                <a:r>
                  <a:rPr lang="ja-JP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主な指導の工夫</a:t>
                </a:r>
                <a:r>
                  <a:rPr kumimoji="1" lang="ja-JP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等）</a:t>
                </a:r>
                <a:endParaRPr kumimoji="1" lang="en-US" altLang="ja-JP" sz="1600" dirty="0">
                  <a:solidFill>
                    <a:schemeClr val="accent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" name="ホームベース 1"/>
              <p:cNvSpPr/>
              <p:nvPr/>
            </p:nvSpPr>
            <p:spPr>
              <a:xfrm rot="5400000">
                <a:off x="888963" y="758965"/>
                <a:ext cx="1115999" cy="2250831"/>
              </a:xfrm>
              <a:prstGeom prst="homePlate">
                <a:avLst>
                  <a:gd name="adj" fmla="val 18852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ja-JP" altLang="en-US" sz="2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授業者の自評</a:t>
                </a:r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340597" y="2499191"/>
              <a:ext cx="8247536" cy="1271401"/>
              <a:chOff x="321547" y="1316283"/>
              <a:chExt cx="8247536" cy="1126097"/>
            </a:xfrm>
          </p:grpSpPr>
          <p:sp>
            <p:nvSpPr>
              <p:cNvPr id="8" name="角丸四角形 7"/>
              <p:cNvSpPr/>
              <p:nvPr/>
            </p:nvSpPr>
            <p:spPr>
              <a:xfrm>
                <a:off x="2233083" y="1316283"/>
                <a:ext cx="6336000" cy="916076"/>
              </a:xfrm>
              <a:prstGeom prst="roundRect">
                <a:avLst>
                  <a:gd name="adj" fmla="val 101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・グループで授業を分析し，</a:t>
                </a:r>
                <a:r>
                  <a:rPr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問題解決の</a:t>
                </a:r>
                <a:r>
                  <a:rPr lang="ja-JP" altLang="en-US" sz="2000" dirty="0" smtClean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力を</a:t>
                </a:r>
                <a:endParaRPr lang="en-US" altLang="ja-JP" sz="2000" dirty="0">
                  <a:solidFill>
                    <a:schemeClr val="accent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</a:t>
                </a:r>
                <a:r>
                  <a:rPr lang="ja-JP" altLang="en-US" sz="2000" dirty="0" smtClean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育成するための指導の工夫を</a:t>
                </a:r>
                <a:r>
                  <a:rPr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検討する。</a:t>
                </a:r>
                <a:endParaRPr kumimoji="1" lang="en-US" altLang="ja-JP" sz="2000" dirty="0">
                  <a:solidFill>
                    <a:schemeClr val="accent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" name="ホームベース 8"/>
              <p:cNvSpPr/>
              <p:nvPr/>
            </p:nvSpPr>
            <p:spPr>
              <a:xfrm rot="5400000">
                <a:off x="888963" y="758965"/>
                <a:ext cx="1115999" cy="2250831"/>
              </a:xfrm>
              <a:prstGeom prst="homePlate">
                <a:avLst>
                  <a:gd name="adj" fmla="val 18852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tIns="0" bIns="0" rtlCol="0" anchor="ctr"/>
              <a:lstStyle/>
              <a:p>
                <a:pPr algn="ctr"/>
                <a:r>
                  <a:rPr kumimoji="1" lang="ja-JP" altLang="en-US" sz="2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グループ検討</a:t>
                </a:r>
                <a:endParaRPr kumimoji="1" lang="en-US" altLang="ja-JP" sz="2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en-US" altLang="ja-JP" sz="17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17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ワークショップ形式</a:t>
                </a:r>
                <a:r>
                  <a:rPr kumimoji="1" lang="en-US" altLang="ja-JP" sz="17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endParaRPr kumimoji="1" lang="ja-JP" altLang="en-US" sz="17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340597" y="3901630"/>
              <a:ext cx="8247536" cy="1260002"/>
              <a:chOff x="321547" y="1326379"/>
              <a:chExt cx="8247536" cy="1116001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2233083" y="1326379"/>
                <a:ext cx="6336000" cy="916076"/>
              </a:xfrm>
              <a:prstGeom prst="roundRect">
                <a:avLst>
                  <a:gd name="adj" fmla="val 101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2000" dirty="0">
                    <a:solidFill>
                      <a:schemeClr val="accent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・各グループの代表者が協議内容を発表する。</a:t>
                </a:r>
                <a:endParaRPr lang="en-US" altLang="ja-JP" sz="2000" dirty="0">
                  <a:solidFill>
                    <a:schemeClr val="accent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" name="ホームベース 11"/>
              <p:cNvSpPr/>
              <p:nvPr/>
            </p:nvSpPr>
            <p:spPr>
              <a:xfrm rot="5400000">
                <a:off x="888963" y="758965"/>
                <a:ext cx="1115999" cy="2250831"/>
              </a:xfrm>
              <a:prstGeom prst="homePlate">
                <a:avLst>
                  <a:gd name="adj" fmla="val 18852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ja-JP" altLang="en-US" sz="2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全体発表</a:t>
                </a:r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340597" y="5311690"/>
              <a:ext cx="8247536" cy="1260005"/>
              <a:chOff x="321547" y="1326377"/>
              <a:chExt cx="8247536" cy="1116003"/>
            </a:xfrm>
          </p:grpSpPr>
          <p:sp>
            <p:nvSpPr>
              <p:cNvPr id="14" name="角丸四角形 13"/>
              <p:cNvSpPr/>
              <p:nvPr/>
            </p:nvSpPr>
            <p:spPr>
              <a:xfrm>
                <a:off x="2233083" y="1326377"/>
                <a:ext cx="6336000" cy="916076"/>
              </a:xfrm>
              <a:prstGeom prst="roundRect">
                <a:avLst>
                  <a:gd name="adj" fmla="val 101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r>
                  <a:rPr lang="ja-JP" altLang="en-US" sz="2000" dirty="0">
                    <a:solidFill>
                      <a:srgbClr val="4F81BD">
                        <a:lumMod val="50000"/>
                      </a:srgb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・各自のこれまでの授業を振り返り，明日か</a:t>
                </a:r>
                <a:endParaRPr lang="en-US" altLang="ja-JP" sz="2000" dirty="0">
                  <a:solidFill>
                    <a:srgbClr val="4F81BD">
                      <a:lumMod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0"/>
                <a:r>
                  <a:rPr lang="ja-JP" altLang="en-US" sz="2000" dirty="0">
                    <a:solidFill>
                      <a:srgbClr val="4F81BD">
                        <a:lumMod val="50000"/>
                      </a:srgb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らの自分の授業をどう改善していくかを考</a:t>
                </a:r>
                <a:endParaRPr lang="en-US" altLang="ja-JP" sz="2000" dirty="0">
                  <a:solidFill>
                    <a:srgbClr val="4F81BD">
                      <a:lumMod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0"/>
                <a:r>
                  <a:rPr lang="ja-JP" altLang="en-US" sz="2000" dirty="0">
                    <a:solidFill>
                      <a:srgbClr val="4F81BD">
                        <a:lumMod val="50000"/>
                      </a:srgb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える。</a:t>
                </a:r>
                <a:endParaRPr lang="en-US" altLang="ja-JP" sz="2000" dirty="0">
                  <a:solidFill>
                    <a:srgbClr val="4F81BD">
                      <a:lumMod val="50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" name="ホームベース 14"/>
              <p:cNvSpPr/>
              <p:nvPr/>
            </p:nvSpPr>
            <p:spPr>
              <a:xfrm rot="5400000">
                <a:off x="888963" y="758965"/>
                <a:ext cx="1115999" cy="2250831"/>
              </a:xfrm>
              <a:prstGeom prst="homePlate">
                <a:avLst>
                  <a:gd name="adj" fmla="val 18852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kumimoji="1" lang="ja-JP" altLang="en-US" sz="2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振り返り</a:t>
                </a:r>
              </a:p>
            </p:txBody>
          </p:sp>
        </p:grp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E709E0A-1607-BF48-8BDC-5179943B4BC7}"/>
              </a:ext>
            </a:extLst>
          </p:cNvPr>
          <p:cNvGrpSpPr/>
          <p:nvPr/>
        </p:nvGrpSpPr>
        <p:grpSpPr>
          <a:xfrm>
            <a:off x="8003536" y="1086601"/>
            <a:ext cx="880215" cy="976428"/>
            <a:chOff x="1831673" y="5690846"/>
            <a:chExt cx="1078056" cy="1183228"/>
          </a:xfrm>
        </p:grpSpPr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587E6DA1-0DE9-2543-B282-89B213E6D6D2}"/>
                </a:ext>
              </a:extLst>
            </p:cNvPr>
            <p:cNvSpPr/>
            <p:nvPr/>
          </p:nvSpPr>
          <p:spPr>
            <a:xfrm>
              <a:off x="1849885" y="5778246"/>
              <a:ext cx="1048004" cy="10480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rgbClr val="327976"/>
                </a:solidFill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D9489D8D-B479-054B-952B-F410DF11844F}"/>
                </a:ext>
              </a:extLst>
            </p:cNvPr>
            <p:cNvSpPr txBox="1"/>
            <p:nvPr/>
          </p:nvSpPr>
          <p:spPr>
            <a:xfrm>
              <a:off x="1831673" y="5690846"/>
              <a:ext cx="1048005" cy="1006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4800" b="1" dirty="0">
                  <a:solidFill>
                    <a:srgbClr val="32797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altLang="ja-JP" sz="4800" b="1" dirty="0">
                  <a:solidFill>
                    <a:schemeClr val="accent5">
                      <a:lumMod val="50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</a:t>
              </a:r>
              <a:endParaRPr lang="ja-JP" altLang="en-US" sz="4800" b="1" dirty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AC76226E-29FC-0F4C-B77E-AA4B2EBC3910}"/>
                </a:ext>
              </a:extLst>
            </p:cNvPr>
            <p:cNvSpPr txBox="1"/>
            <p:nvPr/>
          </p:nvSpPr>
          <p:spPr>
            <a:xfrm>
              <a:off x="2321716" y="6426522"/>
              <a:ext cx="588013" cy="447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b="1" dirty="0">
                  <a:solidFill>
                    <a:schemeClr val="accent5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Segoe UI" panose="020B0502040204020203" pitchFamily="34" charset="0"/>
                </a:rPr>
                <a:t>分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3E709E0A-1607-BF48-8BDC-5179943B4BC7}"/>
              </a:ext>
            </a:extLst>
          </p:cNvPr>
          <p:cNvGrpSpPr/>
          <p:nvPr/>
        </p:nvGrpSpPr>
        <p:grpSpPr>
          <a:xfrm>
            <a:off x="8033351" y="2472019"/>
            <a:ext cx="921204" cy="950698"/>
            <a:chOff x="1849885" y="5722024"/>
            <a:chExt cx="1128259" cy="1152050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587E6DA1-0DE9-2543-B282-89B213E6D6D2}"/>
                </a:ext>
              </a:extLst>
            </p:cNvPr>
            <p:cNvSpPr/>
            <p:nvPr/>
          </p:nvSpPr>
          <p:spPr>
            <a:xfrm>
              <a:off x="1849885" y="5778246"/>
              <a:ext cx="1048004" cy="10480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rgbClr val="327976"/>
                </a:solidFill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D9489D8D-B479-054B-952B-F410DF11844F}"/>
                </a:ext>
              </a:extLst>
            </p:cNvPr>
            <p:cNvSpPr txBox="1"/>
            <p:nvPr/>
          </p:nvSpPr>
          <p:spPr>
            <a:xfrm>
              <a:off x="1880816" y="5722024"/>
              <a:ext cx="1097328" cy="932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400" b="1" dirty="0" smtClean="0">
                  <a:solidFill>
                    <a:schemeClr val="accent5">
                      <a:lumMod val="50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25</a:t>
              </a:r>
              <a:endParaRPr lang="ja-JP" altLang="en-US" sz="4400" b="1" dirty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C76226E-29FC-0F4C-B77E-AA4B2EBC3910}"/>
                </a:ext>
              </a:extLst>
            </p:cNvPr>
            <p:cNvSpPr txBox="1"/>
            <p:nvPr/>
          </p:nvSpPr>
          <p:spPr>
            <a:xfrm>
              <a:off x="2321716" y="6426522"/>
              <a:ext cx="588013" cy="447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b="1" dirty="0">
                  <a:solidFill>
                    <a:schemeClr val="accent5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Segoe UI" panose="020B0502040204020203" pitchFamily="34" charset="0"/>
                </a:rPr>
                <a:t>分</a:t>
              </a: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E709E0A-1607-BF48-8BDC-5179943B4BC7}"/>
              </a:ext>
            </a:extLst>
          </p:cNvPr>
          <p:cNvGrpSpPr/>
          <p:nvPr/>
        </p:nvGrpSpPr>
        <p:grpSpPr>
          <a:xfrm>
            <a:off x="8028629" y="3824147"/>
            <a:ext cx="1052623" cy="966380"/>
            <a:chOff x="1836593" y="5703022"/>
            <a:chExt cx="1289216" cy="1171052"/>
          </a:xfrm>
        </p:grpSpPr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587E6DA1-0DE9-2543-B282-89B213E6D6D2}"/>
                </a:ext>
              </a:extLst>
            </p:cNvPr>
            <p:cNvSpPr/>
            <p:nvPr/>
          </p:nvSpPr>
          <p:spPr>
            <a:xfrm>
              <a:off x="1849885" y="5778246"/>
              <a:ext cx="1048004" cy="10480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rgbClr val="327976"/>
                </a:solidFill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D9489D8D-B479-054B-952B-F410DF11844F}"/>
                </a:ext>
              </a:extLst>
            </p:cNvPr>
            <p:cNvSpPr txBox="1"/>
            <p:nvPr/>
          </p:nvSpPr>
          <p:spPr>
            <a:xfrm>
              <a:off x="1836593" y="5703022"/>
              <a:ext cx="1289216" cy="93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400" b="1" dirty="0" smtClean="0">
                  <a:solidFill>
                    <a:schemeClr val="accent5">
                      <a:lumMod val="50000"/>
                    </a:scheme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10</a:t>
              </a:r>
              <a:endParaRPr lang="ja-JP" altLang="en-US" sz="4400" b="1" dirty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C76226E-29FC-0F4C-B77E-AA4B2EBC3910}"/>
                </a:ext>
              </a:extLst>
            </p:cNvPr>
            <p:cNvSpPr txBox="1"/>
            <p:nvPr/>
          </p:nvSpPr>
          <p:spPr>
            <a:xfrm>
              <a:off x="2321716" y="6426522"/>
              <a:ext cx="588013" cy="447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b="1" dirty="0">
                  <a:solidFill>
                    <a:schemeClr val="accent5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Segoe UI" panose="020B0502040204020203" pitchFamily="34" charset="0"/>
                </a:rPr>
                <a:t>分</a:t>
              </a: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3E709E0A-1607-BF48-8BDC-5179943B4BC7}"/>
              </a:ext>
            </a:extLst>
          </p:cNvPr>
          <p:cNvGrpSpPr/>
          <p:nvPr/>
        </p:nvGrpSpPr>
        <p:grpSpPr>
          <a:xfrm>
            <a:off x="8024611" y="5195162"/>
            <a:ext cx="880215" cy="976428"/>
            <a:chOff x="1831673" y="5690846"/>
            <a:chExt cx="1078056" cy="1183228"/>
          </a:xfrm>
        </p:grpSpPr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587E6DA1-0DE9-2543-B282-89B213E6D6D2}"/>
                </a:ext>
              </a:extLst>
            </p:cNvPr>
            <p:cNvSpPr/>
            <p:nvPr/>
          </p:nvSpPr>
          <p:spPr>
            <a:xfrm>
              <a:off x="1849885" y="5778246"/>
              <a:ext cx="1048004" cy="10480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rgbClr val="327976"/>
                </a:solid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D9489D8D-B479-054B-952B-F410DF11844F}"/>
                </a:ext>
              </a:extLst>
            </p:cNvPr>
            <p:cNvSpPr txBox="1"/>
            <p:nvPr/>
          </p:nvSpPr>
          <p:spPr>
            <a:xfrm>
              <a:off x="1831673" y="5690846"/>
              <a:ext cx="1048005" cy="1006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4800" b="1" dirty="0">
                  <a:solidFill>
                    <a:srgbClr val="32797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altLang="ja-JP" sz="4800" b="1" dirty="0" smtClean="0">
                  <a:solidFill>
                    <a:srgbClr val="327976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7</a:t>
              </a:r>
              <a:endParaRPr lang="ja-JP" altLang="en-US" sz="4800" b="1" dirty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C76226E-29FC-0F4C-B77E-AA4B2EBC3910}"/>
                </a:ext>
              </a:extLst>
            </p:cNvPr>
            <p:cNvSpPr txBox="1"/>
            <p:nvPr/>
          </p:nvSpPr>
          <p:spPr>
            <a:xfrm>
              <a:off x="2321716" y="6426522"/>
              <a:ext cx="588013" cy="447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b="1" dirty="0">
                  <a:solidFill>
                    <a:schemeClr val="accent5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  <a:cs typeface="Segoe UI" panose="020B0502040204020203" pitchFamily="34" charset="0"/>
                </a:rPr>
                <a:t>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70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611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3550DC-BD4E-4F43-8725-4D8769EF1CC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2925" y="597760"/>
            <a:ext cx="7542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授業検討会編　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1731960" y="1622135"/>
            <a:ext cx="6155153" cy="25773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　進め方の説明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　授業検討会</a:t>
            </a:r>
            <a:endParaRPr lang="en-US" altLang="ja-JP" sz="3600" dirty="0">
              <a:solidFill>
                <a:prstClr val="black">
                  <a:lumMod val="85000"/>
                  <a:lumOff val="15000"/>
                </a:prst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50000"/>
              </a:lnSpc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３　振り返り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 flipH="1">
            <a:off x="6642252" y="4537252"/>
            <a:ext cx="1630851" cy="1935816"/>
            <a:chOff x="1140428" y="1436143"/>
            <a:chExt cx="3200444" cy="3798919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140428" y="1436143"/>
              <a:ext cx="2938004" cy="3798919"/>
              <a:chOff x="1135049" y="1463038"/>
              <a:chExt cx="2938004" cy="379891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1135049" y="1463038"/>
                <a:ext cx="2938004" cy="3798919"/>
                <a:chOff x="2908430" y="1463039"/>
                <a:chExt cx="2938004" cy="3798919"/>
              </a:xfrm>
            </p:grpSpPr>
            <p:grpSp>
              <p:nvGrpSpPr>
                <p:cNvPr id="71" name="グループ化 70"/>
                <p:cNvGrpSpPr/>
                <p:nvPr/>
              </p:nvGrpSpPr>
              <p:grpSpPr>
                <a:xfrm rot="10059279">
                  <a:off x="4459902" y="3309121"/>
                  <a:ext cx="1028127" cy="301835"/>
                  <a:chOff x="2556212" y="3202652"/>
                  <a:chExt cx="1028127" cy="301835"/>
                </a:xfrm>
              </p:grpSpPr>
              <p:sp>
                <p:nvSpPr>
                  <p:cNvPr id="92" name="平行四辺形 91"/>
                  <p:cNvSpPr/>
                  <p:nvPr/>
                </p:nvSpPr>
                <p:spPr>
                  <a:xfrm rot="18398085">
                    <a:off x="3201954" y="3122101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4973917">
                    <a:off x="2776931" y="3051658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4" name="フローチャート: 結合子 93"/>
                  <p:cNvSpPr/>
                  <p:nvPr/>
                </p:nvSpPr>
                <p:spPr>
                  <a:xfrm>
                    <a:off x="3031477" y="3202652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72" name="グループ化 71"/>
                <p:cNvGrpSpPr/>
                <p:nvPr/>
              </p:nvGrpSpPr>
              <p:grpSpPr>
                <a:xfrm>
                  <a:off x="2908430" y="3410146"/>
                  <a:ext cx="601851" cy="699304"/>
                  <a:chOff x="2908430" y="3410146"/>
                  <a:chExt cx="601851" cy="699304"/>
                </a:xfrm>
              </p:grpSpPr>
              <p:sp>
                <p:nvSpPr>
                  <p:cNvPr id="89" name="平行四辺形 88"/>
                  <p:cNvSpPr/>
                  <p:nvPr/>
                </p:nvSpPr>
                <p:spPr>
                  <a:xfrm rot="14486749">
                    <a:off x="3127896" y="3194014"/>
                    <a:ext cx="166254" cy="598517"/>
                  </a:xfrm>
                  <a:prstGeom prst="parallelogram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0" name="正方形/長方形 89"/>
                  <p:cNvSpPr/>
                  <p:nvPr/>
                </p:nvSpPr>
                <p:spPr>
                  <a:xfrm rot="8825832">
                    <a:off x="2974504" y="3530799"/>
                    <a:ext cx="137214" cy="57865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91" name="フローチャート: 結合子 90"/>
                  <p:cNvSpPr/>
                  <p:nvPr/>
                </p:nvSpPr>
                <p:spPr>
                  <a:xfrm>
                    <a:off x="2908430" y="3550728"/>
                    <a:ext cx="107511" cy="122711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73" name="正方形/長方形 72"/>
                <p:cNvSpPr/>
                <p:nvPr/>
              </p:nvSpPr>
              <p:spPr>
                <a:xfrm>
                  <a:off x="3198736" y="1712422"/>
                  <a:ext cx="1597707" cy="12552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3911136" y="1546167"/>
                  <a:ext cx="170413" cy="16625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5" name="フローチャート: 和接合 74"/>
                <p:cNvSpPr/>
                <p:nvPr/>
              </p:nvSpPr>
              <p:spPr>
                <a:xfrm>
                  <a:off x="3382703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6" name="フローチャート: 和接合 75"/>
                <p:cNvSpPr/>
                <p:nvPr/>
              </p:nvSpPr>
              <p:spPr>
                <a:xfrm>
                  <a:off x="4273781" y="2098963"/>
                  <a:ext cx="324196" cy="315884"/>
                </a:xfrm>
                <a:prstGeom prst="flowChartSummingJunction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7" name="フローチャート: 論理積ゲート 76"/>
                <p:cNvSpPr/>
                <p:nvPr/>
              </p:nvSpPr>
              <p:spPr>
                <a:xfrm rot="16200000">
                  <a:off x="3212869" y="3113116"/>
                  <a:ext cx="1587731" cy="1296786"/>
                </a:xfrm>
                <a:prstGeom prst="flowChartDelay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8" name="台形 77"/>
                <p:cNvSpPr/>
                <p:nvPr/>
              </p:nvSpPr>
              <p:spPr>
                <a:xfrm rot="10800000">
                  <a:off x="3790141" y="2618509"/>
                  <a:ext cx="382385" cy="232756"/>
                </a:xfrm>
                <a:prstGeom prst="trapezoid">
                  <a:avLst/>
                </a:prstGeom>
                <a:solidFill>
                  <a:schemeClr val="bg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9" name="フローチャート: 結合子 78"/>
                <p:cNvSpPr/>
                <p:nvPr/>
              </p:nvSpPr>
              <p:spPr>
                <a:xfrm>
                  <a:off x="3940231" y="2348348"/>
                  <a:ext cx="83127" cy="87284"/>
                </a:xfrm>
                <a:prstGeom prst="flowChartConnector">
                  <a:avLst/>
                </a:prstGeom>
                <a:solidFill>
                  <a:srgbClr val="FF0000"/>
                </a:solidFill>
                <a:ln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0" name="楕円 79"/>
                <p:cNvSpPr/>
                <p:nvPr/>
              </p:nvSpPr>
              <p:spPr>
                <a:xfrm>
                  <a:off x="3607722" y="1463039"/>
                  <a:ext cx="764769" cy="8312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1" name="平行四辺形 80"/>
                <p:cNvSpPr/>
                <p:nvPr/>
              </p:nvSpPr>
              <p:spPr>
                <a:xfrm>
                  <a:off x="3624348" y="4555375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2" name="平行四辺形 81"/>
                <p:cNvSpPr/>
                <p:nvPr/>
              </p:nvSpPr>
              <p:spPr>
                <a:xfrm flipH="1">
                  <a:off x="4222863" y="4555014"/>
                  <a:ext cx="166254" cy="598517"/>
                </a:xfrm>
                <a:prstGeom prst="parallelogra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3" name="フローチャート: 論理積ゲート 82"/>
                <p:cNvSpPr/>
                <p:nvPr/>
              </p:nvSpPr>
              <p:spPr>
                <a:xfrm rot="16200000">
                  <a:off x="3603567" y="5074923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4" name="フローチャート: 論理積ゲート 83"/>
                <p:cNvSpPr/>
                <p:nvPr/>
              </p:nvSpPr>
              <p:spPr>
                <a:xfrm rot="16200000">
                  <a:off x="4305994" y="5074922"/>
                  <a:ext cx="116378" cy="257692"/>
                </a:xfrm>
                <a:prstGeom prst="flowChartDelay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5" name="アーチ 84"/>
                <p:cNvSpPr/>
                <p:nvPr/>
              </p:nvSpPr>
              <p:spPr>
                <a:xfrm rot="19486323">
                  <a:off x="3067633" y="3915916"/>
                  <a:ext cx="540327" cy="606829"/>
                </a:xfrm>
                <a:prstGeom prst="blockArc">
                  <a:avLst>
                    <a:gd name="adj1" fmla="val 7804620"/>
                    <a:gd name="adj2" fmla="val 18376505"/>
                    <a:gd name="adj3" fmla="val 2513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6" name="アーチ 85"/>
                <p:cNvSpPr/>
                <p:nvPr/>
              </p:nvSpPr>
              <p:spPr>
                <a:xfrm rot="11557045">
                  <a:off x="5306107" y="2765765"/>
                  <a:ext cx="540327" cy="606829"/>
                </a:xfrm>
                <a:prstGeom prst="blockArc">
                  <a:avLst>
                    <a:gd name="adj1" fmla="val 8124873"/>
                    <a:gd name="adj2" fmla="val 5364094"/>
                    <a:gd name="adj3" fmla="val 22896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462251" y="3956858"/>
                  <a:ext cx="1093124" cy="465513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88" name="フローチャート: 和接合 87"/>
                <p:cNvSpPr/>
                <p:nvPr/>
              </p:nvSpPr>
              <p:spPr>
                <a:xfrm>
                  <a:off x="3549532" y="4156002"/>
                  <a:ext cx="116379" cy="116379"/>
                </a:xfrm>
                <a:prstGeom prst="flowChartSummingJunction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cxnSp>
            <p:nvCxnSpPr>
              <p:cNvPr id="56" name="直線コネクタ 55"/>
              <p:cNvCxnSpPr/>
              <p:nvPr/>
            </p:nvCxnSpPr>
            <p:spPr>
              <a:xfrm flipH="1">
                <a:off x="1996678" y="3656768"/>
                <a:ext cx="1968" cy="300089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 rot="21314336">
                <a:off x="1867727" y="3124493"/>
                <a:ext cx="410440" cy="752508"/>
                <a:chOff x="5051927" y="4432135"/>
                <a:chExt cx="553984" cy="910911"/>
              </a:xfrm>
            </p:grpSpPr>
            <p:sp>
              <p:nvSpPr>
                <p:cNvPr id="69" name="直角三角形 68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70" name="直角三角形 69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 rot="717347" flipH="1">
                <a:off x="2194335" y="3122466"/>
                <a:ext cx="410440" cy="752508"/>
                <a:chOff x="5051927" y="4432135"/>
                <a:chExt cx="553984" cy="910911"/>
              </a:xfrm>
            </p:grpSpPr>
            <p:sp>
              <p:nvSpPr>
                <p:cNvPr id="67" name="直角三角形 66"/>
                <p:cNvSpPr/>
                <p:nvPr/>
              </p:nvSpPr>
              <p:spPr>
                <a:xfrm>
                  <a:off x="5051927" y="4432135"/>
                  <a:ext cx="398613" cy="399733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68" name="直角三角形 67"/>
                <p:cNvSpPr/>
                <p:nvPr/>
              </p:nvSpPr>
              <p:spPr>
                <a:xfrm rot="8237141">
                  <a:off x="5317982" y="4722486"/>
                  <a:ext cx="287929" cy="62056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</p:grpSp>
          <p:sp>
            <p:nvSpPr>
              <p:cNvPr id="59" name="円 58"/>
              <p:cNvSpPr/>
              <p:nvPr/>
            </p:nvSpPr>
            <p:spPr>
              <a:xfrm>
                <a:off x="1662375" y="2977974"/>
                <a:ext cx="1129039" cy="1048554"/>
              </a:xfrm>
              <a:prstGeom prst="pie">
                <a:avLst>
                  <a:gd name="adj1" fmla="val 13344319"/>
                  <a:gd name="adj2" fmla="val 194373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 rot="20810975" flipV="1">
                <a:off x="2158460" y="3583390"/>
                <a:ext cx="408116" cy="2269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1" name="台形 60"/>
              <p:cNvSpPr/>
              <p:nvPr/>
            </p:nvSpPr>
            <p:spPr>
              <a:xfrm>
                <a:off x="2127551" y="2978326"/>
                <a:ext cx="186485" cy="371869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62" name="直線コネクタ 61"/>
              <p:cNvCxnSpPr/>
              <p:nvPr/>
            </p:nvCxnSpPr>
            <p:spPr>
              <a:xfrm>
                <a:off x="1996678" y="4412129"/>
                <a:ext cx="0" cy="134933"/>
              </a:xfrm>
              <a:prstGeom prst="line">
                <a:avLst/>
              </a:prstGeom>
              <a:ln w="19050">
                <a:solidFill>
                  <a:srgbClr val="41719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フローチャート: 論理積ゲート 62"/>
              <p:cNvSpPr/>
              <p:nvPr/>
            </p:nvSpPr>
            <p:spPr>
              <a:xfrm>
                <a:off x="1326638" y="2221594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4" name="フローチャート: 論理積ゲート 63"/>
              <p:cNvSpPr/>
              <p:nvPr/>
            </p:nvSpPr>
            <p:spPr>
              <a:xfrm rot="10800000">
                <a:off x="3023063" y="2217567"/>
                <a:ext cx="95323" cy="23589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5" name="フローチャート: 結合子 64"/>
              <p:cNvSpPr/>
              <p:nvPr/>
            </p:nvSpPr>
            <p:spPr>
              <a:xfrm>
                <a:off x="2097118" y="367969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6" name="フローチャート: 結合子 65"/>
              <p:cNvSpPr/>
              <p:nvPr/>
            </p:nvSpPr>
            <p:spPr>
              <a:xfrm>
                <a:off x="2097118" y="3877666"/>
                <a:ext cx="69732" cy="69371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 rot="1948896">
              <a:off x="4213572" y="1474644"/>
              <a:ext cx="127300" cy="16566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48" name="グループ化 47"/>
          <p:cNvGrpSpPr>
            <a:grpSpLocks noChangeAspect="1"/>
          </p:cNvGrpSpPr>
          <p:nvPr/>
        </p:nvGrpSpPr>
        <p:grpSpPr>
          <a:xfrm>
            <a:off x="211678" y="1106009"/>
            <a:ext cx="618408" cy="5328000"/>
            <a:chOff x="340597" y="1119551"/>
            <a:chExt cx="2250831" cy="5452144"/>
          </a:xfrm>
        </p:grpSpPr>
        <p:sp>
          <p:nvSpPr>
            <p:cNvPr id="105" name="ホームベース 104"/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103" name="ホームベース 102"/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1" name="ホームベース 100"/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99" name="ホームベース 98"/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39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8299938" y="430823"/>
            <a:ext cx="659424" cy="369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3010841" y="463061"/>
            <a:ext cx="5289097" cy="6740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授業者の自評</a:t>
            </a:r>
            <a:endParaRPr lang="en-US" altLang="ja-JP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352549" y="1137138"/>
            <a:ext cx="7419975" cy="4290212"/>
          </a:xfrm>
          <a:prstGeom prst="roundRect">
            <a:avLst>
              <a:gd name="adj" fmla="val 352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・授業者は本時の授業の意図を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説明する。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育成を目指す問題解決の力</a:t>
            </a:r>
            <a:endParaRPr kumimoji="1" lang="en-US" altLang="ja-JP" sz="3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主な指導の工夫</a:t>
            </a:r>
            <a:r>
              <a:rPr lang="ja-JP" altLang="en-US" sz="3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等について</a:t>
            </a:r>
            <a:endParaRPr kumimoji="1" lang="en-US" altLang="ja-JP" sz="3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7BAA326-E079-8F4D-B474-81D9FF293C4B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27" name="ホームベース 104">
              <a:extLst>
                <a:ext uri="{FF2B5EF4-FFF2-40B4-BE49-F238E27FC236}">
                  <a16:creationId xmlns:a16="http://schemas.microsoft.com/office/drawing/2014/main" id="{9F7A18DF-2E3D-B44A-98B2-D4FB2346465F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28" name="ホームベース 102">
              <a:extLst>
                <a:ext uri="{FF2B5EF4-FFF2-40B4-BE49-F238E27FC236}">
                  <a16:creationId xmlns:a16="http://schemas.microsoft.com/office/drawing/2014/main" id="{41155730-C2A6-5E48-97C4-A25708BD2CCE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ホームベース 100">
              <a:extLst>
                <a:ext uri="{FF2B5EF4-FFF2-40B4-BE49-F238E27FC236}">
                  <a16:creationId xmlns:a16="http://schemas.microsoft.com/office/drawing/2014/main" id="{C6CE475B-467B-4640-B470-37CC2C09B5B8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30" name="ホームベース 98">
              <a:extLst>
                <a:ext uri="{FF2B5EF4-FFF2-40B4-BE49-F238E27FC236}">
                  <a16:creationId xmlns:a16="http://schemas.microsoft.com/office/drawing/2014/main" id="{054EB48D-52A0-EE48-871B-1FD311382B2F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98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1527351" y="447670"/>
            <a:ext cx="6672106" cy="6740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グループ</a:t>
            </a:r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検討</a:t>
            </a:r>
            <a:endParaRPr lang="en-US" altLang="ja-JP" b="1" dirty="0" smtClean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（ワークショップ形式）</a:t>
            </a:r>
            <a:endParaRPr lang="en-US" altLang="ja-JP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352549" y="1810864"/>
            <a:ext cx="7419976" cy="2977174"/>
          </a:xfrm>
          <a:prstGeom prst="roundRect">
            <a:avLst>
              <a:gd name="adj" fmla="val 4232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・グループで授業を分析し，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</a:t>
            </a:r>
            <a:endParaRPr lang="en-US" altLang="ja-JP" sz="4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題解決の</a:t>
            </a:r>
            <a:r>
              <a:rPr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力を育成する指導の</a:t>
            </a:r>
            <a:endParaRPr lang="en-US" altLang="ja-JP" sz="4000" dirty="0" smtClean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工夫について検討</a:t>
            </a:r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2FC54D-2125-3342-813D-8A08CFFD97AE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11" name="ホームベース 104">
              <a:extLst>
                <a:ext uri="{FF2B5EF4-FFF2-40B4-BE49-F238E27FC236}">
                  <a16:creationId xmlns:a16="http://schemas.microsoft.com/office/drawing/2014/main" id="{4F1DF467-9B75-2D40-AAEE-1A0B251069C0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12" name="ホームベース 102">
              <a:extLst>
                <a:ext uri="{FF2B5EF4-FFF2-40B4-BE49-F238E27FC236}">
                  <a16:creationId xmlns:a16="http://schemas.microsoft.com/office/drawing/2014/main" id="{34FA7CB8-092A-254E-B28F-A8728091BD6E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ホームベース 100">
              <a:extLst>
                <a:ext uri="{FF2B5EF4-FFF2-40B4-BE49-F238E27FC236}">
                  <a16:creationId xmlns:a16="http://schemas.microsoft.com/office/drawing/2014/main" id="{05E661E3-D42B-3847-AF62-804A0AA1C4DC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19" name="ホームベース 98">
              <a:extLst>
                <a:ext uri="{FF2B5EF4-FFF2-40B4-BE49-F238E27FC236}">
                  <a16:creationId xmlns:a16="http://schemas.microsoft.com/office/drawing/2014/main" id="{1AE8525F-F5CF-A548-B6A2-741FE0694536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4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78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3550DC-BD4E-4F43-8725-4D8769EF1CCC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8</a:t>
            </a:fld>
            <a:endParaRPr lang="ja-JP" alt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2F3F6E0-F38F-4010-83C3-4C16A65B0D62}"/>
              </a:ext>
            </a:extLst>
          </p:cNvPr>
          <p:cNvSpPr txBox="1">
            <a:spLocks/>
          </p:cNvSpPr>
          <p:nvPr/>
        </p:nvSpPr>
        <p:spPr>
          <a:xfrm>
            <a:off x="792228" y="393844"/>
            <a:ext cx="7980297" cy="6471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①「児童</a:t>
            </a:r>
            <a:r>
              <a:rPr lang="ja-JP" altLang="en-US" sz="3600" b="1" dirty="0" smtClean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の発言・記述」</a:t>
            </a:r>
            <a:r>
              <a:rPr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をまとめる</a:t>
            </a:r>
            <a:endParaRPr lang="en-US" altLang="ja-JP" sz="3600" b="1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944359" y="923029"/>
            <a:ext cx="7998818" cy="1020802"/>
          </a:xfrm>
          <a:prstGeom prst="roundRect">
            <a:avLst>
              <a:gd name="adj" fmla="val 1943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・本時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の「主な指導の工夫」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に対する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「児童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の発言・記述」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をグループ内で発表し，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まとめる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800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四角形 1">
            <a:extLst>
              <a:ext uri="{FF2B5EF4-FFF2-40B4-BE49-F238E27FC236}">
                <a16:creationId xmlns:a16="http://schemas.microsoft.com/office/drawing/2014/main" id="{EC732C2F-9EE3-1C4C-87E0-89A3F89794BA}"/>
              </a:ext>
            </a:extLst>
          </p:cNvPr>
          <p:cNvSpPr/>
          <p:nvPr/>
        </p:nvSpPr>
        <p:spPr>
          <a:xfrm>
            <a:off x="1130816" y="1999893"/>
            <a:ext cx="7641709" cy="4478919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4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6829835" y="3258522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7409AB0-8863-D040-8A55-01BD81F97848}"/>
              </a:ext>
            </a:extLst>
          </p:cNvPr>
          <p:cNvGrpSpPr>
            <a:grpSpLocks noChangeAspect="1"/>
          </p:cNvGrpSpPr>
          <p:nvPr/>
        </p:nvGrpSpPr>
        <p:grpSpPr>
          <a:xfrm>
            <a:off x="211678" y="1106009"/>
            <a:ext cx="618408" cy="5327999"/>
            <a:chOff x="340597" y="1119551"/>
            <a:chExt cx="2250831" cy="5452144"/>
          </a:xfrm>
        </p:grpSpPr>
        <p:sp>
          <p:nvSpPr>
            <p:cNvPr id="41" name="ホームベース 104">
              <a:extLst>
                <a:ext uri="{FF2B5EF4-FFF2-40B4-BE49-F238E27FC236}">
                  <a16:creationId xmlns:a16="http://schemas.microsoft.com/office/drawing/2014/main" id="{205122A1-D421-AF4B-9698-669459FF3D99}"/>
                </a:ext>
              </a:extLst>
            </p:cNvPr>
            <p:cNvSpPr/>
            <p:nvPr/>
          </p:nvSpPr>
          <p:spPr>
            <a:xfrm rot="5400000">
              <a:off x="836013" y="624135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授業者の自評</a:t>
              </a:r>
            </a:p>
          </p:txBody>
        </p:sp>
        <p:sp>
          <p:nvSpPr>
            <p:cNvPr id="42" name="ホームベース 102">
              <a:extLst>
                <a:ext uri="{FF2B5EF4-FFF2-40B4-BE49-F238E27FC236}">
                  <a16:creationId xmlns:a16="http://schemas.microsoft.com/office/drawing/2014/main" id="{70ABC7C9-4D2B-AF48-BC7E-DBE5076416F0}"/>
                </a:ext>
              </a:extLst>
            </p:cNvPr>
            <p:cNvSpPr/>
            <p:nvPr/>
          </p:nvSpPr>
          <p:spPr>
            <a:xfrm rot="5400000">
              <a:off x="836013" y="2015176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0" bIns="0"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グループ検討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3" name="ホームベース 100">
              <a:extLst>
                <a:ext uri="{FF2B5EF4-FFF2-40B4-BE49-F238E27FC236}">
                  <a16:creationId xmlns:a16="http://schemas.microsoft.com/office/drawing/2014/main" id="{F622CD55-97AB-A643-909C-8FDE28397AAB}"/>
                </a:ext>
              </a:extLst>
            </p:cNvPr>
            <p:cNvSpPr/>
            <p:nvPr/>
          </p:nvSpPr>
          <p:spPr>
            <a:xfrm rot="5400000">
              <a:off x="836013" y="3406218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全体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発表</a:t>
              </a:r>
            </a:p>
          </p:txBody>
        </p:sp>
        <p:sp>
          <p:nvSpPr>
            <p:cNvPr id="45" name="ホームベース 98">
              <a:extLst>
                <a:ext uri="{FF2B5EF4-FFF2-40B4-BE49-F238E27FC236}">
                  <a16:creationId xmlns:a16="http://schemas.microsoft.com/office/drawing/2014/main" id="{B7ADF5FE-9229-8A48-B795-7682C0CED44B}"/>
                </a:ext>
              </a:extLst>
            </p:cNvPr>
            <p:cNvSpPr/>
            <p:nvPr/>
          </p:nvSpPr>
          <p:spPr>
            <a:xfrm rot="5400000">
              <a:off x="836013" y="4816279"/>
              <a:ext cx="1260000" cy="2250831"/>
            </a:xfrm>
            <a:prstGeom prst="homePlate">
              <a:avLst>
                <a:gd name="adj" fmla="val 18852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振り</a:t>
              </a:r>
              <a:endParaRPr kumimoji="1"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3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返り</a:t>
              </a:r>
            </a:p>
          </p:txBody>
        </p:sp>
      </p:grpSp>
      <p:sp>
        <p:nvSpPr>
          <p:cNvPr id="21" name="正方形/長方形 1">
            <a:extLst>
              <a:ext uri="{FF2B5EF4-FFF2-40B4-BE49-F238E27FC236}">
                <a16:creationId xmlns:a16="http://schemas.microsoft.com/office/drawing/2014/main" id="{A1D4C4D2-5A7C-224F-A57D-067838D2C1BC}"/>
              </a:ext>
            </a:extLst>
          </p:cNvPr>
          <p:cNvSpPr/>
          <p:nvPr/>
        </p:nvSpPr>
        <p:spPr>
          <a:xfrm>
            <a:off x="1256043" y="2021495"/>
            <a:ext cx="7415683" cy="489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差異点</a:t>
            </a:r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や共通点を基に，問題を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見いだす力を育成するためには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2" name="正方形/長方形 89">
            <a:extLst>
              <a:ext uri="{FF2B5EF4-FFF2-40B4-BE49-F238E27FC236}">
                <a16:creationId xmlns:a16="http://schemas.microsoft.com/office/drawing/2014/main" id="{49D60D21-0D22-4948-8FEB-F392644B28AE}"/>
              </a:ext>
            </a:extLst>
          </p:cNvPr>
          <p:cNvSpPr/>
          <p:nvPr/>
        </p:nvSpPr>
        <p:spPr>
          <a:xfrm>
            <a:off x="7801180" y="3545839"/>
            <a:ext cx="552039" cy="5578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900">
              <a:latin typeface="+mj-ea"/>
              <a:ea typeface="+mj-ea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234071" y="2490533"/>
            <a:ext cx="1866532" cy="1923042"/>
            <a:chOff x="1483043" y="2367604"/>
            <a:chExt cx="1866532" cy="1923042"/>
          </a:xfrm>
        </p:grpSpPr>
        <p:sp>
          <p:nvSpPr>
            <p:cNvPr id="70" name="正方形/長方形 71">
              <a:extLst>
                <a:ext uri="{FF2B5EF4-FFF2-40B4-BE49-F238E27FC236}">
                  <a16:creationId xmlns:a16="http://schemas.microsoft.com/office/drawing/2014/main" id="{A22A4311-BC14-854D-A2A5-69AA5E0E8D87}"/>
                </a:ext>
              </a:extLst>
            </p:cNvPr>
            <p:cNvSpPr/>
            <p:nvPr/>
          </p:nvSpPr>
          <p:spPr>
            <a:xfrm>
              <a:off x="1909986" y="2918072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68" name="正方形/長方形 74">
              <a:extLst>
                <a:ext uri="{FF2B5EF4-FFF2-40B4-BE49-F238E27FC236}">
                  <a16:creationId xmlns:a16="http://schemas.microsoft.com/office/drawing/2014/main" id="{506E5751-4A5E-044D-8281-AE09654D3398}"/>
                </a:ext>
              </a:extLst>
            </p:cNvPr>
            <p:cNvSpPr/>
            <p:nvPr/>
          </p:nvSpPr>
          <p:spPr>
            <a:xfrm>
              <a:off x="2613329" y="308217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60" name="正方形/長方形 86">
              <a:extLst>
                <a:ext uri="{FF2B5EF4-FFF2-40B4-BE49-F238E27FC236}">
                  <a16:creationId xmlns:a16="http://schemas.microsoft.com/office/drawing/2014/main" id="{9A858E90-F811-4942-831D-CFEB128A8B68}"/>
                </a:ext>
              </a:extLst>
            </p:cNvPr>
            <p:cNvSpPr/>
            <p:nvPr/>
          </p:nvSpPr>
          <p:spPr>
            <a:xfrm>
              <a:off x="1924943" y="360435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3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1483043" y="2740765"/>
              <a:ext cx="18665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1545859" y="2367604"/>
              <a:ext cx="1737280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見方</a:t>
              </a:r>
              <a:endParaRPr kumimoji="1" lang="en-US" altLang="ja-JP" sz="2000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sz="2000" dirty="0" smtClean="0">
                  <a:latin typeface="+mj-ea"/>
                  <a:ea typeface="+mj-ea"/>
                </a:rPr>
                <a:t>「質的・実体的」</a:t>
              </a:r>
              <a:endParaRPr kumimoji="1" lang="en-US" altLang="ja-JP" sz="20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405642" y="2493671"/>
            <a:ext cx="1854932" cy="1956307"/>
            <a:chOff x="4103741" y="2393248"/>
            <a:chExt cx="1854932" cy="1956307"/>
          </a:xfrm>
        </p:grpSpPr>
        <p:sp>
          <p:nvSpPr>
            <p:cNvPr id="64" name="正方形/長方形 80">
              <a:extLst>
                <a:ext uri="{FF2B5EF4-FFF2-40B4-BE49-F238E27FC236}">
                  <a16:creationId xmlns:a16="http://schemas.microsoft.com/office/drawing/2014/main" id="{7A64AD16-5FFA-B047-A025-C62A1ECE85A3}"/>
                </a:ext>
              </a:extLst>
            </p:cNvPr>
            <p:cNvSpPr/>
            <p:nvPr/>
          </p:nvSpPr>
          <p:spPr>
            <a:xfrm>
              <a:off x="4380862" y="3658209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62" name="正方形/長方形 83">
              <a:extLst>
                <a:ext uri="{FF2B5EF4-FFF2-40B4-BE49-F238E27FC236}">
                  <a16:creationId xmlns:a16="http://schemas.microsoft.com/office/drawing/2014/main" id="{B4AAE857-D619-CE4E-B0BD-99B73C9B1DFD}"/>
                </a:ext>
              </a:extLst>
            </p:cNvPr>
            <p:cNvSpPr/>
            <p:nvPr/>
          </p:nvSpPr>
          <p:spPr>
            <a:xfrm>
              <a:off x="4306473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58" name="正方形/長方形 89">
              <a:extLst>
                <a:ext uri="{FF2B5EF4-FFF2-40B4-BE49-F238E27FC236}">
                  <a16:creationId xmlns:a16="http://schemas.microsoft.com/office/drawing/2014/main" id="{4F01C234-315A-E64E-A03D-2D4DAC7B3DAB}"/>
                </a:ext>
              </a:extLst>
            </p:cNvPr>
            <p:cNvSpPr/>
            <p:nvPr/>
          </p:nvSpPr>
          <p:spPr>
            <a:xfrm>
              <a:off x="5223008" y="3648815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56" name="正方形/長方形 92">
              <a:extLst>
                <a:ext uri="{FF2B5EF4-FFF2-40B4-BE49-F238E27FC236}">
                  <a16:creationId xmlns:a16="http://schemas.microsoft.com/office/drawing/2014/main" id="{F825BE8E-9346-6D44-92B7-CF2B0ED1EA39}"/>
                </a:ext>
              </a:extLst>
            </p:cNvPr>
            <p:cNvSpPr/>
            <p:nvPr/>
          </p:nvSpPr>
          <p:spPr>
            <a:xfrm>
              <a:off x="5173670" y="2970497"/>
              <a:ext cx="552039" cy="55780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900">
                <a:latin typeface="+mj-ea"/>
                <a:ea typeface="+mj-ea"/>
              </a:endParaRPr>
            </a:p>
          </p:txBody>
        </p:sp>
        <p:sp>
          <p:nvSpPr>
            <p:cNvPr id="24" name="四角形: 角を丸くする 61">
              <a:extLst>
                <a:ext uri="{FF2B5EF4-FFF2-40B4-BE49-F238E27FC236}">
                  <a16:creationId xmlns:a16="http://schemas.microsoft.com/office/drawing/2014/main" id="{6D533F41-17BC-8844-9166-D7F8E69E4F0A}"/>
                </a:ext>
              </a:extLst>
            </p:cNvPr>
            <p:cNvSpPr/>
            <p:nvPr/>
          </p:nvSpPr>
          <p:spPr>
            <a:xfrm>
              <a:off x="4103741" y="2799674"/>
              <a:ext cx="1854932" cy="1549881"/>
            </a:xfrm>
            <a:prstGeom prst="roundRect">
              <a:avLst>
                <a:gd name="adj" fmla="val 776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288F253-4710-2B45-B310-E8A623C093CC}"/>
                </a:ext>
              </a:extLst>
            </p:cNvPr>
            <p:cNvSpPr txBox="1"/>
            <p:nvPr/>
          </p:nvSpPr>
          <p:spPr>
            <a:xfrm>
              <a:off x="4534296" y="2393248"/>
              <a:ext cx="1014997" cy="55399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rIns="3600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考え方</a:t>
              </a:r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>
                <a:lnSpc>
                  <a:spcPts val="1800"/>
                </a:lnSpc>
              </a:pPr>
              <a:r>
                <a:rPr kumimoji="1" lang="ja-JP" altLang="en-US" dirty="0" smtClean="0">
                  <a:latin typeface="+mj-ea"/>
                  <a:ea typeface="+mj-ea"/>
                </a:rPr>
                <a:t>「比較」</a:t>
              </a:r>
              <a:endParaRPr kumimoji="1" lang="en-US" altLang="ja-JP" dirty="0">
                <a:latin typeface="+mj-ea"/>
                <a:ea typeface="+mj-ea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288F253-4710-2B45-B310-E8A623C093CC}"/>
              </a:ext>
            </a:extLst>
          </p:cNvPr>
          <p:cNvSpPr txBox="1"/>
          <p:nvPr/>
        </p:nvSpPr>
        <p:spPr>
          <a:xfrm>
            <a:off x="1114645" y="3242824"/>
            <a:ext cx="1100330" cy="58477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児童の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FF"/>
                </a:solidFill>
                <a:latin typeface="+mj-ea"/>
                <a:ea typeface="+mj-ea"/>
              </a:rPr>
              <a:t>発言・記述</a:t>
            </a:r>
            <a:endParaRPr kumimoji="1" lang="en-US" altLang="ja-JP" sz="1600" dirty="0" smtClean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041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25178</TotalTime>
  <Words>810</Words>
  <Application>Microsoft Office PowerPoint</Application>
  <PresentationFormat>画面に合わせる (4:3)</PresentationFormat>
  <Paragraphs>186</Paragraphs>
  <Slides>15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HG丸ｺﾞｼｯｸM-PRO</vt:lpstr>
      <vt:lpstr>ＭＳ Ｐゴシック</vt:lpstr>
      <vt:lpstr>メイリオ</vt:lpstr>
      <vt:lpstr>メイリオ</vt:lpstr>
      <vt:lpstr>游ゴシック</vt:lpstr>
      <vt:lpstr>Arial</vt:lpstr>
      <vt:lpstr>Calibri</vt:lpstr>
      <vt:lpstr>Segoe UI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宮城県総合教育センター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授業検討会編研修スライド</dc:title>
  <dc:creator>宮城県総合教育センター</dc:creator>
  <cp:lastModifiedBy>情報研修室208</cp:lastModifiedBy>
  <cp:revision>1202</cp:revision>
  <cp:lastPrinted>2021-01-26T00:33:12Z</cp:lastPrinted>
  <dcterms:created xsi:type="dcterms:W3CDTF">2018-06-05T02:15:14Z</dcterms:created>
  <dcterms:modified xsi:type="dcterms:W3CDTF">2021-02-25T02:20:58Z</dcterms:modified>
</cp:coreProperties>
</file>