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03" r:id="rId2"/>
    <p:sldId id="704" r:id="rId3"/>
    <p:sldId id="705" r:id="rId4"/>
    <p:sldId id="706" r:id="rId5"/>
    <p:sldId id="732" r:id="rId6"/>
    <p:sldId id="728" r:id="rId7"/>
    <p:sldId id="729" r:id="rId8"/>
    <p:sldId id="739" r:id="rId9"/>
    <p:sldId id="740" r:id="rId10"/>
    <p:sldId id="733" r:id="rId11"/>
    <p:sldId id="730" r:id="rId12"/>
    <p:sldId id="709" r:id="rId13"/>
    <p:sldId id="717" r:id="rId14"/>
    <p:sldId id="722" r:id="rId15"/>
    <p:sldId id="723" r:id="rId16"/>
    <p:sldId id="724" r:id="rId17"/>
    <p:sldId id="725" r:id="rId18"/>
    <p:sldId id="718" r:id="rId19"/>
    <p:sldId id="726" r:id="rId20"/>
    <p:sldId id="720" r:id="rId21"/>
    <p:sldId id="721" r:id="rId22"/>
    <p:sldId id="737" r:id="rId23"/>
    <p:sldId id="743" r:id="rId24"/>
    <p:sldId id="742" r:id="rId25"/>
    <p:sldId id="741" r:id="rId26"/>
    <p:sldId id="712" r:id="rId27"/>
    <p:sldId id="715" r:id="rId28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FF99"/>
    <a:srgbClr val="FFCCFF"/>
    <a:srgbClr val="000000"/>
    <a:srgbClr val="FFFFFF"/>
    <a:srgbClr val="7F7F7F"/>
    <a:srgbClr val="BFBFBF"/>
    <a:srgbClr val="FF7C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9" autoAdjust="0"/>
    <p:restoredTop sz="87154" autoAdjust="0"/>
  </p:normalViewPr>
  <p:slideViewPr>
    <p:cSldViewPr showGuides="1">
      <p:cViewPr varScale="1">
        <p:scale>
          <a:sx n="100" d="100"/>
          <a:sy n="100" d="100"/>
        </p:scale>
        <p:origin x="1590" y="90"/>
      </p:cViewPr>
      <p:guideLst>
        <p:guide orient="horz" pos="2205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1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82" cy="50262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481" y="0"/>
            <a:ext cx="2984059" cy="50262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96978C92-B3FD-46C1-9081-FE8A64528B4F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86"/>
            <a:ext cx="2985682" cy="50262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481" y="9516086"/>
            <a:ext cx="2984059" cy="50262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B9643217-A52B-408C-8961-AB3AE86C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0935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0935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79000154-4DF4-4A92-9C50-53922144D3E5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8" tIns="46529" rIns="93058" bIns="465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0"/>
          </a:xfrm>
          <a:prstGeom prst="rect">
            <a:avLst/>
          </a:prstGeom>
        </p:spPr>
        <p:txBody>
          <a:bodyPr vert="horz" lIns="93058" tIns="46529" rIns="93058" bIns="465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0" cy="500935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0" cy="500935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7E89608B-EE4D-4724-A7DE-390FEE56EB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2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12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86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36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64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119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43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28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956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88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08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63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8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608B-EE4D-4724-A7DE-390FEE56EB8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010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608B-EE4D-4724-A7DE-390FEE56EB8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26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21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26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608B-EE4D-4724-A7DE-390FEE56EB8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750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608B-EE4D-4724-A7DE-390FEE56EB8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59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608B-EE4D-4724-A7DE-390FEE56EB8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512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25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898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26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40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1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41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7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12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62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85">
              <a:defRPr/>
            </a:pPr>
            <a:fld id="{7E89608B-EE4D-4724-A7DE-390FEE56EB80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0585">
                <a:defRPr/>
              </a:pPr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1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理科授業づくり校内研修</a:t>
            </a: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29518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宮城県総合教育センター　理科教育研究グループ</a:t>
            </a:r>
          </a:p>
        </p:txBody>
      </p:sp>
    </p:spTree>
    <p:extLst>
      <p:ext uri="{BB962C8B-B14F-4D97-AF65-F5344CB8AC3E}">
        <p14:creationId xmlns:p14="http://schemas.microsoft.com/office/powerpoint/2010/main" val="8257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動画を見よ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模擬授業動画の視聴</a:t>
            </a: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9518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宮城県総合教育センター　理科教育研究グループ</a:t>
            </a:r>
          </a:p>
        </p:txBody>
      </p:sp>
    </p:spTree>
    <p:extLst>
      <p:ext uri="{BB962C8B-B14F-4D97-AF65-F5344CB8AC3E}">
        <p14:creationId xmlns:p14="http://schemas.microsoft.com/office/powerpoint/2010/main" val="40267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擬授業をやってみよ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授業づくり体験</a:t>
            </a: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9518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宮城県総合教育センター　理科教育研究グループ</a:t>
            </a:r>
          </a:p>
        </p:txBody>
      </p:sp>
    </p:spTree>
    <p:extLst>
      <p:ext uri="{BB962C8B-B14F-4D97-AF65-F5344CB8AC3E}">
        <p14:creationId xmlns:p14="http://schemas.microsoft.com/office/powerpoint/2010/main" val="17777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振り返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振り返り</a:t>
            </a: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9518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宮城県総合教育センター　理科教育研究グループ</a:t>
            </a:r>
          </a:p>
        </p:txBody>
      </p:sp>
    </p:spTree>
    <p:extLst>
      <p:ext uri="{BB962C8B-B14F-4D97-AF65-F5344CB8AC3E}">
        <p14:creationId xmlns:p14="http://schemas.microsoft.com/office/powerpoint/2010/main" val="9144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58BC-7895-4353-AA75-EFB2ADE0071E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宮城県総合教育センター　理科教育グループ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7C9C-233D-4A80-9528-D2A855D9FD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9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1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3" y="1268760"/>
            <a:ext cx="8303732" cy="403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みんなで校内研修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（６年）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4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0134" y="2672133"/>
            <a:ext cx="8303732" cy="12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モデル授業</a:t>
            </a:r>
            <a:endParaRPr lang="en-US" altLang="ja-JP" sz="6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0373DF6-499E-6348-8D3C-6F4B432D7E5E}"/>
              </a:ext>
            </a:extLst>
          </p:cNvPr>
          <p:cNvGrpSpPr/>
          <p:nvPr/>
        </p:nvGrpSpPr>
        <p:grpSpPr>
          <a:xfrm>
            <a:off x="5652120" y="1595994"/>
            <a:ext cx="3266512" cy="4357315"/>
            <a:chOff x="5568999" y="1591965"/>
            <a:chExt cx="3266512" cy="435731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73C6E4E-5A94-224A-9070-6F07A8E00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99" y="1591965"/>
              <a:ext cx="3266512" cy="435731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7DA3C4-CA31-6348-8CE0-511E4BA05C09}"/>
                </a:ext>
              </a:extLst>
            </p:cNvPr>
            <p:cNvSpPr txBox="1"/>
            <p:nvPr/>
          </p:nvSpPr>
          <p:spPr>
            <a:xfrm>
              <a:off x="6012160" y="1772893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石灰水で調べる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B8E23F9-7893-B74F-B3B0-6149BE263C04}"/>
              </a:ext>
            </a:extLst>
          </p:cNvPr>
          <p:cNvGrpSpPr/>
          <p:nvPr/>
        </p:nvGrpSpPr>
        <p:grpSpPr>
          <a:xfrm>
            <a:off x="225368" y="1772892"/>
            <a:ext cx="5340433" cy="4003518"/>
            <a:chOff x="107504" y="1772893"/>
            <a:chExt cx="5340433" cy="400351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84F039E-BE6A-AA4A-BDD1-0B8AAE67C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72893"/>
              <a:ext cx="5340433" cy="4003518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6AE38A9-07BE-3342-9400-BD177FB3C256}"/>
                </a:ext>
              </a:extLst>
            </p:cNvPr>
            <p:cNvSpPr txBox="1"/>
            <p:nvPr/>
          </p:nvSpPr>
          <p:spPr>
            <a:xfrm>
              <a:off x="2627784" y="1976281"/>
              <a:ext cx="237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あわを集める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6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7" name="グループ化 96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100" name="グループ化 99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16" name="グループ化 115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137" name="平行四辺形 136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8" name="正方形/長方形 137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9" name="フローチャート: 結合子 138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7" name="グループ化 116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134" name="平行四辺形 133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5" name="正方形/長方形 134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6" name="フローチャート: 結合子 135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18" name="正方形/長方形 117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9" name="正方形/長方形 118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0" name="フローチャート: 和接合 119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1" name="フローチャート: 和接合 120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2" name="フローチャート: 論理積ゲート 121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3" name="台形 122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4" name="フローチャート: 結合子 123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5" name="楕円 124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平行四辺形 125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7" name="平行四辺形 126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フローチャート: 論理積ゲート 127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9" name="フローチャート: 論理積ゲート 128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0" name="アーチ 129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1" name="アーチ 130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3" name="フローチャート: 和接合 132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01" name="直線コネクタ 100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グループ化 101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14" name="直角三角形 113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5" name="直角三角形 114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12" name="直角三角形 111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3" name="直角三角形 112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4" name="円 103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台形 105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フローチャート: 論理積ゲート 107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フローチャート: 論理積ゲート 108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フローチャート: 結合子 109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1" name="フローチャート: 結合子 110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吹き出し 94">
            <a:extLst>
              <a:ext uri="{FF2B5EF4-FFF2-40B4-BE49-F238E27FC236}">
                <a16:creationId xmlns:a16="http://schemas.microsoft.com/office/drawing/2014/main" id="{11B91197-BE25-4DEA-87B2-702D42234156}"/>
              </a:ext>
            </a:extLst>
          </p:cNvPr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0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24" name="線吹き出し 1 (枠付き) 57">
            <a:extLst>
              <a:ext uri="{FF2B5EF4-FFF2-40B4-BE49-F238E27FC236}">
                <a16:creationId xmlns:a16="http://schemas.microsoft.com/office/drawing/2014/main" id="{8F20FD35-67BA-409E-9EE2-EB6E845B5906}"/>
              </a:ext>
            </a:extLst>
          </p:cNvPr>
          <p:cNvSpPr/>
          <p:nvPr/>
        </p:nvSpPr>
        <p:spPr>
          <a:xfrm>
            <a:off x="4689050" y="4455453"/>
            <a:ext cx="4188954" cy="812564"/>
          </a:xfrm>
          <a:prstGeom prst="borderCallout1">
            <a:avLst>
              <a:gd name="adj1" fmla="val 51257"/>
              <a:gd name="adj2" fmla="val -31"/>
              <a:gd name="adj3" fmla="val -108153"/>
              <a:gd name="adj4" fmla="val -1106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予想や仮説を基に，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解決の方法を発想する力</a:t>
            </a:r>
            <a:endParaRPr kumimoji="1" lang="ja-JP" altLang="en-US" sz="1600" dirty="0"/>
          </a:p>
        </p:txBody>
      </p:sp>
      <p:sp>
        <p:nvSpPr>
          <p:cNvPr id="25" name="角丸四角形 58">
            <a:extLst>
              <a:ext uri="{FF2B5EF4-FFF2-40B4-BE49-F238E27FC236}">
                <a16:creationId xmlns:a16="http://schemas.microsoft.com/office/drawing/2014/main" id="{B08548C7-D7D3-43D0-99B5-6082595C9010}"/>
              </a:ext>
            </a:extLst>
          </p:cNvPr>
          <p:cNvSpPr/>
          <p:nvPr/>
        </p:nvSpPr>
        <p:spPr>
          <a:xfrm>
            <a:off x="4846550" y="4148537"/>
            <a:ext cx="1285799" cy="3721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第５学年</a:t>
            </a:r>
          </a:p>
        </p:txBody>
      </p:sp>
      <p:sp>
        <p:nvSpPr>
          <p:cNvPr id="26" name="線吹き出し 1 (枠付き) 60">
            <a:extLst>
              <a:ext uri="{FF2B5EF4-FFF2-40B4-BE49-F238E27FC236}">
                <a16:creationId xmlns:a16="http://schemas.microsoft.com/office/drawing/2014/main" id="{1EBFE7CE-B89A-4C9C-9C19-4934309F4C4D}"/>
              </a:ext>
            </a:extLst>
          </p:cNvPr>
          <p:cNvSpPr/>
          <p:nvPr/>
        </p:nvSpPr>
        <p:spPr>
          <a:xfrm>
            <a:off x="4689050" y="2997320"/>
            <a:ext cx="4188954" cy="806549"/>
          </a:xfrm>
          <a:prstGeom prst="borderCallout1">
            <a:avLst>
              <a:gd name="adj1" fmla="val 48160"/>
              <a:gd name="adj2" fmla="val -224"/>
              <a:gd name="adj3" fmla="val -20636"/>
              <a:gd name="adj4" fmla="val -111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既習の内容や生活経験を基に，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根拠のある予想や仮説を発想する力</a:t>
            </a:r>
          </a:p>
        </p:txBody>
      </p:sp>
      <p:sp>
        <p:nvSpPr>
          <p:cNvPr id="27" name="角丸四角形 61">
            <a:extLst>
              <a:ext uri="{FF2B5EF4-FFF2-40B4-BE49-F238E27FC236}">
                <a16:creationId xmlns:a16="http://schemas.microsoft.com/office/drawing/2014/main" id="{6773343E-4868-4BAB-B089-A0ADCA876DB3}"/>
              </a:ext>
            </a:extLst>
          </p:cNvPr>
          <p:cNvSpPr/>
          <p:nvPr/>
        </p:nvSpPr>
        <p:spPr>
          <a:xfrm>
            <a:off x="4785517" y="2708378"/>
            <a:ext cx="1285799" cy="3758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第４学年</a:t>
            </a:r>
          </a:p>
        </p:txBody>
      </p:sp>
      <p:sp>
        <p:nvSpPr>
          <p:cNvPr id="28" name="線吹き出し 1 (枠付き) 63">
            <a:extLst>
              <a:ext uri="{FF2B5EF4-FFF2-40B4-BE49-F238E27FC236}">
                <a16:creationId xmlns:a16="http://schemas.microsoft.com/office/drawing/2014/main" id="{1EB158D0-38CB-4682-829B-ED9C098CF0E3}"/>
              </a:ext>
            </a:extLst>
          </p:cNvPr>
          <p:cNvSpPr/>
          <p:nvPr/>
        </p:nvSpPr>
        <p:spPr>
          <a:xfrm>
            <a:off x="4689050" y="1658024"/>
            <a:ext cx="4188954" cy="788801"/>
          </a:xfrm>
          <a:prstGeom prst="borderCallout1">
            <a:avLst>
              <a:gd name="adj1" fmla="val 48160"/>
              <a:gd name="adj2" fmla="val -224"/>
              <a:gd name="adj3" fmla="val 71837"/>
              <a:gd name="adj4" fmla="val -1135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差異点や共通点を基に，問題を見いだす力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角丸四角形 64">
            <a:extLst>
              <a:ext uri="{FF2B5EF4-FFF2-40B4-BE49-F238E27FC236}">
                <a16:creationId xmlns:a16="http://schemas.microsoft.com/office/drawing/2014/main" id="{97D99002-C7C2-448A-95E4-506F9E248E87}"/>
              </a:ext>
            </a:extLst>
          </p:cNvPr>
          <p:cNvSpPr/>
          <p:nvPr/>
        </p:nvSpPr>
        <p:spPr>
          <a:xfrm>
            <a:off x="4785526" y="1340225"/>
            <a:ext cx="1285799" cy="3841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第３学年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F0B622-57A8-4E2C-8F31-0D2896962493}"/>
              </a:ext>
            </a:extLst>
          </p:cNvPr>
          <p:cNvSpPr txBox="1"/>
          <p:nvPr/>
        </p:nvSpPr>
        <p:spPr>
          <a:xfrm>
            <a:off x="4644008" y="47667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力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3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24" name="線吹き出し 1 (枠付き) 57">
            <a:extLst>
              <a:ext uri="{FF2B5EF4-FFF2-40B4-BE49-F238E27FC236}">
                <a16:creationId xmlns:a16="http://schemas.microsoft.com/office/drawing/2014/main" id="{8F20FD35-67BA-409E-9EE2-EB6E845B5906}"/>
              </a:ext>
            </a:extLst>
          </p:cNvPr>
          <p:cNvSpPr/>
          <p:nvPr/>
        </p:nvSpPr>
        <p:spPr>
          <a:xfrm>
            <a:off x="4689050" y="4455453"/>
            <a:ext cx="4188954" cy="812564"/>
          </a:xfrm>
          <a:prstGeom prst="borderCallout1">
            <a:avLst>
              <a:gd name="adj1" fmla="val 51257"/>
              <a:gd name="adj2" fmla="val -31"/>
              <a:gd name="adj3" fmla="val -108153"/>
              <a:gd name="adj4" fmla="val -1106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予想や仮説を基に，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解決の方法を発想する力</a:t>
            </a:r>
            <a:endParaRPr kumimoji="1" lang="ja-JP" altLang="en-US" sz="1600" dirty="0"/>
          </a:p>
        </p:txBody>
      </p:sp>
      <p:sp>
        <p:nvSpPr>
          <p:cNvPr id="25" name="角丸四角形 58">
            <a:extLst>
              <a:ext uri="{FF2B5EF4-FFF2-40B4-BE49-F238E27FC236}">
                <a16:creationId xmlns:a16="http://schemas.microsoft.com/office/drawing/2014/main" id="{B08548C7-D7D3-43D0-99B5-6082595C9010}"/>
              </a:ext>
            </a:extLst>
          </p:cNvPr>
          <p:cNvSpPr/>
          <p:nvPr/>
        </p:nvSpPr>
        <p:spPr>
          <a:xfrm>
            <a:off x="4846550" y="4148537"/>
            <a:ext cx="1285799" cy="3721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第５学年</a:t>
            </a:r>
          </a:p>
        </p:txBody>
      </p:sp>
      <p:sp>
        <p:nvSpPr>
          <p:cNvPr id="26" name="線吹き出し 1 (枠付き) 60">
            <a:extLst>
              <a:ext uri="{FF2B5EF4-FFF2-40B4-BE49-F238E27FC236}">
                <a16:creationId xmlns:a16="http://schemas.microsoft.com/office/drawing/2014/main" id="{1EBFE7CE-B89A-4C9C-9C19-4934309F4C4D}"/>
              </a:ext>
            </a:extLst>
          </p:cNvPr>
          <p:cNvSpPr/>
          <p:nvPr/>
        </p:nvSpPr>
        <p:spPr>
          <a:xfrm>
            <a:off x="4689050" y="2997320"/>
            <a:ext cx="4188954" cy="806549"/>
          </a:xfrm>
          <a:prstGeom prst="borderCallout1">
            <a:avLst>
              <a:gd name="adj1" fmla="val 48160"/>
              <a:gd name="adj2" fmla="val -224"/>
              <a:gd name="adj3" fmla="val -20636"/>
              <a:gd name="adj4" fmla="val -111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既習の内容や生活経験を基に，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根拠のある予想や仮説を発想する力</a:t>
            </a:r>
          </a:p>
        </p:txBody>
      </p:sp>
      <p:sp>
        <p:nvSpPr>
          <p:cNvPr id="27" name="角丸四角形 61">
            <a:extLst>
              <a:ext uri="{FF2B5EF4-FFF2-40B4-BE49-F238E27FC236}">
                <a16:creationId xmlns:a16="http://schemas.microsoft.com/office/drawing/2014/main" id="{6773343E-4868-4BAB-B089-A0ADCA876DB3}"/>
              </a:ext>
            </a:extLst>
          </p:cNvPr>
          <p:cNvSpPr/>
          <p:nvPr/>
        </p:nvSpPr>
        <p:spPr>
          <a:xfrm>
            <a:off x="4785517" y="2708378"/>
            <a:ext cx="1285799" cy="3758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第４学年</a:t>
            </a:r>
          </a:p>
        </p:txBody>
      </p:sp>
      <p:sp>
        <p:nvSpPr>
          <p:cNvPr id="28" name="線吹き出し 1 (枠付き) 63">
            <a:extLst>
              <a:ext uri="{FF2B5EF4-FFF2-40B4-BE49-F238E27FC236}">
                <a16:creationId xmlns:a16="http://schemas.microsoft.com/office/drawing/2014/main" id="{1EB158D0-38CB-4682-829B-ED9C098CF0E3}"/>
              </a:ext>
            </a:extLst>
          </p:cNvPr>
          <p:cNvSpPr/>
          <p:nvPr/>
        </p:nvSpPr>
        <p:spPr>
          <a:xfrm>
            <a:off x="4689050" y="1658024"/>
            <a:ext cx="4188954" cy="788801"/>
          </a:xfrm>
          <a:prstGeom prst="borderCallout1">
            <a:avLst>
              <a:gd name="adj1" fmla="val 48160"/>
              <a:gd name="adj2" fmla="val -224"/>
              <a:gd name="adj3" fmla="val 71837"/>
              <a:gd name="adj4" fmla="val -1135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差異点や共通点を基に，問題を見いだす力</a:t>
            </a:r>
            <a:endParaRPr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角丸四角形 64">
            <a:extLst>
              <a:ext uri="{FF2B5EF4-FFF2-40B4-BE49-F238E27FC236}">
                <a16:creationId xmlns:a16="http://schemas.microsoft.com/office/drawing/2014/main" id="{97D99002-C7C2-448A-95E4-506F9E248E87}"/>
              </a:ext>
            </a:extLst>
          </p:cNvPr>
          <p:cNvSpPr/>
          <p:nvPr/>
        </p:nvSpPr>
        <p:spPr>
          <a:xfrm>
            <a:off x="4785526" y="1340225"/>
            <a:ext cx="1285799" cy="3841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第３学年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F0B622-57A8-4E2C-8F31-0D2896962493}"/>
              </a:ext>
            </a:extLst>
          </p:cNvPr>
          <p:cNvSpPr txBox="1"/>
          <p:nvPr/>
        </p:nvSpPr>
        <p:spPr>
          <a:xfrm>
            <a:off x="4644008" y="47667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力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0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0EECF7-2523-4EF4-BDF5-3B2ED2B22890}"/>
              </a:ext>
            </a:extLst>
          </p:cNvPr>
          <p:cNvSpPr txBox="1"/>
          <p:nvPr/>
        </p:nvSpPr>
        <p:spPr>
          <a:xfrm>
            <a:off x="4463475" y="1521491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互いの予想や仮説を尊重しながら追究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33">
            <a:extLst>
              <a:ext uri="{FF2B5EF4-FFF2-40B4-BE49-F238E27FC236}">
                <a16:creationId xmlns:a16="http://schemas.microsoft.com/office/drawing/2014/main" id="{071E4871-4AF7-443F-8872-5B1C250D5AA3}"/>
              </a:ext>
            </a:extLst>
          </p:cNvPr>
          <p:cNvSpPr/>
          <p:nvPr/>
        </p:nvSpPr>
        <p:spPr>
          <a:xfrm>
            <a:off x="4490120" y="476018"/>
            <a:ext cx="4464497" cy="588159"/>
          </a:xfrm>
          <a:prstGeom prst="roundRect">
            <a:avLst>
              <a:gd name="adj" fmla="val 11193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多面的に考える</a:t>
            </a:r>
            <a:endParaRPr kumimoji="1" lang="en-US" altLang="ja-JP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0EECF7-2523-4EF4-BDF5-3B2ED2B22890}"/>
              </a:ext>
            </a:extLst>
          </p:cNvPr>
          <p:cNvSpPr txBox="1"/>
          <p:nvPr/>
        </p:nvSpPr>
        <p:spPr>
          <a:xfrm>
            <a:off x="4463475" y="1521491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互いの予想や仮説を尊重しながら追究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277C89-6487-45FD-82F8-2B50EDF7D089}"/>
              </a:ext>
            </a:extLst>
          </p:cNvPr>
          <p:cNvSpPr txBox="1"/>
          <p:nvPr/>
        </p:nvSpPr>
        <p:spPr>
          <a:xfrm>
            <a:off x="4463474" y="2572852"/>
            <a:ext cx="4414523" cy="1225868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観察・実験などの結果を基に，予想や仮説，観察・実験などの方法を振り返って再検討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7" name="矢印: 左カーブ 26">
            <a:extLst>
              <a:ext uri="{FF2B5EF4-FFF2-40B4-BE49-F238E27FC236}">
                <a16:creationId xmlns:a16="http://schemas.microsoft.com/office/drawing/2014/main" id="{B579BAC3-B590-4B85-AF22-0A6DCC63640B}"/>
              </a:ext>
            </a:extLst>
          </p:cNvPr>
          <p:cNvSpPr/>
          <p:nvPr/>
        </p:nvSpPr>
        <p:spPr>
          <a:xfrm flipH="1" flipV="1">
            <a:off x="318721" y="2814855"/>
            <a:ext cx="683562" cy="2198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角丸四角形 33">
            <a:extLst>
              <a:ext uri="{FF2B5EF4-FFF2-40B4-BE49-F238E27FC236}">
                <a16:creationId xmlns:a16="http://schemas.microsoft.com/office/drawing/2014/main" id="{E148AE5E-FEFE-3347-9624-8CD9E448FC89}"/>
              </a:ext>
            </a:extLst>
          </p:cNvPr>
          <p:cNvSpPr/>
          <p:nvPr/>
        </p:nvSpPr>
        <p:spPr>
          <a:xfrm>
            <a:off x="4490120" y="476018"/>
            <a:ext cx="4464497" cy="588159"/>
          </a:xfrm>
          <a:prstGeom prst="roundRect">
            <a:avLst>
              <a:gd name="adj" fmla="val 11193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多面的に考える</a:t>
            </a:r>
            <a:endParaRPr kumimoji="1" lang="en-US" altLang="ja-JP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0EECF7-2523-4EF4-BDF5-3B2ED2B22890}"/>
              </a:ext>
            </a:extLst>
          </p:cNvPr>
          <p:cNvSpPr txBox="1"/>
          <p:nvPr/>
        </p:nvSpPr>
        <p:spPr>
          <a:xfrm>
            <a:off x="4463475" y="1521491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互いの予想や仮説を尊重しながら追究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277C89-6487-45FD-82F8-2B50EDF7D089}"/>
              </a:ext>
            </a:extLst>
          </p:cNvPr>
          <p:cNvSpPr txBox="1"/>
          <p:nvPr/>
        </p:nvSpPr>
        <p:spPr>
          <a:xfrm>
            <a:off x="4463474" y="2572852"/>
            <a:ext cx="4414523" cy="1225868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観察・実験などの結果を基に，予想や仮説，観察・実験などの方法を振り返って再検討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A9C03E-87C2-4588-9A8A-2F6FB750C236}"/>
              </a:ext>
            </a:extLst>
          </p:cNvPr>
          <p:cNvSpPr txBox="1"/>
          <p:nvPr/>
        </p:nvSpPr>
        <p:spPr>
          <a:xfrm>
            <a:off x="4463473" y="4060123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複数の観察・実験などから得られた結果を基に考察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33">
            <a:extLst>
              <a:ext uri="{FF2B5EF4-FFF2-40B4-BE49-F238E27FC236}">
                <a16:creationId xmlns:a16="http://schemas.microsoft.com/office/drawing/2014/main" id="{5C681790-F5B8-7F46-B790-7A539A792D6F}"/>
              </a:ext>
            </a:extLst>
          </p:cNvPr>
          <p:cNvSpPr/>
          <p:nvPr/>
        </p:nvSpPr>
        <p:spPr>
          <a:xfrm>
            <a:off x="4490120" y="476018"/>
            <a:ext cx="4464497" cy="588159"/>
          </a:xfrm>
          <a:prstGeom prst="roundRect">
            <a:avLst>
              <a:gd name="adj" fmla="val 11193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多面的に考える</a:t>
            </a:r>
            <a:endParaRPr kumimoji="1" lang="en-US" altLang="ja-JP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7" name="グループ化 96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100" name="グループ化 99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16" name="グループ化 115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137" name="平行四辺形 136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8" name="正方形/長方形 137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9" name="フローチャート: 結合子 138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7" name="グループ化 116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134" name="平行四辺形 133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5" name="正方形/長方形 134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6" name="フローチャート: 結合子 135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18" name="正方形/長方形 117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9" name="正方形/長方形 118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0" name="フローチャート: 和接合 119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1" name="フローチャート: 和接合 120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2" name="フローチャート: 論理積ゲート 121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3" name="台形 122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4" name="フローチャート: 結合子 123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5" name="楕円 124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平行四辺形 125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7" name="平行四辺形 126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フローチャート: 論理積ゲート 127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9" name="フローチャート: 論理積ゲート 128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0" name="アーチ 129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1" name="アーチ 130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3" name="フローチャート: 和接合 132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01" name="直線コネクタ 100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グループ化 101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14" name="直角三角形 113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5" name="直角三角形 114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12" name="直角三角形 111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3" name="直角三角形 112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4" name="円 103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台形 105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フローチャート: 論理積ゲート 107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フローチャート: 論理積ゲート 108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フローチャート: 結合子 109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1" name="フローチャート: 結合子 110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吹き出し 94">
            <a:extLst>
              <a:ext uri="{FF2B5EF4-FFF2-40B4-BE49-F238E27FC236}">
                <a16:creationId xmlns:a16="http://schemas.microsoft.com/office/drawing/2014/main" id="{915320AE-4251-4497-8C3E-B2A3BF5944CA}"/>
              </a:ext>
            </a:extLst>
          </p:cNvPr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2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896FC-1A03-4C59-8475-AD16DF81898D}"/>
              </a:ext>
            </a:extLst>
          </p:cNvPr>
          <p:cNvSpPr txBox="1"/>
          <p:nvPr/>
        </p:nvSpPr>
        <p:spPr>
          <a:xfrm>
            <a:off x="-135" y="479402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問題解決の過程</a:t>
            </a:r>
          </a:p>
        </p:txBody>
      </p:sp>
      <p:sp>
        <p:nvSpPr>
          <p:cNvPr id="7" name="角丸四角形 45">
            <a:extLst>
              <a:ext uri="{FF2B5EF4-FFF2-40B4-BE49-F238E27FC236}">
                <a16:creationId xmlns:a16="http://schemas.microsoft.com/office/drawing/2014/main" id="{B1229834-3DF1-43A2-9790-2C37B0C4B6FD}"/>
              </a:ext>
            </a:extLst>
          </p:cNvPr>
          <p:cNvSpPr/>
          <p:nvPr/>
        </p:nvSpPr>
        <p:spPr>
          <a:xfrm>
            <a:off x="277846" y="1273298"/>
            <a:ext cx="3920390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自然の事物・現象に対する気付き</a:t>
            </a:r>
          </a:p>
        </p:txBody>
      </p:sp>
      <p:sp>
        <p:nvSpPr>
          <p:cNvPr id="8" name="角丸四角形 46">
            <a:extLst>
              <a:ext uri="{FF2B5EF4-FFF2-40B4-BE49-F238E27FC236}">
                <a16:creationId xmlns:a16="http://schemas.microsoft.com/office/drawing/2014/main" id="{03A3068B-AC65-4E64-930B-51E14662EBF8}"/>
              </a:ext>
            </a:extLst>
          </p:cNvPr>
          <p:cNvSpPr/>
          <p:nvPr/>
        </p:nvSpPr>
        <p:spPr>
          <a:xfrm>
            <a:off x="266001" y="1959664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問題の設定</a:t>
            </a:r>
          </a:p>
        </p:txBody>
      </p:sp>
      <p:sp>
        <p:nvSpPr>
          <p:cNvPr id="9" name="角丸四角形 47">
            <a:extLst>
              <a:ext uri="{FF2B5EF4-FFF2-40B4-BE49-F238E27FC236}">
                <a16:creationId xmlns:a16="http://schemas.microsoft.com/office/drawing/2014/main" id="{F77CC9BE-E007-4D8B-A2E2-25FD2EB2A829}"/>
              </a:ext>
            </a:extLst>
          </p:cNvPr>
          <p:cNvSpPr/>
          <p:nvPr/>
        </p:nvSpPr>
        <p:spPr>
          <a:xfrm>
            <a:off x="266000" y="3327476"/>
            <a:ext cx="3932236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検証計画の立案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 48">
            <a:extLst>
              <a:ext uri="{FF2B5EF4-FFF2-40B4-BE49-F238E27FC236}">
                <a16:creationId xmlns:a16="http://schemas.microsoft.com/office/drawing/2014/main" id="{A1CF3FF4-4BEC-42E5-97C2-98280E808D98}"/>
              </a:ext>
            </a:extLst>
          </p:cNvPr>
          <p:cNvSpPr/>
          <p:nvPr/>
        </p:nvSpPr>
        <p:spPr>
          <a:xfrm>
            <a:off x="266001" y="2641110"/>
            <a:ext cx="3932235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予想や仮説の設定</a:t>
            </a:r>
          </a:p>
        </p:txBody>
      </p:sp>
      <p:sp>
        <p:nvSpPr>
          <p:cNvPr id="11" name="角丸四角形 49">
            <a:extLst>
              <a:ext uri="{FF2B5EF4-FFF2-40B4-BE49-F238E27FC236}">
                <a16:creationId xmlns:a16="http://schemas.microsoft.com/office/drawing/2014/main" id="{F58C945C-0669-41B8-9C45-9AF7BA44B99D}"/>
              </a:ext>
            </a:extLst>
          </p:cNvPr>
          <p:cNvSpPr/>
          <p:nvPr/>
        </p:nvSpPr>
        <p:spPr>
          <a:xfrm>
            <a:off x="265998" y="5376488"/>
            <a:ext cx="3932238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</a:p>
        </p:txBody>
      </p:sp>
      <p:sp>
        <p:nvSpPr>
          <p:cNvPr id="12" name="角丸四角形 50">
            <a:extLst>
              <a:ext uri="{FF2B5EF4-FFF2-40B4-BE49-F238E27FC236}">
                <a16:creationId xmlns:a16="http://schemas.microsoft.com/office/drawing/2014/main" id="{CE2C5BA5-E670-4B92-83C5-6F0EE6F024CF}"/>
              </a:ext>
            </a:extLst>
          </p:cNvPr>
          <p:cNvSpPr/>
          <p:nvPr/>
        </p:nvSpPr>
        <p:spPr>
          <a:xfrm>
            <a:off x="265997" y="6057934"/>
            <a:ext cx="3932239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結論の導出</a:t>
            </a:r>
          </a:p>
        </p:txBody>
      </p:sp>
      <p:sp>
        <p:nvSpPr>
          <p:cNvPr id="13" name="角丸四角形 51">
            <a:extLst>
              <a:ext uri="{FF2B5EF4-FFF2-40B4-BE49-F238E27FC236}">
                <a16:creationId xmlns:a16="http://schemas.microsoft.com/office/drawing/2014/main" id="{DBF99F43-782E-4C4D-8D98-3979E3C6420B}"/>
              </a:ext>
            </a:extLst>
          </p:cNvPr>
          <p:cNvSpPr/>
          <p:nvPr/>
        </p:nvSpPr>
        <p:spPr>
          <a:xfrm>
            <a:off x="265999" y="4695041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結果の処理</a:t>
            </a:r>
          </a:p>
        </p:txBody>
      </p:sp>
      <p:sp>
        <p:nvSpPr>
          <p:cNvPr id="14" name="角丸四角形 52">
            <a:extLst>
              <a:ext uri="{FF2B5EF4-FFF2-40B4-BE49-F238E27FC236}">
                <a16:creationId xmlns:a16="http://schemas.microsoft.com/office/drawing/2014/main" id="{A13E9495-66B3-4F1A-9A47-34A5966F9B35}"/>
              </a:ext>
            </a:extLst>
          </p:cNvPr>
          <p:cNvSpPr/>
          <p:nvPr/>
        </p:nvSpPr>
        <p:spPr>
          <a:xfrm>
            <a:off x="265999" y="4008923"/>
            <a:ext cx="3932237" cy="4668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観察・実験の実施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1AFB941-9138-41F6-B06B-879E525C80CA}"/>
              </a:ext>
            </a:extLst>
          </p:cNvPr>
          <p:cNvSpPr/>
          <p:nvPr/>
        </p:nvSpPr>
        <p:spPr>
          <a:xfrm rot="10800000">
            <a:off x="1952358" y="176466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661BAF7-2267-470C-835C-EBA792C7BF9E}"/>
              </a:ext>
            </a:extLst>
          </p:cNvPr>
          <p:cNvSpPr/>
          <p:nvPr/>
        </p:nvSpPr>
        <p:spPr>
          <a:xfrm rot="10800000">
            <a:off x="1952357" y="2446825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4DED8D4A-1759-4B74-AE62-6F51F6482212}"/>
              </a:ext>
            </a:extLst>
          </p:cNvPr>
          <p:cNvSpPr/>
          <p:nvPr/>
        </p:nvSpPr>
        <p:spPr>
          <a:xfrm rot="10800000">
            <a:off x="1958283" y="3130731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3AA9B149-E6DC-428F-901F-6ECAF9D4D756}"/>
              </a:ext>
            </a:extLst>
          </p:cNvPr>
          <p:cNvSpPr/>
          <p:nvPr/>
        </p:nvSpPr>
        <p:spPr>
          <a:xfrm rot="10800000">
            <a:off x="1958283" y="3813570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87F835-0A1E-4239-A395-635C80DFA991}"/>
              </a:ext>
            </a:extLst>
          </p:cNvPr>
          <p:cNvSpPr/>
          <p:nvPr/>
        </p:nvSpPr>
        <p:spPr>
          <a:xfrm rot="10800000">
            <a:off x="1958283" y="4495609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1AAA49D-3A4F-4BB8-BA37-2C62C20A7EEE}"/>
              </a:ext>
            </a:extLst>
          </p:cNvPr>
          <p:cNvSpPr/>
          <p:nvPr/>
        </p:nvSpPr>
        <p:spPr>
          <a:xfrm rot="10800000">
            <a:off x="1958283" y="5182326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5B27C28-1F42-4FB5-8478-6F5FDDD0DC8B}"/>
              </a:ext>
            </a:extLst>
          </p:cNvPr>
          <p:cNvSpPr/>
          <p:nvPr/>
        </p:nvSpPr>
        <p:spPr>
          <a:xfrm rot="10800000">
            <a:off x="1952356" y="5863174"/>
            <a:ext cx="559515" cy="1690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四角形吹き出し 54">
            <a:extLst>
              <a:ext uri="{FF2B5EF4-FFF2-40B4-BE49-F238E27FC236}">
                <a16:creationId xmlns:a16="http://schemas.microsoft.com/office/drawing/2014/main" id="{DB47DFBA-B8E7-4E07-8CF2-8219D5BD5644}"/>
              </a:ext>
            </a:extLst>
          </p:cNvPr>
          <p:cNvSpPr/>
          <p:nvPr/>
        </p:nvSpPr>
        <p:spPr>
          <a:xfrm>
            <a:off x="4689050" y="5855712"/>
            <a:ext cx="4188954" cy="605413"/>
          </a:xfrm>
          <a:prstGeom prst="wedgeRectCallout">
            <a:avLst>
              <a:gd name="adj1" fmla="val -45952"/>
              <a:gd name="adj2" fmla="val 28233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より妥当な考えをつくりだす力</a:t>
            </a:r>
          </a:p>
        </p:txBody>
      </p:sp>
      <p:sp>
        <p:nvSpPr>
          <p:cNvPr id="23" name="角丸四角形 55">
            <a:extLst>
              <a:ext uri="{FF2B5EF4-FFF2-40B4-BE49-F238E27FC236}">
                <a16:creationId xmlns:a16="http://schemas.microsoft.com/office/drawing/2014/main" id="{93FB5B5C-0533-4C01-85D6-2F86DF073BE1}"/>
              </a:ext>
            </a:extLst>
          </p:cNvPr>
          <p:cNvSpPr/>
          <p:nvPr/>
        </p:nvSpPr>
        <p:spPr>
          <a:xfrm>
            <a:off x="4785528" y="5588697"/>
            <a:ext cx="1285799" cy="36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第６学年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0EECF7-2523-4EF4-BDF5-3B2ED2B22890}"/>
              </a:ext>
            </a:extLst>
          </p:cNvPr>
          <p:cNvSpPr txBox="1"/>
          <p:nvPr/>
        </p:nvSpPr>
        <p:spPr>
          <a:xfrm>
            <a:off x="4463475" y="1521491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互いの予想や仮説を尊重しながら追究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277C89-6487-45FD-82F8-2B50EDF7D089}"/>
              </a:ext>
            </a:extLst>
          </p:cNvPr>
          <p:cNvSpPr txBox="1"/>
          <p:nvPr/>
        </p:nvSpPr>
        <p:spPr>
          <a:xfrm>
            <a:off x="4463474" y="2572852"/>
            <a:ext cx="4414523" cy="1225868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観察・実験などの結果を基に，予想や仮説，観察・実験などの方法を振り返って再検討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A9C03E-87C2-4588-9A8A-2F6FB750C236}"/>
              </a:ext>
            </a:extLst>
          </p:cNvPr>
          <p:cNvSpPr txBox="1"/>
          <p:nvPr/>
        </p:nvSpPr>
        <p:spPr>
          <a:xfrm>
            <a:off x="4463473" y="4060123"/>
            <a:ext cx="4414523" cy="817245"/>
          </a:xfrm>
          <a:prstGeom prst="round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複数の観察・実験などから得られた結果を基に考察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33">
            <a:extLst>
              <a:ext uri="{FF2B5EF4-FFF2-40B4-BE49-F238E27FC236}">
                <a16:creationId xmlns:a16="http://schemas.microsoft.com/office/drawing/2014/main" id="{4BD90658-1493-1E45-B5F8-F8AC97825BC2}"/>
              </a:ext>
            </a:extLst>
          </p:cNvPr>
          <p:cNvSpPr/>
          <p:nvPr/>
        </p:nvSpPr>
        <p:spPr>
          <a:xfrm>
            <a:off x="4490120" y="476018"/>
            <a:ext cx="4464497" cy="588159"/>
          </a:xfrm>
          <a:prstGeom prst="roundRect">
            <a:avLst>
              <a:gd name="adj" fmla="val 11193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多面的に考える</a:t>
            </a:r>
            <a:endParaRPr kumimoji="1" lang="en-US" altLang="ja-JP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39552" y="692696"/>
            <a:ext cx="3706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研修のねらい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2515234" y="1663635"/>
            <a:ext cx="6454747" cy="2624618"/>
          </a:xfrm>
          <a:prstGeom prst="wedgeRectCallout">
            <a:avLst>
              <a:gd name="adj1" fmla="val -49329"/>
              <a:gd name="adj2" fmla="val 7234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ja-JP" altLang="en-US" sz="4400" dirty="0">
                <a:solidFill>
                  <a:schemeClr val="tx1"/>
                </a:solidFill>
              </a:rPr>
              <a:t>児童の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「より妥当な考えをつくりだす力」</a:t>
            </a:r>
            <a:r>
              <a:rPr lang="ja-JP" altLang="en-US" sz="4400" dirty="0">
                <a:solidFill>
                  <a:schemeClr val="tx1"/>
                </a:solidFill>
              </a:rPr>
              <a:t>を育成する理科授業づくりをしよう。</a:t>
            </a:r>
          </a:p>
        </p:txBody>
      </p:sp>
      <p:grpSp>
        <p:nvGrpSpPr>
          <p:cNvPr id="172" name="グループ化 171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173" name="グループ化 172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175" name="グループ化 174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91" name="グループ化 190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212" name="平行四辺形 211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3" name="正方形/長方形 212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4" name="フローチャート: 結合子 213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92" name="グループ化 191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209" name="平行四辺形 208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0" name="正方形/長方形 209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1" name="フローチャート: 結合子 210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93" name="正方形/長方形 192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4" name="正方形/長方形 193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5" name="フローチャート: 和接合 194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6" name="フローチャート: 和接合 195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7" name="フローチャート: 論理積ゲート 196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8" name="台形 197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9" name="フローチャート: 結合子 198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0" name="楕円 199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1" name="平行四辺形 200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2" name="平行四辺形 201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3" name="フローチャート: 論理積ゲート 202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4" name="フローチャート: 論理積ゲート 203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5" name="アーチ 204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6" name="アーチ 205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7" name="正方形/長方形 206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8" name="フローチャート: 和接合 207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76" name="直線コネクタ 175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グループ化 176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89" name="直角三角形 188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0" name="直角三角形 189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78" name="グループ化 177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87" name="直角三角形 186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88" name="直角三角形 187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79" name="円 178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1" name="台形 180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82" name="直線コネクタ 181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フローチャート: 論理積ゲート 182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4" name="フローチャート: 論理積ゲート 183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5" name="フローチャート: 結合子 184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6" name="フローチャート: 結合子 185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74" name="正方形/長方形 173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6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3550DC-BD4E-4F43-8725-4D8769EF1CCC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19</a:t>
            </a:fld>
            <a:endParaRPr lang="ja-JP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478963" y="548711"/>
            <a:ext cx="980956" cy="50405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６年</a:t>
            </a:r>
          </a:p>
        </p:txBody>
      </p:sp>
      <p:sp>
        <p:nvSpPr>
          <p:cNvPr id="110" name="タイトル 1"/>
          <p:cNvSpPr txBox="1">
            <a:spLocks/>
          </p:cNvSpPr>
          <p:nvPr/>
        </p:nvSpPr>
        <p:spPr>
          <a:xfrm>
            <a:off x="1573870" y="493751"/>
            <a:ext cx="5950458" cy="575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「水溶液の性質」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四角形吹き出し 52"/>
          <p:cNvSpPr/>
          <p:nvPr/>
        </p:nvSpPr>
        <p:spPr>
          <a:xfrm>
            <a:off x="3135775" y="3844037"/>
            <a:ext cx="5635500" cy="2381455"/>
          </a:xfrm>
          <a:prstGeom prst="wedgeRectCallout">
            <a:avLst>
              <a:gd name="adj1" fmla="val -58487"/>
              <a:gd name="adj2" fmla="val 32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６年生は，自然の事物・現象を，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多面的に考える</a:t>
            </a:r>
            <a:r>
              <a:rPr lang="ja-JP" altLang="en-US" sz="2800" dirty="0">
                <a:solidFill>
                  <a:schemeClr val="tx1"/>
                </a:solidFill>
              </a:rPr>
              <a:t>といった考え方を用いることが大切</a:t>
            </a:r>
          </a:p>
        </p:txBody>
      </p: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73" name="グループ化 72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94" name="平行四辺形 93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5" name="正方形/長方形 94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6" name="フローチャート: 結合子 95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4" name="グループ化 73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91" name="平行四辺形 90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2" name="正方形/長方形 91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3" name="フローチャート: 結合子 92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75" name="正方形/長方形 74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7" name="フローチャート: 和接合 76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8" name="フローチャート: 和接合 77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9" name="フローチャート: 論理積ゲート 78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0" name="台形 79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1" name="フローチャート: 結合子 80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2" name="楕円 81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3" name="平行四辺形 82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4" name="平行四辺形 83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5" name="フローチャート: 論理積ゲート 84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6" name="フローチャート: 論理積ゲート 85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7" name="アーチ 86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8" name="アーチ 87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9" name="正方形/長方形 88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0" name="フローチャート: 和接合 89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58" name="直線コネクタ 57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グループ化 58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71" name="直角三角形 70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2" name="直角三角形 71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0" name="グループ化 59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69" name="直角三角形 68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0" name="直角三角形 69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61" name="円 60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3" name="台形 62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4" name="直線コネクタ 63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フローチャート: 論理積ゲート 64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6" name="フローチャート: 論理積ゲート 65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7" name="フローチャート: 結合子 66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8" name="フローチャート: 結合子 67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56" name="正方形/長方形 55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aphicFrame>
        <p:nvGraphicFramePr>
          <p:cNvPr id="141" name="表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67073"/>
              </p:ext>
            </p:extLst>
          </p:nvPr>
        </p:nvGraphicFramePr>
        <p:xfrm>
          <a:off x="487317" y="1124744"/>
          <a:ext cx="8283958" cy="2497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6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本時の問題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6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炭酸水には，何がとけているのだろうか。</a:t>
                      </a:r>
                      <a:endParaRPr lang="ja-JP" altLang="ja-JP" sz="36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ＭＳ Ｐゴシック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3550DC-BD4E-4F43-8725-4D8769EF1CCC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20</a:t>
            </a:fld>
            <a:endParaRPr lang="ja-JP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66122"/>
              </p:ext>
            </p:extLst>
          </p:nvPr>
        </p:nvGraphicFramePr>
        <p:xfrm>
          <a:off x="539552" y="435189"/>
          <a:ext cx="8136904" cy="609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914551115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6824257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39308219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452623243"/>
                    </a:ext>
                  </a:extLst>
                </a:gridCol>
              </a:tblGrid>
              <a:tr h="43205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単元指導計画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内容の構成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389924"/>
                  </a:ext>
                </a:extLst>
              </a:tr>
              <a:tr h="4040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水溶液の性質（全１１時間）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粒子（粒子の結合・保存性）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17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５種類の水溶液にはどのような違いがあるか予想し，違いを調べる方法を考える。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物と重さ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・形と重さ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・体積と重さ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210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</a:t>
                      </a:r>
                      <a:endParaRPr kumimoji="1" lang="en-US" altLang="ja-JP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５種類の水溶液の違いを調べる。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233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水溶液には，固体が溶けている物があることをまとめる。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物の溶け方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・重さの保存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・物が水に溶ける量の限度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・物が水に溶ける量の変化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14051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炭酸水には何が溶けているのか調べる。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86142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二酸化炭素が水に溶けるかを調べる。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燃焼の仕組み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・燃焼の仕組み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90533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いろいろな水溶液をリトマス紙につけて，性質を調べる。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635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水溶液を酸性，中性，アルカリ性に分類する。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水溶液の性質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・酸性，アルカリ性，中性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・気体が溶けている水溶液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・金属を変化させる水溶液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6143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水溶液には金属を変化させる物があることををまとめる。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634808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608004" y="5263061"/>
            <a:ext cx="4094949" cy="1216843"/>
          </a:xfrm>
          <a:prstGeom prst="roundRect">
            <a:avLst>
              <a:gd name="adj" fmla="val 11011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角丸四角形 96"/>
          <p:cNvSpPr/>
          <p:nvPr/>
        </p:nvSpPr>
        <p:spPr>
          <a:xfrm>
            <a:off x="539552" y="3429000"/>
            <a:ext cx="4032448" cy="622611"/>
          </a:xfrm>
          <a:prstGeom prst="roundRect">
            <a:avLst>
              <a:gd name="adj" fmla="val 229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0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7" name="グループ化 96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100" name="グループ化 99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16" name="グループ化 115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137" name="平行四辺形 136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8" name="正方形/長方形 137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9" name="フローチャート: 結合子 138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7" name="グループ化 116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134" name="平行四辺形 133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5" name="正方形/長方形 134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6" name="フローチャート: 結合子 135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18" name="正方形/長方形 117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9" name="正方形/長方形 118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0" name="フローチャート: 和接合 119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1" name="フローチャート: 和接合 120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2" name="フローチャート: 論理積ゲート 121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3" name="台形 122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4" name="フローチャート: 結合子 123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5" name="楕円 124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平行四辺形 125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7" name="平行四辺形 126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フローチャート: 論理積ゲート 127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9" name="フローチャート: 論理積ゲート 128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0" name="アーチ 129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1" name="アーチ 130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3" name="フローチャート: 和接合 132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01" name="直線コネクタ 100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グループ化 101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14" name="直角三角形 113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5" name="直角三角形 114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12" name="直角三角形 111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3" name="直角三角形 112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4" name="円 103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台形 105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フローチャート: 論理積ゲート 107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フローチャート: 論理積ゲート 108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フローチャート: 結合子 109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1" name="フローチャート: 結合子 110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吹き出し 94">
            <a:extLst>
              <a:ext uri="{FF2B5EF4-FFF2-40B4-BE49-F238E27FC236}">
                <a16:creationId xmlns:a16="http://schemas.microsoft.com/office/drawing/2014/main" id="{915320AE-4251-4497-8C3E-B2A3BF5944CA}"/>
              </a:ext>
            </a:extLst>
          </p:cNvPr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2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3550DC-BD4E-4F43-8725-4D8769EF1CCC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22</a:t>
            </a:fld>
            <a:endParaRPr lang="ja-JP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162ADA-597F-734C-BC9F-CFBB1F805193}"/>
              </a:ext>
            </a:extLst>
          </p:cNvPr>
          <p:cNvSpPr txBox="1"/>
          <p:nvPr/>
        </p:nvSpPr>
        <p:spPr>
          <a:xfrm>
            <a:off x="611560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炭酸水から出るあわを</a:t>
            </a:r>
            <a:r>
              <a:rPr kumimoji="1"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調べましょう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07D3EA-EE23-124C-BF47-5322D1E2E462}"/>
              </a:ext>
            </a:extLst>
          </p:cNvPr>
          <p:cNvSpPr txBox="1"/>
          <p:nvPr/>
        </p:nvSpPr>
        <p:spPr>
          <a:xfrm>
            <a:off x="899592" y="191683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右の写真のようにして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炭酸水から出る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あわを集める。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358AF1-7485-4841-822E-70E04866A805}"/>
              </a:ext>
            </a:extLst>
          </p:cNvPr>
          <p:cNvSpPr txBox="1"/>
          <p:nvPr/>
        </p:nvSpPr>
        <p:spPr>
          <a:xfrm>
            <a:off x="899592" y="3309953"/>
            <a:ext cx="295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アの試験管に、石灰水を</a:t>
            </a:r>
            <a:endParaRPr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入れて、よくふる。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48BB7A-93CF-1B4E-9C31-08C509A35CA9}"/>
              </a:ext>
            </a:extLst>
          </p:cNvPr>
          <p:cNvSpPr txBox="1"/>
          <p:nvPr/>
        </p:nvSpPr>
        <p:spPr>
          <a:xfrm>
            <a:off x="899592" y="439529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イの試験管に、</a:t>
            </a:r>
            <a:endParaRPr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火のついた線香を入れる。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555AC6-9193-E749-A1E6-9D653428F0BB}"/>
              </a:ext>
            </a:extLst>
          </p:cNvPr>
          <p:cNvSpPr txBox="1"/>
          <p:nvPr/>
        </p:nvSpPr>
        <p:spPr>
          <a:xfrm>
            <a:off x="377534" y="19168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01987C-BB64-7B41-B422-DF566DE8481C}"/>
              </a:ext>
            </a:extLst>
          </p:cNvPr>
          <p:cNvSpPr txBox="1"/>
          <p:nvPr/>
        </p:nvSpPr>
        <p:spPr>
          <a:xfrm>
            <a:off x="377534" y="331935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428989-1EA1-4D40-91D6-A9962AC1D06B}"/>
              </a:ext>
            </a:extLst>
          </p:cNvPr>
          <p:cNvSpPr txBox="1"/>
          <p:nvPr/>
        </p:nvSpPr>
        <p:spPr>
          <a:xfrm>
            <a:off x="377534" y="439529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３</a:t>
            </a:r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4D72E27B-5182-DC4E-97E6-A16CBED0246C}"/>
              </a:ext>
            </a:extLst>
          </p:cNvPr>
          <p:cNvSpPr/>
          <p:nvPr/>
        </p:nvSpPr>
        <p:spPr>
          <a:xfrm>
            <a:off x="467544" y="2348880"/>
            <a:ext cx="180020" cy="885290"/>
          </a:xfrm>
          <a:prstGeom prst="downArrow">
            <a:avLst>
              <a:gd name="adj1" fmla="val 50000"/>
              <a:gd name="adj2" fmla="val 15631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E80B7145-E95A-F244-A5F4-134A181F51F2}"/>
              </a:ext>
            </a:extLst>
          </p:cNvPr>
          <p:cNvSpPr/>
          <p:nvPr/>
        </p:nvSpPr>
        <p:spPr>
          <a:xfrm>
            <a:off x="467544" y="3719460"/>
            <a:ext cx="180020" cy="675837"/>
          </a:xfrm>
          <a:prstGeom prst="downArrow">
            <a:avLst>
              <a:gd name="adj1" fmla="val 50000"/>
              <a:gd name="adj2" fmla="val 15631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9E46C7-1AA7-094F-B8D2-D55B83A70804}"/>
              </a:ext>
            </a:extLst>
          </p:cNvPr>
          <p:cNvSpPr txBox="1"/>
          <p:nvPr/>
        </p:nvSpPr>
        <p:spPr>
          <a:xfrm>
            <a:off x="6231008" y="17730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プラスチックの入れ物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F03555-CA6A-D046-97AE-68313F3E1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01" y="3887128"/>
            <a:ext cx="1869616" cy="249394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A458CAB-C5C5-7D4B-93A9-0C911B0C5A82}"/>
              </a:ext>
            </a:extLst>
          </p:cNvPr>
          <p:cNvGrpSpPr>
            <a:grpSpLocks noChangeAspect="1"/>
          </p:cNvGrpSpPr>
          <p:nvPr/>
        </p:nvGrpSpPr>
        <p:grpSpPr>
          <a:xfrm>
            <a:off x="4427038" y="3875817"/>
            <a:ext cx="1869616" cy="2493946"/>
            <a:chOff x="5568999" y="1591965"/>
            <a:chExt cx="3266512" cy="435731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925858F-F1A2-984D-8257-D08391359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99" y="1591965"/>
              <a:ext cx="3266512" cy="4357315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6AAC75B-FECA-0D41-9C64-7001D7BCBBBA}"/>
                </a:ext>
              </a:extLst>
            </p:cNvPr>
            <p:cNvSpPr txBox="1"/>
            <p:nvPr/>
          </p:nvSpPr>
          <p:spPr>
            <a:xfrm>
              <a:off x="5906111" y="4193539"/>
              <a:ext cx="2592288" cy="806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ア</a:t>
              </a:r>
              <a:endParaRPr kumimoji="1" lang="ja-JP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09764DB-92C0-2341-A7AE-E802F0EA92C8}"/>
              </a:ext>
            </a:extLst>
          </p:cNvPr>
          <p:cNvGrpSpPr/>
          <p:nvPr/>
        </p:nvGrpSpPr>
        <p:grpSpPr>
          <a:xfrm>
            <a:off x="4662575" y="1196752"/>
            <a:ext cx="3653841" cy="2617922"/>
            <a:chOff x="4446981" y="1196752"/>
            <a:chExt cx="3653841" cy="261792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D1B9EF-1452-B841-B678-32CFEA0B2A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46981" y="1196752"/>
              <a:ext cx="3492137" cy="2617922"/>
              <a:chOff x="6194069" y="-985747"/>
              <a:chExt cx="5340433" cy="4003518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49122245-FB72-524D-A262-47BC89D22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4069" y="-985747"/>
                <a:ext cx="5340433" cy="4003518"/>
              </a:xfrm>
              <a:prstGeom prst="rect">
                <a:avLst/>
              </a:prstGeom>
            </p:spPr>
          </p:pic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F74EF69-5E98-2149-B6DF-B5B92481D6F1}"/>
                  </a:ext>
                </a:extLst>
              </p:cNvPr>
              <p:cNvSpPr txBox="1"/>
              <p:nvPr/>
            </p:nvSpPr>
            <p:spPr>
              <a:xfrm>
                <a:off x="7471132" y="-884610"/>
                <a:ext cx="3103185" cy="70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bg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あわを集める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FBB14B1-5BD5-B347-8850-F7B5C6C057FC}"/>
                </a:ext>
              </a:extLst>
            </p:cNvPr>
            <p:cNvSpPr txBox="1"/>
            <p:nvPr/>
          </p:nvSpPr>
          <p:spPr>
            <a:xfrm>
              <a:off x="7035996" y="1916832"/>
              <a:ext cx="1064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ア　イ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4812F3-30C3-0048-A5D3-435E9754632B}"/>
              </a:ext>
            </a:extLst>
          </p:cNvPr>
          <p:cNvSpPr txBox="1"/>
          <p:nvPr/>
        </p:nvSpPr>
        <p:spPr>
          <a:xfrm>
            <a:off x="6876256" y="4639220"/>
            <a:ext cx="148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イ</a:t>
            </a:r>
            <a:endParaRPr kumimoji="1" lang="ja-JP" altLang="en-US" sz="2400" b="1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F771020-769E-3645-9E37-BE3FE194130A}"/>
              </a:ext>
            </a:extLst>
          </p:cNvPr>
          <p:cNvSpPr txBox="1"/>
          <p:nvPr/>
        </p:nvSpPr>
        <p:spPr>
          <a:xfrm>
            <a:off x="4355976" y="3933056"/>
            <a:ext cx="201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石灰水で調べる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3DE01F-8A0B-FC41-B3A0-801A6505AE1D}"/>
              </a:ext>
            </a:extLst>
          </p:cNvPr>
          <p:cNvSpPr txBox="1"/>
          <p:nvPr/>
        </p:nvSpPr>
        <p:spPr>
          <a:xfrm>
            <a:off x="6664262" y="3894724"/>
            <a:ext cx="201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線香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で調べる</a:t>
            </a:r>
          </a:p>
        </p:txBody>
      </p:sp>
      <p:sp>
        <p:nvSpPr>
          <p:cNvPr id="27" name="角丸四角形 96">
            <a:extLst>
              <a:ext uri="{FF2B5EF4-FFF2-40B4-BE49-F238E27FC236}">
                <a16:creationId xmlns:a16="http://schemas.microsoft.com/office/drawing/2014/main" id="{4BC213A7-AF94-C64B-AF77-4C7B52B6BC8F}"/>
              </a:ext>
            </a:extLst>
          </p:cNvPr>
          <p:cNvSpPr/>
          <p:nvPr/>
        </p:nvSpPr>
        <p:spPr>
          <a:xfrm>
            <a:off x="6482131" y="3801953"/>
            <a:ext cx="2016224" cy="2664296"/>
          </a:xfrm>
          <a:prstGeom prst="roundRect">
            <a:avLst>
              <a:gd name="adj" fmla="val 229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4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59" y="4908673"/>
            <a:ext cx="997966" cy="148304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2639"/>
            <a:ext cx="903042" cy="134198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81" y="4340237"/>
            <a:ext cx="1007813" cy="149767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95" y="2043471"/>
            <a:ext cx="975500" cy="14496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00" y="1833070"/>
            <a:ext cx="891442" cy="1324744"/>
          </a:xfrm>
          <a:prstGeom prst="rect">
            <a:avLst/>
          </a:prstGeom>
        </p:spPr>
      </p:pic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DE81BD84-FC72-A049-9715-2002B2DE6160}"/>
              </a:ext>
            </a:extLst>
          </p:cNvPr>
          <p:cNvSpPr/>
          <p:nvPr/>
        </p:nvSpPr>
        <p:spPr>
          <a:xfrm>
            <a:off x="3896282" y="750922"/>
            <a:ext cx="1928653" cy="951914"/>
          </a:xfrm>
          <a:prstGeom prst="wedgeRoundRectCallout">
            <a:avLst>
              <a:gd name="adj1" fmla="val -33727"/>
              <a:gd name="adj2" fmla="val 846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線香の火が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消えたから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酸素ではないね</a:t>
            </a:r>
            <a:endParaRPr kumimoji="1" lang="ja-JP" altLang="en-US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9" name="角丸四角形 96">
            <a:extLst>
              <a:ext uri="{FF2B5EF4-FFF2-40B4-BE49-F238E27FC236}">
                <a16:creationId xmlns:a16="http://schemas.microsoft.com/office/drawing/2014/main" id="{D565FD3A-85B2-4EF1-9D88-99B94111D86D}"/>
              </a:ext>
            </a:extLst>
          </p:cNvPr>
          <p:cNvSpPr/>
          <p:nvPr/>
        </p:nvSpPr>
        <p:spPr>
          <a:xfrm>
            <a:off x="6156176" y="3717031"/>
            <a:ext cx="2557975" cy="2744093"/>
          </a:xfrm>
          <a:prstGeom prst="roundRect">
            <a:avLst>
              <a:gd name="adj" fmla="val 229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3550DC-BD4E-4F43-8725-4D8769EF1CCC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23</a:t>
            </a:fld>
            <a:endParaRPr lang="ja-JP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EBFAEE-D491-9C4E-A6BC-39D7A6A0C797}"/>
              </a:ext>
            </a:extLst>
          </p:cNvPr>
          <p:cNvSpPr txBox="1"/>
          <p:nvPr/>
        </p:nvSpPr>
        <p:spPr>
          <a:xfrm>
            <a:off x="337602" y="586700"/>
            <a:ext cx="303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この結果から、</a:t>
            </a:r>
            <a:endParaRPr kumimoji="1"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4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炭酸水には何が</a:t>
            </a:r>
            <a:endParaRPr kumimoji="1"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4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とけているといえるか、</a:t>
            </a:r>
            <a:endParaRPr kumimoji="1"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4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考えましょう。</a:t>
            </a:r>
          </a:p>
        </p:txBody>
      </p:sp>
      <p:sp>
        <p:nvSpPr>
          <p:cNvPr id="8" name="角丸四角形 96">
            <a:extLst>
              <a:ext uri="{FF2B5EF4-FFF2-40B4-BE49-F238E27FC236}">
                <a16:creationId xmlns:a16="http://schemas.microsoft.com/office/drawing/2014/main" id="{F4F20F7A-8B48-463F-9495-B07A3AFF3733}"/>
              </a:ext>
            </a:extLst>
          </p:cNvPr>
          <p:cNvSpPr/>
          <p:nvPr/>
        </p:nvSpPr>
        <p:spPr>
          <a:xfrm>
            <a:off x="3501750" y="620688"/>
            <a:ext cx="2438402" cy="2664296"/>
          </a:xfrm>
          <a:prstGeom prst="roundRect">
            <a:avLst>
              <a:gd name="adj" fmla="val 229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330B5564-A836-6643-B6E6-80A177FE0466}"/>
              </a:ext>
            </a:extLst>
          </p:cNvPr>
          <p:cNvSpPr/>
          <p:nvPr/>
        </p:nvSpPr>
        <p:spPr>
          <a:xfrm>
            <a:off x="3029795" y="3529859"/>
            <a:ext cx="2707569" cy="1488361"/>
          </a:xfrm>
          <a:prstGeom prst="wedgeRoundRectCallout">
            <a:avLst>
              <a:gd name="adj1" fmla="val -10248"/>
              <a:gd name="adj2" fmla="val 744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この結果だけから、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炭酸水には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二酸化炭素がとけているといっていいでしょうか</a:t>
            </a: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7AFE85F5-05B6-7F4A-9187-6F9C1EE43554}"/>
              </a:ext>
            </a:extLst>
          </p:cNvPr>
          <p:cNvSpPr/>
          <p:nvPr/>
        </p:nvSpPr>
        <p:spPr>
          <a:xfrm>
            <a:off x="738616" y="2997343"/>
            <a:ext cx="1834386" cy="1234611"/>
          </a:xfrm>
          <a:prstGeom prst="wedgeRoundRectCallout">
            <a:avLst>
              <a:gd name="adj1" fmla="val -5711"/>
              <a:gd name="adj2" fmla="val 744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炭酸水には、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二酸化炭素が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とけている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ということかな。</a:t>
            </a:r>
          </a:p>
        </p:txBody>
      </p:sp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2810FA0E-87AB-B34C-8505-AADF21DF3450}"/>
              </a:ext>
            </a:extLst>
          </p:cNvPr>
          <p:cNvSpPr/>
          <p:nvPr/>
        </p:nvSpPr>
        <p:spPr>
          <a:xfrm>
            <a:off x="6121215" y="945029"/>
            <a:ext cx="2882051" cy="1044116"/>
          </a:xfrm>
          <a:prstGeom prst="wedgeRoundRectCallout">
            <a:avLst>
              <a:gd name="adj1" fmla="val -24659"/>
              <a:gd name="adj2" fmla="val 824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石灰水が白くにごったから、炭酸水から出ているあわは、二酸化炭素だといえるね。</a:t>
            </a:r>
          </a:p>
        </p:txBody>
      </p:sp>
      <p:sp>
        <p:nvSpPr>
          <p:cNvPr id="16" name="角丸四角形吹き出し 15">
            <a:extLst>
              <a:ext uri="{FF2B5EF4-FFF2-40B4-BE49-F238E27FC236}">
                <a16:creationId xmlns:a16="http://schemas.microsoft.com/office/drawing/2014/main" id="{CE3F38D9-83BA-1C45-8F5C-F239C63155C3}"/>
              </a:ext>
            </a:extLst>
          </p:cNvPr>
          <p:cNvSpPr/>
          <p:nvPr/>
        </p:nvSpPr>
        <p:spPr>
          <a:xfrm>
            <a:off x="6282505" y="3892874"/>
            <a:ext cx="2277461" cy="1210178"/>
          </a:xfrm>
          <a:prstGeom prst="wedgeRoundRectCallout">
            <a:avLst>
              <a:gd name="adj1" fmla="val -5711"/>
              <a:gd name="adj2" fmla="val 744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二酸化炭素が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水にとけていることを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確かめられれば</a:t>
            </a:r>
            <a:endParaRPr kumimoji="1" lang="en-US" altLang="ja-JP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いいと思います。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28608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3550DC-BD4E-4F43-8725-4D8769EF1CCC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24</a:t>
            </a:fld>
            <a:endParaRPr lang="ja-JP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162ADA-597F-734C-BC9F-CFBB1F805193}"/>
              </a:ext>
            </a:extLst>
          </p:cNvPr>
          <p:cNvSpPr txBox="1"/>
          <p:nvPr/>
        </p:nvSpPr>
        <p:spPr>
          <a:xfrm>
            <a:off x="611560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二酸化炭素は水にとけるか調べましょう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07D3EA-EE23-124C-BF47-5322D1E2E462}"/>
              </a:ext>
            </a:extLst>
          </p:cNvPr>
          <p:cNvSpPr txBox="1"/>
          <p:nvPr/>
        </p:nvSpPr>
        <p:spPr>
          <a:xfrm>
            <a:off x="899592" y="191683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プラスチックの入れ物を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水で満たし、二酸化炭素を半分くらい入れる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358AF1-7485-4841-822E-70E04866A805}"/>
              </a:ext>
            </a:extLst>
          </p:cNvPr>
          <p:cNvSpPr txBox="1"/>
          <p:nvPr/>
        </p:nvSpPr>
        <p:spPr>
          <a:xfrm>
            <a:off x="899592" y="330995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しっかりとふたをして、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入れ物をよくふる。</a:t>
            </a:r>
            <a:endParaRPr kumimoji="1" lang="ja-JP" altLang="en-US" sz="200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48BB7A-93CF-1B4E-9C31-08C509A35CA9}"/>
              </a:ext>
            </a:extLst>
          </p:cNvPr>
          <p:cNvSpPr txBox="1"/>
          <p:nvPr/>
        </p:nvSpPr>
        <p:spPr>
          <a:xfrm>
            <a:off x="899592" y="439529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入れ物の中の液を</a:t>
            </a:r>
            <a:endParaRPr kumimoji="1" lang="en-US" altLang="ja-JP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石灰水に少しずつ入れる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555AC6-9193-E749-A1E6-9D653428F0BB}"/>
              </a:ext>
            </a:extLst>
          </p:cNvPr>
          <p:cNvSpPr txBox="1"/>
          <p:nvPr/>
        </p:nvSpPr>
        <p:spPr>
          <a:xfrm>
            <a:off x="377534" y="19168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01987C-BB64-7B41-B422-DF566DE8481C}"/>
              </a:ext>
            </a:extLst>
          </p:cNvPr>
          <p:cNvSpPr txBox="1"/>
          <p:nvPr/>
        </p:nvSpPr>
        <p:spPr>
          <a:xfrm>
            <a:off x="377534" y="331935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428989-1EA1-4D40-91D6-A9962AC1D06B}"/>
              </a:ext>
            </a:extLst>
          </p:cNvPr>
          <p:cNvSpPr txBox="1"/>
          <p:nvPr/>
        </p:nvSpPr>
        <p:spPr>
          <a:xfrm>
            <a:off x="377534" y="439529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３</a:t>
            </a:r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4D72E27B-5182-DC4E-97E6-A16CBED0246C}"/>
              </a:ext>
            </a:extLst>
          </p:cNvPr>
          <p:cNvSpPr/>
          <p:nvPr/>
        </p:nvSpPr>
        <p:spPr>
          <a:xfrm>
            <a:off x="467544" y="2348880"/>
            <a:ext cx="180020" cy="885290"/>
          </a:xfrm>
          <a:prstGeom prst="downArrow">
            <a:avLst>
              <a:gd name="adj1" fmla="val 50000"/>
              <a:gd name="adj2" fmla="val 15631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E80B7145-E95A-F244-A5F4-134A181F51F2}"/>
              </a:ext>
            </a:extLst>
          </p:cNvPr>
          <p:cNvSpPr/>
          <p:nvPr/>
        </p:nvSpPr>
        <p:spPr>
          <a:xfrm>
            <a:off x="467544" y="3719460"/>
            <a:ext cx="180020" cy="675837"/>
          </a:xfrm>
          <a:prstGeom prst="downArrow">
            <a:avLst>
              <a:gd name="adj1" fmla="val 50000"/>
              <a:gd name="adj2" fmla="val 15631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9E46C7-1AA7-094F-B8D2-D55B83A70804}"/>
              </a:ext>
            </a:extLst>
          </p:cNvPr>
          <p:cNvSpPr txBox="1"/>
          <p:nvPr/>
        </p:nvSpPr>
        <p:spPr>
          <a:xfrm>
            <a:off x="6450010" y="1867609"/>
            <a:ext cx="25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プラスチックの入れ物</a:t>
            </a:r>
          </a:p>
        </p:txBody>
      </p:sp>
      <p:pic>
        <p:nvPicPr>
          <p:cNvPr id="3" name="図 2" descr="テーブルの上のボトルとグラス&#10;&#10;自動的に生成された説明">
            <a:extLst>
              <a:ext uri="{FF2B5EF4-FFF2-40B4-BE49-F238E27FC236}">
                <a16:creationId xmlns:a16="http://schemas.microsoft.com/office/drawing/2014/main" id="{6272F06C-1023-AA4F-8DB1-45F084F4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16942"/>
            <a:ext cx="5011068" cy="28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7" name="グループ化 96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100" name="グループ化 99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16" name="グループ化 115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137" name="平行四辺形 136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8" name="正方形/長方形 137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9" name="フローチャート: 結合子 138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7" name="グループ化 116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134" name="平行四辺形 133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5" name="正方形/長方形 134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6" name="フローチャート: 結合子 135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18" name="正方形/長方形 117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9" name="正方形/長方形 118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0" name="フローチャート: 和接合 119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1" name="フローチャート: 和接合 120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2" name="フローチャート: 論理積ゲート 121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3" name="台形 122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4" name="フローチャート: 結合子 123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5" name="楕円 124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平行四辺形 125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7" name="平行四辺形 126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フローチャート: 論理積ゲート 127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9" name="フローチャート: 論理積ゲート 128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0" name="アーチ 129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1" name="アーチ 130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3" name="フローチャート: 和接合 132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01" name="直線コネクタ 100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グループ化 101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14" name="直角三角形 113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5" name="直角三角形 114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12" name="直角三角形 111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3" name="直角三角形 112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4" name="円 103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台形 105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フローチャート: 論理積ゲート 107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フローチャート: 論理積ゲート 108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フローチャート: 結合子 109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1" name="フローチャート: 結合子 110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吹き出し 94">
            <a:extLst>
              <a:ext uri="{FF2B5EF4-FFF2-40B4-BE49-F238E27FC236}">
                <a16:creationId xmlns:a16="http://schemas.microsoft.com/office/drawing/2014/main" id="{30039E30-058A-46E6-8D5B-A266BFCFD474}"/>
              </a:ext>
            </a:extLst>
          </p:cNvPr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3" y="1268760"/>
            <a:ext cx="8303732" cy="403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みんなで校内研修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（６年）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8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2" name="グループ化 51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55" name="グループ化 54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71" name="グループ化 70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92" name="平行四辺形 91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3" name="正方形/長方形 92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4" name="フローチャート: 結合子 93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2" name="グループ化 71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89" name="平行四辺形 88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0" name="正方形/長方形 89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91" name="フローチャート: 結合子 90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73" name="正方形/長方形 72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5" name="フローチャート: 和接合 74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6" name="フローチャート: 和接合 75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7" name="フローチャート: 論理積ゲート 76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8" name="台形 77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0" name="楕円 79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1" name="平行四辺形 80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2" name="平行四辺形 81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3" name="フローチャート: 論理積ゲート 82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4" name="フローチャート: 論理積ゲート 83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5" name="アーチ 84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6" name="アーチ 85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7" name="正方形/長方形 86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8" name="フローチャート: 和接合 87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56" name="直線コネクタ 55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グループ化 56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69" name="直角三角形 68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0" name="直角三角形 69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67" name="直角三角形 66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8" name="直角三角形 67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59" name="円 58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台形 60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フローチャート: 論理積ゲート 62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4" name="フローチャート: 論理積ゲート 63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フローチャート: 結合子 64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6" name="フローチャート: 結合子 65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54" name="正方形/長方形 53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95" name="四角形吹き出し 94"/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37231" y="3063443"/>
            <a:ext cx="8434044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6" name="グループ化 95"/>
          <p:cNvGrpSpPr>
            <a:grpSpLocks noChangeAspect="1"/>
          </p:cNvGrpSpPr>
          <p:nvPr/>
        </p:nvGrpSpPr>
        <p:grpSpPr>
          <a:xfrm>
            <a:off x="531848" y="3789039"/>
            <a:ext cx="2117488" cy="2513453"/>
            <a:chOff x="1140428" y="1436143"/>
            <a:chExt cx="3200444" cy="3798919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1140428" y="1436143"/>
              <a:ext cx="2938004" cy="3798919"/>
              <a:chOff x="1135049" y="1463038"/>
              <a:chExt cx="2938004" cy="3798919"/>
            </a:xfrm>
          </p:grpSpPr>
          <p:grpSp>
            <p:nvGrpSpPr>
              <p:cNvPr id="99" name="グループ化 98"/>
              <p:cNvGrpSpPr/>
              <p:nvPr/>
            </p:nvGrpSpPr>
            <p:grpSpPr>
              <a:xfrm>
                <a:off x="1135049" y="1463038"/>
                <a:ext cx="2938004" cy="3798919"/>
                <a:chOff x="2908430" y="1463039"/>
                <a:chExt cx="2938004" cy="3798919"/>
              </a:xfrm>
            </p:grpSpPr>
            <p:grpSp>
              <p:nvGrpSpPr>
                <p:cNvPr id="115" name="グループ化 114"/>
                <p:cNvGrpSpPr/>
                <p:nvPr/>
              </p:nvGrpSpPr>
              <p:grpSpPr>
                <a:xfrm rot="10059279">
                  <a:off x="4459902" y="3309121"/>
                  <a:ext cx="1028127" cy="301835"/>
                  <a:chOff x="2556212" y="3202652"/>
                  <a:chExt cx="1028127" cy="301835"/>
                </a:xfrm>
              </p:grpSpPr>
              <p:sp>
                <p:nvSpPr>
                  <p:cNvPr id="136" name="平行四辺形 135"/>
                  <p:cNvSpPr/>
                  <p:nvPr/>
                </p:nvSpPr>
                <p:spPr>
                  <a:xfrm rot="18398085">
                    <a:off x="3201954" y="3122101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7" name="正方形/長方形 136"/>
                  <p:cNvSpPr/>
                  <p:nvPr/>
                </p:nvSpPr>
                <p:spPr>
                  <a:xfrm rot="14973917">
                    <a:off x="2776931" y="3051658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8" name="フローチャート: 結合子 137"/>
                  <p:cNvSpPr/>
                  <p:nvPr/>
                </p:nvSpPr>
                <p:spPr>
                  <a:xfrm>
                    <a:off x="3031477" y="3202652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6" name="グループ化 115"/>
                <p:cNvGrpSpPr/>
                <p:nvPr/>
              </p:nvGrpSpPr>
              <p:grpSpPr>
                <a:xfrm>
                  <a:off x="2908430" y="3410146"/>
                  <a:ext cx="601851" cy="699304"/>
                  <a:chOff x="2908430" y="3410146"/>
                  <a:chExt cx="601851" cy="699304"/>
                </a:xfrm>
              </p:grpSpPr>
              <p:sp>
                <p:nvSpPr>
                  <p:cNvPr id="133" name="平行四辺形 132"/>
                  <p:cNvSpPr/>
                  <p:nvPr/>
                </p:nvSpPr>
                <p:spPr>
                  <a:xfrm rot="14486749">
                    <a:off x="3127896" y="3194014"/>
                    <a:ext cx="166254" cy="598517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4" name="正方形/長方形 133"/>
                  <p:cNvSpPr/>
                  <p:nvPr/>
                </p:nvSpPr>
                <p:spPr>
                  <a:xfrm rot="8825832">
                    <a:off x="2974504" y="3530799"/>
                    <a:ext cx="137214" cy="5786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35" name="フローチャート: 結合子 134"/>
                  <p:cNvSpPr/>
                  <p:nvPr/>
                </p:nvSpPr>
                <p:spPr>
                  <a:xfrm>
                    <a:off x="2908430" y="3550728"/>
                    <a:ext cx="107511" cy="122711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17" name="正方形/長方形 116"/>
                <p:cNvSpPr/>
                <p:nvPr/>
              </p:nvSpPr>
              <p:spPr>
                <a:xfrm>
                  <a:off x="3198736" y="1712422"/>
                  <a:ext cx="1597707" cy="12552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8" name="正方形/長方形 117"/>
                <p:cNvSpPr/>
                <p:nvPr/>
              </p:nvSpPr>
              <p:spPr>
                <a:xfrm>
                  <a:off x="3911136" y="1546167"/>
                  <a:ext cx="170413" cy="166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9" name="フローチャート: 和接合 118"/>
                <p:cNvSpPr/>
                <p:nvPr/>
              </p:nvSpPr>
              <p:spPr>
                <a:xfrm>
                  <a:off x="3382703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0" name="フローチャート: 和接合 119"/>
                <p:cNvSpPr/>
                <p:nvPr/>
              </p:nvSpPr>
              <p:spPr>
                <a:xfrm>
                  <a:off x="4273781" y="2098963"/>
                  <a:ext cx="324196" cy="315884"/>
                </a:xfrm>
                <a:prstGeom prst="flowChartSummingJuncti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1" name="フローチャート: 論理積ゲート 120"/>
                <p:cNvSpPr/>
                <p:nvPr/>
              </p:nvSpPr>
              <p:spPr>
                <a:xfrm rot="16200000">
                  <a:off x="3212869" y="3113116"/>
                  <a:ext cx="1587731" cy="1296786"/>
                </a:xfrm>
                <a:prstGeom prst="flowChartDelay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2" name="台形 121"/>
                <p:cNvSpPr/>
                <p:nvPr/>
              </p:nvSpPr>
              <p:spPr>
                <a:xfrm rot="10800000">
                  <a:off x="3790141" y="2618509"/>
                  <a:ext cx="382385" cy="232756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3" name="フローチャート: 結合子 122"/>
                <p:cNvSpPr/>
                <p:nvPr/>
              </p:nvSpPr>
              <p:spPr>
                <a:xfrm>
                  <a:off x="3940231" y="2348348"/>
                  <a:ext cx="83127" cy="87284"/>
                </a:xfrm>
                <a:prstGeom prst="flowChartConnector">
                  <a:avLst/>
                </a:prstGeom>
                <a:solidFill>
                  <a:srgbClr val="FF0000"/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4" name="楕円 123"/>
                <p:cNvSpPr/>
                <p:nvPr/>
              </p:nvSpPr>
              <p:spPr>
                <a:xfrm>
                  <a:off x="3607722" y="1463039"/>
                  <a:ext cx="764769" cy="831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5" name="平行四辺形 124"/>
                <p:cNvSpPr/>
                <p:nvPr/>
              </p:nvSpPr>
              <p:spPr>
                <a:xfrm>
                  <a:off x="3624348" y="4555375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平行四辺形 125"/>
                <p:cNvSpPr/>
                <p:nvPr/>
              </p:nvSpPr>
              <p:spPr>
                <a:xfrm flipH="1">
                  <a:off x="4222863" y="4555014"/>
                  <a:ext cx="166254" cy="59851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7" name="フローチャート: 論理積ゲート 126"/>
                <p:cNvSpPr/>
                <p:nvPr/>
              </p:nvSpPr>
              <p:spPr>
                <a:xfrm rot="16200000">
                  <a:off x="3603567" y="5074923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フローチャート: 論理積ゲート 127"/>
                <p:cNvSpPr/>
                <p:nvPr/>
              </p:nvSpPr>
              <p:spPr>
                <a:xfrm rot="16200000">
                  <a:off x="4305994" y="5074922"/>
                  <a:ext cx="116378" cy="25769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9" name="アーチ 128"/>
                <p:cNvSpPr/>
                <p:nvPr/>
              </p:nvSpPr>
              <p:spPr>
                <a:xfrm rot="19486323">
                  <a:off x="3067633" y="3915916"/>
                  <a:ext cx="540327" cy="606829"/>
                </a:xfrm>
                <a:prstGeom prst="blockArc">
                  <a:avLst>
                    <a:gd name="adj1" fmla="val 7804620"/>
                    <a:gd name="adj2" fmla="val 18376505"/>
                    <a:gd name="adj3" fmla="val 2513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0" name="アーチ 129"/>
                <p:cNvSpPr/>
                <p:nvPr/>
              </p:nvSpPr>
              <p:spPr>
                <a:xfrm rot="11557045">
                  <a:off x="5306107" y="2765765"/>
                  <a:ext cx="540327" cy="606829"/>
                </a:xfrm>
                <a:prstGeom prst="blockArc">
                  <a:avLst>
                    <a:gd name="adj1" fmla="val 8124873"/>
                    <a:gd name="adj2" fmla="val 5364094"/>
                    <a:gd name="adj3" fmla="val 22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1" name="正方形/長方形 130"/>
                <p:cNvSpPr/>
                <p:nvPr/>
              </p:nvSpPr>
              <p:spPr>
                <a:xfrm>
                  <a:off x="3462251" y="3956858"/>
                  <a:ext cx="1093124" cy="4655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2" name="フローチャート: 和接合 131"/>
                <p:cNvSpPr/>
                <p:nvPr/>
              </p:nvSpPr>
              <p:spPr>
                <a:xfrm>
                  <a:off x="3549532" y="4156002"/>
                  <a:ext cx="116379" cy="116379"/>
                </a:xfrm>
                <a:prstGeom prst="flowChartSummingJunction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00" name="直線コネクタ 99"/>
              <p:cNvCxnSpPr/>
              <p:nvPr/>
            </p:nvCxnSpPr>
            <p:spPr>
              <a:xfrm flipH="1">
                <a:off x="1996678" y="3656768"/>
                <a:ext cx="1968" cy="300089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/>
              <p:cNvGrpSpPr/>
              <p:nvPr/>
            </p:nvGrpSpPr>
            <p:grpSpPr>
              <a:xfrm rot="21314336">
                <a:off x="1867727" y="3124493"/>
                <a:ext cx="410440" cy="752508"/>
                <a:chOff x="5051927" y="4432135"/>
                <a:chExt cx="553984" cy="910911"/>
              </a:xfrm>
            </p:grpSpPr>
            <p:sp>
              <p:nvSpPr>
                <p:cNvPr id="113" name="直角三角形 112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4" name="直角三角形 113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2" name="グループ化 101"/>
              <p:cNvGrpSpPr/>
              <p:nvPr/>
            </p:nvGrpSpPr>
            <p:grpSpPr>
              <a:xfrm rot="717347" flipH="1">
                <a:off x="2194335" y="3122466"/>
                <a:ext cx="410440" cy="752508"/>
                <a:chOff x="5051927" y="4432135"/>
                <a:chExt cx="553984" cy="910911"/>
              </a:xfrm>
            </p:grpSpPr>
            <p:sp>
              <p:nvSpPr>
                <p:cNvPr id="111" name="直角三角形 110"/>
                <p:cNvSpPr/>
                <p:nvPr/>
              </p:nvSpPr>
              <p:spPr>
                <a:xfrm>
                  <a:off x="5051927" y="4432135"/>
                  <a:ext cx="398613" cy="399733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2" name="直角三角形 111"/>
                <p:cNvSpPr/>
                <p:nvPr/>
              </p:nvSpPr>
              <p:spPr>
                <a:xfrm rot="8237141">
                  <a:off x="5317982" y="4722486"/>
                  <a:ext cx="287929" cy="62056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3" name="円 102"/>
              <p:cNvSpPr/>
              <p:nvPr/>
            </p:nvSpPr>
            <p:spPr>
              <a:xfrm>
                <a:off x="1662375" y="2977974"/>
                <a:ext cx="1129039" cy="1048554"/>
              </a:xfrm>
              <a:prstGeom prst="pie">
                <a:avLst>
                  <a:gd name="adj1" fmla="val 13344319"/>
                  <a:gd name="adj2" fmla="val 194373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 rot="20810975" flipV="1">
                <a:off x="2158460" y="3583390"/>
                <a:ext cx="408116" cy="226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台形 104"/>
              <p:cNvSpPr/>
              <p:nvPr/>
            </p:nvSpPr>
            <p:spPr>
              <a:xfrm>
                <a:off x="2127551" y="2978326"/>
                <a:ext cx="186485" cy="371869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>
                <a:off x="1996678" y="4412129"/>
                <a:ext cx="0" cy="13493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フローチャート: 論理積ゲート 106"/>
              <p:cNvSpPr/>
              <p:nvPr/>
            </p:nvSpPr>
            <p:spPr>
              <a:xfrm>
                <a:off x="1326638" y="2221594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8" name="フローチャート: 論理積ゲート 107"/>
              <p:cNvSpPr/>
              <p:nvPr/>
            </p:nvSpPr>
            <p:spPr>
              <a:xfrm rot="10800000">
                <a:off x="3023063" y="2217567"/>
                <a:ext cx="95323" cy="235891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フローチャート: 結合子 108"/>
              <p:cNvSpPr/>
              <p:nvPr/>
            </p:nvSpPr>
            <p:spPr>
              <a:xfrm>
                <a:off x="2097118" y="367969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フローチャート: 結合子 109"/>
              <p:cNvSpPr/>
              <p:nvPr/>
            </p:nvSpPr>
            <p:spPr>
              <a:xfrm>
                <a:off x="2097118" y="3877666"/>
                <a:ext cx="69732" cy="693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8" name="正方形/長方形 97"/>
            <p:cNvSpPr/>
            <p:nvPr/>
          </p:nvSpPr>
          <p:spPr>
            <a:xfrm rot="1948896">
              <a:off x="4213572" y="1474644"/>
              <a:ext cx="127300" cy="1656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9" name="タイトル 1"/>
          <p:cNvSpPr txBox="1">
            <a:spLocks/>
          </p:cNvSpPr>
          <p:nvPr/>
        </p:nvSpPr>
        <p:spPr>
          <a:xfrm>
            <a:off x="798837" y="1556792"/>
            <a:ext cx="7589587" cy="226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１　</a:t>
            </a:r>
            <a:r>
              <a:rPr lang="ja-JP" altLang="en-US" sz="33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授業の課題を見つけよう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　授業づくりをしよう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　振り返りをしよう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5638" y="557264"/>
            <a:ext cx="75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授業づくり編（６年）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吹き出し 94">
            <a:extLst>
              <a:ext uri="{FF2B5EF4-FFF2-40B4-BE49-F238E27FC236}">
                <a16:creationId xmlns:a16="http://schemas.microsoft.com/office/drawing/2014/main" id="{E00441E4-159A-405E-A178-450B9400845A}"/>
              </a:ext>
            </a:extLst>
          </p:cNvPr>
          <p:cNvSpPr/>
          <p:nvPr/>
        </p:nvSpPr>
        <p:spPr>
          <a:xfrm>
            <a:off x="3131840" y="3877630"/>
            <a:ext cx="5508728" cy="1951871"/>
          </a:xfrm>
          <a:prstGeom prst="wedgeRectCallout">
            <a:avLst>
              <a:gd name="adj1" fmla="val -67325"/>
              <a:gd name="adj2" fmla="val 193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本研修の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内容は，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より妥当な考えをつくりだす力</a:t>
            </a:r>
            <a:endParaRPr lang="en-US" altLang="ja-JP" sz="3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schemeClr val="tx1"/>
                </a:solidFill>
                <a:latin typeface="Calibri"/>
                <a:ea typeface="ＭＳ Ｐゴシック" panose="020B0600070205080204" pitchFamily="50" charset="-128"/>
              </a:rPr>
              <a:t>の育成です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2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FB22844-4AC8-4B9B-BB09-2E79B0DF6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37901"/>
              </p:ext>
            </p:extLst>
          </p:nvPr>
        </p:nvGraphicFramePr>
        <p:xfrm>
          <a:off x="304616" y="1772816"/>
          <a:ext cx="8534767" cy="37600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223">
                  <a:extLst>
                    <a:ext uri="{9D8B030D-6E8A-4147-A177-3AD203B41FA5}">
                      <a16:colId xmlns:a16="http://schemas.microsoft.com/office/drawing/2014/main" val="2393082196"/>
                    </a:ext>
                  </a:extLst>
                </a:gridCol>
                <a:gridCol w="2958957">
                  <a:extLst>
                    <a:ext uri="{9D8B030D-6E8A-4147-A177-3AD203B41FA5}">
                      <a16:colId xmlns:a16="http://schemas.microsoft.com/office/drawing/2014/main" val="3452623243"/>
                    </a:ext>
                  </a:extLst>
                </a:gridCol>
                <a:gridCol w="5215587">
                  <a:extLst>
                    <a:ext uri="{9D8B030D-6E8A-4147-A177-3AD203B41FA5}">
                      <a16:colId xmlns:a16="http://schemas.microsoft.com/office/drawing/2014/main" val="1583226583"/>
                    </a:ext>
                  </a:extLst>
                </a:gridCol>
              </a:tblGrid>
              <a:tr h="7574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内容の構成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本時に関連する児童の既習事項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61170"/>
                  </a:ext>
                </a:extLst>
              </a:tr>
              <a:tr h="13525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物の溶け方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・重さの保存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・物が水に溶ける量の限度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・物が水に溶ける量の変化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・物が水に溶けてもなくらなない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・水溶液の水を蒸発させると，溶けたものが出てくる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140510"/>
                  </a:ext>
                </a:extLst>
              </a:tr>
              <a:tr h="1650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燃焼の仕組み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・燃焼の仕組み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・空気には窒素，酸素，二酸化炭素が含まれている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・酸素には物を燃やす働きがある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・石灰水で二酸化炭素の有無を調べることができる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・酸素や二酸化炭素の割合を気体検知管や気体セン　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サーなどを用いて調べることができる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0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108BF9-F522-0D4D-AF0F-FE30CD663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78" y="1153702"/>
            <a:ext cx="6930516" cy="51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8072BB18-5D34-CC44-9985-23C0AD7A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2072"/>
              </p:ext>
            </p:extLst>
          </p:nvPr>
        </p:nvGraphicFramePr>
        <p:xfrm>
          <a:off x="420134" y="1126034"/>
          <a:ext cx="8400340" cy="2810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068">
                  <a:extLst>
                    <a:ext uri="{9D8B030D-6E8A-4147-A177-3AD203B41FA5}">
                      <a16:colId xmlns:a16="http://schemas.microsoft.com/office/drawing/2014/main" val="531258363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022216487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34099061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708320504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1822040579"/>
                    </a:ext>
                  </a:extLst>
                </a:gridCol>
              </a:tblGrid>
              <a:tr h="40144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水溶液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見た目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水を蒸発させたとき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53783"/>
                  </a:ext>
                </a:extLst>
              </a:tr>
              <a:tr h="4014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残る物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16495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食塩水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95844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石灰水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502873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アンモニア水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113900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塩酸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25781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炭酸水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あわが出ていた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56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530498-06A1-48B9-80A7-1847062C0ECE}"/>
              </a:ext>
            </a:extLst>
          </p:cNvPr>
          <p:cNvSpPr/>
          <p:nvPr/>
        </p:nvSpPr>
        <p:spPr>
          <a:xfrm>
            <a:off x="7092280" y="1904453"/>
            <a:ext cx="1728194" cy="8275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5607060-EEDD-4918-BEDD-4FE92F1E9039}"/>
              </a:ext>
            </a:extLst>
          </p:cNvPr>
          <p:cNvSpPr/>
          <p:nvPr/>
        </p:nvSpPr>
        <p:spPr>
          <a:xfrm>
            <a:off x="3779912" y="2726044"/>
            <a:ext cx="3384376" cy="8275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0DE9FF1-C388-7044-958A-20063B577F88}"/>
              </a:ext>
            </a:extLst>
          </p:cNvPr>
          <p:cNvGrpSpPr/>
          <p:nvPr/>
        </p:nvGrpSpPr>
        <p:grpSpPr>
          <a:xfrm>
            <a:off x="2370738" y="3986354"/>
            <a:ext cx="5153590" cy="2750869"/>
            <a:chOff x="4652164" y="3315980"/>
            <a:chExt cx="5153590" cy="275086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9BA1551-66F6-604A-A7CF-2FBD417CB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0" t="12838" r="12146" b="294"/>
            <a:stretch/>
          </p:blipFill>
          <p:spPr>
            <a:xfrm rot="16200000">
              <a:off x="5477991" y="2490153"/>
              <a:ext cx="2750869" cy="440252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308C863-0B3F-E94F-ACC5-640F40B8203D}"/>
                </a:ext>
              </a:extLst>
            </p:cNvPr>
            <p:cNvSpPr txBox="1"/>
            <p:nvPr/>
          </p:nvSpPr>
          <p:spPr>
            <a:xfrm>
              <a:off x="4765194" y="4322083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食塩水　　　石灰水　　アンモニア水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2652455-4274-F14C-B4F7-54F1AA595373}"/>
                </a:ext>
              </a:extLst>
            </p:cNvPr>
            <p:cNvSpPr txBox="1"/>
            <p:nvPr/>
          </p:nvSpPr>
          <p:spPr>
            <a:xfrm>
              <a:off x="6329451" y="5651949"/>
              <a:ext cx="284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塩酸</a:t>
              </a:r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　　　　炭酸水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5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8072BB18-5D34-CC44-9985-23C0AD7A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70816"/>
              </p:ext>
            </p:extLst>
          </p:nvPr>
        </p:nvGraphicFramePr>
        <p:xfrm>
          <a:off x="420134" y="1126034"/>
          <a:ext cx="8400340" cy="2810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068">
                  <a:extLst>
                    <a:ext uri="{9D8B030D-6E8A-4147-A177-3AD203B41FA5}">
                      <a16:colId xmlns:a16="http://schemas.microsoft.com/office/drawing/2014/main" val="531258363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022216487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34099061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708320504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1822040579"/>
                    </a:ext>
                  </a:extLst>
                </a:gridCol>
              </a:tblGrid>
              <a:tr h="40144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水溶液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見た目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水を蒸発させたとき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53783"/>
                  </a:ext>
                </a:extLst>
              </a:tr>
              <a:tr h="4014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残る物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16495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食塩水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95844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石灰水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502873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アンモニア水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113900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塩酸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25781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炭酸水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あわが出ていた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56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5607060-EEDD-4918-BEDD-4FE92F1E9039}"/>
              </a:ext>
            </a:extLst>
          </p:cNvPr>
          <p:cNvSpPr/>
          <p:nvPr/>
        </p:nvSpPr>
        <p:spPr>
          <a:xfrm>
            <a:off x="3777740" y="3510405"/>
            <a:ext cx="5040560" cy="4456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0DE9FF1-C388-7044-958A-20063B577F88}"/>
              </a:ext>
            </a:extLst>
          </p:cNvPr>
          <p:cNvGrpSpPr/>
          <p:nvPr/>
        </p:nvGrpSpPr>
        <p:grpSpPr>
          <a:xfrm>
            <a:off x="2370738" y="3986354"/>
            <a:ext cx="5153590" cy="2750869"/>
            <a:chOff x="4652164" y="3315980"/>
            <a:chExt cx="5153590" cy="275086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9BA1551-66F6-604A-A7CF-2FBD417CB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0" t="12838" r="12146" b="294"/>
            <a:stretch/>
          </p:blipFill>
          <p:spPr>
            <a:xfrm rot="16200000">
              <a:off x="5477991" y="2490153"/>
              <a:ext cx="2750869" cy="440252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308C863-0B3F-E94F-ACC5-640F40B8203D}"/>
                </a:ext>
              </a:extLst>
            </p:cNvPr>
            <p:cNvSpPr txBox="1"/>
            <p:nvPr/>
          </p:nvSpPr>
          <p:spPr>
            <a:xfrm>
              <a:off x="4765194" y="4322083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食塩水　　　石灰水　　アンモニア水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2652455-4274-F14C-B4F7-54F1AA595373}"/>
                </a:ext>
              </a:extLst>
            </p:cNvPr>
            <p:cNvSpPr txBox="1"/>
            <p:nvPr/>
          </p:nvSpPr>
          <p:spPr>
            <a:xfrm>
              <a:off x="6329451" y="5651949"/>
              <a:ext cx="284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塩酸</a:t>
              </a:r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　　　　炭酸水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2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8072BB18-5D34-CC44-9985-23C0AD7A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25561"/>
              </p:ext>
            </p:extLst>
          </p:nvPr>
        </p:nvGraphicFramePr>
        <p:xfrm>
          <a:off x="420134" y="1126034"/>
          <a:ext cx="8400340" cy="2810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068">
                  <a:extLst>
                    <a:ext uri="{9D8B030D-6E8A-4147-A177-3AD203B41FA5}">
                      <a16:colId xmlns:a16="http://schemas.microsoft.com/office/drawing/2014/main" val="531258363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022216487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34099061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2708320504"/>
                    </a:ext>
                  </a:extLst>
                </a:gridCol>
                <a:gridCol w="1680068">
                  <a:extLst>
                    <a:ext uri="{9D8B030D-6E8A-4147-A177-3AD203B41FA5}">
                      <a16:colId xmlns:a16="http://schemas.microsoft.com/office/drawing/2014/main" val="1822040579"/>
                    </a:ext>
                  </a:extLst>
                </a:gridCol>
              </a:tblGrid>
              <a:tr h="40144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水溶液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見た目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水を蒸発させたとき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53783"/>
                  </a:ext>
                </a:extLst>
              </a:tr>
              <a:tr h="4014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におい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残る物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16495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食塩水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95844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石灰水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白い物が残った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502873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アンモニア水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113900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塩酸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とう明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つんとしたにおい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25781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炭酸水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あわが出ていた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何も残らなかった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56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0400" y="646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50DC-BD4E-4F43-8725-4D8769EF1C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A6B297-5009-405D-8319-2C3D24E69499}"/>
              </a:ext>
            </a:extLst>
          </p:cNvPr>
          <p:cNvSpPr txBox="1"/>
          <p:nvPr/>
        </p:nvSpPr>
        <p:spPr>
          <a:xfrm>
            <a:off x="420134" y="138880"/>
            <a:ext cx="830373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６年　水溶液の性質とはたらき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5607060-EEDD-4918-BEDD-4FE92F1E9039}"/>
              </a:ext>
            </a:extLst>
          </p:cNvPr>
          <p:cNvSpPr/>
          <p:nvPr/>
        </p:nvSpPr>
        <p:spPr>
          <a:xfrm>
            <a:off x="2059962" y="3501008"/>
            <a:ext cx="1719950" cy="4511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0DE9FF1-C388-7044-958A-20063B577F88}"/>
              </a:ext>
            </a:extLst>
          </p:cNvPr>
          <p:cNvGrpSpPr/>
          <p:nvPr/>
        </p:nvGrpSpPr>
        <p:grpSpPr>
          <a:xfrm>
            <a:off x="2370738" y="3986354"/>
            <a:ext cx="5153590" cy="2750869"/>
            <a:chOff x="4652164" y="3315980"/>
            <a:chExt cx="5153590" cy="275086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9BA1551-66F6-604A-A7CF-2FBD417CB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0" t="12838" r="12146" b="294"/>
            <a:stretch/>
          </p:blipFill>
          <p:spPr>
            <a:xfrm rot="16200000">
              <a:off x="5477991" y="2490153"/>
              <a:ext cx="2750869" cy="440252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308C863-0B3F-E94F-ACC5-640F40B8203D}"/>
                </a:ext>
              </a:extLst>
            </p:cNvPr>
            <p:cNvSpPr txBox="1"/>
            <p:nvPr/>
          </p:nvSpPr>
          <p:spPr>
            <a:xfrm>
              <a:off x="4765194" y="4322083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食塩水　　　石灰水　　アンモニア水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2652455-4274-F14C-B4F7-54F1AA595373}"/>
                </a:ext>
              </a:extLst>
            </p:cNvPr>
            <p:cNvSpPr txBox="1"/>
            <p:nvPr/>
          </p:nvSpPr>
          <p:spPr>
            <a:xfrm>
              <a:off x="6329451" y="5651949"/>
              <a:ext cx="284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塩酸</a:t>
              </a:r>
              <a:r>
                <a:rPr kumimoji="1" lang="ja-JP" altLang="en-US">
                  <a:solidFill>
                    <a:schemeClr val="bg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　　　　炭酸水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2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16195</TotalTime>
  <Words>1762</Words>
  <Application>Microsoft Office PowerPoint</Application>
  <PresentationFormat>画面に合わせる (4:3)</PresentationFormat>
  <Paragraphs>432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9" baseType="lpstr">
      <vt:lpstr>HGMaruGothicMPRO</vt:lpstr>
      <vt:lpstr>HGMaruGothicMPRO</vt:lpstr>
      <vt:lpstr>ＭＳ Ｐゴシック</vt:lpstr>
      <vt:lpstr>ＭＳ ゴシック</vt:lpstr>
      <vt:lpstr>UD Digi Kyokasho NK-R</vt:lpstr>
      <vt:lpstr>UD デジタル 教科書体 N-B</vt:lpstr>
      <vt:lpstr>UD デジタル 教科書体 NK-R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宮城県総合教育センター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授業づくり編６年Ｂ研修スライド</dc:title>
  <dc:creator>宮城県総合教育センター</dc:creator>
  <cp:lastModifiedBy>情報研修室207</cp:lastModifiedBy>
  <cp:revision>845</cp:revision>
  <cp:lastPrinted>2020-02-20T06:18:06Z</cp:lastPrinted>
  <dcterms:created xsi:type="dcterms:W3CDTF">2018-06-05T02:15:14Z</dcterms:created>
  <dcterms:modified xsi:type="dcterms:W3CDTF">2021-02-26T01:23:52Z</dcterms:modified>
</cp:coreProperties>
</file>