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88" r:id="rId2"/>
    <p:sldId id="703" r:id="rId3"/>
    <p:sldId id="704" r:id="rId4"/>
    <p:sldId id="705" r:id="rId5"/>
    <p:sldId id="706" r:id="rId6"/>
    <p:sldId id="716" r:id="rId7"/>
    <p:sldId id="709" r:id="rId8"/>
    <p:sldId id="717" r:id="rId9"/>
    <p:sldId id="718" r:id="rId10"/>
    <p:sldId id="720" r:id="rId11"/>
    <p:sldId id="721" r:id="rId12"/>
    <p:sldId id="719" r:id="rId13"/>
    <p:sldId id="712" r:id="rId14"/>
    <p:sldId id="715" r:id="rId15"/>
  </p:sldIdLst>
  <p:sldSz cx="9144000" cy="6858000" type="screen4x3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F7F7F"/>
    <a:srgbClr val="BFBFBF"/>
    <a:srgbClr val="FF7C80"/>
    <a:srgbClr val="CCFF99"/>
    <a:srgbClr val="00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70824" autoAdjust="0"/>
  </p:normalViewPr>
  <p:slideViewPr>
    <p:cSldViewPr showGuides="1">
      <p:cViewPr varScale="1">
        <p:scale>
          <a:sx n="58" d="100"/>
          <a:sy n="58" d="100"/>
        </p:scale>
        <p:origin x="2155" y="62"/>
      </p:cViewPr>
      <p:guideLst>
        <p:guide orient="horz" pos="2205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5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82" cy="502627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481" y="0"/>
            <a:ext cx="2984059" cy="502627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r">
              <a:defRPr sz="1200"/>
            </a:lvl1pPr>
          </a:lstStyle>
          <a:p>
            <a:fld id="{96978C92-B3FD-46C1-9081-FE8A64528B4F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6086"/>
            <a:ext cx="2985682" cy="502627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481" y="9516086"/>
            <a:ext cx="2984059" cy="502627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r">
              <a:defRPr sz="1200"/>
            </a:lvl1pPr>
          </a:lstStyle>
          <a:p>
            <a:fld id="{B9643217-A52B-408C-8961-AB3AE86C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4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r">
              <a:defRPr sz="1200"/>
            </a:lvl1pPr>
          </a:lstStyle>
          <a:p>
            <a:fld id="{79000154-4DF4-4A92-9C50-53922144D3E5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58" tIns="46529" rIns="93058" bIns="465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0"/>
          </a:xfrm>
          <a:prstGeom prst="rect">
            <a:avLst/>
          </a:prstGeom>
        </p:spPr>
        <p:txBody>
          <a:bodyPr vert="horz" lIns="93058" tIns="46529" rIns="93058" bIns="465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r">
              <a:defRPr sz="1200"/>
            </a:lvl1pPr>
          </a:lstStyle>
          <a:p>
            <a:fld id="{7E89608B-EE4D-4724-A7DE-390FEE56EB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28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52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01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26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211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898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40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1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84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18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41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1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64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119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08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理科授業づくり校内研修</a:t>
            </a:r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82572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動画を見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模擬授業動画の視聴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40267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模擬授業をやってみ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授業づくり体験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177774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振り返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振り返り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91447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58BC-7895-4353-AA75-EFB2ADE0071E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843808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宮城県総合教育センター　理科教育グループ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7C9C-233D-4A80-9528-D2A855D9F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0" r:id="rId2"/>
    <p:sldLayoutId id="2147483661" r:id="rId3"/>
    <p:sldLayoutId id="2147483662" r:id="rId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0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テキスト ボックス 2"/>
          <p:cNvSpPr txBox="1"/>
          <p:nvPr/>
        </p:nvSpPr>
        <p:spPr>
          <a:xfrm>
            <a:off x="108013" y="476672"/>
            <a:ext cx="889248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ファシリテーターの先生へ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動画について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265113" indent="-265113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本スライド内に，３本の動画が埋め込まれています。視聴できない場合は，「みやぎ理科支援ナビ」の「みんなで授業づくり編動画５年－１，５年－２，５年－３」を御覧ください。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58763" indent="-258763"/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ワークシート，アンケートについて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「みんなで授業づくり編５年　ワークシート」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（模造紙，付箋紙等，普段使用しているシンキングツールへの代用可） 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「みんなで授業づくり編　振り返りアンケート」</a:t>
            </a:r>
            <a:r>
              <a:rPr lang="ja-JP" altLang="en-US" sz="2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を配布して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ください。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58763" indent="-258763"/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時間の目安　２０分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258763" indent="-258763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１　授業の課題を見つけよう（５分）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２　授業づくりをしよう　　（９分）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３　振り返りをしよう　　　（６分）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8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9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6" name="角丸四角形 115"/>
          <p:cNvSpPr/>
          <p:nvPr/>
        </p:nvSpPr>
        <p:spPr>
          <a:xfrm>
            <a:off x="478963" y="548711"/>
            <a:ext cx="980956" cy="50405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５</a:t>
            </a:r>
            <a:r>
              <a:rPr kumimoji="1" lang="ja-JP" altLang="en-US" sz="3200" dirty="0"/>
              <a:t>年</a:t>
            </a:r>
          </a:p>
        </p:txBody>
      </p:sp>
      <p:sp>
        <p:nvSpPr>
          <p:cNvPr id="110" name="タイトル 1"/>
          <p:cNvSpPr txBox="1">
            <a:spLocks/>
          </p:cNvSpPr>
          <p:nvPr/>
        </p:nvSpPr>
        <p:spPr>
          <a:xfrm>
            <a:off x="1573870" y="493751"/>
            <a:ext cx="5950458" cy="5753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「振り子の運動」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3" name="四角形吹き出し 52"/>
          <p:cNvSpPr/>
          <p:nvPr/>
        </p:nvSpPr>
        <p:spPr>
          <a:xfrm>
            <a:off x="3135775" y="3844037"/>
            <a:ext cx="5635500" cy="2381455"/>
          </a:xfrm>
          <a:prstGeom prst="wedgeRectCallout">
            <a:avLst>
              <a:gd name="adj1" fmla="val -58487"/>
              <a:gd name="adj2" fmla="val 32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ja-JP" altLang="en-US" sz="2800" dirty="0">
                <a:solidFill>
                  <a:schemeClr val="tx1"/>
                </a:solidFill>
              </a:rPr>
              <a:t>５年生は，考えられる要因を予想し，それらを調べる際に，</a:t>
            </a:r>
            <a:r>
              <a:rPr lang="ja-JP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条件を制御</a:t>
            </a:r>
            <a:r>
              <a:rPr lang="ja-JP" altLang="en-US" sz="2800" dirty="0">
                <a:solidFill>
                  <a:schemeClr val="tx1"/>
                </a:solidFill>
              </a:rPr>
              <a:t>するといった考え方を用いることが大切</a:t>
            </a:r>
          </a:p>
        </p:txBody>
      </p:sp>
      <p:grpSp>
        <p:nvGrpSpPr>
          <p:cNvPr id="54" name="グループ化 53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55" name="グループ化 54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73" name="グループ化 72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94" name="平行四辺形 93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フローチャート: 結合子 95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4" name="グループ化 73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91" name="平行四辺形 90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2" name="正方形/長方形 91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3" name="フローチャート: 結合子 92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5" name="正方形/長方形 74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6" name="正方形/長方形 75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7" name="フローチャート: 和接合 76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8" name="フローチャート: 和接合 77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" name="フローチャート: 論理積ゲート 78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0" name="台形 79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1" name="フローチャート: 結合子 80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2" name="楕円 81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3" name="平行四辺形 82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4" name="平行四辺形 83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5" name="フローチャート: 論理積ゲート 84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6" name="フローチャート: 論理積ゲート 85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アーチ 86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8" name="アーチ 87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フローチャート: 和接合 89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58" name="直線コネクタ 57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グループ化 58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71" name="直角三角形 7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2" name="直角三角形 7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0" name="グループ化 59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69" name="直角三角形 6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0" name="直角三角形 6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61" name="円 60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3" name="台形 62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64" name="直線コネクタ 63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フローチャート: 論理積ゲート 64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6" name="フローチャート: 論理積ゲート 65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7" name="フローチャート: 結合子 66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8" name="フローチャート: 結合子 67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56" name="正方形/長方形 55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aphicFrame>
        <p:nvGraphicFramePr>
          <p:cNvPr id="141" name="表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643735"/>
              </p:ext>
            </p:extLst>
          </p:nvPr>
        </p:nvGraphicFramePr>
        <p:xfrm>
          <a:off x="487317" y="1124744"/>
          <a:ext cx="8283958" cy="24973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8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6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本時の問題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ふりこの１往復する時間は，何によって変わるのだろうか。</a:t>
                      </a:r>
                      <a:endParaRPr lang="ja-JP" altLang="ja-JP" sz="3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ＭＳ Ｐゴシック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434960"/>
              </p:ext>
            </p:extLst>
          </p:nvPr>
        </p:nvGraphicFramePr>
        <p:xfrm>
          <a:off x="539552" y="620688"/>
          <a:ext cx="8136904" cy="5879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914551115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6824257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393082196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452623243"/>
                    </a:ext>
                  </a:extLst>
                </a:gridCol>
              </a:tblGrid>
              <a:tr h="432052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単元指導計画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内容の構成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89924"/>
                  </a:ext>
                </a:extLst>
              </a:tr>
              <a:tr h="404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振り子の運動（全８時間）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学年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エネルギー（エネルギーの捉え方）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117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振り子を作って，振り子の１往復する時間について考えよう。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風とゴムの力の働き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・風の力の働き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・ゴムの力の働き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42108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２</a:t>
                      </a:r>
                      <a:endParaRPr kumimoji="1" lang="en-US" altLang="ja-JP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振り子の長さと１往復する時間の関係について調べよう。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62338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光と音の性質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・光の反射・集光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・光の当て方と明るさや暖かさ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・音の伝わり方と大小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4051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振り子の重さと１往復する時間の関係について調べよう。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86142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振り子の振れ幅</a:t>
                      </a:r>
                      <a:r>
                        <a:rPr kumimoji="1" lang="ja-JP" altLang="en-US" sz="160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と</a:t>
                      </a:r>
                      <a:r>
                        <a:rPr kumimoji="1" lang="ja-JP" altLang="en-US" sz="1600" smtClean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１往復する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時間の関係について調べよう。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振り子の運動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・振り子の運動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90533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振り子の決まりをまとめよう。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0635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振り子を利用したものづくりに挑戦しよう。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てこの規則性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</a:t>
                      </a:r>
                      <a:r>
                        <a:rPr kumimoji="1" lang="ja-JP" altLang="en-US" dirty="0" err="1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て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このつり合いの規則性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</a:t>
                      </a:r>
                      <a:r>
                        <a:rPr kumimoji="1" lang="ja-JP" altLang="en-US" dirty="0" err="1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て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この利用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86143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634808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608004" y="4077071"/>
            <a:ext cx="4094949" cy="1216843"/>
          </a:xfrm>
          <a:prstGeom prst="roundRect">
            <a:avLst>
              <a:gd name="adj" fmla="val 1101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角丸四角形 96"/>
          <p:cNvSpPr/>
          <p:nvPr/>
        </p:nvSpPr>
        <p:spPr>
          <a:xfrm>
            <a:off x="575556" y="2204863"/>
            <a:ext cx="4032448" cy="1224000"/>
          </a:xfrm>
          <a:prstGeom prst="roundRect">
            <a:avLst>
              <a:gd name="adj" fmla="val 2298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0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11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3" y="1844824"/>
            <a:ext cx="8303732" cy="264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授業づくり編５年－３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douga_53">
            <a:hlinkClick r:id="" action="ppaction://media"/>
            <a:extLst>
              <a:ext uri="{FF2B5EF4-FFF2-40B4-BE49-F238E27FC236}">
                <a16:creationId xmlns:a16="http://schemas.microsoft.com/office/drawing/2014/main" id="{877300D2-001F-4004-92A6-B58BEF560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四角形吹き出し 95"/>
          <p:cNvSpPr/>
          <p:nvPr/>
        </p:nvSpPr>
        <p:spPr>
          <a:xfrm>
            <a:off x="3493025" y="3877630"/>
            <a:ext cx="4895399" cy="1951871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解決の方法</a:t>
            </a: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97" name="グループ化 96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8" name="グループ化 97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00" name="グループ化 99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6" name="グループ化 115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7" name="平行四辺形 136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8" name="正方形/長方形 137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9" name="フローチャート: 結合子 138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7" name="グループ化 116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8" name="正方形/長方形 117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和接合 119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和接合 120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フローチャート: 論理積ゲート 121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台形 122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フローチャート: 結合子 123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楕円 124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平行四辺形 125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平行四辺形 126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フローチャート: 論理積ゲート 127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フローチャート: 論理積ゲート 128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アーチ 129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アーチ 130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正方形/長方形 131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3" name="フローチャート: 和接合 132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01" name="直線コネクタ 100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グループ化 101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4" name="直角三角形 113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5" name="直角三角形 114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12" name="直角三角形 111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3" name="直角三角形 112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4" name="円 103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正方形/長方形 104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台形 105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7" name="直線コネクタ 106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フローチャート: 論理積ゲート 107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9" name="フローチャート: 論理積ゲート 108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0" name="フローチャート: 結合子 109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1" name="フローチャート: 結合子 110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9" name="正方形/長方形 98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3" y="1268760"/>
            <a:ext cx="83037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みんなで校内研修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3" y="1268760"/>
            <a:ext cx="8303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みんなで校内研修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4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39552" y="692696"/>
            <a:ext cx="3706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研修のねらい</a:t>
            </a:r>
          </a:p>
        </p:txBody>
      </p:sp>
      <p:sp>
        <p:nvSpPr>
          <p:cNvPr id="3" name="四角形吹き出し 2"/>
          <p:cNvSpPr/>
          <p:nvPr/>
        </p:nvSpPr>
        <p:spPr>
          <a:xfrm>
            <a:off x="2515235" y="1663635"/>
            <a:ext cx="6206432" cy="2624618"/>
          </a:xfrm>
          <a:prstGeom prst="wedgeRectCallout">
            <a:avLst>
              <a:gd name="adj1" fmla="val -49329"/>
              <a:gd name="adj2" fmla="val 7234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ja-JP" altLang="en-US" sz="4400" dirty="0">
                <a:solidFill>
                  <a:schemeClr val="tx1"/>
                </a:solidFill>
              </a:rPr>
              <a:t>児童の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「解決の方法を発想する力」</a:t>
            </a:r>
            <a:r>
              <a:rPr lang="ja-JP" altLang="en-US" sz="4400" dirty="0">
                <a:solidFill>
                  <a:schemeClr val="tx1"/>
                </a:solidFill>
              </a:rPr>
              <a:t>を育成する理科授業づくりをしよう。</a:t>
            </a:r>
          </a:p>
        </p:txBody>
      </p:sp>
      <p:grpSp>
        <p:nvGrpSpPr>
          <p:cNvPr id="172" name="グループ化 171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173" name="グループ化 172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75" name="グループ化 174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91" name="グループ化 190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212" name="平行四辺形 211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3" name="正方形/長方形 212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フローチャート: 結合子 213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92" name="グループ化 191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209" name="平行四辺形 208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正方形/長方形 209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フローチャート: 結合子 210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93" name="正方形/長方形 192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4" name="正方形/長方形 193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5" name="フローチャート: 和接合 194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6" name="フローチャート: 和接合 195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7" name="フローチャート: 論理積ゲート 196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8" name="台形 197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9" name="フローチャート: 結合子 198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0" name="楕円 199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1" name="平行四辺形 200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2" name="平行四辺形 201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3" name="フローチャート: 論理積ゲート 202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4" name="フローチャート: 論理積ゲート 203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5" name="アーチ 204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6" name="アーチ 205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7" name="正方形/長方形 206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8" name="フローチャート: 和接合 207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76" name="直線コネクタ 175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グループ化 176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89" name="直角三角形 18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0" name="直角三角形 18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78" name="グループ化 177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87" name="直角三角形 186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88" name="直角三角形 187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79" name="円 178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0" name="正方形/長方形 179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1" name="台形 180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82" name="直線コネクタ 181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フローチャート: 論理積ゲート 182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4" name="フローチャート: 論理積ゲート 183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5" name="フローチャート: 結合子 184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6" name="フローチャート: 結合子 185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74" name="正方形/長方形 173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6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prstClr val="black">
                    <a:lumMod val="85000"/>
                    <a:lumOff val="15000"/>
                  </a:prst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2" name="グループ化 51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53" name="グループ化 52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55" name="グループ化 54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71" name="グループ化 70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92" name="平行四辺形 91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3" name="正方形/長方形 92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フローチャート: 結合子 93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2" name="グループ化 71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89" name="平行四辺形 88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0" name="正方形/長方形 89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1" name="フローチャート: 結合子 90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3" name="正方形/長方形 72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4" name="正方形/長方形 73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5" name="フローチャート: 和接合 74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6" name="フローチャート: 和接合 75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7" name="フローチャート: 論理積ゲート 76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8" name="台形 77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" name="フローチャート: 結合子 78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0" name="楕円 79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1" name="平行四辺形 80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2" name="平行四辺形 81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3" name="フローチャート: 論理積ゲート 82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4" name="フローチャート: 論理積ゲート 83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5" name="アーチ 84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6" name="アーチ 85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8" name="フローチャート: 和接合 87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56" name="直線コネクタ 55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グループ化 56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69" name="直角三角形 6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0" name="直角三角形 6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8" name="グループ化 57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67" name="直角三角形 66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8" name="直角三角形 67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59" name="円 58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1" name="台形 60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62" name="直線コネクタ 61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フローチャート: 論理積ゲート 62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4" name="フローチャート: 論理積ゲート 63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5" name="フローチャート: 結合子 64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6" name="フローチャート: 結合子 65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54" name="正方形/長方形 53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95" name="四角形吹き出し 94"/>
          <p:cNvSpPr/>
          <p:nvPr/>
        </p:nvSpPr>
        <p:spPr>
          <a:xfrm>
            <a:off x="3493025" y="3877630"/>
            <a:ext cx="4895399" cy="1951871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解決の方法</a:t>
            </a: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5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四角形吹き出し 94"/>
          <p:cNvSpPr/>
          <p:nvPr/>
        </p:nvSpPr>
        <p:spPr>
          <a:xfrm>
            <a:off x="3493025" y="3877630"/>
            <a:ext cx="4895399" cy="1951871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解決の方法</a:t>
            </a: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96" name="グループ化 95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7" name="グループ化 96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99" name="グループ化 98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5" name="グループ化 114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6" name="平行四辺形 135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7" name="正方形/長方形 136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8" name="フローチャート: 結合子 137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6" name="グループ化 115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3" name="平行四辺形 132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4" name="正方形/長方形 133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フローチャート: 結合子 134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" name="正方形/長方形 116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8" name="正方形/長方形 117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フローチャート: 和接合 118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和接合 119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論理積ゲート 120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台形 121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フローチャート: 結合子 122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楕円 123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平行四辺形 124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平行四辺形 125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フローチャート: 論理積ゲート 126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フローチャート: 論理積ゲート 127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アーチ 128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アーチ 129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正方形/長方形 130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フローチャート: 和接合 131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00" name="直線コネクタ 99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1" name="グループ化 100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3" name="直角三角形 112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4" name="直角三角形 113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2" name="グループ化 101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11" name="直角三角形 11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2" name="直角三角形 11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3" name="円 102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4" name="正方形/長方形 103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台形 104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6" name="直線コネクタ 105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フローチャート: 論理積ゲート 106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8" name="フローチャート: 論理積ゲート 107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9" name="フローチャート: 結合子 108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0" name="フローチャート: 結合子 109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8" name="正方形/長方形 97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9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prstClr val="black">
                    <a:lumMod val="85000"/>
                    <a:lumOff val="15000"/>
                  </a:prst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2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3" y="1844824"/>
            <a:ext cx="8303732" cy="264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授業づくり編５年－１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douga_51">
            <a:hlinkClick r:id="" action="ppaction://media"/>
            <a:extLst>
              <a:ext uri="{FF2B5EF4-FFF2-40B4-BE49-F238E27FC236}">
                <a16:creationId xmlns:a16="http://schemas.microsoft.com/office/drawing/2014/main" id="{A240331C-61DC-4C23-85D6-B753897CB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0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四角形吹き出し 95"/>
          <p:cNvSpPr/>
          <p:nvPr/>
        </p:nvSpPr>
        <p:spPr>
          <a:xfrm>
            <a:off x="3493025" y="3877630"/>
            <a:ext cx="4895399" cy="1951871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解決の方法</a:t>
            </a: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97" name="グループ化 96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8" name="グループ化 97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00" name="グループ化 99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6" name="グループ化 115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7" name="平行四辺形 136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8" name="正方形/長方形 137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9" name="フローチャート: 結合子 138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7" name="グループ化 116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8" name="正方形/長方形 117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和接合 119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和接合 120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フローチャート: 論理積ゲート 121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台形 122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フローチャート: 結合子 123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楕円 124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平行四辺形 125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平行四辺形 126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フローチャート: 論理積ゲート 127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フローチャート: 論理積ゲート 128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アーチ 129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アーチ 130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正方形/長方形 131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3" name="フローチャート: 和接合 132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01" name="直線コネクタ 100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グループ化 101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4" name="直角三角形 113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5" name="直角三角形 114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12" name="直角三角形 111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3" name="直角三角形 112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4" name="円 103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正方形/長方形 104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台形 105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7" name="直線コネクタ 106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フローチャート: 論理積ゲート 107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9" name="フローチャート: 論理積ゲート 108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0" name="フローチャート: 結合子 109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1" name="フローチャート: 結合子 110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9" name="正方形/長方形 98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0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3" y="1844824"/>
            <a:ext cx="8303732" cy="264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授業づくり編５年－２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douga_52">
            <a:hlinkClick r:id="" action="ppaction://media"/>
            <a:extLst>
              <a:ext uri="{FF2B5EF4-FFF2-40B4-BE49-F238E27FC236}">
                <a16:creationId xmlns:a16="http://schemas.microsoft.com/office/drawing/2014/main" id="{0E443E48-D6FD-4549-AFF0-4CA14FA4B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四角形吹き出し 95"/>
          <p:cNvSpPr/>
          <p:nvPr/>
        </p:nvSpPr>
        <p:spPr>
          <a:xfrm>
            <a:off x="3493025" y="3877630"/>
            <a:ext cx="4895399" cy="1951871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解決の方法</a:t>
            </a: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を発想する力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97" name="グループ化 96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8" name="グループ化 97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00" name="グループ化 99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6" name="グループ化 115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7" name="平行四辺形 136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8" name="正方形/長方形 137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9" name="フローチャート: 結合子 138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7" name="グループ化 116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8" name="正方形/長方形 117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和接合 119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和接合 120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フローチャート: 論理積ゲート 121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台形 122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フローチャート: 結合子 123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楕円 124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平行四辺形 125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平行四辺形 126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フローチャート: 論理積ゲート 127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フローチャート: 論理積ゲート 128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アーチ 129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アーチ 130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正方形/長方形 131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3" name="フローチャート: 和接合 132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01" name="直線コネクタ 100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グループ化 101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4" name="直角三角形 113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5" name="直角三角形 114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12" name="直角三角形 111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3" name="直角三角形 112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4" name="円 103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正方形/長方形 104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台形 105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7" name="直線コネクタ 106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フローチャート: 論理積ゲート 107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9" name="フローチャート: 論理積ゲート 108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0" name="フローチャート: 結合子 109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1" name="フローチャート: 結合子 110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9" name="正方形/長方形 98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845638" y="557264"/>
            <a:ext cx="754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授業づくり編５年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2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15073</TotalTime>
  <Words>617</Words>
  <Application>Microsoft Office PowerPoint</Application>
  <PresentationFormat>画面に合わせる (4:3)</PresentationFormat>
  <Paragraphs>140</Paragraphs>
  <Slides>14</Slides>
  <Notes>14</Notes>
  <HiddenSlides>1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HG丸ｺﾞｼｯｸM-PRO</vt:lpstr>
      <vt:lpstr>ＭＳ Ｐゴシック</vt:lpstr>
      <vt:lpstr>ＭＳ ゴシック</vt:lpstr>
      <vt:lpstr>UD デジタル 教科書体 NK-R</vt:lpstr>
      <vt:lpstr>メイリオ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宮城県総合教育センター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授業づくり編５年研修スライド</dc:title>
  <dc:creator>宮城県総合教育センター</dc:creator>
  <cp:lastModifiedBy>long2111</cp:lastModifiedBy>
  <cp:revision>808</cp:revision>
  <cp:lastPrinted>2020-02-20T06:18:06Z</cp:lastPrinted>
  <dcterms:created xsi:type="dcterms:W3CDTF">2018-06-05T02:15:14Z</dcterms:created>
  <dcterms:modified xsi:type="dcterms:W3CDTF">2022-02-28T02:22:40Z</dcterms:modified>
</cp:coreProperties>
</file>