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688" r:id="rId2"/>
    <p:sldId id="703" r:id="rId3"/>
    <p:sldId id="704" r:id="rId4"/>
    <p:sldId id="705" r:id="rId5"/>
    <p:sldId id="706" r:id="rId6"/>
    <p:sldId id="716" r:id="rId7"/>
    <p:sldId id="709" r:id="rId8"/>
    <p:sldId id="717" r:id="rId9"/>
    <p:sldId id="718" r:id="rId10"/>
    <p:sldId id="710" r:id="rId11"/>
    <p:sldId id="720" r:id="rId12"/>
    <p:sldId id="719" r:id="rId13"/>
    <p:sldId id="712" r:id="rId14"/>
    <p:sldId id="715" r:id="rId15"/>
  </p:sldIdLst>
  <p:sldSz cx="9144000" cy="6858000" type="screen4x3"/>
  <p:notesSz cx="6888163" cy="100187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7F7F7F"/>
    <a:srgbClr val="BFBFBF"/>
    <a:srgbClr val="FF7C80"/>
    <a:srgbClr val="CCFF99"/>
    <a:srgbClr val="00FF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67529" autoAdjust="0"/>
  </p:normalViewPr>
  <p:slideViewPr>
    <p:cSldViewPr showGuides="1">
      <p:cViewPr varScale="1">
        <p:scale>
          <a:sx n="77" d="100"/>
          <a:sy n="77" d="100"/>
        </p:scale>
        <p:origin x="2538" y="96"/>
      </p:cViewPr>
      <p:guideLst>
        <p:guide orient="horz" pos="2205"/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15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682" cy="502627"/>
          </a:xfrm>
          <a:prstGeom prst="rect">
            <a:avLst/>
          </a:prstGeom>
        </p:spPr>
        <p:txBody>
          <a:bodyPr vert="horz" lIns="93058" tIns="46529" rIns="93058" bIns="4652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02481" y="0"/>
            <a:ext cx="2984059" cy="502627"/>
          </a:xfrm>
          <a:prstGeom prst="rect">
            <a:avLst/>
          </a:prstGeom>
        </p:spPr>
        <p:txBody>
          <a:bodyPr vert="horz" lIns="93058" tIns="46529" rIns="93058" bIns="46529" rtlCol="0"/>
          <a:lstStyle>
            <a:lvl1pPr algn="r">
              <a:defRPr sz="1200"/>
            </a:lvl1pPr>
          </a:lstStyle>
          <a:p>
            <a:fld id="{96978C92-B3FD-46C1-9081-FE8A64528B4F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516086"/>
            <a:ext cx="2985682" cy="502627"/>
          </a:xfrm>
          <a:prstGeom prst="rect">
            <a:avLst/>
          </a:prstGeom>
        </p:spPr>
        <p:txBody>
          <a:bodyPr vert="horz" lIns="93058" tIns="46529" rIns="93058" bIns="4652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02481" y="9516086"/>
            <a:ext cx="2984059" cy="502627"/>
          </a:xfrm>
          <a:prstGeom prst="rect">
            <a:avLst/>
          </a:prstGeom>
        </p:spPr>
        <p:txBody>
          <a:bodyPr vert="horz" lIns="93058" tIns="46529" rIns="93058" bIns="46529" rtlCol="0" anchor="b"/>
          <a:lstStyle>
            <a:lvl1pPr algn="r">
              <a:defRPr sz="1200"/>
            </a:lvl1pPr>
          </a:lstStyle>
          <a:p>
            <a:fld id="{B9643217-A52B-408C-8961-AB3AE86C6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4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0" cy="500935"/>
          </a:xfrm>
          <a:prstGeom prst="rect">
            <a:avLst/>
          </a:prstGeom>
        </p:spPr>
        <p:txBody>
          <a:bodyPr vert="horz" lIns="93058" tIns="46529" rIns="93058" bIns="4652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698" y="1"/>
            <a:ext cx="2984870" cy="500935"/>
          </a:xfrm>
          <a:prstGeom prst="rect">
            <a:avLst/>
          </a:prstGeom>
        </p:spPr>
        <p:txBody>
          <a:bodyPr vert="horz" lIns="93058" tIns="46529" rIns="93058" bIns="46529" rtlCol="0"/>
          <a:lstStyle>
            <a:lvl1pPr algn="r">
              <a:defRPr sz="1200"/>
            </a:lvl1pPr>
          </a:lstStyle>
          <a:p>
            <a:fld id="{79000154-4DF4-4A92-9C50-53922144D3E5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58" tIns="46529" rIns="93058" bIns="4652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0"/>
          </a:xfrm>
          <a:prstGeom prst="rect">
            <a:avLst/>
          </a:prstGeom>
        </p:spPr>
        <p:txBody>
          <a:bodyPr vert="horz" lIns="93058" tIns="46529" rIns="93058" bIns="4652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0" cy="500935"/>
          </a:xfrm>
          <a:prstGeom prst="rect">
            <a:avLst/>
          </a:prstGeom>
        </p:spPr>
        <p:txBody>
          <a:bodyPr vert="horz" lIns="93058" tIns="46529" rIns="93058" bIns="4652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0" cy="500935"/>
          </a:xfrm>
          <a:prstGeom prst="rect">
            <a:avLst/>
          </a:prstGeom>
        </p:spPr>
        <p:txBody>
          <a:bodyPr vert="horz" lIns="93058" tIns="46529" rIns="93058" bIns="46529" rtlCol="0" anchor="b"/>
          <a:lstStyle>
            <a:lvl1pPr algn="r">
              <a:defRPr sz="1200"/>
            </a:lvl1pPr>
          </a:lstStyle>
          <a:p>
            <a:fld id="{7E89608B-EE4D-4724-A7DE-390FEE56EB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6283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608B-EE4D-4724-A7DE-390FEE56EB80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3526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608B-EE4D-4724-A7DE-390FEE56EB8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1144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608B-EE4D-4724-A7DE-390FEE56EB80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9182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608B-EE4D-4724-A7DE-390FEE56EB8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4211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12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6898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13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1406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1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712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2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8843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7186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4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441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5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414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6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1642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7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9119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8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4080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理科授業づくり校内研修</a:t>
            </a:r>
          </a:p>
        </p:txBody>
      </p:sp>
      <p:sp>
        <p:nvSpPr>
          <p:cNvPr id="2" name="テキスト ボックス 1"/>
          <p:cNvSpPr txBox="1"/>
          <p:nvPr userDrawn="1"/>
        </p:nvSpPr>
        <p:spPr>
          <a:xfrm>
            <a:off x="2951820" y="6525344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宮城県総合教育センター　理科教育研究グループ</a:t>
            </a:r>
          </a:p>
        </p:txBody>
      </p:sp>
    </p:spTree>
    <p:extLst>
      <p:ext uri="{BB962C8B-B14F-4D97-AF65-F5344CB8AC3E}">
        <p14:creationId xmlns:p14="http://schemas.microsoft.com/office/powerpoint/2010/main" val="825726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動画を見よ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模擬授業動画の視聴</a:t>
            </a:r>
          </a:p>
        </p:txBody>
      </p:sp>
      <p:sp>
        <p:nvSpPr>
          <p:cNvPr id="4" name="テキスト ボックス 3"/>
          <p:cNvSpPr txBox="1"/>
          <p:nvPr userDrawn="1"/>
        </p:nvSpPr>
        <p:spPr>
          <a:xfrm>
            <a:off x="2951820" y="6525344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宮城県総合教育センター　理科教育研究グループ</a:t>
            </a:r>
          </a:p>
        </p:txBody>
      </p:sp>
    </p:spTree>
    <p:extLst>
      <p:ext uri="{BB962C8B-B14F-4D97-AF65-F5344CB8AC3E}">
        <p14:creationId xmlns:p14="http://schemas.microsoft.com/office/powerpoint/2010/main" val="4026756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模擬授業をやってみよ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授業づくり体験</a:t>
            </a:r>
          </a:p>
        </p:txBody>
      </p:sp>
      <p:sp>
        <p:nvSpPr>
          <p:cNvPr id="4" name="テキスト ボックス 3"/>
          <p:cNvSpPr txBox="1"/>
          <p:nvPr userDrawn="1"/>
        </p:nvSpPr>
        <p:spPr>
          <a:xfrm>
            <a:off x="2951820" y="6525344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宮城県総合教育センター　理科教育研究グループ</a:t>
            </a:r>
          </a:p>
        </p:txBody>
      </p:sp>
    </p:spTree>
    <p:extLst>
      <p:ext uri="{BB962C8B-B14F-4D97-AF65-F5344CB8AC3E}">
        <p14:creationId xmlns:p14="http://schemas.microsoft.com/office/powerpoint/2010/main" val="177774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振り返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振り返り</a:t>
            </a:r>
          </a:p>
        </p:txBody>
      </p:sp>
      <p:sp>
        <p:nvSpPr>
          <p:cNvPr id="4" name="テキスト ボックス 3"/>
          <p:cNvSpPr txBox="1"/>
          <p:nvPr userDrawn="1"/>
        </p:nvSpPr>
        <p:spPr>
          <a:xfrm>
            <a:off x="2951820" y="6525344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宮城県総合教育センター　理科教育研究グループ</a:t>
            </a:r>
          </a:p>
        </p:txBody>
      </p:sp>
    </p:spTree>
    <p:extLst>
      <p:ext uri="{BB962C8B-B14F-4D97-AF65-F5344CB8AC3E}">
        <p14:creationId xmlns:p14="http://schemas.microsoft.com/office/powerpoint/2010/main" val="91447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E58BC-7895-4353-AA75-EFB2ADE0071E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843808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 dirty="0"/>
              <a:t>宮城県総合教育センター　理科教育グループ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57C9C-233D-4A80-9528-D2A855D9FD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790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0" r:id="rId2"/>
    <p:sldLayoutId id="2147483661" r:id="rId3"/>
    <p:sldLayoutId id="2147483662" r:id="rId4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3550DC-BD4E-4F43-8725-4D8769EF1CCC}" type="slidenum">
              <a:rPr lang="ja-JP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0</a:t>
            </a:fld>
            <a:endParaRPr lang="ja-JP" alt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テキスト ボックス 2"/>
          <p:cNvSpPr txBox="1"/>
          <p:nvPr/>
        </p:nvSpPr>
        <p:spPr>
          <a:xfrm>
            <a:off x="108013" y="476672"/>
            <a:ext cx="889248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ファシリテーターの先生へ</a:t>
            </a: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動画について</a:t>
            </a:r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pPr marL="265113" indent="-265113"/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本スライド内に，３本の動画が埋め込まれています。視聴できない場合は，「みやぎ理科支援ナビ」の「みんなで授業づくり編動画４年－１，４年－２，４年－３」を御覧ください。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258763" indent="-258763"/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ワークシート，アンケートについて</a:t>
            </a:r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「みんなで授業づくり編４年　ワークシート」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（模造紙，付箋紙等，普段使用しているシンキングツールへの代用可） 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「みんなで授業づくり編　振り返りアンケート」</a:t>
            </a:r>
            <a:r>
              <a:rPr lang="ja-JP" altLang="en-US" sz="2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を配布して</a:t>
            </a: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ください。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258763" indent="-258763"/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研修時間の目安　２０分</a:t>
            </a:r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pPr marL="258763" indent="-258763"/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１　授業の課題を見つけよう（５分）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２　授業づくりをしよう　　（９分）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３　振り返りをしよう　　　（６分）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08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3550DC-BD4E-4F43-8725-4D8769EF1CCC}" type="slidenum">
              <a:rPr lang="ja-JP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9</a:t>
            </a:fld>
            <a:endParaRPr lang="ja-JP" alt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16" name="角丸四角形 115"/>
          <p:cNvSpPr/>
          <p:nvPr/>
        </p:nvSpPr>
        <p:spPr>
          <a:xfrm>
            <a:off x="478963" y="548711"/>
            <a:ext cx="980956" cy="504056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/>
              <a:t>４</a:t>
            </a:r>
            <a:r>
              <a:rPr kumimoji="1" lang="ja-JP" altLang="en-US" sz="3200" dirty="0"/>
              <a:t>年</a:t>
            </a:r>
          </a:p>
        </p:txBody>
      </p:sp>
      <p:sp>
        <p:nvSpPr>
          <p:cNvPr id="110" name="タイトル 1"/>
          <p:cNvSpPr txBox="1">
            <a:spLocks/>
          </p:cNvSpPr>
          <p:nvPr/>
        </p:nvSpPr>
        <p:spPr>
          <a:xfrm>
            <a:off x="1573870" y="493751"/>
            <a:ext cx="5950458" cy="5753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「金属，水，空気と温度」</a:t>
            </a: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53" name="四角形吹き出し 52"/>
          <p:cNvSpPr/>
          <p:nvPr/>
        </p:nvSpPr>
        <p:spPr>
          <a:xfrm>
            <a:off x="3273451" y="3858566"/>
            <a:ext cx="5288241" cy="2234730"/>
          </a:xfrm>
          <a:prstGeom prst="wedgeRectCallout">
            <a:avLst>
              <a:gd name="adj1" fmla="val -58487"/>
              <a:gd name="adj2" fmla="val 322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r>
              <a:rPr lang="ja-JP" altLang="en-US" sz="2800" dirty="0">
                <a:solidFill>
                  <a:schemeClr val="tx1"/>
                </a:solidFill>
              </a:rPr>
              <a:t>４年生は，自然事象同士を</a:t>
            </a:r>
            <a:r>
              <a:rPr lang="ja-JP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関係付け</a:t>
            </a:r>
            <a:r>
              <a:rPr lang="ja-JP" altLang="en-US" sz="2800" dirty="0">
                <a:solidFill>
                  <a:schemeClr val="tx1"/>
                </a:solidFill>
              </a:rPr>
              <a:t>たり，自然事象と既習内容や生活経験を</a:t>
            </a:r>
            <a:r>
              <a:rPr lang="ja-JP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関係付け</a:t>
            </a:r>
            <a:r>
              <a:rPr lang="ja-JP" altLang="en-US" sz="2800" dirty="0">
                <a:solidFill>
                  <a:schemeClr val="tx1"/>
                </a:solidFill>
              </a:rPr>
              <a:t>たりすることが大切</a:t>
            </a:r>
          </a:p>
        </p:txBody>
      </p:sp>
      <p:graphicFrame>
        <p:nvGraphicFramePr>
          <p:cNvPr id="55" name="表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241094"/>
              </p:ext>
            </p:extLst>
          </p:nvPr>
        </p:nvGraphicFramePr>
        <p:xfrm>
          <a:off x="487317" y="1124744"/>
          <a:ext cx="8283958" cy="24973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283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26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本時の問題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46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　水は，あたためられたり冷やされたりすると，体積が変わるのだろうか。</a:t>
                      </a:r>
                      <a:endParaRPr lang="ja-JP" altLang="ja-JP" sz="3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ＭＳ Ｐゴシック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6" name="グループ化 55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57" name="グループ化 56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59" name="グループ化 58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75" name="グループ化 74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96" name="平行四辺形 95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41" name="正方形/長方形 140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42" name="フローチャート: 結合子 141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76" name="グループ化 75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93" name="平行四辺形 92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4" name="正方形/長方形 93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5" name="フローチャート: 結合子 94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77" name="正方形/長方形 76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8" name="正方形/長方形 77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" name="フローチャート: 和接合 78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0" name="フローチャート: 和接合 79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1" name="フローチャート: 論理積ゲート 80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2" name="台形 81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3" name="フローチャート: 結合子 82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4" name="楕円 83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5" name="平行四辺形 84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6" name="平行四辺形 85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7" name="フローチャート: 論理積ゲート 86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8" name="フローチャート: 論理積ゲート 87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9" name="アーチ 88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0" name="アーチ 89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1" name="正方形/長方形 90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2" name="フローチャート: 和接合 91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60" name="直線コネクタ 59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1" name="グループ化 60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73" name="直角三角形 72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4" name="直角三角形 73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62" name="グループ化 61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71" name="直角三角形 70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2" name="直角三角形 71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63" name="円 62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4" name="正方形/長方形 63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5" name="台形 64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66" name="直線コネクタ 65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フローチャート: 論理積ゲート 66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8" name="フローチャート: 論理積ゲート 67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9" name="フローチャート: 結合子 68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70" name="フローチャート: 結合子 69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58" name="正方形/長方形 57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40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3550DC-BD4E-4F43-8725-4D8769EF1CCC}" type="slidenum">
              <a:rPr lang="ja-JP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</a:t>
            </a:fld>
            <a:endParaRPr lang="ja-JP" alt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827513"/>
              </p:ext>
            </p:extLst>
          </p:nvPr>
        </p:nvGraphicFramePr>
        <p:xfrm>
          <a:off x="539552" y="620688"/>
          <a:ext cx="8136904" cy="5879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914551115"/>
                    </a:ext>
                  </a:extLst>
                </a:gridCol>
                <a:gridCol w="3348372">
                  <a:extLst>
                    <a:ext uri="{9D8B030D-6E8A-4147-A177-3AD203B41FA5}">
                      <a16:colId xmlns:a16="http://schemas.microsoft.com/office/drawing/2014/main" val="68242572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393082196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3452623243"/>
                    </a:ext>
                  </a:extLst>
                </a:gridCol>
              </a:tblGrid>
              <a:tr h="432052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単元指導計画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内容の構成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389924"/>
                  </a:ext>
                </a:extLst>
              </a:tr>
              <a:tr h="4040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金属，水，空気と温度（８時間）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学年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粒子（粒子のもつエネルギー）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6117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空気は温度を変えると体積が変わるのかを考えよう。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金属，水，空気と温度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・温度と体積の変化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・温まり方の違い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・水の三態変化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421085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２</a:t>
                      </a:r>
                      <a:endParaRPr kumimoji="1" lang="en-US" altLang="ja-JP" sz="2800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空気は温度を変えると体積が変わるのかを調べよう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62338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空気の温度が変わった時の体積変化についてまとめよう。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14051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水は温度を変えると体積が変わるのかを考え，調べよう。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86142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水の温度が変わった時の体積変化についてまとめよう。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５</a:t>
                      </a:r>
                    </a:p>
                    <a:p>
                      <a:pPr algn="ctr"/>
                      <a:endParaRPr kumimoji="1" lang="ja-JP" altLang="en-US" sz="2800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状態変化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・状態変化と熱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・物質の融点と沸点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90533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金属は温度を変えると体積が変わるのかを考え，調べよう。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0635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金属の温度が変わった時の体積変化についてまとめよう。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61435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温度による金属，水，空気の体積変化についてまとめよう。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4808"/>
                  </a:ext>
                </a:extLst>
              </a:tr>
            </a:tbl>
          </a:graphicData>
        </a:graphic>
      </p:graphicFrame>
      <p:sp>
        <p:nvSpPr>
          <p:cNvPr id="6" name="角丸四角形 5"/>
          <p:cNvSpPr/>
          <p:nvPr/>
        </p:nvSpPr>
        <p:spPr>
          <a:xfrm>
            <a:off x="4608004" y="1615006"/>
            <a:ext cx="4068452" cy="2462065"/>
          </a:xfrm>
          <a:prstGeom prst="roundRect">
            <a:avLst>
              <a:gd name="adj" fmla="val 11419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角丸四角形 96"/>
          <p:cNvSpPr/>
          <p:nvPr/>
        </p:nvSpPr>
        <p:spPr>
          <a:xfrm>
            <a:off x="575556" y="3454461"/>
            <a:ext cx="4032448" cy="622611"/>
          </a:xfrm>
          <a:prstGeom prst="roundRect">
            <a:avLst>
              <a:gd name="adj" fmla="val 24649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9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3550DC-BD4E-4F43-8725-4D8769EF1CCC}" type="slidenum">
              <a:rPr lang="ja-JP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11</a:t>
            </a:fld>
            <a:endParaRPr lang="ja-JP" alt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7543" y="1844824"/>
            <a:ext cx="83037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動画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　４－３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douga_43">
            <a:hlinkClick r:id="" action="ppaction://media"/>
            <a:extLst>
              <a:ext uri="{FF2B5EF4-FFF2-40B4-BE49-F238E27FC236}">
                <a16:creationId xmlns:a16="http://schemas.microsoft.com/office/drawing/2014/main" id="{2D675B84-2D66-436C-8241-7F76DE6668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50" name="グループ化 49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95" name="グループ化 94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97" name="グループ化 96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113" name="グループ化 112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134" name="平行四辺形 133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5" name="正方形/長方形 134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6" name="フローチャート: 結合子 135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4" name="グループ化 113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131" name="平行四辺形 130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2" name="正方形/長方形 131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3" name="フローチャート: 結合子 132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5" name="正方形/長方形 114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6" name="正方形/長方形 115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7" name="フローチャート: 和接合 116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8" name="フローチャート: 和接合 117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9" name="フローチャート: 論理積ゲート 118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0" name="台形 119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フローチャート: 結合子 120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2" name="楕円 121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平行四辺形 122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4" name="平行四辺形 123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フローチャート: 論理積ゲート 124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フローチャート: 論理積ゲート 125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7" name="アーチ 126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8" name="アーチ 127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9" name="正方形/長方形 128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0" name="フローチャート: 和接合 129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98" name="直線コネクタ 97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グループ化 98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111" name="直角三角形 110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2" name="直角三角形 111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00" name="グループ化 99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109" name="直角三角形 108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0" name="直角三角形 109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101" name="円 100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2" name="正方形/長方形 101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3" name="台形 102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104" name="直線コネクタ 103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フローチャート: 論理積ゲート 104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6" name="フローチャート: 論理積ゲート 105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7" name="フローチャート: 結合子 106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8" name="フローチャート: 結合子 107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96" name="正方形/長方形 95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37" name="四角形吹き出し 136"/>
          <p:cNvSpPr/>
          <p:nvPr/>
        </p:nvSpPr>
        <p:spPr>
          <a:xfrm>
            <a:off x="3493025" y="3645024"/>
            <a:ext cx="4895399" cy="2418314"/>
          </a:xfrm>
          <a:prstGeom prst="wedgeRectCallout">
            <a:avLst>
              <a:gd name="adj1" fmla="val -67325"/>
              <a:gd name="adj2" fmla="val 193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本研修の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内容は，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根拠のある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予想や仮説を発想する力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chemeClr val="tx1"/>
                </a:solidFill>
                <a:latin typeface="Calibri"/>
                <a:ea typeface="ＭＳ Ｐゴシック" panose="020B0600070205080204" pitchFamily="50" charset="-128"/>
              </a:rPr>
              <a:t>の育成です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8" name="タイトル 1"/>
          <p:cNvSpPr txBox="1">
            <a:spLocks/>
          </p:cNvSpPr>
          <p:nvPr/>
        </p:nvSpPr>
        <p:spPr>
          <a:xfrm>
            <a:off x="798837" y="1556792"/>
            <a:ext cx="7589587" cy="2266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１　</a:t>
            </a:r>
            <a:r>
              <a:rPr lang="ja-JP" altLang="en-US" sz="3300" dirty="0">
                <a:solidFill>
                  <a:schemeClr val="bg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授業の課題を見つけよう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２　授業づくりをしよう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３　振り返りをしよう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45638" y="557264"/>
            <a:ext cx="7542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授業づくり編４年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4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2387" y="1340768"/>
            <a:ext cx="83037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みんなで校内研修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</a:t>
            </a:r>
            <a:r>
              <a:rPr kumimoji="1" lang="ja-JP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編４年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885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2387" y="1340768"/>
            <a:ext cx="83037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みんなで校内研修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授業づくり編４年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041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539552" y="692696"/>
            <a:ext cx="3706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研修のねらい</a:t>
            </a:r>
          </a:p>
        </p:txBody>
      </p:sp>
      <p:sp>
        <p:nvSpPr>
          <p:cNvPr id="3" name="四角形吹き出し 2"/>
          <p:cNvSpPr/>
          <p:nvPr/>
        </p:nvSpPr>
        <p:spPr>
          <a:xfrm>
            <a:off x="2515235" y="1663635"/>
            <a:ext cx="6206432" cy="2624618"/>
          </a:xfrm>
          <a:prstGeom prst="wedgeRectCallout">
            <a:avLst>
              <a:gd name="adj1" fmla="val -49329"/>
              <a:gd name="adj2" fmla="val 723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ja-JP" altLang="en-US" sz="4400" dirty="0">
                <a:solidFill>
                  <a:schemeClr val="tx1"/>
                </a:solidFill>
              </a:rPr>
              <a:t>児童の</a:t>
            </a:r>
            <a:r>
              <a:rPr lang="ja-JP" alt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「根拠のある予想や仮説を発想する力」</a:t>
            </a:r>
            <a:r>
              <a:rPr lang="ja-JP" altLang="en-US" sz="4400" dirty="0">
                <a:solidFill>
                  <a:schemeClr val="tx1"/>
                </a:solidFill>
              </a:rPr>
              <a:t>を育成する理科授業づくりをしよう。</a:t>
            </a:r>
          </a:p>
        </p:txBody>
      </p:sp>
      <p:grpSp>
        <p:nvGrpSpPr>
          <p:cNvPr id="49" name="グループ化 48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52" name="グループ化 51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68" name="グループ化 67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90" name="平行四辺形 89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1" name="正方形/長方形 90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2" name="フローチャート: 結合子 91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69" name="グループ化 68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86" name="平行四辺形 85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87" name="正方形/長方形 86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89" name="フローチャート: 結合子 88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70" name="正方形/長方形 69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1" name="正方形/長方形 70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2" name="フローチャート: 和接合 71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3" name="フローチャート: 和接合 72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4" name="フローチャート: 論理積ゲート 73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5" name="台形 74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6" name="フローチャート: 結合子 75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7" name="楕円 76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8" name="平行四辺形 77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" name="平行四辺形 78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0" name="フローチャート: 論理積ゲート 79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1" name="フローチャート: 論理積ゲート 80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2" name="アーチ 81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3" name="アーチ 82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4" name="正方形/長方形 83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5" name="フローチャート: 和接合 84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53" name="直線コネクタ 52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グループ化 53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66" name="直角三角形 65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7" name="直角三角形 66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55" name="グループ化 54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64" name="直角三角形 63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5" name="直角三角形 64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56" name="円 55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7" name="正方形/長方形 56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8" name="台形 57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59" name="直線コネクタ 58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フローチャート: 論理積ゲート 59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1" name="フローチャート: 論理積ゲート 60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2" name="フローチャート: 結合子 61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3" name="フローチャート: 結合子 62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51" name="正方形/長方形 50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69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45638" y="557264"/>
            <a:ext cx="7542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授業づくり編４年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51" name="タイトル 1"/>
          <p:cNvSpPr txBox="1">
            <a:spLocks/>
          </p:cNvSpPr>
          <p:nvPr/>
        </p:nvSpPr>
        <p:spPr>
          <a:xfrm>
            <a:off x="798837" y="1556792"/>
            <a:ext cx="7589587" cy="2266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１　</a:t>
            </a:r>
            <a:r>
              <a:rPr lang="ja-JP" altLang="en-US" sz="3300" dirty="0">
                <a:solidFill>
                  <a:prstClr val="black">
                    <a:lumMod val="85000"/>
                    <a:lumOff val="15000"/>
                  </a:prst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授業の課題を見つけよう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２　授業づくりをしよう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３　振り返りをしよう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52" name="グループ化 51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53" name="グループ化 52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55" name="グループ化 54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71" name="グループ化 70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92" name="平行四辺形 91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3" name="正方形/長方形 92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4" name="フローチャート: 結合子 93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72" name="グループ化 71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89" name="平行四辺形 88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0" name="正方形/長方形 89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1" name="フローチャート: 結合子 90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73" name="正方形/長方形 72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4" name="正方形/長方形 73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5" name="フローチャート: 和接合 74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6" name="フローチャート: 和接合 75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7" name="フローチャート: 論理積ゲート 76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8" name="台形 77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" name="フローチャート: 結合子 78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0" name="楕円 79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1" name="平行四辺形 80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2" name="平行四辺形 81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3" name="フローチャート: 論理積ゲート 82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4" name="フローチャート: 論理積ゲート 83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5" name="アーチ 84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6" name="アーチ 85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7" name="正方形/長方形 86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8" name="フローチャート: 和接合 87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56" name="直線コネクタ 55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グループ化 56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69" name="直角三角形 68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0" name="直角三角形 69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58" name="グループ化 57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67" name="直角三角形 66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8" name="直角三角形 67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59" name="円 58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0" name="正方形/長方形 59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1" name="台形 60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62" name="直線コネクタ 61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フローチャート: 論理積ゲート 62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4" name="フローチャート: 論理積ゲート 63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5" name="フローチャート: 結合子 64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6" name="フローチャート: 結合子 65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54" name="正方形/長方形 53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95" name="四角形吹き出し 94"/>
          <p:cNvSpPr/>
          <p:nvPr/>
        </p:nvSpPr>
        <p:spPr>
          <a:xfrm>
            <a:off x="3493025" y="3645024"/>
            <a:ext cx="4895399" cy="2418314"/>
          </a:xfrm>
          <a:prstGeom prst="wedgeRectCallout">
            <a:avLst>
              <a:gd name="adj1" fmla="val -67325"/>
              <a:gd name="adj2" fmla="val 193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本研修の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内容は，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根拠のある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予想や仮説を発想する力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chemeClr val="tx1"/>
                </a:solidFill>
                <a:latin typeface="Calibri"/>
                <a:ea typeface="ＭＳ Ｐゴシック" panose="020B0600070205080204" pitchFamily="50" charset="-128"/>
              </a:rPr>
              <a:t>の育成です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556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タイトル 1"/>
          <p:cNvSpPr txBox="1">
            <a:spLocks/>
          </p:cNvSpPr>
          <p:nvPr/>
        </p:nvSpPr>
        <p:spPr>
          <a:xfrm>
            <a:off x="798837" y="1556792"/>
            <a:ext cx="7589587" cy="2266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１　</a:t>
            </a:r>
            <a:r>
              <a:rPr lang="ja-JP" altLang="en-US" sz="3300" dirty="0">
                <a:solidFill>
                  <a:prstClr val="black">
                    <a:lumMod val="85000"/>
                    <a:lumOff val="15000"/>
                  </a:prst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授業の課題を見つけよう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２　授業づくりをしよう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３　振り返りをしよう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97" name="グループ化 96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98" name="グループ化 97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100" name="グループ化 99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116" name="グループ化 115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137" name="平行四辺形 136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8" name="正方形/長方形 137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9" name="フローチャート: 結合子 138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7" name="グループ化 116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134" name="平行四辺形 133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5" name="正方形/長方形 134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6" name="フローチャート: 結合子 135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8" name="正方形/長方形 117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9" name="正方形/長方形 118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0" name="フローチャート: 和接合 119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フローチャート: 和接合 120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2" name="フローチャート: 論理積ゲート 121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台形 122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4" name="フローチャート: 結合子 123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楕円 124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平行四辺形 125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7" name="平行四辺形 126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8" name="フローチャート: 論理積ゲート 127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9" name="フローチャート: 論理積ゲート 128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0" name="アーチ 129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1" name="アーチ 130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2" name="正方形/長方形 131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3" name="フローチャート: 和接合 132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101" name="直線コネクタ 100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" name="グループ化 101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114" name="直角三角形 113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5" name="直角三角形 114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03" name="グループ化 102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112" name="直角三角形 111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3" name="直角三角形 112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104" name="円 103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5" name="正方形/長方形 104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6" name="台形 105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107" name="直線コネクタ 106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フローチャート: 論理積ゲート 107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9" name="フローチャート: 論理積ゲート 108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10" name="フローチャート: 結合子 109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11" name="フローチャート: 結合子 110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99" name="正方形/長方形 98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40" name="四角形吹き出し 139"/>
          <p:cNvSpPr/>
          <p:nvPr/>
        </p:nvSpPr>
        <p:spPr>
          <a:xfrm>
            <a:off x="3493025" y="3645024"/>
            <a:ext cx="4895399" cy="2418314"/>
          </a:xfrm>
          <a:prstGeom prst="wedgeRectCallout">
            <a:avLst>
              <a:gd name="adj1" fmla="val -67325"/>
              <a:gd name="adj2" fmla="val 193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本研修の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内容は，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根拠のある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予想や仮説を発想する力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chemeClr val="tx1"/>
                </a:solidFill>
                <a:latin typeface="Calibri"/>
                <a:ea typeface="ＭＳ Ｐゴシック" panose="020B0600070205080204" pitchFamily="50" charset="-128"/>
              </a:rPr>
              <a:t>の育成です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45638" y="557264"/>
            <a:ext cx="7542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授業づくり編４年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725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3" y="1844824"/>
            <a:ext cx="83037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動画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　４－１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douga_41">
            <a:hlinkClick r:id="" action="ppaction://media"/>
            <a:extLst>
              <a:ext uri="{FF2B5EF4-FFF2-40B4-BE49-F238E27FC236}">
                <a16:creationId xmlns:a16="http://schemas.microsoft.com/office/drawing/2014/main" id="{2B6712D4-DB04-4F75-9D2C-07CEAAEFE9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0423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3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四角形吹き出し 49"/>
          <p:cNvSpPr/>
          <p:nvPr/>
        </p:nvSpPr>
        <p:spPr>
          <a:xfrm>
            <a:off x="3493025" y="3645024"/>
            <a:ext cx="4895399" cy="2418314"/>
          </a:xfrm>
          <a:prstGeom prst="wedgeRectCallout">
            <a:avLst>
              <a:gd name="adj1" fmla="val -67325"/>
              <a:gd name="adj2" fmla="val 193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本研修の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内容は，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根拠のある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予想や仮説を発想する力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chemeClr val="tx1"/>
                </a:solidFill>
                <a:latin typeface="Calibri"/>
                <a:ea typeface="ＭＳ Ｐゴシック" panose="020B0600070205080204" pitchFamily="50" charset="-128"/>
              </a:rPr>
              <a:t>の育成です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95" name="グループ化 94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96" name="グループ化 95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98" name="グループ化 97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114" name="グループ化 113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135" name="平行四辺形 134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6" name="正方形/長方形 135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7" name="フローチャート: 結合子 136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5" name="グループ化 114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132" name="平行四辺形 131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3" name="正方形/長方形 132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4" name="フローチャート: 結合子 133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6" name="正方形/長方形 115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7" name="正方形/長方形 116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8" name="フローチャート: 和接合 117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9" name="フローチャート: 和接合 118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0" name="フローチャート: 論理積ゲート 119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台形 120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2" name="フローチャート: 結合子 121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楕円 122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4" name="平行四辺形 123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平行四辺形 124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フローチャート: 論理積ゲート 125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7" name="フローチャート: 論理積ゲート 126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8" name="アーチ 127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9" name="アーチ 128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0" name="正方形/長方形 129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1" name="フローチャート: 和接合 130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99" name="直線コネクタ 98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0" name="グループ化 99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112" name="直角三角形 111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3" name="直角三角形 112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01" name="グループ化 100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110" name="直角三角形 109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1" name="直角三角形 110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102" name="円 101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3" name="正方形/長方形 102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4" name="台形 103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105" name="直線コネクタ 104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フローチャート: 論理積ゲート 105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7" name="フローチャート: 論理積ゲート 106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8" name="フローチャート: 結合子 107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9" name="フローチャート: 結合子 108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97" name="正方形/長方形 96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38" name="タイトル 1"/>
          <p:cNvSpPr txBox="1">
            <a:spLocks/>
          </p:cNvSpPr>
          <p:nvPr/>
        </p:nvSpPr>
        <p:spPr>
          <a:xfrm>
            <a:off x="798837" y="1556792"/>
            <a:ext cx="7589587" cy="2266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１　</a:t>
            </a:r>
            <a:r>
              <a:rPr lang="ja-JP" altLang="en-US" sz="3300" dirty="0">
                <a:solidFill>
                  <a:schemeClr val="bg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授業の課題を見つけよう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２　授業づくりをしよう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３　振り返りをしよう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45638" y="557264"/>
            <a:ext cx="7542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授業づくり編４年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600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7543" y="1844824"/>
            <a:ext cx="83037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動画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　４－２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douga_42">
            <a:hlinkClick r:id="" action="ppaction://media"/>
            <a:extLst>
              <a:ext uri="{FF2B5EF4-FFF2-40B4-BE49-F238E27FC236}">
                <a16:creationId xmlns:a16="http://schemas.microsoft.com/office/drawing/2014/main" id="{DB96AD2A-CCEC-46F3-ABA7-7CE1D995AF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0423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50" name="グループ化 49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95" name="グループ化 94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97" name="グループ化 96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113" name="グループ化 112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134" name="平行四辺形 133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5" name="正方形/長方形 134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6" name="フローチャート: 結合子 135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4" name="グループ化 113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131" name="平行四辺形 130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2" name="正方形/長方形 131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3" name="フローチャート: 結合子 132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5" name="正方形/長方形 114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6" name="正方形/長方形 115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7" name="フローチャート: 和接合 116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8" name="フローチャート: 和接合 117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9" name="フローチャート: 論理積ゲート 118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0" name="台形 119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フローチャート: 結合子 120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2" name="楕円 121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平行四辺形 122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4" name="平行四辺形 123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フローチャート: 論理積ゲート 124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フローチャート: 論理積ゲート 125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7" name="アーチ 126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8" name="アーチ 127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9" name="正方形/長方形 128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0" name="フローチャート: 和接合 129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98" name="直線コネクタ 97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グループ化 98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111" name="直角三角形 110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2" name="直角三角形 111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00" name="グループ化 99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109" name="直角三角形 108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0" name="直角三角形 109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101" name="円 100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2" name="正方形/長方形 101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3" name="台形 102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104" name="直線コネクタ 103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フローチャート: 論理積ゲート 104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6" name="フローチャート: 論理積ゲート 105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7" name="フローチャート: 結合子 106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8" name="フローチャート: 結合子 107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96" name="正方形/長方形 95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37" name="四角形吹き出し 136"/>
          <p:cNvSpPr/>
          <p:nvPr/>
        </p:nvSpPr>
        <p:spPr>
          <a:xfrm>
            <a:off x="3493025" y="3645024"/>
            <a:ext cx="4895399" cy="2418314"/>
          </a:xfrm>
          <a:prstGeom prst="wedgeRectCallout">
            <a:avLst>
              <a:gd name="adj1" fmla="val -67325"/>
              <a:gd name="adj2" fmla="val 193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本研修の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内容は，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根拠のある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予想や仮説を発想する力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chemeClr val="tx1"/>
                </a:solidFill>
                <a:latin typeface="Calibri"/>
                <a:ea typeface="ＭＳ Ｐゴシック" panose="020B0600070205080204" pitchFamily="50" charset="-128"/>
              </a:rPr>
              <a:t>の育成です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9" name="タイトル 1"/>
          <p:cNvSpPr txBox="1">
            <a:spLocks/>
          </p:cNvSpPr>
          <p:nvPr/>
        </p:nvSpPr>
        <p:spPr>
          <a:xfrm>
            <a:off x="798837" y="1556792"/>
            <a:ext cx="7589587" cy="2266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１　</a:t>
            </a:r>
            <a:r>
              <a:rPr lang="ja-JP" altLang="en-US" sz="3300" dirty="0">
                <a:solidFill>
                  <a:schemeClr val="bg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授業の課題を見つけよう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２　授業づくりをしよう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３　振り返りをしよう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45638" y="557264"/>
            <a:ext cx="7542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授業づくり編４年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325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14993</TotalTime>
  <Words>650</Words>
  <Application>Microsoft Office PowerPoint</Application>
  <PresentationFormat>画面に合わせる (4:3)</PresentationFormat>
  <Paragraphs>140</Paragraphs>
  <Slides>14</Slides>
  <Notes>14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3" baseType="lpstr">
      <vt:lpstr>HG丸ｺﾞｼｯｸM-PRO</vt:lpstr>
      <vt:lpstr>ＭＳ Ｐゴシック</vt:lpstr>
      <vt:lpstr>ＭＳ ゴシック</vt:lpstr>
      <vt:lpstr>UD デジタル 教科書体 NK-R</vt:lpstr>
      <vt:lpstr>メイリオ</vt:lpstr>
      <vt:lpstr>游ゴシック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宮城県総合教育センター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授業づくり編４年研修スライド</dc:title>
  <dc:creator>宮城県総合教育センター</dc:creator>
  <cp:lastModifiedBy>情報研修室207</cp:lastModifiedBy>
  <cp:revision>798</cp:revision>
  <cp:lastPrinted>2020-02-20T06:37:15Z</cp:lastPrinted>
  <dcterms:created xsi:type="dcterms:W3CDTF">2018-06-05T02:15:14Z</dcterms:created>
  <dcterms:modified xsi:type="dcterms:W3CDTF">2021-02-26T01:22:04Z</dcterms:modified>
</cp:coreProperties>
</file>