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688" r:id="rId2"/>
    <p:sldId id="703" r:id="rId3"/>
    <p:sldId id="704" r:id="rId4"/>
    <p:sldId id="705" r:id="rId5"/>
    <p:sldId id="706" r:id="rId6"/>
    <p:sldId id="717" r:id="rId7"/>
    <p:sldId id="709" r:id="rId8"/>
    <p:sldId id="722" r:id="rId9"/>
    <p:sldId id="718" r:id="rId10"/>
    <p:sldId id="720" r:id="rId11"/>
    <p:sldId id="721" r:id="rId12"/>
    <p:sldId id="719" r:id="rId13"/>
    <p:sldId id="712" r:id="rId14"/>
    <p:sldId id="715" r:id="rId15"/>
  </p:sldIdLst>
  <p:sldSz cx="9144000" cy="6858000" type="screen4x3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7F7F7F"/>
    <a:srgbClr val="BFBFBF"/>
    <a:srgbClr val="FF7C80"/>
    <a:srgbClr val="CCFF99"/>
    <a:srgbClr val="00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65882" autoAdjust="0"/>
  </p:normalViewPr>
  <p:slideViewPr>
    <p:cSldViewPr showGuides="1">
      <p:cViewPr varScale="1">
        <p:scale>
          <a:sx n="76" d="100"/>
          <a:sy n="76" d="100"/>
        </p:scale>
        <p:origin x="2568" y="102"/>
      </p:cViewPr>
      <p:guideLst>
        <p:guide orient="horz" pos="2205"/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15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82" cy="502627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2481" y="0"/>
            <a:ext cx="2984059" cy="502627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r">
              <a:defRPr sz="1200"/>
            </a:lvl1pPr>
          </a:lstStyle>
          <a:p>
            <a:fld id="{96978C92-B3FD-46C1-9081-FE8A64528B4F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6086"/>
            <a:ext cx="2985682" cy="502627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2481" y="9516086"/>
            <a:ext cx="2984059" cy="502627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r">
              <a:defRPr sz="1200"/>
            </a:lvl1pPr>
          </a:lstStyle>
          <a:p>
            <a:fld id="{B9643217-A52B-408C-8961-AB3AE86C6F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4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/>
          <a:lstStyle>
            <a:lvl1pPr algn="r">
              <a:defRPr sz="1200"/>
            </a:lvl1pPr>
          </a:lstStyle>
          <a:p>
            <a:fld id="{79000154-4DF4-4A92-9C50-53922144D3E5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58" tIns="46529" rIns="93058" bIns="465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0"/>
          </a:xfrm>
          <a:prstGeom prst="rect">
            <a:avLst/>
          </a:prstGeom>
        </p:spPr>
        <p:txBody>
          <a:bodyPr vert="horz" lIns="93058" tIns="46529" rIns="93058" bIns="465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0" cy="500935"/>
          </a:xfrm>
          <a:prstGeom prst="rect">
            <a:avLst/>
          </a:prstGeom>
        </p:spPr>
        <p:txBody>
          <a:bodyPr vert="horz" lIns="93058" tIns="46529" rIns="93058" bIns="46529" rtlCol="0" anchor="b"/>
          <a:lstStyle>
            <a:lvl1pPr algn="r">
              <a:defRPr sz="1200"/>
            </a:lvl1pPr>
          </a:lstStyle>
          <a:p>
            <a:fld id="{7E89608B-EE4D-4724-A7DE-390FEE56EB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28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3526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066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811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608B-EE4D-4724-A7DE-390FEE56EB8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211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12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898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13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40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1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712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2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8843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18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4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441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5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911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642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7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639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585">
              <a:defRPr/>
            </a:pPr>
            <a:fld id="{7E89608B-EE4D-4724-A7DE-390FEE56EB80}" type="slidenum"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pPr defTabSz="930585">
                <a:defRPr/>
              </a:pPr>
              <a:t>8</a:t>
            </a:fld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408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理科授業づくり校内研修</a:t>
            </a:r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82572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動画を見よ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模擬授業動画の視聴</a:t>
            </a: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4026756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模擬授業をやってみよ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授業づくり体験</a:t>
            </a: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177774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振り返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9144000" cy="332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振り返り</a:t>
            </a:r>
          </a:p>
        </p:txBody>
      </p:sp>
      <p:sp>
        <p:nvSpPr>
          <p:cNvPr id="4" name="テキスト ボックス 3"/>
          <p:cNvSpPr txBox="1"/>
          <p:nvPr userDrawn="1"/>
        </p:nvSpPr>
        <p:spPr>
          <a:xfrm>
            <a:off x="2951820" y="6525344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宮城県総合教育センター　理科教育研究グループ</a:t>
            </a:r>
          </a:p>
        </p:txBody>
      </p:sp>
    </p:spTree>
    <p:extLst>
      <p:ext uri="{BB962C8B-B14F-4D97-AF65-F5344CB8AC3E}">
        <p14:creationId xmlns:p14="http://schemas.microsoft.com/office/powerpoint/2010/main" val="91447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58BC-7895-4353-AA75-EFB2ADE0071E}" type="datetimeFigureOut">
              <a:rPr kumimoji="1" lang="ja-JP" altLang="en-US" smtClean="0"/>
              <a:t>2021/2/26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843808" y="6356350"/>
            <a:ext cx="345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 dirty="0"/>
              <a:t>宮城県総合教育センター　理科教育グループ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57C9C-233D-4A80-9528-D2A855D9FD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790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0" r:id="rId2"/>
    <p:sldLayoutId id="2147483661" r:id="rId3"/>
    <p:sldLayoutId id="2147483662" r:id="rId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0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テキスト ボックス 2"/>
          <p:cNvSpPr txBox="1"/>
          <p:nvPr/>
        </p:nvSpPr>
        <p:spPr>
          <a:xfrm>
            <a:off x="108013" y="476672"/>
            <a:ext cx="889248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ファシリテーターの先生へ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動画について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marL="265113" indent="-265113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本スライド内に，３本の動画が埋め込まれています。視聴できない場合は，「みやぎ理科支援ナビ」の「みんなで授業づくり編動画３年－１，３年－２，３年－３」を御覧ください。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58763" indent="-258763"/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ワークシート，アンケートについて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「みんなで授業づくり編３年　ワークシート」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（模造紙，付箋紙等，普段使用しているシンキングツールへの代用可） 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「みんなで授業づくり編　振り返りアンケート」</a:t>
            </a:r>
            <a:r>
              <a:rPr lang="ja-JP" altLang="en-US" sz="2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を配布して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ください。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58763" indent="-258763"/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時間の目安　２０分</a:t>
            </a:r>
            <a:r>
              <a:rPr lang="en-US" altLang="ja-JP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</a:p>
          <a:p>
            <a:pPr marL="258763" indent="-258763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１　授業の課題を見つけよう（５分）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２　授業づくりをしよう　　（９分）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３　振り返りをしよう　　　（６分）</a:t>
            </a:r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08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9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6" name="角丸四角形 115"/>
          <p:cNvSpPr/>
          <p:nvPr/>
        </p:nvSpPr>
        <p:spPr>
          <a:xfrm>
            <a:off x="478963" y="548711"/>
            <a:ext cx="980956" cy="504056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３</a:t>
            </a:r>
            <a:r>
              <a:rPr kumimoji="1" lang="ja-JP" altLang="en-US" sz="3200" dirty="0"/>
              <a:t>年</a:t>
            </a:r>
          </a:p>
        </p:txBody>
      </p:sp>
      <p:graphicFrame>
        <p:nvGraphicFramePr>
          <p:cNvPr id="109" name="表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849759"/>
              </p:ext>
            </p:extLst>
          </p:nvPr>
        </p:nvGraphicFramePr>
        <p:xfrm>
          <a:off x="487317" y="1124744"/>
          <a:ext cx="8283958" cy="24973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283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26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</a:rPr>
                        <a:t>本時の問題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6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　</a:t>
                      </a:r>
                      <a:r>
                        <a:rPr lang="ja-JP" altLang="en-US" sz="3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しおとさとうの体積を同じにすると，</a:t>
                      </a:r>
                      <a:endParaRPr lang="en-US" altLang="ja-JP" sz="3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600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rPr>
                        <a:t>どちらが重いだろうか。</a:t>
                      </a:r>
                      <a:endParaRPr lang="ja-JP" altLang="ja-JP" sz="3600" kern="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ＭＳ Ｐゴシック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0" name="タイトル 1"/>
          <p:cNvSpPr txBox="1">
            <a:spLocks/>
          </p:cNvSpPr>
          <p:nvPr/>
        </p:nvSpPr>
        <p:spPr>
          <a:xfrm>
            <a:off x="1573870" y="493751"/>
            <a:ext cx="2834999" cy="57531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「物と重さ」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53" name="四角形吹き出し 52"/>
          <p:cNvSpPr/>
          <p:nvPr/>
        </p:nvSpPr>
        <p:spPr>
          <a:xfrm>
            <a:off x="3273451" y="3908125"/>
            <a:ext cx="5288241" cy="2251662"/>
          </a:xfrm>
          <a:prstGeom prst="wedgeRectCallout">
            <a:avLst>
              <a:gd name="adj1" fmla="val -58487"/>
              <a:gd name="adj2" fmla="val 322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r>
              <a:rPr lang="ja-JP" altLang="en-US" sz="3200" dirty="0">
                <a:solidFill>
                  <a:schemeClr val="tx1"/>
                </a:solidFill>
              </a:rPr>
              <a:t>第３学年は，複数の自然の事物・現象を</a:t>
            </a:r>
            <a:r>
              <a:rPr lang="ja-JP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比較</a:t>
            </a:r>
            <a:r>
              <a:rPr lang="ja-JP" altLang="en-US" sz="3200" dirty="0">
                <a:solidFill>
                  <a:schemeClr val="tx1"/>
                </a:solidFill>
              </a:rPr>
              <a:t>し，その差異点や共通点を捉えること。</a:t>
            </a:r>
          </a:p>
        </p:txBody>
      </p:sp>
      <p:grpSp>
        <p:nvGrpSpPr>
          <p:cNvPr id="54" name="グループ化 53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55" name="グループ化 54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57" name="グループ化 56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73" name="グループ化 72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94" name="平行四辺形 93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フローチャート: 結合子 95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74" name="グループ化 73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91" name="平行四辺形 90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2" name="正方形/長方形 91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3" name="フローチャート: 結合子 92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75" name="正方形/長方形 74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6" name="正方形/長方形 75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7" name="フローチャート: 和接合 76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8" name="フローチャート: 和接合 77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9" name="フローチャート: 論理積ゲート 78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0" name="台形 79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1" name="フローチャート: 結合子 80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2" name="楕円 81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3" name="平行四辺形 82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4" name="平行四辺形 83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5" name="フローチャート: 論理積ゲート 84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6" name="フローチャート: 論理積ゲート 85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アーチ 86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8" name="アーチ 87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フローチャート: 和接合 89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58" name="直線コネクタ 57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グループ化 58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71" name="直角三角形 70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2" name="直角三角形 71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0" name="グループ化 59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69" name="直角三角形 68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70" name="直角三角形 69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61" name="円 60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2" name="正方形/長方形 61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3" name="台形 62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64" name="直線コネクタ 63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フローチャート: 論理積ゲート 64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6" name="フローチャート: 論理積ゲート 65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7" name="フローチャート: 結合子 66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8" name="フローチャート: 結合子 67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56" name="正方形/長方形 55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00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10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864847"/>
              </p:ext>
            </p:extLst>
          </p:nvPr>
        </p:nvGraphicFramePr>
        <p:xfrm>
          <a:off x="539552" y="620688"/>
          <a:ext cx="8136904" cy="563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914551115"/>
                    </a:ext>
                  </a:extLst>
                </a:gridCol>
                <a:gridCol w="3348372">
                  <a:extLst>
                    <a:ext uri="{9D8B030D-6E8A-4147-A177-3AD203B41FA5}">
                      <a16:colId xmlns:a16="http://schemas.microsoft.com/office/drawing/2014/main" val="68242572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393082196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3452623243"/>
                    </a:ext>
                  </a:extLst>
                </a:gridCol>
              </a:tblGrid>
              <a:tr h="432052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単元指導計画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内容の構成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389924"/>
                  </a:ext>
                </a:extLst>
              </a:tr>
              <a:tr h="404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物と重さ（全６時間）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学年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粒子（粒子の保存性）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61170"/>
                  </a:ext>
                </a:extLst>
              </a:tr>
              <a:tr h="7480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身近にある様々な形や大きさの物の重さを比較しよう。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物と重さ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・形と重さ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・体積と重さ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421085"/>
                  </a:ext>
                </a:extLst>
              </a:tr>
              <a:tr h="7480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２</a:t>
                      </a:r>
                      <a:endParaRPr kumimoji="1" lang="en-US" altLang="ja-JP" sz="2800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物は形を変えると，重さはどのようになるかを考え，調べよう。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623383"/>
                  </a:ext>
                </a:extLst>
              </a:tr>
              <a:tr h="7480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物の溶け方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・重さの保存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・物が水に溶ける量の限度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・物が水に溶ける量の変化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140510"/>
                  </a:ext>
                </a:extLst>
              </a:tr>
              <a:tr h="7480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物は，形が変わっても重さは変わらないことをまとめよう。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861427"/>
                  </a:ext>
                </a:extLst>
              </a:tr>
              <a:tr h="7480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砂糖と塩の体積が同じならば，重さはどのようになるのかを考え，調べよう。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水溶液の性質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・酸性，アルカリ性，中性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・気体が溶けている水溶液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・金属を変化させる水溶液</a:t>
                      </a:r>
                      <a:endParaRPr kumimoji="1" lang="en-US" altLang="ja-JP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905339"/>
                  </a:ext>
                </a:extLst>
              </a:tr>
              <a:tr h="7480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solidFill>
                            <a:schemeClr val="tx1"/>
                          </a:solidFill>
                          <a:latin typeface="UD デジタル 教科書体 NK-R" panose="02020400000000000000" pitchFamily="18" charset="-128"/>
                          <a:ea typeface="UD デジタル 教科書体 NK-R" panose="02020400000000000000" pitchFamily="18" charset="-128"/>
                        </a:rPr>
                        <a:t>物は，体積が同じでも重さが違うということをまとめよう。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UD デジタル 教科書体 NK-R" panose="02020400000000000000" pitchFamily="18" charset="-128"/>
                        <a:ea typeface="UD デジタル 教科書体 NK-R" panose="020204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063559"/>
                  </a:ext>
                </a:extLst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644008" y="1615007"/>
            <a:ext cx="4032448" cy="1453953"/>
          </a:xfrm>
          <a:prstGeom prst="roundRect">
            <a:avLst>
              <a:gd name="adj" fmla="val 1051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角丸四角形 96"/>
          <p:cNvSpPr/>
          <p:nvPr/>
        </p:nvSpPr>
        <p:spPr>
          <a:xfrm>
            <a:off x="559532" y="4581128"/>
            <a:ext cx="4032448" cy="93610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6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3550DC-BD4E-4F43-8725-4D8769EF1CCC}" type="slidenum">
              <a:rPr lang="ja-JP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11</a:t>
            </a:fld>
            <a:endParaRPr lang="ja-JP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3" y="1844824"/>
            <a:ext cx="8303732" cy="264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動画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</a:t>
            </a: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編３年－３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" name="douga_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0872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schemeClr val="bg1">
                    <a:lumMod val="8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モデル授業の動画を見てみよう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0" name="グループ化 49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5" name="グループ化 94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97" name="グループ化 96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3" name="グループ化 112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4" name="平行四辺形 133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5" name="正方形/長方形 134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6" name="フローチャート: 結合子 135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4" name="グループ化 113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1" name="平行四辺形 130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2" name="正方形/長方形 131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3" name="フローチャート: 結合子 132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5" name="正方形/長方形 114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6" name="正方形/長方形 115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7" name="フローチャート: 和接合 116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8" name="フローチャート: 和接合 117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フローチャート: 論理積ゲート 118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台形 119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フローチャート: 結合子 120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楕円 121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平行四辺形 122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平行四辺形 123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フローチャート: 論理積ゲート 124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フローチャート: 論理積ゲート 125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アーチ 126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アーチ 127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正方形/長方形 128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フローチャート: 和接合 129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98" name="直線コネクタ 97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グループ化 98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1" name="直角三角形 110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2" name="直角三角形 111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00" name="グループ化 99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09" name="直角三角形 108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0" name="直角三角形 109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1" name="円 100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2" name="正方形/長方形 101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3" name="台形 102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4" name="直線コネクタ 103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フローチャート: 論理積ゲート 104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フローチャート: 論理積ゲート 105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7" name="フローチャート: 結合子 106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8" name="フローチャート: 結合子 107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6" name="正方形/長方形 95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38" name="四角形吹き出し 137"/>
          <p:cNvSpPr/>
          <p:nvPr/>
        </p:nvSpPr>
        <p:spPr>
          <a:xfrm>
            <a:off x="3700232" y="3877631"/>
            <a:ext cx="4392488" cy="1951870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　問題を見いだす力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　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29520" y="557264"/>
            <a:ext cx="7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授業づくり編３年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4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3" y="1340768"/>
            <a:ext cx="83037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みんなで校内研修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noProof="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</a:t>
            </a: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編３年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85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467543" y="1340768"/>
            <a:ext cx="83037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みんなで校内研修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noProof="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</a:t>
            </a: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編３年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04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539552" y="692696"/>
            <a:ext cx="3706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研修のねらい</a:t>
            </a:r>
          </a:p>
        </p:txBody>
      </p:sp>
      <p:sp>
        <p:nvSpPr>
          <p:cNvPr id="3" name="四角形吹き出し 2"/>
          <p:cNvSpPr/>
          <p:nvPr/>
        </p:nvSpPr>
        <p:spPr>
          <a:xfrm>
            <a:off x="2166042" y="1663635"/>
            <a:ext cx="6521261" cy="2624618"/>
          </a:xfrm>
          <a:prstGeom prst="wedgeRectCallout">
            <a:avLst>
              <a:gd name="adj1" fmla="val -49329"/>
              <a:gd name="adj2" fmla="val 7234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ja-JP" altLang="en-US" sz="4400" dirty="0">
                <a:solidFill>
                  <a:schemeClr val="tx1"/>
                </a:solidFill>
              </a:rPr>
              <a:t>児童の</a:t>
            </a:r>
            <a:r>
              <a:rPr lang="ja-JP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「問題を見いだす力」</a:t>
            </a:r>
            <a:r>
              <a:rPr lang="ja-JP" altLang="en-US" sz="4400" dirty="0">
                <a:solidFill>
                  <a:schemeClr val="tx1"/>
                </a:solidFill>
              </a:rPr>
              <a:t>を育成する理科授業づくりをしよう。</a:t>
            </a:r>
          </a:p>
        </p:txBody>
      </p:sp>
      <p:grpSp>
        <p:nvGrpSpPr>
          <p:cNvPr id="172" name="グループ化 171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173" name="グループ化 172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175" name="グループ化 174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91" name="グループ化 190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212" name="平行四辺形 211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13" name="正方形/長方形 212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14" name="フローチャート: 結合子 213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92" name="グループ化 191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209" name="平行四辺形 208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10" name="正方形/長方形 209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211" name="フローチャート: 結合子 210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93" name="正方形/長方形 192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4" name="正方形/長方形 193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5" name="フローチャート: 和接合 194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6" name="フローチャート: 和接合 195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7" name="フローチャート: 論理積ゲート 196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8" name="台形 197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9" name="フローチャート: 結合子 198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0" name="楕円 199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1" name="平行四辺形 200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2" name="平行四辺形 201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3" name="フローチャート: 論理積ゲート 202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4" name="フローチャート: 論理積ゲート 203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5" name="アーチ 204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6" name="アーチ 205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7" name="正方形/長方形 206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08" name="フローチャート: 和接合 207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76" name="直線コネクタ 175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グループ化 176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89" name="直角三角形 188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90" name="直角三角形 189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78" name="グループ化 177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87" name="直角三角形 186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88" name="直角三角形 187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79" name="円 178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0" name="正方形/長方形 179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1" name="台形 180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82" name="直線コネクタ 181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フローチャート: 論理積ゲート 182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4" name="フローチャート: 論理積ゲート 183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5" name="フローチャート: 結合子 184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86" name="フローチャート: 結合子 185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74" name="正方形/長方形 173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6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prstClr val="black">
                    <a:lumMod val="85000"/>
                    <a:lumOff val="15000"/>
                  </a:prst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4" name="テキスト ボックス 193"/>
          <p:cNvSpPr txBox="1"/>
          <p:nvPr/>
        </p:nvSpPr>
        <p:spPr>
          <a:xfrm>
            <a:off x="829520" y="557264"/>
            <a:ext cx="7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授業づくり編３年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93" name="グループ化 92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94" name="グループ化 93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96" name="グループ化 95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12" name="グループ化 111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33" name="平行四辺形 132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4" name="正方形/長方形 133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5" name="フローチャート: 結合子 134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13" name="グループ化 112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30" name="平行四辺形 129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1" name="正方形/長方形 130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32" name="フローチャート: 結合子 131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14" name="正方形/長方形 113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5" name="正方形/長方形 114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6" name="フローチャート: 和接合 115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7" name="フローチャート: 和接合 116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8" name="フローチャート: 論理積ゲート 117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9" name="台形 118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0" name="フローチャート: 結合子 119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楕円 120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2" name="平行四辺形 121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平行四辺形 122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4" name="フローチャート: 論理積ゲート 123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フローチャート: 論理積ゲート 124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アーチ 125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7" name="アーチ 126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8" name="正方形/長方形 127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9" name="フローチャート: 和接合 128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97" name="直線コネクタ 96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" name="グループ化 97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10" name="直角三角形 109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11" name="直角三角形 110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99" name="グループ化 98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08" name="直角三角形 107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9" name="直角三角形 108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00" name="円 99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1" name="正方形/長方形 100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2" name="台形 101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03" name="直線コネクタ 102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フローチャート: 論理積ゲート 103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5" name="フローチャート: 論理積ゲート 104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6" name="フローチャート: 結合子 105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07" name="フローチャート: 結合子 106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95" name="正方形/長方形 94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37" name="四角形吹き出し 136"/>
          <p:cNvSpPr/>
          <p:nvPr/>
        </p:nvSpPr>
        <p:spPr>
          <a:xfrm>
            <a:off x="3700232" y="3877631"/>
            <a:ext cx="4392488" cy="1951870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　問題を見いだす力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　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55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37231" y="3063443"/>
            <a:ext cx="8434044" cy="115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prstClr val="black">
                    <a:lumMod val="85000"/>
                    <a:lumOff val="15000"/>
                  </a:prst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38" name="グループ化 137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139" name="グループ化 138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141" name="グループ化 140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58" name="グループ化 157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79" name="平行四辺形 178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80" name="正方形/長方形 179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81" name="フローチャート: 結合子 180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59" name="グループ化 158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76" name="平行四辺形 175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77" name="正方形/長方形 176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78" name="フローチャート: 結合子 177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60" name="正方形/長方形 159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1" name="正方形/長方形 160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2" name="フローチャート: 和接合 161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3" name="フローチャート: 和接合 162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4" name="フローチャート: 論理積ゲート 163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5" name="台形 164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6" name="フローチャート: 結合子 165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7" name="楕円 166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8" name="平行四辺形 167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9" name="平行四辺形 168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0" name="フローチャート: 論理積ゲート 169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1" name="フローチャート: 論理積ゲート 170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2" name="アーチ 171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3" name="アーチ 172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4" name="正方形/長方形 173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5" name="フローチャート: 和接合 174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42" name="直線コネクタ 141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グループ化 142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56" name="直角三角形 155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7" name="直角三角形 156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44" name="グループ化 143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54" name="直角三角形 153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5" name="直角三角形 154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45" name="円 144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6" name="正方形/長方形 145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7" name="台形 146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48" name="直線コネクタ 147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フローチャート: 論理積ゲート 148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0" name="フローチャート: 論理積ゲート 149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2" name="フローチャート: 結合子 151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3" name="フローチャート: 結合子 152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40" name="正方形/長方形 139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83" name="四角形吹き出し 182"/>
          <p:cNvSpPr/>
          <p:nvPr/>
        </p:nvSpPr>
        <p:spPr>
          <a:xfrm>
            <a:off x="3700232" y="3877631"/>
            <a:ext cx="4392488" cy="1951870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　問題を見いだす力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　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29520" y="557264"/>
            <a:ext cx="7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授業づくり編３年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72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3" y="1844824"/>
            <a:ext cx="8303732" cy="264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動画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授業づくり編３年－１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douga_31">
            <a:hlinkClick r:id="" action="ppaction://media"/>
            <a:extLst>
              <a:ext uri="{FF2B5EF4-FFF2-40B4-BE49-F238E27FC236}">
                <a16:creationId xmlns:a16="http://schemas.microsoft.com/office/drawing/2014/main" id="{EF471765-9C6F-49F3-A221-D168BF3A8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schemeClr val="bg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37" name="グループ化 136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138" name="グループ化 137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140" name="グループ化 139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57" name="グループ化 156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78" name="平行四辺形 177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79" name="正方形/長方形 178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80" name="フローチャート: 結合子 179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58" name="グループ化 157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75" name="平行四辺形 174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76" name="正方形/長方形 175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77" name="フローチャート: 結合子 176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59" name="正方形/長方形 158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0" name="正方形/長方形 159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1" name="フローチャート: 和接合 160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2" name="フローチャート: 和接合 161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3" name="フローチャート: 論理積ゲート 162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4" name="台形 163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5" name="フローチャート: 結合子 164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6" name="楕円 165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7" name="平行四辺形 166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8" name="平行四辺形 167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9" name="フローチャート: 論理積ゲート 168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0" name="フローチャート: 論理積ゲート 169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1" name="アーチ 170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2" name="アーチ 171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3" name="正方形/長方形 172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4" name="フローチャート: 和接合 173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41" name="直線コネクタ 140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グループ化 141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55" name="直角三角形 154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6" name="直角三角形 155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43" name="グループ化 142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53" name="直角三角形 152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4" name="直角三角形 153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44" name="円 143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5" name="正方形/長方形 144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6" name="台形 145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47" name="直線コネクタ 146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フローチャート: 論理積ゲート 147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9" name="フローチャート: 論理積ゲート 148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0" name="フローチャート: 結合子 149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2" name="フローチャート: 結合子 151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9" name="正方形/長方形 138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83" name="四角形吹き出し 182"/>
          <p:cNvSpPr/>
          <p:nvPr/>
        </p:nvSpPr>
        <p:spPr>
          <a:xfrm>
            <a:off x="3700232" y="3877631"/>
            <a:ext cx="4392488" cy="1951870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　問題を見いだす力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　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29520" y="557264"/>
            <a:ext cx="7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授業づくり編３年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600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7543" y="1844824"/>
            <a:ext cx="8303732" cy="264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動画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授業づくり編３年－２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douga_32">
            <a:hlinkClick r:id="" action="ppaction://media"/>
            <a:extLst>
              <a:ext uri="{FF2B5EF4-FFF2-40B4-BE49-F238E27FC236}">
                <a16:creationId xmlns:a16="http://schemas.microsoft.com/office/drawing/2014/main" id="{38654414-6FA6-4750-B129-07FEC8AF4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6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7010400" y="64611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550DC-BD4E-4F43-8725-4D8769EF1CC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タイトル 1"/>
          <p:cNvSpPr txBox="1">
            <a:spLocks/>
          </p:cNvSpPr>
          <p:nvPr/>
        </p:nvSpPr>
        <p:spPr>
          <a:xfrm>
            <a:off x="798837" y="1556792"/>
            <a:ext cx="7589587" cy="226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１　</a:t>
            </a:r>
            <a:r>
              <a:rPr lang="ja-JP" altLang="en-US" sz="3300" dirty="0">
                <a:solidFill>
                  <a:schemeClr val="bg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授業の課題を見つけよう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２　授業づくりをしよう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３　振り返りをしよう</a:t>
            </a:r>
            <a:endParaRPr kumimoji="1" lang="en-US" altLang="ja-JP" sz="3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37" name="グループ化 136"/>
          <p:cNvGrpSpPr>
            <a:grpSpLocks noChangeAspect="1"/>
          </p:cNvGrpSpPr>
          <p:nvPr/>
        </p:nvGrpSpPr>
        <p:grpSpPr>
          <a:xfrm>
            <a:off x="531848" y="3789039"/>
            <a:ext cx="2117488" cy="2513453"/>
            <a:chOff x="1140428" y="1436143"/>
            <a:chExt cx="3200444" cy="3798919"/>
          </a:xfrm>
        </p:grpSpPr>
        <p:grpSp>
          <p:nvGrpSpPr>
            <p:cNvPr id="138" name="グループ化 137"/>
            <p:cNvGrpSpPr/>
            <p:nvPr/>
          </p:nvGrpSpPr>
          <p:grpSpPr>
            <a:xfrm>
              <a:off x="1140428" y="1436143"/>
              <a:ext cx="2938004" cy="3798919"/>
              <a:chOff x="1135049" y="1463038"/>
              <a:chExt cx="2938004" cy="3798919"/>
            </a:xfrm>
          </p:grpSpPr>
          <p:grpSp>
            <p:nvGrpSpPr>
              <p:cNvPr id="140" name="グループ化 139"/>
              <p:cNvGrpSpPr/>
              <p:nvPr/>
            </p:nvGrpSpPr>
            <p:grpSpPr>
              <a:xfrm>
                <a:off x="1135049" y="1463038"/>
                <a:ext cx="2938004" cy="3798919"/>
                <a:chOff x="2908430" y="1463039"/>
                <a:chExt cx="2938004" cy="3798919"/>
              </a:xfrm>
            </p:grpSpPr>
            <p:grpSp>
              <p:nvGrpSpPr>
                <p:cNvPr id="157" name="グループ化 156"/>
                <p:cNvGrpSpPr/>
                <p:nvPr/>
              </p:nvGrpSpPr>
              <p:grpSpPr>
                <a:xfrm rot="10059279">
                  <a:off x="4459902" y="3309121"/>
                  <a:ext cx="1028127" cy="301835"/>
                  <a:chOff x="2556212" y="3202652"/>
                  <a:chExt cx="1028127" cy="301835"/>
                </a:xfrm>
              </p:grpSpPr>
              <p:sp>
                <p:nvSpPr>
                  <p:cNvPr id="178" name="平行四辺形 177"/>
                  <p:cNvSpPr/>
                  <p:nvPr/>
                </p:nvSpPr>
                <p:spPr>
                  <a:xfrm rot="18398085">
                    <a:off x="3201954" y="3122101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79" name="正方形/長方形 178"/>
                  <p:cNvSpPr/>
                  <p:nvPr/>
                </p:nvSpPr>
                <p:spPr>
                  <a:xfrm rot="14973917">
                    <a:off x="2776931" y="3051658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80" name="フローチャート: 結合子 179"/>
                  <p:cNvSpPr/>
                  <p:nvPr/>
                </p:nvSpPr>
                <p:spPr>
                  <a:xfrm>
                    <a:off x="3031477" y="3202652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grpSp>
              <p:nvGrpSpPr>
                <p:cNvPr id="158" name="グループ化 157"/>
                <p:cNvGrpSpPr/>
                <p:nvPr/>
              </p:nvGrpSpPr>
              <p:grpSpPr>
                <a:xfrm>
                  <a:off x="2908430" y="3410146"/>
                  <a:ext cx="601851" cy="699304"/>
                  <a:chOff x="2908430" y="3410146"/>
                  <a:chExt cx="601851" cy="699304"/>
                </a:xfrm>
              </p:grpSpPr>
              <p:sp>
                <p:nvSpPr>
                  <p:cNvPr id="175" name="平行四辺形 174"/>
                  <p:cNvSpPr/>
                  <p:nvPr/>
                </p:nvSpPr>
                <p:spPr>
                  <a:xfrm rot="14486749">
                    <a:off x="3127896" y="3194014"/>
                    <a:ext cx="166254" cy="598517"/>
                  </a:xfrm>
                  <a:prstGeom prst="parallelogram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76" name="正方形/長方形 175"/>
                  <p:cNvSpPr/>
                  <p:nvPr/>
                </p:nvSpPr>
                <p:spPr>
                  <a:xfrm rot="8825832">
                    <a:off x="2974504" y="3530799"/>
                    <a:ext cx="137214" cy="5786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77" name="フローチャート: 結合子 176"/>
                  <p:cNvSpPr/>
                  <p:nvPr/>
                </p:nvSpPr>
                <p:spPr>
                  <a:xfrm>
                    <a:off x="2908430" y="3550728"/>
                    <a:ext cx="107511" cy="122711"/>
                  </a:xfrm>
                  <a:prstGeom prst="flowChartConnector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159" name="正方形/長方形 158"/>
                <p:cNvSpPr/>
                <p:nvPr/>
              </p:nvSpPr>
              <p:spPr>
                <a:xfrm>
                  <a:off x="3198736" y="1712422"/>
                  <a:ext cx="1597707" cy="125522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0" name="正方形/長方形 159"/>
                <p:cNvSpPr/>
                <p:nvPr/>
              </p:nvSpPr>
              <p:spPr>
                <a:xfrm>
                  <a:off x="3911136" y="1546167"/>
                  <a:ext cx="170413" cy="16625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1" name="フローチャート: 和接合 160"/>
                <p:cNvSpPr/>
                <p:nvPr/>
              </p:nvSpPr>
              <p:spPr>
                <a:xfrm>
                  <a:off x="3382703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2" name="フローチャート: 和接合 161"/>
                <p:cNvSpPr/>
                <p:nvPr/>
              </p:nvSpPr>
              <p:spPr>
                <a:xfrm>
                  <a:off x="4273781" y="2098963"/>
                  <a:ext cx="324196" cy="315884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3" name="フローチャート: 論理積ゲート 162"/>
                <p:cNvSpPr/>
                <p:nvPr/>
              </p:nvSpPr>
              <p:spPr>
                <a:xfrm rot="16200000">
                  <a:off x="3212869" y="3113116"/>
                  <a:ext cx="1587731" cy="1296786"/>
                </a:xfrm>
                <a:prstGeom prst="flowChartDelay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4" name="台形 163"/>
                <p:cNvSpPr/>
                <p:nvPr/>
              </p:nvSpPr>
              <p:spPr>
                <a:xfrm rot="10800000">
                  <a:off x="3790141" y="2618509"/>
                  <a:ext cx="382385" cy="232756"/>
                </a:xfrm>
                <a:prstGeom prst="trapezoid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5" name="フローチャート: 結合子 164"/>
                <p:cNvSpPr/>
                <p:nvPr/>
              </p:nvSpPr>
              <p:spPr>
                <a:xfrm>
                  <a:off x="3940231" y="2348348"/>
                  <a:ext cx="83127" cy="87284"/>
                </a:xfrm>
                <a:prstGeom prst="flowChartConnector">
                  <a:avLst/>
                </a:prstGeom>
                <a:solidFill>
                  <a:srgbClr val="FF0000"/>
                </a:solidFill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6" name="楕円 165"/>
                <p:cNvSpPr/>
                <p:nvPr/>
              </p:nvSpPr>
              <p:spPr>
                <a:xfrm>
                  <a:off x="3607722" y="1463039"/>
                  <a:ext cx="764769" cy="8312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7" name="平行四辺形 166"/>
                <p:cNvSpPr/>
                <p:nvPr/>
              </p:nvSpPr>
              <p:spPr>
                <a:xfrm>
                  <a:off x="3624348" y="4555375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8" name="平行四辺形 167"/>
                <p:cNvSpPr/>
                <p:nvPr/>
              </p:nvSpPr>
              <p:spPr>
                <a:xfrm flipH="1">
                  <a:off x="4222863" y="4555014"/>
                  <a:ext cx="166254" cy="598517"/>
                </a:xfrm>
                <a:prstGeom prst="parallelogram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9" name="フローチャート: 論理積ゲート 168"/>
                <p:cNvSpPr/>
                <p:nvPr/>
              </p:nvSpPr>
              <p:spPr>
                <a:xfrm rot="16200000">
                  <a:off x="3603567" y="5074923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0" name="フローチャート: 論理積ゲート 169"/>
                <p:cNvSpPr/>
                <p:nvPr/>
              </p:nvSpPr>
              <p:spPr>
                <a:xfrm rot="16200000">
                  <a:off x="4305994" y="5074922"/>
                  <a:ext cx="116378" cy="257692"/>
                </a:xfrm>
                <a:prstGeom prst="flowChartDelay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1" name="アーチ 170"/>
                <p:cNvSpPr/>
                <p:nvPr/>
              </p:nvSpPr>
              <p:spPr>
                <a:xfrm rot="19486323">
                  <a:off x="3067633" y="3915916"/>
                  <a:ext cx="540327" cy="606829"/>
                </a:xfrm>
                <a:prstGeom prst="blockArc">
                  <a:avLst>
                    <a:gd name="adj1" fmla="val 7804620"/>
                    <a:gd name="adj2" fmla="val 18376505"/>
                    <a:gd name="adj3" fmla="val 2513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2" name="アーチ 171"/>
                <p:cNvSpPr/>
                <p:nvPr/>
              </p:nvSpPr>
              <p:spPr>
                <a:xfrm rot="11557045">
                  <a:off x="5306107" y="2765765"/>
                  <a:ext cx="540327" cy="606829"/>
                </a:xfrm>
                <a:prstGeom prst="blockArc">
                  <a:avLst>
                    <a:gd name="adj1" fmla="val 8124873"/>
                    <a:gd name="adj2" fmla="val 5364094"/>
                    <a:gd name="adj3" fmla="val 22896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3" name="正方形/長方形 172"/>
                <p:cNvSpPr/>
                <p:nvPr/>
              </p:nvSpPr>
              <p:spPr>
                <a:xfrm>
                  <a:off x="3462251" y="3956858"/>
                  <a:ext cx="1093124" cy="465513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4" name="フローチャート: 和接合 173"/>
                <p:cNvSpPr/>
                <p:nvPr/>
              </p:nvSpPr>
              <p:spPr>
                <a:xfrm>
                  <a:off x="3549532" y="4156002"/>
                  <a:ext cx="116379" cy="116379"/>
                </a:xfrm>
                <a:prstGeom prst="flowChartSummingJunction">
                  <a:avLst/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cxnSp>
            <p:nvCxnSpPr>
              <p:cNvPr id="141" name="直線コネクタ 140"/>
              <p:cNvCxnSpPr/>
              <p:nvPr/>
            </p:nvCxnSpPr>
            <p:spPr>
              <a:xfrm flipH="1">
                <a:off x="1996678" y="3656768"/>
                <a:ext cx="1968" cy="300089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グループ化 141"/>
              <p:cNvGrpSpPr/>
              <p:nvPr/>
            </p:nvGrpSpPr>
            <p:grpSpPr>
              <a:xfrm rot="21314336">
                <a:off x="1867727" y="3124493"/>
                <a:ext cx="410440" cy="752508"/>
                <a:chOff x="5051927" y="4432135"/>
                <a:chExt cx="553984" cy="910911"/>
              </a:xfrm>
            </p:grpSpPr>
            <p:sp>
              <p:nvSpPr>
                <p:cNvPr id="155" name="直角三角形 154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6" name="直角三角形 155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grpSp>
            <p:nvGrpSpPr>
              <p:cNvPr id="143" name="グループ化 142"/>
              <p:cNvGrpSpPr/>
              <p:nvPr/>
            </p:nvGrpSpPr>
            <p:grpSpPr>
              <a:xfrm rot="717347" flipH="1">
                <a:off x="2194335" y="3122466"/>
                <a:ext cx="410440" cy="752508"/>
                <a:chOff x="5051927" y="4432135"/>
                <a:chExt cx="553984" cy="910911"/>
              </a:xfrm>
            </p:grpSpPr>
            <p:sp>
              <p:nvSpPr>
                <p:cNvPr id="153" name="直角三角形 152"/>
                <p:cNvSpPr/>
                <p:nvPr/>
              </p:nvSpPr>
              <p:spPr>
                <a:xfrm>
                  <a:off x="5051927" y="4432135"/>
                  <a:ext cx="398613" cy="399733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4" name="直角三角形 153"/>
                <p:cNvSpPr/>
                <p:nvPr/>
              </p:nvSpPr>
              <p:spPr>
                <a:xfrm rot="8237141">
                  <a:off x="5317982" y="4722486"/>
                  <a:ext cx="287929" cy="620560"/>
                </a:xfrm>
                <a:prstGeom prst="rt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44" name="円 143"/>
              <p:cNvSpPr/>
              <p:nvPr/>
            </p:nvSpPr>
            <p:spPr>
              <a:xfrm>
                <a:off x="1662375" y="2977974"/>
                <a:ext cx="1129039" cy="1048554"/>
              </a:xfrm>
              <a:prstGeom prst="pie">
                <a:avLst>
                  <a:gd name="adj1" fmla="val 13344319"/>
                  <a:gd name="adj2" fmla="val 194373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5" name="正方形/長方形 144"/>
              <p:cNvSpPr/>
              <p:nvPr/>
            </p:nvSpPr>
            <p:spPr>
              <a:xfrm rot="20810975" flipV="1">
                <a:off x="2158460" y="3583390"/>
                <a:ext cx="408116" cy="2269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6" name="台形 145"/>
              <p:cNvSpPr/>
              <p:nvPr/>
            </p:nvSpPr>
            <p:spPr>
              <a:xfrm>
                <a:off x="2127551" y="2978326"/>
                <a:ext cx="186485" cy="371869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147" name="直線コネクタ 146"/>
              <p:cNvCxnSpPr/>
              <p:nvPr/>
            </p:nvCxnSpPr>
            <p:spPr>
              <a:xfrm>
                <a:off x="1996678" y="4412129"/>
                <a:ext cx="0" cy="134933"/>
              </a:xfrm>
              <a:prstGeom prst="line">
                <a:avLst/>
              </a:prstGeom>
              <a:ln w="19050"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フローチャート: 論理積ゲート 147"/>
              <p:cNvSpPr/>
              <p:nvPr/>
            </p:nvSpPr>
            <p:spPr>
              <a:xfrm>
                <a:off x="1326638" y="2221594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49" name="フローチャート: 論理積ゲート 148"/>
              <p:cNvSpPr/>
              <p:nvPr/>
            </p:nvSpPr>
            <p:spPr>
              <a:xfrm rot="10800000">
                <a:off x="3023063" y="2217567"/>
                <a:ext cx="95323" cy="235891"/>
              </a:xfrm>
              <a:prstGeom prst="flowChartDela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0" name="フローチャート: 結合子 149"/>
              <p:cNvSpPr/>
              <p:nvPr/>
            </p:nvSpPr>
            <p:spPr>
              <a:xfrm>
                <a:off x="2097118" y="367969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2" name="フローチャート: 結合子 151"/>
              <p:cNvSpPr/>
              <p:nvPr/>
            </p:nvSpPr>
            <p:spPr>
              <a:xfrm>
                <a:off x="2097118" y="3877666"/>
                <a:ext cx="69732" cy="69371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9" name="正方形/長方形 138"/>
            <p:cNvSpPr/>
            <p:nvPr/>
          </p:nvSpPr>
          <p:spPr>
            <a:xfrm rot="1948896">
              <a:off x="4213572" y="1474644"/>
              <a:ext cx="127300" cy="1656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82" name="四角形吹き出し 181"/>
          <p:cNvSpPr/>
          <p:nvPr/>
        </p:nvSpPr>
        <p:spPr>
          <a:xfrm>
            <a:off x="3700232" y="3877631"/>
            <a:ext cx="4392488" cy="1951870"/>
          </a:xfrm>
          <a:prstGeom prst="wedgeRectCallout">
            <a:avLst>
              <a:gd name="adj1" fmla="val -67325"/>
              <a:gd name="adj2" fmla="val 19367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本研修の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内容は，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　問題を見いだす力</a:t>
            </a:r>
            <a:endParaRPr lang="en-US" altLang="ja-JP" sz="320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noProof="0" dirty="0">
                <a:solidFill>
                  <a:schemeClr val="tx1"/>
                </a:solidFill>
                <a:latin typeface="Calibri"/>
                <a:ea typeface="ＭＳ Ｐゴシック" panose="020B0600070205080204" pitchFamily="50" charset="-128"/>
              </a:rPr>
              <a:t>　の育成です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29520" y="557264"/>
            <a:ext cx="741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メイリオ" panose="020B0604030504040204" pitchFamily="50" charset="-128"/>
              </a:rPr>
              <a:t>授業づくり編３年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2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15147</TotalTime>
  <Words>618</Words>
  <Application>Microsoft Office PowerPoint</Application>
  <PresentationFormat>画面に合わせる (4:3)</PresentationFormat>
  <Paragraphs>136</Paragraphs>
  <Slides>14</Slides>
  <Notes>14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HG丸ｺﾞｼｯｸM-PRO</vt:lpstr>
      <vt:lpstr>ＭＳ Ｐゴシック</vt:lpstr>
      <vt:lpstr>ＭＳ ゴシック</vt:lpstr>
      <vt:lpstr>UD デジタル 教科書体 NK-R</vt:lpstr>
      <vt:lpstr>メイリオ</vt:lpstr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宮城県総合教育センター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授業づくり編３年研修スライド</dc:title>
  <dc:creator>宮城県総合教育センター</dc:creator>
  <cp:lastModifiedBy>情報研修室207</cp:lastModifiedBy>
  <cp:revision>797</cp:revision>
  <cp:lastPrinted>2020-02-20T06:33:44Z</cp:lastPrinted>
  <dcterms:created xsi:type="dcterms:W3CDTF">2018-06-05T02:15:14Z</dcterms:created>
  <dcterms:modified xsi:type="dcterms:W3CDTF">2021-02-26T01:21:31Z</dcterms:modified>
</cp:coreProperties>
</file>