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22" r:id="rId1"/>
    <p:sldMasterId id="2147484141" r:id="rId2"/>
  </p:sldMasterIdLst>
  <p:notesMasterIdLst>
    <p:notesMasterId r:id="rId41"/>
  </p:notesMasterIdLst>
  <p:handoutMasterIdLst>
    <p:handoutMasterId r:id="rId42"/>
  </p:handoutMasterIdLst>
  <p:sldIdLst>
    <p:sldId id="557" r:id="rId3"/>
    <p:sldId id="898" r:id="rId4"/>
    <p:sldId id="895" r:id="rId5"/>
    <p:sldId id="298" r:id="rId6"/>
    <p:sldId id="815" r:id="rId7"/>
    <p:sldId id="641" r:id="rId8"/>
    <p:sldId id="642" r:id="rId9"/>
    <p:sldId id="759" r:id="rId10"/>
    <p:sldId id="643" r:id="rId11"/>
    <p:sldId id="822" r:id="rId12"/>
    <p:sldId id="894" r:id="rId13"/>
    <p:sldId id="705" r:id="rId14"/>
    <p:sldId id="729" r:id="rId15"/>
    <p:sldId id="813" r:id="rId16"/>
    <p:sldId id="881" r:id="rId17"/>
    <p:sldId id="882" r:id="rId18"/>
    <p:sldId id="883" r:id="rId19"/>
    <p:sldId id="885" r:id="rId20"/>
    <p:sldId id="886" r:id="rId21"/>
    <p:sldId id="887" r:id="rId22"/>
    <p:sldId id="896" r:id="rId23"/>
    <p:sldId id="888" r:id="rId24"/>
    <p:sldId id="889" r:id="rId25"/>
    <p:sldId id="890" r:id="rId26"/>
    <p:sldId id="891" r:id="rId27"/>
    <p:sldId id="824" r:id="rId28"/>
    <p:sldId id="834" r:id="rId29"/>
    <p:sldId id="829" r:id="rId30"/>
    <p:sldId id="839" r:id="rId31"/>
    <p:sldId id="841" r:id="rId32"/>
    <p:sldId id="842" r:id="rId33"/>
    <p:sldId id="843" r:id="rId34"/>
    <p:sldId id="867" r:id="rId35"/>
    <p:sldId id="876" r:id="rId36"/>
    <p:sldId id="877" r:id="rId37"/>
    <p:sldId id="878" r:id="rId38"/>
    <p:sldId id="879" r:id="rId39"/>
    <p:sldId id="880" r:id="rId40"/>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gwhGE8zh23cv/J2ORxMol2Syu/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齋藤弘美"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DAD4FA"/>
    <a:srgbClr val="F6FAD4"/>
    <a:srgbClr val="FFABC7"/>
    <a:srgbClr val="FAF5D4"/>
    <a:srgbClr val="FAD4DB"/>
    <a:srgbClr val="FFB9D0"/>
    <a:srgbClr val="FF9B9B"/>
    <a:srgbClr val="9987F8"/>
    <a:srgbClr val="7B6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C90E9D-C958-414A-A142-A5DCFFB45E6D}">
  <a:tblStyle styleId="{ADC90E9D-C958-414A-A142-A5DCFFB45E6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0585B28-AF02-4129-ACAE-AA06BF645E2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6" autoAdjust="0"/>
    <p:restoredTop sz="82247" autoAdjust="0"/>
  </p:normalViewPr>
  <p:slideViewPr>
    <p:cSldViewPr snapToGrid="0">
      <p:cViewPr>
        <p:scale>
          <a:sx n="66" d="100"/>
          <a:sy n="66" d="100"/>
        </p:scale>
        <p:origin x="1248" y="-6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5890"/>
    </p:cViewPr>
  </p:sorterViewPr>
  <p:notesViewPr>
    <p:cSldViewPr snapToGrid="0">
      <p:cViewPr>
        <p:scale>
          <a:sx n="66" d="100"/>
          <a:sy n="66" d="100"/>
        </p:scale>
        <p:origin x="2405" y="2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89"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87"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90"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86"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 Id="rId88" Type="http://schemas.openxmlformats.org/officeDocument/2006/relationships/presProps" Target="presProps.xml"/><Relationship Id="rId9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1" y="31"/>
            <a:ext cx="4301543" cy="341062"/>
          </a:xfrm>
          <a:prstGeom prst="rect">
            <a:avLst/>
          </a:prstGeom>
        </p:spPr>
        <p:txBody>
          <a:bodyPr vert="horz" lIns="91811" tIns="45910" rIns="91811" bIns="459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832" y="31"/>
            <a:ext cx="4301543" cy="341062"/>
          </a:xfrm>
          <a:prstGeom prst="rect">
            <a:avLst/>
          </a:prstGeom>
        </p:spPr>
        <p:txBody>
          <a:bodyPr vert="horz" lIns="91811" tIns="45910" rIns="91811" bIns="45910" rtlCol="0"/>
          <a:lstStyle>
            <a:lvl1pPr algn="r">
              <a:defRPr sz="1200"/>
            </a:lvl1pPr>
          </a:lstStyle>
          <a:p>
            <a:fld id="{90B6B6B8-B0BB-437D-9F73-05037242FD39}"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41" y="6456640"/>
            <a:ext cx="4301543" cy="341062"/>
          </a:xfrm>
          <a:prstGeom prst="rect">
            <a:avLst/>
          </a:prstGeom>
        </p:spPr>
        <p:txBody>
          <a:bodyPr vert="horz" lIns="91811" tIns="45910" rIns="91811" bIns="459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832" y="6456640"/>
            <a:ext cx="4301543" cy="341062"/>
          </a:xfrm>
          <a:prstGeom prst="rect">
            <a:avLst/>
          </a:prstGeom>
        </p:spPr>
        <p:txBody>
          <a:bodyPr vert="horz" lIns="91811" tIns="45910" rIns="91811" bIns="45910" rtlCol="0" anchor="b"/>
          <a:lstStyle>
            <a:lvl1pPr algn="r">
              <a:defRPr sz="1200"/>
            </a:lvl1pPr>
          </a:lstStyle>
          <a:p>
            <a:fld id="{57F28EBC-EA70-47BE-B3DC-C1285CE57977}" type="slidenum">
              <a:rPr kumimoji="1" lang="ja-JP" altLang="en-US" smtClean="0"/>
              <a:t>‹#›</a:t>
            </a:fld>
            <a:endParaRPr kumimoji="1" lang="ja-JP" altLang="en-US"/>
          </a:p>
        </p:txBody>
      </p:sp>
    </p:spTree>
    <p:extLst>
      <p:ext uri="{BB962C8B-B14F-4D97-AF65-F5344CB8AC3E}">
        <p14:creationId xmlns:p14="http://schemas.microsoft.com/office/powerpoint/2010/main" val="2748010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81D10D-9393-4871-D5CD-484171B43BAA}"/>
              </a:ext>
            </a:extLst>
          </p:cNvPr>
          <p:cNvSpPr>
            <a:spLocks noGrp="1"/>
          </p:cNvSpPr>
          <p:nvPr>
            <p:ph type="hdr" sz="quarter"/>
          </p:nvPr>
        </p:nvSpPr>
        <p:spPr>
          <a:xfrm>
            <a:off x="25" y="4"/>
            <a:ext cx="4302317" cy="340319"/>
          </a:xfrm>
          <a:prstGeom prst="rect">
            <a:avLst/>
          </a:prstGeom>
        </p:spPr>
        <p:txBody>
          <a:bodyPr vert="horz" lIns="91293" tIns="45644" rIns="91293" bIns="45644" rtlCol="0"/>
          <a:lstStyle>
            <a:lvl1pPr algn="l">
              <a:defRPr sz="1200"/>
            </a:lvl1pPr>
          </a:lstStyle>
          <a:p>
            <a:endParaRPr kumimoji="1" lang="ja-JP" altLang="en-US"/>
          </a:p>
        </p:txBody>
      </p:sp>
      <p:sp>
        <p:nvSpPr>
          <p:cNvPr id="9" name="スライド イメージ プレースホルダー 8">
            <a:extLst>
              <a:ext uri="{FF2B5EF4-FFF2-40B4-BE49-F238E27FC236}">
                <a16:creationId xmlns:a16="http://schemas.microsoft.com/office/drawing/2014/main" id="{6E680FA0-F919-11BB-AA08-3785C55A1089}"/>
              </a:ext>
            </a:extLst>
          </p:cNvPr>
          <p:cNvSpPr>
            <a:spLocks noGrp="1" noRot="1" noChangeAspect="1"/>
          </p:cNvSpPr>
          <p:nvPr>
            <p:ph type="sldImg" idx="2"/>
          </p:nvPr>
        </p:nvSpPr>
        <p:spPr>
          <a:xfrm>
            <a:off x="2667000" y="565150"/>
            <a:ext cx="4586288" cy="2579688"/>
          </a:xfrm>
          <a:prstGeom prst="rect">
            <a:avLst/>
          </a:prstGeom>
          <a:noFill/>
          <a:ln w="12700">
            <a:solidFill>
              <a:prstClr val="black"/>
            </a:solidFill>
          </a:ln>
        </p:spPr>
        <p:txBody>
          <a:bodyPr vert="horz" lIns="91293" tIns="45644" rIns="91293" bIns="45644" rtlCol="0" anchor="ctr"/>
          <a:lstStyle/>
          <a:p>
            <a:endParaRPr lang="ja-JP" altLang="en-US"/>
          </a:p>
        </p:txBody>
      </p:sp>
      <p:sp>
        <p:nvSpPr>
          <p:cNvPr id="10" name="フッター プレースホルダー 9">
            <a:extLst>
              <a:ext uri="{FF2B5EF4-FFF2-40B4-BE49-F238E27FC236}">
                <a16:creationId xmlns:a16="http://schemas.microsoft.com/office/drawing/2014/main" id="{CB05F623-E989-FE25-B254-1B026C8D1B77}"/>
              </a:ext>
            </a:extLst>
          </p:cNvPr>
          <p:cNvSpPr>
            <a:spLocks noGrp="1"/>
          </p:cNvSpPr>
          <p:nvPr>
            <p:ph type="ftr" sz="quarter" idx="4"/>
          </p:nvPr>
        </p:nvSpPr>
        <p:spPr>
          <a:xfrm>
            <a:off x="25" y="6457371"/>
            <a:ext cx="4302317" cy="340318"/>
          </a:xfrm>
          <a:prstGeom prst="rect">
            <a:avLst/>
          </a:prstGeom>
        </p:spPr>
        <p:txBody>
          <a:bodyPr vert="horz" lIns="91293" tIns="45644" rIns="91293" bIns="45644" rtlCol="0" anchor="b"/>
          <a:lstStyle>
            <a:lvl1pPr algn="l">
              <a:defRPr sz="1200"/>
            </a:lvl1pPr>
          </a:lstStyle>
          <a:p>
            <a:endParaRPr kumimoji="1" lang="ja-JP" altLang="en-US"/>
          </a:p>
        </p:txBody>
      </p:sp>
      <p:sp>
        <p:nvSpPr>
          <p:cNvPr id="11" name="スライド番号プレースホルダー 10">
            <a:extLst>
              <a:ext uri="{FF2B5EF4-FFF2-40B4-BE49-F238E27FC236}">
                <a16:creationId xmlns:a16="http://schemas.microsoft.com/office/drawing/2014/main" id="{A1EEBD76-370B-44B2-E10A-726F93F99C01}"/>
              </a:ext>
            </a:extLst>
          </p:cNvPr>
          <p:cNvSpPr>
            <a:spLocks noGrp="1"/>
          </p:cNvSpPr>
          <p:nvPr>
            <p:ph type="sldNum" sz="quarter" idx="5"/>
          </p:nvPr>
        </p:nvSpPr>
        <p:spPr>
          <a:xfrm>
            <a:off x="5622030" y="6457371"/>
            <a:ext cx="4302317" cy="340318"/>
          </a:xfrm>
          <a:prstGeom prst="rect">
            <a:avLst/>
          </a:prstGeom>
        </p:spPr>
        <p:txBody>
          <a:bodyPr vert="horz" lIns="91293" tIns="45644" rIns="91293" bIns="45644" rtlCol="0" anchor="b"/>
          <a:lstStyle>
            <a:lvl1pPr algn="r">
              <a:defRPr sz="1200"/>
            </a:lvl1pPr>
          </a:lstStyle>
          <a:p>
            <a:fld id="{E956E27F-64DE-4545-A5A5-81BBBD2C0035}" type="slidenum">
              <a:rPr kumimoji="1" lang="ja-JP" altLang="en-US" smtClean="0"/>
              <a:t>‹#›</a:t>
            </a:fld>
            <a:endParaRPr kumimoji="1" lang="ja-JP" altLang="en-US"/>
          </a:p>
        </p:txBody>
      </p:sp>
      <p:sp>
        <p:nvSpPr>
          <p:cNvPr id="12" name="ノート プレースホルダー 11">
            <a:extLst>
              <a:ext uri="{FF2B5EF4-FFF2-40B4-BE49-F238E27FC236}">
                <a16:creationId xmlns:a16="http://schemas.microsoft.com/office/drawing/2014/main" id="{49F4F508-B9E6-F937-F7AF-1A148D1DBD9B}"/>
              </a:ext>
            </a:extLst>
          </p:cNvPr>
          <p:cNvSpPr>
            <a:spLocks noGrp="1"/>
          </p:cNvSpPr>
          <p:nvPr>
            <p:ph type="body" sz="quarter" idx="3"/>
          </p:nvPr>
        </p:nvSpPr>
        <p:spPr>
          <a:xfrm>
            <a:off x="992665" y="3271642"/>
            <a:ext cx="7941310" cy="2676883"/>
          </a:xfrm>
          <a:prstGeom prst="rect">
            <a:avLst/>
          </a:prstGeom>
        </p:spPr>
        <p:txBody>
          <a:bodyPr vert="horz" lIns="91293" tIns="45644" rIns="91293"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1pPr>
    <a:lvl2pPr marR="0" lvl="1"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2pPr>
    <a:lvl3pPr marR="0" lvl="2"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3pPr>
    <a:lvl4pPr marR="0" lvl="3"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4pPr>
    <a:lvl5pPr marR="0" lvl="4"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2488"/>
            <a:ext cx="4081463" cy="22971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ノート プレースホルダー 2"/>
          <p:cNvSpPr>
            <a:spLocks noGrp="1"/>
          </p:cNvSpPr>
          <p:nvPr>
            <p:ph type="body" idx="1"/>
          </p:nvPr>
        </p:nvSpPr>
        <p:spPr>
          <a:xfrm>
            <a:off x="988025" y="3268668"/>
            <a:ext cx="7941310" cy="2676585"/>
          </a:xfrm>
          <a:prstGeom prst="rect">
            <a:avLst/>
          </a:prstGeom>
        </p:spPr>
        <p:txBody>
          <a:bodyPr rtlCol="0"/>
          <a:lstStyle/>
          <a:p>
            <a:pPr indent="139728" algn="just">
              <a:lnSpc>
                <a:spcPts val="1500"/>
              </a:lnSpc>
            </a:pPr>
            <a:r>
              <a:rPr lang="ja-JP" altLang="ja-JP" sz="1800" kern="1200" dirty="0">
                <a:latin typeface="游明朝" panose="02020400000000000000" pitchFamily="18" charset="-128"/>
                <a:cs typeface="UD デジタル 教科書体 NK-R" panose="02020400000000000000" pitchFamily="18" charset="-128"/>
              </a:rPr>
              <a:t>これから、教員研修会を始めます。よろしくお願いします。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9667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数学的な見方・考え方の捉えを明確にするために、小学校学習指導要領算数編等を基にして、</a:t>
            </a:r>
            <a:r>
              <a:rPr lang="ja-JP" altLang="en-US" sz="1800" dirty="0">
                <a:latin typeface="游明朝" panose="02020400000000000000" pitchFamily="18" charset="-128"/>
                <a:cs typeface="UD デジタル 教科書体 NK-R" panose="02020400000000000000" pitchFamily="18" charset="-128"/>
              </a:rPr>
              <a:t>●</a:t>
            </a:r>
            <a:endParaRPr lang="en-US" altLang="ja-JP" sz="1800" dirty="0">
              <a:latin typeface="游明朝" panose="02020400000000000000" pitchFamily="18" charset="-128"/>
              <a:cs typeface="UD デジタル 教科書体 NK-R" panose="02020400000000000000" pitchFamily="18" charset="-128"/>
            </a:endParaRPr>
          </a:p>
          <a:p>
            <a:pPr indent="139728" algn="just"/>
            <a:r>
              <a:rPr lang="ja-JP" altLang="ja-JP" sz="1800" dirty="0">
                <a:latin typeface="游明朝" panose="02020400000000000000" pitchFamily="18" charset="-128"/>
                <a:cs typeface="UD デジタル 教科書体 NK-R" panose="02020400000000000000" pitchFamily="18" charset="-128"/>
              </a:rPr>
              <a:t>「事象を数量や図形及びそれらの関係などに着目して捉える」「根拠を基に筋道を立てて考える」「統合的・発展的に考える」の３つに整理しました。</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10</a:t>
            </a:fld>
            <a:endParaRPr lang="en-US"/>
          </a:p>
        </p:txBody>
      </p:sp>
      <p:sp>
        <p:nvSpPr>
          <p:cNvPr id="4" name="スライド イメージ プレースホルダー 3">
            <a:extLst>
              <a:ext uri="{FF2B5EF4-FFF2-40B4-BE49-F238E27FC236}">
                <a16:creationId xmlns:a16="http://schemas.microsoft.com/office/drawing/2014/main" id="{64941A9D-D0CD-6FE8-4141-86527B248C84}"/>
              </a:ext>
            </a:extLst>
          </p:cNvPr>
          <p:cNvSpPr>
            <a:spLocks noGrp="1" noRot="1" noChangeAspect="1"/>
          </p:cNvSpPr>
          <p:nvPr>
            <p:ph type="sldImg"/>
          </p:nvPr>
        </p:nvSpPr>
        <p:spPr/>
      </p:sp>
    </p:spTree>
    <p:extLst>
      <p:ext uri="{BB962C8B-B14F-4D97-AF65-F5344CB8AC3E}">
        <p14:creationId xmlns:p14="http://schemas.microsoft.com/office/powerpoint/2010/main" val="213182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整理したものを、それぞれ具体化し、こちらのようにまとめました。</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11</a:t>
            </a:fld>
            <a:endParaRPr lang="en-US"/>
          </a:p>
        </p:txBody>
      </p:sp>
      <p:sp>
        <p:nvSpPr>
          <p:cNvPr id="4" name="スライド イメージ プレースホルダー 3">
            <a:extLst>
              <a:ext uri="{FF2B5EF4-FFF2-40B4-BE49-F238E27FC236}">
                <a16:creationId xmlns:a16="http://schemas.microsoft.com/office/drawing/2014/main" id="{64941A9D-D0CD-6FE8-4141-86527B248C84}"/>
              </a:ext>
            </a:extLst>
          </p:cNvPr>
          <p:cNvSpPr>
            <a:spLocks noGrp="1" noRot="1" noChangeAspect="1"/>
          </p:cNvSpPr>
          <p:nvPr>
            <p:ph type="sldImg"/>
          </p:nvPr>
        </p:nvSpPr>
        <p:spPr/>
      </p:sp>
    </p:spTree>
    <p:extLst>
      <p:ext uri="{BB962C8B-B14F-4D97-AF65-F5344CB8AC3E}">
        <p14:creationId xmlns:p14="http://schemas.microsoft.com/office/powerpoint/2010/main" val="297331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さらに、具体化した活動を、アイコンを用いて表現し、表のように整理しました。アイコンにしたことで数学的な見方・考え方を捉えやすくなったと考えていますが、先生方いかがでしょうか。時間を取るのでご確認ください。</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cs typeface="UD デジタル 教科書体 NK-R" panose="02020400000000000000" pitchFamily="18" charset="-128"/>
              </a:rPr>
              <a:t>（</a:t>
            </a:r>
            <a:r>
              <a:rPr lang="en-US" altLang="ja-JP" sz="1800" u="sng" dirty="0">
                <a:latin typeface="UD デジタル 教科書体 NK-B" panose="02020700000000000000" pitchFamily="18" charset="-128"/>
                <a:cs typeface="Times New Roman" panose="02020603050405020304" pitchFamily="18" charset="0"/>
              </a:rPr>
              <a:t>20</a:t>
            </a:r>
            <a:r>
              <a:rPr lang="ja-JP" altLang="ja-JP" sz="1800" u="sng" dirty="0">
                <a:ea typeface="UD デジタル 教科書体 NK-B" panose="02020700000000000000" pitchFamily="18" charset="-128"/>
                <a:cs typeface="Times New Roman" panose="02020603050405020304" pitchFamily="18" charset="0"/>
              </a:rPr>
              <a:t>～</a:t>
            </a:r>
            <a:r>
              <a:rPr lang="en-US" altLang="ja-JP" sz="1800" u="sng" dirty="0">
                <a:ea typeface="UD デジタル 教科書体 NK-B" panose="02020700000000000000" pitchFamily="18" charset="-128"/>
                <a:cs typeface="Times New Roman" panose="02020603050405020304" pitchFamily="18" charset="0"/>
              </a:rPr>
              <a:t>30</a:t>
            </a:r>
            <a:r>
              <a:rPr lang="ja-JP" altLang="ja-JP" sz="1800" u="sng" dirty="0">
                <a:ea typeface="UD デジタル 教科書体 NK-B" panose="02020700000000000000" pitchFamily="18" charset="-128"/>
                <a:cs typeface="Times New Roman" panose="02020603050405020304" pitchFamily="18" charset="0"/>
              </a:rPr>
              <a:t>秒後</a:t>
            </a:r>
            <a:r>
              <a:rPr lang="ja-JP" altLang="ja-JP" sz="1800" dirty="0">
                <a:cs typeface="UD デジタル 教科書体 NK-R" panose="02020400000000000000" pitchFamily="18" charset="-128"/>
              </a:rPr>
              <a:t>）このように整理したことで、授業の中で、児童の見方・考え方を働かせることを意識しやすくなったのではないかと考えています。</a:t>
            </a:r>
            <a:endParaRPr lang="ja-JP" altLang="en-US" dirty="0"/>
          </a:p>
        </p:txBody>
      </p:sp>
      <p:sp>
        <p:nvSpPr>
          <p:cNvPr id="188" name="Google Shape;188;p2:notes"/>
          <p:cNvSpPr txBox="1">
            <a:spLocks noGrp="1"/>
          </p:cNvSpPr>
          <p:nvPr>
            <p:ph type="sldNum" idx="12"/>
          </p:nvPr>
        </p:nvSpPr>
        <p:spPr/>
        <p:txBody>
          <a:bodyPr/>
          <a:lstStyle/>
          <a:p>
            <a:fld id="{00000000-1234-1234-1234-123412341234}" type="slidenum">
              <a:rPr lang="en-US" altLang="ja-JP"/>
              <a:pPr/>
              <a:t>12</a:t>
            </a:fld>
            <a:endParaRPr lang="en-US"/>
          </a:p>
        </p:txBody>
      </p:sp>
      <p:sp>
        <p:nvSpPr>
          <p:cNvPr id="4" name="スライド イメージ プレースホルダー 3">
            <a:extLst>
              <a:ext uri="{FF2B5EF4-FFF2-40B4-BE49-F238E27FC236}">
                <a16:creationId xmlns:a16="http://schemas.microsoft.com/office/drawing/2014/main" id="{64941A9D-D0CD-6FE8-4141-86527B248C84}"/>
              </a:ext>
            </a:extLst>
          </p:cNvPr>
          <p:cNvSpPr>
            <a:spLocks noGrp="1" noRot="1" noChangeAspect="1"/>
          </p:cNvSpPr>
          <p:nvPr>
            <p:ph type="sldImg"/>
          </p:nvPr>
        </p:nvSpPr>
        <p:spPr/>
      </p:sp>
    </p:spTree>
    <p:extLst>
      <p:ext uri="{BB962C8B-B14F-4D97-AF65-F5344CB8AC3E}">
        <p14:creationId xmlns:p14="http://schemas.microsoft.com/office/powerpoint/2010/main" val="88742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r>
              <a:rPr lang="ja-JP" altLang="ja-JP" sz="1800" dirty="0">
                <a:cs typeface="UD デジタル 教科書体 NK-R" panose="02020400000000000000" pitchFamily="18" charset="-128"/>
              </a:rPr>
              <a:t>見方・考え方を働かせる方法の１つに、発問の工夫が挙げられます。発問の目的について、児童生徒の思考を｢焦点化する｣｢拡散する｣｢深化する｣の３つに分類されると捉えました。そのための手段として、｢方法・事実・理由を問うこと｣｢問い返しをすること｣が有効であると捉えました。</a:t>
            </a:r>
            <a:endParaRPr lang="ja-JP" altLang="en-US" dirty="0"/>
          </a:p>
        </p:txBody>
      </p:sp>
      <p:sp>
        <p:nvSpPr>
          <p:cNvPr id="188" name="Google Shape;188;p2:notes"/>
          <p:cNvSpPr txBox="1">
            <a:spLocks noGrp="1"/>
          </p:cNvSpPr>
          <p:nvPr>
            <p:ph type="sldNum" idx="12"/>
          </p:nvPr>
        </p:nvSpPr>
        <p:spPr/>
        <p:txBody>
          <a:bodyPr/>
          <a:lstStyle/>
          <a:p>
            <a:fld id="{00000000-1234-1234-1234-123412341234}" type="slidenum">
              <a:rPr lang="en-US" altLang="ja-JP"/>
              <a:pPr/>
              <a:t>13</a:t>
            </a:fld>
            <a:endParaRPr lang="en-US"/>
          </a:p>
        </p:txBody>
      </p:sp>
      <p:sp>
        <p:nvSpPr>
          <p:cNvPr id="4" name="スライド イメージ プレースホルダー 3">
            <a:extLst>
              <a:ext uri="{FF2B5EF4-FFF2-40B4-BE49-F238E27FC236}">
                <a16:creationId xmlns:a16="http://schemas.microsoft.com/office/drawing/2014/main" id="{6F4F647A-3AAC-636F-474E-3724A49ECECD}"/>
              </a:ext>
            </a:extLst>
          </p:cNvPr>
          <p:cNvSpPr>
            <a:spLocks noGrp="1" noRot="1" noChangeAspect="1"/>
          </p:cNvSpPr>
          <p:nvPr>
            <p:ph type="sldImg"/>
          </p:nvPr>
        </p:nvSpPr>
        <p:spPr/>
      </p:sp>
    </p:spTree>
    <p:extLst>
      <p:ext uri="{BB962C8B-B14F-4D97-AF65-F5344CB8AC3E}">
        <p14:creationId xmlns:p14="http://schemas.microsoft.com/office/powerpoint/2010/main" val="47939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発問の具体例です。このような発問を取り入れながら授業を展開していくことで、数学的な見方・考え方を働かせたいと考えています。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14</a:t>
            </a:fld>
            <a:endParaRPr lang="en-US"/>
          </a:p>
        </p:txBody>
      </p:sp>
      <p:sp>
        <p:nvSpPr>
          <p:cNvPr id="4" name="スライド イメージ プレースホルダー 3">
            <a:extLst>
              <a:ext uri="{FF2B5EF4-FFF2-40B4-BE49-F238E27FC236}">
                <a16:creationId xmlns:a16="http://schemas.microsoft.com/office/drawing/2014/main" id="{E6F55B33-D9C1-D410-E8EF-84F5C4ECFED7}"/>
              </a:ext>
            </a:extLst>
          </p:cNvPr>
          <p:cNvSpPr>
            <a:spLocks noGrp="1" noRot="1" noChangeAspect="1"/>
          </p:cNvSpPr>
          <p:nvPr>
            <p:ph type="sldImg"/>
          </p:nvPr>
        </p:nvSpPr>
        <p:spPr/>
      </p:sp>
    </p:spTree>
    <p:extLst>
      <p:ext uri="{BB962C8B-B14F-4D97-AF65-F5344CB8AC3E}">
        <p14:creationId xmlns:p14="http://schemas.microsoft.com/office/powerpoint/2010/main" val="201834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64818A5A-6BF9-F887-283F-4D25EB935CC0}"/>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01E9A84E-195F-10E6-98AE-6E365D782AF1}"/>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46F6E701-BBD3-3BBC-EA32-E9F3C2D2BE61}"/>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indent="139728" algn="just"/>
            <a:r>
              <a:rPr lang="ja-JP" altLang="ja-JP" sz="1800" dirty="0">
                <a:latin typeface="游明朝" panose="02020400000000000000" pitchFamily="18" charset="-128"/>
                <a:cs typeface="UD デジタル 教科書体 NK-R" panose="02020400000000000000" pitchFamily="18" charset="-128"/>
              </a:rPr>
              <a:t>ここで、ワークショップに移ります。お手元のA3版縦に印刷されたワークシートをご覧ください。</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9BCBFB94-9515-A3CF-F679-8BC7066C3E57}"/>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15</a:t>
            </a:fld>
            <a:endParaRPr/>
          </a:p>
        </p:txBody>
      </p:sp>
    </p:spTree>
    <p:extLst>
      <p:ext uri="{BB962C8B-B14F-4D97-AF65-F5344CB8AC3E}">
        <p14:creationId xmlns:p14="http://schemas.microsoft.com/office/powerpoint/2010/main" val="360780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CCB83590-7332-C7CB-FBA0-4C70678D0CCF}"/>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35D232EC-FB43-837C-AF93-3AC024F75E6C}"/>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7448AD89-12D4-B682-C44D-54494CA46D46}"/>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a:buClr>
                <a:schemeClr val="dk1"/>
              </a:buClr>
              <a:buSzPts val="3200"/>
            </a:pPr>
            <a:r>
              <a:rPr lang="ja-JP" altLang="ja-JP" sz="1800" dirty="0">
                <a:cs typeface="UD デジタル 教科書体 NK-R" panose="02020400000000000000" pitchFamily="18" charset="-128"/>
              </a:rPr>
              <a:t>ここまでの研修会の内容を踏まえて、先生方には第６学年算数の授業づくりをしていただきます。ワークシートの１ページ目をご覧ください。ねらいは、数学的な見方・考え方を働かせる授業づくりについて考えることと、目的を明確にして発問することです。２ページ目をご覧ください。</a:t>
            </a:r>
            <a:endParaRPr lang="ja-JP" altLang="en-US" sz="1600" dirty="0"/>
          </a:p>
        </p:txBody>
      </p:sp>
      <p:sp>
        <p:nvSpPr>
          <p:cNvPr id="188" name="Google Shape;188;p2:notes">
            <a:extLst>
              <a:ext uri="{FF2B5EF4-FFF2-40B4-BE49-F238E27FC236}">
                <a16:creationId xmlns:a16="http://schemas.microsoft.com/office/drawing/2014/main" id="{B491FCD6-482B-5CB6-5001-86F6F6423CB6}"/>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16</a:t>
            </a:fld>
            <a:endParaRPr/>
          </a:p>
        </p:txBody>
      </p:sp>
    </p:spTree>
    <p:extLst>
      <p:ext uri="{BB962C8B-B14F-4D97-AF65-F5344CB8AC3E}">
        <p14:creationId xmlns:p14="http://schemas.microsoft.com/office/powerpoint/2010/main" val="177390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040005F7-3B8A-1324-2C9B-9A74E664A693}"/>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BDCB1A0E-CD2F-EA41-D363-E5A5E5AE29C0}"/>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A198A25A-ABE7-06D5-8EC3-BD651E62862F}"/>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indent="139728" algn="just">
              <a:lnSpc>
                <a:spcPts val="1500"/>
              </a:lnSpc>
            </a:pPr>
            <a:r>
              <a:rPr lang="ja-JP" altLang="ja-JP" sz="1800" dirty="0">
                <a:latin typeface="游明朝" panose="02020400000000000000" pitchFamily="18" charset="-128"/>
                <a:cs typeface="UD デジタル 教科書体 NK-R" panose="02020400000000000000" pitchFamily="18" charset="-128"/>
              </a:rPr>
              <a:t>単元は「比例と反比例」です。教科書を基にした授業の流れを、授業改善研究グループの成果物である授業デザインシートの形で示しています。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F732FA66-8985-4AA7-5AF8-5B1C2B069267}"/>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17</a:t>
            </a:fld>
            <a:endParaRPr/>
          </a:p>
        </p:txBody>
      </p:sp>
    </p:spTree>
    <p:extLst>
      <p:ext uri="{BB962C8B-B14F-4D97-AF65-F5344CB8AC3E}">
        <p14:creationId xmlns:p14="http://schemas.microsoft.com/office/powerpoint/2010/main" val="262419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16A81A8-E9AD-9BB1-F03D-7D8F8E19A654}"/>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29A95E0F-9990-D526-0F84-25965715CEB9}"/>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7A566178-8204-BFC4-2673-BAEB17CC91F9}"/>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defTabSz="894398">
              <a:buClr>
                <a:schemeClr val="dk1"/>
              </a:buClr>
              <a:buSzPts val="3200"/>
              <a:defRPr/>
            </a:pPr>
            <a:r>
              <a:rPr lang="ja-JP" altLang="ja-JP" sz="1800" dirty="0">
                <a:cs typeface="Times New Roman" panose="02020603050405020304" pitchFamily="18" charset="0"/>
              </a:rPr>
              <a:t>教師の吹き出しが太枠になっているものが２カ所あります。吹き出しの中には、働かせたい数学的な見方・考え方のアイコンを載せています。吹き出しの外には、発問の目的を表記しています。時間を取るので、全体の流れを御確認ください。</a:t>
            </a: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E636CD9D-0BB3-FE73-F961-086EA01EF75F}"/>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18</a:t>
            </a:fld>
            <a:endParaRPr/>
          </a:p>
        </p:txBody>
      </p:sp>
    </p:spTree>
    <p:extLst>
      <p:ext uri="{BB962C8B-B14F-4D97-AF65-F5344CB8AC3E}">
        <p14:creationId xmlns:p14="http://schemas.microsoft.com/office/powerpoint/2010/main" val="22141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D209D53B-3208-1B72-F80D-83D5BD97DC2A}"/>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11774F8A-F54F-B9FF-78D9-5C4701D0042F}"/>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0D55066B-AE8D-B978-B978-CC8837DF7CA5}"/>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indent="139728" algn="just">
              <a:lnSpc>
                <a:spcPts val="1500"/>
              </a:lnSpc>
            </a:pPr>
            <a:r>
              <a:rPr lang="ja-JP" altLang="ja-JP" sz="1800" u="sng" kern="100" dirty="0">
                <a:latin typeface="游明朝" panose="02020400000000000000" pitchFamily="18" charset="-128"/>
                <a:ea typeface="UD デジタル 教科書体 NK-B" panose="02020700000000000000" pitchFamily="18" charset="-128"/>
                <a:cs typeface="Times New Roman" panose="02020603050405020304" pitchFamily="18" charset="0"/>
              </a:rPr>
              <a:t>（１分後）</a:t>
            </a:r>
            <a:r>
              <a:rPr lang="ja-JP" altLang="ja-JP" sz="1800" kern="100" dirty="0">
                <a:latin typeface="游明朝" panose="02020400000000000000" pitchFamily="18" charset="-128"/>
                <a:cs typeface="Times New Roman" panose="02020603050405020304" pitchFamily="18" charset="0"/>
              </a:rPr>
              <a:t>それでは再開します。アの場面をご覧ください。今回の問題は、「画用紙</a:t>
            </a:r>
            <a:r>
              <a:rPr lang="en-US" altLang="ja-JP" sz="1800" kern="100" dirty="0">
                <a:latin typeface="游明朝" panose="02020400000000000000" pitchFamily="18" charset="-128"/>
                <a:cs typeface="Times New Roman" panose="02020603050405020304" pitchFamily="18" charset="0"/>
              </a:rPr>
              <a:t>300</a:t>
            </a:r>
            <a:r>
              <a:rPr lang="ja-JP" altLang="ja-JP" sz="1800" kern="100" dirty="0">
                <a:latin typeface="游明朝" panose="02020400000000000000" pitchFamily="18" charset="-128"/>
                <a:cs typeface="Times New Roman" panose="02020603050405020304" pitchFamily="18" charset="0"/>
              </a:rPr>
              <a:t>枚を、全部数えないで用意する方法を考えよう」です。この問題を提示した後、教師が「画用紙の枚数が増えると、それに伴って画用紙の重さはどうなりますか」と発問しています。それでは、●●先生に質問です。●●先生が児童だったら、どのように答えますか。　（２名くらいにあてる）</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cs typeface="Times New Roman" panose="02020603050405020304" pitchFamily="18" charset="0"/>
              </a:rPr>
              <a:t>授業の展開によって、ワークシートのように一問一答で授業を進めている場合もありますが、ワークシートのような発問ばかりだと、児童から他の考えが出にくく、考えが一意的になってしまいます。</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88" name="Google Shape;188;p2:notes">
            <a:extLst>
              <a:ext uri="{FF2B5EF4-FFF2-40B4-BE49-F238E27FC236}">
                <a16:creationId xmlns:a16="http://schemas.microsoft.com/office/drawing/2014/main" id="{8E3C7C16-8D66-AC57-1594-F307E5FB1CCA}"/>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19</a:t>
            </a:fld>
            <a:endParaRPr/>
          </a:p>
        </p:txBody>
      </p:sp>
    </p:spTree>
    <p:extLst>
      <p:ext uri="{BB962C8B-B14F-4D97-AF65-F5344CB8AC3E}">
        <p14:creationId xmlns:p14="http://schemas.microsoft.com/office/powerpoint/2010/main" val="237289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BFDA-5899-E74B-FEE0-4FB9385CE8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1D0CDF-B442-13D1-AEDF-038662120E59}"/>
              </a:ext>
            </a:extLst>
          </p:cNvPr>
          <p:cNvSpPr>
            <a:spLocks noGrp="1" noRot="1" noChangeAspect="1"/>
          </p:cNvSpPr>
          <p:nvPr>
            <p:ph type="sldImg"/>
          </p:nvPr>
        </p:nvSpPr>
        <p:spPr>
          <a:xfrm>
            <a:off x="2916238" y="852488"/>
            <a:ext cx="4086225" cy="229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ノート プレースホルダー 2">
            <a:extLst>
              <a:ext uri="{FF2B5EF4-FFF2-40B4-BE49-F238E27FC236}">
                <a16:creationId xmlns:a16="http://schemas.microsoft.com/office/drawing/2014/main" id="{BA92650A-3BC6-E14F-5116-BEBA46F9B9F4}"/>
              </a:ext>
            </a:extLst>
          </p:cNvPr>
          <p:cNvSpPr>
            <a:spLocks noGrp="1"/>
          </p:cNvSpPr>
          <p:nvPr>
            <p:ph type="body" idx="1"/>
          </p:nvPr>
        </p:nvSpPr>
        <p:spPr>
          <a:xfrm>
            <a:off x="988183" y="3270195"/>
            <a:ext cx="7942581" cy="2677836"/>
          </a:xfrm>
          <a:prstGeom prst="rect">
            <a:avLst/>
          </a:prstGeom>
        </p:spPr>
        <p:txBody>
          <a:bodyPr rtlCol="0"/>
          <a:lstStyle/>
          <a:p>
            <a:pPr indent="139728" algn="just">
              <a:lnSpc>
                <a:spcPts val="1500"/>
              </a:lnSpc>
            </a:pPr>
            <a:r>
              <a:rPr lang="ja-JP" altLang="ja-JP" sz="1800" kern="1200" dirty="0">
                <a:latin typeface="游明朝" panose="02020400000000000000" pitchFamily="18" charset="-128"/>
                <a:cs typeface="UD デジタル 教科書体 NK-R" panose="02020400000000000000" pitchFamily="18" charset="-128"/>
              </a:rPr>
              <a:t>はじめに、先生方に伺います。（ある月の職員会議で／</a:t>
            </a:r>
            <a:r>
              <a:rPr lang="ja-JP" altLang="en-US" sz="1800" kern="1200" dirty="0">
                <a:latin typeface="游明朝" panose="02020400000000000000" pitchFamily="18" charset="-128"/>
                <a:cs typeface="UD デジタル 教科書体 NK-R" panose="02020400000000000000" pitchFamily="18" charset="-128"/>
              </a:rPr>
              <a:t>校内研究会</a:t>
            </a:r>
            <a:r>
              <a:rPr lang="ja-JP" altLang="ja-JP" sz="1800" kern="1200" dirty="0">
                <a:latin typeface="游明朝" panose="02020400000000000000" pitchFamily="18" charset="-128"/>
                <a:cs typeface="UD デジタル 教科書体 NK-R" panose="02020400000000000000" pitchFamily="18" charset="-128"/>
              </a:rPr>
              <a:t>で）校長先生が、「授業の中で、各教科の見方・考え方をもっと働かせましょう」と発言されました。</a:t>
            </a:r>
            <a:r>
              <a:rPr lang="ja-JP" altLang="en-US" sz="1800" kern="1200" dirty="0">
                <a:latin typeface="游明朝" panose="02020400000000000000" pitchFamily="18" charset="-128"/>
                <a:cs typeface="UD デジタル 教科書体 NK-R" panose="02020400000000000000" pitchFamily="18" charset="-128"/>
              </a:rPr>
              <a:t>これを受けて</a:t>
            </a:r>
            <a:r>
              <a:rPr lang="ja-JP" altLang="ja-JP" sz="1800" kern="1200" dirty="0">
                <a:latin typeface="游明朝" panose="02020400000000000000" pitchFamily="18" charset="-128"/>
                <a:cs typeface="UD デジタル 教科書体 NK-R" panose="02020400000000000000" pitchFamily="18" charset="-128"/>
              </a:rPr>
              <a:t>先生方</a:t>
            </a:r>
            <a:r>
              <a:rPr lang="ja-JP" altLang="en-US" sz="1800" kern="1200" dirty="0">
                <a:latin typeface="游明朝" panose="02020400000000000000" pitchFamily="18" charset="-128"/>
                <a:cs typeface="UD デジタル 教科書体 NK-R" panose="02020400000000000000" pitchFamily="18" charset="-128"/>
              </a:rPr>
              <a:t>は</a:t>
            </a:r>
            <a:r>
              <a:rPr lang="ja-JP" altLang="ja-JP" sz="1800" kern="1200" dirty="0">
                <a:latin typeface="游明朝" panose="02020400000000000000" pitchFamily="18" charset="-128"/>
                <a:cs typeface="UD デジタル 教科書体 NK-R" panose="02020400000000000000" pitchFamily="18" charset="-128"/>
              </a:rPr>
              <a:t>、授業の中でどのようなことをしますか。</a:t>
            </a:r>
            <a:r>
              <a:rPr lang="ja-JP" altLang="ja-JP" sz="1800" kern="100" dirty="0">
                <a:latin typeface="游明朝" panose="02020400000000000000" pitchFamily="18" charset="-128"/>
                <a:cs typeface="Times New Roman" panose="02020603050405020304" pitchFamily="18" charset="0"/>
              </a:rPr>
              <a:t>近くの先生方と一緒に、話し合ってみてください。</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pPr indent="139728" algn="just"/>
            <a:r>
              <a:rPr lang="ja-JP" altLang="ja-JP" sz="1800" kern="100" dirty="0">
                <a:latin typeface="游明朝" panose="02020400000000000000" pitchFamily="18" charset="-128"/>
                <a:cs typeface="Times New Roman" panose="02020603050405020304" pitchFamily="18" charset="0"/>
              </a:rPr>
              <a:t>（</a:t>
            </a:r>
            <a:r>
              <a:rPr lang="ja-JP" altLang="ja-JP" sz="1800" u="sng" kern="100" dirty="0">
                <a:latin typeface="游明朝" panose="02020400000000000000" pitchFamily="18" charset="-128"/>
                <a:ea typeface="UD デジタル 教科書体 NK-B" panose="02020700000000000000" pitchFamily="18" charset="-128"/>
                <a:cs typeface="Times New Roman" panose="02020603050405020304" pitchFamily="18" charset="0"/>
              </a:rPr>
              <a:t>３０秒後</a:t>
            </a:r>
            <a:r>
              <a:rPr lang="ja-JP" altLang="ja-JP" sz="1800" kern="100" dirty="0">
                <a:latin typeface="游明朝" panose="02020400000000000000" pitchFamily="18" charset="-128"/>
                <a:cs typeface="Times New Roman" panose="02020603050405020304" pitchFamily="18" charset="0"/>
              </a:rPr>
              <a:t>）では、■■先生は、どのような印象ですか。（</a:t>
            </a:r>
            <a:r>
              <a:rPr lang="ja-JP" altLang="ja-JP" sz="1800" u="sng" kern="100" dirty="0">
                <a:latin typeface="游明朝" panose="02020400000000000000" pitchFamily="18" charset="-128"/>
                <a:ea typeface="UD デジタル 教科書体 NK-B" panose="02020700000000000000" pitchFamily="18" charset="-128"/>
                <a:cs typeface="Times New Roman" panose="02020603050405020304" pitchFamily="18" charset="0"/>
              </a:rPr>
              <a:t>２名</a:t>
            </a:r>
            <a:r>
              <a:rPr lang="ja-JP" altLang="ja-JP" sz="1800" kern="100" dirty="0">
                <a:latin typeface="游明朝" panose="02020400000000000000" pitchFamily="18" charset="-128"/>
                <a:cs typeface="Times New Roman" panose="02020603050405020304" pitchFamily="18" charset="0"/>
              </a:rPr>
              <a:t>くらいにあてる）。</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cs typeface="Times New Roman" panose="02020603050405020304" pitchFamily="18" charset="0"/>
              </a:rPr>
              <a:t>（※先生方の意見に応じて適宜コメントを入れる）</a:t>
            </a:r>
            <a:endParaRPr lang="ja-JP" altLang="en-US" kern="1200" dirty="0">
              <a:solidFill>
                <a:schemeClr val="tx1"/>
              </a:solidFill>
            </a:endParaRPr>
          </a:p>
        </p:txBody>
      </p:sp>
    </p:spTree>
    <p:extLst>
      <p:ext uri="{BB962C8B-B14F-4D97-AF65-F5344CB8AC3E}">
        <p14:creationId xmlns:p14="http://schemas.microsoft.com/office/powerpoint/2010/main" val="102349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119EF3DF-A0D3-755C-B720-2E6BAEF59310}"/>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C3D950BB-3268-860F-1A94-1B682DC2DAD0}"/>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E6AB833D-BE03-8DC6-B346-3AB0F912349D}"/>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indent="139728" algn="just">
              <a:lnSpc>
                <a:spcPts val="1500"/>
              </a:lnSpc>
            </a:pPr>
            <a:r>
              <a:rPr lang="ja-JP" altLang="ja-JP" sz="1800" kern="100" dirty="0">
                <a:latin typeface="游明朝" panose="02020400000000000000" pitchFamily="18" charset="-128"/>
                <a:cs typeface="Times New Roman" panose="02020603050405020304" pitchFamily="18" charset="0"/>
              </a:rPr>
              <a:t>では、先生方に発問を考えていただきます。１ページの「３　例題」をご覧ください。児童から「重さです」「高さです」のように、複数の考えを引き出し、思考を拡散したいとします。この場合、教師はどのように発問したらよいでしょうか。近くの先生方と一緒に、考えてみてください。</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cs typeface="Times New Roman" panose="02020603050405020304" pitchFamily="18" charset="0"/>
              </a:rPr>
              <a:t>（</a:t>
            </a:r>
            <a:r>
              <a:rPr lang="ja-JP" altLang="ja-JP" sz="1800" u="sng" dirty="0">
                <a:ea typeface="UD デジタル 教科書体 NK-B" panose="02020700000000000000" pitchFamily="18" charset="-128"/>
                <a:cs typeface="Times New Roman" panose="02020603050405020304" pitchFamily="18" charset="0"/>
              </a:rPr>
              <a:t>２～３分後</a:t>
            </a:r>
            <a:r>
              <a:rPr lang="ja-JP" altLang="ja-JP" sz="1800" dirty="0">
                <a:cs typeface="Times New Roman" panose="02020603050405020304" pitchFamily="18" charset="0"/>
              </a:rPr>
              <a:t>）では、■■先生は、どのように発問しますか。（</a:t>
            </a:r>
            <a:r>
              <a:rPr lang="ja-JP" altLang="ja-JP" sz="1800" u="sng" dirty="0">
                <a:ea typeface="UD デジタル 教科書体 NK-B" panose="02020700000000000000" pitchFamily="18" charset="-128"/>
                <a:cs typeface="Times New Roman" panose="02020603050405020304" pitchFamily="18" charset="0"/>
              </a:rPr>
              <a:t>２名</a:t>
            </a:r>
            <a:r>
              <a:rPr lang="ja-JP" altLang="ja-JP" sz="1800" dirty="0">
                <a:cs typeface="Times New Roman" panose="02020603050405020304" pitchFamily="18" charset="0"/>
              </a:rPr>
              <a:t>くらいにあてる）。この発問だと、▲▲などの考えが出てきそうですよね。このように、発問を変えるだけで、児童の思考を拡散することができ、見方・考え方をより働かせることができます。</a:t>
            </a:r>
            <a:endParaRPr lang="ja-JP" altLang="en-US" sz="1600" dirty="0"/>
          </a:p>
        </p:txBody>
      </p:sp>
      <p:sp>
        <p:nvSpPr>
          <p:cNvPr id="188" name="Google Shape;188;p2:notes">
            <a:extLst>
              <a:ext uri="{FF2B5EF4-FFF2-40B4-BE49-F238E27FC236}">
                <a16:creationId xmlns:a16="http://schemas.microsoft.com/office/drawing/2014/main" id="{63D1009F-B691-5502-F6F8-38FBA08E88C8}"/>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20</a:t>
            </a:fld>
            <a:endParaRPr/>
          </a:p>
        </p:txBody>
      </p:sp>
    </p:spTree>
    <p:extLst>
      <p:ext uri="{BB962C8B-B14F-4D97-AF65-F5344CB8AC3E}">
        <p14:creationId xmlns:p14="http://schemas.microsoft.com/office/powerpoint/2010/main" val="2887623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F4274693-6F28-4914-66E2-6BEEAC1EBA56}"/>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AF17E951-8585-6F37-BA54-D2BAFB642790}"/>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5CA707A8-20BC-4E4D-56D6-8AB5A2BCC823}"/>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algn="just" defTabSz="894398">
              <a:lnSpc>
                <a:spcPts val="1468"/>
              </a:lnSpc>
            </a:pPr>
            <a:r>
              <a:rPr lang="ja-JP" altLang="ja-JP" sz="1800" dirty="0">
                <a:cs typeface="Times New Roman" panose="02020603050405020304" pitchFamily="18" charset="0"/>
              </a:rPr>
              <a:t>２ページ目、アの続きをご覧ください。教師が「画用紙の重さに着目して、３００枚の画用紙を用意するには、どうすればいいか」という発問をしています。児童が「１枚の重さが分かれば」や「まとまった枚数分の重さが分かれば」など、根拠を示しながら発言してほしいことから、根拠のアイコンが付いています。この発問により、児童の思考を焦点化し、本時の課題へとつなげます。課題解決後、意図的氏名により３人の考え方を取り上げます。</a:t>
            </a:r>
            <a:endParaRPr lang="ja-JP" altLang="en-US" sz="1600" dirty="0"/>
          </a:p>
        </p:txBody>
      </p:sp>
      <p:sp>
        <p:nvSpPr>
          <p:cNvPr id="188" name="Google Shape;188;p2:notes">
            <a:extLst>
              <a:ext uri="{FF2B5EF4-FFF2-40B4-BE49-F238E27FC236}">
                <a16:creationId xmlns:a16="http://schemas.microsoft.com/office/drawing/2014/main" id="{5386A53B-BE2F-6A47-612A-8191D422ECAC}"/>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21</a:t>
            </a:fld>
            <a:endParaRPr/>
          </a:p>
        </p:txBody>
      </p:sp>
    </p:spTree>
    <p:extLst>
      <p:ext uri="{BB962C8B-B14F-4D97-AF65-F5344CB8AC3E}">
        <p14:creationId xmlns:p14="http://schemas.microsoft.com/office/powerpoint/2010/main" val="2163358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09BA54E9-8D7A-1551-063C-D27539C99775}"/>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C3CF62BF-B105-2FF0-D198-DDBC9F6A9AF1}"/>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48F98F76-D270-8A49-1F9E-BBB72E31BF38}"/>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algn="just">
              <a:lnSpc>
                <a:spcPts val="1468"/>
              </a:lnSpc>
            </a:pPr>
            <a:r>
              <a:rPr lang="ja-JP" altLang="ja-JP" sz="1800" dirty="0">
                <a:cs typeface="Times New Roman" panose="02020603050405020304" pitchFamily="18" charset="0"/>
              </a:rPr>
              <a:t>イの場面をご覧ください。教師が３人の児童の考え方を取り上げ、ＡさんＢさんＣさんそれぞれが説明をしました。その後教師が、「３人とも比例の考えを使っていますが、Ｂさんの考え方が、最も簡単に求められそうですね。」と言いました。児童は納得している様子ですが…。先生方、このやりとりを見てどう思いますか？近くの先生方と話し合ってください。（</a:t>
            </a:r>
            <a:r>
              <a:rPr lang="ja-JP" altLang="ja-JP" sz="1800" u="sng" dirty="0">
                <a:ea typeface="UD デジタル 教科書体 NK-B" panose="02020700000000000000" pitchFamily="18" charset="-128"/>
                <a:cs typeface="Times New Roman" panose="02020603050405020304" pitchFamily="18" charset="0"/>
              </a:rPr>
              <a:t>２名</a:t>
            </a:r>
            <a:r>
              <a:rPr lang="ja-JP" altLang="ja-JP" sz="1800" dirty="0">
                <a:cs typeface="Times New Roman" panose="02020603050405020304" pitchFamily="18" charset="0"/>
              </a:rPr>
              <a:t>くらいにあてる→反応を見ながら何か言う）。</a:t>
            </a: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A11AF5BC-FD24-2293-DC30-FC0CA1FB41A9}"/>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22</a:t>
            </a:fld>
            <a:endParaRPr/>
          </a:p>
        </p:txBody>
      </p:sp>
    </p:spTree>
    <p:extLst>
      <p:ext uri="{BB962C8B-B14F-4D97-AF65-F5344CB8AC3E}">
        <p14:creationId xmlns:p14="http://schemas.microsoft.com/office/powerpoint/2010/main" val="3777782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BA2A1464-5A2B-B965-EC14-A467B34CB6E1}"/>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5DB9E287-4F55-A248-D85C-562581C70692}"/>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56C9FFEF-33A4-E4B4-C055-ACF15D06C228}"/>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a:buClr>
                <a:schemeClr val="dk1"/>
              </a:buClr>
              <a:buSzPts val="3200"/>
            </a:pPr>
            <a:r>
              <a:rPr lang="ja-JP" altLang="ja-JP" sz="1800" dirty="0">
                <a:cs typeface="UD デジタル 教科書体 NK-R" panose="02020400000000000000" pitchFamily="18" charset="-128"/>
              </a:rPr>
              <a:t>１ページ目「４　やってみよう！」をご覧ください。</a:t>
            </a:r>
            <a:r>
              <a:rPr lang="ja-JP" altLang="ja-JP" sz="1800" dirty="0">
                <a:cs typeface="Times New Roman" panose="02020603050405020304" pitchFamily="18" charset="0"/>
              </a:rPr>
              <a:t>３人の児童の考え方を取り上げた後、説明してまとめるのではなく、児童に発問を投げ掛けてみましょう。まずは、この場面において、児童に、どのような数学的な見方・考え方を働かせるかを考えていただき、○で囲んでください。複数でも構いません。それを踏まえて、児童の数学的な見方・考え方を働かせるために、どのような発問をするか、考えてみましょう。近くの先生方と相談しても構いません。難しいと思う方は、先に発問を考えても構いません。考えがまとまった方</a:t>
            </a:r>
            <a:r>
              <a:rPr lang="ja-JP" altLang="ja-JP" sz="1800">
                <a:cs typeface="Times New Roman" panose="02020603050405020304" pitchFamily="18" charset="0"/>
              </a:rPr>
              <a:t>は、スプレッドシート</a:t>
            </a:r>
            <a:r>
              <a:rPr lang="ja-JP" altLang="ja-JP" sz="1800" dirty="0">
                <a:cs typeface="Times New Roman" panose="02020603050405020304" pitchFamily="18" charset="0"/>
              </a:rPr>
              <a:t>に記入をお願いします。　</a:t>
            </a:r>
            <a:r>
              <a:rPr lang="ja-JP" altLang="ja-JP" sz="1800" u="sng" dirty="0">
                <a:ea typeface="UD デジタル 教科書体 NK-B" panose="02020700000000000000" pitchFamily="18" charset="-128"/>
                <a:cs typeface="Times New Roman" panose="02020603050405020304" pitchFamily="18" charset="0"/>
              </a:rPr>
              <a:t>５～７分</a:t>
            </a:r>
            <a:r>
              <a:rPr lang="ja-JP" altLang="ja-JP" sz="1800" dirty="0">
                <a:cs typeface="Times New Roman" panose="02020603050405020304" pitchFamily="18" charset="0"/>
              </a:rPr>
              <a:t>ほど時間を取るので、取り組んでください。</a:t>
            </a:r>
            <a:endParaRPr lang="ja-JP" altLang="en-US" sz="1600" dirty="0"/>
          </a:p>
        </p:txBody>
      </p:sp>
      <p:sp>
        <p:nvSpPr>
          <p:cNvPr id="188" name="Google Shape;188;p2:notes">
            <a:extLst>
              <a:ext uri="{FF2B5EF4-FFF2-40B4-BE49-F238E27FC236}">
                <a16:creationId xmlns:a16="http://schemas.microsoft.com/office/drawing/2014/main" id="{3B565F0F-2D46-D8D1-6661-5FA1302225AF}"/>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23</a:t>
            </a:fld>
            <a:endParaRPr/>
          </a:p>
        </p:txBody>
      </p:sp>
    </p:spTree>
    <p:extLst>
      <p:ext uri="{BB962C8B-B14F-4D97-AF65-F5344CB8AC3E}">
        <p14:creationId xmlns:p14="http://schemas.microsoft.com/office/powerpoint/2010/main" val="41872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F6B4646F-6BD2-CC4A-4F76-8344187C7C5E}"/>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CB27D190-AF32-9FA5-EE15-F3A8B279DBFA}"/>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6315C9AD-54BA-C06D-C450-CF2347A414C2}"/>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algn="just">
              <a:lnSpc>
                <a:spcPts val="1468"/>
              </a:lnSpc>
            </a:pPr>
            <a:r>
              <a:rPr lang="ja-JP" altLang="ja-JP" sz="1800" dirty="0">
                <a:cs typeface="Times New Roman" panose="02020603050405020304" pitchFamily="18" charset="0"/>
              </a:rPr>
              <a:t>（</a:t>
            </a:r>
            <a:r>
              <a:rPr lang="ja-JP" altLang="ja-JP" sz="1800" u="sng" dirty="0">
                <a:ea typeface="UD デジタル 教科書体 NK-B" panose="02020700000000000000" pitchFamily="18" charset="-128"/>
                <a:cs typeface="Times New Roman" panose="02020603050405020304" pitchFamily="18" charset="0"/>
              </a:rPr>
              <a:t>５～７分後</a:t>
            </a:r>
            <a:r>
              <a:rPr lang="ja-JP" altLang="ja-JP" sz="1800" dirty="0">
                <a:cs typeface="Times New Roman" panose="02020603050405020304" pitchFamily="18" charset="0"/>
              </a:rPr>
              <a:t>）先生方の意見を共有しましょう。では、どのような見方・考え方を働かせているかについて、聞いてみたいと思います。（</a:t>
            </a:r>
            <a:r>
              <a:rPr lang="ja-JP" altLang="ja-JP" sz="1800" u="sng" dirty="0">
                <a:ea typeface="UD デジタル 教科書体 NK-B" panose="02020700000000000000" pitchFamily="18" charset="-128"/>
                <a:cs typeface="Times New Roman" panose="02020603050405020304" pitchFamily="18" charset="0"/>
              </a:rPr>
              <a:t>２～３名</a:t>
            </a:r>
            <a:r>
              <a:rPr lang="ja-JP" altLang="ja-JP" sz="1800" dirty="0">
                <a:cs typeface="Times New Roman" panose="02020603050405020304" pitchFamily="18" charset="0"/>
              </a:rPr>
              <a:t>くらいあてる）　　ワークシートの例よりも、見方・考え方を働かせる授業になっていることを実感できましたか。</a:t>
            </a:r>
            <a:endParaRPr lang="ja-JP" altLang="en-US" sz="1600" dirty="0"/>
          </a:p>
        </p:txBody>
      </p:sp>
      <p:sp>
        <p:nvSpPr>
          <p:cNvPr id="188" name="Google Shape;188;p2:notes">
            <a:extLst>
              <a:ext uri="{FF2B5EF4-FFF2-40B4-BE49-F238E27FC236}">
                <a16:creationId xmlns:a16="http://schemas.microsoft.com/office/drawing/2014/main" id="{F1067E53-FFF7-FFCD-5BB4-9BD5771D2EB3}"/>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24</a:t>
            </a:fld>
            <a:endParaRPr/>
          </a:p>
        </p:txBody>
      </p:sp>
    </p:spTree>
    <p:extLst>
      <p:ext uri="{BB962C8B-B14F-4D97-AF65-F5344CB8AC3E}">
        <p14:creationId xmlns:p14="http://schemas.microsoft.com/office/powerpoint/2010/main" val="1833186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7BA275A6-484F-8067-959A-A3154AE5C482}"/>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3034F305-40CA-1747-7C84-B2906891CD63}"/>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5AC5A837-76A3-C889-7247-673FED97A75F}"/>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defTabSz="904434">
              <a:buClr>
                <a:schemeClr val="dk1"/>
              </a:buClr>
              <a:buSzPts val="3200"/>
              <a:defRPr/>
            </a:pPr>
            <a:r>
              <a:rPr lang="ja-JP" altLang="ja-JP" sz="1800" dirty="0">
                <a:cs typeface="Times New Roman" panose="02020603050405020304" pitchFamily="18" charset="0"/>
              </a:rPr>
              <a:t>最後に、ワークシートの右上に二次元コードを載せています。ワークシートの「ア」「イ」の発問例ですので、よろしければご参照ください。実際には、本時のねらいに応じて、どのような見方・考え方を働かせるかを、吟味します。また、授業を繰り返す中で、この見方・考え方はできるけど、これはできないな、ということが見えてきます。実態に応じて、どのような発問をするかを吟味できると、授業づくりが更に充実してくるのではないでしょうか。以上でワークショップを終わります。では、スライドに移ります。</a:t>
            </a:r>
            <a:endParaRPr lang="ja-JP" altLang="en-US" sz="1600" dirty="0"/>
          </a:p>
        </p:txBody>
      </p:sp>
      <p:sp>
        <p:nvSpPr>
          <p:cNvPr id="188" name="Google Shape;188;p2:notes">
            <a:extLst>
              <a:ext uri="{FF2B5EF4-FFF2-40B4-BE49-F238E27FC236}">
                <a16:creationId xmlns:a16="http://schemas.microsoft.com/office/drawing/2014/main" id="{B694E639-F6DA-4245-CE44-61D49116A06D}"/>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25</a:t>
            </a:fld>
            <a:endParaRPr/>
          </a:p>
        </p:txBody>
      </p:sp>
    </p:spTree>
    <p:extLst>
      <p:ext uri="{BB962C8B-B14F-4D97-AF65-F5344CB8AC3E}">
        <p14:creationId xmlns:p14="http://schemas.microsoft.com/office/powerpoint/2010/main" val="224176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indent="139728" algn="just"/>
            <a:r>
              <a:rPr lang="ja-JP" altLang="ja-JP" sz="1800" dirty="0">
                <a:latin typeface="游明朝" panose="02020400000000000000" pitchFamily="18" charset="-128"/>
                <a:cs typeface="UD デジタル 教科書体 NK-R" panose="02020400000000000000" pitchFamily="18" charset="-128"/>
              </a:rPr>
              <a:t>研修会のまとめです。算数に限らず、教科の見方・考え方について、学習指導要領等を基にして整理し、授業の中で意識して働かせることが大切です。また、授業の中の少しの意識改革が、児童生徒の深い学びにつながると考え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pPr>
              <a:buClr>
                <a:schemeClr val="dk1"/>
              </a:buClr>
              <a:buSzPts val="3200"/>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26</a:t>
            </a:fld>
            <a:endParaRPr/>
          </a:p>
        </p:txBody>
      </p:sp>
    </p:spTree>
    <p:extLst>
      <p:ext uri="{BB962C8B-B14F-4D97-AF65-F5344CB8AC3E}">
        <p14:creationId xmlns:p14="http://schemas.microsoft.com/office/powerpoint/2010/main" val="250323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6C3C733-3918-026A-1ECE-2B42E51906BA}"/>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63FB0895-0F97-E631-FA34-E12CBE61801D}"/>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ここから情報提供として、授業改善グループの研究成果物「授業デザインシート」について紹介します。１単位時間の授業の流れについて、領域ごとに複数の単元で作成しており、小中学校の教員が活用することを想定し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91D22CA0-DA37-5CF3-2469-C6B51128F169}"/>
              </a:ext>
            </a:extLst>
          </p:cNvPr>
          <p:cNvSpPr txBox="1">
            <a:spLocks noGrp="1"/>
          </p:cNvSpPr>
          <p:nvPr>
            <p:ph type="sldNum" idx="12"/>
          </p:nvPr>
        </p:nvSpPr>
        <p:spPr/>
        <p:txBody>
          <a:bodyPr/>
          <a:lstStyle/>
          <a:p>
            <a:fld id="{00000000-1234-1234-1234-123412341234}" type="slidenum">
              <a:rPr lang="en-US" altLang="ja-JP"/>
              <a:pPr/>
              <a:t>27</a:t>
            </a:fld>
            <a:endParaRPr lang="en-US"/>
          </a:p>
        </p:txBody>
      </p:sp>
      <p:sp>
        <p:nvSpPr>
          <p:cNvPr id="4" name="スライド イメージ プレースホルダー 3">
            <a:extLst>
              <a:ext uri="{FF2B5EF4-FFF2-40B4-BE49-F238E27FC236}">
                <a16:creationId xmlns:a16="http://schemas.microsoft.com/office/drawing/2014/main" id="{59B78951-2365-0EE2-9B50-74E4757F2077}"/>
              </a:ext>
            </a:extLst>
          </p:cNvPr>
          <p:cNvSpPr>
            <a:spLocks noGrp="1" noRot="1" noChangeAspect="1"/>
          </p:cNvSpPr>
          <p:nvPr>
            <p:ph type="sldImg"/>
          </p:nvPr>
        </p:nvSpPr>
        <p:spPr/>
      </p:sp>
    </p:spTree>
    <p:extLst>
      <p:ext uri="{BB962C8B-B14F-4D97-AF65-F5344CB8AC3E}">
        <p14:creationId xmlns:p14="http://schemas.microsoft.com/office/powerpoint/2010/main" val="3824042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075A85CE-A024-9D18-7B1B-D494A8AE78D0}"/>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FE464184-2FB3-1203-47A2-1D9DC114D0E8}"/>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授業デザインシートの特長はこちらの３つです。先ほどもお話しした、</a:t>
            </a:r>
            <a:r>
              <a:rPr lang="en-US" altLang="ja-JP" sz="1800" dirty="0">
                <a:ea typeface="游明朝" panose="02020400000000000000" pitchFamily="18" charset="-128"/>
                <a:cs typeface="UD デジタル 教科書体 NK-R" panose="02020400000000000000" pitchFamily="18" charset="-128"/>
              </a:rPr>
              <a:t>10</a:t>
            </a:r>
            <a:r>
              <a:rPr lang="ja-JP" altLang="ja-JP" sz="1800" dirty="0">
                <a:latin typeface="游明朝" panose="02020400000000000000" pitchFamily="18" charset="-128"/>
                <a:cs typeface="UD デジタル 教科書体 NK-R" panose="02020400000000000000" pitchFamily="18" charset="-128"/>
              </a:rPr>
              <a:t>個のアイコンや発問の工夫が、授業デザインシートで活用されています。③「３つのますます」について詳しく説明します。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8906DBD3-5E71-F07F-A004-C7E66E035029}"/>
              </a:ext>
            </a:extLst>
          </p:cNvPr>
          <p:cNvSpPr txBox="1">
            <a:spLocks noGrp="1"/>
          </p:cNvSpPr>
          <p:nvPr>
            <p:ph type="sldNum" idx="12"/>
          </p:nvPr>
        </p:nvSpPr>
        <p:spPr/>
        <p:txBody>
          <a:bodyPr/>
          <a:lstStyle/>
          <a:p>
            <a:fld id="{00000000-1234-1234-1234-123412341234}" type="slidenum">
              <a:rPr lang="en-US" altLang="ja-JP"/>
              <a:pPr/>
              <a:t>28</a:t>
            </a:fld>
            <a:endParaRPr lang="en-US"/>
          </a:p>
        </p:txBody>
      </p:sp>
      <p:sp>
        <p:nvSpPr>
          <p:cNvPr id="4" name="スライド イメージ プレースホルダー 3">
            <a:extLst>
              <a:ext uri="{FF2B5EF4-FFF2-40B4-BE49-F238E27FC236}">
                <a16:creationId xmlns:a16="http://schemas.microsoft.com/office/drawing/2014/main" id="{5F51B116-CC6C-B41A-DABE-0B4B568A64FB}"/>
              </a:ext>
            </a:extLst>
          </p:cNvPr>
          <p:cNvSpPr>
            <a:spLocks noGrp="1" noRot="1" noChangeAspect="1"/>
          </p:cNvSpPr>
          <p:nvPr>
            <p:ph type="sldImg"/>
          </p:nvPr>
        </p:nvSpPr>
        <p:spPr/>
      </p:sp>
    </p:spTree>
    <p:extLst>
      <p:ext uri="{BB962C8B-B14F-4D97-AF65-F5344CB8AC3E}">
        <p14:creationId xmlns:p14="http://schemas.microsoft.com/office/powerpoint/2010/main" val="766148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ますますという言葉は、数学の「マス」と「学びが増す」をかけています。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29</a:t>
            </a:fld>
            <a:endParaRPr lang="en-US"/>
          </a:p>
        </p:txBody>
      </p:sp>
      <p:sp>
        <p:nvSpPr>
          <p:cNvPr id="4" name="スライド イメージ プレースホルダー 3">
            <a:extLst>
              <a:ext uri="{FF2B5EF4-FFF2-40B4-BE49-F238E27FC236}">
                <a16:creationId xmlns:a16="http://schemas.microsoft.com/office/drawing/2014/main" id="{E4261015-63E3-3D9F-9141-FCB5EEC97E42}"/>
              </a:ext>
            </a:extLst>
          </p:cNvPr>
          <p:cNvSpPr>
            <a:spLocks noGrp="1" noRot="1" noChangeAspect="1"/>
          </p:cNvSpPr>
          <p:nvPr>
            <p:ph type="sldImg"/>
          </p:nvPr>
        </p:nvSpPr>
        <p:spPr/>
      </p:sp>
    </p:spTree>
    <p:extLst>
      <p:ext uri="{BB962C8B-B14F-4D97-AF65-F5344CB8AC3E}">
        <p14:creationId xmlns:p14="http://schemas.microsoft.com/office/powerpoint/2010/main" val="191027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DF0D0964-FD22-AAE2-8DCF-4B6EEF59C12E}"/>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56AE8DF8-1943-94D3-DF70-2CC0E4CE0D8B}"/>
              </a:ext>
            </a:extLst>
          </p:cNvPr>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C6247C19-6B49-A279-AD23-4BFD96B7FB20}"/>
              </a:ext>
            </a:extLst>
          </p:cNvPr>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indent="139728" algn="just"/>
            <a:r>
              <a:rPr lang="ja-JP" altLang="ja-JP" sz="1800" dirty="0">
                <a:latin typeface="游明朝" panose="02020400000000000000" pitchFamily="18" charset="-128"/>
                <a:cs typeface="UD デジタル 教科書体 NK-R" panose="02020400000000000000" pitchFamily="18" charset="-128"/>
              </a:rPr>
              <a:t>先生方、配布してある各教科の見方・考え方の一覧をご覧ください。少々時間をとります。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dirty="0">
                <a:cs typeface="Times New Roman" panose="02020603050405020304" pitchFamily="18" charset="0"/>
              </a:rPr>
              <a:t>（</a:t>
            </a:r>
            <a:r>
              <a:rPr lang="en-US" altLang="ja-JP" sz="1800" u="sng" dirty="0">
                <a:latin typeface="UD デジタル 教科書体 NK-B" panose="02020700000000000000" pitchFamily="18" charset="-128"/>
                <a:cs typeface="Times New Roman" panose="02020603050405020304" pitchFamily="18" charset="0"/>
              </a:rPr>
              <a:t>30</a:t>
            </a:r>
            <a:r>
              <a:rPr lang="ja-JP" altLang="ja-JP" sz="1800" u="sng" dirty="0">
                <a:ea typeface="UD デジタル 教科書体 NK-B" panose="02020700000000000000" pitchFamily="18" charset="-128"/>
                <a:cs typeface="Times New Roman" panose="02020603050405020304" pitchFamily="18" charset="0"/>
              </a:rPr>
              <a:t>秒後</a:t>
            </a:r>
            <a:r>
              <a:rPr lang="ja-JP" altLang="ja-JP" sz="1800" dirty="0">
                <a:cs typeface="Times New Roman" panose="02020603050405020304" pitchFamily="18" charset="0"/>
              </a:rPr>
              <a:t>）</a:t>
            </a:r>
            <a:r>
              <a:rPr lang="ja-JP" altLang="ja-JP" sz="1800" dirty="0">
                <a:cs typeface="UD デジタル 教科書体 NK-R" panose="02020400000000000000" pitchFamily="18" charset="-128"/>
              </a:rPr>
              <a:t>学習指導要領ではこのように定義されています。令和６年度長期研修授業改善研究グループ（以下「授業改善研究グループ」）は研究する中で、数学的な見方・考え方の捉えを明確にすることとしました。</a:t>
            </a:r>
            <a:endParaRPr lang="ja-JP" altLang="en-US" dirty="0">
              <a:cs typeface="Calibri"/>
              <a:sym typeface="Calibri"/>
            </a:endParaRPr>
          </a:p>
        </p:txBody>
      </p:sp>
      <p:sp>
        <p:nvSpPr>
          <p:cNvPr id="188" name="Google Shape;188;p2:notes">
            <a:extLst>
              <a:ext uri="{FF2B5EF4-FFF2-40B4-BE49-F238E27FC236}">
                <a16:creationId xmlns:a16="http://schemas.microsoft.com/office/drawing/2014/main" id="{150E01EE-F0BB-D5ED-EAA6-FA14CCB1CAD5}"/>
              </a:ext>
            </a:extLst>
          </p:cNvPr>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3</a:t>
            </a:fld>
            <a:endParaRPr/>
          </a:p>
        </p:txBody>
      </p:sp>
    </p:spTree>
    <p:extLst>
      <p:ext uri="{BB962C8B-B14F-4D97-AF65-F5344CB8AC3E}">
        <p14:creationId xmlns:p14="http://schemas.microsoft.com/office/powerpoint/2010/main" val="2136894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１つめの「ますますプロブレム」は、児童生徒に算数・数学を学ぶ必要感を持たせる課題を指します。授業デザインシートでは、児童生徒の思いや疑問を引き出したり、課題解決の見通しを持たせることで、学んだことの必要感を実感させたりする課題を提示し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30</a:t>
            </a:fld>
            <a:endParaRPr lang="en-US"/>
          </a:p>
        </p:txBody>
      </p:sp>
      <p:sp>
        <p:nvSpPr>
          <p:cNvPr id="4" name="スライド イメージ プレースホルダー 3">
            <a:extLst>
              <a:ext uri="{FF2B5EF4-FFF2-40B4-BE49-F238E27FC236}">
                <a16:creationId xmlns:a16="http://schemas.microsoft.com/office/drawing/2014/main" id="{FEA1A2FD-C1A3-F354-1A8C-CA2664F57925}"/>
              </a:ext>
            </a:extLst>
          </p:cNvPr>
          <p:cNvSpPr>
            <a:spLocks noGrp="1" noRot="1" noChangeAspect="1"/>
          </p:cNvSpPr>
          <p:nvPr>
            <p:ph type="sldImg"/>
          </p:nvPr>
        </p:nvSpPr>
        <p:spPr/>
      </p:sp>
    </p:spTree>
    <p:extLst>
      <p:ext uri="{BB962C8B-B14F-4D97-AF65-F5344CB8AC3E}">
        <p14:creationId xmlns:p14="http://schemas.microsoft.com/office/powerpoint/2010/main" val="137012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２つめの「ますますタイム」は、児童生徒一人一人が、学習活動を選択し、取り組む時間を指します。学習内容の確実な定着を図るための「復習・演習」、その理解を深め、広げるための「探究・協力」の４つの選択肢を設け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31</a:t>
            </a:fld>
            <a:endParaRPr lang="en-US"/>
          </a:p>
        </p:txBody>
      </p:sp>
      <p:sp>
        <p:nvSpPr>
          <p:cNvPr id="4" name="スライド イメージ プレースホルダー 3">
            <a:extLst>
              <a:ext uri="{FF2B5EF4-FFF2-40B4-BE49-F238E27FC236}">
                <a16:creationId xmlns:a16="http://schemas.microsoft.com/office/drawing/2014/main" id="{1C3F5E72-915B-99DD-F3B4-23BF4F38A8FF}"/>
              </a:ext>
            </a:extLst>
          </p:cNvPr>
          <p:cNvSpPr>
            <a:spLocks noGrp="1" noRot="1" noChangeAspect="1"/>
          </p:cNvSpPr>
          <p:nvPr>
            <p:ph type="sldImg"/>
          </p:nvPr>
        </p:nvSpPr>
        <p:spPr/>
      </p:sp>
    </p:spTree>
    <p:extLst>
      <p:ext uri="{BB962C8B-B14F-4D97-AF65-F5344CB8AC3E}">
        <p14:creationId xmlns:p14="http://schemas.microsoft.com/office/powerpoint/2010/main" val="2658342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３つめの「ますますリフレクション」は、児童生徒が、授業を通じて気付いたことや発見したことをまとめる活動を指します。振り返りの視点は、こちらの４つです。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32</a:t>
            </a:fld>
            <a:endParaRPr lang="en-US"/>
          </a:p>
        </p:txBody>
      </p:sp>
      <p:sp>
        <p:nvSpPr>
          <p:cNvPr id="4" name="スライド イメージ プレースホルダー 3">
            <a:extLst>
              <a:ext uri="{FF2B5EF4-FFF2-40B4-BE49-F238E27FC236}">
                <a16:creationId xmlns:a16="http://schemas.microsoft.com/office/drawing/2014/main" id="{E54F01CC-DBAE-3AC2-0E2B-E26B98647281}"/>
              </a:ext>
            </a:extLst>
          </p:cNvPr>
          <p:cNvSpPr>
            <a:spLocks noGrp="1" noRot="1" noChangeAspect="1"/>
          </p:cNvSpPr>
          <p:nvPr>
            <p:ph type="sldImg"/>
          </p:nvPr>
        </p:nvSpPr>
        <p:spPr/>
      </p:sp>
    </p:spTree>
    <p:extLst>
      <p:ext uri="{BB962C8B-B14F-4D97-AF65-F5344CB8AC3E}">
        <p14:creationId xmlns:p14="http://schemas.microsoft.com/office/powerpoint/2010/main" val="2779342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4F4EBC1-D6A0-BCBB-1669-E9DCF5C4A3F6}"/>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895D4E19-F90A-5468-2898-927E2D1BC5A1}"/>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授業デザインシートの詳細について説明します。お手元の授業デザインシート「文字と式」も併せてご覧ください。１ページ目では、本時の授業で働かせたい、数学的な見方・考え方を載せています。この授業で働かせたい見方・考え方は、濃い色の７つで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C3E2E523-9BD1-760F-5230-6C367E9B4191}"/>
              </a:ext>
            </a:extLst>
          </p:cNvPr>
          <p:cNvSpPr txBox="1">
            <a:spLocks noGrp="1"/>
          </p:cNvSpPr>
          <p:nvPr>
            <p:ph type="sldNum" idx="12"/>
          </p:nvPr>
        </p:nvSpPr>
        <p:spPr/>
        <p:txBody>
          <a:bodyPr/>
          <a:lstStyle/>
          <a:p>
            <a:fld id="{00000000-1234-1234-1234-123412341234}" type="slidenum">
              <a:rPr lang="en-US" altLang="ja-JP"/>
              <a:pPr/>
              <a:t>33</a:t>
            </a:fld>
            <a:endParaRPr lang="en-US"/>
          </a:p>
        </p:txBody>
      </p:sp>
      <p:sp>
        <p:nvSpPr>
          <p:cNvPr id="4" name="スライド イメージ プレースホルダー 3">
            <a:extLst>
              <a:ext uri="{FF2B5EF4-FFF2-40B4-BE49-F238E27FC236}">
                <a16:creationId xmlns:a16="http://schemas.microsoft.com/office/drawing/2014/main" id="{93CD5831-8026-8C48-584A-E25CAF0DFC45}"/>
              </a:ext>
            </a:extLst>
          </p:cNvPr>
          <p:cNvSpPr>
            <a:spLocks noGrp="1" noRot="1" noChangeAspect="1"/>
          </p:cNvSpPr>
          <p:nvPr>
            <p:ph type="sldImg"/>
          </p:nvPr>
        </p:nvSpPr>
        <p:spPr/>
      </p:sp>
    </p:spTree>
    <p:extLst>
      <p:ext uri="{BB962C8B-B14F-4D97-AF65-F5344CB8AC3E}">
        <p14:creationId xmlns:p14="http://schemas.microsoft.com/office/powerpoint/2010/main" val="2407909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59873CA6-AF0A-A112-D65F-9F10B58CA219}"/>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BD9427BB-6948-9B43-28D3-09F89222FB03}"/>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２ページ目から４ページ目が、実際の授業の流れです。教師と児童との対話をイメージして作成しています。数学的な見方・考え方を働かせたい発問を太枠で囲み、「発問の目的」と「働かせたい数学的な見方・考え方」を表示し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67FB4A27-4FAF-FE33-DD32-10D1FC157678}"/>
              </a:ext>
            </a:extLst>
          </p:cNvPr>
          <p:cNvSpPr txBox="1">
            <a:spLocks noGrp="1"/>
          </p:cNvSpPr>
          <p:nvPr>
            <p:ph type="sldNum" idx="12"/>
          </p:nvPr>
        </p:nvSpPr>
        <p:spPr/>
        <p:txBody>
          <a:bodyPr/>
          <a:lstStyle/>
          <a:p>
            <a:fld id="{00000000-1234-1234-1234-123412341234}" type="slidenum">
              <a:rPr lang="en-US" altLang="ja-JP"/>
              <a:pPr/>
              <a:t>34</a:t>
            </a:fld>
            <a:endParaRPr lang="en-US"/>
          </a:p>
        </p:txBody>
      </p:sp>
      <p:sp>
        <p:nvSpPr>
          <p:cNvPr id="4" name="スライド イメージ プレースホルダー 3">
            <a:extLst>
              <a:ext uri="{FF2B5EF4-FFF2-40B4-BE49-F238E27FC236}">
                <a16:creationId xmlns:a16="http://schemas.microsoft.com/office/drawing/2014/main" id="{D5090BDA-3967-B49E-048C-3DC936480976}"/>
              </a:ext>
            </a:extLst>
          </p:cNvPr>
          <p:cNvSpPr>
            <a:spLocks noGrp="1" noRot="1" noChangeAspect="1"/>
          </p:cNvSpPr>
          <p:nvPr>
            <p:ph type="sldImg"/>
          </p:nvPr>
        </p:nvSpPr>
        <p:spPr/>
      </p:sp>
    </p:spTree>
    <p:extLst>
      <p:ext uri="{BB962C8B-B14F-4D97-AF65-F5344CB8AC3E}">
        <p14:creationId xmlns:p14="http://schemas.microsoft.com/office/powerpoint/2010/main" val="824703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FFC8537E-6788-E351-6B4E-B7A8DCC6D528}"/>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7C611206-0BF6-3C6E-D91D-BB779294565B}"/>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２ページ目をご覧ください。太枠で囲まれているのが、ますますプロブレムの視点です。授業デザインシートでは、問題場面との出合いから課題設定までの流れのポイントをまとめています。この授業では、「式を使ってできること」について確認し、単元を通して学習する内容を焦点化することで、学習する目的を把握させてから、課題を提示し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1D445904-E688-6A5D-9AF6-8A9FE953A453}"/>
              </a:ext>
            </a:extLst>
          </p:cNvPr>
          <p:cNvSpPr txBox="1">
            <a:spLocks noGrp="1"/>
          </p:cNvSpPr>
          <p:nvPr>
            <p:ph type="sldNum" idx="12"/>
          </p:nvPr>
        </p:nvSpPr>
        <p:spPr/>
        <p:txBody>
          <a:bodyPr/>
          <a:lstStyle/>
          <a:p>
            <a:fld id="{00000000-1234-1234-1234-123412341234}" type="slidenum">
              <a:rPr lang="en-US" altLang="ja-JP"/>
              <a:pPr/>
              <a:t>35</a:t>
            </a:fld>
            <a:endParaRPr lang="en-US"/>
          </a:p>
        </p:txBody>
      </p:sp>
      <p:sp>
        <p:nvSpPr>
          <p:cNvPr id="4" name="スライド イメージ プレースホルダー 3">
            <a:extLst>
              <a:ext uri="{FF2B5EF4-FFF2-40B4-BE49-F238E27FC236}">
                <a16:creationId xmlns:a16="http://schemas.microsoft.com/office/drawing/2014/main" id="{110E2D75-D324-8902-7B4E-A3EFE9C3236C}"/>
              </a:ext>
            </a:extLst>
          </p:cNvPr>
          <p:cNvSpPr>
            <a:spLocks noGrp="1" noRot="1" noChangeAspect="1"/>
          </p:cNvSpPr>
          <p:nvPr>
            <p:ph type="sldImg"/>
          </p:nvPr>
        </p:nvSpPr>
        <p:spPr/>
      </p:sp>
    </p:spTree>
    <p:extLst>
      <p:ext uri="{BB962C8B-B14F-4D97-AF65-F5344CB8AC3E}">
        <p14:creationId xmlns:p14="http://schemas.microsoft.com/office/powerpoint/2010/main" val="2002470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C9C406D5-F51F-BBA9-C94F-843111B613F4}"/>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71182C4B-1D3C-FDDF-AF74-F4574DD2ABB3}"/>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４ページ目をご覧ください。授業の後半では、ますますタイムを取り入れています。具体的な活動の概要や、活動を自己決定する際の児童の思考を示すことで、現場の先生方がますますタイムを取り入れる際、イメージしやすいようにし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8EA6CFDB-BF03-0801-C687-7176BFC1105E}"/>
              </a:ext>
            </a:extLst>
          </p:cNvPr>
          <p:cNvSpPr txBox="1">
            <a:spLocks noGrp="1"/>
          </p:cNvSpPr>
          <p:nvPr>
            <p:ph type="sldNum" idx="12"/>
          </p:nvPr>
        </p:nvSpPr>
        <p:spPr/>
        <p:txBody>
          <a:bodyPr/>
          <a:lstStyle/>
          <a:p>
            <a:fld id="{00000000-1234-1234-1234-123412341234}" type="slidenum">
              <a:rPr lang="en-US" altLang="ja-JP"/>
              <a:pPr/>
              <a:t>36</a:t>
            </a:fld>
            <a:endParaRPr lang="en-US"/>
          </a:p>
        </p:txBody>
      </p:sp>
      <p:sp>
        <p:nvSpPr>
          <p:cNvPr id="4" name="スライド イメージ プレースホルダー 3">
            <a:extLst>
              <a:ext uri="{FF2B5EF4-FFF2-40B4-BE49-F238E27FC236}">
                <a16:creationId xmlns:a16="http://schemas.microsoft.com/office/drawing/2014/main" id="{4DE9DD6C-7878-E639-7D69-1E227CF0D586}"/>
              </a:ext>
            </a:extLst>
          </p:cNvPr>
          <p:cNvSpPr>
            <a:spLocks noGrp="1" noRot="1" noChangeAspect="1"/>
          </p:cNvSpPr>
          <p:nvPr>
            <p:ph type="sldImg"/>
          </p:nvPr>
        </p:nvSpPr>
        <p:spPr/>
      </p:sp>
    </p:spTree>
    <p:extLst>
      <p:ext uri="{BB962C8B-B14F-4D97-AF65-F5344CB8AC3E}">
        <p14:creationId xmlns:p14="http://schemas.microsoft.com/office/powerpoint/2010/main" val="1211373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D116DD00-C40A-3A8E-C1D0-5A5AE1229370}"/>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94883635-04C5-509D-3D6B-A93B6A35199F}"/>
              </a:ext>
            </a:extLst>
          </p:cNvPr>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授業の最後には、ますますリフレクションを取り入れています。◎は、本時の授業で、重点的に振り返ってほしい視点です。オンライン表計算ソフトの使用を想定しており、児童はセルの色を青・黄・赤のいずれかにすることで、自身の自己評価を示し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EF0224B6-D074-038C-CF0C-634C88BF88AF}"/>
              </a:ext>
            </a:extLst>
          </p:cNvPr>
          <p:cNvSpPr txBox="1">
            <a:spLocks noGrp="1"/>
          </p:cNvSpPr>
          <p:nvPr>
            <p:ph type="sldNum" idx="12"/>
          </p:nvPr>
        </p:nvSpPr>
        <p:spPr/>
        <p:txBody>
          <a:bodyPr/>
          <a:lstStyle/>
          <a:p>
            <a:fld id="{00000000-1234-1234-1234-123412341234}" type="slidenum">
              <a:rPr lang="en-US" altLang="ja-JP"/>
              <a:pPr/>
              <a:t>37</a:t>
            </a:fld>
            <a:endParaRPr lang="en-US"/>
          </a:p>
        </p:txBody>
      </p:sp>
      <p:sp>
        <p:nvSpPr>
          <p:cNvPr id="4" name="スライド イメージ プレースホルダー 3">
            <a:extLst>
              <a:ext uri="{FF2B5EF4-FFF2-40B4-BE49-F238E27FC236}">
                <a16:creationId xmlns:a16="http://schemas.microsoft.com/office/drawing/2014/main" id="{95B146D6-04FD-1CA5-A26F-BF83C0D522E1}"/>
              </a:ext>
            </a:extLst>
          </p:cNvPr>
          <p:cNvSpPr>
            <a:spLocks noGrp="1" noRot="1" noChangeAspect="1"/>
          </p:cNvSpPr>
          <p:nvPr>
            <p:ph type="sldImg"/>
          </p:nvPr>
        </p:nvSpPr>
        <p:spPr/>
      </p:sp>
    </p:spTree>
    <p:extLst>
      <p:ext uri="{BB962C8B-B14F-4D97-AF65-F5344CB8AC3E}">
        <p14:creationId xmlns:p14="http://schemas.microsoft.com/office/powerpoint/2010/main" val="177156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FAACD5F9-71AC-1CC6-C4A7-3FB82D5ED3D1}"/>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DBAB3888-A658-EECB-09D2-62ECDE3CDBDF}"/>
              </a:ext>
            </a:extLst>
          </p:cNvPr>
          <p:cNvSpPr txBox="1">
            <a:spLocks noGrp="1"/>
          </p:cNvSpPr>
          <p:nvPr>
            <p:ph type="body" idx="1"/>
          </p:nvPr>
        </p:nvSpPr>
        <p:spPr/>
        <p:txBody>
          <a:bodyPr/>
          <a:lstStyle/>
          <a:p>
            <a:r>
              <a:rPr lang="ja-JP" altLang="ja-JP" sz="1800">
                <a:cs typeface="UD デジタル 教科書体 NK-R" panose="02020400000000000000" pitchFamily="18" charset="-128"/>
              </a:rPr>
              <a:t>宮城県総合教育センターホームページに授業改善研究グループのページが掲載されています。本日の内容を更に詳しく知りたい方は、是非ご覧ください。以上で研修会を終了します。</a:t>
            </a:r>
            <a:endParaRPr lang="ja-JP" altLang="en-US" dirty="0"/>
          </a:p>
        </p:txBody>
      </p:sp>
      <p:sp>
        <p:nvSpPr>
          <p:cNvPr id="188" name="Google Shape;188;p2:notes">
            <a:extLst>
              <a:ext uri="{FF2B5EF4-FFF2-40B4-BE49-F238E27FC236}">
                <a16:creationId xmlns:a16="http://schemas.microsoft.com/office/drawing/2014/main" id="{548BC11B-C1AA-5E28-70B0-9C9F779E3895}"/>
              </a:ext>
            </a:extLst>
          </p:cNvPr>
          <p:cNvSpPr txBox="1">
            <a:spLocks noGrp="1"/>
          </p:cNvSpPr>
          <p:nvPr>
            <p:ph type="sldNum" idx="12"/>
          </p:nvPr>
        </p:nvSpPr>
        <p:spPr/>
        <p:txBody>
          <a:bodyPr/>
          <a:lstStyle/>
          <a:p>
            <a:fld id="{00000000-1234-1234-1234-123412341234}" type="slidenum">
              <a:rPr lang="en-US" altLang="ja-JP"/>
              <a:pPr/>
              <a:t>38</a:t>
            </a:fld>
            <a:endParaRPr lang="en-US"/>
          </a:p>
        </p:txBody>
      </p:sp>
      <p:sp>
        <p:nvSpPr>
          <p:cNvPr id="4" name="スライド イメージ プレースホルダー 3">
            <a:extLst>
              <a:ext uri="{FF2B5EF4-FFF2-40B4-BE49-F238E27FC236}">
                <a16:creationId xmlns:a16="http://schemas.microsoft.com/office/drawing/2014/main" id="{F9C66EAD-7F5A-C868-932F-320D02F6B37A}"/>
              </a:ext>
            </a:extLst>
          </p:cNvPr>
          <p:cNvSpPr>
            <a:spLocks noGrp="1" noRot="1" noChangeAspect="1"/>
          </p:cNvSpPr>
          <p:nvPr>
            <p:ph type="sldImg"/>
          </p:nvPr>
        </p:nvSpPr>
        <p:spPr/>
      </p:sp>
    </p:spTree>
    <p:extLst>
      <p:ext uri="{BB962C8B-B14F-4D97-AF65-F5344CB8AC3E}">
        <p14:creationId xmlns:p14="http://schemas.microsoft.com/office/powerpoint/2010/main" val="36141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a:buClr>
                <a:schemeClr val="dk1"/>
              </a:buClr>
              <a:buSzPts val="3200"/>
            </a:pPr>
            <a:r>
              <a:rPr lang="ja-JP" altLang="ja-JP" sz="1800" dirty="0">
                <a:cs typeface="UD デジタル 教科書体 NK-R" panose="02020400000000000000" pitchFamily="18" charset="-128"/>
              </a:rPr>
              <a:t>本日の研修会のねらいは、各教科における「見方・考え方」を働かせる授業づくりについて考えることです。</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4</a:t>
            </a:fld>
            <a:endParaRPr/>
          </a:p>
        </p:txBody>
      </p:sp>
    </p:spTree>
    <p:extLst>
      <p:ext uri="{BB962C8B-B14F-4D97-AF65-F5344CB8AC3E}">
        <p14:creationId xmlns:p14="http://schemas.microsoft.com/office/powerpoint/2010/main" val="199918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6238" y="846138"/>
            <a:ext cx="4089400"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205" y="3270885"/>
            <a:ext cx="7937601" cy="2676157"/>
          </a:xfrm>
          <a:prstGeom prst="rect">
            <a:avLst/>
          </a:prstGeom>
          <a:noFill/>
          <a:ln>
            <a:noFill/>
          </a:ln>
        </p:spPr>
        <p:txBody>
          <a:bodyPr spcFirstLastPara="1" wrap="square" lIns="91781" tIns="45879" rIns="91781" bIns="45879" anchor="t" anchorCtr="0">
            <a:noAutofit/>
          </a:bodyPr>
          <a:lstStyle/>
          <a:p>
            <a:pPr>
              <a:buClr>
                <a:schemeClr val="dk1"/>
              </a:buClr>
              <a:buSzPts val="3200"/>
            </a:pPr>
            <a:r>
              <a:rPr lang="ja-JP" altLang="en-US" dirty="0">
                <a:latin typeface="UD デジタル 教科書体 NK-R" panose="02020400000000000000" pitchFamily="18" charset="-128"/>
                <a:ea typeface="UD デジタル 教科書体 NK-R" panose="02020400000000000000" pitchFamily="18" charset="-128"/>
              </a:rPr>
              <a:t>研修会の流れはこちらのとおりです。</a:t>
            </a:r>
          </a:p>
        </p:txBody>
      </p:sp>
      <p:sp>
        <p:nvSpPr>
          <p:cNvPr id="188" name="Google Shape;188;p2:notes"/>
          <p:cNvSpPr txBox="1">
            <a:spLocks noGrp="1"/>
          </p:cNvSpPr>
          <p:nvPr>
            <p:ph type="sldNum" idx="12"/>
          </p:nvPr>
        </p:nvSpPr>
        <p:spPr>
          <a:xfrm>
            <a:off x="5620206" y="6455606"/>
            <a:ext cx="4299533" cy="341007"/>
          </a:xfrm>
          <a:prstGeom prst="rect">
            <a:avLst/>
          </a:prstGeom>
          <a:noFill/>
          <a:ln>
            <a:noFill/>
          </a:ln>
        </p:spPr>
        <p:txBody>
          <a:bodyPr spcFirstLastPara="1" wrap="square" lIns="91781" tIns="45879" rIns="91781" bIns="45879" anchor="b" anchorCtr="0">
            <a:noAutofit/>
          </a:bodyPr>
          <a:lstStyle/>
          <a:p>
            <a:pPr algn="r"/>
            <a:fld id="{00000000-1234-1234-1234-123412341234}" type="slidenum">
              <a:rPr lang="en-US" altLang="ja-JP"/>
              <a:pPr algn="r"/>
              <a:t>5</a:t>
            </a:fld>
            <a:endParaRPr/>
          </a:p>
        </p:txBody>
      </p:sp>
    </p:spTree>
    <p:extLst>
      <p:ext uri="{BB962C8B-B14F-4D97-AF65-F5344CB8AC3E}">
        <p14:creationId xmlns:p14="http://schemas.microsoft.com/office/powerpoint/2010/main" val="392860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indent="139728" algn="just"/>
            <a:r>
              <a:rPr lang="ja-JP" altLang="ja-JP" sz="1800" dirty="0">
                <a:latin typeface="游明朝" panose="02020400000000000000" pitchFamily="18" charset="-128"/>
                <a:cs typeface="UD デジタル 教科書体 NK-R" panose="02020400000000000000" pitchFamily="18" charset="-128"/>
              </a:rPr>
              <a:t>平成</a:t>
            </a:r>
            <a:r>
              <a:rPr lang="en-US" altLang="ja-JP" sz="1800" dirty="0">
                <a:ea typeface="游明朝" panose="02020400000000000000" pitchFamily="18" charset="-128"/>
                <a:cs typeface="UD デジタル 教科書体 NK-R" panose="02020400000000000000" pitchFamily="18" charset="-128"/>
              </a:rPr>
              <a:t>2</a:t>
            </a:r>
            <a:r>
              <a:rPr lang="ja-JP" altLang="ja-JP" sz="1800" dirty="0">
                <a:latin typeface="游明朝" panose="02020400000000000000" pitchFamily="18" charset="-128"/>
                <a:cs typeface="UD デジタル 教科書体 NK-R" panose="02020400000000000000" pitchFamily="18" charset="-128"/>
              </a:rPr>
              <a:t>９年、文部科学省から「主体的・対話的で深い学びの実現について」が示されました。児童生徒が資質・能力を身に付けるためには、それぞれの学びの視点に立った授業改善が重要です。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6</a:t>
            </a:fld>
            <a:endParaRPr/>
          </a:p>
        </p:txBody>
      </p:sp>
    </p:spTree>
    <p:extLst>
      <p:ext uri="{BB962C8B-B14F-4D97-AF65-F5344CB8AC3E}">
        <p14:creationId xmlns:p14="http://schemas.microsoft.com/office/powerpoint/2010/main" val="62103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r>
              <a:rPr lang="ja-JP" altLang="ja-JP" sz="1800" dirty="0">
                <a:latin typeface="游明朝" panose="02020400000000000000" pitchFamily="18" charset="-128"/>
                <a:cs typeface="UD デジタル 教科書体 NK-R" panose="02020400000000000000" pitchFamily="18" charset="-128"/>
              </a:rPr>
              <a:t>主体的な学びの視点では、見通しを持って粘り強く取り組み、自己の学習活動を振り返って次につなげること、対話的な学びの視点では、協働や対話等を通じ、自己の考えを広げ深めることが示されています。</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7</a:t>
            </a:fld>
            <a:endParaRPr lang="en-US"/>
          </a:p>
        </p:txBody>
      </p:sp>
      <p:sp>
        <p:nvSpPr>
          <p:cNvPr id="7" name="スライド イメージ プレースホルダー 6">
            <a:extLst>
              <a:ext uri="{FF2B5EF4-FFF2-40B4-BE49-F238E27FC236}">
                <a16:creationId xmlns:a16="http://schemas.microsoft.com/office/drawing/2014/main" id="{92C075A0-AEB9-D987-CC97-B209D32F1A62}"/>
              </a:ext>
            </a:extLst>
          </p:cNvPr>
          <p:cNvSpPr>
            <a:spLocks noGrp="1" noRot="1" noChangeAspect="1"/>
          </p:cNvSpPr>
          <p:nvPr>
            <p:ph type="sldImg"/>
          </p:nvPr>
        </p:nvSpPr>
        <p:spPr/>
      </p:sp>
    </p:spTree>
    <p:extLst>
      <p:ext uri="{BB962C8B-B14F-4D97-AF65-F5344CB8AC3E}">
        <p14:creationId xmlns:p14="http://schemas.microsoft.com/office/powerpoint/2010/main" val="401913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defTabSz="904230">
              <a:buClr>
                <a:schemeClr val="dk1"/>
              </a:buClr>
              <a:buSzPts val="3200"/>
              <a:defRPr/>
            </a:pPr>
            <a:r>
              <a:rPr lang="ja-JP" altLang="ja-JP" sz="1800" dirty="0">
                <a:cs typeface="UD デジタル 教科書体 NK-R" panose="02020400000000000000" pitchFamily="18" charset="-128"/>
              </a:rPr>
              <a:t>そして、深い学びの視点では、習得・活用・探究という学びの過程の中で、各教科等の特質に応じた「見方・考え方」を働かせながら、深く理解したり、考えを形成したり、解決策を考えたり、創造したりすることが示されています。</a:t>
            </a:r>
            <a:endParaRPr lang="ja-JP" altLang="en-US" dirty="0"/>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8</a:t>
            </a:fld>
            <a:endParaRPr/>
          </a:p>
        </p:txBody>
      </p:sp>
    </p:spTree>
    <p:extLst>
      <p:ext uri="{BB962C8B-B14F-4D97-AF65-F5344CB8AC3E}">
        <p14:creationId xmlns:p14="http://schemas.microsoft.com/office/powerpoint/2010/main" val="95918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a:buClr>
                <a:schemeClr val="dk1"/>
              </a:buClr>
              <a:buSzPts val="3200"/>
            </a:pPr>
            <a:r>
              <a:rPr lang="ja-JP" altLang="ja-JP" sz="1800" dirty="0">
                <a:cs typeface="UD デジタル 教科書体 NK-R" panose="02020400000000000000" pitchFamily="18" charset="-128"/>
              </a:rPr>
              <a:t>ここからは、小学校算数科を例に「見方・考え方」を働かせる授業づくりについて説明していきます。算数科では、数学的な見方・考え方は、事象を数量や図形及びそれらの関係などに着目して捉え、根拠を基に筋道を立てて考え、統合的・発展的に考えること、と定義されています。</a:t>
            </a:r>
            <a:endParaRPr lang="ja-JP" altLang="en-US" dirty="0">
              <a:cs typeface="Calibri"/>
              <a:sym typeface="Calibri"/>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9</a:t>
            </a:fld>
            <a:endParaRPr/>
          </a:p>
        </p:txBody>
      </p:sp>
    </p:spTree>
    <p:extLst>
      <p:ext uri="{BB962C8B-B14F-4D97-AF65-F5344CB8AC3E}">
        <p14:creationId xmlns:p14="http://schemas.microsoft.com/office/powerpoint/2010/main" val="41429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6851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2045093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465611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23912302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57429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91849781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2801166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05659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r>
              <a:rPr lang="ja-JP" altLang="en-US" dirty="0"/>
              <a:t>令和５年５月</a:t>
            </a:r>
            <a:r>
              <a:rPr lang="en-US" altLang="ja-JP"/>
              <a:t>11</a:t>
            </a:r>
            <a:r>
              <a:rPr lang="ja-JP" altLang="en-US"/>
              <a:t>日　　第１回グループ検討会　　探究的</a:t>
            </a:r>
            <a:r>
              <a:rPr lang="ja-JP" altLang="en-US" dirty="0"/>
              <a:t>な学習研究グループ</a:t>
            </a:r>
          </a:p>
        </p:txBody>
      </p:sp>
      <p:sp>
        <p:nvSpPr>
          <p:cNvPr id="5" name="スライド番号プレースホルダー 4"/>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89483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C856E-29F5-BF77-0D49-EE80876219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2814BDB-AAC7-099D-FCA1-E749AEAED5DE}"/>
              </a:ext>
            </a:extLst>
          </p:cNvPr>
          <p:cNvSpPr>
            <a:spLocks noGrp="1"/>
          </p:cNvSpPr>
          <p:nvPr>
            <p:ph type="dt" sz="half" idx="10"/>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985B0B70-584C-D997-435A-94B2E7034579}"/>
              </a:ext>
            </a:extLst>
          </p:cNvPr>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5" name="スライド番号プレースホルダー 4">
            <a:extLst>
              <a:ext uri="{FF2B5EF4-FFF2-40B4-BE49-F238E27FC236}">
                <a16:creationId xmlns:a16="http://schemas.microsoft.com/office/drawing/2014/main" id="{DA1F36FF-E0A9-7DBE-4D42-A086D43A0628}"/>
              </a:ext>
            </a:extLst>
          </p:cNvPr>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64078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r>
              <a:rPr lang="ja-JP" altLang="en-US" dirty="0"/>
              <a:t>令和５年５月</a:t>
            </a:r>
            <a:r>
              <a:rPr lang="en-US" altLang="ja-JP"/>
              <a:t>11</a:t>
            </a:r>
            <a:r>
              <a:rPr lang="ja-JP" altLang="en-US"/>
              <a:t>日　　第１回グループ検討会　　探究的</a:t>
            </a:r>
            <a:r>
              <a:rPr lang="ja-JP" altLang="en-US" dirty="0"/>
              <a:t>な学習研究グループ</a:t>
            </a:r>
          </a:p>
        </p:txBody>
      </p:sp>
      <p:sp>
        <p:nvSpPr>
          <p:cNvPr id="5" name="スライド番号プレースホルダー 4"/>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13403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47815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3121F-A1FC-9CAE-DB0A-286D382979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72AF10C-692B-04BE-C968-17D52F72B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70D6E4-2AC8-8101-5F75-7F5580045FE2}"/>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ACBA0AD5-A35E-0838-6462-38E33699E3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8F3321-03C3-36DA-28EC-130329A0A677}"/>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001666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0E8A2-2156-7142-70AE-AA571231DA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735B16-EA51-34CA-7699-514F1E6349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87DECD-8854-261B-F6E9-A8AD44C9DC10}"/>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15CEE847-7819-98C1-44FC-FFBCDF345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25125C-5FD1-20F7-8ABB-6C51619587E6}"/>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818740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840CA-F35E-90F0-4D52-69297CB33C5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83FB22-004D-C9B4-1037-901ED8E15A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0713834-C06D-A333-8FAE-71C1A514F2B3}"/>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9D94DE37-C3AE-FCAF-8F56-00DE35BF6D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62723F-0BC4-7665-ED07-8DF9B83236E3}"/>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352238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57C3AE-3259-70A4-8DD2-8A9DE3269B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34B341-272B-8ED7-4602-12204FFB9F8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F2F8E53-1D02-3AE9-E5F1-11AE6C54957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C2590B1-83AC-528D-0EF8-48884ABC88BE}"/>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6" name="フッター プレースホルダー 5">
            <a:extLst>
              <a:ext uri="{FF2B5EF4-FFF2-40B4-BE49-F238E27FC236}">
                <a16:creationId xmlns:a16="http://schemas.microsoft.com/office/drawing/2014/main" id="{D6F3446B-FEA9-C41B-EAA7-4CCD061930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5FF161-E9A7-BC1E-FF4F-726D2ADEA6B4}"/>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2801840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041D1-D5F1-20BA-D3F6-8B0A879DA77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F7DD82-B69F-3DD9-6A45-97072CE72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EB137BF-5C1D-6753-AB78-40E52605709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4B83EF9-3FD8-72B6-A0E4-EC25085B7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5C07EE0-A9E3-502A-B788-2402D87F635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D9E955C-2F5B-5677-CB75-900C7DD2466D}"/>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8" name="フッター プレースホルダー 7">
            <a:extLst>
              <a:ext uri="{FF2B5EF4-FFF2-40B4-BE49-F238E27FC236}">
                <a16:creationId xmlns:a16="http://schemas.microsoft.com/office/drawing/2014/main" id="{7F61F533-BB6E-A26A-9FF7-61BB141CA60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88297C-FB5A-2D8D-2BBB-6E56212498EB}"/>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428132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94104D-7E77-8F30-E56C-A2D6C5F23D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26A7F6-B8B6-657E-F4EC-5A6E23424EEC}"/>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4" name="フッター プレースホルダー 3">
            <a:extLst>
              <a:ext uri="{FF2B5EF4-FFF2-40B4-BE49-F238E27FC236}">
                <a16:creationId xmlns:a16="http://schemas.microsoft.com/office/drawing/2014/main" id="{2CEEB2FA-0F84-9715-D430-9EC5297D97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906ACD-3BCB-F9B6-CC47-02DD822C7347}"/>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2404212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02C521-35FF-8B7B-40C4-C878FC8F1736}"/>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3" name="フッター プレースホルダー 2">
            <a:extLst>
              <a:ext uri="{FF2B5EF4-FFF2-40B4-BE49-F238E27FC236}">
                <a16:creationId xmlns:a16="http://schemas.microsoft.com/office/drawing/2014/main" id="{86A67193-E877-A66F-9C57-8BF716A70D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5D7D92-CD81-9F65-8341-6DE6E16A87ED}"/>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58189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152C0-B5C6-F0F5-9BA2-B7A7E4CAA6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17FAFB-765F-FDAD-C42E-7D04509B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2A8BBEF-3C25-B85F-15C8-9ECD9ADEF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B037F1-B109-5F5A-BA01-98E0EEDCE4BA}"/>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6" name="フッター プレースホルダー 5">
            <a:extLst>
              <a:ext uri="{FF2B5EF4-FFF2-40B4-BE49-F238E27FC236}">
                <a16:creationId xmlns:a16="http://schemas.microsoft.com/office/drawing/2014/main" id="{96EBCE64-41F9-47A4-F7DF-D5A907EC25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D8C11C-DE05-6DF6-0A5A-C93A2573B831}"/>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826562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D8CB2-2B6E-3489-A8CC-096FE9DE2A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7618BC-0E84-3A19-C8A8-1BB17FAB9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4E9184E-DE7F-A347-D9DB-2E128FA5A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4EA2BE-AF20-09EC-DA21-415E6F2D8D80}"/>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6" name="フッター プレースホルダー 5">
            <a:extLst>
              <a:ext uri="{FF2B5EF4-FFF2-40B4-BE49-F238E27FC236}">
                <a16:creationId xmlns:a16="http://schemas.microsoft.com/office/drawing/2014/main" id="{EF819C21-FD40-CDE8-C7A0-377A0E3A4C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F640E5-155C-C2A1-4009-6FD72582CD4B}"/>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2462624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E6740-79CB-A43D-DE43-1F32636B5C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30F35E-AF49-0E7D-41D7-1938407E5E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D7B5FF-5A6D-9C53-9854-01032FCDB2D4}"/>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3AF5DF01-1EB7-7F07-338D-2ACD60063D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93C73C-3CBF-3C62-0535-81EA842CF342}"/>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03318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549804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8ED56D-25CE-9D5A-FCE1-B5E45BFC3DB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C05FE3-4FCC-F92A-2CF5-DFCDBE52ECC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29C88B-5C26-7EBB-8E4E-48B6C1DEC497}"/>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CA417C18-2AF4-E502-F66D-F06FE18521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A5B094-1077-6FFC-22A8-9634F41A437F}"/>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36958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39403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9" name="Slide Number Placeholder 8"/>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9823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p>
        </p:txBody>
      </p:sp>
      <p:sp>
        <p:nvSpPr>
          <p:cNvPr id="4" name="Footer Placeholder 3"/>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5" name="Slide Number Placeholder 4"/>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1339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p>
        </p:txBody>
      </p:sp>
      <p:sp>
        <p:nvSpPr>
          <p:cNvPr id="3" name="Footer Placeholder 2"/>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4" name="Slide Number Placeholder 3"/>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21321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8633684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5939532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462696464"/>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3964" r:id="rId19"/>
  </p:sldLayoutIdLst>
  <p:hf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1624BB-A1E1-023D-BCB2-06FC4BEA9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5B1A8F-317D-94A6-72EC-0911EA9C6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8C2A-76A1-3DC5-17A2-03822106F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667EAA09-62AF-E1B6-4B3B-894953E8F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2D130C-91F6-CA17-3BDF-ED499362F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422830432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notesSlide" Target="../notesSlides/notesSlide12.xml"/><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slideLayout" Target="../slideLayouts/slideLayout17.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A816F6F-5958-4074-BCD6-C139EF31320E}"/>
              </a:ext>
            </a:extLst>
          </p:cNvPr>
          <p:cNvSpPr txBox="1">
            <a:spLocks/>
          </p:cNvSpPr>
          <p:nvPr/>
        </p:nvSpPr>
        <p:spPr>
          <a:xfrm>
            <a:off x="2061606" y="1373666"/>
            <a:ext cx="8156098" cy="1389697"/>
          </a:xfrm>
          <a:prstGeom prst="rect">
            <a:avLst/>
          </a:prstGeom>
          <a:solidFill>
            <a:schemeClr val="bg1"/>
          </a:solidFill>
          <a:ln>
            <a:noFill/>
          </a:ln>
        </p:spPr>
        <p:txBody>
          <a:bodyPr vert="horz" lIns="51449" tIns="25724" rIns="51449" bIns="25724" rtlCol="0" anchor="b">
            <a:noAutofit/>
          </a:bodyPr>
          <a:lstStyle>
            <a:lvl1pPr algn="l" defTabSz="914400" rtl="0" eaLnBrk="1" latinLnBrk="0" hangingPunct="1">
              <a:lnSpc>
                <a:spcPct val="80000"/>
              </a:lnSpc>
              <a:spcBef>
                <a:spcPct val="0"/>
              </a:spcBef>
              <a:buNone/>
              <a:defRPr kumimoji="1" sz="6600" b="1" kern="1200" cap="none" spc="0" baseline="0">
                <a:ln w="9525">
                  <a:noFill/>
                  <a:prstDash val="solid"/>
                </a:ln>
                <a:solidFill>
                  <a:schemeClr val="tx1"/>
                </a:solidFill>
                <a:effectLst/>
                <a:latin typeface="Meiryo UI" panose="020B0604030504040204" pitchFamily="50" charset="-128"/>
                <a:ea typeface="Meiryo UI" panose="020B0604030504040204" pitchFamily="50" charset="-128"/>
                <a:cs typeface="+mj-cs"/>
              </a:defRPr>
            </a:lvl1pPr>
          </a:lstStyle>
          <a:p>
            <a:pPr algn="ctr">
              <a:lnSpc>
                <a:spcPct val="100000"/>
              </a:lnSpc>
            </a:pPr>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sp>
        <p:nvSpPr>
          <p:cNvPr id="2" name="タイトル 1"/>
          <p:cNvSpPr>
            <a:spLocks noGrp="1"/>
          </p:cNvSpPr>
          <p:nvPr>
            <p:ph type="title"/>
          </p:nvPr>
        </p:nvSpPr>
        <p:spPr>
          <a:xfrm>
            <a:off x="0" y="1"/>
            <a:ext cx="12192000" cy="4149968"/>
          </a:xfrm>
          <a:solidFill>
            <a:srgbClr val="FF6699"/>
          </a:solidFill>
        </p:spPr>
        <p:txBody>
          <a:bodyPr rtlCol="0" anchor="ctr">
            <a:noAutofit/>
          </a:bodyPr>
          <a:lstStyle/>
          <a:p>
            <a:pPr algn="ctr">
              <a:lnSpc>
                <a:spcPct val="100000"/>
              </a:lnSpc>
            </a:pPr>
            <a:r>
              <a:rPr lang="ja-JP" altLang="en-US" sz="6000" b="1" dirty="0">
                <a:solidFill>
                  <a:schemeClr val="bg1"/>
                </a:solidFill>
                <a:latin typeface="UD デジタル 教科書体 NK-B" panose="02020700000000000000" pitchFamily="18" charset="-128"/>
                <a:ea typeface="UD デジタル 教科書体 NK-B" panose="02020700000000000000" pitchFamily="18" charset="-128"/>
              </a:rPr>
              <a:t>各教科の見方・考え方を働かせる</a:t>
            </a:r>
            <a:br>
              <a:rPr lang="en-US" altLang="ja-JP" sz="6000" b="1" dirty="0">
                <a:solidFill>
                  <a:schemeClr val="bg1"/>
                </a:solidFill>
                <a:latin typeface="UD デジタル 教科書体 NK-B" panose="02020700000000000000" pitchFamily="18" charset="-128"/>
                <a:ea typeface="UD デジタル 教科書体 NK-B" panose="02020700000000000000" pitchFamily="18" charset="-128"/>
              </a:rPr>
            </a:br>
            <a:br>
              <a:rPr lang="en-US" altLang="ja-JP" sz="6000" b="1"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6000" b="1" dirty="0">
                <a:solidFill>
                  <a:schemeClr val="bg1"/>
                </a:solidFill>
                <a:latin typeface="UD デジタル 教科書体 NK-B" panose="02020700000000000000" pitchFamily="18" charset="-128"/>
                <a:ea typeface="UD デジタル 教科書体 NK-B" panose="02020700000000000000" pitchFamily="18" charset="-128"/>
              </a:rPr>
              <a:t>授業づくりに関する教員研修会</a:t>
            </a:r>
            <a:endParaRPr lang="ja-JP" altLang="ja-JP" sz="54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3" name="Google Shape;192;p2">
            <a:extLst>
              <a:ext uri="{FF2B5EF4-FFF2-40B4-BE49-F238E27FC236}">
                <a16:creationId xmlns:a16="http://schemas.microsoft.com/office/drawing/2014/main" id="{4F4C613D-09FC-4CB8-9E2F-D36DCE9FE2E1}"/>
              </a:ext>
            </a:extLst>
          </p:cNvPr>
          <p:cNvSpPr txBox="1"/>
          <p:nvPr/>
        </p:nvSpPr>
        <p:spPr>
          <a:xfrm>
            <a:off x="420275" y="5882756"/>
            <a:ext cx="11406661" cy="975244"/>
          </a:xfrm>
          <a:prstGeom prst="rect">
            <a:avLst/>
          </a:prstGeom>
          <a:noFill/>
          <a:ln>
            <a:noFill/>
          </a:ln>
        </p:spPr>
        <p:txBody>
          <a:bodyPr spcFirstLastPara="1" wrap="square" lIns="51427" tIns="25706" rIns="51427" bIns="25706" anchor="t" anchorCtr="0">
            <a:spAutoFit/>
          </a:bodyPr>
          <a:lstStyle/>
          <a:p>
            <a:pPr algn="r">
              <a:lnSpc>
                <a:spcPct val="150000"/>
              </a:lnSpc>
              <a:buClr>
                <a:schemeClr val="dk1"/>
              </a:buClr>
              <a:buSzPts val="3200"/>
            </a:pPr>
            <a:r>
              <a:rPr lang="ja-JP" altLang="en-US" sz="4000" dirty="0">
                <a:latin typeface="UD デジタル 教科書体 NK-B" panose="02020700000000000000" pitchFamily="18" charset="-128"/>
                <a:ea typeface="UD デジタル 教科書体 NK-B" panose="02020700000000000000" pitchFamily="18" charset="-128"/>
                <a:cs typeface="Calibri"/>
                <a:sym typeface="Calibri"/>
              </a:rPr>
              <a:t>○月△日（□）　●●立▲▲学校</a:t>
            </a:r>
          </a:p>
        </p:txBody>
      </p:sp>
    </p:spTree>
    <p:extLst>
      <p:ext uri="{BB962C8B-B14F-4D97-AF65-F5344CB8AC3E}">
        <p14:creationId xmlns:p14="http://schemas.microsoft.com/office/powerpoint/2010/main" val="3631613296"/>
      </p:ext>
    </p:extLst>
  </p:cSld>
  <p:clrMapOvr>
    <a:masterClrMapping/>
  </p:clrMapOvr>
  <mc:AlternateContent xmlns:mc="http://schemas.openxmlformats.org/markup-compatibility/2006" xmlns:p14="http://schemas.microsoft.com/office/powerpoint/2010/main">
    <mc:Choice Requires="p14">
      <p:transition spd="slow" p14:dur="2000" advTm="24120"/>
    </mc:Choice>
    <mc:Fallback xmlns="">
      <p:transition spd="slow" advTm="241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Google Shape;192;p2">
            <a:extLst>
              <a:ext uri="{FF2B5EF4-FFF2-40B4-BE49-F238E27FC236}">
                <a16:creationId xmlns:a16="http://schemas.microsoft.com/office/drawing/2014/main" id="{BEBE8CBD-98C5-7424-4EC4-2B4D1FF29FAF}"/>
              </a:ext>
            </a:extLst>
          </p:cNvPr>
          <p:cNvSpPr txBox="1"/>
          <p:nvPr/>
        </p:nvSpPr>
        <p:spPr>
          <a:xfrm>
            <a:off x="356753" y="1443414"/>
            <a:ext cx="11478491" cy="1590797"/>
          </a:xfrm>
          <a:prstGeom prst="rect">
            <a:avLst/>
          </a:prstGeom>
          <a:noFill/>
          <a:ln w="12700">
            <a:solidFill>
              <a:schemeClr val="tx1"/>
            </a:solidFill>
          </a:ln>
        </p:spPr>
        <p:txBody>
          <a:bodyPr spcFirstLastPara="1" wrap="square" lIns="51427" tIns="25706" rIns="51427" bIns="25706" anchor="t" anchorCtr="0">
            <a:spAutoFit/>
          </a:bodyPr>
          <a:lstStyle/>
          <a:p>
            <a:pPr algn="just">
              <a:buClr>
                <a:schemeClr val="dk1"/>
              </a:buClr>
              <a:buSzPts val="3200"/>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R" panose="02020400000000000000" pitchFamily="18" charset="-128"/>
                <a:ea typeface="UD デジタル 教科書体 NK-R" panose="02020400000000000000" pitchFamily="18" charset="-128"/>
                <a:cs typeface="Calibri"/>
                <a:sym typeface="Calibri"/>
              </a:rPr>
              <a:t>　事象を数量や図形及びそれらの関係などに着目して捉え、根拠を　　</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r>
              <a:rPr lang="ja-JP" altLang="en-US" sz="3200" dirty="0">
                <a:latin typeface="UD デジタル 教科書体 NK-R" panose="02020400000000000000" pitchFamily="18" charset="-128"/>
                <a:ea typeface="UD デジタル 教科書体 NK-R" panose="02020400000000000000" pitchFamily="18" charset="-128"/>
                <a:cs typeface="Calibri"/>
                <a:sym typeface="Calibri"/>
              </a:rPr>
              <a:t>　基に筋道を立てて考え、統合的・発展的に考えること</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 name="Rectangle 16">
            <a:extLst>
              <a:ext uri="{FF2B5EF4-FFF2-40B4-BE49-F238E27FC236}">
                <a16:creationId xmlns:a16="http://schemas.microsoft.com/office/drawing/2014/main" id="{5D60A2CB-1410-AB44-D331-C4DFDE8951E0}"/>
              </a:ext>
            </a:extLst>
          </p:cNvPr>
          <p:cNvSpPr>
            <a:spLocks noChangeArrowheads="1"/>
          </p:cNvSpPr>
          <p:nvPr/>
        </p:nvSpPr>
        <p:spPr bwMode="auto">
          <a:xfrm>
            <a:off x="3883896" y="3052863"/>
            <a:ext cx="83954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）「小学校学習指導要領（平成</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29</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年告示）解説　算数編」</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5" name="Google Shape;192;p2">
            <a:extLst>
              <a:ext uri="{FF2B5EF4-FFF2-40B4-BE49-F238E27FC236}">
                <a16:creationId xmlns:a16="http://schemas.microsoft.com/office/drawing/2014/main" id="{34035EF9-B285-A94A-6B91-A392895961F4}"/>
              </a:ext>
            </a:extLst>
          </p:cNvPr>
          <p:cNvSpPr txBox="1"/>
          <p:nvPr/>
        </p:nvSpPr>
        <p:spPr>
          <a:xfrm>
            <a:off x="346361" y="4078283"/>
            <a:ext cx="3600000" cy="2267905"/>
          </a:xfrm>
          <a:prstGeom prst="rect">
            <a:avLst/>
          </a:prstGeom>
          <a:noFill/>
          <a:ln w="28575">
            <a:solidFill>
              <a:srgbClr val="FF0000"/>
            </a:solid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事象を数量や図形及び　</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　　　　　　　　　　　　　　　　　　　　　　　</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30" name="Google Shape;192;p2">
            <a:extLst>
              <a:ext uri="{FF2B5EF4-FFF2-40B4-BE49-F238E27FC236}">
                <a16:creationId xmlns:a16="http://schemas.microsoft.com/office/drawing/2014/main" id="{8C2ADBC3-5E21-2472-9C1B-CACE18FCDEF6}"/>
              </a:ext>
            </a:extLst>
          </p:cNvPr>
          <p:cNvSpPr txBox="1"/>
          <p:nvPr/>
        </p:nvSpPr>
        <p:spPr>
          <a:xfrm>
            <a:off x="4295998" y="4085465"/>
            <a:ext cx="3600000" cy="1159910"/>
          </a:xfrm>
          <a:prstGeom prst="rect">
            <a:avLst/>
          </a:prstGeom>
          <a:noFill/>
          <a:ln w="28575">
            <a:solidFill>
              <a:srgbClr val="0070C0"/>
            </a:solid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根拠を基に筋道を立てて</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31" name="Google Shape;192;p2">
            <a:extLst>
              <a:ext uri="{FF2B5EF4-FFF2-40B4-BE49-F238E27FC236}">
                <a16:creationId xmlns:a16="http://schemas.microsoft.com/office/drawing/2014/main" id="{51C3CF50-E644-0931-3E34-4F08DFDBD9E5}"/>
              </a:ext>
            </a:extLst>
          </p:cNvPr>
          <p:cNvSpPr txBox="1"/>
          <p:nvPr/>
        </p:nvSpPr>
        <p:spPr>
          <a:xfrm>
            <a:off x="8266417" y="4081464"/>
            <a:ext cx="3600000" cy="1159910"/>
          </a:xfrm>
          <a:prstGeom prst="rect">
            <a:avLst/>
          </a:prstGeom>
          <a:noFill/>
          <a:ln w="28575">
            <a:solidFill>
              <a:srgbClr val="FFC000"/>
            </a:solid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統合的・発展的に考える</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cxnSp>
        <p:nvCxnSpPr>
          <p:cNvPr id="33" name="直線コネクタ 32">
            <a:extLst>
              <a:ext uri="{FF2B5EF4-FFF2-40B4-BE49-F238E27FC236}">
                <a16:creationId xmlns:a16="http://schemas.microsoft.com/office/drawing/2014/main" id="{5E5CF5A6-496B-0EF6-10D9-B4A54A4D2528}"/>
              </a:ext>
            </a:extLst>
          </p:cNvPr>
          <p:cNvCxnSpPr>
            <a:cxnSpLocks/>
          </p:cNvCxnSpPr>
          <p:nvPr/>
        </p:nvCxnSpPr>
        <p:spPr>
          <a:xfrm>
            <a:off x="602673" y="2462646"/>
            <a:ext cx="97882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78F52A-F97D-15B6-10F9-B3ED98A69B0F}"/>
              </a:ext>
            </a:extLst>
          </p:cNvPr>
          <p:cNvCxnSpPr/>
          <p:nvPr/>
        </p:nvCxnSpPr>
        <p:spPr>
          <a:xfrm>
            <a:off x="4599714" y="2926773"/>
            <a:ext cx="4140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6F24189-26DD-14EC-DDA7-7ECE61EB479A}"/>
              </a:ext>
            </a:extLst>
          </p:cNvPr>
          <p:cNvCxnSpPr>
            <a:cxnSpLocks/>
          </p:cNvCxnSpPr>
          <p:nvPr/>
        </p:nvCxnSpPr>
        <p:spPr>
          <a:xfrm>
            <a:off x="602673" y="2933765"/>
            <a:ext cx="386541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FBAA419-F2C9-5C58-E83C-DF245180948F}"/>
              </a:ext>
            </a:extLst>
          </p:cNvPr>
          <p:cNvCxnSpPr>
            <a:cxnSpLocks/>
          </p:cNvCxnSpPr>
          <p:nvPr/>
        </p:nvCxnSpPr>
        <p:spPr>
          <a:xfrm>
            <a:off x="10577947" y="2462646"/>
            <a:ext cx="119841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矢印: 下 1">
            <a:extLst>
              <a:ext uri="{FF2B5EF4-FFF2-40B4-BE49-F238E27FC236}">
                <a16:creationId xmlns:a16="http://schemas.microsoft.com/office/drawing/2014/main" id="{CDF86863-7960-B07D-056E-5CDB789BC239}"/>
              </a:ext>
            </a:extLst>
          </p:cNvPr>
          <p:cNvSpPr/>
          <p:nvPr/>
        </p:nvSpPr>
        <p:spPr>
          <a:xfrm>
            <a:off x="5697003" y="3500102"/>
            <a:ext cx="797990" cy="477381"/>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Google Shape;192;p2">
            <a:extLst>
              <a:ext uri="{FF2B5EF4-FFF2-40B4-BE49-F238E27FC236}">
                <a16:creationId xmlns:a16="http://schemas.microsoft.com/office/drawing/2014/main" id="{777A175B-8C8B-B8D2-5C91-30BE9970E038}"/>
              </a:ext>
            </a:extLst>
          </p:cNvPr>
          <p:cNvSpPr txBox="1"/>
          <p:nvPr/>
        </p:nvSpPr>
        <p:spPr>
          <a:xfrm>
            <a:off x="346360" y="5131563"/>
            <a:ext cx="2838799" cy="605912"/>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係などに着目</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8" name="Google Shape;192;p2">
            <a:extLst>
              <a:ext uri="{FF2B5EF4-FFF2-40B4-BE49-F238E27FC236}">
                <a16:creationId xmlns:a16="http://schemas.microsoft.com/office/drawing/2014/main" id="{BA65AAD8-03E2-9C90-A9C8-42688ECACE56}"/>
              </a:ext>
            </a:extLst>
          </p:cNvPr>
          <p:cNvSpPr txBox="1"/>
          <p:nvPr/>
        </p:nvSpPr>
        <p:spPr>
          <a:xfrm>
            <a:off x="325579" y="5645085"/>
            <a:ext cx="1602870"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捉える</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9" name="Google Shape;192;p2">
            <a:extLst>
              <a:ext uri="{FF2B5EF4-FFF2-40B4-BE49-F238E27FC236}">
                <a16:creationId xmlns:a16="http://schemas.microsoft.com/office/drawing/2014/main" id="{B90183A0-9D93-D5D5-C6B4-FE3425FCE2D3}"/>
              </a:ext>
            </a:extLst>
          </p:cNvPr>
          <p:cNvSpPr txBox="1"/>
          <p:nvPr/>
        </p:nvSpPr>
        <p:spPr>
          <a:xfrm>
            <a:off x="1778643" y="4620392"/>
            <a:ext cx="3600000"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それらの関</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0" name="Google Shape;192;p2">
            <a:extLst>
              <a:ext uri="{FF2B5EF4-FFF2-40B4-BE49-F238E27FC236}">
                <a16:creationId xmlns:a16="http://schemas.microsoft.com/office/drawing/2014/main" id="{25672D35-FE65-8866-B4FC-6B55D65211D1}"/>
              </a:ext>
            </a:extLst>
          </p:cNvPr>
          <p:cNvSpPr txBox="1"/>
          <p:nvPr/>
        </p:nvSpPr>
        <p:spPr>
          <a:xfrm>
            <a:off x="3067801" y="5135849"/>
            <a:ext cx="888258"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して</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1" name="Google Shape;192;p2">
            <a:extLst>
              <a:ext uri="{FF2B5EF4-FFF2-40B4-BE49-F238E27FC236}">
                <a16:creationId xmlns:a16="http://schemas.microsoft.com/office/drawing/2014/main" id="{CC7344D7-44AF-2D0D-2C67-BA1C6670DBA9}"/>
              </a:ext>
            </a:extLst>
          </p:cNvPr>
          <p:cNvSpPr txBox="1"/>
          <p:nvPr/>
        </p:nvSpPr>
        <p:spPr>
          <a:xfrm>
            <a:off x="5937079" y="4635462"/>
            <a:ext cx="3600000"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考える</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grpSp>
        <p:nvGrpSpPr>
          <p:cNvPr id="7" name="グループ化 6">
            <a:extLst>
              <a:ext uri="{FF2B5EF4-FFF2-40B4-BE49-F238E27FC236}">
                <a16:creationId xmlns:a16="http://schemas.microsoft.com/office/drawing/2014/main" id="{10D384F3-C3B2-7F66-71AE-E062B6970D4F}"/>
              </a:ext>
            </a:extLst>
          </p:cNvPr>
          <p:cNvGrpSpPr/>
          <p:nvPr/>
        </p:nvGrpSpPr>
        <p:grpSpPr>
          <a:xfrm>
            <a:off x="67790" y="122584"/>
            <a:ext cx="11995837" cy="662335"/>
            <a:chOff x="212168" y="79617"/>
            <a:chExt cx="9504167" cy="662335"/>
          </a:xfrm>
        </p:grpSpPr>
        <p:grpSp>
          <p:nvGrpSpPr>
            <p:cNvPr id="12" name="グループ化 11">
              <a:extLst>
                <a:ext uri="{FF2B5EF4-FFF2-40B4-BE49-F238E27FC236}">
                  <a16:creationId xmlns:a16="http://schemas.microsoft.com/office/drawing/2014/main" id="{262643C1-52E5-001C-005A-7D0EE72993D7}"/>
                </a:ext>
              </a:extLst>
            </p:cNvPr>
            <p:cNvGrpSpPr/>
            <p:nvPr/>
          </p:nvGrpSpPr>
          <p:grpSpPr>
            <a:xfrm>
              <a:off x="212168" y="79617"/>
              <a:ext cx="9504167" cy="661967"/>
              <a:chOff x="254659" y="79617"/>
              <a:chExt cx="9440393" cy="661967"/>
            </a:xfrm>
          </p:grpSpPr>
          <p:sp>
            <p:nvSpPr>
              <p:cNvPr id="18" name="山形 7">
                <a:extLst>
                  <a:ext uri="{FF2B5EF4-FFF2-40B4-BE49-F238E27FC236}">
                    <a16:creationId xmlns:a16="http://schemas.microsoft.com/office/drawing/2014/main" id="{59B1D1A1-1DD6-30B8-D2AA-7B1A62B5C10F}"/>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1" name="山形 7">
                <a:extLst>
                  <a:ext uri="{FF2B5EF4-FFF2-40B4-BE49-F238E27FC236}">
                    <a16:creationId xmlns:a16="http://schemas.microsoft.com/office/drawing/2014/main" id="{920E0D89-4F4A-98A7-8FE8-22A45FA63C99}"/>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2" name="山形 7">
                <a:extLst>
                  <a:ext uri="{FF2B5EF4-FFF2-40B4-BE49-F238E27FC236}">
                    <a16:creationId xmlns:a16="http://schemas.microsoft.com/office/drawing/2014/main" id="{14C62D25-CE96-44A6-9126-BA36DC9CD446}"/>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3" name="山形 7">
              <a:extLst>
                <a:ext uri="{FF2B5EF4-FFF2-40B4-BE49-F238E27FC236}">
                  <a16:creationId xmlns:a16="http://schemas.microsoft.com/office/drawing/2014/main" id="{6903DA5F-9DBA-590F-A1C1-CADC78570990}"/>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793940767"/>
      </p:ext>
    </p:extLst>
  </p:cSld>
  <p:clrMapOvr>
    <a:masterClrMapping/>
  </p:clrMapOvr>
  <mc:AlternateContent xmlns:mc="http://schemas.openxmlformats.org/markup-compatibility/2006" xmlns:p14="http://schemas.microsoft.com/office/powerpoint/2010/main">
    <mc:Choice Requires="p14">
      <p:transition p14:dur="0" advTm="43702"/>
    </mc:Choice>
    <mc:Fallback xmlns="">
      <p:transition advTm="43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P spid="31" grpId="0" animBg="1"/>
      <p:bldP spid="2" grpId="0" animBg="1"/>
      <p:bldP spid="5"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598A83BA-97A7-3932-F6A8-706B4BC7D22C}"/>
              </a:ext>
            </a:extLst>
          </p:cNvPr>
          <p:cNvGrpSpPr/>
          <p:nvPr/>
        </p:nvGrpSpPr>
        <p:grpSpPr>
          <a:xfrm>
            <a:off x="67790" y="122584"/>
            <a:ext cx="11995837" cy="662335"/>
            <a:chOff x="212168" y="79617"/>
            <a:chExt cx="9504167" cy="662335"/>
          </a:xfrm>
        </p:grpSpPr>
        <p:grpSp>
          <p:nvGrpSpPr>
            <p:cNvPr id="16" name="グループ化 15">
              <a:extLst>
                <a:ext uri="{FF2B5EF4-FFF2-40B4-BE49-F238E27FC236}">
                  <a16:creationId xmlns:a16="http://schemas.microsoft.com/office/drawing/2014/main" id="{6E0C9465-4753-F913-04F0-A47FED00EA7A}"/>
                </a:ext>
              </a:extLst>
            </p:cNvPr>
            <p:cNvGrpSpPr/>
            <p:nvPr/>
          </p:nvGrpSpPr>
          <p:grpSpPr>
            <a:xfrm>
              <a:off x="212168" y="79617"/>
              <a:ext cx="9504167" cy="661967"/>
              <a:chOff x="254659" y="79617"/>
              <a:chExt cx="9440393" cy="661967"/>
            </a:xfrm>
          </p:grpSpPr>
          <p:sp>
            <p:nvSpPr>
              <p:cNvPr id="18" name="山形 7">
                <a:extLst>
                  <a:ext uri="{FF2B5EF4-FFF2-40B4-BE49-F238E27FC236}">
                    <a16:creationId xmlns:a16="http://schemas.microsoft.com/office/drawing/2014/main" id="{9408DDF5-3AA0-2395-C5F2-A499E8D3C03C}"/>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9" name="山形 7">
                <a:extLst>
                  <a:ext uri="{FF2B5EF4-FFF2-40B4-BE49-F238E27FC236}">
                    <a16:creationId xmlns:a16="http://schemas.microsoft.com/office/drawing/2014/main" id="{439A43FF-558C-0B84-688F-5110BED8DDE1}"/>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0" name="山形 7">
                <a:extLst>
                  <a:ext uri="{FF2B5EF4-FFF2-40B4-BE49-F238E27FC236}">
                    <a16:creationId xmlns:a16="http://schemas.microsoft.com/office/drawing/2014/main" id="{ED634FAA-1A41-99D7-06C9-5AFC4BD4FFB0}"/>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7" name="山形 7">
              <a:extLst>
                <a:ext uri="{FF2B5EF4-FFF2-40B4-BE49-F238E27FC236}">
                  <a16:creationId xmlns:a16="http://schemas.microsoft.com/office/drawing/2014/main" id="{1C16E692-763F-DAC9-044E-0DE1919B38ED}"/>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
        <p:nvSpPr>
          <p:cNvPr id="14" name="テキスト ボックス 13">
            <a:extLst>
              <a:ext uri="{FF2B5EF4-FFF2-40B4-BE49-F238E27FC236}">
                <a16:creationId xmlns:a16="http://schemas.microsoft.com/office/drawing/2014/main" id="{8252D6DD-24EA-BC5D-FBC1-F3F443759FBC}"/>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15" name="テキスト ボックス 14">
            <a:extLst>
              <a:ext uri="{FF2B5EF4-FFF2-40B4-BE49-F238E27FC236}">
                <a16:creationId xmlns:a16="http://schemas.microsoft.com/office/drawing/2014/main" id="{2C283897-4D53-E6B4-5F2D-8D47C06E1148}"/>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21" name="Google Shape;192;p2">
            <a:extLst>
              <a:ext uri="{FF2B5EF4-FFF2-40B4-BE49-F238E27FC236}">
                <a16:creationId xmlns:a16="http://schemas.microsoft.com/office/drawing/2014/main" id="{A11F05C9-E12B-652B-D899-DA2917BB5EC2}"/>
              </a:ext>
            </a:extLst>
          </p:cNvPr>
          <p:cNvSpPr txBox="1"/>
          <p:nvPr/>
        </p:nvSpPr>
        <p:spPr>
          <a:xfrm>
            <a:off x="4296000" y="1699901"/>
            <a:ext cx="3600000" cy="4752000"/>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根拠を基に筋道を立てて</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105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22" name="Google Shape;192;p2">
            <a:extLst>
              <a:ext uri="{FF2B5EF4-FFF2-40B4-BE49-F238E27FC236}">
                <a16:creationId xmlns:a16="http://schemas.microsoft.com/office/drawing/2014/main" id="{7B404BE8-89A7-6917-8002-1CA43A47AA20}"/>
              </a:ext>
            </a:extLst>
          </p:cNvPr>
          <p:cNvSpPr txBox="1"/>
          <p:nvPr/>
        </p:nvSpPr>
        <p:spPr>
          <a:xfrm>
            <a:off x="8266419" y="1695902"/>
            <a:ext cx="3600000" cy="4644000"/>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統合的・発展的に考える</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105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23" name="Google Shape;192;p2">
            <a:extLst>
              <a:ext uri="{FF2B5EF4-FFF2-40B4-BE49-F238E27FC236}">
                <a16:creationId xmlns:a16="http://schemas.microsoft.com/office/drawing/2014/main" id="{96126EBF-AD2A-AB08-1D80-4988BB9083D4}"/>
              </a:ext>
            </a:extLst>
          </p:cNvPr>
          <p:cNvSpPr txBox="1"/>
          <p:nvPr/>
        </p:nvSpPr>
        <p:spPr>
          <a:xfrm>
            <a:off x="685581" y="3880437"/>
            <a:ext cx="3240000" cy="1529242"/>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数量や図形及びそれらの関係に着目する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4" name="Google Shape;192;p2">
            <a:extLst>
              <a:ext uri="{FF2B5EF4-FFF2-40B4-BE49-F238E27FC236}">
                <a16:creationId xmlns:a16="http://schemas.microsoft.com/office/drawing/2014/main" id="{84B4A68E-2A5A-1FCC-CDB4-A40B227EAB6B}"/>
              </a:ext>
            </a:extLst>
          </p:cNvPr>
          <p:cNvSpPr txBox="1"/>
          <p:nvPr/>
        </p:nvSpPr>
        <p:spPr>
          <a:xfrm>
            <a:off x="4631948" y="2859469"/>
            <a:ext cx="3240000" cy="544357"/>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きまりを見いだす</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5" name="Google Shape;192;p2">
            <a:extLst>
              <a:ext uri="{FF2B5EF4-FFF2-40B4-BE49-F238E27FC236}">
                <a16:creationId xmlns:a16="http://schemas.microsoft.com/office/drawing/2014/main" id="{10EBB386-E3AF-86F7-6447-1ED54062B5D1}"/>
              </a:ext>
            </a:extLst>
          </p:cNvPr>
          <p:cNvSpPr txBox="1"/>
          <p:nvPr/>
        </p:nvSpPr>
        <p:spPr>
          <a:xfrm>
            <a:off x="706363" y="2858878"/>
            <a:ext cx="3240000"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数学の問題として捉える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6" name="Google Shape;192;p2">
            <a:extLst>
              <a:ext uri="{FF2B5EF4-FFF2-40B4-BE49-F238E27FC236}">
                <a16:creationId xmlns:a16="http://schemas.microsoft.com/office/drawing/2014/main" id="{2F7CD43A-54A0-155A-D861-99EEF1FF7ABE}"/>
              </a:ext>
            </a:extLst>
          </p:cNvPr>
          <p:cNvSpPr txBox="1"/>
          <p:nvPr/>
        </p:nvSpPr>
        <p:spPr>
          <a:xfrm>
            <a:off x="4638948" y="3355690"/>
            <a:ext cx="3233000" cy="1036799"/>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根拠を明らかに</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する</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3" name="Google Shape;192;p2">
            <a:extLst>
              <a:ext uri="{FF2B5EF4-FFF2-40B4-BE49-F238E27FC236}">
                <a16:creationId xmlns:a16="http://schemas.microsoft.com/office/drawing/2014/main" id="{B655CFA6-CAB1-D499-C2BB-CB0CE073B910}"/>
              </a:ext>
            </a:extLst>
          </p:cNvPr>
          <p:cNvSpPr txBox="1"/>
          <p:nvPr/>
        </p:nvSpPr>
        <p:spPr>
          <a:xfrm>
            <a:off x="4632234" y="4360052"/>
            <a:ext cx="3240000" cy="1036799"/>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複数の事象や</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考え方を比較する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4" name="Google Shape;192;p2">
            <a:extLst>
              <a:ext uri="{FF2B5EF4-FFF2-40B4-BE49-F238E27FC236}">
                <a16:creationId xmlns:a16="http://schemas.microsoft.com/office/drawing/2014/main" id="{70F820E3-1113-B824-63D4-257756CFBECB}"/>
              </a:ext>
            </a:extLst>
          </p:cNvPr>
          <p:cNvSpPr txBox="1"/>
          <p:nvPr/>
        </p:nvSpPr>
        <p:spPr>
          <a:xfrm>
            <a:off x="8637485" y="3866097"/>
            <a:ext cx="3240000"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既習事項と関連付ける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5" name="Google Shape;192;p2">
            <a:extLst>
              <a:ext uri="{FF2B5EF4-FFF2-40B4-BE49-F238E27FC236}">
                <a16:creationId xmlns:a16="http://schemas.microsoft.com/office/drawing/2014/main" id="{2010B102-2261-C903-182E-5C1C6439FA89}"/>
              </a:ext>
            </a:extLst>
          </p:cNvPr>
          <p:cNvSpPr txBox="1"/>
          <p:nvPr/>
        </p:nvSpPr>
        <p:spPr>
          <a:xfrm>
            <a:off x="8614059" y="2856366"/>
            <a:ext cx="3210074"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表やグラフにまとめる</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7" name="Google Shape;192;p2">
            <a:extLst>
              <a:ext uri="{FF2B5EF4-FFF2-40B4-BE49-F238E27FC236}">
                <a16:creationId xmlns:a16="http://schemas.microsoft.com/office/drawing/2014/main" id="{958A7F22-6BE5-102A-AC7A-56E481622E43}"/>
              </a:ext>
            </a:extLst>
          </p:cNvPr>
          <p:cNvSpPr txBox="1"/>
          <p:nvPr/>
        </p:nvSpPr>
        <p:spPr>
          <a:xfrm>
            <a:off x="4660164" y="5350149"/>
            <a:ext cx="3240000" cy="544357"/>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順序よく整理する</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4" name="Google Shape;192;p2">
            <a:extLst>
              <a:ext uri="{FF2B5EF4-FFF2-40B4-BE49-F238E27FC236}">
                <a16:creationId xmlns:a16="http://schemas.microsoft.com/office/drawing/2014/main" id="{8782B4E3-6898-19D2-C954-65D4EF304E65}"/>
              </a:ext>
            </a:extLst>
          </p:cNvPr>
          <p:cNvSpPr txBox="1"/>
          <p:nvPr/>
        </p:nvSpPr>
        <p:spPr>
          <a:xfrm>
            <a:off x="8629299" y="4861365"/>
            <a:ext cx="3240000" cy="1529242"/>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別な数や形に置き換える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5" name="Google Shape;192;p2">
            <a:extLst>
              <a:ext uri="{FF2B5EF4-FFF2-40B4-BE49-F238E27FC236}">
                <a16:creationId xmlns:a16="http://schemas.microsoft.com/office/drawing/2014/main" id="{F63C213F-7703-AD09-B79C-F6F2C43D1B2C}"/>
              </a:ext>
            </a:extLst>
          </p:cNvPr>
          <p:cNvSpPr txBox="1"/>
          <p:nvPr/>
        </p:nvSpPr>
        <p:spPr>
          <a:xfrm>
            <a:off x="8636117" y="5841373"/>
            <a:ext cx="3240000"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別な方法を考える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6" name="Google Shape;192;p2">
            <a:extLst>
              <a:ext uri="{FF2B5EF4-FFF2-40B4-BE49-F238E27FC236}">
                <a16:creationId xmlns:a16="http://schemas.microsoft.com/office/drawing/2014/main" id="{3FE8FC1F-9BEE-C1AE-F8D4-B09269F0452A}"/>
              </a:ext>
            </a:extLst>
          </p:cNvPr>
          <p:cNvSpPr txBox="1"/>
          <p:nvPr/>
        </p:nvSpPr>
        <p:spPr>
          <a:xfrm>
            <a:off x="8270583" y="5817864"/>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7" name="Google Shape;192;p2">
            <a:extLst>
              <a:ext uri="{FF2B5EF4-FFF2-40B4-BE49-F238E27FC236}">
                <a16:creationId xmlns:a16="http://schemas.microsoft.com/office/drawing/2014/main" id="{83A01CA6-04AF-C504-8D11-5BFE2BFE85D7}"/>
              </a:ext>
            </a:extLst>
          </p:cNvPr>
          <p:cNvSpPr txBox="1"/>
          <p:nvPr/>
        </p:nvSpPr>
        <p:spPr>
          <a:xfrm>
            <a:off x="8277348" y="4852765"/>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8" name="Google Shape;192;p2">
            <a:extLst>
              <a:ext uri="{FF2B5EF4-FFF2-40B4-BE49-F238E27FC236}">
                <a16:creationId xmlns:a16="http://schemas.microsoft.com/office/drawing/2014/main" id="{AAA1627F-11BF-05B4-C0BF-D9795DC936EA}"/>
              </a:ext>
            </a:extLst>
          </p:cNvPr>
          <p:cNvSpPr txBox="1"/>
          <p:nvPr/>
        </p:nvSpPr>
        <p:spPr>
          <a:xfrm>
            <a:off x="8282370" y="2834480"/>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9" name="Google Shape;192;p2">
            <a:extLst>
              <a:ext uri="{FF2B5EF4-FFF2-40B4-BE49-F238E27FC236}">
                <a16:creationId xmlns:a16="http://schemas.microsoft.com/office/drawing/2014/main" id="{62EDB6DA-A30C-AD84-AB29-0F74FF514043}"/>
              </a:ext>
            </a:extLst>
          </p:cNvPr>
          <p:cNvSpPr txBox="1"/>
          <p:nvPr/>
        </p:nvSpPr>
        <p:spPr>
          <a:xfrm>
            <a:off x="4316697" y="5347371"/>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0" name="Google Shape;192;p2">
            <a:extLst>
              <a:ext uri="{FF2B5EF4-FFF2-40B4-BE49-F238E27FC236}">
                <a16:creationId xmlns:a16="http://schemas.microsoft.com/office/drawing/2014/main" id="{04B16CC5-DC72-F22A-CA86-899CD9B4AC9C}"/>
              </a:ext>
            </a:extLst>
          </p:cNvPr>
          <p:cNvSpPr txBox="1"/>
          <p:nvPr/>
        </p:nvSpPr>
        <p:spPr>
          <a:xfrm>
            <a:off x="4321270" y="4375171"/>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1" name="Google Shape;192;p2">
            <a:extLst>
              <a:ext uri="{FF2B5EF4-FFF2-40B4-BE49-F238E27FC236}">
                <a16:creationId xmlns:a16="http://schemas.microsoft.com/office/drawing/2014/main" id="{996DAB97-8394-7B0C-F234-B31BF32DCD3C}"/>
              </a:ext>
            </a:extLst>
          </p:cNvPr>
          <p:cNvSpPr txBox="1"/>
          <p:nvPr/>
        </p:nvSpPr>
        <p:spPr>
          <a:xfrm>
            <a:off x="4318222" y="3359603"/>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2" name="Google Shape;192;p2">
            <a:extLst>
              <a:ext uri="{FF2B5EF4-FFF2-40B4-BE49-F238E27FC236}">
                <a16:creationId xmlns:a16="http://schemas.microsoft.com/office/drawing/2014/main" id="{A2C8B5CD-8910-1359-7DA6-711142C352AC}"/>
              </a:ext>
            </a:extLst>
          </p:cNvPr>
          <p:cNvSpPr txBox="1"/>
          <p:nvPr/>
        </p:nvSpPr>
        <p:spPr>
          <a:xfrm>
            <a:off x="4316782" y="2859469"/>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3" name="Google Shape;192;p2">
            <a:extLst>
              <a:ext uri="{FF2B5EF4-FFF2-40B4-BE49-F238E27FC236}">
                <a16:creationId xmlns:a16="http://schemas.microsoft.com/office/drawing/2014/main" id="{C82DA4A5-CDB1-4A10-0B67-65AECB0754F8}"/>
              </a:ext>
            </a:extLst>
          </p:cNvPr>
          <p:cNvSpPr txBox="1"/>
          <p:nvPr/>
        </p:nvSpPr>
        <p:spPr>
          <a:xfrm>
            <a:off x="367867" y="3884235"/>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4" name="Google Shape;192;p2">
            <a:extLst>
              <a:ext uri="{FF2B5EF4-FFF2-40B4-BE49-F238E27FC236}">
                <a16:creationId xmlns:a16="http://schemas.microsoft.com/office/drawing/2014/main" id="{9F7F37CE-E685-F899-5F95-BD76D00AC8C4}"/>
              </a:ext>
            </a:extLst>
          </p:cNvPr>
          <p:cNvSpPr txBox="1"/>
          <p:nvPr/>
        </p:nvSpPr>
        <p:spPr>
          <a:xfrm>
            <a:off x="365870" y="2860878"/>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5" name="Google Shape;192;p2">
            <a:extLst>
              <a:ext uri="{FF2B5EF4-FFF2-40B4-BE49-F238E27FC236}">
                <a16:creationId xmlns:a16="http://schemas.microsoft.com/office/drawing/2014/main" id="{E77C4C92-D38C-DCB5-42AB-9FC1484FCA49}"/>
              </a:ext>
            </a:extLst>
          </p:cNvPr>
          <p:cNvSpPr txBox="1"/>
          <p:nvPr/>
        </p:nvSpPr>
        <p:spPr>
          <a:xfrm>
            <a:off x="8286179" y="3876615"/>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6" name="Google Shape;192;p2">
            <a:extLst>
              <a:ext uri="{FF2B5EF4-FFF2-40B4-BE49-F238E27FC236}">
                <a16:creationId xmlns:a16="http://schemas.microsoft.com/office/drawing/2014/main" id="{C9E8638F-B0A6-A332-B381-167F9E555B6B}"/>
              </a:ext>
            </a:extLst>
          </p:cNvPr>
          <p:cNvSpPr txBox="1"/>
          <p:nvPr/>
        </p:nvSpPr>
        <p:spPr>
          <a:xfrm>
            <a:off x="346363" y="1689732"/>
            <a:ext cx="3600000" cy="4644000"/>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事象を数量や図形及び　</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r>
              <a:rPr lang="ja-JP" altLang="en-US" sz="800" dirty="0">
                <a:latin typeface="UD デジタル 教科書体 NK-R" panose="02020400000000000000" pitchFamily="18" charset="-128"/>
                <a:ea typeface="UD デジタル 教科書体 NK-R" panose="02020400000000000000" pitchFamily="18" charset="-128"/>
                <a:cs typeface="Calibri"/>
                <a:sym typeface="Calibri"/>
              </a:rPr>
              <a:t>　　</a:t>
            </a: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67" name="Google Shape;192;p2">
            <a:extLst>
              <a:ext uri="{FF2B5EF4-FFF2-40B4-BE49-F238E27FC236}">
                <a16:creationId xmlns:a16="http://schemas.microsoft.com/office/drawing/2014/main" id="{9BE44BC9-9F02-AA08-ECBB-9E5ECAEAA34A}"/>
              </a:ext>
            </a:extLst>
          </p:cNvPr>
          <p:cNvSpPr txBox="1"/>
          <p:nvPr/>
        </p:nvSpPr>
        <p:spPr>
          <a:xfrm>
            <a:off x="345878" y="2032202"/>
            <a:ext cx="1584000" cy="421246"/>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それらの関</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68" name="Google Shape;192;p2">
            <a:extLst>
              <a:ext uri="{FF2B5EF4-FFF2-40B4-BE49-F238E27FC236}">
                <a16:creationId xmlns:a16="http://schemas.microsoft.com/office/drawing/2014/main" id="{522064B0-F504-1C02-A709-7D0152CEE124}"/>
              </a:ext>
            </a:extLst>
          </p:cNvPr>
          <p:cNvSpPr txBox="1"/>
          <p:nvPr/>
        </p:nvSpPr>
        <p:spPr>
          <a:xfrm>
            <a:off x="1859280" y="2032202"/>
            <a:ext cx="2088000" cy="421246"/>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係などに着目</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69" name="Google Shape;192;p2">
            <a:extLst>
              <a:ext uri="{FF2B5EF4-FFF2-40B4-BE49-F238E27FC236}">
                <a16:creationId xmlns:a16="http://schemas.microsoft.com/office/drawing/2014/main" id="{78E7E29D-6AD1-9FD1-8E55-72BA93C4F46A}"/>
              </a:ext>
            </a:extLst>
          </p:cNvPr>
          <p:cNvSpPr txBox="1"/>
          <p:nvPr/>
        </p:nvSpPr>
        <p:spPr>
          <a:xfrm>
            <a:off x="357943" y="2382754"/>
            <a:ext cx="888258" cy="421246"/>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して</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70" name="Google Shape;192;p2">
            <a:extLst>
              <a:ext uri="{FF2B5EF4-FFF2-40B4-BE49-F238E27FC236}">
                <a16:creationId xmlns:a16="http://schemas.microsoft.com/office/drawing/2014/main" id="{B193EA3C-B70B-8224-0234-C623C951327A}"/>
              </a:ext>
            </a:extLst>
          </p:cNvPr>
          <p:cNvSpPr txBox="1"/>
          <p:nvPr/>
        </p:nvSpPr>
        <p:spPr>
          <a:xfrm>
            <a:off x="875654" y="2382851"/>
            <a:ext cx="1602870" cy="421246"/>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捉える</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71" name="Google Shape;192;p2">
            <a:extLst>
              <a:ext uri="{FF2B5EF4-FFF2-40B4-BE49-F238E27FC236}">
                <a16:creationId xmlns:a16="http://schemas.microsoft.com/office/drawing/2014/main" id="{5D335C83-3E6B-D8A7-FD59-507FE02B7979}"/>
              </a:ext>
            </a:extLst>
          </p:cNvPr>
          <p:cNvSpPr txBox="1"/>
          <p:nvPr/>
        </p:nvSpPr>
        <p:spPr>
          <a:xfrm>
            <a:off x="4306391" y="2050246"/>
            <a:ext cx="3600000" cy="421246"/>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考える</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72" name="正方形/長方形 71">
            <a:extLst>
              <a:ext uri="{FF2B5EF4-FFF2-40B4-BE49-F238E27FC236}">
                <a16:creationId xmlns:a16="http://schemas.microsoft.com/office/drawing/2014/main" id="{D27049B4-4821-B2F8-9A38-00AD34054876}"/>
              </a:ext>
            </a:extLst>
          </p:cNvPr>
          <p:cNvSpPr/>
          <p:nvPr/>
        </p:nvSpPr>
        <p:spPr>
          <a:xfrm>
            <a:off x="358582" y="1632164"/>
            <a:ext cx="3600000" cy="475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8B03B3EE-6E68-F1E4-2383-047E8A6A28C5}"/>
              </a:ext>
            </a:extLst>
          </p:cNvPr>
          <p:cNvSpPr/>
          <p:nvPr/>
        </p:nvSpPr>
        <p:spPr>
          <a:xfrm>
            <a:off x="4278723" y="1632164"/>
            <a:ext cx="3600000" cy="4752000"/>
          </a:xfrm>
          <a:prstGeom prst="rect">
            <a:avLst/>
          </a:prstGeom>
          <a:noFill/>
          <a:ln w="317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CCC01A5D-BB4F-D985-ED82-12D6C406208D}"/>
              </a:ext>
            </a:extLst>
          </p:cNvPr>
          <p:cNvSpPr/>
          <p:nvPr/>
        </p:nvSpPr>
        <p:spPr>
          <a:xfrm>
            <a:off x="8283555" y="1632164"/>
            <a:ext cx="3600000" cy="4752000"/>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Google Shape;192;p2">
            <a:extLst>
              <a:ext uri="{FF2B5EF4-FFF2-40B4-BE49-F238E27FC236}">
                <a16:creationId xmlns:a16="http://schemas.microsoft.com/office/drawing/2014/main" id="{F3633423-3285-A749-3A2C-3BD4191E7B38}"/>
              </a:ext>
            </a:extLst>
          </p:cNvPr>
          <p:cNvSpPr txBox="1"/>
          <p:nvPr/>
        </p:nvSpPr>
        <p:spPr>
          <a:xfrm>
            <a:off x="356650" y="964324"/>
            <a:ext cx="8278195"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Tree>
    <p:custDataLst>
      <p:tags r:id="rId1"/>
    </p:custDataLst>
    <p:extLst>
      <p:ext uri="{BB962C8B-B14F-4D97-AF65-F5344CB8AC3E}">
        <p14:creationId xmlns:p14="http://schemas.microsoft.com/office/powerpoint/2010/main" val="2970473842"/>
      </p:ext>
    </p:extLst>
  </p:cSld>
  <p:clrMapOvr>
    <a:masterClrMapping/>
  </p:clrMapOvr>
  <mc:AlternateContent xmlns:mc="http://schemas.openxmlformats.org/markup-compatibility/2006" xmlns:p159="http://schemas.microsoft.com/office/powerpoint/2015/09/main">
    <mc:Choice Requires="p159">
      <p:transition spd="med" advTm="43702">
        <p159:morph option="byObject"/>
      </p:transition>
    </mc:Choice>
    <mc:Fallback xmlns="">
      <p:transition spd="med" advTm="43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3" grpId="0"/>
      <p:bldP spid="34" grpId="0"/>
      <p:bldP spid="35" grpId="0"/>
      <p:bldP spid="37" grpId="0"/>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grpSp>
        <p:nvGrpSpPr>
          <p:cNvPr id="4" name="グループ化 3">
            <a:extLst>
              <a:ext uri="{FF2B5EF4-FFF2-40B4-BE49-F238E27FC236}">
                <a16:creationId xmlns:a16="http://schemas.microsoft.com/office/drawing/2014/main" id="{6A55F8ED-0B10-E141-BF0C-0760473A948A}"/>
              </a:ext>
            </a:extLst>
          </p:cNvPr>
          <p:cNvGrpSpPr/>
          <p:nvPr/>
        </p:nvGrpSpPr>
        <p:grpSpPr>
          <a:xfrm>
            <a:off x="67790" y="122584"/>
            <a:ext cx="11995837" cy="662335"/>
            <a:chOff x="212168" y="79617"/>
            <a:chExt cx="9504167" cy="662335"/>
          </a:xfrm>
        </p:grpSpPr>
        <p:grpSp>
          <p:nvGrpSpPr>
            <p:cNvPr id="5" name="グループ化 4">
              <a:extLst>
                <a:ext uri="{FF2B5EF4-FFF2-40B4-BE49-F238E27FC236}">
                  <a16:creationId xmlns:a16="http://schemas.microsoft.com/office/drawing/2014/main" id="{0B820A12-1288-BC36-C3F9-CE80C9C092C2}"/>
                </a:ext>
              </a:extLst>
            </p:cNvPr>
            <p:cNvGrpSpPr/>
            <p:nvPr/>
          </p:nvGrpSpPr>
          <p:grpSpPr>
            <a:xfrm>
              <a:off x="212168" y="79617"/>
              <a:ext cx="9504167" cy="661967"/>
              <a:chOff x="254659" y="79617"/>
              <a:chExt cx="9440393" cy="661967"/>
            </a:xfrm>
          </p:grpSpPr>
          <p:sp>
            <p:nvSpPr>
              <p:cNvPr id="15" name="山形 7">
                <a:extLst>
                  <a:ext uri="{FF2B5EF4-FFF2-40B4-BE49-F238E27FC236}">
                    <a16:creationId xmlns:a16="http://schemas.microsoft.com/office/drawing/2014/main" id="{CD8169DF-E287-D5A1-AC87-B37970387D37}"/>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4" name="山形 7">
                <a:extLst>
                  <a:ext uri="{FF2B5EF4-FFF2-40B4-BE49-F238E27FC236}">
                    <a16:creationId xmlns:a16="http://schemas.microsoft.com/office/drawing/2014/main" id="{3763A411-48E1-68DA-7678-C64DB3C9828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7" name="山形 7">
                <a:extLst>
                  <a:ext uri="{FF2B5EF4-FFF2-40B4-BE49-F238E27FC236}">
                    <a16:creationId xmlns:a16="http://schemas.microsoft.com/office/drawing/2014/main" id="{AB9FDCEF-CCEB-2489-D215-DB655199B634}"/>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4" name="山形 7">
              <a:extLst>
                <a:ext uri="{FF2B5EF4-FFF2-40B4-BE49-F238E27FC236}">
                  <a16:creationId xmlns:a16="http://schemas.microsoft.com/office/drawing/2014/main" id="{16F9A2C0-D37C-E28D-85BA-CC416AF6B0CE}"/>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
        <p:nvSpPr>
          <p:cNvPr id="114" name="Google Shape;192;p2">
            <a:extLst>
              <a:ext uri="{FF2B5EF4-FFF2-40B4-BE49-F238E27FC236}">
                <a16:creationId xmlns:a16="http://schemas.microsoft.com/office/drawing/2014/main" id="{DE96B746-3D17-BF2E-A3F7-CF960E652196}"/>
              </a:ext>
            </a:extLst>
          </p:cNvPr>
          <p:cNvSpPr txBox="1"/>
          <p:nvPr/>
        </p:nvSpPr>
        <p:spPr>
          <a:xfrm>
            <a:off x="119455" y="4066661"/>
            <a:ext cx="2304000" cy="1159910"/>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数量や図形及びそれらの関係に着目する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115" name="グループ化 114">
            <a:extLst>
              <a:ext uri="{FF2B5EF4-FFF2-40B4-BE49-F238E27FC236}">
                <a16:creationId xmlns:a16="http://schemas.microsoft.com/office/drawing/2014/main" id="{CF4DE2DB-6514-4C71-90C9-9E50B0BEED8C}"/>
              </a:ext>
            </a:extLst>
          </p:cNvPr>
          <p:cNvGrpSpPr/>
          <p:nvPr/>
        </p:nvGrpSpPr>
        <p:grpSpPr>
          <a:xfrm>
            <a:off x="587333" y="5133597"/>
            <a:ext cx="1260000" cy="1260000"/>
            <a:chOff x="2990294" y="2571016"/>
            <a:chExt cx="1260000" cy="1260000"/>
          </a:xfrm>
        </p:grpSpPr>
        <p:pic>
          <p:nvPicPr>
            <p:cNvPr id="116" name="グラフィックス 115" descr="ウインクしている顔 (塗りつぶしなし) 単色塗りつぶし">
              <a:extLst>
                <a:ext uri="{FF2B5EF4-FFF2-40B4-BE49-F238E27FC236}">
                  <a16:creationId xmlns:a16="http://schemas.microsoft.com/office/drawing/2014/main" id="{98600AA3-100A-CCD5-0AFC-9DB12DAA54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0294" y="2571016"/>
              <a:ext cx="1260000" cy="1260000"/>
            </a:xfrm>
            <a:prstGeom prst="rect">
              <a:avLst/>
            </a:prstGeom>
          </p:spPr>
        </p:pic>
        <p:pic>
          <p:nvPicPr>
            <p:cNvPr id="117" name="グラフィックス 116" descr="ハーベイ ボール 0% 単色塗りつぶし">
              <a:extLst>
                <a:ext uri="{FF2B5EF4-FFF2-40B4-BE49-F238E27FC236}">
                  <a16:creationId xmlns:a16="http://schemas.microsoft.com/office/drawing/2014/main" id="{C06BBE09-1817-E837-DEB4-C6D66575FB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12276" y="2827030"/>
              <a:ext cx="618852" cy="618852"/>
            </a:xfrm>
            <a:prstGeom prst="rect">
              <a:avLst/>
            </a:prstGeom>
          </p:spPr>
        </p:pic>
        <p:cxnSp>
          <p:nvCxnSpPr>
            <p:cNvPr id="118" name="直線コネクタ 117">
              <a:extLst>
                <a:ext uri="{FF2B5EF4-FFF2-40B4-BE49-F238E27FC236}">
                  <a16:creationId xmlns:a16="http://schemas.microsoft.com/office/drawing/2014/main" id="{533F274F-B25F-D30E-ED75-9ED854F272BC}"/>
                </a:ext>
              </a:extLst>
            </p:cNvPr>
            <p:cNvCxnSpPr>
              <a:cxnSpLocks/>
            </p:cNvCxnSpPr>
            <p:nvPr/>
          </p:nvCxnSpPr>
          <p:spPr>
            <a:xfrm>
              <a:off x="3926310" y="3335591"/>
              <a:ext cx="190982" cy="3093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Google Shape;192;p2">
            <a:extLst>
              <a:ext uri="{FF2B5EF4-FFF2-40B4-BE49-F238E27FC236}">
                <a16:creationId xmlns:a16="http://schemas.microsoft.com/office/drawing/2014/main" id="{AA3FE47C-A53E-F360-F0C1-10B7DC069FA1}"/>
              </a:ext>
            </a:extLst>
          </p:cNvPr>
          <p:cNvSpPr txBox="1"/>
          <p:nvPr/>
        </p:nvSpPr>
        <p:spPr>
          <a:xfrm>
            <a:off x="2522556" y="1623203"/>
            <a:ext cx="2304000" cy="421246"/>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きまりを見いだす</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20" name="Google Shape;192;p2">
            <a:extLst>
              <a:ext uri="{FF2B5EF4-FFF2-40B4-BE49-F238E27FC236}">
                <a16:creationId xmlns:a16="http://schemas.microsoft.com/office/drawing/2014/main" id="{CC69C6FA-F213-4B93-5C94-BB7ACDEF9CE7}"/>
              </a:ext>
            </a:extLst>
          </p:cNvPr>
          <p:cNvSpPr txBox="1"/>
          <p:nvPr/>
        </p:nvSpPr>
        <p:spPr>
          <a:xfrm>
            <a:off x="137771" y="1613909"/>
            <a:ext cx="2267704" cy="790578"/>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数学の問題として捉える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21" name="正方形/長方形 120">
            <a:extLst>
              <a:ext uri="{FF2B5EF4-FFF2-40B4-BE49-F238E27FC236}">
                <a16:creationId xmlns:a16="http://schemas.microsoft.com/office/drawing/2014/main" id="{E2CDB7B3-D4B2-A579-66B8-6AC11EA1172C}"/>
              </a:ext>
            </a:extLst>
          </p:cNvPr>
          <p:cNvSpPr/>
          <p:nvPr/>
        </p:nvSpPr>
        <p:spPr>
          <a:xfrm>
            <a:off x="116264" y="1593211"/>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44564E54-F2B3-98A0-ACE9-7370FB590A6C}"/>
              </a:ext>
            </a:extLst>
          </p:cNvPr>
          <p:cNvSpPr/>
          <p:nvPr/>
        </p:nvSpPr>
        <p:spPr>
          <a:xfrm>
            <a:off x="7365262" y="1594429"/>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78BBCC02-1D4F-4268-F005-A51728476FA7}"/>
              </a:ext>
            </a:extLst>
          </p:cNvPr>
          <p:cNvSpPr/>
          <p:nvPr/>
        </p:nvSpPr>
        <p:spPr>
          <a:xfrm>
            <a:off x="4943999" y="1593211"/>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EE4D97CF-9B58-7DB8-2E08-DFF58B388C40}"/>
              </a:ext>
            </a:extLst>
          </p:cNvPr>
          <p:cNvSpPr/>
          <p:nvPr/>
        </p:nvSpPr>
        <p:spPr>
          <a:xfrm>
            <a:off x="2530737" y="1591972"/>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6C194439-29CE-F4AB-E4F7-CB6214B76DAD}"/>
              </a:ext>
            </a:extLst>
          </p:cNvPr>
          <p:cNvSpPr/>
          <p:nvPr/>
        </p:nvSpPr>
        <p:spPr>
          <a:xfrm>
            <a:off x="9786523" y="1597758"/>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7E693663-6BCE-669F-A6AB-285846894403}"/>
              </a:ext>
            </a:extLst>
          </p:cNvPr>
          <p:cNvSpPr/>
          <p:nvPr/>
        </p:nvSpPr>
        <p:spPr>
          <a:xfrm>
            <a:off x="116264" y="4036266"/>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a:extLst>
              <a:ext uri="{FF2B5EF4-FFF2-40B4-BE49-F238E27FC236}">
                <a16:creationId xmlns:a16="http://schemas.microsoft.com/office/drawing/2014/main" id="{2D3D77EE-E733-B88B-3A07-3FA5545A45F8}"/>
              </a:ext>
            </a:extLst>
          </p:cNvPr>
          <p:cNvSpPr/>
          <p:nvPr/>
        </p:nvSpPr>
        <p:spPr>
          <a:xfrm>
            <a:off x="7365262" y="4037484"/>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718E9C0C-63E4-CF7B-D057-7A821B191520}"/>
              </a:ext>
            </a:extLst>
          </p:cNvPr>
          <p:cNvSpPr/>
          <p:nvPr/>
        </p:nvSpPr>
        <p:spPr>
          <a:xfrm>
            <a:off x="4943999" y="4036266"/>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a:extLst>
              <a:ext uri="{FF2B5EF4-FFF2-40B4-BE49-F238E27FC236}">
                <a16:creationId xmlns:a16="http://schemas.microsoft.com/office/drawing/2014/main" id="{DBF2ED81-79E6-B4B5-99F9-3380DA5C2785}"/>
              </a:ext>
            </a:extLst>
          </p:cNvPr>
          <p:cNvSpPr/>
          <p:nvPr/>
        </p:nvSpPr>
        <p:spPr>
          <a:xfrm>
            <a:off x="2522738" y="4036266"/>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a:extLst>
              <a:ext uri="{FF2B5EF4-FFF2-40B4-BE49-F238E27FC236}">
                <a16:creationId xmlns:a16="http://schemas.microsoft.com/office/drawing/2014/main" id="{2FC15C87-AFCE-C8EA-D95D-516C81D41028}"/>
              </a:ext>
            </a:extLst>
          </p:cNvPr>
          <p:cNvSpPr/>
          <p:nvPr/>
        </p:nvSpPr>
        <p:spPr>
          <a:xfrm>
            <a:off x="9786523" y="4040813"/>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Google Shape;192;p2">
            <a:extLst>
              <a:ext uri="{FF2B5EF4-FFF2-40B4-BE49-F238E27FC236}">
                <a16:creationId xmlns:a16="http://schemas.microsoft.com/office/drawing/2014/main" id="{839AF310-2763-64FE-6E46-1DB552C776B7}"/>
              </a:ext>
            </a:extLst>
          </p:cNvPr>
          <p:cNvSpPr txBox="1"/>
          <p:nvPr/>
        </p:nvSpPr>
        <p:spPr>
          <a:xfrm>
            <a:off x="4949799" y="1617603"/>
            <a:ext cx="2304000" cy="790578"/>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根拠を明らかに</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する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38" name="Google Shape;192;p2">
            <a:extLst>
              <a:ext uri="{FF2B5EF4-FFF2-40B4-BE49-F238E27FC236}">
                <a16:creationId xmlns:a16="http://schemas.microsoft.com/office/drawing/2014/main" id="{5511EF4F-CB06-BB79-BCC0-968ADB568751}"/>
              </a:ext>
            </a:extLst>
          </p:cNvPr>
          <p:cNvSpPr txBox="1"/>
          <p:nvPr/>
        </p:nvSpPr>
        <p:spPr>
          <a:xfrm>
            <a:off x="2461693" y="4076893"/>
            <a:ext cx="2419820" cy="790578"/>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複数の事象や</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考え方を比較する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39" name="Google Shape;192;p2">
            <a:extLst>
              <a:ext uri="{FF2B5EF4-FFF2-40B4-BE49-F238E27FC236}">
                <a16:creationId xmlns:a16="http://schemas.microsoft.com/office/drawing/2014/main" id="{B76B7870-2F69-C9F5-15D6-56DCDB2DF9BE}"/>
              </a:ext>
            </a:extLst>
          </p:cNvPr>
          <p:cNvSpPr txBox="1"/>
          <p:nvPr/>
        </p:nvSpPr>
        <p:spPr>
          <a:xfrm>
            <a:off x="10125660" y="1620636"/>
            <a:ext cx="1813388" cy="790578"/>
          </a:xfrm>
          <a:prstGeom prst="rect">
            <a:avLst/>
          </a:prstGeom>
          <a:noFill/>
          <a:ln w="12700">
            <a:noFill/>
          </a:ln>
        </p:spPr>
        <p:txBody>
          <a:bodyPr spcFirstLastPara="1" wrap="square" lIns="51427" tIns="25706" rIns="51427" bIns="25706" spcCol="360000" anchor="t" anchorCtr="0">
            <a:spAutoFit/>
          </a:bodyPr>
          <a:lstStyle/>
          <a:p>
            <a:pPr>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既習事項と関連付ける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40" name="Google Shape;192;p2">
            <a:extLst>
              <a:ext uri="{FF2B5EF4-FFF2-40B4-BE49-F238E27FC236}">
                <a16:creationId xmlns:a16="http://schemas.microsoft.com/office/drawing/2014/main" id="{78B929B3-568B-5B9A-9E3C-3065B330E7D4}"/>
              </a:ext>
            </a:extLst>
          </p:cNvPr>
          <p:cNvSpPr txBox="1"/>
          <p:nvPr/>
        </p:nvSpPr>
        <p:spPr>
          <a:xfrm>
            <a:off x="7628846" y="1630832"/>
            <a:ext cx="1925235" cy="790578"/>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表やグラフにまとめる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41" name="Google Shape;192;p2">
            <a:extLst>
              <a:ext uri="{FF2B5EF4-FFF2-40B4-BE49-F238E27FC236}">
                <a16:creationId xmlns:a16="http://schemas.microsoft.com/office/drawing/2014/main" id="{4E7E94CA-74B6-6B6D-23DF-57CF64079DB3}"/>
              </a:ext>
            </a:extLst>
          </p:cNvPr>
          <p:cNvSpPr txBox="1"/>
          <p:nvPr/>
        </p:nvSpPr>
        <p:spPr>
          <a:xfrm>
            <a:off x="4908348" y="4068017"/>
            <a:ext cx="2395789" cy="421246"/>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順序よく整理する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42" name="Google Shape;192;p2">
            <a:extLst>
              <a:ext uri="{FF2B5EF4-FFF2-40B4-BE49-F238E27FC236}">
                <a16:creationId xmlns:a16="http://schemas.microsoft.com/office/drawing/2014/main" id="{BB71A056-4895-9D0D-AC8A-11828ECD3809}"/>
              </a:ext>
            </a:extLst>
          </p:cNvPr>
          <p:cNvSpPr txBox="1"/>
          <p:nvPr/>
        </p:nvSpPr>
        <p:spPr>
          <a:xfrm>
            <a:off x="7589571" y="4074959"/>
            <a:ext cx="2031922" cy="790578"/>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別な数や形に置き換える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43" name="Google Shape;192;p2">
            <a:extLst>
              <a:ext uri="{FF2B5EF4-FFF2-40B4-BE49-F238E27FC236}">
                <a16:creationId xmlns:a16="http://schemas.microsoft.com/office/drawing/2014/main" id="{945EE2D8-190B-D043-9F64-B01921A7A16A}"/>
              </a:ext>
            </a:extLst>
          </p:cNvPr>
          <p:cNvSpPr txBox="1"/>
          <p:nvPr/>
        </p:nvSpPr>
        <p:spPr>
          <a:xfrm>
            <a:off x="9741254" y="4071292"/>
            <a:ext cx="2420266" cy="421246"/>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別な方法を考える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144" name="グループ化 143">
            <a:extLst>
              <a:ext uri="{FF2B5EF4-FFF2-40B4-BE49-F238E27FC236}">
                <a16:creationId xmlns:a16="http://schemas.microsoft.com/office/drawing/2014/main" id="{58BF3DDC-2597-156D-771A-48A9092F9BE2}"/>
              </a:ext>
            </a:extLst>
          </p:cNvPr>
          <p:cNvGrpSpPr/>
          <p:nvPr/>
        </p:nvGrpSpPr>
        <p:grpSpPr>
          <a:xfrm>
            <a:off x="7353788" y="5191247"/>
            <a:ext cx="2267704" cy="1176963"/>
            <a:chOff x="606189" y="4827469"/>
            <a:chExt cx="3099113" cy="1548000"/>
          </a:xfrm>
        </p:grpSpPr>
        <p:sp>
          <p:nvSpPr>
            <p:cNvPr id="145" name="正方形/長方形 144">
              <a:extLst>
                <a:ext uri="{FF2B5EF4-FFF2-40B4-BE49-F238E27FC236}">
                  <a16:creationId xmlns:a16="http://schemas.microsoft.com/office/drawing/2014/main" id="{40F0750C-7C68-6765-F8EB-A709AD43B643}"/>
                </a:ext>
              </a:extLst>
            </p:cNvPr>
            <p:cNvSpPr/>
            <p:nvPr/>
          </p:nvSpPr>
          <p:spPr>
            <a:xfrm>
              <a:off x="606189" y="6039947"/>
              <a:ext cx="216726" cy="248209"/>
            </a:xfrm>
            <a:prstGeom prst="rect">
              <a:avLst/>
            </a:prstGeom>
          </p:spPr>
          <p:txBody>
            <a:bodyPr wrap="none">
              <a:spAutoFit/>
            </a:bodyPr>
            <a:lstStyle/>
            <a:p>
              <a:r>
                <a:rPr lang="ja-JP" altLang="en-US" sz="1013" dirty="0"/>
                <a:t> </a:t>
              </a:r>
            </a:p>
          </p:txBody>
        </p:sp>
        <p:pic>
          <p:nvPicPr>
            <p:cNvPr id="146" name="グラフィックス 145" descr="りんご 枠線">
              <a:extLst>
                <a:ext uri="{FF2B5EF4-FFF2-40B4-BE49-F238E27FC236}">
                  <a16:creationId xmlns:a16="http://schemas.microsoft.com/office/drawing/2014/main" id="{892996F3-EDCA-9B84-9FE0-FDB572FC5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2564" y="5111023"/>
              <a:ext cx="540000" cy="540000"/>
            </a:xfrm>
            <a:prstGeom prst="rect">
              <a:avLst/>
            </a:prstGeom>
          </p:spPr>
        </p:pic>
        <p:pic>
          <p:nvPicPr>
            <p:cNvPr id="147" name="グラフィックス 146" descr="買い物かご 枠線">
              <a:extLst>
                <a:ext uri="{FF2B5EF4-FFF2-40B4-BE49-F238E27FC236}">
                  <a16:creationId xmlns:a16="http://schemas.microsoft.com/office/drawing/2014/main" id="{7681956A-F893-DC27-20EA-DB0A66889C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16923" y="4827469"/>
              <a:ext cx="1288379" cy="1548000"/>
            </a:xfrm>
            <a:prstGeom prst="rect">
              <a:avLst/>
            </a:prstGeom>
          </p:spPr>
        </p:pic>
        <p:pic>
          <p:nvPicPr>
            <p:cNvPr id="148" name="グラフィックス 147" descr="りんご 枠線">
              <a:extLst>
                <a:ext uri="{FF2B5EF4-FFF2-40B4-BE49-F238E27FC236}">
                  <a16:creationId xmlns:a16="http://schemas.microsoft.com/office/drawing/2014/main" id="{196952DD-ACC8-30C5-B09B-7DDD66F98C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9676" y="5568095"/>
              <a:ext cx="540000" cy="540000"/>
            </a:xfrm>
            <a:prstGeom prst="rect">
              <a:avLst/>
            </a:prstGeom>
          </p:spPr>
        </p:pic>
        <p:pic>
          <p:nvPicPr>
            <p:cNvPr id="149" name="グラフィックス 148" descr="りんご 枠線">
              <a:extLst>
                <a:ext uri="{FF2B5EF4-FFF2-40B4-BE49-F238E27FC236}">
                  <a16:creationId xmlns:a16="http://schemas.microsoft.com/office/drawing/2014/main" id="{34B9E530-EAC0-7FAD-0CD6-811553EBA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528" y="5554800"/>
              <a:ext cx="540000" cy="540000"/>
            </a:xfrm>
            <a:prstGeom prst="rect">
              <a:avLst/>
            </a:prstGeom>
          </p:spPr>
        </p:pic>
        <p:pic>
          <p:nvPicPr>
            <p:cNvPr id="150" name="グラフィックス 149" descr="繰り返し 枠線">
              <a:extLst>
                <a:ext uri="{FF2B5EF4-FFF2-40B4-BE49-F238E27FC236}">
                  <a16:creationId xmlns:a16="http://schemas.microsoft.com/office/drawing/2014/main" id="{B95E451A-2AF7-C709-05B3-6CEBEC310D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V="1">
              <a:off x="1785566" y="5309296"/>
              <a:ext cx="664279" cy="664279"/>
            </a:xfrm>
            <a:prstGeom prst="rect">
              <a:avLst/>
            </a:prstGeom>
          </p:spPr>
        </p:pic>
      </p:grpSp>
      <p:pic>
        <p:nvPicPr>
          <p:cNvPr id="151" name="グラフィックス 150" descr="釣り合っていない天秤 枠線">
            <a:extLst>
              <a:ext uri="{FF2B5EF4-FFF2-40B4-BE49-F238E27FC236}">
                <a16:creationId xmlns:a16="http://schemas.microsoft.com/office/drawing/2014/main" id="{16627C67-18BA-1C50-E6A6-5038B2A901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6887" y="5234913"/>
            <a:ext cx="1300495" cy="1158684"/>
          </a:xfrm>
          <a:prstGeom prst="rect">
            <a:avLst/>
          </a:prstGeom>
        </p:spPr>
      </p:pic>
      <p:pic>
        <p:nvPicPr>
          <p:cNvPr id="152" name="グラフィックス 151" descr="教師 枠線">
            <a:extLst>
              <a:ext uri="{FF2B5EF4-FFF2-40B4-BE49-F238E27FC236}">
                <a16:creationId xmlns:a16="http://schemas.microsoft.com/office/drawing/2014/main" id="{2532FAD4-57ED-9C28-9FC2-F9D0D2C86A3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02549" y="2524484"/>
            <a:ext cx="1548000" cy="1548000"/>
          </a:xfrm>
          <a:prstGeom prst="rect">
            <a:avLst/>
          </a:prstGeom>
        </p:spPr>
      </p:pic>
      <p:pic>
        <p:nvPicPr>
          <p:cNvPr id="153" name="グラフィックス 152" descr="クリップボード: 部分的にチェックマーク 枠線">
            <a:extLst>
              <a:ext uri="{FF2B5EF4-FFF2-40B4-BE49-F238E27FC236}">
                <a16:creationId xmlns:a16="http://schemas.microsoft.com/office/drawing/2014/main" id="{7EB1B35D-3BE6-0ECC-3767-0C5546FFB52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25115" y="5044626"/>
            <a:ext cx="1327662" cy="1327662"/>
          </a:xfrm>
          <a:prstGeom prst="rect">
            <a:avLst/>
          </a:prstGeom>
        </p:spPr>
      </p:pic>
      <p:pic>
        <p:nvPicPr>
          <p:cNvPr id="154" name="グラフィックス 153" descr="棒グラフ (上昇) 枠線">
            <a:extLst>
              <a:ext uri="{FF2B5EF4-FFF2-40B4-BE49-F238E27FC236}">
                <a16:creationId xmlns:a16="http://schemas.microsoft.com/office/drawing/2014/main" id="{A41ABB77-8984-2664-BD65-AE9531A2479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835716" y="2569105"/>
            <a:ext cx="1379228" cy="1379228"/>
          </a:xfrm>
          <a:prstGeom prst="rect">
            <a:avLst/>
          </a:prstGeom>
        </p:spPr>
      </p:pic>
      <p:pic>
        <p:nvPicPr>
          <p:cNvPr id="155" name="グラフィックス 1" descr="名案 枠線">
            <a:extLst>
              <a:ext uri="{FF2B5EF4-FFF2-40B4-BE49-F238E27FC236}">
                <a16:creationId xmlns:a16="http://schemas.microsoft.com/office/drawing/2014/main" id="{4E01C992-7ED6-6E83-4881-BB675874640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362270" y="5164025"/>
            <a:ext cx="1193132" cy="1193132"/>
          </a:xfrm>
          <a:prstGeom prst="rect">
            <a:avLst/>
          </a:prstGeom>
        </p:spPr>
      </p:pic>
      <p:grpSp>
        <p:nvGrpSpPr>
          <p:cNvPr id="156" name="グループ化 155">
            <a:extLst>
              <a:ext uri="{FF2B5EF4-FFF2-40B4-BE49-F238E27FC236}">
                <a16:creationId xmlns:a16="http://schemas.microsoft.com/office/drawing/2014/main" id="{9A9FEB37-1606-D650-519B-67D5541EEAE1}"/>
              </a:ext>
            </a:extLst>
          </p:cNvPr>
          <p:cNvGrpSpPr/>
          <p:nvPr/>
        </p:nvGrpSpPr>
        <p:grpSpPr>
          <a:xfrm>
            <a:off x="2696074" y="2911773"/>
            <a:ext cx="1800382" cy="689328"/>
            <a:chOff x="5117517" y="2769717"/>
            <a:chExt cx="1800382" cy="689328"/>
          </a:xfrm>
        </p:grpSpPr>
        <p:grpSp>
          <p:nvGrpSpPr>
            <p:cNvPr id="157" name="グループ化 156">
              <a:extLst>
                <a:ext uri="{FF2B5EF4-FFF2-40B4-BE49-F238E27FC236}">
                  <a16:creationId xmlns:a16="http://schemas.microsoft.com/office/drawing/2014/main" id="{679E7CED-BD2F-3DFF-DE6C-1B1B3BC9445B}"/>
                </a:ext>
              </a:extLst>
            </p:cNvPr>
            <p:cNvGrpSpPr/>
            <p:nvPr/>
          </p:nvGrpSpPr>
          <p:grpSpPr>
            <a:xfrm>
              <a:off x="5117517" y="2825791"/>
              <a:ext cx="112147" cy="533663"/>
              <a:chOff x="5240383" y="2669356"/>
              <a:chExt cx="112147" cy="533663"/>
            </a:xfrm>
          </p:grpSpPr>
          <p:sp>
            <p:nvSpPr>
              <p:cNvPr id="185" name="正方形/長方形 184">
                <a:extLst>
                  <a:ext uri="{FF2B5EF4-FFF2-40B4-BE49-F238E27FC236}">
                    <a16:creationId xmlns:a16="http://schemas.microsoft.com/office/drawing/2014/main" id="{54C7FA6C-B4B0-6D93-F469-617D60B7BEBF}"/>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楕円 185">
                <a:extLst>
                  <a:ext uri="{FF2B5EF4-FFF2-40B4-BE49-F238E27FC236}">
                    <a16:creationId xmlns:a16="http://schemas.microsoft.com/office/drawing/2014/main" id="{BF6A8791-B05F-0AE8-F9C9-627493CAA360}"/>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58" name="グループ化 157">
              <a:extLst>
                <a:ext uri="{FF2B5EF4-FFF2-40B4-BE49-F238E27FC236}">
                  <a16:creationId xmlns:a16="http://schemas.microsoft.com/office/drawing/2014/main" id="{DB12938A-8364-988A-4148-687EB66E085D}"/>
                </a:ext>
              </a:extLst>
            </p:cNvPr>
            <p:cNvGrpSpPr/>
            <p:nvPr/>
          </p:nvGrpSpPr>
          <p:grpSpPr>
            <a:xfrm rot="5400000">
              <a:off x="5424048" y="2558959"/>
              <a:ext cx="112147" cy="533663"/>
              <a:chOff x="5240383" y="2669356"/>
              <a:chExt cx="112147" cy="533663"/>
            </a:xfrm>
          </p:grpSpPr>
          <p:sp>
            <p:nvSpPr>
              <p:cNvPr id="183" name="正方形/長方形 182">
                <a:extLst>
                  <a:ext uri="{FF2B5EF4-FFF2-40B4-BE49-F238E27FC236}">
                    <a16:creationId xmlns:a16="http://schemas.microsoft.com/office/drawing/2014/main" id="{51D0ED65-5356-B5CE-A8DB-43F14A02F6DA}"/>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楕円 183">
                <a:extLst>
                  <a:ext uri="{FF2B5EF4-FFF2-40B4-BE49-F238E27FC236}">
                    <a16:creationId xmlns:a16="http://schemas.microsoft.com/office/drawing/2014/main" id="{BBF6A2CA-FD83-C41F-841F-E734497D72AD}"/>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59" name="グループ化 158">
              <a:extLst>
                <a:ext uri="{FF2B5EF4-FFF2-40B4-BE49-F238E27FC236}">
                  <a16:creationId xmlns:a16="http://schemas.microsoft.com/office/drawing/2014/main" id="{35D15D1F-FCBF-E50E-4AB5-0E153EAEC9D2}"/>
                </a:ext>
              </a:extLst>
            </p:cNvPr>
            <p:cNvGrpSpPr/>
            <p:nvPr/>
          </p:nvGrpSpPr>
          <p:grpSpPr>
            <a:xfrm rot="5400000">
              <a:off x="5412448" y="3130687"/>
              <a:ext cx="112147" cy="533663"/>
              <a:chOff x="5240383" y="2669356"/>
              <a:chExt cx="112147" cy="533663"/>
            </a:xfrm>
          </p:grpSpPr>
          <p:sp>
            <p:nvSpPr>
              <p:cNvPr id="181" name="正方形/長方形 180">
                <a:extLst>
                  <a:ext uri="{FF2B5EF4-FFF2-40B4-BE49-F238E27FC236}">
                    <a16:creationId xmlns:a16="http://schemas.microsoft.com/office/drawing/2014/main" id="{A9BB7117-070B-8F9A-BD02-5E6034295F41}"/>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181">
                <a:extLst>
                  <a:ext uri="{FF2B5EF4-FFF2-40B4-BE49-F238E27FC236}">
                    <a16:creationId xmlns:a16="http://schemas.microsoft.com/office/drawing/2014/main" id="{E62D699B-B2A9-C10F-638F-8D4C03BF9386}"/>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0" name="グループ化 159">
              <a:extLst>
                <a:ext uri="{FF2B5EF4-FFF2-40B4-BE49-F238E27FC236}">
                  <a16:creationId xmlns:a16="http://schemas.microsoft.com/office/drawing/2014/main" id="{BF4FB9F9-D0DC-1692-3ACF-58DE28AFF458}"/>
                </a:ext>
              </a:extLst>
            </p:cNvPr>
            <p:cNvGrpSpPr/>
            <p:nvPr/>
          </p:nvGrpSpPr>
          <p:grpSpPr>
            <a:xfrm>
              <a:off x="5688203" y="2839134"/>
              <a:ext cx="112147" cy="533663"/>
              <a:chOff x="5240383" y="2669356"/>
              <a:chExt cx="112147" cy="533663"/>
            </a:xfrm>
          </p:grpSpPr>
          <p:sp>
            <p:nvSpPr>
              <p:cNvPr id="179" name="正方形/長方形 178">
                <a:extLst>
                  <a:ext uri="{FF2B5EF4-FFF2-40B4-BE49-F238E27FC236}">
                    <a16:creationId xmlns:a16="http://schemas.microsoft.com/office/drawing/2014/main" id="{1D50F0C9-1846-0FDF-68E5-427AE0BFBB26}"/>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a:extLst>
                  <a:ext uri="{FF2B5EF4-FFF2-40B4-BE49-F238E27FC236}">
                    <a16:creationId xmlns:a16="http://schemas.microsoft.com/office/drawing/2014/main" id="{D7E15DCB-0D88-A630-EC92-C50856F1A806}"/>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1" name="グループ化 160">
              <a:extLst>
                <a:ext uri="{FF2B5EF4-FFF2-40B4-BE49-F238E27FC236}">
                  <a16:creationId xmlns:a16="http://schemas.microsoft.com/office/drawing/2014/main" id="{0D83C7A4-8DA5-19AF-012C-AE78907AF982}"/>
                </a:ext>
              </a:extLst>
            </p:cNvPr>
            <p:cNvGrpSpPr/>
            <p:nvPr/>
          </p:nvGrpSpPr>
          <p:grpSpPr>
            <a:xfrm rot="5400000">
              <a:off x="5980177" y="2564412"/>
              <a:ext cx="112147" cy="533663"/>
              <a:chOff x="5240383" y="2669356"/>
              <a:chExt cx="112147" cy="533663"/>
            </a:xfrm>
          </p:grpSpPr>
          <p:sp>
            <p:nvSpPr>
              <p:cNvPr id="177" name="正方形/長方形 176">
                <a:extLst>
                  <a:ext uri="{FF2B5EF4-FFF2-40B4-BE49-F238E27FC236}">
                    <a16:creationId xmlns:a16="http://schemas.microsoft.com/office/drawing/2014/main" id="{2914A3B0-40DF-F725-63CB-88E05B90F5B8}"/>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楕円 177">
                <a:extLst>
                  <a:ext uri="{FF2B5EF4-FFF2-40B4-BE49-F238E27FC236}">
                    <a16:creationId xmlns:a16="http://schemas.microsoft.com/office/drawing/2014/main" id="{A93ECEDA-4C44-066A-4032-E35B452F8592}"/>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2" name="グループ化 161">
              <a:extLst>
                <a:ext uri="{FF2B5EF4-FFF2-40B4-BE49-F238E27FC236}">
                  <a16:creationId xmlns:a16="http://schemas.microsoft.com/office/drawing/2014/main" id="{B46352F0-977A-5ABB-122A-1D89E3262F6F}"/>
                </a:ext>
              </a:extLst>
            </p:cNvPr>
            <p:cNvGrpSpPr/>
            <p:nvPr/>
          </p:nvGrpSpPr>
          <p:grpSpPr>
            <a:xfrm rot="5400000">
              <a:off x="5968577" y="3136140"/>
              <a:ext cx="112147" cy="533663"/>
              <a:chOff x="5240383" y="2669356"/>
              <a:chExt cx="112147" cy="533663"/>
            </a:xfrm>
          </p:grpSpPr>
          <p:sp>
            <p:nvSpPr>
              <p:cNvPr id="175" name="正方形/長方形 174">
                <a:extLst>
                  <a:ext uri="{FF2B5EF4-FFF2-40B4-BE49-F238E27FC236}">
                    <a16:creationId xmlns:a16="http://schemas.microsoft.com/office/drawing/2014/main" id="{6BE6DCC5-DB83-96F4-72D1-3E5A6248872B}"/>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楕円 175">
                <a:extLst>
                  <a:ext uri="{FF2B5EF4-FFF2-40B4-BE49-F238E27FC236}">
                    <a16:creationId xmlns:a16="http://schemas.microsoft.com/office/drawing/2014/main" id="{0DF491F7-D5CB-393D-5D41-640648CF7B40}"/>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3" name="グループ化 162">
              <a:extLst>
                <a:ext uri="{FF2B5EF4-FFF2-40B4-BE49-F238E27FC236}">
                  <a16:creationId xmlns:a16="http://schemas.microsoft.com/office/drawing/2014/main" id="{C3AD13D3-B626-75DB-EBF9-F5BBAC3F4446}"/>
                </a:ext>
              </a:extLst>
            </p:cNvPr>
            <p:cNvGrpSpPr/>
            <p:nvPr/>
          </p:nvGrpSpPr>
          <p:grpSpPr>
            <a:xfrm>
              <a:off x="6244332" y="2844587"/>
              <a:ext cx="112147" cy="533663"/>
              <a:chOff x="5240383" y="2669356"/>
              <a:chExt cx="112147" cy="533663"/>
            </a:xfrm>
          </p:grpSpPr>
          <p:sp>
            <p:nvSpPr>
              <p:cNvPr id="173" name="正方形/長方形 172">
                <a:extLst>
                  <a:ext uri="{FF2B5EF4-FFF2-40B4-BE49-F238E27FC236}">
                    <a16:creationId xmlns:a16="http://schemas.microsoft.com/office/drawing/2014/main" id="{1ED82094-CD3E-6C85-2764-82D7DEC09188}"/>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楕円 173">
                <a:extLst>
                  <a:ext uri="{FF2B5EF4-FFF2-40B4-BE49-F238E27FC236}">
                    <a16:creationId xmlns:a16="http://schemas.microsoft.com/office/drawing/2014/main" id="{1F6E8E42-1F7A-76C7-F168-3E8617A711AE}"/>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4" name="グループ化 163">
              <a:extLst>
                <a:ext uri="{FF2B5EF4-FFF2-40B4-BE49-F238E27FC236}">
                  <a16:creationId xmlns:a16="http://schemas.microsoft.com/office/drawing/2014/main" id="{9074D9D0-D098-4EED-0D3B-7BF434F4B4BE}"/>
                </a:ext>
              </a:extLst>
            </p:cNvPr>
            <p:cNvGrpSpPr/>
            <p:nvPr/>
          </p:nvGrpSpPr>
          <p:grpSpPr>
            <a:xfrm rot="5400000">
              <a:off x="6535534" y="2563034"/>
              <a:ext cx="112147" cy="533663"/>
              <a:chOff x="5240383" y="2669356"/>
              <a:chExt cx="112147" cy="533663"/>
            </a:xfrm>
          </p:grpSpPr>
          <p:sp>
            <p:nvSpPr>
              <p:cNvPr id="171" name="正方形/長方形 170">
                <a:extLst>
                  <a:ext uri="{FF2B5EF4-FFF2-40B4-BE49-F238E27FC236}">
                    <a16:creationId xmlns:a16="http://schemas.microsoft.com/office/drawing/2014/main" id="{919EF5C5-88CA-CCAE-186D-8EDB361ED926}"/>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楕円 171">
                <a:extLst>
                  <a:ext uri="{FF2B5EF4-FFF2-40B4-BE49-F238E27FC236}">
                    <a16:creationId xmlns:a16="http://schemas.microsoft.com/office/drawing/2014/main" id="{D71C724C-7937-F299-1F48-24BB98169567}"/>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5" name="グループ化 164">
              <a:extLst>
                <a:ext uri="{FF2B5EF4-FFF2-40B4-BE49-F238E27FC236}">
                  <a16:creationId xmlns:a16="http://schemas.microsoft.com/office/drawing/2014/main" id="{12F64B8A-D3F6-ADA8-6156-E4B172BE7D3A}"/>
                </a:ext>
              </a:extLst>
            </p:cNvPr>
            <p:cNvGrpSpPr/>
            <p:nvPr/>
          </p:nvGrpSpPr>
          <p:grpSpPr>
            <a:xfrm rot="5400000">
              <a:off x="6523934" y="3134762"/>
              <a:ext cx="112147" cy="533663"/>
              <a:chOff x="5240383" y="2669356"/>
              <a:chExt cx="112147" cy="533663"/>
            </a:xfrm>
          </p:grpSpPr>
          <p:sp>
            <p:nvSpPr>
              <p:cNvPr id="169" name="正方形/長方形 168">
                <a:extLst>
                  <a:ext uri="{FF2B5EF4-FFF2-40B4-BE49-F238E27FC236}">
                    <a16:creationId xmlns:a16="http://schemas.microsoft.com/office/drawing/2014/main" id="{A4BE3B1C-8FCA-D2DE-D60B-C8373A956B66}"/>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楕円 169">
                <a:extLst>
                  <a:ext uri="{FF2B5EF4-FFF2-40B4-BE49-F238E27FC236}">
                    <a16:creationId xmlns:a16="http://schemas.microsoft.com/office/drawing/2014/main" id="{76C4491F-A6AF-551C-F6A9-DFEEC8C33552}"/>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66" name="グループ化 165">
              <a:extLst>
                <a:ext uri="{FF2B5EF4-FFF2-40B4-BE49-F238E27FC236}">
                  <a16:creationId xmlns:a16="http://schemas.microsoft.com/office/drawing/2014/main" id="{F7099985-CE27-796B-48FC-1417DA520C0B}"/>
                </a:ext>
              </a:extLst>
            </p:cNvPr>
            <p:cNvGrpSpPr/>
            <p:nvPr/>
          </p:nvGrpSpPr>
          <p:grpSpPr>
            <a:xfrm>
              <a:off x="6805752" y="2846788"/>
              <a:ext cx="112147" cy="533663"/>
              <a:chOff x="5240383" y="2669356"/>
              <a:chExt cx="112147" cy="533663"/>
            </a:xfrm>
          </p:grpSpPr>
          <p:sp>
            <p:nvSpPr>
              <p:cNvPr id="167" name="正方形/長方形 166">
                <a:extLst>
                  <a:ext uri="{FF2B5EF4-FFF2-40B4-BE49-F238E27FC236}">
                    <a16:creationId xmlns:a16="http://schemas.microsoft.com/office/drawing/2014/main" id="{3A124253-34EC-DAE1-BF7B-1E74E5374A01}"/>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67">
                <a:extLst>
                  <a:ext uri="{FF2B5EF4-FFF2-40B4-BE49-F238E27FC236}">
                    <a16:creationId xmlns:a16="http://schemas.microsoft.com/office/drawing/2014/main" id="{46853558-C3BE-40C6-C648-D76CEB6E39BC}"/>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pic>
        <p:nvPicPr>
          <p:cNvPr id="187" name="グラフィックス 186" descr="的中 枠線">
            <a:extLst>
              <a:ext uri="{FF2B5EF4-FFF2-40B4-BE49-F238E27FC236}">
                <a16:creationId xmlns:a16="http://schemas.microsoft.com/office/drawing/2014/main" id="{DA58F99B-71F7-F098-B0C1-5EDF308E940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3978" y="2689679"/>
            <a:ext cx="1260000" cy="1260000"/>
          </a:xfrm>
          <a:prstGeom prst="rect">
            <a:avLst/>
          </a:prstGeom>
        </p:spPr>
      </p:pic>
      <p:grpSp>
        <p:nvGrpSpPr>
          <p:cNvPr id="188" name="グループ化 187">
            <a:extLst>
              <a:ext uri="{FF2B5EF4-FFF2-40B4-BE49-F238E27FC236}">
                <a16:creationId xmlns:a16="http://schemas.microsoft.com/office/drawing/2014/main" id="{3443C42C-1088-C10F-5B94-5BEE33818AAD}"/>
              </a:ext>
            </a:extLst>
          </p:cNvPr>
          <p:cNvGrpSpPr/>
          <p:nvPr/>
        </p:nvGrpSpPr>
        <p:grpSpPr>
          <a:xfrm>
            <a:off x="10298835" y="2911773"/>
            <a:ext cx="1355367" cy="860201"/>
            <a:chOff x="5301306" y="5270575"/>
            <a:chExt cx="1557134" cy="958645"/>
          </a:xfrm>
        </p:grpSpPr>
        <p:sp>
          <p:nvSpPr>
            <p:cNvPr id="189" name="二等辺三角形 188">
              <a:extLst>
                <a:ext uri="{FF2B5EF4-FFF2-40B4-BE49-F238E27FC236}">
                  <a16:creationId xmlns:a16="http://schemas.microsoft.com/office/drawing/2014/main" id="{59C63483-DA83-59C1-67B2-6F7D17525288}"/>
                </a:ext>
              </a:extLst>
            </p:cNvPr>
            <p:cNvSpPr/>
            <p:nvPr/>
          </p:nvSpPr>
          <p:spPr>
            <a:xfrm>
              <a:off x="5301306" y="5293220"/>
              <a:ext cx="1145305" cy="936000"/>
            </a:xfrm>
            <a:prstGeom prst="triangle">
              <a:avLst>
                <a:gd name="adj" fmla="val 29430"/>
              </a:avLst>
            </a:pr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190" name="直線コネクタ 189">
              <a:extLst>
                <a:ext uri="{FF2B5EF4-FFF2-40B4-BE49-F238E27FC236}">
                  <a16:creationId xmlns:a16="http://schemas.microsoft.com/office/drawing/2014/main" id="{BBBB4ACC-0466-A954-6B03-F2D4E3C270A9}"/>
                </a:ext>
              </a:extLst>
            </p:cNvPr>
            <p:cNvCxnSpPr>
              <a:cxnSpLocks/>
            </p:cNvCxnSpPr>
            <p:nvPr/>
          </p:nvCxnSpPr>
          <p:spPr>
            <a:xfrm flipV="1">
              <a:off x="5716347" y="5270575"/>
              <a:ext cx="1142093" cy="711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DCB2176B-5D02-FC4E-D3F8-DE926AE5878D}"/>
                </a:ext>
              </a:extLst>
            </p:cNvPr>
            <p:cNvCxnSpPr>
              <a:cxnSpLocks/>
              <a:endCxn id="189" idx="4"/>
            </p:cNvCxnSpPr>
            <p:nvPr/>
          </p:nvCxnSpPr>
          <p:spPr>
            <a:xfrm flipH="1">
              <a:off x="6446611" y="5271513"/>
              <a:ext cx="390493" cy="957707"/>
            </a:xfrm>
            <a:prstGeom prst="line">
              <a:avLst/>
            </a:prstGeom>
            <a:noFill/>
            <a:ln w="25400" cap="flat" cmpd="sng" algn="ctr">
              <a:solidFill>
                <a:schemeClr val="tx1"/>
              </a:solidFill>
              <a:prstDash val="dash"/>
              <a:miter lim="800000"/>
            </a:ln>
            <a:effectLst/>
          </p:spPr>
        </p:cxnSp>
      </p:grpSp>
      <p:sp>
        <p:nvSpPr>
          <p:cNvPr id="192" name="正方形/長方形 191">
            <a:extLst>
              <a:ext uri="{FF2B5EF4-FFF2-40B4-BE49-F238E27FC236}">
                <a16:creationId xmlns:a16="http://schemas.microsoft.com/office/drawing/2014/main" id="{20034107-20E5-4DD5-0259-0EFD50B1199D}"/>
              </a:ext>
            </a:extLst>
          </p:cNvPr>
          <p:cNvSpPr/>
          <p:nvPr/>
        </p:nvSpPr>
        <p:spPr>
          <a:xfrm>
            <a:off x="2497417" y="1587961"/>
            <a:ext cx="4752000" cy="4788000"/>
          </a:xfrm>
          <a:prstGeom prst="rect">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正方形/長方形 192">
            <a:extLst>
              <a:ext uri="{FF2B5EF4-FFF2-40B4-BE49-F238E27FC236}">
                <a16:creationId xmlns:a16="http://schemas.microsoft.com/office/drawing/2014/main" id="{8A3623E4-B292-DB03-4501-D8F908AF6AF9}"/>
              </a:ext>
            </a:extLst>
          </p:cNvPr>
          <p:cNvSpPr/>
          <p:nvPr/>
        </p:nvSpPr>
        <p:spPr>
          <a:xfrm>
            <a:off x="131546" y="1586676"/>
            <a:ext cx="2268000" cy="478800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a:extLst>
              <a:ext uri="{FF2B5EF4-FFF2-40B4-BE49-F238E27FC236}">
                <a16:creationId xmlns:a16="http://schemas.microsoft.com/office/drawing/2014/main" id="{574ECC65-76B9-0F88-270A-CA73476FD574}"/>
              </a:ext>
            </a:extLst>
          </p:cNvPr>
          <p:cNvSpPr/>
          <p:nvPr/>
        </p:nvSpPr>
        <p:spPr>
          <a:xfrm>
            <a:off x="7384395" y="1591524"/>
            <a:ext cx="4716000" cy="4788000"/>
          </a:xfrm>
          <a:prstGeom prst="rect">
            <a:avLst/>
          </a:prstGeom>
          <a:noFill/>
          <a:ln w="635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Google Shape;192;p2">
            <a:extLst>
              <a:ext uri="{FF2B5EF4-FFF2-40B4-BE49-F238E27FC236}">
                <a16:creationId xmlns:a16="http://schemas.microsoft.com/office/drawing/2014/main" id="{5FF0D9C0-403C-80B5-C3C3-ACA35B11F9BF}"/>
              </a:ext>
            </a:extLst>
          </p:cNvPr>
          <p:cNvSpPr txBox="1"/>
          <p:nvPr/>
        </p:nvSpPr>
        <p:spPr>
          <a:xfrm>
            <a:off x="356650" y="964324"/>
            <a:ext cx="8278195"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Tree>
    <p:custDataLst>
      <p:tags r:id="rId1"/>
    </p:custDataLst>
    <p:extLst>
      <p:ext uri="{BB962C8B-B14F-4D97-AF65-F5344CB8AC3E}">
        <p14:creationId xmlns:p14="http://schemas.microsoft.com/office/powerpoint/2010/main" val="30528051"/>
      </p:ext>
    </p:extLst>
  </p:cSld>
  <p:clrMapOvr>
    <a:masterClrMapping/>
  </p:clrMapOvr>
  <mc:AlternateContent xmlns:mc="http://schemas.openxmlformats.org/markup-compatibility/2006" xmlns:p159="http://schemas.microsoft.com/office/powerpoint/2015/09/main">
    <mc:Choice Requires="p159">
      <p:transition spd="slow" advTm="43702">
        <p159:morph option="byObject"/>
      </p:transition>
    </mc:Choice>
    <mc:Fallback xmlns="">
      <p:transition spd="slow" advTm="43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par>
                                <p:cTn id="11" presetID="10"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500"/>
                                        <p:tgtEl>
                                          <p:spTgt spid="152"/>
                                        </p:tgtEl>
                                      </p:cBhvr>
                                    </p:animEffect>
                                  </p:childTnLst>
                                </p:cTn>
                              </p:par>
                              <p:par>
                                <p:cTn id="14" presetID="10" presetClass="entr" presetSubtype="0" fill="hold" nodeType="with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500"/>
                                        <p:tgtEl>
                                          <p:spTgt spid="156"/>
                                        </p:tgtEl>
                                      </p:cBhvr>
                                    </p:animEffect>
                                  </p:childTnLst>
                                </p:cTn>
                              </p:par>
                              <p:par>
                                <p:cTn id="17" presetID="10" presetClass="entr" presetSubtype="0"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500"/>
                                        <p:tgtEl>
                                          <p:spTgt spid="187"/>
                                        </p:tgtEl>
                                      </p:cBhvr>
                                    </p:animEffect>
                                  </p:childTnLst>
                                </p:cTn>
                              </p:par>
                              <p:par>
                                <p:cTn id="20" presetID="10" presetClass="entr" presetSubtype="0" fill="hold" nodeType="with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500"/>
                                        <p:tgtEl>
                                          <p:spTgt spid="144"/>
                                        </p:tgtEl>
                                      </p:cBhvr>
                                    </p:animEffect>
                                  </p:childTnLst>
                                </p:cTn>
                              </p:par>
                              <p:par>
                                <p:cTn id="23" presetID="10" presetClass="entr" presetSubtype="0"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fade">
                                      <p:cBhvr>
                                        <p:cTn id="25" dur="500"/>
                                        <p:tgtEl>
                                          <p:spTgt spid="153"/>
                                        </p:tgtEl>
                                      </p:cBhvr>
                                    </p:animEffect>
                                  </p:childTnLst>
                                </p:cTn>
                              </p:par>
                              <p:par>
                                <p:cTn id="26" presetID="10" presetClass="entr" presetSubtype="0" fill="hold"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nodeType="with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fade">
                                      <p:cBhvr>
                                        <p:cTn id="31" dur="500"/>
                                        <p:tgtEl>
                                          <p:spTgt spid="155"/>
                                        </p:tgtEl>
                                      </p:cBhvr>
                                    </p:animEffect>
                                  </p:childTnLst>
                                </p:cTn>
                              </p:par>
                              <p:par>
                                <p:cTn id="32" presetID="10" presetClass="entr" presetSubtype="0" fill="hold"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fade">
                                      <p:cBhvr>
                                        <p:cTn id="34"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Google Shape;192;p2">
            <a:extLst>
              <a:ext uri="{FF2B5EF4-FFF2-40B4-BE49-F238E27FC236}">
                <a16:creationId xmlns:a16="http://schemas.microsoft.com/office/drawing/2014/main" id="{A6586606-E81E-EE89-7557-95A69E153259}"/>
              </a:ext>
            </a:extLst>
          </p:cNvPr>
          <p:cNvSpPr txBox="1"/>
          <p:nvPr/>
        </p:nvSpPr>
        <p:spPr>
          <a:xfrm>
            <a:off x="356650" y="964324"/>
            <a:ext cx="9687236"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見方・考え方を働かせるための発問の工夫</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 name="四角形: 角を丸くする 3">
            <a:extLst>
              <a:ext uri="{FF2B5EF4-FFF2-40B4-BE49-F238E27FC236}">
                <a16:creationId xmlns:a16="http://schemas.microsoft.com/office/drawing/2014/main" id="{A2390FE4-652B-607D-A300-DDE49C5CE466}"/>
              </a:ext>
            </a:extLst>
          </p:cNvPr>
          <p:cNvSpPr/>
          <p:nvPr/>
        </p:nvSpPr>
        <p:spPr>
          <a:xfrm>
            <a:off x="6340080" y="3641722"/>
            <a:ext cx="5760000" cy="2772000"/>
          </a:xfrm>
          <a:prstGeom prst="roundRect">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D6C8795B-C553-CFEC-86E3-C1506DC15D9C}"/>
              </a:ext>
            </a:extLst>
          </p:cNvPr>
          <p:cNvSpPr/>
          <p:nvPr/>
        </p:nvSpPr>
        <p:spPr>
          <a:xfrm>
            <a:off x="6565408" y="3736280"/>
            <a:ext cx="1296362" cy="540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8C0C066-C37E-1C8D-1E72-1A7D05642795}"/>
              </a:ext>
            </a:extLst>
          </p:cNvPr>
          <p:cNvSpPr/>
          <p:nvPr/>
        </p:nvSpPr>
        <p:spPr>
          <a:xfrm>
            <a:off x="109683" y="3670739"/>
            <a:ext cx="5760000" cy="2772000"/>
          </a:xfrm>
          <a:prstGeom prst="roundRect">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75742F7D-AD21-C485-59EE-20BF419E1693}"/>
              </a:ext>
            </a:extLst>
          </p:cNvPr>
          <p:cNvSpPr/>
          <p:nvPr/>
        </p:nvSpPr>
        <p:spPr>
          <a:xfrm>
            <a:off x="165758" y="1650547"/>
            <a:ext cx="11840803" cy="1539069"/>
          </a:xfrm>
          <a:prstGeom prst="roundRect">
            <a:avLst/>
          </a:prstGeom>
          <a:solidFill>
            <a:srgbClr val="F6FA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92AB4560-2D0F-BF63-6305-4132796BAF4A}"/>
              </a:ext>
            </a:extLst>
          </p:cNvPr>
          <p:cNvSpPr/>
          <p:nvPr/>
        </p:nvSpPr>
        <p:spPr>
          <a:xfrm>
            <a:off x="207609" y="4033190"/>
            <a:ext cx="216726" cy="248209"/>
          </a:xfrm>
          <a:prstGeom prst="rect">
            <a:avLst/>
          </a:prstGeom>
        </p:spPr>
        <p:txBody>
          <a:bodyPr wrap="none">
            <a:spAutoFit/>
          </a:bodyPr>
          <a:lstStyle/>
          <a:p>
            <a:r>
              <a:rPr lang="ja-JP" altLang="en-US" sz="1013" dirty="0"/>
              <a:t> </a:t>
            </a:r>
          </a:p>
        </p:txBody>
      </p:sp>
      <p:sp>
        <p:nvSpPr>
          <p:cNvPr id="14" name="テキスト ボックス 13">
            <a:extLst>
              <a:ext uri="{FF2B5EF4-FFF2-40B4-BE49-F238E27FC236}">
                <a16:creationId xmlns:a16="http://schemas.microsoft.com/office/drawing/2014/main" id="{AA4AC703-7F11-9D5B-A8D3-FAADDFBF5D18}"/>
              </a:ext>
            </a:extLst>
          </p:cNvPr>
          <p:cNvSpPr txBox="1"/>
          <p:nvPr/>
        </p:nvSpPr>
        <p:spPr>
          <a:xfrm>
            <a:off x="54263" y="1682610"/>
            <a:ext cx="11990397" cy="1570110"/>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3200" dirty="0">
                <a:latin typeface="UD デジタル 教科書体 NK-B" panose="02020700000000000000" pitchFamily="18" charset="-128"/>
                <a:ea typeface="UD デジタル 教科書体 NK-B" panose="02020700000000000000" pitchFamily="18" charset="-128"/>
              </a:rPr>
              <a:t>発問の目的</a:t>
            </a:r>
            <a:endParaRPr kumimoji="1" lang="en-US" altLang="ja-JP" sz="3200" dirty="0">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200" dirty="0">
                <a:latin typeface="UD デジタル 教科書体 NK-B" panose="02020700000000000000" pitchFamily="18" charset="-128"/>
                <a:ea typeface="UD デジタル 教科書体 NK-B" panose="02020700000000000000" pitchFamily="18" charset="-128"/>
              </a:rPr>
              <a:t>　児童生徒の思考の流れを　</a:t>
            </a:r>
            <a:r>
              <a:rPr kumimoji="1" lang="ja-JP" altLang="en-US" sz="4400" u="sng" dirty="0">
                <a:solidFill>
                  <a:srgbClr val="FF0000"/>
                </a:solidFill>
                <a:latin typeface="UD デジタル 教科書体 NK-B" panose="02020700000000000000" pitchFamily="18" charset="-128"/>
                <a:ea typeface="UD デジタル 教科書体 NK-B" panose="02020700000000000000" pitchFamily="18" charset="-128"/>
              </a:rPr>
              <a:t>焦点化・拡散・深化 </a:t>
            </a:r>
            <a:r>
              <a:rPr kumimoji="1" lang="ja-JP" altLang="en-US" sz="3200" dirty="0">
                <a:latin typeface="UD デジタル 教科書体 NK-B" panose="02020700000000000000" pitchFamily="18" charset="-128"/>
                <a:ea typeface="UD デジタル 教科書体 NK-B" panose="02020700000000000000" pitchFamily="18" charset="-128"/>
              </a:rPr>
              <a:t>する　</a:t>
            </a:r>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21" name="正方形/長方形 20">
            <a:extLst>
              <a:ext uri="{FF2B5EF4-FFF2-40B4-BE49-F238E27FC236}">
                <a16:creationId xmlns:a16="http://schemas.microsoft.com/office/drawing/2014/main" id="{6AB153C9-0B7B-DD7E-7E6F-4BA3A89B4A46}"/>
              </a:ext>
            </a:extLst>
          </p:cNvPr>
          <p:cNvSpPr/>
          <p:nvPr/>
        </p:nvSpPr>
        <p:spPr>
          <a:xfrm>
            <a:off x="335011" y="1734435"/>
            <a:ext cx="2139997" cy="540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7254119-6B9A-340C-0D3F-612C651A8588}"/>
              </a:ext>
            </a:extLst>
          </p:cNvPr>
          <p:cNvSpPr txBox="1"/>
          <p:nvPr/>
        </p:nvSpPr>
        <p:spPr>
          <a:xfrm>
            <a:off x="273522" y="3771376"/>
            <a:ext cx="5646362" cy="2392963"/>
          </a:xfrm>
          <a:prstGeom prst="rect">
            <a:avLst/>
          </a:prstGeom>
          <a:noFill/>
          <a:ln>
            <a:noFill/>
          </a:ln>
        </p:spPr>
        <p:txBody>
          <a:bodyPr wrap="square">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手段①</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rPr>
              <a:t>How</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rPr>
              <a:t>What</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rPr>
              <a:t>Why</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 </a:t>
            </a:r>
            <a:endPar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300" dirty="0">
                <a:latin typeface="UD デジタル 教科書体 NK-B" panose="02020700000000000000" pitchFamily="18" charset="-128"/>
                <a:ea typeface="UD デジタル 教科書体 NK-B" panose="02020700000000000000" pitchFamily="18" charset="-128"/>
              </a:rPr>
              <a:t>　　　　　　　　</a:t>
            </a:r>
            <a:endParaRPr kumimoji="1" lang="en-US" altLang="ja-JP" sz="3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　　を意味する言葉を用いることで、</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方法、事実、理由</a:t>
            </a:r>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を問う</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A8FD8F58-9ADE-B006-FBCD-21D4BF10EDE6}"/>
              </a:ext>
            </a:extLst>
          </p:cNvPr>
          <p:cNvSpPr/>
          <p:nvPr/>
        </p:nvSpPr>
        <p:spPr>
          <a:xfrm>
            <a:off x="335011" y="3765297"/>
            <a:ext cx="1296362" cy="540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23A1EA2-754C-4F37-FD14-DC1195D2DA98}"/>
              </a:ext>
            </a:extLst>
          </p:cNvPr>
          <p:cNvSpPr txBox="1"/>
          <p:nvPr/>
        </p:nvSpPr>
        <p:spPr>
          <a:xfrm>
            <a:off x="6517928" y="3740768"/>
            <a:ext cx="5646362" cy="2046714"/>
          </a:xfrm>
          <a:prstGeom prst="rect">
            <a:avLst/>
          </a:prstGeom>
          <a:noFill/>
          <a:ln>
            <a:noFill/>
          </a:ln>
        </p:spPr>
        <p:txBody>
          <a:bodyPr wrap="square">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手段②</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900" u="sng"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　児童生徒の発言・反応に対し、</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400" dirty="0">
              <a:latin typeface="UD デジタル 教科書体 NK-B" panose="02020700000000000000" pitchFamily="18" charset="-128"/>
              <a:ea typeface="UD デジタル 教科書体 NK-B" panose="02020700000000000000" pitchFamily="18" charset="-128"/>
            </a:endParaRPr>
          </a:p>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問い返し</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をする</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sp>
        <p:nvSpPr>
          <p:cNvPr id="34" name="Rectangle 16">
            <a:extLst>
              <a:ext uri="{FF2B5EF4-FFF2-40B4-BE49-F238E27FC236}">
                <a16:creationId xmlns:a16="http://schemas.microsoft.com/office/drawing/2014/main" id="{EC05185B-37FC-8413-96AE-C978F357A85C}"/>
              </a:ext>
            </a:extLst>
          </p:cNvPr>
          <p:cNvSpPr>
            <a:spLocks noChangeArrowheads="1"/>
          </p:cNvSpPr>
          <p:nvPr/>
        </p:nvSpPr>
        <p:spPr bwMode="auto">
          <a:xfrm>
            <a:off x="1" y="3190718"/>
            <a:ext cx="12191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有田和正（</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1988</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社会科発問の定石化</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5" name="Rectangle 16">
            <a:extLst>
              <a:ext uri="{FF2B5EF4-FFF2-40B4-BE49-F238E27FC236}">
                <a16:creationId xmlns:a16="http://schemas.microsoft.com/office/drawing/2014/main" id="{69DF660A-CC4B-ECD3-06BF-7E2A3194232F}"/>
              </a:ext>
            </a:extLst>
          </p:cNvPr>
          <p:cNvSpPr>
            <a:spLocks noChangeArrowheads="1"/>
          </p:cNvSpPr>
          <p:nvPr/>
        </p:nvSpPr>
        <p:spPr bwMode="auto">
          <a:xfrm>
            <a:off x="-5194" y="6444769"/>
            <a:ext cx="12191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亀田崇仁・早勢裕明（</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2021</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数学的活動における子どもの考えを共有する方策に関する研究</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6" name="正方形/長方形 35">
            <a:extLst>
              <a:ext uri="{FF2B5EF4-FFF2-40B4-BE49-F238E27FC236}">
                <a16:creationId xmlns:a16="http://schemas.microsoft.com/office/drawing/2014/main" id="{12BEE36F-D2CC-2BB2-4385-6BEC1F623DD7}"/>
              </a:ext>
            </a:extLst>
          </p:cNvPr>
          <p:cNvSpPr/>
          <p:nvPr/>
        </p:nvSpPr>
        <p:spPr>
          <a:xfrm>
            <a:off x="9074915" y="4559197"/>
            <a:ext cx="216726" cy="248209"/>
          </a:xfrm>
          <a:prstGeom prst="rect">
            <a:avLst/>
          </a:prstGeom>
        </p:spPr>
        <p:txBody>
          <a:bodyPr wrap="none">
            <a:spAutoFit/>
          </a:bodyPr>
          <a:lstStyle/>
          <a:p>
            <a:r>
              <a:rPr lang="ja-JP" altLang="en-US" sz="1013" dirty="0"/>
              <a:t> </a:t>
            </a:r>
          </a:p>
        </p:txBody>
      </p:sp>
      <p:grpSp>
        <p:nvGrpSpPr>
          <p:cNvPr id="2" name="グループ化 1">
            <a:extLst>
              <a:ext uri="{FF2B5EF4-FFF2-40B4-BE49-F238E27FC236}">
                <a16:creationId xmlns:a16="http://schemas.microsoft.com/office/drawing/2014/main" id="{8FD0F501-8439-2B66-6E14-C0B93533BA20}"/>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20A1D241-8495-A9A2-E4F0-CAA43D02B004}"/>
                </a:ext>
              </a:extLst>
            </p:cNvPr>
            <p:cNvGrpSpPr/>
            <p:nvPr/>
          </p:nvGrpSpPr>
          <p:grpSpPr>
            <a:xfrm>
              <a:off x="212168" y="79617"/>
              <a:ext cx="9504167" cy="661967"/>
              <a:chOff x="254659" y="79617"/>
              <a:chExt cx="9440393" cy="661967"/>
            </a:xfrm>
          </p:grpSpPr>
          <p:sp>
            <p:nvSpPr>
              <p:cNvPr id="10" name="山形 7">
                <a:extLst>
                  <a:ext uri="{FF2B5EF4-FFF2-40B4-BE49-F238E27FC236}">
                    <a16:creationId xmlns:a16="http://schemas.microsoft.com/office/drawing/2014/main" id="{F2BEE278-67EE-E3E1-0E86-DF1BE68F20E4}"/>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2" name="山形 7">
                <a:extLst>
                  <a:ext uri="{FF2B5EF4-FFF2-40B4-BE49-F238E27FC236}">
                    <a16:creationId xmlns:a16="http://schemas.microsoft.com/office/drawing/2014/main" id="{E2D4AA46-7B7B-97C9-A94A-C3B61EB7896F}"/>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4" name="山形 7">
                <a:extLst>
                  <a:ext uri="{FF2B5EF4-FFF2-40B4-BE49-F238E27FC236}">
                    <a16:creationId xmlns:a16="http://schemas.microsoft.com/office/drawing/2014/main" id="{14C7AA51-E869-B62A-3E51-1A988C78CEAB}"/>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9" name="山形 7">
              <a:extLst>
                <a:ext uri="{FF2B5EF4-FFF2-40B4-BE49-F238E27FC236}">
                  <a16:creationId xmlns:a16="http://schemas.microsoft.com/office/drawing/2014/main" id="{5432C73F-3127-5609-92A1-3A659D456ABB}"/>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883170423"/>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p:bldP spid="23" grpId="0"/>
      <p:bldP spid="28" grpId="0" animBg="1"/>
      <p:bldP spid="29"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56D4F446-EC1B-4C29-9397-57895835B127}"/>
              </a:ext>
            </a:extLst>
          </p:cNvPr>
          <p:cNvGrpSpPr/>
          <p:nvPr/>
        </p:nvGrpSpPr>
        <p:grpSpPr>
          <a:xfrm>
            <a:off x="476080" y="1662545"/>
            <a:ext cx="11310569" cy="5104707"/>
            <a:chOff x="-4916" y="46759"/>
            <a:chExt cx="5998681" cy="3846021"/>
          </a:xfrm>
        </p:grpSpPr>
        <p:sp>
          <p:nvSpPr>
            <p:cNvPr id="9" name="正方形/長方形 8">
              <a:extLst>
                <a:ext uri="{FF2B5EF4-FFF2-40B4-BE49-F238E27FC236}">
                  <a16:creationId xmlns:a16="http://schemas.microsoft.com/office/drawing/2014/main" id="{D0661AC8-4D67-379E-B8ED-A5ADA131B9A8}"/>
                </a:ext>
              </a:extLst>
            </p:cNvPr>
            <p:cNvSpPr/>
            <p:nvPr/>
          </p:nvSpPr>
          <p:spPr>
            <a:xfrm>
              <a:off x="-4916" y="46759"/>
              <a:ext cx="5994001" cy="3562350"/>
            </a:xfrm>
            <a:prstGeom prst="rect">
              <a:avLst/>
            </a:prstGeom>
            <a:solidFill>
              <a:schemeClr val="accent6">
                <a:lumMod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a:extLst>
                <a:ext uri="{FF2B5EF4-FFF2-40B4-BE49-F238E27FC236}">
                  <a16:creationId xmlns:a16="http://schemas.microsoft.com/office/drawing/2014/main" id="{130BE769-B615-5DC5-7C9C-4C30E1B3A4D2}"/>
                </a:ext>
              </a:extLst>
            </p:cNvPr>
            <p:cNvSpPr/>
            <p:nvPr/>
          </p:nvSpPr>
          <p:spPr>
            <a:xfrm>
              <a:off x="0" y="3572740"/>
              <a:ext cx="5993765" cy="320040"/>
            </a:xfrm>
            <a:prstGeom prst="rect">
              <a:avLst/>
            </a:prstGeom>
            <a:solidFill>
              <a:schemeClr val="bg1">
                <a:lumMod val="85000"/>
              </a:schemeClr>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四角形: 角を丸くする 10">
              <a:extLst>
                <a:ext uri="{FF2B5EF4-FFF2-40B4-BE49-F238E27FC236}">
                  <a16:creationId xmlns:a16="http://schemas.microsoft.com/office/drawing/2014/main" id="{6516C638-AF01-69A5-ED74-10165C4A6D7B}"/>
                </a:ext>
              </a:extLst>
            </p:cNvPr>
            <p:cNvSpPr/>
            <p:nvPr/>
          </p:nvSpPr>
          <p:spPr>
            <a:xfrm>
              <a:off x="5252604" y="3415400"/>
              <a:ext cx="512618" cy="138026"/>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a:extLst>
                <a:ext uri="{FF2B5EF4-FFF2-40B4-BE49-F238E27FC236}">
                  <a16:creationId xmlns:a16="http://schemas.microsoft.com/office/drawing/2014/main" id="{7B296AED-59FF-E211-4730-F01F8B83A5B8}"/>
                </a:ext>
              </a:extLst>
            </p:cNvPr>
            <p:cNvSpPr/>
            <p:nvPr/>
          </p:nvSpPr>
          <p:spPr>
            <a:xfrm>
              <a:off x="5252604" y="3355148"/>
              <a:ext cx="519546" cy="831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正方形/長方形 19">
              <a:extLst>
                <a:ext uri="{FF2B5EF4-FFF2-40B4-BE49-F238E27FC236}">
                  <a16:creationId xmlns:a16="http://schemas.microsoft.com/office/drawing/2014/main" id="{5EB3E3F1-4E5B-18F5-9DF5-283390788112}"/>
                </a:ext>
              </a:extLst>
            </p:cNvPr>
            <p:cNvSpPr/>
            <p:nvPr/>
          </p:nvSpPr>
          <p:spPr>
            <a:xfrm>
              <a:off x="5453495" y="3348221"/>
              <a:ext cx="103909" cy="888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正方形/長方形 25">
              <a:extLst>
                <a:ext uri="{FF2B5EF4-FFF2-40B4-BE49-F238E27FC236}">
                  <a16:creationId xmlns:a16="http://schemas.microsoft.com/office/drawing/2014/main" id="{60D76648-0BA2-2DF7-5BCE-2FFC588A6B26}"/>
                </a:ext>
              </a:extLst>
            </p:cNvPr>
            <p:cNvSpPr/>
            <p:nvPr/>
          </p:nvSpPr>
          <p:spPr>
            <a:xfrm>
              <a:off x="4587586" y="3476468"/>
              <a:ext cx="396000" cy="7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6">
              <a:extLst>
                <a:ext uri="{FF2B5EF4-FFF2-40B4-BE49-F238E27FC236}">
                  <a16:creationId xmlns:a16="http://schemas.microsoft.com/office/drawing/2014/main" id="{D7DFC0C0-00B2-A3AD-3739-AB55D3A37057}"/>
                </a:ext>
              </a:extLst>
            </p:cNvPr>
            <p:cNvSpPr/>
            <p:nvPr/>
          </p:nvSpPr>
          <p:spPr>
            <a:xfrm>
              <a:off x="3922568" y="3476468"/>
              <a:ext cx="396000" cy="76200"/>
            </a:xfrm>
            <a:prstGeom prst="rect">
              <a:avLst/>
            </a:prstGeom>
            <a:solidFill>
              <a:srgbClr val="FFFF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a:extLst>
                <a:ext uri="{FF2B5EF4-FFF2-40B4-BE49-F238E27FC236}">
                  <a16:creationId xmlns:a16="http://schemas.microsoft.com/office/drawing/2014/main" id="{6B1BC39A-10C2-7F0F-9015-E020AB902E85}"/>
                </a:ext>
              </a:extLst>
            </p:cNvPr>
            <p:cNvSpPr/>
            <p:nvPr/>
          </p:nvSpPr>
          <p:spPr>
            <a:xfrm>
              <a:off x="3250622" y="3477329"/>
              <a:ext cx="396000" cy="76200"/>
            </a:xfrm>
            <a:prstGeom prst="rect">
              <a:avLst/>
            </a:prstGeom>
            <a:solidFill>
              <a:srgbClr val="0070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 name="正方形/長方形 1"/>
          <p:cNvSpPr/>
          <p:nvPr/>
        </p:nvSpPr>
        <p:spPr>
          <a:xfrm>
            <a:off x="6473655" y="3685905"/>
            <a:ext cx="216726" cy="248209"/>
          </a:xfrm>
          <a:prstGeom prst="rect">
            <a:avLst/>
          </a:prstGeom>
        </p:spPr>
        <p:txBody>
          <a:bodyPr wrap="none">
            <a:spAutoFit/>
          </a:bodyPr>
          <a:lstStyle/>
          <a:p>
            <a:r>
              <a:rPr lang="ja-JP" altLang="en-US" sz="1013" dirty="0"/>
              <a:t> </a:t>
            </a:r>
          </a:p>
        </p:txBody>
      </p:sp>
      <p:sp>
        <p:nvSpPr>
          <p:cNvPr id="16" name="正方形/長方形 15">
            <a:extLst>
              <a:ext uri="{FF2B5EF4-FFF2-40B4-BE49-F238E27FC236}">
                <a16:creationId xmlns:a16="http://schemas.microsoft.com/office/drawing/2014/main" id="{061D3EBE-970A-AFCB-6682-32F83F3FEB5A}"/>
              </a:ext>
            </a:extLst>
          </p:cNvPr>
          <p:cNvSpPr/>
          <p:nvPr/>
        </p:nvSpPr>
        <p:spPr>
          <a:xfrm>
            <a:off x="758741" y="1895369"/>
            <a:ext cx="1620000" cy="5760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41EC967-8BB1-5B91-682D-8E5322196029}"/>
              </a:ext>
            </a:extLst>
          </p:cNvPr>
          <p:cNvSpPr/>
          <p:nvPr/>
        </p:nvSpPr>
        <p:spPr>
          <a:xfrm>
            <a:off x="789822" y="3336188"/>
            <a:ext cx="1080000" cy="5760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C505527-ECD6-1CDE-15BB-1191D0E73FFB}"/>
              </a:ext>
            </a:extLst>
          </p:cNvPr>
          <p:cNvSpPr txBox="1"/>
          <p:nvPr/>
        </p:nvSpPr>
        <p:spPr>
          <a:xfrm>
            <a:off x="814802" y="1901560"/>
            <a:ext cx="1872000" cy="720000"/>
          </a:xfrm>
          <a:prstGeom prst="rect">
            <a:avLst/>
          </a:prstGeom>
          <a:noFill/>
          <a:ln>
            <a:noFill/>
          </a:ln>
        </p:spPr>
        <p:txBody>
          <a:bodyPr wrap="square">
            <a:sp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焦点化</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DE68F686-9E24-A942-7F85-F67733C7F089}"/>
              </a:ext>
            </a:extLst>
          </p:cNvPr>
          <p:cNvSpPr txBox="1"/>
          <p:nvPr/>
        </p:nvSpPr>
        <p:spPr>
          <a:xfrm>
            <a:off x="2492741" y="1847276"/>
            <a:ext cx="8598146" cy="4154984"/>
          </a:xfrm>
          <a:prstGeom prst="rect">
            <a:avLst/>
          </a:prstGeom>
          <a:noFill/>
          <a:ln>
            <a:noFill/>
          </a:ln>
        </p:spPr>
        <p:txBody>
          <a:bodyPr wrap="square">
            <a:sp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「何が分かれば解けるかな？」</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「どこが難しいのかな？」（問い返し）</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「どんな場面で活用できるかな？」</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「どんな方法が考えられるかな？」</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「どうしてそう思ったの？」（問い返し）</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「もう少し詳しく説明すると？」（問い返し）</a:t>
            </a:r>
          </a:p>
        </p:txBody>
      </p:sp>
      <p:sp>
        <p:nvSpPr>
          <p:cNvPr id="8" name="テキスト ボックス 7">
            <a:extLst>
              <a:ext uri="{FF2B5EF4-FFF2-40B4-BE49-F238E27FC236}">
                <a16:creationId xmlns:a16="http://schemas.microsoft.com/office/drawing/2014/main" id="{352F6B39-18E7-FE14-0538-0454F06B965C}"/>
              </a:ext>
            </a:extLst>
          </p:cNvPr>
          <p:cNvSpPr txBox="1"/>
          <p:nvPr/>
        </p:nvSpPr>
        <p:spPr>
          <a:xfrm>
            <a:off x="561813" y="4744781"/>
            <a:ext cx="1562181" cy="646331"/>
          </a:xfrm>
          <a:prstGeom prst="rect">
            <a:avLst/>
          </a:prstGeom>
          <a:noFill/>
          <a:ln>
            <a:noFill/>
          </a:ln>
        </p:spPr>
        <p:txBody>
          <a:bodyPr wrap="square">
            <a:spAutoFit/>
          </a:bodyPr>
          <a:lstStyle/>
          <a:p>
            <a:pPr algn="ct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深化</a:t>
            </a:r>
          </a:p>
        </p:txBody>
      </p:sp>
      <p:sp>
        <p:nvSpPr>
          <p:cNvPr id="13" name="テキスト ボックス 12">
            <a:extLst>
              <a:ext uri="{FF2B5EF4-FFF2-40B4-BE49-F238E27FC236}">
                <a16:creationId xmlns:a16="http://schemas.microsoft.com/office/drawing/2014/main" id="{37C53E52-1416-1969-B856-72422E684A4B}"/>
              </a:ext>
            </a:extLst>
          </p:cNvPr>
          <p:cNvSpPr txBox="1"/>
          <p:nvPr/>
        </p:nvSpPr>
        <p:spPr>
          <a:xfrm>
            <a:off x="556158" y="3339509"/>
            <a:ext cx="1562181" cy="646331"/>
          </a:xfrm>
          <a:prstGeom prst="rect">
            <a:avLst/>
          </a:prstGeom>
          <a:noFill/>
          <a:ln>
            <a:noFill/>
          </a:ln>
        </p:spPr>
        <p:txBody>
          <a:bodyPr wrap="square">
            <a:spAutoFit/>
          </a:bodyPr>
          <a:lstStyle/>
          <a:p>
            <a:pPr algn="ct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拡散</a:t>
            </a:r>
          </a:p>
        </p:txBody>
      </p:sp>
      <p:sp>
        <p:nvSpPr>
          <p:cNvPr id="14" name="正方形/長方形 13">
            <a:extLst>
              <a:ext uri="{FF2B5EF4-FFF2-40B4-BE49-F238E27FC236}">
                <a16:creationId xmlns:a16="http://schemas.microsoft.com/office/drawing/2014/main" id="{7F6A4535-B0A8-9B14-1CD9-C46FF0B53B73}"/>
              </a:ext>
            </a:extLst>
          </p:cNvPr>
          <p:cNvSpPr/>
          <p:nvPr/>
        </p:nvSpPr>
        <p:spPr>
          <a:xfrm>
            <a:off x="789201" y="4752476"/>
            <a:ext cx="1080000" cy="5760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Google Shape;192;p2">
            <a:extLst>
              <a:ext uri="{FF2B5EF4-FFF2-40B4-BE49-F238E27FC236}">
                <a16:creationId xmlns:a16="http://schemas.microsoft.com/office/drawing/2014/main" id="{D03BE6A4-E366-EB51-8CB3-CBC25C34AA2D}"/>
              </a:ext>
            </a:extLst>
          </p:cNvPr>
          <p:cNvSpPr txBox="1"/>
          <p:nvPr/>
        </p:nvSpPr>
        <p:spPr>
          <a:xfrm>
            <a:off x="356650" y="964324"/>
            <a:ext cx="8278195"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発問の具体例</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grpSp>
        <p:nvGrpSpPr>
          <p:cNvPr id="4" name="グループ化 3">
            <a:extLst>
              <a:ext uri="{FF2B5EF4-FFF2-40B4-BE49-F238E27FC236}">
                <a16:creationId xmlns:a16="http://schemas.microsoft.com/office/drawing/2014/main" id="{4761B15B-F928-06C9-21DE-91A7F65C9313}"/>
              </a:ext>
            </a:extLst>
          </p:cNvPr>
          <p:cNvGrpSpPr/>
          <p:nvPr/>
        </p:nvGrpSpPr>
        <p:grpSpPr>
          <a:xfrm>
            <a:off x="67790" y="122584"/>
            <a:ext cx="11995837" cy="662335"/>
            <a:chOff x="212168" y="79617"/>
            <a:chExt cx="9504167" cy="662335"/>
          </a:xfrm>
        </p:grpSpPr>
        <p:grpSp>
          <p:nvGrpSpPr>
            <p:cNvPr id="6" name="グループ化 5">
              <a:extLst>
                <a:ext uri="{FF2B5EF4-FFF2-40B4-BE49-F238E27FC236}">
                  <a16:creationId xmlns:a16="http://schemas.microsoft.com/office/drawing/2014/main" id="{1D4F4B2A-1E74-B80F-DB5B-D297460DEDE6}"/>
                </a:ext>
              </a:extLst>
            </p:cNvPr>
            <p:cNvGrpSpPr/>
            <p:nvPr/>
          </p:nvGrpSpPr>
          <p:grpSpPr>
            <a:xfrm>
              <a:off x="212168" y="79617"/>
              <a:ext cx="9504167" cy="661967"/>
              <a:chOff x="254659" y="79617"/>
              <a:chExt cx="9440393" cy="661967"/>
            </a:xfrm>
          </p:grpSpPr>
          <p:sp>
            <p:nvSpPr>
              <p:cNvPr id="18" name="山形 7">
                <a:extLst>
                  <a:ext uri="{FF2B5EF4-FFF2-40B4-BE49-F238E27FC236}">
                    <a16:creationId xmlns:a16="http://schemas.microsoft.com/office/drawing/2014/main" id="{F4CCCB03-561B-0821-380F-0F29EF7A2FA3}"/>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9" name="山形 7">
                <a:extLst>
                  <a:ext uri="{FF2B5EF4-FFF2-40B4-BE49-F238E27FC236}">
                    <a16:creationId xmlns:a16="http://schemas.microsoft.com/office/drawing/2014/main" id="{0D8CCF4A-EB41-B32B-5BF8-493867A5E6FE}"/>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1" name="山形 7">
                <a:extLst>
                  <a:ext uri="{FF2B5EF4-FFF2-40B4-BE49-F238E27FC236}">
                    <a16:creationId xmlns:a16="http://schemas.microsoft.com/office/drawing/2014/main" id="{E03D6870-9F43-8D9A-F77E-51D73E043A2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7" name="山形 7">
              <a:extLst>
                <a:ext uri="{FF2B5EF4-FFF2-40B4-BE49-F238E27FC236}">
                  <a16:creationId xmlns:a16="http://schemas.microsoft.com/office/drawing/2014/main" id="{5D0457D1-3E34-275A-FB69-E5BF81A52614}"/>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289640755"/>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F0B574F-892F-9F29-2E75-48DFA793BC8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75FDDF0-ED02-44EE-76F2-B1ACEB068DF5}"/>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D5D43753-8749-AC32-1235-8FA83A0516E6}"/>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34D07DD3-5127-A052-AF83-42887FD662D0}"/>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4" name="吹き出し: 角を丸めた四角形 3">
            <a:extLst>
              <a:ext uri="{FF2B5EF4-FFF2-40B4-BE49-F238E27FC236}">
                <a16:creationId xmlns:a16="http://schemas.microsoft.com/office/drawing/2014/main" id="{2C4E7817-B445-9FF7-69FE-1914CB74CB70}"/>
              </a:ext>
            </a:extLst>
          </p:cNvPr>
          <p:cNvSpPr/>
          <p:nvPr/>
        </p:nvSpPr>
        <p:spPr>
          <a:xfrm>
            <a:off x="5660020" y="1319266"/>
            <a:ext cx="6307088" cy="3060673"/>
          </a:xfrm>
          <a:prstGeom prst="wedgeRoundRectCallout">
            <a:avLst>
              <a:gd name="adj1" fmla="val -64186"/>
              <a:gd name="adj2" fmla="val 39936"/>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92;p2">
            <a:extLst>
              <a:ext uri="{FF2B5EF4-FFF2-40B4-BE49-F238E27FC236}">
                <a16:creationId xmlns:a16="http://schemas.microsoft.com/office/drawing/2014/main" id="{08D9FA5D-E526-7124-9E73-4B96E9EFE92A}"/>
              </a:ext>
            </a:extLst>
          </p:cNvPr>
          <p:cNvSpPr txBox="1"/>
          <p:nvPr/>
        </p:nvSpPr>
        <p:spPr>
          <a:xfrm>
            <a:off x="5924786" y="1161254"/>
            <a:ext cx="5598962" cy="3098902"/>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6600" dirty="0">
                <a:latin typeface="UD デジタル 教科書体 NK-R" panose="02020400000000000000" pitchFamily="18" charset="-128"/>
                <a:ea typeface="UD デジタル 教科書体 NK-R" panose="02020400000000000000" pitchFamily="18" charset="-128"/>
                <a:cs typeface="Calibri"/>
                <a:sym typeface="Calibri"/>
              </a:rPr>
              <a:t>ワークシートをご準備ください。</a:t>
            </a:r>
          </a:p>
        </p:txBody>
      </p:sp>
      <p:grpSp>
        <p:nvGrpSpPr>
          <p:cNvPr id="7" name="グループ化 6">
            <a:extLst>
              <a:ext uri="{FF2B5EF4-FFF2-40B4-BE49-F238E27FC236}">
                <a16:creationId xmlns:a16="http://schemas.microsoft.com/office/drawing/2014/main" id="{7EF1FA02-143A-19E5-BB0B-5B1772445B71}"/>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4D29B5E5-4B72-618A-B38B-8D4654AE35CF}"/>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716D8990-8924-8011-E08D-F3298BE94DB4}"/>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6F75BFD9-738B-41E6-27DE-1C8EBEAF204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783243E9-5C5F-695B-1E85-05304C7835E7}"/>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EE7A7FF0-3FA7-7015-E0F0-45309B51F3E9}"/>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pic>
        <p:nvPicPr>
          <p:cNvPr id="14" name="図 13">
            <a:extLst>
              <a:ext uri="{FF2B5EF4-FFF2-40B4-BE49-F238E27FC236}">
                <a16:creationId xmlns:a16="http://schemas.microsoft.com/office/drawing/2014/main" id="{D8E9F356-9E9A-FC8C-6A27-D5B98817E165}"/>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Tree>
    <p:extLst>
      <p:ext uri="{BB962C8B-B14F-4D97-AF65-F5344CB8AC3E}">
        <p14:creationId xmlns:p14="http://schemas.microsoft.com/office/powerpoint/2010/main" val="1921257799"/>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70228F4-25EA-0BA4-D516-750AA9E0C2FB}"/>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26A3C419-E017-52F5-1847-3376D1F182AF}"/>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07545EC0-565D-51BF-CB3A-4DDD6F2FC544}"/>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AD16861B-C478-3A1D-6212-995512E6D700}"/>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340B5C85-F578-FC84-336C-A48092D06196}"/>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54263732-939B-69CE-CFC1-1772D6FF22E5}"/>
              </a:ext>
            </a:extLst>
          </p:cNvPr>
          <p:cNvSpPr/>
          <p:nvPr/>
        </p:nvSpPr>
        <p:spPr>
          <a:xfrm>
            <a:off x="471489" y="1194619"/>
            <a:ext cx="2038935" cy="78465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9B6AD7C6-B3D4-DD09-2103-1DD2F6373BA7}"/>
              </a:ext>
            </a:extLst>
          </p:cNvPr>
          <p:cNvSpPr/>
          <p:nvPr/>
        </p:nvSpPr>
        <p:spPr>
          <a:xfrm>
            <a:off x="4899548" y="1319266"/>
            <a:ext cx="7176744" cy="3757701"/>
          </a:xfrm>
          <a:prstGeom prst="wedgeRoundRectCallout">
            <a:avLst>
              <a:gd name="adj1" fmla="val -82454"/>
              <a:gd name="adj2" fmla="val -35281"/>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3CAE987-23F0-F9F8-CA89-A8BBD4697B70}"/>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AB82009B-DF60-991C-27A8-E9B0B556D2F4}"/>
                </a:ext>
              </a:extLst>
            </p:cNvPr>
            <p:cNvGrpSpPr/>
            <p:nvPr/>
          </p:nvGrpSpPr>
          <p:grpSpPr>
            <a:xfrm>
              <a:off x="212168" y="79617"/>
              <a:ext cx="9504167" cy="661967"/>
              <a:chOff x="254659" y="79617"/>
              <a:chExt cx="9440393" cy="661967"/>
            </a:xfrm>
          </p:grpSpPr>
          <p:sp>
            <p:nvSpPr>
              <p:cNvPr id="13" name="山形 7">
                <a:extLst>
                  <a:ext uri="{FF2B5EF4-FFF2-40B4-BE49-F238E27FC236}">
                    <a16:creationId xmlns:a16="http://schemas.microsoft.com/office/drawing/2014/main" id="{94FB6907-9B27-687A-505E-EE584EAE6BD3}"/>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6" name="山形 7">
                <a:extLst>
                  <a:ext uri="{FF2B5EF4-FFF2-40B4-BE49-F238E27FC236}">
                    <a16:creationId xmlns:a16="http://schemas.microsoft.com/office/drawing/2014/main" id="{A8C7CB6C-7BAE-A534-C294-26460883231D}"/>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5B37C937-8DB4-1D9B-5827-53FE4FB32568}"/>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2" name="山形 7">
              <a:extLst>
                <a:ext uri="{FF2B5EF4-FFF2-40B4-BE49-F238E27FC236}">
                  <a16:creationId xmlns:a16="http://schemas.microsoft.com/office/drawing/2014/main" id="{2BA5D682-95D3-5824-81F2-A9D8D32DB703}"/>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pic>
        <p:nvPicPr>
          <p:cNvPr id="15" name="図 14" descr="テキスト, 手紙&#10;&#10;AI によって生成されたコンテンツは間違っている可能性があります。">
            <a:extLst>
              <a:ext uri="{FF2B5EF4-FFF2-40B4-BE49-F238E27FC236}">
                <a16:creationId xmlns:a16="http://schemas.microsoft.com/office/drawing/2014/main" id="{57608EA2-886D-DF8A-E5E8-21F7E4582FFC}"/>
              </a:ext>
            </a:extLst>
          </p:cNvPr>
          <p:cNvPicPr>
            <a:picLocks noChangeAspect="1"/>
          </p:cNvPicPr>
          <p:nvPr/>
        </p:nvPicPr>
        <p:blipFill>
          <a:blip r:embed="rId4"/>
          <a:srcRect l="1746" r="4733" b="10717"/>
          <a:stretch/>
        </p:blipFill>
        <p:spPr>
          <a:xfrm>
            <a:off x="5007231" y="1701337"/>
            <a:ext cx="6939737" cy="2954484"/>
          </a:xfrm>
          <a:prstGeom prst="rect">
            <a:avLst/>
          </a:prstGeom>
        </p:spPr>
      </p:pic>
    </p:spTree>
    <p:extLst>
      <p:ext uri="{BB962C8B-B14F-4D97-AF65-F5344CB8AC3E}">
        <p14:creationId xmlns:p14="http://schemas.microsoft.com/office/powerpoint/2010/main" val="3374910357"/>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06CF53F-D276-5089-454B-C18F52AF2338}"/>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9C217154-9EBF-E019-A987-05A66E506D9A}"/>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4AAC4B3B-1239-A83D-32F4-AEC610E69854}"/>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2E14B02D-E325-00DD-C838-22AC0418FEB6}"/>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B8AB66CA-8CC5-4AD1-05FC-499F7232C41D}"/>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FC02EBCE-B334-5159-50C2-5BDC97F44D5E}"/>
              </a:ext>
            </a:extLst>
          </p:cNvPr>
          <p:cNvSpPr/>
          <p:nvPr/>
        </p:nvSpPr>
        <p:spPr>
          <a:xfrm>
            <a:off x="416613" y="3791712"/>
            <a:ext cx="4202212" cy="293994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E26E3582-5519-65DA-9C8A-F7BDDE7B3935}"/>
              </a:ext>
            </a:extLst>
          </p:cNvPr>
          <p:cNvSpPr/>
          <p:nvPr/>
        </p:nvSpPr>
        <p:spPr>
          <a:xfrm>
            <a:off x="4895741" y="1319266"/>
            <a:ext cx="7178400" cy="3757701"/>
          </a:xfrm>
          <a:prstGeom prst="wedgeRoundRectCallout">
            <a:avLst>
              <a:gd name="adj1" fmla="val -55000"/>
              <a:gd name="adj2" fmla="val 30567"/>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Google Shape;192;p2">
            <a:extLst>
              <a:ext uri="{FF2B5EF4-FFF2-40B4-BE49-F238E27FC236}">
                <a16:creationId xmlns:a16="http://schemas.microsoft.com/office/drawing/2014/main" id="{9C7FA81E-714B-611F-8449-210FFEF3D7B8}"/>
              </a:ext>
            </a:extLst>
          </p:cNvPr>
          <p:cNvSpPr txBox="1"/>
          <p:nvPr/>
        </p:nvSpPr>
        <p:spPr>
          <a:xfrm>
            <a:off x="5685460" y="2410412"/>
            <a:ext cx="5598962" cy="1575408"/>
          </a:xfrm>
          <a:prstGeom prst="rect">
            <a:avLst/>
          </a:prstGeom>
          <a:noFill/>
          <a:ln>
            <a:noFill/>
          </a:ln>
        </p:spPr>
        <p:txBody>
          <a:bodyPr spcFirstLastPara="1" wrap="square" lIns="51427" tIns="25706" rIns="51427" bIns="25706" anchor="t" anchorCtr="0">
            <a:spAutoFit/>
          </a:bodyPr>
          <a:lstStyle/>
          <a:p>
            <a:pPr algn="ctr">
              <a:lnSpc>
                <a:spcPct val="150000"/>
              </a:lnSpc>
              <a:buClr>
                <a:schemeClr val="dk1"/>
              </a:buClr>
              <a:buSzPts val="3200"/>
            </a:pPr>
            <a:r>
              <a:rPr lang="ja-JP" altLang="en-US" sz="6600" dirty="0">
                <a:latin typeface="UD デジタル 教科書体 NK-R" panose="02020400000000000000" pitchFamily="18" charset="-128"/>
                <a:ea typeface="UD デジタル 教科書体 NK-R" panose="02020400000000000000" pitchFamily="18" charset="-128"/>
                <a:cs typeface="Calibri"/>
                <a:sym typeface="Calibri"/>
              </a:rPr>
              <a:t>授業の流れ</a:t>
            </a:r>
          </a:p>
        </p:txBody>
      </p:sp>
      <p:grpSp>
        <p:nvGrpSpPr>
          <p:cNvPr id="8" name="グループ化 7">
            <a:extLst>
              <a:ext uri="{FF2B5EF4-FFF2-40B4-BE49-F238E27FC236}">
                <a16:creationId xmlns:a16="http://schemas.microsoft.com/office/drawing/2014/main" id="{7994627F-D501-4AEB-8B32-6884283D0147}"/>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05E9CAB1-DDB1-3C5C-A317-DCC5D19E8039}"/>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C713F81A-BA61-0DDC-3FA5-9594C6CC43F7}"/>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D60B8F39-F2A8-F6F0-7CBB-5D08971233C1}"/>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26D08332-1D86-B812-C961-AE471B3ACFC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0209A68A-A8B6-B04B-ACBC-4CBA638961FD}"/>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323691428"/>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2B63B12-2435-F10C-3E78-20D85E70B8F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C474A64-4B21-2CC1-1557-9DA99542B46C}"/>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88C29DDA-01C8-1174-7E9A-2E42D573BA7D}"/>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C9D60E5E-5E5D-4C45-3B8D-AC5AA33F3F73}"/>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C5F0ADA4-5A9E-0A43-F4E6-477A13FB57B4}"/>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E0BF38C7-BC3E-C828-9DD7-EA433F698009}"/>
              </a:ext>
            </a:extLst>
          </p:cNvPr>
          <p:cNvSpPr/>
          <p:nvPr/>
        </p:nvSpPr>
        <p:spPr>
          <a:xfrm>
            <a:off x="506214" y="4669932"/>
            <a:ext cx="1776112" cy="323223"/>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F9100C20-AB0D-10CB-DA19-E48A1BB92232}"/>
              </a:ext>
            </a:extLst>
          </p:cNvPr>
          <p:cNvSpPr/>
          <p:nvPr/>
        </p:nvSpPr>
        <p:spPr>
          <a:xfrm>
            <a:off x="4885227" y="1278909"/>
            <a:ext cx="7178400" cy="1599194"/>
          </a:xfrm>
          <a:prstGeom prst="wedgeRoundRectCallout">
            <a:avLst>
              <a:gd name="adj1" fmla="val -86625"/>
              <a:gd name="adj2" fmla="val 170004"/>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B38E729-B944-6013-6BD2-BEBC178B1604}"/>
              </a:ext>
            </a:extLst>
          </p:cNvPr>
          <p:cNvSpPr/>
          <p:nvPr/>
        </p:nvSpPr>
        <p:spPr>
          <a:xfrm>
            <a:off x="2550138" y="5502797"/>
            <a:ext cx="1697194" cy="376429"/>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テキスト が含まれている画像&#10;&#10;自動的に生成された説明">
            <a:extLst>
              <a:ext uri="{FF2B5EF4-FFF2-40B4-BE49-F238E27FC236}">
                <a16:creationId xmlns:a16="http://schemas.microsoft.com/office/drawing/2014/main" id="{B8A0EEB5-12C6-1E9D-BAC2-E8AB5529A2E4}"/>
              </a:ext>
            </a:extLst>
          </p:cNvPr>
          <p:cNvPicPr>
            <a:picLocks noChangeAspect="1"/>
          </p:cNvPicPr>
          <p:nvPr/>
        </p:nvPicPr>
        <p:blipFill>
          <a:blip r:embed="rId4"/>
          <a:srcRect l="456"/>
          <a:stretch/>
        </p:blipFill>
        <p:spPr>
          <a:xfrm>
            <a:off x="4949977" y="1600198"/>
            <a:ext cx="7023862" cy="1008000"/>
          </a:xfrm>
          <a:prstGeom prst="rect">
            <a:avLst/>
          </a:prstGeom>
        </p:spPr>
      </p:pic>
      <p:sp>
        <p:nvSpPr>
          <p:cNvPr id="21" name="吹き出し: 角を丸めた四角形 20">
            <a:extLst>
              <a:ext uri="{FF2B5EF4-FFF2-40B4-BE49-F238E27FC236}">
                <a16:creationId xmlns:a16="http://schemas.microsoft.com/office/drawing/2014/main" id="{319982A1-19B7-E2B3-0B89-FC72137EE908}"/>
              </a:ext>
            </a:extLst>
          </p:cNvPr>
          <p:cNvSpPr/>
          <p:nvPr/>
        </p:nvSpPr>
        <p:spPr>
          <a:xfrm>
            <a:off x="4872708" y="4189682"/>
            <a:ext cx="7178400" cy="1599194"/>
          </a:xfrm>
          <a:prstGeom prst="wedgeRoundRectCallout">
            <a:avLst>
              <a:gd name="adj1" fmla="val -59057"/>
              <a:gd name="adj2" fmla="val 35218"/>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テキスト, 手紙&#10;&#10;自動的に生成された説明">
            <a:extLst>
              <a:ext uri="{FF2B5EF4-FFF2-40B4-BE49-F238E27FC236}">
                <a16:creationId xmlns:a16="http://schemas.microsoft.com/office/drawing/2014/main" id="{0C2DE555-3AAF-8887-C042-4CC8427CA0DF}"/>
              </a:ext>
            </a:extLst>
          </p:cNvPr>
          <p:cNvPicPr>
            <a:picLocks noChangeAspect="1"/>
          </p:cNvPicPr>
          <p:nvPr/>
        </p:nvPicPr>
        <p:blipFill>
          <a:blip r:embed="rId5"/>
          <a:stretch>
            <a:fillRect/>
          </a:stretch>
        </p:blipFill>
        <p:spPr>
          <a:xfrm>
            <a:off x="4962627" y="4469012"/>
            <a:ext cx="7023600" cy="1040534"/>
          </a:xfrm>
          <a:prstGeom prst="rect">
            <a:avLst/>
          </a:prstGeom>
        </p:spPr>
      </p:pic>
      <p:grpSp>
        <p:nvGrpSpPr>
          <p:cNvPr id="8" name="グループ化 7">
            <a:extLst>
              <a:ext uri="{FF2B5EF4-FFF2-40B4-BE49-F238E27FC236}">
                <a16:creationId xmlns:a16="http://schemas.microsoft.com/office/drawing/2014/main" id="{084623F8-00A7-CAC6-3375-80932377D38F}"/>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3EB02B6E-CFA7-06E2-E9BB-D5083D3202B6}"/>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DA9CC965-B6CF-7E19-502D-340715AEF5F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A2803CF6-A8B1-195D-D993-BF206196A5A2}"/>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4586381D-533B-73A2-B17A-8B4DC8434184}"/>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47B72296-A001-0F36-54D5-780AFF5770E7}"/>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99734310"/>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91DB446-3D63-12CE-F368-1F6B0504C33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DB8717A6-E1C7-4AF0-0FBB-04DADCA4F632}"/>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B68621F3-5043-1563-1F88-B7A1B2E026E4}"/>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B3F519A8-C98D-4E0C-42D3-DB4EB7DABC8E}"/>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A4E4B1F-9B7C-A34E-DF50-D0F0D6C7BE94}"/>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A5578621-BD77-D321-A26A-B6729049A18C}"/>
              </a:ext>
            </a:extLst>
          </p:cNvPr>
          <p:cNvSpPr/>
          <p:nvPr/>
        </p:nvSpPr>
        <p:spPr>
          <a:xfrm>
            <a:off x="508208" y="3992880"/>
            <a:ext cx="2058838" cy="74676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3D6742AE-EB1A-DB59-6C31-8CECCB5812C6}"/>
              </a:ext>
            </a:extLst>
          </p:cNvPr>
          <p:cNvSpPr/>
          <p:nvPr/>
        </p:nvSpPr>
        <p:spPr>
          <a:xfrm>
            <a:off x="4885227" y="1285901"/>
            <a:ext cx="7178400" cy="3367986"/>
          </a:xfrm>
          <a:prstGeom prst="wedgeRoundRectCallout">
            <a:avLst>
              <a:gd name="adj1" fmla="val -84008"/>
              <a:gd name="adj2" fmla="val 34859"/>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E201F605-6C5F-D6C4-A72F-C254672A3892}"/>
              </a:ext>
            </a:extLst>
          </p:cNvPr>
          <p:cNvPicPr>
            <a:picLocks noChangeAspect="1"/>
          </p:cNvPicPr>
          <p:nvPr/>
        </p:nvPicPr>
        <p:blipFill>
          <a:blip r:embed="rId4"/>
          <a:stretch>
            <a:fillRect/>
          </a:stretch>
        </p:blipFill>
        <p:spPr>
          <a:xfrm>
            <a:off x="4970232" y="1694830"/>
            <a:ext cx="7008390" cy="2550127"/>
          </a:xfrm>
          <a:prstGeom prst="rect">
            <a:avLst/>
          </a:prstGeom>
        </p:spPr>
      </p:pic>
      <p:grpSp>
        <p:nvGrpSpPr>
          <p:cNvPr id="7" name="グループ化 6">
            <a:extLst>
              <a:ext uri="{FF2B5EF4-FFF2-40B4-BE49-F238E27FC236}">
                <a16:creationId xmlns:a16="http://schemas.microsoft.com/office/drawing/2014/main" id="{240E95EA-18C6-7017-34E6-940B1AEC5EEE}"/>
              </a:ext>
            </a:extLst>
          </p:cNvPr>
          <p:cNvGrpSpPr/>
          <p:nvPr/>
        </p:nvGrpSpPr>
        <p:grpSpPr>
          <a:xfrm>
            <a:off x="67790" y="122584"/>
            <a:ext cx="11995837" cy="662335"/>
            <a:chOff x="212168" y="79617"/>
            <a:chExt cx="9504167" cy="662335"/>
          </a:xfrm>
        </p:grpSpPr>
        <p:grpSp>
          <p:nvGrpSpPr>
            <p:cNvPr id="10" name="グループ化 9">
              <a:extLst>
                <a:ext uri="{FF2B5EF4-FFF2-40B4-BE49-F238E27FC236}">
                  <a16:creationId xmlns:a16="http://schemas.microsoft.com/office/drawing/2014/main" id="{F34A1C6C-0AB3-44DD-1223-4B364F85285C}"/>
                </a:ext>
              </a:extLst>
            </p:cNvPr>
            <p:cNvGrpSpPr/>
            <p:nvPr/>
          </p:nvGrpSpPr>
          <p:grpSpPr>
            <a:xfrm>
              <a:off x="212168" y="79617"/>
              <a:ext cx="9504167" cy="661967"/>
              <a:chOff x="254659" y="79617"/>
              <a:chExt cx="9440393" cy="661967"/>
            </a:xfrm>
          </p:grpSpPr>
          <p:sp>
            <p:nvSpPr>
              <p:cNvPr id="13" name="山形 7">
                <a:extLst>
                  <a:ext uri="{FF2B5EF4-FFF2-40B4-BE49-F238E27FC236}">
                    <a16:creationId xmlns:a16="http://schemas.microsoft.com/office/drawing/2014/main" id="{D7BD137A-9004-1B6F-7C91-C1EE4A3A5F92}"/>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5" name="山形 7">
                <a:extLst>
                  <a:ext uri="{FF2B5EF4-FFF2-40B4-BE49-F238E27FC236}">
                    <a16:creationId xmlns:a16="http://schemas.microsoft.com/office/drawing/2014/main" id="{3B637ACA-76A2-2EBC-F200-2E9036B84F7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51E4F165-7006-1CAC-FCF9-421216DB78A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2" name="山形 7">
              <a:extLst>
                <a:ext uri="{FF2B5EF4-FFF2-40B4-BE49-F238E27FC236}">
                  <a16:creationId xmlns:a16="http://schemas.microsoft.com/office/drawing/2014/main" id="{FB38C3F4-D881-7278-4959-F37BE44FDFAF}"/>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151766958"/>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812A-9736-C506-F232-DB4A3BBE9EA0}"/>
            </a:ext>
          </a:extLst>
        </p:cNvPr>
        <p:cNvGrpSpPr/>
        <p:nvPr/>
      </p:nvGrpSpPr>
      <p:grpSpPr>
        <a:xfrm>
          <a:off x="0" y="0"/>
          <a:ext cx="0" cy="0"/>
          <a:chOff x="0" y="0"/>
          <a:chExt cx="0" cy="0"/>
        </a:xfrm>
      </p:grpSpPr>
      <p:pic>
        <p:nvPicPr>
          <p:cNvPr id="8" name="グラフィックス 7" descr="講演者 枠線">
            <a:extLst>
              <a:ext uri="{FF2B5EF4-FFF2-40B4-BE49-F238E27FC236}">
                <a16:creationId xmlns:a16="http://schemas.microsoft.com/office/drawing/2014/main" id="{18CD187A-4CA8-8F4D-01C6-8A867C09B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768" y="3429000"/>
            <a:ext cx="2249129" cy="2249129"/>
          </a:xfrm>
          <a:prstGeom prst="rect">
            <a:avLst/>
          </a:prstGeom>
        </p:spPr>
      </p:pic>
      <p:sp>
        <p:nvSpPr>
          <p:cNvPr id="9" name="テキスト ボックス 8">
            <a:extLst>
              <a:ext uri="{FF2B5EF4-FFF2-40B4-BE49-F238E27FC236}">
                <a16:creationId xmlns:a16="http://schemas.microsoft.com/office/drawing/2014/main" id="{1784A3DF-E897-4684-0938-53218E13D725}"/>
              </a:ext>
            </a:extLst>
          </p:cNvPr>
          <p:cNvSpPr txBox="1"/>
          <p:nvPr/>
        </p:nvSpPr>
        <p:spPr>
          <a:xfrm>
            <a:off x="671050" y="5678129"/>
            <a:ext cx="1644445" cy="830997"/>
          </a:xfrm>
          <a:prstGeom prst="rect">
            <a:avLst/>
          </a:prstGeom>
          <a:noFill/>
        </p:spPr>
        <p:txBody>
          <a:bodyPr wrap="square" rtlCol="0">
            <a:sp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校長</a:t>
            </a:r>
          </a:p>
        </p:txBody>
      </p:sp>
      <p:sp>
        <p:nvSpPr>
          <p:cNvPr id="11" name="吹き出し: 角を丸めた四角形 10">
            <a:extLst>
              <a:ext uri="{FF2B5EF4-FFF2-40B4-BE49-F238E27FC236}">
                <a16:creationId xmlns:a16="http://schemas.microsoft.com/office/drawing/2014/main" id="{5FB2D742-F0D8-E7DA-C5D0-F118B46A81BA}"/>
              </a:ext>
            </a:extLst>
          </p:cNvPr>
          <p:cNvSpPr/>
          <p:nvPr/>
        </p:nvSpPr>
        <p:spPr>
          <a:xfrm>
            <a:off x="2767777" y="280220"/>
            <a:ext cx="9111489" cy="4759372"/>
          </a:xfrm>
          <a:prstGeom prst="wedgeRoundRectCallout">
            <a:avLst>
              <a:gd name="adj1" fmla="val -56911"/>
              <a:gd name="adj2" fmla="val 28828"/>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Google Shape;192;p2">
            <a:extLst>
              <a:ext uri="{FF2B5EF4-FFF2-40B4-BE49-F238E27FC236}">
                <a16:creationId xmlns:a16="http://schemas.microsoft.com/office/drawing/2014/main" id="{7CED996E-4953-46CD-42B9-98E249227785}"/>
              </a:ext>
            </a:extLst>
          </p:cNvPr>
          <p:cNvSpPr txBox="1"/>
          <p:nvPr/>
        </p:nvSpPr>
        <p:spPr>
          <a:xfrm>
            <a:off x="3293465" y="674618"/>
            <a:ext cx="8300222" cy="4206898"/>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6000" dirty="0">
                <a:latin typeface="UD デジタル 教科書体 NK-R" panose="02020400000000000000" pitchFamily="18" charset="-128"/>
                <a:ea typeface="UD デジタル 教科書体 NK-R" panose="02020400000000000000" pitchFamily="18" charset="-128"/>
                <a:cs typeface="Calibri"/>
                <a:sym typeface="Calibri"/>
              </a:rPr>
              <a:t>授業の中で、</a:t>
            </a:r>
            <a:endParaRPr lang="en-US" altLang="ja-JP" sz="60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lnSpc>
                <a:spcPct val="150000"/>
              </a:lnSpc>
              <a:buClr>
                <a:schemeClr val="dk1"/>
              </a:buClr>
              <a:buSzPts val="3200"/>
            </a:pPr>
            <a:r>
              <a:rPr lang="ja-JP" altLang="en-US" sz="60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「各教科の見方・考え方」</a:t>
            </a:r>
            <a:r>
              <a:rPr lang="ja-JP" altLang="en-US" sz="6000" dirty="0">
                <a:latin typeface="UD デジタル 教科書体 NK-R" panose="02020400000000000000" pitchFamily="18" charset="-128"/>
                <a:ea typeface="UD デジタル 教科書体 NK-R" panose="02020400000000000000" pitchFamily="18" charset="-128"/>
                <a:cs typeface="Calibri"/>
                <a:sym typeface="Calibri"/>
              </a:rPr>
              <a:t>をもっと働かせましょう！</a:t>
            </a:r>
          </a:p>
        </p:txBody>
      </p:sp>
    </p:spTree>
    <p:extLst>
      <p:ext uri="{BB962C8B-B14F-4D97-AF65-F5344CB8AC3E}">
        <p14:creationId xmlns:p14="http://schemas.microsoft.com/office/powerpoint/2010/main" val="4250053475"/>
      </p:ext>
    </p:extLst>
  </p:cSld>
  <p:clrMapOvr>
    <a:masterClrMapping/>
  </p:clrMapOvr>
  <mc:AlternateContent xmlns:mc="http://schemas.openxmlformats.org/markup-compatibility/2006" xmlns:p14="http://schemas.microsoft.com/office/powerpoint/2010/main">
    <mc:Choice Requires="p14">
      <p:transition spd="slow" p14:dur="2000" advTm="24120"/>
    </mc:Choice>
    <mc:Fallback xmlns="">
      <p:transition spd="slow" advTm="241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A933618-939B-8A3C-27B0-71CD0887555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500936E-834B-7E73-5BA4-3D9FE5A7AD6E}"/>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1CE773D6-AE06-5474-C0AE-18F2E4D99C6E}"/>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DB2AC589-2833-B195-49B2-7AB85355DABE}"/>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0C03DD3-3460-CD09-CBF6-ED9F076F446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99A728EF-1315-1B0A-0073-9EF9CE0341CA}"/>
              </a:ext>
            </a:extLst>
          </p:cNvPr>
          <p:cNvSpPr/>
          <p:nvPr/>
        </p:nvSpPr>
        <p:spPr>
          <a:xfrm>
            <a:off x="441589" y="2036396"/>
            <a:ext cx="2059064" cy="1011103"/>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59659F02-7EF3-56A7-876B-263C54A38D30}"/>
              </a:ext>
            </a:extLst>
          </p:cNvPr>
          <p:cNvSpPr/>
          <p:nvPr/>
        </p:nvSpPr>
        <p:spPr>
          <a:xfrm>
            <a:off x="4885227" y="1285901"/>
            <a:ext cx="7178400" cy="3818362"/>
          </a:xfrm>
          <a:prstGeom prst="wedgeRoundRectCallout">
            <a:avLst>
              <a:gd name="adj1" fmla="val -83724"/>
              <a:gd name="adj2" fmla="val -8781"/>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グラフィカル ユーザー インターフェイス が含まれている画像&#10;&#10;自動的に生成された説明">
            <a:extLst>
              <a:ext uri="{FF2B5EF4-FFF2-40B4-BE49-F238E27FC236}">
                <a16:creationId xmlns:a16="http://schemas.microsoft.com/office/drawing/2014/main" id="{69975EA6-B7FB-5AD6-1046-7512B2F17CFE}"/>
              </a:ext>
            </a:extLst>
          </p:cNvPr>
          <p:cNvPicPr>
            <a:picLocks noChangeAspect="1"/>
          </p:cNvPicPr>
          <p:nvPr/>
        </p:nvPicPr>
        <p:blipFill>
          <a:blip r:embed="rId4"/>
          <a:stretch>
            <a:fillRect/>
          </a:stretch>
        </p:blipFill>
        <p:spPr>
          <a:xfrm>
            <a:off x="5005539" y="1639762"/>
            <a:ext cx="6940800" cy="3032158"/>
          </a:xfrm>
          <a:prstGeom prst="rect">
            <a:avLst/>
          </a:prstGeom>
        </p:spPr>
      </p:pic>
      <p:grpSp>
        <p:nvGrpSpPr>
          <p:cNvPr id="7" name="グループ化 6">
            <a:extLst>
              <a:ext uri="{FF2B5EF4-FFF2-40B4-BE49-F238E27FC236}">
                <a16:creationId xmlns:a16="http://schemas.microsoft.com/office/drawing/2014/main" id="{DB25DF87-6E70-66F5-EF2B-ADFCBD6B1E88}"/>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99F3F75B-8FF6-5B7A-30DC-85E7930599AF}"/>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6325AAF1-7CB3-709C-ADB2-31F49B3270DB}"/>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1F74D3C9-232E-6DF2-2215-A65D305C9BC5}"/>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6E6D2C3E-B586-1815-19CD-B141727237DF}"/>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1A46F060-01C3-DECB-427E-6DF39486762B}"/>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911458283"/>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D12B7B08-AAC9-B65A-13F7-4903390D3B7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72B69B7-DE92-154B-E618-6BEC3E0DEB70}"/>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8D4018ED-C4E4-40DE-D761-698912F265F6}"/>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A3D0C609-ACE4-49C3-9D7B-111F8B87E2FF}"/>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F5D185E1-441C-47B4-F761-F2CC173E9AC3}"/>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04F5A1A7-71D7-AD14-F8FD-C0BDFA3B3595}"/>
              </a:ext>
            </a:extLst>
          </p:cNvPr>
          <p:cNvSpPr/>
          <p:nvPr/>
        </p:nvSpPr>
        <p:spPr>
          <a:xfrm>
            <a:off x="416612" y="4682378"/>
            <a:ext cx="2130725" cy="194321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049D1E9C-0CCA-CFAA-6FF5-4C512F29A808}"/>
              </a:ext>
            </a:extLst>
          </p:cNvPr>
          <p:cNvSpPr/>
          <p:nvPr/>
        </p:nvSpPr>
        <p:spPr>
          <a:xfrm>
            <a:off x="4885227" y="850900"/>
            <a:ext cx="7178400" cy="5961275"/>
          </a:xfrm>
          <a:prstGeom prst="wedgeRoundRectCallout">
            <a:avLst>
              <a:gd name="adj1" fmla="val -85336"/>
              <a:gd name="adj2" fmla="val 18596"/>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10;&#10;自動的に生成された説明">
            <a:extLst>
              <a:ext uri="{FF2B5EF4-FFF2-40B4-BE49-F238E27FC236}">
                <a16:creationId xmlns:a16="http://schemas.microsoft.com/office/drawing/2014/main" id="{68DAD7D6-6623-6669-DF1B-3D42BE1FB959}"/>
              </a:ext>
            </a:extLst>
          </p:cNvPr>
          <p:cNvPicPr>
            <a:picLocks noChangeAspect="1"/>
          </p:cNvPicPr>
          <p:nvPr/>
        </p:nvPicPr>
        <p:blipFill>
          <a:blip r:embed="rId4"/>
          <a:stretch>
            <a:fillRect/>
          </a:stretch>
        </p:blipFill>
        <p:spPr>
          <a:xfrm>
            <a:off x="5393470" y="1068079"/>
            <a:ext cx="6161914" cy="5497331"/>
          </a:xfrm>
          <a:prstGeom prst="rect">
            <a:avLst/>
          </a:prstGeom>
        </p:spPr>
      </p:pic>
      <p:grpSp>
        <p:nvGrpSpPr>
          <p:cNvPr id="6" name="グループ化 5">
            <a:extLst>
              <a:ext uri="{FF2B5EF4-FFF2-40B4-BE49-F238E27FC236}">
                <a16:creationId xmlns:a16="http://schemas.microsoft.com/office/drawing/2014/main" id="{C1256805-1032-55FD-19FE-6B9F3303A32B}"/>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D94AD06A-E307-4A1D-67DB-233B0DA3CA65}"/>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2D1028FE-835E-FE2C-C3B9-DED1232EFDCA}"/>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69EEAB5B-1906-B732-05CD-E1F5B5845B07}"/>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A0A9FDB0-651E-C1E8-9F01-CC46E18AE39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9" name="山形 7">
              <a:extLst>
                <a:ext uri="{FF2B5EF4-FFF2-40B4-BE49-F238E27FC236}">
                  <a16:creationId xmlns:a16="http://schemas.microsoft.com/office/drawing/2014/main" id="{0A3E9454-A457-1C1E-0C41-416F12EB1723}"/>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86810250"/>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FC5BBABF-F334-F140-1869-75848067EBA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8398722-D891-C1AF-84D9-84A7E114A064}"/>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957A18DC-5913-1027-D9DB-7C1E7E755E3C}"/>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AB2F8C7C-6328-11FC-2202-2D1690DAFDC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D2B4C91F-4FDD-34CB-63D3-7449D4CAA2AD}"/>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F367FC9C-3F32-F03C-FA13-C88E35D7878E}"/>
              </a:ext>
            </a:extLst>
          </p:cNvPr>
          <p:cNvSpPr/>
          <p:nvPr/>
        </p:nvSpPr>
        <p:spPr>
          <a:xfrm>
            <a:off x="2511552" y="3962400"/>
            <a:ext cx="2101067" cy="1267969"/>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CA981739-7C0E-87FA-5481-E0D68E98BBBE}"/>
              </a:ext>
            </a:extLst>
          </p:cNvPr>
          <p:cNvSpPr/>
          <p:nvPr/>
        </p:nvSpPr>
        <p:spPr>
          <a:xfrm>
            <a:off x="4885227" y="1063682"/>
            <a:ext cx="7178400" cy="5053940"/>
          </a:xfrm>
          <a:prstGeom prst="wedgeRoundRectCallout">
            <a:avLst>
              <a:gd name="adj1" fmla="val -54702"/>
              <a:gd name="adj2" fmla="val 13148"/>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4B3443AB-BB70-6F72-140A-16F18E39872F}"/>
              </a:ext>
            </a:extLst>
          </p:cNvPr>
          <p:cNvPicPr>
            <a:picLocks noChangeAspect="1"/>
          </p:cNvPicPr>
          <p:nvPr/>
        </p:nvPicPr>
        <p:blipFill>
          <a:blip r:embed="rId4"/>
          <a:stretch>
            <a:fillRect/>
          </a:stretch>
        </p:blipFill>
        <p:spPr>
          <a:xfrm>
            <a:off x="5082935" y="1497901"/>
            <a:ext cx="6773538" cy="4185502"/>
          </a:xfrm>
          <a:prstGeom prst="rect">
            <a:avLst/>
          </a:prstGeom>
        </p:spPr>
      </p:pic>
      <p:grpSp>
        <p:nvGrpSpPr>
          <p:cNvPr id="7" name="グループ化 6">
            <a:extLst>
              <a:ext uri="{FF2B5EF4-FFF2-40B4-BE49-F238E27FC236}">
                <a16:creationId xmlns:a16="http://schemas.microsoft.com/office/drawing/2014/main" id="{DC25D1B0-112A-3E90-2A0F-327901A9EA76}"/>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4DA993C4-FB05-CB99-6873-CFDE39500B30}"/>
                </a:ext>
              </a:extLst>
            </p:cNvPr>
            <p:cNvGrpSpPr/>
            <p:nvPr/>
          </p:nvGrpSpPr>
          <p:grpSpPr>
            <a:xfrm>
              <a:off x="212168" y="79617"/>
              <a:ext cx="9504167" cy="661967"/>
              <a:chOff x="254659" y="79617"/>
              <a:chExt cx="9440393" cy="661967"/>
            </a:xfrm>
          </p:grpSpPr>
          <p:sp>
            <p:nvSpPr>
              <p:cNvPr id="13" name="山形 7">
                <a:extLst>
                  <a:ext uri="{FF2B5EF4-FFF2-40B4-BE49-F238E27FC236}">
                    <a16:creationId xmlns:a16="http://schemas.microsoft.com/office/drawing/2014/main" id="{DC1D98B9-F997-25FD-E8B5-0E6EF482232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5" name="山形 7">
                <a:extLst>
                  <a:ext uri="{FF2B5EF4-FFF2-40B4-BE49-F238E27FC236}">
                    <a16:creationId xmlns:a16="http://schemas.microsoft.com/office/drawing/2014/main" id="{C9F33661-38E7-FD54-D62F-15C3FEAA04BF}"/>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3CED9B06-EC06-2282-5DDC-EE9A3D8C49AC}"/>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2" name="山形 7">
              <a:extLst>
                <a:ext uri="{FF2B5EF4-FFF2-40B4-BE49-F238E27FC236}">
                  <a16:creationId xmlns:a16="http://schemas.microsoft.com/office/drawing/2014/main" id="{2921F3E9-1113-3ADD-AB32-4A6741BE023C}"/>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4135430415"/>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B21228F-7AA4-4F3E-E94A-57221536DEE5}"/>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97F19FC-BCA4-3F60-4047-A60868EC14DC}"/>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82CBD0AB-BA08-F017-F37F-160B12E459D7}"/>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4" name="正方形/長方形 13">
            <a:extLst>
              <a:ext uri="{FF2B5EF4-FFF2-40B4-BE49-F238E27FC236}">
                <a16:creationId xmlns:a16="http://schemas.microsoft.com/office/drawing/2014/main" id="{77964C66-4489-44DD-0716-BA16143F51D2}"/>
              </a:ext>
            </a:extLst>
          </p:cNvPr>
          <p:cNvSpPr/>
          <p:nvPr/>
        </p:nvSpPr>
        <p:spPr>
          <a:xfrm>
            <a:off x="2518410" y="1260250"/>
            <a:ext cx="2080993" cy="2308933"/>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F2DB857A-14A0-A14A-C1E6-511305408EED}"/>
              </a:ext>
            </a:extLst>
          </p:cNvPr>
          <p:cNvSpPr/>
          <p:nvPr/>
        </p:nvSpPr>
        <p:spPr>
          <a:xfrm>
            <a:off x="4885227" y="936328"/>
            <a:ext cx="7178400" cy="5879050"/>
          </a:xfrm>
          <a:prstGeom prst="wedgeRoundRectCallout">
            <a:avLst>
              <a:gd name="adj1" fmla="val -56467"/>
              <a:gd name="adj2" fmla="val -18873"/>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9E79E0A6-985B-E9C2-6DB8-FE355C6349CC}"/>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F86A94AD-BFBC-2848-B926-5DF7A4A75722}"/>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8C495053-D47A-AF7E-CC6E-363C7D7F4A96}"/>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CCA44C39-DCA4-5BC2-522A-EF4036D350E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3" name="山形 7">
                <a:extLst>
                  <a:ext uri="{FF2B5EF4-FFF2-40B4-BE49-F238E27FC236}">
                    <a16:creationId xmlns:a16="http://schemas.microsoft.com/office/drawing/2014/main" id="{BD400A88-24E7-FA07-7E1F-6453C9D76BB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2949BC77-647F-D38B-D8CA-C5157DDA1702}"/>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pic>
        <p:nvPicPr>
          <p:cNvPr id="16" name="図 15">
            <a:extLst>
              <a:ext uri="{FF2B5EF4-FFF2-40B4-BE49-F238E27FC236}">
                <a16:creationId xmlns:a16="http://schemas.microsoft.com/office/drawing/2014/main" id="{2E8D23D6-E883-9AD0-673E-D548DE0CD074}"/>
              </a:ext>
            </a:extLst>
          </p:cNvPr>
          <p:cNvPicPr>
            <a:picLocks noChangeAspect="1"/>
          </p:cNvPicPr>
          <p:nvPr/>
        </p:nvPicPr>
        <p:blipFill>
          <a:blip r:embed="rId4"/>
          <a:srcRect l="57302" t="25630" r="8250" b="8148"/>
          <a:stretch/>
        </p:blipFill>
        <p:spPr>
          <a:xfrm>
            <a:off x="5769634" y="1029014"/>
            <a:ext cx="5273634" cy="5702638"/>
          </a:xfrm>
          <a:prstGeom prst="rect">
            <a:avLst/>
          </a:prstGeom>
        </p:spPr>
      </p:pic>
    </p:spTree>
    <p:extLst>
      <p:ext uri="{BB962C8B-B14F-4D97-AF65-F5344CB8AC3E}">
        <p14:creationId xmlns:p14="http://schemas.microsoft.com/office/powerpoint/2010/main" val="349269761"/>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109C856-B9BE-0391-443B-DD9C0414FD3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90E81759-BB78-8530-DBBE-587A79974C56}"/>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1B49A759-59E2-5361-ABA9-CA6AF3C1D0D8}"/>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9E36B1BF-13AE-008F-8EA4-11A1874494FE}"/>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pic>
        <p:nvPicPr>
          <p:cNvPr id="21" name="図 20">
            <a:extLst>
              <a:ext uri="{FF2B5EF4-FFF2-40B4-BE49-F238E27FC236}">
                <a16:creationId xmlns:a16="http://schemas.microsoft.com/office/drawing/2014/main" id="{98F7C7C0-16F7-924E-BDC1-2BBA200336F5}"/>
              </a:ext>
            </a:extLst>
          </p:cNvPr>
          <p:cNvPicPr>
            <a:picLocks noChangeAspect="1"/>
          </p:cNvPicPr>
          <p:nvPr/>
        </p:nvPicPr>
        <p:blipFill>
          <a:blip r:embed="rId3"/>
          <a:srcRect l="2791" t="24889" r="63831" b="50000"/>
          <a:stretch/>
        </p:blipFill>
        <p:spPr>
          <a:xfrm>
            <a:off x="266617" y="1072699"/>
            <a:ext cx="11440345" cy="4841404"/>
          </a:xfrm>
          <a:prstGeom prst="rect">
            <a:avLst/>
          </a:prstGeom>
        </p:spPr>
      </p:pic>
      <p:grpSp>
        <p:nvGrpSpPr>
          <p:cNvPr id="4" name="グループ化 3">
            <a:extLst>
              <a:ext uri="{FF2B5EF4-FFF2-40B4-BE49-F238E27FC236}">
                <a16:creationId xmlns:a16="http://schemas.microsoft.com/office/drawing/2014/main" id="{298F052C-CBA6-E8E0-4D7E-947463A7F19E}"/>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A73ED3AF-0335-3CB2-1C2A-91F226D75299}"/>
                </a:ext>
              </a:extLst>
            </p:cNvPr>
            <p:cNvGrpSpPr/>
            <p:nvPr/>
          </p:nvGrpSpPr>
          <p:grpSpPr>
            <a:xfrm>
              <a:off x="212168" y="79617"/>
              <a:ext cx="9504167" cy="661967"/>
              <a:chOff x="254659" y="79617"/>
              <a:chExt cx="9440393" cy="661967"/>
            </a:xfrm>
          </p:grpSpPr>
          <p:sp>
            <p:nvSpPr>
              <p:cNvPr id="9" name="山形 7">
                <a:extLst>
                  <a:ext uri="{FF2B5EF4-FFF2-40B4-BE49-F238E27FC236}">
                    <a16:creationId xmlns:a16="http://schemas.microsoft.com/office/drawing/2014/main" id="{F2143203-6313-C905-5156-F496D955A7DC}"/>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0" name="山形 7">
                <a:extLst>
                  <a:ext uri="{FF2B5EF4-FFF2-40B4-BE49-F238E27FC236}">
                    <a16:creationId xmlns:a16="http://schemas.microsoft.com/office/drawing/2014/main" id="{AF83E5E8-5A02-ABE7-6009-948CE3AD65DD}"/>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2" name="山形 7">
                <a:extLst>
                  <a:ext uri="{FF2B5EF4-FFF2-40B4-BE49-F238E27FC236}">
                    <a16:creationId xmlns:a16="http://schemas.microsoft.com/office/drawing/2014/main" id="{7B23B8E8-8053-055A-D0EE-BF6485A254BC}"/>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8" name="山形 7">
              <a:extLst>
                <a:ext uri="{FF2B5EF4-FFF2-40B4-BE49-F238E27FC236}">
                  <a16:creationId xmlns:a16="http://schemas.microsoft.com/office/drawing/2014/main" id="{E375BFF3-9AAB-2A26-1331-C60194C83DA5}"/>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373722259"/>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67C2F38-6C94-3096-E3C9-CCBC562B9E5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08D61184-6FD9-57E2-F130-E0D3F31FAE14}"/>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
        <p:nvSpPr>
          <p:cNvPr id="2" name="正方形/長方形 1">
            <a:extLst>
              <a:ext uri="{FF2B5EF4-FFF2-40B4-BE49-F238E27FC236}">
                <a16:creationId xmlns:a16="http://schemas.microsoft.com/office/drawing/2014/main" id="{FB45CC18-71AB-44B4-0D5D-3E145F57A8E5}"/>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2AE3C397-D05D-20CC-4ED7-040B6D7452C9}"/>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8BCE31DB-311C-4905-E0F0-B95AC4E4312E}"/>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4" name="正方形/長方形 13">
            <a:extLst>
              <a:ext uri="{FF2B5EF4-FFF2-40B4-BE49-F238E27FC236}">
                <a16:creationId xmlns:a16="http://schemas.microsoft.com/office/drawing/2014/main" id="{C0F15940-1487-6F97-2813-91B207B22824}"/>
              </a:ext>
            </a:extLst>
          </p:cNvPr>
          <p:cNvSpPr/>
          <p:nvPr/>
        </p:nvSpPr>
        <p:spPr>
          <a:xfrm>
            <a:off x="2468880" y="850901"/>
            <a:ext cx="2094673" cy="84171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38B7B84C-2AD3-5B3C-0AAB-5B3A6C59AAC8}"/>
              </a:ext>
            </a:extLst>
          </p:cNvPr>
          <p:cNvSpPr/>
          <p:nvPr/>
        </p:nvSpPr>
        <p:spPr>
          <a:xfrm>
            <a:off x="4885227" y="936328"/>
            <a:ext cx="7178400" cy="3052011"/>
          </a:xfrm>
          <a:prstGeom prst="wedgeRoundRectCallout">
            <a:avLst>
              <a:gd name="adj1" fmla="val -55634"/>
              <a:gd name="adj2" fmla="val -39282"/>
              <a:gd name="adj3" fmla="val 16667"/>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テキスト, 手紙&#10;&#10;自動的に生成された説明">
            <a:extLst>
              <a:ext uri="{FF2B5EF4-FFF2-40B4-BE49-F238E27FC236}">
                <a16:creationId xmlns:a16="http://schemas.microsoft.com/office/drawing/2014/main" id="{4F4D9DDB-97FB-EFCA-5E2D-33139823EE35}"/>
              </a:ext>
            </a:extLst>
          </p:cNvPr>
          <p:cNvPicPr>
            <a:picLocks noChangeAspect="1"/>
          </p:cNvPicPr>
          <p:nvPr/>
        </p:nvPicPr>
        <p:blipFill>
          <a:blip r:embed="rId4"/>
          <a:stretch>
            <a:fillRect/>
          </a:stretch>
        </p:blipFill>
        <p:spPr>
          <a:xfrm>
            <a:off x="5049465" y="1265792"/>
            <a:ext cx="6849923" cy="2393082"/>
          </a:xfrm>
          <a:prstGeom prst="rect">
            <a:avLst/>
          </a:prstGeom>
        </p:spPr>
      </p:pic>
      <p:grpSp>
        <p:nvGrpSpPr>
          <p:cNvPr id="6" name="グループ化 5">
            <a:extLst>
              <a:ext uri="{FF2B5EF4-FFF2-40B4-BE49-F238E27FC236}">
                <a16:creationId xmlns:a16="http://schemas.microsoft.com/office/drawing/2014/main" id="{D6155C84-235E-C7C0-A46D-6A400BFD1D66}"/>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9FDE7200-428D-90E7-8EC2-816B4F0F2310}"/>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B34532E2-ADCF-DDD2-4F11-3B8B5555CB1C}"/>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BAFB6A30-48C2-984C-830D-1B071081552C}"/>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DCA535E2-332A-6AB0-0546-1C31DCBC978D}"/>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B0B7E0B6-CABC-C43F-9500-4B1A5C366B12}"/>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pic>
        <p:nvPicPr>
          <p:cNvPr id="9" name="図 8">
            <a:extLst>
              <a:ext uri="{FF2B5EF4-FFF2-40B4-BE49-F238E27FC236}">
                <a16:creationId xmlns:a16="http://schemas.microsoft.com/office/drawing/2014/main" id="{F46FCAA5-C94D-E5D5-B908-63B58976410D}"/>
              </a:ext>
            </a:extLst>
          </p:cNvPr>
          <p:cNvPicPr>
            <a:picLocks noChangeAspect="1"/>
          </p:cNvPicPr>
          <p:nvPr/>
        </p:nvPicPr>
        <p:blipFill>
          <a:blip r:embed="rId5"/>
          <a:stretch>
            <a:fillRect/>
          </a:stretch>
        </p:blipFill>
        <p:spPr>
          <a:xfrm>
            <a:off x="10034522" y="1110619"/>
            <a:ext cx="1632581" cy="1632581"/>
          </a:xfrm>
          <a:prstGeom prst="rect">
            <a:avLst/>
          </a:prstGeom>
        </p:spPr>
      </p:pic>
    </p:spTree>
    <p:extLst>
      <p:ext uri="{BB962C8B-B14F-4D97-AF65-F5344CB8AC3E}">
        <p14:creationId xmlns:p14="http://schemas.microsoft.com/office/powerpoint/2010/main" val="3660371503"/>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
          <p:cNvSpPr txBox="1"/>
          <p:nvPr/>
        </p:nvSpPr>
        <p:spPr>
          <a:xfrm>
            <a:off x="786830" y="878272"/>
            <a:ext cx="10703237" cy="5591892"/>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まとめ</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marL="457200" indent="-457200" algn="just">
              <a:lnSpc>
                <a:spcPct val="150000"/>
              </a:lnSpc>
              <a:buClr>
                <a:schemeClr val="dk1"/>
              </a:buClr>
              <a:buSzPts val="3200"/>
              <a:buFont typeface="Wingdings" panose="05000000000000000000" pitchFamily="2" charset="2"/>
              <a:buChar char=""/>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教科の見方・考え方について、学習指導要領等を基にして　　　整理し、</a:t>
            </a:r>
            <a:r>
              <a:rPr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授業の中で意識して</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働かせる　　</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marL="457200" indent="-457200" algn="just">
              <a:lnSpc>
                <a:spcPct val="150000"/>
              </a:lnSpc>
              <a:buClr>
                <a:schemeClr val="dk1"/>
              </a:buClr>
              <a:buSzPts val="3200"/>
              <a:buFont typeface="Wingdings" panose="05000000000000000000" pitchFamily="2" charset="2"/>
              <a:buChar char=""/>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発問の工夫、課題設定、課題解決の仕方、振り返り、</a:t>
            </a:r>
            <a:r>
              <a:rPr lang="en-US" altLang="ja-JP" sz="32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少しの意識改革が、児童生徒の「</a:t>
            </a:r>
            <a:r>
              <a:rPr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深い学び</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」につながる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marL="457200" indent="-457200" algn="just">
              <a:lnSpc>
                <a:spcPct val="150000"/>
              </a:lnSpc>
              <a:buClr>
                <a:schemeClr val="dk1"/>
              </a:buClr>
              <a:buSzPts val="3200"/>
              <a:buFont typeface="Wingdings" panose="05000000000000000000" pitchFamily="2" charset="2"/>
              <a:buChar char=""/>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授業そのものを大きく変えるのではなく、取り組みやすいところから少しずつ</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18B8EFE-DC35-3B00-D3E4-5C0D3017338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grpSp>
        <p:nvGrpSpPr>
          <p:cNvPr id="4" name="グループ化 3">
            <a:extLst>
              <a:ext uri="{FF2B5EF4-FFF2-40B4-BE49-F238E27FC236}">
                <a16:creationId xmlns:a16="http://schemas.microsoft.com/office/drawing/2014/main" id="{458FE5F1-487E-9BCB-F865-E2698FD691C5}"/>
              </a:ext>
            </a:extLst>
          </p:cNvPr>
          <p:cNvGrpSpPr/>
          <p:nvPr/>
        </p:nvGrpSpPr>
        <p:grpSpPr>
          <a:xfrm>
            <a:off x="67790" y="122584"/>
            <a:ext cx="11995837" cy="662335"/>
            <a:chOff x="212168" y="79617"/>
            <a:chExt cx="9504167" cy="662335"/>
          </a:xfrm>
        </p:grpSpPr>
        <p:grpSp>
          <p:nvGrpSpPr>
            <p:cNvPr id="6" name="グループ化 5">
              <a:extLst>
                <a:ext uri="{FF2B5EF4-FFF2-40B4-BE49-F238E27FC236}">
                  <a16:creationId xmlns:a16="http://schemas.microsoft.com/office/drawing/2014/main" id="{E7D99DBA-3013-7217-BBCD-FA7918CE959E}"/>
                </a:ext>
              </a:extLst>
            </p:cNvPr>
            <p:cNvGrpSpPr/>
            <p:nvPr/>
          </p:nvGrpSpPr>
          <p:grpSpPr>
            <a:xfrm>
              <a:off x="212168" y="79617"/>
              <a:ext cx="9504167" cy="661967"/>
              <a:chOff x="254659" y="79617"/>
              <a:chExt cx="9440393" cy="661967"/>
            </a:xfrm>
          </p:grpSpPr>
          <p:sp>
            <p:nvSpPr>
              <p:cNvPr id="8" name="山形 7">
                <a:extLst>
                  <a:ext uri="{FF2B5EF4-FFF2-40B4-BE49-F238E27FC236}">
                    <a16:creationId xmlns:a16="http://schemas.microsoft.com/office/drawing/2014/main" id="{9DA92606-FBCF-CCEB-0A23-ED61733741F4}"/>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9" name="山形 7">
                <a:extLst>
                  <a:ext uri="{FF2B5EF4-FFF2-40B4-BE49-F238E27FC236}">
                    <a16:creationId xmlns:a16="http://schemas.microsoft.com/office/drawing/2014/main" id="{BCE81CA8-3266-A56A-1AE5-B864DDCCA836}"/>
                  </a:ext>
                </a:extLst>
              </p:cNvPr>
              <p:cNvSpPr/>
              <p:nvPr/>
            </p:nvSpPr>
            <p:spPr>
              <a:xfrm>
                <a:off x="4850245" y="79930"/>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0" name="山形 7">
                <a:extLst>
                  <a:ext uri="{FF2B5EF4-FFF2-40B4-BE49-F238E27FC236}">
                    <a16:creationId xmlns:a16="http://schemas.microsoft.com/office/drawing/2014/main" id="{AD321F9A-9AE0-0A3C-86D7-8806CEE6D3B2}"/>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7" name="山形 7">
              <a:extLst>
                <a:ext uri="{FF2B5EF4-FFF2-40B4-BE49-F238E27FC236}">
                  <a16:creationId xmlns:a16="http://schemas.microsoft.com/office/drawing/2014/main" id="{40B9CB04-7A7B-5728-4C19-E27AA87F1A2A}"/>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329531459"/>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C5BAF56-3D69-884E-7B5E-4E3DD8909CD1}"/>
            </a:ext>
          </a:extLst>
        </p:cNvPr>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033FE96E-78D7-FA69-20A8-94D39D3EC8B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A3126DA9-EE6D-9661-B27D-54A3F501DDED}"/>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Google Shape;192;p2">
            <a:extLst>
              <a:ext uri="{FF2B5EF4-FFF2-40B4-BE49-F238E27FC236}">
                <a16:creationId xmlns:a16="http://schemas.microsoft.com/office/drawing/2014/main" id="{81850FEA-00D5-1EF9-B0F5-F7DF90AAEF02}"/>
              </a:ext>
            </a:extLst>
          </p:cNvPr>
          <p:cNvSpPr txBox="1"/>
          <p:nvPr/>
        </p:nvSpPr>
        <p:spPr>
          <a:xfrm>
            <a:off x="358534" y="985811"/>
            <a:ext cx="12191998"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研究成果物</a:t>
            </a: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「授業デザインシート」</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テキスト ボックス 4">
            <a:extLst>
              <a:ext uri="{FF2B5EF4-FFF2-40B4-BE49-F238E27FC236}">
                <a16:creationId xmlns:a16="http://schemas.microsoft.com/office/drawing/2014/main" id="{D47612B7-B5ED-5F59-0D9E-CA4953BDC0F8}"/>
              </a:ext>
            </a:extLst>
          </p:cNvPr>
          <p:cNvSpPr txBox="1"/>
          <p:nvPr/>
        </p:nvSpPr>
        <p:spPr>
          <a:xfrm>
            <a:off x="4019309" y="1749362"/>
            <a:ext cx="2050842" cy="584775"/>
          </a:xfrm>
          <a:prstGeom prst="rect">
            <a:avLst/>
          </a:prstGeom>
          <a:noFill/>
          <a:ln>
            <a:noFill/>
          </a:ln>
        </p:spPr>
        <p:txBody>
          <a:bodyPr wrap="square">
            <a:spAutoFit/>
          </a:bodyPr>
          <a:lstStyle/>
          <a:p>
            <a:pPr algn="just"/>
            <a:r>
              <a:rPr kumimoji="1" lang="ja-JP" altLang="en-US" sz="3200" dirty="0">
                <a:latin typeface="UD デジタル 教科書体 NK-B" panose="02020700000000000000" pitchFamily="18" charset="-128"/>
                <a:ea typeface="UD デジタル 教科書体 NK-B" panose="02020700000000000000" pitchFamily="18" charset="-128"/>
              </a:rPr>
              <a:t>概要</a:t>
            </a:r>
          </a:p>
        </p:txBody>
      </p:sp>
      <p:sp>
        <p:nvSpPr>
          <p:cNvPr id="6" name="テキスト ボックス 5">
            <a:extLst>
              <a:ext uri="{FF2B5EF4-FFF2-40B4-BE49-F238E27FC236}">
                <a16:creationId xmlns:a16="http://schemas.microsoft.com/office/drawing/2014/main" id="{4D319972-DB27-E498-5868-F0EB1362ACC8}"/>
              </a:ext>
            </a:extLst>
          </p:cNvPr>
          <p:cNvSpPr txBox="1"/>
          <p:nvPr/>
        </p:nvSpPr>
        <p:spPr>
          <a:xfrm>
            <a:off x="5130729" y="1742966"/>
            <a:ext cx="6693581" cy="4031873"/>
          </a:xfrm>
          <a:prstGeom prst="rect">
            <a:avLst/>
          </a:prstGeom>
          <a:noFill/>
          <a:ln>
            <a:noFill/>
          </a:ln>
        </p:spPr>
        <p:txBody>
          <a:bodyPr wrap="square">
            <a:spAutoFit/>
          </a:bodyPr>
          <a:lstStyle/>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１単位時間の授業の流れを作成</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marL="342900" indent="-342900" algn="just">
              <a:buFont typeface="+mj-ea"/>
              <a:buAutoNum type="circleNumDbPlain"/>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小学校第６学年と中学校第</a:t>
            </a:r>
            <a:r>
              <a:rPr kumimoji="1" lang="en-US" altLang="ja-JP" sz="3200" dirty="0">
                <a:latin typeface="UD デジタル 教科書体 NK-R" panose="02020400000000000000" pitchFamily="18" charset="-128"/>
                <a:ea typeface="UD デジタル 教科書体 NK-R" panose="02020400000000000000" pitchFamily="18" charset="-128"/>
              </a:rPr>
              <a:t>1</a:t>
            </a:r>
            <a:r>
              <a:rPr kumimoji="1" lang="ja-JP" altLang="en-US" sz="3200" dirty="0">
                <a:latin typeface="UD デジタル 教科書体 NK-R" panose="02020400000000000000" pitchFamily="18" charset="-128"/>
                <a:ea typeface="UD デジタル 教科書体 NK-R" panose="02020400000000000000" pitchFamily="18" charset="-128"/>
              </a:rPr>
              <a:t>学年を対象に、領域ごとに複数の単元で作成</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marL="342900" indent="-342900" algn="just">
              <a:buFont typeface="+mj-ea"/>
              <a:buAutoNum type="circleNumDbPlain"/>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数学的な見方・考え方を働かせる授業づくりのアイディアを得たい</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spc="-10" dirty="0">
                <a:latin typeface="UD デジタル 教科書体 NK-R" panose="02020400000000000000" pitchFamily="18" charset="-128"/>
                <a:ea typeface="UD デジタル 教科書体 NK-R" panose="02020400000000000000" pitchFamily="18" charset="-128"/>
              </a:rPr>
              <a:t>教員が活用することを想定して作成</a:t>
            </a:r>
            <a:endParaRPr kumimoji="1" lang="en-US" altLang="ja-JP" sz="3200" spc="-10"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5ABEDF44-451B-B9DD-80CD-CA9FE6BA24DA}"/>
              </a:ext>
            </a:extLst>
          </p:cNvPr>
          <p:cNvSpPr/>
          <p:nvPr/>
        </p:nvSpPr>
        <p:spPr>
          <a:xfrm>
            <a:off x="4002778" y="1714111"/>
            <a:ext cx="986329" cy="655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F675DFA-C4A3-3706-47CB-A5DE240B4823}"/>
              </a:ext>
            </a:extLst>
          </p:cNvPr>
          <p:cNvPicPr>
            <a:picLocks noChangeAspect="1"/>
          </p:cNvPicPr>
          <p:nvPr/>
        </p:nvPicPr>
        <p:blipFill>
          <a:blip r:embed="rId3"/>
          <a:stretch>
            <a:fillRect/>
          </a:stretch>
        </p:blipFill>
        <p:spPr>
          <a:xfrm>
            <a:off x="367690" y="1638296"/>
            <a:ext cx="3509997" cy="4617803"/>
          </a:xfrm>
          <a:prstGeom prst="rect">
            <a:avLst/>
          </a:prstGeom>
        </p:spPr>
      </p:pic>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C572B982-1BEB-6925-7637-86B0ABD0D9BE}"/>
              </a:ext>
            </a:extLst>
          </p:cNvPr>
          <p:cNvPicPr>
            <a:picLocks noChangeAspect="1"/>
          </p:cNvPicPr>
          <p:nvPr/>
        </p:nvPicPr>
        <p:blipFill>
          <a:blip r:embed="rId4"/>
          <a:srcRect l="3180" b="3220"/>
          <a:stretch/>
        </p:blipFill>
        <p:spPr>
          <a:xfrm>
            <a:off x="487680" y="2075142"/>
            <a:ext cx="2966720" cy="4091978"/>
          </a:xfrm>
          <a:prstGeom prst="rect">
            <a:avLst/>
          </a:prstGeom>
        </p:spPr>
      </p:pic>
      <p:grpSp>
        <p:nvGrpSpPr>
          <p:cNvPr id="10" name="グループ化 9">
            <a:extLst>
              <a:ext uri="{FF2B5EF4-FFF2-40B4-BE49-F238E27FC236}">
                <a16:creationId xmlns:a16="http://schemas.microsoft.com/office/drawing/2014/main" id="{06C9155A-DF0F-8CC1-6C61-9430CADBE4EA}"/>
              </a:ext>
            </a:extLst>
          </p:cNvPr>
          <p:cNvGrpSpPr/>
          <p:nvPr/>
        </p:nvGrpSpPr>
        <p:grpSpPr>
          <a:xfrm>
            <a:off x="67790" y="122584"/>
            <a:ext cx="11995837" cy="662335"/>
            <a:chOff x="212168" y="79617"/>
            <a:chExt cx="9504167" cy="662335"/>
          </a:xfrm>
        </p:grpSpPr>
        <p:grpSp>
          <p:nvGrpSpPr>
            <p:cNvPr id="17" name="グループ化 16">
              <a:extLst>
                <a:ext uri="{FF2B5EF4-FFF2-40B4-BE49-F238E27FC236}">
                  <a16:creationId xmlns:a16="http://schemas.microsoft.com/office/drawing/2014/main" id="{A67837DD-956B-D779-43B6-A2831E2FDCE6}"/>
                </a:ext>
              </a:extLst>
            </p:cNvPr>
            <p:cNvGrpSpPr/>
            <p:nvPr/>
          </p:nvGrpSpPr>
          <p:grpSpPr>
            <a:xfrm>
              <a:off x="212168" y="79617"/>
              <a:ext cx="9504167" cy="661967"/>
              <a:chOff x="254659" y="79617"/>
              <a:chExt cx="9440393" cy="661967"/>
            </a:xfrm>
          </p:grpSpPr>
          <p:sp>
            <p:nvSpPr>
              <p:cNvPr id="19" name="山形 7">
                <a:extLst>
                  <a:ext uri="{FF2B5EF4-FFF2-40B4-BE49-F238E27FC236}">
                    <a16:creationId xmlns:a16="http://schemas.microsoft.com/office/drawing/2014/main" id="{AD5A298F-3FFB-0DF7-9420-AD03596DFE2C}"/>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0" name="山形 7">
                <a:extLst>
                  <a:ext uri="{FF2B5EF4-FFF2-40B4-BE49-F238E27FC236}">
                    <a16:creationId xmlns:a16="http://schemas.microsoft.com/office/drawing/2014/main" id="{359F774F-DFCD-149D-0608-6DCCF4815F69}"/>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1" name="山形 7">
                <a:extLst>
                  <a:ext uri="{FF2B5EF4-FFF2-40B4-BE49-F238E27FC236}">
                    <a16:creationId xmlns:a16="http://schemas.microsoft.com/office/drawing/2014/main" id="{0EA48D85-B14A-FA23-1B3F-FEBF93B12BF2}"/>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8" name="山形 7">
              <a:extLst>
                <a:ext uri="{FF2B5EF4-FFF2-40B4-BE49-F238E27FC236}">
                  <a16:creationId xmlns:a16="http://schemas.microsoft.com/office/drawing/2014/main" id="{37FBA3E0-F191-F9BD-D69A-C4127B599D37}"/>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682763404"/>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BBAA66D-1625-9528-12C2-EDBB38C44842}"/>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4F08BDE-A194-65D8-E3D1-522D8D5F0489}"/>
              </a:ext>
            </a:extLst>
          </p:cNvPr>
          <p:cNvSpPr txBox="1"/>
          <p:nvPr/>
        </p:nvSpPr>
        <p:spPr>
          <a:xfrm>
            <a:off x="5130729" y="1745498"/>
            <a:ext cx="6693581" cy="4524315"/>
          </a:xfrm>
          <a:prstGeom prst="rect">
            <a:avLst/>
          </a:prstGeom>
          <a:noFill/>
          <a:ln>
            <a:noFill/>
          </a:ln>
        </p:spPr>
        <p:txBody>
          <a:bodyPr wrap="square">
            <a:spAutoFit/>
          </a:bodyPr>
          <a:lstStyle/>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本時の授業で働かせたい</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数学的 な見方・考え方</a:t>
            </a:r>
            <a:r>
              <a:rPr kumimoji="1" lang="ja-JP" altLang="en-US" sz="3200" dirty="0">
                <a:latin typeface="UD デジタル 教科書体 NK-R" panose="02020400000000000000" pitchFamily="18" charset="-128"/>
                <a:ea typeface="UD デジタル 教科書体 NK-R" panose="02020400000000000000" pitchFamily="18" charset="-128"/>
              </a:rPr>
              <a:t>が分かる</a:t>
            </a:r>
            <a:r>
              <a:rPr kumimoji="1" lang="en-US" altLang="ja-JP" sz="3200" dirty="0">
                <a:latin typeface="UD デジタル 教科書体 NK-R" panose="02020400000000000000" pitchFamily="18" charset="-128"/>
                <a:ea typeface="UD デジタル 教科書体 NK-R" panose="02020400000000000000" pitchFamily="18" charset="-128"/>
              </a:rPr>
              <a:t>10</a:t>
            </a:r>
            <a:r>
              <a:rPr kumimoji="1" lang="ja-JP" altLang="en-US" sz="3200" dirty="0">
                <a:latin typeface="UD デジタル 教科書体 NK-R" panose="02020400000000000000" pitchFamily="18" charset="-128"/>
                <a:ea typeface="UD デジタル 教科書体 NK-R" panose="02020400000000000000" pitchFamily="18" charset="-128"/>
              </a:rPr>
              <a:t>個の</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アイコン</a:t>
            </a:r>
          </a:p>
          <a:p>
            <a:pPr marL="342900" indent="-342900" algn="just">
              <a:buFont typeface="+mj-ea"/>
              <a:buAutoNum type="circleNumDbPlain"/>
            </a:pPr>
            <a:endParaRPr kumimoji="1" lang="ja-JP" altLang="en-US" sz="1600" dirty="0">
              <a:latin typeface="UD デジタル 教科書体 NK-R" panose="02020400000000000000" pitchFamily="18" charset="-128"/>
              <a:ea typeface="UD デジタル 教科書体 NK-R" panose="02020400000000000000" pitchFamily="18" charset="-128"/>
            </a:endParaRPr>
          </a:p>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働かせたい数学的な見方・考え方や、子供の思考の方向付けを明確にした</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教師の発問</a:t>
            </a:r>
            <a:endPar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342900" indent="-342900" algn="just">
              <a:buFont typeface="+mj-ea"/>
              <a:buAutoNum type="circleNumDbPlain"/>
            </a:pPr>
            <a:endPar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514350" indent="-514350" algn="just">
              <a:buFont typeface="+mj-ea"/>
              <a:buAutoNum type="circleNumDbPlain"/>
            </a:pP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３つの「ますます」</a:t>
            </a:r>
            <a:r>
              <a:rPr kumimoji="1" lang="ja-JP" altLang="en-US" sz="3200" dirty="0">
                <a:latin typeface="UD デジタル 教科書体 NK-R" panose="02020400000000000000" pitchFamily="18" charset="-128"/>
                <a:ea typeface="UD デジタル 教科書体 NK-R" panose="02020400000000000000" pitchFamily="18" charset="-128"/>
              </a:rPr>
              <a:t>を取り入れた</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授業の流れ</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33E763B2-9BE8-CFB6-6F2E-052D29B0394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1391D5CB-5A23-8AC2-D963-45EBD660E21D}"/>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Google Shape;192;p2">
            <a:extLst>
              <a:ext uri="{FF2B5EF4-FFF2-40B4-BE49-F238E27FC236}">
                <a16:creationId xmlns:a16="http://schemas.microsoft.com/office/drawing/2014/main" id="{3797FA03-8BAB-08FE-5EBC-5224BD9805F8}"/>
              </a:ext>
            </a:extLst>
          </p:cNvPr>
          <p:cNvSpPr txBox="1"/>
          <p:nvPr/>
        </p:nvSpPr>
        <p:spPr>
          <a:xfrm>
            <a:off x="358534" y="985811"/>
            <a:ext cx="12191998"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研究成果物</a:t>
            </a: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「授業デザインシート」</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テキスト ボックス 4">
            <a:extLst>
              <a:ext uri="{FF2B5EF4-FFF2-40B4-BE49-F238E27FC236}">
                <a16:creationId xmlns:a16="http://schemas.microsoft.com/office/drawing/2014/main" id="{75DC4C3E-A56C-A6ED-41D1-10DAAEB7530A}"/>
              </a:ext>
            </a:extLst>
          </p:cNvPr>
          <p:cNvSpPr txBox="1"/>
          <p:nvPr/>
        </p:nvSpPr>
        <p:spPr>
          <a:xfrm>
            <a:off x="4019309" y="1749362"/>
            <a:ext cx="2050842" cy="584775"/>
          </a:xfrm>
          <a:prstGeom prst="rect">
            <a:avLst/>
          </a:prstGeom>
          <a:noFill/>
          <a:ln>
            <a:noFill/>
          </a:ln>
        </p:spPr>
        <p:txBody>
          <a:bodyPr wrap="square">
            <a:spAutoFit/>
          </a:bodyPr>
          <a:lstStyle/>
          <a:p>
            <a:pPr algn="just"/>
            <a:r>
              <a:rPr kumimoji="1" lang="ja-JP" altLang="en-US" sz="3200" dirty="0">
                <a:latin typeface="UD デジタル 教科書体 NK-B" panose="02020700000000000000" pitchFamily="18" charset="-128"/>
                <a:ea typeface="UD デジタル 教科書体 NK-B" panose="02020700000000000000" pitchFamily="18" charset="-128"/>
              </a:rPr>
              <a:t>特長</a:t>
            </a:r>
          </a:p>
        </p:txBody>
      </p:sp>
      <p:sp>
        <p:nvSpPr>
          <p:cNvPr id="13" name="正方形/長方形 12">
            <a:extLst>
              <a:ext uri="{FF2B5EF4-FFF2-40B4-BE49-F238E27FC236}">
                <a16:creationId xmlns:a16="http://schemas.microsoft.com/office/drawing/2014/main" id="{C3B085FA-4505-F0BF-A765-6A1FDCCE8F21}"/>
              </a:ext>
            </a:extLst>
          </p:cNvPr>
          <p:cNvSpPr/>
          <p:nvPr/>
        </p:nvSpPr>
        <p:spPr>
          <a:xfrm>
            <a:off x="4002778" y="1714111"/>
            <a:ext cx="986329" cy="655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5014F5B1-3FA9-D48B-8259-CB26422B158D}"/>
              </a:ext>
            </a:extLst>
          </p:cNvPr>
          <p:cNvGrpSpPr/>
          <p:nvPr/>
        </p:nvGrpSpPr>
        <p:grpSpPr>
          <a:xfrm>
            <a:off x="367690" y="1638296"/>
            <a:ext cx="3509997" cy="4617803"/>
            <a:chOff x="367690" y="1638296"/>
            <a:chExt cx="3509997" cy="4617803"/>
          </a:xfrm>
        </p:grpSpPr>
        <p:pic>
          <p:nvPicPr>
            <p:cNvPr id="24" name="図 23">
              <a:extLst>
                <a:ext uri="{FF2B5EF4-FFF2-40B4-BE49-F238E27FC236}">
                  <a16:creationId xmlns:a16="http://schemas.microsoft.com/office/drawing/2014/main" id="{5803184F-0623-3371-4370-2110D7F66D2C}"/>
                </a:ext>
              </a:extLst>
            </p:cNvPr>
            <p:cNvPicPr>
              <a:picLocks noChangeAspect="1"/>
            </p:cNvPicPr>
            <p:nvPr/>
          </p:nvPicPr>
          <p:blipFill>
            <a:blip r:embed="rId3"/>
            <a:stretch>
              <a:fillRect/>
            </a:stretch>
          </p:blipFill>
          <p:spPr>
            <a:xfrm>
              <a:off x="367690" y="1638296"/>
              <a:ext cx="3509997" cy="4617803"/>
            </a:xfrm>
            <a:prstGeom prst="rect">
              <a:avLst/>
            </a:prstGeom>
          </p:spPr>
        </p:pic>
        <p:pic>
          <p:nvPicPr>
            <p:cNvPr id="25" name="図 24">
              <a:extLst>
                <a:ext uri="{FF2B5EF4-FFF2-40B4-BE49-F238E27FC236}">
                  <a16:creationId xmlns:a16="http://schemas.microsoft.com/office/drawing/2014/main" id="{AC6577EA-89A8-1120-0E93-9537DA23823A}"/>
                </a:ext>
              </a:extLst>
            </p:cNvPr>
            <p:cNvPicPr>
              <a:picLocks noChangeAspect="1"/>
            </p:cNvPicPr>
            <p:nvPr/>
          </p:nvPicPr>
          <p:blipFill>
            <a:blip r:embed="rId4"/>
            <a:srcRect l="43270" t="12107" r="28555" b="22325"/>
            <a:stretch/>
          </p:blipFill>
          <p:spPr>
            <a:xfrm>
              <a:off x="494719" y="2133523"/>
              <a:ext cx="2944369" cy="3854413"/>
            </a:xfrm>
            <a:prstGeom prst="rect">
              <a:avLst/>
            </a:prstGeom>
          </p:spPr>
        </p:pic>
      </p:gr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3F4C75D8-5B37-7CAC-AB31-AA9B926BA0BE}"/>
              </a:ext>
            </a:extLst>
          </p:cNvPr>
          <p:cNvPicPr>
            <a:picLocks noChangeAspect="1"/>
          </p:cNvPicPr>
          <p:nvPr/>
        </p:nvPicPr>
        <p:blipFill>
          <a:blip r:embed="rId5"/>
          <a:srcRect l="3180" b="3220"/>
          <a:stretch/>
        </p:blipFill>
        <p:spPr>
          <a:xfrm>
            <a:off x="487680" y="2075142"/>
            <a:ext cx="2966720" cy="4091978"/>
          </a:xfrm>
          <a:prstGeom prst="rect">
            <a:avLst/>
          </a:prstGeom>
        </p:spPr>
      </p:pic>
      <p:grpSp>
        <p:nvGrpSpPr>
          <p:cNvPr id="4" name="グループ化 3">
            <a:extLst>
              <a:ext uri="{FF2B5EF4-FFF2-40B4-BE49-F238E27FC236}">
                <a16:creationId xmlns:a16="http://schemas.microsoft.com/office/drawing/2014/main" id="{6392BBA4-7503-743D-7698-0C454AF886B4}"/>
              </a:ext>
            </a:extLst>
          </p:cNvPr>
          <p:cNvGrpSpPr/>
          <p:nvPr/>
        </p:nvGrpSpPr>
        <p:grpSpPr>
          <a:xfrm>
            <a:off x="67790" y="122584"/>
            <a:ext cx="11995837" cy="662335"/>
            <a:chOff x="212168" y="79617"/>
            <a:chExt cx="9504167" cy="662335"/>
          </a:xfrm>
        </p:grpSpPr>
        <p:grpSp>
          <p:nvGrpSpPr>
            <p:cNvPr id="17" name="グループ化 16">
              <a:extLst>
                <a:ext uri="{FF2B5EF4-FFF2-40B4-BE49-F238E27FC236}">
                  <a16:creationId xmlns:a16="http://schemas.microsoft.com/office/drawing/2014/main" id="{4B02A514-9F69-0415-D7A3-549A9416CA85}"/>
                </a:ext>
              </a:extLst>
            </p:cNvPr>
            <p:cNvGrpSpPr/>
            <p:nvPr/>
          </p:nvGrpSpPr>
          <p:grpSpPr>
            <a:xfrm>
              <a:off x="212168" y="79617"/>
              <a:ext cx="9504167" cy="661967"/>
              <a:chOff x="254659" y="79617"/>
              <a:chExt cx="9440393" cy="661967"/>
            </a:xfrm>
          </p:grpSpPr>
          <p:sp>
            <p:nvSpPr>
              <p:cNvPr id="19" name="山形 7">
                <a:extLst>
                  <a:ext uri="{FF2B5EF4-FFF2-40B4-BE49-F238E27FC236}">
                    <a16:creationId xmlns:a16="http://schemas.microsoft.com/office/drawing/2014/main" id="{BAD4CF09-04D3-ED40-3461-D44146B409EA}"/>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0" name="山形 7">
                <a:extLst>
                  <a:ext uri="{FF2B5EF4-FFF2-40B4-BE49-F238E27FC236}">
                    <a16:creationId xmlns:a16="http://schemas.microsoft.com/office/drawing/2014/main" id="{4B71523C-FC72-E0F2-47DD-6E228C29DC64}"/>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1" name="山形 7">
                <a:extLst>
                  <a:ext uri="{FF2B5EF4-FFF2-40B4-BE49-F238E27FC236}">
                    <a16:creationId xmlns:a16="http://schemas.microsoft.com/office/drawing/2014/main" id="{9079C0F8-DBF5-FCAA-B94E-035814C24D7B}"/>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8" name="山形 7">
              <a:extLst>
                <a:ext uri="{FF2B5EF4-FFF2-40B4-BE49-F238E27FC236}">
                  <a16:creationId xmlns:a16="http://schemas.microsoft.com/office/drawing/2014/main" id="{5AE74FB6-1127-F1F5-8DFA-C3A8C96B53C1}"/>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
        <p:nvSpPr>
          <p:cNvPr id="2" name="テキスト ボックス 1">
            <a:extLst>
              <a:ext uri="{FF2B5EF4-FFF2-40B4-BE49-F238E27FC236}">
                <a16:creationId xmlns:a16="http://schemas.microsoft.com/office/drawing/2014/main" id="{C5761FF6-11DB-1E1B-7ADA-D9E53D99A097}"/>
              </a:ext>
            </a:extLst>
          </p:cNvPr>
          <p:cNvSpPr txBox="1"/>
          <p:nvPr/>
        </p:nvSpPr>
        <p:spPr>
          <a:xfrm>
            <a:off x="5130729" y="5161548"/>
            <a:ext cx="584271" cy="584775"/>
          </a:xfrm>
          <a:prstGeom prst="rect">
            <a:avLst/>
          </a:prstGeom>
          <a:solidFill>
            <a:schemeClr val="bg1"/>
          </a:solidFill>
          <a:ln>
            <a:noFill/>
          </a:ln>
        </p:spPr>
        <p:txBody>
          <a:bodyPr wrap="square" rtlCol="0">
            <a:spAutoFit/>
          </a:bodyPr>
          <a:lstStyle/>
          <a:p>
            <a:r>
              <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③</a:t>
            </a:r>
            <a:endParaRPr kumimoji="1" lang="ja-JP" altLang="en-US" dirty="0"/>
          </a:p>
        </p:txBody>
      </p:sp>
    </p:spTree>
    <p:extLst>
      <p:ext uri="{BB962C8B-B14F-4D97-AF65-F5344CB8AC3E}">
        <p14:creationId xmlns:p14="http://schemas.microsoft.com/office/powerpoint/2010/main" val="1826451159"/>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19" name="図 18">
            <a:extLst>
              <a:ext uri="{FF2B5EF4-FFF2-40B4-BE49-F238E27FC236}">
                <a16:creationId xmlns:a16="http://schemas.microsoft.com/office/drawing/2014/main" id="{215151C5-3360-2B12-32D4-967862A8E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431838"/>
            <a:ext cx="6613513" cy="3030203"/>
          </a:xfrm>
          <a:prstGeom prst="rect">
            <a:avLst/>
          </a:prstGeom>
        </p:spPr>
      </p:pic>
      <p:sp>
        <p:nvSpPr>
          <p:cNvPr id="6" name="Google Shape;192;p2">
            <a:extLst>
              <a:ext uri="{FF2B5EF4-FFF2-40B4-BE49-F238E27FC236}">
                <a16:creationId xmlns:a16="http://schemas.microsoft.com/office/drawing/2014/main" id="{C90562DF-7431-A60A-39EB-332FE126EE00}"/>
              </a:ext>
            </a:extLst>
          </p:cNvPr>
          <p:cNvSpPr txBox="1"/>
          <p:nvPr/>
        </p:nvSpPr>
        <p:spPr>
          <a:xfrm>
            <a:off x="398158" y="1577569"/>
            <a:ext cx="10109675" cy="3745233"/>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　ますますプロブレム</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　ますますタイム</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　ますますリフレクション</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7" name="グループ化 6">
            <a:extLst>
              <a:ext uri="{FF2B5EF4-FFF2-40B4-BE49-F238E27FC236}">
                <a16:creationId xmlns:a16="http://schemas.microsoft.com/office/drawing/2014/main" id="{8892FE80-024E-C54C-9C3E-B6501872CA18}"/>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17A6FF85-8729-E40A-76C5-FE8B5D4740EE}"/>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EDA43E03-FC10-A527-E058-754F46471440}"/>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F4E3BB02-435D-6695-BC6B-54A6CC633F0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6" name="山形 7">
                <a:extLst>
                  <a:ext uri="{FF2B5EF4-FFF2-40B4-BE49-F238E27FC236}">
                    <a16:creationId xmlns:a16="http://schemas.microsoft.com/office/drawing/2014/main" id="{CEB0E622-5418-F5FF-271A-5DEB4E6F1CE0}"/>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CEFA364A-A11A-E042-FECD-9EF3EA6711DB}"/>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444860945"/>
      </p:ext>
    </p:extLst>
  </p:cSld>
  <p:clrMapOvr>
    <a:masterClrMapping/>
  </p:clrMapOvr>
  <mc:AlternateContent xmlns:mc="http://schemas.openxmlformats.org/markup-compatibility/2006" xmlns:p14="http://schemas.microsoft.com/office/powerpoint/2010/main">
    <mc:Choice Requires="p14">
      <p:transition p14:dur="0" advTm="30161"/>
    </mc:Choice>
    <mc:Fallback xmlns="">
      <p:transition advTm="301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1B23447-5A0B-FB1F-177E-3B8B707BB620}"/>
            </a:ext>
          </a:extLst>
        </p:cNvPr>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0CB7EB45-C8AC-2F25-5E73-230BA451B9C3}"/>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3" name="正方形/長方形 2">
            <a:extLst>
              <a:ext uri="{FF2B5EF4-FFF2-40B4-BE49-F238E27FC236}">
                <a16:creationId xmlns:a16="http://schemas.microsoft.com/office/drawing/2014/main" id="{0767BEEF-1A25-47DD-4FAD-FE64ECCCC476}"/>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5" name="吹き出し: 角を丸めた四角形 4">
            <a:extLst>
              <a:ext uri="{FF2B5EF4-FFF2-40B4-BE49-F238E27FC236}">
                <a16:creationId xmlns:a16="http://schemas.microsoft.com/office/drawing/2014/main" id="{727CA406-D735-E3D6-60CD-BA695782B511}"/>
              </a:ext>
            </a:extLst>
          </p:cNvPr>
          <p:cNvSpPr/>
          <p:nvPr/>
        </p:nvSpPr>
        <p:spPr>
          <a:xfrm>
            <a:off x="6030086" y="1319266"/>
            <a:ext cx="5937022" cy="3060673"/>
          </a:xfrm>
          <a:prstGeom prst="wedgeRoundRectCallout">
            <a:avLst>
              <a:gd name="adj1" fmla="val -61082"/>
              <a:gd name="adj2" fmla="val 34284"/>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192;p2">
            <a:extLst>
              <a:ext uri="{FF2B5EF4-FFF2-40B4-BE49-F238E27FC236}">
                <a16:creationId xmlns:a16="http://schemas.microsoft.com/office/drawing/2014/main" id="{6E1BF538-2592-BCA3-CF1D-6311C547907B}"/>
              </a:ext>
            </a:extLst>
          </p:cNvPr>
          <p:cNvSpPr txBox="1"/>
          <p:nvPr/>
        </p:nvSpPr>
        <p:spPr>
          <a:xfrm>
            <a:off x="6138449" y="1715649"/>
            <a:ext cx="5800949" cy="2267905"/>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4800" dirty="0">
                <a:latin typeface="UD デジタル 教科書体 NK-R" panose="02020400000000000000" pitchFamily="18" charset="-128"/>
                <a:ea typeface="UD デジタル 教科書体 NK-R" panose="02020400000000000000" pitchFamily="18" charset="-128"/>
                <a:cs typeface="Calibri"/>
                <a:sym typeface="Calibri"/>
              </a:rPr>
              <a:t>各教科の見方・考え方一覧　をご覧ください。</a:t>
            </a:r>
          </a:p>
        </p:txBody>
      </p:sp>
      <p:pic>
        <p:nvPicPr>
          <p:cNvPr id="2" name="図 1">
            <a:extLst>
              <a:ext uri="{FF2B5EF4-FFF2-40B4-BE49-F238E27FC236}">
                <a16:creationId xmlns:a16="http://schemas.microsoft.com/office/drawing/2014/main" id="{B2AFE56B-684A-8D88-AF74-697919B466AB}"/>
              </a:ext>
            </a:extLst>
          </p:cNvPr>
          <p:cNvPicPr>
            <a:picLocks noChangeAspect="1"/>
          </p:cNvPicPr>
          <p:nvPr/>
        </p:nvPicPr>
        <p:blipFill>
          <a:blip r:embed="rId3"/>
          <a:srcRect l="42466" t="14415" r="27939" b="19237"/>
          <a:stretch/>
        </p:blipFill>
        <p:spPr>
          <a:xfrm>
            <a:off x="195111" y="234779"/>
            <a:ext cx="5105046" cy="6437870"/>
          </a:xfrm>
          <a:prstGeom prst="rect">
            <a:avLst/>
          </a:prstGeom>
        </p:spPr>
      </p:pic>
    </p:spTree>
    <p:extLst>
      <p:ext uri="{BB962C8B-B14F-4D97-AF65-F5344CB8AC3E}">
        <p14:creationId xmlns:p14="http://schemas.microsoft.com/office/powerpoint/2010/main" val="4140141858"/>
      </p:ext>
    </p:extLst>
  </p:cSld>
  <p:clrMapOvr>
    <a:masterClrMapping/>
  </p:clrMapOvr>
  <mc:AlternateContent xmlns:mc="http://schemas.openxmlformats.org/markup-compatibility/2006" xmlns:p14="http://schemas.microsoft.com/office/powerpoint/2010/main">
    <mc:Choice Requires="p14">
      <p:transition spd="slow" p14:dur="2000" advTm="55621"/>
    </mc:Choice>
    <mc:Fallback xmlns="">
      <p:transition spd="slow" advTm="5562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9" name="吹き出し: 角を丸めた四角形 28">
            <a:extLst>
              <a:ext uri="{FF2B5EF4-FFF2-40B4-BE49-F238E27FC236}">
                <a16:creationId xmlns:a16="http://schemas.microsoft.com/office/drawing/2014/main" id="{191EC071-5C20-C422-3078-C7163121102B}"/>
              </a:ext>
            </a:extLst>
          </p:cNvPr>
          <p:cNvSpPr/>
          <p:nvPr/>
        </p:nvSpPr>
        <p:spPr>
          <a:xfrm>
            <a:off x="2517953" y="2904230"/>
            <a:ext cx="3115593" cy="2768995"/>
          </a:xfrm>
          <a:prstGeom prst="wedgeRoundRectCallout">
            <a:avLst>
              <a:gd name="adj1" fmla="val -73900"/>
              <a:gd name="adj2" fmla="val 34555"/>
              <a:gd name="adj3" fmla="val 16667"/>
            </a:avLst>
          </a:prstGeom>
          <a:solidFill>
            <a:srgbClr val="F6FA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4" name="正方形/長方形 13">
            <a:extLst>
              <a:ext uri="{FF2B5EF4-FFF2-40B4-BE49-F238E27FC236}">
                <a16:creationId xmlns:a16="http://schemas.microsoft.com/office/drawing/2014/main" id="{86AB889E-0E3A-56F1-7D44-A4251A67CBA0}"/>
              </a:ext>
            </a:extLst>
          </p:cNvPr>
          <p:cNvSpPr/>
          <p:nvPr/>
        </p:nvSpPr>
        <p:spPr>
          <a:xfrm>
            <a:off x="353290" y="2264212"/>
            <a:ext cx="11513127" cy="411044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教授 男性 単色塗りつぶし">
            <a:extLst>
              <a:ext uri="{FF2B5EF4-FFF2-40B4-BE49-F238E27FC236}">
                <a16:creationId xmlns:a16="http://schemas.microsoft.com/office/drawing/2014/main" id="{39A1416E-5C6D-ED99-363A-7ED62973D2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46" y="4775571"/>
            <a:ext cx="1272722" cy="1332000"/>
          </a:xfrm>
          <a:prstGeom prst="rect">
            <a:avLst/>
          </a:prstGeom>
        </p:spPr>
      </p:pic>
      <p:pic>
        <p:nvPicPr>
          <p:cNvPr id="28" name="図 27">
            <a:extLst>
              <a:ext uri="{FF2B5EF4-FFF2-40B4-BE49-F238E27FC236}">
                <a16:creationId xmlns:a16="http://schemas.microsoft.com/office/drawing/2014/main" id="{7F546600-B315-9329-1F86-DAEBB6CB555D}"/>
              </a:ext>
            </a:extLst>
          </p:cNvPr>
          <p:cNvPicPr>
            <a:picLocks noChangeAspect="1"/>
          </p:cNvPicPr>
          <p:nvPr/>
        </p:nvPicPr>
        <p:blipFill>
          <a:blip r:embed="rId5"/>
          <a:stretch>
            <a:fillRect/>
          </a:stretch>
        </p:blipFill>
        <p:spPr>
          <a:xfrm>
            <a:off x="-466619" y="2856787"/>
            <a:ext cx="2639797" cy="1463167"/>
          </a:xfrm>
          <a:prstGeom prst="rect">
            <a:avLst/>
          </a:prstGeom>
        </p:spPr>
      </p:pic>
      <p:sp>
        <p:nvSpPr>
          <p:cNvPr id="30" name="テキスト ボックス 29">
            <a:extLst>
              <a:ext uri="{FF2B5EF4-FFF2-40B4-BE49-F238E27FC236}">
                <a16:creationId xmlns:a16="http://schemas.microsoft.com/office/drawing/2014/main" id="{6D62B2B9-0CE3-29E9-16C9-66C0438C7360}"/>
              </a:ext>
            </a:extLst>
          </p:cNvPr>
          <p:cNvSpPr txBox="1"/>
          <p:nvPr/>
        </p:nvSpPr>
        <p:spPr>
          <a:xfrm>
            <a:off x="2627377" y="3108677"/>
            <a:ext cx="3006169" cy="2554545"/>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全校児童（</a:t>
            </a:r>
            <a:r>
              <a:rPr kumimoji="1" lang="en-US" altLang="ja-JP" sz="2000" dirty="0">
                <a:latin typeface="UD デジタル 教科書体 NK-B" panose="02020700000000000000" pitchFamily="18" charset="-128"/>
                <a:ea typeface="UD デジタル 教科書体 NK-B" panose="02020700000000000000" pitchFamily="18" charset="-128"/>
              </a:rPr>
              <a:t>798</a:t>
            </a:r>
            <a:r>
              <a:rPr kumimoji="1" lang="ja-JP" altLang="en-US" sz="2000" dirty="0">
                <a:latin typeface="UD デジタル 教科書体 NK-B" panose="02020700000000000000" pitchFamily="18" charset="-128"/>
                <a:ea typeface="UD デジタル 教科書体 NK-B" panose="02020700000000000000" pitchFamily="18" charset="-128"/>
              </a:rPr>
              <a:t>人）が保護者とペアで避難訓練をすることになりました。避難者は、校庭に引いてある白線内に入ります。１㎡あたり１人で立ったときに、白線内に全員が入れるでしょうか。</a:t>
            </a:r>
          </a:p>
        </p:txBody>
      </p:sp>
      <p:sp>
        <p:nvSpPr>
          <p:cNvPr id="15" name="正方形/長方形 14">
            <a:extLst>
              <a:ext uri="{FF2B5EF4-FFF2-40B4-BE49-F238E27FC236}">
                <a16:creationId xmlns:a16="http://schemas.microsoft.com/office/drawing/2014/main" id="{73098700-BB5B-82DD-AA42-3C83D6D1CDCC}"/>
              </a:ext>
            </a:extLst>
          </p:cNvPr>
          <p:cNvSpPr/>
          <p:nvPr/>
        </p:nvSpPr>
        <p:spPr>
          <a:xfrm>
            <a:off x="6030086" y="2904231"/>
            <a:ext cx="216726" cy="248209"/>
          </a:xfrm>
          <a:prstGeom prst="rect">
            <a:avLst/>
          </a:prstGeom>
        </p:spPr>
        <p:txBody>
          <a:bodyPr wrap="none">
            <a:spAutoFit/>
          </a:bodyPr>
          <a:lstStyle/>
          <a:p>
            <a:r>
              <a:rPr lang="ja-JP" altLang="en-US" sz="1013" dirty="0"/>
              <a:t> </a:t>
            </a:r>
          </a:p>
        </p:txBody>
      </p:sp>
      <p:pic>
        <p:nvPicPr>
          <p:cNvPr id="17" name="グラフィックス 16" descr="男子生徒 枠線">
            <a:extLst>
              <a:ext uri="{FF2B5EF4-FFF2-40B4-BE49-F238E27FC236}">
                <a16:creationId xmlns:a16="http://schemas.microsoft.com/office/drawing/2014/main" id="{1DA7B1BF-E224-3E25-1511-0F3650C922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54047" y="4666762"/>
            <a:ext cx="1440000" cy="1440000"/>
          </a:xfrm>
          <a:prstGeom prst="rect">
            <a:avLst/>
          </a:prstGeom>
        </p:spPr>
      </p:pic>
      <p:pic>
        <p:nvPicPr>
          <p:cNvPr id="31" name="グラフィックス 30" descr="女子生徒 枠線">
            <a:extLst>
              <a:ext uri="{FF2B5EF4-FFF2-40B4-BE49-F238E27FC236}">
                <a16:creationId xmlns:a16="http://schemas.microsoft.com/office/drawing/2014/main" id="{1EBCD4DC-F766-2E31-269D-56DA6C547E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3170" y="4666762"/>
            <a:ext cx="1440000" cy="1440000"/>
          </a:xfrm>
          <a:prstGeom prst="rect">
            <a:avLst/>
          </a:prstGeom>
        </p:spPr>
      </p:pic>
      <p:sp>
        <p:nvSpPr>
          <p:cNvPr id="34" name="思考の吹き出し: 雲形 33">
            <a:extLst>
              <a:ext uri="{FF2B5EF4-FFF2-40B4-BE49-F238E27FC236}">
                <a16:creationId xmlns:a16="http://schemas.microsoft.com/office/drawing/2014/main" id="{5571150D-8F4A-5F14-321A-3A8B32171733}"/>
              </a:ext>
            </a:extLst>
          </p:cNvPr>
          <p:cNvSpPr/>
          <p:nvPr/>
        </p:nvSpPr>
        <p:spPr>
          <a:xfrm rot="11460000">
            <a:off x="6329435" y="2686884"/>
            <a:ext cx="2902446" cy="1512305"/>
          </a:xfrm>
          <a:prstGeom prst="cloudCallout">
            <a:avLst>
              <a:gd name="adj1" fmla="val -33010"/>
              <a:gd name="adj2" fmla="val -75381"/>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思考の吹き出し: 雲形 34">
            <a:extLst>
              <a:ext uri="{FF2B5EF4-FFF2-40B4-BE49-F238E27FC236}">
                <a16:creationId xmlns:a16="http://schemas.microsoft.com/office/drawing/2014/main" id="{16B9271E-1486-07F3-4BB7-BDA5BD67AFC6}"/>
              </a:ext>
            </a:extLst>
          </p:cNvPr>
          <p:cNvSpPr/>
          <p:nvPr/>
        </p:nvSpPr>
        <p:spPr>
          <a:xfrm rot="538743">
            <a:off x="9368400" y="2704741"/>
            <a:ext cx="2410336" cy="1621503"/>
          </a:xfrm>
          <a:prstGeom prst="cloudCallout">
            <a:avLst>
              <a:gd name="adj1" fmla="val -18610"/>
              <a:gd name="adj2" fmla="val 83830"/>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0CDE77D-D1F5-9BD3-D8C9-053AAEDD5220}"/>
              </a:ext>
            </a:extLst>
          </p:cNvPr>
          <p:cNvSpPr txBox="1"/>
          <p:nvPr/>
        </p:nvSpPr>
        <p:spPr>
          <a:xfrm>
            <a:off x="6622619" y="3003143"/>
            <a:ext cx="2316077" cy="1015663"/>
          </a:xfrm>
          <a:prstGeom prst="rect">
            <a:avLst/>
          </a:prstGeom>
          <a:noFill/>
          <a:ln>
            <a:noFill/>
          </a:ln>
        </p:spPr>
        <p:txBody>
          <a:bodyPr wrap="square">
            <a:spAutoFit/>
          </a:bodyPr>
          <a:lstStyle/>
          <a:p>
            <a:pPr algn="just"/>
            <a:r>
              <a:rPr kumimoji="1" lang="ja-JP" altLang="en-US" sz="2000" dirty="0">
                <a:latin typeface="UD デジタル 教科書体 NK-R" panose="02020400000000000000" pitchFamily="18" charset="-128"/>
                <a:ea typeface="UD デジタル 教科書体 NK-R" panose="02020400000000000000" pitchFamily="18" charset="-128"/>
              </a:rPr>
              <a:t>面積を求めれば、全員が入れるかどうかが分かりそうだな。</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8165F443-E439-297B-B868-6C0EDF2B5C4E}"/>
              </a:ext>
            </a:extLst>
          </p:cNvPr>
          <p:cNvSpPr txBox="1"/>
          <p:nvPr/>
        </p:nvSpPr>
        <p:spPr>
          <a:xfrm>
            <a:off x="9648747" y="3030393"/>
            <a:ext cx="2033155" cy="1015663"/>
          </a:xfrm>
          <a:prstGeom prst="rect">
            <a:avLst/>
          </a:prstGeom>
          <a:noFill/>
          <a:ln>
            <a:noFill/>
          </a:ln>
        </p:spPr>
        <p:txBody>
          <a:bodyPr wrap="square">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いくつかの図形を組み合わせて考えるのかな。</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39" name="矢印: 右 38">
            <a:extLst>
              <a:ext uri="{FF2B5EF4-FFF2-40B4-BE49-F238E27FC236}">
                <a16:creationId xmlns:a16="http://schemas.microsoft.com/office/drawing/2014/main" id="{A6FE30AD-93C8-D879-85D4-F57557BDD8B3}"/>
              </a:ext>
            </a:extLst>
          </p:cNvPr>
          <p:cNvSpPr/>
          <p:nvPr/>
        </p:nvSpPr>
        <p:spPr>
          <a:xfrm>
            <a:off x="5764219" y="3872698"/>
            <a:ext cx="611148" cy="64641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7191445-4F9F-10F2-C90D-1942CD3D0E42}"/>
              </a:ext>
            </a:extLst>
          </p:cNvPr>
          <p:cNvSpPr txBox="1"/>
          <p:nvPr/>
        </p:nvSpPr>
        <p:spPr>
          <a:xfrm>
            <a:off x="868054" y="1439551"/>
            <a:ext cx="10455890" cy="646331"/>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子供に「算数・数学を学ぶ必要感」を持たせる課題</a:t>
            </a:r>
          </a:p>
        </p:txBody>
      </p:sp>
      <p:sp>
        <p:nvSpPr>
          <p:cNvPr id="6" name="矢印: 右 5">
            <a:extLst>
              <a:ext uri="{FF2B5EF4-FFF2-40B4-BE49-F238E27FC236}">
                <a16:creationId xmlns:a16="http://schemas.microsoft.com/office/drawing/2014/main" id="{EA73A0EA-0FC7-3BA4-4BF8-1DAB509E972E}"/>
              </a:ext>
            </a:extLst>
          </p:cNvPr>
          <p:cNvSpPr/>
          <p:nvPr/>
        </p:nvSpPr>
        <p:spPr>
          <a:xfrm>
            <a:off x="346110" y="1501735"/>
            <a:ext cx="507169" cy="52179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Google Shape;192;p2">
            <a:extLst>
              <a:ext uri="{FF2B5EF4-FFF2-40B4-BE49-F238E27FC236}">
                <a16:creationId xmlns:a16="http://schemas.microsoft.com/office/drawing/2014/main" id="{0EDF78BA-35A5-5CAB-7B4D-A23214A40153}"/>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ますますプロブレム</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grpSp>
        <p:nvGrpSpPr>
          <p:cNvPr id="3" name="グループ化 2">
            <a:extLst>
              <a:ext uri="{FF2B5EF4-FFF2-40B4-BE49-F238E27FC236}">
                <a16:creationId xmlns:a16="http://schemas.microsoft.com/office/drawing/2014/main" id="{04391B51-32FC-B913-FC71-956D42BA1C8F}"/>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F8F627AA-FB3E-9624-A7D4-9ACD2436BE3B}"/>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ABC4C929-C80A-EF16-8AE0-2833DAADA766}"/>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B39641C6-D67E-8B7D-10FE-F4512BE4688B}"/>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9" name="山形 7">
                <a:extLst>
                  <a:ext uri="{FF2B5EF4-FFF2-40B4-BE49-F238E27FC236}">
                    <a16:creationId xmlns:a16="http://schemas.microsoft.com/office/drawing/2014/main" id="{37A593BD-A455-90BF-B3D2-89CC5655C241}"/>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4CC6593A-C52C-898E-01B3-F63E0BF23BFD}"/>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822310895"/>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正方形/長方形 1"/>
          <p:cNvSpPr/>
          <p:nvPr/>
        </p:nvSpPr>
        <p:spPr>
          <a:xfrm>
            <a:off x="5924282" y="2192418"/>
            <a:ext cx="216726" cy="248209"/>
          </a:xfrm>
          <a:prstGeom prst="rect">
            <a:avLst/>
          </a:prstGeom>
        </p:spPr>
        <p:txBody>
          <a:bodyPr wrap="none">
            <a:spAutoFit/>
          </a:bodyPr>
          <a:lstStyle/>
          <a:p>
            <a:r>
              <a:rPr lang="ja-JP" altLang="en-US" sz="1013" dirty="0"/>
              <a:t> </a:t>
            </a: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3" name="Google Shape;192;p2">
            <a:extLst>
              <a:ext uri="{FF2B5EF4-FFF2-40B4-BE49-F238E27FC236}">
                <a16:creationId xmlns:a16="http://schemas.microsoft.com/office/drawing/2014/main" id="{F2D81CFC-CC20-9EE6-9CB5-9B37AB803975}"/>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ますますタイム</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5" name="楕円 14">
            <a:extLst>
              <a:ext uri="{FF2B5EF4-FFF2-40B4-BE49-F238E27FC236}">
                <a16:creationId xmlns:a16="http://schemas.microsoft.com/office/drawing/2014/main" id="{0E229FB2-D100-C68F-92B9-C8F3680EECB9}"/>
              </a:ext>
            </a:extLst>
          </p:cNvPr>
          <p:cNvSpPr/>
          <p:nvPr/>
        </p:nvSpPr>
        <p:spPr>
          <a:xfrm>
            <a:off x="6096252" y="2369754"/>
            <a:ext cx="2618510" cy="2534292"/>
          </a:xfrm>
          <a:prstGeom prst="ellipse">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探　究</a:t>
            </a:r>
          </a:p>
        </p:txBody>
      </p:sp>
      <p:sp>
        <p:nvSpPr>
          <p:cNvPr id="22" name="楕円 21">
            <a:extLst>
              <a:ext uri="{FF2B5EF4-FFF2-40B4-BE49-F238E27FC236}">
                <a16:creationId xmlns:a16="http://schemas.microsoft.com/office/drawing/2014/main" id="{F0E7719A-AE8A-F331-EB41-18884529E920}"/>
              </a:ext>
            </a:extLst>
          </p:cNvPr>
          <p:cNvSpPr/>
          <p:nvPr/>
        </p:nvSpPr>
        <p:spPr>
          <a:xfrm>
            <a:off x="273522" y="2436004"/>
            <a:ext cx="2618510" cy="2534292"/>
          </a:xfrm>
          <a:prstGeom prst="ellipse">
            <a:avLst/>
          </a:prstGeom>
          <a:solidFill>
            <a:srgbClr val="FAD4DB"/>
          </a:solidFill>
          <a:ln>
            <a:noFill/>
          </a:ln>
          <a:effectLst/>
          <a:scene3d>
            <a:camera prst="orthographicFront"/>
            <a:lightRig rig="threePt" dir="t"/>
          </a:scene3d>
          <a:sp3d>
            <a:bevelT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復　習</a:t>
            </a:r>
          </a:p>
        </p:txBody>
      </p:sp>
      <p:sp>
        <p:nvSpPr>
          <p:cNvPr id="23" name="楕円 22">
            <a:extLst>
              <a:ext uri="{FF2B5EF4-FFF2-40B4-BE49-F238E27FC236}">
                <a16:creationId xmlns:a16="http://schemas.microsoft.com/office/drawing/2014/main" id="{E63A3ECD-8BAD-57A6-9521-348B823EB5A0}"/>
              </a:ext>
            </a:extLst>
          </p:cNvPr>
          <p:cNvSpPr/>
          <p:nvPr/>
        </p:nvSpPr>
        <p:spPr>
          <a:xfrm>
            <a:off x="9042517" y="2396397"/>
            <a:ext cx="2618510" cy="2534292"/>
          </a:xfrm>
          <a:prstGeom prst="ellipse">
            <a:avLst/>
          </a:prstGeom>
          <a:solidFill>
            <a:srgbClr val="F6FA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協　力</a:t>
            </a:r>
          </a:p>
        </p:txBody>
      </p:sp>
      <p:sp>
        <p:nvSpPr>
          <p:cNvPr id="25" name="楕円 24">
            <a:extLst>
              <a:ext uri="{FF2B5EF4-FFF2-40B4-BE49-F238E27FC236}">
                <a16:creationId xmlns:a16="http://schemas.microsoft.com/office/drawing/2014/main" id="{EBBAEE52-6297-C93E-5072-082768F9EA70}"/>
              </a:ext>
            </a:extLst>
          </p:cNvPr>
          <p:cNvSpPr/>
          <p:nvPr/>
        </p:nvSpPr>
        <p:spPr>
          <a:xfrm>
            <a:off x="3219787" y="2416200"/>
            <a:ext cx="2618510" cy="2534292"/>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演　習</a:t>
            </a:r>
          </a:p>
        </p:txBody>
      </p:sp>
      <p:sp>
        <p:nvSpPr>
          <p:cNvPr id="4" name="テキスト ボックス 3">
            <a:extLst>
              <a:ext uri="{FF2B5EF4-FFF2-40B4-BE49-F238E27FC236}">
                <a16:creationId xmlns:a16="http://schemas.microsoft.com/office/drawing/2014/main" id="{7727A98E-6D23-E9ED-217C-CE9741D93A79}"/>
              </a:ext>
            </a:extLst>
          </p:cNvPr>
          <p:cNvSpPr txBox="1"/>
          <p:nvPr/>
        </p:nvSpPr>
        <p:spPr>
          <a:xfrm>
            <a:off x="868054" y="1439551"/>
            <a:ext cx="10455890" cy="646331"/>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子供が、学習活動を選択し、取り組む時間</a:t>
            </a:r>
          </a:p>
        </p:txBody>
      </p:sp>
      <p:sp>
        <p:nvSpPr>
          <p:cNvPr id="6" name="矢印: 右 5">
            <a:extLst>
              <a:ext uri="{FF2B5EF4-FFF2-40B4-BE49-F238E27FC236}">
                <a16:creationId xmlns:a16="http://schemas.microsoft.com/office/drawing/2014/main" id="{DB2618D7-C7CD-59C7-0D7D-6AFCBC9B6D55}"/>
              </a:ext>
            </a:extLst>
          </p:cNvPr>
          <p:cNvSpPr/>
          <p:nvPr/>
        </p:nvSpPr>
        <p:spPr>
          <a:xfrm>
            <a:off x="346110" y="1501735"/>
            <a:ext cx="507169" cy="52179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61AD25E9-189B-62B4-AE5B-AD88AEE21951}"/>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D05B6864-3FDE-44EF-B44E-284070EA5A76}"/>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FA77A7AF-5282-951F-996E-0C4F56690DE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EF3915EA-03CB-B96B-A752-CC9E1F41C9CB}"/>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0" name="山形 7">
                <a:extLst>
                  <a:ext uri="{FF2B5EF4-FFF2-40B4-BE49-F238E27FC236}">
                    <a16:creationId xmlns:a16="http://schemas.microsoft.com/office/drawing/2014/main" id="{501C04AE-9896-6608-3188-E91E53C9569A}"/>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5D9ACB20-AFFF-9C61-C716-EC6463EDA628}"/>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53730140"/>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正方形/長方形 1"/>
          <p:cNvSpPr/>
          <p:nvPr/>
        </p:nvSpPr>
        <p:spPr>
          <a:xfrm>
            <a:off x="6033616" y="2696415"/>
            <a:ext cx="216726" cy="248209"/>
          </a:xfrm>
          <a:prstGeom prst="rect">
            <a:avLst/>
          </a:prstGeom>
        </p:spPr>
        <p:txBody>
          <a:bodyPr wrap="none">
            <a:spAutoFit/>
          </a:bodyPr>
          <a:lstStyle/>
          <a:p>
            <a:r>
              <a:rPr lang="ja-JP" altLang="en-US" sz="1013" dirty="0"/>
              <a:t> </a:t>
            </a: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3" name="Google Shape;192;p2">
            <a:extLst>
              <a:ext uri="{FF2B5EF4-FFF2-40B4-BE49-F238E27FC236}">
                <a16:creationId xmlns:a16="http://schemas.microsoft.com/office/drawing/2014/main" id="{F480F0D2-DBFE-F1B1-9E6C-45BEE2E5793B}"/>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ますますリフレクション</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5" name="正方形/長方形 4">
            <a:extLst>
              <a:ext uri="{FF2B5EF4-FFF2-40B4-BE49-F238E27FC236}">
                <a16:creationId xmlns:a16="http://schemas.microsoft.com/office/drawing/2014/main" id="{82F3E1E8-B856-1AF9-D080-133F49CB6BC0}"/>
              </a:ext>
            </a:extLst>
          </p:cNvPr>
          <p:cNvSpPr/>
          <p:nvPr/>
        </p:nvSpPr>
        <p:spPr>
          <a:xfrm>
            <a:off x="339436" y="2782972"/>
            <a:ext cx="11513126" cy="286789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3A6E9CE-123E-5758-7F62-C7D9ACBC9A04}"/>
              </a:ext>
            </a:extLst>
          </p:cNvPr>
          <p:cNvSpPr txBox="1"/>
          <p:nvPr/>
        </p:nvSpPr>
        <p:spPr>
          <a:xfrm>
            <a:off x="339436" y="2846011"/>
            <a:ext cx="6939721" cy="461665"/>
          </a:xfrm>
          <a:prstGeom prst="rect">
            <a:avLst/>
          </a:prstGeom>
          <a:noFill/>
          <a:ln>
            <a:noFill/>
          </a:ln>
        </p:spPr>
        <p:txBody>
          <a:bodyPr wrap="square">
            <a:spAutoFit/>
          </a:bodyPr>
          <a:lstStyle/>
          <a:p>
            <a:r>
              <a:rPr kumimoji="1" lang="en-US" altLang="ja-JP" sz="2400" dirty="0">
                <a:latin typeface="UD デジタル 教科書体 NK-B" panose="02020700000000000000" pitchFamily="18" charset="-128"/>
                <a:ea typeface="UD デジタル 教科書体 NK-B" panose="02020700000000000000" pitchFamily="18" charset="-128"/>
              </a:rPr>
              <a:t>4</a:t>
            </a:r>
            <a:r>
              <a:rPr kumimoji="1" lang="ja-JP" altLang="en-US" sz="2400" dirty="0">
                <a:latin typeface="UD デジタル 教科書体 NK-B" panose="02020700000000000000" pitchFamily="18" charset="-128"/>
                <a:ea typeface="UD デジタル 教科書体 NK-B" panose="02020700000000000000" pitchFamily="18" charset="-128"/>
              </a:rPr>
              <a:t>つの視点のいずれかについて振り返りまとめる</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3" name="楕円 22">
            <a:extLst>
              <a:ext uri="{FF2B5EF4-FFF2-40B4-BE49-F238E27FC236}">
                <a16:creationId xmlns:a16="http://schemas.microsoft.com/office/drawing/2014/main" id="{D9FB725D-E57F-7B4A-093F-BE8FBF98764B}"/>
              </a:ext>
            </a:extLst>
          </p:cNvPr>
          <p:cNvSpPr/>
          <p:nvPr/>
        </p:nvSpPr>
        <p:spPr>
          <a:xfrm>
            <a:off x="515236" y="3327201"/>
            <a:ext cx="5458588" cy="1072245"/>
          </a:xfrm>
          <a:prstGeom prst="ellipse">
            <a:avLst/>
          </a:prstGeom>
          <a:noFill/>
          <a:ln w="76200">
            <a:solidFill>
              <a:srgbClr val="FAD4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1D0516A7-052E-9F19-8FD5-81FC6DD14E52}"/>
              </a:ext>
            </a:extLst>
          </p:cNvPr>
          <p:cNvSpPr/>
          <p:nvPr/>
        </p:nvSpPr>
        <p:spPr>
          <a:xfrm>
            <a:off x="533904" y="4513380"/>
            <a:ext cx="5458588" cy="1072245"/>
          </a:xfrm>
          <a:prstGeom prst="ellipse">
            <a:avLst/>
          </a:prstGeom>
          <a:noFill/>
          <a:ln w="76200">
            <a:solidFill>
              <a:srgbClr val="DAD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D81558D-4C13-2D33-722C-872B04B21931}"/>
              </a:ext>
            </a:extLst>
          </p:cNvPr>
          <p:cNvSpPr/>
          <p:nvPr/>
        </p:nvSpPr>
        <p:spPr>
          <a:xfrm>
            <a:off x="533904" y="3448132"/>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分かったこと・分からなかったこと</a:t>
            </a:r>
          </a:p>
        </p:txBody>
      </p:sp>
      <p:sp>
        <p:nvSpPr>
          <p:cNvPr id="25" name="楕円 24">
            <a:extLst>
              <a:ext uri="{FF2B5EF4-FFF2-40B4-BE49-F238E27FC236}">
                <a16:creationId xmlns:a16="http://schemas.microsoft.com/office/drawing/2014/main" id="{21D5D3A1-F197-BD7C-DB29-A7E378637925}"/>
              </a:ext>
            </a:extLst>
          </p:cNvPr>
          <p:cNvSpPr/>
          <p:nvPr/>
        </p:nvSpPr>
        <p:spPr>
          <a:xfrm>
            <a:off x="6201758" y="3318224"/>
            <a:ext cx="5458588" cy="1072245"/>
          </a:xfrm>
          <a:prstGeom prst="ellipse">
            <a:avLst/>
          </a:prstGeom>
          <a:noFill/>
          <a:ln w="76200">
            <a:solidFill>
              <a:srgbClr val="F6FA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1AFC91A-3D93-BF49-F69C-2A1E0DD8000F}"/>
              </a:ext>
            </a:extLst>
          </p:cNvPr>
          <p:cNvSpPr/>
          <p:nvPr/>
        </p:nvSpPr>
        <p:spPr>
          <a:xfrm>
            <a:off x="6250342" y="3423643"/>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友達の考えで参考にしたこと</a:t>
            </a:r>
          </a:p>
        </p:txBody>
      </p:sp>
      <p:sp>
        <p:nvSpPr>
          <p:cNvPr id="18" name="正方形/長方形 17">
            <a:extLst>
              <a:ext uri="{FF2B5EF4-FFF2-40B4-BE49-F238E27FC236}">
                <a16:creationId xmlns:a16="http://schemas.microsoft.com/office/drawing/2014/main" id="{A095A379-150B-05C3-C43E-1B8DFD95DAEB}"/>
              </a:ext>
            </a:extLst>
          </p:cNvPr>
          <p:cNvSpPr/>
          <p:nvPr/>
        </p:nvSpPr>
        <p:spPr>
          <a:xfrm>
            <a:off x="422947" y="4651696"/>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自身の考えの変容</a:t>
            </a:r>
          </a:p>
        </p:txBody>
      </p:sp>
      <p:sp>
        <p:nvSpPr>
          <p:cNvPr id="26" name="楕円 25">
            <a:extLst>
              <a:ext uri="{FF2B5EF4-FFF2-40B4-BE49-F238E27FC236}">
                <a16:creationId xmlns:a16="http://schemas.microsoft.com/office/drawing/2014/main" id="{AC2A6E65-109F-E376-3DD4-62E5949F44DC}"/>
              </a:ext>
            </a:extLst>
          </p:cNvPr>
          <p:cNvSpPr/>
          <p:nvPr/>
        </p:nvSpPr>
        <p:spPr>
          <a:xfrm>
            <a:off x="6186960" y="4504242"/>
            <a:ext cx="5458588" cy="1072245"/>
          </a:xfrm>
          <a:prstGeom prst="ellipse">
            <a:avLst/>
          </a:prstGeom>
          <a:noFill/>
          <a:ln w="762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A97C150-0558-301D-0102-E0332AC8B932}"/>
              </a:ext>
            </a:extLst>
          </p:cNvPr>
          <p:cNvSpPr/>
          <p:nvPr/>
        </p:nvSpPr>
        <p:spPr>
          <a:xfrm>
            <a:off x="6141979" y="4578415"/>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学習内容を活用して、</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どのようなことができそうか</a:t>
            </a:r>
          </a:p>
        </p:txBody>
      </p:sp>
      <p:sp>
        <p:nvSpPr>
          <p:cNvPr id="4" name="テキスト ボックス 3">
            <a:extLst>
              <a:ext uri="{FF2B5EF4-FFF2-40B4-BE49-F238E27FC236}">
                <a16:creationId xmlns:a16="http://schemas.microsoft.com/office/drawing/2014/main" id="{F8299447-EB2C-90F2-4E3F-4183131C7ED9}"/>
              </a:ext>
            </a:extLst>
          </p:cNvPr>
          <p:cNvSpPr txBox="1"/>
          <p:nvPr/>
        </p:nvSpPr>
        <p:spPr>
          <a:xfrm>
            <a:off x="868054" y="1439551"/>
            <a:ext cx="10455890" cy="1200329"/>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子供が、授業を通じて気付いたことや発見したことを、</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まとめる活動</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6" name="矢印: 右 5">
            <a:extLst>
              <a:ext uri="{FF2B5EF4-FFF2-40B4-BE49-F238E27FC236}">
                <a16:creationId xmlns:a16="http://schemas.microsoft.com/office/drawing/2014/main" id="{FD4B90CC-8234-CF9B-6953-7F56F922484D}"/>
              </a:ext>
            </a:extLst>
          </p:cNvPr>
          <p:cNvSpPr/>
          <p:nvPr/>
        </p:nvSpPr>
        <p:spPr>
          <a:xfrm>
            <a:off x="346110" y="1501735"/>
            <a:ext cx="507169" cy="52179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CED90506-1342-68CF-B7FF-86B0BCF02F75}"/>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6888FBA4-2EFC-0E07-8088-F539E8A9B3DE}"/>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250D482B-3671-E7B2-E7C3-1906BF7DAD96}"/>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3F682A8B-5373-7BA3-689E-4393AB73B80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0" name="山形 7">
                <a:extLst>
                  <a:ext uri="{FF2B5EF4-FFF2-40B4-BE49-F238E27FC236}">
                    <a16:creationId xmlns:a16="http://schemas.microsoft.com/office/drawing/2014/main" id="{4682D7A3-FAC9-6ADC-A09A-80F4FC80EA12}"/>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C66E5A7C-6C78-669D-165D-0A7401B2098A}"/>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405603736"/>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BA48EEE-631F-1409-1EC7-2AEA999E6D37}"/>
            </a:ext>
          </a:extLst>
        </p:cNvPr>
        <p:cNvGrpSpPr/>
        <p:nvPr/>
      </p:nvGrpSpPr>
      <p:grpSpPr>
        <a:xfrm>
          <a:off x="0" y="0"/>
          <a:ext cx="0" cy="0"/>
          <a:chOff x="0" y="0"/>
          <a:chExt cx="0" cy="0"/>
        </a:xfrm>
      </p:grpSpPr>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EF87EFF2-722B-0577-E0D4-F8747BB22499}"/>
              </a:ext>
            </a:extLst>
          </p:cNvPr>
          <p:cNvPicPr>
            <a:picLocks noChangeAspect="1"/>
          </p:cNvPicPr>
          <p:nvPr/>
        </p:nvPicPr>
        <p:blipFill>
          <a:blip r:embed="rId3"/>
          <a:srcRect l="3863" t="10574" r="1015" b="43830"/>
          <a:stretch/>
        </p:blipFill>
        <p:spPr>
          <a:xfrm>
            <a:off x="172856" y="1420379"/>
            <a:ext cx="7459693" cy="4934122"/>
          </a:xfrm>
          <a:prstGeom prst="rect">
            <a:avLst/>
          </a:prstGeom>
          <a:ln>
            <a:noFill/>
          </a:ln>
        </p:spPr>
      </p:pic>
      <p:sp>
        <p:nvSpPr>
          <p:cNvPr id="36" name="テキスト ボックス 35">
            <a:extLst>
              <a:ext uri="{FF2B5EF4-FFF2-40B4-BE49-F238E27FC236}">
                <a16:creationId xmlns:a16="http://schemas.microsoft.com/office/drawing/2014/main" id="{9E97F0A1-64A0-48BC-2FF9-E8466D020139}"/>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9A1361BB-D00F-6524-AD6F-FDC6DE158366}"/>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9F1756B0-14F9-D830-14A6-3CE29B6C8AE4}"/>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2" name="雲 1">
            <a:extLst>
              <a:ext uri="{FF2B5EF4-FFF2-40B4-BE49-F238E27FC236}">
                <a16:creationId xmlns:a16="http://schemas.microsoft.com/office/drawing/2014/main" id="{F297A03E-3C26-0D9E-E4FF-8353F024EAA0}"/>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Google Shape;192;p2">
            <a:extLst>
              <a:ext uri="{FF2B5EF4-FFF2-40B4-BE49-F238E27FC236}">
                <a16:creationId xmlns:a16="http://schemas.microsoft.com/office/drawing/2014/main" id="{C06B46F7-7097-1746-2707-70CC3F4B394C}"/>
              </a:ext>
            </a:extLst>
          </p:cNvPr>
          <p:cNvSpPr txBox="1"/>
          <p:nvPr/>
        </p:nvSpPr>
        <p:spPr>
          <a:xfrm>
            <a:off x="8285939" y="4157814"/>
            <a:ext cx="3575186" cy="152924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本時の授業で</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働かせたい、数学的な見方・考え方</a:t>
            </a: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 name="矢印: 下 3">
            <a:extLst>
              <a:ext uri="{FF2B5EF4-FFF2-40B4-BE49-F238E27FC236}">
                <a16:creationId xmlns:a16="http://schemas.microsoft.com/office/drawing/2014/main" id="{74E12344-A322-E1C5-F54E-B538DD5AE331}"/>
              </a:ext>
            </a:extLst>
          </p:cNvPr>
          <p:cNvSpPr/>
          <p:nvPr/>
        </p:nvSpPr>
        <p:spPr>
          <a:xfrm rot="1564897">
            <a:off x="4143979" y="1595556"/>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9F79CD85-8A03-5F12-9910-E317A6075AE2}"/>
              </a:ext>
            </a:extLst>
          </p:cNvPr>
          <p:cNvSpPr/>
          <p:nvPr/>
        </p:nvSpPr>
        <p:spPr>
          <a:xfrm rot="20035103" flipV="1">
            <a:off x="1251843" y="5103859"/>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ABD6494F-F12A-C6A3-7458-7CE1246266E4}"/>
              </a:ext>
            </a:extLst>
          </p:cNvPr>
          <p:cNvSpPr/>
          <p:nvPr/>
        </p:nvSpPr>
        <p:spPr>
          <a:xfrm rot="1564897">
            <a:off x="2644560" y="1617348"/>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07DC23AC-3F2D-0FE5-1171-77066089E6F6}"/>
              </a:ext>
            </a:extLst>
          </p:cNvPr>
          <p:cNvSpPr/>
          <p:nvPr/>
        </p:nvSpPr>
        <p:spPr>
          <a:xfrm rot="20035103" flipV="1">
            <a:off x="6902260" y="5095720"/>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1A3EB0CA-0F37-5692-AEA1-1483EFAEFE22}"/>
              </a:ext>
            </a:extLst>
          </p:cNvPr>
          <p:cNvSpPr/>
          <p:nvPr/>
        </p:nvSpPr>
        <p:spPr>
          <a:xfrm rot="20035103" flipV="1">
            <a:off x="5495295" y="5091212"/>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A6BB30B3-A22C-46AB-003D-F56E7982A5B1}"/>
              </a:ext>
            </a:extLst>
          </p:cNvPr>
          <p:cNvSpPr/>
          <p:nvPr/>
        </p:nvSpPr>
        <p:spPr>
          <a:xfrm rot="20035103" flipV="1">
            <a:off x="4088330" y="5091212"/>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BB4E0715-9E1E-87D7-2B02-73D5DC1DA91F}"/>
              </a:ext>
            </a:extLst>
          </p:cNvPr>
          <p:cNvSpPr/>
          <p:nvPr/>
        </p:nvSpPr>
        <p:spPr>
          <a:xfrm rot="20035103" flipV="1">
            <a:off x="2644559" y="5093910"/>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353FAC3C-4044-A1CD-06C6-869FF95D2FEA}"/>
              </a:ext>
            </a:extLst>
          </p:cNvPr>
          <p:cNvGrpSpPr/>
          <p:nvPr/>
        </p:nvGrpSpPr>
        <p:grpSpPr>
          <a:xfrm>
            <a:off x="67790" y="122584"/>
            <a:ext cx="11995837" cy="662335"/>
            <a:chOff x="212168" y="79617"/>
            <a:chExt cx="9504167" cy="662335"/>
          </a:xfrm>
        </p:grpSpPr>
        <p:grpSp>
          <p:nvGrpSpPr>
            <p:cNvPr id="20" name="グループ化 19">
              <a:extLst>
                <a:ext uri="{FF2B5EF4-FFF2-40B4-BE49-F238E27FC236}">
                  <a16:creationId xmlns:a16="http://schemas.microsoft.com/office/drawing/2014/main" id="{AB0C4508-D012-6746-ED49-38FED89C981D}"/>
                </a:ext>
              </a:extLst>
            </p:cNvPr>
            <p:cNvGrpSpPr/>
            <p:nvPr/>
          </p:nvGrpSpPr>
          <p:grpSpPr>
            <a:xfrm>
              <a:off x="212168" y="79617"/>
              <a:ext cx="9504167" cy="661967"/>
              <a:chOff x="254659" y="79617"/>
              <a:chExt cx="9440393" cy="661967"/>
            </a:xfrm>
          </p:grpSpPr>
          <p:sp>
            <p:nvSpPr>
              <p:cNvPr id="24" name="山形 7">
                <a:extLst>
                  <a:ext uri="{FF2B5EF4-FFF2-40B4-BE49-F238E27FC236}">
                    <a16:creationId xmlns:a16="http://schemas.microsoft.com/office/drawing/2014/main" id="{EF6CB64B-04BA-0715-C9BA-3491FB668AA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5" name="山形 7">
                <a:extLst>
                  <a:ext uri="{FF2B5EF4-FFF2-40B4-BE49-F238E27FC236}">
                    <a16:creationId xmlns:a16="http://schemas.microsoft.com/office/drawing/2014/main" id="{5E1F85CE-309F-6C58-AD9B-898A8ECD660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6" name="山形 7">
                <a:extLst>
                  <a:ext uri="{FF2B5EF4-FFF2-40B4-BE49-F238E27FC236}">
                    <a16:creationId xmlns:a16="http://schemas.microsoft.com/office/drawing/2014/main" id="{F4C1B51E-F00B-892D-2D04-58B4B77173E1}"/>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23" name="山形 7">
              <a:extLst>
                <a:ext uri="{FF2B5EF4-FFF2-40B4-BE49-F238E27FC236}">
                  <a16:creationId xmlns:a16="http://schemas.microsoft.com/office/drawing/2014/main" id="{F7AF1F32-6C28-5E10-2202-98558D286D9B}"/>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615971435"/>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046426D-5CC3-68D4-C70F-19A33C64E6C3}"/>
            </a:ext>
          </a:extLst>
        </p:cNvPr>
        <p:cNvGrpSpPr/>
        <p:nvPr/>
      </p:nvGrpSpPr>
      <p:grpSpPr>
        <a:xfrm>
          <a:off x="0" y="0"/>
          <a:ext cx="0" cy="0"/>
          <a:chOff x="0" y="0"/>
          <a:chExt cx="0" cy="0"/>
        </a:xfrm>
      </p:grpSpPr>
      <p:pic>
        <p:nvPicPr>
          <p:cNvPr id="21" name="図 20" descr="テキスト&#10;&#10;中程度の精度で自動的に生成された説明">
            <a:extLst>
              <a:ext uri="{FF2B5EF4-FFF2-40B4-BE49-F238E27FC236}">
                <a16:creationId xmlns:a16="http://schemas.microsoft.com/office/drawing/2014/main" id="{33CFD724-BCC6-A8C6-FD3F-BA98F5094C50}"/>
              </a:ext>
            </a:extLst>
          </p:cNvPr>
          <p:cNvPicPr>
            <a:picLocks noChangeAspect="1"/>
          </p:cNvPicPr>
          <p:nvPr/>
        </p:nvPicPr>
        <p:blipFill>
          <a:blip r:embed="rId3"/>
          <a:srcRect t="1227"/>
          <a:stretch/>
        </p:blipFill>
        <p:spPr>
          <a:xfrm>
            <a:off x="313831" y="1600618"/>
            <a:ext cx="7056732" cy="4614112"/>
          </a:xfrm>
          <a:prstGeom prst="rect">
            <a:avLst/>
          </a:prstGeom>
        </p:spPr>
      </p:pic>
      <p:sp>
        <p:nvSpPr>
          <p:cNvPr id="36" name="テキスト ボックス 35">
            <a:extLst>
              <a:ext uri="{FF2B5EF4-FFF2-40B4-BE49-F238E27FC236}">
                <a16:creationId xmlns:a16="http://schemas.microsoft.com/office/drawing/2014/main" id="{98927CCA-916C-69EE-5E56-047ABC69AD6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C82566EC-4C23-6894-35C5-38DD6E498306}"/>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7FF61F2E-11E0-563A-D2E3-D977D567D45D}"/>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3" name="雲 2">
            <a:extLst>
              <a:ext uri="{FF2B5EF4-FFF2-40B4-BE49-F238E27FC236}">
                <a16:creationId xmlns:a16="http://schemas.microsoft.com/office/drawing/2014/main" id="{12438EF2-8523-0A3C-4EEB-1830837492D1}"/>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Google Shape;192;p2">
            <a:extLst>
              <a:ext uri="{FF2B5EF4-FFF2-40B4-BE49-F238E27FC236}">
                <a16:creationId xmlns:a16="http://schemas.microsoft.com/office/drawing/2014/main" id="{AC87CA55-8244-7641-8C06-A92ADDC620F9}"/>
              </a:ext>
            </a:extLst>
          </p:cNvPr>
          <p:cNvSpPr txBox="1"/>
          <p:nvPr/>
        </p:nvSpPr>
        <p:spPr>
          <a:xfrm>
            <a:off x="7991183" y="4159138"/>
            <a:ext cx="3861038" cy="1529242"/>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200" u="sng" dirty="0">
                <a:solidFill>
                  <a:srgbClr val="0070C0"/>
                </a:solidFill>
                <a:latin typeface="UD デジタル 教科書体 NK-B" panose="02020700000000000000" pitchFamily="18" charset="-128"/>
                <a:ea typeface="UD デジタル 教科書体 NK-B" panose="02020700000000000000" pitchFamily="18" charset="-128"/>
                <a:cs typeface="Calibri"/>
                <a:sym typeface="Calibri"/>
              </a:rPr>
              <a:t>働かせたい数学的な見方・考え方</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」と「</a:t>
            </a:r>
            <a:r>
              <a:rPr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発問の目的</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」を表示</a:t>
            </a: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楕円 4">
            <a:extLst>
              <a:ext uri="{FF2B5EF4-FFF2-40B4-BE49-F238E27FC236}">
                <a16:creationId xmlns:a16="http://schemas.microsoft.com/office/drawing/2014/main" id="{B8CE9FFB-ED36-1A11-D7F1-478FECB16A53}"/>
              </a:ext>
            </a:extLst>
          </p:cNvPr>
          <p:cNvSpPr/>
          <p:nvPr/>
        </p:nvSpPr>
        <p:spPr>
          <a:xfrm>
            <a:off x="6058138" y="2340537"/>
            <a:ext cx="1699998" cy="5277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92;p2">
            <a:extLst>
              <a:ext uri="{FF2B5EF4-FFF2-40B4-BE49-F238E27FC236}">
                <a16:creationId xmlns:a16="http://schemas.microsoft.com/office/drawing/2014/main" id="{7E7C0A81-A1D1-851D-5FEC-97E3370428F8}"/>
              </a:ext>
            </a:extLst>
          </p:cNvPr>
          <p:cNvSpPr txBox="1"/>
          <p:nvPr/>
        </p:nvSpPr>
        <p:spPr>
          <a:xfrm>
            <a:off x="6235219" y="2435389"/>
            <a:ext cx="1699998" cy="359691"/>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発問の目的</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7" name="楕円 6">
            <a:extLst>
              <a:ext uri="{FF2B5EF4-FFF2-40B4-BE49-F238E27FC236}">
                <a16:creationId xmlns:a16="http://schemas.microsoft.com/office/drawing/2014/main" id="{D98C81A4-084B-1C0F-66A0-40A7CE475073}"/>
              </a:ext>
            </a:extLst>
          </p:cNvPr>
          <p:cNvSpPr/>
          <p:nvPr/>
        </p:nvSpPr>
        <p:spPr>
          <a:xfrm>
            <a:off x="26484" y="5845408"/>
            <a:ext cx="2975636" cy="97288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192;p2">
            <a:extLst>
              <a:ext uri="{FF2B5EF4-FFF2-40B4-BE49-F238E27FC236}">
                <a16:creationId xmlns:a16="http://schemas.microsoft.com/office/drawing/2014/main" id="{97EF1D1A-822A-E22C-4D3B-4AA597E41129}"/>
              </a:ext>
            </a:extLst>
          </p:cNvPr>
          <p:cNvSpPr txBox="1"/>
          <p:nvPr/>
        </p:nvSpPr>
        <p:spPr>
          <a:xfrm>
            <a:off x="368646" y="5981624"/>
            <a:ext cx="2640631"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働かせたい</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3" name="四角形: 角を丸くする 12">
            <a:extLst>
              <a:ext uri="{FF2B5EF4-FFF2-40B4-BE49-F238E27FC236}">
                <a16:creationId xmlns:a16="http://schemas.microsoft.com/office/drawing/2014/main" id="{2D4F777F-0430-6768-3960-EA4D1729F389}"/>
              </a:ext>
            </a:extLst>
          </p:cNvPr>
          <p:cNvSpPr/>
          <p:nvPr/>
        </p:nvSpPr>
        <p:spPr>
          <a:xfrm>
            <a:off x="958811" y="4159138"/>
            <a:ext cx="1012229" cy="1165238"/>
          </a:xfrm>
          <a:prstGeom prst="roundRect">
            <a:avLst/>
          </a:prstGeom>
          <a:noFill/>
          <a:ln w="1016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FA0C18CB-5B1B-B129-F823-79A2B53AA505}"/>
              </a:ext>
            </a:extLst>
          </p:cNvPr>
          <p:cNvSpPr/>
          <p:nvPr/>
        </p:nvSpPr>
        <p:spPr>
          <a:xfrm>
            <a:off x="5076659" y="1620938"/>
            <a:ext cx="803267" cy="804291"/>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C3DB8B8A-8981-36AF-B770-22D95B51BB8D}"/>
              </a:ext>
            </a:extLst>
          </p:cNvPr>
          <p:cNvSpPr/>
          <p:nvPr/>
        </p:nvSpPr>
        <p:spPr>
          <a:xfrm>
            <a:off x="958811" y="1692916"/>
            <a:ext cx="1134149" cy="732313"/>
          </a:xfrm>
          <a:prstGeom prst="roundRect">
            <a:avLst/>
          </a:prstGeom>
          <a:noFill/>
          <a:ln w="1016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518555-3A49-1DC1-30D2-91041BC7CE43}"/>
              </a:ext>
            </a:extLst>
          </p:cNvPr>
          <p:cNvSpPr/>
          <p:nvPr/>
        </p:nvSpPr>
        <p:spPr>
          <a:xfrm>
            <a:off x="5076659" y="4220098"/>
            <a:ext cx="803267" cy="804291"/>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10F5F385-3737-C808-EDF3-5B1B813896C1}"/>
              </a:ext>
            </a:extLst>
          </p:cNvPr>
          <p:cNvGrpSpPr/>
          <p:nvPr/>
        </p:nvGrpSpPr>
        <p:grpSpPr>
          <a:xfrm>
            <a:off x="67790" y="122584"/>
            <a:ext cx="11995837" cy="662335"/>
            <a:chOff x="212168" y="79617"/>
            <a:chExt cx="9504167" cy="662335"/>
          </a:xfrm>
        </p:grpSpPr>
        <p:grpSp>
          <p:nvGrpSpPr>
            <p:cNvPr id="23" name="グループ化 22">
              <a:extLst>
                <a:ext uri="{FF2B5EF4-FFF2-40B4-BE49-F238E27FC236}">
                  <a16:creationId xmlns:a16="http://schemas.microsoft.com/office/drawing/2014/main" id="{40246735-0CFB-C440-0265-5A8BA45F6A9B}"/>
                </a:ext>
              </a:extLst>
            </p:cNvPr>
            <p:cNvGrpSpPr/>
            <p:nvPr/>
          </p:nvGrpSpPr>
          <p:grpSpPr>
            <a:xfrm>
              <a:off x="212168" y="79617"/>
              <a:ext cx="9504167" cy="661967"/>
              <a:chOff x="254659" y="79617"/>
              <a:chExt cx="9440393" cy="661967"/>
            </a:xfrm>
          </p:grpSpPr>
          <p:sp>
            <p:nvSpPr>
              <p:cNvPr id="25" name="山形 7">
                <a:extLst>
                  <a:ext uri="{FF2B5EF4-FFF2-40B4-BE49-F238E27FC236}">
                    <a16:creationId xmlns:a16="http://schemas.microsoft.com/office/drawing/2014/main" id="{40B92E44-3540-91FA-EF8F-C8B43BAF1F1B}"/>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6" name="山形 7">
                <a:extLst>
                  <a:ext uri="{FF2B5EF4-FFF2-40B4-BE49-F238E27FC236}">
                    <a16:creationId xmlns:a16="http://schemas.microsoft.com/office/drawing/2014/main" id="{FB2F3534-092F-6F07-F452-A86C21BF4A4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7" name="山形 7">
                <a:extLst>
                  <a:ext uri="{FF2B5EF4-FFF2-40B4-BE49-F238E27FC236}">
                    <a16:creationId xmlns:a16="http://schemas.microsoft.com/office/drawing/2014/main" id="{C8C6BCAA-1215-C1C8-9371-369ED874FB53}"/>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24" name="山形 7">
              <a:extLst>
                <a:ext uri="{FF2B5EF4-FFF2-40B4-BE49-F238E27FC236}">
                  <a16:creationId xmlns:a16="http://schemas.microsoft.com/office/drawing/2014/main" id="{B57F498B-A5CD-9D0D-1D0B-86A7A0FFFA03}"/>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621334133"/>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AF210775-574C-B395-A91D-C5D4ADA79827}"/>
            </a:ext>
          </a:extLst>
        </p:cNvPr>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5E766CCB-485B-0233-5B37-5E07D8CBD1A0}"/>
              </a:ext>
            </a:extLst>
          </p:cNvPr>
          <p:cNvPicPr>
            <a:picLocks noChangeAspect="1"/>
          </p:cNvPicPr>
          <p:nvPr/>
        </p:nvPicPr>
        <p:blipFill>
          <a:blip r:embed="rId3"/>
          <a:stretch>
            <a:fillRect/>
          </a:stretch>
        </p:blipFill>
        <p:spPr>
          <a:xfrm>
            <a:off x="306170" y="1595734"/>
            <a:ext cx="7432196" cy="3817982"/>
          </a:xfrm>
          <a:prstGeom prst="rect">
            <a:avLst/>
          </a:prstGeom>
        </p:spPr>
      </p:pic>
      <p:sp>
        <p:nvSpPr>
          <p:cNvPr id="36" name="テキスト ボックス 35">
            <a:extLst>
              <a:ext uri="{FF2B5EF4-FFF2-40B4-BE49-F238E27FC236}">
                <a16:creationId xmlns:a16="http://schemas.microsoft.com/office/drawing/2014/main" id="{A4368AC8-FC39-C43A-DCFC-07239D553F7B}"/>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F7E2B652-759B-87EB-F20C-DE4C331CD9D3}"/>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A4E9B189-A78D-0624-F8F1-F16997934CAB}"/>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2" name="楕円 1">
            <a:extLst>
              <a:ext uri="{FF2B5EF4-FFF2-40B4-BE49-F238E27FC236}">
                <a16:creationId xmlns:a16="http://schemas.microsoft.com/office/drawing/2014/main" id="{132086BB-CF1F-4580-683A-F6354509B8FC}"/>
              </a:ext>
            </a:extLst>
          </p:cNvPr>
          <p:cNvSpPr/>
          <p:nvPr/>
        </p:nvSpPr>
        <p:spPr>
          <a:xfrm>
            <a:off x="8566772" y="1481968"/>
            <a:ext cx="2975636" cy="13236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Google Shape;192;p2">
            <a:extLst>
              <a:ext uri="{FF2B5EF4-FFF2-40B4-BE49-F238E27FC236}">
                <a16:creationId xmlns:a16="http://schemas.microsoft.com/office/drawing/2014/main" id="{AB50B921-BCC7-2C46-D8D2-611131DBFC84}"/>
              </a:ext>
            </a:extLst>
          </p:cNvPr>
          <p:cNvSpPr txBox="1"/>
          <p:nvPr/>
        </p:nvSpPr>
        <p:spPr>
          <a:xfrm>
            <a:off x="8887789" y="1668487"/>
            <a:ext cx="2415033" cy="975244"/>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問題場面との出合い</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から課題設定までの</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流れのポイント</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 name="矢印: 下 5">
            <a:extLst>
              <a:ext uri="{FF2B5EF4-FFF2-40B4-BE49-F238E27FC236}">
                <a16:creationId xmlns:a16="http://schemas.microsoft.com/office/drawing/2014/main" id="{B85DC2EE-30A8-7588-9688-66B1F5F56815}"/>
              </a:ext>
            </a:extLst>
          </p:cNvPr>
          <p:cNvSpPr/>
          <p:nvPr/>
        </p:nvSpPr>
        <p:spPr>
          <a:xfrm rot="16200000" flipH="1" flipV="1">
            <a:off x="7859835" y="1838225"/>
            <a:ext cx="540000" cy="684000"/>
          </a:xfrm>
          <a:prstGeom prst="downArrow">
            <a:avLst>
              <a:gd name="adj1" fmla="val 31472"/>
              <a:gd name="adj2" fmla="val 43088"/>
            </a:avLst>
          </a:prstGeom>
          <a:solidFill>
            <a:srgbClr val="FF0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solidFill>
                <a:schemeClr val="bg1"/>
              </a:solidFill>
            </a:endParaRPr>
          </a:p>
        </p:txBody>
      </p:sp>
      <p:sp>
        <p:nvSpPr>
          <p:cNvPr id="7" name="雲 6">
            <a:extLst>
              <a:ext uri="{FF2B5EF4-FFF2-40B4-BE49-F238E27FC236}">
                <a16:creationId xmlns:a16="http://schemas.microsoft.com/office/drawing/2014/main" id="{7C4B89CF-4656-676C-5154-4CE179793AEA}"/>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Google Shape;192;p2">
            <a:extLst>
              <a:ext uri="{FF2B5EF4-FFF2-40B4-BE49-F238E27FC236}">
                <a16:creationId xmlns:a16="http://schemas.microsoft.com/office/drawing/2014/main" id="{78A4B7DE-75D6-EC13-2B5C-A828833EBE33}"/>
              </a:ext>
            </a:extLst>
          </p:cNvPr>
          <p:cNvSpPr txBox="1"/>
          <p:nvPr/>
        </p:nvSpPr>
        <p:spPr>
          <a:xfrm>
            <a:off x="8384667" y="4153947"/>
            <a:ext cx="3279497" cy="1529242"/>
          </a:xfrm>
          <a:prstGeom prst="rect">
            <a:avLst/>
          </a:prstGeom>
          <a:noFill/>
          <a:ln w="12700">
            <a:noFill/>
          </a:ln>
        </p:spPr>
        <p:txBody>
          <a:bodyPr spcFirstLastPara="1" wrap="square" lIns="51427" tIns="25706" rIns="51427" bIns="25706"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算数・数学を学ぶ</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必要感を持たせる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課題を設定</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11" name="グループ化 10">
            <a:extLst>
              <a:ext uri="{FF2B5EF4-FFF2-40B4-BE49-F238E27FC236}">
                <a16:creationId xmlns:a16="http://schemas.microsoft.com/office/drawing/2014/main" id="{C1D929A1-B7CF-F1C3-7A36-4AA542101A25}"/>
              </a:ext>
            </a:extLst>
          </p:cNvPr>
          <p:cNvGrpSpPr/>
          <p:nvPr/>
        </p:nvGrpSpPr>
        <p:grpSpPr>
          <a:xfrm>
            <a:off x="67790" y="122584"/>
            <a:ext cx="11995837" cy="662335"/>
            <a:chOff x="212168" y="79617"/>
            <a:chExt cx="9504167" cy="662335"/>
          </a:xfrm>
        </p:grpSpPr>
        <p:grpSp>
          <p:nvGrpSpPr>
            <p:cNvPr id="14" name="グループ化 13">
              <a:extLst>
                <a:ext uri="{FF2B5EF4-FFF2-40B4-BE49-F238E27FC236}">
                  <a16:creationId xmlns:a16="http://schemas.microsoft.com/office/drawing/2014/main" id="{F63067D2-0B5E-42D1-4C36-2009885836CB}"/>
                </a:ext>
              </a:extLst>
            </p:cNvPr>
            <p:cNvGrpSpPr/>
            <p:nvPr/>
          </p:nvGrpSpPr>
          <p:grpSpPr>
            <a:xfrm>
              <a:off x="212168" y="79617"/>
              <a:ext cx="9504167" cy="661967"/>
              <a:chOff x="254659" y="79617"/>
              <a:chExt cx="9440393" cy="661967"/>
            </a:xfrm>
          </p:grpSpPr>
          <p:sp>
            <p:nvSpPr>
              <p:cNvPr id="16" name="山形 7">
                <a:extLst>
                  <a:ext uri="{FF2B5EF4-FFF2-40B4-BE49-F238E27FC236}">
                    <a16:creationId xmlns:a16="http://schemas.microsoft.com/office/drawing/2014/main" id="{77D3D440-6CD4-EFCA-08FD-3D452A9833DB}"/>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1" name="山形 7">
                <a:extLst>
                  <a:ext uri="{FF2B5EF4-FFF2-40B4-BE49-F238E27FC236}">
                    <a16:creationId xmlns:a16="http://schemas.microsoft.com/office/drawing/2014/main" id="{7478EF51-71A3-6D38-62C1-10AF5A07F645}"/>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2" name="山形 7">
                <a:extLst>
                  <a:ext uri="{FF2B5EF4-FFF2-40B4-BE49-F238E27FC236}">
                    <a16:creationId xmlns:a16="http://schemas.microsoft.com/office/drawing/2014/main" id="{24F83D46-3701-D185-3B75-32F996348A5C}"/>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5" name="山形 7">
              <a:extLst>
                <a:ext uri="{FF2B5EF4-FFF2-40B4-BE49-F238E27FC236}">
                  <a16:creationId xmlns:a16="http://schemas.microsoft.com/office/drawing/2014/main" id="{F42467A7-0366-204A-EE5C-7D55D0924875}"/>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80075719"/>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596EC223-85F5-D987-9E69-07620AA1C02E}"/>
            </a:ext>
          </a:extLst>
        </p:cNvPr>
        <p:cNvGrpSpPr/>
        <p:nvPr/>
      </p:nvGrpSpPr>
      <p:grpSpPr>
        <a:xfrm>
          <a:off x="0" y="0"/>
          <a:ext cx="0" cy="0"/>
          <a:chOff x="0" y="0"/>
          <a:chExt cx="0" cy="0"/>
        </a:xfrm>
      </p:grpSpPr>
      <p:pic>
        <p:nvPicPr>
          <p:cNvPr id="3" name="図 2" descr="ダイアグラム, テキスト&#10;&#10;自動的に生成された説明">
            <a:extLst>
              <a:ext uri="{FF2B5EF4-FFF2-40B4-BE49-F238E27FC236}">
                <a16:creationId xmlns:a16="http://schemas.microsoft.com/office/drawing/2014/main" id="{D685AE59-515E-B506-18F2-427290A0CE93}"/>
              </a:ext>
            </a:extLst>
          </p:cNvPr>
          <p:cNvPicPr>
            <a:picLocks noChangeAspect="1"/>
          </p:cNvPicPr>
          <p:nvPr/>
        </p:nvPicPr>
        <p:blipFill>
          <a:blip r:embed="rId3"/>
          <a:srcRect b="34686"/>
          <a:stretch/>
        </p:blipFill>
        <p:spPr>
          <a:xfrm>
            <a:off x="309758" y="1758292"/>
            <a:ext cx="7509729" cy="3933847"/>
          </a:xfrm>
          <a:prstGeom prst="rect">
            <a:avLst/>
          </a:prstGeom>
        </p:spPr>
      </p:pic>
      <p:sp>
        <p:nvSpPr>
          <p:cNvPr id="36" name="テキスト ボックス 35">
            <a:extLst>
              <a:ext uri="{FF2B5EF4-FFF2-40B4-BE49-F238E27FC236}">
                <a16:creationId xmlns:a16="http://schemas.microsoft.com/office/drawing/2014/main" id="{AA3254E9-7FBC-5207-B21F-43E049FAC5D3}"/>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DAB79729-0897-F3F6-6094-4DD54CE929C8}"/>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E8B314B8-5F4C-F543-F4F1-A5C235046BC5}"/>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2" name="楕円 11">
            <a:extLst>
              <a:ext uri="{FF2B5EF4-FFF2-40B4-BE49-F238E27FC236}">
                <a16:creationId xmlns:a16="http://schemas.microsoft.com/office/drawing/2014/main" id="{856897C1-6F2D-F7FA-6386-0D61E9F9E4C4}"/>
              </a:ext>
            </a:extLst>
          </p:cNvPr>
          <p:cNvSpPr/>
          <p:nvPr/>
        </p:nvSpPr>
        <p:spPr>
          <a:xfrm>
            <a:off x="5271852" y="2501666"/>
            <a:ext cx="1859281" cy="52278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Google Shape;192;p2">
            <a:extLst>
              <a:ext uri="{FF2B5EF4-FFF2-40B4-BE49-F238E27FC236}">
                <a16:creationId xmlns:a16="http://schemas.microsoft.com/office/drawing/2014/main" id="{D70B8D2F-CD45-80E7-9D4F-ABF621B410F2}"/>
              </a:ext>
            </a:extLst>
          </p:cNvPr>
          <p:cNvSpPr txBox="1"/>
          <p:nvPr/>
        </p:nvSpPr>
        <p:spPr>
          <a:xfrm>
            <a:off x="5536162" y="2583213"/>
            <a:ext cx="3279497" cy="359691"/>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活動の概要</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 name="楕円 1">
            <a:extLst>
              <a:ext uri="{FF2B5EF4-FFF2-40B4-BE49-F238E27FC236}">
                <a16:creationId xmlns:a16="http://schemas.microsoft.com/office/drawing/2014/main" id="{CB1B39AA-1796-E29D-4537-BD5662F2C2FD}"/>
              </a:ext>
            </a:extLst>
          </p:cNvPr>
          <p:cNvSpPr/>
          <p:nvPr/>
        </p:nvSpPr>
        <p:spPr>
          <a:xfrm>
            <a:off x="439100" y="5794260"/>
            <a:ext cx="2683167" cy="93739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Google Shape;192;p2">
            <a:extLst>
              <a:ext uri="{FF2B5EF4-FFF2-40B4-BE49-F238E27FC236}">
                <a16:creationId xmlns:a16="http://schemas.microsoft.com/office/drawing/2014/main" id="{9B14AC80-BA0D-7A9B-FA4B-48D87981F154}"/>
              </a:ext>
            </a:extLst>
          </p:cNvPr>
          <p:cNvSpPr txBox="1"/>
          <p:nvPr/>
        </p:nvSpPr>
        <p:spPr>
          <a:xfrm>
            <a:off x="649898" y="5930577"/>
            <a:ext cx="2472369"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「探究」の具体的な</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内容も例示している</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雲 4">
            <a:extLst>
              <a:ext uri="{FF2B5EF4-FFF2-40B4-BE49-F238E27FC236}">
                <a16:creationId xmlns:a16="http://schemas.microsoft.com/office/drawing/2014/main" id="{D20A8A29-9E99-9153-33F0-922E8725B41E}"/>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Google Shape;192;p2">
            <a:extLst>
              <a:ext uri="{FF2B5EF4-FFF2-40B4-BE49-F238E27FC236}">
                <a16:creationId xmlns:a16="http://schemas.microsoft.com/office/drawing/2014/main" id="{97849275-5112-587D-E867-56AECECE6B60}"/>
              </a:ext>
            </a:extLst>
          </p:cNvPr>
          <p:cNvSpPr txBox="1"/>
          <p:nvPr/>
        </p:nvSpPr>
        <p:spPr>
          <a:xfrm>
            <a:off x="8131615" y="4163199"/>
            <a:ext cx="3726609" cy="1529242"/>
          </a:xfrm>
          <a:prstGeom prst="rect">
            <a:avLst/>
          </a:prstGeom>
          <a:noFill/>
          <a:ln w="12700">
            <a:noFill/>
          </a:ln>
        </p:spPr>
        <p:txBody>
          <a:bodyPr spcFirstLastPara="1" wrap="square" lIns="51427" tIns="25706" rIns="51427" bIns="25706"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児童一人一人が、</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学習活動を選択し、取り組む時間を設定</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7" name="吹き出し: 角を丸めた四角形 6">
            <a:extLst>
              <a:ext uri="{FF2B5EF4-FFF2-40B4-BE49-F238E27FC236}">
                <a16:creationId xmlns:a16="http://schemas.microsoft.com/office/drawing/2014/main" id="{3E834CBE-915B-270B-88B7-51617EE14ED0}"/>
              </a:ext>
            </a:extLst>
          </p:cNvPr>
          <p:cNvSpPr/>
          <p:nvPr/>
        </p:nvSpPr>
        <p:spPr>
          <a:xfrm>
            <a:off x="439100" y="4618945"/>
            <a:ext cx="3002972" cy="1044000"/>
          </a:xfrm>
          <a:prstGeom prst="wedgeRoundRectCallout">
            <a:avLst>
              <a:gd name="adj1" fmla="val 59686"/>
              <a:gd name="adj2" fmla="val -51788"/>
              <a:gd name="adj3" fmla="val 16667"/>
            </a:avLst>
          </a:pr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EE84EEDD-0BF9-7CA7-7455-85292B7B6BBC}"/>
              </a:ext>
            </a:extLst>
          </p:cNvPr>
          <p:cNvGrpSpPr/>
          <p:nvPr/>
        </p:nvGrpSpPr>
        <p:grpSpPr>
          <a:xfrm>
            <a:off x="67790" y="122584"/>
            <a:ext cx="11995837" cy="662335"/>
            <a:chOff x="212168" y="79617"/>
            <a:chExt cx="9504167" cy="662335"/>
          </a:xfrm>
        </p:grpSpPr>
        <p:grpSp>
          <p:nvGrpSpPr>
            <p:cNvPr id="10" name="グループ化 9">
              <a:extLst>
                <a:ext uri="{FF2B5EF4-FFF2-40B4-BE49-F238E27FC236}">
                  <a16:creationId xmlns:a16="http://schemas.microsoft.com/office/drawing/2014/main" id="{AF98CFCC-3BB6-AFB5-6802-C88FC3E3CE4A}"/>
                </a:ext>
              </a:extLst>
            </p:cNvPr>
            <p:cNvGrpSpPr/>
            <p:nvPr/>
          </p:nvGrpSpPr>
          <p:grpSpPr>
            <a:xfrm>
              <a:off x="212168" y="79617"/>
              <a:ext cx="9504167" cy="661967"/>
              <a:chOff x="254659" y="79617"/>
              <a:chExt cx="9440393" cy="661967"/>
            </a:xfrm>
          </p:grpSpPr>
          <p:sp>
            <p:nvSpPr>
              <p:cNvPr id="14" name="山形 7">
                <a:extLst>
                  <a:ext uri="{FF2B5EF4-FFF2-40B4-BE49-F238E27FC236}">
                    <a16:creationId xmlns:a16="http://schemas.microsoft.com/office/drawing/2014/main" id="{3927DF28-B7EF-36C4-7561-97813A746F2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5" name="山形 7">
                <a:extLst>
                  <a:ext uri="{FF2B5EF4-FFF2-40B4-BE49-F238E27FC236}">
                    <a16:creationId xmlns:a16="http://schemas.microsoft.com/office/drawing/2014/main" id="{7B7F12A1-5B17-EAB7-92C5-316758A5832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6" name="山形 7">
                <a:extLst>
                  <a:ext uri="{FF2B5EF4-FFF2-40B4-BE49-F238E27FC236}">
                    <a16:creationId xmlns:a16="http://schemas.microsoft.com/office/drawing/2014/main" id="{53041135-5AEA-2B35-CDCC-48C2CB656441}"/>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1" name="山形 7">
              <a:extLst>
                <a:ext uri="{FF2B5EF4-FFF2-40B4-BE49-F238E27FC236}">
                  <a16:creationId xmlns:a16="http://schemas.microsoft.com/office/drawing/2014/main" id="{747B2B13-98C4-7B14-E050-E16145DB4C7F}"/>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190482088"/>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12CADED-B0AF-6814-6900-15450500AD99}"/>
            </a:ext>
          </a:extLst>
        </p:cNvPr>
        <p:cNvGrpSpPr/>
        <p:nvPr/>
      </p:nvGrpSpPr>
      <p:grpSpPr>
        <a:xfrm>
          <a:off x="0" y="0"/>
          <a:ext cx="0" cy="0"/>
          <a:chOff x="0" y="0"/>
          <a:chExt cx="0" cy="0"/>
        </a:xfrm>
      </p:grpSpPr>
      <p:pic>
        <p:nvPicPr>
          <p:cNvPr id="4" name="図 3" descr="ダイアグラム, テキスト&#10;&#10;自動的に生成された説明">
            <a:extLst>
              <a:ext uri="{FF2B5EF4-FFF2-40B4-BE49-F238E27FC236}">
                <a16:creationId xmlns:a16="http://schemas.microsoft.com/office/drawing/2014/main" id="{28B1FDEC-5E6E-2462-B86A-14745B9BEF9D}"/>
              </a:ext>
            </a:extLst>
          </p:cNvPr>
          <p:cNvPicPr>
            <a:picLocks noChangeAspect="1"/>
          </p:cNvPicPr>
          <p:nvPr/>
        </p:nvPicPr>
        <p:blipFill>
          <a:blip r:embed="rId3"/>
          <a:srcRect t="69249"/>
          <a:stretch/>
        </p:blipFill>
        <p:spPr>
          <a:xfrm>
            <a:off x="336727" y="2533990"/>
            <a:ext cx="7444382" cy="1836000"/>
          </a:xfrm>
          <a:prstGeom prst="rect">
            <a:avLst/>
          </a:prstGeom>
        </p:spPr>
      </p:pic>
      <p:sp>
        <p:nvSpPr>
          <p:cNvPr id="36" name="テキスト ボックス 35">
            <a:extLst>
              <a:ext uri="{FF2B5EF4-FFF2-40B4-BE49-F238E27FC236}">
                <a16:creationId xmlns:a16="http://schemas.microsoft.com/office/drawing/2014/main" id="{FC8411DB-FF6F-CADB-2844-F8D6540181F2}"/>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E03DCA5C-E2A2-0A9C-8C90-1CD639DA8104}"/>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AB123DAC-CA0E-DC94-EAD3-92D842411277}"/>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4" name="Google Shape;192;p2">
            <a:extLst>
              <a:ext uri="{FF2B5EF4-FFF2-40B4-BE49-F238E27FC236}">
                <a16:creationId xmlns:a16="http://schemas.microsoft.com/office/drawing/2014/main" id="{9AE9AF5D-7F8F-D99C-A0BA-7119E1243A04}"/>
              </a:ext>
            </a:extLst>
          </p:cNvPr>
          <p:cNvSpPr txBox="1"/>
          <p:nvPr/>
        </p:nvSpPr>
        <p:spPr>
          <a:xfrm>
            <a:off x="1314527" y="1615369"/>
            <a:ext cx="3022205"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本時の授業で、重点的に</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振り返る視点</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正方形/長方形 4">
            <a:extLst>
              <a:ext uri="{FF2B5EF4-FFF2-40B4-BE49-F238E27FC236}">
                <a16:creationId xmlns:a16="http://schemas.microsoft.com/office/drawing/2014/main" id="{1B7744E6-D2D4-4429-F255-A996D82711F9}"/>
              </a:ext>
            </a:extLst>
          </p:cNvPr>
          <p:cNvSpPr/>
          <p:nvPr/>
        </p:nvSpPr>
        <p:spPr>
          <a:xfrm>
            <a:off x="1175748" y="5609943"/>
            <a:ext cx="5364296" cy="655275"/>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正方形/長方形 5">
            <a:extLst>
              <a:ext uri="{FF2B5EF4-FFF2-40B4-BE49-F238E27FC236}">
                <a16:creationId xmlns:a16="http://schemas.microsoft.com/office/drawing/2014/main" id="{E3A580A7-65DD-1CCF-6AD3-9EE6103563D5}"/>
              </a:ext>
            </a:extLst>
          </p:cNvPr>
          <p:cNvSpPr/>
          <p:nvPr/>
        </p:nvSpPr>
        <p:spPr>
          <a:xfrm>
            <a:off x="1222788" y="5867260"/>
            <a:ext cx="252000" cy="252000"/>
          </a:xfrm>
          <a:prstGeom prst="rect">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 name="正方形/長方形 6">
            <a:extLst>
              <a:ext uri="{FF2B5EF4-FFF2-40B4-BE49-F238E27FC236}">
                <a16:creationId xmlns:a16="http://schemas.microsoft.com/office/drawing/2014/main" id="{D1EB9603-C1B1-3574-C7E5-DF79F8AA25D6}"/>
              </a:ext>
            </a:extLst>
          </p:cNvPr>
          <p:cNvSpPr/>
          <p:nvPr/>
        </p:nvSpPr>
        <p:spPr>
          <a:xfrm>
            <a:off x="5222436" y="5878835"/>
            <a:ext cx="252000" cy="252000"/>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 name="正方形/長方形 8">
            <a:extLst>
              <a:ext uri="{FF2B5EF4-FFF2-40B4-BE49-F238E27FC236}">
                <a16:creationId xmlns:a16="http://schemas.microsoft.com/office/drawing/2014/main" id="{8FEB885A-ECF1-3EFD-646C-C921E78BC15B}"/>
              </a:ext>
            </a:extLst>
          </p:cNvPr>
          <p:cNvSpPr/>
          <p:nvPr/>
        </p:nvSpPr>
        <p:spPr>
          <a:xfrm>
            <a:off x="2955958" y="5866832"/>
            <a:ext cx="252000" cy="252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 name="テキスト ボックス 9">
            <a:extLst>
              <a:ext uri="{FF2B5EF4-FFF2-40B4-BE49-F238E27FC236}">
                <a16:creationId xmlns:a16="http://schemas.microsoft.com/office/drawing/2014/main" id="{CC1F9086-0AFF-1002-CF58-754D965E4BBE}"/>
              </a:ext>
            </a:extLst>
          </p:cNvPr>
          <p:cNvSpPr txBox="1"/>
          <p:nvPr/>
        </p:nvSpPr>
        <p:spPr>
          <a:xfrm>
            <a:off x="1435994" y="5804432"/>
            <a:ext cx="1296129" cy="400110"/>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よくできた</a:t>
            </a:r>
          </a:p>
        </p:txBody>
      </p:sp>
      <p:sp>
        <p:nvSpPr>
          <p:cNvPr id="32" name="テキスト ボックス 31">
            <a:extLst>
              <a:ext uri="{FF2B5EF4-FFF2-40B4-BE49-F238E27FC236}">
                <a16:creationId xmlns:a16="http://schemas.microsoft.com/office/drawing/2014/main" id="{C07D2634-936D-0DD3-CCF0-37FEEE8163E6}"/>
              </a:ext>
            </a:extLst>
          </p:cNvPr>
          <p:cNvSpPr txBox="1"/>
          <p:nvPr/>
        </p:nvSpPr>
        <p:spPr>
          <a:xfrm>
            <a:off x="3222371" y="5802153"/>
            <a:ext cx="1927298" cy="400110"/>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まあまあできた</a:t>
            </a:r>
          </a:p>
        </p:txBody>
      </p:sp>
      <p:sp>
        <p:nvSpPr>
          <p:cNvPr id="33" name="矢印: 下 32">
            <a:extLst>
              <a:ext uri="{FF2B5EF4-FFF2-40B4-BE49-F238E27FC236}">
                <a16:creationId xmlns:a16="http://schemas.microsoft.com/office/drawing/2014/main" id="{EDC029F7-C1E7-213B-CD5C-3EFB2D9899F0}"/>
              </a:ext>
            </a:extLst>
          </p:cNvPr>
          <p:cNvSpPr/>
          <p:nvPr/>
        </p:nvSpPr>
        <p:spPr>
          <a:xfrm rot="10800000" flipH="1">
            <a:off x="1624559" y="4427382"/>
            <a:ext cx="638745" cy="451202"/>
          </a:xfrm>
          <a:prstGeom prst="downArrow">
            <a:avLst>
              <a:gd name="adj1" fmla="val 31472"/>
              <a:gd name="adj2" fmla="val 43088"/>
            </a:avLst>
          </a:prstGeom>
          <a:solidFill>
            <a:schemeClr val="tx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bg1"/>
                </a:solidFill>
              </a:ln>
              <a:solidFill>
                <a:schemeClr val="bg1"/>
              </a:solidFill>
            </a:endParaRPr>
          </a:p>
        </p:txBody>
      </p:sp>
      <p:sp>
        <p:nvSpPr>
          <p:cNvPr id="34" name="Google Shape;192;p2">
            <a:extLst>
              <a:ext uri="{FF2B5EF4-FFF2-40B4-BE49-F238E27FC236}">
                <a16:creationId xmlns:a16="http://schemas.microsoft.com/office/drawing/2014/main" id="{2C2E940F-E1D5-70E9-6882-0B9C8C9F3CD6}"/>
              </a:ext>
            </a:extLst>
          </p:cNvPr>
          <p:cNvSpPr txBox="1"/>
          <p:nvPr/>
        </p:nvSpPr>
        <p:spPr>
          <a:xfrm>
            <a:off x="1114444" y="5044962"/>
            <a:ext cx="6289245"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latin typeface="UD デジタル 教科書体 NK-B" panose="02020700000000000000" pitchFamily="18" charset="-128"/>
                <a:ea typeface="UD デジタル 教科書体 NK-B" panose="02020700000000000000" pitchFamily="18" charset="-128"/>
                <a:cs typeface="Calibri"/>
                <a:sym typeface="Calibri"/>
              </a:rPr>
              <a:t>オンライン表計算ソフトを使用し、</a:t>
            </a:r>
            <a:endParaRPr lang="en-US" altLang="ja-JP" sz="20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latin typeface="UD デジタル 教科書体 NK-B" panose="02020700000000000000" pitchFamily="18" charset="-128"/>
                <a:ea typeface="UD デジタル 教科書体 NK-B" panose="02020700000000000000" pitchFamily="18" charset="-128"/>
                <a:cs typeface="Calibri"/>
                <a:sym typeface="Calibri"/>
              </a:rPr>
              <a:t>児童はセルの色で、自身の自己評価を示す</a:t>
            </a:r>
            <a:endParaRPr lang="en-US" altLang="ja-JP" sz="20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5" name="テキスト ボックス 34">
            <a:extLst>
              <a:ext uri="{FF2B5EF4-FFF2-40B4-BE49-F238E27FC236}">
                <a16:creationId xmlns:a16="http://schemas.microsoft.com/office/drawing/2014/main" id="{10212264-B942-ABC2-1AE8-D226B1558633}"/>
              </a:ext>
            </a:extLst>
          </p:cNvPr>
          <p:cNvSpPr txBox="1"/>
          <p:nvPr/>
        </p:nvSpPr>
        <p:spPr>
          <a:xfrm>
            <a:off x="5431266" y="5814016"/>
            <a:ext cx="2349843" cy="400110"/>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あまりできなかった</a:t>
            </a:r>
          </a:p>
        </p:txBody>
      </p:sp>
      <p:sp>
        <p:nvSpPr>
          <p:cNvPr id="37" name="正方形/長方形 36">
            <a:extLst>
              <a:ext uri="{FF2B5EF4-FFF2-40B4-BE49-F238E27FC236}">
                <a16:creationId xmlns:a16="http://schemas.microsoft.com/office/drawing/2014/main" id="{45E94BF4-937C-5B96-8CE7-87A31A44A684}"/>
              </a:ext>
            </a:extLst>
          </p:cNvPr>
          <p:cNvSpPr/>
          <p:nvPr/>
        </p:nvSpPr>
        <p:spPr>
          <a:xfrm>
            <a:off x="942439" y="4964621"/>
            <a:ext cx="6802742" cy="1300597"/>
          </a:xfrm>
          <a:prstGeom prst="rect">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CC12360-3A7D-387B-4E87-49ADFC57EF53}"/>
              </a:ext>
            </a:extLst>
          </p:cNvPr>
          <p:cNvSpPr/>
          <p:nvPr/>
        </p:nvSpPr>
        <p:spPr>
          <a:xfrm>
            <a:off x="1058597" y="1487590"/>
            <a:ext cx="3237495" cy="91256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Google Shape;192;p2">
            <a:extLst>
              <a:ext uri="{FF2B5EF4-FFF2-40B4-BE49-F238E27FC236}">
                <a16:creationId xmlns:a16="http://schemas.microsoft.com/office/drawing/2014/main" id="{929AC1D3-0974-3361-AEB9-2FA797A95392}"/>
              </a:ext>
            </a:extLst>
          </p:cNvPr>
          <p:cNvSpPr txBox="1"/>
          <p:nvPr/>
        </p:nvSpPr>
        <p:spPr>
          <a:xfrm>
            <a:off x="1314527" y="1615369"/>
            <a:ext cx="3022205"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本時の授業で、重点的に</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振り返る視点</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0" name="四角形: 角を丸くする 39">
            <a:extLst>
              <a:ext uri="{FF2B5EF4-FFF2-40B4-BE49-F238E27FC236}">
                <a16:creationId xmlns:a16="http://schemas.microsoft.com/office/drawing/2014/main" id="{70087A2D-6518-9168-4D8A-94E8B5930BF7}"/>
              </a:ext>
            </a:extLst>
          </p:cNvPr>
          <p:cNvSpPr/>
          <p:nvPr/>
        </p:nvSpPr>
        <p:spPr>
          <a:xfrm>
            <a:off x="477982" y="3087547"/>
            <a:ext cx="2992582" cy="2880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6D5237CF-C2F3-FF6C-8A0B-A53225AD12E1}"/>
              </a:ext>
            </a:extLst>
          </p:cNvPr>
          <p:cNvSpPr/>
          <p:nvPr/>
        </p:nvSpPr>
        <p:spPr>
          <a:xfrm>
            <a:off x="3624727" y="3342232"/>
            <a:ext cx="3910392" cy="2880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雲 42">
            <a:extLst>
              <a:ext uri="{FF2B5EF4-FFF2-40B4-BE49-F238E27FC236}">
                <a16:creationId xmlns:a16="http://schemas.microsoft.com/office/drawing/2014/main" id="{DA2B6FC7-6671-5D16-25B7-3E058122BDF0}"/>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Google Shape;192;p2">
            <a:extLst>
              <a:ext uri="{FF2B5EF4-FFF2-40B4-BE49-F238E27FC236}">
                <a16:creationId xmlns:a16="http://schemas.microsoft.com/office/drawing/2014/main" id="{171C3EF1-A65B-10FD-413C-D72A4036ABAA}"/>
              </a:ext>
            </a:extLst>
          </p:cNvPr>
          <p:cNvSpPr txBox="1"/>
          <p:nvPr/>
        </p:nvSpPr>
        <p:spPr>
          <a:xfrm>
            <a:off x="8077086" y="4201642"/>
            <a:ext cx="3981930" cy="1529242"/>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授業を通じて気付いたことや発見したことをまとめる活動を設定</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2" name="グループ化 1">
            <a:extLst>
              <a:ext uri="{FF2B5EF4-FFF2-40B4-BE49-F238E27FC236}">
                <a16:creationId xmlns:a16="http://schemas.microsoft.com/office/drawing/2014/main" id="{1A5FA5C9-0A40-CE91-6CB0-E2B38EC463D2}"/>
              </a:ext>
            </a:extLst>
          </p:cNvPr>
          <p:cNvGrpSpPr/>
          <p:nvPr/>
        </p:nvGrpSpPr>
        <p:grpSpPr>
          <a:xfrm>
            <a:off x="67790" y="122584"/>
            <a:ext cx="11995837" cy="662335"/>
            <a:chOff x="212168" y="79617"/>
            <a:chExt cx="9504167" cy="662335"/>
          </a:xfrm>
        </p:grpSpPr>
        <p:grpSp>
          <p:nvGrpSpPr>
            <p:cNvPr id="12" name="グループ化 11">
              <a:extLst>
                <a:ext uri="{FF2B5EF4-FFF2-40B4-BE49-F238E27FC236}">
                  <a16:creationId xmlns:a16="http://schemas.microsoft.com/office/drawing/2014/main" id="{8EAC0DDA-DEFA-5BF5-EC00-E9E4F2FCCE04}"/>
                </a:ext>
              </a:extLst>
            </p:cNvPr>
            <p:cNvGrpSpPr/>
            <p:nvPr/>
          </p:nvGrpSpPr>
          <p:grpSpPr>
            <a:xfrm>
              <a:off x="212168" y="79617"/>
              <a:ext cx="9504167" cy="661967"/>
              <a:chOff x="254659" y="79617"/>
              <a:chExt cx="9440393" cy="661967"/>
            </a:xfrm>
          </p:grpSpPr>
          <p:sp>
            <p:nvSpPr>
              <p:cNvPr id="15" name="山形 7">
                <a:extLst>
                  <a:ext uri="{FF2B5EF4-FFF2-40B4-BE49-F238E27FC236}">
                    <a16:creationId xmlns:a16="http://schemas.microsoft.com/office/drawing/2014/main" id="{2402EF55-C0DB-A204-FF99-9ED94F801CA4}"/>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6" name="山形 7">
                <a:extLst>
                  <a:ext uri="{FF2B5EF4-FFF2-40B4-BE49-F238E27FC236}">
                    <a16:creationId xmlns:a16="http://schemas.microsoft.com/office/drawing/2014/main" id="{38978CA9-DDCB-9300-EAC3-D1E21B10162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13F3DFC1-3C51-6277-3063-016E2B5DC0AC}"/>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3" name="山形 7">
              <a:extLst>
                <a:ext uri="{FF2B5EF4-FFF2-40B4-BE49-F238E27FC236}">
                  <a16:creationId xmlns:a16="http://schemas.microsoft.com/office/drawing/2014/main" id="{B85421B8-EC96-8724-1DDD-A62605D01572}"/>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4080566013"/>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F49C2C46-654A-B811-AA07-6CB6FE67D6A4}"/>
            </a:ext>
          </a:extLst>
        </p:cNvPr>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B12DEA11-633E-B1FA-DEFF-8A0AE5742F3A}"/>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D1E9563D-F16C-7301-F5EB-A5E75433DA0F}"/>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6" name="Google Shape;192;p2">
            <a:extLst>
              <a:ext uri="{FF2B5EF4-FFF2-40B4-BE49-F238E27FC236}">
                <a16:creationId xmlns:a16="http://schemas.microsoft.com/office/drawing/2014/main" id="{BEDF9FD4-41EF-300D-9E36-E8B81F5E785F}"/>
              </a:ext>
            </a:extLst>
          </p:cNvPr>
          <p:cNvSpPr txBox="1"/>
          <p:nvPr/>
        </p:nvSpPr>
        <p:spPr>
          <a:xfrm>
            <a:off x="8212772" y="2915843"/>
            <a:ext cx="3427342" cy="1344576"/>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授業を通じて気付いたことや発見したことをまとめる活動を設定</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pic>
        <p:nvPicPr>
          <p:cNvPr id="10" name="図 9" descr="Web サイト が含まれている画像&#10;&#10;AI によって生成されたコンテンツは間違っている可能性があります。">
            <a:extLst>
              <a:ext uri="{FF2B5EF4-FFF2-40B4-BE49-F238E27FC236}">
                <a16:creationId xmlns:a16="http://schemas.microsoft.com/office/drawing/2014/main" id="{9CBAA570-E1D8-15EE-8E48-E76C083B9A53}"/>
              </a:ext>
            </a:extLst>
          </p:cNvPr>
          <p:cNvPicPr>
            <a:picLocks noChangeAspect="1"/>
          </p:cNvPicPr>
          <p:nvPr/>
        </p:nvPicPr>
        <p:blipFill>
          <a:blip r:embed="rId3">
            <a:extLst>
              <a:ext uri="{28A0092B-C50C-407E-A947-70E740481C1C}">
                <a14:useLocalDpi xmlns:a14="http://schemas.microsoft.com/office/drawing/2010/main" val="0"/>
              </a:ext>
            </a:extLst>
          </a:blip>
          <a:srcRect l="17032" t="10222" r="18031" b="53221"/>
          <a:stretch/>
        </p:blipFill>
        <p:spPr>
          <a:xfrm>
            <a:off x="-618" y="516391"/>
            <a:ext cx="12192618" cy="3860800"/>
          </a:xfrm>
          <a:prstGeom prst="rect">
            <a:avLst/>
          </a:prstGeom>
        </p:spPr>
      </p:pic>
      <p:sp>
        <p:nvSpPr>
          <p:cNvPr id="2" name="テキスト ボックス 1">
            <a:extLst>
              <a:ext uri="{FF2B5EF4-FFF2-40B4-BE49-F238E27FC236}">
                <a16:creationId xmlns:a16="http://schemas.microsoft.com/office/drawing/2014/main" id="{C4CF99FC-8973-A4FE-DF2F-684A62A9D411}"/>
              </a:ext>
            </a:extLst>
          </p:cNvPr>
          <p:cNvSpPr txBox="1"/>
          <p:nvPr/>
        </p:nvSpPr>
        <p:spPr>
          <a:xfrm>
            <a:off x="317499" y="6217166"/>
            <a:ext cx="8915935" cy="400110"/>
          </a:xfrm>
          <a:prstGeom prst="rect">
            <a:avLst/>
          </a:prstGeom>
          <a:noFill/>
        </p:spPr>
        <p:txBody>
          <a:bodyPr wrap="square" rtlCol="0">
            <a:spAutoFit/>
          </a:bodyPr>
          <a:lstStyle/>
          <a:p>
            <a:r>
              <a:rPr kumimoji="1" lang="en-US" altLang="ja-JP" sz="2000" dirty="0">
                <a:latin typeface="UD デジタル 教科書体 NK-R" panose="02020400000000000000" pitchFamily="18" charset="-128"/>
                <a:ea typeface="UD デジタル 教科書体 NK-R" panose="02020400000000000000" pitchFamily="18" charset="-128"/>
              </a:rPr>
              <a:t>https://www.edu-c.pref.miyagi.jp/midori/kaizen/math2support/</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9712DE85-2EDF-15BE-EA90-CE4ED99182EF}"/>
              </a:ext>
            </a:extLst>
          </p:cNvPr>
          <p:cNvPicPr>
            <a:picLocks noChangeAspect="1"/>
          </p:cNvPicPr>
          <p:nvPr/>
        </p:nvPicPr>
        <p:blipFill>
          <a:blip r:embed="rId4"/>
          <a:stretch>
            <a:fillRect/>
          </a:stretch>
        </p:blipFill>
        <p:spPr>
          <a:xfrm>
            <a:off x="9651063" y="4817276"/>
            <a:ext cx="1800000" cy="1800000"/>
          </a:xfrm>
          <a:prstGeom prst="rect">
            <a:avLst/>
          </a:prstGeom>
        </p:spPr>
      </p:pic>
    </p:spTree>
    <p:extLst>
      <p:ext uri="{BB962C8B-B14F-4D97-AF65-F5344CB8AC3E}">
        <p14:creationId xmlns:p14="http://schemas.microsoft.com/office/powerpoint/2010/main" val="1559964666"/>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2" name="Google Shape;192;p2"/>
          <p:cNvSpPr txBox="1"/>
          <p:nvPr/>
        </p:nvSpPr>
        <p:spPr>
          <a:xfrm>
            <a:off x="334241" y="1280558"/>
            <a:ext cx="11523518" cy="4206898"/>
          </a:xfrm>
          <a:prstGeom prst="rect">
            <a:avLst/>
          </a:prstGeom>
          <a:noFill/>
          <a:ln>
            <a:noFill/>
          </a:ln>
        </p:spPr>
        <p:txBody>
          <a:bodyPr spcFirstLastPara="1" wrap="square" lIns="51427" tIns="25706" rIns="51427" bIns="25706" anchor="ctr" anchorCtr="0">
            <a:spAutoFit/>
          </a:bodyPr>
          <a:lstStyle/>
          <a:p>
            <a:pPr>
              <a:lnSpc>
                <a:spcPct val="150000"/>
              </a:lnSpc>
              <a:buClr>
                <a:schemeClr val="dk1"/>
              </a:buClr>
              <a:buSzPts val="3200"/>
            </a:pPr>
            <a:r>
              <a:rPr lang="ja-JP" altLang="en-US" sz="6000" dirty="0">
                <a:latin typeface="UD デジタル 教科書体 NK-B" panose="02020700000000000000" pitchFamily="18" charset="-128"/>
                <a:ea typeface="UD デジタル 教科書体 NK-B" panose="02020700000000000000" pitchFamily="18" charset="-128"/>
                <a:cs typeface="Calibri"/>
                <a:sym typeface="Calibri"/>
              </a:rPr>
              <a:t>各教科における</a:t>
            </a:r>
            <a:endParaRPr lang="en-US" altLang="ja-JP" sz="6000" dirty="0">
              <a:latin typeface="UD デジタル 教科書体 NK-B" panose="02020700000000000000" pitchFamily="18" charset="-128"/>
              <a:ea typeface="UD デジタル 教科書体 NK-B" panose="02020700000000000000" pitchFamily="18" charset="-128"/>
              <a:cs typeface="Calibri"/>
              <a:sym typeface="Calibri"/>
            </a:endParaRPr>
          </a:p>
          <a:p>
            <a:pPr>
              <a:lnSpc>
                <a:spcPct val="150000"/>
              </a:lnSpc>
              <a:buClr>
                <a:schemeClr val="dk1"/>
              </a:buClr>
              <a:buSzPts val="3200"/>
            </a:pPr>
            <a:r>
              <a:rPr lang="ja-JP" altLang="en-US" sz="60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見方・考え方を働かせる授業づくり</a:t>
            </a:r>
            <a:r>
              <a:rPr lang="ja-JP" altLang="en-US" sz="6000" dirty="0">
                <a:latin typeface="UD デジタル 教科書体 NK-B" panose="02020700000000000000" pitchFamily="18" charset="-128"/>
                <a:ea typeface="UD デジタル 教科書体 NK-B" panose="02020700000000000000" pitchFamily="18" charset="-128"/>
                <a:cs typeface="Calibri"/>
                <a:sym typeface="Calibri"/>
              </a:rPr>
              <a:t>について考える。</a:t>
            </a:r>
          </a:p>
        </p:txBody>
      </p:sp>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18B8EFE-DC35-3B00-D3E4-5C0D3017338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6" name="タイトル 1">
            <a:extLst>
              <a:ext uri="{FF2B5EF4-FFF2-40B4-BE49-F238E27FC236}">
                <a16:creationId xmlns:a16="http://schemas.microsoft.com/office/drawing/2014/main" id="{3A4E5B7E-9795-7145-EACD-1D0E9FAD88F4}"/>
              </a:ext>
            </a:extLst>
          </p:cNvPr>
          <p:cNvSpPr txBox="1">
            <a:spLocks/>
          </p:cNvSpPr>
          <p:nvPr/>
        </p:nvSpPr>
        <p:spPr>
          <a:xfrm>
            <a:off x="0" y="0"/>
            <a:ext cx="12192000" cy="865239"/>
          </a:xfrm>
          <a:prstGeom prst="rect">
            <a:avLst/>
          </a:prstGeom>
          <a:solidFill>
            <a:srgbClr val="FF6699"/>
          </a:solidFill>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5400" b="1" dirty="0">
                <a:solidFill>
                  <a:schemeClr val="bg1"/>
                </a:solidFill>
                <a:latin typeface="UD デジタル 教科書体 NK-B" panose="02020700000000000000" pitchFamily="18" charset="-128"/>
                <a:ea typeface="UD デジタル 教科書体 NK-B" panose="02020700000000000000" pitchFamily="18" charset="-128"/>
              </a:rPr>
              <a:t>研修会のねらい</a:t>
            </a:r>
            <a:endParaRPr lang="ja-JP" altLang="ja-JP" sz="48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52195553"/>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
          <p:cNvSpPr txBox="1"/>
          <p:nvPr/>
        </p:nvSpPr>
        <p:spPr>
          <a:xfrm>
            <a:off x="744381" y="1441036"/>
            <a:ext cx="10703237" cy="4299231"/>
          </a:xfrm>
          <a:prstGeom prst="rect">
            <a:avLst/>
          </a:prstGeom>
          <a:noFill/>
          <a:ln>
            <a:noFill/>
          </a:ln>
        </p:spPr>
        <p:txBody>
          <a:bodyPr spcFirstLastPara="1" wrap="square" lIns="51427" tIns="25706" rIns="51427" bIns="25706" anchor="t" anchorCtr="0">
            <a:spAutoFit/>
          </a:bodyPr>
          <a:lstStyle/>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１　はじめに</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２　ワークショップ</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３　コンプリーション</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４　情報提供</a:t>
            </a:r>
          </a:p>
        </p:txBody>
      </p:sp>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18B8EFE-DC35-3B00-D3E4-5C0D3017338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0" name="タイトル 1">
            <a:extLst>
              <a:ext uri="{FF2B5EF4-FFF2-40B4-BE49-F238E27FC236}">
                <a16:creationId xmlns:a16="http://schemas.microsoft.com/office/drawing/2014/main" id="{EEE2D754-BBC9-2548-2D97-EC91B9894B68}"/>
              </a:ext>
            </a:extLst>
          </p:cNvPr>
          <p:cNvSpPr>
            <a:spLocks noGrp="1"/>
          </p:cNvSpPr>
          <p:nvPr>
            <p:ph type="title"/>
          </p:nvPr>
        </p:nvSpPr>
        <p:spPr>
          <a:xfrm>
            <a:off x="0" y="0"/>
            <a:ext cx="12192000" cy="865239"/>
          </a:xfrm>
          <a:solidFill>
            <a:srgbClr val="FF6699"/>
          </a:solidFill>
        </p:spPr>
        <p:txBody>
          <a:bodyPr rtlCol="0">
            <a:noAutofit/>
          </a:bodyPr>
          <a:lstStyle/>
          <a:p>
            <a:pPr algn="ctr">
              <a:lnSpc>
                <a:spcPct val="100000"/>
              </a:lnSpc>
            </a:pPr>
            <a:r>
              <a:rPr lang="ja-JP" altLang="en-US" sz="5400" b="1" dirty="0">
                <a:solidFill>
                  <a:schemeClr val="bg1"/>
                </a:solidFill>
                <a:latin typeface="UD デジタル 教科書体 NK-B" panose="02020700000000000000" pitchFamily="18" charset="-128"/>
                <a:ea typeface="UD デジタル 教科書体 NK-B" panose="02020700000000000000" pitchFamily="18" charset="-128"/>
              </a:rPr>
              <a:t>研修会の流れ</a:t>
            </a:r>
            <a:endParaRPr lang="ja-JP" altLang="ja-JP" sz="48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89177513"/>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14" name="図 13" descr="タイムライン&#10;&#10;自動的に生成された説明">
            <a:extLst>
              <a:ext uri="{FF2B5EF4-FFF2-40B4-BE49-F238E27FC236}">
                <a16:creationId xmlns:a16="http://schemas.microsoft.com/office/drawing/2014/main" id="{CD1E283E-464C-116A-C9CB-93CCDB715367}"/>
              </a:ext>
            </a:extLst>
          </p:cNvPr>
          <p:cNvPicPr>
            <a:picLocks noChangeAspect="1"/>
          </p:cNvPicPr>
          <p:nvPr/>
        </p:nvPicPr>
        <p:blipFill rotWithShape="1">
          <a:blip r:embed="rId4"/>
          <a:srcRect l="10053" t="17295" r="8302"/>
          <a:stretch/>
        </p:blipFill>
        <p:spPr>
          <a:xfrm>
            <a:off x="1612425" y="942371"/>
            <a:ext cx="8978244" cy="5115770"/>
          </a:xfrm>
          <a:prstGeom prst="rect">
            <a:avLst/>
          </a:prstGeom>
        </p:spPr>
      </p:pic>
      <p:sp>
        <p:nvSpPr>
          <p:cNvPr id="2" name="正方形/長方形 1"/>
          <p:cNvSpPr/>
          <p:nvPr/>
        </p:nvSpPr>
        <p:spPr>
          <a:xfrm>
            <a:off x="5652484" y="3138299"/>
            <a:ext cx="219932" cy="248209"/>
          </a:xfrm>
          <a:prstGeom prst="rect">
            <a:avLst/>
          </a:prstGeom>
        </p:spPr>
        <p:txBody>
          <a:bodyPr wrap="none">
            <a:spAutoFit/>
          </a:bodyPr>
          <a:lstStyle/>
          <a:p>
            <a:pPr algn="just"/>
            <a:r>
              <a:rPr lang="ja-JP" altLang="en-US" sz="1013" dirty="0"/>
              <a:t> </a:t>
            </a:r>
          </a:p>
        </p:txBody>
      </p:sp>
      <p:sp>
        <p:nvSpPr>
          <p:cNvPr id="11" name="Rectangle 16">
            <a:extLst>
              <a:ext uri="{FF2B5EF4-FFF2-40B4-BE49-F238E27FC236}">
                <a16:creationId xmlns:a16="http://schemas.microsoft.com/office/drawing/2014/main" id="{4625CD32-8769-FE6E-27F3-73500B088389}"/>
              </a:ext>
            </a:extLst>
          </p:cNvPr>
          <p:cNvSpPr>
            <a:spLocks noChangeArrowheads="1"/>
          </p:cNvSpPr>
          <p:nvPr/>
        </p:nvSpPr>
        <p:spPr bwMode="auto">
          <a:xfrm>
            <a:off x="377536" y="5806424"/>
            <a:ext cx="11741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rPr>
              <a:t>主体的・対話的で深い学びの実現 （「アクティブ・ラーニング」の視点からの授業改善）について（イメージ）</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38B43093-0041-5333-8175-C9FA113A7AD4}"/>
              </a:ext>
            </a:extLst>
          </p:cNvPr>
          <p:cNvGrpSpPr/>
          <p:nvPr/>
        </p:nvGrpSpPr>
        <p:grpSpPr>
          <a:xfrm>
            <a:off x="67790" y="122584"/>
            <a:ext cx="11995837" cy="662335"/>
            <a:chOff x="212168" y="79617"/>
            <a:chExt cx="9504167" cy="662335"/>
          </a:xfrm>
        </p:grpSpPr>
        <p:grpSp>
          <p:nvGrpSpPr>
            <p:cNvPr id="8" name="グループ化 7">
              <a:extLst>
                <a:ext uri="{FF2B5EF4-FFF2-40B4-BE49-F238E27FC236}">
                  <a16:creationId xmlns:a16="http://schemas.microsoft.com/office/drawing/2014/main" id="{DCB77730-DAC4-259B-923B-188C8A6F57B8}"/>
                </a:ext>
              </a:extLst>
            </p:cNvPr>
            <p:cNvGrpSpPr/>
            <p:nvPr/>
          </p:nvGrpSpPr>
          <p:grpSpPr>
            <a:xfrm>
              <a:off x="212168" y="79617"/>
              <a:ext cx="9504167" cy="661967"/>
              <a:chOff x="254659" y="79617"/>
              <a:chExt cx="9440393" cy="661967"/>
            </a:xfrm>
          </p:grpSpPr>
          <p:sp>
            <p:nvSpPr>
              <p:cNvPr id="10" name="山形 7">
                <a:extLst>
                  <a:ext uri="{FF2B5EF4-FFF2-40B4-BE49-F238E27FC236}">
                    <a16:creationId xmlns:a16="http://schemas.microsoft.com/office/drawing/2014/main" id="{8BB9B9FC-AFF2-CFC4-AA91-4D81E642F183}"/>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E56379F1-55D3-2FB8-6833-D349A8B97E7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3" name="山形 7">
                <a:extLst>
                  <a:ext uri="{FF2B5EF4-FFF2-40B4-BE49-F238E27FC236}">
                    <a16:creationId xmlns:a16="http://schemas.microsoft.com/office/drawing/2014/main" id="{10B82A1D-CA61-0E88-FB7A-5BBB192CB2F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9" name="山形 7">
              <a:extLst>
                <a:ext uri="{FF2B5EF4-FFF2-40B4-BE49-F238E27FC236}">
                  <a16:creationId xmlns:a16="http://schemas.microsoft.com/office/drawing/2014/main" id="{20C42AB4-8F4F-FCC5-41DA-EB3CF4EA95F9}"/>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2703651789"/>
      </p:ext>
    </p:extLst>
  </p:cSld>
  <p:clrMapOvr>
    <a:masterClrMapping/>
  </p:clrMapOvr>
  <mc:AlternateContent xmlns:mc="http://schemas.openxmlformats.org/markup-compatibility/2006" xmlns:p14="http://schemas.microsoft.com/office/powerpoint/2010/main">
    <mc:Choice Requires="p14">
      <p:transition spd="slow" p14:dur="2000" advTm="43702"/>
    </mc:Choice>
    <mc:Fallback xmlns="">
      <p:transition spd="slow" advTm="437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06D4ACE9-E4C4-639D-51DD-2A3C481FC0C7}"/>
              </a:ext>
            </a:extLst>
          </p:cNvPr>
          <p:cNvSpPr txBox="1"/>
          <p:nvPr/>
        </p:nvSpPr>
        <p:spPr>
          <a:xfrm>
            <a:off x="587086" y="1578899"/>
            <a:ext cx="11304745" cy="1384995"/>
          </a:xfrm>
          <a:prstGeom prst="rect">
            <a:avLst/>
          </a:prstGeom>
          <a:noFill/>
        </p:spPr>
        <p:txBody>
          <a:bodyPr wrap="square" rtlCol="0">
            <a:spAutoFit/>
          </a:bodyPr>
          <a:lstStyle/>
          <a:p>
            <a:pPr algn="just"/>
            <a:r>
              <a:rPr lang="ja-JP" altLang="en-US" sz="2800" dirty="0">
                <a:latin typeface="UD デジタル 教科書体 NK-R" panose="02020400000000000000" pitchFamily="18" charset="-128"/>
                <a:ea typeface="UD デジタル 教科書体 NK-R" panose="02020400000000000000" pitchFamily="18" charset="-128"/>
              </a:rPr>
              <a:t>学ぶことに興味や関心を持ち、自己のキャリア形成の方向性と関連付けな　　がら、見通しを持って粘り強く取り組み、自己の学習活動を振り返って次につなげる「主体的な学び」が実現できているか。</a:t>
            </a:r>
          </a:p>
        </p:txBody>
      </p:sp>
      <p:sp>
        <p:nvSpPr>
          <p:cNvPr id="2" name="Google Shape;192;p2">
            <a:extLst>
              <a:ext uri="{FF2B5EF4-FFF2-40B4-BE49-F238E27FC236}">
                <a16:creationId xmlns:a16="http://schemas.microsoft.com/office/drawing/2014/main" id="{A35A6D93-11A5-CDD8-C0AC-4591F43BA8E5}"/>
              </a:ext>
            </a:extLst>
          </p:cNvPr>
          <p:cNvSpPr txBox="1"/>
          <p:nvPr/>
        </p:nvSpPr>
        <p:spPr>
          <a:xfrm>
            <a:off x="319219" y="1000686"/>
            <a:ext cx="8623420"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主体的な学び</a:t>
            </a: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の視点</a:t>
            </a:r>
            <a:endParaRPr lang="ja-JP" altLang="en-US"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9" name="Rectangle 16">
            <a:extLst>
              <a:ext uri="{FF2B5EF4-FFF2-40B4-BE49-F238E27FC236}">
                <a16:creationId xmlns:a16="http://schemas.microsoft.com/office/drawing/2014/main" id="{C28ECC17-C539-D7ED-3D44-D5D074229016}"/>
              </a:ext>
            </a:extLst>
          </p:cNvPr>
          <p:cNvSpPr>
            <a:spLocks noChangeArrowheads="1"/>
          </p:cNvSpPr>
          <p:nvPr/>
        </p:nvSpPr>
        <p:spPr bwMode="auto">
          <a:xfrm>
            <a:off x="377536" y="5806424"/>
            <a:ext cx="11741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rPr>
              <a:t>主体的・対話的で深い学びの実現 （「アクティブ・ラーニング」の視点からの授業改善）について（イメージ）</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7" name="Google Shape;192;p2">
            <a:extLst>
              <a:ext uri="{FF2B5EF4-FFF2-40B4-BE49-F238E27FC236}">
                <a16:creationId xmlns:a16="http://schemas.microsoft.com/office/drawing/2014/main" id="{75622130-416B-226A-F3CB-B90EB4745122}"/>
              </a:ext>
            </a:extLst>
          </p:cNvPr>
          <p:cNvSpPr txBox="1"/>
          <p:nvPr/>
        </p:nvSpPr>
        <p:spPr>
          <a:xfrm>
            <a:off x="319219" y="3086055"/>
            <a:ext cx="8623420"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対話的な学び</a:t>
            </a: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の視点</a:t>
            </a:r>
            <a:endParaRPr lang="ja-JP" altLang="en-US"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0" name="テキスト ボックス 9">
            <a:extLst>
              <a:ext uri="{FF2B5EF4-FFF2-40B4-BE49-F238E27FC236}">
                <a16:creationId xmlns:a16="http://schemas.microsoft.com/office/drawing/2014/main" id="{52D219E9-0923-D112-D6CB-624594B4F004}"/>
              </a:ext>
            </a:extLst>
          </p:cNvPr>
          <p:cNvSpPr txBox="1"/>
          <p:nvPr/>
        </p:nvSpPr>
        <p:spPr>
          <a:xfrm>
            <a:off x="568036" y="3723454"/>
            <a:ext cx="11404889" cy="1384995"/>
          </a:xfrm>
          <a:prstGeom prst="rect">
            <a:avLst/>
          </a:prstGeom>
          <a:noFill/>
        </p:spPr>
        <p:txBody>
          <a:bodyPr wrap="square" rtlCol="0">
            <a:spAutoFit/>
          </a:bodyPr>
          <a:lstStyle/>
          <a:p>
            <a:pPr algn="just"/>
            <a:r>
              <a:rPr lang="ja-JP" altLang="en-US" sz="2800" dirty="0">
                <a:latin typeface="UD デジタル 教科書体 NK-R" panose="02020400000000000000" pitchFamily="18" charset="-128"/>
                <a:ea typeface="UD デジタル 教科書体 NK-R" panose="02020400000000000000" pitchFamily="18" charset="-128"/>
              </a:rPr>
              <a:t>子供同士の協働、教職員や地域の人との対話、先哲の考え方を手掛かりに考えること等を通じ、自己の考えを広げ深める「対話的な学び」が実現できているか。</a:t>
            </a:r>
          </a:p>
        </p:txBody>
      </p:sp>
      <p:grpSp>
        <p:nvGrpSpPr>
          <p:cNvPr id="4" name="グループ化 3">
            <a:extLst>
              <a:ext uri="{FF2B5EF4-FFF2-40B4-BE49-F238E27FC236}">
                <a16:creationId xmlns:a16="http://schemas.microsoft.com/office/drawing/2014/main" id="{D589F432-D0B2-E05E-FCBF-EB0064111083}"/>
              </a:ext>
            </a:extLst>
          </p:cNvPr>
          <p:cNvGrpSpPr/>
          <p:nvPr/>
        </p:nvGrpSpPr>
        <p:grpSpPr>
          <a:xfrm>
            <a:off x="67790" y="122584"/>
            <a:ext cx="11995837" cy="662335"/>
            <a:chOff x="212168" y="79617"/>
            <a:chExt cx="9504167" cy="662335"/>
          </a:xfrm>
        </p:grpSpPr>
        <p:grpSp>
          <p:nvGrpSpPr>
            <p:cNvPr id="5" name="グループ化 4">
              <a:extLst>
                <a:ext uri="{FF2B5EF4-FFF2-40B4-BE49-F238E27FC236}">
                  <a16:creationId xmlns:a16="http://schemas.microsoft.com/office/drawing/2014/main" id="{EE673C0B-7AD7-2427-3AEB-E2BFA1D91C65}"/>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0210474D-5611-25E4-F8C6-E3E3EE775AE1}"/>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DD92408A-32D1-2410-E318-04B4E49DAA1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3" name="山形 7">
                <a:extLst>
                  <a:ext uri="{FF2B5EF4-FFF2-40B4-BE49-F238E27FC236}">
                    <a16:creationId xmlns:a16="http://schemas.microsoft.com/office/drawing/2014/main" id="{EF677D2F-76F0-9086-AA48-F6C9DDC22115}"/>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8" name="山形 7">
              <a:extLst>
                <a:ext uri="{FF2B5EF4-FFF2-40B4-BE49-F238E27FC236}">
                  <a16:creationId xmlns:a16="http://schemas.microsoft.com/office/drawing/2014/main" id="{7E285B2A-2809-3293-13E1-4933D48CE76D}"/>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1603094729"/>
      </p:ext>
    </p:extLst>
  </p:cSld>
  <p:clrMapOvr>
    <a:masterClrMapping/>
  </p:clrMapOvr>
  <mc:AlternateContent xmlns:mc="http://schemas.openxmlformats.org/markup-compatibility/2006" xmlns:p14="http://schemas.microsoft.com/office/powerpoint/2010/main">
    <mc:Choice Requires="p14">
      <p:transition spd="slow" p14:dur="2000" advTm="43702"/>
    </mc:Choice>
    <mc:Fallback xmlns="">
      <p:transition spd="slow" advTm="437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6D4ACE9-E4C4-639D-51DD-2A3C481FC0C7}"/>
              </a:ext>
            </a:extLst>
          </p:cNvPr>
          <p:cNvSpPr txBox="1"/>
          <p:nvPr/>
        </p:nvSpPr>
        <p:spPr>
          <a:xfrm>
            <a:off x="358265" y="1770681"/>
            <a:ext cx="11475470" cy="3911840"/>
          </a:xfrm>
          <a:prstGeom prst="rect">
            <a:avLst/>
          </a:prstGeom>
          <a:noFill/>
        </p:spPr>
        <p:txBody>
          <a:bodyPr wrap="square" rtlCol="0">
            <a:spAutoFit/>
          </a:bodyPr>
          <a:lstStyle/>
          <a:p>
            <a:pPr algn="just">
              <a:lnSpc>
                <a:spcPts val="5000"/>
              </a:lnSpc>
            </a:pPr>
            <a:r>
              <a:rPr lang="ja-JP" altLang="en-US" sz="3600" dirty="0">
                <a:latin typeface="UD デジタル 教科書体 NK-R" panose="02020400000000000000" pitchFamily="18" charset="-128"/>
                <a:ea typeface="UD デジタル 教科書体 NK-R" panose="02020400000000000000" pitchFamily="18" charset="-128"/>
              </a:rPr>
              <a:t>習得・活用・探究という学びの過程の中で、</a:t>
            </a:r>
            <a:r>
              <a:rPr lang="ja-JP" altLang="en-US" sz="3600" u="sng" dirty="0">
                <a:solidFill>
                  <a:srgbClr val="FF0000"/>
                </a:solidFill>
                <a:latin typeface="UD デジタル 教科書体 NK-B" panose="02020700000000000000" pitchFamily="18" charset="-128"/>
                <a:ea typeface="UD デジタル 教科書体 NK-B" panose="02020700000000000000" pitchFamily="18" charset="-128"/>
              </a:rPr>
              <a:t>各教科等の特質に応じた「見方・考え方」を働かせながら</a:t>
            </a:r>
            <a:r>
              <a:rPr lang="ja-JP" altLang="en-US" sz="3600" dirty="0">
                <a:latin typeface="UD デジタル 教科書体 NK-R" panose="02020400000000000000" pitchFamily="18" charset="-128"/>
                <a:ea typeface="UD デジタル 教科書体 NK-R" panose="02020400000000000000" pitchFamily="18" charset="-128"/>
              </a:rPr>
              <a:t>、 知識を相互に関連付けてより深く理解したり、情報を精査して考えを形成したり、問題を見いだして解決策を考えたり、思いや考えを基に創造したりすることに向かう「深い学び」が実現できているか。</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2" name="Google Shape;192;p2">
            <a:extLst>
              <a:ext uri="{FF2B5EF4-FFF2-40B4-BE49-F238E27FC236}">
                <a16:creationId xmlns:a16="http://schemas.microsoft.com/office/drawing/2014/main" id="{A35A6D93-11A5-CDD8-C0AC-4591F43BA8E5}"/>
              </a:ext>
            </a:extLst>
          </p:cNvPr>
          <p:cNvSpPr txBox="1"/>
          <p:nvPr/>
        </p:nvSpPr>
        <p:spPr>
          <a:xfrm>
            <a:off x="358534" y="985811"/>
            <a:ext cx="12191998"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深い学び</a:t>
            </a: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の視点</a:t>
            </a:r>
            <a:endParaRPr lang="ja-JP" altLang="en-US"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9" name="Rectangle 16">
            <a:extLst>
              <a:ext uri="{FF2B5EF4-FFF2-40B4-BE49-F238E27FC236}">
                <a16:creationId xmlns:a16="http://schemas.microsoft.com/office/drawing/2014/main" id="{C28ECC17-C539-D7ED-3D44-D5D074229016}"/>
              </a:ext>
            </a:extLst>
          </p:cNvPr>
          <p:cNvSpPr>
            <a:spLocks noChangeArrowheads="1"/>
          </p:cNvSpPr>
          <p:nvPr/>
        </p:nvSpPr>
        <p:spPr bwMode="auto">
          <a:xfrm>
            <a:off x="377536" y="5806424"/>
            <a:ext cx="11741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rPr>
              <a:t>主体的・対話的で深い学びの実現 （「アクティブ・ラーニング」の視点からの授業改善）について（イメージ）</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grpSp>
        <p:nvGrpSpPr>
          <p:cNvPr id="4" name="グループ化 3">
            <a:extLst>
              <a:ext uri="{FF2B5EF4-FFF2-40B4-BE49-F238E27FC236}">
                <a16:creationId xmlns:a16="http://schemas.microsoft.com/office/drawing/2014/main" id="{09A19359-6699-C000-B789-7421417387A0}"/>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C42263EB-2808-DFCC-D0E1-81BC63AEAA54}"/>
                </a:ext>
              </a:extLst>
            </p:cNvPr>
            <p:cNvGrpSpPr/>
            <p:nvPr/>
          </p:nvGrpSpPr>
          <p:grpSpPr>
            <a:xfrm>
              <a:off x="212168" y="79617"/>
              <a:ext cx="9504167" cy="661967"/>
              <a:chOff x="254659" y="79617"/>
              <a:chExt cx="9440393" cy="661967"/>
            </a:xfrm>
          </p:grpSpPr>
          <p:sp>
            <p:nvSpPr>
              <p:cNvPr id="10" name="山形 7">
                <a:extLst>
                  <a:ext uri="{FF2B5EF4-FFF2-40B4-BE49-F238E27FC236}">
                    <a16:creationId xmlns:a16="http://schemas.microsoft.com/office/drawing/2014/main" id="{ED7BAB9A-D8D2-63D8-B86E-594E5FEBEE6C}"/>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1" name="山形 7">
                <a:extLst>
                  <a:ext uri="{FF2B5EF4-FFF2-40B4-BE49-F238E27FC236}">
                    <a16:creationId xmlns:a16="http://schemas.microsoft.com/office/drawing/2014/main" id="{30BAE702-E768-0675-859D-4F1FCFB311F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2" name="山形 7">
                <a:extLst>
                  <a:ext uri="{FF2B5EF4-FFF2-40B4-BE49-F238E27FC236}">
                    <a16:creationId xmlns:a16="http://schemas.microsoft.com/office/drawing/2014/main" id="{4BCC7851-EEAE-3D99-6169-467FE1B3D19E}"/>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8" name="山形 7">
              <a:extLst>
                <a:ext uri="{FF2B5EF4-FFF2-40B4-BE49-F238E27FC236}">
                  <a16:creationId xmlns:a16="http://schemas.microsoft.com/office/drawing/2014/main" id="{55CBFBDD-A077-4D1C-BA38-CDCB6EDFFB28}"/>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1935526302"/>
      </p:ext>
    </p:extLst>
  </p:cSld>
  <p:clrMapOvr>
    <a:masterClrMapping/>
  </p:clrMapOvr>
  <mc:AlternateContent xmlns:mc="http://schemas.openxmlformats.org/markup-compatibility/2006" xmlns:p14="http://schemas.microsoft.com/office/powerpoint/2010/main">
    <mc:Choice Requires="p14">
      <p:transition p14:dur="0" advTm="43702"/>
    </mc:Choice>
    <mc:Fallback xmlns="">
      <p:transition advTm="4370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F4E57A92-B224-E35C-B5EF-9997C340D7C3}"/>
              </a:ext>
            </a:extLst>
          </p:cNvPr>
          <p:cNvSpPr txBox="1"/>
          <p:nvPr/>
        </p:nvSpPr>
        <p:spPr>
          <a:xfrm>
            <a:off x="1024982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14</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ABA350F6-C608-544C-4A7F-AD4D454BE325}"/>
              </a:ext>
            </a:extLst>
          </p:cNvPr>
          <p:cNvSpPr txBox="1"/>
          <p:nvPr/>
        </p:nvSpPr>
        <p:spPr>
          <a:xfrm>
            <a:off x="325581" y="976728"/>
            <a:ext cx="11513127" cy="2800767"/>
          </a:xfrm>
          <a:prstGeom prst="rect">
            <a:avLst/>
          </a:prstGeom>
          <a:noFill/>
          <a:ln w="12700">
            <a:solidFill>
              <a:schemeClr val="tx1"/>
            </a:solidFill>
          </a:ln>
        </p:spPr>
        <p:txBody>
          <a:bodyPr wrap="square" rtlCol="0">
            <a:spAutoFit/>
          </a:bodyPr>
          <a:lstStyle/>
          <a:p>
            <a:pPr algn="just"/>
            <a:r>
              <a:rPr kumimoji="1" lang="ja-JP" altLang="en-US" sz="2800" u="sng" dirty="0">
                <a:solidFill>
                  <a:schemeClr val="tx1"/>
                </a:solidFill>
                <a:latin typeface="UD デジタル 教科書体 NK-B" panose="02020700000000000000" pitchFamily="18" charset="-128"/>
                <a:ea typeface="UD デジタル 教科書体 NK-B" panose="02020700000000000000" pitchFamily="18" charset="-128"/>
              </a:rPr>
              <a:t>数学的な見方</a:t>
            </a:r>
            <a:endParaRPr kumimoji="1" lang="en-US" altLang="ja-JP" sz="2800" u="sng" dirty="0">
              <a:solidFill>
                <a:schemeClr val="tx1"/>
              </a:solidFill>
              <a:latin typeface="UD デジタル 教科書体 NK-B" panose="02020700000000000000" pitchFamily="18" charset="-128"/>
              <a:ea typeface="UD デジタル 教科書体 NK-B" panose="02020700000000000000" pitchFamily="18" charset="-128"/>
            </a:endParaRPr>
          </a:p>
          <a:p>
            <a:pPr algn="just"/>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事象を数量や図形及びそれらの関係についての概念等に着目してその特徴や本質を捉えること</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2800" u="sng" dirty="0">
                <a:solidFill>
                  <a:schemeClr val="tx1"/>
                </a:solidFill>
                <a:latin typeface="UD デジタル 教科書体 NK-B" panose="02020700000000000000" pitchFamily="18" charset="-128"/>
                <a:ea typeface="UD デジタル 教科書体 NK-B" panose="02020700000000000000" pitchFamily="18" charset="-128"/>
              </a:rPr>
              <a:t>数学的な考え方</a:t>
            </a:r>
            <a:endParaRPr kumimoji="1" lang="en-US" altLang="ja-JP" sz="2800" u="sng" dirty="0">
              <a:solidFill>
                <a:schemeClr val="tx1"/>
              </a:solidFill>
              <a:latin typeface="UD デジタル 教科書体 NK-B" panose="02020700000000000000" pitchFamily="18" charset="-128"/>
              <a:ea typeface="UD デジタル 教科書体 NK-B" panose="02020700000000000000" pitchFamily="18" charset="-128"/>
            </a:endParaRPr>
          </a:p>
          <a:p>
            <a:pPr algn="just"/>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目的に応じて数、式、図、表、グラフ等を活用しつつ、根拠を基に筋道を立てて考え、問題解決の過程を振り返るなどして既習の知識及び技能等を関連付けながら、統合的・発展的に考えること</a:t>
            </a:r>
            <a:endParaRPr kumimoji="1" lang="ja-JP" altLang="en-US" sz="3200" dirty="0">
              <a:latin typeface="UD デジタル 教科書体 NP-R" panose="02020400000000000000" pitchFamily="18" charset="-128"/>
              <a:ea typeface="UD デジタル 教科書体 NP-R" panose="02020400000000000000" pitchFamily="18" charset="-128"/>
            </a:endParaRPr>
          </a:p>
        </p:txBody>
      </p:sp>
      <p:sp>
        <p:nvSpPr>
          <p:cNvPr id="8" name="Google Shape;192;p2">
            <a:extLst>
              <a:ext uri="{FF2B5EF4-FFF2-40B4-BE49-F238E27FC236}">
                <a16:creationId xmlns:a16="http://schemas.microsoft.com/office/drawing/2014/main" id="{A53D086B-3A54-1036-3387-A8D0AAFDD3DA}"/>
              </a:ext>
            </a:extLst>
          </p:cNvPr>
          <p:cNvSpPr txBox="1"/>
          <p:nvPr/>
        </p:nvSpPr>
        <p:spPr>
          <a:xfrm>
            <a:off x="356754" y="4444763"/>
            <a:ext cx="11478491" cy="1590797"/>
          </a:xfrm>
          <a:prstGeom prst="rect">
            <a:avLst/>
          </a:prstGeom>
          <a:noFill/>
          <a:ln w="12700">
            <a:solidFill>
              <a:schemeClr val="tx1"/>
            </a:solidFill>
          </a:ln>
        </p:spPr>
        <p:txBody>
          <a:bodyPr spcFirstLastPara="1" wrap="square" lIns="51427" tIns="25706" rIns="51427" bIns="25706" anchor="t" anchorCtr="0">
            <a:spAutoFit/>
          </a:bodyPr>
          <a:lstStyle/>
          <a:p>
            <a:pPr algn="just">
              <a:buClr>
                <a:schemeClr val="dk1"/>
              </a:buClr>
              <a:buSzPts val="3200"/>
            </a:pPr>
            <a:r>
              <a:rPr lang="ja-JP" altLang="en-US" sz="36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6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3200" dirty="0">
                <a:latin typeface="UD デジタル 教科書体 NK-R" panose="02020400000000000000" pitchFamily="18" charset="-128"/>
                <a:ea typeface="UD デジタル 教科書体 NK-R" panose="02020400000000000000" pitchFamily="18" charset="-128"/>
                <a:cs typeface="Calibri"/>
                <a:sym typeface="Calibri"/>
              </a:rPr>
              <a:t>事象を数量や図形及びそれらの関係などに着目して捉え、根拠を基に筋道を立てて考え、統合的・発展的に考えること</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9" name="矢印: 下 8">
            <a:extLst>
              <a:ext uri="{FF2B5EF4-FFF2-40B4-BE49-F238E27FC236}">
                <a16:creationId xmlns:a16="http://schemas.microsoft.com/office/drawing/2014/main" id="{F92E7FA0-A689-FD72-9ED8-278612C2A897}"/>
              </a:ext>
            </a:extLst>
          </p:cNvPr>
          <p:cNvSpPr/>
          <p:nvPr/>
        </p:nvSpPr>
        <p:spPr>
          <a:xfrm>
            <a:off x="1386410" y="3874132"/>
            <a:ext cx="797990" cy="477381"/>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16">
            <a:extLst>
              <a:ext uri="{FF2B5EF4-FFF2-40B4-BE49-F238E27FC236}">
                <a16:creationId xmlns:a16="http://schemas.microsoft.com/office/drawing/2014/main" id="{09200366-1752-F51A-B5C7-6A85C15A084F}"/>
              </a:ext>
            </a:extLst>
          </p:cNvPr>
          <p:cNvSpPr>
            <a:spLocks noChangeArrowheads="1"/>
          </p:cNvSpPr>
          <p:nvPr/>
        </p:nvSpPr>
        <p:spPr bwMode="auto">
          <a:xfrm>
            <a:off x="3805518" y="6061268"/>
            <a:ext cx="83954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）「小学校学習指導要領（平成</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29</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年告示）解説　算数編」</a:t>
            </a:r>
            <a:endParaRPr lang="ja-JP" altLang="en-US" sz="20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5B80293E-616F-E081-4AAF-164375F8544C}"/>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E70599D9-F157-BBE7-E54C-BC9342FC14BC}"/>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83C43EC7-037F-E6D4-07E9-B2244EB98537}"/>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00698F90-910B-C70A-F43B-D1C93BEBF4A2}"/>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4" name="山形 7">
                <a:extLst>
                  <a:ext uri="{FF2B5EF4-FFF2-40B4-BE49-F238E27FC236}">
                    <a16:creationId xmlns:a16="http://schemas.microsoft.com/office/drawing/2014/main" id="{68CF1622-3D2A-C4B6-8493-62229FF072B4}"/>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1" name="山形 7">
              <a:extLst>
                <a:ext uri="{FF2B5EF4-FFF2-40B4-BE49-F238E27FC236}">
                  <a16:creationId xmlns:a16="http://schemas.microsoft.com/office/drawing/2014/main" id="{3395885E-3BE8-DF06-7F47-D6C3FE26CD84}"/>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194797713"/>
      </p:ext>
    </p:extLst>
  </p:cSld>
  <p:clrMapOvr>
    <a:masterClrMapping/>
  </p:clrMapOvr>
  <mc:AlternateContent xmlns:mc="http://schemas.openxmlformats.org/markup-compatibility/2006" xmlns:p14="http://schemas.microsoft.com/office/powerpoint/2010/main">
    <mc:Choice Requires="p14">
      <p:transition spd="slow" p14:dur="2000" advTm="55621"/>
    </mc:Choice>
    <mc:Fallback xmlns="">
      <p:transition spd="slow" advTm="5562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9|12.7"/>
</p:tagLst>
</file>

<file path=ppt/tags/tag2.xml><?xml version="1.0" encoding="utf-8"?>
<p:tagLst xmlns:a="http://schemas.openxmlformats.org/drawingml/2006/main" xmlns:r="http://schemas.openxmlformats.org/officeDocument/2006/relationships" xmlns:p="http://schemas.openxmlformats.org/presentationml/2006/main">
  <p:tag name="TIMING" val="|4.9|12.7"/>
</p:tagLst>
</file>

<file path=ppt/tags/tag3.xml><?xml version="1.0" encoding="utf-8"?>
<p:tagLst xmlns:a="http://schemas.openxmlformats.org/drawingml/2006/main" xmlns:r="http://schemas.openxmlformats.org/officeDocument/2006/relationships" xmlns:p="http://schemas.openxmlformats.org/presentationml/2006/main">
  <p:tag name="TIMING" val="|4.9|12.7"/>
</p:tagLst>
</file>

<file path=ppt/tags/tag4.xml><?xml version="1.0" encoding="utf-8"?>
<p:tagLst xmlns:a="http://schemas.openxmlformats.org/drawingml/2006/main" xmlns:r="http://schemas.openxmlformats.org/officeDocument/2006/relationships" xmlns:p="http://schemas.openxmlformats.org/presentationml/2006/main">
  <p:tag name="TIMING" val="|4.9|12.7"/>
</p:tagLst>
</file>

<file path=ppt/tags/tag5.xml><?xml version="1.0" encoding="utf-8"?>
<p:tagLst xmlns:a="http://schemas.openxmlformats.org/drawingml/2006/main" xmlns:r="http://schemas.openxmlformats.org/officeDocument/2006/relationships" xmlns:p="http://schemas.openxmlformats.org/presentationml/2006/main">
  <p:tag name="TIMING" val="|4.9|12.7"/>
</p:tagLst>
</file>

<file path=ppt/tags/tag6.xml><?xml version="1.0" encoding="utf-8"?>
<p:tagLst xmlns:a="http://schemas.openxmlformats.org/drawingml/2006/main" xmlns:r="http://schemas.openxmlformats.org/officeDocument/2006/relationships" xmlns:p="http://schemas.openxmlformats.org/presentationml/2006/main">
  <p:tag name="TIMING" val="|4.9|12.7"/>
</p:tagLst>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36747</TotalTime>
  <Words>4257</Words>
  <Application>Microsoft Office PowerPoint</Application>
  <PresentationFormat>ワイド画面</PresentationFormat>
  <Paragraphs>554</Paragraphs>
  <Slides>38</Slides>
  <Notes>38</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38</vt:i4>
      </vt:variant>
    </vt:vector>
  </HeadingPairs>
  <TitlesOfParts>
    <vt:vector size="54" baseType="lpstr">
      <vt:lpstr>UD デジタル 教科書体 NK-B</vt:lpstr>
      <vt:lpstr>UD デジタル 教科書体 NK-R</vt:lpstr>
      <vt:lpstr>UD デジタル 教科書体 NP-B</vt:lpstr>
      <vt:lpstr>UD デジタル 教科書体 NP-R</vt:lpstr>
      <vt:lpstr>UD デジタル 教科書体 N-R</vt:lpstr>
      <vt:lpstr>游ゴシック</vt:lpstr>
      <vt:lpstr>游ゴシック Light</vt:lpstr>
      <vt:lpstr>游明朝</vt:lpstr>
      <vt:lpstr>Arial</vt:lpstr>
      <vt:lpstr>Calibri</vt:lpstr>
      <vt:lpstr>Times New Roman</vt:lpstr>
      <vt:lpstr>Trebuchet MS</vt:lpstr>
      <vt:lpstr>Wingdings</vt:lpstr>
      <vt:lpstr>Wingdings 3</vt:lpstr>
      <vt:lpstr>ファセット</vt:lpstr>
      <vt:lpstr>デザインの設定</vt:lpstr>
      <vt:lpstr>各教科の見方・考え方を働かせる  授業づくりに関する教員研修会</vt:lpstr>
      <vt:lpstr>PowerPoint プレゼンテーション</vt:lpstr>
      <vt:lpstr>PowerPoint プレゼンテーション</vt:lpstr>
      <vt:lpstr>PowerPoint プレゼンテーション</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研修会スライド（提示用）</dc:title>
  <dc:creator>宮城県総合教育センター</dc:creator>
  <cp:revision>602</cp:revision>
  <cp:lastPrinted>2025-02-26T05:33:36Z</cp:lastPrinted>
  <dcterms:created xsi:type="dcterms:W3CDTF">2021-04-28T01:16:12Z</dcterms:created>
  <dcterms:modified xsi:type="dcterms:W3CDTF">2025-03-12T07:37:39Z</dcterms:modified>
</cp:coreProperties>
</file>