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3" r:id="rId1"/>
  </p:sldMasterIdLst>
  <p:notesMasterIdLst>
    <p:notesMasterId r:id="rId37"/>
  </p:notesMasterIdLst>
  <p:handoutMasterIdLst>
    <p:handoutMasterId r:id="rId38"/>
  </p:handoutMasterIdLst>
  <p:sldIdLst>
    <p:sldId id="589" r:id="rId2"/>
    <p:sldId id="552" r:id="rId3"/>
    <p:sldId id="553" r:id="rId4"/>
    <p:sldId id="497" r:id="rId5"/>
    <p:sldId id="566" r:id="rId6"/>
    <p:sldId id="567" r:id="rId7"/>
    <p:sldId id="582" r:id="rId8"/>
    <p:sldId id="563" r:id="rId9"/>
    <p:sldId id="558" r:id="rId10"/>
    <p:sldId id="577" r:id="rId11"/>
    <p:sldId id="562" r:id="rId12"/>
    <p:sldId id="578" r:id="rId13"/>
    <p:sldId id="547" r:id="rId14"/>
    <p:sldId id="564" r:id="rId15"/>
    <p:sldId id="573" r:id="rId16"/>
    <p:sldId id="569" r:id="rId17"/>
    <p:sldId id="583" r:id="rId18"/>
    <p:sldId id="590" r:id="rId19"/>
    <p:sldId id="534" r:id="rId20"/>
    <p:sldId id="549" r:id="rId21"/>
    <p:sldId id="586" r:id="rId22"/>
    <p:sldId id="588" r:id="rId23"/>
    <p:sldId id="587" r:id="rId24"/>
    <p:sldId id="548" r:id="rId25"/>
    <p:sldId id="580" r:id="rId26"/>
    <p:sldId id="581" r:id="rId27"/>
    <p:sldId id="585" r:id="rId28"/>
    <p:sldId id="592" r:id="rId29"/>
    <p:sldId id="508" r:id="rId30"/>
    <p:sldId id="597" r:id="rId31"/>
    <p:sldId id="595" r:id="rId32"/>
    <p:sldId id="596" r:id="rId33"/>
    <p:sldId id="594" r:id="rId34"/>
    <p:sldId id="598" r:id="rId35"/>
    <p:sldId id="527" r:id="rId36"/>
  </p:sldIdLst>
  <p:sldSz cx="9144000" cy="6858000" type="screen4x3"/>
  <p:notesSz cx="6738938"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F71"/>
    <a:srgbClr val="FF66FF"/>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6691" autoAdjust="0"/>
  </p:normalViewPr>
  <p:slideViewPr>
    <p:cSldViewPr showGuides="1">
      <p:cViewPr>
        <p:scale>
          <a:sx n="50" d="100"/>
          <a:sy n="50" d="100"/>
        </p:scale>
        <p:origin x="-1908" y="-366"/>
      </p:cViewPr>
      <p:guideLst>
        <p:guide orient="horz" pos="346"/>
        <p:guide pos="5602"/>
      </p:guideLst>
    </p:cSldViewPr>
  </p:slideViewPr>
  <p:notesTextViewPr>
    <p:cViewPr>
      <p:scale>
        <a:sx n="1" d="1"/>
        <a:sy n="1" d="1"/>
      </p:scale>
      <p:origin x="0" y="0"/>
    </p:cViewPr>
  </p:notesTextViewPr>
  <p:sorterViewPr>
    <p:cViewPr>
      <p:scale>
        <a:sx n="54" d="100"/>
        <a:sy n="54"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206"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7172" y="0"/>
            <a:ext cx="2920206" cy="493633"/>
          </a:xfrm>
          <a:prstGeom prst="rect">
            <a:avLst/>
          </a:prstGeom>
        </p:spPr>
        <p:txBody>
          <a:bodyPr vert="horz" lIns="91440" tIns="45720" rIns="91440" bIns="45720" rtlCol="0"/>
          <a:lstStyle>
            <a:lvl1pPr algn="r">
              <a:defRPr sz="1200"/>
            </a:lvl1pPr>
          </a:lstStyle>
          <a:p>
            <a:fld id="{462CA676-2DD8-442E-8729-B72320CDCDD9}" type="datetimeFigureOut">
              <a:rPr kumimoji="1" lang="ja-JP" altLang="en-US" smtClean="0"/>
              <a:t>2019/3/8</a:t>
            </a:fld>
            <a:endParaRPr kumimoji="1" lang="ja-JP" altLang="en-US"/>
          </a:p>
        </p:txBody>
      </p:sp>
      <p:sp>
        <p:nvSpPr>
          <p:cNvPr id="4" name="フッター プレースホルダー 3"/>
          <p:cNvSpPr>
            <a:spLocks noGrp="1"/>
          </p:cNvSpPr>
          <p:nvPr>
            <p:ph type="ftr" sz="quarter" idx="2"/>
          </p:nvPr>
        </p:nvSpPr>
        <p:spPr>
          <a:xfrm>
            <a:off x="0" y="9377316"/>
            <a:ext cx="2920206"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7172" y="9377316"/>
            <a:ext cx="2920206" cy="493633"/>
          </a:xfrm>
          <a:prstGeom prst="rect">
            <a:avLst/>
          </a:prstGeom>
        </p:spPr>
        <p:txBody>
          <a:bodyPr vert="horz" lIns="91440" tIns="45720" rIns="91440" bIns="45720" rtlCol="0" anchor="b"/>
          <a:lstStyle>
            <a:lvl1pPr algn="r">
              <a:defRPr sz="1200"/>
            </a:lvl1pPr>
          </a:lstStyle>
          <a:p>
            <a:fld id="{230D7901-519D-47C8-AA2B-F1BCBAF5F42B}" type="slidenum">
              <a:rPr kumimoji="1" lang="ja-JP" altLang="en-US" smtClean="0"/>
              <a:t>‹#›</a:t>
            </a:fld>
            <a:endParaRPr kumimoji="1" lang="ja-JP" altLang="en-US"/>
          </a:p>
        </p:txBody>
      </p:sp>
    </p:spTree>
    <p:extLst>
      <p:ext uri="{BB962C8B-B14F-4D97-AF65-F5344CB8AC3E}">
        <p14:creationId xmlns:p14="http://schemas.microsoft.com/office/powerpoint/2010/main" val="1796327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0206"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7172" y="0"/>
            <a:ext cx="2920206" cy="493633"/>
          </a:xfrm>
          <a:prstGeom prst="rect">
            <a:avLst/>
          </a:prstGeom>
        </p:spPr>
        <p:txBody>
          <a:bodyPr vert="horz" lIns="91440" tIns="45720" rIns="91440" bIns="45720" rtlCol="0"/>
          <a:lstStyle>
            <a:lvl1pPr algn="r">
              <a:defRPr sz="1200"/>
            </a:lvl1pPr>
          </a:lstStyle>
          <a:p>
            <a:fld id="{79000154-4DF4-4A92-9C50-53922144D3E5}" type="datetimeFigureOut">
              <a:rPr kumimoji="1" lang="ja-JP" altLang="en-US" smtClean="0"/>
              <a:t>2019/3/8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894" y="4689515"/>
            <a:ext cx="539115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0206"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7172" y="9377316"/>
            <a:ext cx="2920206" cy="493633"/>
          </a:xfrm>
          <a:prstGeom prst="rect">
            <a:avLst/>
          </a:prstGeom>
        </p:spPr>
        <p:txBody>
          <a:bodyPr vert="horz" lIns="91440" tIns="45720" rIns="91440" bIns="45720" rtlCol="0" anchor="b"/>
          <a:lstStyle>
            <a:lvl1pPr algn="r">
              <a:defRPr sz="1200"/>
            </a:lvl1pPr>
          </a:lstStyle>
          <a:p>
            <a:fld id="{7E89608B-EE4D-4724-A7DE-390FEE56EB80}" type="slidenum">
              <a:rPr kumimoji="1" lang="ja-JP" altLang="en-US" smtClean="0"/>
              <a:t>‹#›</a:t>
            </a:fld>
            <a:endParaRPr kumimoji="1" lang="ja-JP" altLang="en-US"/>
          </a:p>
        </p:txBody>
      </p:sp>
    </p:spTree>
    <p:extLst>
      <p:ext uri="{BB962C8B-B14F-4D97-AF65-F5344CB8AC3E}">
        <p14:creationId xmlns:p14="http://schemas.microsoft.com/office/powerpoint/2010/main" val="35262831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0</a:t>
            </a:fld>
            <a:endParaRPr kumimoji="1" lang="ja-JP" altLang="en-US"/>
          </a:p>
        </p:txBody>
      </p:sp>
    </p:spTree>
    <p:extLst>
      <p:ext uri="{BB962C8B-B14F-4D97-AF65-F5344CB8AC3E}">
        <p14:creationId xmlns:p14="http://schemas.microsoft.com/office/powerpoint/2010/main" val="155087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spc="0" dirty="0" smtClean="0">
                <a:solidFill>
                  <a:schemeClr val="tx1">
                    <a:lumMod val="85000"/>
                    <a:lumOff val="15000"/>
                  </a:schemeClr>
                </a:solidFill>
                <a:latin typeface="ＭＳ 明朝" panose="02020609040205080304" pitchFamily="17" charset="-128"/>
                <a:ea typeface="ＭＳ 明朝" panose="02020609040205080304" pitchFamily="17" charset="-128"/>
              </a:rPr>
              <a:t>水溶液の名前を当てる手順をまとめることができそう</a:t>
            </a:r>
            <a:r>
              <a:rPr lang="ja-JP" altLang="en-US" sz="1200" spc="-200" dirty="0" smtClean="0">
                <a:solidFill>
                  <a:schemeClr val="tx1">
                    <a:lumMod val="85000"/>
                    <a:lumOff val="15000"/>
                  </a:schemeClr>
                </a:solidFill>
                <a:latin typeface="ＭＳ 明朝" panose="02020609040205080304" pitchFamily="17" charset="-128"/>
                <a:ea typeface="ＭＳ 明朝" panose="02020609040205080304" pitchFamily="17" charset="-128"/>
              </a:rPr>
              <a:t>！</a:t>
            </a:r>
            <a:r>
              <a:rPr kumimoji="1" lang="ja-JP" altLang="en-US" sz="1200" spc="0" dirty="0" smtClean="0">
                <a:solidFill>
                  <a:schemeClr val="tx1"/>
                </a:solidFill>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といったアイデアや</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9</a:t>
            </a:fld>
            <a:endParaRPr kumimoji="1" lang="ja-JP" altLang="en-US"/>
          </a:p>
        </p:txBody>
      </p:sp>
    </p:spTree>
    <p:extLst>
      <p:ext uri="{BB962C8B-B14F-4D97-AF65-F5344CB8AC3E}">
        <p14:creationId xmlns:p14="http://schemas.microsoft.com/office/powerpoint/2010/main" val="1598334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「１年生・生活の</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みんなでつう</a:t>
            </a:r>
            <a:r>
              <a:rPr kumimoji="1" lang="ja-JP" altLang="en-US" dirty="0" err="1" smtClean="0">
                <a:latin typeface="ＭＳ 明朝" panose="02020609040205080304" pitchFamily="17" charset="-128"/>
                <a:ea typeface="ＭＳ 明朝" panose="02020609040205080304" pitchFamily="17" charset="-128"/>
              </a:rPr>
              <a:t>がくろを</a:t>
            </a:r>
            <a:r>
              <a:rPr kumimoji="1" lang="ja-JP" altLang="en-US" dirty="0" smtClean="0">
                <a:latin typeface="ＭＳ 明朝" panose="02020609040205080304" pitchFamily="17" charset="-128"/>
                <a:ea typeface="ＭＳ 明朝" panose="02020609040205080304" pitchFamily="17" charset="-128"/>
              </a:rPr>
              <a:t>あるこう</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の単元で</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10</a:t>
            </a:fld>
            <a:endParaRPr kumimoji="1" lang="ja-JP" altLang="en-US"/>
          </a:p>
        </p:txBody>
      </p:sp>
    </p:spTree>
    <p:extLst>
      <p:ext uri="{BB962C8B-B14F-4D97-AF65-F5344CB8AC3E}">
        <p14:creationId xmlns:p14="http://schemas.microsoft.com/office/powerpoint/2010/main" val="159833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spc="0" dirty="0" smtClean="0">
                <a:solidFill>
                  <a:schemeClr val="tx1">
                    <a:lumMod val="85000"/>
                    <a:lumOff val="15000"/>
                  </a:schemeClr>
                </a:solidFill>
                <a:latin typeface="ＭＳ 明朝" panose="02020609040205080304" pitchFamily="17" charset="-128"/>
                <a:ea typeface="ＭＳ 明朝" panose="02020609040205080304" pitchFamily="17" charset="-128"/>
              </a:rPr>
              <a:t>信号機の働きを考えられそう！」</a:t>
            </a:r>
            <a:r>
              <a:rPr kumimoji="1" lang="ja-JP" altLang="en-US" dirty="0" smtClean="0">
                <a:latin typeface="ＭＳ 明朝" panose="02020609040205080304" pitchFamily="17" charset="-128"/>
                <a:ea typeface="ＭＳ 明朝" panose="02020609040205080304" pitchFamily="17" charset="-128"/>
              </a:rPr>
              <a:t>といったアイデア等のように考えていきましょう。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11</a:t>
            </a:fld>
            <a:endParaRPr kumimoji="1" lang="ja-JP" altLang="en-US"/>
          </a:p>
        </p:txBody>
      </p:sp>
    </p:spTree>
    <p:extLst>
      <p:ext uri="{BB962C8B-B14F-4D97-AF65-F5344CB8AC3E}">
        <p14:creationId xmlns:p14="http://schemas.microsoft.com/office/powerpoint/2010/main" val="159833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そして，出したアイデアをこのように付箋に書き出しましょう。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12</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書く内容は，「①教科名」「②単元名」「③学習活動」の３つです。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13</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２つ目の例であれば，このように書き出していきましょう。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14</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時間は</a:t>
            </a:r>
            <a:r>
              <a:rPr kumimoji="1" lang="en-US" altLang="ja-JP" dirty="0" smtClean="0">
                <a:latin typeface="ＭＳ 明朝" panose="02020609040205080304" pitchFamily="17" charset="-128"/>
                <a:ea typeface="ＭＳ 明朝" panose="02020609040205080304" pitchFamily="17" charset="-128"/>
              </a:rPr>
              <a:t>15</a:t>
            </a:r>
            <a:r>
              <a:rPr kumimoji="1" lang="ja-JP" altLang="en-US" dirty="0" smtClean="0">
                <a:latin typeface="ＭＳ 明朝" panose="02020609040205080304" pitchFamily="17" charset="-128"/>
                <a:ea typeface="ＭＳ 明朝" panose="02020609040205080304" pitchFamily="17" charset="-128"/>
              </a:rPr>
              <a:t>分です。</a:t>
            </a:r>
            <a:r>
              <a:rPr kumimoji="1" lang="ja-JP" altLang="en-US" u="none" dirty="0" smtClean="0">
                <a:latin typeface="ＭＳ 明朝" panose="02020609040205080304" pitchFamily="17" charset="-128"/>
                <a:ea typeface="ＭＳ 明朝" panose="02020609040205080304" pitchFamily="17" charset="-128"/>
              </a:rPr>
              <a:t>相談しながら</a:t>
            </a:r>
            <a:r>
              <a:rPr kumimoji="1" lang="ja-JP" altLang="en-US" dirty="0" smtClean="0">
                <a:latin typeface="ＭＳ 明朝" panose="02020609040205080304" pitchFamily="17" charset="-128"/>
                <a:ea typeface="ＭＳ 明朝" panose="02020609040205080304" pitchFamily="17" charset="-128"/>
              </a:rPr>
              <a:t>でも構いません。また，アイデアが出ないときは，先ほど配布したワークシートの裏面にある「プログラミング教育スタートパック」の学習活動例を参考にしてください。では，始めましょう。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（７～８分後）</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一端，止めてください。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◎（アイデアが順調に出ている場合）</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　　いろいろなアイデアが出てきましたね。素晴らしいです！学年や資質・能力，教科等のバランスも考えながらアイデアを出してみましょう。では，続けてください。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●（アイデアが出ていない場合）</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　例：（個人またはグループで）教科を絞ってアイデアを考えてみましょう。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　例：これまでに視聴した授業動画等でやってみたい内容等を書き出してみましょう。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　例：インターネットで調べながらアイデアを考えてみましょう。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15</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a:t>
            </a:r>
            <a:r>
              <a:rPr kumimoji="1" lang="en-US" altLang="ja-JP" dirty="0" smtClean="0">
                <a:latin typeface="ＭＳ 明朝" panose="02020609040205080304" pitchFamily="17" charset="-128"/>
                <a:ea typeface="ＭＳ 明朝" panose="02020609040205080304" pitchFamily="17" charset="-128"/>
              </a:rPr>
              <a:t>15</a:t>
            </a:r>
            <a:r>
              <a:rPr kumimoji="1" lang="ja-JP" altLang="en-US" dirty="0" smtClean="0">
                <a:latin typeface="ＭＳ 明朝" panose="02020609040205080304" pitchFamily="17" charset="-128"/>
                <a:ea typeface="ＭＳ 明朝" panose="02020609040205080304" pitchFamily="17" charset="-128"/>
              </a:rPr>
              <a:t>分後）</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次に，アイデアを共有します。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16</a:t>
            </a:fld>
            <a:endParaRPr kumimoji="1" lang="ja-JP" altLang="en-US"/>
          </a:p>
        </p:txBody>
      </p:sp>
    </p:spTree>
    <p:extLst>
      <p:ext uri="{BB962C8B-B14F-4D97-AF65-F5344CB8AC3E}">
        <p14:creationId xmlns:p14="http://schemas.microsoft.com/office/powerpoint/2010/main" val="12744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こちらのアイデア分類表に貼っていきます。観点になるのは，</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17</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横軸が「学年」で，</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18</a:t>
            </a:fld>
            <a:endParaRPr kumimoji="1" lang="ja-JP" altLang="en-US"/>
          </a:p>
        </p:txBody>
      </p:sp>
    </p:spTree>
    <p:extLst>
      <p:ext uri="{BB962C8B-B14F-4D97-AF65-F5344CB8AC3E}">
        <p14:creationId xmlns:p14="http://schemas.microsoft.com/office/powerpoint/2010/main" val="168429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これから小学校プログラミング教育に関する</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ステップ３</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の校内研修を始めます。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681156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縦軸が，「資質・能力」です。ステップ１の研修で確認した７つの項目をまとめて，</a:t>
            </a:r>
            <a:r>
              <a:rPr kumimoji="1" lang="en-US" altLang="ja-JP" dirty="0" smtClean="0">
                <a:latin typeface="ＭＳ 明朝" panose="02020609040205080304" pitchFamily="17" charset="-128"/>
                <a:ea typeface="ＭＳ 明朝" panose="02020609040205080304" pitchFamily="17" charset="-128"/>
              </a:rPr>
              <a:t>A</a:t>
            </a:r>
            <a:r>
              <a:rPr kumimoji="1" lang="ja-JP" altLang="en-US" dirty="0" smtClean="0">
                <a:latin typeface="ＭＳ 明朝" panose="02020609040205080304" pitchFamily="17" charset="-128"/>
                <a:ea typeface="ＭＳ 明朝" panose="02020609040205080304" pitchFamily="17" charset="-128"/>
              </a:rPr>
              <a:t>が「知識及び技能」で「気付き」，</a:t>
            </a:r>
            <a:r>
              <a:rPr kumimoji="1" lang="en-US" altLang="ja-JP" dirty="0" smtClean="0">
                <a:latin typeface="ＭＳ 明朝" panose="02020609040205080304" pitchFamily="17" charset="-128"/>
                <a:ea typeface="ＭＳ 明朝" panose="02020609040205080304" pitchFamily="17" charset="-128"/>
              </a:rPr>
              <a:t>B</a:t>
            </a:r>
            <a:r>
              <a:rPr kumimoji="1" lang="ja-JP" altLang="en-US" dirty="0" smtClean="0">
                <a:latin typeface="ＭＳ 明朝" panose="02020609040205080304" pitchFamily="17" charset="-128"/>
                <a:ea typeface="ＭＳ 明朝" panose="02020609040205080304" pitchFamily="17" charset="-128"/>
              </a:rPr>
              <a:t>が「思考力・判断力・表現力等」で「プログラミング的思考」，</a:t>
            </a:r>
            <a:r>
              <a:rPr kumimoji="1" lang="en-US" altLang="ja-JP" dirty="0" smtClean="0">
                <a:latin typeface="ＭＳ 明朝" panose="02020609040205080304" pitchFamily="17" charset="-128"/>
                <a:ea typeface="ＭＳ 明朝" panose="02020609040205080304" pitchFamily="17" charset="-128"/>
              </a:rPr>
              <a:t>C</a:t>
            </a:r>
            <a:r>
              <a:rPr kumimoji="1" lang="ja-JP" altLang="en-US" dirty="0" smtClean="0">
                <a:latin typeface="ＭＳ 明朝" panose="02020609040205080304" pitchFamily="17" charset="-128"/>
                <a:ea typeface="ＭＳ 明朝" panose="02020609040205080304" pitchFamily="17" charset="-128"/>
              </a:rPr>
              <a:t>が「学びに向かう力，人間性等」で「生かそうとする態度」といった３つで分類します。</a:t>
            </a:r>
            <a:endParaRPr kumimoji="1" lang="en-US" altLang="ja-JP" dirty="0" smtClean="0">
              <a:latin typeface="ＭＳ 明朝" panose="02020609040205080304" pitchFamily="17" charset="-128"/>
              <a:ea typeface="ＭＳ 明朝" panose="02020609040205080304" pitchFamily="17" charset="-128"/>
            </a:endParaRPr>
          </a:p>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19</a:t>
            </a:fld>
            <a:endParaRPr kumimoji="1" lang="ja-JP" altLang="en-US"/>
          </a:p>
        </p:txBody>
      </p:sp>
    </p:spTree>
    <p:extLst>
      <p:ext uri="{BB962C8B-B14F-4D97-AF65-F5344CB8AC3E}">
        <p14:creationId xmlns:p14="http://schemas.microsoft.com/office/powerpoint/2010/main" val="1592965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先ほどの例であれば，１つ目の理科は，分岐の考えを取り入れるので，６学年で「</a:t>
            </a:r>
            <a:r>
              <a:rPr kumimoji="1" lang="en-US" altLang="ja-JP" dirty="0" smtClean="0">
                <a:latin typeface="ＭＳ 明朝" panose="02020609040205080304" pitchFamily="17" charset="-128"/>
                <a:ea typeface="ＭＳ 明朝" panose="02020609040205080304" pitchFamily="17" charset="-128"/>
              </a:rPr>
              <a:t>B</a:t>
            </a:r>
            <a:r>
              <a:rPr kumimoji="1" lang="ja-JP" altLang="en-US" dirty="0" smtClean="0">
                <a:latin typeface="ＭＳ 明朝" panose="02020609040205080304" pitchFamily="17" charset="-128"/>
                <a:ea typeface="ＭＳ 明朝" panose="02020609040205080304" pitchFamily="17" charset="-128"/>
              </a:rPr>
              <a:t>」の「プログラミング的思考」に当てはまり，</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20</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生活については，身近なところでコンピュータが活用されていることに気付かせたいので，１学年で「</a:t>
            </a:r>
            <a:r>
              <a:rPr kumimoji="1" lang="en-US" altLang="ja-JP" dirty="0" smtClean="0">
                <a:latin typeface="ＭＳ 明朝" panose="02020609040205080304" pitchFamily="17" charset="-128"/>
                <a:ea typeface="ＭＳ 明朝" panose="02020609040205080304" pitchFamily="17" charset="-128"/>
              </a:rPr>
              <a:t>A</a:t>
            </a:r>
            <a:r>
              <a:rPr kumimoji="1" lang="ja-JP" altLang="en-US" dirty="0" smtClean="0">
                <a:latin typeface="ＭＳ 明朝" panose="02020609040205080304" pitchFamily="17" charset="-128"/>
                <a:ea typeface="ＭＳ 明朝" panose="02020609040205080304" pitchFamily="17" charset="-128"/>
              </a:rPr>
              <a:t>」の「気付き」が当てはまります。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21</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資質・能力が明確でなくても構いません。他の先生方と相談しながら貼ってください。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22</a:t>
            </a:fld>
            <a:endParaRPr kumimoji="1" lang="ja-JP" altLang="en-US"/>
          </a:p>
        </p:txBody>
      </p:sp>
    </p:spTree>
    <p:extLst>
      <p:ext uri="{BB962C8B-B14F-4D97-AF65-F5344CB8AC3E}">
        <p14:creationId xmlns:p14="http://schemas.microsoft.com/office/powerpoint/2010/main" val="255932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一人ずつ付箋に書いたものを発表しながら貼っていってください。それでは始めてください。</a:t>
            </a: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23</a:t>
            </a:fld>
            <a:endParaRPr kumimoji="1" lang="ja-JP" altLang="en-US"/>
          </a:p>
        </p:txBody>
      </p:sp>
    </p:spTree>
    <p:extLst>
      <p:ext uri="{BB962C8B-B14F-4D97-AF65-F5344CB8AC3E}">
        <p14:creationId xmlns:p14="http://schemas.microsoft.com/office/powerpoint/2010/main" val="1182610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（１人ずつの発表終了後，または状況に応じて）</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次に，アイデアをまとめていきます。また，同じ教科，学年で似ているものが出ているときは，アイデアを共有しながらまとめましょう。学年や資質・能力のバランス等を確認し，足りないところは新たなアイデアについて話し合い，付け加えましょう。時間は○○分（</a:t>
            </a:r>
            <a:r>
              <a:rPr kumimoji="1" lang="en-US" altLang="ja-JP" dirty="0" smtClean="0">
                <a:latin typeface="ＭＳ 明朝" panose="02020609040205080304" pitchFamily="17" charset="-128"/>
                <a:ea typeface="ＭＳ 明朝" panose="02020609040205080304" pitchFamily="17" charset="-128"/>
              </a:rPr>
              <a:t>25</a:t>
            </a:r>
            <a:r>
              <a:rPr kumimoji="1" lang="ja-JP" altLang="en-US" dirty="0" smtClean="0">
                <a:latin typeface="ＭＳ 明朝" panose="02020609040205080304" pitchFamily="17" charset="-128"/>
                <a:ea typeface="ＭＳ 明朝" panose="02020609040205080304" pitchFamily="17" charset="-128"/>
              </a:rPr>
              <a:t>～</a:t>
            </a:r>
            <a:r>
              <a:rPr kumimoji="1" lang="en-US" altLang="ja-JP" dirty="0" smtClean="0">
                <a:latin typeface="ＭＳ 明朝" panose="02020609040205080304" pitchFamily="17" charset="-128"/>
                <a:ea typeface="ＭＳ 明朝" panose="02020609040205080304" pitchFamily="17" charset="-128"/>
              </a:rPr>
              <a:t>30</a:t>
            </a:r>
            <a:r>
              <a:rPr kumimoji="1" lang="ja-JP" altLang="en-US" dirty="0" smtClean="0">
                <a:latin typeface="ＭＳ 明朝" panose="02020609040205080304" pitchFamily="17" charset="-128"/>
                <a:ea typeface="ＭＳ 明朝" panose="02020609040205080304" pitchFamily="17" charset="-128"/>
              </a:rPr>
              <a:t>分）です。それでは始めてください。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24</a:t>
            </a:fld>
            <a:endParaRPr kumimoji="1" lang="ja-JP" altLang="en-US"/>
          </a:p>
        </p:txBody>
      </p:sp>
    </p:spTree>
    <p:extLst>
      <p:ext uri="{BB962C8B-B14F-4D97-AF65-F5344CB8AC3E}">
        <p14:creationId xmlns:p14="http://schemas.microsoft.com/office/powerpoint/2010/main" val="118261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（まとめ終了後）</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時間です。そこまでにしてください。それでは各グループで考えたアイデアを発表してもらいます。これは是非実践したいと考えた，学年・教科名・単元名・学習活動を発表してください。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（順番に発表してもらう）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25</a:t>
            </a:fld>
            <a:endParaRPr kumimoji="1" lang="ja-JP" altLang="en-US"/>
          </a:p>
        </p:txBody>
      </p:sp>
    </p:spTree>
    <p:extLst>
      <p:ext uri="{BB962C8B-B14F-4D97-AF65-F5344CB8AC3E}">
        <p14:creationId xmlns:p14="http://schemas.microsoft.com/office/powerpoint/2010/main" val="1182610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振り返りに移ります。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26</a:t>
            </a:fld>
            <a:endParaRPr kumimoji="1" lang="ja-JP" altLang="en-US"/>
          </a:p>
        </p:txBody>
      </p:sp>
    </p:spTree>
    <p:extLst>
      <p:ext uri="{BB962C8B-B14F-4D97-AF65-F5344CB8AC3E}">
        <p14:creationId xmlns:p14="http://schemas.microsoft.com/office/powerpoint/2010/main" val="127440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ワークショップで協力してプログラミング教育を取り入れた授業のカリキュラムについて考えましたが，いかがでしたか？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（数名の先生に感想を発表してもらう）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先生方が今話し合ったことを参考にして，各学年，資質・能力，共にバランスよくプログラミング教育に取り組めるよう，カリキュラムを作成していきたいと思います。</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（アンケートをお願いする。回収は後からでもよい）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27</a:t>
            </a:fld>
            <a:endParaRPr kumimoji="1" lang="ja-JP" altLang="en-US"/>
          </a:p>
        </p:txBody>
      </p:sp>
    </p:spTree>
    <p:extLst>
      <p:ext uri="{BB962C8B-B14F-4D97-AF65-F5344CB8AC3E}">
        <p14:creationId xmlns:p14="http://schemas.microsoft.com/office/powerpoint/2010/main" val="1182610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今後は，３回の研修で学んだことを生かして実際に授業で実践していきましょう。実践に当たってもう</a:t>
            </a:r>
            <a:r>
              <a:rPr kumimoji="1" lang="en-US" altLang="ja-JP" dirty="0" smtClean="0">
                <a:latin typeface="ＭＳ 明朝" panose="02020609040205080304" pitchFamily="17" charset="-128"/>
                <a:ea typeface="ＭＳ 明朝" panose="02020609040205080304" pitchFamily="17" charset="-128"/>
              </a:rPr>
              <a:t>1</a:t>
            </a:r>
            <a:r>
              <a:rPr kumimoji="1" lang="ja-JP" altLang="en-US" dirty="0" smtClean="0">
                <a:latin typeface="ＭＳ 明朝" panose="02020609040205080304" pitchFamily="17" charset="-128"/>
                <a:ea typeface="ＭＳ 明朝" panose="02020609040205080304" pitchFamily="17" charset="-128"/>
              </a:rPr>
              <a:t>度，プログラミング教育のねらいを確認します。</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ヘッダー プレースホルダー 3"/>
          <p:cNvSpPr>
            <a:spLocks noGrp="1"/>
          </p:cNvSpPr>
          <p:nvPr>
            <p:ph type="hdr" sz="quarter" idx="10"/>
          </p:nvPr>
        </p:nvSpPr>
        <p:spPr/>
        <p:txBody>
          <a:bodyPr/>
          <a:lstStyle/>
          <a:p>
            <a:endParaRPr lang="ja-JP" altLang="en-US" dirty="0">
              <a:solidFill>
                <a:prstClr val="black"/>
              </a:solidFill>
            </a:endParaRPr>
          </a:p>
        </p:txBody>
      </p:sp>
      <p:sp>
        <p:nvSpPr>
          <p:cNvPr id="5" name="日付プレースホルダー 4"/>
          <p:cNvSpPr>
            <a:spLocks noGrp="1"/>
          </p:cNvSpPr>
          <p:nvPr>
            <p:ph type="dt" idx="11"/>
          </p:nvPr>
        </p:nvSpPr>
        <p:spPr/>
        <p:txBody>
          <a:bodyPr/>
          <a:lstStyle/>
          <a:p>
            <a:fld id="{39753D77-050B-401B-96B6-8F1F4FD8F178}" type="datetime1">
              <a:rPr lang="ja-JP" altLang="en-US" smtClean="0">
                <a:solidFill>
                  <a:prstClr val="black"/>
                </a:solidFill>
              </a:rPr>
              <a:pPr/>
              <a:t>2019/3/8</a:t>
            </a:fld>
            <a:endParaRPr lang="ja-JP" altLang="en-US" dirty="0">
              <a:solidFill>
                <a:prstClr val="black"/>
              </a:solidFill>
            </a:endParaRPr>
          </a:p>
        </p:txBody>
      </p:sp>
      <p:sp>
        <p:nvSpPr>
          <p:cNvPr id="6" name="フッター プレースホルダー 5"/>
          <p:cNvSpPr>
            <a:spLocks noGrp="1"/>
          </p:cNvSpPr>
          <p:nvPr>
            <p:ph type="ftr" sz="quarter" idx="12"/>
          </p:nvPr>
        </p:nvSpPr>
        <p:spPr/>
        <p:txBody>
          <a:bodyPr/>
          <a:lstStyle/>
          <a:p>
            <a:endParaRPr lang="ja-JP" altLang="en-US" dirty="0">
              <a:solidFill>
                <a:prstClr val="black"/>
              </a:solidFill>
            </a:endParaRPr>
          </a:p>
        </p:txBody>
      </p:sp>
      <p:sp>
        <p:nvSpPr>
          <p:cNvPr id="7" name="スライド番号プレースホルダー 6"/>
          <p:cNvSpPr>
            <a:spLocks noGrp="1"/>
          </p:cNvSpPr>
          <p:nvPr>
            <p:ph type="sldNum" sz="quarter" idx="13"/>
          </p:nvPr>
        </p:nvSpPr>
        <p:spPr/>
        <p:txBody>
          <a:bodyPr/>
          <a:lstStyle/>
          <a:p>
            <a:fld id="{5469DFF4-C8F1-4761-8A93-30C199762C3A}" type="slidenum">
              <a:rPr lang="ja-JP" altLang="en-US" smtClean="0">
                <a:solidFill>
                  <a:prstClr val="black"/>
                </a:solidFill>
              </a:rPr>
              <a:pPr/>
              <a:t>28</a:t>
            </a:fld>
            <a:endParaRPr lang="ja-JP" altLang="en-US" dirty="0">
              <a:solidFill>
                <a:prstClr val="black"/>
              </a:solidFill>
            </a:endParaRPr>
          </a:p>
        </p:txBody>
      </p:sp>
    </p:spTree>
    <p:extLst>
      <p:ext uri="{BB962C8B-B14F-4D97-AF65-F5344CB8AC3E}">
        <p14:creationId xmlns:p14="http://schemas.microsoft.com/office/powerpoint/2010/main" val="403226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ステップ３の研修のねらいは，「ワークショップでカリキュラムを考えてみよう」です。</a:t>
            </a:r>
          </a:p>
        </p:txBody>
      </p:sp>
      <p:sp>
        <p:nvSpPr>
          <p:cNvPr id="4" name="スライド番号プレースホルダー 3"/>
          <p:cNvSpPr>
            <a:spLocks noGrp="1"/>
          </p:cNvSpPr>
          <p:nvPr>
            <p:ph type="sldNum" sz="quarter" idx="10"/>
          </p:nvPr>
        </p:nvSpPr>
        <p:spPr/>
        <p:txBody>
          <a:bodyPr/>
          <a:lstStyle/>
          <a:p>
            <a:fld id="{7E89608B-EE4D-4724-A7DE-390FEE56EB80}"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519396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「プログラミング的思考」を育むこと，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29</a:t>
            </a:fld>
            <a:endParaRPr kumimoji="1" lang="ja-JP" altLang="en-US"/>
          </a:p>
        </p:txBody>
      </p:sp>
    </p:spTree>
    <p:extLst>
      <p:ext uri="{BB962C8B-B14F-4D97-AF65-F5344CB8AC3E}">
        <p14:creationId xmlns:p14="http://schemas.microsoft.com/office/powerpoint/2010/main" val="3324228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プログラムの働きのよさへの「気付き」やコンピュータ等を活用して問題を解決したり，よりよい社会を築いたりしようとする「態度」を育むこと，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30</a:t>
            </a:fld>
            <a:endParaRPr kumimoji="1" lang="ja-JP" altLang="en-US"/>
          </a:p>
        </p:txBody>
      </p:sp>
    </p:spTree>
    <p:extLst>
      <p:ext uri="{BB962C8B-B14F-4D97-AF65-F5344CB8AC3E}">
        <p14:creationId xmlns:p14="http://schemas.microsoft.com/office/powerpoint/2010/main" val="3324228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各教科等での学びをより確実なものとすること，の３つでした。</a:t>
            </a:r>
            <a:endParaRPr kumimoji="1" lang="en-US" altLang="ja-JP" dirty="0" smtClean="0">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31</a:t>
            </a:fld>
            <a:endParaRPr kumimoji="1" lang="ja-JP" altLang="en-US"/>
          </a:p>
        </p:txBody>
      </p:sp>
    </p:spTree>
    <p:extLst>
      <p:ext uri="{BB962C8B-B14F-4D97-AF65-F5344CB8AC3E}">
        <p14:creationId xmlns:p14="http://schemas.microsoft.com/office/powerpoint/2010/main" val="3324228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ねらいの実現に向けて，まずは先生方が実際にプログラミングをやってみて，楽しむことが大切です。そして，普段の授業へ少しずつでよいので取り入れていきましょう。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32</a:t>
            </a:fld>
            <a:endParaRPr kumimoji="1" lang="ja-JP" altLang="en-US"/>
          </a:p>
        </p:txBody>
      </p:sp>
    </p:spTree>
    <p:extLst>
      <p:ext uri="{BB962C8B-B14F-4D97-AF65-F5344CB8AC3E}">
        <p14:creationId xmlns:p14="http://schemas.microsoft.com/office/powerpoint/2010/main" val="3324228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これまでの研修の内容を確認したい場合は，「プログラミング教育校内研修ナビ」のＷｅｂサイトから，資料がご覧になれますので，ご活用ください。</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ヘッダー プレースホルダー 3"/>
          <p:cNvSpPr>
            <a:spLocks noGrp="1"/>
          </p:cNvSpPr>
          <p:nvPr>
            <p:ph type="hdr" sz="quarter" idx="10"/>
          </p:nvPr>
        </p:nvSpPr>
        <p:spPr/>
        <p:txBody>
          <a:bodyPr/>
          <a:lstStyle/>
          <a:p>
            <a:endParaRPr lang="ja-JP" altLang="en-US" dirty="0">
              <a:solidFill>
                <a:prstClr val="black"/>
              </a:solidFill>
            </a:endParaRPr>
          </a:p>
        </p:txBody>
      </p:sp>
      <p:sp>
        <p:nvSpPr>
          <p:cNvPr id="5" name="日付プレースホルダー 4"/>
          <p:cNvSpPr>
            <a:spLocks noGrp="1"/>
          </p:cNvSpPr>
          <p:nvPr>
            <p:ph type="dt" idx="11"/>
          </p:nvPr>
        </p:nvSpPr>
        <p:spPr/>
        <p:txBody>
          <a:bodyPr/>
          <a:lstStyle/>
          <a:p>
            <a:fld id="{39753D77-050B-401B-96B6-8F1F4FD8F178}" type="datetime1">
              <a:rPr lang="ja-JP" altLang="en-US" smtClean="0">
                <a:solidFill>
                  <a:prstClr val="black"/>
                </a:solidFill>
              </a:rPr>
              <a:pPr/>
              <a:t>2019/3/8</a:t>
            </a:fld>
            <a:endParaRPr lang="ja-JP" altLang="en-US" dirty="0">
              <a:solidFill>
                <a:prstClr val="black"/>
              </a:solidFill>
            </a:endParaRPr>
          </a:p>
        </p:txBody>
      </p:sp>
      <p:sp>
        <p:nvSpPr>
          <p:cNvPr id="6" name="フッター プレースホルダー 5"/>
          <p:cNvSpPr>
            <a:spLocks noGrp="1"/>
          </p:cNvSpPr>
          <p:nvPr>
            <p:ph type="ftr" sz="quarter" idx="12"/>
          </p:nvPr>
        </p:nvSpPr>
        <p:spPr/>
        <p:txBody>
          <a:bodyPr/>
          <a:lstStyle/>
          <a:p>
            <a:endParaRPr lang="ja-JP" altLang="en-US" dirty="0">
              <a:solidFill>
                <a:prstClr val="black"/>
              </a:solidFill>
            </a:endParaRPr>
          </a:p>
        </p:txBody>
      </p:sp>
      <p:sp>
        <p:nvSpPr>
          <p:cNvPr id="7" name="スライド番号プレースホルダー 6"/>
          <p:cNvSpPr>
            <a:spLocks noGrp="1"/>
          </p:cNvSpPr>
          <p:nvPr>
            <p:ph type="sldNum" sz="quarter" idx="13"/>
          </p:nvPr>
        </p:nvSpPr>
        <p:spPr/>
        <p:txBody>
          <a:bodyPr/>
          <a:lstStyle/>
          <a:p>
            <a:fld id="{5469DFF4-C8F1-4761-8A93-30C199762C3A}" type="slidenum">
              <a:rPr lang="ja-JP" altLang="en-US" smtClean="0">
                <a:solidFill>
                  <a:prstClr val="black"/>
                </a:solidFill>
              </a:rPr>
              <a:pPr/>
              <a:t>33</a:t>
            </a:fld>
            <a:endParaRPr lang="ja-JP" altLang="en-US" dirty="0">
              <a:solidFill>
                <a:prstClr val="black"/>
              </a:solidFill>
            </a:endParaRPr>
          </a:p>
        </p:txBody>
      </p:sp>
    </p:spTree>
    <p:extLst>
      <p:ext uri="{BB962C8B-B14F-4D97-AF65-F5344CB8AC3E}">
        <p14:creationId xmlns:p14="http://schemas.microsoft.com/office/powerpoint/2010/main" val="4032269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以上で「小学校プログラミング教育　校内研修」は終了です。お疲れ様でした。</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34</a:t>
            </a:fld>
            <a:endParaRPr kumimoji="1" lang="ja-JP" altLang="en-US"/>
          </a:p>
        </p:txBody>
      </p:sp>
    </p:spTree>
    <p:extLst>
      <p:ext uri="{BB962C8B-B14F-4D97-AF65-F5344CB8AC3E}">
        <p14:creationId xmlns:p14="http://schemas.microsoft.com/office/powerpoint/2010/main" val="368115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以上のような内容で進めていきます。</a:t>
            </a:r>
            <a:endParaRPr kumimoji="1" lang="en-US" altLang="ja-JP" dirty="0" smtClean="0">
              <a:latin typeface="ＭＳ 明朝" panose="02020609040205080304" pitchFamily="17" charset="-128"/>
              <a:ea typeface="ＭＳ 明朝" panose="02020609040205080304" pitchFamily="17" charset="-128"/>
            </a:endParaRPr>
          </a:p>
          <a:p>
            <a:r>
              <a:rPr kumimoji="1" lang="ja-JP" altLang="ja-JP" sz="1200" kern="1200" dirty="0" smtClean="0">
                <a:solidFill>
                  <a:schemeClr val="tx1"/>
                </a:solidFill>
                <a:effectLst/>
                <a:latin typeface="+mn-lt"/>
                <a:ea typeface="+mn-ea"/>
                <a:cs typeface="+mn-cs"/>
              </a:rPr>
              <a:t>配布したワークシート</a:t>
            </a:r>
            <a:r>
              <a:rPr kumimoji="1" lang="ja-JP" altLang="en-US" sz="1200" kern="1200" dirty="0" smtClean="0">
                <a:solidFill>
                  <a:schemeClr val="tx1"/>
                </a:solidFill>
                <a:effectLst/>
                <a:latin typeface="+mn-lt"/>
                <a:ea typeface="+mn-ea"/>
                <a:cs typeface="+mn-cs"/>
              </a:rPr>
              <a:t>に</a:t>
            </a:r>
            <a:r>
              <a:rPr kumimoji="1" lang="ja-JP" altLang="ja-JP" sz="1200" kern="1200" dirty="0" smtClean="0">
                <a:solidFill>
                  <a:schemeClr val="tx1"/>
                </a:solidFill>
                <a:effectLst/>
                <a:latin typeface="+mn-lt"/>
                <a:ea typeface="+mn-ea"/>
                <a:cs typeface="+mn-cs"/>
              </a:rPr>
              <a:t>メモを取っても構いません。</a:t>
            </a:r>
            <a:endParaRPr kumimoji="1" lang="ja-JP" altLang="en-US"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3</a:t>
            </a:fld>
            <a:endParaRPr kumimoji="1" lang="ja-JP" altLang="en-US"/>
          </a:p>
        </p:txBody>
      </p:sp>
    </p:spTree>
    <p:extLst>
      <p:ext uri="{BB962C8B-B14F-4D97-AF65-F5344CB8AC3E}">
        <p14:creationId xmlns:p14="http://schemas.microsoft.com/office/powerpoint/2010/main" val="12744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ステップ２の研修で紹介しましたが，その後，算数以外の授業動画は視聴されましたか？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視聴した先生は手を挙げてください。</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（いた場合：学年や教科，単元，学習活動内容等を聞き，感想を発表してもらう）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ありがとうございます。授業を実践した方はいますか？</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（いた場合：学年や教科，単元，学習活動内容等を聞き，感想を発表してもらう）</a:t>
            </a:r>
            <a:endParaRPr kumimoji="1" lang="en-US" altLang="ja-JP" dirty="0" smtClean="0">
              <a:latin typeface="ＭＳ 明朝" panose="02020609040205080304" pitchFamily="17" charset="-128"/>
              <a:ea typeface="ＭＳ 明朝" panose="02020609040205080304" pitchFamily="17"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ＭＳ 明朝" panose="02020609040205080304" pitchFamily="17" charset="-128"/>
              <a:ea typeface="ＭＳ 明朝" panose="02020609040205080304" pitchFamily="17" charset="-128"/>
            </a:endParaRPr>
          </a:p>
          <a:p>
            <a:pPr algn="l">
              <a:spcAft>
                <a:spcPts val="0"/>
              </a:spcAft>
            </a:pPr>
            <a:r>
              <a:rPr lang="ja-JP" altLang="ja-JP" sz="1800" kern="1200" dirty="0" smtClean="0">
                <a:effectLst/>
                <a:latin typeface="Century"/>
                <a:ea typeface="ＭＳ ゴシック"/>
                <a:cs typeface="ＭＳ ゴシック"/>
              </a:rPr>
              <a:t>【動画視聴・授業実践した方が少ない場合：授業動画を１本，視聴することを推奨します】</a:t>
            </a:r>
            <a:endParaRPr lang="ja-JP" altLang="ja-JP" sz="1400" kern="100" dirty="0" smtClean="0">
              <a:effectLst/>
              <a:latin typeface="Century"/>
              <a:ea typeface="ＭＳ 明朝"/>
              <a:cs typeface="Times New Roman"/>
            </a:endParaRPr>
          </a:p>
          <a:p>
            <a:pPr algn="l">
              <a:spcAft>
                <a:spcPts val="0"/>
              </a:spcAft>
            </a:pPr>
            <a:r>
              <a:rPr lang="ja-JP" altLang="ja-JP" sz="1800" kern="1200" dirty="0" smtClean="0">
                <a:effectLst/>
                <a:latin typeface="Century"/>
                <a:ea typeface="ＭＳ ゴシック"/>
                <a:cs typeface="ＭＳ ゴシック"/>
              </a:rPr>
              <a:t>　</a:t>
            </a:r>
            <a:r>
              <a:rPr lang="ja-JP" altLang="ja-JP" sz="1200" kern="1200" dirty="0" smtClean="0">
                <a:effectLst/>
                <a:latin typeface="Century"/>
                <a:ea typeface="ＭＳ ゴシック"/>
                <a:cs typeface="ＭＳ ゴシック"/>
              </a:rPr>
              <a:t>例：模擬授業動画　４年・国語「『ことわざブック』を</a:t>
            </a:r>
            <a:r>
              <a:rPr lang="ja-JP" altLang="en-US" sz="1200" kern="1200" dirty="0" smtClean="0">
                <a:effectLst/>
                <a:latin typeface="Century"/>
                <a:ea typeface="ＭＳ ゴシック"/>
                <a:cs typeface="ＭＳ ゴシック"/>
              </a:rPr>
              <a:t>作ろう</a:t>
            </a:r>
            <a:r>
              <a:rPr lang="ja-JP" altLang="ja-JP" sz="1200" kern="1200" dirty="0" smtClean="0">
                <a:effectLst/>
                <a:latin typeface="Century"/>
                <a:ea typeface="ＭＳ ゴシック"/>
                <a:cs typeface="ＭＳ ゴシック"/>
              </a:rPr>
              <a:t>」</a:t>
            </a:r>
            <a:endParaRPr lang="ja-JP" altLang="ja-JP" sz="1400" kern="100" dirty="0" smtClean="0">
              <a:effectLst/>
              <a:latin typeface="Century"/>
              <a:ea typeface="ＭＳ 明朝"/>
              <a:cs typeface="Times New Roman"/>
            </a:endParaRPr>
          </a:p>
          <a:p>
            <a:r>
              <a:rPr lang="ja-JP" altLang="ja-JP" sz="1200" kern="1200" dirty="0" smtClean="0">
                <a:effectLst/>
                <a:ea typeface="ＭＳ ゴシック"/>
                <a:cs typeface="ＭＳ ゴシック"/>
              </a:rPr>
              <a:t>　　　実践授業動画　５年・外国語「</a:t>
            </a:r>
            <a:r>
              <a:rPr lang="en-US" altLang="ja-JP" sz="1200" kern="1200" dirty="0" smtClean="0">
                <a:effectLst/>
                <a:ea typeface="ＭＳ ゴシック"/>
                <a:cs typeface="ＭＳ ゴシック"/>
              </a:rPr>
              <a:t>Where is treasure?</a:t>
            </a:r>
            <a:r>
              <a:rPr lang="ja-JP" altLang="ja-JP" sz="1200" kern="1200" dirty="0" smtClean="0">
                <a:effectLst/>
                <a:ea typeface="ＭＳ ゴシック"/>
                <a:cs typeface="ＭＳ ゴシック"/>
              </a:rPr>
              <a:t>」</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日付プレースホルダー 4"/>
          <p:cNvSpPr>
            <a:spLocks noGrp="1"/>
          </p:cNvSpPr>
          <p:nvPr>
            <p:ph type="dt" idx="11"/>
          </p:nvPr>
        </p:nvSpPr>
        <p:spPr/>
        <p:txBody>
          <a:bodyPr/>
          <a:lstStyle/>
          <a:p>
            <a:fld id="{39753D77-050B-401B-96B6-8F1F4FD8F178}" type="datetime1">
              <a:rPr kumimoji="1" lang="ja-JP" altLang="en-US" smtClean="0"/>
              <a:t>2019/3/8</a:t>
            </a:fld>
            <a:endParaRPr kumimoji="1" lang="ja-JP" altLang="en-US" dirty="0"/>
          </a:p>
        </p:txBody>
      </p:sp>
      <p:sp>
        <p:nvSpPr>
          <p:cNvPr id="6" name="フッター プレースホルダー 5"/>
          <p:cNvSpPr>
            <a:spLocks noGrp="1"/>
          </p:cNvSpPr>
          <p:nvPr>
            <p:ph type="ftr" sz="quarter" idx="12"/>
          </p:nvPr>
        </p:nvSpPr>
        <p:spPr/>
        <p:txBody>
          <a:bodyPr/>
          <a:lstStyle/>
          <a:p>
            <a:endParaRPr kumimoji="1" lang="ja-JP" altLang="en-US" dirty="0"/>
          </a:p>
        </p:txBody>
      </p:sp>
      <p:sp>
        <p:nvSpPr>
          <p:cNvPr id="7" name="スライド番号プレースホルダー 6"/>
          <p:cNvSpPr>
            <a:spLocks noGrp="1"/>
          </p:cNvSpPr>
          <p:nvPr>
            <p:ph type="sldNum" sz="quarter" idx="13"/>
          </p:nvPr>
        </p:nvSpPr>
        <p:spPr/>
        <p:txBody>
          <a:bodyPr/>
          <a:lstStyle/>
          <a:p>
            <a:fld id="{5469DFF4-C8F1-4761-8A93-30C199762C3A}" type="slidenum">
              <a:rPr kumimoji="1" lang="ja-JP" altLang="en-US" smtClean="0"/>
              <a:t>4</a:t>
            </a:fld>
            <a:endParaRPr kumimoji="1" lang="ja-JP" altLang="en-US" dirty="0"/>
          </a:p>
        </p:txBody>
      </p:sp>
    </p:spTree>
    <p:extLst>
      <p:ext uri="{BB962C8B-B14F-4D97-AF65-F5344CB8AC3E}">
        <p14:creationId xmlns:p14="http://schemas.microsoft.com/office/powerpoint/2010/main" val="4032269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今日は，先生方で協力しながら，どの授業にプログラミング教育が取り入れられそうか，授業のアイデアを出していきます。</a:t>
            </a:r>
          </a:p>
        </p:txBody>
      </p:sp>
      <p:sp>
        <p:nvSpPr>
          <p:cNvPr id="4" name="ヘッダー プレースホルダー 3"/>
          <p:cNvSpPr>
            <a:spLocks noGrp="1"/>
          </p:cNvSpPr>
          <p:nvPr>
            <p:ph type="hdr" sz="quarter" idx="10"/>
          </p:nvPr>
        </p:nvSpPr>
        <p:spPr/>
        <p:txBody>
          <a:bodyPr/>
          <a:lstStyle/>
          <a:p>
            <a:endParaRPr kumimoji="1" lang="ja-JP" altLang="en-US" dirty="0"/>
          </a:p>
        </p:txBody>
      </p:sp>
      <p:sp>
        <p:nvSpPr>
          <p:cNvPr id="5" name="日付プレースホルダー 4"/>
          <p:cNvSpPr>
            <a:spLocks noGrp="1"/>
          </p:cNvSpPr>
          <p:nvPr>
            <p:ph type="dt" idx="11"/>
          </p:nvPr>
        </p:nvSpPr>
        <p:spPr/>
        <p:txBody>
          <a:bodyPr/>
          <a:lstStyle/>
          <a:p>
            <a:fld id="{39753D77-050B-401B-96B6-8F1F4FD8F178}" type="datetime1">
              <a:rPr kumimoji="1" lang="ja-JP" altLang="en-US" smtClean="0"/>
              <a:t>2019/3/8</a:t>
            </a:fld>
            <a:endParaRPr kumimoji="1" lang="ja-JP" altLang="en-US" dirty="0"/>
          </a:p>
        </p:txBody>
      </p:sp>
      <p:sp>
        <p:nvSpPr>
          <p:cNvPr id="6" name="フッター プレースホルダー 5"/>
          <p:cNvSpPr>
            <a:spLocks noGrp="1"/>
          </p:cNvSpPr>
          <p:nvPr>
            <p:ph type="ftr" sz="quarter" idx="12"/>
          </p:nvPr>
        </p:nvSpPr>
        <p:spPr/>
        <p:txBody>
          <a:bodyPr/>
          <a:lstStyle/>
          <a:p>
            <a:endParaRPr kumimoji="1" lang="ja-JP" altLang="en-US" dirty="0"/>
          </a:p>
        </p:txBody>
      </p:sp>
      <p:sp>
        <p:nvSpPr>
          <p:cNvPr id="7" name="スライド番号プレースホルダー 6"/>
          <p:cNvSpPr>
            <a:spLocks noGrp="1"/>
          </p:cNvSpPr>
          <p:nvPr>
            <p:ph type="sldNum" sz="quarter" idx="13"/>
          </p:nvPr>
        </p:nvSpPr>
        <p:spPr/>
        <p:txBody>
          <a:bodyPr/>
          <a:lstStyle/>
          <a:p>
            <a:fld id="{5469DFF4-C8F1-4761-8A93-30C199762C3A}" type="slidenum">
              <a:rPr kumimoji="1" lang="ja-JP" altLang="en-US" smtClean="0"/>
              <a:t>5</a:t>
            </a:fld>
            <a:endParaRPr kumimoji="1" lang="ja-JP" altLang="en-US" dirty="0"/>
          </a:p>
        </p:txBody>
      </p:sp>
    </p:spTree>
    <p:extLst>
      <p:ext uri="{BB962C8B-B14F-4D97-AF65-F5344CB8AC3E}">
        <p14:creationId xmlns:p14="http://schemas.microsoft.com/office/powerpoint/2010/main" val="403226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ＭＳ 明朝" panose="02020609040205080304" pitchFamily="17" charset="-128"/>
                <a:ea typeface="ＭＳ 明朝" panose="02020609040205080304" pitchFamily="17" charset="-128"/>
                <a:cs typeface="+mn-cs"/>
              </a:rPr>
              <a:t>まずは，持参していただいた教科書や副読本等を基に考えてみてください。</a:t>
            </a:r>
            <a:endParaRPr kumimoji="1" lang="en-US" altLang="ja-JP" sz="1200" kern="1200" dirty="0" smtClean="0">
              <a:solidFill>
                <a:schemeClr val="tx1"/>
              </a:solidFill>
              <a:effectLst/>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6</a:t>
            </a:fld>
            <a:endParaRPr kumimoji="1" lang="ja-JP" altLang="en-US"/>
          </a:p>
        </p:txBody>
      </p:sp>
    </p:spTree>
    <p:extLst>
      <p:ext uri="{BB962C8B-B14F-4D97-AF65-F5344CB8AC3E}">
        <p14:creationId xmlns:p14="http://schemas.microsoft.com/office/powerpoint/2010/main" val="12744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明朝" panose="02020609040205080304" pitchFamily="17" charset="-128"/>
                <a:ea typeface="ＭＳ 明朝" panose="02020609040205080304" pitchFamily="17" charset="-128"/>
              </a:rPr>
              <a:t>授業のアイデアは，「各教科等の学習内容」から出していきましょう。</a:t>
            </a:r>
            <a:endParaRPr kumimoji="1" lang="en-US" altLang="ja-JP" dirty="0" smtClean="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7</a:t>
            </a:fld>
            <a:endParaRPr kumimoji="1" lang="ja-JP" altLang="en-US"/>
          </a:p>
        </p:txBody>
      </p:sp>
    </p:spTree>
    <p:extLst>
      <p:ext uri="{BB962C8B-B14F-4D97-AF65-F5344CB8AC3E}">
        <p14:creationId xmlns:p14="http://schemas.microsoft.com/office/powerpoint/2010/main" val="111548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例えば，「６年生・理科の</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水溶液のはたらき</a:t>
            </a:r>
            <a:r>
              <a:rPr kumimoji="1" lang="en-US" altLang="ja-JP" dirty="0" smtClean="0">
                <a:latin typeface="ＭＳ 明朝" panose="02020609040205080304" pitchFamily="17" charset="-128"/>
                <a:ea typeface="ＭＳ 明朝" panose="02020609040205080304" pitchFamily="17" charset="-128"/>
              </a:rPr>
              <a:t>』</a:t>
            </a:r>
            <a:r>
              <a:rPr kumimoji="1" lang="ja-JP" altLang="en-US" dirty="0" smtClean="0">
                <a:latin typeface="ＭＳ 明朝" panose="02020609040205080304" pitchFamily="17" charset="-128"/>
                <a:ea typeface="ＭＳ 明朝" panose="02020609040205080304" pitchFamily="17" charset="-128"/>
              </a:rPr>
              <a:t>の単元で</a:t>
            </a:r>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7E89608B-EE4D-4724-A7DE-390FEE56EB80}" type="slidenum">
              <a:rPr kumimoji="1" lang="ja-JP" altLang="en-US" smtClean="0"/>
              <a:t>8</a:t>
            </a:fld>
            <a:endParaRPr kumimoji="1" lang="ja-JP" altLang="en-US"/>
          </a:p>
        </p:txBody>
      </p:sp>
    </p:spTree>
    <p:extLst>
      <p:ext uri="{BB962C8B-B14F-4D97-AF65-F5344CB8AC3E}">
        <p14:creationId xmlns:p14="http://schemas.microsoft.com/office/powerpoint/2010/main" val="159833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表紙">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rgbClr val="C2D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小学校プログラミング教育に関する校内研修</a:t>
            </a:r>
            <a:endParaRPr lang="ja-JP" altLang="en-US" sz="1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367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アイデアを出す">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rgbClr val="C2D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授業のアイデア</a:t>
            </a:r>
            <a:endParaRPr lang="ja-JP" altLang="en-US" sz="1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594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アイデアを共有">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rgbClr val="C2D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アイデアを共有</a:t>
            </a:r>
            <a:endParaRPr lang="ja-JP" altLang="en-US" sz="1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1980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振り返り">
    <p:spTree>
      <p:nvGrpSpPr>
        <p:cNvPr id="1" name=""/>
        <p:cNvGrpSpPr/>
        <p:nvPr/>
      </p:nvGrpSpPr>
      <p:grpSpPr>
        <a:xfrm>
          <a:off x="0" y="0"/>
          <a:ext cx="0" cy="0"/>
          <a:chOff x="0" y="0"/>
          <a:chExt cx="0" cy="0"/>
        </a:xfrm>
      </p:grpSpPr>
      <p:sp>
        <p:nvSpPr>
          <p:cNvPr id="5" name="正方形/長方形 4"/>
          <p:cNvSpPr/>
          <p:nvPr userDrawn="1"/>
        </p:nvSpPr>
        <p:spPr>
          <a:xfrm>
            <a:off x="0" y="0"/>
            <a:ext cx="9144000" cy="332656"/>
          </a:xfrm>
          <a:prstGeom prst="rect">
            <a:avLst/>
          </a:prstGeom>
          <a:solidFill>
            <a:srgbClr val="C2D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rPr>
              <a:t>振り返り</a:t>
            </a:r>
            <a:endParaRPr lang="ja-JP" altLang="en-US" sz="1600" dirty="0">
              <a:solidFill>
                <a:prstClr val="black">
                  <a:lumMod val="85000"/>
                  <a:lumOff val="15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userDrawn="1"/>
        </p:nvSpPr>
        <p:spPr>
          <a:xfrm>
            <a:off x="3329862" y="6525344"/>
            <a:ext cx="2484276" cy="338554"/>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宮城県総合教育センター</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6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1F757C9C-233D-4A80-9528-D2A855D9FD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614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57C9C-233D-4A80-9528-D2A855D9FD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904763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20.jpe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21.jpe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png"/><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pn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png"/><Relationship Id="rId4" Type="http://schemas.microsoft.com/office/2007/relationships/hdphoto" Target="../media/hdphoto9.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0</a:t>
            </a:fld>
            <a:endParaRPr lang="ja-JP" altLang="en-US" dirty="0">
              <a:solidFill>
                <a:prstClr val="black">
                  <a:tint val="75000"/>
                </a:prstClr>
              </a:solidFill>
            </a:endParaRPr>
          </a:p>
        </p:txBody>
      </p:sp>
      <p:sp>
        <p:nvSpPr>
          <p:cNvPr id="5" name="テキスト ボックス 4"/>
          <p:cNvSpPr txBox="1"/>
          <p:nvPr/>
        </p:nvSpPr>
        <p:spPr>
          <a:xfrm>
            <a:off x="251520" y="503675"/>
            <a:ext cx="8640960" cy="6032421"/>
          </a:xfrm>
          <a:prstGeom prst="rect">
            <a:avLst/>
          </a:prstGeom>
          <a:noFill/>
        </p:spPr>
        <p:txBody>
          <a:bodyPr wrap="square" rtlCol="0">
            <a:spAutoFit/>
          </a:bodyPr>
          <a:lstStyle/>
          <a:p>
            <a:pPr algn="ctr"/>
            <a:r>
              <a:rPr kumimoji="1" lang="ja-JP" altLang="en-US" sz="2800" b="1" dirty="0" smtClean="0">
                <a:latin typeface="HG丸ｺﾞｼｯｸM-PRO" panose="020F0600000000000000" pitchFamily="50" charset="-128"/>
                <a:ea typeface="HG丸ｺﾞｼｯｸM-PRO" panose="020F0600000000000000" pitchFamily="50" charset="-128"/>
              </a:rPr>
              <a:t>実施</a:t>
            </a:r>
            <a:r>
              <a:rPr kumimoji="1" lang="ja-JP" altLang="en-US" sz="2800" b="1" dirty="0" smtClean="0">
                <a:latin typeface="HG丸ｺﾞｼｯｸM-PRO" panose="020F0600000000000000" pitchFamily="50" charset="-128"/>
                <a:ea typeface="HG丸ｺﾞｼｯｸM-PRO" panose="020F0600000000000000" pitchFamily="50" charset="-128"/>
              </a:rPr>
              <a:t>委員，推進委員の先生</a:t>
            </a:r>
            <a:r>
              <a:rPr kumimoji="1" lang="ja-JP" altLang="en-US" sz="2800" b="1" dirty="0" smtClean="0">
                <a:latin typeface="HG丸ｺﾞｼｯｸM-PRO" panose="020F0600000000000000" pitchFamily="50" charset="-128"/>
                <a:ea typeface="HG丸ｺﾞｼｯｸM-PRO" panose="020F0600000000000000" pitchFamily="50" charset="-128"/>
              </a:rPr>
              <a:t>へ</a:t>
            </a:r>
            <a:endParaRPr kumimoji="1" lang="en-US" altLang="ja-JP" sz="2800" b="1" dirty="0" smtClean="0">
              <a:latin typeface="HG丸ｺﾞｼｯｸM-PRO" panose="020F0600000000000000" pitchFamily="50" charset="-128"/>
              <a:ea typeface="HG丸ｺﾞｼｯｸM-PRO" panose="020F0600000000000000" pitchFamily="50" charset="-128"/>
            </a:endParaRPr>
          </a:p>
          <a:p>
            <a:pPr algn="ctr"/>
            <a:endParaRPr kumimoji="1" lang="en-US" altLang="ja-JP" sz="1400" dirty="0" smtClean="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事前にワークショップを行うグループを決めておき，グループごとに座っている状態で始めるとよいです。</a:t>
            </a:r>
            <a:endParaRPr lang="en-US" altLang="ja-JP" sz="2400" dirty="0" smtClean="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１グループの人数は３～５名程度，学年でグループを組むことを推奨します。低・中・高学年の３つに分けることも考えられます。</a:t>
            </a:r>
            <a:endParaRPr lang="en-US" altLang="ja-JP" sz="2400" dirty="0" smtClean="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ワークショップでインターネットを利用し，調べ活動に取り組むことも効果的です。</a:t>
            </a:r>
            <a:endParaRPr lang="en-US" altLang="ja-JP" sz="2400" dirty="0" smtClean="0">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事前に教科書や副読本等を持参するように伝えてください。</a:t>
            </a:r>
            <a:endParaRPr lang="en-US" altLang="ja-JP" sz="2400" dirty="0" smtClean="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pPr marL="258763" indent="-258763" algn="ctr"/>
            <a:r>
              <a:rPr lang="ja-JP" altLang="en-US" sz="2800" b="1" dirty="0" smtClean="0">
                <a:latin typeface="HG丸ｺﾞｼｯｸM-PRO" panose="020F0600000000000000" pitchFamily="50" charset="-128"/>
                <a:ea typeface="HG丸ｺﾞｼｯｸM-PRO" panose="020F0600000000000000" pitchFamily="50" charset="-128"/>
              </a:rPr>
              <a:t>実施時間</a:t>
            </a:r>
            <a:r>
              <a:rPr lang="ja-JP" altLang="en-US" sz="2800" b="1" dirty="0" smtClean="0">
                <a:latin typeface="HG丸ｺﾞｼｯｸM-PRO" panose="020F0600000000000000" pitchFamily="50" charset="-128"/>
                <a:ea typeface="HG丸ｺﾞｼｯｸM-PRO" panose="020F0600000000000000" pitchFamily="50" charset="-128"/>
              </a:rPr>
              <a:t>の</a:t>
            </a:r>
            <a:r>
              <a:rPr lang="ja-JP" altLang="en-US" sz="2800" b="1" dirty="0" smtClean="0">
                <a:latin typeface="HG丸ｺﾞｼｯｸM-PRO" panose="020F0600000000000000" pitchFamily="50" charset="-128"/>
                <a:ea typeface="HG丸ｺﾞｼｯｸM-PRO" panose="020F0600000000000000" pitchFamily="50" charset="-128"/>
              </a:rPr>
              <a:t>目安</a:t>
            </a:r>
            <a:endParaRPr lang="en-US" altLang="ja-JP" sz="2800" b="1" dirty="0" smtClean="0">
              <a:latin typeface="HG丸ｺﾞｼｯｸM-PRO" panose="020F0600000000000000" pitchFamily="50" charset="-128"/>
              <a:ea typeface="HG丸ｺﾞｼｯｸM-PRO" panose="020F0600000000000000" pitchFamily="50" charset="-128"/>
            </a:endParaRPr>
          </a:p>
          <a:p>
            <a:pPr marL="258763" indent="-258763" algn="ctr"/>
            <a:endParaRPr lang="en-US" altLang="ja-JP" sz="1400"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400" dirty="0" smtClean="0">
                <a:latin typeface="HG丸ｺﾞｼｯｸM-PRO" panose="020F0600000000000000" pitchFamily="50" charset="-128"/>
                <a:ea typeface="HG丸ｺﾞｼｯｸM-PRO" panose="020F0600000000000000" pitchFamily="50" charset="-128"/>
              </a:rPr>
              <a:t>授業のアイデアを出そう（</a:t>
            </a:r>
            <a:r>
              <a:rPr lang="en-US" altLang="ja-JP" sz="2400" dirty="0" smtClean="0">
                <a:latin typeface="HG丸ｺﾞｼｯｸM-PRO" panose="020F0600000000000000" pitchFamily="50" charset="-128"/>
                <a:ea typeface="HG丸ｺﾞｼｯｸM-PRO" panose="020F0600000000000000" pitchFamily="50" charset="-128"/>
              </a:rPr>
              <a:t>20</a:t>
            </a:r>
            <a:r>
              <a:rPr lang="ja-JP" altLang="en-US" sz="2400" dirty="0" smtClean="0">
                <a:latin typeface="HG丸ｺﾞｼｯｸM-PRO" panose="020F0600000000000000" pitchFamily="50" charset="-128"/>
                <a:ea typeface="HG丸ｺﾞｼｯｸM-PRO" panose="020F0600000000000000" pitchFamily="50" charset="-128"/>
              </a:rPr>
              <a:t>分）</a:t>
            </a:r>
            <a:endParaRPr lang="en-US" altLang="ja-JP" sz="2400"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400" dirty="0" smtClean="0">
                <a:latin typeface="HG丸ｺﾞｼｯｸM-PRO" panose="020F0600000000000000" pitchFamily="50" charset="-128"/>
                <a:ea typeface="HG丸ｺﾞｼｯｸM-PRO" panose="020F0600000000000000" pitchFamily="50" charset="-128"/>
              </a:rPr>
              <a:t>アイデアを共有しよう（</a:t>
            </a:r>
            <a:r>
              <a:rPr lang="en-US" altLang="ja-JP" sz="2400" dirty="0" smtClean="0">
                <a:latin typeface="HG丸ｺﾞｼｯｸM-PRO" panose="020F0600000000000000" pitchFamily="50" charset="-128"/>
                <a:ea typeface="HG丸ｺﾞｼｯｸM-PRO" panose="020F0600000000000000" pitchFamily="50" charset="-128"/>
              </a:rPr>
              <a:t>35</a:t>
            </a:r>
            <a:r>
              <a:rPr lang="ja-JP" altLang="en-US" sz="2400" dirty="0" smtClean="0">
                <a:latin typeface="HG丸ｺﾞｼｯｸM-PRO" panose="020F0600000000000000" pitchFamily="50" charset="-128"/>
                <a:ea typeface="HG丸ｺﾞｼｯｸM-PRO" panose="020F0600000000000000" pitchFamily="50" charset="-128"/>
              </a:rPr>
              <a:t>分）</a:t>
            </a:r>
            <a:endParaRPr lang="en-US" altLang="ja-JP" sz="2400" dirty="0" smtClean="0">
              <a:latin typeface="HG丸ｺﾞｼｯｸM-PRO" panose="020F0600000000000000" pitchFamily="50" charset="-128"/>
              <a:ea typeface="HG丸ｺﾞｼｯｸM-PRO" panose="020F0600000000000000" pitchFamily="50" charset="-128"/>
            </a:endParaRPr>
          </a:p>
          <a:p>
            <a:pPr marL="457200" indent="-457200">
              <a:buFont typeface="+mj-lt"/>
              <a:buAutoNum type="arabicPeriod"/>
            </a:pPr>
            <a:r>
              <a:rPr lang="ja-JP" altLang="en-US" sz="2400" dirty="0" smtClean="0">
                <a:latin typeface="HG丸ｺﾞｼｯｸM-PRO" panose="020F0600000000000000" pitchFamily="50" charset="-128"/>
                <a:ea typeface="HG丸ｺﾞｼｯｸM-PRO" panose="020F0600000000000000" pitchFamily="50" charset="-128"/>
              </a:rPr>
              <a:t>振り返りをしよう（５分）</a:t>
            </a:r>
            <a:endParaRPr lang="en-US" altLang="ja-JP" sz="24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7619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9" name="テキスト ボックス 8"/>
          <p:cNvSpPr txBox="1"/>
          <p:nvPr/>
        </p:nvSpPr>
        <p:spPr>
          <a:xfrm>
            <a:off x="2726795" y="503675"/>
            <a:ext cx="3645405" cy="646331"/>
          </a:xfrm>
          <a:prstGeom prst="rect">
            <a:avLst/>
          </a:prstGeom>
          <a:solidFill>
            <a:schemeClr val="accent6">
              <a:lumMod val="40000"/>
              <a:lumOff val="60000"/>
            </a:schemeClr>
          </a:solidFill>
        </p:spPr>
        <p:txBody>
          <a:bodyPr wrap="square" rtlCol="0">
            <a:spAutoFit/>
          </a:bodyPr>
          <a:lstStyle/>
          <a:p>
            <a:pPr algn="ctr"/>
            <a:r>
              <a:rPr lang="ja-JP" altLang="en-US" sz="3600" spc="-300" dirty="0" smtClean="0">
                <a:latin typeface="HG丸ｺﾞｼｯｸM-PRO" panose="020F0600000000000000" pitchFamily="50" charset="-128"/>
                <a:ea typeface="HG丸ｺﾞｼｯｸM-PRO" panose="020F0600000000000000" pitchFamily="50" charset="-128"/>
              </a:rPr>
              <a:t>授業のアイデア</a:t>
            </a:r>
            <a:endParaRPr kumimoji="1" lang="ja-JP" altLang="en-US" sz="3600" spc="-300" dirty="0">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206515" y="1370328"/>
            <a:ext cx="8820980" cy="2172973"/>
            <a:chOff x="206515" y="1370328"/>
            <a:chExt cx="8820980" cy="2172973"/>
          </a:xfrm>
        </p:grpSpPr>
        <p:pic>
          <p:nvPicPr>
            <p:cNvPr id="14" name="図 13"/>
            <p:cNvPicPr>
              <a:picLocks noChangeAspect="1"/>
            </p:cNvPicPr>
            <p:nvPr/>
          </p:nvPicPr>
          <p:blipFill rotWithShape="1">
            <a:blip r:embed="rId3">
              <a:extLst>
                <a:ext uri="{28A0092B-C50C-407E-A947-70E740481C1C}">
                  <a14:useLocalDpi xmlns:a14="http://schemas.microsoft.com/office/drawing/2010/main" val="0"/>
                </a:ext>
              </a:extLst>
            </a:blip>
            <a:srcRect l="28037" t="14400" r="26666" b="29652"/>
            <a:stretch/>
          </p:blipFill>
          <p:spPr>
            <a:xfrm>
              <a:off x="7151982" y="1805941"/>
              <a:ext cx="1875513" cy="1737360"/>
            </a:xfrm>
            <a:prstGeom prst="rect">
              <a:avLst/>
            </a:prstGeom>
          </p:spPr>
        </p:pic>
        <p:sp>
          <p:nvSpPr>
            <p:cNvPr id="15" name="角丸四角形吹き出し 14"/>
            <p:cNvSpPr/>
            <p:nvPr/>
          </p:nvSpPr>
          <p:spPr>
            <a:xfrm>
              <a:off x="206515" y="1370328"/>
              <a:ext cx="7155796" cy="1815882"/>
            </a:xfrm>
            <a:prstGeom prst="wedgeRoundRectCallout">
              <a:avLst>
                <a:gd name="adj1" fmla="val 53172"/>
                <a:gd name="adj2" fmla="val 310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テキスト ボックス 15"/>
          <p:cNvSpPr txBox="1"/>
          <p:nvPr/>
        </p:nvSpPr>
        <p:spPr>
          <a:xfrm>
            <a:off x="296525" y="1499300"/>
            <a:ext cx="7155795" cy="1569660"/>
          </a:xfrm>
          <a:prstGeom prst="rect">
            <a:avLst/>
          </a:prstGeom>
          <a:noFill/>
        </p:spPr>
        <p:txBody>
          <a:bodyPr wrap="square" lIns="0" rIns="0" rtlCol="0">
            <a:spAutoFit/>
          </a:bodyPr>
          <a:lstStyle/>
          <a:p>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６年生・</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理科</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水溶液</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のはたらき」で　　</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水溶液</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の名前を当てる</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手順をまとめることができそう！</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9944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10</a:t>
            </a:fld>
            <a:endParaRPr lang="ja-JP" altLang="en-US">
              <a:solidFill>
                <a:prstClr val="black">
                  <a:tint val="75000"/>
                </a:prstClr>
              </a:solidFill>
            </a:endParaRPr>
          </a:p>
        </p:txBody>
      </p:sp>
      <p:grpSp>
        <p:nvGrpSpPr>
          <p:cNvPr id="6" name="グループ化 5"/>
          <p:cNvGrpSpPr/>
          <p:nvPr/>
        </p:nvGrpSpPr>
        <p:grpSpPr>
          <a:xfrm>
            <a:off x="206515" y="3744035"/>
            <a:ext cx="8595955" cy="2160240"/>
            <a:chOff x="206515" y="3744035"/>
            <a:chExt cx="8595955" cy="2160240"/>
          </a:xfrm>
        </p:grpSpPr>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l="29703" t="15871" r="23616" b="29411"/>
            <a:stretch/>
          </p:blipFill>
          <p:spPr>
            <a:xfrm>
              <a:off x="206515" y="4123858"/>
              <a:ext cx="2025225" cy="1780417"/>
            </a:xfrm>
            <a:prstGeom prst="rect">
              <a:avLst/>
            </a:prstGeom>
          </p:spPr>
        </p:pic>
        <p:sp>
          <p:nvSpPr>
            <p:cNvPr id="9" name="角丸四角形吹き出し 8"/>
            <p:cNvSpPr/>
            <p:nvPr/>
          </p:nvSpPr>
          <p:spPr>
            <a:xfrm>
              <a:off x="1781690" y="3744035"/>
              <a:ext cx="7020780" cy="1815882"/>
            </a:xfrm>
            <a:prstGeom prst="wedgeRoundRectCallout">
              <a:avLst>
                <a:gd name="adj1" fmla="val -53347"/>
                <a:gd name="adj2" fmla="val 310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916705" y="3884565"/>
            <a:ext cx="6795755" cy="1569660"/>
          </a:xfrm>
          <a:prstGeom prst="rect">
            <a:avLst/>
          </a:prstGeom>
          <a:noFill/>
        </p:spPr>
        <p:txBody>
          <a:bodyPr wrap="square" lIns="0" rIns="0" rtlCol="0">
            <a:spAutoFit/>
          </a:bodyPr>
          <a:lstStyle/>
          <a:p>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１年生・</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みんな</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でつう</a:t>
            </a:r>
            <a:r>
              <a:rPr lang="ja-JP" altLang="en-US" sz="3200" spc="-2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がくろを</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あるこう」で</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信号機の働きを考えられそう！</a:t>
            </a:r>
            <a:endParaRPr kumimoji="1"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2726795" y="503675"/>
            <a:ext cx="3645405" cy="646331"/>
          </a:xfrm>
          <a:prstGeom prst="rect">
            <a:avLst/>
          </a:prstGeom>
          <a:solidFill>
            <a:schemeClr val="accent6">
              <a:lumMod val="40000"/>
              <a:lumOff val="60000"/>
            </a:schemeClr>
          </a:solidFill>
        </p:spPr>
        <p:txBody>
          <a:bodyPr wrap="square" rtlCol="0">
            <a:spAutoFit/>
          </a:bodyPr>
          <a:lstStyle/>
          <a:p>
            <a:pPr algn="ctr"/>
            <a:r>
              <a:rPr lang="ja-JP" altLang="en-US" sz="3600" spc="-300" dirty="0" smtClean="0">
                <a:latin typeface="HG丸ｺﾞｼｯｸM-PRO" panose="020F0600000000000000" pitchFamily="50" charset="-128"/>
                <a:ea typeface="HG丸ｺﾞｼｯｸM-PRO" panose="020F0600000000000000" pitchFamily="50" charset="-128"/>
              </a:rPr>
              <a:t>授業のアイデア</a:t>
            </a:r>
            <a:endParaRPr kumimoji="1" lang="ja-JP" altLang="en-US" sz="3600" spc="-300" dirty="0">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206515" y="1370328"/>
            <a:ext cx="8820980" cy="2172973"/>
            <a:chOff x="206515" y="1370328"/>
            <a:chExt cx="8820980" cy="2172973"/>
          </a:xfrm>
        </p:grpSpPr>
        <p:pic>
          <p:nvPicPr>
            <p:cNvPr id="18" name="図 17"/>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28037" t="14400" r="26666" b="29652"/>
            <a:stretch/>
          </p:blipFill>
          <p:spPr>
            <a:xfrm>
              <a:off x="7151982" y="1805941"/>
              <a:ext cx="1875513" cy="1737360"/>
            </a:xfrm>
            <a:prstGeom prst="rect">
              <a:avLst/>
            </a:prstGeom>
          </p:spPr>
        </p:pic>
        <p:sp>
          <p:nvSpPr>
            <p:cNvPr id="19" name="角丸四角形吹き出し 18"/>
            <p:cNvSpPr/>
            <p:nvPr/>
          </p:nvSpPr>
          <p:spPr>
            <a:xfrm>
              <a:off x="206515" y="1370328"/>
              <a:ext cx="7155796" cy="1815882"/>
            </a:xfrm>
            <a:prstGeom prst="wedgeRoundRectCallout">
              <a:avLst>
                <a:gd name="adj1" fmla="val 53172"/>
                <a:gd name="adj2" fmla="val 31028"/>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sp>
        <p:nvSpPr>
          <p:cNvPr id="12" name="テキスト ボックス 11"/>
          <p:cNvSpPr txBox="1"/>
          <p:nvPr/>
        </p:nvSpPr>
        <p:spPr>
          <a:xfrm>
            <a:off x="296525" y="1499300"/>
            <a:ext cx="7155795" cy="1569660"/>
          </a:xfrm>
          <a:prstGeom prst="rect">
            <a:avLst/>
          </a:prstGeom>
          <a:noFill/>
        </p:spPr>
        <p:txBody>
          <a:bodyPr wrap="square" lIns="0" rIns="0" rtlCol="0">
            <a:spAutoFit/>
          </a:bodyPr>
          <a:lstStyle/>
          <a:p>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６年生・</a:t>
            </a:r>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理科</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の「</a:t>
            </a:r>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水溶液</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のはたらき」で　　</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　水溶液</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の名前を当てる</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　</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　　手順をまとめることができそう！</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648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14" name="テキスト ボックス 13"/>
          <p:cNvSpPr txBox="1"/>
          <p:nvPr/>
        </p:nvSpPr>
        <p:spPr>
          <a:xfrm>
            <a:off x="2726795" y="503675"/>
            <a:ext cx="3645405" cy="646331"/>
          </a:xfrm>
          <a:prstGeom prst="rect">
            <a:avLst/>
          </a:prstGeom>
          <a:solidFill>
            <a:schemeClr val="accent6">
              <a:lumMod val="40000"/>
              <a:lumOff val="60000"/>
            </a:schemeClr>
          </a:solidFill>
        </p:spPr>
        <p:txBody>
          <a:bodyPr wrap="square" rtlCol="0">
            <a:spAutoFit/>
          </a:bodyPr>
          <a:lstStyle/>
          <a:p>
            <a:pPr algn="ctr"/>
            <a:r>
              <a:rPr lang="ja-JP" altLang="en-US" sz="3600" spc="-300" dirty="0" smtClean="0">
                <a:latin typeface="HG丸ｺﾞｼｯｸM-PRO" panose="020F0600000000000000" pitchFamily="50" charset="-128"/>
                <a:ea typeface="HG丸ｺﾞｼｯｸM-PRO" panose="020F0600000000000000" pitchFamily="50" charset="-128"/>
              </a:rPr>
              <a:t>授業のアイデア</a:t>
            </a:r>
            <a:endParaRPr kumimoji="1" lang="ja-JP" altLang="en-US" sz="3600" spc="-300" dirty="0">
              <a:latin typeface="HG丸ｺﾞｼｯｸM-PRO" panose="020F0600000000000000" pitchFamily="50" charset="-128"/>
              <a:ea typeface="HG丸ｺﾞｼｯｸM-PRO" panose="020F0600000000000000" pitchFamily="50" charset="-128"/>
            </a:endParaRPr>
          </a:p>
        </p:txBody>
      </p:sp>
      <p:grpSp>
        <p:nvGrpSpPr>
          <p:cNvPr id="15" name="グループ化 14"/>
          <p:cNvGrpSpPr/>
          <p:nvPr/>
        </p:nvGrpSpPr>
        <p:grpSpPr>
          <a:xfrm>
            <a:off x="206515" y="1370328"/>
            <a:ext cx="8820980" cy="2172973"/>
            <a:chOff x="206515" y="1370328"/>
            <a:chExt cx="8820980" cy="2172973"/>
          </a:xfrm>
        </p:grpSpPr>
        <p:pic>
          <p:nvPicPr>
            <p:cNvPr id="16" name="図 15"/>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8037" t="14400" r="26666" b="29652"/>
            <a:stretch/>
          </p:blipFill>
          <p:spPr>
            <a:xfrm>
              <a:off x="7151982" y="1805941"/>
              <a:ext cx="1875513" cy="1737360"/>
            </a:xfrm>
            <a:prstGeom prst="rect">
              <a:avLst/>
            </a:prstGeom>
          </p:spPr>
        </p:pic>
        <p:sp>
          <p:nvSpPr>
            <p:cNvPr id="17" name="角丸四角形吹き出し 16"/>
            <p:cNvSpPr/>
            <p:nvPr/>
          </p:nvSpPr>
          <p:spPr>
            <a:xfrm>
              <a:off x="206515" y="1370328"/>
              <a:ext cx="7155796" cy="1815882"/>
            </a:xfrm>
            <a:prstGeom prst="wedgeRoundRectCallout">
              <a:avLst>
                <a:gd name="adj1" fmla="val 53172"/>
                <a:gd name="adj2" fmla="val 31028"/>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grpSp>
      <p:grpSp>
        <p:nvGrpSpPr>
          <p:cNvPr id="19" name="グループ化 18"/>
          <p:cNvGrpSpPr/>
          <p:nvPr/>
        </p:nvGrpSpPr>
        <p:grpSpPr>
          <a:xfrm>
            <a:off x="206515" y="3744035"/>
            <a:ext cx="8595955" cy="2160240"/>
            <a:chOff x="206515" y="3744035"/>
            <a:chExt cx="8595955" cy="2160240"/>
          </a:xfrm>
        </p:grpSpPr>
        <p:pic>
          <p:nvPicPr>
            <p:cNvPr id="20" name="図 19"/>
            <p:cNvPicPr>
              <a:picLocks noChangeAspect="1"/>
            </p:cNvPicPr>
            <p:nvPr/>
          </p:nvPicPr>
          <p:blipFill rotWithShape="1">
            <a:blip r:embed="rId4">
              <a:extLst>
                <a:ext uri="{28A0092B-C50C-407E-A947-70E740481C1C}">
                  <a14:useLocalDpi xmlns:a14="http://schemas.microsoft.com/office/drawing/2010/main" val="0"/>
                </a:ext>
              </a:extLst>
            </a:blip>
            <a:srcRect l="29703" t="15871" r="23616" b="29411"/>
            <a:stretch/>
          </p:blipFill>
          <p:spPr>
            <a:xfrm>
              <a:off x="206515" y="4123858"/>
              <a:ext cx="2025225" cy="1780417"/>
            </a:xfrm>
            <a:prstGeom prst="rect">
              <a:avLst/>
            </a:prstGeom>
          </p:spPr>
        </p:pic>
        <p:sp>
          <p:nvSpPr>
            <p:cNvPr id="21" name="角丸四角形吹き出し 20"/>
            <p:cNvSpPr/>
            <p:nvPr/>
          </p:nvSpPr>
          <p:spPr>
            <a:xfrm>
              <a:off x="1781690" y="3744035"/>
              <a:ext cx="7020780" cy="1815882"/>
            </a:xfrm>
            <a:prstGeom prst="wedgeRoundRectCallout">
              <a:avLst>
                <a:gd name="adj1" fmla="val -53347"/>
                <a:gd name="adj2" fmla="val 310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1916705" y="3884565"/>
            <a:ext cx="6795755" cy="1569660"/>
          </a:xfrm>
          <a:prstGeom prst="rect">
            <a:avLst/>
          </a:prstGeom>
          <a:noFill/>
        </p:spPr>
        <p:txBody>
          <a:bodyPr wrap="square" lIns="0" rIns="0" rtlCol="0">
            <a:spAutoFit/>
          </a:bodyPr>
          <a:lstStyle/>
          <a:p>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１年生・</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生活</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みんな</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でつう</a:t>
            </a:r>
            <a:r>
              <a:rPr lang="ja-JP" altLang="en-US" sz="3200" spc="-200" dirty="0" err="1"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がくろを</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あるこう」で</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信号機の働きを考えられそう！</a:t>
            </a:r>
            <a:endParaRPr kumimoji="1"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296525" y="1499300"/>
            <a:ext cx="7155795" cy="1569660"/>
          </a:xfrm>
          <a:prstGeom prst="rect">
            <a:avLst/>
          </a:prstGeom>
          <a:noFill/>
        </p:spPr>
        <p:txBody>
          <a:bodyPr wrap="square" lIns="0" rIns="0" rtlCol="0">
            <a:spAutoFit/>
          </a:bodyPr>
          <a:lstStyle/>
          <a:p>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６年生・</a:t>
            </a:r>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理科</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の「</a:t>
            </a:r>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水溶液</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のはたらき」で　　</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　水溶液</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の名前を当てる</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　</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　　手順をまとめることができそう！</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6006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12</a:t>
            </a:fld>
            <a:endParaRPr lang="ja-JP" altLang="en-US" dirty="0"/>
          </a:p>
        </p:txBody>
      </p:sp>
      <p:sp>
        <p:nvSpPr>
          <p:cNvPr id="7" name="雲形吹き出し 6"/>
          <p:cNvSpPr/>
          <p:nvPr/>
        </p:nvSpPr>
        <p:spPr>
          <a:xfrm>
            <a:off x="533072" y="3981451"/>
            <a:ext cx="5976664" cy="2192854"/>
          </a:xfrm>
          <a:prstGeom prst="cloudCallout">
            <a:avLst>
              <a:gd name="adj1" fmla="val 53588"/>
              <a:gd name="adj2" fmla="val 28279"/>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dirty="0" smtClean="0">
                <a:latin typeface="HG丸ｺﾞｼｯｸM-PRO" panose="020F0600000000000000" pitchFamily="50" charset="-128"/>
                <a:ea typeface="HG丸ｺﾞｼｯｸM-PRO" panose="020F0600000000000000" pitchFamily="50" charset="-128"/>
              </a:rPr>
              <a:t>付箋に書き出し</a:t>
            </a:r>
            <a:r>
              <a:rPr lang="ja-JP" altLang="en-US" sz="3600" dirty="0">
                <a:latin typeface="HG丸ｺﾞｼｯｸM-PRO" panose="020F0600000000000000" pitchFamily="50" charset="-128"/>
                <a:ea typeface="HG丸ｺﾞｼｯｸM-PRO" panose="020F0600000000000000" pitchFamily="50" charset="-128"/>
              </a:rPr>
              <a:t>　</a:t>
            </a:r>
            <a:r>
              <a:rPr kumimoji="1" lang="ja-JP" altLang="en-US" sz="3600" dirty="0" smtClean="0">
                <a:latin typeface="HG丸ｺﾞｼｯｸM-PRO" panose="020F0600000000000000" pitchFamily="50" charset="-128"/>
                <a:ea typeface="HG丸ｺﾞｼｯｸM-PRO" panose="020F0600000000000000" pitchFamily="50" charset="-128"/>
              </a:rPr>
              <a:t>ましょう！</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546775" y="503675"/>
            <a:ext cx="4050450" cy="646331"/>
          </a:xfrm>
          <a:prstGeom prst="rect">
            <a:avLst/>
          </a:prstGeom>
          <a:solidFill>
            <a:schemeClr val="accent6">
              <a:lumMod val="40000"/>
              <a:lumOff val="60000"/>
            </a:schemeClr>
          </a:solidFill>
        </p:spPr>
        <p:txBody>
          <a:bodyPr wrap="square" rtlCol="0">
            <a:spAutoFit/>
          </a:bodyPr>
          <a:lstStyle/>
          <a:p>
            <a:r>
              <a:rPr lang="ja-JP" altLang="en-US" sz="3600" spc="-300" dirty="0" smtClean="0">
                <a:latin typeface="HG丸ｺﾞｼｯｸM-PRO" panose="020F0600000000000000" pitchFamily="50" charset="-128"/>
                <a:ea typeface="HG丸ｺﾞｼｯｸM-PRO" panose="020F0600000000000000" pitchFamily="50" charset="-128"/>
              </a:rPr>
              <a:t>アイデアを書き出す</a:t>
            </a:r>
            <a:endParaRPr kumimoji="1" lang="ja-JP" altLang="en-US" sz="3600" spc="-300" dirty="0">
              <a:latin typeface="HG丸ｺﾞｼｯｸM-PRO" panose="020F0600000000000000" pitchFamily="50" charset="-128"/>
              <a:ea typeface="HG丸ｺﾞｼｯｸM-PRO" panose="020F0600000000000000" pitchFamily="50" charset="-128"/>
            </a:endParaRPr>
          </a:p>
        </p:txBody>
      </p:sp>
      <p:pic>
        <p:nvPicPr>
          <p:cNvPr id="5" name="図 4"/>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4992" t="6933" r="8630"/>
          <a:stretch/>
        </p:blipFill>
        <p:spPr>
          <a:xfrm>
            <a:off x="1070775" y="1254235"/>
            <a:ext cx="2952000" cy="2728800"/>
          </a:xfrm>
          <a:prstGeom prst="rect">
            <a:avLst/>
          </a:prstGeom>
          <a:ln>
            <a:solidFill>
              <a:schemeClr val="accent6">
                <a:lumMod val="75000"/>
              </a:schemeClr>
            </a:solidFill>
          </a:ln>
        </p:spPr>
      </p:pic>
      <p:pic>
        <p:nvPicPr>
          <p:cNvPr id="9" name="図 8"/>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45000"/>
                    </a14:imgEffect>
                    <a14:imgEffect>
                      <a14:brightnessContrast bright="6000" contrast="40000"/>
                    </a14:imgEffect>
                  </a14:imgLayer>
                </a14:imgProps>
              </a:ext>
              <a:ext uri="{28A0092B-C50C-407E-A947-70E740481C1C}">
                <a14:useLocalDpi xmlns:a14="http://schemas.microsoft.com/office/drawing/2010/main" val="0"/>
              </a:ext>
            </a:extLst>
          </a:blip>
          <a:srcRect l="23078" t="5693" r="22563" b="4985"/>
          <a:stretch/>
        </p:blipFill>
        <p:spPr>
          <a:xfrm>
            <a:off x="5221820" y="1254235"/>
            <a:ext cx="2950580" cy="2727216"/>
          </a:xfrm>
          <a:prstGeom prst="rect">
            <a:avLst/>
          </a:prstGeom>
          <a:ln>
            <a:solidFill>
              <a:schemeClr val="accent6">
                <a:lumMod val="75000"/>
              </a:schemeClr>
            </a:solidFill>
          </a:ln>
        </p:spPr>
      </p:pic>
      <p:pic>
        <p:nvPicPr>
          <p:cNvPr id="10" name="図 9"/>
          <p:cNvPicPr>
            <a:picLocks noChangeAspect="1"/>
          </p:cNvPicPr>
          <p:nvPr/>
        </p:nvPicPr>
        <p:blipFill>
          <a:blip r:embed="rId7"/>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331067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4992" t="6933" r="8630"/>
          <a:stretch/>
        </p:blipFill>
        <p:spPr>
          <a:xfrm>
            <a:off x="386535" y="503675"/>
            <a:ext cx="3826800" cy="3524400"/>
          </a:xfrm>
          <a:prstGeom prst="rect">
            <a:avLst/>
          </a:prstGeom>
          <a:ln>
            <a:solidFill>
              <a:schemeClr val="accent6">
                <a:lumMod val="75000"/>
              </a:schemeClr>
            </a:solidFill>
          </a:ln>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13</a:t>
            </a:fld>
            <a:endParaRPr lang="ja-JP" altLang="en-US" dirty="0"/>
          </a:p>
        </p:txBody>
      </p:sp>
      <p:grpSp>
        <p:nvGrpSpPr>
          <p:cNvPr id="9" name="グループ化 8"/>
          <p:cNvGrpSpPr/>
          <p:nvPr/>
        </p:nvGrpSpPr>
        <p:grpSpPr>
          <a:xfrm>
            <a:off x="533072" y="4071461"/>
            <a:ext cx="6114668" cy="2192854"/>
            <a:chOff x="533072" y="3861048"/>
            <a:chExt cx="6114668" cy="2192854"/>
          </a:xfrm>
        </p:grpSpPr>
        <p:sp>
          <p:nvSpPr>
            <p:cNvPr id="7" name="雲形吹き出し 6"/>
            <p:cNvSpPr/>
            <p:nvPr/>
          </p:nvSpPr>
          <p:spPr>
            <a:xfrm>
              <a:off x="533072" y="3861048"/>
              <a:ext cx="5976664" cy="2192854"/>
            </a:xfrm>
            <a:prstGeom prst="cloudCallout">
              <a:avLst>
                <a:gd name="adj1" fmla="val 53588"/>
                <a:gd name="adj2" fmla="val 28279"/>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836585" y="4581128"/>
              <a:ext cx="5811155"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書く内容</a:t>
              </a:r>
              <a:r>
                <a:rPr lang="ja-JP" altLang="en-US" sz="3600" dirty="0" smtClean="0">
                  <a:latin typeface="HG丸ｺﾞｼｯｸM-PRO" panose="020F0600000000000000" pitchFamily="50" charset="-128"/>
                  <a:ea typeface="HG丸ｺﾞｼｯｸM-PRO" panose="020F0600000000000000" pitchFamily="50" charset="-128"/>
                </a:rPr>
                <a:t>はこの３つです</a:t>
              </a:r>
              <a:r>
                <a:rPr kumimoji="1" lang="ja-JP" altLang="en-US" sz="3600" dirty="0" smtClean="0">
                  <a:latin typeface="HG丸ｺﾞｼｯｸM-PRO" panose="020F0600000000000000" pitchFamily="50" charset="-128"/>
                  <a:ea typeface="HG丸ｺﾞｼｯｸM-PRO" panose="020F0600000000000000" pitchFamily="50" charset="-128"/>
                </a:rPr>
                <a:t>！</a:t>
              </a:r>
              <a:endParaRPr kumimoji="1" lang="ja-JP" altLang="en-US" sz="3600" dirty="0">
                <a:latin typeface="HG丸ｺﾞｼｯｸM-PRO" panose="020F0600000000000000" pitchFamily="50" charset="-128"/>
                <a:ea typeface="HG丸ｺﾞｼｯｸM-PRO" panose="020F0600000000000000" pitchFamily="50" charset="-128"/>
              </a:endParaRPr>
            </a:p>
          </p:txBody>
        </p:sp>
      </p:grpSp>
      <p:sp>
        <p:nvSpPr>
          <p:cNvPr id="11" name="角丸四角形吹き出し 10"/>
          <p:cNvSpPr/>
          <p:nvPr/>
        </p:nvSpPr>
        <p:spPr>
          <a:xfrm>
            <a:off x="4716017" y="527237"/>
            <a:ext cx="3996444" cy="2973202"/>
          </a:xfrm>
          <a:prstGeom prst="wedgeRoundRectCallout">
            <a:avLst>
              <a:gd name="adj1" fmla="val -80294"/>
              <a:gd name="adj2" fmla="val 6001"/>
              <a:gd name="adj3" fmla="val 16667"/>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4000" dirty="0" smtClean="0">
                <a:latin typeface="HG丸ｺﾞｼｯｸM-PRO" panose="020F0600000000000000" pitchFamily="50" charset="-128"/>
                <a:ea typeface="HG丸ｺﾞｼｯｸM-PRO" panose="020F0600000000000000" pitchFamily="50" charset="-128"/>
              </a:rPr>
              <a:t>記入事項</a:t>
            </a:r>
            <a:endParaRPr kumimoji="1" lang="en-US" altLang="ja-JP" sz="4000" dirty="0" smtClean="0">
              <a:latin typeface="HG丸ｺﾞｼｯｸM-PRO" panose="020F0600000000000000" pitchFamily="50" charset="-128"/>
              <a:ea typeface="HG丸ｺﾞｼｯｸM-PRO" panose="020F0600000000000000" pitchFamily="50" charset="-128"/>
            </a:endParaRPr>
          </a:p>
          <a:p>
            <a:pPr algn="ct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①　教科名</a:t>
            </a:r>
            <a:endParaRPr lang="en-US" altLang="ja-JP" sz="4000" dirty="0" smtClean="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②　単元名</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③　</a:t>
            </a:r>
            <a:r>
              <a:rPr lang="ja-JP" altLang="en-US" sz="4000" spc="-400" dirty="0" smtClean="0">
                <a:latin typeface="HG丸ｺﾞｼｯｸM-PRO" panose="020F0600000000000000" pitchFamily="50" charset="-128"/>
                <a:ea typeface="HG丸ｺﾞｼｯｸM-PRO" panose="020F0600000000000000" pitchFamily="50" charset="-128"/>
              </a:rPr>
              <a:t>学習活動</a:t>
            </a:r>
            <a:endParaRPr kumimoji="1" lang="ja-JP" altLang="en-US" sz="4000" spc="-4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5"/>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23312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14</a:t>
            </a:fld>
            <a:endParaRPr lang="ja-JP" altLang="en-US" dirty="0"/>
          </a:p>
        </p:txBody>
      </p:sp>
      <p:sp>
        <p:nvSpPr>
          <p:cNvPr id="8" name="テキスト ボックス 7"/>
          <p:cNvSpPr txBox="1"/>
          <p:nvPr/>
        </p:nvSpPr>
        <p:spPr>
          <a:xfrm>
            <a:off x="2546775" y="503675"/>
            <a:ext cx="4050450" cy="646331"/>
          </a:xfrm>
          <a:prstGeom prst="rect">
            <a:avLst/>
          </a:prstGeom>
          <a:solidFill>
            <a:schemeClr val="accent6">
              <a:lumMod val="40000"/>
              <a:lumOff val="60000"/>
            </a:schemeClr>
          </a:solidFill>
        </p:spPr>
        <p:txBody>
          <a:bodyPr wrap="square" rtlCol="0">
            <a:spAutoFit/>
          </a:bodyPr>
          <a:lstStyle/>
          <a:p>
            <a:r>
              <a:rPr lang="ja-JP" altLang="en-US" sz="3600" spc="-300" dirty="0" smtClean="0">
                <a:latin typeface="HG丸ｺﾞｼｯｸM-PRO" panose="020F0600000000000000" pitchFamily="50" charset="-128"/>
                <a:ea typeface="HG丸ｺﾞｼｯｸM-PRO" panose="020F0600000000000000" pitchFamily="50" charset="-128"/>
              </a:rPr>
              <a:t>アイデアを書き出す</a:t>
            </a:r>
            <a:endParaRPr kumimoji="1" lang="ja-JP" altLang="en-US" sz="3600" spc="-300"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rotWithShape="1">
          <a:blip r:embed="rId3">
            <a:extLst>
              <a:ext uri="{BEBA8EAE-BF5A-486C-A8C5-ECC9F3942E4B}">
                <a14:imgProps xmlns:a14="http://schemas.microsoft.com/office/drawing/2010/main">
                  <a14:imgLayer r:embed="rId4">
                    <a14:imgEffect>
                      <a14:sharpenSoften amount="45000"/>
                    </a14:imgEffect>
                    <a14:imgEffect>
                      <a14:brightnessContrast bright="6000" contrast="40000"/>
                    </a14:imgEffect>
                  </a14:imgLayer>
                </a14:imgProps>
              </a:ext>
              <a:ext uri="{28A0092B-C50C-407E-A947-70E740481C1C}">
                <a14:useLocalDpi xmlns:a14="http://schemas.microsoft.com/office/drawing/2010/main" val="0"/>
              </a:ext>
            </a:extLst>
          </a:blip>
          <a:srcRect l="23078" t="5693" r="22563" b="4985"/>
          <a:stretch/>
        </p:blipFill>
        <p:spPr>
          <a:xfrm>
            <a:off x="1826695" y="1269532"/>
            <a:ext cx="5490610" cy="5074961"/>
          </a:xfrm>
          <a:prstGeom prst="rect">
            <a:avLst/>
          </a:prstGeom>
          <a:ln>
            <a:solidFill>
              <a:schemeClr val="accent6">
                <a:lumMod val="75000"/>
              </a:schemeClr>
            </a:solidFill>
          </a:ln>
        </p:spPr>
      </p:pic>
    </p:spTree>
    <p:extLst>
      <p:ext uri="{BB962C8B-B14F-4D97-AF65-F5344CB8AC3E}">
        <p14:creationId xmlns:p14="http://schemas.microsoft.com/office/powerpoint/2010/main" val="47258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4992" t="6933" r="8630"/>
          <a:stretch/>
        </p:blipFill>
        <p:spPr>
          <a:xfrm>
            <a:off x="386535" y="503675"/>
            <a:ext cx="3826800" cy="3524400"/>
          </a:xfrm>
          <a:prstGeom prst="rect">
            <a:avLst/>
          </a:prstGeom>
          <a:ln>
            <a:solidFill>
              <a:schemeClr val="accent6">
                <a:lumMod val="75000"/>
              </a:schemeClr>
            </a:solidFill>
          </a:ln>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15</a:t>
            </a:fld>
            <a:endParaRPr lang="ja-JP" altLang="en-US" dirty="0"/>
          </a:p>
        </p:txBody>
      </p:sp>
      <p:sp>
        <p:nvSpPr>
          <p:cNvPr id="7" name="雲形吹き出し 6"/>
          <p:cNvSpPr/>
          <p:nvPr/>
        </p:nvSpPr>
        <p:spPr>
          <a:xfrm>
            <a:off x="533072" y="4071461"/>
            <a:ext cx="5976664" cy="2192854"/>
          </a:xfrm>
          <a:prstGeom prst="cloudCallout">
            <a:avLst>
              <a:gd name="adj1" fmla="val 53588"/>
              <a:gd name="adj2" fmla="val 28279"/>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dirty="0">
                <a:latin typeface="HG丸ｺﾞｼｯｸM-PRO" panose="020F0600000000000000" pitchFamily="50" charset="-128"/>
                <a:ea typeface="HG丸ｺﾞｼｯｸM-PRO" panose="020F0600000000000000" pitchFamily="50" charset="-128"/>
              </a:rPr>
              <a:t>１５</a:t>
            </a:r>
            <a:r>
              <a:rPr kumimoji="1" lang="ja-JP" altLang="en-US" sz="3600" dirty="0" smtClean="0">
                <a:latin typeface="HG丸ｺﾞｼｯｸM-PRO" panose="020F0600000000000000" pitchFamily="50" charset="-128"/>
                <a:ea typeface="HG丸ｺﾞｼｯｸM-PRO" panose="020F0600000000000000" pitchFamily="50" charset="-128"/>
              </a:rPr>
              <a:t>分間で取り組んでみましょう！</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9" name="角丸四角形吹き出し 8"/>
          <p:cNvSpPr/>
          <p:nvPr/>
        </p:nvSpPr>
        <p:spPr>
          <a:xfrm>
            <a:off x="4716017" y="527237"/>
            <a:ext cx="3996444" cy="2973202"/>
          </a:xfrm>
          <a:prstGeom prst="wedgeRoundRectCallout">
            <a:avLst>
              <a:gd name="adj1" fmla="val -80294"/>
              <a:gd name="adj2" fmla="val 6001"/>
              <a:gd name="adj3" fmla="val 16667"/>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4000" dirty="0" smtClean="0">
                <a:latin typeface="HG丸ｺﾞｼｯｸM-PRO" panose="020F0600000000000000" pitchFamily="50" charset="-128"/>
                <a:ea typeface="HG丸ｺﾞｼｯｸM-PRO" panose="020F0600000000000000" pitchFamily="50" charset="-128"/>
              </a:rPr>
              <a:t>記入事項</a:t>
            </a:r>
            <a:endParaRPr kumimoji="1" lang="en-US" altLang="ja-JP" sz="4000" dirty="0" smtClean="0">
              <a:latin typeface="HG丸ｺﾞｼｯｸM-PRO" panose="020F0600000000000000" pitchFamily="50" charset="-128"/>
              <a:ea typeface="HG丸ｺﾞｼｯｸM-PRO" panose="020F0600000000000000" pitchFamily="50" charset="-128"/>
            </a:endParaRPr>
          </a:p>
          <a:p>
            <a:pPr algn="ct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①　教科名</a:t>
            </a:r>
            <a:endParaRPr lang="en-US" altLang="ja-JP" sz="4000" dirty="0" smtClean="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②　単元名</a:t>
            </a:r>
            <a:endParaRPr kumimoji="1" lang="en-US" altLang="ja-JP" sz="4000"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③　</a:t>
            </a:r>
            <a:r>
              <a:rPr lang="ja-JP" altLang="en-US" sz="4000" spc="-400" dirty="0" smtClean="0">
                <a:latin typeface="HG丸ｺﾞｼｯｸM-PRO" panose="020F0600000000000000" pitchFamily="50" charset="-128"/>
                <a:ea typeface="HG丸ｺﾞｼｯｸM-PRO" panose="020F0600000000000000" pitchFamily="50" charset="-128"/>
              </a:rPr>
              <a:t>学習活動</a:t>
            </a:r>
            <a:endParaRPr kumimoji="1" lang="ja-JP" altLang="en-US" sz="4000" spc="-400"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a:blip r:embed="rId5"/>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20466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16</a:t>
            </a:fld>
            <a:endParaRPr lang="ja-JP" altLang="en-US"/>
          </a:p>
        </p:txBody>
      </p:sp>
      <p:sp>
        <p:nvSpPr>
          <p:cNvPr id="5"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タイトル 1"/>
          <p:cNvSpPr txBox="1">
            <a:spLocks/>
          </p:cNvSpPr>
          <p:nvPr/>
        </p:nvSpPr>
        <p:spPr>
          <a:xfrm>
            <a:off x="936625" y="1268760"/>
            <a:ext cx="8207375" cy="4276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　授業のアイデアを出そう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２　アイデアを共有しよう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　振り返りをしよう</a:t>
            </a:r>
            <a:endPar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85114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503675"/>
            <a:ext cx="8629200" cy="60228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17</a:t>
            </a:fld>
            <a:endParaRPr lang="ja-JP" altLang="en-US" dirty="0"/>
          </a:p>
        </p:txBody>
      </p:sp>
    </p:spTree>
    <p:extLst>
      <p:ext uri="{BB962C8B-B14F-4D97-AF65-F5344CB8AC3E}">
        <p14:creationId xmlns:p14="http://schemas.microsoft.com/office/powerpoint/2010/main" val="14755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503675"/>
            <a:ext cx="8629200" cy="6022800"/>
          </a:xfrm>
          <a:prstGeom prst="rect">
            <a:avLst/>
          </a:prstGeom>
        </p:spPr>
      </p:pic>
      <p:sp>
        <p:nvSpPr>
          <p:cNvPr id="13" name="正方形/長方形 12"/>
          <p:cNvSpPr/>
          <p:nvPr/>
        </p:nvSpPr>
        <p:spPr>
          <a:xfrm rot="16200000">
            <a:off x="4978791" y="-2348073"/>
            <a:ext cx="508312" cy="70853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18</a:t>
            </a:fld>
            <a:endParaRPr lang="ja-JP" altLang="en-US" dirty="0"/>
          </a:p>
        </p:txBody>
      </p:sp>
      <p:sp>
        <p:nvSpPr>
          <p:cNvPr id="6" name="角丸四角形吹き出し 5"/>
          <p:cNvSpPr/>
          <p:nvPr/>
        </p:nvSpPr>
        <p:spPr>
          <a:xfrm>
            <a:off x="3041830" y="1939554"/>
            <a:ext cx="3240000" cy="4141547"/>
          </a:xfrm>
          <a:prstGeom prst="wedgeRoundRectCallout">
            <a:avLst>
              <a:gd name="adj1" fmla="val 25359"/>
              <a:gd name="adj2" fmla="val -61934"/>
              <a:gd name="adj3" fmla="val 16667"/>
            </a:avLst>
          </a:prstGeom>
          <a:ln w="76200"/>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en-US" sz="4000" dirty="0" smtClean="0">
                <a:latin typeface="HG丸ｺﾞｼｯｸM-PRO" panose="020F0600000000000000" pitchFamily="50" charset="-128"/>
                <a:ea typeface="HG丸ｺﾞｼｯｸM-PRO" panose="020F0600000000000000" pitchFamily="50" charset="-128"/>
              </a:rPr>
              <a:t>分類の観点</a:t>
            </a:r>
            <a:endParaRPr kumimoji="1" lang="en-US" altLang="ja-JP" sz="4000" dirty="0" smtClean="0">
              <a:latin typeface="HG丸ｺﾞｼｯｸM-PRO" panose="020F0600000000000000" pitchFamily="50" charset="-128"/>
              <a:ea typeface="HG丸ｺﾞｼｯｸM-PRO" panose="020F0600000000000000" pitchFamily="50" charset="-128"/>
            </a:endParaRPr>
          </a:p>
          <a:p>
            <a:pPr algn="ctr"/>
            <a:endParaRPr kumimoji="1"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4000" dirty="0" smtClean="0">
                <a:latin typeface="HG丸ｺﾞｼｯｸM-PRO" panose="020F0600000000000000" pitchFamily="50" charset="-128"/>
                <a:ea typeface="HG丸ｺﾞｼｯｸM-PRO" panose="020F0600000000000000" pitchFamily="50" charset="-128"/>
              </a:rPr>
              <a:t>① 学年</a:t>
            </a:r>
            <a:endParaRPr lang="en-US" altLang="ja-JP" sz="4000" dirty="0" smtClean="0">
              <a:latin typeface="HG丸ｺﾞｼｯｸM-PRO" panose="020F0600000000000000" pitchFamily="50" charset="-128"/>
              <a:ea typeface="HG丸ｺﾞｼｯｸM-PRO" panose="020F0600000000000000" pitchFamily="50" charset="-128"/>
            </a:endParaRPr>
          </a:p>
          <a:p>
            <a:pPr>
              <a:lnSpc>
                <a:spcPct val="150000"/>
              </a:lnSpc>
            </a:pPr>
            <a:endParaRPr lang="en-US" altLang="ja-JP" sz="4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5562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4" name="タイトル 1"/>
          <p:cNvSpPr txBox="1">
            <a:spLocks/>
          </p:cNvSpPr>
          <p:nvPr/>
        </p:nvSpPr>
        <p:spPr>
          <a:xfrm>
            <a:off x="8528" y="2693474"/>
            <a:ext cx="9144000" cy="172762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a:t>
            </a:r>
            <a:endParaRPr lang="en-US" altLang="ja-JP" sz="54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54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校内研修＜ステップ３＞</a:t>
            </a:r>
            <a:endParaRPr lang="ja-JP" altLang="en-US" sz="36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81085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503675"/>
            <a:ext cx="8629200" cy="60228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19</a:t>
            </a:fld>
            <a:endParaRPr lang="ja-JP" altLang="en-US" dirty="0"/>
          </a:p>
        </p:txBody>
      </p:sp>
      <p:sp>
        <p:nvSpPr>
          <p:cNvPr id="9" name="角丸四角形吹き出し 8"/>
          <p:cNvSpPr/>
          <p:nvPr/>
        </p:nvSpPr>
        <p:spPr>
          <a:xfrm>
            <a:off x="3041830" y="1939554"/>
            <a:ext cx="3240000" cy="4141547"/>
          </a:xfrm>
          <a:prstGeom prst="wedgeRoundRectCallout">
            <a:avLst>
              <a:gd name="adj1" fmla="val -75952"/>
              <a:gd name="adj2" fmla="val -21740"/>
              <a:gd name="adj3" fmla="val 16667"/>
            </a:avLst>
          </a:prstGeom>
          <a:ln w="76200"/>
        </p:spPr>
        <p:style>
          <a:lnRef idx="2">
            <a:schemeClr val="accent6"/>
          </a:lnRef>
          <a:fillRef idx="1">
            <a:schemeClr val="lt1"/>
          </a:fillRef>
          <a:effectRef idx="0">
            <a:schemeClr val="accent6"/>
          </a:effectRef>
          <a:fontRef idx="minor">
            <a:schemeClr val="dk1"/>
          </a:fontRef>
        </p:style>
        <p:txBody>
          <a:bodyPr lIns="36000" rIns="36000" rtlCol="0" anchor="ctr"/>
          <a:lstStyle/>
          <a:p>
            <a:pPr algn="ctr"/>
            <a:r>
              <a:rPr lang="ja-JP" altLang="en-US" sz="4000" dirty="0" smtClean="0">
                <a:latin typeface="HG丸ｺﾞｼｯｸM-PRO" panose="020F0600000000000000" pitchFamily="50" charset="-128"/>
                <a:ea typeface="HG丸ｺﾞｼｯｸM-PRO" panose="020F0600000000000000" pitchFamily="50" charset="-128"/>
              </a:rPr>
              <a:t>分類の観点</a:t>
            </a:r>
            <a:endParaRPr kumimoji="1" lang="en-US" altLang="ja-JP" sz="4000" dirty="0" smtClean="0">
              <a:latin typeface="HG丸ｺﾞｼｯｸM-PRO" panose="020F0600000000000000" pitchFamily="50" charset="-128"/>
              <a:ea typeface="HG丸ｺﾞｼｯｸM-PRO" panose="020F0600000000000000" pitchFamily="50" charset="-128"/>
            </a:endParaRPr>
          </a:p>
          <a:p>
            <a:pPr algn="ctr"/>
            <a:endParaRPr kumimoji="1"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① 学年</a:t>
            </a:r>
            <a:endParaRPr lang="en-US" altLang="ja-JP"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000" spc="-4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②   </a:t>
            </a:r>
            <a:r>
              <a:rPr kumimoji="1" lang="ja-JP" altLang="en-US" sz="4000" spc="-1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資質・</a:t>
            </a:r>
            <a:r>
              <a:rPr kumimoji="1" lang="ja-JP" altLang="en-US" sz="4000" spc="-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能力</a:t>
            </a:r>
            <a:endParaRPr kumimoji="1" lang="ja-JP" altLang="en-US" sz="4000" spc="-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96525" y="1538790"/>
            <a:ext cx="1530170" cy="48781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844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503675"/>
            <a:ext cx="8629200" cy="60228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20</a:t>
            </a:fld>
            <a:endParaRPr lang="ja-JP" altLang="en-US" dirty="0"/>
          </a:p>
        </p:txBody>
      </p:sp>
      <p:grpSp>
        <p:nvGrpSpPr>
          <p:cNvPr id="6" name="グループ化 5"/>
          <p:cNvGrpSpPr/>
          <p:nvPr/>
        </p:nvGrpSpPr>
        <p:grpSpPr>
          <a:xfrm>
            <a:off x="244354" y="908719"/>
            <a:ext cx="8558116" cy="3825426"/>
            <a:chOff x="244354" y="908719"/>
            <a:chExt cx="8558116" cy="3825426"/>
          </a:xfrm>
        </p:grpSpPr>
        <p:sp>
          <p:nvSpPr>
            <p:cNvPr id="11" name="正方形/長方形 10"/>
            <p:cNvSpPr/>
            <p:nvPr/>
          </p:nvSpPr>
          <p:spPr>
            <a:xfrm>
              <a:off x="244354" y="3028137"/>
              <a:ext cx="8558116" cy="170600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rot="16200000">
              <a:off x="6259689" y="2191359"/>
              <a:ext cx="3825422" cy="12601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正方形/長方形 4"/>
          <p:cNvSpPr/>
          <p:nvPr/>
        </p:nvSpPr>
        <p:spPr>
          <a:xfrm>
            <a:off x="7587335" y="3028137"/>
            <a:ext cx="1215135" cy="170600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p:cNvPicPr>
          <p:nvPr/>
        </p:nvPicPr>
        <p:blipFill rotWithShape="1">
          <a:blip r:embed="rId5" cstate="print">
            <a:extLst>
              <a:ext uri="{BEBA8EAE-BF5A-486C-A8C5-ECC9F3942E4B}">
                <a14:imgProps xmlns:a14="http://schemas.microsoft.com/office/drawing/2010/main">
                  <a14:imgLayer r:embed="rId6">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14992" t="6933" r="8630"/>
          <a:stretch/>
        </p:blipFill>
        <p:spPr>
          <a:xfrm>
            <a:off x="7634664" y="3114517"/>
            <a:ext cx="1069200" cy="986400"/>
          </a:xfrm>
          <a:prstGeom prst="rect">
            <a:avLst/>
          </a:prstGeom>
          <a:ln>
            <a:solidFill>
              <a:srgbClr val="FF0000"/>
            </a:solidFill>
          </a:ln>
        </p:spPr>
      </p:pic>
    </p:spTree>
    <p:extLst>
      <p:ext uri="{BB962C8B-B14F-4D97-AF65-F5344CB8AC3E}">
        <p14:creationId xmlns:p14="http://schemas.microsoft.com/office/powerpoint/2010/main" val="40338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503675"/>
            <a:ext cx="8629200" cy="60228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21</a:t>
            </a:fld>
            <a:endParaRPr lang="ja-JP" altLang="en-US" dirty="0"/>
          </a:p>
        </p:txBody>
      </p:sp>
      <p:grpSp>
        <p:nvGrpSpPr>
          <p:cNvPr id="6" name="グループ化 5"/>
          <p:cNvGrpSpPr/>
          <p:nvPr/>
        </p:nvGrpSpPr>
        <p:grpSpPr>
          <a:xfrm>
            <a:off x="244355" y="998729"/>
            <a:ext cx="8513110" cy="2070230"/>
            <a:chOff x="154346" y="998729"/>
            <a:chExt cx="8513110" cy="2070230"/>
          </a:xfrm>
        </p:grpSpPr>
        <p:sp>
          <p:nvSpPr>
            <p:cNvPr id="11" name="正方形/長方形 10"/>
            <p:cNvSpPr/>
            <p:nvPr/>
          </p:nvSpPr>
          <p:spPr>
            <a:xfrm>
              <a:off x="154346" y="1439212"/>
              <a:ext cx="8513110" cy="16297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rot="16200000">
              <a:off x="1181206" y="1464201"/>
              <a:ext cx="2070230" cy="11392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正方形/長方形 4"/>
          <p:cNvSpPr/>
          <p:nvPr/>
        </p:nvSpPr>
        <p:spPr>
          <a:xfrm>
            <a:off x="1781690" y="1394209"/>
            <a:ext cx="1094281" cy="167475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15609" t="6713"/>
          <a:stretch/>
        </p:blipFill>
        <p:spPr>
          <a:xfrm>
            <a:off x="1826695" y="1516288"/>
            <a:ext cx="1004271" cy="832592"/>
          </a:xfrm>
          <a:prstGeom prst="rect">
            <a:avLst/>
          </a:prstGeom>
          <a:ln w="28575">
            <a:solidFill>
              <a:srgbClr val="FF0000"/>
            </a:solidFill>
          </a:ln>
        </p:spPr>
      </p:pic>
    </p:spTree>
    <p:extLst>
      <p:ext uri="{BB962C8B-B14F-4D97-AF65-F5344CB8AC3E}">
        <p14:creationId xmlns:p14="http://schemas.microsoft.com/office/powerpoint/2010/main" val="115317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503675"/>
            <a:ext cx="8629200" cy="60228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22</a:t>
            </a:fld>
            <a:endParaRPr lang="ja-JP" altLang="en-US" dirty="0"/>
          </a:p>
        </p:txBody>
      </p:sp>
      <p:sp>
        <p:nvSpPr>
          <p:cNvPr id="16" name="正方形/長方形 15"/>
          <p:cNvSpPr/>
          <p:nvPr/>
        </p:nvSpPr>
        <p:spPr>
          <a:xfrm>
            <a:off x="296525" y="1358770"/>
            <a:ext cx="1532275" cy="50581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16200000">
            <a:off x="4978791" y="-2400537"/>
            <a:ext cx="508312" cy="70853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45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2" y="484965"/>
            <a:ext cx="4244108" cy="30204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23</a:t>
            </a:fld>
            <a:endParaRPr lang="ja-JP" altLang="en-US" dirty="0"/>
          </a:p>
        </p:txBody>
      </p:sp>
      <p:sp>
        <p:nvSpPr>
          <p:cNvPr id="5" name="角丸四角形吹き出し 4"/>
          <p:cNvSpPr/>
          <p:nvPr/>
        </p:nvSpPr>
        <p:spPr>
          <a:xfrm>
            <a:off x="4716016" y="527237"/>
            <a:ext cx="4210282" cy="2973202"/>
          </a:xfrm>
          <a:prstGeom prst="wedgeRoundRectCallout">
            <a:avLst>
              <a:gd name="adj1" fmla="val -80294"/>
              <a:gd name="adj2" fmla="val 6001"/>
              <a:gd name="adj3" fmla="val 16667"/>
            </a:avLst>
          </a:prstGeom>
          <a:ln w="76200"/>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4000" dirty="0" smtClean="0">
                <a:latin typeface="HG丸ｺﾞｼｯｸM-PRO" panose="020F0600000000000000" pitchFamily="50" charset="-128"/>
                <a:ea typeface="HG丸ｺﾞｼｯｸM-PRO" panose="020F0600000000000000" pitchFamily="50" charset="-128"/>
              </a:rPr>
              <a:t>分類の観点</a:t>
            </a:r>
            <a:endParaRPr kumimoji="1" lang="en-US" altLang="ja-JP" sz="4000" dirty="0" smtClean="0">
              <a:latin typeface="HG丸ｺﾞｼｯｸM-PRO" panose="020F0600000000000000" pitchFamily="50" charset="-128"/>
              <a:ea typeface="HG丸ｺﾞｼｯｸM-PRO" panose="020F0600000000000000" pitchFamily="50" charset="-128"/>
            </a:endParaRPr>
          </a:p>
          <a:p>
            <a:pPr algn="ct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sz="4000" dirty="0" smtClean="0">
                <a:latin typeface="HG丸ｺﾞｼｯｸM-PRO" panose="020F0600000000000000" pitchFamily="50" charset="-128"/>
                <a:ea typeface="HG丸ｺﾞｼｯｸM-PRO" panose="020F0600000000000000" pitchFamily="50" charset="-128"/>
              </a:rPr>
              <a:t>①　学年</a:t>
            </a:r>
            <a:endParaRPr lang="en-US" altLang="ja-JP" sz="4000" dirty="0" smtClean="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②　資質・能力</a:t>
            </a:r>
            <a:endParaRPr kumimoji="1" lang="ja-JP" altLang="en-US" sz="4000" spc="-400" dirty="0">
              <a:latin typeface="HG丸ｺﾞｼｯｸM-PRO" panose="020F0600000000000000" pitchFamily="50" charset="-128"/>
              <a:ea typeface="HG丸ｺﾞｼｯｸM-PRO" panose="020F0600000000000000" pitchFamily="50" charset="-128"/>
            </a:endParaRPr>
          </a:p>
        </p:txBody>
      </p:sp>
      <p:sp>
        <p:nvSpPr>
          <p:cNvPr id="7" name="雲形吹き出し 6"/>
          <p:cNvSpPr/>
          <p:nvPr/>
        </p:nvSpPr>
        <p:spPr>
          <a:xfrm>
            <a:off x="275477" y="3531401"/>
            <a:ext cx="6234259" cy="2552894"/>
          </a:xfrm>
          <a:prstGeom prst="cloudCallout">
            <a:avLst>
              <a:gd name="adj1" fmla="val 53588"/>
              <a:gd name="adj2" fmla="val 28279"/>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971600" y="4194085"/>
            <a:ext cx="5452271" cy="1200329"/>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１人ずつ</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発表しましょう</a:t>
            </a:r>
            <a:r>
              <a:rPr kumimoji="1" lang="ja-JP" altLang="en-US" sz="3600" dirty="0" smtClean="0">
                <a:latin typeface="HG丸ｺﾞｼｯｸM-PRO" panose="020F0600000000000000" pitchFamily="50" charset="-128"/>
                <a:ea typeface="HG丸ｺﾞｼｯｸM-PRO" panose="020F0600000000000000" pitchFamily="50" charset="-128"/>
              </a:rPr>
              <a:t>！</a:t>
            </a:r>
            <a:endParaRPr kumimoji="1" lang="ja-JP" altLang="en-US" sz="3600"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5"/>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21130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458670"/>
            <a:ext cx="8629200" cy="60228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24</a:t>
            </a:fld>
            <a:endParaRPr lang="ja-JP" altLang="en-US" dirty="0"/>
          </a:p>
        </p:txBody>
      </p:sp>
      <p:sp>
        <p:nvSpPr>
          <p:cNvPr id="7" name="雲形吹き出し 6"/>
          <p:cNvSpPr/>
          <p:nvPr/>
        </p:nvSpPr>
        <p:spPr>
          <a:xfrm>
            <a:off x="275477" y="3531401"/>
            <a:ext cx="6234259" cy="2552894"/>
          </a:xfrm>
          <a:prstGeom prst="cloudCallout">
            <a:avLst>
              <a:gd name="adj1" fmla="val 53588"/>
              <a:gd name="adj2" fmla="val 28279"/>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1057465" y="4194085"/>
            <a:ext cx="5452271" cy="1200329"/>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○○分間でアイデアを</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まとめていきましょう</a:t>
            </a:r>
            <a:r>
              <a:rPr kumimoji="1" lang="ja-JP" altLang="en-US" sz="3600" dirty="0" smtClean="0">
                <a:latin typeface="HG丸ｺﾞｼｯｸM-PRO" panose="020F0600000000000000" pitchFamily="50" charset="-128"/>
                <a:ea typeface="HG丸ｺﾞｼｯｸM-PRO" panose="020F0600000000000000" pitchFamily="50" charset="-128"/>
              </a:rPr>
              <a:t>！</a:t>
            </a:r>
            <a:endParaRPr kumimoji="1" lang="ja-JP" altLang="en-US" sz="3600" dirty="0">
              <a:latin typeface="HG丸ｺﾞｼｯｸM-PRO" panose="020F0600000000000000" pitchFamily="50" charset="-128"/>
              <a:ea typeface="HG丸ｺﾞｼｯｸM-PRO" panose="020F0600000000000000" pitchFamily="50" charset="-128"/>
            </a:endParaRPr>
          </a:p>
        </p:txBody>
      </p:sp>
      <p:pic>
        <p:nvPicPr>
          <p:cNvPr id="10" name="図 9"/>
          <p:cNvPicPr>
            <a:picLocks noChangeAspect="1"/>
          </p:cNvPicPr>
          <p:nvPr/>
        </p:nvPicPr>
        <p:blipFill>
          <a:blip r:embed="rId5"/>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63092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25</a:t>
            </a:fld>
            <a:endParaRPr lang="ja-JP" altLang="en-US"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54406" y="3965670"/>
            <a:ext cx="2482090" cy="2448272"/>
          </a:xfrm>
          <a:prstGeom prst="rect">
            <a:avLst/>
          </a:prstGeom>
        </p:spPr>
      </p:pic>
      <p:sp>
        <p:nvSpPr>
          <p:cNvPr id="7" name="雲形吹き出し 6"/>
          <p:cNvSpPr/>
          <p:nvPr/>
        </p:nvSpPr>
        <p:spPr>
          <a:xfrm>
            <a:off x="275477" y="3531401"/>
            <a:ext cx="6234259" cy="2552894"/>
          </a:xfrm>
          <a:prstGeom prst="cloudCallout">
            <a:avLst>
              <a:gd name="adj1" fmla="val 53588"/>
              <a:gd name="adj2" fmla="val 28279"/>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746575" y="4286997"/>
            <a:ext cx="6210690" cy="1077218"/>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各グループのアイデアを</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聞いてみましょう！</a:t>
            </a: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8" name="図 7"/>
          <p:cNvPicPr>
            <a:picLocks/>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458670"/>
            <a:ext cx="8629200" cy="6022800"/>
          </a:xfrm>
          <a:prstGeom prst="rect">
            <a:avLst/>
          </a:prstGeom>
        </p:spPr>
      </p:pic>
    </p:spTree>
    <p:extLst>
      <p:ext uri="{BB962C8B-B14F-4D97-AF65-F5344CB8AC3E}">
        <p14:creationId xmlns:p14="http://schemas.microsoft.com/office/powerpoint/2010/main" val="1818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26</a:t>
            </a:fld>
            <a:endParaRPr lang="ja-JP" altLang="en-US"/>
          </a:p>
        </p:txBody>
      </p:sp>
      <p:sp>
        <p:nvSpPr>
          <p:cNvPr id="5"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タイトル 1"/>
          <p:cNvSpPr txBox="1">
            <a:spLocks/>
          </p:cNvSpPr>
          <p:nvPr/>
        </p:nvSpPr>
        <p:spPr>
          <a:xfrm>
            <a:off x="936625" y="1268760"/>
            <a:ext cx="8207375" cy="4276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１　授業のアイデアを出そう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　アイデアを共有しよう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３　振り返りをしよう</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05535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5680"/>
          <a:stretch/>
        </p:blipFill>
        <p:spPr>
          <a:xfrm>
            <a:off x="237883" y="458670"/>
            <a:ext cx="8629200" cy="6022800"/>
          </a:xfrm>
          <a:prstGeom prst="rect">
            <a:avLst/>
          </a:prstGeom>
        </p:spPr>
      </p:pic>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27</a:t>
            </a:fld>
            <a:endParaRPr lang="ja-JP" altLang="en-US" dirty="0"/>
          </a:p>
        </p:txBody>
      </p:sp>
      <p:sp>
        <p:nvSpPr>
          <p:cNvPr id="7" name="雲形吹き出し 6"/>
          <p:cNvSpPr/>
          <p:nvPr/>
        </p:nvSpPr>
        <p:spPr>
          <a:xfrm>
            <a:off x="275477" y="3531401"/>
            <a:ext cx="6234259" cy="2552894"/>
          </a:xfrm>
          <a:prstGeom prst="cloudCallout">
            <a:avLst>
              <a:gd name="adj1" fmla="val 53588"/>
              <a:gd name="adj2" fmla="val 28279"/>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421650" y="4014065"/>
            <a:ext cx="4275475" cy="1569660"/>
          </a:xfrm>
          <a:prstGeom prst="rect">
            <a:avLst/>
          </a:prstGeom>
          <a:noFill/>
        </p:spPr>
        <p:txBody>
          <a:bodyPr wrap="square" rtlCol="0">
            <a:spAutoFit/>
          </a:bodyPr>
          <a:lstStyle/>
          <a:p>
            <a:r>
              <a:rPr lang="ja-JP" altLang="en-US" sz="3200" dirty="0">
                <a:latin typeface="HG丸ｺﾞｼｯｸM-PRO" panose="020F0600000000000000" pitchFamily="50" charset="-128"/>
                <a:ea typeface="HG丸ｺﾞｼｯｸM-PRO" panose="020F0600000000000000" pitchFamily="50" charset="-128"/>
              </a:rPr>
              <a:t>ワークショップ</a:t>
            </a:r>
            <a:r>
              <a:rPr lang="ja-JP" altLang="en-US" sz="3200" dirty="0" smtClean="0">
                <a:latin typeface="HG丸ｺﾞｼｯｸM-PRO" panose="020F0600000000000000" pitchFamily="50" charset="-128"/>
                <a:ea typeface="HG丸ｺﾞｼｯｸM-PRO" panose="020F0600000000000000" pitchFamily="50" charset="-128"/>
              </a:rPr>
              <a:t>で</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　カリキュラムを</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　　考えてみよう！</a:t>
            </a: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5"/>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14830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solidFill>
                  <a:prstClr val="black">
                    <a:lumMod val="85000"/>
                    <a:lumOff val="15000"/>
                  </a:prstClr>
                </a:solidFill>
              </a:rPr>
              <a:pPr/>
              <a:t>28</a:t>
            </a:fld>
            <a:endParaRPr lang="ja-JP" altLang="en-US" dirty="0">
              <a:solidFill>
                <a:prstClr val="black">
                  <a:lumMod val="85000"/>
                  <a:lumOff val="15000"/>
                </a:prstClr>
              </a:solidFill>
            </a:endParaRPr>
          </a:p>
        </p:txBody>
      </p:sp>
      <p:grpSp>
        <p:nvGrpSpPr>
          <p:cNvPr id="37" name="グループ化 36"/>
          <p:cNvGrpSpPr/>
          <p:nvPr/>
        </p:nvGrpSpPr>
        <p:grpSpPr>
          <a:xfrm>
            <a:off x="827584" y="863715"/>
            <a:ext cx="5112568" cy="1313702"/>
            <a:chOff x="1211924" y="1171"/>
            <a:chExt cx="6852971" cy="1125358"/>
          </a:xfrm>
        </p:grpSpPr>
        <p:sp>
          <p:nvSpPr>
            <p:cNvPr id="38"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プログラミング教育の概要を確認する</a:t>
              </a:r>
              <a:endParaRPr lang="ja-JP" altLang="en-US" sz="36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40" name="グループ化 39"/>
          <p:cNvGrpSpPr/>
          <p:nvPr/>
        </p:nvGrpSpPr>
        <p:grpSpPr>
          <a:xfrm>
            <a:off x="791580" y="2708920"/>
            <a:ext cx="5148572" cy="1296742"/>
            <a:chOff x="1211924" y="1171"/>
            <a:chExt cx="6852971" cy="1125358"/>
          </a:xfrm>
        </p:grpSpPr>
        <p:sp>
          <p:nvSpPr>
            <p:cNvPr id="41"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授業をイメージする</a:t>
              </a:r>
              <a:endParaRPr lang="ja-JP" altLang="en-US" sz="36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43" name="グループ化 42"/>
          <p:cNvGrpSpPr/>
          <p:nvPr/>
        </p:nvGrpSpPr>
        <p:grpSpPr>
          <a:xfrm>
            <a:off x="755576" y="4527663"/>
            <a:ext cx="5184576" cy="1376612"/>
            <a:chOff x="1211924" y="1171"/>
            <a:chExt cx="6852971" cy="1125358"/>
          </a:xfrm>
        </p:grpSpPr>
        <p:sp>
          <p:nvSpPr>
            <p:cNvPr id="44"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片側の 2 つの角を丸めた四角形 4"/>
            <p:cNvSpPr/>
            <p:nvPr/>
          </p:nvSpPr>
          <p:spPr>
            <a:xfrm>
              <a:off x="1211925" y="56106"/>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00" tIns="20320" rIns="72000" bIns="20320" numCol="1" spcCol="1270" anchor="ctr" anchorCtr="0">
              <a:noAutofit/>
            </a:bodyPr>
            <a:lstStyle/>
            <a:p>
              <a:pPr marL="0" lvl="1" defTabSz="1422400">
                <a:lnSpc>
                  <a:spcPct val="90000"/>
                </a:lnSpc>
                <a:spcBef>
                  <a:spcPct val="0"/>
                </a:spcBef>
                <a:spcAft>
                  <a:spcPct val="15000"/>
                </a:spcAft>
              </a:pP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カリキュラム</a:t>
              </a:r>
              <a:r>
                <a:rPr lang="ja-JP" altLang="en-US" sz="3600" spc="-300" dirty="0">
                  <a:solidFill>
                    <a:prstClr val="black">
                      <a:lumMod val="85000"/>
                      <a:lumOff val="15000"/>
                    </a:prstClr>
                  </a:solidFill>
                  <a:latin typeface="HG丸ｺﾞｼｯｸM-PRO" panose="020F0600000000000000" pitchFamily="50" charset="-128"/>
                  <a:ea typeface="HG丸ｺﾞｼｯｸM-PRO" panose="020F0600000000000000" pitchFamily="50" charset="-128"/>
                </a:rPr>
                <a:t>に</a:t>
              </a: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ついて</a:t>
              </a:r>
              <a:endParaRPr lang="en-US" altLang="ja-JP"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a:p>
              <a:pPr marL="0" lvl="1" defTabSz="1422400">
                <a:lnSpc>
                  <a:spcPct val="90000"/>
                </a:lnSpc>
                <a:spcBef>
                  <a:spcPct val="0"/>
                </a:spcBef>
                <a:spcAft>
                  <a:spcPct val="15000"/>
                </a:spcAft>
              </a:pP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考える</a:t>
              </a:r>
              <a:endParaRPr lang="ja-JP" altLang="en-US" sz="3600" spc="-3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46" name="グループ化 45"/>
          <p:cNvGrpSpPr/>
          <p:nvPr/>
        </p:nvGrpSpPr>
        <p:grpSpPr>
          <a:xfrm>
            <a:off x="323528" y="512676"/>
            <a:ext cx="549295" cy="5760045"/>
            <a:chOff x="-1656692" y="591271"/>
            <a:chExt cx="549295" cy="5502025"/>
          </a:xfrm>
        </p:grpSpPr>
        <p:grpSp>
          <p:nvGrpSpPr>
            <p:cNvPr id="47" name="グループ化 46"/>
            <p:cNvGrpSpPr/>
            <p:nvPr/>
          </p:nvGrpSpPr>
          <p:grpSpPr>
            <a:xfrm>
              <a:off x="-1656692" y="591271"/>
              <a:ext cx="543704" cy="1959158"/>
              <a:chOff x="0" y="327229"/>
              <a:chExt cx="206759" cy="1555420"/>
            </a:xfrm>
          </p:grpSpPr>
          <p:sp>
            <p:nvSpPr>
              <p:cNvPr id="54" name="山形 53"/>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ステップ１</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8" name="グループ化 47"/>
            <p:cNvGrpSpPr/>
            <p:nvPr/>
          </p:nvGrpSpPr>
          <p:grpSpPr>
            <a:xfrm>
              <a:off x="-1656691" y="2362094"/>
              <a:ext cx="543704" cy="1959158"/>
              <a:chOff x="0" y="327229"/>
              <a:chExt cx="206759" cy="1555420"/>
            </a:xfrm>
          </p:grpSpPr>
          <p:sp>
            <p:nvSpPr>
              <p:cNvPr id="52" name="山形 51"/>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ステップ２</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9" name="グループ化 48"/>
            <p:cNvGrpSpPr/>
            <p:nvPr/>
          </p:nvGrpSpPr>
          <p:grpSpPr>
            <a:xfrm>
              <a:off x="-1651101" y="4134138"/>
              <a:ext cx="543704" cy="1959158"/>
              <a:chOff x="0" y="327229"/>
              <a:chExt cx="206759" cy="1555420"/>
            </a:xfrm>
          </p:grpSpPr>
          <p:sp>
            <p:nvSpPr>
              <p:cNvPr id="50" name="山形 49"/>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1"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ステップ３</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pic>
        <p:nvPicPr>
          <p:cNvPr id="23" name="図 22"/>
          <p:cNvPicPr>
            <a:picLocks noChangeAspect="1"/>
          </p:cNvPicPr>
          <p:nvPr/>
        </p:nvPicPr>
        <p:blipFill>
          <a:blip r:embed="rId3"/>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346544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テキスト ボックス 2"/>
          <p:cNvSpPr txBox="1"/>
          <p:nvPr/>
        </p:nvSpPr>
        <p:spPr>
          <a:xfrm>
            <a:off x="179512" y="764704"/>
            <a:ext cx="3744416" cy="769441"/>
          </a:xfrm>
          <a:prstGeom prst="rect">
            <a:avLst/>
          </a:prstGeom>
          <a:noFill/>
        </p:spPr>
        <p:txBody>
          <a:bodyPr wrap="square" rtlCol="0">
            <a:spAutoFit/>
          </a:bodyPr>
          <a:lstStyle/>
          <a:p>
            <a:r>
              <a:rPr lang="ja-JP" altLang="en-US" sz="4400" dirty="0" smtClean="0">
                <a:solidFill>
                  <a:srgbClr val="FF0000"/>
                </a:solidFill>
                <a:latin typeface="HG丸ｺﾞｼｯｸM-PRO" panose="020F0600000000000000" pitchFamily="50" charset="-128"/>
                <a:ea typeface="HG丸ｺﾞｼｯｸM-PRO" panose="020F0600000000000000" pitchFamily="50" charset="-128"/>
              </a:rPr>
              <a:t>研修のねらい</a:t>
            </a:r>
            <a:endParaRPr lang="ja-JP" altLang="en-US" sz="4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雲形吹き出し 3"/>
          <p:cNvSpPr/>
          <p:nvPr/>
        </p:nvSpPr>
        <p:spPr>
          <a:xfrm>
            <a:off x="193891" y="1597893"/>
            <a:ext cx="7843494" cy="3805089"/>
          </a:xfrm>
          <a:prstGeom prst="cloudCallout">
            <a:avLst>
              <a:gd name="adj1" fmla="val 35117"/>
              <a:gd name="adj2" fmla="val 54306"/>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ワークショップでカリキュラム</a:t>
            </a: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を</a:t>
            </a:r>
            <a:endParaRPr lang="en-US" altLang="ja-JP"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pPr algn="ct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考えてみよう！</a:t>
            </a:r>
            <a:endParaRPr lang="ja-JP" altLang="en-US" sz="48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330345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29</a:t>
            </a:fld>
            <a:endParaRPr lang="ja-JP" altLang="en-US"/>
          </a:p>
        </p:txBody>
      </p:sp>
      <p:grpSp>
        <p:nvGrpSpPr>
          <p:cNvPr id="6" name="グループ化 5"/>
          <p:cNvGrpSpPr/>
          <p:nvPr/>
        </p:nvGrpSpPr>
        <p:grpSpPr>
          <a:xfrm>
            <a:off x="143762" y="476672"/>
            <a:ext cx="8856476" cy="5472608"/>
            <a:chOff x="143762" y="476672"/>
            <a:chExt cx="8856476" cy="5472608"/>
          </a:xfrm>
        </p:grpSpPr>
        <p:sp>
          <p:nvSpPr>
            <p:cNvPr id="7" name="角丸四角形 6"/>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正方形/長方形 7"/>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②「</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bg1">
                      <a:lumMod val="7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a:t>
              </a:r>
              <a:endParaRPr lang="en-US" altLang="ja-JP" sz="40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endParaRPr lang="en-US" altLang="ja-JP" sz="36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「学び</a:t>
              </a:r>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a:t>
              </a:r>
              <a:endPar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98311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30</a:t>
            </a:fld>
            <a:endParaRPr lang="ja-JP" altLang="en-US"/>
          </a:p>
        </p:txBody>
      </p:sp>
      <p:grpSp>
        <p:nvGrpSpPr>
          <p:cNvPr id="6" name="グループ化 5"/>
          <p:cNvGrpSpPr/>
          <p:nvPr/>
        </p:nvGrpSpPr>
        <p:grpSpPr>
          <a:xfrm>
            <a:off x="143762" y="476672"/>
            <a:ext cx="8856476" cy="5472608"/>
            <a:chOff x="143762" y="476672"/>
            <a:chExt cx="8856476" cy="5472608"/>
          </a:xfrm>
        </p:grpSpPr>
        <p:sp>
          <p:nvSpPr>
            <p:cNvPr id="7" name="角丸四角形 6"/>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正方形/長方形 7"/>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①「プログラミング的思考」</a:t>
              </a:r>
              <a:endParaRPr lang="en-US" altLang="ja-JP" sz="40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②</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36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「学び</a:t>
              </a:r>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a:t>
              </a:r>
              <a:endPar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8977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31</a:t>
            </a:fld>
            <a:endParaRPr lang="ja-JP" altLang="en-US"/>
          </a:p>
        </p:txBody>
      </p:sp>
      <p:grpSp>
        <p:nvGrpSpPr>
          <p:cNvPr id="6" name="グループ化 5"/>
          <p:cNvGrpSpPr/>
          <p:nvPr/>
        </p:nvGrpSpPr>
        <p:grpSpPr>
          <a:xfrm>
            <a:off x="143762" y="476672"/>
            <a:ext cx="8856476" cy="5472608"/>
            <a:chOff x="143762" y="476672"/>
            <a:chExt cx="8856476" cy="5472608"/>
          </a:xfrm>
        </p:grpSpPr>
        <p:sp>
          <p:nvSpPr>
            <p:cNvPr id="7" name="角丸四角形 6"/>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正方形/長方形 7"/>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①「プログラミング的思考」</a:t>
              </a:r>
              <a:endParaRPr lang="en-US" altLang="ja-JP" sz="40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endParaRPr lang="en-US" altLang="ja-JP" sz="36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②「</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bg1">
                      <a:lumMod val="7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chemeClr val="bg1">
                      <a:lumMod val="75000"/>
                    </a:schemeClr>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chemeClr val="bg1">
                      <a:lumMod val="75000"/>
                    </a:schemeClr>
                  </a:solidFill>
                  <a:latin typeface="HG丸ｺﾞｼｯｸM-PRO" panose="020F0600000000000000" pitchFamily="50" charset="-128"/>
                  <a:ea typeface="HG丸ｺﾞｼｯｸM-PRO" panose="020F0600000000000000" pitchFamily="50" charset="-128"/>
                </a:rPr>
                <a:t>」</a:t>
              </a:r>
              <a:endParaRPr lang="en-US" altLang="ja-JP" sz="40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endParaRPr lang="en-US" altLang="ja-JP" sz="36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「学び</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15229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32</a:t>
            </a:fld>
            <a:endParaRPr lang="ja-JP" altLang="en-US"/>
          </a:p>
        </p:txBody>
      </p:sp>
      <p:grpSp>
        <p:nvGrpSpPr>
          <p:cNvPr id="8" name="グループ化 7"/>
          <p:cNvGrpSpPr/>
          <p:nvPr/>
        </p:nvGrpSpPr>
        <p:grpSpPr>
          <a:xfrm>
            <a:off x="143762" y="476672"/>
            <a:ext cx="8856476" cy="5472608"/>
            <a:chOff x="143762" y="476672"/>
            <a:chExt cx="8856476" cy="5472608"/>
          </a:xfrm>
        </p:grpSpPr>
        <p:sp>
          <p:nvSpPr>
            <p:cNvPr id="6" name="角丸四角形 5"/>
            <p:cNvSpPr/>
            <p:nvPr/>
          </p:nvSpPr>
          <p:spPr>
            <a:xfrm>
              <a:off x="143762" y="476672"/>
              <a:ext cx="8856476" cy="720080"/>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小学校プログラミング教育のねらい</a:t>
              </a:r>
              <a:endParaRPr kumimoji="1" lang="ja-JP" altLang="en-US" sz="36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正方形/長方形 6"/>
            <p:cNvSpPr/>
            <p:nvPr/>
          </p:nvSpPr>
          <p:spPr>
            <a:xfrm>
              <a:off x="215770" y="1556792"/>
              <a:ext cx="8676710" cy="4392488"/>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①</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「プログラミング的思考」</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36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②</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気付き」</a:t>
              </a:r>
              <a:r>
                <a:rPr lang="ja-JP" altLang="en-US" sz="40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や</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「態度</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3600" b="1"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4000" b="1" dirty="0">
                  <a:solidFill>
                    <a:schemeClr val="tx1">
                      <a:lumMod val="95000"/>
                      <a:lumOff val="5000"/>
                    </a:schemeClr>
                  </a:solidFill>
                  <a:latin typeface="HG丸ｺﾞｼｯｸM-PRO" panose="020F0600000000000000" pitchFamily="50" charset="-128"/>
                  <a:ea typeface="HG丸ｺﾞｼｯｸM-PRO" panose="020F0600000000000000" pitchFamily="50" charset="-128"/>
                </a:rPr>
                <a:t>③</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「学び</a:t>
              </a:r>
              <a:r>
                <a:rPr lang="ja-JP" altLang="en-US" sz="4000" b="1" dirty="0">
                  <a:solidFill>
                    <a:srgbClr val="FF0000"/>
                  </a:solidFill>
                  <a:latin typeface="HG丸ｺﾞｼｯｸM-PRO" panose="020F0600000000000000" pitchFamily="50" charset="-128"/>
                  <a:ea typeface="HG丸ｺﾞｼｯｸM-PRO" panose="020F0600000000000000" pitchFamily="50" charset="-128"/>
                </a:rPr>
                <a:t>をより確実なものとする</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a:t>
              </a:r>
              <a:endParaRPr lang="ja-JP" altLang="en-US" sz="4000" b="1" dirty="0">
                <a:solidFill>
                  <a:srgbClr val="FF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6778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solidFill>
                  <a:prstClr val="black">
                    <a:lumMod val="85000"/>
                    <a:lumOff val="15000"/>
                  </a:prstClr>
                </a:solidFill>
              </a:rPr>
              <a:pPr/>
              <a:t>33</a:t>
            </a:fld>
            <a:endParaRPr lang="ja-JP" altLang="en-US" dirty="0">
              <a:solidFill>
                <a:prstClr val="black">
                  <a:lumMod val="85000"/>
                  <a:lumOff val="15000"/>
                </a:prstClr>
              </a:solidFill>
            </a:endParaRPr>
          </a:p>
        </p:txBody>
      </p:sp>
      <p:grpSp>
        <p:nvGrpSpPr>
          <p:cNvPr id="37" name="グループ化 36"/>
          <p:cNvGrpSpPr/>
          <p:nvPr/>
        </p:nvGrpSpPr>
        <p:grpSpPr>
          <a:xfrm>
            <a:off x="827584" y="863715"/>
            <a:ext cx="5112568" cy="1313702"/>
            <a:chOff x="1211924" y="1171"/>
            <a:chExt cx="6852971" cy="1125358"/>
          </a:xfrm>
        </p:grpSpPr>
        <p:sp>
          <p:nvSpPr>
            <p:cNvPr id="38"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プログラミング教育の概要を確認する</a:t>
              </a:r>
              <a:endParaRPr lang="ja-JP" altLang="en-US" sz="36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40" name="グループ化 39"/>
          <p:cNvGrpSpPr/>
          <p:nvPr/>
        </p:nvGrpSpPr>
        <p:grpSpPr>
          <a:xfrm>
            <a:off x="791580" y="2708920"/>
            <a:ext cx="5148572" cy="1296742"/>
            <a:chOff x="1211924" y="1171"/>
            <a:chExt cx="6852971" cy="1125358"/>
          </a:xfrm>
        </p:grpSpPr>
        <p:sp>
          <p:nvSpPr>
            <p:cNvPr id="41"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片側の 2 つの角を丸めた四角形 4"/>
            <p:cNvSpPr/>
            <p:nvPr/>
          </p:nvSpPr>
          <p:spPr>
            <a:xfrm>
              <a:off x="1211925" y="56105"/>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7584" tIns="20320" rIns="20320" bIns="20320" numCol="1" spcCol="1270" anchor="ctr" anchorCtr="0">
              <a:noAutofit/>
            </a:bodyPr>
            <a:lstStyle/>
            <a:p>
              <a:pPr marL="0" lvl="1" defTabSz="1422400">
                <a:lnSpc>
                  <a:spcPct val="90000"/>
                </a:lnSpc>
                <a:spcBef>
                  <a:spcPct val="0"/>
                </a:spcBef>
                <a:spcAft>
                  <a:spcPct val="15000"/>
                </a:spcAft>
              </a:pPr>
              <a:r>
                <a:rPr lang="ja-JP" altLang="en-US" sz="36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授業をイメージする</a:t>
              </a:r>
              <a:endParaRPr lang="ja-JP" altLang="en-US" sz="36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43" name="グループ化 42"/>
          <p:cNvGrpSpPr/>
          <p:nvPr/>
        </p:nvGrpSpPr>
        <p:grpSpPr>
          <a:xfrm>
            <a:off x="755576" y="4527663"/>
            <a:ext cx="5184576" cy="1376612"/>
            <a:chOff x="1211924" y="1171"/>
            <a:chExt cx="6852971" cy="1125358"/>
          </a:xfrm>
        </p:grpSpPr>
        <p:sp>
          <p:nvSpPr>
            <p:cNvPr id="44" name="片側の 2 つの角を丸めた四角形 5"/>
            <p:cNvSpPr/>
            <p:nvPr/>
          </p:nvSpPr>
          <p:spPr>
            <a:xfrm rot="5400000">
              <a:off x="4075731" y="-2862636"/>
              <a:ext cx="1125358" cy="6852971"/>
            </a:xfrm>
            <a:prstGeom prst="rect">
              <a:avLst/>
            </a:prstGeom>
            <a:ln>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片側の 2 つの角を丸めた四角形 4"/>
            <p:cNvSpPr/>
            <p:nvPr/>
          </p:nvSpPr>
          <p:spPr>
            <a:xfrm>
              <a:off x="1211925" y="56106"/>
              <a:ext cx="6798036" cy="10154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4000" tIns="20320" rIns="72000" bIns="20320" numCol="1" spcCol="1270" anchor="ctr" anchorCtr="0">
              <a:noAutofit/>
            </a:bodyPr>
            <a:lstStyle/>
            <a:p>
              <a:pPr marL="0" lvl="1" defTabSz="1422400">
                <a:lnSpc>
                  <a:spcPct val="90000"/>
                </a:lnSpc>
                <a:spcBef>
                  <a:spcPct val="0"/>
                </a:spcBef>
                <a:spcAft>
                  <a:spcPct val="15000"/>
                </a:spcAft>
              </a:pP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カリキュラム</a:t>
              </a:r>
              <a:r>
                <a:rPr lang="ja-JP" altLang="en-US" sz="3600" spc="-300" dirty="0">
                  <a:solidFill>
                    <a:prstClr val="black">
                      <a:lumMod val="85000"/>
                      <a:lumOff val="15000"/>
                    </a:prstClr>
                  </a:solidFill>
                  <a:latin typeface="HG丸ｺﾞｼｯｸM-PRO" panose="020F0600000000000000" pitchFamily="50" charset="-128"/>
                  <a:ea typeface="HG丸ｺﾞｼｯｸM-PRO" panose="020F0600000000000000" pitchFamily="50" charset="-128"/>
                </a:rPr>
                <a:t>に</a:t>
              </a: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ついて</a:t>
              </a:r>
              <a:endParaRPr lang="en-US" altLang="ja-JP"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a:p>
              <a:pPr marL="0" lvl="1" defTabSz="1422400">
                <a:lnSpc>
                  <a:spcPct val="90000"/>
                </a:lnSpc>
                <a:spcBef>
                  <a:spcPct val="0"/>
                </a:spcBef>
                <a:spcAft>
                  <a:spcPct val="15000"/>
                </a:spcAft>
              </a:pPr>
              <a:r>
                <a:rPr lang="ja-JP" altLang="en-US" sz="3600" spc="-300" dirty="0" smtClean="0">
                  <a:solidFill>
                    <a:prstClr val="black">
                      <a:lumMod val="85000"/>
                      <a:lumOff val="15000"/>
                    </a:prstClr>
                  </a:solidFill>
                  <a:latin typeface="HG丸ｺﾞｼｯｸM-PRO" panose="020F0600000000000000" pitchFamily="50" charset="-128"/>
                  <a:ea typeface="HG丸ｺﾞｼｯｸM-PRO" panose="020F0600000000000000" pitchFamily="50" charset="-128"/>
                </a:rPr>
                <a:t>考える</a:t>
              </a:r>
              <a:endParaRPr lang="ja-JP" altLang="en-US" sz="3600" spc="-300" dirty="0">
                <a:solidFill>
                  <a:prstClr val="black">
                    <a:lumMod val="85000"/>
                    <a:lumOff val="15000"/>
                  </a:prstClr>
                </a:solidFill>
                <a:latin typeface="HG丸ｺﾞｼｯｸM-PRO" panose="020F0600000000000000" pitchFamily="50" charset="-128"/>
                <a:ea typeface="HG丸ｺﾞｼｯｸM-PRO" panose="020F0600000000000000" pitchFamily="50" charset="-128"/>
              </a:endParaRPr>
            </a:p>
          </p:txBody>
        </p:sp>
      </p:grpSp>
      <p:grpSp>
        <p:nvGrpSpPr>
          <p:cNvPr id="46" name="グループ化 45"/>
          <p:cNvGrpSpPr/>
          <p:nvPr/>
        </p:nvGrpSpPr>
        <p:grpSpPr>
          <a:xfrm>
            <a:off x="323528" y="512676"/>
            <a:ext cx="549295" cy="5760045"/>
            <a:chOff x="-1656692" y="591271"/>
            <a:chExt cx="549295" cy="5502025"/>
          </a:xfrm>
        </p:grpSpPr>
        <p:grpSp>
          <p:nvGrpSpPr>
            <p:cNvPr id="47" name="グループ化 46"/>
            <p:cNvGrpSpPr/>
            <p:nvPr/>
          </p:nvGrpSpPr>
          <p:grpSpPr>
            <a:xfrm>
              <a:off x="-1656692" y="591271"/>
              <a:ext cx="543704" cy="1959158"/>
              <a:chOff x="0" y="327229"/>
              <a:chExt cx="206759" cy="1555420"/>
            </a:xfrm>
          </p:grpSpPr>
          <p:sp>
            <p:nvSpPr>
              <p:cNvPr id="54" name="山形 53"/>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5"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ステップ１</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8" name="グループ化 47"/>
            <p:cNvGrpSpPr/>
            <p:nvPr/>
          </p:nvGrpSpPr>
          <p:grpSpPr>
            <a:xfrm>
              <a:off x="-1656691" y="2362094"/>
              <a:ext cx="543704" cy="1959158"/>
              <a:chOff x="0" y="327229"/>
              <a:chExt cx="206759" cy="1555420"/>
            </a:xfrm>
          </p:grpSpPr>
          <p:sp>
            <p:nvSpPr>
              <p:cNvPr id="52" name="山形 51"/>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ステップ２</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49" name="グループ化 48"/>
            <p:cNvGrpSpPr/>
            <p:nvPr/>
          </p:nvGrpSpPr>
          <p:grpSpPr>
            <a:xfrm>
              <a:off x="-1651101" y="4134138"/>
              <a:ext cx="543704" cy="1959158"/>
              <a:chOff x="0" y="327229"/>
              <a:chExt cx="206759" cy="1555420"/>
            </a:xfrm>
          </p:grpSpPr>
          <p:sp>
            <p:nvSpPr>
              <p:cNvPr id="50" name="山形 49"/>
              <p:cNvSpPr/>
              <p:nvPr/>
            </p:nvSpPr>
            <p:spPr>
              <a:xfrm rot="5400000">
                <a:off x="-674330" y="1001559"/>
                <a:ext cx="1555420" cy="206759"/>
              </a:xfrm>
              <a:prstGeom prst="chevron">
                <a:avLst/>
              </a:pr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1" name="山形 4"/>
              <p:cNvSpPr/>
              <p:nvPr/>
            </p:nvSpPr>
            <p:spPr>
              <a:xfrm>
                <a:off x="0" y="430609"/>
                <a:ext cx="206759" cy="1348661"/>
              </a:xfrm>
              <a:prstGeom prst="rect">
                <a:avLst/>
              </a:prstGeom>
            </p:spPr>
            <p:style>
              <a:lnRef idx="0">
                <a:scrgbClr r="0" g="0" b="0"/>
              </a:lnRef>
              <a:fillRef idx="0">
                <a:scrgbClr r="0" g="0" b="0"/>
              </a:fillRef>
              <a:effectRef idx="0">
                <a:scrgbClr r="0" g="0" b="0"/>
              </a:effectRef>
              <a:fontRef idx="minor">
                <a:schemeClr val="lt1"/>
              </a:fontRef>
            </p:style>
            <p:txBody>
              <a:bodyPr spcFirstLastPara="0" vert="eaVert" wrap="square" lIns="7620" tIns="7620" rIns="7620" bIns="7620" numCol="1" spcCol="1270" anchor="ctr" anchorCtr="0">
                <a:noAutofit/>
              </a:bodyPr>
              <a:lstStyle/>
              <a:p>
                <a:pPr algn="ctr" defTabSz="533400">
                  <a:lnSpc>
                    <a:spcPct val="90000"/>
                  </a:lnSpc>
                  <a:spcBef>
                    <a:spcPct val="0"/>
                  </a:spcBef>
                  <a:spcAft>
                    <a:spcPct val="35000"/>
                  </a:spcAft>
                </a:pPr>
                <a:r>
                  <a:rPr lang="ja-JP" altLang="en-US" sz="2200" dirty="0" smtClean="0">
                    <a:solidFill>
                      <a:prstClr val="white"/>
                    </a:solidFill>
                    <a:latin typeface="HG丸ｺﾞｼｯｸM-PRO" panose="020F0600000000000000" pitchFamily="50" charset="-128"/>
                    <a:ea typeface="HG丸ｺﾞｼｯｸM-PRO" panose="020F0600000000000000" pitchFamily="50" charset="-128"/>
                  </a:rPr>
                  <a:t>ステップ３</a:t>
                </a:r>
                <a:endParaRPr lang="ja-JP" altLang="en-US" sz="2200" dirty="0">
                  <a:solidFill>
                    <a:prstClr val="white"/>
                  </a:solidFill>
                  <a:latin typeface="HG丸ｺﾞｼｯｸM-PRO" panose="020F0600000000000000" pitchFamily="50" charset="-128"/>
                  <a:ea typeface="HG丸ｺﾞｼｯｸM-PRO" panose="020F0600000000000000" pitchFamily="50" charset="-128"/>
                </a:endParaRPr>
              </a:p>
            </p:txBody>
          </p:sp>
        </p:grpSp>
      </p:grpSp>
      <p:pic>
        <p:nvPicPr>
          <p:cNvPr id="23" name="図 22"/>
          <p:cNvPicPr>
            <a:picLocks noChangeAspect="1"/>
          </p:cNvPicPr>
          <p:nvPr/>
        </p:nvPicPr>
        <p:blipFill>
          <a:blip r:embed="rId3"/>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157952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F757C9C-233D-4A80-9528-D2A855D9FDFE}" type="slidenum">
              <a:rPr lang="ja-JP" altLang="en-US" smtClean="0"/>
              <a:pPr/>
              <a:t>34</a:t>
            </a:fld>
            <a:endParaRPr lang="ja-JP" altLang="en-US"/>
          </a:p>
        </p:txBody>
      </p:sp>
      <p:sp>
        <p:nvSpPr>
          <p:cNvPr id="6" name="雲形吹き出し 5"/>
          <p:cNvSpPr/>
          <p:nvPr/>
        </p:nvSpPr>
        <p:spPr>
          <a:xfrm>
            <a:off x="489113" y="863715"/>
            <a:ext cx="7217709" cy="3555395"/>
          </a:xfrm>
          <a:prstGeom prst="cloudCallout">
            <a:avLst>
              <a:gd name="adj1" fmla="val 33915"/>
              <a:gd name="adj2" fmla="val 92053"/>
            </a:avLst>
          </a:prstGeom>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おつかれ</a:t>
            </a:r>
            <a:endParaRPr lang="en-US" altLang="ja-JP"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　さまで</a:t>
            </a:r>
            <a:r>
              <a:rPr lang="ja-JP" altLang="en-US" sz="48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した</a:t>
            </a:r>
            <a:r>
              <a:rPr lang="ja-JP" altLang="en-US"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a:t>
            </a:r>
            <a:endParaRPr lang="en-US" altLang="ja-JP" sz="48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3"/>
          <a:stretch>
            <a:fillRect/>
          </a:stretch>
        </p:blipFill>
        <p:spPr>
          <a:xfrm>
            <a:off x="6275236" y="4104075"/>
            <a:ext cx="2637184" cy="2276631"/>
          </a:xfrm>
          <a:prstGeom prst="rect">
            <a:avLst/>
          </a:prstGeom>
        </p:spPr>
      </p:pic>
    </p:spTree>
    <p:extLst>
      <p:ext uri="{BB962C8B-B14F-4D97-AF65-F5344CB8AC3E}">
        <p14:creationId xmlns:p14="http://schemas.microsoft.com/office/powerpoint/2010/main" val="32930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3</a:t>
            </a:fld>
            <a:endParaRPr lang="ja-JP" altLang="en-US"/>
          </a:p>
        </p:txBody>
      </p:sp>
      <p:sp>
        <p:nvSpPr>
          <p:cNvPr id="2" name="タイトル 1"/>
          <p:cNvSpPr>
            <a:spLocks noGrp="1"/>
          </p:cNvSpPr>
          <p:nvPr>
            <p:ph type="ctrTitle" idx="4294967295"/>
          </p:nvPr>
        </p:nvSpPr>
        <p:spPr>
          <a:xfrm>
            <a:off x="936625" y="1268760"/>
            <a:ext cx="8207375" cy="4276725"/>
          </a:xfrm>
        </p:spPr>
        <p:txBody>
          <a:bodyPr>
            <a:noAutofit/>
          </a:bodyPr>
          <a:lstStyle/>
          <a:p>
            <a:pPr algn="l">
              <a:lnSpc>
                <a:spcPct val="200000"/>
              </a:lnSpc>
            </a:pP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１</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授業のアイデアを</a:t>
            </a: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出そう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アイデアを共有しよう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振り返りをしよう</a:t>
            </a:r>
            <a:endParaRPr kumimoji="1"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21743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4</a:t>
            </a:fld>
            <a:endParaRPr lang="ja-JP" altLang="en-US" dirty="0"/>
          </a:p>
        </p:txBody>
      </p:sp>
      <p:sp>
        <p:nvSpPr>
          <p:cNvPr id="17" name="正方形/長方形 16"/>
          <p:cNvSpPr/>
          <p:nvPr/>
        </p:nvSpPr>
        <p:spPr>
          <a:xfrm>
            <a:off x="179512" y="566712"/>
            <a:ext cx="8784976" cy="48445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489647" y="548680"/>
            <a:ext cx="4164706" cy="461665"/>
          </a:xfrm>
          <a:prstGeom prst="rect">
            <a:avLst/>
          </a:prstGeom>
          <a:noFill/>
        </p:spPr>
        <p:txBody>
          <a:bodyPr wrap="square" rtlCol="0">
            <a:spAutoFit/>
          </a:bodyPr>
          <a:lstStyle/>
          <a:p>
            <a:pPr algn="ctr"/>
            <a:r>
              <a:rPr lang="ja-JP" altLang="en-US" sz="2400" dirty="0" smtClean="0">
                <a:latin typeface="HG丸ｺﾞｼｯｸM-PRO" panose="020F0600000000000000" pitchFamily="50" charset="-128"/>
                <a:ea typeface="HG丸ｺﾞｼｯｸM-PRO" panose="020F0600000000000000" pitchFamily="50" charset="-128"/>
              </a:rPr>
              <a:t>校内研修資料</a:t>
            </a:r>
            <a:endParaRPr kumimoji="1" lang="ja-JP" altLang="en-US" sz="2400"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395536" y="1052736"/>
            <a:ext cx="8352928" cy="4350960"/>
            <a:chOff x="395536" y="1052736"/>
            <a:chExt cx="8352928" cy="4350960"/>
          </a:xfrm>
        </p:grpSpPr>
        <p:sp>
          <p:nvSpPr>
            <p:cNvPr id="32" name="テキスト ボックス 31"/>
            <p:cNvSpPr txBox="1"/>
            <p:nvPr/>
          </p:nvSpPr>
          <p:spPr>
            <a:xfrm>
              <a:off x="2546362" y="3634941"/>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外国語活動</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6927655" y="3546486"/>
              <a:ext cx="1804767" cy="338554"/>
            </a:xfrm>
            <a:prstGeom prst="rect">
              <a:avLst/>
            </a:prstGeom>
            <a:noFill/>
          </p:spPr>
          <p:txBody>
            <a:bodyPr wrap="square" lIns="0" rIns="0" rtlCol="0">
              <a:spAutoFit/>
            </a:bodyPr>
            <a:lstStyle/>
            <a:p>
              <a:pPr algn="ctr"/>
              <a:r>
                <a:rPr kumimoji="1"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図画工作</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9" t="9957" r="6457" b="9052"/>
            <a:stretch/>
          </p:blipFill>
          <p:spPr bwMode="auto">
            <a:xfrm>
              <a:off x="2536519" y="2533726"/>
              <a:ext cx="1814610" cy="11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77" t="10236" r="4804" b="5496"/>
            <a:stretch/>
          </p:blipFill>
          <p:spPr bwMode="auto">
            <a:xfrm>
              <a:off x="6938628" y="2492896"/>
              <a:ext cx="1809836" cy="110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84" t="10302" r="5003" b="6250"/>
            <a:stretch/>
          </p:blipFill>
          <p:spPr bwMode="auto">
            <a:xfrm>
              <a:off x="4858972" y="2533726"/>
              <a:ext cx="1814610" cy="104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4846150" y="3531681"/>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　活</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25" t="8944" r="5046" b="5496"/>
            <a:stretch/>
          </p:blipFill>
          <p:spPr bwMode="auto">
            <a:xfrm>
              <a:off x="6914897" y="1076624"/>
              <a:ext cx="1804767" cy="107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6943697" y="2166415"/>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算　数</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4"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35" t="7988" r="3592" b="5805"/>
            <a:stretch/>
          </p:blipFill>
          <p:spPr bwMode="auto">
            <a:xfrm>
              <a:off x="407794" y="1052736"/>
              <a:ext cx="1807210" cy="10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395536" y="2132856"/>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　語</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6"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58" t="8485" r="5246" b="8859"/>
            <a:stretch/>
          </p:blipFill>
          <p:spPr bwMode="auto">
            <a:xfrm>
              <a:off x="456712" y="2556881"/>
              <a:ext cx="1813123" cy="10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テキスト ボックス 30"/>
            <p:cNvSpPr txBox="1"/>
            <p:nvPr/>
          </p:nvSpPr>
          <p:spPr>
            <a:xfrm>
              <a:off x="468880" y="3590274"/>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理　科</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24" name="Picture 2"/>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868144" y="3987868"/>
              <a:ext cx="1796918" cy="109114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5863577" y="5058308"/>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音楽（実践授業）</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36"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925" t="10668" r="4683" b="5711"/>
            <a:stretch/>
          </p:blipFill>
          <p:spPr bwMode="auto">
            <a:xfrm>
              <a:off x="3669616" y="4001736"/>
              <a:ext cx="1804767" cy="106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a:off x="3667428" y="5065142"/>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算数（実践授業）</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467352" y="5025410"/>
              <a:ext cx="1804767" cy="338554"/>
            </a:xfrm>
            <a:prstGeom prst="rect">
              <a:avLst/>
            </a:prstGeom>
            <a:noFill/>
          </p:spPr>
          <p:txBody>
            <a:bodyPr wrap="square" lIns="0" rIns="0" rtlCol="0">
              <a:spAutoFit/>
            </a:bodyPr>
            <a:lstStyle/>
            <a:p>
              <a:pPr algn="ctr"/>
              <a:r>
                <a:rPr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総合的な学習の時間</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5"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558" t="10656" r="4398" b="7917"/>
            <a:stretch/>
          </p:blipFill>
          <p:spPr bwMode="auto">
            <a:xfrm>
              <a:off x="1500319" y="3937805"/>
              <a:ext cx="1800247" cy="109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87" t="4662" r="4320" b="7038"/>
            <a:stretch/>
          </p:blipFill>
          <p:spPr bwMode="auto">
            <a:xfrm>
              <a:off x="2518916" y="1052736"/>
              <a:ext cx="1849816" cy="10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39"/>
            <p:cNvSpPr txBox="1"/>
            <p:nvPr/>
          </p:nvSpPr>
          <p:spPr>
            <a:xfrm>
              <a:off x="2546362" y="2140122"/>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　語</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8"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5652" r="6119" b="8782"/>
            <a:stretch/>
          </p:blipFill>
          <p:spPr bwMode="auto">
            <a:xfrm>
              <a:off x="4846150" y="1119621"/>
              <a:ext cx="1804767" cy="105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4855465" y="2150931"/>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　語</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6962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703550DC-BD4E-4F43-8725-4D8769EF1CCC}" type="slidenum">
              <a:rPr lang="ja-JP" altLang="en-US" smtClean="0"/>
              <a:pPr/>
              <a:t>5</a:t>
            </a:fld>
            <a:endParaRPr lang="ja-JP" altLang="en-US" dirty="0"/>
          </a:p>
        </p:txBody>
      </p:sp>
      <p:sp>
        <p:nvSpPr>
          <p:cNvPr id="45" name="二等辺三角形 44"/>
          <p:cNvSpPr/>
          <p:nvPr/>
        </p:nvSpPr>
        <p:spPr>
          <a:xfrm rot="10800000">
            <a:off x="3897399" y="5467103"/>
            <a:ext cx="1331314" cy="451696"/>
          </a:xfrm>
          <a:prstGeom prst="triangle">
            <a:avLst/>
          </a:prstGeom>
          <a:solidFill>
            <a:srgbClr val="F907A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1" lang="ja-JP" altLang="en-US" sz="2000" b="0"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6" name="テキスト ボックス 45"/>
          <p:cNvSpPr txBox="1"/>
          <p:nvPr/>
        </p:nvSpPr>
        <p:spPr>
          <a:xfrm>
            <a:off x="400394" y="5796553"/>
            <a:ext cx="8332028" cy="584775"/>
          </a:xfrm>
          <a:prstGeom prst="rect">
            <a:avLst/>
          </a:prstGeom>
          <a:noFill/>
        </p:spPr>
        <p:txBody>
          <a:bodyPr wrap="square" rtlCol="0">
            <a:spAutoFit/>
          </a:bodyPr>
          <a:lstStyle/>
          <a:p>
            <a:pPr algn="ctr"/>
            <a:r>
              <a:rPr lang="ja-JP" altLang="en-US" sz="3200" spc="-300" dirty="0" smtClean="0">
                <a:latin typeface="HG丸ｺﾞｼｯｸM-PRO" panose="020F0600000000000000" pitchFamily="50" charset="-128"/>
                <a:ea typeface="HG丸ｺﾞｼｯｸM-PRO" panose="020F0600000000000000" pitchFamily="50" charset="-128"/>
              </a:rPr>
              <a:t>プログラミング教育を取り入れた</a:t>
            </a:r>
            <a:r>
              <a:rPr kumimoji="1" lang="ja-JP" altLang="en-US" sz="3200" b="1" spc="-300" dirty="0" smtClean="0">
                <a:solidFill>
                  <a:srgbClr val="FF0000"/>
                </a:solidFill>
                <a:latin typeface="HG丸ｺﾞｼｯｸM-PRO" panose="020F0600000000000000" pitchFamily="50" charset="-128"/>
                <a:ea typeface="HG丸ｺﾞｼｯｸM-PRO" panose="020F0600000000000000" pitchFamily="50" charset="-128"/>
              </a:rPr>
              <a:t>授業のアイデア</a:t>
            </a:r>
            <a:endParaRPr kumimoji="1" lang="en-US" altLang="ja-JP" sz="3200" b="1" spc="-3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79512" y="566712"/>
            <a:ext cx="8784976" cy="48445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546362" y="3634941"/>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外国語活動</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3" name="テキスト ボックス 32"/>
          <p:cNvSpPr txBox="1"/>
          <p:nvPr/>
        </p:nvSpPr>
        <p:spPr>
          <a:xfrm>
            <a:off x="6927655" y="3546486"/>
            <a:ext cx="1804767" cy="338554"/>
          </a:xfrm>
          <a:prstGeom prst="rect">
            <a:avLst/>
          </a:prstGeom>
          <a:noFill/>
        </p:spPr>
        <p:txBody>
          <a:bodyPr wrap="square" lIns="0" rIns="0" rtlCol="0">
            <a:spAutoFit/>
          </a:bodyPr>
          <a:lstStyle/>
          <a:p>
            <a:pPr algn="ctr"/>
            <a:r>
              <a:rPr kumimoji="1"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図画工作</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2489647" y="548680"/>
            <a:ext cx="4164706" cy="461665"/>
          </a:xfrm>
          <a:prstGeom prst="rect">
            <a:avLst/>
          </a:prstGeom>
          <a:noFill/>
        </p:spPr>
        <p:txBody>
          <a:bodyPr wrap="square" rtlCol="0">
            <a:spAutoFit/>
          </a:bodyPr>
          <a:lstStyle/>
          <a:p>
            <a:pPr algn="ctr"/>
            <a:r>
              <a:rPr lang="ja-JP" altLang="en-US" sz="2400" dirty="0" smtClean="0">
                <a:latin typeface="HG丸ｺﾞｼｯｸM-PRO" panose="020F0600000000000000" pitchFamily="50" charset="-128"/>
                <a:ea typeface="HG丸ｺﾞｼｯｸM-PRO" panose="020F0600000000000000" pitchFamily="50" charset="-128"/>
              </a:rPr>
              <a:t>校内研修資料</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9" t="9957" r="6457" b="9052"/>
          <a:stretch/>
        </p:blipFill>
        <p:spPr bwMode="auto">
          <a:xfrm>
            <a:off x="2536519" y="2533726"/>
            <a:ext cx="1814610" cy="11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77" t="10236" r="4804" b="5496"/>
          <a:stretch/>
        </p:blipFill>
        <p:spPr bwMode="auto">
          <a:xfrm>
            <a:off x="6938628" y="2492896"/>
            <a:ext cx="1809836" cy="1100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84" t="10302" r="5003" b="6250"/>
          <a:stretch/>
        </p:blipFill>
        <p:spPr bwMode="auto">
          <a:xfrm>
            <a:off x="4858972" y="2533726"/>
            <a:ext cx="1814610" cy="104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テキスト ボックス 26"/>
          <p:cNvSpPr txBox="1"/>
          <p:nvPr/>
        </p:nvSpPr>
        <p:spPr>
          <a:xfrm>
            <a:off x="4846150" y="3531681"/>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生　活</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25" t="8944" r="5046" b="5496"/>
          <a:stretch/>
        </p:blipFill>
        <p:spPr bwMode="auto">
          <a:xfrm>
            <a:off x="6914897" y="1076624"/>
            <a:ext cx="1804767" cy="1077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6943697" y="2166415"/>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算　数</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4"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35" t="7988" r="3592" b="5805"/>
          <a:stretch/>
        </p:blipFill>
        <p:spPr bwMode="auto">
          <a:xfrm>
            <a:off x="407794" y="1052736"/>
            <a:ext cx="1807210" cy="10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395536" y="2132856"/>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　語</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6"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558" t="8485" r="5246" b="8859"/>
          <a:stretch/>
        </p:blipFill>
        <p:spPr bwMode="auto">
          <a:xfrm>
            <a:off x="456712" y="2556881"/>
            <a:ext cx="1813123" cy="10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テキスト ボックス 30"/>
          <p:cNvSpPr txBox="1"/>
          <p:nvPr/>
        </p:nvSpPr>
        <p:spPr>
          <a:xfrm>
            <a:off x="468880" y="3590274"/>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理　科</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24" name="Picture 2"/>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868144" y="3987868"/>
            <a:ext cx="1796918" cy="109114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5863577" y="5058308"/>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音楽（実践授業）</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36"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925" t="10668" r="4683" b="5711"/>
          <a:stretch/>
        </p:blipFill>
        <p:spPr bwMode="auto">
          <a:xfrm>
            <a:off x="3669616" y="4001736"/>
            <a:ext cx="1804767" cy="1063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a:off x="3667428" y="5065142"/>
            <a:ext cx="1804767" cy="338554"/>
          </a:xfrm>
          <a:prstGeom prst="rect">
            <a:avLst/>
          </a:prstGeom>
          <a:noFill/>
        </p:spPr>
        <p:txBody>
          <a:bodyPr wrap="square" lIns="0" rIns="0" rtlCol="0">
            <a:spAutoFit/>
          </a:bodyPr>
          <a:lstStyle/>
          <a:p>
            <a:pPr algn="ctr"/>
            <a:r>
              <a:rPr lang="ja-JP" altLang="en-US" sz="1600" spc="-15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算数（実践授業）</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1467352" y="5025410"/>
            <a:ext cx="1804767" cy="338554"/>
          </a:xfrm>
          <a:prstGeom prst="rect">
            <a:avLst/>
          </a:prstGeom>
          <a:noFill/>
        </p:spPr>
        <p:txBody>
          <a:bodyPr wrap="square" lIns="0" rIns="0" rtlCol="0">
            <a:spAutoFit/>
          </a:bodyPr>
          <a:lstStyle/>
          <a:p>
            <a:pPr algn="ctr"/>
            <a:r>
              <a:rPr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総合的な学習の時間</a:t>
            </a:r>
            <a:endParaRPr kumimoji="1" lang="ja-JP" altLang="en-US" sz="1600" spc="-15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5"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558" t="10656" r="4398" b="7917"/>
          <a:stretch/>
        </p:blipFill>
        <p:spPr bwMode="auto">
          <a:xfrm>
            <a:off x="1500319" y="3937805"/>
            <a:ext cx="1800247" cy="109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87" t="4662" r="4320" b="7038"/>
          <a:stretch/>
        </p:blipFill>
        <p:spPr bwMode="auto">
          <a:xfrm>
            <a:off x="2518916" y="1052736"/>
            <a:ext cx="1849816" cy="10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39"/>
          <p:cNvSpPr txBox="1"/>
          <p:nvPr/>
        </p:nvSpPr>
        <p:spPr>
          <a:xfrm>
            <a:off x="2546362" y="2140122"/>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　語</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pic>
        <p:nvPicPr>
          <p:cNvPr id="8"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5652" r="6119" b="8782"/>
          <a:stretch/>
        </p:blipFill>
        <p:spPr bwMode="auto">
          <a:xfrm>
            <a:off x="4846150" y="1119621"/>
            <a:ext cx="1804767" cy="105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4855465" y="2150931"/>
            <a:ext cx="1804767" cy="341965"/>
          </a:xfrm>
          <a:prstGeom prst="rect">
            <a:avLst/>
          </a:prstGeom>
          <a:noFill/>
        </p:spPr>
        <p:txBody>
          <a:bodyPr wrap="square" lIns="0" rIns="0" rtlCol="0">
            <a:spAutoFit/>
          </a:bodyPr>
          <a:lstStyle/>
          <a:p>
            <a:pPr algn="ctr"/>
            <a:r>
              <a:rPr lang="ja-JP" altLang="en-US" sz="16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国　語</a:t>
            </a:r>
            <a:endParaRPr kumimoji="1" lang="ja-JP" altLang="en-US" sz="1600" dirty="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7830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1F757C9C-233D-4A80-9528-D2A855D9FDFE}" type="slidenum">
              <a:rPr lang="ja-JP" altLang="en-US" smtClean="0"/>
              <a:pPr/>
              <a:t>6</a:t>
            </a:fld>
            <a:endParaRPr lang="ja-JP" altLang="en-US"/>
          </a:p>
        </p:txBody>
      </p:sp>
      <p:sp>
        <p:nvSpPr>
          <p:cNvPr id="5" name="タイトル 1"/>
          <p:cNvSpPr txBox="1">
            <a:spLocks/>
          </p:cNvSpPr>
          <p:nvPr/>
        </p:nvSpPr>
        <p:spPr>
          <a:xfrm>
            <a:off x="251520" y="629073"/>
            <a:ext cx="8207375"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研修内容</a:t>
            </a:r>
            <a:endParaRPr lang="ja-JP" altLang="en-US" sz="36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タイトル 1"/>
          <p:cNvSpPr txBox="1">
            <a:spLocks/>
          </p:cNvSpPr>
          <p:nvPr/>
        </p:nvSpPr>
        <p:spPr>
          <a:xfrm>
            <a:off x="936625" y="1268760"/>
            <a:ext cx="8207375" cy="42767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200000"/>
              </a:lnSpc>
            </a:pPr>
            <a:r>
              <a:rPr lang="ja-JP" altLang="en-US"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１　授業のアイデアを出そう</a:t>
            </a:r>
            <a: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　アイデアを共有しよう</a:t>
            </a:r>
            <a: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3600" dirty="0" smtClean="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　振り返りをしよう</a:t>
            </a:r>
            <a:endParaRPr lang="ja-JP" altLang="en-US" sz="3600" dirty="0">
              <a:solidFill>
                <a:schemeClr val="bg1">
                  <a:lumMod val="8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Tree>
    <p:extLst>
      <p:ext uri="{BB962C8B-B14F-4D97-AF65-F5344CB8AC3E}">
        <p14:creationId xmlns:p14="http://schemas.microsoft.com/office/powerpoint/2010/main" val="100683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11" name="角丸四角形 10"/>
          <p:cNvSpPr/>
          <p:nvPr/>
        </p:nvSpPr>
        <p:spPr>
          <a:xfrm>
            <a:off x="3439558" y="2348880"/>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生　活</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3" name="角丸四角形 12"/>
          <p:cNvSpPr/>
          <p:nvPr/>
        </p:nvSpPr>
        <p:spPr>
          <a:xfrm>
            <a:off x="265007" y="1223755"/>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国　語</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4" name="角丸四角形 13"/>
          <p:cNvSpPr/>
          <p:nvPr/>
        </p:nvSpPr>
        <p:spPr>
          <a:xfrm>
            <a:off x="3439558" y="1232756"/>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社　会</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5" name="角丸四角形 14"/>
          <p:cNvSpPr/>
          <p:nvPr/>
        </p:nvSpPr>
        <p:spPr>
          <a:xfrm>
            <a:off x="6552220" y="1223755"/>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算　数</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6" name="角丸四角形 15"/>
          <p:cNvSpPr/>
          <p:nvPr/>
        </p:nvSpPr>
        <p:spPr>
          <a:xfrm>
            <a:off x="251520" y="2348880"/>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理　科</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7" name="角丸四角形 16"/>
          <p:cNvSpPr/>
          <p:nvPr/>
        </p:nvSpPr>
        <p:spPr>
          <a:xfrm>
            <a:off x="6552220" y="2348880"/>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音　楽</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角丸四角形 17"/>
          <p:cNvSpPr/>
          <p:nvPr/>
        </p:nvSpPr>
        <p:spPr>
          <a:xfrm>
            <a:off x="251520" y="3429000"/>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図画工作</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9" name="角丸四角形 18"/>
          <p:cNvSpPr/>
          <p:nvPr/>
        </p:nvSpPr>
        <p:spPr>
          <a:xfrm>
            <a:off x="3439558" y="3474005"/>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家　庭</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0" name="角丸四角形 19"/>
          <p:cNvSpPr/>
          <p:nvPr/>
        </p:nvSpPr>
        <p:spPr>
          <a:xfrm>
            <a:off x="6552220" y="3474005"/>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体　育</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1" name="角丸四角形 20"/>
          <p:cNvSpPr/>
          <p:nvPr/>
        </p:nvSpPr>
        <p:spPr>
          <a:xfrm>
            <a:off x="251520" y="4554125"/>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道　徳</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2" name="角丸四角形 21"/>
          <p:cNvSpPr/>
          <p:nvPr/>
        </p:nvSpPr>
        <p:spPr>
          <a:xfrm>
            <a:off x="3439558" y="4554125"/>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外国語</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3" name="角丸四角形 22"/>
          <p:cNvSpPr/>
          <p:nvPr/>
        </p:nvSpPr>
        <p:spPr>
          <a:xfrm>
            <a:off x="6552220" y="4554125"/>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総　合</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4" name="角丸四角形 23"/>
          <p:cNvSpPr/>
          <p:nvPr/>
        </p:nvSpPr>
        <p:spPr>
          <a:xfrm>
            <a:off x="265007" y="5597623"/>
            <a:ext cx="2264884" cy="891099"/>
          </a:xfrm>
          <a:prstGeom prst="roundRect">
            <a:avLst/>
          </a:prstGeom>
          <a:solidFill>
            <a:schemeClr val="accent5">
              <a:lumMod val="60000"/>
              <a:lumOff val="40000"/>
            </a:schemeClr>
          </a:solidFill>
          <a:ln>
            <a:solidFill>
              <a:schemeClr val="accent5">
                <a:lumMod val="20000"/>
                <a:lumOff val="80000"/>
              </a:schemeClr>
            </a:solidFill>
          </a:ln>
          <a:scene3d>
            <a:camera prst="orthographicFront"/>
            <a:lightRig rig="threePt" dir="t"/>
          </a:scene3d>
          <a:sp3d>
            <a:bevelT w="228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特別活動</a:t>
            </a:r>
            <a:endParaRPr kumimoji="1" lang="en-US" altLang="ja-JP" sz="36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6" name="テキスト ボックス 25"/>
          <p:cNvSpPr txBox="1"/>
          <p:nvPr/>
        </p:nvSpPr>
        <p:spPr>
          <a:xfrm>
            <a:off x="2726795" y="503675"/>
            <a:ext cx="3645405" cy="646331"/>
          </a:xfrm>
          <a:prstGeom prst="rect">
            <a:avLst/>
          </a:prstGeom>
          <a:solidFill>
            <a:schemeClr val="accent6">
              <a:lumMod val="40000"/>
              <a:lumOff val="60000"/>
            </a:schemeClr>
          </a:solidFill>
        </p:spPr>
        <p:txBody>
          <a:bodyPr wrap="square" rtlCol="0">
            <a:spAutoFit/>
          </a:bodyPr>
          <a:lstStyle/>
          <a:p>
            <a:pPr algn="ctr"/>
            <a:r>
              <a:rPr lang="ja-JP" altLang="en-US" sz="3600" spc="-300" dirty="0" smtClean="0">
                <a:latin typeface="HG丸ｺﾞｼｯｸM-PRO" panose="020F0600000000000000" pitchFamily="50" charset="-128"/>
                <a:ea typeface="HG丸ｺﾞｼｯｸM-PRO" panose="020F0600000000000000" pitchFamily="50" charset="-128"/>
              </a:rPr>
              <a:t>授業のアイデア</a:t>
            </a:r>
            <a:endParaRPr kumimoji="1" lang="ja-JP" altLang="en-US" sz="3600" spc="-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6849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1F757C9C-233D-4A80-9528-D2A855D9FDFE}" type="slidenum">
              <a:rPr lang="ja-JP" altLang="en-US" smtClean="0">
                <a:solidFill>
                  <a:prstClr val="black">
                    <a:tint val="75000"/>
                  </a:prstClr>
                </a:solidFill>
              </a:rPr>
              <a:pPr/>
              <a:t>8</a:t>
            </a:fld>
            <a:endParaRPr lang="ja-JP" altLang="en-US">
              <a:solidFill>
                <a:prstClr val="black">
                  <a:tint val="75000"/>
                </a:prstClr>
              </a:solidFill>
            </a:endParaRPr>
          </a:p>
        </p:txBody>
      </p:sp>
      <p:grpSp>
        <p:nvGrpSpPr>
          <p:cNvPr id="13" name="グループ化 12"/>
          <p:cNvGrpSpPr/>
          <p:nvPr/>
        </p:nvGrpSpPr>
        <p:grpSpPr>
          <a:xfrm>
            <a:off x="206515" y="1370328"/>
            <a:ext cx="8820980" cy="2172973"/>
            <a:chOff x="206515" y="1370328"/>
            <a:chExt cx="8820980" cy="2172973"/>
          </a:xfrm>
        </p:grpSpPr>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l="28037" t="14400" r="26666" b="29652"/>
            <a:stretch/>
          </p:blipFill>
          <p:spPr>
            <a:xfrm>
              <a:off x="7151982" y="1805941"/>
              <a:ext cx="1875513" cy="1737360"/>
            </a:xfrm>
            <a:prstGeom prst="rect">
              <a:avLst/>
            </a:prstGeom>
          </p:spPr>
        </p:pic>
        <p:sp>
          <p:nvSpPr>
            <p:cNvPr id="7" name="角丸四角形吹き出し 6"/>
            <p:cNvSpPr/>
            <p:nvPr/>
          </p:nvSpPr>
          <p:spPr>
            <a:xfrm>
              <a:off x="206515" y="1370328"/>
              <a:ext cx="7155796" cy="1815882"/>
            </a:xfrm>
            <a:prstGeom prst="wedgeRoundRectCallout">
              <a:avLst>
                <a:gd name="adj1" fmla="val 53172"/>
                <a:gd name="adj2" fmla="val 3102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2726795" y="503675"/>
            <a:ext cx="3645405" cy="646331"/>
          </a:xfrm>
          <a:prstGeom prst="rect">
            <a:avLst/>
          </a:prstGeom>
          <a:solidFill>
            <a:schemeClr val="accent6">
              <a:lumMod val="40000"/>
              <a:lumOff val="60000"/>
            </a:schemeClr>
          </a:solidFill>
        </p:spPr>
        <p:txBody>
          <a:bodyPr wrap="square" rtlCol="0">
            <a:spAutoFit/>
          </a:bodyPr>
          <a:lstStyle/>
          <a:p>
            <a:pPr algn="ctr"/>
            <a:r>
              <a:rPr lang="ja-JP" altLang="en-US" sz="3600" spc="-300" dirty="0" smtClean="0">
                <a:latin typeface="HG丸ｺﾞｼｯｸM-PRO" panose="020F0600000000000000" pitchFamily="50" charset="-128"/>
                <a:ea typeface="HG丸ｺﾞｼｯｸM-PRO" panose="020F0600000000000000" pitchFamily="50" charset="-128"/>
              </a:rPr>
              <a:t>授業のアイデア</a:t>
            </a:r>
            <a:endParaRPr kumimoji="1" lang="ja-JP" altLang="en-US" sz="3600" spc="-3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96525" y="1499300"/>
            <a:ext cx="7155795" cy="1569660"/>
          </a:xfrm>
          <a:prstGeom prst="rect">
            <a:avLst/>
          </a:prstGeom>
          <a:noFill/>
        </p:spPr>
        <p:txBody>
          <a:bodyPr wrap="square" lIns="0" rIns="0" rtlCol="0">
            <a:spAutoFit/>
          </a:bodyPr>
          <a:lstStyle/>
          <a:p>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６年生・</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理科</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a:t>
            </a:r>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水溶液</a:t>
            </a:r>
            <a:r>
              <a:rPr lang="ja-JP" altLang="en-US"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rPr>
              <a:t>のはたらき」で　　</a:t>
            </a:r>
            <a:endParaRPr lang="en-US" altLang="ja-JP" sz="3200" spc="-200" dirty="0" smtClean="0">
              <a:solidFill>
                <a:schemeClr val="tx1">
                  <a:lumMod val="85000"/>
                  <a:lumOff val="1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tx1">
                    <a:lumMod val="85000"/>
                    <a:lumOff val="15000"/>
                  </a:schemeClr>
                </a:solidFill>
                <a:latin typeface="HG丸ｺﾞｼｯｸM-PRO" panose="020F0600000000000000" pitchFamily="50" charset="-128"/>
                <a:ea typeface="HG丸ｺﾞｼｯｸM-PRO" panose="020F0600000000000000" pitchFamily="50" charset="-128"/>
              </a:rPr>
              <a:t>　</a:t>
            </a:r>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水溶液</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の名前を当てる</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a:p>
            <a:r>
              <a:rPr lang="ja-JP" altLang="en-US" sz="3200" spc="-200" dirty="0">
                <a:solidFill>
                  <a:schemeClr val="bg1">
                    <a:lumMod val="75000"/>
                  </a:schemeClr>
                </a:solidFill>
                <a:latin typeface="HG丸ｺﾞｼｯｸM-PRO" panose="020F0600000000000000" pitchFamily="50" charset="-128"/>
                <a:ea typeface="HG丸ｺﾞｼｯｸM-PRO" panose="020F0600000000000000" pitchFamily="50" charset="-128"/>
              </a:rPr>
              <a:t>　</a:t>
            </a:r>
            <a:r>
              <a:rPr lang="ja-JP" altLang="en-US"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rPr>
              <a:t>　　手順をまとめることができそう！</a:t>
            </a:r>
            <a:endParaRPr lang="en-US" altLang="ja-JP" sz="3200" spc="-200" dirty="0" smtClean="0">
              <a:solidFill>
                <a:schemeClr val="bg1">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5692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15283</TotalTime>
  <Words>1588</Words>
  <Application>Microsoft Office PowerPoint</Application>
  <PresentationFormat>画面に合わせる (4:3)</PresentationFormat>
  <Paragraphs>293</Paragraphs>
  <Slides>35</Slides>
  <Notes>35</Notes>
  <HiddenSlides>1</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2_Office ​​テーマ</vt:lpstr>
      <vt:lpstr>PowerPoint プレゼンテーション</vt:lpstr>
      <vt:lpstr>PowerPoint プレゼンテーション</vt:lpstr>
      <vt:lpstr>PowerPoint プレゼンテーション</vt:lpstr>
      <vt:lpstr>１　授業のアイデアを出そう ２　アイデアを共有しよう ３　振り返りをしよう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宮城県総合教育センター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プログラミング教育のねらい</dc:title>
  <dc:creator>宮城県総合教育センター</dc:creator>
  <cp:lastModifiedBy>宮城県総合教育センター</cp:lastModifiedBy>
  <cp:revision>759</cp:revision>
  <cp:lastPrinted>2018-08-23T23:06:24Z</cp:lastPrinted>
  <dcterms:created xsi:type="dcterms:W3CDTF">2018-06-05T02:15:14Z</dcterms:created>
  <dcterms:modified xsi:type="dcterms:W3CDTF">2019-03-08T02:56:56Z</dcterms:modified>
</cp:coreProperties>
</file>