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0"/>
  </p:notesMasterIdLst>
  <p:sldIdLst>
    <p:sldId id="619" r:id="rId2"/>
    <p:sldId id="543" r:id="rId3"/>
    <p:sldId id="573" r:id="rId4"/>
    <p:sldId id="539" r:id="rId5"/>
    <p:sldId id="488" r:id="rId6"/>
    <p:sldId id="616" r:id="rId7"/>
    <p:sldId id="591" r:id="rId8"/>
    <p:sldId id="592" r:id="rId9"/>
    <p:sldId id="610" r:id="rId10"/>
    <p:sldId id="605" r:id="rId11"/>
    <p:sldId id="611" r:id="rId12"/>
    <p:sldId id="589" r:id="rId13"/>
    <p:sldId id="530" r:id="rId14"/>
    <p:sldId id="489" r:id="rId15"/>
    <p:sldId id="515" r:id="rId16"/>
    <p:sldId id="490" r:id="rId17"/>
    <p:sldId id="612" r:id="rId18"/>
    <p:sldId id="546" r:id="rId19"/>
  </p:sldIdLst>
  <p:sldSz cx="9144000" cy="6858000" type="screen4x3"/>
  <p:notesSz cx="6738938"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5">
          <p15:clr>
            <a:srgbClr val="A4A3A4"/>
          </p15:clr>
        </p15:guide>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3705" autoAdjust="0"/>
  </p:normalViewPr>
  <p:slideViewPr>
    <p:cSldViewPr showGuides="1">
      <p:cViewPr varScale="1">
        <p:scale>
          <a:sx n="68" d="100"/>
          <a:sy n="68" d="100"/>
        </p:scale>
        <p:origin x="-1392" y="-96"/>
      </p:cViewPr>
      <p:guideLst>
        <p:guide orient="horz" pos="2205"/>
        <p:guide orient="horz" pos="2160"/>
        <p:guide pos="2880"/>
      </p:guideLst>
    </p:cSldViewPr>
  </p:slideViewPr>
  <p:notesTextViewPr>
    <p:cViewPr>
      <p:scale>
        <a:sx n="1" d="1"/>
        <a:sy n="1" d="1"/>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0206"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7172" y="0"/>
            <a:ext cx="2920206" cy="493633"/>
          </a:xfrm>
          <a:prstGeom prst="rect">
            <a:avLst/>
          </a:prstGeom>
        </p:spPr>
        <p:txBody>
          <a:bodyPr vert="horz" lIns="91440" tIns="45720" rIns="91440" bIns="45720" rtlCol="0"/>
          <a:lstStyle>
            <a:lvl1pPr algn="r">
              <a:defRPr sz="1200"/>
            </a:lvl1pPr>
          </a:lstStyle>
          <a:p>
            <a:fld id="{79000154-4DF4-4A92-9C50-53922144D3E5}" type="datetimeFigureOut">
              <a:rPr kumimoji="1" lang="ja-JP" altLang="en-US" smtClean="0"/>
              <a:t>2019/3/8</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7125"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894" y="4689515"/>
            <a:ext cx="5391150" cy="444269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20206"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7172" y="9377316"/>
            <a:ext cx="2920206" cy="493633"/>
          </a:xfrm>
          <a:prstGeom prst="rect">
            <a:avLst/>
          </a:prstGeom>
        </p:spPr>
        <p:txBody>
          <a:bodyPr vert="horz" lIns="91440" tIns="45720" rIns="91440" bIns="45720" rtlCol="0" anchor="b"/>
          <a:lstStyle>
            <a:lvl1pPr algn="r">
              <a:defRPr sz="1200"/>
            </a:lvl1pPr>
          </a:lstStyle>
          <a:p>
            <a:fld id="{7E89608B-EE4D-4724-A7DE-390FEE56EB80}" type="slidenum">
              <a:rPr kumimoji="1" lang="ja-JP" altLang="en-US" smtClean="0"/>
              <a:t>‹#›</a:t>
            </a:fld>
            <a:endParaRPr kumimoji="1" lang="ja-JP" altLang="en-US"/>
          </a:p>
        </p:txBody>
      </p:sp>
    </p:spTree>
    <p:extLst>
      <p:ext uri="{BB962C8B-B14F-4D97-AF65-F5344CB8AC3E}">
        <p14:creationId xmlns:p14="http://schemas.microsoft.com/office/powerpoint/2010/main" val="35262831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0</a:t>
            </a:fld>
            <a:endParaRPr kumimoji="1" lang="ja-JP" altLang="en-US"/>
          </a:p>
        </p:txBody>
      </p:sp>
    </p:spTree>
    <p:extLst>
      <p:ext uri="{BB962C8B-B14F-4D97-AF65-F5344CB8AC3E}">
        <p14:creationId xmlns:p14="http://schemas.microsoft.com/office/powerpoint/2010/main" val="135086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明朝" panose="02020609040205080304" pitchFamily="17" charset="-128"/>
                <a:ea typeface="ＭＳ 明朝" panose="02020609040205080304" pitchFamily="17" charset="-128"/>
              </a:rPr>
              <a:t>３つの</a:t>
            </a:r>
            <a:r>
              <a:rPr kumimoji="1" lang="ja-JP" altLang="en-US" dirty="0" smtClean="0"/>
              <a:t>資質・能力を，７つの項目に分けました。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6F77EBA-156F-4D9C-8EC9-8AD90134573A}" type="slidenum">
              <a:rPr kumimoji="1" lang="ja-JP" altLang="en-US" smtClean="0"/>
              <a:t>9</a:t>
            </a:fld>
            <a:endParaRPr kumimoji="1" lang="ja-JP" altLang="en-US"/>
          </a:p>
        </p:txBody>
      </p:sp>
    </p:spTree>
    <p:extLst>
      <p:ext uri="{BB962C8B-B14F-4D97-AF65-F5344CB8AC3E}">
        <p14:creationId xmlns:p14="http://schemas.microsoft.com/office/powerpoint/2010/main" val="212002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その「思考力，判断力，表現力等」の１つが，プログラミング的思考の「反復」です。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6F77EBA-156F-4D9C-8EC9-8AD90134573A}" type="slidenum">
              <a:rPr kumimoji="1" lang="ja-JP" altLang="en-US" smtClean="0"/>
              <a:t>10</a:t>
            </a:fld>
            <a:endParaRPr kumimoji="1" lang="ja-JP" altLang="en-US"/>
          </a:p>
        </p:txBody>
      </p:sp>
    </p:spTree>
    <p:extLst>
      <p:ext uri="{BB962C8B-B14F-4D97-AF65-F5344CB8AC3E}">
        <p14:creationId xmlns:p14="http://schemas.microsoft.com/office/powerpoint/2010/main" val="2120029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「反復」は，ステップ１で体験したように，指定された条件や回数を満たすまで繰り返し実行することを表すものでした。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11</a:t>
            </a:fld>
            <a:endParaRPr kumimoji="1" lang="ja-JP" altLang="en-US"/>
          </a:p>
        </p:txBody>
      </p:sp>
    </p:spTree>
    <p:extLst>
      <p:ext uri="{BB962C8B-B14F-4D97-AF65-F5344CB8AC3E}">
        <p14:creationId xmlns:p14="http://schemas.microsoft.com/office/powerpoint/2010/main" val="117915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プログラミング的思考の「反復」を意識しながら，授業動画を見てみましょう。</a:t>
            </a:r>
            <a:endParaRPr kumimoji="1" lang="en-US" altLang="ja-JP" dirty="0" smtClean="0"/>
          </a:p>
          <a:p>
            <a:endParaRPr kumimoji="1" lang="en-US" altLang="ja-JP" dirty="0" smtClean="0"/>
          </a:p>
          <a:p>
            <a:r>
              <a:rPr kumimoji="1" lang="ja-JP" altLang="en-US" dirty="0" smtClean="0"/>
              <a:t>（動画が終わったら）</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プログラミングを利用することで，作図が苦手な児童でも簡単に，いろいろな正多角形をかくことができるので，達成感を味わうことができる「授業例」です。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動画を見てイメージが持てたか，感想等を隣の人と自由に意見交換してみてください。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（数名の先生に感想等を発表してもらう）</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それでは，もう少し詳しく授業をイメージしてもらうために，</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12</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今見た動画と同じ時間の模擬授業を行います。</a:t>
            </a:r>
            <a:endParaRPr kumimoji="1" lang="en-US" altLang="ja-JP" dirty="0" smtClean="0"/>
          </a:p>
          <a:p>
            <a:r>
              <a:rPr kumimoji="1" lang="ja-JP" altLang="en-US" dirty="0" smtClean="0"/>
              <a:t>（</a:t>
            </a:r>
            <a:r>
              <a:rPr kumimoji="1" lang="ja-JP" altLang="en-US" sz="1200" kern="1200" dirty="0" smtClean="0">
                <a:solidFill>
                  <a:schemeClr val="tx1"/>
                </a:solidFill>
                <a:effectLst/>
                <a:latin typeface="+mn-lt"/>
                <a:ea typeface="+mn-ea"/>
                <a:cs typeface="+mn-cs"/>
              </a:rPr>
              <a:t>実施委員</a:t>
            </a:r>
            <a:r>
              <a:rPr kumimoji="1" lang="ja-JP" altLang="en-US" dirty="0" smtClean="0"/>
              <a:t>）が教師役で，みなさんは児童役です。</a:t>
            </a:r>
            <a:endParaRPr kumimoji="1" lang="en-US" altLang="ja-JP" dirty="0" smtClean="0"/>
          </a:p>
          <a:p>
            <a:r>
              <a:rPr kumimoji="1" lang="ja-JP" altLang="en-US" dirty="0" smtClean="0"/>
              <a:t>模擬授業は，展開部のプログラミングでの作図を中心に行います。</a:t>
            </a:r>
            <a:endParaRPr kumimoji="1" lang="en-US" altLang="ja-JP" dirty="0" smtClean="0"/>
          </a:p>
          <a:p>
            <a:r>
              <a:rPr kumimoji="1" lang="ja-JP" altLang="en-US" dirty="0" smtClean="0"/>
              <a:t>手元のワークシートを使います。また，プログラミングソフトの準備をします。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13</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模擬授業を始めます。</a:t>
            </a:r>
            <a:endParaRPr kumimoji="1" lang="en-US" altLang="ja-JP" dirty="0" smtClean="0"/>
          </a:p>
          <a:p>
            <a:r>
              <a:rPr kumimoji="1" lang="en-US" altLang="ja-JP" dirty="0" smtClean="0">
                <a:latin typeface="ＭＳ ゴシック" panose="020B0609070205080204" pitchFamily="49" charset="-128"/>
                <a:ea typeface="ＭＳ ゴシック" panose="020B0609070205080204" pitchFamily="49" charset="-128"/>
              </a:rPr>
              <a:t>【</a:t>
            </a:r>
            <a:r>
              <a:rPr kumimoji="1" lang="ja-JP" altLang="en-US" dirty="0" smtClean="0">
                <a:latin typeface="ＭＳ ゴシック" panose="020B0609070205080204" pitchFamily="49" charset="-128"/>
                <a:ea typeface="ＭＳ ゴシック" panose="020B0609070205080204" pitchFamily="49" charset="-128"/>
              </a:rPr>
              <a:t>ここからは，先生方と一緒に模擬授業体験データを開いて説明する</a:t>
            </a:r>
            <a:r>
              <a:rPr kumimoji="1" lang="en-US" altLang="ja-JP" dirty="0" smtClean="0">
                <a:latin typeface="ＭＳ ゴシック" panose="020B0609070205080204" pitchFamily="49" charset="-128"/>
                <a:ea typeface="ＭＳ ゴシック" panose="020B0609070205080204" pitchFamily="49" charset="-128"/>
              </a:rPr>
              <a:t>】</a:t>
            </a:r>
          </a:p>
          <a:p>
            <a:endParaRPr kumimoji="1" lang="en-US" altLang="ja-JP" dirty="0" smtClean="0"/>
          </a:p>
          <a:p>
            <a:r>
              <a:rPr kumimoji="1" lang="ja-JP" altLang="en-US" dirty="0" smtClean="0"/>
              <a:t>（模擬授業が終わったら）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正多角形の学習に，プログラミング教育を取り入れた「例」です。みなさんなら，「こうやってみたい」「こうやった方がよい」等，いろいろなアイデアが思い浮かぶのではないでしょうか。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B720B421-3B75-4A71-AE35-6AF4DD5BD6ED}" type="slidenum">
              <a:rPr kumimoji="1" lang="ja-JP" altLang="en-US" smtClean="0"/>
              <a:t>14</a:t>
            </a:fld>
            <a:endParaRPr kumimoji="1" lang="ja-JP" altLang="en-US"/>
          </a:p>
        </p:txBody>
      </p:sp>
    </p:spTree>
    <p:extLst>
      <p:ext uri="{BB962C8B-B14F-4D97-AF65-F5344CB8AC3E}">
        <p14:creationId xmlns:p14="http://schemas.microsoft.com/office/powerpoint/2010/main" val="248198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振り返りに移ります。今日の研修で学んだことや，動画を見たり，模擬授業を体験したりした感想，または，こうするとよいというアイデア等，隣の人と自由に意見交換をしてみてください。</a:t>
            </a:r>
            <a:endParaRPr kumimoji="1" lang="en-US" altLang="ja-JP" dirty="0" smtClean="0"/>
          </a:p>
          <a:p>
            <a:r>
              <a:rPr kumimoji="1" lang="ja-JP" altLang="en-US" dirty="0" smtClean="0"/>
              <a:t>（数名の先生方に感想等を発表してもらう。）</a:t>
            </a:r>
            <a:endParaRPr kumimoji="1" lang="en-US" altLang="ja-JP" dirty="0" smtClean="0"/>
          </a:p>
          <a:p>
            <a:endParaRPr kumimoji="1" lang="en-US" altLang="ja-JP" dirty="0" smtClean="0"/>
          </a:p>
          <a:p>
            <a:r>
              <a:rPr kumimoji="1" lang="ja-JP" altLang="en-US" dirty="0" smtClean="0"/>
              <a:t>以上でステップ２の研修内容は終了です。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15</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明朝" panose="02020609040205080304" pitchFamily="17" charset="-128"/>
                <a:ea typeface="ＭＳ 明朝" panose="02020609040205080304" pitchFamily="17" charset="-128"/>
              </a:rPr>
              <a:t>次回行うステップ３の研修は，どのような教科にプログラミング教育を取り入れるか話し合い，それをもとにカリキュラムを考えるためのワークショップを行います。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ＭＳ 明朝" panose="02020609040205080304" pitchFamily="17" charset="-128"/>
              <a:ea typeface="ＭＳ 明朝" panose="02020609040205080304" pitchFamily="17"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明朝" panose="02020609040205080304" pitchFamily="17" charset="-128"/>
                <a:ea typeface="ＭＳ 明朝" panose="02020609040205080304" pitchFamily="17" charset="-128"/>
              </a:rPr>
              <a:t>最後に，今回は算数の動画と模擬授業でしたが，プログラミング教育はいろいろな教科に取り入れることになります。「プログラミング教育校内研修ナビ」には，その他の教科の模擬授業動画や県内の実践授業動画もありますので，次回の研修会までの間，視聴してみてください。また，宮城県総合教育センターのＨＰには，「小学校プログラミング教育スタートパック」の学習活動例があります。さらに，ワークシートの裏面には，小学校プログラミング教育の実践事例があるＷｅｂサイトを載せてありますので，授業の参考にしてみてください。</a:t>
            </a:r>
          </a:p>
        </p:txBody>
      </p:sp>
      <p:sp>
        <p:nvSpPr>
          <p:cNvPr id="4" name="ヘッダー プレースホルダー 3"/>
          <p:cNvSpPr>
            <a:spLocks noGrp="1"/>
          </p:cNvSpPr>
          <p:nvPr>
            <p:ph type="hdr" sz="quarter" idx="10"/>
          </p:nvPr>
        </p:nvSpPr>
        <p:spPr/>
        <p:txBody>
          <a:bodyPr/>
          <a:lstStyle/>
          <a:p>
            <a:endParaRPr kumimoji="1" lang="ja-JP" altLang="en-US" dirty="0"/>
          </a:p>
        </p:txBody>
      </p:sp>
      <p:sp>
        <p:nvSpPr>
          <p:cNvPr id="5" name="日付プレースホルダー 4"/>
          <p:cNvSpPr>
            <a:spLocks noGrp="1"/>
          </p:cNvSpPr>
          <p:nvPr>
            <p:ph type="dt" idx="11"/>
          </p:nvPr>
        </p:nvSpPr>
        <p:spPr/>
        <p:txBody>
          <a:bodyPr/>
          <a:lstStyle/>
          <a:p>
            <a:fld id="{39753D77-050B-401B-96B6-8F1F4FD8F178}" type="datetime1">
              <a:rPr kumimoji="1" lang="ja-JP" altLang="en-US" smtClean="0"/>
              <a:t>2019/3/8</a:t>
            </a:fld>
            <a:endParaRPr kumimoji="1" lang="ja-JP" altLang="en-US" dirty="0"/>
          </a:p>
        </p:txBody>
      </p:sp>
      <p:sp>
        <p:nvSpPr>
          <p:cNvPr id="6" name="フッター プレースホルダー 5"/>
          <p:cNvSpPr>
            <a:spLocks noGrp="1"/>
          </p:cNvSpPr>
          <p:nvPr>
            <p:ph type="ftr" sz="quarter" idx="12"/>
          </p:nvPr>
        </p:nvSpPr>
        <p:spPr/>
        <p:txBody>
          <a:bodyPr/>
          <a:lstStyle/>
          <a:p>
            <a:endParaRPr kumimoji="1" lang="ja-JP" altLang="en-US" dirty="0"/>
          </a:p>
        </p:txBody>
      </p:sp>
      <p:sp>
        <p:nvSpPr>
          <p:cNvPr id="7" name="スライド番号プレースホルダー 6"/>
          <p:cNvSpPr>
            <a:spLocks noGrp="1"/>
          </p:cNvSpPr>
          <p:nvPr>
            <p:ph type="sldNum" sz="quarter" idx="13"/>
          </p:nvPr>
        </p:nvSpPr>
        <p:spPr/>
        <p:txBody>
          <a:bodyPr/>
          <a:lstStyle/>
          <a:p>
            <a:fld id="{5469DFF4-C8F1-4761-8A93-30C199762C3A}" type="slidenum">
              <a:rPr kumimoji="1" lang="ja-JP" altLang="en-US" smtClean="0"/>
              <a:t>16</a:t>
            </a:fld>
            <a:endParaRPr kumimoji="1" lang="ja-JP" altLang="en-US" dirty="0"/>
          </a:p>
        </p:txBody>
      </p:sp>
    </p:spTree>
    <p:extLst>
      <p:ext uri="{BB962C8B-B14F-4D97-AF65-F5344CB8AC3E}">
        <p14:creationId xmlns:p14="http://schemas.microsoft.com/office/powerpoint/2010/main" val="4032269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これで本日の研修は終了です。</a:t>
            </a:r>
            <a:r>
              <a:rPr kumimoji="1" lang="ja-JP" altLang="ja-JP" sz="1200" kern="1200" dirty="0" smtClean="0">
                <a:solidFill>
                  <a:schemeClr val="tx1"/>
                </a:solidFill>
                <a:effectLst/>
                <a:latin typeface="+mn-lt"/>
                <a:ea typeface="+mn-ea"/>
                <a:cs typeface="+mn-cs"/>
              </a:rPr>
              <a:t>お疲れ様でした。</a:t>
            </a:r>
          </a:p>
          <a:p>
            <a:r>
              <a:rPr kumimoji="1" lang="ja-JP" altLang="ja-JP" sz="1200" kern="1200" dirty="0" smtClean="0">
                <a:solidFill>
                  <a:schemeClr val="tx1"/>
                </a:solidFill>
                <a:effectLst/>
                <a:latin typeface="+mn-lt"/>
                <a:ea typeface="+mn-ea"/>
                <a:cs typeface="+mn-cs"/>
              </a:rPr>
              <a:t>（アンケートをお願いする。回収は後からでもよい。）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17</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これから，プログラミング教育に関する校内研修</a:t>
            </a:r>
            <a:r>
              <a:rPr kumimoji="1" lang="en-US" altLang="ja-JP" dirty="0" smtClean="0"/>
              <a:t>&lt;</a:t>
            </a:r>
            <a:r>
              <a:rPr kumimoji="1" lang="ja-JP" altLang="en-US" dirty="0" smtClean="0"/>
              <a:t>ステップ２</a:t>
            </a:r>
            <a:r>
              <a:rPr kumimoji="1" lang="en-US" altLang="ja-JP" dirty="0" smtClean="0"/>
              <a:t>&gt;</a:t>
            </a:r>
            <a:r>
              <a:rPr kumimoji="1" lang="ja-JP" altLang="en-US" dirty="0" smtClean="0"/>
              <a:t>を始めます。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1</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ステップ２の研修のねらいは，「</a:t>
            </a:r>
            <a:r>
              <a:rPr lang="ja-JP" altLang="en-US" sz="12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プログラミング教育を取り入れた授業のイメージ</a:t>
            </a:r>
            <a:r>
              <a:rPr kumimoji="1" lang="ja-JP" altLang="en-US" sz="12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を持とう！</a:t>
            </a:r>
            <a:r>
              <a:rPr kumimoji="1" lang="ja-JP" altLang="en-US" dirty="0" smtClean="0"/>
              <a:t>」です。</a:t>
            </a:r>
            <a:endParaRPr kumimoji="1" lang="ja-JP" altLang="en-US" dirty="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2</a:t>
            </a:fld>
            <a:endParaRPr kumimoji="1" lang="ja-JP" altLang="en-US"/>
          </a:p>
        </p:txBody>
      </p:sp>
    </p:spTree>
    <p:extLst>
      <p:ext uri="{BB962C8B-B14F-4D97-AF65-F5344CB8AC3E}">
        <p14:creationId xmlns:p14="http://schemas.microsoft.com/office/powerpoint/2010/main" val="232190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以上のような内容で進めていきます。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配布したワークシートにメモを取っても構いません。</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3</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はじめに，プログラミング教育を取り入れた模擬</a:t>
            </a:r>
            <a:r>
              <a:rPr kumimoji="1" lang="ja-JP" altLang="en-US" dirty="0" smtClean="0"/>
              <a:t>授業動画を見ていきましょう。</a:t>
            </a:r>
            <a:endParaRPr kumimoji="1" lang="en-US" altLang="ja-JP" dirty="0" smtClean="0"/>
          </a:p>
          <a:p>
            <a:r>
              <a:rPr kumimoji="1" lang="ja-JP" altLang="en-US" dirty="0" smtClean="0"/>
              <a:t>授業のねらい等を確認しましょう。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4</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見るのは，平成</a:t>
            </a:r>
            <a:r>
              <a:rPr kumimoji="1" lang="en-US" altLang="ja-JP" dirty="0" smtClean="0"/>
              <a:t>29</a:t>
            </a:r>
            <a:r>
              <a:rPr kumimoji="1" lang="ja-JP" altLang="en-US" dirty="0" smtClean="0"/>
              <a:t>年に告示された小学校学習指導要領を受けて設定した，５年生，算数，「多角形と円をくわしく調べよう」の動画です。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正多角形の作図を行う学習で取り扱うよう，学習指導要領では示されていま</a:t>
            </a:r>
            <a:r>
              <a:rPr kumimoji="1" lang="ja-JP" altLang="en-US" dirty="0" smtClean="0"/>
              <a:t>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5</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この授業のねらいは，「</a:t>
            </a:r>
            <a:r>
              <a:rPr lang="ja-JP" altLang="en-US" sz="1200" kern="100" dirty="0" smtClean="0">
                <a:solidFill>
                  <a:srgbClr val="000000"/>
                </a:solidFill>
                <a:effectLst/>
                <a:latin typeface="Century"/>
                <a:ea typeface="HG丸ｺﾞｼｯｸM-PRO"/>
                <a:cs typeface="Times New Roman"/>
              </a:rPr>
              <a:t>いろいろな</a:t>
            </a:r>
            <a:r>
              <a:rPr lang="ja-JP" altLang="ja-JP" sz="1200" kern="100" dirty="0" smtClean="0">
                <a:solidFill>
                  <a:srgbClr val="000000"/>
                </a:solidFill>
                <a:effectLst/>
                <a:latin typeface="Century"/>
                <a:ea typeface="HG丸ｺﾞｼｯｸM-PRO"/>
                <a:cs typeface="Times New Roman"/>
              </a:rPr>
              <a:t>正多角形</a:t>
            </a:r>
            <a:r>
              <a:rPr lang="ja-JP" altLang="en-US" sz="1200" kern="100" dirty="0" smtClean="0">
                <a:solidFill>
                  <a:srgbClr val="000000"/>
                </a:solidFill>
                <a:effectLst/>
                <a:latin typeface="Century"/>
                <a:ea typeface="HG丸ｺﾞｼｯｸM-PRO"/>
                <a:cs typeface="Times New Roman"/>
              </a:rPr>
              <a:t>をかくことを通して，正多角形の性質の理解を深める」ことです。</a:t>
            </a:r>
            <a:endParaRPr lang="en-US" altLang="ja-JP" sz="1200" kern="100" dirty="0" smtClean="0">
              <a:solidFill>
                <a:srgbClr val="000000"/>
              </a:solidFill>
              <a:effectLst/>
              <a:latin typeface="Century"/>
              <a:ea typeface="HG丸ｺﾞｼｯｸM-PRO"/>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正多角形の性質，正多角形の作図を学習した後の，小単元のまとめにあたる授業として設定しています。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6</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本時の授業で育成を目指すプログラミング教育の資質・能力は，「プログラミング的思考」の「反復」</a:t>
            </a:r>
            <a:r>
              <a:rPr lang="ja-JP" altLang="en-US" sz="1200" kern="100" dirty="0" smtClean="0">
                <a:solidFill>
                  <a:srgbClr val="000000"/>
                </a:solidFill>
                <a:effectLst/>
                <a:latin typeface="Century"/>
                <a:ea typeface="HG丸ｺﾞｼｯｸM-PRO"/>
                <a:cs typeface="Times New Roman"/>
              </a:rPr>
              <a:t>です。</a:t>
            </a:r>
            <a:endParaRPr lang="en-US" altLang="ja-JP" sz="1200" kern="100" dirty="0" smtClean="0">
              <a:solidFill>
                <a:srgbClr val="000000"/>
              </a:solidFill>
              <a:effectLst/>
              <a:latin typeface="Century"/>
              <a:ea typeface="HG丸ｺﾞｼｯｸM-PRO"/>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「反復」とは，何だったでしょうか。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E89608B-EE4D-4724-A7DE-390FEE56EB80}" type="slidenum">
              <a:rPr kumimoji="1" lang="ja-JP" altLang="en-US" smtClean="0"/>
              <a:t>7</a:t>
            </a:fld>
            <a:endParaRPr kumimoji="1" lang="ja-JP" altLang="en-US"/>
          </a:p>
        </p:txBody>
      </p:sp>
    </p:spTree>
    <p:extLst>
      <p:ext uri="{BB962C8B-B14F-4D97-AF65-F5344CB8AC3E}">
        <p14:creationId xmlns:p14="http://schemas.microsoft.com/office/powerpoint/2010/main" val="220770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ＭＳ 明朝" panose="02020609040205080304" pitchFamily="17" charset="-128"/>
                <a:ea typeface="ＭＳ 明朝" panose="02020609040205080304" pitchFamily="17" charset="-128"/>
              </a:rPr>
              <a:t>プログラミング教育を授業に取り入れやすくするために，</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6F77EBA-156F-4D9C-8EC9-8AD90134573A}" type="slidenum">
              <a:rPr kumimoji="1" lang="ja-JP" altLang="en-US" smtClean="0"/>
              <a:t>8</a:t>
            </a:fld>
            <a:endParaRPr kumimoji="1" lang="ja-JP" altLang="en-US"/>
          </a:p>
        </p:txBody>
      </p:sp>
    </p:spTree>
    <p:extLst>
      <p:ext uri="{BB962C8B-B14F-4D97-AF65-F5344CB8AC3E}">
        <p14:creationId xmlns:p14="http://schemas.microsoft.com/office/powerpoint/2010/main" val="212002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タイトル">
    <p:spTree>
      <p:nvGrpSpPr>
        <p:cNvPr id="1" name=""/>
        <p:cNvGrpSpPr/>
        <p:nvPr/>
      </p:nvGrpSpPr>
      <p:grpSpPr>
        <a:xfrm>
          <a:off x="0" y="0"/>
          <a:ext cx="0" cy="0"/>
          <a:chOff x="0" y="0"/>
          <a:chExt cx="0" cy="0"/>
        </a:xfrm>
      </p:grpSpPr>
      <p:sp>
        <p:nvSpPr>
          <p:cNvPr id="5" name="正方形/長方形 4"/>
          <p:cNvSpPr/>
          <p:nvPr userDrawn="1"/>
        </p:nvSpPr>
        <p:spPr>
          <a:xfrm>
            <a:off x="0" y="0"/>
            <a:ext cx="9144000" cy="3326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小学校プログラミング教育に関する校内研修</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userDrawn="1"/>
        </p:nvSpPr>
        <p:spPr>
          <a:xfrm>
            <a:off x="3329862" y="6525344"/>
            <a:ext cx="2484276"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宮城県総合教育センター</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257266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動画を見よう">
    <p:spTree>
      <p:nvGrpSpPr>
        <p:cNvPr id="1" name=""/>
        <p:cNvGrpSpPr/>
        <p:nvPr/>
      </p:nvGrpSpPr>
      <p:grpSpPr>
        <a:xfrm>
          <a:off x="0" y="0"/>
          <a:ext cx="0" cy="0"/>
          <a:chOff x="0" y="0"/>
          <a:chExt cx="0" cy="0"/>
        </a:xfrm>
      </p:grpSpPr>
      <p:sp>
        <p:nvSpPr>
          <p:cNvPr id="5" name="正方形/長方形 4"/>
          <p:cNvSpPr/>
          <p:nvPr userDrawn="1"/>
        </p:nvSpPr>
        <p:spPr>
          <a:xfrm>
            <a:off x="0" y="0"/>
            <a:ext cx="9144000" cy="3326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模擬授業動画の視聴</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userDrawn="1"/>
        </p:nvSpPr>
        <p:spPr>
          <a:xfrm>
            <a:off x="3329862" y="6525344"/>
            <a:ext cx="2484276"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宮城県総合教育センター</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267566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模擬授業をやってみよう">
    <p:spTree>
      <p:nvGrpSpPr>
        <p:cNvPr id="1" name=""/>
        <p:cNvGrpSpPr/>
        <p:nvPr/>
      </p:nvGrpSpPr>
      <p:grpSpPr>
        <a:xfrm>
          <a:off x="0" y="0"/>
          <a:ext cx="0" cy="0"/>
          <a:chOff x="0" y="0"/>
          <a:chExt cx="0" cy="0"/>
        </a:xfrm>
      </p:grpSpPr>
      <p:sp>
        <p:nvSpPr>
          <p:cNvPr id="5" name="正方形/長方形 4"/>
          <p:cNvSpPr/>
          <p:nvPr userDrawn="1"/>
        </p:nvSpPr>
        <p:spPr>
          <a:xfrm>
            <a:off x="0" y="0"/>
            <a:ext cx="9144000" cy="3326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模擬授業体験</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userDrawn="1"/>
        </p:nvSpPr>
        <p:spPr>
          <a:xfrm>
            <a:off x="3329862" y="6525344"/>
            <a:ext cx="2484276"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宮城県総合教育センター</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777418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振り返り">
    <p:spTree>
      <p:nvGrpSpPr>
        <p:cNvPr id="1" name=""/>
        <p:cNvGrpSpPr/>
        <p:nvPr/>
      </p:nvGrpSpPr>
      <p:grpSpPr>
        <a:xfrm>
          <a:off x="0" y="0"/>
          <a:ext cx="0" cy="0"/>
          <a:chOff x="0" y="0"/>
          <a:chExt cx="0" cy="0"/>
        </a:xfrm>
      </p:grpSpPr>
      <p:sp>
        <p:nvSpPr>
          <p:cNvPr id="5" name="正方形/長方形 4"/>
          <p:cNvSpPr/>
          <p:nvPr userDrawn="1"/>
        </p:nvSpPr>
        <p:spPr>
          <a:xfrm>
            <a:off x="0" y="0"/>
            <a:ext cx="9144000" cy="3326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振り返り</a:t>
            </a:r>
            <a:endParaRPr kumimoji="1" lang="ja-JP" altLang="en-US" sz="16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p:cNvSpPr txBox="1"/>
          <p:nvPr userDrawn="1"/>
        </p:nvSpPr>
        <p:spPr>
          <a:xfrm>
            <a:off x="3329862" y="6525344"/>
            <a:ext cx="2484276" cy="338554"/>
          </a:xfrm>
          <a:prstGeom prst="rect">
            <a:avLst/>
          </a:prstGeom>
          <a:noFill/>
        </p:spPr>
        <p:txBody>
          <a:bodyPr wrap="square" rtlCol="0">
            <a:spAutoFit/>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宮城県総合教育センター</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144720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E58BC-7895-4353-AA75-EFB2ADE0071E}" type="datetimeFigureOut">
              <a:rPr kumimoji="1" lang="ja-JP" altLang="en-US" smtClean="0"/>
              <a:t>2019/3/8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757C9C-233D-4A80-9528-D2A855D9FDFE}" type="slidenum">
              <a:rPr kumimoji="1" lang="ja-JP" altLang="en-US" smtClean="0"/>
              <a:t>‹#›</a:t>
            </a:fld>
            <a:endParaRPr kumimoji="1" lang="ja-JP" altLang="en-US"/>
          </a:p>
        </p:txBody>
      </p:sp>
    </p:spTree>
    <p:extLst>
      <p:ext uri="{BB962C8B-B14F-4D97-AF65-F5344CB8AC3E}">
        <p14:creationId xmlns:p14="http://schemas.microsoft.com/office/powerpoint/2010/main" val="1567907766"/>
      </p:ext>
    </p:extLst>
  </p:cSld>
  <p:clrMap bg1="lt1" tx1="dk1" bg2="lt2" tx2="dk2" accent1="accent1" accent2="accent2" accent3="accent3" accent4="accent4" accent5="accent5" accent6="accent6" hlink="hlink" folHlink="folHlink"/>
  <p:sldLayoutIdLst>
    <p:sldLayoutId id="2147483663" r:id="rId1"/>
    <p:sldLayoutId id="2147483660" r:id="rId2"/>
    <p:sldLayoutId id="2147483661" r:id="rId3"/>
    <p:sldLayoutId id="2147483662" r:id="rId4"/>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ratch.mit.edu/download/scratch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scratch.mit.edu/downloa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notesSlide" Target="../notesSlides/notesSlide1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jpe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p:cNvSpPr txBox="1"/>
          <p:nvPr/>
        </p:nvSpPr>
        <p:spPr>
          <a:xfrm>
            <a:off x="125760" y="425852"/>
            <a:ext cx="8892480" cy="6170920"/>
          </a:xfrm>
          <a:prstGeom prst="rect">
            <a:avLst/>
          </a:prstGeom>
          <a:noFill/>
        </p:spPr>
        <p:txBody>
          <a:bodyPr wrap="square" rtlCol="0">
            <a:spAutoFit/>
          </a:bodyPr>
          <a:lstStyle/>
          <a:p>
            <a:pPr algn="ctr"/>
            <a:r>
              <a:rPr kumimoji="1" lang="ja-JP" altLang="en-US" sz="2800" b="1" dirty="0" smtClean="0">
                <a:latin typeface="HG丸ｺﾞｼｯｸM-PRO" panose="020F0600000000000000" pitchFamily="50" charset="-128"/>
                <a:ea typeface="HG丸ｺﾞｼｯｸM-PRO" panose="020F0600000000000000" pitchFamily="50" charset="-128"/>
              </a:rPr>
              <a:t>実施</a:t>
            </a:r>
            <a:r>
              <a:rPr kumimoji="1" lang="ja-JP" altLang="en-US" sz="2800" b="1" dirty="0" smtClean="0">
                <a:latin typeface="HG丸ｺﾞｼｯｸM-PRO" panose="020F0600000000000000" pitchFamily="50" charset="-128"/>
                <a:ea typeface="HG丸ｺﾞｼｯｸM-PRO" panose="020F0600000000000000" pitchFamily="50" charset="-128"/>
              </a:rPr>
              <a:t>委員，推進委員の先生</a:t>
            </a:r>
            <a:r>
              <a:rPr kumimoji="1" lang="ja-JP" altLang="en-US" sz="2800" b="1" dirty="0" smtClean="0">
                <a:latin typeface="HG丸ｺﾞｼｯｸM-PRO" panose="020F0600000000000000" pitchFamily="50" charset="-128"/>
                <a:ea typeface="HG丸ｺﾞｼｯｸM-PRO" panose="020F0600000000000000" pitchFamily="50" charset="-128"/>
              </a:rPr>
              <a:t>へ</a:t>
            </a:r>
            <a:endParaRPr kumimoji="1" lang="en-US" altLang="ja-JP" sz="2800" b="1" dirty="0" smtClean="0">
              <a:latin typeface="HG丸ｺﾞｼｯｸM-PRO" panose="020F0600000000000000" pitchFamily="50" charset="-128"/>
              <a:ea typeface="HG丸ｺﾞｼｯｸM-PRO" panose="020F0600000000000000" pitchFamily="50" charset="-128"/>
            </a:endParaRPr>
          </a:p>
          <a:p>
            <a:pPr algn="ctr"/>
            <a:endParaRPr kumimoji="1" lang="en-US" altLang="ja-JP" sz="1400" dirty="0" smtClean="0">
              <a:latin typeface="HG丸ｺﾞｼｯｸM-PRO" panose="020F0600000000000000" pitchFamily="50" charset="-128"/>
              <a:ea typeface="HG丸ｺﾞｼｯｸM-PRO" panose="020F0600000000000000" pitchFamily="50" charset="-128"/>
            </a:endParaRPr>
          </a:p>
          <a:p>
            <a:pPr marL="342900" indent="-342900">
              <a:buFont typeface="Wingdings" panose="05000000000000000000" pitchFamily="2" charset="2"/>
              <a:buChar char="l"/>
            </a:pPr>
            <a:r>
              <a:rPr lang="ja-JP" altLang="en-US" sz="2000" dirty="0" smtClean="0">
                <a:latin typeface="HG丸ｺﾞｼｯｸM-PRO" panose="020F0600000000000000" pitchFamily="50" charset="-128"/>
                <a:ea typeface="HG丸ｺﾞｼｯｸM-PRO" panose="020F0600000000000000" pitchFamily="50" charset="-128"/>
              </a:rPr>
              <a:t>模擬</a:t>
            </a:r>
            <a:r>
              <a:rPr lang="ja-JP" altLang="en-US" sz="2000" dirty="0">
                <a:latin typeface="HG丸ｺﾞｼｯｸM-PRO" panose="020F0600000000000000" pitchFamily="50" charset="-128"/>
                <a:ea typeface="HG丸ｺﾞｼｯｸM-PRO" panose="020F0600000000000000" pitchFamily="50" charset="-128"/>
              </a:rPr>
              <a:t>授業</a:t>
            </a:r>
            <a:r>
              <a:rPr lang="ja-JP" altLang="en-US" sz="2000" dirty="0" smtClean="0">
                <a:latin typeface="HG丸ｺﾞｼｯｸM-PRO" panose="020F0600000000000000" pitchFamily="50" charset="-128"/>
                <a:ea typeface="HG丸ｺﾞｼｯｸM-PRO" panose="020F0600000000000000" pitchFamily="50" charset="-128"/>
              </a:rPr>
              <a:t>動画は，スライド内に埋め込まれています。見れない場合，「プログラミング教育校内研修ナビ」の「多角形と円をくわしく調べよう～正多角形の性質を基にした作図編～」をご覧ください。</a:t>
            </a:r>
            <a:endParaRPr lang="en-US" altLang="ja-JP" sz="2000" dirty="0" smtClean="0">
              <a:latin typeface="HG丸ｺﾞｼｯｸM-PRO" panose="020F0600000000000000" pitchFamily="50" charset="-128"/>
              <a:ea typeface="HG丸ｺﾞｼｯｸM-PRO" panose="020F0600000000000000" pitchFamily="50" charset="-128"/>
            </a:endParaRPr>
          </a:p>
          <a:p>
            <a:pPr marL="342900" indent="-342900">
              <a:buFont typeface="Wingdings" panose="05000000000000000000" pitchFamily="2" charset="2"/>
              <a:buChar char="l"/>
            </a:pPr>
            <a:r>
              <a:rPr lang="ja-JP" altLang="en-US" sz="2000" dirty="0" smtClean="0">
                <a:latin typeface="HG丸ｺﾞｼｯｸM-PRO" panose="020F0600000000000000" pitchFamily="50" charset="-128"/>
                <a:ea typeface="HG丸ｺﾞｼｯｸM-PRO" panose="020F0600000000000000" pitchFamily="50" charset="-128"/>
              </a:rPr>
              <a:t>体験</a:t>
            </a:r>
            <a:r>
              <a:rPr lang="ja-JP" altLang="en-US" sz="2000" dirty="0" smtClean="0">
                <a:latin typeface="HG丸ｺﾞｼｯｸM-PRO" panose="020F0600000000000000" pitchFamily="50" charset="-128"/>
                <a:ea typeface="HG丸ｺﾞｼｯｸM-PRO" panose="020F0600000000000000" pitchFamily="50" charset="-128"/>
              </a:rPr>
              <a:t>に使用する「模擬授業体験データ」を</a:t>
            </a:r>
            <a:r>
              <a:rPr lang="ja-JP" altLang="en-US" sz="2000" dirty="0">
                <a:latin typeface="HG丸ｺﾞｼｯｸM-PRO" panose="020F0600000000000000" pitchFamily="50" charset="-128"/>
                <a:ea typeface="HG丸ｺﾞｼｯｸM-PRO" panose="020F0600000000000000" pitchFamily="50" charset="-128"/>
              </a:rPr>
              <a:t>学校の共有</a:t>
            </a:r>
            <a:r>
              <a:rPr lang="ja-JP" altLang="en-US" sz="2000" dirty="0" smtClean="0">
                <a:latin typeface="HG丸ｺﾞｼｯｸM-PRO" panose="020F0600000000000000" pitchFamily="50" charset="-128"/>
                <a:ea typeface="HG丸ｺﾞｼｯｸM-PRO" panose="020F0600000000000000" pitchFamily="50" charset="-128"/>
              </a:rPr>
              <a:t>フォルダ等に保存しておくことを推奨します。</a:t>
            </a:r>
            <a:endParaRPr lang="en-US" altLang="ja-JP" sz="2000" dirty="0" smtClean="0">
              <a:latin typeface="HG丸ｺﾞｼｯｸM-PRO" panose="020F0600000000000000" pitchFamily="50" charset="-128"/>
              <a:ea typeface="HG丸ｺﾞｼｯｸM-PRO" panose="020F0600000000000000" pitchFamily="50" charset="-128"/>
            </a:endParaRPr>
          </a:p>
          <a:p>
            <a:pPr marL="342900" indent="-342900">
              <a:buFont typeface="Wingdings" panose="05000000000000000000" pitchFamily="2" charset="2"/>
              <a:buChar char="l"/>
            </a:pPr>
            <a:r>
              <a:rPr lang="ja-JP" altLang="en-US" sz="2000" dirty="0" smtClean="0">
                <a:latin typeface="HG丸ｺﾞｼｯｸM-PRO" panose="020F0600000000000000" pitchFamily="50" charset="-128"/>
                <a:ea typeface="HG丸ｺﾞｼｯｸM-PRO" panose="020F0600000000000000" pitchFamily="50" charset="-128"/>
              </a:rPr>
              <a:t>模擬授業体験データは「</a:t>
            </a:r>
            <a:r>
              <a:rPr lang="en-US" altLang="ja-JP" sz="2000" dirty="0" smtClean="0">
                <a:latin typeface="HG丸ｺﾞｼｯｸM-PRO" panose="020F0600000000000000" pitchFamily="50" charset="-128"/>
                <a:ea typeface="HG丸ｺﾞｼｯｸM-PRO" panose="020F0600000000000000" pitchFamily="50" charset="-128"/>
              </a:rPr>
              <a:t>Scratch2.0</a:t>
            </a:r>
            <a:r>
              <a:rPr lang="ja-JP" altLang="en-US" sz="2000" dirty="0" smtClean="0">
                <a:latin typeface="HG丸ｺﾞｼｯｸM-PRO" panose="020F0600000000000000" pitchFamily="50" charset="-128"/>
                <a:ea typeface="HG丸ｺﾞｼｯｸM-PRO" panose="020F0600000000000000" pitchFamily="50" charset="-128"/>
              </a:rPr>
              <a:t>」で作成しています</a:t>
            </a:r>
            <a:r>
              <a:rPr lang="ja-JP" altLang="en-US" sz="2000" dirty="0">
                <a:latin typeface="HG丸ｺﾞｼｯｸM-PRO" panose="020F0600000000000000" pitchFamily="50" charset="-128"/>
                <a:ea typeface="HG丸ｺﾞｼｯｸM-PRO" panose="020F0600000000000000" pitchFamily="50" charset="-128"/>
              </a:rPr>
              <a:t>。また，「</a:t>
            </a:r>
            <a:r>
              <a:rPr lang="en-US" altLang="ja-JP" sz="2000" dirty="0">
                <a:latin typeface="HG丸ｺﾞｼｯｸM-PRO" panose="020F0600000000000000" pitchFamily="50" charset="-128"/>
                <a:ea typeface="HG丸ｺﾞｼｯｸM-PRO" panose="020F0600000000000000" pitchFamily="50" charset="-128"/>
              </a:rPr>
              <a:t>Scratch</a:t>
            </a:r>
            <a:r>
              <a:rPr lang="ja-JP" altLang="en-US" sz="2000" dirty="0">
                <a:latin typeface="HG丸ｺﾞｼｯｸM-PRO" panose="020F0600000000000000" pitchFamily="50" charset="-128"/>
                <a:ea typeface="HG丸ｺﾞｼｯｸM-PRO" panose="020F0600000000000000" pitchFamily="50" charset="-128"/>
              </a:rPr>
              <a:t>３</a:t>
            </a:r>
            <a:r>
              <a:rPr lang="en-US" altLang="ja-JP" sz="2000" dirty="0">
                <a:latin typeface="HG丸ｺﾞｼｯｸM-PRO" panose="020F0600000000000000" pitchFamily="50" charset="-128"/>
                <a:ea typeface="HG丸ｺﾞｼｯｸM-PRO" panose="020F0600000000000000" pitchFamily="50" charset="-128"/>
              </a:rPr>
              <a:t>.0</a:t>
            </a:r>
            <a:r>
              <a:rPr lang="ja-JP" altLang="en-US" sz="2000" dirty="0">
                <a:latin typeface="HG丸ｺﾞｼｯｸM-PRO" panose="020F0600000000000000" pitchFamily="50" charset="-128"/>
                <a:ea typeface="HG丸ｺﾞｼｯｸM-PRO" panose="020F0600000000000000" pitchFamily="50" charset="-128"/>
              </a:rPr>
              <a:t>」でも動作します</a:t>
            </a:r>
            <a:r>
              <a:rPr lang="ja-JP" altLang="en-US" sz="2000" dirty="0" smtClean="0">
                <a:latin typeface="HG丸ｺﾞｼｯｸM-PRO" panose="020F0600000000000000" pitchFamily="50" charset="-128"/>
                <a:ea typeface="HG丸ｺﾞｼｯｸM-PRO" panose="020F0600000000000000" pitchFamily="50" charset="-128"/>
              </a:rPr>
              <a:t>。</a:t>
            </a:r>
            <a:endParaRPr lang="en-US" altLang="ja-JP" sz="2000" dirty="0">
              <a:latin typeface="HG丸ｺﾞｼｯｸM-PRO" panose="020F0600000000000000" pitchFamily="50" charset="-128"/>
              <a:ea typeface="HG丸ｺﾞｼｯｸM-PRO" panose="020F0600000000000000" pitchFamily="50" charset="-128"/>
            </a:endParaRPr>
          </a:p>
          <a:p>
            <a:pPr marL="342900" indent="-342900">
              <a:buFont typeface="Wingdings" panose="05000000000000000000" pitchFamily="2" charset="2"/>
              <a:buChar char="l"/>
            </a:pPr>
            <a:r>
              <a:rPr lang="ja-JP" altLang="en-US" sz="2000" dirty="0" smtClean="0">
                <a:latin typeface="HG丸ｺﾞｼｯｸM-PRO" panose="020F0600000000000000" pitchFamily="50" charset="-128"/>
                <a:ea typeface="HG丸ｺﾞｼｯｸM-PRO" panose="020F0600000000000000" pitchFamily="50" charset="-128"/>
              </a:rPr>
              <a:t>ブラウザ上で動作しますので，インストール</a:t>
            </a:r>
            <a:r>
              <a:rPr lang="ja-JP" altLang="en-US" sz="2000" dirty="0">
                <a:latin typeface="HG丸ｺﾞｼｯｸM-PRO" panose="020F0600000000000000" pitchFamily="50" charset="-128"/>
                <a:ea typeface="HG丸ｺﾞｼｯｸM-PRO" panose="020F0600000000000000" pitchFamily="50" charset="-128"/>
              </a:rPr>
              <a:t>の</a:t>
            </a:r>
            <a:r>
              <a:rPr lang="ja-JP" altLang="en-US" sz="2000" dirty="0" smtClean="0">
                <a:latin typeface="HG丸ｺﾞｼｯｸM-PRO" panose="020F0600000000000000" pitchFamily="50" charset="-128"/>
                <a:ea typeface="HG丸ｺﾞｼｯｸM-PRO" panose="020F0600000000000000" pitchFamily="50" charset="-128"/>
              </a:rPr>
              <a:t>必要はありません。</a:t>
            </a:r>
            <a:endParaRPr lang="en-US" altLang="ja-JP" sz="2000" dirty="0" smtClean="0">
              <a:latin typeface="HG丸ｺﾞｼｯｸM-PRO" panose="020F0600000000000000" pitchFamily="50" charset="-128"/>
              <a:ea typeface="HG丸ｺﾞｼｯｸM-PRO" panose="020F0600000000000000" pitchFamily="50" charset="-128"/>
            </a:endParaRPr>
          </a:p>
          <a:p>
            <a:pPr marL="342900" indent="-342900">
              <a:buFont typeface="Wingdings" panose="05000000000000000000" pitchFamily="2" charset="2"/>
              <a:buChar char="l"/>
            </a:pPr>
            <a:r>
              <a:rPr lang="ja-JP" altLang="en-US" sz="2000" dirty="0" smtClean="0">
                <a:latin typeface="HG丸ｺﾞｼｯｸM-PRO" panose="020F0600000000000000" pitchFamily="50" charset="-128"/>
                <a:ea typeface="HG丸ｺﾞｼｯｸM-PRO" panose="020F0600000000000000" pitchFamily="50" charset="-128"/>
              </a:rPr>
              <a:t>インターネットに接続されていなくても，オフラインエディターをインストールすることで使えます。</a:t>
            </a:r>
            <a:endParaRPr lang="en-US" altLang="ja-JP" sz="2000" dirty="0" smtClean="0">
              <a:latin typeface="HG丸ｺﾞｼｯｸM-PRO" panose="020F0600000000000000" pitchFamily="50" charset="-128"/>
              <a:ea typeface="HG丸ｺﾞｼｯｸM-PRO" panose="020F0600000000000000" pitchFamily="50" charset="-128"/>
            </a:endParaRPr>
          </a:p>
          <a:p>
            <a:pPr lvl="0"/>
            <a:r>
              <a:rPr lang="en-US" altLang="ja-JP" sz="1600" dirty="0">
                <a:solidFill>
                  <a:prstClr val="black"/>
                </a:solidFill>
                <a:hlinkClick r:id="rId3"/>
              </a:rPr>
              <a:t>https://scratch.mit.edu/download/scratch2</a:t>
            </a:r>
            <a:r>
              <a:rPr lang="ja-JP" altLang="en-US" sz="1600" dirty="0">
                <a:solidFill>
                  <a:prstClr val="black"/>
                </a:solidFill>
              </a:rPr>
              <a:t>（</a:t>
            </a:r>
            <a:r>
              <a:rPr lang="en-US" altLang="ja-JP" sz="1600" dirty="0">
                <a:solidFill>
                  <a:prstClr val="black"/>
                </a:solidFill>
              </a:rPr>
              <a:t>Scratch2.0</a:t>
            </a:r>
            <a:r>
              <a:rPr lang="ja-JP" altLang="en-US" sz="1600" dirty="0">
                <a:solidFill>
                  <a:prstClr val="black"/>
                </a:solidFill>
              </a:rPr>
              <a:t>）    </a:t>
            </a:r>
            <a:r>
              <a:rPr lang="en-US" altLang="ja-JP" sz="1600" dirty="0">
                <a:solidFill>
                  <a:prstClr val="black"/>
                </a:solidFill>
                <a:hlinkClick r:id="rId4"/>
              </a:rPr>
              <a:t>https://scratch.mit.edu/download</a:t>
            </a:r>
            <a:r>
              <a:rPr lang="ja-JP" altLang="en-US" sz="1600" dirty="0">
                <a:solidFill>
                  <a:prstClr val="black"/>
                </a:solidFill>
              </a:rPr>
              <a:t>（</a:t>
            </a:r>
            <a:r>
              <a:rPr lang="en-US" altLang="ja-JP" sz="1600" dirty="0">
                <a:solidFill>
                  <a:prstClr val="black"/>
                </a:solidFill>
              </a:rPr>
              <a:t>Scratch3.0</a:t>
            </a:r>
            <a:r>
              <a:rPr lang="ja-JP" altLang="en-US" sz="1600" dirty="0" smtClean="0">
                <a:solidFill>
                  <a:prstClr val="black"/>
                </a:solidFill>
              </a:rPr>
              <a:t>）</a:t>
            </a:r>
            <a:endParaRPr lang="en-US" altLang="ja-JP" sz="1600" dirty="0" smtClean="0">
              <a:solidFill>
                <a:prstClr val="black"/>
              </a:solidFill>
            </a:endParaRPr>
          </a:p>
          <a:p>
            <a:pPr marL="258763" indent="-258763"/>
            <a:endParaRPr lang="en-US" altLang="ja-JP" sz="700" dirty="0" smtClean="0">
              <a:latin typeface="HG丸ｺﾞｼｯｸM-PRO" panose="020F0600000000000000" pitchFamily="50" charset="-128"/>
              <a:ea typeface="HG丸ｺﾞｼｯｸM-PRO" panose="020F0600000000000000" pitchFamily="50" charset="-128"/>
            </a:endParaRPr>
          </a:p>
          <a:p>
            <a:pPr marL="258763" indent="-258763" algn="ctr"/>
            <a:endParaRPr lang="en-US" altLang="ja-JP" sz="1400" b="1" dirty="0" smtClean="0">
              <a:latin typeface="HG丸ｺﾞｼｯｸM-PRO" panose="020F0600000000000000" pitchFamily="50" charset="-128"/>
              <a:ea typeface="HG丸ｺﾞｼｯｸM-PRO" panose="020F0600000000000000" pitchFamily="50" charset="-128"/>
            </a:endParaRPr>
          </a:p>
          <a:p>
            <a:pPr marL="258763" indent="-258763" algn="ctr"/>
            <a:r>
              <a:rPr lang="ja-JP" altLang="en-US" sz="2800" b="1" dirty="0" smtClean="0">
                <a:latin typeface="HG丸ｺﾞｼｯｸM-PRO" panose="020F0600000000000000" pitchFamily="50" charset="-128"/>
                <a:ea typeface="HG丸ｺﾞｼｯｸM-PRO" panose="020F0600000000000000" pitchFamily="50" charset="-128"/>
              </a:rPr>
              <a:t>実施時間</a:t>
            </a:r>
            <a:r>
              <a:rPr lang="ja-JP" altLang="en-US" sz="2800" b="1" dirty="0" smtClean="0">
                <a:latin typeface="HG丸ｺﾞｼｯｸM-PRO" panose="020F0600000000000000" pitchFamily="50" charset="-128"/>
                <a:ea typeface="HG丸ｺﾞｼｯｸM-PRO" panose="020F0600000000000000" pitchFamily="50" charset="-128"/>
              </a:rPr>
              <a:t>の</a:t>
            </a:r>
            <a:r>
              <a:rPr lang="ja-JP" altLang="en-US" sz="2800" b="1" dirty="0" smtClean="0">
                <a:latin typeface="HG丸ｺﾞｼｯｸM-PRO" panose="020F0600000000000000" pitchFamily="50" charset="-128"/>
                <a:ea typeface="HG丸ｺﾞｼｯｸM-PRO" panose="020F0600000000000000" pitchFamily="50" charset="-128"/>
              </a:rPr>
              <a:t>目安</a:t>
            </a:r>
            <a:endParaRPr lang="en-US" altLang="ja-JP" sz="2800" b="1" dirty="0" smtClean="0">
              <a:latin typeface="HG丸ｺﾞｼｯｸM-PRO" panose="020F0600000000000000" pitchFamily="50" charset="-128"/>
              <a:ea typeface="HG丸ｺﾞｼｯｸM-PRO" panose="020F0600000000000000" pitchFamily="50" charset="-128"/>
            </a:endParaRPr>
          </a:p>
          <a:p>
            <a:pPr marL="258763" indent="-258763" algn="ctr"/>
            <a:endParaRPr lang="en-US" altLang="ja-JP" sz="1400" dirty="0" smtClean="0">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r>
              <a:rPr lang="ja-JP" altLang="en-US" sz="2000" dirty="0" smtClean="0">
                <a:latin typeface="HG丸ｺﾞｼｯｸM-PRO" panose="020F0600000000000000" pitchFamily="50" charset="-128"/>
                <a:ea typeface="HG丸ｺﾞｼｯｸM-PRO" panose="020F0600000000000000" pitchFamily="50" charset="-128"/>
              </a:rPr>
              <a:t>模擬</a:t>
            </a:r>
            <a:r>
              <a:rPr lang="ja-JP" altLang="en-US" sz="2000" dirty="0" smtClean="0">
                <a:latin typeface="HG丸ｺﾞｼｯｸM-PRO" panose="020F0600000000000000" pitchFamily="50" charset="-128"/>
                <a:ea typeface="HG丸ｺﾞｼｯｸM-PRO" panose="020F0600000000000000" pitchFamily="50" charset="-128"/>
              </a:rPr>
              <a:t>授業動画を</a:t>
            </a:r>
            <a:r>
              <a:rPr lang="ja-JP" altLang="en-US" sz="2000" dirty="0" smtClean="0">
                <a:latin typeface="HG丸ｺﾞｼｯｸM-PRO" panose="020F0600000000000000" pitchFamily="50" charset="-128"/>
                <a:ea typeface="HG丸ｺﾞｼｯｸM-PRO" panose="020F0600000000000000" pitchFamily="50" charset="-128"/>
              </a:rPr>
              <a:t>見よう</a:t>
            </a:r>
            <a:r>
              <a:rPr lang="ja-JP" altLang="en-US" sz="2000" dirty="0" smtClean="0">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７</a:t>
            </a:r>
            <a:r>
              <a:rPr lang="ja-JP" altLang="en-US" sz="2000" dirty="0" smtClean="0">
                <a:latin typeface="HG丸ｺﾞｼｯｸM-PRO" panose="020F0600000000000000" pitchFamily="50" charset="-128"/>
                <a:ea typeface="HG丸ｺﾞｼｯｸM-PRO" panose="020F0600000000000000" pitchFamily="50" charset="-128"/>
              </a:rPr>
              <a:t>分）</a:t>
            </a:r>
            <a:endParaRPr lang="en-US" altLang="ja-JP" sz="2000" dirty="0" smtClean="0">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r>
              <a:rPr lang="ja-JP" altLang="en-US" sz="2000" dirty="0" smtClean="0">
                <a:latin typeface="HG丸ｺﾞｼｯｸM-PRO" panose="020F0600000000000000" pitchFamily="50" charset="-128"/>
                <a:ea typeface="HG丸ｺﾞｼｯｸM-PRO" panose="020F0600000000000000" pitchFamily="50" charset="-128"/>
              </a:rPr>
              <a:t>模擬授業を受けてみよう（</a:t>
            </a:r>
            <a:r>
              <a:rPr lang="en-US" altLang="ja-JP" sz="2000" dirty="0">
                <a:latin typeface="HG丸ｺﾞｼｯｸM-PRO" panose="020F0600000000000000" pitchFamily="50" charset="-128"/>
                <a:ea typeface="HG丸ｺﾞｼｯｸM-PRO" panose="020F0600000000000000" pitchFamily="50" charset="-128"/>
              </a:rPr>
              <a:t>20</a:t>
            </a:r>
            <a:r>
              <a:rPr lang="ja-JP" altLang="en-US" sz="2000" dirty="0" smtClean="0">
                <a:latin typeface="HG丸ｺﾞｼｯｸM-PRO" panose="020F0600000000000000" pitchFamily="50" charset="-128"/>
                <a:ea typeface="HG丸ｺﾞｼｯｸM-PRO" panose="020F0600000000000000" pitchFamily="50" charset="-128"/>
              </a:rPr>
              <a:t>分）</a:t>
            </a:r>
            <a:endParaRPr lang="en-US" altLang="ja-JP" sz="2000" dirty="0" smtClean="0">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r>
              <a:rPr lang="ja-JP" altLang="en-US" sz="2000" dirty="0" smtClean="0">
                <a:latin typeface="HG丸ｺﾞｼｯｸM-PRO" panose="020F0600000000000000" pitchFamily="50" charset="-128"/>
                <a:ea typeface="HG丸ｺﾞｼｯｸM-PRO" panose="020F0600000000000000" pitchFamily="50" charset="-128"/>
              </a:rPr>
              <a:t>振り返りをしよう（３分）</a:t>
            </a:r>
            <a:endParaRPr lang="en-US" altLang="ja-JP" sz="2000" dirty="0" smtClean="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197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03523" y="4956934"/>
            <a:ext cx="8688957" cy="1440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13091" y="2780928"/>
            <a:ext cx="8688957" cy="20601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19289" y="1196752"/>
            <a:ext cx="8688957" cy="1440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4294967295"/>
          </p:nvPr>
        </p:nvSpPr>
        <p:spPr>
          <a:xfrm>
            <a:off x="7010400" y="6519863"/>
            <a:ext cx="2133600" cy="365125"/>
          </a:xfrm>
          <a:prstGeom prst="rect">
            <a:avLst/>
          </a:prstGeom>
        </p:spPr>
        <p:txBody>
          <a:bodyPr/>
          <a:lstStyle/>
          <a:p>
            <a:fld id="{1F757C9C-233D-4A80-9528-D2A855D9FDFE}" type="slidenum">
              <a:rPr lang="ja-JP" altLang="en-US" smtClean="0"/>
              <a:pPr/>
              <a:t>9</a:t>
            </a:fld>
            <a:endParaRPr lang="ja-JP" altLang="en-US"/>
          </a:p>
        </p:txBody>
      </p:sp>
      <p:sp>
        <p:nvSpPr>
          <p:cNvPr id="26" name="テキスト ボックス 25"/>
          <p:cNvSpPr txBox="1"/>
          <p:nvPr/>
        </p:nvSpPr>
        <p:spPr>
          <a:xfrm>
            <a:off x="323528" y="404664"/>
            <a:ext cx="8478942" cy="648073"/>
          </a:xfrm>
          <a:prstGeom prst="roundRect">
            <a:avLst>
              <a:gd name="adj" fmla="val 26362"/>
            </a:avLst>
          </a:prstGeom>
          <a:solidFill>
            <a:schemeClr val="accent6">
              <a:lumMod val="40000"/>
              <a:lumOff val="60000"/>
            </a:schemeClr>
          </a:solidFill>
        </p:spPr>
        <p:txBody>
          <a:bodyPr wrap="none" tIns="36000" bIns="36000" rtlCol="0" anchor="ctr" anchorCtr="0">
            <a:noAutofit/>
          </a:bodyPr>
          <a:lstStyle/>
          <a:p>
            <a:pPr algn="ctr"/>
            <a:r>
              <a:rPr kumimoji="1" lang="ja-JP" altLang="en-US" sz="2400" b="1" dirty="0">
                <a:latin typeface="HG丸ｺﾞｼｯｸM-PRO" panose="020F0600000000000000" pitchFamily="50" charset="-128"/>
                <a:ea typeface="HG丸ｺﾞｼｯｸM-PRO" panose="020F0600000000000000" pitchFamily="50" charset="-128"/>
              </a:rPr>
              <a:t>プログラミング教育を通じて目指す育成すべき資質・能力</a:t>
            </a:r>
          </a:p>
        </p:txBody>
      </p:sp>
      <p:sp>
        <p:nvSpPr>
          <p:cNvPr id="36" name="角丸四角形 35"/>
          <p:cNvSpPr/>
          <p:nvPr/>
        </p:nvSpPr>
        <p:spPr>
          <a:xfrm>
            <a:off x="3329492" y="1318685"/>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Ａ</a:t>
            </a:r>
            <a:r>
              <a:rPr kumimoji="1" lang="ja-JP" altLang="en-US" sz="28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１</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21" name="テキスト ボックス 20"/>
          <p:cNvSpPr txBox="1"/>
          <p:nvPr/>
        </p:nvSpPr>
        <p:spPr>
          <a:xfrm>
            <a:off x="35496" y="3318083"/>
            <a:ext cx="3282952" cy="830997"/>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Ｂ </a:t>
            </a:r>
            <a:r>
              <a:rPr lang="ja-JP" altLang="en-US" sz="2400" b="1" dirty="0" smtClean="0">
                <a:latin typeface="HG丸ｺﾞｼｯｸM-PRO" panose="020F0600000000000000" pitchFamily="50" charset="-128"/>
                <a:ea typeface="HG丸ｺﾞｼｯｸM-PRO" panose="020F0600000000000000" pitchFamily="50" charset="-128"/>
              </a:rPr>
              <a:t>思考力</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smtClean="0">
                <a:latin typeface="HG丸ｺﾞｼｯｸM-PRO" panose="020F0600000000000000" pitchFamily="50" charset="-128"/>
                <a:ea typeface="HG丸ｺﾞｼｯｸM-PRO" panose="020F0600000000000000" pitchFamily="50" charset="-128"/>
              </a:rPr>
              <a:t>判断力</a:t>
            </a:r>
            <a:r>
              <a:rPr lang="en-US" altLang="ja-JP" sz="2400" b="1" dirty="0" smtClean="0">
                <a:latin typeface="HG丸ｺﾞｼｯｸM-PRO" panose="020F0600000000000000" pitchFamily="50" charset="-128"/>
                <a:ea typeface="HG丸ｺﾞｼｯｸM-PRO" panose="020F0600000000000000" pitchFamily="50" charset="-128"/>
              </a:rPr>
              <a:t>,</a:t>
            </a:r>
          </a:p>
          <a:p>
            <a:r>
              <a:rPr lang="ja-JP" altLang="en-US" sz="2400" b="1" dirty="0">
                <a:latin typeface="HG丸ｺﾞｼｯｸM-PRO" panose="020F0600000000000000" pitchFamily="50" charset="-128"/>
                <a:ea typeface="HG丸ｺﾞｼｯｸM-PRO" panose="020F0600000000000000" pitchFamily="50" charset="-128"/>
              </a:rPr>
              <a:t>　</a:t>
            </a:r>
            <a:r>
              <a:rPr lang="ja-JP" altLang="en-US" sz="2400" b="1" dirty="0" smtClean="0">
                <a:latin typeface="HG丸ｺﾞｼｯｸM-PRO" panose="020F0600000000000000" pitchFamily="50" charset="-128"/>
                <a:ea typeface="HG丸ｺﾞｼｯｸM-PRO" panose="020F0600000000000000" pitchFamily="50" charset="-128"/>
              </a:rPr>
              <a:t>　　　　表現力等</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38" name="テキスト ボックス 37"/>
          <p:cNvSpPr txBox="1"/>
          <p:nvPr/>
        </p:nvSpPr>
        <p:spPr>
          <a:xfrm>
            <a:off x="35496" y="5235243"/>
            <a:ext cx="3313162" cy="830997"/>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Ｃ </a:t>
            </a:r>
            <a:r>
              <a:rPr lang="ja-JP" altLang="en-US" sz="2400" b="1" dirty="0" smtClean="0">
                <a:latin typeface="HG丸ｺﾞｼｯｸM-PRO" panose="020F0600000000000000" pitchFamily="50" charset="-128"/>
                <a:ea typeface="HG丸ｺﾞｼｯｸM-PRO" panose="020F0600000000000000" pitchFamily="50" charset="-128"/>
              </a:rPr>
              <a:t>学びに向かう力，</a:t>
            </a:r>
            <a:endParaRPr lang="en-US" altLang="ja-JP" sz="2400" b="1" dirty="0" smtClean="0">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　</a:t>
            </a:r>
            <a:r>
              <a:rPr lang="ja-JP" altLang="en-US" sz="2400" b="1" dirty="0" smtClean="0">
                <a:latin typeface="HG丸ｺﾞｼｯｸM-PRO" panose="020F0600000000000000" pitchFamily="50" charset="-128"/>
                <a:ea typeface="HG丸ｺﾞｼｯｸM-PRO" panose="020F0600000000000000" pitchFamily="50" charset="-128"/>
              </a:rPr>
              <a:t>　　　   人間性等</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39" name="角丸四角形 38"/>
          <p:cNvSpPr/>
          <p:nvPr/>
        </p:nvSpPr>
        <p:spPr>
          <a:xfrm>
            <a:off x="3315062" y="1958298"/>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Ａ２</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0" name="角丸四角形 39"/>
          <p:cNvSpPr/>
          <p:nvPr/>
        </p:nvSpPr>
        <p:spPr>
          <a:xfrm>
            <a:off x="3315062" y="2926462"/>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Ｂ</a:t>
            </a:r>
            <a:r>
              <a:rPr kumimoji="1" lang="ja-JP" altLang="en-US" sz="28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１</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1" name="角丸四角形 40"/>
          <p:cNvSpPr/>
          <p:nvPr/>
        </p:nvSpPr>
        <p:spPr>
          <a:xfrm>
            <a:off x="3315062" y="3572216"/>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Ｂ２</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2" name="角丸四角形 41"/>
          <p:cNvSpPr/>
          <p:nvPr/>
        </p:nvSpPr>
        <p:spPr>
          <a:xfrm>
            <a:off x="3329492" y="4199129"/>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Ｂ３</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3" name="角丸四角形 42"/>
          <p:cNvSpPr/>
          <p:nvPr/>
        </p:nvSpPr>
        <p:spPr>
          <a:xfrm>
            <a:off x="3348658" y="5110486"/>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Ｃ１</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4" name="角丸四角形 43"/>
          <p:cNvSpPr/>
          <p:nvPr/>
        </p:nvSpPr>
        <p:spPr>
          <a:xfrm>
            <a:off x="3334228" y="5750099"/>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Ｃ２</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5" name="正方形/長方形 44"/>
          <p:cNvSpPr/>
          <p:nvPr/>
        </p:nvSpPr>
        <p:spPr>
          <a:xfrm>
            <a:off x="4556990" y="1340768"/>
            <a:ext cx="8910990" cy="461665"/>
          </a:xfrm>
          <a:prstGeom prst="rect">
            <a:avLst/>
          </a:prstGeom>
        </p:spPr>
        <p:txBody>
          <a:bodyPr wrap="square">
            <a:spAutoFit/>
          </a:bodyPr>
          <a:lstStyle/>
          <a:p>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身近</a:t>
            </a:r>
            <a:r>
              <a:rPr lang="ja-JP" altLang="en-US" sz="24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な生活</a:t>
            </a:r>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での活用に</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気付く</a:t>
            </a:r>
            <a:endParaRPr lang="en-US" altLang="ja-JP" sz="24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46" name="正方形/長方形 45"/>
          <p:cNvSpPr/>
          <p:nvPr/>
        </p:nvSpPr>
        <p:spPr>
          <a:xfrm>
            <a:off x="4572000" y="1971071"/>
            <a:ext cx="4447990" cy="461665"/>
          </a:xfrm>
          <a:prstGeom prst="rect">
            <a:avLst/>
          </a:prstGeom>
        </p:spPr>
        <p:txBody>
          <a:bodyPr wrap="square">
            <a:spAutoFit/>
          </a:bodyPr>
          <a:lstStyle/>
          <a:p>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必要な手順に</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気付く</a:t>
            </a:r>
            <a:endParaRPr lang="ja-JP" altLang="en-US" sz="24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4590002" y="5136034"/>
            <a:ext cx="4422612" cy="461665"/>
          </a:xfrm>
          <a:prstGeom prst="rect">
            <a:avLst/>
          </a:prstGeom>
        </p:spPr>
        <p:txBody>
          <a:bodyPr wrap="square">
            <a:spAutoFit/>
          </a:bodyPr>
          <a:lstStyle/>
          <a:p>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身近な生活に</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生かそう</a:t>
            </a:r>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とする</a:t>
            </a:r>
          </a:p>
        </p:txBody>
      </p:sp>
      <p:sp>
        <p:nvSpPr>
          <p:cNvPr id="48" name="正方形/長方形 47"/>
          <p:cNvSpPr/>
          <p:nvPr/>
        </p:nvSpPr>
        <p:spPr>
          <a:xfrm>
            <a:off x="4590002" y="5750127"/>
            <a:ext cx="4429988" cy="461665"/>
          </a:xfrm>
          <a:prstGeom prst="rect">
            <a:avLst/>
          </a:prstGeom>
        </p:spPr>
        <p:txBody>
          <a:bodyPr wrap="square">
            <a:spAutoFit/>
          </a:bodyPr>
          <a:lstStyle/>
          <a:p>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社会づくり</a:t>
            </a: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生かそう</a:t>
            </a:r>
            <a:r>
              <a:rPr lang="ja-JP" altLang="en-US"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とする</a:t>
            </a:r>
            <a:endParaRPr lang="en-US" altLang="ja-JP" sz="24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50" name="角丸四角形 49"/>
          <p:cNvSpPr/>
          <p:nvPr/>
        </p:nvSpPr>
        <p:spPr>
          <a:xfrm>
            <a:off x="4830294" y="2896363"/>
            <a:ext cx="2333993" cy="54741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順　次</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52" name="角丸四角形 51"/>
          <p:cNvSpPr/>
          <p:nvPr/>
        </p:nvSpPr>
        <p:spPr>
          <a:xfrm>
            <a:off x="4830294" y="3566543"/>
            <a:ext cx="2333993" cy="54741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反　復</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53" name="角丸四角形 52"/>
          <p:cNvSpPr/>
          <p:nvPr/>
        </p:nvSpPr>
        <p:spPr>
          <a:xfrm>
            <a:off x="4845783" y="4215876"/>
            <a:ext cx="2333993" cy="54741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分　岐</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8" name="テキスト ボックス 27"/>
          <p:cNvSpPr txBox="1"/>
          <p:nvPr/>
        </p:nvSpPr>
        <p:spPr>
          <a:xfrm>
            <a:off x="35496" y="1628800"/>
            <a:ext cx="3192192" cy="461665"/>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Ａ 知識及び技能</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10974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03523" y="4956934"/>
            <a:ext cx="8688957" cy="144016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13091" y="2780928"/>
            <a:ext cx="8688957" cy="20601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19289" y="1196752"/>
            <a:ext cx="8688957" cy="144016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4294967295"/>
          </p:nvPr>
        </p:nvSpPr>
        <p:spPr>
          <a:xfrm>
            <a:off x="7010400" y="6519863"/>
            <a:ext cx="2133600" cy="365125"/>
          </a:xfrm>
          <a:prstGeom prst="rect">
            <a:avLst/>
          </a:prstGeom>
        </p:spPr>
        <p:txBody>
          <a:bodyPr/>
          <a:lstStyle/>
          <a:p>
            <a:fld id="{1F757C9C-233D-4A80-9528-D2A855D9FDFE}" type="slidenum">
              <a:rPr lang="ja-JP" altLang="en-US" smtClean="0"/>
              <a:pPr/>
              <a:t>10</a:t>
            </a:fld>
            <a:endParaRPr lang="ja-JP" altLang="en-US"/>
          </a:p>
        </p:txBody>
      </p:sp>
      <p:sp>
        <p:nvSpPr>
          <p:cNvPr id="26" name="テキスト ボックス 25"/>
          <p:cNvSpPr txBox="1"/>
          <p:nvPr/>
        </p:nvSpPr>
        <p:spPr>
          <a:xfrm>
            <a:off x="323528" y="404664"/>
            <a:ext cx="8478942" cy="648073"/>
          </a:xfrm>
          <a:prstGeom prst="roundRect">
            <a:avLst>
              <a:gd name="adj" fmla="val 26362"/>
            </a:avLst>
          </a:prstGeom>
          <a:solidFill>
            <a:schemeClr val="accent6">
              <a:lumMod val="40000"/>
              <a:lumOff val="60000"/>
            </a:schemeClr>
          </a:solidFill>
        </p:spPr>
        <p:txBody>
          <a:bodyPr wrap="none" tIns="36000" bIns="36000" rtlCol="0" anchor="ctr" anchorCtr="0">
            <a:noAutofit/>
          </a:bodyPr>
          <a:lstStyle/>
          <a:p>
            <a:pPr algn="ctr"/>
            <a:r>
              <a:rPr kumimoji="1" lang="ja-JP" altLang="en-US" sz="2400" b="1" dirty="0">
                <a:latin typeface="HG丸ｺﾞｼｯｸM-PRO" panose="020F0600000000000000" pitchFamily="50" charset="-128"/>
                <a:ea typeface="HG丸ｺﾞｼｯｸM-PRO" panose="020F0600000000000000" pitchFamily="50" charset="-128"/>
              </a:rPr>
              <a:t>プログラミング教育を通じて目指す育成すべき資質・能力</a:t>
            </a:r>
          </a:p>
        </p:txBody>
      </p:sp>
      <p:sp>
        <p:nvSpPr>
          <p:cNvPr id="36" name="角丸四角形 35"/>
          <p:cNvSpPr/>
          <p:nvPr/>
        </p:nvSpPr>
        <p:spPr>
          <a:xfrm>
            <a:off x="3329492" y="1318685"/>
            <a:ext cx="1223342" cy="487213"/>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rPr>
              <a:t>Ａ</a:t>
            </a:r>
            <a:r>
              <a:rPr kumimoji="1" lang="ja-JP" altLang="en-US" sz="2800" dirty="0" smtClean="0">
                <a:solidFill>
                  <a:schemeClr val="bg1">
                    <a:lumMod val="85000"/>
                  </a:schemeClr>
                </a:solidFill>
                <a:latin typeface="HG丸ｺﾞｼｯｸM-PRO" panose="020F0600000000000000" pitchFamily="50" charset="-128"/>
                <a:ea typeface="HG丸ｺﾞｼｯｸM-PRO" panose="020F0600000000000000" pitchFamily="50" charset="-128"/>
              </a:rPr>
              <a:t>１</a:t>
            </a:r>
            <a:endParaRPr kumimoji="1"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21" name="テキスト ボックス 20"/>
          <p:cNvSpPr txBox="1"/>
          <p:nvPr/>
        </p:nvSpPr>
        <p:spPr>
          <a:xfrm>
            <a:off x="35496" y="3318083"/>
            <a:ext cx="3282952" cy="830997"/>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Ｂ </a:t>
            </a:r>
            <a:r>
              <a:rPr lang="ja-JP" altLang="en-US" sz="2400" b="1" dirty="0" smtClean="0">
                <a:latin typeface="HG丸ｺﾞｼｯｸM-PRO" panose="020F0600000000000000" pitchFamily="50" charset="-128"/>
                <a:ea typeface="HG丸ｺﾞｼｯｸM-PRO" panose="020F0600000000000000" pitchFamily="50" charset="-128"/>
              </a:rPr>
              <a:t>思考力</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smtClean="0">
                <a:latin typeface="HG丸ｺﾞｼｯｸM-PRO" panose="020F0600000000000000" pitchFamily="50" charset="-128"/>
                <a:ea typeface="HG丸ｺﾞｼｯｸM-PRO" panose="020F0600000000000000" pitchFamily="50" charset="-128"/>
              </a:rPr>
              <a:t>判断力</a:t>
            </a:r>
            <a:r>
              <a:rPr lang="en-US" altLang="ja-JP" sz="2400" b="1" dirty="0" smtClean="0">
                <a:latin typeface="HG丸ｺﾞｼｯｸM-PRO" panose="020F0600000000000000" pitchFamily="50" charset="-128"/>
                <a:ea typeface="HG丸ｺﾞｼｯｸM-PRO" panose="020F0600000000000000" pitchFamily="50" charset="-128"/>
              </a:rPr>
              <a:t>,</a:t>
            </a:r>
          </a:p>
          <a:p>
            <a:r>
              <a:rPr lang="ja-JP" altLang="en-US" sz="2400" b="1" dirty="0">
                <a:latin typeface="HG丸ｺﾞｼｯｸM-PRO" panose="020F0600000000000000" pitchFamily="50" charset="-128"/>
                <a:ea typeface="HG丸ｺﾞｼｯｸM-PRO" panose="020F0600000000000000" pitchFamily="50" charset="-128"/>
              </a:rPr>
              <a:t>　</a:t>
            </a:r>
            <a:r>
              <a:rPr lang="ja-JP" altLang="en-US" sz="2400" b="1" dirty="0" smtClean="0">
                <a:latin typeface="HG丸ｺﾞｼｯｸM-PRO" panose="020F0600000000000000" pitchFamily="50" charset="-128"/>
                <a:ea typeface="HG丸ｺﾞｼｯｸM-PRO" panose="020F0600000000000000" pitchFamily="50" charset="-128"/>
              </a:rPr>
              <a:t>　　　　表現力等</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38" name="テキスト ボックス 37"/>
          <p:cNvSpPr txBox="1"/>
          <p:nvPr/>
        </p:nvSpPr>
        <p:spPr>
          <a:xfrm>
            <a:off x="35496" y="5235243"/>
            <a:ext cx="3313162" cy="830997"/>
          </a:xfrm>
          <a:prstGeom prst="rect">
            <a:avLst/>
          </a:prstGeom>
          <a:noFill/>
        </p:spPr>
        <p:txBody>
          <a:bodyPr wrap="square" rtlCol="0">
            <a:spAutoFit/>
          </a:bodyPr>
          <a:lstStyle/>
          <a:p>
            <a:r>
              <a:rPr kumimoji="1" lang="en-US" altLang="ja-JP"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a:t>
            </a:r>
            <a:r>
              <a:rPr kumimoji="1"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Ｃ </a:t>
            </a:r>
            <a:r>
              <a:rPr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学びに向かう力，</a:t>
            </a:r>
            <a:endParaRPr lang="en-US" altLang="ja-JP" sz="2400" b="1" dirty="0" smtClean="0">
              <a:solidFill>
                <a:schemeClr val="bg1">
                  <a:lumMod val="85000"/>
                </a:schemeClr>
              </a:solidFill>
              <a:latin typeface="HG丸ｺﾞｼｯｸM-PRO" panose="020F0600000000000000" pitchFamily="50" charset="-128"/>
              <a:ea typeface="HG丸ｺﾞｼｯｸM-PRO" panose="020F0600000000000000" pitchFamily="50" charset="-128"/>
            </a:endParaRPr>
          </a:p>
          <a:p>
            <a:r>
              <a:rPr lang="ja-JP" altLang="en-US" sz="2400" b="1" dirty="0">
                <a:solidFill>
                  <a:schemeClr val="bg1">
                    <a:lumMod val="85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　　　   人間性等</a:t>
            </a:r>
            <a:r>
              <a:rPr kumimoji="1" lang="en-US" altLang="ja-JP"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a:t>
            </a:r>
            <a:endParaRPr kumimoji="1" lang="ja-JP" altLang="en-US" sz="2400" b="1"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39" name="角丸四角形 38"/>
          <p:cNvSpPr/>
          <p:nvPr/>
        </p:nvSpPr>
        <p:spPr>
          <a:xfrm>
            <a:off x="3315062" y="1958298"/>
            <a:ext cx="1223342" cy="487213"/>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bg1">
                    <a:lumMod val="85000"/>
                  </a:schemeClr>
                </a:solidFill>
                <a:latin typeface="HG丸ｺﾞｼｯｸM-PRO" panose="020F0600000000000000" pitchFamily="50" charset="-128"/>
                <a:ea typeface="HG丸ｺﾞｼｯｸM-PRO" panose="020F0600000000000000" pitchFamily="50" charset="-128"/>
              </a:rPr>
              <a:t>Ａ２</a:t>
            </a:r>
            <a:endParaRPr kumimoji="1"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0" name="角丸四角形 39"/>
          <p:cNvSpPr/>
          <p:nvPr/>
        </p:nvSpPr>
        <p:spPr>
          <a:xfrm>
            <a:off x="3315062" y="2926462"/>
            <a:ext cx="1223342" cy="487213"/>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rPr>
              <a:t>Ｂ</a:t>
            </a:r>
            <a:r>
              <a:rPr kumimoji="1" lang="ja-JP" altLang="en-US" sz="2800" dirty="0" smtClean="0">
                <a:solidFill>
                  <a:schemeClr val="bg1">
                    <a:lumMod val="85000"/>
                  </a:schemeClr>
                </a:solidFill>
                <a:latin typeface="HG丸ｺﾞｼｯｸM-PRO" panose="020F0600000000000000" pitchFamily="50" charset="-128"/>
                <a:ea typeface="HG丸ｺﾞｼｯｸM-PRO" panose="020F0600000000000000" pitchFamily="50" charset="-128"/>
              </a:rPr>
              <a:t>１</a:t>
            </a:r>
            <a:endParaRPr kumimoji="1"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1" name="角丸四角形 40"/>
          <p:cNvSpPr/>
          <p:nvPr/>
        </p:nvSpPr>
        <p:spPr>
          <a:xfrm>
            <a:off x="3315062" y="3572216"/>
            <a:ext cx="1223342" cy="4872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Ｂ２</a:t>
            </a:r>
            <a:endParaRPr kumimoji="1" lang="ja-JP" altLang="en-US" sz="28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42" name="角丸四角形 41"/>
          <p:cNvSpPr/>
          <p:nvPr/>
        </p:nvSpPr>
        <p:spPr>
          <a:xfrm>
            <a:off x="3329492" y="4199129"/>
            <a:ext cx="1223342" cy="487213"/>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rPr>
              <a:t>Ｂ３</a:t>
            </a:r>
            <a:endParaRPr kumimoji="1"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3" name="角丸四角形 42"/>
          <p:cNvSpPr/>
          <p:nvPr/>
        </p:nvSpPr>
        <p:spPr>
          <a:xfrm>
            <a:off x="3348658" y="5110486"/>
            <a:ext cx="1223342" cy="487213"/>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rPr>
              <a:t>Ｃ１</a:t>
            </a:r>
            <a:endParaRPr kumimoji="1"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4" name="角丸四角形 43"/>
          <p:cNvSpPr/>
          <p:nvPr/>
        </p:nvSpPr>
        <p:spPr>
          <a:xfrm>
            <a:off x="3334228" y="5750099"/>
            <a:ext cx="1223342" cy="487213"/>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rPr>
              <a:t>Ｃ２</a:t>
            </a:r>
            <a:endParaRPr kumimoji="1" lang="ja-JP" altLang="en-US" sz="2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5" name="正方形/長方形 44"/>
          <p:cNvSpPr/>
          <p:nvPr/>
        </p:nvSpPr>
        <p:spPr>
          <a:xfrm>
            <a:off x="4556990" y="1340768"/>
            <a:ext cx="8910990" cy="461665"/>
          </a:xfrm>
          <a:prstGeom prst="rect">
            <a:avLst/>
          </a:prstGeom>
        </p:spPr>
        <p:txBody>
          <a:bodyPr wrap="square">
            <a:spAutoFit/>
          </a:bodyPr>
          <a:lstStyle/>
          <a:p>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身近</a:t>
            </a:r>
            <a:r>
              <a:rPr lang="ja-JP" altLang="en-US" sz="2400" dirty="0">
                <a:solidFill>
                  <a:schemeClr val="bg1">
                    <a:lumMod val="85000"/>
                  </a:schemeClr>
                </a:solidFill>
                <a:latin typeface="HG丸ｺﾞｼｯｸM-PRO" panose="020F0600000000000000" pitchFamily="50" charset="-128"/>
                <a:ea typeface="HG丸ｺﾞｼｯｸM-PRO" panose="020F0600000000000000" pitchFamily="50" charset="-128"/>
              </a:rPr>
              <a:t>な生活</a:t>
            </a:r>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での活用に</a:t>
            </a:r>
            <a:r>
              <a:rPr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気付く</a:t>
            </a:r>
            <a:endParaRPr lang="en-US" altLang="ja-JP" sz="2400" b="1"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6" name="正方形/長方形 45"/>
          <p:cNvSpPr/>
          <p:nvPr/>
        </p:nvSpPr>
        <p:spPr>
          <a:xfrm>
            <a:off x="4572000" y="1971071"/>
            <a:ext cx="4447990" cy="461665"/>
          </a:xfrm>
          <a:prstGeom prst="rect">
            <a:avLst/>
          </a:prstGeom>
        </p:spPr>
        <p:txBody>
          <a:bodyPr wrap="square">
            <a:spAutoFit/>
          </a:bodyPr>
          <a:lstStyle/>
          <a:p>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必要な手順に</a:t>
            </a:r>
            <a:r>
              <a:rPr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気付く</a:t>
            </a:r>
            <a:endParaRPr lang="ja-JP" altLang="en-US" sz="24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47" name="正方形/長方形 46"/>
          <p:cNvSpPr/>
          <p:nvPr/>
        </p:nvSpPr>
        <p:spPr>
          <a:xfrm>
            <a:off x="4590002" y="5136034"/>
            <a:ext cx="4422612" cy="461665"/>
          </a:xfrm>
          <a:prstGeom prst="rect">
            <a:avLst/>
          </a:prstGeom>
        </p:spPr>
        <p:txBody>
          <a:bodyPr wrap="square">
            <a:spAutoFit/>
          </a:bodyPr>
          <a:lstStyle/>
          <a:p>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身近な生活に</a:t>
            </a:r>
            <a:r>
              <a:rPr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生かそう</a:t>
            </a:r>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とする</a:t>
            </a:r>
          </a:p>
        </p:txBody>
      </p:sp>
      <p:sp>
        <p:nvSpPr>
          <p:cNvPr id="48" name="正方形/長方形 47"/>
          <p:cNvSpPr/>
          <p:nvPr/>
        </p:nvSpPr>
        <p:spPr>
          <a:xfrm>
            <a:off x="4590002" y="5750127"/>
            <a:ext cx="4429988" cy="461665"/>
          </a:xfrm>
          <a:prstGeom prst="rect">
            <a:avLst/>
          </a:prstGeom>
        </p:spPr>
        <p:txBody>
          <a:bodyPr wrap="square">
            <a:spAutoFit/>
          </a:bodyPr>
          <a:lstStyle/>
          <a:p>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社会づくり</a:t>
            </a:r>
            <a:r>
              <a:rPr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生かそう</a:t>
            </a:r>
            <a:r>
              <a:rPr lang="ja-JP" altLang="en-US" sz="2400" dirty="0" smtClean="0">
                <a:solidFill>
                  <a:schemeClr val="bg1">
                    <a:lumMod val="85000"/>
                  </a:schemeClr>
                </a:solidFill>
                <a:latin typeface="HG丸ｺﾞｼｯｸM-PRO" panose="020F0600000000000000" pitchFamily="50" charset="-128"/>
                <a:ea typeface="HG丸ｺﾞｼｯｸM-PRO" panose="020F0600000000000000" pitchFamily="50" charset="-128"/>
              </a:rPr>
              <a:t>とする</a:t>
            </a:r>
            <a:endParaRPr lang="en-US" altLang="ja-JP" sz="2400" dirty="0" smtClean="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50" name="角丸四角形 49"/>
          <p:cNvSpPr/>
          <p:nvPr/>
        </p:nvSpPr>
        <p:spPr>
          <a:xfrm>
            <a:off x="4830294" y="2896363"/>
            <a:ext cx="2333993" cy="54741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順　次</a:t>
            </a:r>
            <a:endParaRPr kumimoji="1" lang="ja-JP" altLang="en-US" sz="2400" b="1"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52" name="角丸四角形 51"/>
          <p:cNvSpPr/>
          <p:nvPr/>
        </p:nvSpPr>
        <p:spPr>
          <a:xfrm>
            <a:off x="4830294" y="3566543"/>
            <a:ext cx="2333993" cy="54741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latin typeface="HG丸ｺﾞｼｯｸM-PRO" panose="020F0600000000000000" pitchFamily="50" charset="-128"/>
                <a:ea typeface="HG丸ｺﾞｼｯｸM-PRO" panose="020F0600000000000000" pitchFamily="50" charset="-128"/>
              </a:rPr>
              <a:t>反　復</a:t>
            </a:r>
            <a:endParaRPr kumimoji="1" lang="ja-JP" alt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53" name="角丸四角形 52"/>
          <p:cNvSpPr/>
          <p:nvPr/>
        </p:nvSpPr>
        <p:spPr>
          <a:xfrm>
            <a:off x="4845783" y="4215876"/>
            <a:ext cx="2333993" cy="54741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分　岐</a:t>
            </a:r>
            <a:endParaRPr kumimoji="1" lang="ja-JP" altLang="en-US" sz="2400" b="1"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28" name="テキスト ボックス 27"/>
          <p:cNvSpPr txBox="1"/>
          <p:nvPr/>
        </p:nvSpPr>
        <p:spPr>
          <a:xfrm>
            <a:off x="35496" y="1628800"/>
            <a:ext cx="3192192" cy="461665"/>
          </a:xfrm>
          <a:prstGeom prst="rect">
            <a:avLst/>
          </a:prstGeom>
          <a:noFill/>
        </p:spPr>
        <p:txBody>
          <a:bodyPr wrap="square" rtlCol="0">
            <a:spAutoFit/>
          </a:bodyPr>
          <a:lstStyle/>
          <a:p>
            <a:r>
              <a:rPr kumimoji="1" lang="en-US" altLang="ja-JP"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a:t>
            </a:r>
            <a:r>
              <a:rPr kumimoji="1" lang="ja-JP" altLang="en-US"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Ａ 知識及び技能</a:t>
            </a:r>
            <a:r>
              <a:rPr kumimoji="1" lang="en-US" altLang="ja-JP" sz="2400" b="1" dirty="0" smtClean="0">
                <a:solidFill>
                  <a:schemeClr val="bg1">
                    <a:lumMod val="85000"/>
                  </a:schemeClr>
                </a:solidFill>
                <a:latin typeface="HG丸ｺﾞｼｯｸM-PRO" panose="020F0600000000000000" pitchFamily="50" charset="-128"/>
                <a:ea typeface="HG丸ｺﾞｼｯｸM-PRO" panose="020F0600000000000000" pitchFamily="50" charset="-128"/>
              </a:rPr>
              <a:t>】</a:t>
            </a:r>
            <a:endParaRPr kumimoji="1" lang="ja-JP" altLang="en-US" sz="2400" b="1"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9466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9512" y="1952936"/>
            <a:ext cx="2880320" cy="90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bg1">
                    <a:lumMod val="85000"/>
                  </a:schemeClr>
                </a:solidFill>
                <a:latin typeface="HG丸ｺﾞｼｯｸM-PRO" panose="020F0600000000000000" pitchFamily="50" charset="-128"/>
                <a:ea typeface="HG丸ｺﾞｼｯｸM-PRO" panose="020F0600000000000000" pitchFamily="50" charset="-128"/>
              </a:rPr>
              <a:t>Ｂ１</a:t>
            </a:r>
            <a:r>
              <a:rPr kumimoji="1" lang="ja-JP" altLang="en-US" sz="4800" dirty="0" smtClean="0">
                <a:solidFill>
                  <a:schemeClr val="bg1">
                    <a:lumMod val="85000"/>
                  </a:schemeClr>
                </a:solidFill>
                <a:latin typeface="HG丸ｺﾞｼｯｸM-PRO" panose="020F0600000000000000" pitchFamily="50" charset="-128"/>
                <a:ea typeface="HG丸ｺﾞｼｯｸM-PRO" panose="020F0600000000000000" pitchFamily="50" charset="-128"/>
              </a:rPr>
              <a:t>順次</a:t>
            </a:r>
            <a:endParaRPr kumimoji="1" lang="ja-JP" altLang="en-US" sz="4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179512" y="3537112"/>
            <a:ext cx="2880320" cy="900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solidFill>
                <a:latin typeface="HG丸ｺﾞｼｯｸM-PRO" panose="020F0600000000000000" pitchFamily="50" charset="-128"/>
                <a:ea typeface="HG丸ｺﾞｼｯｸM-PRO" panose="020F0600000000000000" pitchFamily="50" charset="-128"/>
              </a:rPr>
              <a:t>Ｂ２</a:t>
            </a:r>
            <a:r>
              <a:rPr lang="ja-JP" altLang="en-US" sz="4800" b="1" dirty="0" smtClean="0">
                <a:solidFill>
                  <a:schemeClr val="tx1"/>
                </a:solidFill>
                <a:latin typeface="HG丸ｺﾞｼｯｸM-PRO" panose="020F0600000000000000" pitchFamily="50" charset="-128"/>
                <a:ea typeface="HG丸ｺﾞｼｯｸM-PRO" panose="020F0600000000000000" pitchFamily="50" charset="-128"/>
              </a:rPr>
              <a:t>反復</a:t>
            </a:r>
            <a:endParaRPr kumimoji="1" lang="ja-JP" altLang="en-US" sz="4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a:xfrm>
            <a:off x="179512" y="5139240"/>
            <a:ext cx="2880320" cy="900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bg1">
                    <a:lumMod val="85000"/>
                  </a:schemeClr>
                </a:solidFill>
                <a:latin typeface="HG丸ｺﾞｼｯｸM-PRO" panose="020F0600000000000000" pitchFamily="50" charset="-128"/>
                <a:ea typeface="HG丸ｺﾞｼｯｸM-PRO" panose="020F0600000000000000" pitchFamily="50" charset="-128"/>
              </a:rPr>
              <a:t>Ｂ３</a:t>
            </a:r>
            <a:r>
              <a:rPr lang="ja-JP" altLang="en-US" sz="4800" dirty="0" smtClean="0">
                <a:solidFill>
                  <a:schemeClr val="bg1">
                    <a:lumMod val="85000"/>
                  </a:schemeClr>
                </a:solidFill>
                <a:latin typeface="HG丸ｺﾞｼｯｸM-PRO" panose="020F0600000000000000" pitchFamily="50" charset="-128"/>
                <a:ea typeface="HG丸ｺﾞｼｯｸM-PRO" panose="020F0600000000000000" pitchFamily="50" charset="-128"/>
              </a:rPr>
              <a:t>分岐</a:t>
            </a:r>
            <a:endParaRPr kumimoji="1" lang="ja-JP" altLang="en-US" sz="4800" dirty="0">
              <a:solidFill>
                <a:schemeClr val="bg1">
                  <a:lumMod val="85000"/>
                </a:schemeClr>
              </a:solidFill>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3892951" y="1424970"/>
            <a:ext cx="3948517" cy="707886"/>
          </a:xfrm>
          <a:prstGeom prst="rect">
            <a:avLst/>
          </a:prstGeom>
          <a:noFill/>
        </p:spPr>
        <p:txBody>
          <a:bodyPr wrap="none" rtlCol="0">
            <a:spAutoFit/>
          </a:bodyPr>
          <a:lstStyle/>
          <a:p>
            <a:r>
              <a:rPr kumimoji="1" lang="ja-JP" altLang="en-US" sz="4000" dirty="0" smtClean="0"/>
              <a:t>繰り返し</a:t>
            </a:r>
            <a:r>
              <a:rPr lang="ja-JP" altLang="en-US" sz="4000" dirty="0"/>
              <a:t>実行</a:t>
            </a:r>
            <a:r>
              <a:rPr kumimoji="1" lang="ja-JP" altLang="en-US" sz="4000" dirty="0" smtClean="0"/>
              <a:t>する</a:t>
            </a:r>
            <a:endParaRPr kumimoji="1" lang="ja-JP" altLang="en-US" sz="4000" dirty="0"/>
          </a:p>
        </p:txBody>
      </p:sp>
      <p:sp>
        <p:nvSpPr>
          <p:cNvPr id="3" name="スライド番号プレースホルダー 2"/>
          <p:cNvSpPr>
            <a:spLocks noGrp="1"/>
          </p:cNvSpPr>
          <p:nvPr>
            <p:ph type="sldNum" sz="quarter" idx="4294967295"/>
          </p:nvPr>
        </p:nvSpPr>
        <p:spPr>
          <a:xfrm>
            <a:off x="7010400" y="6519863"/>
            <a:ext cx="2133600" cy="365125"/>
          </a:xfrm>
          <a:prstGeom prst="rect">
            <a:avLst/>
          </a:prstGeom>
        </p:spPr>
        <p:txBody>
          <a:bodyPr/>
          <a:lstStyle/>
          <a:p>
            <a:fld id="{1F757C9C-233D-4A80-9528-D2A855D9FDFE}" type="slidenum">
              <a:rPr lang="ja-JP" altLang="en-US" smtClean="0"/>
              <a:pPr/>
              <a:t>11</a:t>
            </a:fld>
            <a:endParaRPr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295" y="2369624"/>
            <a:ext cx="4838137" cy="3507648"/>
          </a:xfrm>
          <a:prstGeom prst="rect">
            <a:avLst/>
          </a:prstGeom>
        </p:spPr>
      </p:pic>
      <p:sp>
        <p:nvSpPr>
          <p:cNvPr id="9" name="角丸四角形 8"/>
          <p:cNvSpPr/>
          <p:nvPr/>
        </p:nvSpPr>
        <p:spPr>
          <a:xfrm>
            <a:off x="1151620" y="548680"/>
            <a:ext cx="6840760" cy="74729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「プログラミング的思考」</a:t>
            </a:r>
            <a:endParaRPr kumimoji="1" lang="ja-JP" altLang="en-US" sz="3600" b="1"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1926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タイトル 1"/>
          <p:cNvSpPr txBox="1">
            <a:spLocks/>
          </p:cNvSpPr>
          <p:nvPr/>
        </p:nvSpPr>
        <p:spPr>
          <a:xfrm>
            <a:off x="1031014" y="548680"/>
            <a:ext cx="7081972" cy="584762"/>
          </a:xfrm>
          <a:prstGeom prst="rect">
            <a:avLst/>
          </a:prstGeom>
        </p:spPr>
        <p:txBody>
          <a:bodyPr vert="horz" lIns="91440" tIns="45720" rIns="91440" bIns="45720" rtlCol="0" anchor="t">
            <a:normAutofit fontScale="7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第５学年算数科「多角形と円をくわしく調べよう」</a:t>
            </a:r>
            <a:endParaRPr lang="en-US" altLang="ja-JP" sz="3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7"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12</a:t>
            </a:fld>
            <a:endParaRPr lang="ja-JP" altLang="en-US" dirty="0">
              <a:solidFill>
                <a:prstClr val="black">
                  <a:lumMod val="85000"/>
                  <a:lumOff val="15000"/>
                </a:prstClr>
              </a:solidFill>
            </a:endParaRPr>
          </a:p>
        </p:txBody>
      </p:sp>
      <p:pic>
        <p:nvPicPr>
          <p:cNvPr id="3" name="S2-7_多角形と円をくわしく調べよう～正多角形の性質を基にした作図編～.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7788"/>
            <a:ext cx="9144000" cy="5143500"/>
          </a:xfrm>
          <a:prstGeom prst="rect">
            <a:avLst/>
          </a:prstGeom>
        </p:spPr>
      </p:pic>
    </p:spTree>
    <p:extLst>
      <p:ext uri="{BB962C8B-B14F-4D97-AF65-F5344CB8AC3E}">
        <p14:creationId xmlns:p14="http://schemas.microsoft.com/office/powerpoint/2010/main" val="411759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3167844" y="476672"/>
            <a:ext cx="2808312" cy="707886"/>
          </a:xfrm>
          <a:prstGeom prst="rect">
            <a:avLst/>
          </a:prstGeom>
          <a:noFill/>
        </p:spPr>
        <p:txBody>
          <a:bodyPr wrap="square" rtlCol="0">
            <a:spAutoFit/>
          </a:bodyPr>
          <a:lstStyle/>
          <a:p>
            <a:pPr algn="ctr"/>
            <a:r>
              <a:rPr kumimoji="1" lang="ja-JP" altLang="en-US" sz="4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研修内容</a:t>
            </a:r>
            <a:endParaRPr kumimoji="1" lang="ja-JP" altLang="en-US" sz="40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6"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13</a:t>
            </a:fld>
            <a:endParaRPr lang="ja-JP" altLang="en-US" dirty="0">
              <a:solidFill>
                <a:prstClr val="black">
                  <a:lumMod val="85000"/>
                  <a:lumOff val="15000"/>
                </a:prstClr>
              </a:solidFill>
            </a:endParaRPr>
          </a:p>
        </p:txBody>
      </p:sp>
      <p:pic>
        <p:nvPicPr>
          <p:cNvPr id="8" name="図 7"/>
          <p:cNvPicPr>
            <a:picLocks noChangeAspect="1"/>
          </p:cNvPicPr>
          <p:nvPr/>
        </p:nvPicPr>
        <p:blipFill>
          <a:blip r:embed="rId3"/>
          <a:stretch>
            <a:fillRect/>
          </a:stretch>
        </p:blipFill>
        <p:spPr>
          <a:xfrm>
            <a:off x="6506816" y="4104075"/>
            <a:ext cx="2637184" cy="2276631"/>
          </a:xfrm>
          <a:prstGeom prst="rect">
            <a:avLst/>
          </a:prstGeom>
        </p:spPr>
      </p:pic>
      <p:sp>
        <p:nvSpPr>
          <p:cNvPr id="9" name="タイトル 1"/>
          <p:cNvSpPr txBox="1">
            <a:spLocks/>
          </p:cNvSpPr>
          <p:nvPr/>
        </p:nvSpPr>
        <p:spPr>
          <a:xfrm>
            <a:off x="1014861" y="1764118"/>
            <a:ext cx="7114278" cy="3105042"/>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１　模擬授業動画を見よう</a:t>
            </a:r>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２</a:t>
            </a:r>
            <a:r>
              <a:rPr lang="ja-JP" altLang="en-US"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模擬授業を</a:t>
            </a:r>
            <a:r>
              <a:rPr lang="ja-JP" altLang="en-US" sz="3700" dirty="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受けよう</a:t>
            </a:r>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３</a:t>
            </a:r>
            <a:r>
              <a:rPr lang="ja-JP" altLang="en-US"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振り返りをしよう</a:t>
            </a:r>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endParaRPr lang="ja-JP" altLang="en-US" sz="2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7830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2521059"/>
            <a:ext cx="8658708" cy="1815882"/>
          </a:xfrm>
          <a:prstGeom prst="rect">
            <a:avLst/>
          </a:prstGeom>
          <a:noFill/>
        </p:spPr>
        <p:txBody>
          <a:bodyPr wrap="square" rtlCol="0" anchor="ctr">
            <a:spAutoFit/>
          </a:bodyPr>
          <a:lstStyle/>
          <a:p>
            <a:r>
              <a:rPr kumimoji="1" lang="ja-JP" altLang="en-US" sz="4800" dirty="0" smtClean="0">
                <a:latin typeface="HG丸ｺﾞｼｯｸM-PRO" panose="020F0600000000000000" pitchFamily="50" charset="-128"/>
                <a:ea typeface="HG丸ｺﾞｼｯｸM-PRO" panose="020F0600000000000000" pitchFamily="50" charset="-128"/>
              </a:rPr>
              <a:t>それでは，模擬授業</a:t>
            </a:r>
            <a:r>
              <a:rPr lang="ja-JP" altLang="en-US" sz="4800" dirty="0" smtClean="0">
                <a:latin typeface="HG丸ｺﾞｼｯｸM-PRO" panose="020F0600000000000000" pitchFamily="50" charset="-128"/>
                <a:ea typeface="HG丸ｺﾞｼｯｸM-PRO" panose="020F0600000000000000" pitchFamily="50" charset="-128"/>
              </a:rPr>
              <a:t>を</a:t>
            </a:r>
            <a:endParaRPr lang="en-US" altLang="ja-JP" sz="4800" dirty="0" smtClean="0">
              <a:latin typeface="HG丸ｺﾞｼｯｸM-PRO" panose="020F0600000000000000" pitchFamily="50" charset="-128"/>
              <a:ea typeface="HG丸ｺﾞｼｯｸM-PRO" panose="020F0600000000000000" pitchFamily="50" charset="-128"/>
            </a:endParaRPr>
          </a:p>
          <a:p>
            <a:endParaRPr lang="en-US" altLang="ja-JP" sz="1600" dirty="0" smtClean="0">
              <a:latin typeface="HG丸ｺﾞｼｯｸM-PRO" panose="020F0600000000000000" pitchFamily="50" charset="-128"/>
              <a:ea typeface="HG丸ｺﾞｼｯｸM-PRO" panose="020F0600000000000000" pitchFamily="50" charset="-128"/>
            </a:endParaRPr>
          </a:p>
          <a:p>
            <a:r>
              <a:rPr lang="ja-JP" altLang="en-US" sz="4800" dirty="0">
                <a:latin typeface="HG丸ｺﾞｼｯｸM-PRO" panose="020F0600000000000000" pitchFamily="50" charset="-128"/>
                <a:ea typeface="HG丸ｺﾞｼｯｸM-PRO" panose="020F0600000000000000" pitchFamily="50" charset="-128"/>
              </a:rPr>
              <a:t>　</a:t>
            </a:r>
            <a:r>
              <a:rPr lang="ja-JP" altLang="en-US" sz="4800" dirty="0" smtClean="0">
                <a:latin typeface="HG丸ｺﾞｼｯｸM-PRO" panose="020F0600000000000000" pitchFamily="50" charset="-128"/>
                <a:ea typeface="HG丸ｺﾞｼｯｸM-PRO" panose="020F0600000000000000" pitchFamily="50" charset="-128"/>
              </a:rPr>
              <a:t>　　　  やってみましょう！</a:t>
            </a:r>
            <a:endParaRPr kumimoji="1" lang="ja-JP" altLang="en-US" sz="4800" dirty="0">
              <a:latin typeface="HG丸ｺﾞｼｯｸM-PRO" panose="020F0600000000000000" pitchFamily="50" charset="-128"/>
              <a:ea typeface="HG丸ｺﾞｼｯｸM-PRO" panose="020F0600000000000000" pitchFamily="50" charset="-128"/>
            </a:endParaRPr>
          </a:p>
        </p:txBody>
      </p:sp>
      <p:sp>
        <p:nvSpPr>
          <p:cNvPr id="3"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14</a:t>
            </a:fld>
            <a:endParaRPr lang="ja-JP" altLang="en-US" dirty="0">
              <a:solidFill>
                <a:prstClr val="black">
                  <a:lumMod val="85000"/>
                  <a:lumOff val="15000"/>
                </a:prstClr>
              </a:solidFill>
            </a:endParaRPr>
          </a:p>
        </p:txBody>
      </p:sp>
    </p:spTree>
    <p:extLst>
      <p:ext uri="{BB962C8B-B14F-4D97-AF65-F5344CB8AC3E}">
        <p14:creationId xmlns:p14="http://schemas.microsoft.com/office/powerpoint/2010/main" val="354948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3167844" y="476672"/>
            <a:ext cx="2808312" cy="707886"/>
          </a:xfrm>
          <a:prstGeom prst="rect">
            <a:avLst/>
          </a:prstGeom>
          <a:noFill/>
        </p:spPr>
        <p:txBody>
          <a:bodyPr wrap="square" rtlCol="0">
            <a:spAutoFit/>
          </a:bodyPr>
          <a:lstStyle/>
          <a:p>
            <a:pPr algn="ctr"/>
            <a:r>
              <a:rPr kumimoji="1" lang="ja-JP" altLang="en-US" sz="4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研修内容</a:t>
            </a:r>
            <a:endParaRPr kumimoji="1" lang="ja-JP" altLang="en-US" sz="40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6"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15</a:t>
            </a:fld>
            <a:endParaRPr lang="ja-JP" altLang="en-US" dirty="0">
              <a:solidFill>
                <a:prstClr val="black">
                  <a:lumMod val="85000"/>
                  <a:lumOff val="15000"/>
                </a:prstClr>
              </a:solidFill>
            </a:endParaRPr>
          </a:p>
        </p:txBody>
      </p:sp>
      <p:pic>
        <p:nvPicPr>
          <p:cNvPr id="7" name="図 6"/>
          <p:cNvPicPr>
            <a:picLocks noChangeAspect="1"/>
          </p:cNvPicPr>
          <p:nvPr/>
        </p:nvPicPr>
        <p:blipFill>
          <a:blip r:embed="rId3"/>
          <a:stretch>
            <a:fillRect/>
          </a:stretch>
        </p:blipFill>
        <p:spPr>
          <a:xfrm>
            <a:off x="6506816" y="4104075"/>
            <a:ext cx="2637184" cy="2276631"/>
          </a:xfrm>
          <a:prstGeom prst="rect">
            <a:avLst/>
          </a:prstGeom>
        </p:spPr>
      </p:pic>
      <p:sp>
        <p:nvSpPr>
          <p:cNvPr id="9" name="タイトル 1"/>
          <p:cNvSpPr txBox="1">
            <a:spLocks/>
          </p:cNvSpPr>
          <p:nvPr/>
        </p:nvSpPr>
        <p:spPr>
          <a:xfrm>
            <a:off x="1014861" y="1764118"/>
            <a:ext cx="7114278" cy="3105042"/>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１　模擬授業動画を見よう</a:t>
            </a:r>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２</a:t>
            </a:r>
            <a:r>
              <a:rPr lang="ja-JP" altLang="en-US"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模擬授業を受けよう</a:t>
            </a:r>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３</a:t>
            </a:r>
            <a:r>
              <a:rPr lang="ja-JP" altLang="en-US"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振り返りをしよう</a:t>
            </a:r>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endParaRPr lang="ja-JP" altLang="en-US" sz="2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1697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294967295"/>
          </p:nvPr>
        </p:nvSpPr>
        <p:spPr>
          <a:xfrm>
            <a:off x="7010400" y="6461125"/>
            <a:ext cx="2133600" cy="365125"/>
          </a:xfrm>
        </p:spPr>
        <p:txBody>
          <a:bodyPr/>
          <a:lstStyle/>
          <a:p>
            <a:fld id="{703550DC-BD4E-4F43-8725-4D8769EF1CCC}" type="slidenum">
              <a:rPr lang="ja-JP" altLang="en-US" smtClean="0"/>
              <a:pPr/>
              <a:t>16</a:t>
            </a:fld>
            <a:endParaRPr lang="ja-JP" altLang="en-US" dirty="0"/>
          </a:p>
        </p:txBody>
      </p:sp>
      <p:sp>
        <p:nvSpPr>
          <p:cNvPr id="45" name="二等辺三角形 44"/>
          <p:cNvSpPr/>
          <p:nvPr/>
        </p:nvSpPr>
        <p:spPr>
          <a:xfrm rot="10800000">
            <a:off x="3897399" y="5467103"/>
            <a:ext cx="1331314" cy="451696"/>
          </a:xfrm>
          <a:prstGeom prst="triangle">
            <a:avLst/>
          </a:prstGeom>
          <a:solidFill>
            <a:srgbClr val="F907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1" lang="ja-JP" altLang="en-US" sz="2000" b="0" i="0" u="none" strike="noStrike" kern="1200" cap="none" spc="0" normalizeH="0" baseline="0" noProof="0" dirty="0" smtClean="0">
              <a:ln>
                <a:noFill/>
              </a:ln>
              <a:solidFill>
                <a:schemeClr val="tx1"/>
              </a:solidFill>
              <a:effectLst/>
              <a:uLnTx/>
              <a:uFillTx/>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46" name="テキスト ボックス 45"/>
          <p:cNvSpPr txBox="1"/>
          <p:nvPr/>
        </p:nvSpPr>
        <p:spPr>
          <a:xfrm>
            <a:off x="400394" y="5796553"/>
            <a:ext cx="8332028" cy="584775"/>
          </a:xfrm>
          <a:prstGeom prst="rect">
            <a:avLst/>
          </a:prstGeom>
          <a:noFill/>
        </p:spPr>
        <p:txBody>
          <a:bodyPr wrap="square" rtlCol="0">
            <a:spAutoFit/>
          </a:bodyPr>
          <a:lstStyle/>
          <a:p>
            <a:pPr algn="ctr"/>
            <a:r>
              <a:rPr lang="ja-JP" altLang="en-US" sz="3200" spc="-300" dirty="0" smtClean="0">
                <a:latin typeface="HG丸ｺﾞｼｯｸM-PRO" panose="020F0600000000000000" pitchFamily="50" charset="-128"/>
                <a:ea typeface="HG丸ｺﾞｼｯｸM-PRO" panose="020F0600000000000000" pitchFamily="50" charset="-128"/>
              </a:rPr>
              <a:t>プログラミング教育を取り入れた</a:t>
            </a:r>
            <a:r>
              <a:rPr kumimoji="1" lang="ja-JP" altLang="en-US" sz="3200" b="1" spc="-300" dirty="0" smtClean="0">
                <a:solidFill>
                  <a:srgbClr val="FF0000"/>
                </a:solidFill>
                <a:latin typeface="HG丸ｺﾞｼｯｸM-PRO" panose="020F0600000000000000" pitchFamily="50" charset="-128"/>
                <a:ea typeface="HG丸ｺﾞｼｯｸM-PRO" panose="020F0600000000000000" pitchFamily="50" charset="-128"/>
              </a:rPr>
              <a:t>授業アイデア</a:t>
            </a:r>
            <a:endParaRPr kumimoji="1" lang="en-US" altLang="ja-JP" sz="3200" b="1" spc="-300"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2552209" y="294212"/>
            <a:ext cx="4164706" cy="461665"/>
          </a:xfrm>
          <a:prstGeom prst="rect">
            <a:avLst/>
          </a:prstGeom>
          <a:noFill/>
        </p:spPr>
        <p:txBody>
          <a:bodyPr wrap="square" rtlCol="0">
            <a:spAutoFit/>
          </a:bodyPr>
          <a:lstStyle/>
          <a:p>
            <a:pPr algn="ctr"/>
            <a:r>
              <a:rPr lang="ja-JP" altLang="en-US" sz="2400" dirty="0" smtClean="0">
                <a:latin typeface="HG丸ｺﾞｼｯｸM-PRO" panose="020F0600000000000000" pitchFamily="50" charset="-128"/>
                <a:ea typeface="HG丸ｺﾞｼｯｸM-PRO" panose="020F0600000000000000" pitchFamily="50" charset="-128"/>
              </a:rPr>
              <a:t>校内研修資料</a:t>
            </a:r>
            <a:endParaRPr kumimoji="1" lang="ja-JP" altLang="en-US" sz="2400" dirty="0">
              <a:latin typeface="HG丸ｺﾞｼｯｸM-PRO" panose="020F0600000000000000" pitchFamily="50" charset="-128"/>
              <a:ea typeface="HG丸ｺﾞｼｯｸM-PRO" panose="020F0600000000000000" pitchFamily="50" charset="-128"/>
            </a:endParaRPr>
          </a:p>
        </p:txBody>
      </p:sp>
      <p:grpSp>
        <p:nvGrpSpPr>
          <p:cNvPr id="30" name="グループ化 29"/>
          <p:cNvGrpSpPr/>
          <p:nvPr/>
        </p:nvGrpSpPr>
        <p:grpSpPr>
          <a:xfrm>
            <a:off x="125159" y="690370"/>
            <a:ext cx="8893683" cy="4682846"/>
            <a:chOff x="71500" y="1950510"/>
            <a:chExt cx="8893683" cy="4682846"/>
          </a:xfrm>
        </p:grpSpPr>
        <p:sp>
          <p:nvSpPr>
            <p:cNvPr id="34" name="正方形/長方形 33"/>
            <p:cNvSpPr/>
            <p:nvPr/>
          </p:nvSpPr>
          <p:spPr>
            <a:xfrm>
              <a:off x="162369" y="4298309"/>
              <a:ext cx="8802119" cy="22940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178817" y="1950510"/>
              <a:ext cx="8785671" cy="22345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Picture 2"/>
            <p:cNvPicPr>
              <a:picLocks noChangeArrowheads="1"/>
            </p:cNvPicPr>
            <p:nvPr/>
          </p:nvPicPr>
          <p:blipFill rotWithShape="1">
            <a:blip r:embed="rId3" cstate="print">
              <a:extLst>
                <a:ext uri="{28A0092B-C50C-407E-A947-70E740481C1C}">
                  <a14:useLocalDpi xmlns:a14="http://schemas.microsoft.com/office/drawing/2010/main" val="0"/>
                </a:ext>
              </a:extLst>
            </a:blip>
            <a:srcRect l="1379" t="9957" r="6457" b="9052"/>
            <a:stretch/>
          </p:blipFill>
          <p:spPr bwMode="auto">
            <a:xfrm>
              <a:off x="7525175" y="306896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rrowheads="1"/>
            </p:cNvPicPr>
            <p:nvPr/>
          </p:nvPicPr>
          <p:blipFill rotWithShape="1">
            <a:blip r:embed="rId4" cstate="print">
              <a:extLst>
                <a:ext uri="{28A0092B-C50C-407E-A947-70E740481C1C}">
                  <a14:useLocalDpi xmlns:a14="http://schemas.microsoft.com/office/drawing/2010/main" val="0"/>
                </a:ext>
              </a:extLst>
            </a:blip>
            <a:srcRect l="4077" t="10236" r="4804" b="5496"/>
            <a:stretch/>
          </p:blipFill>
          <p:spPr bwMode="auto">
            <a:xfrm>
              <a:off x="4644160" y="306896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rrowheads="1"/>
            </p:cNvPicPr>
            <p:nvPr/>
          </p:nvPicPr>
          <p:blipFill rotWithShape="1">
            <a:blip r:embed="rId5" cstate="print">
              <a:extLst>
                <a:ext uri="{28A0092B-C50C-407E-A947-70E740481C1C}">
                  <a14:useLocalDpi xmlns:a14="http://schemas.microsoft.com/office/drawing/2010/main" val="0"/>
                </a:ext>
              </a:extLst>
            </a:blip>
            <a:srcRect l="4484" t="10302" r="5003" b="6250"/>
            <a:stretch/>
          </p:blipFill>
          <p:spPr bwMode="auto">
            <a:xfrm>
              <a:off x="3204162" y="306904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rrowheads="1"/>
            </p:cNvPicPr>
            <p:nvPr/>
          </p:nvPicPr>
          <p:blipFill rotWithShape="1">
            <a:blip r:embed="rId6" cstate="print">
              <a:extLst>
                <a:ext uri="{28A0092B-C50C-407E-A947-70E740481C1C}">
                  <a14:useLocalDpi xmlns:a14="http://schemas.microsoft.com/office/drawing/2010/main" val="0"/>
                </a:ext>
              </a:extLst>
            </a:blip>
            <a:srcRect l="4925" t="8944" r="5046" b="5496"/>
            <a:stretch/>
          </p:blipFill>
          <p:spPr bwMode="auto">
            <a:xfrm>
              <a:off x="7488324" y="198892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rrowheads="1"/>
            </p:cNvPicPr>
            <p:nvPr/>
          </p:nvPicPr>
          <p:blipFill rotWithShape="1">
            <a:blip r:embed="rId7" cstate="print">
              <a:extLst>
                <a:ext uri="{28A0092B-C50C-407E-A947-70E740481C1C}">
                  <a14:useLocalDpi xmlns:a14="http://schemas.microsoft.com/office/drawing/2010/main" val="0"/>
                </a:ext>
              </a:extLst>
            </a:blip>
            <a:srcRect l="3558" t="8485" r="5246" b="8859"/>
            <a:stretch/>
          </p:blipFill>
          <p:spPr bwMode="auto">
            <a:xfrm>
              <a:off x="1730162" y="306896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028934" y="4437192"/>
              <a:ext cx="1368000" cy="720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49" name="Picture 5"/>
            <p:cNvPicPr>
              <a:picLocks noChangeArrowheads="1"/>
            </p:cNvPicPr>
            <p:nvPr/>
          </p:nvPicPr>
          <p:blipFill rotWithShape="1">
            <a:blip r:embed="rId9" cstate="print">
              <a:extLst>
                <a:ext uri="{28A0092B-C50C-407E-A947-70E740481C1C}">
                  <a14:useLocalDpi xmlns:a14="http://schemas.microsoft.com/office/drawing/2010/main" val="0"/>
                </a:ext>
              </a:extLst>
            </a:blip>
            <a:srcRect l="4925" t="10668" r="4683" b="5711"/>
            <a:stretch/>
          </p:blipFill>
          <p:spPr bwMode="auto">
            <a:xfrm>
              <a:off x="1690298" y="4401188"/>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rrowheads="1"/>
            </p:cNvPicPr>
            <p:nvPr/>
          </p:nvPicPr>
          <p:blipFill rotWithShape="1">
            <a:blip r:embed="rId10" cstate="print">
              <a:extLst>
                <a:ext uri="{28A0092B-C50C-407E-A947-70E740481C1C}">
                  <a14:useLocalDpi xmlns:a14="http://schemas.microsoft.com/office/drawing/2010/main" val="0"/>
                </a:ext>
              </a:extLst>
            </a:blip>
            <a:srcRect l="3558" t="10656" r="4398" b="7917"/>
            <a:stretch/>
          </p:blipFill>
          <p:spPr bwMode="auto">
            <a:xfrm>
              <a:off x="6084320" y="306896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rrowheads="1"/>
            </p:cNvPicPr>
            <p:nvPr/>
          </p:nvPicPr>
          <p:blipFill rotWithShape="1">
            <a:blip r:embed="rId11" cstate="print">
              <a:extLst>
                <a:ext uri="{28A0092B-C50C-407E-A947-70E740481C1C}">
                  <a14:useLocalDpi xmlns:a14="http://schemas.microsoft.com/office/drawing/2010/main" val="0"/>
                </a:ext>
              </a:extLst>
            </a:blip>
            <a:srcRect l="3787" t="4662" r="4320" b="7038"/>
            <a:stretch/>
          </p:blipFill>
          <p:spPr bwMode="auto">
            <a:xfrm>
              <a:off x="1696124" y="198888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rrowheads="1"/>
            </p:cNvPicPr>
            <p:nvPr/>
          </p:nvPicPr>
          <p:blipFill rotWithShape="1">
            <a:blip r:embed="rId12" cstate="print">
              <a:extLst>
                <a:ext uri="{28A0092B-C50C-407E-A947-70E740481C1C}">
                  <a14:useLocalDpi xmlns:a14="http://schemas.microsoft.com/office/drawing/2010/main" val="0"/>
                </a:ext>
              </a:extLst>
            </a:blip>
            <a:srcRect t="5652" r="6119" b="8782"/>
            <a:stretch/>
          </p:blipFill>
          <p:spPr bwMode="auto">
            <a:xfrm>
              <a:off x="3167844" y="1988880"/>
              <a:ext cx="1368000"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048316" y="1988920"/>
              <a:ext cx="1368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long113.TRAINEE.001\Desktop\キャプチャ5.PN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0825" y="3068960"/>
              <a:ext cx="1368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Users\long113.TRAINEE.001\Desktop\キャプチャ7.PNG"/>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9601" y="4437192"/>
              <a:ext cx="1368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long113.TRAINEE.001\Desktop\キャプチャ8.PNG"/>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27684" y="5521328"/>
              <a:ext cx="1368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sers\long113.TRAINEE.001\Desktop\キャプチャ9.PNG"/>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80903" y="4401188"/>
              <a:ext cx="1368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7" descr="C:\Users\long113.TRAINEE.001\Desktop\キャプチャ1.PNG"/>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30794" y="1988880"/>
              <a:ext cx="1368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p:cNvSpPr txBox="1"/>
            <p:nvPr/>
          </p:nvSpPr>
          <p:spPr>
            <a:xfrm>
              <a:off x="107504" y="2636912"/>
              <a:ext cx="1582794"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１年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国語</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0" name="テキスト ボックス 59"/>
            <p:cNvSpPr txBox="1"/>
            <p:nvPr/>
          </p:nvSpPr>
          <p:spPr>
            <a:xfrm>
              <a:off x="1583667" y="2636912"/>
              <a:ext cx="1588693"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３年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国語</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1" name="テキスト ボックス 60"/>
            <p:cNvSpPr txBox="1"/>
            <p:nvPr/>
          </p:nvSpPr>
          <p:spPr>
            <a:xfrm>
              <a:off x="3064124" y="2632846"/>
              <a:ext cx="1566669"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４年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国語</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2" name="テキスト ボックス 61"/>
            <p:cNvSpPr txBox="1"/>
            <p:nvPr/>
          </p:nvSpPr>
          <p:spPr>
            <a:xfrm>
              <a:off x="4535844" y="2632846"/>
              <a:ext cx="1493090"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４年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国語</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3" name="テキスト ボックス 62"/>
            <p:cNvSpPr txBox="1"/>
            <p:nvPr/>
          </p:nvSpPr>
          <p:spPr>
            <a:xfrm>
              <a:off x="5948903" y="2636912"/>
              <a:ext cx="1550698" cy="400110"/>
            </a:xfrm>
            <a:prstGeom prst="rect">
              <a:avLst/>
            </a:prstGeom>
            <a:noFill/>
          </p:spPr>
          <p:txBody>
            <a:bodyPr wrap="square" rtlCol="0">
              <a:spAutoFit/>
            </a:bodyPr>
            <a:lstStyle/>
            <a:p>
              <a:pPr algn="ctr"/>
              <a:r>
                <a:rPr lang="ja-JP" altLang="en-US" sz="16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５</a:t>
              </a: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算数</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4" name="テキスト ボックス 63"/>
            <p:cNvSpPr txBox="1"/>
            <p:nvPr/>
          </p:nvSpPr>
          <p:spPr>
            <a:xfrm>
              <a:off x="3081928" y="3717032"/>
              <a:ext cx="1562232"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２年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生活</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5" name="テキスト ボックス 64"/>
            <p:cNvSpPr txBox="1"/>
            <p:nvPr/>
          </p:nvSpPr>
          <p:spPr>
            <a:xfrm>
              <a:off x="7396934" y="2661406"/>
              <a:ext cx="1567554"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５年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算数</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6" name="テキスト ボックス 65"/>
            <p:cNvSpPr txBox="1"/>
            <p:nvPr/>
          </p:nvSpPr>
          <p:spPr>
            <a:xfrm>
              <a:off x="200896" y="3717032"/>
              <a:ext cx="1529266" cy="400110"/>
            </a:xfrm>
            <a:prstGeom prst="rect">
              <a:avLst/>
            </a:prstGeom>
            <a:noFill/>
          </p:spPr>
          <p:txBody>
            <a:bodyPr wrap="square" rtlCol="0">
              <a:spAutoFit/>
            </a:bodyPr>
            <a:lstStyle/>
            <a:p>
              <a:pPr algn="ctr"/>
              <a:r>
                <a:rPr lang="ja-JP" altLang="en-US" sz="1600" dirty="0" smtClean="0">
                  <a:solidFill>
                    <a:schemeClr val="bg2">
                      <a:lumMod val="25000"/>
                    </a:schemeClr>
                  </a:solidFill>
                  <a:latin typeface="HG丸ｺﾞｼｯｸM-PRO" panose="020F0600000000000000" pitchFamily="50" charset="-128"/>
                  <a:ea typeface="HG丸ｺﾞｼｯｸM-PRO" panose="020F0600000000000000" pitchFamily="50" charset="-128"/>
                </a:rPr>
                <a:t>６年</a:t>
              </a:r>
              <a:r>
                <a:rPr lang="ja-JP" altLang="en-US" sz="2000" dirty="0" smtClean="0">
                  <a:solidFill>
                    <a:schemeClr val="bg2">
                      <a:lumMod val="25000"/>
                    </a:schemeClr>
                  </a:solidFill>
                  <a:latin typeface="HG丸ｺﾞｼｯｸM-PRO" panose="020F0600000000000000" pitchFamily="50" charset="-128"/>
                  <a:ea typeface="HG丸ｺﾞｼｯｸM-PRO" panose="020F0600000000000000" pitchFamily="50" charset="-128"/>
                </a:rPr>
                <a:t>　理科</a:t>
              </a:r>
              <a:endParaRPr kumimoji="1" lang="ja-JP" altLang="en-US" sz="2000" dirty="0">
                <a:solidFill>
                  <a:schemeClr val="bg2">
                    <a:lumMod val="25000"/>
                  </a:schemeClr>
                </a:solidFill>
                <a:latin typeface="HG丸ｺﾞｼｯｸM-PRO" panose="020F0600000000000000" pitchFamily="50" charset="-128"/>
                <a:ea typeface="HG丸ｺﾞｼｯｸM-PRO" panose="020F0600000000000000" pitchFamily="50" charset="-128"/>
              </a:endParaRPr>
            </a:p>
          </p:txBody>
        </p:sp>
        <p:sp>
          <p:nvSpPr>
            <p:cNvPr id="67" name="テキスト ボックス 66"/>
            <p:cNvSpPr txBox="1"/>
            <p:nvPr/>
          </p:nvSpPr>
          <p:spPr>
            <a:xfrm>
              <a:off x="7416316" y="3717032"/>
              <a:ext cx="1548867" cy="400110"/>
            </a:xfrm>
            <a:prstGeom prst="rect">
              <a:avLst/>
            </a:prstGeom>
            <a:noFill/>
          </p:spPr>
          <p:txBody>
            <a:bodyPr wrap="square" rtlCol="0">
              <a:spAutoFit/>
            </a:bodyPr>
            <a:lstStyle/>
            <a:p>
              <a:pPr algn="ctr"/>
              <a:r>
                <a:rPr lang="ja-JP" altLang="en-US" sz="1600" spc="-3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lang="ja-JP" altLang="en-US" sz="2000" spc="-3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外国語</a:t>
              </a:r>
              <a:endParaRPr kumimoji="1" lang="ja-JP" altLang="en-US" sz="2000" spc="-3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8" name="テキスト ボックス 67"/>
            <p:cNvSpPr txBox="1"/>
            <p:nvPr/>
          </p:nvSpPr>
          <p:spPr>
            <a:xfrm>
              <a:off x="4486675" y="3717032"/>
              <a:ext cx="1597645"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５年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図工</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1583668" y="6233246"/>
              <a:ext cx="1594518"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総合</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0" name="テキスト ボックス 69"/>
            <p:cNvSpPr txBox="1"/>
            <p:nvPr/>
          </p:nvSpPr>
          <p:spPr>
            <a:xfrm>
              <a:off x="5940152" y="5085184"/>
              <a:ext cx="1550697"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音楽</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1" name="テキスト ボックス 70"/>
            <p:cNvSpPr txBox="1"/>
            <p:nvPr/>
          </p:nvSpPr>
          <p:spPr>
            <a:xfrm>
              <a:off x="7416316" y="5085184"/>
              <a:ext cx="1512168"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４年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体育</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2" name="テキスト ボックス 71"/>
            <p:cNvSpPr txBox="1"/>
            <p:nvPr/>
          </p:nvSpPr>
          <p:spPr>
            <a:xfrm>
              <a:off x="5948903" y="3717032"/>
              <a:ext cx="1576272"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総合</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3" name="テキスト ボックス 72"/>
            <p:cNvSpPr txBox="1"/>
            <p:nvPr/>
          </p:nvSpPr>
          <p:spPr>
            <a:xfrm>
              <a:off x="4499992" y="5085184"/>
              <a:ext cx="1620179"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理科</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4" name="テキスト ボックス 73"/>
            <p:cNvSpPr txBox="1"/>
            <p:nvPr/>
          </p:nvSpPr>
          <p:spPr>
            <a:xfrm>
              <a:off x="3023828" y="5085184"/>
              <a:ext cx="1572494"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５年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算数</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5" name="テキスト ボックス 74"/>
            <p:cNvSpPr txBox="1"/>
            <p:nvPr/>
          </p:nvSpPr>
          <p:spPr>
            <a:xfrm>
              <a:off x="107504" y="5085184"/>
              <a:ext cx="1582794"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５年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社会</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6" name="テキスト ボックス 75"/>
            <p:cNvSpPr txBox="1"/>
            <p:nvPr/>
          </p:nvSpPr>
          <p:spPr>
            <a:xfrm>
              <a:off x="1583668" y="5085184"/>
              <a:ext cx="1656032"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４年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算数</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77" name="テキスト ボックス 76"/>
            <p:cNvSpPr txBox="1"/>
            <p:nvPr/>
          </p:nvSpPr>
          <p:spPr>
            <a:xfrm>
              <a:off x="71500" y="6201308"/>
              <a:ext cx="1582794" cy="400110"/>
            </a:xfrm>
            <a:prstGeom prst="rect">
              <a:avLst/>
            </a:prstGeom>
            <a:noFill/>
          </p:spPr>
          <p:txBody>
            <a:bodyPr wrap="square" rtlCol="0">
              <a:spAutoFit/>
            </a:bodyPr>
            <a:lstStyle/>
            <a:p>
              <a:pPr algn="ctr"/>
              <a:r>
                <a:rPr kumimoji="1"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４年</a:t>
              </a:r>
              <a:r>
                <a:rPr kumimoji="1"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総合</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pic>
          <p:nvPicPr>
            <p:cNvPr id="7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0896" y="5521328"/>
              <a:ext cx="1368000" cy="76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18675" y="4388068"/>
              <a:ext cx="1368000" cy="76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1172" y="4388067"/>
              <a:ext cx="1368000" cy="76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72361" y="5521327"/>
              <a:ext cx="1368000" cy="76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51668" y="1986514"/>
              <a:ext cx="1332000" cy="74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テキスト ボックス 82"/>
            <p:cNvSpPr txBox="1"/>
            <p:nvPr/>
          </p:nvSpPr>
          <p:spPr>
            <a:xfrm>
              <a:off x="1568896" y="3717032"/>
              <a:ext cx="1635266" cy="400110"/>
            </a:xfrm>
            <a:prstGeom prst="rect">
              <a:avLst/>
            </a:prstGeom>
            <a:noFill/>
          </p:spPr>
          <p:txBody>
            <a:bodyPr wrap="square" rtlCol="0">
              <a:spAutoFit/>
            </a:bodyPr>
            <a:lstStyle/>
            <a:p>
              <a:pPr algn="ctr"/>
              <a:r>
                <a:rPr lang="ja-JP" altLang="en-US" sz="16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lang="ja-JP" altLang="en-US" sz="2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理科</a:t>
              </a:r>
              <a:endParaRPr kumimoji="1" lang="ja-JP" altLang="en-US" sz="2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84" name="テキスト ボックス 83"/>
            <p:cNvSpPr txBox="1"/>
            <p:nvPr/>
          </p:nvSpPr>
          <p:spPr>
            <a:xfrm>
              <a:off x="3059832" y="6228033"/>
              <a:ext cx="1548867" cy="400110"/>
            </a:xfrm>
            <a:prstGeom prst="rect">
              <a:avLst/>
            </a:prstGeom>
            <a:noFill/>
          </p:spPr>
          <p:txBody>
            <a:bodyPr wrap="square" rtlCol="0">
              <a:spAutoFit/>
            </a:bodyPr>
            <a:lstStyle/>
            <a:p>
              <a:pPr algn="ctr"/>
              <a:r>
                <a:rPr lang="ja-JP" altLang="en-US" sz="1600" spc="-3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６年</a:t>
              </a:r>
              <a:r>
                <a:rPr lang="ja-JP" altLang="en-US" sz="2000" spc="-3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　外国語</a:t>
              </a:r>
              <a:endParaRPr kumimoji="1" lang="ja-JP" altLang="en-US" sz="2000" spc="-3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85" name="正方形/長方形 84"/>
            <p:cNvSpPr/>
            <p:nvPr/>
          </p:nvSpPr>
          <p:spPr>
            <a:xfrm>
              <a:off x="4753797" y="5512224"/>
              <a:ext cx="4210691" cy="108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737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585573" y="1844824"/>
            <a:ext cx="10315146" cy="2390591"/>
          </a:xfrm>
          <a:prstGeom prst="rect">
            <a:avLst/>
          </a:prstGeom>
          <a:noFill/>
        </p:spPr>
        <p:txBody>
          <a:bodyPr wrap="square" rtlCol="0">
            <a:spAutoFit/>
          </a:bodyPr>
          <a:lstStyle/>
          <a:p>
            <a:pPr algn="ctr">
              <a:lnSpc>
                <a:spcPct val="150000"/>
              </a:lnSpc>
            </a:pPr>
            <a:r>
              <a:rPr lang="ja-JP" altLang="en-US"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小学校プログラミング教育</a:t>
            </a:r>
            <a:endParaRPr lang="en-US" altLang="ja-JP"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ctr">
              <a:lnSpc>
                <a:spcPct val="150000"/>
              </a:lnSpc>
            </a:pPr>
            <a:r>
              <a:rPr lang="ja-JP" altLang="en-US"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校内研修</a:t>
            </a:r>
            <a:r>
              <a:rPr kumimoji="1" lang="ja-JP" altLang="en-US"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＜ステップ２＞</a:t>
            </a:r>
            <a:endParaRPr kumimoji="1" lang="ja-JP" altLang="en-US" sz="54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5"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17</a:t>
            </a:fld>
            <a:endParaRPr lang="ja-JP" altLang="en-US" dirty="0">
              <a:solidFill>
                <a:prstClr val="black">
                  <a:lumMod val="85000"/>
                  <a:lumOff val="15000"/>
                </a:prstClr>
              </a:solidFill>
            </a:endParaRPr>
          </a:p>
        </p:txBody>
      </p:sp>
    </p:spTree>
    <p:extLst>
      <p:ext uri="{BB962C8B-B14F-4D97-AF65-F5344CB8AC3E}">
        <p14:creationId xmlns:p14="http://schemas.microsoft.com/office/powerpoint/2010/main" val="8094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585573" y="1844824"/>
            <a:ext cx="10315146" cy="2390591"/>
          </a:xfrm>
          <a:prstGeom prst="rect">
            <a:avLst/>
          </a:prstGeom>
          <a:noFill/>
        </p:spPr>
        <p:txBody>
          <a:bodyPr wrap="square" rtlCol="0">
            <a:spAutoFit/>
          </a:bodyPr>
          <a:lstStyle/>
          <a:p>
            <a:pPr algn="ctr">
              <a:lnSpc>
                <a:spcPct val="150000"/>
              </a:lnSpc>
            </a:pPr>
            <a:r>
              <a:rPr lang="ja-JP" altLang="en-US"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小学校プログラミング教育</a:t>
            </a:r>
            <a:endParaRPr lang="en-US" altLang="ja-JP"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ctr">
              <a:lnSpc>
                <a:spcPct val="150000"/>
              </a:lnSpc>
            </a:pPr>
            <a:r>
              <a:rPr lang="ja-JP" altLang="en-US"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校内研修</a:t>
            </a:r>
            <a:r>
              <a:rPr kumimoji="1" lang="ja-JP" altLang="en-US" sz="54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＜ステップ２＞</a:t>
            </a:r>
            <a:endParaRPr kumimoji="1" lang="ja-JP" altLang="en-US" sz="54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5"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1</a:t>
            </a:fld>
            <a:endParaRPr lang="ja-JP" altLang="en-US" dirty="0">
              <a:solidFill>
                <a:prstClr val="black">
                  <a:lumMod val="85000"/>
                  <a:lumOff val="15000"/>
                </a:prstClr>
              </a:solidFill>
            </a:endParaRPr>
          </a:p>
        </p:txBody>
      </p:sp>
    </p:spTree>
    <p:extLst>
      <p:ext uri="{BB962C8B-B14F-4D97-AF65-F5344CB8AC3E}">
        <p14:creationId xmlns:p14="http://schemas.microsoft.com/office/powerpoint/2010/main" val="323858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4294967295"/>
          </p:nvPr>
        </p:nvSpPr>
        <p:spPr>
          <a:xfrm>
            <a:off x="7010400" y="6461125"/>
            <a:ext cx="2133600" cy="365125"/>
          </a:xfrm>
        </p:spPr>
        <p:txBody>
          <a:bodyPr/>
          <a:lstStyle/>
          <a:p>
            <a:fld id="{1F757C9C-233D-4A80-9528-D2A855D9FDFE}" type="slidenum">
              <a:rPr lang="ja-JP" altLang="en-US" smtClean="0"/>
              <a:pPr/>
              <a:t>2</a:t>
            </a:fld>
            <a:endParaRPr lang="ja-JP" altLang="en-US"/>
          </a:p>
        </p:txBody>
      </p:sp>
      <p:sp>
        <p:nvSpPr>
          <p:cNvPr id="7" name="雲形吹き出し 6"/>
          <p:cNvSpPr/>
          <p:nvPr/>
        </p:nvSpPr>
        <p:spPr>
          <a:xfrm>
            <a:off x="193889" y="1597893"/>
            <a:ext cx="7491363" cy="3805089"/>
          </a:xfrm>
          <a:prstGeom prst="cloudCallout">
            <a:avLst>
              <a:gd name="adj1" fmla="val 43309"/>
              <a:gd name="adj2" fmla="val 51708"/>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プログラミング教育を取り入れた</a:t>
            </a:r>
            <a:r>
              <a:rPr lang="ja-JP" altLang="en-US" sz="4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授業のイメージ</a:t>
            </a:r>
            <a:r>
              <a:rPr kumimoji="1" lang="ja-JP" altLang="en-US" sz="4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を</a:t>
            </a:r>
            <a:r>
              <a:rPr lang="ja-JP" altLang="en-US" sz="4000" dirty="0">
                <a:solidFill>
                  <a:schemeClr val="tx1">
                    <a:lumMod val="85000"/>
                    <a:lumOff val="15000"/>
                  </a:schemeClr>
                </a:solidFill>
                <a:latin typeface="HG丸ｺﾞｼｯｸM-PRO" panose="020F0600000000000000" pitchFamily="50" charset="-128"/>
                <a:ea typeface="HG丸ｺﾞｼｯｸM-PRO" panose="020F0600000000000000" pitchFamily="50" charset="-128"/>
              </a:rPr>
              <a:t>持とう</a:t>
            </a:r>
            <a:r>
              <a:rPr kumimoji="1" lang="ja-JP" altLang="en-US" sz="40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a:t>
            </a:r>
            <a:endParaRPr kumimoji="1" lang="ja-JP" altLang="en-US" sz="4000" dirty="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79512" y="764704"/>
            <a:ext cx="3744416" cy="769441"/>
          </a:xfrm>
          <a:prstGeom prst="rect">
            <a:avLst/>
          </a:prstGeom>
          <a:noFill/>
        </p:spPr>
        <p:txBody>
          <a:bodyPr wrap="square" rtlCol="0">
            <a:spAutoFit/>
          </a:bodyPr>
          <a:lstStyle/>
          <a:p>
            <a:r>
              <a:rPr kumimoji="1" lang="ja-JP" altLang="en-US" sz="4400" dirty="0" smtClean="0">
                <a:solidFill>
                  <a:srgbClr val="FF0000"/>
                </a:solidFill>
                <a:latin typeface="HG丸ｺﾞｼｯｸM-PRO" panose="020F0600000000000000" pitchFamily="50" charset="-128"/>
                <a:ea typeface="HG丸ｺﾞｼｯｸM-PRO" panose="020F0600000000000000" pitchFamily="50" charset="-128"/>
              </a:rPr>
              <a:t>研修のねらい</a:t>
            </a:r>
            <a:endParaRPr kumimoji="1" lang="ja-JP" altLang="en-US" sz="4400"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3"/>
          <a:stretch>
            <a:fillRect/>
          </a:stretch>
        </p:blipFill>
        <p:spPr>
          <a:xfrm>
            <a:off x="6506816" y="4104075"/>
            <a:ext cx="2637184" cy="2276631"/>
          </a:xfrm>
          <a:prstGeom prst="rect">
            <a:avLst/>
          </a:prstGeom>
        </p:spPr>
      </p:pic>
    </p:spTree>
    <p:extLst>
      <p:ext uri="{BB962C8B-B14F-4D97-AF65-F5344CB8AC3E}">
        <p14:creationId xmlns:p14="http://schemas.microsoft.com/office/powerpoint/2010/main" val="41516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タイトル 1"/>
          <p:cNvSpPr txBox="1">
            <a:spLocks/>
          </p:cNvSpPr>
          <p:nvPr/>
        </p:nvSpPr>
        <p:spPr>
          <a:xfrm>
            <a:off x="1014861" y="1764118"/>
            <a:ext cx="7114278" cy="3105042"/>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１　模擬授業動画を見よう</a:t>
            </a:r>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２</a:t>
            </a:r>
            <a:r>
              <a:rPr lang="ja-JP" altLang="en-US"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模擬授業を受けよう</a:t>
            </a:r>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３</a:t>
            </a:r>
            <a:r>
              <a:rPr lang="ja-JP" altLang="en-US"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振り返りをしよう</a:t>
            </a:r>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endParaRPr lang="ja-JP" altLang="en-US" sz="2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3167844" y="476672"/>
            <a:ext cx="2808312" cy="707886"/>
          </a:xfrm>
          <a:prstGeom prst="rect">
            <a:avLst/>
          </a:prstGeom>
          <a:noFill/>
        </p:spPr>
        <p:txBody>
          <a:bodyPr wrap="square" rtlCol="0">
            <a:spAutoFit/>
          </a:bodyPr>
          <a:lstStyle/>
          <a:p>
            <a:pPr algn="ctr"/>
            <a:r>
              <a:rPr kumimoji="1" lang="ja-JP" altLang="en-US" sz="4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研修内容</a:t>
            </a:r>
            <a:endParaRPr kumimoji="1" lang="ja-JP" altLang="en-US" sz="40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6"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3</a:t>
            </a:fld>
            <a:endParaRPr lang="ja-JP" altLang="en-US" dirty="0">
              <a:solidFill>
                <a:prstClr val="black">
                  <a:lumMod val="85000"/>
                  <a:lumOff val="15000"/>
                </a:prstClr>
              </a:solidFill>
            </a:endParaRPr>
          </a:p>
        </p:txBody>
      </p:sp>
      <p:pic>
        <p:nvPicPr>
          <p:cNvPr id="8" name="図 7"/>
          <p:cNvPicPr>
            <a:picLocks noChangeAspect="1"/>
          </p:cNvPicPr>
          <p:nvPr/>
        </p:nvPicPr>
        <p:blipFill>
          <a:blip r:embed="rId3"/>
          <a:stretch>
            <a:fillRect/>
          </a:stretch>
        </p:blipFill>
        <p:spPr>
          <a:xfrm>
            <a:off x="6506816" y="4104075"/>
            <a:ext cx="2637184" cy="2276631"/>
          </a:xfrm>
          <a:prstGeom prst="rect">
            <a:avLst/>
          </a:prstGeom>
        </p:spPr>
      </p:pic>
    </p:spTree>
    <p:extLst>
      <p:ext uri="{BB962C8B-B14F-4D97-AF65-F5344CB8AC3E}">
        <p14:creationId xmlns:p14="http://schemas.microsoft.com/office/powerpoint/2010/main" val="332977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3167844" y="476672"/>
            <a:ext cx="2808312" cy="707886"/>
          </a:xfrm>
          <a:prstGeom prst="rect">
            <a:avLst/>
          </a:prstGeom>
          <a:noFill/>
        </p:spPr>
        <p:txBody>
          <a:bodyPr wrap="square" rtlCol="0">
            <a:spAutoFit/>
          </a:bodyPr>
          <a:lstStyle/>
          <a:p>
            <a:pPr algn="ctr"/>
            <a:r>
              <a:rPr kumimoji="1" lang="ja-JP" altLang="en-US" sz="40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研修内容</a:t>
            </a:r>
            <a:endParaRPr kumimoji="1" lang="ja-JP" altLang="en-US" sz="4000" dirty="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6"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4</a:t>
            </a:fld>
            <a:endParaRPr lang="ja-JP" altLang="en-US" dirty="0">
              <a:solidFill>
                <a:prstClr val="black">
                  <a:lumMod val="85000"/>
                  <a:lumOff val="15000"/>
                </a:prstClr>
              </a:solidFill>
            </a:endParaRPr>
          </a:p>
        </p:txBody>
      </p:sp>
      <p:pic>
        <p:nvPicPr>
          <p:cNvPr id="7" name="図 6"/>
          <p:cNvPicPr>
            <a:picLocks noChangeAspect="1"/>
          </p:cNvPicPr>
          <p:nvPr/>
        </p:nvPicPr>
        <p:blipFill>
          <a:blip r:embed="rId3"/>
          <a:stretch>
            <a:fillRect/>
          </a:stretch>
        </p:blipFill>
        <p:spPr>
          <a:xfrm>
            <a:off x="6506816" y="4104075"/>
            <a:ext cx="2637184" cy="2276631"/>
          </a:xfrm>
          <a:prstGeom prst="rect">
            <a:avLst/>
          </a:prstGeom>
        </p:spPr>
      </p:pic>
      <p:sp>
        <p:nvSpPr>
          <p:cNvPr id="8" name="タイトル 1"/>
          <p:cNvSpPr txBox="1">
            <a:spLocks/>
          </p:cNvSpPr>
          <p:nvPr/>
        </p:nvSpPr>
        <p:spPr>
          <a:xfrm>
            <a:off x="1014861" y="1764118"/>
            <a:ext cx="7114278" cy="3105042"/>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１　模擬授業動画を見よう</a:t>
            </a:r>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２</a:t>
            </a:r>
            <a:r>
              <a:rPr lang="ja-JP" altLang="en-US"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　模擬授業を受けよう</a:t>
            </a:r>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algn="l"/>
            <a:r>
              <a:rPr lang="ja-JP" altLang="en-US"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rPr>
              <a:t>３　振り返りをしよう</a:t>
            </a:r>
            <a:endParaRPr lang="en-US" altLang="ja-JP" sz="3700" dirty="0" smtClean="0">
              <a:solidFill>
                <a:schemeClr val="bg1">
                  <a:lumMod val="85000"/>
                </a:schemeClr>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endParaRPr lang="ja-JP" altLang="en-US" sz="29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7830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5</a:t>
            </a:fld>
            <a:endParaRPr lang="ja-JP" altLang="en-US" dirty="0">
              <a:solidFill>
                <a:prstClr val="black">
                  <a:lumMod val="85000"/>
                  <a:lumOff val="15000"/>
                </a:prstClr>
              </a:solidFill>
            </a:endParaRPr>
          </a:p>
        </p:txBody>
      </p:sp>
      <p:sp>
        <p:nvSpPr>
          <p:cNvPr id="8" name="タイトル 1"/>
          <p:cNvSpPr txBox="1">
            <a:spLocks/>
          </p:cNvSpPr>
          <p:nvPr/>
        </p:nvSpPr>
        <p:spPr>
          <a:xfrm>
            <a:off x="440691" y="611990"/>
            <a:ext cx="8262619" cy="58476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第５学年 算数「多角形と円をくわしく調べよう」</a:t>
            </a:r>
            <a:endParaRPr lang="en-US" altLang="ja-JP" sz="28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588145170"/>
              </p:ext>
            </p:extLst>
          </p:nvPr>
        </p:nvGraphicFramePr>
        <p:xfrm>
          <a:off x="395536" y="1196752"/>
          <a:ext cx="8330584" cy="5040560"/>
        </p:xfrm>
        <a:graphic>
          <a:graphicData uri="http://schemas.openxmlformats.org/drawingml/2006/table">
            <a:tbl>
              <a:tblPr firstRow="1" bandRow="1">
                <a:tableStyleId>{93296810-A885-4BE3-A3E7-6D5BEEA58F35}</a:tableStyleId>
              </a:tblPr>
              <a:tblGrid>
                <a:gridCol w="8330584">
                  <a:extLst>
                    <a:ext uri="{9D8B030D-6E8A-4147-A177-3AD203B41FA5}">
                      <a16:colId xmlns="" xmlns:a16="http://schemas.microsoft.com/office/drawing/2014/main" val="20000"/>
                    </a:ext>
                  </a:extLst>
                </a:gridCol>
              </a:tblGrid>
              <a:tr h="1089105">
                <a:tc>
                  <a:txBody>
                    <a:bodyPr/>
                    <a:lstStyle/>
                    <a:p>
                      <a:pPr algn="ctr">
                        <a:lnSpc>
                          <a:spcPct val="100000"/>
                        </a:lnSpc>
                        <a:spcAft>
                          <a:spcPts val="0"/>
                        </a:spcAft>
                      </a:pPr>
                      <a:r>
                        <a:rPr lang="ja-JP" altLang="en-US" sz="3200" b="0" kern="100" dirty="0" smtClean="0">
                          <a:solidFill>
                            <a:schemeClr val="tx1">
                              <a:lumMod val="85000"/>
                              <a:lumOff val="15000"/>
                            </a:schemeClr>
                          </a:solidFill>
                          <a:effectLst/>
                          <a:latin typeface="ＭＳ ゴシック" panose="020B0609070205080204" pitchFamily="49" charset="-128"/>
                          <a:ea typeface="ＭＳ ゴシック" panose="020B0609070205080204" pitchFamily="49" charset="-128"/>
                        </a:rPr>
                        <a:t>小学校学習指導要領</a:t>
                      </a:r>
                      <a:endParaRPr lang="en-US" altLang="ja-JP" sz="3200" b="0" kern="100" dirty="0" smtClean="0">
                        <a:solidFill>
                          <a:schemeClr val="tx1">
                            <a:lumMod val="85000"/>
                            <a:lumOff val="15000"/>
                          </a:schemeClr>
                        </a:solidFill>
                        <a:effectLst/>
                        <a:latin typeface="ＭＳ ゴシック" panose="020B0609070205080204" pitchFamily="49" charset="-128"/>
                        <a:ea typeface="ＭＳ ゴシック" panose="020B0609070205080204" pitchFamily="49" charset="-128"/>
                      </a:endParaRPr>
                    </a:p>
                    <a:p>
                      <a:pPr algn="ctr">
                        <a:lnSpc>
                          <a:spcPct val="100000"/>
                        </a:lnSpc>
                        <a:spcAft>
                          <a:spcPts val="0"/>
                        </a:spcAft>
                      </a:pPr>
                      <a:r>
                        <a:rPr lang="ja-JP" altLang="en-US" sz="2800" b="0" kern="100" dirty="0" smtClean="0">
                          <a:solidFill>
                            <a:schemeClr val="tx1">
                              <a:lumMod val="85000"/>
                              <a:lumOff val="15000"/>
                            </a:schemeClr>
                          </a:solidFill>
                          <a:effectLst/>
                          <a:latin typeface="ＭＳ ゴシック" panose="020B0609070205080204" pitchFamily="49" charset="-128"/>
                          <a:ea typeface="ＭＳ ゴシック" panose="020B0609070205080204" pitchFamily="49" charset="-128"/>
                        </a:rPr>
                        <a:t>第３ 　指導計画の作成と内容の取扱い</a:t>
                      </a:r>
                      <a:endParaRPr lang="ja-JP" sz="2800" b="0" kern="100" dirty="0">
                        <a:solidFill>
                          <a:schemeClr val="tx1">
                            <a:lumMod val="85000"/>
                            <a:lumOff val="15000"/>
                          </a:schemeClr>
                        </a:solidFill>
                        <a:effectLst/>
                        <a:latin typeface="ＭＳ ゴシック" panose="020B0609070205080204" pitchFamily="49" charset="-128"/>
                        <a:ea typeface="ＭＳ ゴシック" panose="020B0609070205080204" pitchFamily="49" charset="-128"/>
                        <a:cs typeface="ＭＳ Ｐゴシック"/>
                      </a:endParaRPr>
                    </a:p>
                  </a:txBody>
                  <a:tcPr marL="62865" marR="62865" marT="0" marB="0" anchor="ctr"/>
                </a:tc>
                <a:extLst>
                  <a:ext uri="{0D108BD9-81ED-4DB2-BD59-A6C34878D82A}">
                    <a16:rowId xmlns="" xmlns:a16="http://schemas.microsoft.com/office/drawing/2014/main" val="10000"/>
                  </a:ext>
                </a:extLst>
              </a:tr>
              <a:tr h="3951455">
                <a:tc>
                  <a:txBody>
                    <a:bodyPr/>
                    <a:lstStyle/>
                    <a:p>
                      <a:pPr marL="342900" indent="-342900" algn="l">
                        <a:buFont typeface="Wingdings" panose="05000000000000000000" pitchFamily="2" charset="2"/>
                        <a:buChar char="l"/>
                      </a:pPr>
                      <a:r>
                        <a:rPr kumimoji="1" lang="ja-JP" altLang="en-US" sz="320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正多角形の作図を行う学習</a:t>
                      </a:r>
                      <a:endParaRPr kumimoji="1" lang="en-US" altLang="ja-JP" sz="320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0" indent="0" algn="l">
                        <a:buFont typeface="Wingdings" panose="05000000000000000000" pitchFamily="2" charset="2"/>
                        <a:buNone/>
                      </a:pPr>
                      <a:endParaRPr kumimoji="1" lang="en-US" altLang="ja-JP" sz="105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0" indent="0" algn="l">
                        <a:buFont typeface="Wingdings" panose="05000000000000000000" pitchFamily="2" charset="2"/>
                        <a:buNone/>
                      </a:pPr>
                      <a:endParaRPr kumimoji="1" lang="en-US" altLang="ja-JP" sz="105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0" indent="0" algn="l">
                        <a:buFont typeface="Wingdings" panose="05000000000000000000" pitchFamily="2" charset="2"/>
                        <a:buNone/>
                      </a:pPr>
                      <a:endParaRPr kumimoji="1" lang="en-US" altLang="ja-JP" sz="105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342900" indent="-342900" algn="l">
                        <a:buFont typeface="Wingdings" panose="05000000000000000000" pitchFamily="2" charset="2"/>
                        <a:buChar char="l"/>
                      </a:pPr>
                      <a:r>
                        <a:rPr kumimoji="1" lang="ja-JP" altLang="en-US" sz="320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正確な繰り返し作業を行う必要がある場面</a:t>
                      </a:r>
                      <a:endParaRPr kumimoji="1" lang="en-US" altLang="ja-JP" sz="320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0" indent="0" algn="l">
                        <a:buFont typeface="Wingdings" panose="05000000000000000000" pitchFamily="2" charset="2"/>
                        <a:buNone/>
                      </a:pPr>
                      <a:endParaRPr kumimoji="1" lang="en-US" altLang="ja-JP" sz="105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0" indent="0" algn="l">
                        <a:buFont typeface="Wingdings" panose="05000000000000000000" pitchFamily="2" charset="2"/>
                        <a:buNone/>
                      </a:pPr>
                      <a:endParaRPr kumimoji="1" lang="en-US" altLang="ja-JP" sz="105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0" indent="0" algn="l">
                        <a:buFont typeface="Wingdings" panose="05000000000000000000" pitchFamily="2" charset="2"/>
                        <a:buNone/>
                      </a:pPr>
                      <a:endParaRPr kumimoji="1" lang="en-US" altLang="ja-JP" sz="105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endParaRPr>
                    </a:p>
                    <a:p>
                      <a:pPr marL="342900" indent="-342900" algn="l">
                        <a:buFont typeface="Wingdings" panose="05000000000000000000" pitchFamily="2" charset="2"/>
                        <a:buChar char="l"/>
                      </a:pPr>
                      <a:r>
                        <a:rPr kumimoji="1" lang="ja-JP" altLang="en-US" sz="3200" u="none" strike="noStrike" kern="1200" baseline="0" dirty="0" smtClean="0">
                          <a:solidFill>
                            <a:schemeClr val="tx1">
                              <a:lumMod val="85000"/>
                              <a:lumOff val="15000"/>
                            </a:schemeClr>
                          </a:solidFill>
                          <a:latin typeface="HG丸ｺﾞｼｯｸM-PRO" panose="020F0600000000000000" pitchFamily="50" charset="-128"/>
                          <a:ea typeface="HG丸ｺﾞｼｯｸM-PRO" panose="020F0600000000000000" pitchFamily="50" charset="-128"/>
                        </a:rPr>
                        <a:t>更に一部を変えることでいろいろな正多角形を同様に考えることができる場面</a:t>
                      </a:r>
                      <a:endParaRPr lang="ja-JP" sz="5400" kern="100" dirty="0">
                        <a:solidFill>
                          <a:schemeClr val="tx1">
                            <a:lumMod val="85000"/>
                            <a:lumOff val="15000"/>
                          </a:schemeClr>
                        </a:solidFill>
                        <a:effectLst/>
                        <a:latin typeface="HG丸ｺﾞｼｯｸM-PRO" panose="020F0600000000000000" pitchFamily="50" charset="-128"/>
                        <a:ea typeface="HG丸ｺﾞｼｯｸM-PRO" panose="020F0600000000000000" pitchFamily="50" charset="-128"/>
                        <a:cs typeface="ＭＳ Ｐゴシック"/>
                      </a:endParaRPr>
                    </a:p>
                  </a:txBody>
                  <a:tcPr marL="62865" marR="62865" marT="0" marB="0" anchor="ct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2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6</a:t>
            </a:fld>
            <a:endParaRPr lang="ja-JP" altLang="en-US" dirty="0">
              <a:solidFill>
                <a:prstClr val="black">
                  <a:lumMod val="85000"/>
                  <a:lumOff val="15000"/>
                </a:prstClr>
              </a:solidFill>
            </a:endParaRPr>
          </a:p>
        </p:txBody>
      </p:sp>
      <p:sp>
        <p:nvSpPr>
          <p:cNvPr id="8" name="タイトル 1"/>
          <p:cNvSpPr txBox="1">
            <a:spLocks/>
          </p:cNvSpPr>
          <p:nvPr/>
        </p:nvSpPr>
        <p:spPr>
          <a:xfrm>
            <a:off x="440691" y="611990"/>
            <a:ext cx="8262619" cy="58476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第５学年 算数「多角形と円をくわしく調べよう」</a:t>
            </a:r>
            <a:endParaRPr lang="en-US" altLang="ja-JP" sz="28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056402678"/>
              </p:ext>
            </p:extLst>
          </p:nvPr>
        </p:nvGraphicFramePr>
        <p:xfrm>
          <a:off x="479903" y="1340768"/>
          <a:ext cx="8159715" cy="1944216"/>
        </p:xfrm>
        <a:graphic>
          <a:graphicData uri="http://schemas.openxmlformats.org/drawingml/2006/table">
            <a:tbl>
              <a:tblPr firstRow="1" bandRow="1">
                <a:tableStyleId>{93296810-A885-4BE3-A3E7-6D5BEEA58F35}</a:tableStyleId>
              </a:tblPr>
              <a:tblGrid>
                <a:gridCol w="8159715">
                  <a:extLst>
                    <a:ext uri="{9D8B030D-6E8A-4147-A177-3AD203B41FA5}">
                      <a16:colId xmlns="" xmlns:a16="http://schemas.microsoft.com/office/drawing/2014/main" val="20000"/>
                    </a:ext>
                  </a:extLst>
                </a:gridCol>
              </a:tblGrid>
              <a:tr h="533092">
                <a:tc>
                  <a:txBody>
                    <a:bodyPr/>
                    <a:lstStyle/>
                    <a:p>
                      <a:pPr algn="ctr"/>
                      <a:r>
                        <a:rPr kumimoji="1" lang="ja-JP" altLang="en-US" sz="2800" b="0" dirty="0" smtClean="0">
                          <a:solidFill>
                            <a:schemeClr val="tx1">
                              <a:lumMod val="85000"/>
                              <a:lumOff val="15000"/>
                            </a:schemeClr>
                          </a:solidFill>
                          <a:latin typeface="ＭＳ ゴシック" panose="020B0609070205080204" pitchFamily="49" charset="-128"/>
                          <a:ea typeface="ＭＳ ゴシック" panose="020B0609070205080204" pitchFamily="49" charset="-128"/>
                        </a:rPr>
                        <a:t>本時のねらい</a:t>
                      </a:r>
                      <a:endParaRPr kumimoji="1" lang="ja-JP" altLang="en-US" sz="2800" b="0" dirty="0">
                        <a:solidFill>
                          <a:schemeClr val="tx1">
                            <a:lumMod val="85000"/>
                            <a:lumOff val="15000"/>
                          </a:schemeClr>
                        </a:solidFill>
                        <a:latin typeface="ＭＳ ゴシック" panose="020B0609070205080204" pitchFamily="49" charset="-128"/>
                        <a:ea typeface="ＭＳ ゴシック" panose="020B0609070205080204" pitchFamily="49" charset="-128"/>
                      </a:endParaRPr>
                    </a:p>
                  </a:txBody>
                  <a:tcPr/>
                </a:tc>
                <a:extLst>
                  <a:ext uri="{0D108BD9-81ED-4DB2-BD59-A6C34878D82A}">
                    <a16:rowId xmlns="" xmlns:a16="http://schemas.microsoft.com/office/drawing/2014/main" val="10000"/>
                  </a:ext>
                </a:extLst>
              </a:tr>
              <a:tr h="1411124">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ja-JP" altLang="en-US" sz="2800" kern="100" dirty="0" smtClean="0">
                          <a:solidFill>
                            <a:schemeClr val="tx1">
                              <a:lumMod val="85000"/>
                              <a:lumOff val="15000"/>
                            </a:schemeClr>
                          </a:solidFill>
                          <a:effectLst/>
                          <a:latin typeface="HG丸ｺﾞｼｯｸM-PRO" panose="020F0600000000000000" pitchFamily="50" charset="-128"/>
                          <a:ea typeface="HG丸ｺﾞｼｯｸM-PRO" panose="020F0600000000000000" pitchFamily="50" charset="-128"/>
                        </a:rPr>
                        <a:t>　いろいろな</a:t>
                      </a:r>
                      <a:r>
                        <a:rPr lang="ja-JP" altLang="ja-JP" sz="2800" kern="100" dirty="0" smtClean="0">
                          <a:solidFill>
                            <a:schemeClr val="tx1">
                              <a:lumMod val="85000"/>
                              <a:lumOff val="15000"/>
                            </a:schemeClr>
                          </a:solidFill>
                          <a:effectLst/>
                          <a:latin typeface="HG丸ｺﾞｼｯｸM-PRO" panose="020F0600000000000000" pitchFamily="50" charset="-128"/>
                          <a:ea typeface="HG丸ｺﾞｼｯｸM-PRO" panose="020F0600000000000000" pitchFamily="50" charset="-128"/>
                        </a:rPr>
                        <a:t>正多角形</a:t>
                      </a:r>
                      <a:r>
                        <a:rPr lang="ja-JP" altLang="en-US" sz="2800" kern="100" dirty="0" smtClean="0">
                          <a:solidFill>
                            <a:schemeClr val="tx1">
                              <a:lumMod val="85000"/>
                              <a:lumOff val="15000"/>
                            </a:schemeClr>
                          </a:solidFill>
                          <a:effectLst/>
                          <a:latin typeface="HG丸ｺﾞｼｯｸM-PRO" panose="020F0600000000000000" pitchFamily="50" charset="-128"/>
                          <a:ea typeface="HG丸ｺﾞｼｯｸM-PRO" panose="020F0600000000000000" pitchFamily="50" charset="-128"/>
                        </a:rPr>
                        <a:t>をかくことを通して，正多角形の性質の理解を深める。</a:t>
                      </a:r>
                      <a:endParaRPr lang="ja-JP" altLang="ja-JP" sz="2800" kern="100" dirty="0" smtClean="0">
                        <a:solidFill>
                          <a:schemeClr val="tx1">
                            <a:lumMod val="85000"/>
                            <a:lumOff val="15000"/>
                          </a:schemeClr>
                        </a:solidFill>
                        <a:effectLst/>
                        <a:latin typeface="HG丸ｺﾞｼｯｸM-PRO" panose="020F0600000000000000" pitchFamily="50" charset="-128"/>
                        <a:ea typeface="HG丸ｺﾞｼｯｸM-PRO" panose="020F0600000000000000" pitchFamily="50" charset="-128"/>
                        <a:cs typeface="ＭＳ Ｐゴシック"/>
                      </a:endParaRPr>
                    </a:p>
                  </a:txBody>
                  <a:tcPr/>
                </a:tc>
                <a:extLst>
                  <a:ext uri="{0D108BD9-81ED-4DB2-BD59-A6C34878D82A}">
                    <a16:rowId xmlns="" xmlns:a16="http://schemas.microsoft.com/office/drawing/2014/main" val="10001"/>
                  </a:ext>
                </a:extLst>
              </a:tr>
            </a:tbl>
          </a:graphicData>
        </a:graphic>
      </p:graphicFrame>
      <p:pic>
        <p:nvPicPr>
          <p:cNvPr id="14" name="Picture 2" descr="C:\Users\long112.TRAINEE\Desktop\とりあえず･･･\P100025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8209" y="4583593"/>
            <a:ext cx="2492990" cy="1869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40691" y="3676381"/>
            <a:ext cx="2547133" cy="2784744"/>
          </a:xfrm>
          <a:prstGeom prst="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78209" y="3690747"/>
            <a:ext cx="2492990" cy="369332"/>
          </a:xfrm>
          <a:prstGeom prst="rect">
            <a:avLst/>
          </a:prstGeom>
          <a:noFill/>
        </p:spPr>
        <p:txBody>
          <a:bodyPr wrap="non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正多角形の意味や性質</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1" name="正方形/長方形 20"/>
          <p:cNvSpPr/>
          <p:nvPr/>
        </p:nvSpPr>
        <p:spPr>
          <a:xfrm>
            <a:off x="3298433" y="3676381"/>
            <a:ext cx="2547133" cy="2784744"/>
          </a:xfrm>
          <a:prstGeom prst="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3325504" y="3690747"/>
            <a:ext cx="2520062" cy="923330"/>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円の中心の周りの</a:t>
            </a:r>
            <a:r>
              <a:rPr lang="ja-JP" altLang="en-US" dirty="0" smtClean="0">
                <a:latin typeface="HG丸ｺﾞｼｯｸM-PRO" panose="020F0600000000000000" pitchFamily="50" charset="-128"/>
                <a:ea typeface="HG丸ｺﾞｼｯｸM-PRO" panose="020F0600000000000000" pitchFamily="50" charset="-128"/>
              </a:rPr>
              <a:t>角を</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smtClean="0">
                <a:latin typeface="HG丸ｺﾞｼｯｸM-PRO" panose="020F0600000000000000" pitchFamily="50" charset="-128"/>
                <a:ea typeface="HG丸ｺﾞｼｯｸM-PRO" panose="020F0600000000000000" pitchFamily="50" charset="-128"/>
              </a:rPr>
              <a:t>等しく分けた正多角形の作図</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6129323" y="3668592"/>
            <a:ext cx="2547133" cy="2784744"/>
          </a:xfrm>
          <a:prstGeom prst="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156394" y="3682958"/>
            <a:ext cx="2520062" cy="646331"/>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円の半径を</a:t>
            </a:r>
            <a:r>
              <a:rPr lang="ja-JP" altLang="en-US" dirty="0" smtClean="0">
                <a:latin typeface="HG丸ｺﾞｼｯｸM-PRO" panose="020F0600000000000000" pitchFamily="50" charset="-128"/>
                <a:ea typeface="HG丸ｺﾞｼｯｸM-PRO" panose="020F0600000000000000" pitchFamily="50" charset="-128"/>
              </a:rPr>
              <a:t>用いた正六角形の作図</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1027" name="Picture 3" descr="C:\Users\long112.TRAINEE\Desktop\とりあえず･･･\P1000262.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343694" y="4584936"/>
            <a:ext cx="2491200" cy="186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long112.TRAINEE\Desktop\とりあえず･･･\P1000265.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68631" y="4581128"/>
            <a:ext cx="2491200" cy="186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右矢印 24"/>
          <p:cNvSpPr/>
          <p:nvPr/>
        </p:nvSpPr>
        <p:spPr>
          <a:xfrm>
            <a:off x="2843808" y="4888732"/>
            <a:ext cx="648072" cy="48448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5668745" y="4888733"/>
            <a:ext cx="648072" cy="484483"/>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906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37231" y="3063443"/>
            <a:ext cx="8434044" cy="11576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310831014"/>
              </p:ext>
            </p:extLst>
          </p:nvPr>
        </p:nvGraphicFramePr>
        <p:xfrm>
          <a:off x="479903" y="1340768"/>
          <a:ext cx="8159715" cy="1944216"/>
        </p:xfrm>
        <a:graphic>
          <a:graphicData uri="http://schemas.openxmlformats.org/drawingml/2006/table">
            <a:tbl>
              <a:tblPr firstRow="1" bandRow="1">
                <a:tableStyleId>{93296810-A885-4BE3-A3E7-6D5BEEA58F35}</a:tableStyleId>
              </a:tblPr>
              <a:tblGrid>
                <a:gridCol w="8159715">
                  <a:extLst>
                    <a:ext uri="{9D8B030D-6E8A-4147-A177-3AD203B41FA5}">
                      <a16:colId xmlns="" xmlns:a16="http://schemas.microsoft.com/office/drawing/2014/main" val="20000"/>
                    </a:ext>
                  </a:extLst>
                </a:gridCol>
              </a:tblGrid>
              <a:tr h="533092">
                <a:tc>
                  <a:txBody>
                    <a:bodyPr/>
                    <a:lstStyle/>
                    <a:p>
                      <a:pPr algn="ctr"/>
                      <a:r>
                        <a:rPr kumimoji="1" lang="ja-JP" altLang="en-US" sz="2800" b="0" dirty="0" smtClean="0">
                          <a:solidFill>
                            <a:schemeClr val="bg1"/>
                          </a:solidFill>
                          <a:latin typeface="ＭＳ ゴシック" panose="020B0609070205080204" pitchFamily="49" charset="-128"/>
                          <a:ea typeface="ＭＳ ゴシック" panose="020B0609070205080204" pitchFamily="49" charset="-128"/>
                        </a:rPr>
                        <a:t>本時のねらい</a:t>
                      </a:r>
                      <a:endParaRPr kumimoji="1" lang="ja-JP" altLang="en-US" sz="2800" b="0" dirty="0">
                        <a:solidFill>
                          <a:schemeClr val="bg1"/>
                        </a:solidFill>
                        <a:latin typeface="ＭＳ ゴシック" panose="020B0609070205080204" pitchFamily="49" charset="-128"/>
                        <a:ea typeface="ＭＳ ゴシック" panose="020B0609070205080204" pitchFamily="49" charset="-128"/>
                      </a:endParaRPr>
                    </a:p>
                  </a:txBody>
                  <a:tcPr>
                    <a:solidFill>
                      <a:schemeClr val="bg1">
                        <a:lumMod val="95000"/>
                      </a:schemeClr>
                    </a:solidFill>
                  </a:tcPr>
                </a:tc>
                <a:extLst>
                  <a:ext uri="{0D108BD9-81ED-4DB2-BD59-A6C34878D82A}">
                    <a16:rowId xmlns="" xmlns:a16="http://schemas.microsoft.com/office/drawing/2014/main" val="10000"/>
                  </a:ext>
                </a:extLst>
              </a:tr>
              <a:tr h="1411124">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ja-JP" altLang="en-US" sz="2800" kern="100" dirty="0" smtClean="0">
                          <a:solidFill>
                            <a:schemeClr val="bg1"/>
                          </a:solidFill>
                          <a:effectLst/>
                          <a:latin typeface="HG丸ｺﾞｼｯｸM-PRO" panose="020F0600000000000000" pitchFamily="50" charset="-128"/>
                          <a:ea typeface="HG丸ｺﾞｼｯｸM-PRO" panose="020F0600000000000000" pitchFamily="50" charset="-128"/>
                        </a:rPr>
                        <a:t>　いろいろな</a:t>
                      </a:r>
                      <a:r>
                        <a:rPr lang="ja-JP" altLang="ja-JP" sz="2800" kern="100" dirty="0" smtClean="0">
                          <a:solidFill>
                            <a:schemeClr val="bg1"/>
                          </a:solidFill>
                          <a:effectLst/>
                          <a:latin typeface="HG丸ｺﾞｼｯｸM-PRO" panose="020F0600000000000000" pitchFamily="50" charset="-128"/>
                          <a:ea typeface="HG丸ｺﾞｼｯｸM-PRO" panose="020F0600000000000000" pitchFamily="50" charset="-128"/>
                        </a:rPr>
                        <a:t>正多角形</a:t>
                      </a:r>
                      <a:r>
                        <a:rPr lang="ja-JP" altLang="en-US" sz="2800" kern="100" dirty="0" smtClean="0">
                          <a:solidFill>
                            <a:schemeClr val="bg1"/>
                          </a:solidFill>
                          <a:effectLst/>
                          <a:latin typeface="HG丸ｺﾞｼｯｸM-PRO" panose="020F0600000000000000" pitchFamily="50" charset="-128"/>
                          <a:ea typeface="HG丸ｺﾞｼｯｸM-PRO" panose="020F0600000000000000" pitchFamily="50" charset="-128"/>
                        </a:rPr>
                        <a:t>をかくことを通して，正多角形の性質の理解を深める。</a:t>
                      </a:r>
                      <a:endParaRPr lang="ja-JP" altLang="ja-JP" sz="2800" kern="100" dirty="0" smtClean="0">
                        <a:solidFill>
                          <a:schemeClr val="bg1"/>
                        </a:solidFill>
                        <a:effectLst/>
                        <a:latin typeface="HG丸ｺﾞｼｯｸM-PRO" panose="020F0600000000000000" pitchFamily="50" charset="-128"/>
                        <a:ea typeface="HG丸ｺﾞｼｯｸM-PRO" panose="020F0600000000000000" pitchFamily="50" charset="-128"/>
                        <a:cs typeface="ＭＳ Ｐゴシック"/>
                      </a:endParaRPr>
                    </a:p>
                  </a:txBody>
                  <a:tcPr>
                    <a:solidFill>
                      <a:schemeClr val="bg1">
                        <a:lumMod val="95000"/>
                      </a:schemeClr>
                    </a:solidFill>
                  </a:tcPr>
                </a:tc>
                <a:extLst>
                  <a:ext uri="{0D108BD9-81ED-4DB2-BD59-A6C34878D82A}">
                    <a16:rowId xmlns="" xmlns:a16="http://schemas.microsoft.com/office/drawing/2014/main" val="10001"/>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799108926"/>
              </p:ext>
            </p:extLst>
          </p:nvPr>
        </p:nvGraphicFramePr>
        <p:xfrm>
          <a:off x="485129" y="3742872"/>
          <a:ext cx="8159715" cy="2393202"/>
        </p:xfrm>
        <a:graphic>
          <a:graphicData uri="http://schemas.openxmlformats.org/drawingml/2006/table">
            <a:tbl>
              <a:tblPr firstRow="1" bandRow="1">
                <a:tableStyleId>{5C22544A-7EE6-4342-B048-85BDC9FD1C3A}</a:tableStyleId>
              </a:tblPr>
              <a:tblGrid>
                <a:gridCol w="8159715">
                  <a:extLst>
                    <a:ext uri="{9D8B030D-6E8A-4147-A177-3AD203B41FA5}">
                      <a16:colId xmlns="" xmlns:a16="http://schemas.microsoft.com/office/drawing/2014/main" val="20000"/>
                    </a:ext>
                  </a:extLst>
                </a:gridCol>
              </a:tblGrid>
              <a:tr h="982272">
                <a:tc>
                  <a:txBody>
                    <a:bodyPr/>
                    <a:lstStyle/>
                    <a:p>
                      <a:pPr algn="ctr">
                        <a:lnSpc>
                          <a:spcPct val="100000"/>
                        </a:lnSpc>
                        <a:spcAft>
                          <a:spcPts val="0"/>
                        </a:spcAft>
                      </a:pPr>
                      <a:r>
                        <a:rPr lang="ja-JP" sz="2800" b="0" kern="100" dirty="0">
                          <a:solidFill>
                            <a:srgbClr val="000000"/>
                          </a:solidFill>
                          <a:effectLst/>
                          <a:latin typeface="ＭＳ ゴシック" panose="020B0609070205080204" pitchFamily="49" charset="-128"/>
                          <a:ea typeface="ＭＳ ゴシック" panose="020B0609070205080204" pitchFamily="49" charset="-128"/>
                          <a:cs typeface="Times New Roman"/>
                        </a:rPr>
                        <a:t>本時の授業で育成を目指す</a:t>
                      </a:r>
                      <a:endParaRPr lang="ja-JP" sz="2800" b="0" kern="100" dirty="0">
                        <a:effectLst/>
                        <a:latin typeface="ＭＳ ゴシック" panose="020B0609070205080204" pitchFamily="49" charset="-128"/>
                        <a:ea typeface="ＭＳ ゴシック" panose="020B0609070205080204" pitchFamily="49" charset="-128"/>
                        <a:cs typeface="ＭＳ Ｐゴシック"/>
                      </a:endParaRPr>
                    </a:p>
                    <a:p>
                      <a:pPr algn="ctr">
                        <a:lnSpc>
                          <a:spcPct val="100000"/>
                        </a:lnSpc>
                        <a:spcAft>
                          <a:spcPts val="0"/>
                        </a:spcAft>
                      </a:pPr>
                      <a:r>
                        <a:rPr lang="ja-JP" sz="2800" b="0" kern="100" dirty="0">
                          <a:solidFill>
                            <a:srgbClr val="000000"/>
                          </a:solidFill>
                          <a:effectLst/>
                          <a:latin typeface="ＭＳ ゴシック" panose="020B0609070205080204" pitchFamily="49" charset="-128"/>
                          <a:ea typeface="ＭＳ ゴシック" panose="020B0609070205080204" pitchFamily="49" charset="-128"/>
                          <a:cs typeface="Times New Roman"/>
                        </a:rPr>
                        <a:t>プログラミング教育の資質・能力</a:t>
                      </a:r>
                      <a:endParaRPr lang="ja-JP" sz="2800" b="0" kern="100" dirty="0">
                        <a:effectLst/>
                        <a:latin typeface="ＭＳ ゴシック" panose="020B0609070205080204" pitchFamily="49" charset="-128"/>
                        <a:ea typeface="ＭＳ ゴシック" panose="020B0609070205080204" pitchFamily="49" charset="-128"/>
                        <a:cs typeface="ＭＳ Ｐゴシック"/>
                      </a:endParaRPr>
                    </a:p>
                  </a:txBody>
                  <a:tcPr marL="62865" marR="62865" marT="0" marB="0" anchor="ctr">
                    <a:solidFill>
                      <a:srgbClr val="FFC000"/>
                    </a:solidFill>
                  </a:tcPr>
                </a:tc>
                <a:extLst>
                  <a:ext uri="{0D108BD9-81ED-4DB2-BD59-A6C34878D82A}">
                    <a16:rowId xmlns="" xmlns:a16="http://schemas.microsoft.com/office/drawing/2014/main" val="10000"/>
                  </a:ext>
                </a:extLst>
              </a:tr>
              <a:tr h="1410930">
                <a:tc>
                  <a:txBody>
                    <a:bodyPr/>
                    <a:lstStyle/>
                    <a:p>
                      <a:pPr marL="321310" indent="-321310" algn="l">
                        <a:lnSpc>
                          <a:spcPct val="150000"/>
                        </a:lnSpc>
                        <a:spcAft>
                          <a:spcPts val="0"/>
                        </a:spcAft>
                      </a:pPr>
                      <a:r>
                        <a:rPr lang="ja-JP" altLang="en-US" sz="2800" kern="100" dirty="0" smtClean="0">
                          <a:solidFill>
                            <a:srgbClr val="000000"/>
                          </a:solidFill>
                          <a:effectLst/>
                          <a:latin typeface="Century"/>
                          <a:ea typeface="HG丸ｺﾞｼｯｸM-PRO"/>
                          <a:cs typeface="Times New Roman"/>
                        </a:rPr>
                        <a:t>　</a:t>
                      </a:r>
                      <a:r>
                        <a:rPr lang="ja-JP" sz="2800" kern="100" dirty="0" smtClean="0">
                          <a:solidFill>
                            <a:srgbClr val="000000"/>
                          </a:solidFill>
                          <a:effectLst/>
                          <a:latin typeface="Century"/>
                          <a:ea typeface="HG丸ｺﾞｼｯｸM-PRO"/>
                          <a:cs typeface="Times New Roman"/>
                        </a:rPr>
                        <a:t>課題</a:t>
                      </a:r>
                      <a:r>
                        <a:rPr lang="ja-JP" sz="2800" kern="100" dirty="0">
                          <a:solidFill>
                            <a:srgbClr val="000000"/>
                          </a:solidFill>
                          <a:effectLst/>
                          <a:latin typeface="Century"/>
                          <a:ea typeface="HG丸ｺﾞｼｯｸM-PRO"/>
                          <a:cs typeface="Times New Roman"/>
                        </a:rPr>
                        <a:t>解決の過程で，同じことを</a:t>
                      </a:r>
                      <a:r>
                        <a:rPr lang="ja-JP" sz="2800" b="1" kern="100" dirty="0">
                          <a:solidFill>
                            <a:srgbClr val="FF0000"/>
                          </a:solidFill>
                          <a:effectLst/>
                          <a:latin typeface="Century"/>
                          <a:ea typeface="HG丸ｺﾞｼｯｸM-PRO"/>
                          <a:cs typeface="Times New Roman"/>
                        </a:rPr>
                        <a:t>繰り返し</a:t>
                      </a:r>
                      <a:r>
                        <a:rPr lang="ja-JP" sz="2800" b="0" kern="100" dirty="0">
                          <a:solidFill>
                            <a:schemeClr val="tx1">
                              <a:lumMod val="85000"/>
                              <a:lumOff val="15000"/>
                            </a:schemeClr>
                          </a:solidFill>
                          <a:effectLst/>
                          <a:latin typeface="Century"/>
                          <a:ea typeface="HG丸ｺﾞｼｯｸM-PRO"/>
                          <a:cs typeface="Times New Roman"/>
                        </a:rPr>
                        <a:t>て</a:t>
                      </a:r>
                      <a:r>
                        <a:rPr lang="ja-JP" sz="2800" b="0" kern="100" dirty="0" smtClean="0">
                          <a:solidFill>
                            <a:schemeClr val="tx1">
                              <a:lumMod val="85000"/>
                              <a:lumOff val="15000"/>
                            </a:schemeClr>
                          </a:solidFill>
                          <a:effectLst/>
                          <a:latin typeface="Century"/>
                          <a:ea typeface="HG丸ｺﾞｼｯｸM-PRO"/>
                          <a:cs typeface="Times New Roman"/>
                        </a:rPr>
                        <a:t>いる</a:t>
                      </a:r>
                      <a:endParaRPr lang="en-US" altLang="ja-JP" sz="2800" b="0" kern="100" dirty="0" smtClean="0">
                        <a:solidFill>
                          <a:schemeClr val="tx1">
                            <a:lumMod val="85000"/>
                            <a:lumOff val="15000"/>
                          </a:schemeClr>
                        </a:solidFill>
                        <a:effectLst/>
                        <a:latin typeface="Century"/>
                        <a:ea typeface="HG丸ｺﾞｼｯｸM-PRO"/>
                        <a:cs typeface="Times New Roman"/>
                      </a:endParaRPr>
                    </a:p>
                    <a:p>
                      <a:pPr marL="321310" indent="-321310" algn="l">
                        <a:lnSpc>
                          <a:spcPct val="150000"/>
                        </a:lnSpc>
                        <a:spcAft>
                          <a:spcPts val="0"/>
                        </a:spcAft>
                      </a:pPr>
                      <a:r>
                        <a:rPr lang="ja-JP" altLang="en-US" sz="2800" kern="100" dirty="0" smtClean="0">
                          <a:solidFill>
                            <a:srgbClr val="000000"/>
                          </a:solidFill>
                          <a:effectLst/>
                          <a:latin typeface="Century"/>
                          <a:ea typeface="HG丸ｺﾞｼｯｸM-PRO"/>
                          <a:cs typeface="Times New Roman"/>
                        </a:rPr>
                        <a:t>部分</a:t>
                      </a:r>
                      <a:r>
                        <a:rPr lang="ja-JP" sz="2800" kern="100" dirty="0" smtClean="0">
                          <a:solidFill>
                            <a:srgbClr val="000000"/>
                          </a:solidFill>
                          <a:effectLst/>
                          <a:latin typeface="Century"/>
                          <a:ea typeface="HG丸ｺﾞｼｯｸM-PRO"/>
                          <a:cs typeface="Times New Roman"/>
                        </a:rPr>
                        <a:t>に</a:t>
                      </a:r>
                      <a:r>
                        <a:rPr lang="ja-JP" sz="2800" kern="100" dirty="0">
                          <a:solidFill>
                            <a:srgbClr val="000000"/>
                          </a:solidFill>
                          <a:effectLst/>
                          <a:latin typeface="Century"/>
                          <a:ea typeface="HG丸ｺﾞｼｯｸM-PRO"/>
                          <a:cs typeface="Times New Roman"/>
                        </a:rPr>
                        <a:t>気付き，効率的に表すこと</a:t>
                      </a:r>
                      <a:r>
                        <a:rPr lang="ja-JP" sz="2800" kern="100" dirty="0" smtClean="0">
                          <a:solidFill>
                            <a:srgbClr val="000000"/>
                          </a:solidFill>
                          <a:effectLst/>
                          <a:latin typeface="Century"/>
                          <a:ea typeface="HG丸ｺﾞｼｯｸM-PRO"/>
                          <a:cs typeface="Times New Roman"/>
                        </a:rPr>
                        <a:t>。</a:t>
                      </a:r>
                      <a:r>
                        <a:rPr lang="ja-JP" altLang="en-US" sz="2800" kern="100" dirty="0" smtClean="0">
                          <a:solidFill>
                            <a:srgbClr val="000000"/>
                          </a:solidFill>
                          <a:effectLst/>
                          <a:latin typeface="Century"/>
                          <a:ea typeface="HG丸ｺﾞｼｯｸM-PRO"/>
                          <a:cs typeface="Times New Roman"/>
                        </a:rPr>
                        <a:t>（Ｂ２）</a:t>
                      </a:r>
                      <a:endParaRPr lang="ja-JP" sz="2800" kern="100" dirty="0">
                        <a:effectLst/>
                        <a:latin typeface="Century"/>
                        <a:cs typeface="ＭＳ Ｐゴシック"/>
                      </a:endParaRPr>
                    </a:p>
                  </a:txBody>
                  <a:tcPr marL="62865" marR="62865" marT="0" marB="0" anchor="ctr">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tcPr>
                </a:tc>
                <a:extLst>
                  <a:ext uri="{0D108BD9-81ED-4DB2-BD59-A6C34878D82A}">
                    <a16:rowId xmlns="" xmlns:a16="http://schemas.microsoft.com/office/drawing/2014/main" val="10001"/>
                  </a:ext>
                </a:extLst>
              </a:tr>
            </a:tbl>
          </a:graphicData>
        </a:graphic>
      </p:graphicFrame>
      <p:sp>
        <p:nvSpPr>
          <p:cNvPr id="7" name="スライド番号プレースホルダー 1"/>
          <p:cNvSpPr txBox="1">
            <a:spLocks/>
          </p:cNvSpPr>
          <p:nvPr/>
        </p:nvSpPr>
        <p:spPr>
          <a:xfrm>
            <a:off x="7010400" y="646112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3550DC-BD4E-4F43-8725-4D8769EF1CCC}" type="slidenum">
              <a:rPr lang="ja-JP" altLang="en-US" smtClean="0">
                <a:solidFill>
                  <a:prstClr val="black">
                    <a:lumMod val="85000"/>
                    <a:lumOff val="15000"/>
                  </a:prstClr>
                </a:solidFill>
              </a:rPr>
              <a:pPr/>
              <a:t>7</a:t>
            </a:fld>
            <a:endParaRPr lang="ja-JP" altLang="en-US" dirty="0">
              <a:solidFill>
                <a:prstClr val="black">
                  <a:lumMod val="85000"/>
                  <a:lumOff val="15000"/>
                </a:prstClr>
              </a:solidFill>
            </a:endParaRPr>
          </a:p>
        </p:txBody>
      </p:sp>
      <p:sp>
        <p:nvSpPr>
          <p:cNvPr id="8" name="タイトル 1"/>
          <p:cNvSpPr txBox="1">
            <a:spLocks/>
          </p:cNvSpPr>
          <p:nvPr/>
        </p:nvSpPr>
        <p:spPr>
          <a:xfrm>
            <a:off x="440691" y="611990"/>
            <a:ext cx="8262619" cy="58476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latin typeface="HG丸ｺﾞｼｯｸM-PRO" panose="020F0600000000000000" pitchFamily="50" charset="-128"/>
                <a:ea typeface="HG丸ｺﾞｼｯｸM-PRO" panose="020F0600000000000000" pitchFamily="50" charset="-128"/>
                <a:cs typeface="メイリオ" panose="020B0604030504040204" pitchFamily="50" charset="-128"/>
              </a:rPr>
              <a:t>第５学年 算数「多角形と円をくわしく調べよう」</a:t>
            </a:r>
            <a:endParaRPr lang="en-US" altLang="ja-JP" sz="2800" dirty="0" smtClean="0">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Tree>
    <p:extLst>
      <p:ext uri="{BB962C8B-B14F-4D97-AF65-F5344CB8AC3E}">
        <p14:creationId xmlns:p14="http://schemas.microsoft.com/office/powerpoint/2010/main" val="76571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203523" y="4956934"/>
            <a:ext cx="8688957" cy="1440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13091" y="2780928"/>
            <a:ext cx="8688957" cy="20601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19289" y="1196752"/>
            <a:ext cx="8688957" cy="14401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4294967295"/>
          </p:nvPr>
        </p:nvSpPr>
        <p:spPr>
          <a:xfrm>
            <a:off x="7010400" y="6519863"/>
            <a:ext cx="2133600" cy="365125"/>
          </a:xfrm>
          <a:prstGeom prst="rect">
            <a:avLst/>
          </a:prstGeom>
        </p:spPr>
        <p:txBody>
          <a:bodyPr/>
          <a:lstStyle/>
          <a:p>
            <a:fld id="{1F757C9C-233D-4A80-9528-D2A855D9FDFE}" type="slidenum">
              <a:rPr lang="ja-JP" altLang="en-US" smtClean="0"/>
              <a:pPr/>
              <a:t>8</a:t>
            </a:fld>
            <a:endParaRPr lang="ja-JP" altLang="en-US"/>
          </a:p>
        </p:txBody>
      </p:sp>
      <p:sp>
        <p:nvSpPr>
          <p:cNvPr id="26" name="テキスト ボックス 25"/>
          <p:cNvSpPr txBox="1"/>
          <p:nvPr/>
        </p:nvSpPr>
        <p:spPr>
          <a:xfrm>
            <a:off x="323528" y="404664"/>
            <a:ext cx="8478942" cy="648073"/>
          </a:xfrm>
          <a:prstGeom prst="roundRect">
            <a:avLst>
              <a:gd name="adj" fmla="val 26362"/>
            </a:avLst>
          </a:prstGeom>
          <a:solidFill>
            <a:schemeClr val="accent6">
              <a:lumMod val="40000"/>
              <a:lumOff val="60000"/>
            </a:schemeClr>
          </a:solidFill>
        </p:spPr>
        <p:txBody>
          <a:bodyPr wrap="none" tIns="36000" bIns="36000" rtlCol="0" anchor="ctr" anchorCtr="0">
            <a:noAutofit/>
          </a:bodyPr>
          <a:lstStyle/>
          <a:p>
            <a:pPr algn="ctr"/>
            <a:r>
              <a:rPr kumimoji="1" lang="ja-JP" altLang="en-US" sz="2400" b="1" dirty="0">
                <a:latin typeface="HG丸ｺﾞｼｯｸM-PRO" panose="020F0600000000000000" pitchFamily="50" charset="-128"/>
                <a:ea typeface="HG丸ｺﾞｼｯｸM-PRO" panose="020F0600000000000000" pitchFamily="50" charset="-128"/>
              </a:rPr>
              <a:t>プログラミング教育を通じて目指す育成すべき資質・能力</a:t>
            </a:r>
          </a:p>
        </p:txBody>
      </p:sp>
      <p:sp>
        <p:nvSpPr>
          <p:cNvPr id="21" name="テキスト ボックス 20"/>
          <p:cNvSpPr txBox="1"/>
          <p:nvPr/>
        </p:nvSpPr>
        <p:spPr>
          <a:xfrm>
            <a:off x="35496" y="3318083"/>
            <a:ext cx="3282952" cy="830997"/>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Ｂ </a:t>
            </a:r>
            <a:r>
              <a:rPr lang="ja-JP" altLang="en-US" sz="2400" b="1" dirty="0" smtClean="0">
                <a:latin typeface="HG丸ｺﾞｼｯｸM-PRO" panose="020F0600000000000000" pitchFamily="50" charset="-128"/>
                <a:ea typeface="HG丸ｺﾞｼｯｸM-PRO" panose="020F0600000000000000" pitchFamily="50" charset="-128"/>
              </a:rPr>
              <a:t>思考力</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smtClean="0">
                <a:latin typeface="HG丸ｺﾞｼｯｸM-PRO" panose="020F0600000000000000" pitchFamily="50" charset="-128"/>
                <a:ea typeface="HG丸ｺﾞｼｯｸM-PRO" panose="020F0600000000000000" pitchFamily="50" charset="-128"/>
              </a:rPr>
              <a:t>判断力</a:t>
            </a:r>
            <a:r>
              <a:rPr lang="en-US" altLang="ja-JP" sz="2400" b="1" dirty="0" smtClean="0">
                <a:latin typeface="HG丸ｺﾞｼｯｸM-PRO" panose="020F0600000000000000" pitchFamily="50" charset="-128"/>
                <a:ea typeface="HG丸ｺﾞｼｯｸM-PRO" panose="020F0600000000000000" pitchFamily="50" charset="-128"/>
              </a:rPr>
              <a:t>,</a:t>
            </a:r>
          </a:p>
          <a:p>
            <a:r>
              <a:rPr lang="ja-JP" altLang="en-US" sz="2400" b="1" dirty="0">
                <a:latin typeface="HG丸ｺﾞｼｯｸM-PRO" panose="020F0600000000000000" pitchFamily="50" charset="-128"/>
                <a:ea typeface="HG丸ｺﾞｼｯｸM-PRO" panose="020F0600000000000000" pitchFamily="50" charset="-128"/>
              </a:rPr>
              <a:t>　</a:t>
            </a:r>
            <a:r>
              <a:rPr lang="ja-JP" altLang="en-US" sz="2400" b="1" dirty="0" smtClean="0">
                <a:latin typeface="HG丸ｺﾞｼｯｸM-PRO" panose="020F0600000000000000" pitchFamily="50" charset="-128"/>
                <a:ea typeface="HG丸ｺﾞｼｯｸM-PRO" panose="020F0600000000000000" pitchFamily="50" charset="-128"/>
              </a:rPr>
              <a:t>　　　　表現力等</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38" name="テキスト ボックス 37"/>
          <p:cNvSpPr txBox="1"/>
          <p:nvPr/>
        </p:nvSpPr>
        <p:spPr>
          <a:xfrm>
            <a:off x="35496" y="5235243"/>
            <a:ext cx="3313162" cy="830997"/>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Ｃ </a:t>
            </a:r>
            <a:r>
              <a:rPr lang="ja-JP" altLang="en-US" sz="2400" b="1" dirty="0" smtClean="0">
                <a:latin typeface="HG丸ｺﾞｼｯｸM-PRO" panose="020F0600000000000000" pitchFamily="50" charset="-128"/>
                <a:ea typeface="HG丸ｺﾞｼｯｸM-PRO" panose="020F0600000000000000" pitchFamily="50" charset="-128"/>
              </a:rPr>
              <a:t>学びに向かう力，</a:t>
            </a:r>
            <a:endParaRPr lang="en-US" altLang="ja-JP" sz="2400" b="1" dirty="0" smtClean="0">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　</a:t>
            </a:r>
            <a:r>
              <a:rPr lang="ja-JP" altLang="en-US" sz="2400" b="1" dirty="0" smtClean="0">
                <a:latin typeface="HG丸ｺﾞｼｯｸM-PRO" panose="020F0600000000000000" pitchFamily="50" charset="-128"/>
                <a:ea typeface="HG丸ｺﾞｼｯｸM-PRO" panose="020F0600000000000000" pitchFamily="50" charset="-128"/>
              </a:rPr>
              <a:t>　　　   人間性等</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28" name="テキスト ボックス 27"/>
          <p:cNvSpPr txBox="1"/>
          <p:nvPr/>
        </p:nvSpPr>
        <p:spPr>
          <a:xfrm>
            <a:off x="35496" y="1628800"/>
            <a:ext cx="3192192" cy="461665"/>
          </a:xfrm>
          <a:prstGeom prst="rect">
            <a:avLst/>
          </a:prstGeom>
          <a:noFill/>
        </p:spPr>
        <p:txBody>
          <a:bodyPr wrap="square" rtlCol="0">
            <a:spAutoFit/>
          </a:bodyPr>
          <a:lstStyle/>
          <a:p>
            <a:r>
              <a:rPr kumimoji="1" lang="en-US" altLang="ja-JP" sz="2400" b="1" dirty="0" smtClean="0">
                <a:latin typeface="HG丸ｺﾞｼｯｸM-PRO" panose="020F0600000000000000" pitchFamily="50" charset="-128"/>
                <a:ea typeface="HG丸ｺﾞｼｯｸM-PRO" panose="020F0600000000000000" pitchFamily="50" charset="-128"/>
              </a:rPr>
              <a:t>【</a:t>
            </a:r>
            <a:r>
              <a:rPr kumimoji="1" lang="ja-JP" altLang="en-US" sz="2400" b="1" dirty="0" smtClean="0">
                <a:latin typeface="HG丸ｺﾞｼｯｸM-PRO" panose="020F0600000000000000" pitchFamily="50" charset="-128"/>
                <a:ea typeface="HG丸ｺﾞｼｯｸM-PRO" panose="020F0600000000000000" pitchFamily="50" charset="-128"/>
              </a:rPr>
              <a:t>Ａ 知識及び技能</a:t>
            </a:r>
            <a:r>
              <a:rPr kumimoji="1" lang="en-US" altLang="ja-JP" sz="2400" b="1" dirty="0" smtClean="0">
                <a:latin typeface="HG丸ｺﾞｼｯｸM-PRO" panose="020F0600000000000000" pitchFamily="50" charset="-128"/>
                <a:ea typeface="HG丸ｺﾞｼｯｸM-PRO" panose="020F0600000000000000" pitchFamily="50" charset="-128"/>
              </a:rPr>
              <a:t>】</a:t>
            </a:r>
            <a:endParaRPr kumimoji="1" lang="ja-JP" altLang="en-US" sz="24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42521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12190</TotalTime>
  <Words>1372</Words>
  <Application>Microsoft Office PowerPoint</Application>
  <PresentationFormat>画面に合わせる (4:3)</PresentationFormat>
  <Paragraphs>229</Paragraphs>
  <Slides>18</Slides>
  <Notes>18</Notes>
  <HiddenSlides>1</HiddenSlides>
  <MMClips>1</MMClips>
  <ScaleCrop>false</ScaleCrop>
  <HeadingPairs>
    <vt:vector size="4" baseType="variant">
      <vt:variant>
        <vt:lpstr>テーマ</vt:lpstr>
      </vt:variant>
      <vt:variant>
        <vt:i4>1</vt:i4>
      </vt:variant>
      <vt:variant>
        <vt:lpstr>スライド タイトル</vt:lpstr>
      </vt:variant>
      <vt:variant>
        <vt:i4>18</vt:i4>
      </vt:variant>
    </vt:vector>
  </HeadingPairs>
  <TitlesOfParts>
    <vt:vector size="19"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宮城県総合教育センター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プログラミング教育のねらい</dc:title>
  <dc:creator>宮城県総合教育センター</dc:creator>
  <cp:lastModifiedBy>宮城県総合教育センター</cp:lastModifiedBy>
  <cp:revision>555</cp:revision>
  <cp:lastPrinted>2019-02-27T02:27:27Z</cp:lastPrinted>
  <dcterms:created xsi:type="dcterms:W3CDTF">2018-06-05T02:15:14Z</dcterms:created>
  <dcterms:modified xsi:type="dcterms:W3CDTF">2019-03-08T02:56:29Z</dcterms:modified>
</cp:coreProperties>
</file>